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213"/>
  </p:notesMasterIdLst>
  <p:sldIdLst>
    <p:sldId id="306" r:id="rId3"/>
    <p:sldId id="694" r:id="rId4"/>
    <p:sldId id="472" r:id="rId5"/>
    <p:sldId id="510" r:id="rId6"/>
    <p:sldId id="511" r:id="rId7"/>
    <p:sldId id="512" r:id="rId8"/>
    <p:sldId id="513" r:id="rId9"/>
    <p:sldId id="514" r:id="rId10"/>
    <p:sldId id="515" r:id="rId11"/>
    <p:sldId id="516" r:id="rId12"/>
    <p:sldId id="517" r:id="rId13"/>
    <p:sldId id="518" r:id="rId14"/>
    <p:sldId id="519" r:id="rId15"/>
    <p:sldId id="520" r:id="rId16"/>
    <p:sldId id="521" r:id="rId17"/>
    <p:sldId id="522" r:id="rId18"/>
    <p:sldId id="523" r:id="rId19"/>
    <p:sldId id="524" r:id="rId20"/>
    <p:sldId id="525" r:id="rId21"/>
    <p:sldId id="526" r:id="rId22"/>
    <p:sldId id="527" r:id="rId23"/>
    <p:sldId id="528" r:id="rId24"/>
    <p:sldId id="529" r:id="rId25"/>
    <p:sldId id="530" r:id="rId26"/>
    <p:sldId id="531" r:id="rId27"/>
    <p:sldId id="532" r:id="rId28"/>
    <p:sldId id="533" r:id="rId29"/>
    <p:sldId id="534" r:id="rId30"/>
    <p:sldId id="535" r:id="rId31"/>
    <p:sldId id="536" r:id="rId32"/>
    <p:sldId id="537" r:id="rId33"/>
    <p:sldId id="538" r:id="rId34"/>
    <p:sldId id="508" r:id="rId35"/>
    <p:sldId id="539" r:id="rId36"/>
    <p:sldId id="540" r:id="rId37"/>
    <p:sldId id="541" r:id="rId38"/>
    <p:sldId id="542" r:id="rId39"/>
    <p:sldId id="543" r:id="rId40"/>
    <p:sldId id="307" r:id="rId41"/>
    <p:sldId id="544" r:id="rId42"/>
    <p:sldId id="545" r:id="rId43"/>
    <p:sldId id="905" r:id="rId44"/>
    <p:sldId id="549" r:id="rId45"/>
    <p:sldId id="550" r:id="rId46"/>
    <p:sldId id="311" r:id="rId47"/>
    <p:sldId id="568" r:id="rId48"/>
    <p:sldId id="355" r:id="rId49"/>
    <p:sldId id="356" r:id="rId50"/>
    <p:sldId id="551" r:id="rId51"/>
    <p:sldId id="569" r:id="rId52"/>
    <p:sldId id="570" r:id="rId53"/>
    <p:sldId id="560" r:id="rId54"/>
    <p:sldId id="559" r:id="rId55"/>
    <p:sldId id="561" r:id="rId56"/>
    <p:sldId id="558" r:id="rId57"/>
    <p:sldId id="562" r:id="rId58"/>
    <p:sldId id="566" r:id="rId59"/>
    <p:sldId id="567" r:id="rId60"/>
    <p:sldId id="564" r:id="rId61"/>
    <p:sldId id="571" r:id="rId62"/>
    <p:sldId id="587" r:id="rId63"/>
    <p:sldId id="263" r:id="rId64"/>
    <p:sldId id="264" r:id="rId65"/>
    <p:sldId id="911" r:id="rId66"/>
    <p:sldId id="912" r:id="rId67"/>
    <p:sldId id="1721" r:id="rId68"/>
    <p:sldId id="1722" r:id="rId69"/>
    <p:sldId id="300" r:id="rId70"/>
    <p:sldId id="552" r:id="rId71"/>
    <p:sldId id="553" r:id="rId72"/>
    <p:sldId id="554" r:id="rId73"/>
    <p:sldId id="298" r:id="rId74"/>
    <p:sldId id="272" r:id="rId75"/>
    <p:sldId id="273" r:id="rId76"/>
    <p:sldId id="338" r:id="rId77"/>
    <p:sldId id="320" r:id="rId78"/>
    <p:sldId id="328" r:id="rId79"/>
    <p:sldId id="343" r:id="rId80"/>
    <p:sldId id="341" r:id="rId81"/>
    <p:sldId id="857" r:id="rId82"/>
    <p:sldId id="404" r:id="rId83"/>
    <p:sldId id="342" r:id="rId84"/>
    <p:sldId id="406" r:id="rId85"/>
    <p:sldId id="907" r:id="rId86"/>
    <p:sldId id="937" r:id="rId87"/>
    <p:sldId id="940" r:id="rId88"/>
    <p:sldId id="330" r:id="rId89"/>
    <p:sldId id="332" r:id="rId90"/>
    <p:sldId id="333" r:id="rId91"/>
    <p:sldId id="966" r:id="rId92"/>
    <p:sldId id="953" r:id="rId93"/>
    <p:sldId id="968" r:id="rId94"/>
    <p:sldId id="954" r:id="rId95"/>
    <p:sldId id="957" r:id="rId96"/>
    <p:sldId id="973" r:id="rId97"/>
    <p:sldId id="958" r:id="rId98"/>
    <p:sldId id="974" r:id="rId99"/>
    <p:sldId id="334" r:id="rId100"/>
    <p:sldId id="335" r:id="rId101"/>
    <p:sldId id="336" r:id="rId102"/>
    <p:sldId id="337" r:id="rId103"/>
    <p:sldId id="572" r:id="rId104"/>
    <p:sldId id="1749" r:id="rId105"/>
    <p:sldId id="578" r:id="rId106"/>
    <p:sldId id="579" r:id="rId107"/>
    <p:sldId id="580" r:id="rId108"/>
    <p:sldId id="1715" r:id="rId109"/>
    <p:sldId id="1702" r:id="rId110"/>
    <p:sldId id="804" r:id="rId111"/>
    <p:sldId id="900" r:id="rId112"/>
    <p:sldId id="1716" r:id="rId113"/>
    <p:sldId id="1717" r:id="rId114"/>
    <p:sldId id="1718" r:id="rId115"/>
    <p:sldId id="1719" r:id="rId116"/>
    <p:sldId id="1720" r:id="rId117"/>
    <p:sldId id="261" r:id="rId118"/>
    <p:sldId id="1703" r:id="rId119"/>
    <p:sldId id="1711" r:id="rId120"/>
    <p:sldId id="806" r:id="rId121"/>
    <p:sldId id="259" r:id="rId122"/>
    <p:sldId id="879" r:id="rId123"/>
    <p:sldId id="296" r:id="rId124"/>
    <p:sldId id="266" r:id="rId125"/>
    <p:sldId id="890" r:id="rId126"/>
    <p:sldId id="1709" r:id="rId127"/>
    <p:sldId id="703" r:id="rId128"/>
    <p:sldId id="864" r:id="rId129"/>
    <p:sldId id="880" r:id="rId130"/>
    <p:sldId id="914" r:id="rId131"/>
    <p:sldId id="381" r:id="rId132"/>
    <p:sldId id="901" r:id="rId133"/>
    <p:sldId id="863" r:id="rId134"/>
    <p:sldId id="1714" r:id="rId135"/>
    <p:sldId id="875" r:id="rId136"/>
    <p:sldId id="366" r:id="rId137"/>
    <p:sldId id="918" r:id="rId138"/>
    <p:sldId id="581" r:id="rId139"/>
    <p:sldId id="583" r:id="rId140"/>
    <p:sldId id="586" r:id="rId141"/>
    <p:sldId id="584" r:id="rId142"/>
    <p:sldId id="585" r:id="rId143"/>
    <p:sldId id="593" r:id="rId144"/>
    <p:sldId id="1712" r:id="rId145"/>
    <p:sldId id="598" r:id="rId146"/>
    <p:sldId id="599" r:id="rId147"/>
    <p:sldId id="600" r:id="rId148"/>
    <p:sldId id="601" r:id="rId149"/>
    <p:sldId id="602" r:id="rId150"/>
    <p:sldId id="603" r:id="rId151"/>
    <p:sldId id="606" r:id="rId152"/>
    <p:sldId id="605" r:id="rId153"/>
    <p:sldId id="607" r:id="rId154"/>
    <p:sldId id="608" r:id="rId155"/>
    <p:sldId id="594" r:id="rId156"/>
    <p:sldId id="596" r:id="rId157"/>
    <p:sldId id="574" r:id="rId158"/>
    <p:sldId id="692" r:id="rId159"/>
    <p:sldId id="471" r:id="rId160"/>
    <p:sldId id="613" r:id="rId161"/>
    <p:sldId id="473" r:id="rId162"/>
    <p:sldId id="474" r:id="rId163"/>
    <p:sldId id="475" r:id="rId164"/>
    <p:sldId id="477" r:id="rId165"/>
    <p:sldId id="507" r:id="rId166"/>
    <p:sldId id="478" r:id="rId167"/>
    <p:sldId id="506" r:id="rId168"/>
    <p:sldId id="615" r:id="rId169"/>
    <p:sldId id="617" r:id="rId170"/>
    <p:sldId id="616" r:id="rId171"/>
    <p:sldId id="693" r:id="rId172"/>
    <p:sldId id="619" r:id="rId173"/>
    <p:sldId id="620" r:id="rId174"/>
    <p:sldId id="621" r:id="rId175"/>
    <p:sldId id="622" r:id="rId176"/>
    <p:sldId id="623" r:id="rId177"/>
    <p:sldId id="624" r:id="rId178"/>
    <p:sldId id="625" r:id="rId179"/>
    <p:sldId id="626" r:id="rId180"/>
    <p:sldId id="627" r:id="rId181"/>
    <p:sldId id="628" r:id="rId182"/>
    <p:sldId id="629" r:id="rId183"/>
    <p:sldId id="640" r:id="rId184"/>
    <p:sldId id="641" r:id="rId185"/>
    <p:sldId id="642" r:id="rId186"/>
    <p:sldId id="643" r:id="rId187"/>
    <p:sldId id="646" r:id="rId188"/>
    <p:sldId id="648" r:id="rId189"/>
    <p:sldId id="649" r:id="rId190"/>
    <p:sldId id="650" r:id="rId191"/>
    <p:sldId id="651" r:id="rId192"/>
    <p:sldId id="652" r:id="rId193"/>
    <p:sldId id="653" r:id="rId194"/>
    <p:sldId id="654" r:id="rId195"/>
    <p:sldId id="655" r:id="rId196"/>
    <p:sldId id="656" r:id="rId197"/>
    <p:sldId id="657" r:id="rId198"/>
    <p:sldId id="658" r:id="rId199"/>
    <p:sldId id="660" r:id="rId200"/>
    <p:sldId id="662" r:id="rId201"/>
    <p:sldId id="664" r:id="rId202"/>
    <p:sldId id="665" r:id="rId203"/>
    <p:sldId id="680" r:id="rId204"/>
    <p:sldId id="681" r:id="rId205"/>
    <p:sldId id="682" r:id="rId206"/>
    <p:sldId id="683" r:id="rId207"/>
    <p:sldId id="684" r:id="rId208"/>
    <p:sldId id="481" r:id="rId209"/>
    <p:sldId id="476" r:id="rId210"/>
    <p:sldId id="1725" r:id="rId211"/>
    <p:sldId id="1726" r:id="rId21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43"/>
    <p:restoredTop sz="94728"/>
  </p:normalViewPr>
  <p:slideViewPr>
    <p:cSldViewPr>
      <p:cViewPr varScale="1">
        <p:scale>
          <a:sx n="147" d="100"/>
          <a:sy n="147" d="100"/>
        </p:scale>
        <p:origin x="2264" y="184"/>
      </p:cViewPr>
      <p:guideLst>
        <p:guide orient="horz" pos="2160"/>
        <p:guide pos="2880"/>
      </p:guideLst>
    </p:cSldViewPr>
  </p:slideViewPr>
  <p:outlineViewPr>
    <p:cViewPr>
      <p:scale>
        <a:sx n="33" d="100"/>
        <a:sy n="33" d="100"/>
      </p:scale>
      <p:origin x="0" y="198"/>
    </p:cViewPr>
  </p:outlineViewPr>
  <p:notesTextViewPr>
    <p:cViewPr>
      <p:scale>
        <a:sx n="1" d="1"/>
        <a:sy n="1" d="1"/>
      </p:scale>
      <p:origin x="0" y="0"/>
    </p:cViewPr>
  </p:notesTextViewPr>
  <p:sorterViewPr>
    <p:cViewPr>
      <p:scale>
        <a:sx n="140" d="100"/>
        <a:sy n="140" d="100"/>
      </p:scale>
      <p:origin x="0" y="2368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theme" Target="theme/theme1.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tableStyles" Target="tableStyles.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presProps" Target="presProp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viewProps" Target="viewProps.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customXml" Target="../customXml/item1.xml"/><Relationship Id="rId212" Type="http://schemas.openxmlformats.org/officeDocument/2006/relationships/slide" Target="slides/slide210.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notesMaster" Target="notesMasters/notesMaster1.xml"/><Relationship Id="rId2" Type="http://schemas.openxmlformats.org/officeDocument/2006/relationships/slideMaster" Target="slideMasters/slideMaster1.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F:\Epidemio%20AKI\Workbook1.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AKI %</c:v>
                </c:pt>
              </c:strCache>
            </c:strRef>
          </c:tx>
          <c:spPr>
            <a:scene3d>
              <a:camera prst="orthographicFront"/>
              <a:lightRig rig="threePt" dir="t"/>
            </a:scene3d>
            <a:sp3d>
              <a:bevelT/>
            </a:sp3d>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Bouchard  et al     (2015)</c:v>
                </c:pt>
                <c:pt idx="1">
                  <c:v>Hoste  et al            (2015) </c:v>
                </c:pt>
                <c:pt idx="2">
                  <c:v>Xu et al                   (2015)</c:v>
                </c:pt>
                <c:pt idx="3">
                  <c:v>Wonnacott et al    (2014)</c:v>
                </c:pt>
                <c:pt idx="4">
                  <c:v>Saeed et al             (2014)</c:v>
                </c:pt>
                <c:pt idx="5">
                  <c:v>Pickeing et al         (2015)</c:v>
                </c:pt>
                <c:pt idx="6">
                  <c:v>Salahudeen et al   (2013)</c:v>
                </c:pt>
                <c:pt idx="7">
                  <c:v>Murungan et al     (2010)</c:v>
                </c:pt>
              </c:strCache>
            </c:strRef>
          </c:cat>
          <c:val>
            <c:numRef>
              <c:f>Sheet1!$B$2:$B$9</c:f>
              <c:numCache>
                <c:formatCode>General</c:formatCode>
                <c:ptCount val="8"/>
                <c:pt idx="0">
                  <c:v>19.2</c:v>
                </c:pt>
                <c:pt idx="1">
                  <c:v>57.3</c:v>
                </c:pt>
                <c:pt idx="2">
                  <c:v>11.6</c:v>
                </c:pt>
                <c:pt idx="3">
                  <c:v>6.4</c:v>
                </c:pt>
                <c:pt idx="4">
                  <c:v>5.3</c:v>
                </c:pt>
                <c:pt idx="5">
                  <c:v>18.2</c:v>
                </c:pt>
                <c:pt idx="6">
                  <c:v>12</c:v>
                </c:pt>
                <c:pt idx="7">
                  <c:v>16</c:v>
                </c:pt>
              </c:numCache>
            </c:numRef>
          </c:val>
          <c:extLst>
            <c:ext xmlns:c16="http://schemas.microsoft.com/office/drawing/2014/chart" uri="{C3380CC4-5D6E-409C-BE32-E72D297353CC}">
              <c16:uniqueId val="{00000000-7F47-4300-99CB-6FD8EBF3BDC5}"/>
            </c:ext>
          </c:extLst>
        </c:ser>
        <c:ser>
          <c:idx val="1"/>
          <c:order val="1"/>
          <c:tx>
            <c:strRef>
              <c:f>Sheet1!$C$1</c:f>
              <c:strCache>
                <c:ptCount val="1"/>
                <c:pt idx="0">
                  <c:v>Dialysis%</c:v>
                </c:pt>
              </c:strCache>
            </c:strRef>
          </c:tx>
          <c:spPr>
            <a:scene3d>
              <a:camera prst="orthographicFront"/>
              <a:lightRig rig="threePt" dir="t"/>
            </a:scene3d>
            <a:sp3d>
              <a:bevelT/>
            </a:sp3d>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Bouchard  et al     (2015)</c:v>
                </c:pt>
                <c:pt idx="1">
                  <c:v>Hoste  et al            (2015) </c:v>
                </c:pt>
                <c:pt idx="2">
                  <c:v>Xu et al                   (2015)</c:v>
                </c:pt>
                <c:pt idx="3">
                  <c:v>Wonnacott et al    (2014)</c:v>
                </c:pt>
                <c:pt idx="4">
                  <c:v>Saeed et al             (2014)</c:v>
                </c:pt>
                <c:pt idx="5">
                  <c:v>Pickeing et al         (2015)</c:v>
                </c:pt>
                <c:pt idx="6">
                  <c:v>Salahudeen et al   (2013)</c:v>
                </c:pt>
                <c:pt idx="7">
                  <c:v>Murungan et al     (2010)</c:v>
                </c:pt>
              </c:strCache>
            </c:strRef>
          </c:cat>
          <c:val>
            <c:numRef>
              <c:f>Sheet1!$C$2:$C$9</c:f>
              <c:numCache>
                <c:formatCode>General</c:formatCode>
                <c:ptCount val="8"/>
                <c:pt idx="0">
                  <c:v>27.3</c:v>
                </c:pt>
                <c:pt idx="1">
                  <c:v>27.1</c:v>
                </c:pt>
                <c:pt idx="2">
                  <c:v>8</c:v>
                </c:pt>
                <c:pt idx="3">
                  <c:v>4.7</c:v>
                </c:pt>
                <c:pt idx="4">
                  <c:v>0.6</c:v>
                </c:pt>
                <c:pt idx="5">
                  <c:v>2.1</c:v>
                </c:pt>
                <c:pt idx="6">
                  <c:v>4</c:v>
                </c:pt>
              </c:numCache>
            </c:numRef>
          </c:val>
          <c:extLst>
            <c:ext xmlns:c16="http://schemas.microsoft.com/office/drawing/2014/chart" uri="{C3380CC4-5D6E-409C-BE32-E72D297353CC}">
              <c16:uniqueId val="{00000001-7F47-4300-99CB-6FD8EBF3BDC5}"/>
            </c:ext>
          </c:extLst>
        </c:ser>
        <c:dLbls>
          <c:showLegendKey val="0"/>
          <c:showVal val="1"/>
          <c:showCatName val="0"/>
          <c:showSerName val="0"/>
          <c:showPercent val="0"/>
          <c:showBubbleSize val="0"/>
        </c:dLbls>
        <c:gapWidth val="150"/>
        <c:overlap val="-25"/>
        <c:axId val="346184072"/>
        <c:axId val="346189560"/>
      </c:barChart>
      <c:catAx>
        <c:axId val="346184072"/>
        <c:scaling>
          <c:orientation val="minMax"/>
        </c:scaling>
        <c:delete val="0"/>
        <c:axPos val="b"/>
        <c:numFmt formatCode="General" sourceLinked="0"/>
        <c:majorTickMark val="none"/>
        <c:minorTickMark val="none"/>
        <c:tickLblPos val="nextTo"/>
        <c:crossAx val="346189560"/>
        <c:crosses val="autoZero"/>
        <c:auto val="1"/>
        <c:lblAlgn val="ctr"/>
        <c:lblOffset val="100"/>
        <c:noMultiLvlLbl val="0"/>
      </c:catAx>
      <c:valAx>
        <c:axId val="346189560"/>
        <c:scaling>
          <c:orientation val="minMax"/>
        </c:scaling>
        <c:delete val="1"/>
        <c:axPos val="l"/>
        <c:numFmt formatCode="General" sourceLinked="1"/>
        <c:majorTickMark val="out"/>
        <c:minorTickMark val="none"/>
        <c:tickLblPos val="nextTo"/>
        <c:crossAx val="346184072"/>
        <c:crosses val="autoZero"/>
        <c:crossBetween val="between"/>
      </c:valAx>
    </c:plotArea>
    <c:legend>
      <c:legendPos val="t"/>
      <c:layout>
        <c:manualLayout>
          <c:xMode val="edge"/>
          <c:yMode val="edge"/>
          <c:x val="0.76244564741907261"/>
          <c:y val="6.0052424094280146E-2"/>
          <c:w val="0.199522381949963"/>
          <c:h val="0.19995260301200199"/>
        </c:manualLayout>
      </c:layout>
      <c:overlay val="0"/>
      <c:txPr>
        <a:bodyPr/>
        <a:lstStyle/>
        <a:p>
          <a:pPr>
            <a:defRPr sz="2000" b="1" i="0">
              <a:latin typeface="Arial"/>
            </a:defRPr>
          </a:pPr>
          <a:endParaRPr lang="el-GR"/>
        </a:p>
      </c:txPr>
    </c:legend>
    <c:plotVisOnly val="1"/>
    <c:dispBlanksAs val="gap"/>
    <c:showDLblsOverMax val="0"/>
  </c:chart>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0.49612</cdr:x>
      <cdr:y>0.1498</cdr:y>
    </cdr:from>
    <cdr:to>
      <cdr:x>0.49995</cdr:x>
      <cdr:y>0.89872</cdr:y>
    </cdr:to>
    <cdr:cxnSp macro="">
      <cdr:nvCxnSpPr>
        <cdr:cNvPr id="2" name="Connettore 1 1">
          <a:extLst xmlns:a="http://schemas.openxmlformats.org/drawingml/2006/main">
            <a:ext uri="{FF2B5EF4-FFF2-40B4-BE49-F238E27FC236}">
              <a16:creationId xmlns:a16="http://schemas.microsoft.com/office/drawing/2014/main" id="{7B8B4655-F546-F4BC-334D-77267C2E87CC}"/>
            </a:ext>
          </a:extLst>
        </cdr:cNvPr>
        <cdr:cNvCxnSpPr/>
      </cdr:nvCxnSpPr>
      <cdr:spPr>
        <a:xfrm xmlns:a="http://schemas.openxmlformats.org/drawingml/2006/main" flipV="1">
          <a:off x="4536504" y="720080"/>
          <a:ext cx="35024" cy="3600000"/>
        </a:xfrm>
        <a:prstGeom xmlns:a="http://schemas.openxmlformats.org/drawingml/2006/main" prst="line">
          <a:avLst/>
        </a:prstGeom>
        <a:ln xmlns:a="http://schemas.openxmlformats.org/drawingml/2006/main" w="38100"/>
      </cdr:spPr>
      <cdr:style>
        <a:lnRef xmlns:a="http://schemas.openxmlformats.org/drawingml/2006/main" idx="1">
          <a:schemeClr val="accent3"/>
        </a:lnRef>
        <a:fillRef xmlns:a="http://schemas.openxmlformats.org/drawingml/2006/main" idx="0">
          <a:schemeClr val="accent3"/>
        </a:fillRef>
        <a:effectRef xmlns:a="http://schemas.openxmlformats.org/drawingml/2006/main" idx="0">
          <a:schemeClr val="accent3"/>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3921EC50-A158-6743-AB07-9275E673EF9C}" type="datetimeFigureOut">
              <a:rPr lang="en-US"/>
              <a:pPr>
                <a:defRPr/>
              </a:pPr>
              <a:t>4/7/25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0E6F091D-1FE4-2D4F-AC14-F32B1160D100}" type="slidenum">
              <a:rPr lang="en-US"/>
              <a:pPr>
                <a:defRPr/>
              </a:pPr>
              <a:t>‹#›</a:t>
            </a:fld>
            <a:endParaRPr lang="en-US" dirty="0"/>
          </a:p>
        </p:txBody>
      </p:sp>
    </p:spTree>
    <p:extLst>
      <p:ext uri="{BB962C8B-B14F-4D97-AF65-F5344CB8AC3E}">
        <p14:creationId xmlns:p14="http://schemas.microsoft.com/office/powerpoint/2010/main" val="21981984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l-GR">
              <a:latin typeface="Calibri" charset="0"/>
            </a:endParaRPr>
          </a:p>
        </p:txBody>
      </p:sp>
      <p:sp>
        <p:nvSpPr>
          <p:cNvPr id="21507" name="Header Placeholder 3"/>
          <p:cNvSpPr>
            <a:spLocks noGrp="1"/>
          </p:cNvSpPr>
          <p:nvPr>
            <p:ph type="hdr" sz="quarter"/>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endParaRPr lang="el-GR" sz="1200"/>
          </a:p>
        </p:txBody>
      </p:sp>
      <p:sp>
        <p:nvSpPr>
          <p:cNvPr id="21508" name="Date Placeholder 4"/>
          <p:cNvSpPr>
            <a:spLocks noGrp="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77BA1F5A-1633-1C47-A484-AFDC765F8B98}" type="datetime8">
              <a:rPr lang="en-US" sz="1200"/>
              <a:pPr eaLnBrk="1" fontAlgn="base" hangingPunct="1">
                <a:spcBef>
                  <a:spcPct val="0"/>
                </a:spcBef>
                <a:spcAft>
                  <a:spcPct val="0"/>
                </a:spcAft>
              </a:pPr>
              <a:t>4/7/25 9:12 PM</a:t>
            </a:fld>
            <a:endParaRPr lang="en-US" sz="1200"/>
          </a:p>
        </p:txBody>
      </p:sp>
      <p:sp>
        <p:nvSpPr>
          <p:cNvPr id="21509" name="Footer Placeholder 5"/>
          <p:cNvSpPr>
            <a:spLocks noGrp="1"/>
          </p:cNvSpPr>
          <p:nvPr>
            <p:ph type="ftr" sz="quarter" idx="4"/>
          </p:nvPr>
        </p:nvSpPr>
        <p:spPr bwMode="auto">
          <a:xfrm>
            <a:off x="0" y="8685213"/>
            <a:ext cx="61722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500">
                <a:solidFill>
                  <a:srgbClr val="000000"/>
                </a:solidFill>
              </a:rPr>
              <a:t>© 2007 Microsoft Corporation. All rights reserved. Microsoft, Windows, Windows Vista and other product names are or may be registered trademarks and/or trademarks in the U.S. and/or other countries.</a:t>
            </a:r>
          </a:p>
          <a:p>
            <a:pPr eaLnBrk="1" fontAlgn="base" hangingPunct="1">
              <a:spcBef>
                <a:spcPct val="0"/>
              </a:spcBef>
              <a:spcAft>
                <a:spcPct val="0"/>
              </a:spcAft>
            </a:pPr>
            <a:r>
              <a:rPr lang="en-US" sz="50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a:solidFill>
                  <a:srgbClr val="000000"/>
                </a:solidFill>
              </a:rPr>
            </a:br>
            <a:r>
              <a:rPr lang="en-US" sz="500">
                <a:solidFill>
                  <a:srgbClr val="000000"/>
                </a:solidFill>
              </a:rPr>
              <a:t>MICROSOFT MAKES NO WARRANTIES, EXPRESS, IMPLIED OR STATUTORY, AS TO THE INFORMATION IN THIS PRESENTATION.</a:t>
            </a:r>
          </a:p>
          <a:p>
            <a:pPr eaLnBrk="1" fontAlgn="base" hangingPunct="1">
              <a:spcBef>
                <a:spcPct val="0"/>
              </a:spcBef>
              <a:spcAft>
                <a:spcPct val="0"/>
              </a:spcAft>
            </a:pPr>
            <a:endParaRPr lang="en-US" sz="500"/>
          </a:p>
        </p:txBody>
      </p:sp>
      <p:sp>
        <p:nvSpPr>
          <p:cNvPr id="21510" name="Slide Number Placeholder 6"/>
          <p:cNvSpPr>
            <a:spLocks noGrp="1"/>
          </p:cNvSpPr>
          <p:nvPr>
            <p:ph type="sldNum" sz="quarter" idx="5"/>
          </p:nvPr>
        </p:nvSpPr>
        <p:spPr bwMode="auto">
          <a:xfrm>
            <a:off x="6172200" y="8685213"/>
            <a:ext cx="684213"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0EE7F0A-9639-1642-9462-9D0F4923B490}" type="slidenum">
              <a:rPr lang="en-US" sz="1200"/>
              <a:pPr eaLnBrk="1" fontAlgn="base" hangingPunct="1">
                <a:spcBef>
                  <a:spcPct val="0"/>
                </a:spcBef>
                <a:spcAft>
                  <a:spcPct val="0"/>
                </a:spcAft>
              </a:pPr>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1003F8F-E6F1-DB4C-81D1-F4F2DE25F999}" type="slidenum">
              <a:rPr lang="el-GR"/>
              <a:pPr eaLnBrk="1" hangingPunct="1"/>
              <a:t>10</a:t>
            </a:fld>
            <a:endParaRPr lang="el-G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5250F6E-09DC-CD40-85C1-AB74351E705E}" type="slidenum">
              <a:rPr lang="el-GR"/>
              <a:pPr eaLnBrk="1" hangingPunct="1"/>
              <a:t>16</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0629E54-79BA-EF47-877D-D0BB66155B1B}" type="slidenum">
              <a:rPr lang="el-GR"/>
              <a:pPr eaLnBrk="1" hangingPunct="1"/>
              <a:t>20</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5250F6E-09DC-CD40-85C1-AB74351E705E}" type="slidenum">
              <a:rPr lang="el-GR"/>
              <a:pPr eaLnBrk="1" hangingPunct="1"/>
              <a:t>23</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5250F6E-09DC-CD40-85C1-AB74351E705E}" type="slidenum">
              <a:rPr lang="el-GR"/>
              <a:pPr eaLnBrk="1" hangingPunct="1"/>
              <a:t>27</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w Cen MT" charset="0"/>
                <a:ea typeface="ＭＳ Ｐゴシック" charset="0"/>
                <a:cs typeface="ＭＳ Ｐゴシック" charset="0"/>
              </a:defRPr>
            </a:lvl1pPr>
            <a:lvl2pPr marL="729057" indent="-280406" eaLnBrk="0" hangingPunct="0">
              <a:defRPr sz="2400">
                <a:solidFill>
                  <a:schemeClr val="tx1"/>
                </a:solidFill>
                <a:latin typeface="Tw Cen MT" charset="0"/>
                <a:ea typeface="ＭＳ Ｐゴシック" charset="0"/>
              </a:defRPr>
            </a:lvl2pPr>
            <a:lvl3pPr marL="1121626" indent="-224325" eaLnBrk="0" hangingPunct="0">
              <a:defRPr sz="2400">
                <a:solidFill>
                  <a:schemeClr val="tx1"/>
                </a:solidFill>
                <a:latin typeface="Tw Cen MT" charset="0"/>
                <a:ea typeface="ＭＳ Ｐゴシック" charset="0"/>
              </a:defRPr>
            </a:lvl3pPr>
            <a:lvl4pPr marL="1570276" indent="-224325" eaLnBrk="0" hangingPunct="0">
              <a:defRPr sz="2400">
                <a:solidFill>
                  <a:schemeClr val="tx1"/>
                </a:solidFill>
                <a:latin typeface="Tw Cen MT" charset="0"/>
                <a:ea typeface="ＭＳ Ｐゴシック" charset="0"/>
              </a:defRPr>
            </a:lvl4pPr>
            <a:lvl5pPr marL="2018927" indent="-224325" eaLnBrk="0" hangingPunct="0">
              <a:defRPr sz="2400">
                <a:solidFill>
                  <a:schemeClr val="tx1"/>
                </a:solidFill>
                <a:latin typeface="Tw Cen MT" charset="0"/>
                <a:ea typeface="ＭＳ Ｐゴシック" charset="0"/>
              </a:defRPr>
            </a:lvl5pPr>
            <a:lvl6pPr marL="2467577" indent="-224325" eaLnBrk="0" fontAlgn="base" hangingPunct="0">
              <a:spcBef>
                <a:spcPct val="0"/>
              </a:spcBef>
              <a:spcAft>
                <a:spcPct val="0"/>
              </a:spcAft>
              <a:defRPr sz="2400">
                <a:solidFill>
                  <a:schemeClr val="tx1"/>
                </a:solidFill>
                <a:latin typeface="Tw Cen MT" charset="0"/>
                <a:ea typeface="ＭＳ Ｐゴシック" charset="0"/>
              </a:defRPr>
            </a:lvl6pPr>
            <a:lvl7pPr marL="2916227" indent="-224325" eaLnBrk="0" fontAlgn="base" hangingPunct="0">
              <a:spcBef>
                <a:spcPct val="0"/>
              </a:spcBef>
              <a:spcAft>
                <a:spcPct val="0"/>
              </a:spcAft>
              <a:defRPr sz="2400">
                <a:solidFill>
                  <a:schemeClr val="tx1"/>
                </a:solidFill>
                <a:latin typeface="Tw Cen MT" charset="0"/>
                <a:ea typeface="ＭＳ Ｐゴシック" charset="0"/>
              </a:defRPr>
            </a:lvl7pPr>
            <a:lvl8pPr marL="3364878" indent="-224325" eaLnBrk="0" fontAlgn="base" hangingPunct="0">
              <a:spcBef>
                <a:spcPct val="0"/>
              </a:spcBef>
              <a:spcAft>
                <a:spcPct val="0"/>
              </a:spcAft>
              <a:defRPr sz="2400">
                <a:solidFill>
                  <a:schemeClr val="tx1"/>
                </a:solidFill>
                <a:latin typeface="Tw Cen MT" charset="0"/>
                <a:ea typeface="ＭＳ Ｐゴシック" charset="0"/>
              </a:defRPr>
            </a:lvl8pPr>
            <a:lvl9pPr marL="3813528" indent="-224325" eaLnBrk="0" fontAlgn="base" hangingPunct="0">
              <a:spcBef>
                <a:spcPct val="0"/>
              </a:spcBef>
              <a:spcAft>
                <a:spcPct val="0"/>
              </a:spcAft>
              <a:defRPr sz="2400">
                <a:solidFill>
                  <a:schemeClr val="tx1"/>
                </a:solidFill>
                <a:latin typeface="Tw Cen MT" charset="0"/>
                <a:ea typeface="ＭＳ Ｐゴシック" charset="0"/>
              </a:defRPr>
            </a:lvl9pPr>
          </a:lstStyle>
          <a:p>
            <a:pPr eaLnBrk="1" fontAlgn="base" hangingPunct="1">
              <a:spcBef>
                <a:spcPct val="0"/>
              </a:spcBef>
              <a:spcAft>
                <a:spcPct val="0"/>
              </a:spcAft>
            </a:pPr>
            <a:fld id="{86E7DD02-D324-864D-AB8A-F5BF8F2EA9F1}" type="slidenum">
              <a:rPr lang="el-GR" sz="1200">
                <a:latin typeface="Arial" charset="0"/>
              </a:rPr>
              <a:pPr eaLnBrk="1" fontAlgn="base" hangingPunct="1">
                <a:spcBef>
                  <a:spcPct val="0"/>
                </a:spcBef>
                <a:spcAft>
                  <a:spcPct val="0"/>
                </a:spcAft>
              </a:pPr>
              <a:t>35</a:t>
            </a:fld>
            <a:endParaRPr lang="el-GR" sz="120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6E692A8-E9E2-BD44-AB16-B3B0D4E5A11D}" type="slidenum">
              <a:rPr lang="el-GR"/>
              <a:pPr eaLnBrk="1" hangingPunct="1"/>
              <a:t>38</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w Cen MT" charset="0"/>
                <a:ea typeface="ＭＳ Ｐゴシック" charset="0"/>
                <a:cs typeface="ＭＳ Ｐゴシック" charset="0"/>
              </a:defRPr>
            </a:lvl1pPr>
            <a:lvl2pPr marL="729057" indent="-280406" eaLnBrk="0" hangingPunct="0">
              <a:defRPr sz="2400">
                <a:solidFill>
                  <a:schemeClr val="tx1"/>
                </a:solidFill>
                <a:latin typeface="Tw Cen MT" charset="0"/>
                <a:ea typeface="ＭＳ Ｐゴシック" charset="0"/>
              </a:defRPr>
            </a:lvl2pPr>
            <a:lvl3pPr marL="1121626" indent="-224325" eaLnBrk="0" hangingPunct="0">
              <a:defRPr sz="2400">
                <a:solidFill>
                  <a:schemeClr val="tx1"/>
                </a:solidFill>
                <a:latin typeface="Tw Cen MT" charset="0"/>
                <a:ea typeface="ＭＳ Ｐゴシック" charset="0"/>
              </a:defRPr>
            </a:lvl3pPr>
            <a:lvl4pPr marL="1570276" indent="-224325" eaLnBrk="0" hangingPunct="0">
              <a:defRPr sz="2400">
                <a:solidFill>
                  <a:schemeClr val="tx1"/>
                </a:solidFill>
                <a:latin typeface="Tw Cen MT" charset="0"/>
                <a:ea typeface="ＭＳ Ｐゴシック" charset="0"/>
              </a:defRPr>
            </a:lvl4pPr>
            <a:lvl5pPr marL="2018927" indent="-224325" eaLnBrk="0" hangingPunct="0">
              <a:defRPr sz="2400">
                <a:solidFill>
                  <a:schemeClr val="tx1"/>
                </a:solidFill>
                <a:latin typeface="Tw Cen MT" charset="0"/>
                <a:ea typeface="ＭＳ Ｐゴシック" charset="0"/>
              </a:defRPr>
            </a:lvl5pPr>
            <a:lvl6pPr marL="2467577" indent="-224325" eaLnBrk="0" fontAlgn="base" hangingPunct="0">
              <a:spcBef>
                <a:spcPct val="0"/>
              </a:spcBef>
              <a:spcAft>
                <a:spcPct val="0"/>
              </a:spcAft>
              <a:defRPr sz="2400">
                <a:solidFill>
                  <a:schemeClr val="tx1"/>
                </a:solidFill>
                <a:latin typeface="Tw Cen MT" charset="0"/>
                <a:ea typeface="ＭＳ Ｐゴシック" charset="0"/>
              </a:defRPr>
            </a:lvl6pPr>
            <a:lvl7pPr marL="2916227" indent="-224325" eaLnBrk="0" fontAlgn="base" hangingPunct="0">
              <a:spcBef>
                <a:spcPct val="0"/>
              </a:spcBef>
              <a:spcAft>
                <a:spcPct val="0"/>
              </a:spcAft>
              <a:defRPr sz="2400">
                <a:solidFill>
                  <a:schemeClr val="tx1"/>
                </a:solidFill>
                <a:latin typeface="Tw Cen MT" charset="0"/>
                <a:ea typeface="ＭＳ Ｐゴシック" charset="0"/>
              </a:defRPr>
            </a:lvl7pPr>
            <a:lvl8pPr marL="3364878" indent="-224325" eaLnBrk="0" fontAlgn="base" hangingPunct="0">
              <a:spcBef>
                <a:spcPct val="0"/>
              </a:spcBef>
              <a:spcAft>
                <a:spcPct val="0"/>
              </a:spcAft>
              <a:defRPr sz="2400">
                <a:solidFill>
                  <a:schemeClr val="tx1"/>
                </a:solidFill>
                <a:latin typeface="Tw Cen MT" charset="0"/>
                <a:ea typeface="ＭＳ Ｐゴシック" charset="0"/>
              </a:defRPr>
            </a:lvl8pPr>
            <a:lvl9pPr marL="3813528" indent="-224325" eaLnBrk="0" fontAlgn="base" hangingPunct="0">
              <a:spcBef>
                <a:spcPct val="0"/>
              </a:spcBef>
              <a:spcAft>
                <a:spcPct val="0"/>
              </a:spcAft>
              <a:defRPr sz="2400">
                <a:solidFill>
                  <a:schemeClr val="tx1"/>
                </a:solidFill>
                <a:latin typeface="Tw Cen MT" charset="0"/>
                <a:ea typeface="ＭＳ Ｐゴシック" charset="0"/>
              </a:defRPr>
            </a:lvl9pPr>
          </a:lstStyle>
          <a:p>
            <a:pPr eaLnBrk="1" fontAlgn="base" hangingPunct="1">
              <a:spcBef>
                <a:spcPct val="0"/>
              </a:spcBef>
              <a:spcAft>
                <a:spcPct val="0"/>
              </a:spcAft>
            </a:pPr>
            <a:fld id="{12419F24-5C96-2B4D-BDD8-DF4FBBA06670}" type="slidenum">
              <a:rPr lang="el-GR" sz="1200">
                <a:latin typeface="Arial" charset="0"/>
              </a:rPr>
              <a:pPr eaLnBrk="1" fontAlgn="base" hangingPunct="1">
                <a:spcBef>
                  <a:spcPct val="0"/>
                </a:spcBef>
                <a:spcAft>
                  <a:spcPct val="0"/>
                </a:spcAft>
              </a:pPr>
              <a:t>39</a:t>
            </a:fld>
            <a:endParaRPr lang="el-GR" sz="1200">
              <a:latin typeface="Arial" charset="0"/>
            </a:endParaRPr>
          </a:p>
        </p:txBody>
      </p:sp>
    </p:spTree>
    <p:extLst>
      <p:ext uri="{BB962C8B-B14F-4D97-AF65-F5344CB8AC3E}">
        <p14:creationId xmlns:p14="http://schemas.microsoft.com/office/powerpoint/2010/main" val="4033176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lvl1pPr eaLnBrk="0" hangingPunct="0">
              <a:defRPr>
                <a:solidFill>
                  <a:schemeClr val="tx1"/>
                </a:solidFill>
                <a:latin typeface="Arial" charset="0"/>
                <a:ea typeface="新細明體" charset="0"/>
                <a:cs typeface="新細明體" charset="0"/>
              </a:defRPr>
            </a:lvl1pPr>
            <a:lvl2pPr marL="742950" indent="-285750" eaLnBrk="0" hangingPunct="0">
              <a:defRPr>
                <a:solidFill>
                  <a:schemeClr val="tx1"/>
                </a:solidFill>
                <a:latin typeface="Arial" charset="0"/>
                <a:ea typeface="新細明體" charset="0"/>
                <a:cs typeface="新細明體" charset="0"/>
              </a:defRPr>
            </a:lvl2pPr>
            <a:lvl3pPr marL="1143000" indent="-228600" eaLnBrk="0" hangingPunct="0">
              <a:defRPr>
                <a:solidFill>
                  <a:schemeClr val="tx1"/>
                </a:solidFill>
                <a:latin typeface="Arial" charset="0"/>
                <a:ea typeface="新細明體" charset="0"/>
                <a:cs typeface="新細明體" charset="0"/>
              </a:defRPr>
            </a:lvl3pPr>
            <a:lvl4pPr marL="1600200" indent="-228600" eaLnBrk="0" hangingPunct="0">
              <a:defRPr>
                <a:solidFill>
                  <a:schemeClr val="tx1"/>
                </a:solidFill>
                <a:latin typeface="Arial" charset="0"/>
                <a:ea typeface="新細明體" charset="0"/>
                <a:cs typeface="新細明體" charset="0"/>
              </a:defRPr>
            </a:lvl4pPr>
            <a:lvl5pPr marL="2057400" indent="-228600" eaLnBrk="0" hangingPunct="0">
              <a:defRPr>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a:solidFill>
                  <a:schemeClr val="tx1"/>
                </a:solidFill>
                <a:latin typeface="Arial" charset="0"/>
                <a:ea typeface="新細明體" charset="0"/>
                <a:cs typeface="新細明體" charset="0"/>
              </a:defRPr>
            </a:lvl9pPr>
          </a:lstStyle>
          <a:p>
            <a:pPr eaLnBrk="1" hangingPunct="1"/>
            <a:fld id="{57FDFBCA-0014-CD49-8C70-BF6C3843BBF2}" type="slidenum">
              <a:rPr lang="en-US"/>
              <a:pPr eaLnBrk="1" hangingPunct="1"/>
              <a:t>60</a:t>
            </a:fld>
            <a:endParaRPr lang="en-US"/>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3252"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1B52B0B-7646-404E-B5D2-2674007A2524}" type="slidenum">
              <a:rPr lang="el-GR"/>
              <a:pPr>
                <a:defRPr/>
              </a:pPr>
              <a:t>61</a:t>
            </a:fld>
            <a:endParaRPr lang="el-GR"/>
          </a:p>
        </p:txBody>
      </p:sp>
      <p:sp>
        <p:nvSpPr>
          <p:cNvPr id="880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806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l-GR" b="1" dirty="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l-GR">
              <a:latin typeface="Calibri" charset="0"/>
            </a:endParaRPr>
          </a:p>
        </p:txBody>
      </p:sp>
      <p:sp>
        <p:nvSpPr>
          <p:cNvPr id="21507" name="Header Placeholder 3"/>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endParaRPr lang="el-GR" sz="1200"/>
          </a:p>
        </p:txBody>
      </p:sp>
      <p:sp>
        <p:nvSpPr>
          <p:cNvPr id="21508" name="Date Placeholder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77BA1F5A-1633-1C47-A484-AFDC765F8B98}" type="datetime8">
              <a:rPr lang="en-US" sz="1200"/>
              <a:pPr eaLnBrk="1" fontAlgn="base" hangingPunct="1">
                <a:spcBef>
                  <a:spcPct val="0"/>
                </a:spcBef>
                <a:spcAft>
                  <a:spcPct val="0"/>
                </a:spcAft>
              </a:pPr>
              <a:t>4/7/25 9:12 PM</a:t>
            </a:fld>
            <a:endParaRPr lang="en-US" sz="1200"/>
          </a:p>
        </p:txBody>
      </p:sp>
      <p:sp>
        <p:nvSpPr>
          <p:cNvPr id="21509" name="Footer Placeholder 5"/>
          <p:cNvSpPr>
            <a:spLocks noGrp="1"/>
          </p:cNvSpPr>
          <p:nvPr>
            <p:ph type="ftr" sz="quarter" idx="4"/>
          </p:nvPr>
        </p:nvSpPr>
        <p:spPr bwMode="auto">
          <a:xfrm>
            <a:off x="0" y="8685213"/>
            <a:ext cx="6172200" cy="457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500">
                <a:solidFill>
                  <a:srgbClr val="000000"/>
                </a:solidFill>
              </a:rPr>
              <a:t>© 2007 Microsoft Corporation. All rights reserved. Microsoft, Windows, Windows Vista and other product names are or may be registered trademarks and/or trademarks in the U.S. and/or other countries.</a:t>
            </a:r>
          </a:p>
          <a:p>
            <a:pPr eaLnBrk="1" fontAlgn="base" hangingPunct="1">
              <a:spcBef>
                <a:spcPct val="0"/>
              </a:spcBef>
              <a:spcAft>
                <a:spcPct val="0"/>
              </a:spcAft>
            </a:pPr>
            <a:r>
              <a:rPr lang="en-US" sz="50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a:solidFill>
                  <a:srgbClr val="000000"/>
                </a:solidFill>
              </a:rPr>
            </a:br>
            <a:r>
              <a:rPr lang="en-US" sz="500">
                <a:solidFill>
                  <a:srgbClr val="000000"/>
                </a:solidFill>
              </a:rPr>
              <a:t>MICROSOFT MAKES NO WARRANTIES, EXPRESS, IMPLIED OR STATUTORY, AS TO THE INFORMATION IN THIS PRESENTATION.</a:t>
            </a:r>
          </a:p>
          <a:p>
            <a:pPr eaLnBrk="1" fontAlgn="base" hangingPunct="1">
              <a:spcBef>
                <a:spcPct val="0"/>
              </a:spcBef>
              <a:spcAft>
                <a:spcPct val="0"/>
              </a:spcAft>
            </a:pPr>
            <a:endParaRPr lang="en-US" sz="500"/>
          </a:p>
        </p:txBody>
      </p:sp>
      <p:sp>
        <p:nvSpPr>
          <p:cNvPr id="21510" name="Slide Number Placeholder 6"/>
          <p:cNvSpPr>
            <a:spLocks noGrp="1"/>
          </p:cNvSpPr>
          <p:nvPr>
            <p:ph type="sldNum" sz="quarter" idx="5"/>
          </p:nvPr>
        </p:nvSpPr>
        <p:spPr bwMode="auto">
          <a:xfrm>
            <a:off x="6172200" y="8685213"/>
            <a:ext cx="684213" cy="457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0EE7F0A-9639-1642-9462-9D0F4923B490}" type="slidenum">
              <a:rPr lang="en-US" sz="1200"/>
              <a:pPr eaLnBrk="1" fontAlgn="base" hangingPunct="1">
                <a:spcBef>
                  <a:spcPct val="0"/>
                </a:spcBef>
                <a:spcAft>
                  <a:spcPct val="0"/>
                </a:spcAft>
              </a:pPr>
              <a:t>2</a:t>
            </a:fld>
            <a:endParaRPr lang="en-US" sz="1200"/>
          </a:p>
        </p:txBody>
      </p:sp>
    </p:spTree>
    <p:extLst>
      <p:ext uri="{BB962C8B-B14F-4D97-AF65-F5344CB8AC3E}">
        <p14:creationId xmlns:p14="http://schemas.microsoft.com/office/powerpoint/2010/main" val="2042271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1 - Θέση εικόνας διαφάνειας"/>
          <p:cNvSpPr>
            <a:spLocks noGrp="1" noRot="1" noChangeAspect="1" noTextEdit="1"/>
          </p:cNvSpPr>
          <p:nvPr>
            <p:ph type="sldImg"/>
          </p:nvPr>
        </p:nvSpPr>
        <p:spPr>
          <a:ln/>
        </p:spPr>
      </p:sp>
      <p:sp>
        <p:nvSpPr>
          <p:cNvPr id="30722" name="2 - Θέση σημειώσεων"/>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ndParaRPr>
          </a:p>
        </p:txBody>
      </p:sp>
      <p:sp>
        <p:nvSpPr>
          <p:cNvPr id="30723" name="3 - Θέση αριθμού διαφάνειας"/>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762000" eaLnBrk="0" hangingPunct="0">
              <a:defRPr sz="2400">
                <a:solidFill>
                  <a:schemeClr val="tx1"/>
                </a:solidFill>
                <a:latin typeface="Times New Roman" charset="0"/>
                <a:ea typeface="ＭＳ Ｐゴシック" charset="0"/>
                <a:cs typeface="ＭＳ Ｐゴシック" charset="0"/>
              </a:defRPr>
            </a:lvl1pPr>
            <a:lvl2pPr marL="742950" indent="-285750" defTabSz="762000" eaLnBrk="0" hangingPunct="0">
              <a:defRPr sz="2400">
                <a:solidFill>
                  <a:schemeClr val="tx1"/>
                </a:solidFill>
                <a:latin typeface="Times New Roman" charset="0"/>
                <a:ea typeface="ＭＳ Ｐゴシック" charset="0"/>
              </a:defRPr>
            </a:lvl2pPr>
            <a:lvl3pPr marL="1143000" indent="-228600" defTabSz="762000" eaLnBrk="0" hangingPunct="0">
              <a:defRPr sz="2400">
                <a:solidFill>
                  <a:schemeClr val="tx1"/>
                </a:solidFill>
                <a:latin typeface="Times New Roman" charset="0"/>
                <a:ea typeface="ＭＳ Ｐゴシック" charset="0"/>
              </a:defRPr>
            </a:lvl3pPr>
            <a:lvl4pPr marL="1600200" indent="-228600" defTabSz="762000" eaLnBrk="0" hangingPunct="0">
              <a:defRPr sz="2400">
                <a:solidFill>
                  <a:schemeClr val="tx1"/>
                </a:solidFill>
                <a:latin typeface="Times New Roman" charset="0"/>
                <a:ea typeface="ＭＳ Ｐゴシック" charset="0"/>
              </a:defRPr>
            </a:lvl4pPr>
            <a:lvl5pPr marL="2057400" indent="-228600" defTabSz="762000" eaLnBrk="0" hangingPunct="0">
              <a:defRPr sz="2400">
                <a:solidFill>
                  <a:schemeClr val="tx1"/>
                </a:solidFill>
                <a:latin typeface="Times New Roman" charset="0"/>
                <a:ea typeface="ＭＳ Ｐゴシック" charset="0"/>
              </a:defRPr>
            </a:lvl5pPr>
            <a:lvl6pPr marL="2514600" indent="-228600" defTabSz="7620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7620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7620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762000" eaLnBrk="0" fontAlgn="base" hangingPunct="0">
              <a:spcBef>
                <a:spcPct val="0"/>
              </a:spcBef>
              <a:spcAft>
                <a:spcPct val="0"/>
              </a:spcAft>
              <a:defRPr sz="2400">
                <a:solidFill>
                  <a:schemeClr val="tx1"/>
                </a:solidFill>
                <a:latin typeface="Times New Roman" charset="0"/>
                <a:ea typeface="ＭＳ Ｐゴシック" charset="0"/>
              </a:defRPr>
            </a:lvl9pPr>
          </a:lstStyle>
          <a:p>
            <a:fld id="{DC235196-F271-3649-A63F-A705867F88EA}" type="slidenum">
              <a:rPr lang="el-GR" sz="1200">
                <a:latin typeface="Calibri" charset="0"/>
              </a:rPr>
              <a:pPr/>
              <a:t>73</a:t>
            </a:fld>
            <a:endParaRPr lang="el-GR" sz="1200">
              <a:latin typeface="Calibri" charset="0"/>
            </a:endParaRPr>
          </a:p>
        </p:txBody>
      </p:sp>
    </p:spTree>
    <p:extLst>
      <p:ext uri="{BB962C8B-B14F-4D97-AF65-F5344CB8AC3E}">
        <p14:creationId xmlns:p14="http://schemas.microsoft.com/office/powerpoint/2010/main" val="1166967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762000" eaLnBrk="0" hangingPunct="0">
              <a:defRPr sz="2400">
                <a:solidFill>
                  <a:schemeClr val="tx1"/>
                </a:solidFill>
                <a:latin typeface="Times New Roman" charset="0"/>
                <a:ea typeface="ＭＳ Ｐゴシック" charset="0"/>
                <a:cs typeface="ＭＳ Ｐゴシック" charset="0"/>
              </a:defRPr>
            </a:lvl1pPr>
            <a:lvl2pPr marL="742950" indent="-285750" defTabSz="762000" eaLnBrk="0" hangingPunct="0">
              <a:defRPr sz="2400">
                <a:solidFill>
                  <a:schemeClr val="tx1"/>
                </a:solidFill>
                <a:latin typeface="Times New Roman" charset="0"/>
                <a:ea typeface="ＭＳ Ｐゴシック" charset="0"/>
              </a:defRPr>
            </a:lvl2pPr>
            <a:lvl3pPr marL="1143000" indent="-228600" defTabSz="762000" eaLnBrk="0" hangingPunct="0">
              <a:defRPr sz="2400">
                <a:solidFill>
                  <a:schemeClr val="tx1"/>
                </a:solidFill>
                <a:latin typeface="Times New Roman" charset="0"/>
                <a:ea typeface="ＭＳ Ｐゴシック" charset="0"/>
              </a:defRPr>
            </a:lvl3pPr>
            <a:lvl4pPr marL="1600200" indent="-228600" defTabSz="762000" eaLnBrk="0" hangingPunct="0">
              <a:defRPr sz="2400">
                <a:solidFill>
                  <a:schemeClr val="tx1"/>
                </a:solidFill>
                <a:latin typeface="Times New Roman" charset="0"/>
                <a:ea typeface="ＭＳ Ｐゴシック" charset="0"/>
              </a:defRPr>
            </a:lvl4pPr>
            <a:lvl5pPr marL="2057400" indent="-228600" defTabSz="762000" eaLnBrk="0" hangingPunct="0">
              <a:defRPr sz="2400">
                <a:solidFill>
                  <a:schemeClr val="tx1"/>
                </a:solidFill>
                <a:latin typeface="Times New Roman" charset="0"/>
                <a:ea typeface="ＭＳ Ｐゴシック" charset="0"/>
              </a:defRPr>
            </a:lvl5pPr>
            <a:lvl6pPr marL="2514600" indent="-228600" defTabSz="7620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7620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7620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762000" eaLnBrk="0" fontAlgn="base" hangingPunct="0">
              <a:spcBef>
                <a:spcPct val="0"/>
              </a:spcBef>
              <a:spcAft>
                <a:spcPct val="0"/>
              </a:spcAft>
              <a:defRPr sz="2400">
                <a:solidFill>
                  <a:schemeClr val="tx1"/>
                </a:solidFill>
                <a:latin typeface="Times New Roman" charset="0"/>
                <a:ea typeface="ＭＳ Ｐゴシック" charset="0"/>
              </a:defRPr>
            </a:lvl9pPr>
          </a:lstStyle>
          <a:p>
            <a:fld id="{93E23130-E8E4-BB40-926C-EAEA9D5D29C3}" type="slidenum">
              <a:rPr lang="en-US" sz="1200">
                <a:latin typeface="Calibri" charset="0"/>
              </a:rPr>
              <a:pPr/>
              <a:t>74</a:t>
            </a:fld>
            <a:endParaRPr lang="en-US" sz="1200">
              <a:latin typeface="Calibri" charset="0"/>
            </a:endParaRPr>
          </a:p>
        </p:txBody>
      </p:sp>
      <p:sp>
        <p:nvSpPr>
          <p:cNvPr id="32770" name="Rectangle 2"/>
          <p:cNvSpPr>
            <a:spLocks noGrp="1" noRot="1" noChangeAspect="1" noChangeArrowheads="1" noTextEdit="1"/>
          </p:cNvSpPr>
          <p:nvPr>
            <p:ph type="sldImg"/>
          </p:nvPr>
        </p:nvSpPr>
        <p:spPr>
          <a:xfrm>
            <a:off x="1835150" y="6510338"/>
            <a:ext cx="3186113" cy="2389187"/>
          </a:xfrm>
          <a:ln/>
        </p:spPr>
      </p:sp>
      <p:sp>
        <p:nvSpPr>
          <p:cNvPr id="32771" name="Rectangle 3"/>
          <p:cNvSpPr>
            <a:spLocks noGrp="1" noChangeArrowheads="1"/>
          </p:cNvSpPr>
          <p:nvPr>
            <p:ph type="body" idx="1"/>
          </p:nvPr>
        </p:nvSpPr>
        <p:spPr>
          <a:xfrm>
            <a:off x="404813" y="284163"/>
            <a:ext cx="6200775" cy="61563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3776150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39B9D3C-112E-F042-B1BF-F51771494FE9}" type="slidenum">
              <a:rPr lang="el-GR"/>
              <a:pPr>
                <a:defRPr/>
              </a:pPr>
              <a:t>77</a:t>
            </a:fld>
            <a:endParaRPr lang="el-GR"/>
          </a:p>
        </p:txBody>
      </p:sp>
      <p:sp>
        <p:nvSpPr>
          <p:cNvPr id="1085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854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50000"/>
              </a:spcBef>
            </a:pPr>
            <a:r>
              <a:rPr lang="el-GR">
                <a:latin typeface="Calibri" charset="0"/>
              </a:rPr>
              <a:t>Diuretic therapy and resistance in congestive heart failure. Cardiology 96:132, 2001. </a:t>
            </a:r>
          </a:p>
          <a:p>
            <a:endParaRPr lang="el-GR">
              <a:latin typeface="Calibri" charset="0"/>
            </a:endParaRPr>
          </a:p>
        </p:txBody>
      </p:sp>
    </p:spTree>
    <p:extLst>
      <p:ext uri="{BB962C8B-B14F-4D97-AF65-F5344CB8AC3E}">
        <p14:creationId xmlns:p14="http://schemas.microsoft.com/office/powerpoint/2010/main" val="4264303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6B13B0-566D-5845-9C88-64E9353D21C7}" type="slidenum">
              <a:rPr lang="el-GR"/>
              <a:pPr/>
              <a:t>81</a:t>
            </a:fld>
            <a:endParaRPr lang="el-GR"/>
          </a:p>
        </p:txBody>
      </p:sp>
      <p:sp>
        <p:nvSpPr>
          <p:cNvPr id="117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7763"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C82C67-36B3-2C4F-8EC5-B3B5935CD0E6}" type="slidenum">
              <a:rPr lang="el-GR"/>
              <a:pPr/>
              <a:t>83</a:t>
            </a:fld>
            <a:endParaRPr lang="el-GR"/>
          </a:p>
        </p:txBody>
      </p:sp>
      <p:sp>
        <p:nvSpPr>
          <p:cNvPr id="178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DE77A1-7D6B-5240-BE3D-701113B920C1}" type="slidenum">
              <a:rPr lang="el-GR"/>
              <a:pPr/>
              <a:t>87</a:t>
            </a:fld>
            <a:endParaRPr lang="el-GR"/>
          </a:p>
        </p:txBody>
      </p:sp>
      <p:sp>
        <p:nvSpPr>
          <p:cNvPr id="159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97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448684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2"/>
                </a:solidFill>
                <a:latin typeface="Arial" charset="0"/>
                <a:ea typeface="ＭＳ Ｐゴシック" charset="0"/>
              </a:defRPr>
            </a:lvl1pPr>
            <a:lvl2pPr marL="742909" indent="-285734" eaLnBrk="0" hangingPunct="0">
              <a:defRPr sz="3600">
                <a:solidFill>
                  <a:schemeClr val="tx2"/>
                </a:solidFill>
                <a:latin typeface="Arial" charset="0"/>
                <a:ea typeface="ＭＳ Ｐゴシック" charset="0"/>
              </a:defRPr>
            </a:lvl2pPr>
            <a:lvl3pPr marL="1142937" indent="-228587" eaLnBrk="0" hangingPunct="0">
              <a:defRPr sz="3600">
                <a:solidFill>
                  <a:schemeClr val="tx2"/>
                </a:solidFill>
                <a:latin typeface="Arial" charset="0"/>
                <a:ea typeface="ＭＳ Ｐゴシック" charset="0"/>
              </a:defRPr>
            </a:lvl3pPr>
            <a:lvl4pPr marL="1600112" indent="-228587" eaLnBrk="0" hangingPunct="0">
              <a:defRPr sz="3600">
                <a:solidFill>
                  <a:schemeClr val="tx2"/>
                </a:solidFill>
                <a:latin typeface="Arial" charset="0"/>
                <a:ea typeface="ＭＳ Ｐゴシック" charset="0"/>
              </a:defRPr>
            </a:lvl4pPr>
            <a:lvl5pPr marL="2057287" indent="-228587" eaLnBrk="0" hangingPunct="0">
              <a:defRPr sz="3600">
                <a:solidFill>
                  <a:schemeClr val="tx2"/>
                </a:solidFill>
                <a:latin typeface="Arial" charset="0"/>
                <a:ea typeface="ＭＳ Ｐゴシック" charset="0"/>
              </a:defRPr>
            </a:lvl5pPr>
            <a:lvl6pPr marL="2514461" indent="-228587" algn="ctr" eaLnBrk="0" fontAlgn="base" hangingPunct="0">
              <a:spcBef>
                <a:spcPct val="0"/>
              </a:spcBef>
              <a:spcAft>
                <a:spcPct val="0"/>
              </a:spcAft>
              <a:defRPr sz="3600">
                <a:solidFill>
                  <a:schemeClr val="tx2"/>
                </a:solidFill>
                <a:latin typeface="Arial" charset="0"/>
                <a:ea typeface="ＭＳ Ｐゴシック" charset="0"/>
              </a:defRPr>
            </a:lvl6pPr>
            <a:lvl7pPr marL="2971635" indent="-228587" algn="ctr" eaLnBrk="0" fontAlgn="base" hangingPunct="0">
              <a:spcBef>
                <a:spcPct val="0"/>
              </a:spcBef>
              <a:spcAft>
                <a:spcPct val="0"/>
              </a:spcAft>
              <a:defRPr sz="3600">
                <a:solidFill>
                  <a:schemeClr val="tx2"/>
                </a:solidFill>
                <a:latin typeface="Arial" charset="0"/>
                <a:ea typeface="ＭＳ Ｐゴシック" charset="0"/>
              </a:defRPr>
            </a:lvl7pPr>
            <a:lvl8pPr marL="3428810" indent="-228587" algn="ctr" eaLnBrk="0" fontAlgn="base" hangingPunct="0">
              <a:spcBef>
                <a:spcPct val="0"/>
              </a:spcBef>
              <a:spcAft>
                <a:spcPct val="0"/>
              </a:spcAft>
              <a:defRPr sz="3600">
                <a:solidFill>
                  <a:schemeClr val="tx2"/>
                </a:solidFill>
                <a:latin typeface="Arial" charset="0"/>
                <a:ea typeface="ＭＳ Ｐゴシック" charset="0"/>
              </a:defRPr>
            </a:lvl8pPr>
            <a:lvl9pPr marL="3885985" indent="-228587" algn="ctr" eaLnBrk="0" fontAlgn="base" hangingPunct="0">
              <a:spcBef>
                <a:spcPct val="0"/>
              </a:spcBef>
              <a:spcAft>
                <a:spcPct val="0"/>
              </a:spcAft>
              <a:defRPr sz="3600">
                <a:solidFill>
                  <a:schemeClr val="tx2"/>
                </a:solidFill>
                <a:latin typeface="Arial" charset="0"/>
                <a:ea typeface="ＭＳ Ｐゴシック" charset="0"/>
              </a:defRPr>
            </a:lvl9pPr>
          </a:lstStyle>
          <a:p>
            <a:pPr eaLnBrk="1" hangingPunct="1">
              <a:defRPr/>
            </a:pPr>
            <a:fld id="{A4013D9F-D80E-B742-8A4B-602A923DC9F8}" type="slidenum">
              <a:rPr lang="el-GR" sz="1200">
                <a:solidFill>
                  <a:schemeClr val="tx1"/>
                </a:solidFill>
              </a:rPr>
              <a:pPr eaLnBrk="1" hangingPunct="1">
                <a:defRPr/>
              </a:pPr>
              <a:t>88</a:t>
            </a:fld>
            <a:endParaRPr lang="el-GR" sz="1200">
              <a:solidFill>
                <a:schemeClr val="tx1"/>
              </a:solidFill>
            </a:endParaRPr>
          </a:p>
        </p:txBody>
      </p:sp>
      <p:sp>
        <p:nvSpPr>
          <p:cNvPr id="1003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035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Tree>
    <p:extLst>
      <p:ext uri="{BB962C8B-B14F-4D97-AF65-F5344CB8AC3E}">
        <p14:creationId xmlns:p14="http://schemas.microsoft.com/office/powerpoint/2010/main" val="3166744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2"/>
                </a:solidFill>
                <a:latin typeface="Arial" charset="0"/>
                <a:ea typeface="ＭＳ Ｐゴシック" charset="0"/>
              </a:defRPr>
            </a:lvl1pPr>
            <a:lvl2pPr marL="742909" indent="-285734" eaLnBrk="0" hangingPunct="0">
              <a:defRPr sz="3600">
                <a:solidFill>
                  <a:schemeClr val="tx2"/>
                </a:solidFill>
                <a:latin typeface="Arial" charset="0"/>
                <a:ea typeface="ＭＳ Ｐゴシック" charset="0"/>
              </a:defRPr>
            </a:lvl2pPr>
            <a:lvl3pPr marL="1142937" indent="-228587" eaLnBrk="0" hangingPunct="0">
              <a:defRPr sz="3600">
                <a:solidFill>
                  <a:schemeClr val="tx2"/>
                </a:solidFill>
                <a:latin typeface="Arial" charset="0"/>
                <a:ea typeface="ＭＳ Ｐゴシック" charset="0"/>
              </a:defRPr>
            </a:lvl3pPr>
            <a:lvl4pPr marL="1600112" indent="-228587" eaLnBrk="0" hangingPunct="0">
              <a:defRPr sz="3600">
                <a:solidFill>
                  <a:schemeClr val="tx2"/>
                </a:solidFill>
                <a:latin typeface="Arial" charset="0"/>
                <a:ea typeface="ＭＳ Ｐゴシック" charset="0"/>
              </a:defRPr>
            </a:lvl4pPr>
            <a:lvl5pPr marL="2057287" indent="-228587" eaLnBrk="0" hangingPunct="0">
              <a:defRPr sz="3600">
                <a:solidFill>
                  <a:schemeClr val="tx2"/>
                </a:solidFill>
                <a:latin typeface="Arial" charset="0"/>
                <a:ea typeface="ＭＳ Ｐゴシック" charset="0"/>
              </a:defRPr>
            </a:lvl5pPr>
            <a:lvl6pPr marL="2514461" indent="-228587" algn="ctr" eaLnBrk="0" fontAlgn="base" hangingPunct="0">
              <a:spcBef>
                <a:spcPct val="0"/>
              </a:spcBef>
              <a:spcAft>
                <a:spcPct val="0"/>
              </a:spcAft>
              <a:defRPr sz="3600">
                <a:solidFill>
                  <a:schemeClr val="tx2"/>
                </a:solidFill>
                <a:latin typeface="Arial" charset="0"/>
                <a:ea typeface="ＭＳ Ｐゴシック" charset="0"/>
              </a:defRPr>
            </a:lvl6pPr>
            <a:lvl7pPr marL="2971635" indent="-228587" algn="ctr" eaLnBrk="0" fontAlgn="base" hangingPunct="0">
              <a:spcBef>
                <a:spcPct val="0"/>
              </a:spcBef>
              <a:spcAft>
                <a:spcPct val="0"/>
              </a:spcAft>
              <a:defRPr sz="3600">
                <a:solidFill>
                  <a:schemeClr val="tx2"/>
                </a:solidFill>
                <a:latin typeface="Arial" charset="0"/>
                <a:ea typeface="ＭＳ Ｐゴシック" charset="0"/>
              </a:defRPr>
            </a:lvl7pPr>
            <a:lvl8pPr marL="3428810" indent="-228587" algn="ctr" eaLnBrk="0" fontAlgn="base" hangingPunct="0">
              <a:spcBef>
                <a:spcPct val="0"/>
              </a:spcBef>
              <a:spcAft>
                <a:spcPct val="0"/>
              </a:spcAft>
              <a:defRPr sz="3600">
                <a:solidFill>
                  <a:schemeClr val="tx2"/>
                </a:solidFill>
                <a:latin typeface="Arial" charset="0"/>
                <a:ea typeface="ＭＳ Ｐゴシック" charset="0"/>
              </a:defRPr>
            </a:lvl8pPr>
            <a:lvl9pPr marL="3885985" indent="-228587" algn="ctr" eaLnBrk="0" fontAlgn="base" hangingPunct="0">
              <a:spcBef>
                <a:spcPct val="0"/>
              </a:spcBef>
              <a:spcAft>
                <a:spcPct val="0"/>
              </a:spcAft>
              <a:defRPr sz="3600">
                <a:solidFill>
                  <a:schemeClr val="tx2"/>
                </a:solidFill>
                <a:latin typeface="Arial" charset="0"/>
                <a:ea typeface="ＭＳ Ｐゴシック" charset="0"/>
              </a:defRPr>
            </a:lvl9pPr>
          </a:lstStyle>
          <a:p>
            <a:pPr eaLnBrk="1" hangingPunct="1">
              <a:defRPr/>
            </a:pPr>
            <a:fld id="{FCAFF428-E69D-8B4B-915B-8F128D7480F1}" type="slidenum">
              <a:rPr lang="el-GR" sz="1200">
                <a:solidFill>
                  <a:schemeClr val="tx1"/>
                </a:solidFill>
              </a:rPr>
              <a:pPr eaLnBrk="1" hangingPunct="1">
                <a:defRPr/>
              </a:pPr>
              <a:t>99</a:t>
            </a:fld>
            <a:endParaRPr lang="el-GR" sz="1200">
              <a:solidFill>
                <a:schemeClr val="tx1"/>
              </a:solidFill>
            </a:endParaRPr>
          </a:p>
        </p:txBody>
      </p:sp>
      <p:sp>
        <p:nvSpPr>
          <p:cNvPr id="1054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547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Tree>
    <p:extLst>
      <p:ext uri="{BB962C8B-B14F-4D97-AF65-F5344CB8AC3E}">
        <p14:creationId xmlns:p14="http://schemas.microsoft.com/office/powerpoint/2010/main" val="668153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1B52B0B-7646-404E-B5D2-2674007A2524}" type="slidenum">
              <a:rPr lang="el-GR"/>
              <a:pPr>
                <a:defRPr/>
              </a:pPr>
              <a:t>107</a:t>
            </a:fld>
            <a:endParaRPr lang="el-GR"/>
          </a:p>
        </p:txBody>
      </p:sp>
      <p:sp>
        <p:nvSpPr>
          <p:cNvPr id="880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806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l-GR" b="1">
                <a:latin typeface="Calibri" charset="0"/>
              </a:rPr>
              <a:t>Στο παχύ ανιόν σκέλος της αγκύλης του </a:t>
            </a:r>
            <a:r>
              <a:rPr lang="en-US" b="1">
                <a:latin typeface="Calibri" charset="0"/>
              </a:rPr>
              <a:t>HENLE</a:t>
            </a:r>
            <a:r>
              <a:rPr lang="el-GR" b="1">
                <a:latin typeface="Calibri" charset="0"/>
              </a:rPr>
              <a:t>…</a:t>
            </a:r>
          </a:p>
        </p:txBody>
      </p:sp>
    </p:spTree>
    <p:extLst>
      <p:ext uri="{BB962C8B-B14F-4D97-AF65-F5344CB8AC3E}">
        <p14:creationId xmlns:p14="http://schemas.microsoft.com/office/powerpoint/2010/main" val="14496874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p:txBody>
          <a:bodyPr/>
          <a:lstStyle/>
          <a:p>
            <a:pPr eaLnBrk="1" hangingPunct="1">
              <a:defRPr/>
            </a:pPr>
            <a:endParaRPr lang="en-US">
              <a:latin typeface="Calibri" charset="0"/>
              <a:cs typeface="+mn-cs"/>
            </a:endParaRPr>
          </a:p>
        </p:txBody>
      </p:sp>
      <p:sp>
        <p:nvSpPr>
          <p:cNvPr id="27651"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49F5F8-852F-854A-B7A3-317EEECC6652}" type="slidenum">
              <a:rPr lang="el-GR" sz="1200">
                <a:latin typeface="Calibri" charset="0"/>
                <a:cs typeface="Arial" charset="0"/>
              </a:rPr>
              <a:pPr eaLnBrk="1" hangingPunct="1"/>
              <a:t>108</a:t>
            </a:fld>
            <a:endParaRPr lang="el-GR" sz="1200">
              <a:latin typeface="Calibri" charset="0"/>
              <a:cs typeface="Arial" charset="0"/>
            </a:endParaRPr>
          </a:p>
        </p:txBody>
      </p:sp>
    </p:spTree>
    <p:extLst>
      <p:ext uri="{BB962C8B-B14F-4D97-AF65-F5344CB8AC3E}">
        <p14:creationId xmlns:p14="http://schemas.microsoft.com/office/powerpoint/2010/main" val="1470591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1B52B0B-7646-404E-B5D2-2674007A2524}" type="slidenum">
              <a:rPr lang="el-GR"/>
              <a:pPr>
                <a:defRPr/>
              </a:pPr>
              <a:t>3</a:t>
            </a:fld>
            <a:endParaRPr lang="el-GR"/>
          </a:p>
        </p:txBody>
      </p:sp>
      <p:sp>
        <p:nvSpPr>
          <p:cNvPr id="880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806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l-GR" b="1">
                <a:latin typeface="Calibri" charset="0"/>
              </a:rPr>
              <a:t>Στο παχύ ανιόν σκέλος της αγκύλης του </a:t>
            </a:r>
            <a:r>
              <a:rPr lang="en-US" b="1">
                <a:latin typeface="Calibri" charset="0"/>
              </a:rPr>
              <a:t>HENLE</a:t>
            </a:r>
            <a:r>
              <a:rPr lang="el-GR" b="1">
                <a:latin typeface="Calibri" charset="0"/>
              </a:rPr>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atin typeface="Times" pitchFamily="18" charset="0"/>
            </a:endParaRPr>
          </a:p>
        </p:txBody>
      </p:sp>
    </p:spTree>
    <p:extLst>
      <p:ext uri="{BB962C8B-B14F-4D97-AF65-F5344CB8AC3E}">
        <p14:creationId xmlns:p14="http://schemas.microsoft.com/office/powerpoint/2010/main" val="28367593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
        <p:nvSpPr>
          <p:cNvPr id="9728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0629E54-79BA-EF47-877D-D0BB66155B1B}" type="slidenum">
              <a:rPr lang="el-GR"/>
              <a:pPr eaLnBrk="1" hangingPunct="1"/>
              <a:t>126</a:t>
            </a:fld>
            <a:endParaRPr lang="el-GR"/>
          </a:p>
        </p:txBody>
      </p:sp>
    </p:spTree>
    <p:extLst>
      <p:ext uri="{BB962C8B-B14F-4D97-AF65-F5344CB8AC3E}">
        <p14:creationId xmlns:p14="http://schemas.microsoft.com/office/powerpoint/2010/main" val="24393776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762000" eaLnBrk="0" hangingPunct="0">
              <a:defRPr sz="2400">
                <a:solidFill>
                  <a:schemeClr val="tx1"/>
                </a:solidFill>
                <a:latin typeface="Times New Roman" charset="0"/>
                <a:ea typeface="ＭＳ Ｐゴシック" charset="0"/>
                <a:cs typeface="ＭＳ Ｐゴシック" charset="0"/>
              </a:defRPr>
            </a:lvl1pPr>
            <a:lvl2pPr marL="742950" indent="-285750" defTabSz="762000" eaLnBrk="0" hangingPunct="0">
              <a:defRPr sz="2400">
                <a:solidFill>
                  <a:schemeClr val="tx1"/>
                </a:solidFill>
                <a:latin typeface="Times New Roman" charset="0"/>
                <a:ea typeface="ＭＳ Ｐゴシック" charset="0"/>
              </a:defRPr>
            </a:lvl2pPr>
            <a:lvl3pPr marL="1143000" indent="-228600" defTabSz="762000" eaLnBrk="0" hangingPunct="0">
              <a:defRPr sz="2400">
                <a:solidFill>
                  <a:schemeClr val="tx1"/>
                </a:solidFill>
                <a:latin typeface="Times New Roman" charset="0"/>
                <a:ea typeface="ＭＳ Ｐゴシック" charset="0"/>
              </a:defRPr>
            </a:lvl3pPr>
            <a:lvl4pPr marL="1600200" indent="-228600" defTabSz="762000" eaLnBrk="0" hangingPunct="0">
              <a:defRPr sz="2400">
                <a:solidFill>
                  <a:schemeClr val="tx1"/>
                </a:solidFill>
                <a:latin typeface="Times New Roman" charset="0"/>
                <a:ea typeface="ＭＳ Ｐゴシック" charset="0"/>
              </a:defRPr>
            </a:lvl4pPr>
            <a:lvl5pPr marL="2057400" indent="-228600" defTabSz="762000" eaLnBrk="0" hangingPunct="0">
              <a:defRPr sz="2400">
                <a:solidFill>
                  <a:schemeClr val="tx1"/>
                </a:solidFill>
                <a:latin typeface="Times New Roman" charset="0"/>
                <a:ea typeface="ＭＳ Ｐゴシック" charset="0"/>
              </a:defRPr>
            </a:lvl5pPr>
            <a:lvl6pPr marL="2514600" indent="-228600" defTabSz="7620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7620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7620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762000" eaLnBrk="0" fontAlgn="base" hangingPunct="0">
              <a:spcBef>
                <a:spcPct val="0"/>
              </a:spcBef>
              <a:spcAft>
                <a:spcPct val="0"/>
              </a:spcAft>
              <a:defRPr sz="2400">
                <a:solidFill>
                  <a:schemeClr val="tx1"/>
                </a:solidFill>
                <a:latin typeface="Times New Roman" charset="0"/>
                <a:ea typeface="ＭＳ Ｐゴシック" charset="0"/>
              </a:defRPr>
            </a:lvl9pPr>
          </a:lstStyle>
          <a:p>
            <a:fld id="{F9B8659D-E77A-B347-ACED-20CA487C6F0A}" type="slidenum">
              <a:rPr lang="en-GB" sz="1200">
                <a:solidFill>
                  <a:srgbClr val="000000"/>
                </a:solidFill>
                <a:latin typeface="Calibri" charset="0"/>
              </a:rPr>
              <a:pPr/>
              <a:t>131</a:t>
            </a:fld>
            <a:endParaRPr lang="en-GB" sz="1200">
              <a:solidFill>
                <a:srgbClr val="000000"/>
              </a:solidFill>
              <a:latin typeface="Calibri" charset="0"/>
            </a:endParaRPr>
          </a:p>
        </p:txBody>
      </p:sp>
      <p:sp>
        <p:nvSpPr>
          <p:cNvPr id="38914"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38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Calibri" charset="0"/>
            </a:endParaRPr>
          </a:p>
        </p:txBody>
      </p:sp>
    </p:spTree>
    <p:extLst>
      <p:ext uri="{BB962C8B-B14F-4D97-AF65-F5344CB8AC3E}">
        <p14:creationId xmlns:p14="http://schemas.microsoft.com/office/powerpoint/2010/main" val="11494738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baseline="0" dirty="0"/>
              <a:t> </a:t>
            </a:r>
          </a:p>
        </p:txBody>
      </p:sp>
      <p:sp>
        <p:nvSpPr>
          <p:cNvPr id="4" name="Slide Number Placeholder 3"/>
          <p:cNvSpPr>
            <a:spLocks noGrp="1"/>
          </p:cNvSpPr>
          <p:nvPr>
            <p:ph type="sldNum" sz="quarter" idx="10"/>
          </p:nvPr>
        </p:nvSpPr>
        <p:spPr/>
        <p:txBody>
          <a:bodyPr/>
          <a:lstStyle/>
          <a:p>
            <a:fld id="{6EB4977F-0994-4042-9A44-43160F37EDB0}" type="slidenum">
              <a:rPr lang="en-GB" smtClean="0">
                <a:solidFill>
                  <a:prstClr val="black"/>
                </a:solidFill>
              </a:rPr>
              <a:pPr/>
              <a:t>143</a:t>
            </a:fld>
            <a:endParaRPr lang="en-GB">
              <a:solidFill>
                <a:prstClr val="black"/>
              </a:solidFill>
            </a:endParaRPr>
          </a:p>
        </p:txBody>
      </p:sp>
    </p:spTree>
    <p:extLst>
      <p:ext uri="{BB962C8B-B14F-4D97-AF65-F5344CB8AC3E}">
        <p14:creationId xmlns:p14="http://schemas.microsoft.com/office/powerpoint/2010/main" val="22362811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5D72134-704A-0F43-ADF0-99FE89A97FAA}" type="slidenum">
              <a:rPr lang="el-GR">
                <a:latin typeface="Calibri" charset="0"/>
              </a:rPr>
              <a:pPr eaLnBrk="1" hangingPunct="1"/>
              <a:t>144</a:t>
            </a:fld>
            <a:endParaRPr lang="el-GR">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A5BCA26-3FA6-584C-A1FF-340CF536C5F8}" type="slidenum">
              <a:rPr lang="el-GR">
                <a:latin typeface="Calibri" charset="0"/>
              </a:rPr>
              <a:pPr eaLnBrk="1" hangingPunct="1"/>
              <a:t>145</a:t>
            </a:fld>
            <a:endParaRPr lang="el-GR">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64BD85B-8937-994A-B1B2-ECE3C3443F38}" type="slidenum">
              <a:rPr lang="el-GR">
                <a:latin typeface="Calibri" charset="0"/>
              </a:rPr>
              <a:pPr eaLnBrk="1" hangingPunct="1"/>
              <a:t>146</a:t>
            </a:fld>
            <a:endParaRPr lang="el-GR">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Under normal circumstances, renal blood flow and glomerular filtration rate (GFR) are relatively constant over a wide range of renal perfusion pressures, a phenomenon termed autoregulation (64). Renal autoregulation not only allows constancy of GFR and filtered load of solutes but also maintains constancy of oxygen delivery in spite of variable renal perfusion pressures. This autoregulatory response normally renders an individual relatively resistant to prerenal forms of ARF; however, a marked decrease in renal perfusion pressure below the autoregulatory range can lead to an abrupt decrease </a:t>
            </a:r>
            <a:endParaRPr lang="el-GR">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A027910-1320-9E45-8E54-E5A2E8F122B7}" type="slidenum">
              <a:rPr lang="el-GR">
                <a:latin typeface="Calibri" charset="0"/>
              </a:rPr>
              <a:pPr eaLnBrk="1" hangingPunct="1"/>
              <a:t>147</a:t>
            </a:fld>
            <a:endParaRPr lang="el-GR">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Within the autoregulatory range, a reduction in renal perfusion, as occurs with either diminished cardiac output or depletion of extracellular fluid volume, normally results in dilation of the glomerular afferent arteriole and constriction of the glomerular efferent arteriole so that glomerular capillary-hydrostatic pressure and GFR usually remain constant (64). The afferent dilation is mediated in part by vasodilatory eicosanoids, whereas efferent constriction can be attributed in part to angiotensin II. It follows that in the setting of compromised cardiac output or intravascular volume depletion, prevention of afferent arteriolar dilation (as occurs following nonsteroidal antiinflammatory agent therapy, which impairs synthesis of selective eicosanoids) and </a:t>
            </a:r>
            <a:r>
              <a:rPr lang="en-US" b="1">
                <a:latin typeface="Calibri" charset="0"/>
              </a:rPr>
              <a:t>attenuation of efferent arteriolar constriction (as occurs following angiotensin converting enzyme inhibition, angiotensin receptor inhibition, and perhaps calcium channel blocking agents) can potentially decrease glomerular capillary filtration pressure and potentially cause an abrupt decline in GFR.</a:t>
            </a:r>
            <a:endParaRPr lang="el-GR" b="1">
              <a:latin typeface="Calibri" charset="0"/>
            </a:endParaRPr>
          </a:p>
          <a:p>
            <a:endParaRPr lang="el-GR">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FF60D70-86D3-5947-9BA5-019A7B2FD94E}" type="slidenum">
              <a:rPr lang="el-GR">
                <a:latin typeface="Calibri" charset="0"/>
              </a:rPr>
              <a:pPr eaLnBrk="1" hangingPunct="1"/>
              <a:t>148</a:t>
            </a:fld>
            <a:endParaRPr lang="el-GR">
              <a:latin typeface="Calibri"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86F9E90-4EB7-8347-9D2F-7D7EF04AEDF2}" type="slidenum">
              <a:rPr lang="el-GR">
                <a:latin typeface="Calibri" charset="0"/>
              </a:rPr>
              <a:pPr eaLnBrk="1" hangingPunct="1"/>
              <a:t>149</a:t>
            </a:fld>
            <a:endParaRPr lang="el-GR">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F92C820-E5A9-9F4F-8BAE-D1D9FE63EFF7}" type="slidenum">
              <a:rPr lang="el-GR"/>
              <a:pPr eaLnBrk="1" hangingPunct="1"/>
              <a:t>4</a:t>
            </a:fld>
            <a:endParaRPr lang="el-G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F09D497-9B5E-AF41-B887-AA89E856E1C9}" type="slidenum">
              <a:rPr lang="el-GR">
                <a:latin typeface="Calibri" charset="0"/>
              </a:rPr>
              <a:pPr eaLnBrk="1" hangingPunct="1"/>
              <a:t>150</a:t>
            </a:fld>
            <a:endParaRPr lang="el-GR">
              <a:latin typeface="Calibri"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92D8F6E-FA13-9C40-A59C-780F71B1F648}" type="slidenum">
              <a:rPr lang="el-GR">
                <a:latin typeface="Calibri" charset="0"/>
              </a:rPr>
              <a:pPr eaLnBrk="1" hangingPunct="1"/>
              <a:t>151</a:t>
            </a:fld>
            <a:endParaRPr lang="el-GR">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endParaRPr lang="el-GR" sz="2400" b="1" dirty="0">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02AEEE8-876D-E14E-86BE-08526A155DC3}" type="slidenum">
              <a:rPr lang="el-GR">
                <a:latin typeface="Calibri" charset="0"/>
              </a:rPr>
              <a:pPr eaLnBrk="1" hangingPunct="1"/>
              <a:t>152</a:t>
            </a:fld>
            <a:endParaRPr lang="el-GR">
              <a:latin typeface="Calibri"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12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l-GR" b="1">
                <a:latin typeface="Calibri" charset="0"/>
              </a:rPr>
              <a:t>Νεφροτοξική μορφή ΟΝΑ</a:t>
            </a:r>
          </a:p>
          <a:p>
            <a:r>
              <a:rPr lang="el-GR">
                <a:latin typeface="Calibri" charset="0"/>
              </a:rPr>
              <a:t>Στη μορφή αυτή παρατηρείται διάχυτη  σωληναριακή  νέκρωση των ουροφόρων σωληναρίων Α' τάξης , ενώ σε  αντίθεση με την ισχαιμική μορφή η βασική μεμβράνη  των σωληναρίων παραμένει άθικτη  </a:t>
            </a:r>
          </a:p>
          <a:p>
            <a:r>
              <a:rPr lang="el-GR">
                <a:latin typeface="Calibri" charset="0"/>
              </a:rPr>
              <a:t>οι νεκρωτικές αλλοιώσεις αφορούν όλους τους νεφρώνες (διάχυτες) ενώ η εντόπισή τους στα διάφορα τμήματα μπορεί να είναι χαρακτηριστική για το είδος της υπεύθυνης νεφροτοξίνης.</a:t>
            </a:r>
            <a:endParaRPr lang="el-GR" sz="1600">
              <a:latin typeface="Calibri" charset="0"/>
            </a:endParaRPr>
          </a:p>
          <a:p>
            <a:pPr lvl="1"/>
            <a:endParaRPr lang="el-GR">
              <a:latin typeface="Calibri" charset="0"/>
            </a:endParaRPr>
          </a:p>
          <a:p>
            <a:r>
              <a:rPr lang="el-GR">
                <a:latin typeface="Calibri" charset="0"/>
              </a:rPr>
              <a:t>δεν παρατηρούνται αλλοιώσεις των σπειραμάτων.</a:t>
            </a:r>
            <a:endParaRPr lang="el-GR" sz="1600">
              <a:latin typeface="Calibri" charset="0"/>
            </a:endParaRPr>
          </a:p>
          <a:p>
            <a:r>
              <a:rPr lang="el-GR">
                <a:latin typeface="Calibri" charset="0"/>
              </a:rPr>
              <a:t>Τα Β' τάξης καταλαμβάνονται από </a:t>
            </a:r>
            <a:r>
              <a:rPr lang="el-GR" b="1">
                <a:latin typeface="Calibri" charset="0"/>
              </a:rPr>
              <a:t>κυλίνδρους, στην παθογένεση των οποίων πιθανόν παίζουν σημαντικό ρόλο τα υπολείμματα των νεκρωτικών ιστών και η γλυκοπρωτεϊνη των Tamm - Horsfall.</a:t>
            </a:r>
            <a:endParaRPr lang="el-GR" sz="1600" b="1">
              <a:latin typeface="Calibri" charset="0"/>
            </a:endParaRPr>
          </a:p>
          <a:p>
            <a:pPr lvl="1"/>
            <a:r>
              <a:rPr lang="el-GR">
                <a:latin typeface="Calibri" charset="0"/>
              </a:rPr>
              <a:t>άλλα ευρήματα </a:t>
            </a:r>
            <a:endParaRPr lang="el-GR" sz="1600">
              <a:latin typeface="Calibri" charset="0"/>
            </a:endParaRPr>
          </a:p>
          <a:p>
            <a:pPr lvl="2"/>
            <a:r>
              <a:rPr lang="el-GR">
                <a:latin typeface="Calibri" charset="0"/>
              </a:rPr>
              <a:t>η παρουσία διαμέσου οιδήματος και φλεγμονής, </a:t>
            </a:r>
            <a:endParaRPr lang="el-GR" sz="1600">
              <a:latin typeface="Calibri" charset="0"/>
            </a:endParaRPr>
          </a:p>
          <a:p>
            <a:pPr lvl="2"/>
            <a:r>
              <a:rPr lang="el-GR">
                <a:latin typeface="Calibri" charset="0"/>
              </a:rPr>
              <a:t>η συσσώρευση λευκών αιμοσφαιρίων στα ευθέα αγγεία και </a:t>
            </a:r>
            <a:endParaRPr lang="el-GR" sz="1600">
              <a:latin typeface="Calibri" charset="0"/>
            </a:endParaRPr>
          </a:p>
          <a:p>
            <a:pPr lvl="2"/>
            <a:r>
              <a:rPr lang="el-GR">
                <a:latin typeface="Calibri" charset="0"/>
              </a:rPr>
              <a:t>η διάταση των σωληναρίων, ενώ</a:t>
            </a:r>
            <a:endParaRPr lang="el-GR" sz="1600">
              <a:latin typeface="Calibri" charset="0"/>
            </a:endParaRPr>
          </a:p>
          <a:p>
            <a:endParaRPr lang="el-GR">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F054CF2-B103-3245-80F2-E16299EAC44D}" type="slidenum">
              <a:rPr lang="el-GR">
                <a:latin typeface="Calibri" charset="0"/>
              </a:rPr>
              <a:pPr eaLnBrk="1" hangingPunct="1"/>
              <a:t>153</a:t>
            </a:fld>
            <a:endParaRPr lang="el-GR">
              <a:latin typeface="Calibri"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p:txBody>
          <a:bodyPr/>
          <a:lstStyle/>
          <a:p>
            <a:pPr eaLnBrk="1" hangingPunct="1">
              <a:defRPr/>
            </a:pPr>
            <a:endParaRPr lang="en-US">
              <a:latin typeface="Calibri" charset="0"/>
              <a:cs typeface="+mn-cs"/>
            </a:endParaRPr>
          </a:p>
        </p:txBody>
      </p:sp>
      <p:sp>
        <p:nvSpPr>
          <p:cNvPr id="58371"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9F0DEC-6DDE-CC45-A507-36D441137737}" type="slidenum">
              <a:rPr lang="el-GR" sz="1200">
                <a:latin typeface="Calibri" charset="0"/>
                <a:cs typeface="Arial" charset="0"/>
              </a:rPr>
              <a:pPr eaLnBrk="1" hangingPunct="1"/>
              <a:t>154</a:t>
            </a:fld>
            <a:endParaRPr lang="el-GR" sz="1200">
              <a:latin typeface="Calibri" charset="0"/>
              <a:cs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A variety of renal disorders can cause ARF (Table 41-4). These diagnoses should be considered when prerenal and postrenal disorders have been excluded. The frequency with which renal causes are encountered in patients with ARF varies between 25% and 80%. In a series of pediatric patients, as many as 50% of all cases of ARF can be attributed to such renal parenchymal disorders as acute glomerulonephritis and hemolytic-uremic syndrome. In hospitalized adults in whom prerenal and postrenal azotemia have been excluded, ARF is often caused by ATN. By contrast, in an outpatient setting in which prerenal and postrenal causes have been excluded, other renal parenchymal diseases more often cause ARF. The renal causes of ARF can be categorized most systematically by their anatomic site of origin. </a:t>
            </a:r>
            <a:r>
              <a:rPr lang="en-US" b="1">
                <a:latin typeface="Calibri" charset="0"/>
              </a:rPr>
              <a:t>Thus, vascular, glomerular, interstitial, and tubular disorders occur.</a:t>
            </a:r>
            <a:endParaRPr lang="el-GR" b="1">
              <a:latin typeface="Calibri" charset="0"/>
            </a:endParaRPr>
          </a:p>
          <a:p>
            <a:r>
              <a:rPr lang="en-US">
                <a:latin typeface="Calibri" charset="0"/>
              </a:rPr>
              <a:t>The underlying disorders that usually predispose to ATN are listed in Table 41-4 and Figure 41-4. Basically, three major categories of insults predispose to ATN. These categories include renal ischemia (prolonged prerenal failure), nephrotoxins, and pigmenturia (myoglobinuria and hemoglobinuria). </a:t>
            </a:r>
            <a:r>
              <a:rPr lang="en-US" b="1">
                <a:latin typeface="Calibri" charset="0"/>
              </a:rPr>
              <a:t>Studies of patients with ATN emphasize that multiple insults to renal function are usually present. </a:t>
            </a:r>
            <a:r>
              <a:rPr lang="en-US">
                <a:latin typeface="Calibri" charset="0"/>
              </a:rPr>
              <a:t>For example, in more than 600 well-characterized patients with ATN, about half had more than a single insult to renal function (35,38,39,40,41,42,55). Several experimental studies in animal models of ARF demonstrate that multiple renal insults such as fever, bacteremia, endotoxemia, relative hypotension, and aminoglycoside agents individually produce relatively minor decrease in renal function. Collectively, however, these insults can produce marked decrements in renal function with resulting ARF (116,117).</a:t>
            </a:r>
            <a:endParaRPr lang="el-GR">
              <a:latin typeface="Calibri" charset="0"/>
            </a:endParaRPr>
          </a:p>
          <a:p>
            <a:r>
              <a:rPr lang="en-US">
                <a:latin typeface="Calibri" charset="0"/>
              </a:rPr>
              <a:t>The most common predisposing factor in the development of ATN appears to be renal ischemia resulting from prolonged prerenal azotemia (37,38,41,42,43,44,55). Sepsis, and particularly septic shock, has assumed an ever-increasing role as a major predisposing factor in the occurrence of ATN (37,38,42,55,56). Nephrotoxins (Chapters 42,43,44,45,46,47) account for about 25% of all cases of ATN (85,118). Contemporary nephrotoxins commonly encountered include the aminoglycoside antimicrobial agents, radiographic contrast materials, nonsteroidal antiinflammatory drugs (NSAIDs), organic solvents, and heavy metals such as cisplatin and carboplatin. A prospective case control study found that the relative risk for development of ARF was increased five- to sixfold by exposure to either aminoglycoside antimicrobials or radiocontrast agents (55). The increasing number of infections in patients with AIDS has served as a strong reminder of the significant nephrotoxicity and ARF that can accompany therapy with pentamidine, sulfamethoxazoleβ€“trimethoprim, amphotericin B, foscarnet, acyclovir, cidofovir, aminoglycosides, and Ξ²-lactam antibiotics (30,31,119). The use of recombinant cytokine therapy for advanced solid tumors has been associated with nephrotoxicity following gamma interferon and interleukin-2 treatment (120,121). Intravenous immunoglobulin therapy has been used to treat a variety of immunologic disorders. Such therapy can occasionally be associated with ARF, although the mechanism appears unclear (122). </a:t>
            </a:r>
            <a:r>
              <a:rPr lang="en-US" b="1">
                <a:latin typeface="Calibri" charset="0"/>
              </a:rPr>
              <a:t>In addition to ischemia and nephrotoxins, a third common predisposing factor in ATN cases is pigmenturia caused by either hemoglobin or myoglobin. </a:t>
            </a:r>
            <a:r>
              <a:rPr lang="en-US">
                <a:latin typeface="Calibri" charset="0"/>
              </a:rPr>
              <a:t>Finally, no specific identifiable cause is found in a few cases of ATN.</a:t>
            </a:r>
          </a:p>
          <a:p>
            <a:r>
              <a:rPr lang="en-US">
                <a:latin typeface="Calibri" charset="0"/>
              </a:rPr>
              <a:t>Rasmussen and Ibels examined risk factors for the development of ATN (123). In this study, the records of 143 patients who developed an acute increase in serum creatinine of more than 2.2 mg/dL and who did not have prerenal or postrenal azotemia, glomerulonephritis, and interstitial nephritis were examined by retrospective multivariate analyses. Approximately 60% of these patients were seen in a surgical setting. The following were considered possible acute insults: hypotension (74%), sepsis (31%), contrast media and aminoglycosides (25%), pigmenturia (hemoglobin, myoglobin, 22%), and dehydration (35%). Nearly two-thirds (64%) of the 143 patients had more than one acute insult before ATN. In three more recent series of ICU-associated ARF, 30% to 48% of patients experienced sepsis, 17% to 30% either impaired cardiac output or volume depletion, and 20% to 30% were exposed to one or more nephrotoxins (43,44,56).</a:t>
            </a:r>
          </a:p>
          <a:p>
            <a:endParaRPr lang="el-GR">
              <a:latin typeface="Calibri" charset="0"/>
            </a:endParaRPr>
          </a:p>
          <a:p>
            <a:endParaRPr lang="el-GR">
              <a:latin typeface="Calibri" charset="0"/>
            </a:endParaRPr>
          </a:p>
          <a:p>
            <a:endParaRPr lang="el-GR">
              <a:latin typeface="Calibri" charset="0"/>
            </a:endParaRPr>
          </a:p>
          <a:p>
            <a:endParaRPr lang="el-GR">
              <a:latin typeface="Calibri" charset="0"/>
            </a:endParaRPr>
          </a:p>
          <a:p>
            <a:endParaRPr lang="el-GR" b="1">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CE2F514-FA1F-6C4D-8DEA-8BEFD403C751}" type="slidenum">
              <a:rPr lang="el-GR">
                <a:latin typeface="Calibri" charset="0"/>
              </a:rPr>
              <a:pPr eaLnBrk="1" hangingPunct="1"/>
              <a:t>155</a:t>
            </a:fld>
            <a:endParaRPr lang="el-GR">
              <a:latin typeface="Calibri"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E9CE4884-38D1-CF40-8483-063174E5652C}" type="slidenum">
              <a:rPr lang="el-GR" sz="1200"/>
              <a:pPr eaLnBrk="1" fontAlgn="base" hangingPunct="1">
                <a:spcBef>
                  <a:spcPct val="0"/>
                </a:spcBef>
                <a:spcAft>
                  <a:spcPct val="0"/>
                </a:spcAft>
              </a:pPr>
              <a:t>159</a:t>
            </a:fld>
            <a:endParaRPr lang="el-GR" sz="1200"/>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69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b="1">
                <a:latin typeface="Calibri" charset="0"/>
              </a:rPr>
              <a:t>Στο παχύ ανιόν σκέλος της αγκύλης του </a:t>
            </a:r>
            <a:r>
              <a:rPr lang="en-US" b="1">
                <a:latin typeface="Calibri" charset="0"/>
              </a:rPr>
              <a:t>HENLE</a:t>
            </a:r>
            <a:r>
              <a:rPr lang="el-GR" b="1">
                <a:latin typeface="Calibri" charset="0"/>
              </a:rPr>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52AC19E-6B2D-0E4D-83CA-4B454C9C5DEA}" type="slidenum">
              <a:rPr lang="el-GR"/>
              <a:pPr>
                <a:defRPr/>
              </a:pPr>
              <a:t>160</a:t>
            </a:fld>
            <a:endParaRPr lang="el-GR"/>
          </a:p>
        </p:txBody>
      </p:sp>
      <p:sp>
        <p:nvSpPr>
          <p:cNvPr id="890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909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1CC522AA-2749-B04F-9B05-2D27F3AC1C42}" type="slidenum">
              <a:rPr lang="en-US" sz="1200"/>
              <a:pPr eaLnBrk="1" fontAlgn="base" hangingPunct="1">
                <a:spcBef>
                  <a:spcPct val="0"/>
                </a:spcBef>
                <a:spcAft>
                  <a:spcPct val="0"/>
                </a:spcAft>
              </a:pPr>
              <a:t>161</a:t>
            </a:fld>
            <a:endParaRPr lang="en-US" sz="1200"/>
          </a:p>
        </p:txBody>
      </p:sp>
      <p:sp>
        <p:nvSpPr>
          <p:cNvPr id="901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011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79BBF15-F4BD-9F4B-9B02-C0801BB4C31C}" type="slidenum">
              <a:rPr lang="el-GR"/>
              <a:pPr>
                <a:defRPr/>
              </a:pPr>
              <a:t>162</a:t>
            </a:fld>
            <a:endParaRPr lang="el-GR"/>
          </a:p>
        </p:txBody>
      </p:sp>
      <p:sp>
        <p:nvSpPr>
          <p:cNvPr id="911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113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50000"/>
              </a:spcBef>
            </a:pPr>
            <a:r>
              <a:rPr lang="el-GR">
                <a:latin typeface="Calibri" charset="0"/>
              </a:rPr>
              <a:t>Diuretic therapy and resistance in congestive heart failure. Cardiology 96:132, 2001. </a:t>
            </a:r>
          </a:p>
          <a:p>
            <a:endParaRPr lang="el-GR">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E51BB23-7D61-BD48-84C7-711E9CFDCBE0}" type="slidenum">
              <a:rPr lang="el-GR"/>
              <a:pPr eaLnBrk="1" hangingPunct="1"/>
              <a:t>5</a:t>
            </a:fld>
            <a:endParaRPr lang="el-G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80E5435-EC99-D146-A109-2450FB6B1DF6}" type="slidenum">
              <a:rPr lang="en-US"/>
              <a:pPr>
                <a:defRPr/>
              </a:pPr>
              <a:t>163</a:t>
            </a:fld>
            <a:endParaRPr lang="en-US"/>
          </a:p>
        </p:txBody>
      </p:sp>
      <p:sp>
        <p:nvSpPr>
          <p:cNvPr id="92162" name="Rectangle 2"/>
          <p:cNvSpPr>
            <a:spLocks noGrp="1" noRot="1" noChangeAspect="1" noChangeArrowheads="1" noTextEdit="1"/>
          </p:cNvSpPr>
          <p:nvPr>
            <p:ph type="sldImg"/>
          </p:nvPr>
        </p:nvSpPr>
        <p:spPr bwMode="auto">
          <a:xfrm>
            <a:off x="1146175" y="687388"/>
            <a:ext cx="4568825" cy="3427412"/>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02787" name="Rectangle 3"/>
          <p:cNvSpPr>
            <a:spLocks noGrp="1" noChangeArrowheads="1"/>
          </p:cNvSpPr>
          <p:nvPr>
            <p:ph type="body" idx="1"/>
          </p:nvPr>
        </p:nvSpPr>
        <p:spPr>
          <a:xfrm>
            <a:off x="914400" y="4343400"/>
            <a:ext cx="5029200" cy="4113213"/>
          </a:xfrm>
        </p:spPr>
        <p:txBody>
          <a:bodyPr/>
          <a:lstStyle/>
          <a:p>
            <a:pPr>
              <a:defRPr/>
            </a:pPr>
            <a:r>
              <a:rPr lang="en-US">
                <a:cs typeface="+mn-cs"/>
              </a:rPr>
              <a:t>Although diuretics are the mainstay of ADHF treatment, their effectiveness is often limited by the neurohormonal adaptations that occur in ADHF.</a:t>
            </a:r>
          </a:p>
          <a:p>
            <a:pPr>
              <a:defRPr/>
            </a:pPr>
            <a:r>
              <a:rPr lang="en-US">
                <a:cs typeface="+mn-cs"/>
              </a:rPr>
              <a:t>The figure on the next slide depicts the various activities of the neurohormones on the kidney. The blue arrow points toward the proximal tubule where angiotensin II increases sodium reabsorption. Because most of our diuretics work distal to the proximal tubule, the effects of angiotensin II decrease the amount of sodium available for the diuretics downstream, limiting their effectiveness.</a:t>
            </a:r>
          </a:p>
          <a:p>
            <a:pPr>
              <a:defRPr/>
            </a:pPr>
            <a:r>
              <a:rPr lang="en-US">
                <a:cs typeface="+mn-cs"/>
              </a:rPr>
              <a:t>The green arrow points to the glomerulus, where renal vasoconstriction occurs, decreasing glomerular filtration, thereby decreasing the amount of diuretic delivered to the kidney.</a:t>
            </a:r>
          </a:p>
          <a:p>
            <a:pPr>
              <a:defRPr/>
            </a:pPr>
            <a:r>
              <a:rPr lang="en-US">
                <a:cs typeface="+mn-cs"/>
              </a:rPr>
              <a:t>The white arrow points to the collecting duct where aldosterone promotes sodium reabsorption.</a:t>
            </a:r>
          </a:p>
          <a:p>
            <a:pPr>
              <a:defRPr/>
            </a:pPr>
            <a:r>
              <a:rPr lang="en-US">
                <a:cs typeface="+mn-cs"/>
              </a:rPr>
              <a:t>You can see then how each of these effects can lead to diuretic resistance, limiting the effectiveness of these drugs in many of our patients.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B8A62219-086C-A34F-9389-E347B94DA0C7}" type="slidenum">
              <a:rPr lang="en-US" sz="1200">
                <a:latin typeface="Arial" charset="0"/>
              </a:rPr>
              <a:pPr eaLnBrk="1" fontAlgn="base" hangingPunct="1">
                <a:spcBef>
                  <a:spcPct val="0"/>
                </a:spcBef>
                <a:spcAft>
                  <a:spcPct val="0"/>
                </a:spcAft>
              </a:pPr>
              <a:t>164</a:t>
            </a:fld>
            <a:endParaRPr lang="en-US" sz="1200">
              <a:latin typeface="Arial" charset="0"/>
            </a:endParaRPr>
          </a:p>
        </p:txBody>
      </p:sp>
      <p:sp>
        <p:nvSpPr>
          <p:cNvPr id="23554" name="Rectangle 2"/>
          <p:cNvSpPr>
            <a:spLocks noGrp="1" noRot="1" noChangeAspect="1" noChangeArrowheads="1" noTextEdit="1"/>
          </p:cNvSpPr>
          <p:nvPr>
            <p:ph type="sldImg"/>
          </p:nvPr>
        </p:nvSpPr>
        <p:spPr bwMode="auto">
          <a:xfrm>
            <a:off x="1155700" y="693738"/>
            <a:ext cx="4548188" cy="341153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555" name="Rectangle 3"/>
          <p:cNvSpPr>
            <a:spLocks noGrp="1" noChangeArrowheads="1"/>
          </p:cNvSpPr>
          <p:nvPr>
            <p:ph type="body" idx="1"/>
          </p:nvPr>
        </p:nvSpPr>
        <p:spPr bwMode="auto">
          <a:xfrm>
            <a:off x="914400" y="4343400"/>
            <a:ext cx="5029200" cy="41100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it-IT">
              <a:latin typeface="Calibri"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w Cen MT" charset="0"/>
                <a:ea typeface="ＭＳ Ｐゴシック" charset="0"/>
                <a:cs typeface="ＭＳ Ｐゴシック" charset="0"/>
              </a:defRPr>
            </a:lvl1pPr>
            <a:lvl2pPr marL="729057" indent="-280406" eaLnBrk="0" hangingPunct="0">
              <a:defRPr sz="2400">
                <a:solidFill>
                  <a:schemeClr val="tx1"/>
                </a:solidFill>
                <a:latin typeface="Tw Cen MT" charset="0"/>
                <a:ea typeface="ＭＳ Ｐゴシック" charset="0"/>
              </a:defRPr>
            </a:lvl2pPr>
            <a:lvl3pPr marL="1121626" indent="-224325" eaLnBrk="0" hangingPunct="0">
              <a:defRPr sz="2400">
                <a:solidFill>
                  <a:schemeClr val="tx1"/>
                </a:solidFill>
                <a:latin typeface="Tw Cen MT" charset="0"/>
                <a:ea typeface="ＭＳ Ｐゴシック" charset="0"/>
              </a:defRPr>
            </a:lvl3pPr>
            <a:lvl4pPr marL="1570276" indent="-224325" eaLnBrk="0" hangingPunct="0">
              <a:defRPr sz="2400">
                <a:solidFill>
                  <a:schemeClr val="tx1"/>
                </a:solidFill>
                <a:latin typeface="Tw Cen MT" charset="0"/>
                <a:ea typeface="ＭＳ Ｐゴシック" charset="0"/>
              </a:defRPr>
            </a:lvl4pPr>
            <a:lvl5pPr marL="2018927" indent="-224325" eaLnBrk="0" hangingPunct="0">
              <a:defRPr sz="2400">
                <a:solidFill>
                  <a:schemeClr val="tx1"/>
                </a:solidFill>
                <a:latin typeface="Tw Cen MT" charset="0"/>
                <a:ea typeface="ＭＳ Ｐゴシック" charset="0"/>
              </a:defRPr>
            </a:lvl5pPr>
            <a:lvl6pPr marL="2467577" indent="-224325" eaLnBrk="0" fontAlgn="base" hangingPunct="0">
              <a:spcBef>
                <a:spcPct val="0"/>
              </a:spcBef>
              <a:spcAft>
                <a:spcPct val="0"/>
              </a:spcAft>
              <a:defRPr sz="2400">
                <a:solidFill>
                  <a:schemeClr val="tx1"/>
                </a:solidFill>
                <a:latin typeface="Tw Cen MT" charset="0"/>
                <a:ea typeface="ＭＳ Ｐゴシック" charset="0"/>
              </a:defRPr>
            </a:lvl6pPr>
            <a:lvl7pPr marL="2916227" indent="-224325" eaLnBrk="0" fontAlgn="base" hangingPunct="0">
              <a:spcBef>
                <a:spcPct val="0"/>
              </a:spcBef>
              <a:spcAft>
                <a:spcPct val="0"/>
              </a:spcAft>
              <a:defRPr sz="2400">
                <a:solidFill>
                  <a:schemeClr val="tx1"/>
                </a:solidFill>
                <a:latin typeface="Tw Cen MT" charset="0"/>
                <a:ea typeface="ＭＳ Ｐゴシック" charset="0"/>
              </a:defRPr>
            </a:lvl7pPr>
            <a:lvl8pPr marL="3364878" indent="-224325" eaLnBrk="0" fontAlgn="base" hangingPunct="0">
              <a:spcBef>
                <a:spcPct val="0"/>
              </a:spcBef>
              <a:spcAft>
                <a:spcPct val="0"/>
              </a:spcAft>
              <a:defRPr sz="2400">
                <a:solidFill>
                  <a:schemeClr val="tx1"/>
                </a:solidFill>
                <a:latin typeface="Tw Cen MT" charset="0"/>
                <a:ea typeface="ＭＳ Ｐゴシック" charset="0"/>
              </a:defRPr>
            </a:lvl8pPr>
            <a:lvl9pPr marL="3813528" indent="-224325" eaLnBrk="0" fontAlgn="base" hangingPunct="0">
              <a:spcBef>
                <a:spcPct val="0"/>
              </a:spcBef>
              <a:spcAft>
                <a:spcPct val="0"/>
              </a:spcAft>
              <a:defRPr sz="2400">
                <a:solidFill>
                  <a:schemeClr val="tx1"/>
                </a:solidFill>
                <a:latin typeface="Tw Cen MT" charset="0"/>
                <a:ea typeface="ＭＳ Ｐゴシック" charset="0"/>
              </a:defRPr>
            </a:lvl9pPr>
          </a:lstStyle>
          <a:p>
            <a:pPr eaLnBrk="1" fontAlgn="base" hangingPunct="1">
              <a:spcBef>
                <a:spcPct val="0"/>
              </a:spcBef>
              <a:spcAft>
                <a:spcPct val="0"/>
              </a:spcAft>
            </a:pPr>
            <a:fld id="{984E556B-8912-EA46-A959-711EF0010113}" type="slidenum">
              <a:rPr lang="el-GR" sz="1200">
                <a:latin typeface="Calibri" charset="0"/>
              </a:rPr>
              <a:pPr eaLnBrk="1" fontAlgn="base" hangingPunct="1">
                <a:spcBef>
                  <a:spcPct val="0"/>
                </a:spcBef>
                <a:spcAft>
                  <a:spcPct val="0"/>
                </a:spcAft>
              </a:pPr>
              <a:t>169</a:t>
            </a:fld>
            <a:endParaRPr lang="el-GR" sz="1200">
              <a:latin typeface="Calibri" charset="0"/>
            </a:endParaRPr>
          </a:p>
        </p:txBody>
      </p:sp>
      <p:sp>
        <p:nvSpPr>
          <p:cNvPr id="57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734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l-GR">
              <a:latin typeface="Calibri"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FFB45F7-AB17-684B-8992-8A4BB2424B6E}" type="slidenum">
              <a:rPr lang="en-US"/>
              <a:pPr>
                <a:defRPr/>
              </a:pPr>
              <a:t>170</a:t>
            </a:fld>
            <a:endParaRPr lang="en-US"/>
          </a:p>
        </p:txBody>
      </p:sp>
      <p:sp>
        <p:nvSpPr>
          <p:cNvPr id="22530" name="Rectangle 2"/>
          <p:cNvSpPr>
            <a:spLocks noGrp="1" noRot="1" noChangeAspect="1" noChangeArrowheads="1" noTextEdit="1"/>
          </p:cNvSpPr>
          <p:nvPr>
            <p:ph type="sldImg"/>
          </p:nvPr>
        </p:nvSpPr>
        <p:spPr bwMode="auto">
          <a:xfrm>
            <a:off x="1146175" y="687388"/>
            <a:ext cx="4568825" cy="3427412"/>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02787" name="Rectangle 3"/>
          <p:cNvSpPr>
            <a:spLocks noGrp="1" noChangeArrowheads="1"/>
          </p:cNvSpPr>
          <p:nvPr>
            <p:ph type="body" idx="1"/>
          </p:nvPr>
        </p:nvSpPr>
        <p:spPr>
          <a:xfrm>
            <a:off x="914400" y="4343400"/>
            <a:ext cx="5029200" cy="4113213"/>
          </a:xfrm>
        </p:spPr>
        <p:txBody>
          <a:bodyPr/>
          <a:lstStyle/>
          <a:p>
            <a:pPr>
              <a:defRPr/>
            </a:pPr>
            <a:endParaRPr lang="en-US" dirty="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r>
              <a:rPr lang="el-GR"/>
              <a:t>μια μείωση 10 meq/L της συγκέντρωσης διττανθρακικών πλάσματος σε 14 meq/L πρέπει να συνδεθεί με την πτώση 12 mmHg PCO2 (πτώση 1,2 mmHg PCO2 για κάθε 1 meq/L μείωση της συγκέντρωσης διττανθρακικών πλάσματος) σε 28 mmHg. </a:t>
            </a:r>
            <a:endParaRPr lang="en-US"/>
          </a:p>
          <a:p>
            <a:r>
              <a:rPr lang="el-GR"/>
              <a:t>Εάν η PCO2 είναι ουσιαστικά υψηλότερη ή χαμηλότερη από αυτήν την τιμή, ο ασθενής έχει επιπλέον  αναπνευστική οξέωση  ή αλκάλωση, αντίστοιχα.  </a:t>
            </a:r>
          </a:p>
        </p:txBody>
      </p:sp>
      <p:sp>
        <p:nvSpPr>
          <p:cNvPr id="4" name="Slide Number Placeholder 3"/>
          <p:cNvSpPr>
            <a:spLocks noGrp="1"/>
          </p:cNvSpPr>
          <p:nvPr>
            <p:ph type="sldNum" sz="quarter" idx="5"/>
          </p:nvPr>
        </p:nvSpPr>
        <p:spPr/>
        <p:txBody>
          <a:bodyPr/>
          <a:lstStyle/>
          <a:p>
            <a:pPr>
              <a:defRPr/>
            </a:pPr>
            <a:fld id="{664C1598-075D-4265-B77C-65E9A9E7590E}" type="slidenum">
              <a:rPr lang="el-GR" smtClean="0"/>
              <a:pPr>
                <a:defRPr/>
              </a:pPr>
              <a:t>186</a:t>
            </a:fld>
            <a:endParaRPr lang="el-G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p:spPr>
      </p:sp>
      <p:sp>
        <p:nvSpPr>
          <p:cNvPr id="73731" name="Rectangle 3"/>
          <p:cNvSpPr>
            <a:spLocks noGrp="1"/>
          </p:cNvSpPr>
          <p:nvPr>
            <p:ph type="body" idx="1"/>
          </p:nvPr>
        </p:nvSpPr>
        <p:spPr bwMode="auto">
          <a:noFill/>
        </p:spPr>
        <p:txBody>
          <a:bodyPr wrap="square" numCol="1" anchor="t" anchorCtr="0" compatLnSpc="1">
            <a:prstTxWarp prst="textNoShape">
              <a:avLst/>
            </a:prstTxWarp>
          </a:bodyPr>
          <a:lstStyle/>
          <a:p>
            <a:r>
              <a:rPr lang="el-GR"/>
              <a:t>Σε βαριά οξέωση, εκτός από την «οξεωτική αναπνοή» μπορεί να παρατηρηθούν εκδηλώσεις από το καρδιαγγειακό σύστημα, οι οποίες αν δεν αντιμετωπιστεί η οξέωση μπορεί να γίνουν απειλητικές για τη ζωή.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r>
              <a:rPr lang="el-GR"/>
              <a:t>Η οξυαιμία προκαλεί επίσης κατασταλτική επίδραση στο μυοκάρδιο την οποία «ανταγωνίζεται» αρχικά η θετική ινότροπος δράση της αδρεναλίνης, χωρίς να είναι γνωστό το αθροιστικό αποτέλεσμα των δύο αυτών αντίθετων επιδράσεων. Έτσι παρά την καταστολή της συσταλτικότητας του μυοκαρδίου εξ αιτίας της ΜΟ, η ινότροπη λειτουργία μπορεί να μείνει ανεπηρέαστη λόγω της έκλυσης κατεχολαμινών. </a:t>
            </a:r>
          </a:p>
          <a:p>
            <a:endParaRPr lang="el-GR"/>
          </a:p>
        </p:txBody>
      </p:sp>
      <p:sp>
        <p:nvSpPr>
          <p:cNvPr id="4" name="Slide Number Placeholder 3"/>
          <p:cNvSpPr>
            <a:spLocks noGrp="1"/>
          </p:cNvSpPr>
          <p:nvPr>
            <p:ph type="sldNum" sz="quarter" idx="5"/>
          </p:nvPr>
        </p:nvSpPr>
        <p:spPr/>
        <p:txBody>
          <a:bodyPr/>
          <a:lstStyle/>
          <a:p>
            <a:pPr>
              <a:defRPr/>
            </a:pPr>
            <a:fld id="{638E4871-B11A-4657-867D-BAA61F8246AB}" type="slidenum">
              <a:rPr lang="el-GR" smtClean="0"/>
              <a:pPr>
                <a:defRPr/>
              </a:pPr>
              <a:t>190</a:t>
            </a:fld>
            <a:endParaRPr lang="el-G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r>
              <a:rPr lang="el-GR"/>
              <a:t>Επιπρόσθετα σε βαριά οξέωση είναι δυνατό να παρατηρηθεί αύξηση των πνευμονικών αγγειακών αντιστάσεων (πνευμονική αγγειοσύσπαση), η οποία μπορεί να οδηγήσει σε ανεπάρκεια των δεξιών καρδιακών κοιλοτήτων. Η αύξηση των πνευμονικών αντιστάσεων σε συνδυασμό με την αύξηση της φλεβικής επαναφοράς, μπορεί να οδηγήσει σε αύξηση των πιέσεων στην πνευμονική αρτηρία, γεγονός που προδιαθέτει σε υπερφόρτωση της δεξιάς κυκλοφορίας ή/και πνευμονικό οίδημα ακόμη και με μικρό κυκλοφορούντα όγκο.</a:t>
            </a:r>
          </a:p>
          <a:p>
            <a:endParaRPr lang="el-GR"/>
          </a:p>
        </p:txBody>
      </p:sp>
      <p:sp>
        <p:nvSpPr>
          <p:cNvPr id="4" name="Slide Number Placeholder 3"/>
          <p:cNvSpPr>
            <a:spLocks noGrp="1"/>
          </p:cNvSpPr>
          <p:nvPr>
            <p:ph type="sldNum" sz="quarter" idx="5"/>
          </p:nvPr>
        </p:nvSpPr>
        <p:spPr/>
        <p:txBody>
          <a:bodyPr/>
          <a:lstStyle/>
          <a:p>
            <a:pPr>
              <a:defRPr/>
            </a:pPr>
            <a:fld id="{BF4E4AA2-2A1A-4C03-9EC0-B4EA44D6016E}" type="slidenum">
              <a:rPr lang="el-GR" smtClean="0"/>
              <a:pPr>
                <a:defRPr/>
              </a:pPr>
              <a:t>191</a:t>
            </a:fld>
            <a:endParaRPr lang="el-G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r>
              <a:rPr lang="el-GR"/>
              <a:t>Η κατάσταση αυτή επιπλέκεται περισσότερο εφόσον σε βαριά ΜΟ παρατηρείται επίσης μείωση της ηπατικής και της νεφρικής ροής αίματος. Είναι επίσης κατανοητό ότι οι καρδιακές επιδράσεις της οξέωσης είναι δυνατό να εκλυθούν ευκολότερα και με μεγαλύτερη ένταση σε ασθενείς με ήδη επιβαρημένη καρδιακή λειτουργία. </a:t>
            </a:r>
          </a:p>
          <a:p>
            <a:endParaRPr lang="el-GR"/>
          </a:p>
        </p:txBody>
      </p:sp>
      <p:sp>
        <p:nvSpPr>
          <p:cNvPr id="4" name="Slide Number Placeholder 3"/>
          <p:cNvSpPr>
            <a:spLocks noGrp="1"/>
          </p:cNvSpPr>
          <p:nvPr>
            <p:ph type="sldNum" sz="quarter" idx="5"/>
          </p:nvPr>
        </p:nvSpPr>
        <p:spPr/>
        <p:txBody>
          <a:bodyPr/>
          <a:lstStyle/>
          <a:p>
            <a:pPr>
              <a:defRPr/>
            </a:pPr>
            <a:fld id="{9889236F-EEE2-4A4D-8FE2-F79A230C97D6}" type="slidenum">
              <a:rPr lang="el-GR" smtClean="0"/>
              <a:pPr>
                <a:defRPr/>
              </a:pPr>
              <a:t>193</a:t>
            </a:fld>
            <a:endParaRPr lang="el-G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45806F-3E3C-E740-8D98-72483A16AF17}" type="slidenum">
              <a:rPr lang="el-GR"/>
              <a:pPr/>
              <a:t>196</a:t>
            </a:fld>
            <a:endParaRPr lang="el-G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B32BD46-95F6-054F-BB46-FF25E9E1BE0B}" type="slidenum">
              <a:rPr lang="el-GR"/>
              <a:pPr eaLnBrk="1" hangingPunct="1"/>
              <a:t>6</a:t>
            </a:fld>
            <a:endParaRPr lang="el-G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DBDED2-761B-924B-8215-2724C9A64163}" type="slidenum">
              <a:rPr lang="el-GR"/>
              <a:pPr/>
              <a:t>200</a:t>
            </a:fld>
            <a:endParaRPr lang="el-GR"/>
          </a:p>
        </p:txBody>
      </p:sp>
      <p:sp>
        <p:nvSpPr>
          <p:cNvPr id="90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0115" name="Rectangle 3"/>
          <p:cNvSpPr>
            <a:spLocks noGrp="1" noChangeArrowheads="1"/>
          </p:cNvSpPr>
          <p:nvPr>
            <p:ph type="body" idx="1"/>
          </p:nvPr>
        </p:nvSpPr>
        <p:spPr/>
        <p:txBody>
          <a:bodyPr/>
          <a:lstStyle/>
          <a:p>
            <a:r>
              <a:rPr lang="el-GR"/>
              <a:t>Σε καταστάσεις αιμοδυναμικού στρες η μείωση του ΔΟΚ πυροδοτεί μια σειρά νευροορμονικών μεταβολών όπως διέγερση του άξονα ΡΑΑ,διέγερση του συμπαθητικού με αυξημένη παραγωγή κατεχολαμινών .Αυτό έχει ως αποτέλεσμα την νεφρική αγγειοσύσπαση.Για την διατήρηση της ισορροπίας απαιτείται ακέραιο σύστημα παραγωγής </a:t>
            </a:r>
            <a:r>
              <a:rPr lang="en-US"/>
              <a:t>PG.</a:t>
            </a:r>
            <a:r>
              <a:rPr lang="el-GR"/>
              <a:t>Σε αυτήν την φάση η χορήγηση ενός </a:t>
            </a:r>
            <a:r>
              <a:rPr lang="en-US"/>
              <a:t>NSAID </a:t>
            </a:r>
            <a:r>
              <a:rPr lang="el-GR"/>
              <a:t>αυξάνει τον κίνδυνο εμφάνισης νεφρικής ισχαιμικής βλάβης με την κατάργηση της προστατευτικής αγγειοδιασταλτικής δράσης  των </a:t>
            </a:r>
            <a:r>
              <a:rPr lang="en-US"/>
              <a:t>PG</a:t>
            </a:r>
            <a:endParaRPr lang="el-G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C2F750-BD50-3B4D-BAB6-E0DF08C42434}" type="slidenum">
              <a:rPr lang="el-GR"/>
              <a:pPr/>
              <a:t>201</a:t>
            </a:fld>
            <a:endParaRPr lang="el-GR"/>
          </a:p>
        </p:txBody>
      </p:sp>
      <p:sp>
        <p:nvSpPr>
          <p:cNvPr id="102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2403" name="Rectangle 3"/>
          <p:cNvSpPr>
            <a:spLocks noGrp="1" noChangeArrowheads="1"/>
          </p:cNvSpPr>
          <p:nvPr>
            <p:ph type="body" idx="1"/>
          </p:nvPr>
        </p:nvSpPr>
        <p:spPr/>
        <p:txBody>
          <a:bodyPr/>
          <a:lstStyle/>
          <a:p>
            <a:pPr>
              <a:lnSpc>
                <a:spcPct val="80000"/>
              </a:lnSpc>
              <a:buFont typeface="Wingdings" charset="0"/>
              <a:buNone/>
            </a:pPr>
            <a:r>
              <a:rPr lang="el-GR" sz="900"/>
              <a:t>Εκτιμάται ότι η ηλικία &gt; 80 ετών από μόνη της αποτελεί ανεξάρτητο παράγοντα κινδύνου εμφάνισης ισχαιμικής ΟΝΑ από χρήση </a:t>
            </a:r>
            <a:r>
              <a:rPr lang="en-US" sz="900"/>
              <a:t>NSAID.</a:t>
            </a:r>
            <a:endParaRPr lang="el-GR" sz="900"/>
          </a:p>
          <a:p>
            <a:endParaRPr lang="el-G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1EFB5D-8615-5A4C-842E-5E31BBBB74B9}" type="slidenum">
              <a:rPr lang="el-GR"/>
              <a:pPr/>
              <a:t>202</a:t>
            </a:fld>
            <a:endParaRPr lang="el-GR"/>
          </a:p>
        </p:txBody>
      </p:sp>
      <p:sp>
        <p:nvSpPr>
          <p:cNvPr id="219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9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F5E832-ABAA-E14E-9C14-CF6096CA06E6}" type="slidenum">
              <a:rPr lang="el-GR"/>
              <a:pPr/>
              <a:t>203</a:t>
            </a:fld>
            <a:endParaRPr lang="el-GR"/>
          </a:p>
        </p:txBody>
      </p:sp>
      <p:sp>
        <p:nvSpPr>
          <p:cNvPr id="116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6739" name="Rectangle 3"/>
          <p:cNvSpPr>
            <a:spLocks noGrp="1" noChangeArrowheads="1"/>
          </p:cNvSpPr>
          <p:nvPr>
            <p:ph type="body" idx="1"/>
          </p:nvPr>
        </p:nvSpPr>
        <p:spPr/>
        <p:txBody>
          <a:bodyPr/>
          <a:lstStyle/>
          <a:p>
            <a:r>
              <a:rPr lang="el-GR" b="1"/>
              <a:t>Καθώς και ότι η νεφρική ροή πλάσματος μειώνεται με την αύξηση της ηλικίας…όπως φαίνεται από τα διαγράμματα…</a:t>
            </a:r>
          </a:p>
          <a:p>
            <a:endParaRPr lang="el-GR" b="1"/>
          </a:p>
          <a:p>
            <a:r>
              <a:rPr lang="el-GR" b="1"/>
              <a:t>Figure 62.5</a:t>
            </a:r>
            <a:r>
              <a:rPr lang="el-GR"/>
              <a:t> </a:t>
            </a:r>
            <a:r>
              <a:rPr lang="el-GR" b="1"/>
              <a:t>Renal plasma flow (RPF) decreases with age.</a:t>
            </a:r>
            <a:r>
              <a:rPr lang="el-GR"/>
              <a:t> RPF (PAH clearance) begins to fall rapidly after the age of 50 years, and the rate of decline is more rapid in men than women. (Adapted from Wesson LG Jr: Renal hemodynamics in physiological states. In Physiology of the Human Kidney. New York, Grune &amp; Stratton, 1969, pp 96–108.)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9774B3-9F00-F04F-A53E-2E30CE2A925D}" type="slidenum">
              <a:rPr lang="el-GR"/>
              <a:pPr/>
              <a:t>204</a:t>
            </a:fld>
            <a:endParaRPr lang="el-GR"/>
          </a:p>
        </p:txBody>
      </p:sp>
      <p:sp>
        <p:nvSpPr>
          <p:cNvPr id="131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1075" name="Rectangle 3"/>
          <p:cNvSpPr>
            <a:spLocks noGrp="1" noChangeArrowheads="1"/>
          </p:cNvSpPr>
          <p:nvPr>
            <p:ph type="body" idx="1"/>
          </p:nvPr>
        </p:nvSpPr>
        <p:spPr/>
        <p:txBody>
          <a:bodyPr/>
          <a:lstStyle/>
          <a:p>
            <a:r>
              <a:rPr lang="el-GR"/>
              <a:t>Επιπρόσθετα μειωμένη αιμάτωση των νεφρών στους ηλικιωμένους, μπορεί να συμβεί σε κλινικές καταστάσεις όπως…</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7F7917-D793-D447-9800-B9287BF8A1D2}" type="slidenum">
              <a:rPr lang="el-GR"/>
              <a:pPr/>
              <a:t>205</a:t>
            </a:fld>
            <a:endParaRPr lang="el-GR"/>
          </a:p>
        </p:txBody>
      </p:sp>
      <p:sp>
        <p:nvSpPr>
          <p:cNvPr id="133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3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B8CB5E-EFBB-5A49-9AE9-97BABE8C477B}" type="slidenum">
              <a:rPr lang="el-GR"/>
              <a:pPr/>
              <a:t>206</a:t>
            </a:fld>
            <a:endParaRPr lang="el-GR"/>
          </a:p>
        </p:txBody>
      </p:sp>
      <p:sp>
        <p:nvSpPr>
          <p:cNvPr id="112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2643" name="Rectangle 3"/>
          <p:cNvSpPr>
            <a:spLocks noGrp="1" noChangeArrowheads="1"/>
          </p:cNvSpPr>
          <p:nvPr>
            <p:ph type="body" idx="1"/>
          </p:nvPr>
        </p:nvSpPr>
        <p:spPr/>
        <p:txBody>
          <a:bodyPr/>
          <a:lstStyle/>
          <a:p>
            <a:r>
              <a:rPr lang="el-GR"/>
              <a:t>Σύμφωνα με στατιστικά στοιχεία…</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7F7917-D793-D447-9800-B9287BF8A1D2}" type="slidenum">
              <a:rPr lang="el-GR"/>
              <a:pPr/>
              <a:t>210</a:t>
            </a:fld>
            <a:endParaRPr lang="el-GR"/>
          </a:p>
        </p:txBody>
      </p:sp>
      <p:sp>
        <p:nvSpPr>
          <p:cNvPr id="133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3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98269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0259F98-9A74-754D-AC2B-C4DF60301ADF}" type="slidenum">
              <a:rPr lang="el-GR"/>
              <a:pPr eaLnBrk="1" hangingPunct="1"/>
              <a:t>7</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B98A7D6-D761-5341-A700-F9961F075CF1}" type="slidenum">
              <a:rPr lang="el-GR"/>
              <a:pPr eaLnBrk="1" hangingPunct="1"/>
              <a:t>8</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B618D62-41CD-DB4D-8FD7-11938BDFCCC0}" type="slidenum">
              <a:rPr lang="el-GR"/>
              <a:pPr eaLnBrk="1" hangingPunct="1"/>
              <a:t>9</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638" y="20638"/>
            <a:ext cx="3498850" cy="282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03613" y="20638"/>
            <a:ext cx="5624512" cy="282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638" y="2817813"/>
            <a:ext cx="7669212" cy="229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662863" y="2819400"/>
            <a:ext cx="1460500" cy="2293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Picture 11"/>
          <p:cNvSpPr>
            <a:spLocks/>
          </p:cNvSpPr>
          <p:nvPr userDrawn="1"/>
        </p:nvSpPr>
        <p:spPr bwMode="auto">
          <a:xfrm>
            <a:off x="20638" y="5089525"/>
            <a:ext cx="9097962" cy="173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 name="Rectangle 8"/>
          <p:cNvSpPr/>
          <p:nvPr userDrawn="1"/>
        </p:nvSpPr>
        <p:spPr>
          <a:xfrm>
            <a:off x="8755063" y="2470150"/>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47F28"/>
              </a:solidFill>
            </a:endParaRPr>
          </a:p>
        </p:txBody>
      </p:sp>
      <p:sp>
        <p:nvSpPr>
          <p:cNvPr id="15" name="Text Placeholder 15"/>
          <p:cNvSpPr>
            <a:spLocks noGrp="1"/>
          </p:cNvSpPr>
          <p:nvPr>
            <p:ph type="body" sz="quarter" idx="14"/>
          </p:nvPr>
        </p:nvSpPr>
        <p:spPr>
          <a:xfrm>
            <a:off x="3581400" y="1295400"/>
            <a:ext cx="51054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l-GR"/>
              <a:t>Click to edit Master text styles</a:t>
            </a:r>
          </a:p>
        </p:txBody>
      </p:sp>
      <p:sp>
        <p:nvSpPr>
          <p:cNvPr id="2" name="Title 1"/>
          <p:cNvSpPr>
            <a:spLocks noGrp="1"/>
          </p:cNvSpPr>
          <p:nvPr>
            <p:ph type="title"/>
          </p:nvPr>
        </p:nvSpPr>
        <p:spPr>
          <a:xfrm>
            <a:off x="106344" y="4114800"/>
            <a:ext cx="7315200" cy="914400"/>
          </a:xfrm>
        </p:spPr>
        <p:txBody>
          <a:bodyPr anchor="b">
            <a:normAutofit/>
          </a:bodyPr>
          <a:lstStyle>
            <a:lvl1pPr marL="0" indent="0">
              <a:defRPr lang="en-US" sz="3600" b="1" kern="1200" baseline="0">
                <a:solidFill>
                  <a:schemeClr val="bg1"/>
                </a:solidFill>
                <a:latin typeface="Arial" pitchFamily="34" charset="0"/>
                <a:ea typeface="+mn-ea"/>
                <a:cs typeface="Arial" pitchFamily="34" charset="0"/>
              </a:defRPr>
            </a:lvl1pPr>
          </a:lstStyle>
          <a:p>
            <a:pPr lvl="0"/>
            <a:r>
              <a:rPr lang="en-US"/>
              <a:t>Click to edit Master title style</a:t>
            </a:r>
            <a:endParaRPr lang="en-US" dirty="0"/>
          </a:p>
        </p:txBody>
      </p:sp>
      <p:sp>
        <p:nvSpPr>
          <p:cNvPr id="10" name="Date Placeholder 3"/>
          <p:cNvSpPr>
            <a:spLocks noGrp="1"/>
          </p:cNvSpPr>
          <p:nvPr>
            <p:ph type="dt" sz="half" idx="15"/>
          </p:nvPr>
        </p:nvSpPr>
        <p:spPr/>
        <p:txBody>
          <a:bodyPr/>
          <a:lstStyle>
            <a:lvl1pPr>
              <a:defRPr>
                <a:solidFill>
                  <a:schemeClr val="bg1"/>
                </a:solidFill>
              </a:defRPr>
            </a:lvl1pPr>
          </a:lstStyle>
          <a:p>
            <a:pPr>
              <a:defRPr/>
            </a:pPr>
            <a:fld id="{45E6B263-E311-634C-8537-20CF700DB165}" type="datetimeFigureOut">
              <a:rPr lang="en-US"/>
              <a:pPr>
                <a:defRPr/>
              </a:pPr>
              <a:t>4/7/25</a:t>
            </a:fld>
            <a:endParaRPr lang="en-US" dirty="0"/>
          </a:p>
        </p:txBody>
      </p:sp>
      <p:sp>
        <p:nvSpPr>
          <p:cNvPr id="11" name="Footer Placeholder 4"/>
          <p:cNvSpPr>
            <a:spLocks noGrp="1"/>
          </p:cNvSpPr>
          <p:nvPr>
            <p:ph type="ftr" sz="quarter" idx="16"/>
          </p:nvPr>
        </p:nvSpPr>
        <p:spPr/>
        <p:txBody>
          <a:bodyPr/>
          <a:lstStyle>
            <a:lvl1pPr>
              <a:defRPr>
                <a:solidFill>
                  <a:schemeClr val="bg1"/>
                </a:solidFill>
              </a:defRPr>
            </a:lvl1pPr>
          </a:lstStyle>
          <a:p>
            <a:pPr>
              <a:defRPr/>
            </a:pPr>
            <a:endParaRPr lang="en-US"/>
          </a:p>
        </p:txBody>
      </p:sp>
      <p:sp>
        <p:nvSpPr>
          <p:cNvPr id="12" name="Slide Number Placeholder 5"/>
          <p:cNvSpPr>
            <a:spLocks noGrp="1"/>
          </p:cNvSpPr>
          <p:nvPr>
            <p:ph type="sldNum" sz="quarter" idx="17"/>
          </p:nvPr>
        </p:nvSpPr>
        <p:spPr/>
        <p:txBody>
          <a:bodyPr/>
          <a:lstStyle>
            <a:lvl1pPr>
              <a:defRPr>
                <a:solidFill>
                  <a:schemeClr val="bg1"/>
                </a:solidFill>
              </a:defRPr>
            </a:lvl1pPr>
          </a:lstStyle>
          <a:p>
            <a:pPr>
              <a:defRPr/>
            </a:pPr>
            <a:fld id="{BDCF116E-ADD9-CB41-9784-DB30C5AB0F7B}" type="slidenum">
              <a:rPr lang="en-US"/>
              <a:pPr>
                <a:defRPr/>
              </a:pPr>
              <a:t>‹#›</a:t>
            </a:fld>
            <a:endParaRPr lang="en-US" dirty="0"/>
          </a:p>
        </p:txBody>
      </p:sp>
    </p:spTree>
    <p:extLst>
      <p:ext uri="{BB962C8B-B14F-4D97-AF65-F5344CB8AC3E}">
        <p14:creationId xmlns:p14="http://schemas.microsoft.com/office/powerpoint/2010/main" val="54361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42" presetClass="entr" presetSubtype="0" fill="hold" grpId="0" nodeType="with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5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edia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595313" y="4800600"/>
            <a:ext cx="4873625"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dirty="0">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a:defRPr sz="1800" b="0" i="1">
                <a:solidFill>
                  <a:schemeClr val="bg1">
                    <a:lumMod val="85000"/>
                  </a:schemeClr>
                </a:solidFill>
                <a:latin typeface="Georgia" pitchFamily="18" charset="0"/>
              </a:defRPr>
            </a:lvl1pPr>
          </a:lstStyle>
          <a:p>
            <a:r>
              <a:rPr lang="en-US"/>
              <a:t>Click to edit Master title style</a:t>
            </a:r>
            <a:endParaRPr lang="en-US" dirty="0"/>
          </a:p>
        </p:txBody>
      </p:sp>
      <p:sp>
        <p:nvSpPr>
          <p:cNvPr id="9" name="Media Placeholder 8"/>
          <p:cNvSpPr>
            <a:spLocks noGrp="1"/>
          </p:cNvSpPr>
          <p:nvPr>
            <p:ph type="media" sz="quarter" idx="13"/>
          </p:nvPr>
        </p:nvSpPr>
        <p:spPr>
          <a:xfrm>
            <a:off x="587022" y="838200"/>
            <a:ext cx="4873752" cy="3812822"/>
          </a:xfrm>
        </p:spPr>
        <p:txBody>
          <a:bodyPr rtlCol="0">
            <a:normAutofit/>
          </a:bodyPr>
          <a:lstStyle>
            <a:lvl1pPr>
              <a:buNone/>
              <a:defRPr/>
            </a:lvl1pPr>
          </a:lstStyle>
          <a:p>
            <a:pPr lvl="0"/>
            <a:r>
              <a:rPr lang="en-US" noProof="0"/>
              <a:t>Click icon to add media</a:t>
            </a:r>
            <a:endParaRPr lang="en-US" noProof="0" dirty="0"/>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a:buNone/>
              <a:defRPr sz="2400">
                <a:solidFill>
                  <a:schemeClr val="bg1"/>
                </a:solidFill>
              </a:defRPr>
            </a:lvl1pPr>
          </a:lstStyle>
          <a:p>
            <a:pPr lvl="0"/>
            <a:r>
              <a:rPr lang="en-US"/>
              <a:t>Click to edit Master text styles</a:t>
            </a:r>
          </a:p>
        </p:txBody>
      </p:sp>
      <p:sp>
        <p:nvSpPr>
          <p:cNvPr id="6" name="Date Placeholder 2"/>
          <p:cNvSpPr>
            <a:spLocks noGrp="1"/>
          </p:cNvSpPr>
          <p:nvPr>
            <p:ph type="dt" sz="half" idx="15"/>
          </p:nvPr>
        </p:nvSpPr>
        <p:spPr/>
        <p:txBody>
          <a:bodyPr/>
          <a:lstStyle>
            <a:lvl1pPr>
              <a:defRPr>
                <a:solidFill>
                  <a:schemeClr val="bg1"/>
                </a:solidFill>
              </a:defRPr>
            </a:lvl1pPr>
          </a:lstStyle>
          <a:p>
            <a:pPr>
              <a:defRPr/>
            </a:pPr>
            <a:fld id="{80C8DE5B-0221-9C41-BB86-2F5307C433B8}" type="datetimeFigureOut">
              <a:rPr lang="en-US"/>
              <a:pPr>
                <a:defRPr/>
              </a:pPr>
              <a:t>4/7/25</a:t>
            </a:fld>
            <a:endParaRPr lang="en-US" dirty="0"/>
          </a:p>
        </p:txBody>
      </p:sp>
      <p:sp>
        <p:nvSpPr>
          <p:cNvPr id="8" name="Footer Placeholder 3"/>
          <p:cNvSpPr>
            <a:spLocks noGrp="1"/>
          </p:cNvSpPr>
          <p:nvPr>
            <p:ph type="ftr" sz="quarter" idx="16"/>
          </p:nvPr>
        </p:nvSpPr>
        <p:spPr/>
        <p:txBody>
          <a:bodyPr/>
          <a:lstStyle>
            <a:lvl1pPr>
              <a:defRPr>
                <a:solidFill>
                  <a:schemeClr val="bg1"/>
                </a:solidFill>
              </a:defRPr>
            </a:lvl1pPr>
          </a:lstStyle>
          <a:p>
            <a:pPr>
              <a:defRPr/>
            </a:pPr>
            <a:endParaRPr lang="en-US"/>
          </a:p>
        </p:txBody>
      </p:sp>
      <p:sp>
        <p:nvSpPr>
          <p:cNvPr id="10" name="Slide Number Placeholder 4"/>
          <p:cNvSpPr>
            <a:spLocks noGrp="1"/>
          </p:cNvSpPr>
          <p:nvPr>
            <p:ph type="sldNum" sz="quarter" idx="17"/>
          </p:nvPr>
        </p:nvSpPr>
        <p:spPr/>
        <p:txBody>
          <a:bodyPr/>
          <a:lstStyle>
            <a:lvl1pPr>
              <a:defRPr>
                <a:solidFill>
                  <a:schemeClr val="bg1"/>
                </a:solidFill>
              </a:defRPr>
            </a:lvl1pPr>
          </a:lstStyle>
          <a:p>
            <a:pPr>
              <a:defRPr/>
            </a:pPr>
            <a:fld id="{9C0094C1-C380-E643-9DD8-2796763B179E}" type="slidenum">
              <a:rPr lang="en-US"/>
              <a:pPr>
                <a:defRPr/>
              </a:pPr>
              <a:t>‹#›</a:t>
            </a:fld>
            <a:endParaRPr lang="en-US" dirty="0"/>
          </a:p>
        </p:txBody>
      </p:sp>
    </p:spTree>
    <p:extLst>
      <p:ext uri="{BB962C8B-B14F-4D97-AF65-F5344CB8AC3E}">
        <p14:creationId xmlns:p14="http://schemas.microsoft.com/office/powerpoint/2010/main" val="323367400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1792288" y="4800600"/>
            <a:ext cx="5500687"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dirty="0">
              <a:latin typeface="Georgia" pitchFamily="18" charset="0"/>
            </a:endParaRPr>
          </a:p>
        </p:txBody>
      </p:sp>
      <p:sp>
        <p:nvSpPr>
          <p:cNvPr id="2" name="Title 1"/>
          <p:cNvSpPr>
            <a:spLocks noGrp="1"/>
          </p:cNvSpPr>
          <p:nvPr>
            <p:ph type="title"/>
          </p:nvPr>
        </p:nvSpPr>
        <p:spPr>
          <a:xfrm>
            <a:off x="1792288" y="4800600"/>
            <a:ext cx="5486400" cy="566738"/>
          </a:xfrm>
        </p:spPr>
        <p:txBody>
          <a:bodyPr anchor="b">
            <a:normAutofit/>
          </a:bodyPr>
          <a:lstStyle>
            <a:lvl1pPr algn="ctr">
              <a:defRPr sz="1800" b="0" i="1">
                <a:solidFill>
                  <a:schemeClr val="bg1">
                    <a:lumMod val="85000"/>
                  </a:schemeClr>
                </a:solidFill>
                <a:latin typeface="Georgia" pitchFamily="18" charset="0"/>
              </a:defRPr>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562600"/>
            <a:ext cx="5486400" cy="6096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solidFill>
                  <a:schemeClr val="bg1"/>
                </a:solidFill>
              </a:defRPr>
            </a:lvl1pPr>
          </a:lstStyle>
          <a:p>
            <a:pPr>
              <a:defRPr/>
            </a:pPr>
            <a:fld id="{CC9FA10F-C644-3A44-A8C5-D6BFC59C2357}" type="datetimeFigureOut">
              <a:rPr lang="en-US"/>
              <a:pPr>
                <a:defRPr/>
              </a:pPr>
              <a:t>4/7/25</a:t>
            </a:fld>
            <a:endParaRPr lang="en-US" dirty="0"/>
          </a:p>
        </p:txBody>
      </p:sp>
      <p:sp>
        <p:nvSpPr>
          <p:cNvPr id="7" name="Footer Placeholder 5"/>
          <p:cNvSpPr>
            <a:spLocks noGrp="1"/>
          </p:cNvSpPr>
          <p:nvPr>
            <p:ph type="ftr" sz="quarter" idx="11"/>
          </p:nvPr>
        </p:nvSpPr>
        <p:spPr/>
        <p:txBody>
          <a:bodyPr/>
          <a:lstStyle>
            <a:lvl1pPr>
              <a:defRPr>
                <a:solidFill>
                  <a:schemeClr val="bg1"/>
                </a:solidFill>
              </a:defRPr>
            </a:lvl1pPr>
          </a:lstStyle>
          <a:p>
            <a:pPr>
              <a:defRPr/>
            </a:pPr>
            <a:endParaRPr lang="en-US"/>
          </a:p>
        </p:txBody>
      </p:sp>
      <p:sp>
        <p:nvSpPr>
          <p:cNvPr id="8" name="Slide Number Placeholder 6"/>
          <p:cNvSpPr>
            <a:spLocks noGrp="1"/>
          </p:cNvSpPr>
          <p:nvPr>
            <p:ph type="sldNum" sz="quarter" idx="12"/>
          </p:nvPr>
        </p:nvSpPr>
        <p:spPr/>
        <p:txBody>
          <a:bodyPr/>
          <a:lstStyle>
            <a:lvl1pPr>
              <a:defRPr>
                <a:solidFill>
                  <a:schemeClr val="bg1"/>
                </a:solidFill>
              </a:defRPr>
            </a:lvl1pPr>
          </a:lstStyle>
          <a:p>
            <a:pPr>
              <a:defRPr/>
            </a:pPr>
            <a:fld id="{BAAC0FD2-7A92-3644-921B-91329070079B}" type="slidenum">
              <a:rPr lang="en-US"/>
              <a:pPr>
                <a:defRPr/>
              </a:pPr>
              <a:t>‹#›</a:t>
            </a:fld>
            <a:endParaRPr lang="en-US" dirty="0"/>
          </a:p>
        </p:txBody>
      </p:sp>
    </p:spTree>
    <p:extLst>
      <p:ext uri="{BB962C8B-B14F-4D97-AF65-F5344CB8AC3E}">
        <p14:creationId xmlns:p14="http://schemas.microsoft.com/office/powerpoint/2010/main" val="2941166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p:cNvSpPr>
            <a:spLocks noGrp="1"/>
          </p:cNvSpPr>
          <p:nvPr>
            <p:ph type="title"/>
          </p:nvPr>
        </p:nvSpPr>
        <p:spPr>
          <a:xfrm>
            <a:off x="0" y="414867"/>
            <a:ext cx="50292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l-GR"/>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5C0A4D73-C913-0546-915D-B51B1F1BD36F}" type="datetimeFigureOut">
              <a:rPr lang="en-US"/>
              <a:pPr>
                <a:defRPr/>
              </a:pPr>
              <a:t>4/7/25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B1E87B-D356-CE4D-846D-F8E0B4DB7088}" type="slidenum">
              <a:rPr lang="en-US"/>
              <a:pPr>
                <a:defRPr/>
              </a:pPr>
              <a:t>‹#›</a:t>
            </a:fld>
            <a:endParaRPr lang="en-US" dirty="0"/>
          </a:p>
        </p:txBody>
      </p:sp>
    </p:spTree>
    <p:extLst>
      <p:ext uri="{BB962C8B-B14F-4D97-AF65-F5344CB8AC3E}">
        <p14:creationId xmlns:p14="http://schemas.microsoft.com/office/powerpoint/2010/main" val="2383446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5105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pPr>
              <a:defRPr/>
            </a:pPr>
            <a:fld id="{92B15CBB-7F2B-7642-B3BE-B12A2B420E8C}" type="datetimeFigureOut">
              <a:rPr lang="en-US"/>
              <a:pPr>
                <a:defRPr/>
              </a:pPr>
              <a:t>4/7/25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pPr>
              <a:defRPr/>
            </a:pPr>
            <a:fld id="{533A0B93-5722-5D44-951E-CE5A48039AC9}" type="slidenum">
              <a:rPr lang="en-US"/>
              <a:pPr>
                <a:defRPr/>
              </a:pPr>
              <a:t>‹#›</a:t>
            </a:fld>
            <a:endParaRPr lang="en-US" dirty="0"/>
          </a:p>
        </p:txBody>
      </p:sp>
    </p:spTree>
    <p:extLst>
      <p:ext uri="{BB962C8B-B14F-4D97-AF65-F5344CB8AC3E}">
        <p14:creationId xmlns:p14="http://schemas.microsoft.com/office/powerpoint/2010/main" val="1600443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l="2599" r="5875" b="5263"/>
          <a:stretch>
            <a:fillRect/>
          </a:stretch>
        </p:blipFill>
        <p:spPr bwMode="auto">
          <a:xfrm>
            <a:off x="3175" y="5867400"/>
            <a:ext cx="9144000"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4085C36E-D9A2-944C-B93D-761FE392E2AA}" type="datetimeFigureOut">
              <a:rPr lang="en-US"/>
              <a:pPr>
                <a:defRPr/>
              </a:pPr>
              <a:t>4/7/25</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7764C3DA-0393-014C-A7AC-BDE884A9502E}" type="slidenum">
              <a:rPr lang="en-US"/>
              <a:pPr>
                <a:defRPr/>
              </a:pPr>
              <a:t>‹#›</a:t>
            </a:fld>
            <a:endParaRPr lang="en-US" dirty="0"/>
          </a:p>
        </p:txBody>
      </p:sp>
    </p:spTree>
    <p:extLst>
      <p:ext uri="{BB962C8B-B14F-4D97-AF65-F5344CB8AC3E}">
        <p14:creationId xmlns:p14="http://schemas.microsoft.com/office/powerpoint/2010/main" val="2277240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l-GR"/>
          </a:p>
        </p:txBody>
      </p:sp>
      <p:sp>
        <p:nvSpPr>
          <p:cNvPr id="3" name="Rectangle 5"/>
          <p:cNvSpPr>
            <a:spLocks noGrp="1" noChangeArrowheads="1"/>
          </p:cNvSpPr>
          <p:nvPr>
            <p:ph type="ftr" sz="quarter" idx="11"/>
          </p:nvPr>
        </p:nvSpPr>
        <p:spPr/>
        <p:txBody>
          <a:bodyPr/>
          <a:lstStyle>
            <a:lvl1pPr>
              <a:defRPr/>
            </a:lvl1pPr>
          </a:lstStyle>
          <a:p>
            <a:pPr>
              <a:defRPr/>
            </a:pPr>
            <a:endParaRPr lang="el-GR"/>
          </a:p>
        </p:txBody>
      </p:sp>
      <p:sp>
        <p:nvSpPr>
          <p:cNvPr id="4" name="Rectangle 6"/>
          <p:cNvSpPr>
            <a:spLocks noGrp="1" noChangeArrowheads="1"/>
          </p:cNvSpPr>
          <p:nvPr>
            <p:ph type="sldNum" sz="quarter" idx="12"/>
          </p:nvPr>
        </p:nvSpPr>
        <p:spPr/>
        <p:txBody>
          <a:bodyPr/>
          <a:lstStyle>
            <a:lvl1pPr>
              <a:defRPr/>
            </a:lvl1pPr>
          </a:lstStyle>
          <a:p>
            <a:pPr>
              <a:defRPr/>
            </a:pPr>
            <a:fld id="{782C06DE-946D-F446-AAF1-6CEE0C5D8535}" type="slidenum">
              <a:rPr lang="el-GR"/>
              <a:pPr>
                <a:defRPr/>
              </a:pPr>
              <a:t>‹#›</a:t>
            </a:fld>
            <a:endParaRPr lang="el-GR"/>
          </a:p>
        </p:txBody>
      </p:sp>
    </p:spTree>
    <p:extLst>
      <p:ext uri="{BB962C8B-B14F-4D97-AF65-F5344CB8AC3E}">
        <p14:creationId xmlns:p14="http://schemas.microsoft.com/office/powerpoint/2010/main" val="2900485860"/>
      </p:ext>
    </p:extLst>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200" y="274638"/>
            <a:ext cx="8229600" cy="58515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Rectangle 4"/>
          <p:cNvSpPr>
            <a:spLocks noGrp="1" noChangeArrowheads="1"/>
          </p:cNvSpPr>
          <p:nvPr>
            <p:ph type="dt" sz="half" idx="10"/>
          </p:nvPr>
        </p:nvSpPr>
        <p:spPr/>
        <p:txBody>
          <a:bodyPr/>
          <a:lstStyle>
            <a:lvl1pPr>
              <a:defRPr/>
            </a:lvl1pPr>
          </a:lstStyle>
          <a:p>
            <a:pPr>
              <a:defRPr/>
            </a:pPr>
            <a:endParaRPr lang="el-GR"/>
          </a:p>
        </p:txBody>
      </p:sp>
      <p:sp>
        <p:nvSpPr>
          <p:cNvPr id="4" name="Rectangle 5"/>
          <p:cNvSpPr>
            <a:spLocks noGrp="1" noChangeArrowheads="1"/>
          </p:cNvSpPr>
          <p:nvPr>
            <p:ph type="ftr" sz="quarter" idx="11"/>
          </p:nvPr>
        </p:nvSpPr>
        <p:spPr/>
        <p:txBody>
          <a:bodyPr/>
          <a:lstStyle>
            <a:lvl1pPr>
              <a:defRPr/>
            </a:lvl1pPr>
          </a:lstStyle>
          <a:p>
            <a:pPr>
              <a:defRPr/>
            </a:pPr>
            <a:endParaRPr lang="el-GR"/>
          </a:p>
        </p:txBody>
      </p:sp>
      <p:sp>
        <p:nvSpPr>
          <p:cNvPr id="5" name="Rectangle 6"/>
          <p:cNvSpPr>
            <a:spLocks noGrp="1" noChangeArrowheads="1"/>
          </p:cNvSpPr>
          <p:nvPr>
            <p:ph type="sldNum" sz="quarter" idx="12"/>
          </p:nvPr>
        </p:nvSpPr>
        <p:spPr/>
        <p:txBody>
          <a:bodyPr/>
          <a:lstStyle>
            <a:lvl1pPr>
              <a:defRPr/>
            </a:lvl1pPr>
          </a:lstStyle>
          <a:p>
            <a:pPr>
              <a:defRPr/>
            </a:pPr>
            <a:fld id="{CF90C939-DFF5-1F4D-AD3B-EDF1148FBA6E}" type="slidenum">
              <a:rPr lang="el-GR"/>
              <a:pPr>
                <a:defRPr/>
              </a:pPr>
              <a:t>‹#›</a:t>
            </a:fld>
            <a:endParaRPr lang="el-GR"/>
          </a:p>
        </p:txBody>
      </p:sp>
    </p:spTree>
    <p:extLst>
      <p:ext uri="{BB962C8B-B14F-4D97-AF65-F5344CB8AC3E}">
        <p14:creationId xmlns:p14="http://schemas.microsoft.com/office/powerpoint/2010/main" val="2498891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Oval 3"/>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5" name="Rectangle 4"/>
          <p:cNvSpPr/>
          <p:nvPr userDrawn="1"/>
        </p:nvSpPr>
        <p:spPr>
          <a:xfrm>
            <a:off x="8686800" y="5265738"/>
            <a:ext cx="457200" cy="96837"/>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FF6600"/>
                </a:solidFill>
              </a:rPr>
              <a:t>           </a:t>
            </a:r>
          </a:p>
        </p:txBody>
      </p:sp>
      <p:sp>
        <p:nvSpPr>
          <p:cNvPr id="6" name="Oval 5"/>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 name="Title 1"/>
          <p:cNvSpPr>
            <a:spLocks noGrp="1"/>
          </p:cNvSpPr>
          <p:nvPr>
            <p:ph type="title"/>
          </p:nvPr>
        </p:nvSpPr>
        <p:spPr>
          <a:xfrm>
            <a:off x="2971800" y="1992354"/>
            <a:ext cx="5867400" cy="1970046"/>
          </a:xfrm>
        </p:spPr>
        <p:txBody>
          <a:bodyPr>
            <a:normAutofit/>
          </a:bodyPr>
          <a:lstStyle>
            <a:lvl1pPr algn="l">
              <a:defRPr sz="3000" b="1" cap="all"/>
            </a:lvl1pPr>
          </a:lstStyle>
          <a:p>
            <a:r>
              <a:rPr lang="en-US"/>
              <a:t>Click to edit Master title style</a:t>
            </a:r>
            <a:endParaRPr lang="en-US" dirty="0"/>
          </a:p>
        </p:txBody>
      </p:sp>
      <p:sp>
        <p:nvSpPr>
          <p:cNvPr id="3" name="Text Placeholder 2"/>
          <p:cNvSpPr>
            <a:spLocks noGrp="1"/>
          </p:cNvSpPr>
          <p:nvPr>
            <p:ph type="body" idx="1"/>
          </p:nvPr>
        </p:nvSpPr>
        <p:spPr>
          <a:xfrm>
            <a:off x="381000" y="5105400"/>
            <a:ext cx="8229601" cy="375787"/>
          </a:xfrm>
        </p:spPr>
        <p:txBody>
          <a:bodyPr anchor="b">
            <a:normAutofit/>
          </a:bodyPr>
          <a:lstStyle>
            <a:lvl1pPr marL="0" indent="0" algn="r">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Footer Placeholder 4"/>
          <p:cNvSpPr>
            <a:spLocks noGrp="1"/>
          </p:cNvSpPr>
          <p:nvPr>
            <p:ph type="ftr" sz="quarter" idx="10"/>
          </p:nvPr>
        </p:nvSpPr>
        <p:spPr/>
        <p:txBody>
          <a:bodyPr/>
          <a:lstStyle>
            <a:lvl1pPr>
              <a:defRPr>
                <a:solidFill>
                  <a:schemeClr val="tx1">
                    <a:lumMod val="85000"/>
                    <a:lumOff val="15000"/>
                  </a:schemeClr>
                </a:solidFill>
              </a:defRPr>
            </a:lvl1pPr>
          </a:lstStyle>
          <a:p>
            <a:pPr>
              <a:defRPr/>
            </a:pPr>
            <a:endParaRPr lang="en-US"/>
          </a:p>
        </p:txBody>
      </p:sp>
      <p:sp>
        <p:nvSpPr>
          <p:cNvPr id="8" name="Slide Number Placeholder 5"/>
          <p:cNvSpPr>
            <a:spLocks noGrp="1"/>
          </p:cNvSpPr>
          <p:nvPr>
            <p:ph type="sldNum" sz="quarter" idx="11"/>
          </p:nvPr>
        </p:nvSpPr>
        <p:spPr/>
        <p:txBody>
          <a:bodyPr/>
          <a:lstStyle>
            <a:lvl1pPr>
              <a:defRPr>
                <a:solidFill>
                  <a:schemeClr val="tx1">
                    <a:lumMod val="85000"/>
                    <a:lumOff val="15000"/>
                  </a:schemeClr>
                </a:solidFill>
              </a:defRPr>
            </a:lvl1pPr>
          </a:lstStyle>
          <a:p>
            <a:pPr>
              <a:defRPr/>
            </a:pPr>
            <a:fld id="{09D74F05-CFC3-7C4D-AA33-47A564CFD80B}" type="slidenum">
              <a:rPr lang="en-US"/>
              <a:pPr>
                <a:defRPr/>
              </a:pPr>
              <a:t>‹#›</a:t>
            </a:fld>
            <a:endParaRPr lang="en-US" dirty="0"/>
          </a:p>
        </p:txBody>
      </p:sp>
    </p:spTree>
    <p:extLst>
      <p:ext uri="{BB962C8B-B14F-4D97-AF65-F5344CB8AC3E}">
        <p14:creationId xmlns:p14="http://schemas.microsoft.com/office/powerpoint/2010/main" val="1744901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rcRect l="2599" r="5875" b="5263"/>
          <a:stretch>
            <a:fillRect/>
          </a:stretch>
        </p:blipFill>
        <p:spPr bwMode="auto">
          <a:xfrm>
            <a:off x="3175" y="5867400"/>
            <a:ext cx="9144000"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36180" y="76200"/>
            <a:ext cx="8403020" cy="685800"/>
          </a:xfrm>
        </p:spPr>
        <p:txBody>
          <a:bodyPr>
            <a:normAutofit/>
          </a:bodyPr>
          <a:lstStyle>
            <a:lvl1pPr algn="l">
              <a:defRPr sz="3000" b="0">
                <a:solidFill>
                  <a:schemeClr val="tx1">
                    <a:lumMod val="85000"/>
                    <a:lumOff val="15000"/>
                  </a:schemeClr>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solidFill>
                  <a:schemeClr val="tx1">
                    <a:lumMod val="85000"/>
                    <a:lumOff val="15000"/>
                  </a:schemeClr>
                </a:solidFill>
              </a:defRPr>
            </a:lvl1pPr>
          </a:lstStyle>
          <a:p>
            <a:pPr>
              <a:defRPr/>
            </a:pPr>
            <a:fld id="{E3EC5951-8A82-C746-81E5-F5340DE8602A}" type="datetimeFigureOut">
              <a:rPr lang="en-US"/>
              <a:pPr>
                <a:defRPr/>
              </a:pPr>
              <a:t>4/7/25</a:t>
            </a:fld>
            <a:endParaRPr lang="en-US" dirty="0"/>
          </a:p>
        </p:txBody>
      </p:sp>
      <p:sp>
        <p:nvSpPr>
          <p:cNvPr id="6" name="Footer Placeholder 4"/>
          <p:cNvSpPr>
            <a:spLocks noGrp="1"/>
          </p:cNvSpPr>
          <p:nvPr>
            <p:ph type="ftr" sz="quarter" idx="11"/>
          </p:nvPr>
        </p:nvSpPr>
        <p:spPr/>
        <p:txBody>
          <a:bodyPr/>
          <a:lstStyle>
            <a:lvl1pPr>
              <a:defRPr>
                <a:solidFill>
                  <a:schemeClr val="tx1">
                    <a:lumMod val="85000"/>
                    <a:lumOff val="15000"/>
                  </a:schemeClr>
                </a:solidFill>
              </a:defRPr>
            </a:lvl1pPr>
          </a:lstStyle>
          <a:p>
            <a:pPr>
              <a:defRPr/>
            </a:pPr>
            <a:endParaRPr lang="en-US"/>
          </a:p>
        </p:txBody>
      </p:sp>
      <p:sp>
        <p:nvSpPr>
          <p:cNvPr id="7"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pPr>
              <a:defRPr/>
            </a:pPr>
            <a:fld id="{F3F80E04-D670-6D4F-ACDE-55B7B3780E65}" type="slidenum">
              <a:rPr lang="en-US"/>
              <a:pPr>
                <a:defRPr/>
              </a:pPr>
              <a:t>‹#›</a:t>
            </a:fld>
            <a:endParaRPr lang="en-US" dirty="0"/>
          </a:p>
        </p:txBody>
      </p:sp>
    </p:spTree>
    <p:extLst>
      <p:ext uri="{BB962C8B-B14F-4D97-AF65-F5344CB8AC3E}">
        <p14:creationId xmlns:p14="http://schemas.microsoft.com/office/powerpoint/2010/main" val="23160562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Emphasi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457200" y="1600200"/>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2"/>
          <p:cNvSpPr>
            <a:spLocks noGrp="1"/>
          </p:cNvSpPr>
          <p:nvPr>
            <p:ph type="dt" sz="half" idx="10"/>
          </p:nvPr>
        </p:nvSpPr>
        <p:spPr/>
        <p:txBody>
          <a:bodyPr/>
          <a:lstStyle>
            <a:lvl1pPr>
              <a:defRPr>
                <a:solidFill>
                  <a:schemeClr val="tx1">
                    <a:lumMod val="85000"/>
                    <a:lumOff val="15000"/>
                  </a:schemeClr>
                </a:solidFill>
              </a:defRPr>
            </a:lvl1pPr>
          </a:lstStyle>
          <a:p>
            <a:pPr>
              <a:defRPr/>
            </a:pPr>
            <a:fld id="{169DBE4E-1C1D-D54A-9D31-A486F7EF8436}" type="datetimeFigureOut">
              <a:rPr lang="en-US"/>
              <a:pPr>
                <a:defRPr/>
              </a:pPr>
              <a:t>4/7/25</a:t>
            </a:fld>
            <a:endParaRPr lang="en-US" dirty="0"/>
          </a:p>
        </p:txBody>
      </p:sp>
      <p:sp>
        <p:nvSpPr>
          <p:cNvPr id="5" name="Footer Placeholder 3"/>
          <p:cNvSpPr>
            <a:spLocks noGrp="1"/>
          </p:cNvSpPr>
          <p:nvPr>
            <p:ph type="ftr" sz="quarter" idx="11"/>
          </p:nvPr>
        </p:nvSpPr>
        <p:spPr/>
        <p:txBody>
          <a:bodyPr/>
          <a:lstStyle>
            <a:lvl1pPr>
              <a:defRPr>
                <a:solidFill>
                  <a:schemeClr val="tx1">
                    <a:lumMod val="85000"/>
                    <a:lumOff val="15000"/>
                  </a:schemeClr>
                </a:solidFill>
              </a:defRPr>
            </a:lvl1pPr>
          </a:lstStyle>
          <a:p>
            <a:pPr>
              <a:defRPr/>
            </a:pPr>
            <a:endParaRPr lang="en-US"/>
          </a:p>
        </p:txBody>
      </p:sp>
      <p:sp>
        <p:nvSpPr>
          <p:cNvPr id="7"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pPr>
              <a:defRPr/>
            </a:pPr>
            <a:fld id="{E6344FC1-C1A2-0B4A-B05E-EB7BC12BFCF3}" type="slidenum">
              <a:rPr lang="en-US"/>
              <a:pPr>
                <a:defRPr/>
              </a:pPr>
              <a:t>‹#›</a:t>
            </a:fld>
            <a:endParaRPr lang="en-US" dirty="0"/>
          </a:p>
        </p:txBody>
      </p:sp>
    </p:spTree>
    <p:extLst>
      <p:ext uri="{BB962C8B-B14F-4D97-AF65-F5344CB8AC3E}">
        <p14:creationId xmlns:p14="http://schemas.microsoft.com/office/powerpoint/2010/main" val="850259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a:defRPr sz="2800">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676402"/>
            <a:ext cx="40386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6400"/>
            <a:ext cx="4038600" cy="3971454"/>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6AB2201B-4B45-BF43-9ECA-89800DEED621}" type="datetimeFigureOut">
              <a:rPr lang="en-US"/>
              <a:pPr>
                <a:defRPr/>
              </a:pPr>
              <a:t>4/7/25</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9D7DB915-9D7B-E140-B6F1-B60C2185E2D5}" type="slidenum">
              <a:rPr lang="en-US"/>
              <a:pPr>
                <a:defRPr/>
              </a:pPr>
              <a:t>‹#›</a:t>
            </a:fld>
            <a:endParaRPr lang="en-US" dirty="0"/>
          </a:p>
        </p:txBody>
      </p:sp>
    </p:spTree>
    <p:extLst>
      <p:ext uri="{BB962C8B-B14F-4D97-AF65-F5344CB8AC3E}">
        <p14:creationId xmlns:p14="http://schemas.microsoft.com/office/powerpoint/2010/main" val="3054657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762000"/>
            <a:ext cx="24447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124400" y="2077200"/>
            <a:ext cx="7010400" cy="1143000"/>
          </a:xfrm>
        </p:spPr>
        <p:txBody>
          <a:bodyPr/>
          <a:lstStyle>
            <a:lvl1pPr algn="l">
              <a:defRPr/>
            </a:lvl1pPr>
          </a:lstStyle>
          <a:p>
            <a:r>
              <a:rPr lang="en-US"/>
              <a:t>Click to edit Master title style</a:t>
            </a:r>
            <a:endParaRPr lang="en-US" dirty="0"/>
          </a:p>
        </p:txBody>
      </p:sp>
      <p:sp>
        <p:nvSpPr>
          <p:cNvPr id="4" name="Date Placeholder 2"/>
          <p:cNvSpPr>
            <a:spLocks noGrp="1"/>
          </p:cNvSpPr>
          <p:nvPr>
            <p:ph type="dt" sz="half" idx="10"/>
          </p:nvPr>
        </p:nvSpPr>
        <p:spPr/>
        <p:txBody>
          <a:bodyPr/>
          <a:lstStyle>
            <a:lvl1pPr>
              <a:defRPr>
                <a:solidFill>
                  <a:schemeClr val="bg1"/>
                </a:solidFill>
              </a:defRPr>
            </a:lvl1pPr>
          </a:lstStyle>
          <a:p>
            <a:pPr>
              <a:defRPr/>
            </a:pPr>
            <a:fld id="{AAD4C621-CFCF-514E-9483-B52C06504310}" type="datetimeFigureOut">
              <a:rPr lang="en-US"/>
              <a:pPr>
                <a:defRPr/>
              </a:pPr>
              <a:t>4/7/25</a:t>
            </a:fld>
            <a:endParaRPr lang="en-US" dirty="0"/>
          </a:p>
        </p:txBody>
      </p:sp>
      <p:sp>
        <p:nvSpPr>
          <p:cNvPr id="5" name="Footer Placeholder 3"/>
          <p:cNvSpPr>
            <a:spLocks noGrp="1"/>
          </p:cNvSpPr>
          <p:nvPr>
            <p:ph type="ftr" sz="quarter" idx="11"/>
          </p:nvPr>
        </p:nvSpPr>
        <p:spPr/>
        <p:txBody>
          <a:bodyPr/>
          <a:lstStyle>
            <a:lvl1pPr>
              <a:defRPr>
                <a:solidFill>
                  <a:schemeClr val="bg1"/>
                </a:solidFill>
              </a:defRPr>
            </a:lvl1pPr>
          </a:lstStyle>
          <a:p>
            <a:pPr>
              <a:defRPr/>
            </a:pPr>
            <a:endParaRPr lang="en-US"/>
          </a:p>
        </p:txBody>
      </p:sp>
      <p:sp>
        <p:nvSpPr>
          <p:cNvPr id="6" name="Slide Number Placeholder 4"/>
          <p:cNvSpPr>
            <a:spLocks noGrp="1"/>
          </p:cNvSpPr>
          <p:nvPr>
            <p:ph type="sldNum" sz="quarter" idx="12"/>
          </p:nvPr>
        </p:nvSpPr>
        <p:spPr/>
        <p:txBody>
          <a:bodyPr/>
          <a:lstStyle>
            <a:lvl1pPr>
              <a:defRPr>
                <a:solidFill>
                  <a:schemeClr val="bg1"/>
                </a:solidFill>
              </a:defRPr>
            </a:lvl1pPr>
          </a:lstStyle>
          <a:p>
            <a:pPr>
              <a:defRPr/>
            </a:pPr>
            <a:fld id="{293E98B5-5486-8A43-9748-559F5C3F884F}" type="slidenum">
              <a:rPr lang="en-US"/>
              <a:pPr>
                <a:defRPr/>
              </a:pPr>
              <a:t>‹#›</a:t>
            </a:fld>
            <a:endParaRPr lang="en-US" dirty="0"/>
          </a:p>
        </p:txBody>
      </p:sp>
    </p:spTree>
    <p:extLst>
      <p:ext uri="{BB962C8B-B14F-4D97-AF65-F5344CB8AC3E}">
        <p14:creationId xmlns:p14="http://schemas.microsoft.com/office/powerpoint/2010/main" val="122936272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Emphasi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90400" y="3081000"/>
            <a:ext cx="86868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l-GR"/>
              <a:t>Click to edit Master title style</a:t>
            </a:r>
            <a:endParaRPr lang="en-US" dirty="0"/>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Date Placeholder 1"/>
          <p:cNvSpPr>
            <a:spLocks noGrp="1"/>
          </p:cNvSpPr>
          <p:nvPr>
            <p:ph type="dt" sz="half" idx="10"/>
          </p:nvPr>
        </p:nvSpPr>
        <p:spPr/>
        <p:txBody>
          <a:bodyPr/>
          <a:lstStyle>
            <a:lvl1pPr>
              <a:defRPr/>
            </a:lvl1pPr>
          </a:lstStyle>
          <a:p>
            <a:pPr>
              <a:defRPr/>
            </a:pPr>
            <a:fld id="{706197BE-300A-AF4F-A39E-49B1C6C033F4}" type="datetimeFigureOut">
              <a:rPr lang="en-US"/>
              <a:pPr>
                <a:defRPr/>
              </a:pPr>
              <a:t>4/7/25</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8" name="Slide Number Placeholder 3"/>
          <p:cNvSpPr>
            <a:spLocks noGrp="1"/>
          </p:cNvSpPr>
          <p:nvPr>
            <p:ph type="sldNum" sz="quarter" idx="12"/>
          </p:nvPr>
        </p:nvSpPr>
        <p:spPr/>
        <p:txBody>
          <a:bodyPr/>
          <a:lstStyle>
            <a:lvl1pPr>
              <a:defRPr/>
            </a:lvl1pPr>
          </a:lstStyle>
          <a:p>
            <a:pPr>
              <a:defRPr/>
            </a:pPr>
            <a:fld id="{F15FC268-3280-194B-84E7-ECB3D430D6D7}" type="slidenum">
              <a:rPr lang="en-US"/>
              <a:pPr>
                <a:defRPr/>
              </a:pPr>
              <a:t>‹#›</a:t>
            </a:fld>
            <a:endParaRPr lang="en-US" dirty="0"/>
          </a:p>
        </p:txBody>
      </p:sp>
    </p:spTree>
    <p:extLst>
      <p:ext uri="{BB962C8B-B14F-4D97-AF65-F5344CB8AC3E}">
        <p14:creationId xmlns:p14="http://schemas.microsoft.com/office/powerpoint/2010/main" val="19568345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with Text ">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a:t>Click to edit Master title style</a:t>
            </a:r>
            <a:endParaRPr lang="en-US" dirty="0"/>
          </a:p>
        </p:txBody>
      </p:sp>
      <p:sp>
        <p:nvSpPr>
          <p:cNvPr id="10" name="Text Placeholder 15"/>
          <p:cNvSpPr>
            <a:spLocks noGrp="1"/>
          </p:cNvSpPr>
          <p:nvPr>
            <p:ph type="body" sz="quarter" idx="14"/>
          </p:nvPr>
        </p:nvSpPr>
        <p:spPr>
          <a:xfrm>
            <a:off x="4648200" y="664780"/>
            <a:ext cx="4191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l-GR"/>
              <a:t>Click to edit Master text styles</a:t>
            </a:r>
          </a:p>
        </p:txBody>
      </p:sp>
      <p:sp>
        <p:nvSpPr>
          <p:cNvPr id="5" name="Date Placeholder 2"/>
          <p:cNvSpPr>
            <a:spLocks noGrp="1"/>
          </p:cNvSpPr>
          <p:nvPr>
            <p:ph type="dt" sz="half" idx="15"/>
          </p:nvPr>
        </p:nvSpPr>
        <p:spPr/>
        <p:txBody>
          <a:bodyPr/>
          <a:lstStyle>
            <a:lvl1pPr>
              <a:defRPr>
                <a:solidFill>
                  <a:schemeClr val="bg1"/>
                </a:solidFill>
              </a:defRPr>
            </a:lvl1pPr>
          </a:lstStyle>
          <a:p>
            <a:pPr>
              <a:defRPr/>
            </a:pPr>
            <a:fld id="{F1969488-0E25-F141-BFC8-26A40AD1E529}" type="datetimeFigureOut">
              <a:rPr lang="en-US"/>
              <a:pPr>
                <a:defRPr/>
              </a:pPr>
              <a:t>4/7/25</a:t>
            </a:fld>
            <a:endParaRPr lang="en-US" dirty="0"/>
          </a:p>
        </p:txBody>
      </p:sp>
      <p:sp>
        <p:nvSpPr>
          <p:cNvPr id="6" name="Footer Placeholder 3"/>
          <p:cNvSpPr>
            <a:spLocks noGrp="1"/>
          </p:cNvSpPr>
          <p:nvPr>
            <p:ph type="ftr" sz="quarter" idx="16"/>
          </p:nvPr>
        </p:nvSpPr>
        <p:spPr/>
        <p:txBody>
          <a:bodyPr/>
          <a:lstStyle>
            <a:lvl1pPr>
              <a:defRPr>
                <a:solidFill>
                  <a:schemeClr val="bg1"/>
                </a:solidFill>
              </a:defRPr>
            </a:lvl1pPr>
          </a:lstStyle>
          <a:p>
            <a:pPr>
              <a:defRPr/>
            </a:pPr>
            <a:endParaRPr lang="en-US"/>
          </a:p>
        </p:txBody>
      </p:sp>
      <p:sp>
        <p:nvSpPr>
          <p:cNvPr id="7" name="Slide Number Placeholder 4"/>
          <p:cNvSpPr>
            <a:spLocks noGrp="1"/>
          </p:cNvSpPr>
          <p:nvPr>
            <p:ph type="sldNum" sz="quarter" idx="17"/>
          </p:nvPr>
        </p:nvSpPr>
        <p:spPr/>
        <p:txBody>
          <a:bodyPr/>
          <a:lstStyle>
            <a:lvl1pPr>
              <a:defRPr>
                <a:solidFill>
                  <a:schemeClr val="bg1"/>
                </a:solidFill>
              </a:defRPr>
            </a:lvl1pPr>
          </a:lstStyle>
          <a:p>
            <a:pPr>
              <a:defRPr/>
            </a:pPr>
            <a:fld id="{1EEA429F-7423-0743-BD72-155F7B70E623}" type="slidenum">
              <a:rPr lang="en-US"/>
              <a:pPr>
                <a:defRPr/>
              </a:pPr>
              <a:t>‹#›</a:t>
            </a:fld>
            <a:endParaRPr lang="en-US" dirty="0"/>
          </a:p>
        </p:txBody>
      </p:sp>
    </p:spTree>
    <p:extLst>
      <p:ext uri="{BB962C8B-B14F-4D97-AF65-F5344CB8AC3E}">
        <p14:creationId xmlns:p14="http://schemas.microsoft.com/office/powerpoint/2010/main" val="281702214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7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803650" y="609600"/>
            <a:ext cx="5111750"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8600" y="1435101"/>
            <a:ext cx="3008313"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pPr>
              <a:defRPr/>
            </a:pPr>
            <a:fld id="{3603D8F1-A5A8-DB44-826F-C1B9CB2A9320}" type="datetimeFigureOut">
              <a:rPr lang="en-US"/>
              <a:pPr>
                <a:defRPr/>
              </a:pPr>
              <a:t>4/7/25</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pPr>
              <a:defRPr/>
            </a:pPr>
            <a:fld id="{3CC5EAF7-9258-A74E-9A9E-5BC26F84F6D4}" type="slidenum">
              <a:rPr lang="en-US"/>
              <a:pPr>
                <a:defRPr/>
              </a:pPr>
              <a:t>‹#›</a:t>
            </a:fld>
            <a:endParaRPr lang="en-US" dirty="0"/>
          </a:p>
        </p:txBody>
      </p:sp>
    </p:spTree>
    <p:extLst>
      <p:ext uri="{BB962C8B-B14F-4D97-AF65-F5344CB8AC3E}">
        <p14:creationId xmlns:p14="http://schemas.microsoft.com/office/powerpoint/2010/main" val="299114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p:cNvPicPr>
            <a:picLocks noChangeAspect="1"/>
          </p:cNvPicPr>
          <p:nvPr/>
        </p:nvPicPr>
        <p:blipFill>
          <a:blip r:embed="rId18">
            <a:extLst>
              <a:ext uri="{28A0092B-C50C-407E-A947-70E740481C1C}">
                <a14:useLocalDpi xmlns:a14="http://schemas.microsoft.com/office/drawing/2010/main" val="0"/>
              </a:ext>
            </a:extLst>
          </a:blip>
          <a:srcRect l="2599" r="5875" b="5263"/>
          <a:stretch>
            <a:fillRect/>
          </a:stretch>
        </p:blipFill>
        <p:spPr bwMode="auto">
          <a:xfrm>
            <a:off x="3175" y="5867400"/>
            <a:ext cx="9144000"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7E7A9867-BCC3-1149-9803-D837F8D51D99}" type="datetimeFigureOut">
              <a:rPr lang="en-US"/>
              <a:pPr>
                <a:defRPr/>
              </a:pPr>
              <a:t>4/7/25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CA6E31A2-92DF-ED4A-AE18-3B4B203ADB0D}" type="slidenum">
              <a:rPr lang="en-US"/>
              <a:pPr>
                <a:defRPr/>
              </a:pPr>
              <a:t>‹#›</a:t>
            </a:fld>
            <a:endParaRPr lang="en-US" dirty="0"/>
          </a:p>
        </p:txBody>
      </p:sp>
      <p:sp>
        <p:nvSpPr>
          <p:cNvPr id="10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 id="2147484010" r:id="rId14"/>
    <p:sldLayoutId id="2147484015" r:id="rId15"/>
    <p:sldLayoutId id="2147484018" r:id="rId16"/>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5.emf"/></Relationships>
</file>

<file path=ppt/slides/_rels/slide10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9.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0.emf"/><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3" Type="http://schemas.openxmlformats.org/officeDocument/2006/relationships/image" Target="../media/image97.png"/><Relationship Id="rId7" Type="http://schemas.openxmlformats.org/officeDocument/2006/relationships/hyperlink" Target="http://www.endocrineweb.com/images2/pancr.gif" TargetMode="External"/><Relationship Id="rId12" Type="http://schemas.openxmlformats.org/officeDocument/2006/relationships/image" Target="../media/image104.png"/><Relationship Id="rId17" Type="http://schemas.openxmlformats.org/officeDocument/2006/relationships/image" Target="../media/image18.png"/><Relationship Id="rId2" Type="http://schemas.openxmlformats.org/officeDocument/2006/relationships/notesSlide" Target="../notesSlides/notesSlide30.xml"/><Relationship Id="rId16" Type="http://schemas.openxmlformats.org/officeDocument/2006/relationships/image" Target="../media/image108.jpeg"/><Relationship Id="rId1" Type="http://schemas.openxmlformats.org/officeDocument/2006/relationships/slideLayout" Target="../slideLayouts/slideLayout15.xml"/><Relationship Id="rId6" Type="http://schemas.openxmlformats.org/officeDocument/2006/relationships/image" Target="../media/image99.png"/><Relationship Id="rId11" Type="http://schemas.openxmlformats.org/officeDocument/2006/relationships/image" Target="../media/image103.png"/><Relationship Id="rId5" Type="http://schemas.openxmlformats.org/officeDocument/2006/relationships/oleObject" Target="../embeddings/oleObject3.bin"/><Relationship Id="rId15" Type="http://schemas.openxmlformats.org/officeDocument/2006/relationships/image" Target="../media/image107.jpeg"/><Relationship Id="rId10" Type="http://schemas.openxmlformats.org/officeDocument/2006/relationships/image" Target="../media/image102.png"/><Relationship Id="rId4" Type="http://schemas.openxmlformats.org/officeDocument/2006/relationships/image" Target="../media/image98.png"/><Relationship Id="rId9" Type="http://schemas.openxmlformats.org/officeDocument/2006/relationships/image" Target="../media/image101.png"/><Relationship Id="rId14" Type="http://schemas.openxmlformats.org/officeDocument/2006/relationships/image" Target="../media/image106.jpeg"/></Relationships>
</file>

<file path=ppt/slides/_rels/slide1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chart" Target="../charts/chart1.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9.emf"/><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10.jpe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1.emf"/><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2.emf"/><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3.emf"/><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31.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19.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0.emf"/><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45.emf"/><Relationship Id="rId3" Type="http://schemas.microsoft.com/office/2007/relationships/hdphoto" Target="../media/hdphoto1.wdp"/><Relationship Id="rId7" Type="http://schemas.openxmlformats.org/officeDocument/2006/relationships/image" Target="../media/image125.jpeg"/><Relationship Id="rId12" Type="http://schemas.microsoft.com/office/2007/relationships/hdphoto" Target="../media/hdphoto2.wdp"/><Relationship Id="rId2" Type="http://schemas.openxmlformats.org/officeDocument/2006/relationships/image" Target="../media/image121.png"/><Relationship Id="rId1" Type="http://schemas.openxmlformats.org/officeDocument/2006/relationships/slideLayout" Target="../slideLayouts/slideLayout14.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jpeg"/><Relationship Id="rId10" Type="http://schemas.openxmlformats.org/officeDocument/2006/relationships/image" Target="../media/image128.jpeg"/><Relationship Id="rId4" Type="http://schemas.openxmlformats.org/officeDocument/2006/relationships/image" Target="../media/image122.png"/><Relationship Id="rId9" Type="http://schemas.openxmlformats.org/officeDocument/2006/relationships/image" Target="../media/image127.jpeg"/></Relationships>
</file>

<file path=ppt/slides/_rels/slide1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0.emf"/><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hyperlink" Target="http://www.ultrasound-images.com/images/renal-failure-1a.jpg" TargetMode="External"/><Relationship Id="rId2" Type="http://schemas.openxmlformats.org/officeDocument/2006/relationships/image" Target="../media/image131.png"/><Relationship Id="rId1" Type="http://schemas.openxmlformats.org/officeDocument/2006/relationships/slideLayout" Target="../slideLayouts/slideLayout3.xml"/><Relationship Id="rId4" Type="http://schemas.openxmlformats.org/officeDocument/2006/relationships/image" Target="../media/image132.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3.jpeg"/><Relationship Id="rId7" Type="http://schemas.openxmlformats.org/officeDocument/2006/relationships/image" Target="../media/image137.tmp"/><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136.jpg"/><Relationship Id="rId5" Type="http://schemas.openxmlformats.org/officeDocument/2006/relationships/image" Target="../media/image135.png"/><Relationship Id="rId4" Type="http://schemas.openxmlformats.org/officeDocument/2006/relationships/image" Target="../media/image134.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142.png"/><Relationship Id="rId4" Type="http://schemas.openxmlformats.org/officeDocument/2006/relationships/image" Target="../media/image141.pn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15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149.jpeg"/></Relationships>
</file>

<file path=ppt/slides/_rels/slide16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151.emf"/></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0.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notesSlide" Target="../notesSlides/notesSlide54.xml"/><Relationship Id="rId1" Type="http://schemas.openxmlformats.org/officeDocument/2006/relationships/slideLayout" Target="../slideLayouts/slideLayout15.xml"/><Relationship Id="rId4" Type="http://schemas.openxmlformats.org/officeDocument/2006/relationships/image" Target="../media/image156.wmf"/></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4.xml"/></Relationships>
</file>

<file path=ppt/slides/_rels/slide209.xml.rels><?xml version="1.0" encoding="UTF-8" standalone="yes"?>
<Relationships xmlns="http://schemas.openxmlformats.org/package/2006/relationships"><Relationship Id="rId2" Type="http://schemas.openxmlformats.org/officeDocument/2006/relationships/image" Target="../media/image162.emf"/><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41.jpeg"/><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41.jpeg"/><Relationship Id="rId5" Type="http://schemas.openxmlformats.org/officeDocument/2006/relationships/image" Target="../media/image36.jpeg"/><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2.emf"/><Relationship Id="rId1" Type="http://schemas.openxmlformats.org/officeDocument/2006/relationships/slideLayout" Target="../slideLayouts/slideLayout3.xml"/><Relationship Id="rId4" Type="http://schemas.openxmlformats.org/officeDocument/2006/relationships/image" Target="../media/image63.emf"/></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4.emf"/><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oleObject" Target="../embeddings/oleObject2.bin"/><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73.png"/></Relationships>
</file>

<file path=ppt/slides/_rels/slide89.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363" y="4114800"/>
            <a:ext cx="7315200" cy="914400"/>
          </a:xfrm>
        </p:spPr>
        <p:txBody>
          <a:bodyPr rtlCol="0">
            <a:normAutofit fontScale="90000"/>
          </a:bodyPr>
          <a:lstStyle/>
          <a:p>
            <a:pPr defTabSz="914363" eaLnBrk="1" fontAlgn="auto" hangingPunct="1">
              <a:spcAft>
                <a:spcPts val="0"/>
              </a:spcAft>
              <a:defRPr/>
            </a:pPr>
            <a:r>
              <a:rPr lang="el-GR" dirty="0"/>
              <a:t>Διαχείριση νεφρικής δυσλειτουργίας</a:t>
            </a:r>
            <a:endParaRPr dirty="0"/>
          </a:p>
        </p:txBody>
      </p:sp>
      <p:sp>
        <p:nvSpPr>
          <p:cNvPr id="3" name="Subtitle 2"/>
          <p:cNvSpPr>
            <a:spLocks noGrp="1"/>
          </p:cNvSpPr>
          <p:nvPr>
            <p:ph type="subTitle" idx="4294967295"/>
          </p:nvPr>
        </p:nvSpPr>
        <p:spPr>
          <a:xfrm>
            <a:off x="730250" y="5259388"/>
            <a:ext cx="7681913" cy="1293812"/>
          </a:xfrm>
        </p:spPr>
        <p:txBody>
          <a:bodyPr rtlCol="0">
            <a:normAutofit fontScale="92500" lnSpcReduction="10000"/>
          </a:bodyPr>
          <a:lstStyle/>
          <a:p>
            <a:pPr marL="0" indent="0" algn="ctr" defTabSz="914363" eaLnBrk="1" fontAlgn="auto" hangingPunct="1">
              <a:spcAft>
                <a:spcPts val="0"/>
              </a:spcAft>
              <a:buFont typeface="Arial" pitchFamily="34" charset="0"/>
              <a:buNone/>
              <a:defRPr/>
            </a:pPr>
            <a:r>
              <a:rPr lang="el-GR" sz="2600" dirty="0">
                <a:latin typeface="Times New Roman"/>
                <a:ea typeface="+mn-ea"/>
                <a:cs typeface="Times New Roman"/>
              </a:rPr>
              <a:t> Δημήτρης Πετράς </a:t>
            </a:r>
            <a:r>
              <a:rPr lang="en-US" sz="2600" dirty="0" err="1">
                <a:latin typeface="Times New Roman"/>
                <a:ea typeface="+mn-ea"/>
                <a:cs typeface="Times New Roman"/>
              </a:rPr>
              <a:t>MD,PhD</a:t>
            </a:r>
            <a:endParaRPr lang="el-GR" sz="2600" dirty="0">
              <a:latin typeface="Times New Roman"/>
              <a:ea typeface="+mn-ea"/>
              <a:cs typeface="Times New Roman"/>
            </a:endParaRPr>
          </a:p>
          <a:p>
            <a:pPr marL="0" indent="0" algn="ctr" defTabSz="914363" eaLnBrk="1" fontAlgn="auto" hangingPunct="1">
              <a:spcAft>
                <a:spcPts val="0"/>
              </a:spcAft>
              <a:buFont typeface="Arial" pitchFamily="34" charset="0"/>
              <a:buNone/>
              <a:defRPr/>
            </a:pPr>
            <a:r>
              <a:rPr lang="el-GR" sz="2600" dirty="0">
                <a:latin typeface="Times New Roman"/>
                <a:ea typeface="+mn-ea"/>
                <a:cs typeface="Times New Roman"/>
              </a:rPr>
              <a:t>Διευθυντής Νεφρολογίας</a:t>
            </a:r>
          </a:p>
          <a:p>
            <a:pPr marL="0" indent="0" algn="ctr" defTabSz="914363" eaLnBrk="1" fontAlgn="auto" hangingPunct="1">
              <a:spcAft>
                <a:spcPts val="0"/>
              </a:spcAft>
              <a:buFont typeface="Arial" pitchFamily="34" charset="0"/>
              <a:buNone/>
              <a:defRPr/>
            </a:pPr>
            <a:r>
              <a:rPr lang="el-GR" sz="2600" dirty="0">
                <a:latin typeface="Times New Roman"/>
                <a:ea typeface="+mn-ea"/>
                <a:cs typeface="Times New Roman"/>
              </a:rPr>
              <a:t>Ιπποκράτειο Νοσοκομείο Αθηνών</a:t>
            </a:r>
            <a:endParaRPr lang="en-US" sz="2600" dirty="0">
              <a:latin typeface="Times New Roman"/>
              <a:ea typeface="+mn-ea"/>
              <a:cs typeface="Times New Roman"/>
            </a:endParaRPr>
          </a:p>
        </p:txBody>
      </p:sp>
      <p:pic>
        <p:nvPicPr>
          <p:cNvPr id="4" name="Picture 3">
            <a:extLst>
              <a:ext uri="{FF2B5EF4-FFF2-40B4-BE49-F238E27FC236}">
                <a16:creationId xmlns:a16="http://schemas.microsoft.com/office/drawing/2014/main" id="{13623B6D-3CF0-A3E5-12FF-1A8773B57F8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84541" y="5486400"/>
            <a:ext cx="942340" cy="838200"/>
          </a:xfrm>
          <a:prstGeom prst="rect">
            <a:avLst/>
          </a:prstGeom>
          <a:noFill/>
          <a:ln>
            <a:noFill/>
          </a:ln>
        </p:spPr>
      </p:pic>
      <p:pic>
        <p:nvPicPr>
          <p:cNvPr id="5" name="Picture 3">
            <a:extLst>
              <a:ext uri="{FF2B5EF4-FFF2-40B4-BE49-F238E27FC236}">
                <a16:creationId xmlns:a16="http://schemas.microsoft.com/office/drawing/2014/main" id="{06BA82B3-4C9E-B520-93A6-425A47DDF27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848600" y="5486400"/>
            <a:ext cx="942340" cy="838200"/>
          </a:xfrm>
          <a:prstGeom prst="rect">
            <a:avLst/>
          </a:prstGeom>
          <a:noFill/>
          <a:ln>
            <a:noFill/>
          </a:ln>
        </p:spPr>
      </p:pic>
    </p:spTree>
  </p:cSld>
  <p:clrMapOvr>
    <a:masterClrMapping/>
  </p:clrMapOvr>
  <p:transition spd="slow">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idx="1"/>
          </p:nvPr>
        </p:nvSpPr>
        <p:spPr>
          <a:xfrm>
            <a:off x="609600" y="1295400"/>
            <a:ext cx="8229600" cy="4525963"/>
          </a:xfrm>
          <a:prstGeom prst="rect">
            <a:avLst/>
          </a:prstGeom>
        </p:spPr>
        <p:txBody>
          <a:bodyPr>
            <a:normAutofit/>
          </a:bodyPr>
          <a:lstStyle/>
          <a:p>
            <a:pPr marL="0" indent="0" algn="just" eaLnBrk="1" hangingPunct="1">
              <a:lnSpc>
                <a:spcPct val="110000"/>
              </a:lnSpc>
              <a:buNone/>
              <a:tabLst>
                <a:tab pos="3952875" algn="l"/>
              </a:tabLst>
            </a:pPr>
            <a:r>
              <a:rPr lang="el-GR" sz="2400" dirty="0">
                <a:solidFill>
                  <a:schemeClr val="tx1"/>
                </a:solidFill>
                <a:latin typeface="Times New Roman"/>
                <a:cs typeface="Times New Roman"/>
              </a:rPr>
              <a:t>Νεφρική αιμάτωση </a:t>
            </a:r>
            <a:r>
              <a:rPr lang="en-US" sz="2400" dirty="0">
                <a:solidFill>
                  <a:schemeClr val="tx1"/>
                </a:solidFill>
                <a:latin typeface="Times New Roman"/>
                <a:cs typeface="Times New Roman"/>
              </a:rPr>
              <a:t>(RBF)  :	</a:t>
            </a:r>
            <a:r>
              <a:rPr lang="el-GR" sz="2400" dirty="0">
                <a:solidFill>
                  <a:schemeClr val="tx1"/>
                </a:solidFill>
                <a:latin typeface="Times New Roman"/>
                <a:cs typeface="Times New Roman"/>
              </a:rPr>
              <a:t>ο όγκος του αίματος που διέρχεται από τους νεφρούς στη μονάδα του χρόνου</a:t>
            </a:r>
            <a:endParaRPr lang="en-US" sz="2400" dirty="0">
              <a:solidFill>
                <a:schemeClr val="tx1"/>
              </a:solidFill>
              <a:latin typeface="Times New Roman"/>
              <a:cs typeface="Times New Roman"/>
            </a:endParaRPr>
          </a:p>
          <a:p>
            <a:pPr marL="4217988" indent="-4217988" algn="just" eaLnBrk="1" hangingPunct="1">
              <a:lnSpc>
                <a:spcPct val="110000"/>
              </a:lnSpc>
              <a:tabLst>
                <a:tab pos="3952875" algn="l"/>
              </a:tabLst>
            </a:pPr>
            <a:endParaRPr lang="el-GR" sz="2400" dirty="0">
              <a:solidFill>
                <a:schemeClr val="tx1"/>
              </a:solidFill>
              <a:latin typeface="Times New Roman"/>
              <a:cs typeface="Times New Roman"/>
            </a:endParaRPr>
          </a:p>
          <a:p>
            <a:pPr marL="0" indent="0" algn="just" eaLnBrk="1" hangingPunct="1">
              <a:lnSpc>
                <a:spcPct val="110000"/>
              </a:lnSpc>
              <a:buNone/>
              <a:tabLst>
                <a:tab pos="3952875" algn="l"/>
              </a:tabLst>
            </a:pPr>
            <a:r>
              <a:rPr lang="en-US" sz="2400" dirty="0">
                <a:solidFill>
                  <a:schemeClr val="tx1"/>
                </a:solidFill>
                <a:latin typeface="Times New Roman"/>
                <a:cs typeface="Times New Roman"/>
              </a:rPr>
              <a:t>RBF (ml/min)                        </a:t>
            </a:r>
            <a:r>
              <a:rPr lang="el-GR" sz="2400" dirty="0">
                <a:solidFill>
                  <a:schemeClr val="tx1"/>
                </a:solidFill>
                <a:latin typeface="Times New Roman"/>
                <a:cs typeface="Times New Roman"/>
              </a:rPr>
              <a:t>:	</a:t>
            </a:r>
            <a:r>
              <a:rPr lang="en-US" sz="2400" dirty="0">
                <a:solidFill>
                  <a:schemeClr val="tx1"/>
                </a:solidFill>
                <a:latin typeface="Times New Roman"/>
                <a:cs typeface="Times New Roman"/>
              </a:rPr>
              <a:t>   </a:t>
            </a:r>
            <a:r>
              <a:rPr lang="el-GR" sz="2400" dirty="0">
                <a:solidFill>
                  <a:schemeClr val="tx1"/>
                </a:solidFill>
                <a:latin typeface="Times New Roman"/>
                <a:cs typeface="Times New Roman"/>
              </a:rPr>
              <a:t>1100</a:t>
            </a:r>
            <a:r>
              <a:rPr lang="en-US" sz="2400" dirty="0">
                <a:solidFill>
                  <a:schemeClr val="tx1"/>
                </a:solidFill>
                <a:latin typeface="Times New Roman"/>
                <a:cs typeface="Times New Roman"/>
              </a:rPr>
              <a:t>ml/min</a:t>
            </a:r>
            <a:endParaRPr lang="en-US" sz="2400" baseline="30000" dirty="0">
              <a:solidFill>
                <a:schemeClr val="tx1"/>
              </a:solidFill>
              <a:latin typeface="Times New Roman"/>
              <a:cs typeface="Times New Roman"/>
            </a:endParaRPr>
          </a:p>
          <a:p>
            <a:pPr marL="0" indent="0" algn="just" eaLnBrk="1" hangingPunct="1">
              <a:lnSpc>
                <a:spcPct val="110000"/>
              </a:lnSpc>
              <a:buNone/>
              <a:tabLst>
                <a:tab pos="3952875" algn="l"/>
              </a:tabLst>
            </a:pPr>
            <a:r>
              <a:rPr lang="el-GR" sz="2400" dirty="0">
                <a:solidFill>
                  <a:schemeClr val="tx1"/>
                </a:solidFill>
                <a:latin typeface="Times New Roman"/>
                <a:cs typeface="Times New Roman"/>
              </a:rPr>
              <a:t>                                                   (ή 20-25% ΚΛΟΑ)</a:t>
            </a:r>
          </a:p>
        </p:txBody>
      </p:sp>
      <p:sp>
        <p:nvSpPr>
          <p:cNvPr id="26627" name="Rectangle 6"/>
          <p:cNvSpPr>
            <a:spLocks noChangeArrowheads="1"/>
          </p:cNvSpPr>
          <p:nvPr/>
        </p:nvSpPr>
        <p:spPr bwMode="auto">
          <a:xfrm>
            <a:off x="439738" y="5130800"/>
            <a:ext cx="8704262"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254125" indent="-1254125" algn="just">
              <a:lnSpc>
                <a:spcPct val="110000"/>
              </a:lnSpc>
              <a:spcBef>
                <a:spcPct val="20000"/>
              </a:spcBef>
              <a:tabLst>
                <a:tab pos="987425" algn="l"/>
              </a:tabLst>
            </a:pPr>
            <a:endParaRPr lang="el-GR" sz="2400" dirty="0"/>
          </a:p>
        </p:txBody>
      </p:sp>
      <p:grpSp>
        <p:nvGrpSpPr>
          <p:cNvPr id="3" name="Group 2"/>
          <p:cNvGrpSpPr/>
          <p:nvPr/>
        </p:nvGrpSpPr>
        <p:grpSpPr>
          <a:xfrm>
            <a:off x="533400" y="4114800"/>
            <a:ext cx="8610600" cy="1457145"/>
            <a:chOff x="439738" y="2929027"/>
            <a:chExt cx="8610600" cy="1457145"/>
          </a:xfrm>
        </p:grpSpPr>
        <p:sp>
          <p:nvSpPr>
            <p:cNvPr id="6" name="Rectangle 5"/>
            <p:cNvSpPr txBox="1">
              <a:spLocks noChangeArrowheads="1"/>
            </p:cNvSpPr>
            <p:nvPr/>
          </p:nvSpPr>
          <p:spPr>
            <a:xfrm>
              <a:off x="3219588" y="2929027"/>
              <a:ext cx="5830750" cy="1457145"/>
            </a:xfrm>
            <a:prstGeom prst="rect">
              <a:avLst/>
            </a:prstGeom>
            <a:noFill/>
          </p:spPr>
          <p:txBody>
            <a:bodyPr vert="horz" lIns="118872" tIns="0" rIns="45720" bIns="0" rtlCol="0" anchor="b">
              <a:normAutofit fontScale="92500" lnSpcReduction="10000"/>
            </a:bodyPr>
            <a:lstStyle>
              <a:lvl1pPr marL="0" indent="0" algn="l" rtl="0" eaLnBrk="1" latinLnBrk="0" hangingPunct="1">
                <a:spcBef>
                  <a:spcPts val="0"/>
                </a:spcBef>
                <a:buClr>
                  <a:schemeClr val="accent1"/>
                </a:buClr>
                <a:buSzPct val="80000"/>
                <a:buFont typeface="Wingdings 2"/>
                <a:buNone/>
                <a:defRPr kumimoji="0" sz="2000" kern="1200">
                  <a:solidFill>
                    <a:srgbClr val="FFFFFF"/>
                  </a:solidFill>
                  <a:latin typeface="+mn-lt"/>
                  <a:ea typeface="+mn-ea"/>
                  <a:cs typeface="+mn-cs"/>
                </a:defRPr>
              </a:lvl1pPr>
              <a:lvl2pPr marL="457200" indent="0" algn="ctr" rtl="0" eaLnBrk="1" latinLnBrk="0" hangingPunct="1">
                <a:spcBef>
                  <a:spcPct val="20000"/>
                </a:spcBef>
                <a:buClr>
                  <a:schemeClr val="accent2"/>
                </a:buClr>
                <a:buSzPct val="90000"/>
                <a:buFont typeface="Wingdings"/>
                <a:buNone/>
                <a:defRPr kumimoji="0" sz="2800" kern="1200">
                  <a:solidFill>
                    <a:schemeClr val="tx1">
                      <a:tint val="75000"/>
                    </a:schemeClr>
                  </a:solidFill>
                  <a:latin typeface="+mn-lt"/>
                  <a:ea typeface="+mn-ea"/>
                  <a:cs typeface="+mn-cs"/>
                </a:defRPr>
              </a:lvl2pPr>
              <a:lvl3pPr marL="914400" indent="0" algn="ctr" rtl="0" eaLnBrk="1" latinLnBrk="0" hangingPunct="1">
                <a:spcBef>
                  <a:spcPct val="20000"/>
                </a:spcBef>
                <a:buClr>
                  <a:schemeClr val="accent3"/>
                </a:buClr>
                <a:buFont typeface="Arial"/>
                <a:buNone/>
                <a:defRPr kumimoji="0" sz="2400" kern="1200">
                  <a:solidFill>
                    <a:schemeClr val="tx1">
                      <a:tint val="75000"/>
                    </a:schemeClr>
                  </a:solidFill>
                  <a:latin typeface="+mn-lt"/>
                  <a:ea typeface="+mn-ea"/>
                  <a:cs typeface="+mn-cs"/>
                </a:defRPr>
              </a:lvl3pPr>
              <a:lvl4pPr marL="1371600" indent="0" algn="ctr" rtl="0" eaLnBrk="1" latinLnBrk="0" hangingPunct="1">
                <a:spcBef>
                  <a:spcPct val="20000"/>
                </a:spcBef>
                <a:buClr>
                  <a:schemeClr val="accent4"/>
                </a:buClr>
                <a:buFont typeface="Arial"/>
                <a:buNone/>
                <a:defRPr kumimoji="0" sz="2000" kern="1200">
                  <a:solidFill>
                    <a:schemeClr val="tx1">
                      <a:tint val="75000"/>
                    </a:schemeClr>
                  </a:solidFill>
                  <a:latin typeface="+mn-lt"/>
                  <a:ea typeface="+mn-ea"/>
                  <a:cs typeface="+mn-cs"/>
                </a:defRPr>
              </a:lvl4pPr>
              <a:lvl5pPr marL="1828800" indent="0" algn="ctr" rtl="0" eaLnBrk="1" latinLnBrk="0" hangingPunct="1">
                <a:spcBef>
                  <a:spcPct val="20000"/>
                </a:spcBef>
                <a:buClr>
                  <a:schemeClr val="accent5"/>
                </a:buClr>
                <a:buFont typeface="Wingdings 3"/>
                <a:buNone/>
                <a:defRPr kumimoji="0" lang="en-US" sz="2000" kern="1200">
                  <a:solidFill>
                    <a:schemeClr val="tx1">
                      <a:tint val="75000"/>
                    </a:schemeClr>
                  </a:solidFill>
                  <a:latin typeface="+mn-lt"/>
                  <a:ea typeface="+mn-ea"/>
                  <a:cs typeface="+mn-cs"/>
                </a:defRPr>
              </a:lvl5pPr>
              <a:lvl6pPr marL="2286000" indent="0" algn="ctr" rtl="0" eaLnBrk="1" latinLnBrk="0" hangingPunct="1">
                <a:spcBef>
                  <a:spcPct val="20000"/>
                </a:spcBef>
                <a:buClr>
                  <a:schemeClr val="accent6"/>
                </a:buClr>
                <a:buSzPct val="100000"/>
                <a:buFont typeface="Wingdings 2"/>
                <a:buNone/>
                <a:defRPr kumimoji="0" sz="2000" kern="1200">
                  <a:solidFill>
                    <a:schemeClr val="tx1">
                      <a:tint val="75000"/>
                    </a:schemeClr>
                  </a:solidFill>
                  <a:latin typeface="+mn-lt"/>
                  <a:ea typeface="+mn-ea"/>
                  <a:cs typeface="+mn-cs"/>
                </a:defRPr>
              </a:lvl6pPr>
              <a:lvl7pPr marL="2743200" indent="0" algn="ctr" rtl="0" eaLnBrk="1" latinLnBrk="0" hangingPunct="1">
                <a:spcBef>
                  <a:spcPct val="20000"/>
                </a:spcBef>
                <a:buClr>
                  <a:schemeClr val="accent1"/>
                </a:buClr>
                <a:buSzPct val="100000"/>
                <a:buFont typeface="Wingdings 2"/>
                <a:buNone/>
                <a:defRPr kumimoji="0" sz="1800" kern="1200">
                  <a:solidFill>
                    <a:schemeClr val="tx1">
                      <a:tint val="75000"/>
                    </a:schemeClr>
                  </a:solidFill>
                  <a:latin typeface="+mn-lt"/>
                  <a:ea typeface="+mn-ea"/>
                  <a:cs typeface="+mn-cs"/>
                </a:defRPr>
              </a:lvl7pPr>
              <a:lvl8pPr marL="3200400" indent="0" algn="ctr" rtl="0" eaLnBrk="1" latinLnBrk="0" hangingPunct="1">
                <a:spcBef>
                  <a:spcPct val="20000"/>
                </a:spcBef>
                <a:buClr>
                  <a:schemeClr val="accent2"/>
                </a:buClr>
                <a:buFont typeface="Wingdings 2" pitchFamily="18" charset="2"/>
                <a:buNone/>
                <a:defRPr kumimoji="0" sz="1800" kern="1200">
                  <a:solidFill>
                    <a:schemeClr val="tx1">
                      <a:tint val="75000"/>
                    </a:schemeClr>
                  </a:solidFill>
                  <a:latin typeface="+mn-lt"/>
                  <a:ea typeface="+mn-ea"/>
                  <a:cs typeface="+mn-cs"/>
                </a:defRPr>
              </a:lvl8pPr>
              <a:lvl9pPr marL="3657600" indent="0" algn="ctr" rtl="0" eaLnBrk="1" latinLnBrk="0" hangingPunct="1">
                <a:spcBef>
                  <a:spcPct val="20000"/>
                </a:spcBef>
                <a:buClr>
                  <a:schemeClr val="accent3"/>
                </a:buClr>
                <a:buFont typeface="Wingdings 2" pitchFamily="18" charset="2"/>
                <a:buNone/>
                <a:defRPr kumimoji="0" sz="1800" kern="1200" baseline="0">
                  <a:solidFill>
                    <a:schemeClr val="tx1">
                      <a:tint val="75000"/>
                    </a:schemeClr>
                  </a:solidFill>
                  <a:latin typeface="+mn-lt"/>
                  <a:ea typeface="+mn-ea"/>
                  <a:cs typeface="+mn-cs"/>
                </a:defRPr>
              </a:lvl9pPr>
              <a:extLst/>
            </a:lstStyle>
            <a:p>
              <a:pPr indent="354013" algn="ctr">
                <a:lnSpc>
                  <a:spcPct val="130000"/>
                </a:lnSpc>
              </a:pPr>
              <a:r>
                <a:rPr lang="el-GR" sz="2800" dirty="0">
                  <a:solidFill>
                    <a:schemeClr val="tx1"/>
                  </a:solidFill>
                  <a:latin typeface="Arial" charset="0"/>
                </a:rPr>
                <a:t>Ο όγκος του πλάσματος που  διηθείται στο σπείραμα στη μονάδα του χρόνου </a:t>
              </a:r>
              <a:r>
                <a:rPr lang="en-US" sz="2800" dirty="0">
                  <a:solidFill>
                    <a:schemeClr val="tx1"/>
                  </a:solidFill>
                  <a:latin typeface="Arial" charset="0"/>
                </a:rPr>
                <a:t>(ml/min)</a:t>
              </a:r>
              <a:endParaRPr lang="el-GR" sz="2800" dirty="0">
                <a:solidFill>
                  <a:schemeClr val="tx1"/>
                </a:solidFill>
                <a:latin typeface="Arial" charset="0"/>
              </a:endParaRPr>
            </a:p>
          </p:txBody>
        </p:sp>
        <p:grpSp>
          <p:nvGrpSpPr>
            <p:cNvPr id="2" name="Group 1"/>
            <p:cNvGrpSpPr/>
            <p:nvPr/>
          </p:nvGrpSpPr>
          <p:grpSpPr>
            <a:xfrm>
              <a:off x="439738" y="3345890"/>
              <a:ext cx="2718839" cy="461665"/>
              <a:chOff x="439738" y="3345890"/>
              <a:chExt cx="2718839" cy="461665"/>
            </a:xfrm>
          </p:grpSpPr>
          <p:sp>
            <p:nvSpPr>
              <p:cNvPr id="5" name="Rectangle 7"/>
              <p:cNvSpPr>
                <a:spLocks noChangeArrowheads="1"/>
              </p:cNvSpPr>
              <p:nvPr/>
            </p:nvSpPr>
            <p:spPr bwMode="auto">
              <a:xfrm>
                <a:off x="439738" y="3345890"/>
                <a:ext cx="1296988" cy="461665"/>
              </a:xfrm>
              <a:prstGeom prst="rect">
                <a:avLst/>
              </a:prstGeom>
              <a:noFill/>
              <a:ln w="57150" cmpd="thinThick">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pPr algn="ctr"/>
                <a:r>
                  <a:rPr lang="en-US" sz="2400" b="1"/>
                  <a:t>GFR</a:t>
                </a:r>
                <a:endParaRPr lang="el-GR" sz="2400" b="1"/>
              </a:p>
            </p:txBody>
          </p:sp>
          <p:cxnSp>
            <p:nvCxnSpPr>
              <p:cNvPr id="4" name="Straight Arrow Connector 3"/>
              <p:cNvCxnSpPr>
                <a:stCxn id="5" idx="3"/>
              </p:cNvCxnSpPr>
              <p:nvPr/>
            </p:nvCxnSpPr>
            <p:spPr>
              <a:xfrm>
                <a:off x="1736726" y="3576723"/>
                <a:ext cx="1421851" cy="298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146039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type="body" idx="1"/>
          </p:nvPr>
        </p:nvSpPr>
        <p:spPr>
          <a:xfrm>
            <a:off x="683568" y="1447800"/>
            <a:ext cx="7776864" cy="4800600"/>
          </a:xfrm>
        </p:spPr>
        <p:txBody>
          <a:bodyPr>
            <a:normAutofit fontScale="85000" lnSpcReduction="10000"/>
          </a:bodyPr>
          <a:lstStyle/>
          <a:p>
            <a:pPr>
              <a:lnSpc>
                <a:spcPct val="90000"/>
              </a:lnSpc>
              <a:defRPr/>
            </a:pPr>
            <a:r>
              <a:rPr lang="el-GR" dirty="0">
                <a:latin typeface="Arial Narrow" charset="0"/>
                <a:ea typeface="Arial Narrow" charset="0"/>
                <a:cs typeface="Arial Narrow" charset="0"/>
              </a:rPr>
              <a:t>Αποφυγή σπιρονολακτόνης σε </a:t>
            </a:r>
            <a:r>
              <a:rPr lang="en-GB" dirty="0">
                <a:latin typeface="Arial Narrow" charset="0"/>
                <a:ea typeface="Arial Narrow" charset="0"/>
                <a:cs typeface="Arial Narrow" charset="0"/>
              </a:rPr>
              <a:t>GFR &lt;30 ml/min</a:t>
            </a:r>
            <a:endParaRPr lang="el-GR" dirty="0">
              <a:latin typeface="Arial Narrow" charset="0"/>
              <a:ea typeface="Arial Narrow" charset="0"/>
              <a:cs typeface="Arial Narrow" charset="0"/>
            </a:endParaRPr>
          </a:p>
          <a:p>
            <a:pPr>
              <a:lnSpc>
                <a:spcPct val="90000"/>
              </a:lnSpc>
              <a:buFont typeface="Wingdings" charset="0"/>
              <a:buNone/>
              <a:defRPr/>
            </a:pPr>
            <a:endParaRPr lang="en-GB" dirty="0">
              <a:latin typeface="Arial Narrow" charset="0"/>
              <a:ea typeface="Arial Narrow" charset="0"/>
              <a:cs typeface="Arial Narrow" charset="0"/>
            </a:endParaRPr>
          </a:p>
          <a:p>
            <a:pPr>
              <a:lnSpc>
                <a:spcPct val="90000"/>
              </a:lnSpc>
              <a:defRPr/>
            </a:pPr>
            <a:r>
              <a:rPr lang="el-GR" dirty="0">
                <a:latin typeface="Arial Narrow" charset="0"/>
                <a:ea typeface="Arial Narrow" charset="0"/>
                <a:cs typeface="Arial Narrow" charset="0"/>
              </a:rPr>
              <a:t>Προσεκτική χορήγηση σε </a:t>
            </a:r>
            <a:r>
              <a:rPr lang="en-GB" dirty="0">
                <a:latin typeface="Arial Narrow" charset="0"/>
                <a:ea typeface="Arial Narrow" charset="0"/>
                <a:cs typeface="Arial Narrow" charset="0"/>
              </a:rPr>
              <a:t>GFR 30-60 ml/min, </a:t>
            </a:r>
            <a:r>
              <a:rPr lang="el-GR" dirty="0">
                <a:latin typeface="Arial Narrow" charset="0"/>
                <a:ea typeface="Arial Narrow" charset="0"/>
                <a:cs typeface="Arial Narrow" charset="0"/>
              </a:rPr>
              <a:t>σε δόση 25 </a:t>
            </a:r>
            <a:r>
              <a:rPr lang="en-GB" dirty="0">
                <a:latin typeface="Arial Narrow" charset="0"/>
                <a:ea typeface="Arial Narrow" charset="0"/>
                <a:cs typeface="Arial Narrow" charset="0"/>
              </a:rPr>
              <a:t>mg/d</a:t>
            </a:r>
            <a:endParaRPr lang="el-GR" dirty="0">
              <a:latin typeface="Arial Narrow" charset="0"/>
              <a:ea typeface="Arial Narrow" charset="0"/>
              <a:cs typeface="Arial Narrow" charset="0"/>
            </a:endParaRPr>
          </a:p>
          <a:p>
            <a:pPr>
              <a:lnSpc>
                <a:spcPct val="90000"/>
              </a:lnSpc>
              <a:buFont typeface="Wingdings" charset="0"/>
              <a:buNone/>
              <a:defRPr/>
            </a:pPr>
            <a:endParaRPr lang="en-GB" dirty="0">
              <a:latin typeface="Arial Narrow" charset="0"/>
              <a:ea typeface="Arial Narrow" charset="0"/>
              <a:cs typeface="Arial Narrow" charset="0"/>
            </a:endParaRPr>
          </a:p>
          <a:p>
            <a:pPr>
              <a:lnSpc>
                <a:spcPct val="90000"/>
              </a:lnSpc>
              <a:defRPr/>
            </a:pPr>
            <a:r>
              <a:rPr lang="el-GR" dirty="0">
                <a:latin typeface="Arial Narrow" charset="0"/>
                <a:ea typeface="Arial Narrow" charset="0"/>
                <a:cs typeface="Arial Narrow" charset="0"/>
              </a:rPr>
              <a:t>Αποφυγή του φαρμάκου σε καρδιονεφρικό σύνδρομο όταν συνυπάρχουν νοσήματα όπως η χρόνια διάρροια</a:t>
            </a:r>
            <a:endParaRPr lang="en-US" dirty="0">
              <a:latin typeface="Arial Narrow" charset="0"/>
              <a:ea typeface="Arial Narrow" charset="0"/>
              <a:cs typeface="Arial Narrow" charset="0"/>
            </a:endParaRPr>
          </a:p>
          <a:p>
            <a:pPr>
              <a:lnSpc>
                <a:spcPct val="90000"/>
              </a:lnSpc>
              <a:defRPr/>
            </a:pPr>
            <a:endParaRPr lang="el-GR" dirty="0">
              <a:latin typeface="Arial Narrow" charset="0"/>
              <a:ea typeface="Arial Narrow" charset="0"/>
              <a:cs typeface="Arial Narrow" charset="0"/>
            </a:endParaRPr>
          </a:p>
          <a:p>
            <a:pPr>
              <a:lnSpc>
                <a:spcPct val="90000"/>
              </a:lnSpc>
              <a:defRPr/>
            </a:pPr>
            <a:r>
              <a:rPr lang="el-GR" dirty="0">
                <a:latin typeface="Arial Narrow" charset="0"/>
                <a:ea typeface="Arial Narrow" charset="0"/>
                <a:cs typeface="Arial Narrow" charset="0"/>
              </a:rPr>
              <a:t>Κάλιο ορού 5-5,5</a:t>
            </a:r>
            <a:r>
              <a:rPr lang="en-US" dirty="0" err="1">
                <a:latin typeface="Arial Narrow" charset="0"/>
                <a:ea typeface="Arial Narrow" charset="0"/>
                <a:cs typeface="Arial Narrow" charset="0"/>
              </a:rPr>
              <a:t>meq</a:t>
            </a:r>
            <a:r>
              <a:rPr lang="en-US" dirty="0">
                <a:latin typeface="Arial Narrow" charset="0"/>
                <a:ea typeface="Arial Narrow" charset="0"/>
                <a:cs typeface="Arial Narrow" charset="0"/>
              </a:rPr>
              <a:t>/l </a:t>
            </a:r>
            <a:r>
              <a:rPr lang="el-GR" dirty="0">
                <a:latin typeface="Arial Narrow" charset="0"/>
                <a:ea typeface="Arial Narrow" charset="0"/>
                <a:cs typeface="Arial Narrow" charset="0"/>
              </a:rPr>
              <a:t>υποδιπλασιασμός της δόσης</a:t>
            </a:r>
          </a:p>
          <a:p>
            <a:pPr>
              <a:lnSpc>
                <a:spcPct val="90000"/>
              </a:lnSpc>
              <a:defRPr/>
            </a:pPr>
            <a:endParaRPr lang="el-GR" dirty="0">
              <a:latin typeface="Arial Narrow" charset="0"/>
              <a:ea typeface="Arial Narrow" charset="0"/>
              <a:cs typeface="Arial Narrow" charset="0"/>
            </a:endParaRPr>
          </a:p>
          <a:p>
            <a:pPr>
              <a:lnSpc>
                <a:spcPct val="90000"/>
              </a:lnSpc>
              <a:defRPr/>
            </a:pPr>
            <a:r>
              <a:rPr lang="el-GR" dirty="0">
                <a:latin typeface="Arial Narrow" charset="0"/>
                <a:ea typeface="Arial Narrow" charset="0"/>
                <a:cs typeface="Arial Narrow" charset="0"/>
              </a:rPr>
              <a:t>Κάλιο ορού &gt;5,5</a:t>
            </a:r>
            <a:r>
              <a:rPr lang="en-US" dirty="0" err="1">
                <a:latin typeface="Arial Narrow" charset="0"/>
                <a:ea typeface="Arial Narrow" charset="0"/>
                <a:cs typeface="Arial Narrow" charset="0"/>
              </a:rPr>
              <a:t>meq</a:t>
            </a:r>
            <a:r>
              <a:rPr lang="en-US" dirty="0">
                <a:latin typeface="Arial Narrow" charset="0"/>
                <a:ea typeface="Arial Narrow" charset="0"/>
                <a:cs typeface="Arial Narrow" charset="0"/>
              </a:rPr>
              <a:t>/l </a:t>
            </a:r>
            <a:r>
              <a:rPr lang="el-GR" dirty="0">
                <a:latin typeface="Arial Narrow" charset="0"/>
                <a:ea typeface="Arial Narrow" charset="0"/>
                <a:cs typeface="Arial Narrow" charset="0"/>
              </a:rPr>
              <a:t>διακοπή του φαρμάκου</a:t>
            </a:r>
          </a:p>
          <a:p>
            <a:pPr>
              <a:lnSpc>
                <a:spcPct val="90000"/>
              </a:lnSpc>
              <a:defRPr/>
            </a:pPr>
            <a:endParaRPr lang="el-GR" dirty="0">
              <a:latin typeface="Arial Narrow" charset="0"/>
              <a:ea typeface="Arial Narrow" charset="0"/>
              <a:cs typeface="Arial Narrow" charset="0"/>
            </a:endParaRPr>
          </a:p>
          <a:p>
            <a:pPr>
              <a:lnSpc>
                <a:spcPct val="90000"/>
              </a:lnSpc>
              <a:defRPr/>
            </a:pPr>
            <a:endParaRPr lang="el-GR" dirty="0">
              <a:latin typeface="Arial Narrow" charset="0"/>
              <a:ea typeface="Arial Narrow" charset="0"/>
              <a:cs typeface="Arial Narrow" charset="0"/>
            </a:endParaRPr>
          </a:p>
          <a:p>
            <a:pPr>
              <a:lnSpc>
                <a:spcPct val="90000"/>
              </a:lnSpc>
              <a:defRPr/>
            </a:pPr>
            <a:endParaRPr lang="en-US" dirty="0">
              <a:latin typeface="Arial Narrow" charset="0"/>
              <a:ea typeface="Arial Narrow" charset="0"/>
              <a:cs typeface="Arial Narrow" charset="0"/>
            </a:endParaRPr>
          </a:p>
          <a:p>
            <a:pPr>
              <a:lnSpc>
                <a:spcPct val="90000"/>
              </a:lnSpc>
              <a:defRPr/>
            </a:pPr>
            <a:endParaRPr lang="en-GB" dirty="0">
              <a:latin typeface="Arial Narrow" charset="0"/>
              <a:ea typeface="Arial Narrow" charset="0"/>
              <a:cs typeface="Arial Narrow" charset="0"/>
            </a:endParaRPr>
          </a:p>
          <a:p>
            <a:pPr>
              <a:lnSpc>
                <a:spcPct val="90000"/>
              </a:lnSpc>
              <a:defRPr/>
            </a:pPr>
            <a:endParaRPr lang="en-US" dirty="0">
              <a:latin typeface="Arial Narrow" charset="0"/>
              <a:ea typeface="Arial Narrow" charset="0"/>
              <a:cs typeface="Arial Narrow" charset="0"/>
            </a:endParaRPr>
          </a:p>
        </p:txBody>
      </p:sp>
      <p:sp>
        <p:nvSpPr>
          <p:cNvPr id="5" name="Rectangle 4"/>
          <p:cNvSpPr/>
          <p:nvPr/>
        </p:nvSpPr>
        <p:spPr>
          <a:xfrm>
            <a:off x="304800" y="170637"/>
            <a:ext cx="8382000" cy="1077218"/>
          </a:xfrm>
          <a:prstGeom prst="rect">
            <a:avLst/>
          </a:prstGeom>
        </p:spPr>
        <p:txBody>
          <a:bodyPr wrap="square">
            <a:spAutoFit/>
          </a:bodyPr>
          <a:lstStyle/>
          <a:p>
            <a:pPr algn="ctr"/>
            <a:r>
              <a:rPr lang="el-GR" sz="3200" b="1" dirty="0">
                <a:solidFill>
                  <a:schemeClr val="accent1"/>
                </a:solidFill>
                <a:latin typeface="Arial Narrow" charset="0"/>
                <a:ea typeface="Arial Narrow" charset="0"/>
                <a:cs typeface="Arial Narrow" charset="0"/>
              </a:rPr>
              <a:t>Ανταγωνιστές αλδοστερόνης</a:t>
            </a:r>
            <a:r>
              <a:rPr lang="en-US" sz="3200" b="1" dirty="0">
                <a:solidFill>
                  <a:schemeClr val="accent1"/>
                </a:solidFill>
                <a:latin typeface="Arial Narrow" charset="0"/>
                <a:ea typeface="Arial Narrow" charset="0"/>
                <a:cs typeface="Arial Narrow" charset="0"/>
              </a:rPr>
              <a:t> </a:t>
            </a:r>
            <a:r>
              <a:rPr lang="el-GR" sz="3200" b="1" dirty="0">
                <a:solidFill>
                  <a:schemeClr val="accent1"/>
                </a:solidFill>
                <a:latin typeface="Arial Narrow" charset="0"/>
                <a:ea typeface="Arial Narrow" charset="0"/>
                <a:cs typeface="Arial Narrow" charset="0"/>
              </a:rPr>
              <a:t>σε καρδιολογικούς ασθενείς με νεφρική δυσλειτουργία</a:t>
            </a:r>
            <a:endParaRPr lang="en-US" sz="3200" dirty="0">
              <a:latin typeface="Arial Narrow" charset="0"/>
              <a:ea typeface="Arial Narrow" charset="0"/>
              <a:cs typeface="Arial Narrow" charset="0"/>
            </a:endParaRPr>
          </a:p>
        </p:txBody>
      </p:sp>
    </p:spTree>
    <p:extLst>
      <p:ext uri="{BB962C8B-B14F-4D97-AF65-F5344CB8AC3E}">
        <p14:creationId xmlns:p14="http://schemas.microsoft.com/office/powerpoint/2010/main" val="347740725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Effect transition="in" filter="dissolve">
                                      <p:cBhvr>
                                        <p:cTn id="7" dur="500"/>
                                        <p:tgtEl>
                                          <p:spTgt spid="593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9395">
                                            <p:txEl>
                                              <p:pRg st="2" end="2"/>
                                            </p:txEl>
                                          </p:spTgt>
                                        </p:tgtEl>
                                        <p:attrNameLst>
                                          <p:attrName>style.visibility</p:attrName>
                                        </p:attrNameLst>
                                      </p:cBhvr>
                                      <p:to>
                                        <p:strVal val="visible"/>
                                      </p:to>
                                    </p:set>
                                    <p:animEffect transition="in" filter="dissolve">
                                      <p:cBhvr>
                                        <p:cTn id="12" dur="500"/>
                                        <p:tgtEl>
                                          <p:spTgt spid="5939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9395">
                                            <p:txEl>
                                              <p:pRg st="4" end="4"/>
                                            </p:txEl>
                                          </p:spTgt>
                                        </p:tgtEl>
                                        <p:attrNameLst>
                                          <p:attrName>style.visibility</p:attrName>
                                        </p:attrNameLst>
                                      </p:cBhvr>
                                      <p:to>
                                        <p:strVal val="visible"/>
                                      </p:to>
                                    </p:set>
                                    <p:animEffect transition="in" filter="dissolve">
                                      <p:cBhvr>
                                        <p:cTn id="17" dur="500"/>
                                        <p:tgtEl>
                                          <p:spTgt spid="5939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9395">
                                            <p:txEl>
                                              <p:pRg st="6" end="6"/>
                                            </p:txEl>
                                          </p:spTgt>
                                        </p:tgtEl>
                                        <p:attrNameLst>
                                          <p:attrName>style.visibility</p:attrName>
                                        </p:attrNameLst>
                                      </p:cBhvr>
                                      <p:to>
                                        <p:strVal val="visible"/>
                                      </p:to>
                                    </p:set>
                                    <p:animEffect transition="in" filter="dissolve">
                                      <p:cBhvr>
                                        <p:cTn id="22" dur="500"/>
                                        <p:tgtEl>
                                          <p:spTgt spid="59395">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9395">
                                            <p:txEl>
                                              <p:pRg st="8" end="8"/>
                                            </p:txEl>
                                          </p:spTgt>
                                        </p:tgtEl>
                                        <p:attrNameLst>
                                          <p:attrName>style.visibility</p:attrName>
                                        </p:attrNameLst>
                                      </p:cBhvr>
                                      <p:to>
                                        <p:strVal val="visible"/>
                                      </p:to>
                                    </p:set>
                                    <p:animEffect transition="in" filter="dissolve">
                                      <p:cBhvr>
                                        <p:cTn id="27" dur="500"/>
                                        <p:tgtEl>
                                          <p:spTgt spid="5939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564" y="1524000"/>
            <a:ext cx="7848872" cy="4648200"/>
          </a:xfrm>
        </p:spPr>
        <p:txBody>
          <a:bodyPr/>
          <a:lstStyle/>
          <a:p>
            <a:pPr algn="just"/>
            <a:r>
              <a:rPr lang="el-GR" sz="3000" dirty="0">
                <a:latin typeface="Arial Narrow" charset="0"/>
                <a:ea typeface="Arial Narrow" charset="0"/>
                <a:cs typeface="Arial Narrow" charset="0"/>
              </a:rPr>
              <a:t>Κανένα </a:t>
            </a:r>
            <a:r>
              <a:rPr lang="en-US" sz="3000" dirty="0">
                <a:latin typeface="Arial Narrow" charset="0"/>
                <a:ea typeface="Arial Narrow" charset="0"/>
                <a:cs typeface="Arial Narrow" charset="0"/>
              </a:rPr>
              <a:t>per </a:t>
            </a:r>
            <a:r>
              <a:rPr lang="en-US" sz="3000" dirty="0" err="1">
                <a:latin typeface="Arial Narrow" charset="0"/>
                <a:ea typeface="Arial Narrow" charset="0"/>
                <a:cs typeface="Arial Narrow" charset="0"/>
              </a:rPr>
              <a:t>os</a:t>
            </a:r>
            <a:r>
              <a:rPr lang="en-US" sz="3000" dirty="0">
                <a:latin typeface="Arial Narrow" charset="0"/>
                <a:ea typeface="Arial Narrow" charset="0"/>
                <a:cs typeface="Arial Narrow" charset="0"/>
              </a:rPr>
              <a:t> </a:t>
            </a:r>
            <a:r>
              <a:rPr lang="el-GR" sz="3000" dirty="0">
                <a:latin typeface="Arial Narrow" charset="0"/>
                <a:ea typeface="Arial Narrow" charset="0"/>
                <a:cs typeface="Arial Narrow" charset="0"/>
              </a:rPr>
              <a:t>αντιπηκτικό δεν μορεί να χορηγηθεί με ασφάλεια σε ασθενείς με προχωρημένη νεφρική βλάβη ή/και εξωνεφρική κάθαρση</a:t>
            </a:r>
          </a:p>
          <a:p>
            <a:pPr marL="0" indent="0" algn="just">
              <a:buNone/>
            </a:pPr>
            <a:endParaRPr lang="el-GR" sz="3000" dirty="0">
              <a:latin typeface="Arial Narrow" charset="0"/>
              <a:ea typeface="Arial Narrow" charset="0"/>
              <a:cs typeface="Arial Narrow" charset="0"/>
            </a:endParaRPr>
          </a:p>
          <a:p>
            <a:pPr algn="just"/>
            <a:r>
              <a:rPr lang="el-GR" sz="3000" dirty="0">
                <a:latin typeface="Arial Narrow" charset="0"/>
                <a:ea typeface="Arial Narrow" charset="0"/>
                <a:cs typeface="Arial Narrow" charset="0"/>
              </a:rPr>
              <a:t>Τα νεώτερα αντιπηκτικά δεν πρέπει να  χορηγούνται (βάση του φύλλου οδηγιών του φαρμάκου) σε </a:t>
            </a:r>
            <a:r>
              <a:rPr lang="en-US" sz="3000" dirty="0">
                <a:latin typeface="Arial Narrow" charset="0"/>
                <a:ea typeface="Arial Narrow" charset="0"/>
                <a:cs typeface="Arial Narrow" charset="0"/>
              </a:rPr>
              <a:t>GFR &lt; </a:t>
            </a:r>
            <a:r>
              <a:rPr lang="el-GR" sz="3000" dirty="0">
                <a:latin typeface="Arial Narrow" charset="0"/>
                <a:ea typeface="Arial Narrow" charset="0"/>
                <a:cs typeface="Arial Narrow" charset="0"/>
              </a:rPr>
              <a:t>25-</a:t>
            </a:r>
            <a:r>
              <a:rPr lang="en-US" sz="3000" dirty="0">
                <a:latin typeface="Arial Narrow" charset="0"/>
                <a:ea typeface="Arial Narrow" charset="0"/>
                <a:cs typeface="Arial Narrow" charset="0"/>
              </a:rPr>
              <a:t>30 ml/min</a:t>
            </a:r>
          </a:p>
          <a:p>
            <a:pPr algn="just"/>
            <a:endParaRPr lang="en-US" sz="3000" dirty="0">
              <a:latin typeface="Arial Narrow" charset="0"/>
              <a:ea typeface="Arial Narrow" charset="0"/>
              <a:cs typeface="Arial Narrow" charset="0"/>
            </a:endParaRPr>
          </a:p>
          <a:p>
            <a:pPr algn="just"/>
            <a:r>
              <a:rPr lang="en-US" sz="3000" dirty="0">
                <a:latin typeface="Arial Narrow" charset="0"/>
                <a:ea typeface="Arial Narrow" charset="0"/>
                <a:cs typeface="Arial Narrow" charset="0"/>
              </a:rPr>
              <a:t>Of label </a:t>
            </a:r>
            <a:r>
              <a:rPr lang="el-GR" sz="3000" dirty="0">
                <a:latin typeface="Arial Narrow" charset="0"/>
                <a:ea typeface="Arial Narrow" charset="0"/>
                <a:cs typeface="Arial Narrow" charset="0"/>
              </a:rPr>
              <a:t>χρησιμοποιείται</a:t>
            </a:r>
            <a:endParaRPr lang="en-US" sz="3000" dirty="0">
              <a:latin typeface="Arial Narrow" charset="0"/>
              <a:ea typeface="Arial Narrow" charset="0"/>
              <a:cs typeface="Arial Narrow" charset="0"/>
            </a:endParaRPr>
          </a:p>
          <a:p>
            <a:pPr algn="just"/>
            <a:endParaRPr lang="en-US" sz="3000" dirty="0">
              <a:latin typeface="Arial Narrow" charset="0"/>
              <a:ea typeface="Arial Narrow" charset="0"/>
              <a:cs typeface="Arial Narrow" charset="0"/>
            </a:endParaRPr>
          </a:p>
          <a:p>
            <a:pPr algn="just"/>
            <a:endParaRPr lang="en-US" sz="3000" dirty="0">
              <a:latin typeface="Arial Narrow" charset="0"/>
              <a:ea typeface="Arial Narrow" charset="0"/>
              <a:cs typeface="Arial Narrow" charset="0"/>
            </a:endParaRPr>
          </a:p>
        </p:txBody>
      </p:sp>
      <p:sp>
        <p:nvSpPr>
          <p:cNvPr id="4" name="Rectangle 2"/>
          <p:cNvSpPr>
            <a:spLocks noGrp="1" noChangeArrowheads="1"/>
          </p:cNvSpPr>
          <p:nvPr>
            <p:ph type="title"/>
          </p:nvPr>
        </p:nvSpPr>
        <p:spPr>
          <a:xfrm>
            <a:off x="228600" y="188640"/>
            <a:ext cx="8839200" cy="1143000"/>
          </a:xfrm>
        </p:spPr>
        <p:txBody>
          <a:bodyPr>
            <a:noAutofit/>
          </a:bodyPr>
          <a:lstStyle/>
          <a:p>
            <a:pPr algn="ctr"/>
            <a:r>
              <a:rPr lang="el-GR" sz="3200" b="1" dirty="0">
                <a:solidFill>
                  <a:schemeClr val="accent1"/>
                </a:solidFill>
                <a:latin typeface="Arial Narrow" charset="0"/>
                <a:ea typeface="Arial Narrow" charset="0"/>
                <a:cs typeface="Arial Narrow" charset="0"/>
              </a:rPr>
              <a:t>Αντιπηκτική αγωγή</a:t>
            </a:r>
            <a:r>
              <a:rPr lang="en-US" sz="3200" b="1" dirty="0">
                <a:solidFill>
                  <a:schemeClr val="accent1"/>
                </a:solidFill>
                <a:effectLst/>
                <a:latin typeface="Arial Narrow" charset="0"/>
                <a:ea typeface="Arial Narrow" charset="0"/>
                <a:cs typeface="Arial Narrow" charset="0"/>
              </a:rPr>
              <a:t> </a:t>
            </a:r>
            <a:r>
              <a:rPr lang="el-GR" sz="3200" b="1" dirty="0">
                <a:solidFill>
                  <a:schemeClr val="accent1"/>
                </a:solidFill>
                <a:effectLst/>
                <a:latin typeface="Arial Narrow" charset="0"/>
                <a:ea typeface="Arial Narrow" charset="0"/>
                <a:cs typeface="Arial Narrow" charset="0"/>
              </a:rPr>
              <a:t>σε καρδιολογικούς ασθενείς με νεφρική δυσλειτουργία</a:t>
            </a:r>
          </a:p>
        </p:txBody>
      </p:sp>
    </p:spTree>
    <p:extLst>
      <p:ext uri="{BB962C8B-B14F-4D97-AF65-F5344CB8AC3E}">
        <p14:creationId xmlns:p14="http://schemas.microsoft.com/office/powerpoint/2010/main" val="140969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Αντιμετώπιση ασθενούς με νεφρολογική νόσο</a:t>
            </a:r>
            <a:endParaRPr lang="en-US" dirty="0"/>
          </a:p>
        </p:txBody>
      </p:sp>
      <p:sp>
        <p:nvSpPr>
          <p:cNvPr id="3" name="Content Placeholder 2"/>
          <p:cNvSpPr>
            <a:spLocks noGrp="1"/>
          </p:cNvSpPr>
          <p:nvPr>
            <p:ph idx="1"/>
          </p:nvPr>
        </p:nvSpPr>
        <p:spPr/>
        <p:txBody>
          <a:bodyPr/>
          <a:lstStyle/>
          <a:p>
            <a:pPr algn="just"/>
            <a:r>
              <a:rPr lang="el-GR" dirty="0"/>
              <a:t>Εξέλιξη χρονίας νεφρικής νόσου σε τελικό στάδιου </a:t>
            </a:r>
            <a:r>
              <a:rPr lang="el-GR" dirty="0">
                <a:latin typeface="Wingdings"/>
                <a:ea typeface="Wingdings"/>
                <a:cs typeface="Wingdings"/>
                <a:sym typeface="Wingdings"/>
              </a:rPr>
              <a:t>εξωνεφρική κάθαρση</a:t>
            </a:r>
          </a:p>
          <a:p>
            <a:pPr algn="just"/>
            <a:endParaRPr lang="el-GR" dirty="0">
              <a:latin typeface="Wingdings"/>
              <a:ea typeface="Wingdings"/>
              <a:cs typeface="Wingdings"/>
              <a:sym typeface="Wingdings"/>
            </a:endParaRPr>
          </a:p>
          <a:p>
            <a:pPr algn="just"/>
            <a:r>
              <a:rPr lang="el-GR" dirty="0">
                <a:latin typeface="Times New Roman"/>
                <a:ea typeface="Wingdings"/>
                <a:cs typeface="Times New Roman"/>
                <a:sym typeface="Wingdings"/>
              </a:rPr>
              <a:t>Σημαντική η ανίχνευση του αιτίου στην οξεία νεφρική βλάβη ή στην παρόξυνση της χρονίας νεφρικής νόσου γιατί σε αρκετές περιπτώσεις η βλάβη είναι αναστρέψιμη</a:t>
            </a:r>
            <a:r>
              <a:rPr lang="el-GR" dirty="0">
                <a:latin typeface="Wingdings"/>
                <a:ea typeface="Wingdings"/>
                <a:cs typeface="Wingdings"/>
                <a:sym typeface="Wingdings"/>
              </a:rPr>
              <a:t> </a:t>
            </a:r>
            <a:endParaRPr lang="en-US" dirty="0"/>
          </a:p>
        </p:txBody>
      </p:sp>
    </p:spTree>
    <p:extLst>
      <p:ext uri="{BB962C8B-B14F-4D97-AF65-F5344CB8AC3E}">
        <p14:creationId xmlns:p14="http://schemas.microsoft.com/office/powerpoint/2010/main" val="3751357102"/>
      </p:ext>
    </p:extLst>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Αντιμετώπιση ασθενούς με νεφρολογική νόσο</a:t>
            </a:r>
            <a:endParaRPr lang="en-US" dirty="0"/>
          </a:p>
        </p:txBody>
      </p:sp>
      <p:sp>
        <p:nvSpPr>
          <p:cNvPr id="3" name="Content Placeholder 2"/>
          <p:cNvSpPr>
            <a:spLocks noGrp="1"/>
          </p:cNvSpPr>
          <p:nvPr>
            <p:ph idx="1"/>
          </p:nvPr>
        </p:nvSpPr>
        <p:spPr/>
        <p:txBody>
          <a:bodyPr/>
          <a:lstStyle/>
          <a:p>
            <a:pPr marL="0" indent="0" algn="ctr">
              <a:buNone/>
            </a:pPr>
            <a:r>
              <a:rPr lang="el-GR" sz="4800" dirty="0" err="1">
                <a:latin typeface="Wingdings"/>
                <a:ea typeface="Wingdings"/>
                <a:cs typeface="Wingdings"/>
                <a:sym typeface="Wingdings"/>
              </a:rPr>
              <a:t>Εξωνεφρική</a:t>
            </a:r>
            <a:r>
              <a:rPr lang="en-US" sz="4800" dirty="0">
                <a:latin typeface="Wingdings"/>
                <a:ea typeface="Wingdings"/>
                <a:cs typeface="Wingdings"/>
                <a:sym typeface="Wingdings"/>
              </a:rPr>
              <a:t> </a:t>
            </a:r>
            <a:r>
              <a:rPr lang="el-GR" sz="4800" dirty="0">
                <a:latin typeface="Wingdings"/>
                <a:ea typeface="Wingdings"/>
                <a:cs typeface="Wingdings"/>
                <a:sym typeface="Wingdings"/>
              </a:rPr>
              <a:t>κάθαρση</a:t>
            </a:r>
            <a:endParaRPr lang="en-US" sz="4800" dirty="0">
              <a:latin typeface="Wingdings"/>
              <a:ea typeface="Wingdings"/>
              <a:cs typeface="Wingdings"/>
              <a:sym typeface="Wingdings"/>
            </a:endParaRPr>
          </a:p>
          <a:p>
            <a:pPr marL="0" indent="0" algn="ctr">
              <a:buNone/>
            </a:pPr>
            <a:endParaRPr lang="en-US" sz="4800" dirty="0">
              <a:latin typeface="Wingdings"/>
              <a:ea typeface="Wingdings"/>
              <a:cs typeface="Wingdings"/>
              <a:sym typeface="Wingdings"/>
            </a:endParaRPr>
          </a:p>
          <a:p>
            <a:pPr marL="0" indent="0" algn="ctr">
              <a:buNone/>
            </a:pPr>
            <a:r>
              <a:rPr lang="el-GR" sz="4400" dirty="0">
                <a:latin typeface="Wingdings"/>
                <a:ea typeface="Wingdings"/>
                <a:cs typeface="Wingdings"/>
                <a:sym typeface="Wingdings"/>
              </a:rPr>
              <a:t>Αιμοκάθαρση</a:t>
            </a:r>
            <a:endParaRPr lang="en-US" sz="4400" dirty="0">
              <a:latin typeface="Wingdings"/>
              <a:ea typeface="Wingdings"/>
              <a:cs typeface="Wingdings"/>
              <a:sym typeface="Wingdings"/>
            </a:endParaRPr>
          </a:p>
          <a:p>
            <a:pPr marL="0" indent="0" algn="ctr">
              <a:buNone/>
            </a:pPr>
            <a:r>
              <a:rPr lang="el-GR" sz="4400" dirty="0">
                <a:latin typeface="Wingdings"/>
                <a:ea typeface="Wingdings"/>
                <a:cs typeface="Wingdings"/>
                <a:sym typeface="Wingdings"/>
              </a:rPr>
              <a:t>Περιτοναϊκή κάθαρση</a:t>
            </a:r>
          </a:p>
          <a:p>
            <a:pPr marL="0" indent="0" algn="ctr">
              <a:buNone/>
            </a:pPr>
            <a:endParaRPr lang="el-GR" sz="4800" dirty="0">
              <a:latin typeface="Wingdings"/>
              <a:ea typeface="Wingdings"/>
              <a:cs typeface="Wingdings"/>
              <a:sym typeface="Wingdings"/>
            </a:endParaRPr>
          </a:p>
        </p:txBody>
      </p:sp>
    </p:spTree>
    <p:extLst>
      <p:ext uri="{BB962C8B-B14F-4D97-AF65-F5344CB8AC3E}">
        <p14:creationId xmlns:p14="http://schemas.microsoft.com/office/powerpoint/2010/main" val="2766373460"/>
      </p:ext>
    </p:extLst>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9" name="Text Box 3"/>
          <p:cNvSpPr txBox="1">
            <a:spLocks noChangeArrowheads="1"/>
          </p:cNvSpPr>
          <p:nvPr/>
        </p:nvSpPr>
        <p:spPr bwMode="auto">
          <a:xfrm>
            <a:off x="457200" y="1905000"/>
            <a:ext cx="8319911" cy="2779222"/>
          </a:xfrm>
          <a:prstGeom prst="rect">
            <a:avLst/>
          </a:prstGeom>
          <a:noFill/>
          <a:ln w="9525">
            <a:noFill/>
            <a:miter lim="800000"/>
            <a:headEnd/>
            <a:tailEnd/>
          </a:ln>
          <a:effectLst/>
        </p:spPr>
        <p:txBody>
          <a:bodyPr>
            <a:spAutoFit/>
          </a:bodyPr>
          <a:lstStyle/>
          <a:p>
            <a:pPr marL="457200" indent="-457200">
              <a:lnSpc>
                <a:spcPct val="130000"/>
              </a:lnSpc>
              <a:spcBef>
                <a:spcPct val="50000"/>
              </a:spcBef>
              <a:buClr>
                <a:srgbClr val="F98D43"/>
              </a:buClr>
              <a:buSzPct val="125000"/>
              <a:buFont typeface="Wingdings" pitchFamily="2" charset="2"/>
              <a:buChar char="§"/>
              <a:defRPr/>
            </a:pPr>
            <a:r>
              <a:rPr lang="el-GR" sz="3600" b="1" dirty="0">
                <a:effectLst>
                  <a:outerShdw blurRad="38100" dist="38100" dir="2700000" algn="tl">
                    <a:srgbClr val="000000"/>
                  </a:outerShdw>
                </a:effectLst>
                <a:latin typeface="Times New Roman"/>
                <a:cs typeface="Times New Roman"/>
              </a:rPr>
              <a:t> </a:t>
            </a:r>
            <a:r>
              <a:rPr lang="el-GR" sz="3600" dirty="0">
                <a:latin typeface="Times New Roman"/>
                <a:cs typeface="Times New Roman"/>
              </a:rPr>
              <a:t>Ιστορικό</a:t>
            </a:r>
          </a:p>
          <a:p>
            <a:pPr marL="457200" indent="-457200">
              <a:lnSpc>
                <a:spcPct val="130000"/>
              </a:lnSpc>
              <a:spcBef>
                <a:spcPct val="50000"/>
              </a:spcBef>
              <a:buClr>
                <a:srgbClr val="F98D43"/>
              </a:buClr>
              <a:buSzPct val="125000"/>
              <a:buFont typeface="Wingdings" pitchFamily="2" charset="2"/>
              <a:buChar char="§"/>
              <a:defRPr/>
            </a:pPr>
            <a:r>
              <a:rPr lang="el-GR" sz="3600" dirty="0">
                <a:latin typeface="Times New Roman"/>
                <a:cs typeface="Times New Roman"/>
              </a:rPr>
              <a:t> Φυσική εξέταση</a:t>
            </a:r>
          </a:p>
          <a:p>
            <a:pPr marL="457200" indent="-457200">
              <a:lnSpc>
                <a:spcPct val="130000"/>
              </a:lnSpc>
              <a:spcBef>
                <a:spcPct val="50000"/>
              </a:spcBef>
              <a:buClr>
                <a:srgbClr val="F98D43"/>
              </a:buClr>
              <a:buSzPct val="125000"/>
              <a:buFont typeface="Wingdings" pitchFamily="2" charset="2"/>
              <a:buChar char="§"/>
              <a:defRPr/>
            </a:pPr>
            <a:r>
              <a:rPr lang="el-GR" sz="3600" dirty="0">
                <a:latin typeface="Times New Roman"/>
                <a:cs typeface="Times New Roman"/>
              </a:rPr>
              <a:t> Εργαστηριακός έλεγχος</a:t>
            </a:r>
            <a:endParaRPr lang="el-GR" sz="3600" dirty="0">
              <a:latin typeface="Times New Roman"/>
              <a:cs typeface="Times New Roman"/>
              <a:sym typeface="Symbol" pitchFamily="18" charset="2"/>
            </a:endParaRPr>
          </a:p>
        </p:txBody>
      </p:sp>
      <p:sp>
        <p:nvSpPr>
          <p:cNvPr id="6" name="1 - Τίτλος"/>
          <p:cNvSpPr>
            <a:spLocks noGrp="1"/>
          </p:cNvSpPr>
          <p:nvPr>
            <p:ph type="title"/>
          </p:nvPr>
        </p:nvSpPr>
        <p:spPr/>
        <p:txBody>
          <a:bodyPr>
            <a:normAutofit fontScale="90000"/>
          </a:bodyPr>
          <a:lstStyle/>
          <a:p>
            <a:pPr algn="ctr"/>
            <a:r>
              <a:rPr lang="el-GR" b="1" dirty="0">
                <a:latin typeface="Times New Roman"/>
                <a:cs typeface="Times New Roman"/>
              </a:rPr>
              <a:t>Προσέγγιση </a:t>
            </a:r>
            <a:r>
              <a:rPr lang="el-GR" dirty="0"/>
              <a:t>ασθενούς με αυξημένη ουρία και κρεατινίνη </a:t>
            </a:r>
            <a:endParaRPr lang="en-US" b="1" dirty="0">
              <a:latin typeface="Times New Roman"/>
              <a:cs typeface="Times New Roman"/>
            </a:endParaRPr>
          </a:p>
        </p:txBody>
      </p:sp>
    </p:spTree>
    <p:extLst>
      <p:ext uri="{BB962C8B-B14F-4D97-AF65-F5344CB8AC3E}">
        <p14:creationId xmlns:p14="http://schemas.microsoft.com/office/powerpoint/2010/main" val="1234872621"/>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9" name="Rectangle 3"/>
          <p:cNvSpPr>
            <a:spLocks noGrp="1" noChangeArrowheads="1"/>
          </p:cNvSpPr>
          <p:nvPr>
            <p:ph idx="1"/>
          </p:nvPr>
        </p:nvSpPr>
        <p:spPr>
          <a:xfrm>
            <a:off x="457200" y="1295400"/>
            <a:ext cx="8229600" cy="4419600"/>
          </a:xfrm>
        </p:spPr>
        <p:txBody>
          <a:bodyPr>
            <a:normAutofit fontScale="92500" lnSpcReduction="20000"/>
          </a:bodyPr>
          <a:lstStyle/>
          <a:p>
            <a:pPr algn="just">
              <a:lnSpc>
                <a:spcPct val="90000"/>
              </a:lnSpc>
            </a:pPr>
            <a:r>
              <a:rPr lang="el-GR" sz="2800" dirty="0">
                <a:latin typeface="Times New Roman"/>
                <a:cs typeface="Times New Roman"/>
              </a:rPr>
              <a:t>Το πιο σημαντικό κομμάτι στην κλινική</a:t>
            </a:r>
            <a:r>
              <a:rPr lang="en-US" sz="2800" dirty="0">
                <a:latin typeface="Times New Roman"/>
                <a:cs typeface="Times New Roman"/>
              </a:rPr>
              <a:t>    </a:t>
            </a:r>
            <a:r>
              <a:rPr lang="el-GR" sz="2800" dirty="0">
                <a:latin typeface="Times New Roman"/>
                <a:cs typeface="Times New Roman"/>
              </a:rPr>
              <a:t> εικόνα της νεφρικής νόσου, είναι η </a:t>
            </a:r>
            <a:r>
              <a:rPr lang="el-GR" sz="2800" b="1" dirty="0">
                <a:latin typeface="Times New Roman"/>
                <a:cs typeface="Times New Roman"/>
              </a:rPr>
              <a:t>εκτίμηση του καρδιαγγειακού συστήματος,</a:t>
            </a:r>
            <a:r>
              <a:rPr lang="el-GR" sz="2800" dirty="0">
                <a:latin typeface="Times New Roman"/>
                <a:cs typeface="Times New Roman"/>
              </a:rPr>
              <a:t> της </a:t>
            </a:r>
            <a:r>
              <a:rPr lang="el-GR" sz="2800" b="1" dirty="0">
                <a:latin typeface="Times New Roman"/>
                <a:cs typeface="Times New Roman"/>
              </a:rPr>
              <a:t>υδρικής κατάστασης</a:t>
            </a:r>
            <a:r>
              <a:rPr lang="el-GR" sz="2800" dirty="0">
                <a:latin typeface="Times New Roman"/>
                <a:cs typeface="Times New Roman"/>
              </a:rPr>
              <a:t> του αρρώστου και το αν έχει διούρηση:</a:t>
            </a:r>
            <a:endParaRPr lang="en-US" sz="2800" dirty="0">
              <a:latin typeface="Times New Roman"/>
              <a:cs typeface="Times New Roman"/>
            </a:endParaRPr>
          </a:p>
          <a:p>
            <a:pPr algn="just">
              <a:lnSpc>
                <a:spcPct val="90000"/>
              </a:lnSpc>
            </a:pPr>
            <a:endParaRPr lang="el-GR" sz="800" dirty="0">
              <a:latin typeface="Times New Roman"/>
              <a:cs typeface="Times New Roman"/>
            </a:endParaRPr>
          </a:p>
          <a:p>
            <a:pPr lvl="1" algn="just">
              <a:lnSpc>
                <a:spcPct val="90000"/>
              </a:lnSpc>
              <a:buClr>
                <a:srgbClr val="FFFF00"/>
              </a:buClr>
              <a:buFont typeface="Wingdings" charset="0"/>
              <a:buChar char="Ø"/>
            </a:pPr>
            <a:r>
              <a:rPr lang="el-GR" dirty="0">
                <a:latin typeface="Times New Roman"/>
                <a:cs typeface="Times New Roman"/>
              </a:rPr>
              <a:t>Ποσό ούρων</a:t>
            </a:r>
          </a:p>
          <a:p>
            <a:pPr lvl="1" algn="just">
              <a:lnSpc>
                <a:spcPct val="90000"/>
              </a:lnSpc>
              <a:buClr>
                <a:srgbClr val="FFFF00"/>
              </a:buClr>
              <a:buFont typeface="Wingdings" charset="0"/>
              <a:buChar char="Ø"/>
            </a:pPr>
            <a:r>
              <a:rPr lang="el-GR" dirty="0">
                <a:latin typeface="Times New Roman"/>
                <a:cs typeface="Times New Roman"/>
              </a:rPr>
              <a:t>Μέτρηση ΑΠ</a:t>
            </a:r>
          </a:p>
          <a:p>
            <a:pPr lvl="1" algn="just">
              <a:lnSpc>
                <a:spcPct val="90000"/>
              </a:lnSpc>
              <a:buClr>
                <a:srgbClr val="FFFF00"/>
              </a:buClr>
              <a:buFont typeface="Wingdings" charset="0"/>
              <a:buChar char="Ø"/>
            </a:pPr>
            <a:r>
              <a:rPr lang="el-GR" dirty="0">
                <a:latin typeface="Times New Roman"/>
                <a:cs typeface="Times New Roman"/>
              </a:rPr>
              <a:t>Μέτρηση σφυγμών </a:t>
            </a:r>
          </a:p>
          <a:p>
            <a:pPr lvl="1" algn="just">
              <a:lnSpc>
                <a:spcPct val="90000"/>
              </a:lnSpc>
              <a:buClr>
                <a:srgbClr val="FFFF00"/>
              </a:buClr>
              <a:buFont typeface="Wingdings" charset="0"/>
              <a:buChar char="Ø"/>
            </a:pPr>
            <a:r>
              <a:rPr lang="el-GR" dirty="0">
                <a:latin typeface="Times New Roman"/>
                <a:cs typeface="Times New Roman"/>
              </a:rPr>
              <a:t>Έλεγχος για ορθοστατική υπόταση</a:t>
            </a:r>
          </a:p>
          <a:p>
            <a:pPr lvl="1" algn="just">
              <a:lnSpc>
                <a:spcPct val="90000"/>
              </a:lnSpc>
              <a:buClr>
                <a:srgbClr val="FFFF00"/>
              </a:buClr>
              <a:buFont typeface="Wingdings" charset="0"/>
              <a:buChar char="Ø"/>
            </a:pPr>
            <a:r>
              <a:rPr lang="el-GR" dirty="0">
                <a:latin typeface="Times New Roman"/>
                <a:cs typeface="Times New Roman"/>
              </a:rPr>
              <a:t>Έλεγχος βλεννογόνων–ξηροστομία;</a:t>
            </a:r>
          </a:p>
          <a:p>
            <a:pPr lvl="1" algn="just">
              <a:lnSpc>
                <a:spcPct val="90000"/>
              </a:lnSpc>
              <a:buClr>
                <a:srgbClr val="FFFF00"/>
              </a:buClr>
              <a:buFont typeface="Wingdings" charset="0"/>
              <a:buChar char="Ø"/>
            </a:pPr>
            <a:r>
              <a:rPr lang="el-GR" dirty="0">
                <a:latin typeface="Times New Roman"/>
                <a:cs typeface="Times New Roman"/>
              </a:rPr>
              <a:t>Σπαργή δέρματος</a:t>
            </a:r>
          </a:p>
          <a:p>
            <a:pPr lvl="1" algn="just">
              <a:lnSpc>
                <a:spcPct val="90000"/>
              </a:lnSpc>
              <a:buClr>
                <a:srgbClr val="FFFF00"/>
              </a:buClr>
              <a:buFont typeface="Wingdings" charset="0"/>
              <a:buChar char="Ø"/>
            </a:pPr>
            <a:r>
              <a:rPr lang="el-GR" dirty="0">
                <a:latin typeface="Times New Roman"/>
                <a:cs typeface="Times New Roman"/>
              </a:rPr>
              <a:t>Δίψα;</a:t>
            </a:r>
          </a:p>
          <a:p>
            <a:pPr lvl="1" algn="just">
              <a:lnSpc>
                <a:spcPct val="90000"/>
              </a:lnSpc>
              <a:buClr>
                <a:srgbClr val="FFFF00"/>
              </a:buClr>
              <a:buFont typeface="Wingdings" charset="0"/>
              <a:buChar char="Ø"/>
            </a:pPr>
            <a:r>
              <a:rPr lang="el-GR" dirty="0">
                <a:latin typeface="Times New Roman"/>
                <a:cs typeface="Times New Roman"/>
              </a:rPr>
              <a:t>Σωματικό βάρος</a:t>
            </a:r>
            <a:endParaRPr lang="en-US" dirty="0">
              <a:latin typeface="Times New Roman"/>
              <a:cs typeface="Times New Roman"/>
            </a:endParaRPr>
          </a:p>
        </p:txBody>
      </p:sp>
      <p:sp>
        <p:nvSpPr>
          <p:cNvPr id="6" name="AutoShape 45"/>
          <p:cNvSpPr>
            <a:spLocks noChangeArrowheads="1"/>
          </p:cNvSpPr>
          <p:nvPr/>
        </p:nvSpPr>
        <p:spPr bwMode="auto">
          <a:xfrm>
            <a:off x="971550" y="76200"/>
            <a:ext cx="7200900" cy="685800"/>
          </a:xfrm>
          <a:prstGeom prst="cube">
            <a:avLst>
              <a:gd name="adj" fmla="val 25000"/>
            </a:avLst>
          </a:prstGeom>
          <a:noFill/>
          <a:ln w="19050">
            <a:noFill/>
            <a:miter lim="800000"/>
            <a:headEnd/>
            <a:tailEnd/>
          </a:ln>
          <a:effectLst/>
        </p:spPr>
        <p:txBody>
          <a:bodyPr wrap="none" anchor="ctr"/>
          <a:lstStyle/>
          <a:p>
            <a:pPr algn="ctr"/>
            <a:r>
              <a:rPr lang="el-GR" sz="4400" dirty="0">
                <a:solidFill>
                  <a:srgbClr val="F0AD00"/>
                </a:solidFill>
                <a:latin typeface="Times New Roman"/>
                <a:cs typeface="Times New Roman"/>
              </a:rPr>
              <a:t>Κλινική εικόνα ασθενούς </a:t>
            </a:r>
          </a:p>
        </p:txBody>
      </p:sp>
    </p:spTree>
    <p:extLst>
      <p:ext uri="{BB962C8B-B14F-4D97-AF65-F5344CB8AC3E}">
        <p14:creationId xmlns:p14="http://schemas.microsoft.com/office/powerpoint/2010/main" val="13746192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0722" name="Picture 2"/>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188913"/>
            <a:ext cx="8785225" cy="6408737"/>
          </a:xfrm>
          <a:noFill/>
          <a:ln/>
          <a:extLst>
            <a:ext uri="{909E8E84-426E-40dd-AFC4-6F175D3DCCD1}">
              <a14:hiddenFill xmlns:a14="http://schemas.microsoft.com/office/drawing/2010/main" xmlns="">
                <a:solidFill>
                  <a:srgbClr val="FFFFFF"/>
                </a:solidFill>
              </a14:hiddenFill>
            </a:ext>
          </a:extLst>
        </p:spPr>
      </p:pic>
      <p:sp>
        <p:nvSpPr>
          <p:cNvPr id="670724" name="Rectangle 4"/>
          <p:cNvSpPr>
            <a:spLocks noChangeArrowheads="1"/>
          </p:cNvSpPr>
          <p:nvPr/>
        </p:nvSpPr>
        <p:spPr bwMode="auto">
          <a:xfrm>
            <a:off x="250825" y="188913"/>
            <a:ext cx="3492500" cy="1368425"/>
          </a:xfrm>
          <a:prstGeom prst="rect">
            <a:avLst/>
          </a:prstGeom>
          <a:gradFill rotWithShape="1">
            <a:gsLst>
              <a:gs pos="0">
                <a:schemeClr val="accent1"/>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r>
              <a:rPr lang="el-GR" b="1"/>
              <a:t>Κεντρικό νευρικό σύστημα:</a:t>
            </a:r>
          </a:p>
          <a:p>
            <a:r>
              <a:rPr lang="el-GR" b="1"/>
              <a:t>καταβολή- αδυναμία- δ/χές ύπνου</a:t>
            </a:r>
          </a:p>
          <a:p>
            <a:r>
              <a:rPr lang="el-GR" b="1"/>
              <a:t>κεφαλαλγία- υπερδιέγερση- </a:t>
            </a:r>
          </a:p>
          <a:p>
            <a:r>
              <a:rPr lang="el-GR" b="1"/>
              <a:t>λήθαργος- σπασμοί- κώμα </a:t>
            </a:r>
          </a:p>
        </p:txBody>
      </p:sp>
      <p:sp>
        <p:nvSpPr>
          <p:cNvPr id="670725" name="Rectangle 5"/>
          <p:cNvSpPr>
            <a:spLocks noChangeArrowheads="1"/>
          </p:cNvSpPr>
          <p:nvPr/>
        </p:nvSpPr>
        <p:spPr bwMode="auto">
          <a:xfrm>
            <a:off x="250825" y="1628775"/>
            <a:ext cx="2160588" cy="1512888"/>
          </a:xfrm>
          <a:prstGeom prst="rect">
            <a:avLst/>
          </a:prstGeom>
          <a:gradFill rotWithShape="1">
            <a:gsLst>
              <a:gs pos="0">
                <a:schemeClr val="accent1"/>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r>
              <a:rPr lang="el-GR" b="1"/>
              <a:t>Δέρμα:</a:t>
            </a:r>
          </a:p>
          <a:p>
            <a:r>
              <a:rPr lang="el-GR" b="1"/>
              <a:t>ωχρότητα</a:t>
            </a:r>
          </a:p>
          <a:p>
            <a:r>
              <a:rPr lang="el-GR" b="1"/>
              <a:t>ικτερος</a:t>
            </a:r>
          </a:p>
          <a:p>
            <a:r>
              <a:rPr lang="el-GR" b="1"/>
              <a:t>πορφύρα</a:t>
            </a:r>
          </a:p>
          <a:p>
            <a:r>
              <a:rPr lang="el-GR" b="1"/>
              <a:t>πετέχειες</a:t>
            </a:r>
          </a:p>
          <a:p>
            <a:r>
              <a:rPr lang="el-GR" b="1"/>
              <a:t>αγγειϊτιδα</a:t>
            </a:r>
          </a:p>
        </p:txBody>
      </p:sp>
      <p:sp>
        <p:nvSpPr>
          <p:cNvPr id="670726" name="Rectangle 6"/>
          <p:cNvSpPr>
            <a:spLocks noChangeArrowheads="1"/>
          </p:cNvSpPr>
          <p:nvPr/>
        </p:nvSpPr>
        <p:spPr bwMode="auto">
          <a:xfrm>
            <a:off x="250825" y="3213100"/>
            <a:ext cx="2376488" cy="720725"/>
          </a:xfrm>
          <a:prstGeom prst="rect">
            <a:avLst/>
          </a:prstGeom>
          <a:gradFill rotWithShape="1">
            <a:gsLst>
              <a:gs pos="0">
                <a:schemeClr val="accent1"/>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r>
              <a:rPr lang="el-GR" b="1"/>
              <a:t>Αίμα: </a:t>
            </a:r>
          </a:p>
          <a:p>
            <a:r>
              <a:rPr lang="el-GR" b="1"/>
              <a:t>αναιμία</a:t>
            </a:r>
          </a:p>
          <a:p>
            <a:r>
              <a:rPr lang="el-GR" b="1"/>
              <a:t>αιμορραγική διάθεση</a:t>
            </a:r>
          </a:p>
        </p:txBody>
      </p:sp>
      <p:sp>
        <p:nvSpPr>
          <p:cNvPr id="670727" name="Rectangle 7"/>
          <p:cNvSpPr>
            <a:spLocks noChangeArrowheads="1"/>
          </p:cNvSpPr>
          <p:nvPr/>
        </p:nvSpPr>
        <p:spPr bwMode="auto">
          <a:xfrm>
            <a:off x="250825" y="4076700"/>
            <a:ext cx="2952750" cy="1223963"/>
          </a:xfrm>
          <a:prstGeom prst="rect">
            <a:avLst/>
          </a:prstGeom>
          <a:gradFill rotWithShape="1">
            <a:gsLst>
              <a:gs pos="0">
                <a:schemeClr val="accent1"/>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r>
              <a:rPr lang="el-GR" b="1"/>
              <a:t>Περιφερική νευροπάθεια:</a:t>
            </a:r>
          </a:p>
          <a:p>
            <a:r>
              <a:rPr lang="el-GR" b="1"/>
              <a:t>παραισθησίες</a:t>
            </a:r>
          </a:p>
          <a:p>
            <a:r>
              <a:rPr lang="el-GR" b="1"/>
              <a:t>μυοπάθεια </a:t>
            </a:r>
          </a:p>
          <a:p>
            <a:r>
              <a:rPr lang="el-GR" b="1"/>
              <a:t>θρομβώσεις  </a:t>
            </a:r>
          </a:p>
        </p:txBody>
      </p:sp>
      <p:sp>
        <p:nvSpPr>
          <p:cNvPr id="670728" name="Rectangle 8"/>
          <p:cNvSpPr>
            <a:spLocks noChangeArrowheads="1"/>
          </p:cNvSpPr>
          <p:nvPr/>
        </p:nvSpPr>
        <p:spPr bwMode="auto">
          <a:xfrm>
            <a:off x="611188" y="5589588"/>
            <a:ext cx="2881312" cy="1008062"/>
          </a:xfrm>
          <a:prstGeom prst="rect">
            <a:avLst/>
          </a:prstGeom>
          <a:gradFill rotWithShape="1">
            <a:gsLst>
              <a:gs pos="0">
                <a:schemeClr val="accent1"/>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r>
              <a:rPr lang="el-GR" b="1"/>
              <a:t>Πόδια: οίδημα- έλκη</a:t>
            </a:r>
          </a:p>
        </p:txBody>
      </p:sp>
      <p:sp>
        <p:nvSpPr>
          <p:cNvPr id="670729" name="Rectangle 9"/>
          <p:cNvSpPr>
            <a:spLocks noChangeArrowheads="1"/>
          </p:cNvSpPr>
          <p:nvPr/>
        </p:nvSpPr>
        <p:spPr bwMode="auto">
          <a:xfrm>
            <a:off x="6084888" y="260350"/>
            <a:ext cx="2808287" cy="504825"/>
          </a:xfrm>
          <a:prstGeom prst="rect">
            <a:avLst/>
          </a:prstGeom>
          <a:gradFill rotWithShape="1">
            <a:gsLst>
              <a:gs pos="0">
                <a:schemeClr val="accent1"/>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r>
              <a:rPr lang="el-GR" b="1"/>
              <a:t>Πυρετός: λοιμώξεις</a:t>
            </a:r>
          </a:p>
        </p:txBody>
      </p:sp>
      <p:sp>
        <p:nvSpPr>
          <p:cNvPr id="670730" name="Rectangle 10"/>
          <p:cNvSpPr>
            <a:spLocks noChangeArrowheads="1"/>
          </p:cNvSpPr>
          <p:nvPr/>
        </p:nvSpPr>
        <p:spPr bwMode="auto">
          <a:xfrm>
            <a:off x="6084888" y="836613"/>
            <a:ext cx="2808287" cy="720725"/>
          </a:xfrm>
          <a:prstGeom prst="rect">
            <a:avLst/>
          </a:prstGeom>
          <a:gradFill rotWithShape="1">
            <a:gsLst>
              <a:gs pos="0">
                <a:schemeClr val="accent1"/>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r>
              <a:rPr lang="el-GR" b="1"/>
              <a:t>Οφθαλμοί:</a:t>
            </a:r>
          </a:p>
          <a:p>
            <a:r>
              <a:rPr lang="el-GR" b="1"/>
              <a:t>επιπεφυκίτιδα- αιμορραγίες </a:t>
            </a:r>
          </a:p>
        </p:txBody>
      </p:sp>
      <p:sp>
        <p:nvSpPr>
          <p:cNvPr id="670731" name="Rectangle 11"/>
          <p:cNvSpPr>
            <a:spLocks noChangeArrowheads="1"/>
          </p:cNvSpPr>
          <p:nvPr/>
        </p:nvSpPr>
        <p:spPr bwMode="auto">
          <a:xfrm>
            <a:off x="6084888" y="1628775"/>
            <a:ext cx="2808287" cy="1079500"/>
          </a:xfrm>
          <a:prstGeom prst="rect">
            <a:avLst/>
          </a:prstGeom>
          <a:gradFill rotWithShape="1">
            <a:gsLst>
              <a:gs pos="0">
                <a:schemeClr val="accent1"/>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r>
              <a:rPr lang="el-GR" b="1"/>
              <a:t>Αναπνευστικό: ταχύπνοια</a:t>
            </a:r>
          </a:p>
          <a:p>
            <a:r>
              <a:rPr lang="el-GR" b="1"/>
              <a:t>πνευμονικό οίδημα</a:t>
            </a:r>
          </a:p>
          <a:p>
            <a:r>
              <a:rPr lang="el-GR" b="1"/>
              <a:t>αναπνοή </a:t>
            </a:r>
            <a:r>
              <a:rPr lang="en-US" b="1"/>
              <a:t>Kussmaul</a:t>
            </a:r>
          </a:p>
          <a:p>
            <a:r>
              <a:rPr lang="el-GR" b="1"/>
              <a:t>πλευριτικές συλλογές</a:t>
            </a:r>
          </a:p>
        </p:txBody>
      </p:sp>
      <p:sp>
        <p:nvSpPr>
          <p:cNvPr id="670732" name="Rectangle 12"/>
          <p:cNvSpPr>
            <a:spLocks noChangeArrowheads="1"/>
          </p:cNvSpPr>
          <p:nvPr/>
        </p:nvSpPr>
        <p:spPr bwMode="auto">
          <a:xfrm>
            <a:off x="6011863" y="2781300"/>
            <a:ext cx="2952750" cy="1223963"/>
          </a:xfrm>
          <a:prstGeom prst="rect">
            <a:avLst/>
          </a:prstGeom>
          <a:gradFill rotWithShape="1">
            <a:gsLst>
              <a:gs pos="0">
                <a:schemeClr val="accent1"/>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l-GR" b="1"/>
          </a:p>
          <a:p>
            <a:r>
              <a:rPr lang="el-GR" b="1"/>
              <a:t>Καρδιαγγειακό: περικαρδίτιδα</a:t>
            </a:r>
          </a:p>
          <a:p>
            <a:r>
              <a:rPr lang="el-GR" b="1"/>
              <a:t>υπέρταση – Κ.Α.- </a:t>
            </a:r>
          </a:p>
          <a:p>
            <a:r>
              <a:rPr lang="el-GR" b="1"/>
              <a:t>δ/χές αγωγιμότητας</a:t>
            </a:r>
          </a:p>
          <a:p>
            <a:r>
              <a:rPr lang="el-GR" b="1"/>
              <a:t>καλπασμός- φυσήματα</a:t>
            </a:r>
          </a:p>
          <a:p>
            <a:endParaRPr lang="el-GR" b="1"/>
          </a:p>
        </p:txBody>
      </p:sp>
      <p:sp>
        <p:nvSpPr>
          <p:cNvPr id="670733" name="Rectangle 13"/>
          <p:cNvSpPr>
            <a:spLocks noChangeArrowheads="1"/>
          </p:cNvSpPr>
          <p:nvPr/>
        </p:nvSpPr>
        <p:spPr bwMode="auto">
          <a:xfrm>
            <a:off x="5651500" y="4076700"/>
            <a:ext cx="3348038" cy="1081088"/>
          </a:xfrm>
          <a:prstGeom prst="rect">
            <a:avLst/>
          </a:prstGeom>
          <a:gradFill rotWithShape="1">
            <a:gsLst>
              <a:gs pos="0">
                <a:schemeClr val="accent1"/>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l-GR" b="1"/>
          </a:p>
          <a:p>
            <a:r>
              <a:rPr lang="el-GR" b="1"/>
              <a:t>Γαστρεντερικό:μεταλλική γεύση</a:t>
            </a:r>
          </a:p>
          <a:p>
            <a:r>
              <a:rPr lang="el-GR" b="1"/>
              <a:t>ναυτία- έμετοι- στοματίτιδα</a:t>
            </a:r>
          </a:p>
          <a:p>
            <a:r>
              <a:rPr lang="el-GR" b="1"/>
              <a:t>ουραιμική απόπνοια- αιμορραγία</a:t>
            </a:r>
          </a:p>
          <a:p>
            <a:r>
              <a:rPr lang="el-GR" b="1"/>
              <a:t>έλκος- γαστρεντερίτιδα </a:t>
            </a:r>
          </a:p>
          <a:p>
            <a:endParaRPr lang="el-GR" b="1"/>
          </a:p>
        </p:txBody>
      </p:sp>
      <p:sp>
        <p:nvSpPr>
          <p:cNvPr id="670734" name="Rectangle 14"/>
          <p:cNvSpPr>
            <a:spLocks noChangeArrowheads="1"/>
          </p:cNvSpPr>
          <p:nvPr/>
        </p:nvSpPr>
        <p:spPr bwMode="auto">
          <a:xfrm>
            <a:off x="6156325" y="5157788"/>
            <a:ext cx="2592388" cy="1557337"/>
          </a:xfrm>
          <a:prstGeom prst="rect">
            <a:avLst/>
          </a:prstGeom>
          <a:gradFill rotWithShape="1">
            <a:gsLst>
              <a:gs pos="0">
                <a:schemeClr val="accent1"/>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r>
              <a:rPr lang="el-GR" b="1"/>
              <a:t>Μεταβολισμός: </a:t>
            </a:r>
          </a:p>
          <a:p>
            <a:pPr algn="l"/>
            <a:r>
              <a:rPr lang="el-GR" b="1"/>
              <a:t>δ/χές μεταβολισμού</a:t>
            </a:r>
          </a:p>
          <a:p>
            <a:pPr algn="l">
              <a:buFontTx/>
              <a:buChar char="•"/>
            </a:pPr>
            <a:r>
              <a:rPr lang="el-GR" b="1"/>
              <a:t>λευκωμάτων</a:t>
            </a:r>
          </a:p>
          <a:p>
            <a:pPr algn="l">
              <a:buFontTx/>
              <a:buChar char="•"/>
            </a:pPr>
            <a:r>
              <a:rPr lang="el-GR" b="1"/>
              <a:t>υδατανθράκων</a:t>
            </a:r>
          </a:p>
          <a:p>
            <a:pPr algn="l">
              <a:buFontTx/>
              <a:buChar char="•"/>
            </a:pPr>
            <a:r>
              <a:rPr lang="el-GR" b="1"/>
              <a:t>λιπών</a:t>
            </a:r>
          </a:p>
          <a:p>
            <a:pPr algn="l"/>
            <a:r>
              <a:rPr lang="el-GR" b="1"/>
              <a:t>ουρική αρθρίτιδα</a:t>
            </a:r>
          </a:p>
        </p:txBody>
      </p:sp>
    </p:spTree>
    <p:extLst>
      <p:ext uri="{BB962C8B-B14F-4D97-AF65-F5344CB8AC3E}">
        <p14:creationId xmlns:p14="http://schemas.microsoft.com/office/powerpoint/2010/main" val="42485493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dirty="0"/>
              <a:t>Διαχείριση ασθενούς με αυξημένη ουρία και κρεατινίνη  </a:t>
            </a:r>
            <a:endParaRPr lang="en-US" dirty="0"/>
          </a:p>
        </p:txBody>
      </p:sp>
      <p:sp>
        <p:nvSpPr>
          <p:cNvPr id="5" name="Content Placeholder 4"/>
          <p:cNvSpPr>
            <a:spLocks noGrp="1"/>
          </p:cNvSpPr>
          <p:nvPr>
            <p:ph idx="1"/>
          </p:nvPr>
        </p:nvSpPr>
        <p:spPr/>
        <p:txBody>
          <a:bodyPr/>
          <a:lstStyle/>
          <a:p>
            <a:pPr marL="0" indent="0">
              <a:buNone/>
            </a:pPr>
            <a:endParaRPr lang="el-GR" dirty="0"/>
          </a:p>
          <a:p>
            <a:r>
              <a:rPr lang="el-GR" baseline="30000" dirty="0"/>
              <a:t>Χρόνια Νεφρική Νόσος</a:t>
            </a:r>
            <a:endParaRPr lang="en-US" baseline="30000" dirty="0"/>
          </a:p>
          <a:p>
            <a:endParaRPr lang="en-US" dirty="0"/>
          </a:p>
          <a:p>
            <a:r>
              <a:rPr lang="en-US" dirty="0"/>
              <a:t>O</a:t>
            </a:r>
            <a:r>
              <a:rPr lang="el-GR" dirty="0" err="1"/>
              <a:t>ξεία</a:t>
            </a:r>
            <a:r>
              <a:rPr lang="el-GR" dirty="0"/>
              <a:t> Νεφρική Βλάβη</a:t>
            </a:r>
          </a:p>
          <a:p>
            <a:endParaRPr lang="el-GR" dirty="0"/>
          </a:p>
          <a:p>
            <a:r>
              <a:rPr lang="el-GR" dirty="0"/>
              <a:t>Οξέια επί Χρονίας Νεφρική Νόσος </a:t>
            </a:r>
            <a:endParaRPr lang="en-US" dirty="0"/>
          </a:p>
        </p:txBody>
      </p:sp>
    </p:spTree>
    <p:extLst>
      <p:ext uri="{BB962C8B-B14F-4D97-AF65-F5344CB8AC3E}">
        <p14:creationId xmlns:p14="http://schemas.microsoft.com/office/powerpoint/2010/main" val="3829223081"/>
      </p:ext>
    </p:extLst>
  </p:cSld>
  <p:clrMapOvr>
    <a:masterClrMapping/>
  </p:clrMapOvr>
  <p:transition spd="slow">
    <p:checker/>
  </p:transition>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5" name="Picture 7" descr="kidney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0"/>
            <a:ext cx="91249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6" name="Title 3"/>
          <p:cNvSpPr>
            <a:spLocks noGrp="1"/>
          </p:cNvSpPr>
          <p:nvPr>
            <p:ph type="title"/>
          </p:nvPr>
        </p:nvSpPr>
        <p:spPr>
          <a:xfrm>
            <a:off x="127000" y="100013"/>
            <a:ext cx="8891588" cy="1252537"/>
          </a:xfrm>
        </p:spPr>
        <p:txBody>
          <a:bodyPr/>
          <a:lstStyle/>
          <a:p>
            <a:pPr eaLnBrk="1" hangingPunct="1"/>
            <a:r>
              <a:rPr lang="el-GR" sz="3600">
                <a:solidFill>
                  <a:srgbClr val="FFFFFF"/>
                </a:solidFill>
                <a:effectLst/>
                <a:latin typeface="Times New Roman" charset="0"/>
                <a:ea typeface="ＭＳ Ｐゴシック" charset="0"/>
                <a:cs typeface="Times New Roman" charset="0"/>
              </a:rPr>
              <a:t>Τι είναι η οξεία νεφρική βλάβη (ΟΝΒ)?</a:t>
            </a:r>
          </a:p>
        </p:txBody>
      </p:sp>
      <p:sp>
        <p:nvSpPr>
          <p:cNvPr id="26627" name="Content Placeholder 4"/>
          <p:cNvSpPr>
            <a:spLocks noGrp="1"/>
          </p:cNvSpPr>
          <p:nvPr>
            <p:ph idx="1"/>
          </p:nvPr>
        </p:nvSpPr>
        <p:spPr>
          <a:xfrm>
            <a:off x="457200" y="1600200"/>
            <a:ext cx="8115300" cy="1685925"/>
          </a:xfrm>
        </p:spPr>
        <p:txBody>
          <a:bodyPr/>
          <a:lstStyle/>
          <a:p>
            <a:pPr algn="just" eaLnBrk="1" hangingPunct="1"/>
            <a:r>
              <a:rPr lang="el-GR" sz="2800" b="1" dirty="0">
                <a:solidFill>
                  <a:srgbClr val="FFFF00"/>
                </a:solidFill>
                <a:effectLst/>
                <a:latin typeface="Times New Roman" charset="0"/>
                <a:ea typeface="ＭＳ Ｐゴシック" charset="0"/>
                <a:cs typeface="Times New Roman" charset="0"/>
              </a:rPr>
              <a:t>κλινικό σύνδρομο </a:t>
            </a:r>
            <a:r>
              <a:rPr lang="el-GR" sz="2800" dirty="0">
                <a:solidFill>
                  <a:srgbClr val="FFFFFF"/>
                </a:solidFill>
                <a:effectLst/>
                <a:latin typeface="Times New Roman" charset="0"/>
                <a:ea typeface="ＭＳ Ｐゴシック" charset="0"/>
                <a:cs typeface="Times New Roman" charset="0"/>
              </a:rPr>
              <a:t>που χαρακτηρίζεται από </a:t>
            </a:r>
            <a:r>
              <a:rPr lang="el-GR" sz="2800" b="1" dirty="0">
                <a:solidFill>
                  <a:srgbClr val="FFFF00"/>
                </a:solidFill>
                <a:effectLst/>
                <a:latin typeface="Times New Roman" charset="0"/>
                <a:ea typeface="ＭＳ Ｐゴシック" charset="0"/>
                <a:cs typeface="Times New Roman" charset="0"/>
              </a:rPr>
              <a:t>αιφνίδια</a:t>
            </a:r>
            <a:r>
              <a:rPr lang="el-GR" sz="2800" dirty="0">
                <a:effectLst/>
                <a:latin typeface="Times New Roman" charset="0"/>
                <a:ea typeface="ＭＳ Ｐゴシック" charset="0"/>
                <a:cs typeface="Times New Roman" charset="0"/>
              </a:rPr>
              <a:t> </a:t>
            </a:r>
            <a:r>
              <a:rPr lang="el-GR" sz="2800" dirty="0">
                <a:solidFill>
                  <a:srgbClr val="FFFFFF"/>
                </a:solidFill>
                <a:effectLst/>
                <a:latin typeface="Times New Roman" charset="0"/>
                <a:ea typeface="ＭＳ Ｐゴシック" charset="0"/>
                <a:cs typeface="Times New Roman" charset="0"/>
              </a:rPr>
              <a:t>(ώρες ή μέρες)</a:t>
            </a:r>
            <a:r>
              <a:rPr lang="el-GR" sz="2800" dirty="0">
                <a:effectLst/>
                <a:latin typeface="Times New Roman" charset="0"/>
                <a:ea typeface="ＭＳ Ｐゴシック" charset="0"/>
                <a:cs typeface="Times New Roman" charset="0"/>
              </a:rPr>
              <a:t> </a:t>
            </a:r>
            <a:r>
              <a:rPr lang="el-GR" sz="2800" b="1" dirty="0">
                <a:solidFill>
                  <a:srgbClr val="FFFF00"/>
                </a:solidFill>
                <a:effectLst/>
                <a:latin typeface="Times New Roman" charset="0"/>
                <a:ea typeface="ＭＳ Ｐゴシック" charset="0"/>
                <a:cs typeface="Times New Roman" charset="0"/>
              </a:rPr>
              <a:t>μείωση</a:t>
            </a:r>
            <a:r>
              <a:rPr lang="el-GR" sz="2800" dirty="0">
                <a:effectLst/>
                <a:latin typeface="Times New Roman" charset="0"/>
                <a:ea typeface="ＭＳ Ｐゴシック" charset="0"/>
                <a:cs typeface="Times New Roman" charset="0"/>
              </a:rPr>
              <a:t> </a:t>
            </a:r>
            <a:r>
              <a:rPr lang="el-GR" sz="2800" dirty="0">
                <a:solidFill>
                  <a:srgbClr val="FFFFFF"/>
                </a:solidFill>
                <a:effectLst/>
                <a:latin typeface="Times New Roman" charset="0"/>
                <a:ea typeface="ＭＳ Ｐゴシック" charset="0"/>
                <a:cs typeface="Times New Roman" charset="0"/>
              </a:rPr>
              <a:t>της νεφρικής λειτουργίας που οδηγεί σε διαταραχές: </a:t>
            </a:r>
          </a:p>
          <a:p>
            <a:pPr algn="just" eaLnBrk="1" hangingPunct="1"/>
            <a:endParaRPr lang="el-GR" sz="2800" dirty="0">
              <a:effectLst/>
              <a:latin typeface="Times New Roman" charset="0"/>
              <a:ea typeface="ＭＳ Ｐゴシック" charset="0"/>
              <a:cs typeface="Times New Roman" charset="0"/>
            </a:endParaRPr>
          </a:p>
          <a:p>
            <a:pPr lvl="1" algn="just" eaLnBrk="1" hangingPunct="1"/>
            <a:endParaRPr lang="el-GR" sz="2400" dirty="0">
              <a:effectLst/>
              <a:latin typeface="Times New Roman" charset="0"/>
              <a:ea typeface="ＭＳ Ｐゴシック" charset="0"/>
              <a:cs typeface="Times New Roman" charset="0"/>
            </a:endParaRPr>
          </a:p>
          <a:p>
            <a:pPr algn="just" eaLnBrk="1" hangingPunct="1"/>
            <a:endParaRPr lang="el-GR" dirty="0">
              <a:effectLst/>
              <a:latin typeface="Times New Roman" charset="0"/>
              <a:ea typeface="ＭＳ Ｐゴシック" charset="0"/>
              <a:cs typeface="Times New Roman" charset="0"/>
            </a:endParaRPr>
          </a:p>
        </p:txBody>
      </p:sp>
      <p:sp>
        <p:nvSpPr>
          <p:cNvPr id="6" name="Down Arrow 5"/>
          <p:cNvSpPr/>
          <p:nvPr/>
        </p:nvSpPr>
        <p:spPr>
          <a:xfrm>
            <a:off x="4318000" y="3071813"/>
            <a:ext cx="508000" cy="1000125"/>
          </a:xfrm>
          <a:prstGeom prst="downArrow">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6629" name="TextBox 6"/>
          <p:cNvSpPr txBox="1">
            <a:spLocks noChangeArrowheads="1"/>
          </p:cNvSpPr>
          <p:nvPr/>
        </p:nvSpPr>
        <p:spPr bwMode="auto">
          <a:xfrm>
            <a:off x="952500" y="3929063"/>
            <a:ext cx="7404100" cy="230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B0F0"/>
              </a:buClr>
            </a:pPr>
            <a:r>
              <a:rPr lang="el-GR" b="1" dirty="0">
                <a:solidFill>
                  <a:srgbClr val="FFFF00"/>
                </a:solidFill>
                <a:latin typeface="Times New Roman" charset="0"/>
                <a:cs typeface="Times New Roman" charset="0"/>
              </a:rPr>
              <a:t>Λειτουργιών του νεφρού: </a:t>
            </a:r>
          </a:p>
          <a:p>
            <a:pPr eaLnBrk="1" hangingPunct="1">
              <a:buClr>
                <a:srgbClr val="00B0F0"/>
              </a:buClr>
              <a:buFont typeface="Wingdings" charset="0"/>
              <a:buChar char="Ø"/>
            </a:pPr>
            <a:r>
              <a:rPr lang="el-GR" dirty="0">
                <a:solidFill>
                  <a:srgbClr val="FFFFFF"/>
                </a:solidFill>
                <a:latin typeface="Times New Roman" charset="0"/>
                <a:cs typeface="Times New Roman" charset="0"/>
              </a:rPr>
              <a:t>ομοιόσταση των υγρών του σώματος, </a:t>
            </a:r>
          </a:p>
          <a:p>
            <a:pPr eaLnBrk="1" hangingPunct="1">
              <a:buClr>
                <a:srgbClr val="00B0F0"/>
              </a:buClr>
              <a:buFont typeface="Wingdings" charset="0"/>
              <a:buChar char="Ø"/>
            </a:pPr>
            <a:r>
              <a:rPr lang="el-GR" dirty="0">
                <a:solidFill>
                  <a:srgbClr val="FFFFFF"/>
                </a:solidFill>
                <a:latin typeface="Times New Roman" charset="0"/>
                <a:cs typeface="Times New Roman" charset="0"/>
              </a:rPr>
              <a:t>ηλεκτρολυτική και οξεοβασική ισορροπία, </a:t>
            </a:r>
          </a:p>
          <a:p>
            <a:pPr eaLnBrk="1" hangingPunct="1">
              <a:buClr>
                <a:srgbClr val="00B0F0"/>
              </a:buClr>
              <a:buFont typeface="Wingdings" charset="0"/>
              <a:buChar char="Ø"/>
            </a:pPr>
            <a:r>
              <a:rPr lang="el-GR" dirty="0">
                <a:solidFill>
                  <a:srgbClr val="FFFFFF"/>
                </a:solidFill>
                <a:latin typeface="Times New Roman" charset="0"/>
                <a:cs typeface="Times New Roman" charset="0"/>
              </a:rPr>
              <a:t>αποβολή αζωτούχων προιόντων (ουρία, κρεατινίνη) </a:t>
            </a:r>
          </a:p>
          <a:p>
            <a:pPr eaLnBrk="1" hangingPunct="1">
              <a:buClr>
                <a:srgbClr val="00B0F0"/>
              </a:buClr>
              <a:buFont typeface="Wingdings" charset="0"/>
              <a:buChar char="Ø"/>
            </a:pPr>
            <a:r>
              <a:rPr lang="el-GR" dirty="0">
                <a:solidFill>
                  <a:srgbClr val="FFFFFF"/>
                </a:solidFill>
                <a:latin typeface="Times New Roman" charset="0"/>
                <a:cs typeface="Times New Roman" charset="0"/>
              </a:rPr>
              <a:t>ενδοκρινικές λειτουργίες (</a:t>
            </a:r>
            <a:r>
              <a:rPr lang="en-US" dirty="0">
                <a:solidFill>
                  <a:srgbClr val="FFFFFF"/>
                </a:solidFill>
                <a:latin typeface="Times New Roman" charset="0"/>
                <a:cs typeface="Times New Roman" charset="0"/>
              </a:rPr>
              <a:t>EPO, </a:t>
            </a:r>
            <a:r>
              <a:rPr lang="el-GR" dirty="0">
                <a:solidFill>
                  <a:srgbClr val="FFFFFF"/>
                </a:solidFill>
                <a:latin typeface="Times New Roman" charset="0"/>
                <a:cs typeface="Times New Roman" charset="0"/>
              </a:rPr>
              <a:t>ρενίνη, </a:t>
            </a:r>
            <a:r>
              <a:rPr lang="en-US" dirty="0">
                <a:solidFill>
                  <a:srgbClr val="FFFFFF"/>
                </a:solidFill>
                <a:latin typeface="Times New Roman" charset="0"/>
                <a:cs typeface="Times New Roman" charset="0"/>
              </a:rPr>
              <a:t>AGII, D3</a:t>
            </a:r>
            <a:r>
              <a:rPr lang="el-GR" dirty="0">
                <a:solidFill>
                  <a:srgbClr val="FFFFFF"/>
                </a:solidFill>
                <a:latin typeface="Times New Roman" charset="0"/>
                <a:cs typeface="Times New Roman" charset="0"/>
              </a:rPr>
              <a:t>, </a:t>
            </a:r>
            <a:r>
              <a:rPr lang="en-US" dirty="0">
                <a:solidFill>
                  <a:srgbClr val="FFFFFF"/>
                </a:solidFill>
                <a:latin typeface="Times New Roman" charset="0"/>
                <a:cs typeface="Times New Roman" charset="0"/>
              </a:rPr>
              <a:t>PG)</a:t>
            </a:r>
            <a:endParaRPr lang="el-GR" dirty="0">
              <a:solidFill>
                <a:srgbClr val="FFFFFF"/>
              </a:solidFill>
              <a:latin typeface="Times New Roman" charset="0"/>
              <a:cs typeface="Times New Roman" charset="0"/>
            </a:endParaRPr>
          </a:p>
          <a:p>
            <a:pPr eaLnBrk="1" hangingPunct="1">
              <a:buClr>
                <a:srgbClr val="00B0F0"/>
              </a:buClr>
              <a:buFont typeface="Wingdings" charset="0"/>
              <a:buChar char="Ø"/>
            </a:pPr>
            <a:r>
              <a:rPr lang="el-GR" dirty="0">
                <a:solidFill>
                  <a:srgbClr val="FFFFFF"/>
                </a:solidFill>
                <a:latin typeface="Times New Roman" charset="0"/>
                <a:cs typeface="Times New Roman" charset="0"/>
              </a:rPr>
              <a:t>μεταβολισμός πεπτιδικών ορμονών</a:t>
            </a:r>
            <a:r>
              <a:rPr lang="en-US" dirty="0">
                <a:solidFill>
                  <a:srgbClr val="FFFFFF"/>
                </a:solidFill>
                <a:latin typeface="Times New Roman" charset="0"/>
                <a:cs typeface="Times New Roman" charset="0"/>
              </a:rPr>
              <a:t> </a:t>
            </a:r>
            <a:endParaRPr lang="el-GR" dirty="0">
              <a:solidFill>
                <a:srgbClr val="FFFFFF"/>
              </a:solidFill>
              <a:latin typeface="Times New Roman" charset="0"/>
              <a:cs typeface="Times New Roman" charset="0"/>
            </a:endParaRPr>
          </a:p>
        </p:txBody>
      </p:sp>
      <p:pic>
        <p:nvPicPr>
          <p:cNvPr id="7" name="Picture 9">
            <a:extLst>
              <a:ext uri="{FF2B5EF4-FFF2-40B4-BE49-F238E27FC236}">
                <a16:creationId xmlns:a16="http://schemas.microsoft.com/office/drawing/2014/main" id="{4BBB1BE8-38E9-1346-BCBA-606B308B71BC}"/>
              </a:ext>
            </a:extLst>
          </p:cNvPr>
          <p:cNvPicPr>
            <a:picLocks noChangeAspect="1"/>
          </p:cNvPicPr>
          <p:nvPr/>
        </p:nvPicPr>
        <p:blipFill>
          <a:blip r:embed="rId4"/>
          <a:stretch>
            <a:fillRect/>
          </a:stretch>
        </p:blipFill>
        <p:spPr>
          <a:xfrm>
            <a:off x="8246086" y="100013"/>
            <a:ext cx="830445" cy="728061"/>
          </a:xfrm>
          <a:prstGeom prst="rect">
            <a:avLst/>
          </a:prstGeom>
        </p:spPr>
      </p:pic>
    </p:spTree>
    <p:extLst>
      <p:ext uri="{BB962C8B-B14F-4D97-AF65-F5344CB8AC3E}">
        <p14:creationId xmlns:p14="http://schemas.microsoft.com/office/powerpoint/2010/main" val="2650413602"/>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dissolve">
                                      <p:cBhvr>
                                        <p:cTn id="7" dur="500"/>
                                        <p:tgtEl>
                                          <p:spTgt spid="266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629"/>
                                        </p:tgtEl>
                                        <p:attrNameLst>
                                          <p:attrName>style.visibility</p:attrName>
                                        </p:attrNameLst>
                                      </p:cBhvr>
                                      <p:to>
                                        <p:strVal val="visible"/>
                                      </p:to>
                                    </p:set>
                                    <p:animEffect transition="in" filter="dissolve">
                                      <p:cBhvr>
                                        <p:cTn id="17" dur="500"/>
                                        <p:tgtEl>
                                          <p:spTgt spid="26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6" grpId="0" animBg="1"/>
      <p:bldP spid="26629"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23164"/>
          <a:stretch/>
        </p:blipFill>
        <p:spPr>
          <a:xfrm>
            <a:off x="625782" y="1449091"/>
            <a:ext cx="7895888" cy="5269424"/>
          </a:xfrm>
          <a:prstGeom prst="rect">
            <a:avLst/>
          </a:prstGeom>
        </p:spPr>
      </p:pic>
      <p:sp>
        <p:nvSpPr>
          <p:cNvPr id="5" name="Rectangle 4"/>
          <p:cNvSpPr/>
          <p:nvPr/>
        </p:nvSpPr>
        <p:spPr>
          <a:xfrm>
            <a:off x="5334000" y="1981199"/>
            <a:ext cx="1472427" cy="1371601"/>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29F1613-4466-CE46-AC97-7C2C13E6FC9D}"/>
              </a:ext>
            </a:extLst>
          </p:cNvPr>
          <p:cNvSpPr>
            <a:spLocks noGrp="1"/>
          </p:cNvSpPr>
          <p:nvPr>
            <p:ph type="title"/>
          </p:nvPr>
        </p:nvSpPr>
        <p:spPr/>
        <p:txBody>
          <a:bodyPr/>
          <a:lstStyle/>
          <a:p>
            <a:pPr algn="ctr"/>
            <a:r>
              <a:rPr lang="en-US" dirty="0"/>
              <a:t>KDIGO-</a:t>
            </a:r>
            <a:r>
              <a:rPr lang="el-GR" dirty="0"/>
              <a:t>Ορισμός, στάδια ΟΝΒ</a:t>
            </a:r>
            <a:endParaRPr lang="en-US" dirty="0"/>
          </a:p>
        </p:txBody>
      </p:sp>
      <p:pic>
        <p:nvPicPr>
          <p:cNvPr id="2" name="Picture 3">
            <a:extLst>
              <a:ext uri="{FF2B5EF4-FFF2-40B4-BE49-F238E27FC236}">
                <a16:creationId xmlns:a16="http://schemas.microsoft.com/office/drawing/2014/main" id="{02005107-48BF-1AA8-45DF-8C6A7FED213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
        <p:nvSpPr>
          <p:cNvPr id="3" name="Rectangle 4">
            <a:extLst>
              <a:ext uri="{FF2B5EF4-FFF2-40B4-BE49-F238E27FC236}">
                <a16:creationId xmlns:a16="http://schemas.microsoft.com/office/drawing/2014/main" id="{3764BE9B-4817-05F8-10F3-BE8E9B303EE9}"/>
              </a:ext>
            </a:extLst>
          </p:cNvPr>
          <p:cNvSpPr/>
          <p:nvPr/>
        </p:nvSpPr>
        <p:spPr>
          <a:xfrm>
            <a:off x="6833373" y="1752601"/>
            <a:ext cx="1472427" cy="16002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4">
            <a:extLst>
              <a:ext uri="{FF2B5EF4-FFF2-40B4-BE49-F238E27FC236}">
                <a16:creationId xmlns:a16="http://schemas.microsoft.com/office/drawing/2014/main" id="{1ECCFDCA-147A-7F20-FAA5-CC8F8939362D}"/>
              </a:ext>
            </a:extLst>
          </p:cNvPr>
          <p:cNvSpPr/>
          <p:nvPr/>
        </p:nvSpPr>
        <p:spPr>
          <a:xfrm>
            <a:off x="5334000" y="3429000"/>
            <a:ext cx="1472427" cy="1600200"/>
          </a:xfrm>
          <a:prstGeom prst="rect">
            <a:avLst/>
          </a:prstGeom>
          <a:noFill/>
          <a:ln w="38100" cmpd="sng">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3B33616-EA17-54F1-4017-D465FF18EBF0}"/>
              </a:ext>
            </a:extLst>
          </p:cNvPr>
          <p:cNvSpPr txBox="1"/>
          <p:nvPr/>
        </p:nvSpPr>
        <p:spPr>
          <a:xfrm>
            <a:off x="5791200" y="1676400"/>
            <a:ext cx="652743" cy="369332"/>
          </a:xfrm>
          <a:prstGeom prst="rect">
            <a:avLst/>
          </a:prstGeom>
          <a:noFill/>
        </p:spPr>
        <p:txBody>
          <a:bodyPr wrap="none" rtlCol="0">
            <a:spAutoFit/>
          </a:bodyPr>
          <a:lstStyle/>
          <a:p>
            <a:r>
              <a:rPr lang="en-US" b="1" dirty="0">
                <a:solidFill>
                  <a:schemeClr val="accent6">
                    <a:lumMod val="75000"/>
                  </a:schemeClr>
                </a:solidFill>
              </a:rPr>
              <a:t>2012</a:t>
            </a:r>
            <a:endParaRPr lang="el-GR" b="1" dirty="0">
              <a:solidFill>
                <a:schemeClr val="accent6">
                  <a:lumMod val="75000"/>
                </a:schemeClr>
              </a:solidFill>
            </a:endParaRPr>
          </a:p>
        </p:txBody>
      </p:sp>
    </p:spTree>
    <p:extLst>
      <p:ext uri="{BB962C8B-B14F-4D97-AF65-F5344CB8AC3E}">
        <p14:creationId xmlns:p14="http://schemas.microsoft.com/office/powerpoint/2010/main" val="3684349666"/>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3"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1+#ppt_w/2"/>
                                          </p:val>
                                        </p:tav>
                                        <p:tav tm="100000">
                                          <p:val>
                                            <p:strVal val="#ppt_x"/>
                                          </p:val>
                                        </p:tav>
                                      </p:tavLst>
                                    </p:anim>
                                    <p:anim calcmode="lin" valueType="num">
                                      <p:cBhvr additive="base">
                                        <p:cTn id="2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3"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45426" y="1497162"/>
            <a:ext cx="752475" cy="5138737"/>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53986" name="Text Box 2"/>
          <p:cNvSpPr txBox="1">
            <a:spLocks noChangeArrowheads="1"/>
          </p:cNvSpPr>
          <p:nvPr/>
        </p:nvSpPr>
        <p:spPr bwMode="auto">
          <a:xfrm>
            <a:off x="322239" y="6412208"/>
            <a:ext cx="47752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fontAlgn="auto">
              <a:spcBef>
                <a:spcPts val="0"/>
              </a:spcBef>
              <a:spcAft>
                <a:spcPts val="0"/>
              </a:spcAft>
              <a:defRPr/>
            </a:pPr>
            <a:r>
              <a:rPr lang="en-US" sz="1400" b="1" i="1" dirty="0">
                <a:solidFill>
                  <a:schemeClr val="accent2"/>
                </a:solidFill>
                <a:latin typeface="+mn-lt"/>
                <a:ea typeface="+mn-ea"/>
                <a:cs typeface="Times New Roman" charset="0"/>
              </a:rPr>
              <a:t>From </a:t>
            </a:r>
            <a:r>
              <a:rPr lang="en-US" sz="1400" b="1" i="1" dirty="0" err="1">
                <a:solidFill>
                  <a:schemeClr val="accent2"/>
                </a:solidFill>
                <a:latin typeface="+mn-lt"/>
                <a:ea typeface="+mn-ea"/>
                <a:cs typeface="Times New Roman" charset="0"/>
              </a:rPr>
              <a:t>Knauf</a:t>
            </a:r>
            <a:r>
              <a:rPr lang="en-US" sz="1400" b="1" i="1" dirty="0">
                <a:solidFill>
                  <a:schemeClr val="accent2"/>
                </a:solidFill>
                <a:latin typeface="+mn-lt"/>
                <a:ea typeface="+mn-ea"/>
                <a:cs typeface="Times New Roman" charset="0"/>
              </a:rPr>
              <a:t> &amp; </a:t>
            </a:r>
            <a:r>
              <a:rPr lang="en-US" sz="1400" b="1" i="1" dirty="0" err="1">
                <a:solidFill>
                  <a:schemeClr val="accent2"/>
                </a:solidFill>
                <a:latin typeface="+mn-lt"/>
                <a:ea typeface="+mn-ea"/>
                <a:cs typeface="Times New Roman" charset="0"/>
              </a:rPr>
              <a:t>Mutschler</a:t>
            </a:r>
            <a:r>
              <a:rPr lang="en-US" sz="1400" b="1" i="1" dirty="0">
                <a:solidFill>
                  <a:schemeClr val="accent2"/>
                </a:solidFill>
                <a:latin typeface="+mn-lt"/>
                <a:ea typeface="+mn-ea"/>
                <a:cs typeface="Times New Roman" charset="0"/>
              </a:rPr>
              <a:t> </a:t>
            </a:r>
            <a:r>
              <a:rPr lang="en-US" sz="1400" b="1" i="1" dirty="0" err="1">
                <a:solidFill>
                  <a:schemeClr val="accent2"/>
                </a:solidFill>
                <a:latin typeface="+mn-lt"/>
                <a:ea typeface="+mn-ea"/>
                <a:cs typeface="Times New Roman" charset="0"/>
              </a:rPr>
              <a:t>Klin</a:t>
            </a:r>
            <a:r>
              <a:rPr lang="en-US" sz="1400" b="1" i="1" dirty="0">
                <a:solidFill>
                  <a:schemeClr val="accent2"/>
                </a:solidFill>
                <a:latin typeface="+mn-lt"/>
                <a:ea typeface="+mn-ea"/>
                <a:cs typeface="Times New Roman" charset="0"/>
              </a:rPr>
              <a:t>. </a:t>
            </a:r>
            <a:r>
              <a:rPr lang="en-US" sz="1400" b="1" i="1" dirty="0" err="1">
                <a:solidFill>
                  <a:schemeClr val="accent2"/>
                </a:solidFill>
                <a:latin typeface="+mn-lt"/>
                <a:ea typeface="+mn-ea"/>
                <a:cs typeface="Times New Roman" charset="0"/>
              </a:rPr>
              <a:t>Wochenschr</a:t>
            </a:r>
            <a:r>
              <a:rPr lang="en-US" sz="1400" b="1" i="1" dirty="0">
                <a:solidFill>
                  <a:schemeClr val="accent2"/>
                </a:solidFill>
                <a:latin typeface="+mn-lt"/>
                <a:ea typeface="+mn-ea"/>
                <a:cs typeface="Times New Roman" charset="0"/>
              </a:rPr>
              <a:t>. 1991 69:239-250</a:t>
            </a:r>
          </a:p>
        </p:txBody>
      </p:sp>
      <p:graphicFrame>
        <p:nvGraphicFramePr>
          <p:cNvPr id="23555" name="Object 3"/>
          <p:cNvGraphicFramePr>
            <a:graphicFrameLocks noChangeAspect="1"/>
          </p:cNvGraphicFramePr>
          <p:nvPr>
            <p:extLst>
              <p:ext uri="{D42A27DB-BD31-4B8C-83A1-F6EECF244321}">
                <p14:modId xmlns:p14="http://schemas.microsoft.com/office/powerpoint/2010/main" val="1123931902"/>
              </p:ext>
            </p:extLst>
          </p:nvPr>
        </p:nvGraphicFramePr>
        <p:xfrm>
          <a:off x="322239" y="1489224"/>
          <a:ext cx="7772400" cy="4586288"/>
        </p:xfrm>
        <a:graphic>
          <a:graphicData uri="http://schemas.openxmlformats.org/presentationml/2006/ole">
            <mc:AlternateContent xmlns:mc="http://schemas.openxmlformats.org/markup-compatibility/2006">
              <mc:Choice xmlns:v="urn:schemas-microsoft-com:vml" Requires="v">
                <p:oleObj name="Bitmap Image" r:id="rId2" imgW="6409524" imgH="3780952" progId="Paint.Picture">
                  <p:embed/>
                </p:oleObj>
              </mc:Choice>
              <mc:Fallback>
                <p:oleObj name="Bitmap Image" r:id="rId2" imgW="6409524" imgH="3780952" progId="Paint.Picture">
                  <p:embed/>
                  <p:pic>
                    <p:nvPicPr>
                      <p:cNvPr id="0" name=""/>
                      <p:cNvPicPr>
                        <a:picLocks noChangeAspect="1" noChangeArrowheads="1"/>
                      </p:cNvPicPr>
                      <p:nvPr/>
                    </p:nvPicPr>
                    <p:blipFill>
                      <a:blip r:embed="rId3">
                        <a:lum bright="-82000" contrast="100000"/>
                        <a:extLst>
                          <a:ext uri="{28A0092B-C50C-407E-A947-70E740481C1C}">
                            <a14:useLocalDpi xmlns:a14="http://schemas.microsoft.com/office/drawing/2010/main" val="0"/>
                          </a:ext>
                        </a:extLst>
                      </a:blip>
                      <a:srcRect/>
                      <a:stretch>
                        <a:fillRect/>
                      </a:stretch>
                    </p:blipFill>
                    <p:spPr bwMode="auto">
                      <a:xfrm>
                        <a:off x="322239" y="1489224"/>
                        <a:ext cx="7772400" cy="4586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53988" name="Text Box 4"/>
          <p:cNvSpPr txBox="1">
            <a:spLocks noChangeArrowheads="1"/>
          </p:cNvSpPr>
          <p:nvPr/>
        </p:nvSpPr>
        <p:spPr bwMode="auto">
          <a:xfrm>
            <a:off x="3163864" y="2295674"/>
            <a:ext cx="7937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fontAlgn="auto">
              <a:spcBef>
                <a:spcPts val="0"/>
              </a:spcBef>
              <a:spcAft>
                <a:spcPts val="0"/>
              </a:spcAft>
              <a:defRPr/>
            </a:pPr>
            <a:r>
              <a:rPr lang="en-US" sz="2400" b="1" dirty="0">
                <a:solidFill>
                  <a:schemeClr val="accent2"/>
                </a:solidFill>
                <a:latin typeface="+mn-lt"/>
                <a:ea typeface="+mn-ea"/>
                <a:cs typeface="Times New Roman" charset="0"/>
              </a:rPr>
              <a:t>70%</a:t>
            </a:r>
          </a:p>
        </p:txBody>
      </p:sp>
      <p:sp>
        <p:nvSpPr>
          <p:cNvPr id="553989" name="Text Box 5"/>
          <p:cNvSpPr txBox="1">
            <a:spLocks noChangeArrowheads="1"/>
          </p:cNvSpPr>
          <p:nvPr/>
        </p:nvSpPr>
        <p:spPr bwMode="auto">
          <a:xfrm>
            <a:off x="5980089" y="3799037"/>
            <a:ext cx="7937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fontAlgn="auto">
              <a:spcBef>
                <a:spcPts val="0"/>
              </a:spcBef>
              <a:spcAft>
                <a:spcPts val="0"/>
              </a:spcAft>
              <a:defRPr/>
            </a:pPr>
            <a:r>
              <a:rPr lang="en-US" sz="2400" b="1" dirty="0">
                <a:solidFill>
                  <a:schemeClr val="accent2"/>
                </a:solidFill>
                <a:latin typeface="+mn-lt"/>
                <a:ea typeface="+mn-ea"/>
                <a:cs typeface="Times New Roman" charset="0"/>
              </a:rPr>
              <a:t>20%</a:t>
            </a:r>
          </a:p>
        </p:txBody>
      </p:sp>
      <p:sp>
        <p:nvSpPr>
          <p:cNvPr id="553990" name="Text Box 6"/>
          <p:cNvSpPr txBox="1">
            <a:spLocks noChangeArrowheads="1"/>
          </p:cNvSpPr>
          <p:nvPr/>
        </p:nvSpPr>
        <p:spPr bwMode="auto">
          <a:xfrm>
            <a:off x="6543651" y="1341587"/>
            <a:ext cx="6413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fontAlgn="auto">
              <a:spcBef>
                <a:spcPts val="0"/>
              </a:spcBef>
              <a:spcAft>
                <a:spcPts val="0"/>
              </a:spcAft>
              <a:defRPr/>
            </a:pPr>
            <a:r>
              <a:rPr lang="en-US" sz="2400" b="1" dirty="0">
                <a:solidFill>
                  <a:schemeClr val="accent2"/>
                </a:solidFill>
                <a:latin typeface="+mn-lt"/>
                <a:ea typeface="+mn-ea"/>
                <a:cs typeface="Times New Roman" charset="0"/>
              </a:rPr>
              <a:t>5%</a:t>
            </a:r>
          </a:p>
        </p:txBody>
      </p:sp>
      <p:sp>
        <p:nvSpPr>
          <p:cNvPr id="553991" name="Text Box 7"/>
          <p:cNvSpPr txBox="1">
            <a:spLocks noChangeArrowheads="1"/>
          </p:cNvSpPr>
          <p:nvPr/>
        </p:nvSpPr>
        <p:spPr bwMode="auto">
          <a:xfrm>
            <a:off x="7629501" y="2632224"/>
            <a:ext cx="869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fontAlgn="auto">
              <a:spcBef>
                <a:spcPts val="0"/>
              </a:spcBef>
              <a:spcAft>
                <a:spcPts val="0"/>
              </a:spcAft>
              <a:defRPr/>
            </a:pPr>
            <a:r>
              <a:rPr lang="en-US" sz="2400" b="1">
                <a:solidFill>
                  <a:schemeClr val="accent2"/>
                </a:solidFill>
                <a:latin typeface="+mn-lt"/>
                <a:ea typeface="+mn-ea"/>
                <a:cs typeface="Times New Roman" charset="0"/>
              </a:rPr>
              <a:t>4.5%</a:t>
            </a:r>
          </a:p>
        </p:txBody>
      </p:sp>
      <p:sp>
        <p:nvSpPr>
          <p:cNvPr id="553992" name="Text Box 8"/>
          <p:cNvSpPr txBox="1">
            <a:spLocks noChangeArrowheads="1"/>
          </p:cNvSpPr>
          <p:nvPr/>
        </p:nvSpPr>
        <p:spPr bwMode="auto">
          <a:xfrm>
            <a:off x="5795939" y="5616724"/>
            <a:ext cx="3001962" cy="1108075"/>
          </a:xfrm>
          <a:prstGeom prst="rect">
            <a:avLst/>
          </a:prstGeom>
          <a:solidFill>
            <a:srgbClr val="FFFF00"/>
          </a:solidFill>
          <a:ln>
            <a:noFill/>
          </a:ln>
          <a:effectLst/>
        </p:spPr>
        <p:txBody>
          <a:bodyPr>
            <a:spAutoFit/>
          </a:bodyPr>
          <a:lstStyle/>
          <a:p>
            <a:pPr algn="ctr" fontAlgn="auto">
              <a:spcBef>
                <a:spcPts val="0"/>
              </a:spcBef>
              <a:spcAft>
                <a:spcPts val="0"/>
              </a:spcAft>
              <a:defRPr/>
            </a:pPr>
            <a:r>
              <a:rPr lang="el-GR" sz="2400" b="1" dirty="0">
                <a:solidFill>
                  <a:srgbClr val="000000"/>
                </a:solidFill>
                <a:latin typeface="+mn-lt"/>
                <a:ea typeface="+mn-ea"/>
                <a:cs typeface="Times New Roman" charset="0"/>
              </a:rPr>
              <a:t> </a:t>
            </a:r>
            <a:r>
              <a:rPr lang="en-US" sz="2400" b="1" dirty="0">
                <a:solidFill>
                  <a:srgbClr val="000000"/>
                </a:solidFill>
                <a:latin typeface="+mn-lt"/>
                <a:ea typeface="+mn-ea"/>
                <a:cs typeface="Times New Roman" charset="0"/>
              </a:rPr>
              <a:t>0.5%</a:t>
            </a:r>
          </a:p>
          <a:p>
            <a:pPr algn="ctr" fontAlgn="auto">
              <a:spcBef>
                <a:spcPts val="0"/>
              </a:spcBef>
              <a:spcAft>
                <a:spcPts val="0"/>
              </a:spcAft>
              <a:defRPr/>
            </a:pPr>
            <a:r>
              <a:rPr lang="el-GR" sz="1400" b="1" dirty="0">
                <a:solidFill>
                  <a:srgbClr val="000000"/>
                </a:solidFill>
                <a:latin typeface="+mn-lt"/>
                <a:ea typeface="+mn-ea"/>
                <a:cs typeface="Times New Roman" charset="0"/>
              </a:rPr>
              <a:t>  </a:t>
            </a:r>
            <a:r>
              <a:rPr lang="en-US" sz="1400" b="1" dirty="0">
                <a:solidFill>
                  <a:srgbClr val="000000"/>
                </a:solidFill>
                <a:latin typeface="+mn-lt"/>
                <a:ea typeface="+mn-ea"/>
                <a:cs typeface="Times New Roman" charset="0"/>
              </a:rPr>
              <a:t>Volume 1.5 L/day</a:t>
            </a:r>
            <a:br>
              <a:rPr lang="en-US" sz="1400" b="1" dirty="0">
                <a:solidFill>
                  <a:srgbClr val="000000"/>
                </a:solidFill>
                <a:latin typeface="+mn-lt"/>
                <a:ea typeface="+mn-ea"/>
                <a:cs typeface="Times New Roman" charset="0"/>
              </a:rPr>
            </a:br>
            <a:r>
              <a:rPr lang="el-GR" sz="1400" b="1" dirty="0">
                <a:solidFill>
                  <a:srgbClr val="000000"/>
                </a:solidFill>
                <a:latin typeface="+mn-lt"/>
                <a:ea typeface="+mn-ea"/>
                <a:cs typeface="Times New Roman" charset="0"/>
              </a:rPr>
              <a:t>      </a:t>
            </a:r>
            <a:r>
              <a:rPr lang="en-US" sz="1400" b="1" dirty="0">
                <a:solidFill>
                  <a:srgbClr val="000000"/>
                </a:solidFill>
                <a:latin typeface="+mn-lt"/>
                <a:ea typeface="+mn-ea"/>
                <a:cs typeface="Times New Roman" charset="0"/>
              </a:rPr>
              <a:t>Urine Na 100 </a:t>
            </a:r>
            <a:r>
              <a:rPr lang="en-US" sz="1400" b="1" dirty="0" err="1">
                <a:solidFill>
                  <a:srgbClr val="000000"/>
                </a:solidFill>
                <a:latin typeface="+mn-lt"/>
                <a:ea typeface="+mn-ea"/>
                <a:cs typeface="Times New Roman" charset="0"/>
              </a:rPr>
              <a:t>mEq</a:t>
            </a:r>
            <a:r>
              <a:rPr lang="en-US" sz="1400" b="1" dirty="0">
                <a:solidFill>
                  <a:srgbClr val="000000"/>
                </a:solidFill>
                <a:latin typeface="+mn-lt"/>
                <a:ea typeface="+mn-ea"/>
                <a:cs typeface="Times New Roman" charset="0"/>
              </a:rPr>
              <a:t>/L</a:t>
            </a:r>
          </a:p>
          <a:p>
            <a:pPr algn="ctr" fontAlgn="auto">
              <a:spcBef>
                <a:spcPts val="0"/>
              </a:spcBef>
              <a:spcAft>
                <a:spcPts val="0"/>
              </a:spcAft>
              <a:defRPr/>
            </a:pPr>
            <a:r>
              <a:rPr lang="el-GR" sz="1400" b="1" dirty="0">
                <a:solidFill>
                  <a:srgbClr val="000000"/>
                </a:solidFill>
                <a:latin typeface="+mn-lt"/>
                <a:ea typeface="+mn-ea"/>
                <a:cs typeface="Times New Roman" charset="0"/>
              </a:rPr>
              <a:t>        </a:t>
            </a:r>
            <a:r>
              <a:rPr lang="en-US" sz="1400" b="1" dirty="0">
                <a:solidFill>
                  <a:srgbClr val="000000"/>
                </a:solidFill>
                <a:latin typeface="+mn-lt"/>
                <a:ea typeface="+mn-ea"/>
                <a:cs typeface="Times New Roman" charset="0"/>
              </a:rPr>
              <a:t>Na Excretion 155 </a:t>
            </a:r>
            <a:r>
              <a:rPr lang="en-US" sz="1400" b="1" dirty="0" err="1">
                <a:solidFill>
                  <a:srgbClr val="000000"/>
                </a:solidFill>
                <a:latin typeface="+mn-lt"/>
                <a:ea typeface="+mn-ea"/>
                <a:cs typeface="Times New Roman" charset="0"/>
              </a:rPr>
              <a:t>mEq</a:t>
            </a:r>
            <a:r>
              <a:rPr lang="en-US" sz="1400" b="1" dirty="0">
                <a:solidFill>
                  <a:srgbClr val="000000"/>
                </a:solidFill>
                <a:latin typeface="+mn-lt"/>
                <a:ea typeface="+mn-ea"/>
                <a:cs typeface="Times New Roman" charset="0"/>
              </a:rPr>
              <a:t>/day</a:t>
            </a:r>
          </a:p>
        </p:txBody>
      </p:sp>
      <p:sp>
        <p:nvSpPr>
          <p:cNvPr id="553993" name="Text Box 9"/>
          <p:cNvSpPr txBox="1">
            <a:spLocks noChangeArrowheads="1"/>
          </p:cNvSpPr>
          <p:nvPr/>
        </p:nvSpPr>
        <p:spPr bwMode="auto">
          <a:xfrm>
            <a:off x="430189" y="4003824"/>
            <a:ext cx="2414587" cy="1108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fontAlgn="auto">
              <a:spcBef>
                <a:spcPts val="0"/>
              </a:spcBef>
              <a:spcAft>
                <a:spcPts val="0"/>
              </a:spcAft>
              <a:defRPr/>
            </a:pPr>
            <a:r>
              <a:rPr lang="en-US" sz="2400" b="1" dirty="0">
                <a:latin typeface="+mn-lt"/>
                <a:ea typeface="+mn-ea"/>
                <a:cs typeface="Times New Roman" charset="0"/>
              </a:rPr>
              <a:t>100%</a:t>
            </a:r>
            <a:br>
              <a:rPr lang="en-US" sz="2400" b="1" dirty="0">
                <a:latin typeface="+mn-lt"/>
                <a:ea typeface="+mn-ea"/>
                <a:cs typeface="Times New Roman" charset="0"/>
              </a:rPr>
            </a:br>
            <a:r>
              <a:rPr lang="en-US" sz="1400" b="1" dirty="0">
                <a:latin typeface="+mn-lt"/>
                <a:ea typeface="+mn-ea"/>
                <a:cs typeface="Times New Roman" charset="0"/>
              </a:rPr>
              <a:t>GFR 180 L/day </a:t>
            </a:r>
            <a:br>
              <a:rPr lang="en-US" sz="1400" b="1" dirty="0">
                <a:latin typeface="+mn-lt"/>
                <a:ea typeface="+mn-ea"/>
                <a:cs typeface="Times New Roman" charset="0"/>
              </a:rPr>
            </a:br>
            <a:r>
              <a:rPr lang="en-US" sz="1400" b="1" dirty="0">
                <a:latin typeface="+mn-lt"/>
                <a:ea typeface="+mn-ea"/>
                <a:cs typeface="Times New Roman" charset="0"/>
              </a:rPr>
              <a:t>Plasma Na 145 </a:t>
            </a:r>
            <a:r>
              <a:rPr lang="en-US" sz="1400" b="1" dirty="0" err="1">
                <a:latin typeface="+mn-lt"/>
                <a:ea typeface="+mn-ea"/>
                <a:cs typeface="Times New Roman" charset="0"/>
              </a:rPr>
              <a:t>mEq</a:t>
            </a:r>
            <a:r>
              <a:rPr lang="en-US" sz="1400" b="1" dirty="0">
                <a:latin typeface="+mn-lt"/>
                <a:ea typeface="+mn-ea"/>
                <a:cs typeface="Times New Roman" charset="0"/>
              </a:rPr>
              <a:t>/L</a:t>
            </a:r>
            <a:br>
              <a:rPr lang="en-US" sz="1400" b="1" dirty="0">
                <a:latin typeface="+mn-lt"/>
                <a:ea typeface="+mn-ea"/>
                <a:cs typeface="Times New Roman" charset="0"/>
              </a:rPr>
            </a:br>
            <a:r>
              <a:rPr lang="en-US" sz="1400" b="1" dirty="0">
                <a:latin typeface="+mn-lt"/>
                <a:ea typeface="+mn-ea"/>
                <a:cs typeface="Times New Roman" charset="0"/>
              </a:rPr>
              <a:t>Filtered Load 26,100 </a:t>
            </a:r>
            <a:r>
              <a:rPr lang="en-US" sz="1400" b="1" dirty="0" err="1">
                <a:latin typeface="+mn-lt"/>
                <a:ea typeface="+mn-ea"/>
                <a:cs typeface="Times New Roman" charset="0"/>
              </a:rPr>
              <a:t>mEq</a:t>
            </a:r>
            <a:r>
              <a:rPr lang="en-US" sz="1400" b="1" dirty="0">
                <a:latin typeface="+mn-lt"/>
                <a:ea typeface="+mn-ea"/>
                <a:cs typeface="Times New Roman" charset="0"/>
              </a:rPr>
              <a:t>/day</a:t>
            </a:r>
          </a:p>
        </p:txBody>
      </p:sp>
      <p:sp>
        <p:nvSpPr>
          <p:cNvPr id="553994" name="Text Box 10"/>
          <p:cNvSpPr txBox="1">
            <a:spLocks noChangeArrowheads="1"/>
          </p:cNvSpPr>
          <p:nvPr/>
        </p:nvSpPr>
        <p:spPr bwMode="auto">
          <a:xfrm>
            <a:off x="1901801" y="2106762"/>
            <a:ext cx="1543050" cy="338137"/>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fontAlgn="auto">
              <a:spcBef>
                <a:spcPts val="0"/>
              </a:spcBef>
              <a:spcAft>
                <a:spcPts val="0"/>
              </a:spcAft>
              <a:defRPr/>
            </a:pPr>
            <a:r>
              <a:rPr lang="en-US" sz="1600" b="1" dirty="0">
                <a:solidFill>
                  <a:srgbClr val="008000"/>
                </a:solidFill>
                <a:latin typeface="+mn-lt"/>
                <a:ea typeface="+mn-ea"/>
                <a:cs typeface="Times New Roman" charset="0"/>
              </a:rPr>
              <a:t>Proximal tubule</a:t>
            </a:r>
          </a:p>
        </p:txBody>
      </p:sp>
      <p:sp>
        <p:nvSpPr>
          <p:cNvPr id="553995" name="Text Box 11"/>
          <p:cNvSpPr txBox="1">
            <a:spLocks noChangeArrowheads="1"/>
          </p:cNvSpPr>
          <p:nvPr/>
        </p:nvSpPr>
        <p:spPr bwMode="auto">
          <a:xfrm>
            <a:off x="4575151" y="4456262"/>
            <a:ext cx="1366838" cy="338137"/>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fontAlgn="auto">
              <a:spcBef>
                <a:spcPts val="0"/>
              </a:spcBef>
              <a:spcAft>
                <a:spcPts val="0"/>
              </a:spcAft>
              <a:defRPr/>
            </a:pPr>
            <a:r>
              <a:rPr lang="en-US" sz="1600" b="1" dirty="0">
                <a:solidFill>
                  <a:srgbClr val="008000"/>
                </a:solidFill>
                <a:latin typeface="+mn-lt"/>
                <a:ea typeface="+mn-ea"/>
                <a:cs typeface="Times New Roman" charset="0"/>
              </a:rPr>
              <a:t>Loop of </a:t>
            </a:r>
            <a:r>
              <a:rPr lang="en-US" sz="1600" b="1" dirty="0" err="1">
                <a:solidFill>
                  <a:srgbClr val="008000"/>
                </a:solidFill>
                <a:latin typeface="+mn-lt"/>
                <a:ea typeface="+mn-ea"/>
                <a:cs typeface="Times New Roman" charset="0"/>
              </a:rPr>
              <a:t>Henle</a:t>
            </a:r>
            <a:endParaRPr lang="en-US" sz="1600" b="1" dirty="0">
              <a:solidFill>
                <a:srgbClr val="008000"/>
              </a:solidFill>
              <a:latin typeface="+mn-lt"/>
              <a:ea typeface="+mn-ea"/>
              <a:cs typeface="Times New Roman" charset="0"/>
            </a:endParaRPr>
          </a:p>
        </p:txBody>
      </p:sp>
      <p:sp>
        <p:nvSpPr>
          <p:cNvPr id="553996" name="Text Box 12"/>
          <p:cNvSpPr txBox="1">
            <a:spLocks noChangeArrowheads="1"/>
          </p:cNvSpPr>
          <p:nvPr/>
        </p:nvSpPr>
        <p:spPr bwMode="auto">
          <a:xfrm>
            <a:off x="5765776" y="1998812"/>
            <a:ext cx="1274763" cy="339725"/>
          </a:xfrm>
          <a:prstGeom prst="rect">
            <a:avLst/>
          </a:prstGeom>
          <a:noFill/>
          <a:ln w="9525">
            <a:no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spAutoFit/>
          </a:bodyPr>
          <a:lstStyle/>
          <a:p>
            <a:pPr algn="ctr" fontAlgn="auto">
              <a:spcBef>
                <a:spcPts val="0"/>
              </a:spcBef>
              <a:spcAft>
                <a:spcPts val="0"/>
              </a:spcAft>
              <a:defRPr/>
            </a:pPr>
            <a:r>
              <a:rPr lang="en-US" sz="1600" b="1" dirty="0">
                <a:solidFill>
                  <a:srgbClr val="008000"/>
                </a:solidFill>
                <a:latin typeface="+mn-lt"/>
                <a:ea typeface="+mn-ea"/>
                <a:cs typeface="Times New Roman" charset="0"/>
              </a:rPr>
              <a:t>Distal tubule</a:t>
            </a:r>
          </a:p>
        </p:txBody>
      </p:sp>
      <p:sp>
        <p:nvSpPr>
          <p:cNvPr id="553998" name="Text Box 14"/>
          <p:cNvSpPr txBox="1">
            <a:spLocks noChangeArrowheads="1"/>
          </p:cNvSpPr>
          <p:nvPr/>
        </p:nvSpPr>
        <p:spPr bwMode="auto">
          <a:xfrm>
            <a:off x="7434239" y="2983062"/>
            <a:ext cx="1117600"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auto">
              <a:spcBef>
                <a:spcPts val="0"/>
              </a:spcBef>
              <a:spcAft>
                <a:spcPts val="0"/>
              </a:spcAft>
              <a:defRPr/>
            </a:pPr>
            <a:r>
              <a:rPr lang="en-US" sz="1600" b="1" dirty="0">
                <a:solidFill>
                  <a:srgbClr val="008000"/>
                </a:solidFill>
                <a:latin typeface="+mn-lt"/>
                <a:ea typeface="+mn-ea"/>
                <a:cs typeface="Times New Roman" charset="0"/>
              </a:rPr>
              <a:t>Collecting </a:t>
            </a:r>
          </a:p>
          <a:p>
            <a:pPr fontAlgn="auto">
              <a:spcBef>
                <a:spcPts val="0"/>
              </a:spcBef>
              <a:spcAft>
                <a:spcPts val="0"/>
              </a:spcAft>
              <a:defRPr/>
            </a:pPr>
            <a:r>
              <a:rPr lang="en-US" sz="1600" b="1" dirty="0">
                <a:solidFill>
                  <a:srgbClr val="008000"/>
                </a:solidFill>
                <a:latin typeface="+mn-lt"/>
                <a:ea typeface="+mn-ea"/>
                <a:cs typeface="Times New Roman" charset="0"/>
              </a:rPr>
              <a:t>duct</a:t>
            </a:r>
          </a:p>
        </p:txBody>
      </p:sp>
      <p:sp>
        <p:nvSpPr>
          <p:cNvPr id="553999" name="Text Box 15"/>
          <p:cNvSpPr txBox="1">
            <a:spLocks noChangeArrowheads="1"/>
          </p:cNvSpPr>
          <p:nvPr/>
        </p:nvSpPr>
        <p:spPr bwMode="auto">
          <a:xfrm>
            <a:off x="5888014" y="3089424"/>
            <a:ext cx="1296987" cy="825500"/>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fontAlgn="auto">
              <a:spcBef>
                <a:spcPts val="0"/>
              </a:spcBef>
              <a:spcAft>
                <a:spcPts val="0"/>
              </a:spcAft>
              <a:defRPr/>
            </a:pPr>
            <a:r>
              <a:rPr lang="en-US" sz="1600" b="1" dirty="0">
                <a:solidFill>
                  <a:srgbClr val="008000"/>
                </a:solidFill>
                <a:latin typeface="+mn-lt"/>
                <a:ea typeface="+mn-ea"/>
                <a:cs typeface="Times New Roman" charset="0"/>
              </a:rPr>
              <a:t>Thick </a:t>
            </a:r>
          </a:p>
          <a:p>
            <a:pPr fontAlgn="auto">
              <a:spcBef>
                <a:spcPts val="0"/>
              </a:spcBef>
              <a:spcAft>
                <a:spcPts val="0"/>
              </a:spcAft>
              <a:defRPr/>
            </a:pPr>
            <a:r>
              <a:rPr lang="en-US" sz="1600" b="1" dirty="0">
                <a:solidFill>
                  <a:srgbClr val="008000"/>
                </a:solidFill>
                <a:latin typeface="+mn-lt"/>
                <a:ea typeface="+mn-ea"/>
                <a:cs typeface="Times New Roman" charset="0"/>
              </a:rPr>
              <a:t>Ascending </a:t>
            </a:r>
          </a:p>
          <a:p>
            <a:pPr fontAlgn="auto">
              <a:spcBef>
                <a:spcPts val="0"/>
              </a:spcBef>
              <a:spcAft>
                <a:spcPts val="0"/>
              </a:spcAft>
              <a:defRPr/>
            </a:pPr>
            <a:r>
              <a:rPr lang="en-US" sz="1600" b="1" dirty="0">
                <a:solidFill>
                  <a:srgbClr val="008000"/>
                </a:solidFill>
                <a:latin typeface="+mn-lt"/>
                <a:ea typeface="+mn-ea"/>
                <a:cs typeface="Times New Roman" charset="0"/>
              </a:rPr>
              <a:t>Limb</a:t>
            </a:r>
          </a:p>
        </p:txBody>
      </p:sp>
      <p:sp>
        <p:nvSpPr>
          <p:cNvPr id="19" name="Rectangle 7"/>
          <p:cNvSpPr txBox="1">
            <a:spLocks noChangeArrowheads="1"/>
          </p:cNvSpPr>
          <p:nvPr/>
        </p:nvSpPr>
        <p:spPr>
          <a:xfrm>
            <a:off x="1363459" y="163464"/>
            <a:ext cx="6210678" cy="981076"/>
          </a:xfrm>
          <a:prstGeom prst="rect">
            <a:avLst/>
          </a:prstGeom>
        </p:spPr>
        <p:txBody>
          <a:bodyPr>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fontAlgn="auto" hangingPunct="1">
              <a:spcAft>
                <a:spcPts val="0"/>
              </a:spcAft>
              <a:defRPr/>
            </a:pPr>
            <a:r>
              <a:rPr lang="el-GR" sz="4000" dirty="0">
                <a:solidFill>
                  <a:schemeClr val="accent1"/>
                </a:solidFill>
                <a:latin typeface="Calibri" charset="0"/>
                <a:ea typeface="+mj-ea"/>
                <a:cs typeface="+mj-cs"/>
              </a:rPr>
              <a:t>Βασικές αρχές φυσιολογίας</a:t>
            </a:r>
          </a:p>
        </p:txBody>
      </p:sp>
      <p:sp>
        <p:nvSpPr>
          <p:cNvPr id="6" name="Rectangle 5"/>
          <p:cNvSpPr/>
          <p:nvPr/>
        </p:nvSpPr>
        <p:spPr>
          <a:xfrm>
            <a:off x="880408" y="4378526"/>
            <a:ext cx="1433589" cy="303848"/>
          </a:xfrm>
          <a:prstGeom prst="rect">
            <a:avLst/>
          </a:prstGeom>
          <a:no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616676" y="5738847"/>
            <a:ext cx="1433589" cy="525276"/>
          </a:xfrm>
          <a:prstGeom prst="rect">
            <a:avLst/>
          </a:prstGeom>
          <a:no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5207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426740C-242A-494B-BE4F-87356A7F74C6}"/>
              </a:ext>
            </a:extLst>
          </p:cNvPr>
          <p:cNvSpPr>
            <a:spLocks noGrp="1"/>
          </p:cNvSpPr>
          <p:nvPr>
            <p:ph type="title"/>
          </p:nvPr>
        </p:nvSpPr>
        <p:spPr>
          <a:xfrm>
            <a:off x="457200" y="152400"/>
            <a:ext cx="8229600" cy="1143000"/>
          </a:xfrm>
          <a:solidFill>
            <a:schemeClr val="accent4">
              <a:lumMod val="60000"/>
              <a:lumOff val="40000"/>
            </a:schemeClr>
          </a:solidFill>
        </p:spPr>
        <p:txBody>
          <a:bodyPr/>
          <a:lstStyle/>
          <a:p>
            <a:r>
              <a:rPr lang="el-GR" sz="4000" b="1" dirty="0"/>
              <a:t>Τροποποιημένος ορισμός ΟΝΒ</a:t>
            </a:r>
            <a:br>
              <a:rPr lang="en-US" sz="4000" b="1" dirty="0"/>
            </a:br>
            <a:r>
              <a:rPr lang="en-US" sz="4000" b="1" dirty="0"/>
              <a:t>2020</a:t>
            </a:r>
          </a:p>
        </p:txBody>
      </p:sp>
      <p:pic>
        <p:nvPicPr>
          <p:cNvPr id="3" name="Εικόνα 2">
            <a:extLst>
              <a:ext uri="{FF2B5EF4-FFF2-40B4-BE49-F238E27FC236}">
                <a16:creationId xmlns:a16="http://schemas.microsoft.com/office/drawing/2014/main" id="{7E8147C8-9F02-6444-9889-AB058C8ED6F8}"/>
              </a:ext>
            </a:extLst>
          </p:cNvPr>
          <p:cNvPicPr>
            <a:picLocks noChangeAspect="1"/>
          </p:cNvPicPr>
          <p:nvPr/>
        </p:nvPicPr>
        <p:blipFill rotWithShape="1">
          <a:blip r:embed="rId2"/>
          <a:srcRect r="9350"/>
          <a:stretch/>
        </p:blipFill>
        <p:spPr>
          <a:xfrm>
            <a:off x="51066" y="1456149"/>
            <a:ext cx="8864333" cy="4335051"/>
          </a:xfrm>
          <a:prstGeom prst="rect">
            <a:avLst/>
          </a:prstGeom>
          <a:noFill/>
        </p:spPr>
      </p:pic>
      <p:sp>
        <p:nvSpPr>
          <p:cNvPr id="5" name="Ορθογώνιο 4">
            <a:extLst>
              <a:ext uri="{FF2B5EF4-FFF2-40B4-BE49-F238E27FC236}">
                <a16:creationId xmlns:a16="http://schemas.microsoft.com/office/drawing/2014/main" id="{804CB1F7-4FC6-BD48-8BD0-D2CA8567ACE4}"/>
              </a:ext>
            </a:extLst>
          </p:cNvPr>
          <p:cNvSpPr/>
          <p:nvPr/>
        </p:nvSpPr>
        <p:spPr>
          <a:xfrm>
            <a:off x="7501346" y="6096000"/>
            <a:ext cx="1566454" cy="215444"/>
          </a:xfrm>
          <a:prstGeom prst="rect">
            <a:avLst/>
          </a:prstGeom>
        </p:spPr>
        <p:txBody>
          <a:bodyPr wrap="none">
            <a:spAutoFit/>
          </a:bodyPr>
          <a:lstStyle/>
          <a:p>
            <a:r>
              <a:rPr lang="en-US" sz="800" i="1" dirty="0">
                <a:latin typeface="GuardianSans"/>
              </a:rPr>
              <a:t>JAMA Network Open. </a:t>
            </a:r>
            <a:r>
              <a:rPr lang="en-US" sz="800" dirty="0">
                <a:latin typeface="GuardianSansGR"/>
              </a:rPr>
              <a:t>2020;3(10) </a:t>
            </a:r>
            <a:endParaRPr lang="en-US" dirty="0"/>
          </a:p>
        </p:txBody>
      </p:sp>
      <p:pic>
        <p:nvPicPr>
          <p:cNvPr id="6" name="Picture 3">
            <a:extLst>
              <a:ext uri="{FF2B5EF4-FFF2-40B4-BE49-F238E27FC236}">
                <a16:creationId xmlns:a16="http://schemas.microsoft.com/office/drawing/2014/main" id="{04837F90-8DCE-7643-B8ED-A1025CF8A9B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Tree>
    <p:extLst>
      <p:ext uri="{BB962C8B-B14F-4D97-AF65-F5344CB8AC3E}">
        <p14:creationId xmlns:p14="http://schemas.microsoft.com/office/powerpoint/2010/main" val="3125580584"/>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p:dissolv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457200" y="44450"/>
            <a:ext cx="8229600" cy="1139825"/>
          </a:xfrm>
        </p:spPr>
        <p:txBody>
          <a:bodyPr/>
          <a:lstStyle/>
          <a:p>
            <a:pPr eaLnBrk="1" hangingPunct="1"/>
            <a:r>
              <a:rPr lang="el-GR">
                <a:effectLst/>
                <a:latin typeface="Times New Roman" charset="0"/>
                <a:ea typeface="ＭＳ Ｐゴシック" charset="0"/>
                <a:cs typeface="Times New Roman" charset="0"/>
              </a:rPr>
              <a:t>ΕΓΚΑΙΡΗ ΔΙΑΓΝΩΣΗ ΤΗΣ ΟΝΒ</a:t>
            </a:r>
            <a:endParaRPr lang="en-US">
              <a:effectLst/>
              <a:latin typeface="Times New Roman" charset="0"/>
              <a:ea typeface="ＭＳ Ｐゴシック" charset="0"/>
              <a:cs typeface="Times New Roman" charset="0"/>
            </a:endParaRPr>
          </a:p>
        </p:txBody>
      </p:sp>
      <p:pic>
        <p:nvPicPr>
          <p:cNvPr id="6246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341438"/>
            <a:ext cx="7786687" cy="517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33089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dissolve">
                                      <p:cBhvr>
                                        <p:cTn id="7" dur="500"/>
                                        <p:tgtEl>
                                          <p:spTgt spid="62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5913" y="981075"/>
            <a:ext cx="8864600" cy="561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8" name="Title 1"/>
          <p:cNvSpPr>
            <a:spLocks noGrp="1"/>
          </p:cNvSpPr>
          <p:nvPr>
            <p:ph type="title"/>
          </p:nvPr>
        </p:nvSpPr>
        <p:spPr>
          <a:xfrm>
            <a:off x="457200" y="0"/>
            <a:ext cx="8229600" cy="1112838"/>
          </a:xfrm>
        </p:spPr>
        <p:txBody>
          <a:bodyPr/>
          <a:lstStyle/>
          <a:p>
            <a:pPr eaLnBrk="1" hangingPunct="1"/>
            <a:r>
              <a:rPr lang="el-GR">
                <a:effectLst/>
                <a:latin typeface="Times New Roman" charset="0"/>
                <a:ea typeface="ＭＳ Ｐゴシック" charset="0"/>
                <a:cs typeface="Times New Roman" charset="0"/>
              </a:rPr>
              <a:t>ΕΓΚΑΙΡΗ ΔΙΑΓΝΩΣΗ ΤΗΣ ΟΝΒ</a:t>
            </a:r>
            <a:endParaRPr lang="en-US">
              <a:effectLst/>
              <a:latin typeface="Times New Roman" charset="0"/>
              <a:ea typeface="ＭＳ Ｐゴシック" charset="0"/>
              <a:cs typeface="Times New Roman" charset="0"/>
            </a:endParaRPr>
          </a:p>
        </p:txBody>
      </p:sp>
    </p:spTree>
    <p:extLst>
      <p:ext uri="{BB962C8B-B14F-4D97-AF65-F5344CB8AC3E}">
        <p14:creationId xmlns:p14="http://schemas.microsoft.com/office/powerpoint/2010/main" val="40201003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1066800" y="5791200"/>
            <a:ext cx="7010400" cy="1066800"/>
          </a:xfrm>
        </p:spPr>
        <p:txBody>
          <a:bodyPr/>
          <a:lstStyle/>
          <a:p>
            <a:pPr algn="ctr"/>
            <a:r>
              <a:rPr lang="en-US" dirty="0">
                <a:latin typeface="Tw Cen MT" charset="0"/>
              </a:rPr>
              <a:t>NGAL</a:t>
            </a:r>
          </a:p>
        </p:txBody>
      </p:sp>
      <p:pic>
        <p:nvPicPr>
          <p:cNvPr id="4608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066800"/>
            <a:ext cx="6911975" cy="366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50937090"/>
      </p:ext>
    </p:extLst>
  </p:cSld>
  <p:clrMapOvr>
    <a:masterClrMapping/>
  </p:clrMapOvr>
  <p:transition spd="slow"/>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196975"/>
            <a:ext cx="8623300" cy="527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2" name="Title 1"/>
          <p:cNvSpPr>
            <a:spLocks noGrp="1"/>
          </p:cNvSpPr>
          <p:nvPr>
            <p:ph type="title"/>
          </p:nvPr>
        </p:nvSpPr>
        <p:spPr>
          <a:xfrm>
            <a:off x="457200" y="44450"/>
            <a:ext cx="8229600" cy="1139825"/>
          </a:xfrm>
        </p:spPr>
        <p:txBody>
          <a:bodyPr/>
          <a:lstStyle/>
          <a:p>
            <a:pPr eaLnBrk="1" hangingPunct="1"/>
            <a:r>
              <a:rPr lang="el-GR">
                <a:effectLst/>
                <a:latin typeface="Times New Roman" charset="0"/>
                <a:ea typeface="ＭＳ Ｐゴシック" charset="0"/>
                <a:cs typeface="Times New Roman" charset="0"/>
              </a:rPr>
              <a:t>ΕΓΚΑΙΡΗ ΔΙΑΓΝΩΣΗ ΤΗΣ ΟΝΒ</a:t>
            </a:r>
            <a:endParaRPr lang="en-US">
              <a:effectLst/>
              <a:latin typeface="Times New Roman" charset="0"/>
              <a:ea typeface="ＭＳ Ｐゴシック" charset="0"/>
              <a:cs typeface="Times New Roman" charset="0"/>
            </a:endParaRPr>
          </a:p>
        </p:txBody>
      </p:sp>
      <p:sp>
        <p:nvSpPr>
          <p:cNvPr id="61443" name="TextBox 1"/>
          <p:cNvSpPr txBox="1">
            <a:spLocks noChangeArrowheads="1"/>
          </p:cNvSpPr>
          <p:nvPr/>
        </p:nvSpPr>
        <p:spPr bwMode="auto">
          <a:xfrm>
            <a:off x="6659563" y="5940425"/>
            <a:ext cx="129698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Wingdings" charset="0"/>
                <a:cs typeface="Wingdings" charset="0"/>
                <a:sym typeface="Wingdings" charset="0"/>
              </a:rPr>
              <a:t></a:t>
            </a:r>
            <a:r>
              <a:rPr lang="en-US" sz="1800">
                <a:solidFill>
                  <a:schemeClr val="bg1"/>
                </a:solidFill>
                <a:sym typeface="Wingdings" charset="0"/>
              </a:rPr>
              <a:t> Fe Na</a:t>
            </a:r>
            <a:endParaRPr lang="en-US" sz="1800">
              <a:solidFill>
                <a:schemeClr val="bg1"/>
              </a:solidFill>
            </a:endParaRPr>
          </a:p>
        </p:txBody>
      </p:sp>
    </p:spTree>
    <p:extLst>
      <p:ext uri="{BB962C8B-B14F-4D97-AF65-F5344CB8AC3E}">
        <p14:creationId xmlns:p14="http://schemas.microsoft.com/office/powerpoint/2010/main" val="38710689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p:cNvPicPr>
            <a:picLocks noChangeAspect="1"/>
          </p:cNvPicPr>
          <p:nvPr/>
        </p:nvPicPr>
        <p:blipFill>
          <a:blip r:embed="rId2">
            <a:extLst>
              <a:ext uri="{28A0092B-C50C-407E-A947-70E740481C1C}">
                <a14:useLocalDpi xmlns:a14="http://schemas.microsoft.com/office/drawing/2010/main" val="0"/>
              </a:ext>
            </a:extLst>
          </a:blip>
          <a:srcRect b="18903"/>
          <a:stretch>
            <a:fillRect/>
          </a:stretch>
        </p:blipFill>
        <p:spPr bwMode="auto">
          <a:xfrm>
            <a:off x="727075" y="3644900"/>
            <a:ext cx="7805738" cy="316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6" name="Title 1"/>
          <p:cNvSpPr>
            <a:spLocks noGrp="1"/>
          </p:cNvSpPr>
          <p:nvPr>
            <p:ph type="title"/>
          </p:nvPr>
        </p:nvSpPr>
        <p:spPr>
          <a:xfrm>
            <a:off x="103188" y="-9525"/>
            <a:ext cx="9005887" cy="990600"/>
          </a:xfrm>
        </p:spPr>
        <p:txBody>
          <a:bodyPr/>
          <a:lstStyle/>
          <a:p>
            <a:pPr eaLnBrk="1" hangingPunct="1"/>
            <a:r>
              <a:rPr lang="el-GR" sz="3200" b="1">
                <a:effectLst/>
                <a:latin typeface="Times New Roman" charset="0"/>
                <a:ea typeface="ＭＳ Ｐゴシック" charset="0"/>
                <a:cs typeface="Times New Roman" charset="0"/>
              </a:rPr>
              <a:t>ΔΕΙΚΤΕΣ</a:t>
            </a:r>
            <a:r>
              <a:rPr lang="en-US" sz="3200" b="1">
                <a:effectLst/>
                <a:latin typeface="Times New Roman" charset="0"/>
                <a:ea typeface="ＭＳ Ｐゴシック" charset="0"/>
                <a:cs typeface="Times New Roman" charset="0"/>
              </a:rPr>
              <a:t> </a:t>
            </a:r>
            <a:r>
              <a:rPr lang="el-GR" sz="3200" b="1">
                <a:effectLst/>
                <a:latin typeface="Times New Roman" charset="0"/>
                <a:ea typeface="ＭＳ Ｐゴシック" charset="0"/>
                <a:cs typeface="Times New Roman" charset="0"/>
              </a:rPr>
              <a:t>ΟΞΕΙΑΣ ΝΕΦΡΙΚΗΣ ΒΛΑΒΗΣ</a:t>
            </a:r>
            <a:endParaRPr lang="en-US" sz="3200" b="1">
              <a:effectLst/>
              <a:latin typeface="Times New Roman" charset="0"/>
              <a:ea typeface="ＭＳ Ｐゴシック" charset="0"/>
              <a:cs typeface="Times New Roman" charset="0"/>
            </a:endParaRPr>
          </a:p>
        </p:txBody>
      </p:sp>
      <p:pic>
        <p:nvPicPr>
          <p:cNvPr id="6246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908050"/>
            <a:ext cx="7488237" cy="27368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3626465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5537"/>
                                        </p:tgtEl>
                                        <p:attrNameLst>
                                          <p:attrName>style.visibility</p:attrName>
                                        </p:attrNameLst>
                                      </p:cBhvr>
                                      <p:to>
                                        <p:strVal val="visible"/>
                                      </p:to>
                                    </p:set>
                                    <p:animEffect transition="in" filter="dissolve">
                                      <p:cBhvr>
                                        <p:cTn id="7" dur="500"/>
                                        <p:tgtEl>
                                          <p:spTgt spid="65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olo 9"/>
          <p:cNvSpPr>
            <a:spLocks noGrp="1"/>
          </p:cNvSpPr>
          <p:nvPr>
            <p:ph type="title" idx="4294967295"/>
          </p:nvPr>
        </p:nvSpPr>
        <p:spPr>
          <a:xfrm>
            <a:off x="1298845" y="857301"/>
            <a:ext cx="6750050" cy="594122"/>
          </a:xfrm>
        </p:spPr>
        <p:txBody>
          <a:bodyPr>
            <a:normAutofit/>
          </a:bodyPr>
          <a:lstStyle/>
          <a:p>
            <a:pPr algn="ctr" eaLnBrk="1" hangingPunct="1"/>
            <a:r>
              <a:rPr lang="it-IT" sz="3200" b="1" dirty="0" err="1">
                <a:solidFill>
                  <a:srgbClr val="C00000"/>
                </a:solidFill>
                <a:latin typeface="Univers-Condensed"/>
              </a:rPr>
              <a:t>Increasing</a:t>
            </a:r>
            <a:r>
              <a:rPr lang="it-IT" sz="3200" b="1" dirty="0">
                <a:solidFill>
                  <a:srgbClr val="C00000"/>
                </a:solidFill>
                <a:latin typeface="Univers-Condensed"/>
              </a:rPr>
              <a:t> </a:t>
            </a:r>
            <a:r>
              <a:rPr lang="it-IT" sz="3200" b="1" dirty="0" err="1">
                <a:solidFill>
                  <a:srgbClr val="C00000"/>
                </a:solidFill>
                <a:latin typeface="Univers-Condensed"/>
              </a:rPr>
              <a:t>incidence</a:t>
            </a:r>
            <a:r>
              <a:rPr lang="it-IT" sz="3200" b="1" dirty="0">
                <a:solidFill>
                  <a:srgbClr val="C00000"/>
                </a:solidFill>
                <a:latin typeface="Univers-Condensed"/>
              </a:rPr>
              <a:t> of AKI</a:t>
            </a:r>
          </a:p>
        </p:txBody>
      </p:sp>
      <p:pic>
        <p:nvPicPr>
          <p:cNvPr id="102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85372" y="3253981"/>
            <a:ext cx="885825" cy="70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p:cNvSpPr/>
          <p:nvPr/>
        </p:nvSpPr>
        <p:spPr>
          <a:xfrm>
            <a:off x="2536081" y="2396729"/>
            <a:ext cx="2250017" cy="2089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fr-CA">
              <a:solidFill>
                <a:prstClr val="white"/>
              </a:solidFill>
            </a:endParaRPr>
          </a:p>
        </p:txBody>
      </p:sp>
      <p:pic>
        <p:nvPicPr>
          <p:cNvPr id="1033" name="Picture 15"/>
          <p:cNvPicPr>
            <a:picLocks noChangeAspect="1" noChangeArrowheads="1"/>
          </p:cNvPicPr>
          <p:nvPr/>
        </p:nvPicPr>
        <p:blipFill>
          <a:blip r:embed="rId4" cstate="email">
            <a:clrChange>
              <a:clrFrom>
                <a:srgbClr val="000000"/>
              </a:clrFrom>
              <a:clrTo>
                <a:srgbClr val="000000">
                  <a:alpha val="0"/>
                </a:srgbClr>
              </a:clrTo>
            </a:clrChange>
            <a:extLst>
              <a:ext uri="{28A0092B-C50C-407E-A947-70E740481C1C}">
                <a14:useLocalDpi xmlns:a14="http://schemas.microsoft.com/office/drawing/2010/main"/>
              </a:ext>
            </a:extLst>
          </a:blip>
          <a:srcRect t="4367" r="11378" b="6827"/>
          <a:stretch>
            <a:fillRect/>
          </a:stretch>
        </p:blipFill>
        <p:spPr bwMode="auto">
          <a:xfrm>
            <a:off x="4571242" y="1593121"/>
            <a:ext cx="588434" cy="76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ct 1077"/>
          <p:cNvGraphicFramePr>
            <a:graphicFrameLocks noChangeAspect="1"/>
          </p:cNvGraphicFramePr>
          <p:nvPr/>
        </p:nvGraphicFramePr>
        <p:xfrm>
          <a:off x="3232452" y="1700373"/>
          <a:ext cx="496359" cy="535781"/>
        </p:xfrm>
        <a:graphic>
          <a:graphicData uri="http://schemas.openxmlformats.org/presentationml/2006/ole">
            <mc:AlternateContent xmlns:mc="http://schemas.openxmlformats.org/markup-compatibility/2006">
              <mc:Choice xmlns:v="urn:schemas-microsoft-com:vml" Requires="v">
                <p:oleObj name="Photo Editor Photo" r:id="rId5" imgW="1247619" imgH="1295238" progId="">
                  <p:embed/>
                </p:oleObj>
              </mc:Choice>
              <mc:Fallback>
                <p:oleObj name="Photo Editor Photo" r:id="rId5" imgW="1247619" imgH="1295238" progId="">
                  <p:embed/>
                  <p:pic>
                    <p:nvPicPr>
                      <p:cNvPr id="1026" name="Object 107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2452" y="1700373"/>
                        <a:ext cx="496359" cy="535781"/>
                      </a:xfrm>
                      <a:prstGeom prst="rect">
                        <a:avLst/>
                      </a:prstGeom>
                      <a:solidFill>
                        <a:srgbClr val="FFFFFF"/>
                      </a:solidFill>
                      <a:ln>
                        <a:noFill/>
                      </a:ln>
                      <a:effectLst/>
                      <a:extLst>
                        <a:ext uri="{91240B29-F687-4F45-9708-019B960494DF}">
                          <a14:hiddenLine xmlns:a14="http://schemas.microsoft.com/office/drawing/2010/main" w="317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4" name="Picture 1080" descr="pancr">
            <a:hlinkClick r:id="rId7"/>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871717" y="1700212"/>
            <a:ext cx="699559" cy="482204"/>
          </a:xfrm>
          <a:prstGeom prst="rect">
            <a:avLst/>
          </a:prstGeom>
          <a:solidFill>
            <a:srgbClr val="FFFFFF"/>
          </a:solidFill>
          <a:ln>
            <a:noFill/>
          </a:ln>
          <a:extLst>
            <a:ext uri="{91240B29-F687-4F45-9708-019B960494DF}">
              <a14:hiddenLine xmlns:a14="http://schemas.microsoft.com/office/drawing/2010/main" w="3175">
                <a:solidFill>
                  <a:srgbClr val="000000"/>
                </a:solidFill>
                <a:miter lim="800000"/>
                <a:headEnd/>
                <a:tailEnd/>
              </a14:hiddenLine>
            </a:ext>
          </a:extLst>
        </p:spPr>
      </p:pic>
      <p:pic>
        <p:nvPicPr>
          <p:cNvPr id="1035" name="Picture 6"/>
          <p:cNvPicPr>
            <a:picLocks noChangeAspect="1" noChangeArrowheads="1"/>
          </p:cNvPicPr>
          <p:nvPr/>
        </p:nvPicPr>
        <p:blipFill>
          <a:blip r:embed="rId9"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3457950" y="4555491"/>
            <a:ext cx="631825" cy="100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8"/>
          <p:cNvPicPr>
            <a:picLocks noChangeAspect="1" noChangeArrowheads="1"/>
          </p:cNvPicPr>
          <p:nvPr/>
        </p:nvPicPr>
        <p:blipFill>
          <a:blip r:embed="rId10"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4226302" y="4754166"/>
            <a:ext cx="505883" cy="80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38"/>
          <p:cNvSpPr/>
          <p:nvPr/>
        </p:nvSpPr>
        <p:spPr>
          <a:xfrm>
            <a:off x="2482126" y="2450307"/>
            <a:ext cx="2250017" cy="1928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fr-CA">
              <a:solidFill>
                <a:prstClr val="white"/>
              </a:solidFill>
            </a:endParaRPr>
          </a:p>
        </p:txBody>
      </p:sp>
      <p:sp>
        <p:nvSpPr>
          <p:cNvPr id="40" name="Rectangle 39"/>
          <p:cNvSpPr/>
          <p:nvPr/>
        </p:nvSpPr>
        <p:spPr>
          <a:xfrm>
            <a:off x="1143002" y="2236051"/>
            <a:ext cx="472017" cy="2089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fr-CA">
              <a:solidFill>
                <a:prstClr val="white"/>
              </a:solidFill>
            </a:endParaRPr>
          </a:p>
        </p:txBody>
      </p:sp>
      <p:sp>
        <p:nvSpPr>
          <p:cNvPr id="41" name="Rectangle 40"/>
          <p:cNvSpPr/>
          <p:nvPr/>
        </p:nvSpPr>
        <p:spPr>
          <a:xfrm>
            <a:off x="1454151" y="2182424"/>
            <a:ext cx="1125009" cy="482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fr-CA">
              <a:solidFill>
                <a:prstClr val="white"/>
              </a:solidFill>
            </a:endParaRPr>
          </a:p>
        </p:txBody>
      </p:sp>
      <p:sp>
        <p:nvSpPr>
          <p:cNvPr id="42" name="Rectangle 41"/>
          <p:cNvSpPr/>
          <p:nvPr/>
        </p:nvSpPr>
        <p:spPr>
          <a:xfrm>
            <a:off x="1507119" y="4164807"/>
            <a:ext cx="1018117" cy="21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fr-CA">
              <a:solidFill>
                <a:prstClr val="white"/>
              </a:solidFill>
            </a:endParaRPr>
          </a:p>
        </p:txBody>
      </p:sp>
      <p:pic>
        <p:nvPicPr>
          <p:cNvPr id="104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64743" y="3146830"/>
            <a:ext cx="885825" cy="70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3"/>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321598" y="3146822"/>
            <a:ext cx="85725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5"/>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303528" y="3039667"/>
            <a:ext cx="964142"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10"/>
          <p:cNvPicPr>
            <a:picLocks noChangeAspect="1" noChangeArrowheads="1"/>
          </p:cNvPicPr>
          <p:nvPr/>
        </p:nvPicPr>
        <p:blipFill>
          <a:blip r:embed="rId13"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5553381" y="5022056"/>
            <a:ext cx="303741" cy="48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Bent Arrow 49"/>
          <p:cNvSpPr/>
          <p:nvPr/>
        </p:nvSpPr>
        <p:spPr>
          <a:xfrm rot="20013470">
            <a:off x="2093743" y="2374166"/>
            <a:ext cx="1044575" cy="388144"/>
          </a:xfrm>
          <a:prstGeom prst="ben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fr-CA">
              <a:solidFill>
                <a:prstClr val="black"/>
              </a:solidFill>
            </a:endParaRPr>
          </a:p>
        </p:txBody>
      </p:sp>
      <p:sp>
        <p:nvSpPr>
          <p:cNvPr id="51" name="Bent Arrow 50"/>
          <p:cNvSpPr>
            <a:spLocks noChangeArrowheads="1"/>
          </p:cNvSpPr>
          <p:nvPr/>
        </p:nvSpPr>
        <p:spPr bwMode="auto">
          <a:xfrm rot="2049751" flipV="1">
            <a:off x="2229148" y="4443572"/>
            <a:ext cx="919692" cy="388144"/>
          </a:xfrm>
          <a:custGeom>
            <a:avLst/>
            <a:gdLst>
              <a:gd name="T0" fmla="*/ 1096169 w 1225550"/>
              <a:gd name="T1" fmla="*/ 0 h 517525"/>
              <a:gd name="T2" fmla="*/ 1096169 w 1225550"/>
              <a:gd name="T3" fmla="*/ 258763 h 517525"/>
              <a:gd name="T4" fmla="*/ 64691 w 1225550"/>
              <a:gd name="T5" fmla="*/ 517525 h 517525"/>
              <a:gd name="T6" fmla="*/ 1225550 w 1225550"/>
              <a:gd name="T7" fmla="*/ 129381 h 517525"/>
              <a:gd name="T8" fmla="*/ 17694720 60000 65536"/>
              <a:gd name="T9" fmla="*/ 5898240 60000 65536"/>
              <a:gd name="T10" fmla="*/ 5898240 60000 65536"/>
              <a:gd name="T11" fmla="*/ 0 60000 65536"/>
              <a:gd name="T12" fmla="*/ 0 w 1225550"/>
              <a:gd name="T13" fmla="*/ 0 h 517525"/>
              <a:gd name="T14" fmla="*/ 1225550 w 1225550"/>
              <a:gd name="T15" fmla="*/ 517525 h 517525"/>
            </a:gdLst>
            <a:ahLst/>
            <a:cxnLst>
              <a:cxn ang="T8">
                <a:pos x="T0" y="T1"/>
              </a:cxn>
              <a:cxn ang="T9">
                <a:pos x="T2" y="T3"/>
              </a:cxn>
              <a:cxn ang="T10">
                <a:pos x="T4" y="T5"/>
              </a:cxn>
              <a:cxn ang="T11">
                <a:pos x="T6" y="T7"/>
              </a:cxn>
            </a:cxnLst>
            <a:rect l="T12" t="T13" r="T14" b="T15"/>
            <a:pathLst>
              <a:path w="1225550" h="517525">
                <a:moveTo>
                  <a:pt x="0" y="517525"/>
                </a:moveTo>
                <a:lnTo>
                  <a:pt x="0" y="291108"/>
                </a:lnTo>
                <a:cubicBezTo>
                  <a:pt x="0" y="166061"/>
                  <a:pt x="101370" y="64691"/>
                  <a:pt x="226416" y="64691"/>
                </a:cubicBezTo>
                <a:lnTo>
                  <a:pt x="1096169" y="64691"/>
                </a:lnTo>
                <a:lnTo>
                  <a:pt x="1096169" y="0"/>
                </a:lnTo>
                <a:lnTo>
                  <a:pt x="1225550" y="129381"/>
                </a:lnTo>
                <a:lnTo>
                  <a:pt x="1096169" y="258763"/>
                </a:lnTo>
                <a:lnTo>
                  <a:pt x="1096169" y="194072"/>
                </a:lnTo>
                <a:lnTo>
                  <a:pt x="226417" y="194072"/>
                </a:lnTo>
                <a:lnTo>
                  <a:pt x="226416" y="194072"/>
                </a:lnTo>
                <a:cubicBezTo>
                  <a:pt x="172825" y="194072"/>
                  <a:pt x="129381" y="237516"/>
                  <a:pt x="129381" y="291107"/>
                </a:cubicBezTo>
                <a:lnTo>
                  <a:pt x="129381" y="517525"/>
                </a:lnTo>
                <a:close/>
              </a:path>
            </a:pathLst>
          </a:custGeom>
          <a:solidFill>
            <a:srgbClr val="558ED5"/>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68580" tIns="34290" rIns="68580" bIns="34290" anchor="ctr"/>
          <a:lstStyle/>
          <a:p>
            <a:pPr algn="ctr">
              <a:defRPr/>
            </a:pPr>
            <a:endParaRPr lang="fr-CA">
              <a:solidFill>
                <a:prstClr val="black"/>
              </a:solidFill>
              <a:latin typeface="Calibri"/>
            </a:endParaRPr>
          </a:p>
        </p:txBody>
      </p:sp>
      <p:pic>
        <p:nvPicPr>
          <p:cNvPr id="1048" name="Picture 8"/>
          <p:cNvPicPr>
            <a:picLocks noChangeAspect="1" noChangeArrowheads="1"/>
          </p:cNvPicPr>
          <p:nvPr/>
        </p:nvPicPr>
        <p:blipFill>
          <a:blip r:embed="rId14"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4970232" y="4914900"/>
            <a:ext cx="405342"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Bent Arrow 53"/>
          <p:cNvSpPr>
            <a:spLocks noChangeArrowheads="1"/>
          </p:cNvSpPr>
          <p:nvPr/>
        </p:nvSpPr>
        <p:spPr bwMode="auto">
          <a:xfrm rot="3389662">
            <a:off x="6107081" y="2316259"/>
            <a:ext cx="1044179" cy="388409"/>
          </a:xfrm>
          <a:custGeom>
            <a:avLst/>
            <a:gdLst>
              <a:gd name="T0" fmla="*/ 1262856 w 1392237"/>
              <a:gd name="T1" fmla="*/ 0 h 517525"/>
              <a:gd name="T2" fmla="*/ 1262856 w 1392237"/>
              <a:gd name="T3" fmla="*/ 258763 h 517525"/>
              <a:gd name="T4" fmla="*/ 64691 w 1392237"/>
              <a:gd name="T5" fmla="*/ 517525 h 517525"/>
              <a:gd name="T6" fmla="*/ 1392237 w 1392237"/>
              <a:gd name="T7" fmla="*/ 129381 h 517525"/>
              <a:gd name="T8" fmla="*/ 17694720 60000 65536"/>
              <a:gd name="T9" fmla="*/ 5898240 60000 65536"/>
              <a:gd name="T10" fmla="*/ 5898240 60000 65536"/>
              <a:gd name="T11" fmla="*/ 0 60000 65536"/>
              <a:gd name="T12" fmla="*/ 0 w 1392237"/>
              <a:gd name="T13" fmla="*/ 0 h 517525"/>
              <a:gd name="T14" fmla="*/ 1392237 w 1392237"/>
              <a:gd name="T15" fmla="*/ 517525 h 517525"/>
            </a:gdLst>
            <a:ahLst/>
            <a:cxnLst>
              <a:cxn ang="T8">
                <a:pos x="T0" y="T1"/>
              </a:cxn>
              <a:cxn ang="T9">
                <a:pos x="T2" y="T3"/>
              </a:cxn>
              <a:cxn ang="T10">
                <a:pos x="T4" y="T5"/>
              </a:cxn>
              <a:cxn ang="T11">
                <a:pos x="T6" y="T7"/>
              </a:cxn>
            </a:cxnLst>
            <a:rect l="T12" t="T13" r="T14" b="T15"/>
            <a:pathLst>
              <a:path w="1392237" h="517525">
                <a:moveTo>
                  <a:pt x="0" y="517525"/>
                </a:moveTo>
                <a:lnTo>
                  <a:pt x="0" y="291108"/>
                </a:lnTo>
                <a:cubicBezTo>
                  <a:pt x="0" y="166061"/>
                  <a:pt x="101370" y="64691"/>
                  <a:pt x="226416" y="64691"/>
                </a:cubicBezTo>
                <a:lnTo>
                  <a:pt x="1262856" y="64691"/>
                </a:lnTo>
                <a:lnTo>
                  <a:pt x="1262856" y="0"/>
                </a:lnTo>
                <a:lnTo>
                  <a:pt x="1392237" y="129381"/>
                </a:lnTo>
                <a:lnTo>
                  <a:pt x="1262856" y="258763"/>
                </a:lnTo>
                <a:lnTo>
                  <a:pt x="1262856" y="194072"/>
                </a:lnTo>
                <a:lnTo>
                  <a:pt x="226417" y="194072"/>
                </a:lnTo>
                <a:lnTo>
                  <a:pt x="226416" y="194072"/>
                </a:lnTo>
                <a:cubicBezTo>
                  <a:pt x="172825" y="194072"/>
                  <a:pt x="129381" y="237516"/>
                  <a:pt x="129381" y="291107"/>
                </a:cubicBezTo>
                <a:lnTo>
                  <a:pt x="129381" y="517525"/>
                </a:lnTo>
                <a:close/>
              </a:path>
            </a:pathLst>
          </a:custGeom>
          <a:solidFill>
            <a:srgbClr val="558ED5"/>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vert="eaVert" lIns="68580" tIns="34290" rIns="68580" bIns="34290" anchor="ctr"/>
          <a:lstStyle/>
          <a:p>
            <a:pPr algn="ctr">
              <a:defRPr/>
            </a:pPr>
            <a:endParaRPr lang="fr-CA">
              <a:solidFill>
                <a:prstClr val="black"/>
              </a:solidFill>
              <a:latin typeface="Calibri"/>
            </a:endParaRPr>
          </a:p>
        </p:txBody>
      </p:sp>
      <p:sp>
        <p:nvSpPr>
          <p:cNvPr id="55" name="Bent Arrow 54"/>
          <p:cNvSpPr>
            <a:spLocks noChangeArrowheads="1"/>
          </p:cNvSpPr>
          <p:nvPr/>
        </p:nvSpPr>
        <p:spPr bwMode="auto">
          <a:xfrm rot="18419056" flipV="1">
            <a:off x="6037826" y="4557169"/>
            <a:ext cx="919163" cy="389467"/>
          </a:xfrm>
          <a:custGeom>
            <a:avLst/>
            <a:gdLst>
              <a:gd name="T0" fmla="*/ 1095772 w 1225550"/>
              <a:gd name="T1" fmla="*/ 0 h 519113"/>
              <a:gd name="T2" fmla="*/ 1095772 w 1225550"/>
              <a:gd name="T3" fmla="*/ 259557 h 519113"/>
              <a:gd name="T4" fmla="*/ 64889 w 1225550"/>
              <a:gd name="T5" fmla="*/ 519113 h 519113"/>
              <a:gd name="T6" fmla="*/ 1225550 w 1225550"/>
              <a:gd name="T7" fmla="*/ 129778 h 519113"/>
              <a:gd name="T8" fmla="*/ 17694720 60000 65536"/>
              <a:gd name="T9" fmla="*/ 5898240 60000 65536"/>
              <a:gd name="T10" fmla="*/ 5898240 60000 65536"/>
              <a:gd name="T11" fmla="*/ 0 60000 65536"/>
              <a:gd name="T12" fmla="*/ 0 w 1225550"/>
              <a:gd name="T13" fmla="*/ 0 h 519113"/>
              <a:gd name="T14" fmla="*/ 1225550 w 1225550"/>
              <a:gd name="T15" fmla="*/ 519113 h 519113"/>
            </a:gdLst>
            <a:ahLst/>
            <a:cxnLst>
              <a:cxn ang="T8">
                <a:pos x="T0" y="T1"/>
              </a:cxn>
              <a:cxn ang="T9">
                <a:pos x="T2" y="T3"/>
              </a:cxn>
              <a:cxn ang="T10">
                <a:pos x="T4" y="T5"/>
              </a:cxn>
              <a:cxn ang="T11">
                <a:pos x="T6" y="T7"/>
              </a:cxn>
            </a:cxnLst>
            <a:rect l="T12" t="T13" r="T14" b="T15"/>
            <a:pathLst>
              <a:path w="1225550" h="519113">
                <a:moveTo>
                  <a:pt x="0" y="519113"/>
                </a:moveTo>
                <a:lnTo>
                  <a:pt x="0" y="292001"/>
                </a:lnTo>
                <a:cubicBezTo>
                  <a:pt x="0" y="166570"/>
                  <a:pt x="101681" y="64889"/>
                  <a:pt x="227111" y="64889"/>
                </a:cubicBezTo>
                <a:lnTo>
                  <a:pt x="1095772" y="64889"/>
                </a:lnTo>
                <a:lnTo>
                  <a:pt x="1095772" y="0"/>
                </a:lnTo>
                <a:lnTo>
                  <a:pt x="1225550" y="129778"/>
                </a:lnTo>
                <a:lnTo>
                  <a:pt x="1095772" y="259557"/>
                </a:lnTo>
                <a:lnTo>
                  <a:pt x="1095772" y="194667"/>
                </a:lnTo>
                <a:lnTo>
                  <a:pt x="227112" y="194667"/>
                </a:lnTo>
                <a:lnTo>
                  <a:pt x="227111" y="194667"/>
                </a:lnTo>
                <a:cubicBezTo>
                  <a:pt x="173355" y="194667"/>
                  <a:pt x="129778" y="238244"/>
                  <a:pt x="129778" y="292000"/>
                </a:cubicBezTo>
                <a:lnTo>
                  <a:pt x="129778" y="519113"/>
                </a:lnTo>
                <a:close/>
              </a:path>
            </a:pathLst>
          </a:custGeom>
          <a:solidFill>
            <a:srgbClr val="558ED5"/>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vert="eaVert" lIns="68580" tIns="34290" rIns="68580" bIns="34290" anchor="ctr"/>
          <a:lstStyle/>
          <a:p>
            <a:pPr algn="ctr">
              <a:defRPr/>
            </a:pPr>
            <a:endParaRPr lang="fr-CA">
              <a:solidFill>
                <a:prstClr val="black"/>
              </a:solidFill>
              <a:latin typeface="Calibri"/>
            </a:endParaRPr>
          </a:p>
        </p:txBody>
      </p:sp>
      <p:sp>
        <p:nvSpPr>
          <p:cNvPr id="56" name="Right Arrow 55"/>
          <p:cNvSpPr/>
          <p:nvPr/>
        </p:nvSpPr>
        <p:spPr>
          <a:xfrm>
            <a:off x="2605965" y="3521872"/>
            <a:ext cx="679450" cy="16073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fr-CA">
              <a:solidFill>
                <a:prstClr val="white"/>
              </a:solidFill>
            </a:endParaRPr>
          </a:p>
        </p:txBody>
      </p:sp>
      <p:sp>
        <p:nvSpPr>
          <p:cNvPr id="57" name="Right Arrow 56"/>
          <p:cNvSpPr/>
          <p:nvPr/>
        </p:nvSpPr>
        <p:spPr>
          <a:xfrm>
            <a:off x="6195837" y="3521872"/>
            <a:ext cx="679450" cy="16073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fr-CA">
              <a:solidFill>
                <a:prstClr val="white"/>
              </a:solidFill>
            </a:endParaRPr>
          </a:p>
        </p:txBody>
      </p:sp>
      <p:pic>
        <p:nvPicPr>
          <p:cNvPr id="1053" name="Picture 39" descr="F:\images[72].jp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5321648" y="1700372"/>
            <a:ext cx="494242" cy="58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p:nvPr/>
        </p:nvSpPr>
        <p:spPr>
          <a:xfrm>
            <a:off x="7079308" y="3258003"/>
            <a:ext cx="1044197" cy="700192"/>
          </a:xfrm>
          <a:prstGeom prst="rect">
            <a:avLst/>
          </a:prstGeom>
          <a:noFill/>
        </p:spPr>
        <p:txBody>
          <a:bodyPr wrap="none" lIns="68580" tIns="34290" rIns="68580" bIns="34290">
            <a:spAutoFit/>
          </a:bodyPr>
          <a:lstStyle/>
          <a:p>
            <a:pPr algn="ctr">
              <a:defRPr/>
            </a:pPr>
            <a:r>
              <a:rPr lang="en-US" sz="4100" b="1" dirty="0">
                <a:ln w="1905"/>
                <a:solidFill>
                  <a:srgbClr val="C00000"/>
                </a:solidFill>
                <a:effectLst>
                  <a:innerShdw blurRad="69850" dist="43180" dir="5400000">
                    <a:srgbClr val="000000">
                      <a:alpha val="65000"/>
                    </a:srgbClr>
                  </a:innerShdw>
                </a:effectLst>
                <a:latin typeface="Arial" charset="0"/>
                <a:cs typeface="Arial" charset="0"/>
              </a:rPr>
              <a:t>AKI</a:t>
            </a:r>
          </a:p>
        </p:txBody>
      </p:sp>
      <p:sp>
        <p:nvSpPr>
          <p:cNvPr id="1064" name="Text Box 40"/>
          <p:cNvSpPr txBox="1">
            <a:spLocks noChangeArrowheads="1"/>
          </p:cNvSpPr>
          <p:nvPr/>
        </p:nvSpPr>
        <p:spPr bwMode="auto">
          <a:xfrm>
            <a:off x="3963757" y="2349105"/>
            <a:ext cx="142699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r>
              <a:rPr lang="it-IT">
                <a:solidFill>
                  <a:srgbClr val="990000"/>
                </a:solidFill>
              </a:rPr>
              <a:t>comorbidities</a:t>
            </a:r>
          </a:p>
        </p:txBody>
      </p:sp>
      <p:sp>
        <p:nvSpPr>
          <p:cNvPr id="1065" name="Text Box 41"/>
          <p:cNvSpPr txBox="1">
            <a:spLocks noChangeArrowheads="1"/>
          </p:cNvSpPr>
          <p:nvPr/>
        </p:nvSpPr>
        <p:spPr bwMode="auto">
          <a:xfrm>
            <a:off x="4299248" y="4023123"/>
            <a:ext cx="1304140"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r>
              <a:rPr lang="it-IT">
                <a:solidFill>
                  <a:srgbClr val="990000"/>
                </a:solidFill>
              </a:rPr>
              <a:t>iatrogenicity</a:t>
            </a:r>
          </a:p>
        </p:txBody>
      </p:sp>
      <p:sp>
        <p:nvSpPr>
          <p:cNvPr id="1066" name="Text Box 42"/>
          <p:cNvSpPr txBox="1">
            <a:spLocks noChangeArrowheads="1"/>
          </p:cNvSpPr>
          <p:nvPr/>
        </p:nvSpPr>
        <p:spPr bwMode="auto">
          <a:xfrm>
            <a:off x="3963759" y="5588796"/>
            <a:ext cx="1313629"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spAutoFit/>
          </a:bodyPr>
          <a:lstStyle/>
          <a:p>
            <a:r>
              <a:rPr lang="it-IT">
                <a:solidFill>
                  <a:srgbClr val="990000"/>
                </a:solidFill>
              </a:rPr>
              <a:t>aging kidney</a:t>
            </a:r>
          </a:p>
        </p:txBody>
      </p:sp>
      <p:sp>
        <p:nvSpPr>
          <p:cNvPr id="31" name="Rectangle 44"/>
          <p:cNvSpPr/>
          <p:nvPr/>
        </p:nvSpPr>
        <p:spPr>
          <a:xfrm>
            <a:off x="913811" y="3316488"/>
            <a:ext cx="1568314" cy="484748"/>
          </a:xfrm>
          <a:prstGeom prst="rect">
            <a:avLst/>
          </a:prstGeom>
          <a:noFill/>
        </p:spPr>
        <p:txBody>
          <a:bodyPr wrap="none" lIns="68580" tIns="34290" rIns="68580" bIns="34290">
            <a:spAutoFit/>
          </a:bodyPr>
          <a:lstStyle/>
          <a:p>
            <a:pPr algn="ctr">
              <a:defRPr/>
            </a:pPr>
            <a:r>
              <a:rPr lang="en-US" sz="2700" b="1" dirty="0">
                <a:ln w="1905"/>
                <a:solidFill>
                  <a:srgbClr val="C00000"/>
                </a:solidFill>
                <a:effectLst>
                  <a:innerShdw blurRad="69850" dist="43180" dir="5400000">
                    <a:srgbClr val="000000">
                      <a:alpha val="65000"/>
                    </a:srgbClr>
                  </a:innerShdw>
                </a:effectLst>
                <a:latin typeface="Arial" charset="0"/>
                <a:cs typeface="Arial" charset="0"/>
              </a:rPr>
              <a:t>PATIENT</a:t>
            </a:r>
          </a:p>
        </p:txBody>
      </p:sp>
      <p:pic>
        <p:nvPicPr>
          <p:cNvPr id="32" name="Immagine 31"/>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961196" y="4946798"/>
            <a:ext cx="182837" cy="1054001"/>
          </a:xfrm>
          <a:prstGeom prst="rect">
            <a:avLst/>
          </a:prstGeom>
        </p:spPr>
      </p:pic>
      <p:pic>
        <p:nvPicPr>
          <p:cNvPr id="2" name="Picture 3">
            <a:extLst>
              <a:ext uri="{FF2B5EF4-FFF2-40B4-BE49-F238E27FC236}">
                <a16:creationId xmlns:a16="http://schemas.microsoft.com/office/drawing/2014/main" id="{122BB4AE-B6F3-4C7D-1FB6-1A45D02CEAE6}"/>
              </a:ext>
            </a:extLst>
          </p:cNvPr>
          <p:cNvPicPr/>
          <p:nvPr/>
        </p:nvPicPr>
        <p:blipFill>
          <a:blip r:embed="rId17">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Tree>
    <p:extLst>
      <p:ext uri="{BB962C8B-B14F-4D97-AF65-F5344CB8AC3E}">
        <p14:creationId xmlns:p14="http://schemas.microsoft.com/office/powerpoint/2010/main" val="452791056"/>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7715" name="Rectangle 3"/>
          <p:cNvSpPr>
            <a:spLocks noGrp="1" noChangeArrowheads="1"/>
          </p:cNvSpPr>
          <p:nvPr>
            <p:ph type="body" idx="1"/>
          </p:nvPr>
        </p:nvSpPr>
        <p:spPr>
          <a:xfrm>
            <a:off x="323850" y="1066800"/>
            <a:ext cx="8640763" cy="5638800"/>
          </a:xfrm>
        </p:spPr>
        <p:txBody>
          <a:bodyPr>
            <a:normAutofit/>
          </a:bodyPr>
          <a:lstStyle/>
          <a:p>
            <a:pPr algn="just"/>
            <a:r>
              <a:rPr lang="el-GR" sz="2800" dirty="0">
                <a:latin typeface="Times New Roman"/>
                <a:cs typeface="Times New Roman"/>
              </a:rPr>
              <a:t>Αφορά σχεδόν όλες τις παθήσεις</a:t>
            </a:r>
            <a:r>
              <a:rPr lang="en-US" sz="2800" dirty="0">
                <a:latin typeface="Times New Roman"/>
                <a:cs typeface="Times New Roman"/>
              </a:rPr>
              <a:t> </a:t>
            </a:r>
            <a:r>
              <a:rPr lang="el-GR" sz="2800" dirty="0">
                <a:latin typeface="Times New Roman"/>
                <a:cs typeface="Times New Roman"/>
              </a:rPr>
              <a:t>και εμπλέκονται πολλές ειδικότητες</a:t>
            </a:r>
          </a:p>
          <a:p>
            <a:pPr algn="just"/>
            <a:endParaRPr lang="el-GR" sz="2800" dirty="0">
              <a:latin typeface="Times New Roman"/>
              <a:cs typeface="Times New Roman"/>
            </a:endParaRPr>
          </a:p>
          <a:p>
            <a:pPr algn="just"/>
            <a:r>
              <a:rPr lang="el-GR" sz="2800" dirty="0">
                <a:latin typeface="Times New Roman"/>
                <a:cs typeface="Times New Roman"/>
              </a:rPr>
              <a:t>Έχει πολλές αιτίες και διαφορετικές εκδηλώσεις </a:t>
            </a:r>
          </a:p>
          <a:p>
            <a:pPr algn="just"/>
            <a:endParaRPr lang="el-GR" sz="2800" dirty="0">
              <a:latin typeface="Times New Roman"/>
              <a:cs typeface="Times New Roman"/>
            </a:endParaRPr>
          </a:p>
          <a:p>
            <a:pPr algn="just"/>
            <a:r>
              <a:rPr lang="el-GR" sz="2800" dirty="0">
                <a:latin typeface="Times New Roman"/>
                <a:cs typeface="Times New Roman"/>
              </a:rPr>
              <a:t>Μπορεί να εμφανιστεί είτε σε νοσοκομειακούς </a:t>
            </a:r>
            <a:r>
              <a:rPr lang="el-GR" sz="2800" dirty="0" err="1">
                <a:latin typeface="Times New Roman"/>
                <a:cs typeface="Times New Roman"/>
              </a:rPr>
              <a:t>ειτε</a:t>
            </a:r>
            <a:r>
              <a:rPr lang="el-GR" sz="2800" dirty="0">
                <a:latin typeface="Times New Roman"/>
                <a:cs typeface="Times New Roman"/>
              </a:rPr>
              <a:t> σε </a:t>
            </a:r>
            <a:r>
              <a:rPr lang="el-GR" sz="2800" dirty="0" err="1">
                <a:latin typeface="Times New Roman"/>
                <a:cs typeface="Times New Roman"/>
              </a:rPr>
              <a:t>εξωνοσοκομειακούς</a:t>
            </a:r>
            <a:r>
              <a:rPr lang="el-GR" sz="2800" dirty="0">
                <a:latin typeface="Times New Roman"/>
                <a:cs typeface="Times New Roman"/>
              </a:rPr>
              <a:t> ασθενείς</a:t>
            </a:r>
          </a:p>
          <a:p>
            <a:pPr marL="0" indent="0" algn="just">
              <a:buNone/>
            </a:pPr>
            <a:endParaRPr lang="en-US" sz="2800" dirty="0">
              <a:latin typeface="Times New Roman"/>
              <a:cs typeface="Times New Roman"/>
            </a:endParaRPr>
          </a:p>
          <a:p>
            <a:pPr algn="just"/>
            <a:endParaRPr lang="el-GR" sz="800" dirty="0">
              <a:latin typeface="Times New Roman"/>
              <a:cs typeface="Times New Roman"/>
            </a:endParaRPr>
          </a:p>
          <a:p>
            <a:pPr algn="just"/>
            <a:r>
              <a:rPr lang="el-GR" sz="2800" dirty="0">
                <a:latin typeface="Times New Roman"/>
                <a:cs typeface="Times New Roman"/>
              </a:rPr>
              <a:t>Καλύπτει ένα φάσμα από μια ήπια μέχρι μια απειλητική για</a:t>
            </a:r>
            <a:r>
              <a:rPr lang="en-US" sz="2800" dirty="0">
                <a:latin typeface="Times New Roman"/>
                <a:cs typeface="Times New Roman"/>
              </a:rPr>
              <a:t> </a:t>
            </a:r>
            <a:r>
              <a:rPr lang="el-GR" sz="2800" dirty="0">
                <a:latin typeface="Times New Roman"/>
                <a:cs typeface="Times New Roman"/>
              </a:rPr>
              <a:t>τη ζωή διαταραχή</a:t>
            </a:r>
          </a:p>
        </p:txBody>
      </p:sp>
      <p:sp>
        <p:nvSpPr>
          <p:cNvPr id="3" name="Rectangle 2"/>
          <p:cNvSpPr>
            <a:spLocks noGrp="1" noChangeArrowheads="1"/>
          </p:cNvSpPr>
          <p:nvPr>
            <p:ph type="title"/>
          </p:nvPr>
        </p:nvSpPr>
        <p:spPr>
          <a:xfrm>
            <a:off x="457200" y="73025"/>
            <a:ext cx="8229600" cy="688975"/>
          </a:xfrm>
          <a:solidFill>
            <a:schemeClr val="accent5">
              <a:lumMod val="40000"/>
              <a:lumOff val="60000"/>
            </a:schemeClr>
          </a:solidFill>
        </p:spPr>
        <p:txBody>
          <a:bodyPr>
            <a:normAutofit/>
          </a:bodyPr>
          <a:lstStyle/>
          <a:p>
            <a:pPr algn="ctr" eaLnBrk="1" hangingPunct="1">
              <a:defRPr/>
            </a:pPr>
            <a:r>
              <a:rPr lang="el-GR" sz="3200" b="1" dirty="0">
                <a:latin typeface="Times New Roman"/>
                <a:cs typeface="Times New Roman"/>
              </a:rPr>
              <a:t>Το «φάσμα» της Οξείας Νεφρικής Βλάβης</a:t>
            </a:r>
          </a:p>
        </p:txBody>
      </p:sp>
      <p:pic>
        <p:nvPicPr>
          <p:cNvPr id="4" name="Picture 3">
            <a:extLst>
              <a:ext uri="{FF2B5EF4-FFF2-40B4-BE49-F238E27FC236}">
                <a16:creationId xmlns:a16="http://schemas.microsoft.com/office/drawing/2014/main" id="{C3BAF709-B277-9FFC-070E-C84C3C0CB60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Tree>
    <p:extLst>
      <p:ext uri="{BB962C8B-B14F-4D97-AF65-F5344CB8AC3E}">
        <p14:creationId xmlns:p14="http://schemas.microsoft.com/office/powerpoint/2010/main" val="37125934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27715">
                                            <p:txEl>
                                              <p:pRg st="0" end="0"/>
                                            </p:txEl>
                                          </p:spTgt>
                                        </p:tgtEl>
                                        <p:attrNameLst>
                                          <p:attrName>style.visibility</p:attrName>
                                        </p:attrNameLst>
                                      </p:cBhvr>
                                      <p:to>
                                        <p:strVal val="visible"/>
                                      </p:to>
                                    </p:set>
                                    <p:animEffect transition="in" filter="dissolve">
                                      <p:cBhvr>
                                        <p:cTn id="7" dur="500"/>
                                        <p:tgtEl>
                                          <p:spTgt spid="6277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27715">
                                            <p:txEl>
                                              <p:pRg st="2" end="2"/>
                                            </p:txEl>
                                          </p:spTgt>
                                        </p:tgtEl>
                                        <p:attrNameLst>
                                          <p:attrName>style.visibility</p:attrName>
                                        </p:attrNameLst>
                                      </p:cBhvr>
                                      <p:to>
                                        <p:strVal val="visible"/>
                                      </p:to>
                                    </p:set>
                                    <p:animEffect transition="in" filter="dissolve">
                                      <p:cBhvr>
                                        <p:cTn id="12" dur="500"/>
                                        <p:tgtEl>
                                          <p:spTgt spid="6277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27715">
                                            <p:txEl>
                                              <p:pRg st="4" end="4"/>
                                            </p:txEl>
                                          </p:spTgt>
                                        </p:tgtEl>
                                        <p:attrNameLst>
                                          <p:attrName>style.visibility</p:attrName>
                                        </p:attrNameLst>
                                      </p:cBhvr>
                                      <p:to>
                                        <p:strVal val="visible"/>
                                      </p:to>
                                    </p:set>
                                    <p:animEffect transition="in" filter="dissolve">
                                      <p:cBhvr>
                                        <p:cTn id="17" dur="500"/>
                                        <p:tgtEl>
                                          <p:spTgt spid="62771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27715">
                                            <p:txEl>
                                              <p:pRg st="7" end="7"/>
                                            </p:txEl>
                                          </p:spTgt>
                                        </p:tgtEl>
                                        <p:attrNameLst>
                                          <p:attrName>style.visibility</p:attrName>
                                        </p:attrNameLst>
                                      </p:cBhvr>
                                      <p:to>
                                        <p:strVal val="visible"/>
                                      </p:to>
                                    </p:set>
                                    <p:animEffect transition="in" filter="dissolve">
                                      <p:cBhvr>
                                        <p:cTn id="22" dur="500"/>
                                        <p:tgtEl>
                                          <p:spTgt spid="62771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15" grpId="0" build="p"/>
    </p:bld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94DEFA25-F07B-76AF-3562-8044F4CD7F31}"/>
              </a:ext>
            </a:extLst>
          </p:cNvPr>
          <p:cNvSpPr>
            <a:spLocks noGrp="1" noChangeArrowheads="1"/>
          </p:cNvSpPr>
          <p:nvPr>
            <p:ph type="title"/>
          </p:nvPr>
        </p:nvSpPr>
        <p:spPr>
          <a:solidFill>
            <a:schemeClr val="accent5">
              <a:lumMod val="40000"/>
              <a:lumOff val="60000"/>
            </a:schemeClr>
          </a:solidFill>
        </p:spPr>
        <p:txBody>
          <a:bodyPr>
            <a:normAutofit/>
          </a:bodyPr>
          <a:lstStyle/>
          <a:p>
            <a:pPr algn="ctr" eaLnBrk="1" hangingPunct="1">
              <a:defRPr/>
            </a:pPr>
            <a:r>
              <a:rPr lang="el-GR" sz="3200" b="1" dirty="0">
                <a:latin typeface="Times New Roman"/>
                <a:cs typeface="Times New Roman"/>
              </a:rPr>
              <a:t>Το «φάσμα» της Οξείας Νεφρικής Βλάβης</a:t>
            </a:r>
          </a:p>
        </p:txBody>
      </p:sp>
      <p:sp>
        <p:nvSpPr>
          <p:cNvPr id="627715" name="Rectangle 3"/>
          <p:cNvSpPr>
            <a:spLocks noGrp="1" noChangeArrowheads="1"/>
          </p:cNvSpPr>
          <p:nvPr>
            <p:ph type="body" idx="1"/>
          </p:nvPr>
        </p:nvSpPr>
        <p:spPr>
          <a:xfrm>
            <a:off x="323850" y="838200"/>
            <a:ext cx="8640763" cy="6019800"/>
          </a:xfrm>
        </p:spPr>
        <p:txBody>
          <a:bodyPr>
            <a:normAutofit lnSpcReduction="10000"/>
          </a:bodyPr>
          <a:lstStyle/>
          <a:p>
            <a:pPr algn="just"/>
            <a:r>
              <a:rPr lang="el-GR" sz="2800" dirty="0">
                <a:latin typeface="Times New Roman"/>
                <a:cs typeface="Times New Roman"/>
              </a:rPr>
              <a:t>Μπορεί να </a:t>
            </a:r>
            <a:r>
              <a:rPr lang="el-GR" sz="2800" dirty="0" err="1">
                <a:latin typeface="Times New Roman"/>
                <a:cs typeface="Times New Roman"/>
              </a:rPr>
              <a:t>υποδιαγνωστεί</a:t>
            </a:r>
            <a:r>
              <a:rPr lang="el-GR" sz="2800" dirty="0">
                <a:latin typeface="Times New Roman"/>
                <a:cs typeface="Times New Roman"/>
              </a:rPr>
              <a:t> ειδικά στην </a:t>
            </a:r>
            <a:r>
              <a:rPr lang="el-GR" sz="2800" dirty="0" err="1">
                <a:latin typeface="Times New Roman"/>
                <a:cs typeface="Times New Roman"/>
              </a:rPr>
              <a:t>υποκλινική</a:t>
            </a:r>
            <a:r>
              <a:rPr lang="el-GR" sz="2800" dirty="0">
                <a:latin typeface="Times New Roman"/>
                <a:cs typeface="Times New Roman"/>
              </a:rPr>
              <a:t> της μορφή</a:t>
            </a:r>
          </a:p>
          <a:p>
            <a:pPr algn="just"/>
            <a:endParaRPr lang="el-GR" sz="2800" dirty="0">
              <a:latin typeface="Times New Roman"/>
              <a:cs typeface="Times New Roman"/>
            </a:endParaRPr>
          </a:p>
          <a:p>
            <a:pPr algn="just"/>
            <a:r>
              <a:rPr lang="el-GR" sz="2800" dirty="0">
                <a:latin typeface="Times New Roman"/>
                <a:cs typeface="Times New Roman"/>
              </a:rPr>
              <a:t>Αποτελεί μία από τις παθολογικές καταστάσεις που  αρκετές φορές είναι </a:t>
            </a:r>
            <a:r>
              <a:rPr lang="el-GR" sz="2800" b="1" u="sng" dirty="0">
                <a:latin typeface="Times New Roman"/>
                <a:cs typeface="Times New Roman"/>
              </a:rPr>
              <a:t>ανατάξιμη</a:t>
            </a:r>
            <a:r>
              <a:rPr lang="el-GR" sz="2800" dirty="0">
                <a:latin typeface="Times New Roman"/>
                <a:cs typeface="Times New Roman"/>
              </a:rPr>
              <a:t>, ενώ σε αρκετές περιπτώσεις είναι δυνατόν ακόμη και να </a:t>
            </a:r>
            <a:r>
              <a:rPr lang="en-US" sz="2800" dirty="0">
                <a:latin typeface="Times New Roman"/>
                <a:cs typeface="Times New Roman"/>
              </a:rPr>
              <a:t> </a:t>
            </a:r>
            <a:r>
              <a:rPr lang="el-GR" sz="2800" dirty="0">
                <a:latin typeface="Times New Roman"/>
                <a:cs typeface="Times New Roman"/>
              </a:rPr>
              <a:t>αποφευχθεί η εμφάνισή του</a:t>
            </a:r>
          </a:p>
          <a:p>
            <a:pPr algn="just"/>
            <a:endParaRPr lang="el-GR" sz="2800" dirty="0">
              <a:latin typeface="Times New Roman"/>
              <a:cs typeface="Times New Roman"/>
            </a:endParaRPr>
          </a:p>
          <a:p>
            <a:pPr algn="just"/>
            <a:r>
              <a:rPr lang="el-GR" sz="2800" dirty="0">
                <a:latin typeface="Times New Roman"/>
                <a:cs typeface="Times New Roman"/>
              </a:rPr>
              <a:t>Μπορεί να εξελιχθεί σε Χρόνια Νεφρική Νόσο τελικού σταδίου.</a:t>
            </a:r>
          </a:p>
          <a:p>
            <a:pPr algn="just"/>
            <a:endParaRPr lang="el-GR" sz="2800" dirty="0">
              <a:latin typeface="Times New Roman"/>
              <a:cs typeface="Times New Roman"/>
            </a:endParaRPr>
          </a:p>
          <a:p>
            <a:pPr algn="just"/>
            <a:r>
              <a:rPr lang="el-GR" sz="2800" dirty="0">
                <a:latin typeface="Times New Roman"/>
                <a:cs typeface="Times New Roman"/>
              </a:rPr>
              <a:t> Άλλο η Οξεία Νεφρική Βλάβη και άλλο η Οξεία Νεφρική Νόσος</a:t>
            </a:r>
          </a:p>
        </p:txBody>
      </p:sp>
      <p:pic>
        <p:nvPicPr>
          <p:cNvPr id="4" name="Picture 3">
            <a:extLst>
              <a:ext uri="{FF2B5EF4-FFF2-40B4-BE49-F238E27FC236}">
                <a16:creationId xmlns:a16="http://schemas.microsoft.com/office/drawing/2014/main" id="{EFEDA0FF-7EEF-31C5-44F5-E98D1C48DF4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Tree>
    <p:extLst>
      <p:ext uri="{BB962C8B-B14F-4D97-AF65-F5344CB8AC3E}">
        <p14:creationId xmlns:p14="http://schemas.microsoft.com/office/powerpoint/2010/main" val="6150392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27715">
                                            <p:txEl>
                                              <p:pRg st="0" end="0"/>
                                            </p:txEl>
                                          </p:spTgt>
                                        </p:tgtEl>
                                        <p:attrNameLst>
                                          <p:attrName>style.visibility</p:attrName>
                                        </p:attrNameLst>
                                      </p:cBhvr>
                                      <p:to>
                                        <p:strVal val="visible"/>
                                      </p:to>
                                    </p:set>
                                    <p:animEffect transition="in" filter="wipe(down)">
                                      <p:cBhvr>
                                        <p:cTn id="7" dur="500"/>
                                        <p:tgtEl>
                                          <p:spTgt spid="6277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27715">
                                            <p:txEl>
                                              <p:pRg st="2" end="2"/>
                                            </p:txEl>
                                          </p:spTgt>
                                        </p:tgtEl>
                                        <p:attrNameLst>
                                          <p:attrName>style.visibility</p:attrName>
                                        </p:attrNameLst>
                                      </p:cBhvr>
                                      <p:to>
                                        <p:strVal val="visible"/>
                                      </p:to>
                                    </p:set>
                                    <p:animEffect transition="in" filter="wipe(down)">
                                      <p:cBhvr>
                                        <p:cTn id="12" dur="500"/>
                                        <p:tgtEl>
                                          <p:spTgt spid="6277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27715">
                                            <p:txEl>
                                              <p:pRg st="4" end="4"/>
                                            </p:txEl>
                                          </p:spTgt>
                                        </p:tgtEl>
                                        <p:attrNameLst>
                                          <p:attrName>style.visibility</p:attrName>
                                        </p:attrNameLst>
                                      </p:cBhvr>
                                      <p:to>
                                        <p:strVal val="visible"/>
                                      </p:to>
                                    </p:set>
                                    <p:animEffect transition="in" filter="wipe(down)">
                                      <p:cBhvr>
                                        <p:cTn id="17" dur="500"/>
                                        <p:tgtEl>
                                          <p:spTgt spid="62771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27715">
                                            <p:txEl>
                                              <p:pRg st="6" end="6"/>
                                            </p:txEl>
                                          </p:spTgt>
                                        </p:tgtEl>
                                        <p:attrNameLst>
                                          <p:attrName>style.visibility</p:attrName>
                                        </p:attrNameLst>
                                      </p:cBhvr>
                                      <p:to>
                                        <p:strVal val="visible"/>
                                      </p:to>
                                    </p:set>
                                    <p:animEffect transition="in" filter="wipe(down)">
                                      <p:cBhvr>
                                        <p:cTn id="22" dur="500"/>
                                        <p:tgtEl>
                                          <p:spTgt spid="6277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15"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600" dirty="0">
                <a:latin typeface="Times New Roman"/>
                <a:cs typeface="Times New Roman"/>
              </a:rPr>
              <a:t>Hospital-Acquired AKI (HA-AKI)	</a:t>
            </a:r>
          </a:p>
          <a:p>
            <a:pPr lvl="1"/>
            <a:r>
              <a:rPr lang="en-US" dirty="0">
                <a:latin typeface="Times New Roman"/>
                <a:cs typeface="Times New Roman"/>
              </a:rPr>
              <a:t>3-20% in hospitalized patients</a:t>
            </a:r>
          </a:p>
          <a:p>
            <a:pPr lvl="1"/>
            <a:r>
              <a:rPr lang="en-US" dirty="0">
                <a:latin typeface="Times New Roman"/>
                <a:cs typeface="Times New Roman"/>
              </a:rPr>
              <a:t>30-60% in the Intensive Care Unit</a:t>
            </a:r>
          </a:p>
          <a:p>
            <a:pPr marL="457200" lvl="1" indent="0">
              <a:buNone/>
            </a:pPr>
            <a:endParaRPr lang="en-US" dirty="0">
              <a:latin typeface="Times New Roman"/>
              <a:cs typeface="Times New Roman"/>
            </a:endParaRPr>
          </a:p>
          <a:p>
            <a:r>
              <a:rPr lang="en-US" sz="3600" dirty="0">
                <a:latin typeface="Times New Roman"/>
                <a:cs typeface="Times New Roman"/>
              </a:rPr>
              <a:t>Community acquired AKI (CA-AKI)</a:t>
            </a:r>
          </a:p>
          <a:p>
            <a:pPr lvl="1"/>
            <a:r>
              <a:rPr lang="en-US" dirty="0">
                <a:latin typeface="Times New Roman"/>
                <a:cs typeface="Times New Roman"/>
              </a:rPr>
              <a:t>Less information, it seems that it is more common than HA-AKI</a:t>
            </a:r>
            <a:endParaRPr lang="el-GR" dirty="0">
              <a:latin typeface="Times New Roman"/>
              <a:cs typeface="Times New Roman"/>
            </a:endParaRPr>
          </a:p>
        </p:txBody>
      </p:sp>
      <p:sp>
        <p:nvSpPr>
          <p:cNvPr id="5" name="Τίτλος 4">
            <a:extLst>
              <a:ext uri="{FF2B5EF4-FFF2-40B4-BE49-F238E27FC236}">
                <a16:creationId xmlns:a16="http://schemas.microsoft.com/office/drawing/2014/main" id="{24506161-2A49-EFDC-D5AD-414210D330C6}"/>
              </a:ext>
            </a:extLst>
          </p:cNvPr>
          <p:cNvSpPr>
            <a:spLocks noGrp="1"/>
          </p:cNvSpPr>
          <p:nvPr>
            <p:ph type="title"/>
          </p:nvPr>
        </p:nvSpPr>
        <p:spPr>
          <a:solidFill>
            <a:schemeClr val="accent5">
              <a:lumMod val="40000"/>
              <a:lumOff val="60000"/>
            </a:schemeClr>
          </a:solidFill>
        </p:spPr>
        <p:txBody>
          <a:bodyPr/>
          <a:lstStyle/>
          <a:p>
            <a:pPr algn="ctr"/>
            <a:r>
              <a:rPr lang="el-GR" b="1" dirty="0"/>
              <a:t>Επιδημιολογία Οξείας Νεφρικής Βλάβης</a:t>
            </a:r>
          </a:p>
        </p:txBody>
      </p:sp>
      <p:pic>
        <p:nvPicPr>
          <p:cNvPr id="6" name="Picture 3">
            <a:extLst>
              <a:ext uri="{FF2B5EF4-FFF2-40B4-BE49-F238E27FC236}">
                <a16:creationId xmlns:a16="http://schemas.microsoft.com/office/drawing/2014/main" id="{1BF49453-9783-B265-DFB0-169CF485C74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Tree>
    <p:extLst>
      <p:ext uri="{BB962C8B-B14F-4D97-AF65-F5344CB8AC3E}">
        <p14:creationId xmlns:p14="http://schemas.microsoft.com/office/powerpoint/2010/main" val="931616782"/>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ssolve">
                                      <p:cBhvr>
                                        <p:cTn id="18" dur="500"/>
                                        <p:tgtEl>
                                          <p:spTgt spid="3">
                                            <p:txEl>
                                              <p:pRg st="4" end="4"/>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827088" y="404813"/>
            <a:ext cx="7345362"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a:solidFill>
                  <a:srgbClr val="262626"/>
                </a:solidFill>
                <a:latin typeface="Arial" charset="0"/>
              </a:rPr>
              <a:t>Η ΕΝΝΟΙΑ ΤΗΣ ΚΑΘΑΡΣΗΣ </a:t>
            </a:r>
            <a:r>
              <a:rPr lang="en-US" sz="3600">
                <a:solidFill>
                  <a:srgbClr val="262626"/>
                </a:solidFill>
                <a:latin typeface="Arial" charset="0"/>
              </a:rPr>
              <a:t>Clearance </a:t>
            </a:r>
            <a:r>
              <a:rPr lang="el-GR" sz="3600">
                <a:solidFill>
                  <a:srgbClr val="262626"/>
                </a:solidFill>
                <a:latin typeface="Arial" charset="0"/>
              </a:rPr>
              <a:t>(</a:t>
            </a:r>
            <a:r>
              <a:rPr lang="en-US" sz="3600">
                <a:solidFill>
                  <a:srgbClr val="262626"/>
                </a:solidFill>
                <a:latin typeface="Arial" charset="0"/>
              </a:rPr>
              <a:t>C</a:t>
            </a:r>
            <a:r>
              <a:rPr lang="el-GR" sz="3600">
                <a:solidFill>
                  <a:srgbClr val="262626"/>
                </a:solidFill>
                <a:latin typeface="Arial" charset="0"/>
              </a:rPr>
              <a:t>)</a:t>
            </a:r>
          </a:p>
        </p:txBody>
      </p:sp>
      <p:sp>
        <p:nvSpPr>
          <p:cNvPr id="30723" name="Text Box 6"/>
          <p:cNvSpPr txBox="1">
            <a:spLocks noChangeArrowheads="1"/>
          </p:cNvSpPr>
          <p:nvPr/>
        </p:nvSpPr>
        <p:spPr bwMode="auto">
          <a:xfrm>
            <a:off x="1547813" y="4953000"/>
            <a:ext cx="6335712" cy="1200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2400" dirty="0">
                <a:solidFill>
                  <a:srgbClr val="262626"/>
                </a:solidFill>
                <a:latin typeface="Arial" charset="0"/>
              </a:rPr>
              <a:t>Ο ΟΓΚΟΣ ΤΟΥ ΠΛΑΣΜΑΤΟΣ</a:t>
            </a:r>
            <a:r>
              <a:rPr lang="en-US" sz="2400" dirty="0">
                <a:solidFill>
                  <a:srgbClr val="262626"/>
                </a:solidFill>
                <a:latin typeface="Arial" charset="0"/>
              </a:rPr>
              <a:t> </a:t>
            </a:r>
            <a:r>
              <a:rPr lang="el-GR" sz="2400" dirty="0">
                <a:solidFill>
                  <a:srgbClr val="262626"/>
                </a:solidFill>
                <a:latin typeface="Arial" charset="0"/>
              </a:rPr>
              <a:t>(</a:t>
            </a:r>
            <a:r>
              <a:rPr lang="en-US" sz="2400" dirty="0">
                <a:solidFill>
                  <a:srgbClr val="262626"/>
                </a:solidFill>
                <a:latin typeface="Arial" charset="0"/>
              </a:rPr>
              <a:t>V</a:t>
            </a:r>
            <a:r>
              <a:rPr lang="el-GR" sz="2400" dirty="0">
                <a:solidFill>
                  <a:srgbClr val="262626"/>
                </a:solidFill>
                <a:latin typeface="Arial" charset="0"/>
              </a:rPr>
              <a:t>) ΠΟΥ ΚΑΘΑΙΡΕΤΑΙ ΑΠΟ ΤΗΝ ΣΥΓΚΕΚΡΙΜΕΝΗ ΟΥΣΙΑ ΣΤΗ ΜΟΝΑΔΑ ΤΟΥ ΧΡΟΝΟΥ</a:t>
            </a:r>
          </a:p>
        </p:txBody>
      </p:sp>
      <p:sp>
        <p:nvSpPr>
          <p:cNvPr id="30724" name="Text Box 7"/>
          <p:cNvSpPr txBox="1">
            <a:spLocks noChangeArrowheads="1"/>
          </p:cNvSpPr>
          <p:nvPr/>
        </p:nvSpPr>
        <p:spPr bwMode="auto">
          <a:xfrm>
            <a:off x="2484438" y="2127779"/>
            <a:ext cx="4248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2400" dirty="0">
                <a:solidFill>
                  <a:srgbClr val="262626"/>
                </a:solidFill>
                <a:latin typeface="Arial" charset="0"/>
              </a:rPr>
              <a:t>ΚΑΘΑΡΣΗ ΜΙΑΣ ΟΥΣΙΑΣ (</a:t>
            </a:r>
            <a:r>
              <a:rPr lang="en-US" sz="2400" dirty="0">
                <a:solidFill>
                  <a:srgbClr val="262626"/>
                </a:solidFill>
                <a:latin typeface="Arial" charset="0"/>
              </a:rPr>
              <a:t>C</a:t>
            </a:r>
            <a:r>
              <a:rPr lang="el-GR" sz="2400" dirty="0">
                <a:solidFill>
                  <a:srgbClr val="262626"/>
                </a:solidFill>
                <a:latin typeface="Arial" charset="0"/>
              </a:rPr>
              <a:t>)</a:t>
            </a:r>
          </a:p>
        </p:txBody>
      </p:sp>
      <p:sp>
        <p:nvSpPr>
          <p:cNvPr id="30725" name="AutoShape 9"/>
          <p:cNvSpPr>
            <a:spLocks noChangeArrowheads="1"/>
          </p:cNvSpPr>
          <p:nvPr/>
        </p:nvSpPr>
        <p:spPr bwMode="auto">
          <a:xfrm>
            <a:off x="4067175" y="3035747"/>
            <a:ext cx="1079500" cy="1584325"/>
          </a:xfrm>
          <a:prstGeom prst="downArrow">
            <a:avLst>
              <a:gd name="adj1" fmla="val 50000"/>
              <a:gd name="adj2" fmla="val 36691"/>
            </a:avLst>
          </a:prstGeom>
          <a:solidFill>
            <a:srgbClr val="00FFFF"/>
          </a:solidFill>
          <a:ln w="9525">
            <a:solidFill>
              <a:srgbClr val="FF0000"/>
            </a:solidFill>
            <a:miter lim="800000"/>
            <a:headEnd/>
            <a:tailEnd/>
          </a:ln>
        </p:spPr>
        <p:txBody>
          <a:bodyPr vert="eaVert" wrap="none" anchor="ctr"/>
          <a:lstStyle/>
          <a:p>
            <a:endParaRPr lang="en-US">
              <a:solidFill>
                <a:srgbClr val="262626"/>
              </a:solidFill>
            </a:endParaRPr>
          </a:p>
        </p:txBody>
      </p:sp>
      <p:sp>
        <p:nvSpPr>
          <p:cNvPr id="30726" name="Line 10"/>
          <p:cNvSpPr>
            <a:spLocks noChangeShapeType="1"/>
          </p:cNvSpPr>
          <p:nvPr/>
        </p:nvSpPr>
        <p:spPr bwMode="auto">
          <a:xfrm>
            <a:off x="0" y="1628775"/>
            <a:ext cx="9144000" cy="0"/>
          </a:xfrm>
          <a:prstGeom prst="line">
            <a:avLst/>
          </a:prstGeom>
          <a:noFill/>
          <a:ln w="57150" cmpd="thinThick">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solidFill>
                <a:srgbClr val="262626"/>
              </a:solidFill>
            </a:endParaRPr>
          </a:p>
        </p:txBody>
      </p:sp>
    </p:spTree>
    <p:extLst>
      <p:ext uri="{BB962C8B-B14F-4D97-AF65-F5344CB8AC3E}">
        <p14:creationId xmlns:p14="http://schemas.microsoft.com/office/powerpoint/2010/main" val="343393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dissolve">
                                      <p:cBhvr>
                                        <p:cTn id="7" dur="500"/>
                                        <p:tgtEl>
                                          <p:spTgt spid="30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2"/>
          <p:cNvGraphicFramePr>
            <a:graphicFrameLocks/>
          </p:cNvGraphicFramePr>
          <p:nvPr/>
        </p:nvGraphicFramePr>
        <p:xfrm>
          <a:off x="1131912" y="1458451"/>
          <a:ext cx="6858000" cy="3964643"/>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Box 14"/>
          <p:cNvSpPr txBox="1">
            <a:spLocks noChangeArrowheads="1"/>
          </p:cNvSpPr>
          <p:nvPr/>
        </p:nvSpPr>
        <p:spPr bwMode="auto">
          <a:xfrm>
            <a:off x="1347936" y="5382292"/>
            <a:ext cx="12573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orbel" pitchFamily="34" charset="0"/>
                <a:ea typeface="MS PGothic" pitchFamily="34" charset="-128"/>
              </a:defRPr>
            </a:lvl1pPr>
            <a:lvl2pPr marL="742950" indent="-285750">
              <a:defRPr>
                <a:solidFill>
                  <a:schemeClr val="tx1"/>
                </a:solidFill>
                <a:latin typeface="Corbel" pitchFamily="34" charset="0"/>
                <a:ea typeface="MS PGothic" pitchFamily="34" charset="-128"/>
              </a:defRPr>
            </a:lvl2pPr>
            <a:lvl3pPr marL="1143000" indent="-228600">
              <a:defRPr>
                <a:solidFill>
                  <a:schemeClr val="tx1"/>
                </a:solidFill>
                <a:latin typeface="Corbel" pitchFamily="34" charset="0"/>
                <a:ea typeface="MS PGothic" pitchFamily="34" charset="-128"/>
              </a:defRPr>
            </a:lvl3pPr>
            <a:lvl4pPr marL="1600200" indent="-228600">
              <a:defRPr>
                <a:solidFill>
                  <a:schemeClr val="tx1"/>
                </a:solidFill>
                <a:latin typeface="Corbel" pitchFamily="34" charset="0"/>
                <a:ea typeface="MS PGothic" pitchFamily="34" charset="-128"/>
              </a:defRPr>
            </a:lvl4pPr>
            <a:lvl5pPr marL="2057400" indent="-228600">
              <a:defRPr>
                <a:solidFill>
                  <a:schemeClr val="tx1"/>
                </a:solidFill>
                <a:latin typeface="Corbe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orbe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orbe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orbe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orbel" pitchFamily="34" charset="0"/>
                <a:ea typeface="MS PGothic" pitchFamily="34" charset="-128"/>
              </a:defRPr>
            </a:lvl9pPr>
          </a:lstStyle>
          <a:p>
            <a:pPr algn="ctr"/>
            <a:r>
              <a:rPr lang="en-US" sz="1200" b="1" dirty="0">
                <a:latin typeface="Arial" charset="0"/>
                <a:cs typeface="Arial" charset="0"/>
              </a:rPr>
              <a:t>ICU Patients </a:t>
            </a:r>
          </a:p>
        </p:txBody>
      </p:sp>
      <p:sp>
        <p:nvSpPr>
          <p:cNvPr id="16" name="TextBox 15"/>
          <p:cNvSpPr txBox="1">
            <a:spLocks noChangeArrowheads="1"/>
          </p:cNvSpPr>
          <p:nvPr/>
        </p:nvSpPr>
        <p:spPr bwMode="auto">
          <a:xfrm>
            <a:off x="2860104" y="5398406"/>
            <a:ext cx="167418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Corbel" pitchFamily="34" charset="0"/>
                <a:ea typeface="MS PGothic" pitchFamily="34" charset="-128"/>
              </a:defRPr>
            </a:lvl1pPr>
            <a:lvl2pPr marL="742950" indent="-285750">
              <a:defRPr>
                <a:solidFill>
                  <a:schemeClr val="tx1"/>
                </a:solidFill>
                <a:latin typeface="Corbel" pitchFamily="34" charset="0"/>
                <a:ea typeface="MS PGothic" pitchFamily="34" charset="-128"/>
              </a:defRPr>
            </a:lvl2pPr>
            <a:lvl3pPr marL="1143000" indent="-228600">
              <a:defRPr>
                <a:solidFill>
                  <a:schemeClr val="tx1"/>
                </a:solidFill>
                <a:latin typeface="Corbel" pitchFamily="34" charset="0"/>
                <a:ea typeface="MS PGothic" pitchFamily="34" charset="-128"/>
              </a:defRPr>
            </a:lvl3pPr>
            <a:lvl4pPr marL="1600200" indent="-228600">
              <a:defRPr>
                <a:solidFill>
                  <a:schemeClr val="tx1"/>
                </a:solidFill>
                <a:latin typeface="Corbel" pitchFamily="34" charset="0"/>
                <a:ea typeface="MS PGothic" pitchFamily="34" charset="-128"/>
              </a:defRPr>
            </a:lvl4pPr>
            <a:lvl5pPr marL="2057400" indent="-228600">
              <a:defRPr>
                <a:solidFill>
                  <a:schemeClr val="tx1"/>
                </a:solidFill>
                <a:latin typeface="Corbe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orbe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orbe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orbe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orbel" pitchFamily="34" charset="0"/>
                <a:ea typeface="MS PGothic" pitchFamily="34" charset="-128"/>
              </a:defRPr>
            </a:lvl9pPr>
          </a:lstStyle>
          <a:p>
            <a:pPr algn="ctr"/>
            <a:r>
              <a:rPr lang="en-US" sz="1200" b="1" dirty="0">
                <a:latin typeface="Arial" charset="0"/>
                <a:cs typeface="Arial" charset="0"/>
              </a:rPr>
              <a:t>Hospital Patients </a:t>
            </a:r>
          </a:p>
        </p:txBody>
      </p:sp>
      <p:sp>
        <p:nvSpPr>
          <p:cNvPr id="17" name="TextBox 16"/>
          <p:cNvSpPr txBox="1">
            <a:spLocks noChangeArrowheads="1"/>
          </p:cNvSpPr>
          <p:nvPr/>
        </p:nvSpPr>
        <p:spPr bwMode="auto">
          <a:xfrm>
            <a:off x="4534290" y="5328416"/>
            <a:ext cx="8001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orbel" pitchFamily="34" charset="0"/>
                <a:ea typeface="MS PGothic" pitchFamily="34" charset="-128"/>
              </a:defRPr>
            </a:lvl1pPr>
            <a:lvl2pPr marL="742950" indent="-285750">
              <a:defRPr>
                <a:solidFill>
                  <a:schemeClr val="tx1"/>
                </a:solidFill>
                <a:latin typeface="Corbel" pitchFamily="34" charset="0"/>
                <a:ea typeface="MS PGothic" pitchFamily="34" charset="-128"/>
              </a:defRPr>
            </a:lvl2pPr>
            <a:lvl3pPr marL="1143000" indent="-228600">
              <a:defRPr>
                <a:solidFill>
                  <a:schemeClr val="tx1"/>
                </a:solidFill>
                <a:latin typeface="Corbel" pitchFamily="34" charset="0"/>
                <a:ea typeface="MS PGothic" pitchFamily="34" charset="-128"/>
              </a:defRPr>
            </a:lvl3pPr>
            <a:lvl4pPr marL="1600200" indent="-228600">
              <a:defRPr>
                <a:solidFill>
                  <a:schemeClr val="tx1"/>
                </a:solidFill>
                <a:latin typeface="Corbel" pitchFamily="34" charset="0"/>
                <a:ea typeface="MS PGothic" pitchFamily="34" charset="-128"/>
              </a:defRPr>
            </a:lvl4pPr>
            <a:lvl5pPr marL="2057400" indent="-228600">
              <a:defRPr>
                <a:solidFill>
                  <a:schemeClr val="tx1"/>
                </a:solidFill>
                <a:latin typeface="Corbe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orbe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orbe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orbe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orbel" pitchFamily="34" charset="0"/>
                <a:ea typeface="MS PGothic" pitchFamily="34" charset="-128"/>
              </a:defRPr>
            </a:lvl9pPr>
          </a:lstStyle>
          <a:p>
            <a:pPr algn="ctr"/>
            <a:r>
              <a:rPr lang="en-US" sz="900" b="1" dirty="0">
                <a:latin typeface="Arial" charset="0"/>
                <a:cs typeface="Arial" charset="0"/>
              </a:rPr>
              <a:t>Stroke</a:t>
            </a:r>
          </a:p>
        </p:txBody>
      </p:sp>
      <p:sp>
        <p:nvSpPr>
          <p:cNvPr id="18" name="TextBox 17"/>
          <p:cNvSpPr txBox="1">
            <a:spLocks noChangeArrowheads="1"/>
          </p:cNvSpPr>
          <p:nvPr/>
        </p:nvSpPr>
        <p:spPr bwMode="auto">
          <a:xfrm>
            <a:off x="5344380" y="5328415"/>
            <a:ext cx="80010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orbel" pitchFamily="34" charset="0"/>
                <a:ea typeface="MS PGothic" pitchFamily="34" charset="-128"/>
              </a:defRPr>
            </a:lvl1pPr>
            <a:lvl2pPr marL="742950" indent="-285750">
              <a:defRPr>
                <a:solidFill>
                  <a:schemeClr val="tx1"/>
                </a:solidFill>
                <a:latin typeface="Corbel" pitchFamily="34" charset="0"/>
                <a:ea typeface="MS PGothic" pitchFamily="34" charset="-128"/>
              </a:defRPr>
            </a:lvl2pPr>
            <a:lvl3pPr marL="1143000" indent="-228600">
              <a:defRPr>
                <a:solidFill>
                  <a:schemeClr val="tx1"/>
                </a:solidFill>
                <a:latin typeface="Corbel" pitchFamily="34" charset="0"/>
                <a:ea typeface="MS PGothic" pitchFamily="34" charset="-128"/>
              </a:defRPr>
            </a:lvl3pPr>
            <a:lvl4pPr marL="1600200" indent="-228600">
              <a:defRPr>
                <a:solidFill>
                  <a:schemeClr val="tx1"/>
                </a:solidFill>
                <a:latin typeface="Corbel" pitchFamily="34" charset="0"/>
                <a:ea typeface="MS PGothic" pitchFamily="34" charset="-128"/>
              </a:defRPr>
            </a:lvl4pPr>
            <a:lvl5pPr marL="2057400" indent="-228600">
              <a:defRPr>
                <a:solidFill>
                  <a:schemeClr val="tx1"/>
                </a:solidFill>
                <a:latin typeface="Corbe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orbe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orbe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orbe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orbel" pitchFamily="34" charset="0"/>
                <a:ea typeface="MS PGothic" pitchFamily="34" charset="-128"/>
              </a:defRPr>
            </a:lvl9pPr>
          </a:lstStyle>
          <a:p>
            <a:pPr algn="ctr"/>
            <a:r>
              <a:rPr lang="en-US" sz="900" b="1" dirty="0">
                <a:latin typeface="Arial" charset="0"/>
                <a:cs typeface="Arial" charset="0"/>
              </a:rPr>
              <a:t>Cardiac Surgery</a:t>
            </a:r>
          </a:p>
        </p:txBody>
      </p:sp>
      <p:sp>
        <p:nvSpPr>
          <p:cNvPr id="19" name="TextBox 18"/>
          <p:cNvSpPr txBox="1">
            <a:spLocks noChangeArrowheads="1"/>
          </p:cNvSpPr>
          <p:nvPr/>
        </p:nvSpPr>
        <p:spPr bwMode="auto">
          <a:xfrm>
            <a:off x="6154470" y="5382422"/>
            <a:ext cx="8001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orbel" pitchFamily="34" charset="0"/>
                <a:ea typeface="MS PGothic" pitchFamily="34" charset="-128"/>
              </a:defRPr>
            </a:lvl1pPr>
            <a:lvl2pPr marL="742950" indent="-285750">
              <a:defRPr>
                <a:solidFill>
                  <a:schemeClr val="tx1"/>
                </a:solidFill>
                <a:latin typeface="Corbel" pitchFamily="34" charset="0"/>
                <a:ea typeface="MS PGothic" pitchFamily="34" charset="-128"/>
              </a:defRPr>
            </a:lvl2pPr>
            <a:lvl3pPr marL="1143000" indent="-228600">
              <a:defRPr>
                <a:solidFill>
                  <a:schemeClr val="tx1"/>
                </a:solidFill>
                <a:latin typeface="Corbel" pitchFamily="34" charset="0"/>
                <a:ea typeface="MS PGothic" pitchFamily="34" charset="-128"/>
              </a:defRPr>
            </a:lvl3pPr>
            <a:lvl4pPr marL="1600200" indent="-228600">
              <a:defRPr>
                <a:solidFill>
                  <a:schemeClr val="tx1"/>
                </a:solidFill>
                <a:latin typeface="Corbel" pitchFamily="34" charset="0"/>
                <a:ea typeface="MS PGothic" pitchFamily="34" charset="-128"/>
              </a:defRPr>
            </a:lvl4pPr>
            <a:lvl5pPr marL="2057400" indent="-228600">
              <a:defRPr>
                <a:solidFill>
                  <a:schemeClr val="tx1"/>
                </a:solidFill>
                <a:latin typeface="Corbe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orbe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orbe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orbe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orbel" pitchFamily="34" charset="0"/>
                <a:ea typeface="MS PGothic" pitchFamily="34" charset="-128"/>
              </a:defRPr>
            </a:lvl9pPr>
          </a:lstStyle>
          <a:p>
            <a:pPr algn="ctr"/>
            <a:r>
              <a:rPr lang="en-US" sz="900" b="1" dirty="0">
                <a:latin typeface="Arial" charset="0"/>
                <a:cs typeface="Arial" charset="0"/>
              </a:rPr>
              <a:t>Cancer </a:t>
            </a:r>
          </a:p>
        </p:txBody>
      </p:sp>
      <p:sp>
        <p:nvSpPr>
          <p:cNvPr id="20" name="TextBox 19"/>
          <p:cNvSpPr txBox="1">
            <a:spLocks noChangeArrowheads="1"/>
          </p:cNvSpPr>
          <p:nvPr/>
        </p:nvSpPr>
        <p:spPr bwMode="auto">
          <a:xfrm>
            <a:off x="7018603" y="5328415"/>
            <a:ext cx="87963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Corbel" pitchFamily="34" charset="0"/>
                <a:ea typeface="MS PGothic" pitchFamily="34" charset="-128"/>
              </a:defRPr>
            </a:lvl1pPr>
            <a:lvl2pPr marL="742950" indent="-285750">
              <a:defRPr>
                <a:solidFill>
                  <a:schemeClr val="tx1"/>
                </a:solidFill>
                <a:latin typeface="Corbel" pitchFamily="34" charset="0"/>
                <a:ea typeface="MS PGothic" pitchFamily="34" charset="-128"/>
              </a:defRPr>
            </a:lvl2pPr>
            <a:lvl3pPr marL="1143000" indent="-228600">
              <a:defRPr>
                <a:solidFill>
                  <a:schemeClr val="tx1"/>
                </a:solidFill>
                <a:latin typeface="Corbel" pitchFamily="34" charset="0"/>
                <a:ea typeface="MS PGothic" pitchFamily="34" charset="-128"/>
              </a:defRPr>
            </a:lvl3pPr>
            <a:lvl4pPr marL="1600200" indent="-228600">
              <a:defRPr>
                <a:solidFill>
                  <a:schemeClr val="tx1"/>
                </a:solidFill>
                <a:latin typeface="Corbel" pitchFamily="34" charset="0"/>
                <a:ea typeface="MS PGothic" pitchFamily="34" charset="-128"/>
              </a:defRPr>
            </a:lvl4pPr>
            <a:lvl5pPr marL="2057400" indent="-228600">
              <a:defRPr>
                <a:solidFill>
                  <a:schemeClr val="tx1"/>
                </a:solidFill>
                <a:latin typeface="Corbe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orbe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orbe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orbe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orbel" pitchFamily="34" charset="0"/>
                <a:ea typeface="MS PGothic" pitchFamily="34" charset="-128"/>
              </a:defRPr>
            </a:lvl9pPr>
          </a:lstStyle>
          <a:p>
            <a:pPr algn="ctr"/>
            <a:r>
              <a:rPr lang="en-US" sz="900" b="1" dirty="0">
                <a:latin typeface="Arial" charset="0"/>
                <a:cs typeface="Arial" charset="0"/>
              </a:rPr>
              <a:t>Non severe Pneumonia </a:t>
            </a:r>
          </a:p>
        </p:txBody>
      </p:sp>
      <p:cxnSp>
        <p:nvCxnSpPr>
          <p:cNvPr id="21" name="Connettore 1 20"/>
          <p:cNvCxnSpPr/>
          <p:nvPr/>
        </p:nvCxnSpPr>
        <p:spPr>
          <a:xfrm flipV="1">
            <a:off x="2860104" y="2358232"/>
            <a:ext cx="0" cy="2700000"/>
          </a:xfrm>
          <a:prstGeom prst="line">
            <a:avLst/>
          </a:prstGeom>
          <a:noFill/>
          <a:ln w="38100" cap="flat" cmpd="sng" algn="ctr">
            <a:solidFill>
              <a:srgbClr val="9BBB59">
                <a:shade val="95000"/>
                <a:satMod val="105000"/>
              </a:srgbClr>
            </a:solidFill>
            <a:prstDash val="solid"/>
          </a:ln>
          <a:effectLst/>
        </p:spPr>
      </p:cxnSp>
      <p:cxnSp>
        <p:nvCxnSpPr>
          <p:cNvPr id="22" name="Connettore 1 21"/>
          <p:cNvCxnSpPr/>
          <p:nvPr/>
        </p:nvCxnSpPr>
        <p:spPr>
          <a:xfrm flipV="1">
            <a:off x="5344382" y="3438232"/>
            <a:ext cx="26268" cy="1620000"/>
          </a:xfrm>
          <a:prstGeom prst="line">
            <a:avLst/>
          </a:prstGeom>
          <a:noFill/>
          <a:ln w="9525" cap="flat" cmpd="sng" algn="ctr">
            <a:solidFill>
              <a:srgbClr val="9BBB59">
                <a:shade val="95000"/>
                <a:satMod val="105000"/>
              </a:srgbClr>
            </a:solidFill>
            <a:prstDash val="solid"/>
          </a:ln>
          <a:effectLst/>
        </p:spPr>
      </p:cxnSp>
      <p:cxnSp>
        <p:nvCxnSpPr>
          <p:cNvPr id="23" name="Connettore 1 22"/>
          <p:cNvCxnSpPr/>
          <p:nvPr/>
        </p:nvCxnSpPr>
        <p:spPr>
          <a:xfrm flipV="1">
            <a:off x="7072572" y="3444890"/>
            <a:ext cx="26268" cy="1620000"/>
          </a:xfrm>
          <a:prstGeom prst="line">
            <a:avLst/>
          </a:prstGeom>
          <a:noFill/>
          <a:ln w="9525" cap="flat" cmpd="sng" algn="ctr">
            <a:solidFill>
              <a:srgbClr val="9BBB59">
                <a:shade val="95000"/>
                <a:satMod val="105000"/>
              </a:srgbClr>
            </a:solidFill>
            <a:prstDash val="solid"/>
          </a:ln>
          <a:effectLst/>
        </p:spPr>
      </p:cxnSp>
      <p:cxnSp>
        <p:nvCxnSpPr>
          <p:cNvPr id="24" name="Connettore 1 23"/>
          <p:cNvCxnSpPr/>
          <p:nvPr/>
        </p:nvCxnSpPr>
        <p:spPr>
          <a:xfrm flipV="1">
            <a:off x="6208481" y="3443972"/>
            <a:ext cx="26268" cy="1620000"/>
          </a:xfrm>
          <a:prstGeom prst="line">
            <a:avLst/>
          </a:prstGeom>
          <a:noFill/>
          <a:ln w="9525" cap="flat" cmpd="sng" algn="ctr">
            <a:solidFill>
              <a:srgbClr val="9BBB59">
                <a:shade val="95000"/>
                <a:satMod val="105000"/>
              </a:srgbClr>
            </a:solidFill>
            <a:prstDash val="solid"/>
          </a:ln>
          <a:effectLst/>
        </p:spPr>
      </p:cxnSp>
      <p:cxnSp>
        <p:nvCxnSpPr>
          <p:cNvPr id="25" name="Connettore 1 24"/>
          <p:cNvCxnSpPr/>
          <p:nvPr/>
        </p:nvCxnSpPr>
        <p:spPr>
          <a:xfrm flipV="1">
            <a:off x="7802390" y="2358232"/>
            <a:ext cx="26268" cy="2700000"/>
          </a:xfrm>
          <a:prstGeom prst="line">
            <a:avLst/>
          </a:prstGeom>
          <a:noFill/>
          <a:ln w="38100" cap="flat" cmpd="sng" algn="ctr">
            <a:solidFill>
              <a:srgbClr val="9BBB59">
                <a:shade val="95000"/>
                <a:satMod val="105000"/>
              </a:srgbClr>
            </a:solidFill>
            <a:prstDash val="solid"/>
          </a:ln>
          <a:effectLst/>
        </p:spPr>
      </p:cxnSp>
      <p:pic>
        <p:nvPicPr>
          <p:cNvPr id="27" name="Immagine 2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61196" y="4946798"/>
            <a:ext cx="182837" cy="1054001"/>
          </a:xfrm>
          <a:prstGeom prst="rect">
            <a:avLst/>
          </a:prstGeom>
        </p:spPr>
      </p:pic>
      <p:sp>
        <p:nvSpPr>
          <p:cNvPr id="2" name="Τίτλος 4">
            <a:extLst>
              <a:ext uri="{FF2B5EF4-FFF2-40B4-BE49-F238E27FC236}">
                <a16:creationId xmlns:a16="http://schemas.microsoft.com/office/drawing/2014/main" id="{C6DC53ED-A84C-2CC9-E987-AEF3119F9C50}"/>
              </a:ext>
            </a:extLst>
          </p:cNvPr>
          <p:cNvSpPr txBox="1">
            <a:spLocks/>
          </p:cNvSpPr>
          <p:nvPr/>
        </p:nvSpPr>
        <p:spPr>
          <a:xfrm>
            <a:off x="436180" y="76200"/>
            <a:ext cx="8403020" cy="685800"/>
          </a:xfrm>
          <a:prstGeom prst="rect">
            <a:avLst/>
          </a:prstGeom>
          <a:solidFill>
            <a:schemeClr val="accent5">
              <a:lumMod val="40000"/>
              <a:lumOff val="60000"/>
            </a:schemeClr>
          </a:solidFill>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l-GR" sz="3200" b="1"/>
              <a:t>Επιδημιολογία Οξείας Νεφρικής Βλάβης</a:t>
            </a:r>
            <a:endParaRPr lang="el-GR" sz="3200" b="1" dirty="0"/>
          </a:p>
        </p:txBody>
      </p:sp>
      <p:pic>
        <p:nvPicPr>
          <p:cNvPr id="4" name="Picture 3">
            <a:extLst>
              <a:ext uri="{FF2B5EF4-FFF2-40B4-BE49-F238E27FC236}">
                <a16:creationId xmlns:a16="http://schemas.microsoft.com/office/drawing/2014/main" id="{5BDF8222-2F63-B959-1E1A-3182AF80338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Tree>
    <p:extLst>
      <p:ext uri="{BB962C8B-B14F-4D97-AF65-F5344CB8AC3E}">
        <p14:creationId xmlns:p14="http://schemas.microsoft.com/office/powerpoint/2010/main" val="289384316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a:srcRect l="-26" r="-263"/>
          <a:stretch/>
        </p:blipFill>
        <p:spPr>
          <a:xfrm>
            <a:off x="70557" y="133279"/>
            <a:ext cx="8992106" cy="6546362"/>
          </a:xfrm>
          <a:solidFill>
            <a:schemeClr val="accent1">
              <a:alpha val="50000"/>
            </a:schemeClr>
          </a:solidFill>
        </p:spPr>
      </p:pic>
      <p:sp>
        <p:nvSpPr>
          <p:cNvPr id="2" name="TextBox 1"/>
          <p:cNvSpPr txBox="1"/>
          <p:nvPr/>
        </p:nvSpPr>
        <p:spPr>
          <a:xfrm>
            <a:off x="4442247" y="6595837"/>
            <a:ext cx="4685259" cy="253916"/>
          </a:xfrm>
          <a:prstGeom prst="rect">
            <a:avLst/>
          </a:prstGeom>
          <a:noFill/>
        </p:spPr>
        <p:txBody>
          <a:bodyPr wrap="none" rtlCol="0">
            <a:spAutoFit/>
          </a:bodyPr>
          <a:lstStyle/>
          <a:p>
            <a:r>
              <a:rPr lang="en-US" sz="1050" dirty="0" err="1"/>
              <a:t>Floege</a:t>
            </a:r>
            <a:r>
              <a:rPr lang="en-US" sz="1050" dirty="0"/>
              <a:t> J, Johnson R, </a:t>
            </a:r>
            <a:r>
              <a:rPr lang="en-US" sz="1050" dirty="0" err="1"/>
              <a:t>Feehaly</a:t>
            </a:r>
            <a:r>
              <a:rPr lang="en-US" sz="1050" dirty="0"/>
              <a:t> J Comprehensive Clinical Nephrology. Fourth edition</a:t>
            </a:r>
          </a:p>
        </p:txBody>
      </p:sp>
      <p:pic>
        <p:nvPicPr>
          <p:cNvPr id="3" name="Picture 3">
            <a:extLst>
              <a:ext uri="{FF2B5EF4-FFF2-40B4-BE49-F238E27FC236}">
                <a16:creationId xmlns:a16="http://schemas.microsoft.com/office/drawing/2014/main" id="{DA4D36DB-AB51-5F4D-0C68-63CA48A7E52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372184" y="133279"/>
            <a:ext cx="713740" cy="762000"/>
          </a:xfrm>
          <a:prstGeom prst="rect">
            <a:avLst/>
          </a:prstGeom>
          <a:noFill/>
          <a:ln>
            <a:noFill/>
          </a:ln>
        </p:spPr>
      </p:pic>
    </p:spTree>
    <p:extLst>
      <p:ext uri="{BB962C8B-B14F-4D97-AF65-F5344CB8AC3E}">
        <p14:creationId xmlns:p14="http://schemas.microsoft.com/office/powerpoint/2010/main" val="2258170904"/>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rneph.2013.268-f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15876" y="1067461"/>
            <a:ext cx="5499340" cy="4831272"/>
          </a:xfrm>
          <a:prstGeom prst="rect">
            <a:avLst/>
          </a:prstGeom>
        </p:spPr>
      </p:pic>
      <p:pic>
        <p:nvPicPr>
          <p:cNvPr id="3" name="Immagin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61196" y="4946798"/>
            <a:ext cx="182837" cy="1054001"/>
          </a:xfrm>
          <a:prstGeom prst="rect">
            <a:avLst/>
          </a:prstGeom>
        </p:spPr>
      </p:pic>
      <p:pic>
        <p:nvPicPr>
          <p:cNvPr id="4" name="Picture 3">
            <a:extLst>
              <a:ext uri="{FF2B5EF4-FFF2-40B4-BE49-F238E27FC236}">
                <a16:creationId xmlns:a16="http://schemas.microsoft.com/office/drawing/2014/main" id="{65FF5E63-745A-5E80-B15E-887B8D385E0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Tree>
    <p:extLst>
      <p:ext uri="{BB962C8B-B14F-4D97-AF65-F5344CB8AC3E}">
        <p14:creationId xmlns:p14="http://schemas.microsoft.com/office/powerpoint/2010/main" val="596273486"/>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a:extLst>
              <a:ext uri="{FF2B5EF4-FFF2-40B4-BE49-F238E27FC236}">
                <a16:creationId xmlns:a16="http://schemas.microsoft.com/office/drawing/2014/main" id="{EE797446-BE38-3B4D-8546-37421D68C3C9}"/>
              </a:ext>
            </a:extLst>
          </p:cNvPr>
          <p:cNvSpPr>
            <a:spLocks noGrp="1"/>
          </p:cNvSpPr>
          <p:nvPr>
            <p:ph type="title"/>
          </p:nvPr>
        </p:nvSpPr>
        <p:spPr>
          <a:xfrm>
            <a:off x="85241" y="0"/>
            <a:ext cx="8965769" cy="762000"/>
          </a:xfrm>
          <a:solidFill>
            <a:schemeClr val="accent5">
              <a:lumMod val="40000"/>
              <a:lumOff val="60000"/>
            </a:schemeClr>
          </a:solidFill>
        </p:spPr>
        <p:txBody>
          <a:bodyPr>
            <a:noAutofit/>
          </a:bodyPr>
          <a:lstStyle/>
          <a:p>
            <a:pPr algn="ctr"/>
            <a:r>
              <a:rPr lang="el-GR" sz="2800" b="1" dirty="0">
                <a:solidFill>
                  <a:schemeClr val="tx1"/>
                </a:solidFill>
              </a:rPr>
              <a:t>Καρδιακή ανεπάρκεια και </a:t>
            </a:r>
            <a:br>
              <a:rPr lang="el-GR" sz="2800" b="1" dirty="0">
                <a:solidFill>
                  <a:schemeClr val="tx1"/>
                </a:solidFill>
              </a:rPr>
            </a:br>
            <a:r>
              <a:rPr lang="el-GR" sz="2800" b="1" dirty="0">
                <a:solidFill>
                  <a:schemeClr val="tx1"/>
                </a:solidFill>
              </a:rPr>
              <a:t>επιδείνωση της νεφρικής λειτουργίας</a:t>
            </a:r>
          </a:p>
        </p:txBody>
      </p:sp>
      <p:pic>
        <p:nvPicPr>
          <p:cNvPr id="2" name="Θέση περιεχομένου 1">
            <a:extLst>
              <a:ext uri="{FF2B5EF4-FFF2-40B4-BE49-F238E27FC236}">
                <a16:creationId xmlns:a16="http://schemas.microsoft.com/office/drawing/2014/main" id="{74DB05D9-AE52-8A41-89E9-C6B43464F35D}"/>
              </a:ext>
            </a:extLst>
          </p:cNvPr>
          <p:cNvPicPr>
            <a:picLocks noGrp="1" noChangeAspect="1"/>
          </p:cNvPicPr>
          <p:nvPr>
            <p:ph idx="1"/>
          </p:nvPr>
        </p:nvPicPr>
        <p:blipFill rotWithShape="1">
          <a:blip r:embed="rId2"/>
          <a:srcRect b="38759"/>
          <a:stretch/>
        </p:blipFill>
        <p:spPr>
          <a:xfrm>
            <a:off x="1518831" y="1467726"/>
            <a:ext cx="6424047" cy="5294708"/>
          </a:xfrm>
          <a:prstGeom prst="rect">
            <a:avLst/>
          </a:prstGeom>
        </p:spPr>
      </p:pic>
      <p:sp>
        <p:nvSpPr>
          <p:cNvPr id="3" name="Ορθογώνιο 2">
            <a:extLst>
              <a:ext uri="{FF2B5EF4-FFF2-40B4-BE49-F238E27FC236}">
                <a16:creationId xmlns:a16="http://schemas.microsoft.com/office/drawing/2014/main" id="{C2D7AD47-7106-8449-8C2B-BEC9D90E0713}"/>
              </a:ext>
            </a:extLst>
          </p:cNvPr>
          <p:cNvSpPr/>
          <p:nvPr/>
        </p:nvSpPr>
        <p:spPr>
          <a:xfrm>
            <a:off x="6861003" y="6564489"/>
            <a:ext cx="2282997" cy="200055"/>
          </a:xfrm>
          <a:prstGeom prst="rect">
            <a:avLst/>
          </a:prstGeom>
        </p:spPr>
        <p:txBody>
          <a:bodyPr wrap="none">
            <a:spAutoFit/>
          </a:bodyPr>
          <a:lstStyle/>
          <a:p>
            <a:r>
              <a:rPr lang="en-US" sz="700" dirty="0" err="1">
                <a:latin typeface="AdvOTb7819099"/>
              </a:rPr>
              <a:t>Damman</a:t>
            </a:r>
            <a:r>
              <a:rPr lang="en-US" sz="700" dirty="0">
                <a:latin typeface="AdvOTb7819099"/>
              </a:rPr>
              <a:t> </a:t>
            </a:r>
            <a:r>
              <a:rPr lang="en-US" sz="700" dirty="0" err="1">
                <a:latin typeface="AdvOTb7819099"/>
              </a:rPr>
              <a:t>KEuropean</a:t>
            </a:r>
            <a:r>
              <a:rPr lang="en-US" sz="700" dirty="0">
                <a:latin typeface="AdvOTb7819099"/>
              </a:rPr>
              <a:t> Heart Journal (2015) </a:t>
            </a:r>
            <a:r>
              <a:rPr lang="en-US" sz="700" dirty="0">
                <a:latin typeface="AdvOT9069d8b3.B"/>
              </a:rPr>
              <a:t>36</a:t>
            </a:r>
            <a:r>
              <a:rPr lang="en-US" sz="700" dirty="0">
                <a:latin typeface="AdvOTb7819099"/>
              </a:rPr>
              <a:t>, 1437–1444 </a:t>
            </a:r>
            <a:endParaRPr lang="en-US" sz="700" dirty="0"/>
          </a:p>
        </p:txBody>
      </p:sp>
      <p:pic>
        <p:nvPicPr>
          <p:cNvPr id="4" name="Picture 3">
            <a:extLst>
              <a:ext uri="{FF2B5EF4-FFF2-40B4-BE49-F238E27FC236}">
                <a16:creationId xmlns:a16="http://schemas.microsoft.com/office/drawing/2014/main" id="{A116A6FE-A3DD-9561-4D85-581972023E1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Tree>
    <p:extLst>
      <p:ext uri="{BB962C8B-B14F-4D97-AF65-F5344CB8AC3E}">
        <p14:creationId xmlns:p14="http://schemas.microsoft.com/office/powerpoint/2010/main" val="3179683234"/>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259A82ED-8F8B-E84F-979E-9FBDBD59AFF8}"/>
              </a:ext>
            </a:extLst>
          </p:cNvPr>
          <p:cNvPicPr>
            <a:picLocks noGrp="1" noChangeAspect="1"/>
          </p:cNvPicPr>
          <p:nvPr>
            <p:ph idx="1"/>
          </p:nvPr>
        </p:nvPicPr>
        <p:blipFill>
          <a:blip r:embed="rId2"/>
          <a:stretch>
            <a:fillRect/>
          </a:stretch>
        </p:blipFill>
        <p:spPr>
          <a:xfrm>
            <a:off x="1467806" y="838201"/>
            <a:ext cx="6075994" cy="5960802"/>
          </a:xfrm>
          <a:prstGeom prst="rect">
            <a:avLst/>
          </a:prstGeom>
        </p:spPr>
      </p:pic>
      <p:sp>
        <p:nvSpPr>
          <p:cNvPr id="2" name="Ορθογώνιο 1">
            <a:extLst>
              <a:ext uri="{FF2B5EF4-FFF2-40B4-BE49-F238E27FC236}">
                <a16:creationId xmlns:a16="http://schemas.microsoft.com/office/drawing/2014/main" id="{16AC3D88-807E-D740-B31F-E5DA587B0869}"/>
              </a:ext>
            </a:extLst>
          </p:cNvPr>
          <p:cNvSpPr/>
          <p:nvPr/>
        </p:nvSpPr>
        <p:spPr>
          <a:xfrm>
            <a:off x="6324602" y="6581927"/>
            <a:ext cx="2743198" cy="276999"/>
          </a:xfrm>
          <a:prstGeom prst="rect">
            <a:avLst/>
          </a:prstGeom>
        </p:spPr>
        <p:txBody>
          <a:bodyPr wrap="square">
            <a:spAutoFit/>
          </a:bodyPr>
          <a:lstStyle/>
          <a:p>
            <a:pPr algn="just"/>
            <a:r>
              <a:rPr lang="en-US" sz="1200" dirty="0"/>
              <a:t>Sharma et </a:t>
            </a:r>
            <a:r>
              <a:rPr lang="en-US" sz="1200" dirty="0" err="1"/>
              <a:t>al.Clin</a:t>
            </a:r>
            <a:r>
              <a:rPr lang="en-US" sz="1200" dirty="0"/>
              <a:t> </a:t>
            </a:r>
            <a:r>
              <a:rPr lang="en-US" sz="1200" dirty="0" err="1"/>
              <a:t>Pract</a:t>
            </a:r>
            <a:r>
              <a:rPr lang="en-US" sz="1200" dirty="0"/>
              <a:t> 2014;127:94–100 </a:t>
            </a:r>
          </a:p>
        </p:txBody>
      </p:sp>
      <p:sp>
        <p:nvSpPr>
          <p:cNvPr id="7" name="Τίτλος 1">
            <a:extLst>
              <a:ext uri="{FF2B5EF4-FFF2-40B4-BE49-F238E27FC236}">
                <a16:creationId xmlns:a16="http://schemas.microsoft.com/office/drawing/2014/main" id="{DAD23326-6AD7-7640-A94F-117DEAEA3A18}"/>
              </a:ext>
            </a:extLst>
          </p:cNvPr>
          <p:cNvSpPr>
            <a:spLocks noGrp="1"/>
          </p:cNvSpPr>
          <p:nvPr>
            <p:ph type="title"/>
          </p:nvPr>
        </p:nvSpPr>
        <p:spPr>
          <a:solidFill>
            <a:schemeClr val="accent5">
              <a:lumMod val="40000"/>
              <a:lumOff val="60000"/>
            </a:schemeClr>
          </a:solidFill>
        </p:spPr>
        <p:txBody>
          <a:bodyPr>
            <a:normAutofit/>
          </a:bodyPr>
          <a:lstStyle/>
          <a:p>
            <a:pPr algn="ctr"/>
            <a:r>
              <a:rPr lang="el-GR" b="1" dirty="0">
                <a:latin typeface="Calibri" panose="020F0502020204030204" pitchFamily="34" charset="0"/>
                <a:cs typeface="Calibri" panose="020F0502020204030204" pitchFamily="34" charset="0"/>
              </a:rPr>
              <a:t>Λειτουργικές Εφεδρείες Νεφρού (</a:t>
            </a:r>
            <a:r>
              <a:rPr lang="en-US" b="1" dirty="0">
                <a:latin typeface="Calibri" panose="020F0502020204030204" pitchFamily="34" charset="0"/>
                <a:cs typeface="Calibri" panose="020F0502020204030204" pitchFamily="34" charset="0"/>
              </a:rPr>
              <a:t>RFR)</a:t>
            </a:r>
            <a:endParaRPr lang="el-GR" b="1" dirty="0">
              <a:latin typeface="Calibri" panose="020F0502020204030204" pitchFamily="34" charset="0"/>
              <a:cs typeface="Calibri" panose="020F0502020204030204" pitchFamily="34" charset="0"/>
            </a:endParaRPr>
          </a:p>
        </p:txBody>
      </p:sp>
      <p:pic>
        <p:nvPicPr>
          <p:cNvPr id="3" name="Picture 3">
            <a:extLst>
              <a:ext uri="{FF2B5EF4-FFF2-40B4-BE49-F238E27FC236}">
                <a16:creationId xmlns:a16="http://schemas.microsoft.com/office/drawing/2014/main" id="{CD5A1FE2-9032-929E-A925-D60E91EB01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Tree>
    <p:extLst>
      <p:ext uri="{BB962C8B-B14F-4D97-AF65-F5344CB8AC3E}">
        <p14:creationId xmlns:p14="http://schemas.microsoft.com/office/powerpoint/2010/main" val="4289640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8014A1E3-7277-E74C-959D-AFEA26546AB8}"/>
              </a:ext>
            </a:extLst>
          </p:cNvPr>
          <p:cNvPicPr>
            <a:picLocks noGrp="1" noChangeAspect="1"/>
          </p:cNvPicPr>
          <p:nvPr>
            <p:ph idx="1"/>
          </p:nvPr>
        </p:nvPicPr>
        <p:blipFill>
          <a:blip r:embed="rId2"/>
          <a:stretch>
            <a:fillRect/>
          </a:stretch>
        </p:blipFill>
        <p:spPr>
          <a:xfrm>
            <a:off x="2300989" y="1502353"/>
            <a:ext cx="4676931" cy="5324507"/>
          </a:xfrm>
          <a:prstGeom prst="rect">
            <a:avLst/>
          </a:prstGeom>
        </p:spPr>
      </p:pic>
      <p:sp>
        <p:nvSpPr>
          <p:cNvPr id="5" name="Ορθογώνιο 4">
            <a:extLst>
              <a:ext uri="{FF2B5EF4-FFF2-40B4-BE49-F238E27FC236}">
                <a16:creationId xmlns:a16="http://schemas.microsoft.com/office/drawing/2014/main" id="{42494F01-2C85-1F4A-8DCE-286F51ED1823}"/>
              </a:ext>
            </a:extLst>
          </p:cNvPr>
          <p:cNvSpPr/>
          <p:nvPr/>
        </p:nvSpPr>
        <p:spPr>
          <a:xfrm>
            <a:off x="6850504" y="6499801"/>
            <a:ext cx="2293495" cy="246221"/>
          </a:xfrm>
          <a:prstGeom prst="rect">
            <a:avLst/>
          </a:prstGeom>
        </p:spPr>
        <p:txBody>
          <a:bodyPr wrap="square">
            <a:spAutoFit/>
          </a:bodyPr>
          <a:lstStyle/>
          <a:p>
            <a:pPr algn="just"/>
            <a:r>
              <a:rPr lang="en-US" sz="1000" dirty="0"/>
              <a:t>Sharma et </a:t>
            </a:r>
            <a:r>
              <a:rPr lang="en-US" sz="1000" dirty="0" err="1"/>
              <a:t>al.Clin</a:t>
            </a:r>
            <a:r>
              <a:rPr lang="en-US" sz="1000" dirty="0"/>
              <a:t> </a:t>
            </a:r>
            <a:r>
              <a:rPr lang="en-US" sz="1000" dirty="0" err="1"/>
              <a:t>Pract</a:t>
            </a:r>
            <a:r>
              <a:rPr lang="en-US" sz="1000" dirty="0"/>
              <a:t> 2014;127:94–100 </a:t>
            </a:r>
          </a:p>
        </p:txBody>
      </p:sp>
      <p:sp>
        <p:nvSpPr>
          <p:cNvPr id="3" name="Τίτλος 2">
            <a:extLst>
              <a:ext uri="{FF2B5EF4-FFF2-40B4-BE49-F238E27FC236}">
                <a16:creationId xmlns:a16="http://schemas.microsoft.com/office/drawing/2014/main" id="{0965CCDC-AF5B-4049-B9BC-07D786363743}"/>
              </a:ext>
            </a:extLst>
          </p:cNvPr>
          <p:cNvSpPr>
            <a:spLocks noGrp="1"/>
          </p:cNvSpPr>
          <p:nvPr>
            <p:ph type="title"/>
          </p:nvPr>
        </p:nvSpPr>
        <p:spPr>
          <a:solidFill>
            <a:schemeClr val="accent5">
              <a:lumMod val="40000"/>
              <a:lumOff val="60000"/>
            </a:schemeClr>
          </a:solidFill>
        </p:spPr>
        <p:txBody>
          <a:bodyPr>
            <a:normAutofit fontScale="90000"/>
          </a:bodyPr>
          <a:lstStyle/>
          <a:p>
            <a:pPr algn="ctr"/>
            <a:r>
              <a:rPr lang="el-GR" sz="4000" b="1" dirty="0"/>
              <a:t>Επεισόδια ΟΝΒ</a:t>
            </a:r>
          </a:p>
        </p:txBody>
      </p:sp>
      <p:pic>
        <p:nvPicPr>
          <p:cNvPr id="2" name="Picture 3">
            <a:extLst>
              <a:ext uri="{FF2B5EF4-FFF2-40B4-BE49-F238E27FC236}">
                <a16:creationId xmlns:a16="http://schemas.microsoft.com/office/drawing/2014/main" id="{BBC9321E-CAC9-8DC4-F0BD-8C8022D796B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Tree>
    <p:extLst>
      <p:ext uri="{BB962C8B-B14F-4D97-AF65-F5344CB8AC3E}">
        <p14:creationId xmlns:p14="http://schemas.microsoft.com/office/powerpoint/2010/main" val="2398703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5"/>
          <p:cNvPicPr>
            <a:picLocks noChangeAspect="1" noChangeArrowheads="1"/>
          </p:cNvPicPr>
          <p:nvPr/>
        </p:nvPicPr>
        <p:blipFill>
          <a:blip r:embed="rId3">
            <a:extLst>
              <a:ext uri="{28A0092B-C50C-407E-A947-70E740481C1C}">
                <a14:useLocalDpi xmlns:a14="http://schemas.microsoft.com/office/drawing/2010/main" val="0"/>
              </a:ext>
            </a:extLst>
          </a:blip>
          <a:srcRect l="2744" t="6114" r="3542" b="5415"/>
          <a:stretch>
            <a:fillRect/>
          </a:stretch>
        </p:blipFill>
        <p:spPr bwMode="auto">
          <a:xfrm>
            <a:off x="0" y="1233487"/>
            <a:ext cx="9144000" cy="5624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Text Box 2"/>
          <p:cNvSpPr txBox="1">
            <a:spLocks noGrp="1" noChangeArrowheads="1"/>
          </p:cNvSpPr>
          <p:nvPr>
            <p:ph type="title"/>
          </p:nvPr>
        </p:nvSpPr>
        <p:spPr bwMode="auto">
          <a:xfrm>
            <a:off x="152400" y="152400"/>
            <a:ext cx="8839200" cy="523220"/>
          </a:xfrm>
          <a:prstGeom prst="rect">
            <a:avLst/>
          </a:prstGeom>
          <a:solidFill>
            <a:schemeClr val="accent5">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b="1" dirty="0">
                <a:latin typeface="Arial" charset="0"/>
              </a:rPr>
              <a:t>ΦΥΣΙΟΛΟΓΙΚΕΣ ΤΙΜΕΣ </a:t>
            </a:r>
            <a:r>
              <a:rPr lang="en-US" b="1" dirty="0">
                <a:latin typeface="Arial" charset="0"/>
              </a:rPr>
              <a:t>GFR</a:t>
            </a:r>
            <a:endParaRPr lang="el-GR" b="1" dirty="0">
              <a:latin typeface="Arial" charset="0"/>
            </a:endParaRPr>
          </a:p>
        </p:txBody>
      </p:sp>
      <p:pic>
        <p:nvPicPr>
          <p:cNvPr id="2" name="Picture 3">
            <a:extLst>
              <a:ext uri="{FF2B5EF4-FFF2-40B4-BE49-F238E27FC236}">
                <a16:creationId xmlns:a16="http://schemas.microsoft.com/office/drawing/2014/main" id="{0075A338-4647-9BDE-384A-F32ACAD5625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Tree>
    <p:extLst>
      <p:ext uri="{BB962C8B-B14F-4D97-AF65-F5344CB8AC3E}">
        <p14:creationId xmlns:p14="http://schemas.microsoft.com/office/powerpoint/2010/main" val="7881661"/>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40000"/>
              <a:lumOff val="60000"/>
            </a:schemeClr>
          </a:solidFill>
        </p:spPr>
        <p:txBody>
          <a:bodyPr/>
          <a:lstStyle/>
          <a:p>
            <a:pPr algn="ctr"/>
            <a:r>
              <a:rPr lang="en-US" dirty="0">
                <a:latin typeface="Times New Roman"/>
                <a:cs typeface="Times New Roman"/>
              </a:rPr>
              <a:t>Nephrologist Referral</a:t>
            </a:r>
          </a:p>
        </p:txBody>
      </p:sp>
      <p:sp>
        <p:nvSpPr>
          <p:cNvPr id="3" name="Content Placeholder 2"/>
          <p:cNvSpPr>
            <a:spLocks noGrp="1"/>
          </p:cNvSpPr>
          <p:nvPr>
            <p:ph idx="1"/>
          </p:nvPr>
        </p:nvSpPr>
        <p:spPr>
          <a:xfrm>
            <a:off x="152400" y="1295400"/>
            <a:ext cx="8867139" cy="4648200"/>
          </a:xfrm>
        </p:spPr>
        <p:txBody>
          <a:bodyPr>
            <a:noAutofit/>
          </a:bodyPr>
          <a:lstStyle/>
          <a:p>
            <a:pPr algn="just"/>
            <a:r>
              <a:rPr lang="en-US" sz="2800" dirty="0">
                <a:latin typeface="Times New Roman"/>
                <a:cs typeface="Times New Roman"/>
              </a:rPr>
              <a:t>The most worrying issue in AKI healthcare quality is the proportion of nephrologist referral in AKI patients</a:t>
            </a:r>
          </a:p>
          <a:p>
            <a:pPr algn="just"/>
            <a:endParaRPr lang="en-US" sz="2800" dirty="0">
              <a:latin typeface="Times New Roman"/>
              <a:cs typeface="Times New Roman"/>
            </a:endParaRPr>
          </a:p>
          <a:p>
            <a:pPr algn="just"/>
            <a:r>
              <a:rPr lang="en-US" sz="2800" dirty="0">
                <a:latin typeface="Times New Roman"/>
                <a:cs typeface="Times New Roman"/>
              </a:rPr>
              <a:t>In the NCEPOD AKI report 31% patients were referred to a nephrologist for advice or management support</a:t>
            </a:r>
          </a:p>
          <a:p>
            <a:pPr algn="just"/>
            <a:endParaRPr lang="en-US" sz="2800" dirty="0">
              <a:latin typeface="Times New Roman"/>
              <a:cs typeface="Times New Roman"/>
            </a:endParaRPr>
          </a:p>
          <a:p>
            <a:pPr algn="just"/>
            <a:r>
              <a:rPr lang="en-US" sz="2800" dirty="0">
                <a:latin typeface="Times New Roman"/>
                <a:cs typeface="Times New Roman"/>
              </a:rPr>
              <a:t>Data from USA suggest that the  incidence of nephrology referral was only 8%  after an episode of AKI</a:t>
            </a:r>
          </a:p>
        </p:txBody>
      </p:sp>
      <p:sp>
        <p:nvSpPr>
          <p:cNvPr id="4" name="Rectangle 3"/>
          <p:cNvSpPr/>
          <p:nvPr/>
        </p:nvSpPr>
        <p:spPr>
          <a:xfrm>
            <a:off x="4996847" y="6138446"/>
            <a:ext cx="4147153" cy="338554"/>
          </a:xfrm>
          <a:prstGeom prst="rect">
            <a:avLst/>
          </a:prstGeom>
        </p:spPr>
        <p:txBody>
          <a:bodyPr wrap="square">
            <a:spAutoFit/>
          </a:bodyPr>
          <a:lstStyle/>
          <a:p>
            <a:r>
              <a:rPr lang="en-US" sz="1200" baseline="30000" dirty="0"/>
              <a:t>Ding X, </a:t>
            </a:r>
            <a:r>
              <a:rPr lang="en-US" sz="1200" baseline="30000" dirty="0" err="1"/>
              <a:t>Rosner</a:t>
            </a:r>
            <a:r>
              <a:rPr lang="en-US" sz="1200" baseline="30000" dirty="0"/>
              <a:t> MH, </a:t>
            </a:r>
            <a:r>
              <a:rPr lang="en-US" sz="1200" baseline="30000" dirty="0" err="1"/>
              <a:t>Ronco</a:t>
            </a:r>
            <a:r>
              <a:rPr lang="en-US" sz="1200" baseline="30000" dirty="0"/>
              <a:t> C (</a:t>
            </a:r>
            <a:r>
              <a:rPr lang="en-US" sz="1200" baseline="30000" dirty="0" err="1"/>
              <a:t>eds</a:t>
            </a:r>
            <a:r>
              <a:rPr lang="en-US" sz="1200" baseline="30000" dirty="0"/>
              <a:t>): Acute Kidney Injury – Basic Research and Clinical Practice. </a:t>
            </a:r>
          </a:p>
          <a:p>
            <a:r>
              <a:rPr lang="en-US" sz="1200" baseline="30000" dirty="0" err="1"/>
              <a:t>Contrib</a:t>
            </a:r>
            <a:r>
              <a:rPr lang="en-US" sz="1200" baseline="30000" dirty="0"/>
              <a:t> </a:t>
            </a:r>
            <a:r>
              <a:rPr lang="en-US" sz="1200" baseline="30000" dirty="0" err="1"/>
              <a:t>Nephrol</a:t>
            </a:r>
            <a:r>
              <a:rPr lang="en-US" sz="1200" baseline="30000" dirty="0"/>
              <a:t>. Basel, </a:t>
            </a:r>
            <a:r>
              <a:rPr lang="en-US" sz="1200" baseline="30000" dirty="0" err="1"/>
              <a:t>Karger</a:t>
            </a:r>
            <a:r>
              <a:rPr lang="en-US" sz="1200" baseline="30000" dirty="0"/>
              <a:t>, 2018, </a:t>
            </a:r>
            <a:r>
              <a:rPr lang="en-US" sz="1200" baseline="30000" dirty="0" err="1"/>
              <a:t>vol</a:t>
            </a:r>
            <a:r>
              <a:rPr lang="en-US" sz="1200" baseline="30000" dirty="0"/>
              <a:t> 193, </a:t>
            </a:r>
            <a:r>
              <a:rPr lang="en-US" sz="1200" baseline="30000" dirty="0" err="1"/>
              <a:t>pp</a:t>
            </a:r>
            <a:r>
              <a:rPr lang="en-US" sz="1200" baseline="30000" dirty="0"/>
              <a:t> 68–80 </a:t>
            </a:r>
            <a:endParaRPr lang="en-US" sz="1200" dirty="0"/>
          </a:p>
        </p:txBody>
      </p:sp>
      <p:pic>
        <p:nvPicPr>
          <p:cNvPr id="6" name="Picture 3">
            <a:extLst>
              <a:ext uri="{FF2B5EF4-FFF2-40B4-BE49-F238E27FC236}">
                <a16:creationId xmlns:a16="http://schemas.microsoft.com/office/drawing/2014/main" id="{5CB462BC-0999-8545-A239-44F5E8915C7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305800" y="0"/>
            <a:ext cx="713740" cy="762000"/>
          </a:xfrm>
          <a:prstGeom prst="rect">
            <a:avLst/>
          </a:prstGeom>
          <a:noFill/>
          <a:ln>
            <a:noFill/>
          </a:ln>
        </p:spPr>
      </p:pic>
    </p:spTree>
    <p:extLst>
      <p:ext uri="{BB962C8B-B14F-4D97-AF65-F5344CB8AC3E}">
        <p14:creationId xmlns:p14="http://schemas.microsoft.com/office/powerpoint/2010/main" val="2063294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40000"/>
              <a:lumOff val="60000"/>
            </a:schemeClr>
          </a:solidFill>
        </p:spPr>
        <p:txBody>
          <a:bodyPr/>
          <a:lstStyle/>
          <a:p>
            <a:pPr algn="ctr"/>
            <a:r>
              <a:rPr lang="en-US" dirty="0">
                <a:latin typeface="Times New Roman"/>
                <a:cs typeface="Times New Roman"/>
              </a:rPr>
              <a:t>Nephrologist Referral</a:t>
            </a:r>
          </a:p>
        </p:txBody>
      </p:sp>
      <p:sp>
        <p:nvSpPr>
          <p:cNvPr id="3" name="Content Placeholder 2"/>
          <p:cNvSpPr>
            <a:spLocks noGrp="1"/>
          </p:cNvSpPr>
          <p:nvPr>
            <p:ph idx="1"/>
          </p:nvPr>
        </p:nvSpPr>
        <p:spPr>
          <a:xfrm>
            <a:off x="250122" y="1852536"/>
            <a:ext cx="8412411" cy="3907300"/>
          </a:xfrm>
        </p:spPr>
        <p:txBody>
          <a:bodyPr>
            <a:noAutofit/>
          </a:bodyPr>
          <a:lstStyle/>
          <a:p>
            <a:pPr algn="just"/>
            <a:r>
              <a:rPr lang="en-US" sz="2800" dirty="0">
                <a:latin typeface="Times New Roman"/>
                <a:cs typeface="Times New Roman"/>
              </a:rPr>
              <a:t>Fortunately, more and more experts and clinicians agree that the high-quality care of AKI should be achieved by multi-disciplinary collaboration and timely intervention by nephrologist is very essential.</a:t>
            </a:r>
          </a:p>
          <a:p>
            <a:pPr marL="118872" indent="0" algn="just">
              <a:buNone/>
            </a:pPr>
            <a:endParaRPr lang="en-US" sz="2800" dirty="0">
              <a:latin typeface="Times New Roman"/>
              <a:cs typeface="Times New Roman"/>
            </a:endParaRPr>
          </a:p>
          <a:p>
            <a:pPr algn="just"/>
            <a:endParaRPr lang="en-US" sz="2800" dirty="0">
              <a:latin typeface="Times New Roman"/>
              <a:cs typeface="Times New Roman"/>
            </a:endParaRPr>
          </a:p>
          <a:p>
            <a:pPr algn="just"/>
            <a:r>
              <a:rPr lang="en-US" sz="2800" dirty="0">
                <a:latin typeface="Times New Roman"/>
                <a:cs typeface="Times New Roman"/>
              </a:rPr>
              <a:t>Centers may develop a particular practice with referral patterns to nephrology for assistance in managing AKI  </a:t>
            </a:r>
          </a:p>
          <a:p>
            <a:pPr algn="just"/>
            <a:endParaRPr lang="en-US" sz="2800" dirty="0">
              <a:latin typeface="Times New Roman"/>
              <a:cs typeface="Times New Roman"/>
            </a:endParaRPr>
          </a:p>
        </p:txBody>
      </p:sp>
      <p:sp>
        <p:nvSpPr>
          <p:cNvPr id="4" name="Rectangle 3"/>
          <p:cNvSpPr/>
          <p:nvPr/>
        </p:nvSpPr>
        <p:spPr>
          <a:xfrm>
            <a:off x="4946882" y="6505175"/>
            <a:ext cx="4147153" cy="338554"/>
          </a:xfrm>
          <a:prstGeom prst="rect">
            <a:avLst/>
          </a:prstGeom>
        </p:spPr>
        <p:txBody>
          <a:bodyPr wrap="square">
            <a:spAutoFit/>
          </a:bodyPr>
          <a:lstStyle/>
          <a:p>
            <a:r>
              <a:rPr lang="en-US" sz="1200" baseline="30000" dirty="0"/>
              <a:t>Ding X, </a:t>
            </a:r>
            <a:r>
              <a:rPr lang="en-US" sz="1200" baseline="30000" dirty="0" err="1"/>
              <a:t>Rosner</a:t>
            </a:r>
            <a:r>
              <a:rPr lang="en-US" sz="1200" baseline="30000" dirty="0"/>
              <a:t> MH, </a:t>
            </a:r>
            <a:r>
              <a:rPr lang="en-US" sz="1200" baseline="30000" dirty="0" err="1"/>
              <a:t>Ronco</a:t>
            </a:r>
            <a:r>
              <a:rPr lang="en-US" sz="1200" baseline="30000" dirty="0"/>
              <a:t> C (</a:t>
            </a:r>
            <a:r>
              <a:rPr lang="en-US" sz="1200" baseline="30000" dirty="0" err="1"/>
              <a:t>eds</a:t>
            </a:r>
            <a:r>
              <a:rPr lang="en-US" sz="1200" baseline="30000" dirty="0"/>
              <a:t>): Acute Kidney Injury – Basic Research and Clinical Practice. </a:t>
            </a:r>
          </a:p>
          <a:p>
            <a:r>
              <a:rPr lang="en-US" sz="1200" baseline="30000" dirty="0" err="1"/>
              <a:t>Contrib</a:t>
            </a:r>
            <a:r>
              <a:rPr lang="en-US" sz="1200" baseline="30000" dirty="0"/>
              <a:t> </a:t>
            </a:r>
            <a:r>
              <a:rPr lang="en-US" sz="1200" baseline="30000" dirty="0" err="1"/>
              <a:t>Nephrol</a:t>
            </a:r>
            <a:r>
              <a:rPr lang="en-US" sz="1200" baseline="30000" dirty="0"/>
              <a:t>. Basel, </a:t>
            </a:r>
            <a:r>
              <a:rPr lang="en-US" sz="1200" baseline="30000" dirty="0" err="1"/>
              <a:t>Karger</a:t>
            </a:r>
            <a:r>
              <a:rPr lang="en-US" sz="1200" baseline="30000" dirty="0"/>
              <a:t>, 2018, </a:t>
            </a:r>
            <a:r>
              <a:rPr lang="en-US" sz="1200" baseline="30000" dirty="0" err="1"/>
              <a:t>vol</a:t>
            </a:r>
            <a:r>
              <a:rPr lang="en-US" sz="1200" baseline="30000" dirty="0"/>
              <a:t> 193, </a:t>
            </a:r>
            <a:r>
              <a:rPr lang="en-US" sz="1200" baseline="30000" dirty="0" err="1"/>
              <a:t>pp</a:t>
            </a:r>
            <a:r>
              <a:rPr lang="en-US" sz="1200" baseline="30000" dirty="0"/>
              <a:t> 68–80 </a:t>
            </a:r>
            <a:endParaRPr lang="en-US" sz="1200" dirty="0"/>
          </a:p>
        </p:txBody>
      </p:sp>
      <p:pic>
        <p:nvPicPr>
          <p:cNvPr id="5" name="Picture 3">
            <a:extLst>
              <a:ext uri="{FF2B5EF4-FFF2-40B4-BE49-F238E27FC236}">
                <a16:creationId xmlns:a16="http://schemas.microsoft.com/office/drawing/2014/main" id="{F2662047-752D-547A-BA2B-71A0049318F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Tree>
    <p:extLst>
      <p:ext uri="{BB962C8B-B14F-4D97-AF65-F5344CB8AC3E}">
        <p14:creationId xmlns:p14="http://schemas.microsoft.com/office/powerpoint/2010/main" val="1333329867"/>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9A154A7A-F751-3D48-A80B-85232A573752}"/>
              </a:ext>
            </a:extLst>
          </p:cNvPr>
          <p:cNvPicPr>
            <a:picLocks noChangeAspect="1"/>
          </p:cNvPicPr>
          <p:nvPr/>
        </p:nvPicPr>
        <p:blipFill>
          <a:blip r:embed="rId2"/>
          <a:stretch>
            <a:fillRect/>
          </a:stretch>
        </p:blipFill>
        <p:spPr>
          <a:xfrm>
            <a:off x="304801" y="152400"/>
            <a:ext cx="8661778" cy="3604591"/>
          </a:xfrm>
          <a:prstGeom prst="rect">
            <a:avLst/>
          </a:prstGeom>
        </p:spPr>
      </p:pic>
      <p:pic>
        <p:nvPicPr>
          <p:cNvPr id="4" name="Εικόνα 3">
            <a:extLst>
              <a:ext uri="{FF2B5EF4-FFF2-40B4-BE49-F238E27FC236}">
                <a16:creationId xmlns:a16="http://schemas.microsoft.com/office/drawing/2014/main" id="{F4AA20B7-D6A5-5A43-B87A-9AD1A22B1CF7}"/>
              </a:ext>
            </a:extLst>
          </p:cNvPr>
          <p:cNvPicPr>
            <a:picLocks noChangeAspect="1"/>
          </p:cNvPicPr>
          <p:nvPr/>
        </p:nvPicPr>
        <p:blipFill>
          <a:blip r:embed="rId3"/>
          <a:stretch>
            <a:fillRect/>
          </a:stretch>
        </p:blipFill>
        <p:spPr>
          <a:xfrm>
            <a:off x="-1" y="3972584"/>
            <a:ext cx="9131367" cy="1818616"/>
          </a:xfrm>
          <a:prstGeom prst="rect">
            <a:avLst/>
          </a:prstGeom>
        </p:spPr>
      </p:pic>
      <p:pic>
        <p:nvPicPr>
          <p:cNvPr id="5" name="Picture 3">
            <a:extLst>
              <a:ext uri="{FF2B5EF4-FFF2-40B4-BE49-F238E27FC236}">
                <a16:creationId xmlns:a16="http://schemas.microsoft.com/office/drawing/2014/main" id="{6906CA42-E3B0-CF4F-8249-168CBCC7E92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382000" y="6006793"/>
            <a:ext cx="713740" cy="762000"/>
          </a:xfrm>
          <a:prstGeom prst="rect">
            <a:avLst/>
          </a:prstGeom>
          <a:noFill/>
          <a:ln>
            <a:noFill/>
          </a:ln>
        </p:spPr>
      </p:pic>
    </p:spTree>
    <p:extLst>
      <p:ext uri="{BB962C8B-B14F-4D97-AF65-F5344CB8AC3E}">
        <p14:creationId xmlns:p14="http://schemas.microsoft.com/office/powerpoint/2010/main" val="63441352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827088" y="404813"/>
            <a:ext cx="7345362"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dirty="0">
                <a:solidFill>
                  <a:srgbClr val="FFFF00"/>
                </a:solidFill>
                <a:latin typeface="Arial" charset="0"/>
              </a:rPr>
              <a:t>Η ΕΝΝΟΙΑ ΤΗΣ ΚΑΘΑΡΣΗΣ </a:t>
            </a:r>
            <a:r>
              <a:rPr lang="en-US" sz="3600" dirty="0">
                <a:solidFill>
                  <a:srgbClr val="FFFF00"/>
                </a:solidFill>
                <a:latin typeface="Arial" charset="0"/>
              </a:rPr>
              <a:t>Clearance </a:t>
            </a:r>
            <a:r>
              <a:rPr lang="el-GR" sz="3600" dirty="0">
                <a:solidFill>
                  <a:srgbClr val="FFFF00"/>
                </a:solidFill>
                <a:latin typeface="Arial" charset="0"/>
              </a:rPr>
              <a:t>(</a:t>
            </a:r>
            <a:r>
              <a:rPr lang="en-US" sz="3600" dirty="0">
                <a:solidFill>
                  <a:srgbClr val="FFFF00"/>
                </a:solidFill>
                <a:latin typeface="Arial" charset="0"/>
              </a:rPr>
              <a:t>C</a:t>
            </a:r>
            <a:r>
              <a:rPr lang="el-GR" sz="3600" dirty="0">
                <a:solidFill>
                  <a:srgbClr val="FFFF00"/>
                </a:solidFill>
                <a:latin typeface="Arial" charset="0"/>
              </a:rPr>
              <a:t>)</a:t>
            </a:r>
          </a:p>
        </p:txBody>
      </p:sp>
      <p:sp>
        <p:nvSpPr>
          <p:cNvPr id="30726" name="Line 10"/>
          <p:cNvSpPr>
            <a:spLocks noChangeShapeType="1"/>
          </p:cNvSpPr>
          <p:nvPr/>
        </p:nvSpPr>
        <p:spPr bwMode="auto">
          <a:xfrm>
            <a:off x="0" y="1628775"/>
            <a:ext cx="9144000" cy="0"/>
          </a:xfrm>
          <a:prstGeom prst="line">
            <a:avLst/>
          </a:prstGeom>
          <a:noFill/>
          <a:ln w="57150" cmpd="thinThick">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5" name="Group 4"/>
          <p:cNvGrpSpPr/>
          <p:nvPr/>
        </p:nvGrpSpPr>
        <p:grpSpPr>
          <a:xfrm>
            <a:off x="704973" y="2590800"/>
            <a:ext cx="7549654" cy="2123658"/>
            <a:chOff x="827088" y="3861868"/>
            <a:chExt cx="7549654" cy="2123658"/>
          </a:xfrm>
        </p:grpSpPr>
        <p:sp>
          <p:nvSpPr>
            <p:cNvPr id="30724" name="Text Box 7"/>
            <p:cNvSpPr txBox="1">
              <a:spLocks noChangeArrowheads="1"/>
            </p:cNvSpPr>
            <p:nvPr/>
          </p:nvSpPr>
          <p:spPr bwMode="auto">
            <a:xfrm>
              <a:off x="827088" y="3861868"/>
              <a:ext cx="7549654" cy="212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2400" dirty="0">
                  <a:solidFill>
                    <a:srgbClr val="FFFFFF"/>
                  </a:solidFill>
                  <a:latin typeface="Arial" charset="0"/>
                </a:rPr>
                <a:t>ΑΡΑ </a:t>
              </a:r>
            </a:p>
            <a:p>
              <a:pPr algn="ctr" eaLnBrk="1" hangingPunct="1">
                <a:spcBef>
                  <a:spcPct val="50000"/>
                </a:spcBef>
              </a:pPr>
              <a:r>
                <a:rPr lang="el-GR" sz="2400" dirty="0">
                  <a:solidFill>
                    <a:srgbClr val="FFFFFF"/>
                  </a:solidFill>
                  <a:latin typeface="Arial" charset="0"/>
                </a:rPr>
                <a:t>ΚΑΘΑΡΣΗ ΜΙΑΣ ΟΥΣΙΑΣ (</a:t>
              </a:r>
              <a:r>
                <a:rPr lang="en-US" sz="2400" dirty="0">
                  <a:solidFill>
                    <a:srgbClr val="FFFFFF"/>
                  </a:solidFill>
                  <a:latin typeface="Arial" charset="0"/>
                </a:rPr>
                <a:t>C</a:t>
              </a:r>
              <a:r>
                <a:rPr lang="el-GR" sz="2400" dirty="0">
                  <a:solidFill>
                    <a:srgbClr val="FFFFFF"/>
                  </a:solidFill>
                  <a:latin typeface="Arial" charset="0"/>
                </a:rPr>
                <a:t>)              </a:t>
              </a:r>
            </a:p>
            <a:p>
              <a:pPr algn="ctr" eaLnBrk="1" hangingPunct="1">
                <a:spcBef>
                  <a:spcPct val="50000"/>
                </a:spcBef>
              </a:pPr>
              <a:endParaRPr lang="el-GR" sz="2400" dirty="0">
                <a:solidFill>
                  <a:srgbClr val="FFFFFF"/>
                </a:solidFill>
                <a:latin typeface="Arial" charset="0"/>
              </a:endParaRPr>
            </a:p>
            <a:p>
              <a:pPr algn="ctr" eaLnBrk="1" hangingPunct="1">
                <a:spcBef>
                  <a:spcPct val="50000"/>
                </a:spcBef>
              </a:pPr>
              <a:r>
                <a:rPr lang="el-GR" sz="2400" dirty="0">
                  <a:solidFill>
                    <a:srgbClr val="FFFFFF"/>
                  </a:solidFill>
                  <a:latin typeface="Arial" charset="0"/>
                </a:rPr>
                <a:t>ΡΥΘΜΟΣ ΣΠΕΙΡΑΜΑΤΙΚΗΣ ΔΙΗΘΗΣΗΣ</a:t>
              </a:r>
            </a:p>
          </p:txBody>
        </p:sp>
        <p:sp>
          <p:nvSpPr>
            <p:cNvPr id="4" name="TextBox 3"/>
            <p:cNvSpPr txBox="1"/>
            <p:nvPr/>
          </p:nvSpPr>
          <p:spPr>
            <a:xfrm rot="5400000">
              <a:off x="4339883" y="4798988"/>
              <a:ext cx="626878" cy="830997"/>
            </a:xfrm>
            <a:prstGeom prst="rect">
              <a:avLst/>
            </a:prstGeom>
            <a:noFill/>
          </p:spPr>
          <p:txBody>
            <a:bodyPr wrap="square" rtlCol="0">
              <a:spAutoFit/>
            </a:bodyPr>
            <a:lstStyle/>
            <a:p>
              <a:r>
                <a:rPr lang="el-GR" sz="4800" b="1" spc="600" dirty="0">
                  <a:solidFill>
                    <a:schemeClr val="accent1"/>
                  </a:solidFill>
                  <a:latin typeface="Times New Roman"/>
                  <a:cs typeface="Times New Roman"/>
                </a:rPr>
                <a:t>=</a:t>
              </a:r>
              <a:endParaRPr lang="en-US" sz="4800" b="1" spc="600" dirty="0">
                <a:solidFill>
                  <a:schemeClr val="accent1"/>
                </a:solidFill>
                <a:latin typeface="Times New Roman"/>
                <a:cs typeface="Times New Roman"/>
              </a:endParaRPr>
            </a:p>
          </p:txBody>
        </p:sp>
      </p:grpSp>
      <p:sp>
        <p:nvSpPr>
          <p:cNvPr id="2" name="TextBox 1"/>
          <p:cNvSpPr txBox="1"/>
          <p:nvPr/>
        </p:nvSpPr>
        <p:spPr>
          <a:xfrm>
            <a:off x="1971659" y="1806682"/>
            <a:ext cx="4919406" cy="646331"/>
          </a:xfrm>
          <a:prstGeom prst="rect">
            <a:avLst/>
          </a:prstGeom>
          <a:noFill/>
        </p:spPr>
        <p:txBody>
          <a:bodyPr wrap="square" rtlCol="0">
            <a:spAutoFit/>
          </a:bodyPr>
          <a:lstStyle/>
          <a:p>
            <a:r>
              <a:rPr lang="el-GR" sz="3600" dirty="0"/>
              <a:t>Για μια «ιδανική» ουσία</a:t>
            </a:r>
            <a:endParaRPr lang="en-US" sz="3600" dirty="0"/>
          </a:p>
        </p:txBody>
      </p:sp>
      <p:sp>
        <p:nvSpPr>
          <p:cNvPr id="3" name="TextBox 2"/>
          <p:cNvSpPr txBox="1"/>
          <p:nvPr/>
        </p:nvSpPr>
        <p:spPr>
          <a:xfrm>
            <a:off x="1770550" y="5105400"/>
            <a:ext cx="5620850" cy="707886"/>
          </a:xfrm>
          <a:prstGeom prst="rect">
            <a:avLst/>
          </a:prstGeom>
          <a:noFill/>
        </p:spPr>
        <p:txBody>
          <a:bodyPr wrap="none" rtlCol="0">
            <a:spAutoFit/>
          </a:bodyPr>
          <a:lstStyle/>
          <a:p>
            <a:r>
              <a:rPr lang="el-GR" sz="4000" b="1" dirty="0">
                <a:solidFill>
                  <a:schemeClr val="accent6"/>
                </a:solidFill>
              </a:rPr>
              <a:t>Έμεσος τρόπος μέτρησης</a:t>
            </a:r>
            <a:endParaRPr lang="en-US" sz="4000" b="1" dirty="0">
              <a:solidFill>
                <a:schemeClr val="accent6"/>
              </a:solidFill>
            </a:endParaRPr>
          </a:p>
        </p:txBody>
      </p:sp>
    </p:spTree>
    <p:extLst>
      <p:ext uri="{BB962C8B-B14F-4D97-AF65-F5344CB8AC3E}">
        <p14:creationId xmlns:p14="http://schemas.microsoft.com/office/powerpoint/2010/main" val="228077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96290" y="953542"/>
            <a:ext cx="5146964" cy="4954385"/>
          </a:xfrm>
          <a:prstGeom prst="rect">
            <a:avLst/>
          </a:prstGeom>
        </p:spPr>
      </p:pic>
      <p:pic>
        <p:nvPicPr>
          <p:cNvPr id="4" name="Immagin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4254995" y="1107756"/>
            <a:ext cx="5144722" cy="4643715"/>
          </a:xfrm>
          <a:prstGeom prst="rect">
            <a:avLst/>
          </a:prstGeom>
        </p:spPr>
      </p:pic>
      <p:sp>
        <p:nvSpPr>
          <p:cNvPr id="2" name="Title 1">
            <a:extLst>
              <a:ext uri="{FF2B5EF4-FFF2-40B4-BE49-F238E27FC236}">
                <a16:creationId xmlns:a16="http://schemas.microsoft.com/office/drawing/2014/main" id="{E922FBF4-DFA9-B17F-9C5C-892448085F61}"/>
              </a:ext>
            </a:extLst>
          </p:cNvPr>
          <p:cNvSpPr txBox="1">
            <a:spLocks/>
          </p:cNvSpPr>
          <p:nvPr/>
        </p:nvSpPr>
        <p:spPr>
          <a:xfrm>
            <a:off x="436180" y="76200"/>
            <a:ext cx="8403020" cy="685800"/>
          </a:xfrm>
          <a:prstGeom prst="rect">
            <a:avLst/>
          </a:prstGeom>
          <a:solidFill>
            <a:schemeClr val="accent5">
              <a:lumMod val="40000"/>
              <a:lumOff val="60000"/>
            </a:schemeClr>
          </a:solidFill>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atin typeface="Times New Roman"/>
                <a:cs typeface="Times New Roman"/>
              </a:rPr>
              <a:t>Nephrologist Referral</a:t>
            </a:r>
            <a:endParaRPr lang="en-US" dirty="0">
              <a:latin typeface="Times New Roman"/>
              <a:cs typeface="Times New Roman"/>
            </a:endParaRPr>
          </a:p>
        </p:txBody>
      </p:sp>
      <p:pic>
        <p:nvPicPr>
          <p:cNvPr id="3" name="Picture 3">
            <a:extLst>
              <a:ext uri="{FF2B5EF4-FFF2-40B4-BE49-F238E27FC236}">
                <a16:creationId xmlns:a16="http://schemas.microsoft.com/office/drawing/2014/main" id="{6FC30969-BD8D-B6E5-9B04-0536D5C2CBB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Tree>
    <p:extLst>
      <p:ext uri="{BB962C8B-B14F-4D97-AF65-F5344CB8AC3E}">
        <p14:creationId xmlns:p14="http://schemas.microsoft.com/office/powerpoint/2010/main" val="725809405"/>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Line 2"/>
          <p:cNvSpPr>
            <a:spLocks noChangeShapeType="1"/>
          </p:cNvSpPr>
          <p:nvPr/>
        </p:nvSpPr>
        <p:spPr bwMode="auto">
          <a:xfrm>
            <a:off x="0" y="533400"/>
            <a:ext cx="5105400" cy="0"/>
          </a:xfrm>
          <a:prstGeom prst="line">
            <a:avLst/>
          </a:prstGeom>
          <a:noFill/>
          <a:ln w="9525">
            <a:noFill/>
            <a:round/>
            <a:headEnd/>
            <a:tailEnd/>
          </a:ln>
        </p:spPr>
        <p:txBody>
          <a:bodyPr lIns="92075" tIns="46038" rIns="92075" bIns="46038" anchor="ctr"/>
          <a:lstStyle/>
          <a:p>
            <a:pPr defTabSz="457200">
              <a:defRPr/>
            </a:pPr>
            <a:endParaRPr lang="el-GR">
              <a:solidFill>
                <a:prstClr val="black"/>
              </a:solidFill>
              <a:latin typeface="Arial" panose="020B0604020202020204" pitchFamily="34" charset="0"/>
              <a:ea typeface="MS PGothic" pitchFamily="34" charset="-128"/>
              <a:cs typeface="+mn-cs"/>
            </a:endParaRPr>
          </a:p>
        </p:txBody>
      </p:sp>
      <p:grpSp>
        <p:nvGrpSpPr>
          <p:cNvPr id="37890" name="Group 3"/>
          <p:cNvGrpSpPr>
            <a:grpSpLocks/>
          </p:cNvGrpSpPr>
          <p:nvPr/>
        </p:nvGrpSpPr>
        <p:grpSpPr bwMode="auto">
          <a:xfrm>
            <a:off x="8534400" y="6477000"/>
            <a:ext cx="474133" cy="304800"/>
            <a:chOff x="5808" y="3648"/>
            <a:chExt cx="528" cy="240"/>
          </a:xfrm>
        </p:grpSpPr>
        <p:sp>
          <p:nvSpPr>
            <p:cNvPr id="79880" name="Freeform 4"/>
            <p:cNvSpPr>
              <a:spLocks/>
            </p:cNvSpPr>
            <p:nvPr/>
          </p:nvSpPr>
          <p:spPr bwMode="auto">
            <a:xfrm>
              <a:off x="5965" y="3783"/>
              <a:ext cx="127" cy="105"/>
            </a:xfrm>
            <a:custGeom>
              <a:avLst/>
              <a:gdLst>
                <a:gd name="T0" fmla="*/ 1 w 503"/>
                <a:gd name="T1" fmla="*/ 0 h 590"/>
                <a:gd name="T2" fmla="*/ 1 w 503"/>
                <a:gd name="T3" fmla="*/ 0 h 590"/>
                <a:gd name="T4" fmla="*/ 0 w 503"/>
                <a:gd name="T5" fmla="*/ 0 h 590"/>
                <a:gd name="T6" fmla="*/ 0 w 503"/>
                <a:gd name="T7" fmla="*/ 0 h 590"/>
                <a:gd name="T8" fmla="*/ 0 w 503"/>
                <a:gd name="T9" fmla="*/ 0 h 590"/>
                <a:gd name="T10" fmla="*/ 0 w 503"/>
                <a:gd name="T11" fmla="*/ 0 h 590"/>
                <a:gd name="T12" fmla="*/ 0 w 503"/>
                <a:gd name="T13" fmla="*/ 0 h 590"/>
                <a:gd name="T14" fmla="*/ 0 w 503"/>
                <a:gd name="T15" fmla="*/ 0 h 590"/>
                <a:gd name="T16" fmla="*/ 1 w 503"/>
                <a:gd name="T17" fmla="*/ 0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3"/>
                <a:gd name="T28" fmla="*/ 0 h 590"/>
                <a:gd name="T29" fmla="*/ 503 w 503"/>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3" h="590">
                  <a:moveTo>
                    <a:pt x="503" y="590"/>
                  </a:moveTo>
                  <a:lnTo>
                    <a:pt x="503" y="0"/>
                  </a:lnTo>
                  <a:lnTo>
                    <a:pt x="0" y="0"/>
                  </a:lnTo>
                  <a:lnTo>
                    <a:pt x="0" y="590"/>
                  </a:lnTo>
                  <a:lnTo>
                    <a:pt x="213" y="590"/>
                  </a:lnTo>
                  <a:lnTo>
                    <a:pt x="213" y="78"/>
                  </a:lnTo>
                  <a:lnTo>
                    <a:pt x="281" y="78"/>
                  </a:lnTo>
                  <a:lnTo>
                    <a:pt x="281" y="590"/>
                  </a:lnTo>
                  <a:lnTo>
                    <a:pt x="503" y="590"/>
                  </a:lnTo>
                  <a:close/>
                </a:path>
              </a:pathLst>
            </a:custGeom>
            <a:noFill/>
            <a:ln w="9525" cap="flat" cmpd="sng">
              <a:noFill/>
              <a:prstDash val="solid"/>
              <a:round/>
              <a:headEnd/>
              <a:tailEnd/>
            </a:ln>
          </p:spPr>
          <p:txBody>
            <a:bodyPr lIns="92075" tIns="46038" rIns="92075" bIns="46038" anchor="ctr"/>
            <a:lstStyle/>
            <a:p>
              <a:pPr defTabSz="457200">
                <a:defRPr/>
              </a:pPr>
              <a:endParaRPr lang="el-GR">
                <a:solidFill>
                  <a:prstClr val="black"/>
                </a:solidFill>
                <a:latin typeface="Arial" panose="020B0604020202020204" pitchFamily="34" charset="0"/>
                <a:ea typeface="MS PGothic" pitchFamily="34" charset="-128"/>
                <a:cs typeface="+mn-cs"/>
              </a:endParaRPr>
            </a:p>
          </p:txBody>
        </p:sp>
        <p:sp>
          <p:nvSpPr>
            <p:cNvPr id="79881" name="Rectangle 5"/>
            <p:cNvSpPr>
              <a:spLocks noChangeArrowheads="1"/>
            </p:cNvSpPr>
            <p:nvPr/>
          </p:nvSpPr>
          <p:spPr bwMode="auto">
            <a:xfrm>
              <a:off x="6281" y="3783"/>
              <a:ext cx="55" cy="105"/>
            </a:xfrm>
            <a:prstGeom prst="rect">
              <a:avLst/>
            </a:prstGeom>
            <a:noFill/>
            <a:ln w="9525" algn="ctr">
              <a:noFill/>
              <a:miter lim="800000"/>
              <a:headEnd/>
              <a:tailEnd/>
            </a:ln>
          </p:spPr>
          <p:txBody>
            <a:bodyPr lIns="92075" tIns="46038" rIns="92075" bIns="46038" anchor="ctr"/>
            <a:lstStyle/>
            <a:p>
              <a:pPr defTabSz="457200">
                <a:defRPr/>
              </a:pPr>
              <a:endParaRPr lang="el-GR">
                <a:solidFill>
                  <a:prstClr val="black"/>
                </a:solidFill>
                <a:latin typeface="Arial" panose="020B0604020202020204" pitchFamily="34" charset="0"/>
                <a:ea typeface="MS PGothic" pitchFamily="34" charset="-128"/>
                <a:cs typeface="+mn-cs"/>
              </a:endParaRPr>
            </a:p>
          </p:txBody>
        </p:sp>
        <p:sp>
          <p:nvSpPr>
            <p:cNvPr id="79882" name="Freeform 6"/>
            <p:cNvSpPr>
              <a:spLocks/>
            </p:cNvSpPr>
            <p:nvPr/>
          </p:nvSpPr>
          <p:spPr bwMode="auto">
            <a:xfrm>
              <a:off x="6188" y="3781"/>
              <a:ext cx="53" cy="60"/>
            </a:xfrm>
            <a:custGeom>
              <a:avLst/>
              <a:gdLst>
                <a:gd name="T0" fmla="*/ 0 w 213"/>
                <a:gd name="T1" fmla="*/ 0 h 334"/>
                <a:gd name="T2" fmla="*/ 0 w 213"/>
                <a:gd name="T3" fmla="*/ 0 h 334"/>
                <a:gd name="T4" fmla="*/ 0 w 213"/>
                <a:gd name="T5" fmla="*/ 0 h 334"/>
                <a:gd name="T6" fmla="*/ 0 w 213"/>
                <a:gd name="T7" fmla="*/ 0 h 334"/>
                <a:gd name="T8" fmla="*/ 0 60000 65536"/>
                <a:gd name="T9" fmla="*/ 0 60000 65536"/>
                <a:gd name="T10" fmla="*/ 0 60000 65536"/>
                <a:gd name="T11" fmla="*/ 0 60000 65536"/>
                <a:gd name="T12" fmla="*/ 0 w 213"/>
                <a:gd name="T13" fmla="*/ 0 h 334"/>
                <a:gd name="T14" fmla="*/ 213 w 213"/>
                <a:gd name="T15" fmla="*/ 334 h 334"/>
              </a:gdLst>
              <a:ahLst/>
              <a:cxnLst>
                <a:cxn ang="T8">
                  <a:pos x="T0" y="T1"/>
                </a:cxn>
                <a:cxn ang="T9">
                  <a:pos x="T2" y="T3"/>
                </a:cxn>
                <a:cxn ang="T10">
                  <a:pos x="T4" y="T5"/>
                </a:cxn>
                <a:cxn ang="T11">
                  <a:pos x="T6" y="T7"/>
                </a:cxn>
              </a:cxnLst>
              <a:rect l="T12" t="T13" r="T14" b="T15"/>
              <a:pathLst>
                <a:path w="213" h="334">
                  <a:moveTo>
                    <a:pt x="0" y="0"/>
                  </a:moveTo>
                  <a:lnTo>
                    <a:pt x="213" y="334"/>
                  </a:lnTo>
                  <a:lnTo>
                    <a:pt x="213" y="0"/>
                  </a:lnTo>
                  <a:lnTo>
                    <a:pt x="0" y="0"/>
                  </a:lnTo>
                  <a:close/>
                </a:path>
              </a:pathLst>
            </a:custGeom>
            <a:noFill/>
            <a:ln w="9525" cap="flat" cmpd="sng">
              <a:noFill/>
              <a:prstDash val="solid"/>
              <a:round/>
              <a:headEnd/>
              <a:tailEnd/>
            </a:ln>
          </p:spPr>
          <p:txBody>
            <a:bodyPr lIns="92075" tIns="46038" rIns="92075" bIns="46038" anchor="ctr"/>
            <a:lstStyle/>
            <a:p>
              <a:pPr defTabSz="457200">
                <a:defRPr/>
              </a:pPr>
              <a:endParaRPr lang="el-GR">
                <a:solidFill>
                  <a:prstClr val="black"/>
                </a:solidFill>
                <a:latin typeface="Arial" panose="020B0604020202020204" pitchFamily="34" charset="0"/>
                <a:ea typeface="MS PGothic" pitchFamily="34" charset="-128"/>
                <a:cs typeface="+mn-cs"/>
              </a:endParaRPr>
            </a:p>
          </p:txBody>
        </p:sp>
        <p:sp>
          <p:nvSpPr>
            <p:cNvPr id="79883" name="Freeform 7"/>
            <p:cNvSpPr>
              <a:spLocks/>
            </p:cNvSpPr>
            <p:nvPr/>
          </p:nvSpPr>
          <p:spPr bwMode="auto">
            <a:xfrm>
              <a:off x="6108" y="3782"/>
              <a:ext cx="127" cy="105"/>
            </a:xfrm>
            <a:custGeom>
              <a:avLst/>
              <a:gdLst>
                <a:gd name="T0" fmla="*/ 0 w 504"/>
                <a:gd name="T1" fmla="*/ 0 h 590"/>
                <a:gd name="T2" fmla="*/ 1 w 504"/>
                <a:gd name="T3" fmla="*/ 0 h 590"/>
                <a:gd name="T4" fmla="*/ 1 w 504"/>
                <a:gd name="T5" fmla="*/ 0 h 590"/>
                <a:gd name="T6" fmla="*/ 0 w 504"/>
                <a:gd name="T7" fmla="*/ 0 h 590"/>
                <a:gd name="T8" fmla="*/ 0 w 504"/>
                <a:gd name="T9" fmla="*/ 0 h 590"/>
                <a:gd name="T10" fmla="*/ 0 w 504"/>
                <a:gd name="T11" fmla="*/ 0 h 590"/>
                <a:gd name="T12" fmla="*/ 0 w 504"/>
                <a:gd name="T13" fmla="*/ 0 h 590"/>
                <a:gd name="T14" fmla="*/ 0 60000 65536"/>
                <a:gd name="T15" fmla="*/ 0 60000 65536"/>
                <a:gd name="T16" fmla="*/ 0 60000 65536"/>
                <a:gd name="T17" fmla="*/ 0 60000 65536"/>
                <a:gd name="T18" fmla="*/ 0 60000 65536"/>
                <a:gd name="T19" fmla="*/ 0 60000 65536"/>
                <a:gd name="T20" fmla="*/ 0 60000 65536"/>
                <a:gd name="T21" fmla="*/ 0 w 504"/>
                <a:gd name="T22" fmla="*/ 0 h 590"/>
                <a:gd name="T23" fmla="*/ 504 w 504"/>
                <a:gd name="T24" fmla="*/ 590 h 5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4" h="590">
                  <a:moveTo>
                    <a:pt x="310" y="590"/>
                  </a:moveTo>
                  <a:lnTo>
                    <a:pt x="504" y="590"/>
                  </a:lnTo>
                  <a:lnTo>
                    <a:pt x="504" y="468"/>
                  </a:lnTo>
                  <a:lnTo>
                    <a:pt x="204" y="0"/>
                  </a:lnTo>
                  <a:lnTo>
                    <a:pt x="0" y="0"/>
                  </a:lnTo>
                  <a:lnTo>
                    <a:pt x="0" y="123"/>
                  </a:lnTo>
                  <a:lnTo>
                    <a:pt x="310" y="590"/>
                  </a:lnTo>
                  <a:close/>
                </a:path>
              </a:pathLst>
            </a:custGeom>
            <a:noFill/>
            <a:ln w="9525" cap="flat" cmpd="sng">
              <a:noFill/>
              <a:prstDash val="solid"/>
              <a:round/>
              <a:headEnd/>
              <a:tailEnd/>
            </a:ln>
          </p:spPr>
          <p:txBody>
            <a:bodyPr lIns="92075" tIns="46038" rIns="92075" bIns="46038" anchor="ctr"/>
            <a:lstStyle/>
            <a:p>
              <a:pPr defTabSz="457200">
                <a:defRPr/>
              </a:pPr>
              <a:endParaRPr lang="el-GR">
                <a:solidFill>
                  <a:prstClr val="black"/>
                </a:solidFill>
                <a:latin typeface="Arial" panose="020B0604020202020204" pitchFamily="34" charset="0"/>
                <a:ea typeface="MS PGothic" pitchFamily="34" charset="-128"/>
                <a:cs typeface="+mn-cs"/>
              </a:endParaRPr>
            </a:p>
          </p:txBody>
        </p:sp>
        <p:sp>
          <p:nvSpPr>
            <p:cNvPr id="79884" name="Freeform 8"/>
            <p:cNvSpPr>
              <a:spLocks/>
            </p:cNvSpPr>
            <p:nvPr/>
          </p:nvSpPr>
          <p:spPr bwMode="auto">
            <a:xfrm>
              <a:off x="6118" y="3827"/>
              <a:ext cx="55" cy="60"/>
            </a:xfrm>
            <a:custGeom>
              <a:avLst/>
              <a:gdLst>
                <a:gd name="T0" fmla="*/ 0 w 223"/>
                <a:gd name="T1" fmla="*/ 0 h 334"/>
                <a:gd name="T2" fmla="*/ 0 w 223"/>
                <a:gd name="T3" fmla="*/ 0 h 334"/>
                <a:gd name="T4" fmla="*/ 0 w 223"/>
                <a:gd name="T5" fmla="*/ 0 h 334"/>
                <a:gd name="T6" fmla="*/ 0 w 223"/>
                <a:gd name="T7" fmla="*/ 0 h 334"/>
                <a:gd name="T8" fmla="*/ 0 60000 65536"/>
                <a:gd name="T9" fmla="*/ 0 60000 65536"/>
                <a:gd name="T10" fmla="*/ 0 60000 65536"/>
                <a:gd name="T11" fmla="*/ 0 60000 65536"/>
                <a:gd name="T12" fmla="*/ 0 w 223"/>
                <a:gd name="T13" fmla="*/ 0 h 334"/>
                <a:gd name="T14" fmla="*/ 223 w 223"/>
                <a:gd name="T15" fmla="*/ 334 h 334"/>
              </a:gdLst>
              <a:ahLst/>
              <a:cxnLst>
                <a:cxn ang="T8">
                  <a:pos x="T0" y="T1"/>
                </a:cxn>
                <a:cxn ang="T9">
                  <a:pos x="T2" y="T3"/>
                </a:cxn>
                <a:cxn ang="T10">
                  <a:pos x="T4" y="T5"/>
                </a:cxn>
                <a:cxn ang="T11">
                  <a:pos x="T6" y="T7"/>
                </a:cxn>
              </a:cxnLst>
              <a:rect l="T12" t="T13" r="T14" b="T15"/>
              <a:pathLst>
                <a:path w="223" h="334">
                  <a:moveTo>
                    <a:pt x="223" y="334"/>
                  </a:moveTo>
                  <a:lnTo>
                    <a:pt x="0" y="0"/>
                  </a:lnTo>
                  <a:lnTo>
                    <a:pt x="0" y="334"/>
                  </a:lnTo>
                  <a:lnTo>
                    <a:pt x="223" y="334"/>
                  </a:lnTo>
                  <a:close/>
                </a:path>
              </a:pathLst>
            </a:custGeom>
            <a:noFill/>
            <a:ln w="9525" cap="flat" cmpd="sng">
              <a:noFill/>
              <a:prstDash val="solid"/>
              <a:round/>
              <a:headEnd/>
              <a:tailEnd/>
            </a:ln>
          </p:spPr>
          <p:txBody>
            <a:bodyPr lIns="92075" tIns="46038" rIns="92075" bIns="46038" anchor="ctr"/>
            <a:lstStyle/>
            <a:p>
              <a:pPr defTabSz="457200">
                <a:defRPr/>
              </a:pPr>
              <a:endParaRPr lang="el-GR">
                <a:solidFill>
                  <a:prstClr val="black"/>
                </a:solidFill>
                <a:latin typeface="Arial" panose="020B0604020202020204" pitchFamily="34" charset="0"/>
                <a:ea typeface="MS PGothic" pitchFamily="34" charset="-128"/>
                <a:cs typeface="+mn-cs"/>
              </a:endParaRPr>
            </a:p>
          </p:txBody>
        </p:sp>
        <p:sp>
          <p:nvSpPr>
            <p:cNvPr id="79885" name="Freeform 9"/>
            <p:cNvSpPr>
              <a:spLocks/>
            </p:cNvSpPr>
            <p:nvPr/>
          </p:nvSpPr>
          <p:spPr bwMode="auto">
            <a:xfrm>
              <a:off x="5965" y="3649"/>
              <a:ext cx="127" cy="104"/>
            </a:xfrm>
            <a:custGeom>
              <a:avLst/>
              <a:gdLst>
                <a:gd name="T0" fmla="*/ 1 w 503"/>
                <a:gd name="T1" fmla="*/ 0 h 590"/>
                <a:gd name="T2" fmla="*/ 1 w 503"/>
                <a:gd name="T3" fmla="*/ 0 h 590"/>
                <a:gd name="T4" fmla="*/ 0 w 503"/>
                <a:gd name="T5" fmla="*/ 0 h 590"/>
                <a:gd name="T6" fmla="*/ 0 w 503"/>
                <a:gd name="T7" fmla="*/ 0 h 590"/>
                <a:gd name="T8" fmla="*/ 0 w 503"/>
                <a:gd name="T9" fmla="*/ 0 h 590"/>
                <a:gd name="T10" fmla="*/ 0 w 503"/>
                <a:gd name="T11" fmla="*/ 0 h 590"/>
                <a:gd name="T12" fmla="*/ 1 w 503"/>
                <a:gd name="T13" fmla="*/ 0 h 590"/>
                <a:gd name="T14" fmla="*/ 0 60000 65536"/>
                <a:gd name="T15" fmla="*/ 0 60000 65536"/>
                <a:gd name="T16" fmla="*/ 0 60000 65536"/>
                <a:gd name="T17" fmla="*/ 0 60000 65536"/>
                <a:gd name="T18" fmla="*/ 0 60000 65536"/>
                <a:gd name="T19" fmla="*/ 0 60000 65536"/>
                <a:gd name="T20" fmla="*/ 0 60000 65536"/>
                <a:gd name="T21" fmla="*/ 0 w 503"/>
                <a:gd name="T22" fmla="*/ 0 h 590"/>
                <a:gd name="T23" fmla="*/ 503 w 503"/>
                <a:gd name="T24" fmla="*/ 590 h 5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3" h="590">
                  <a:moveTo>
                    <a:pt x="503" y="590"/>
                  </a:moveTo>
                  <a:lnTo>
                    <a:pt x="503" y="456"/>
                  </a:lnTo>
                  <a:lnTo>
                    <a:pt x="106" y="456"/>
                  </a:lnTo>
                  <a:lnTo>
                    <a:pt x="106" y="0"/>
                  </a:lnTo>
                  <a:lnTo>
                    <a:pt x="0" y="0"/>
                  </a:lnTo>
                  <a:lnTo>
                    <a:pt x="0" y="590"/>
                  </a:lnTo>
                  <a:lnTo>
                    <a:pt x="503" y="590"/>
                  </a:lnTo>
                  <a:close/>
                </a:path>
              </a:pathLst>
            </a:custGeom>
            <a:noFill/>
            <a:ln w="9525" cap="flat" cmpd="sng">
              <a:noFill/>
              <a:prstDash val="solid"/>
              <a:round/>
              <a:headEnd/>
              <a:tailEnd/>
            </a:ln>
          </p:spPr>
          <p:txBody>
            <a:bodyPr lIns="92075" tIns="46038" rIns="92075" bIns="46038" anchor="ctr"/>
            <a:lstStyle/>
            <a:p>
              <a:pPr defTabSz="457200">
                <a:defRPr/>
              </a:pPr>
              <a:endParaRPr lang="el-GR">
                <a:solidFill>
                  <a:prstClr val="black"/>
                </a:solidFill>
                <a:latin typeface="Arial" panose="020B0604020202020204" pitchFamily="34" charset="0"/>
                <a:ea typeface="MS PGothic" pitchFamily="34" charset="-128"/>
                <a:cs typeface="+mn-cs"/>
              </a:endParaRPr>
            </a:p>
          </p:txBody>
        </p:sp>
        <p:sp>
          <p:nvSpPr>
            <p:cNvPr id="79886" name="Freeform 10"/>
            <p:cNvSpPr>
              <a:spLocks/>
            </p:cNvSpPr>
            <p:nvPr/>
          </p:nvSpPr>
          <p:spPr bwMode="auto">
            <a:xfrm>
              <a:off x="5808" y="3783"/>
              <a:ext cx="127" cy="105"/>
            </a:xfrm>
            <a:custGeom>
              <a:avLst/>
              <a:gdLst>
                <a:gd name="T0" fmla="*/ 0 w 513"/>
                <a:gd name="T1" fmla="*/ 0 h 590"/>
                <a:gd name="T2" fmla="*/ 0 w 513"/>
                <a:gd name="T3" fmla="*/ 0 h 590"/>
                <a:gd name="T4" fmla="*/ 0 w 513"/>
                <a:gd name="T5" fmla="*/ 0 h 590"/>
                <a:gd name="T6" fmla="*/ 0 w 513"/>
                <a:gd name="T7" fmla="*/ 0 h 590"/>
                <a:gd name="T8" fmla="*/ 0 w 513"/>
                <a:gd name="T9" fmla="*/ 0 h 590"/>
                <a:gd name="T10" fmla="*/ 0 w 513"/>
                <a:gd name="T11" fmla="*/ 0 h 590"/>
                <a:gd name="T12" fmla="*/ 0 w 513"/>
                <a:gd name="T13" fmla="*/ 0 h 590"/>
                <a:gd name="T14" fmla="*/ 0 60000 65536"/>
                <a:gd name="T15" fmla="*/ 0 60000 65536"/>
                <a:gd name="T16" fmla="*/ 0 60000 65536"/>
                <a:gd name="T17" fmla="*/ 0 60000 65536"/>
                <a:gd name="T18" fmla="*/ 0 60000 65536"/>
                <a:gd name="T19" fmla="*/ 0 60000 65536"/>
                <a:gd name="T20" fmla="*/ 0 60000 65536"/>
                <a:gd name="T21" fmla="*/ 0 w 513"/>
                <a:gd name="T22" fmla="*/ 0 h 590"/>
                <a:gd name="T23" fmla="*/ 513 w 513"/>
                <a:gd name="T24" fmla="*/ 590 h 5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3" h="590">
                  <a:moveTo>
                    <a:pt x="513" y="590"/>
                  </a:moveTo>
                  <a:lnTo>
                    <a:pt x="387" y="590"/>
                  </a:lnTo>
                  <a:lnTo>
                    <a:pt x="387" y="134"/>
                  </a:lnTo>
                  <a:lnTo>
                    <a:pt x="0" y="134"/>
                  </a:lnTo>
                  <a:lnTo>
                    <a:pt x="0" y="0"/>
                  </a:lnTo>
                  <a:lnTo>
                    <a:pt x="513" y="0"/>
                  </a:lnTo>
                  <a:lnTo>
                    <a:pt x="513" y="590"/>
                  </a:lnTo>
                  <a:close/>
                </a:path>
              </a:pathLst>
            </a:custGeom>
            <a:noFill/>
            <a:ln w="9525" cap="flat" cmpd="sng">
              <a:noFill/>
              <a:prstDash val="solid"/>
              <a:round/>
              <a:headEnd/>
              <a:tailEnd/>
            </a:ln>
          </p:spPr>
          <p:txBody>
            <a:bodyPr lIns="92075" tIns="46038" rIns="92075" bIns="46038" anchor="ctr"/>
            <a:lstStyle/>
            <a:p>
              <a:pPr defTabSz="457200">
                <a:defRPr/>
              </a:pPr>
              <a:endParaRPr lang="el-GR">
                <a:solidFill>
                  <a:prstClr val="black"/>
                </a:solidFill>
                <a:latin typeface="Arial" panose="020B0604020202020204" pitchFamily="34" charset="0"/>
                <a:ea typeface="MS PGothic" pitchFamily="34" charset="-128"/>
                <a:cs typeface="+mn-cs"/>
              </a:endParaRPr>
            </a:p>
          </p:txBody>
        </p:sp>
        <p:sp>
          <p:nvSpPr>
            <p:cNvPr id="79887" name="Freeform 11"/>
            <p:cNvSpPr>
              <a:spLocks/>
            </p:cNvSpPr>
            <p:nvPr/>
          </p:nvSpPr>
          <p:spPr bwMode="auto">
            <a:xfrm>
              <a:off x="5808" y="3648"/>
              <a:ext cx="127" cy="105"/>
            </a:xfrm>
            <a:custGeom>
              <a:avLst/>
              <a:gdLst>
                <a:gd name="T0" fmla="*/ 0 w 513"/>
                <a:gd name="T1" fmla="*/ 0 h 590"/>
                <a:gd name="T2" fmla="*/ 0 w 513"/>
                <a:gd name="T3" fmla="*/ 0 h 590"/>
                <a:gd name="T4" fmla="*/ 0 w 513"/>
                <a:gd name="T5" fmla="*/ 0 h 590"/>
                <a:gd name="T6" fmla="*/ 0 w 513"/>
                <a:gd name="T7" fmla="*/ 0 h 590"/>
                <a:gd name="T8" fmla="*/ 0 w 513"/>
                <a:gd name="T9" fmla="*/ 0 h 590"/>
                <a:gd name="T10" fmla="*/ 0 w 513"/>
                <a:gd name="T11" fmla="*/ 0 h 590"/>
                <a:gd name="T12" fmla="*/ 0 w 513"/>
                <a:gd name="T13" fmla="*/ 0 h 590"/>
                <a:gd name="T14" fmla="*/ 0 60000 65536"/>
                <a:gd name="T15" fmla="*/ 0 60000 65536"/>
                <a:gd name="T16" fmla="*/ 0 60000 65536"/>
                <a:gd name="T17" fmla="*/ 0 60000 65536"/>
                <a:gd name="T18" fmla="*/ 0 60000 65536"/>
                <a:gd name="T19" fmla="*/ 0 60000 65536"/>
                <a:gd name="T20" fmla="*/ 0 60000 65536"/>
                <a:gd name="T21" fmla="*/ 0 w 513"/>
                <a:gd name="T22" fmla="*/ 0 h 590"/>
                <a:gd name="T23" fmla="*/ 513 w 513"/>
                <a:gd name="T24" fmla="*/ 590 h 5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3" h="590">
                  <a:moveTo>
                    <a:pt x="0" y="590"/>
                  </a:moveTo>
                  <a:lnTo>
                    <a:pt x="513" y="590"/>
                  </a:lnTo>
                  <a:lnTo>
                    <a:pt x="513" y="0"/>
                  </a:lnTo>
                  <a:lnTo>
                    <a:pt x="387" y="0"/>
                  </a:lnTo>
                  <a:lnTo>
                    <a:pt x="387" y="456"/>
                  </a:lnTo>
                  <a:lnTo>
                    <a:pt x="0" y="456"/>
                  </a:lnTo>
                  <a:lnTo>
                    <a:pt x="0" y="590"/>
                  </a:lnTo>
                  <a:close/>
                </a:path>
              </a:pathLst>
            </a:custGeom>
            <a:noFill/>
            <a:ln w="9525" cap="flat" cmpd="sng">
              <a:noFill/>
              <a:prstDash val="solid"/>
              <a:round/>
              <a:headEnd/>
              <a:tailEnd/>
            </a:ln>
          </p:spPr>
          <p:txBody>
            <a:bodyPr lIns="92075" tIns="46038" rIns="92075" bIns="46038" anchor="ctr"/>
            <a:lstStyle/>
            <a:p>
              <a:pPr defTabSz="457200">
                <a:defRPr/>
              </a:pPr>
              <a:endParaRPr lang="el-GR">
                <a:solidFill>
                  <a:prstClr val="black"/>
                </a:solidFill>
                <a:latin typeface="Arial" panose="020B0604020202020204" pitchFamily="34" charset="0"/>
                <a:ea typeface="MS PGothic" pitchFamily="34" charset="-128"/>
                <a:cs typeface="+mn-cs"/>
              </a:endParaRPr>
            </a:p>
          </p:txBody>
        </p:sp>
      </p:grpSp>
      <p:sp>
        <p:nvSpPr>
          <p:cNvPr id="79876" name="Line 12"/>
          <p:cNvSpPr>
            <a:spLocks noChangeShapeType="1"/>
          </p:cNvSpPr>
          <p:nvPr/>
        </p:nvSpPr>
        <p:spPr bwMode="auto">
          <a:xfrm>
            <a:off x="4011790" y="5876925"/>
            <a:ext cx="5105400" cy="0"/>
          </a:xfrm>
          <a:prstGeom prst="line">
            <a:avLst/>
          </a:prstGeom>
          <a:noFill/>
          <a:ln w="9525">
            <a:noFill/>
            <a:round/>
            <a:headEnd/>
            <a:tailEnd/>
          </a:ln>
        </p:spPr>
        <p:txBody>
          <a:bodyPr lIns="92075" tIns="46038" rIns="92075" bIns="46038" anchor="ctr"/>
          <a:lstStyle/>
          <a:p>
            <a:pPr defTabSz="457200">
              <a:defRPr/>
            </a:pPr>
            <a:endParaRPr lang="el-GR">
              <a:solidFill>
                <a:prstClr val="black"/>
              </a:solidFill>
              <a:latin typeface="Arial" panose="020B0604020202020204" pitchFamily="34" charset="0"/>
              <a:ea typeface="MS PGothic" pitchFamily="34" charset="-128"/>
              <a:cs typeface="+mn-cs"/>
            </a:endParaRPr>
          </a:p>
        </p:txBody>
      </p:sp>
      <p:pic>
        <p:nvPicPr>
          <p:cNvPr id="37892"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570039"/>
            <a:ext cx="8015111" cy="4827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8" name="Rectangle 14"/>
          <p:cNvSpPr>
            <a:spLocks noChangeArrowheads="1"/>
          </p:cNvSpPr>
          <p:nvPr/>
        </p:nvSpPr>
        <p:spPr bwMode="auto">
          <a:xfrm>
            <a:off x="155222" y="117475"/>
            <a:ext cx="8833556" cy="1295400"/>
          </a:xfrm>
          <a:prstGeom prst="rect">
            <a:avLst/>
          </a:prstGeom>
          <a:solidFill>
            <a:srgbClr val="B7DEE8"/>
          </a:solidFill>
          <a:ln w="9525">
            <a:noFill/>
            <a:miter lim="800000"/>
            <a:headEnd/>
            <a:tailEnd/>
          </a:ln>
        </p:spPr>
        <p:txBody>
          <a:bodyPr lIns="92075" tIns="46038" rIns="92075" bIns="46038" anchor="ctr"/>
          <a:lstStyle/>
          <a:p>
            <a:pPr algn="ctr" defTabSz="457200">
              <a:tabLst>
                <a:tab pos="8339138" algn="r"/>
              </a:tabLst>
              <a:defRPr/>
            </a:pPr>
            <a:r>
              <a:rPr lang="el-GR" b="1" dirty="0" err="1">
                <a:solidFill>
                  <a:prstClr val="black"/>
                </a:solidFill>
                <a:latin typeface="Arial" panose="020B0604020202020204" pitchFamily="34" charset="0"/>
                <a:ea typeface="MS PGothic" pitchFamily="34" charset="-128"/>
                <a:cs typeface="+mn-cs"/>
              </a:rPr>
              <a:t>Decline</a:t>
            </a:r>
            <a:r>
              <a:rPr lang="el-GR" b="1" dirty="0">
                <a:solidFill>
                  <a:prstClr val="black"/>
                </a:solidFill>
                <a:latin typeface="Arial" panose="020B0604020202020204" pitchFamily="34" charset="0"/>
                <a:ea typeface="MS PGothic" pitchFamily="34" charset="-128"/>
                <a:cs typeface="+mn-cs"/>
              </a:rPr>
              <a:t> </a:t>
            </a:r>
            <a:r>
              <a:rPr lang="el-GR" b="1" dirty="0" err="1">
                <a:solidFill>
                  <a:prstClr val="black"/>
                </a:solidFill>
                <a:latin typeface="Arial" panose="020B0604020202020204" pitchFamily="34" charset="0"/>
                <a:ea typeface="MS PGothic" pitchFamily="34" charset="-128"/>
                <a:cs typeface="+mn-cs"/>
              </a:rPr>
              <a:t>in</a:t>
            </a:r>
            <a:r>
              <a:rPr lang="el-GR" b="1" dirty="0">
                <a:solidFill>
                  <a:prstClr val="black"/>
                </a:solidFill>
                <a:latin typeface="Arial" panose="020B0604020202020204" pitchFamily="34" charset="0"/>
                <a:ea typeface="MS PGothic" pitchFamily="34" charset="-128"/>
                <a:cs typeface="+mn-cs"/>
              </a:rPr>
              <a:t> MDRD GFR </a:t>
            </a:r>
            <a:r>
              <a:rPr lang="el-GR" b="1" dirty="0" err="1">
                <a:solidFill>
                  <a:prstClr val="black"/>
                </a:solidFill>
                <a:latin typeface="Arial" panose="020B0604020202020204" pitchFamily="34" charset="0"/>
                <a:ea typeface="MS PGothic" pitchFamily="34" charset="-128"/>
                <a:cs typeface="+mn-cs"/>
              </a:rPr>
              <a:t>in</a:t>
            </a:r>
            <a:r>
              <a:rPr lang="el-GR" b="1" dirty="0">
                <a:solidFill>
                  <a:prstClr val="black"/>
                </a:solidFill>
                <a:latin typeface="Arial" panose="020B0604020202020204" pitchFamily="34" charset="0"/>
                <a:ea typeface="MS PGothic" pitchFamily="34" charset="-128"/>
                <a:cs typeface="+mn-cs"/>
              </a:rPr>
              <a:t> </a:t>
            </a:r>
            <a:r>
              <a:rPr lang="el-GR" b="1" dirty="0" err="1">
                <a:solidFill>
                  <a:prstClr val="black"/>
                </a:solidFill>
                <a:latin typeface="Arial" panose="020B0604020202020204" pitchFamily="34" charset="0"/>
                <a:ea typeface="MS PGothic" pitchFamily="34" charset="-128"/>
                <a:cs typeface="+mn-cs"/>
              </a:rPr>
              <a:t>the</a:t>
            </a:r>
            <a:r>
              <a:rPr lang="el-GR" b="1" dirty="0">
                <a:solidFill>
                  <a:prstClr val="black"/>
                </a:solidFill>
                <a:latin typeface="Arial" panose="020B0604020202020204" pitchFamily="34" charset="0"/>
                <a:ea typeface="MS PGothic" pitchFamily="34" charset="-128"/>
                <a:cs typeface="+mn-cs"/>
              </a:rPr>
              <a:t> 5 </a:t>
            </a:r>
            <a:r>
              <a:rPr lang="el-GR" b="1" dirty="0" err="1">
                <a:solidFill>
                  <a:prstClr val="black"/>
                </a:solidFill>
                <a:latin typeface="Arial" panose="020B0604020202020204" pitchFamily="34" charset="0"/>
                <a:ea typeface="MS PGothic" pitchFamily="34" charset="-128"/>
                <a:cs typeface="+mn-cs"/>
              </a:rPr>
              <a:t>years</a:t>
            </a:r>
            <a:r>
              <a:rPr lang="el-GR" b="1" dirty="0">
                <a:solidFill>
                  <a:prstClr val="black"/>
                </a:solidFill>
                <a:latin typeface="Arial" panose="020B0604020202020204" pitchFamily="34" charset="0"/>
                <a:ea typeface="MS PGothic" pitchFamily="34" charset="-128"/>
                <a:cs typeface="+mn-cs"/>
              </a:rPr>
              <a:t> </a:t>
            </a:r>
            <a:r>
              <a:rPr lang="el-GR" b="1" dirty="0" err="1">
                <a:solidFill>
                  <a:prstClr val="black"/>
                </a:solidFill>
                <a:latin typeface="Arial" panose="020B0604020202020204" pitchFamily="34" charset="0"/>
                <a:ea typeface="MS PGothic" pitchFamily="34" charset="-128"/>
                <a:cs typeface="+mn-cs"/>
              </a:rPr>
              <a:t>prior</a:t>
            </a:r>
            <a:r>
              <a:rPr lang="el-GR" b="1" dirty="0">
                <a:solidFill>
                  <a:prstClr val="black"/>
                </a:solidFill>
                <a:latin typeface="Arial" panose="020B0604020202020204" pitchFamily="34" charset="0"/>
                <a:ea typeface="MS PGothic" pitchFamily="34" charset="-128"/>
                <a:cs typeface="+mn-cs"/>
              </a:rPr>
              <a:t> </a:t>
            </a:r>
            <a:r>
              <a:rPr lang="el-GR" b="1" dirty="0" err="1">
                <a:solidFill>
                  <a:prstClr val="black"/>
                </a:solidFill>
                <a:latin typeface="Arial" panose="020B0604020202020204" pitchFamily="34" charset="0"/>
                <a:ea typeface="MS PGothic" pitchFamily="34" charset="-128"/>
                <a:cs typeface="+mn-cs"/>
              </a:rPr>
              <a:t>to</a:t>
            </a:r>
            <a:r>
              <a:rPr lang="el-GR" b="1" dirty="0">
                <a:solidFill>
                  <a:prstClr val="black"/>
                </a:solidFill>
                <a:latin typeface="Arial" panose="020B0604020202020204" pitchFamily="34" charset="0"/>
                <a:ea typeface="MS PGothic" pitchFamily="34" charset="-128"/>
                <a:cs typeface="+mn-cs"/>
              </a:rPr>
              <a:t> </a:t>
            </a:r>
            <a:r>
              <a:rPr lang="el-GR" b="1" dirty="0" err="1">
                <a:solidFill>
                  <a:prstClr val="black"/>
                </a:solidFill>
                <a:latin typeface="Arial" panose="020B0604020202020204" pitchFamily="34" charset="0"/>
                <a:ea typeface="MS PGothic" pitchFamily="34" charset="-128"/>
                <a:cs typeface="+mn-cs"/>
              </a:rPr>
              <a:t>and</a:t>
            </a:r>
            <a:r>
              <a:rPr lang="el-GR" b="1" dirty="0">
                <a:solidFill>
                  <a:prstClr val="black"/>
                </a:solidFill>
                <a:latin typeface="Arial" panose="020B0604020202020204" pitchFamily="34" charset="0"/>
                <a:ea typeface="MS PGothic" pitchFamily="34" charset="-128"/>
                <a:cs typeface="+mn-cs"/>
              </a:rPr>
              <a:t> </a:t>
            </a:r>
            <a:r>
              <a:rPr lang="el-GR" b="1" dirty="0" err="1">
                <a:solidFill>
                  <a:prstClr val="black"/>
                </a:solidFill>
                <a:latin typeface="Arial" panose="020B0604020202020204" pitchFamily="34" charset="0"/>
                <a:ea typeface="MS PGothic" pitchFamily="34" charset="-128"/>
                <a:cs typeface="+mn-cs"/>
              </a:rPr>
              <a:t>following</a:t>
            </a:r>
            <a:r>
              <a:rPr lang="el-GR" b="1" dirty="0">
                <a:solidFill>
                  <a:prstClr val="black"/>
                </a:solidFill>
                <a:latin typeface="Arial" panose="020B0604020202020204" pitchFamily="34" charset="0"/>
                <a:ea typeface="MS PGothic" pitchFamily="34" charset="-128"/>
                <a:cs typeface="+mn-cs"/>
              </a:rPr>
              <a:t> </a:t>
            </a:r>
            <a:br>
              <a:rPr lang="en-US" b="1" dirty="0">
                <a:solidFill>
                  <a:prstClr val="black"/>
                </a:solidFill>
                <a:latin typeface="Arial" panose="020B0604020202020204" pitchFamily="34" charset="0"/>
                <a:ea typeface="MS PGothic" pitchFamily="34" charset="-128"/>
                <a:cs typeface="+mn-cs"/>
              </a:rPr>
            </a:br>
            <a:r>
              <a:rPr lang="el-GR" b="1" dirty="0">
                <a:solidFill>
                  <a:prstClr val="black"/>
                </a:solidFill>
                <a:latin typeface="Arial" panose="020B0604020202020204" pitchFamily="34" charset="0"/>
                <a:ea typeface="MS PGothic" pitchFamily="34" charset="-128"/>
                <a:cs typeface="+mn-cs"/>
              </a:rPr>
              <a:t>nephrology referral with regression lines of summary pre- and postreferral</a:t>
            </a:r>
            <a:r>
              <a:rPr lang="en-US" b="1" dirty="0">
                <a:solidFill>
                  <a:prstClr val="black"/>
                </a:solidFill>
                <a:latin typeface="Arial" panose="020B0604020202020204" pitchFamily="34" charset="0"/>
                <a:ea typeface="MS PGothic" pitchFamily="34" charset="-128"/>
                <a:cs typeface="+mn-cs"/>
              </a:rPr>
              <a:t> </a:t>
            </a:r>
            <a:r>
              <a:rPr lang="el-GR" b="1" dirty="0">
                <a:solidFill>
                  <a:prstClr val="black"/>
                </a:solidFill>
                <a:latin typeface="Arial" panose="020B0604020202020204" pitchFamily="34" charset="0"/>
                <a:ea typeface="MS PGothic" pitchFamily="34" charset="-128"/>
                <a:cs typeface="+mn-cs"/>
              </a:rPr>
              <a:t>GFR slopes (each point is a single GFR measure)</a:t>
            </a:r>
          </a:p>
        </p:txBody>
      </p:sp>
      <p:sp>
        <p:nvSpPr>
          <p:cNvPr id="79879" name="Text Box 15"/>
          <p:cNvSpPr txBox="1">
            <a:spLocks noChangeArrowheads="1"/>
          </p:cNvSpPr>
          <p:nvPr/>
        </p:nvSpPr>
        <p:spPr bwMode="auto">
          <a:xfrm>
            <a:off x="2051756" y="6407151"/>
            <a:ext cx="6697133" cy="415498"/>
          </a:xfrm>
          <a:prstGeom prst="rect">
            <a:avLst/>
          </a:prstGeom>
          <a:noFill/>
          <a:ln w="9525" algn="ctr">
            <a:noFill/>
            <a:miter lim="800000"/>
            <a:headEnd/>
            <a:tailEnd/>
          </a:ln>
        </p:spPr>
        <p:txBody>
          <a:bodyPr>
            <a:spAutoFit/>
          </a:bodyPr>
          <a:lstStyle/>
          <a:p>
            <a:pPr marL="342900" indent="-342900" algn="r" defTabSz="457200">
              <a:lnSpc>
                <a:spcPct val="50000"/>
              </a:lnSpc>
              <a:defRPr/>
            </a:pPr>
            <a:endParaRPr lang="el-GR" b="1" i="1">
              <a:solidFill>
                <a:srgbClr val="33CCFF"/>
              </a:solidFill>
              <a:latin typeface="Arial" panose="020B0604020202020204" pitchFamily="34" charset="0"/>
              <a:ea typeface="MS PGothic" pitchFamily="34" charset="-128"/>
              <a:cs typeface="+mn-cs"/>
            </a:endParaRPr>
          </a:p>
          <a:p>
            <a:pPr marL="342900" indent="-342900" algn="r" defTabSz="457200">
              <a:lnSpc>
                <a:spcPct val="70000"/>
              </a:lnSpc>
              <a:defRPr/>
            </a:pPr>
            <a:r>
              <a:rPr lang="en-US" sz="1600">
                <a:solidFill>
                  <a:prstClr val="black"/>
                </a:solidFill>
                <a:latin typeface="Arial" panose="020B0604020202020204" pitchFamily="34" charset="0"/>
                <a:ea typeface="MS PGothic" pitchFamily="34" charset="-128"/>
                <a:cs typeface="+mn-cs"/>
              </a:rPr>
              <a:t>Jones C et al, NDT August 2006</a:t>
            </a:r>
            <a:endParaRPr lang="el-GR" sz="1600">
              <a:solidFill>
                <a:prstClr val="black"/>
              </a:solidFill>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304530202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6793" y="1295400"/>
            <a:ext cx="8874512" cy="5095387"/>
          </a:xfrm>
        </p:spPr>
        <p:txBody>
          <a:bodyPr rtlCol="0">
            <a:normAutofit/>
          </a:bodyPr>
          <a:lstStyle/>
          <a:p>
            <a:pPr algn="just" eaLnBrk="1" fontAlgn="auto" hangingPunct="1">
              <a:spcAft>
                <a:spcPts val="0"/>
              </a:spcAft>
              <a:buFont typeface="Arial"/>
              <a:buChar char="•"/>
              <a:defRPr/>
            </a:pPr>
            <a:r>
              <a:rPr lang="en-GB" dirty="0">
                <a:solidFill>
                  <a:srgbClr val="3C444B"/>
                </a:solidFill>
                <a:latin typeface="Times New Roman"/>
                <a:ea typeface="+mn-ea"/>
                <a:cs typeface="Times New Roman"/>
              </a:rPr>
              <a:t>Patients recovering from a significant episode of AKI may develop profound diuresis, resulting in a free water deficit, hypernatremia and/or hypokalaemia</a:t>
            </a:r>
          </a:p>
          <a:p>
            <a:pPr algn="just" eaLnBrk="1" fontAlgn="auto" hangingPunct="1">
              <a:spcAft>
                <a:spcPts val="0"/>
              </a:spcAft>
              <a:buFont typeface="Arial"/>
              <a:buChar char="•"/>
              <a:defRPr/>
            </a:pPr>
            <a:r>
              <a:rPr lang="en-GB" dirty="0">
                <a:solidFill>
                  <a:srgbClr val="3C444B"/>
                </a:solidFill>
                <a:latin typeface="Times New Roman"/>
                <a:ea typeface="+mn-ea"/>
                <a:cs typeface="Times New Roman"/>
              </a:rPr>
              <a:t>During this phase, maintaining patient hydration and replacing electrolytes are important</a:t>
            </a:r>
          </a:p>
          <a:p>
            <a:pPr algn="just" eaLnBrk="1" fontAlgn="auto" hangingPunct="1">
              <a:spcAft>
                <a:spcPts val="0"/>
              </a:spcAft>
              <a:buFont typeface="Arial"/>
              <a:buChar char="•"/>
              <a:defRPr/>
            </a:pPr>
            <a:r>
              <a:rPr lang="en-GB" dirty="0">
                <a:solidFill>
                  <a:srgbClr val="3C444B"/>
                </a:solidFill>
                <a:latin typeface="Times New Roman"/>
                <a:ea typeface="+mn-ea"/>
                <a:cs typeface="Times New Roman"/>
              </a:rPr>
              <a:t>Accurate fluid balance with daily weights is very important to prevent patients from becoming dehydrated as they recover </a:t>
            </a:r>
          </a:p>
        </p:txBody>
      </p:sp>
      <p:sp>
        <p:nvSpPr>
          <p:cNvPr id="5" name="Title 1"/>
          <p:cNvSpPr>
            <a:spLocks noGrp="1"/>
          </p:cNvSpPr>
          <p:nvPr>
            <p:ph type="title"/>
          </p:nvPr>
        </p:nvSpPr>
        <p:spPr>
          <a:xfrm>
            <a:off x="156793" y="76200"/>
            <a:ext cx="8682407" cy="685800"/>
          </a:xfrm>
          <a:solidFill>
            <a:schemeClr val="accent5">
              <a:lumMod val="40000"/>
              <a:lumOff val="60000"/>
            </a:schemeClr>
          </a:solidFill>
        </p:spPr>
        <p:txBody>
          <a:bodyPr>
            <a:noAutofit/>
          </a:bodyPr>
          <a:lstStyle/>
          <a:p>
            <a:pPr algn="ctr"/>
            <a:r>
              <a:rPr lang="en-US" sz="2400" b="1" dirty="0">
                <a:latin typeface="Times New Roman"/>
                <a:cs typeface="Times New Roman"/>
              </a:rPr>
              <a:t>Complications during </a:t>
            </a:r>
            <a:br>
              <a:rPr lang="en-US" sz="2400" b="1" dirty="0">
                <a:latin typeface="Times New Roman"/>
                <a:cs typeface="Times New Roman"/>
              </a:rPr>
            </a:br>
            <a:r>
              <a:rPr lang="en-US" sz="2400" b="1" dirty="0">
                <a:latin typeface="Times New Roman"/>
                <a:cs typeface="Times New Roman"/>
              </a:rPr>
              <a:t>the recovery phase of AKI</a:t>
            </a:r>
          </a:p>
        </p:txBody>
      </p:sp>
      <p:pic>
        <p:nvPicPr>
          <p:cNvPr id="2" name="Picture 3">
            <a:extLst>
              <a:ext uri="{FF2B5EF4-FFF2-40B4-BE49-F238E27FC236}">
                <a16:creationId xmlns:a16="http://schemas.microsoft.com/office/drawing/2014/main" id="{C19E0882-2C8A-E909-0498-910917D55DD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Tree>
    <p:extLst>
      <p:ext uri="{BB962C8B-B14F-4D97-AF65-F5344CB8AC3E}">
        <p14:creationId xmlns:p14="http://schemas.microsoft.com/office/powerpoint/2010/main" val="807068728"/>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33400" y="76200"/>
            <a:ext cx="7848599" cy="685800"/>
          </a:xfrm>
          <a:prstGeom prst="rect">
            <a:avLst/>
          </a:prstGeom>
          <a:solidFill>
            <a:schemeClr val="accent5">
              <a:lumMod val="40000"/>
              <a:lumOff val="60000"/>
            </a:schemeClr>
          </a:solidFill>
        </p:spPr>
        <p:txBody>
          <a:bodyPr lIns="68580" tIns="34290" rIns="68580" bIns="34290"/>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sz="3200" kern="0" dirty="0">
                <a:solidFill>
                  <a:srgbClr val="CC3300"/>
                </a:solidFill>
              </a:rPr>
              <a:t>Natural History of AKI</a:t>
            </a:r>
          </a:p>
        </p:txBody>
      </p:sp>
      <p:pic>
        <p:nvPicPr>
          <p:cNvPr id="3" name="Picture 3" descr="Fig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2080" y="1574224"/>
            <a:ext cx="5189172" cy="439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155833" y="5976183"/>
            <a:ext cx="1430921"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900" dirty="0">
                <a:solidFill>
                  <a:srgbClr val="000000"/>
                </a:solidFill>
                <a:latin typeface="Arial"/>
                <a:cs typeface="+mj-cs"/>
              </a:rPr>
              <a:t>Cerda et al, CJASN 2008</a:t>
            </a:r>
          </a:p>
        </p:txBody>
      </p:sp>
      <p:pic>
        <p:nvPicPr>
          <p:cNvPr id="5" name="Immagin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61196" y="4946798"/>
            <a:ext cx="182837" cy="1054001"/>
          </a:xfrm>
          <a:prstGeom prst="rect">
            <a:avLst/>
          </a:prstGeom>
        </p:spPr>
      </p:pic>
      <p:pic>
        <p:nvPicPr>
          <p:cNvPr id="6" name="Picture 3">
            <a:extLst>
              <a:ext uri="{FF2B5EF4-FFF2-40B4-BE49-F238E27FC236}">
                <a16:creationId xmlns:a16="http://schemas.microsoft.com/office/drawing/2014/main" id="{BCE8506D-A21A-679B-95F7-884DE338C8D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458200" y="0"/>
            <a:ext cx="685800" cy="762000"/>
          </a:xfrm>
          <a:prstGeom prst="rect">
            <a:avLst/>
          </a:prstGeom>
          <a:noFill/>
          <a:ln>
            <a:noFill/>
          </a:ln>
        </p:spPr>
      </p:pic>
    </p:spTree>
    <p:extLst>
      <p:ext uri="{BB962C8B-B14F-4D97-AF65-F5344CB8AC3E}">
        <p14:creationId xmlns:p14="http://schemas.microsoft.com/office/powerpoint/2010/main" val="2585895207"/>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rcRect l="-7560" r="-7560"/>
          <a:stretch>
            <a:fillRect/>
          </a:stretch>
        </p:blipFill>
        <p:spPr/>
      </p:pic>
      <p:sp>
        <p:nvSpPr>
          <p:cNvPr id="4" name="Title 1"/>
          <p:cNvSpPr>
            <a:spLocks noGrp="1"/>
          </p:cNvSpPr>
          <p:nvPr>
            <p:ph type="title"/>
          </p:nvPr>
        </p:nvSpPr>
        <p:spPr>
          <a:solidFill>
            <a:schemeClr val="accent5">
              <a:lumMod val="40000"/>
              <a:lumOff val="60000"/>
            </a:schemeClr>
          </a:solidFill>
        </p:spPr>
        <p:txBody>
          <a:bodyPr/>
          <a:lstStyle/>
          <a:p>
            <a:pPr algn="ctr"/>
            <a:r>
              <a:rPr lang="el-GR" dirty="0">
                <a:latin typeface="Times New Roman"/>
                <a:cs typeface="Times New Roman"/>
              </a:rPr>
              <a:t>ΟΝΒ σε ΧΝΝ</a:t>
            </a:r>
            <a:r>
              <a:rPr lang="en-US" dirty="0">
                <a:latin typeface="Times New Roman"/>
                <a:cs typeface="Times New Roman"/>
              </a:rPr>
              <a:t> </a:t>
            </a:r>
          </a:p>
        </p:txBody>
      </p:sp>
      <p:sp>
        <p:nvSpPr>
          <p:cNvPr id="5" name="Rectangle 4"/>
          <p:cNvSpPr/>
          <p:nvPr/>
        </p:nvSpPr>
        <p:spPr>
          <a:xfrm>
            <a:off x="7150050" y="6534606"/>
            <a:ext cx="1608133" cy="215444"/>
          </a:xfrm>
          <a:prstGeom prst="rect">
            <a:avLst/>
          </a:prstGeom>
        </p:spPr>
        <p:txBody>
          <a:bodyPr wrap="none">
            <a:spAutoFit/>
          </a:bodyPr>
          <a:lstStyle/>
          <a:p>
            <a:r>
              <a:rPr lang="en-US" sz="1200" baseline="30000" dirty="0">
                <a:latin typeface="Times New Roman"/>
                <a:cs typeface="Times New Roman"/>
              </a:rPr>
              <a:t>L He et al.: AKI on CKD. KI 2017</a:t>
            </a:r>
            <a:endParaRPr lang="en-US" sz="1200" dirty="0">
              <a:latin typeface="Times New Roman"/>
              <a:cs typeface="Times New Roman"/>
            </a:endParaRPr>
          </a:p>
        </p:txBody>
      </p:sp>
      <p:pic>
        <p:nvPicPr>
          <p:cNvPr id="3" name="Picture 3">
            <a:extLst>
              <a:ext uri="{FF2B5EF4-FFF2-40B4-BE49-F238E27FC236}">
                <a16:creationId xmlns:a16="http://schemas.microsoft.com/office/drawing/2014/main" id="{A64B144E-9159-308E-F53E-A2A3E1122AB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Tree>
    <p:extLst>
      <p:ext uri="{BB962C8B-B14F-4D97-AF65-F5344CB8AC3E}">
        <p14:creationId xmlns:p14="http://schemas.microsoft.com/office/powerpoint/2010/main" val="1630091260"/>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uppo 45"/>
          <p:cNvGrpSpPr/>
          <p:nvPr/>
        </p:nvGrpSpPr>
        <p:grpSpPr>
          <a:xfrm>
            <a:off x="283074" y="237893"/>
            <a:ext cx="8548942" cy="6308224"/>
            <a:chOff x="143339" y="120728"/>
            <a:chExt cx="12150015" cy="6879611"/>
          </a:xfrm>
        </p:grpSpPr>
        <p:pic>
          <p:nvPicPr>
            <p:cNvPr id="2" name="Picture 2" descr="http://benessere.atuttonet.it/wp-content/uploads/2011/11/rene.jpg"/>
            <p:cNvPicPr>
              <a:picLocks noChangeAspect="1" noChangeArrowheads="1"/>
            </p:cNvPicPr>
            <p:nvPr/>
          </p:nvPicPr>
          <p:blipFill rotWithShape="1">
            <a:blip r:embed="rId2" cstate="email">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saturation sat="40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3952999" y="3578196"/>
              <a:ext cx="1050276" cy="11785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benessere.atuttonet.it/wp-content/uploads/2011/11/rene.jpg"/>
            <p:cNvPicPr>
              <a:picLocks noChangeAspect="1" noChangeArrowheads="1"/>
            </p:cNvPicPr>
            <p:nvPr/>
          </p:nvPicPr>
          <p:blipFill rotWithShape="1">
            <a:blip r:embed="rId4" cstate="email">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289199" y="4868734"/>
              <a:ext cx="1050276" cy="11785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benessere.atuttonet.it/wp-content/uploads/2011/11/rene.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176733" y="3546258"/>
              <a:ext cx="1078737" cy="12104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benessere.atuttonet.it/wp-content/uploads/2011/11/rene.jpg"/>
            <p:cNvPicPr>
              <a:picLocks noChangeAspect="1" noChangeArrowheads="1"/>
            </p:cNvPicPr>
            <p:nvPr/>
          </p:nvPicPr>
          <p:blipFill rotWithShape="1">
            <a:blip r:embed="rId6" cstate="email">
              <a:duotone>
                <a:schemeClr val="accent6">
                  <a:shade val="45000"/>
                  <a:satMod val="135000"/>
                </a:schemeClr>
                <a:prstClr val="white"/>
              </a:duotone>
              <a:extLst>
                <a:ext uri="{BEBA8EAE-BF5A-486C-A8C5-ECC9F3942E4B}">
                  <a14:imgProps xmlns:a14="http://schemas.microsoft.com/office/drawing/2010/main">
                    <a14:imgLayer r:embed="rId3">
                      <a14:imgEffect>
                        <a14:sharpenSoften amount="80000"/>
                      </a14:imgEffect>
                      <a14:imgEffect>
                        <a14:colorTemperature colorTemp="7500"/>
                      </a14:imgEffect>
                      <a14:imgEffect>
                        <a14:saturation sat="255000"/>
                      </a14:imgEffect>
                      <a14:imgEffect>
                        <a14:brightnessContrast bright="52000" contrast="67000"/>
                      </a14:imgEffect>
                    </a14:imgLayer>
                  </a14:imgProps>
                </a:ext>
                <a:ext uri="{28A0092B-C50C-407E-A947-70E740481C1C}">
                  <a14:useLocalDpi xmlns:a14="http://schemas.microsoft.com/office/drawing/2010/main"/>
                </a:ext>
              </a:extLst>
            </a:blip>
            <a:srcRect/>
            <a:stretch/>
          </p:blipFill>
          <p:spPr bwMode="auto">
            <a:xfrm>
              <a:off x="365438" y="2111615"/>
              <a:ext cx="1050276" cy="11785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benessere.atuttonet.it/wp-content/uploads/2011/11/rene.jpg"/>
            <p:cNvPicPr>
              <a:picLocks noChangeAspect="1" noChangeArrowheads="1"/>
            </p:cNvPicPr>
            <p:nvPr/>
          </p:nvPicPr>
          <p:blipFill rotWithShape="1">
            <a:blip r:embed="rId7" cstate="email">
              <a:duotone>
                <a:schemeClr val="accent4">
                  <a:shade val="45000"/>
                  <a:satMod val="135000"/>
                </a:schemeClr>
                <a:prstClr val="white"/>
              </a:duotone>
              <a:extLst>
                <a:ext uri="{28A0092B-C50C-407E-A947-70E740481C1C}">
                  <a14:useLocalDpi xmlns:a14="http://schemas.microsoft.com/office/drawing/2010/main"/>
                </a:ext>
              </a:extLst>
            </a:blip>
            <a:srcRect/>
            <a:stretch/>
          </p:blipFill>
          <p:spPr bwMode="auto">
            <a:xfrm>
              <a:off x="5884211" y="3578196"/>
              <a:ext cx="1050276" cy="11785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benessere.atuttonet.it/wp-content/uploads/2011/11/rene.jpg"/>
            <p:cNvPicPr>
              <a:picLocks noChangeAspect="1" noChangeArrowheads="1"/>
            </p:cNvPicPr>
            <p:nvPr/>
          </p:nvPicPr>
          <p:blipFill rotWithShape="1">
            <a:blip r:embed="rId8" cstate="email">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p:blipFill>
          <p:spPr bwMode="auto">
            <a:xfrm>
              <a:off x="8880311" y="2061749"/>
              <a:ext cx="1050276" cy="1178550"/>
            </a:xfrm>
            <a:prstGeom prst="rect">
              <a:avLst/>
            </a:prstGeom>
            <a:noFill/>
            <a:extLst>
              <a:ext uri="{909E8E84-426E-40DD-AFC4-6F175D3DCCD1}">
                <a14:hiddenFill xmlns:a14="http://schemas.microsoft.com/office/drawing/2010/main">
                  <a:solidFill>
                    <a:srgbClr val="FFFFFF"/>
                  </a:solidFill>
                </a14:hiddenFill>
              </a:ext>
            </a:extLst>
          </p:spPr>
        </p:pic>
        <p:sp>
          <p:nvSpPr>
            <p:cNvPr id="8" name="Freccia ad arco 7"/>
            <p:cNvSpPr/>
            <p:nvPr/>
          </p:nvSpPr>
          <p:spPr>
            <a:xfrm rot="1537254" flipV="1">
              <a:off x="590653" y="2669039"/>
              <a:ext cx="3129755" cy="1579460"/>
            </a:xfrm>
            <a:prstGeom prst="circularArrow">
              <a:avLst>
                <a:gd name="adj1" fmla="val 3315"/>
                <a:gd name="adj2" fmla="val 1121762"/>
                <a:gd name="adj3" fmla="val 16414905"/>
                <a:gd name="adj4" fmla="val 11900317"/>
                <a:gd name="adj5" fmla="val 811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00">
                <a:solidFill>
                  <a:prstClr val="black"/>
                </a:solidFill>
              </a:endParaRPr>
            </a:p>
          </p:txBody>
        </p:sp>
        <p:sp>
          <p:nvSpPr>
            <p:cNvPr id="9" name="Freccia ad arco 8"/>
            <p:cNvSpPr/>
            <p:nvPr/>
          </p:nvSpPr>
          <p:spPr>
            <a:xfrm rot="20062746">
              <a:off x="736205" y="4041937"/>
              <a:ext cx="2212887" cy="1273129"/>
            </a:xfrm>
            <a:prstGeom prst="circularArrow">
              <a:avLst>
                <a:gd name="adj1" fmla="val 3315"/>
                <a:gd name="adj2" fmla="val 756403"/>
                <a:gd name="adj3" fmla="val 16414905"/>
                <a:gd name="adj4" fmla="val 11881598"/>
                <a:gd name="adj5" fmla="val 5573"/>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00">
                <a:solidFill>
                  <a:prstClr val="black"/>
                </a:solidFill>
              </a:endParaRPr>
            </a:p>
          </p:txBody>
        </p:sp>
        <p:sp>
          <p:nvSpPr>
            <p:cNvPr id="10" name="CasellaDiTesto 9"/>
            <p:cNvSpPr txBox="1"/>
            <p:nvPr/>
          </p:nvSpPr>
          <p:spPr>
            <a:xfrm>
              <a:off x="143339" y="966479"/>
              <a:ext cx="1632181" cy="1107996"/>
            </a:xfrm>
            <a:prstGeom prst="rect">
              <a:avLst/>
            </a:prstGeom>
            <a:noFill/>
          </p:spPr>
          <p:txBody>
            <a:bodyPr wrap="square" rtlCol="0">
              <a:spAutoFit/>
            </a:bodyPr>
            <a:lstStyle/>
            <a:p>
              <a:pPr algn="ctr"/>
              <a:r>
                <a:rPr lang="it-IT" sz="800" b="1">
                  <a:solidFill>
                    <a:prstClr val="black"/>
                  </a:solidFill>
                  <a:latin typeface="Calibri"/>
                  <a:ea typeface="MS PGothic" pitchFamily="34" charset="-128"/>
                  <a:cs typeface="Arial"/>
                </a:rPr>
                <a:t>Highly </a:t>
              </a:r>
              <a:r>
                <a:rPr lang="it-IT" sz="800" b="1" err="1">
                  <a:solidFill>
                    <a:prstClr val="black"/>
                  </a:solidFill>
                  <a:latin typeface="Calibri"/>
                  <a:ea typeface="MS PGothic" pitchFamily="34" charset="-128"/>
                  <a:cs typeface="Arial"/>
                </a:rPr>
                <a:t>Susceptible</a:t>
              </a:r>
              <a:r>
                <a:rPr lang="it-IT" sz="800" b="1">
                  <a:solidFill>
                    <a:prstClr val="black"/>
                  </a:solidFill>
                  <a:latin typeface="Calibri"/>
                  <a:ea typeface="MS PGothic" pitchFamily="34" charset="-128"/>
                  <a:cs typeface="Arial"/>
                </a:rPr>
                <a:t> </a:t>
              </a:r>
              <a:r>
                <a:rPr lang="it-IT" sz="800" b="1" err="1">
                  <a:solidFill>
                    <a:prstClr val="black"/>
                  </a:solidFill>
                  <a:latin typeface="Calibri"/>
                  <a:ea typeface="MS PGothic" pitchFamily="34" charset="-128"/>
                  <a:cs typeface="Arial"/>
                </a:rPr>
                <a:t>Kidney</a:t>
              </a:r>
              <a:endParaRPr lang="it-IT" sz="800" b="1">
                <a:solidFill>
                  <a:prstClr val="black"/>
                </a:solidFill>
                <a:latin typeface="Calibri"/>
                <a:ea typeface="MS PGothic" pitchFamily="34" charset="-128"/>
                <a:cs typeface="Arial"/>
              </a:endParaRPr>
            </a:p>
            <a:p>
              <a:pPr algn="ctr"/>
              <a:r>
                <a:rPr lang="it-IT" sz="800">
                  <a:solidFill>
                    <a:prstClr val="black"/>
                  </a:solidFill>
                  <a:latin typeface="Calibri"/>
                  <a:ea typeface="MS PGothic" pitchFamily="34" charset="-128"/>
                  <a:cs typeface="Arial"/>
                </a:rPr>
                <a:t>(Baseline </a:t>
              </a:r>
              <a:r>
                <a:rPr lang="it-IT" sz="800" err="1">
                  <a:solidFill>
                    <a:prstClr val="black"/>
                  </a:solidFill>
                  <a:latin typeface="Calibri"/>
                  <a:ea typeface="MS PGothic" pitchFamily="34" charset="-128"/>
                  <a:cs typeface="Arial"/>
                </a:rPr>
                <a:t>GFR</a:t>
              </a:r>
              <a:r>
                <a:rPr lang="it-IT" sz="800">
                  <a:solidFill>
                    <a:prstClr val="black"/>
                  </a:solidFill>
                  <a:latin typeface="Calibri"/>
                  <a:ea typeface="MS PGothic" pitchFamily="34" charset="-128"/>
                  <a:cs typeface="Arial"/>
                </a:rPr>
                <a:t> &gt; 90 ml/</a:t>
              </a:r>
              <a:r>
                <a:rPr lang="it-IT" sz="800" err="1">
                  <a:solidFill>
                    <a:prstClr val="black"/>
                  </a:solidFill>
                  <a:latin typeface="Calibri"/>
                  <a:ea typeface="MS PGothic" pitchFamily="34" charset="-128"/>
                  <a:cs typeface="Arial"/>
                </a:rPr>
                <a:t>min</a:t>
              </a:r>
              <a:r>
                <a:rPr lang="it-IT" sz="800">
                  <a:solidFill>
                    <a:prstClr val="black"/>
                  </a:solidFill>
                  <a:latin typeface="Calibri"/>
                  <a:ea typeface="MS PGothic" pitchFamily="34" charset="-128"/>
                  <a:cs typeface="Arial"/>
                </a:rPr>
                <a:t> and       </a:t>
              </a:r>
              <a:r>
                <a:rPr lang="it-IT" sz="800" err="1">
                  <a:solidFill>
                    <a:prstClr val="black"/>
                  </a:solidFill>
                  <a:latin typeface="Calibri"/>
                  <a:ea typeface="MS PGothic" pitchFamily="34" charset="-128"/>
                  <a:cs typeface="Arial"/>
                </a:rPr>
                <a:t>RFR</a:t>
              </a:r>
              <a:r>
                <a:rPr lang="it-IT" sz="800">
                  <a:solidFill>
                    <a:prstClr val="black"/>
                  </a:solidFill>
                  <a:latin typeface="Calibri"/>
                  <a:ea typeface="MS PGothic" pitchFamily="34" charset="-128"/>
                  <a:cs typeface="Arial"/>
                </a:rPr>
                <a:t> &lt; 30 ml/</a:t>
              </a:r>
              <a:r>
                <a:rPr lang="it-IT" sz="800" err="1">
                  <a:solidFill>
                    <a:prstClr val="black"/>
                  </a:solidFill>
                  <a:latin typeface="Calibri"/>
                  <a:ea typeface="MS PGothic" pitchFamily="34" charset="-128"/>
                  <a:cs typeface="Arial"/>
                </a:rPr>
                <a:t>min</a:t>
              </a:r>
              <a:r>
                <a:rPr lang="it-IT" sz="800">
                  <a:solidFill>
                    <a:prstClr val="black"/>
                  </a:solidFill>
                  <a:latin typeface="Calibri"/>
                  <a:ea typeface="MS PGothic" pitchFamily="34" charset="-128"/>
                  <a:cs typeface="Arial"/>
                </a:rPr>
                <a:t>) or </a:t>
              </a:r>
              <a:r>
                <a:rPr lang="it-IT" sz="800" b="1" err="1">
                  <a:solidFill>
                    <a:prstClr val="black"/>
                  </a:solidFill>
                  <a:latin typeface="Calibri"/>
                  <a:ea typeface="MS PGothic" pitchFamily="34" charset="-128"/>
                  <a:cs typeface="Arial"/>
                </a:rPr>
                <a:t>Established</a:t>
              </a:r>
              <a:r>
                <a:rPr lang="it-IT" sz="800" b="1">
                  <a:solidFill>
                    <a:prstClr val="black"/>
                  </a:solidFill>
                  <a:latin typeface="Calibri"/>
                  <a:ea typeface="MS PGothic" pitchFamily="34" charset="-128"/>
                  <a:cs typeface="Arial"/>
                </a:rPr>
                <a:t> </a:t>
              </a:r>
              <a:r>
                <a:rPr lang="it-IT" sz="800" b="1" err="1">
                  <a:solidFill>
                    <a:prstClr val="black"/>
                  </a:solidFill>
                  <a:latin typeface="Calibri"/>
                  <a:ea typeface="MS PGothic" pitchFamily="34" charset="-128"/>
                  <a:cs typeface="Arial"/>
                </a:rPr>
                <a:t>CKD</a:t>
              </a:r>
              <a:endParaRPr lang="it-IT" sz="800" b="1">
                <a:solidFill>
                  <a:prstClr val="black"/>
                </a:solidFill>
                <a:latin typeface="Calibri"/>
                <a:ea typeface="MS PGothic" pitchFamily="34" charset="-128"/>
                <a:cs typeface="Arial"/>
              </a:endParaRPr>
            </a:p>
          </p:txBody>
        </p:sp>
        <p:sp>
          <p:nvSpPr>
            <p:cNvPr id="11" name="CasellaDiTesto 10"/>
            <p:cNvSpPr txBox="1"/>
            <p:nvPr/>
          </p:nvSpPr>
          <p:spPr>
            <a:xfrm>
              <a:off x="143339" y="6109406"/>
              <a:ext cx="1632181" cy="779700"/>
            </a:xfrm>
            <a:prstGeom prst="rect">
              <a:avLst/>
            </a:prstGeom>
            <a:noFill/>
          </p:spPr>
          <p:txBody>
            <a:bodyPr wrap="square" rtlCol="0">
              <a:spAutoFit/>
            </a:bodyPr>
            <a:lstStyle/>
            <a:p>
              <a:pPr algn="ctr"/>
              <a:r>
                <a:rPr lang="it-IT" sz="800" b="1" err="1">
                  <a:solidFill>
                    <a:prstClr val="black"/>
                  </a:solidFill>
                  <a:latin typeface="Calibri"/>
                  <a:ea typeface="MS PGothic" pitchFamily="34" charset="-128"/>
                  <a:cs typeface="Arial"/>
                </a:rPr>
                <a:t>Normal</a:t>
              </a:r>
              <a:r>
                <a:rPr lang="it-IT" sz="800" b="1">
                  <a:solidFill>
                    <a:prstClr val="black"/>
                  </a:solidFill>
                  <a:latin typeface="Calibri"/>
                  <a:ea typeface="MS PGothic" pitchFamily="34" charset="-128"/>
                  <a:cs typeface="Arial"/>
                </a:rPr>
                <a:t> </a:t>
              </a:r>
              <a:r>
                <a:rPr lang="it-IT" sz="800" b="1" err="1">
                  <a:solidFill>
                    <a:prstClr val="black"/>
                  </a:solidFill>
                  <a:latin typeface="Calibri"/>
                  <a:ea typeface="MS PGothic" pitchFamily="34" charset="-128"/>
                  <a:cs typeface="Arial"/>
                </a:rPr>
                <a:t>Kidney</a:t>
              </a:r>
              <a:endParaRPr lang="it-IT" sz="800" b="1">
                <a:solidFill>
                  <a:prstClr val="black"/>
                </a:solidFill>
                <a:latin typeface="Calibri"/>
                <a:ea typeface="MS PGothic" pitchFamily="34" charset="-128"/>
                <a:cs typeface="Arial"/>
              </a:endParaRPr>
            </a:p>
            <a:p>
              <a:pPr algn="ctr"/>
              <a:r>
                <a:rPr lang="it-IT" sz="800" err="1">
                  <a:solidFill>
                    <a:prstClr val="black"/>
                  </a:solidFill>
                  <a:latin typeface="Calibri"/>
                  <a:ea typeface="MS PGothic" pitchFamily="34" charset="-128"/>
                  <a:cs typeface="Arial"/>
                </a:rPr>
                <a:t>Normal</a:t>
              </a:r>
              <a:r>
                <a:rPr lang="it-IT" sz="800">
                  <a:solidFill>
                    <a:prstClr val="black"/>
                  </a:solidFill>
                  <a:latin typeface="Calibri"/>
                  <a:ea typeface="MS PGothic" pitchFamily="34" charset="-128"/>
                  <a:cs typeface="Arial"/>
                </a:rPr>
                <a:t> Baseline </a:t>
              </a:r>
              <a:r>
                <a:rPr lang="it-IT" sz="800" err="1">
                  <a:solidFill>
                    <a:prstClr val="black"/>
                  </a:solidFill>
                  <a:latin typeface="Calibri"/>
                  <a:ea typeface="MS PGothic" pitchFamily="34" charset="-128"/>
                  <a:cs typeface="Arial"/>
                </a:rPr>
                <a:t>GFR</a:t>
              </a:r>
              <a:r>
                <a:rPr lang="it-IT" sz="800">
                  <a:solidFill>
                    <a:prstClr val="black"/>
                  </a:solidFill>
                  <a:latin typeface="Calibri"/>
                  <a:ea typeface="MS PGothic" pitchFamily="34" charset="-128"/>
                  <a:cs typeface="Arial"/>
                </a:rPr>
                <a:t> and </a:t>
              </a:r>
              <a:r>
                <a:rPr lang="it-IT" sz="800" err="1">
                  <a:solidFill>
                    <a:prstClr val="black"/>
                  </a:solidFill>
                  <a:latin typeface="Calibri"/>
                  <a:ea typeface="MS PGothic" pitchFamily="34" charset="-128"/>
                  <a:cs typeface="Arial"/>
                </a:rPr>
                <a:t>intact</a:t>
              </a:r>
              <a:r>
                <a:rPr lang="it-IT" sz="800">
                  <a:solidFill>
                    <a:prstClr val="black"/>
                  </a:solidFill>
                  <a:latin typeface="Calibri"/>
                  <a:ea typeface="MS PGothic" pitchFamily="34" charset="-128"/>
                  <a:cs typeface="Arial"/>
                </a:rPr>
                <a:t> </a:t>
              </a:r>
              <a:r>
                <a:rPr lang="it-IT" sz="800" err="1">
                  <a:solidFill>
                    <a:prstClr val="black"/>
                  </a:solidFill>
                  <a:latin typeface="Calibri"/>
                  <a:ea typeface="MS PGothic" pitchFamily="34" charset="-128"/>
                  <a:cs typeface="Arial"/>
                </a:rPr>
                <a:t>RFR</a:t>
              </a:r>
              <a:r>
                <a:rPr lang="it-IT" sz="800">
                  <a:solidFill>
                    <a:prstClr val="black"/>
                  </a:solidFill>
                  <a:latin typeface="Calibri"/>
                  <a:ea typeface="MS PGothic" pitchFamily="34" charset="-128"/>
                  <a:cs typeface="Arial"/>
                </a:rPr>
                <a:t> (&gt;30 ml/</a:t>
              </a:r>
              <a:r>
                <a:rPr lang="it-IT" sz="800" err="1">
                  <a:solidFill>
                    <a:prstClr val="black"/>
                  </a:solidFill>
                  <a:latin typeface="Calibri"/>
                  <a:ea typeface="MS PGothic" pitchFamily="34" charset="-128"/>
                  <a:cs typeface="Arial"/>
                </a:rPr>
                <a:t>min</a:t>
              </a:r>
              <a:r>
                <a:rPr lang="it-IT" sz="800">
                  <a:solidFill>
                    <a:prstClr val="black"/>
                  </a:solidFill>
                  <a:latin typeface="Calibri"/>
                  <a:ea typeface="MS PGothic" pitchFamily="34" charset="-128"/>
                  <a:cs typeface="Arial"/>
                </a:rPr>
                <a:t>)</a:t>
              </a:r>
            </a:p>
          </p:txBody>
        </p:sp>
        <p:sp>
          <p:nvSpPr>
            <p:cNvPr id="12" name="CasellaDiTesto 11"/>
            <p:cNvSpPr txBox="1"/>
            <p:nvPr/>
          </p:nvSpPr>
          <p:spPr>
            <a:xfrm>
              <a:off x="1842629" y="3096235"/>
              <a:ext cx="1741844" cy="615553"/>
            </a:xfrm>
            <a:prstGeom prst="rect">
              <a:avLst/>
            </a:prstGeom>
            <a:noFill/>
          </p:spPr>
          <p:txBody>
            <a:bodyPr wrap="square" rtlCol="0">
              <a:spAutoFit/>
            </a:bodyPr>
            <a:lstStyle/>
            <a:p>
              <a:pPr algn="ctr"/>
              <a:r>
                <a:rPr lang="it-IT" sz="800" b="1" err="1">
                  <a:solidFill>
                    <a:prstClr val="black"/>
                  </a:solidFill>
                  <a:latin typeface="Calibri"/>
                  <a:ea typeface="MS PGothic" pitchFamily="34" charset="-128"/>
                  <a:cs typeface="Arial"/>
                </a:rPr>
                <a:t>Increased</a:t>
              </a:r>
              <a:r>
                <a:rPr lang="it-IT" sz="800" b="1">
                  <a:solidFill>
                    <a:prstClr val="black"/>
                  </a:solidFill>
                  <a:latin typeface="Calibri"/>
                  <a:ea typeface="MS PGothic" pitchFamily="34" charset="-128"/>
                  <a:cs typeface="Arial"/>
                </a:rPr>
                <a:t> </a:t>
              </a:r>
              <a:r>
                <a:rPr lang="it-IT" sz="800" b="1" err="1">
                  <a:solidFill>
                    <a:prstClr val="black"/>
                  </a:solidFill>
                  <a:latin typeface="Calibri"/>
                  <a:ea typeface="MS PGothic" pitchFamily="34" charset="-128"/>
                  <a:cs typeface="Arial"/>
                </a:rPr>
                <a:t>Risk</a:t>
              </a:r>
              <a:r>
                <a:rPr lang="it-IT" sz="800" b="1">
                  <a:solidFill>
                    <a:prstClr val="black"/>
                  </a:solidFill>
                  <a:latin typeface="Calibri"/>
                  <a:ea typeface="MS PGothic" pitchFamily="34" charset="-128"/>
                  <a:cs typeface="Arial"/>
                </a:rPr>
                <a:t> Acute </a:t>
              </a:r>
              <a:r>
                <a:rPr lang="it-IT" sz="800" b="1" err="1">
                  <a:solidFill>
                    <a:prstClr val="black"/>
                  </a:solidFill>
                  <a:latin typeface="Calibri"/>
                  <a:ea typeface="MS PGothic" pitchFamily="34" charset="-128"/>
                  <a:cs typeface="Arial"/>
                </a:rPr>
                <a:t>Kidney</a:t>
              </a:r>
              <a:r>
                <a:rPr lang="it-IT" sz="800" b="1">
                  <a:solidFill>
                    <a:prstClr val="black"/>
                  </a:solidFill>
                  <a:latin typeface="Calibri"/>
                  <a:ea typeface="MS PGothic" pitchFamily="34" charset="-128"/>
                  <a:cs typeface="Arial"/>
                </a:rPr>
                <a:t> Stress</a:t>
              </a:r>
            </a:p>
            <a:p>
              <a:pPr algn="ctr"/>
              <a:r>
                <a:rPr lang="it-IT" sz="800" b="1">
                  <a:solidFill>
                    <a:prstClr val="black"/>
                  </a:solidFill>
                  <a:latin typeface="Calibri"/>
                  <a:ea typeface="MS PGothic" pitchFamily="34" charset="-128"/>
                  <a:cs typeface="Arial"/>
                </a:rPr>
                <a:t>(</a:t>
              </a:r>
              <a:r>
                <a:rPr lang="it-IT" sz="800" b="1" err="1">
                  <a:solidFill>
                    <a:prstClr val="black"/>
                  </a:solidFill>
                  <a:latin typeface="Calibri"/>
                  <a:ea typeface="MS PGothic" pitchFamily="34" charset="-128"/>
                  <a:cs typeface="Arial"/>
                </a:rPr>
                <a:t>AKS</a:t>
              </a:r>
              <a:r>
                <a:rPr lang="it-IT" sz="800" b="1">
                  <a:solidFill>
                    <a:prstClr val="black"/>
                  </a:solidFill>
                  <a:latin typeface="Calibri"/>
                  <a:ea typeface="MS PGothic" pitchFamily="34" charset="-128"/>
                  <a:cs typeface="Arial"/>
                </a:rPr>
                <a:t>)</a:t>
              </a:r>
            </a:p>
          </p:txBody>
        </p:sp>
        <p:sp>
          <p:nvSpPr>
            <p:cNvPr id="13" name="CasellaDiTesto 12"/>
            <p:cNvSpPr txBox="1"/>
            <p:nvPr/>
          </p:nvSpPr>
          <p:spPr>
            <a:xfrm>
              <a:off x="3578757" y="3158116"/>
              <a:ext cx="1750851" cy="451405"/>
            </a:xfrm>
            <a:prstGeom prst="rect">
              <a:avLst/>
            </a:prstGeom>
            <a:noFill/>
          </p:spPr>
          <p:txBody>
            <a:bodyPr wrap="square" rtlCol="0">
              <a:spAutoFit/>
            </a:bodyPr>
            <a:lstStyle/>
            <a:p>
              <a:pPr algn="ctr"/>
              <a:r>
                <a:rPr lang="it-IT" sz="800" b="1">
                  <a:solidFill>
                    <a:prstClr val="black"/>
                  </a:solidFill>
                  <a:latin typeface="Calibri"/>
                  <a:ea typeface="MS PGothic" pitchFamily="34" charset="-128"/>
                  <a:cs typeface="Arial"/>
                </a:rPr>
                <a:t>Acute </a:t>
              </a:r>
              <a:r>
                <a:rPr lang="it-IT" sz="800" b="1" err="1">
                  <a:solidFill>
                    <a:prstClr val="black"/>
                  </a:solidFill>
                  <a:latin typeface="Calibri"/>
                  <a:ea typeface="MS PGothic" pitchFamily="34" charset="-128"/>
                  <a:cs typeface="Arial"/>
                </a:rPr>
                <a:t>Kidney</a:t>
              </a:r>
              <a:r>
                <a:rPr lang="it-IT" sz="800" b="1">
                  <a:solidFill>
                    <a:prstClr val="black"/>
                  </a:solidFill>
                  <a:latin typeface="Calibri"/>
                  <a:ea typeface="MS PGothic" pitchFamily="34" charset="-128"/>
                  <a:cs typeface="Arial"/>
                </a:rPr>
                <a:t> </a:t>
              </a:r>
              <a:r>
                <a:rPr lang="it-IT" sz="800" b="1" err="1">
                  <a:solidFill>
                    <a:prstClr val="black"/>
                  </a:solidFill>
                  <a:latin typeface="Calibri"/>
                  <a:ea typeface="MS PGothic" pitchFamily="34" charset="-128"/>
                  <a:cs typeface="Arial"/>
                </a:rPr>
                <a:t>Injury</a:t>
              </a:r>
              <a:r>
                <a:rPr lang="it-IT" sz="800" b="1">
                  <a:solidFill>
                    <a:prstClr val="black"/>
                  </a:solidFill>
                  <a:latin typeface="Calibri"/>
                  <a:ea typeface="MS PGothic" pitchFamily="34" charset="-128"/>
                  <a:cs typeface="Arial"/>
                </a:rPr>
                <a:t> (</a:t>
              </a:r>
              <a:r>
                <a:rPr lang="it-IT" sz="800" b="1" err="1">
                  <a:solidFill>
                    <a:prstClr val="black"/>
                  </a:solidFill>
                  <a:latin typeface="Calibri"/>
                  <a:ea typeface="MS PGothic" pitchFamily="34" charset="-128"/>
                  <a:cs typeface="Arial"/>
                </a:rPr>
                <a:t>AKI</a:t>
              </a:r>
              <a:r>
                <a:rPr lang="it-IT" sz="800" b="1">
                  <a:solidFill>
                    <a:prstClr val="black"/>
                  </a:solidFill>
                  <a:latin typeface="Calibri"/>
                  <a:ea typeface="MS PGothic" pitchFamily="34" charset="-128"/>
                  <a:cs typeface="Arial"/>
                </a:rPr>
                <a:t> with </a:t>
              </a:r>
              <a:r>
                <a:rPr lang="it-IT" sz="800" b="1" err="1">
                  <a:solidFill>
                    <a:prstClr val="black"/>
                  </a:solidFill>
                  <a:latin typeface="Calibri"/>
                  <a:ea typeface="MS PGothic" pitchFamily="34" charset="-128"/>
                  <a:cs typeface="Arial"/>
                </a:rPr>
                <a:t>Damage</a:t>
              </a:r>
              <a:r>
                <a:rPr lang="it-IT" sz="800" b="1">
                  <a:solidFill>
                    <a:prstClr val="black"/>
                  </a:solidFill>
                  <a:latin typeface="Calibri"/>
                  <a:ea typeface="MS PGothic" pitchFamily="34" charset="-128"/>
                  <a:cs typeface="Arial"/>
                </a:rPr>
                <a:t>)</a:t>
              </a:r>
            </a:p>
          </p:txBody>
        </p:sp>
        <p:sp>
          <p:nvSpPr>
            <p:cNvPr id="14" name="Freccia a destra 13"/>
            <p:cNvSpPr/>
            <p:nvPr/>
          </p:nvSpPr>
          <p:spPr>
            <a:xfrm>
              <a:off x="3344093" y="4073555"/>
              <a:ext cx="457395" cy="187832"/>
            </a:xfrm>
            <a:prstGeom prst="rightArrow">
              <a:avLst>
                <a:gd name="adj1" fmla="val 22955"/>
                <a:gd name="adj2" fmla="val 9394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5" name="CasellaDiTesto 14"/>
            <p:cNvSpPr txBox="1"/>
            <p:nvPr/>
          </p:nvSpPr>
          <p:spPr>
            <a:xfrm>
              <a:off x="5439565" y="3146148"/>
              <a:ext cx="1934776" cy="451405"/>
            </a:xfrm>
            <a:prstGeom prst="rect">
              <a:avLst/>
            </a:prstGeom>
            <a:noFill/>
          </p:spPr>
          <p:txBody>
            <a:bodyPr wrap="square" rtlCol="0">
              <a:spAutoFit/>
            </a:bodyPr>
            <a:lstStyle/>
            <a:p>
              <a:pPr algn="ctr"/>
              <a:r>
                <a:rPr lang="it-IT" sz="800" b="1">
                  <a:solidFill>
                    <a:prstClr val="black"/>
                  </a:solidFill>
                  <a:latin typeface="Calibri"/>
                  <a:ea typeface="MS PGothic" pitchFamily="34" charset="-128"/>
                  <a:cs typeface="Arial"/>
                </a:rPr>
                <a:t>Acute </a:t>
              </a:r>
              <a:r>
                <a:rPr lang="it-IT" sz="800" b="1" err="1">
                  <a:solidFill>
                    <a:prstClr val="black"/>
                  </a:solidFill>
                  <a:latin typeface="Calibri"/>
                  <a:ea typeface="MS PGothic" pitchFamily="34" charset="-128"/>
                  <a:cs typeface="Arial"/>
                </a:rPr>
                <a:t>Kidney</a:t>
              </a:r>
              <a:r>
                <a:rPr lang="it-IT" sz="800" b="1">
                  <a:solidFill>
                    <a:prstClr val="black"/>
                  </a:solidFill>
                  <a:latin typeface="Calibri"/>
                  <a:ea typeface="MS PGothic" pitchFamily="34" charset="-128"/>
                  <a:cs typeface="Arial"/>
                </a:rPr>
                <a:t> </a:t>
              </a:r>
              <a:r>
                <a:rPr lang="it-IT" sz="800" b="1" err="1">
                  <a:solidFill>
                    <a:prstClr val="black"/>
                  </a:solidFill>
                  <a:latin typeface="Calibri"/>
                  <a:ea typeface="MS PGothic" pitchFamily="34" charset="-128"/>
                  <a:cs typeface="Arial"/>
                </a:rPr>
                <a:t>Injury</a:t>
              </a:r>
              <a:r>
                <a:rPr lang="it-IT" sz="800" b="1">
                  <a:solidFill>
                    <a:prstClr val="black"/>
                  </a:solidFill>
                  <a:latin typeface="Calibri"/>
                  <a:ea typeface="MS PGothic" pitchFamily="34" charset="-128"/>
                  <a:cs typeface="Arial"/>
                </a:rPr>
                <a:t> (</a:t>
              </a:r>
              <a:r>
                <a:rPr lang="it-IT" sz="800" b="1" err="1">
                  <a:solidFill>
                    <a:prstClr val="black"/>
                  </a:solidFill>
                  <a:latin typeface="Calibri"/>
                  <a:ea typeface="MS PGothic" pitchFamily="34" charset="-128"/>
                  <a:cs typeface="Arial"/>
                </a:rPr>
                <a:t>AKI</a:t>
              </a:r>
              <a:r>
                <a:rPr lang="it-IT" sz="800" b="1">
                  <a:solidFill>
                    <a:prstClr val="black"/>
                  </a:solidFill>
                  <a:latin typeface="Calibri"/>
                  <a:ea typeface="MS PGothic" pitchFamily="34" charset="-128"/>
                  <a:cs typeface="Arial"/>
                </a:rPr>
                <a:t> with </a:t>
              </a:r>
              <a:r>
                <a:rPr lang="it-IT" sz="800" b="1" err="1">
                  <a:solidFill>
                    <a:prstClr val="black"/>
                  </a:solidFill>
                  <a:latin typeface="Calibri"/>
                  <a:ea typeface="MS PGothic" pitchFamily="34" charset="-128"/>
                  <a:cs typeface="Arial"/>
                </a:rPr>
                <a:t>dysfunction</a:t>
              </a:r>
              <a:r>
                <a:rPr lang="it-IT" sz="800" b="1">
                  <a:solidFill>
                    <a:prstClr val="black"/>
                  </a:solidFill>
                  <a:latin typeface="Calibri"/>
                  <a:ea typeface="MS PGothic" pitchFamily="34" charset="-128"/>
                  <a:cs typeface="Arial"/>
                </a:rPr>
                <a:t>)</a:t>
              </a:r>
            </a:p>
          </p:txBody>
        </p:sp>
        <p:pic>
          <p:nvPicPr>
            <p:cNvPr id="16" name="Picture 2" descr="http://benessere.atuttonet.it/wp-content/uploads/2011/11/rene.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0826515" y="2525048"/>
              <a:ext cx="1050276" cy="11785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benessere.atuttonet.it/wp-content/uploads/2011/11/rene.jpg"/>
            <p:cNvPicPr>
              <a:picLocks noChangeAspect="1" noChangeArrowheads="1"/>
            </p:cNvPicPr>
            <p:nvPr/>
          </p:nvPicPr>
          <p:blipFill rotWithShape="1">
            <a:blip r:embed="rId9"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a:off x="9134689" y="5315826"/>
              <a:ext cx="824089" cy="9247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benessere.atuttonet.it/wp-content/uploads/2011/11/rene.jpg"/>
            <p:cNvPicPr>
              <a:picLocks noChangeAspect="1" noChangeArrowheads="1"/>
            </p:cNvPicPr>
            <p:nvPr/>
          </p:nvPicPr>
          <p:blipFill rotWithShape="1">
            <a:blip r:embed="rId9" cstate="email">
              <a:duotone>
                <a:schemeClr val="accent4">
                  <a:shade val="45000"/>
                  <a:satMod val="135000"/>
                </a:schemeClr>
                <a:prstClr val="white"/>
              </a:duotone>
              <a:extLst>
                <a:ext uri="{28A0092B-C50C-407E-A947-70E740481C1C}">
                  <a14:useLocalDpi xmlns:a14="http://schemas.microsoft.com/office/drawing/2010/main"/>
                </a:ext>
              </a:extLst>
            </a:blip>
            <a:srcRect/>
            <a:stretch/>
          </p:blipFill>
          <p:spPr bwMode="auto">
            <a:xfrm>
              <a:off x="10949345" y="4790990"/>
              <a:ext cx="826675" cy="9276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benessere.atuttonet.it/wp-content/uploads/2011/11/rene.jpg"/>
            <p:cNvPicPr>
              <a:picLocks noChangeAspect="1" noChangeArrowheads="1"/>
            </p:cNvPicPr>
            <p:nvPr/>
          </p:nvPicPr>
          <p:blipFill rotWithShape="1">
            <a:blip r:embed="rId10" cstate="email">
              <a:grayscl/>
              <a:extLst>
                <a:ext uri="{28A0092B-C50C-407E-A947-70E740481C1C}">
                  <a14:useLocalDpi xmlns:a14="http://schemas.microsoft.com/office/drawing/2010/main"/>
                </a:ext>
              </a:extLst>
            </a:blip>
            <a:srcRect/>
            <a:stretch/>
          </p:blipFill>
          <p:spPr bwMode="auto">
            <a:xfrm>
              <a:off x="11030801" y="5949280"/>
              <a:ext cx="641707" cy="720080"/>
            </a:xfrm>
            <a:prstGeom prst="rect">
              <a:avLst/>
            </a:prstGeom>
            <a:noFill/>
            <a:extLst>
              <a:ext uri="{909E8E84-426E-40DD-AFC4-6F175D3DCCD1}">
                <a14:hiddenFill xmlns:a14="http://schemas.microsoft.com/office/drawing/2010/main">
                  <a:solidFill>
                    <a:srgbClr val="FFFFFF"/>
                  </a:solidFill>
                </a14:hiddenFill>
              </a:ext>
            </a:extLst>
          </p:spPr>
        </p:pic>
        <p:sp>
          <p:nvSpPr>
            <p:cNvPr id="20" name="Freccia ad arco 19"/>
            <p:cNvSpPr/>
            <p:nvPr/>
          </p:nvSpPr>
          <p:spPr>
            <a:xfrm rot="2952819">
              <a:off x="7206757" y="4404100"/>
              <a:ext cx="1673356" cy="1697505"/>
            </a:xfrm>
            <a:prstGeom prst="circularArrow">
              <a:avLst>
                <a:gd name="adj1" fmla="val 3315"/>
                <a:gd name="adj2" fmla="val 756403"/>
                <a:gd name="adj3" fmla="val 16414905"/>
                <a:gd name="adj4" fmla="val 12577721"/>
                <a:gd name="adj5" fmla="val 5573"/>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00">
                <a:solidFill>
                  <a:prstClr val="black"/>
                </a:solidFill>
              </a:endParaRPr>
            </a:p>
          </p:txBody>
        </p:sp>
        <p:sp>
          <p:nvSpPr>
            <p:cNvPr id="21" name="CasellaDiTesto 20"/>
            <p:cNvSpPr txBox="1"/>
            <p:nvPr/>
          </p:nvSpPr>
          <p:spPr>
            <a:xfrm>
              <a:off x="7374341" y="4868748"/>
              <a:ext cx="1397072" cy="451405"/>
            </a:xfrm>
            <a:prstGeom prst="rect">
              <a:avLst/>
            </a:prstGeom>
            <a:noFill/>
          </p:spPr>
          <p:txBody>
            <a:bodyPr wrap="square" rtlCol="0">
              <a:spAutoFit/>
            </a:bodyPr>
            <a:lstStyle/>
            <a:p>
              <a:pPr algn="ctr"/>
              <a:r>
                <a:rPr lang="it-IT" sz="800" err="1">
                  <a:solidFill>
                    <a:prstClr val="black"/>
                  </a:solidFill>
                  <a:latin typeface="Calibri"/>
                  <a:ea typeface="MS PGothic" pitchFamily="34" charset="-128"/>
                  <a:cs typeface="Arial"/>
                </a:rPr>
                <a:t>Maladaptive</a:t>
              </a:r>
              <a:r>
                <a:rPr lang="it-IT" sz="800">
                  <a:solidFill>
                    <a:prstClr val="black"/>
                  </a:solidFill>
                  <a:latin typeface="Calibri"/>
                  <a:ea typeface="MS PGothic" pitchFamily="34" charset="-128"/>
                  <a:cs typeface="Arial"/>
                </a:rPr>
                <a:t> </a:t>
              </a:r>
              <a:r>
                <a:rPr lang="it-IT" sz="800" err="1">
                  <a:solidFill>
                    <a:prstClr val="black"/>
                  </a:solidFill>
                  <a:latin typeface="Calibri"/>
                  <a:ea typeface="MS PGothic" pitchFamily="34" charset="-128"/>
                  <a:cs typeface="Arial"/>
                </a:rPr>
                <a:t>Repair</a:t>
              </a:r>
              <a:endParaRPr lang="it-IT" sz="800">
                <a:solidFill>
                  <a:prstClr val="black"/>
                </a:solidFill>
                <a:latin typeface="Calibri"/>
                <a:ea typeface="MS PGothic" pitchFamily="34" charset="-128"/>
                <a:cs typeface="Arial"/>
              </a:endParaRPr>
            </a:p>
          </p:txBody>
        </p:sp>
        <p:sp>
          <p:nvSpPr>
            <p:cNvPr id="22" name="CasellaDiTesto 21"/>
            <p:cNvSpPr txBox="1"/>
            <p:nvPr/>
          </p:nvSpPr>
          <p:spPr>
            <a:xfrm>
              <a:off x="8395636" y="5008336"/>
              <a:ext cx="1397072" cy="451405"/>
            </a:xfrm>
            <a:prstGeom prst="rect">
              <a:avLst/>
            </a:prstGeom>
            <a:noFill/>
          </p:spPr>
          <p:txBody>
            <a:bodyPr wrap="square" rtlCol="0">
              <a:spAutoFit/>
            </a:bodyPr>
            <a:lstStyle/>
            <a:p>
              <a:pPr algn="ctr"/>
              <a:r>
                <a:rPr lang="it-IT" sz="800" err="1">
                  <a:solidFill>
                    <a:prstClr val="black"/>
                  </a:solidFill>
                  <a:latin typeface="Calibri"/>
                  <a:ea typeface="MS PGothic" pitchFamily="34" charset="-128"/>
                  <a:cs typeface="Arial"/>
                </a:rPr>
                <a:t>Sclerosis</a:t>
              </a:r>
              <a:endParaRPr lang="it-IT" sz="800">
                <a:solidFill>
                  <a:prstClr val="black"/>
                </a:solidFill>
                <a:latin typeface="Calibri"/>
                <a:ea typeface="MS PGothic" pitchFamily="34" charset="-128"/>
                <a:cs typeface="Arial"/>
              </a:endParaRPr>
            </a:p>
            <a:p>
              <a:pPr algn="ctr"/>
              <a:r>
                <a:rPr lang="it-IT" sz="800" err="1">
                  <a:solidFill>
                    <a:prstClr val="black"/>
                  </a:solidFill>
                  <a:latin typeface="Calibri"/>
                  <a:ea typeface="MS PGothic" pitchFamily="34" charset="-128"/>
                  <a:cs typeface="Arial"/>
                </a:rPr>
                <a:t>Fibrosis</a:t>
              </a:r>
              <a:endParaRPr lang="it-IT" sz="800">
                <a:solidFill>
                  <a:prstClr val="black"/>
                </a:solidFill>
                <a:latin typeface="Calibri"/>
                <a:ea typeface="MS PGothic" pitchFamily="34" charset="-128"/>
                <a:cs typeface="Arial"/>
              </a:endParaRPr>
            </a:p>
          </p:txBody>
        </p:sp>
        <p:sp>
          <p:nvSpPr>
            <p:cNvPr id="23" name="Freccia ad arco 22"/>
            <p:cNvSpPr/>
            <p:nvPr/>
          </p:nvSpPr>
          <p:spPr>
            <a:xfrm rot="18647181" flipV="1">
              <a:off x="7220395" y="2199912"/>
              <a:ext cx="1636720" cy="1727292"/>
            </a:xfrm>
            <a:prstGeom prst="circularArrow">
              <a:avLst>
                <a:gd name="adj1" fmla="val 3315"/>
                <a:gd name="adj2" fmla="val 756403"/>
                <a:gd name="adj3" fmla="val 16414905"/>
                <a:gd name="adj4" fmla="val 12577721"/>
                <a:gd name="adj5" fmla="val 5573"/>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00">
                <a:solidFill>
                  <a:prstClr val="black"/>
                </a:solidFill>
              </a:endParaRPr>
            </a:p>
          </p:txBody>
        </p:sp>
        <p:sp>
          <p:nvSpPr>
            <p:cNvPr id="24" name="CasellaDiTesto 23"/>
            <p:cNvSpPr txBox="1"/>
            <p:nvPr/>
          </p:nvSpPr>
          <p:spPr>
            <a:xfrm>
              <a:off x="7728181" y="2963743"/>
              <a:ext cx="1152127" cy="451405"/>
            </a:xfrm>
            <a:prstGeom prst="rect">
              <a:avLst/>
            </a:prstGeom>
            <a:noFill/>
          </p:spPr>
          <p:txBody>
            <a:bodyPr wrap="square" rtlCol="0">
              <a:spAutoFit/>
            </a:bodyPr>
            <a:lstStyle/>
            <a:p>
              <a:pPr algn="ctr"/>
              <a:r>
                <a:rPr lang="it-IT" sz="800" err="1">
                  <a:solidFill>
                    <a:prstClr val="black"/>
                  </a:solidFill>
                  <a:latin typeface="Calibri"/>
                  <a:ea typeface="MS PGothic" pitchFamily="34" charset="-128"/>
                  <a:cs typeface="Arial"/>
                </a:rPr>
                <a:t>Adaptive</a:t>
              </a:r>
              <a:r>
                <a:rPr lang="it-IT" sz="800">
                  <a:solidFill>
                    <a:prstClr val="black"/>
                  </a:solidFill>
                  <a:latin typeface="Calibri"/>
                  <a:ea typeface="MS PGothic" pitchFamily="34" charset="-128"/>
                  <a:cs typeface="Arial"/>
                </a:rPr>
                <a:t> </a:t>
              </a:r>
              <a:r>
                <a:rPr lang="it-IT" sz="800" err="1">
                  <a:solidFill>
                    <a:prstClr val="black"/>
                  </a:solidFill>
                  <a:latin typeface="Calibri"/>
                  <a:ea typeface="MS PGothic" pitchFamily="34" charset="-128"/>
                  <a:cs typeface="Arial"/>
                </a:rPr>
                <a:t>Repair</a:t>
              </a:r>
              <a:endParaRPr lang="it-IT" sz="800">
                <a:solidFill>
                  <a:prstClr val="black"/>
                </a:solidFill>
                <a:latin typeface="Calibri"/>
                <a:ea typeface="MS PGothic" pitchFamily="34" charset="-128"/>
                <a:cs typeface="Arial"/>
              </a:endParaRPr>
            </a:p>
          </p:txBody>
        </p:sp>
        <p:sp>
          <p:nvSpPr>
            <p:cNvPr id="25" name="Freccia a destra 24"/>
            <p:cNvSpPr/>
            <p:nvPr/>
          </p:nvSpPr>
          <p:spPr>
            <a:xfrm>
              <a:off x="5076209" y="4073555"/>
              <a:ext cx="517448" cy="187832"/>
            </a:xfrm>
            <a:prstGeom prst="rightArrow">
              <a:avLst>
                <a:gd name="adj1" fmla="val 22955"/>
                <a:gd name="adj2" fmla="val 9394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26" name="Freccia a destra 25"/>
            <p:cNvSpPr/>
            <p:nvPr/>
          </p:nvSpPr>
          <p:spPr>
            <a:xfrm>
              <a:off x="7905825" y="4073555"/>
              <a:ext cx="1070496" cy="187832"/>
            </a:xfrm>
            <a:prstGeom prst="rightArrow">
              <a:avLst>
                <a:gd name="adj1" fmla="val 22955"/>
                <a:gd name="adj2" fmla="val 9394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27" name="Picture 2" descr="http://benessere.atuttonet.it/wp-content/uploads/2011/11/rene.jpg"/>
            <p:cNvPicPr>
              <a:picLocks noChangeAspect="1" noChangeArrowheads="1"/>
            </p:cNvPicPr>
            <p:nvPr/>
          </p:nvPicPr>
          <p:blipFill rotWithShape="1">
            <a:blip r:embed="rId11" cstate="email">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a:ext>
              </a:extLst>
            </a:blip>
            <a:srcRect/>
            <a:stretch/>
          </p:blipFill>
          <p:spPr bwMode="auto">
            <a:xfrm>
              <a:off x="9461275" y="3723836"/>
              <a:ext cx="770908" cy="865062"/>
            </a:xfrm>
            <a:prstGeom prst="rect">
              <a:avLst/>
            </a:prstGeom>
            <a:solidFill>
              <a:srgbClr val="000000">
                <a:alpha val="50196"/>
              </a:srgbClr>
            </a:solidFill>
          </p:spPr>
        </p:pic>
        <p:sp>
          <p:nvSpPr>
            <p:cNvPr id="28" name="CasellaDiTesto 27"/>
            <p:cNvSpPr txBox="1"/>
            <p:nvPr/>
          </p:nvSpPr>
          <p:spPr>
            <a:xfrm>
              <a:off x="9175560" y="4012011"/>
              <a:ext cx="1184757" cy="451405"/>
            </a:xfrm>
            <a:prstGeom prst="rect">
              <a:avLst/>
            </a:prstGeom>
            <a:solidFill>
              <a:srgbClr val="FFFFFF">
                <a:alpha val="54902"/>
              </a:srgbClr>
            </a:solidFill>
          </p:spPr>
          <p:txBody>
            <a:bodyPr wrap="square" rtlCol="0">
              <a:spAutoFit/>
            </a:bodyPr>
            <a:lstStyle/>
            <a:p>
              <a:pPr algn="ctr"/>
              <a:r>
                <a:rPr lang="it-IT" sz="800" b="1" err="1">
                  <a:solidFill>
                    <a:prstClr val="black"/>
                  </a:solidFill>
                  <a:latin typeface="Calibri"/>
                  <a:ea typeface="MS PGothic" pitchFamily="34" charset="-128"/>
                  <a:cs typeface="Arial"/>
                </a:rPr>
                <a:t>Organ</a:t>
              </a:r>
              <a:r>
                <a:rPr lang="it-IT" sz="800" b="1">
                  <a:solidFill>
                    <a:prstClr val="black"/>
                  </a:solidFill>
                  <a:latin typeface="Calibri"/>
                  <a:ea typeface="MS PGothic" pitchFamily="34" charset="-128"/>
                  <a:cs typeface="Arial"/>
                </a:rPr>
                <a:t> Death</a:t>
              </a:r>
            </a:p>
            <a:p>
              <a:pPr algn="ctr"/>
              <a:r>
                <a:rPr lang="it-IT" sz="800" b="1" err="1">
                  <a:solidFill>
                    <a:prstClr val="black"/>
                  </a:solidFill>
                  <a:latin typeface="Calibri"/>
                  <a:ea typeface="MS PGothic" pitchFamily="34" charset="-128"/>
                  <a:cs typeface="Arial"/>
                </a:rPr>
                <a:t>Dialysis</a:t>
              </a:r>
              <a:endParaRPr lang="it-IT" sz="800" b="1">
                <a:solidFill>
                  <a:prstClr val="black"/>
                </a:solidFill>
                <a:latin typeface="Calibri"/>
                <a:ea typeface="MS PGothic" pitchFamily="34" charset="-128"/>
                <a:cs typeface="Arial"/>
              </a:endParaRPr>
            </a:p>
          </p:txBody>
        </p:sp>
        <p:sp>
          <p:nvSpPr>
            <p:cNvPr id="29" name="Parentesi graffa chiusa 28"/>
            <p:cNvSpPr/>
            <p:nvPr/>
          </p:nvSpPr>
          <p:spPr>
            <a:xfrm rot="16200000">
              <a:off x="6013331" y="-4741637"/>
              <a:ext cx="216024" cy="10652641"/>
            </a:xfrm>
            <a:prstGeom prst="rightBrace">
              <a:avLst>
                <a:gd name="adj1" fmla="val 8333"/>
                <a:gd name="adj2" fmla="val 50079"/>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prstClr val="black"/>
                </a:solidFill>
              </a:endParaRPr>
            </a:p>
          </p:txBody>
        </p:sp>
        <p:sp>
          <p:nvSpPr>
            <p:cNvPr id="30" name="CasellaDiTesto 29"/>
            <p:cNvSpPr txBox="1"/>
            <p:nvPr/>
          </p:nvSpPr>
          <p:spPr>
            <a:xfrm>
              <a:off x="4141034" y="120728"/>
              <a:ext cx="4637123" cy="492443"/>
            </a:xfrm>
            <a:prstGeom prst="rect">
              <a:avLst/>
            </a:prstGeom>
            <a:noFill/>
          </p:spPr>
          <p:txBody>
            <a:bodyPr wrap="none" rtlCol="0">
              <a:spAutoFit/>
            </a:bodyPr>
            <a:lstStyle/>
            <a:p>
              <a:r>
                <a:rPr lang="it-IT">
                  <a:solidFill>
                    <a:prstClr val="black"/>
                  </a:solidFill>
                  <a:latin typeface="Calibri"/>
                  <a:ea typeface="MS PGothic" pitchFamily="34" charset="-128"/>
                  <a:cs typeface="Arial"/>
                </a:rPr>
                <a:t>Acute </a:t>
              </a:r>
              <a:r>
                <a:rPr lang="it-IT" err="1">
                  <a:solidFill>
                    <a:prstClr val="black"/>
                  </a:solidFill>
                  <a:latin typeface="Calibri"/>
                  <a:ea typeface="MS PGothic" pitchFamily="34" charset="-128"/>
                  <a:cs typeface="Arial"/>
                </a:rPr>
                <a:t>Kidney</a:t>
              </a:r>
              <a:r>
                <a:rPr lang="it-IT">
                  <a:solidFill>
                    <a:prstClr val="black"/>
                  </a:solidFill>
                  <a:latin typeface="Calibri"/>
                  <a:ea typeface="MS PGothic" pitchFamily="34" charset="-128"/>
                  <a:cs typeface="Arial"/>
                </a:rPr>
                <a:t> </a:t>
              </a:r>
              <a:r>
                <a:rPr lang="it-IT" err="1">
                  <a:solidFill>
                    <a:prstClr val="black"/>
                  </a:solidFill>
                  <a:latin typeface="Calibri"/>
                  <a:ea typeface="MS PGothic" pitchFamily="34" charset="-128"/>
                  <a:cs typeface="Arial"/>
                </a:rPr>
                <a:t>Disease</a:t>
              </a:r>
              <a:r>
                <a:rPr lang="it-IT">
                  <a:solidFill>
                    <a:prstClr val="black"/>
                  </a:solidFill>
                  <a:latin typeface="Calibri"/>
                  <a:ea typeface="MS PGothic" pitchFamily="34" charset="-128"/>
                  <a:cs typeface="Arial"/>
                </a:rPr>
                <a:t> (3 </a:t>
              </a:r>
              <a:r>
                <a:rPr lang="it-IT" err="1">
                  <a:solidFill>
                    <a:prstClr val="black"/>
                  </a:solidFill>
                  <a:latin typeface="Calibri"/>
                  <a:ea typeface="MS PGothic" pitchFamily="34" charset="-128"/>
                  <a:cs typeface="Arial"/>
                </a:rPr>
                <a:t>months</a:t>
              </a:r>
              <a:r>
                <a:rPr lang="it-IT">
                  <a:solidFill>
                    <a:prstClr val="black"/>
                  </a:solidFill>
                  <a:latin typeface="Calibri"/>
                  <a:ea typeface="MS PGothic" pitchFamily="34" charset="-128"/>
                  <a:cs typeface="Arial"/>
                </a:rPr>
                <a:t>)</a:t>
              </a:r>
            </a:p>
          </p:txBody>
        </p:sp>
        <p:sp>
          <p:nvSpPr>
            <p:cNvPr id="31" name="Parentesi graffa chiusa 30"/>
            <p:cNvSpPr/>
            <p:nvPr/>
          </p:nvSpPr>
          <p:spPr>
            <a:xfrm rot="16200000">
              <a:off x="3362269" y="1236301"/>
              <a:ext cx="216024" cy="3045487"/>
            </a:xfrm>
            <a:prstGeom prst="rightBrace">
              <a:avLst>
                <a:gd name="adj1" fmla="val 8333"/>
                <a:gd name="adj2" fmla="val 50079"/>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prstClr val="black"/>
                </a:solidFill>
              </a:endParaRPr>
            </a:p>
          </p:txBody>
        </p:sp>
        <p:sp>
          <p:nvSpPr>
            <p:cNvPr id="32" name="CasellaDiTesto 31"/>
            <p:cNvSpPr txBox="1"/>
            <p:nvPr/>
          </p:nvSpPr>
          <p:spPr>
            <a:xfrm>
              <a:off x="2753515" y="2081324"/>
              <a:ext cx="1788873" cy="574516"/>
            </a:xfrm>
            <a:prstGeom prst="rect">
              <a:avLst/>
            </a:prstGeom>
            <a:noFill/>
          </p:spPr>
          <p:txBody>
            <a:bodyPr wrap="none" rtlCol="0">
              <a:spAutoFit/>
            </a:bodyPr>
            <a:lstStyle/>
            <a:p>
              <a:pPr algn="ctr"/>
              <a:r>
                <a:rPr lang="it-IT" sz="1100" dirty="0" err="1">
                  <a:solidFill>
                    <a:prstClr val="black"/>
                  </a:solidFill>
                  <a:latin typeface="Calibri"/>
                  <a:ea typeface="MS PGothic" pitchFamily="34" charset="-128"/>
                  <a:cs typeface="Arial"/>
                </a:rPr>
                <a:t>Biomarker</a:t>
              </a:r>
              <a:r>
                <a:rPr lang="it-IT" sz="1100" dirty="0">
                  <a:solidFill>
                    <a:prstClr val="black"/>
                  </a:solidFill>
                  <a:latin typeface="Calibri"/>
                  <a:ea typeface="MS PGothic" pitchFamily="34" charset="-128"/>
                  <a:cs typeface="Arial"/>
                </a:rPr>
                <a:t> Domain</a:t>
              </a:r>
            </a:p>
            <a:p>
              <a:pPr algn="ctr"/>
              <a:r>
                <a:rPr lang="it-IT" sz="1100" dirty="0">
                  <a:solidFill>
                    <a:prstClr val="black"/>
                  </a:solidFill>
                  <a:latin typeface="Calibri"/>
                  <a:ea typeface="MS PGothic" pitchFamily="34" charset="-128"/>
                  <a:cs typeface="Arial"/>
                </a:rPr>
                <a:t>(</a:t>
              </a:r>
              <a:r>
                <a:rPr lang="it-IT" sz="1100" dirty="0" err="1">
                  <a:solidFill>
                    <a:prstClr val="black"/>
                  </a:solidFill>
                  <a:latin typeface="Calibri"/>
                  <a:ea typeface="MS PGothic" pitchFamily="34" charset="-128"/>
                  <a:cs typeface="Arial"/>
                </a:rPr>
                <a:t>Subclinical</a:t>
              </a:r>
              <a:r>
                <a:rPr lang="it-IT" sz="1100" dirty="0">
                  <a:solidFill>
                    <a:prstClr val="black"/>
                  </a:solidFill>
                  <a:latin typeface="Calibri"/>
                  <a:ea typeface="MS PGothic" pitchFamily="34" charset="-128"/>
                  <a:cs typeface="Arial"/>
                </a:rPr>
                <a:t>)</a:t>
              </a:r>
            </a:p>
          </p:txBody>
        </p:sp>
        <p:sp>
          <p:nvSpPr>
            <p:cNvPr id="33" name="Parentesi graffa chiusa 32"/>
            <p:cNvSpPr/>
            <p:nvPr/>
          </p:nvSpPr>
          <p:spPr>
            <a:xfrm rot="16200000">
              <a:off x="7673043" y="-639755"/>
              <a:ext cx="216024" cy="4682976"/>
            </a:xfrm>
            <a:prstGeom prst="rightBrace">
              <a:avLst>
                <a:gd name="adj1" fmla="val 8333"/>
                <a:gd name="adj2" fmla="val 50079"/>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prstClr val="black"/>
                </a:solidFill>
              </a:endParaRPr>
            </a:p>
          </p:txBody>
        </p:sp>
        <p:sp>
          <p:nvSpPr>
            <p:cNvPr id="34" name="CasellaDiTesto 33"/>
            <p:cNvSpPr txBox="1"/>
            <p:nvPr/>
          </p:nvSpPr>
          <p:spPr>
            <a:xfrm>
              <a:off x="7003052" y="1024020"/>
              <a:ext cx="1843549" cy="574516"/>
            </a:xfrm>
            <a:prstGeom prst="rect">
              <a:avLst/>
            </a:prstGeom>
            <a:noFill/>
          </p:spPr>
          <p:txBody>
            <a:bodyPr wrap="none" rtlCol="0">
              <a:spAutoFit/>
            </a:bodyPr>
            <a:lstStyle/>
            <a:p>
              <a:pPr algn="ctr"/>
              <a:r>
                <a:rPr lang="it-IT" sz="1100">
                  <a:solidFill>
                    <a:prstClr val="black"/>
                  </a:solidFill>
                  <a:latin typeface="Calibri"/>
                  <a:ea typeface="MS PGothic" pitchFamily="34" charset="-128"/>
                  <a:cs typeface="Arial"/>
                </a:rPr>
                <a:t>Creatinine Domain</a:t>
              </a:r>
            </a:p>
            <a:p>
              <a:pPr algn="ctr"/>
              <a:r>
                <a:rPr lang="it-IT" sz="1100">
                  <a:solidFill>
                    <a:prstClr val="black"/>
                  </a:solidFill>
                  <a:latin typeface="Calibri"/>
                  <a:ea typeface="MS PGothic" pitchFamily="34" charset="-128"/>
                  <a:cs typeface="Arial"/>
                </a:rPr>
                <a:t>(</a:t>
              </a:r>
              <a:r>
                <a:rPr lang="it-IT" sz="1100" err="1">
                  <a:solidFill>
                    <a:prstClr val="black"/>
                  </a:solidFill>
                  <a:latin typeface="Calibri"/>
                  <a:ea typeface="MS PGothic" pitchFamily="34" charset="-128"/>
                  <a:cs typeface="Arial"/>
                </a:rPr>
                <a:t>sCr</a:t>
              </a:r>
              <a:r>
                <a:rPr lang="it-IT" sz="1100">
                  <a:solidFill>
                    <a:prstClr val="black"/>
                  </a:solidFill>
                  <a:latin typeface="Calibri"/>
                  <a:ea typeface="MS PGothic" pitchFamily="34" charset="-128"/>
                  <a:cs typeface="Arial"/>
                </a:rPr>
                <a:t> </a:t>
              </a:r>
              <a:r>
                <a:rPr lang="it-IT" sz="1100" err="1">
                  <a:solidFill>
                    <a:prstClr val="black"/>
                  </a:solidFill>
                  <a:latin typeface="Calibri"/>
                  <a:ea typeface="MS PGothic" pitchFamily="34" charset="-128"/>
                  <a:cs typeface="Arial"/>
                </a:rPr>
                <a:t>KDIGO</a:t>
              </a:r>
              <a:r>
                <a:rPr lang="it-IT" sz="1100">
                  <a:solidFill>
                    <a:prstClr val="black"/>
                  </a:solidFill>
                  <a:latin typeface="Calibri"/>
                  <a:ea typeface="MS PGothic" pitchFamily="34" charset="-128"/>
                  <a:cs typeface="Arial"/>
                </a:rPr>
                <a:t> </a:t>
              </a:r>
              <a:r>
                <a:rPr lang="it-IT" sz="1100" err="1">
                  <a:solidFill>
                    <a:prstClr val="black"/>
                  </a:solidFill>
                  <a:latin typeface="Calibri"/>
                  <a:ea typeface="MS PGothic" pitchFamily="34" charset="-128"/>
                  <a:cs typeface="Arial"/>
                </a:rPr>
                <a:t>Clinical</a:t>
              </a:r>
              <a:r>
                <a:rPr lang="it-IT" sz="1100">
                  <a:solidFill>
                    <a:prstClr val="black"/>
                  </a:solidFill>
                  <a:latin typeface="Calibri"/>
                  <a:ea typeface="MS PGothic" pitchFamily="34" charset="-128"/>
                  <a:cs typeface="Arial"/>
                </a:rPr>
                <a:t>)</a:t>
              </a:r>
            </a:p>
          </p:txBody>
        </p:sp>
        <p:sp>
          <p:nvSpPr>
            <p:cNvPr id="35" name="CasellaDiTesto 34"/>
            <p:cNvSpPr txBox="1"/>
            <p:nvPr/>
          </p:nvSpPr>
          <p:spPr>
            <a:xfrm>
              <a:off x="8347094" y="1774188"/>
              <a:ext cx="1930288" cy="451405"/>
            </a:xfrm>
            <a:prstGeom prst="rect">
              <a:avLst/>
            </a:prstGeom>
            <a:noFill/>
          </p:spPr>
          <p:txBody>
            <a:bodyPr wrap="square" rtlCol="0">
              <a:spAutoFit/>
            </a:bodyPr>
            <a:lstStyle/>
            <a:p>
              <a:pPr algn="ctr"/>
              <a:r>
                <a:rPr lang="it-IT" sz="800" b="1" err="1">
                  <a:solidFill>
                    <a:prstClr val="black"/>
                  </a:solidFill>
                  <a:latin typeface="Calibri"/>
                  <a:ea typeface="MS PGothic" pitchFamily="34" charset="-128"/>
                  <a:cs typeface="Arial"/>
                </a:rPr>
                <a:t>Kidney</a:t>
              </a:r>
              <a:r>
                <a:rPr lang="it-IT" sz="800" b="1">
                  <a:solidFill>
                    <a:prstClr val="black"/>
                  </a:solidFill>
                  <a:latin typeface="Calibri"/>
                  <a:ea typeface="MS PGothic" pitchFamily="34" charset="-128"/>
                  <a:cs typeface="Arial"/>
                </a:rPr>
                <a:t> </a:t>
              </a:r>
              <a:r>
                <a:rPr lang="it-IT" sz="800" b="1" err="1">
                  <a:solidFill>
                    <a:prstClr val="black"/>
                  </a:solidFill>
                  <a:latin typeface="Calibri"/>
                  <a:ea typeface="MS PGothic" pitchFamily="34" charset="-128"/>
                  <a:cs typeface="Arial"/>
                </a:rPr>
                <a:t>Recovery</a:t>
              </a:r>
              <a:r>
                <a:rPr lang="it-IT" sz="800" b="1">
                  <a:solidFill>
                    <a:prstClr val="black"/>
                  </a:solidFill>
                  <a:latin typeface="Calibri"/>
                  <a:ea typeface="MS PGothic" pitchFamily="34" charset="-128"/>
                  <a:cs typeface="Arial"/>
                </a:rPr>
                <a:t>  </a:t>
              </a:r>
            </a:p>
            <a:p>
              <a:pPr algn="ctr"/>
              <a:r>
                <a:rPr lang="it-IT" sz="800" b="1">
                  <a:solidFill>
                    <a:prstClr val="black"/>
                  </a:solidFill>
                  <a:latin typeface="Calibri"/>
                  <a:ea typeface="MS PGothic" pitchFamily="34" charset="-128"/>
                  <a:cs typeface="Arial"/>
                </a:rPr>
                <a:t>(</a:t>
              </a:r>
              <a:r>
                <a:rPr lang="it-IT" sz="800" b="1" err="1">
                  <a:solidFill>
                    <a:prstClr val="black"/>
                  </a:solidFill>
                  <a:latin typeface="Calibri"/>
                  <a:ea typeface="MS PGothic" pitchFamily="34" charset="-128"/>
                  <a:cs typeface="Arial"/>
                </a:rPr>
                <a:t>GFR</a:t>
              </a:r>
              <a:r>
                <a:rPr lang="it-IT" sz="800" b="1">
                  <a:solidFill>
                    <a:prstClr val="black"/>
                  </a:solidFill>
                  <a:latin typeface="Calibri"/>
                  <a:ea typeface="MS PGothic" pitchFamily="34" charset="-128"/>
                  <a:cs typeface="Arial"/>
                </a:rPr>
                <a:t> &gt; 60 </a:t>
              </a:r>
              <a:r>
                <a:rPr lang="it-IT" sz="800">
                  <a:solidFill>
                    <a:prstClr val="black"/>
                  </a:solidFill>
                  <a:latin typeface="Calibri"/>
                  <a:ea typeface="MS PGothic" pitchFamily="34" charset="-128"/>
                  <a:cs typeface="Arial"/>
                </a:rPr>
                <a:t>ml/</a:t>
              </a:r>
              <a:r>
                <a:rPr lang="it-IT" sz="800" err="1">
                  <a:solidFill>
                    <a:prstClr val="black"/>
                  </a:solidFill>
                  <a:latin typeface="Calibri"/>
                  <a:ea typeface="MS PGothic" pitchFamily="34" charset="-128"/>
                  <a:cs typeface="Arial"/>
                </a:rPr>
                <a:t>min</a:t>
              </a:r>
              <a:r>
                <a:rPr lang="it-IT" sz="800" b="1">
                  <a:solidFill>
                    <a:prstClr val="black"/>
                  </a:solidFill>
                  <a:latin typeface="Calibri"/>
                  <a:ea typeface="MS PGothic" pitchFamily="34" charset="-128"/>
                  <a:cs typeface="Arial"/>
                </a:rPr>
                <a:t>)</a:t>
              </a:r>
            </a:p>
          </p:txBody>
        </p:sp>
        <p:sp>
          <p:nvSpPr>
            <p:cNvPr id="36" name="CasellaDiTesto 35"/>
            <p:cNvSpPr txBox="1"/>
            <p:nvPr/>
          </p:nvSpPr>
          <p:spPr>
            <a:xfrm>
              <a:off x="8739993" y="6260644"/>
              <a:ext cx="1676505" cy="451405"/>
            </a:xfrm>
            <a:prstGeom prst="rect">
              <a:avLst/>
            </a:prstGeom>
            <a:noFill/>
          </p:spPr>
          <p:txBody>
            <a:bodyPr wrap="square" rtlCol="0">
              <a:spAutoFit/>
            </a:bodyPr>
            <a:lstStyle/>
            <a:p>
              <a:pPr algn="ctr"/>
              <a:r>
                <a:rPr lang="it-IT" sz="800" b="1" err="1">
                  <a:solidFill>
                    <a:prstClr val="black"/>
                  </a:solidFill>
                  <a:latin typeface="Calibri"/>
                  <a:ea typeface="MS PGothic" pitchFamily="34" charset="-128"/>
                  <a:cs typeface="Arial"/>
                </a:rPr>
                <a:t>Partial</a:t>
              </a:r>
              <a:r>
                <a:rPr lang="it-IT" sz="800" b="1">
                  <a:solidFill>
                    <a:prstClr val="black"/>
                  </a:solidFill>
                  <a:latin typeface="Calibri"/>
                  <a:ea typeface="MS PGothic" pitchFamily="34" charset="-128"/>
                  <a:cs typeface="Arial"/>
                </a:rPr>
                <a:t> </a:t>
              </a:r>
              <a:r>
                <a:rPr lang="it-IT" sz="800" b="1" err="1">
                  <a:solidFill>
                    <a:prstClr val="black"/>
                  </a:solidFill>
                  <a:latin typeface="Calibri"/>
                  <a:ea typeface="MS PGothic" pitchFamily="34" charset="-128"/>
                  <a:cs typeface="Arial"/>
                </a:rPr>
                <a:t>Recovery</a:t>
              </a:r>
              <a:r>
                <a:rPr lang="it-IT" sz="800" b="1">
                  <a:solidFill>
                    <a:prstClr val="black"/>
                  </a:solidFill>
                  <a:latin typeface="Calibri"/>
                  <a:ea typeface="MS PGothic" pitchFamily="34" charset="-128"/>
                  <a:cs typeface="Arial"/>
                </a:rPr>
                <a:t>  (</a:t>
              </a:r>
              <a:r>
                <a:rPr lang="it-IT" sz="800" b="1" err="1">
                  <a:solidFill>
                    <a:prstClr val="black"/>
                  </a:solidFill>
                  <a:latin typeface="Calibri"/>
                  <a:ea typeface="MS PGothic" pitchFamily="34" charset="-128"/>
                  <a:cs typeface="Arial"/>
                </a:rPr>
                <a:t>GFR</a:t>
              </a:r>
              <a:r>
                <a:rPr lang="it-IT" sz="800" b="1">
                  <a:solidFill>
                    <a:prstClr val="black"/>
                  </a:solidFill>
                  <a:latin typeface="Calibri"/>
                  <a:ea typeface="MS PGothic" pitchFamily="34" charset="-128"/>
                  <a:cs typeface="Arial"/>
                </a:rPr>
                <a:t> &lt; 60 </a:t>
              </a:r>
              <a:r>
                <a:rPr lang="it-IT" sz="800">
                  <a:solidFill>
                    <a:prstClr val="black"/>
                  </a:solidFill>
                  <a:latin typeface="Calibri"/>
                  <a:ea typeface="MS PGothic" pitchFamily="34" charset="-128"/>
                  <a:cs typeface="Arial"/>
                </a:rPr>
                <a:t>ml/</a:t>
              </a:r>
              <a:r>
                <a:rPr lang="it-IT" sz="800" err="1">
                  <a:solidFill>
                    <a:prstClr val="black"/>
                  </a:solidFill>
                  <a:latin typeface="Calibri"/>
                  <a:ea typeface="MS PGothic" pitchFamily="34" charset="-128"/>
                  <a:cs typeface="Arial"/>
                </a:rPr>
                <a:t>min</a:t>
              </a:r>
              <a:r>
                <a:rPr lang="it-IT" sz="800" b="1">
                  <a:solidFill>
                    <a:prstClr val="black"/>
                  </a:solidFill>
                  <a:latin typeface="Calibri"/>
                  <a:ea typeface="MS PGothic" pitchFamily="34" charset="-128"/>
                  <a:cs typeface="Arial"/>
                </a:rPr>
                <a:t>)</a:t>
              </a:r>
            </a:p>
          </p:txBody>
        </p:sp>
        <p:sp>
          <p:nvSpPr>
            <p:cNvPr id="37" name="Freccia ad arco 36"/>
            <p:cNvSpPr/>
            <p:nvPr/>
          </p:nvSpPr>
          <p:spPr>
            <a:xfrm rot="18647181" flipV="1">
              <a:off x="9648533" y="4402904"/>
              <a:ext cx="1231548" cy="1611003"/>
            </a:xfrm>
            <a:prstGeom prst="circularArrow">
              <a:avLst>
                <a:gd name="adj1" fmla="val 3315"/>
                <a:gd name="adj2" fmla="val 756403"/>
                <a:gd name="adj3" fmla="val 16414905"/>
                <a:gd name="adj4" fmla="val 12577721"/>
                <a:gd name="adj5" fmla="val 5573"/>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00">
                <a:solidFill>
                  <a:prstClr val="black"/>
                </a:solidFill>
              </a:endParaRPr>
            </a:p>
          </p:txBody>
        </p:sp>
        <p:sp>
          <p:nvSpPr>
            <p:cNvPr id="38" name="CasellaDiTesto 37"/>
            <p:cNvSpPr txBox="1"/>
            <p:nvPr/>
          </p:nvSpPr>
          <p:spPr>
            <a:xfrm>
              <a:off x="10711351" y="6176802"/>
              <a:ext cx="1184757" cy="451405"/>
            </a:xfrm>
            <a:prstGeom prst="rect">
              <a:avLst/>
            </a:prstGeom>
            <a:solidFill>
              <a:srgbClr val="FFFFFF">
                <a:alpha val="54902"/>
              </a:srgbClr>
            </a:solidFill>
          </p:spPr>
          <p:txBody>
            <a:bodyPr wrap="square" rtlCol="0">
              <a:spAutoFit/>
            </a:bodyPr>
            <a:lstStyle/>
            <a:p>
              <a:pPr algn="ctr"/>
              <a:r>
                <a:rPr lang="it-IT" sz="800" b="1" err="1">
                  <a:solidFill>
                    <a:prstClr val="black"/>
                  </a:solidFill>
                  <a:latin typeface="Calibri"/>
                  <a:ea typeface="MS PGothic" pitchFamily="34" charset="-128"/>
                  <a:cs typeface="Arial"/>
                </a:rPr>
                <a:t>Organ</a:t>
              </a:r>
              <a:r>
                <a:rPr lang="it-IT" sz="800" b="1">
                  <a:solidFill>
                    <a:prstClr val="black"/>
                  </a:solidFill>
                  <a:latin typeface="Calibri"/>
                  <a:ea typeface="MS PGothic" pitchFamily="34" charset="-128"/>
                  <a:cs typeface="Arial"/>
                </a:rPr>
                <a:t> Death</a:t>
              </a:r>
            </a:p>
            <a:p>
              <a:pPr algn="ctr"/>
              <a:r>
                <a:rPr lang="it-IT" sz="800" b="1" err="1">
                  <a:solidFill>
                    <a:prstClr val="black"/>
                  </a:solidFill>
                  <a:latin typeface="Calibri"/>
                  <a:ea typeface="MS PGothic" pitchFamily="34" charset="-128"/>
                  <a:cs typeface="Arial"/>
                </a:rPr>
                <a:t>Dialysis</a:t>
              </a:r>
              <a:endParaRPr lang="it-IT" sz="800" b="1">
                <a:solidFill>
                  <a:prstClr val="black"/>
                </a:solidFill>
                <a:latin typeface="Calibri"/>
                <a:ea typeface="MS PGothic" pitchFamily="34" charset="-128"/>
                <a:cs typeface="Arial"/>
              </a:endParaRPr>
            </a:p>
          </p:txBody>
        </p:sp>
        <p:sp>
          <p:nvSpPr>
            <p:cNvPr id="39" name="Freccia ad arco 38"/>
            <p:cNvSpPr/>
            <p:nvPr/>
          </p:nvSpPr>
          <p:spPr>
            <a:xfrm rot="2952819">
              <a:off x="9744543" y="5579063"/>
              <a:ext cx="1231548" cy="1611003"/>
            </a:xfrm>
            <a:prstGeom prst="circularArrow">
              <a:avLst>
                <a:gd name="adj1" fmla="val 3315"/>
                <a:gd name="adj2" fmla="val 756403"/>
                <a:gd name="adj3" fmla="val 16414905"/>
                <a:gd name="adj4" fmla="val 12577721"/>
                <a:gd name="adj5" fmla="val 5573"/>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00">
                <a:solidFill>
                  <a:prstClr val="black"/>
                </a:solidFill>
              </a:endParaRPr>
            </a:p>
          </p:txBody>
        </p:sp>
        <p:sp>
          <p:nvSpPr>
            <p:cNvPr id="40" name="CasellaDiTesto 39"/>
            <p:cNvSpPr txBox="1"/>
            <p:nvPr/>
          </p:nvSpPr>
          <p:spPr>
            <a:xfrm>
              <a:off x="10358716" y="4557488"/>
              <a:ext cx="1934638" cy="287259"/>
            </a:xfrm>
            <a:prstGeom prst="rect">
              <a:avLst/>
            </a:prstGeom>
            <a:noFill/>
          </p:spPr>
          <p:txBody>
            <a:bodyPr wrap="square" rtlCol="0">
              <a:spAutoFit/>
            </a:bodyPr>
            <a:lstStyle/>
            <a:p>
              <a:pPr algn="ctr"/>
              <a:r>
                <a:rPr lang="it-IT" sz="800" b="1" err="1">
                  <a:solidFill>
                    <a:prstClr val="black"/>
                  </a:solidFill>
                  <a:latin typeface="Calibri"/>
                  <a:ea typeface="MS PGothic" pitchFamily="34" charset="-128"/>
                  <a:cs typeface="Arial"/>
                </a:rPr>
                <a:t>CKD</a:t>
              </a:r>
              <a:r>
                <a:rPr lang="it-IT" sz="800" b="1">
                  <a:solidFill>
                    <a:prstClr val="black"/>
                  </a:solidFill>
                  <a:latin typeface="Calibri"/>
                  <a:ea typeface="MS PGothic" pitchFamily="34" charset="-128"/>
                  <a:cs typeface="Arial"/>
                </a:rPr>
                <a:t> </a:t>
              </a:r>
              <a:r>
                <a:rPr lang="it-IT" sz="800">
                  <a:solidFill>
                    <a:prstClr val="black"/>
                  </a:solidFill>
                  <a:latin typeface="Calibri"/>
                  <a:ea typeface="MS PGothic" pitchFamily="34" charset="-128"/>
                  <a:cs typeface="Arial"/>
                </a:rPr>
                <a:t>(</a:t>
              </a:r>
              <a:r>
                <a:rPr lang="it-IT" sz="800" err="1">
                  <a:solidFill>
                    <a:prstClr val="black"/>
                  </a:solidFill>
                  <a:latin typeface="Calibri"/>
                  <a:ea typeface="MS PGothic" pitchFamily="34" charset="-128"/>
                  <a:cs typeface="Arial"/>
                </a:rPr>
                <a:t>GFR</a:t>
              </a:r>
              <a:r>
                <a:rPr lang="it-IT" sz="800">
                  <a:solidFill>
                    <a:prstClr val="black"/>
                  </a:solidFill>
                  <a:latin typeface="Calibri"/>
                  <a:ea typeface="MS PGothic" pitchFamily="34" charset="-128"/>
                  <a:cs typeface="Arial"/>
                </a:rPr>
                <a:t>&lt; 60 ml/</a:t>
              </a:r>
              <a:r>
                <a:rPr lang="it-IT" sz="800" err="1">
                  <a:solidFill>
                    <a:prstClr val="black"/>
                  </a:solidFill>
                  <a:latin typeface="Calibri"/>
                  <a:ea typeface="MS PGothic" pitchFamily="34" charset="-128"/>
                  <a:cs typeface="Arial"/>
                </a:rPr>
                <a:t>min</a:t>
              </a:r>
              <a:r>
                <a:rPr lang="it-IT" sz="800">
                  <a:solidFill>
                    <a:prstClr val="black"/>
                  </a:solidFill>
                  <a:latin typeface="Calibri"/>
                  <a:ea typeface="MS PGothic" pitchFamily="34" charset="-128"/>
                  <a:cs typeface="Arial"/>
                </a:rPr>
                <a:t>)</a:t>
              </a:r>
            </a:p>
          </p:txBody>
        </p:sp>
        <p:sp>
          <p:nvSpPr>
            <p:cNvPr id="41" name="Freccia ad arco 40"/>
            <p:cNvSpPr/>
            <p:nvPr/>
          </p:nvSpPr>
          <p:spPr>
            <a:xfrm rot="18647181" flipV="1">
              <a:off x="9506763" y="1277831"/>
              <a:ext cx="1231548" cy="1611003"/>
            </a:xfrm>
            <a:prstGeom prst="circularArrow">
              <a:avLst>
                <a:gd name="adj1" fmla="val 3315"/>
                <a:gd name="adj2" fmla="val 756403"/>
                <a:gd name="adj3" fmla="val 16414905"/>
                <a:gd name="adj4" fmla="val 12577721"/>
                <a:gd name="adj5" fmla="val 5573"/>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00">
                <a:solidFill>
                  <a:prstClr val="black"/>
                </a:solidFill>
              </a:endParaRPr>
            </a:p>
          </p:txBody>
        </p:sp>
        <p:sp>
          <p:nvSpPr>
            <p:cNvPr id="42" name="Freccia ad arco 41"/>
            <p:cNvSpPr/>
            <p:nvPr/>
          </p:nvSpPr>
          <p:spPr>
            <a:xfrm rot="2952819">
              <a:off x="9506763" y="2454003"/>
              <a:ext cx="1231548" cy="1611003"/>
            </a:xfrm>
            <a:prstGeom prst="circularArrow">
              <a:avLst>
                <a:gd name="adj1" fmla="val 3315"/>
                <a:gd name="adj2" fmla="val 756403"/>
                <a:gd name="adj3" fmla="val 16414905"/>
                <a:gd name="adj4" fmla="val 12577721"/>
                <a:gd name="adj5" fmla="val 5573"/>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00">
                <a:solidFill>
                  <a:prstClr val="black"/>
                </a:solidFill>
              </a:endParaRPr>
            </a:p>
          </p:txBody>
        </p:sp>
        <p:pic>
          <p:nvPicPr>
            <p:cNvPr id="43" name="Picture 2" descr="http://benessere.atuttonet.it/wp-content/uploads/2011/11/rene.jpg"/>
            <p:cNvPicPr>
              <a:picLocks noChangeAspect="1" noChangeArrowheads="1"/>
            </p:cNvPicPr>
            <p:nvPr/>
          </p:nvPicPr>
          <p:blipFill rotWithShape="1">
            <a:blip r:embed="rId4" cstate="email">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10845835" y="1412776"/>
              <a:ext cx="1050276" cy="1178550"/>
            </a:xfrm>
            <a:prstGeom prst="rect">
              <a:avLst/>
            </a:prstGeom>
            <a:noFill/>
            <a:extLst>
              <a:ext uri="{909E8E84-426E-40DD-AFC4-6F175D3DCCD1}">
                <a14:hiddenFill xmlns:a14="http://schemas.microsoft.com/office/drawing/2010/main">
                  <a:solidFill>
                    <a:srgbClr val="FFFFFF"/>
                  </a:solidFill>
                </a14:hiddenFill>
              </a:ext>
            </a:extLst>
          </p:spPr>
        </p:pic>
        <p:sp>
          <p:nvSpPr>
            <p:cNvPr id="44" name="CasellaDiTesto 43"/>
            <p:cNvSpPr txBox="1"/>
            <p:nvPr/>
          </p:nvSpPr>
          <p:spPr>
            <a:xfrm>
              <a:off x="10456292" y="785497"/>
              <a:ext cx="1648573" cy="779700"/>
            </a:xfrm>
            <a:prstGeom prst="rect">
              <a:avLst/>
            </a:prstGeom>
            <a:noFill/>
          </p:spPr>
          <p:txBody>
            <a:bodyPr wrap="square" rtlCol="0">
              <a:spAutoFit/>
            </a:bodyPr>
            <a:lstStyle/>
            <a:p>
              <a:pPr algn="ctr"/>
              <a:r>
                <a:rPr lang="it-IT" sz="800" b="1">
                  <a:solidFill>
                    <a:prstClr val="black"/>
                  </a:solidFill>
                  <a:latin typeface="Calibri"/>
                  <a:ea typeface="MS PGothic" pitchFamily="34" charset="-128"/>
                  <a:cs typeface="Arial"/>
                </a:rPr>
                <a:t>Full </a:t>
              </a:r>
              <a:r>
                <a:rPr lang="it-IT" sz="800" b="1" err="1">
                  <a:solidFill>
                    <a:prstClr val="black"/>
                  </a:solidFill>
                  <a:latin typeface="Calibri"/>
                  <a:ea typeface="MS PGothic" pitchFamily="34" charset="-128"/>
                  <a:cs typeface="Arial"/>
                </a:rPr>
                <a:t>Recovery</a:t>
              </a:r>
              <a:endParaRPr lang="it-IT" sz="800" b="1">
                <a:solidFill>
                  <a:prstClr val="black"/>
                </a:solidFill>
                <a:latin typeface="Calibri"/>
                <a:ea typeface="MS PGothic" pitchFamily="34" charset="-128"/>
                <a:cs typeface="Arial"/>
              </a:endParaRPr>
            </a:p>
            <a:p>
              <a:pPr algn="ctr"/>
              <a:r>
                <a:rPr lang="it-IT" sz="800">
                  <a:solidFill>
                    <a:prstClr val="black"/>
                  </a:solidFill>
                  <a:latin typeface="Calibri"/>
                  <a:ea typeface="MS PGothic" pitchFamily="34" charset="-128"/>
                  <a:cs typeface="Arial"/>
                </a:rPr>
                <a:t>(Baseline </a:t>
              </a:r>
              <a:r>
                <a:rPr lang="it-IT" sz="800" err="1">
                  <a:solidFill>
                    <a:prstClr val="black"/>
                  </a:solidFill>
                  <a:latin typeface="Calibri"/>
                  <a:ea typeface="MS PGothic" pitchFamily="34" charset="-128"/>
                  <a:cs typeface="Arial"/>
                </a:rPr>
                <a:t>GFR</a:t>
              </a:r>
              <a:r>
                <a:rPr lang="it-IT" sz="800">
                  <a:solidFill>
                    <a:prstClr val="black"/>
                  </a:solidFill>
                  <a:latin typeface="Calibri"/>
                  <a:ea typeface="MS PGothic" pitchFamily="34" charset="-128"/>
                  <a:cs typeface="Arial"/>
                </a:rPr>
                <a:t> &gt; 90 ml/</a:t>
              </a:r>
              <a:r>
                <a:rPr lang="it-IT" sz="800" err="1">
                  <a:solidFill>
                    <a:prstClr val="black"/>
                  </a:solidFill>
                  <a:latin typeface="Calibri"/>
                  <a:ea typeface="MS PGothic" pitchFamily="34" charset="-128"/>
                  <a:cs typeface="Arial"/>
                </a:rPr>
                <a:t>min</a:t>
              </a:r>
              <a:r>
                <a:rPr lang="it-IT" sz="800">
                  <a:solidFill>
                    <a:prstClr val="black"/>
                  </a:solidFill>
                  <a:latin typeface="Calibri"/>
                  <a:ea typeface="MS PGothic" pitchFamily="34" charset="-128"/>
                  <a:cs typeface="Arial"/>
                </a:rPr>
                <a:t> and </a:t>
              </a:r>
              <a:r>
                <a:rPr lang="it-IT" sz="800" err="1">
                  <a:solidFill>
                    <a:prstClr val="black"/>
                  </a:solidFill>
                  <a:latin typeface="Calibri"/>
                  <a:ea typeface="MS PGothic" pitchFamily="34" charset="-128"/>
                  <a:cs typeface="Arial"/>
                </a:rPr>
                <a:t>RFR</a:t>
              </a:r>
              <a:r>
                <a:rPr lang="it-IT" sz="800">
                  <a:solidFill>
                    <a:prstClr val="black"/>
                  </a:solidFill>
                  <a:latin typeface="Calibri"/>
                  <a:ea typeface="MS PGothic" pitchFamily="34" charset="-128"/>
                  <a:cs typeface="Arial"/>
                </a:rPr>
                <a:t> &gt; 30 ml/</a:t>
              </a:r>
              <a:r>
                <a:rPr lang="it-IT" sz="800" err="1">
                  <a:solidFill>
                    <a:prstClr val="black"/>
                  </a:solidFill>
                  <a:latin typeface="Calibri"/>
                  <a:ea typeface="MS PGothic" pitchFamily="34" charset="-128"/>
                  <a:cs typeface="Arial"/>
                </a:rPr>
                <a:t>min</a:t>
              </a:r>
              <a:endParaRPr lang="it-IT" sz="800">
                <a:solidFill>
                  <a:prstClr val="black"/>
                </a:solidFill>
                <a:latin typeface="Calibri"/>
                <a:ea typeface="MS PGothic" pitchFamily="34" charset="-128"/>
                <a:cs typeface="Arial"/>
              </a:endParaRPr>
            </a:p>
          </p:txBody>
        </p:sp>
        <p:sp>
          <p:nvSpPr>
            <p:cNvPr id="45" name="CasellaDiTesto 44"/>
            <p:cNvSpPr txBox="1"/>
            <p:nvPr/>
          </p:nvSpPr>
          <p:spPr>
            <a:xfrm>
              <a:off x="10536487" y="3615334"/>
              <a:ext cx="1648573" cy="943848"/>
            </a:xfrm>
            <a:prstGeom prst="rect">
              <a:avLst/>
            </a:prstGeom>
            <a:noFill/>
          </p:spPr>
          <p:txBody>
            <a:bodyPr wrap="square" rtlCol="0">
              <a:spAutoFit/>
            </a:bodyPr>
            <a:lstStyle/>
            <a:p>
              <a:pPr algn="ctr"/>
              <a:r>
                <a:rPr lang="it-IT" sz="800" b="1" err="1">
                  <a:solidFill>
                    <a:prstClr val="black"/>
                  </a:solidFill>
                  <a:latin typeface="Calibri"/>
                  <a:ea typeface="MS PGothic" pitchFamily="34" charset="-128"/>
                  <a:cs typeface="Arial"/>
                </a:rPr>
                <a:t>Apparent</a:t>
              </a:r>
              <a:r>
                <a:rPr lang="it-IT" sz="800" b="1">
                  <a:solidFill>
                    <a:prstClr val="black"/>
                  </a:solidFill>
                  <a:latin typeface="Calibri"/>
                  <a:ea typeface="MS PGothic" pitchFamily="34" charset="-128"/>
                  <a:cs typeface="Arial"/>
                </a:rPr>
                <a:t> Full </a:t>
              </a:r>
              <a:r>
                <a:rPr lang="it-IT" sz="800" b="1" err="1">
                  <a:solidFill>
                    <a:prstClr val="black"/>
                  </a:solidFill>
                  <a:latin typeface="Calibri"/>
                  <a:ea typeface="MS PGothic" pitchFamily="34" charset="-128"/>
                  <a:cs typeface="Arial"/>
                </a:rPr>
                <a:t>Recovery</a:t>
              </a:r>
              <a:endParaRPr lang="it-IT" sz="800" b="1">
                <a:solidFill>
                  <a:prstClr val="black"/>
                </a:solidFill>
                <a:latin typeface="Calibri"/>
                <a:ea typeface="MS PGothic" pitchFamily="34" charset="-128"/>
                <a:cs typeface="Arial"/>
              </a:endParaRPr>
            </a:p>
            <a:p>
              <a:pPr algn="ctr"/>
              <a:r>
                <a:rPr lang="it-IT" sz="800">
                  <a:solidFill>
                    <a:prstClr val="black"/>
                  </a:solidFill>
                  <a:latin typeface="Calibri"/>
                  <a:ea typeface="MS PGothic" pitchFamily="34" charset="-128"/>
                  <a:cs typeface="Arial"/>
                </a:rPr>
                <a:t>(Baseline </a:t>
              </a:r>
              <a:r>
                <a:rPr lang="it-IT" sz="800" err="1">
                  <a:solidFill>
                    <a:prstClr val="black"/>
                  </a:solidFill>
                  <a:latin typeface="Calibri"/>
                  <a:ea typeface="MS PGothic" pitchFamily="34" charset="-128"/>
                  <a:cs typeface="Arial"/>
                </a:rPr>
                <a:t>GFR</a:t>
              </a:r>
              <a:r>
                <a:rPr lang="it-IT" sz="800">
                  <a:solidFill>
                    <a:prstClr val="black"/>
                  </a:solidFill>
                  <a:latin typeface="Calibri"/>
                  <a:ea typeface="MS PGothic" pitchFamily="34" charset="-128"/>
                  <a:cs typeface="Arial"/>
                </a:rPr>
                <a:t> &gt; 90 ml/</a:t>
              </a:r>
              <a:r>
                <a:rPr lang="it-IT" sz="800" err="1">
                  <a:solidFill>
                    <a:prstClr val="black"/>
                  </a:solidFill>
                  <a:latin typeface="Calibri"/>
                  <a:ea typeface="MS PGothic" pitchFamily="34" charset="-128"/>
                  <a:cs typeface="Arial"/>
                </a:rPr>
                <a:t>min</a:t>
              </a:r>
              <a:r>
                <a:rPr lang="it-IT" sz="800">
                  <a:solidFill>
                    <a:prstClr val="black"/>
                  </a:solidFill>
                  <a:latin typeface="Calibri"/>
                  <a:ea typeface="MS PGothic" pitchFamily="34" charset="-128"/>
                  <a:cs typeface="Arial"/>
                </a:rPr>
                <a:t> and </a:t>
              </a:r>
              <a:r>
                <a:rPr lang="it-IT" sz="800" err="1">
                  <a:solidFill>
                    <a:prstClr val="black"/>
                  </a:solidFill>
                  <a:latin typeface="Calibri"/>
                  <a:ea typeface="MS PGothic" pitchFamily="34" charset="-128"/>
                  <a:cs typeface="Arial"/>
                </a:rPr>
                <a:t>RFR</a:t>
              </a:r>
              <a:r>
                <a:rPr lang="it-IT" sz="800">
                  <a:solidFill>
                    <a:prstClr val="black"/>
                  </a:solidFill>
                  <a:latin typeface="Calibri"/>
                  <a:ea typeface="MS PGothic" pitchFamily="34" charset="-128"/>
                  <a:cs typeface="Arial"/>
                </a:rPr>
                <a:t>      &lt; 30 ml/</a:t>
              </a:r>
              <a:r>
                <a:rPr lang="it-IT" sz="800" err="1">
                  <a:solidFill>
                    <a:prstClr val="black"/>
                  </a:solidFill>
                  <a:latin typeface="Calibri"/>
                  <a:ea typeface="MS PGothic" pitchFamily="34" charset="-128"/>
                  <a:cs typeface="Arial"/>
                </a:rPr>
                <a:t>min</a:t>
              </a:r>
              <a:endParaRPr lang="it-IT" sz="800">
                <a:solidFill>
                  <a:prstClr val="black"/>
                </a:solidFill>
                <a:latin typeface="Calibri"/>
                <a:ea typeface="MS PGothic" pitchFamily="34" charset="-128"/>
                <a:cs typeface="Arial"/>
              </a:endParaRPr>
            </a:p>
          </p:txBody>
        </p:sp>
        <p:grpSp>
          <p:nvGrpSpPr>
            <p:cNvPr id="47" name="Gruppo 46"/>
            <p:cNvGrpSpPr/>
            <p:nvPr/>
          </p:nvGrpSpPr>
          <p:grpSpPr>
            <a:xfrm>
              <a:off x="7061341" y="3636946"/>
              <a:ext cx="406259" cy="1061483"/>
              <a:chOff x="5296006" y="3636946"/>
              <a:chExt cx="304694" cy="1061483"/>
            </a:xfrm>
            <a:effectLst>
              <a:glow rad="101600">
                <a:schemeClr val="accent2">
                  <a:satMod val="175000"/>
                  <a:alpha val="40000"/>
                </a:schemeClr>
              </a:glow>
            </a:effectLst>
          </p:grpSpPr>
          <p:sp>
            <p:nvSpPr>
              <p:cNvPr id="48" name="Freccia a destra 47"/>
              <p:cNvSpPr/>
              <p:nvPr/>
            </p:nvSpPr>
            <p:spPr>
              <a:xfrm>
                <a:off x="5296006" y="3636946"/>
                <a:ext cx="304694" cy="146259"/>
              </a:xfrm>
              <a:prstGeom prst="rightArrow">
                <a:avLst>
                  <a:gd name="adj1" fmla="val 22955"/>
                  <a:gd name="adj2" fmla="val 7522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49" name="Freccia a destra 48"/>
              <p:cNvSpPr/>
              <p:nvPr/>
            </p:nvSpPr>
            <p:spPr>
              <a:xfrm>
                <a:off x="5296006" y="3865752"/>
                <a:ext cx="304694" cy="146259"/>
              </a:xfrm>
              <a:prstGeom prst="rightArrow">
                <a:avLst>
                  <a:gd name="adj1" fmla="val 22955"/>
                  <a:gd name="adj2" fmla="val 7522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50" name="Freccia a destra 49"/>
              <p:cNvSpPr/>
              <p:nvPr/>
            </p:nvSpPr>
            <p:spPr>
              <a:xfrm>
                <a:off x="5296006" y="4094558"/>
                <a:ext cx="304694" cy="146259"/>
              </a:xfrm>
              <a:prstGeom prst="rightArrow">
                <a:avLst>
                  <a:gd name="adj1" fmla="val 22955"/>
                  <a:gd name="adj2" fmla="val 7522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51" name="Freccia a destra 50"/>
              <p:cNvSpPr/>
              <p:nvPr/>
            </p:nvSpPr>
            <p:spPr>
              <a:xfrm>
                <a:off x="5296006" y="4323364"/>
                <a:ext cx="304694" cy="146259"/>
              </a:xfrm>
              <a:prstGeom prst="rightArrow">
                <a:avLst>
                  <a:gd name="adj1" fmla="val 22955"/>
                  <a:gd name="adj2" fmla="val 7522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52" name="Freccia a destra 51"/>
              <p:cNvSpPr/>
              <p:nvPr/>
            </p:nvSpPr>
            <p:spPr>
              <a:xfrm>
                <a:off x="5296006" y="4552170"/>
                <a:ext cx="304694" cy="146259"/>
              </a:xfrm>
              <a:prstGeom prst="rightArrow">
                <a:avLst>
                  <a:gd name="adj1" fmla="val 22955"/>
                  <a:gd name="adj2" fmla="val 7522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grpSp>
        <p:sp>
          <p:nvSpPr>
            <p:cNvPr id="53" name="Rettangolo 52"/>
            <p:cNvSpPr/>
            <p:nvPr/>
          </p:nvSpPr>
          <p:spPr>
            <a:xfrm>
              <a:off x="6934488" y="3546258"/>
              <a:ext cx="645757" cy="121048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cxnSp>
          <p:nvCxnSpPr>
            <p:cNvPr id="54" name="Connettore 2 53"/>
            <p:cNvCxnSpPr>
              <a:stCxn id="53" idx="2"/>
            </p:cNvCxnSpPr>
            <p:nvPr/>
          </p:nvCxnSpPr>
          <p:spPr>
            <a:xfrm flipH="1">
              <a:off x="6121344" y="4756775"/>
              <a:ext cx="1136023" cy="70126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 name="CasellaDiTesto 54"/>
            <p:cNvSpPr txBox="1"/>
            <p:nvPr/>
          </p:nvSpPr>
          <p:spPr>
            <a:xfrm>
              <a:off x="4590555" y="5494176"/>
              <a:ext cx="3137627" cy="1169551"/>
            </a:xfrm>
            <a:prstGeom prst="rect">
              <a:avLst/>
            </a:prstGeom>
            <a:noFill/>
            <a:ln>
              <a:solidFill>
                <a:schemeClr val="tx1"/>
              </a:solidFill>
            </a:ln>
          </p:spPr>
          <p:txBody>
            <a:bodyPr wrap="square" rtlCol="0">
              <a:spAutoFit/>
            </a:bodyPr>
            <a:lstStyle/>
            <a:p>
              <a:r>
                <a:rPr lang="it-IT" sz="1100" err="1">
                  <a:solidFill>
                    <a:prstClr val="black"/>
                  </a:solidFill>
                  <a:latin typeface="Calibri"/>
                  <a:ea typeface="MS PGothic" pitchFamily="34" charset="-128"/>
                  <a:cs typeface="Arial"/>
                </a:rPr>
                <a:t>Recovery</a:t>
              </a:r>
              <a:r>
                <a:rPr lang="it-IT" sz="1100">
                  <a:solidFill>
                    <a:prstClr val="black"/>
                  </a:solidFill>
                  <a:latin typeface="Calibri"/>
                  <a:ea typeface="MS PGothic" pitchFamily="34" charset="-128"/>
                  <a:cs typeface="Arial"/>
                </a:rPr>
                <a:t> </a:t>
              </a:r>
              <a:r>
                <a:rPr lang="it-IT" sz="1100" err="1">
                  <a:solidFill>
                    <a:prstClr val="black"/>
                  </a:solidFill>
                  <a:latin typeface="Calibri"/>
                  <a:ea typeface="MS PGothic" pitchFamily="34" charset="-128"/>
                  <a:cs typeface="Arial"/>
                </a:rPr>
                <a:t>Patterns</a:t>
              </a:r>
              <a:r>
                <a:rPr lang="it-IT" sz="1100">
                  <a:solidFill>
                    <a:prstClr val="black"/>
                  </a:solidFill>
                  <a:latin typeface="Calibri"/>
                  <a:ea typeface="MS PGothic" pitchFamily="34" charset="-128"/>
                  <a:cs typeface="Arial"/>
                </a:rPr>
                <a:t>:</a:t>
              </a:r>
            </a:p>
            <a:p>
              <a:pPr marL="257168" indent="-120251">
                <a:buFont typeface="+mj-lt"/>
                <a:buAutoNum type="alphaLcParenR"/>
              </a:pPr>
              <a:r>
                <a:rPr lang="it-IT" sz="800" err="1">
                  <a:solidFill>
                    <a:prstClr val="black"/>
                  </a:solidFill>
                  <a:latin typeface="Calibri"/>
                  <a:ea typeface="MS PGothic" pitchFamily="34" charset="-128"/>
                  <a:cs typeface="Arial"/>
                </a:rPr>
                <a:t>Early</a:t>
              </a:r>
              <a:r>
                <a:rPr lang="it-IT" sz="800">
                  <a:solidFill>
                    <a:prstClr val="black"/>
                  </a:solidFill>
                  <a:latin typeface="Calibri"/>
                  <a:ea typeface="MS PGothic" pitchFamily="34" charset="-128"/>
                  <a:cs typeface="Arial"/>
                </a:rPr>
                <a:t> </a:t>
              </a:r>
              <a:r>
                <a:rPr lang="it-IT" sz="800" err="1">
                  <a:solidFill>
                    <a:prstClr val="black"/>
                  </a:solidFill>
                  <a:latin typeface="Calibri"/>
                  <a:ea typeface="MS PGothic" pitchFamily="34" charset="-128"/>
                  <a:cs typeface="Arial"/>
                </a:rPr>
                <a:t>sustained</a:t>
              </a:r>
              <a:r>
                <a:rPr lang="it-IT" sz="800">
                  <a:solidFill>
                    <a:prstClr val="black"/>
                  </a:solidFill>
                  <a:latin typeface="Calibri"/>
                  <a:ea typeface="MS PGothic" pitchFamily="34" charset="-128"/>
                  <a:cs typeface="Arial"/>
                </a:rPr>
                <a:t> </a:t>
              </a:r>
              <a:r>
                <a:rPr lang="it-IT" sz="800" err="1">
                  <a:solidFill>
                    <a:prstClr val="black"/>
                  </a:solidFill>
                  <a:latin typeface="Calibri"/>
                  <a:ea typeface="MS PGothic" pitchFamily="34" charset="-128"/>
                  <a:cs typeface="Arial"/>
                </a:rPr>
                <a:t>reversal</a:t>
              </a:r>
              <a:endParaRPr lang="it-IT" sz="800">
                <a:solidFill>
                  <a:prstClr val="black"/>
                </a:solidFill>
                <a:latin typeface="Calibri"/>
                <a:ea typeface="MS PGothic" pitchFamily="34" charset="-128"/>
                <a:cs typeface="Arial"/>
              </a:endParaRPr>
            </a:p>
            <a:p>
              <a:pPr marL="257168" indent="-120251">
                <a:buFont typeface="+mj-lt"/>
                <a:buAutoNum type="alphaLcParenR"/>
              </a:pPr>
              <a:r>
                <a:rPr lang="it-IT" sz="800">
                  <a:solidFill>
                    <a:prstClr val="black"/>
                  </a:solidFill>
                  <a:latin typeface="Calibri"/>
                  <a:ea typeface="MS PGothic" pitchFamily="34" charset="-128"/>
                  <a:cs typeface="Arial"/>
                </a:rPr>
                <a:t>Late </a:t>
              </a:r>
              <a:r>
                <a:rPr lang="it-IT" sz="800" err="1">
                  <a:solidFill>
                    <a:prstClr val="black"/>
                  </a:solidFill>
                  <a:latin typeface="Calibri"/>
                  <a:ea typeface="MS PGothic" pitchFamily="34" charset="-128"/>
                  <a:cs typeface="Arial"/>
                </a:rPr>
                <a:t>reversal</a:t>
              </a:r>
              <a:endParaRPr lang="it-IT" sz="800">
                <a:solidFill>
                  <a:prstClr val="black"/>
                </a:solidFill>
                <a:latin typeface="Calibri"/>
                <a:ea typeface="MS PGothic" pitchFamily="34" charset="-128"/>
                <a:cs typeface="Arial"/>
              </a:endParaRPr>
            </a:p>
            <a:p>
              <a:pPr marL="257168" indent="-120251">
                <a:buFont typeface="+mj-lt"/>
                <a:buAutoNum type="alphaLcParenR"/>
              </a:pPr>
              <a:r>
                <a:rPr lang="it-IT" sz="800" err="1">
                  <a:solidFill>
                    <a:prstClr val="black"/>
                  </a:solidFill>
                  <a:latin typeface="Calibri"/>
                  <a:ea typeface="MS PGothic" pitchFamily="34" charset="-128"/>
                  <a:cs typeface="Arial"/>
                </a:rPr>
                <a:t>Relapsing</a:t>
              </a:r>
              <a:r>
                <a:rPr lang="it-IT" sz="800">
                  <a:solidFill>
                    <a:prstClr val="black"/>
                  </a:solidFill>
                  <a:latin typeface="Calibri"/>
                  <a:ea typeface="MS PGothic" pitchFamily="34" charset="-128"/>
                  <a:cs typeface="Arial"/>
                </a:rPr>
                <a:t> </a:t>
              </a:r>
              <a:r>
                <a:rPr lang="it-IT" sz="800" err="1">
                  <a:solidFill>
                    <a:prstClr val="black"/>
                  </a:solidFill>
                  <a:latin typeface="Calibri"/>
                  <a:ea typeface="MS PGothic" pitchFamily="34" charset="-128"/>
                  <a:cs typeface="Arial"/>
                </a:rPr>
                <a:t>AKI</a:t>
              </a:r>
              <a:r>
                <a:rPr lang="it-IT" sz="800">
                  <a:solidFill>
                    <a:prstClr val="black"/>
                  </a:solidFill>
                  <a:latin typeface="Calibri"/>
                  <a:ea typeface="MS PGothic" pitchFamily="34" charset="-128"/>
                  <a:cs typeface="Arial"/>
                </a:rPr>
                <a:t> with </a:t>
              </a:r>
              <a:r>
                <a:rPr lang="it-IT" sz="800" err="1">
                  <a:solidFill>
                    <a:prstClr val="black"/>
                  </a:solidFill>
                  <a:latin typeface="Calibri"/>
                  <a:ea typeface="MS PGothic" pitchFamily="34" charset="-128"/>
                  <a:cs typeface="Arial"/>
                </a:rPr>
                <a:t>recovery</a:t>
              </a:r>
              <a:endParaRPr lang="it-IT" sz="800">
                <a:solidFill>
                  <a:prstClr val="black"/>
                </a:solidFill>
                <a:latin typeface="Calibri"/>
                <a:ea typeface="MS PGothic" pitchFamily="34" charset="-128"/>
                <a:cs typeface="Arial"/>
              </a:endParaRPr>
            </a:p>
            <a:p>
              <a:pPr marL="257168" indent="-120251">
                <a:buFont typeface="+mj-lt"/>
                <a:buAutoNum type="alphaLcParenR"/>
              </a:pPr>
              <a:r>
                <a:rPr lang="it-IT" sz="800" err="1">
                  <a:solidFill>
                    <a:prstClr val="black"/>
                  </a:solidFill>
                  <a:latin typeface="Calibri"/>
                  <a:ea typeface="MS PGothic" pitchFamily="34" charset="-128"/>
                  <a:cs typeface="Arial"/>
                </a:rPr>
                <a:t>Relapsing</a:t>
              </a:r>
              <a:r>
                <a:rPr lang="it-IT" sz="800">
                  <a:solidFill>
                    <a:prstClr val="black"/>
                  </a:solidFill>
                  <a:latin typeface="Calibri"/>
                  <a:ea typeface="MS PGothic" pitchFamily="34" charset="-128"/>
                  <a:cs typeface="Arial"/>
                </a:rPr>
                <a:t> </a:t>
              </a:r>
              <a:r>
                <a:rPr lang="it-IT" sz="800" err="1">
                  <a:solidFill>
                    <a:prstClr val="black"/>
                  </a:solidFill>
                  <a:latin typeface="Calibri"/>
                  <a:ea typeface="MS PGothic" pitchFamily="34" charset="-128"/>
                  <a:cs typeface="Arial"/>
                </a:rPr>
                <a:t>AKI</a:t>
              </a:r>
              <a:r>
                <a:rPr lang="it-IT" sz="800">
                  <a:solidFill>
                    <a:prstClr val="black"/>
                  </a:solidFill>
                  <a:latin typeface="Calibri"/>
                  <a:ea typeface="MS PGothic" pitchFamily="34" charset="-128"/>
                  <a:cs typeface="Arial"/>
                </a:rPr>
                <a:t> </a:t>
              </a:r>
              <a:r>
                <a:rPr lang="it-IT" sz="800" err="1">
                  <a:solidFill>
                    <a:prstClr val="black"/>
                  </a:solidFill>
                  <a:latin typeface="Calibri"/>
                  <a:ea typeface="MS PGothic" pitchFamily="34" charset="-128"/>
                  <a:cs typeface="Arial"/>
                </a:rPr>
                <a:t>without</a:t>
              </a:r>
              <a:r>
                <a:rPr lang="it-IT" sz="800">
                  <a:solidFill>
                    <a:prstClr val="black"/>
                  </a:solidFill>
                  <a:latin typeface="Calibri"/>
                  <a:ea typeface="MS PGothic" pitchFamily="34" charset="-128"/>
                  <a:cs typeface="Arial"/>
                </a:rPr>
                <a:t> </a:t>
              </a:r>
              <a:r>
                <a:rPr lang="it-IT" sz="800" err="1">
                  <a:solidFill>
                    <a:prstClr val="black"/>
                  </a:solidFill>
                  <a:latin typeface="Calibri"/>
                  <a:ea typeface="MS PGothic" pitchFamily="34" charset="-128"/>
                  <a:cs typeface="Arial"/>
                </a:rPr>
                <a:t>recovery</a:t>
              </a:r>
              <a:endParaRPr lang="it-IT" sz="800">
                <a:solidFill>
                  <a:prstClr val="black"/>
                </a:solidFill>
                <a:latin typeface="Calibri"/>
                <a:ea typeface="MS PGothic" pitchFamily="34" charset="-128"/>
                <a:cs typeface="Arial"/>
              </a:endParaRPr>
            </a:p>
            <a:p>
              <a:pPr marL="257168" indent="-120251">
                <a:buFont typeface="+mj-lt"/>
                <a:buAutoNum type="alphaLcParenR"/>
              </a:pPr>
              <a:r>
                <a:rPr lang="it-IT" sz="800">
                  <a:solidFill>
                    <a:prstClr val="black"/>
                  </a:solidFill>
                  <a:latin typeface="Calibri"/>
                  <a:ea typeface="MS PGothic" pitchFamily="34" charset="-128"/>
                  <a:cs typeface="Arial"/>
                </a:rPr>
                <a:t>Non </a:t>
              </a:r>
              <a:r>
                <a:rPr lang="it-IT" sz="800" err="1">
                  <a:solidFill>
                    <a:prstClr val="black"/>
                  </a:solidFill>
                  <a:latin typeface="Calibri"/>
                  <a:ea typeface="MS PGothic" pitchFamily="34" charset="-128"/>
                  <a:cs typeface="Arial"/>
                </a:rPr>
                <a:t>reversal</a:t>
              </a:r>
              <a:endParaRPr lang="it-IT" sz="800">
                <a:solidFill>
                  <a:prstClr val="black"/>
                </a:solidFill>
                <a:latin typeface="Calibri"/>
                <a:ea typeface="MS PGothic" pitchFamily="34" charset="-128"/>
                <a:cs typeface="Arial"/>
              </a:endParaRPr>
            </a:p>
          </p:txBody>
        </p:sp>
        <p:sp>
          <p:nvSpPr>
            <p:cNvPr id="56" name="CasellaDiTesto 55"/>
            <p:cNvSpPr txBox="1"/>
            <p:nvPr/>
          </p:nvSpPr>
          <p:spPr>
            <a:xfrm>
              <a:off x="6027828" y="2870157"/>
              <a:ext cx="813786" cy="348813"/>
            </a:xfrm>
            <a:prstGeom prst="rect">
              <a:avLst/>
            </a:prstGeom>
            <a:noFill/>
          </p:spPr>
          <p:txBody>
            <a:bodyPr wrap="none" rtlCol="0">
              <a:spAutoFit/>
            </a:bodyPr>
            <a:lstStyle/>
            <a:p>
              <a:r>
                <a:rPr lang="it-IT" sz="1100" b="1" err="1">
                  <a:solidFill>
                    <a:prstClr val="black"/>
                  </a:solidFill>
                  <a:latin typeface="Calibri"/>
                  <a:ea typeface="MS PGothic" pitchFamily="34" charset="-128"/>
                  <a:cs typeface="Arial"/>
                </a:rPr>
                <a:t>KDIGO</a:t>
              </a:r>
              <a:endParaRPr lang="it-IT" sz="1100" b="1">
                <a:solidFill>
                  <a:prstClr val="black"/>
                </a:solidFill>
                <a:latin typeface="Calibri"/>
                <a:ea typeface="MS PGothic" pitchFamily="34" charset="-128"/>
                <a:cs typeface="Arial"/>
              </a:endParaRPr>
            </a:p>
          </p:txBody>
        </p:sp>
      </p:grpSp>
      <p:pic>
        <p:nvPicPr>
          <p:cNvPr id="57" name="Picture 10">
            <a:extLst>
              <a:ext uri="{FF2B5EF4-FFF2-40B4-BE49-F238E27FC236}">
                <a16:creationId xmlns:a16="http://schemas.microsoft.com/office/drawing/2014/main" id="{A242B78E-E5A5-1F4D-6219-AEF0D4ABB2C0}"/>
              </a:ext>
            </a:extLst>
          </p:cNvPr>
          <p:cNvPicPr>
            <a:picLocks noChangeAspect="1"/>
          </p:cNvPicPr>
          <p:nvPr/>
        </p:nvPicPr>
        <p:blipFill>
          <a:blip r:embed="rId13"/>
          <a:stretch>
            <a:fillRect/>
          </a:stretch>
        </p:blipFill>
        <p:spPr>
          <a:xfrm>
            <a:off x="1027" y="-3036"/>
            <a:ext cx="505928" cy="443552"/>
          </a:xfrm>
          <a:prstGeom prst="rect">
            <a:avLst/>
          </a:prstGeom>
        </p:spPr>
      </p:pic>
    </p:spTree>
    <p:extLst>
      <p:ext uri="{BB962C8B-B14F-4D97-AF65-F5344CB8AC3E}">
        <p14:creationId xmlns:p14="http://schemas.microsoft.com/office/powerpoint/2010/main" val="170550001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8F4EB79D-C9D2-3342-8AB6-96747AA7AE4A}"/>
              </a:ext>
            </a:extLst>
          </p:cNvPr>
          <p:cNvPicPr>
            <a:picLocks noGrp="1" noChangeAspect="1"/>
          </p:cNvPicPr>
          <p:nvPr>
            <p:ph idx="1"/>
          </p:nvPr>
        </p:nvPicPr>
        <p:blipFill>
          <a:blip r:embed="rId2"/>
          <a:stretch>
            <a:fillRect/>
          </a:stretch>
        </p:blipFill>
        <p:spPr>
          <a:xfrm>
            <a:off x="1676400" y="242157"/>
            <a:ext cx="7010400" cy="6169152"/>
          </a:xfrm>
          <a:prstGeom prst="rect">
            <a:avLst/>
          </a:prstGeom>
        </p:spPr>
      </p:pic>
      <p:sp>
        <p:nvSpPr>
          <p:cNvPr id="5" name="Τίτλος 1">
            <a:extLst>
              <a:ext uri="{FF2B5EF4-FFF2-40B4-BE49-F238E27FC236}">
                <a16:creationId xmlns:a16="http://schemas.microsoft.com/office/drawing/2014/main" id="{ECE2C360-0B4E-034B-B97A-C8B8E9C751C3}"/>
              </a:ext>
            </a:extLst>
          </p:cNvPr>
          <p:cNvSpPr>
            <a:spLocks noGrp="1"/>
          </p:cNvSpPr>
          <p:nvPr>
            <p:ph type="title"/>
          </p:nvPr>
        </p:nvSpPr>
        <p:spPr>
          <a:xfrm rot="16200000">
            <a:off x="-2766218" y="2918619"/>
            <a:ext cx="6553200" cy="868362"/>
          </a:xfrm>
          <a:solidFill>
            <a:schemeClr val="accent5">
              <a:lumMod val="40000"/>
              <a:lumOff val="60000"/>
            </a:schemeClr>
          </a:solidFill>
        </p:spPr>
        <p:txBody>
          <a:bodyPr/>
          <a:lstStyle/>
          <a:p>
            <a:r>
              <a:rPr lang="el-GR" b="1" dirty="0"/>
              <a:t>Στάδια Νεφρικής Βλάβης</a:t>
            </a:r>
          </a:p>
        </p:txBody>
      </p:sp>
      <p:sp>
        <p:nvSpPr>
          <p:cNvPr id="6" name="Ορθογώνιο 5">
            <a:extLst>
              <a:ext uri="{FF2B5EF4-FFF2-40B4-BE49-F238E27FC236}">
                <a16:creationId xmlns:a16="http://schemas.microsoft.com/office/drawing/2014/main" id="{B1BE689E-E5BD-8441-BDC4-AB5FC4F96B88}"/>
              </a:ext>
            </a:extLst>
          </p:cNvPr>
          <p:cNvSpPr/>
          <p:nvPr/>
        </p:nvSpPr>
        <p:spPr>
          <a:xfrm>
            <a:off x="7213663" y="6185356"/>
            <a:ext cx="1930337" cy="215444"/>
          </a:xfrm>
          <a:prstGeom prst="rect">
            <a:avLst/>
          </a:prstGeom>
        </p:spPr>
        <p:txBody>
          <a:bodyPr wrap="none">
            <a:spAutoFit/>
          </a:bodyPr>
          <a:lstStyle/>
          <a:p>
            <a:r>
              <a:rPr lang="en-US" sz="800" dirty="0">
                <a:latin typeface="AdvMYRLIGIT"/>
              </a:rPr>
              <a:t>Kidney International </a:t>
            </a:r>
            <a:r>
              <a:rPr lang="en-US" sz="800" dirty="0">
                <a:latin typeface="AdvMYRLIGHT"/>
              </a:rPr>
              <a:t>(2021) </a:t>
            </a:r>
            <a:r>
              <a:rPr lang="en-US" sz="800" dirty="0">
                <a:latin typeface="AdvOT9974ba86.B"/>
              </a:rPr>
              <a:t>100, </a:t>
            </a:r>
            <a:r>
              <a:rPr lang="en-US" sz="800" dirty="0">
                <a:latin typeface="AdvMYRLIGHT"/>
              </a:rPr>
              <a:t>516–526 </a:t>
            </a:r>
            <a:endParaRPr lang="en-US" dirty="0"/>
          </a:p>
        </p:txBody>
      </p:sp>
      <p:pic>
        <p:nvPicPr>
          <p:cNvPr id="7" name="Picture 3">
            <a:extLst>
              <a:ext uri="{FF2B5EF4-FFF2-40B4-BE49-F238E27FC236}">
                <a16:creationId xmlns:a16="http://schemas.microsoft.com/office/drawing/2014/main" id="{396A271E-130C-EB4F-83C1-AC6B6A6A43C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458200" y="0"/>
            <a:ext cx="685800" cy="609600"/>
          </a:xfrm>
          <a:prstGeom prst="rect">
            <a:avLst/>
          </a:prstGeom>
          <a:noFill/>
          <a:ln>
            <a:noFill/>
          </a:ln>
        </p:spPr>
      </p:pic>
    </p:spTree>
    <p:extLst>
      <p:ext uri="{BB962C8B-B14F-4D97-AF65-F5344CB8AC3E}">
        <p14:creationId xmlns:p14="http://schemas.microsoft.com/office/powerpoint/2010/main" val="3163719784"/>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3600" b="1" dirty="0">
                <a:latin typeface="Times New Roman"/>
                <a:cs typeface="Times New Roman"/>
              </a:rPr>
              <a:t>ΕΡΓΑΣΤΗΡΙΑΚΟΣ ΕΛΕΓΧΟΣ</a:t>
            </a:r>
            <a:endParaRPr lang="en-US" sz="3600" b="1" dirty="0">
              <a:latin typeface="Times New Roman"/>
              <a:cs typeface="Times New Roman"/>
            </a:endParaRPr>
          </a:p>
        </p:txBody>
      </p:sp>
      <p:sp>
        <p:nvSpPr>
          <p:cNvPr id="3" name="2 - Θέση περιεχομένου"/>
          <p:cNvSpPr>
            <a:spLocks noGrp="1"/>
          </p:cNvSpPr>
          <p:nvPr>
            <p:ph idx="1"/>
          </p:nvPr>
        </p:nvSpPr>
        <p:spPr>
          <a:xfrm>
            <a:off x="457200" y="1447800"/>
            <a:ext cx="8229600" cy="4409831"/>
          </a:xfrm>
          <a:prstGeom prst="rect">
            <a:avLst/>
          </a:prstGeom>
        </p:spPr>
        <p:txBody>
          <a:bodyPr>
            <a:normAutofit fontScale="92500" lnSpcReduction="20000"/>
          </a:bodyPr>
          <a:lstStyle/>
          <a:p>
            <a:r>
              <a:rPr lang="el-GR" dirty="0">
                <a:latin typeface="Times New Roman"/>
                <a:cs typeface="Times New Roman"/>
              </a:rPr>
              <a:t>Γενική αίματος (αναιμία υπέρ ΧΝΒ) </a:t>
            </a:r>
          </a:p>
          <a:p>
            <a:endParaRPr lang="el-GR" dirty="0">
              <a:latin typeface="Times New Roman"/>
              <a:cs typeface="Times New Roman"/>
            </a:endParaRPr>
          </a:p>
          <a:p>
            <a:r>
              <a:rPr lang="el-GR" dirty="0">
                <a:latin typeface="Times New Roman"/>
                <a:cs typeface="Times New Roman"/>
              </a:rPr>
              <a:t>Ηλεκτρολύτες</a:t>
            </a:r>
          </a:p>
          <a:p>
            <a:endParaRPr lang="el-GR" dirty="0">
              <a:latin typeface="Times New Roman"/>
              <a:cs typeface="Times New Roman"/>
            </a:endParaRPr>
          </a:p>
          <a:p>
            <a:r>
              <a:rPr lang="el-GR" dirty="0">
                <a:latin typeface="Times New Roman"/>
                <a:cs typeface="Times New Roman"/>
              </a:rPr>
              <a:t>Γενική ούρων</a:t>
            </a:r>
          </a:p>
          <a:p>
            <a:endParaRPr lang="el-GR" dirty="0">
              <a:latin typeface="Times New Roman"/>
              <a:cs typeface="Times New Roman"/>
            </a:endParaRPr>
          </a:p>
          <a:p>
            <a:r>
              <a:rPr lang="el-GR" dirty="0">
                <a:latin typeface="Times New Roman"/>
                <a:cs typeface="Times New Roman"/>
              </a:rPr>
              <a:t>Βιοδείκτες, νάτριο, λεύκωμα ούρων</a:t>
            </a:r>
          </a:p>
          <a:p>
            <a:endParaRPr lang="el-GR" dirty="0">
              <a:latin typeface="Times New Roman"/>
              <a:cs typeface="Times New Roman"/>
            </a:endParaRPr>
          </a:p>
          <a:p>
            <a:r>
              <a:rPr lang="el-GR" dirty="0">
                <a:latin typeface="Times New Roman"/>
                <a:cs typeface="Times New Roman"/>
              </a:rPr>
              <a:t>Κάθαρση κρεατινίνης (όχι σε ΟΝΒ)</a:t>
            </a:r>
          </a:p>
          <a:p>
            <a:endParaRPr lang="en-US" dirty="0">
              <a:latin typeface="Times New Roman"/>
              <a:cs typeface="Times New Roman"/>
            </a:endParaRPr>
          </a:p>
        </p:txBody>
      </p:sp>
    </p:spTree>
    <p:extLst>
      <p:ext uri="{BB962C8B-B14F-4D97-AF65-F5344CB8AC3E}">
        <p14:creationId xmlns:p14="http://schemas.microsoft.com/office/powerpoint/2010/main" val="377241273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5458" name="Group 2"/>
          <p:cNvGraphicFramePr>
            <a:graphicFrameLocks noGrp="1"/>
          </p:cNvGraphicFramePr>
          <p:nvPr>
            <p:ph idx="1"/>
            <p:extLst>
              <p:ext uri="{D42A27DB-BD31-4B8C-83A1-F6EECF244321}">
                <p14:modId xmlns:p14="http://schemas.microsoft.com/office/powerpoint/2010/main" val="4208621367"/>
              </p:ext>
            </p:extLst>
          </p:nvPr>
        </p:nvGraphicFramePr>
        <p:xfrm>
          <a:off x="228600" y="76199"/>
          <a:ext cx="8768644" cy="6252309"/>
        </p:xfrm>
        <a:graphic>
          <a:graphicData uri="http://schemas.openxmlformats.org/drawingml/2006/table">
            <a:tbl>
              <a:tblPr/>
              <a:tblGrid>
                <a:gridCol w="8768644">
                  <a:extLst>
                    <a:ext uri="{9D8B030D-6E8A-4147-A177-3AD203B41FA5}">
                      <a16:colId xmlns:a16="http://schemas.microsoft.com/office/drawing/2014/main" val="20000"/>
                    </a:ext>
                  </a:extLst>
                </a:gridCol>
              </a:tblGrid>
              <a:tr h="1476122">
                <a:tc>
                  <a:txBody>
                    <a:bodyPr/>
                    <a:lstStyle/>
                    <a:p>
                      <a:pPr marL="0" marR="0" lvl="0" indent="0" algn="ctr" defTabSz="914400" rtl="0" eaLnBrk="1" fontAlgn="base" latinLnBrk="0" hangingPunct="1">
                        <a:lnSpc>
                          <a:spcPct val="110000"/>
                        </a:lnSpc>
                        <a:spcBef>
                          <a:spcPct val="20000"/>
                        </a:spcBef>
                        <a:spcAft>
                          <a:spcPct val="0"/>
                        </a:spcAft>
                        <a:buClr>
                          <a:schemeClr val="hlink"/>
                        </a:buClr>
                        <a:buSzPct val="130000"/>
                        <a:buFontTx/>
                        <a:buNone/>
                        <a:tabLst/>
                      </a:pPr>
                      <a:r>
                        <a:rPr kumimoji="0" lang="el-GR" sz="4000" b="0" i="0" u="none" strike="noStrike" cap="none" normalizeH="0" baseline="0" dirty="0">
                          <a:ln>
                            <a:noFill/>
                          </a:ln>
                          <a:solidFill>
                            <a:srgbClr val="F0AD00"/>
                          </a:solidFill>
                          <a:effectLst/>
                          <a:latin typeface="Times New Roman"/>
                          <a:cs typeface="Times New Roman"/>
                        </a:rPr>
                        <a:t>ΑΠΕΙΚΟΝΙΣΤΙΚΗ ΑΞΙΟΛΟΓΗΣΗ</a:t>
                      </a:r>
                    </a:p>
                  </a:txBody>
                  <a:tcPr marL="81280" marR="81280"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490317">
                <a:tc>
                  <a:txBody>
                    <a:bodyPr/>
                    <a:lstStyle/>
                    <a:p>
                      <a:pPr marL="0" marR="0" lvl="0" indent="0" algn="l" defTabSz="914400" rtl="0" eaLnBrk="1" fontAlgn="base" latinLnBrk="0" hangingPunct="1">
                        <a:lnSpc>
                          <a:spcPct val="110000"/>
                        </a:lnSpc>
                        <a:spcBef>
                          <a:spcPct val="20000"/>
                        </a:spcBef>
                        <a:spcAft>
                          <a:spcPct val="0"/>
                        </a:spcAft>
                        <a:buClr>
                          <a:schemeClr val="hlink"/>
                        </a:buClr>
                        <a:buSzPct val="130000"/>
                        <a:buFontTx/>
                        <a:buNone/>
                        <a:tabLst/>
                      </a:pPr>
                      <a:endParaRPr kumimoji="0" lang="el-GR" sz="2400" b="0" i="0" u="none" strike="noStrike" cap="none" normalizeH="0" baseline="0" dirty="0">
                        <a:ln>
                          <a:noFill/>
                        </a:ln>
                        <a:solidFill>
                          <a:schemeClr val="tx1"/>
                        </a:solidFill>
                        <a:effectLst/>
                        <a:latin typeface="Times New Roman"/>
                        <a:cs typeface="Times New Roman"/>
                      </a:endParaRPr>
                    </a:p>
                    <a:p>
                      <a:pPr marL="0" marR="0" lvl="0" indent="0" algn="l" defTabSz="914400" rtl="0" eaLnBrk="1" fontAlgn="base" latinLnBrk="0" hangingPunct="1">
                        <a:lnSpc>
                          <a:spcPct val="110000"/>
                        </a:lnSpc>
                        <a:spcBef>
                          <a:spcPct val="20000"/>
                        </a:spcBef>
                        <a:spcAft>
                          <a:spcPct val="0"/>
                        </a:spcAft>
                        <a:buClr>
                          <a:schemeClr val="hlink"/>
                        </a:buClr>
                        <a:buSzPct val="130000"/>
                        <a:buFontTx/>
                        <a:buChar char="•"/>
                        <a:tabLst/>
                      </a:pPr>
                      <a:r>
                        <a:rPr kumimoji="0" lang="el-GR" sz="2400" b="0" i="0" u="none" strike="noStrike" cap="none" normalizeH="0" baseline="0" dirty="0">
                          <a:ln>
                            <a:noFill/>
                          </a:ln>
                          <a:solidFill>
                            <a:schemeClr val="tx1"/>
                          </a:solidFill>
                          <a:effectLst/>
                          <a:latin typeface="Times New Roman"/>
                          <a:cs typeface="Times New Roman"/>
                        </a:rPr>
                        <a:t>Υπάρχουν και οι 2 νεφροί;</a:t>
                      </a:r>
                    </a:p>
                    <a:p>
                      <a:pPr marL="0" marR="0" lvl="0" indent="0" algn="l" defTabSz="914400" rtl="0" eaLnBrk="1" fontAlgn="base" latinLnBrk="0" hangingPunct="1">
                        <a:lnSpc>
                          <a:spcPct val="110000"/>
                        </a:lnSpc>
                        <a:spcBef>
                          <a:spcPct val="20000"/>
                        </a:spcBef>
                        <a:spcAft>
                          <a:spcPct val="0"/>
                        </a:spcAft>
                        <a:buClr>
                          <a:schemeClr val="hlink"/>
                        </a:buClr>
                        <a:buSzPct val="130000"/>
                        <a:buFontTx/>
                        <a:buNone/>
                        <a:tabLst/>
                      </a:pPr>
                      <a:endParaRPr kumimoji="0" lang="el-GR" sz="2400" b="0" i="0" u="none" strike="noStrike" cap="none" normalizeH="0" baseline="0" dirty="0">
                        <a:ln>
                          <a:noFill/>
                        </a:ln>
                        <a:solidFill>
                          <a:schemeClr val="tx1"/>
                        </a:solidFill>
                        <a:effectLst/>
                        <a:latin typeface="Times New Roman"/>
                        <a:cs typeface="Times New Roman"/>
                      </a:endParaRPr>
                    </a:p>
                  </a:txBody>
                  <a:tcPr marL="81280" marR="81280"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1095290">
                <a:tc>
                  <a:txBody>
                    <a:bodyPr/>
                    <a:lstStyle/>
                    <a:p>
                      <a:pPr marL="0" marR="0" lvl="0" indent="0" algn="l" defTabSz="914400" rtl="0" eaLnBrk="1" fontAlgn="base" latinLnBrk="0" hangingPunct="1">
                        <a:lnSpc>
                          <a:spcPct val="110000"/>
                        </a:lnSpc>
                        <a:spcBef>
                          <a:spcPct val="20000"/>
                        </a:spcBef>
                        <a:spcAft>
                          <a:spcPct val="0"/>
                        </a:spcAft>
                        <a:buClr>
                          <a:schemeClr val="hlink"/>
                        </a:buClr>
                        <a:buSzPct val="130000"/>
                        <a:buFontTx/>
                        <a:buChar char="•"/>
                        <a:tabLst/>
                      </a:pPr>
                      <a:r>
                        <a:rPr kumimoji="0" lang="el-GR" sz="2400" b="0" i="0" u="none" strike="noStrike" cap="none" normalizeH="0" baseline="0" dirty="0">
                          <a:ln>
                            <a:noFill/>
                          </a:ln>
                          <a:solidFill>
                            <a:schemeClr val="tx1"/>
                          </a:solidFill>
                          <a:effectLst/>
                          <a:latin typeface="Times New Roman"/>
                          <a:cs typeface="Times New Roman"/>
                        </a:rPr>
                        <a:t> Τι μέγεθος και τι σχήμα έχουν;</a:t>
                      </a:r>
                    </a:p>
                  </a:txBody>
                  <a:tcPr marL="81280" marR="81280"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1095290">
                <a:tc>
                  <a:txBody>
                    <a:bodyPr/>
                    <a:lstStyle/>
                    <a:p>
                      <a:pPr marL="0" marR="0" lvl="0" indent="0" algn="l" defTabSz="914400" rtl="0" eaLnBrk="1" fontAlgn="base" latinLnBrk="0" hangingPunct="1">
                        <a:lnSpc>
                          <a:spcPct val="110000"/>
                        </a:lnSpc>
                        <a:spcBef>
                          <a:spcPct val="20000"/>
                        </a:spcBef>
                        <a:spcAft>
                          <a:spcPct val="0"/>
                        </a:spcAft>
                        <a:buClr>
                          <a:schemeClr val="hlink"/>
                        </a:buClr>
                        <a:buSzPct val="130000"/>
                        <a:buFontTx/>
                        <a:buChar char="•"/>
                        <a:tabLst/>
                      </a:pPr>
                      <a:r>
                        <a:rPr kumimoji="0" lang="el-GR" sz="2400" b="0" i="0" u="none" strike="noStrike" cap="none" normalizeH="0" baseline="0" dirty="0">
                          <a:ln>
                            <a:noFill/>
                          </a:ln>
                          <a:solidFill>
                            <a:schemeClr val="tx1"/>
                          </a:solidFill>
                          <a:effectLst/>
                          <a:latin typeface="Times New Roman"/>
                          <a:cs typeface="Times New Roman"/>
                        </a:rPr>
                        <a:t> </a:t>
                      </a:r>
                      <a:r>
                        <a:rPr kumimoji="0" lang="el-GR" sz="2400" b="0" i="0" u="none" strike="noStrike" cap="none" normalizeH="0" baseline="0" dirty="0" err="1">
                          <a:ln>
                            <a:noFill/>
                          </a:ln>
                          <a:solidFill>
                            <a:schemeClr val="tx1"/>
                          </a:solidFill>
                          <a:effectLst/>
                          <a:latin typeface="Times New Roman"/>
                          <a:cs typeface="Times New Roman"/>
                        </a:rPr>
                        <a:t>Αιματώνονται</a:t>
                      </a:r>
                      <a:r>
                        <a:rPr kumimoji="0" lang="el-GR" sz="2400" b="0" i="0" u="none" strike="noStrike" cap="none" normalizeH="0" baseline="0" dirty="0">
                          <a:ln>
                            <a:noFill/>
                          </a:ln>
                          <a:solidFill>
                            <a:schemeClr val="tx1"/>
                          </a:solidFill>
                          <a:effectLst/>
                          <a:latin typeface="Times New Roman"/>
                          <a:cs typeface="Times New Roman"/>
                        </a:rPr>
                        <a:t> και οι 2 νεφροί;</a:t>
                      </a:r>
                    </a:p>
                  </a:txBody>
                  <a:tcPr marL="81280" marR="81280"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1095290">
                <a:tc>
                  <a:txBody>
                    <a:bodyPr/>
                    <a:lstStyle/>
                    <a:p>
                      <a:pPr marL="0" marR="0" lvl="0" indent="0" algn="l" defTabSz="914400" rtl="0" eaLnBrk="1" fontAlgn="base" latinLnBrk="0" hangingPunct="1">
                        <a:lnSpc>
                          <a:spcPct val="110000"/>
                        </a:lnSpc>
                        <a:spcBef>
                          <a:spcPct val="20000"/>
                        </a:spcBef>
                        <a:spcAft>
                          <a:spcPct val="0"/>
                        </a:spcAft>
                        <a:buClr>
                          <a:schemeClr val="hlink"/>
                        </a:buClr>
                        <a:buSzPct val="130000"/>
                        <a:buFontTx/>
                        <a:buChar char="•"/>
                        <a:tabLst/>
                      </a:pPr>
                      <a:r>
                        <a:rPr kumimoji="0" lang="el-GR" sz="2400" b="0" i="0" u="none" strike="noStrike" cap="none" normalizeH="0" baseline="0" dirty="0">
                          <a:ln>
                            <a:noFill/>
                          </a:ln>
                          <a:solidFill>
                            <a:schemeClr val="tx1"/>
                          </a:solidFill>
                          <a:effectLst/>
                          <a:latin typeface="Times New Roman"/>
                          <a:cs typeface="Times New Roman"/>
                        </a:rPr>
                        <a:t> Υπάρχει ένδειξη απόφραξης;</a:t>
                      </a:r>
                    </a:p>
                  </a:txBody>
                  <a:tcPr marL="81280" marR="81280"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87584614"/>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482" name="Group 2"/>
          <p:cNvGraphicFramePr>
            <a:graphicFrameLocks noGrp="1"/>
          </p:cNvGraphicFramePr>
          <p:nvPr>
            <p:ph idx="1"/>
            <p:extLst>
              <p:ext uri="{D42A27DB-BD31-4B8C-83A1-F6EECF244321}">
                <p14:modId xmlns:p14="http://schemas.microsoft.com/office/powerpoint/2010/main" val="1590922461"/>
              </p:ext>
            </p:extLst>
          </p:nvPr>
        </p:nvGraphicFramePr>
        <p:xfrm>
          <a:off x="228600" y="76200"/>
          <a:ext cx="8768644" cy="5596595"/>
        </p:xfrm>
        <a:graphic>
          <a:graphicData uri="http://schemas.openxmlformats.org/drawingml/2006/table">
            <a:tbl>
              <a:tblPr/>
              <a:tblGrid>
                <a:gridCol w="8768644">
                  <a:extLst>
                    <a:ext uri="{9D8B030D-6E8A-4147-A177-3AD203B41FA5}">
                      <a16:colId xmlns:a16="http://schemas.microsoft.com/office/drawing/2014/main" val="20000"/>
                    </a:ext>
                  </a:extLst>
                </a:gridCol>
              </a:tblGrid>
              <a:tr h="1254031">
                <a:tc>
                  <a:txBody>
                    <a:bodyPr/>
                    <a:lstStyle/>
                    <a:p>
                      <a:pPr marL="0" marR="0" lvl="0" indent="0" algn="ctr" defTabSz="914400" rtl="0" eaLnBrk="1" fontAlgn="base" latinLnBrk="0" hangingPunct="1">
                        <a:lnSpc>
                          <a:spcPct val="110000"/>
                        </a:lnSpc>
                        <a:spcBef>
                          <a:spcPct val="20000"/>
                        </a:spcBef>
                        <a:spcAft>
                          <a:spcPct val="0"/>
                        </a:spcAft>
                        <a:buClr>
                          <a:schemeClr val="hlink"/>
                        </a:buClr>
                        <a:buSzPct val="130000"/>
                        <a:buFontTx/>
                        <a:buNone/>
                        <a:tabLst/>
                      </a:pPr>
                      <a:r>
                        <a:rPr kumimoji="0" lang="el-GR" sz="3600" b="1" i="0" u="none" strike="noStrike" cap="none" normalizeH="0" baseline="0" dirty="0">
                          <a:ln>
                            <a:noFill/>
                          </a:ln>
                          <a:solidFill>
                            <a:srgbClr val="F0AD00"/>
                          </a:solidFill>
                          <a:effectLst>
                            <a:outerShdw blurRad="38100" dist="38100" dir="2700000" algn="tl">
                              <a:srgbClr val="000000"/>
                            </a:outerShdw>
                          </a:effectLst>
                          <a:latin typeface="Times New Roman"/>
                          <a:cs typeface="Times New Roman"/>
                        </a:rPr>
                        <a:t>ΚΛΑΣΣΙΚΗ  ΑΚΤΙΝΟΛΟΓΙΑ</a:t>
                      </a:r>
                    </a:p>
                  </a:txBody>
                  <a:tcPr marL="81280" marR="81280"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721642">
                <a:tc>
                  <a:txBody>
                    <a:bodyPr/>
                    <a:lstStyle/>
                    <a:p>
                      <a:pPr marL="0" marR="0" lvl="0" indent="0" algn="l" defTabSz="914400" rtl="0" eaLnBrk="1" fontAlgn="base" latinLnBrk="0" hangingPunct="1">
                        <a:lnSpc>
                          <a:spcPct val="110000"/>
                        </a:lnSpc>
                        <a:spcBef>
                          <a:spcPct val="20000"/>
                        </a:spcBef>
                        <a:spcAft>
                          <a:spcPct val="0"/>
                        </a:spcAft>
                        <a:buClr>
                          <a:schemeClr val="hlink"/>
                        </a:buClr>
                        <a:buSzPct val="130000"/>
                        <a:buFontTx/>
                        <a:buChar char="•"/>
                        <a:tabLst/>
                      </a:pPr>
                      <a:r>
                        <a:rPr kumimoji="0" lang="el-GR" sz="2400" b="1" i="0" u="none" strike="noStrike" cap="none" normalizeH="0" baseline="0" dirty="0">
                          <a:ln>
                            <a:noFill/>
                          </a:ln>
                          <a:solidFill>
                            <a:schemeClr val="tx1"/>
                          </a:solidFill>
                          <a:effectLst/>
                          <a:latin typeface="Times New Roman"/>
                          <a:cs typeface="Times New Roman"/>
                        </a:rPr>
                        <a:t> απλή ΝΟΚ</a:t>
                      </a:r>
                    </a:p>
                  </a:txBody>
                  <a:tcPr marL="81280" marR="81280"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721642">
                <a:tc>
                  <a:txBody>
                    <a:bodyPr/>
                    <a:lstStyle/>
                    <a:p>
                      <a:pPr marL="0" marR="0" lvl="0" indent="0" algn="l" defTabSz="914400" rtl="0" eaLnBrk="1" fontAlgn="base" latinLnBrk="0" hangingPunct="1">
                        <a:lnSpc>
                          <a:spcPct val="110000"/>
                        </a:lnSpc>
                        <a:spcBef>
                          <a:spcPct val="20000"/>
                        </a:spcBef>
                        <a:spcAft>
                          <a:spcPct val="0"/>
                        </a:spcAft>
                        <a:buClr>
                          <a:schemeClr val="hlink"/>
                        </a:buClr>
                        <a:buSzPct val="130000"/>
                        <a:buFontTx/>
                        <a:buChar char="•"/>
                        <a:tabLst/>
                      </a:pPr>
                      <a:r>
                        <a:rPr kumimoji="0" lang="el-GR" sz="2400" b="1" i="0" u="none" strike="noStrike" cap="none" normalizeH="0" baseline="0" dirty="0">
                          <a:ln>
                            <a:noFill/>
                          </a:ln>
                          <a:solidFill>
                            <a:schemeClr val="tx1"/>
                          </a:solidFill>
                          <a:effectLst/>
                          <a:latin typeface="Times New Roman"/>
                          <a:cs typeface="Times New Roman"/>
                        </a:rPr>
                        <a:t> ΕΦ πυελογραφία</a:t>
                      </a:r>
                      <a:r>
                        <a:rPr kumimoji="0" lang="en-US" sz="2400" b="1" i="0" u="none" strike="noStrike" cap="none" normalizeH="0" baseline="0" dirty="0">
                          <a:ln>
                            <a:noFill/>
                          </a:ln>
                          <a:solidFill>
                            <a:schemeClr val="tx1"/>
                          </a:solidFill>
                          <a:effectLst/>
                          <a:latin typeface="Times New Roman"/>
                          <a:cs typeface="Times New Roman"/>
                        </a:rPr>
                        <a:t>:</a:t>
                      </a:r>
                      <a:endParaRPr kumimoji="0" lang="el-GR" sz="2400" b="1" i="0" u="none" strike="noStrike" cap="none" normalizeH="0" baseline="0" dirty="0">
                        <a:ln>
                          <a:noFill/>
                        </a:ln>
                        <a:solidFill>
                          <a:schemeClr val="tx1"/>
                        </a:solidFill>
                        <a:effectLst/>
                        <a:latin typeface="Times New Roman"/>
                        <a:cs typeface="Times New Roman"/>
                      </a:endParaRPr>
                    </a:p>
                  </a:txBody>
                  <a:tcPr marL="81280" marR="81280"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721642">
                <a:tc>
                  <a:txBody>
                    <a:bodyPr/>
                    <a:lstStyle/>
                    <a:p>
                      <a:pPr marL="914400" marR="0" lvl="2" indent="0" algn="l" defTabSz="914400" rtl="0" eaLnBrk="1" fontAlgn="base" latinLnBrk="0" hangingPunct="1">
                        <a:lnSpc>
                          <a:spcPct val="110000"/>
                        </a:lnSpc>
                        <a:spcBef>
                          <a:spcPct val="20000"/>
                        </a:spcBef>
                        <a:spcAft>
                          <a:spcPct val="0"/>
                        </a:spcAft>
                        <a:buClr>
                          <a:schemeClr val="hlink"/>
                        </a:buClr>
                        <a:buSzPct val="80000"/>
                        <a:buFont typeface="Wingdings" pitchFamily="2" charset="2"/>
                        <a:buChar char="Ø"/>
                        <a:tabLst/>
                      </a:pPr>
                      <a:r>
                        <a:rPr kumimoji="0" lang="el-GR" sz="2400" b="1" i="0" u="none" strike="noStrike" cap="none" normalizeH="0" baseline="0">
                          <a:ln>
                            <a:noFill/>
                          </a:ln>
                          <a:solidFill>
                            <a:schemeClr val="tx1"/>
                          </a:solidFill>
                          <a:effectLst/>
                          <a:latin typeface="Times New Roman"/>
                          <a:cs typeface="Times New Roman"/>
                        </a:rPr>
                        <a:t> πτωχή απεικόνιση</a:t>
                      </a:r>
                    </a:p>
                  </a:txBody>
                  <a:tcPr marL="81280" marR="81280"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721642">
                <a:tc>
                  <a:txBody>
                    <a:bodyPr/>
                    <a:lstStyle/>
                    <a:p>
                      <a:pPr marL="914400" marR="0" lvl="2" indent="0" algn="l" defTabSz="914400" rtl="0" eaLnBrk="1" fontAlgn="base" latinLnBrk="0" hangingPunct="1">
                        <a:lnSpc>
                          <a:spcPct val="110000"/>
                        </a:lnSpc>
                        <a:spcBef>
                          <a:spcPct val="20000"/>
                        </a:spcBef>
                        <a:spcAft>
                          <a:spcPct val="0"/>
                        </a:spcAft>
                        <a:buClr>
                          <a:schemeClr val="hlink"/>
                        </a:buClr>
                        <a:buSzPct val="80000"/>
                        <a:buFont typeface="Wingdings" pitchFamily="2" charset="2"/>
                        <a:buChar char="Ø"/>
                        <a:tabLst/>
                      </a:pPr>
                      <a:r>
                        <a:rPr kumimoji="0" lang="el-GR" sz="2400" b="1" i="0" u="none" strike="noStrike" cap="none" normalizeH="0" baseline="0" dirty="0">
                          <a:ln>
                            <a:noFill/>
                          </a:ln>
                          <a:solidFill>
                            <a:schemeClr val="tx1"/>
                          </a:solidFill>
                          <a:effectLst/>
                          <a:latin typeface="Times New Roman"/>
                          <a:cs typeface="Times New Roman"/>
                        </a:rPr>
                        <a:t> κίνδυνος </a:t>
                      </a:r>
                      <a:r>
                        <a:rPr kumimoji="0" lang="el-GR" sz="2400" b="1" i="0" u="none" strike="noStrike" cap="none" normalizeH="0" baseline="0" dirty="0" err="1">
                          <a:ln>
                            <a:noFill/>
                          </a:ln>
                          <a:solidFill>
                            <a:schemeClr val="tx1"/>
                          </a:solidFill>
                          <a:effectLst/>
                          <a:latin typeface="Times New Roman"/>
                          <a:cs typeface="Times New Roman"/>
                        </a:rPr>
                        <a:t>νεφροτοξικότητας</a:t>
                      </a:r>
                      <a:endParaRPr kumimoji="0" lang="el-GR" sz="2400" b="1" i="0" u="none" strike="noStrike" cap="none" normalizeH="0" baseline="0" dirty="0">
                        <a:ln>
                          <a:noFill/>
                        </a:ln>
                        <a:solidFill>
                          <a:schemeClr val="tx1"/>
                        </a:solidFill>
                        <a:effectLst/>
                        <a:latin typeface="Times New Roman"/>
                        <a:cs typeface="Times New Roman"/>
                      </a:endParaRPr>
                    </a:p>
                  </a:txBody>
                  <a:tcPr marL="81280" marR="81280"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1455996">
                <a:tc>
                  <a:txBody>
                    <a:bodyPr/>
                    <a:lstStyle/>
                    <a:p>
                      <a:pPr marL="0" marR="0" lvl="0" indent="0" algn="ctr" defTabSz="914400" rtl="0" eaLnBrk="1" fontAlgn="base" latinLnBrk="0" hangingPunct="1">
                        <a:lnSpc>
                          <a:spcPct val="110000"/>
                        </a:lnSpc>
                        <a:spcBef>
                          <a:spcPct val="20000"/>
                        </a:spcBef>
                        <a:spcAft>
                          <a:spcPct val="0"/>
                        </a:spcAft>
                        <a:buClr>
                          <a:schemeClr val="hlink"/>
                        </a:buClr>
                        <a:buSzPct val="130000"/>
                        <a:buFontTx/>
                        <a:buNone/>
                        <a:tabLst/>
                      </a:pPr>
                      <a:endParaRPr kumimoji="0" lang="el-GR" sz="2800" b="0" i="0" u="none" strike="noStrike" cap="none" normalizeH="0" baseline="0" dirty="0">
                        <a:ln>
                          <a:noFill/>
                        </a:ln>
                        <a:solidFill>
                          <a:srgbClr val="C00000"/>
                        </a:solidFill>
                        <a:effectLst>
                          <a:outerShdw blurRad="38100" dist="38100" dir="2700000" algn="tl">
                            <a:srgbClr val="000000"/>
                          </a:outerShdw>
                        </a:effectLst>
                        <a:latin typeface="Times New Roman"/>
                        <a:cs typeface="Times New Roman"/>
                      </a:endParaRPr>
                    </a:p>
                    <a:p>
                      <a:pPr marL="0" marR="0" lvl="0" indent="0" algn="ctr" defTabSz="914400" rtl="0" eaLnBrk="1" fontAlgn="base" latinLnBrk="0" hangingPunct="1">
                        <a:lnSpc>
                          <a:spcPct val="110000"/>
                        </a:lnSpc>
                        <a:spcBef>
                          <a:spcPct val="20000"/>
                        </a:spcBef>
                        <a:spcAft>
                          <a:spcPct val="0"/>
                        </a:spcAft>
                        <a:buClr>
                          <a:schemeClr val="hlink"/>
                        </a:buClr>
                        <a:buSzPct val="130000"/>
                        <a:buFontTx/>
                        <a:buNone/>
                        <a:tabLst/>
                      </a:pPr>
                      <a:r>
                        <a:rPr kumimoji="0" lang="el-GR" sz="2800" b="0" i="0" u="none" strike="noStrike" cap="none" normalizeH="0" baseline="0" dirty="0">
                          <a:ln>
                            <a:noFill/>
                          </a:ln>
                          <a:solidFill>
                            <a:srgbClr val="C00000"/>
                          </a:solidFill>
                          <a:effectLst>
                            <a:outerShdw blurRad="38100" dist="38100" dir="2700000" algn="tl">
                              <a:srgbClr val="000000"/>
                            </a:outerShdw>
                          </a:effectLst>
                          <a:latin typeface="Times New Roman"/>
                          <a:cs typeface="Times New Roman"/>
                        </a:rPr>
                        <a:t>Αντικαθίστανται από το υπερηχογράφημα</a:t>
                      </a:r>
                    </a:p>
                  </a:txBody>
                  <a:tcPr marL="81280" marR="81280"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24995580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01652"/>
            <a:ext cx="9144000" cy="3378626"/>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62626"/>
              </a:solidFill>
            </a:endParaRPr>
          </a:p>
        </p:txBody>
      </p:sp>
      <p:sp>
        <p:nvSpPr>
          <p:cNvPr id="31746" name="Text Box 2"/>
          <p:cNvSpPr txBox="1">
            <a:spLocks noChangeArrowheads="1"/>
          </p:cNvSpPr>
          <p:nvPr/>
        </p:nvSpPr>
        <p:spPr bwMode="auto">
          <a:xfrm>
            <a:off x="827088" y="404813"/>
            <a:ext cx="7345362"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a:solidFill>
                  <a:srgbClr val="262626"/>
                </a:solidFill>
                <a:latin typeface="Arial" charset="0"/>
              </a:rPr>
              <a:t>Η ΕΝΝΟΙΑ ΤΗΣ ΚΑΘΑΡΣΗΣ </a:t>
            </a:r>
            <a:r>
              <a:rPr lang="en-US" sz="3600">
                <a:solidFill>
                  <a:srgbClr val="262626"/>
                </a:solidFill>
                <a:latin typeface="Arial" charset="0"/>
              </a:rPr>
              <a:t>Clearance </a:t>
            </a:r>
            <a:r>
              <a:rPr lang="el-GR" sz="3600">
                <a:solidFill>
                  <a:srgbClr val="262626"/>
                </a:solidFill>
                <a:latin typeface="Arial" charset="0"/>
              </a:rPr>
              <a:t>(</a:t>
            </a:r>
            <a:r>
              <a:rPr lang="en-US" sz="3600">
                <a:solidFill>
                  <a:srgbClr val="262626"/>
                </a:solidFill>
                <a:latin typeface="Arial" charset="0"/>
              </a:rPr>
              <a:t>C</a:t>
            </a:r>
            <a:r>
              <a:rPr lang="el-GR" sz="3600">
                <a:solidFill>
                  <a:srgbClr val="262626"/>
                </a:solidFill>
                <a:latin typeface="Arial" charset="0"/>
              </a:rPr>
              <a:t>)</a:t>
            </a:r>
          </a:p>
        </p:txBody>
      </p:sp>
      <p:sp>
        <p:nvSpPr>
          <p:cNvPr id="53251" name="Text Box 3"/>
          <p:cNvSpPr txBox="1">
            <a:spLocks noChangeArrowheads="1"/>
          </p:cNvSpPr>
          <p:nvPr/>
        </p:nvSpPr>
        <p:spPr bwMode="auto">
          <a:xfrm>
            <a:off x="323850" y="2666999"/>
            <a:ext cx="8569325"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sz="2400" u="sng" dirty="0">
                <a:solidFill>
                  <a:srgbClr val="262626"/>
                </a:solidFill>
                <a:latin typeface="Arial" charset="0"/>
              </a:rPr>
              <a:t>Αν θεωρηθεί μια ουσία που:</a:t>
            </a:r>
            <a:r>
              <a:rPr lang="el-GR" sz="2400" dirty="0">
                <a:solidFill>
                  <a:srgbClr val="262626"/>
                </a:solidFill>
                <a:latin typeface="Arial" charset="0"/>
              </a:rPr>
              <a:t> </a:t>
            </a:r>
          </a:p>
          <a:p>
            <a:pPr eaLnBrk="1" hangingPunct="1">
              <a:spcBef>
                <a:spcPct val="50000"/>
              </a:spcBef>
              <a:buFontTx/>
              <a:buBlip>
                <a:blip r:embed="rId2"/>
              </a:buBlip>
            </a:pPr>
            <a:r>
              <a:rPr lang="el-GR" sz="2400" dirty="0">
                <a:solidFill>
                  <a:srgbClr val="262626"/>
                </a:solidFill>
                <a:latin typeface="Arial" charset="0"/>
              </a:rPr>
              <a:t> Μπορεί να επιτυγχάνει σταθερή συγκέντρωση στο πλάσμα</a:t>
            </a:r>
          </a:p>
          <a:p>
            <a:pPr eaLnBrk="1" hangingPunct="1">
              <a:spcBef>
                <a:spcPct val="50000"/>
              </a:spcBef>
              <a:buFontTx/>
              <a:buBlip>
                <a:blip r:embed="rId2"/>
              </a:buBlip>
            </a:pPr>
            <a:r>
              <a:rPr lang="el-GR" sz="2400" dirty="0">
                <a:solidFill>
                  <a:srgbClr val="262626"/>
                </a:solidFill>
                <a:latin typeface="Arial" charset="0"/>
              </a:rPr>
              <a:t> Να διηθείται ελεύθερα στο σπείραμα</a:t>
            </a:r>
          </a:p>
          <a:p>
            <a:pPr eaLnBrk="1" hangingPunct="1">
              <a:spcBef>
                <a:spcPct val="50000"/>
              </a:spcBef>
              <a:buFontTx/>
              <a:buBlip>
                <a:blip r:embed="rId2"/>
              </a:buBlip>
            </a:pPr>
            <a:r>
              <a:rPr lang="el-GR" sz="2400" dirty="0">
                <a:solidFill>
                  <a:srgbClr val="262626"/>
                </a:solidFill>
                <a:latin typeface="Arial" charset="0"/>
              </a:rPr>
              <a:t> Να μην επαναρροφάται, να μην εκκρίνεται, να μην</a:t>
            </a:r>
          </a:p>
          <a:p>
            <a:pPr eaLnBrk="1" hangingPunct="1">
              <a:spcBef>
                <a:spcPct val="50000"/>
              </a:spcBef>
            </a:pPr>
            <a:r>
              <a:rPr lang="el-GR" sz="2400" dirty="0">
                <a:solidFill>
                  <a:srgbClr val="262626"/>
                </a:solidFill>
                <a:latin typeface="Arial" charset="0"/>
              </a:rPr>
              <a:t>    συντίθεται και να μην μεταβολίζεται στο νεφρό</a:t>
            </a:r>
          </a:p>
        </p:txBody>
      </p:sp>
      <p:sp>
        <p:nvSpPr>
          <p:cNvPr id="31750" name="Line 13"/>
          <p:cNvSpPr>
            <a:spLocks noChangeShapeType="1"/>
          </p:cNvSpPr>
          <p:nvPr/>
        </p:nvSpPr>
        <p:spPr bwMode="auto">
          <a:xfrm>
            <a:off x="0" y="1628775"/>
            <a:ext cx="9144000" cy="0"/>
          </a:xfrm>
          <a:prstGeom prst="line">
            <a:avLst/>
          </a:prstGeom>
          <a:noFill/>
          <a:ln w="57150" cmpd="thinThick">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solidFill>
                <a:srgbClr val="262626"/>
              </a:solidFill>
            </a:endParaRPr>
          </a:p>
        </p:txBody>
      </p:sp>
    </p:spTree>
    <p:extLst>
      <p:ext uri="{BB962C8B-B14F-4D97-AF65-F5344CB8AC3E}">
        <p14:creationId xmlns:p14="http://schemas.microsoft.com/office/powerpoint/2010/main" val="17066585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7506" name="Group 2"/>
          <p:cNvGraphicFramePr>
            <a:graphicFrameLocks noGrp="1"/>
          </p:cNvGraphicFramePr>
          <p:nvPr>
            <p:ph idx="1"/>
            <p:extLst>
              <p:ext uri="{D42A27DB-BD31-4B8C-83A1-F6EECF244321}">
                <p14:modId xmlns:p14="http://schemas.microsoft.com/office/powerpoint/2010/main" val="1981464599"/>
              </p:ext>
            </p:extLst>
          </p:nvPr>
        </p:nvGraphicFramePr>
        <p:xfrm>
          <a:off x="220134" y="33824"/>
          <a:ext cx="8768644" cy="5411425"/>
        </p:xfrm>
        <a:graphic>
          <a:graphicData uri="http://schemas.openxmlformats.org/drawingml/2006/table">
            <a:tbl>
              <a:tblPr/>
              <a:tblGrid>
                <a:gridCol w="8768644">
                  <a:extLst>
                    <a:ext uri="{9D8B030D-6E8A-4147-A177-3AD203B41FA5}">
                      <a16:colId xmlns:a16="http://schemas.microsoft.com/office/drawing/2014/main" val="20000"/>
                    </a:ext>
                  </a:extLst>
                </a:gridCol>
              </a:tblGrid>
              <a:tr h="1395670">
                <a:tc>
                  <a:txBody>
                    <a:bodyPr/>
                    <a:lstStyle/>
                    <a:p>
                      <a:pPr marL="0" marR="0" lvl="0" indent="0" algn="ctr" defTabSz="914400" rtl="0" eaLnBrk="1" fontAlgn="base" latinLnBrk="0" hangingPunct="1">
                        <a:lnSpc>
                          <a:spcPct val="110000"/>
                        </a:lnSpc>
                        <a:spcBef>
                          <a:spcPct val="20000"/>
                        </a:spcBef>
                        <a:spcAft>
                          <a:spcPct val="0"/>
                        </a:spcAft>
                        <a:buClr>
                          <a:schemeClr val="hlink"/>
                        </a:buClr>
                        <a:buSzPct val="130000"/>
                        <a:buFontTx/>
                        <a:buNone/>
                        <a:tabLst/>
                      </a:pPr>
                      <a:r>
                        <a:rPr kumimoji="0" lang="el-GR" sz="4400" b="0" i="0" u="none" strike="noStrike" cap="none" normalizeH="0" baseline="0" dirty="0">
                          <a:ln>
                            <a:noFill/>
                          </a:ln>
                          <a:solidFill>
                            <a:srgbClr val="F0AD00"/>
                          </a:solidFill>
                          <a:effectLst/>
                          <a:latin typeface="Times New Roman"/>
                          <a:cs typeface="Times New Roman"/>
                        </a:rPr>
                        <a:t>ΥΠΕΡΗΧΟΓΡΑΦΗΜΑ</a:t>
                      </a:r>
                    </a:p>
                  </a:txBody>
                  <a:tcPr marL="81280" marR="81280"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803151">
                <a:tc>
                  <a:txBody>
                    <a:bodyPr/>
                    <a:lstStyle/>
                    <a:p>
                      <a:pPr marL="0" marR="0" lvl="0" indent="0" algn="l" defTabSz="914400" rtl="0" eaLnBrk="1" fontAlgn="base" latinLnBrk="0" hangingPunct="1">
                        <a:lnSpc>
                          <a:spcPct val="110000"/>
                        </a:lnSpc>
                        <a:spcBef>
                          <a:spcPct val="20000"/>
                        </a:spcBef>
                        <a:spcAft>
                          <a:spcPct val="0"/>
                        </a:spcAft>
                        <a:buClr>
                          <a:schemeClr val="hlink"/>
                        </a:buClr>
                        <a:buSzPct val="130000"/>
                        <a:buFontTx/>
                        <a:buNone/>
                        <a:tabLst/>
                      </a:pPr>
                      <a:r>
                        <a:rPr kumimoji="0" lang="el-GR" sz="2400" b="0" i="0" u="none" strike="noStrike" cap="none" normalizeH="0" baseline="0" dirty="0">
                          <a:ln>
                            <a:noFill/>
                          </a:ln>
                          <a:solidFill>
                            <a:schemeClr val="tx1"/>
                          </a:solidFill>
                          <a:effectLst/>
                          <a:latin typeface="Times New Roman"/>
                          <a:cs typeface="Times New Roman"/>
                        </a:rPr>
                        <a:t>Αξιοπιστία 95 – 98%</a:t>
                      </a:r>
                    </a:p>
                  </a:txBody>
                  <a:tcPr marL="81280" marR="81280"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803151">
                <a:tc>
                  <a:txBody>
                    <a:bodyPr/>
                    <a:lstStyle/>
                    <a:p>
                      <a:pPr marL="0" marR="0" lvl="0" indent="0" algn="l" defTabSz="914400" rtl="0" eaLnBrk="1" fontAlgn="base" latinLnBrk="0" hangingPunct="1">
                        <a:lnSpc>
                          <a:spcPct val="110000"/>
                        </a:lnSpc>
                        <a:spcBef>
                          <a:spcPct val="20000"/>
                        </a:spcBef>
                        <a:spcAft>
                          <a:spcPct val="0"/>
                        </a:spcAft>
                        <a:buClr>
                          <a:schemeClr val="hlink"/>
                        </a:buClr>
                        <a:buSzPct val="130000"/>
                        <a:buFontTx/>
                        <a:buNone/>
                        <a:tabLst/>
                      </a:pPr>
                      <a:r>
                        <a:rPr kumimoji="0" lang="el-GR" sz="2400" b="0" i="0" u="none" strike="noStrike" cap="none" normalizeH="0" baseline="0" dirty="0">
                          <a:ln>
                            <a:noFill/>
                          </a:ln>
                          <a:solidFill>
                            <a:schemeClr val="tx1"/>
                          </a:solidFill>
                          <a:effectLst/>
                          <a:latin typeface="Times New Roman"/>
                          <a:cs typeface="Times New Roman"/>
                        </a:rPr>
                        <a:t>Θέση, μέγεθος, διάταση</a:t>
                      </a:r>
                      <a:r>
                        <a:rPr kumimoji="0" lang="en-US" sz="2400" b="0" i="0" u="none" strike="noStrike" cap="none" normalizeH="0" baseline="0" dirty="0">
                          <a:ln>
                            <a:noFill/>
                          </a:ln>
                          <a:solidFill>
                            <a:schemeClr val="tx1"/>
                          </a:solidFill>
                          <a:effectLst/>
                          <a:latin typeface="Times New Roman"/>
                          <a:cs typeface="Times New Roman"/>
                        </a:rPr>
                        <a:t> </a:t>
                      </a:r>
                      <a:r>
                        <a:rPr kumimoji="0" lang="el-GR" sz="2400" b="0" i="0" u="none" strike="noStrike" cap="none" normalizeH="0" baseline="0" dirty="0">
                          <a:ln>
                            <a:noFill/>
                          </a:ln>
                          <a:solidFill>
                            <a:schemeClr val="tx1"/>
                          </a:solidFill>
                          <a:effectLst/>
                          <a:latin typeface="Times New Roman"/>
                          <a:cs typeface="Times New Roman"/>
                        </a:rPr>
                        <a:t>ΠΚΣ, απόφραξη</a:t>
                      </a:r>
                    </a:p>
                  </a:txBody>
                  <a:tcPr marL="81280" marR="81280"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803151">
                <a:tc>
                  <a:txBody>
                    <a:bodyPr/>
                    <a:lstStyle/>
                    <a:p>
                      <a:pPr marL="0" marR="0" lvl="0" indent="0" algn="l" defTabSz="914400" rtl="0" eaLnBrk="1" fontAlgn="base" latinLnBrk="0" hangingPunct="1">
                        <a:lnSpc>
                          <a:spcPct val="110000"/>
                        </a:lnSpc>
                        <a:spcBef>
                          <a:spcPct val="20000"/>
                        </a:spcBef>
                        <a:spcAft>
                          <a:spcPct val="0"/>
                        </a:spcAft>
                        <a:buClr>
                          <a:schemeClr val="hlink"/>
                        </a:buClr>
                        <a:buSzPct val="130000"/>
                        <a:buFontTx/>
                        <a:buNone/>
                        <a:tabLst/>
                      </a:pPr>
                      <a:r>
                        <a:rPr kumimoji="0" lang="el-GR" sz="2400" b="0" i="0" u="none" strike="noStrike" cap="none" normalizeH="0" baseline="0" dirty="0">
                          <a:ln>
                            <a:noFill/>
                          </a:ln>
                          <a:solidFill>
                            <a:schemeClr val="tx1"/>
                          </a:solidFill>
                          <a:effectLst/>
                          <a:latin typeface="Times New Roman"/>
                          <a:cs typeface="Times New Roman"/>
                        </a:rPr>
                        <a:t>Δυνατή η απόφραξη χωρίς διάταση:</a:t>
                      </a:r>
                    </a:p>
                  </a:txBody>
                  <a:tcPr marL="81280" marR="81280"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803151">
                <a:tc>
                  <a:txBody>
                    <a:bodyPr/>
                    <a:lstStyle/>
                    <a:p>
                      <a:pPr marL="1371600" marR="0" lvl="3" indent="0" algn="l" defTabSz="914400" rtl="0" eaLnBrk="1" fontAlgn="base" latinLnBrk="0" hangingPunct="1">
                        <a:lnSpc>
                          <a:spcPct val="110000"/>
                        </a:lnSpc>
                        <a:spcBef>
                          <a:spcPct val="20000"/>
                        </a:spcBef>
                        <a:spcAft>
                          <a:spcPct val="0"/>
                        </a:spcAft>
                        <a:buClr>
                          <a:schemeClr val="accent3">
                            <a:lumMod val="60000"/>
                            <a:lumOff val="40000"/>
                          </a:schemeClr>
                        </a:buClr>
                        <a:buSzPct val="80000"/>
                        <a:buFont typeface="Wingdings" pitchFamily="2" charset="2"/>
                        <a:buChar char="§"/>
                        <a:tabLst/>
                      </a:pPr>
                      <a:r>
                        <a:rPr kumimoji="0" lang="el-GR" sz="2400" b="0" i="0" u="none" strike="noStrike" cap="none" normalizeH="0" baseline="0" dirty="0">
                          <a:ln>
                            <a:noFill/>
                          </a:ln>
                          <a:solidFill>
                            <a:schemeClr val="tx1"/>
                          </a:solidFill>
                          <a:effectLst/>
                          <a:latin typeface="Times New Roman"/>
                          <a:cs typeface="Times New Roman"/>
                        </a:rPr>
                        <a:t> μικρή</a:t>
                      </a:r>
                    </a:p>
                  </a:txBody>
                  <a:tcPr marL="81280" marR="81280"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803151">
                <a:tc>
                  <a:txBody>
                    <a:bodyPr/>
                    <a:lstStyle/>
                    <a:p>
                      <a:pPr marL="1371600" marR="0" lvl="3" indent="0" algn="l" defTabSz="914400" rtl="0" eaLnBrk="1" fontAlgn="base" latinLnBrk="0" hangingPunct="1">
                        <a:lnSpc>
                          <a:spcPct val="110000"/>
                        </a:lnSpc>
                        <a:spcBef>
                          <a:spcPct val="20000"/>
                        </a:spcBef>
                        <a:spcAft>
                          <a:spcPct val="0"/>
                        </a:spcAft>
                        <a:buClr>
                          <a:schemeClr val="accent3">
                            <a:lumMod val="60000"/>
                            <a:lumOff val="40000"/>
                          </a:schemeClr>
                        </a:buClr>
                        <a:buSzPct val="80000"/>
                        <a:buFont typeface="Wingdings" pitchFamily="2" charset="2"/>
                        <a:buChar char="§"/>
                        <a:tabLst/>
                      </a:pPr>
                      <a:r>
                        <a:rPr kumimoji="0" lang="el-GR" sz="2400" b="0" i="0" u="none" strike="noStrike" cap="none" normalizeH="0" baseline="0" dirty="0">
                          <a:ln>
                            <a:noFill/>
                          </a:ln>
                          <a:solidFill>
                            <a:schemeClr val="tx1"/>
                          </a:solidFill>
                          <a:effectLst/>
                          <a:latin typeface="Times New Roman"/>
                          <a:cs typeface="Times New Roman"/>
                        </a:rPr>
                        <a:t> πρόσφατη</a:t>
                      </a:r>
                    </a:p>
                  </a:txBody>
                  <a:tcPr marL="81280" marR="81280"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26028892"/>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68313" y="0"/>
            <a:ext cx="8229600" cy="981075"/>
          </a:xfrm>
        </p:spPr>
        <p:txBody>
          <a:bodyPr/>
          <a:lstStyle/>
          <a:p>
            <a:r>
              <a:rPr lang="el-GR" sz="4000" b="1">
                <a:solidFill>
                  <a:schemeClr val="tx1"/>
                </a:solidFill>
                <a:effectLst/>
              </a:rPr>
              <a:t>Οξεία ή χρόνια νεφρική βλάβη?</a:t>
            </a:r>
            <a:endParaRPr lang="en-US" sz="4000" b="1">
              <a:solidFill>
                <a:schemeClr val="tx1"/>
              </a:solidFill>
              <a:effectLst/>
            </a:endParaRPr>
          </a:p>
        </p:txBody>
      </p:sp>
      <p:sp>
        <p:nvSpPr>
          <p:cNvPr id="38916" name="Rectangle 4"/>
          <p:cNvSpPr>
            <a:spLocks noChangeArrowheads="1"/>
          </p:cNvSpPr>
          <p:nvPr/>
        </p:nvSpPr>
        <p:spPr bwMode="auto">
          <a:xfrm>
            <a:off x="3348038" y="908050"/>
            <a:ext cx="2303462" cy="6477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r>
              <a:rPr lang="el-GR" b="1" u="none">
                <a:latin typeface="Times New Roman"/>
                <a:cs typeface="Times New Roman"/>
              </a:rPr>
              <a:t>Έκπτωση νεφρικής </a:t>
            </a:r>
          </a:p>
          <a:p>
            <a:r>
              <a:rPr lang="el-GR" b="1" u="none">
                <a:latin typeface="Times New Roman"/>
                <a:cs typeface="Times New Roman"/>
              </a:rPr>
              <a:t>λειτουργίας</a:t>
            </a:r>
            <a:endParaRPr lang="en-US" b="1" u="none">
              <a:latin typeface="Times New Roman"/>
              <a:cs typeface="Times New Roman"/>
            </a:endParaRPr>
          </a:p>
        </p:txBody>
      </p:sp>
      <p:sp>
        <p:nvSpPr>
          <p:cNvPr id="38917" name="Line 5"/>
          <p:cNvSpPr>
            <a:spLocks noChangeShapeType="1"/>
          </p:cNvSpPr>
          <p:nvPr/>
        </p:nvSpPr>
        <p:spPr bwMode="auto">
          <a:xfrm>
            <a:off x="4500563" y="1557338"/>
            <a:ext cx="0" cy="287337"/>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8918" name="Line 6"/>
          <p:cNvSpPr>
            <a:spLocks noChangeShapeType="1"/>
          </p:cNvSpPr>
          <p:nvPr/>
        </p:nvSpPr>
        <p:spPr bwMode="auto">
          <a:xfrm flipH="1">
            <a:off x="900113" y="1844675"/>
            <a:ext cx="360045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8919" name="Line 7"/>
          <p:cNvSpPr>
            <a:spLocks noChangeShapeType="1"/>
          </p:cNvSpPr>
          <p:nvPr/>
        </p:nvSpPr>
        <p:spPr bwMode="auto">
          <a:xfrm>
            <a:off x="4500563" y="1844675"/>
            <a:ext cx="3671887"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Times New Roman"/>
              <a:cs typeface="Times New Roman"/>
            </a:endParaRPr>
          </a:p>
        </p:txBody>
      </p:sp>
      <p:sp>
        <p:nvSpPr>
          <p:cNvPr id="38920" name="Rectangle 8"/>
          <p:cNvSpPr>
            <a:spLocks noChangeArrowheads="1"/>
          </p:cNvSpPr>
          <p:nvPr/>
        </p:nvSpPr>
        <p:spPr bwMode="auto">
          <a:xfrm>
            <a:off x="250825" y="1412875"/>
            <a:ext cx="1584325" cy="43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r>
              <a:rPr lang="el-GR" sz="2000" b="1" u="none">
                <a:latin typeface="Times New Roman"/>
                <a:cs typeface="Times New Roman"/>
              </a:rPr>
              <a:t>Οξεία </a:t>
            </a:r>
            <a:endParaRPr lang="en-US" sz="2000" b="1" u="none">
              <a:latin typeface="Times New Roman"/>
              <a:cs typeface="Times New Roman"/>
            </a:endParaRPr>
          </a:p>
        </p:txBody>
      </p:sp>
      <p:sp>
        <p:nvSpPr>
          <p:cNvPr id="38921" name="Rectangle 9"/>
          <p:cNvSpPr>
            <a:spLocks noChangeArrowheads="1"/>
          </p:cNvSpPr>
          <p:nvPr/>
        </p:nvSpPr>
        <p:spPr bwMode="auto">
          <a:xfrm>
            <a:off x="7019925" y="1412875"/>
            <a:ext cx="1584325" cy="43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r>
              <a:rPr lang="el-GR" sz="2000" b="1" u="none">
                <a:latin typeface="Times New Roman"/>
                <a:cs typeface="Times New Roman"/>
              </a:rPr>
              <a:t>Χρόνια </a:t>
            </a:r>
            <a:endParaRPr lang="en-US" sz="2000" b="1" u="none">
              <a:latin typeface="Times New Roman"/>
              <a:cs typeface="Times New Roman"/>
            </a:endParaRPr>
          </a:p>
        </p:txBody>
      </p:sp>
      <p:sp>
        <p:nvSpPr>
          <p:cNvPr id="38922" name="Oval 10"/>
          <p:cNvSpPr>
            <a:spLocks noChangeArrowheads="1"/>
          </p:cNvSpPr>
          <p:nvPr/>
        </p:nvSpPr>
        <p:spPr bwMode="auto">
          <a:xfrm>
            <a:off x="2268538" y="1989138"/>
            <a:ext cx="4321175" cy="13684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r>
              <a:rPr lang="el-GR" sz="2000" b="1" u="none">
                <a:latin typeface="Times New Roman"/>
                <a:cs typeface="Times New Roman"/>
              </a:rPr>
              <a:t>Πρόσφατος προηγούμενος</a:t>
            </a:r>
          </a:p>
          <a:p>
            <a:r>
              <a:rPr lang="el-GR" sz="2000" b="1" u="none">
                <a:latin typeface="Times New Roman"/>
                <a:cs typeface="Times New Roman"/>
              </a:rPr>
              <a:t>Εργαστηριακός έλεγχος</a:t>
            </a:r>
            <a:endParaRPr lang="en-US" sz="2000" b="1" u="none">
              <a:latin typeface="Times New Roman"/>
              <a:cs typeface="Times New Roman"/>
            </a:endParaRPr>
          </a:p>
        </p:txBody>
      </p:sp>
      <p:sp>
        <p:nvSpPr>
          <p:cNvPr id="38923" name="AutoShape 11"/>
          <p:cNvSpPr>
            <a:spLocks noChangeArrowheads="1"/>
          </p:cNvSpPr>
          <p:nvPr/>
        </p:nvSpPr>
        <p:spPr bwMode="auto">
          <a:xfrm>
            <a:off x="1979613" y="2133600"/>
            <a:ext cx="5111750" cy="574675"/>
          </a:xfrm>
          <a:prstGeom prst="leftRightArrowCallout">
            <a:avLst>
              <a:gd name="adj1" fmla="val 25000"/>
              <a:gd name="adj2" fmla="val 25000"/>
              <a:gd name="adj3" fmla="val 111188"/>
              <a:gd name="adj4"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r>
              <a:rPr lang="el-GR" b="1" i="1" u="none">
                <a:latin typeface="Times New Roman"/>
                <a:cs typeface="Times New Roman"/>
              </a:rPr>
              <a:t>Μέγεθος νεφρών</a:t>
            </a:r>
            <a:r>
              <a:rPr lang="el-GR" u="none">
                <a:latin typeface="Times New Roman"/>
                <a:cs typeface="Times New Roman"/>
              </a:rPr>
              <a:t> </a:t>
            </a:r>
            <a:endParaRPr lang="en-US" u="none">
              <a:latin typeface="Times New Roman"/>
              <a:cs typeface="Times New Roman"/>
            </a:endParaRPr>
          </a:p>
        </p:txBody>
      </p:sp>
      <p:sp>
        <p:nvSpPr>
          <p:cNvPr id="38924" name="AutoShape 12"/>
          <p:cNvSpPr>
            <a:spLocks noChangeArrowheads="1"/>
          </p:cNvSpPr>
          <p:nvPr/>
        </p:nvSpPr>
        <p:spPr bwMode="auto">
          <a:xfrm>
            <a:off x="179388" y="2133600"/>
            <a:ext cx="1692275" cy="574675"/>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r>
              <a:rPr lang="el-GR" b="1" u="none"/>
              <a:t>Φυσιολογικό </a:t>
            </a:r>
            <a:endParaRPr lang="en-US" b="1" u="none"/>
          </a:p>
        </p:txBody>
      </p:sp>
      <p:sp>
        <p:nvSpPr>
          <p:cNvPr id="38925" name="AutoShape 13"/>
          <p:cNvSpPr>
            <a:spLocks noChangeArrowheads="1"/>
          </p:cNvSpPr>
          <p:nvPr/>
        </p:nvSpPr>
        <p:spPr bwMode="auto">
          <a:xfrm>
            <a:off x="7164388" y="2133600"/>
            <a:ext cx="1692275" cy="574675"/>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r>
              <a:rPr lang="el-GR" b="1" u="none">
                <a:latin typeface="Times New Roman"/>
                <a:cs typeface="Times New Roman"/>
              </a:rPr>
              <a:t>Μικρό  </a:t>
            </a:r>
            <a:endParaRPr lang="en-US" b="1" u="none">
              <a:latin typeface="Times New Roman"/>
              <a:cs typeface="Times New Roman"/>
            </a:endParaRPr>
          </a:p>
        </p:txBody>
      </p:sp>
      <p:sp>
        <p:nvSpPr>
          <p:cNvPr id="38926" name="AutoShape 14"/>
          <p:cNvSpPr>
            <a:spLocks noChangeArrowheads="1"/>
          </p:cNvSpPr>
          <p:nvPr/>
        </p:nvSpPr>
        <p:spPr bwMode="auto">
          <a:xfrm>
            <a:off x="1908175" y="3068638"/>
            <a:ext cx="5111750" cy="574675"/>
          </a:xfrm>
          <a:prstGeom prst="leftRightArrowCallout">
            <a:avLst>
              <a:gd name="adj1" fmla="val 25000"/>
              <a:gd name="adj2" fmla="val 25000"/>
              <a:gd name="adj3" fmla="val 111188"/>
              <a:gd name="adj4"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r>
              <a:rPr lang="el-GR" b="1" i="1" u="none">
                <a:latin typeface="Times New Roman"/>
                <a:cs typeface="Times New Roman"/>
              </a:rPr>
              <a:t>Ιστορικό ΑΥ, ΣΔ </a:t>
            </a:r>
          </a:p>
          <a:p>
            <a:r>
              <a:rPr lang="el-GR" b="1" i="1" u="none">
                <a:latin typeface="Times New Roman"/>
                <a:cs typeface="Times New Roman"/>
              </a:rPr>
              <a:t>νυκτουρίας</a:t>
            </a:r>
            <a:r>
              <a:rPr lang="el-GR" u="none">
                <a:latin typeface="Times New Roman"/>
                <a:cs typeface="Times New Roman"/>
              </a:rPr>
              <a:t> </a:t>
            </a:r>
            <a:endParaRPr lang="en-US" u="none">
              <a:latin typeface="Times New Roman"/>
              <a:cs typeface="Times New Roman"/>
            </a:endParaRPr>
          </a:p>
        </p:txBody>
      </p:sp>
      <p:sp>
        <p:nvSpPr>
          <p:cNvPr id="38927" name="AutoShape 15"/>
          <p:cNvSpPr>
            <a:spLocks noChangeArrowheads="1"/>
          </p:cNvSpPr>
          <p:nvPr/>
        </p:nvSpPr>
        <p:spPr bwMode="auto">
          <a:xfrm>
            <a:off x="7164388" y="3141663"/>
            <a:ext cx="1692275" cy="574675"/>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r>
              <a:rPr lang="el-GR" b="1" u="none">
                <a:latin typeface="Times New Roman"/>
                <a:cs typeface="Times New Roman"/>
              </a:rPr>
              <a:t>Θετικό   </a:t>
            </a:r>
            <a:endParaRPr lang="en-US" b="1" u="none">
              <a:latin typeface="Times New Roman"/>
              <a:cs typeface="Times New Roman"/>
            </a:endParaRPr>
          </a:p>
        </p:txBody>
      </p:sp>
      <p:sp>
        <p:nvSpPr>
          <p:cNvPr id="38928" name="AutoShape 16"/>
          <p:cNvSpPr>
            <a:spLocks noChangeArrowheads="1"/>
          </p:cNvSpPr>
          <p:nvPr/>
        </p:nvSpPr>
        <p:spPr bwMode="auto">
          <a:xfrm>
            <a:off x="179388" y="2997200"/>
            <a:ext cx="1692275" cy="574675"/>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r>
              <a:rPr lang="el-GR" b="1" u="none"/>
              <a:t>Αρνητικό</a:t>
            </a:r>
            <a:r>
              <a:rPr lang="en-US" b="1" u="none"/>
              <a:t> ?</a:t>
            </a:r>
            <a:r>
              <a:rPr lang="el-GR" b="1" u="none"/>
              <a:t>    </a:t>
            </a:r>
            <a:endParaRPr lang="en-US" b="1" u="none"/>
          </a:p>
        </p:txBody>
      </p:sp>
      <p:sp>
        <p:nvSpPr>
          <p:cNvPr id="38929" name="AutoShape 17"/>
          <p:cNvSpPr>
            <a:spLocks noChangeArrowheads="1"/>
          </p:cNvSpPr>
          <p:nvPr/>
        </p:nvSpPr>
        <p:spPr bwMode="auto">
          <a:xfrm>
            <a:off x="1908175" y="3860800"/>
            <a:ext cx="5111750" cy="574675"/>
          </a:xfrm>
          <a:prstGeom prst="leftRightArrowCallout">
            <a:avLst>
              <a:gd name="adj1" fmla="val 25000"/>
              <a:gd name="adj2" fmla="val 25000"/>
              <a:gd name="adj3" fmla="val 111188"/>
              <a:gd name="adj4"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r>
              <a:rPr lang="el-GR" b="1" i="1" u="none">
                <a:latin typeface="Times New Roman"/>
                <a:cs typeface="Times New Roman"/>
              </a:rPr>
              <a:t>Αναιμία, ΜΟ, υπερΚ</a:t>
            </a:r>
          </a:p>
          <a:p>
            <a:r>
              <a:rPr lang="el-GR" b="1" i="1" u="none">
                <a:latin typeface="Times New Roman"/>
                <a:cs typeface="Times New Roman"/>
              </a:rPr>
              <a:t>υπερ</a:t>
            </a:r>
            <a:r>
              <a:rPr lang="en-US" b="1" i="1" u="none">
                <a:latin typeface="Times New Roman"/>
                <a:cs typeface="Times New Roman"/>
              </a:rPr>
              <a:t>P</a:t>
            </a:r>
            <a:r>
              <a:rPr lang="el-GR" b="1" i="1" u="none">
                <a:latin typeface="Times New Roman"/>
                <a:cs typeface="Times New Roman"/>
              </a:rPr>
              <a:t>, ΔΥΠΘ</a:t>
            </a:r>
            <a:r>
              <a:rPr lang="el-GR" u="none">
                <a:latin typeface="Times New Roman"/>
                <a:cs typeface="Times New Roman"/>
              </a:rPr>
              <a:t> </a:t>
            </a:r>
            <a:endParaRPr lang="en-US" u="none">
              <a:latin typeface="Times New Roman"/>
              <a:cs typeface="Times New Roman"/>
            </a:endParaRPr>
          </a:p>
        </p:txBody>
      </p:sp>
      <p:sp>
        <p:nvSpPr>
          <p:cNvPr id="38930" name="AutoShape 18"/>
          <p:cNvSpPr>
            <a:spLocks noChangeArrowheads="1"/>
          </p:cNvSpPr>
          <p:nvPr/>
        </p:nvSpPr>
        <p:spPr bwMode="auto">
          <a:xfrm>
            <a:off x="7164388" y="3860800"/>
            <a:ext cx="1692275" cy="574675"/>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r>
              <a:rPr lang="el-GR" b="1" u="none">
                <a:latin typeface="Times New Roman"/>
                <a:cs typeface="Times New Roman"/>
              </a:rPr>
              <a:t>Συνήθη   </a:t>
            </a:r>
            <a:endParaRPr lang="en-US" b="1" u="none">
              <a:latin typeface="Times New Roman"/>
              <a:cs typeface="Times New Roman"/>
            </a:endParaRPr>
          </a:p>
        </p:txBody>
      </p:sp>
      <p:sp>
        <p:nvSpPr>
          <p:cNvPr id="38931" name="AutoShape 19"/>
          <p:cNvSpPr>
            <a:spLocks noChangeArrowheads="1"/>
          </p:cNvSpPr>
          <p:nvPr/>
        </p:nvSpPr>
        <p:spPr bwMode="auto">
          <a:xfrm>
            <a:off x="179388" y="3860800"/>
            <a:ext cx="1692275" cy="574675"/>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r>
              <a:rPr lang="el-GR" b="1" u="none"/>
              <a:t>Σπάνια    </a:t>
            </a:r>
            <a:endParaRPr lang="en-US" b="1" u="none"/>
          </a:p>
        </p:txBody>
      </p:sp>
      <p:sp>
        <p:nvSpPr>
          <p:cNvPr id="38935" name="AutoShape 23"/>
          <p:cNvSpPr>
            <a:spLocks noChangeArrowheads="1"/>
          </p:cNvSpPr>
          <p:nvPr/>
        </p:nvSpPr>
        <p:spPr bwMode="auto">
          <a:xfrm>
            <a:off x="1979613" y="4841935"/>
            <a:ext cx="5111750" cy="574675"/>
          </a:xfrm>
          <a:prstGeom prst="leftRightArrowCallout">
            <a:avLst>
              <a:gd name="adj1" fmla="val 25000"/>
              <a:gd name="adj2" fmla="val 25000"/>
              <a:gd name="adj3" fmla="val 111188"/>
              <a:gd name="adj4"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r>
              <a:rPr lang="el-GR" b="1" i="1" u="none">
                <a:latin typeface="Times New Roman"/>
                <a:cs typeface="Times New Roman"/>
              </a:rPr>
              <a:t>Συνεχής άνοδος </a:t>
            </a:r>
            <a:endParaRPr lang="en-US" b="1" i="1" u="none">
              <a:latin typeface="Times New Roman"/>
              <a:cs typeface="Times New Roman"/>
            </a:endParaRPr>
          </a:p>
          <a:p>
            <a:r>
              <a:rPr lang="el-GR" b="1" i="1" u="none">
                <a:latin typeface="Times New Roman"/>
                <a:cs typeface="Times New Roman"/>
              </a:rPr>
              <a:t>Ουρίας κρεατινίνης</a:t>
            </a:r>
            <a:r>
              <a:rPr lang="en-US" b="1" i="1" u="none">
                <a:latin typeface="Times New Roman"/>
                <a:cs typeface="Times New Roman"/>
              </a:rPr>
              <a:t> </a:t>
            </a:r>
            <a:r>
              <a:rPr lang="el-GR" u="none">
                <a:latin typeface="Times New Roman"/>
                <a:cs typeface="Times New Roman"/>
              </a:rPr>
              <a:t> </a:t>
            </a:r>
            <a:endParaRPr lang="en-US" u="none">
              <a:latin typeface="Times New Roman"/>
              <a:cs typeface="Times New Roman"/>
            </a:endParaRPr>
          </a:p>
        </p:txBody>
      </p:sp>
      <p:sp>
        <p:nvSpPr>
          <p:cNvPr id="38936" name="AutoShape 24"/>
          <p:cNvSpPr>
            <a:spLocks noChangeArrowheads="1"/>
          </p:cNvSpPr>
          <p:nvPr/>
        </p:nvSpPr>
        <p:spPr bwMode="auto">
          <a:xfrm>
            <a:off x="179388" y="4881619"/>
            <a:ext cx="1692275" cy="574675"/>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r>
              <a:rPr lang="el-GR" b="1" u="none"/>
              <a:t>Ναι    </a:t>
            </a:r>
            <a:endParaRPr lang="en-US" b="1" u="none"/>
          </a:p>
        </p:txBody>
      </p:sp>
      <p:sp>
        <p:nvSpPr>
          <p:cNvPr id="38937" name="AutoShape 25"/>
          <p:cNvSpPr>
            <a:spLocks noChangeArrowheads="1"/>
          </p:cNvSpPr>
          <p:nvPr/>
        </p:nvSpPr>
        <p:spPr bwMode="auto">
          <a:xfrm>
            <a:off x="7164388" y="4825671"/>
            <a:ext cx="1692275" cy="574675"/>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r>
              <a:rPr lang="el-GR" b="1" u="none">
                <a:latin typeface="Times New Roman"/>
                <a:cs typeface="Times New Roman"/>
              </a:rPr>
              <a:t>Όχι     </a:t>
            </a:r>
            <a:endParaRPr lang="en-US" b="1" u="none">
              <a:latin typeface="Times New Roman"/>
              <a:cs typeface="Times New Roman"/>
            </a:endParaRPr>
          </a:p>
        </p:txBody>
      </p:sp>
      <p:sp>
        <p:nvSpPr>
          <p:cNvPr id="38938" name="AutoShape 26"/>
          <p:cNvSpPr>
            <a:spLocks noChangeArrowheads="1"/>
          </p:cNvSpPr>
          <p:nvPr/>
        </p:nvSpPr>
        <p:spPr bwMode="auto">
          <a:xfrm>
            <a:off x="1979613" y="5826959"/>
            <a:ext cx="5111750" cy="574675"/>
          </a:xfrm>
          <a:prstGeom prst="leftRightArrowCallout">
            <a:avLst>
              <a:gd name="adj1" fmla="val 25000"/>
              <a:gd name="adj2" fmla="val 25000"/>
              <a:gd name="adj3" fmla="val 111188"/>
              <a:gd name="adj4"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r>
              <a:rPr lang="el-GR" b="1" i="1" u="none">
                <a:latin typeface="Times New Roman"/>
                <a:cs typeface="Times New Roman"/>
              </a:rPr>
              <a:t>Βελτίωση τιμών </a:t>
            </a:r>
            <a:r>
              <a:rPr lang="en-US" b="1" i="1" u="none">
                <a:latin typeface="Times New Roman"/>
                <a:cs typeface="Times New Roman"/>
              </a:rPr>
              <a:t> </a:t>
            </a:r>
            <a:r>
              <a:rPr lang="el-GR" u="none">
                <a:latin typeface="Times New Roman"/>
                <a:cs typeface="Times New Roman"/>
              </a:rPr>
              <a:t> </a:t>
            </a:r>
            <a:endParaRPr lang="en-US" u="none">
              <a:latin typeface="Times New Roman"/>
              <a:cs typeface="Times New Roman"/>
            </a:endParaRPr>
          </a:p>
        </p:txBody>
      </p:sp>
      <p:sp>
        <p:nvSpPr>
          <p:cNvPr id="38939" name="AutoShape 27"/>
          <p:cNvSpPr>
            <a:spLocks noChangeArrowheads="1"/>
          </p:cNvSpPr>
          <p:nvPr/>
        </p:nvSpPr>
        <p:spPr bwMode="auto">
          <a:xfrm>
            <a:off x="7164388" y="5826959"/>
            <a:ext cx="1692275" cy="574675"/>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r>
              <a:rPr lang="el-GR" b="1" u="none" dirty="0">
                <a:latin typeface="Times New Roman"/>
                <a:cs typeface="Times New Roman"/>
              </a:rPr>
              <a:t>Σπάνια </a:t>
            </a:r>
          </a:p>
          <a:p>
            <a:r>
              <a:rPr lang="el-GR" b="1" u="none" dirty="0">
                <a:latin typeface="Times New Roman"/>
                <a:cs typeface="Times New Roman"/>
              </a:rPr>
              <a:t>Μερική    </a:t>
            </a:r>
            <a:endParaRPr lang="en-US" b="1" u="none" dirty="0">
              <a:latin typeface="Times New Roman"/>
              <a:cs typeface="Times New Roman"/>
            </a:endParaRPr>
          </a:p>
        </p:txBody>
      </p:sp>
      <p:sp>
        <p:nvSpPr>
          <p:cNvPr id="38940" name="AutoShape 28"/>
          <p:cNvSpPr>
            <a:spLocks noChangeArrowheads="1"/>
          </p:cNvSpPr>
          <p:nvPr/>
        </p:nvSpPr>
        <p:spPr bwMode="auto">
          <a:xfrm>
            <a:off x="179388" y="5836880"/>
            <a:ext cx="1692275" cy="574675"/>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r>
              <a:rPr lang="el-GR" b="1" u="none" dirty="0"/>
              <a:t>Πλήρης</a:t>
            </a:r>
          </a:p>
          <a:p>
            <a:r>
              <a:rPr lang="el-GR" b="1" u="none" dirty="0"/>
              <a:t>υποχώρηση   </a:t>
            </a:r>
            <a:endParaRPr lang="en-US" b="1" u="none" dirty="0"/>
          </a:p>
        </p:txBody>
      </p:sp>
      <p:pic>
        <p:nvPicPr>
          <p:cNvPr id="38941" name="Picture 29"/>
          <p:cNvPicPr>
            <a:picLocks noChangeAspect="1" noChangeArrowheads="1"/>
          </p:cNvPicPr>
          <p:nvPr/>
        </p:nvPicPr>
        <p:blipFill>
          <a:blip r:embed="rId2">
            <a:extLst>
              <a:ext uri="{28A0092B-C50C-407E-A947-70E740481C1C}">
                <a14:useLocalDpi xmlns:a14="http://schemas.microsoft.com/office/drawing/2010/main" val="0"/>
              </a:ext>
            </a:extLst>
          </a:blip>
          <a:srcRect l="6982"/>
          <a:stretch>
            <a:fillRect/>
          </a:stretch>
        </p:blipFill>
        <p:spPr bwMode="auto">
          <a:xfrm>
            <a:off x="179388" y="2829684"/>
            <a:ext cx="3851275" cy="400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42" name="Picture 30" descr="Imaging in renal failur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0512" y="2904333"/>
            <a:ext cx="4859337" cy="39338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575382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38922"/>
                                        </p:tgtEl>
                                      </p:cBhvr>
                                    </p:animEffect>
                                    <p:set>
                                      <p:cBhvr>
                                        <p:cTn id="7" dur="1" fill="hold">
                                          <p:stCondLst>
                                            <p:cond delay="499"/>
                                          </p:stCondLst>
                                        </p:cTn>
                                        <p:tgtEl>
                                          <p:spTgt spid="38922"/>
                                        </p:tgtEl>
                                        <p:attrNameLst>
                                          <p:attrName>style.visibility</p:attrName>
                                        </p:attrNameLst>
                                      </p:cBhvr>
                                      <p:to>
                                        <p:strVal val="hidden"/>
                                      </p:to>
                                    </p:set>
                                  </p:childTnLst>
                                </p:cTn>
                              </p:par>
                              <p:par>
                                <p:cTn id="8" presetID="3" presetClass="entr" presetSubtype="10" fill="hold" grpId="0" nodeType="withEffect">
                                  <p:stCondLst>
                                    <p:cond delay="0"/>
                                  </p:stCondLst>
                                  <p:childTnLst>
                                    <p:set>
                                      <p:cBhvr>
                                        <p:cTn id="9" dur="1" fill="hold">
                                          <p:stCondLst>
                                            <p:cond delay="0"/>
                                          </p:stCondLst>
                                        </p:cTn>
                                        <p:tgtEl>
                                          <p:spTgt spid="38923"/>
                                        </p:tgtEl>
                                        <p:attrNameLst>
                                          <p:attrName>style.visibility</p:attrName>
                                        </p:attrNameLst>
                                      </p:cBhvr>
                                      <p:to>
                                        <p:strVal val="visible"/>
                                      </p:to>
                                    </p:set>
                                    <p:animEffect transition="in" filter="blinds(horizontal)">
                                      <p:cBhvr>
                                        <p:cTn id="10" dur="500"/>
                                        <p:tgtEl>
                                          <p:spTgt spid="3892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8924"/>
                                        </p:tgtEl>
                                        <p:attrNameLst>
                                          <p:attrName>style.visibility</p:attrName>
                                        </p:attrNameLst>
                                      </p:cBhvr>
                                      <p:to>
                                        <p:strVal val="visible"/>
                                      </p:to>
                                    </p:set>
                                    <p:animEffect transition="in" filter="blinds(horizontal)">
                                      <p:cBhvr>
                                        <p:cTn id="13" dur="500"/>
                                        <p:tgtEl>
                                          <p:spTgt spid="3892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8925"/>
                                        </p:tgtEl>
                                        <p:attrNameLst>
                                          <p:attrName>style.visibility</p:attrName>
                                        </p:attrNameLst>
                                      </p:cBhvr>
                                      <p:to>
                                        <p:strVal val="visible"/>
                                      </p:to>
                                    </p:set>
                                    <p:animEffect transition="in" filter="blinds(horizontal)">
                                      <p:cBhvr>
                                        <p:cTn id="16" dur="500"/>
                                        <p:tgtEl>
                                          <p:spTgt spid="38925"/>
                                        </p:tgtEl>
                                      </p:cBhvr>
                                    </p:animEffect>
                                  </p:childTnLst>
                                </p:cTn>
                              </p:par>
                              <p:par>
                                <p:cTn id="17" presetID="3" presetClass="entr" presetSubtype="10" fill="hold" nodeType="withEffect">
                                  <p:stCondLst>
                                    <p:cond delay="0"/>
                                  </p:stCondLst>
                                  <p:childTnLst>
                                    <p:set>
                                      <p:cBhvr>
                                        <p:cTn id="18" dur="1" fill="hold">
                                          <p:stCondLst>
                                            <p:cond delay="0"/>
                                          </p:stCondLst>
                                        </p:cTn>
                                        <p:tgtEl>
                                          <p:spTgt spid="38941"/>
                                        </p:tgtEl>
                                        <p:attrNameLst>
                                          <p:attrName>style.visibility</p:attrName>
                                        </p:attrNameLst>
                                      </p:cBhvr>
                                      <p:to>
                                        <p:strVal val="visible"/>
                                      </p:to>
                                    </p:set>
                                    <p:animEffect transition="in" filter="blinds(horizontal)">
                                      <p:cBhvr>
                                        <p:cTn id="19" dur="500"/>
                                        <p:tgtEl>
                                          <p:spTgt spid="38941"/>
                                        </p:tgtEl>
                                      </p:cBhvr>
                                    </p:animEffect>
                                  </p:childTnLst>
                                </p:cTn>
                              </p:par>
                              <p:par>
                                <p:cTn id="20" presetID="3" presetClass="entr" presetSubtype="10" fill="hold" nodeType="withEffect">
                                  <p:stCondLst>
                                    <p:cond delay="0"/>
                                  </p:stCondLst>
                                  <p:childTnLst>
                                    <p:set>
                                      <p:cBhvr>
                                        <p:cTn id="21" dur="1" fill="hold">
                                          <p:stCondLst>
                                            <p:cond delay="0"/>
                                          </p:stCondLst>
                                        </p:cTn>
                                        <p:tgtEl>
                                          <p:spTgt spid="38942"/>
                                        </p:tgtEl>
                                        <p:attrNameLst>
                                          <p:attrName>style.visibility</p:attrName>
                                        </p:attrNameLst>
                                      </p:cBhvr>
                                      <p:to>
                                        <p:strVal val="visible"/>
                                      </p:to>
                                    </p:set>
                                    <p:animEffect transition="in" filter="blinds(horizontal)">
                                      <p:cBhvr>
                                        <p:cTn id="22" dur="500"/>
                                        <p:tgtEl>
                                          <p:spTgt spid="3894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8926"/>
                                        </p:tgtEl>
                                        <p:attrNameLst>
                                          <p:attrName>style.visibility</p:attrName>
                                        </p:attrNameLst>
                                      </p:cBhvr>
                                      <p:to>
                                        <p:strVal val="visible"/>
                                      </p:to>
                                    </p:set>
                                    <p:animEffect transition="in" filter="blinds(horizontal)">
                                      <p:cBhvr>
                                        <p:cTn id="27" dur="500"/>
                                        <p:tgtEl>
                                          <p:spTgt spid="38926"/>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8927"/>
                                        </p:tgtEl>
                                        <p:attrNameLst>
                                          <p:attrName>style.visibility</p:attrName>
                                        </p:attrNameLst>
                                      </p:cBhvr>
                                      <p:to>
                                        <p:strVal val="visible"/>
                                      </p:to>
                                    </p:set>
                                    <p:animEffect transition="in" filter="blinds(horizontal)">
                                      <p:cBhvr>
                                        <p:cTn id="30" dur="500"/>
                                        <p:tgtEl>
                                          <p:spTgt spid="38927"/>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38928"/>
                                        </p:tgtEl>
                                        <p:attrNameLst>
                                          <p:attrName>style.visibility</p:attrName>
                                        </p:attrNameLst>
                                      </p:cBhvr>
                                      <p:to>
                                        <p:strVal val="visible"/>
                                      </p:to>
                                    </p:set>
                                    <p:animEffect transition="in" filter="blinds(horizontal)">
                                      <p:cBhvr>
                                        <p:cTn id="33" dur="500"/>
                                        <p:tgtEl>
                                          <p:spTgt spid="38928"/>
                                        </p:tgtEl>
                                      </p:cBhvr>
                                    </p:animEffect>
                                  </p:childTnLst>
                                </p:cTn>
                              </p:par>
                              <p:par>
                                <p:cTn id="34" presetID="3" presetClass="exit" presetSubtype="10" fill="hold" nodeType="withEffect">
                                  <p:stCondLst>
                                    <p:cond delay="0"/>
                                  </p:stCondLst>
                                  <p:childTnLst>
                                    <p:animEffect transition="out" filter="blinds(horizontal)">
                                      <p:cBhvr>
                                        <p:cTn id="35" dur="500"/>
                                        <p:tgtEl>
                                          <p:spTgt spid="38941"/>
                                        </p:tgtEl>
                                      </p:cBhvr>
                                    </p:animEffect>
                                    <p:set>
                                      <p:cBhvr>
                                        <p:cTn id="36" dur="1" fill="hold">
                                          <p:stCondLst>
                                            <p:cond delay="499"/>
                                          </p:stCondLst>
                                        </p:cTn>
                                        <p:tgtEl>
                                          <p:spTgt spid="38941"/>
                                        </p:tgtEl>
                                        <p:attrNameLst>
                                          <p:attrName>style.visibility</p:attrName>
                                        </p:attrNameLst>
                                      </p:cBhvr>
                                      <p:to>
                                        <p:strVal val="hidden"/>
                                      </p:to>
                                    </p:set>
                                  </p:childTnLst>
                                </p:cTn>
                              </p:par>
                              <p:par>
                                <p:cTn id="37" presetID="4" presetClass="exit" presetSubtype="16" fill="hold" nodeType="withEffect">
                                  <p:stCondLst>
                                    <p:cond delay="0"/>
                                  </p:stCondLst>
                                  <p:childTnLst>
                                    <p:animEffect transition="out" filter="box(in)">
                                      <p:cBhvr>
                                        <p:cTn id="38" dur="500"/>
                                        <p:tgtEl>
                                          <p:spTgt spid="38942"/>
                                        </p:tgtEl>
                                      </p:cBhvr>
                                    </p:animEffect>
                                    <p:set>
                                      <p:cBhvr>
                                        <p:cTn id="39" dur="1" fill="hold">
                                          <p:stCondLst>
                                            <p:cond delay="499"/>
                                          </p:stCondLst>
                                        </p:cTn>
                                        <p:tgtEl>
                                          <p:spTgt spid="38942"/>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38929"/>
                                        </p:tgtEl>
                                        <p:attrNameLst>
                                          <p:attrName>style.visibility</p:attrName>
                                        </p:attrNameLst>
                                      </p:cBhvr>
                                      <p:to>
                                        <p:strVal val="visible"/>
                                      </p:to>
                                    </p:set>
                                    <p:animEffect transition="in" filter="blinds(horizontal)">
                                      <p:cBhvr>
                                        <p:cTn id="44" dur="500"/>
                                        <p:tgtEl>
                                          <p:spTgt spid="38929"/>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38930"/>
                                        </p:tgtEl>
                                        <p:attrNameLst>
                                          <p:attrName>style.visibility</p:attrName>
                                        </p:attrNameLst>
                                      </p:cBhvr>
                                      <p:to>
                                        <p:strVal val="visible"/>
                                      </p:to>
                                    </p:set>
                                    <p:animEffect transition="in" filter="blinds(horizontal)">
                                      <p:cBhvr>
                                        <p:cTn id="47" dur="500"/>
                                        <p:tgtEl>
                                          <p:spTgt spid="38930"/>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38931"/>
                                        </p:tgtEl>
                                        <p:attrNameLst>
                                          <p:attrName>style.visibility</p:attrName>
                                        </p:attrNameLst>
                                      </p:cBhvr>
                                      <p:to>
                                        <p:strVal val="visible"/>
                                      </p:to>
                                    </p:set>
                                    <p:animEffect transition="in" filter="blinds(horizontal)">
                                      <p:cBhvr>
                                        <p:cTn id="50" dur="500"/>
                                        <p:tgtEl>
                                          <p:spTgt spid="3893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38935"/>
                                        </p:tgtEl>
                                        <p:attrNameLst>
                                          <p:attrName>style.visibility</p:attrName>
                                        </p:attrNameLst>
                                      </p:cBhvr>
                                      <p:to>
                                        <p:strVal val="visible"/>
                                      </p:to>
                                    </p:set>
                                    <p:animEffect transition="in" filter="blinds(horizontal)">
                                      <p:cBhvr>
                                        <p:cTn id="55" dur="500"/>
                                        <p:tgtEl>
                                          <p:spTgt spid="38935"/>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38936"/>
                                        </p:tgtEl>
                                        <p:attrNameLst>
                                          <p:attrName>style.visibility</p:attrName>
                                        </p:attrNameLst>
                                      </p:cBhvr>
                                      <p:to>
                                        <p:strVal val="visible"/>
                                      </p:to>
                                    </p:set>
                                    <p:animEffect transition="in" filter="blinds(horizontal)">
                                      <p:cBhvr>
                                        <p:cTn id="58" dur="500"/>
                                        <p:tgtEl>
                                          <p:spTgt spid="38936"/>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38937"/>
                                        </p:tgtEl>
                                        <p:attrNameLst>
                                          <p:attrName>style.visibility</p:attrName>
                                        </p:attrNameLst>
                                      </p:cBhvr>
                                      <p:to>
                                        <p:strVal val="visible"/>
                                      </p:to>
                                    </p:set>
                                    <p:animEffect transition="in" filter="blinds(horizontal)">
                                      <p:cBhvr>
                                        <p:cTn id="61" dur="500"/>
                                        <p:tgtEl>
                                          <p:spTgt spid="38937"/>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38938"/>
                                        </p:tgtEl>
                                        <p:attrNameLst>
                                          <p:attrName>style.visibility</p:attrName>
                                        </p:attrNameLst>
                                      </p:cBhvr>
                                      <p:to>
                                        <p:strVal val="visible"/>
                                      </p:to>
                                    </p:set>
                                    <p:animEffect transition="in" filter="blinds(horizontal)">
                                      <p:cBhvr>
                                        <p:cTn id="66" dur="500"/>
                                        <p:tgtEl>
                                          <p:spTgt spid="38938"/>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38939"/>
                                        </p:tgtEl>
                                        <p:attrNameLst>
                                          <p:attrName>style.visibility</p:attrName>
                                        </p:attrNameLst>
                                      </p:cBhvr>
                                      <p:to>
                                        <p:strVal val="visible"/>
                                      </p:to>
                                    </p:set>
                                    <p:animEffect transition="in" filter="blinds(horizontal)">
                                      <p:cBhvr>
                                        <p:cTn id="69" dur="500"/>
                                        <p:tgtEl>
                                          <p:spTgt spid="38939"/>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38940"/>
                                        </p:tgtEl>
                                        <p:attrNameLst>
                                          <p:attrName>style.visibility</p:attrName>
                                        </p:attrNameLst>
                                      </p:cBhvr>
                                      <p:to>
                                        <p:strVal val="visible"/>
                                      </p:to>
                                    </p:set>
                                    <p:animEffect transition="in" filter="blinds(horizontal)">
                                      <p:cBhvr>
                                        <p:cTn id="72" dur="500"/>
                                        <p:tgtEl>
                                          <p:spTgt spid="38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2" grpId="0" animBg="1"/>
      <p:bldP spid="38923" grpId="0" animBg="1"/>
      <p:bldP spid="38924" grpId="0" animBg="1"/>
      <p:bldP spid="38925" grpId="0" animBg="1"/>
      <p:bldP spid="38926" grpId="0" animBg="1"/>
      <p:bldP spid="38927" grpId="0" animBg="1"/>
      <p:bldP spid="38928" grpId="0" animBg="1"/>
      <p:bldP spid="38929" grpId="0" animBg="1"/>
      <p:bldP spid="38930" grpId="0" animBg="1"/>
      <p:bldP spid="38931" grpId="0" animBg="1"/>
      <p:bldP spid="38935" grpId="0" animBg="1"/>
      <p:bldP spid="38936" grpId="0" animBg="1"/>
      <p:bldP spid="38937" grpId="0" animBg="1"/>
      <p:bldP spid="38938" grpId="0" animBg="1"/>
      <p:bldP spid="38939" grpId="0" animBg="1"/>
      <p:bldP spid="38940"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1438"/>
            <a:ext cx="8229600" cy="4530725"/>
          </a:xfrm>
        </p:spPr>
        <p:txBody>
          <a:bodyPr/>
          <a:lstStyle/>
          <a:p>
            <a:pPr algn="just" eaLnBrk="1" hangingPunct="1">
              <a:defRPr/>
            </a:pPr>
            <a:r>
              <a:rPr lang="el-GR" dirty="0">
                <a:latin typeface="Times New Roman"/>
                <a:ea typeface="ＭＳ Ｐゴシック" charset="0"/>
                <a:cs typeface="Times New Roman"/>
              </a:rPr>
              <a:t>Ενδιαφέρουσα είναι η εκτίμηση της νεφρικής αιμάτωσης με το υπέρηχο</a:t>
            </a:r>
          </a:p>
          <a:p>
            <a:pPr algn="just" eaLnBrk="1" hangingPunct="1">
              <a:defRPr/>
            </a:pPr>
            <a:r>
              <a:rPr lang="el-GR" dirty="0">
                <a:latin typeface="Times New Roman"/>
                <a:ea typeface="ＭＳ Ｐゴシック" charset="0"/>
                <a:cs typeface="Times New Roman"/>
              </a:rPr>
              <a:t>Αυξημένες νεφρικές αγγειακές αντιστάσεις, που πολλές φορές ανιχνεύονται πολύ νωρίς, φαίνεται να αποτελούν ένδειξη ΟΝΒ(</a:t>
            </a:r>
            <a:r>
              <a:rPr lang="en-US" dirty="0">
                <a:latin typeface="Times New Roman"/>
                <a:ea typeface="ＭＳ Ｐゴシック" charset="0"/>
                <a:cs typeface="Times New Roman"/>
              </a:rPr>
              <a:t>RI = 0,6)</a:t>
            </a:r>
            <a:endParaRPr lang="el-GR" dirty="0">
              <a:latin typeface="Times New Roman"/>
              <a:ea typeface="ＭＳ Ｐゴシック" charset="0"/>
              <a:cs typeface="Times New Roman"/>
            </a:endParaRPr>
          </a:p>
          <a:p>
            <a:pPr algn="just" eaLnBrk="1" hangingPunct="1">
              <a:defRPr/>
            </a:pPr>
            <a:r>
              <a:rPr lang="el-GR" dirty="0">
                <a:latin typeface="Times New Roman"/>
                <a:ea typeface="ＭＳ Ｐゴシック" charset="0"/>
                <a:cs typeface="Times New Roman"/>
              </a:rPr>
              <a:t>Έτσι δείκτης </a:t>
            </a:r>
            <a:r>
              <a:rPr lang="en-US" dirty="0">
                <a:latin typeface="Times New Roman"/>
                <a:ea typeface="ＭＳ Ｐゴシック" charset="0"/>
                <a:cs typeface="Times New Roman"/>
              </a:rPr>
              <a:t>RI &gt;0,7 </a:t>
            </a:r>
            <a:r>
              <a:rPr lang="el-GR" dirty="0">
                <a:latin typeface="Times New Roman"/>
                <a:ea typeface="ＭＳ Ｐゴシック" charset="0"/>
                <a:cs typeface="Times New Roman"/>
              </a:rPr>
              <a:t>θεωρείται ως πιθανή ανάπτυξη ΟΝΒ</a:t>
            </a:r>
          </a:p>
          <a:p>
            <a:pPr algn="just" eaLnBrk="1" hangingPunct="1">
              <a:defRPr/>
            </a:pPr>
            <a:r>
              <a:rPr lang="el-GR" dirty="0">
                <a:latin typeface="Times New Roman"/>
                <a:ea typeface="ＭＳ Ｐゴシック" charset="0"/>
                <a:cs typeface="Times New Roman"/>
              </a:rPr>
              <a:t>Δέν υπάρχουν προς το παρόν μεγάλες μελέτες για την αξιολόγηση του   </a:t>
            </a:r>
            <a:endParaRPr lang="en-US" dirty="0">
              <a:latin typeface="Times New Roman"/>
              <a:ea typeface="ＭＳ Ｐゴシック" charset="0"/>
              <a:cs typeface="Times New Roman"/>
            </a:endParaRPr>
          </a:p>
        </p:txBody>
      </p:sp>
      <p:sp>
        <p:nvSpPr>
          <p:cNvPr id="63490" name="Title 1"/>
          <p:cNvSpPr>
            <a:spLocks noGrp="1"/>
          </p:cNvSpPr>
          <p:nvPr>
            <p:ph type="title"/>
          </p:nvPr>
        </p:nvSpPr>
        <p:spPr>
          <a:xfrm>
            <a:off x="457200" y="44450"/>
            <a:ext cx="8229600" cy="1139825"/>
          </a:xfrm>
        </p:spPr>
        <p:txBody>
          <a:bodyPr/>
          <a:lstStyle/>
          <a:p>
            <a:pPr eaLnBrk="1" hangingPunct="1"/>
            <a:r>
              <a:rPr lang="el-GR">
                <a:effectLst/>
                <a:latin typeface="Times New Roman" charset="0"/>
                <a:ea typeface="ＭＳ Ｐゴシック" charset="0"/>
                <a:cs typeface="Times New Roman" charset="0"/>
              </a:rPr>
              <a:t>ΕΓΚΑΙΡΗ ΔΙΑΓΝΩΣΗ ΤΗΣ ΟΝΒ</a:t>
            </a:r>
            <a:endParaRPr lang="en-US">
              <a:effectLst/>
              <a:latin typeface="Times New Roman" charset="0"/>
              <a:ea typeface="ＭＳ Ｐゴシック" charset="0"/>
              <a:cs typeface="Times New Roman" charset="0"/>
            </a:endParaRPr>
          </a:p>
        </p:txBody>
      </p:sp>
      <p:sp>
        <p:nvSpPr>
          <p:cNvPr id="63491" name="Rectangle 3"/>
          <p:cNvSpPr>
            <a:spLocks noChangeArrowheads="1"/>
          </p:cNvSpPr>
          <p:nvPr/>
        </p:nvSpPr>
        <p:spPr bwMode="auto">
          <a:xfrm>
            <a:off x="4067175" y="6524625"/>
            <a:ext cx="47529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200">
                <a:latin typeface="Times New Roman" charset="0"/>
                <a:cs typeface="Times New Roman" charset="0"/>
              </a:rPr>
              <a:t>Bougle A and Duranteau. Contrib Nephrol. Basel Karger 2011;174: 89-97</a:t>
            </a:r>
          </a:p>
        </p:txBody>
      </p:sp>
    </p:spTree>
    <p:extLst>
      <p:ext uri="{BB962C8B-B14F-4D97-AF65-F5344CB8AC3E}">
        <p14:creationId xmlns:p14="http://schemas.microsoft.com/office/powerpoint/2010/main" val="2410907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Times New Roman"/>
                <a:cs typeface="Times New Roman"/>
              </a:rPr>
              <a:t>Causes and Pathophysiology</a:t>
            </a:r>
            <a:r>
              <a:rPr lang="el-GR" dirty="0">
                <a:latin typeface="Times New Roman"/>
                <a:cs typeface="Times New Roman"/>
              </a:rPr>
              <a:t> </a:t>
            </a:r>
            <a:r>
              <a:rPr lang="en-US" dirty="0">
                <a:latin typeface="Times New Roman"/>
                <a:cs typeface="Times New Roman"/>
              </a:rPr>
              <a:t>of AKI</a:t>
            </a:r>
            <a:endParaRPr lang="en-GB" dirty="0">
              <a:latin typeface="Times New Roman"/>
              <a:cs typeface="Times New Roman"/>
            </a:endParaRPr>
          </a:p>
        </p:txBody>
      </p:sp>
      <p:sp>
        <p:nvSpPr>
          <p:cNvPr id="3" name="Content Placeholder 2"/>
          <p:cNvSpPr>
            <a:spLocks noGrp="1"/>
          </p:cNvSpPr>
          <p:nvPr>
            <p:ph idx="1"/>
          </p:nvPr>
        </p:nvSpPr>
        <p:spPr>
          <a:xfrm>
            <a:off x="57360" y="1587031"/>
            <a:ext cx="8229600" cy="4625609"/>
          </a:xfrm>
          <a:ln>
            <a:noFill/>
          </a:ln>
        </p:spPr>
        <p:txBody>
          <a:bodyPr>
            <a:normAutofit fontScale="77500" lnSpcReduction="20000"/>
          </a:bodyPr>
          <a:lstStyle/>
          <a:p>
            <a:pPr marL="118872" indent="0">
              <a:buSzPct val="100000"/>
              <a:buNone/>
            </a:pPr>
            <a:r>
              <a:rPr lang="el-GR" dirty="0">
                <a:solidFill>
                  <a:srgbClr val="FF0000"/>
                </a:solidFill>
                <a:latin typeface="Times New Roman"/>
                <a:cs typeface="Times New Roman"/>
              </a:rPr>
              <a:t>1)</a:t>
            </a:r>
            <a:r>
              <a:rPr lang="el-GR" u="sng" dirty="0">
                <a:latin typeface="Times New Roman"/>
                <a:cs typeface="Times New Roman"/>
              </a:rPr>
              <a:t> </a:t>
            </a:r>
            <a:r>
              <a:rPr lang="en-GB" u="sng" dirty="0">
                <a:latin typeface="Times New Roman"/>
                <a:cs typeface="Times New Roman"/>
              </a:rPr>
              <a:t>Pre Renal </a:t>
            </a:r>
            <a:r>
              <a:rPr lang="en-GB" dirty="0">
                <a:latin typeface="Times New Roman"/>
                <a:cs typeface="Times New Roman"/>
              </a:rPr>
              <a:t> (may lead to</a:t>
            </a:r>
          </a:p>
          <a:p>
            <a:pPr marL="118872" indent="0">
              <a:buNone/>
            </a:pPr>
            <a:r>
              <a:rPr lang="en-GB" dirty="0">
                <a:latin typeface="Times New Roman"/>
                <a:cs typeface="Times New Roman"/>
              </a:rPr>
              <a:t>            acute tubular necrosis)</a:t>
            </a:r>
          </a:p>
          <a:p>
            <a:pPr lvl="1">
              <a:buSzPct val="120000"/>
            </a:pPr>
            <a:r>
              <a:rPr lang="en-GB" sz="2000" dirty="0">
                <a:latin typeface="Times New Roman"/>
                <a:cs typeface="Times New Roman"/>
              </a:rPr>
              <a:t>Low blood pressure</a:t>
            </a:r>
          </a:p>
          <a:p>
            <a:pPr lvl="1">
              <a:buSzPct val="120000"/>
            </a:pPr>
            <a:r>
              <a:rPr lang="en-GB" sz="2000" dirty="0">
                <a:latin typeface="Times New Roman"/>
                <a:cs typeface="Times New Roman"/>
              </a:rPr>
              <a:t>Heart Failure</a:t>
            </a:r>
          </a:p>
          <a:p>
            <a:pPr lvl="1">
              <a:buSzPct val="120000"/>
            </a:pPr>
            <a:r>
              <a:rPr lang="en-GB" sz="2000" dirty="0">
                <a:latin typeface="Times New Roman"/>
                <a:cs typeface="Times New Roman"/>
              </a:rPr>
              <a:t>Low blood volume</a:t>
            </a:r>
          </a:p>
          <a:p>
            <a:pPr marL="118872" indent="0">
              <a:buNone/>
            </a:pPr>
            <a:r>
              <a:rPr lang="el-GR" dirty="0">
                <a:solidFill>
                  <a:srgbClr val="FF0000"/>
                </a:solidFill>
                <a:latin typeface="Times New Roman"/>
                <a:cs typeface="Times New Roman"/>
              </a:rPr>
              <a:t>2) </a:t>
            </a:r>
            <a:r>
              <a:rPr lang="en-GB" u="sng" dirty="0">
                <a:latin typeface="Times New Roman"/>
                <a:cs typeface="Times New Roman"/>
              </a:rPr>
              <a:t>Intrinsic</a:t>
            </a:r>
          </a:p>
          <a:p>
            <a:pPr lvl="1"/>
            <a:r>
              <a:rPr lang="en-GB" dirty="0">
                <a:latin typeface="Times New Roman"/>
                <a:cs typeface="Times New Roman"/>
              </a:rPr>
              <a:t>Glomerulonephritis</a:t>
            </a:r>
          </a:p>
          <a:p>
            <a:pPr lvl="1"/>
            <a:r>
              <a:rPr lang="en-GB" dirty="0">
                <a:latin typeface="Times New Roman"/>
                <a:cs typeface="Times New Roman"/>
              </a:rPr>
              <a:t>Acute tubular Necrosis</a:t>
            </a:r>
          </a:p>
          <a:p>
            <a:pPr marL="118872" indent="0">
              <a:buSzPct val="100000"/>
              <a:buNone/>
            </a:pPr>
            <a:r>
              <a:rPr lang="el-GR" dirty="0">
                <a:solidFill>
                  <a:srgbClr val="FF0000"/>
                </a:solidFill>
                <a:latin typeface="Times New Roman"/>
                <a:cs typeface="Times New Roman"/>
              </a:rPr>
              <a:t>3) </a:t>
            </a:r>
            <a:r>
              <a:rPr lang="en-GB" u="sng" dirty="0">
                <a:latin typeface="Times New Roman"/>
                <a:cs typeface="Times New Roman"/>
              </a:rPr>
              <a:t>Post Renal </a:t>
            </a:r>
            <a:r>
              <a:rPr lang="en-GB" dirty="0">
                <a:latin typeface="Times New Roman"/>
                <a:cs typeface="Times New Roman"/>
              </a:rPr>
              <a:t>(urinary </a:t>
            </a:r>
          </a:p>
          <a:p>
            <a:pPr marL="118872" indent="0">
              <a:buSzPct val="100000"/>
              <a:buNone/>
            </a:pPr>
            <a:r>
              <a:rPr lang="en-GB" dirty="0">
                <a:latin typeface="Times New Roman"/>
                <a:cs typeface="Times New Roman"/>
              </a:rPr>
              <a:t>              tract obstruction)</a:t>
            </a:r>
          </a:p>
          <a:p>
            <a:pPr lvl="1"/>
            <a:r>
              <a:rPr lang="en-GB" dirty="0">
                <a:latin typeface="Times New Roman"/>
                <a:cs typeface="Times New Roman"/>
              </a:rPr>
              <a:t>Blocked catheter</a:t>
            </a:r>
          </a:p>
          <a:p>
            <a:pPr lvl="1"/>
            <a:r>
              <a:rPr lang="en-GB" dirty="0">
                <a:latin typeface="Times New Roman"/>
                <a:cs typeface="Times New Roman"/>
              </a:rPr>
              <a:t>Renal calculi </a:t>
            </a:r>
          </a:p>
          <a:p>
            <a:pPr lvl="1"/>
            <a:r>
              <a:rPr lang="en-GB" dirty="0">
                <a:latin typeface="Times New Roman"/>
                <a:cs typeface="Times New Roman"/>
              </a:rPr>
              <a:t>Bladder tumours.</a:t>
            </a:r>
          </a:p>
          <a:p>
            <a:pPr marL="118872" indent="0">
              <a:buSzPct val="100000"/>
              <a:buNone/>
            </a:pPr>
            <a:endParaRPr lang="en-GB" dirty="0">
              <a:latin typeface="Times New Roman"/>
              <a:cs typeface="Times New Roman"/>
            </a:endParaRPr>
          </a:p>
          <a:p>
            <a:pPr marL="118872" indent="0">
              <a:buSzPct val="100000"/>
              <a:buNone/>
            </a:pPr>
            <a:endParaRPr lang="en-GB" dirty="0">
              <a:latin typeface="Times New Roman"/>
              <a:cs typeface="Times New Roman"/>
            </a:endParaRPr>
          </a:p>
          <a:p>
            <a:pPr marL="118872" indent="0">
              <a:buNone/>
            </a:pPr>
            <a:endParaRPr lang="en-GB" u="sng" dirty="0">
              <a:latin typeface="Times New Roman"/>
              <a:cs typeface="Times New Roman"/>
            </a:endParaRPr>
          </a:p>
        </p:txBody>
      </p:sp>
      <p:grpSp>
        <p:nvGrpSpPr>
          <p:cNvPr id="19" name="Group 18"/>
          <p:cNvGrpSpPr/>
          <p:nvPr/>
        </p:nvGrpSpPr>
        <p:grpSpPr>
          <a:xfrm>
            <a:off x="3300503" y="2452481"/>
            <a:ext cx="1019157" cy="787465"/>
            <a:chOff x="3300503" y="2452481"/>
            <a:chExt cx="1019157" cy="787465"/>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6739" y="2452481"/>
              <a:ext cx="932921" cy="633181"/>
            </a:xfrm>
            <a:prstGeom prst="rect">
              <a:avLst/>
            </a:prstGeom>
          </p:spPr>
        </p:pic>
        <p:sp>
          <p:nvSpPr>
            <p:cNvPr id="5" name="&quot;No&quot; Symbol 4"/>
            <p:cNvSpPr/>
            <p:nvPr/>
          </p:nvSpPr>
          <p:spPr>
            <a:xfrm>
              <a:off x="3504328" y="2634223"/>
              <a:ext cx="232307" cy="203839"/>
            </a:xfrm>
            <a:prstGeom prst="noSmoking">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6" name="TextBox 5"/>
            <p:cNvSpPr txBox="1"/>
            <p:nvPr/>
          </p:nvSpPr>
          <p:spPr>
            <a:xfrm>
              <a:off x="3300503" y="2901392"/>
              <a:ext cx="642854" cy="338554"/>
            </a:xfrm>
            <a:prstGeom prst="rect">
              <a:avLst/>
            </a:prstGeom>
            <a:noFill/>
          </p:spPr>
          <p:txBody>
            <a:bodyPr wrap="square" rtlCol="0">
              <a:spAutoFit/>
            </a:bodyPr>
            <a:lstStyle/>
            <a:p>
              <a:r>
                <a:rPr lang="en-GB" sz="800" dirty="0"/>
                <a:t>Blood flow reduced</a:t>
              </a:r>
            </a:p>
          </p:txBody>
        </p:sp>
      </p:grpSp>
      <p:pic>
        <p:nvPicPr>
          <p:cNvPr id="7" name="Picture 6" descr="P1.png"/>
          <p:cNvPicPr>
            <a:picLocks noChangeAspect="1"/>
          </p:cNvPicPr>
          <p:nvPr/>
        </p:nvPicPr>
        <p:blipFill rotWithShape="1">
          <a:blip r:embed="rId4">
            <a:extLst>
              <a:ext uri="{28A0092B-C50C-407E-A947-70E740481C1C}">
                <a14:useLocalDpi xmlns:a14="http://schemas.microsoft.com/office/drawing/2010/main" val="0"/>
              </a:ext>
            </a:extLst>
          </a:blip>
          <a:srcRect l="7138" t="1314" r="7803" b="6206"/>
          <a:stretch/>
        </p:blipFill>
        <p:spPr bwMode="auto">
          <a:xfrm>
            <a:off x="4743018" y="1466072"/>
            <a:ext cx="4390219" cy="54174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4477" y="3557112"/>
            <a:ext cx="893890" cy="602856"/>
          </a:xfrm>
          <a:prstGeom prst="rect">
            <a:avLst/>
          </a:prstGeom>
        </p:spPr>
      </p:pic>
      <p:grpSp>
        <p:nvGrpSpPr>
          <p:cNvPr id="9" name="Group 8"/>
          <p:cNvGrpSpPr/>
          <p:nvPr/>
        </p:nvGrpSpPr>
        <p:grpSpPr>
          <a:xfrm>
            <a:off x="3457299" y="4892131"/>
            <a:ext cx="1034837" cy="930321"/>
            <a:chOff x="3995936" y="1340768"/>
            <a:chExt cx="4294228" cy="3085858"/>
          </a:xfrm>
        </p:grpSpPr>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5936" y="1340768"/>
              <a:ext cx="2190750" cy="1619250"/>
            </a:xfrm>
            <a:prstGeom prst="rect">
              <a:avLst/>
            </a:prstGeom>
          </p:spPr>
        </p:pic>
        <p:pic>
          <p:nvPicPr>
            <p:cNvPr id="11" name="Picture 10"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0192" y="2150393"/>
              <a:ext cx="1989972" cy="2276233"/>
            </a:xfrm>
            <a:prstGeom prst="rect">
              <a:avLst/>
            </a:prstGeom>
          </p:spPr>
        </p:pic>
        <p:cxnSp>
          <p:nvCxnSpPr>
            <p:cNvPr id="12" name="Straight Arrow Connector 11"/>
            <p:cNvCxnSpPr/>
            <p:nvPr/>
          </p:nvCxnSpPr>
          <p:spPr>
            <a:xfrm>
              <a:off x="5436096" y="2852936"/>
              <a:ext cx="1008112" cy="86409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quot;No&quot; Symbol 12"/>
            <p:cNvSpPr/>
            <p:nvPr/>
          </p:nvSpPr>
          <p:spPr>
            <a:xfrm>
              <a:off x="6372206" y="3747364"/>
              <a:ext cx="216024" cy="216024"/>
            </a:xfrm>
            <a:prstGeom prst="noSmoking">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0" name="Oval 19"/>
          <p:cNvSpPr/>
          <p:nvPr/>
        </p:nvSpPr>
        <p:spPr>
          <a:xfrm>
            <a:off x="7005378" y="2452481"/>
            <a:ext cx="331663" cy="289910"/>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1" name="Oval 20"/>
          <p:cNvSpPr/>
          <p:nvPr/>
        </p:nvSpPr>
        <p:spPr>
          <a:xfrm>
            <a:off x="6316485" y="2571118"/>
            <a:ext cx="331663" cy="289910"/>
          </a:xfrm>
          <a:prstGeom prst="ellipse">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735834" y="5532542"/>
            <a:ext cx="331663" cy="289910"/>
          </a:xfrm>
          <a:prstGeom prst="ellipse">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3">
            <a:extLst>
              <a:ext uri="{FF2B5EF4-FFF2-40B4-BE49-F238E27FC236}">
                <a16:creationId xmlns:a16="http://schemas.microsoft.com/office/drawing/2014/main" id="{759EF824-6689-6590-4A8E-48CE1ABCCA80}"/>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8430260" y="0"/>
            <a:ext cx="713740" cy="762000"/>
          </a:xfrm>
          <a:prstGeom prst="rect">
            <a:avLst/>
          </a:prstGeom>
          <a:noFill/>
          <a:ln>
            <a:noFill/>
          </a:ln>
        </p:spPr>
      </p:pic>
    </p:spTree>
    <p:extLst>
      <p:ext uri="{BB962C8B-B14F-4D97-AF65-F5344CB8AC3E}">
        <p14:creationId xmlns:p14="http://schemas.microsoft.com/office/powerpoint/2010/main" val="3313160111"/>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26"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80">
                                          <p:stCondLst>
                                            <p:cond delay="0"/>
                                          </p:stCondLst>
                                        </p:cTn>
                                        <p:tgtEl>
                                          <p:spTgt spid="20"/>
                                        </p:tgtEl>
                                      </p:cBhvr>
                                    </p:animEffect>
                                    <p:anim calcmode="lin" valueType="num">
                                      <p:cBhvr>
                                        <p:cTn id="1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9" dur="26">
                                          <p:stCondLst>
                                            <p:cond delay="650"/>
                                          </p:stCondLst>
                                        </p:cTn>
                                        <p:tgtEl>
                                          <p:spTgt spid="20"/>
                                        </p:tgtEl>
                                      </p:cBhvr>
                                      <p:to x="100000" y="60000"/>
                                    </p:animScale>
                                    <p:animScale>
                                      <p:cBhvr>
                                        <p:cTn id="20" dur="166" decel="50000">
                                          <p:stCondLst>
                                            <p:cond delay="676"/>
                                          </p:stCondLst>
                                        </p:cTn>
                                        <p:tgtEl>
                                          <p:spTgt spid="20"/>
                                        </p:tgtEl>
                                      </p:cBhvr>
                                      <p:to x="100000" y="100000"/>
                                    </p:animScale>
                                    <p:animScale>
                                      <p:cBhvr>
                                        <p:cTn id="21" dur="26">
                                          <p:stCondLst>
                                            <p:cond delay="1312"/>
                                          </p:stCondLst>
                                        </p:cTn>
                                        <p:tgtEl>
                                          <p:spTgt spid="20"/>
                                        </p:tgtEl>
                                      </p:cBhvr>
                                      <p:to x="100000" y="80000"/>
                                    </p:animScale>
                                    <p:animScale>
                                      <p:cBhvr>
                                        <p:cTn id="22" dur="166" decel="50000">
                                          <p:stCondLst>
                                            <p:cond delay="1338"/>
                                          </p:stCondLst>
                                        </p:cTn>
                                        <p:tgtEl>
                                          <p:spTgt spid="20"/>
                                        </p:tgtEl>
                                      </p:cBhvr>
                                      <p:to x="100000" y="100000"/>
                                    </p:animScale>
                                    <p:animScale>
                                      <p:cBhvr>
                                        <p:cTn id="23" dur="26">
                                          <p:stCondLst>
                                            <p:cond delay="1642"/>
                                          </p:stCondLst>
                                        </p:cTn>
                                        <p:tgtEl>
                                          <p:spTgt spid="20"/>
                                        </p:tgtEl>
                                      </p:cBhvr>
                                      <p:to x="100000" y="90000"/>
                                    </p:animScale>
                                    <p:animScale>
                                      <p:cBhvr>
                                        <p:cTn id="24" dur="166" decel="50000">
                                          <p:stCondLst>
                                            <p:cond delay="1668"/>
                                          </p:stCondLst>
                                        </p:cTn>
                                        <p:tgtEl>
                                          <p:spTgt spid="20"/>
                                        </p:tgtEl>
                                      </p:cBhvr>
                                      <p:to x="100000" y="100000"/>
                                    </p:animScale>
                                    <p:animScale>
                                      <p:cBhvr>
                                        <p:cTn id="25" dur="26">
                                          <p:stCondLst>
                                            <p:cond delay="1808"/>
                                          </p:stCondLst>
                                        </p:cTn>
                                        <p:tgtEl>
                                          <p:spTgt spid="20"/>
                                        </p:tgtEl>
                                      </p:cBhvr>
                                      <p:to x="100000" y="95000"/>
                                    </p:animScale>
                                    <p:animScale>
                                      <p:cBhvr>
                                        <p:cTn id="26" dur="166" decel="50000">
                                          <p:stCondLst>
                                            <p:cond delay="1834"/>
                                          </p:stCondLst>
                                        </p:cTn>
                                        <p:tgtEl>
                                          <p:spTgt spid="20"/>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dissolv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dissolve">
                                      <p:cBhvr>
                                        <p:cTn id="36" dur="500"/>
                                        <p:tgtEl>
                                          <p:spTgt spid="3">
                                            <p:txEl>
                                              <p:pRg st="2" end="2"/>
                                            </p:tx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dissolve">
                                      <p:cBhvr>
                                        <p:cTn id="39" dur="500"/>
                                        <p:tgtEl>
                                          <p:spTgt spid="3">
                                            <p:txEl>
                                              <p:pRg st="3" end="3"/>
                                            </p:txEl>
                                          </p:spTgt>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dissolv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dissolve">
                                      <p:cBhvr>
                                        <p:cTn id="47" dur="500"/>
                                        <p:tgtEl>
                                          <p:spTgt spid="3">
                                            <p:txEl>
                                              <p:pRg st="5" end="5"/>
                                            </p:txEl>
                                          </p:spTgt>
                                        </p:tgtEl>
                                      </p:cBhvr>
                                    </p:animEffect>
                                  </p:childTnLst>
                                </p:cTn>
                              </p:par>
                              <p:par>
                                <p:cTn id="48" presetID="26"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80">
                                          <p:stCondLst>
                                            <p:cond delay="0"/>
                                          </p:stCondLst>
                                        </p:cTn>
                                        <p:tgtEl>
                                          <p:spTgt spid="21"/>
                                        </p:tgtEl>
                                      </p:cBhvr>
                                    </p:animEffect>
                                    <p:anim calcmode="lin" valueType="num">
                                      <p:cBhvr>
                                        <p:cTn id="51"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6" dur="26">
                                          <p:stCondLst>
                                            <p:cond delay="650"/>
                                          </p:stCondLst>
                                        </p:cTn>
                                        <p:tgtEl>
                                          <p:spTgt spid="21"/>
                                        </p:tgtEl>
                                      </p:cBhvr>
                                      <p:to x="100000" y="60000"/>
                                    </p:animScale>
                                    <p:animScale>
                                      <p:cBhvr>
                                        <p:cTn id="57" dur="166" decel="50000">
                                          <p:stCondLst>
                                            <p:cond delay="676"/>
                                          </p:stCondLst>
                                        </p:cTn>
                                        <p:tgtEl>
                                          <p:spTgt spid="21"/>
                                        </p:tgtEl>
                                      </p:cBhvr>
                                      <p:to x="100000" y="100000"/>
                                    </p:animScale>
                                    <p:animScale>
                                      <p:cBhvr>
                                        <p:cTn id="58" dur="26">
                                          <p:stCondLst>
                                            <p:cond delay="1312"/>
                                          </p:stCondLst>
                                        </p:cTn>
                                        <p:tgtEl>
                                          <p:spTgt spid="21"/>
                                        </p:tgtEl>
                                      </p:cBhvr>
                                      <p:to x="100000" y="80000"/>
                                    </p:animScale>
                                    <p:animScale>
                                      <p:cBhvr>
                                        <p:cTn id="59" dur="166" decel="50000">
                                          <p:stCondLst>
                                            <p:cond delay="1338"/>
                                          </p:stCondLst>
                                        </p:cTn>
                                        <p:tgtEl>
                                          <p:spTgt spid="21"/>
                                        </p:tgtEl>
                                      </p:cBhvr>
                                      <p:to x="100000" y="100000"/>
                                    </p:animScale>
                                    <p:animScale>
                                      <p:cBhvr>
                                        <p:cTn id="60" dur="26">
                                          <p:stCondLst>
                                            <p:cond delay="1642"/>
                                          </p:stCondLst>
                                        </p:cTn>
                                        <p:tgtEl>
                                          <p:spTgt spid="21"/>
                                        </p:tgtEl>
                                      </p:cBhvr>
                                      <p:to x="100000" y="90000"/>
                                    </p:animScale>
                                    <p:animScale>
                                      <p:cBhvr>
                                        <p:cTn id="61" dur="166" decel="50000">
                                          <p:stCondLst>
                                            <p:cond delay="1668"/>
                                          </p:stCondLst>
                                        </p:cTn>
                                        <p:tgtEl>
                                          <p:spTgt spid="21"/>
                                        </p:tgtEl>
                                      </p:cBhvr>
                                      <p:to x="100000" y="100000"/>
                                    </p:animScale>
                                    <p:animScale>
                                      <p:cBhvr>
                                        <p:cTn id="62" dur="26">
                                          <p:stCondLst>
                                            <p:cond delay="1808"/>
                                          </p:stCondLst>
                                        </p:cTn>
                                        <p:tgtEl>
                                          <p:spTgt spid="21"/>
                                        </p:tgtEl>
                                      </p:cBhvr>
                                      <p:to x="100000" y="95000"/>
                                    </p:animScale>
                                    <p:animScale>
                                      <p:cBhvr>
                                        <p:cTn id="63" dur="166" decel="50000">
                                          <p:stCondLst>
                                            <p:cond delay="1834"/>
                                          </p:stCondLst>
                                        </p:cTn>
                                        <p:tgtEl>
                                          <p:spTgt spid="21"/>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dissolve">
                                      <p:cBhvr>
                                        <p:cTn id="68" dur="500"/>
                                        <p:tgtEl>
                                          <p:spTgt spid="8"/>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3">
                                            <p:txEl>
                                              <p:pRg st="6" end="6"/>
                                            </p:txEl>
                                          </p:spTgt>
                                        </p:tgtEl>
                                        <p:attrNameLst>
                                          <p:attrName>style.visibility</p:attrName>
                                        </p:attrNameLst>
                                      </p:cBhvr>
                                      <p:to>
                                        <p:strVal val="visible"/>
                                      </p:to>
                                    </p:set>
                                    <p:animEffect transition="in" filter="dissolve">
                                      <p:cBhvr>
                                        <p:cTn id="73" dur="500"/>
                                        <p:tgtEl>
                                          <p:spTgt spid="3">
                                            <p:txEl>
                                              <p:pRg st="6" end="6"/>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grpId="0" nodeType="clickEffect">
                                  <p:stCondLst>
                                    <p:cond delay="0"/>
                                  </p:stCondLst>
                                  <p:childTnLst>
                                    <p:set>
                                      <p:cBhvr>
                                        <p:cTn id="77" dur="1" fill="hold">
                                          <p:stCondLst>
                                            <p:cond delay="0"/>
                                          </p:stCondLst>
                                        </p:cTn>
                                        <p:tgtEl>
                                          <p:spTgt spid="3">
                                            <p:txEl>
                                              <p:pRg st="7" end="7"/>
                                            </p:txEl>
                                          </p:spTgt>
                                        </p:tgtEl>
                                        <p:attrNameLst>
                                          <p:attrName>style.visibility</p:attrName>
                                        </p:attrNameLst>
                                      </p:cBhvr>
                                      <p:to>
                                        <p:strVal val="visible"/>
                                      </p:to>
                                    </p:set>
                                    <p:animEffect transition="in" filter="dissolve">
                                      <p:cBhvr>
                                        <p:cTn id="78" dur="500"/>
                                        <p:tgtEl>
                                          <p:spTgt spid="3">
                                            <p:txEl>
                                              <p:pRg st="7" end="7"/>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grpId="0" nodeType="clickEffect">
                                  <p:stCondLst>
                                    <p:cond delay="0"/>
                                  </p:stCondLst>
                                  <p:childTnLst>
                                    <p:set>
                                      <p:cBhvr>
                                        <p:cTn id="82" dur="1" fill="hold">
                                          <p:stCondLst>
                                            <p:cond delay="0"/>
                                          </p:stCondLst>
                                        </p:cTn>
                                        <p:tgtEl>
                                          <p:spTgt spid="3">
                                            <p:txEl>
                                              <p:pRg st="8" end="8"/>
                                            </p:txEl>
                                          </p:spTgt>
                                        </p:tgtEl>
                                        <p:attrNameLst>
                                          <p:attrName>style.visibility</p:attrName>
                                        </p:attrNameLst>
                                      </p:cBhvr>
                                      <p:to>
                                        <p:strVal val="visible"/>
                                      </p:to>
                                    </p:set>
                                    <p:animEffect transition="in" filter="dissolve">
                                      <p:cBhvr>
                                        <p:cTn id="83" dur="500"/>
                                        <p:tgtEl>
                                          <p:spTgt spid="3">
                                            <p:txEl>
                                              <p:pRg st="8" end="8"/>
                                            </p:txEl>
                                          </p:spTgt>
                                        </p:tgtEl>
                                      </p:cBhvr>
                                    </p:animEffect>
                                  </p:childTnLst>
                                </p:cTn>
                              </p:par>
                              <p:par>
                                <p:cTn id="84" presetID="9" presetClass="entr" presetSubtype="0" fill="hold" grpId="0" nodeType="withEffect">
                                  <p:stCondLst>
                                    <p:cond delay="0"/>
                                  </p:stCondLst>
                                  <p:childTnLst>
                                    <p:set>
                                      <p:cBhvr>
                                        <p:cTn id="85" dur="1" fill="hold">
                                          <p:stCondLst>
                                            <p:cond delay="0"/>
                                          </p:stCondLst>
                                        </p:cTn>
                                        <p:tgtEl>
                                          <p:spTgt spid="3">
                                            <p:txEl>
                                              <p:pRg st="9" end="9"/>
                                            </p:txEl>
                                          </p:spTgt>
                                        </p:tgtEl>
                                        <p:attrNameLst>
                                          <p:attrName>style.visibility</p:attrName>
                                        </p:attrNameLst>
                                      </p:cBhvr>
                                      <p:to>
                                        <p:strVal val="visible"/>
                                      </p:to>
                                    </p:set>
                                    <p:animEffect transition="in" filter="dissolve">
                                      <p:cBhvr>
                                        <p:cTn id="86" dur="500"/>
                                        <p:tgtEl>
                                          <p:spTgt spid="3">
                                            <p:txEl>
                                              <p:pRg st="9" end="9"/>
                                            </p:txEl>
                                          </p:spTgt>
                                        </p:tgtEl>
                                      </p:cBhvr>
                                    </p:animEffect>
                                  </p:childTnLst>
                                </p:cTn>
                              </p:par>
                              <p:par>
                                <p:cTn id="87" presetID="26" presetClass="entr" presetSubtype="0" fill="hold" grpId="0" nodeType="with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wipe(down)">
                                      <p:cBhvr>
                                        <p:cTn id="89" dur="580">
                                          <p:stCondLst>
                                            <p:cond delay="0"/>
                                          </p:stCondLst>
                                        </p:cTn>
                                        <p:tgtEl>
                                          <p:spTgt spid="22"/>
                                        </p:tgtEl>
                                      </p:cBhvr>
                                    </p:animEffect>
                                    <p:anim calcmode="lin" valueType="num">
                                      <p:cBhvr>
                                        <p:cTn id="90"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95" dur="26">
                                          <p:stCondLst>
                                            <p:cond delay="650"/>
                                          </p:stCondLst>
                                        </p:cTn>
                                        <p:tgtEl>
                                          <p:spTgt spid="22"/>
                                        </p:tgtEl>
                                      </p:cBhvr>
                                      <p:to x="100000" y="60000"/>
                                    </p:animScale>
                                    <p:animScale>
                                      <p:cBhvr>
                                        <p:cTn id="96" dur="166" decel="50000">
                                          <p:stCondLst>
                                            <p:cond delay="676"/>
                                          </p:stCondLst>
                                        </p:cTn>
                                        <p:tgtEl>
                                          <p:spTgt spid="22"/>
                                        </p:tgtEl>
                                      </p:cBhvr>
                                      <p:to x="100000" y="100000"/>
                                    </p:animScale>
                                    <p:animScale>
                                      <p:cBhvr>
                                        <p:cTn id="97" dur="26">
                                          <p:stCondLst>
                                            <p:cond delay="1312"/>
                                          </p:stCondLst>
                                        </p:cTn>
                                        <p:tgtEl>
                                          <p:spTgt spid="22"/>
                                        </p:tgtEl>
                                      </p:cBhvr>
                                      <p:to x="100000" y="80000"/>
                                    </p:animScale>
                                    <p:animScale>
                                      <p:cBhvr>
                                        <p:cTn id="98" dur="166" decel="50000">
                                          <p:stCondLst>
                                            <p:cond delay="1338"/>
                                          </p:stCondLst>
                                        </p:cTn>
                                        <p:tgtEl>
                                          <p:spTgt spid="22"/>
                                        </p:tgtEl>
                                      </p:cBhvr>
                                      <p:to x="100000" y="100000"/>
                                    </p:animScale>
                                    <p:animScale>
                                      <p:cBhvr>
                                        <p:cTn id="99" dur="26">
                                          <p:stCondLst>
                                            <p:cond delay="1642"/>
                                          </p:stCondLst>
                                        </p:cTn>
                                        <p:tgtEl>
                                          <p:spTgt spid="22"/>
                                        </p:tgtEl>
                                      </p:cBhvr>
                                      <p:to x="100000" y="90000"/>
                                    </p:animScale>
                                    <p:animScale>
                                      <p:cBhvr>
                                        <p:cTn id="100" dur="166" decel="50000">
                                          <p:stCondLst>
                                            <p:cond delay="1668"/>
                                          </p:stCondLst>
                                        </p:cTn>
                                        <p:tgtEl>
                                          <p:spTgt spid="22"/>
                                        </p:tgtEl>
                                      </p:cBhvr>
                                      <p:to x="100000" y="100000"/>
                                    </p:animScale>
                                    <p:animScale>
                                      <p:cBhvr>
                                        <p:cTn id="101" dur="26">
                                          <p:stCondLst>
                                            <p:cond delay="1808"/>
                                          </p:stCondLst>
                                        </p:cTn>
                                        <p:tgtEl>
                                          <p:spTgt spid="22"/>
                                        </p:tgtEl>
                                      </p:cBhvr>
                                      <p:to x="100000" y="95000"/>
                                    </p:animScale>
                                    <p:animScale>
                                      <p:cBhvr>
                                        <p:cTn id="102" dur="166" decel="50000">
                                          <p:stCondLst>
                                            <p:cond delay="1834"/>
                                          </p:stCondLst>
                                        </p:cTn>
                                        <p:tgtEl>
                                          <p:spTgt spid="22"/>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nodeType="clickEffect">
                                  <p:stCondLst>
                                    <p:cond delay="0"/>
                                  </p:stCondLst>
                                  <p:childTnLst>
                                    <p:set>
                                      <p:cBhvr>
                                        <p:cTn id="106" dur="1" fill="hold">
                                          <p:stCondLst>
                                            <p:cond delay="0"/>
                                          </p:stCondLst>
                                        </p:cTn>
                                        <p:tgtEl>
                                          <p:spTgt spid="9"/>
                                        </p:tgtEl>
                                        <p:attrNameLst>
                                          <p:attrName>style.visibility</p:attrName>
                                        </p:attrNameLst>
                                      </p:cBhvr>
                                      <p:to>
                                        <p:strVal val="visible"/>
                                      </p:to>
                                    </p:set>
                                    <p:animEffect transition="in" filter="dissolve">
                                      <p:cBhvr>
                                        <p:cTn id="107" dur="500"/>
                                        <p:tgtEl>
                                          <p:spTgt spid="9"/>
                                        </p:tgtEl>
                                      </p:cBhvr>
                                    </p:animEffect>
                                  </p:childTnLst>
                                </p:cTn>
                              </p:par>
                            </p:childTnLst>
                          </p:cTn>
                        </p:par>
                      </p:childTnLst>
                    </p:cTn>
                  </p:par>
                  <p:par>
                    <p:cTn id="108" fill="hold">
                      <p:stCondLst>
                        <p:cond delay="indefinite"/>
                      </p:stCondLst>
                      <p:childTnLst>
                        <p:par>
                          <p:cTn id="109" fill="hold">
                            <p:stCondLst>
                              <p:cond delay="0"/>
                            </p:stCondLst>
                            <p:childTnLst>
                              <p:par>
                                <p:cTn id="110" presetID="9" presetClass="entr" presetSubtype="0" fill="hold" grpId="0" nodeType="clickEffect">
                                  <p:stCondLst>
                                    <p:cond delay="0"/>
                                  </p:stCondLst>
                                  <p:childTnLst>
                                    <p:set>
                                      <p:cBhvr>
                                        <p:cTn id="111" dur="1" fill="hold">
                                          <p:stCondLst>
                                            <p:cond delay="0"/>
                                          </p:stCondLst>
                                        </p:cTn>
                                        <p:tgtEl>
                                          <p:spTgt spid="3">
                                            <p:txEl>
                                              <p:pRg st="10" end="10"/>
                                            </p:txEl>
                                          </p:spTgt>
                                        </p:tgtEl>
                                        <p:attrNameLst>
                                          <p:attrName>style.visibility</p:attrName>
                                        </p:attrNameLst>
                                      </p:cBhvr>
                                      <p:to>
                                        <p:strVal val="visible"/>
                                      </p:to>
                                    </p:set>
                                    <p:animEffect transition="in" filter="dissolve">
                                      <p:cBhvr>
                                        <p:cTn id="112" dur="500"/>
                                        <p:tgtEl>
                                          <p:spTgt spid="3">
                                            <p:txEl>
                                              <p:pRg st="10" end="10"/>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9" presetClass="entr" presetSubtype="0" fill="hold" grpId="0" nodeType="clickEffect">
                                  <p:stCondLst>
                                    <p:cond delay="0"/>
                                  </p:stCondLst>
                                  <p:childTnLst>
                                    <p:set>
                                      <p:cBhvr>
                                        <p:cTn id="116" dur="1" fill="hold">
                                          <p:stCondLst>
                                            <p:cond delay="0"/>
                                          </p:stCondLst>
                                        </p:cTn>
                                        <p:tgtEl>
                                          <p:spTgt spid="3">
                                            <p:txEl>
                                              <p:pRg st="11" end="11"/>
                                            </p:txEl>
                                          </p:spTgt>
                                        </p:tgtEl>
                                        <p:attrNameLst>
                                          <p:attrName>style.visibility</p:attrName>
                                        </p:attrNameLst>
                                      </p:cBhvr>
                                      <p:to>
                                        <p:strVal val="visible"/>
                                      </p:to>
                                    </p:set>
                                    <p:animEffect transition="in" filter="dissolve">
                                      <p:cBhvr>
                                        <p:cTn id="117" dur="500"/>
                                        <p:tgtEl>
                                          <p:spTgt spid="3">
                                            <p:txEl>
                                              <p:pRg st="11" end="11"/>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9" presetClass="entr" presetSubtype="0" fill="hold" grpId="0" nodeType="clickEffect">
                                  <p:stCondLst>
                                    <p:cond delay="0"/>
                                  </p:stCondLst>
                                  <p:childTnLst>
                                    <p:set>
                                      <p:cBhvr>
                                        <p:cTn id="121" dur="1" fill="hold">
                                          <p:stCondLst>
                                            <p:cond delay="0"/>
                                          </p:stCondLst>
                                        </p:cTn>
                                        <p:tgtEl>
                                          <p:spTgt spid="3">
                                            <p:txEl>
                                              <p:pRg st="12" end="12"/>
                                            </p:txEl>
                                          </p:spTgt>
                                        </p:tgtEl>
                                        <p:attrNameLst>
                                          <p:attrName>style.visibility</p:attrName>
                                        </p:attrNameLst>
                                      </p:cBhvr>
                                      <p:to>
                                        <p:strVal val="visible"/>
                                      </p:to>
                                    </p:set>
                                    <p:animEffect transition="in" filter="dissolve">
                                      <p:cBhvr>
                                        <p:cTn id="12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0" grpId="0" uiExpand="1" animBg="1"/>
      <p:bldP spid="21" grpId="0" animBg="1"/>
      <p:bldP spid="22"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l-GR" dirty="0">
                <a:latin typeface="Times New Roman"/>
                <a:cs typeface="Times New Roman"/>
              </a:rPr>
              <a:t>Προνεφρικά αίτια ΟΝΒ</a:t>
            </a:r>
          </a:p>
        </p:txBody>
      </p:sp>
      <p:sp>
        <p:nvSpPr>
          <p:cNvPr id="34819" name="Content Placeholder 4"/>
          <p:cNvSpPr>
            <a:spLocks noGrp="1"/>
          </p:cNvSpPr>
          <p:nvPr>
            <p:ph idx="1"/>
          </p:nvPr>
        </p:nvSpPr>
        <p:spPr/>
        <p:txBody>
          <a:bodyPr/>
          <a:lstStyle/>
          <a:p>
            <a:pPr eaLnBrk="1" hangingPunct="1">
              <a:lnSpc>
                <a:spcPct val="80000"/>
              </a:lnSpc>
              <a:spcBef>
                <a:spcPct val="0"/>
              </a:spcBef>
            </a:pPr>
            <a:r>
              <a:rPr lang="el-GR" sz="2500" b="1" dirty="0">
                <a:latin typeface="Times New Roman"/>
                <a:cs typeface="Times New Roman"/>
              </a:rPr>
              <a:t>Υποβολαιμία</a:t>
            </a:r>
            <a:r>
              <a:rPr lang="el-GR" sz="1900" dirty="0">
                <a:latin typeface="Times New Roman"/>
                <a:cs typeface="Times New Roman"/>
              </a:rPr>
              <a:t> από γαστρεντερικές, νεφρικές, δερματικές (εγκαύματα) απώλειες</a:t>
            </a:r>
          </a:p>
          <a:p>
            <a:pPr marL="118872" indent="0" eaLnBrk="1" hangingPunct="1">
              <a:lnSpc>
                <a:spcPct val="80000"/>
              </a:lnSpc>
              <a:spcBef>
                <a:spcPct val="0"/>
              </a:spcBef>
              <a:buNone/>
            </a:pPr>
            <a:r>
              <a:rPr lang="el-GR" sz="1900" dirty="0">
                <a:latin typeface="Times New Roman"/>
                <a:cs typeface="Times New Roman"/>
              </a:rPr>
              <a:t> </a:t>
            </a:r>
            <a:endParaRPr lang="en-US" sz="1900" dirty="0">
              <a:latin typeface="Times New Roman"/>
              <a:cs typeface="Times New Roman"/>
            </a:endParaRPr>
          </a:p>
          <a:p>
            <a:pPr eaLnBrk="1" hangingPunct="1">
              <a:lnSpc>
                <a:spcPct val="80000"/>
              </a:lnSpc>
              <a:spcBef>
                <a:spcPct val="0"/>
              </a:spcBef>
            </a:pPr>
            <a:endParaRPr lang="en-US" sz="2500" b="1" dirty="0">
              <a:latin typeface="Times New Roman"/>
              <a:cs typeface="Times New Roman"/>
            </a:endParaRPr>
          </a:p>
          <a:p>
            <a:pPr eaLnBrk="1" hangingPunct="1">
              <a:lnSpc>
                <a:spcPct val="80000"/>
              </a:lnSpc>
              <a:spcBef>
                <a:spcPct val="0"/>
              </a:spcBef>
            </a:pPr>
            <a:r>
              <a:rPr lang="el-GR" sz="2500" b="1" dirty="0">
                <a:latin typeface="Times New Roman"/>
                <a:cs typeface="Times New Roman"/>
              </a:rPr>
              <a:t>Ελάττωση της νεφρικής άρδευσης </a:t>
            </a:r>
            <a:r>
              <a:rPr lang="el-GR" sz="1900" dirty="0">
                <a:latin typeface="Times New Roman"/>
                <a:cs typeface="Times New Roman"/>
              </a:rPr>
              <a:t>σε καρδιακή ανεπάρκεια ή shock (sepsis, anaphylaxis)</a:t>
            </a:r>
          </a:p>
          <a:p>
            <a:pPr marL="118872" indent="0" eaLnBrk="1" hangingPunct="1">
              <a:lnSpc>
                <a:spcPct val="80000"/>
              </a:lnSpc>
              <a:spcBef>
                <a:spcPct val="0"/>
              </a:spcBef>
              <a:buNone/>
            </a:pPr>
            <a:r>
              <a:rPr lang="el-GR" sz="1900" dirty="0">
                <a:latin typeface="Times New Roman"/>
                <a:cs typeface="Times New Roman"/>
              </a:rPr>
              <a:t> </a:t>
            </a:r>
            <a:endParaRPr lang="en-US" sz="1900" dirty="0">
              <a:latin typeface="Times New Roman"/>
              <a:cs typeface="Times New Roman"/>
            </a:endParaRPr>
          </a:p>
          <a:p>
            <a:pPr eaLnBrk="1" hangingPunct="1">
              <a:lnSpc>
                <a:spcPct val="80000"/>
              </a:lnSpc>
              <a:spcBef>
                <a:spcPct val="0"/>
              </a:spcBef>
            </a:pPr>
            <a:endParaRPr lang="en-US" sz="2500" b="1" dirty="0">
              <a:latin typeface="Times New Roman"/>
              <a:cs typeface="Times New Roman"/>
            </a:endParaRPr>
          </a:p>
          <a:p>
            <a:pPr eaLnBrk="1" hangingPunct="1">
              <a:lnSpc>
                <a:spcPct val="80000"/>
              </a:lnSpc>
              <a:spcBef>
                <a:spcPct val="0"/>
              </a:spcBef>
            </a:pPr>
            <a:r>
              <a:rPr lang="el-GR" sz="2500" b="1" dirty="0">
                <a:latin typeface="Times New Roman"/>
                <a:cs typeface="Times New Roman"/>
              </a:rPr>
              <a:t>Φάρμακα </a:t>
            </a:r>
            <a:r>
              <a:rPr lang="el-GR" sz="1900" dirty="0">
                <a:latin typeface="Times New Roman"/>
                <a:cs typeface="Times New Roman"/>
              </a:rPr>
              <a:t>που προκαλούν AKI σε υπο-ογκαιμικές καταστάσεις:  </a:t>
            </a:r>
            <a:endParaRPr lang="en-US" sz="1900" dirty="0">
              <a:latin typeface="Times New Roman"/>
              <a:cs typeface="Times New Roman"/>
            </a:endParaRPr>
          </a:p>
          <a:p>
            <a:pPr lvl="1" eaLnBrk="1" hangingPunct="1">
              <a:lnSpc>
                <a:spcPct val="80000"/>
              </a:lnSpc>
              <a:spcBef>
                <a:spcPct val="0"/>
              </a:spcBef>
            </a:pPr>
            <a:endParaRPr lang="el-GR" sz="1700" dirty="0">
              <a:latin typeface="Times New Roman"/>
              <a:cs typeface="Times New Roman"/>
            </a:endParaRPr>
          </a:p>
          <a:p>
            <a:pPr lvl="1" eaLnBrk="1" hangingPunct="1">
              <a:lnSpc>
                <a:spcPct val="80000"/>
              </a:lnSpc>
              <a:spcBef>
                <a:spcPct val="0"/>
              </a:spcBef>
            </a:pPr>
            <a:r>
              <a:rPr lang="el-GR" sz="1700" dirty="0">
                <a:latin typeface="Times New Roman"/>
                <a:cs typeface="Times New Roman"/>
              </a:rPr>
              <a:t>ACEIs -ARBs </a:t>
            </a:r>
            <a:endParaRPr lang="en-US" sz="1700" dirty="0">
              <a:latin typeface="Times New Roman"/>
              <a:cs typeface="Times New Roman"/>
            </a:endParaRPr>
          </a:p>
          <a:p>
            <a:pPr lvl="1" eaLnBrk="1" hangingPunct="1">
              <a:lnSpc>
                <a:spcPct val="80000"/>
              </a:lnSpc>
              <a:spcBef>
                <a:spcPct val="0"/>
              </a:spcBef>
            </a:pPr>
            <a:r>
              <a:rPr lang="el-GR" sz="1700" dirty="0">
                <a:latin typeface="Times New Roman"/>
                <a:cs typeface="Times New Roman"/>
              </a:rPr>
              <a:t>Αγγειοσυσπαστικά αρτηριολίων που μπορεί να προκαλέσουν AKI  </a:t>
            </a:r>
            <a:endParaRPr lang="en-US" sz="1700" dirty="0">
              <a:latin typeface="Times New Roman"/>
              <a:cs typeface="Times New Roman"/>
            </a:endParaRPr>
          </a:p>
          <a:p>
            <a:pPr lvl="2" eaLnBrk="1" hangingPunct="1">
              <a:lnSpc>
                <a:spcPct val="80000"/>
              </a:lnSpc>
              <a:spcBef>
                <a:spcPct val="0"/>
              </a:spcBef>
            </a:pPr>
            <a:r>
              <a:rPr lang="el-GR" sz="1600" dirty="0">
                <a:latin typeface="Times New Roman"/>
                <a:cs typeface="Times New Roman"/>
              </a:rPr>
              <a:t>radiocontrast agents, NSAIDs, amphotericin, calcineurin inhibitors, norepinephrine, και άλλα αγγειοσυσπαστικά</a:t>
            </a:r>
          </a:p>
          <a:p>
            <a:pPr marL="768096" lvl="2" indent="0" eaLnBrk="1" hangingPunct="1">
              <a:lnSpc>
                <a:spcPct val="80000"/>
              </a:lnSpc>
              <a:spcBef>
                <a:spcPct val="0"/>
              </a:spcBef>
              <a:buNone/>
            </a:pPr>
            <a:r>
              <a:rPr lang="el-GR" sz="1600" dirty="0">
                <a:latin typeface="Times New Roman"/>
                <a:cs typeface="Times New Roman"/>
              </a:rPr>
              <a:t> </a:t>
            </a:r>
            <a:endParaRPr lang="en-US" sz="1600" dirty="0">
              <a:latin typeface="Times New Roman"/>
              <a:cs typeface="Times New Roman"/>
            </a:endParaRPr>
          </a:p>
          <a:p>
            <a:pPr eaLnBrk="1" hangingPunct="1">
              <a:lnSpc>
                <a:spcPct val="80000"/>
              </a:lnSpc>
              <a:spcBef>
                <a:spcPct val="0"/>
              </a:spcBef>
            </a:pPr>
            <a:endParaRPr lang="en-US" sz="1900" dirty="0">
              <a:latin typeface="Times New Roman"/>
              <a:cs typeface="Times New Roman"/>
            </a:endParaRPr>
          </a:p>
          <a:p>
            <a:pPr eaLnBrk="1" hangingPunct="1">
              <a:lnSpc>
                <a:spcPct val="80000"/>
              </a:lnSpc>
              <a:spcBef>
                <a:spcPct val="0"/>
              </a:spcBef>
            </a:pPr>
            <a:r>
              <a:rPr lang="el-GR" sz="2400" b="1" dirty="0">
                <a:latin typeface="Times New Roman"/>
                <a:cs typeface="Times New Roman"/>
              </a:rPr>
              <a:t>Ηπατο-νεφρικό σύνδρομο </a:t>
            </a:r>
            <a:r>
              <a:rPr lang="el-GR" sz="1900" dirty="0">
                <a:latin typeface="Times New Roman"/>
                <a:cs typeface="Times New Roman"/>
              </a:rPr>
              <a:t>(διάχυτη νεφρική αγγειοσύσπαση).</a:t>
            </a:r>
            <a:endParaRPr lang="el-GR" dirty="0">
              <a:latin typeface="Times New Roman"/>
              <a:cs typeface="Times New Roman"/>
            </a:endParaRPr>
          </a:p>
        </p:txBody>
      </p:sp>
    </p:spTree>
    <p:extLst>
      <p:ext uri="{BB962C8B-B14F-4D97-AF65-F5344CB8AC3E}">
        <p14:creationId xmlns:p14="http://schemas.microsoft.com/office/powerpoint/2010/main" val="69100049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idx="1"/>
          </p:nvPr>
        </p:nvSpPr>
        <p:spPr>
          <a:xfrm>
            <a:off x="291128" y="1600201"/>
            <a:ext cx="8115300" cy="4525963"/>
          </a:xfrm>
        </p:spPr>
        <p:txBody>
          <a:bodyPr/>
          <a:lstStyle/>
          <a:p>
            <a:r>
              <a:rPr lang="el-GR" sz="2800" dirty="0">
                <a:latin typeface="Times New Roman"/>
                <a:cs typeface="Times New Roman"/>
              </a:rPr>
              <a:t>Οι νεφροί προσλαμβάνουν το 25% του ΚΛΟΑ </a:t>
            </a:r>
          </a:p>
          <a:p>
            <a:r>
              <a:rPr lang="el-GR" sz="2800" dirty="0">
                <a:latin typeface="Times New Roman"/>
                <a:cs typeface="Times New Roman"/>
              </a:rPr>
              <a:t>Ο αυξημένος ρυθμός νεφρικής ροής αίματος (</a:t>
            </a:r>
            <a:r>
              <a:rPr lang="en-GB" sz="2800" dirty="0">
                <a:latin typeface="Times New Roman"/>
                <a:cs typeface="Times New Roman"/>
              </a:rPr>
              <a:t>RBF)</a:t>
            </a:r>
            <a:r>
              <a:rPr lang="el-GR" sz="2800" dirty="0">
                <a:latin typeface="Times New Roman"/>
                <a:cs typeface="Times New Roman"/>
              </a:rPr>
              <a:t> εξασφαλίζει </a:t>
            </a:r>
            <a:endParaRPr lang="en-US" sz="2800" dirty="0">
              <a:latin typeface="Times New Roman"/>
              <a:cs typeface="Times New Roman"/>
            </a:endParaRPr>
          </a:p>
          <a:p>
            <a:pPr lvl="2"/>
            <a:r>
              <a:rPr lang="el-GR" sz="2200" dirty="0">
                <a:latin typeface="Times New Roman"/>
                <a:cs typeface="Times New Roman"/>
              </a:rPr>
              <a:t>τη διατήρηση της σπειραματικής διήθησης (</a:t>
            </a:r>
            <a:r>
              <a:rPr lang="en-US" sz="2200" dirty="0">
                <a:latin typeface="Times New Roman"/>
                <a:cs typeface="Times New Roman"/>
              </a:rPr>
              <a:t>GFR) </a:t>
            </a:r>
            <a:r>
              <a:rPr lang="el-GR" sz="2200" dirty="0">
                <a:latin typeface="Times New Roman"/>
                <a:cs typeface="Times New Roman"/>
              </a:rPr>
              <a:t>και </a:t>
            </a:r>
            <a:endParaRPr lang="en-US" sz="2200" dirty="0">
              <a:latin typeface="Times New Roman"/>
              <a:cs typeface="Times New Roman"/>
            </a:endParaRPr>
          </a:p>
          <a:p>
            <a:pPr lvl="2"/>
            <a:r>
              <a:rPr lang="el-GR" sz="2200" dirty="0">
                <a:latin typeface="Times New Roman"/>
                <a:cs typeface="Times New Roman"/>
              </a:rPr>
              <a:t>την προσφορά της αναγκαίας ποσότητας </a:t>
            </a:r>
            <a:r>
              <a:rPr lang="en-US" sz="2200" dirty="0">
                <a:latin typeface="Times New Roman"/>
                <a:cs typeface="Times New Roman"/>
              </a:rPr>
              <a:t>O2</a:t>
            </a:r>
            <a:r>
              <a:rPr lang="el-GR" sz="2200" dirty="0">
                <a:latin typeface="Times New Roman"/>
                <a:cs typeface="Times New Roman"/>
              </a:rPr>
              <a:t>, για τη μεταφορά των ιόντων.</a:t>
            </a:r>
            <a:endParaRPr lang="en-US" sz="2200" dirty="0">
              <a:latin typeface="Times New Roman"/>
              <a:cs typeface="Times New Roman"/>
            </a:endParaRPr>
          </a:p>
        </p:txBody>
      </p:sp>
      <p:pic>
        <p:nvPicPr>
          <p:cNvPr id="32773" name="Content Placeholder 4" descr="a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1" y="4129699"/>
            <a:ext cx="3492500" cy="2689225"/>
          </a:xfrm>
          <a:prstGeom prst="rect">
            <a:avLst/>
          </a:prstGeom>
          <a:noFill/>
          <a:ln w="9525">
            <a:solidFill>
              <a:srgbClr val="002060"/>
            </a:solidFill>
            <a:miter lim="800000"/>
            <a:headEnd/>
            <a:tailEnd/>
          </a:ln>
          <a:extLst>
            <a:ext uri="{909E8E84-426E-40dd-AFC4-6F175D3DCCD1}">
              <a14:hiddenFill xmlns:a14="http://schemas.microsoft.com/office/drawing/2010/main" xmlns="">
                <a:solidFill>
                  <a:srgbClr val="FFFFFF"/>
                </a:solidFill>
              </a14:hiddenFill>
            </a:ext>
          </a:extLst>
        </p:spPr>
      </p:pic>
      <p:sp>
        <p:nvSpPr>
          <p:cNvPr id="7" name="Title 3"/>
          <p:cNvSpPr>
            <a:spLocks noGrp="1"/>
          </p:cNvSpPr>
          <p:nvPr>
            <p:ph type="title"/>
          </p:nvPr>
        </p:nvSpPr>
        <p:spPr/>
        <p:txBody>
          <a:bodyPr/>
          <a:lstStyle/>
          <a:p>
            <a:pPr algn="ctr"/>
            <a:r>
              <a:rPr lang="el-GR" dirty="0">
                <a:latin typeface="Times New Roman"/>
                <a:cs typeface="Times New Roman"/>
              </a:rPr>
              <a:t>Προνεφρικά αίτια ΟΝΒ</a:t>
            </a:r>
          </a:p>
        </p:txBody>
      </p:sp>
    </p:spTree>
    <p:extLst>
      <p:ext uri="{BB962C8B-B14F-4D97-AF65-F5344CB8AC3E}">
        <p14:creationId xmlns:p14="http://schemas.microsoft.com/office/powerpoint/2010/main" val="349277186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Content Placeholder 6"/>
          <p:cNvSpPr>
            <a:spLocks noGrp="1"/>
          </p:cNvSpPr>
          <p:nvPr>
            <p:ph idx="1"/>
          </p:nvPr>
        </p:nvSpPr>
        <p:spPr>
          <a:xfrm>
            <a:off x="720963" y="1600201"/>
            <a:ext cx="7797800" cy="4525963"/>
          </a:xfrm>
        </p:spPr>
        <p:txBody>
          <a:bodyPr/>
          <a:lstStyle/>
          <a:p>
            <a:pPr algn="just"/>
            <a:r>
              <a:rPr lang="el-GR" sz="2800" dirty="0">
                <a:solidFill>
                  <a:srgbClr val="000000"/>
                </a:solidFill>
                <a:latin typeface="Times New Roman"/>
                <a:cs typeface="Times New Roman"/>
              </a:rPr>
              <a:t>Η οξεία ελάττωση της RBF προκαλεί</a:t>
            </a:r>
            <a:r>
              <a:rPr lang="el-GR" sz="2400" dirty="0">
                <a:solidFill>
                  <a:srgbClr val="000000"/>
                </a:solidFill>
                <a:latin typeface="Times New Roman"/>
                <a:cs typeface="Times New Roman"/>
              </a:rPr>
              <a:t> </a:t>
            </a:r>
          </a:p>
          <a:p>
            <a:pPr lvl="1" algn="just"/>
            <a:r>
              <a:rPr lang="el-GR" sz="2400" dirty="0">
                <a:solidFill>
                  <a:srgbClr val="000000"/>
                </a:solidFill>
                <a:latin typeface="Times New Roman"/>
                <a:cs typeface="Times New Roman"/>
              </a:rPr>
              <a:t>Πτώση της σπειραματικής διήθησης (GFR</a:t>
            </a:r>
            <a:r>
              <a:rPr lang="en-US" sz="2400" dirty="0">
                <a:solidFill>
                  <a:srgbClr val="000000"/>
                </a:solidFill>
                <a:latin typeface="Times New Roman"/>
                <a:cs typeface="Times New Roman"/>
              </a:rPr>
              <a:t>)</a:t>
            </a:r>
            <a:r>
              <a:rPr lang="el-GR" sz="2400" dirty="0">
                <a:solidFill>
                  <a:srgbClr val="000000"/>
                </a:solidFill>
                <a:latin typeface="Times New Roman"/>
                <a:cs typeface="Times New Roman"/>
              </a:rPr>
              <a:t> και </a:t>
            </a:r>
            <a:endParaRPr lang="en-US" sz="2400" dirty="0">
              <a:solidFill>
                <a:srgbClr val="000000"/>
              </a:solidFill>
              <a:latin typeface="Times New Roman"/>
              <a:cs typeface="Times New Roman"/>
            </a:endParaRPr>
          </a:p>
          <a:p>
            <a:pPr lvl="1" algn="just"/>
            <a:r>
              <a:rPr lang="el-GR" sz="2400" dirty="0">
                <a:solidFill>
                  <a:srgbClr val="000000"/>
                </a:solidFill>
                <a:latin typeface="Times New Roman"/>
                <a:cs typeface="Times New Roman"/>
              </a:rPr>
              <a:t>Αύξηση των επιπέδων ουρίας και κρεατινίνης του ορού </a:t>
            </a:r>
            <a:r>
              <a:rPr lang="en-US" sz="2400" dirty="0">
                <a:solidFill>
                  <a:srgbClr val="000000"/>
                </a:solidFill>
                <a:latin typeface="Times New Roman"/>
                <a:cs typeface="Times New Roman"/>
              </a:rPr>
              <a:t>      		</a:t>
            </a:r>
            <a:r>
              <a:rPr lang="el-GR" sz="2400" dirty="0">
                <a:solidFill>
                  <a:srgbClr val="000000"/>
                </a:solidFill>
                <a:latin typeface="Times New Roman"/>
                <a:cs typeface="Times New Roman"/>
              </a:rPr>
              <a:t>(οξεία έκπτωση της νεφρικής λειτουργίας). </a:t>
            </a:r>
          </a:p>
          <a:p>
            <a:pPr algn="just"/>
            <a:endParaRPr lang="el-GR" sz="2800" dirty="0">
              <a:solidFill>
                <a:srgbClr val="000000"/>
              </a:solidFill>
              <a:latin typeface="Times New Roman"/>
              <a:cs typeface="Times New Roman"/>
            </a:endParaRPr>
          </a:p>
          <a:p>
            <a:pPr lvl="1" algn="just"/>
            <a:endParaRPr lang="el-GR" sz="2800" dirty="0">
              <a:solidFill>
                <a:srgbClr val="000000"/>
              </a:solidFill>
              <a:latin typeface="Times New Roman"/>
              <a:cs typeface="Times New Roman"/>
            </a:endParaRPr>
          </a:p>
          <a:p>
            <a:pPr algn="just"/>
            <a:endParaRPr lang="el-GR" sz="2800" dirty="0">
              <a:solidFill>
                <a:srgbClr val="000000"/>
              </a:solidFill>
              <a:latin typeface="Times New Roman"/>
              <a:cs typeface="Times New Roman"/>
            </a:endParaRPr>
          </a:p>
        </p:txBody>
      </p:sp>
      <p:sp>
        <p:nvSpPr>
          <p:cNvPr id="4" name="Rectangle 3"/>
          <p:cNvSpPr/>
          <p:nvPr/>
        </p:nvSpPr>
        <p:spPr>
          <a:xfrm>
            <a:off x="762001" y="4071938"/>
            <a:ext cx="7810500" cy="1631950"/>
          </a:xfrm>
          <a:prstGeom prst="rect">
            <a:avLst/>
          </a:prstGeom>
        </p:spPr>
        <p:txBody>
          <a:bodyPr>
            <a:spAutoFit/>
          </a:bodyPr>
          <a:lstStyle/>
          <a:p>
            <a:pPr marL="514350" indent="-514350"/>
            <a:r>
              <a:rPr lang="el-GR" sz="2800" dirty="0">
                <a:latin typeface="Times New Roman"/>
                <a:cs typeface="Times New Roman"/>
              </a:rPr>
              <a:t>μπορεί να συμβεί σε</a:t>
            </a:r>
          </a:p>
          <a:p>
            <a:pPr marL="514350" indent="-514350">
              <a:buFont typeface="Comic Sans MS" charset="0"/>
              <a:buAutoNum type="arabicPeriod"/>
            </a:pPr>
            <a:r>
              <a:rPr lang="el-GR" sz="2400" dirty="0">
                <a:latin typeface="Times New Roman"/>
                <a:cs typeface="Times New Roman"/>
              </a:rPr>
              <a:t>υποβολαιμία και ελάττωση του ΕΞΥ όγκου</a:t>
            </a:r>
          </a:p>
          <a:p>
            <a:pPr marL="514350" indent="-514350">
              <a:buFont typeface="Comic Sans MS" charset="0"/>
              <a:buAutoNum type="arabicPeriod"/>
            </a:pPr>
            <a:r>
              <a:rPr lang="el-GR" sz="2400" dirty="0">
                <a:latin typeface="Times New Roman"/>
                <a:cs typeface="Times New Roman"/>
              </a:rPr>
              <a:t>οξεία μείωση του ΚΛΟΑ </a:t>
            </a:r>
          </a:p>
          <a:p>
            <a:pPr marL="514350" indent="-514350">
              <a:buFont typeface="Comic Sans MS" charset="0"/>
              <a:buAutoNum type="arabicPeriod"/>
            </a:pPr>
            <a:r>
              <a:rPr lang="el-GR" sz="2400" dirty="0">
                <a:latin typeface="Times New Roman"/>
                <a:cs typeface="Times New Roman"/>
              </a:rPr>
              <a:t>εξωνεφρικές αιμοδυναμικές μεταβολές</a:t>
            </a:r>
            <a:endParaRPr lang="el-GR" sz="2800" dirty="0">
              <a:latin typeface="Times New Roman"/>
              <a:cs typeface="Times New Roman"/>
            </a:endParaRPr>
          </a:p>
        </p:txBody>
      </p:sp>
      <p:sp>
        <p:nvSpPr>
          <p:cNvPr id="7" name="Title 3"/>
          <p:cNvSpPr>
            <a:spLocks noGrp="1"/>
          </p:cNvSpPr>
          <p:nvPr>
            <p:ph type="title"/>
          </p:nvPr>
        </p:nvSpPr>
        <p:spPr/>
        <p:txBody>
          <a:bodyPr/>
          <a:lstStyle/>
          <a:p>
            <a:pPr algn="ctr"/>
            <a:r>
              <a:rPr lang="el-GR" dirty="0">
                <a:latin typeface="Times New Roman"/>
                <a:cs typeface="Times New Roman"/>
              </a:rPr>
              <a:t>Προνεφρικά αίτια ΟΝΒ</a:t>
            </a:r>
          </a:p>
        </p:txBody>
      </p:sp>
    </p:spTree>
    <p:extLst>
      <p:ext uri="{BB962C8B-B14F-4D97-AF65-F5344CB8AC3E}">
        <p14:creationId xmlns:p14="http://schemas.microsoft.com/office/powerpoint/2010/main" val="36963491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7044" y="86001"/>
            <a:ext cx="8229600" cy="752199"/>
          </a:xfrm>
        </p:spPr>
        <p:txBody>
          <a:bodyPr/>
          <a:lstStyle/>
          <a:p>
            <a:pPr algn="ctr"/>
            <a:r>
              <a:rPr lang="el-GR" b="1" dirty="0">
                <a:solidFill>
                  <a:srgbClr val="262626"/>
                </a:solidFill>
                <a:latin typeface="Times New Roman"/>
                <a:cs typeface="Times New Roman"/>
              </a:rPr>
              <a:t>Νεφρική αυτορρύθμιση</a:t>
            </a:r>
          </a:p>
        </p:txBody>
      </p:sp>
      <p:pic>
        <p:nvPicPr>
          <p:cNvPr id="36868" name="Picture 5" descr="D:\Users\makis\AppData\Roaming\PixelMetrics\CaptureWiz\LastCaptures\2009-02-16_00-16-19-9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5" y="1588167"/>
            <a:ext cx="9057234" cy="5156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0402096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utoreg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6434" y="214314"/>
            <a:ext cx="6951133" cy="242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autoreg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7723" y="2600325"/>
            <a:ext cx="6928556" cy="211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autoreg3.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00667" y="4667250"/>
            <a:ext cx="6942667" cy="219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1312333" y="5357813"/>
            <a:ext cx="2982282" cy="1200329"/>
          </a:xfrm>
          <a:prstGeom prst="rect">
            <a:avLst/>
          </a:prstGeom>
          <a:noFill/>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200" b="1" dirty="0">
                <a:solidFill>
                  <a:schemeClr val="accent6"/>
                </a:solidFill>
                <a:latin typeface="Times New Roman"/>
                <a:cs typeface="Times New Roman"/>
              </a:rPr>
              <a:t>In </a:t>
            </a:r>
            <a:r>
              <a:rPr lang="en-US" sz="1200" b="1" dirty="0" err="1">
                <a:solidFill>
                  <a:schemeClr val="accent6"/>
                </a:solidFill>
                <a:latin typeface="Times New Roman"/>
                <a:cs typeface="Times New Roman"/>
              </a:rPr>
              <a:t>Hypoperfusion</a:t>
            </a:r>
            <a:r>
              <a:rPr lang="en-US" sz="1200" b="1" dirty="0">
                <a:solidFill>
                  <a:schemeClr val="accent6"/>
                </a:solidFill>
                <a:latin typeface="Times New Roman"/>
                <a:cs typeface="Times New Roman"/>
              </a:rPr>
              <a:t>:</a:t>
            </a:r>
          </a:p>
          <a:p>
            <a:pPr eaLnBrk="1" hangingPunct="1"/>
            <a:r>
              <a:rPr lang="en-US" sz="1200" b="1" dirty="0">
                <a:solidFill>
                  <a:schemeClr val="accent6"/>
                </a:solidFill>
                <a:latin typeface="Times New Roman"/>
                <a:cs typeface="Times New Roman"/>
              </a:rPr>
              <a:t>at MAP &lt; 80 mmHg - maximum dilatation</a:t>
            </a:r>
          </a:p>
          <a:p>
            <a:pPr eaLnBrk="1" hangingPunct="1"/>
            <a:r>
              <a:rPr lang="en-US" sz="1200" b="1" dirty="0">
                <a:solidFill>
                  <a:schemeClr val="accent6"/>
                </a:solidFill>
                <a:latin typeface="Times New Roman"/>
                <a:cs typeface="Times New Roman"/>
              </a:rPr>
              <a:t>at a higher level in Elderly – Diabetics</a:t>
            </a:r>
          </a:p>
          <a:p>
            <a:pPr eaLnBrk="1" hangingPunct="1"/>
            <a:endParaRPr lang="en-US" sz="1200" b="1" dirty="0">
              <a:solidFill>
                <a:schemeClr val="accent6"/>
              </a:solidFill>
              <a:latin typeface="Times New Roman"/>
              <a:cs typeface="Times New Roman"/>
            </a:endParaRPr>
          </a:p>
          <a:p>
            <a:pPr eaLnBrk="1" hangingPunct="1"/>
            <a:r>
              <a:rPr lang="en-US" sz="1200" b="1" dirty="0">
                <a:solidFill>
                  <a:schemeClr val="accent6"/>
                </a:solidFill>
                <a:latin typeface="Times New Roman"/>
                <a:cs typeface="Times New Roman"/>
              </a:rPr>
              <a:t>In marked circulatory failure: </a:t>
            </a:r>
          </a:p>
          <a:p>
            <a:pPr eaLnBrk="1" hangingPunct="1"/>
            <a:r>
              <a:rPr lang="en-US" sz="1200" b="1" dirty="0">
                <a:solidFill>
                  <a:schemeClr val="accent6"/>
                </a:solidFill>
                <a:latin typeface="Times New Roman"/>
                <a:cs typeface="Times New Roman"/>
              </a:rPr>
              <a:t>very high AGII </a:t>
            </a:r>
            <a:endParaRPr lang="el-GR" sz="1200" b="1" dirty="0">
              <a:solidFill>
                <a:schemeClr val="accent6"/>
              </a:solidFill>
              <a:latin typeface="Times New Roman"/>
              <a:cs typeface="Times New Roman"/>
            </a:endParaRPr>
          </a:p>
        </p:txBody>
      </p:sp>
      <p:sp>
        <p:nvSpPr>
          <p:cNvPr id="2" name="Title 1"/>
          <p:cNvSpPr>
            <a:spLocks noGrp="1"/>
          </p:cNvSpPr>
          <p:nvPr>
            <p:ph type="title" idx="4294967295"/>
          </p:nvPr>
        </p:nvSpPr>
        <p:spPr>
          <a:xfrm rot="16200000">
            <a:off x="-2920999" y="2921001"/>
            <a:ext cx="6858000" cy="1016000"/>
          </a:xfrm>
        </p:spPr>
        <p:txBody>
          <a:bodyPr/>
          <a:lstStyle/>
          <a:p>
            <a:pPr>
              <a:defRPr/>
            </a:pPr>
            <a:r>
              <a:rPr lang="el-GR" dirty="0">
                <a:latin typeface="Times New Roman"/>
                <a:ea typeface="+mj-ea"/>
                <a:cs typeface="Times New Roman"/>
              </a:rPr>
              <a:t>αυττορρύθμιση</a:t>
            </a:r>
          </a:p>
        </p:txBody>
      </p:sp>
    </p:spTree>
    <p:extLst>
      <p:ext uri="{BB962C8B-B14F-4D97-AF65-F5344CB8AC3E}">
        <p14:creationId xmlns:p14="http://schemas.microsoft.com/office/powerpoint/2010/main" val="187368670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741366"/>
          </a:xfrm>
        </p:spPr>
        <p:txBody>
          <a:bodyPr>
            <a:normAutofit fontScale="90000"/>
          </a:bodyPr>
          <a:lstStyle/>
          <a:p>
            <a:pPr algn="ctr"/>
            <a:r>
              <a:rPr lang="el-GR" sz="4400" dirty="0">
                <a:latin typeface="Times New Roman"/>
                <a:cs typeface="Times New Roman"/>
              </a:rPr>
              <a:t>Προνεφρική ΟΝΒ</a:t>
            </a:r>
          </a:p>
        </p:txBody>
      </p:sp>
      <p:sp>
        <p:nvSpPr>
          <p:cNvPr id="43011" name="Content Placeholder 4"/>
          <p:cNvSpPr>
            <a:spLocks noGrp="1"/>
          </p:cNvSpPr>
          <p:nvPr>
            <p:ph idx="1"/>
          </p:nvPr>
        </p:nvSpPr>
        <p:spPr>
          <a:xfrm>
            <a:off x="457200" y="1371600"/>
            <a:ext cx="8229600" cy="5013568"/>
          </a:xfrm>
        </p:spPr>
        <p:txBody>
          <a:bodyPr/>
          <a:lstStyle/>
          <a:p>
            <a:pPr marL="419100" lvl="1" indent="-382588" algn="just">
              <a:buSzPct val="80000"/>
              <a:buFont typeface="Wingdings 2" charset="0"/>
              <a:buChar char=""/>
            </a:pPr>
            <a:r>
              <a:rPr lang="el-GR" sz="2400" dirty="0">
                <a:solidFill>
                  <a:srgbClr val="000000"/>
                </a:solidFill>
                <a:latin typeface="Times New Roman"/>
                <a:cs typeface="Times New Roman"/>
              </a:rPr>
              <a:t>Σε αναστολή της φυσιολογικής αυτορρυθμιστικής ικανότητας, ο νεφρός αδυνατεί να απαντήσει και  προκαλείται αρχικά προνεφρική αζωθαιμία</a:t>
            </a:r>
          </a:p>
          <a:p>
            <a:pPr marL="419100" lvl="1" indent="-382588" algn="just">
              <a:buSzPct val="80000"/>
              <a:buFont typeface="Wingdings 2" charset="0"/>
              <a:buChar char=""/>
            </a:pPr>
            <a:endParaRPr lang="el-GR" sz="2400" dirty="0">
              <a:solidFill>
                <a:srgbClr val="000000"/>
              </a:solidFill>
              <a:latin typeface="Times New Roman"/>
              <a:cs typeface="Times New Roman"/>
            </a:endParaRPr>
          </a:p>
          <a:p>
            <a:pPr marL="419100" lvl="1" indent="-382588" algn="just">
              <a:buSzPct val="80000"/>
              <a:buFont typeface="Wingdings 2" charset="0"/>
              <a:buChar char=""/>
            </a:pPr>
            <a:r>
              <a:rPr lang="el-GR" sz="2400" dirty="0">
                <a:solidFill>
                  <a:srgbClr val="000000"/>
                </a:solidFill>
                <a:latin typeface="Times New Roman"/>
                <a:cs typeface="Times New Roman"/>
              </a:rPr>
              <a:t>Η αναστολή της αυτορρύθμισης παρατηρείται σε</a:t>
            </a:r>
          </a:p>
          <a:p>
            <a:pPr marL="701675" lvl="2" indent="-382588" algn="just">
              <a:buSzPct val="80000"/>
              <a:buFont typeface="Arial" charset="0"/>
              <a:buNone/>
            </a:pPr>
            <a:r>
              <a:rPr lang="el-GR" sz="2000" dirty="0">
                <a:solidFill>
                  <a:srgbClr val="000000"/>
                </a:solidFill>
                <a:latin typeface="Times New Roman"/>
                <a:cs typeface="Times New Roman"/>
              </a:rPr>
              <a:t>	α) αυξημένη αδρενεργική δραστηριότητα (απελευθέρωση μεγάλων ποσοτήτων αγγειοσυσπαστικών ουσιών</a:t>
            </a:r>
            <a:r>
              <a:rPr lang="en-US" sz="2000" dirty="0">
                <a:solidFill>
                  <a:srgbClr val="000000"/>
                </a:solidFill>
                <a:latin typeface="Times New Roman"/>
                <a:cs typeface="Times New Roman"/>
              </a:rPr>
              <a:t>)</a:t>
            </a:r>
            <a:endParaRPr lang="el-GR" sz="2000" dirty="0">
              <a:solidFill>
                <a:srgbClr val="000000"/>
              </a:solidFill>
              <a:latin typeface="Times New Roman"/>
              <a:cs typeface="Times New Roman"/>
            </a:endParaRPr>
          </a:p>
          <a:p>
            <a:pPr marL="701675" lvl="2" indent="-382588" algn="just">
              <a:buSzPct val="80000"/>
              <a:buFont typeface="Arial" charset="0"/>
              <a:buNone/>
            </a:pPr>
            <a:r>
              <a:rPr lang="el-GR" sz="2000" dirty="0">
                <a:solidFill>
                  <a:srgbClr val="000000"/>
                </a:solidFill>
                <a:latin typeface="Times New Roman"/>
                <a:cs typeface="Times New Roman"/>
              </a:rPr>
              <a:t>	β) φαρμακευτικά</a:t>
            </a:r>
            <a:endParaRPr lang="el-GR" sz="2000" b="1" dirty="0">
              <a:solidFill>
                <a:srgbClr val="000000"/>
              </a:solidFill>
              <a:latin typeface="Times New Roman"/>
              <a:cs typeface="Times New Roman"/>
            </a:endParaRPr>
          </a:p>
          <a:p>
            <a:pPr marL="419100" lvl="1" indent="-382588" algn="just">
              <a:buSzPct val="80000"/>
              <a:buFont typeface="Wingdings 2" charset="0"/>
              <a:buChar char=""/>
            </a:pPr>
            <a:endParaRPr lang="el-GR" sz="2400" dirty="0">
              <a:solidFill>
                <a:srgbClr val="000000"/>
              </a:solidFill>
              <a:latin typeface="Times New Roman"/>
              <a:cs typeface="Times New Roman"/>
            </a:endParaRPr>
          </a:p>
          <a:p>
            <a:pPr marL="974725" lvl="3" indent="-382588" algn="just">
              <a:buSzPct val="80000"/>
              <a:buFont typeface="Wingdings 2" charset="0"/>
              <a:buChar char=""/>
            </a:pPr>
            <a:r>
              <a:rPr lang="el-GR" sz="1800" dirty="0">
                <a:solidFill>
                  <a:srgbClr val="000000"/>
                </a:solidFill>
                <a:latin typeface="Times New Roman"/>
                <a:cs typeface="Times New Roman"/>
              </a:rPr>
              <a:t>Η έγκαιρη αντιμετώπιση των αιμοδυναμικών διαταραχών και η αποκατάσταση της νεφρικής αιμάτωσης προκαλεί ταχεία επάνοδο της νεφρικής λειτουργίας στα φυσιολογικά επίπεδα</a:t>
            </a:r>
          </a:p>
          <a:p>
            <a:pPr algn="just"/>
            <a:endParaRPr lang="el-GR" sz="2800" dirty="0">
              <a:solidFill>
                <a:srgbClr val="000000"/>
              </a:solidFill>
              <a:latin typeface="Times New Roman"/>
              <a:cs typeface="Times New Roman"/>
            </a:endParaRPr>
          </a:p>
        </p:txBody>
      </p:sp>
    </p:spTree>
    <p:extLst>
      <p:ext uri="{BB962C8B-B14F-4D97-AF65-F5344CB8AC3E}">
        <p14:creationId xmlns:p14="http://schemas.microsoft.com/office/powerpoint/2010/main" val="1015918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827088" y="404813"/>
            <a:ext cx="7345362"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a:solidFill>
                  <a:srgbClr val="FFFF00"/>
                </a:solidFill>
                <a:latin typeface="Arial" charset="0"/>
              </a:rPr>
              <a:t>Η ΕΝΝΟΙΑ ΤΗΣ ΚΑΘΑΡΣΗΣ </a:t>
            </a:r>
            <a:r>
              <a:rPr lang="en-US" sz="3600">
                <a:solidFill>
                  <a:srgbClr val="FFFF00"/>
                </a:solidFill>
                <a:latin typeface="Arial" charset="0"/>
              </a:rPr>
              <a:t>Clearance </a:t>
            </a:r>
            <a:r>
              <a:rPr lang="el-GR" sz="3600">
                <a:solidFill>
                  <a:srgbClr val="FFFF00"/>
                </a:solidFill>
                <a:latin typeface="Arial" charset="0"/>
              </a:rPr>
              <a:t>(</a:t>
            </a:r>
            <a:r>
              <a:rPr lang="en-US" sz="3600">
                <a:solidFill>
                  <a:srgbClr val="FFFF00"/>
                </a:solidFill>
                <a:latin typeface="Arial" charset="0"/>
              </a:rPr>
              <a:t>C</a:t>
            </a:r>
            <a:r>
              <a:rPr lang="el-GR" sz="3600">
                <a:solidFill>
                  <a:srgbClr val="FFFF00"/>
                </a:solidFill>
                <a:latin typeface="Arial" charset="0"/>
              </a:rPr>
              <a:t>)</a:t>
            </a:r>
          </a:p>
        </p:txBody>
      </p:sp>
      <p:sp>
        <p:nvSpPr>
          <p:cNvPr id="53256" name="Text Box 8"/>
          <p:cNvSpPr txBox="1">
            <a:spLocks noChangeArrowheads="1"/>
          </p:cNvSpPr>
          <p:nvPr/>
        </p:nvSpPr>
        <p:spPr bwMode="auto">
          <a:xfrm>
            <a:off x="471879" y="2692395"/>
            <a:ext cx="7920038"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sz="2400" u="sng" dirty="0">
                <a:solidFill>
                  <a:srgbClr val="FFFFFF"/>
                </a:solidFill>
                <a:latin typeface="Arial" charset="0"/>
              </a:rPr>
              <a:t>Τότε:</a:t>
            </a:r>
            <a:endParaRPr lang="el-GR" sz="2400" dirty="0">
              <a:solidFill>
                <a:srgbClr val="FFFFFF"/>
              </a:solidFill>
              <a:latin typeface="Arial" charset="0"/>
            </a:endParaRPr>
          </a:p>
          <a:p>
            <a:pPr eaLnBrk="1" hangingPunct="1">
              <a:spcBef>
                <a:spcPct val="50000"/>
              </a:spcBef>
            </a:pPr>
            <a:r>
              <a:rPr lang="el-GR" sz="2400" dirty="0">
                <a:solidFill>
                  <a:srgbClr val="FFFFFF"/>
                </a:solidFill>
                <a:latin typeface="Arial" charset="0"/>
              </a:rPr>
              <a:t>Διηθούμενη ποσότητα = αποβαλλόμενη ποσότητα </a:t>
            </a:r>
            <a:r>
              <a:rPr lang="el-GR" sz="2400" dirty="0">
                <a:solidFill>
                  <a:srgbClr val="FFFFFF"/>
                </a:solidFill>
                <a:latin typeface="Arial" charset="0"/>
                <a:cs typeface="Arial" charset="0"/>
              </a:rPr>
              <a:t>→</a:t>
            </a:r>
          </a:p>
          <a:p>
            <a:pPr eaLnBrk="1" hangingPunct="1">
              <a:spcBef>
                <a:spcPct val="50000"/>
              </a:spcBef>
            </a:pPr>
            <a:r>
              <a:rPr lang="en-US" sz="2400" dirty="0">
                <a:solidFill>
                  <a:srgbClr val="FFFFFF"/>
                </a:solidFill>
                <a:latin typeface="Arial" charset="0"/>
              </a:rPr>
              <a:t>GFR</a:t>
            </a:r>
            <a:r>
              <a:rPr lang="el-GR" sz="2400" dirty="0">
                <a:solidFill>
                  <a:srgbClr val="FFFFFF"/>
                </a:solidFill>
                <a:latin typeface="Arial" charset="0"/>
              </a:rPr>
              <a:t> </a:t>
            </a:r>
            <a:r>
              <a:rPr lang="en-US" sz="2400" dirty="0">
                <a:solidFill>
                  <a:srgbClr val="FFFFFF"/>
                </a:solidFill>
                <a:latin typeface="Arial" charset="0"/>
              </a:rPr>
              <a:t>x </a:t>
            </a:r>
            <a:r>
              <a:rPr lang="el-GR" sz="2400" dirty="0">
                <a:solidFill>
                  <a:srgbClr val="FFFFFF"/>
                </a:solidFill>
                <a:latin typeface="Arial" charset="0"/>
              </a:rPr>
              <a:t>(</a:t>
            </a:r>
            <a:r>
              <a:rPr lang="en-US" sz="2400" dirty="0">
                <a:solidFill>
                  <a:srgbClr val="FFFFFF"/>
                </a:solidFill>
                <a:latin typeface="Arial" charset="0"/>
              </a:rPr>
              <a:t>P</a:t>
            </a:r>
            <a:r>
              <a:rPr lang="el-GR" sz="2400" dirty="0">
                <a:solidFill>
                  <a:srgbClr val="FFFFFF"/>
                </a:solidFill>
                <a:latin typeface="Arial" charset="0"/>
              </a:rPr>
              <a:t>) = (</a:t>
            </a:r>
            <a:r>
              <a:rPr lang="en-US" sz="2400" dirty="0">
                <a:solidFill>
                  <a:srgbClr val="FFFFFF"/>
                </a:solidFill>
                <a:latin typeface="Arial" charset="0"/>
              </a:rPr>
              <a:t>U</a:t>
            </a:r>
            <a:r>
              <a:rPr lang="el-GR" sz="2400" dirty="0">
                <a:solidFill>
                  <a:srgbClr val="FFFFFF"/>
                </a:solidFill>
                <a:latin typeface="Arial" charset="0"/>
              </a:rPr>
              <a:t>) </a:t>
            </a:r>
            <a:r>
              <a:rPr lang="en-US" sz="2400" dirty="0">
                <a:solidFill>
                  <a:srgbClr val="FFFFFF"/>
                </a:solidFill>
                <a:latin typeface="Arial" charset="0"/>
              </a:rPr>
              <a:t>x V</a:t>
            </a:r>
            <a:r>
              <a:rPr lang="el-GR" sz="2400" dirty="0">
                <a:solidFill>
                  <a:srgbClr val="FFFFFF"/>
                </a:solidFill>
                <a:latin typeface="Arial" charset="0"/>
              </a:rPr>
              <a:t> </a:t>
            </a:r>
            <a:r>
              <a:rPr lang="el-GR" sz="2400" dirty="0">
                <a:solidFill>
                  <a:srgbClr val="FFFFFF"/>
                </a:solidFill>
              </a:rPr>
              <a:t>→</a:t>
            </a:r>
            <a:r>
              <a:rPr lang="en-US" sz="2400" dirty="0">
                <a:solidFill>
                  <a:srgbClr val="FFFFFF"/>
                </a:solidFill>
              </a:rPr>
              <a:t>        </a:t>
            </a:r>
            <a:r>
              <a:rPr lang="en-US" sz="2400" dirty="0">
                <a:solidFill>
                  <a:srgbClr val="FFFFFF"/>
                </a:solidFill>
                <a:latin typeface="Arial" charset="0"/>
              </a:rPr>
              <a:t>GFR</a:t>
            </a:r>
            <a:r>
              <a:rPr lang="el-GR" sz="2400" dirty="0">
                <a:solidFill>
                  <a:srgbClr val="FFFFFF"/>
                </a:solidFill>
                <a:latin typeface="Arial" charset="0"/>
              </a:rPr>
              <a:t> = (</a:t>
            </a:r>
            <a:r>
              <a:rPr lang="en-US" sz="2400" dirty="0">
                <a:solidFill>
                  <a:srgbClr val="FFFFFF"/>
                </a:solidFill>
                <a:latin typeface="Arial" charset="0"/>
              </a:rPr>
              <a:t>U</a:t>
            </a:r>
            <a:r>
              <a:rPr lang="el-GR" sz="2400" dirty="0">
                <a:solidFill>
                  <a:srgbClr val="FFFFFF"/>
                </a:solidFill>
                <a:latin typeface="Arial" charset="0"/>
              </a:rPr>
              <a:t>) </a:t>
            </a:r>
            <a:r>
              <a:rPr lang="en-US" sz="2400" dirty="0">
                <a:solidFill>
                  <a:srgbClr val="FFFFFF"/>
                </a:solidFill>
                <a:latin typeface="Arial" charset="0"/>
              </a:rPr>
              <a:t>x V</a:t>
            </a:r>
            <a:r>
              <a:rPr lang="el-GR" sz="2400" dirty="0">
                <a:solidFill>
                  <a:srgbClr val="FFFFFF"/>
                </a:solidFill>
                <a:latin typeface="Arial" charset="0"/>
              </a:rPr>
              <a:t> / (</a:t>
            </a:r>
            <a:r>
              <a:rPr lang="en-US" sz="2400" dirty="0">
                <a:solidFill>
                  <a:srgbClr val="FFFFFF"/>
                </a:solidFill>
                <a:latin typeface="Arial" charset="0"/>
              </a:rPr>
              <a:t>P</a:t>
            </a:r>
            <a:r>
              <a:rPr lang="el-GR" sz="2400" dirty="0">
                <a:solidFill>
                  <a:srgbClr val="FFFFFF"/>
                </a:solidFill>
                <a:latin typeface="Arial" charset="0"/>
              </a:rPr>
              <a:t>) </a:t>
            </a:r>
          </a:p>
        </p:txBody>
      </p:sp>
      <p:sp>
        <p:nvSpPr>
          <p:cNvPr id="53259" name="Rectangle 11"/>
          <p:cNvSpPr>
            <a:spLocks noChangeArrowheads="1"/>
          </p:cNvSpPr>
          <p:nvPr/>
        </p:nvSpPr>
        <p:spPr bwMode="auto">
          <a:xfrm>
            <a:off x="4081940" y="3707876"/>
            <a:ext cx="2879725" cy="647700"/>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1750" name="Line 13"/>
          <p:cNvSpPr>
            <a:spLocks noChangeShapeType="1"/>
          </p:cNvSpPr>
          <p:nvPr/>
        </p:nvSpPr>
        <p:spPr bwMode="auto">
          <a:xfrm>
            <a:off x="0" y="1628775"/>
            <a:ext cx="9144000" cy="0"/>
          </a:xfrm>
          <a:prstGeom prst="line">
            <a:avLst/>
          </a:prstGeom>
          <a:noFill/>
          <a:ln w="57150" cmpd="thinThick">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Tree>
    <p:extLst>
      <p:ext uri="{BB962C8B-B14F-4D97-AF65-F5344CB8AC3E}">
        <p14:creationId xmlns:p14="http://schemas.microsoft.com/office/powerpoint/2010/main" val="28335270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32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53259"/>
                                        </p:tgtEl>
                                        <p:attrNameLst>
                                          <p:attrName>style.visibility</p:attrName>
                                        </p:attrNameLst>
                                      </p:cBhvr>
                                      <p:to>
                                        <p:strVal val="visible"/>
                                      </p:to>
                                    </p:set>
                                    <p:anim calcmode="lin" valueType="num">
                                      <p:cBhvr>
                                        <p:cTn id="11" dur="1000" fill="hold"/>
                                        <p:tgtEl>
                                          <p:spTgt spid="53259"/>
                                        </p:tgtEl>
                                        <p:attrNameLst>
                                          <p:attrName>ppt_w</p:attrName>
                                        </p:attrNameLst>
                                      </p:cBhvr>
                                      <p:tavLst>
                                        <p:tav tm="0">
                                          <p:val>
                                            <p:strVal val="#ppt_w*0.70"/>
                                          </p:val>
                                        </p:tav>
                                        <p:tav tm="100000">
                                          <p:val>
                                            <p:strVal val="#ppt_w"/>
                                          </p:val>
                                        </p:tav>
                                      </p:tavLst>
                                    </p:anim>
                                    <p:anim calcmode="lin" valueType="num">
                                      <p:cBhvr>
                                        <p:cTn id="12" dur="1000" fill="hold"/>
                                        <p:tgtEl>
                                          <p:spTgt spid="53259"/>
                                        </p:tgtEl>
                                        <p:attrNameLst>
                                          <p:attrName>ppt_h</p:attrName>
                                        </p:attrNameLst>
                                      </p:cBhvr>
                                      <p:tavLst>
                                        <p:tav tm="0">
                                          <p:val>
                                            <p:strVal val="#ppt_h"/>
                                          </p:val>
                                        </p:tav>
                                        <p:tav tm="100000">
                                          <p:val>
                                            <p:strVal val="#ppt_h"/>
                                          </p:val>
                                        </p:tav>
                                      </p:tavLst>
                                    </p:anim>
                                    <p:animEffect transition="in" filter="fade">
                                      <p:cBhvr>
                                        <p:cTn id="13" dur="1000"/>
                                        <p:tgtEl>
                                          <p:spTgt spid="53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6" grpId="0"/>
      <p:bldP spid="53259"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p:txBody>
          <a:bodyPr>
            <a:normAutofit fontScale="90000"/>
          </a:bodyPr>
          <a:lstStyle/>
          <a:p>
            <a:pPr algn="ctr"/>
            <a:r>
              <a:rPr lang="el-GR" sz="4000" dirty="0">
                <a:solidFill>
                  <a:schemeClr val="tx1"/>
                </a:solidFill>
                <a:latin typeface="Times New Roman"/>
                <a:cs typeface="Times New Roman"/>
              </a:rPr>
              <a:t>Ισχαιμικός μηχανισμός – ισχαιμική ΟΣΝ </a:t>
            </a:r>
            <a:endParaRPr lang="en-US" sz="4000" dirty="0">
              <a:solidFill>
                <a:schemeClr val="tx1"/>
              </a:solidFill>
              <a:latin typeface="Times New Roman"/>
              <a:cs typeface="Times New Roman"/>
            </a:endParaRPr>
          </a:p>
        </p:txBody>
      </p:sp>
      <p:sp>
        <p:nvSpPr>
          <p:cNvPr id="67587" name="Rectangle 3"/>
          <p:cNvSpPr>
            <a:spLocks noGrp="1" noChangeArrowheads="1"/>
          </p:cNvSpPr>
          <p:nvPr>
            <p:ph type="body" idx="1"/>
          </p:nvPr>
        </p:nvSpPr>
        <p:spPr>
          <a:xfrm>
            <a:off x="457200" y="1447800"/>
            <a:ext cx="8229600" cy="1761271"/>
          </a:xfrm>
        </p:spPr>
        <p:txBody>
          <a:bodyPr/>
          <a:lstStyle/>
          <a:p>
            <a:pPr marL="118872" indent="0" algn="ctr">
              <a:lnSpc>
                <a:spcPct val="90000"/>
              </a:lnSpc>
              <a:buNone/>
            </a:pPr>
            <a:r>
              <a:rPr lang="el-GR" sz="2800" b="1" dirty="0">
                <a:latin typeface="Times New Roman"/>
                <a:cs typeface="Times New Roman"/>
              </a:rPr>
              <a:t>Θεωρητικά η παράταση όλων των καταστάσεων που προκαλούν προνεφρική αζωθαιμία, είναι δυνατό να προδιαθέσει στην ανάπτυξη Οξείας Σωληναριακής Νέκρωσης</a:t>
            </a:r>
          </a:p>
          <a:p>
            <a:pPr marL="118872" indent="0" algn="ctr">
              <a:lnSpc>
                <a:spcPct val="90000"/>
              </a:lnSpc>
              <a:buNone/>
            </a:pPr>
            <a:endParaRPr lang="en-US" sz="2800" b="1" dirty="0">
              <a:latin typeface="Times New Roman"/>
              <a:cs typeface="Times New Roman"/>
            </a:endParaRPr>
          </a:p>
          <a:p>
            <a:pPr marL="118872" indent="0" algn="ctr">
              <a:lnSpc>
                <a:spcPct val="90000"/>
              </a:lnSpc>
              <a:buNone/>
            </a:pPr>
            <a:endParaRPr lang="en-US" sz="2800" b="1" dirty="0">
              <a:solidFill>
                <a:srgbClr val="FFFF00"/>
              </a:solidFill>
              <a:latin typeface="Times New Roman"/>
              <a:cs typeface="Times New Roman"/>
            </a:endParaRPr>
          </a:p>
        </p:txBody>
      </p:sp>
      <p:sp>
        <p:nvSpPr>
          <p:cNvPr id="4" name="Rectangle 3"/>
          <p:cNvSpPr>
            <a:spLocks noChangeArrowheads="1"/>
          </p:cNvSpPr>
          <p:nvPr/>
        </p:nvSpPr>
        <p:spPr bwMode="auto">
          <a:xfrm>
            <a:off x="410301" y="3352800"/>
            <a:ext cx="8225698"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marL="457200" indent="-457200" algn="just" eaLnBrk="0" hangingPunct="0">
              <a:buFont typeface="Arial"/>
              <a:buChar char="•"/>
            </a:pPr>
            <a:r>
              <a:rPr lang="en-US" sz="2400" dirty="0" err="1">
                <a:solidFill>
                  <a:srgbClr val="000000"/>
                </a:solidFill>
                <a:latin typeface="Times New Roman"/>
                <a:cs typeface="Times New Roman"/>
              </a:rPr>
              <a:t>Prerenal</a:t>
            </a:r>
            <a:r>
              <a:rPr lang="en-US" sz="2400" dirty="0">
                <a:solidFill>
                  <a:srgbClr val="000000"/>
                </a:solidFill>
                <a:latin typeface="Times New Roman"/>
                <a:cs typeface="Times New Roman"/>
              </a:rPr>
              <a:t> ARF and intrinsic acute renal failure follow same pathophysiological pathway</a:t>
            </a:r>
            <a:endParaRPr lang="el-GR" sz="2400" dirty="0">
              <a:solidFill>
                <a:srgbClr val="000000"/>
              </a:solidFill>
              <a:latin typeface="Times New Roman"/>
              <a:cs typeface="Times New Roman"/>
            </a:endParaRPr>
          </a:p>
          <a:p>
            <a:pPr algn="just" eaLnBrk="0" hangingPunct="0"/>
            <a:endParaRPr lang="en-US" sz="2400" dirty="0">
              <a:solidFill>
                <a:srgbClr val="000000"/>
              </a:solidFill>
              <a:latin typeface="Times New Roman"/>
              <a:cs typeface="Times New Roman"/>
            </a:endParaRPr>
          </a:p>
          <a:p>
            <a:pPr marL="457200" indent="-457200" algn="just" eaLnBrk="0" hangingPunct="0">
              <a:buFont typeface="Arial"/>
              <a:buChar char="•"/>
            </a:pPr>
            <a:r>
              <a:rPr lang="en-US" sz="2400" dirty="0" err="1">
                <a:solidFill>
                  <a:srgbClr val="000000"/>
                </a:solidFill>
                <a:latin typeface="Times New Roman"/>
                <a:cs typeface="Times New Roman"/>
              </a:rPr>
              <a:t>Prerenal</a:t>
            </a:r>
            <a:r>
              <a:rPr lang="en-US" sz="2400" dirty="0">
                <a:solidFill>
                  <a:srgbClr val="000000"/>
                </a:solidFill>
                <a:latin typeface="Times New Roman"/>
                <a:cs typeface="Times New Roman"/>
              </a:rPr>
              <a:t> azotemia and ischemic acute tubular necrosis occur as a continuum of the same pathophysiological process and together account for 75% of cases with acute renal failure</a:t>
            </a:r>
            <a:endParaRPr lang="el-GR" sz="2400" dirty="0">
              <a:solidFill>
                <a:srgbClr val="000000"/>
              </a:solidFill>
              <a:latin typeface="Times New Roman"/>
              <a:cs typeface="Times New Roman"/>
            </a:endParaRPr>
          </a:p>
        </p:txBody>
      </p:sp>
      <p:sp>
        <p:nvSpPr>
          <p:cNvPr id="5" name="Rectangle 4"/>
          <p:cNvSpPr>
            <a:spLocks noChangeArrowheads="1"/>
          </p:cNvSpPr>
          <p:nvPr/>
        </p:nvSpPr>
        <p:spPr bwMode="auto">
          <a:xfrm>
            <a:off x="3849641" y="5867400"/>
            <a:ext cx="522581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r>
              <a:rPr lang="en-US" sz="1600" b="1" i="1" dirty="0" err="1">
                <a:solidFill>
                  <a:srgbClr val="000000"/>
                </a:solidFill>
                <a:latin typeface="Times New Roman"/>
                <a:cs typeface="Times New Roman"/>
              </a:rPr>
              <a:t>Lameire</a:t>
            </a:r>
            <a:r>
              <a:rPr lang="en-US" sz="1600" b="1" i="1" dirty="0">
                <a:solidFill>
                  <a:srgbClr val="000000"/>
                </a:solidFill>
                <a:latin typeface="Times New Roman"/>
                <a:cs typeface="Times New Roman"/>
              </a:rPr>
              <a:t> N.</a:t>
            </a:r>
            <a:r>
              <a:rPr lang="el-GR" sz="1600" b="1" i="1" dirty="0">
                <a:solidFill>
                  <a:srgbClr val="000000"/>
                </a:solidFill>
                <a:latin typeface="Times New Roman"/>
                <a:cs typeface="Times New Roman"/>
              </a:rPr>
              <a:t>,</a:t>
            </a:r>
            <a:r>
              <a:rPr lang="en-US" sz="1600" b="1" i="1" dirty="0">
                <a:solidFill>
                  <a:srgbClr val="000000"/>
                </a:solidFill>
                <a:latin typeface="Times New Roman"/>
                <a:cs typeface="Times New Roman"/>
              </a:rPr>
              <a:t> </a:t>
            </a:r>
            <a:r>
              <a:rPr lang="en-US" sz="1600" b="1" i="1" dirty="0" err="1">
                <a:solidFill>
                  <a:srgbClr val="000000"/>
                </a:solidFill>
                <a:latin typeface="Times New Roman"/>
                <a:cs typeface="Times New Roman"/>
              </a:rPr>
              <a:t>Vanholder</a:t>
            </a:r>
            <a:r>
              <a:rPr lang="en-US" sz="1600" b="1" i="1" dirty="0">
                <a:solidFill>
                  <a:srgbClr val="000000"/>
                </a:solidFill>
                <a:latin typeface="Times New Roman"/>
                <a:cs typeface="Times New Roman"/>
              </a:rPr>
              <a:t> R. Acute renal failure. Lancet 200</a:t>
            </a:r>
            <a:r>
              <a:rPr lang="el-GR" sz="1600" b="1" i="1" dirty="0">
                <a:solidFill>
                  <a:srgbClr val="000000"/>
                </a:solidFill>
                <a:latin typeface="Times New Roman"/>
                <a:cs typeface="Times New Roman"/>
              </a:rPr>
              <a:t>6</a:t>
            </a:r>
            <a:endParaRPr lang="en-US" sz="1600" b="1" i="1" dirty="0">
              <a:solidFill>
                <a:srgbClr val="000000"/>
              </a:solidFill>
              <a:latin typeface="Times New Roman"/>
              <a:cs typeface="Times New Roman"/>
            </a:endParaRPr>
          </a:p>
        </p:txBody>
      </p:sp>
    </p:spTree>
    <p:extLst>
      <p:ext uri="{BB962C8B-B14F-4D97-AF65-F5344CB8AC3E}">
        <p14:creationId xmlns:p14="http://schemas.microsoft.com/office/powerpoint/2010/main" val="258423018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lang="el-GR" sz="3600" dirty="0">
                <a:latin typeface="Times New Roman"/>
                <a:cs typeface="Times New Roman"/>
              </a:rPr>
              <a:t>«Θέσεις» οξείας σωληναριακής νέκρωσης (ΟΣΝ)</a:t>
            </a:r>
          </a:p>
        </p:txBody>
      </p:sp>
      <p:pic>
        <p:nvPicPr>
          <p:cNvPr id="48131" name="Content Placeholder 6" descr="ΑΣΝ.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762000" y="1600200"/>
            <a:ext cx="7526867" cy="5114925"/>
          </a:xfrm>
        </p:spPr>
      </p:pic>
      <p:sp>
        <p:nvSpPr>
          <p:cNvPr id="8" name="TextBox 7"/>
          <p:cNvSpPr txBox="1">
            <a:spLocks noChangeArrowheads="1"/>
          </p:cNvSpPr>
          <p:nvPr/>
        </p:nvSpPr>
        <p:spPr bwMode="auto">
          <a:xfrm>
            <a:off x="4508500" y="2786064"/>
            <a:ext cx="583914"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l-GR" sz="8000">
                <a:solidFill>
                  <a:srgbClr val="C00000"/>
                </a:solidFill>
              </a:rPr>
              <a:t>*</a:t>
            </a:r>
          </a:p>
        </p:txBody>
      </p:sp>
      <p:sp>
        <p:nvSpPr>
          <p:cNvPr id="9" name="TextBox 8"/>
          <p:cNvSpPr txBox="1">
            <a:spLocks noChangeArrowheads="1"/>
          </p:cNvSpPr>
          <p:nvPr/>
        </p:nvSpPr>
        <p:spPr bwMode="auto">
          <a:xfrm>
            <a:off x="5651500" y="4391026"/>
            <a:ext cx="583914"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l-GR" sz="8000">
                <a:solidFill>
                  <a:srgbClr val="C00000"/>
                </a:solidFill>
              </a:rPr>
              <a:t>*</a:t>
            </a:r>
          </a:p>
        </p:txBody>
      </p:sp>
      <p:sp>
        <p:nvSpPr>
          <p:cNvPr id="10" name="Oval 9"/>
          <p:cNvSpPr/>
          <p:nvPr/>
        </p:nvSpPr>
        <p:spPr>
          <a:xfrm>
            <a:off x="1841500" y="5429251"/>
            <a:ext cx="1714500" cy="714375"/>
          </a:xfrm>
          <a:prstGeom prst="ellipse">
            <a:avLst/>
          </a:prstGeom>
          <a:no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48135" name="TextBox 10"/>
          <p:cNvSpPr txBox="1">
            <a:spLocks noChangeArrowheads="1"/>
          </p:cNvSpPr>
          <p:nvPr/>
        </p:nvSpPr>
        <p:spPr bwMode="auto">
          <a:xfrm>
            <a:off x="1587501" y="6215064"/>
            <a:ext cx="186115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a:solidFill>
                  <a:srgbClr val="C00000"/>
                </a:solidFill>
              </a:rPr>
              <a:t>relative hypoxic state</a:t>
            </a:r>
            <a:endParaRPr lang="el-GR" sz="1400">
              <a:solidFill>
                <a:srgbClr val="C00000"/>
              </a:solidFill>
            </a:endParaRPr>
          </a:p>
        </p:txBody>
      </p:sp>
      <p:sp>
        <p:nvSpPr>
          <p:cNvPr id="48136" name="TextBox 11"/>
          <p:cNvSpPr txBox="1">
            <a:spLocks noChangeArrowheads="1"/>
          </p:cNvSpPr>
          <p:nvPr/>
        </p:nvSpPr>
        <p:spPr bwMode="auto">
          <a:xfrm>
            <a:off x="6286500" y="5357814"/>
            <a:ext cx="583914"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l-GR" sz="8000">
                <a:solidFill>
                  <a:srgbClr val="C00000"/>
                </a:solidFill>
              </a:rPr>
              <a:t>*</a:t>
            </a:r>
          </a:p>
        </p:txBody>
      </p:sp>
      <p:sp>
        <p:nvSpPr>
          <p:cNvPr id="48137" name="TextBox 12"/>
          <p:cNvSpPr txBox="1">
            <a:spLocks noChangeArrowheads="1"/>
          </p:cNvSpPr>
          <p:nvPr/>
        </p:nvSpPr>
        <p:spPr bwMode="auto">
          <a:xfrm>
            <a:off x="6731000" y="5715001"/>
            <a:ext cx="134236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a:solidFill>
                  <a:srgbClr val="C00000"/>
                </a:solidFill>
              </a:rPr>
              <a:t>high metabolic </a:t>
            </a:r>
          </a:p>
          <a:p>
            <a:pPr eaLnBrk="1" hangingPunct="1"/>
            <a:r>
              <a:rPr lang="en-US" sz="1400">
                <a:solidFill>
                  <a:srgbClr val="C00000"/>
                </a:solidFill>
              </a:rPr>
              <a:t>activity</a:t>
            </a:r>
            <a:endParaRPr lang="el-GR" sz="1400">
              <a:solidFill>
                <a:srgbClr val="C00000"/>
              </a:solidFill>
            </a:endParaRPr>
          </a:p>
        </p:txBody>
      </p:sp>
      <p:sp>
        <p:nvSpPr>
          <p:cNvPr id="48138" name="TextBox 13"/>
          <p:cNvSpPr txBox="1">
            <a:spLocks noChangeArrowheads="1"/>
          </p:cNvSpPr>
          <p:nvPr/>
        </p:nvSpPr>
        <p:spPr bwMode="auto">
          <a:xfrm>
            <a:off x="3514153" y="1905001"/>
            <a:ext cx="239932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400">
                <a:solidFill>
                  <a:srgbClr val="C00000"/>
                </a:solidFill>
              </a:rPr>
              <a:t>Sensitive to Hypoxia </a:t>
            </a:r>
          </a:p>
          <a:p>
            <a:pPr algn="ctr" eaLnBrk="1" hangingPunct="1"/>
            <a:r>
              <a:rPr lang="en-US" sz="1400">
                <a:solidFill>
                  <a:srgbClr val="C00000"/>
                </a:solidFill>
              </a:rPr>
              <a:t>(minimal glycoplytic activity)</a:t>
            </a:r>
            <a:endParaRPr lang="el-GR" sz="1400">
              <a:solidFill>
                <a:srgbClr val="C00000"/>
              </a:solidFill>
            </a:endParaRPr>
          </a:p>
        </p:txBody>
      </p:sp>
    </p:spTree>
    <p:extLst>
      <p:ext uri="{BB962C8B-B14F-4D97-AF65-F5344CB8AC3E}">
        <p14:creationId xmlns:p14="http://schemas.microsoft.com/office/powerpoint/2010/main" val="4288593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AutoShape 5"/>
          <p:cNvSpPr>
            <a:spLocks noChangeArrowheads="1"/>
          </p:cNvSpPr>
          <p:nvPr/>
        </p:nvSpPr>
        <p:spPr bwMode="auto">
          <a:xfrm rot="20946830" flipH="1">
            <a:off x="6316134" y="5177079"/>
            <a:ext cx="989189" cy="1223962"/>
          </a:xfrm>
          <a:prstGeom prst="curvedRightArrow">
            <a:avLst>
              <a:gd name="adj1" fmla="val 19986"/>
              <a:gd name="adj2" fmla="val 39967"/>
              <a:gd name="adj3" fmla="val 38051"/>
            </a:avLst>
          </a:prstGeom>
          <a:solidFill>
            <a:srgbClr val="FFFF00"/>
          </a:solidFill>
          <a:ln w="9525">
            <a:solidFill>
              <a:schemeClr val="tx1"/>
            </a:solidFill>
            <a:miter lim="800000"/>
            <a:headEnd/>
            <a:tailEnd/>
          </a:ln>
        </p:spPr>
        <p:txBody>
          <a:bodyPr wrap="none" anchor="ctr"/>
          <a:lstStyle/>
          <a:p>
            <a:endParaRPr lang="en-US"/>
          </a:p>
        </p:txBody>
      </p:sp>
      <p:sp>
        <p:nvSpPr>
          <p:cNvPr id="56322" name="Rectangle 2"/>
          <p:cNvSpPr>
            <a:spLocks noGrp="1" noRot="1" noChangeArrowheads="1"/>
          </p:cNvSpPr>
          <p:nvPr>
            <p:ph type="title"/>
          </p:nvPr>
        </p:nvSpPr>
        <p:spPr/>
        <p:txBody>
          <a:bodyPr>
            <a:normAutofit fontScale="90000"/>
          </a:bodyPr>
          <a:lstStyle/>
          <a:p>
            <a:pPr algn="ctr"/>
            <a:r>
              <a:rPr lang="el-GR" sz="4000" dirty="0">
                <a:solidFill>
                  <a:srgbClr val="262626"/>
                </a:solidFill>
                <a:latin typeface="Times New Roman"/>
                <a:cs typeface="Times New Roman"/>
              </a:rPr>
              <a:t>Τοξικός μηχανισμός – νεφροτοξική ΟΣΝ </a:t>
            </a:r>
            <a:endParaRPr lang="en-US" sz="4000" dirty="0">
              <a:solidFill>
                <a:srgbClr val="262626"/>
              </a:solidFill>
              <a:latin typeface="Times New Roman"/>
              <a:cs typeface="Times New Roman"/>
            </a:endParaRPr>
          </a:p>
        </p:txBody>
      </p:sp>
      <p:sp>
        <p:nvSpPr>
          <p:cNvPr id="71684" name="Rectangle 3"/>
          <p:cNvSpPr>
            <a:spLocks noGrp="1" noChangeArrowheads="1"/>
          </p:cNvSpPr>
          <p:nvPr>
            <p:ph type="body" idx="1"/>
          </p:nvPr>
        </p:nvSpPr>
        <p:spPr/>
        <p:txBody>
          <a:bodyPr/>
          <a:lstStyle/>
          <a:p>
            <a:pPr>
              <a:lnSpc>
                <a:spcPct val="90000"/>
              </a:lnSpc>
            </a:pPr>
            <a:r>
              <a:rPr lang="el-GR" sz="2400" b="1" dirty="0">
                <a:solidFill>
                  <a:srgbClr val="000000"/>
                </a:solidFill>
                <a:latin typeface="Comic Sans MS" charset="0"/>
              </a:rPr>
              <a:t>Ενδογενείς νεφροτοξίνες</a:t>
            </a:r>
            <a:r>
              <a:rPr lang="el-GR" sz="2400" dirty="0">
                <a:solidFill>
                  <a:srgbClr val="000000"/>
                </a:solidFill>
                <a:latin typeface="Comic Sans MS" charset="0"/>
              </a:rPr>
              <a:t> :  </a:t>
            </a:r>
          </a:p>
          <a:p>
            <a:pPr lvl="1">
              <a:lnSpc>
                <a:spcPct val="90000"/>
              </a:lnSpc>
            </a:pPr>
            <a:r>
              <a:rPr lang="el-GR" sz="2000" dirty="0">
                <a:solidFill>
                  <a:srgbClr val="000000"/>
                </a:solidFill>
                <a:latin typeface="Comic Sans MS" charset="0"/>
              </a:rPr>
              <a:t>η αιμοσφαιρίνη</a:t>
            </a:r>
          </a:p>
          <a:p>
            <a:pPr lvl="1">
              <a:lnSpc>
                <a:spcPct val="90000"/>
              </a:lnSpc>
            </a:pPr>
            <a:r>
              <a:rPr lang="el-GR" sz="2000" dirty="0">
                <a:solidFill>
                  <a:srgbClr val="000000"/>
                </a:solidFill>
                <a:latin typeface="Comic Sans MS" charset="0"/>
              </a:rPr>
              <a:t>η μυοσφαιρίνη</a:t>
            </a:r>
          </a:p>
          <a:p>
            <a:pPr lvl="1">
              <a:lnSpc>
                <a:spcPct val="90000"/>
              </a:lnSpc>
            </a:pPr>
            <a:endParaRPr lang="el-GR" sz="2000" b="1" dirty="0">
              <a:solidFill>
                <a:srgbClr val="000000"/>
              </a:solidFill>
              <a:latin typeface="Comic Sans MS" charset="0"/>
            </a:endParaRPr>
          </a:p>
          <a:p>
            <a:pPr lvl="1">
              <a:lnSpc>
                <a:spcPct val="90000"/>
              </a:lnSpc>
            </a:pPr>
            <a:endParaRPr lang="el-GR" sz="2400" b="1" dirty="0">
              <a:solidFill>
                <a:srgbClr val="000000"/>
              </a:solidFill>
              <a:latin typeface="Comic Sans MS" charset="0"/>
            </a:endParaRPr>
          </a:p>
          <a:p>
            <a:pPr lvl="1">
              <a:lnSpc>
                <a:spcPct val="90000"/>
              </a:lnSpc>
            </a:pPr>
            <a:endParaRPr lang="el-GR" sz="2400" b="1" dirty="0">
              <a:solidFill>
                <a:srgbClr val="000000"/>
              </a:solidFill>
              <a:latin typeface="Comic Sans MS" charset="0"/>
            </a:endParaRPr>
          </a:p>
          <a:p>
            <a:pPr>
              <a:lnSpc>
                <a:spcPct val="90000"/>
              </a:lnSpc>
            </a:pPr>
            <a:r>
              <a:rPr lang="el-GR" sz="2400" b="1" dirty="0">
                <a:solidFill>
                  <a:srgbClr val="000000"/>
                </a:solidFill>
                <a:latin typeface="Comic Sans MS" charset="0"/>
              </a:rPr>
              <a:t>Εξωγενείς τοξίνες:</a:t>
            </a:r>
            <a:r>
              <a:rPr lang="el-GR" sz="2400" dirty="0">
                <a:solidFill>
                  <a:srgbClr val="000000"/>
                </a:solidFill>
                <a:latin typeface="Comic Sans MS" charset="0"/>
              </a:rPr>
              <a:t> ουσίες ή φάρμακα  </a:t>
            </a:r>
          </a:p>
          <a:p>
            <a:pPr lvl="1">
              <a:lnSpc>
                <a:spcPct val="90000"/>
              </a:lnSpc>
            </a:pPr>
            <a:r>
              <a:rPr lang="el-GR" sz="2000" dirty="0">
                <a:solidFill>
                  <a:srgbClr val="000000"/>
                </a:solidFill>
                <a:latin typeface="Comic Sans MS" charset="0"/>
              </a:rPr>
              <a:t>βαριά μέταλλα, (HgCI, ενώσεις καδμίου, oυρανίου), </a:t>
            </a:r>
          </a:p>
          <a:p>
            <a:pPr lvl="1">
              <a:lnSpc>
                <a:spcPct val="90000"/>
              </a:lnSpc>
            </a:pPr>
            <a:r>
              <a:rPr lang="el-GR" sz="2000" dirty="0">
                <a:solidFill>
                  <a:srgbClr val="000000"/>
                </a:solidFill>
                <a:latin typeface="Comic Sans MS" charset="0"/>
              </a:rPr>
              <a:t>οργανικοί διαλύτες (γλυκόλες, </a:t>
            </a:r>
            <a:r>
              <a:rPr lang="en-US" sz="2000" dirty="0" err="1">
                <a:solidFill>
                  <a:srgbClr val="000000"/>
                </a:solidFill>
                <a:latin typeface="Comic Sans MS" charset="0"/>
              </a:rPr>
              <a:t>CCl</a:t>
            </a:r>
            <a:r>
              <a:rPr lang="el-GR" sz="2000" dirty="0">
                <a:solidFill>
                  <a:srgbClr val="000000"/>
                </a:solidFill>
                <a:latin typeface="Comic Sans MS" charset="0"/>
              </a:rPr>
              <a:t>4)). </a:t>
            </a:r>
          </a:p>
          <a:p>
            <a:pPr lvl="1">
              <a:lnSpc>
                <a:spcPct val="90000"/>
              </a:lnSpc>
            </a:pPr>
            <a:r>
              <a:rPr lang="el-GR" sz="2000" b="1" dirty="0">
                <a:solidFill>
                  <a:srgbClr val="000000"/>
                </a:solidFill>
                <a:latin typeface="Comic Sans MS" charset="0"/>
              </a:rPr>
              <a:t>αμινογλυκοσίδες (γενταμυκίνη, τομπραμυκίνη, αμικασίνη)</a:t>
            </a:r>
          </a:p>
          <a:p>
            <a:pPr lvl="1">
              <a:lnSpc>
                <a:spcPct val="90000"/>
              </a:lnSpc>
            </a:pPr>
            <a:r>
              <a:rPr lang="el-GR" sz="2000" b="1" dirty="0">
                <a:solidFill>
                  <a:srgbClr val="000000"/>
                </a:solidFill>
                <a:latin typeface="Comic Sans MS" charset="0"/>
              </a:rPr>
              <a:t>σκιαστικά μέσα </a:t>
            </a:r>
            <a:endParaRPr lang="en-US" sz="2000" b="1" dirty="0">
              <a:solidFill>
                <a:srgbClr val="000000"/>
              </a:solidFill>
              <a:latin typeface="Comic Sans MS" charset="0"/>
            </a:endParaRPr>
          </a:p>
        </p:txBody>
      </p:sp>
      <p:sp>
        <p:nvSpPr>
          <p:cNvPr id="56324" name="Text Box 4"/>
          <p:cNvSpPr txBox="1">
            <a:spLocks noChangeArrowheads="1"/>
          </p:cNvSpPr>
          <p:nvPr/>
        </p:nvSpPr>
        <p:spPr bwMode="auto">
          <a:xfrm>
            <a:off x="3595085" y="6227886"/>
            <a:ext cx="5608101" cy="369332"/>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l-GR" dirty="0">
                <a:effectLst>
                  <a:outerShdw blurRad="38100" dist="38100" dir="2700000" algn="tl">
                    <a:srgbClr val="3B3B3B"/>
                  </a:outerShdw>
                </a:effectLst>
                <a:latin typeface="Comic Sans MS" charset="0"/>
              </a:rPr>
              <a:t>αποτελούν τις συχνότερες αιτίες νεφροτοξικής ΟΣΝ</a:t>
            </a:r>
            <a:endParaRPr lang="en-US" dirty="0">
              <a:effectLst>
                <a:outerShdw blurRad="38100" dist="38100" dir="2700000" algn="tl">
                  <a:srgbClr val="3B3B3B"/>
                </a:outerShdw>
              </a:effectLst>
              <a:latin typeface="Comic Sans MS" charset="0"/>
            </a:endParaRPr>
          </a:p>
        </p:txBody>
      </p:sp>
      <p:sp>
        <p:nvSpPr>
          <p:cNvPr id="9" name="Left Arrow 8"/>
          <p:cNvSpPr/>
          <p:nvPr/>
        </p:nvSpPr>
        <p:spPr>
          <a:xfrm>
            <a:off x="3106623" y="1984376"/>
            <a:ext cx="5715000" cy="1214438"/>
          </a:xfrm>
          <a:prstGeom prst="leftArrow">
            <a:avLst/>
          </a:prstGeom>
          <a:solidFill>
            <a:srgbClr val="C00000">
              <a:alpha val="5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pPr>
            <a:r>
              <a:rPr lang="el-GR" dirty="0">
                <a:solidFill>
                  <a:srgbClr val="FFFFFF"/>
                </a:solidFill>
                <a:latin typeface="Times New Roman"/>
                <a:ea typeface="ＭＳ Ｐゴシック" charset="0"/>
                <a:cs typeface="Times New Roman"/>
              </a:rPr>
              <a:t>ενδαγγειακή αιμόλυση ή </a:t>
            </a:r>
          </a:p>
          <a:p>
            <a:pPr>
              <a:lnSpc>
                <a:spcPct val="90000"/>
              </a:lnSpc>
            </a:pPr>
            <a:r>
              <a:rPr lang="el-GR" dirty="0">
                <a:solidFill>
                  <a:srgbClr val="FFFFFF"/>
                </a:solidFill>
                <a:latin typeface="Times New Roman"/>
                <a:ea typeface="ＭＳ Ｐゴシック" charset="0"/>
                <a:cs typeface="Times New Roman"/>
              </a:rPr>
              <a:t>καταστροφή γραμμωτών μυικών ινών (ραβδομυόλυση)</a:t>
            </a:r>
          </a:p>
        </p:txBody>
      </p:sp>
    </p:spTree>
    <p:extLst>
      <p:ext uri="{BB962C8B-B14F-4D97-AF65-F5344CB8AC3E}">
        <p14:creationId xmlns:p14="http://schemas.microsoft.com/office/powerpoint/2010/main" val="122731575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 y="19050"/>
            <a:ext cx="8839200" cy="1200150"/>
          </a:xfrm>
          <a:prstGeom prst="rect">
            <a:avLst/>
          </a:prstGeom>
        </p:spPr>
        <p:txBody>
          <a:bodyPr wrap="square">
            <a:spAutoFit/>
          </a:bodyPr>
          <a:lstStyle/>
          <a:p>
            <a:pPr algn="ctr"/>
            <a:r>
              <a:rPr lang="el-GR" sz="2400" b="1" dirty="0">
                <a:solidFill>
                  <a:schemeClr val="accent1"/>
                </a:solidFill>
                <a:latin typeface="Times New Roman"/>
                <a:cs typeface="Times New Roman"/>
              </a:rPr>
              <a:t>Σχηματική παράσταση των αλλοιώσεων των ουροφόρων σωληναρίων στην ισχαιμική (Α) και νεφροτοξική (Β) οξεία σωληναριακή νέκρωση</a:t>
            </a:r>
          </a:p>
        </p:txBody>
      </p:sp>
      <p:pic>
        <p:nvPicPr>
          <p:cNvPr id="69635" name="Content Placeholder 8" descr="α2.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769421" y="2013315"/>
            <a:ext cx="4470400" cy="3951287"/>
          </a:xfrm>
        </p:spPr>
      </p:pic>
      <p:sp>
        <p:nvSpPr>
          <p:cNvPr id="7" name="Rectangle 6"/>
          <p:cNvSpPr/>
          <p:nvPr/>
        </p:nvSpPr>
        <p:spPr>
          <a:xfrm>
            <a:off x="1631444" y="2851391"/>
            <a:ext cx="1137977" cy="369332"/>
          </a:xfrm>
          <a:prstGeom prst="rect">
            <a:avLst/>
          </a:prstGeom>
        </p:spPr>
        <p:txBody>
          <a:bodyPr wrap="none">
            <a:spAutoFit/>
          </a:bodyPr>
          <a:lstStyle/>
          <a:p>
            <a:r>
              <a:rPr lang="el-GR" b="1">
                <a:solidFill>
                  <a:srgbClr val="000099"/>
                </a:solidFill>
                <a:latin typeface="Times New Roman"/>
                <a:cs typeface="Times New Roman"/>
              </a:rPr>
              <a:t>ισχαιμική</a:t>
            </a:r>
          </a:p>
        </p:txBody>
      </p:sp>
      <p:sp>
        <p:nvSpPr>
          <p:cNvPr id="8" name="Rectangle 7"/>
          <p:cNvSpPr/>
          <p:nvPr/>
        </p:nvSpPr>
        <p:spPr>
          <a:xfrm>
            <a:off x="1504444" y="4935779"/>
            <a:ext cx="1459767" cy="369332"/>
          </a:xfrm>
          <a:prstGeom prst="rect">
            <a:avLst/>
          </a:prstGeom>
        </p:spPr>
        <p:txBody>
          <a:bodyPr wrap="none">
            <a:spAutoFit/>
          </a:bodyPr>
          <a:lstStyle/>
          <a:p>
            <a:r>
              <a:rPr lang="el-GR" b="1">
                <a:solidFill>
                  <a:srgbClr val="000099"/>
                </a:solidFill>
                <a:latin typeface="Times New Roman"/>
                <a:cs typeface="Times New Roman"/>
              </a:rPr>
              <a:t>νεφροτοξική</a:t>
            </a:r>
          </a:p>
        </p:txBody>
      </p:sp>
    </p:spTree>
    <p:extLst>
      <p:ext uri="{BB962C8B-B14F-4D97-AF65-F5344CB8AC3E}">
        <p14:creationId xmlns:p14="http://schemas.microsoft.com/office/powerpoint/2010/main" val="1327308149"/>
      </p:ext>
    </p:extLst>
  </p:cSld>
  <p:clrMapOvr>
    <a:masterClrMapping/>
  </p:clrMapOvr>
  <p:transition spd="slow"/>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3"/>
          <p:cNvSpPr>
            <a:spLocks noGrp="1"/>
          </p:cNvSpPr>
          <p:nvPr>
            <p:ph type="title"/>
          </p:nvPr>
        </p:nvSpPr>
        <p:spPr>
          <a:xfrm>
            <a:off x="395288" y="160338"/>
            <a:ext cx="8323262" cy="531812"/>
          </a:xfrm>
        </p:spPr>
        <p:txBody>
          <a:bodyPr>
            <a:normAutofit fontScale="90000"/>
          </a:bodyPr>
          <a:lstStyle/>
          <a:p>
            <a:pPr algn="just" eaLnBrk="1" hangingPunct="1"/>
            <a:r>
              <a:rPr lang="el-GR" sz="3200">
                <a:solidFill>
                  <a:srgbClr val="FFFF00"/>
                </a:solidFill>
                <a:effectLst/>
                <a:latin typeface="Times New Roman" charset="0"/>
                <a:ea typeface="ＭＳ Ｐゴシック" charset="0"/>
                <a:cs typeface="Times New Roman" charset="0"/>
              </a:rPr>
              <a:t>Η σωληναριακή βλάβη είναι αναστρέψιμη</a:t>
            </a:r>
          </a:p>
        </p:txBody>
      </p:sp>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981075"/>
            <a:ext cx="8394700" cy="554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864890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6096000" y="214313"/>
            <a:ext cx="1905000" cy="114300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pic>
        <p:nvPicPr>
          <p:cNvPr id="55299" name="Picture 5" descr="a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39538" y="2706122"/>
            <a:ext cx="1504462" cy="222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8" name="Rectangle 2"/>
          <p:cNvSpPr>
            <a:spLocks noGrp="1" noRot="1" noChangeArrowheads="1"/>
          </p:cNvSpPr>
          <p:nvPr>
            <p:ph type="title"/>
          </p:nvPr>
        </p:nvSpPr>
        <p:spPr>
          <a:ln w="76200" cmpd="tri"/>
        </p:spPr>
        <p:txBody>
          <a:bodyPr/>
          <a:lstStyle/>
          <a:p>
            <a:r>
              <a:rPr lang="el-GR" b="1" dirty="0">
                <a:solidFill>
                  <a:schemeClr val="tx1"/>
                </a:solidFill>
                <a:latin typeface="Times New Roman"/>
                <a:cs typeface="Times New Roman"/>
              </a:rPr>
              <a:t>Νεφρικά αίτια ΟΝΒ</a:t>
            </a:r>
            <a:endParaRPr lang="en-US" b="1" dirty="0">
              <a:solidFill>
                <a:schemeClr val="tx1"/>
              </a:solidFill>
              <a:latin typeface="Times New Roman"/>
              <a:cs typeface="Times New Roman"/>
            </a:endParaRPr>
          </a:p>
        </p:txBody>
      </p:sp>
      <p:sp>
        <p:nvSpPr>
          <p:cNvPr id="56323" name="Rectangle 3"/>
          <p:cNvSpPr>
            <a:spLocks noGrp="1" noChangeArrowheads="1"/>
          </p:cNvSpPr>
          <p:nvPr>
            <p:ph type="body" idx="1"/>
          </p:nvPr>
        </p:nvSpPr>
        <p:spPr>
          <a:xfrm>
            <a:off x="190501" y="1795581"/>
            <a:ext cx="8318499" cy="4525963"/>
          </a:xfrm>
        </p:spPr>
        <p:txBody>
          <a:bodyPr>
            <a:normAutofit/>
          </a:bodyPr>
          <a:lstStyle/>
          <a:p>
            <a:pPr>
              <a:lnSpc>
                <a:spcPct val="90000"/>
              </a:lnSpc>
            </a:pPr>
            <a:r>
              <a:rPr lang="el-GR" sz="2400" dirty="0">
                <a:solidFill>
                  <a:srgbClr val="000000"/>
                </a:solidFill>
                <a:latin typeface="Times New Roman"/>
                <a:cs typeface="Times New Roman"/>
              </a:rPr>
              <a:t>Στο 8</a:t>
            </a:r>
            <a:r>
              <a:rPr lang="en-US" sz="2400" dirty="0">
                <a:solidFill>
                  <a:srgbClr val="000000"/>
                </a:solidFill>
                <a:latin typeface="Times New Roman"/>
                <a:cs typeface="Times New Roman"/>
              </a:rPr>
              <a:t>5</a:t>
            </a:r>
            <a:r>
              <a:rPr lang="el-GR" sz="2400" dirty="0">
                <a:solidFill>
                  <a:srgbClr val="000000"/>
                </a:solidFill>
                <a:latin typeface="Times New Roman"/>
                <a:cs typeface="Times New Roman"/>
              </a:rPr>
              <a:t>% πρόκειται για </a:t>
            </a:r>
            <a:r>
              <a:rPr lang="el-GR" sz="2400" b="1" dirty="0">
                <a:solidFill>
                  <a:srgbClr val="000000"/>
                </a:solidFill>
                <a:latin typeface="Times New Roman"/>
                <a:cs typeface="Times New Roman"/>
              </a:rPr>
              <a:t>οξεία σωληναριακή νέκρωση (ΟΣΝ):</a:t>
            </a:r>
          </a:p>
          <a:p>
            <a:pPr lvl="1">
              <a:lnSpc>
                <a:spcPct val="90000"/>
              </a:lnSpc>
            </a:pPr>
            <a:r>
              <a:rPr lang="el-GR" sz="2000" b="1" dirty="0">
                <a:solidFill>
                  <a:srgbClr val="000000"/>
                </a:solidFill>
                <a:latin typeface="Times New Roman"/>
                <a:cs typeface="Times New Roman"/>
              </a:rPr>
              <a:t>Ισχαιμική </a:t>
            </a:r>
            <a:r>
              <a:rPr lang="el-GR" sz="2000" dirty="0">
                <a:solidFill>
                  <a:srgbClr val="000000"/>
                </a:solidFill>
                <a:latin typeface="Times New Roman"/>
                <a:cs typeface="Times New Roman"/>
              </a:rPr>
              <a:t>(παρατεταμένη ελάττωση της νεφρικής αιμάτωσης )</a:t>
            </a:r>
          </a:p>
          <a:p>
            <a:pPr lvl="1">
              <a:lnSpc>
                <a:spcPct val="90000"/>
              </a:lnSpc>
            </a:pPr>
            <a:r>
              <a:rPr lang="el-GR" sz="2000" b="1" dirty="0">
                <a:solidFill>
                  <a:srgbClr val="000000"/>
                </a:solidFill>
                <a:latin typeface="Times New Roman"/>
                <a:cs typeface="Times New Roman"/>
              </a:rPr>
              <a:t>Νεφροτοξική</a:t>
            </a:r>
            <a:r>
              <a:rPr lang="en-US" sz="2000" b="1" dirty="0">
                <a:solidFill>
                  <a:srgbClr val="000000"/>
                </a:solidFill>
                <a:latin typeface="Times New Roman"/>
                <a:cs typeface="Times New Roman"/>
              </a:rPr>
              <a:t>:</a:t>
            </a:r>
            <a:r>
              <a:rPr lang="el-GR" sz="2000" b="1" dirty="0">
                <a:solidFill>
                  <a:srgbClr val="000000"/>
                </a:solidFill>
                <a:latin typeface="Times New Roman"/>
                <a:cs typeface="Times New Roman"/>
              </a:rPr>
              <a:t> </a:t>
            </a:r>
            <a:r>
              <a:rPr lang="en-US" sz="2000" b="1" dirty="0">
                <a:solidFill>
                  <a:srgbClr val="000000"/>
                </a:solidFill>
                <a:latin typeface="Times New Roman"/>
                <a:cs typeface="Times New Roman"/>
              </a:rPr>
              <a:t>	-</a:t>
            </a:r>
            <a:r>
              <a:rPr lang="el-GR" sz="2000" dirty="0">
                <a:solidFill>
                  <a:srgbClr val="000000"/>
                </a:solidFill>
                <a:latin typeface="Times New Roman"/>
                <a:cs typeface="Times New Roman"/>
              </a:rPr>
              <a:t>ενδογενής (</a:t>
            </a:r>
            <a:r>
              <a:rPr lang="en-US" sz="2000" dirty="0" err="1">
                <a:solidFill>
                  <a:srgbClr val="000000"/>
                </a:solidFill>
                <a:latin typeface="Times New Roman"/>
                <a:cs typeface="Times New Roman"/>
              </a:rPr>
              <a:t>Hb</a:t>
            </a:r>
            <a:r>
              <a:rPr lang="en-US" sz="2000" dirty="0">
                <a:solidFill>
                  <a:srgbClr val="000000"/>
                </a:solidFill>
                <a:latin typeface="Times New Roman"/>
                <a:cs typeface="Times New Roman"/>
              </a:rPr>
              <a:t>, Mb, Uric Acid, </a:t>
            </a:r>
            <a:r>
              <a:rPr lang="en-US" sz="2000" dirty="0" err="1">
                <a:solidFill>
                  <a:srgbClr val="000000"/>
                </a:solidFill>
                <a:latin typeface="Times New Roman"/>
                <a:cs typeface="Times New Roman"/>
              </a:rPr>
              <a:t>Ca</a:t>
            </a:r>
            <a:r>
              <a:rPr lang="en-US" sz="2000" dirty="0">
                <a:solidFill>
                  <a:srgbClr val="000000"/>
                </a:solidFill>
                <a:latin typeface="Times New Roman"/>
                <a:cs typeface="Times New Roman"/>
              </a:rPr>
              <a:t>)</a:t>
            </a:r>
          </a:p>
          <a:p>
            <a:pPr lvl="1">
              <a:lnSpc>
                <a:spcPct val="90000"/>
              </a:lnSpc>
              <a:buFont typeface="Wingdings 2" charset="0"/>
              <a:buNone/>
            </a:pPr>
            <a:r>
              <a:rPr lang="en-US" sz="2000" dirty="0">
                <a:solidFill>
                  <a:srgbClr val="000000"/>
                </a:solidFill>
                <a:latin typeface="Times New Roman"/>
                <a:cs typeface="Times New Roman"/>
              </a:rPr>
              <a:t>				- </a:t>
            </a:r>
            <a:r>
              <a:rPr lang="el-GR" sz="2000" dirty="0">
                <a:solidFill>
                  <a:srgbClr val="000000"/>
                </a:solidFill>
                <a:latin typeface="Times New Roman"/>
                <a:cs typeface="Times New Roman"/>
              </a:rPr>
              <a:t>εξωγενής (αμινογλυκοσίδες, σκιαστικά) </a:t>
            </a:r>
          </a:p>
          <a:p>
            <a:pPr lvl="1">
              <a:lnSpc>
                <a:spcPct val="90000"/>
              </a:lnSpc>
              <a:buFont typeface="Wingdings 2" charset="0"/>
              <a:buNone/>
            </a:pPr>
            <a:endParaRPr lang="el-GR" sz="2000" dirty="0">
              <a:solidFill>
                <a:srgbClr val="000000"/>
              </a:solidFill>
              <a:latin typeface="Times New Roman"/>
              <a:cs typeface="Times New Roman"/>
            </a:endParaRPr>
          </a:p>
          <a:p>
            <a:pPr>
              <a:lnSpc>
                <a:spcPct val="90000"/>
              </a:lnSpc>
            </a:pPr>
            <a:endParaRPr lang="el-GR" sz="2400" dirty="0">
              <a:solidFill>
                <a:srgbClr val="000000"/>
              </a:solidFill>
              <a:latin typeface="Times New Roman"/>
              <a:cs typeface="Times New Roman"/>
            </a:endParaRPr>
          </a:p>
          <a:p>
            <a:pPr>
              <a:lnSpc>
                <a:spcPct val="90000"/>
              </a:lnSpc>
            </a:pPr>
            <a:r>
              <a:rPr lang="el-GR" sz="2400" dirty="0">
                <a:solidFill>
                  <a:srgbClr val="000000"/>
                </a:solidFill>
                <a:latin typeface="Times New Roman"/>
                <a:cs typeface="Times New Roman"/>
              </a:rPr>
              <a:t>στο 15% πρόκειται για </a:t>
            </a:r>
            <a:r>
              <a:rPr lang="en-GB" sz="2400" b="1" dirty="0" err="1">
                <a:solidFill>
                  <a:srgbClr val="000000"/>
                </a:solidFill>
                <a:latin typeface="Times New Roman"/>
                <a:cs typeface="Times New Roman"/>
              </a:rPr>
              <a:t>οξείες</a:t>
            </a:r>
            <a:r>
              <a:rPr lang="en-GB" sz="2400" b="1" dirty="0">
                <a:solidFill>
                  <a:srgbClr val="000000"/>
                </a:solidFill>
                <a:latin typeface="Times New Roman"/>
                <a:cs typeface="Times New Roman"/>
              </a:rPr>
              <a:t> πα</a:t>
            </a:r>
            <a:r>
              <a:rPr lang="en-GB" sz="2400" b="1" dirty="0" err="1">
                <a:solidFill>
                  <a:srgbClr val="000000"/>
                </a:solidFill>
                <a:latin typeface="Times New Roman"/>
                <a:cs typeface="Times New Roman"/>
              </a:rPr>
              <a:t>θήσεις</a:t>
            </a:r>
            <a:r>
              <a:rPr lang="en-GB" sz="2400" b="1" dirty="0">
                <a:solidFill>
                  <a:srgbClr val="000000"/>
                </a:solidFill>
                <a:latin typeface="Times New Roman"/>
                <a:cs typeface="Times New Roman"/>
              </a:rPr>
              <a:t> </a:t>
            </a:r>
            <a:r>
              <a:rPr lang="en-GB" sz="2400" b="1" dirty="0" err="1">
                <a:solidFill>
                  <a:srgbClr val="000000"/>
                </a:solidFill>
                <a:latin typeface="Times New Roman"/>
                <a:cs typeface="Times New Roman"/>
              </a:rPr>
              <a:t>του</a:t>
            </a:r>
            <a:r>
              <a:rPr lang="en-GB" sz="2400" b="1" dirty="0">
                <a:solidFill>
                  <a:srgbClr val="000000"/>
                </a:solidFill>
                <a:latin typeface="Times New Roman"/>
                <a:cs typeface="Times New Roman"/>
              </a:rPr>
              <a:t> </a:t>
            </a:r>
            <a:r>
              <a:rPr lang="en-GB" sz="2400" b="1" dirty="0" err="1">
                <a:solidFill>
                  <a:srgbClr val="000000"/>
                </a:solidFill>
                <a:latin typeface="Times New Roman"/>
                <a:cs typeface="Times New Roman"/>
              </a:rPr>
              <a:t>νεφρικού</a:t>
            </a:r>
            <a:r>
              <a:rPr lang="en-GB" sz="2400" b="1" dirty="0">
                <a:solidFill>
                  <a:srgbClr val="000000"/>
                </a:solidFill>
                <a:latin typeface="Times New Roman"/>
                <a:cs typeface="Times New Roman"/>
              </a:rPr>
              <a:t> πα</a:t>
            </a:r>
            <a:r>
              <a:rPr lang="en-GB" sz="2400" b="1" dirty="0" err="1">
                <a:solidFill>
                  <a:srgbClr val="000000"/>
                </a:solidFill>
                <a:latin typeface="Times New Roman"/>
                <a:cs typeface="Times New Roman"/>
              </a:rPr>
              <a:t>ρεγχύμ</a:t>
            </a:r>
            <a:r>
              <a:rPr lang="en-GB" sz="2400" b="1" dirty="0">
                <a:solidFill>
                  <a:srgbClr val="000000"/>
                </a:solidFill>
                <a:latin typeface="Times New Roman"/>
                <a:cs typeface="Times New Roman"/>
              </a:rPr>
              <a:t>α</a:t>
            </a:r>
            <a:r>
              <a:rPr lang="en-GB" sz="2400" b="1" dirty="0" err="1">
                <a:solidFill>
                  <a:srgbClr val="000000"/>
                </a:solidFill>
                <a:latin typeface="Times New Roman"/>
                <a:cs typeface="Times New Roman"/>
              </a:rPr>
              <a:t>τος</a:t>
            </a:r>
            <a:r>
              <a:rPr lang="en-GB" sz="2400" dirty="0">
                <a:solidFill>
                  <a:srgbClr val="000000"/>
                </a:solidFill>
                <a:latin typeface="Times New Roman"/>
                <a:cs typeface="Times New Roman"/>
              </a:rPr>
              <a:t>, </a:t>
            </a:r>
            <a:r>
              <a:rPr lang="el-GR" sz="2400" dirty="0">
                <a:solidFill>
                  <a:srgbClr val="000000"/>
                </a:solidFill>
                <a:latin typeface="Times New Roman"/>
                <a:cs typeface="Times New Roman"/>
              </a:rPr>
              <a:t>και</a:t>
            </a:r>
            <a:r>
              <a:rPr lang="en-GB" sz="2400" dirty="0">
                <a:solidFill>
                  <a:srgbClr val="000000"/>
                </a:solidFill>
                <a:latin typeface="Times New Roman"/>
                <a:cs typeface="Times New Roman"/>
              </a:rPr>
              <a:t> α</a:t>
            </a:r>
            <a:r>
              <a:rPr lang="en-GB" sz="2400" dirty="0" err="1">
                <a:solidFill>
                  <a:srgbClr val="000000"/>
                </a:solidFill>
                <a:latin typeface="Times New Roman"/>
                <a:cs typeface="Times New Roman"/>
              </a:rPr>
              <a:t>φορούν</a:t>
            </a:r>
            <a:r>
              <a:rPr lang="el-GR" sz="2400" dirty="0">
                <a:solidFill>
                  <a:srgbClr val="000000"/>
                </a:solidFill>
                <a:latin typeface="Times New Roman"/>
                <a:cs typeface="Times New Roman"/>
              </a:rPr>
              <a:t>:</a:t>
            </a:r>
            <a:r>
              <a:rPr lang="en-GB" sz="2400" dirty="0">
                <a:solidFill>
                  <a:srgbClr val="000000"/>
                </a:solidFill>
                <a:latin typeface="Times New Roman"/>
                <a:cs typeface="Times New Roman"/>
              </a:rPr>
              <a:t> </a:t>
            </a:r>
            <a:endParaRPr lang="el-GR" sz="2400" dirty="0">
              <a:solidFill>
                <a:srgbClr val="000000"/>
              </a:solidFill>
              <a:latin typeface="Times New Roman"/>
              <a:cs typeface="Times New Roman"/>
            </a:endParaRPr>
          </a:p>
          <a:p>
            <a:pPr lvl="2">
              <a:lnSpc>
                <a:spcPct val="90000"/>
              </a:lnSpc>
            </a:pPr>
            <a:r>
              <a:rPr lang="en-GB" sz="1800" b="1" dirty="0" err="1">
                <a:solidFill>
                  <a:srgbClr val="000000"/>
                </a:solidFill>
                <a:latin typeface="Times New Roman"/>
                <a:cs typeface="Times New Roman"/>
              </a:rPr>
              <a:t>σ</a:t>
            </a:r>
            <a:r>
              <a:rPr lang="en-GB" sz="1800" b="1" dirty="0">
                <a:solidFill>
                  <a:srgbClr val="000000"/>
                </a:solidFill>
                <a:latin typeface="Times New Roman"/>
                <a:cs typeface="Times New Roman"/>
              </a:rPr>
              <a:t>π</a:t>
            </a:r>
            <a:r>
              <a:rPr lang="en-GB" sz="1800" b="1" dirty="0" err="1">
                <a:solidFill>
                  <a:srgbClr val="000000"/>
                </a:solidFill>
                <a:latin typeface="Times New Roman"/>
                <a:cs typeface="Times New Roman"/>
              </a:rPr>
              <a:t>ειράμ</a:t>
            </a:r>
            <a:r>
              <a:rPr lang="en-GB" sz="1800" b="1" dirty="0">
                <a:solidFill>
                  <a:srgbClr val="000000"/>
                </a:solidFill>
                <a:latin typeface="Times New Roman"/>
                <a:cs typeface="Times New Roman"/>
              </a:rPr>
              <a:t>α</a:t>
            </a:r>
            <a:r>
              <a:rPr lang="en-GB" sz="1800" b="1" dirty="0" err="1">
                <a:solidFill>
                  <a:srgbClr val="000000"/>
                </a:solidFill>
                <a:latin typeface="Times New Roman"/>
                <a:cs typeface="Times New Roman"/>
              </a:rPr>
              <a:t>τ</a:t>
            </a:r>
            <a:r>
              <a:rPr lang="en-GB" sz="1800" b="1" dirty="0">
                <a:solidFill>
                  <a:srgbClr val="000000"/>
                </a:solidFill>
                <a:latin typeface="Times New Roman"/>
                <a:cs typeface="Times New Roman"/>
              </a:rPr>
              <a:t>α </a:t>
            </a:r>
            <a:r>
              <a:rPr lang="en-GB" sz="1800" dirty="0">
                <a:solidFill>
                  <a:srgbClr val="000000"/>
                </a:solidFill>
                <a:latin typeface="Times New Roman"/>
                <a:cs typeface="Times New Roman"/>
              </a:rPr>
              <a:t>(</a:t>
            </a:r>
            <a:r>
              <a:rPr lang="en-GB" sz="1800" dirty="0" err="1">
                <a:solidFill>
                  <a:srgbClr val="000000"/>
                </a:solidFill>
                <a:latin typeface="Times New Roman"/>
                <a:cs typeface="Times New Roman"/>
              </a:rPr>
              <a:t>οξεί</a:t>
            </a:r>
            <a:r>
              <a:rPr lang="en-GB" sz="1800" dirty="0">
                <a:solidFill>
                  <a:srgbClr val="000000"/>
                </a:solidFill>
                <a:latin typeface="Times New Roman"/>
                <a:cs typeface="Times New Roman"/>
              </a:rPr>
              <a:t>α </a:t>
            </a:r>
            <a:r>
              <a:rPr lang="en-GB" sz="1800" dirty="0" err="1">
                <a:solidFill>
                  <a:srgbClr val="000000"/>
                </a:solidFill>
                <a:latin typeface="Times New Roman"/>
                <a:cs typeface="Times New Roman"/>
              </a:rPr>
              <a:t>σ</a:t>
            </a:r>
            <a:r>
              <a:rPr lang="en-GB" sz="1800" dirty="0">
                <a:solidFill>
                  <a:srgbClr val="000000"/>
                </a:solidFill>
                <a:latin typeface="Times New Roman"/>
                <a:cs typeface="Times New Roman"/>
              </a:rPr>
              <a:t>π</a:t>
            </a:r>
            <a:r>
              <a:rPr lang="en-GB" sz="1800" dirty="0" err="1">
                <a:solidFill>
                  <a:srgbClr val="000000"/>
                </a:solidFill>
                <a:latin typeface="Times New Roman"/>
                <a:cs typeface="Times New Roman"/>
              </a:rPr>
              <a:t>ειρ</a:t>
            </a:r>
            <a:r>
              <a:rPr lang="en-GB" sz="1800" dirty="0">
                <a:solidFill>
                  <a:srgbClr val="000000"/>
                </a:solidFill>
                <a:latin typeface="Times New Roman"/>
                <a:cs typeface="Times New Roman"/>
              </a:rPr>
              <a:t>αμα</a:t>
            </a:r>
            <a:r>
              <a:rPr lang="en-GB" sz="1800" dirty="0" err="1">
                <a:solidFill>
                  <a:srgbClr val="000000"/>
                </a:solidFill>
                <a:latin typeface="Times New Roman"/>
                <a:cs typeface="Times New Roman"/>
              </a:rPr>
              <a:t>τονεφρίτιδ</a:t>
            </a:r>
            <a:r>
              <a:rPr lang="en-GB" sz="1800" dirty="0">
                <a:solidFill>
                  <a:srgbClr val="000000"/>
                </a:solidFill>
                <a:latin typeface="Times New Roman"/>
                <a:cs typeface="Times New Roman"/>
              </a:rPr>
              <a:t>α)</a:t>
            </a:r>
            <a:endParaRPr lang="el-GR" sz="1800" dirty="0">
              <a:solidFill>
                <a:srgbClr val="000000"/>
              </a:solidFill>
              <a:latin typeface="Times New Roman"/>
              <a:cs typeface="Times New Roman"/>
            </a:endParaRPr>
          </a:p>
          <a:p>
            <a:pPr lvl="2">
              <a:lnSpc>
                <a:spcPct val="90000"/>
              </a:lnSpc>
            </a:pPr>
            <a:r>
              <a:rPr lang="el-GR" sz="1800" b="1" dirty="0">
                <a:solidFill>
                  <a:srgbClr val="000000"/>
                </a:solidFill>
                <a:latin typeface="Times New Roman"/>
                <a:cs typeface="Times New Roman"/>
              </a:rPr>
              <a:t>μικρά </a:t>
            </a:r>
            <a:r>
              <a:rPr lang="en-GB" sz="1800" b="1" dirty="0">
                <a:solidFill>
                  <a:srgbClr val="000000"/>
                </a:solidFill>
                <a:latin typeface="Times New Roman"/>
                <a:cs typeface="Times New Roman"/>
              </a:rPr>
              <a:t>α</a:t>
            </a:r>
            <a:r>
              <a:rPr lang="en-GB" sz="1800" b="1" dirty="0" err="1">
                <a:solidFill>
                  <a:srgbClr val="000000"/>
                </a:solidFill>
                <a:latin typeface="Times New Roman"/>
                <a:cs typeface="Times New Roman"/>
              </a:rPr>
              <a:t>γγεί</a:t>
            </a:r>
            <a:r>
              <a:rPr lang="en-GB" sz="1800" b="1" dirty="0">
                <a:solidFill>
                  <a:srgbClr val="000000"/>
                </a:solidFill>
                <a:latin typeface="Times New Roman"/>
                <a:cs typeface="Times New Roman"/>
              </a:rPr>
              <a:t>α</a:t>
            </a:r>
            <a:r>
              <a:rPr lang="en-GB" sz="1800" dirty="0">
                <a:solidFill>
                  <a:srgbClr val="000000"/>
                </a:solidFill>
                <a:latin typeface="Times New Roman"/>
                <a:cs typeface="Times New Roman"/>
              </a:rPr>
              <a:t> (α</a:t>
            </a:r>
            <a:r>
              <a:rPr lang="en-GB" sz="1800" dirty="0" err="1">
                <a:solidFill>
                  <a:srgbClr val="000000"/>
                </a:solidFill>
                <a:latin typeface="Times New Roman"/>
                <a:cs typeface="Times New Roman"/>
              </a:rPr>
              <a:t>γγειίτιδ</a:t>
            </a:r>
            <a:r>
              <a:rPr lang="en-GB" sz="1800" dirty="0">
                <a:solidFill>
                  <a:srgbClr val="000000"/>
                </a:solidFill>
                <a:latin typeface="Times New Roman"/>
                <a:cs typeface="Times New Roman"/>
              </a:rPr>
              <a:t>α</a:t>
            </a:r>
            <a:r>
              <a:rPr lang="el-GR" sz="1800" dirty="0">
                <a:solidFill>
                  <a:srgbClr val="000000"/>
                </a:solidFill>
                <a:latin typeface="Times New Roman"/>
                <a:cs typeface="Times New Roman"/>
              </a:rPr>
              <a:t>, </a:t>
            </a:r>
            <a:r>
              <a:rPr lang="en-US" sz="1800" dirty="0">
                <a:solidFill>
                  <a:srgbClr val="000000"/>
                </a:solidFill>
                <a:latin typeface="Times New Roman"/>
                <a:cs typeface="Times New Roman"/>
              </a:rPr>
              <a:t>TTP</a:t>
            </a:r>
            <a:r>
              <a:rPr lang="el-GR" sz="1800" dirty="0">
                <a:solidFill>
                  <a:srgbClr val="000000"/>
                </a:solidFill>
                <a:latin typeface="Times New Roman"/>
                <a:cs typeface="Times New Roman"/>
              </a:rPr>
              <a:t>,</a:t>
            </a:r>
            <a:r>
              <a:rPr lang="en-US" sz="1800" dirty="0">
                <a:solidFill>
                  <a:srgbClr val="000000"/>
                </a:solidFill>
                <a:latin typeface="Times New Roman"/>
                <a:cs typeface="Times New Roman"/>
              </a:rPr>
              <a:t> HUS, malignant HTN</a:t>
            </a:r>
            <a:r>
              <a:rPr lang="el-GR" sz="1800" dirty="0">
                <a:solidFill>
                  <a:srgbClr val="000000"/>
                </a:solidFill>
                <a:latin typeface="Times New Roman"/>
                <a:cs typeface="Times New Roman"/>
              </a:rPr>
              <a:t>, </a:t>
            </a:r>
            <a:r>
              <a:rPr lang="en-US" sz="1800" dirty="0">
                <a:solidFill>
                  <a:srgbClr val="000000"/>
                </a:solidFill>
                <a:latin typeface="Times New Roman"/>
                <a:cs typeface="Times New Roman"/>
              </a:rPr>
              <a:t>scleroderma)</a:t>
            </a:r>
            <a:r>
              <a:rPr lang="en-GB" sz="1800" dirty="0">
                <a:solidFill>
                  <a:srgbClr val="000000"/>
                </a:solidFill>
                <a:latin typeface="Times New Roman"/>
                <a:cs typeface="Times New Roman"/>
              </a:rPr>
              <a:t> </a:t>
            </a:r>
            <a:endParaRPr lang="el-GR" sz="1800" dirty="0">
              <a:solidFill>
                <a:srgbClr val="000000"/>
              </a:solidFill>
              <a:latin typeface="Times New Roman"/>
              <a:cs typeface="Times New Roman"/>
            </a:endParaRPr>
          </a:p>
          <a:p>
            <a:pPr lvl="2">
              <a:lnSpc>
                <a:spcPct val="90000"/>
              </a:lnSpc>
            </a:pPr>
            <a:r>
              <a:rPr lang="el-GR" sz="1800" dirty="0">
                <a:solidFill>
                  <a:srgbClr val="000000"/>
                </a:solidFill>
                <a:latin typeface="Times New Roman"/>
                <a:cs typeface="Times New Roman"/>
              </a:rPr>
              <a:t>μεγάλα αγγεία</a:t>
            </a:r>
            <a:r>
              <a:rPr lang="en-US" sz="1800" dirty="0">
                <a:solidFill>
                  <a:srgbClr val="000000"/>
                </a:solidFill>
                <a:latin typeface="Times New Roman"/>
                <a:cs typeface="Times New Roman"/>
              </a:rPr>
              <a:t>*</a:t>
            </a:r>
            <a:r>
              <a:rPr lang="el-GR" sz="1800" dirty="0">
                <a:solidFill>
                  <a:srgbClr val="000000"/>
                </a:solidFill>
                <a:latin typeface="Times New Roman"/>
                <a:cs typeface="Times New Roman"/>
              </a:rPr>
              <a:t> (</a:t>
            </a:r>
            <a:r>
              <a:rPr lang="en-US" sz="1800" dirty="0" err="1">
                <a:solidFill>
                  <a:srgbClr val="000000"/>
                </a:solidFill>
                <a:latin typeface="Times New Roman"/>
                <a:cs typeface="Times New Roman"/>
              </a:rPr>
              <a:t>athero</a:t>
            </a:r>
            <a:r>
              <a:rPr lang="en-US" sz="1800" dirty="0">
                <a:solidFill>
                  <a:srgbClr val="000000"/>
                </a:solidFill>
                <a:latin typeface="Times New Roman"/>
                <a:cs typeface="Times New Roman"/>
              </a:rPr>
              <a:t>-, </a:t>
            </a:r>
            <a:r>
              <a:rPr lang="en-US" sz="1800" dirty="0" err="1">
                <a:solidFill>
                  <a:srgbClr val="000000"/>
                </a:solidFill>
                <a:latin typeface="Times New Roman"/>
                <a:cs typeface="Times New Roman"/>
              </a:rPr>
              <a:t>thrombo</a:t>
            </a:r>
            <a:r>
              <a:rPr lang="en-US" sz="1800" dirty="0">
                <a:solidFill>
                  <a:srgbClr val="000000"/>
                </a:solidFill>
                <a:latin typeface="Times New Roman"/>
                <a:cs typeface="Times New Roman"/>
              </a:rPr>
              <a:t>-embolism, Wegener, PAN, HSP)</a:t>
            </a:r>
            <a:endParaRPr lang="en-GB" sz="1800" dirty="0">
              <a:solidFill>
                <a:srgbClr val="000000"/>
              </a:solidFill>
              <a:latin typeface="Times New Roman"/>
              <a:cs typeface="Times New Roman"/>
            </a:endParaRPr>
          </a:p>
          <a:p>
            <a:pPr lvl="2">
              <a:lnSpc>
                <a:spcPct val="90000"/>
              </a:lnSpc>
            </a:pPr>
            <a:r>
              <a:rPr lang="en-GB" sz="1800" dirty="0" err="1">
                <a:solidFill>
                  <a:srgbClr val="000000"/>
                </a:solidFill>
                <a:latin typeface="Times New Roman"/>
                <a:cs typeface="Times New Roman"/>
              </a:rPr>
              <a:t>διάμεσο</a:t>
            </a:r>
            <a:r>
              <a:rPr lang="en-GB" sz="1800" dirty="0">
                <a:solidFill>
                  <a:srgbClr val="000000"/>
                </a:solidFill>
                <a:latin typeface="Times New Roman"/>
                <a:cs typeface="Times New Roman"/>
              </a:rPr>
              <a:t> </a:t>
            </a:r>
            <a:r>
              <a:rPr lang="en-GB" sz="1800" dirty="0" err="1">
                <a:solidFill>
                  <a:srgbClr val="000000"/>
                </a:solidFill>
                <a:latin typeface="Times New Roman"/>
                <a:cs typeface="Times New Roman"/>
              </a:rPr>
              <a:t>ιστό</a:t>
            </a:r>
            <a:r>
              <a:rPr lang="en-GB" sz="1800" dirty="0">
                <a:solidFill>
                  <a:srgbClr val="000000"/>
                </a:solidFill>
                <a:latin typeface="Times New Roman"/>
                <a:cs typeface="Times New Roman"/>
              </a:rPr>
              <a:t> (</a:t>
            </a:r>
            <a:r>
              <a:rPr lang="en-GB" sz="1800" dirty="0" err="1">
                <a:solidFill>
                  <a:srgbClr val="000000"/>
                </a:solidFill>
                <a:latin typeface="Times New Roman"/>
                <a:cs typeface="Times New Roman"/>
              </a:rPr>
              <a:t>οξεί</a:t>
            </a:r>
            <a:r>
              <a:rPr lang="en-GB" sz="1800" dirty="0">
                <a:solidFill>
                  <a:srgbClr val="000000"/>
                </a:solidFill>
                <a:latin typeface="Times New Roman"/>
                <a:cs typeface="Times New Roman"/>
              </a:rPr>
              <a:t>α </a:t>
            </a:r>
            <a:r>
              <a:rPr lang="en-GB" sz="1800" dirty="0" err="1">
                <a:solidFill>
                  <a:srgbClr val="000000"/>
                </a:solidFill>
                <a:latin typeface="Times New Roman"/>
                <a:cs typeface="Times New Roman"/>
              </a:rPr>
              <a:t>διάμεση</a:t>
            </a:r>
            <a:r>
              <a:rPr lang="en-GB" sz="1800" dirty="0">
                <a:solidFill>
                  <a:srgbClr val="000000"/>
                </a:solidFill>
                <a:latin typeface="Times New Roman"/>
                <a:cs typeface="Times New Roman"/>
              </a:rPr>
              <a:t> </a:t>
            </a:r>
            <a:r>
              <a:rPr lang="en-GB" sz="1800" dirty="0" err="1">
                <a:solidFill>
                  <a:srgbClr val="000000"/>
                </a:solidFill>
                <a:latin typeface="Times New Roman"/>
                <a:cs typeface="Times New Roman"/>
              </a:rPr>
              <a:t>νεφρίτιδ</a:t>
            </a:r>
            <a:r>
              <a:rPr lang="en-GB" sz="1800" dirty="0">
                <a:solidFill>
                  <a:srgbClr val="000000"/>
                </a:solidFill>
                <a:latin typeface="Times New Roman"/>
                <a:cs typeface="Times New Roman"/>
              </a:rPr>
              <a:t>α, pyelonephritis, lymphoma, </a:t>
            </a:r>
            <a:r>
              <a:rPr lang="en-GB" sz="1800" dirty="0" err="1">
                <a:solidFill>
                  <a:srgbClr val="000000"/>
                </a:solidFill>
                <a:latin typeface="Times New Roman"/>
                <a:cs typeface="Times New Roman"/>
              </a:rPr>
              <a:t>sarcoid</a:t>
            </a:r>
            <a:r>
              <a:rPr lang="en-GB" sz="1800" dirty="0">
                <a:solidFill>
                  <a:srgbClr val="000000"/>
                </a:solidFill>
                <a:latin typeface="Times New Roman"/>
                <a:cs typeface="Times New Roman"/>
              </a:rPr>
              <a:t>) </a:t>
            </a:r>
            <a:endParaRPr lang="en-US" sz="1800" dirty="0">
              <a:solidFill>
                <a:srgbClr val="000000"/>
              </a:solidFill>
              <a:latin typeface="Times New Roman"/>
              <a:cs typeface="Times New Roman"/>
            </a:endParaRPr>
          </a:p>
        </p:txBody>
      </p:sp>
      <p:sp>
        <p:nvSpPr>
          <p:cNvPr id="4" name="Rectangle 3"/>
          <p:cNvSpPr/>
          <p:nvPr/>
        </p:nvSpPr>
        <p:spPr>
          <a:xfrm>
            <a:off x="6096000" y="571501"/>
            <a:ext cx="1161045" cy="461665"/>
          </a:xfrm>
          <a:prstGeom prst="rect">
            <a:avLst/>
          </a:prstGeom>
        </p:spPr>
        <p:txBody>
          <a:bodyPr wrap="none">
            <a:spAutoFit/>
          </a:bodyPr>
          <a:lstStyle/>
          <a:p>
            <a:pPr lvl="1">
              <a:defRPr/>
            </a:pPr>
            <a:r>
              <a:rPr lang="el-GR" sz="2400" b="1" dirty="0">
                <a:solidFill>
                  <a:srgbClr val="FFFF00"/>
                </a:solidFill>
                <a:latin typeface="+mj-lt"/>
                <a:ea typeface="+mn-ea"/>
              </a:rPr>
              <a:t>10-30%</a:t>
            </a:r>
            <a:endParaRPr lang="el-GR" sz="2800" b="1" dirty="0">
              <a:solidFill>
                <a:srgbClr val="FFFF00"/>
              </a:solidFill>
              <a:latin typeface="+mj-lt"/>
              <a:ea typeface="+mn-ea"/>
            </a:endParaRPr>
          </a:p>
        </p:txBody>
      </p:sp>
      <p:sp>
        <p:nvSpPr>
          <p:cNvPr id="6" name="TextBox 5"/>
          <p:cNvSpPr txBox="1"/>
          <p:nvPr/>
        </p:nvSpPr>
        <p:spPr>
          <a:xfrm>
            <a:off x="190501" y="6357939"/>
            <a:ext cx="3159138" cy="338554"/>
          </a:xfrm>
          <a:prstGeom prst="rect">
            <a:avLst/>
          </a:prstGeom>
          <a:noFill/>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600">
                <a:solidFill>
                  <a:srgbClr val="898989"/>
                </a:solidFill>
                <a:latin typeface="Comic Sans MS" charset="0"/>
              </a:rPr>
              <a:t>* </a:t>
            </a:r>
            <a:r>
              <a:rPr lang="el-GR" sz="1600">
                <a:solidFill>
                  <a:srgbClr val="898989"/>
                </a:solidFill>
                <a:latin typeface="Comic Sans MS" charset="0"/>
              </a:rPr>
              <a:t>Σπάνια αποτελούν αιτίες ΟΝΑ</a:t>
            </a:r>
          </a:p>
        </p:txBody>
      </p:sp>
    </p:spTree>
    <p:extLst>
      <p:ext uri="{BB962C8B-B14F-4D97-AF65-F5344CB8AC3E}">
        <p14:creationId xmlns:p14="http://schemas.microsoft.com/office/powerpoint/2010/main" val="214064783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Οξέα προβλήματα στον ασθενή με νεφρική βλάβη</a:t>
            </a:r>
            <a:endParaRPr lang="en-US" dirty="0"/>
          </a:p>
        </p:txBody>
      </p:sp>
      <p:sp>
        <p:nvSpPr>
          <p:cNvPr id="3" name="Content Placeholder 2"/>
          <p:cNvSpPr>
            <a:spLocks noGrp="1"/>
          </p:cNvSpPr>
          <p:nvPr>
            <p:ph idx="1"/>
          </p:nvPr>
        </p:nvSpPr>
        <p:spPr/>
        <p:txBody>
          <a:bodyPr/>
          <a:lstStyle/>
          <a:p>
            <a:r>
              <a:rPr lang="el-GR" dirty="0"/>
              <a:t>Οίδημα, κατακράτηση υγρών, πνευμονικό οίδημα</a:t>
            </a:r>
          </a:p>
          <a:p>
            <a:r>
              <a:rPr lang="el-GR" dirty="0"/>
              <a:t>Υπονατριαιμία με ή χωρίς κατακράτηση υγρών</a:t>
            </a:r>
          </a:p>
          <a:p>
            <a:r>
              <a:rPr lang="el-GR" dirty="0"/>
              <a:t>Υπερκαλιαιμία</a:t>
            </a:r>
          </a:p>
          <a:p>
            <a:r>
              <a:rPr lang="el-GR" dirty="0"/>
              <a:t>Μεταβολική Οξέωση</a:t>
            </a:r>
          </a:p>
          <a:p>
            <a:r>
              <a:rPr lang="el-GR" dirty="0"/>
              <a:t>Αναιμία</a:t>
            </a:r>
            <a:endParaRPr lang="en-US" dirty="0"/>
          </a:p>
        </p:txBody>
      </p:sp>
    </p:spTree>
    <p:extLst>
      <p:ext uri="{BB962C8B-B14F-4D97-AF65-F5344CB8AC3E}">
        <p14:creationId xmlns:p14="http://schemas.microsoft.com/office/powerpoint/2010/main" val="2779971791"/>
      </p:ext>
    </p:extLst>
  </p:cSld>
  <p:clrMapOvr>
    <a:masterClrMapping/>
  </p:clrMapOvr>
  <p:transition spd="slow"/>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Οξέα προβλήματα στον ασθενή με νεφρική βλάβη</a:t>
            </a:r>
            <a:endParaRPr lang="en-US" dirty="0"/>
          </a:p>
        </p:txBody>
      </p:sp>
      <p:sp>
        <p:nvSpPr>
          <p:cNvPr id="3" name="Content Placeholder 2"/>
          <p:cNvSpPr>
            <a:spLocks noGrp="1"/>
          </p:cNvSpPr>
          <p:nvPr>
            <p:ph idx="1"/>
          </p:nvPr>
        </p:nvSpPr>
        <p:spPr/>
        <p:txBody>
          <a:bodyPr/>
          <a:lstStyle/>
          <a:p>
            <a:r>
              <a:rPr lang="el-GR" dirty="0"/>
              <a:t>Οίδημα (προσοχή σε χαμηλές αλβουμίνες</a:t>
            </a:r>
            <a:r>
              <a:rPr lang="el-GR" dirty="0">
                <a:latin typeface="Wingdings"/>
                <a:ea typeface="Wingdings"/>
                <a:cs typeface="Wingdings"/>
                <a:sym typeface="Wingdings"/>
              </a:rPr>
              <a:t></a:t>
            </a:r>
            <a:r>
              <a:rPr lang="el-GR" dirty="0"/>
              <a:t> κινδυνος πνευμονικής εμβολής, θρόμβωσης νεφρικών φλεβών,</a:t>
            </a:r>
          </a:p>
          <a:p>
            <a:endParaRPr lang="el-GR" dirty="0"/>
          </a:p>
          <a:p>
            <a:r>
              <a:rPr lang="el-GR" dirty="0"/>
              <a:t>κατακράτηση υγρών,</a:t>
            </a:r>
          </a:p>
          <a:p>
            <a:endParaRPr lang="el-GR" dirty="0"/>
          </a:p>
          <a:p>
            <a:r>
              <a:rPr lang="el-GR" dirty="0"/>
              <a:t> πνευμονικό οίδημα</a:t>
            </a:r>
          </a:p>
        </p:txBody>
      </p:sp>
    </p:spTree>
    <p:extLst>
      <p:ext uri="{BB962C8B-B14F-4D97-AF65-F5344CB8AC3E}">
        <p14:creationId xmlns:p14="http://schemas.microsoft.com/office/powerpoint/2010/main" val="3520015654"/>
      </p:ext>
    </p:extLst>
  </p:cSld>
  <p:clrMapOvr>
    <a:masterClrMapping/>
  </p:clrMapOvr>
  <p:transition spd="slow"/>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953000"/>
          </a:xfrm>
        </p:spPr>
        <p:txBody>
          <a:bodyPr>
            <a:normAutofit fontScale="77500" lnSpcReduction="20000"/>
          </a:bodyPr>
          <a:lstStyle/>
          <a:p>
            <a:pPr>
              <a:defRPr/>
            </a:pPr>
            <a:r>
              <a:rPr lang="el-GR" dirty="0"/>
              <a:t>Θεραπεία κατακράτησης υγρών-υπέρτασης-καρδιακής ανεπάρκειας-νεφρικής ανεπάρκειας</a:t>
            </a:r>
            <a:endParaRPr lang="en-US" dirty="0"/>
          </a:p>
          <a:p>
            <a:pPr>
              <a:defRPr/>
            </a:pPr>
            <a:r>
              <a:rPr lang="el-GR" dirty="0"/>
              <a:t>Μπορεί να μετατρέψουν την ολιγουρική ΟΝΒ σε μη ολιγουρική, πιθανώς λόγω αναστολής του παλίνδρομου σωληνάριο-σπειραματικού μηχανισμού</a:t>
            </a:r>
          </a:p>
          <a:p>
            <a:pPr>
              <a:defRPr/>
            </a:pPr>
            <a:r>
              <a:rPr lang="el-GR" dirty="0"/>
              <a:t>Μειώνουν τις ανάγκες του νεφρού σε ενέργεια και οξυγόνο</a:t>
            </a:r>
          </a:p>
          <a:p>
            <a:pPr>
              <a:defRPr/>
            </a:pPr>
            <a:r>
              <a:rPr lang="el-GR" dirty="0"/>
              <a:t>Όμως ενεργοποιούν νευροορμονικούς μηχανισμούς (συμπαθητικό, σύστημα ρενίνης-αγγειοτενσίνης)</a:t>
            </a:r>
          </a:p>
          <a:p>
            <a:pPr>
              <a:defRPr/>
            </a:pPr>
            <a:r>
              <a:rPr lang="el-GR" dirty="0"/>
              <a:t>Σε διάφορες μελέτες έχει παρατηρηθεί αυξημένη θνητότητα με τη χρήση των διουρητικών (βαρέως πάσχοντες</a:t>
            </a:r>
            <a:r>
              <a:rPr lang="en-US" dirty="0"/>
              <a:t> ;;)</a:t>
            </a:r>
          </a:p>
          <a:p>
            <a:pPr>
              <a:defRPr/>
            </a:pPr>
            <a:r>
              <a:rPr lang="el-GR" dirty="0"/>
              <a:t>Η σύγχρονη τάση είναι περιορισμός της χρήσης των διουρητικών στην ΟΝΒ</a:t>
            </a:r>
            <a:endParaRPr lang="en-US" dirty="0"/>
          </a:p>
        </p:txBody>
      </p:sp>
      <p:sp>
        <p:nvSpPr>
          <p:cNvPr id="4" name="Title 3"/>
          <p:cNvSpPr>
            <a:spLocks noGrp="1"/>
          </p:cNvSpPr>
          <p:nvPr>
            <p:ph type="title"/>
          </p:nvPr>
        </p:nvSpPr>
        <p:spPr>
          <a:xfrm>
            <a:off x="436563" y="76200"/>
            <a:ext cx="8402637" cy="685800"/>
          </a:xfrm>
        </p:spPr>
        <p:txBody>
          <a:bodyPr/>
          <a:lstStyle/>
          <a:p>
            <a:pPr>
              <a:defRPr/>
            </a:pPr>
            <a:r>
              <a:rPr lang="el-GR" dirty="0"/>
              <a:t>Διουρητικά</a:t>
            </a:r>
            <a:endParaRPr lang="en-US"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612775" y="228600"/>
            <a:ext cx="8153400" cy="990600"/>
          </a:xfrm>
        </p:spPr>
        <p:txBody>
          <a:bodyPr/>
          <a:lstStyle/>
          <a:p>
            <a:pPr eaLnBrk="1" hangingPunct="1"/>
            <a:endParaRPr lang="en-US">
              <a:latin typeface="Tw Cen MT" charset="0"/>
            </a:endParaRPr>
          </a:p>
        </p:txBody>
      </p:sp>
      <p:sp>
        <p:nvSpPr>
          <p:cNvPr id="28674" name="Rectangle 3"/>
          <p:cNvSpPr>
            <a:spLocks noGrp="1" noChangeArrowheads="1"/>
          </p:cNvSpPr>
          <p:nvPr>
            <p:ph idx="1"/>
          </p:nvPr>
        </p:nvSpPr>
        <p:spPr>
          <a:xfrm>
            <a:off x="612775" y="1600200"/>
            <a:ext cx="8153400" cy="4495800"/>
          </a:xfrm>
        </p:spPr>
        <p:txBody>
          <a:bodyPr/>
          <a:lstStyle/>
          <a:p>
            <a:pPr eaLnBrk="1" hangingPunct="1"/>
            <a:endParaRPr lang="en-US">
              <a:latin typeface="Tw Cen MT" charset="0"/>
            </a:endParaRPr>
          </a:p>
        </p:txBody>
      </p:sp>
      <p:pic>
        <p:nvPicPr>
          <p:cNvPr id="197636" name="Picture 4"/>
          <p:cNvPicPr>
            <a:picLocks noChangeAspect="1" noChangeArrowheads="1"/>
          </p:cNvPicPr>
          <p:nvPr/>
        </p:nvPicPr>
        <p:blipFill>
          <a:blip r:embed="rId3">
            <a:extLst>
              <a:ext uri="{28A0092B-C50C-407E-A947-70E740481C1C}">
                <a14:useLocalDpi xmlns:a14="http://schemas.microsoft.com/office/drawing/2010/main" val="0"/>
              </a:ext>
            </a:extLst>
          </a:blip>
          <a:srcRect l="9158" r="9158" b="6544"/>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80201209"/>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fig3_3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
            <a:ext cx="9144000" cy="6886575"/>
          </a:xfrm>
          <a:prstGeom prst="rect">
            <a:avLst/>
          </a:prstGeom>
          <a:noFill/>
          <a:ln>
            <a:noFill/>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594268" y="2100447"/>
            <a:ext cx="1896775" cy="422531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643443" y="2100447"/>
            <a:ext cx="1896775" cy="422531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605342" y="2100447"/>
            <a:ext cx="1972314" cy="422531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705634" y="2100447"/>
            <a:ext cx="1896775" cy="422531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rot="5400000">
            <a:off x="4429679" y="-2475818"/>
            <a:ext cx="412858" cy="808367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606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7" grpId="1"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576"/>
          <p:cNvSpPr>
            <a:spLocks noGrp="1" noChangeArrowheads="1"/>
          </p:cNvSpPr>
          <p:nvPr>
            <p:ph type="title"/>
          </p:nvPr>
        </p:nvSpPr>
        <p:spPr>
          <a:xfrm>
            <a:off x="152400" y="0"/>
            <a:ext cx="8447088" cy="914400"/>
          </a:xfrm>
        </p:spPr>
        <p:txBody>
          <a:bodyPr>
            <a:normAutofit fontScale="90000"/>
          </a:bodyPr>
          <a:lstStyle/>
          <a:p>
            <a:pPr algn="ctr">
              <a:defRPr/>
            </a:pPr>
            <a:r>
              <a:rPr lang="el-GR" sz="3200" dirty="0">
                <a:solidFill>
                  <a:schemeClr val="folHlink"/>
                </a:solidFill>
                <a:latin typeface="Times New Roman" charset="0"/>
                <a:cs typeface="Times New Roman" charset="0"/>
              </a:rPr>
              <a:t>Διουρητικά της αγκύλης </a:t>
            </a:r>
            <a:br>
              <a:rPr lang="el-GR" sz="3200" dirty="0">
                <a:solidFill>
                  <a:schemeClr val="folHlink"/>
                </a:solidFill>
                <a:latin typeface="Times New Roman" charset="0"/>
                <a:cs typeface="Times New Roman" charset="0"/>
              </a:rPr>
            </a:br>
            <a:r>
              <a:rPr lang="el-GR" dirty="0">
                <a:solidFill>
                  <a:schemeClr val="folHlink"/>
                </a:solidFill>
                <a:latin typeface="Times New Roman" charset="0"/>
                <a:cs typeface="Times New Roman" charset="0"/>
              </a:rPr>
              <a:t>Φαρμακολογικά χαρακτηριστικά</a:t>
            </a:r>
          </a:p>
        </p:txBody>
      </p:sp>
      <p:graphicFrame>
        <p:nvGraphicFramePr>
          <p:cNvPr id="256977" name="Group 977"/>
          <p:cNvGraphicFramePr>
            <a:graphicFrameLocks noGrp="1"/>
          </p:cNvGraphicFramePr>
          <p:nvPr>
            <p:ph sz="half" idx="2"/>
          </p:nvPr>
        </p:nvGraphicFramePr>
        <p:xfrm>
          <a:off x="84138" y="1577975"/>
          <a:ext cx="9036050" cy="5049838"/>
        </p:xfrm>
        <a:graphic>
          <a:graphicData uri="http://schemas.openxmlformats.org/drawingml/2006/table">
            <a:tbl>
              <a:tblPr/>
              <a:tblGrid>
                <a:gridCol w="1800225">
                  <a:extLst>
                    <a:ext uri="{9D8B030D-6E8A-4147-A177-3AD203B41FA5}">
                      <a16:colId xmlns:a16="http://schemas.microsoft.com/office/drawing/2014/main" val="20000"/>
                    </a:ext>
                  </a:extLst>
                </a:gridCol>
                <a:gridCol w="1816100">
                  <a:extLst>
                    <a:ext uri="{9D8B030D-6E8A-4147-A177-3AD203B41FA5}">
                      <a16:colId xmlns:a16="http://schemas.microsoft.com/office/drawing/2014/main" val="20001"/>
                    </a:ext>
                  </a:extLst>
                </a:gridCol>
                <a:gridCol w="1704975">
                  <a:extLst>
                    <a:ext uri="{9D8B030D-6E8A-4147-A177-3AD203B41FA5}">
                      <a16:colId xmlns:a16="http://schemas.microsoft.com/office/drawing/2014/main" val="20002"/>
                    </a:ext>
                  </a:extLst>
                </a:gridCol>
                <a:gridCol w="1441450">
                  <a:extLst>
                    <a:ext uri="{9D8B030D-6E8A-4147-A177-3AD203B41FA5}">
                      <a16:colId xmlns:a16="http://schemas.microsoft.com/office/drawing/2014/main" val="20003"/>
                    </a:ext>
                  </a:extLst>
                </a:gridCol>
                <a:gridCol w="2273300">
                  <a:extLst>
                    <a:ext uri="{9D8B030D-6E8A-4147-A177-3AD203B41FA5}">
                      <a16:colId xmlns:a16="http://schemas.microsoft.com/office/drawing/2014/main" val="20004"/>
                    </a:ext>
                  </a:extLst>
                </a:gridCol>
              </a:tblGrid>
              <a:tr h="161564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chemeClr val="folHlink"/>
                          </a:solidFill>
                          <a:effectLst/>
                          <a:latin typeface="Times New Roman" charset="0"/>
                          <a:ea typeface="Times New Roman" charset="0"/>
                          <a:cs typeface="Arial" charset="0"/>
                        </a:rPr>
                        <a:t>Διουρητικό</a:t>
                      </a:r>
                    </a:p>
                  </a:txBody>
                  <a:tcPr marT="45726" marB="45726" anchor="b"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folHlink"/>
                          </a:solidFill>
                          <a:effectLst/>
                          <a:latin typeface="Times New Roman" charset="0"/>
                          <a:ea typeface="Times New Roman" charset="0"/>
                          <a:cs typeface="Arial" charset="0"/>
                        </a:rPr>
                        <a:t>Μέγιστη δράση (% αποβολή του διηθημένου φορτίου Na+)</a:t>
                      </a:r>
                    </a:p>
                  </a:txBody>
                  <a:tcPr marT="45726" marB="45726"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folHlink"/>
                          </a:solidFill>
                          <a:effectLst/>
                          <a:latin typeface="Times New Roman" charset="0"/>
                          <a:ea typeface="Times New Roman" charset="0"/>
                          <a:cs typeface="Arial" charset="0"/>
                        </a:rPr>
                        <a:t>Χρόνος ημίσιας ζωής (ώρες)</a:t>
                      </a:r>
                    </a:p>
                  </a:txBody>
                  <a:tcPr marT="45726" marB="45726"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folHlink"/>
                          </a:solidFill>
                          <a:effectLst/>
                          <a:latin typeface="Times New Roman" charset="0"/>
                          <a:ea typeface="Times New Roman" charset="0"/>
                          <a:cs typeface="Arial" charset="0"/>
                        </a:rPr>
                        <a:t>Διάρκεια δράσης (ώρες)</a:t>
                      </a:r>
                    </a:p>
                  </a:txBody>
                  <a:tcPr marT="45726" marB="45726"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folHlink"/>
                          </a:solidFill>
                          <a:effectLst/>
                          <a:latin typeface="Times New Roman" charset="0"/>
                          <a:ea typeface="Times New Roman" charset="0"/>
                          <a:cs typeface="Arial" charset="0"/>
                        </a:rPr>
                        <a:t>Ημερήσια δοσολογία (Δοσολογικό</a:t>
                      </a:r>
                      <a:r>
                        <a:rPr kumimoji="0" lang="en-US" sz="2000" b="1" i="0" u="none" strike="noStrike" cap="none" normalizeH="0" baseline="0">
                          <a:ln>
                            <a:noFill/>
                          </a:ln>
                          <a:solidFill>
                            <a:schemeClr val="folHlink"/>
                          </a:solidFill>
                          <a:effectLst/>
                          <a:latin typeface="Times New Roman" charset="0"/>
                          <a:ea typeface="Times New Roman" charset="0"/>
                          <a:cs typeface="Arial" charset="0"/>
                        </a:rPr>
                        <a:t> </a:t>
                      </a:r>
                      <a:r>
                        <a:rPr kumimoji="0" lang="el-GR" sz="2000" b="1" i="0" u="none" strike="noStrike" cap="none" normalizeH="0" baseline="0">
                          <a:ln>
                            <a:noFill/>
                          </a:ln>
                          <a:solidFill>
                            <a:schemeClr val="folHlink"/>
                          </a:solidFill>
                          <a:effectLst/>
                          <a:latin typeface="Times New Roman" charset="0"/>
                          <a:ea typeface="Times New Roman" charset="0"/>
                          <a:cs typeface="Arial" charset="0"/>
                        </a:rPr>
                        <a:t>σχήμα)</a:t>
                      </a:r>
                    </a:p>
                  </a:txBody>
                  <a:tcPr marT="45726" marB="45726" anchor="b"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589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200" b="0" i="0" u="none" strike="noStrike" cap="none" normalizeH="0" baseline="0" dirty="0">
                          <a:ln>
                            <a:noFill/>
                          </a:ln>
                          <a:solidFill>
                            <a:schemeClr val="tx1"/>
                          </a:solidFill>
                          <a:effectLst/>
                          <a:latin typeface="Times New Roman" charset="0"/>
                          <a:ea typeface="Times New Roman" charset="0"/>
                          <a:cs typeface="Arial" charset="0"/>
                        </a:rPr>
                        <a:t>Φουροσεμίδη</a:t>
                      </a:r>
                    </a:p>
                  </a:txBody>
                  <a:tcPr marT="45726" marB="45726" anchor="b"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a:ln>
                            <a:noFill/>
                          </a:ln>
                          <a:solidFill>
                            <a:schemeClr val="tx1"/>
                          </a:solidFill>
                          <a:effectLst/>
                          <a:latin typeface="Times New Roman" charset="0"/>
                          <a:ea typeface="Times New Roman" charset="0"/>
                          <a:cs typeface="Arial" charset="0"/>
                        </a:rPr>
                        <a:t>20-25%</a:t>
                      </a:r>
                    </a:p>
                  </a:txBody>
                  <a:tcPr marT="45726" marB="45726"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a:ln>
                            <a:noFill/>
                          </a:ln>
                          <a:solidFill>
                            <a:schemeClr val="tx1"/>
                          </a:solidFill>
                          <a:effectLst/>
                          <a:latin typeface="Times New Roman" charset="0"/>
                          <a:ea typeface="Times New Roman" charset="0"/>
                          <a:cs typeface="Arial" charset="0"/>
                        </a:rPr>
                        <a:t>1,5 </a:t>
                      </a:r>
                      <a:r>
                        <a:rPr kumimoji="0" lang="en-US" sz="2000" b="0" i="0" u="none" strike="noStrike" cap="none" normalizeH="0" baseline="0">
                          <a:ln>
                            <a:noFill/>
                          </a:ln>
                          <a:solidFill>
                            <a:schemeClr val="tx1"/>
                          </a:solidFill>
                          <a:effectLst/>
                          <a:latin typeface="Times New Roman" charset="0"/>
                          <a:ea typeface="Times New Roman" charset="0"/>
                          <a:cs typeface="Arial" charset="0"/>
                        </a:rPr>
                        <a:t>-</a:t>
                      </a:r>
                      <a:r>
                        <a:rPr kumimoji="0" lang="el-GR" sz="2000" b="0" i="0" u="none" strike="noStrike" cap="none" normalizeH="0" baseline="0">
                          <a:ln>
                            <a:noFill/>
                          </a:ln>
                          <a:solidFill>
                            <a:schemeClr val="tx1"/>
                          </a:solidFill>
                          <a:effectLst/>
                          <a:latin typeface="Times New Roman" charset="0"/>
                          <a:ea typeface="Times New Roman" charset="0"/>
                          <a:cs typeface="Arial" charset="0"/>
                        </a:rPr>
                        <a:t> 2</a:t>
                      </a:r>
                    </a:p>
                  </a:txBody>
                  <a:tcPr marT="45726" marB="45726"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a:ln>
                            <a:noFill/>
                          </a:ln>
                          <a:solidFill>
                            <a:schemeClr val="tx1"/>
                          </a:solidFill>
                          <a:effectLst/>
                          <a:latin typeface="Times New Roman" charset="0"/>
                          <a:ea typeface="Times New Roman" charset="0"/>
                          <a:cs typeface="Arial" charset="0"/>
                        </a:rPr>
                        <a:t>4 </a:t>
                      </a:r>
                      <a:r>
                        <a:rPr kumimoji="0" lang="en-US" sz="2000" b="0" i="0" u="none" strike="noStrike" cap="none" normalizeH="0" baseline="0">
                          <a:ln>
                            <a:noFill/>
                          </a:ln>
                          <a:solidFill>
                            <a:schemeClr val="tx1"/>
                          </a:solidFill>
                          <a:effectLst/>
                          <a:latin typeface="Times New Roman" charset="0"/>
                          <a:ea typeface="Times New Roman" charset="0"/>
                          <a:cs typeface="Arial" charset="0"/>
                        </a:rPr>
                        <a:t>-</a:t>
                      </a:r>
                      <a:r>
                        <a:rPr kumimoji="0" lang="el-GR" sz="2000" b="0" i="0" u="none" strike="noStrike" cap="none" normalizeH="0" baseline="0">
                          <a:ln>
                            <a:noFill/>
                          </a:ln>
                          <a:solidFill>
                            <a:schemeClr val="tx1"/>
                          </a:solidFill>
                          <a:effectLst/>
                          <a:latin typeface="Times New Roman" charset="0"/>
                          <a:ea typeface="Times New Roman" charset="0"/>
                          <a:cs typeface="Arial" charset="0"/>
                        </a:rPr>
                        <a:t> 6</a:t>
                      </a:r>
                    </a:p>
                  </a:txBody>
                  <a:tcPr marT="45726" marB="45726"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a:ln>
                            <a:noFill/>
                          </a:ln>
                          <a:solidFill>
                            <a:schemeClr val="tx1"/>
                          </a:solidFill>
                          <a:effectLst/>
                          <a:latin typeface="Times New Roman" charset="0"/>
                          <a:ea typeface="Times New Roman" charset="0"/>
                          <a:cs typeface="Arial" charset="0"/>
                        </a:rPr>
                        <a:t>20 - 480 mg (2 ή 3 φορές ημερησίως)</a:t>
                      </a:r>
                    </a:p>
                  </a:txBody>
                  <a:tcPr marT="45726" marB="45726" anchor="b"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85735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200" b="0" i="0" u="none" strike="noStrike" cap="none" normalizeH="0" baseline="0">
                          <a:ln>
                            <a:noFill/>
                          </a:ln>
                          <a:solidFill>
                            <a:schemeClr val="tx1"/>
                          </a:solidFill>
                          <a:effectLst/>
                          <a:latin typeface="Times New Roman" charset="0"/>
                          <a:ea typeface="Times New Roman" charset="0"/>
                          <a:cs typeface="Arial" charset="0"/>
                        </a:rPr>
                        <a:t>Τορσεμίδη</a:t>
                      </a:r>
                    </a:p>
                  </a:txBody>
                  <a:tcPr marT="45726" marB="45726"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a:ln>
                            <a:noFill/>
                          </a:ln>
                          <a:solidFill>
                            <a:schemeClr val="tx1"/>
                          </a:solidFill>
                          <a:effectLst/>
                          <a:latin typeface="Times New Roman" charset="0"/>
                          <a:ea typeface="Times New Roman" charset="0"/>
                          <a:cs typeface="Arial" charset="0"/>
                        </a:rPr>
                        <a:t>20-25%</a:t>
                      </a:r>
                    </a:p>
                  </a:txBody>
                  <a:tcPr marT="45726" marB="45726"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a:ln>
                            <a:noFill/>
                          </a:ln>
                          <a:solidFill>
                            <a:schemeClr val="tx1"/>
                          </a:solidFill>
                          <a:effectLst/>
                          <a:latin typeface="Times New Roman" charset="0"/>
                          <a:ea typeface="Times New Roman" charset="0"/>
                          <a:cs typeface="Arial" charset="0"/>
                        </a:rPr>
                        <a:t>3 </a:t>
                      </a:r>
                      <a:r>
                        <a:rPr kumimoji="0" lang="en-US" sz="2000" b="0" i="0" u="none" strike="noStrike" cap="none" normalizeH="0" baseline="0">
                          <a:ln>
                            <a:noFill/>
                          </a:ln>
                          <a:solidFill>
                            <a:schemeClr val="tx1"/>
                          </a:solidFill>
                          <a:effectLst/>
                          <a:latin typeface="Times New Roman" charset="0"/>
                          <a:ea typeface="Times New Roman" charset="0"/>
                          <a:cs typeface="Arial" charset="0"/>
                        </a:rPr>
                        <a:t>-</a:t>
                      </a:r>
                      <a:r>
                        <a:rPr kumimoji="0" lang="el-GR" sz="2000" b="0" i="0" u="none" strike="noStrike" cap="none" normalizeH="0" baseline="0">
                          <a:ln>
                            <a:noFill/>
                          </a:ln>
                          <a:solidFill>
                            <a:schemeClr val="tx1"/>
                          </a:solidFill>
                          <a:effectLst/>
                          <a:latin typeface="Times New Roman" charset="0"/>
                          <a:ea typeface="Times New Roman" charset="0"/>
                          <a:cs typeface="Arial" charset="0"/>
                        </a:rPr>
                        <a:t> 4</a:t>
                      </a:r>
                    </a:p>
                  </a:txBody>
                  <a:tcPr marT="45726" marB="45726"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a:ln>
                            <a:noFill/>
                          </a:ln>
                          <a:solidFill>
                            <a:schemeClr val="tx1"/>
                          </a:solidFill>
                          <a:effectLst/>
                          <a:latin typeface="Times New Roman" charset="0"/>
                          <a:ea typeface="Times New Roman" charset="0"/>
                          <a:cs typeface="Arial" charset="0"/>
                        </a:rPr>
                        <a:t>12</a:t>
                      </a:r>
                    </a:p>
                  </a:txBody>
                  <a:tcPr marT="45726" marB="45726"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a:ln>
                            <a:noFill/>
                          </a:ln>
                          <a:solidFill>
                            <a:schemeClr val="tx1"/>
                          </a:solidFill>
                          <a:effectLst/>
                          <a:latin typeface="Times New Roman" charset="0"/>
                          <a:ea typeface="Times New Roman" charset="0"/>
                          <a:cs typeface="Arial" charset="0"/>
                        </a:rPr>
                        <a:t>5 - 40 mg (1 ή 2 φορές ημερησίως)</a:t>
                      </a:r>
                    </a:p>
                  </a:txBody>
                  <a:tcPr marT="45726" marB="45726"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8589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200" b="0" i="0" u="none" strike="noStrike" cap="none" normalizeH="0" baseline="0">
                          <a:ln>
                            <a:noFill/>
                          </a:ln>
                          <a:solidFill>
                            <a:schemeClr val="tx1"/>
                          </a:solidFill>
                          <a:effectLst/>
                          <a:latin typeface="Times New Roman" charset="0"/>
                          <a:ea typeface="Times New Roman" charset="0"/>
                          <a:cs typeface="Arial" charset="0"/>
                        </a:rPr>
                        <a:t>Βουμετανίδη</a:t>
                      </a:r>
                    </a:p>
                  </a:txBody>
                  <a:tcPr marT="45726" marB="45726"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a:ln>
                            <a:noFill/>
                          </a:ln>
                          <a:solidFill>
                            <a:schemeClr val="tx1"/>
                          </a:solidFill>
                          <a:effectLst/>
                          <a:latin typeface="Times New Roman" charset="0"/>
                          <a:ea typeface="Times New Roman" charset="0"/>
                          <a:cs typeface="Arial" charset="0"/>
                        </a:rPr>
                        <a:t>20-25%</a:t>
                      </a:r>
                    </a:p>
                  </a:txBody>
                  <a:tcPr marT="45726" marB="45726"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a:ln>
                            <a:noFill/>
                          </a:ln>
                          <a:solidFill>
                            <a:schemeClr val="tx1"/>
                          </a:solidFill>
                          <a:effectLst/>
                          <a:latin typeface="Times New Roman" charset="0"/>
                          <a:ea typeface="Times New Roman" charset="0"/>
                          <a:cs typeface="Arial" charset="0"/>
                        </a:rPr>
                        <a:t>0,3 </a:t>
                      </a:r>
                      <a:r>
                        <a:rPr kumimoji="0" lang="en-US" sz="2000" b="0" i="0" u="none" strike="noStrike" cap="none" normalizeH="0" baseline="0">
                          <a:ln>
                            <a:noFill/>
                          </a:ln>
                          <a:solidFill>
                            <a:schemeClr val="tx1"/>
                          </a:solidFill>
                          <a:effectLst/>
                          <a:latin typeface="Times New Roman" charset="0"/>
                          <a:ea typeface="Times New Roman" charset="0"/>
                          <a:cs typeface="Arial" charset="0"/>
                        </a:rPr>
                        <a:t>-</a:t>
                      </a:r>
                      <a:r>
                        <a:rPr kumimoji="0" lang="el-GR" sz="2000" b="0" i="0" u="none" strike="noStrike" cap="none" normalizeH="0" baseline="0">
                          <a:ln>
                            <a:noFill/>
                          </a:ln>
                          <a:solidFill>
                            <a:schemeClr val="tx1"/>
                          </a:solidFill>
                          <a:effectLst/>
                          <a:latin typeface="Times New Roman" charset="0"/>
                          <a:ea typeface="Times New Roman" charset="0"/>
                          <a:cs typeface="Arial" charset="0"/>
                        </a:rPr>
                        <a:t> 1,5</a:t>
                      </a:r>
                    </a:p>
                  </a:txBody>
                  <a:tcPr marT="45726" marB="45726"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a:ln>
                            <a:noFill/>
                          </a:ln>
                          <a:solidFill>
                            <a:schemeClr val="tx1"/>
                          </a:solidFill>
                          <a:effectLst/>
                          <a:latin typeface="Times New Roman" charset="0"/>
                          <a:ea typeface="Times New Roman" charset="0"/>
                          <a:cs typeface="Arial" charset="0"/>
                        </a:rPr>
                        <a:t>4 </a:t>
                      </a:r>
                      <a:r>
                        <a:rPr kumimoji="0" lang="en-US" sz="2000" b="0" i="0" u="none" strike="noStrike" cap="none" normalizeH="0" baseline="0">
                          <a:ln>
                            <a:noFill/>
                          </a:ln>
                          <a:solidFill>
                            <a:schemeClr val="tx1"/>
                          </a:solidFill>
                          <a:effectLst/>
                          <a:latin typeface="Times New Roman" charset="0"/>
                          <a:ea typeface="Times New Roman" charset="0"/>
                          <a:cs typeface="Arial" charset="0"/>
                        </a:rPr>
                        <a:t>-</a:t>
                      </a:r>
                      <a:r>
                        <a:rPr kumimoji="0" lang="el-GR" sz="2000" b="0" i="0" u="none" strike="noStrike" cap="none" normalizeH="0" baseline="0">
                          <a:ln>
                            <a:noFill/>
                          </a:ln>
                          <a:solidFill>
                            <a:schemeClr val="tx1"/>
                          </a:solidFill>
                          <a:effectLst/>
                          <a:latin typeface="Times New Roman" charset="0"/>
                          <a:ea typeface="Times New Roman" charset="0"/>
                          <a:cs typeface="Arial" charset="0"/>
                        </a:rPr>
                        <a:t> 6</a:t>
                      </a:r>
                    </a:p>
                  </a:txBody>
                  <a:tcPr marT="45726" marB="45726" anchor="b"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a:ln>
                            <a:noFill/>
                          </a:ln>
                          <a:solidFill>
                            <a:schemeClr val="tx1"/>
                          </a:solidFill>
                          <a:effectLst/>
                          <a:latin typeface="Times New Roman" charset="0"/>
                          <a:ea typeface="Times New Roman" charset="0"/>
                          <a:cs typeface="Arial" charset="0"/>
                        </a:rPr>
                        <a:t>0,5 - 5 mg (2 ή 3 φορές ημερησίως)</a:t>
                      </a:r>
                    </a:p>
                  </a:txBody>
                  <a:tcPr marT="45726" marB="45726"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8589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200" b="0" i="0" u="none" strike="noStrike" cap="none" normalizeH="0" baseline="0">
                          <a:ln>
                            <a:noFill/>
                          </a:ln>
                          <a:solidFill>
                            <a:schemeClr val="tx1"/>
                          </a:solidFill>
                          <a:effectLst/>
                          <a:latin typeface="Times New Roman" charset="0"/>
                          <a:ea typeface="Times New Roman" charset="0"/>
                          <a:cs typeface="Arial" charset="0"/>
                        </a:rPr>
                        <a:t>Εθακρινικό οξύ</a:t>
                      </a:r>
                    </a:p>
                  </a:txBody>
                  <a:tcPr marT="45726" marB="45726" anchor="b"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a:ln>
                            <a:noFill/>
                          </a:ln>
                          <a:solidFill>
                            <a:schemeClr val="tx1"/>
                          </a:solidFill>
                          <a:effectLst/>
                          <a:latin typeface="Times New Roman" charset="0"/>
                          <a:ea typeface="Times New Roman" charset="0"/>
                          <a:cs typeface="Arial" charset="0"/>
                        </a:rPr>
                        <a:t>20-25%</a:t>
                      </a:r>
                    </a:p>
                  </a:txBody>
                  <a:tcPr marT="45726" marB="45726"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charset="0"/>
                          <a:ea typeface="ＭＳ Ｐゴシック" charset="0"/>
                        </a:rPr>
                        <a:t>-</a:t>
                      </a:r>
                    </a:p>
                  </a:txBody>
                  <a:tcPr marT="45726" marB="45726"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a:ln>
                            <a:noFill/>
                          </a:ln>
                          <a:solidFill>
                            <a:schemeClr val="tx1"/>
                          </a:solidFill>
                          <a:effectLst/>
                          <a:latin typeface="Times New Roman" charset="0"/>
                          <a:ea typeface="Times New Roman" charset="0"/>
                          <a:cs typeface="Arial" charset="0"/>
                        </a:rPr>
                        <a:t>12</a:t>
                      </a:r>
                    </a:p>
                  </a:txBody>
                  <a:tcPr marT="45726" marB="45726"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a:ln>
                            <a:noFill/>
                          </a:ln>
                          <a:solidFill>
                            <a:schemeClr val="tx1"/>
                          </a:solidFill>
                          <a:effectLst/>
                          <a:latin typeface="Times New Roman" charset="0"/>
                          <a:ea typeface="Times New Roman" charset="0"/>
                          <a:cs typeface="Arial" charset="0"/>
                        </a:rPr>
                        <a:t>25 - 100 mg (2 ή 3 φορές ημερησίως)</a:t>
                      </a:r>
                    </a:p>
                  </a:txBody>
                  <a:tcPr marT="45726" marB="45726" anchor="b"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ransition>
    <p:dissolv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1371600"/>
            <a:ext cx="8686800" cy="4343400"/>
          </a:xfrm>
        </p:spPr>
      </p:pic>
      <p:sp>
        <p:nvSpPr>
          <p:cNvPr id="551944" name="Text Box 8"/>
          <p:cNvSpPr txBox="1">
            <a:spLocks noChangeArrowheads="1"/>
          </p:cNvSpPr>
          <p:nvPr/>
        </p:nvSpPr>
        <p:spPr bwMode="auto">
          <a:xfrm>
            <a:off x="4397375" y="5943600"/>
            <a:ext cx="4518025" cy="36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auto">
              <a:spcBef>
                <a:spcPts val="0"/>
              </a:spcBef>
              <a:spcAft>
                <a:spcPts val="0"/>
              </a:spcAft>
              <a:defRPr/>
            </a:pPr>
            <a:r>
              <a:rPr lang="en-US" dirty="0" err="1">
                <a:latin typeface="Times New Roman"/>
                <a:ea typeface="+mn-ea"/>
                <a:cs typeface="Times New Roman"/>
              </a:rPr>
              <a:t>Brater</a:t>
            </a:r>
            <a:r>
              <a:rPr lang="en-US" dirty="0">
                <a:latin typeface="Times New Roman"/>
                <a:ea typeface="+mn-ea"/>
                <a:cs typeface="Times New Roman"/>
              </a:rPr>
              <a:t> DC. New </a:t>
            </a:r>
            <a:r>
              <a:rPr lang="en-US" dirty="0" err="1">
                <a:latin typeface="Times New Roman"/>
                <a:ea typeface="+mn-ea"/>
                <a:cs typeface="Times New Roman"/>
              </a:rPr>
              <a:t>Engl</a:t>
            </a:r>
            <a:r>
              <a:rPr lang="en-US" dirty="0">
                <a:latin typeface="Times New Roman"/>
                <a:ea typeface="+mn-ea"/>
                <a:cs typeface="Times New Roman"/>
              </a:rPr>
              <a:t> J Med 1998;339:387-95.</a:t>
            </a:r>
          </a:p>
        </p:txBody>
      </p:sp>
      <p:sp>
        <p:nvSpPr>
          <p:cNvPr id="3" name="Oval 2"/>
          <p:cNvSpPr/>
          <p:nvPr/>
        </p:nvSpPr>
        <p:spPr bwMode="auto">
          <a:xfrm>
            <a:off x="5257800" y="4648200"/>
            <a:ext cx="990600" cy="1219200"/>
          </a:xfrm>
          <a:prstGeom prst="ellipse">
            <a:avLst/>
          </a:prstGeom>
          <a:noFill/>
          <a:ln w="28575" cmpd="sng">
            <a:solidFill>
              <a:schemeClr val="accent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7" name="Oval 6"/>
          <p:cNvSpPr/>
          <p:nvPr/>
        </p:nvSpPr>
        <p:spPr bwMode="auto">
          <a:xfrm>
            <a:off x="7696200" y="4648200"/>
            <a:ext cx="990600" cy="1219200"/>
          </a:xfrm>
          <a:prstGeom prst="ellipse">
            <a:avLst/>
          </a:prstGeom>
          <a:noFill/>
          <a:ln w="28575" cmpd="sng">
            <a:solidFill>
              <a:schemeClr val="accent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9" name="Oval 8"/>
          <p:cNvSpPr/>
          <p:nvPr/>
        </p:nvSpPr>
        <p:spPr bwMode="auto">
          <a:xfrm>
            <a:off x="2743200" y="4648200"/>
            <a:ext cx="990600" cy="1219200"/>
          </a:xfrm>
          <a:prstGeom prst="ellipse">
            <a:avLst/>
          </a:prstGeom>
          <a:noFill/>
          <a:ln w="28575" cmpd="sng">
            <a:solidFill>
              <a:srgbClr val="80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62476" name="Rectangle 576"/>
          <p:cNvSpPr>
            <a:spLocks noGrp="1" noChangeArrowheads="1"/>
          </p:cNvSpPr>
          <p:nvPr>
            <p:ph type="title"/>
          </p:nvPr>
        </p:nvSpPr>
        <p:spPr>
          <a:xfrm>
            <a:off x="436563" y="76200"/>
            <a:ext cx="8402637" cy="609600"/>
          </a:xfrm>
        </p:spPr>
        <p:txBody>
          <a:bodyPr/>
          <a:lstStyle/>
          <a:p>
            <a:pPr algn="ctr"/>
            <a:r>
              <a:rPr lang="el-GR" sz="3200">
                <a:solidFill>
                  <a:schemeClr val="folHlink"/>
                </a:solidFill>
                <a:latin typeface="Times New Roman" charset="0"/>
                <a:cs typeface="Times New Roman" charset="0"/>
              </a:rPr>
              <a:t>Διουρητικά της αγκύλης και </a:t>
            </a:r>
            <a:r>
              <a:rPr lang="en-US" sz="3200">
                <a:solidFill>
                  <a:schemeClr val="folHlink"/>
                </a:solidFill>
                <a:latin typeface="Times New Roman" charset="0"/>
                <a:cs typeface="Times New Roman" charset="0"/>
              </a:rPr>
              <a:t>CRS</a:t>
            </a:r>
            <a:endParaRPr lang="el-GR">
              <a:solidFill>
                <a:schemeClr val="folHlink"/>
              </a:solidFill>
              <a:latin typeface="Times New Roman" charset="0"/>
              <a:cs typeface="Times New Roman"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a:xfrm>
            <a:off x="0" y="63500"/>
            <a:ext cx="9144000" cy="774700"/>
          </a:xfrm>
        </p:spPr>
        <p:txBody>
          <a:bodyPr/>
          <a:lstStyle/>
          <a:p>
            <a:pPr algn="ctr"/>
            <a:r>
              <a:rPr lang="el-GR" sz="2200" b="1">
                <a:solidFill>
                  <a:schemeClr val="hlink"/>
                </a:solidFill>
                <a:latin typeface="Times New Roman" charset="0"/>
                <a:cs typeface="Times New Roman" charset="0"/>
              </a:rPr>
              <a:t>ΔΙΟΥΡΗΤΙΚΑ ΤΗΣ ΑΓΚΥΛΗΣ</a:t>
            </a:r>
            <a:r>
              <a:rPr lang="en-GB" sz="2200" b="1">
                <a:solidFill>
                  <a:schemeClr val="hlink"/>
                </a:solidFill>
                <a:latin typeface="Times New Roman" charset="0"/>
                <a:cs typeface="Times New Roman" charset="0"/>
              </a:rPr>
              <a:t>: </a:t>
            </a:r>
            <a:br>
              <a:rPr lang="el-GR" sz="2200" b="1">
                <a:solidFill>
                  <a:schemeClr val="hlink"/>
                </a:solidFill>
                <a:latin typeface="Times New Roman" charset="0"/>
                <a:cs typeface="Times New Roman" charset="0"/>
              </a:rPr>
            </a:br>
            <a:r>
              <a:rPr lang="el-GR" sz="2200" b="1">
                <a:solidFill>
                  <a:schemeClr val="hlink"/>
                </a:solidFill>
                <a:latin typeface="Times New Roman" charset="0"/>
                <a:cs typeface="Times New Roman" charset="0"/>
              </a:rPr>
              <a:t>ΔΟΣΟΕΞΑΡΤΩΜΕΝΗ ΑΠΑΝΤΗΣΗ ΣΕ ΑΣΘΕΝΕΙΣ ΜΕ ΚΑ</a:t>
            </a:r>
          </a:p>
        </p:txBody>
      </p:sp>
      <p:pic>
        <p:nvPicPr>
          <p:cNvPr id="63490" name="Picture 3" descr="25FF1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773238"/>
            <a:ext cx="4103688" cy="4662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9076" name="Text Box 4"/>
          <p:cNvSpPr txBox="1">
            <a:spLocks noChangeArrowheads="1"/>
          </p:cNvSpPr>
          <p:nvPr/>
        </p:nvSpPr>
        <p:spPr bwMode="auto">
          <a:xfrm>
            <a:off x="2411413" y="6489700"/>
            <a:ext cx="65532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l-GR" sz="1400" b="1" i="1">
                <a:latin typeface="Comic Sans MS" charset="0"/>
              </a:rPr>
              <a:t>Cardiology 96:132, 2001</a:t>
            </a:r>
          </a:p>
        </p:txBody>
      </p:sp>
      <p:pic>
        <p:nvPicPr>
          <p:cNvPr id="165892" name="Picture 5" descr="25FF13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1773238"/>
            <a:ext cx="4105275" cy="467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a:spLocks noChangeArrowheads="1"/>
          </p:cNvSpPr>
          <p:nvPr/>
        </p:nvSpPr>
        <p:spPr bwMode="auto">
          <a:xfrm>
            <a:off x="5638800" y="1371600"/>
            <a:ext cx="23590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l-GR" b="1">
                <a:solidFill>
                  <a:schemeClr val="hlink"/>
                </a:solidFill>
                <a:latin typeface="Times New Roman" charset="0"/>
                <a:cs typeface="Times New Roman" charset="0"/>
              </a:rPr>
              <a:t>ΟΔΟΣ ΧΟΡΗΓΗΣΗΣ</a:t>
            </a:r>
            <a:endParaRPr lang="en-U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65892"/>
                                        </p:tgtEl>
                                        <p:attrNameLst>
                                          <p:attrName>style.visibility</p:attrName>
                                        </p:attrNameLst>
                                      </p:cBhvr>
                                      <p:to>
                                        <p:strVal val="visible"/>
                                      </p:to>
                                    </p:set>
                                    <p:animEffect transition="in" filter="dissolve">
                                      <p:cBhvr>
                                        <p:cTn id="12" dur="500"/>
                                        <p:tgtEl>
                                          <p:spTgt spid="165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7" name="Group 1"/>
          <p:cNvGrpSpPr>
            <a:grpSpLocks/>
          </p:cNvGrpSpPr>
          <p:nvPr/>
        </p:nvGrpSpPr>
        <p:grpSpPr bwMode="auto">
          <a:xfrm>
            <a:off x="123825" y="1401763"/>
            <a:ext cx="4562475" cy="4208462"/>
            <a:chOff x="533400" y="1219200"/>
            <a:chExt cx="8229600" cy="4873625"/>
          </a:xfrm>
        </p:grpSpPr>
        <p:pic>
          <p:nvPicPr>
            <p:cNvPr id="501764" name="Picture 4"/>
            <p:cNvPicPr>
              <a:picLocks noChangeAspect="1" noChangeArrowheads="1"/>
            </p:cNvPicPr>
            <p:nvPr/>
          </p:nvPicPr>
          <p:blipFill>
            <a:blip r:embed="rId3">
              <a:extLst>
                <a:ext uri="{28A0092B-C50C-407E-A947-70E740481C1C}">
                  <a14:useLocalDpi xmlns:a14="http://schemas.microsoft.com/office/drawing/2010/main" val="0"/>
                </a:ext>
              </a:extLst>
            </a:blip>
            <a:srcRect l="2931" t="2626"/>
            <a:stretch>
              <a:fillRect/>
            </a:stretch>
          </p:blipFill>
          <p:spPr bwMode="auto">
            <a:xfrm>
              <a:off x="4273086" y="1219200"/>
              <a:ext cx="4489914" cy="4873625"/>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01765" name="Text Box 5"/>
            <p:cNvSpPr txBox="1">
              <a:spLocks noChangeArrowheads="1"/>
            </p:cNvSpPr>
            <p:nvPr/>
          </p:nvSpPr>
          <p:spPr bwMode="auto">
            <a:xfrm>
              <a:off x="831200" y="2294669"/>
              <a:ext cx="3152676" cy="4614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1200" b="1" dirty="0">
                  <a:solidFill>
                    <a:srgbClr val="66FFFF"/>
                  </a:solidFill>
                  <a:latin typeface="Arial" charset="0"/>
                  <a:cs typeface="+mn-cs"/>
                </a:rPr>
                <a:t>Proximal Tubule</a:t>
              </a:r>
            </a:p>
            <a:p>
              <a:pPr>
                <a:defRPr/>
              </a:pPr>
              <a:r>
                <a:rPr lang="en-US" sz="1200" dirty="0">
                  <a:latin typeface="Arial" charset="0"/>
                  <a:cs typeface="+mn-cs"/>
                </a:rPr>
                <a:t>AT2 increases sodium </a:t>
              </a:r>
              <a:r>
                <a:rPr lang="en-US" sz="1200" dirty="0" err="1">
                  <a:latin typeface="Arial" charset="0"/>
                  <a:cs typeface="+mn-cs"/>
                </a:rPr>
                <a:t>reabsorbtion</a:t>
              </a:r>
              <a:endParaRPr lang="en-US" sz="1200" dirty="0">
                <a:latin typeface="Arial" charset="0"/>
                <a:cs typeface="+mn-cs"/>
              </a:endParaRPr>
            </a:p>
          </p:txBody>
        </p:sp>
        <p:sp>
          <p:nvSpPr>
            <p:cNvPr id="501766" name="Line 6"/>
            <p:cNvSpPr>
              <a:spLocks noChangeShapeType="1"/>
            </p:cNvSpPr>
            <p:nvPr/>
          </p:nvSpPr>
          <p:spPr bwMode="auto">
            <a:xfrm rot="21061504" flipV="1">
              <a:off x="2583641" y="1849774"/>
              <a:ext cx="4865029" cy="169134"/>
            </a:xfrm>
            <a:prstGeom prst="line">
              <a:avLst/>
            </a:prstGeom>
            <a:noFill/>
            <a:ln w="38100">
              <a:solidFill>
                <a:srgbClr val="00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01767" name="Text Box 7"/>
            <p:cNvSpPr txBox="1">
              <a:spLocks noChangeArrowheads="1"/>
            </p:cNvSpPr>
            <p:nvPr/>
          </p:nvSpPr>
          <p:spPr bwMode="auto">
            <a:xfrm>
              <a:off x="1632971" y="4886828"/>
              <a:ext cx="2766108" cy="8309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1200" b="1" dirty="0">
                  <a:solidFill>
                    <a:srgbClr val="FFFFFF"/>
                  </a:solidFill>
                  <a:latin typeface="Arial" charset="0"/>
                  <a:cs typeface="+mn-cs"/>
                </a:rPr>
                <a:t>Collecting Duct</a:t>
              </a:r>
            </a:p>
            <a:p>
              <a:pPr>
                <a:defRPr/>
              </a:pPr>
              <a:r>
                <a:rPr lang="en-US" sz="1200" dirty="0">
                  <a:latin typeface="Arial" charset="0"/>
                  <a:cs typeface="+mn-cs"/>
                </a:rPr>
                <a:t>Hypertrophy of distal tubules. Aldosterone increases sodium </a:t>
              </a:r>
              <a:r>
                <a:rPr lang="en-US" sz="1200" dirty="0" err="1">
                  <a:latin typeface="Arial" charset="0"/>
                  <a:cs typeface="+mn-cs"/>
                </a:rPr>
                <a:t>reabsorbtion</a:t>
              </a:r>
              <a:endParaRPr lang="en-US" sz="1200" dirty="0">
                <a:latin typeface="Arial" charset="0"/>
                <a:cs typeface="+mn-cs"/>
              </a:endParaRPr>
            </a:p>
          </p:txBody>
        </p:sp>
        <p:sp>
          <p:nvSpPr>
            <p:cNvPr id="501768" name="Line 8"/>
            <p:cNvSpPr>
              <a:spLocks noChangeShapeType="1"/>
            </p:cNvSpPr>
            <p:nvPr/>
          </p:nvSpPr>
          <p:spPr bwMode="auto">
            <a:xfrm rot="21039641" flipV="1">
              <a:off x="2838491" y="3147692"/>
              <a:ext cx="5807108" cy="1369616"/>
            </a:xfrm>
            <a:prstGeom prst="line">
              <a:avLst/>
            </a:prstGeom>
            <a:noFill/>
            <a:ln w="38100">
              <a:solidFill>
                <a:srgbClr val="FF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01769" name="Text Box 9"/>
            <p:cNvSpPr txBox="1">
              <a:spLocks noChangeArrowheads="1"/>
            </p:cNvSpPr>
            <p:nvPr/>
          </p:nvSpPr>
          <p:spPr bwMode="auto">
            <a:xfrm>
              <a:off x="533400" y="3447353"/>
              <a:ext cx="3848498" cy="6452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1200" b="1" dirty="0">
                  <a:solidFill>
                    <a:srgbClr val="66FF33"/>
                  </a:solidFill>
                  <a:latin typeface="Arial" charset="0"/>
                  <a:cs typeface="+mn-cs"/>
                </a:rPr>
                <a:t>Glomerulus</a:t>
              </a:r>
            </a:p>
            <a:p>
              <a:pPr>
                <a:defRPr/>
              </a:pPr>
              <a:r>
                <a:rPr lang="en-US" sz="1200" dirty="0">
                  <a:latin typeface="Arial" charset="0"/>
                  <a:cs typeface="+mn-cs"/>
                </a:rPr>
                <a:t>Norepinephrine, </a:t>
              </a:r>
              <a:r>
                <a:rPr lang="en-US" sz="1200" dirty="0" err="1">
                  <a:latin typeface="Arial" charset="0"/>
                  <a:cs typeface="+mn-cs"/>
                </a:rPr>
                <a:t>endothelin</a:t>
              </a:r>
              <a:r>
                <a:rPr lang="en-US" sz="1200" dirty="0">
                  <a:latin typeface="Arial" charset="0"/>
                  <a:cs typeface="+mn-cs"/>
                </a:rPr>
                <a:t>, AT2 decrease renal blood flow and GFR</a:t>
              </a:r>
            </a:p>
          </p:txBody>
        </p:sp>
        <p:sp>
          <p:nvSpPr>
            <p:cNvPr id="501770" name="Line 10"/>
            <p:cNvSpPr>
              <a:spLocks noChangeShapeType="1"/>
            </p:cNvSpPr>
            <p:nvPr/>
          </p:nvSpPr>
          <p:spPr bwMode="auto">
            <a:xfrm rot="21433753" flipV="1">
              <a:off x="2102579" y="2667867"/>
              <a:ext cx="3459066" cy="720657"/>
            </a:xfrm>
            <a:prstGeom prst="line">
              <a:avLst/>
            </a:prstGeom>
            <a:noFill/>
            <a:ln w="38100">
              <a:solidFill>
                <a:srgbClr val="66FF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501772" name="Text Box 12"/>
          <p:cNvSpPr txBox="1">
            <a:spLocks noChangeArrowheads="1"/>
          </p:cNvSpPr>
          <p:nvPr/>
        </p:nvSpPr>
        <p:spPr bwMode="auto">
          <a:xfrm>
            <a:off x="0" y="6229350"/>
            <a:ext cx="9144000" cy="628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r">
              <a:defRPr/>
            </a:pPr>
            <a:r>
              <a:rPr lang="en-US" sz="1600" b="1">
                <a:latin typeface="Arial" charset="0"/>
                <a:cs typeface="+mn-cs"/>
              </a:rPr>
              <a:t>Weber KT.  </a:t>
            </a:r>
            <a:r>
              <a:rPr lang="en-US" sz="1600" b="1" i="1">
                <a:latin typeface="Arial" charset="0"/>
                <a:cs typeface="+mn-cs"/>
              </a:rPr>
              <a:t>NEJM.</a:t>
            </a:r>
            <a:r>
              <a:rPr lang="en-US" sz="1600" b="1">
                <a:latin typeface="Arial" charset="0"/>
                <a:cs typeface="+mn-cs"/>
              </a:rPr>
              <a:t> 2001;345:1689-1697.  </a:t>
            </a:r>
          </a:p>
          <a:p>
            <a:pPr algn="r">
              <a:defRPr/>
            </a:pPr>
            <a:r>
              <a:rPr lang="en-US" sz="1600" b="1">
                <a:latin typeface="Arial" charset="0"/>
                <a:cs typeface="+mn-cs"/>
              </a:rPr>
              <a:t>Francis GS et al. </a:t>
            </a:r>
            <a:r>
              <a:rPr lang="en-US" sz="1600" b="1" i="1">
                <a:latin typeface="Arial" charset="0"/>
                <a:cs typeface="+mn-cs"/>
              </a:rPr>
              <a:t>Ann Intern Med.</a:t>
            </a:r>
            <a:r>
              <a:rPr lang="en-US" sz="1600" b="1">
                <a:latin typeface="Arial" charset="0"/>
                <a:cs typeface="+mn-cs"/>
              </a:rPr>
              <a:t> 1984;101:370-377. Dzau VJ.  </a:t>
            </a:r>
            <a:r>
              <a:rPr lang="en-US" sz="1600" b="1" i="1">
                <a:latin typeface="Arial" charset="0"/>
                <a:cs typeface="+mn-cs"/>
              </a:rPr>
              <a:t>Kidney Int.</a:t>
            </a:r>
            <a:r>
              <a:rPr lang="en-US" sz="1600" b="1">
                <a:latin typeface="Arial" charset="0"/>
                <a:cs typeface="+mn-cs"/>
              </a:rPr>
              <a:t> 1987;31:1402-1415.</a:t>
            </a:r>
          </a:p>
        </p:txBody>
      </p:sp>
      <p:sp>
        <p:nvSpPr>
          <p:cNvPr id="35849" name="Title 1"/>
          <p:cNvSpPr>
            <a:spLocks noGrp="1"/>
          </p:cNvSpPr>
          <p:nvPr>
            <p:ph type="title"/>
          </p:nvPr>
        </p:nvSpPr>
        <p:spPr>
          <a:xfrm>
            <a:off x="457200" y="0"/>
            <a:ext cx="8229600" cy="1143000"/>
          </a:xfrm>
        </p:spPr>
        <p:txBody>
          <a:bodyPr/>
          <a:lstStyle/>
          <a:p>
            <a:pPr eaLnBrk="1" hangingPunct="1">
              <a:defRPr/>
            </a:pPr>
            <a:r>
              <a:rPr lang="el-GR" dirty="0">
                <a:latin typeface="Calibri" charset="0"/>
              </a:rPr>
              <a:t>Αίτια αντίστασης των διουρητικών</a:t>
            </a:r>
            <a:endParaRPr lang="en-US" dirty="0">
              <a:latin typeface="Calibri" charset="0"/>
            </a:endParaRPr>
          </a:p>
        </p:txBody>
      </p:sp>
      <p:pic>
        <p:nvPicPr>
          <p:cNvPr id="16896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rcRect t="12865" b="18744"/>
          <a:stretch>
            <a:fillRect/>
          </a:stretch>
        </p:blipFill>
        <p:spPr>
          <a:xfrm>
            <a:off x="4881563" y="2566988"/>
            <a:ext cx="3921125" cy="1985962"/>
          </a:xfr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8964"/>
                                        </p:tgtEl>
                                        <p:attrNameLst>
                                          <p:attrName>style.visibility</p:attrName>
                                        </p:attrNameLst>
                                      </p:cBhvr>
                                      <p:to>
                                        <p:strVal val="visible"/>
                                      </p:to>
                                    </p:set>
                                    <p:animEffect transition="in" filter="dissolve">
                                      <p:cBhvr>
                                        <p:cTn id="7" dur="500"/>
                                        <p:tgtEl>
                                          <p:spTgt spid="168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22530" name="Group 2"/>
          <p:cNvGrpSpPr>
            <a:grpSpLocks/>
          </p:cNvGrpSpPr>
          <p:nvPr/>
        </p:nvGrpSpPr>
        <p:grpSpPr bwMode="auto">
          <a:xfrm>
            <a:off x="3870325" y="3024188"/>
            <a:ext cx="3854450" cy="4011612"/>
            <a:chOff x="1419" y="1185"/>
            <a:chExt cx="2428" cy="2527"/>
          </a:xfrm>
        </p:grpSpPr>
        <p:sp>
          <p:nvSpPr>
            <p:cNvPr id="22580" name="Rectangle 3"/>
            <p:cNvSpPr>
              <a:spLocks noChangeArrowheads="1"/>
            </p:cNvSpPr>
            <p:nvPr/>
          </p:nvSpPr>
          <p:spPr bwMode="auto">
            <a:xfrm>
              <a:off x="2492" y="2608"/>
              <a:ext cx="132" cy="268"/>
            </a:xfrm>
            <a:prstGeom prst="rect">
              <a:avLst/>
            </a:prstGeom>
            <a:solidFill>
              <a:srgbClr val="D3475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it-IT"/>
            </a:p>
          </p:txBody>
        </p:sp>
        <p:sp>
          <p:nvSpPr>
            <p:cNvPr id="22581" name="Freeform 4"/>
            <p:cNvSpPr>
              <a:spLocks/>
            </p:cNvSpPr>
            <p:nvPr/>
          </p:nvSpPr>
          <p:spPr bwMode="auto">
            <a:xfrm>
              <a:off x="1536" y="1720"/>
              <a:ext cx="1088" cy="928"/>
            </a:xfrm>
            <a:custGeom>
              <a:avLst/>
              <a:gdLst>
                <a:gd name="T0" fmla="*/ 133 w 1088"/>
                <a:gd name="T1" fmla="*/ 0 h 928"/>
                <a:gd name="T2" fmla="*/ 184 w 1088"/>
                <a:gd name="T3" fmla="*/ 43 h 928"/>
                <a:gd name="T4" fmla="*/ 216 w 1088"/>
                <a:gd name="T5" fmla="*/ 107 h 928"/>
                <a:gd name="T6" fmla="*/ 232 w 1088"/>
                <a:gd name="T7" fmla="*/ 155 h 928"/>
                <a:gd name="T8" fmla="*/ 243 w 1088"/>
                <a:gd name="T9" fmla="*/ 200 h 928"/>
                <a:gd name="T10" fmla="*/ 248 w 1088"/>
                <a:gd name="T11" fmla="*/ 259 h 928"/>
                <a:gd name="T12" fmla="*/ 248 w 1088"/>
                <a:gd name="T13" fmla="*/ 301 h 928"/>
                <a:gd name="T14" fmla="*/ 272 w 1088"/>
                <a:gd name="T15" fmla="*/ 368 h 928"/>
                <a:gd name="T16" fmla="*/ 312 w 1088"/>
                <a:gd name="T17" fmla="*/ 432 h 928"/>
                <a:gd name="T18" fmla="*/ 360 w 1088"/>
                <a:gd name="T19" fmla="*/ 472 h 928"/>
                <a:gd name="T20" fmla="*/ 405 w 1088"/>
                <a:gd name="T21" fmla="*/ 501 h 928"/>
                <a:gd name="T22" fmla="*/ 480 w 1088"/>
                <a:gd name="T23" fmla="*/ 512 h 928"/>
                <a:gd name="T24" fmla="*/ 555 w 1088"/>
                <a:gd name="T25" fmla="*/ 507 h 928"/>
                <a:gd name="T26" fmla="*/ 621 w 1088"/>
                <a:gd name="T27" fmla="*/ 483 h 928"/>
                <a:gd name="T28" fmla="*/ 672 w 1088"/>
                <a:gd name="T29" fmla="*/ 451 h 928"/>
                <a:gd name="T30" fmla="*/ 712 w 1088"/>
                <a:gd name="T31" fmla="*/ 405 h 928"/>
                <a:gd name="T32" fmla="*/ 723 w 1088"/>
                <a:gd name="T33" fmla="*/ 339 h 928"/>
                <a:gd name="T34" fmla="*/ 744 w 1088"/>
                <a:gd name="T35" fmla="*/ 285 h 928"/>
                <a:gd name="T36" fmla="*/ 792 w 1088"/>
                <a:gd name="T37" fmla="*/ 243 h 928"/>
                <a:gd name="T38" fmla="*/ 845 w 1088"/>
                <a:gd name="T39" fmla="*/ 229 h 928"/>
                <a:gd name="T40" fmla="*/ 899 w 1088"/>
                <a:gd name="T41" fmla="*/ 237 h 928"/>
                <a:gd name="T42" fmla="*/ 960 w 1088"/>
                <a:gd name="T43" fmla="*/ 259 h 928"/>
                <a:gd name="T44" fmla="*/ 1011 w 1088"/>
                <a:gd name="T45" fmla="*/ 291 h 928"/>
                <a:gd name="T46" fmla="*/ 1043 w 1088"/>
                <a:gd name="T47" fmla="*/ 325 h 928"/>
                <a:gd name="T48" fmla="*/ 1069 w 1088"/>
                <a:gd name="T49" fmla="*/ 363 h 928"/>
                <a:gd name="T50" fmla="*/ 1088 w 1088"/>
                <a:gd name="T51" fmla="*/ 413 h 928"/>
                <a:gd name="T52" fmla="*/ 1088 w 1088"/>
                <a:gd name="T53" fmla="*/ 928 h 928"/>
                <a:gd name="T54" fmla="*/ 957 w 1088"/>
                <a:gd name="T55" fmla="*/ 925 h 928"/>
                <a:gd name="T56" fmla="*/ 952 w 1088"/>
                <a:gd name="T57" fmla="*/ 453 h 928"/>
                <a:gd name="T58" fmla="*/ 952 w 1088"/>
                <a:gd name="T59" fmla="*/ 408 h 928"/>
                <a:gd name="T60" fmla="*/ 904 w 1088"/>
                <a:gd name="T61" fmla="*/ 357 h 928"/>
                <a:gd name="T62" fmla="*/ 864 w 1088"/>
                <a:gd name="T63" fmla="*/ 349 h 928"/>
                <a:gd name="T64" fmla="*/ 813 w 1088"/>
                <a:gd name="T65" fmla="*/ 392 h 928"/>
                <a:gd name="T66" fmla="*/ 789 w 1088"/>
                <a:gd name="T67" fmla="*/ 445 h 928"/>
                <a:gd name="T68" fmla="*/ 787 w 1088"/>
                <a:gd name="T69" fmla="*/ 475 h 928"/>
                <a:gd name="T70" fmla="*/ 787 w 1088"/>
                <a:gd name="T71" fmla="*/ 507 h 928"/>
                <a:gd name="T72" fmla="*/ 760 w 1088"/>
                <a:gd name="T73" fmla="*/ 552 h 928"/>
                <a:gd name="T74" fmla="*/ 688 w 1088"/>
                <a:gd name="T75" fmla="*/ 605 h 928"/>
                <a:gd name="T76" fmla="*/ 629 w 1088"/>
                <a:gd name="T77" fmla="*/ 621 h 928"/>
                <a:gd name="T78" fmla="*/ 557 w 1088"/>
                <a:gd name="T79" fmla="*/ 640 h 928"/>
                <a:gd name="T80" fmla="*/ 467 w 1088"/>
                <a:gd name="T81" fmla="*/ 643 h 928"/>
                <a:gd name="T82" fmla="*/ 387 w 1088"/>
                <a:gd name="T83" fmla="*/ 635 h 928"/>
                <a:gd name="T84" fmla="*/ 331 w 1088"/>
                <a:gd name="T85" fmla="*/ 605 h 928"/>
                <a:gd name="T86" fmla="*/ 285 w 1088"/>
                <a:gd name="T87" fmla="*/ 584 h 928"/>
                <a:gd name="T88" fmla="*/ 240 w 1088"/>
                <a:gd name="T89" fmla="*/ 539 h 928"/>
                <a:gd name="T90" fmla="*/ 197 w 1088"/>
                <a:gd name="T91" fmla="*/ 480 h 928"/>
                <a:gd name="T92" fmla="*/ 160 w 1088"/>
                <a:gd name="T93" fmla="*/ 413 h 928"/>
                <a:gd name="T94" fmla="*/ 136 w 1088"/>
                <a:gd name="T95" fmla="*/ 347 h 928"/>
                <a:gd name="T96" fmla="*/ 128 w 1088"/>
                <a:gd name="T97" fmla="*/ 264 h 928"/>
                <a:gd name="T98" fmla="*/ 123 w 1088"/>
                <a:gd name="T99" fmla="*/ 203 h 928"/>
                <a:gd name="T100" fmla="*/ 93 w 1088"/>
                <a:gd name="T101" fmla="*/ 149 h 928"/>
                <a:gd name="T102" fmla="*/ 64 w 1088"/>
                <a:gd name="T103" fmla="*/ 133 h 928"/>
                <a:gd name="T104" fmla="*/ 35 w 1088"/>
                <a:gd name="T105" fmla="*/ 120 h 928"/>
                <a:gd name="T106" fmla="*/ 0 w 1088"/>
                <a:gd name="T107" fmla="*/ 104 h 928"/>
                <a:gd name="T108" fmla="*/ 133 w 1088"/>
                <a:gd name="T109" fmla="*/ 0 h 9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88"/>
                <a:gd name="T166" fmla="*/ 0 h 928"/>
                <a:gd name="T167" fmla="*/ 1088 w 1088"/>
                <a:gd name="T168" fmla="*/ 928 h 9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88" h="928">
                  <a:moveTo>
                    <a:pt x="133" y="0"/>
                  </a:moveTo>
                  <a:lnTo>
                    <a:pt x="184" y="43"/>
                  </a:lnTo>
                  <a:lnTo>
                    <a:pt x="216" y="107"/>
                  </a:lnTo>
                  <a:lnTo>
                    <a:pt x="232" y="155"/>
                  </a:lnTo>
                  <a:lnTo>
                    <a:pt x="243" y="200"/>
                  </a:lnTo>
                  <a:lnTo>
                    <a:pt x="248" y="259"/>
                  </a:lnTo>
                  <a:lnTo>
                    <a:pt x="248" y="301"/>
                  </a:lnTo>
                  <a:lnTo>
                    <a:pt x="272" y="368"/>
                  </a:lnTo>
                  <a:lnTo>
                    <a:pt x="312" y="432"/>
                  </a:lnTo>
                  <a:lnTo>
                    <a:pt x="360" y="472"/>
                  </a:lnTo>
                  <a:lnTo>
                    <a:pt x="405" y="501"/>
                  </a:lnTo>
                  <a:lnTo>
                    <a:pt x="480" y="512"/>
                  </a:lnTo>
                  <a:lnTo>
                    <a:pt x="555" y="507"/>
                  </a:lnTo>
                  <a:lnTo>
                    <a:pt x="621" y="483"/>
                  </a:lnTo>
                  <a:lnTo>
                    <a:pt x="672" y="451"/>
                  </a:lnTo>
                  <a:lnTo>
                    <a:pt x="712" y="405"/>
                  </a:lnTo>
                  <a:lnTo>
                    <a:pt x="723" y="339"/>
                  </a:lnTo>
                  <a:lnTo>
                    <a:pt x="744" y="285"/>
                  </a:lnTo>
                  <a:lnTo>
                    <a:pt x="792" y="243"/>
                  </a:lnTo>
                  <a:lnTo>
                    <a:pt x="845" y="229"/>
                  </a:lnTo>
                  <a:lnTo>
                    <a:pt x="899" y="237"/>
                  </a:lnTo>
                  <a:lnTo>
                    <a:pt x="960" y="259"/>
                  </a:lnTo>
                  <a:lnTo>
                    <a:pt x="1011" y="291"/>
                  </a:lnTo>
                  <a:lnTo>
                    <a:pt x="1043" y="325"/>
                  </a:lnTo>
                  <a:lnTo>
                    <a:pt x="1069" y="363"/>
                  </a:lnTo>
                  <a:lnTo>
                    <a:pt x="1088" y="413"/>
                  </a:lnTo>
                  <a:lnTo>
                    <a:pt x="1088" y="928"/>
                  </a:lnTo>
                  <a:lnTo>
                    <a:pt x="957" y="925"/>
                  </a:lnTo>
                  <a:lnTo>
                    <a:pt x="952" y="453"/>
                  </a:lnTo>
                  <a:lnTo>
                    <a:pt x="952" y="408"/>
                  </a:lnTo>
                  <a:lnTo>
                    <a:pt x="904" y="357"/>
                  </a:lnTo>
                  <a:lnTo>
                    <a:pt x="864" y="349"/>
                  </a:lnTo>
                  <a:lnTo>
                    <a:pt x="813" y="392"/>
                  </a:lnTo>
                  <a:lnTo>
                    <a:pt x="789" y="445"/>
                  </a:lnTo>
                  <a:lnTo>
                    <a:pt x="787" y="475"/>
                  </a:lnTo>
                  <a:lnTo>
                    <a:pt x="787" y="507"/>
                  </a:lnTo>
                  <a:lnTo>
                    <a:pt x="760" y="552"/>
                  </a:lnTo>
                  <a:lnTo>
                    <a:pt x="688" y="605"/>
                  </a:lnTo>
                  <a:lnTo>
                    <a:pt x="629" y="621"/>
                  </a:lnTo>
                  <a:lnTo>
                    <a:pt x="557" y="640"/>
                  </a:lnTo>
                  <a:lnTo>
                    <a:pt x="467" y="643"/>
                  </a:lnTo>
                  <a:lnTo>
                    <a:pt x="387" y="635"/>
                  </a:lnTo>
                  <a:lnTo>
                    <a:pt x="331" y="605"/>
                  </a:lnTo>
                  <a:lnTo>
                    <a:pt x="285" y="584"/>
                  </a:lnTo>
                  <a:lnTo>
                    <a:pt x="240" y="539"/>
                  </a:lnTo>
                  <a:lnTo>
                    <a:pt x="197" y="480"/>
                  </a:lnTo>
                  <a:lnTo>
                    <a:pt x="160" y="413"/>
                  </a:lnTo>
                  <a:lnTo>
                    <a:pt x="136" y="347"/>
                  </a:lnTo>
                  <a:lnTo>
                    <a:pt x="128" y="264"/>
                  </a:lnTo>
                  <a:lnTo>
                    <a:pt x="123" y="203"/>
                  </a:lnTo>
                  <a:lnTo>
                    <a:pt x="93" y="149"/>
                  </a:lnTo>
                  <a:lnTo>
                    <a:pt x="64" y="133"/>
                  </a:lnTo>
                  <a:lnTo>
                    <a:pt x="35" y="120"/>
                  </a:lnTo>
                  <a:lnTo>
                    <a:pt x="0" y="104"/>
                  </a:lnTo>
                  <a:lnTo>
                    <a:pt x="133" y="0"/>
                  </a:lnTo>
                  <a:close/>
                </a:path>
              </a:pathLst>
            </a:custGeom>
            <a:solidFill>
              <a:srgbClr val="D34754"/>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22582" name="Freeform 5"/>
            <p:cNvSpPr>
              <a:spLocks/>
            </p:cNvSpPr>
            <p:nvPr/>
          </p:nvSpPr>
          <p:spPr bwMode="auto">
            <a:xfrm>
              <a:off x="1419" y="1264"/>
              <a:ext cx="560" cy="584"/>
            </a:xfrm>
            <a:custGeom>
              <a:avLst/>
              <a:gdLst>
                <a:gd name="T0" fmla="*/ 482 w 560"/>
                <a:gd name="T1" fmla="*/ 331 h 584"/>
                <a:gd name="T2" fmla="*/ 461 w 560"/>
                <a:gd name="T3" fmla="*/ 355 h 584"/>
                <a:gd name="T4" fmla="*/ 434 w 560"/>
                <a:gd name="T5" fmla="*/ 357 h 584"/>
                <a:gd name="T6" fmla="*/ 400 w 560"/>
                <a:gd name="T7" fmla="*/ 336 h 584"/>
                <a:gd name="T8" fmla="*/ 370 w 560"/>
                <a:gd name="T9" fmla="*/ 280 h 584"/>
                <a:gd name="T10" fmla="*/ 360 w 560"/>
                <a:gd name="T11" fmla="*/ 197 h 584"/>
                <a:gd name="T12" fmla="*/ 341 w 560"/>
                <a:gd name="T13" fmla="*/ 120 h 584"/>
                <a:gd name="T14" fmla="*/ 320 w 560"/>
                <a:gd name="T15" fmla="*/ 72 h 584"/>
                <a:gd name="T16" fmla="*/ 274 w 560"/>
                <a:gd name="T17" fmla="*/ 35 h 584"/>
                <a:gd name="T18" fmla="*/ 240 w 560"/>
                <a:gd name="T19" fmla="*/ 11 h 584"/>
                <a:gd name="T20" fmla="*/ 184 w 560"/>
                <a:gd name="T21" fmla="*/ 0 h 584"/>
                <a:gd name="T22" fmla="*/ 138 w 560"/>
                <a:gd name="T23" fmla="*/ 11 h 584"/>
                <a:gd name="T24" fmla="*/ 88 w 560"/>
                <a:gd name="T25" fmla="*/ 29 h 584"/>
                <a:gd name="T26" fmla="*/ 53 w 560"/>
                <a:gd name="T27" fmla="*/ 67 h 584"/>
                <a:gd name="T28" fmla="*/ 26 w 560"/>
                <a:gd name="T29" fmla="*/ 107 h 584"/>
                <a:gd name="T30" fmla="*/ 13 w 560"/>
                <a:gd name="T31" fmla="*/ 155 h 584"/>
                <a:gd name="T32" fmla="*/ 2 w 560"/>
                <a:gd name="T33" fmla="*/ 203 h 584"/>
                <a:gd name="T34" fmla="*/ 0 w 560"/>
                <a:gd name="T35" fmla="*/ 256 h 584"/>
                <a:gd name="T36" fmla="*/ 8 w 560"/>
                <a:gd name="T37" fmla="*/ 317 h 584"/>
                <a:gd name="T38" fmla="*/ 24 w 560"/>
                <a:gd name="T39" fmla="*/ 392 h 584"/>
                <a:gd name="T40" fmla="*/ 42 w 560"/>
                <a:gd name="T41" fmla="*/ 456 h 584"/>
                <a:gd name="T42" fmla="*/ 64 w 560"/>
                <a:gd name="T43" fmla="*/ 501 h 584"/>
                <a:gd name="T44" fmla="*/ 96 w 560"/>
                <a:gd name="T45" fmla="*/ 547 h 584"/>
                <a:gd name="T46" fmla="*/ 146 w 560"/>
                <a:gd name="T47" fmla="*/ 584 h 584"/>
                <a:gd name="T48" fmla="*/ 266 w 560"/>
                <a:gd name="T49" fmla="*/ 467 h 584"/>
                <a:gd name="T50" fmla="*/ 210 w 560"/>
                <a:gd name="T51" fmla="*/ 437 h 584"/>
                <a:gd name="T52" fmla="*/ 157 w 560"/>
                <a:gd name="T53" fmla="*/ 413 h 584"/>
                <a:gd name="T54" fmla="*/ 125 w 560"/>
                <a:gd name="T55" fmla="*/ 360 h 584"/>
                <a:gd name="T56" fmla="*/ 114 w 560"/>
                <a:gd name="T57" fmla="*/ 272 h 584"/>
                <a:gd name="T58" fmla="*/ 136 w 560"/>
                <a:gd name="T59" fmla="*/ 179 h 584"/>
                <a:gd name="T60" fmla="*/ 176 w 560"/>
                <a:gd name="T61" fmla="*/ 144 h 584"/>
                <a:gd name="T62" fmla="*/ 213 w 560"/>
                <a:gd name="T63" fmla="*/ 147 h 584"/>
                <a:gd name="T64" fmla="*/ 240 w 560"/>
                <a:gd name="T65" fmla="*/ 163 h 584"/>
                <a:gd name="T66" fmla="*/ 258 w 560"/>
                <a:gd name="T67" fmla="*/ 205 h 584"/>
                <a:gd name="T68" fmla="*/ 274 w 560"/>
                <a:gd name="T69" fmla="*/ 256 h 584"/>
                <a:gd name="T70" fmla="*/ 274 w 560"/>
                <a:gd name="T71" fmla="*/ 315 h 584"/>
                <a:gd name="T72" fmla="*/ 285 w 560"/>
                <a:gd name="T73" fmla="*/ 373 h 584"/>
                <a:gd name="T74" fmla="*/ 298 w 560"/>
                <a:gd name="T75" fmla="*/ 411 h 584"/>
                <a:gd name="T76" fmla="*/ 336 w 560"/>
                <a:gd name="T77" fmla="*/ 464 h 584"/>
                <a:gd name="T78" fmla="*/ 373 w 560"/>
                <a:gd name="T79" fmla="*/ 496 h 584"/>
                <a:gd name="T80" fmla="*/ 408 w 560"/>
                <a:gd name="T81" fmla="*/ 509 h 584"/>
                <a:gd name="T82" fmla="*/ 448 w 560"/>
                <a:gd name="T83" fmla="*/ 515 h 584"/>
                <a:gd name="T84" fmla="*/ 496 w 560"/>
                <a:gd name="T85" fmla="*/ 501 h 584"/>
                <a:gd name="T86" fmla="*/ 533 w 560"/>
                <a:gd name="T87" fmla="*/ 477 h 584"/>
                <a:gd name="T88" fmla="*/ 560 w 560"/>
                <a:gd name="T89" fmla="*/ 440 h 584"/>
                <a:gd name="T90" fmla="*/ 482 w 560"/>
                <a:gd name="T91" fmla="*/ 331 h 5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60"/>
                <a:gd name="T139" fmla="*/ 0 h 584"/>
                <a:gd name="T140" fmla="*/ 560 w 560"/>
                <a:gd name="T141" fmla="*/ 584 h 5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60" h="584">
                  <a:moveTo>
                    <a:pt x="482" y="331"/>
                  </a:moveTo>
                  <a:lnTo>
                    <a:pt x="461" y="355"/>
                  </a:lnTo>
                  <a:lnTo>
                    <a:pt x="434" y="357"/>
                  </a:lnTo>
                  <a:lnTo>
                    <a:pt x="400" y="336"/>
                  </a:lnTo>
                  <a:lnTo>
                    <a:pt x="370" y="280"/>
                  </a:lnTo>
                  <a:lnTo>
                    <a:pt x="360" y="197"/>
                  </a:lnTo>
                  <a:lnTo>
                    <a:pt x="341" y="120"/>
                  </a:lnTo>
                  <a:lnTo>
                    <a:pt x="320" y="72"/>
                  </a:lnTo>
                  <a:lnTo>
                    <a:pt x="274" y="35"/>
                  </a:lnTo>
                  <a:lnTo>
                    <a:pt x="240" y="11"/>
                  </a:lnTo>
                  <a:lnTo>
                    <a:pt x="184" y="0"/>
                  </a:lnTo>
                  <a:lnTo>
                    <a:pt x="138" y="11"/>
                  </a:lnTo>
                  <a:lnTo>
                    <a:pt x="88" y="29"/>
                  </a:lnTo>
                  <a:lnTo>
                    <a:pt x="53" y="67"/>
                  </a:lnTo>
                  <a:lnTo>
                    <a:pt x="26" y="107"/>
                  </a:lnTo>
                  <a:lnTo>
                    <a:pt x="13" y="155"/>
                  </a:lnTo>
                  <a:lnTo>
                    <a:pt x="2" y="203"/>
                  </a:lnTo>
                  <a:lnTo>
                    <a:pt x="0" y="256"/>
                  </a:lnTo>
                  <a:lnTo>
                    <a:pt x="8" y="317"/>
                  </a:lnTo>
                  <a:lnTo>
                    <a:pt x="24" y="392"/>
                  </a:lnTo>
                  <a:lnTo>
                    <a:pt x="42" y="456"/>
                  </a:lnTo>
                  <a:lnTo>
                    <a:pt x="64" y="501"/>
                  </a:lnTo>
                  <a:lnTo>
                    <a:pt x="96" y="547"/>
                  </a:lnTo>
                  <a:lnTo>
                    <a:pt x="146" y="584"/>
                  </a:lnTo>
                  <a:lnTo>
                    <a:pt x="266" y="467"/>
                  </a:lnTo>
                  <a:lnTo>
                    <a:pt x="210" y="437"/>
                  </a:lnTo>
                  <a:lnTo>
                    <a:pt x="157" y="413"/>
                  </a:lnTo>
                  <a:lnTo>
                    <a:pt x="125" y="360"/>
                  </a:lnTo>
                  <a:lnTo>
                    <a:pt x="114" y="272"/>
                  </a:lnTo>
                  <a:lnTo>
                    <a:pt x="136" y="179"/>
                  </a:lnTo>
                  <a:lnTo>
                    <a:pt x="176" y="144"/>
                  </a:lnTo>
                  <a:lnTo>
                    <a:pt x="213" y="147"/>
                  </a:lnTo>
                  <a:lnTo>
                    <a:pt x="240" y="163"/>
                  </a:lnTo>
                  <a:lnTo>
                    <a:pt x="258" y="205"/>
                  </a:lnTo>
                  <a:lnTo>
                    <a:pt x="274" y="256"/>
                  </a:lnTo>
                  <a:lnTo>
                    <a:pt x="274" y="315"/>
                  </a:lnTo>
                  <a:lnTo>
                    <a:pt x="285" y="373"/>
                  </a:lnTo>
                  <a:lnTo>
                    <a:pt x="298" y="411"/>
                  </a:lnTo>
                  <a:lnTo>
                    <a:pt x="336" y="464"/>
                  </a:lnTo>
                  <a:lnTo>
                    <a:pt x="373" y="496"/>
                  </a:lnTo>
                  <a:lnTo>
                    <a:pt x="408" y="509"/>
                  </a:lnTo>
                  <a:lnTo>
                    <a:pt x="448" y="515"/>
                  </a:lnTo>
                  <a:lnTo>
                    <a:pt x="496" y="501"/>
                  </a:lnTo>
                  <a:lnTo>
                    <a:pt x="533" y="477"/>
                  </a:lnTo>
                  <a:lnTo>
                    <a:pt x="560" y="440"/>
                  </a:lnTo>
                  <a:lnTo>
                    <a:pt x="482" y="331"/>
                  </a:lnTo>
                  <a:close/>
                </a:path>
              </a:pathLst>
            </a:custGeom>
            <a:solidFill>
              <a:srgbClr val="D34754"/>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22583" name="Freeform 6"/>
            <p:cNvSpPr>
              <a:spLocks/>
            </p:cNvSpPr>
            <p:nvPr/>
          </p:nvSpPr>
          <p:spPr bwMode="auto">
            <a:xfrm>
              <a:off x="1896" y="1269"/>
              <a:ext cx="459" cy="478"/>
            </a:xfrm>
            <a:custGeom>
              <a:avLst/>
              <a:gdLst>
                <a:gd name="T0" fmla="*/ 459 w 459"/>
                <a:gd name="T1" fmla="*/ 275 h 478"/>
                <a:gd name="T2" fmla="*/ 424 w 459"/>
                <a:gd name="T3" fmla="*/ 416 h 478"/>
                <a:gd name="T4" fmla="*/ 368 w 459"/>
                <a:gd name="T5" fmla="*/ 392 h 478"/>
                <a:gd name="T6" fmla="*/ 328 w 459"/>
                <a:gd name="T7" fmla="*/ 379 h 478"/>
                <a:gd name="T8" fmla="*/ 299 w 459"/>
                <a:gd name="T9" fmla="*/ 342 h 478"/>
                <a:gd name="T10" fmla="*/ 288 w 459"/>
                <a:gd name="T11" fmla="*/ 278 h 478"/>
                <a:gd name="T12" fmla="*/ 275 w 459"/>
                <a:gd name="T13" fmla="*/ 230 h 478"/>
                <a:gd name="T14" fmla="*/ 237 w 459"/>
                <a:gd name="T15" fmla="*/ 179 h 478"/>
                <a:gd name="T16" fmla="*/ 213 w 459"/>
                <a:gd name="T17" fmla="*/ 160 h 478"/>
                <a:gd name="T18" fmla="*/ 171 w 459"/>
                <a:gd name="T19" fmla="*/ 179 h 478"/>
                <a:gd name="T20" fmla="*/ 141 w 459"/>
                <a:gd name="T21" fmla="*/ 230 h 478"/>
                <a:gd name="T22" fmla="*/ 128 w 459"/>
                <a:gd name="T23" fmla="*/ 288 h 478"/>
                <a:gd name="T24" fmla="*/ 117 w 459"/>
                <a:gd name="T25" fmla="*/ 331 h 478"/>
                <a:gd name="T26" fmla="*/ 96 w 459"/>
                <a:gd name="T27" fmla="*/ 411 h 478"/>
                <a:gd name="T28" fmla="*/ 59 w 459"/>
                <a:gd name="T29" fmla="*/ 478 h 478"/>
                <a:gd name="T30" fmla="*/ 0 w 459"/>
                <a:gd name="T31" fmla="*/ 336 h 478"/>
                <a:gd name="T32" fmla="*/ 32 w 459"/>
                <a:gd name="T33" fmla="*/ 256 h 478"/>
                <a:gd name="T34" fmla="*/ 45 w 459"/>
                <a:gd name="T35" fmla="*/ 150 h 478"/>
                <a:gd name="T36" fmla="*/ 72 w 459"/>
                <a:gd name="T37" fmla="*/ 83 h 478"/>
                <a:gd name="T38" fmla="*/ 125 w 459"/>
                <a:gd name="T39" fmla="*/ 27 h 478"/>
                <a:gd name="T40" fmla="*/ 211 w 459"/>
                <a:gd name="T41" fmla="*/ 0 h 478"/>
                <a:gd name="T42" fmla="*/ 272 w 459"/>
                <a:gd name="T43" fmla="*/ 16 h 478"/>
                <a:gd name="T44" fmla="*/ 315 w 459"/>
                <a:gd name="T45" fmla="*/ 48 h 478"/>
                <a:gd name="T46" fmla="*/ 349 w 459"/>
                <a:gd name="T47" fmla="*/ 104 h 478"/>
                <a:gd name="T48" fmla="*/ 376 w 459"/>
                <a:gd name="T49" fmla="*/ 163 h 478"/>
                <a:gd name="T50" fmla="*/ 381 w 459"/>
                <a:gd name="T51" fmla="*/ 222 h 478"/>
                <a:gd name="T52" fmla="*/ 405 w 459"/>
                <a:gd name="T53" fmla="*/ 262 h 478"/>
                <a:gd name="T54" fmla="*/ 459 w 459"/>
                <a:gd name="T55" fmla="*/ 275 h 47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9"/>
                <a:gd name="T85" fmla="*/ 0 h 478"/>
                <a:gd name="T86" fmla="*/ 459 w 459"/>
                <a:gd name="T87" fmla="*/ 478 h 47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9" h="478">
                  <a:moveTo>
                    <a:pt x="459" y="275"/>
                  </a:moveTo>
                  <a:lnTo>
                    <a:pt x="424" y="416"/>
                  </a:lnTo>
                  <a:lnTo>
                    <a:pt x="368" y="392"/>
                  </a:lnTo>
                  <a:lnTo>
                    <a:pt x="328" y="379"/>
                  </a:lnTo>
                  <a:lnTo>
                    <a:pt x="299" y="342"/>
                  </a:lnTo>
                  <a:lnTo>
                    <a:pt x="288" y="278"/>
                  </a:lnTo>
                  <a:lnTo>
                    <a:pt x="275" y="230"/>
                  </a:lnTo>
                  <a:lnTo>
                    <a:pt x="237" y="179"/>
                  </a:lnTo>
                  <a:lnTo>
                    <a:pt x="213" y="160"/>
                  </a:lnTo>
                  <a:lnTo>
                    <a:pt x="171" y="179"/>
                  </a:lnTo>
                  <a:lnTo>
                    <a:pt x="141" y="230"/>
                  </a:lnTo>
                  <a:lnTo>
                    <a:pt x="128" y="288"/>
                  </a:lnTo>
                  <a:lnTo>
                    <a:pt x="117" y="331"/>
                  </a:lnTo>
                  <a:lnTo>
                    <a:pt x="96" y="411"/>
                  </a:lnTo>
                  <a:lnTo>
                    <a:pt x="59" y="478"/>
                  </a:lnTo>
                  <a:lnTo>
                    <a:pt x="0" y="336"/>
                  </a:lnTo>
                  <a:lnTo>
                    <a:pt x="32" y="256"/>
                  </a:lnTo>
                  <a:lnTo>
                    <a:pt x="45" y="150"/>
                  </a:lnTo>
                  <a:lnTo>
                    <a:pt x="72" y="83"/>
                  </a:lnTo>
                  <a:lnTo>
                    <a:pt x="125" y="27"/>
                  </a:lnTo>
                  <a:lnTo>
                    <a:pt x="211" y="0"/>
                  </a:lnTo>
                  <a:lnTo>
                    <a:pt x="272" y="16"/>
                  </a:lnTo>
                  <a:lnTo>
                    <a:pt x="315" y="48"/>
                  </a:lnTo>
                  <a:lnTo>
                    <a:pt x="349" y="104"/>
                  </a:lnTo>
                  <a:lnTo>
                    <a:pt x="376" y="163"/>
                  </a:lnTo>
                  <a:lnTo>
                    <a:pt x="381" y="222"/>
                  </a:lnTo>
                  <a:lnTo>
                    <a:pt x="405" y="262"/>
                  </a:lnTo>
                  <a:lnTo>
                    <a:pt x="459" y="275"/>
                  </a:lnTo>
                  <a:close/>
                </a:path>
              </a:pathLst>
            </a:custGeom>
            <a:solidFill>
              <a:srgbClr val="D34754"/>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22584" name="Freeform 7"/>
            <p:cNvSpPr>
              <a:spLocks/>
            </p:cNvSpPr>
            <p:nvPr/>
          </p:nvSpPr>
          <p:spPr bwMode="auto">
            <a:xfrm>
              <a:off x="3655" y="1240"/>
              <a:ext cx="192" cy="229"/>
            </a:xfrm>
            <a:custGeom>
              <a:avLst/>
              <a:gdLst>
                <a:gd name="T0" fmla="*/ 0 w 216"/>
                <a:gd name="T1" fmla="*/ 165 h 229"/>
                <a:gd name="T2" fmla="*/ 4 w 216"/>
                <a:gd name="T3" fmla="*/ 107 h 229"/>
                <a:gd name="T4" fmla="*/ 20 w 216"/>
                <a:gd name="T5" fmla="*/ 59 h 229"/>
                <a:gd name="T6" fmla="*/ 37 w 216"/>
                <a:gd name="T7" fmla="*/ 29 h 229"/>
                <a:gd name="T8" fmla="*/ 53 w 216"/>
                <a:gd name="T9" fmla="*/ 8 h 229"/>
                <a:gd name="T10" fmla="*/ 84 w 216"/>
                <a:gd name="T11" fmla="*/ 0 h 229"/>
                <a:gd name="T12" fmla="*/ 77 w 216"/>
                <a:gd name="T13" fmla="*/ 160 h 229"/>
                <a:gd name="T14" fmla="*/ 58 w 216"/>
                <a:gd name="T15" fmla="*/ 176 h 229"/>
                <a:gd name="T16" fmla="*/ 42 w 216"/>
                <a:gd name="T17" fmla="*/ 208 h 229"/>
                <a:gd name="T18" fmla="*/ 19 w 216"/>
                <a:gd name="T19" fmla="*/ 229 h 229"/>
                <a:gd name="T20" fmla="*/ 0 w 216"/>
                <a:gd name="T21" fmla="*/ 165 h 2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
                <a:gd name="T34" fmla="*/ 0 h 229"/>
                <a:gd name="T35" fmla="*/ 216 w 216"/>
                <a:gd name="T36" fmla="*/ 229 h 2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 h="229">
                  <a:moveTo>
                    <a:pt x="0" y="165"/>
                  </a:moveTo>
                  <a:lnTo>
                    <a:pt x="8" y="107"/>
                  </a:lnTo>
                  <a:lnTo>
                    <a:pt x="51" y="59"/>
                  </a:lnTo>
                  <a:lnTo>
                    <a:pt x="96" y="29"/>
                  </a:lnTo>
                  <a:lnTo>
                    <a:pt x="139" y="8"/>
                  </a:lnTo>
                  <a:lnTo>
                    <a:pt x="216" y="0"/>
                  </a:lnTo>
                  <a:lnTo>
                    <a:pt x="197" y="160"/>
                  </a:lnTo>
                  <a:lnTo>
                    <a:pt x="147" y="176"/>
                  </a:lnTo>
                  <a:lnTo>
                    <a:pt x="107" y="208"/>
                  </a:lnTo>
                  <a:lnTo>
                    <a:pt x="48" y="229"/>
                  </a:lnTo>
                  <a:lnTo>
                    <a:pt x="0" y="165"/>
                  </a:lnTo>
                  <a:close/>
                </a:path>
              </a:pathLst>
            </a:custGeom>
            <a:solidFill>
              <a:srgbClr val="FFFFCC"/>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22585" name="Rectangle 8"/>
            <p:cNvSpPr>
              <a:spLocks noChangeArrowheads="1"/>
            </p:cNvSpPr>
            <p:nvPr/>
          </p:nvSpPr>
          <p:spPr bwMode="auto">
            <a:xfrm>
              <a:off x="3581" y="1403"/>
              <a:ext cx="171" cy="1053"/>
            </a:xfrm>
            <a:prstGeom prst="rect">
              <a:avLst/>
            </a:prstGeom>
            <a:solidFill>
              <a:srgbClr val="FFFFCC"/>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it-IT"/>
            </a:p>
          </p:txBody>
        </p:sp>
        <p:sp>
          <p:nvSpPr>
            <p:cNvPr id="22586" name="Freeform 9"/>
            <p:cNvSpPr>
              <a:spLocks/>
            </p:cNvSpPr>
            <p:nvPr/>
          </p:nvSpPr>
          <p:spPr bwMode="auto">
            <a:xfrm>
              <a:off x="3172" y="1195"/>
              <a:ext cx="483" cy="506"/>
            </a:xfrm>
            <a:custGeom>
              <a:avLst/>
              <a:gdLst>
                <a:gd name="T0" fmla="*/ 20 w 544"/>
                <a:gd name="T1" fmla="*/ 336 h 506"/>
                <a:gd name="T2" fmla="*/ 41 w 544"/>
                <a:gd name="T3" fmla="*/ 336 h 506"/>
                <a:gd name="T4" fmla="*/ 52 w 544"/>
                <a:gd name="T5" fmla="*/ 301 h 506"/>
                <a:gd name="T6" fmla="*/ 59 w 544"/>
                <a:gd name="T7" fmla="*/ 264 h 506"/>
                <a:gd name="T8" fmla="*/ 67 w 544"/>
                <a:gd name="T9" fmla="*/ 205 h 506"/>
                <a:gd name="T10" fmla="*/ 72 w 544"/>
                <a:gd name="T11" fmla="*/ 144 h 506"/>
                <a:gd name="T12" fmla="*/ 82 w 544"/>
                <a:gd name="T13" fmla="*/ 82 h 506"/>
                <a:gd name="T14" fmla="*/ 102 w 544"/>
                <a:gd name="T15" fmla="*/ 26 h 506"/>
                <a:gd name="T16" fmla="*/ 131 w 544"/>
                <a:gd name="T17" fmla="*/ 0 h 506"/>
                <a:gd name="T18" fmla="*/ 154 w 544"/>
                <a:gd name="T19" fmla="*/ 2 h 506"/>
                <a:gd name="T20" fmla="*/ 174 w 544"/>
                <a:gd name="T21" fmla="*/ 29 h 506"/>
                <a:gd name="T22" fmla="*/ 194 w 544"/>
                <a:gd name="T23" fmla="*/ 74 h 506"/>
                <a:gd name="T24" fmla="*/ 202 w 544"/>
                <a:gd name="T25" fmla="*/ 122 h 506"/>
                <a:gd name="T26" fmla="*/ 210 w 544"/>
                <a:gd name="T27" fmla="*/ 176 h 506"/>
                <a:gd name="T28" fmla="*/ 209 w 544"/>
                <a:gd name="T29" fmla="*/ 216 h 506"/>
                <a:gd name="T30" fmla="*/ 178 w 544"/>
                <a:gd name="T31" fmla="*/ 266 h 506"/>
                <a:gd name="T32" fmla="*/ 165 w 544"/>
                <a:gd name="T33" fmla="*/ 202 h 506"/>
                <a:gd name="T34" fmla="*/ 146 w 544"/>
                <a:gd name="T35" fmla="*/ 157 h 506"/>
                <a:gd name="T36" fmla="*/ 128 w 544"/>
                <a:gd name="T37" fmla="*/ 160 h 506"/>
                <a:gd name="T38" fmla="*/ 107 w 544"/>
                <a:gd name="T39" fmla="*/ 208 h 506"/>
                <a:gd name="T40" fmla="*/ 98 w 544"/>
                <a:gd name="T41" fmla="*/ 304 h 506"/>
                <a:gd name="T42" fmla="*/ 88 w 544"/>
                <a:gd name="T43" fmla="*/ 405 h 506"/>
                <a:gd name="T44" fmla="*/ 73 w 544"/>
                <a:gd name="T45" fmla="*/ 458 h 506"/>
                <a:gd name="T46" fmla="*/ 45 w 544"/>
                <a:gd name="T47" fmla="*/ 504 h 506"/>
                <a:gd name="T48" fmla="*/ 27 w 544"/>
                <a:gd name="T49" fmla="*/ 506 h 506"/>
                <a:gd name="T50" fmla="*/ 10 w 544"/>
                <a:gd name="T51" fmla="*/ 501 h 506"/>
                <a:gd name="T52" fmla="*/ 0 w 544"/>
                <a:gd name="T53" fmla="*/ 464 h 506"/>
                <a:gd name="T54" fmla="*/ 20 w 544"/>
                <a:gd name="T55" fmla="*/ 336 h 50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44"/>
                <a:gd name="T85" fmla="*/ 0 h 506"/>
                <a:gd name="T86" fmla="*/ 544 w 544"/>
                <a:gd name="T87" fmla="*/ 506 h 50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44" h="506">
                  <a:moveTo>
                    <a:pt x="53" y="336"/>
                  </a:moveTo>
                  <a:lnTo>
                    <a:pt x="109" y="336"/>
                  </a:lnTo>
                  <a:lnTo>
                    <a:pt x="139" y="301"/>
                  </a:lnTo>
                  <a:lnTo>
                    <a:pt x="157" y="264"/>
                  </a:lnTo>
                  <a:lnTo>
                    <a:pt x="171" y="205"/>
                  </a:lnTo>
                  <a:lnTo>
                    <a:pt x="184" y="144"/>
                  </a:lnTo>
                  <a:lnTo>
                    <a:pt x="213" y="82"/>
                  </a:lnTo>
                  <a:lnTo>
                    <a:pt x="267" y="26"/>
                  </a:lnTo>
                  <a:lnTo>
                    <a:pt x="341" y="0"/>
                  </a:lnTo>
                  <a:lnTo>
                    <a:pt x="400" y="2"/>
                  </a:lnTo>
                  <a:lnTo>
                    <a:pt x="453" y="29"/>
                  </a:lnTo>
                  <a:lnTo>
                    <a:pt x="501" y="74"/>
                  </a:lnTo>
                  <a:lnTo>
                    <a:pt x="523" y="122"/>
                  </a:lnTo>
                  <a:lnTo>
                    <a:pt x="544" y="176"/>
                  </a:lnTo>
                  <a:lnTo>
                    <a:pt x="541" y="216"/>
                  </a:lnTo>
                  <a:lnTo>
                    <a:pt x="459" y="266"/>
                  </a:lnTo>
                  <a:lnTo>
                    <a:pt x="427" y="202"/>
                  </a:lnTo>
                  <a:lnTo>
                    <a:pt x="379" y="157"/>
                  </a:lnTo>
                  <a:lnTo>
                    <a:pt x="331" y="160"/>
                  </a:lnTo>
                  <a:lnTo>
                    <a:pt x="277" y="208"/>
                  </a:lnTo>
                  <a:lnTo>
                    <a:pt x="253" y="304"/>
                  </a:lnTo>
                  <a:lnTo>
                    <a:pt x="227" y="405"/>
                  </a:lnTo>
                  <a:lnTo>
                    <a:pt x="189" y="458"/>
                  </a:lnTo>
                  <a:lnTo>
                    <a:pt x="115" y="504"/>
                  </a:lnTo>
                  <a:lnTo>
                    <a:pt x="69" y="506"/>
                  </a:lnTo>
                  <a:lnTo>
                    <a:pt x="24" y="501"/>
                  </a:lnTo>
                  <a:lnTo>
                    <a:pt x="0" y="464"/>
                  </a:lnTo>
                  <a:lnTo>
                    <a:pt x="53" y="336"/>
                  </a:lnTo>
                  <a:close/>
                </a:path>
              </a:pathLst>
            </a:custGeom>
            <a:solidFill>
              <a:srgbClr val="FFFFCC"/>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22587" name="Rectangle 10"/>
            <p:cNvSpPr>
              <a:spLocks noChangeArrowheads="1"/>
            </p:cNvSpPr>
            <p:nvPr/>
          </p:nvSpPr>
          <p:spPr bwMode="auto">
            <a:xfrm>
              <a:off x="2797" y="2453"/>
              <a:ext cx="83" cy="558"/>
            </a:xfrm>
            <a:prstGeom prst="rect">
              <a:avLst/>
            </a:prstGeom>
            <a:solidFill>
              <a:srgbClr val="00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it-IT"/>
            </a:p>
          </p:txBody>
        </p:sp>
        <p:sp>
          <p:nvSpPr>
            <p:cNvPr id="22588" name="Freeform 11"/>
            <p:cNvSpPr>
              <a:spLocks/>
            </p:cNvSpPr>
            <p:nvPr/>
          </p:nvSpPr>
          <p:spPr bwMode="auto">
            <a:xfrm>
              <a:off x="2790" y="1368"/>
              <a:ext cx="121" cy="1096"/>
            </a:xfrm>
            <a:custGeom>
              <a:avLst/>
              <a:gdLst>
                <a:gd name="T0" fmla="*/ 4 w 136"/>
                <a:gd name="T1" fmla="*/ 0 h 1096"/>
                <a:gd name="T2" fmla="*/ 0 w 136"/>
                <a:gd name="T3" fmla="*/ 37 h 1096"/>
                <a:gd name="T4" fmla="*/ 0 w 136"/>
                <a:gd name="T5" fmla="*/ 88 h 1096"/>
                <a:gd name="T6" fmla="*/ 4 w 136"/>
                <a:gd name="T7" fmla="*/ 125 h 1096"/>
                <a:gd name="T8" fmla="*/ 4 w 136"/>
                <a:gd name="T9" fmla="*/ 1096 h 1096"/>
                <a:gd name="T10" fmla="*/ 41 w 136"/>
                <a:gd name="T11" fmla="*/ 1093 h 1096"/>
                <a:gd name="T12" fmla="*/ 41 w 136"/>
                <a:gd name="T13" fmla="*/ 125 h 1096"/>
                <a:gd name="T14" fmla="*/ 48 w 136"/>
                <a:gd name="T15" fmla="*/ 101 h 1096"/>
                <a:gd name="T16" fmla="*/ 54 w 136"/>
                <a:gd name="T17" fmla="*/ 48 h 1096"/>
                <a:gd name="T18" fmla="*/ 4 w 136"/>
                <a:gd name="T19" fmla="*/ 0 h 10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6"/>
                <a:gd name="T31" fmla="*/ 0 h 1096"/>
                <a:gd name="T32" fmla="*/ 136 w 136"/>
                <a:gd name="T33" fmla="*/ 1096 h 10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6" h="1096">
                  <a:moveTo>
                    <a:pt x="10" y="0"/>
                  </a:moveTo>
                  <a:lnTo>
                    <a:pt x="0" y="37"/>
                  </a:lnTo>
                  <a:lnTo>
                    <a:pt x="0" y="88"/>
                  </a:lnTo>
                  <a:lnTo>
                    <a:pt x="8" y="125"/>
                  </a:lnTo>
                  <a:lnTo>
                    <a:pt x="5" y="1096"/>
                  </a:lnTo>
                  <a:lnTo>
                    <a:pt x="104" y="1093"/>
                  </a:lnTo>
                  <a:lnTo>
                    <a:pt x="104" y="125"/>
                  </a:lnTo>
                  <a:lnTo>
                    <a:pt x="122" y="101"/>
                  </a:lnTo>
                  <a:lnTo>
                    <a:pt x="136" y="48"/>
                  </a:lnTo>
                  <a:lnTo>
                    <a:pt x="10" y="0"/>
                  </a:lnTo>
                  <a:close/>
                </a:path>
              </a:pathLst>
            </a:custGeom>
            <a:solidFill>
              <a:srgbClr val="00FF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22589" name="Freeform 12"/>
            <p:cNvSpPr>
              <a:spLocks/>
            </p:cNvSpPr>
            <p:nvPr/>
          </p:nvSpPr>
          <p:spPr bwMode="auto">
            <a:xfrm>
              <a:off x="2989" y="1208"/>
              <a:ext cx="232" cy="488"/>
            </a:xfrm>
            <a:custGeom>
              <a:avLst/>
              <a:gdLst>
                <a:gd name="T0" fmla="*/ 33 w 261"/>
                <a:gd name="T1" fmla="*/ 0 h 488"/>
                <a:gd name="T2" fmla="*/ 47 w 261"/>
                <a:gd name="T3" fmla="*/ 32 h 488"/>
                <a:gd name="T4" fmla="*/ 53 w 261"/>
                <a:gd name="T5" fmla="*/ 45 h 488"/>
                <a:gd name="T6" fmla="*/ 60 w 261"/>
                <a:gd name="T7" fmla="*/ 72 h 488"/>
                <a:gd name="T8" fmla="*/ 62 w 261"/>
                <a:gd name="T9" fmla="*/ 80 h 488"/>
                <a:gd name="T10" fmla="*/ 65 w 261"/>
                <a:gd name="T11" fmla="*/ 85 h 488"/>
                <a:gd name="T12" fmla="*/ 68 w 261"/>
                <a:gd name="T13" fmla="*/ 120 h 488"/>
                <a:gd name="T14" fmla="*/ 75 w 261"/>
                <a:gd name="T15" fmla="*/ 131 h 488"/>
                <a:gd name="T16" fmla="*/ 73 w 261"/>
                <a:gd name="T17" fmla="*/ 208 h 488"/>
                <a:gd name="T18" fmla="*/ 79 w 261"/>
                <a:gd name="T19" fmla="*/ 267 h 488"/>
                <a:gd name="T20" fmla="*/ 88 w 261"/>
                <a:gd name="T21" fmla="*/ 304 h 488"/>
                <a:gd name="T22" fmla="*/ 102 w 261"/>
                <a:gd name="T23" fmla="*/ 325 h 488"/>
                <a:gd name="T24" fmla="*/ 92 w 261"/>
                <a:gd name="T25" fmla="*/ 488 h 488"/>
                <a:gd name="T26" fmla="*/ 60 w 261"/>
                <a:gd name="T27" fmla="*/ 445 h 488"/>
                <a:gd name="T28" fmla="*/ 42 w 261"/>
                <a:gd name="T29" fmla="*/ 373 h 488"/>
                <a:gd name="T30" fmla="*/ 34 w 261"/>
                <a:gd name="T31" fmla="*/ 307 h 488"/>
                <a:gd name="T32" fmla="*/ 33 w 261"/>
                <a:gd name="T33" fmla="*/ 237 h 488"/>
                <a:gd name="T34" fmla="*/ 27 w 261"/>
                <a:gd name="T35" fmla="*/ 176 h 488"/>
                <a:gd name="T36" fmla="*/ 14 w 261"/>
                <a:gd name="T37" fmla="*/ 139 h 488"/>
                <a:gd name="T38" fmla="*/ 0 w 261"/>
                <a:gd name="T39" fmla="*/ 115 h 488"/>
                <a:gd name="T40" fmla="*/ 4 w 261"/>
                <a:gd name="T41" fmla="*/ 29 h 488"/>
                <a:gd name="T42" fmla="*/ 33 w 261"/>
                <a:gd name="T43" fmla="*/ 0 h 4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1"/>
                <a:gd name="T67" fmla="*/ 0 h 488"/>
                <a:gd name="T68" fmla="*/ 261 w 261"/>
                <a:gd name="T69" fmla="*/ 488 h 48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1" h="488">
                  <a:moveTo>
                    <a:pt x="85" y="0"/>
                  </a:moveTo>
                  <a:cubicBezTo>
                    <a:pt x="95" y="15"/>
                    <a:pt x="106" y="20"/>
                    <a:pt x="120" y="32"/>
                  </a:cubicBezTo>
                  <a:cubicBezTo>
                    <a:pt x="133" y="60"/>
                    <a:pt x="114" y="28"/>
                    <a:pt x="136" y="45"/>
                  </a:cubicBezTo>
                  <a:cubicBezTo>
                    <a:pt x="138" y="47"/>
                    <a:pt x="145" y="64"/>
                    <a:pt x="157" y="72"/>
                  </a:cubicBezTo>
                  <a:cubicBezTo>
                    <a:pt x="158" y="74"/>
                    <a:pt x="158" y="77"/>
                    <a:pt x="160" y="80"/>
                  </a:cubicBezTo>
                  <a:cubicBezTo>
                    <a:pt x="162" y="82"/>
                    <a:pt x="166" y="82"/>
                    <a:pt x="168" y="85"/>
                  </a:cubicBezTo>
                  <a:cubicBezTo>
                    <a:pt x="173" y="95"/>
                    <a:pt x="171" y="109"/>
                    <a:pt x="178" y="120"/>
                  </a:cubicBezTo>
                  <a:lnTo>
                    <a:pt x="192" y="131"/>
                  </a:lnTo>
                  <a:lnTo>
                    <a:pt x="186" y="208"/>
                  </a:lnTo>
                  <a:lnTo>
                    <a:pt x="202" y="267"/>
                  </a:lnTo>
                  <a:lnTo>
                    <a:pt x="226" y="304"/>
                  </a:lnTo>
                  <a:lnTo>
                    <a:pt x="261" y="325"/>
                  </a:lnTo>
                  <a:lnTo>
                    <a:pt x="237" y="488"/>
                  </a:lnTo>
                  <a:lnTo>
                    <a:pt x="157" y="445"/>
                  </a:lnTo>
                  <a:lnTo>
                    <a:pt x="106" y="373"/>
                  </a:lnTo>
                  <a:lnTo>
                    <a:pt x="88" y="307"/>
                  </a:lnTo>
                  <a:lnTo>
                    <a:pt x="85" y="237"/>
                  </a:lnTo>
                  <a:lnTo>
                    <a:pt x="69" y="176"/>
                  </a:lnTo>
                  <a:lnTo>
                    <a:pt x="37" y="139"/>
                  </a:lnTo>
                  <a:lnTo>
                    <a:pt x="0" y="115"/>
                  </a:lnTo>
                  <a:lnTo>
                    <a:pt x="8" y="29"/>
                  </a:lnTo>
                  <a:lnTo>
                    <a:pt x="85" y="0"/>
                  </a:lnTo>
                  <a:close/>
                </a:path>
              </a:pathLst>
            </a:custGeom>
            <a:solidFill>
              <a:srgbClr val="FDC5F8"/>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22590" name="Freeform 13"/>
            <p:cNvSpPr>
              <a:spLocks/>
            </p:cNvSpPr>
            <p:nvPr/>
          </p:nvSpPr>
          <p:spPr bwMode="auto">
            <a:xfrm>
              <a:off x="2799" y="1189"/>
              <a:ext cx="287" cy="296"/>
            </a:xfrm>
            <a:custGeom>
              <a:avLst/>
              <a:gdLst>
                <a:gd name="T0" fmla="*/ 0 w 323"/>
                <a:gd name="T1" fmla="*/ 187 h 296"/>
                <a:gd name="T2" fmla="*/ 22 w 323"/>
                <a:gd name="T3" fmla="*/ 200 h 296"/>
                <a:gd name="T4" fmla="*/ 34 w 323"/>
                <a:gd name="T5" fmla="*/ 259 h 296"/>
                <a:gd name="T6" fmla="*/ 44 w 323"/>
                <a:gd name="T7" fmla="*/ 283 h 296"/>
                <a:gd name="T8" fmla="*/ 46 w 323"/>
                <a:gd name="T9" fmla="*/ 262 h 296"/>
                <a:gd name="T10" fmla="*/ 53 w 323"/>
                <a:gd name="T11" fmla="*/ 214 h 296"/>
                <a:gd name="T12" fmla="*/ 60 w 323"/>
                <a:gd name="T13" fmla="*/ 179 h 296"/>
                <a:gd name="T14" fmla="*/ 64 w 323"/>
                <a:gd name="T15" fmla="*/ 152 h 296"/>
                <a:gd name="T16" fmla="*/ 81 w 323"/>
                <a:gd name="T17" fmla="*/ 142 h 296"/>
                <a:gd name="T18" fmla="*/ 111 w 323"/>
                <a:gd name="T19" fmla="*/ 134 h 296"/>
                <a:gd name="T20" fmla="*/ 122 w 323"/>
                <a:gd name="T21" fmla="*/ 99 h 296"/>
                <a:gd name="T22" fmla="*/ 125 w 323"/>
                <a:gd name="T23" fmla="*/ 64 h 296"/>
                <a:gd name="T24" fmla="*/ 116 w 323"/>
                <a:gd name="T25" fmla="*/ 35 h 296"/>
                <a:gd name="T26" fmla="*/ 95 w 323"/>
                <a:gd name="T27" fmla="*/ 0 h 296"/>
                <a:gd name="T28" fmla="*/ 64 w 323"/>
                <a:gd name="T29" fmla="*/ 8 h 296"/>
                <a:gd name="T30" fmla="*/ 53 w 323"/>
                <a:gd name="T31" fmla="*/ 8 h 296"/>
                <a:gd name="T32" fmla="*/ 46 w 323"/>
                <a:gd name="T33" fmla="*/ 19 h 296"/>
                <a:gd name="T34" fmla="*/ 44 w 323"/>
                <a:gd name="T35" fmla="*/ 27 h 296"/>
                <a:gd name="T36" fmla="*/ 36 w 323"/>
                <a:gd name="T37" fmla="*/ 35 h 296"/>
                <a:gd name="T38" fmla="*/ 28 w 323"/>
                <a:gd name="T39" fmla="*/ 46 h 296"/>
                <a:gd name="T40" fmla="*/ 12 w 323"/>
                <a:gd name="T41" fmla="*/ 91 h 296"/>
                <a:gd name="T42" fmla="*/ 5 w 323"/>
                <a:gd name="T43" fmla="*/ 128 h 296"/>
                <a:gd name="T44" fmla="*/ 0 w 323"/>
                <a:gd name="T45" fmla="*/ 187 h 29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23"/>
                <a:gd name="T70" fmla="*/ 0 h 296"/>
                <a:gd name="T71" fmla="*/ 323 w 323"/>
                <a:gd name="T72" fmla="*/ 296 h 29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23" h="296">
                  <a:moveTo>
                    <a:pt x="0" y="187"/>
                  </a:moveTo>
                  <a:cubicBezTo>
                    <a:pt x="20" y="191"/>
                    <a:pt x="38" y="198"/>
                    <a:pt x="59" y="200"/>
                  </a:cubicBezTo>
                  <a:cubicBezTo>
                    <a:pt x="70" y="220"/>
                    <a:pt x="65" y="247"/>
                    <a:pt x="88" y="259"/>
                  </a:cubicBezTo>
                  <a:cubicBezTo>
                    <a:pt x="90" y="276"/>
                    <a:pt x="90" y="296"/>
                    <a:pt x="112" y="283"/>
                  </a:cubicBezTo>
                  <a:cubicBezTo>
                    <a:pt x="107" y="246"/>
                    <a:pt x="106" y="280"/>
                    <a:pt x="118" y="262"/>
                  </a:cubicBezTo>
                  <a:cubicBezTo>
                    <a:pt x="128" y="245"/>
                    <a:pt x="115" y="225"/>
                    <a:pt x="134" y="214"/>
                  </a:cubicBezTo>
                  <a:cubicBezTo>
                    <a:pt x="141" y="201"/>
                    <a:pt x="144" y="187"/>
                    <a:pt x="158" y="179"/>
                  </a:cubicBezTo>
                  <a:cubicBezTo>
                    <a:pt x="160" y="170"/>
                    <a:pt x="155" y="157"/>
                    <a:pt x="163" y="152"/>
                  </a:cubicBezTo>
                  <a:cubicBezTo>
                    <a:pt x="174" y="142"/>
                    <a:pt x="191" y="146"/>
                    <a:pt x="206" y="142"/>
                  </a:cubicBezTo>
                  <a:cubicBezTo>
                    <a:pt x="248" y="143"/>
                    <a:pt x="254" y="140"/>
                    <a:pt x="288" y="134"/>
                  </a:cubicBezTo>
                  <a:cubicBezTo>
                    <a:pt x="299" y="122"/>
                    <a:pt x="303" y="111"/>
                    <a:pt x="312" y="99"/>
                  </a:cubicBezTo>
                  <a:cubicBezTo>
                    <a:pt x="315" y="87"/>
                    <a:pt x="319" y="75"/>
                    <a:pt x="323" y="64"/>
                  </a:cubicBezTo>
                  <a:cubicBezTo>
                    <a:pt x="319" y="40"/>
                    <a:pt x="318" y="42"/>
                    <a:pt x="299" y="35"/>
                  </a:cubicBezTo>
                  <a:cubicBezTo>
                    <a:pt x="286" y="15"/>
                    <a:pt x="261" y="13"/>
                    <a:pt x="243" y="0"/>
                  </a:cubicBezTo>
                  <a:cubicBezTo>
                    <a:pt x="200" y="2"/>
                    <a:pt x="194" y="3"/>
                    <a:pt x="163" y="8"/>
                  </a:cubicBezTo>
                  <a:cubicBezTo>
                    <a:pt x="152" y="1"/>
                    <a:pt x="150" y="5"/>
                    <a:pt x="139" y="8"/>
                  </a:cubicBezTo>
                  <a:cubicBezTo>
                    <a:pt x="127" y="25"/>
                    <a:pt x="142" y="6"/>
                    <a:pt x="118" y="19"/>
                  </a:cubicBezTo>
                  <a:cubicBezTo>
                    <a:pt x="115" y="20"/>
                    <a:pt x="114" y="24"/>
                    <a:pt x="112" y="27"/>
                  </a:cubicBezTo>
                  <a:cubicBezTo>
                    <a:pt x="106" y="31"/>
                    <a:pt x="97" y="33"/>
                    <a:pt x="91" y="35"/>
                  </a:cubicBezTo>
                  <a:cubicBezTo>
                    <a:pt x="83" y="55"/>
                    <a:pt x="96" y="28"/>
                    <a:pt x="72" y="46"/>
                  </a:cubicBezTo>
                  <a:cubicBezTo>
                    <a:pt x="54" y="58"/>
                    <a:pt x="57" y="79"/>
                    <a:pt x="32" y="91"/>
                  </a:cubicBezTo>
                  <a:cubicBezTo>
                    <a:pt x="29" y="104"/>
                    <a:pt x="25" y="121"/>
                    <a:pt x="14" y="128"/>
                  </a:cubicBezTo>
                  <a:cubicBezTo>
                    <a:pt x="11" y="151"/>
                    <a:pt x="3" y="164"/>
                    <a:pt x="0" y="187"/>
                  </a:cubicBezTo>
                  <a:close/>
                </a:path>
              </a:pathLst>
            </a:custGeom>
            <a:solidFill>
              <a:srgbClr val="FDC5F8"/>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22591" name="Line 14"/>
            <p:cNvSpPr>
              <a:spLocks noChangeShapeType="1"/>
            </p:cNvSpPr>
            <p:nvPr/>
          </p:nvSpPr>
          <p:spPr bwMode="auto">
            <a:xfrm>
              <a:off x="2534" y="2909"/>
              <a:ext cx="1" cy="455"/>
            </a:xfrm>
            <a:prstGeom prst="line">
              <a:avLst/>
            </a:prstGeom>
            <a:noFill/>
            <a:ln w="12700">
              <a:solidFill>
                <a:srgbClr val="5D83A5"/>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592" name="Line 15"/>
            <p:cNvSpPr>
              <a:spLocks noChangeShapeType="1"/>
            </p:cNvSpPr>
            <p:nvPr/>
          </p:nvSpPr>
          <p:spPr bwMode="auto">
            <a:xfrm>
              <a:off x="2591" y="2917"/>
              <a:ext cx="1" cy="431"/>
            </a:xfrm>
            <a:prstGeom prst="line">
              <a:avLst/>
            </a:prstGeom>
            <a:noFill/>
            <a:ln w="12700">
              <a:solidFill>
                <a:srgbClr val="5D83A5"/>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593" name="Line 16"/>
            <p:cNvSpPr>
              <a:spLocks noChangeShapeType="1"/>
            </p:cNvSpPr>
            <p:nvPr/>
          </p:nvSpPr>
          <p:spPr bwMode="auto">
            <a:xfrm>
              <a:off x="2812" y="3021"/>
              <a:ext cx="1" cy="287"/>
            </a:xfrm>
            <a:prstGeom prst="line">
              <a:avLst/>
            </a:prstGeom>
            <a:noFill/>
            <a:ln w="12700">
              <a:solidFill>
                <a:srgbClr val="5D83A5"/>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594" name="Line 17"/>
            <p:cNvSpPr>
              <a:spLocks noChangeShapeType="1"/>
            </p:cNvSpPr>
            <p:nvPr/>
          </p:nvSpPr>
          <p:spPr bwMode="auto">
            <a:xfrm>
              <a:off x="2854" y="3029"/>
              <a:ext cx="1" cy="263"/>
            </a:xfrm>
            <a:prstGeom prst="line">
              <a:avLst/>
            </a:prstGeom>
            <a:noFill/>
            <a:ln w="12700">
              <a:solidFill>
                <a:srgbClr val="5D83A5"/>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2595" name="Group 18"/>
            <p:cNvGrpSpPr>
              <a:grpSpLocks/>
            </p:cNvGrpSpPr>
            <p:nvPr/>
          </p:nvGrpSpPr>
          <p:grpSpPr bwMode="auto">
            <a:xfrm>
              <a:off x="2747" y="1528"/>
              <a:ext cx="57" cy="152"/>
              <a:chOff x="3036" y="1997"/>
              <a:chExt cx="64" cy="152"/>
            </a:xfrm>
          </p:grpSpPr>
          <p:sp>
            <p:nvSpPr>
              <p:cNvPr id="22673" name="AutoShape 19"/>
              <p:cNvSpPr>
                <a:spLocks noChangeArrowheads="1"/>
              </p:cNvSpPr>
              <p:nvPr/>
            </p:nvSpPr>
            <p:spPr bwMode="auto">
              <a:xfrm>
                <a:off x="3036" y="2021"/>
                <a:ext cx="64" cy="48"/>
              </a:xfrm>
              <a:prstGeom prst="roundRect">
                <a:avLst>
                  <a:gd name="adj" fmla="val 41667"/>
                </a:avLst>
              </a:prstGeom>
              <a:solidFill>
                <a:srgbClr val="4CFFA6"/>
              </a:solidFill>
              <a:ln w="12700">
                <a:solidFill>
                  <a:srgbClr val="99FF99"/>
                </a:solidFill>
                <a:round/>
                <a:headEnd/>
                <a:tailEnd/>
              </a:ln>
            </p:spPr>
            <p:txBody>
              <a:bodyPr/>
              <a:lstStyle/>
              <a:p>
                <a:endParaRPr lang="it-IT"/>
              </a:p>
            </p:txBody>
          </p:sp>
          <p:sp>
            <p:nvSpPr>
              <p:cNvPr id="22674" name="AutoShape 20"/>
              <p:cNvSpPr>
                <a:spLocks noChangeArrowheads="1"/>
              </p:cNvSpPr>
              <p:nvPr/>
            </p:nvSpPr>
            <p:spPr bwMode="auto">
              <a:xfrm>
                <a:off x="3036" y="1997"/>
                <a:ext cx="64" cy="48"/>
              </a:xfrm>
              <a:prstGeom prst="roundRect">
                <a:avLst>
                  <a:gd name="adj" fmla="val 41667"/>
                </a:avLst>
              </a:prstGeom>
              <a:solidFill>
                <a:srgbClr val="4CFFA6"/>
              </a:solidFill>
              <a:ln w="12700">
                <a:solidFill>
                  <a:srgbClr val="99FF99"/>
                </a:solidFill>
                <a:round/>
                <a:headEnd/>
                <a:tailEnd/>
              </a:ln>
            </p:spPr>
            <p:txBody>
              <a:bodyPr/>
              <a:lstStyle/>
              <a:p>
                <a:endParaRPr lang="it-IT"/>
              </a:p>
            </p:txBody>
          </p:sp>
          <p:sp>
            <p:nvSpPr>
              <p:cNvPr id="22675" name="AutoShape 21"/>
              <p:cNvSpPr>
                <a:spLocks noChangeArrowheads="1"/>
              </p:cNvSpPr>
              <p:nvPr/>
            </p:nvSpPr>
            <p:spPr bwMode="auto">
              <a:xfrm>
                <a:off x="3036" y="2101"/>
                <a:ext cx="64" cy="48"/>
              </a:xfrm>
              <a:prstGeom prst="roundRect">
                <a:avLst>
                  <a:gd name="adj" fmla="val 41667"/>
                </a:avLst>
              </a:prstGeom>
              <a:solidFill>
                <a:srgbClr val="4CFFA6"/>
              </a:solidFill>
              <a:ln w="12700">
                <a:solidFill>
                  <a:srgbClr val="99FF99"/>
                </a:solidFill>
                <a:round/>
                <a:headEnd/>
                <a:tailEnd/>
              </a:ln>
            </p:spPr>
            <p:txBody>
              <a:bodyPr/>
              <a:lstStyle/>
              <a:p>
                <a:endParaRPr lang="it-IT"/>
              </a:p>
            </p:txBody>
          </p:sp>
          <p:sp>
            <p:nvSpPr>
              <p:cNvPr id="22676" name="AutoShape 22"/>
              <p:cNvSpPr>
                <a:spLocks noChangeArrowheads="1"/>
              </p:cNvSpPr>
              <p:nvPr/>
            </p:nvSpPr>
            <p:spPr bwMode="auto">
              <a:xfrm>
                <a:off x="3036" y="2061"/>
                <a:ext cx="64" cy="48"/>
              </a:xfrm>
              <a:prstGeom prst="roundRect">
                <a:avLst>
                  <a:gd name="adj" fmla="val 41667"/>
                </a:avLst>
              </a:prstGeom>
              <a:solidFill>
                <a:srgbClr val="4CFFA6"/>
              </a:solidFill>
              <a:ln w="12700">
                <a:solidFill>
                  <a:srgbClr val="99FF99"/>
                </a:solidFill>
                <a:round/>
                <a:headEnd/>
                <a:tailEnd/>
              </a:ln>
            </p:spPr>
            <p:txBody>
              <a:bodyPr/>
              <a:lstStyle/>
              <a:p>
                <a:endParaRPr lang="it-IT"/>
              </a:p>
            </p:txBody>
          </p:sp>
        </p:grpSp>
        <p:sp>
          <p:nvSpPr>
            <p:cNvPr id="22596" name="Arc 23"/>
            <p:cNvSpPr>
              <a:spLocks/>
            </p:cNvSpPr>
            <p:nvPr/>
          </p:nvSpPr>
          <p:spPr bwMode="auto">
            <a:xfrm>
              <a:off x="2534" y="3335"/>
              <a:ext cx="171" cy="212"/>
            </a:xfrm>
            <a:custGeom>
              <a:avLst/>
              <a:gdLst>
                <a:gd name="T0" fmla="*/ 0 w 21600"/>
                <a:gd name="T1" fmla="*/ 0 h 21702"/>
                <a:gd name="T2" fmla="*/ 0 w 21600"/>
                <a:gd name="T3" fmla="*/ 0 h 21702"/>
                <a:gd name="T4" fmla="*/ 0 w 21600"/>
                <a:gd name="T5" fmla="*/ 0 h 21702"/>
                <a:gd name="T6" fmla="*/ 0 60000 65536"/>
                <a:gd name="T7" fmla="*/ 0 60000 65536"/>
                <a:gd name="T8" fmla="*/ 0 60000 65536"/>
                <a:gd name="T9" fmla="*/ 0 w 21600"/>
                <a:gd name="T10" fmla="*/ 0 h 21702"/>
                <a:gd name="T11" fmla="*/ 21600 w 21600"/>
                <a:gd name="T12" fmla="*/ 21702 h 21702"/>
              </a:gdLst>
              <a:ahLst/>
              <a:cxnLst>
                <a:cxn ang="T6">
                  <a:pos x="T0" y="T1"/>
                </a:cxn>
                <a:cxn ang="T7">
                  <a:pos x="T2" y="T3"/>
                </a:cxn>
                <a:cxn ang="T8">
                  <a:pos x="T4" y="T5"/>
                </a:cxn>
              </a:cxnLst>
              <a:rect l="T9" t="T10" r="T11" b="T12"/>
              <a:pathLst>
                <a:path w="21600" h="21702" fill="none" extrusionOk="0">
                  <a:moveTo>
                    <a:pt x="21600" y="21702"/>
                  </a:moveTo>
                  <a:cubicBezTo>
                    <a:pt x="9670" y="21702"/>
                    <a:pt x="0" y="12031"/>
                    <a:pt x="0" y="102"/>
                  </a:cubicBezTo>
                  <a:cubicBezTo>
                    <a:pt x="-1" y="67"/>
                    <a:pt x="0" y="33"/>
                    <a:pt x="0" y="-1"/>
                  </a:cubicBezTo>
                </a:path>
                <a:path w="21600" h="21702" stroke="0" extrusionOk="0">
                  <a:moveTo>
                    <a:pt x="21600" y="21702"/>
                  </a:moveTo>
                  <a:cubicBezTo>
                    <a:pt x="9670" y="21702"/>
                    <a:pt x="0" y="12031"/>
                    <a:pt x="0" y="102"/>
                  </a:cubicBezTo>
                  <a:cubicBezTo>
                    <a:pt x="-1" y="67"/>
                    <a:pt x="0" y="33"/>
                    <a:pt x="0" y="-1"/>
                  </a:cubicBezTo>
                  <a:lnTo>
                    <a:pt x="21600" y="102"/>
                  </a:lnTo>
                  <a:lnTo>
                    <a:pt x="21600" y="21702"/>
                  </a:lnTo>
                  <a:close/>
                </a:path>
              </a:pathLst>
            </a:custGeom>
            <a:noFill/>
            <a:ln w="127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597" name="Arc 24"/>
            <p:cNvSpPr>
              <a:spLocks/>
            </p:cNvSpPr>
            <p:nvPr/>
          </p:nvSpPr>
          <p:spPr bwMode="auto">
            <a:xfrm>
              <a:off x="2702" y="3288"/>
              <a:ext cx="153" cy="25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127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598" name="Arc 25"/>
            <p:cNvSpPr>
              <a:spLocks/>
            </p:cNvSpPr>
            <p:nvPr/>
          </p:nvSpPr>
          <p:spPr bwMode="auto">
            <a:xfrm>
              <a:off x="2589" y="3324"/>
              <a:ext cx="114" cy="162"/>
            </a:xfrm>
            <a:custGeom>
              <a:avLst/>
              <a:gdLst>
                <a:gd name="T0" fmla="*/ 0 w 21600"/>
                <a:gd name="T1" fmla="*/ 0 h 21746"/>
                <a:gd name="T2" fmla="*/ 0 w 21600"/>
                <a:gd name="T3" fmla="*/ 0 h 21746"/>
                <a:gd name="T4" fmla="*/ 0 w 21600"/>
                <a:gd name="T5" fmla="*/ 0 h 21746"/>
                <a:gd name="T6" fmla="*/ 0 60000 65536"/>
                <a:gd name="T7" fmla="*/ 0 60000 65536"/>
                <a:gd name="T8" fmla="*/ 0 60000 65536"/>
                <a:gd name="T9" fmla="*/ 0 w 21600"/>
                <a:gd name="T10" fmla="*/ 0 h 21746"/>
                <a:gd name="T11" fmla="*/ 21600 w 21600"/>
                <a:gd name="T12" fmla="*/ 21746 h 21746"/>
              </a:gdLst>
              <a:ahLst/>
              <a:cxnLst>
                <a:cxn ang="T6">
                  <a:pos x="T0" y="T1"/>
                </a:cxn>
                <a:cxn ang="T7">
                  <a:pos x="T2" y="T3"/>
                </a:cxn>
                <a:cxn ang="T8">
                  <a:pos x="T4" y="T5"/>
                </a:cxn>
              </a:cxnLst>
              <a:rect l="T9" t="T10" r="T11" b="T12"/>
              <a:pathLst>
                <a:path w="21600" h="21746" fill="none" extrusionOk="0">
                  <a:moveTo>
                    <a:pt x="21600" y="21746"/>
                  </a:moveTo>
                  <a:cubicBezTo>
                    <a:pt x="9670" y="21746"/>
                    <a:pt x="0" y="12075"/>
                    <a:pt x="0" y="146"/>
                  </a:cubicBezTo>
                  <a:cubicBezTo>
                    <a:pt x="-1" y="97"/>
                    <a:pt x="0" y="48"/>
                    <a:pt x="0" y="-1"/>
                  </a:cubicBezTo>
                </a:path>
                <a:path w="21600" h="21746" stroke="0" extrusionOk="0">
                  <a:moveTo>
                    <a:pt x="21600" y="21746"/>
                  </a:moveTo>
                  <a:cubicBezTo>
                    <a:pt x="9670" y="21746"/>
                    <a:pt x="0" y="12075"/>
                    <a:pt x="0" y="146"/>
                  </a:cubicBezTo>
                  <a:cubicBezTo>
                    <a:pt x="-1" y="97"/>
                    <a:pt x="0" y="48"/>
                    <a:pt x="0" y="-1"/>
                  </a:cubicBezTo>
                  <a:lnTo>
                    <a:pt x="21600" y="146"/>
                  </a:lnTo>
                  <a:lnTo>
                    <a:pt x="21600" y="21746"/>
                  </a:lnTo>
                  <a:close/>
                </a:path>
              </a:pathLst>
            </a:custGeom>
            <a:noFill/>
            <a:ln w="127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599" name="Arc 26"/>
            <p:cNvSpPr>
              <a:spLocks/>
            </p:cNvSpPr>
            <p:nvPr/>
          </p:nvSpPr>
          <p:spPr bwMode="auto">
            <a:xfrm>
              <a:off x="2700" y="3300"/>
              <a:ext cx="110" cy="186"/>
            </a:xfrm>
            <a:custGeom>
              <a:avLst/>
              <a:gdLst>
                <a:gd name="T0" fmla="*/ 0 w 21600"/>
                <a:gd name="T1" fmla="*/ 0 h 21720"/>
                <a:gd name="T2" fmla="*/ 0 w 21600"/>
                <a:gd name="T3" fmla="*/ 0 h 21720"/>
                <a:gd name="T4" fmla="*/ 0 w 21600"/>
                <a:gd name="T5" fmla="*/ 0 h 21720"/>
                <a:gd name="T6" fmla="*/ 0 60000 65536"/>
                <a:gd name="T7" fmla="*/ 0 60000 65536"/>
                <a:gd name="T8" fmla="*/ 0 60000 65536"/>
                <a:gd name="T9" fmla="*/ 0 w 21600"/>
                <a:gd name="T10" fmla="*/ 0 h 21720"/>
                <a:gd name="T11" fmla="*/ 21600 w 21600"/>
                <a:gd name="T12" fmla="*/ 21720 h 21720"/>
              </a:gdLst>
              <a:ahLst/>
              <a:cxnLst>
                <a:cxn ang="T6">
                  <a:pos x="T0" y="T1"/>
                </a:cxn>
                <a:cxn ang="T7">
                  <a:pos x="T2" y="T3"/>
                </a:cxn>
                <a:cxn ang="T8">
                  <a:pos x="T4" y="T5"/>
                </a:cxn>
              </a:cxnLst>
              <a:rect l="T9" t="T10" r="T11" b="T12"/>
              <a:pathLst>
                <a:path w="21600" h="21720" fill="none" extrusionOk="0">
                  <a:moveTo>
                    <a:pt x="21599" y="-1"/>
                  </a:moveTo>
                  <a:cubicBezTo>
                    <a:pt x="21599" y="39"/>
                    <a:pt x="21600" y="79"/>
                    <a:pt x="21600" y="120"/>
                  </a:cubicBezTo>
                  <a:cubicBezTo>
                    <a:pt x="21600" y="12049"/>
                    <a:pt x="11929" y="21719"/>
                    <a:pt x="0" y="21720"/>
                  </a:cubicBezTo>
                </a:path>
                <a:path w="21600" h="21720" stroke="0" extrusionOk="0">
                  <a:moveTo>
                    <a:pt x="21599" y="-1"/>
                  </a:moveTo>
                  <a:cubicBezTo>
                    <a:pt x="21599" y="39"/>
                    <a:pt x="21600" y="79"/>
                    <a:pt x="21600" y="120"/>
                  </a:cubicBezTo>
                  <a:cubicBezTo>
                    <a:pt x="21600" y="12049"/>
                    <a:pt x="11929" y="21719"/>
                    <a:pt x="0" y="21720"/>
                  </a:cubicBezTo>
                  <a:lnTo>
                    <a:pt x="0" y="120"/>
                  </a:lnTo>
                  <a:lnTo>
                    <a:pt x="21599" y="-1"/>
                  </a:lnTo>
                  <a:close/>
                </a:path>
              </a:pathLst>
            </a:custGeom>
            <a:noFill/>
            <a:ln w="127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600" name="Freeform 27"/>
            <p:cNvSpPr>
              <a:spLocks/>
            </p:cNvSpPr>
            <p:nvPr/>
          </p:nvSpPr>
          <p:spPr bwMode="auto">
            <a:xfrm>
              <a:off x="2476" y="1497"/>
              <a:ext cx="242" cy="279"/>
            </a:xfrm>
            <a:custGeom>
              <a:avLst/>
              <a:gdLst>
                <a:gd name="T0" fmla="*/ 6 w 272"/>
                <a:gd name="T1" fmla="*/ 191 h 279"/>
                <a:gd name="T2" fmla="*/ 4 w 272"/>
                <a:gd name="T3" fmla="*/ 175 h 279"/>
                <a:gd name="T4" fmla="*/ 0 w 272"/>
                <a:gd name="T5" fmla="*/ 143 h 279"/>
                <a:gd name="T6" fmla="*/ 0 w 272"/>
                <a:gd name="T7" fmla="*/ 119 h 279"/>
                <a:gd name="T8" fmla="*/ 4 w 272"/>
                <a:gd name="T9" fmla="*/ 87 h 279"/>
                <a:gd name="T10" fmla="*/ 4 w 272"/>
                <a:gd name="T11" fmla="*/ 79 h 279"/>
                <a:gd name="T12" fmla="*/ 6 w 272"/>
                <a:gd name="T13" fmla="*/ 63 h 279"/>
                <a:gd name="T14" fmla="*/ 10 w 272"/>
                <a:gd name="T15" fmla="*/ 47 h 279"/>
                <a:gd name="T16" fmla="*/ 16 w 272"/>
                <a:gd name="T17" fmla="*/ 31 h 279"/>
                <a:gd name="T18" fmla="*/ 22 w 272"/>
                <a:gd name="T19" fmla="*/ 16 h 279"/>
                <a:gd name="T20" fmla="*/ 28 w 272"/>
                <a:gd name="T21" fmla="*/ 8 h 279"/>
                <a:gd name="T22" fmla="*/ 34 w 272"/>
                <a:gd name="T23" fmla="*/ 0 h 279"/>
                <a:gd name="T24" fmla="*/ 41 w 272"/>
                <a:gd name="T25" fmla="*/ 0 h 279"/>
                <a:gd name="T26" fmla="*/ 50 w 272"/>
                <a:gd name="T27" fmla="*/ 0 h 279"/>
                <a:gd name="T28" fmla="*/ 62 w 272"/>
                <a:gd name="T29" fmla="*/ 0 h 279"/>
                <a:gd name="T30" fmla="*/ 69 w 272"/>
                <a:gd name="T31" fmla="*/ 8 h 279"/>
                <a:gd name="T32" fmla="*/ 76 w 272"/>
                <a:gd name="T33" fmla="*/ 16 h 279"/>
                <a:gd name="T34" fmla="*/ 85 w 272"/>
                <a:gd name="T35" fmla="*/ 31 h 279"/>
                <a:gd name="T36" fmla="*/ 91 w 272"/>
                <a:gd name="T37" fmla="*/ 47 h 279"/>
                <a:gd name="T38" fmla="*/ 98 w 272"/>
                <a:gd name="T39" fmla="*/ 71 h 279"/>
                <a:gd name="T40" fmla="*/ 101 w 272"/>
                <a:gd name="T41" fmla="*/ 79 h 279"/>
                <a:gd name="T42" fmla="*/ 104 w 272"/>
                <a:gd name="T43" fmla="*/ 95 h 279"/>
                <a:gd name="T44" fmla="*/ 106 w 272"/>
                <a:gd name="T45" fmla="*/ 127 h 279"/>
                <a:gd name="T46" fmla="*/ 106 w 272"/>
                <a:gd name="T47" fmla="*/ 151 h 279"/>
                <a:gd name="T48" fmla="*/ 106 w 272"/>
                <a:gd name="T49" fmla="*/ 175 h 279"/>
                <a:gd name="T50" fmla="*/ 104 w 272"/>
                <a:gd name="T51" fmla="*/ 191 h 279"/>
                <a:gd name="T52" fmla="*/ 104 w 272"/>
                <a:gd name="T53" fmla="*/ 199 h 279"/>
                <a:gd name="T54" fmla="*/ 98 w 272"/>
                <a:gd name="T55" fmla="*/ 231 h 279"/>
                <a:gd name="T56" fmla="*/ 91 w 272"/>
                <a:gd name="T57" fmla="*/ 247 h 279"/>
                <a:gd name="T58" fmla="*/ 85 w 272"/>
                <a:gd name="T59" fmla="*/ 263 h 279"/>
                <a:gd name="T60" fmla="*/ 78 w 272"/>
                <a:gd name="T61" fmla="*/ 271 h 279"/>
                <a:gd name="T62" fmla="*/ 73 w 272"/>
                <a:gd name="T63" fmla="*/ 279 h 279"/>
                <a:gd name="T64" fmla="*/ 62 w 272"/>
                <a:gd name="T65" fmla="*/ 279 h 279"/>
                <a:gd name="T66" fmla="*/ 54 w 272"/>
                <a:gd name="T67" fmla="*/ 279 h 279"/>
                <a:gd name="T68" fmla="*/ 44 w 272"/>
                <a:gd name="T69" fmla="*/ 279 h 279"/>
                <a:gd name="T70" fmla="*/ 38 w 272"/>
                <a:gd name="T71" fmla="*/ 271 h 279"/>
                <a:gd name="T72" fmla="*/ 31 w 272"/>
                <a:gd name="T73" fmla="*/ 263 h 279"/>
                <a:gd name="T74" fmla="*/ 22 w 272"/>
                <a:gd name="T75" fmla="*/ 247 h 279"/>
                <a:gd name="T76" fmla="*/ 16 w 272"/>
                <a:gd name="T77" fmla="*/ 231 h 279"/>
                <a:gd name="T78" fmla="*/ 10 w 272"/>
                <a:gd name="T79" fmla="*/ 207 h 279"/>
                <a:gd name="T80" fmla="*/ 6 w 272"/>
                <a:gd name="T81" fmla="*/ 191 h 2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2"/>
                <a:gd name="T124" fmla="*/ 0 h 279"/>
                <a:gd name="T125" fmla="*/ 272 w 272"/>
                <a:gd name="T126" fmla="*/ 279 h 27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2" h="279">
                  <a:moveTo>
                    <a:pt x="16" y="191"/>
                  </a:moveTo>
                  <a:lnTo>
                    <a:pt x="8" y="175"/>
                  </a:lnTo>
                  <a:lnTo>
                    <a:pt x="0" y="143"/>
                  </a:lnTo>
                  <a:lnTo>
                    <a:pt x="0" y="119"/>
                  </a:lnTo>
                  <a:lnTo>
                    <a:pt x="8" y="87"/>
                  </a:lnTo>
                  <a:lnTo>
                    <a:pt x="8" y="79"/>
                  </a:lnTo>
                  <a:lnTo>
                    <a:pt x="16" y="63"/>
                  </a:lnTo>
                  <a:lnTo>
                    <a:pt x="24" y="47"/>
                  </a:lnTo>
                  <a:lnTo>
                    <a:pt x="40" y="31"/>
                  </a:lnTo>
                  <a:lnTo>
                    <a:pt x="56" y="16"/>
                  </a:lnTo>
                  <a:lnTo>
                    <a:pt x="72" y="8"/>
                  </a:lnTo>
                  <a:lnTo>
                    <a:pt x="88" y="0"/>
                  </a:lnTo>
                  <a:lnTo>
                    <a:pt x="104" y="0"/>
                  </a:lnTo>
                  <a:lnTo>
                    <a:pt x="128" y="0"/>
                  </a:lnTo>
                  <a:lnTo>
                    <a:pt x="160" y="0"/>
                  </a:lnTo>
                  <a:lnTo>
                    <a:pt x="176" y="8"/>
                  </a:lnTo>
                  <a:lnTo>
                    <a:pt x="192" y="16"/>
                  </a:lnTo>
                  <a:lnTo>
                    <a:pt x="216" y="31"/>
                  </a:lnTo>
                  <a:lnTo>
                    <a:pt x="232" y="47"/>
                  </a:lnTo>
                  <a:lnTo>
                    <a:pt x="248" y="71"/>
                  </a:lnTo>
                  <a:lnTo>
                    <a:pt x="256" y="79"/>
                  </a:lnTo>
                  <a:lnTo>
                    <a:pt x="264" y="95"/>
                  </a:lnTo>
                  <a:lnTo>
                    <a:pt x="272" y="127"/>
                  </a:lnTo>
                  <a:lnTo>
                    <a:pt x="272" y="151"/>
                  </a:lnTo>
                  <a:lnTo>
                    <a:pt x="272" y="175"/>
                  </a:lnTo>
                  <a:lnTo>
                    <a:pt x="264" y="191"/>
                  </a:lnTo>
                  <a:lnTo>
                    <a:pt x="264" y="199"/>
                  </a:lnTo>
                  <a:lnTo>
                    <a:pt x="248" y="231"/>
                  </a:lnTo>
                  <a:lnTo>
                    <a:pt x="232" y="247"/>
                  </a:lnTo>
                  <a:lnTo>
                    <a:pt x="216" y="263"/>
                  </a:lnTo>
                  <a:lnTo>
                    <a:pt x="200" y="271"/>
                  </a:lnTo>
                  <a:lnTo>
                    <a:pt x="184" y="279"/>
                  </a:lnTo>
                  <a:lnTo>
                    <a:pt x="160" y="279"/>
                  </a:lnTo>
                  <a:lnTo>
                    <a:pt x="136" y="279"/>
                  </a:lnTo>
                  <a:lnTo>
                    <a:pt x="112" y="279"/>
                  </a:lnTo>
                  <a:lnTo>
                    <a:pt x="96" y="271"/>
                  </a:lnTo>
                  <a:lnTo>
                    <a:pt x="80" y="263"/>
                  </a:lnTo>
                  <a:lnTo>
                    <a:pt x="56" y="247"/>
                  </a:lnTo>
                  <a:lnTo>
                    <a:pt x="40" y="231"/>
                  </a:lnTo>
                  <a:lnTo>
                    <a:pt x="24" y="207"/>
                  </a:lnTo>
                  <a:lnTo>
                    <a:pt x="16" y="191"/>
                  </a:lnTo>
                  <a:close/>
                </a:path>
              </a:pathLst>
            </a:custGeom>
            <a:solidFill>
              <a:srgbClr val="FF99FF"/>
            </a:solidFill>
            <a:ln w="12700">
              <a:solidFill>
                <a:srgbClr val="FFB399"/>
              </a:solidFill>
              <a:round/>
              <a:headEnd/>
              <a:tailEnd/>
            </a:ln>
          </p:spPr>
          <p:txBody>
            <a:bodyPr/>
            <a:lstStyle/>
            <a:p>
              <a:endParaRPr lang="en-US"/>
            </a:p>
          </p:txBody>
        </p:sp>
        <p:grpSp>
          <p:nvGrpSpPr>
            <p:cNvPr id="22601" name="Group 28"/>
            <p:cNvGrpSpPr>
              <a:grpSpLocks/>
            </p:cNvGrpSpPr>
            <p:nvPr/>
          </p:nvGrpSpPr>
          <p:grpSpPr bwMode="auto">
            <a:xfrm>
              <a:off x="1692" y="1560"/>
              <a:ext cx="328" cy="221"/>
              <a:chOff x="1838" y="2033"/>
              <a:chExt cx="392" cy="221"/>
            </a:xfrm>
          </p:grpSpPr>
          <p:sp>
            <p:nvSpPr>
              <p:cNvPr id="22671" name="Arc 29"/>
              <p:cNvSpPr>
                <a:spLocks/>
              </p:cNvSpPr>
              <p:nvPr/>
            </p:nvSpPr>
            <p:spPr bwMode="auto">
              <a:xfrm>
                <a:off x="1838" y="2033"/>
                <a:ext cx="200" cy="220"/>
              </a:xfrm>
              <a:custGeom>
                <a:avLst/>
                <a:gdLst>
                  <a:gd name="T0" fmla="*/ 0 w 21600"/>
                  <a:gd name="T1" fmla="*/ 0 h 21697"/>
                  <a:gd name="T2" fmla="*/ 0 w 21600"/>
                  <a:gd name="T3" fmla="*/ 0 h 21697"/>
                  <a:gd name="T4" fmla="*/ 0 w 21600"/>
                  <a:gd name="T5" fmla="*/ 0 h 21697"/>
                  <a:gd name="T6" fmla="*/ 0 60000 65536"/>
                  <a:gd name="T7" fmla="*/ 0 60000 65536"/>
                  <a:gd name="T8" fmla="*/ 0 60000 65536"/>
                  <a:gd name="T9" fmla="*/ 0 w 21600"/>
                  <a:gd name="T10" fmla="*/ 0 h 21697"/>
                  <a:gd name="T11" fmla="*/ 21600 w 21600"/>
                  <a:gd name="T12" fmla="*/ 21697 h 21697"/>
                </a:gdLst>
                <a:ahLst/>
                <a:cxnLst>
                  <a:cxn ang="T6">
                    <a:pos x="T0" y="T1"/>
                  </a:cxn>
                  <a:cxn ang="T7">
                    <a:pos x="T2" y="T3"/>
                  </a:cxn>
                  <a:cxn ang="T8">
                    <a:pos x="T4" y="T5"/>
                  </a:cxn>
                </a:cxnLst>
                <a:rect l="T9" t="T10" r="T11" b="T12"/>
                <a:pathLst>
                  <a:path w="21600" h="21697" fill="none" extrusionOk="0">
                    <a:moveTo>
                      <a:pt x="21490" y="21697"/>
                    </a:moveTo>
                    <a:cubicBezTo>
                      <a:pt x="9604" y="21637"/>
                      <a:pt x="0" y="11984"/>
                      <a:pt x="0" y="98"/>
                    </a:cubicBezTo>
                    <a:cubicBezTo>
                      <a:pt x="-1" y="65"/>
                      <a:pt x="0" y="32"/>
                      <a:pt x="0" y="-1"/>
                    </a:cubicBezTo>
                  </a:path>
                  <a:path w="21600" h="21697" stroke="0" extrusionOk="0">
                    <a:moveTo>
                      <a:pt x="21490" y="21697"/>
                    </a:moveTo>
                    <a:cubicBezTo>
                      <a:pt x="9604" y="21637"/>
                      <a:pt x="0" y="11984"/>
                      <a:pt x="0" y="98"/>
                    </a:cubicBezTo>
                    <a:cubicBezTo>
                      <a:pt x="-1" y="65"/>
                      <a:pt x="0" y="32"/>
                      <a:pt x="0" y="-1"/>
                    </a:cubicBezTo>
                    <a:lnTo>
                      <a:pt x="21600" y="98"/>
                    </a:lnTo>
                    <a:lnTo>
                      <a:pt x="21490" y="21697"/>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672" name="Arc 30"/>
              <p:cNvSpPr>
                <a:spLocks/>
              </p:cNvSpPr>
              <p:nvPr/>
            </p:nvSpPr>
            <p:spPr bwMode="auto">
              <a:xfrm>
                <a:off x="2029" y="2033"/>
                <a:ext cx="201" cy="221"/>
              </a:xfrm>
              <a:custGeom>
                <a:avLst/>
                <a:gdLst>
                  <a:gd name="T0" fmla="*/ 0 w 21709"/>
                  <a:gd name="T1" fmla="*/ 0 h 21699"/>
                  <a:gd name="T2" fmla="*/ 0 w 21709"/>
                  <a:gd name="T3" fmla="*/ 0 h 21699"/>
                  <a:gd name="T4" fmla="*/ 0 w 21709"/>
                  <a:gd name="T5" fmla="*/ 0 h 21699"/>
                  <a:gd name="T6" fmla="*/ 0 60000 65536"/>
                  <a:gd name="T7" fmla="*/ 0 60000 65536"/>
                  <a:gd name="T8" fmla="*/ 0 60000 65536"/>
                  <a:gd name="T9" fmla="*/ 0 w 21709"/>
                  <a:gd name="T10" fmla="*/ 0 h 21699"/>
                  <a:gd name="T11" fmla="*/ 21709 w 21709"/>
                  <a:gd name="T12" fmla="*/ 21699 h 21699"/>
                </a:gdLst>
                <a:ahLst/>
                <a:cxnLst>
                  <a:cxn ang="T6">
                    <a:pos x="T0" y="T1"/>
                  </a:cxn>
                  <a:cxn ang="T7">
                    <a:pos x="T2" y="T3"/>
                  </a:cxn>
                  <a:cxn ang="T8">
                    <a:pos x="T4" y="T5"/>
                  </a:cxn>
                </a:cxnLst>
                <a:rect l="T9" t="T10" r="T11" b="T12"/>
                <a:pathLst>
                  <a:path w="21709" h="21699" fill="none" extrusionOk="0">
                    <a:moveTo>
                      <a:pt x="21708" y="-1"/>
                    </a:moveTo>
                    <a:cubicBezTo>
                      <a:pt x="21708" y="32"/>
                      <a:pt x="21709" y="65"/>
                      <a:pt x="21709" y="99"/>
                    </a:cubicBezTo>
                    <a:cubicBezTo>
                      <a:pt x="21709" y="12028"/>
                      <a:pt x="12038" y="21699"/>
                      <a:pt x="109" y="21699"/>
                    </a:cubicBezTo>
                    <a:cubicBezTo>
                      <a:pt x="72" y="21699"/>
                      <a:pt x="36" y="21698"/>
                      <a:pt x="-1" y="21698"/>
                    </a:cubicBezTo>
                  </a:path>
                  <a:path w="21709" h="21699" stroke="0" extrusionOk="0">
                    <a:moveTo>
                      <a:pt x="21708" y="-1"/>
                    </a:moveTo>
                    <a:cubicBezTo>
                      <a:pt x="21708" y="32"/>
                      <a:pt x="21709" y="65"/>
                      <a:pt x="21709" y="99"/>
                    </a:cubicBezTo>
                    <a:cubicBezTo>
                      <a:pt x="21709" y="12028"/>
                      <a:pt x="12038" y="21699"/>
                      <a:pt x="109" y="21699"/>
                    </a:cubicBezTo>
                    <a:cubicBezTo>
                      <a:pt x="72" y="21699"/>
                      <a:pt x="36" y="21698"/>
                      <a:pt x="-1" y="21698"/>
                    </a:cubicBezTo>
                    <a:lnTo>
                      <a:pt x="109" y="99"/>
                    </a:lnTo>
                    <a:lnTo>
                      <a:pt x="21708" y="-1"/>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22602" name="Group 31"/>
            <p:cNvGrpSpPr>
              <a:grpSpLocks/>
            </p:cNvGrpSpPr>
            <p:nvPr/>
          </p:nvGrpSpPr>
          <p:grpSpPr bwMode="auto">
            <a:xfrm>
              <a:off x="2020" y="1433"/>
              <a:ext cx="166" cy="152"/>
              <a:chOff x="2213" y="1902"/>
              <a:chExt cx="192" cy="152"/>
            </a:xfrm>
          </p:grpSpPr>
          <p:sp>
            <p:nvSpPr>
              <p:cNvPr id="22669" name="Arc 32"/>
              <p:cNvSpPr>
                <a:spLocks/>
              </p:cNvSpPr>
              <p:nvPr/>
            </p:nvSpPr>
            <p:spPr bwMode="auto">
              <a:xfrm>
                <a:off x="2213" y="1902"/>
                <a:ext cx="100" cy="152"/>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21457"/>
                    </a:moveTo>
                    <a:cubicBezTo>
                      <a:pt x="77" y="9584"/>
                      <a:pt x="9725" y="0"/>
                      <a:pt x="21598" y="0"/>
                    </a:cubicBezTo>
                  </a:path>
                  <a:path w="21599" h="21600" stroke="0" extrusionOk="0">
                    <a:moveTo>
                      <a:pt x="-1" y="21457"/>
                    </a:moveTo>
                    <a:cubicBezTo>
                      <a:pt x="77" y="9584"/>
                      <a:pt x="9725" y="0"/>
                      <a:pt x="21598" y="0"/>
                    </a:cubicBezTo>
                    <a:lnTo>
                      <a:pt x="21599" y="21600"/>
                    </a:lnTo>
                    <a:lnTo>
                      <a:pt x="-1" y="21457"/>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670" name="Arc 33"/>
              <p:cNvSpPr>
                <a:spLocks/>
              </p:cNvSpPr>
              <p:nvPr/>
            </p:nvSpPr>
            <p:spPr bwMode="auto">
              <a:xfrm>
                <a:off x="2305" y="1902"/>
                <a:ext cx="100" cy="152"/>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73" y="0"/>
                      <a:pt x="21521" y="9584"/>
                      <a:pt x="21599" y="21457"/>
                    </a:cubicBezTo>
                  </a:path>
                  <a:path w="21599" h="21600" stroke="0" extrusionOk="0">
                    <a:moveTo>
                      <a:pt x="-1" y="0"/>
                    </a:moveTo>
                    <a:cubicBezTo>
                      <a:pt x="11873" y="0"/>
                      <a:pt x="21521" y="9584"/>
                      <a:pt x="21599" y="21457"/>
                    </a:cubicBezTo>
                    <a:lnTo>
                      <a:pt x="0" y="21600"/>
                    </a:lnTo>
                    <a:lnTo>
                      <a:pt x="-1" y="0"/>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22603" name="Group 34"/>
            <p:cNvGrpSpPr>
              <a:grpSpLocks/>
            </p:cNvGrpSpPr>
            <p:nvPr/>
          </p:nvGrpSpPr>
          <p:grpSpPr bwMode="auto">
            <a:xfrm>
              <a:off x="1930" y="1273"/>
              <a:ext cx="352" cy="220"/>
              <a:chOff x="2117" y="1742"/>
              <a:chExt cx="392" cy="220"/>
            </a:xfrm>
          </p:grpSpPr>
          <p:sp>
            <p:nvSpPr>
              <p:cNvPr id="22667" name="Arc 35"/>
              <p:cNvSpPr>
                <a:spLocks/>
              </p:cNvSpPr>
              <p:nvPr/>
            </p:nvSpPr>
            <p:spPr bwMode="auto">
              <a:xfrm>
                <a:off x="2309" y="1742"/>
                <a:ext cx="200" cy="220"/>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91" y="0"/>
                      <a:pt x="21545" y="9611"/>
                      <a:pt x="21599" y="21501"/>
                    </a:cubicBezTo>
                  </a:path>
                  <a:path w="21599" h="21600" stroke="0" extrusionOk="0">
                    <a:moveTo>
                      <a:pt x="-1" y="0"/>
                    </a:moveTo>
                    <a:cubicBezTo>
                      <a:pt x="11891" y="0"/>
                      <a:pt x="21545" y="9611"/>
                      <a:pt x="21599" y="21501"/>
                    </a:cubicBezTo>
                    <a:lnTo>
                      <a:pt x="0" y="21600"/>
                    </a:lnTo>
                    <a:lnTo>
                      <a:pt x="-1" y="0"/>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668" name="Arc 36"/>
              <p:cNvSpPr>
                <a:spLocks/>
              </p:cNvSpPr>
              <p:nvPr/>
            </p:nvSpPr>
            <p:spPr bwMode="auto">
              <a:xfrm>
                <a:off x="2117" y="1742"/>
                <a:ext cx="200" cy="220"/>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21501"/>
                    </a:moveTo>
                    <a:cubicBezTo>
                      <a:pt x="53" y="9611"/>
                      <a:pt x="9707" y="0"/>
                      <a:pt x="21598" y="0"/>
                    </a:cubicBezTo>
                  </a:path>
                  <a:path w="21599" h="21600" stroke="0" extrusionOk="0">
                    <a:moveTo>
                      <a:pt x="-1" y="21501"/>
                    </a:moveTo>
                    <a:cubicBezTo>
                      <a:pt x="53" y="9611"/>
                      <a:pt x="9707" y="0"/>
                      <a:pt x="21598" y="0"/>
                    </a:cubicBezTo>
                    <a:lnTo>
                      <a:pt x="21599" y="21600"/>
                    </a:lnTo>
                    <a:lnTo>
                      <a:pt x="-1" y="21501"/>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22604" name="Group 37"/>
            <p:cNvGrpSpPr>
              <a:grpSpLocks/>
            </p:cNvGrpSpPr>
            <p:nvPr/>
          </p:nvGrpSpPr>
          <p:grpSpPr bwMode="auto">
            <a:xfrm>
              <a:off x="1784" y="1472"/>
              <a:ext cx="146" cy="152"/>
              <a:chOff x="1933" y="1941"/>
              <a:chExt cx="200" cy="152"/>
            </a:xfrm>
          </p:grpSpPr>
          <p:sp>
            <p:nvSpPr>
              <p:cNvPr id="22665" name="Arc 38"/>
              <p:cNvSpPr>
                <a:spLocks/>
              </p:cNvSpPr>
              <p:nvPr/>
            </p:nvSpPr>
            <p:spPr bwMode="auto">
              <a:xfrm>
                <a:off x="2033" y="1941"/>
                <a:ext cx="100" cy="152"/>
              </a:xfrm>
              <a:custGeom>
                <a:avLst/>
                <a:gdLst>
                  <a:gd name="T0" fmla="*/ 0 w 21600"/>
                  <a:gd name="T1" fmla="*/ 0 h 21742"/>
                  <a:gd name="T2" fmla="*/ 0 w 21600"/>
                  <a:gd name="T3" fmla="*/ 0 h 21742"/>
                  <a:gd name="T4" fmla="*/ 0 w 21600"/>
                  <a:gd name="T5" fmla="*/ 0 h 21742"/>
                  <a:gd name="T6" fmla="*/ 0 60000 65536"/>
                  <a:gd name="T7" fmla="*/ 0 60000 65536"/>
                  <a:gd name="T8" fmla="*/ 0 60000 65536"/>
                  <a:gd name="T9" fmla="*/ 0 w 21600"/>
                  <a:gd name="T10" fmla="*/ 0 h 21742"/>
                  <a:gd name="T11" fmla="*/ 21600 w 21600"/>
                  <a:gd name="T12" fmla="*/ 21742 h 21742"/>
                </a:gdLst>
                <a:ahLst/>
                <a:cxnLst>
                  <a:cxn ang="T6">
                    <a:pos x="T0" y="T1"/>
                  </a:cxn>
                  <a:cxn ang="T7">
                    <a:pos x="T2" y="T3"/>
                  </a:cxn>
                  <a:cxn ang="T8">
                    <a:pos x="T4" y="T5"/>
                  </a:cxn>
                </a:cxnLst>
                <a:rect l="T9" t="T10" r="T11" b="T12"/>
                <a:pathLst>
                  <a:path w="21600" h="21742" fill="none" extrusionOk="0">
                    <a:moveTo>
                      <a:pt x="21599" y="-1"/>
                    </a:moveTo>
                    <a:cubicBezTo>
                      <a:pt x="21599" y="47"/>
                      <a:pt x="21600" y="94"/>
                      <a:pt x="21600" y="142"/>
                    </a:cubicBezTo>
                    <a:cubicBezTo>
                      <a:pt x="21600" y="12071"/>
                      <a:pt x="11929" y="21741"/>
                      <a:pt x="0" y="21742"/>
                    </a:cubicBezTo>
                  </a:path>
                  <a:path w="21600" h="21742" stroke="0" extrusionOk="0">
                    <a:moveTo>
                      <a:pt x="21599" y="-1"/>
                    </a:moveTo>
                    <a:cubicBezTo>
                      <a:pt x="21599" y="47"/>
                      <a:pt x="21600" y="94"/>
                      <a:pt x="21600" y="142"/>
                    </a:cubicBezTo>
                    <a:cubicBezTo>
                      <a:pt x="21600" y="12071"/>
                      <a:pt x="11929" y="21741"/>
                      <a:pt x="0" y="21742"/>
                    </a:cubicBezTo>
                    <a:lnTo>
                      <a:pt x="0" y="142"/>
                    </a:lnTo>
                    <a:lnTo>
                      <a:pt x="21599" y="-1"/>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666" name="Arc 39"/>
              <p:cNvSpPr>
                <a:spLocks/>
              </p:cNvSpPr>
              <p:nvPr/>
            </p:nvSpPr>
            <p:spPr bwMode="auto">
              <a:xfrm>
                <a:off x="1933" y="1941"/>
                <a:ext cx="100" cy="152"/>
              </a:xfrm>
              <a:custGeom>
                <a:avLst/>
                <a:gdLst>
                  <a:gd name="T0" fmla="*/ 0 w 21600"/>
                  <a:gd name="T1" fmla="*/ 0 h 21742"/>
                  <a:gd name="T2" fmla="*/ 0 w 21600"/>
                  <a:gd name="T3" fmla="*/ 0 h 21742"/>
                  <a:gd name="T4" fmla="*/ 0 w 21600"/>
                  <a:gd name="T5" fmla="*/ 0 h 21742"/>
                  <a:gd name="T6" fmla="*/ 0 60000 65536"/>
                  <a:gd name="T7" fmla="*/ 0 60000 65536"/>
                  <a:gd name="T8" fmla="*/ 0 60000 65536"/>
                  <a:gd name="T9" fmla="*/ 0 w 21600"/>
                  <a:gd name="T10" fmla="*/ 0 h 21742"/>
                  <a:gd name="T11" fmla="*/ 21600 w 21600"/>
                  <a:gd name="T12" fmla="*/ 21742 h 21742"/>
                </a:gdLst>
                <a:ahLst/>
                <a:cxnLst>
                  <a:cxn ang="T6">
                    <a:pos x="T0" y="T1"/>
                  </a:cxn>
                  <a:cxn ang="T7">
                    <a:pos x="T2" y="T3"/>
                  </a:cxn>
                  <a:cxn ang="T8">
                    <a:pos x="T4" y="T5"/>
                  </a:cxn>
                </a:cxnLst>
                <a:rect l="T9" t="T10" r="T11" b="T12"/>
                <a:pathLst>
                  <a:path w="21600" h="21742" fill="none" extrusionOk="0">
                    <a:moveTo>
                      <a:pt x="21600" y="21742"/>
                    </a:moveTo>
                    <a:cubicBezTo>
                      <a:pt x="9670" y="21742"/>
                      <a:pt x="0" y="12071"/>
                      <a:pt x="0" y="142"/>
                    </a:cubicBezTo>
                    <a:cubicBezTo>
                      <a:pt x="-1" y="94"/>
                      <a:pt x="0" y="47"/>
                      <a:pt x="0" y="-1"/>
                    </a:cubicBezTo>
                  </a:path>
                  <a:path w="21600" h="21742" stroke="0" extrusionOk="0">
                    <a:moveTo>
                      <a:pt x="21600" y="21742"/>
                    </a:moveTo>
                    <a:cubicBezTo>
                      <a:pt x="9670" y="21742"/>
                      <a:pt x="0" y="12071"/>
                      <a:pt x="0" y="142"/>
                    </a:cubicBezTo>
                    <a:cubicBezTo>
                      <a:pt x="-1" y="94"/>
                      <a:pt x="0" y="47"/>
                      <a:pt x="0" y="-1"/>
                    </a:cubicBezTo>
                    <a:lnTo>
                      <a:pt x="21600" y="142"/>
                    </a:lnTo>
                    <a:lnTo>
                      <a:pt x="21600" y="21742"/>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sp>
          <p:nvSpPr>
            <p:cNvPr id="22605" name="Arc 40"/>
            <p:cNvSpPr>
              <a:spLocks/>
            </p:cNvSpPr>
            <p:nvPr/>
          </p:nvSpPr>
          <p:spPr bwMode="auto">
            <a:xfrm>
              <a:off x="2604" y="1385"/>
              <a:ext cx="150" cy="26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606" name="Arc 41"/>
            <p:cNvSpPr>
              <a:spLocks/>
            </p:cNvSpPr>
            <p:nvPr/>
          </p:nvSpPr>
          <p:spPr bwMode="auto">
            <a:xfrm>
              <a:off x="2548" y="1648"/>
              <a:ext cx="206" cy="216"/>
            </a:xfrm>
            <a:custGeom>
              <a:avLst/>
              <a:gdLst>
                <a:gd name="T0" fmla="*/ 0 w 21693"/>
                <a:gd name="T1" fmla="*/ 0 h 21700"/>
                <a:gd name="T2" fmla="*/ 0 w 21693"/>
                <a:gd name="T3" fmla="*/ 0 h 21700"/>
                <a:gd name="T4" fmla="*/ 0 w 21693"/>
                <a:gd name="T5" fmla="*/ 0 h 21700"/>
                <a:gd name="T6" fmla="*/ 0 60000 65536"/>
                <a:gd name="T7" fmla="*/ 0 60000 65536"/>
                <a:gd name="T8" fmla="*/ 0 60000 65536"/>
                <a:gd name="T9" fmla="*/ 0 w 21693"/>
                <a:gd name="T10" fmla="*/ 0 h 21700"/>
                <a:gd name="T11" fmla="*/ 21693 w 21693"/>
                <a:gd name="T12" fmla="*/ 21700 h 21700"/>
              </a:gdLst>
              <a:ahLst/>
              <a:cxnLst>
                <a:cxn ang="T6">
                  <a:pos x="T0" y="T1"/>
                </a:cxn>
                <a:cxn ang="T7">
                  <a:pos x="T2" y="T3"/>
                </a:cxn>
                <a:cxn ang="T8">
                  <a:pos x="T4" y="T5"/>
                </a:cxn>
              </a:cxnLst>
              <a:rect l="T9" t="T10" r="T11" b="T12"/>
              <a:pathLst>
                <a:path w="21693" h="21700" fill="none" extrusionOk="0">
                  <a:moveTo>
                    <a:pt x="21692" y="-1"/>
                  </a:moveTo>
                  <a:cubicBezTo>
                    <a:pt x="21692" y="33"/>
                    <a:pt x="21693" y="66"/>
                    <a:pt x="21693" y="100"/>
                  </a:cubicBezTo>
                  <a:cubicBezTo>
                    <a:pt x="21693" y="12029"/>
                    <a:pt x="12022" y="21700"/>
                    <a:pt x="93" y="21700"/>
                  </a:cubicBezTo>
                  <a:cubicBezTo>
                    <a:pt x="61" y="21700"/>
                    <a:pt x="30" y="21699"/>
                    <a:pt x="-1" y="21699"/>
                  </a:cubicBezTo>
                </a:path>
                <a:path w="21693" h="21700" stroke="0" extrusionOk="0">
                  <a:moveTo>
                    <a:pt x="21692" y="-1"/>
                  </a:moveTo>
                  <a:cubicBezTo>
                    <a:pt x="21692" y="33"/>
                    <a:pt x="21693" y="66"/>
                    <a:pt x="21693" y="100"/>
                  </a:cubicBezTo>
                  <a:cubicBezTo>
                    <a:pt x="21693" y="12029"/>
                    <a:pt x="12022" y="21700"/>
                    <a:pt x="93" y="21700"/>
                  </a:cubicBezTo>
                  <a:cubicBezTo>
                    <a:pt x="61" y="21700"/>
                    <a:pt x="30" y="21699"/>
                    <a:pt x="-1" y="21699"/>
                  </a:cubicBezTo>
                  <a:lnTo>
                    <a:pt x="93" y="100"/>
                  </a:lnTo>
                  <a:lnTo>
                    <a:pt x="21692" y="-1"/>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607" name="Arc 42"/>
            <p:cNvSpPr>
              <a:spLocks/>
            </p:cNvSpPr>
            <p:nvPr/>
          </p:nvSpPr>
          <p:spPr bwMode="auto">
            <a:xfrm>
              <a:off x="2356" y="1720"/>
              <a:ext cx="198" cy="144"/>
            </a:xfrm>
            <a:custGeom>
              <a:avLst/>
              <a:gdLst>
                <a:gd name="T0" fmla="*/ 0 w 22194"/>
                <a:gd name="T1" fmla="*/ 0 h 21600"/>
                <a:gd name="T2" fmla="*/ 0 w 22194"/>
                <a:gd name="T3" fmla="*/ 0 h 21600"/>
                <a:gd name="T4" fmla="*/ 0 w 22194"/>
                <a:gd name="T5" fmla="*/ 0 h 21600"/>
                <a:gd name="T6" fmla="*/ 0 60000 65536"/>
                <a:gd name="T7" fmla="*/ 0 60000 65536"/>
                <a:gd name="T8" fmla="*/ 0 60000 65536"/>
                <a:gd name="T9" fmla="*/ 0 w 22194"/>
                <a:gd name="T10" fmla="*/ 0 h 21600"/>
                <a:gd name="T11" fmla="*/ 22194 w 22194"/>
                <a:gd name="T12" fmla="*/ 21600 h 21600"/>
              </a:gdLst>
              <a:ahLst/>
              <a:cxnLst>
                <a:cxn ang="T6">
                  <a:pos x="T0" y="T1"/>
                </a:cxn>
                <a:cxn ang="T7">
                  <a:pos x="T2" y="T3"/>
                </a:cxn>
                <a:cxn ang="T8">
                  <a:pos x="T4" y="T5"/>
                </a:cxn>
              </a:cxnLst>
              <a:rect l="T9" t="T10" r="T11" b="T12"/>
              <a:pathLst>
                <a:path w="22194" h="21600" fill="none" extrusionOk="0">
                  <a:moveTo>
                    <a:pt x="22194" y="21591"/>
                  </a:moveTo>
                  <a:cubicBezTo>
                    <a:pt x="21996" y="21597"/>
                    <a:pt x="21798" y="21599"/>
                    <a:pt x="21600" y="21600"/>
                  </a:cubicBezTo>
                  <a:cubicBezTo>
                    <a:pt x="9670" y="21600"/>
                    <a:pt x="0" y="11929"/>
                    <a:pt x="0" y="0"/>
                  </a:cubicBezTo>
                </a:path>
                <a:path w="22194" h="21600" stroke="0" extrusionOk="0">
                  <a:moveTo>
                    <a:pt x="22194" y="21591"/>
                  </a:moveTo>
                  <a:cubicBezTo>
                    <a:pt x="21996" y="21597"/>
                    <a:pt x="21798" y="21599"/>
                    <a:pt x="21600" y="21600"/>
                  </a:cubicBezTo>
                  <a:cubicBezTo>
                    <a:pt x="9670" y="21600"/>
                    <a:pt x="0" y="11929"/>
                    <a:pt x="0" y="0"/>
                  </a:cubicBezTo>
                  <a:lnTo>
                    <a:pt x="21600" y="0"/>
                  </a:lnTo>
                  <a:lnTo>
                    <a:pt x="22194" y="21591"/>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608" name="Arc 43"/>
            <p:cNvSpPr>
              <a:spLocks/>
            </p:cNvSpPr>
            <p:nvPr/>
          </p:nvSpPr>
          <p:spPr bwMode="auto">
            <a:xfrm>
              <a:off x="2398" y="1385"/>
              <a:ext cx="210" cy="116"/>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21412"/>
                  </a:moveTo>
                  <a:cubicBezTo>
                    <a:pt x="102" y="9557"/>
                    <a:pt x="9742" y="0"/>
                    <a:pt x="21598" y="0"/>
                  </a:cubicBezTo>
                </a:path>
                <a:path w="21599" h="21600" stroke="0" extrusionOk="0">
                  <a:moveTo>
                    <a:pt x="-1" y="21412"/>
                  </a:moveTo>
                  <a:cubicBezTo>
                    <a:pt x="102" y="9557"/>
                    <a:pt x="9742" y="0"/>
                    <a:pt x="21598" y="0"/>
                  </a:cubicBezTo>
                  <a:lnTo>
                    <a:pt x="21599" y="21600"/>
                  </a:lnTo>
                  <a:lnTo>
                    <a:pt x="-1" y="21412"/>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609" name="Arc 44"/>
            <p:cNvSpPr>
              <a:spLocks/>
            </p:cNvSpPr>
            <p:nvPr/>
          </p:nvSpPr>
          <p:spPr bwMode="auto">
            <a:xfrm>
              <a:off x="2327" y="1489"/>
              <a:ext cx="72" cy="53"/>
            </a:xfrm>
            <a:custGeom>
              <a:avLst/>
              <a:gdLst>
                <a:gd name="T0" fmla="*/ 0 w 21879"/>
                <a:gd name="T1" fmla="*/ 0 h 21996"/>
                <a:gd name="T2" fmla="*/ 0 w 21879"/>
                <a:gd name="T3" fmla="*/ 0 h 21996"/>
                <a:gd name="T4" fmla="*/ 0 w 21879"/>
                <a:gd name="T5" fmla="*/ 0 h 21996"/>
                <a:gd name="T6" fmla="*/ 0 60000 65536"/>
                <a:gd name="T7" fmla="*/ 0 60000 65536"/>
                <a:gd name="T8" fmla="*/ 0 60000 65536"/>
                <a:gd name="T9" fmla="*/ 0 w 21879"/>
                <a:gd name="T10" fmla="*/ 0 h 21996"/>
                <a:gd name="T11" fmla="*/ 21879 w 21879"/>
                <a:gd name="T12" fmla="*/ 21996 h 21996"/>
              </a:gdLst>
              <a:ahLst/>
              <a:cxnLst>
                <a:cxn ang="T6">
                  <a:pos x="T0" y="T1"/>
                </a:cxn>
                <a:cxn ang="T7">
                  <a:pos x="T2" y="T3"/>
                </a:cxn>
                <a:cxn ang="T8">
                  <a:pos x="T4" y="T5"/>
                </a:cxn>
              </a:cxnLst>
              <a:rect l="T9" t="T10" r="T11" b="T12"/>
              <a:pathLst>
                <a:path w="21879" h="21996" fill="none" extrusionOk="0">
                  <a:moveTo>
                    <a:pt x="21875" y="-1"/>
                  </a:moveTo>
                  <a:cubicBezTo>
                    <a:pt x="21877" y="131"/>
                    <a:pt x="21879" y="263"/>
                    <a:pt x="21879" y="396"/>
                  </a:cubicBezTo>
                  <a:cubicBezTo>
                    <a:pt x="21879" y="12325"/>
                    <a:pt x="12208" y="21996"/>
                    <a:pt x="279" y="21996"/>
                  </a:cubicBezTo>
                  <a:cubicBezTo>
                    <a:pt x="185" y="21996"/>
                    <a:pt x="92" y="21995"/>
                    <a:pt x="-1" y="21994"/>
                  </a:cubicBezTo>
                </a:path>
                <a:path w="21879" h="21996" stroke="0" extrusionOk="0">
                  <a:moveTo>
                    <a:pt x="21875" y="-1"/>
                  </a:moveTo>
                  <a:cubicBezTo>
                    <a:pt x="21877" y="131"/>
                    <a:pt x="21879" y="263"/>
                    <a:pt x="21879" y="396"/>
                  </a:cubicBezTo>
                  <a:cubicBezTo>
                    <a:pt x="21879" y="12325"/>
                    <a:pt x="12208" y="21996"/>
                    <a:pt x="279" y="21996"/>
                  </a:cubicBezTo>
                  <a:cubicBezTo>
                    <a:pt x="185" y="21996"/>
                    <a:pt x="92" y="21995"/>
                    <a:pt x="-1" y="21994"/>
                  </a:cubicBezTo>
                  <a:lnTo>
                    <a:pt x="279" y="396"/>
                  </a:lnTo>
                  <a:lnTo>
                    <a:pt x="21875" y="-1"/>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610" name="Arc 45"/>
            <p:cNvSpPr>
              <a:spLocks/>
            </p:cNvSpPr>
            <p:nvPr/>
          </p:nvSpPr>
          <p:spPr bwMode="auto">
            <a:xfrm>
              <a:off x="2282" y="1488"/>
              <a:ext cx="71" cy="56"/>
            </a:xfrm>
            <a:custGeom>
              <a:avLst/>
              <a:gdLst>
                <a:gd name="T0" fmla="*/ 0 w 21600"/>
                <a:gd name="T1" fmla="*/ 0 h 21984"/>
                <a:gd name="T2" fmla="*/ 0 w 21600"/>
                <a:gd name="T3" fmla="*/ 0 h 21984"/>
                <a:gd name="T4" fmla="*/ 0 w 21600"/>
                <a:gd name="T5" fmla="*/ 0 h 21984"/>
                <a:gd name="T6" fmla="*/ 0 60000 65536"/>
                <a:gd name="T7" fmla="*/ 0 60000 65536"/>
                <a:gd name="T8" fmla="*/ 0 60000 65536"/>
                <a:gd name="T9" fmla="*/ 0 w 21600"/>
                <a:gd name="T10" fmla="*/ 0 h 21984"/>
                <a:gd name="T11" fmla="*/ 21600 w 21600"/>
                <a:gd name="T12" fmla="*/ 21984 h 21984"/>
              </a:gdLst>
              <a:ahLst/>
              <a:cxnLst>
                <a:cxn ang="T6">
                  <a:pos x="T0" y="T1"/>
                </a:cxn>
                <a:cxn ang="T7">
                  <a:pos x="T2" y="T3"/>
                </a:cxn>
                <a:cxn ang="T8">
                  <a:pos x="T4" y="T5"/>
                </a:cxn>
              </a:cxnLst>
              <a:rect l="T9" t="T10" r="T11" b="T12"/>
              <a:pathLst>
                <a:path w="21600" h="21984" fill="none" extrusionOk="0">
                  <a:moveTo>
                    <a:pt x="21320" y="21984"/>
                  </a:moveTo>
                  <a:cubicBezTo>
                    <a:pt x="9501" y="21831"/>
                    <a:pt x="0" y="12206"/>
                    <a:pt x="0" y="386"/>
                  </a:cubicBezTo>
                  <a:cubicBezTo>
                    <a:pt x="-1" y="257"/>
                    <a:pt x="1" y="128"/>
                    <a:pt x="3" y="-1"/>
                  </a:cubicBezTo>
                </a:path>
                <a:path w="21600" h="21984" stroke="0" extrusionOk="0">
                  <a:moveTo>
                    <a:pt x="21320" y="21984"/>
                  </a:moveTo>
                  <a:cubicBezTo>
                    <a:pt x="9501" y="21831"/>
                    <a:pt x="0" y="12206"/>
                    <a:pt x="0" y="386"/>
                  </a:cubicBezTo>
                  <a:cubicBezTo>
                    <a:pt x="-1" y="257"/>
                    <a:pt x="1" y="128"/>
                    <a:pt x="3" y="-1"/>
                  </a:cubicBezTo>
                  <a:lnTo>
                    <a:pt x="21600" y="386"/>
                  </a:lnTo>
                  <a:lnTo>
                    <a:pt x="21320" y="21984"/>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611" name="Arc 46"/>
            <p:cNvSpPr>
              <a:spLocks/>
            </p:cNvSpPr>
            <p:nvPr/>
          </p:nvSpPr>
          <p:spPr bwMode="auto">
            <a:xfrm>
              <a:off x="2186" y="1576"/>
              <a:ext cx="106" cy="92"/>
            </a:xfrm>
            <a:custGeom>
              <a:avLst/>
              <a:gdLst>
                <a:gd name="T0" fmla="*/ 0 w 21600"/>
                <a:gd name="T1" fmla="*/ 0 h 21834"/>
                <a:gd name="T2" fmla="*/ 0 w 21600"/>
                <a:gd name="T3" fmla="*/ 0 h 21834"/>
                <a:gd name="T4" fmla="*/ 0 w 21600"/>
                <a:gd name="T5" fmla="*/ 0 h 21834"/>
                <a:gd name="T6" fmla="*/ 0 60000 65536"/>
                <a:gd name="T7" fmla="*/ 0 60000 65536"/>
                <a:gd name="T8" fmla="*/ 0 60000 65536"/>
                <a:gd name="T9" fmla="*/ 0 w 21600"/>
                <a:gd name="T10" fmla="*/ 0 h 21834"/>
                <a:gd name="T11" fmla="*/ 21600 w 21600"/>
                <a:gd name="T12" fmla="*/ 21834 h 21834"/>
              </a:gdLst>
              <a:ahLst/>
              <a:cxnLst>
                <a:cxn ang="T6">
                  <a:pos x="T0" y="T1"/>
                </a:cxn>
                <a:cxn ang="T7">
                  <a:pos x="T2" y="T3"/>
                </a:cxn>
                <a:cxn ang="T8">
                  <a:pos x="T4" y="T5"/>
                </a:cxn>
              </a:cxnLst>
              <a:rect l="T9" t="T10" r="T11" b="T12"/>
              <a:pathLst>
                <a:path w="21600" h="21834" fill="none" extrusionOk="0">
                  <a:moveTo>
                    <a:pt x="21416" y="21834"/>
                  </a:moveTo>
                  <a:cubicBezTo>
                    <a:pt x="9559" y="21733"/>
                    <a:pt x="0" y="12092"/>
                    <a:pt x="0" y="235"/>
                  </a:cubicBezTo>
                  <a:cubicBezTo>
                    <a:pt x="-1" y="156"/>
                    <a:pt x="0" y="78"/>
                    <a:pt x="1" y="-1"/>
                  </a:cubicBezTo>
                </a:path>
                <a:path w="21600" h="21834" stroke="0" extrusionOk="0">
                  <a:moveTo>
                    <a:pt x="21416" y="21834"/>
                  </a:moveTo>
                  <a:cubicBezTo>
                    <a:pt x="9559" y="21733"/>
                    <a:pt x="0" y="12092"/>
                    <a:pt x="0" y="235"/>
                  </a:cubicBezTo>
                  <a:cubicBezTo>
                    <a:pt x="-1" y="156"/>
                    <a:pt x="0" y="78"/>
                    <a:pt x="1" y="-1"/>
                  </a:cubicBezTo>
                  <a:lnTo>
                    <a:pt x="21600" y="235"/>
                  </a:lnTo>
                  <a:lnTo>
                    <a:pt x="21416" y="21834"/>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612" name="Arc 47"/>
            <p:cNvSpPr>
              <a:spLocks/>
            </p:cNvSpPr>
            <p:nvPr/>
          </p:nvSpPr>
          <p:spPr bwMode="auto">
            <a:xfrm>
              <a:off x="2282" y="1666"/>
              <a:ext cx="77" cy="72"/>
            </a:xfrm>
            <a:custGeom>
              <a:avLst/>
              <a:gdLst>
                <a:gd name="T0" fmla="*/ 0 w 21300"/>
                <a:gd name="T1" fmla="*/ 0 h 21600"/>
                <a:gd name="T2" fmla="*/ 0 w 21300"/>
                <a:gd name="T3" fmla="*/ 0 h 21600"/>
                <a:gd name="T4" fmla="*/ 0 w 21300"/>
                <a:gd name="T5" fmla="*/ 0 h 21600"/>
                <a:gd name="T6" fmla="*/ 0 60000 65536"/>
                <a:gd name="T7" fmla="*/ 0 60000 65536"/>
                <a:gd name="T8" fmla="*/ 0 60000 65536"/>
                <a:gd name="T9" fmla="*/ 0 w 21300"/>
                <a:gd name="T10" fmla="*/ 0 h 21600"/>
                <a:gd name="T11" fmla="*/ 21300 w 21300"/>
                <a:gd name="T12" fmla="*/ 21600 h 21600"/>
              </a:gdLst>
              <a:ahLst/>
              <a:cxnLst>
                <a:cxn ang="T6">
                  <a:pos x="T0" y="T1"/>
                </a:cxn>
                <a:cxn ang="T7">
                  <a:pos x="T2" y="T3"/>
                </a:cxn>
                <a:cxn ang="T8">
                  <a:pos x="T4" y="T5"/>
                </a:cxn>
              </a:cxnLst>
              <a:rect l="T9" t="T10" r="T11" b="T12"/>
              <a:pathLst>
                <a:path w="21300" h="21600" fill="none" extrusionOk="0">
                  <a:moveTo>
                    <a:pt x="-1" y="0"/>
                  </a:moveTo>
                  <a:cubicBezTo>
                    <a:pt x="10545" y="0"/>
                    <a:pt x="19550" y="7615"/>
                    <a:pt x="21300" y="18014"/>
                  </a:cubicBezTo>
                </a:path>
                <a:path w="21300" h="21600" stroke="0" extrusionOk="0">
                  <a:moveTo>
                    <a:pt x="-1" y="0"/>
                  </a:moveTo>
                  <a:cubicBezTo>
                    <a:pt x="10545" y="0"/>
                    <a:pt x="19550" y="7615"/>
                    <a:pt x="21300" y="18014"/>
                  </a:cubicBezTo>
                  <a:lnTo>
                    <a:pt x="0" y="21600"/>
                  </a:lnTo>
                  <a:lnTo>
                    <a:pt x="-1" y="0"/>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22613" name="Group 48"/>
            <p:cNvGrpSpPr>
              <a:grpSpLocks/>
            </p:cNvGrpSpPr>
            <p:nvPr/>
          </p:nvGrpSpPr>
          <p:grpSpPr bwMode="auto">
            <a:xfrm>
              <a:off x="1528" y="1409"/>
              <a:ext cx="164" cy="156"/>
              <a:chOff x="1670" y="1878"/>
              <a:chExt cx="184" cy="156"/>
            </a:xfrm>
          </p:grpSpPr>
          <p:sp>
            <p:nvSpPr>
              <p:cNvPr id="22663" name="Arc 49"/>
              <p:cNvSpPr>
                <a:spLocks/>
              </p:cNvSpPr>
              <p:nvPr/>
            </p:nvSpPr>
            <p:spPr bwMode="auto">
              <a:xfrm>
                <a:off x="1670" y="1878"/>
                <a:ext cx="92" cy="156"/>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21461"/>
                    </a:moveTo>
                    <a:cubicBezTo>
                      <a:pt x="75" y="9586"/>
                      <a:pt x="9723" y="0"/>
                      <a:pt x="21598" y="0"/>
                    </a:cubicBezTo>
                  </a:path>
                  <a:path w="21599" h="21600" stroke="0" extrusionOk="0">
                    <a:moveTo>
                      <a:pt x="-1" y="21461"/>
                    </a:moveTo>
                    <a:cubicBezTo>
                      <a:pt x="75" y="9586"/>
                      <a:pt x="9723" y="0"/>
                      <a:pt x="21598" y="0"/>
                    </a:cubicBezTo>
                    <a:lnTo>
                      <a:pt x="21599" y="21600"/>
                    </a:lnTo>
                    <a:lnTo>
                      <a:pt x="-1" y="21461"/>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664" name="Arc 50"/>
              <p:cNvSpPr>
                <a:spLocks/>
              </p:cNvSpPr>
              <p:nvPr/>
            </p:nvSpPr>
            <p:spPr bwMode="auto">
              <a:xfrm>
                <a:off x="1762" y="1878"/>
                <a:ext cx="92" cy="156"/>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75" y="0"/>
                      <a:pt x="21523" y="9586"/>
                      <a:pt x="21599" y="21461"/>
                    </a:cubicBezTo>
                  </a:path>
                  <a:path w="21599" h="21600" stroke="0" extrusionOk="0">
                    <a:moveTo>
                      <a:pt x="-1" y="0"/>
                    </a:moveTo>
                    <a:cubicBezTo>
                      <a:pt x="11875" y="0"/>
                      <a:pt x="21523" y="9586"/>
                      <a:pt x="21599" y="21461"/>
                    </a:cubicBezTo>
                    <a:lnTo>
                      <a:pt x="0" y="21600"/>
                    </a:lnTo>
                    <a:lnTo>
                      <a:pt x="-1" y="0"/>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22614" name="Group 51"/>
            <p:cNvGrpSpPr>
              <a:grpSpLocks/>
            </p:cNvGrpSpPr>
            <p:nvPr/>
          </p:nvGrpSpPr>
          <p:grpSpPr bwMode="auto">
            <a:xfrm>
              <a:off x="1420" y="1265"/>
              <a:ext cx="364" cy="216"/>
              <a:chOff x="1543" y="1734"/>
              <a:chExt cx="406" cy="216"/>
            </a:xfrm>
          </p:grpSpPr>
          <p:sp>
            <p:nvSpPr>
              <p:cNvPr id="22661" name="Arc 52"/>
              <p:cNvSpPr>
                <a:spLocks/>
              </p:cNvSpPr>
              <p:nvPr/>
            </p:nvSpPr>
            <p:spPr bwMode="auto">
              <a:xfrm>
                <a:off x="1741" y="1734"/>
                <a:ext cx="208" cy="216"/>
              </a:xfrm>
              <a:custGeom>
                <a:avLst/>
                <a:gdLst>
                  <a:gd name="T0" fmla="*/ 0 w 21702"/>
                  <a:gd name="T1" fmla="*/ 0 h 21600"/>
                  <a:gd name="T2" fmla="*/ 0 w 21702"/>
                  <a:gd name="T3" fmla="*/ 0 h 21600"/>
                  <a:gd name="T4" fmla="*/ 0 w 21702"/>
                  <a:gd name="T5" fmla="*/ 0 h 21600"/>
                  <a:gd name="T6" fmla="*/ 0 60000 65536"/>
                  <a:gd name="T7" fmla="*/ 0 60000 65536"/>
                  <a:gd name="T8" fmla="*/ 0 60000 65536"/>
                  <a:gd name="T9" fmla="*/ 0 w 21702"/>
                  <a:gd name="T10" fmla="*/ 0 h 21600"/>
                  <a:gd name="T11" fmla="*/ 21702 w 21702"/>
                  <a:gd name="T12" fmla="*/ 21600 h 21600"/>
                </a:gdLst>
                <a:ahLst/>
                <a:cxnLst>
                  <a:cxn ang="T6">
                    <a:pos x="T0" y="T1"/>
                  </a:cxn>
                  <a:cxn ang="T7">
                    <a:pos x="T2" y="T3"/>
                  </a:cxn>
                  <a:cxn ang="T8">
                    <a:pos x="T4" y="T5"/>
                  </a:cxn>
                </a:cxnLst>
                <a:rect l="T9" t="T10" r="T11" b="T12"/>
                <a:pathLst>
                  <a:path w="21702" h="21600" fill="none" extrusionOk="0">
                    <a:moveTo>
                      <a:pt x="-1" y="0"/>
                    </a:moveTo>
                    <a:cubicBezTo>
                      <a:pt x="34" y="0"/>
                      <a:pt x="68" y="-1"/>
                      <a:pt x="103" y="0"/>
                    </a:cubicBezTo>
                    <a:cubicBezTo>
                      <a:pt x="11993" y="0"/>
                      <a:pt x="21647" y="9609"/>
                      <a:pt x="21702" y="21499"/>
                    </a:cubicBezTo>
                  </a:path>
                  <a:path w="21702" h="21600" stroke="0" extrusionOk="0">
                    <a:moveTo>
                      <a:pt x="-1" y="0"/>
                    </a:moveTo>
                    <a:cubicBezTo>
                      <a:pt x="34" y="0"/>
                      <a:pt x="68" y="-1"/>
                      <a:pt x="103" y="0"/>
                    </a:cubicBezTo>
                    <a:cubicBezTo>
                      <a:pt x="11993" y="0"/>
                      <a:pt x="21647" y="9609"/>
                      <a:pt x="21702" y="21499"/>
                    </a:cubicBezTo>
                    <a:lnTo>
                      <a:pt x="103" y="21600"/>
                    </a:lnTo>
                    <a:lnTo>
                      <a:pt x="-1" y="0"/>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662" name="Arc 53"/>
              <p:cNvSpPr>
                <a:spLocks/>
              </p:cNvSpPr>
              <p:nvPr/>
            </p:nvSpPr>
            <p:spPr bwMode="auto">
              <a:xfrm>
                <a:off x="1543" y="1735"/>
                <a:ext cx="207" cy="215"/>
              </a:xfrm>
              <a:custGeom>
                <a:avLst/>
                <a:gdLst>
                  <a:gd name="T0" fmla="*/ 0 w 21599"/>
                  <a:gd name="T1" fmla="*/ 0 h 21599"/>
                  <a:gd name="T2" fmla="*/ 0 w 21599"/>
                  <a:gd name="T3" fmla="*/ 0 h 21599"/>
                  <a:gd name="T4" fmla="*/ 0 w 21599"/>
                  <a:gd name="T5" fmla="*/ 0 h 21599"/>
                  <a:gd name="T6" fmla="*/ 0 60000 65536"/>
                  <a:gd name="T7" fmla="*/ 0 60000 65536"/>
                  <a:gd name="T8" fmla="*/ 0 60000 65536"/>
                  <a:gd name="T9" fmla="*/ 0 w 21599"/>
                  <a:gd name="T10" fmla="*/ 0 h 21599"/>
                  <a:gd name="T11" fmla="*/ 21599 w 21599"/>
                  <a:gd name="T12" fmla="*/ 21599 h 21599"/>
                </a:gdLst>
                <a:ahLst/>
                <a:cxnLst>
                  <a:cxn ang="T6">
                    <a:pos x="T0" y="T1"/>
                  </a:cxn>
                  <a:cxn ang="T7">
                    <a:pos x="T2" y="T3"/>
                  </a:cxn>
                  <a:cxn ang="T8">
                    <a:pos x="T4" y="T5"/>
                  </a:cxn>
                </a:cxnLst>
                <a:rect l="T9" t="T10" r="T11" b="T12"/>
                <a:pathLst>
                  <a:path w="21599" h="21599" fill="none" extrusionOk="0">
                    <a:moveTo>
                      <a:pt x="-1" y="21499"/>
                    </a:moveTo>
                    <a:cubicBezTo>
                      <a:pt x="53" y="9649"/>
                      <a:pt x="9645" y="55"/>
                      <a:pt x="21495" y="-1"/>
                    </a:cubicBezTo>
                  </a:path>
                  <a:path w="21599" h="21599" stroke="0" extrusionOk="0">
                    <a:moveTo>
                      <a:pt x="-1" y="21499"/>
                    </a:moveTo>
                    <a:cubicBezTo>
                      <a:pt x="53" y="9649"/>
                      <a:pt x="9645" y="55"/>
                      <a:pt x="21495" y="-1"/>
                    </a:cubicBezTo>
                    <a:lnTo>
                      <a:pt x="21599" y="21599"/>
                    </a:lnTo>
                    <a:lnTo>
                      <a:pt x="-1" y="21499"/>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sp>
          <p:nvSpPr>
            <p:cNvPr id="22615" name="Arc 54"/>
            <p:cNvSpPr>
              <a:spLocks/>
            </p:cNvSpPr>
            <p:nvPr/>
          </p:nvSpPr>
          <p:spPr bwMode="auto">
            <a:xfrm>
              <a:off x="1530" y="1560"/>
              <a:ext cx="107" cy="144"/>
            </a:xfrm>
            <a:custGeom>
              <a:avLst/>
              <a:gdLst>
                <a:gd name="T0" fmla="*/ 0 w 21600"/>
                <a:gd name="T1" fmla="*/ 0 h 21750"/>
                <a:gd name="T2" fmla="*/ 0 w 21600"/>
                <a:gd name="T3" fmla="*/ 0 h 21750"/>
                <a:gd name="T4" fmla="*/ 0 w 21600"/>
                <a:gd name="T5" fmla="*/ 0 h 21750"/>
                <a:gd name="T6" fmla="*/ 0 60000 65536"/>
                <a:gd name="T7" fmla="*/ 0 60000 65536"/>
                <a:gd name="T8" fmla="*/ 0 60000 65536"/>
                <a:gd name="T9" fmla="*/ 0 w 21600"/>
                <a:gd name="T10" fmla="*/ 0 h 21750"/>
                <a:gd name="T11" fmla="*/ 21600 w 21600"/>
                <a:gd name="T12" fmla="*/ 21750 h 21750"/>
              </a:gdLst>
              <a:ahLst/>
              <a:cxnLst>
                <a:cxn ang="T6">
                  <a:pos x="T0" y="T1"/>
                </a:cxn>
                <a:cxn ang="T7">
                  <a:pos x="T2" y="T3"/>
                </a:cxn>
                <a:cxn ang="T8">
                  <a:pos x="T4" y="T5"/>
                </a:cxn>
              </a:cxnLst>
              <a:rect l="T9" t="T10" r="T11" b="T12"/>
              <a:pathLst>
                <a:path w="21600" h="21750" fill="none" extrusionOk="0">
                  <a:moveTo>
                    <a:pt x="21600" y="21750"/>
                  </a:moveTo>
                  <a:cubicBezTo>
                    <a:pt x="9670" y="21750"/>
                    <a:pt x="0" y="12079"/>
                    <a:pt x="0" y="150"/>
                  </a:cubicBezTo>
                  <a:cubicBezTo>
                    <a:pt x="-1" y="99"/>
                    <a:pt x="0" y="49"/>
                    <a:pt x="0" y="-1"/>
                  </a:cubicBezTo>
                </a:path>
                <a:path w="21600" h="21750" stroke="0" extrusionOk="0">
                  <a:moveTo>
                    <a:pt x="21600" y="21750"/>
                  </a:moveTo>
                  <a:cubicBezTo>
                    <a:pt x="9670" y="21750"/>
                    <a:pt x="0" y="12079"/>
                    <a:pt x="0" y="150"/>
                  </a:cubicBezTo>
                  <a:cubicBezTo>
                    <a:pt x="-1" y="99"/>
                    <a:pt x="0" y="49"/>
                    <a:pt x="0" y="-1"/>
                  </a:cubicBezTo>
                  <a:lnTo>
                    <a:pt x="21600" y="150"/>
                  </a:lnTo>
                  <a:lnTo>
                    <a:pt x="21600" y="21750"/>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616" name="Arc 55"/>
            <p:cNvSpPr>
              <a:spLocks/>
            </p:cNvSpPr>
            <p:nvPr/>
          </p:nvSpPr>
          <p:spPr bwMode="auto">
            <a:xfrm>
              <a:off x="2367" y="1951"/>
              <a:ext cx="253" cy="224"/>
            </a:xfrm>
            <a:custGeom>
              <a:avLst/>
              <a:gdLst>
                <a:gd name="T0" fmla="*/ 0 w 21670"/>
                <a:gd name="T1" fmla="*/ 0 h 21600"/>
                <a:gd name="T2" fmla="*/ 0 w 21670"/>
                <a:gd name="T3" fmla="*/ 0 h 21600"/>
                <a:gd name="T4" fmla="*/ 0 w 21670"/>
                <a:gd name="T5" fmla="*/ 0 h 21600"/>
                <a:gd name="T6" fmla="*/ 0 60000 65536"/>
                <a:gd name="T7" fmla="*/ 0 60000 65536"/>
                <a:gd name="T8" fmla="*/ 0 60000 65536"/>
                <a:gd name="T9" fmla="*/ 0 w 21670"/>
                <a:gd name="T10" fmla="*/ 0 h 21600"/>
                <a:gd name="T11" fmla="*/ 21670 w 21670"/>
                <a:gd name="T12" fmla="*/ 21600 h 21600"/>
              </a:gdLst>
              <a:ahLst/>
              <a:cxnLst>
                <a:cxn ang="T6">
                  <a:pos x="T0" y="T1"/>
                </a:cxn>
                <a:cxn ang="T7">
                  <a:pos x="T2" y="T3"/>
                </a:cxn>
                <a:cxn ang="T8">
                  <a:pos x="T4" y="T5"/>
                </a:cxn>
              </a:cxnLst>
              <a:rect l="T9" t="T10" r="T11" b="T12"/>
              <a:pathLst>
                <a:path w="21670" h="21600" fill="none" extrusionOk="0">
                  <a:moveTo>
                    <a:pt x="-1" y="0"/>
                  </a:moveTo>
                  <a:cubicBezTo>
                    <a:pt x="23" y="0"/>
                    <a:pt x="47" y="-1"/>
                    <a:pt x="71" y="0"/>
                  </a:cubicBezTo>
                  <a:cubicBezTo>
                    <a:pt x="11962" y="0"/>
                    <a:pt x="21617" y="9611"/>
                    <a:pt x="21670" y="21502"/>
                  </a:cubicBezTo>
                </a:path>
                <a:path w="21670" h="21600" stroke="0" extrusionOk="0">
                  <a:moveTo>
                    <a:pt x="-1" y="0"/>
                  </a:moveTo>
                  <a:cubicBezTo>
                    <a:pt x="23" y="0"/>
                    <a:pt x="47" y="-1"/>
                    <a:pt x="71" y="0"/>
                  </a:cubicBezTo>
                  <a:cubicBezTo>
                    <a:pt x="11962" y="0"/>
                    <a:pt x="21617" y="9611"/>
                    <a:pt x="21670" y="21502"/>
                  </a:cubicBezTo>
                  <a:lnTo>
                    <a:pt x="71" y="21600"/>
                  </a:lnTo>
                  <a:lnTo>
                    <a:pt x="-1" y="0"/>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617" name="Arc 56"/>
            <p:cNvSpPr>
              <a:spLocks/>
            </p:cNvSpPr>
            <p:nvPr/>
          </p:nvSpPr>
          <p:spPr bwMode="auto">
            <a:xfrm>
              <a:off x="1419" y="1477"/>
              <a:ext cx="177" cy="37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91" y="21599"/>
                  </a:moveTo>
                  <a:cubicBezTo>
                    <a:pt x="9604" y="21540"/>
                    <a:pt x="0" y="11887"/>
                    <a:pt x="0" y="0"/>
                  </a:cubicBezTo>
                </a:path>
                <a:path w="21600" h="21599" stroke="0" extrusionOk="0">
                  <a:moveTo>
                    <a:pt x="21491" y="21599"/>
                  </a:moveTo>
                  <a:cubicBezTo>
                    <a:pt x="9604" y="21540"/>
                    <a:pt x="0" y="11887"/>
                    <a:pt x="0" y="0"/>
                  </a:cubicBezTo>
                  <a:lnTo>
                    <a:pt x="21600" y="0"/>
                  </a:lnTo>
                  <a:lnTo>
                    <a:pt x="21491" y="21599"/>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618" name="Arc 57"/>
            <p:cNvSpPr>
              <a:spLocks/>
            </p:cNvSpPr>
            <p:nvPr/>
          </p:nvSpPr>
          <p:spPr bwMode="auto">
            <a:xfrm>
              <a:off x="1619" y="1704"/>
              <a:ext cx="166" cy="292"/>
            </a:xfrm>
            <a:custGeom>
              <a:avLst/>
              <a:gdLst>
                <a:gd name="T0" fmla="*/ 0 w 21711"/>
                <a:gd name="T1" fmla="*/ 0 h 21600"/>
                <a:gd name="T2" fmla="*/ 0 w 21711"/>
                <a:gd name="T3" fmla="*/ 0 h 21600"/>
                <a:gd name="T4" fmla="*/ 0 w 21711"/>
                <a:gd name="T5" fmla="*/ 0 h 21600"/>
                <a:gd name="T6" fmla="*/ 0 60000 65536"/>
                <a:gd name="T7" fmla="*/ 0 60000 65536"/>
                <a:gd name="T8" fmla="*/ 0 60000 65536"/>
                <a:gd name="T9" fmla="*/ 0 w 21711"/>
                <a:gd name="T10" fmla="*/ 0 h 21600"/>
                <a:gd name="T11" fmla="*/ 21711 w 21711"/>
                <a:gd name="T12" fmla="*/ 21600 h 21600"/>
              </a:gdLst>
              <a:ahLst/>
              <a:cxnLst>
                <a:cxn ang="T6">
                  <a:pos x="T0" y="T1"/>
                </a:cxn>
                <a:cxn ang="T7">
                  <a:pos x="T2" y="T3"/>
                </a:cxn>
                <a:cxn ang="T8">
                  <a:pos x="T4" y="T5"/>
                </a:cxn>
              </a:cxnLst>
              <a:rect l="T9" t="T10" r="T11" b="T12"/>
              <a:pathLst>
                <a:path w="21711" h="21600" fill="none" extrusionOk="0">
                  <a:moveTo>
                    <a:pt x="-1" y="0"/>
                  </a:moveTo>
                  <a:cubicBezTo>
                    <a:pt x="37" y="0"/>
                    <a:pt x="74" y="-1"/>
                    <a:pt x="112" y="0"/>
                  </a:cubicBezTo>
                  <a:cubicBezTo>
                    <a:pt x="12012" y="0"/>
                    <a:pt x="21671" y="9625"/>
                    <a:pt x="21711" y="21525"/>
                  </a:cubicBezTo>
                </a:path>
                <a:path w="21711" h="21600" stroke="0" extrusionOk="0">
                  <a:moveTo>
                    <a:pt x="-1" y="0"/>
                  </a:moveTo>
                  <a:cubicBezTo>
                    <a:pt x="37" y="0"/>
                    <a:pt x="74" y="-1"/>
                    <a:pt x="112" y="0"/>
                  </a:cubicBezTo>
                  <a:cubicBezTo>
                    <a:pt x="12012" y="0"/>
                    <a:pt x="21671" y="9625"/>
                    <a:pt x="21711" y="21525"/>
                  </a:cubicBezTo>
                  <a:lnTo>
                    <a:pt x="112" y="21600"/>
                  </a:lnTo>
                  <a:lnTo>
                    <a:pt x="-1" y="0"/>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619" name="Arc 58"/>
            <p:cNvSpPr>
              <a:spLocks/>
            </p:cNvSpPr>
            <p:nvPr/>
          </p:nvSpPr>
          <p:spPr bwMode="auto">
            <a:xfrm>
              <a:off x="1579" y="1844"/>
              <a:ext cx="85" cy="144"/>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70" y="0"/>
                    <a:pt x="21517" y="9579"/>
                    <a:pt x="21599" y="21449"/>
                  </a:cubicBezTo>
                </a:path>
                <a:path w="21599" h="21600" stroke="0" extrusionOk="0">
                  <a:moveTo>
                    <a:pt x="-1" y="0"/>
                  </a:moveTo>
                  <a:cubicBezTo>
                    <a:pt x="11870" y="0"/>
                    <a:pt x="21517" y="9579"/>
                    <a:pt x="21599" y="21449"/>
                  </a:cubicBezTo>
                  <a:lnTo>
                    <a:pt x="0" y="21600"/>
                  </a:lnTo>
                  <a:lnTo>
                    <a:pt x="-1" y="0"/>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620" name="Arc 59"/>
            <p:cNvSpPr>
              <a:spLocks/>
            </p:cNvSpPr>
            <p:nvPr/>
          </p:nvSpPr>
          <p:spPr bwMode="auto">
            <a:xfrm>
              <a:off x="1784" y="1971"/>
              <a:ext cx="235" cy="260"/>
            </a:xfrm>
            <a:custGeom>
              <a:avLst/>
              <a:gdLst>
                <a:gd name="T0" fmla="*/ 0 w 21600"/>
                <a:gd name="T1" fmla="*/ 0 h 21683"/>
                <a:gd name="T2" fmla="*/ 0 w 21600"/>
                <a:gd name="T3" fmla="*/ 0 h 21683"/>
                <a:gd name="T4" fmla="*/ 0 w 21600"/>
                <a:gd name="T5" fmla="*/ 0 h 21683"/>
                <a:gd name="T6" fmla="*/ 0 60000 65536"/>
                <a:gd name="T7" fmla="*/ 0 60000 65536"/>
                <a:gd name="T8" fmla="*/ 0 60000 65536"/>
                <a:gd name="T9" fmla="*/ 0 w 21600"/>
                <a:gd name="T10" fmla="*/ 0 h 21683"/>
                <a:gd name="T11" fmla="*/ 21600 w 21600"/>
                <a:gd name="T12" fmla="*/ 21683 h 21683"/>
              </a:gdLst>
              <a:ahLst/>
              <a:cxnLst>
                <a:cxn ang="T6">
                  <a:pos x="T0" y="T1"/>
                </a:cxn>
                <a:cxn ang="T7">
                  <a:pos x="T2" y="T3"/>
                </a:cxn>
                <a:cxn ang="T8">
                  <a:pos x="T4" y="T5"/>
                </a:cxn>
              </a:cxnLst>
              <a:rect l="T9" t="T10" r="T11" b="T12"/>
              <a:pathLst>
                <a:path w="21600" h="21683" fill="none" extrusionOk="0">
                  <a:moveTo>
                    <a:pt x="21600" y="21683"/>
                  </a:moveTo>
                  <a:cubicBezTo>
                    <a:pt x="9670" y="21683"/>
                    <a:pt x="0" y="12012"/>
                    <a:pt x="0" y="83"/>
                  </a:cubicBezTo>
                  <a:cubicBezTo>
                    <a:pt x="-1" y="55"/>
                    <a:pt x="0" y="27"/>
                    <a:pt x="0" y="-1"/>
                  </a:cubicBezTo>
                </a:path>
                <a:path w="21600" h="21683" stroke="0" extrusionOk="0">
                  <a:moveTo>
                    <a:pt x="21600" y="21683"/>
                  </a:moveTo>
                  <a:cubicBezTo>
                    <a:pt x="9670" y="21683"/>
                    <a:pt x="0" y="12012"/>
                    <a:pt x="0" y="83"/>
                  </a:cubicBezTo>
                  <a:cubicBezTo>
                    <a:pt x="-1" y="55"/>
                    <a:pt x="0" y="27"/>
                    <a:pt x="0" y="-1"/>
                  </a:cubicBezTo>
                  <a:lnTo>
                    <a:pt x="21600" y="83"/>
                  </a:lnTo>
                  <a:lnTo>
                    <a:pt x="21600" y="21683"/>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621" name="Arc 60"/>
            <p:cNvSpPr>
              <a:spLocks/>
            </p:cNvSpPr>
            <p:nvPr/>
          </p:nvSpPr>
          <p:spPr bwMode="auto">
            <a:xfrm>
              <a:off x="1664" y="1959"/>
              <a:ext cx="345" cy="4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544" y="21599"/>
                  </a:moveTo>
                  <a:cubicBezTo>
                    <a:pt x="9637" y="21569"/>
                    <a:pt x="0" y="11907"/>
                    <a:pt x="0" y="0"/>
                  </a:cubicBezTo>
                </a:path>
                <a:path w="21600" h="21599" stroke="0" extrusionOk="0">
                  <a:moveTo>
                    <a:pt x="21544" y="21599"/>
                  </a:moveTo>
                  <a:cubicBezTo>
                    <a:pt x="9637" y="21569"/>
                    <a:pt x="0" y="11907"/>
                    <a:pt x="0" y="0"/>
                  </a:cubicBezTo>
                  <a:lnTo>
                    <a:pt x="21600" y="0"/>
                  </a:lnTo>
                  <a:lnTo>
                    <a:pt x="21544" y="21599"/>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622" name="Line 61"/>
            <p:cNvSpPr>
              <a:spLocks noChangeShapeType="1"/>
            </p:cNvSpPr>
            <p:nvPr/>
          </p:nvSpPr>
          <p:spPr bwMode="auto">
            <a:xfrm flipV="1">
              <a:off x="2620" y="2167"/>
              <a:ext cx="1" cy="718"/>
            </a:xfrm>
            <a:prstGeom prst="line">
              <a:avLst/>
            </a:prstGeom>
            <a:noFill/>
            <a:ln w="25400">
              <a:solidFill>
                <a:srgbClr val="5D83A5"/>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623" name="Line 62"/>
            <p:cNvSpPr>
              <a:spLocks noChangeShapeType="1"/>
            </p:cNvSpPr>
            <p:nvPr/>
          </p:nvSpPr>
          <p:spPr bwMode="auto">
            <a:xfrm flipV="1">
              <a:off x="2484" y="2161"/>
              <a:ext cx="1" cy="718"/>
            </a:xfrm>
            <a:prstGeom prst="line">
              <a:avLst/>
            </a:prstGeom>
            <a:noFill/>
            <a:ln w="25400">
              <a:solidFill>
                <a:srgbClr val="5D83A5"/>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624" name="Arc 63"/>
            <p:cNvSpPr>
              <a:spLocks/>
            </p:cNvSpPr>
            <p:nvPr/>
          </p:nvSpPr>
          <p:spPr bwMode="auto">
            <a:xfrm>
              <a:off x="2249" y="1951"/>
              <a:ext cx="124" cy="146"/>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19"/>
                    <a:pt x="9592" y="69"/>
                    <a:pt x="21471" y="-1"/>
                  </a:cubicBezTo>
                </a:path>
                <a:path w="21600" h="21599" stroke="0" extrusionOk="0">
                  <a:moveTo>
                    <a:pt x="0" y="21599"/>
                  </a:moveTo>
                  <a:cubicBezTo>
                    <a:pt x="0" y="9719"/>
                    <a:pt x="9592" y="69"/>
                    <a:pt x="21471" y="-1"/>
                  </a:cubicBezTo>
                  <a:lnTo>
                    <a:pt x="21600" y="21599"/>
                  </a:lnTo>
                  <a:lnTo>
                    <a:pt x="0" y="21599"/>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625" name="Arc 64"/>
            <p:cNvSpPr>
              <a:spLocks/>
            </p:cNvSpPr>
            <p:nvPr/>
          </p:nvSpPr>
          <p:spPr bwMode="auto">
            <a:xfrm>
              <a:off x="2015" y="2091"/>
              <a:ext cx="235" cy="1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626" name="Arc 65"/>
            <p:cNvSpPr>
              <a:spLocks/>
            </p:cNvSpPr>
            <p:nvPr/>
          </p:nvSpPr>
          <p:spPr bwMode="auto">
            <a:xfrm>
              <a:off x="2001" y="2202"/>
              <a:ext cx="325" cy="164"/>
            </a:xfrm>
            <a:custGeom>
              <a:avLst/>
              <a:gdLst>
                <a:gd name="T0" fmla="*/ 0 w 21659"/>
                <a:gd name="T1" fmla="*/ 0 h 21732"/>
                <a:gd name="T2" fmla="*/ 0 w 21659"/>
                <a:gd name="T3" fmla="*/ 0 h 21732"/>
                <a:gd name="T4" fmla="*/ 0 w 21659"/>
                <a:gd name="T5" fmla="*/ 0 h 21732"/>
                <a:gd name="T6" fmla="*/ 0 60000 65536"/>
                <a:gd name="T7" fmla="*/ 0 60000 65536"/>
                <a:gd name="T8" fmla="*/ 0 60000 65536"/>
                <a:gd name="T9" fmla="*/ 0 w 21659"/>
                <a:gd name="T10" fmla="*/ 0 h 21732"/>
                <a:gd name="T11" fmla="*/ 21659 w 21659"/>
                <a:gd name="T12" fmla="*/ 21732 h 21732"/>
              </a:gdLst>
              <a:ahLst/>
              <a:cxnLst>
                <a:cxn ang="T6">
                  <a:pos x="T0" y="T1"/>
                </a:cxn>
                <a:cxn ang="T7">
                  <a:pos x="T2" y="T3"/>
                </a:cxn>
                <a:cxn ang="T8">
                  <a:pos x="T4" y="T5"/>
                </a:cxn>
              </a:cxnLst>
              <a:rect l="T9" t="T10" r="T11" b="T12"/>
              <a:pathLst>
                <a:path w="21659" h="21732" fill="none" extrusionOk="0">
                  <a:moveTo>
                    <a:pt x="21658" y="-1"/>
                  </a:moveTo>
                  <a:cubicBezTo>
                    <a:pt x="21658" y="43"/>
                    <a:pt x="21659" y="87"/>
                    <a:pt x="21659" y="132"/>
                  </a:cubicBezTo>
                  <a:cubicBezTo>
                    <a:pt x="21659" y="12061"/>
                    <a:pt x="11988" y="21732"/>
                    <a:pt x="59" y="21732"/>
                  </a:cubicBezTo>
                  <a:cubicBezTo>
                    <a:pt x="39" y="21732"/>
                    <a:pt x="19" y="21731"/>
                    <a:pt x="-1" y="21731"/>
                  </a:cubicBezTo>
                </a:path>
                <a:path w="21659" h="21732" stroke="0" extrusionOk="0">
                  <a:moveTo>
                    <a:pt x="21658" y="-1"/>
                  </a:moveTo>
                  <a:cubicBezTo>
                    <a:pt x="21658" y="43"/>
                    <a:pt x="21659" y="87"/>
                    <a:pt x="21659" y="132"/>
                  </a:cubicBezTo>
                  <a:cubicBezTo>
                    <a:pt x="21659" y="12061"/>
                    <a:pt x="11988" y="21732"/>
                    <a:pt x="59" y="21732"/>
                  </a:cubicBezTo>
                  <a:cubicBezTo>
                    <a:pt x="39" y="21732"/>
                    <a:pt x="19" y="21731"/>
                    <a:pt x="-1" y="21731"/>
                  </a:cubicBezTo>
                  <a:lnTo>
                    <a:pt x="59" y="132"/>
                  </a:lnTo>
                  <a:lnTo>
                    <a:pt x="21658" y="-1"/>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627" name="Arc 66"/>
            <p:cNvSpPr>
              <a:spLocks/>
            </p:cNvSpPr>
            <p:nvPr/>
          </p:nvSpPr>
          <p:spPr bwMode="auto">
            <a:xfrm>
              <a:off x="2324" y="2072"/>
              <a:ext cx="84" cy="131"/>
            </a:xfrm>
            <a:custGeom>
              <a:avLst/>
              <a:gdLst>
                <a:gd name="T0" fmla="*/ 0 w 21599"/>
                <a:gd name="T1" fmla="*/ 0 h 21599"/>
                <a:gd name="T2" fmla="*/ 0 w 21599"/>
                <a:gd name="T3" fmla="*/ 0 h 21599"/>
                <a:gd name="T4" fmla="*/ 0 w 21599"/>
                <a:gd name="T5" fmla="*/ 0 h 21599"/>
                <a:gd name="T6" fmla="*/ 0 60000 65536"/>
                <a:gd name="T7" fmla="*/ 0 60000 65536"/>
                <a:gd name="T8" fmla="*/ 0 60000 65536"/>
                <a:gd name="T9" fmla="*/ 0 w 21599"/>
                <a:gd name="T10" fmla="*/ 0 h 21599"/>
                <a:gd name="T11" fmla="*/ 21599 w 21599"/>
                <a:gd name="T12" fmla="*/ 21599 h 21599"/>
              </a:gdLst>
              <a:ahLst/>
              <a:cxnLst>
                <a:cxn ang="T6">
                  <a:pos x="T0" y="T1"/>
                </a:cxn>
                <a:cxn ang="T7">
                  <a:pos x="T2" y="T3"/>
                </a:cxn>
                <a:cxn ang="T8">
                  <a:pos x="T4" y="T5"/>
                </a:cxn>
              </a:cxnLst>
              <a:rect l="T9" t="T10" r="T11" b="T12"/>
              <a:pathLst>
                <a:path w="21599" h="21599" fill="none" extrusionOk="0">
                  <a:moveTo>
                    <a:pt x="-1" y="21435"/>
                  </a:moveTo>
                  <a:cubicBezTo>
                    <a:pt x="88" y="9643"/>
                    <a:pt x="9620" y="101"/>
                    <a:pt x="21412" y="-1"/>
                  </a:cubicBezTo>
                </a:path>
                <a:path w="21599" h="21599" stroke="0" extrusionOk="0">
                  <a:moveTo>
                    <a:pt x="-1" y="21435"/>
                  </a:moveTo>
                  <a:cubicBezTo>
                    <a:pt x="88" y="9643"/>
                    <a:pt x="9620" y="101"/>
                    <a:pt x="21412" y="-1"/>
                  </a:cubicBezTo>
                  <a:lnTo>
                    <a:pt x="21599" y="21599"/>
                  </a:lnTo>
                  <a:lnTo>
                    <a:pt x="-1" y="21435"/>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628" name="Arc 67"/>
            <p:cNvSpPr>
              <a:spLocks/>
            </p:cNvSpPr>
            <p:nvPr/>
          </p:nvSpPr>
          <p:spPr bwMode="auto">
            <a:xfrm>
              <a:off x="2409" y="2071"/>
              <a:ext cx="77" cy="104"/>
            </a:xfrm>
            <a:custGeom>
              <a:avLst/>
              <a:gdLst>
                <a:gd name="T0" fmla="*/ 0 w 21777"/>
                <a:gd name="T1" fmla="*/ 0 h 21600"/>
                <a:gd name="T2" fmla="*/ 0 w 21777"/>
                <a:gd name="T3" fmla="*/ 0 h 21600"/>
                <a:gd name="T4" fmla="*/ 0 w 21777"/>
                <a:gd name="T5" fmla="*/ 0 h 21600"/>
                <a:gd name="T6" fmla="*/ 0 60000 65536"/>
                <a:gd name="T7" fmla="*/ 0 60000 65536"/>
                <a:gd name="T8" fmla="*/ 0 60000 65536"/>
                <a:gd name="T9" fmla="*/ 0 w 21777"/>
                <a:gd name="T10" fmla="*/ 0 h 21600"/>
                <a:gd name="T11" fmla="*/ 21777 w 21777"/>
                <a:gd name="T12" fmla="*/ 21600 h 21600"/>
              </a:gdLst>
              <a:ahLst/>
              <a:cxnLst>
                <a:cxn ang="T6">
                  <a:pos x="T0" y="T1"/>
                </a:cxn>
                <a:cxn ang="T7">
                  <a:pos x="T2" y="T3"/>
                </a:cxn>
                <a:cxn ang="T8">
                  <a:pos x="T4" y="T5"/>
                </a:cxn>
              </a:cxnLst>
              <a:rect l="T9" t="T10" r="T11" b="T12"/>
              <a:pathLst>
                <a:path w="21777" h="21600" fill="none" extrusionOk="0">
                  <a:moveTo>
                    <a:pt x="-1" y="0"/>
                  </a:moveTo>
                  <a:cubicBezTo>
                    <a:pt x="59" y="0"/>
                    <a:pt x="119" y="-1"/>
                    <a:pt x="179" y="0"/>
                  </a:cubicBezTo>
                  <a:cubicBezTo>
                    <a:pt x="12026" y="0"/>
                    <a:pt x="21662" y="9542"/>
                    <a:pt x="21777" y="21388"/>
                  </a:cubicBezTo>
                </a:path>
                <a:path w="21777" h="21600" stroke="0" extrusionOk="0">
                  <a:moveTo>
                    <a:pt x="-1" y="0"/>
                  </a:moveTo>
                  <a:cubicBezTo>
                    <a:pt x="59" y="0"/>
                    <a:pt x="119" y="-1"/>
                    <a:pt x="179" y="0"/>
                  </a:cubicBezTo>
                  <a:cubicBezTo>
                    <a:pt x="12026" y="0"/>
                    <a:pt x="21662" y="9542"/>
                    <a:pt x="21777" y="21388"/>
                  </a:cubicBezTo>
                  <a:lnTo>
                    <a:pt x="179" y="21600"/>
                  </a:lnTo>
                  <a:lnTo>
                    <a:pt x="-1" y="0"/>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629" name="Line 68"/>
            <p:cNvSpPr>
              <a:spLocks noChangeShapeType="1"/>
            </p:cNvSpPr>
            <p:nvPr/>
          </p:nvSpPr>
          <p:spPr bwMode="auto">
            <a:xfrm flipV="1">
              <a:off x="2592" y="2881"/>
              <a:ext cx="32" cy="34"/>
            </a:xfrm>
            <a:prstGeom prst="line">
              <a:avLst/>
            </a:prstGeom>
            <a:noFill/>
            <a:ln w="25400">
              <a:solidFill>
                <a:srgbClr val="5D83A5"/>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630" name="Line 69"/>
            <p:cNvSpPr>
              <a:spLocks noChangeShapeType="1"/>
            </p:cNvSpPr>
            <p:nvPr/>
          </p:nvSpPr>
          <p:spPr bwMode="auto">
            <a:xfrm flipH="1" flipV="1">
              <a:off x="2487" y="2867"/>
              <a:ext cx="54" cy="45"/>
            </a:xfrm>
            <a:prstGeom prst="line">
              <a:avLst/>
            </a:prstGeom>
            <a:noFill/>
            <a:ln w="25400">
              <a:solidFill>
                <a:srgbClr val="5D83A5"/>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631" name="Line 70"/>
            <p:cNvSpPr>
              <a:spLocks noChangeShapeType="1"/>
            </p:cNvSpPr>
            <p:nvPr/>
          </p:nvSpPr>
          <p:spPr bwMode="auto">
            <a:xfrm flipV="1">
              <a:off x="2876" y="1497"/>
              <a:ext cx="1" cy="1516"/>
            </a:xfrm>
            <a:prstGeom prst="line">
              <a:avLst/>
            </a:prstGeom>
            <a:noFill/>
            <a:ln w="25400">
              <a:solidFill>
                <a:srgbClr val="5D83A5"/>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632" name="Line 71"/>
            <p:cNvSpPr>
              <a:spLocks noChangeShapeType="1"/>
            </p:cNvSpPr>
            <p:nvPr/>
          </p:nvSpPr>
          <p:spPr bwMode="auto">
            <a:xfrm flipV="1">
              <a:off x="2790" y="1489"/>
              <a:ext cx="1" cy="1524"/>
            </a:xfrm>
            <a:prstGeom prst="line">
              <a:avLst/>
            </a:prstGeom>
            <a:noFill/>
            <a:ln w="25400">
              <a:solidFill>
                <a:srgbClr val="5D83A5"/>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633" name="Line 72"/>
            <p:cNvSpPr>
              <a:spLocks noChangeShapeType="1"/>
            </p:cNvSpPr>
            <p:nvPr/>
          </p:nvSpPr>
          <p:spPr bwMode="auto">
            <a:xfrm flipH="1">
              <a:off x="2850" y="3013"/>
              <a:ext cx="32" cy="17"/>
            </a:xfrm>
            <a:prstGeom prst="line">
              <a:avLst/>
            </a:prstGeom>
            <a:noFill/>
            <a:ln w="25400">
              <a:solidFill>
                <a:srgbClr val="5D83A5"/>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634" name="Line 73"/>
            <p:cNvSpPr>
              <a:spLocks noChangeShapeType="1"/>
            </p:cNvSpPr>
            <p:nvPr/>
          </p:nvSpPr>
          <p:spPr bwMode="auto">
            <a:xfrm flipH="1" flipV="1">
              <a:off x="2788" y="3014"/>
              <a:ext cx="27" cy="7"/>
            </a:xfrm>
            <a:prstGeom prst="line">
              <a:avLst/>
            </a:prstGeom>
            <a:noFill/>
            <a:ln w="25400">
              <a:solidFill>
                <a:srgbClr val="5D83A5"/>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635" name="Line 74"/>
            <p:cNvSpPr>
              <a:spLocks noChangeShapeType="1"/>
            </p:cNvSpPr>
            <p:nvPr/>
          </p:nvSpPr>
          <p:spPr bwMode="auto">
            <a:xfrm>
              <a:off x="3572" y="1501"/>
              <a:ext cx="1" cy="981"/>
            </a:xfrm>
            <a:prstGeom prst="line">
              <a:avLst/>
            </a:prstGeom>
            <a:noFill/>
            <a:ln w="25400">
              <a:solidFill>
                <a:srgbClr val="5D83A5"/>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636" name="Arc 75"/>
            <p:cNvSpPr>
              <a:spLocks/>
            </p:cNvSpPr>
            <p:nvPr/>
          </p:nvSpPr>
          <p:spPr bwMode="auto">
            <a:xfrm>
              <a:off x="3648" y="1241"/>
              <a:ext cx="199" cy="172"/>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21474"/>
                  </a:moveTo>
                  <a:cubicBezTo>
                    <a:pt x="68" y="9594"/>
                    <a:pt x="9718" y="0"/>
                    <a:pt x="21598" y="0"/>
                  </a:cubicBezTo>
                </a:path>
                <a:path w="21599" h="21600" stroke="0" extrusionOk="0">
                  <a:moveTo>
                    <a:pt x="-1" y="21474"/>
                  </a:moveTo>
                  <a:cubicBezTo>
                    <a:pt x="68" y="9594"/>
                    <a:pt x="9718" y="0"/>
                    <a:pt x="21598" y="0"/>
                  </a:cubicBezTo>
                  <a:lnTo>
                    <a:pt x="21599" y="21600"/>
                  </a:lnTo>
                  <a:lnTo>
                    <a:pt x="-1" y="21474"/>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637" name="Arc 76"/>
            <p:cNvSpPr>
              <a:spLocks/>
            </p:cNvSpPr>
            <p:nvPr/>
          </p:nvSpPr>
          <p:spPr bwMode="auto">
            <a:xfrm>
              <a:off x="3749" y="1401"/>
              <a:ext cx="78" cy="68"/>
            </a:xfrm>
            <a:custGeom>
              <a:avLst/>
              <a:gdLst>
                <a:gd name="T0" fmla="*/ 0 w 21597"/>
                <a:gd name="T1" fmla="*/ 0 h 21600"/>
                <a:gd name="T2" fmla="*/ 0 w 21597"/>
                <a:gd name="T3" fmla="*/ 0 h 21600"/>
                <a:gd name="T4" fmla="*/ 0 w 21597"/>
                <a:gd name="T5" fmla="*/ 0 h 21600"/>
                <a:gd name="T6" fmla="*/ 0 60000 65536"/>
                <a:gd name="T7" fmla="*/ 0 60000 65536"/>
                <a:gd name="T8" fmla="*/ 0 60000 65536"/>
                <a:gd name="T9" fmla="*/ 0 w 21597"/>
                <a:gd name="T10" fmla="*/ 0 h 21600"/>
                <a:gd name="T11" fmla="*/ 21597 w 21597"/>
                <a:gd name="T12" fmla="*/ 21600 h 21600"/>
              </a:gdLst>
              <a:ahLst/>
              <a:cxnLst>
                <a:cxn ang="T6">
                  <a:pos x="T0" y="T1"/>
                </a:cxn>
                <a:cxn ang="T7">
                  <a:pos x="T2" y="T3"/>
                </a:cxn>
                <a:cxn ang="T8">
                  <a:pos x="T4" y="T5"/>
                </a:cxn>
              </a:cxnLst>
              <a:rect l="T9" t="T10" r="T11" b="T12"/>
              <a:pathLst>
                <a:path w="21597" h="21600" fill="none" extrusionOk="0">
                  <a:moveTo>
                    <a:pt x="-1" y="21280"/>
                  </a:moveTo>
                  <a:cubicBezTo>
                    <a:pt x="173" y="9477"/>
                    <a:pt x="9792" y="0"/>
                    <a:pt x="21596" y="0"/>
                  </a:cubicBezTo>
                </a:path>
                <a:path w="21597" h="21600" stroke="0" extrusionOk="0">
                  <a:moveTo>
                    <a:pt x="-1" y="21280"/>
                  </a:moveTo>
                  <a:cubicBezTo>
                    <a:pt x="173" y="9477"/>
                    <a:pt x="9792" y="0"/>
                    <a:pt x="21596" y="0"/>
                  </a:cubicBezTo>
                  <a:lnTo>
                    <a:pt x="21597" y="21600"/>
                  </a:lnTo>
                  <a:lnTo>
                    <a:pt x="-1" y="21280"/>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638" name="Line 77"/>
            <p:cNvSpPr>
              <a:spLocks noChangeShapeType="1"/>
            </p:cNvSpPr>
            <p:nvPr/>
          </p:nvSpPr>
          <p:spPr bwMode="auto">
            <a:xfrm>
              <a:off x="3749" y="1465"/>
              <a:ext cx="1" cy="1013"/>
            </a:xfrm>
            <a:prstGeom prst="line">
              <a:avLst/>
            </a:prstGeom>
            <a:noFill/>
            <a:ln w="25400">
              <a:solidFill>
                <a:srgbClr val="5D83A5"/>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2639" name="Group 78"/>
            <p:cNvGrpSpPr>
              <a:grpSpLocks/>
            </p:cNvGrpSpPr>
            <p:nvPr/>
          </p:nvGrpSpPr>
          <p:grpSpPr bwMode="auto">
            <a:xfrm>
              <a:off x="3066" y="1484"/>
              <a:ext cx="328" cy="220"/>
              <a:chOff x="3379" y="1953"/>
              <a:chExt cx="392" cy="220"/>
            </a:xfrm>
          </p:grpSpPr>
          <p:sp>
            <p:nvSpPr>
              <p:cNvPr id="22659" name="Arc 79"/>
              <p:cNvSpPr>
                <a:spLocks/>
              </p:cNvSpPr>
              <p:nvPr/>
            </p:nvSpPr>
            <p:spPr bwMode="auto">
              <a:xfrm>
                <a:off x="3379" y="1953"/>
                <a:ext cx="200" cy="220"/>
              </a:xfrm>
              <a:custGeom>
                <a:avLst/>
                <a:gdLst>
                  <a:gd name="T0" fmla="*/ 0 w 21600"/>
                  <a:gd name="T1" fmla="*/ 0 h 21698"/>
                  <a:gd name="T2" fmla="*/ 0 w 21600"/>
                  <a:gd name="T3" fmla="*/ 0 h 21698"/>
                  <a:gd name="T4" fmla="*/ 0 w 21600"/>
                  <a:gd name="T5" fmla="*/ 0 h 21698"/>
                  <a:gd name="T6" fmla="*/ 0 60000 65536"/>
                  <a:gd name="T7" fmla="*/ 0 60000 65536"/>
                  <a:gd name="T8" fmla="*/ 0 60000 65536"/>
                  <a:gd name="T9" fmla="*/ 0 w 21600"/>
                  <a:gd name="T10" fmla="*/ 0 h 21698"/>
                  <a:gd name="T11" fmla="*/ 21600 w 21600"/>
                  <a:gd name="T12" fmla="*/ 21698 h 21698"/>
                </a:gdLst>
                <a:ahLst/>
                <a:cxnLst>
                  <a:cxn ang="T6">
                    <a:pos x="T0" y="T1"/>
                  </a:cxn>
                  <a:cxn ang="T7">
                    <a:pos x="T2" y="T3"/>
                  </a:cxn>
                  <a:cxn ang="T8">
                    <a:pos x="T4" y="T5"/>
                  </a:cxn>
                </a:cxnLst>
                <a:rect l="T9" t="T10" r="T11" b="T12"/>
                <a:pathLst>
                  <a:path w="21600" h="21698" fill="none" extrusionOk="0">
                    <a:moveTo>
                      <a:pt x="21600" y="21698"/>
                    </a:moveTo>
                    <a:cubicBezTo>
                      <a:pt x="9670" y="21698"/>
                      <a:pt x="0" y="12027"/>
                      <a:pt x="0" y="98"/>
                    </a:cubicBezTo>
                    <a:cubicBezTo>
                      <a:pt x="-1" y="65"/>
                      <a:pt x="0" y="32"/>
                      <a:pt x="0" y="-1"/>
                    </a:cubicBezTo>
                  </a:path>
                  <a:path w="21600" h="21698" stroke="0" extrusionOk="0">
                    <a:moveTo>
                      <a:pt x="21600" y="21698"/>
                    </a:moveTo>
                    <a:cubicBezTo>
                      <a:pt x="9670" y="21698"/>
                      <a:pt x="0" y="12027"/>
                      <a:pt x="0" y="98"/>
                    </a:cubicBezTo>
                    <a:cubicBezTo>
                      <a:pt x="-1" y="65"/>
                      <a:pt x="0" y="32"/>
                      <a:pt x="0" y="-1"/>
                    </a:cubicBezTo>
                    <a:lnTo>
                      <a:pt x="21600" y="98"/>
                    </a:lnTo>
                    <a:lnTo>
                      <a:pt x="21600" y="21698"/>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660" name="Arc 80"/>
              <p:cNvSpPr>
                <a:spLocks/>
              </p:cNvSpPr>
              <p:nvPr/>
            </p:nvSpPr>
            <p:spPr bwMode="auto">
              <a:xfrm>
                <a:off x="3571" y="1953"/>
                <a:ext cx="200" cy="220"/>
              </a:xfrm>
              <a:custGeom>
                <a:avLst/>
                <a:gdLst>
                  <a:gd name="T0" fmla="*/ 0 w 21600"/>
                  <a:gd name="T1" fmla="*/ 0 h 21698"/>
                  <a:gd name="T2" fmla="*/ 0 w 21600"/>
                  <a:gd name="T3" fmla="*/ 0 h 21698"/>
                  <a:gd name="T4" fmla="*/ 0 w 21600"/>
                  <a:gd name="T5" fmla="*/ 0 h 21698"/>
                  <a:gd name="T6" fmla="*/ 0 60000 65536"/>
                  <a:gd name="T7" fmla="*/ 0 60000 65536"/>
                  <a:gd name="T8" fmla="*/ 0 60000 65536"/>
                  <a:gd name="T9" fmla="*/ 0 w 21600"/>
                  <a:gd name="T10" fmla="*/ 0 h 21698"/>
                  <a:gd name="T11" fmla="*/ 21600 w 21600"/>
                  <a:gd name="T12" fmla="*/ 21698 h 21698"/>
                </a:gdLst>
                <a:ahLst/>
                <a:cxnLst>
                  <a:cxn ang="T6">
                    <a:pos x="T0" y="T1"/>
                  </a:cxn>
                  <a:cxn ang="T7">
                    <a:pos x="T2" y="T3"/>
                  </a:cxn>
                  <a:cxn ang="T8">
                    <a:pos x="T4" y="T5"/>
                  </a:cxn>
                </a:cxnLst>
                <a:rect l="T9" t="T10" r="T11" b="T12"/>
                <a:pathLst>
                  <a:path w="21600" h="21698" fill="none" extrusionOk="0">
                    <a:moveTo>
                      <a:pt x="21599" y="-1"/>
                    </a:moveTo>
                    <a:cubicBezTo>
                      <a:pt x="21599" y="32"/>
                      <a:pt x="21600" y="65"/>
                      <a:pt x="21600" y="98"/>
                    </a:cubicBezTo>
                    <a:cubicBezTo>
                      <a:pt x="21600" y="12027"/>
                      <a:pt x="11929" y="21697"/>
                      <a:pt x="0" y="21698"/>
                    </a:cubicBezTo>
                  </a:path>
                  <a:path w="21600" h="21698" stroke="0" extrusionOk="0">
                    <a:moveTo>
                      <a:pt x="21599" y="-1"/>
                    </a:moveTo>
                    <a:cubicBezTo>
                      <a:pt x="21599" y="32"/>
                      <a:pt x="21600" y="65"/>
                      <a:pt x="21600" y="98"/>
                    </a:cubicBezTo>
                    <a:cubicBezTo>
                      <a:pt x="21600" y="12027"/>
                      <a:pt x="11929" y="21697"/>
                      <a:pt x="0" y="21698"/>
                    </a:cubicBezTo>
                    <a:lnTo>
                      <a:pt x="0" y="98"/>
                    </a:lnTo>
                    <a:lnTo>
                      <a:pt x="21599" y="-1"/>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22640" name="Group 81"/>
            <p:cNvGrpSpPr>
              <a:grpSpLocks/>
            </p:cNvGrpSpPr>
            <p:nvPr/>
          </p:nvGrpSpPr>
          <p:grpSpPr bwMode="auto">
            <a:xfrm>
              <a:off x="3395" y="1353"/>
              <a:ext cx="175" cy="152"/>
              <a:chOff x="3755" y="1822"/>
              <a:chExt cx="200" cy="152"/>
            </a:xfrm>
          </p:grpSpPr>
          <p:sp>
            <p:nvSpPr>
              <p:cNvPr id="22657" name="Arc 82"/>
              <p:cNvSpPr>
                <a:spLocks/>
              </p:cNvSpPr>
              <p:nvPr/>
            </p:nvSpPr>
            <p:spPr bwMode="auto">
              <a:xfrm>
                <a:off x="3755" y="1822"/>
                <a:ext cx="100" cy="152"/>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21457"/>
                    </a:moveTo>
                    <a:cubicBezTo>
                      <a:pt x="77" y="9584"/>
                      <a:pt x="9725" y="0"/>
                      <a:pt x="21598" y="0"/>
                    </a:cubicBezTo>
                  </a:path>
                  <a:path w="21599" h="21600" stroke="0" extrusionOk="0">
                    <a:moveTo>
                      <a:pt x="-1" y="21457"/>
                    </a:moveTo>
                    <a:cubicBezTo>
                      <a:pt x="77" y="9584"/>
                      <a:pt x="9725" y="0"/>
                      <a:pt x="21598" y="0"/>
                    </a:cubicBezTo>
                    <a:lnTo>
                      <a:pt x="21599" y="21600"/>
                    </a:lnTo>
                    <a:lnTo>
                      <a:pt x="-1" y="21457"/>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658" name="Arc 83"/>
              <p:cNvSpPr>
                <a:spLocks/>
              </p:cNvSpPr>
              <p:nvPr/>
            </p:nvSpPr>
            <p:spPr bwMode="auto">
              <a:xfrm>
                <a:off x="3855" y="1822"/>
                <a:ext cx="100" cy="152"/>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73" y="0"/>
                      <a:pt x="21521" y="9584"/>
                      <a:pt x="21599" y="21457"/>
                    </a:cubicBezTo>
                  </a:path>
                  <a:path w="21599" h="21600" stroke="0" extrusionOk="0">
                    <a:moveTo>
                      <a:pt x="-1" y="0"/>
                    </a:moveTo>
                    <a:cubicBezTo>
                      <a:pt x="11873" y="0"/>
                      <a:pt x="21521" y="9584"/>
                      <a:pt x="21599" y="21457"/>
                    </a:cubicBezTo>
                    <a:lnTo>
                      <a:pt x="0" y="21600"/>
                    </a:lnTo>
                    <a:lnTo>
                      <a:pt x="-1" y="0"/>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22641" name="Group 84"/>
            <p:cNvGrpSpPr>
              <a:grpSpLocks/>
            </p:cNvGrpSpPr>
            <p:nvPr/>
          </p:nvGrpSpPr>
          <p:grpSpPr bwMode="auto">
            <a:xfrm>
              <a:off x="3317" y="1193"/>
              <a:ext cx="332" cy="224"/>
              <a:chOff x="3668" y="1662"/>
              <a:chExt cx="390" cy="220"/>
            </a:xfrm>
          </p:grpSpPr>
          <p:sp>
            <p:nvSpPr>
              <p:cNvPr id="22655" name="Arc 85"/>
              <p:cNvSpPr>
                <a:spLocks/>
              </p:cNvSpPr>
              <p:nvPr/>
            </p:nvSpPr>
            <p:spPr bwMode="auto">
              <a:xfrm>
                <a:off x="3858" y="1662"/>
                <a:ext cx="200" cy="220"/>
              </a:xfrm>
              <a:custGeom>
                <a:avLst/>
                <a:gdLst>
                  <a:gd name="T0" fmla="*/ 0 w 21707"/>
                  <a:gd name="T1" fmla="*/ 0 h 21600"/>
                  <a:gd name="T2" fmla="*/ 0 w 21707"/>
                  <a:gd name="T3" fmla="*/ 0 h 21600"/>
                  <a:gd name="T4" fmla="*/ 0 w 21707"/>
                  <a:gd name="T5" fmla="*/ 0 h 21600"/>
                  <a:gd name="T6" fmla="*/ 0 60000 65536"/>
                  <a:gd name="T7" fmla="*/ 0 60000 65536"/>
                  <a:gd name="T8" fmla="*/ 0 60000 65536"/>
                  <a:gd name="T9" fmla="*/ 0 w 21707"/>
                  <a:gd name="T10" fmla="*/ 0 h 21600"/>
                  <a:gd name="T11" fmla="*/ 21707 w 21707"/>
                  <a:gd name="T12" fmla="*/ 21600 h 21600"/>
                </a:gdLst>
                <a:ahLst/>
                <a:cxnLst>
                  <a:cxn ang="T6">
                    <a:pos x="T0" y="T1"/>
                  </a:cxn>
                  <a:cxn ang="T7">
                    <a:pos x="T2" y="T3"/>
                  </a:cxn>
                  <a:cxn ang="T8">
                    <a:pos x="T4" y="T5"/>
                  </a:cxn>
                </a:cxnLst>
                <a:rect l="T9" t="T10" r="T11" b="T12"/>
                <a:pathLst>
                  <a:path w="21707" h="21600" fill="none" extrusionOk="0">
                    <a:moveTo>
                      <a:pt x="-1" y="0"/>
                    </a:moveTo>
                    <a:cubicBezTo>
                      <a:pt x="35" y="0"/>
                      <a:pt x="71" y="-1"/>
                      <a:pt x="108" y="0"/>
                    </a:cubicBezTo>
                    <a:cubicBezTo>
                      <a:pt x="11998" y="0"/>
                      <a:pt x="21653" y="9610"/>
                      <a:pt x="21707" y="21500"/>
                    </a:cubicBezTo>
                  </a:path>
                  <a:path w="21707" h="21600" stroke="0" extrusionOk="0">
                    <a:moveTo>
                      <a:pt x="-1" y="0"/>
                    </a:moveTo>
                    <a:cubicBezTo>
                      <a:pt x="35" y="0"/>
                      <a:pt x="71" y="-1"/>
                      <a:pt x="108" y="0"/>
                    </a:cubicBezTo>
                    <a:cubicBezTo>
                      <a:pt x="11998" y="0"/>
                      <a:pt x="21653" y="9610"/>
                      <a:pt x="21707" y="21500"/>
                    </a:cubicBezTo>
                    <a:lnTo>
                      <a:pt x="108" y="21600"/>
                    </a:lnTo>
                    <a:lnTo>
                      <a:pt x="-1" y="0"/>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656" name="Arc 86"/>
              <p:cNvSpPr>
                <a:spLocks/>
              </p:cNvSpPr>
              <p:nvPr/>
            </p:nvSpPr>
            <p:spPr bwMode="auto">
              <a:xfrm>
                <a:off x="3668" y="1663"/>
                <a:ext cx="199" cy="219"/>
              </a:xfrm>
              <a:custGeom>
                <a:avLst/>
                <a:gdLst>
                  <a:gd name="T0" fmla="*/ 0 w 21599"/>
                  <a:gd name="T1" fmla="*/ 0 h 21599"/>
                  <a:gd name="T2" fmla="*/ 0 w 21599"/>
                  <a:gd name="T3" fmla="*/ 0 h 21599"/>
                  <a:gd name="T4" fmla="*/ 0 w 21599"/>
                  <a:gd name="T5" fmla="*/ 0 h 21599"/>
                  <a:gd name="T6" fmla="*/ 0 60000 65536"/>
                  <a:gd name="T7" fmla="*/ 0 60000 65536"/>
                  <a:gd name="T8" fmla="*/ 0 60000 65536"/>
                  <a:gd name="T9" fmla="*/ 0 w 21599"/>
                  <a:gd name="T10" fmla="*/ 0 h 21599"/>
                  <a:gd name="T11" fmla="*/ 21599 w 21599"/>
                  <a:gd name="T12" fmla="*/ 21599 h 21599"/>
                </a:gdLst>
                <a:ahLst/>
                <a:cxnLst>
                  <a:cxn ang="T6">
                    <a:pos x="T0" y="T1"/>
                  </a:cxn>
                  <a:cxn ang="T7">
                    <a:pos x="T2" y="T3"/>
                  </a:cxn>
                  <a:cxn ang="T8">
                    <a:pos x="T4" y="T5"/>
                  </a:cxn>
                </a:cxnLst>
                <a:rect l="T9" t="T10" r="T11" b="T12"/>
                <a:pathLst>
                  <a:path w="21599" h="21599" fill="none" extrusionOk="0">
                    <a:moveTo>
                      <a:pt x="-1" y="21500"/>
                    </a:moveTo>
                    <a:cubicBezTo>
                      <a:pt x="52" y="9652"/>
                      <a:pt x="9642" y="58"/>
                      <a:pt x="21490" y="-1"/>
                    </a:cubicBezTo>
                  </a:path>
                  <a:path w="21599" h="21599" stroke="0" extrusionOk="0">
                    <a:moveTo>
                      <a:pt x="-1" y="21500"/>
                    </a:moveTo>
                    <a:cubicBezTo>
                      <a:pt x="52" y="9652"/>
                      <a:pt x="9642" y="58"/>
                      <a:pt x="21490" y="-1"/>
                    </a:cubicBezTo>
                    <a:lnTo>
                      <a:pt x="21599" y="21599"/>
                    </a:lnTo>
                    <a:lnTo>
                      <a:pt x="-1" y="21500"/>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22642" name="Group 87"/>
            <p:cNvGrpSpPr>
              <a:grpSpLocks/>
            </p:cNvGrpSpPr>
            <p:nvPr/>
          </p:nvGrpSpPr>
          <p:grpSpPr bwMode="auto">
            <a:xfrm>
              <a:off x="3155" y="1384"/>
              <a:ext cx="167" cy="152"/>
              <a:chOff x="3483" y="1853"/>
              <a:chExt cx="192" cy="152"/>
            </a:xfrm>
          </p:grpSpPr>
          <p:sp>
            <p:nvSpPr>
              <p:cNvPr id="22653" name="Arc 88"/>
              <p:cNvSpPr>
                <a:spLocks/>
              </p:cNvSpPr>
              <p:nvPr/>
            </p:nvSpPr>
            <p:spPr bwMode="auto">
              <a:xfrm>
                <a:off x="3575" y="1853"/>
                <a:ext cx="100" cy="152"/>
              </a:xfrm>
              <a:custGeom>
                <a:avLst/>
                <a:gdLst>
                  <a:gd name="T0" fmla="*/ 0 w 21600"/>
                  <a:gd name="T1" fmla="*/ 0 h 21742"/>
                  <a:gd name="T2" fmla="*/ 0 w 21600"/>
                  <a:gd name="T3" fmla="*/ 0 h 21742"/>
                  <a:gd name="T4" fmla="*/ 0 w 21600"/>
                  <a:gd name="T5" fmla="*/ 0 h 21742"/>
                  <a:gd name="T6" fmla="*/ 0 60000 65536"/>
                  <a:gd name="T7" fmla="*/ 0 60000 65536"/>
                  <a:gd name="T8" fmla="*/ 0 60000 65536"/>
                  <a:gd name="T9" fmla="*/ 0 w 21600"/>
                  <a:gd name="T10" fmla="*/ 0 h 21742"/>
                  <a:gd name="T11" fmla="*/ 21600 w 21600"/>
                  <a:gd name="T12" fmla="*/ 21742 h 21742"/>
                </a:gdLst>
                <a:ahLst/>
                <a:cxnLst>
                  <a:cxn ang="T6">
                    <a:pos x="T0" y="T1"/>
                  </a:cxn>
                  <a:cxn ang="T7">
                    <a:pos x="T2" y="T3"/>
                  </a:cxn>
                  <a:cxn ang="T8">
                    <a:pos x="T4" y="T5"/>
                  </a:cxn>
                </a:cxnLst>
                <a:rect l="T9" t="T10" r="T11" b="T12"/>
                <a:pathLst>
                  <a:path w="21600" h="21742" fill="none" extrusionOk="0">
                    <a:moveTo>
                      <a:pt x="21599" y="-1"/>
                    </a:moveTo>
                    <a:cubicBezTo>
                      <a:pt x="21599" y="47"/>
                      <a:pt x="21600" y="94"/>
                      <a:pt x="21600" y="142"/>
                    </a:cubicBezTo>
                    <a:cubicBezTo>
                      <a:pt x="21600" y="12071"/>
                      <a:pt x="11929" y="21741"/>
                      <a:pt x="0" y="21742"/>
                    </a:cubicBezTo>
                  </a:path>
                  <a:path w="21600" h="21742" stroke="0" extrusionOk="0">
                    <a:moveTo>
                      <a:pt x="21599" y="-1"/>
                    </a:moveTo>
                    <a:cubicBezTo>
                      <a:pt x="21599" y="47"/>
                      <a:pt x="21600" y="94"/>
                      <a:pt x="21600" y="142"/>
                    </a:cubicBezTo>
                    <a:cubicBezTo>
                      <a:pt x="21600" y="12071"/>
                      <a:pt x="11929" y="21741"/>
                      <a:pt x="0" y="21742"/>
                    </a:cubicBezTo>
                    <a:lnTo>
                      <a:pt x="0" y="142"/>
                    </a:lnTo>
                    <a:lnTo>
                      <a:pt x="21599" y="-1"/>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654" name="Arc 89"/>
              <p:cNvSpPr>
                <a:spLocks/>
              </p:cNvSpPr>
              <p:nvPr/>
            </p:nvSpPr>
            <p:spPr bwMode="auto">
              <a:xfrm>
                <a:off x="3483" y="1853"/>
                <a:ext cx="100" cy="152"/>
              </a:xfrm>
              <a:custGeom>
                <a:avLst/>
                <a:gdLst>
                  <a:gd name="T0" fmla="*/ 0 w 21600"/>
                  <a:gd name="T1" fmla="*/ 0 h 21742"/>
                  <a:gd name="T2" fmla="*/ 0 w 21600"/>
                  <a:gd name="T3" fmla="*/ 0 h 21742"/>
                  <a:gd name="T4" fmla="*/ 0 w 21600"/>
                  <a:gd name="T5" fmla="*/ 0 h 21742"/>
                  <a:gd name="T6" fmla="*/ 0 60000 65536"/>
                  <a:gd name="T7" fmla="*/ 0 60000 65536"/>
                  <a:gd name="T8" fmla="*/ 0 60000 65536"/>
                  <a:gd name="T9" fmla="*/ 0 w 21600"/>
                  <a:gd name="T10" fmla="*/ 0 h 21742"/>
                  <a:gd name="T11" fmla="*/ 21600 w 21600"/>
                  <a:gd name="T12" fmla="*/ 21742 h 21742"/>
                </a:gdLst>
                <a:ahLst/>
                <a:cxnLst>
                  <a:cxn ang="T6">
                    <a:pos x="T0" y="T1"/>
                  </a:cxn>
                  <a:cxn ang="T7">
                    <a:pos x="T2" y="T3"/>
                  </a:cxn>
                  <a:cxn ang="T8">
                    <a:pos x="T4" y="T5"/>
                  </a:cxn>
                </a:cxnLst>
                <a:rect l="T9" t="T10" r="T11" b="T12"/>
                <a:pathLst>
                  <a:path w="21600" h="21742" fill="none" extrusionOk="0">
                    <a:moveTo>
                      <a:pt x="21600" y="21742"/>
                    </a:moveTo>
                    <a:cubicBezTo>
                      <a:pt x="9670" y="21742"/>
                      <a:pt x="0" y="12071"/>
                      <a:pt x="0" y="142"/>
                    </a:cubicBezTo>
                    <a:cubicBezTo>
                      <a:pt x="-1" y="94"/>
                      <a:pt x="0" y="47"/>
                      <a:pt x="0" y="-1"/>
                    </a:cubicBezTo>
                  </a:path>
                  <a:path w="21600" h="21742" stroke="0" extrusionOk="0">
                    <a:moveTo>
                      <a:pt x="21600" y="21742"/>
                    </a:moveTo>
                    <a:cubicBezTo>
                      <a:pt x="9670" y="21742"/>
                      <a:pt x="0" y="12071"/>
                      <a:pt x="0" y="142"/>
                    </a:cubicBezTo>
                    <a:cubicBezTo>
                      <a:pt x="-1" y="94"/>
                      <a:pt x="0" y="47"/>
                      <a:pt x="0" y="-1"/>
                    </a:cubicBezTo>
                    <a:lnTo>
                      <a:pt x="21600" y="142"/>
                    </a:lnTo>
                    <a:lnTo>
                      <a:pt x="21600" y="21742"/>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22643" name="Group 90"/>
            <p:cNvGrpSpPr>
              <a:grpSpLocks/>
            </p:cNvGrpSpPr>
            <p:nvPr/>
          </p:nvGrpSpPr>
          <p:grpSpPr bwMode="auto">
            <a:xfrm>
              <a:off x="2904" y="1329"/>
              <a:ext cx="162" cy="160"/>
              <a:chOff x="3213" y="1798"/>
              <a:chExt cx="182" cy="160"/>
            </a:xfrm>
          </p:grpSpPr>
          <p:sp>
            <p:nvSpPr>
              <p:cNvPr id="22651" name="Arc 91"/>
              <p:cNvSpPr>
                <a:spLocks/>
              </p:cNvSpPr>
              <p:nvPr/>
            </p:nvSpPr>
            <p:spPr bwMode="auto">
              <a:xfrm>
                <a:off x="3213" y="1799"/>
                <a:ext cx="91" cy="159"/>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1" y="21463"/>
                    </a:moveTo>
                    <a:cubicBezTo>
                      <a:pt x="72" y="9678"/>
                      <a:pt x="9579" y="127"/>
                      <a:pt x="21363" y="-1"/>
                    </a:cubicBezTo>
                  </a:path>
                  <a:path w="21599" h="21598" stroke="0" extrusionOk="0">
                    <a:moveTo>
                      <a:pt x="-1" y="21463"/>
                    </a:moveTo>
                    <a:cubicBezTo>
                      <a:pt x="72" y="9678"/>
                      <a:pt x="9579" y="127"/>
                      <a:pt x="21363" y="-1"/>
                    </a:cubicBezTo>
                    <a:lnTo>
                      <a:pt x="21599" y="21598"/>
                    </a:lnTo>
                    <a:lnTo>
                      <a:pt x="-1" y="21463"/>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652" name="Arc 92"/>
              <p:cNvSpPr>
                <a:spLocks/>
              </p:cNvSpPr>
              <p:nvPr/>
            </p:nvSpPr>
            <p:spPr bwMode="auto">
              <a:xfrm>
                <a:off x="3303" y="1798"/>
                <a:ext cx="92" cy="160"/>
              </a:xfrm>
              <a:custGeom>
                <a:avLst/>
                <a:gdLst>
                  <a:gd name="T0" fmla="*/ 0 w 21834"/>
                  <a:gd name="T1" fmla="*/ 0 h 21600"/>
                  <a:gd name="T2" fmla="*/ 0 w 21834"/>
                  <a:gd name="T3" fmla="*/ 0 h 21600"/>
                  <a:gd name="T4" fmla="*/ 0 w 21834"/>
                  <a:gd name="T5" fmla="*/ 0 h 21600"/>
                  <a:gd name="T6" fmla="*/ 0 60000 65536"/>
                  <a:gd name="T7" fmla="*/ 0 60000 65536"/>
                  <a:gd name="T8" fmla="*/ 0 60000 65536"/>
                  <a:gd name="T9" fmla="*/ 0 w 21834"/>
                  <a:gd name="T10" fmla="*/ 0 h 21600"/>
                  <a:gd name="T11" fmla="*/ 21834 w 21834"/>
                  <a:gd name="T12" fmla="*/ 21600 h 21600"/>
                </a:gdLst>
                <a:ahLst/>
                <a:cxnLst>
                  <a:cxn ang="T6">
                    <a:pos x="T0" y="T1"/>
                  </a:cxn>
                  <a:cxn ang="T7">
                    <a:pos x="T2" y="T3"/>
                  </a:cxn>
                  <a:cxn ang="T8">
                    <a:pos x="T4" y="T5"/>
                  </a:cxn>
                </a:cxnLst>
                <a:rect l="T9" t="T10" r="T11" b="T12"/>
                <a:pathLst>
                  <a:path w="21834" h="21600" fill="none" extrusionOk="0">
                    <a:moveTo>
                      <a:pt x="-1" y="1"/>
                    </a:moveTo>
                    <a:cubicBezTo>
                      <a:pt x="78" y="0"/>
                      <a:pt x="156" y="-1"/>
                      <a:pt x="235" y="0"/>
                    </a:cubicBezTo>
                    <a:cubicBezTo>
                      <a:pt x="12110" y="0"/>
                      <a:pt x="21759" y="9587"/>
                      <a:pt x="21834" y="21462"/>
                    </a:cubicBezTo>
                  </a:path>
                  <a:path w="21834" h="21600" stroke="0" extrusionOk="0">
                    <a:moveTo>
                      <a:pt x="-1" y="1"/>
                    </a:moveTo>
                    <a:cubicBezTo>
                      <a:pt x="78" y="0"/>
                      <a:pt x="156" y="-1"/>
                      <a:pt x="235" y="0"/>
                    </a:cubicBezTo>
                    <a:cubicBezTo>
                      <a:pt x="12110" y="0"/>
                      <a:pt x="21759" y="9587"/>
                      <a:pt x="21834" y="21462"/>
                    </a:cubicBezTo>
                    <a:lnTo>
                      <a:pt x="235" y="21600"/>
                    </a:lnTo>
                    <a:lnTo>
                      <a:pt x="-1" y="1"/>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22644" name="Group 93"/>
            <p:cNvGrpSpPr>
              <a:grpSpLocks/>
            </p:cNvGrpSpPr>
            <p:nvPr/>
          </p:nvGrpSpPr>
          <p:grpSpPr bwMode="auto">
            <a:xfrm>
              <a:off x="2791" y="1185"/>
              <a:ext cx="361" cy="216"/>
              <a:chOff x="3093" y="1654"/>
              <a:chExt cx="406" cy="216"/>
            </a:xfrm>
          </p:grpSpPr>
          <p:sp>
            <p:nvSpPr>
              <p:cNvPr id="22649" name="Arc 94"/>
              <p:cNvSpPr>
                <a:spLocks/>
              </p:cNvSpPr>
              <p:nvPr/>
            </p:nvSpPr>
            <p:spPr bwMode="auto">
              <a:xfrm>
                <a:off x="3291" y="1654"/>
                <a:ext cx="208" cy="216"/>
              </a:xfrm>
              <a:custGeom>
                <a:avLst/>
                <a:gdLst>
                  <a:gd name="T0" fmla="*/ 0 w 21702"/>
                  <a:gd name="T1" fmla="*/ 0 h 21600"/>
                  <a:gd name="T2" fmla="*/ 0 w 21702"/>
                  <a:gd name="T3" fmla="*/ 0 h 21600"/>
                  <a:gd name="T4" fmla="*/ 0 w 21702"/>
                  <a:gd name="T5" fmla="*/ 0 h 21600"/>
                  <a:gd name="T6" fmla="*/ 0 60000 65536"/>
                  <a:gd name="T7" fmla="*/ 0 60000 65536"/>
                  <a:gd name="T8" fmla="*/ 0 60000 65536"/>
                  <a:gd name="T9" fmla="*/ 0 w 21702"/>
                  <a:gd name="T10" fmla="*/ 0 h 21600"/>
                  <a:gd name="T11" fmla="*/ 21702 w 21702"/>
                  <a:gd name="T12" fmla="*/ 21600 h 21600"/>
                </a:gdLst>
                <a:ahLst/>
                <a:cxnLst>
                  <a:cxn ang="T6">
                    <a:pos x="T0" y="T1"/>
                  </a:cxn>
                  <a:cxn ang="T7">
                    <a:pos x="T2" y="T3"/>
                  </a:cxn>
                  <a:cxn ang="T8">
                    <a:pos x="T4" y="T5"/>
                  </a:cxn>
                </a:cxnLst>
                <a:rect l="T9" t="T10" r="T11" b="T12"/>
                <a:pathLst>
                  <a:path w="21702" h="21600" fill="none" extrusionOk="0">
                    <a:moveTo>
                      <a:pt x="-1" y="0"/>
                    </a:moveTo>
                    <a:cubicBezTo>
                      <a:pt x="34" y="0"/>
                      <a:pt x="68" y="-1"/>
                      <a:pt x="103" y="0"/>
                    </a:cubicBezTo>
                    <a:cubicBezTo>
                      <a:pt x="11993" y="0"/>
                      <a:pt x="21647" y="9609"/>
                      <a:pt x="21702" y="21499"/>
                    </a:cubicBezTo>
                  </a:path>
                  <a:path w="21702" h="21600" stroke="0" extrusionOk="0">
                    <a:moveTo>
                      <a:pt x="-1" y="0"/>
                    </a:moveTo>
                    <a:cubicBezTo>
                      <a:pt x="34" y="0"/>
                      <a:pt x="68" y="-1"/>
                      <a:pt x="103" y="0"/>
                    </a:cubicBezTo>
                    <a:cubicBezTo>
                      <a:pt x="11993" y="0"/>
                      <a:pt x="21647" y="9609"/>
                      <a:pt x="21702" y="21499"/>
                    </a:cubicBezTo>
                    <a:lnTo>
                      <a:pt x="103" y="21600"/>
                    </a:lnTo>
                    <a:lnTo>
                      <a:pt x="-1" y="0"/>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650" name="Arc 95"/>
              <p:cNvSpPr>
                <a:spLocks/>
              </p:cNvSpPr>
              <p:nvPr/>
            </p:nvSpPr>
            <p:spPr bwMode="auto">
              <a:xfrm>
                <a:off x="3093" y="1655"/>
                <a:ext cx="207" cy="215"/>
              </a:xfrm>
              <a:custGeom>
                <a:avLst/>
                <a:gdLst>
                  <a:gd name="T0" fmla="*/ 0 w 21599"/>
                  <a:gd name="T1" fmla="*/ 0 h 21599"/>
                  <a:gd name="T2" fmla="*/ 0 w 21599"/>
                  <a:gd name="T3" fmla="*/ 0 h 21599"/>
                  <a:gd name="T4" fmla="*/ 0 w 21599"/>
                  <a:gd name="T5" fmla="*/ 0 h 21599"/>
                  <a:gd name="T6" fmla="*/ 0 60000 65536"/>
                  <a:gd name="T7" fmla="*/ 0 60000 65536"/>
                  <a:gd name="T8" fmla="*/ 0 60000 65536"/>
                  <a:gd name="T9" fmla="*/ 0 w 21599"/>
                  <a:gd name="T10" fmla="*/ 0 h 21599"/>
                  <a:gd name="T11" fmla="*/ 21599 w 21599"/>
                  <a:gd name="T12" fmla="*/ 21599 h 21599"/>
                </a:gdLst>
                <a:ahLst/>
                <a:cxnLst>
                  <a:cxn ang="T6">
                    <a:pos x="T0" y="T1"/>
                  </a:cxn>
                  <a:cxn ang="T7">
                    <a:pos x="T2" y="T3"/>
                  </a:cxn>
                  <a:cxn ang="T8">
                    <a:pos x="T4" y="T5"/>
                  </a:cxn>
                </a:cxnLst>
                <a:rect l="T9" t="T10" r="T11" b="T12"/>
                <a:pathLst>
                  <a:path w="21599" h="21599" fill="none" extrusionOk="0">
                    <a:moveTo>
                      <a:pt x="-1" y="21499"/>
                    </a:moveTo>
                    <a:cubicBezTo>
                      <a:pt x="53" y="9649"/>
                      <a:pt x="9645" y="55"/>
                      <a:pt x="21495" y="-1"/>
                    </a:cubicBezTo>
                  </a:path>
                  <a:path w="21599" h="21599" stroke="0" extrusionOk="0">
                    <a:moveTo>
                      <a:pt x="-1" y="21499"/>
                    </a:moveTo>
                    <a:cubicBezTo>
                      <a:pt x="53" y="9649"/>
                      <a:pt x="9645" y="55"/>
                      <a:pt x="21495" y="-1"/>
                    </a:cubicBezTo>
                    <a:lnTo>
                      <a:pt x="21599" y="21599"/>
                    </a:lnTo>
                    <a:lnTo>
                      <a:pt x="-1" y="21499"/>
                    </a:lnTo>
                    <a:close/>
                  </a:path>
                </a:pathLst>
              </a:custGeom>
              <a:noFill/>
              <a:ln w="25400">
                <a:solidFill>
                  <a:srgbClr val="5D83A5"/>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sp>
          <p:nvSpPr>
            <p:cNvPr id="22645" name="Line 96"/>
            <p:cNvSpPr>
              <a:spLocks noChangeShapeType="1"/>
            </p:cNvSpPr>
            <p:nvPr/>
          </p:nvSpPr>
          <p:spPr bwMode="auto">
            <a:xfrm>
              <a:off x="2789" y="1385"/>
              <a:ext cx="1" cy="48"/>
            </a:xfrm>
            <a:prstGeom prst="line">
              <a:avLst/>
            </a:prstGeom>
            <a:noFill/>
            <a:ln w="25400">
              <a:solidFill>
                <a:srgbClr val="5D83A5"/>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646" name="Line 97"/>
            <p:cNvSpPr>
              <a:spLocks noChangeShapeType="1"/>
            </p:cNvSpPr>
            <p:nvPr/>
          </p:nvSpPr>
          <p:spPr bwMode="auto">
            <a:xfrm flipH="1" flipV="1">
              <a:off x="2786" y="1417"/>
              <a:ext cx="10" cy="72"/>
            </a:xfrm>
            <a:prstGeom prst="line">
              <a:avLst/>
            </a:prstGeom>
            <a:noFill/>
            <a:ln w="25400">
              <a:solidFill>
                <a:srgbClr val="5D83A5"/>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647" name="Line 98"/>
            <p:cNvSpPr>
              <a:spLocks noChangeShapeType="1"/>
            </p:cNvSpPr>
            <p:nvPr/>
          </p:nvSpPr>
          <p:spPr bwMode="auto">
            <a:xfrm flipV="1">
              <a:off x="2882" y="1473"/>
              <a:ext cx="21" cy="16"/>
            </a:xfrm>
            <a:prstGeom prst="line">
              <a:avLst/>
            </a:prstGeom>
            <a:noFill/>
            <a:ln w="25400">
              <a:solidFill>
                <a:srgbClr val="5D83A5"/>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648" name="Line 99"/>
            <p:cNvSpPr>
              <a:spLocks noChangeShapeType="1"/>
            </p:cNvSpPr>
            <p:nvPr/>
          </p:nvSpPr>
          <p:spPr bwMode="auto">
            <a:xfrm>
              <a:off x="3776" y="3608"/>
              <a:ext cx="0" cy="104"/>
            </a:xfrm>
            <a:prstGeom prst="line">
              <a:avLst/>
            </a:prstGeom>
            <a:noFill/>
            <a:ln w="2857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22531" name="Rectangle 100"/>
          <p:cNvSpPr>
            <a:spLocks noChangeArrowheads="1"/>
          </p:cNvSpPr>
          <p:nvPr/>
        </p:nvSpPr>
        <p:spPr bwMode="auto">
          <a:xfrm>
            <a:off x="4859338" y="1724025"/>
            <a:ext cx="3802062" cy="620713"/>
          </a:xfrm>
          <a:prstGeom prst="rect">
            <a:avLst/>
          </a:prstGeom>
          <a:solidFill>
            <a:srgbClr val="302364"/>
          </a:solidFill>
          <a:ln w="12700">
            <a:solidFill>
              <a:schemeClr val="tx1"/>
            </a:solidFill>
            <a:miter lim="800000"/>
            <a:headEnd/>
            <a:tailEnd/>
          </a:ln>
        </p:spPr>
        <p:txBody>
          <a:bodyPr wrap="none" anchor="ctr"/>
          <a:lstStyle/>
          <a:p>
            <a:endParaRPr lang="it-IT"/>
          </a:p>
        </p:txBody>
      </p:sp>
      <p:sp>
        <p:nvSpPr>
          <p:cNvPr id="22532" name="Rectangle 101"/>
          <p:cNvSpPr>
            <a:spLocks noChangeArrowheads="1"/>
          </p:cNvSpPr>
          <p:nvPr/>
        </p:nvSpPr>
        <p:spPr bwMode="auto">
          <a:xfrm>
            <a:off x="365125" y="1808163"/>
            <a:ext cx="2781300" cy="606425"/>
          </a:xfrm>
          <a:prstGeom prst="rect">
            <a:avLst/>
          </a:prstGeom>
          <a:solidFill>
            <a:srgbClr val="302364"/>
          </a:solidFill>
          <a:ln w="12700">
            <a:solidFill>
              <a:schemeClr val="tx1"/>
            </a:solidFill>
            <a:miter lim="800000"/>
            <a:headEnd/>
            <a:tailEnd/>
          </a:ln>
        </p:spPr>
        <p:txBody>
          <a:bodyPr wrap="none" anchor="ctr"/>
          <a:lstStyle/>
          <a:p>
            <a:endParaRPr lang="it-IT"/>
          </a:p>
        </p:txBody>
      </p:sp>
      <p:sp>
        <p:nvSpPr>
          <p:cNvPr id="49254" name="Rectangle 102"/>
          <p:cNvSpPr>
            <a:spLocks noGrp="1" noChangeArrowheads="1"/>
          </p:cNvSpPr>
          <p:nvPr>
            <p:ph type="title"/>
          </p:nvPr>
        </p:nvSpPr>
        <p:spPr>
          <a:xfrm>
            <a:off x="76200" y="260350"/>
            <a:ext cx="8991600" cy="654050"/>
          </a:xfrm>
        </p:spPr>
        <p:txBody>
          <a:bodyPr lIns="90487" tIns="44450" rIns="90487" bIns="44450" anchor="b">
            <a:normAutofit fontScale="90000"/>
          </a:bodyPr>
          <a:lstStyle/>
          <a:p>
            <a:pPr algn="ctr" defTabSz="914363" eaLnBrk="1" fontAlgn="auto" hangingPunct="1">
              <a:spcAft>
                <a:spcPts val="0"/>
              </a:spcAft>
              <a:defRPr/>
            </a:pPr>
            <a:r>
              <a:rPr sz="4000" b="1">
                <a:solidFill>
                  <a:srgbClr val="FFFF00"/>
                </a:solidFill>
                <a:latin typeface="Times New Roman"/>
                <a:ea typeface="+mn-ea"/>
                <a:cs typeface="Times New Roman"/>
              </a:rPr>
              <a:t>Diuretic Secretion Is Impaired in CKD</a:t>
            </a:r>
          </a:p>
        </p:txBody>
      </p:sp>
      <p:sp>
        <p:nvSpPr>
          <p:cNvPr id="22534" name="AutoShape 103"/>
          <p:cNvSpPr>
            <a:spLocks noChangeArrowheads="1"/>
          </p:cNvSpPr>
          <p:nvPr/>
        </p:nvSpPr>
        <p:spPr bwMode="auto">
          <a:xfrm>
            <a:off x="5310188" y="2671763"/>
            <a:ext cx="769937" cy="57785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chemeClr val="accent2"/>
          </a:solidFill>
          <a:ln w="12700">
            <a:solidFill>
              <a:schemeClr val="tx1"/>
            </a:solidFill>
            <a:miter lim="800000"/>
            <a:headEnd/>
            <a:tailEnd/>
          </a:ln>
        </p:spPr>
        <p:txBody>
          <a:bodyPr wrap="none" anchor="ctr"/>
          <a:lstStyle/>
          <a:p>
            <a:endParaRPr lang="en-US"/>
          </a:p>
        </p:txBody>
      </p:sp>
      <p:sp>
        <p:nvSpPr>
          <p:cNvPr id="22535" name="Text Box 104"/>
          <p:cNvSpPr txBox="1">
            <a:spLocks noChangeArrowheads="1"/>
          </p:cNvSpPr>
          <p:nvPr/>
        </p:nvSpPr>
        <p:spPr bwMode="auto">
          <a:xfrm>
            <a:off x="1878013" y="4953000"/>
            <a:ext cx="13477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atin typeface="Comic Sans MS" charset="0"/>
              </a:rPr>
              <a:t>Diuretic</a:t>
            </a:r>
          </a:p>
        </p:txBody>
      </p:sp>
      <p:sp>
        <p:nvSpPr>
          <p:cNvPr id="22536" name="AutoShape 105"/>
          <p:cNvSpPr>
            <a:spLocks noChangeArrowheads="1"/>
          </p:cNvSpPr>
          <p:nvPr/>
        </p:nvSpPr>
        <p:spPr bwMode="auto">
          <a:xfrm>
            <a:off x="1044575" y="5538788"/>
            <a:ext cx="769938" cy="57785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chemeClr val="accent2"/>
          </a:solidFill>
          <a:ln w="12700">
            <a:solidFill>
              <a:schemeClr val="tx1"/>
            </a:solidFill>
            <a:miter lim="800000"/>
            <a:headEnd/>
            <a:tailEnd/>
          </a:ln>
        </p:spPr>
        <p:txBody>
          <a:bodyPr wrap="none" anchor="ctr"/>
          <a:lstStyle/>
          <a:p>
            <a:endParaRPr lang="en-US"/>
          </a:p>
        </p:txBody>
      </p:sp>
      <p:sp>
        <p:nvSpPr>
          <p:cNvPr id="22537" name="Text Box 106"/>
          <p:cNvSpPr txBox="1">
            <a:spLocks noChangeArrowheads="1"/>
          </p:cNvSpPr>
          <p:nvPr/>
        </p:nvSpPr>
        <p:spPr bwMode="auto">
          <a:xfrm>
            <a:off x="1897063" y="5470525"/>
            <a:ext cx="1311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atin typeface="Comic Sans MS" charset="0"/>
              </a:rPr>
              <a:t>Albumin</a:t>
            </a:r>
          </a:p>
        </p:txBody>
      </p:sp>
      <p:sp>
        <p:nvSpPr>
          <p:cNvPr id="22538" name="AutoShape 107"/>
          <p:cNvSpPr>
            <a:spLocks noChangeArrowheads="1"/>
          </p:cNvSpPr>
          <p:nvPr/>
        </p:nvSpPr>
        <p:spPr bwMode="auto">
          <a:xfrm>
            <a:off x="3635375" y="2211388"/>
            <a:ext cx="769938" cy="57785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chemeClr val="accent2"/>
          </a:solidFill>
          <a:ln w="12700">
            <a:solidFill>
              <a:schemeClr val="tx1"/>
            </a:solidFill>
            <a:miter lim="800000"/>
            <a:headEnd/>
            <a:tailEnd/>
          </a:ln>
        </p:spPr>
        <p:txBody>
          <a:bodyPr wrap="none" anchor="ctr"/>
          <a:lstStyle/>
          <a:p>
            <a:endParaRPr lang="en-US"/>
          </a:p>
        </p:txBody>
      </p:sp>
      <p:sp>
        <p:nvSpPr>
          <p:cNvPr id="22539" name="Text Box 108"/>
          <p:cNvSpPr txBox="1">
            <a:spLocks noChangeArrowheads="1"/>
          </p:cNvSpPr>
          <p:nvPr/>
        </p:nvSpPr>
        <p:spPr bwMode="auto">
          <a:xfrm>
            <a:off x="349250" y="1779588"/>
            <a:ext cx="2951163"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chemeClr val="tx2"/>
                </a:solidFill>
                <a:latin typeface="Comic Sans MS" charset="0"/>
              </a:rPr>
              <a:t>Diuretics Act from the tubule lumen</a:t>
            </a:r>
          </a:p>
        </p:txBody>
      </p:sp>
      <p:sp>
        <p:nvSpPr>
          <p:cNvPr id="22540" name="AutoShape 109"/>
          <p:cNvSpPr>
            <a:spLocks noChangeArrowheads="1"/>
          </p:cNvSpPr>
          <p:nvPr/>
        </p:nvSpPr>
        <p:spPr bwMode="auto">
          <a:xfrm>
            <a:off x="4065588" y="3168650"/>
            <a:ext cx="192087" cy="231775"/>
          </a:xfrm>
          <a:prstGeom prst="octagon">
            <a:avLst>
              <a:gd name="adj" fmla="val 29287"/>
            </a:avLst>
          </a:prstGeom>
          <a:solidFill>
            <a:schemeClr val="accent1"/>
          </a:solidFill>
          <a:ln w="12700">
            <a:solidFill>
              <a:schemeClr val="tx1"/>
            </a:solidFill>
            <a:miter lim="800000"/>
            <a:headEnd/>
            <a:tailEnd/>
          </a:ln>
        </p:spPr>
        <p:txBody>
          <a:bodyPr wrap="none" anchor="ctr"/>
          <a:lstStyle/>
          <a:p>
            <a:pPr algn="ctr"/>
            <a:r>
              <a:rPr lang="en-US" sz="1400">
                <a:solidFill>
                  <a:schemeClr val="bg2"/>
                </a:solidFill>
                <a:latin typeface="Times" charset="0"/>
              </a:rPr>
              <a:t>D</a:t>
            </a:r>
            <a:endParaRPr lang="en-US" sz="2400">
              <a:latin typeface="Times" charset="0"/>
            </a:endParaRPr>
          </a:p>
        </p:txBody>
      </p:sp>
      <p:sp>
        <p:nvSpPr>
          <p:cNvPr id="22541" name="AutoShape 110"/>
          <p:cNvSpPr>
            <a:spLocks noChangeArrowheads="1"/>
          </p:cNvSpPr>
          <p:nvPr/>
        </p:nvSpPr>
        <p:spPr bwMode="auto">
          <a:xfrm>
            <a:off x="3930650" y="2389188"/>
            <a:ext cx="192088" cy="231775"/>
          </a:xfrm>
          <a:prstGeom prst="octagon">
            <a:avLst>
              <a:gd name="adj" fmla="val 29287"/>
            </a:avLst>
          </a:prstGeom>
          <a:solidFill>
            <a:schemeClr val="accent1"/>
          </a:solidFill>
          <a:ln w="12700">
            <a:solidFill>
              <a:schemeClr val="tx1"/>
            </a:solidFill>
            <a:miter lim="800000"/>
            <a:headEnd/>
            <a:tailEnd/>
          </a:ln>
        </p:spPr>
        <p:txBody>
          <a:bodyPr wrap="none" anchor="ctr"/>
          <a:lstStyle/>
          <a:p>
            <a:pPr algn="ctr"/>
            <a:r>
              <a:rPr lang="en-US" sz="1400">
                <a:solidFill>
                  <a:schemeClr val="bg2"/>
                </a:solidFill>
                <a:latin typeface="Times" charset="0"/>
              </a:rPr>
              <a:t>D</a:t>
            </a:r>
            <a:endParaRPr lang="en-US" sz="2400">
              <a:latin typeface="Times" charset="0"/>
            </a:endParaRPr>
          </a:p>
        </p:txBody>
      </p:sp>
      <p:sp>
        <p:nvSpPr>
          <p:cNvPr id="22542" name="AutoShape 111"/>
          <p:cNvSpPr>
            <a:spLocks noChangeArrowheads="1"/>
          </p:cNvSpPr>
          <p:nvPr/>
        </p:nvSpPr>
        <p:spPr bwMode="auto">
          <a:xfrm>
            <a:off x="5591175" y="2879725"/>
            <a:ext cx="192088" cy="231775"/>
          </a:xfrm>
          <a:prstGeom prst="octagon">
            <a:avLst>
              <a:gd name="adj" fmla="val 29287"/>
            </a:avLst>
          </a:prstGeom>
          <a:solidFill>
            <a:schemeClr val="accent1"/>
          </a:solidFill>
          <a:ln w="12700">
            <a:solidFill>
              <a:schemeClr val="tx1"/>
            </a:solidFill>
            <a:miter lim="800000"/>
            <a:headEnd/>
            <a:tailEnd/>
          </a:ln>
        </p:spPr>
        <p:txBody>
          <a:bodyPr wrap="none" anchor="ctr"/>
          <a:lstStyle/>
          <a:p>
            <a:pPr algn="ctr"/>
            <a:r>
              <a:rPr lang="en-US" sz="1400">
                <a:solidFill>
                  <a:schemeClr val="bg2"/>
                </a:solidFill>
                <a:latin typeface="Times" charset="0"/>
              </a:rPr>
              <a:t>D</a:t>
            </a:r>
            <a:endParaRPr lang="en-US" sz="2400">
              <a:latin typeface="Times" charset="0"/>
            </a:endParaRPr>
          </a:p>
        </p:txBody>
      </p:sp>
      <p:sp>
        <p:nvSpPr>
          <p:cNvPr id="22543" name="AutoShape 112"/>
          <p:cNvSpPr>
            <a:spLocks noChangeArrowheads="1"/>
          </p:cNvSpPr>
          <p:nvPr/>
        </p:nvSpPr>
        <p:spPr bwMode="auto">
          <a:xfrm>
            <a:off x="1406525" y="5024438"/>
            <a:ext cx="192088" cy="231775"/>
          </a:xfrm>
          <a:prstGeom prst="octagon">
            <a:avLst>
              <a:gd name="adj" fmla="val 29287"/>
            </a:avLst>
          </a:prstGeom>
          <a:solidFill>
            <a:schemeClr val="accent1"/>
          </a:solidFill>
          <a:ln w="12700">
            <a:solidFill>
              <a:schemeClr val="tx1"/>
            </a:solidFill>
            <a:miter lim="800000"/>
            <a:headEnd/>
            <a:tailEnd/>
          </a:ln>
        </p:spPr>
        <p:txBody>
          <a:bodyPr wrap="none" anchor="ctr"/>
          <a:lstStyle/>
          <a:p>
            <a:pPr algn="ctr"/>
            <a:r>
              <a:rPr lang="en-US" sz="1400">
                <a:solidFill>
                  <a:schemeClr val="bg2"/>
                </a:solidFill>
                <a:latin typeface="Times" charset="0"/>
              </a:rPr>
              <a:t>D</a:t>
            </a:r>
            <a:endParaRPr lang="en-US" sz="2400">
              <a:latin typeface="Times" charset="0"/>
            </a:endParaRPr>
          </a:p>
        </p:txBody>
      </p:sp>
      <p:sp>
        <p:nvSpPr>
          <p:cNvPr id="22544" name="Text Box 113"/>
          <p:cNvSpPr txBox="1">
            <a:spLocks noChangeArrowheads="1"/>
          </p:cNvSpPr>
          <p:nvPr/>
        </p:nvSpPr>
        <p:spPr bwMode="auto">
          <a:xfrm>
            <a:off x="4854575" y="1712913"/>
            <a:ext cx="3903663"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chemeClr val="tx2"/>
                </a:solidFill>
                <a:latin typeface="Comic Sans MS" charset="0"/>
              </a:rPr>
              <a:t>Uremic anions block diuretic secretion into the proximal tubule</a:t>
            </a:r>
          </a:p>
        </p:txBody>
      </p:sp>
      <p:grpSp>
        <p:nvGrpSpPr>
          <p:cNvPr id="16" name="Group 114"/>
          <p:cNvGrpSpPr>
            <a:grpSpLocks/>
          </p:cNvGrpSpPr>
          <p:nvPr/>
        </p:nvGrpSpPr>
        <p:grpSpPr bwMode="auto">
          <a:xfrm>
            <a:off x="2705100" y="2705100"/>
            <a:ext cx="1663700" cy="508000"/>
            <a:chOff x="1704" y="1704"/>
            <a:chExt cx="1048" cy="320"/>
          </a:xfrm>
        </p:grpSpPr>
        <p:sp>
          <p:nvSpPr>
            <p:cNvPr id="22578" name="AutoShape 115"/>
            <p:cNvSpPr>
              <a:spLocks noChangeArrowheads="1"/>
            </p:cNvSpPr>
            <p:nvPr/>
          </p:nvSpPr>
          <p:spPr bwMode="auto">
            <a:xfrm>
              <a:off x="1704" y="1704"/>
              <a:ext cx="664" cy="320"/>
            </a:xfrm>
            <a:prstGeom prst="plus">
              <a:avLst>
                <a:gd name="adj" fmla="val 25000"/>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a:latin typeface="Times" charset="0"/>
                </a:rPr>
                <a:t>Uremic </a:t>
              </a:r>
            </a:p>
            <a:p>
              <a:pPr algn="ctr"/>
              <a:r>
                <a:rPr lang="en-US">
                  <a:latin typeface="Times" charset="0"/>
                </a:rPr>
                <a:t>Anions</a:t>
              </a:r>
              <a:endParaRPr lang="en-US" sz="2400">
                <a:latin typeface="Times" charset="0"/>
              </a:endParaRPr>
            </a:p>
          </p:txBody>
        </p:sp>
        <p:sp>
          <p:nvSpPr>
            <p:cNvPr id="22579" name="Line 116"/>
            <p:cNvSpPr>
              <a:spLocks noChangeShapeType="1"/>
            </p:cNvSpPr>
            <p:nvPr/>
          </p:nvSpPr>
          <p:spPr bwMode="auto">
            <a:xfrm flipV="1">
              <a:off x="2432" y="1728"/>
              <a:ext cx="320" cy="96"/>
            </a:xfrm>
            <a:prstGeom prst="line">
              <a:avLst/>
            </a:prstGeom>
            <a:noFill/>
            <a:ln w="76200" cmpd="tri">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22546" name="AutoShape 117"/>
          <p:cNvSpPr>
            <a:spLocks noChangeArrowheads="1"/>
          </p:cNvSpPr>
          <p:nvPr/>
        </p:nvSpPr>
        <p:spPr bwMode="auto">
          <a:xfrm>
            <a:off x="1773238" y="3008313"/>
            <a:ext cx="665162" cy="1317625"/>
          </a:xfrm>
          <a:prstGeom prst="roundRect">
            <a:avLst>
              <a:gd name="adj" fmla="val 15287"/>
            </a:avLst>
          </a:prstGeom>
          <a:gradFill rotWithShape="0">
            <a:gsLst>
              <a:gs pos="0">
                <a:schemeClr val="tx1"/>
              </a:gs>
              <a:gs pos="100000">
                <a:srgbClr val="00CC00"/>
              </a:gs>
            </a:gsLst>
            <a:path path="shape">
              <a:fillToRect l="50000" t="50000" r="50000" b="50000"/>
            </a:path>
          </a:gradFill>
          <a:ln w="12700">
            <a:solidFill>
              <a:srgbClr val="5D83A5"/>
            </a:solidFill>
            <a:round/>
            <a:headEnd/>
            <a:tailEnd/>
          </a:ln>
        </p:spPr>
        <p:txBody>
          <a:bodyPr/>
          <a:lstStyle/>
          <a:p>
            <a:endParaRPr lang="it-IT"/>
          </a:p>
        </p:txBody>
      </p:sp>
      <p:sp>
        <p:nvSpPr>
          <p:cNvPr id="22547" name="Rectangle 118"/>
          <p:cNvSpPr>
            <a:spLocks noChangeArrowheads="1"/>
          </p:cNvSpPr>
          <p:nvPr/>
        </p:nvSpPr>
        <p:spPr bwMode="auto">
          <a:xfrm>
            <a:off x="1350963" y="3659188"/>
            <a:ext cx="10953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b="1">
                <a:latin typeface="Comic Sans MS" charset="0"/>
              </a:rPr>
              <a:t>C</a:t>
            </a:r>
            <a:endParaRPr lang="en-US" sz="2400">
              <a:latin typeface="Comic Sans MS" charset="0"/>
            </a:endParaRPr>
          </a:p>
        </p:txBody>
      </p:sp>
      <p:sp>
        <p:nvSpPr>
          <p:cNvPr id="22548" name="Rectangle 119"/>
          <p:cNvSpPr>
            <a:spLocks noChangeArrowheads="1"/>
          </p:cNvSpPr>
          <p:nvPr/>
        </p:nvSpPr>
        <p:spPr bwMode="auto">
          <a:xfrm>
            <a:off x="1465263" y="3659188"/>
            <a:ext cx="49212"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b="1">
                <a:latin typeface="Comic Sans MS" charset="0"/>
              </a:rPr>
              <a:t>l</a:t>
            </a:r>
            <a:endParaRPr lang="en-US" sz="2400">
              <a:latin typeface="Comic Sans MS" charset="0"/>
            </a:endParaRPr>
          </a:p>
        </p:txBody>
      </p:sp>
      <p:sp>
        <p:nvSpPr>
          <p:cNvPr id="22549" name="Line 120"/>
          <p:cNvSpPr>
            <a:spLocks noChangeShapeType="1"/>
          </p:cNvSpPr>
          <p:nvPr/>
        </p:nvSpPr>
        <p:spPr bwMode="auto">
          <a:xfrm>
            <a:off x="1558925" y="3362325"/>
            <a:ext cx="554038" cy="1588"/>
          </a:xfrm>
          <a:prstGeom prst="line">
            <a:avLst/>
          </a:prstGeom>
          <a:noFill/>
          <a:ln w="12700">
            <a:solidFill>
              <a:schemeClr val="hlink"/>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2550" name="Rectangle 121"/>
          <p:cNvSpPr>
            <a:spLocks noChangeArrowheads="1"/>
          </p:cNvSpPr>
          <p:nvPr/>
        </p:nvSpPr>
        <p:spPr bwMode="auto">
          <a:xfrm>
            <a:off x="1327150" y="3267075"/>
            <a:ext cx="144463"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b="1">
                <a:latin typeface="Comic Sans MS" charset="0"/>
              </a:rPr>
              <a:t>N</a:t>
            </a:r>
            <a:endParaRPr lang="en-US" sz="2400">
              <a:latin typeface="Comic Sans MS" charset="0"/>
            </a:endParaRPr>
          </a:p>
        </p:txBody>
      </p:sp>
      <p:sp>
        <p:nvSpPr>
          <p:cNvPr id="22551" name="Rectangle 122"/>
          <p:cNvSpPr>
            <a:spLocks noChangeArrowheads="1"/>
          </p:cNvSpPr>
          <p:nvPr/>
        </p:nvSpPr>
        <p:spPr bwMode="auto">
          <a:xfrm>
            <a:off x="1441450" y="3267075"/>
            <a:ext cx="98425"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b="1">
                <a:latin typeface="Comic Sans MS" charset="0"/>
              </a:rPr>
              <a:t>a</a:t>
            </a:r>
            <a:endParaRPr lang="en-US" sz="2400">
              <a:latin typeface="Comic Sans MS" charset="0"/>
            </a:endParaRPr>
          </a:p>
        </p:txBody>
      </p:sp>
      <p:sp>
        <p:nvSpPr>
          <p:cNvPr id="22552" name="Rectangle 123"/>
          <p:cNvSpPr>
            <a:spLocks noChangeArrowheads="1"/>
          </p:cNvSpPr>
          <p:nvPr/>
        </p:nvSpPr>
        <p:spPr bwMode="auto">
          <a:xfrm>
            <a:off x="1417638" y="3455988"/>
            <a:ext cx="10795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b="1">
                <a:latin typeface="Comic Sans MS" charset="0"/>
              </a:rPr>
              <a:t>K</a:t>
            </a:r>
            <a:endParaRPr lang="en-US" sz="2400">
              <a:latin typeface="Comic Sans MS" charset="0"/>
            </a:endParaRPr>
          </a:p>
        </p:txBody>
      </p:sp>
      <p:sp>
        <p:nvSpPr>
          <p:cNvPr id="22553" name="Line 124"/>
          <p:cNvSpPr>
            <a:spLocks noChangeShapeType="1"/>
          </p:cNvSpPr>
          <p:nvPr/>
        </p:nvSpPr>
        <p:spPr bwMode="auto">
          <a:xfrm>
            <a:off x="1784350" y="4349750"/>
            <a:ext cx="919163" cy="1588"/>
          </a:xfrm>
          <a:prstGeom prst="line">
            <a:avLst/>
          </a:prstGeom>
          <a:noFill/>
          <a:ln w="12700">
            <a:solidFill>
              <a:schemeClr val="hlink"/>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2554" name="Rectangle 125"/>
          <p:cNvSpPr>
            <a:spLocks noChangeArrowheads="1"/>
          </p:cNvSpPr>
          <p:nvPr/>
        </p:nvSpPr>
        <p:spPr bwMode="auto">
          <a:xfrm>
            <a:off x="1568450" y="4264025"/>
            <a:ext cx="207963"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200" b="1">
                <a:latin typeface="Comic Sans MS" charset="0"/>
              </a:rPr>
              <a:t>Na</a:t>
            </a:r>
            <a:endParaRPr lang="en-US" sz="2000">
              <a:latin typeface="Comic Sans MS" charset="0"/>
            </a:endParaRPr>
          </a:p>
        </p:txBody>
      </p:sp>
      <p:sp>
        <p:nvSpPr>
          <p:cNvPr id="22555" name="Rectangle 126"/>
          <p:cNvSpPr>
            <a:spLocks noChangeArrowheads="1"/>
          </p:cNvSpPr>
          <p:nvPr/>
        </p:nvSpPr>
        <p:spPr bwMode="auto">
          <a:xfrm>
            <a:off x="1636713" y="3044825"/>
            <a:ext cx="1397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b="1">
                <a:solidFill>
                  <a:srgbClr val="0000AB"/>
                </a:solidFill>
                <a:latin typeface="Comic Sans MS" charset="0"/>
              </a:rPr>
              <a:t>+</a:t>
            </a:r>
            <a:endParaRPr lang="en-US" sz="3600" b="1">
              <a:solidFill>
                <a:srgbClr val="0000AB"/>
              </a:solidFill>
              <a:latin typeface="Comic Sans MS" charset="0"/>
            </a:endParaRPr>
          </a:p>
        </p:txBody>
      </p:sp>
      <p:sp>
        <p:nvSpPr>
          <p:cNvPr id="22556" name="Rectangle 127"/>
          <p:cNvSpPr>
            <a:spLocks noChangeArrowheads="1"/>
          </p:cNvSpPr>
          <p:nvPr/>
        </p:nvSpPr>
        <p:spPr bwMode="auto">
          <a:xfrm>
            <a:off x="2527300" y="3063875"/>
            <a:ext cx="762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b="1"/>
              <a:t>-</a:t>
            </a:r>
            <a:endParaRPr lang="en-US" sz="3600" b="1"/>
          </a:p>
        </p:txBody>
      </p:sp>
      <p:sp>
        <p:nvSpPr>
          <p:cNvPr id="22557" name="AutoShape 128"/>
          <p:cNvSpPr>
            <a:spLocks noChangeArrowheads="1"/>
          </p:cNvSpPr>
          <p:nvPr/>
        </p:nvSpPr>
        <p:spPr bwMode="auto">
          <a:xfrm>
            <a:off x="1830388" y="2932113"/>
            <a:ext cx="112712" cy="76200"/>
          </a:xfrm>
          <a:prstGeom prst="roundRect">
            <a:avLst>
              <a:gd name="adj" fmla="val 41667"/>
            </a:avLst>
          </a:prstGeom>
          <a:solidFill>
            <a:schemeClr val="folHlink"/>
          </a:solidFill>
          <a:ln>
            <a:noFill/>
          </a:ln>
          <a:extLst>
            <a:ext uri="{91240B29-F687-4f45-9708-019B960494DF}">
              <a14:hiddenLine xmlns:a14="http://schemas.microsoft.com/office/drawing/2010/main" xmlns="" w="12700">
                <a:solidFill>
                  <a:srgbClr val="000000"/>
                </a:solidFill>
                <a:round/>
                <a:headEnd/>
                <a:tailEnd/>
              </a14:hiddenLine>
            </a:ext>
          </a:extLst>
        </p:spPr>
        <p:txBody>
          <a:bodyPr/>
          <a:lstStyle/>
          <a:p>
            <a:endParaRPr lang="it-IT"/>
          </a:p>
        </p:txBody>
      </p:sp>
      <p:sp>
        <p:nvSpPr>
          <p:cNvPr id="22558" name="AutoShape 129"/>
          <p:cNvSpPr>
            <a:spLocks noChangeArrowheads="1"/>
          </p:cNvSpPr>
          <p:nvPr/>
        </p:nvSpPr>
        <p:spPr bwMode="auto">
          <a:xfrm>
            <a:off x="1841500" y="4319588"/>
            <a:ext cx="112713" cy="74612"/>
          </a:xfrm>
          <a:prstGeom prst="roundRect">
            <a:avLst>
              <a:gd name="adj" fmla="val 42551"/>
            </a:avLst>
          </a:prstGeom>
          <a:solidFill>
            <a:schemeClr val="folHlink"/>
          </a:solidFill>
          <a:ln>
            <a:noFill/>
          </a:ln>
          <a:extLst>
            <a:ext uri="{91240B29-F687-4f45-9708-019B960494DF}">
              <a14:hiddenLine xmlns:a14="http://schemas.microsoft.com/office/drawing/2010/main" xmlns="" w="12700">
                <a:solidFill>
                  <a:srgbClr val="000000"/>
                </a:solidFill>
                <a:round/>
                <a:headEnd/>
                <a:tailEnd/>
              </a14:hiddenLine>
            </a:ext>
          </a:extLst>
        </p:spPr>
        <p:txBody>
          <a:bodyPr/>
          <a:lstStyle/>
          <a:p>
            <a:endParaRPr lang="it-IT"/>
          </a:p>
        </p:txBody>
      </p:sp>
      <p:sp>
        <p:nvSpPr>
          <p:cNvPr id="22559" name="Arc 130"/>
          <p:cNvSpPr>
            <a:spLocks/>
          </p:cNvSpPr>
          <p:nvPr/>
        </p:nvSpPr>
        <p:spPr bwMode="auto">
          <a:xfrm>
            <a:off x="1754188" y="4397375"/>
            <a:ext cx="174625" cy="88900"/>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lnTo>
                  <a:pt x="0" y="21600"/>
                </a:lnTo>
                <a:close/>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560" name="Line 131"/>
          <p:cNvSpPr>
            <a:spLocks noChangeShapeType="1"/>
          </p:cNvSpPr>
          <p:nvPr/>
        </p:nvSpPr>
        <p:spPr bwMode="auto">
          <a:xfrm>
            <a:off x="1547813" y="3533775"/>
            <a:ext cx="554037" cy="1588"/>
          </a:xfrm>
          <a:prstGeom prst="line">
            <a:avLst/>
          </a:prstGeom>
          <a:noFill/>
          <a:ln w="12700">
            <a:solidFill>
              <a:schemeClr val="hlink"/>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2561" name="Line 132"/>
          <p:cNvSpPr>
            <a:spLocks noChangeShapeType="1"/>
          </p:cNvSpPr>
          <p:nvPr/>
        </p:nvSpPr>
        <p:spPr bwMode="auto">
          <a:xfrm>
            <a:off x="1570038" y="3698875"/>
            <a:ext cx="554037" cy="1588"/>
          </a:xfrm>
          <a:prstGeom prst="line">
            <a:avLst/>
          </a:prstGeom>
          <a:noFill/>
          <a:ln w="12700">
            <a:solidFill>
              <a:schemeClr val="hlink"/>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2562" name="Line 133"/>
          <p:cNvSpPr>
            <a:spLocks noChangeShapeType="1"/>
          </p:cNvSpPr>
          <p:nvPr/>
        </p:nvSpPr>
        <p:spPr bwMode="auto">
          <a:xfrm>
            <a:off x="1558925" y="3648075"/>
            <a:ext cx="554038" cy="1588"/>
          </a:xfrm>
          <a:prstGeom prst="line">
            <a:avLst/>
          </a:prstGeom>
          <a:noFill/>
          <a:ln w="12700">
            <a:solidFill>
              <a:schemeClr val="hlink"/>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nvGrpSpPr>
          <p:cNvPr id="22563" name="Group 134"/>
          <p:cNvGrpSpPr>
            <a:grpSpLocks/>
          </p:cNvGrpSpPr>
          <p:nvPr/>
        </p:nvGrpSpPr>
        <p:grpSpPr bwMode="auto">
          <a:xfrm>
            <a:off x="1328738" y="3721100"/>
            <a:ext cx="793750" cy="679450"/>
            <a:chOff x="4680" y="1148"/>
            <a:chExt cx="563" cy="428"/>
          </a:xfrm>
        </p:grpSpPr>
        <p:grpSp>
          <p:nvGrpSpPr>
            <p:cNvPr id="22570" name="Group 135"/>
            <p:cNvGrpSpPr>
              <a:grpSpLocks/>
            </p:cNvGrpSpPr>
            <p:nvPr/>
          </p:nvGrpSpPr>
          <p:grpSpPr bwMode="auto">
            <a:xfrm>
              <a:off x="4680" y="1392"/>
              <a:ext cx="231" cy="184"/>
              <a:chOff x="4610" y="2891"/>
              <a:chExt cx="231" cy="184"/>
            </a:xfrm>
          </p:grpSpPr>
          <p:sp>
            <p:nvSpPr>
              <p:cNvPr id="22576" name="Freeform 136"/>
              <p:cNvSpPr>
                <a:spLocks/>
              </p:cNvSpPr>
              <p:nvPr/>
            </p:nvSpPr>
            <p:spPr bwMode="auto">
              <a:xfrm>
                <a:off x="4610" y="2971"/>
                <a:ext cx="127" cy="104"/>
              </a:xfrm>
              <a:custGeom>
                <a:avLst/>
                <a:gdLst>
                  <a:gd name="T0" fmla="*/ 0 w 127"/>
                  <a:gd name="T1" fmla="*/ 104 h 104"/>
                  <a:gd name="T2" fmla="*/ 127 w 127"/>
                  <a:gd name="T3" fmla="*/ 56 h 104"/>
                  <a:gd name="T4" fmla="*/ 112 w 127"/>
                  <a:gd name="T5" fmla="*/ 24 h 104"/>
                  <a:gd name="T6" fmla="*/ 88 w 127"/>
                  <a:gd name="T7" fmla="*/ 0 h 104"/>
                  <a:gd name="T8" fmla="*/ 0 w 127"/>
                  <a:gd name="T9" fmla="*/ 104 h 104"/>
                  <a:gd name="T10" fmla="*/ 0 60000 65536"/>
                  <a:gd name="T11" fmla="*/ 0 60000 65536"/>
                  <a:gd name="T12" fmla="*/ 0 60000 65536"/>
                  <a:gd name="T13" fmla="*/ 0 60000 65536"/>
                  <a:gd name="T14" fmla="*/ 0 60000 65536"/>
                  <a:gd name="T15" fmla="*/ 0 w 127"/>
                  <a:gd name="T16" fmla="*/ 0 h 104"/>
                  <a:gd name="T17" fmla="*/ 127 w 127"/>
                  <a:gd name="T18" fmla="*/ 104 h 104"/>
                </a:gdLst>
                <a:ahLst/>
                <a:cxnLst>
                  <a:cxn ang="T10">
                    <a:pos x="T0" y="T1"/>
                  </a:cxn>
                  <a:cxn ang="T11">
                    <a:pos x="T2" y="T3"/>
                  </a:cxn>
                  <a:cxn ang="T12">
                    <a:pos x="T4" y="T5"/>
                  </a:cxn>
                  <a:cxn ang="T13">
                    <a:pos x="T6" y="T7"/>
                  </a:cxn>
                  <a:cxn ang="T14">
                    <a:pos x="T8" y="T9"/>
                  </a:cxn>
                </a:cxnLst>
                <a:rect l="T15" t="T16" r="T17" b="T18"/>
                <a:pathLst>
                  <a:path w="127" h="104">
                    <a:moveTo>
                      <a:pt x="0" y="104"/>
                    </a:moveTo>
                    <a:lnTo>
                      <a:pt x="127" y="56"/>
                    </a:lnTo>
                    <a:lnTo>
                      <a:pt x="112" y="24"/>
                    </a:lnTo>
                    <a:lnTo>
                      <a:pt x="88" y="0"/>
                    </a:lnTo>
                    <a:lnTo>
                      <a:pt x="0" y="104"/>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577" name="Line 137"/>
              <p:cNvSpPr>
                <a:spLocks noChangeShapeType="1"/>
              </p:cNvSpPr>
              <p:nvPr/>
            </p:nvSpPr>
            <p:spPr bwMode="auto">
              <a:xfrm flipH="1">
                <a:off x="4714" y="2891"/>
                <a:ext cx="127" cy="96"/>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2571" name="Oval 138"/>
            <p:cNvSpPr>
              <a:spLocks noChangeArrowheads="1"/>
            </p:cNvSpPr>
            <p:nvPr/>
          </p:nvSpPr>
          <p:spPr bwMode="auto">
            <a:xfrm>
              <a:off x="4850" y="1373"/>
              <a:ext cx="84" cy="80"/>
            </a:xfrm>
            <a:prstGeom prst="ellipse">
              <a:avLst/>
            </a:prstGeom>
            <a:solidFill>
              <a:srgbClr val="A64CFF"/>
            </a:solidFill>
            <a:ln w="12700">
              <a:solidFill>
                <a:srgbClr val="A64CFF"/>
              </a:solidFill>
              <a:round/>
              <a:headEnd/>
              <a:tailEnd/>
            </a:ln>
          </p:spPr>
          <p:txBody>
            <a:bodyPr/>
            <a:lstStyle/>
            <a:p>
              <a:endParaRPr lang="it-IT"/>
            </a:p>
          </p:txBody>
        </p:sp>
        <p:sp>
          <p:nvSpPr>
            <p:cNvPr id="22572" name="Freeform 139"/>
            <p:cNvSpPr>
              <a:spLocks/>
            </p:cNvSpPr>
            <p:nvPr/>
          </p:nvSpPr>
          <p:spPr bwMode="auto">
            <a:xfrm>
              <a:off x="4880" y="1264"/>
              <a:ext cx="192" cy="168"/>
            </a:xfrm>
            <a:custGeom>
              <a:avLst/>
              <a:gdLst>
                <a:gd name="T0" fmla="*/ 144 w 192"/>
                <a:gd name="T1" fmla="*/ 0 h 168"/>
                <a:gd name="T2" fmla="*/ 192 w 192"/>
                <a:gd name="T3" fmla="*/ 64 h 168"/>
                <a:gd name="T4" fmla="*/ 48 w 192"/>
                <a:gd name="T5" fmla="*/ 168 h 168"/>
                <a:gd name="T6" fmla="*/ 0 w 192"/>
                <a:gd name="T7" fmla="*/ 104 h 168"/>
                <a:gd name="T8" fmla="*/ 144 w 192"/>
                <a:gd name="T9" fmla="*/ 0 h 168"/>
                <a:gd name="T10" fmla="*/ 0 60000 65536"/>
                <a:gd name="T11" fmla="*/ 0 60000 65536"/>
                <a:gd name="T12" fmla="*/ 0 60000 65536"/>
                <a:gd name="T13" fmla="*/ 0 60000 65536"/>
                <a:gd name="T14" fmla="*/ 0 60000 65536"/>
                <a:gd name="T15" fmla="*/ 0 w 192"/>
                <a:gd name="T16" fmla="*/ 0 h 168"/>
                <a:gd name="T17" fmla="*/ 192 w 192"/>
                <a:gd name="T18" fmla="*/ 168 h 168"/>
              </a:gdLst>
              <a:ahLst/>
              <a:cxnLst>
                <a:cxn ang="T10">
                  <a:pos x="T0" y="T1"/>
                </a:cxn>
                <a:cxn ang="T11">
                  <a:pos x="T2" y="T3"/>
                </a:cxn>
                <a:cxn ang="T12">
                  <a:pos x="T4" y="T5"/>
                </a:cxn>
                <a:cxn ang="T13">
                  <a:pos x="T6" y="T7"/>
                </a:cxn>
                <a:cxn ang="T14">
                  <a:pos x="T8" y="T9"/>
                </a:cxn>
              </a:cxnLst>
              <a:rect l="T15" t="T16" r="T17" b="T18"/>
              <a:pathLst>
                <a:path w="192" h="168">
                  <a:moveTo>
                    <a:pt x="144" y="0"/>
                  </a:moveTo>
                  <a:lnTo>
                    <a:pt x="192" y="64"/>
                  </a:lnTo>
                  <a:lnTo>
                    <a:pt x="48" y="168"/>
                  </a:lnTo>
                  <a:lnTo>
                    <a:pt x="0" y="104"/>
                  </a:lnTo>
                  <a:lnTo>
                    <a:pt x="144" y="0"/>
                  </a:lnTo>
                  <a:close/>
                </a:path>
              </a:pathLst>
            </a:custGeom>
            <a:solidFill>
              <a:srgbClr val="A64CFF"/>
            </a:solidFill>
            <a:ln w="12700">
              <a:solidFill>
                <a:srgbClr val="A64CFF"/>
              </a:solidFill>
              <a:round/>
              <a:headEnd/>
              <a:tailEnd/>
            </a:ln>
          </p:spPr>
          <p:txBody>
            <a:bodyPr/>
            <a:lstStyle/>
            <a:p>
              <a:endParaRPr lang="en-US"/>
            </a:p>
          </p:txBody>
        </p:sp>
        <p:sp>
          <p:nvSpPr>
            <p:cNvPr id="22573" name="Oval 140"/>
            <p:cNvSpPr>
              <a:spLocks noChangeArrowheads="1"/>
            </p:cNvSpPr>
            <p:nvPr/>
          </p:nvSpPr>
          <p:spPr bwMode="auto">
            <a:xfrm>
              <a:off x="4999" y="1252"/>
              <a:ext cx="88" cy="88"/>
            </a:xfrm>
            <a:prstGeom prst="ellipse">
              <a:avLst/>
            </a:prstGeom>
            <a:solidFill>
              <a:srgbClr val="99E6FF"/>
            </a:solidFill>
            <a:ln w="12700">
              <a:solidFill>
                <a:srgbClr val="A64CFF"/>
              </a:solidFill>
              <a:round/>
              <a:headEnd/>
              <a:tailEnd/>
            </a:ln>
          </p:spPr>
          <p:txBody>
            <a:bodyPr/>
            <a:lstStyle/>
            <a:p>
              <a:endParaRPr lang="it-IT"/>
            </a:p>
          </p:txBody>
        </p:sp>
        <p:sp>
          <p:nvSpPr>
            <p:cNvPr id="22574" name="Line 141"/>
            <p:cNvSpPr>
              <a:spLocks noChangeShapeType="1"/>
            </p:cNvSpPr>
            <p:nvPr/>
          </p:nvSpPr>
          <p:spPr bwMode="auto">
            <a:xfrm flipH="1">
              <a:off x="5051" y="1240"/>
              <a:ext cx="72" cy="48"/>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575" name="Rectangle 142"/>
            <p:cNvSpPr>
              <a:spLocks noChangeArrowheads="1"/>
            </p:cNvSpPr>
            <p:nvPr/>
          </p:nvSpPr>
          <p:spPr bwMode="auto">
            <a:xfrm>
              <a:off x="5144" y="1148"/>
              <a:ext cx="99"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b="1">
                  <a:solidFill>
                    <a:srgbClr val="0000AB"/>
                  </a:solidFill>
                  <a:latin typeface="Comic Sans MS" charset="0"/>
                </a:rPr>
                <a:t>K</a:t>
              </a:r>
              <a:endParaRPr lang="en-US" sz="2400">
                <a:solidFill>
                  <a:srgbClr val="0000AB"/>
                </a:solidFill>
                <a:latin typeface="Comic Sans MS" charset="0"/>
              </a:endParaRPr>
            </a:p>
          </p:txBody>
        </p:sp>
      </p:grpSp>
      <p:sp>
        <p:nvSpPr>
          <p:cNvPr id="22564" name="Line 143"/>
          <p:cNvSpPr>
            <a:spLocks noChangeShapeType="1"/>
          </p:cNvSpPr>
          <p:nvPr/>
        </p:nvSpPr>
        <p:spPr bwMode="auto">
          <a:xfrm>
            <a:off x="1308100" y="3425825"/>
            <a:ext cx="15875" cy="287338"/>
          </a:xfrm>
          <a:prstGeom prst="line">
            <a:avLst/>
          </a:prstGeom>
          <a:noFill/>
          <a:ln w="57150">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65" name="Oval 144"/>
          <p:cNvSpPr>
            <a:spLocks noChangeArrowheads="1"/>
          </p:cNvSpPr>
          <p:nvPr/>
        </p:nvSpPr>
        <p:spPr bwMode="auto">
          <a:xfrm>
            <a:off x="1616075" y="3367088"/>
            <a:ext cx="323850" cy="341312"/>
          </a:xfrm>
          <a:prstGeom prst="ellipse">
            <a:avLst/>
          </a:prstGeom>
          <a:gradFill rotWithShape="0">
            <a:gsLst>
              <a:gs pos="0">
                <a:schemeClr val="tx1"/>
              </a:gs>
              <a:gs pos="100000">
                <a:srgbClr val="5D83A5"/>
              </a:gs>
            </a:gsLst>
            <a:path path="shape">
              <a:fillToRect l="50000" t="50000" r="50000" b="50000"/>
            </a:path>
          </a:gradFill>
          <a:ln>
            <a:noFill/>
          </a:ln>
          <a:extLst>
            <a:ext uri="{91240B29-F687-4f45-9708-019B960494DF}">
              <a14:hiddenLine xmlns:a14="http://schemas.microsoft.com/office/drawing/2010/main" xmlns="" w="12700">
                <a:solidFill>
                  <a:srgbClr val="000000"/>
                </a:solidFill>
                <a:round/>
                <a:headEnd/>
                <a:tailEnd/>
              </a14:hiddenLine>
            </a:ext>
          </a:extLst>
        </p:spPr>
        <p:txBody>
          <a:bodyPr/>
          <a:lstStyle/>
          <a:p>
            <a:endParaRPr lang="it-IT"/>
          </a:p>
        </p:txBody>
      </p:sp>
      <p:sp>
        <p:nvSpPr>
          <p:cNvPr id="22566" name="Text Box 145"/>
          <p:cNvSpPr txBox="1">
            <a:spLocks noChangeArrowheads="1"/>
          </p:cNvSpPr>
          <p:nvPr/>
        </p:nvSpPr>
        <p:spPr bwMode="auto">
          <a:xfrm>
            <a:off x="-104775" y="3276600"/>
            <a:ext cx="12858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1800">
                <a:latin typeface="Comic Sans MS" charset="0"/>
              </a:rPr>
              <a:t>Loop Diuretics</a:t>
            </a:r>
          </a:p>
        </p:txBody>
      </p:sp>
      <p:sp>
        <p:nvSpPr>
          <p:cNvPr id="22567" name="Line 146"/>
          <p:cNvSpPr>
            <a:spLocks noChangeShapeType="1"/>
          </p:cNvSpPr>
          <p:nvPr/>
        </p:nvSpPr>
        <p:spPr bwMode="auto">
          <a:xfrm flipV="1">
            <a:off x="1100138" y="3563938"/>
            <a:ext cx="215900" cy="17462"/>
          </a:xfrm>
          <a:prstGeom prst="line">
            <a:avLst/>
          </a:prstGeom>
          <a:noFill/>
          <a:ln w="57150">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68" name="Line 147"/>
          <p:cNvSpPr>
            <a:spLocks noChangeShapeType="1"/>
          </p:cNvSpPr>
          <p:nvPr/>
        </p:nvSpPr>
        <p:spPr bwMode="auto">
          <a:xfrm>
            <a:off x="2557463" y="3759200"/>
            <a:ext cx="3436937" cy="558800"/>
          </a:xfrm>
          <a:prstGeom prst="line">
            <a:avLst/>
          </a:prstGeom>
          <a:noFill/>
          <a:ln w="5715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2569" name="Text Box 148"/>
          <p:cNvSpPr txBox="1">
            <a:spLocks noChangeArrowheads="1"/>
          </p:cNvSpPr>
          <p:nvPr/>
        </p:nvSpPr>
        <p:spPr bwMode="auto">
          <a:xfrm>
            <a:off x="0" y="6019800"/>
            <a:ext cx="4148138"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ltLang="ja-JP" sz="1600" b="1">
                <a:solidFill>
                  <a:schemeClr val="tx2"/>
                </a:solidFill>
                <a:latin typeface="Arial" charset="0"/>
              </a:rPr>
              <a:t>Ellison DH. Cardiology</a:t>
            </a:r>
            <a:r>
              <a:rPr lang="en-US" altLang="ja-JP" sz="1600" b="1" i="1">
                <a:solidFill>
                  <a:schemeClr val="tx2"/>
                </a:solidFill>
                <a:latin typeface="Arial" charset="0"/>
              </a:rPr>
              <a:t> </a:t>
            </a:r>
            <a:r>
              <a:rPr lang="en-US" altLang="ja-JP" sz="1600" b="1">
                <a:solidFill>
                  <a:schemeClr val="tx2"/>
                </a:solidFill>
                <a:latin typeface="Arial" charset="0"/>
              </a:rPr>
              <a:t>2001; 96:132–143 </a:t>
            </a:r>
            <a:endParaRPr lang="en-US" sz="1600" b="1">
              <a:solidFill>
                <a:schemeClr val="tx2"/>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fill="hold" nodeType="clickEffect">
                                  <p:stCondLst>
                                    <p:cond delay="0"/>
                                  </p:stCondLst>
                                  <p:childTnLst>
                                    <p:animClr clrSpc="rgb" dir="cw">
                                      <p:cBhvr override="childStyle">
                                        <p:cTn id="6" dur="100" fill="hold"/>
                                        <p:tgtEl>
                                          <p:spTgt spid="16"/>
                                        </p:tgtEl>
                                        <p:attrNameLst>
                                          <p:attrName>style.color</p:attrName>
                                        </p:attrNameLst>
                                      </p:cBhvr>
                                      <p:to>
                                        <a:schemeClr val="accent2"/>
                                      </p:to>
                                    </p:animClr>
                                    <p:animClr clrSpc="rgb" dir="cw">
                                      <p:cBhvr>
                                        <p:cTn id="7" dur="100" fill="hold"/>
                                        <p:tgtEl>
                                          <p:spTgt spid="16"/>
                                        </p:tgtEl>
                                        <p:attrNameLst>
                                          <p:attrName>fillcolor</p:attrName>
                                        </p:attrNameLst>
                                      </p:cBhvr>
                                      <p:to>
                                        <a:schemeClr val="accent2"/>
                                      </p:to>
                                    </p:animClr>
                                    <p:set>
                                      <p:cBhvr>
                                        <p:cTn id="8" dur="100" fill="hold"/>
                                        <p:tgtEl>
                                          <p:spTgt spid="16"/>
                                        </p:tgtEl>
                                        <p:attrNameLst>
                                          <p:attrName>fill.type</p:attrName>
                                        </p:attrNameLst>
                                      </p:cBhvr>
                                      <p:to>
                                        <p:strVal val="solid"/>
                                      </p:to>
                                    </p:set>
                                    <p:set>
                                      <p:cBhvr>
                                        <p:cTn id="9" dur="100" fill="hold"/>
                                        <p:tgtEl>
                                          <p:spTgt spid="16"/>
                                        </p:tgtEl>
                                        <p:attrNameLst>
                                          <p:attrName>fill.on</p:attrName>
                                        </p:attrNameLst>
                                      </p:cBhvr>
                                      <p:to>
                                        <p:strVal val="true"/>
                                      </p:to>
                                    </p:se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436563" y="76200"/>
            <a:ext cx="8402637" cy="685800"/>
          </a:xfrm>
        </p:spPr>
        <p:txBody>
          <a:bodyPr/>
          <a:lstStyle/>
          <a:p>
            <a:pPr eaLnBrk="1" hangingPunct="1">
              <a:defRPr/>
            </a:pPr>
            <a:r>
              <a:rPr lang="el-GR" dirty="0">
                <a:latin typeface="Calibri" charset="0"/>
              </a:rPr>
              <a:t>Αντιμετώπιση αντίστασης των διουρητικών</a:t>
            </a:r>
            <a:endParaRPr lang="en-US" dirty="0">
              <a:latin typeface="Calibri" charset="0"/>
            </a:endParaRPr>
          </a:p>
        </p:txBody>
      </p:sp>
      <p:sp>
        <p:nvSpPr>
          <p:cNvPr id="33794" name="Content Placeholder 2"/>
          <p:cNvSpPr>
            <a:spLocks noGrp="1"/>
          </p:cNvSpPr>
          <p:nvPr>
            <p:ph idx="1"/>
          </p:nvPr>
        </p:nvSpPr>
        <p:spPr>
          <a:xfrm>
            <a:off x="457200" y="1066800"/>
            <a:ext cx="8229600" cy="4953000"/>
          </a:xfrm>
        </p:spPr>
        <p:txBody>
          <a:bodyPr rtlCol="0">
            <a:normAutofit lnSpcReduction="10000"/>
          </a:bodyPr>
          <a:lstStyle/>
          <a:p>
            <a:pPr eaLnBrk="1" fontAlgn="auto" hangingPunct="1">
              <a:spcAft>
                <a:spcPts val="0"/>
              </a:spcAft>
              <a:buFont typeface="Arial"/>
              <a:buChar char="•"/>
              <a:defRPr/>
            </a:pPr>
            <a:r>
              <a:rPr lang="el-GR" dirty="0">
                <a:latin typeface="Calibri" charset="0"/>
                <a:ea typeface="+mn-ea"/>
                <a:cs typeface="+mn-cs"/>
              </a:rPr>
              <a:t>Μείωση της προσλήψης νατρίου και νερού</a:t>
            </a:r>
            <a:endParaRPr lang="en-US" dirty="0">
              <a:latin typeface="Calibri" charset="0"/>
              <a:ea typeface="+mn-ea"/>
              <a:cs typeface="+mn-cs"/>
            </a:endParaRPr>
          </a:p>
          <a:p>
            <a:pPr eaLnBrk="1" fontAlgn="auto" hangingPunct="1">
              <a:spcAft>
                <a:spcPts val="0"/>
              </a:spcAft>
              <a:buFont typeface="Arial"/>
              <a:buChar char="•"/>
              <a:defRPr/>
            </a:pPr>
            <a:r>
              <a:rPr lang="el-GR" dirty="0">
                <a:latin typeface="Calibri" charset="0"/>
                <a:ea typeface="+mn-ea"/>
                <a:cs typeface="+mn-cs"/>
              </a:rPr>
              <a:t>Αποκατάσταση του δραστικού όγκου αίματος</a:t>
            </a:r>
          </a:p>
          <a:p>
            <a:pPr eaLnBrk="1" fontAlgn="auto" hangingPunct="1">
              <a:spcAft>
                <a:spcPts val="0"/>
              </a:spcAft>
              <a:buFont typeface="Arial"/>
              <a:buChar char="•"/>
              <a:defRPr/>
            </a:pPr>
            <a:r>
              <a:rPr lang="el-GR" dirty="0">
                <a:latin typeface="Calibri" charset="0"/>
                <a:ea typeface="+mn-ea"/>
                <a:cs typeface="+mn-cs"/>
              </a:rPr>
              <a:t>Αύξηση της δόσης</a:t>
            </a:r>
          </a:p>
          <a:p>
            <a:pPr eaLnBrk="1" fontAlgn="auto" hangingPunct="1">
              <a:spcAft>
                <a:spcPts val="0"/>
              </a:spcAft>
              <a:buFont typeface="Arial"/>
              <a:buChar char="•"/>
              <a:defRPr/>
            </a:pPr>
            <a:r>
              <a:rPr lang="el-GR" dirty="0">
                <a:latin typeface="Calibri" charset="0"/>
                <a:ea typeface="+mn-ea"/>
                <a:cs typeface="+mn-cs"/>
              </a:rPr>
              <a:t>Κατανομή της δόσης</a:t>
            </a:r>
            <a:endParaRPr lang="en-US" dirty="0">
              <a:latin typeface="Calibri" charset="0"/>
              <a:ea typeface="+mn-ea"/>
              <a:cs typeface="+mn-cs"/>
            </a:endParaRPr>
          </a:p>
          <a:p>
            <a:pPr eaLnBrk="1" fontAlgn="auto" hangingPunct="1">
              <a:spcAft>
                <a:spcPts val="0"/>
              </a:spcAft>
              <a:buFont typeface="Arial"/>
              <a:buChar char="•"/>
              <a:defRPr/>
            </a:pPr>
            <a:r>
              <a:rPr lang="el-GR" dirty="0">
                <a:latin typeface="Calibri" charset="0"/>
              </a:rPr>
              <a:t>Μετατροπή της </a:t>
            </a:r>
            <a:r>
              <a:rPr lang="en-US" dirty="0">
                <a:latin typeface="Calibri" charset="0"/>
              </a:rPr>
              <a:t>per </a:t>
            </a:r>
            <a:r>
              <a:rPr lang="en-US" dirty="0" err="1">
                <a:latin typeface="Calibri" charset="0"/>
              </a:rPr>
              <a:t>os</a:t>
            </a:r>
            <a:r>
              <a:rPr lang="el-GR" dirty="0">
                <a:latin typeface="Calibri" charset="0"/>
              </a:rPr>
              <a:t> λήψης</a:t>
            </a:r>
            <a:r>
              <a:rPr lang="en-US" dirty="0">
                <a:latin typeface="Calibri" charset="0"/>
              </a:rPr>
              <a:t> </a:t>
            </a:r>
            <a:r>
              <a:rPr lang="el-GR" dirty="0">
                <a:latin typeface="Calibri" charset="0"/>
              </a:rPr>
              <a:t>σε </a:t>
            </a:r>
            <a:r>
              <a:rPr lang="en-US" dirty="0">
                <a:latin typeface="Calibri" charset="0"/>
              </a:rPr>
              <a:t>iv</a:t>
            </a:r>
            <a:endParaRPr lang="el-GR" dirty="0">
              <a:latin typeface="Calibri" charset="0"/>
              <a:ea typeface="+mn-ea"/>
              <a:cs typeface="+mn-cs"/>
            </a:endParaRPr>
          </a:p>
          <a:p>
            <a:pPr eaLnBrk="1" fontAlgn="auto" hangingPunct="1">
              <a:spcAft>
                <a:spcPts val="0"/>
              </a:spcAft>
              <a:buFont typeface="Arial"/>
              <a:buChar char="•"/>
              <a:defRPr/>
            </a:pPr>
            <a:r>
              <a:rPr lang="el-GR" dirty="0">
                <a:latin typeface="Calibri" charset="0"/>
                <a:ea typeface="+mn-ea"/>
                <a:cs typeface="+mn-cs"/>
              </a:rPr>
              <a:t>Συνεχής έγχυση</a:t>
            </a:r>
          </a:p>
          <a:p>
            <a:pPr eaLnBrk="1" fontAlgn="auto" hangingPunct="1">
              <a:spcAft>
                <a:spcPts val="0"/>
              </a:spcAft>
              <a:buFont typeface="Arial"/>
              <a:buChar char="•"/>
              <a:defRPr/>
            </a:pPr>
            <a:r>
              <a:rPr lang="el-GR" dirty="0">
                <a:latin typeface="Calibri" charset="0"/>
                <a:ea typeface="+mn-ea"/>
                <a:cs typeface="+mn-cs"/>
              </a:rPr>
              <a:t>Συνδυασμός διουρητικών</a:t>
            </a:r>
          </a:p>
          <a:p>
            <a:pPr eaLnBrk="1" fontAlgn="auto" hangingPunct="1">
              <a:spcAft>
                <a:spcPts val="0"/>
              </a:spcAft>
              <a:buFont typeface="Arial"/>
              <a:buChar char="•"/>
              <a:defRPr/>
            </a:pPr>
            <a:r>
              <a:rPr lang="el-GR" dirty="0">
                <a:latin typeface="Calibri" charset="0"/>
                <a:ea typeface="+mn-ea"/>
                <a:cs typeface="+mn-cs"/>
              </a:rPr>
              <a:t>Βαπτάνες</a:t>
            </a:r>
            <a:endParaRPr lang="en-US" dirty="0">
              <a:latin typeface="Calibri" charset="0"/>
              <a:ea typeface="+mn-ea"/>
              <a:cs typeface="+mn-cs"/>
            </a:endParaRPr>
          </a:p>
          <a:p>
            <a:pPr eaLnBrk="1" fontAlgn="auto" hangingPunct="1">
              <a:spcAft>
                <a:spcPts val="0"/>
              </a:spcAft>
              <a:buFont typeface="Arial"/>
              <a:buChar char="•"/>
              <a:defRPr/>
            </a:pPr>
            <a:r>
              <a:rPr lang="el-GR" dirty="0">
                <a:latin typeface="Calibri" charset="0"/>
                <a:ea typeface="+mn-ea"/>
                <a:cs typeface="+mn-cs"/>
              </a:rPr>
              <a:t>Εξωνεφρική κάθαρση-Υπερδίηθηση</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3794">
                                            <p:txEl>
                                              <p:pRg st="0" end="0"/>
                                            </p:txEl>
                                          </p:spTgt>
                                        </p:tgtEl>
                                        <p:attrNameLst>
                                          <p:attrName>style.visibility</p:attrName>
                                        </p:attrNameLst>
                                      </p:cBhvr>
                                      <p:to>
                                        <p:strVal val="visible"/>
                                      </p:to>
                                    </p:set>
                                    <p:anim calcmode="lin" valueType="num">
                                      <p:cBhvr>
                                        <p:cTn id="7" dur="1000" fill="hold"/>
                                        <p:tgtEl>
                                          <p:spTgt spid="3379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379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3794">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3794">
                                            <p:txEl>
                                              <p:pRg st="1" end="1"/>
                                            </p:txEl>
                                          </p:spTgt>
                                        </p:tgtEl>
                                        <p:attrNameLst>
                                          <p:attrName>style.visibility</p:attrName>
                                        </p:attrNameLst>
                                      </p:cBhvr>
                                      <p:to>
                                        <p:strVal val="visible"/>
                                      </p:to>
                                    </p:set>
                                    <p:anim calcmode="lin" valueType="num">
                                      <p:cBhvr>
                                        <p:cTn id="14" dur="1000" fill="hold"/>
                                        <p:tgtEl>
                                          <p:spTgt spid="33794">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3794">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3794">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3794">
                                            <p:txEl>
                                              <p:pRg st="2" end="2"/>
                                            </p:txEl>
                                          </p:spTgt>
                                        </p:tgtEl>
                                        <p:attrNameLst>
                                          <p:attrName>style.visibility</p:attrName>
                                        </p:attrNameLst>
                                      </p:cBhvr>
                                      <p:to>
                                        <p:strVal val="visible"/>
                                      </p:to>
                                    </p:set>
                                    <p:anim calcmode="lin" valueType="num">
                                      <p:cBhvr>
                                        <p:cTn id="21" dur="1000" fill="hold"/>
                                        <p:tgtEl>
                                          <p:spTgt spid="33794">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3794">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3794">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3794">
                                            <p:txEl>
                                              <p:pRg st="3" end="3"/>
                                            </p:txEl>
                                          </p:spTgt>
                                        </p:tgtEl>
                                        <p:attrNameLst>
                                          <p:attrName>style.visibility</p:attrName>
                                        </p:attrNameLst>
                                      </p:cBhvr>
                                      <p:to>
                                        <p:strVal val="visible"/>
                                      </p:to>
                                    </p:set>
                                    <p:anim calcmode="lin" valueType="num">
                                      <p:cBhvr>
                                        <p:cTn id="28" dur="1000" fill="hold"/>
                                        <p:tgtEl>
                                          <p:spTgt spid="33794">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3794">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3794">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3794">
                                            <p:txEl>
                                              <p:pRg st="4" end="4"/>
                                            </p:txEl>
                                          </p:spTgt>
                                        </p:tgtEl>
                                        <p:attrNameLst>
                                          <p:attrName>style.visibility</p:attrName>
                                        </p:attrNameLst>
                                      </p:cBhvr>
                                      <p:to>
                                        <p:strVal val="visible"/>
                                      </p:to>
                                    </p:set>
                                    <p:anim calcmode="lin" valueType="num">
                                      <p:cBhvr>
                                        <p:cTn id="35" dur="1000" fill="hold"/>
                                        <p:tgtEl>
                                          <p:spTgt spid="33794">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3794">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3794">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3794">
                                            <p:txEl>
                                              <p:pRg st="5" end="5"/>
                                            </p:txEl>
                                          </p:spTgt>
                                        </p:tgtEl>
                                        <p:attrNameLst>
                                          <p:attrName>style.visibility</p:attrName>
                                        </p:attrNameLst>
                                      </p:cBhvr>
                                      <p:to>
                                        <p:strVal val="visible"/>
                                      </p:to>
                                    </p:set>
                                    <p:anim calcmode="lin" valueType="num">
                                      <p:cBhvr>
                                        <p:cTn id="42" dur="1000" fill="hold"/>
                                        <p:tgtEl>
                                          <p:spTgt spid="33794">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33794">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3794">
                                            <p:txEl>
                                              <p:pRg st="5" end="5"/>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3794">
                                            <p:txEl>
                                              <p:pRg st="6" end="6"/>
                                            </p:txEl>
                                          </p:spTgt>
                                        </p:tgtEl>
                                        <p:attrNameLst>
                                          <p:attrName>style.visibility</p:attrName>
                                        </p:attrNameLst>
                                      </p:cBhvr>
                                      <p:to>
                                        <p:strVal val="visible"/>
                                      </p:to>
                                    </p:set>
                                    <p:anim calcmode="lin" valueType="num">
                                      <p:cBhvr>
                                        <p:cTn id="49" dur="1000" fill="hold"/>
                                        <p:tgtEl>
                                          <p:spTgt spid="33794">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33794">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33794">
                                            <p:txEl>
                                              <p:pRg st="6" end="6"/>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3794">
                                            <p:txEl>
                                              <p:pRg st="7" end="7"/>
                                            </p:txEl>
                                          </p:spTgt>
                                        </p:tgtEl>
                                        <p:attrNameLst>
                                          <p:attrName>style.visibility</p:attrName>
                                        </p:attrNameLst>
                                      </p:cBhvr>
                                      <p:to>
                                        <p:strVal val="visible"/>
                                      </p:to>
                                    </p:set>
                                    <p:anim calcmode="lin" valueType="num">
                                      <p:cBhvr>
                                        <p:cTn id="56" dur="1000" fill="hold"/>
                                        <p:tgtEl>
                                          <p:spTgt spid="33794">
                                            <p:txEl>
                                              <p:pRg st="7" end="7"/>
                                            </p:txEl>
                                          </p:spTgt>
                                        </p:tgtEl>
                                        <p:attrNameLst>
                                          <p:attrName>ppt_w</p:attrName>
                                        </p:attrNameLst>
                                      </p:cBhvr>
                                      <p:tavLst>
                                        <p:tav tm="0">
                                          <p:val>
                                            <p:strVal val="#ppt_w*0.70"/>
                                          </p:val>
                                        </p:tav>
                                        <p:tav tm="100000">
                                          <p:val>
                                            <p:strVal val="#ppt_w"/>
                                          </p:val>
                                        </p:tav>
                                      </p:tavLst>
                                    </p:anim>
                                    <p:anim calcmode="lin" valueType="num">
                                      <p:cBhvr>
                                        <p:cTn id="57" dur="1000" fill="hold"/>
                                        <p:tgtEl>
                                          <p:spTgt spid="33794">
                                            <p:txEl>
                                              <p:pRg st="7" end="7"/>
                                            </p:txEl>
                                          </p:spTgt>
                                        </p:tgtEl>
                                        <p:attrNameLst>
                                          <p:attrName>ppt_h</p:attrName>
                                        </p:attrNameLst>
                                      </p:cBhvr>
                                      <p:tavLst>
                                        <p:tav tm="0">
                                          <p:val>
                                            <p:strVal val="#ppt_h"/>
                                          </p:val>
                                        </p:tav>
                                        <p:tav tm="100000">
                                          <p:val>
                                            <p:strVal val="#ppt_h"/>
                                          </p:val>
                                        </p:tav>
                                      </p:tavLst>
                                    </p:anim>
                                    <p:animEffect transition="in" filter="fade">
                                      <p:cBhvr>
                                        <p:cTn id="58" dur="1000"/>
                                        <p:tgtEl>
                                          <p:spTgt spid="33794">
                                            <p:txEl>
                                              <p:pRg st="7" end="7"/>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33794">
                                            <p:txEl>
                                              <p:pRg st="8" end="8"/>
                                            </p:txEl>
                                          </p:spTgt>
                                        </p:tgtEl>
                                        <p:attrNameLst>
                                          <p:attrName>style.visibility</p:attrName>
                                        </p:attrNameLst>
                                      </p:cBhvr>
                                      <p:to>
                                        <p:strVal val="visible"/>
                                      </p:to>
                                    </p:set>
                                    <p:anim calcmode="lin" valueType="num">
                                      <p:cBhvr>
                                        <p:cTn id="63" dur="1000" fill="hold"/>
                                        <p:tgtEl>
                                          <p:spTgt spid="33794">
                                            <p:txEl>
                                              <p:pRg st="8" end="8"/>
                                            </p:txEl>
                                          </p:spTgt>
                                        </p:tgtEl>
                                        <p:attrNameLst>
                                          <p:attrName>ppt_w</p:attrName>
                                        </p:attrNameLst>
                                      </p:cBhvr>
                                      <p:tavLst>
                                        <p:tav tm="0">
                                          <p:val>
                                            <p:strVal val="#ppt_w*0.70"/>
                                          </p:val>
                                        </p:tav>
                                        <p:tav tm="100000">
                                          <p:val>
                                            <p:strVal val="#ppt_w"/>
                                          </p:val>
                                        </p:tav>
                                      </p:tavLst>
                                    </p:anim>
                                    <p:anim calcmode="lin" valueType="num">
                                      <p:cBhvr>
                                        <p:cTn id="64" dur="1000" fill="hold"/>
                                        <p:tgtEl>
                                          <p:spTgt spid="33794">
                                            <p:txEl>
                                              <p:pRg st="8" end="8"/>
                                            </p:txEl>
                                          </p:spTgt>
                                        </p:tgtEl>
                                        <p:attrNameLst>
                                          <p:attrName>ppt_h</p:attrName>
                                        </p:attrNameLst>
                                      </p:cBhvr>
                                      <p:tavLst>
                                        <p:tav tm="0">
                                          <p:val>
                                            <p:strVal val="#ppt_h"/>
                                          </p:val>
                                        </p:tav>
                                        <p:tav tm="100000">
                                          <p:val>
                                            <p:strVal val="#ppt_h"/>
                                          </p:val>
                                        </p:tav>
                                      </p:tavLst>
                                    </p:anim>
                                    <p:animEffect transition="in" filter="fade">
                                      <p:cBhvr>
                                        <p:cTn id="65" dur="1000"/>
                                        <p:tgtEl>
                                          <p:spTgt spid="3379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76200"/>
            <a:ext cx="8402637" cy="685800"/>
          </a:xfrm>
        </p:spPr>
        <p:txBody>
          <a:bodyPr>
            <a:normAutofit fontScale="90000"/>
          </a:bodyPr>
          <a:lstStyle/>
          <a:p>
            <a:pPr>
              <a:defRPr/>
            </a:pPr>
            <a:r>
              <a:rPr lang="el-GR" dirty="0">
                <a:latin typeface="Times New Roman"/>
                <a:cs typeface="Times New Roman"/>
              </a:rPr>
              <a:t>Ηλεκρολυτικές διαταραχές απο τη χρήση διουρητικών</a:t>
            </a:r>
            <a:endParaRPr lang="en-US" dirty="0">
              <a:latin typeface="Times New Roman"/>
              <a:cs typeface="Times New Roman"/>
            </a:endParaRPr>
          </a:p>
        </p:txBody>
      </p:sp>
      <p:sp>
        <p:nvSpPr>
          <p:cNvPr id="3" name="Content Placeholder 2"/>
          <p:cNvSpPr>
            <a:spLocks noGrp="1"/>
          </p:cNvSpPr>
          <p:nvPr>
            <p:ph idx="1"/>
          </p:nvPr>
        </p:nvSpPr>
        <p:spPr>
          <a:xfrm>
            <a:off x="457200" y="1295400"/>
            <a:ext cx="8229600" cy="4525963"/>
          </a:xfrm>
        </p:spPr>
        <p:txBody>
          <a:bodyPr/>
          <a:lstStyle/>
          <a:p>
            <a:pPr>
              <a:defRPr/>
            </a:pPr>
            <a:r>
              <a:rPr lang="el-GR" dirty="0">
                <a:latin typeface="Times New Roman"/>
                <a:cs typeface="Times New Roman"/>
              </a:rPr>
              <a:t>Καρδιακή ανεπάρκεια</a:t>
            </a:r>
          </a:p>
          <a:p>
            <a:pPr lvl="2">
              <a:defRPr/>
            </a:pPr>
            <a:r>
              <a:rPr lang="el-GR" dirty="0">
                <a:latin typeface="Times New Roman"/>
                <a:cs typeface="Times New Roman"/>
              </a:rPr>
              <a:t>Υπονατριαιμία</a:t>
            </a:r>
          </a:p>
          <a:p>
            <a:pPr marL="0" indent="0">
              <a:buFont typeface="Arial" charset="0"/>
              <a:buNone/>
              <a:defRPr/>
            </a:pPr>
            <a:endParaRPr lang="el-GR" dirty="0">
              <a:latin typeface="Times New Roman"/>
              <a:cs typeface="Times New Roman"/>
            </a:endParaRPr>
          </a:p>
          <a:p>
            <a:pPr>
              <a:defRPr/>
            </a:pPr>
            <a:r>
              <a:rPr lang="el-GR" dirty="0">
                <a:latin typeface="Times New Roman"/>
                <a:cs typeface="Times New Roman"/>
              </a:rPr>
              <a:t>Διουρητικά αγκύλης-θειαζίδες</a:t>
            </a:r>
          </a:p>
          <a:p>
            <a:pPr lvl="2">
              <a:defRPr/>
            </a:pPr>
            <a:r>
              <a:rPr lang="el-GR" dirty="0">
                <a:latin typeface="Times New Roman"/>
                <a:cs typeface="Times New Roman"/>
              </a:rPr>
              <a:t>Υπονατριαμία</a:t>
            </a:r>
          </a:p>
          <a:p>
            <a:pPr lvl="2">
              <a:defRPr/>
            </a:pPr>
            <a:r>
              <a:rPr lang="el-GR" dirty="0">
                <a:latin typeface="Times New Roman"/>
                <a:cs typeface="Times New Roman"/>
              </a:rPr>
              <a:t>Υποκαλιαιμία</a:t>
            </a:r>
          </a:p>
          <a:p>
            <a:pPr lvl="2">
              <a:defRPr/>
            </a:pPr>
            <a:r>
              <a:rPr lang="el-GR" dirty="0">
                <a:latin typeface="Times New Roman"/>
                <a:cs typeface="Times New Roman"/>
              </a:rPr>
              <a:t>Υπομαγνησιαμία</a:t>
            </a:r>
          </a:p>
          <a:p>
            <a:pPr lvl="2">
              <a:defRPr/>
            </a:pPr>
            <a:r>
              <a:rPr lang="el-GR" dirty="0">
                <a:latin typeface="Times New Roman"/>
                <a:cs typeface="Times New Roman"/>
              </a:rPr>
              <a:t>Υπασβεστιαιμία</a:t>
            </a:r>
          </a:p>
          <a:p>
            <a:pPr lvl="2">
              <a:defRPr/>
            </a:pPr>
            <a:r>
              <a:rPr lang="el-GR" dirty="0">
                <a:latin typeface="Times New Roman"/>
                <a:cs typeface="Times New Roman"/>
              </a:rPr>
              <a:t>Υποχλωραιμία</a:t>
            </a:r>
            <a:endParaRPr lang="en-US" dirty="0">
              <a:latin typeface="Times New Roman"/>
              <a:cs typeface="Times New Roman"/>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dissolv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dissolv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Times New Roman"/>
                <a:cs typeface="Times New Roman"/>
              </a:rPr>
              <a:t>Οξέα προβλήματα στον ασθενή με νεφρική βλάβη</a:t>
            </a:r>
            <a:endParaRPr lang="en-US" dirty="0">
              <a:latin typeface="Times New Roman"/>
              <a:cs typeface="Times New Roman"/>
            </a:endParaRPr>
          </a:p>
        </p:txBody>
      </p:sp>
      <p:sp>
        <p:nvSpPr>
          <p:cNvPr id="3" name="Content Placeholder 2"/>
          <p:cNvSpPr>
            <a:spLocks noGrp="1"/>
          </p:cNvSpPr>
          <p:nvPr>
            <p:ph idx="1"/>
          </p:nvPr>
        </p:nvSpPr>
        <p:spPr>
          <a:xfrm>
            <a:off x="228600" y="1447800"/>
            <a:ext cx="8458200" cy="4525963"/>
          </a:xfrm>
        </p:spPr>
        <p:txBody>
          <a:bodyPr/>
          <a:lstStyle/>
          <a:p>
            <a:r>
              <a:rPr lang="el-GR" dirty="0">
                <a:latin typeface="Times New Roman"/>
                <a:cs typeface="Times New Roman"/>
              </a:rPr>
              <a:t>Οίδημα, κατακράτηση υγρών, πνευμονικό οίδημα</a:t>
            </a:r>
          </a:p>
          <a:p>
            <a:pPr algn="ctr"/>
            <a:r>
              <a:rPr lang="el-GR" sz="3600" b="1" u="sng" dirty="0">
                <a:latin typeface="Times New Roman"/>
                <a:cs typeface="Times New Roman"/>
              </a:rPr>
              <a:t>Υπονατριαιμία με ή χωρίς κατακράτηση υγρών</a:t>
            </a:r>
          </a:p>
          <a:p>
            <a:r>
              <a:rPr lang="el-GR" dirty="0">
                <a:latin typeface="Times New Roman"/>
                <a:cs typeface="Times New Roman"/>
              </a:rPr>
              <a:t>Υπερκαλιαιμία</a:t>
            </a:r>
          </a:p>
          <a:p>
            <a:r>
              <a:rPr lang="el-GR" dirty="0">
                <a:latin typeface="Times New Roman"/>
                <a:cs typeface="Times New Roman"/>
              </a:rPr>
              <a:t>Μεταβολική Οξέωση</a:t>
            </a:r>
          </a:p>
          <a:p>
            <a:r>
              <a:rPr lang="el-GR" dirty="0">
                <a:latin typeface="Times New Roman"/>
                <a:cs typeface="Times New Roman"/>
              </a:rPr>
              <a:t>Αναιμία</a:t>
            </a:r>
            <a:endParaRPr lang="en-US" dirty="0">
              <a:latin typeface="Times New Roman"/>
              <a:cs typeface="Times New Roman"/>
            </a:endParaRPr>
          </a:p>
        </p:txBody>
      </p:sp>
    </p:spTree>
    <p:extLst>
      <p:ext uri="{BB962C8B-B14F-4D97-AF65-F5344CB8AC3E}">
        <p14:creationId xmlns:p14="http://schemas.microsoft.com/office/powerpoint/2010/main" val="3526549303"/>
      </p:ext>
    </p:extLst>
  </p:cSld>
  <p:clrMapOvr>
    <a:masterClrMapping/>
  </p:clrMapOvr>
  <p:transition spd="slow"/>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982663" y="76200"/>
            <a:ext cx="7239000" cy="649287"/>
          </a:xfrm>
        </p:spPr>
        <p:txBody>
          <a:bodyPr lIns="92075" tIns="46038" rIns="92075" bIns="46038">
            <a:normAutofit fontScale="90000"/>
          </a:bodyPr>
          <a:lstStyle/>
          <a:p>
            <a:pPr algn="ctr" defTabSz="762000" eaLnBrk="1" hangingPunct="1">
              <a:lnSpc>
                <a:spcPct val="120000"/>
              </a:lnSpc>
              <a:defRPr/>
            </a:pPr>
            <a:r>
              <a:rPr lang="el-GR" sz="4800" b="1" dirty="0">
                <a:solidFill>
                  <a:srgbClr val="CCAF0A"/>
                </a:solidFill>
                <a:latin typeface="Times New Roman"/>
                <a:cs typeface="Times New Roman"/>
              </a:rPr>
              <a:t>ΥΠΟΝΑΤΡΙΑΙΜΙΑ</a:t>
            </a:r>
          </a:p>
        </p:txBody>
      </p:sp>
      <p:sp>
        <p:nvSpPr>
          <p:cNvPr id="7171" name="Rectangle 3"/>
          <p:cNvSpPr>
            <a:spLocks noGrp="1" noChangeArrowheads="1"/>
          </p:cNvSpPr>
          <p:nvPr>
            <p:ph type="body" idx="1"/>
          </p:nvPr>
        </p:nvSpPr>
        <p:spPr>
          <a:xfrm>
            <a:off x="827088" y="2060575"/>
            <a:ext cx="7640637" cy="3240088"/>
          </a:xfrm>
        </p:spPr>
        <p:txBody>
          <a:bodyPr lIns="92075" tIns="46038" rIns="92075" bIns="46038"/>
          <a:lstStyle/>
          <a:p>
            <a:pPr algn="ctr" defTabSz="762000" eaLnBrk="1" hangingPunct="1">
              <a:lnSpc>
                <a:spcPct val="110000"/>
              </a:lnSpc>
              <a:buFontTx/>
              <a:buNone/>
            </a:pPr>
            <a:r>
              <a:rPr lang="el-GR" sz="3200" b="1" dirty="0">
                <a:solidFill>
                  <a:srgbClr val="FF0000"/>
                </a:solidFill>
                <a:latin typeface="Times New Roman" charset="0"/>
              </a:rPr>
              <a:t>Η μείωση της πυκνότητας</a:t>
            </a:r>
            <a:endParaRPr lang="en-US" sz="3200" b="1" dirty="0">
              <a:solidFill>
                <a:srgbClr val="FF0000"/>
              </a:solidFill>
              <a:latin typeface="Times New Roman" charset="0"/>
            </a:endParaRPr>
          </a:p>
          <a:p>
            <a:pPr algn="ctr" defTabSz="762000" eaLnBrk="1" hangingPunct="1">
              <a:lnSpc>
                <a:spcPct val="110000"/>
              </a:lnSpc>
              <a:buFontTx/>
              <a:buNone/>
            </a:pPr>
            <a:r>
              <a:rPr lang="el-GR" sz="3200" b="1" dirty="0">
                <a:solidFill>
                  <a:srgbClr val="FF0000"/>
                </a:solidFill>
                <a:latin typeface="Times New Roman" charset="0"/>
              </a:rPr>
              <a:t>του νατρίου</a:t>
            </a:r>
            <a:r>
              <a:rPr lang="en-US" sz="3200" b="1" dirty="0">
                <a:solidFill>
                  <a:srgbClr val="FF0000"/>
                </a:solidFill>
                <a:latin typeface="Times New Roman" charset="0"/>
              </a:rPr>
              <a:t> </a:t>
            </a:r>
            <a:r>
              <a:rPr lang="el-GR" sz="3200" b="1" dirty="0">
                <a:solidFill>
                  <a:srgbClr val="FF0000"/>
                </a:solidFill>
                <a:latin typeface="Times New Roman" charset="0"/>
              </a:rPr>
              <a:t>του ορού </a:t>
            </a:r>
            <a:endParaRPr lang="en-US" sz="3200" b="1" dirty="0">
              <a:solidFill>
                <a:srgbClr val="FF0000"/>
              </a:solidFill>
              <a:latin typeface="Times New Roman" charset="0"/>
            </a:endParaRPr>
          </a:p>
          <a:p>
            <a:pPr algn="ctr" defTabSz="762000" eaLnBrk="1" hangingPunct="1">
              <a:lnSpc>
                <a:spcPct val="110000"/>
              </a:lnSpc>
              <a:buFontTx/>
              <a:buNone/>
            </a:pPr>
            <a:r>
              <a:rPr lang="el-GR" sz="3200" b="1" dirty="0">
                <a:solidFill>
                  <a:srgbClr val="FF0000"/>
                </a:solidFill>
                <a:latin typeface="Times New Roman" charset="0"/>
              </a:rPr>
              <a:t>κάτω</a:t>
            </a:r>
            <a:r>
              <a:rPr lang="en-US" sz="3200" b="1" dirty="0">
                <a:solidFill>
                  <a:srgbClr val="FF0000"/>
                </a:solidFill>
                <a:latin typeface="Times New Roman" charset="0"/>
              </a:rPr>
              <a:t> </a:t>
            </a:r>
            <a:r>
              <a:rPr lang="el-GR" sz="3200" b="1" dirty="0">
                <a:solidFill>
                  <a:srgbClr val="FF0000"/>
                </a:solidFill>
                <a:latin typeface="Times New Roman" charset="0"/>
              </a:rPr>
              <a:t>από 135* meq/L. </a:t>
            </a:r>
          </a:p>
          <a:p>
            <a:pPr algn="ctr" defTabSz="762000" eaLnBrk="1" hangingPunct="1">
              <a:lnSpc>
                <a:spcPct val="110000"/>
              </a:lnSpc>
              <a:buFontTx/>
              <a:buNone/>
            </a:pPr>
            <a:r>
              <a:rPr lang="el-GR" sz="2800" b="1" dirty="0">
                <a:solidFill>
                  <a:schemeClr val="tx2"/>
                </a:solidFill>
                <a:latin typeface="Times New Roman" charset="0"/>
              </a:rPr>
              <a:t>_____________________________________</a:t>
            </a:r>
          </a:p>
          <a:p>
            <a:pPr algn="ctr" defTabSz="762000" eaLnBrk="1" hangingPunct="1">
              <a:lnSpc>
                <a:spcPct val="110000"/>
              </a:lnSpc>
              <a:buFontTx/>
              <a:buNone/>
            </a:pPr>
            <a:r>
              <a:rPr lang="el-GR" sz="2800" b="1" dirty="0">
                <a:solidFill>
                  <a:schemeClr val="tx2"/>
                </a:solidFill>
                <a:latin typeface="Times New Roman" charset="0"/>
              </a:rPr>
              <a:t>* στην κλινική πράξη κάτω από 130 meq/L</a:t>
            </a:r>
            <a:r>
              <a:rPr lang="el-GR" sz="2800" b="1" dirty="0">
                <a:latin typeface="Times New Roman" charset="0"/>
              </a:rPr>
              <a:t>  </a:t>
            </a:r>
          </a:p>
        </p:txBody>
      </p:sp>
    </p:spTree>
    <p:extLst>
      <p:ext uri="{BB962C8B-B14F-4D97-AF65-F5344CB8AC3E}">
        <p14:creationId xmlns:p14="http://schemas.microsoft.com/office/powerpoint/2010/main" val="190872776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dissolve">
                                      <p:cBhvr>
                                        <p:cTn id="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457200" y="76200"/>
            <a:ext cx="8153400" cy="762000"/>
          </a:xfrm>
        </p:spPr>
        <p:txBody>
          <a:bodyPr/>
          <a:lstStyle/>
          <a:p>
            <a:pPr eaLnBrk="1" hangingPunct="1"/>
            <a:r>
              <a:rPr lang="el-GR" b="1" dirty="0">
                <a:solidFill>
                  <a:schemeClr val="hlink"/>
                </a:solidFill>
                <a:latin typeface="Calibri" charset="0"/>
              </a:rPr>
              <a:t>ΕΠΙΣΗΜΑΝΣΗ</a:t>
            </a:r>
          </a:p>
        </p:txBody>
      </p:sp>
      <p:sp>
        <p:nvSpPr>
          <p:cNvPr id="56322" name="Rectangle 3"/>
          <p:cNvSpPr>
            <a:spLocks noGrp="1" noChangeArrowheads="1"/>
          </p:cNvSpPr>
          <p:nvPr>
            <p:ph type="body" idx="1"/>
          </p:nvPr>
        </p:nvSpPr>
        <p:spPr>
          <a:xfrm>
            <a:off x="0" y="1600200"/>
            <a:ext cx="9144000" cy="4953000"/>
          </a:xfrm>
        </p:spPr>
        <p:txBody>
          <a:bodyPr/>
          <a:lstStyle/>
          <a:p>
            <a:pPr eaLnBrk="1" hangingPunct="1">
              <a:lnSpc>
                <a:spcPct val="140000"/>
              </a:lnSpc>
            </a:pPr>
            <a:r>
              <a:rPr lang="el-GR" b="1" dirty="0">
                <a:latin typeface="Calibri" charset="0"/>
              </a:rPr>
              <a:t> Η υπονατριαιμία συχνά αντιμετωπίζεται από τους κλινικούς γιατρούς ως διαταραχή του </a:t>
            </a:r>
            <a:r>
              <a:rPr lang="en-US" b="1" dirty="0">
                <a:latin typeface="Tw Cen MT" charset="0"/>
              </a:rPr>
              <a:t>Na</a:t>
            </a:r>
            <a:r>
              <a:rPr lang="en-US" b="1" baseline="30000" dirty="0">
                <a:latin typeface="Tw Cen MT" charset="0"/>
              </a:rPr>
              <a:t>+</a:t>
            </a:r>
            <a:r>
              <a:rPr lang="el-GR" b="1" baseline="30000" dirty="0">
                <a:latin typeface="Calibri" charset="0"/>
              </a:rPr>
              <a:t> </a:t>
            </a:r>
          </a:p>
        </p:txBody>
      </p:sp>
      <p:sp>
        <p:nvSpPr>
          <p:cNvPr id="190468" name="Rectangle 4"/>
          <p:cNvSpPr>
            <a:spLocks noChangeArrowheads="1"/>
          </p:cNvSpPr>
          <p:nvPr/>
        </p:nvSpPr>
        <p:spPr bwMode="auto">
          <a:xfrm>
            <a:off x="838200" y="3098800"/>
            <a:ext cx="7543800" cy="2882900"/>
          </a:xfrm>
          <a:prstGeom prst="rect">
            <a:avLst/>
          </a:prstGeom>
          <a:solidFill>
            <a:srgbClr val="FFCC99"/>
          </a:solidFill>
          <a:ln w="127000">
            <a:pattFill prst="lgGrid">
              <a:fgClr>
                <a:srgbClr val="000000"/>
              </a:fgClr>
              <a:bgClr>
                <a:srgbClr val="FFFF00"/>
              </a:bgClr>
            </a:patt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fontAlgn="auto">
              <a:lnSpc>
                <a:spcPct val="140000"/>
              </a:lnSpc>
              <a:spcBef>
                <a:spcPct val="20000"/>
              </a:spcBef>
              <a:spcAft>
                <a:spcPts val="0"/>
              </a:spcAft>
              <a:buClr>
                <a:schemeClr val="hlink"/>
              </a:buClr>
              <a:buSzPct val="80000"/>
              <a:buFont typeface="Wingdings" charset="0"/>
              <a:buNone/>
              <a:defRPr/>
            </a:pPr>
            <a:r>
              <a:rPr lang="el-GR" sz="4000" b="1" dirty="0">
                <a:solidFill>
                  <a:srgbClr val="000000"/>
                </a:solidFill>
                <a:latin typeface="+mn-lt"/>
                <a:ea typeface="+mn-ea"/>
                <a:cs typeface="+mn-cs"/>
              </a:rPr>
              <a:t>είναι διαταραχή του </a:t>
            </a:r>
            <a:r>
              <a:rPr lang="en-US" sz="4000" b="1" dirty="0">
                <a:solidFill>
                  <a:srgbClr val="000000"/>
                </a:solidFill>
                <a:latin typeface="+mn-lt"/>
                <a:ea typeface="+mn-ea"/>
                <a:cs typeface="+mn-cs"/>
              </a:rPr>
              <a:t>H</a:t>
            </a:r>
            <a:r>
              <a:rPr lang="en-US" sz="4000" b="1" baseline="-25000" dirty="0">
                <a:solidFill>
                  <a:srgbClr val="000000"/>
                </a:solidFill>
                <a:latin typeface="+mn-lt"/>
                <a:ea typeface="+mn-ea"/>
                <a:cs typeface="+mn-cs"/>
              </a:rPr>
              <a:t>2</a:t>
            </a:r>
            <a:r>
              <a:rPr lang="en-US" sz="4000" b="1" dirty="0">
                <a:solidFill>
                  <a:srgbClr val="000000"/>
                </a:solidFill>
                <a:latin typeface="+mn-lt"/>
                <a:ea typeface="+mn-ea"/>
                <a:cs typeface="+mn-cs"/>
              </a:rPr>
              <a:t>O</a:t>
            </a:r>
            <a:r>
              <a:rPr lang="en-US" sz="4000" b="1" dirty="0">
                <a:latin typeface="+mn-lt"/>
                <a:ea typeface="+mn-ea"/>
                <a:cs typeface="+mn-cs"/>
              </a:rPr>
              <a:t> </a:t>
            </a:r>
            <a:endParaRPr lang="el-GR" sz="4000" b="1" dirty="0">
              <a:latin typeface="+mn-lt"/>
              <a:ea typeface="+mn-ea"/>
              <a:cs typeface="+mn-cs"/>
            </a:endParaRPr>
          </a:p>
          <a:p>
            <a:pPr algn="ctr" fontAlgn="auto">
              <a:lnSpc>
                <a:spcPct val="140000"/>
              </a:lnSpc>
              <a:spcBef>
                <a:spcPct val="20000"/>
              </a:spcBef>
              <a:spcAft>
                <a:spcPts val="0"/>
              </a:spcAft>
              <a:buClr>
                <a:schemeClr val="hlink"/>
              </a:buClr>
              <a:buSzPct val="80000"/>
              <a:buFont typeface="Wingdings" charset="0"/>
              <a:buNone/>
              <a:defRPr/>
            </a:pPr>
            <a:r>
              <a:rPr lang="en-US" sz="4000" b="1" dirty="0">
                <a:solidFill>
                  <a:srgbClr val="FF6600"/>
                </a:solidFill>
                <a:latin typeface="+mn-lt"/>
                <a:ea typeface="+mn-ea"/>
                <a:cs typeface="+mn-cs"/>
              </a:rPr>
              <a:t>(</a:t>
            </a:r>
            <a:r>
              <a:rPr lang="el-GR" sz="4000" b="1" dirty="0">
                <a:solidFill>
                  <a:srgbClr val="FF6600"/>
                </a:solidFill>
                <a:latin typeface="+mn-lt"/>
                <a:ea typeface="+mn-ea"/>
                <a:cs typeface="+mn-cs"/>
              </a:rPr>
              <a:t>αυξημένη κατακράτηση) </a:t>
            </a:r>
          </a:p>
          <a:p>
            <a:pPr algn="ctr" fontAlgn="auto">
              <a:lnSpc>
                <a:spcPct val="140000"/>
              </a:lnSpc>
              <a:spcBef>
                <a:spcPct val="20000"/>
              </a:spcBef>
              <a:spcAft>
                <a:spcPts val="0"/>
              </a:spcAft>
              <a:buClr>
                <a:schemeClr val="hlink"/>
              </a:buClr>
              <a:buSzPct val="80000"/>
              <a:buFont typeface="Wingdings" charset="0"/>
              <a:buNone/>
              <a:defRPr/>
            </a:pPr>
            <a:r>
              <a:rPr lang="el-GR" sz="4000" b="1" dirty="0">
                <a:solidFill>
                  <a:srgbClr val="000000"/>
                </a:solidFill>
                <a:latin typeface="+mn-lt"/>
                <a:ea typeface="+mn-ea"/>
                <a:cs typeface="+mn-cs"/>
              </a:rPr>
              <a:t> Να σε σχέση  με </a:t>
            </a:r>
            <a:r>
              <a:rPr lang="en-US" sz="4000" b="1" dirty="0">
                <a:solidFill>
                  <a:srgbClr val="000000"/>
                </a:solidFill>
                <a:latin typeface="+mn-lt"/>
                <a:ea typeface="+mn-ea"/>
                <a:cs typeface="+mn-cs"/>
              </a:rPr>
              <a:t>H</a:t>
            </a:r>
            <a:r>
              <a:rPr lang="en-US" sz="4000" b="1" baseline="-25000" dirty="0">
                <a:solidFill>
                  <a:srgbClr val="000000"/>
                </a:solidFill>
                <a:latin typeface="+mn-lt"/>
                <a:ea typeface="+mn-ea"/>
                <a:cs typeface="+mn-cs"/>
              </a:rPr>
              <a:t>2</a:t>
            </a:r>
            <a:r>
              <a:rPr lang="en-US" sz="4000" b="1" dirty="0">
                <a:solidFill>
                  <a:srgbClr val="000000"/>
                </a:solidFill>
                <a:latin typeface="+mn-lt"/>
                <a:ea typeface="+mn-ea"/>
                <a:cs typeface="+mn-cs"/>
              </a:rPr>
              <a:t>O</a:t>
            </a:r>
            <a:endParaRPr lang="el-GR" sz="4000" b="1" dirty="0">
              <a:solidFill>
                <a:srgbClr val="000000"/>
              </a:solidFill>
              <a:latin typeface="+mn-lt"/>
              <a:ea typeface="+mn-ea"/>
              <a:cs typeface="+mn-cs"/>
            </a:endParaRPr>
          </a:p>
        </p:txBody>
      </p:sp>
    </p:spTree>
    <p:extLst>
      <p:ext uri="{BB962C8B-B14F-4D97-AF65-F5344CB8AC3E}">
        <p14:creationId xmlns:p14="http://schemas.microsoft.com/office/powerpoint/2010/main" val="22554331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0468"/>
                                        </p:tgtEl>
                                        <p:attrNameLst>
                                          <p:attrName>style.visibility</p:attrName>
                                        </p:attrNameLst>
                                      </p:cBhvr>
                                      <p:to>
                                        <p:strVal val="visible"/>
                                      </p:to>
                                    </p:set>
                                    <p:anim calcmode="lin" valueType="num">
                                      <p:cBhvr>
                                        <p:cTn id="7" dur="1000" fill="hold"/>
                                        <p:tgtEl>
                                          <p:spTgt spid="190468"/>
                                        </p:tgtEl>
                                        <p:attrNameLst>
                                          <p:attrName>ppt_w</p:attrName>
                                        </p:attrNameLst>
                                      </p:cBhvr>
                                      <p:tavLst>
                                        <p:tav tm="0">
                                          <p:val>
                                            <p:strVal val="#ppt_w*0.70"/>
                                          </p:val>
                                        </p:tav>
                                        <p:tav tm="100000">
                                          <p:val>
                                            <p:strVal val="#ppt_w"/>
                                          </p:val>
                                        </p:tav>
                                      </p:tavLst>
                                    </p:anim>
                                    <p:anim calcmode="lin" valueType="num">
                                      <p:cBhvr>
                                        <p:cTn id="8" dur="1000" fill="hold"/>
                                        <p:tgtEl>
                                          <p:spTgt spid="190468"/>
                                        </p:tgtEl>
                                        <p:attrNameLst>
                                          <p:attrName>ppt_h</p:attrName>
                                        </p:attrNameLst>
                                      </p:cBhvr>
                                      <p:tavLst>
                                        <p:tav tm="0">
                                          <p:val>
                                            <p:strVal val="#ppt_h"/>
                                          </p:val>
                                        </p:tav>
                                        <p:tav tm="100000">
                                          <p:val>
                                            <p:strVal val="#ppt_h"/>
                                          </p:val>
                                        </p:tav>
                                      </p:tavLst>
                                    </p:anim>
                                    <p:animEffect transition="in" filter="fade">
                                      <p:cBhvr>
                                        <p:cTn id="9" dur="1000"/>
                                        <p:tgtEl>
                                          <p:spTgt spid="190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827088" y="404813"/>
            <a:ext cx="7345362"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a:solidFill>
                  <a:srgbClr val="FFFF00"/>
                </a:solidFill>
                <a:latin typeface="Arial" charset="0"/>
              </a:rPr>
              <a:t>ΚΑΘΑΡΣΗ ινουλίνης (</a:t>
            </a:r>
            <a:r>
              <a:rPr lang="en-US" sz="3600">
                <a:solidFill>
                  <a:srgbClr val="FFFF00"/>
                </a:solidFill>
                <a:latin typeface="Arial" charset="0"/>
              </a:rPr>
              <a:t>C</a:t>
            </a:r>
            <a:r>
              <a:rPr lang="en-US" sz="3600" baseline="-25000">
                <a:solidFill>
                  <a:srgbClr val="FFFF00"/>
                </a:solidFill>
                <a:latin typeface="Arial" charset="0"/>
              </a:rPr>
              <a:t>in</a:t>
            </a:r>
            <a:r>
              <a:rPr lang="el-GR" sz="3600">
                <a:solidFill>
                  <a:srgbClr val="FFFF00"/>
                </a:solidFill>
                <a:latin typeface="Arial" charset="0"/>
              </a:rPr>
              <a:t>)</a:t>
            </a:r>
          </a:p>
        </p:txBody>
      </p:sp>
      <p:sp>
        <p:nvSpPr>
          <p:cNvPr id="54280" name="Text Box 8"/>
          <p:cNvSpPr txBox="1">
            <a:spLocks noChangeArrowheads="1"/>
          </p:cNvSpPr>
          <p:nvPr/>
        </p:nvSpPr>
        <p:spPr bwMode="auto">
          <a:xfrm>
            <a:off x="900113" y="3138488"/>
            <a:ext cx="7488237" cy="650875"/>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a:latin typeface="Arial" charset="0"/>
              </a:rPr>
              <a:t>Κάθαρση Ινουλίνης (</a:t>
            </a:r>
            <a:r>
              <a:rPr lang="en-US" sz="3600">
                <a:latin typeface="Arial" charset="0"/>
              </a:rPr>
              <a:t>C</a:t>
            </a:r>
            <a:r>
              <a:rPr lang="en-US" sz="3600" baseline="-25000">
                <a:latin typeface="Arial" charset="0"/>
              </a:rPr>
              <a:t>in</a:t>
            </a:r>
            <a:r>
              <a:rPr lang="el-GR" sz="3600">
                <a:latin typeface="Arial" charset="0"/>
              </a:rPr>
              <a:t>) = </a:t>
            </a:r>
            <a:r>
              <a:rPr lang="en-US" sz="3600">
                <a:latin typeface="Arial" charset="0"/>
              </a:rPr>
              <a:t>GFR</a:t>
            </a:r>
            <a:endParaRPr lang="el-GR" sz="3600">
              <a:latin typeface="Arial" charset="0"/>
            </a:endParaRPr>
          </a:p>
        </p:txBody>
      </p:sp>
      <p:sp>
        <p:nvSpPr>
          <p:cNvPr id="32774" name="Line 10"/>
          <p:cNvSpPr>
            <a:spLocks noChangeShapeType="1"/>
          </p:cNvSpPr>
          <p:nvPr/>
        </p:nvSpPr>
        <p:spPr bwMode="auto">
          <a:xfrm>
            <a:off x="0" y="1196975"/>
            <a:ext cx="9144000" cy="0"/>
          </a:xfrm>
          <a:prstGeom prst="line">
            <a:avLst/>
          </a:prstGeom>
          <a:noFill/>
          <a:ln w="57150" cmpd="thinThick">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Tree>
    <p:extLst>
      <p:ext uri="{BB962C8B-B14F-4D97-AF65-F5344CB8AC3E}">
        <p14:creationId xmlns:p14="http://schemas.microsoft.com/office/powerpoint/2010/main" val="4350785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4280"/>
                                        </p:tgtEl>
                                        <p:attrNameLst>
                                          <p:attrName>style.visibility</p:attrName>
                                        </p:attrNameLst>
                                      </p:cBhvr>
                                      <p:to>
                                        <p:strVal val="visible"/>
                                      </p:to>
                                    </p:set>
                                    <p:anim calcmode="lin" valueType="num">
                                      <p:cBhvr>
                                        <p:cTn id="7" dur="500" fill="hold"/>
                                        <p:tgtEl>
                                          <p:spTgt spid="54280"/>
                                        </p:tgtEl>
                                        <p:attrNameLst>
                                          <p:attrName>ppt_w</p:attrName>
                                        </p:attrNameLst>
                                      </p:cBhvr>
                                      <p:tavLst>
                                        <p:tav tm="0">
                                          <p:val>
                                            <p:fltVal val="0"/>
                                          </p:val>
                                        </p:tav>
                                        <p:tav tm="100000">
                                          <p:val>
                                            <p:strVal val="#ppt_w"/>
                                          </p:val>
                                        </p:tav>
                                      </p:tavLst>
                                    </p:anim>
                                    <p:anim calcmode="lin" valueType="num">
                                      <p:cBhvr>
                                        <p:cTn id="8" dur="500" fill="hold"/>
                                        <p:tgtEl>
                                          <p:spTgt spid="54280"/>
                                        </p:tgtEl>
                                        <p:attrNameLst>
                                          <p:attrName>ppt_h</p:attrName>
                                        </p:attrNameLst>
                                      </p:cBhvr>
                                      <p:tavLst>
                                        <p:tav tm="0">
                                          <p:val>
                                            <p:fltVal val="0"/>
                                          </p:val>
                                        </p:tav>
                                        <p:tav tm="100000">
                                          <p:val>
                                            <p:strVal val="#ppt_h"/>
                                          </p:val>
                                        </p:tav>
                                      </p:tavLst>
                                    </p:anim>
                                    <p:animEffect transition="in" filter="fade">
                                      <p:cBhvr>
                                        <p:cTn id="9" dur="500"/>
                                        <p:tgtEl>
                                          <p:spTgt spid="54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0"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6563" y="76200"/>
            <a:ext cx="8402637" cy="685800"/>
          </a:xfrm>
        </p:spPr>
        <p:txBody>
          <a:bodyPr/>
          <a:lstStyle/>
          <a:p>
            <a:pPr>
              <a:defRPr/>
            </a:pPr>
            <a:r>
              <a:rPr lang="el-GR" dirty="0">
                <a:latin typeface="Times New Roman" charset="0"/>
                <a:cs typeface="Times New Roman" charset="0"/>
              </a:rPr>
              <a:t>ΘΕΡΑΠΕΙΑ ΥΠΟΝΑΤΡΙΑΙΜΙΑΣ </a:t>
            </a:r>
            <a:endParaRPr lang="en-US" dirty="0"/>
          </a:p>
        </p:txBody>
      </p:sp>
      <p:pic>
        <p:nvPicPr>
          <p:cNvPr id="2150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066800"/>
            <a:ext cx="7467600" cy="4926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99338494"/>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3"/>
          <p:cNvSpPr>
            <a:spLocks noGrp="1" noChangeArrowheads="1"/>
          </p:cNvSpPr>
          <p:nvPr>
            <p:ph type="body" idx="1"/>
          </p:nvPr>
        </p:nvSpPr>
        <p:spPr>
          <a:xfrm>
            <a:off x="339725" y="838200"/>
            <a:ext cx="8496300" cy="5181600"/>
          </a:xfrm>
          <a:extLst>
            <a:ext uri="{909E8E84-426E-40dd-AFC4-6F175D3DCCD1}">
              <a14:hiddenFill xmlns:a14="http://schemas.microsoft.com/office/drawing/2010/main" xmlns="">
                <a:solidFill>
                  <a:srgbClr val="FFFFCC"/>
                </a:solidFill>
              </a14:hiddenFill>
            </a:ext>
          </a:extLst>
        </p:spPr>
        <p:txBody>
          <a:bodyPr/>
          <a:lstStyle/>
          <a:p>
            <a:pPr marL="609600" indent="-609600" algn="just">
              <a:defRPr/>
            </a:pPr>
            <a:r>
              <a:rPr lang="el-GR" sz="2000" b="1" dirty="0">
                <a:latin typeface="Times New Roman" charset="0"/>
              </a:rPr>
              <a:t>Ο βαθμός διόρθωσης της [Ν</a:t>
            </a:r>
            <a:r>
              <a:rPr lang="en-US" sz="2000" b="1" dirty="0">
                <a:latin typeface="Times New Roman" charset="0"/>
              </a:rPr>
              <a:t>a</a:t>
            </a:r>
            <a:r>
              <a:rPr lang="en-US" sz="2000" b="1" baseline="30000" dirty="0">
                <a:latin typeface="Times New Roman" charset="0"/>
              </a:rPr>
              <a:t>+</a:t>
            </a:r>
            <a:r>
              <a:rPr lang="el-GR" sz="2000" b="1" dirty="0">
                <a:latin typeface="Times New Roman" charset="0"/>
              </a:rPr>
              <a:t>]:  </a:t>
            </a:r>
            <a:r>
              <a:rPr lang="el-GR" sz="2000" dirty="0">
                <a:latin typeface="Times New Roman" charset="0"/>
              </a:rPr>
              <a:t>ιδιαίτερη σημασία για την αποφυγή επιπλοκών</a:t>
            </a:r>
          </a:p>
          <a:p>
            <a:pPr marL="609600" indent="-609600" algn="just">
              <a:buFontTx/>
              <a:buNone/>
              <a:defRPr/>
            </a:pPr>
            <a:endParaRPr lang="el-GR" sz="2000" dirty="0">
              <a:latin typeface="Times New Roman" charset="0"/>
            </a:endParaRPr>
          </a:p>
          <a:p>
            <a:pPr marL="609600" indent="-609600" algn="just">
              <a:defRPr/>
            </a:pPr>
            <a:r>
              <a:rPr lang="el-GR" sz="2000" b="1" dirty="0">
                <a:latin typeface="Times New Roman" charset="0"/>
              </a:rPr>
              <a:t>Σ</a:t>
            </a:r>
            <a:r>
              <a:rPr lang="en-US" sz="2000" b="1" dirty="0">
                <a:latin typeface="Times New Roman" charset="0"/>
              </a:rPr>
              <a:t>’</a:t>
            </a:r>
            <a:r>
              <a:rPr lang="el-GR" altLang="ja-JP" sz="2000" b="1" dirty="0">
                <a:latin typeface="Times New Roman" charset="0"/>
              </a:rPr>
              <a:t> όλες τις περιπτώσεις:</a:t>
            </a:r>
            <a:r>
              <a:rPr lang="el-GR" altLang="ja-JP" sz="2000" dirty="0">
                <a:latin typeface="Times New Roman" charset="0"/>
              </a:rPr>
              <a:t> </a:t>
            </a:r>
          </a:p>
          <a:p>
            <a:pPr marL="1371600" lvl="2" indent="-457200" algn="just">
              <a:buFontTx/>
              <a:buNone/>
              <a:defRPr/>
            </a:pPr>
            <a:r>
              <a:rPr lang="el-GR" sz="2000" b="1" dirty="0">
                <a:latin typeface="Times New Roman" charset="0"/>
                <a:cs typeface="Times New Roman" charset="0"/>
              </a:rPr>
              <a:t>↑</a:t>
            </a:r>
            <a:r>
              <a:rPr lang="el-GR" sz="2000" b="1" dirty="0">
                <a:latin typeface="Times New Roman" charset="0"/>
              </a:rPr>
              <a:t> [Ν</a:t>
            </a:r>
            <a:r>
              <a:rPr lang="en-US" sz="2000" b="1" dirty="0">
                <a:latin typeface="Times New Roman" charset="0"/>
              </a:rPr>
              <a:t>a</a:t>
            </a:r>
            <a:r>
              <a:rPr lang="en-US" sz="2000" b="1" baseline="30000" dirty="0">
                <a:latin typeface="Times New Roman" charset="0"/>
              </a:rPr>
              <a:t>+</a:t>
            </a:r>
            <a:r>
              <a:rPr lang="el-GR" sz="2000" b="1" dirty="0">
                <a:latin typeface="Times New Roman" charset="0"/>
              </a:rPr>
              <a:t>] όχι  &gt;10 </a:t>
            </a:r>
            <a:r>
              <a:rPr lang="en-US" sz="2000" b="1" dirty="0" err="1">
                <a:latin typeface="Times New Roman" charset="0"/>
              </a:rPr>
              <a:t>meq</a:t>
            </a:r>
            <a:r>
              <a:rPr lang="el-GR" sz="2000" b="1" dirty="0">
                <a:latin typeface="Times New Roman" charset="0"/>
              </a:rPr>
              <a:t>/</a:t>
            </a:r>
            <a:r>
              <a:rPr lang="en-US" sz="2000" b="1" dirty="0">
                <a:latin typeface="Times New Roman" charset="0"/>
              </a:rPr>
              <a:t>L</a:t>
            </a:r>
            <a:r>
              <a:rPr lang="el-GR" sz="2000" b="1" dirty="0">
                <a:latin typeface="Times New Roman" charset="0"/>
              </a:rPr>
              <a:t>/24ωρο </a:t>
            </a:r>
          </a:p>
          <a:p>
            <a:pPr marL="1371600" lvl="2" indent="-457200" algn="just">
              <a:buFontTx/>
              <a:buNone/>
              <a:defRPr/>
            </a:pPr>
            <a:endParaRPr lang="el-GR" sz="2000" b="1" u="sng" dirty="0">
              <a:latin typeface="Times New Roman" charset="0"/>
            </a:endParaRPr>
          </a:p>
          <a:p>
            <a:pPr algn="just">
              <a:lnSpc>
                <a:spcPct val="80000"/>
              </a:lnSpc>
              <a:defRPr/>
            </a:pPr>
            <a:r>
              <a:rPr lang="el-GR" sz="2000" b="1" dirty="0">
                <a:latin typeface="Times New Roman" charset="0"/>
              </a:rPr>
              <a:t>Ρυθμός διόρθωσης σε ασθενή χωρίς ή με ήπια συμπτώματα:</a:t>
            </a:r>
          </a:p>
          <a:p>
            <a:pPr marL="901700" indent="174625" algn="just">
              <a:lnSpc>
                <a:spcPct val="80000"/>
              </a:lnSpc>
              <a:buFont typeface="Wingdings" charset="2"/>
              <a:buChar char="§"/>
              <a:defRPr/>
            </a:pPr>
            <a:r>
              <a:rPr lang="el-GR" sz="2000" b="1" dirty="0">
                <a:latin typeface="Times New Roman" charset="0"/>
              </a:rPr>
              <a:t>0,5 </a:t>
            </a:r>
            <a:r>
              <a:rPr lang="en-US" sz="2000" b="1" dirty="0" err="1">
                <a:latin typeface="Times New Roman" charset="0"/>
              </a:rPr>
              <a:t>meq</a:t>
            </a:r>
            <a:r>
              <a:rPr lang="en-US" sz="2000" b="1" dirty="0">
                <a:latin typeface="Times New Roman" charset="0"/>
              </a:rPr>
              <a:t>/L</a:t>
            </a:r>
            <a:r>
              <a:rPr lang="el-GR" sz="2000" b="1" dirty="0">
                <a:latin typeface="Times New Roman" charset="0"/>
              </a:rPr>
              <a:t> την ώρα ή 10 </a:t>
            </a:r>
            <a:r>
              <a:rPr lang="en-US" sz="2000" b="1" dirty="0" err="1">
                <a:latin typeface="Times New Roman" charset="0"/>
              </a:rPr>
              <a:t>meq</a:t>
            </a:r>
            <a:r>
              <a:rPr lang="en-US" sz="2000" b="1" dirty="0">
                <a:latin typeface="Times New Roman" charset="0"/>
              </a:rPr>
              <a:t>/L</a:t>
            </a:r>
            <a:r>
              <a:rPr lang="el-GR" sz="2000" b="1" dirty="0">
                <a:latin typeface="Times New Roman" charset="0"/>
              </a:rPr>
              <a:t> το 24ωρο μέχρι το </a:t>
            </a:r>
            <a:r>
              <a:rPr lang="en-US" sz="2000" b="1" dirty="0">
                <a:latin typeface="Times New Roman" charset="0"/>
              </a:rPr>
              <a:t>Na</a:t>
            </a:r>
            <a:r>
              <a:rPr lang="el-GR" sz="2000" b="1" baseline="30000" dirty="0">
                <a:latin typeface="Times New Roman" charset="0"/>
              </a:rPr>
              <a:t>+</a:t>
            </a:r>
            <a:r>
              <a:rPr lang="en-US" sz="2000" b="1" dirty="0">
                <a:latin typeface="Times New Roman" charset="0"/>
              </a:rPr>
              <a:t> </a:t>
            </a:r>
            <a:r>
              <a:rPr lang="el-GR" sz="2000" b="1" dirty="0">
                <a:latin typeface="Times New Roman" charset="0"/>
              </a:rPr>
              <a:t>του πλάσματος να ανέλθει    στα 120 </a:t>
            </a:r>
            <a:r>
              <a:rPr lang="en-US" sz="2000" b="1" dirty="0" err="1">
                <a:latin typeface="Times New Roman" charset="0"/>
              </a:rPr>
              <a:t>meq</a:t>
            </a:r>
            <a:r>
              <a:rPr lang="en-US" sz="2000" b="1" dirty="0">
                <a:latin typeface="Times New Roman" charset="0"/>
              </a:rPr>
              <a:t>/L</a:t>
            </a:r>
            <a:endParaRPr lang="el-GR" sz="2000" b="1" dirty="0">
              <a:latin typeface="Times New Roman" charset="0"/>
            </a:endParaRPr>
          </a:p>
          <a:p>
            <a:pPr marL="1076325" lvl="1" indent="-146050" algn="just">
              <a:lnSpc>
                <a:spcPct val="80000"/>
              </a:lnSpc>
              <a:buFont typeface="Wingdings" charset="2"/>
              <a:buChar char="§"/>
              <a:defRPr/>
            </a:pPr>
            <a:r>
              <a:rPr lang="el-GR" sz="2000" b="1" dirty="0">
                <a:latin typeface="Times New Roman" charset="0"/>
              </a:rPr>
              <a:t>Στη συνέχεια βραδεία αποκατάσταση σε διάστημα ημερών</a:t>
            </a:r>
          </a:p>
          <a:p>
            <a:pPr algn="just">
              <a:lnSpc>
                <a:spcPct val="80000"/>
              </a:lnSpc>
              <a:buFont typeface="Wingdings" charset="0"/>
              <a:buNone/>
              <a:defRPr/>
            </a:pPr>
            <a:endParaRPr lang="el-GR" sz="2000" b="1" dirty="0">
              <a:latin typeface="Times New Roman" charset="0"/>
            </a:endParaRPr>
          </a:p>
          <a:p>
            <a:pPr algn="just">
              <a:lnSpc>
                <a:spcPct val="80000"/>
              </a:lnSpc>
              <a:defRPr/>
            </a:pPr>
            <a:r>
              <a:rPr lang="el-GR" sz="2000" b="1" dirty="0">
                <a:latin typeface="Times New Roman" charset="0"/>
              </a:rPr>
              <a:t>Ρυθμός διόρθωσης σε ασθενή με έντονα συμπτώματα:</a:t>
            </a:r>
            <a:endParaRPr lang="en-US" sz="2000" b="1" dirty="0">
              <a:latin typeface="Times New Roman" charset="0"/>
            </a:endParaRPr>
          </a:p>
          <a:p>
            <a:pPr algn="just">
              <a:lnSpc>
                <a:spcPct val="80000"/>
              </a:lnSpc>
              <a:buFont typeface="Wingdings" charset="0"/>
              <a:buNone/>
              <a:defRPr/>
            </a:pPr>
            <a:r>
              <a:rPr lang="el-GR" sz="2000" b="1" dirty="0">
                <a:latin typeface="Times New Roman" charset="0"/>
              </a:rPr>
              <a:t>      1,5-2 </a:t>
            </a:r>
            <a:r>
              <a:rPr lang="en-US" sz="2000" b="1" dirty="0" err="1">
                <a:latin typeface="Times New Roman" charset="0"/>
              </a:rPr>
              <a:t>meq</a:t>
            </a:r>
            <a:r>
              <a:rPr lang="en-US" sz="2000" b="1" dirty="0">
                <a:latin typeface="Times New Roman" charset="0"/>
              </a:rPr>
              <a:t>/L </a:t>
            </a:r>
            <a:r>
              <a:rPr lang="el-GR" sz="2000" b="1" dirty="0">
                <a:latin typeface="Times New Roman" charset="0"/>
              </a:rPr>
              <a:t>την ώρα, μέχρι το </a:t>
            </a:r>
            <a:r>
              <a:rPr lang="en-US" sz="2000" b="1" dirty="0">
                <a:latin typeface="Times New Roman" charset="0"/>
              </a:rPr>
              <a:t>Na</a:t>
            </a:r>
            <a:r>
              <a:rPr lang="el-GR" sz="2000" b="1" baseline="30000" dirty="0">
                <a:latin typeface="Times New Roman" charset="0"/>
              </a:rPr>
              <a:t>+</a:t>
            </a:r>
            <a:r>
              <a:rPr lang="en-US" sz="2000" b="1" dirty="0">
                <a:latin typeface="Times New Roman" charset="0"/>
              </a:rPr>
              <a:t> </a:t>
            </a:r>
            <a:r>
              <a:rPr lang="el-GR" sz="2000" b="1" dirty="0">
                <a:latin typeface="Times New Roman" charset="0"/>
              </a:rPr>
              <a:t>του πλάσματος να αυξηθεί  κατά  5-10 </a:t>
            </a:r>
            <a:r>
              <a:rPr lang="en-US" sz="2000" b="1" dirty="0" err="1">
                <a:latin typeface="Times New Roman" charset="0"/>
              </a:rPr>
              <a:t>meq</a:t>
            </a:r>
            <a:r>
              <a:rPr lang="en-US" sz="2000" b="1" dirty="0">
                <a:latin typeface="Times New Roman" charset="0"/>
              </a:rPr>
              <a:t>/L</a:t>
            </a:r>
          </a:p>
          <a:p>
            <a:pPr algn="just">
              <a:lnSpc>
                <a:spcPct val="80000"/>
              </a:lnSpc>
              <a:buFont typeface="Wingdings" charset="0"/>
              <a:buNone/>
              <a:defRPr/>
            </a:pPr>
            <a:endParaRPr lang="en-US" sz="2000" b="1" dirty="0">
              <a:latin typeface="Times New Roman" charset="0"/>
            </a:endParaRPr>
          </a:p>
          <a:p>
            <a:pPr algn="just">
              <a:lnSpc>
                <a:spcPct val="80000"/>
              </a:lnSpc>
              <a:defRPr/>
            </a:pPr>
            <a:r>
              <a:rPr lang="en-US" sz="2000" b="1" dirty="0">
                <a:latin typeface="Times New Roman" charset="0"/>
              </a:rPr>
              <a:t>A</a:t>
            </a:r>
            <a:r>
              <a:rPr lang="el-GR" sz="2000" b="1" dirty="0">
                <a:latin typeface="Times New Roman" charset="0"/>
              </a:rPr>
              <a:t>παραίτητες πάντοτε οι συχνές μετρήσεις της συγκέντρωσης</a:t>
            </a:r>
            <a:r>
              <a:rPr lang="en-US" sz="2000" b="1" dirty="0">
                <a:latin typeface="Times New Roman" charset="0"/>
              </a:rPr>
              <a:t> </a:t>
            </a:r>
            <a:r>
              <a:rPr lang="el-GR" sz="2000" b="1" dirty="0">
                <a:latin typeface="Times New Roman" charset="0"/>
              </a:rPr>
              <a:t>του </a:t>
            </a:r>
            <a:r>
              <a:rPr lang="en-US" sz="2000" b="1" dirty="0">
                <a:latin typeface="Times New Roman" charset="0"/>
              </a:rPr>
              <a:t>Na</a:t>
            </a:r>
            <a:r>
              <a:rPr lang="el-GR" sz="2000" b="1" dirty="0">
                <a:latin typeface="Times New Roman" charset="0"/>
              </a:rPr>
              <a:t>+</a:t>
            </a:r>
            <a:r>
              <a:rPr lang="en-US" sz="2000" b="1" dirty="0">
                <a:latin typeface="Times New Roman" charset="0"/>
              </a:rPr>
              <a:t> </a:t>
            </a:r>
            <a:r>
              <a:rPr lang="el-GR" sz="2000" b="1" dirty="0">
                <a:latin typeface="Times New Roman" charset="0"/>
              </a:rPr>
              <a:t>του πλάσματος</a:t>
            </a:r>
          </a:p>
          <a:p>
            <a:pPr marL="609600" indent="-609600" algn="just">
              <a:buFontTx/>
              <a:buNone/>
              <a:defRPr/>
            </a:pPr>
            <a:endParaRPr lang="el-GR" sz="2000" b="1" u="sng" dirty="0">
              <a:latin typeface="Times New Roman" charset="0"/>
            </a:endParaRPr>
          </a:p>
        </p:txBody>
      </p:sp>
      <p:sp>
        <p:nvSpPr>
          <p:cNvPr id="64514" name="Rectangle 2"/>
          <p:cNvSpPr>
            <a:spLocks noGrp="1" noChangeArrowheads="1"/>
          </p:cNvSpPr>
          <p:nvPr>
            <p:ph type="title"/>
          </p:nvPr>
        </p:nvSpPr>
        <p:spPr>
          <a:xfrm>
            <a:off x="68263" y="109538"/>
            <a:ext cx="9036050" cy="576262"/>
          </a:xfrm>
        </p:spPr>
        <p:txBody>
          <a:bodyPr>
            <a:normAutofit fontScale="90000"/>
          </a:bodyPr>
          <a:lstStyle/>
          <a:p>
            <a:pPr algn="ctr"/>
            <a:br>
              <a:rPr lang="en-US" sz="3600" b="1" dirty="0">
                <a:solidFill>
                  <a:srgbClr val="CCAF0A"/>
                </a:solidFill>
                <a:latin typeface="Times New Roman" charset="0"/>
                <a:cs typeface="Times New Roman" charset="0"/>
              </a:rPr>
            </a:br>
            <a:r>
              <a:rPr lang="el-GR" sz="3600" b="1" dirty="0">
                <a:solidFill>
                  <a:srgbClr val="CCAF0A"/>
                </a:solidFill>
                <a:latin typeface="Times New Roman" charset="0"/>
                <a:cs typeface="Times New Roman" charset="0"/>
              </a:rPr>
              <a:t>Θεραπευτική Προσέγγιση</a:t>
            </a:r>
            <a:r>
              <a:rPr lang="en-US" sz="3600" b="1" dirty="0">
                <a:solidFill>
                  <a:srgbClr val="CCAF0A"/>
                </a:solidFill>
                <a:latin typeface="Times New Roman" charset="0"/>
                <a:cs typeface="Times New Roman" charset="0"/>
              </a:rPr>
              <a:t>-</a:t>
            </a:r>
            <a:r>
              <a:rPr lang="el-GR" sz="3600" b="1" dirty="0">
                <a:solidFill>
                  <a:srgbClr val="CCAF0A"/>
                </a:solidFill>
                <a:latin typeface="Times New Roman" charset="0"/>
                <a:cs typeface="Times New Roman" charset="0"/>
              </a:rPr>
              <a:t>Γενικές αρχές</a:t>
            </a:r>
            <a:r>
              <a:rPr lang="el-GR" sz="3600" dirty="0">
                <a:solidFill>
                  <a:srgbClr val="CCAF0A"/>
                </a:solidFill>
                <a:latin typeface="Times New Roman" charset="0"/>
                <a:cs typeface="Times New Roman" charset="0"/>
              </a:rPr>
              <a:t> </a:t>
            </a:r>
            <a:br>
              <a:rPr lang="el-GR" sz="3600" dirty="0">
                <a:solidFill>
                  <a:srgbClr val="CCAF0A"/>
                </a:solidFill>
                <a:latin typeface="Times New Roman" charset="0"/>
                <a:cs typeface="Times New Roman" charset="0"/>
              </a:rPr>
            </a:br>
            <a:endParaRPr lang="el-GR" sz="3600" dirty="0">
              <a:solidFill>
                <a:srgbClr val="CCAF0A"/>
              </a:solidFill>
              <a:latin typeface="Times New Roman" charset="0"/>
              <a:cs typeface="Times New Roman" charset="0"/>
            </a:endParaRPr>
          </a:p>
        </p:txBody>
      </p:sp>
    </p:spTree>
    <p:extLst>
      <p:ext uri="{BB962C8B-B14F-4D97-AF65-F5344CB8AC3E}">
        <p14:creationId xmlns:p14="http://schemas.microsoft.com/office/powerpoint/2010/main" val="79649397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4689">
                                            <p:txEl>
                                              <p:pRg st="0" end="0"/>
                                            </p:txEl>
                                          </p:spTgt>
                                        </p:tgtEl>
                                        <p:attrNameLst>
                                          <p:attrName>style.visibility</p:attrName>
                                        </p:attrNameLst>
                                      </p:cBhvr>
                                      <p:to>
                                        <p:strVal val="visible"/>
                                      </p:to>
                                    </p:set>
                                    <p:animEffect transition="in" filter="dissolve">
                                      <p:cBhvr>
                                        <p:cTn id="7" dur="500"/>
                                        <p:tgtEl>
                                          <p:spTgt spid="11468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4689">
                                            <p:txEl>
                                              <p:pRg st="2" end="2"/>
                                            </p:txEl>
                                          </p:spTgt>
                                        </p:tgtEl>
                                        <p:attrNameLst>
                                          <p:attrName>style.visibility</p:attrName>
                                        </p:attrNameLst>
                                      </p:cBhvr>
                                      <p:to>
                                        <p:strVal val="visible"/>
                                      </p:to>
                                    </p:set>
                                    <p:animEffect transition="in" filter="dissolve">
                                      <p:cBhvr>
                                        <p:cTn id="12" dur="500"/>
                                        <p:tgtEl>
                                          <p:spTgt spid="114689">
                                            <p:txEl>
                                              <p:pRg st="2" end="2"/>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14689">
                                            <p:txEl>
                                              <p:pRg st="3" end="3"/>
                                            </p:txEl>
                                          </p:spTgt>
                                        </p:tgtEl>
                                        <p:attrNameLst>
                                          <p:attrName>style.visibility</p:attrName>
                                        </p:attrNameLst>
                                      </p:cBhvr>
                                      <p:to>
                                        <p:strVal val="visible"/>
                                      </p:to>
                                    </p:set>
                                    <p:animEffect transition="in" filter="dissolve">
                                      <p:cBhvr>
                                        <p:cTn id="15" dur="500"/>
                                        <p:tgtEl>
                                          <p:spTgt spid="114689">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14689">
                                            <p:txEl>
                                              <p:pRg st="5" end="5"/>
                                            </p:txEl>
                                          </p:spTgt>
                                        </p:tgtEl>
                                        <p:attrNameLst>
                                          <p:attrName>style.visibility</p:attrName>
                                        </p:attrNameLst>
                                      </p:cBhvr>
                                      <p:to>
                                        <p:strVal val="visible"/>
                                      </p:to>
                                    </p:set>
                                    <p:animEffect transition="in" filter="dissolve">
                                      <p:cBhvr>
                                        <p:cTn id="20" dur="500"/>
                                        <p:tgtEl>
                                          <p:spTgt spid="114689">
                                            <p:txEl>
                                              <p:pRg st="5" end="5"/>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14689">
                                            <p:txEl>
                                              <p:pRg st="6" end="6"/>
                                            </p:txEl>
                                          </p:spTgt>
                                        </p:tgtEl>
                                        <p:attrNameLst>
                                          <p:attrName>style.visibility</p:attrName>
                                        </p:attrNameLst>
                                      </p:cBhvr>
                                      <p:to>
                                        <p:strVal val="visible"/>
                                      </p:to>
                                    </p:set>
                                    <p:animEffect transition="in" filter="dissolve">
                                      <p:cBhvr>
                                        <p:cTn id="25" dur="500"/>
                                        <p:tgtEl>
                                          <p:spTgt spid="114689">
                                            <p:txEl>
                                              <p:pRg st="6" end="6"/>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14689">
                                            <p:txEl>
                                              <p:pRg st="7" end="7"/>
                                            </p:txEl>
                                          </p:spTgt>
                                        </p:tgtEl>
                                        <p:attrNameLst>
                                          <p:attrName>style.visibility</p:attrName>
                                        </p:attrNameLst>
                                      </p:cBhvr>
                                      <p:to>
                                        <p:strVal val="visible"/>
                                      </p:to>
                                    </p:set>
                                    <p:animEffect transition="in" filter="dissolve">
                                      <p:cBhvr>
                                        <p:cTn id="28" dur="500"/>
                                        <p:tgtEl>
                                          <p:spTgt spid="114689">
                                            <p:txEl>
                                              <p:pRg st="7" end="7"/>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14689">
                                            <p:txEl>
                                              <p:pRg st="9" end="9"/>
                                            </p:txEl>
                                          </p:spTgt>
                                        </p:tgtEl>
                                        <p:attrNameLst>
                                          <p:attrName>style.visibility</p:attrName>
                                        </p:attrNameLst>
                                      </p:cBhvr>
                                      <p:to>
                                        <p:strVal val="visible"/>
                                      </p:to>
                                    </p:set>
                                    <p:animEffect transition="in" filter="dissolve">
                                      <p:cBhvr>
                                        <p:cTn id="33" dur="500"/>
                                        <p:tgtEl>
                                          <p:spTgt spid="114689">
                                            <p:txEl>
                                              <p:pRg st="9" end="9"/>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14689">
                                            <p:txEl>
                                              <p:pRg st="10" end="10"/>
                                            </p:txEl>
                                          </p:spTgt>
                                        </p:tgtEl>
                                        <p:attrNameLst>
                                          <p:attrName>style.visibility</p:attrName>
                                        </p:attrNameLst>
                                      </p:cBhvr>
                                      <p:to>
                                        <p:strVal val="visible"/>
                                      </p:to>
                                    </p:set>
                                    <p:animEffect transition="in" filter="dissolve">
                                      <p:cBhvr>
                                        <p:cTn id="38" dur="500"/>
                                        <p:tgtEl>
                                          <p:spTgt spid="114689">
                                            <p:txEl>
                                              <p:pRg st="10" end="10"/>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14689">
                                            <p:txEl>
                                              <p:pRg st="12" end="12"/>
                                            </p:txEl>
                                          </p:spTgt>
                                        </p:tgtEl>
                                        <p:attrNameLst>
                                          <p:attrName>style.visibility</p:attrName>
                                        </p:attrNameLst>
                                      </p:cBhvr>
                                      <p:to>
                                        <p:strVal val="visible"/>
                                      </p:to>
                                    </p:set>
                                    <p:animEffect transition="in" filter="dissolve">
                                      <p:cBhvr>
                                        <p:cTn id="43" dur="500"/>
                                        <p:tgtEl>
                                          <p:spTgt spid="11468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89"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Οξέα προβλήματα στον ασθενή με νεφρική βλάβη</a:t>
            </a:r>
            <a:endParaRPr lang="en-US" dirty="0"/>
          </a:p>
        </p:txBody>
      </p:sp>
      <p:sp>
        <p:nvSpPr>
          <p:cNvPr id="3" name="Content Placeholder 2"/>
          <p:cNvSpPr>
            <a:spLocks noGrp="1"/>
          </p:cNvSpPr>
          <p:nvPr>
            <p:ph idx="1"/>
          </p:nvPr>
        </p:nvSpPr>
        <p:spPr/>
        <p:txBody>
          <a:bodyPr/>
          <a:lstStyle/>
          <a:p>
            <a:r>
              <a:rPr lang="el-GR" dirty="0">
                <a:latin typeface="Times New Roman"/>
                <a:cs typeface="Times New Roman"/>
              </a:rPr>
              <a:t>Οίδημα, κατακράτηση υγρών, πνευμονικό οίδημα</a:t>
            </a:r>
          </a:p>
          <a:p>
            <a:r>
              <a:rPr lang="el-GR" dirty="0">
                <a:latin typeface="Times New Roman"/>
                <a:cs typeface="Times New Roman"/>
              </a:rPr>
              <a:t>Υπονατριαιμία με ή χωρίς κατακράτηση υγρών</a:t>
            </a:r>
          </a:p>
          <a:p>
            <a:r>
              <a:rPr lang="el-GR" sz="3600" b="1" u="sng" dirty="0">
                <a:latin typeface="Times New Roman"/>
                <a:cs typeface="Times New Roman"/>
              </a:rPr>
              <a:t>Υπερκαλιαιμία</a:t>
            </a:r>
          </a:p>
          <a:p>
            <a:r>
              <a:rPr lang="el-GR" dirty="0">
                <a:latin typeface="Times New Roman"/>
                <a:cs typeface="Times New Roman"/>
              </a:rPr>
              <a:t>Μεταβολική Οξέωση</a:t>
            </a:r>
          </a:p>
          <a:p>
            <a:r>
              <a:rPr lang="el-GR" dirty="0">
                <a:latin typeface="Times New Roman"/>
                <a:cs typeface="Times New Roman"/>
              </a:rPr>
              <a:t>Αναιμία</a:t>
            </a:r>
            <a:endParaRPr lang="en-US" dirty="0">
              <a:latin typeface="Times New Roman"/>
              <a:cs typeface="Times New Roman"/>
            </a:endParaRPr>
          </a:p>
        </p:txBody>
      </p:sp>
    </p:spTree>
    <p:extLst>
      <p:ext uri="{BB962C8B-B14F-4D97-AF65-F5344CB8AC3E}">
        <p14:creationId xmlns:p14="http://schemas.microsoft.com/office/powerpoint/2010/main" val="1869232729"/>
      </p:ext>
    </p:extLst>
  </p:cSld>
  <p:clrMapOvr>
    <a:masterClrMapping/>
  </p:clrMapOvr>
  <p:transition spd="slow"/>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4" descr="Hyperkalem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15888"/>
            <a:ext cx="8928100" cy="662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1909385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normAutofit fontScale="90000"/>
          </a:bodyPr>
          <a:lstStyle/>
          <a:p>
            <a:pPr eaLnBrk="1" fontAlgn="auto" hangingPunct="1">
              <a:spcAft>
                <a:spcPts val="0"/>
              </a:spcAft>
              <a:defRPr/>
            </a:pPr>
            <a:r>
              <a:rPr lang="el-GR" sz="4000" b="1" dirty="0">
                <a:solidFill>
                  <a:schemeClr val="accent5">
                    <a:lumMod val="75000"/>
                  </a:schemeClr>
                </a:solidFill>
                <a:latin typeface="Times New Roman"/>
                <a:ea typeface="+mj-ea"/>
                <a:cs typeface="Times New Roman"/>
              </a:rPr>
              <a:t>Κλινική εικόνα</a:t>
            </a:r>
            <a:r>
              <a:rPr lang="en-US" sz="4000" b="1" dirty="0">
                <a:solidFill>
                  <a:schemeClr val="accent5">
                    <a:lumMod val="75000"/>
                  </a:schemeClr>
                </a:solidFill>
                <a:latin typeface="Times New Roman"/>
                <a:ea typeface="+mj-ea"/>
                <a:cs typeface="Times New Roman"/>
              </a:rPr>
              <a:t>-</a:t>
            </a:r>
            <a:r>
              <a:rPr lang="el-GR" sz="4000" b="1" dirty="0">
                <a:solidFill>
                  <a:schemeClr val="accent5">
                    <a:lumMod val="75000"/>
                  </a:schemeClr>
                </a:solidFill>
                <a:latin typeface="Times New Roman"/>
                <a:ea typeface="+mj-ea"/>
                <a:cs typeface="Times New Roman"/>
              </a:rPr>
              <a:t>ΗΚΓ διαταραχές</a:t>
            </a:r>
            <a:endParaRPr lang="en-US" sz="4000" dirty="0">
              <a:solidFill>
                <a:schemeClr val="accent5">
                  <a:lumMod val="75000"/>
                </a:schemeClr>
              </a:solidFill>
              <a:latin typeface="Times New Roman"/>
              <a:ea typeface="+mj-ea"/>
              <a:cs typeface="Times New Roman"/>
            </a:endParaRPr>
          </a:p>
        </p:txBody>
      </p:sp>
      <p:sp>
        <p:nvSpPr>
          <p:cNvPr id="3" name="Subtitle 2"/>
          <p:cNvSpPr>
            <a:spLocks noGrp="1"/>
          </p:cNvSpPr>
          <p:nvPr>
            <p:ph sz="quarter" idx="1"/>
          </p:nvPr>
        </p:nvSpPr>
        <p:spPr>
          <a:xfrm>
            <a:off x="301625" y="1219200"/>
            <a:ext cx="8504238" cy="4806950"/>
          </a:xfrm>
        </p:spPr>
        <p:txBody>
          <a:bodyPr>
            <a:normAutofit fontScale="92500" lnSpcReduction="10000"/>
          </a:bodyPr>
          <a:lstStyle/>
          <a:p>
            <a:pPr marL="274320" indent="-274320" eaLnBrk="1" fontAlgn="auto" hangingPunct="1">
              <a:spcAft>
                <a:spcPts val="0"/>
              </a:spcAft>
              <a:buFont typeface="Wingdings" charset="0"/>
              <a:buChar char="Ø"/>
              <a:defRPr/>
            </a:pPr>
            <a:r>
              <a:rPr lang="el-GR" sz="2800" dirty="0">
                <a:latin typeface="Times New Roman"/>
                <a:ea typeface="+mn-ea"/>
                <a:cs typeface="Times New Roman"/>
              </a:rPr>
              <a:t>Νευρομυϊκές εκδηλώσεις</a:t>
            </a:r>
          </a:p>
          <a:p>
            <a:pPr marL="742950" lvl="1" indent="-285750" eaLnBrk="1" fontAlgn="auto" hangingPunct="1">
              <a:spcAft>
                <a:spcPts val="0"/>
              </a:spcAft>
              <a:buFont typeface="Arial" charset="0"/>
              <a:buChar char="–"/>
              <a:defRPr/>
            </a:pPr>
            <a:r>
              <a:rPr lang="el-GR" sz="2000" dirty="0">
                <a:solidFill>
                  <a:schemeClr val="tx1"/>
                </a:solidFill>
                <a:latin typeface="Times New Roman"/>
                <a:ea typeface="+mn-ea"/>
                <a:cs typeface="Times New Roman"/>
              </a:rPr>
              <a:t> παραισθησίες - μυϊκή αδυναμία των άκρων </a:t>
            </a:r>
          </a:p>
          <a:p>
            <a:pPr marL="742950" lvl="1" indent="-285750" eaLnBrk="1" fontAlgn="auto" hangingPunct="1">
              <a:spcAft>
                <a:spcPts val="0"/>
              </a:spcAft>
              <a:buFont typeface="Arial" charset="0"/>
              <a:buChar char="–"/>
              <a:defRPr/>
            </a:pPr>
            <a:r>
              <a:rPr lang="el-GR" sz="2000" dirty="0">
                <a:solidFill>
                  <a:schemeClr val="tx1"/>
                </a:solidFill>
                <a:latin typeface="Times New Roman"/>
                <a:ea typeface="+mn-ea"/>
                <a:cs typeface="Times New Roman"/>
              </a:rPr>
              <a:t> ανιούσα χαλαρή παράλυση </a:t>
            </a:r>
            <a:r>
              <a:rPr lang="el-GR" sz="2000" dirty="0">
                <a:solidFill>
                  <a:schemeClr val="tx1"/>
                </a:solidFill>
                <a:latin typeface="Times New Roman"/>
                <a:ea typeface="+mn-ea"/>
                <a:cs typeface="Times New Roman"/>
                <a:sym typeface="Wingdings" charset="0"/>
              </a:rPr>
              <a:t> </a:t>
            </a:r>
            <a:r>
              <a:rPr lang="el-GR" sz="2000" dirty="0">
                <a:solidFill>
                  <a:schemeClr val="tx1"/>
                </a:solidFill>
                <a:latin typeface="Times New Roman"/>
                <a:ea typeface="+mn-ea"/>
                <a:cs typeface="Times New Roman"/>
              </a:rPr>
              <a:t>τετραπληγία</a:t>
            </a:r>
          </a:p>
          <a:p>
            <a:pPr marL="742950" lvl="1" indent="-285750" eaLnBrk="1" fontAlgn="auto" hangingPunct="1">
              <a:spcAft>
                <a:spcPts val="0"/>
              </a:spcAft>
              <a:buFont typeface="Arial" charset="0"/>
              <a:buChar char="–"/>
              <a:defRPr/>
            </a:pPr>
            <a:r>
              <a:rPr lang="el-GR" sz="2000" dirty="0">
                <a:solidFill>
                  <a:schemeClr val="tx1"/>
                </a:solidFill>
                <a:latin typeface="Times New Roman"/>
                <a:ea typeface="+mn-ea"/>
                <a:cs typeface="Times New Roman"/>
              </a:rPr>
              <a:t> οι μύες του κορμού και της κεφαλής δεν παραλύουν αν και σπάνια παράλυση των αναπνευστικών μυών μπορεί να συμβεί</a:t>
            </a:r>
          </a:p>
          <a:p>
            <a:pPr marL="274320" indent="-274320" eaLnBrk="1" fontAlgn="auto" hangingPunct="1">
              <a:spcAft>
                <a:spcPts val="0"/>
              </a:spcAft>
              <a:buFont typeface="Arial" charset="0"/>
              <a:buChar char="•"/>
              <a:defRPr/>
            </a:pPr>
            <a:endParaRPr lang="el-GR" sz="2400" dirty="0">
              <a:latin typeface="Times New Roman"/>
              <a:ea typeface="+mn-ea"/>
              <a:cs typeface="Times New Roman"/>
            </a:endParaRPr>
          </a:p>
          <a:p>
            <a:pPr marL="274320" indent="-274320" eaLnBrk="1" fontAlgn="auto" hangingPunct="1">
              <a:spcAft>
                <a:spcPts val="0"/>
              </a:spcAft>
              <a:buFont typeface="Wingdings" charset="0"/>
              <a:buChar char="Ø"/>
              <a:defRPr/>
            </a:pPr>
            <a:r>
              <a:rPr lang="el-GR" sz="2800" dirty="0">
                <a:latin typeface="Times New Roman"/>
                <a:ea typeface="+mn-ea"/>
                <a:cs typeface="Times New Roman"/>
              </a:rPr>
              <a:t>Καρδιακές εκδηλώσεις </a:t>
            </a:r>
            <a:r>
              <a:rPr lang="el-GR" sz="1800" i="1" dirty="0">
                <a:latin typeface="Times New Roman"/>
                <a:ea typeface="+mn-ea"/>
                <a:cs typeface="Times New Roman"/>
              </a:rPr>
              <a:t>(βραδεία αποπόλωση και ταχεία επαναπόλωση)</a:t>
            </a:r>
          </a:p>
          <a:p>
            <a:pPr marL="742950" lvl="1" indent="-285750" eaLnBrk="1" fontAlgn="auto" hangingPunct="1">
              <a:spcAft>
                <a:spcPts val="0"/>
              </a:spcAft>
              <a:buFont typeface="Arial" charset="0"/>
              <a:buChar char="–"/>
              <a:defRPr/>
            </a:pPr>
            <a:r>
              <a:rPr lang="el-GR" sz="2000" dirty="0">
                <a:solidFill>
                  <a:schemeClr val="tx1"/>
                </a:solidFill>
                <a:latin typeface="Times New Roman"/>
                <a:ea typeface="+mn-ea"/>
                <a:cs typeface="Times New Roman"/>
              </a:rPr>
              <a:t> οξύαιχμα Τ κύματα με βράχυνση του QT διαστήματος</a:t>
            </a:r>
          </a:p>
          <a:p>
            <a:pPr marL="742950" lvl="1" indent="-285750" eaLnBrk="1" fontAlgn="auto" hangingPunct="1">
              <a:spcAft>
                <a:spcPts val="0"/>
              </a:spcAft>
              <a:buFont typeface="Arial" charset="0"/>
              <a:buChar char="–"/>
              <a:defRPr/>
            </a:pPr>
            <a:r>
              <a:rPr lang="el-GR" sz="2000" dirty="0">
                <a:solidFill>
                  <a:schemeClr val="tx1"/>
                </a:solidFill>
                <a:latin typeface="Times New Roman"/>
                <a:ea typeface="+mn-ea"/>
                <a:cs typeface="Times New Roman"/>
              </a:rPr>
              <a:t> κατάσπαση στο ST τμήματος</a:t>
            </a:r>
          </a:p>
          <a:p>
            <a:pPr marL="742950" lvl="1" indent="-285750" eaLnBrk="1" fontAlgn="auto" hangingPunct="1">
              <a:spcAft>
                <a:spcPts val="0"/>
              </a:spcAft>
              <a:buFont typeface="Arial" charset="0"/>
              <a:buChar char="–"/>
              <a:defRPr/>
            </a:pPr>
            <a:r>
              <a:rPr lang="el-GR" sz="2000" dirty="0">
                <a:solidFill>
                  <a:schemeClr val="tx1"/>
                </a:solidFill>
                <a:latin typeface="Times New Roman"/>
                <a:ea typeface="+mn-ea"/>
                <a:cs typeface="Times New Roman"/>
              </a:rPr>
              <a:t> διεύρυνση του PR διαστήματος</a:t>
            </a:r>
          </a:p>
          <a:p>
            <a:pPr marL="742950" lvl="1" indent="-285750" eaLnBrk="1" fontAlgn="auto" hangingPunct="1">
              <a:spcAft>
                <a:spcPts val="0"/>
              </a:spcAft>
              <a:buFont typeface="Arial" charset="0"/>
              <a:buChar char="–"/>
              <a:defRPr/>
            </a:pPr>
            <a:r>
              <a:rPr lang="el-GR" sz="2000" dirty="0">
                <a:solidFill>
                  <a:schemeClr val="tx1"/>
                </a:solidFill>
                <a:latin typeface="Times New Roman"/>
                <a:ea typeface="+mn-ea"/>
                <a:cs typeface="Times New Roman"/>
              </a:rPr>
              <a:t> διεύρυνση του QRS διαστήματος</a:t>
            </a:r>
          </a:p>
          <a:p>
            <a:pPr marL="742950" lvl="1" indent="-285750" eaLnBrk="1" fontAlgn="auto" hangingPunct="1">
              <a:spcAft>
                <a:spcPts val="0"/>
              </a:spcAft>
              <a:buFont typeface="Arial" charset="0"/>
              <a:buChar char="–"/>
              <a:defRPr/>
            </a:pPr>
            <a:r>
              <a:rPr lang="el-GR" sz="2000" dirty="0">
                <a:solidFill>
                  <a:schemeClr val="tx1"/>
                </a:solidFill>
                <a:latin typeface="Times New Roman"/>
                <a:ea typeface="+mn-ea"/>
                <a:cs typeface="Times New Roman"/>
              </a:rPr>
              <a:t> απώλεια του κύματος P </a:t>
            </a:r>
          </a:p>
          <a:p>
            <a:pPr marL="742950" lvl="1" indent="-285750" eaLnBrk="1" fontAlgn="auto" hangingPunct="1">
              <a:spcAft>
                <a:spcPts val="0"/>
              </a:spcAft>
              <a:buFont typeface="Arial" charset="0"/>
              <a:buChar char="–"/>
              <a:defRPr/>
            </a:pPr>
            <a:r>
              <a:rPr lang="el-GR" sz="2000" dirty="0">
                <a:solidFill>
                  <a:schemeClr val="tx1"/>
                </a:solidFill>
                <a:latin typeface="Times New Roman"/>
                <a:ea typeface="+mn-ea"/>
                <a:cs typeface="Times New Roman"/>
              </a:rPr>
              <a:t> ημιτονοειδής καμπύλη που προμηνύει την έλευση κοιλιακής μαρμαρυγής ή ασυστολίας</a:t>
            </a:r>
            <a:endParaRPr lang="en-US" sz="2000" dirty="0">
              <a:solidFill>
                <a:schemeClr val="tx1"/>
              </a:solidFill>
              <a:latin typeface="Times New Roman"/>
              <a:ea typeface="+mn-ea"/>
              <a:cs typeface="Times New Roman"/>
            </a:endParaRPr>
          </a:p>
        </p:txBody>
      </p:sp>
    </p:spTree>
    <p:extLst>
      <p:ext uri="{BB962C8B-B14F-4D97-AF65-F5344CB8AC3E}">
        <p14:creationId xmlns:p14="http://schemas.microsoft.com/office/powerpoint/2010/main" val="361651320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ubtitle 2"/>
          <p:cNvSpPr>
            <a:spLocks noGrp="1"/>
          </p:cNvSpPr>
          <p:nvPr>
            <p:ph type="subTitle" idx="4294967295"/>
          </p:nvPr>
        </p:nvSpPr>
        <p:spPr>
          <a:xfrm>
            <a:off x="0" y="3036888"/>
            <a:ext cx="8785225" cy="3632200"/>
          </a:xfrm>
        </p:spPr>
        <p:txBody>
          <a:bodyPr/>
          <a:lstStyle/>
          <a:p>
            <a:pPr algn="ctr" eaLnBrk="1" hangingPunct="1">
              <a:lnSpc>
                <a:spcPct val="80000"/>
              </a:lnSpc>
              <a:buFont typeface="Wingdings" charset="0"/>
              <a:buChar char="Ø"/>
            </a:pPr>
            <a:r>
              <a:rPr lang="el-GR" sz="2200">
                <a:latin typeface="Times New Roman" charset="0"/>
                <a:cs typeface="Times New Roman" charset="0"/>
              </a:rPr>
              <a:t>Φτωχή συσχέτιση μεταξύ των ΗΚΓ μεταβολών και της 	σοβαρότητας της υπερκαλιαιμίας</a:t>
            </a:r>
            <a:endParaRPr lang="en-US" sz="2200">
              <a:latin typeface="Times New Roman" charset="0"/>
              <a:cs typeface="Times New Roman" charset="0"/>
            </a:endParaRPr>
          </a:p>
          <a:p>
            <a:pPr algn="ctr" eaLnBrk="1" hangingPunct="1">
              <a:lnSpc>
                <a:spcPct val="80000"/>
              </a:lnSpc>
              <a:buFont typeface="Wingdings" charset="0"/>
              <a:buChar char="Ø"/>
            </a:pPr>
            <a:endParaRPr lang="el-GR" sz="800">
              <a:latin typeface="Times New Roman" charset="0"/>
              <a:cs typeface="Times New Roman" charset="0"/>
            </a:endParaRPr>
          </a:p>
          <a:p>
            <a:pPr algn="ctr" eaLnBrk="1" hangingPunct="1">
              <a:lnSpc>
                <a:spcPct val="80000"/>
              </a:lnSpc>
              <a:buFont typeface="Wingdings" charset="0"/>
              <a:buChar char="Ø"/>
            </a:pPr>
            <a:r>
              <a:rPr lang="el-GR" sz="2200">
                <a:latin typeface="Times New Roman" charset="0"/>
                <a:cs typeface="Times New Roman" charset="0"/>
              </a:rPr>
              <a:t>Οι επαναλαμβανόμενες μετρήσεις του Κ</a:t>
            </a:r>
            <a:r>
              <a:rPr lang="el-GR" sz="2200" baseline="30000">
                <a:latin typeface="Times New Roman" charset="0"/>
                <a:cs typeface="Times New Roman" charset="0"/>
              </a:rPr>
              <a:t>+</a:t>
            </a:r>
            <a:r>
              <a:rPr lang="el-GR" sz="2200">
                <a:latin typeface="Times New Roman" charset="0"/>
                <a:cs typeface="Times New Roman" charset="0"/>
              </a:rPr>
              <a:t> και όχι το ΗΚΓ θα πρέπει να χρησιμοποιούνται για την παρακολούθηση των ασθενών που αντιμετωπίζονται για υπερκαλιαιμία </a:t>
            </a:r>
            <a:endParaRPr lang="en-US" sz="2200">
              <a:latin typeface="Times New Roman" charset="0"/>
              <a:cs typeface="Times New Roman" charset="0"/>
            </a:endParaRPr>
          </a:p>
          <a:p>
            <a:pPr algn="ctr" eaLnBrk="1" hangingPunct="1">
              <a:lnSpc>
                <a:spcPct val="80000"/>
              </a:lnSpc>
              <a:buFont typeface="Wingdings" charset="0"/>
              <a:buChar char="Ø"/>
            </a:pPr>
            <a:endParaRPr lang="el-GR" sz="800">
              <a:latin typeface="Times New Roman" charset="0"/>
              <a:cs typeface="Times New Roman" charset="0"/>
            </a:endParaRPr>
          </a:p>
          <a:p>
            <a:pPr algn="ctr" eaLnBrk="1" hangingPunct="1">
              <a:lnSpc>
                <a:spcPct val="80000"/>
              </a:lnSpc>
              <a:buFont typeface="Wingdings" charset="0"/>
              <a:buChar char="Ø"/>
            </a:pPr>
            <a:r>
              <a:rPr lang="el-GR" sz="2200">
                <a:latin typeface="Times New Roman" charset="0"/>
                <a:cs typeface="Times New Roman" charset="0"/>
              </a:rPr>
              <a:t>Επείγουσα αντιμετώπιση</a:t>
            </a:r>
          </a:p>
          <a:p>
            <a:pPr marL="742950" lvl="1" indent="-285750" algn="ctr" eaLnBrk="1" hangingPunct="1">
              <a:lnSpc>
                <a:spcPct val="80000"/>
              </a:lnSpc>
              <a:buFont typeface="Arial" charset="0"/>
              <a:buChar char="–"/>
            </a:pPr>
            <a:r>
              <a:rPr lang="el-GR" sz="1700" b="1">
                <a:solidFill>
                  <a:schemeClr val="tx1"/>
                </a:solidFill>
                <a:latin typeface="Times New Roman" charset="0"/>
                <a:cs typeface="Times New Roman" charset="0"/>
              </a:rPr>
              <a:t>ΗΚΓ/φικές μεταβολές</a:t>
            </a:r>
          </a:p>
          <a:p>
            <a:pPr marL="742950" lvl="1" indent="-285750" algn="ctr" eaLnBrk="1" hangingPunct="1">
              <a:lnSpc>
                <a:spcPct val="80000"/>
              </a:lnSpc>
              <a:buFont typeface="Arial" charset="0"/>
              <a:buChar char="–"/>
            </a:pPr>
            <a:r>
              <a:rPr lang="el-GR" sz="1700" b="1">
                <a:solidFill>
                  <a:schemeClr val="tx1"/>
                </a:solidFill>
                <a:latin typeface="Times New Roman" charset="0"/>
                <a:cs typeface="Times New Roman" charset="0"/>
              </a:rPr>
              <a:t>Σοβαρή μυϊκή αδυναμία</a:t>
            </a:r>
          </a:p>
          <a:p>
            <a:pPr marL="742950" lvl="1" indent="-285750" algn="ctr" eaLnBrk="1" hangingPunct="1">
              <a:lnSpc>
                <a:spcPct val="80000"/>
              </a:lnSpc>
              <a:buFont typeface="Arial" charset="0"/>
              <a:buChar char="–"/>
            </a:pPr>
            <a:r>
              <a:rPr lang="el-GR" sz="1700" b="1">
                <a:solidFill>
                  <a:schemeClr val="tx1"/>
                </a:solidFill>
                <a:latin typeface="Times New Roman" charset="0"/>
                <a:cs typeface="Times New Roman" charset="0"/>
              </a:rPr>
              <a:t>Κ</a:t>
            </a:r>
            <a:r>
              <a:rPr lang="el-GR" sz="1700" b="1" baseline="30000">
                <a:solidFill>
                  <a:schemeClr val="tx1"/>
                </a:solidFill>
                <a:latin typeface="Times New Roman" charset="0"/>
                <a:cs typeface="Times New Roman" charset="0"/>
              </a:rPr>
              <a:t>+</a:t>
            </a:r>
            <a:r>
              <a:rPr lang="en-US" sz="1700" b="1" baseline="30000">
                <a:solidFill>
                  <a:schemeClr val="tx1"/>
                </a:solidFill>
                <a:latin typeface="Times New Roman" charset="0"/>
                <a:cs typeface="Times New Roman" charset="0"/>
              </a:rPr>
              <a:t> </a:t>
            </a:r>
            <a:r>
              <a:rPr lang="el-GR" sz="1700" b="1">
                <a:solidFill>
                  <a:schemeClr val="tx1"/>
                </a:solidFill>
                <a:latin typeface="Times New Roman" charset="0"/>
                <a:cs typeface="Times New Roman" charset="0"/>
              </a:rPr>
              <a:t>&gt;</a:t>
            </a:r>
            <a:r>
              <a:rPr lang="en-US" sz="1700" b="1">
                <a:solidFill>
                  <a:schemeClr val="tx1"/>
                </a:solidFill>
                <a:latin typeface="Times New Roman" charset="0"/>
                <a:cs typeface="Times New Roman" charset="0"/>
              </a:rPr>
              <a:t> </a:t>
            </a:r>
            <a:r>
              <a:rPr lang="el-GR" sz="1700" b="1">
                <a:solidFill>
                  <a:schemeClr val="tx1"/>
                </a:solidFill>
                <a:latin typeface="Times New Roman" charset="0"/>
                <a:cs typeface="Times New Roman" charset="0"/>
              </a:rPr>
              <a:t>7,5 </a:t>
            </a:r>
            <a:r>
              <a:rPr lang="en-US" sz="1700" b="1">
                <a:solidFill>
                  <a:schemeClr val="tx1"/>
                </a:solidFill>
                <a:latin typeface="Times New Roman" charset="0"/>
                <a:cs typeface="Times New Roman" charset="0"/>
              </a:rPr>
              <a:t>mEq/L</a:t>
            </a:r>
            <a:endParaRPr lang="el-GR" sz="1700" b="1">
              <a:solidFill>
                <a:schemeClr val="tx1"/>
              </a:solidFill>
              <a:latin typeface="Times New Roman" charset="0"/>
              <a:cs typeface="Times New Roman" charset="0"/>
            </a:endParaRPr>
          </a:p>
          <a:p>
            <a:pPr algn="ctr" eaLnBrk="1" hangingPunct="1">
              <a:lnSpc>
                <a:spcPct val="80000"/>
              </a:lnSpc>
              <a:buFont typeface="Arial" charset="0"/>
              <a:buChar char="•"/>
            </a:pPr>
            <a:endParaRPr lang="en-US" sz="2200" b="1">
              <a:latin typeface="Times New Roman" charset="0"/>
              <a:cs typeface="Times New Roman" charset="0"/>
            </a:endParaRPr>
          </a:p>
        </p:txBody>
      </p:sp>
      <p:pic>
        <p:nvPicPr>
          <p:cNvPr id="173058" name="Picture 3" descr="Figure 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412750"/>
            <a:ext cx="5111750" cy="234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4060334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Grp="1" noChangeArrowheads="1"/>
          </p:cNvSpPr>
          <p:nvPr>
            <p:ph type="title"/>
          </p:nvPr>
        </p:nvSpPr>
        <p:spPr/>
        <p:txBody>
          <a:bodyPr/>
          <a:lstStyle/>
          <a:p>
            <a:pPr eaLnBrk="1" hangingPunct="1"/>
            <a:r>
              <a:rPr lang="el-GR" b="1">
                <a:solidFill>
                  <a:srgbClr val="648C61"/>
                </a:solidFill>
                <a:latin typeface="Times New Roman" charset="0"/>
                <a:cs typeface="Times New Roman" charset="0"/>
              </a:rPr>
              <a:t>Υπερκαλιαιμία: Θεραπεία</a:t>
            </a:r>
          </a:p>
        </p:txBody>
      </p:sp>
      <p:sp>
        <p:nvSpPr>
          <p:cNvPr id="174082" name="Rectangle 3"/>
          <p:cNvSpPr>
            <a:spLocks noGrp="1" noChangeArrowheads="1"/>
          </p:cNvSpPr>
          <p:nvPr>
            <p:ph type="body" idx="1"/>
          </p:nvPr>
        </p:nvSpPr>
        <p:spPr>
          <a:xfrm>
            <a:off x="457200" y="1447800"/>
            <a:ext cx="8229600" cy="4525962"/>
          </a:xfrm>
        </p:spPr>
        <p:txBody>
          <a:bodyPr/>
          <a:lstStyle/>
          <a:p>
            <a:pPr eaLnBrk="1" hangingPunct="1">
              <a:lnSpc>
                <a:spcPct val="190000"/>
              </a:lnSpc>
            </a:pPr>
            <a:r>
              <a:rPr lang="el-GR" dirty="0">
                <a:latin typeface="Times New Roman" charset="0"/>
                <a:cs typeface="Times New Roman" charset="0"/>
              </a:rPr>
              <a:t>Βαρύτητα</a:t>
            </a:r>
          </a:p>
          <a:p>
            <a:pPr eaLnBrk="1" hangingPunct="1">
              <a:lnSpc>
                <a:spcPct val="190000"/>
              </a:lnSpc>
            </a:pPr>
            <a:r>
              <a:rPr lang="el-GR" dirty="0">
                <a:latin typeface="Times New Roman" charset="0"/>
                <a:cs typeface="Times New Roman" charset="0"/>
              </a:rPr>
              <a:t>Ταχύτητα εγκατάστασης</a:t>
            </a:r>
          </a:p>
          <a:p>
            <a:pPr eaLnBrk="1" hangingPunct="1">
              <a:lnSpc>
                <a:spcPct val="190000"/>
              </a:lnSpc>
            </a:pPr>
            <a:r>
              <a:rPr lang="el-GR" dirty="0">
                <a:latin typeface="Times New Roman" charset="0"/>
                <a:cs typeface="Times New Roman" charset="0"/>
              </a:rPr>
              <a:t>Εμφάνιση ή όχι ΗΚΓ/κων διαταραχών </a:t>
            </a:r>
          </a:p>
          <a:p>
            <a:pPr eaLnBrk="1" hangingPunct="1">
              <a:lnSpc>
                <a:spcPct val="190000"/>
              </a:lnSpc>
            </a:pPr>
            <a:r>
              <a:rPr lang="el-GR" dirty="0">
                <a:latin typeface="Times New Roman" charset="0"/>
                <a:cs typeface="Times New Roman" charset="0"/>
              </a:rPr>
              <a:t>Κλινική κατάσταση του ασθενή</a:t>
            </a:r>
          </a:p>
        </p:txBody>
      </p:sp>
    </p:spTree>
    <p:extLst>
      <p:ext uri="{BB962C8B-B14F-4D97-AF65-F5344CB8AC3E}">
        <p14:creationId xmlns:p14="http://schemas.microsoft.com/office/powerpoint/2010/main" val="413958707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95288" y="0"/>
            <a:ext cx="8229600" cy="762000"/>
          </a:xfrm>
        </p:spPr>
        <p:txBody>
          <a:bodyPr>
            <a:normAutofit fontScale="90000"/>
          </a:bodyPr>
          <a:lstStyle/>
          <a:p>
            <a:pPr eaLnBrk="1" fontAlgn="auto" hangingPunct="1">
              <a:spcAft>
                <a:spcPts val="0"/>
              </a:spcAft>
              <a:defRPr/>
            </a:pPr>
            <a:r>
              <a:rPr lang="el-GR" sz="4000" b="1" dirty="0">
                <a:solidFill>
                  <a:schemeClr val="accent5">
                    <a:lumMod val="75000"/>
                  </a:schemeClr>
                </a:solidFill>
                <a:latin typeface="Times New Roman"/>
                <a:ea typeface="+mj-ea"/>
                <a:cs typeface="Times New Roman"/>
              </a:rPr>
              <a:t>Πρόκειται για αληθή υπερκαλιαιμία?</a:t>
            </a:r>
            <a:endParaRPr lang="en-US" sz="4000" b="1" dirty="0">
              <a:solidFill>
                <a:schemeClr val="accent5">
                  <a:lumMod val="75000"/>
                </a:schemeClr>
              </a:solidFill>
              <a:latin typeface="Times New Roman"/>
              <a:ea typeface="+mj-ea"/>
              <a:cs typeface="Times New Roman"/>
            </a:endParaRPr>
          </a:p>
        </p:txBody>
      </p:sp>
      <p:sp>
        <p:nvSpPr>
          <p:cNvPr id="175106" name="Rectangle 3"/>
          <p:cNvSpPr>
            <a:spLocks noGrp="1" noChangeArrowheads="1"/>
          </p:cNvSpPr>
          <p:nvPr>
            <p:ph type="body" idx="1"/>
          </p:nvPr>
        </p:nvSpPr>
        <p:spPr>
          <a:xfrm>
            <a:off x="250825" y="1600200"/>
            <a:ext cx="8642350" cy="4525962"/>
          </a:xfrm>
          <a:ln w="38100">
            <a:solidFill>
              <a:schemeClr val="folHlink"/>
            </a:solidFill>
            <a:miter lim="800000"/>
            <a:headEnd/>
            <a:tailEnd/>
          </a:ln>
        </p:spPr>
        <p:txBody>
          <a:bodyPr/>
          <a:lstStyle/>
          <a:p>
            <a:pPr algn="ctr" eaLnBrk="1" hangingPunct="1">
              <a:buFontTx/>
              <a:buNone/>
            </a:pPr>
            <a:r>
              <a:rPr lang="el-GR" b="1">
                <a:solidFill>
                  <a:srgbClr val="9966FF"/>
                </a:solidFill>
                <a:latin typeface="Times New Roman" charset="0"/>
                <a:cs typeface="Times New Roman" charset="0"/>
              </a:rPr>
              <a:t>Ψευδοϋπερκαλιαιμία</a:t>
            </a:r>
            <a:r>
              <a:rPr lang="el-GR">
                <a:solidFill>
                  <a:srgbClr val="9966FF"/>
                </a:solidFill>
                <a:latin typeface="Times New Roman" charset="0"/>
                <a:cs typeface="Times New Roman" charset="0"/>
              </a:rPr>
              <a:t> </a:t>
            </a:r>
            <a:endParaRPr lang="el-GR" sz="2000">
              <a:solidFill>
                <a:srgbClr val="9966FF"/>
              </a:solidFill>
              <a:latin typeface="Times New Roman" charset="0"/>
              <a:cs typeface="Times New Roman" charset="0"/>
            </a:endParaRPr>
          </a:p>
          <a:p>
            <a:pPr algn="ctr" eaLnBrk="1" hangingPunct="1"/>
            <a:r>
              <a:rPr lang="el-GR" sz="2000">
                <a:latin typeface="Times New Roman" charset="0"/>
                <a:cs typeface="Times New Roman" charset="0"/>
              </a:rPr>
              <a:t>Περιπτώσεις εργαστηριακού λάθους, αιμόλυσης του δείγματος, ισχαιμικής περίδεσης, κοπιώδους αιμοληψίας </a:t>
            </a:r>
          </a:p>
          <a:p>
            <a:pPr algn="ctr" eaLnBrk="1" hangingPunct="1"/>
            <a:r>
              <a:rPr lang="el-GR" sz="2000">
                <a:latin typeface="Times New Roman" charset="0"/>
                <a:cs typeface="Times New Roman" charset="0"/>
              </a:rPr>
              <a:t>Λευκοκυττάρωσης, θρομβοκυττάρωσης, κληρονομικής σφαιροκυττάρωσης</a:t>
            </a:r>
            <a:endParaRPr lang="en-US" sz="2000">
              <a:latin typeface="Times New Roman" charset="0"/>
              <a:cs typeface="Times New Roman" charset="0"/>
            </a:endParaRPr>
          </a:p>
          <a:p>
            <a:pPr algn="ctr" eaLnBrk="1" hangingPunct="1">
              <a:buFontTx/>
              <a:buNone/>
            </a:pPr>
            <a:endParaRPr lang="en-US" sz="2000">
              <a:latin typeface="Times New Roman" charset="0"/>
              <a:cs typeface="Times New Roman" charset="0"/>
            </a:endParaRPr>
          </a:p>
          <a:p>
            <a:pPr algn="ctr" eaLnBrk="1" hangingPunct="1"/>
            <a:endParaRPr lang="en-US" sz="2000">
              <a:latin typeface="Times New Roman" charset="0"/>
              <a:cs typeface="Times New Roman" charset="0"/>
            </a:endParaRPr>
          </a:p>
          <a:p>
            <a:pPr algn="ctr" eaLnBrk="1" hangingPunct="1"/>
            <a:r>
              <a:rPr lang="el-GR" sz="2400" b="1">
                <a:solidFill>
                  <a:srgbClr val="9966FF"/>
                </a:solidFill>
                <a:latin typeface="Times New Roman" charset="0"/>
                <a:cs typeface="Times New Roman" charset="0"/>
              </a:rPr>
              <a:t>Λήψη νέου δείγματος αίματος </a:t>
            </a:r>
          </a:p>
          <a:p>
            <a:pPr algn="ctr" eaLnBrk="1" hangingPunct="1"/>
            <a:endParaRPr lang="en-US" sz="2400" b="1">
              <a:solidFill>
                <a:srgbClr val="9966FF"/>
              </a:solidFill>
              <a:latin typeface="Times New Roman" charset="0"/>
              <a:cs typeface="Times New Roman" charset="0"/>
            </a:endParaRPr>
          </a:p>
          <a:p>
            <a:pPr algn="ctr" eaLnBrk="1" hangingPunct="1"/>
            <a:r>
              <a:rPr lang="el-GR" sz="2400" b="1">
                <a:solidFill>
                  <a:srgbClr val="9966FF"/>
                </a:solidFill>
                <a:latin typeface="Times New Roman" charset="0"/>
                <a:cs typeface="Times New Roman" charset="0"/>
              </a:rPr>
              <a:t>Μέτρηση της [Κ</a:t>
            </a:r>
            <a:r>
              <a:rPr lang="el-GR" sz="2400" b="1" baseline="30000">
                <a:solidFill>
                  <a:srgbClr val="9966FF"/>
                </a:solidFill>
                <a:latin typeface="Times New Roman" charset="0"/>
                <a:cs typeface="Times New Roman" charset="0"/>
              </a:rPr>
              <a:t>+</a:t>
            </a:r>
            <a:r>
              <a:rPr lang="el-GR" sz="2400" b="1">
                <a:solidFill>
                  <a:srgbClr val="9966FF"/>
                </a:solidFill>
                <a:latin typeface="Times New Roman" charset="0"/>
                <a:cs typeface="Times New Roman" charset="0"/>
              </a:rPr>
              <a:t>] στον ορό </a:t>
            </a:r>
            <a:r>
              <a:rPr lang="en-US" sz="2400" b="1">
                <a:solidFill>
                  <a:srgbClr val="9966FF"/>
                </a:solidFill>
                <a:latin typeface="Times New Roman" charset="0"/>
                <a:cs typeface="Times New Roman" charset="0"/>
              </a:rPr>
              <a:t>&amp;</a:t>
            </a:r>
            <a:r>
              <a:rPr lang="el-GR" sz="2400" b="1">
                <a:solidFill>
                  <a:srgbClr val="9966FF"/>
                </a:solidFill>
                <a:latin typeface="Times New Roman" charset="0"/>
                <a:cs typeface="Times New Roman" charset="0"/>
              </a:rPr>
              <a:t> στο πλάσμα του αίματος</a:t>
            </a:r>
            <a:r>
              <a:rPr lang="el-GR">
                <a:latin typeface="Times New Roman" charset="0"/>
                <a:cs typeface="Times New Roman" charset="0"/>
              </a:rPr>
              <a:t> </a:t>
            </a:r>
          </a:p>
        </p:txBody>
      </p:sp>
    </p:spTree>
    <p:extLst>
      <p:ext uri="{BB962C8B-B14F-4D97-AF65-F5344CB8AC3E}">
        <p14:creationId xmlns:p14="http://schemas.microsoft.com/office/powerpoint/2010/main" val="38666442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fontScale="90000"/>
          </a:bodyPr>
          <a:lstStyle/>
          <a:p>
            <a:pPr eaLnBrk="1" fontAlgn="auto" hangingPunct="1">
              <a:spcAft>
                <a:spcPts val="0"/>
              </a:spcAft>
              <a:defRPr/>
            </a:pPr>
            <a:r>
              <a:rPr lang="el-GR" sz="4000" b="1" dirty="0">
                <a:solidFill>
                  <a:srgbClr val="648C61"/>
                </a:solidFill>
                <a:latin typeface="Times New Roman"/>
                <a:ea typeface="+mj-ea"/>
                <a:cs typeface="Times New Roman"/>
              </a:rPr>
              <a:t> Χρειάζεται επείγουσα αντιμετώπιση ?</a:t>
            </a:r>
            <a:endParaRPr lang="en-US" sz="4000" b="1" dirty="0">
              <a:solidFill>
                <a:srgbClr val="648C61"/>
              </a:solidFill>
              <a:latin typeface="Times New Roman"/>
              <a:ea typeface="+mj-ea"/>
              <a:cs typeface="Times New Roman"/>
            </a:endParaRPr>
          </a:p>
        </p:txBody>
      </p:sp>
      <p:sp>
        <p:nvSpPr>
          <p:cNvPr id="176130" name="Rectangle 3"/>
          <p:cNvSpPr>
            <a:spLocks noGrp="1" noChangeArrowheads="1"/>
          </p:cNvSpPr>
          <p:nvPr>
            <p:ph sz="quarter" idx="1"/>
          </p:nvPr>
        </p:nvSpPr>
        <p:spPr>
          <a:xfrm>
            <a:off x="301625" y="1527175"/>
            <a:ext cx="8504238" cy="4572000"/>
          </a:xfrm>
        </p:spPr>
        <p:txBody>
          <a:bodyPr/>
          <a:lstStyle/>
          <a:p>
            <a:pPr algn="ctr" eaLnBrk="1" hangingPunct="1">
              <a:lnSpc>
                <a:spcPct val="90000"/>
              </a:lnSpc>
            </a:pPr>
            <a:r>
              <a:rPr lang="el-GR" sz="4000" b="1">
                <a:solidFill>
                  <a:srgbClr val="FF0066"/>
                </a:solidFill>
                <a:latin typeface="Times New Roman" charset="0"/>
                <a:cs typeface="Times New Roman" charset="0"/>
              </a:rPr>
              <a:t>[Κ</a:t>
            </a:r>
            <a:r>
              <a:rPr lang="el-GR" sz="4000" b="1" baseline="30000">
                <a:solidFill>
                  <a:srgbClr val="FF0066"/>
                </a:solidFill>
                <a:latin typeface="Times New Roman" charset="0"/>
                <a:cs typeface="Times New Roman" charset="0"/>
              </a:rPr>
              <a:t>+</a:t>
            </a:r>
            <a:r>
              <a:rPr lang="el-GR" sz="4000" b="1">
                <a:solidFill>
                  <a:srgbClr val="FF0066"/>
                </a:solidFill>
                <a:latin typeface="Times New Roman" charset="0"/>
                <a:cs typeface="Times New Roman" charset="0"/>
              </a:rPr>
              <a:t>] στο αίμα</a:t>
            </a:r>
          </a:p>
          <a:p>
            <a:pPr algn="ctr" eaLnBrk="1" hangingPunct="1">
              <a:lnSpc>
                <a:spcPct val="90000"/>
              </a:lnSpc>
            </a:pPr>
            <a:r>
              <a:rPr lang="el-GR" sz="4000" b="1">
                <a:solidFill>
                  <a:srgbClr val="FF0066"/>
                </a:solidFill>
                <a:latin typeface="Times New Roman" charset="0"/>
                <a:cs typeface="Times New Roman" charset="0"/>
              </a:rPr>
              <a:t>ΗΚΓ </a:t>
            </a:r>
            <a:r>
              <a:rPr lang="el-GR" b="1">
                <a:latin typeface="Times New Roman" charset="0"/>
                <a:cs typeface="Times New Roman" charset="0"/>
              </a:rPr>
              <a:t> </a:t>
            </a:r>
            <a:endParaRPr lang="el-GR" sz="2400" b="1">
              <a:latin typeface="Times New Roman" charset="0"/>
              <a:cs typeface="Times New Roman" charset="0"/>
            </a:endParaRPr>
          </a:p>
        </p:txBody>
      </p:sp>
      <p:sp>
        <p:nvSpPr>
          <p:cNvPr id="176131" name="Rectangle 4"/>
          <p:cNvSpPr>
            <a:spLocks noGrp="1" noChangeArrowheads="1"/>
          </p:cNvSpPr>
          <p:nvPr>
            <p:ph type="body" sz="half" idx="4294967295"/>
          </p:nvPr>
        </p:nvSpPr>
        <p:spPr>
          <a:xfrm>
            <a:off x="481013" y="3429000"/>
            <a:ext cx="8662987" cy="2447925"/>
          </a:xfrm>
        </p:spPr>
        <p:txBody>
          <a:bodyPr/>
          <a:lstStyle/>
          <a:p>
            <a:pPr algn="ctr" eaLnBrk="1" hangingPunct="1">
              <a:buFontTx/>
              <a:buNone/>
            </a:pPr>
            <a:r>
              <a:rPr lang="el-GR" sz="3600" b="1">
                <a:solidFill>
                  <a:srgbClr val="FF0066"/>
                </a:solidFill>
                <a:latin typeface="Times New Roman" charset="0"/>
                <a:cs typeface="Times New Roman" charset="0"/>
              </a:rPr>
              <a:t>Επαρκείς δείκτες?</a:t>
            </a:r>
          </a:p>
          <a:p>
            <a:pPr algn="ctr" eaLnBrk="1" hangingPunct="1"/>
            <a:r>
              <a:rPr lang="el-GR" sz="3200" b="1">
                <a:latin typeface="Times New Roman" charset="0"/>
                <a:cs typeface="Times New Roman" charset="0"/>
              </a:rPr>
              <a:t>50% των ασθενών με [Κ</a:t>
            </a:r>
            <a:r>
              <a:rPr lang="el-GR" sz="3200" b="1" baseline="30000">
                <a:latin typeface="Times New Roman" charset="0"/>
                <a:cs typeface="Times New Roman" charset="0"/>
              </a:rPr>
              <a:t>+</a:t>
            </a:r>
            <a:r>
              <a:rPr lang="el-GR" sz="3200" b="1">
                <a:latin typeface="Times New Roman" charset="0"/>
                <a:cs typeface="Times New Roman" charset="0"/>
              </a:rPr>
              <a:t>]&gt;6,0 </a:t>
            </a:r>
            <a:r>
              <a:rPr lang="en-US" sz="3200" b="1">
                <a:latin typeface="Times New Roman" charset="0"/>
                <a:cs typeface="Times New Roman" charset="0"/>
              </a:rPr>
              <a:t>mmol</a:t>
            </a:r>
            <a:r>
              <a:rPr lang="el-GR" sz="3200" b="1">
                <a:latin typeface="Times New Roman" charset="0"/>
                <a:cs typeface="Times New Roman" charset="0"/>
              </a:rPr>
              <a:t>/</a:t>
            </a:r>
            <a:r>
              <a:rPr lang="en-US" sz="3200" b="1">
                <a:latin typeface="Times New Roman" charset="0"/>
                <a:cs typeface="Times New Roman" charset="0"/>
              </a:rPr>
              <a:t>L</a:t>
            </a:r>
            <a:r>
              <a:rPr lang="el-GR" sz="3200" b="1">
                <a:latin typeface="Times New Roman" charset="0"/>
                <a:cs typeface="Times New Roman" charset="0"/>
              </a:rPr>
              <a:t> έχουν φυσιολογικό ΗΚΓ</a:t>
            </a:r>
          </a:p>
          <a:p>
            <a:pPr algn="ctr" eaLnBrk="1" hangingPunct="1"/>
            <a:r>
              <a:rPr lang="el-GR" sz="3200" b="1">
                <a:latin typeface="Times New Roman" charset="0"/>
                <a:cs typeface="Times New Roman" charset="0"/>
              </a:rPr>
              <a:t>Κοιλιακή μαρμαρυγή: 1</a:t>
            </a:r>
            <a:r>
              <a:rPr lang="el-GR" sz="3200" b="1" baseline="30000">
                <a:latin typeface="Times New Roman" charset="0"/>
                <a:cs typeface="Times New Roman" charset="0"/>
              </a:rPr>
              <a:t>η</a:t>
            </a:r>
            <a:r>
              <a:rPr lang="el-GR" sz="3200" b="1">
                <a:latin typeface="Times New Roman" charset="0"/>
                <a:cs typeface="Times New Roman" charset="0"/>
              </a:rPr>
              <a:t> εκδήλωση</a:t>
            </a:r>
            <a:endParaRPr lang="en-US" sz="3200">
              <a:latin typeface="Times New Roman" charset="0"/>
              <a:cs typeface="Times New Roman" charset="0"/>
            </a:endParaRPr>
          </a:p>
        </p:txBody>
      </p:sp>
    </p:spTree>
    <p:extLst>
      <p:ext uri="{BB962C8B-B14F-4D97-AF65-F5344CB8AC3E}">
        <p14:creationId xmlns:p14="http://schemas.microsoft.com/office/powerpoint/2010/main" val="253168128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33400" y="-76200"/>
            <a:ext cx="8229600" cy="838200"/>
          </a:xfrm>
        </p:spPr>
        <p:txBody>
          <a:bodyPr>
            <a:normAutofit fontScale="90000"/>
          </a:bodyPr>
          <a:lstStyle/>
          <a:p>
            <a:pPr eaLnBrk="1" fontAlgn="auto" hangingPunct="1">
              <a:spcAft>
                <a:spcPts val="0"/>
              </a:spcAft>
              <a:defRPr/>
            </a:pPr>
            <a:r>
              <a:rPr lang="el-GR" sz="4000" b="1" dirty="0">
                <a:solidFill>
                  <a:srgbClr val="648C61"/>
                </a:solidFill>
                <a:latin typeface="Times New Roman"/>
                <a:ea typeface="+mj-ea"/>
                <a:cs typeface="Times New Roman"/>
              </a:rPr>
              <a:t>Υπερκαλιαιμία-Επείγουσα αντιμετώπιση</a:t>
            </a:r>
          </a:p>
        </p:txBody>
      </p:sp>
      <p:sp>
        <p:nvSpPr>
          <p:cNvPr id="177154" name="Rectangle 3"/>
          <p:cNvSpPr>
            <a:spLocks noGrp="1" noChangeArrowheads="1"/>
          </p:cNvSpPr>
          <p:nvPr>
            <p:ph type="body" idx="1"/>
          </p:nvPr>
        </p:nvSpPr>
        <p:spPr>
          <a:xfrm>
            <a:off x="457200" y="1484313"/>
            <a:ext cx="8353425" cy="4841875"/>
          </a:xfrm>
        </p:spPr>
        <p:txBody>
          <a:bodyPr/>
          <a:lstStyle/>
          <a:p>
            <a:pPr eaLnBrk="1" hangingPunct="1"/>
            <a:r>
              <a:rPr lang="el-GR" sz="2800">
                <a:latin typeface="Times New Roman" charset="0"/>
                <a:cs typeface="Times New Roman" charset="0"/>
              </a:rPr>
              <a:t>[Κ</a:t>
            </a:r>
            <a:r>
              <a:rPr lang="el-GR" sz="2800" baseline="30000">
                <a:latin typeface="Times New Roman" charset="0"/>
                <a:cs typeface="Times New Roman" charset="0"/>
              </a:rPr>
              <a:t>+</a:t>
            </a:r>
            <a:r>
              <a:rPr lang="el-GR" sz="2800">
                <a:latin typeface="Times New Roman" charset="0"/>
                <a:cs typeface="Times New Roman" charset="0"/>
              </a:rPr>
              <a:t>] &gt; 6,5</a:t>
            </a:r>
            <a:r>
              <a:rPr lang="en-US" sz="2800">
                <a:latin typeface="Times New Roman" charset="0"/>
                <a:cs typeface="Times New Roman" charset="0"/>
              </a:rPr>
              <a:t>mmol</a:t>
            </a:r>
            <a:r>
              <a:rPr lang="el-GR" sz="2800">
                <a:latin typeface="Times New Roman" charset="0"/>
                <a:cs typeface="Times New Roman" charset="0"/>
              </a:rPr>
              <a:t>/</a:t>
            </a:r>
            <a:r>
              <a:rPr lang="en-US" sz="2800">
                <a:latin typeface="Times New Roman" charset="0"/>
                <a:cs typeface="Times New Roman" charset="0"/>
              </a:rPr>
              <a:t>L</a:t>
            </a:r>
            <a:r>
              <a:rPr lang="el-GR" sz="2800">
                <a:latin typeface="Times New Roman" charset="0"/>
                <a:cs typeface="Times New Roman" charset="0"/>
              </a:rPr>
              <a:t> </a:t>
            </a:r>
          </a:p>
          <a:p>
            <a:pPr eaLnBrk="1" hangingPunct="1"/>
            <a:endParaRPr lang="el-GR" sz="2800">
              <a:latin typeface="Times New Roman" charset="0"/>
              <a:cs typeface="Times New Roman" charset="0"/>
            </a:endParaRPr>
          </a:p>
          <a:p>
            <a:pPr eaLnBrk="1" hangingPunct="1"/>
            <a:r>
              <a:rPr lang="el-GR" sz="2800">
                <a:latin typeface="Times New Roman" charset="0"/>
                <a:cs typeface="Times New Roman" charset="0"/>
              </a:rPr>
              <a:t>ΗΚΓ/φικές διαταραχές, ανεξάρτητα από τη [Κ</a:t>
            </a:r>
            <a:r>
              <a:rPr lang="el-GR" sz="2800" baseline="30000">
                <a:latin typeface="Times New Roman" charset="0"/>
                <a:cs typeface="Times New Roman" charset="0"/>
              </a:rPr>
              <a:t>+</a:t>
            </a:r>
            <a:r>
              <a:rPr lang="el-GR" sz="2800">
                <a:latin typeface="Times New Roman" charset="0"/>
                <a:cs typeface="Times New Roman" charset="0"/>
              </a:rPr>
              <a:t>]</a:t>
            </a:r>
          </a:p>
          <a:p>
            <a:pPr eaLnBrk="1" hangingPunct="1"/>
            <a:endParaRPr lang="el-GR" sz="2800">
              <a:latin typeface="Times New Roman" charset="0"/>
              <a:cs typeface="Times New Roman" charset="0"/>
            </a:endParaRPr>
          </a:p>
          <a:p>
            <a:pPr eaLnBrk="1" hangingPunct="1"/>
            <a:r>
              <a:rPr lang="el-GR" sz="2800">
                <a:latin typeface="Times New Roman" charset="0"/>
                <a:cs typeface="Times New Roman" charset="0"/>
              </a:rPr>
              <a:t>Ταχεία αύξηση της [Κ</a:t>
            </a:r>
            <a:r>
              <a:rPr lang="el-GR" sz="2800" baseline="30000">
                <a:latin typeface="Times New Roman" charset="0"/>
                <a:cs typeface="Times New Roman" charset="0"/>
              </a:rPr>
              <a:t>+</a:t>
            </a:r>
            <a:r>
              <a:rPr lang="el-GR" sz="2800">
                <a:latin typeface="Times New Roman" charset="0"/>
                <a:cs typeface="Times New Roman" charset="0"/>
              </a:rPr>
              <a:t>]</a:t>
            </a:r>
          </a:p>
          <a:p>
            <a:pPr eaLnBrk="1" hangingPunct="1"/>
            <a:endParaRPr lang="el-GR" sz="2800">
              <a:latin typeface="Times New Roman" charset="0"/>
              <a:cs typeface="Times New Roman" charset="0"/>
            </a:endParaRPr>
          </a:p>
          <a:p>
            <a:pPr eaLnBrk="1" hangingPunct="1"/>
            <a:r>
              <a:rPr lang="el-GR" sz="2800">
                <a:latin typeface="Times New Roman" charset="0"/>
                <a:cs typeface="Times New Roman" charset="0"/>
              </a:rPr>
              <a:t>Διαταραγμένη νεφρική λειτουργία</a:t>
            </a:r>
          </a:p>
          <a:p>
            <a:pPr eaLnBrk="1" hangingPunct="1"/>
            <a:endParaRPr lang="el-GR" sz="2800">
              <a:latin typeface="Times New Roman" charset="0"/>
              <a:cs typeface="Times New Roman" charset="0"/>
            </a:endParaRPr>
          </a:p>
          <a:p>
            <a:pPr eaLnBrk="1" hangingPunct="1"/>
            <a:r>
              <a:rPr lang="el-GR" sz="2800">
                <a:latin typeface="Times New Roman" charset="0"/>
                <a:cs typeface="Times New Roman" charset="0"/>
              </a:rPr>
              <a:t>Σημαντική μεταβολική οξέωση </a:t>
            </a:r>
          </a:p>
        </p:txBody>
      </p:sp>
      <p:sp>
        <p:nvSpPr>
          <p:cNvPr id="177155" name="Text Box 4"/>
          <p:cNvSpPr txBox="1">
            <a:spLocks noChangeArrowheads="1"/>
          </p:cNvSpPr>
          <p:nvPr/>
        </p:nvSpPr>
        <p:spPr bwMode="auto">
          <a:xfrm>
            <a:off x="6073775" y="5821363"/>
            <a:ext cx="2925763" cy="63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Georgia" charset="0"/>
                <a:ea typeface="ＭＳ Ｐゴシック" charset="0"/>
                <a:cs typeface="ＭＳ Ｐゴシック" charset="0"/>
              </a:defRPr>
            </a:lvl1pPr>
            <a:lvl2pPr marL="742950" indent="-285750" eaLnBrk="0" hangingPunct="0">
              <a:defRPr sz="2400">
                <a:solidFill>
                  <a:schemeClr val="tx1"/>
                </a:solidFill>
                <a:latin typeface="Georgia" charset="0"/>
                <a:ea typeface="ＭＳ Ｐゴシック" charset="0"/>
              </a:defRPr>
            </a:lvl2pPr>
            <a:lvl3pPr marL="1143000" indent="-228600" eaLnBrk="0" hangingPunct="0">
              <a:defRPr sz="2400">
                <a:solidFill>
                  <a:schemeClr val="tx1"/>
                </a:solidFill>
                <a:latin typeface="Georgia" charset="0"/>
                <a:ea typeface="ＭＳ Ｐゴシック" charset="0"/>
              </a:defRPr>
            </a:lvl3pPr>
            <a:lvl4pPr marL="1600200" indent="-228600" eaLnBrk="0" hangingPunct="0">
              <a:defRPr sz="2400">
                <a:solidFill>
                  <a:schemeClr val="tx1"/>
                </a:solidFill>
                <a:latin typeface="Georgia" charset="0"/>
                <a:ea typeface="ＭＳ Ｐゴシック" charset="0"/>
              </a:defRPr>
            </a:lvl4pPr>
            <a:lvl5pPr marL="2057400" indent="-228600" eaLnBrk="0" hangingPunct="0">
              <a:defRPr sz="2400">
                <a:solidFill>
                  <a:schemeClr val="tx1"/>
                </a:solidFill>
                <a:latin typeface="Georgia" charset="0"/>
                <a:ea typeface="ＭＳ Ｐゴシック" charset="0"/>
              </a:defRPr>
            </a:lvl5pPr>
            <a:lvl6pPr marL="2514600" indent="-228600" eaLnBrk="0" fontAlgn="base" hangingPunct="0">
              <a:spcBef>
                <a:spcPct val="0"/>
              </a:spcBef>
              <a:spcAft>
                <a:spcPct val="0"/>
              </a:spcAft>
              <a:defRPr sz="2400">
                <a:solidFill>
                  <a:schemeClr val="tx1"/>
                </a:solidFill>
                <a:latin typeface="Georgia" charset="0"/>
                <a:ea typeface="ＭＳ Ｐゴシック" charset="0"/>
              </a:defRPr>
            </a:lvl6pPr>
            <a:lvl7pPr marL="2971800" indent="-228600" eaLnBrk="0" fontAlgn="base" hangingPunct="0">
              <a:spcBef>
                <a:spcPct val="0"/>
              </a:spcBef>
              <a:spcAft>
                <a:spcPct val="0"/>
              </a:spcAft>
              <a:defRPr sz="2400">
                <a:solidFill>
                  <a:schemeClr val="tx1"/>
                </a:solidFill>
                <a:latin typeface="Georgia" charset="0"/>
                <a:ea typeface="ＭＳ Ｐゴシック" charset="0"/>
              </a:defRPr>
            </a:lvl7pPr>
            <a:lvl8pPr marL="3429000" indent="-228600" eaLnBrk="0" fontAlgn="base" hangingPunct="0">
              <a:spcBef>
                <a:spcPct val="0"/>
              </a:spcBef>
              <a:spcAft>
                <a:spcPct val="0"/>
              </a:spcAft>
              <a:defRPr sz="2400">
                <a:solidFill>
                  <a:schemeClr val="tx1"/>
                </a:solidFill>
                <a:latin typeface="Georgia" charset="0"/>
                <a:ea typeface="ＭＳ Ｐゴシック" charset="0"/>
              </a:defRPr>
            </a:lvl8pPr>
            <a:lvl9pPr marL="3886200" indent="-228600" eaLnBrk="0" fontAlgn="base" hangingPunct="0">
              <a:spcBef>
                <a:spcPct val="0"/>
              </a:spcBef>
              <a:spcAft>
                <a:spcPct val="0"/>
              </a:spcAft>
              <a:defRPr sz="2400">
                <a:solidFill>
                  <a:schemeClr val="tx1"/>
                </a:solidFill>
                <a:latin typeface="Georgia" charset="0"/>
                <a:ea typeface="ＭＳ Ｐゴシック" charset="0"/>
              </a:defRPr>
            </a:lvl9pPr>
          </a:lstStyle>
          <a:p>
            <a:pPr algn="r" eaLnBrk="1" hangingPunct="1">
              <a:spcBef>
                <a:spcPct val="50000"/>
              </a:spcBef>
            </a:pPr>
            <a:r>
              <a:rPr lang="en-US" sz="1400" i="1">
                <a:solidFill>
                  <a:schemeClr val="accent2"/>
                </a:solidFill>
                <a:latin typeface="Times New Roman" charset="0"/>
                <a:cs typeface="Times New Roman" charset="0"/>
              </a:rPr>
              <a:t>Crit Care Med 2008; 36:3246 –3251</a:t>
            </a:r>
            <a:endParaRPr lang="el-GR" sz="1400" i="1">
              <a:solidFill>
                <a:schemeClr val="accent2"/>
              </a:solidFill>
              <a:latin typeface="Times New Roman" charset="0"/>
              <a:cs typeface="Times New Roman" charset="0"/>
            </a:endParaRPr>
          </a:p>
          <a:p>
            <a:pPr algn="r" eaLnBrk="1" hangingPunct="1">
              <a:spcBef>
                <a:spcPct val="50000"/>
              </a:spcBef>
            </a:pPr>
            <a:r>
              <a:rPr lang="en-US" altLang="ja-JP" sz="1400" i="1">
                <a:solidFill>
                  <a:schemeClr val="accent2"/>
                </a:solidFill>
                <a:latin typeface="Times New Roman" charset="0"/>
                <a:cs typeface="Times New Roman" charset="0"/>
              </a:rPr>
              <a:t>Am Fam Physician 2006;73:283-90</a:t>
            </a:r>
            <a:endParaRPr lang="en-US" sz="1400" i="1">
              <a:latin typeface="Times New Roman" charset="0"/>
              <a:cs typeface="Times New Roman" charset="0"/>
            </a:endParaRPr>
          </a:p>
        </p:txBody>
      </p:sp>
    </p:spTree>
    <p:extLst>
      <p:ext uri="{BB962C8B-B14F-4D97-AF65-F5344CB8AC3E}">
        <p14:creationId xmlns:p14="http://schemas.microsoft.com/office/powerpoint/2010/main" val="1685983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827088" y="404813"/>
            <a:ext cx="7345362"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dirty="0">
                <a:solidFill>
                  <a:srgbClr val="FF0000"/>
                </a:solidFill>
                <a:latin typeface="Arial" charset="0"/>
              </a:rPr>
              <a:t>ΦΥΣΙΟΛΟΓΙΚΕΣ ΤΙΜΕΣ </a:t>
            </a:r>
            <a:r>
              <a:rPr lang="en-US" sz="3600" dirty="0">
                <a:solidFill>
                  <a:srgbClr val="FF0000"/>
                </a:solidFill>
                <a:latin typeface="Arial" charset="0"/>
              </a:rPr>
              <a:t>GFR</a:t>
            </a:r>
            <a:endParaRPr lang="el-GR" sz="3600" dirty="0">
              <a:solidFill>
                <a:srgbClr val="FF0000"/>
              </a:solidFill>
              <a:latin typeface="Arial" charset="0"/>
            </a:endParaRPr>
          </a:p>
        </p:txBody>
      </p:sp>
      <p:sp>
        <p:nvSpPr>
          <p:cNvPr id="33795" name="Line 6"/>
          <p:cNvSpPr>
            <a:spLocks noChangeShapeType="1"/>
          </p:cNvSpPr>
          <p:nvPr/>
        </p:nvSpPr>
        <p:spPr bwMode="auto">
          <a:xfrm>
            <a:off x="0" y="1196975"/>
            <a:ext cx="9144000" cy="0"/>
          </a:xfrm>
          <a:prstGeom prst="line">
            <a:avLst/>
          </a:prstGeom>
          <a:noFill/>
          <a:ln w="57150" cmpd="thinThick">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graphicFrame>
        <p:nvGraphicFramePr>
          <p:cNvPr id="110683" name="Group 91"/>
          <p:cNvGraphicFramePr>
            <a:graphicFrameLocks noGrp="1"/>
          </p:cNvGraphicFramePr>
          <p:nvPr>
            <p:extLst>
              <p:ext uri="{D42A27DB-BD31-4B8C-83A1-F6EECF244321}">
                <p14:modId xmlns:p14="http://schemas.microsoft.com/office/powerpoint/2010/main" val="2279902864"/>
              </p:ext>
            </p:extLst>
          </p:nvPr>
        </p:nvGraphicFramePr>
        <p:xfrm>
          <a:off x="395288" y="1303584"/>
          <a:ext cx="8497887" cy="4020123"/>
        </p:xfrm>
        <a:graphic>
          <a:graphicData uri="http://schemas.openxmlformats.org/drawingml/2006/table">
            <a:tbl>
              <a:tblPr/>
              <a:tblGrid>
                <a:gridCol w="4249737">
                  <a:extLst>
                    <a:ext uri="{9D8B030D-6E8A-4147-A177-3AD203B41FA5}">
                      <a16:colId xmlns:a16="http://schemas.microsoft.com/office/drawing/2014/main" val="20000"/>
                    </a:ext>
                  </a:extLst>
                </a:gridCol>
                <a:gridCol w="4248150">
                  <a:extLst>
                    <a:ext uri="{9D8B030D-6E8A-4147-A177-3AD203B41FA5}">
                      <a16:colId xmlns:a16="http://schemas.microsoft.com/office/drawing/2014/main" val="20001"/>
                    </a:ext>
                  </a:extLst>
                </a:gridCol>
              </a:tblGrid>
              <a:tr h="4111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a:ln>
                            <a:noFill/>
                          </a:ln>
                          <a:solidFill>
                            <a:schemeClr val="tx1"/>
                          </a:solidFill>
                          <a:effectLst/>
                          <a:latin typeface="Arial" charset="0"/>
                          <a:ea typeface="ＭＳ Ｐゴシック" charset="0"/>
                        </a:rPr>
                        <a:t>Normal GFR in Children and Adolescents</a:t>
                      </a:r>
                    </a:p>
                  </a:txBody>
                  <a:tcPr marL="90000" marR="90000" marT="46800" marB="4680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extLst>
                  <a:ext uri="{0D108BD9-81ED-4DB2-BD59-A6C34878D82A}">
                    <a16:rowId xmlns:a16="http://schemas.microsoft.com/office/drawing/2014/main" val="10000"/>
                  </a:ext>
                </a:extLst>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ea typeface="ＭＳ Ｐゴシック" charset="0"/>
                        </a:rPr>
                        <a:t>Age (Sex)</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ea typeface="ＭＳ Ｐゴシック" charset="0"/>
                        </a:rPr>
                        <a:t>Mean GFR ± SD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ea typeface="ＭＳ Ｐゴシック" charset="0"/>
                        </a:rPr>
                        <a:t>(mL/min/1.73 m2)</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ea typeface="ＭＳ Ｐゴシック" charset="0"/>
                        </a:rPr>
                        <a:t>1 wk (males and females)</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ea typeface="ＭＳ Ｐゴシック" charset="0"/>
                        </a:rPr>
                        <a:t>41 ±15</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ea typeface="ＭＳ Ｐゴシック" charset="0"/>
                        </a:rPr>
                        <a:t>2–8 wk (males and females)</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ea typeface="ＭＳ Ｐゴシック" charset="0"/>
                        </a:rPr>
                        <a:t>66 ±25</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ea typeface="ＭＳ Ｐゴシック" charset="0"/>
                        </a:rPr>
                        <a:t>8 wk (males and females)</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ea typeface="ＭＳ Ｐゴシック" charset="0"/>
                        </a:rPr>
                        <a:t>96 ±22</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ea typeface="ＭＳ Ｐゴシック" charset="0"/>
                        </a:rPr>
                        <a:t>2–12 y (males and females)</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ea typeface="ＭＳ Ｐゴシック" charset="0"/>
                        </a:rPr>
                        <a:t>133 ±27</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ea typeface="ＭＳ Ｐゴシック" charset="0"/>
                        </a:rPr>
                        <a:t>13–21 y (males)</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ea typeface="ＭＳ Ｐゴシック" charset="0"/>
                        </a:rPr>
                        <a:t>140 ±30</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ea typeface="ＭＳ Ｐゴシック" charset="0"/>
                        </a:rPr>
                        <a:t>13–21 y (females)</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ea typeface="ＭＳ Ｐゴシック" charset="0"/>
                        </a:rPr>
                        <a:t>126 ±22</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06400">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a:ln>
                            <a:noFill/>
                          </a:ln>
                          <a:solidFill>
                            <a:schemeClr val="tx1"/>
                          </a:solidFill>
                          <a:effectLst/>
                          <a:latin typeface="Arial" charset="0"/>
                          <a:ea typeface="ＭＳ Ｐゴシック" charset="0"/>
                        </a:rPr>
                        <a:t>SD indicates standard deviation</a:t>
                      </a:r>
                    </a:p>
                  </a:txBody>
                  <a:tcPr marL="90000" marR="90000" marT="46800" marB="4680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6" name="Rectangle 24"/>
          <p:cNvSpPr>
            <a:spLocks noChangeArrowheads="1"/>
          </p:cNvSpPr>
          <p:nvPr/>
        </p:nvSpPr>
        <p:spPr bwMode="auto">
          <a:xfrm>
            <a:off x="395288" y="5614446"/>
            <a:ext cx="536830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square">
            <a:spAutoFit/>
          </a:bodyPr>
          <a:lstStyle/>
          <a:p>
            <a:pPr algn="ctr">
              <a:spcBef>
                <a:spcPct val="50000"/>
              </a:spcBef>
            </a:pPr>
            <a:r>
              <a:rPr lang="el-GR" sz="2000" b="1" dirty="0">
                <a:solidFill>
                  <a:srgbClr val="CCFFFF"/>
                </a:solidFill>
                <a:latin typeface="Times New Roman"/>
                <a:cs typeface="Times New Roman"/>
              </a:rPr>
              <a:t>&gt;30 ετών : ↓ </a:t>
            </a:r>
            <a:r>
              <a:rPr lang="en-US" sz="2000" b="1" dirty="0">
                <a:solidFill>
                  <a:srgbClr val="CCFFFF"/>
                </a:solidFill>
                <a:latin typeface="Times New Roman"/>
                <a:cs typeface="Times New Roman"/>
              </a:rPr>
              <a:t>GFR</a:t>
            </a:r>
            <a:r>
              <a:rPr lang="el-GR" sz="2000" b="1" dirty="0">
                <a:solidFill>
                  <a:srgbClr val="CCFFFF"/>
                </a:solidFill>
                <a:latin typeface="Times New Roman"/>
                <a:cs typeface="Times New Roman"/>
              </a:rPr>
              <a:t> </a:t>
            </a:r>
            <a:r>
              <a:rPr lang="en-US" sz="2000" b="1" dirty="0">
                <a:solidFill>
                  <a:srgbClr val="CCFFFF"/>
                </a:solidFill>
                <a:latin typeface="Times New Roman"/>
                <a:cs typeface="Times New Roman"/>
              </a:rPr>
              <a:t>~ </a:t>
            </a:r>
            <a:r>
              <a:rPr lang="el-GR" sz="2000" b="1" dirty="0">
                <a:solidFill>
                  <a:srgbClr val="CCFFFF"/>
                </a:solidFill>
                <a:latin typeface="Times New Roman"/>
                <a:cs typeface="Times New Roman"/>
              </a:rPr>
              <a:t>0.75 </a:t>
            </a:r>
            <a:r>
              <a:rPr lang="en-US" sz="2000" b="1" dirty="0">
                <a:solidFill>
                  <a:srgbClr val="CCFFFF"/>
                </a:solidFill>
                <a:latin typeface="Times New Roman"/>
                <a:cs typeface="Times New Roman"/>
              </a:rPr>
              <a:t>ml</a:t>
            </a:r>
            <a:r>
              <a:rPr lang="el-GR" sz="2000" b="1" dirty="0">
                <a:solidFill>
                  <a:srgbClr val="CCFFFF"/>
                </a:solidFill>
                <a:latin typeface="Times New Roman"/>
                <a:cs typeface="Times New Roman"/>
              </a:rPr>
              <a:t>/</a:t>
            </a:r>
            <a:r>
              <a:rPr lang="en-US" sz="2000" b="1" dirty="0">
                <a:solidFill>
                  <a:srgbClr val="CCFFFF"/>
                </a:solidFill>
                <a:latin typeface="Times New Roman"/>
                <a:cs typeface="Times New Roman"/>
              </a:rPr>
              <a:t>min</a:t>
            </a:r>
            <a:r>
              <a:rPr lang="el-GR" sz="2000" b="1" dirty="0">
                <a:solidFill>
                  <a:srgbClr val="CCFFFF"/>
                </a:solidFill>
                <a:latin typeface="Times New Roman"/>
                <a:cs typeface="Times New Roman"/>
              </a:rPr>
              <a:t>/1,73 </a:t>
            </a:r>
            <a:r>
              <a:rPr lang="en-US" sz="2000" b="1" dirty="0">
                <a:solidFill>
                  <a:srgbClr val="CCFFFF"/>
                </a:solidFill>
                <a:latin typeface="Times New Roman"/>
                <a:cs typeface="Times New Roman"/>
              </a:rPr>
              <a:t>m</a:t>
            </a:r>
            <a:r>
              <a:rPr lang="el-GR" sz="2000" b="1" dirty="0">
                <a:solidFill>
                  <a:srgbClr val="CCFFFF"/>
                </a:solidFill>
                <a:latin typeface="Times New Roman"/>
                <a:cs typeface="Times New Roman"/>
              </a:rPr>
              <a:t>2 /έτος </a:t>
            </a:r>
          </a:p>
        </p:txBody>
      </p:sp>
    </p:spTree>
    <p:extLst>
      <p:ext uri="{BB962C8B-B14F-4D97-AF65-F5344CB8AC3E}">
        <p14:creationId xmlns:p14="http://schemas.microsoft.com/office/powerpoint/2010/main" val="425545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a:bodyPr>
          <a:lstStyle/>
          <a:p>
            <a:pPr eaLnBrk="1" fontAlgn="auto" hangingPunct="1">
              <a:spcAft>
                <a:spcPts val="0"/>
              </a:spcAft>
              <a:defRPr/>
            </a:pPr>
            <a:r>
              <a:rPr lang="el-GR" b="1" dirty="0">
                <a:solidFill>
                  <a:schemeClr val="accent5">
                    <a:lumMod val="75000"/>
                  </a:schemeClr>
                </a:solidFill>
                <a:latin typeface="Times New Roman"/>
                <a:ea typeface="+mj-ea"/>
                <a:cs typeface="Times New Roman"/>
              </a:rPr>
              <a:t>Υπερκαλιαιμία: οξεία-σοβαρή</a:t>
            </a:r>
          </a:p>
        </p:txBody>
      </p:sp>
      <p:sp>
        <p:nvSpPr>
          <p:cNvPr id="178178" name="Rectangle 3"/>
          <p:cNvSpPr>
            <a:spLocks noGrp="1" noChangeArrowheads="1"/>
          </p:cNvSpPr>
          <p:nvPr>
            <p:ph type="body" idx="1"/>
          </p:nvPr>
        </p:nvSpPr>
        <p:spPr>
          <a:xfrm>
            <a:off x="363538" y="1600200"/>
            <a:ext cx="8323262" cy="5068888"/>
          </a:xfrm>
        </p:spPr>
        <p:txBody>
          <a:bodyPr/>
          <a:lstStyle/>
          <a:p>
            <a:pPr algn="ctr" eaLnBrk="1" hangingPunct="1">
              <a:buFont typeface="Wingdings" charset="0"/>
              <a:buChar char="ü"/>
            </a:pPr>
            <a:r>
              <a:rPr lang="el-GR" b="1" dirty="0">
                <a:latin typeface="Times New Roman" charset="0"/>
                <a:cs typeface="Times New Roman" charset="0"/>
              </a:rPr>
              <a:t>Αρχική αντιμετώπιση ανεξάρτητη από την αιτία</a:t>
            </a:r>
          </a:p>
          <a:p>
            <a:pPr marL="0" indent="0" algn="ctr" eaLnBrk="1" hangingPunct="1">
              <a:buNone/>
            </a:pPr>
            <a:endParaRPr lang="el-GR" b="1" dirty="0">
              <a:latin typeface="Times New Roman" charset="0"/>
              <a:cs typeface="Times New Roman" charset="0"/>
            </a:endParaRPr>
          </a:p>
          <a:p>
            <a:pPr algn="ctr" eaLnBrk="1" hangingPunct="1">
              <a:buFont typeface="Wingdings" charset="0"/>
              <a:buChar char="ü"/>
            </a:pPr>
            <a:endParaRPr lang="el-GR" b="1" dirty="0">
              <a:latin typeface="Times New Roman" charset="0"/>
              <a:cs typeface="Times New Roman" charset="0"/>
            </a:endParaRPr>
          </a:p>
          <a:p>
            <a:pPr algn="ctr" eaLnBrk="1" hangingPunct="1">
              <a:buFont typeface="Wingdings" charset="0"/>
              <a:buChar char="ü"/>
            </a:pPr>
            <a:r>
              <a:rPr lang="el-GR" b="1" dirty="0">
                <a:latin typeface="Times New Roman" charset="0"/>
                <a:cs typeface="Times New Roman" charset="0"/>
              </a:rPr>
              <a:t>Μετά τη σταθεροποίηση του ασθενή &amp; την επιτυχή επείγουσα αντιμετώπιση: αντιμετώπιση της υποκείμενης αιτίας </a:t>
            </a:r>
          </a:p>
        </p:txBody>
      </p:sp>
      <p:sp>
        <p:nvSpPr>
          <p:cNvPr id="178179" name="Text Box 4"/>
          <p:cNvSpPr txBox="1">
            <a:spLocks noChangeArrowheads="1"/>
          </p:cNvSpPr>
          <p:nvPr/>
        </p:nvSpPr>
        <p:spPr bwMode="auto">
          <a:xfrm>
            <a:off x="3579813" y="5981700"/>
            <a:ext cx="525621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Georgia" charset="0"/>
                <a:ea typeface="ＭＳ Ｐゴシック" charset="0"/>
                <a:cs typeface="ＭＳ Ｐゴシック" charset="0"/>
              </a:defRPr>
            </a:lvl1pPr>
            <a:lvl2pPr marL="742950" indent="-285750" eaLnBrk="0" hangingPunct="0">
              <a:defRPr sz="2400">
                <a:solidFill>
                  <a:schemeClr val="tx1"/>
                </a:solidFill>
                <a:latin typeface="Georgia" charset="0"/>
                <a:ea typeface="ＭＳ Ｐゴシック" charset="0"/>
              </a:defRPr>
            </a:lvl2pPr>
            <a:lvl3pPr marL="1143000" indent="-228600" eaLnBrk="0" hangingPunct="0">
              <a:defRPr sz="2400">
                <a:solidFill>
                  <a:schemeClr val="tx1"/>
                </a:solidFill>
                <a:latin typeface="Georgia" charset="0"/>
                <a:ea typeface="ＭＳ Ｐゴシック" charset="0"/>
              </a:defRPr>
            </a:lvl3pPr>
            <a:lvl4pPr marL="1600200" indent="-228600" eaLnBrk="0" hangingPunct="0">
              <a:defRPr sz="2400">
                <a:solidFill>
                  <a:schemeClr val="tx1"/>
                </a:solidFill>
                <a:latin typeface="Georgia" charset="0"/>
                <a:ea typeface="ＭＳ Ｐゴシック" charset="0"/>
              </a:defRPr>
            </a:lvl4pPr>
            <a:lvl5pPr marL="2057400" indent="-228600" eaLnBrk="0" hangingPunct="0">
              <a:defRPr sz="2400">
                <a:solidFill>
                  <a:schemeClr val="tx1"/>
                </a:solidFill>
                <a:latin typeface="Georgia" charset="0"/>
                <a:ea typeface="ＭＳ Ｐゴシック" charset="0"/>
              </a:defRPr>
            </a:lvl5pPr>
            <a:lvl6pPr marL="2514600" indent="-228600" eaLnBrk="0" fontAlgn="base" hangingPunct="0">
              <a:spcBef>
                <a:spcPct val="0"/>
              </a:spcBef>
              <a:spcAft>
                <a:spcPct val="0"/>
              </a:spcAft>
              <a:defRPr sz="2400">
                <a:solidFill>
                  <a:schemeClr val="tx1"/>
                </a:solidFill>
                <a:latin typeface="Georgia" charset="0"/>
                <a:ea typeface="ＭＳ Ｐゴシック" charset="0"/>
              </a:defRPr>
            </a:lvl6pPr>
            <a:lvl7pPr marL="2971800" indent="-228600" eaLnBrk="0" fontAlgn="base" hangingPunct="0">
              <a:spcBef>
                <a:spcPct val="0"/>
              </a:spcBef>
              <a:spcAft>
                <a:spcPct val="0"/>
              </a:spcAft>
              <a:defRPr sz="2400">
                <a:solidFill>
                  <a:schemeClr val="tx1"/>
                </a:solidFill>
                <a:latin typeface="Georgia" charset="0"/>
                <a:ea typeface="ＭＳ Ｐゴシック" charset="0"/>
              </a:defRPr>
            </a:lvl7pPr>
            <a:lvl8pPr marL="3429000" indent="-228600" eaLnBrk="0" fontAlgn="base" hangingPunct="0">
              <a:spcBef>
                <a:spcPct val="0"/>
              </a:spcBef>
              <a:spcAft>
                <a:spcPct val="0"/>
              </a:spcAft>
              <a:defRPr sz="2400">
                <a:solidFill>
                  <a:schemeClr val="tx1"/>
                </a:solidFill>
                <a:latin typeface="Georgia" charset="0"/>
                <a:ea typeface="ＭＳ Ｐゴシック" charset="0"/>
              </a:defRPr>
            </a:lvl8pPr>
            <a:lvl9pPr marL="3886200" indent="-228600" eaLnBrk="0" fontAlgn="base" hangingPunct="0">
              <a:spcBef>
                <a:spcPct val="0"/>
              </a:spcBef>
              <a:spcAft>
                <a:spcPct val="0"/>
              </a:spcAft>
              <a:defRPr sz="2400">
                <a:solidFill>
                  <a:schemeClr val="tx1"/>
                </a:solidFill>
                <a:latin typeface="Georgia" charset="0"/>
                <a:ea typeface="ＭＳ Ｐゴシック" charset="0"/>
              </a:defRPr>
            </a:lvl9pPr>
          </a:lstStyle>
          <a:p>
            <a:pPr algn="r" eaLnBrk="1" hangingPunct="1">
              <a:spcBef>
                <a:spcPct val="50000"/>
              </a:spcBef>
            </a:pPr>
            <a:r>
              <a:rPr lang="en-US" sz="1400" i="1">
                <a:solidFill>
                  <a:schemeClr val="accent2"/>
                </a:solidFill>
                <a:latin typeface="Times New Roman" charset="0"/>
                <a:cs typeface="Times New Roman" charset="0"/>
              </a:rPr>
              <a:t>Crit Care Med 2008; 36:3246 –3251</a:t>
            </a:r>
            <a:r>
              <a:rPr lang="en-US" sz="1400" i="1">
                <a:latin typeface="Times New Roman" charset="0"/>
                <a:cs typeface="Times New Roman" charset="0"/>
              </a:rPr>
              <a:t> </a:t>
            </a:r>
          </a:p>
        </p:txBody>
      </p:sp>
    </p:spTree>
    <p:extLst>
      <p:ext uri="{BB962C8B-B14F-4D97-AF65-F5344CB8AC3E}">
        <p14:creationId xmlns:p14="http://schemas.microsoft.com/office/powerpoint/2010/main" val="116639788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60350"/>
            <a:ext cx="8229600" cy="715963"/>
          </a:xfrm>
        </p:spPr>
        <p:txBody>
          <a:bodyPr>
            <a:normAutofit/>
          </a:bodyPr>
          <a:lstStyle/>
          <a:p>
            <a:pPr eaLnBrk="1" fontAlgn="auto" hangingPunct="1">
              <a:spcAft>
                <a:spcPts val="0"/>
              </a:spcAft>
              <a:defRPr/>
            </a:pPr>
            <a:r>
              <a:rPr lang="el-GR" b="1" dirty="0">
                <a:solidFill>
                  <a:schemeClr val="accent5">
                    <a:lumMod val="75000"/>
                  </a:schemeClr>
                </a:solidFill>
                <a:latin typeface="Times New Roman"/>
                <a:ea typeface="+mj-ea"/>
                <a:cs typeface="Times New Roman"/>
              </a:rPr>
              <a:t>Υπερκαλιαιμία: Θεραπεία-Κύρια σημεία</a:t>
            </a:r>
          </a:p>
        </p:txBody>
      </p:sp>
      <p:sp>
        <p:nvSpPr>
          <p:cNvPr id="12291" name="Rectangle 3"/>
          <p:cNvSpPr>
            <a:spLocks noGrp="1" noChangeArrowheads="1"/>
          </p:cNvSpPr>
          <p:nvPr>
            <p:ph type="body" idx="1"/>
          </p:nvPr>
        </p:nvSpPr>
        <p:spPr>
          <a:xfrm>
            <a:off x="536575" y="1530350"/>
            <a:ext cx="7989888" cy="4859338"/>
          </a:xfrm>
        </p:spPr>
        <p:txBody>
          <a:bodyPr>
            <a:normAutofit lnSpcReduction="10000"/>
          </a:bodyPr>
          <a:lstStyle/>
          <a:p>
            <a:pPr marL="274320" indent="-274320" algn="just" eaLnBrk="1" fontAlgn="auto" hangingPunct="1">
              <a:spcAft>
                <a:spcPts val="0"/>
              </a:spcAft>
              <a:buFont typeface="Wingdings" charset="2"/>
              <a:buChar char="v"/>
              <a:defRPr/>
            </a:pPr>
            <a:r>
              <a:rPr lang="el-GR" dirty="0">
                <a:solidFill>
                  <a:srgbClr val="FF0000"/>
                </a:solidFill>
                <a:latin typeface="Times New Roman"/>
                <a:ea typeface="+mn-ea"/>
                <a:cs typeface="Times New Roman"/>
              </a:rPr>
              <a:t>Προστασία του μυοκαρδίου </a:t>
            </a:r>
          </a:p>
          <a:p>
            <a:pPr marL="0" indent="0" algn="just" eaLnBrk="1" fontAlgn="auto" hangingPunct="1">
              <a:spcAft>
                <a:spcPts val="0"/>
              </a:spcAft>
              <a:buFont typeface="Wingdings 2"/>
              <a:buNone/>
              <a:defRPr/>
            </a:pPr>
            <a:endParaRPr lang="el-GR" dirty="0">
              <a:solidFill>
                <a:srgbClr val="FF0000"/>
              </a:solidFill>
              <a:latin typeface="Times New Roman"/>
              <a:ea typeface="+mn-ea"/>
              <a:cs typeface="Times New Roman"/>
            </a:endParaRPr>
          </a:p>
          <a:p>
            <a:pPr marL="274320" indent="-274320" algn="just" eaLnBrk="1" fontAlgn="auto" hangingPunct="1">
              <a:spcAft>
                <a:spcPts val="0"/>
              </a:spcAft>
              <a:buFont typeface="Wingdings" charset="2"/>
              <a:buChar char="v"/>
              <a:defRPr/>
            </a:pPr>
            <a:r>
              <a:rPr lang="el-GR" dirty="0">
                <a:solidFill>
                  <a:srgbClr val="FF0000"/>
                </a:solidFill>
                <a:latin typeface="Times New Roman"/>
                <a:ea typeface="+mn-ea"/>
                <a:cs typeface="Times New Roman"/>
              </a:rPr>
              <a:t>Προαγωγή της εισόδου του Κ</a:t>
            </a:r>
            <a:r>
              <a:rPr lang="el-GR" baseline="30000" dirty="0">
                <a:solidFill>
                  <a:srgbClr val="FF0000"/>
                </a:solidFill>
                <a:latin typeface="Times New Roman"/>
                <a:ea typeface="+mn-ea"/>
                <a:cs typeface="Times New Roman"/>
              </a:rPr>
              <a:t>+</a:t>
            </a:r>
            <a:r>
              <a:rPr lang="el-GR" dirty="0">
                <a:solidFill>
                  <a:srgbClr val="FF0000"/>
                </a:solidFill>
                <a:latin typeface="Times New Roman"/>
                <a:ea typeface="+mn-ea"/>
                <a:cs typeface="Times New Roman"/>
              </a:rPr>
              <a:t> στα κύτταρα</a:t>
            </a:r>
          </a:p>
          <a:p>
            <a:pPr marL="274320" indent="-274320" algn="just" eaLnBrk="1" fontAlgn="auto" hangingPunct="1">
              <a:spcAft>
                <a:spcPts val="0"/>
              </a:spcAft>
              <a:buFont typeface="Wingdings" charset="2"/>
              <a:buChar char="v"/>
              <a:defRPr/>
            </a:pPr>
            <a:endParaRPr lang="en-US" dirty="0">
              <a:solidFill>
                <a:srgbClr val="FF0000"/>
              </a:solidFill>
              <a:latin typeface="Times New Roman"/>
              <a:ea typeface="+mn-ea"/>
              <a:cs typeface="Times New Roman"/>
            </a:endParaRPr>
          </a:p>
          <a:p>
            <a:pPr marL="274320" indent="-274320" algn="just" eaLnBrk="1" fontAlgn="auto" hangingPunct="1">
              <a:spcAft>
                <a:spcPts val="0"/>
              </a:spcAft>
              <a:buFont typeface="Wingdings" charset="2"/>
              <a:buChar char="v"/>
              <a:defRPr/>
            </a:pPr>
            <a:r>
              <a:rPr lang="el-GR" dirty="0">
                <a:solidFill>
                  <a:srgbClr val="FF0000"/>
                </a:solidFill>
                <a:latin typeface="Times New Roman"/>
                <a:ea typeface="+mn-ea"/>
                <a:cs typeface="Times New Roman"/>
              </a:rPr>
              <a:t>Απομάκρυνση του Κ</a:t>
            </a:r>
            <a:r>
              <a:rPr lang="el-GR" baseline="30000" dirty="0">
                <a:solidFill>
                  <a:srgbClr val="FF0000"/>
                </a:solidFill>
                <a:latin typeface="Times New Roman"/>
                <a:ea typeface="+mn-ea"/>
                <a:cs typeface="Times New Roman"/>
              </a:rPr>
              <a:t>+</a:t>
            </a:r>
            <a:r>
              <a:rPr lang="el-GR" dirty="0">
                <a:solidFill>
                  <a:srgbClr val="FF0000"/>
                </a:solidFill>
                <a:latin typeface="Times New Roman"/>
                <a:ea typeface="+mn-ea"/>
                <a:cs typeface="Times New Roman"/>
              </a:rPr>
              <a:t> από τον οργανισμό</a:t>
            </a:r>
          </a:p>
          <a:p>
            <a:pPr marL="274320" indent="-274320" algn="just" eaLnBrk="1" fontAlgn="auto" hangingPunct="1">
              <a:spcAft>
                <a:spcPts val="0"/>
              </a:spcAft>
              <a:buFont typeface="Wingdings" charset="2"/>
              <a:buChar char="v"/>
              <a:defRPr/>
            </a:pPr>
            <a:endParaRPr lang="en-US" dirty="0">
              <a:solidFill>
                <a:srgbClr val="FF0000"/>
              </a:solidFill>
              <a:latin typeface="Times New Roman"/>
              <a:ea typeface="+mn-ea"/>
              <a:cs typeface="Times New Roman"/>
            </a:endParaRPr>
          </a:p>
          <a:p>
            <a:pPr marL="274320" indent="-274320" algn="just" eaLnBrk="1" fontAlgn="auto" hangingPunct="1">
              <a:spcAft>
                <a:spcPts val="0"/>
              </a:spcAft>
              <a:buFont typeface="Wingdings" charset="2"/>
              <a:buChar char="v"/>
              <a:defRPr/>
            </a:pPr>
            <a:r>
              <a:rPr lang="el-GR" dirty="0">
                <a:latin typeface="Times New Roman"/>
                <a:ea typeface="+mn-ea"/>
                <a:cs typeface="Times New Roman"/>
              </a:rPr>
              <a:t>Παρακολούθηση-αναγνώριση υποτροπής </a:t>
            </a:r>
          </a:p>
          <a:p>
            <a:pPr marL="274320" indent="-274320" algn="just" eaLnBrk="1" fontAlgn="auto" hangingPunct="1">
              <a:spcAft>
                <a:spcPts val="0"/>
              </a:spcAft>
              <a:buFont typeface="Wingdings" charset="2"/>
              <a:buChar char="v"/>
              <a:defRPr/>
            </a:pPr>
            <a:endParaRPr lang="el-GR" dirty="0">
              <a:latin typeface="Times New Roman"/>
              <a:ea typeface="+mn-ea"/>
              <a:cs typeface="Times New Roman"/>
            </a:endParaRPr>
          </a:p>
          <a:p>
            <a:pPr marL="274320" indent="-274320" algn="just" eaLnBrk="1" fontAlgn="auto" hangingPunct="1">
              <a:spcAft>
                <a:spcPts val="0"/>
              </a:spcAft>
              <a:buFont typeface="Wingdings" charset="2"/>
              <a:buChar char="v"/>
              <a:defRPr/>
            </a:pPr>
            <a:r>
              <a:rPr lang="el-GR" dirty="0">
                <a:latin typeface="Times New Roman"/>
                <a:ea typeface="+mn-ea"/>
                <a:cs typeface="Times New Roman"/>
              </a:rPr>
              <a:t>Αποφυγή της υποτροπής  </a:t>
            </a:r>
          </a:p>
        </p:txBody>
      </p:sp>
      <p:sp>
        <p:nvSpPr>
          <p:cNvPr id="179203" name="Text Box 4"/>
          <p:cNvSpPr txBox="1">
            <a:spLocks noChangeArrowheads="1"/>
          </p:cNvSpPr>
          <p:nvPr/>
        </p:nvSpPr>
        <p:spPr bwMode="auto">
          <a:xfrm>
            <a:off x="0" y="6078538"/>
            <a:ext cx="4140200" cy="779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Georgia" charset="0"/>
                <a:ea typeface="ＭＳ Ｐゴシック" charset="0"/>
                <a:cs typeface="ＭＳ Ｐゴシック" charset="0"/>
              </a:defRPr>
            </a:lvl1pPr>
            <a:lvl2pPr marL="742950" indent="-285750" eaLnBrk="0" hangingPunct="0">
              <a:defRPr sz="2400">
                <a:solidFill>
                  <a:schemeClr val="tx1"/>
                </a:solidFill>
                <a:latin typeface="Georgia" charset="0"/>
                <a:ea typeface="ＭＳ Ｐゴシック" charset="0"/>
              </a:defRPr>
            </a:lvl2pPr>
            <a:lvl3pPr marL="1143000" indent="-228600" eaLnBrk="0" hangingPunct="0">
              <a:defRPr sz="2400">
                <a:solidFill>
                  <a:schemeClr val="tx1"/>
                </a:solidFill>
                <a:latin typeface="Georgia" charset="0"/>
                <a:ea typeface="ＭＳ Ｐゴシック" charset="0"/>
              </a:defRPr>
            </a:lvl3pPr>
            <a:lvl4pPr marL="1600200" indent="-228600" eaLnBrk="0" hangingPunct="0">
              <a:defRPr sz="2400">
                <a:solidFill>
                  <a:schemeClr val="tx1"/>
                </a:solidFill>
                <a:latin typeface="Georgia" charset="0"/>
                <a:ea typeface="ＭＳ Ｐゴシック" charset="0"/>
              </a:defRPr>
            </a:lvl4pPr>
            <a:lvl5pPr marL="2057400" indent="-228600" eaLnBrk="0" hangingPunct="0">
              <a:defRPr sz="2400">
                <a:solidFill>
                  <a:schemeClr val="tx1"/>
                </a:solidFill>
                <a:latin typeface="Georgia" charset="0"/>
                <a:ea typeface="ＭＳ Ｐゴシック" charset="0"/>
              </a:defRPr>
            </a:lvl5pPr>
            <a:lvl6pPr marL="2514600" indent="-228600" eaLnBrk="0" fontAlgn="base" hangingPunct="0">
              <a:spcBef>
                <a:spcPct val="0"/>
              </a:spcBef>
              <a:spcAft>
                <a:spcPct val="0"/>
              </a:spcAft>
              <a:defRPr sz="2400">
                <a:solidFill>
                  <a:schemeClr val="tx1"/>
                </a:solidFill>
                <a:latin typeface="Georgia" charset="0"/>
                <a:ea typeface="ＭＳ Ｐゴシック" charset="0"/>
              </a:defRPr>
            </a:lvl6pPr>
            <a:lvl7pPr marL="2971800" indent="-228600" eaLnBrk="0" fontAlgn="base" hangingPunct="0">
              <a:spcBef>
                <a:spcPct val="0"/>
              </a:spcBef>
              <a:spcAft>
                <a:spcPct val="0"/>
              </a:spcAft>
              <a:defRPr sz="2400">
                <a:solidFill>
                  <a:schemeClr val="tx1"/>
                </a:solidFill>
                <a:latin typeface="Georgia" charset="0"/>
                <a:ea typeface="ＭＳ Ｐゴシック" charset="0"/>
              </a:defRPr>
            </a:lvl7pPr>
            <a:lvl8pPr marL="3429000" indent="-228600" eaLnBrk="0" fontAlgn="base" hangingPunct="0">
              <a:spcBef>
                <a:spcPct val="0"/>
              </a:spcBef>
              <a:spcAft>
                <a:spcPct val="0"/>
              </a:spcAft>
              <a:defRPr sz="2400">
                <a:solidFill>
                  <a:schemeClr val="tx1"/>
                </a:solidFill>
                <a:latin typeface="Georgia" charset="0"/>
                <a:ea typeface="ＭＳ Ｐゴシック" charset="0"/>
              </a:defRPr>
            </a:lvl8pPr>
            <a:lvl9pPr marL="3886200" indent="-228600" eaLnBrk="0" fontAlgn="base" hangingPunct="0">
              <a:spcBef>
                <a:spcPct val="0"/>
              </a:spcBef>
              <a:spcAft>
                <a:spcPct val="0"/>
              </a:spcAft>
              <a:defRPr sz="2400">
                <a:solidFill>
                  <a:schemeClr val="tx1"/>
                </a:solidFill>
                <a:latin typeface="Georgia" charset="0"/>
                <a:ea typeface="ＭＳ Ｐゴシック" charset="0"/>
              </a:defRPr>
            </a:lvl9pPr>
          </a:lstStyle>
          <a:p>
            <a:pPr algn="just" eaLnBrk="1" hangingPunct="1">
              <a:spcBef>
                <a:spcPct val="50000"/>
              </a:spcBef>
            </a:pPr>
            <a:endParaRPr lang="en-US" sz="1800" b="1">
              <a:solidFill>
                <a:schemeClr val="accent2"/>
              </a:solidFill>
              <a:latin typeface="Comic Sans MS" charset="0"/>
            </a:endParaRPr>
          </a:p>
          <a:p>
            <a:pPr eaLnBrk="1" hangingPunct="1">
              <a:spcBef>
                <a:spcPct val="50000"/>
              </a:spcBef>
            </a:pPr>
            <a:endParaRPr lang="en-US" sz="1800" b="1">
              <a:solidFill>
                <a:schemeClr val="accent2"/>
              </a:solidFill>
              <a:latin typeface="Comic Sans MS" charset="0"/>
            </a:endParaRPr>
          </a:p>
        </p:txBody>
      </p:sp>
      <p:sp>
        <p:nvSpPr>
          <p:cNvPr id="179204" name="Text Box 7"/>
          <p:cNvSpPr txBox="1">
            <a:spLocks noChangeArrowheads="1"/>
          </p:cNvSpPr>
          <p:nvPr/>
        </p:nvSpPr>
        <p:spPr bwMode="auto">
          <a:xfrm>
            <a:off x="5767388" y="5195888"/>
            <a:ext cx="3208337" cy="1169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Georgia" charset="0"/>
                <a:ea typeface="ＭＳ Ｐゴシック" charset="0"/>
                <a:cs typeface="ＭＳ Ｐゴシック" charset="0"/>
              </a:defRPr>
            </a:lvl1pPr>
            <a:lvl2pPr marL="742950" indent="-285750" eaLnBrk="0" hangingPunct="0">
              <a:defRPr sz="2400">
                <a:solidFill>
                  <a:schemeClr val="tx1"/>
                </a:solidFill>
                <a:latin typeface="Georgia" charset="0"/>
                <a:ea typeface="ＭＳ Ｐゴシック" charset="0"/>
              </a:defRPr>
            </a:lvl2pPr>
            <a:lvl3pPr marL="1143000" indent="-228600" eaLnBrk="0" hangingPunct="0">
              <a:defRPr sz="2400">
                <a:solidFill>
                  <a:schemeClr val="tx1"/>
                </a:solidFill>
                <a:latin typeface="Georgia" charset="0"/>
                <a:ea typeface="ＭＳ Ｐゴシック" charset="0"/>
              </a:defRPr>
            </a:lvl3pPr>
            <a:lvl4pPr marL="1600200" indent="-228600" eaLnBrk="0" hangingPunct="0">
              <a:defRPr sz="2400">
                <a:solidFill>
                  <a:schemeClr val="tx1"/>
                </a:solidFill>
                <a:latin typeface="Georgia" charset="0"/>
                <a:ea typeface="ＭＳ Ｐゴシック" charset="0"/>
              </a:defRPr>
            </a:lvl4pPr>
            <a:lvl5pPr marL="2057400" indent="-228600" eaLnBrk="0" hangingPunct="0">
              <a:defRPr sz="2400">
                <a:solidFill>
                  <a:schemeClr val="tx1"/>
                </a:solidFill>
                <a:latin typeface="Georgia" charset="0"/>
                <a:ea typeface="ＭＳ Ｐゴシック" charset="0"/>
              </a:defRPr>
            </a:lvl5pPr>
            <a:lvl6pPr marL="2514600" indent="-228600" eaLnBrk="0" fontAlgn="base" hangingPunct="0">
              <a:spcBef>
                <a:spcPct val="0"/>
              </a:spcBef>
              <a:spcAft>
                <a:spcPct val="0"/>
              </a:spcAft>
              <a:defRPr sz="2400">
                <a:solidFill>
                  <a:schemeClr val="tx1"/>
                </a:solidFill>
                <a:latin typeface="Georgia" charset="0"/>
                <a:ea typeface="ＭＳ Ｐゴシック" charset="0"/>
              </a:defRPr>
            </a:lvl6pPr>
            <a:lvl7pPr marL="2971800" indent="-228600" eaLnBrk="0" fontAlgn="base" hangingPunct="0">
              <a:spcBef>
                <a:spcPct val="0"/>
              </a:spcBef>
              <a:spcAft>
                <a:spcPct val="0"/>
              </a:spcAft>
              <a:defRPr sz="2400">
                <a:solidFill>
                  <a:schemeClr val="tx1"/>
                </a:solidFill>
                <a:latin typeface="Georgia" charset="0"/>
                <a:ea typeface="ＭＳ Ｐゴシック" charset="0"/>
              </a:defRPr>
            </a:lvl7pPr>
            <a:lvl8pPr marL="3429000" indent="-228600" eaLnBrk="0" fontAlgn="base" hangingPunct="0">
              <a:spcBef>
                <a:spcPct val="0"/>
              </a:spcBef>
              <a:spcAft>
                <a:spcPct val="0"/>
              </a:spcAft>
              <a:defRPr sz="2400">
                <a:solidFill>
                  <a:schemeClr val="tx1"/>
                </a:solidFill>
                <a:latin typeface="Georgia" charset="0"/>
                <a:ea typeface="ＭＳ Ｐゴシック" charset="0"/>
              </a:defRPr>
            </a:lvl8pPr>
            <a:lvl9pPr marL="3886200" indent="-228600" eaLnBrk="0" fontAlgn="base" hangingPunct="0">
              <a:spcBef>
                <a:spcPct val="0"/>
              </a:spcBef>
              <a:spcAft>
                <a:spcPct val="0"/>
              </a:spcAft>
              <a:defRPr sz="2400">
                <a:solidFill>
                  <a:schemeClr val="tx1"/>
                </a:solidFill>
                <a:latin typeface="Georgia" charset="0"/>
                <a:ea typeface="ＭＳ Ｐゴシック" charset="0"/>
              </a:defRPr>
            </a:lvl9pPr>
          </a:lstStyle>
          <a:p>
            <a:pPr algn="just" eaLnBrk="1" hangingPunct="1"/>
            <a:r>
              <a:rPr lang="en-US" sz="1400" i="1">
                <a:solidFill>
                  <a:schemeClr val="accent2"/>
                </a:solidFill>
                <a:latin typeface="Times New Roman" charset="0"/>
                <a:cs typeface="Times New Roman" charset="0"/>
              </a:rPr>
              <a:t>Resuscitation</a:t>
            </a:r>
            <a:r>
              <a:rPr lang="el-GR" sz="1400" i="1">
                <a:solidFill>
                  <a:schemeClr val="accent2"/>
                </a:solidFill>
                <a:latin typeface="Times New Roman" charset="0"/>
                <a:cs typeface="Times New Roman" charset="0"/>
              </a:rPr>
              <a:t> 2006; 70: 10-25 </a:t>
            </a:r>
          </a:p>
          <a:p>
            <a:pPr algn="just" eaLnBrk="1" hangingPunct="1"/>
            <a:r>
              <a:rPr lang="en-US" sz="1400" i="1">
                <a:solidFill>
                  <a:schemeClr val="accent2"/>
                </a:solidFill>
                <a:latin typeface="Times New Roman" charset="0"/>
                <a:cs typeface="Times New Roman" charset="0"/>
              </a:rPr>
              <a:t>Resuscitation</a:t>
            </a:r>
            <a:r>
              <a:rPr lang="el-GR" sz="1400" i="1">
                <a:solidFill>
                  <a:schemeClr val="accent2"/>
                </a:solidFill>
                <a:latin typeface="Times New Roman" charset="0"/>
                <a:cs typeface="Times New Roman" charset="0"/>
              </a:rPr>
              <a:t> 2005; 67 (</a:t>
            </a:r>
            <a:r>
              <a:rPr lang="en-US" sz="1400" i="1">
                <a:solidFill>
                  <a:schemeClr val="accent2"/>
                </a:solidFill>
                <a:latin typeface="Times New Roman" charset="0"/>
                <a:cs typeface="Times New Roman" charset="0"/>
              </a:rPr>
              <a:t>S</a:t>
            </a:r>
            <a:r>
              <a:rPr lang="el-GR" sz="1400" i="1">
                <a:solidFill>
                  <a:schemeClr val="accent2"/>
                </a:solidFill>
                <a:latin typeface="Times New Roman" charset="0"/>
                <a:cs typeface="Times New Roman" charset="0"/>
              </a:rPr>
              <a:t>1):</a:t>
            </a:r>
            <a:r>
              <a:rPr lang="en-US" sz="1400" i="1">
                <a:solidFill>
                  <a:schemeClr val="accent2"/>
                </a:solidFill>
                <a:latin typeface="Times New Roman" charset="0"/>
                <a:cs typeface="Times New Roman" charset="0"/>
              </a:rPr>
              <a:t>S</a:t>
            </a:r>
            <a:r>
              <a:rPr lang="el-GR" sz="1400" i="1">
                <a:solidFill>
                  <a:schemeClr val="accent2"/>
                </a:solidFill>
                <a:latin typeface="Times New Roman" charset="0"/>
                <a:cs typeface="Times New Roman" charset="0"/>
              </a:rPr>
              <a:t>135—</a:t>
            </a:r>
            <a:r>
              <a:rPr lang="en-US" sz="1400" i="1">
                <a:solidFill>
                  <a:schemeClr val="accent2"/>
                </a:solidFill>
                <a:latin typeface="Times New Roman" charset="0"/>
                <a:cs typeface="Times New Roman" charset="0"/>
              </a:rPr>
              <a:t>S</a:t>
            </a:r>
            <a:r>
              <a:rPr lang="el-GR" sz="1400" i="1">
                <a:solidFill>
                  <a:schemeClr val="accent2"/>
                </a:solidFill>
                <a:latin typeface="Times New Roman" charset="0"/>
                <a:cs typeface="Times New Roman" charset="0"/>
              </a:rPr>
              <a:t>170</a:t>
            </a:r>
          </a:p>
          <a:p>
            <a:pPr algn="just" eaLnBrk="1" hangingPunct="1"/>
            <a:r>
              <a:rPr lang="en-US" sz="1400" i="1">
                <a:solidFill>
                  <a:schemeClr val="accent2"/>
                </a:solidFill>
                <a:latin typeface="Times New Roman" charset="0"/>
                <a:cs typeface="Times New Roman" charset="0"/>
              </a:rPr>
              <a:t>Circulation</a:t>
            </a:r>
            <a:r>
              <a:rPr lang="el-GR" sz="1400" i="1">
                <a:solidFill>
                  <a:schemeClr val="accent2"/>
                </a:solidFill>
                <a:latin typeface="Times New Roman" charset="0"/>
                <a:cs typeface="Times New Roman" charset="0"/>
              </a:rPr>
              <a:t> 2005; 112:</a:t>
            </a:r>
            <a:r>
              <a:rPr lang="en-US" sz="1400" i="1">
                <a:solidFill>
                  <a:schemeClr val="accent2"/>
                </a:solidFill>
                <a:latin typeface="Times New Roman" charset="0"/>
                <a:cs typeface="Times New Roman" charset="0"/>
              </a:rPr>
              <a:t>IV</a:t>
            </a:r>
            <a:r>
              <a:rPr lang="el-GR" sz="1400" i="1">
                <a:solidFill>
                  <a:schemeClr val="accent2"/>
                </a:solidFill>
                <a:latin typeface="Times New Roman" charset="0"/>
                <a:cs typeface="Times New Roman" charset="0"/>
              </a:rPr>
              <a:t>121-</a:t>
            </a:r>
            <a:r>
              <a:rPr lang="en-US" sz="1400" i="1">
                <a:solidFill>
                  <a:schemeClr val="accent2"/>
                </a:solidFill>
                <a:latin typeface="Times New Roman" charset="0"/>
                <a:cs typeface="Times New Roman" charset="0"/>
              </a:rPr>
              <a:t>IV</a:t>
            </a:r>
            <a:r>
              <a:rPr lang="el-GR" sz="1400" i="1">
                <a:solidFill>
                  <a:schemeClr val="accent2"/>
                </a:solidFill>
                <a:latin typeface="Times New Roman" charset="0"/>
                <a:cs typeface="Times New Roman" charset="0"/>
              </a:rPr>
              <a:t>125</a:t>
            </a:r>
          </a:p>
          <a:p>
            <a:pPr algn="just" eaLnBrk="1" hangingPunct="1"/>
            <a:r>
              <a:rPr lang="en-US" sz="1400" i="1">
                <a:solidFill>
                  <a:schemeClr val="accent2"/>
                </a:solidFill>
                <a:latin typeface="Times New Roman" charset="0"/>
                <a:cs typeface="Times New Roman" charset="0"/>
              </a:rPr>
              <a:t>Crit Care Med 2008; 36:3246 –3251</a:t>
            </a:r>
            <a:endParaRPr lang="el-GR" sz="1400" i="1">
              <a:latin typeface="Times New Roman" charset="0"/>
              <a:cs typeface="Times New Roman" charset="0"/>
            </a:endParaRPr>
          </a:p>
          <a:p>
            <a:pPr algn="just" eaLnBrk="1" hangingPunct="1"/>
            <a:r>
              <a:rPr lang="en-US" sz="1400" i="1">
                <a:solidFill>
                  <a:schemeClr val="accent2"/>
                </a:solidFill>
                <a:latin typeface="Times New Roman" charset="0"/>
                <a:cs typeface="Times New Roman" charset="0"/>
              </a:rPr>
              <a:t>Mayo Clin Proc. 2007; 82:1553-1561</a:t>
            </a:r>
          </a:p>
        </p:txBody>
      </p:sp>
    </p:spTree>
    <p:extLst>
      <p:ext uri="{BB962C8B-B14F-4D97-AF65-F5344CB8AC3E}">
        <p14:creationId xmlns:p14="http://schemas.microsoft.com/office/powerpoint/2010/main" val="102811943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7829" y="152400"/>
            <a:ext cx="7127172" cy="523220"/>
          </a:xfrm>
          <a:prstGeom prst="rect">
            <a:avLst/>
          </a:prstGeom>
          <a:noFill/>
        </p:spPr>
        <p:style>
          <a:lnRef idx="0">
            <a:schemeClr val="accent3"/>
          </a:lnRef>
          <a:fillRef idx="3">
            <a:schemeClr val="accent3"/>
          </a:fillRef>
          <a:effectRef idx="3">
            <a:schemeClr val="accent3"/>
          </a:effectRef>
          <a:fontRef idx="minor">
            <a:schemeClr val="lt1"/>
          </a:fontRef>
        </p:style>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fontAlgn="auto">
              <a:spcBef>
                <a:spcPts val="0"/>
              </a:spcBef>
              <a:spcAft>
                <a:spcPts val="0"/>
              </a:spcAft>
              <a:defRPr/>
            </a:pPr>
            <a:r>
              <a:rPr lang="el-GR" sz="2800" dirty="0">
                <a:solidFill>
                  <a:srgbClr val="262626"/>
                </a:solidFill>
                <a:latin typeface="Times New Roman"/>
                <a:cs typeface="Times New Roman"/>
              </a:rPr>
              <a:t>Νεφρική ρύθμιση έκκρισης του καλίου σε ΧΝΝ </a:t>
            </a:r>
          </a:p>
        </p:txBody>
      </p:sp>
      <p:sp>
        <p:nvSpPr>
          <p:cNvPr id="8" name="7 - TextBox"/>
          <p:cNvSpPr txBox="1"/>
          <p:nvPr/>
        </p:nvSpPr>
        <p:spPr>
          <a:xfrm>
            <a:off x="468313" y="1219200"/>
            <a:ext cx="8207375" cy="4894262"/>
          </a:xfrm>
          <a:prstGeom prst="rect">
            <a:avLst/>
          </a:prstGeom>
        </p:spPr>
        <p:style>
          <a:lnRef idx="2">
            <a:schemeClr val="dk1"/>
          </a:lnRef>
          <a:fillRef idx="1">
            <a:schemeClr val="lt1"/>
          </a:fillRef>
          <a:effectRef idx="0">
            <a:schemeClr val="dk1"/>
          </a:effectRef>
          <a:fontRef idx="minor">
            <a:schemeClr val="dk1"/>
          </a:fontRef>
        </p:style>
        <p:txBody>
          <a:bodyPr>
            <a:spAutoFit/>
            <a:sp3d/>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342900" indent="-342900" algn="ctr" fontAlgn="auto">
              <a:spcBef>
                <a:spcPts val="0"/>
              </a:spcBef>
              <a:spcAft>
                <a:spcPts val="0"/>
              </a:spcAft>
              <a:buFont typeface="Arial"/>
              <a:buChar char="•"/>
              <a:defRPr/>
            </a:pPr>
            <a:r>
              <a:rPr lang="el-GR" sz="2400" dirty="0">
                <a:latin typeface="Times New Roman"/>
                <a:cs typeface="Times New Roman"/>
              </a:rPr>
              <a:t>  Αν και η νεφρική έκκριση μετά από οξεία φόρτιση  καθυστερεί επί ΧΝΝ, ο νεφρός προσαρμόζεται και οι υπολειπόμενοι νεφρώνες εκκρίνουν πολύ περισσότερο Κ</a:t>
            </a:r>
            <a:r>
              <a:rPr lang="el-GR" sz="2400" baseline="30000" dirty="0">
                <a:latin typeface="Times New Roman"/>
                <a:cs typeface="Times New Roman"/>
              </a:rPr>
              <a:t>+</a:t>
            </a:r>
            <a:r>
              <a:rPr lang="el-GR" sz="2400" dirty="0">
                <a:latin typeface="Times New Roman"/>
                <a:cs typeface="Times New Roman"/>
              </a:rPr>
              <a:t> απ</a:t>
            </a:r>
            <a:r>
              <a:rPr lang="ja-JP" altLang="el-GR" sz="2400" dirty="0">
                <a:latin typeface="Times New Roman"/>
                <a:cs typeface="Times New Roman"/>
              </a:rPr>
              <a:t>’</a:t>
            </a:r>
            <a:r>
              <a:rPr lang="el-GR" sz="2400" dirty="0">
                <a:latin typeface="Times New Roman"/>
                <a:cs typeface="Times New Roman"/>
              </a:rPr>
              <a:t> ότι οι άθικτοι</a:t>
            </a:r>
          </a:p>
          <a:p>
            <a:pPr marL="342900" indent="-342900" algn="ctr" fontAlgn="auto">
              <a:spcBef>
                <a:spcPts val="0"/>
              </a:spcBef>
              <a:spcAft>
                <a:spcPts val="0"/>
              </a:spcAft>
              <a:buFont typeface="Arial"/>
              <a:buChar char="•"/>
              <a:defRPr/>
            </a:pPr>
            <a:r>
              <a:rPr lang="el-GR" sz="2400" dirty="0">
                <a:latin typeface="Times New Roman"/>
                <a:cs typeface="Times New Roman"/>
              </a:rPr>
              <a:t>  Η παροδική ήπια υπερκαλιαιμία αποτελεί ίσως το ισχυρότερο ερέθισμα για την έκκριση του ιόντος που μαζί με την αλδοστερόνη και την αυξημένη ροή Η</a:t>
            </a:r>
            <a:r>
              <a:rPr lang="el-GR" sz="2400" baseline="-25000" dirty="0">
                <a:latin typeface="Times New Roman"/>
                <a:cs typeface="Times New Roman"/>
              </a:rPr>
              <a:t>2</a:t>
            </a:r>
            <a:r>
              <a:rPr lang="el-GR" sz="2400" dirty="0">
                <a:latin typeface="Times New Roman"/>
                <a:cs typeface="Times New Roman"/>
              </a:rPr>
              <a:t>Ο και </a:t>
            </a:r>
            <a:r>
              <a:rPr lang="en-US" sz="2400" dirty="0">
                <a:latin typeface="Times New Roman"/>
                <a:cs typeface="Times New Roman"/>
              </a:rPr>
              <a:t>Na</a:t>
            </a:r>
            <a:r>
              <a:rPr lang="el-GR" sz="2400" baseline="30000" dirty="0">
                <a:latin typeface="Times New Roman"/>
                <a:cs typeface="Times New Roman"/>
              </a:rPr>
              <a:t>+</a:t>
            </a:r>
            <a:r>
              <a:rPr lang="el-GR" sz="2400" dirty="0">
                <a:latin typeface="Times New Roman"/>
                <a:cs typeface="Times New Roman"/>
              </a:rPr>
              <a:t> στο άπω σωληνάριο, ενεργοποιούν στο μέγιστο αντλία και διαύλους</a:t>
            </a:r>
          </a:p>
          <a:p>
            <a:pPr marL="342900" indent="-342900" algn="ctr" fontAlgn="auto">
              <a:spcBef>
                <a:spcPts val="0"/>
              </a:spcBef>
              <a:spcAft>
                <a:spcPts val="0"/>
              </a:spcAft>
              <a:buFont typeface="Arial"/>
              <a:buChar char="•"/>
              <a:defRPr/>
            </a:pPr>
            <a:r>
              <a:rPr lang="el-GR" sz="2400" dirty="0">
                <a:latin typeface="Times New Roman"/>
                <a:cs typeface="Times New Roman"/>
              </a:rPr>
              <a:t>  Τέλος, η υπερτροφία-υπερλειτουργία των άπω σωληναρίων που εγκαθίσταται, έχει ως τελικό αποτέλεσμα την κατάκτηση μιας «νέας ισορροπίας» που αν και εύθραυστη είναι ικανοποιητική για την έκκριση του Κ</a:t>
            </a:r>
            <a:r>
              <a:rPr lang="el-GR" sz="2400" baseline="30000" dirty="0">
                <a:latin typeface="Times New Roman"/>
                <a:cs typeface="Times New Roman"/>
              </a:rPr>
              <a:t>+</a:t>
            </a:r>
            <a:r>
              <a:rPr lang="el-GR" sz="2400" dirty="0">
                <a:latin typeface="Times New Roman"/>
                <a:cs typeface="Times New Roman"/>
              </a:rPr>
              <a:t> μέχρι η νεφρική λειτουργία να μειωθεί δραματικά</a:t>
            </a:r>
          </a:p>
        </p:txBody>
      </p:sp>
    </p:spTree>
    <p:extLst>
      <p:ext uri="{BB962C8B-B14F-4D97-AF65-F5344CB8AC3E}">
        <p14:creationId xmlns:p14="http://schemas.microsoft.com/office/powerpoint/2010/main" val="173380940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66192" y="346917"/>
            <a:ext cx="7096815" cy="584776"/>
          </a:xfrm>
          <a:prstGeom prst="rect">
            <a:avLst/>
          </a:prstGeom>
          <a:noFill/>
        </p:spPr>
        <p:style>
          <a:lnRef idx="0">
            <a:schemeClr val="accent3"/>
          </a:lnRef>
          <a:fillRef idx="3">
            <a:schemeClr val="accent3"/>
          </a:fillRef>
          <a:effectRef idx="3">
            <a:schemeClr val="accent3"/>
          </a:effectRef>
          <a:fontRef idx="minor">
            <a:schemeClr val="lt1"/>
          </a:fontRef>
        </p:style>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auto">
              <a:spcBef>
                <a:spcPts val="0"/>
              </a:spcBef>
              <a:spcAft>
                <a:spcPts val="0"/>
              </a:spcAft>
              <a:defRPr/>
            </a:pPr>
            <a:r>
              <a:rPr lang="el-GR" sz="3200" dirty="0">
                <a:solidFill>
                  <a:schemeClr val="accent5">
                    <a:lumMod val="75000"/>
                  </a:schemeClr>
                </a:solidFill>
                <a:latin typeface="Times New Roman"/>
                <a:cs typeface="Times New Roman"/>
              </a:rPr>
              <a:t>Εξωνεφρική ρύθμιση του καλίου σε ΧΝΝ </a:t>
            </a:r>
          </a:p>
        </p:txBody>
      </p:sp>
      <p:sp>
        <p:nvSpPr>
          <p:cNvPr id="5" name="4 - TextBox"/>
          <p:cNvSpPr txBox="1"/>
          <p:nvPr/>
        </p:nvSpPr>
        <p:spPr>
          <a:xfrm>
            <a:off x="474663" y="2038350"/>
            <a:ext cx="8207375" cy="3386138"/>
          </a:xfrm>
          <a:prstGeom prst="rect">
            <a:avLst/>
          </a:prstGeom>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342900" indent="-342900" algn="ctr" fontAlgn="auto">
              <a:lnSpc>
                <a:spcPct val="150000"/>
              </a:lnSpc>
              <a:spcBef>
                <a:spcPts val="0"/>
              </a:spcBef>
              <a:spcAft>
                <a:spcPts val="0"/>
              </a:spcAft>
              <a:buFont typeface="Wingdings" charset="2"/>
              <a:buChar char="ü"/>
              <a:defRPr/>
            </a:pPr>
            <a:r>
              <a:rPr lang="el-GR" sz="2400" dirty="0">
                <a:solidFill>
                  <a:srgbClr val="000000"/>
                </a:solidFill>
                <a:latin typeface="Times New Roman"/>
                <a:cs typeface="Times New Roman"/>
              </a:rPr>
              <a:t>  Η εντερική έκκριση Κ</a:t>
            </a:r>
            <a:r>
              <a:rPr lang="el-GR" sz="2400" baseline="30000" dirty="0">
                <a:solidFill>
                  <a:srgbClr val="000000"/>
                </a:solidFill>
                <a:latin typeface="Times New Roman"/>
                <a:cs typeface="Times New Roman"/>
              </a:rPr>
              <a:t>+</a:t>
            </a:r>
            <a:r>
              <a:rPr lang="el-GR" sz="2400" dirty="0">
                <a:solidFill>
                  <a:srgbClr val="000000"/>
                </a:solidFill>
                <a:latin typeface="Times New Roman"/>
                <a:cs typeface="Times New Roman"/>
              </a:rPr>
              <a:t>  αυξάνεται σημαντικά επί ΧΝΝ</a:t>
            </a:r>
            <a:endParaRPr lang="en-US" sz="2400" dirty="0">
              <a:solidFill>
                <a:srgbClr val="000000"/>
              </a:solidFill>
              <a:latin typeface="Times New Roman"/>
              <a:cs typeface="Times New Roman"/>
            </a:endParaRPr>
          </a:p>
          <a:p>
            <a:pPr marL="342900" indent="-342900" algn="ctr" fontAlgn="auto">
              <a:lnSpc>
                <a:spcPct val="150000"/>
              </a:lnSpc>
              <a:spcBef>
                <a:spcPts val="0"/>
              </a:spcBef>
              <a:spcAft>
                <a:spcPts val="0"/>
              </a:spcAft>
              <a:buFont typeface="Wingdings" charset="2"/>
              <a:buChar char="ü"/>
              <a:defRPr/>
            </a:pPr>
            <a:endParaRPr lang="el-GR" sz="2400" dirty="0">
              <a:solidFill>
                <a:srgbClr val="000000"/>
              </a:solidFill>
              <a:latin typeface="Times New Roman"/>
              <a:cs typeface="Times New Roman"/>
            </a:endParaRPr>
          </a:p>
          <a:p>
            <a:pPr marL="342900" indent="-342900" algn="ctr" fontAlgn="auto">
              <a:lnSpc>
                <a:spcPct val="150000"/>
              </a:lnSpc>
              <a:spcBef>
                <a:spcPts val="0"/>
              </a:spcBef>
              <a:spcAft>
                <a:spcPts val="0"/>
              </a:spcAft>
              <a:buFont typeface="Wingdings" charset="2"/>
              <a:buChar char="ü"/>
              <a:defRPr/>
            </a:pPr>
            <a:r>
              <a:rPr lang="el-GR" sz="2400" dirty="0">
                <a:solidFill>
                  <a:srgbClr val="000000"/>
                </a:solidFill>
                <a:latin typeface="Times New Roman"/>
                <a:cs typeface="Times New Roman"/>
              </a:rPr>
              <a:t>  Η λειτουργία της </a:t>
            </a:r>
            <a:r>
              <a:rPr lang="en-US" sz="2400" dirty="0">
                <a:solidFill>
                  <a:srgbClr val="000000"/>
                </a:solidFill>
                <a:latin typeface="Times New Roman"/>
                <a:cs typeface="Times New Roman"/>
              </a:rPr>
              <a:t>Na</a:t>
            </a:r>
            <a:r>
              <a:rPr lang="el-GR" sz="2400" baseline="30000" dirty="0">
                <a:solidFill>
                  <a:srgbClr val="000000"/>
                </a:solidFill>
                <a:latin typeface="Times New Roman"/>
                <a:cs typeface="Times New Roman"/>
              </a:rPr>
              <a:t>+</a:t>
            </a:r>
            <a:r>
              <a:rPr lang="en-US" sz="2400" dirty="0">
                <a:solidFill>
                  <a:srgbClr val="000000"/>
                </a:solidFill>
                <a:latin typeface="Times New Roman"/>
                <a:cs typeface="Times New Roman"/>
              </a:rPr>
              <a:t>-K</a:t>
            </a:r>
            <a:r>
              <a:rPr lang="el-GR" sz="2400" baseline="30000" dirty="0">
                <a:solidFill>
                  <a:srgbClr val="000000"/>
                </a:solidFill>
                <a:latin typeface="Times New Roman"/>
                <a:cs typeface="Times New Roman"/>
              </a:rPr>
              <a:t>+</a:t>
            </a:r>
            <a:r>
              <a:rPr lang="en-US" sz="2400" dirty="0">
                <a:solidFill>
                  <a:srgbClr val="000000"/>
                </a:solidFill>
                <a:latin typeface="Times New Roman"/>
                <a:cs typeface="Times New Roman"/>
              </a:rPr>
              <a:t>-ATP</a:t>
            </a:r>
            <a:r>
              <a:rPr lang="el-GR" sz="2400" dirty="0">
                <a:solidFill>
                  <a:srgbClr val="000000"/>
                </a:solidFill>
                <a:latin typeface="Times New Roman"/>
                <a:cs typeface="Times New Roman"/>
              </a:rPr>
              <a:t>άσης στα κύτταρα αποθήκευσης του Κ</a:t>
            </a:r>
            <a:r>
              <a:rPr lang="el-GR" sz="2400" baseline="30000" dirty="0">
                <a:solidFill>
                  <a:srgbClr val="000000"/>
                </a:solidFill>
                <a:latin typeface="Times New Roman"/>
                <a:cs typeface="Times New Roman"/>
              </a:rPr>
              <a:t>+</a:t>
            </a:r>
            <a:r>
              <a:rPr lang="el-GR" sz="2400" dirty="0">
                <a:solidFill>
                  <a:srgbClr val="000000"/>
                </a:solidFill>
                <a:latin typeface="Times New Roman"/>
                <a:cs typeface="Times New Roman"/>
              </a:rPr>
              <a:t> είναι προβληματική αλλά αντισταθμίζεται μερικώς από την ανταπόκριση στη δράση της ινσουλίνης που διατηρείται άθικτη</a:t>
            </a:r>
          </a:p>
        </p:txBody>
      </p:sp>
    </p:spTree>
    <p:extLst>
      <p:ext uri="{BB962C8B-B14F-4D97-AF65-F5344CB8AC3E}">
        <p14:creationId xmlns:p14="http://schemas.microsoft.com/office/powerpoint/2010/main" val="371793662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4213" y="333375"/>
            <a:ext cx="7920037" cy="830263"/>
          </a:xfrm>
          <a:prstGeom prst="rect">
            <a:avLst/>
          </a:prstGeom>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fontAlgn="auto">
              <a:spcBef>
                <a:spcPts val="0"/>
              </a:spcBef>
              <a:spcAft>
                <a:spcPts val="0"/>
              </a:spcAft>
              <a:defRPr/>
            </a:pPr>
            <a:r>
              <a:rPr lang="el-GR" sz="2400">
                <a:solidFill>
                  <a:srgbClr val="648C61"/>
                </a:solidFill>
                <a:latin typeface="Times New Roman"/>
                <a:cs typeface="Times New Roman"/>
              </a:rPr>
              <a:t>Είναι οι χρόνιοι νεφροπαθείς πιο ανθεκτικοί στις επιπλοκές της υπερκαλιαιμίας</a:t>
            </a:r>
            <a:r>
              <a:rPr lang="en-US" sz="2400">
                <a:solidFill>
                  <a:srgbClr val="648C61"/>
                </a:solidFill>
                <a:latin typeface="Times New Roman"/>
                <a:cs typeface="Times New Roman"/>
              </a:rPr>
              <a:t>;</a:t>
            </a:r>
            <a:r>
              <a:rPr lang="el-GR" sz="2400">
                <a:solidFill>
                  <a:srgbClr val="648C61"/>
                </a:solidFill>
                <a:latin typeface="Times New Roman"/>
                <a:cs typeface="Times New Roman"/>
              </a:rPr>
              <a:t> </a:t>
            </a:r>
          </a:p>
        </p:txBody>
      </p:sp>
      <p:sp>
        <p:nvSpPr>
          <p:cNvPr id="3" name="TextBox 2"/>
          <p:cNvSpPr txBox="1">
            <a:spLocks noChangeArrowheads="1"/>
          </p:cNvSpPr>
          <p:nvPr/>
        </p:nvSpPr>
        <p:spPr bwMode="auto">
          <a:xfrm>
            <a:off x="692150" y="2368550"/>
            <a:ext cx="8064500" cy="2654300"/>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fontAlgn="auto">
              <a:lnSpc>
                <a:spcPct val="140000"/>
              </a:lnSpc>
              <a:spcBef>
                <a:spcPts val="0"/>
              </a:spcBef>
              <a:spcAft>
                <a:spcPts val="0"/>
              </a:spcAft>
              <a:defRPr/>
            </a:pPr>
            <a:endParaRPr lang="el-GR" sz="2400" dirty="0">
              <a:latin typeface="Comic Sans MS" charset="0"/>
            </a:endParaRPr>
          </a:p>
          <a:p>
            <a:pPr algn="ctr" fontAlgn="auto">
              <a:lnSpc>
                <a:spcPct val="140000"/>
              </a:lnSpc>
              <a:spcBef>
                <a:spcPts val="0"/>
              </a:spcBef>
              <a:spcAft>
                <a:spcPts val="0"/>
              </a:spcAft>
              <a:defRPr/>
            </a:pPr>
            <a:r>
              <a:rPr lang="el-GR" sz="2400" dirty="0">
                <a:latin typeface="Comic Sans MS" charset="0"/>
              </a:rPr>
              <a:t>Η διαπίστωση είναι παλιά αλλά τόσο η τεκμηρίωση όσο και η ερμηνεία της υπολείπονται</a:t>
            </a:r>
          </a:p>
          <a:p>
            <a:pPr algn="ctr" fontAlgn="auto">
              <a:lnSpc>
                <a:spcPct val="140000"/>
              </a:lnSpc>
              <a:spcBef>
                <a:spcPts val="0"/>
              </a:spcBef>
              <a:spcAft>
                <a:spcPts val="0"/>
              </a:spcAft>
              <a:defRPr/>
            </a:pPr>
            <a:endParaRPr lang="el-GR" sz="2400" dirty="0">
              <a:latin typeface="Comic Sans MS" charset="0"/>
            </a:endParaRPr>
          </a:p>
          <a:p>
            <a:pPr algn="ctr" fontAlgn="auto">
              <a:lnSpc>
                <a:spcPct val="140000"/>
              </a:lnSpc>
              <a:spcBef>
                <a:spcPts val="0"/>
              </a:spcBef>
              <a:spcAft>
                <a:spcPts val="0"/>
              </a:spcAft>
              <a:defRPr/>
            </a:pPr>
            <a:endParaRPr lang="el-GR" sz="2400" dirty="0">
              <a:latin typeface="Comic Sans MS" charset="0"/>
            </a:endParaRPr>
          </a:p>
        </p:txBody>
      </p:sp>
    </p:spTree>
    <p:extLst>
      <p:ext uri="{BB962C8B-B14F-4D97-AF65-F5344CB8AC3E}">
        <p14:creationId xmlns:p14="http://schemas.microsoft.com/office/powerpoint/2010/main" val="184925883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Times New Roman"/>
                <a:cs typeface="Times New Roman"/>
              </a:rPr>
              <a:t>Οξέα προβλήματα στον ασθενή με νεφρική βλάβη</a:t>
            </a:r>
            <a:endParaRPr lang="en-US" dirty="0">
              <a:latin typeface="Times New Roman"/>
              <a:cs typeface="Times New Roman"/>
            </a:endParaRPr>
          </a:p>
        </p:txBody>
      </p:sp>
      <p:sp>
        <p:nvSpPr>
          <p:cNvPr id="3" name="Content Placeholder 2"/>
          <p:cNvSpPr>
            <a:spLocks noGrp="1"/>
          </p:cNvSpPr>
          <p:nvPr>
            <p:ph idx="1"/>
          </p:nvPr>
        </p:nvSpPr>
        <p:spPr/>
        <p:txBody>
          <a:bodyPr/>
          <a:lstStyle/>
          <a:p>
            <a:r>
              <a:rPr lang="el-GR" dirty="0">
                <a:latin typeface="Times New Roman"/>
                <a:cs typeface="Times New Roman"/>
              </a:rPr>
              <a:t>Οίδημα, κατακράτηση υγρών, πνευμονικό οίδημα</a:t>
            </a:r>
          </a:p>
          <a:p>
            <a:r>
              <a:rPr lang="el-GR" dirty="0">
                <a:latin typeface="Times New Roman"/>
                <a:cs typeface="Times New Roman"/>
              </a:rPr>
              <a:t>Υπονατριαιμία με ή χωρίς κατακράτηση υγρών</a:t>
            </a:r>
          </a:p>
          <a:p>
            <a:r>
              <a:rPr lang="el-GR" dirty="0">
                <a:latin typeface="Times New Roman"/>
                <a:cs typeface="Times New Roman"/>
              </a:rPr>
              <a:t>Υπερκαλιαιμία</a:t>
            </a:r>
          </a:p>
          <a:p>
            <a:r>
              <a:rPr lang="el-GR" b="1" u="sng" dirty="0">
                <a:latin typeface="Times New Roman"/>
                <a:cs typeface="Times New Roman"/>
              </a:rPr>
              <a:t>Μεταβολική Οξέωση</a:t>
            </a:r>
          </a:p>
          <a:p>
            <a:r>
              <a:rPr lang="el-GR" dirty="0">
                <a:latin typeface="Times New Roman"/>
                <a:cs typeface="Times New Roman"/>
              </a:rPr>
              <a:t>Αναιμία</a:t>
            </a:r>
            <a:endParaRPr lang="en-US" dirty="0">
              <a:latin typeface="Times New Roman"/>
              <a:cs typeface="Times New Roman"/>
            </a:endParaRPr>
          </a:p>
        </p:txBody>
      </p:sp>
    </p:spTree>
    <p:extLst>
      <p:ext uri="{BB962C8B-B14F-4D97-AF65-F5344CB8AC3E}">
        <p14:creationId xmlns:p14="http://schemas.microsoft.com/office/powerpoint/2010/main" val="4270657147"/>
      </p:ext>
    </p:extLst>
  </p:cSld>
  <p:clrMapOvr>
    <a:masterClrMapping/>
  </p:clrMapOvr>
  <p:transition spd="slow"/>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urved Down Arrow 18"/>
          <p:cNvSpPr/>
          <p:nvPr/>
        </p:nvSpPr>
        <p:spPr>
          <a:xfrm>
            <a:off x="6921501" y="1724026"/>
            <a:ext cx="1587500" cy="1571625"/>
          </a:xfrm>
          <a:prstGeom prst="curved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schemeClr val="tx1"/>
              </a:solidFill>
            </a:endParaRPr>
          </a:p>
        </p:txBody>
      </p:sp>
      <p:sp>
        <p:nvSpPr>
          <p:cNvPr id="10243" name="TextBox 18"/>
          <p:cNvSpPr txBox="1">
            <a:spLocks noChangeArrowheads="1"/>
          </p:cNvSpPr>
          <p:nvPr/>
        </p:nvSpPr>
        <p:spPr bwMode="auto">
          <a:xfrm>
            <a:off x="4381500" y="152400"/>
            <a:ext cx="530915" cy="400110"/>
          </a:xfrm>
          <a:prstGeom prst="rect">
            <a:avLst/>
          </a:prstGeom>
          <a:noFill/>
          <a:ln w="9525">
            <a:noFill/>
            <a:miter lim="800000"/>
            <a:headEnd/>
            <a:tailEnd/>
          </a:ln>
        </p:spPr>
        <p:txBody>
          <a:bodyPr wrap="none">
            <a:spAutoFit/>
          </a:bodyPr>
          <a:lstStyle/>
          <a:p>
            <a:r>
              <a:rPr lang="en-US" sz="2000" b="1">
                <a:solidFill>
                  <a:srgbClr val="000000"/>
                </a:solidFill>
              </a:rPr>
              <a:t>7.4</a:t>
            </a:r>
            <a:endParaRPr lang="el-GR" sz="2000" b="1">
              <a:solidFill>
                <a:srgbClr val="000000"/>
              </a:solidFill>
            </a:endParaRPr>
          </a:p>
        </p:txBody>
      </p:sp>
      <p:cxnSp>
        <p:nvCxnSpPr>
          <p:cNvPr id="8" name="Straight Connector 7"/>
          <p:cNvCxnSpPr/>
          <p:nvPr/>
        </p:nvCxnSpPr>
        <p:spPr bwMode="auto">
          <a:xfrm>
            <a:off x="889000" y="5010150"/>
            <a:ext cx="7429500" cy="1588"/>
          </a:xfrm>
          <a:prstGeom prst="line">
            <a:avLst/>
          </a:prstGeom>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bwMode="auto">
          <a:xfrm>
            <a:off x="889000" y="4010021"/>
            <a:ext cx="7429500" cy="1588"/>
          </a:xfrm>
          <a:prstGeom prst="line">
            <a:avLst/>
          </a:prstGeom>
        </p:spPr>
        <p:style>
          <a:lnRef idx="2">
            <a:schemeClr val="dk1"/>
          </a:lnRef>
          <a:fillRef idx="0">
            <a:schemeClr val="dk1"/>
          </a:fillRef>
          <a:effectRef idx="1">
            <a:schemeClr val="dk1"/>
          </a:effectRef>
          <a:fontRef idx="minor">
            <a:schemeClr val="tx1"/>
          </a:fontRef>
        </p:style>
      </p:cxnSp>
      <p:sp>
        <p:nvSpPr>
          <p:cNvPr id="10" name="Isosceles Triangle 9"/>
          <p:cNvSpPr/>
          <p:nvPr/>
        </p:nvSpPr>
        <p:spPr bwMode="auto">
          <a:xfrm>
            <a:off x="3873501" y="4010026"/>
            <a:ext cx="1333500" cy="1000125"/>
          </a:xfrm>
          <a:prstGeom prst="triangl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srgbClr val="FFFF00"/>
              </a:solidFill>
            </a:endParaRPr>
          </a:p>
        </p:txBody>
      </p:sp>
      <p:cxnSp>
        <p:nvCxnSpPr>
          <p:cNvPr id="22" name="Straight Arrow Connector 21"/>
          <p:cNvCxnSpPr/>
          <p:nvPr/>
        </p:nvCxnSpPr>
        <p:spPr bwMode="auto">
          <a:xfrm rot="5400000" flipH="1" flipV="1">
            <a:off x="3193748" y="2141120"/>
            <a:ext cx="3168552" cy="47696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248" name="TextBox 19"/>
          <p:cNvSpPr txBox="1">
            <a:spLocks noChangeArrowheads="1"/>
          </p:cNvSpPr>
          <p:nvPr/>
        </p:nvSpPr>
        <p:spPr bwMode="auto">
          <a:xfrm>
            <a:off x="3873501" y="152400"/>
            <a:ext cx="553732" cy="400110"/>
          </a:xfrm>
          <a:prstGeom prst="rect">
            <a:avLst/>
          </a:prstGeom>
          <a:noFill/>
          <a:ln w="9525">
            <a:noFill/>
            <a:miter lim="800000"/>
            <a:headEnd/>
            <a:tailEnd/>
          </a:ln>
        </p:spPr>
        <p:txBody>
          <a:bodyPr wrap="none">
            <a:spAutoFit/>
          </a:bodyPr>
          <a:lstStyle/>
          <a:p>
            <a:r>
              <a:rPr lang="en-US" sz="2000" b="1" dirty="0">
                <a:solidFill>
                  <a:srgbClr val="000000"/>
                </a:solidFill>
              </a:rPr>
              <a:t>pH </a:t>
            </a:r>
            <a:endParaRPr lang="el-GR" sz="2000" b="1" dirty="0">
              <a:solidFill>
                <a:srgbClr val="000000"/>
              </a:solidFill>
            </a:endParaRPr>
          </a:p>
        </p:txBody>
      </p:sp>
      <p:sp>
        <p:nvSpPr>
          <p:cNvPr id="12" name="Arc 11"/>
          <p:cNvSpPr/>
          <p:nvPr/>
        </p:nvSpPr>
        <p:spPr bwMode="auto">
          <a:xfrm flipH="1">
            <a:off x="2476482" y="652464"/>
            <a:ext cx="4127518" cy="4000515"/>
          </a:xfrm>
          <a:prstGeom prst="arc">
            <a:avLst>
              <a:gd name="adj1" fmla="val 16217165"/>
              <a:gd name="adj2" fmla="val 0"/>
            </a:avLst>
          </a:prstGeom>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el-GR">
              <a:solidFill>
                <a:srgbClr val="FFFF00"/>
              </a:solidFill>
            </a:endParaRPr>
          </a:p>
        </p:txBody>
      </p:sp>
      <p:sp>
        <p:nvSpPr>
          <p:cNvPr id="13" name="Rectangle 12"/>
          <p:cNvSpPr/>
          <p:nvPr/>
        </p:nvSpPr>
        <p:spPr bwMode="auto">
          <a:xfrm>
            <a:off x="1206500" y="3224213"/>
            <a:ext cx="2540000" cy="71437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FFF00"/>
                </a:solidFill>
                <a:effectLst>
                  <a:outerShdw blurRad="38100" dist="38100" dir="2700000" algn="tl">
                    <a:srgbClr val="000000">
                      <a:alpha val="43137"/>
                    </a:srgbClr>
                  </a:outerShdw>
                </a:effectLst>
              </a:rPr>
              <a:t>NaHCO</a:t>
            </a:r>
            <a:r>
              <a:rPr lang="en-US" baseline="-25000" dirty="0">
                <a:solidFill>
                  <a:srgbClr val="FFFF00"/>
                </a:solidFill>
                <a:effectLst>
                  <a:outerShdw blurRad="38100" dist="38100" dir="2700000" algn="tl">
                    <a:srgbClr val="000000">
                      <a:alpha val="43137"/>
                    </a:srgbClr>
                  </a:outerShdw>
                </a:effectLst>
              </a:rPr>
              <a:t>3</a:t>
            </a:r>
            <a:endParaRPr lang="el-GR" baseline="-25000" dirty="0">
              <a:solidFill>
                <a:srgbClr val="FFFF00"/>
              </a:solidFill>
              <a:effectLst>
                <a:outerShdw blurRad="38100" dist="38100" dir="2700000" algn="tl">
                  <a:srgbClr val="000000">
                    <a:alpha val="43137"/>
                  </a:srgbClr>
                </a:outerShdw>
              </a:effectLst>
            </a:endParaRPr>
          </a:p>
        </p:txBody>
      </p:sp>
      <p:sp>
        <p:nvSpPr>
          <p:cNvPr id="10253" name="TextBox 17"/>
          <p:cNvSpPr txBox="1">
            <a:spLocks noChangeArrowheads="1"/>
          </p:cNvSpPr>
          <p:nvPr/>
        </p:nvSpPr>
        <p:spPr bwMode="auto">
          <a:xfrm>
            <a:off x="2286000" y="2652713"/>
            <a:ext cx="513282" cy="400110"/>
          </a:xfrm>
          <a:prstGeom prst="rect">
            <a:avLst/>
          </a:prstGeom>
          <a:noFill/>
          <a:ln w="9525">
            <a:noFill/>
            <a:miter lim="800000"/>
            <a:headEnd/>
            <a:tailEnd/>
          </a:ln>
        </p:spPr>
        <p:txBody>
          <a:bodyPr wrap="none">
            <a:spAutoFit/>
          </a:bodyPr>
          <a:lstStyle/>
          <a:p>
            <a:r>
              <a:rPr lang="en-US" sz="2000" b="1" dirty="0">
                <a:solidFill>
                  <a:srgbClr val="000000"/>
                </a:solidFill>
              </a:rPr>
              <a:t>7.8</a:t>
            </a:r>
            <a:endParaRPr lang="el-GR" sz="2000" b="1" dirty="0">
              <a:solidFill>
                <a:srgbClr val="000000"/>
              </a:solidFill>
            </a:endParaRPr>
          </a:p>
        </p:txBody>
      </p:sp>
      <p:pic>
        <p:nvPicPr>
          <p:cNvPr id="10254" name="Picture 3" descr="D:\Users\makis\AppData\Local\Microsoft\Windows\Temporary Internet Files\Content.IE5\P065DJAP\MCHM00246_0000[1].wmf"/>
          <p:cNvPicPr>
            <a:picLocks noChangeAspect="1" noChangeArrowheads="1"/>
          </p:cNvPicPr>
          <p:nvPr/>
        </p:nvPicPr>
        <p:blipFill>
          <a:blip r:embed="rId3"/>
          <a:srcRect/>
          <a:stretch>
            <a:fillRect/>
          </a:stretch>
        </p:blipFill>
        <p:spPr bwMode="auto">
          <a:xfrm flipH="1">
            <a:off x="825501" y="3938588"/>
            <a:ext cx="1130300" cy="1714500"/>
          </a:xfrm>
          <a:prstGeom prst="rect">
            <a:avLst/>
          </a:prstGeom>
          <a:noFill/>
          <a:ln w="9525">
            <a:noFill/>
            <a:miter lim="800000"/>
            <a:headEnd/>
            <a:tailEnd/>
          </a:ln>
        </p:spPr>
      </p:pic>
      <p:sp>
        <p:nvSpPr>
          <p:cNvPr id="11" name="Arc 10"/>
          <p:cNvSpPr/>
          <p:nvPr/>
        </p:nvSpPr>
        <p:spPr bwMode="auto">
          <a:xfrm>
            <a:off x="2540001" y="652463"/>
            <a:ext cx="4127519" cy="4000516"/>
          </a:xfrm>
          <a:prstGeom prst="arc">
            <a:avLst>
              <a:gd name="adj1" fmla="val 16217165"/>
              <a:gd name="adj2" fmla="val 0"/>
            </a:avLst>
          </a:prstGeom>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el-GR">
              <a:solidFill>
                <a:srgbClr val="FFFF00"/>
              </a:solidFill>
            </a:endParaRPr>
          </a:p>
        </p:txBody>
      </p:sp>
      <p:sp>
        <p:nvSpPr>
          <p:cNvPr id="14" name="Rectangle 13"/>
          <p:cNvSpPr/>
          <p:nvPr/>
        </p:nvSpPr>
        <p:spPr bwMode="auto">
          <a:xfrm>
            <a:off x="5461000" y="3652838"/>
            <a:ext cx="2540000" cy="285750"/>
          </a:xfrm>
          <a:prstGeom prst="rect">
            <a:avLst/>
          </a:prstGeom>
          <a:solidFill>
            <a:srgbClr val="02249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FFF00"/>
                </a:solidFill>
                <a:effectLst>
                  <a:outerShdw blurRad="38100" dist="38100" dir="2700000" algn="tl">
                    <a:srgbClr val="000000">
                      <a:alpha val="43137"/>
                    </a:srgbClr>
                  </a:outerShdw>
                </a:effectLst>
              </a:rPr>
              <a:t>H</a:t>
            </a:r>
            <a:r>
              <a:rPr lang="en-US" baseline="-25000" dirty="0">
                <a:solidFill>
                  <a:srgbClr val="FFFF00"/>
                </a:solidFill>
                <a:effectLst>
                  <a:outerShdw blurRad="38100" dist="38100" dir="2700000" algn="tl">
                    <a:srgbClr val="000000">
                      <a:alpha val="43137"/>
                    </a:srgbClr>
                  </a:outerShdw>
                </a:effectLst>
              </a:rPr>
              <a:t>2</a:t>
            </a:r>
            <a:r>
              <a:rPr lang="en-US" dirty="0">
                <a:solidFill>
                  <a:srgbClr val="FFFF00"/>
                </a:solidFill>
                <a:effectLst>
                  <a:outerShdw blurRad="38100" dist="38100" dir="2700000" algn="tl">
                    <a:srgbClr val="000000">
                      <a:alpha val="43137"/>
                    </a:srgbClr>
                  </a:outerShdw>
                </a:effectLst>
              </a:rPr>
              <a:t>CO</a:t>
            </a:r>
            <a:r>
              <a:rPr lang="en-US" baseline="-25000" dirty="0">
                <a:solidFill>
                  <a:srgbClr val="FFFF00"/>
                </a:solidFill>
                <a:effectLst>
                  <a:outerShdw blurRad="38100" dist="38100" dir="2700000" algn="tl">
                    <a:srgbClr val="000000">
                      <a:alpha val="43137"/>
                    </a:srgbClr>
                  </a:outerShdw>
                </a:effectLst>
              </a:rPr>
              <a:t>3</a:t>
            </a:r>
            <a:endParaRPr lang="el-GR" baseline="-25000" dirty="0">
              <a:solidFill>
                <a:srgbClr val="FFFF00"/>
              </a:solidFill>
              <a:effectLst>
                <a:outerShdw blurRad="38100" dist="38100" dir="2700000" algn="tl">
                  <a:srgbClr val="000000">
                    <a:alpha val="43137"/>
                  </a:srgbClr>
                </a:outerShdw>
              </a:effectLst>
            </a:endParaRPr>
          </a:p>
        </p:txBody>
      </p:sp>
      <p:sp>
        <p:nvSpPr>
          <p:cNvPr id="10259" name="TextBox 16"/>
          <p:cNvSpPr txBox="1">
            <a:spLocks noChangeArrowheads="1"/>
          </p:cNvSpPr>
          <p:nvPr/>
        </p:nvSpPr>
        <p:spPr bwMode="auto">
          <a:xfrm>
            <a:off x="6536267" y="2652713"/>
            <a:ext cx="527183" cy="400110"/>
          </a:xfrm>
          <a:prstGeom prst="rect">
            <a:avLst/>
          </a:prstGeom>
          <a:noFill/>
          <a:ln w="9525">
            <a:noFill/>
            <a:miter lim="800000"/>
            <a:headEnd/>
            <a:tailEnd/>
          </a:ln>
        </p:spPr>
        <p:txBody>
          <a:bodyPr wrap="none">
            <a:spAutoFit/>
          </a:bodyPr>
          <a:lstStyle/>
          <a:p>
            <a:r>
              <a:rPr lang="en-US" sz="2000" b="1" dirty="0">
                <a:solidFill>
                  <a:srgbClr val="000000"/>
                </a:solidFill>
              </a:rPr>
              <a:t>7.0</a:t>
            </a:r>
            <a:endParaRPr lang="el-GR" sz="2000" b="1" dirty="0">
              <a:solidFill>
                <a:srgbClr val="000000"/>
              </a:solidFill>
            </a:endParaRPr>
          </a:p>
        </p:txBody>
      </p:sp>
      <p:pic>
        <p:nvPicPr>
          <p:cNvPr id="13332" name="Picture 2" descr="D:\Users\makis\AppData\Local\Microsoft\Windows\Temporary Internet Files\Content.IE5\VXF6DZ42\MCj02871050000[1].wmf"/>
          <p:cNvPicPr>
            <a:picLocks noChangeAspect="1" noChangeArrowheads="1"/>
          </p:cNvPicPr>
          <p:nvPr/>
        </p:nvPicPr>
        <p:blipFill>
          <a:blip r:embed="rId4"/>
          <a:srcRect/>
          <a:stretch>
            <a:fillRect/>
          </a:stretch>
        </p:blipFill>
        <p:spPr bwMode="auto">
          <a:xfrm>
            <a:off x="6985001" y="3867151"/>
            <a:ext cx="1460500" cy="1927225"/>
          </a:xfrm>
          <a:prstGeom prst="rect">
            <a:avLst/>
          </a:prstGeom>
          <a:noFill/>
          <a:ln w="9525">
            <a:noFill/>
            <a:miter lim="800000"/>
            <a:headEnd/>
            <a:tailEnd/>
          </a:ln>
        </p:spPr>
      </p:pic>
      <p:sp>
        <p:nvSpPr>
          <p:cNvPr id="10261" name="TextBox 18"/>
          <p:cNvSpPr txBox="1">
            <a:spLocks noChangeArrowheads="1"/>
          </p:cNvSpPr>
          <p:nvPr/>
        </p:nvSpPr>
        <p:spPr bwMode="auto">
          <a:xfrm>
            <a:off x="5870222" y="652463"/>
            <a:ext cx="513282" cy="400110"/>
          </a:xfrm>
          <a:prstGeom prst="rect">
            <a:avLst/>
          </a:prstGeom>
          <a:noFill/>
          <a:ln w="9525">
            <a:noFill/>
            <a:miter lim="800000"/>
            <a:headEnd/>
            <a:tailEnd/>
          </a:ln>
        </p:spPr>
        <p:txBody>
          <a:bodyPr wrap="none">
            <a:spAutoFit/>
          </a:bodyPr>
          <a:lstStyle/>
          <a:p>
            <a:r>
              <a:rPr lang="en-US" sz="2000" b="1" dirty="0">
                <a:solidFill>
                  <a:srgbClr val="000000"/>
                </a:solidFill>
              </a:rPr>
              <a:t>7.2</a:t>
            </a:r>
            <a:endParaRPr lang="el-GR" sz="2000" b="1" dirty="0">
              <a:solidFill>
                <a:srgbClr val="000000"/>
              </a:solidFill>
            </a:endParaRPr>
          </a:p>
        </p:txBody>
      </p:sp>
      <p:sp>
        <p:nvSpPr>
          <p:cNvPr id="13334" name="TextBox 17"/>
          <p:cNvSpPr txBox="1">
            <a:spLocks noChangeArrowheads="1"/>
          </p:cNvSpPr>
          <p:nvPr/>
        </p:nvSpPr>
        <p:spPr bwMode="auto">
          <a:xfrm>
            <a:off x="7366000" y="3224214"/>
            <a:ext cx="1440745" cy="369887"/>
          </a:xfrm>
          <a:prstGeom prst="rect">
            <a:avLst/>
          </a:prstGeom>
          <a:solidFill>
            <a:srgbClr val="7030A0"/>
          </a:solidFill>
          <a:ln w="9525">
            <a:noFill/>
            <a:miter lim="800000"/>
            <a:headEnd/>
            <a:tailEnd/>
          </a:ln>
        </p:spPr>
        <p:txBody>
          <a:bodyPr wrap="none">
            <a:spAutoFit/>
          </a:bodyPr>
          <a:lstStyle/>
          <a:p>
            <a:r>
              <a:rPr lang="el-GR"/>
              <a:t>Απ</a:t>
            </a:r>
            <a:r>
              <a:rPr lang="en-US"/>
              <a:t>o</a:t>
            </a:r>
            <a:r>
              <a:rPr lang="el-GR"/>
              <a:t>βολή </a:t>
            </a:r>
            <a:r>
              <a:rPr lang="en-US"/>
              <a:t>CO</a:t>
            </a:r>
            <a:r>
              <a:rPr lang="en-US" baseline="-25000"/>
              <a:t>2</a:t>
            </a:r>
            <a:endParaRPr lang="el-GR" baseline="-25000"/>
          </a:p>
        </p:txBody>
      </p:sp>
      <p:sp>
        <p:nvSpPr>
          <p:cNvPr id="20" name="Rectangle 19"/>
          <p:cNvSpPr/>
          <p:nvPr/>
        </p:nvSpPr>
        <p:spPr>
          <a:xfrm>
            <a:off x="4495800" y="5715000"/>
            <a:ext cx="4572000" cy="307975"/>
          </a:xfrm>
          <a:prstGeom prst="rect">
            <a:avLst/>
          </a:prstGeom>
        </p:spPr>
        <p:txBody>
          <a:bodyPr>
            <a:spAutoFit/>
          </a:bodyPr>
          <a:lstStyle/>
          <a:p>
            <a:pPr>
              <a:defRPr/>
            </a:pPr>
            <a:r>
              <a:rPr lang="el-GR" sz="1400" b="1" dirty="0">
                <a:solidFill>
                  <a:srgbClr val="262626"/>
                </a:solidFill>
                <a:effectLst>
                  <a:outerShdw blurRad="38100" dist="38100" dir="2700000" algn="tl">
                    <a:srgbClr val="000000">
                      <a:alpha val="43137"/>
                    </a:srgbClr>
                  </a:outerShdw>
                </a:effectLst>
                <a:latin typeface="Times New Roman"/>
                <a:cs typeface="Times New Roman"/>
              </a:rPr>
              <a:t>* πτώση 1,2 mmHg PCO</a:t>
            </a:r>
            <a:r>
              <a:rPr lang="el-GR" sz="1400" b="1" baseline="-25000" dirty="0">
                <a:solidFill>
                  <a:srgbClr val="262626"/>
                </a:solidFill>
                <a:effectLst>
                  <a:outerShdw blurRad="38100" dist="38100" dir="2700000" algn="tl">
                    <a:srgbClr val="000000">
                      <a:alpha val="43137"/>
                    </a:srgbClr>
                  </a:outerShdw>
                </a:effectLst>
                <a:latin typeface="Times New Roman"/>
                <a:cs typeface="Times New Roman"/>
              </a:rPr>
              <a:t>2</a:t>
            </a:r>
            <a:r>
              <a:rPr lang="el-GR" sz="1400" b="1" dirty="0">
                <a:solidFill>
                  <a:srgbClr val="262626"/>
                </a:solidFill>
                <a:effectLst>
                  <a:outerShdw blurRad="38100" dist="38100" dir="2700000" algn="tl">
                    <a:srgbClr val="000000">
                      <a:alpha val="43137"/>
                    </a:srgbClr>
                  </a:outerShdw>
                </a:effectLst>
                <a:latin typeface="Times New Roman"/>
                <a:cs typeface="Times New Roman"/>
              </a:rPr>
              <a:t> </a:t>
            </a:r>
            <a:r>
              <a:rPr lang="en-US" sz="1400" b="1" dirty="0">
                <a:solidFill>
                  <a:srgbClr val="262626"/>
                </a:solidFill>
                <a:effectLst>
                  <a:outerShdw blurRad="38100" dist="38100" dir="2700000" algn="tl">
                    <a:srgbClr val="000000">
                      <a:alpha val="43137"/>
                    </a:srgbClr>
                  </a:outerShdw>
                </a:effectLst>
                <a:latin typeface="Times New Roman"/>
                <a:cs typeface="Times New Roman"/>
              </a:rPr>
              <a:t>/</a:t>
            </a:r>
            <a:r>
              <a:rPr lang="el-GR" sz="1400" b="1" dirty="0">
                <a:solidFill>
                  <a:srgbClr val="262626"/>
                </a:solidFill>
                <a:effectLst>
                  <a:outerShdw blurRad="38100" dist="38100" dir="2700000" algn="tl">
                    <a:srgbClr val="000000">
                      <a:alpha val="43137"/>
                    </a:srgbClr>
                  </a:outerShdw>
                </a:effectLst>
                <a:latin typeface="Times New Roman"/>
                <a:cs typeface="Times New Roman"/>
              </a:rPr>
              <a:t>1 meq/L μείωση των </a:t>
            </a:r>
            <a:r>
              <a:rPr lang="en-US" sz="1400" b="1" dirty="0">
                <a:solidFill>
                  <a:srgbClr val="262626"/>
                </a:solidFill>
                <a:effectLst>
                  <a:outerShdw blurRad="38100" dist="38100" dir="2700000" algn="tl">
                    <a:srgbClr val="000000">
                      <a:alpha val="43137"/>
                    </a:srgbClr>
                  </a:outerShdw>
                </a:effectLst>
                <a:latin typeface="Times New Roman"/>
                <a:cs typeface="Times New Roman"/>
              </a:rPr>
              <a:t>NaHCO</a:t>
            </a:r>
            <a:r>
              <a:rPr lang="en-US" sz="1400" b="1" baseline="-25000" dirty="0">
                <a:solidFill>
                  <a:srgbClr val="262626"/>
                </a:solidFill>
                <a:effectLst>
                  <a:outerShdw blurRad="38100" dist="38100" dir="2700000" algn="tl">
                    <a:srgbClr val="000000">
                      <a:alpha val="43137"/>
                    </a:srgbClr>
                  </a:outerShdw>
                </a:effectLst>
                <a:latin typeface="Times New Roman"/>
                <a:cs typeface="Times New Roman"/>
              </a:rPr>
              <a:t>3</a:t>
            </a:r>
            <a:endParaRPr lang="el-GR" sz="1400" b="1" baseline="-25000" dirty="0">
              <a:solidFill>
                <a:srgbClr val="262626"/>
              </a:solidFill>
              <a:effectLst>
                <a:outerShdw blurRad="38100" dist="38100" dir="2700000" algn="tl">
                  <a:srgbClr val="000000">
                    <a:alpha val="43137"/>
                  </a:srgbClr>
                </a:outerShdw>
              </a:effectLst>
              <a:latin typeface="Times New Roman"/>
              <a:cs typeface="Times New Roman"/>
            </a:endParaRPr>
          </a:p>
        </p:txBody>
      </p:sp>
      <p:sp>
        <p:nvSpPr>
          <p:cNvPr id="21" name="Rectangle 20"/>
          <p:cNvSpPr/>
          <p:nvPr/>
        </p:nvSpPr>
        <p:spPr>
          <a:xfrm>
            <a:off x="8064501" y="2641600"/>
            <a:ext cx="352982" cy="369332"/>
          </a:xfrm>
          <a:prstGeom prst="rect">
            <a:avLst/>
          </a:prstGeom>
        </p:spPr>
        <p:txBody>
          <a:bodyPr wrap="none">
            <a:spAutoFit/>
          </a:bodyPr>
          <a:lstStyle/>
          <a:p>
            <a:pPr>
              <a:defRPr/>
            </a:pPr>
            <a:r>
              <a:rPr lang="el-GR" b="1" dirty="0">
                <a:solidFill>
                  <a:srgbClr val="0070C0"/>
                </a:solidFill>
                <a:effectLst>
                  <a:outerShdw blurRad="38100" dist="38100" dir="2700000" algn="tl">
                    <a:srgbClr val="000000">
                      <a:alpha val="43137"/>
                    </a:srgbClr>
                  </a:outerShdw>
                </a:effectLst>
              </a:rPr>
              <a:t>* </a:t>
            </a:r>
            <a:endParaRPr lang="el-GR" b="1" dirty="0">
              <a:solidFill>
                <a:srgbClr val="0070C0"/>
              </a:solidFill>
            </a:endParaRPr>
          </a:p>
        </p:txBody>
      </p:sp>
    </p:spTree>
    <p:extLst>
      <p:ext uri="{BB962C8B-B14F-4D97-AF65-F5344CB8AC3E}">
        <p14:creationId xmlns:p14="http://schemas.microsoft.com/office/powerpoint/2010/main" val="138036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332"/>
                                        </p:tgtEl>
                                        <p:attrNameLst>
                                          <p:attrName>style.visibility</p:attrName>
                                        </p:attrNameLst>
                                      </p:cBhvr>
                                      <p:to>
                                        <p:strVal val="visible"/>
                                      </p:to>
                                    </p:set>
                                    <p:animEffect transition="in" filter="wipe(down)">
                                      <p:cBhvr>
                                        <p:cTn id="7" dur="500"/>
                                        <p:tgtEl>
                                          <p:spTgt spid="1333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3334"/>
                                        </p:tgtEl>
                                        <p:attrNameLst>
                                          <p:attrName>style.visibility</p:attrName>
                                        </p:attrNameLst>
                                      </p:cBhvr>
                                      <p:to>
                                        <p:strVal val="visible"/>
                                      </p:to>
                                    </p:set>
                                    <p:animEffect transition="in" filter="wipe(left)">
                                      <p:cBhvr>
                                        <p:cTn id="14" dur="500"/>
                                        <p:tgtEl>
                                          <p:spTgt spid="13334"/>
                                        </p:tgtEl>
                                      </p:cBhvr>
                                    </p:animEffect>
                                  </p:childTnLst>
                                </p:cTn>
                              </p:par>
                            </p:childTnLst>
                          </p:cTn>
                        </p:par>
                        <p:par>
                          <p:cTn id="15" fill="hold">
                            <p:stCondLst>
                              <p:cond delay="1000"/>
                            </p:stCondLst>
                            <p:childTnLst>
                              <p:par>
                                <p:cTn id="16" presetID="22" presetClass="entr" presetSubtype="1" fill="hold" grpId="0" nodeType="afterEffect">
                                  <p:stCondLst>
                                    <p:cond delay="50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par>
                          <p:cTn id="19" fill="hold">
                            <p:stCondLst>
                              <p:cond delay="2000"/>
                            </p:stCondLst>
                            <p:childTnLst>
                              <p:par>
                                <p:cTn id="20" presetID="22" presetClass="entr" presetSubtype="4" fill="hold" nodeType="afterEffect">
                                  <p:stCondLst>
                                    <p:cond delay="50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P spid="13334"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p:nvPr>
        </p:nvSpPr>
        <p:spPr/>
        <p:txBody>
          <a:bodyPr/>
          <a:lstStyle/>
          <a:p>
            <a:pPr>
              <a:defRPr/>
            </a:pPr>
            <a:r>
              <a:rPr lang="el-GR"/>
              <a:t>Καρδιαγγειακό σύστημα </a:t>
            </a:r>
          </a:p>
        </p:txBody>
      </p:sp>
      <p:sp>
        <p:nvSpPr>
          <p:cNvPr id="26627" name="Rectangle 3"/>
          <p:cNvSpPr>
            <a:spLocks noGrp="1"/>
          </p:cNvSpPr>
          <p:nvPr>
            <p:ph idx="1"/>
          </p:nvPr>
        </p:nvSpPr>
        <p:spPr>
          <a:xfrm>
            <a:off x="457200" y="1447800"/>
            <a:ext cx="8229600" cy="4525963"/>
          </a:xfrm>
        </p:spPr>
        <p:txBody>
          <a:bodyPr>
            <a:normAutofit/>
          </a:bodyPr>
          <a:lstStyle/>
          <a:p>
            <a:pPr algn="just">
              <a:lnSpc>
                <a:spcPct val="90000"/>
              </a:lnSpc>
            </a:pPr>
            <a:r>
              <a:rPr lang="el-GR" sz="2800" dirty="0">
                <a:latin typeface="Times New Roman"/>
                <a:cs typeface="Times New Roman"/>
              </a:rPr>
              <a:t>η σοβαρή μεταβολική οξέωση (</a:t>
            </a:r>
            <a:r>
              <a:rPr lang="en-US" sz="2800" dirty="0">
                <a:latin typeface="Times New Roman"/>
                <a:cs typeface="Times New Roman"/>
              </a:rPr>
              <a:t>pH</a:t>
            </a:r>
            <a:r>
              <a:rPr lang="el-GR" sz="2800" dirty="0">
                <a:latin typeface="Times New Roman"/>
                <a:cs typeface="Times New Roman"/>
              </a:rPr>
              <a:t>&lt;7,20) μέσω του stress και των αιμοδυναμικών επιδράσεων της οξυαιμίας, προκαλεί τη διέγερση της </a:t>
            </a:r>
            <a:r>
              <a:rPr lang="el-GR" sz="2800" b="1" dirty="0">
                <a:solidFill>
                  <a:schemeClr val="accent1"/>
                </a:solidFill>
                <a:latin typeface="Times New Roman"/>
                <a:cs typeface="Times New Roman"/>
              </a:rPr>
              <a:t>έκκρισης αδρεναλίνης</a:t>
            </a:r>
            <a:r>
              <a:rPr lang="el-GR" sz="2800" dirty="0">
                <a:latin typeface="Times New Roman"/>
                <a:cs typeface="Times New Roman"/>
              </a:rPr>
              <a:t>, με εμφάνιση καρδιακών και αγγειακών εκδηλώσεων. </a:t>
            </a:r>
          </a:p>
          <a:p>
            <a:pPr algn="just">
              <a:lnSpc>
                <a:spcPct val="90000"/>
              </a:lnSpc>
            </a:pPr>
            <a:endParaRPr lang="en-US" sz="2800" dirty="0">
              <a:latin typeface="Times New Roman"/>
              <a:cs typeface="Times New Roman"/>
            </a:endParaRPr>
          </a:p>
          <a:p>
            <a:pPr algn="just">
              <a:lnSpc>
                <a:spcPct val="90000"/>
              </a:lnSpc>
            </a:pPr>
            <a:r>
              <a:rPr lang="el-GR" sz="2800" dirty="0">
                <a:latin typeface="Times New Roman"/>
                <a:cs typeface="Times New Roman"/>
              </a:rPr>
              <a:t>Η έκκριση αδρεναλίνης έχει ως σκοπό την διατήρηση κάποιου βαθμού κυκλοφορίας, ενώ παράλληλα ευθύνεται για τις </a:t>
            </a:r>
            <a:r>
              <a:rPr lang="el-GR" sz="2800" b="1" dirty="0">
                <a:solidFill>
                  <a:srgbClr val="F4891E"/>
                </a:solidFill>
                <a:latin typeface="Times New Roman"/>
                <a:cs typeface="Times New Roman"/>
              </a:rPr>
              <a:t>αρρυθμίες</a:t>
            </a:r>
            <a:r>
              <a:rPr lang="el-GR" sz="2800" dirty="0">
                <a:latin typeface="Times New Roman"/>
                <a:cs typeface="Times New Roman"/>
              </a:rPr>
              <a:t> που μπορεί να παρατηρηθούν. </a:t>
            </a:r>
          </a:p>
        </p:txBody>
      </p:sp>
    </p:spTree>
    <p:extLst>
      <p:ext uri="{BB962C8B-B14F-4D97-AF65-F5344CB8AC3E}">
        <p14:creationId xmlns:p14="http://schemas.microsoft.com/office/powerpoint/2010/main" val="283451189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l-GR" dirty="0"/>
              <a:t>καρδιακός ρυθμός</a:t>
            </a:r>
          </a:p>
        </p:txBody>
      </p:sp>
      <p:sp>
        <p:nvSpPr>
          <p:cNvPr id="5" name="Content Placeholder 4"/>
          <p:cNvSpPr>
            <a:spLocks noGrp="1"/>
          </p:cNvSpPr>
          <p:nvPr>
            <p:ph idx="1"/>
          </p:nvPr>
        </p:nvSpPr>
        <p:spPr>
          <a:xfrm>
            <a:off x="457200" y="1905000"/>
            <a:ext cx="8229600" cy="3093720"/>
          </a:xfrm>
        </p:spPr>
        <p:txBody>
          <a:bodyPr>
            <a:normAutofit/>
          </a:bodyPr>
          <a:lstStyle/>
          <a:p>
            <a:pPr algn="ctr">
              <a:buNone/>
              <a:defRPr/>
            </a:pPr>
            <a:r>
              <a:rPr lang="el-GR" sz="2800" dirty="0">
                <a:latin typeface="Times New Roman"/>
                <a:cs typeface="Times New Roman"/>
              </a:rPr>
              <a:t>διφασική απάντηση με την αρχική εμφάνιση </a:t>
            </a:r>
            <a:r>
              <a:rPr lang="el-GR" sz="2800" b="1" dirty="0">
                <a:solidFill>
                  <a:srgbClr val="F4891E"/>
                </a:solidFill>
                <a:latin typeface="Times New Roman"/>
                <a:cs typeface="Times New Roman"/>
              </a:rPr>
              <a:t>ταχυκαρδίας</a:t>
            </a:r>
            <a:r>
              <a:rPr lang="el-GR" sz="2800" dirty="0">
                <a:latin typeface="Times New Roman"/>
                <a:cs typeface="Times New Roman"/>
              </a:rPr>
              <a:t> λόγω διέγερσης της έκκρισης κατεχολαμινών καθώς το </a:t>
            </a:r>
            <a:r>
              <a:rPr lang="en-US" sz="2800" dirty="0">
                <a:latin typeface="Times New Roman"/>
                <a:cs typeface="Times New Roman"/>
              </a:rPr>
              <a:t>p</a:t>
            </a:r>
            <a:r>
              <a:rPr lang="el-GR" sz="2800" dirty="0">
                <a:latin typeface="Times New Roman"/>
                <a:cs typeface="Times New Roman"/>
              </a:rPr>
              <a:t>Η ελαττώνεται από 7,40 σε 7,20, ενώ σε περαιτέρω ελάττωση (</a:t>
            </a:r>
            <a:r>
              <a:rPr lang="en-US" sz="2800" dirty="0">
                <a:latin typeface="Times New Roman"/>
                <a:cs typeface="Times New Roman"/>
              </a:rPr>
              <a:t>pH</a:t>
            </a:r>
            <a:r>
              <a:rPr lang="el-GR" sz="2800" dirty="0">
                <a:latin typeface="Times New Roman"/>
                <a:cs typeface="Times New Roman"/>
              </a:rPr>
              <a:t>&lt;7,20) ο καρδιακός ρυθμός επιβραδύνεται, με εκδήλωση </a:t>
            </a:r>
            <a:r>
              <a:rPr lang="el-GR" sz="2800" b="1" dirty="0">
                <a:solidFill>
                  <a:srgbClr val="F4891E"/>
                </a:solidFill>
                <a:latin typeface="Times New Roman"/>
                <a:cs typeface="Times New Roman"/>
              </a:rPr>
              <a:t>βραδυαρρυθμιών</a:t>
            </a:r>
            <a:r>
              <a:rPr lang="el-GR" sz="2800" dirty="0">
                <a:latin typeface="Times New Roman"/>
                <a:cs typeface="Times New Roman"/>
              </a:rPr>
              <a:t> </a:t>
            </a:r>
          </a:p>
        </p:txBody>
      </p:sp>
    </p:spTree>
    <p:extLst>
      <p:ext uri="{BB962C8B-B14F-4D97-AF65-F5344CB8AC3E}">
        <p14:creationId xmlns:p14="http://schemas.microsoft.com/office/powerpoint/2010/main" val="273885261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704088"/>
          </a:xfrm>
        </p:spPr>
        <p:txBody>
          <a:bodyPr>
            <a:normAutofit fontScale="90000"/>
          </a:bodyPr>
          <a:lstStyle/>
          <a:p>
            <a:pPr algn="ctr">
              <a:defRPr/>
            </a:pPr>
            <a:r>
              <a:rPr lang="el-GR" sz="4800" dirty="0">
                <a:solidFill>
                  <a:schemeClr val="tx1"/>
                </a:solidFill>
                <a:latin typeface="Times New Roman"/>
                <a:cs typeface="Times New Roman"/>
              </a:rPr>
              <a:t>Βραδυαρρυθμίες </a:t>
            </a:r>
            <a:endParaRPr lang="el-GR" dirty="0">
              <a:solidFill>
                <a:schemeClr val="tx1"/>
              </a:solidFill>
              <a:latin typeface="Times New Roman"/>
              <a:cs typeface="Times New Roman"/>
            </a:endParaRPr>
          </a:p>
        </p:txBody>
      </p:sp>
      <p:sp>
        <p:nvSpPr>
          <p:cNvPr id="28676" name="Content Placeholder 4"/>
          <p:cNvSpPr>
            <a:spLocks noGrp="1"/>
          </p:cNvSpPr>
          <p:nvPr>
            <p:ph idx="1"/>
          </p:nvPr>
        </p:nvSpPr>
        <p:spPr>
          <a:xfrm>
            <a:off x="457200" y="1371600"/>
            <a:ext cx="7797800" cy="4525963"/>
          </a:xfrm>
        </p:spPr>
        <p:txBody>
          <a:bodyPr>
            <a:normAutofit/>
          </a:bodyPr>
          <a:lstStyle/>
          <a:p>
            <a:r>
              <a:rPr lang="el-GR" sz="2400" dirty="0">
                <a:latin typeface="Times New Roman"/>
                <a:cs typeface="Times New Roman"/>
              </a:rPr>
              <a:t>Λόγω ανάπτυξης αντίστασης των μυοκυττάρων στις κατεχολαμίνες </a:t>
            </a:r>
          </a:p>
          <a:p>
            <a:pPr lvl="1"/>
            <a:r>
              <a:rPr lang="el-GR" sz="2000" dirty="0">
                <a:latin typeface="Times New Roman"/>
                <a:cs typeface="Times New Roman"/>
              </a:rPr>
              <a:t>από την αυξανόμενη οξυαιμία ή/και την αυξημένη παρασυμπαθητικοτονία, </a:t>
            </a:r>
          </a:p>
          <a:p>
            <a:r>
              <a:rPr lang="el-GR" sz="2400" dirty="0">
                <a:latin typeface="Times New Roman"/>
                <a:cs typeface="Times New Roman"/>
              </a:rPr>
              <a:t>αναστολής της δράσης της χολινεστεράσης από την οξυαιμία, </a:t>
            </a:r>
          </a:p>
          <a:p>
            <a:r>
              <a:rPr lang="el-GR" sz="2400" dirty="0">
                <a:latin typeface="Times New Roman"/>
                <a:cs typeface="Times New Roman"/>
              </a:rPr>
              <a:t>ηλεκτρολυτικών διαταραχών, </a:t>
            </a:r>
          </a:p>
          <a:p>
            <a:pPr lvl="1"/>
            <a:r>
              <a:rPr lang="el-GR" sz="2000" dirty="0">
                <a:latin typeface="Times New Roman"/>
                <a:cs typeface="Times New Roman"/>
              </a:rPr>
              <a:t>η οξέωση συμβάλλει στην εμφάνιση αρρυθμιών που μπορεί να είναι επικίνδυνες για τη ζωή του ασθενή, (ελάττωση  οδού κοιλιακής μαρμαρυγής.</a:t>
            </a:r>
          </a:p>
          <a:p>
            <a:endParaRPr lang="el-GR" sz="2400" dirty="0">
              <a:latin typeface="Times New Roman"/>
              <a:cs typeface="Times New Roman"/>
            </a:endParaRPr>
          </a:p>
        </p:txBody>
      </p:sp>
    </p:spTree>
    <p:extLst>
      <p:ext uri="{BB962C8B-B14F-4D97-AF65-F5344CB8AC3E}">
        <p14:creationId xmlns:p14="http://schemas.microsoft.com/office/powerpoint/2010/main" val="2884989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GFR : </a:t>
            </a:r>
            <a:r>
              <a:rPr lang="el-GR" dirty="0"/>
              <a:t>εκτίμηση νεφρικής λειτουργίας</a:t>
            </a:r>
            <a:endParaRPr lang="en-US" dirty="0"/>
          </a:p>
        </p:txBody>
      </p:sp>
      <p:pic>
        <p:nvPicPr>
          <p:cNvPr id="4" name="Content Placeholder 3"/>
          <p:cNvPicPr>
            <a:picLocks noGrp="1" noChangeAspect="1"/>
          </p:cNvPicPr>
          <p:nvPr>
            <p:ph idx="1"/>
          </p:nvPr>
        </p:nvPicPr>
        <p:blipFill rotWithShape="1">
          <a:blip r:embed="rId2"/>
          <a:srcRect t="-1094" b="-1092"/>
          <a:stretch/>
        </p:blipFill>
        <p:spPr>
          <a:xfrm>
            <a:off x="457200" y="1778000"/>
            <a:ext cx="8229600" cy="4706937"/>
          </a:xfrm>
        </p:spPr>
      </p:pic>
      <p:pic>
        <p:nvPicPr>
          <p:cNvPr id="3" name="Picture 2"/>
          <p:cNvPicPr>
            <a:picLocks noChangeAspect="1"/>
          </p:cNvPicPr>
          <p:nvPr/>
        </p:nvPicPr>
        <p:blipFill>
          <a:blip r:embed="rId3"/>
          <a:stretch>
            <a:fillRect/>
          </a:stretch>
        </p:blipFill>
        <p:spPr>
          <a:xfrm>
            <a:off x="7137400" y="6552318"/>
            <a:ext cx="1549400" cy="152400"/>
          </a:xfrm>
          <a:prstGeom prst="rect">
            <a:avLst/>
          </a:prstGeom>
        </p:spPr>
      </p:pic>
    </p:spTree>
    <p:extLst>
      <p:ext uri="{BB962C8B-B14F-4D97-AF65-F5344CB8AC3E}">
        <p14:creationId xmlns:p14="http://schemas.microsoft.com/office/powerpoint/2010/main" val="99680735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l-GR" dirty="0">
                <a:latin typeface="Times New Roman"/>
                <a:cs typeface="Times New Roman"/>
              </a:rPr>
              <a:t>μυοκάρδιο</a:t>
            </a:r>
          </a:p>
        </p:txBody>
      </p:sp>
      <p:sp>
        <p:nvSpPr>
          <p:cNvPr id="29699" name="Content Placeholder 4"/>
          <p:cNvSpPr>
            <a:spLocks noGrp="1"/>
          </p:cNvSpPr>
          <p:nvPr>
            <p:ph idx="1"/>
          </p:nvPr>
        </p:nvSpPr>
        <p:spPr>
          <a:xfrm>
            <a:off x="457200" y="1447800"/>
            <a:ext cx="8229600" cy="4525963"/>
          </a:xfrm>
        </p:spPr>
        <p:txBody>
          <a:bodyPr>
            <a:normAutofit/>
          </a:bodyPr>
          <a:lstStyle/>
          <a:p>
            <a:r>
              <a:rPr lang="el-GR" sz="2400" dirty="0">
                <a:latin typeface="Times New Roman"/>
                <a:cs typeface="Times New Roman"/>
              </a:rPr>
              <a:t>Η οξέωση προκαλεί κατασταλτική επίδραση</a:t>
            </a:r>
          </a:p>
          <a:p>
            <a:r>
              <a:rPr lang="el-GR" sz="2400" dirty="0">
                <a:latin typeface="Times New Roman"/>
                <a:cs typeface="Times New Roman"/>
              </a:rPr>
              <a:t>Την «ανταγωνίζεται» αρχικά η θετική ινότροπος δράση της αδρεναλίνης</a:t>
            </a:r>
          </a:p>
          <a:p>
            <a:endParaRPr lang="el-GR" sz="2400" dirty="0">
              <a:latin typeface="Times New Roman"/>
              <a:cs typeface="Times New Roman"/>
            </a:endParaRPr>
          </a:p>
          <a:p>
            <a:r>
              <a:rPr lang="el-GR" sz="2400" dirty="0">
                <a:latin typeface="Times New Roman"/>
                <a:cs typeface="Times New Roman"/>
              </a:rPr>
              <a:t>Σε </a:t>
            </a:r>
            <a:r>
              <a:rPr lang="en-US" sz="2400" dirty="0">
                <a:latin typeface="Times New Roman"/>
                <a:cs typeface="Times New Roman"/>
              </a:rPr>
              <a:t>pH</a:t>
            </a:r>
            <a:r>
              <a:rPr lang="el-GR" sz="2400" dirty="0">
                <a:latin typeface="Times New Roman"/>
                <a:cs typeface="Times New Roman"/>
              </a:rPr>
              <a:t> &lt; 7,20 η κατασταλτική επίδραση της οξέωσης στο μυοκάρδιο δεν είναι δυνατό να αντιρροπηθεί και μπορεί να επακολουθήσει </a:t>
            </a:r>
          </a:p>
          <a:p>
            <a:pPr lvl="1"/>
            <a:r>
              <a:rPr lang="el-GR" sz="2000" dirty="0">
                <a:latin typeface="Times New Roman"/>
                <a:cs typeface="Times New Roman"/>
              </a:rPr>
              <a:t>μείωση συσταλτικότητας, </a:t>
            </a:r>
          </a:p>
          <a:p>
            <a:pPr lvl="1"/>
            <a:r>
              <a:rPr lang="el-GR" sz="2000" dirty="0">
                <a:latin typeface="Times New Roman"/>
                <a:cs typeface="Times New Roman"/>
              </a:rPr>
              <a:t>καρδιακή ανεπάρκεια, </a:t>
            </a:r>
          </a:p>
          <a:p>
            <a:pPr lvl="1"/>
            <a:r>
              <a:rPr lang="el-GR" sz="2000" dirty="0">
                <a:latin typeface="Times New Roman"/>
                <a:cs typeface="Times New Roman"/>
              </a:rPr>
              <a:t>ελάττωση της καρδιακής παροχής και </a:t>
            </a:r>
            <a:r>
              <a:rPr lang="en-US" sz="2000" dirty="0">
                <a:latin typeface="Times New Roman"/>
                <a:cs typeface="Times New Roman"/>
              </a:rPr>
              <a:t>shock</a:t>
            </a:r>
            <a:r>
              <a:rPr lang="el-GR" sz="2000" dirty="0">
                <a:latin typeface="Times New Roman"/>
                <a:cs typeface="Times New Roman"/>
              </a:rPr>
              <a:t>.</a:t>
            </a:r>
          </a:p>
        </p:txBody>
      </p:sp>
    </p:spTree>
    <p:extLst>
      <p:ext uri="{BB962C8B-B14F-4D97-AF65-F5344CB8AC3E}">
        <p14:creationId xmlns:p14="http://schemas.microsoft.com/office/powerpoint/2010/main" val="117028159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http://www.med.yale.edu/intmed/cardio/imaging/cases/pulmonary_edema/graphics/rad1.gif"/>
          <p:cNvPicPr>
            <a:picLocks noChangeAspect="1" noChangeArrowheads="1"/>
          </p:cNvPicPr>
          <p:nvPr/>
        </p:nvPicPr>
        <p:blipFill>
          <a:blip r:embed="rId3"/>
          <a:srcRect/>
          <a:stretch>
            <a:fillRect/>
          </a:stretch>
        </p:blipFill>
        <p:spPr bwMode="auto">
          <a:xfrm>
            <a:off x="5524501" y="3573463"/>
            <a:ext cx="3369733" cy="3105150"/>
          </a:xfrm>
          <a:prstGeom prst="rect">
            <a:avLst/>
          </a:prstGeom>
          <a:noFill/>
          <a:ln w="9525">
            <a:noFill/>
            <a:miter lim="800000"/>
            <a:headEnd/>
            <a:tailEnd/>
          </a:ln>
        </p:spPr>
      </p:pic>
      <p:sp>
        <p:nvSpPr>
          <p:cNvPr id="4" name="Title 3"/>
          <p:cNvSpPr>
            <a:spLocks noGrp="1"/>
          </p:cNvSpPr>
          <p:nvPr>
            <p:ph type="title"/>
          </p:nvPr>
        </p:nvSpPr>
        <p:spPr>
          <a:xfrm>
            <a:off x="533400" y="134112"/>
            <a:ext cx="8229600" cy="704088"/>
          </a:xfrm>
        </p:spPr>
        <p:txBody>
          <a:bodyPr>
            <a:normAutofit fontScale="90000"/>
          </a:bodyPr>
          <a:lstStyle/>
          <a:p>
            <a:pPr algn="ctr">
              <a:defRPr/>
            </a:pPr>
            <a:r>
              <a:rPr lang="el-GR" sz="4400" dirty="0">
                <a:latin typeface="Times New Roman"/>
                <a:cs typeface="Times New Roman"/>
              </a:rPr>
              <a:t>Αγγειακές επιδράσεις της ΜΟ</a:t>
            </a:r>
          </a:p>
        </p:txBody>
      </p:sp>
      <p:sp>
        <p:nvSpPr>
          <p:cNvPr id="5" name="Content Placeholder 4"/>
          <p:cNvSpPr>
            <a:spLocks noGrp="1"/>
          </p:cNvSpPr>
          <p:nvPr>
            <p:ph idx="1"/>
          </p:nvPr>
        </p:nvSpPr>
        <p:spPr>
          <a:xfrm>
            <a:off x="457201" y="1600201"/>
            <a:ext cx="5321300" cy="4525963"/>
          </a:xfrm>
        </p:spPr>
        <p:txBody>
          <a:bodyPr>
            <a:normAutofit/>
          </a:bodyPr>
          <a:lstStyle/>
          <a:p>
            <a:pPr>
              <a:defRPr/>
            </a:pPr>
            <a:r>
              <a:rPr lang="el-GR" sz="2000" dirty="0"/>
              <a:t>σε </a:t>
            </a:r>
            <a:r>
              <a:rPr lang="el-GR" sz="2000" b="1" dirty="0">
                <a:solidFill>
                  <a:srgbClr val="FFFF00"/>
                </a:solidFill>
                <a:effectLst>
                  <a:outerShdw blurRad="38100" dist="38100" dir="2700000" algn="tl">
                    <a:srgbClr val="000000">
                      <a:alpha val="43137"/>
                    </a:srgbClr>
                  </a:outerShdw>
                </a:effectLst>
              </a:rPr>
              <a:t>βαριά οξέωση </a:t>
            </a:r>
            <a:r>
              <a:rPr lang="el-GR" sz="2000" dirty="0"/>
              <a:t>είναι δυνατό να παρατηρηθεί </a:t>
            </a:r>
          </a:p>
          <a:p>
            <a:pPr lvl="1">
              <a:defRPr/>
            </a:pPr>
            <a:r>
              <a:rPr lang="el-GR" sz="1800" dirty="0"/>
              <a:t>αύξηση των πνευμονικών αγγειακών αντιστάσεων (πνευμονική αγγειοσύσπαση), </a:t>
            </a:r>
          </a:p>
          <a:p>
            <a:pPr lvl="1">
              <a:defRPr/>
            </a:pPr>
            <a:r>
              <a:rPr lang="el-GR" sz="1800" dirty="0"/>
              <a:t>αύξηση των πιέσεων στην πνευμονική αρτηρία, </a:t>
            </a:r>
          </a:p>
          <a:p>
            <a:pPr lvl="1">
              <a:defRPr/>
            </a:pPr>
            <a:r>
              <a:rPr lang="el-GR" sz="1800" dirty="0"/>
              <a:t>ανεπάρκεια των δεξιών καρδιακών κοιλοτήτων. </a:t>
            </a:r>
          </a:p>
          <a:p>
            <a:pPr lvl="1">
              <a:defRPr/>
            </a:pPr>
            <a:endParaRPr lang="el-GR" sz="1800" dirty="0"/>
          </a:p>
          <a:p>
            <a:pPr lvl="1">
              <a:defRPr/>
            </a:pPr>
            <a:endParaRPr lang="en-US" sz="1800" dirty="0"/>
          </a:p>
          <a:p>
            <a:pPr lvl="1">
              <a:defRPr/>
            </a:pPr>
            <a:endParaRPr lang="en-US" sz="1800" dirty="0"/>
          </a:p>
          <a:p>
            <a:pPr lvl="1">
              <a:defRPr/>
            </a:pPr>
            <a:r>
              <a:rPr lang="el-GR" sz="1800" dirty="0"/>
              <a:t>προδιαθέτει σε υπερφόρτωση της δεξιάς κυκλοφορίας ή/και πνευμονικό οίδημα ακόμη και με μικρό κυκλοφορούντα όγκο.</a:t>
            </a:r>
          </a:p>
          <a:p>
            <a:pPr>
              <a:defRPr/>
            </a:pPr>
            <a:endParaRPr lang="el-GR" sz="2000" dirty="0"/>
          </a:p>
        </p:txBody>
      </p:sp>
      <p:sp>
        <p:nvSpPr>
          <p:cNvPr id="6" name="Down Arrow 5"/>
          <p:cNvSpPr/>
          <p:nvPr/>
        </p:nvSpPr>
        <p:spPr>
          <a:xfrm>
            <a:off x="2730501" y="4233862"/>
            <a:ext cx="635000" cy="642938"/>
          </a:xfrm>
          <a:prstGeom prst="down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144895581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Man with smoking hair and electrical plug. Fotosearch - Search Stock Photos, Pictures, Images, and Photo Clipart"/>
          <p:cNvPicPr>
            <a:picLocks noChangeAspect="1" noChangeArrowheads="1"/>
          </p:cNvPicPr>
          <p:nvPr/>
        </p:nvPicPr>
        <p:blipFill>
          <a:blip r:embed="rId2"/>
          <a:srcRect/>
          <a:stretch>
            <a:fillRect/>
          </a:stretch>
        </p:blipFill>
        <p:spPr bwMode="auto">
          <a:xfrm>
            <a:off x="7239000" y="3786188"/>
            <a:ext cx="1693333" cy="2857500"/>
          </a:xfrm>
          <a:prstGeom prst="rect">
            <a:avLst/>
          </a:prstGeom>
          <a:noFill/>
          <a:ln w="9525">
            <a:noFill/>
            <a:miter lim="800000"/>
            <a:headEnd/>
            <a:tailEnd/>
          </a:ln>
        </p:spPr>
      </p:pic>
      <p:sp>
        <p:nvSpPr>
          <p:cNvPr id="4" name="Title 3"/>
          <p:cNvSpPr>
            <a:spLocks noGrp="1"/>
          </p:cNvSpPr>
          <p:nvPr>
            <p:ph type="title"/>
          </p:nvPr>
        </p:nvSpPr>
        <p:spPr/>
        <p:txBody>
          <a:bodyPr/>
          <a:lstStyle/>
          <a:p>
            <a:pPr>
              <a:defRPr/>
            </a:pPr>
            <a:r>
              <a:rPr lang="el-GR" dirty="0"/>
              <a:t>καρδιογενές shock</a:t>
            </a:r>
          </a:p>
        </p:txBody>
      </p:sp>
      <p:sp>
        <p:nvSpPr>
          <p:cNvPr id="31748" name="Content Placeholder 4"/>
          <p:cNvSpPr>
            <a:spLocks noGrp="1"/>
          </p:cNvSpPr>
          <p:nvPr>
            <p:ph idx="1"/>
          </p:nvPr>
        </p:nvSpPr>
        <p:spPr/>
        <p:txBody>
          <a:bodyPr/>
          <a:lstStyle/>
          <a:p>
            <a:r>
              <a:rPr lang="el-GR"/>
              <a:t>Σε περίπτωση βαρύτερης οξέωσης με </a:t>
            </a:r>
            <a:r>
              <a:rPr lang="en-US"/>
              <a:t>pH</a:t>
            </a:r>
            <a:r>
              <a:rPr lang="el-GR"/>
              <a:t>&lt;7,00, η κατάσταση γίνεται ανεξέλεγκτη με </a:t>
            </a:r>
          </a:p>
          <a:p>
            <a:pPr lvl="1"/>
            <a:r>
              <a:rPr lang="el-GR"/>
              <a:t>μείωση του όγκου παλμού, </a:t>
            </a:r>
          </a:p>
          <a:p>
            <a:pPr lvl="1"/>
            <a:r>
              <a:rPr lang="el-GR"/>
              <a:t>το κυκλοφορικό σύστημα δεν αντιδρά πλέον στις κατεχολαμίνες. </a:t>
            </a:r>
          </a:p>
          <a:p>
            <a:pPr lvl="1"/>
            <a:r>
              <a:rPr lang="el-GR"/>
              <a:t>εμφάνιση καρδιογενούς shock </a:t>
            </a:r>
          </a:p>
          <a:p>
            <a:pPr lvl="1"/>
            <a:r>
              <a:rPr lang="el-GR"/>
              <a:t>αναστολή της απελευθέρωσης των κατεχολαμινών.</a:t>
            </a:r>
          </a:p>
          <a:p>
            <a:endParaRPr lang="el-GR"/>
          </a:p>
        </p:txBody>
      </p:sp>
    </p:spTree>
    <p:extLst>
      <p:ext uri="{BB962C8B-B14F-4D97-AF65-F5344CB8AC3E}">
        <p14:creationId xmlns:p14="http://schemas.microsoft.com/office/powerpoint/2010/main" val="57865829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l-GR" sz="3200" dirty="0"/>
              <a:t>shock - διαιώνιση της γαλακτικής οξέωσης</a:t>
            </a:r>
          </a:p>
        </p:txBody>
      </p:sp>
      <p:sp>
        <p:nvSpPr>
          <p:cNvPr id="32771" name="Content Placeholder 4"/>
          <p:cNvSpPr>
            <a:spLocks noGrp="1"/>
          </p:cNvSpPr>
          <p:nvPr>
            <p:ph idx="1"/>
          </p:nvPr>
        </p:nvSpPr>
        <p:spPr/>
        <p:txBody>
          <a:bodyPr>
            <a:normAutofit/>
          </a:bodyPr>
          <a:lstStyle/>
          <a:p>
            <a:r>
              <a:rPr lang="en-US" sz="2400"/>
              <a:t>H</a:t>
            </a:r>
            <a:r>
              <a:rPr lang="el-GR" sz="2400"/>
              <a:t> επιβάρυνση της καρδιακής λειτουργίας ίσως παίζει σημαντικό ρόλο στη διαιώνιση της γαλακτικής οξέωσης που προκαλείται από το shock, </a:t>
            </a:r>
          </a:p>
          <a:p>
            <a:endParaRPr lang="en-US" sz="2400"/>
          </a:p>
          <a:p>
            <a:r>
              <a:rPr lang="el-GR" sz="2400"/>
              <a:t>Για την οριστική αποκατάσταση της ιστικής αιμάτωσης είναι απαραίτητη η μερική διόρθωση της οξυαιμίας. </a:t>
            </a:r>
          </a:p>
          <a:p>
            <a:pPr lvl="1"/>
            <a:endParaRPr lang="el-GR" sz="2000"/>
          </a:p>
          <a:p>
            <a:pPr lvl="1"/>
            <a:r>
              <a:rPr lang="el-GR" sz="2000"/>
              <a:t>Οι καρδιακές επιδράσεις της οξέωσης είναι δυνατό να εκλυθούν ευκολότερα και με μεγαλύτερη ένταση σε ασθενείς με ήδη επιβαρημένη καρδιακή λειτουργία. </a:t>
            </a:r>
          </a:p>
          <a:p>
            <a:endParaRPr lang="el-GR" sz="2400"/>
          </a:p>
        </p:txBody>
      </p:sp>
    </p:spTree>
    <p:extLst>
      <p:ext uri="{BB962C8B-B14F-4D97-AF65-F5344CB8AC3E}">
        <p14:creationId xmlns:p14="http://schemas.microsoft.com/office/powerpoint/2010/main" val="243369157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457200" y="76200"/>
            <a:ext cx="8229600" cy="1143000"/>
          </a:xfrm>
          <a:prstGeom prst="rect">
            <a:avLst/>
          </a:prstGeom>
          <a:noFill/>
          <a:ln w="9525">
            <a:noFill/>
            <a:miter lim="800000"/>
            <a:headEnd/>
            <a:tailEnd/>
          </a:ln>
          <a:effectLst/>
        </p:spPr>
        <p:txBody>
          <a:bodyPr anchor="ctr">
            <a:prstTxWarp prst="textNoShape">
              <a:avLst/>
            </a:prstTxWarp>
          </a:bodyPr>
          <a:lstStyle/>
          <a:p>
            <a:pPr algn="ctr"/>
            <a:r>
              <a:rPr lang="el-GR" sz="3200" dirty="0">
                <a:solidFill>
                  <a:schemeClr val="tx2"/>
                </a:solidFill>
                <a:latin typeface="Times New Roman"/>
                <a:cs typeface="Times New Roman"/>
              </a:rPr>
              <a:t>ΓΕΝΙΚΕΣ ΑΡΧΕΣ ΘΕΡΑΠΕΙΑΣ ΜΕΤΑΒΟΛΙΚΗΣ ΟΞΕΩΣΗΣ</a:t>
            </a:r>
          </a:p>
        </p:txBody>
      </p:sp>
      <p:sp>
        <p:nvSpPr>
          <p:cNvPr id="112643" name="Text Box 3"/>
          <p:cNvSpPr txBox="1">
            <a:spLocks noChangeArrowheads="1"/>
          </p:cNvSpPr>
          <p:nvPr/>
        </p:nvSpPr>
        <p:spPr bwMode="auto">
          <a:xfrm>
            <a:off x="0" y="1676400"/>
            <a:ext cx="9144000" cy="3233193"/>
          </a:xfrm>
          <a:prstGeom prst="rect">
            <a:avLst/>
          </a:prstGeom>
          <a:noFill/>
          <a:ln w="9525">
            <a:noFill/>
            <a:miter lim="800000"/>
            <a:headEnd/>
            <a:tailEnd/>
          </a:ln>
          <a:effectLst/>
        </p:spPr>
        <p:txBody>
          <a:bodyPr wrap="square">
            <a:prstTxWarp prst="textNoShape">
              <a:avLst/>
            </a:prstTxWarp>
            <a:spAutoFit/>
          </a:bodyPr>
          <a:lstStyle/>
          <a:p>
            <a:pPr>
              <a:lnSpc>
                <a:spcPct val="190000"/>
              </a:lnSpc>
              <a:spcBef>
                <a:spcPct val="50000"/>
              </a:spcBef>
            </a:pPr>
            <a:r>
              <a:rPr lang="el-GR" sz="2800" dirty="0">
                <a:latin typeface="Times New Roman"/>
                <a:cs typeface="Times New Roman"/>
              </a:rPr>
              <a:t>Δε χρειάζεται χορήγηση αλκαλοποιητικών διαλυμάτων:</a:t>
            </a:r>
          </a:p>
          <a:p>
            <a:pPr>
              <a:lnSpc>
                <a:spcPct val="190000"/>
              </a:lnSpc>
              <a:spcBef>
                <a:spcPct val="50000"/>
              </a:spcBef>
            </a:pPr>
            <a:r>
              <a:rPr lang="en-US" sz="1800" dirty="0">
                <a:latin typeface="Times New Roman"/>
                <a:cs typeface="Times New Roman"/>
              </a:rPr>
              <a:t>	</a:t>
            </a:r>
            <a:r>
              <a:rPr lang="el-GR" sz="1800" dirty="0">
                <a:latin typeface="Times New Roman"/>
                <a:cs typeface="Times New Roman"/>
              </a:rPr>
              <a:t>• </a:t>
            </a:r>
            <a:r>
              <a:rPr lang="en-US" sz="1800" dirty="0">
                <a:latin typeface="Times New Roman"/>
                <a:cs typeface="Times New Roman"/>
              </a:rPr>
              <a:t>O</a:t>
            </a:r>
            <a:r>
              <a:rPr lang="el-GR" sz="1800" dirty="0">
                <a:latin typeface="Times New Roman"/>
                <a:cs typeface="Times New Roman"/>
              </a:rPr>
              <a:t>ΤΑΝ Η ΟΞΕΩΣΗ ΔΕΝ ΕΊΝΑΙ ΣΟΒΑΡΗ ( </a:t>
            </a:r>
            <a:r>
              <a:rPr lang="en-US" sz="1800" dirty="0">
                <a:latin typeface="Times New Roman"/>
                <a:cs typeface="Times New Roman"/>
              </a:rPr>
              <a:t>pH&gt;7,2)</a:t>
            </a:r>
            <a:r>
              <a:rPr lang="el-GR" sz="2800" dirty="0">
                <a:latin typeface="Times New Roman"/>
                <a:cs typeface="Times New Roman"/>
              </a:rPr>
              <a:t> </a:t>
            </a:r>
            <a:endParaRPr lang="en-US" sz="2800" dirty="0">
              <a:latin typeface="Times New Roman"/>
              <a:cs typeface="Times New Roman"/>
            </a:endParaRPr>
          </a:p>
          <a:p>
            <a:pPr>
              <a:lnSpc>
                <a:spcPct val="190000"/>
              </a:lnSpc>
              <a:spcBef>
                <a:spcPct val="50000"/>
              </a:spcBef>
            </a:pPr>
            <a:r>
              <a:rPr lang="en-US" sz="1800" dirty="0">
                <a:latin typeface="Times New Roman"/>
                <a:cs typeface="Times New Roman"/>
              </a:rPr>
              <a:t>	• </a:t>
            </a:r>
            <a:r>
              <a:rPr lang="el-GR" sz="1800" dirty="0">
                <a:latin typeface="Times New Roman"/>
                <a:cs typeface="Times New Roman"/>
              </a:rPr>
              <a:t>ΟΤΑΝ Ο ΑΣΘΕΝΗΣ ΕΙΝΑΙ ΑΣΥΜΠΤΩΜΑΤΙΚΟΣ</a:t>
            </a:r>
          </a:p>
          <a:p>
            <a:pPr>
              <a:lnSpc>
                <a:spcPct val="190000"/>
              </a:lnSpc>
              <a:spcBef>
                <a:spcPct val="50000"/>
              </a:spcBef>
            </a:pPr>
            <a:r>
              <a:rPr lang="en-US" sz="1800" dirty="0">
                <a:latin typeface="Times New Roman"/>
                <a:cs typeface="Times New Roman"/>
              </a:rPr>
              <a:t>	</a:t>
            </a:r>
            <a:r>
              <a:rPr lang="el-GR" sz="1800" dirty="0">
                <a:latin typeface="Times New Roman"/>
                <a:cs typeface="Times New Roman"/>
              </a:rPr>
              <a:t>• ΟΤΑΝ Η ΥΠΟΚΕΙΜΕΝΗ ΔΙΑΤΑΡΑΧΗ ΕΊΝΑΙ ΥΠΟ ΕΛΕΓΧΟ Ή ΑΝΑΣΤΡΕΨΙΜΗ</a:t>
            </a:r>
            <a:endParaRPr lang="el-GR" sz="2800" dirty="0">
              <a:latin typeface="Times New Roman"/>
              <a:cs typeface="Times New Roman"/>
            </a:endParaRPr>
          </a:p>
        </p:txBody>
      </p:sp>
    </p:spTree>
    <p:extLst>
      <p:ext uri="{BB962C8B-B14F-4D97-AF65-F5344CB8AC3E}">
        <p14:creationId xmlns:p14="http://schemas.microsoft.com/office/powerpoint/2010/main" val="180217160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228600" y="0"/>
            <a:ext cx="8686800" cy="838200"/>
          </a:xfrm>
        </p:spPr>
        <p:txBody>
          <a:bodyPr>
            <a:normAutofit/>
          </a:bodyPr>
          <a:lstStyle/>
          <a:p>
            <a:pPr algn="ctr"/>
            <a:r>
              <a:rPr lang="el-GR" sz="2400" dirty="0">
                <a:latin typeface="Times New Roman"/>
                <a:cs typeface="Times New Roman"/>
              </a:rPr>
              <a:t>ΓΕΝΙΚΕΣ ΑΡΧΕΣ ΘΕΡΑΠΕΙΑΣ ΜΕΤΑΒΟΛΙΚΗΣ ΟΞΕΩΣΗΣ</a:t>
            </a:r>
          </a:p>
        </p:txBody>
      </p:sp>
      <p:sp>
        <p:nvSpPr>
          <p:cNvPr id="114691" name="Rectangle 3"/>
          <p:cNvSpPr>
            <a:spLocks noGrp="1" noChangeArrowheads="1"/>
          </p:cNvSpPr>
          <p:nvPr>
            <p:ph type="body" idx="1"/>
          </p:nvPr>
        </p:nvSpPr>
        <p:spPr>
          <a:xfrm>
            <a:off x="457200" y="1244892"/>
            <a:ext cx="8229600" cy="4606389"/>
          </a:xfrm>
        </p:spPr>
        <p:txBody>
          <a:bodyPr>
            <a:spAutoFit/>
          </a:bodyPr>
          <a:lstStyle/>
          <a:p>
            <a:pPr>
              <a:lnSpc>
                <a:spcPct val="90000"/>
              </a:lnSpc>
            </a:pPr>
            <a:r>
              <a:rPr lang="el-GR" dirty="0"/>
              <a:t>Διόρθωση εξωκυττάριου </a:t>
            </a:r>
            <a:r>
              <a:rPr lang="en-US" dirty="0"/>
              <a:t>pH</a:t>
            </a:r>
          </a:p>
          <a:p>
            <a:pPr>
              <a:lnSpc>
                <a:spcPct val="90000"/>
              </a:lnSpc>
              <a:buFontTx/>
              <a:buNone/>
            </a:pPr>
            <a:r>
              <a:rPr lang="el-GR" sz="2400" dirty="0"/>
              <a:t>    </a:t>
            </a:r>
            <a:r>
              <a:rPr lang="el-GR" sz="1600" dirty="0">
                <a:solidFill>
                  <a:srgbClr val="FF3300"/>
                </a:solidFill>
              </a:rPr>
              <a:t>ΑΡΧΙΚΟΣ ΣΤΟΧΟΣ: ΑΥΞΗΣΗ ΤΟΥ </a:t>
            </a:r>
            <a:r>
              <a:rPr lang="en-US" sz="1600" dirty="0">
                <a:solidFill>
                  <a:srgbClr val="FF3300"/>
                </a:solidFill>
              </a:rPr>
              <a:t>pH</a:t>
            </a:r>
            <a:r>
              <a:rPr lang="el-GR" sz="1600" dirty="0">
                <a:solidFill>
                  <a:srgbClr val="FF3300"/>
                </a:solidFill>
              </a:rPr>
              <a:t> στο</a:t>
            </a:r>
            <a:r>
              <a:rPr lang="en-US" sz="1600" dirty="0">
                <a:solidFill>
                  <a:srgbClr val="FF3300"/>
                </a:solidFill>
              </a:rPr>
              <a:t> 7,2</a:t>
            </a:r>
          </a:p>
          <a:p>
            <a:pPr>
              <a:lnSpc>
                <a:spcPct val="90000"/>
              </a:lnSpc>
              <a:buFontTx/>
              <a:buNone/>
            </a:pPr>
            <a:endParaRPr lang="el-GR" sz="2400" dirty="0"/>
          </a:p>
          <a:p>
            <a:pPr>
              <a:lnSpc>
                <a:spcPct val="90000"/>
              </a:lnSpc>
              <a:buFontTx/>
              <a:buNone/>
            </a:pPr>
            <a:r>
              <a:rPr lang="el-GR" sz="2400" dirty="0"/>
              <a:t>•  </a:t>
            </a:r>
            <a:r>
              <a:rPr lang="el-GR" dirty="0"/>
              <a:t>Όχι ταχεία διόρθωση σε επίπεδα &gt;7</a:t>
            </a:r>
            <a:r>
              <a:rPr lang="en-US" dirty="0"/>
              <a:t>,</a:t>
            </a:r>
            <a:r>
              <a:rPr lang="el-GR" dirty="0"/>
              <a:t>2</a:t>
            </a:r>
          </a:p>
          <a:p>
            <a:pPr>
              <a:lnSpc>
                <a:spcPct val="90000"/>
              </a:lnSpc>
              <a:buFontTx/>
              <a:buNone/>
            </a:pPr>
            <a:r>
              <a:rPr lang="el-GR" sz="1600" dirty="0"/>
              <a:t>       </a:t>
            </a:r>
            <a:r>
              <a:rPr lang="el-GR" sz="1400" dirty="0"/>
              <a:t>ΠΑΡΑΔΟΞΗ ΟΞΕΩΣΗ ΕΝΥ</a:t>
            </a:r>
          </a:p>
          <a:p>
            <a:pPr>
              <a:lnSpc>
                <a:spcPct val="90000"/>
              </a:lnSpc>
              <a:buFontTx/>
              <a:buNone/>
            </a:pPr>
            <a:r>
              <a:rPr lang="el-GR" sz="1400" dirty="0"/>
              <a:t>       ΜΕΤΑΤΟΠΙΣΗ ΚΑΜΠΥΛΗΣ Η</a:t>
            </a:r>
            <a:r>
              <a:rPr lang="en-US" sz="1400" dirty="0" err="1"/>
              <a:t>b</a:t>
            </a:r>
            <a:r>
              <a:rPr lang="el-GR" sz="1400" dirty="0"/>
              <a:t> ΠΡΟΣ ΤΑ ΑΡΙΣΤΕΡΑ</a:t>
            </a:r>
          </a:p>
          <a:p>
            <a:pPr>
              <a:lnSpc>
                <a:spcPct val="90000"/>
              </a:lnSpc>
              <a:buFontTx/>
              <a:buNone/>
            </a:pPr>
            <a:r>
              <a:rPr lang="el-GR" sz="1400" dirty="0"/>
              <a:t>       ΕΙΣΟΔΟΣ </a:t>
            </a:r>
            <a:r>
              <a:rPr lang="en-US" sz="1400" dirty="0" err="1"/>
              <a:t>KCl</a:t>
            </a:r>
            <a:r>
              <a:rPr lang="el-GR" sz="1400" dirty="0"/>
              <a:t> ΣΤΑ ΚΥΤΤΑΡΑ (Υποκαλιαιμία)</a:t>
            </a:r>
          </a:p>
          <a:p>
            <a:pPr>
              <a:lnSpc>
                <a:spcPct val="90000"/>
              </a:lnSpc>
              <a:buFontTx/>
              <a:buNone/>
            </a:pPr>
            <a:r>
              <a:rPr lang="el-GR" sz="1400" dirty="0"/>
              <a:t>       ΠΝΕΥΜΟΝΙΚΟ ΟΙΔΗΜΑ (Καρδιακή ανεπάρκεια)</a:t>
            </a:r>
          </a:p>
          <a:p>
            <a:pPr>
              <a:lnSpc>
                <a:spcPct val="90000"/>
              </a:lnSpc>
              <a:buFontTx/>
              <a:buNone/>
            </a:pPr>
            <a:r>
              <a:rPr lang="el-GR" sz="2800" b="1" dirty="0">
                <a:solidFill>
                  <a:srgbClr val="800000"/>
                </a:solidFill>
              </a:rPr>
              <a:t>                   Συνολικό έλλειμμα</a:t>
            </a:r>
            <a:r>
              <a:rPr lang="en-US" sz="2800" b="1" dirty="0">
                <a:solidFill>
                  <a:srgbClr val="800000"/>
                </a:solidFill>
              </a:rPr>
              <a:t> HCO</a:t>
            </a:r>
            <a:r>
              <a:rPr lang="en-US" sz="2800" b="1" baseline="-25000" dirty="0">
                <a:solidFill>
                  <a:srgbClr val="800000"/>
                </a:solidFill>
              </a:rPr>
              <a:t>3</a:t>
            </a:r>
            <a:r>
              <a:rPr lang="en-US" sz="2800" b="1" baseline="30000" dirty="0">
                <a:solidFill>
                  <a:srgbClr val="800000"/>
                </a:solidFill>
              </a:rPr>
              <a:t>-</a:t>
            </a:r>
            <a:r>
              <a:rPr lang="en-US" sz="2800" b="1" dirty="0">
                <a:solidFill>
                  <a:srgbClr val="800000"/>
                </a:solidFill>
              </a:rPr>
              <a:t>=</a:t>
            </a:r>
          </a:p>
          <a:p>
            <a:pPr>
              <a:lnSpc>
                <a:spcPct val="90000"/>
              </a:lnSpc>
              <a:buFontTx/>
              <a:buNone/>
            </a:pPr>
            <a:r>
              <a:rPr lang="el-GR" sz="1800" b="1" dirty="0">
                <a:solidFill>
                  <a:srgbClr val="800000"/>
                </a:solidFill>
              </a:rPr>
              <a:t>                     </a:t>
            </a:r>
            <a:r>
              <a:rPr lang="en-US" sz="1800" b="1" dirty="0">
                <a:solidFill>
                  <a:srgbClr val="800000"/>
                </a:solidFill>
              </a:rPr>
              <a:t>(24-[HCO</a:t>
            </a:r>
            <a:r>
              <a:rPr lang="en-US" sz="1800" b="1" baseline="-25000" dirty="0">
                <a:solidFill>
                  <a:srgbClr val="800000"/>
                </a:solidFill>
              </a:rPr>
              <a:t>3</a:t>
            </a:r>
            <a:r>
              <a:rPr lang="en-US" sz="1800" b="1" baseline="30000" dirty="0">
                <a:solidFill>
                  <a:srgbClr val="800000"/>
                </a:solidFill>
              </a:rPr>
              <a:t>-</a:t>
            </a:r>
            <a:r>
              <a:rPr lang="el-GR" sz="1800" b="1" dirty="0">
                <a:solidFill>
                  <a:srgbClr val="800000"/>
                </a:solidFill>
              </a:rPr>
              <a:t>] ορού) Χ </a:t>
            </a:r>
            <a:r>
              <a:rPr lang="en-US" sz="1800" b="1" dirty="0">
                <a:solidFill>
                  <a:srgbClr val="800000"/>
                </a:solidFill>
              </a:rPr>
              <a:t>Kg</a:t>
            </a:r>
            <a:r>
              <a:rPr lang="el-GR" sz="1800" b="1" dirty="0">
                <a:solidFill>
                  <a:srgbClr val="800000"/>
                </a:solidFill>
              </a:rPr>
              <a:t>ΣΒ Χ 0.6 άνδρες ή Χ 0.5 γυναίκες</a:t>
            </a:r>
            <a:endParaRPr lang="en-US" sz="1800" b="1" dirty="0">
              <a:solidFill>
                <a:srgbClr val="800000"/>
              </a:solidFill>
            </a:endParaRPr>
          </a:p>
          <a:p>
            <a:pPr>
              <a:lnSpc>
                <a:spcPct val="90000"/>
              </a:lnSpc>
              <a:buFontTx/>
              <a:buNone/>
            </a:pPr>
            <a:endParaRPr lang="el-GR" sz="2400" dirty="0"/>
          </a:p>
          <a:p>
            <a:pPr>
              <a:lnSpc>
                <a:spcPct val="90000"/>
              </a:lnSpc>
            </a:pPr>
            <a:r>
              <a:rPr lang="el-GR" dirty="0"/>
              <a:t>ΑΜΚ με διάλυμα </a:t>
            </a:r>
            <a:r>
              <a:rPr lang="en-US" dirty="0"/>
              <a:t>HCO</a:t>
            </a:r>
            <a:r>
              <a:rPr lang="en-US" baseline="-25000" dirty="0"/>
              <a:t>3</a:t>
            </a:r>
            <a:r>
              <a:rPr lang="en-US" baseline="30000" dirty="0"/>
              <a:t>-</a:t>
            </a:r>
            <a:endParaRPr lang="en-US" b="1" u="sng" dirty="0">
              <a:solidFill>
                <a:srgbClr val="FFFF00"/>
              </a:solidFill>
            </a:endParaRPr>
          </a:p>
        </p:txBody>
      </p:sp>
    </p:spTree>
    <p:extLst>
      <p:ext uri="{BB962C8B-B14F-4D97-AF65-F5344CB8AC3E}">
        <p14:creationId xmlns:p14="http://schemas.microsoft.com/office/powerpoint/2010/main" val="226027042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4"/>
          <p:cNvSpPr>
            <a:spLocks noGrp="1" noChangeArrowheads="1"/>
          </p:cNvSpPr>
          <p:nvPr>
            <p:ph type="title"/>
          </p:nvPr>
        </p:nvSpPr>
        <p:spPr>
          <a:xfrm>
            <a:off x="228600" y="0"/>
            <a:ext cx="8469313" cy="914400"/>
          </a:xfrm>
        </p:spPr>
        <p:txBody>
          <a:bodyPr>
            <a:normAutofit/>
          </a:bodyPr>
          <a:lstStyle/>
          <a:p>
            <a:pPr algn="ctr"/>
            <a:r>
              <a:rPr lang="el-GR" sz="2800" dirty="0">
                <a:latin typeface="Times New Roman"/>
                <a:cs typeface="Times New Roman"/>
              </a:rPr>
              <a:t>ΘΕΡΑΠΕΙΑ ΟΞΕΩΣΗΣ ΣΤΗ ΝΕΦΡΙΚΗ ΝΟΣΟ</a:t>
            </a:r>
            <a:endParaRPr lang="en-US" sz="2800" dirty="0">
              <a:latin typeface="Times New Roman"/>
              <a:cs typeface="Times New Roman"/>
            </a:endParaRPr>
          </a:p>
        </p:txBody>
      </p:sp>
      <p:sp>
        <p:nvSpPr>
          <p:cNvPr id="41990" name="Text Box 6"/>
          <p:cNvSpPr txBox="1">
            <a:spLocks noChangeArrowheads="1"/>
          </p:cNvSpPr>
          <p:nvPr/>
        </p:nvSpPr>
        <p:spPr bwMode="auto">
          <a:xfrm>
            <a:off x="298450" y="3124200"/>
            <a:ext cx="8388350" cy="3000821"/>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3600" dirty="0"/>
              <a:t>●</a:t>
            </a:r>
            <a:r>
              <a:rPr lang="el-GR" sz="3200" dirty="0"/>
              <a:t>Χορήγηση </a:t>
            </a:r>
            <a:r>
              <a:rPr lang="en-US" sz="3200" dirty="0"/>
              <a:t>NaHCO</a:t>
            </a:r>
            <a:r>
              <a:rPr lang="en-US" sz="3200" baseline="-25000" dirty="0"/>
              <a:t>3</a:t>
            </a:r>
            <a:endParaRPr lang="el-GR" sz="3200" baseline="-25000" dirty="0"/>
          </a:p>
          <a:p>
            <a:pPr>
              <a:spcBef>
                <a:spcPct val="50000"/>
              </a:spcBef>
            </a:pPr>
            <a:r>
              <a:rPr lang="el-GR" sz="1800" dirty="0"/>
              <a:t>     </a:t>
            </a:r>
            <a:r>
              <a:rPr lang="el-GR" sz="2400" dirty="0"/>
              <a:t>ΕΝΔΕΙΞΕΙΣ:  </a:t>
            </a:r>
            <a:r>
              <a:rPr lang="el-GR" sz="1800" dirty="0"/>
              <a:t>1) [</a:t>
            </a:r>
            <a:r>
              <a:rPr lang="en-US" sz="1800" dirty="0"/>
              <a:t>HCO</a:t>
            </a:r>
            <a:r>
              <a:rPr lang="en-US" sz="1800" baseline="-25000" dirty="0"/>
              <a:t>3</a:t>
            </a:r>
            <a:r>
              <a:rPr lang="el-GR" sz="1800" baseline="30000" dirty="0"/>
              <a:t>-</a:t>
            </a:r>
            <a:r>
              <a:rPr lang="en-US" sz="1800" dirty="0"/>
              <a:t>] &lt; </a:t>
            </a:r>
            <a:r>
              <a:rPr lang="el-GR" sz="1800" dirty="0"/>
              <a:t>10-</a:t>
            </a:r>
            <a:r>
              <a:rPr lang="en-US" sz="1800" dirty="0"/>
              <a:t>12 </a:t>
            </a:r>
            <a:r>
              <a:rPr lang="en-US" sz="1800" dirty="0" err="1"/>
              <a:t>mEq</a:t>
            </a:r>
            <a:r>
              <a:rPr lang="en-US" sz="1800" dirty="0"/>
              <a:t>/L </a:t>
            </a:r>
          </a:p>
          <a:p>
            <a:pPr>
              <a:spcBef>
                <a:spcPct val="50000"/>
              </a:spcBef>
            </a:pPr>
            <a:r>
              <a:rPr lang="en-US" sz="1800" dirty="0"/>
              <a:t>     </a:t>
            </a:r>
            <a:r>
              <a:rPr lang="el-GR" sz="1800" dirty="0"/>
              <a:t>                               </a:t>
            </a:r>
            <a:r>
              <a:rPr lang="en-US" sz="1800" dirty="0"/>
              <a:t>2) </a:t>
            </a:r>
            <a:r>
              <a:rPr lang="el-GR" sz="1800" dirty="0"/>
              <a:t>συμπτωματική οξέωση</a:t>
            </a:r>
          </a:p>
          <a:p>
            <a:pPr>
              <a:spcBef>
                <a:spcPct val="50000"/>
              </a:spcBef>
            </a:pPr>
            <a:r>
              <a:rPr lang="el-GR" sz="1800" dirty="0"/>
              <a:t>                                    3) Υπερκαλιαιμία</a:t>
            </a:r>
          </a:p>
          <a:p>
            <a:pPr>
              <a:spcBef>
                <a:spcPct val="50000"/>
              </a:spcBef>
            </a:pPr>
            <a:r>
              <a:rPr lang="el-GR" sz="1800" dirty="0"/>
              <a:t>                                    4) παιδιά (η οξέωση αναστέλλει την ανάπτυξη)     </a:t>
            </a:r>
          </a:p>
          <a:p>
            <a:pPr>
              <a:spcBef>
                <a:spcPct val="50000"/>
              </a:spcBef>
            </a:pPr>
            <a:r>
              <a:rPr lang="el-GR" sz="1800" dirty="0"/>
              <a:t>     </a:t>
            </a:r>
            <a:r>
              <a:rPr lang="el-GR" sz="2400" dirty="0"/>
              <a:t>ΔΟΣΗ</a:t>
            </a:r>
            <a:r>
              <a:rPr lang="el-GR" sz="2400" dirty="0">
                <a:solidFill>
                  <a:srgbClr val="800000"/>
                </a:solidFill>
              </a:rPr>
              <a:t>:         0.5-1 </a:t>
            </a:r>
            <a:r>
              <a:rPr lang="en-US" sz="2400" dirty="0" err="1">
                <a:solidFill>
                  <a:srgbClr val="800000"/>
                </a:solidFill>
              </a:rPr>
              <a:t>mEq</a:t>
            </a:r>
            <a:r>
              <a:rPr lang="en-US" sz="2400" dirty="0">
                <a:solidFill>
                  <a:srgbClr val="800000"/>
                </a:solidFill>
              </a:rPr>
              <a:t>/Kg</a:t>
            </a:r>
            <a:r>
              <a:rPr lang="el-GR" sz="2400" dirty="0">
                <a:solidFill>
                  <a:srgbClr val="800000"/>
                </a:solidFill>
              </a:rPr>
              <a:t>ΣΒ/</a:t>
            </a:r>
            <a:r>
              <a:rPr lang="en-US" sz="2400" dirty="0" err="1">
                <a:solidFill>
                  <a:srgbClr val="800000"/>
                </a:solidFill>
              </a:rPr>
              <a:t>d</a:t>
            </a:r>
            <a:endParaRPr lang="en-US" sz="2400" dirty="0">
              <a:solidFill>
                <a:srgbClr val="800000"/>
              </a:solidFill>
            </a:endParaRPr>
          </a:p>
        </p:txBody>
      </p:sp>
      <p:sp>
        <p:nvSpPr>
          <p:cNvPr id="41991" name="Rectangle 7"/>
          <p:cNvSpPr>
            <a:spLocks noGrp="1" noChangeArrowheads="1"/>
          </p:cNvSpPr>
          <p:nvPr>
            <p:ph type="body" idx="1"/>
          </p:nvPr>
        </p:nvSpPr>
        <p:spPr>
          <a:xfrm>
            <a:off x="381000" y="1484313"/>
            <a:ext cx="9144000" cy="4525962"/>
          </a:xfrm>
        </p:spPr>
        <p:txBody>
          <a:bodyPr/>
          <a:lstStyle/>
          <a:p>
            <a:pPr>
              <a:buFontTx/>
              <a:buNone/>
            </a:pPr>
            <a:r>
              <a:rPr lang="el-GR" dirty="0"/>
              <a:t>●Στόχος Θεραπείας</a:t>
            </a:r>
            <a:r>
              <a:rPr lang="en-US" dirty="0"/>
              <a:t> pH~7</a:t>
            </a:r>
            <a:r>
              <a:rPr lang="el-GR" dirty="0"/>
              <a:t>,</a:t>
            </a:r>
            <a:r>
              <a:rPr lang="en-US" dirty="0"/>
              <a:t>3</a:t>
            </a:r>
            <a:r>
              <a:rPr lang="el-GR" dirty="0"/>
              <a:t>, </a:t>
            </a:r>
            <a:r>
              <a:rPr lang="en-US" dirty="0"/>
              <a:t>HCO</a:t>
            </a:r>
            <a:r>
              <a:rPr lang="en-US" baseline="-25000" dirty="0"/>
              <a:t>3</a:t>
            </a:r>
            <a:r>
              <a:rPr lang="el-GR" baseline="30000" dirty="0"/>
              <a:t>-</a:t>
            </a:r>
            <a:r>
              <a:rPr lang="en-US" dirty="0"/>
              <a:t>&gt;22 </a:t>
            </a:r>
            <a:r>
              <a:rPr lang="en-US" dirty="0" err="1"/>
              <a:t>mEq</a:t>
            </a:r>
            <a:r>
              <a:rPr lang="en-US" dirty="0"/>
              <a:t>/L</a:t>
            </a:r>
          </a:p>
          <a:p>
            <a:pPr>
              <a:buFontTx/>
              <a:buNone/>
            </a:pPr>
            <a:r>
              <a:rPr lang="en-US" sz="2800" dirty="0"/>
              <a:t>    </a:t>
            </a:r>
            <a:r>
              <a:rPr lang="el-GR" sz="2800" dirty="0">
                <a:solidFill>
                  <a:srgbClr val="3333FF"/>
                </a:solidFill>
              </a:rPr>
              <a:t>ΠΡΟΣΟΧΗ</a:t>
            </a:r>
            <a:r>
              <a:rPr lang="el-GR" dirty="0">
                <a:solidFill>
                  <a:srgbClr val="3333FF"/>
                </a:solidFill>
              </a:rPr>
              <a:t>:</a:t>
            </a:r>
            <a:r>
              <a:rPr lang="el-GR" sz="1800" dirty="0">
                <a:solidFill>
                  <a:srgbClr val="3333FF"/>
                </a:solidFill>
              </a:rPr>
              <a:t> Η ΑΥΞΗΣΗ ΤΟΥ </a:t>
            </a:r>
            <a:r>
              <a:rPr lang="en-US" sz="1800" dirty="0">
                <a:solidFill>
                  <a:srgbClr val="3333FF"/>
                </a:solidFill>
              </a:rPr>
              <a:t>pH</a:t>
            </a:r>
            <a:r>
              <a:rPr lang="el-GR" sz="1800" dirty="0">
                <a:solidFill>
                  <a:srgbClr val="3333FF"/>
                </a:solidFill>
              </a:rPr>
              <a:t> ΣΕ</a:t>
            </a:r>
            <a:r>
              <a:rPr lang="en-US" sz="1800" dirty="0">
                <a:solidFill>
                  <a:srgbClr val="3333FF"/>
                </a:solidFill>
              </a:rPr>
              <a:t> </a:t>
            </a:r>
            <a:r>
              <a:rPr lang="el-GR" sz="1800" dirty="0">
                <a:solidFill>
                  <a:srgbClr val="3333FF"/>
                </a:solidFill>
              </a:rPr>
              <a:t>ΑΣΘΕΝΗ ΜΕ    					ΥΠΑΣΒΕΣΤΙΑΙΜΙΑ ΟΔΗΓΕΙ ΣΕ ΤΕΤΑΝΙΑ</a:t>
            </a:r>
            <a:endParaRPr lang="en-US" dirty="0">
              <a:solidFill>
                <a:srgbClr val="3333FF"/>
              </a:solidFill>
            </a:endParaRPr>
          </a:p>
        </p:txBody>
      </p:sp>
    </p:spTree>
    <p:extLst>
      <p:ext uri="{BB962C8B-B14F-4D97-AF65-F5344CB8AC3E}">
        <p14:creationId xmlns:p14="http://schemas.microsoft.com/office/powerpoint/2010/main" val="352586016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Times New Roman"/>
                <a:cs typeface="Times New Roman"/>
              </a:rPr>
              <a:t>Οξέα προβλήματα στον ασθενή με νεφρική βλάβη</a:t>
            </a:r>
            <a:endParaRPr lang="en-US" dirty="0">
              <a:latin typeface="Times New Roman"/>
              <a:cs typeface="Times New Roman"/>
            </a:endParaRPr>
          </a:p>
        </p:txBody>
      </p:sp>
      <p:sp>
        <p:nvSpPr>
          <p:cNvPr id="3" name="Content Placeholder 2"/>
          <p:cNvSpPr>
            <a:spLocks noGrp="1"/>
          </p:cNvSpPr>
          <p:nvPr>
            <p:ph idx="1"/>
          </p:nvPr>
        </p:nvSpPr>
        <p:spPr>
          <a:xfrm>
            <a:off x="457200" y="1371600"/>
            <a:ext cx="8229600" cy="4525963"/>
          </a:xfrm>
        </p:spPr>
        <p:txBody>
          <a:bodyPr/>
          <a:lstStyle/>
          <a:p>
            <a:r>
              <a:rPr lang="el-GR" dirty="0">
                <a:latin typeface="Times New Roman"/>
                <a:cs typeface="Times New Roman"/>
              </a:rPr>
              <a:t>Οίδημα, κατακράτηση υγρών, πνευμονικό οίδημα</a:t>
            </a:r>
          </a:p>
          <a:p>
            <a:r>
              <a:rPr lang="el-GR" dirty="0">
                <a:latin typeface="Times New Roman"/>
                <a:cs typeface="Times New Roman"/>
              </a:rPr>
              <a:t>Υπονατριαιμία με ή χωρίς κατακράτηση υγρών</a:t>
            </a:r>
          </a:p>
          <a:p>
            <a:r>
              <a:rPr lang="el-GR" dirty="0">
                <a:latin typeface="Times New Roman"/>
                <a:cs typeface="Times New Roman"/>
              </a:rPr>
              <a:t>Υπερκαλιαιμία</a:t>
            </a:r>
          </a:p>
          <a:p>
            <a:r>
              <a:rPr lang="el-GR" dirty="0">
                <a:latin typeface="Times New Roman"/>
                <a:cs typeface="Times New Roman"/>
              </a:rPr>
              <a:t>Μεταβολική Οξέωση</a:t>
            </a:r>
          </a:p>
          <a:p>
            <a:r>
              <a:rPr lang="el-GR" sz="3600" b="1" u="sng" dirty="0">
                <a:latin typeface="Times New Roman"/>
                <a:cs typeface="Times New Roman"/>
              </a:rPr>
              <a:t>Αναιμία</a:t>
            </a:r>
            <a:endParaRPr lang="en-US" sz="3600" b="1" u="sng" dirty="0">
              <a:latin typeface="Times New Roman"/>
              <a:cs typeface="Times New Roman"/>
            </a:endParaRPr>
          </a:p>
        </p:txBody>
      </p:sp>
    </p:spTree>
    <p:extLst>
      <p:ext uri="{BB962C8B-B14F-4D97-AF65-F5344CB8AC3E}">
        <p14:creationId xmlns:p14="http://schemas.microsoft.com/office/powerpoint/2010/main" val="313772542"/>
      </p:ext>
    </p:extLst>
  </p:cSld>
  <p:clrMapOvr>
    <a:masterClrMapping/>
  </p:clrMapOvr>
  <p:transition spd="slow"/>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ΑΝΑΙΜΙΑ</a:t>
            </a:r>
            <a:endParaRPr lang="en-US" dirty="0"/>
          </a:p>
        </p:txBody>
      </p:sp>
      <p:sp>
        <p:nvSpPr>
          <p:cNvPr id="3" name="Content Placeholder 2"/>
          <p:cNvSpPr>
            <a:spLocks noGrp="1"/>
          </p:cNvSpPr>
          <p:nvPr>
            <p:ph idx="1"/>
          </p:nvPr>
        </p:nvSpPr>
        <p:spPr/>
        <p:txBody>
          <a:bodyPr/>
          <a:lstStyle/>
          <a:p>
            <a:r>
              <a:rPr lang="el-GR" dirty="0"/>
              <a:t>Μεταγγίσεις</a:t>
            </a:r>
          </a:p>
          <a:p>
            <a:endParaRPr lang="el-GR" dirty="0"/>
          </a:p>
          <a:p>
            <a:endParaRPr lang="el-GR" dirty="0"/>
          </a:p>
          <a:p>
            <a:endParaRPr lang="el-GR" dirty="0"/>
          </a:p>
          <a:p>
            <a:r>
              <a:rPr lang="el-GR" dirty="0"/>
              <a:t>Στη χρονία νεφρική νόσο : ερυθροποιητίνη</a:t>
            </a:r>
            <a:endParaRPr lang="en-US" dirty="0"/>
          </a:p>
        </p:txBody>
      </p:sp>
    </p:spTree>
    <p:extLst>
      <p:ext uri="{BB962C8B-B14F-4D97-AF65-F5344CB8AC3E}">
        <p14:creationId xmlns:p14="http://schemas.microsoft.com/office/powerpoint/2010/main" val="2968730155"/>
      </p:ext>
    </p:extLst>
  </p:cSld>
  <p:clrMapOvr>
    <a:masterClrMapping/>
  </p:clrMapOvr>
  <p:transition spd="slow"/>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type="body" idx="1"/>
          </p:nvPr>
        </p:nvSpPr>
        <p:spPr>
          <a:xfrm>
            <a:off x="304800" y="1447800"/>
            <a:ext cx="8320088" cy="4343400"/>
          </a:xfrm>
        </p:spPr>
        <p:txBody>
          <a:bodyPr>
            <a:normAutofit/>
          </a:bodyPr>
          <a:lstStyle/>
          <a:p>
            <a:pPr lvl="1" algn="just">
              <a:buFont typeface="Wingdings" charset="0"/>
              <a:buChar char="Ø"/>
            </a:pPr>
            <a:r>
              <a:rPr lang="el-GR" sz="2400" dirty="0">
                <a:latin typeface="Times New Roman"/>
                <a:cs typeface="Times New Roman"/>
              </a:rPr>
              <a:t>Η συχνότητα εμφάνισης ΟΝΒ σε ασθενείς που λάμβαναν ΜΣΑΦ</a:t>
            </a:r>
            <a:r>
              <a:rPr lang="en-US" sz="2400" dirty="0">
                <a:latin typeface="Times New Roman"/>
                <a:cs typeface="Times New Roman"/>
              </a:rPr>
              <a:t> </a:t>
            </a:r>
            <a:r>
              <a:rPr lang="el-GR" sz="2400" dirty="0">
                <a:latin typeface="Times New Roman"/>
                <a:cs typeface="Times New Roman"/>
              </a:rPr>
              <a:t>ήταν 2</a:t>
            </a:r>
            <a:r>
              <a:rPr lang="en-US" sz="2400" dirty="0">
                <a:latin typeface="Times New Roman"/>
                <a:cs typeface="Times New Roman"/>
              </a:rPr>
              <a:t>-</a:t>
            </a:r>
            <a:r>
              <a:rPr lang="el-GR" sz="2400" dirty="0">
                <a:latin typeface="Times New Roman"/>
                <a:cs typeface="Times New Roman"/>
              </a:rPr>
              <a:t>4 φορές μεγαλύτερη</a:t>
            </a:r>
          </a:p>
          <a:p>
            <a:pPr lvl="1" algn="just">
              <a:buFont typeface="Wingdings" charset="0"/>
              <a:buChar char="Ø"/>
            </a:pPr>
            <a:endParaRPr lang="el-GR" sz="2400" dirty="0">
              <a:latin typeface="Times New Roman"/>
              <a:cs typeface="Times New Roman"/>
            </a:endParaRPr>
          </a:p>
          <a:p>
            <a:pPr lvl="1" algn="just">
              <a:buFont typeface="Wingdings" charset="0"/>
              <a:buChar char="Ø"/>
            </a:pPr>
            <a:r>
              <a:rPr lang="el-GR" sz="2400" dirty="0">
                <a:latin typeface="Times New Roman"/>
                <a:cs typeface="Times New Roman"/>
              </a:rPr>
              <a:t>Η συχνότητα ήταν μεγαλύτερη στους πρώτους μήνες θεραπείας</a:t>
            </a:r>
          </a:p>
          <a:p>
            <a:pPr lvl="1" algn="just">
              <a:buFont typeface="Wingdings" charset="0"/>
              <a:buNone/>
            </a:pPr>
            <a:endParaRPr lang="el-GR" sz="2400" dirty="0">
              <a:latin typeface="Times New Roman"/>
              <a:cs typeface="Times New Roman"/>
            </a:endParaRPr>
          </a:p>
          <a:p>
            <a:pPr lvl="1" algn="just">
              <a:buFont typeface="Wingdings" charset="0"/>
              <a:buChar char="Ø"/>
            </a:pPr>
            <a:r>
              <a:rPr lang="el-GR" sz="2400" dirty="0">
                <a:latin typeface="Times New Roman"/>
                <a:cs typeface="Times New Roman"/>
              </a:rPr>
              <a:t>Οι ηλικιωμένοι που λάμβαναν </a:t>
            </a:r>
            <a:r>
              <a:rPr lang="en-US" sz="2400" dirty="0">
                <a:latin typeface="Times New Roman"/>
                <a:cs typeface="Times New Roman"/>
              </a:rPr>
              <a:t>ibuprofen,</a:t>
            </a:r>
            <a:r>
              <a:rPr lang="el-GR" sz="2400" dirty="0">
                <a:latin typeface="Times New Roman"/>
                <a:cs typeface="Times New Roman"/>
              </a:rPr>
              <a:t> </a:t>
            </a:r>
            <a:r>
              <a:rPr lang="en-US" sz="2400" dirty="0" err="1">
                <a:latin typeface="Times New Roman"/>
                <a:cs typeface="Times New Roman"/>
              </a:rPr>
              <a:t>piroxicam</a:t>
            </a:r>
            <a:r>
              <a:rPr lang="en-US" sz="2400" dirty="0">
                <a:latin typeface="Times New Roman"/>
                <a:cs typeface="Times New Roman"/>
              </a:rPr>
              <a:t>,</a:t>
            </a:r>
            <a:r>
              <a:rPr lang="el-GR" sz="2400" dirty="0">
                <a:latin typeface="Times New Roman"/>
                <a:cs typeface="Times New Roman"/>
              </a:rPr>
              <a:t> </a:t>
            </a:r>
            <a:r>
              <a:rPr lang="en-US" sz="2400" dirty="0" err="1">
                <a:latin typeface="Times New Roman"/>
                <a:cs typeface="Times New Roman"/>
              </a:rPr>
              <a:t>fenoprofen</a:t>
            </a:r>
            <a:r>
              <a:rPr lang="en-US" sz="2400" dirty="0">
                <a:latin typeface="Times New Roman"/>
                <a:cs typeface="Times New Roman"/>
              </a:rPr>
              <a:t> </a:t>
            </a:r>
            <a:r>
              <a:rPr lang="el-GR" sz="2400" dirty="0">
                <a:latin typeface="Times New Roman"/>
                <a:cs typeface="Times New Roman"/>
              </a:rPr>
              <a:t>και </a:t>
            </a:r>
            <a:r>
              <a:rPr lang="en-US" sz="2400" dirty="0">
                <a:latin typeface="Times New Roman"/>
                <a:cs typeface="Times New Roman"/>
              </a:rPr>
              <a:t>indomethacin</a:t>
            </a:r>
            <a:r>
              <a:rPr lang="el-GR" sz="2400" dirty="0">
                <a:latin typeface="Times New Roman"/>
                <a:cs typeface="Times New Roman"/>
              </a:rPr>
              <a:t> είχαν μεγαλύτερο κίνδυνο να εμφανίζουν ΟΝΒ</a:t>
            </a:r>
          </a:p>
        </p:txBody>
      </p:sp>
      <p:sp>
        <p:nvSpPr>
          <p:cNvPr id="2" name="TextBox 1"/>
          <p:cNvSpPr txBox="1"/>
          <p:nvPr/>
        </p:nvSpPr>
        <p:spPr>
          <a:xfrm>
            <a:off x="512712" y="76200"/>
            <a:ext cx="8112176" cy="707886"/>
          </a:xfrm>
          <a:prstGeom prst="rect">
            <a:avLst/>
          </a:prstGeom>
          <a:noFill/>
        </p:spPr>
        <p:txBody>
          <a:bodyPr wrap="square" rtlCol="0">
            <a:spAutoFit/>
          </a:bodyPr>
          <a:lstStyle/>
          <a:p>
            <a:pPr algn="ctr"/>
            <a:r>
              <a:rPr lang="el-GR" sz="4000" b="1" dirty="0">
                <a:solidFill>
                  <a:schemeClr val="accent1"/>
                </a:solidFill>
                <a:latin typeface="Times New Roman"/>
                <a:cs typeface="Times New Roman"/>
              </a:rPr>
              <a:t>ΟΝΒ απο ΜΣΑΦ</a:t>
            </a:r>
            <a:endParaRPr lang="en-US" sz="4000" b="1" dirty="0">
              <a:solidFill>
                <a:schemeClr val="accent1"/>
              </a:solidFill>
              <a:latin typeface="Times New Roman"/>
              <a:cs typeface="Times New Roman"/>
            </a:endParaRPr>
          </a:p>
        </p:txBody>
      </p:sp>
    </p:spTree>
    <p:extLst>
      <p:ext uri="{BB962C8B-B14F-4D97-AF65-F5344CB8AC3E}">
        <p14:creationId xmlns:p14="http://schemas.microsoft.com/office/powerpoint/2010/main" val="2243660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363" y="4114800"/>
            <a:ext cx="7315200" cy="914400"/>
          </a:xfrm>
        </p:spPr>
        <p:txBody>
          <a:bodyPr rtlCol="0">
            <a:normAutofit fontScale="90000"/>
          </a:bodyPr>
          <a:lstStyle/>
          <a:p>
            <a:pPr defTabSz="914363" eaLnBrk="1" fontAlgn="auto" hangingPunct="1">
              <a:spcAft>
                <a:spcPts val="0"/>
              </a:spcAft>
              <a:defRPr/>
            </a:pPr>
            <a:r>
              <a:rPr lang="el-GR" dirty="0"/>
              <a:t>Διαχείριση ασθενούς με αυξημένη ουρία και κρεατινίνη ορού</a:t>
            </a:r>
            <a:endParaRPr dirty="0"/>
          </a:p>
        </p:txBody>
      </p:sp>
      <p:sp>
        <p:nvSpPr>
          <p:cNvPr id="3" name="Subtitle 2"/>
          <p:cNvSpPr>
            <a:spLocks noGrp="1"/>
          </p:cNvSpPr>
          <p:nvPr>
            <p:ph type="subTitle" idx="4294967295"/>
          </p:nvPr>
        </p:nvSpPr>
        <p:spPr>
          <a:xfrm>
            <a:off x="730250" y="5259388"/>
            <a:ext cx="7681913" cy="1293812"/>
          </a:xfrm>
        </p:spPr>
        <p:txBody>
          <a:bodyPr rtlCol="0">
            <a:normAutofit fontScale="92500" lnSpcReduction="10000"/>
          </a:bodyPr>
          <a:lstStyle/>
          <a:p>
            <a:pPr marL="0" indent="0" algn="ctr" defTabSz="914363" eaLnBrk="1" fontAlgn="auto" hangingPunct="1">
              <a:spcAft>
                <a:spcPts val="0"/>
              </a:spcAft>
              <a:buFont typeface="Arial" pitchFamily="34" charset="0"/>
              <a:buNone/>
              <a:defRPr/>
            </a:pPr>
            <a:r>
              <a:rPr lang="el-GR" sz="2600" dirty="0">
                <a:latin typeface="Times New Roman"/>
                <a:ea typeface="+mn-ea"/>
                <a:cs typeface="Times New Roman"/>
              </a:rPr>
              <a:t> Δημήτρης Πετράς </a:t>
            </a:r>
            <a:r>
              <a:rPr lang="en-US" sz="2600" dirty="0" err="1">
                <a:latin typeface="Times New Roman"/>
                <a:ea typeface="+mn-ea"/>
                <a:cs typeface="Times New Roman"/>
              </a:rPr>
              <a:t>MD,PhD</a:t>
            </a:r>
            <a:endParaRPr lang="el-GR" sz="2600" dirty="0">
              <a:latin typeface="Times New Roman"/>
              <a:ea typeface="+mn-ea"/>
              <a:cs typeface="Times New Roman"/>
            </a:endParaRPr>
          </a:p>
          <a:p>
            <a:pPr marL="0" indent="0" algn="ctr" defTabSz="914363" eaLnBrk="1" fontAlgn="auto" hangingPunct="1">
              <a:spcAft>
                <a:spcPts val="0"/>
              </a:spcAft>
              <a:buFont typeface="Arial" pitchFamily="34" charset="0"/>
              <a:buNone/>
              <a:defRPr/>
            </a:pPr>
            <a:r>
              <a:rPr lang="el-GR" sz="2600" dirty="0">
                <a:latin typeface="Times New Roman"/>
                <a:ea typeface="+mn-ea"/>
                <a:cs typeface="Times New Roman"/>
              </a:rPr>
              <a:t>Διευθυντής Νεφρολογίας</a:t>
            </a:r>
          </a:p>
          <a:p>
            <a:pPr marL="0" indent="0" algn="ctr" defTabSz="914363" eaLnBrk="1" fontAlgn="auto" hangingPunct="1">
              <a:spcAft>
                <a:spcPts val="0"/>
              </a:spcAft>
              <a:buFont typeface="Arial" pitchFamily="34" charset="0"/>
              <a:buNone/>
              <a:defRPr/>
            </a:pPr>
            <a:r>
              <a:rPr lang="el-GR" sz="2600" dirty="0">
                <a:latin typeface="Times New Roman"/>
                <a:ea typeface="+mn-ea"/>
                <a:cs typeface="Times New Roman"/>
              </a:rPr>
              <a:t>Ιπποκράτειο Νοσοκομείο Αθηνών</a:t>
            </a:r>
            <a:endParaRPr lang="en-US" sz="2600" dirty="0">
              <a:latin typeface="Times New Roman"/>
              <a:ea typeface="+mn-ea"/>
              <a:cs typeface="Times New Roman"/>
            </a:endParaRPr>
          </a:p>
        </p:txBody>
      </p:sp>
    </p:spTree>
    <p:extLst>
      <p:ext uri="{BB962C8B-B14F-4D97-AF65-F5344CB8AC3E}">
        <p14:creationId xmlns:p14="http://schemas.microsoft.com/office/powerpoint/2010/main" val="88237177"/>
      </p:ext>
    </p:extLst>
  </p:cSld>
  <p:clrMapOvr>
    <a:masterClrMapping/>
  </p:clrMapOvr>
  <p:transition spd="slow">
    <p:circl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5"/>
          <p:cNvPicPr>
            <a:picLocks noChangeAspect="1" noChangeArrowheads="1"/>
          </p:cNvPicPr>
          <p:nvPr/>
        </p:nvPicPr>
        <p:blipFill>
          <a:blip r:embed="rId3">
            <a:extLst>
              <a:ext uri="{28A0092B-C50C-407E-A947-70E740481C1C}">
                <a14:useLocalDpi xmlns:a14="http://schemas.microsoft.com/office/drawing/2010/main" val="0"/>
              </a:ext>
            </a:extLst>
          </a:blip>
          <a:srcRect l="2744" t="6114" r="3542" b="5415"/>
          <a:stretch>
            <a:fillRect/>
          </a:stretch>
        </p:blipFill>
        <p:spPr bwMode="auto">
          <a:xfrm>
            <a:off x="0" y="1233487"/>
            <a:ext cx="9144000" cy="562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ext Box 2"/>
          <p:cNvSpPr txBox="1">
            <a:spLocks noGrp="1" noChangeArrowheads="1"/>
          </p:cNvSpPr>
          <p:nvPr>
            <p:ph type="title"/>
          </p:nvPr>
        </p:nvSpPr>
        <p:spPr bwMode="auto">
          <a:xfrm>
            <a:off x="436180" y="115669"/>
            <a:ext cx="840302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dirty="0">
                <a:solidFill>
                  <a:srgbClr val="FF0000"/>
                </a:solidFill>
                <a:latin typeface="Arial" charset="0"/>
              </a:rPr>
              <a:t>ΦΥΣΙΟΛΟΓΙΚΕΣ ΤΙΜΕΣ </a:t>
            </a:r>
            <a:r>
              <a:rPr lang="en-US" sz="3600" dirty="0">
                <a:solidFill>
                  <a:srgbClr val="FF0000"/>
                </a:solidFill>
                <a:latin typeface="Arial" charset="0"/>
              </a:rPr>
              <a:t>GFR</a:t>
            </a:r>
            <a:endParaRPr lang="el-GR" sz="3600" dirty="0">
              <a:solidFill>
                <a:srgbClr val="FF0000"/>
              </a:solidFill>
              <a:latin typeface="Arial" charset="0"/>
            </a:endParaRPr>
          </a:p>
        </p:txBody>
      </p:sp>
    </p:spTree>
    <p:extLst>
      <p:ext uri="{BB962C8B-B14F-4D97-AF65-F5344CB8AC3E}">
        <p14:creationId xmlns:p14="http://schemas.microsoft.com/office/powerpoint/2010/main" val="95368220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descr="NSAID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989" y="260350"/>
            <a:ext cx="8903006" cy="632681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4383165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normAutofit fontScale="90000"/>
          </a:bodyPr>
          <a:lstStyle/>
          <a:p>
            <a:pPr algn="ctr"/>
            <a:r>
              <a:rPr lang="el-GR" sz="3200" dirty="0">
                <a:effectLst/>
                <a:latin typeface="Times New Roman"/>
                <a:cs typeface="Times New Roman"/>
              </a:rPr>
              <a:t>ΠΑΡΑΓΟΝΤΕΣ ΚΙΝΔΥΝΟΥ ΓΙΑ ΕΜΦΑΝΙΣΗ ΙΣΧΑΙΜΙΚΗΣ ΟΝΒ ΑΠΟ ΜΣΑΦ</a:t>
            </a:r>
          </a:p>
        </p:txBody>
      </p:sp>
      <p:sp>
        <p:nvSpPr>
          <p:cNvPr id="81923" name="Rectangle 3"/>
          <p:cNvSpPr>
            <a:spLocks noGrp="1" noChangeArrowheads="1"/>
          </p:cNvSpPr>
          <p:nvPr>
            <p:ph type="body" idx="1"/>
          </p:nvPr>
        </p:nvSpPr>
        <p:spPr>
          <a:xfrm>
            <a:off x="457200" y="1066800"/>
            <a:ext cx="8229600" cy="5276582"/>
          </a:xfrm>
        </p:spPr>
        <p:txBody>
          <a:bodyPr>
            <a:normAutofit fontScale="92500" lnSpcReduction="10000"/>
          </a:bodyPr>
          <a:lstStyle/>
          <a:p>
            <a:pPr>
              <a:lnSpc>
                <a:spcPct val="110000"/>
              </a:lnSpc>
              <a:buFont typeface="Wingdings" charset="0"/>
              <a:buChar char="Ø"/>
            </a:pPr>
            <a:r>
              <a:rPr lang="el-GR" sz="2400" b="1" dirty="0">
                <a:latin typeface="Times New Roman"/>
                <a:cs typeface="Times New Roman"/>
              </a:rPr>
              <a:t>Μείωση του δραστικού όγκου κυκλοφορίας</a:t>
            </a:r>
          </a:p>
          <a:p>
            <a:pPr lvl="1">
              <a:lnSpc>
                <a:spcPct val="110000"/>
              </a:lnSpc>
              <a:buFont typeface="Wingdings" charset="0"/>
              <a:buNone/>
            </a:pPr>
            <a:r>
              <a:rPr lang="el-GR" sz="2000" dirty="0">
                <a:latin typeface="Times New Roman"/>
                <a:cs typeface="Times New Roman"/>
              </a:rPr>
              <a:t>   - αφυδάτωση</a:t>
            </a:r>
          </a:p>
          <a:p>
            <a:pPr lvl="1">
              <a:lnSpc>
                <a:spcPct val="110000"/>
              </a:lnSpc>
              <a:buFont typeface="Wingdings" charset="0"/>
              <a:buNone/>
            </a:pPr>
            <a:r>
              <a:rPr lang="el-GR" sz="2000" dirty="0">
                <a:latin typeface="Times New Roman"/>
                <a:cs typeface="Times New Roman"/>
              </a:rPr>
              <a:t>   - κίρρωση ήπατος</a:t>
            </a:r>
          </a:p>
          <a:p>
            <a:pPr lvl="1">
              <a:lnSpc>
                <a:spcPct val="110000"/>
              </a:lnSpc>
              <a:buFont typeface="Wingdings" charset="0"/>
              <a:buNone/>
            </a:pPr>
            <a:r>
              <a:rPr lang="el-GR" sz="2000" dirty="0">
                <a:latin typeface="Times New Roman"/>
                <a:cs typeface="Times New Roman"/>
              </a:rPr>
              <a:t>   - συμφορητική καρδιακή ανεπάρκεια</a:t>
            </a:r>
          </a:p>
          <a:p>
            <a:pPr lvl="1">
              <a:lnSpc>
                <a:spcPct val="110000"/>
              </a:lnSpc>
              <a:buFontTx/>
              <a:buNone/>
            </a:pPr>
            <a:r>
              <a:rPr lang="el-GR" sz="2000" dirty="0">
                <a:latin typeface="Times New Roman"/>
                <a:cs typeface="Times New Roman"/>
              </a:rPr>
              <a:t>   - νεφρωσικό σύνδρομο</a:t>
            </a:r>
          </a:p>
          <a:p>
            <a:pPr>
              <a:lnSpc>
                <a:spcPct val="110000"/>
              </a:lnSpc>
              <a:buFontTx/>
              <a:buNone/>
            </a:pPr>
            <a:endParaRPr lang="el-GR" sz="2400" dirty="0">
              <a:latin typeface="Times New Roman"/>
              <a:cs typeface="Times New Roman"/>
            </a:endParaRPr>
          </a:p>
          <a:p>
            <a:pPr>
              <a:lnSpc>
                <a:spcPct val="110000"/>
              </a:lnSpc>
              <a:buFont typeface="Wingdings" charset="0"/>
              <a:buChar char="Ø"/>
            </a:pPr>
            <a:r>
              <a:rPr lang="el-GR" sz="2400" b="1" dirty="0">
                <a:latin typeface="Times New Roman"/>
                <a:cs typeface="Times New Roman"/>
              </a:rPr>
              <a:t>Προϋπάρχουσα έκπτωση της νεφρικής λειτουργίας</a:t>
            </a:r>
          </a:p>
          <a:p>
            <a:pPr>
              <a:lnSpc>
                <a:spcPct val="110000"/>
              </a:lnSpc>
              <a:buFont typeface="Wingdings" charset="0"/>
              <a:buNone/>
            </a:pPr>
            <a:r>
              <a:rPr lang="el-GR" sz="2400" b="1" dirty="0">
                <a:latin typeface="Times New Roman"/>
                <a:cs typeface="Times New Roman"/>
              </a:rPr>
              <a:t>    </a:t>
            </a:r>
          </a:p>
          <a:p>
            <a:pPr>
              <a:lnSpc>
                <a:spcPct val="110000"/>
              </a:lnSpc>
              <a:buFont typeface="Wingdings" charset="0"/>
              <a:buChar char="Ø"/>
            </a:pPr>
            <a:r>
              <a:rPr lang="el-GR" sz="2400" b="1" dirty="0">
                <a:latin typeface="Times New Roman"/>
                <a:cs typeface="Times New Roman"/>
              </a:rPr>
              <a:t>Μεγάλη ηλικία</a:t>
            </a:r>
            <a:r>
              <a:rPr lang="el-GR" sz="2400" dirty="0">
                <a:latin typeface="Times New Roman"/>
                <a:cs typeface="Times New Roman"/>
              </a:rPr>
              <a:t> λόγω μειωμένου </a:t>
            </a:r>
            <a:r>
              <a:rPr lang="en-US" sz="2400" dirty="0">
                <a:latin typeface="Times New Roman"/>
                <a:cs typeface="Times New Roman"/>
              </a:rPr>
              <a:t>GFR</a:t>
            </a:r>
            <a:r>
              <a:rPr lang="el-GR" sz="2400" dirty="0">
                <a:latin typeface="Times New Roman"/>
                <a:cs typeface="Times New Roman"/>
              </a:rPr>
              <a:t>,</a:t>
            </a:r>
            <a:r>
              <a:rPr lang="en-US" sz="2400" dirty="0">
                <a:latin typeface="Times New Roman"/>
                <a:cs typeface="Times New Roman"/>
              </a:rPr>
              <a:t> </a:t>
            </a:r>
            <a:r>
              <a:rPr lang="el-GR" sz="2400" dirty="0">
                <a:latin typeface="Times New Roman"/>
                <a:cs typeface="Times New Roman"/>
              </a:rPr>
              <a:t>μειωμένου μεταβολισμού και χαμηλής πρωτεϊνικής σύνδεσης</a:t>
            </a:r>
            <a:r>
              <a:rPr lang="en-US" sz="2400" dirty="0">
                <a:latin typeface="Times New Roman"/>
                <a:cs typeface="Times New Roman"/>
              </a:rPr>
              <a:t> </a:t>
            </a:r>
          </a:p>
          <a:p>
            <a:pPr>
              <a:lnSpc>
                <a:spcPct val="110000"/>
              </a:lnSpc>
              <a:buFont typeface="Wingdings" charset="0"/>
              <a:buChar char="Ø"/>
            </a:pPr>
            <a:endParaRPr lang="en-US" sz="2400" dirty="0">
              <a:latin typeface="Times New Roman"/>
              <a:cs typeface="Times New Roman"/>
            </a:endParaRPr>
          </a:p>
          <a:p>
            <a:pPr algn="just">
              <a:lnSpc>
                <a:spcPct val="110000"/>
              </a:lnSpc>
              <a:buFont typeface="Wingdings" charset="0"/>
              <a:buChar char="Ø"/>
            </a:pPr>
            <a:r>
              <a:rPr lang="el-GR" sz="2400" dirty="0">
                <a:latin typeface="Times New Roman"/>
                <a:cs typeface="Times New Roman"/>
              </a:rPr>
              <a:t>Η ΟΝ</a:t>
            </a:r>
            <a:r>
              <a:rPr lang="en-US" sz="2400" dirty="0">
                <a:latin typeface="Times New Roman"/>
                <a:cs typeface="Times New Roman"/>
              </a:rPr>
              <a:t>B</a:t>
            </a:r>
            <a:r>
              <a:rPr lang="el-GR" sz="2400" dirty="0">
                <a:latin typeface="Times New Roman"/>
                <a:cs typeface="Times New Roman"/>
              </a:rPr>
              <a:t> από </a:t>
            </a:r>
            <a:r>
              <a:rPr lang="en-US" sz="2400" dirty="0">
                <a:latin typeface="Times New Roman"/>
                <a:cs typeface="Times New Roman"/>
              </a:rPr>
              <a:t>NSAIDs </a:t>
            </a:r>
            <a:r>
              <a:rPr lang="el-GR" sz="2400" dirty="0">
                <a:latin typeface="Times New Roman"/>
                <a:cs typeface="Times New Roman"/>
              </a:rPr>
              <a:t>είναι συνήθως αναστρέψιμη μετά τη διακοπή του φαρμάκου σε 2-7 μέρες, εκτός από</a:t>
            </a:r>
            <a:r>
              <a:rPr lang="en-US" sz="2400" dirty="0">
                <a:latin typeface="Times New Roman"/>
                <a:cs typeface="Times New Roman"/>
              </a:rPr>
              <a:t> </a:t>
            </a:r>
            <a:r>
              <a:rPr lang="el-GR" sz="2400" dirty="0">
                <a:latin typeface="Times New Roman"/>
                <a:cs typeface="Times New Roman"/>
              </a:rPr>
              <a:t>την </a:t>
            </a:r>
            <a:r>
              <a:rPr lang="en-US" sz="2400" dirty="0">
                <a:latin typeface="Times New Roman"/>
                <a:cs typeface="Times New Roman"/>
              </a:rPr>
              <a:t>indomethacin </a:t>
            </a:r>
            <a:r>
              <a:rPr lang="el-GR" sz="2400" dirty="0">
                <a:latin typeface="Times New Roman"/>
                <a:cs typeface="Times New Roman"/>
              </a:rPr>
              <a:t>όπου η αποκατάσταση μπορεί να παραταθεί</a:t>
            </a:r>
            <a:endParaRPr lang="en-US" sz="2400" dirty="0">
              <a:latin typeface="Times New Roman"/>
              <a:cs typeface="Times New Roman"/>
            </a:endParaRPr>
          </a:p>
          <a:p>
            <a:pPr>
              <a:lnSpc>
                <a:spcPct val="110000"/>
              </a:lnSpc>
              <a:buFont typeface="Wingdings" charset="0"/>
              <a:buChar char="Ø"/>
            </a:pPr>
            <a:endParaRPr lang="el-GR" sz="2400" dirty="0">
              <a:latin typeface="Times New Roman"/>
              <a:cs typeface="Times New Roman"/>
            </a:endParaRPr>
          </a:p>
        </p:txBody>
      </p:sp>
    </p:spTree>
    <p:extLst>
      <p:ext uri="{BB962C8B-B14F-4D97-AF65-F5344CB8AC3E}">
        <p14:creationId xmlns:p14="http://schemas.microsoft.com/office/powerpoint/2010/main" val="275220435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7" name="Rectangle 5"/>
          <p:cNvSpPr>
            <a:spLocks noGrp="1" noChangeArrowheads="1"/>
          </p:cNvSpPr>
          <p:nvPr>
            <p:ph type="subTitle" idx="4294967295"/>
          </p:nvPr>
        </p:nvSpPr>
        <p:spPr>
          <a:xfrm>
            <a:off x="152400" y="2233612"/>
            <a:ext cx="8915400" cy="1500188"/>
          </a:xfrm>
          <a:prstGeom prst="rect">
            <a:avLst/>
          </a:prstGeom>
        </p:spPr>
        <p:txBody>
          <a:bodyPr/>
          <a:lstStyle/>
          <a:p>
            <a:pPr marL="0" indent="0" algn="ctr">
              <a:buNone/>
            </a:pPr>
            <a:r>
              <a:rPr lang="el-GR" sz="4400" b="1" dirty="0">
                <a:solidFill>
                  <a:schemeClr val="hlink"/>
                </a:solidFill>
                <a:effectLst/>
                <a:latin typeface="Times New Roman"/>
                <a:cs typeface="Times New Roman"/>
              </a:rPr>
              <a:t>Οι </a:t>
            </a:r>
            <a:r>
              <a:rPr lang="el-GR" sz="4400" b="1" dirty="0">
                <a:solidFill>
                  <a:schemeClr val="hlink"/>
                </a:solidFill>
                <a:latin typeface="Times New Roman"/>
                <a:cs typeface="Times New Roman"/>
              </a:rPr>
              <a:t>ηλικιωμένοι</a:t>
            </a:r>
            <a:r>
              <a:rPr lang="en-US" sz="4400" b="1" dirty="0">
                <a:solidFill>
                  <a:schemeClr val="hlink"/>
                </a:solidFill>
                <a:latin typeface="Times New Roman"/>
                <a:cs typeface="Times New Roman"/>
              </a:rPr>
              <a:t> </a:t>
            </a:r>
            <a:r>
              <a:rPr lang="el-GR" sz="4400" b="1" dirty="0">
                <a:solidFill>
                  <a:schemeClr val="hlink"/>
                </a:solidFill>
                <a:latin typeface="Times New Roman"/>
                <a:cs typeface="Times New Roman"/>
              </a:rPr>
              <a:t>κινδυνεύουν περισσότερο </a:t>
            </a:r>
            <a:endParaRPr lang="el-GR" sz="4400" b="1" dirty="0">
              <a:solidFill>
                <a:schemeClr val="hlink"/>
              </a:solidFill>
              <a:effectLst/>
              <a:latin typeface="Times New Roman"/>
              <a:cs typeface="Times New Roman"/>
            </a:endParaRPr>
          </a:p>
        </p:txBody>
      </p:sp>
    </p:spTree>
    <p:extLst>
      <p:ext uri="{BB962C8B-B14F-4D97-AF65-F5344CB8AC3E}">
        <p14:creationId xmlns:p14="http://schemas.microsoft.com/office/powerpoint/2010/main" val="3408850255"/>
      </p:ext>
    </p:extLst>
  </p:cSld>
  <p:clrMapOvr>
    <a:masterClrMapping/>
  </p:clrMapOvr>
  <p:transition spd="slow"/>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normAutofit fontScale="90000"/>
          </a:bodyPr>
          <a:lstStyle/>
          <a:p>
            <a:pPr algn="ctr"/>
            <a:r>
              <a:rPr lang="el-GR" sz="3200" b="1" dirty="0">
                <a:solidFill>
                  <a:schemeClr val="accent1"/>
                </a:solidFill>
                <a:effectLst/>
                <a:latin typeface="Times New Roman"/>
                <a:cs typeface="Times New Roman"/>
              </a:rPr>
              <a:t>ΜΕΙΩΣΗ ΝΕΦΡΙΚΗΣ ΡΟΗΣ ΠΛΑΣΜΑΤΟΣ ΜΕ ΤΗΝ ΑΥΞΗΣΗ ΤΗΣ ΗΛΙΚΙΑΣ</a:t>
            </a:r>
          </a:p>
        </p:txBody>
      </p:sp>
      <p:pic>
        <p:nvPicPr>
          <p:cNvPr id="115717" name="Picture 5" descr="62FF5"/>
          <p:cNvPicPr>
            <a:picLocks noChangeAspect="1" noChangeArrowheads="1"/>
          </p:cNvPicPr>
          <p:nvPr/>
        </p:nvPicPr>
        <p:blipFill>
          <a:blip r:embed="rId3">
            <a:extLst>
              <a:ext uri="{28A0092B-C50C-407E-A947-70E740481C1C}">
                <a14:useLocalDpi xmlns:a14="http://schemas.microsoft.com/office/drawing/2010/main" val="0"/>
              </a:ext>
            </a:extLst>
          </a:blip>
          <a:srcRect t="40984" b="4440"/>
          <a:stretch>
            <a:fillRect/>
          </a:stretch>
        </p:blipFill>
        <p:spPr bwMode="auto">
          <a:xfrm>
            <a:off x="2519363" y="914400"/>
            <a:ext cx="4643437" cy="5300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783240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Rectangle 3"/>
          <p:cNvSpPr>
            <a:spLocks noGrp="1" noChangeArrowheads="1"/>
          </p:cNvSpPr>
          <p:nvPr>
            <p:ph type="body" idx="1"/>
          </p:nvPr>
        </p:nvSpPr>
        <p:spPr>
          <a:xfrm>
            <a:off x="55216" y="1371600"/>
            <a:ext cx="8905392" cy="4994524"/>
          </a:xfrm>
        </p:spPr>
        <p:txBody>
          <a:bodyPr/>
          <a:lstStyle/>
          <a:p>
            <a:pPr>
              <a:lnSpc>
                <a:spcPct val="120000"/>
              </a:lnSpc>
              <a:buFont typeface="Wingdings" charset="0"/>
              <a:buNone/>
            </a:pPr>
            <a:r>
              <a:rPr lang="el-GR" sz="2800" dirty="0">
                <a:effectLst/>
                <a:latin typeface="Times New Roman"/>
                <a:cs typeface="Times New Roman"/>
              </a:rPr>
              <a:t>	μπορεί να συμβεί σε κλινικές καταστάσεις όπως:</a:t>
            </a:r>
          </a:p>
          <a:p>
            <a:pPr lvl="1">
              <a:lnSpc>
                <a:spcPct val="120000"/>
              </a:lnSpc>
            </a:pPr>
            <a:r>
              <a:rPr lang="el-GR" dirty="0">
                <a:effectLst/>
                <a:latin typeface="Times New Roman"/>
                <a:cs typeface="Times New Roman"/>
              </a:rPr>
              <a:t>Μειωμένη καρδιακή εξώθηση</a:t>
            </a:r>
          </a:p>
          <a:p>
            <a:pPr lvl="1">
              <a:lnSpc>
                <a:spcPct val="120000"/>
              </a:lnSpc>
            </a:pPr>
            <a:r>
              <a:rPr lang="el-GR" dirty="0">
                <a:effectLst/>
                <a:latin typeface="Times New Roman"/>
                <a:cs typeface="Times New Roman"/>
              </a:rPr>
              <a:t>Υπογκαιμία</a:t>
            </a:r>
          </a:p>
          <a:p>
            <a:pPr lvl="2">
              <a:lnSpc>
                <a:spcPct val="120000"/>
              </a:lnSpc>
            </a:pPr>
            <a:r>
              <a:rPr lang="el-GR" sz="2800" dirty="0">
                <a:effectLst/>
                <a:latin typeface="Times New Roman"/>
                <a:cs typeface="Times New Roman"/>
              </a:rPr>
              <a:t>Έμετοι</a:t>
            </a:r>
          </a:p>
          <a:p>
            <a:pPr lvl="2">
              <a:lnSpc>
                <a:spcPct val="120000"/>
              </a:lnSpc>
            </a:pPr>
            <a:r>
              <a:rPr lang="el-GR" sz="2800" dirty="0">
                <a:effectLst/>
                <a:latin typeface="Times New Roman"/>
                <a:cs typeface="Times New Roman"/>
              </a:rPr>
              <a:t>Διάρροιες</a:t>
            </a:r>
          </a:p>
          <a:p>
            <a:pPr lvl="2">
              <a:lnSpc>
                <a:spcPct val="120000"/>
              </a:lnSpc>
            </a:pPr>
            <a:r>
              <a:rPr lang="el-GR" sz="2800" dirty="0">
                <a:effectLst/>
                <a:latin typeface="Times New Roman"/>
                <a:cs typeface="Times New Roman"/>
              </a:rPr>
              <a:t>Αιμορραγία</a:t>
            </a:r>
          </a:p>
          <a:p>
            <a:pPr lvl="2">
              <a:lnSpc>
                <a:spcPct val="120000"/>
              </a:lnSpc>
            </a:pPr>
            <a:r>
              <a:rPr lang="el-GR" sz="2800" dirty="0">
                <a:effectLst/>
                <a:latin typeface="Times New Roman"/>
                <a:cs typeface="Times New Roman"/>
              </a:rPr>
              <a:t>Διουρητικά</a:t>
            </a:r>
          </a:p>
          <a:p>
            <a:pPr lvl="2">
              <a:lnSpc>
                <a:spcPct val="120000"/>
              </a:lnSpc>
            </a:pPr>
            <a:r>
              <a:rPr lang="el-GR" sz="2800" dirty="0">
                <a:effectLst/>
                <a:latin typeface="Times New Roman"/>
                <a:cs typeface="Times New Roman"/>
              </a:rPr>
              <a:t>Γλυκοζουρία</a:t>
            </a:r>
          </a:p>
          <a:p>
            <a:pPr lvl="1">
              <a:lnSpc>
                <a:spcPct val="120000"/>
              </a:lnSpc>
            </a:pPr>
            <a:endParaRPr lang="el-GR" dirty="0">
              <a:effectLst/>
              <a:latin typeface="Times New Roman"/>
              <a:cs typeface="Times New Roman"/>
            </a:endParaRPr>
          </a:p>
        </p:txBody>
      </p:sp>
      <p:sp>
        <p:nvSpPr>
          <p:cNvPr id="130053" name="Rectangle 5"/>
          <p:cNvSpPr>
            <a:spLocks noGrp="1" noChangeArrowheads="1"/>
          </p:cNvSpPr>
          <p:nvPr>
            <p:ph type="title"/>
          </p:nvPr>
        </p:nvSpPr>
        <p:spPr>
          <a:xfrm>
            <a:off x="0" y="277813"/>
            <a:ext cx="9144000" cy="1139825"/>
          </a:xfrm>
          <a:noFill/>
          <a:ln/>
        </p:spPr>
        <p:txBody>
          <a:bodyPr>
            <a:normAutofit fontScale="90000"/>
          </a:bodyPr>
          <a:lstStyle/>
          <a:p>
            <a:pPr algn="ctr"/>
            <a:r>
              <a:rPr lang="el-GR" sz="3600" b="1" dirty="0">
                <a:solidFill>
                  <a:srgbClr val="F0AD00"/>
                </a:solidFill>
              </a:rPr>
              <a:t>ΠΕΡΑΙΤΈΡΩ </a:t>
            </a:r>
            <a:r>
              <a:rPr lang="el-GR" sz="3600" b="1" dirty="0">
                <a:solidFill>
                  <a:srgbClr val="F0AD00"/>
                </a:solidFill>
                <a:effectLst/>
              </a:rPr>
              <a:t>ΜΕΙΩΜΕΝΗ ΑΙΜΑΤΩΣΗ ΤΩΝ ΝΕΦΡΩΝ ΣΤΟΥΣ ΗΛΙΚΙΩΜΕΝΟΥΣ</a:t>
            </a:r>
          </a:p>
        </p:txBody>
      </p:sp>
    </p:spTree>
    <p:extLst>
      <p:ext uri="{BB962C8B-B14F-4D97-AF65-F5344CB8AC3E}">
        <p14:creationId xmlns:p14="http://schemas.microsoft.com/office/powerpoint/2010/main" val="58085196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0" y="228600"/>
            <a:ext cx="9144000" cy="1139825"/>
          </a:xfrm>
        </p:spPr>
        <p:txBody>
          <a:bodyPr/>
          <a:lstStyle/>
          <a:p>
            <a:pPr algn="ctr"/>
            <a:r>
              <a:rPr lang="el-GR" sz="2800" b="1" dirty="0">
                <a:solidFill>
                  <a:schemeClr val="accent1"/>
                </a:solidFill>
                <a:effectLst/>
                <a:latin typeface="Times New Roman"/>
                <a:cs typeface="Times New Roman"/>
              </a:rPr>
              <a:t>ΚΥΡΙΟΙ ΠΑΡΑΓΟΝΤΕΣ ΚΙΝΔΥΝΟΥ ΓΙΑ ΑΦΥΔΑΤΩΣΗ ΣΕ ΝΟΣΗΛΕΥΤΙΚΑ ΙΔΡΥΜΑΤΑ</a:t>
            </a:r>
          </a:p>
        </p:txBody>
      </p:sp>
      <p:sp>
        <p:nvSpPr>
          <p:cNvPr id="132099" name="Rectangle 3"/>
          <p:cNvSpPr>
            <a:spLocks noGrp="1" noChangeArrowheads="1"/>
          </p:cNvSpPr>
          <p:nvPr>
            <p:ph type="body" idx="1"/>
          </p:nvPr>
        </p:nvSpPr>
        <p:spPr/>
        <p:txBody>
          <a:bodyPr/>
          <a:lstStyle/>
          <a:p>
            <a:pPr>
              <a:lnSpc>
                <a:spcPct val="140000"/>
              </a:lnSpc>
            </a:pPr>
            <a:r>
              <a:rPr lang="el-GR" dirty="0">
                <a:effectLst/>
                <a:latin typeface="Times New Roman"/>
                <a:cs typeface="Times New Roman"/>
              </a:rPr>
              <a:t>Οξύ εμπύρετο νόσημα</a:t>
            </a:r>
          </a:p>
          <a:p>
            <a:pPr>
              <a:lnSpc>
                <a:spcPct val="140000"/>
              </a:lnSpc>
            </a:pPr>
            <a:r>
              <a:rPr lang="el-GR" dirty="0">
                <a:effectLst/>
                <a:latin typeface="Times New Roman"/>
                <a:cs typeface="Times New Roman"/>
              </a:rPr>
              <a:t>Πολυφαρμακία</a:t>
            </a:r>
          </a:p>
          <a:p>
            <a:pPr lvl="1">
              <a:lnSpc>
                <a:spcPct val="140000"/>
              </a:lnSpc>
            </a:pPr>
            <a:r>
              <a:rPr lang="el-GR" dirty="0">
                <a:effectLst/>
                <a:latin typeface="Times New Roman"/>
                <a:cs typeface="Times New Roman"/>
              </a:rPr>
              <a:t>Διουρητικά</a:t>
            </a:r>
          </a:p>
          <a:p>
            <a:pPr lvl="1">
              <a:lnSpc>
                <a:spcPct val="140000"/>
              </a:lnSpc>
            </a:pPr>
            <a:r>
              <a:rPr lang="el-GR" dirty="0">
                <a:effectLst/>
                <a:latin typeface="Times New Roman"/>
                <a:cs typeface="Times New Roman"/>
              </a:rPr>
              <a:t>Καθαρτικά</a:t>
            </a:r>
          </a:p>
          <a:p>
            <a:pPr>
              <a:lnSpc>
                <a:spcPct val="140000"/>
              </a:lnSpc>
            </a:pPr>
            <a:r>
              <a:rPr lang="el-GR" dirty="0">
                <a:effectLst/>
                <a:latin typeface="Times New Roman"/>
                <a:cs typeface="Times New Roman"/>
              </a:rPr>
              <a:t>Ηλικία &gt;85 ετών</a:t>
            </a:r>
          </a:p>
          <a:p>
            <a:pPr>
              <a:lnSpc>
                <a:spcPct val="140000"/>
              </a:lnSpc>
            </a:pPr>
            <a:r>
              <a:rPr lang="el-GR" dirty="0">
                <a:effectLst/>
                <a:latin typeface="Times New Roman"/>
                <a:cs typeface="Times New Roman"/>
              </a:rPr>
              <a:t>Κατάκλιση</a:t>
            </a:r>
          </a:p>
        </p:txBody>
      </p:sp>
    </p:spTree>
    <p:extLst>
      <p:ext uri="{BB962C8B-B14F-4D97-AF65-F5344CB8AC3E}">
        <p14:creationId xmlns:p14="http://schemas.microsoft.com/office/powerpoint/2010/main" val="415232291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0" y="277813"/>
            <a:ext cx="9144000" cy="1139825"/>
          </a:xfrm>
        </p:spPr>
        <p:txBody>
          <a:bodyPr/>
          <a:lstStyle/>
          <a:p>
            <a:pPr algn="ctr"/>
            <a:r>
              <a:rPr lang="el-GR" sz="2800" b="1" dirty="0">
                <a:solidFill>
                  <a:srgbClr val="F0AD00"/>
                </a:solidFill>
                <a:effectLst/>
                <a:latin typeface="Times New Roman"/>
                <a:cs typeface="Times New Roman"/>
              </a:rPr>
              <a:t>ΠΡΟΝΕΦΡΙΚΗ ΑΖΩΘΑΙΜΙΑ</a:t>
            </a:r>
            <a:br>
              <a:rPr lang="el-GR" sz="2800" b="1" dirty="0">
                <a:solidFill>
                  <a:srgbClr val="F0AD00"/>
                </a:solidFill>
                <a:effectLst/>
                <a:latin typeface="Times New Roman"/>
                <a:cs typeface="Times New Roman"/>
              </a:rPr>
            </a:br>
            <a:r>
              <a:rPr lang="el-GR" sz="2800" b="1" dirty="0">
                <a:solidFill>
                  <a:srgbClr val="F0AD00"/>
                </a:solidFill>
                <a:effectLst/>
                <a:latin typeface="Times New Roman"/>
                <a:cs typeface="Times New Roman"/>
              </a:rPr>
              <a:t>ΣΥΧΝΗ ΑΙΤΙΑ ΟΝΒ ΣΤΟΥΣ ΗΛΙΚΙΩΜΕΝΟΥΣ</a:t>
            </a:r>
          </a:p>
        </p:txBody>
      </p:sp>
      <p:sp>
        <p:nvSpPr>
          <p:cNvPr id="111619" name="Rectangle 3"/>
          <p:cNvSpPr>
            <a:spLocks noGrp="1" noChangeArrowheads="1"/>
          </p:cNvSpPr>
          <p:nvPr>
            <p:ph type="body" idx="1"/>
          </p:nvPr>
        </p:nvSpPr>
        <p:spPr>
          <a:xfrm>
            <a:off x="468313" y="1628775"/>
            <a:ext cx="8229600" cy="4525963"/>
          </a:xfrm>
        </p:spPr>
        <p:txBody>
          <a:bodyPr/>
          <a:lstStyle/>
          <a:p>
            <a:pPr algn="ctr">
              <a:lnSpc>
                <a:spcPct val="190000"/>
              </a:lnSpc>
              <a:buFont typeface="Wingdings" charset="0"/>
              <a:buNone/>
            </a:pPr>
            <a:r>
              <a:rPr lang="el-GR" b="1" dirty="0">
                <a:effectLst/>
                <a:latin typeface="Times New Roman"/>
                <a:cs typeface="Times New Roman"/>
              </a:rPr>
              <a:t>	Η προνεφρική αζωθαιμία εξελίσσεται σε μετα-ισχαιμική ΟΣΝ πιο συχνά στους ηλικιωμένους (23% έναντι 15% στους νεότερους)</a:t>
            </a:r>
            <a:r>
              <a:rPr lang="en-US" b="1" dirty="0">
                <a:effectLst/>
                <a:latin typeface="Times New Roman"/>
                <a:cs typeface="Times New Roman"/>
              </a:rPr>
              <a:t> </a:t>
            </a:r>
            <a:endParaRPr lang="el-GR" b="1" dirty="0">
              <a:effectLst/>
              <a:latin typeface="Times New Roman"/>
              <a:cs typeface="Times New Roman"/>
            </a:endParaRPr>
          </a:p>
          <a:p>
            <a:pPr algn="ctr">
              <a:lnSpc>
                <a:spcPct val="190000"/>
              </a:lnSpc>
            </a:pPr>
            <a:endParaRPr lang="el-GR" b="1" dirty="0">
              <a:effectLst/>
              <a:latin typeface="Times New Roman"/>
              <a:cs typeface="Times New Roman"/>
            </a:endParaRPr>
          </a:p>
          <a:p>
            <a:pPr algn="ctr">
              <a:lnSpc>
                <a:spcPct val="190000"/>
              </a:lnSpc>
            </a:pPr>
            <a:endParaRPr lang="el-GR" b="1" dirty="0">
              <a:effectLst/>
              <a:latin typeface="Times New Roman"/>
              <a:cs typeface="Times New Roman"/>
            </a:endParaRPr>
          </a:p>
          <a:p>
            <a:pPr algn="ctr">
              <a:lnSpc>
                <a:spcPct val="190000"/>
              </a:lnSpc>
            </a:pPr>
            <a:endParaRPr lang="el-GR" b="1" dirty="0">
              <a:effectLst/>
              <a:latin typeface="Times New Roman"/>
              <a:cs typeface="Times New Roman"/>
            </a:endParaRPr>
          </a:p>
        </p:txBody>
      </p:sp>
    </p:spTree>
    <p:extLst>
      <p:ext uri="{BB962C8B-B14F-4D97-AF65-F5344CB8AC3E}">
        <p14:creationId xmlns:p14="http://schemas.microsoft.com/office/powerpoint/2010/main" val="390600529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14338" y="2819400"/>
            <a:ext cx="7010400" cy="2133600"/>
          </a:xfrm>
        </p:spPr>
        <p:txBody>
          <a:bodyPr>
            <a:normAutofit fontScale="90000"/>
          </a:bodyPr>
          <a:lstStyle/>
          <a:p>
            <a:pPr algn="ctr">
              <a:defRPr/>
            </a:pPr>
            <a:r>
              <a:rPr lang="el-GR" dirty="0"/>
              <a:t>Οξεία ή χρόνια διαταραχή της καρδιακής λειτουργίας που οδηγεί σε ή προέρχεται απο δυσλειτουργία των νεφρών </a:t>
            </a:r>
            <a:endParaRPr dirty="0"/>
          </a:p>
        </p:txBody>
      </p:sp>
      <p:sp>
        <p:nvSpPr>
          <p:cNvPr id="11" name="Text Placeholder 10"/>
          <p:cNvSpPr>
            <a:spLocks noGrp="1"/>
          </p:cNvSpPr>
          <p:nvPr>
            <p:ph type="body" sz="quarter" idx="14"/>
          </p:nvPr>
        </p:nvSpPr>
        <p:spPr>
          <a:xfrm>
            <a:off x="414338" y="228600"/>
            <a:ext cx="8348662" cy="817563"/>
          </a:xfrm>
        </p:spPr>
        <p:txBody>
          <a:bodyPr>
            <a:normAutofit/>
          </a:bodyPr>
          <a:lstStyle/>
          <a:p>
            <a:pPr algn="ctr">
              <a:defRPr/>
            </a:pPr>
            <a:r>
              <a:rPr lang="el-GR" sz="3600">
                <a:solidFill>
                  <a:schemeClr val="tx1"/>
                </a:solidFill>
              </a:rPr>
              <a:t>ΟΡΙΣΜΟΣ  ΚΑΡΔΙΟΝΕΦΡΙΚΟΥ ΣΥΝΔΡΟΜΟΥ</a:t>
            </a:r>
            <a:endParaRPr sz="360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9124950" cy="684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7867951"/>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3"/>
          <p:cNvSpPr txBox="1">
            <a:spLocks noChangeArrowheads="1"/>
          </p:cNvSpPr>
          <p:nvPr/>
        </p:nvSpPr>
        <p:spPr bwMode="auto">
          <a:xfrm>
            <a:off x="266700" y="6483350"/>
            <a:ext cx="868997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w Cen MT" charset="0"/>
                <a:ea typeface="ＭＳ Ｐゴシック" charset="0"/>
                <a:cs typeface="ＭＳ Ｐゴシック" charset="0"/>
              </a:defRPr>
            </a:lvl1pPr>
            <a:lvl2pPr marL="742950" indent="-285750" eaLnBrk="0" hangingPunct="0">
              <a:defRPr sz="2400">
                <a:solidFill>
                  <a:schemeClr val="tx1"/>
                </a:solidFill>
                <a:latin typeface="Tw Cen MT" charset="0"/>
                <a:ea typeface="ＭＳ Ｐゴシック" charset="0"/>
              </a:defRPr>
            </a:lvl2pPr>
            <a:lvl3pPr marL="1143000" indent="-228600" eaLnBrk="0" hangingPunct="0">
              <a:defRPr sz="2400">
                <a:solidFill>
                  <a:schemeClr val="tx1"/>
                </a:solidFill>
                <a:latin typeface="Tw Cen MT" charset="0"/>
                <a:ea typeface="ＭＳ Ｐゴシック" charset="0"/>
              </a:defRPr>
            </a:lvl3pPr>
            <a:lvl4pPr marL="1600200" indent="-228600" eaLnBrk="0" hangingPunct="0">
              <a:defRPr sz="2400">
                <a:solidFill>
                  <a:schemeClr val="tx1"/>
                </a:solidFill>
                <a:latin typeface="Tw Cen MT" charset="0"/>
                <a:ea typeface="ＭＳ Ｐゴシック" charset="0"/>
              </a:defRPr>
            </a:lvl4pPr>
            <a:lvl5pPr marL="2057400" indent="-228600" eaLnBrk="0" hangingPunct="0">
              <a:defRPr sz="2400">
                <a:solidFill>
                  <a:schemeClr val="tx1"/>
                </a:solidFill>
                <a:latin typeface="Tw Cen MT" charset="0"/>
                <a:ea typeface="ＭＳ Ｐゴシック" charset="0"/>
              </a:defRPr>
            </a:lvl5pPr>
            <a:lvl6pPr marL="2514600" indent="-228600" eaLnBrk="0" fontAlgn="base" hangingPunct="0">
              <a:spcBef>
                <a:spcPct val="0"/>
              </a:spcBef>
              <a:spcAft>
                <a:spcPct val="0"/>
              </a:spcAft>
              <a:defRPr sz="2400">
                <a:solidFill>
                  <a:schemeClr val="tx1"/>
                </a:solidFill>
                <a:latin typeface="Tw Cen MT" charset="0"/>
                <a:ea typeface="ＭＳ Ｐゴシック" charset="0"/>
              </a:defRPr>
            </a:lvl6pPr>
            <a:lvl7pPr marL="2971800" indent="-228600" eaLnBrk="0" fontAlgn="base" hangingPunct="0">
              <a:spcBef>
                <a:spcPct val="0"/>
              </a:spcBef>
              <a:spcAft>
                <a:spcPct val="0"/>
              </a:spcAft>
              <a:defRPr sz="2400">
                <a:solidFill>
                  <a:schemeClr val="tx1"/>
                </a:solidFill>
                <a:latin typeface="Tw Cen MT" charset="0"/>
                <a:ea typeface="ＭＳ Ｐゴシック" charset="0"/>
              </a:defRPr>
            </a:lvl7pPr>
            <a:lvl8pPr marL="3429000" indent="-228600" eaLnBrk="0" fontAlgn="base" hangingPunct="0">
              <a:spcBef>
                <a:spcPct val="0"/>
              </a:spcBef>
              <a:spcAft>
                <a:spcPct val="0"/>
              </a:spcAft>
              <a:defRPr sz="2400">
                <a:solidFill>
                  <a:schemeClr val="tx1"/>
                </a:solidFill>
                <a:latin typeface="Tw Cen MT" charset="0"/>
                <a:ea typeface="ＭＳ Ｐゴシック" charset="0"/>
              </a:defRPr>
            </a:lvl8pPr>
            <a:lvl9pPr marL="3886200" indent="-228600" eaLnBrk="0" fontAlgn="base" hangingPunct="0">
              <a:spcBef>
                <a:spcPct val="0"/>
              </a:spcBef>
              <a:spcAft>
                <a:spcPct val="0"/>
              </a:spcAft>
              <a:defRPr sz="2400">
                <a:solidFill>
                  <a:schemeClr val="tx1"/>
                </a:solidFill>
                <a:latin typeface="Tw Cen MT" charset="0"/>
                <a:ea typeface="ＭＳ Ｐゴシック" charset="0"/>
              </a:defRPr>
            </a:lvl9pPr>
          </a:lstStyle>
          <a:p>
            <a:pPr eaLnBrk="1" hangingPunct="1"/>
            <a:r>
              <a:rPr lang="en-US" sz="1600" dirty="0">
                <a:latin typeface="Times New Roman" charset="0"/>
                <a:cs typeface="Times New Roman" charset="0"/>
              </a:rPr>
              <a:t>C </a:t>
            </a:r>
            <a:r>
              <a:rPr lang="en-US" sz="1600" dirty="0" err="1">
                <a:latin typeface="Times New Roman" charset="0"/>
                <a:cs typeface="Times New Roman" charset="0"/>
              </a:rPr>
              <a:t>Ronco</a:t>
            </a:r>
            <a:r>
              <a:rPr lang="en-US" sz="1600" dirty="0">
                <a:latin typeface="Times New Roman" charset="0"/>
                <a:cs typeface="Times New Roman" charset="0"/>
              </a:rPr>
              <a:t> et al. Fluid Overload. Diagnosis and management. Contributions to Nephrology. Vol 164 2010</a:t>
            </a:r>
          </a:p>
        </p:txBody>
      </p:sp>
      <p:pic>
        <p:nvPicPr>
          <p:cNvPr id="2" name="Εικόνα 1">
            <a:extLst>
              <a:ext uri="{FF2B5EF4-FFF2-40B4-BE49-F238E27FC236}">
                <a16:creationId xmlns:a16="http://schemas.microsoft.com/office/drawing/2014/main" id="{9B72C2BA-D145-6D4F-B9A8-DA0B325CC9D0}"/>
              </a:ext>
            </a:extLst>
          </p:cNvPr>
          <p:cNvPicPr>
            <a:picLocks noChangeAspect="1"/>
          </p:cNvPicPr>
          <p:nvPr/>
        </p:nvPicPr>
        <p:blipFill rotWithShape="1">
          <a:blip r:embed="rId2"/>
          <a:srcRect l="3708" t="3037" r="3592" b="2988"/>
          <a:stretch/>
        </p:blipFill>
        <p:spPr>
          <a:xfrm>
            <a:off x="1981200" y="228600"/>
            <a:ext cx="5715000" cy="5943600"/>
          </a:xfrm>
          <a:prstGeom prst="rect">
            <a:avLst/>
          </a:prstGeom>
        </p:spPr>
      </p:pic>
    </p:spTree>
    <p:extLst>
      <p:ext uri="{BB962C8B-B14F-4D97-AF65-F5344CB8AC3E}">
        <p14:creationId xmlns:p14="http://schemas.microsoft.com/office/powerpoint/2010/main" val="55915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GFR</a:t>
            </a:r>
          </a:p>
        </p:txBody>
      </p:sp>
      <p:sp>
        <p:nvSpPr>
          <p:cNvPr id="3" name="Content Placeholder 2"/>
          <p:cNvSpPr>
            <a:spLocks noGrp="1"/>
          </p:cNvSpPr>
          <p:nvPr>
            <p:ph idx="1"/>
          </p:nvPr>
        </p:nvSpPr>
        <p:spPr/>
        <p:txBody>
          <a:bodyPr>
            <a:normAutofit fontScale="92500" lnSpcReduction="20000"/>
          </a:bodyPr>
          <a:lstStyle/>
          <a:p>
            <a:r>
              <a:rPr lang="el-GR" dirty="0"/>
              <a:t>Εκτίμηση νεφρικής λειτουργίας</a:t>
            </a:r>
          </a:p>
          <a:p>
            <a:endParaRPr lang="el-GR" dirty="0"/>
          </a:p>
          <a:p>
            <a:r>
              <a:rPr lang="el-GR" dirty="0"/>
              <a:t>Εκτίμηση σταδίου νεφρικής ανεπάρκειας</a:t>
            </a:r>
            <a:endParaRPr lang="en-US" dirty="0"/>
          </a:p>
          <a:p>
            <a:endParaRPr lang="en-US" dirty="0"/>
          </a:p>
          <a:p>
            <a:r>
              <a:rPr lang="el-GR" dirty="0"/>
              <a:t>Παρακολούθηση πορείας νόσου</a:t>
            </a:r>
            <a:endParaRPr lang="en-US" dirty="0"/>
          </a:p>
          <a:p>
            <a:endParaRPr lang="en-US" dirty="0"/>
          </a:p>
          <a:p>
            <a:r>
              <a:rPr lang="el-GR" dirty="0"/>
              <a:t>Προσδιορισμός δοσολογίας φαρμάκων</a:t>
            </a:r>
            <a:endParaRPr lang="en-US" dirty="0"/>
          </a:p>
          <a:p>
            <a:endParaRPr lang="en-US" dirty="0"/>
          </a:p>
          <a:p>
            <a:r>
              <a:rPr lang="el-GR" b="1" u="sng" dirty="0"/>
              <a:t>ΟΧΙ όμως</a:t>
            </a:r>
            <a:r>
              <a:rPr lang="el-GR" b="1" dirty="0"/>
              <a:t> </a:t>
            </a:r>
            <a:r>
              <a:rPr lang="el-GR" dirty="0"/>
              <a:t>η</a:t>
            </a:r>
            <a:r>
              <a:rPr lang="el-GR" b="1" dirty="0"/>
              <a:t> </a:t>
            </a:r>
            <a:r>
              <a:rPr lang="el-GR" dirty="0"/>
              <a:t>φύση της υποκείμενης νεφρικής βλάβης</a:t>
            </a:r>
          </a:p>
          <a:p>
            <a:endParaRPr lang="en-US" dirty="0"/>
          </a:p>
          <a:p>
            <a:endParaRPr lang="el-GR" dirty="0"/>
          </a:p>
          <a:p>
            <a:endParaRPr lang="en-US" dirty="0"/>
          </a:p>
          <a:p>
            <a:endParaRPr lang="el-GR" dirty="0"/>
          </a:p>
          <a:p>
            <a:endParaRPr lang="en-US" dirty="0"/>
          </a:p>
          <a:p>
            <a:endParaRPr lang="el-GR" dirty="0"/>
          </a:p>
          <a:p>
            <a:endParaRPr lang="en-US" dirty="0"/>
          </a:p>
          <a:p>
            <a:endParaRPr lang="en-US" dirty="0"/>
          </a:p>
        </p:txBody>
      </p:sp>
    </p:spTree>
    <p:extLst>
      <p:ext uri="{BB962C8B-B14F-4D97-AF65-F5344CB8AC3E}">
        <p14:creationId xmlns:p14="http://schemas.microsoft.com/office/powerpoint/2010/main" val="77179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0" y="-152400"/>
            <a:ext cx="9144000" cy="1139825"/>
          </a:xfrm>
        </p:spPr>
        <p:txBody>
          <a:bodyPr>
            <a:noAutofit/>
          </a:bodyPr>
          <a:lstStyle/>
          <a:p>
            <a:pPr algn="ctr"/>
            <a:r>
              <a:rPr lang="el-GR" sz="2000" b="1" dirty="0">
                <a:solidFill>
                  <a:srgbClr val="C00000"/>
                </a:solidFill>
                <a:latin typeface="Times New Roman"/>
                <a:cs typeface="Times New Roman"/>
              </a:rPr>
              <a:t>ΟΙ ΗΛΙΚΙΩΜΕΝΟΙ ΕΧΟΥΝ ΠΕΡΙΣΣΟΤΕΡΟΥΣ ΠΑΡΑΓΟΝΤΕΣ ΚΙΝΔΥΝΟΥ ΓΙΑ ΤΗΝ ΑΝΑΠΤΥΞΗ ΚΑΡΔΙΟΝΕΦΡΙΚΟΥ ΣΥΝΔΡΟΜΟΥ</a:t>
            </a:r>
            <a:endParaRPr lang="el-GR" sz="2000" b="1" dirty="0">
              <a:solidFill>
                <a:srgbClr val="C00000"/>
              </a:solidFill>
              <a:effectLst/>
              <a:latin typeface="Times New Roman"/>
              <a:cs typeface="Times New Roman"/>
            </a:endParaRPr>
          </a:p>
        </p:txBody>
      </p:sp>
      <p:sp>
        <p:nvSpPr>
          <p:cNvPr id="132099" name="Rectangle 3"/>
          <p:cNvSpPr>
            <a:spLocks noGrp="1" noChangeArrowheads="1"/>
          </p:cNvSpPr>
          <p:nvPr>
            <p:ph type="body" idx="1"/>
          </p:nvPr>
        </p:nvSpPr>
        <p:spPr>
          <a:xfrm>
            <a:off x="457200" y="1066800"/>
            <a:ext cx="8229600" cy="5105400"/>
          </a:xfrm>
        </p:spPr>
        <p:txBody>
          <a:bodyPr>
            <a:normAutofit fontScale="92500" lnSpcReduction="20000"/>
          </a:bodyPr>
          <a:lstStyle/>
          <a:p>
            <a:pPr>
              <a:buSzPts val="2800"/>
            </a:pPr>
            <a:r>
              <a:rPr lang="el-GR" dirty="0">
                <a:solidFill>
                  <a:srgbClr val="474747"/>
                </a:solidFill>
                <a:latin typeface="Times New Roman" panose="02020603050405020304" pitchFamily="18" charset="0"/>
              </a:rPr>
              <a:t>Μειωμένη καρδιακή λειτουργία</a:t>
            </a:r>
          </a:p>
          <a:p>
            <a:pPr>
              <a:buSzPts val="2800"/>
            </a:pPr>
            <a:r>
              <a:rPr lang="el-GR" dirty="0">
                <a:solidFill>
                  <a:srgbClr val="474747"/>
                </a:solidFill>
                <a:latin typeface="Times New Roman" panose="02020603050405020304" pitchFamily="18" charset="0"/>
              </a:rPr>
              <a:t>«Ευπαθείς </a:t>
            </a:r>
            <a:r>
              <a:rPr lang="el-GR" dirty="0" err="1">
                <a:solidFill>
                  <a:srgbClr val="474747"/>
                </a:solidFill>
                <a:latin typeface="Times New Roman" panose="02020603050405020304" pitchFamily="18" charset="0"/>
              </a:rPr>
              <a:t>νεφρούς</a:t>
            </a:r>
            <a:r>
              <a:rPr lang="el-GR" dirty="0">
                <a:solidFill>
                  <a:srgbClr val="474747"/>
                </a:solidFill>
                <a:latin typeface="Times New Roman" panose="02020603050405020304" pitchFamily="18" charset="0"/>
              </a:rPr>
              <a:t>»</a:t>
            </a:r>
          </a:p>
          <a:p>
            <a:pPr>
              <a:buSzPts val="2800"/>
            </a:pPr>
            <a:r>
              <a:rPr lang="el-GR" dirty="0">
                <a:solidFill>
                  <a:srgbClr val="474747"/>
                </a:solidFill>
                <a:latin typeface="Times New Roman" panose="02020603050405020304" pitchFamily="18" charset="0"/>
              </a:rPr>
              <a:t>Αφυδάτωση</a:t>
            </a:r>
          </a:p>
          <a:p>
            <a:pPr>
              <a:buSzPts val="2800"/>
            </a:pPr>
            <a:r>
              <a:rPr lang="el-GR" dirty="0">
                <a:solidFill>
                  <a:srgbClr val="474747"/>
                </a:solidFill>
                <a:latin typeface="Times New Roman" panose="02020603050405020304" pitchFamily="18" charset="0"/>
              </a:rPr>
              <a:t>ΣΔ</a:t>
            </a:r>
          </a:p>
          <a:p>
            <a:pPr>
              <a:buSzPts val="2800"/>
            </a:pPr>
            <a:r>
              <a:rPr lang="el-GR" dirty="0">
                <a:solidFill>
                  <a:srgbClr val="474747"/>
                </a:solidFill>
                <a:latin typeface="Times New Roman" panose="02020603050405020304" pitchFamily="18" charset="0"/>
              </a:rPr>
              <a:t>Πολυφαρμακία</a:t>
            </a:r>
          </a:p>
          <a:p>
            <a:pPr>
              <a:buSzPts val="2800"/>
            </a:pPr>
            <a:r>
              <a:rPr lang="el-GR" dirty="0">
                <a:solidFill>
                  <a:srgbClr val="474747"/>
                </a:solidFill>
                <a:latin typeface="Times New Roman" panose="02020603050405020304" pitchFamily="18" charset="0"/>
              </a:rPr>
              <a:t>Λήψη διουρητικών</a:t>
            </a:r>
          </a:p>
          <a:p>
            <a:pPr>
              <a:buSzPts val="2800"/>
            </a:pPr>
            <a:r>
              <a:rPr lang="el-GR" dirty="0">
                <a:solidFill>
                  <a:srgbClr val="474747"/>
                </a:solidFill>
                <a:latin typeface="Times New Roman" panose="02020603050405020304" pitchFamily="18" charset="0"/>
              </a:rPr>
              <a:t>Λήψη ΜΣΑΦ</a:t>
            </a:r>
          </a:p>
          <a:p>
            <a:pPr>
              <a:buSzPts val="2800"/>
            </a:pPr>
            <a:r>
              <a:rPr lang="el-GR" dirty="0">
                <a:solidFill>
                  <a:srgbClr val="474747"/>
                </a:solidFill>
                <a:latin typeface="Times New Roman" panose="02020603050405020304" pitchFamily="18" charset="0"/>
              </a:rPr>
              <a:t>Σκιαγραφικά</a:t>
            </a:r>
          </a:p>
          <a:p>
            <a:pPr>
              <a:buSzPts val="2800"/>
            </a:pPr>
            <a:r>
              <a:rPr lang="el-GR" dirty="0" err="1">
                <a:solidFill>
                  <a:srgbClr val="474747"/>
                </a:solidFill>
                <a:latin typeface="Times New Roman" panose="02020603050405020304" pitchFamily="18" charset="0"/>
              </a:rPr>
              <a:t>Συνοσηρότητες</a:t>
            </a:r>
            <a:endParaRPr lang="el-GR" dirty="0">
              <a:solidFill>
                <a:srgbClr val="474747"/>
              </a:solidFill>
              <a:latin typeface="Times New Roman" panose="02020603050405020304" pitchFamily="18" charset="0"/>
            </a:endParaRPr>
          </a:p>
          <a:p>
            <a:pPr>
              <a:buSzPts val="2800"/>
            </a:pPr>
            <a:r>
              <a:rPr lang="el-GR" dirty="0">
                <a:effectLst/>
                <a:latin typeface="Times New Roman"/>
                <a:cs typeface="Times New Roman"/>
              </a:rPr>
              <a:t>Νοσηλεία σε κλινικές </a:t>
            </a:r>
          </a:p>
          <a:p>
            <a:pPr>
              <a:buSzPts val="2800"/>
            </a:pPr>
            <a:r>
              <a:rPr lang="el-GR" dirty="0">
                <a:latin typeface="Times New Roman"/>
                <a:cs typeface="Times New Roman"/>
              </a:rPr>
              <a:t>Ε</a:t>
            </a:r>
            <a:r>
              <a:rPr lang="el-GR" dirty="0">
                <a:effectLst/>
                <a:latin typeface="Times New Roman"/>
                <a:cs typeface="Times New Roman"/>
              </a:rPr>
              <a:t>μπύρετο νόσημα</a:t>
            </a:r>
          </a:p>
          <a:p>
            <a:pPr>
              <a:lnSpc>
                <a:spcPct val="140000"/>
              </a:lnSpc>
            </a:pPr>
            <a:endParaRPr lang="el-GR" dirty="0">
              <a:effectLst/>
              <a:latin typeface="Times New Roman"/>
              <a:cs typeface="Times New Roman"/>
            </a:endParaRPr>
          </a:p>
        </p:txBody>
      </p:sp>
    </p:spTree>
    <p:extLst>
      <p:ext uri="{BB962C8B-B14F-4D97-AF65-F5344CB8AC3E}">
        <p14:creationId xmlns:p14="http://schemas.microsoft.com/office/powerpoint/2010/main" val="30024957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2099">
                                            <p:txEl>
                                              <p:pRg st="0" end="0"/>
                                            </p:txEl>
                                          </p:spTgt>
                                        </p:tgtEl>
                                        <p:attrNameLst>
                                          <p:attrName>style.visibility</p:attrName>
                                        </p:attrNameLst>
                                      </p:cBhvr>
                                      <p:to>
                                        <p:strVal val="visible"/>
                                      </p:to>
                                    </p:set>
                                    <p:animEffect transition="in" filter="dissolve">
                                      <p:cBhvr>
                                        <p:cTn id="7" dur="500"/>
                                        <p:tgtEl>
                                          <p:spTgt spid="132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2099">
                                            <p:txEl>
                                              <p:pRg st="1" end="1"/>
                                            </p:txEl>
                                          </p:spTgt>
                                        </p:tgtEl>
                                        <p:attrNameLst>
                                          <p:attrName>style.visibility</p:attrName>
                                        </p:attrNameLst>
                                      </p:cBhvr>
                                      <p:to>
                                        <p:strVal val="visible"/>
                                      </p:to>
                                    </p:set>
                                    <p:animEffect transition="in" filter="dissolve">
                                      <p:cBhvr>
                                        <p:cTn id="12" dur="500"/>
                                        <p:tgtEl>
                                          <p:spTgt spid="1320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2099">
                                            <p:txEl>
                                              <p:pRg st="2" end="2"/>
                                            </p:txEl>
                                          </p:spTgt>
                                        </p:tgtEl>
                                        <p:attrNameLst>
                                          <p:attrName>style.visibility</p:attrName>
                                        </p:attrNameLst>
                                      </p:cBhvr>
                                      <p:to>
                                        <p:strVal val="visible"/>
                                      </p:to>
                                    </p:set>
                                    <p:animEffect transition="in" filter="dissolve">
                                      <p:cBhvr>
                                        <p:cTn id="17" dur="500"/>
                                        <p:tgtEl>
                                          <p:spTgt spid="1320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2099">
                                            <p:txEl>
                                              <p:pRg st="3" end="3"/>
                                            </p:txEl>
                                          </p:spTgt>
                                        </p:tgtEl>
                                        <p:attrNameLst>
                                          <p:attrName>style.visibility</p:attrName>
                                        </p:attrNameLst>
                                      </p:cBhvr>
                                      <p:to>
                                        <p:strVal val="visible"/>
                                      </p:to>
                                    </p:set>
                                    <p:animEffect transition="in" filter="dissolve">
                                      <p:cBhvr>
                                        <p:cTn id="22" dur="500"/>
                                        <p:tgtEl>
                                          <p:spTgt spid="1320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2099">
                                            <p:txEl>
                                              <p:pRg st="4" end="4"/>
                                            </p:txEl>
                                          </p:spTgt>
                                        </p:tgtEl>
                                        <p:attrNameLst>
                                          <p:attrName>style.visibility</p:attrName>
                                        </p:attrNameLst>
                                      </p:cBhvr>
                                      <p:to>
                                        <p:strVal val="visible"/>
                                      </p:to>
                                    </p:set>
                                    <p:animEffect transition="in" filter="dissolve">
                                      <p:cBhvr>
                                        <p:cTn id="27" dur="500"/>
                                        <p:tgtEl>
                                          <p:spTgt spid="1320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2099">
                                            <p:txEl>
                                              <p:pRg st="5" end="5"/>
                                            </p:txEl>
                                          </p:spTgt>
                                        </p:tgtEl>
                                        <p:attrNameLst>
                                          <p:attrName>style.visibility</p:attrName>
                                        </p:attrNameLst>
                                      </p:cBhvr>
                                      <p:to>
                                        <p:strVal val="visible"/>
                                      </p:to>
                                    </p:set>
                                    <p:animEffect transition="in" filter="dissolve">
                                      <p:cBhvr>
                                        <p:cTn id="32" dur="500"/>
                                        <p:tgtEl>
                                          <p:spTgt spid="13209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32099">
                                            <p:txEl>
                                              <p:pRg st="6" end="6"/>
                                            </p:txEl>
                                          </p:spTgt>
                                        </p:tgtEl>
                                        <p:attrNameLst>
                                          <p:attrName>style.visibility</p:attrName>
                                        </p:attrNameLst>
                                      </p:cBhvr>
                                      <p:to>
                                        <p:strVal val="visible"/>
                                      </p:to>
                                    </p:set>
                                    <p:animEffect transition="in" filter="dissolve">
                                      <p:cBhvr>
                                        <p:cTn id="37" dur="500"/>
                                        <p:tgtEl>
                                          <p:spTgt spid="13209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32099">
                                            <p:txEl>
                                              <p:pRg st="7" end="7"/>
                                            </p:txEl>
                                          </p:spTgt>
                                        </p:tgtEl>
                                        <p:attrNameLst>
                                          <p:attrName>style.visibility</p:attrName>
                                        </p:attrNameLst>
                                      </p:cBhvr>
                                      <p:to>
                                        <p:strVal val="visible"/>
                                      </p:to>
                                    </p:set>
                                    <p:animEffect transition="in" filter="dissolve">
                                      <p:cBhvr>
                                        <p:cTn id="42" dur="500"/>
                                        <p:tgtEl>
                                          <p:spTgt spid="13209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32099">
                                            <p:txEl>
                                              <p:pRg st="8" end="8"/>
                                            </p:txEl>
                                          </p:spTgt>
                                        </p:tgtEl>
                                        <p:attrNameLst>
                                          <p:attrName>style.visibility</p:attrName>
                                        </p:attrNameLst>
                                      </p:cBhvr>
                                      <p:to>
                                        <p:strVal val="visible"/>
                                      </p:to>
                                    </p:set>
                                    <p:animEffect transition="in" filter="dissolve">
                                      <p:cBhvr>
                                        <p:cTn id="47" dur="500"/>
                                        <p:tgtEl>
                                          <p:spTgt spid="13209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32099">
                                            <p:txEl>
                                              <p:pRg st="9" end="9"/>
                                            </p:txEl>
                                          </p:spTgt>
                                        </p:tgtEl>
                                        <p:attrNameLst>
                                          <p:attrName>style.visibility</p:attrName>
                                        </p:attrNameLst>
                                      </p:cBhvr>
                                      <p:to>
                                        <p:strVal val="visible"/>
                                      </p:to>
                                    </p:set>
                                    <p:animEffect transition="in" filter="dissolve">
                                      <p:cBhvr>
                                        <p:cTn id="52" dur="500"/>
                                        <p:tgtEl>
                                          <p:spTgt spid="132099">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32099">
                                            <p:txEl>
                                              <p:pRg st="10" end="10"/>
                                            </p:txEl>
                                          </p:spTgt>
                                        </p:tgtEl>
                                        <p:attrNameLst>
                                          <p:attrName>style.visibility</p:attrName>
                                        </p:attrNameLst>
                                      </p:cBhvr>
                                      <p:to>
                                        <p:strVal val="visible"/>
                                      </p:to>
                                    </p:set>
                                    <p:animEffect transition="in" filter="dissolve">
                                      <p:cBhvr>
                                        <p:cTn id="57" dur="500"/>
                                        <p:tgtEl>
                                          <p:spTgt spid="13209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827088" y="404813"/>
            <a:ext cx="7345362"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a:solidFill>
                  <a:srgbClr val="262626"/>
                </a:solidFill>
                <a:latin typeface="Arial" charset="0"/>
              </a:rPr>
              <a:t>ΟΥΡΙΑ ΚΑΙ ΜΕΤΡΗΣΗ </a:t>
            </a:r>
            <a:r>
              <a:rPr lang="en-US" sz="3600">
                <a:solidFill>
                  <a:srgbClr val="262626"/>
                </a:solidFill>
                <a:latin typeface="Arial" charset="0"/>
              </a:rPr>
              <a:t>GFR</a:t>
            </a:r>
            <a:endParaRPr lang="el-GR" sz="3600">
              <a:solidFill>
                <a:srgbClr val="262626"/>
              </a:solidFill>
              <a:latin typeface="Arial" charset="0"/>
            </a:endParaRPr>
          </a:p>
        </p:txBody>
      </p:sp>
      <p:pic>
        <p:nvPicPr>
          <p:cNvPr id="6656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5813" y="2009775"/>
            <a:ext cx="3098800" cy="1995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7" name="Text Box 7"/>
          <p:cNvSpPr txBox="1">
            <a:spLocks noChangeArrowheads="1"/>
          </p:cNvSpPr>
          <p:nvPr/>
        </p:nvSpPr>
        <p:spPr bwMode="auto">
          <a:xfrm>
            <a:off x="252413" y="1916113"/>
            <a:ext cx="6048375" cy="433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buFontTx/>
              <a:buBlip>
                <a:blip r:embed="rId3"/>
              </a:buBlip>
            </a:pPr>
            <a:r>
              <a:rPr lang="el-GR" sz="2400" dirty="0">
                <a:solidFill>
                  <a:srgbClr val="262626"/>
                </a:solidFill>
                <a:latin typeface="Arial" charset="0"/>
              </a:rPr>
              <a:t> Ελεύθερη διήθηση στο σπείραμα</a:t>
            </a:r>
          </a:p>
          <a:p>
            <a:pPr eaLnBrk="1" hangingPunct="1">
              <a:spcBef>
                <a:spcPct val="50000"/>
              </a:spcBef>
              <a:buFontTx/>
              <a:buBlip>
                <a:blip r:embed="rId3"/>
              </a:buBlip>
            </a:pPr>
            <a:r>
              <a:rPr lang="el-GR" sz="2400" dirty="0">
                <a:solidFill>
                  <a:srgbClr val="262626"/>
                </a:solidFill>
                <a:latin typeface="Arial" charset="0"/>
              </a:rPr>
              <a:t> Επαναρρόφηση </a:t>
            </a:r>
            <a:r>
              <a:rPr lang="en-US" sz="2400" dirty="0">
                <a:solidFill>
                  <a:srgbClr val="262626"/>
                </a:solidFill>
                <a:latin typeface="Arial" charset="0"/>
                <a:cs typeface="Arial" charset="0"/>
              </a:rPr>
              <a:t>~</a:t>
            </a:r>
            <a:r>
              <a:rPr lang="el-GR" sz="2400" dirty="0">
                <a:solidFill>
                  <a:srgbClr val="262626"/>
                </a:solidFill>
                <a:latin typeface="Arial" charset="0"/>
                <a:cs typeface="Arial" charset="0"/>
              </a:rPr>
              <a:t>50-70% στο εγγύς</a:t>
            </a:r>
          </a:p>
          <a:p>
            <a:pPr eaLnBrk="1" hangingPunct="1">
              <a:spcBef>
                <a:spcPct val="50000"/>
              </a:spcBef>
            </a:pPr>
            <a:r>
              <a:rPr lang="el-GR" sz="2400" dirty="0">
                <a:solidFill>
                  <a:srgbClr val="262626"/>
                </a:solidFill>
                <a:latin typeface="Arial" charset="0"/>
                <a:cs typeface="Arial" charset="0"/>
              </a:rPr>
              <a:t>    → υποτίμηση </a:t>
            </a:r>
            <a:r>
              <a:rPr lang="en-US" sz="2400" dirty="0">
                <a:solidFill>
                  <a:srgbClr val="262626"/>
                </a:solidFill>
                <a:latin typeface="Arial" charset="0"/>
                <a:cs typeface="Arial" charset="0"/>
              </a:rPr>
              <a:t>GFR </a:t>
            </a:r>
            <a:r>
              <a:rPr lang="el-GR" sz="2400" dirty="0">
                <a:solidFill>
                  <a:srgbClr val="262626"/>
                </a:solidFill>
                <a:latin typeface="Arial" charset="0"/>
                <a:cs typeface="Arial" charset="0"/>
              </a:rPr>
              <a:t>κατά 50-70%</a:t>
            </a:r>
            <a:r>
              <a:rPr lang="en-US" sz="2400" dirty="0">
                <a:solidFill>
                  <a:srgbClr val="262626"/>
                </a:solidFill>
                <a:latin typeface="Arial" charset="0"/>
                <a:cs typeface="Arial" charset="0"/>
              </a:rPr>
              <a:t> </a:t>
            </a:r>
            <a:r>
              <a:rPr lang="el-GR" sz="2400" dirty="0">
                <a:solidFill>
                  <a:srgbClr val="262626"/>
                </a:solidFill>
                <a:latin typeface="Arial" charset="0"/>
                <a:cs typeface="Arial" charset="0"/>
              </a:rPr>
              <a:t>  </a:t>
            </a:r>
            <a:endParaRPr lang="en-US" sz="2400" dirty="0">
              <a:solidFill>
                <a:srgbClr val="262626"/>
              </a:solidFill>
              <a:latin typeface="Arial" charset="0"/>
              <a:cs typeface="Arial" charset="0"/>
            </a:endParaRPr>
          </a:p>
          <a:p>
            <a:pPr eaLnBrk="1" hangingPunct="1">
              <a:spcBef>
                <a:spcPct val="50000"/>
              </a:spcBef>
              <a:buFontTx/>
              <a:buBlip>
                <a:blip r:embed="rId3"/>
              </a:buBlip>
            </a:pPr>
            <a:r>
              <a:rPr lang="el-GR" sz="2400" dirty="0">
                <a:solidFill>
                  <a:srgbClr val="262626"/>
                </a:solidFill>
                <a:latin typeface="Arial" charset="0"/>
                <a:cs typeface="Arial" charset="0"/>
              </a:rPr>
              <a:t> Η </a:t>
            </a:r>
            <a:r>
              <a:rPr lang="en-US" sz="2400" dirty="0" err="1">
                <a:solidFill>
                  <a:srgbClr val="262626"/>
                </a:solidFill>
                <a:latin typeface="Arial" charset="0"/>
                <a:cs typeface="Arial" charset="0"/>
              </a:rPr>
              <a:t>P</a:t>
            </a:r>
            <a:r>
              <a:rPr lang="en-US" sz="2400" baseline="-25000" dirty="0" err="1">
                <a:solidFill>
                  <a:srgbClr val="262626"/>
                </a:solidFill>
                <a:latin typeface="Arial" charset="0"/>
                <a:cs typeface="Arial" charset="0"/>
              </a:rPr>
              <a:t>urea</a:t>
            </a:r>
            <a:r>
              <a:rPr lang="en-US" sz="2400" baseline="-25000" dirty="0">
                <a:solidFill>
                  <a:srgbClr val="262626"/>
                </a:solidFill>
                <a:latin typeface="Arial" charset="0"/>
                <a:cs typeface="Arial" charset="0"/>
              </a:rPr>
              <a:t> </a:t>
            </a:r>
            <a:r>
              <a:rPr lang="el-GR" sz="2400" dirty="0">
                <a:solidFill>
                  <a:srgbClr val="262626"/>
                </a:solidFill>
                <a:latin typeface="Arial" charset="0"/>
                <a:cs typeface="Arial" charset="0"/>
              </a:rPr>
              <a:t>εξαρτάται από:</a:t>
            </a:r>
          </a:p>
          <a:p>
            <a:pPr lvl="2" eaLnBrk="1" hangingPunct="1">
              <a:spcBef>
                <a:spcPct val="50000"/>
              </a:spcBef>
              <a:buClr>
                <a:srgbClr val="FF0000"/>
              </a:buClr>
              <a:buFont typeface="Wingdings" charset="0"/>
              <a:buChar char="ü"/>
            </a:pPr>
            <a:r>
              <a:rPr lang="el-GR" sz="2400" dirty="0">
                <a:solidFill>
                  <a:srgbClr val="262626"/>
                </a:solidFill>
                <a:latin typeface="Arial" charset="0"/>
                <a:cs typeface="Arial" charset="0"/>
              </a:rPr>
              <a:t> Διατροφή ( λευκώματα)</a:t>
            </a:r>
          </a:p>
          <a:p>
            <a:pPr lvl="2" eaLnBrk="1" hangingPunct="1">
              <a:spcBef>
                <a:spcPct val="50000"/>
              </a:spcBef>
              <a:buClr>
                <a:srgbClr val="FF0000"/>
              </a:buClr>
              <a:buFont typeface="Wingdings" charset="0"/>
              <a:buChar char="ü"/>
            </a:pPr>
            <a:r>
              <a:rPr lang="el-GR" sz="2400" dirty="0">
                <a:solidFill>
                  <a:srgbClr val="262626"/>
                </a:solidFill>
                <a:latin typeface="Arial" charset="0"/>
                <a:cs typeface="Arial" charset="0"/>
              </a:rPr>
              <a:t> Ηπατική λειτουργία</a:t>
            </a:r>
          </a:p>
          <a:p>
            <a:pPr lvl="2" eaLnBrk="1" hangingPunct="1">
              <a:spcBef>
                <a:spcPct val="50000"/>
              </a:spcBef>
              <a:buClr>
                <a:srgbClr val="FF0000"/>
              </a:buClr>
              <a:buFont typeface="Wingdings" charset="0"/>
              <a:buChar char="ü"/>
            </a:pPr>
            <a:r>
              <a:rPr lang="el-GR" sz="2400" dirty="0">
                <a:solidFill>
                  <a:srgbClr val="262626"/>
                </a:solidFill>
                <a:latin typeface="Arial" charset="0"/>
                <a:cs typeface="Arial" charset="0"/>
              </a:rPr>
              <a:t> Καταβολισμό (αιμορραγία)</a:t>
            </a:r>
          </a:p>
          <a:p>
            <a:pPr lvl="2" eaLnBrk="1" hangingPunct="1">
              <a:spcBef>
                <a:spcPct val="50000"/>
              </a:spcBef>
              <a:buClr>
                <a:srgbClr val="FF0000"/>
              </a:buClr>
              <a:buFont typeface="Wingdings" charset="0"/>
              <a:buChar char="ü"/>
            </a:pPr>
            <a:r>
              <a:rPr lang="el-GR" sz="2400" dirty="0">
                <a:solidFill>
                  <a:srgbClr val="262626"/>
                </a:solidFill>
                <a:latin typeface="Arial" charset="0"/>
                <a:cs typeface="Arial" charset="0"/>
              </a:rPr>
              <a:t> Φάρμακα </a:t>
            </a:r>
            <a:endParaRPr lang="en-US" sz="2400" dirty="0">
              <a:solidFill>
                <a:srgbClr val="262626"/>
              </a:solidFill>
              <a:latin typeface="Arial" charset="0"/>
              <a:cs typeface="Arial" charset="0"/>
            </a:endParaRPr>
          </a:p>
        </p:txBody>
      </p:sp>
      <p:sp>
        <p:nvSpPr>
          <p:cNvPr id="45061" name="Line 8"/>
          <p:cNvSpPr>
            <a:spLocks noChangeShapeType="1"/>
          </p:cNvSpPr>
          <p:nvPr/>
        </p:nvSpPr>
        <p:spPr bwMode="auto">
          <a:xfrm>
            <a:off x="0" y="1196975"/>
            <a:ext cx="9144000" cy="0"/>
          </a:xfrm>
          <a:prstGeom prst="line">
            <a:avLst/>
          </a:prstGeom>
          <a:noFill/>
          <a:ln w="57150" cmpd="thinThick">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solidFill>
                <a:srgbClr val="262626"/>
              </a:solidFill>
            </a:endParaRPr>
          </a:p>
        </p:txBody>
      </p:sp>
    </p:spTree>
    <p:extLst>
      <p:ext uri="{BB962C8B-B14F-4D97-AF65-F5344CB8AC3E}">
        <p14:creationId xmlns:p14="http://schemas.microsoft.com/office/powerpoint/2010/main" val="210553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6567">
                                            <p:txEl>
                                              <p:pRg st="0" end="0"/>
                                            </p:txEl>
                                          </p:spTgt>
                                        </p:tgtEl>
                                        <p:attrNameLst>
                                          <p:attrName>style.visibility</p:attrName>
                                        </p:attrNameLst>
                                      </p:cBhvr>
                                      <p:to>
                                        <p:strVal val="visible"/>
                                      </p:to>
                                    </p:set>
                                    <p:animEffect transition="in" filter="dissolve">
                                      <p:cBhvr>
                                        <p:cTn id="7" dur="500"/>
                                        <p:tgtEl>
                                          <p:spTgt spid="665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6567">
                                            <p:txEl>
                                              <p:pRg st="1" end="1"/>
                                            </p:txEl>
                                          </p:spTgt>
                                        </p:tgtEl>
                                        <p:attrNameLst>
                                          <p:attrName>style.visibility</p:attrName>
                                        </p:attrNameLst>
                                      </p:cBhvr>
                                      <p:to>
                                        <p:strVal val="visible"/>
                                      </p:to>
                                    </p:set>
                                    <p:animEffect transition="in" filter="dissolve">
                                      <p:cBhvr>
                                        <p:cTn id="12" dur="500"/>
                                        <p:tgtEl>
                                          <p:spTgt spid="665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6567">
                                            <p:txEl>
                                              <p:pRg st="2" end="2"/>
                                            </p:txEl>
                                          </p:spTgt>
                                        </p:tgtEl>
                                        <p:attrNameLst>
                                          <p:attrName>style.visibility</p:attrName>
                                        </p:attrNameLst>
                                      </p:cBhvr>
                                      <p:to>
                                        <p:strVal val="visible"/>
                                      </p:to>
                                    </p:set>
                                    <p:animEffect transition="in" filter="dissolve">
                                      <p:cBhvr>
                                        <p:cTn id="17" dur="500"/>
                                        <p:tgtEl>
                                          <p:spTgt spid="665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6567">
                                            <p:txEl>
                                              <p:pRg st="3" end="3"/>
                                            </p:txEl>
                                          </p:spTgt>
                                        </p:tgtEl>
                                        <p:attrNameLst>
                                          <p:attrName>style.visibility</p:attrName>
                                        </p:attrNameLst>
                                      </p:cBhvr>
                                      <p:to>
                                        <p:strVal val="visible"/>
                                      </p:to>
                                    </p:set>
                                    <p:animEffect transition="in" filter="dissolve">
                                      <p:cBhvr>
                                        <p:cTn id="22" dur="500"/>
                                        <p:tgtEl>
                                          <p:spTgt spid="665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6567">
                                            <p:txEl>
                                              <p:pRg st="4" end="4"/>
                                            </p:txEl>
                                          </p:spTgt>
                                        </p:tgtEl>
                                        <p:attrNameLst>
                                          <p:attrName>style.visibility</p:attrName>
                                        </p:attrNameLst>
                                      </p:cBhvr>
                                      <p:to>
                                        <p:strVal val="visible"/>
                                      </p:to>
                                    </p:set>
                                    <p:animEffect transition="in" filter="dissolve">
                                      <p:cBhvr>
                                        <p:cTn id="27" dur="500"/>
                                        <p:tgtEl>
                                          <p:spTgt spid="6656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6567">
                                            <p:txEl>
                                              <p:pRg st="5" end="5"/>
                                            </p:txEl>
                                          </p:spTgt>
                                        </p:tgtEl>
                                        <p:attrNameLst>
                                          <p:attrName>style.visibility</p:attrName>
                                        </p:attrNameLst>
                                      </p:cBhvr>
                                      <p:to>
                                        <p:strVal val="visible"/>
                                      </p:to>
                                    </p:set>
                                    <p:animEffect transition="in" filter="dissolve">
                                      <p:cBhvr>
                                        <p:cTn id="32" dur="500"/>
                                        <p:tgtEl>
                                          <p:spTgt spid="6656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6567">
                                            <p:txEl>
                                              <p:pRg st="6" end="6"/>
                                            </p:txEl>
                                          </p:spTgt>
                                        </p:tgtEl>
                                        <p:attrNameLst>
                                          <p:attrName>style.visibility</p:attrName>
                                        </p:attrNameLst>
                                      </p:cBhvr>
                                      <p:to>
                                        <p:strVal val="visible"/>
                                      </p:to>
                                    </p:set>
                                    <p:animEffect transition="in" filter="dissolve">
                                      <p:cBhvr>
                                        <p:cTn id="37" dur="500"/>
                                        <p:tgtEl>
                                          <p:spTgt spid="6656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6567">
                                            <p:txEl>
                                              <p:pRg st="7" end="7"/>
                                            </p:txEl>
                                          </p:spTgt>
                                        </p:tgtEl>
                                        <p:attrNameLst>
                                          <p:attrName>style.visibility</p:attrName>
                                        </p:attrNameLst>
                                      </p:cBhvr>
                                      <p:to>
                                        <p:strVal val="visible"/>
                                      </p:to>
                                    </p:set>
                                    <p:animEffect transition="in" filter="dissolve">
                                      <p:cBhvr>
                                        <p:cTn id="42" dur="500"/>
                                        <p:tgtEl>
                                          <p:spTgt spid="6656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7" grpId="0" build="p" bldLvl="5"/>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fig3_3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
            <a:ext cx="9144000" cy="6886575"/>
          </a:xfrm>
          <a:prstGeom prst="rect">
            <a:avLst/>
          </a:prstGeom>
          <a:noFill/>
          <a:ln>
            <a:noFill/>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594268" y="3875243"/>
            <a:ext cx="1896775" cy="245052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643443" y="3972938"/>
            <a:ext cx="1896775" cy="235282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605342" y="3972938"/>
            <a:ext cx="1972314" cy="235282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705634" y="4477696"/>
            <a:ext cx="1896775" cy="18480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rot="5400000">
            <a:off x="4429679" y="-2475818"/>
            <a:ext cx="412858" cy="808367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94269" y="2873866"/>
            <a:ext cx="634971" cy="109907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5400000">
            <a:off x="771092" y="3026266"/>
            <a:ext cx="634971" cy="109907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885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827088" y="404813"/>
            <a:ext cx="7345362"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dirty="0">
                <a:solidFill>
                  <a:srgbClr val="FF0000"/>
                </a:solidFill>
                <a:latin typeface="Arial" charset="0"/>
              </a:rPr>
              <a:t>ΟΥΡΙΑ ΚΑΙ ΜΕΤΡΗΣΗ </a:t>
            </a:r>
            <a:r>
              <a:rPr lang="en-US" sz="3600" dirty="0">
                <a:solidFill>
                  <a:srgbClr val="FF0000"/>
                </a:solidFill>
                <a:latin typeface="Arial" charset="0"/>
              </a:rPr>
              <a:t>GFR</a:t>
            </a:r>
            <a:endParaRPr lang="el-GR" sz="3600" dirty="0">
              <a:solidFill>
                <a:srgbClr val="FF0000"/>
              </a:solidFill>
              <a:latin typeface="Arial" charset="0"/>
            </a:endParaRPr>
          </a:p>
        </p:txBody>
      </p:sp>
      <p:sp>
        <p:nvSpPr>
          <p:cNvPr id="45061" name="Line 8"/>
          <p:cNvSpPr>
            <a:spLocks noChangeShapeType="1"/>
          </p:cNvSpPr>
          <p:nvPr/>
        </p:nvSpPr>
        <p:spPr bwMode="auto">
          <a:xfrm>
            <a:off x="0" y="1196975"/>
            <a:ext cx="9144000" cy="0"/>
          </a:xfrm>
          <a:prstGeom prst="line">
            <a:avLst/>
          </a:prstGeom>
          <a:noFill/>
          <a:ln w="57150" cmpd="thinThick">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66571"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341438"/>
            <a:ext cx="5688013" cy="5313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3371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66571"/>
                                        </p:tgtEl>
                                        <p:attrNameLst>
                                          <p:attrName>style.visibility</p:attrName>
                                        </p:attrNameLst>
                                      </p:cBhvr>
                                      <p:to>
                                        <p:strVal val="visible"/>
                                      </p:to>
                                    </p:set>
                                    <p:anim calcmode="lin" valueType="num">
                                      <p:cBhvr>
                                        <p:cTn id="7" dur="1000" fill="hold"/>
                                        <p:tgtEl>
                                          <p:spTgt spid="66571"/>
                                        </p:tgtEl>
                                        <p:attrNameLst>
                                          <p:attrName>ppt_w</p:attrName>
                                        </p:attrNameLst>
                                      </p:cBhvr>
                                      <p:tavLst>
                                        <p:tav tm="0">
                                          <p:val>
                                            <p:fltVal val="0"/>
                                          </p:val>
                                        </p:tav>
                                        <p:tav tm="100000">
                                          <p:val>
                                            <p:strVal val="#ppt_w"/>
                                          </p:val>
                                        </p:tav>
                                      </p:tavLst>
                                    </p:anim>
                                    <p:anim calcmode="lin" valueType="num">
                                      <p:cBhvr>
                                        <p:cTn id="8" dur="1000" fill="hold"/>
                                        <p:tgtEl>
                                          <p:spTgt spid="66571"/>
                                        </p:tgtEl>
                                        <p:attrNameLst>
                                          <p:attrName>ppt_h</p:attrName>
                                        </p:attrNameLst>
                                      </p:cBhvr>
                                      <p:tavLst>
                                        <p:tav tm="0">
                                          <p:val>
                                            <p:fltVal val="0"/>
                                          </p:val>
                                        </p:tav>
                                        <p:tav tm="100000">
                                          <p:val>
                                            <p:strVal val="#ppt_h"/>
                                          </p:val>
                                        </p:tav>
                                      </p:tavLst>
                                    </p:anim>
                                    <p:animEffect transition="in" filter="fade">
                                      <p:cBhvr>
                                        <p:cTn id="9" dur="1000"/>
                                        <p:tgtEl>
                                          <p:spTgt spid="66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827088" y="120650"/>
            <a:ext cx="7345362"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dirty="0">
                <a:solidFill>
                  <a:srgbClr val="262626"/>
                </a:solidFill>
                <a:latin typeface="Arial" charset="0"/>
              </a:rPr>
              <a:t>ΟΥΡΙΑ ΚΑΙ ΜΕΤΡΗΣΗ </a:t>
            </a:r>
            <a:r>
              <a:rPr lang="en-US" sz="3600" dirty="0">
                <a:solidFill>
                  <a:srgbClr val="262626"/>
                </a:solidFill>
                <a:latin typeface="Arial" charset="0"/>
              </a:rPr>
              <a:t>GFR</a:t>
            </a:r>
            <a:endParaRPr lang="el-GR" sz="3600" dirty="0">
              <a:solidFill>
                <a:srgbClr val="262626"/>
              </a:solidFill>
              <a:latin typeface="Arial" charset="0"/>
            </a:endParaRPr>
          </a:p>
        </p:txBody>
      </p:sp>
      <p:sp>
        <p:nvSpPr>
          <p:cNvPr id="71683" name="Text Box 3"/>
          <p:cNvSpPr txBox="1">
            <a:spLocks noChangeArrowheads="1"/>
          </p:cNvSpPr>
          <p:nvPr/>
        </p:nvSpPr>
        <p:spPr bwMode="auto">
          <a:xfrm>
            <a:off x="468313" y="1989138"/>
            <a:ext cx="8424862" cy="212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sz="2400">
                <a:solidFill>
                  <a:srgbClr val="262626"/>
                </a:solidFill>
                <a:latin typeface="Arial" charset="0"/>
              </a:rPr>
              <a:t>Σε </a:t>
            </a:r>
            <a:r>
              <a:rPr lang="en-US" sz="2400">
                <a:solidFill>
                  <a:srgbClr val="262626"/>
                </a:solidFill>
                <a:latin typeface="Arial" charset="0"/>
              </a:rPr>
              <a:t>GFR</a:t>
            </a:r>
            <a:r>
              <a:rPr lang="el-GR" sz="2400">
                <a:solidFill>
                  <a:srgbClr val="262626"/>
                </a:solidFill>
                <a:latin typeface="Arial" charset="0"/>
              </a:rPr>
              <a:t>&lt; </a:t>
            </a:r>
            <a:r>
              <a:rPr lang="en-US" sz="2400">
                <a:solidFill>
                  <a:srgbClr val="262626"/>
                </a:solidFill>
                <a:latin typeface="Arial" charset="0"/>
              </a:rPr>
              <a:t>20-25ml/min </a:t>
            </a:r>
            <a:r>
              <a:rPr lang="el-GR" sz="2400">
                <a:solidFill>
                  <a:srgbClr val="262626"/>
                </a:solidFill>
                <a:latin typeface="Arial" charset="0"/>
              </a:rPr>
              <a:t>η υπερτίμηση από την </a:t>
            </a:r>
            <a:r>
              <a:rPr lang="en-US" sz="2400">
                <a:solidFill>
                  <a:srgbClr val="262626"/>
                </a:solidFill>
                <a:latin typeface="Arial" charset="0"/>
              </a:rPr>
              <a:t>C</a:t>
            </a:r>
            <a:r>
              <a:rPr lang="en-US" sz="2400" baseline="-25000">
                <a:solidFill>
                  <a:srgbClr val="262626"/>
                </a:solidFill>
                <a:latin typeface="Arial" charset="0"/>
              </a:rPr>
              <a:t>Cr</a:t>
            </a:r>
            <a:r>
              <a:rPr lang="en-US" sz="2400">
                <a:solidFill>
                  <a:srgbClr val="262626"/>
                </a:solidFill>
                <a:latin typeface="Arial" charset="0"/>
              </a:rPr>
              <a:t> </a:t>
            </a:r>
            <a:r>
              <a:rPr lang="el-GR" sz="2400">
                <a:solidFill>
                  <a:srgbClr val="262626"/>
                </a:solidFill>
                <a:latin typeface="Arial" charset="0"/>
              </a:rPr>
              <a:t>αντισταθμίζεται από την υποεκτίμηση από την </a:t>
            </a:r>
            <a:r>
              <a:rPr lang="en-US" sz="2400">
                <a:solidFill>
                  <a:srgbClr val="262626"/>
                </a:solidFill>
                <a:latin typeface="Arial" charset="0"/>
              </a:rPr>
              <a:t>C</a:t>
            </a:r>
            <a:r>
              <a:rPr lang="en-US" sz="2400" baseline="-25000">
                <a:solidFill>
                  <a:srgbClr val="262626"/>
                </a:solidFill>
                <a:latin typeface="Arial" charset="0"/>
              </a:rPr>
              <a:t>ur </a:t>
            </a:r>
          </a:p>
          <a:p>
            <a:pPr eaLnBrk="1" hangingPunct="1">
              <a:spcBef>
                <a:spcPct val="50000"/>
              </a:spcBef>
            </a:pPr>
            <a:endParaRPr lang="el-GR" sz="2400" baseline="-25000">
              <a:solidFill>
                <a:srgbClr val="262626"/>
              </a:solidFill>
              <a:latin typeface="Arial" charset="0"/>
            </a:endParaRPr>
          </a:p>
          <a:p>
            <a:pPr eaLnBrk="1" hangingPunct="1">
              <a:spcBef>
                <a:spcPct val="50000"/>
              </a:spcBef>
            </a:pPr>
            <a:r>
              <a:rPr lang="el-GR" sz="2400">
                <a:solidFill>
                  <a:srgbClr val="262626"/>
                </a:solidFill>
                <a:latin typeface="Arial" charset="0"/>
              </a:rPr>
              <a:t>Έτσι ο μέσος όρος των δύο καθάρσεων (</a:t>
            </a:r>
            <a:r>
              <a:rPr lang="en-US" sz="2400">
                <a:solidFill>
                  <a:srgbClr val="262626"/>
                </a:solidFill>
                <a:latin typeface="Arial" charset="0"/>
              </a:rPr>
              <a:t>C</a:t>
            </a:r>
            <a:r>
              <a:rPr lang="el-GR" sz="2400">
                <a:solidFill>
                  <a:srgbClr val="262626"/>
                </a:solidFill>
                <a:latin typeface="Arial" charset="0"/>
              </a:rPr>
              <a:t>) είναι πιο ακριβής</a:t>
            </a:r>
            <a:r>
              <a:rPr lang="en-US" sz="2400">
                <a:solidFill>
                  <a:srgbClr val="262626"/>
                </a:solidFill>
                <a:latin typeface="Arial" charset="0"/>
              </a:rPr>
              <a:t> </a:t>
            </a:r>
            <a:r>
              <a:rPr lang="el-GR" sz="2400">
                <a:solidFill>
                  <a:srgbClr val="262626"/>
                </a:solidFill>
                <a:latin typeface="Arial" charset="0"/>
              </a:rPr>
              <a:t>για τον υπολογισμό του </a:t>
            </a:r>
            <a:r>
              <a:rPr lang="en-US" sz="2400">
                <a:solidFill>
                  <a:srgbClr val="262626"/>
                </a:solidFill>
                <a:latin typeface="Arial" charset="0"/>
              </a:rPr>
              <a:t>GFR</a:t>
            </a:r>
          </a:p>
        </p:txBody>
      </p:sp>
      <p:sp>
        <p:nvSpPr>
          <p:cNvPr id="71688" name="Text Box 8"/>
          <p:cNvSpPr txBox="1">
            <a:spLocks noChangeArrowheads="1"/>
          </p:cNvSpPr>
          <p:nvPr/>
        </p:nvSpPr>
        <p:spPr bwMode="auto">
          <a:xfrm>
            <a:off x="3348038" y="4365625"/>
            <a:ext cx="14398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400">
                <a:solidFill>
                  <a:srgbClr val="262626"/>
                </a:solidFill>
                <a:latin typeface="Arial" charset="0"/>
              </a:rPr>
              <a:t>C</a:t>
            </a:r>
            <a:r>
              <a:rPr lang="en-US" sz="2400" baseline="-25000">
                <a:solidFill>
                  <a:srgbClr val="262626"/>
                </a:solidFill>
                <a:latin typeface="Arial" charset="0"/>
              </a:rPr>
              <a:t>Cr</a:t>
            </a:r>
            <a:r>
              <a:rPr lang="el-GR" sz="2400" baseline="-25000">
                <a:solidFill>
                  <a:srgbClr val="262626"/>
                </a:solidFill>
                <a:latin typeface="Arial" charset="0"/>
              </a:rPr>
              <a:t> </a:t>
            </a:r>
            <a:r>
              <a:rPr lang="en-US" sz="2400">
                <a:solidFill>
                  <a:srgbClr val="262626"/>
                </a:solidFill>
                <a:latin typeface="Arial" charset="0"/>
              </a:rPr>
              <a:t>+ C</a:t>
            </a:r>
            <a:r>
              <a:rPr lang="en-US" sz="2400" baseline="-25000">
                <a:solidFill>
                  <a:srgbClr val="262626"/>
                </a:solidFill>
                <a:latin typeface="Arial" charset="0"/>
              </a:rPr>
              <a:t>ur</a:t>
            </a:r>
            <a:r>
              <a:rPr lang="en-US" sz="2400">
                <a:solidFill>
                  <a:srgbClr val="262626"/>
                </a:solidFill>
                <a:latin typeface="Arial" charset="0"/>
              </a:rPr>
              <a:t> </a:t>
            </a:r>
            <a:endParaRPr lang="el-GR" sz="2400">
              <a:solidFill>
                <a:srgbClr val="262626"/>
              </a:solidFill>
              <a:latin typeface="Arial" charset="0"/>
            </a:endParaRPr>
          </a:p>
        </p:txBody>
      </p:sp>
      <p:sp>
        <p:nvSpPr>
          <p:cNvPr id="71689" name="Line 9"/>
          <p:cNvSpPr>
            <a:spLocks noChangeShapeType="1"/>
          </p:cNvSpPr>
          <p:nvPr/>
        </p:nvSpPr>
        <p:spPr bwMode="auto">
          <a:xfrm>
            <a:off x="3203575" y="4868863"/>
            <a:ext cx="1584325"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solidFill>
                <a:srgbClr val="262626"/>
              </a:solidFill>
            </a:endParaRPr>
          </a:p>
        </p:txBody>
      </p:sp>
      <p:sp>
        <p:nvSpPr>
          <p:cNvPr id="46088" name="Line 10"/>
          <p:cNvSpPr>
            <a:spLocks noChangeShapeType="1"/>
          </p:cNvSpPr>
          <p:nvPr/>
        </p:nvSpPr>
        <p:spPr bwMode="auto">
          <a:xfrm>
            <a:off x="0" y="1196975"/>
            <a:ext cx="9144000" cy="0"/>
          </a:xfrm>
          <a:prstGeom prst="line">
            <a:avLst/>
          </a:prstGeom>
          <a:noFill/>
          <a:ln w="57150" cmpd="thinThick">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solidFill>
                <a:srgbClr val="262626"/>
              </a:solidFill>
            </a:endParaRPr>
          </a:p>
        </p:txBody>
      </p:sp>
      <p:pic>
        <p:nvPicPr>
          <p:cNvPr id="71691"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882" y="1397000"/>
            <a:ext cx="6162675" cy="538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8517473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71691"/>
                                        </p:tgtEl>
                                        <p:attrNameLst>
                                          <p:attrName>style.visibility</p:attrName>
                                        </p:attrNameLst>
                                      </p:cBhvr>
                                      <p:to>
                                        <p:strVal val="visible"/>
                                      </p:to>
                                    </p:set>
                                    <p:anim calcmode="lin" valueType="num">
                                      <p:cBhvr>
                                        <p:cTn id="7" dur="1000" fill="hold"/>
                                        <p:tgtEl>
                                          <p:spTgt spid="71691"/>
                                        </p:tgtEl>
                                        <p:attrNameLst>
                                          <p:attrName>ppt_w</p:attrName>
                                        </p:attrNameLst>
                                      </p:cBhvr>
                                      <p:tavLst>
                                        <p:tav tm="0">
                                          <p:val>
                                            <p:fltVal val="0"/>
                                          </p:val>
                                        </p:tav>
                                        <p:tav tm="100000">
                                          <p:val>
                                            <p:strVal val="#ppt_w"/>
                                          </p:val>
                                        </p:tav>
                                      </p:tavLst>
                                    </p:anim>
                                    <p:anim calcmode="lin" valueType="num">
                                      <p:cBhvr>
                                        <p:cTn id="8" dur="1000" fill="hold"/>
                                        <p:tgtEl>
                                          <p:spTgt spid="71691"/>
                                        </p:tgtEl>
                                        <p:attrNameLst>
                                          <p:attrName>ppt_h</p:attrName>
                                        </p:attrNameLst>
                                      </p:cBhvr>
                                      <p:tavLst>
                                        <p:tav tm="0">
                                          <p:val>
                                            <p:fltVal val="0"/>
                                          </p:val>
                                        </p:tav>
                                        <p:tav tm="100000">
                                          <p:val>
                                            <p:strVal val="#ppt_h"/>
                                          </p:val>
                                        </p:tav>
                                      </p:tavLst>
                                    </p:anim>
                                    <p:animEffect transition="in" filter="fade">
                                      <p:cBhvr>
                                        <p:cTn id="9" dur="1000"/>
                                        <p:tgtEl>
                                          <p:spTgt spid="71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827088" y="404813"/>
            <a:ext cx="7345362"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a:solidFill>
                  <a:srgbClr val="262626"/>
                </a:solidFill>
                <a:latin typeface="Arial" charset="0"/>
              </a:rPr>
              <a:t>ΚΑΘΑΡΣΗ Κρεατινίνης (</a:t>
            </a:r>
            <a:r>
              <a:rPr lang="en-US" sz="3600">
                <a:solidFill>
                  <a:srgbClr val="262626"/>
                </a:solidFill>
                <a:latin typeface="Arial" charset="0"/>
              </a:rPr>
              <a:t>C</a:t>
            </a:r>
            <a:r>
              <a:rPr lang="en-US" sz="3600" baseline="-25000">
                <a:solidFill>
                  <a:srgbClr val="262626"/>
                </a:solidFill>
                <a:latin typeface="Arial" charset="0"/>
              </a:rPr>
              <a:t>Cr</a:t>
            </a:r>
            <a:r>
              <a:rPr lang="el-GR" sz="3600">
                <a:solidFill>
                  <a:srgbClr val="262626"/>
                </a:solidFill>
                <a:latin typeface="Arial" charset="0"/>
              </a:rPr>
              <a:t>)</a:t>
            </a:r>
          </a:p>
        </p:txBody>
      </p:sp>
      <p:sp>
        <p:nvSpPr>
          <p:cNvPr id="38915" name="Text Box 4"/>
          <p:cNvSpPr txBox="1">
            <a:spLocks noChangeArrowheads="1"/>
          </p:cNvSpPr>
          <p:nvPr/>
        </p:nvSpPr>
        <p:spPr bwMode="auto">
          <a:xfrm>
            <a:off x="755650" y="1484313"/>
            <a:ext cx="7777163"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buFontTx/>
              <a:buBlip>
                <a:blip r:embed="rId2"/>
              </a:buBlip>
            </a:pPr>
            <a:r>
              <a:rPr lang="el-GR" sz="2400">
                <a:solidFill>
                  <a:srgbClr val="262626"/>
                </a:solidFill>
                <a:latin typeface="Arial" charset="0"/>
              </a:rPr>
              <a:t> Σταθερή συγκέντρωση πλάσματος </a:t>
            </a:r>
            <a:r>
              <a:rPr lang="el-GR" sz="1800">
                <a:solidFill>
                  <a:srgbClr val="262626"/>
                </a:solidFill>
                <a:latin typeface="Arial" charset="0"/>
              </a:rPr>
              <a:t>(διακύμανση&lt;10%)</a:t>
            </a:r>
          </a:p>
          <a:p>
            <a:pPr eaLnBrk="1" hangingPunct="1">
              <a:spcBef>
                <a:spcPct val="50000"/>
              </a:spcBef>
              <a:buFontTx/>
              <a:buBlip>
                <a:blip r:embed="rId2"/>
              </a:buBlip>
            </a:pPr>
            <a:r>
              <a:rPr lang="el-GR" sz="2400">
                <a:solidFill>
                  <a:srgbClr val="262626"/>
                </a:solidFill>
                <a:latin typeface="Arial" charset="0"/>
              </a:rPr>
              <a:t> Ελεύθερη διήθηση στο σπείραμα</a:t>
            </a:r>
          </a:p>
          <a:p>
            <a:pPr eaLnBrk="1" hangingPunct="1">
              <a:spcBef>
                <a:spcPct val="50000"/>
              </a:spcBef>
              <a:buFontTx/>
              <a:buBlip>
                <a:blip r:embed="rId2"/>
              </a:buBlip>
            </a:pPr>
            <a:r>
              <a:rPr lang="el-GR" sz="2400">
                <a:solidFill>
                  <a:srgbClr val="262626"/>
                </a:solidFill>
                <a:latin typeface="Arial" charset="0"/>
              </a:rPr>
              <a:t> Δεν επαναρροφάται και δεν μεταβολίζεται στο νεφρό</a:t>
            </a:r>
          </a:p>
        </p:txBody>
      </p:sp>
      <p:sp>
        <p:nvSpPr>
          <p:cNvPr id="59397" name="Text Box 5"/>
          <p:cNvSpPr txBox="1">
            <a:spLocks noChangeArrowheads="1"/>
          </p:cNvSpPr>
          <p:nvPr/>
        </p:nvSpPr>
        <p:spPr bwMode="auto">
          <a:xfrm>
            <a:off x="755650" y="3055962"/>
            <a:ext cx="8137525" cy="212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sz="2400" dirty="0">
                <a:solidFill>
                  <a:srgbClr val="262626"/>
                </a:solidFill>
                <a:latin typeface="Arial" charset="0"/>
              </a:rPr>
              <a:t>Όμως...</a:t>
            </a:r>
          </a:p>
          <a:p>
            <a:pPr eaLnBrk="1" hangingPunct="1">
              <a:spcBef>
                <a:spcPct val="50000"/>
              </a:spcBef>
              <a:buFontTx/>
              <a:buBlip>
                <a:blip r:embed="rId2"/>
              </a:buBlip>
            </a:pPr>
            <a:r>
              <a:rPr lang="el-GR" sz="2400" dirty="0">
                <a:solidFill>
                  <a:srgbClr val="262626"/>
                </a:solidFill>
                <a:latin typeface="Arial" charset="0"/>
              </a:rPr>
              <a:t> Ένα ποσοστό </a:t>
            </a:r>
            <a:r>
              <a:rPr lang="en-US" sz="2400" dirty="0">
                <a:solidFill>
                  <a:srgbClr val="262626"/>
                </a:solidFill>
                <a:latin typeface="Arial" charset="0"/>
              </a:rPr>
              <a:t>Cr </a:t>
            </a:r>
            <a:r>
              <a:rPr lang="el-GR" sz="2400" dirty="0">
                <a:solidFill>
                  <a:srgbClr val="262626"/>
                </a:solidFill>
                <a:latin typeface="Arial" charset="0"/>
              </a:rPr>
              <a:t>απεκκρίνεται στα ούρα από το εγγύς</a:t>
            </a:r>
          </a:p>
          <a:p>
            <a:pPr eaLnBrk="1" hangingPunct="1">
              <a:spcBef>
                <a:spcPct val="50000"/>
              </a:spcBef>
              <a:buFontTx/>
              <a:buBlip>
                <a:blip r:embed="rId2"/>
              </a:buBlip>
            </a:pPr>
            <a:r>
              <a:rPr lang="el-GR" sz="2400" dirty="0">
                <a:solidFill>
                  <a:srgbClr val="262626"/>
                </a:solidFill>
                <a:latin typeface="Arial" charset="0"/>
              </a:rPr>
              <a:t> Ένα ποσοστό </a:t>
            </a:r>
            <a:r>
              <a:rPr lang="en-US" sz="2400" dirty="0">
                <a:solidFill>
                  <a:srgbClr val="262626"/>
                </a:solidFill>
                <a:latin typeface="Arial" charset="0"/>
              </a:rPr>
              <a:t>Cr </a:t>
            </a:r>
            <a:r>
              <a:rPr lang="el-GR" sz="2400" dirty="0">
                <a:solidFill>
                  <a:srgbClr val="262626"/>
                </a:solidFill>
                <a:latin typeface="Arial" charset="0"/>
              </a:rPr>
              <a:t>απεκκρίνεται και μεταβολίζεται στο</a:t>
            </a:r>
          </a:p>
          <a:p>
            <a:pPr eaLnBrk="1" hangingPunct="1">
              <a:spcBef>
                <a:spcPct val="50000"/>
              </a:spcBef>
            </a:pPr>
            <a:r>
              <a:rPr lang="el-GR" sz="2400" dirty="0">
                <a:solidFill>
                  <a:srgbClr val="262626"/>
                </a:solidFill>
                <a:latin typeface="Arial" charset="0"/>
              </a:rPr>
              <a:t>    έντερο</a:t>
            </a:r>
          </a:p>
        </p:txBody>
      </p:sp>
      <p:sp>
        <p:nvSpPr>
          <p:cNvPr id="59398" name="Text Box 6"/>
          <p:cNvSpPr txBox="1">
            <a:spLocks noChangeArrowheads="1"/>
          </p:cNvSpPr>
          <p:nvPr/>
        </p:nvSpPr>
        <p:spPr bwMode="auto">
          <a:xfrm>
            <a:off x="539750" y="5300663"/>
            <a:ext cx="8353425"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sz="2400" dirty="0">
                <a:solidFill>
                  <a:srgbClr val="262626"/>
                </a:solidFill>
                <a:latin typeface="Arial" charset="0"/>
              </a:rPr>
              <a:t>   Έτσι...</a:t>
            </a:r>
          </a:p>
          <a:p>
            <a:pPr eaLnBrk="1" hangingPunct="1">
              <a:spcBef>
                <a:spcPct val="50000"/>
              </a:spcBef>
            </a:pPr>
            <a:r>
              <a:rPr lang="el-GR" sz="2400" dirty="0">
                <a:solidFill>
                  <a:srgbClr val="262626"/>
                </a:solidFill>
                <a:latin typeface="Arial" charset="0"/>
              </a:rPr>
              <a:t>Η </a:t>
            </a:r>
            <a:r>
              <a:rPr lang="en-US" sz="2400" dirty="0" err="1">
                <a:solidFill>
                  <a:srgbClr val="262626"/>
                </a:solidFill>
                <a:latin typeface="Arial" charset="0"/>
              </a:rPr>
              <a:t>C</a:t>
            </a:r>
            <a:r>
              <a:rPr lang="en-US" sz="2400" baseline="-25000" dirty="0" err="1">
                <a:solidFill>
                  <a:srgbClr val="262626"/>
                </a:solidFill>
                <a:latin typeface="Arial" charset="0"/>
              </a:rPr>
              <a:t>Cr</a:t>
            </a:r>
            <a:r>
              <a:rPr lang="el-GR" sz="2400" baseline="-25000" dirty="0">
                <a:solidFill>
                  <a:srgbClr val="262626"/>
                </a:solidFill>
                <a:latin typeface="Arial" charset="0"/>
              </a:rPr>
              <a:t> </a:t>
            </a:r>
            <a:r>
              <a:rPr lang="el-GR" sz="2400" dirty="0">
                <a:solidFill>
                  <a:srgbClr val="262626"/>
                </a:solidFill>
                <a:latin typeface="Arial" charset="0"/>
              </a:rPr>
              <a:t>υπερεκτιμά το </a:t>
            </a:r>
            <a:r>
              <a:rPr lang="en-US" sz="2400" dirty="0">
                <a:solidFill>
                  <a:srgbClr val="262626"/>
                </a:solidFill>
                <a:latin typeface="Arial" charset="0"/>
              </a:rPr>
              <a:t>GFR </a:t>
            </a:r>
            <a:r>
              <a:rPr lang="el-GR" sz="2400" dirty="0">
                <a:solidFill>
                  <a:srgbClr val="262626"/>
                </a:solidFill>
                <a:latin typeface="Arial" charset="0"/>
              </a:rPr>
              <a:t>κατά 10-40%</a:t>
            </a:r>
            <a:endParaRPr lang="el-GR" sz="2400" baseline="-25000" dirty="0">
              <a:solidFill>
                <a:srgbClr val="262626"/>
              </a:solidFill>
              <a:latin typeface="Arial" charset="0"/>
            </a:endParaRPr>
          </a:p>
        </p:txBody>
      </p:sp>
      <p:sp>
        <p:nvSpPr>
          <p:cNvPr id="38918" name="Line 9"/>
          <p:cNvSpPr>
            <a:spLocks noChangeShapeType="1"/>
          </p:cNvSpPr>
          <p:nvPr/>
        </p:nvSpPr>
        <p:spPr bwMode="auto">
          <a:xfrm>
            <a:off x="0" y="1196975"/>
            <a:ext cx="9144000" cy="0"/>
          </a:xfrm>
          <a:prstGeom prst="line">
            <a:avLst/>
          </a:prstGeom>
          <a:noFill/>
          <a:ln w="57150" cmpd="thinThick">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solidFill>
                <a:srgbClr val="262626"/>
              </a:solidFill>
            </a:endParaRPr>
          </a:p>
        </p:txBody>
      </p:sp>
    </p:spTree>
    <p:extLst>
      <p:ext uri="{BB962C8B-B14F-4D97-AF65-F5344CB8AC3E}">
        <p14:creationId xmlns:p14="http://schemas.microsoft.com/office/powerpoint/2010/main" val="849948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39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398">
                                            <p:txEl>
                                              <p:pRg st="1" end="1"/>
                                            </p:txEl>
                                          </p:spTgt>
                                        </p:tgtEl>
                                        <p:attrNameLst>
                                          <p:attrName>style.visibility</p:attrName>
                                        </p:attrNameLst>
                                      </p:cBhvr>
                                      <p:to>
                                        <p:strVal val="visible"/>
                                      </p:to>
                                    </p:set>
                                  </p:childTnLst>
                                </p:cTn>
                              </p:par>
                              <p:par>
                                <p:cTn id="13" presetID="4" presetClass="emph" presetSubtype="2" fill="hold" nodeType="withEffect">
                                  <p:stCondLst>
                                    <p:cond delay="0"/>
                                  </p:stCondLst>
                                  <p:childTnLst>
                                    <p:anim to="1.5" calcmode="lin" valueType="num">
                                      <p:cBhvr override="childStyle">
                                        <p:cTn id="14" dur="2000" fill="hold"/>
                                        <p:tgtEl>
                                          <p:spTgt spid="59398">
                                            <p:txEl>
                                              <p:pRg st="1" end="1"/>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7" grpId="0"/>
      <p:bldP spid="59398"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fig3_3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
            <a:ext cx="9144000" cy="6886575"/>
          </a:xfrm>
          <a:prstGeom prst="rect">
            <a:avLst/>
          </a:prstGeom>
          <a:noFill/>
          <a:ln>
            <a:noFill/>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594268" y="3875243"/>
            <a:ext cx="1896775" cy="245052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643443" y="3972938"/>
            <a:ext cx="1896775" cy="235282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605342" y="3972938"/>
            <a:ext cx="1972314" cy="235282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705634" y="4477696"/>
            <a:ext cx="1896775" cy="18480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94269" y="2873866"/>
            <a:ext cx="634971" cy="109907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5400000">
            <a:off x="771092" y="3026266"/>
            <a:ext cx="634971" cy="109907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6745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827088" y="152400"/>
            <a:ext cx="7345362"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dirty="0">
                <a:solidFill>
                  <a:srgbClr val="262626"/>
                </a:solidFill>
                <a:latin typeface="Arial" charset="0"/>
              </a:rPr>
              <a:t>ΚΑΘΑΡΣΗ Κρεατινίνης (</a:t>
            </a:r>
            <a:r>
              <a:rPr lang="en-US" sz="3600" dirty="0" err="1">
                <a:solidFill>
                  <a:srgbClr val="262626"/>
                </a:solidFill>
                <a:latin typeface="Arial" charset="0"/>
              </a:rPr>
              <a:t>C</a:t>
            </a:r>
            <a:r>
              <a:rPr lang="en-US" sz="3600" baseline="-25000" dirty="0" err="1">
                <a:solidFill>
                  <a:srgbClr val="262626"/>
                </a:solidFill>
                <a:latin typeface="Arial" charset="0"/>
              </a:rPr>
              <a:t>Cr</a:t>
            </a:r>
            <a:r>
              <a:rPr lang="el-GR" sz="3600" dirty="0">
                <a:solidFill>
                  <a:srgbClr val="262626"/>
                </a:solidFill>
                <a:latin typeface="Arial" charset="0"/>
              </a:rPr>
              <a:t>)</a:t>
            </a:r>
          </a:p>
        </p:txBody>
      </p:sp>
      <p:sp>
        <p:nvSpPr>
          <p:cNvPr id="39939" name="Rectangle 7"/>
          <p:cNvSpPr>
            <a:spLocks noChangeArrowheads="1"/>
          </p:cNvSpPr>
          <p:nvPr/>
        </p:nvSpPr>
        <p:spPr bwMode="auto">
          <a:xfrm>
            <a:off x="395288" y="1751598"/>
            <a:ext cx="8280400" cy="1014413"/>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pPr>
              <a:spcBef>
                <a:spcPct val="50000"/>
              </a:spcBef>
            </a:pPr>
            <a:r>
              <a:rPr lang="el-GR" sz="2400" dirty="0">
                <a:solidFill>
                  <a:srgbClr val="262626"/>
                </a:solidFill>
                <a:latin typeface="Arial" charset="0"/>
              </a:rPr>
              <a:t>Με τη μέθοδο του πικρικού αλκάλεος (αντίδραση Jaffe)</a:t>
            </a:r>
          </a:p>
          <a:p>
            <a:pPr>
              <a:spcBef>
                <a:spcPct val="50000"/>
              </a:spcBef>
            </a:pPr>
            <a:r>
              <a:rPr lang="el-GR" sz="2400" dirty="0">
                <a:solidFill>
                  <a:srgbClr val="262626"/>
                </a:solidFill>
                <a:latin typeface="Arial" charset="0"/>
              </a:rPr>
              <a:t>Ποσοτικοποίηση της χρωματικής αντίδρασης</a:t>
            </a:r>
          </a:p>
        </p:txBody>
      </p:sp>
      <p:sp>
        <p:nvSpPr>
          <p:cNvPr id="39940" name="Text Box 8"/>
          <p:cNvSpPr txBox="1">
            <a:spLocks noChangeArrowheads="1"/>
          </p:cNvSpPr>
          <p:nvPr/>
        </p:nvSpPr>
        <p:spPr bwMode="auto">
          <a:xfrm>
            <a:off x="1042988" y="1005473"/>
            <a:ext cx="70580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2400">
                <a:solidFill>
                  <a:srgbClr val="262626"/>
                </a:solidFill>
                <a:latin typeface="Arial" charset="0"/>
              </a:rPr>
              <a:t>Προσδιορισμός συγκέντρωσης </a:t>
            </a:r>
            <a:r>
              <a:rPr lang="en-US" sz="2400">
                <a:solidFill>
                  <a:srgbClr val="262626"/>
                </a:solidFill>
                <a:latin typeface="Arial" charset="0"/>
              </a:rPr>
              <a:t>Cr </a:t>
            </a:r>
            <a:r>
              <a:rPr lang="el-GR" sz="2400">
                <a:solidFill>
                  <a:srgbClr val="262626"/>
                </a:solidFill>
                <a:latin typeface="Arial" charset="0"/>
              </a:rPr>
              <a:t>πλάσματος</a:t>
            </a:r>
            <a:r>
              <a:rPr lang="en-US" sz="2400">
                <a:solidFill>
                  <a:srgbClr val="262626"/>
                </a:solidFill>
                <a:latin typeface="Arial" charset="0"/>
              </a:rPr>
              <a:t> </a:t>
            </a:r>
            <a:r>
              <a:rPr lang="el-GR" sz="2400">
                <a:solidFill>
                  <a:srgbClr val="262626"/>
                </a:solidFill>
                <a:latin typeface="Arial" charset="0"/>
              </a:rPr>
              <a:t>(</a:t>
            </a:r>
            <a:r>
              <a:rPr lang="en-US" sz="2400">
                <a:solidFill>
                  <a:srgbClr val="262626"/>
                </a:solidFill>
                <a:latin typeface="Arial" charset="0"/>
              </a:rPr>
              <a:t>P</a:t>
            </a:r>
            <a:r>
              <a:rPr lang="en-US" sz="2400" baseline="-25000">
                <a:solidFill>
                  <a:srgbClr val="262626"/>
                </a:solidFill>
                <a:latin typeface="Arial" charset="0"/>
              </a:rPr>
              <a:t>Cr</a:t>
            </a:r>
            <a:r>
              <a:rPr lang="el-GR" sz="2400">
                <a:solidFill>
                  <a:srgbClr val="262626"/>
                </a:solidFill>
                <a:latin typeface="Arial" charset="0"/>
              </a:rPr>
              <a:t>)</a:t>
            </a:r>
          </a:p>
        </p:txBody>
      </p:sp>
      <p:sp>
        <p:nvSpPr>
          <p:cNvPr id="61449" name="Text Box 9"/>
          <p:cNvSpPr txBox="1">
            <a:spLocks noChangeArrowheads="1"/>
          </p:cNvSpPr>
          <p:nvPr/>
        </p:nvSpPr>
        <p:spPr bwMode="auto">
          <a:xfrm>
            <a:off x="395288" y="2924761"/>
            <a:ext cx="8280400" cy="15621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sz="2400" dirty="0">
                <a:solidFill>
                  <a:srgbClr val="262626"/>
                </a:solidFill>
                <a:latin typeface="Arial" charset="0"/>
              </a:rPr>
              <a:t>Όμως,</a:t>
            </a:r>
          </a:p>
          <a:p>
            <a:pPr eaLnBrk="1" hangingPunct="1">
              <a:spcBef>
                <a:spcPct val="50000"/>
              </a:spcBef>
            </a:pPr>
            <a:r>
              <a:rPr lang="el-GR" sz="2400" dirty="0">
                <a:solidFill>
                  <a:srgbClr val="262626"/>
                </a:solidFill>
                <a:latin typeface="Arial" charset="0"/>
              </a:rPr>
              <a:t>ανιχνεύει και άλλα μη κρεατινικά χρωμογόνα του ορού</a:t>
            </a:r>
          </a:p>
          <a:p>
            <a:pPr eaLnBrk="1" hangingPunct="1">
              <a:spcBef>
                <a:spcPct val="50000"/>
              </a:spcBef>
            </a:pPr>
            <a:r>
              <a:rPr lang="el-GR" sz="2400" dirty="0">
                <a:solidFill>
                  <a:srgbClr val="262626"/>
                </a:solidFill>
                <a:latin typeface="Arial" charset="0"/>
              </a:rPr>
              <a:t>(ακετόνη, πρωτεΐνες, ασκορβικό οξύ, πυρουβικό οξύ κ.α.)</a:t>
            </a:r>
          </a:p>
        </p:txBody>
      </p:sp>
      <p:sp>
        <p:nvSpPr>
          <p:cNvPr id="61452" name="Text Box 12"/>
          <p:cNvSpPr txBox="1">
            <a:spLocks noChangeArrowheads="1"/>
          </p:cNvSpPr>
          <p:nvPr/>
        </p:nvSpPr>
        <p:spPr bwMode="auto">
          <a:xfrm>
            <a:off x="395288" y="4769119"/>
            <a:ext cx="8280400" cy="466725"/>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sz="2400">
                <a:solidFill>
                  <a:srgbClr val="262626"/>
                </a:solidFill>
                <a:latin typeface="Arial" charset="0"/>
              </a:rPr>
              <a:t>Έτσι υπερεκτιμά την </a:t>
            </a:r>
            <a:r>
              <a:rPr lang="en-US" sz="2400">
                <a:solidFill>
                  <a:srgbClr val="262626"/>
                </a:solidFill>
                <a:latin typeface="Arial" charset="0"/>
              </a:rPr>
              <a:t>P</a:t>
            </a:r>
            <a:r>
              <a:rPr lang="en-US" sz="2400" baseline="-25000">
                <a:solidFill>
                  <a:srgbClr val="262626"/>
                </a:solidFill>
                <a:latin typeface="Arial" charset="0"/>
              </a:rPr>
              <a:t>Cr</a:t>
            </a:r>
            <a:r>
              <a:rPr lang="en-US" sz="2400">
                <a:solidFill>
                  <a:srgbClr val="262626"/>
                </a:solidFill>
                <a:latin typeface="Arial" charset="0"/>
              </a:rPr>
              <a:t> </a:t>
            </a:r>
            <a:r>
              <a:rPr lang="el-GR" sz="2400">
                <a:solidFill>
                  <a:srgbClr val="262626"/>
                </a:solidFill>
                <a:latin typeface="Arial" charset="0"/>
              </a:rPr>
              <a:t>σε ποσοστό μέχρι 20%</a:t>
            </a:r>
            <a:endParaRPr lang="el-GR" sz="2400">
              <a:solidFill>
                <a:srgbClr val="262626"/>
              </a:solidFill>
            </a:endParaRPr>
          </a:p>
        </p:txBody>
      </p:sp>
      <p:sp>
        <p:nvSpPr>
          <p:cNvPr id="61453" name="Text Box 13"/>
          <p:cNvSpPr txBox="1">
            <a:spLocks noChangeArrowheads="1"/>
          </p:cNvSpPr>
          <p:nvPr/>
        </p:nvSpPr>
        <p:spPr bwMode="auto">
          <a:xfrm>
            <a:off x="395288" y="5310187"/>
            <a:ext cx="8280400" cy="1014413"/>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sz="2400">
                <a:solidFill>
                  <a:srgbClr val="262626"/>
                </a:solidFill>
                <a:latin typeface="Arial" charset="0"/>
              </a:rPr>
              <a:t>Όμως,</a:t>
            </a:r>
          </a:p>
          <a:p>
            <a:pPr eaLnBrk="1" hangingPunct="1">
              <a:spcBef>
                <a:spcPct val="50000"/>
              </a:spcBef>
            </a:pPr>
            <a:r>
              <a:rPr lang="el-GR" sz="2400">
                <a:solidFill>
                  <a:srgbClr val="262626"/>
                </a:solidFill>
                <a:latin typeface="Arial" charset="0"/>
              </a:rPr>
              <a:t>Τα ούρα δεν περιέχουν μη κρεατινικά χρωμογόνα</a:t>
            </a:r>
          </a:p>
        </p:txBody>
      </p:sp>
      <p:sp>
        <p:nvSpPr>
          <p:cNvPr id="39944" name="Line 14"/>
          <p:cNvSpPr>
            <a:spLocks noChangeShapeType="1"/>
          </p:cNvSpPr>
          <p:nvPr/>
        </p:nvSpPr>
        <p:spPr bwMode="auto">
          <a:xfrm>
            <a:off x="0" y="990600"/>
            <a:ext cx="9144000" cy="0"/>
          </a:xfrm>
          <a:prstGeom prst="line">
            <a:avLst/>
          </a:prstGeom>
          <a:noFill/>
          <a:ln w="57150" cmpd="thinThick">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solidFill>
                <a:srgbClr val="262626"/>
              </a:solidFill>
            </a:endParaRPr>
          </a:p>
        </p:txBody>
      </p:sp>
    </p:spTree>
    <p:extLst>
      <p:ext uri="{BB962C8B-B14F-4D97-AF65-F5344CB8AC3E}">
        <p14:creationId xmlns:p14="http://schemas.microsoft.com/office/powerpoint/2010/main" val="8353507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1449"/>
                                        </p:tgtEl>
                                        <p:attrNameLst>
                                          <p:attrName>style.visibility</p:attrName>
                                        </p:attrNameLst>
                                      </p:cBhvr>
                                      <p:to>
                                        <p:strVal val="visible"/>
                                      </p:to>
                                    </p:set>
                                    <p:animEffect transition="in" filter="randombar(horizontal)">
                                      <p:cBhvr>
                                        <p:cTn id="7" dur="500"/>
                                        <p:tgtEl>
                                          <p:spTgt spid="614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1452"/>
                                        </p:tgtEl>
                                        <p:attrNameLst>
                                          <p:attrName>style.visibility</p:attrName>
                                        </p:attrNameLst>
                                      </p:cBhvr>
                                      <p:to>
                                        <p:strVal val="visible"/>
                                      </p:to>
                                    </p:set>
                                    <p:animEffect transition="in" filter="randombar(horizontal)">
                                      <p:cBhvr>
                                        <p:cTn id="12" dur="500"/>
                                        <p:tgtEl>
                                          <p:spTgt spid="614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1453"/>
                                        </p:tgtEl>
                                        <p:attrNameLst>
                                          <p:attrName>style.visibility</p:attrName>
                                        </p:attrNameLst>
                                      </p:cBhvr>
                                      <p:to>
                                        <p:strVal val="visible"/>
                                      </p:to>
                                    </p:set>
                                    <p:animEffect transition="in" filter="randombar(horizontal)">
                                      <p:cBhvr>
                                        <p:cTn id="17" dur="500"/>
                                        <p:tgtEl>
                                          <p:spTgt spid="61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9" grpId="0" animBg="1"/>
      <p:bldP spid="61452" grpId="0" animBg="1"/>
      <p:bldP spid="6145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827088" y="44450"/>
            <a:ext cx="7345362"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dirty="0">
                <a:solidFill>
                  <a:srgbClr val="262626"/>
                </a:solidFill>
                <a:latin typeface="Arial" charset="0"/>
              </a:rPr>
              <a:t>ΚΑΘΑΡΣΗ Κρεατινίνης (</a:t>
            </a:r>
            <a:r>
              <a:rPr lang="en-US" sz="3600" dirty="0" err="1">
                <a:solidFill>
                  <a:srgbClr val="262626"/>
                </a:solidFill>
                <a:latin typeface="Arial" charset="0"/>
              </a:rPr>
              <a:t>C</a:t>
            </a:r>
            <a:r>
              <a:rPr lang="en-US" sz="3600" baseline="-25000" dirty="0" err="1">
                <a:solidFill>
                  <a:srgbClr val="262626"/>
                </a:solidFill>
                <a:latin typeface="Arial" charset="0"/>
              </a:rPr>
              <a:t>Cr</a:t>
            </a:r>
            <a:r>
              <a:rPr lang="el-GR" sz="3600" dirty="0">
                <a:solidFill>
                  <a:srgbClr val="262626"/>
                </a:solidFill>
                <a:latin typeface="Arial" charset="0"/>
              </a:rPr>
              <a:t>)</a:t>
            </a:r>
          </a:p>
        </p:txBody>
      </p:sp>
      <p:sp>
        <p:nvSpPr>
          <p:cNvPr id="40963" name="Text Box 4"/>
          <p:cNvSpPr txBox="1">
            <a:spLocks noChangeArrowheads="1"/>
          </p:cNvSpPr>
          <p:nvPr/>
        </p:nvSpPr>
        <p:spPr bwMode="auto">
          <a:xfrm>
            <a:off x="1187450" y="677862"/>
            <a:ext cx="66976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2400">
                <a:solidFill>
                  <a:srgbClr val="262626"/>
                </a:solidFill>
                <a:latin typeface="Arial" charset="0"/>
              </a:rPr>
              <a:t>Προσδιορισμός συγκέντρωσης </a:t>
            </a:r>
            <a:r>
              <a:rPr lang="en-US" sz="2400">
                <a:solidFill>
                  <a:srgbClr val="262626"/>
                </a:solidFill>
                <a:latin typeface="Arial" charset="0"/>
              </a:rPr>
              <a:t>Cr </a:t>
            </a:r>
            <a:r>
              <a:rPr lang="el-GR" sz="2400">
                <a:solidFill>
                  <a:srgbClr val="262626"/>
                </a:solidFill>
                <a:latin typeface="Arial" charset="0"/>
              </a:rPr>
              <a:t>πλάσματος</a:t>
            </a:r>
          </a:p>
        </p:txBody>
      </p:sp>
      <p:sp>
        <p:nvSpPr>
          <p:cNvPr id="40964" name="Text Box 5"/>
          <p:cNvSpPr txBox="1">
            <a:spLocks noChangeArrowheads="1"/>
          </p:cNvSpPr>
          <p:nvPr/>
        </p:nvSpPr>
        <p:spPr bwMode="auto">
          <a:xfrm>
            <a:off x="179388" y="1273161"/>
            <a:ext cx="8964612"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sz="2400" dirty="0">
                <a:solidFill>
                  <a:srgbClr val="262626"/>
                </a:solidFill>
                <a:latin typeface="Arial" charset="0"/>
              </a:rPr>
              <a:t>Από σύμπτωση, </a:t>
            </a:r>
          </a:p>
          <a:p>
            <a:pPr eaLnBrk="1" hangingPunct="1">
              <a:spcBef>
                <a:spcPct val="50000"/>
              </a:spcBef>
            </a:pPr>
            <a:r>
              <a:rPr lang="el-GR" sz="2400" dirty="0">
                <a:solidFill>
                  <a:srgbClr val="262626"/>
                </a:solidFill>
                <a:latin typeface="Arial" charset="0"/>
              </a:rPr>
              <a:t>το μέγεθος του σφάλματος στη μέτρηση της </a:t>
            </a:r>
            <a:r>
              <a:rPr lang="en-US" sz="2400" dirty="0" err="1">
                <a:solidFill>
                  <a:srgbClr val="262626"/>
                </a:solidFill>
                <a:latin typeface="Arial" charset="0"/>
              </a:rPr>
              <a:t>P</a:t>
            </a:r>
            <a:r>
              <a:rPr lang="en-US" sz="2400" baseline="-25000" dirty="0" err="1">
                <a:solidFill>
                  <a:srgbClr val="262626"/>
                </a:solidFill>
                <a:latin typeface="Arial" charset="0"/>
              </a:rPr>
              <a:t>Cr</a:t>
            </a:r>
            <a:r>
              <a:rPr lang="en-US" sz="2400" dirty="0">
                <a:solidFill>
                  <a:srgbClr val="262626"/>
                </a:solidFill>
                <a:latin typeface="Arial" charset="0"/>
              </a:rPr>
              <a:t> </a:t>
            </a:r>
            <a:r>
              <a:rPr lang="el-GR" sz="2400" dirty="0">
                <a:solidFill>
                  <a:srgbClr val="262626"/>
                </a:solidFill>
                <a:latin typeface="Arial" charset="0"/>
              </a:rPr>
              <a:t>που οδηγεί σε </a:t>
            </a:r>
            <a:r>
              <a:rPr lang="el-GR" sz="2400" u="sng" dirty="0">
                <a:solidFill>
                  <a:srgbClr val="262626"/>
                </a:solidFill>
                <a:latin typeface="Arial" charset="0"/>
              </a:rPr>
              <a:t>υποεκτίμηση της </a:t>
            </a:r>
            <a:r>
              <a:rPr lang="en-US" sz="2400" u="sng" dirty="0" err="1">
                <a:solidFill>
                  <a:srgbClr val="262626"/>
                </a:solidFill>
                <a:latin typeface="Arial" charset="0"/>
              </a:rPr>
              <a:t>C</a:t>
            </a:r>
            <a:r>
              <a:rPr lang="en-US" sz="2400" u="sng" baseline="-25000" dirty="0" err="1">
                <a:solidFill>
                  <a:srgbClr val="262626"/>
                </a:solidFill>
                <a:latin typeface="Arial" charset="0"/>
              </a:rPr>
              <a:t>Cr</a:t>
            </a:r>
            <a:endParaRPr lang="el-GR" sz="2400" u="sng" baseline="-25000" dirty="0">
              <a:solidFill>
                <a:srgbClr val="262626"/>
              </a:solidFill>
              <a:latin typeface="Arial" charset="0"/>
            </a:endParaRPr>
          </a:p>
          <a:p>
            <a:pPr eaLnBrk="1" hangingPunct="1">
              <a:spcBef>
                <a:spcPct val="50000"/>
              </a:spcBef>
            </a:pPr>
            <a:r>
              <a:rPr lang="el-GR" sz="2400" dirty="0">
                <a:solidFill>
                  <a:srgbClr val="262626"/>
                </a:solidFill>
                <a:latin typeface="Arial" charset="0"/>
              </a:rPr>
              <a:t>είναι παρόμοιο με το</a:t>
            </a:r>
            <a:r>
              <a:rPr lang="en-US" sz="2400" dirty="0">
                <a:solidFill>
                  <a:srgbClr val="262626"/>
                </a:solidFill>
                <a:latin typeface="Arial" charset="0"/>
              </a:rPr>
              <a:t> </a:t>
            </a:r>
            <a:r>
              <a:rPr lang="el-GR" sz="2400" dirty="0">
                <a:solidFill>
                  <a:srgbClr val="262626"/>
                </a:solidFill>
                <a:latin typeface="Arial" charset="0"/>
              </a:rPr>
              <a:t>σφάλμα από την απέκκριση </a:t>
            </a:r>
            <a:r>
              <a:rPr lang="en-US" sz="2400" dirty="0">
                <a:solidFill>
                  <a:srgbClr val="262626"/>
                </a:solidFill>
                <a:latin typeface="Arial" charset="0"/>
              </a:rPr>
              <a:t>Cr </a:t>
            </a:r>
            <a:r>
              <a:rPr lang="el-GR" sz="2400" dirty="0">
                <a:solidFill>
                  <a:srgbClr val="262626"/>
                </a:solidFill>
                <a:latin typeface="Arial" charset="0"/>
              </a:rPr>
              <a:t>από το εγγύς στα ούρα που οδηγεί σε </a:t>
            </a:r>
            <a:r>
              <a:rPr lang="el-GR" sz="2400" u="sng" dirty="0">
                <a:solidFill>
                  <a:srgbClr val="262626"/>
                </a:solidFill>
                <a:latin typeface="Arial" charset="0"/>
              </a:rPr>
              <a:t>υπερεκτίμηση της </a:t>
            </a:r>
            <a:r>
              <a:rPr lang="en-US" sz="2400" u="sng" dirty="0" err="1">
                <a:solidFill>
                  <a:srgbClr val="262626"/>
                </a:solidFill>
                <a:latin typeface="Arial" charset="0"/>
              </a:rPr>
              <a:t>C</a:t>
            </a:r>
            <a:r>
              <a:rPr lang="en-US" sz="2400" u="sng" baseline="-25000" dirty="0" err="1">
                <a:solidFill>
                  <a:srgbClr val="262626"/>
                </a:solidFill>
                <a:latin typeface="Arial" charset="0"/>
              </a:rPr>
              <a:t>Cr</a:t>
            </a:r>
            <a:endParaRPr lang="el-GR" sz="2400" u="sng" baseline="-25000" dirty="0">
              <a:solidFill>
                <a:srgbClr val="262626"/>
              </a:solidFill>
              <a:latin typeface="Arial" charset="0"/>
            </a:endParaRPr>
          </a:p>
        </p:txBody>
      </p:sp>
      <p:grpSp>
        <p:nvGrpSpPr>
          <p:cNvPr id="2" name="Group 1"/>
          <p:cNvGrpSpPr/>
          <p:nvPr/>
        </p:nvGrpSpPr>
        <p:grpSpPr>
          <a:xfrm>
            <a:off x="2998779" y="4467253"/>
            <a:ext cx="2952750" cy="962025"/>
            <a:chOff x="2339975" y="4724400"/>
            <a:chExt cx="2952750" cy="962025"/>
          </a:xfrm>
        </p:grpSpPr>
        <p:sp>
          <p:nvSpPr>
            <p:cNvPr id="40965" name="Text Box 6"/>
            <p:cNvSpPr txBox="1">
              <a:spLocks noChangeArrowheads="1"/>
            </p:cNvSpPr>
            <p:nvPr/>
          </p:nvSpPr>
          <p:spPr bwMode="auto">
            <a:xfrm>
              <a:off x="2339975" y="4987925"/>
              <a:ext cx="9366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400" dirty="0" err="1">
                  <a:solidFill>
                    <a:srgbClr val="262626"/>
                  </a:solidFill>
                  <a:latin typeface="Arial" charset="0"/>
                </a:rPr>
                <a:t>C</a:t>
              </a:r>
              <a:r>
                <a:rPr lang="en-US" sz="2400" baseline="-25000" dirty="0" err="1">
                  <a:solidFill>
                    <a:srgbClr val="262626"/>
                  </a:solidFill>
                  <a:latin typeface="Arial" charset="0"/>
                </a:rPr>
                <a:t>Cr</a:t>
              </a:r>
              <a:r>
                <a:rPr lang="en-US" sz="2400" baseline="-25000" dirty="0">
                  <a:solidFill>
                    <a:srgbClr val="262626"/>
                  </a:solidFill>
                  <a:latin typeface="Arial" charset="0"/>
                </a:rPr>
                <a:t> </a:t>
              </a:r>
              <a:r>
                <a:rPr lang="el-GR" sz="2400" dirty="0">
                  <a:solidFill>
                    <a:srgbClr val="262626"/>
                  </a:solidFill>
                  <a:latin typeface="Arial" charset="0"/>
                </a:rPr>
                <a:t>=</a:t>
              </a:r>
            </a:p>
          </p:txBody>
        </p:sp>
        <p:sp>
          <p:nvSpPr>
            <p:cNvPr id="40966" name="Line 7"/>
            <p:cNvSpPr>
              <a:spLocks noChangeShapeType="1"/>
            </p:cNvSpPr>
            <p:nvPr/>
          </p:nvSpPr>
          <p:spPr bwMode="auto">
            <a:xfrm>
              <a:off x="3203575" y="5229225"/>
              <a:ext cx="1655763"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262626"/>
                </a:solidFill>
              </a:endParaRPr>
            </a:p>
          </p:txBody>
        </p:sp>
        <p:sp>
          <p:nvSpPr>
            <p:cNvPr id="40967" name="Text Box 8"/>
            <p:cNvSpPr txBox="1">
              <a:spLocks noChangeArrowheads="1"/>
            </p:cNvSpPr>
            <p:nvPr/>
          </p:nvSpPr>
          <p:spPr bwMode="auto">
            <a:xfrm>
              <a:off x="3348038" y="4724400"/>
              <a:ext cx="19446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400" dirty="0">
                  <a:solidFill>
                    <a:srgbClr val="262626"/>
                  </a:solidFill>
                </a:rPr>
                <a:t>↑</a:t>
              </a:r>
              <a:r>
                <a:rPr lang="en-US" sz="2400" dirty="0" err="1">
                  <a:solidFill>
                    <a:srgbClr val="262626"/>
                  </a:solidFill>
                  <a:latin typeface="Arial" charset="0"/>
                </a:rPr>
                <a:t>U</a:t>
              </a:r>
              <a:r>
                <a:rPr lang="en-US" sz="2400" baseline="-25000" dirty="0" err="1">
                  <a:solidFill>
                    <a:srgbClr val="262626"/>
                  </a:solidFill>
                  <a:latin typeface="Arial" charset="0"/>
                </a:rPr>
                <a:t>Cr</a:t>
              </a:r>
              <a:r>
                <a:rPr lang="el-GR" sz="2400" dirty="0">
                  <a:solidFill>
                    <a:srgbClr val="262626"/>
                  </a:solidFill>
                  <a:latin typeface="Arial" charset="0"/>
                </a:rPr>
                <a:t> </a:t>
              </a:r>
              <a:r>
                <a:rPr lang="en-US" sz="2400" dirty="0">
                  <a:solidFill>
                    <a:srgbClr val="262626"/>
                  </a:solidFill>
                  <a:latin typeface="Arial" charset="0"/>
                </a:rPr>
                <a:t>x V</a:t>
              </a:r>
              <a:r>
                <a:rPr lang="el-GR" sz="2400" dirty="0">
                  <a:solidFill>
                    <a:srgbClr val="262626"/>
                  </a:solidFill>
                  <a:latin typeface="Arial" charset="0"/>
                </a:rPr>
                <a:t> </a:t>
              </a:r>
            </a:p>
          </p:txBody>
        </p:sp>
        <p:sp>
          <p:nvSpPr>
            <p:cNvPr id="40968" name="Text Box 9"/>
            <p:cNvSpPr txBox="1">
              <a:spLocks noChangeArrowheads="1"/>
            </p:cNvSpPr>
            <p:nvPr/>
          </p:nvSpPr>
          <p:spPr bwMode="auto">
            <a:xfrm>
              <a:off x="3563938" y="5229225"/>
              <a:ext cx="86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400" dirty="0">
                  <a:solidFill>
                    <a:srgbClr val="262626"/>
                  </a:solidFill>
                </a:rPr>
                <a:t>↑</a:t>
              </a:r>
              <a:r>
                <a:rPr lang="en-US" sz="2400" dirty="0" err="1">
                  <a:solidFill>
                    <a:srgbClr val="262626"/>
                  </a:solidFill>
                  <a:latin typeface="Arial" charset="0"/>
                </a:rPr>
                <a:t>P</a:t>
              </a:r>
              <a:r>
                <a:rPr lang="en-US" sz="2400" baseline="-25000" dirty="0" err="1">
                  <a:solidFill>
                    <a:srgbClr val="262626"/>
                  </a:solidFill>
                  <a:latin typeface="Arial" charset="0"/>
                </a:rPr>
                <a:t>Cr</a:t>
              </a:r>
              <a:endParaRPr lang="el-GR" sz="2400" baseline="-25000" dirty="0">
                <a:solidFill>
                  <a:srgbClr val="262626"/>
                </a:solidFill>
                <a:latin typeface="Arial" charset="0"/>
              </a:endParaRPr>
            </a:p>
          </p:txBody>
        </p:sp>
      </p:grpSp>
      <p:sp>
        <p:nvSpPr>
          <p:cNvPr id="40969" name="Text Box 10"/>
          <p:cNvSpPr txBox="1">
            <a:spLocks noChangeArrowheads="1"/>
          </p:cNvSpPr>
          <p:nvPr/>
        </p:nvSpPr>
        <p:spPr bwMode="auto">
          <a:xfrm>
            <a:off x="79374" y="5476903"/>
            <a:ext cx="904081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sz="2400" b="1" dirty="0">
                <a:solidFill>
                  <a:srgbClr val="262626"/>
                </a:solidFill>
                <a:latin typeface="Arial" charset="0"/>
              </a:rPr>
              <a:t>Έτσι η μετρούμενη κάθαρση κρεατινίνης </a:t>
            </a:r>
            <a:r>
              <a:rPr lang="el-GR" sz="2400" b="1" u="sng" dirty="0">
                <a:solidFill>
                  <a:srgbClr val="262626"/>
                </a:solidFill>
                <a:latin typeface="Arial" charset="0"/>
              </a:rPr>
              <a:t>προσεγγίζει</a:t>
            </a:r>
            <a:r>
              <a:rPr lang="el-GR" sz="2400" b="1" dirty="0">
                <a:solidFill>
                  <a:srgbClr val="262626"/>
                </a:solidFill>
                <a:latin typeface="Arial" charset="0"/>
              </a:rPr>
              <a:t> το </a:t>
            </a:r>
            <a:r>
              <a:rPr lang="en-US" sz="2400" b="1" dirty="0">
                <a:solidFill>
                  <a:srgbClr val="262626"/>
                </a:solidFill>
                <a:latin typeface="Arial" charset="0"/>
              </a:rPr>
              <a:t>GFR</a:t>
            </a:r>
            <a:endParaRPr lang="el-GR" sz="2400" b="1" dirty="0">
              <a:solidFill>
                <a:srgbClr val="262626"/>
              </a:solidFill>
              <a:latin typeface="Arial" charset="0"/>
            </a:endParaRPr>
          </a:p>
        </p:txBody>
      </p:sp>
      <p:sp>
        <p:nvSpPr>
          <p:cNvPr id="40970" name="Line 11"/>
          <p:cNvSpPr>
            <a:spLocks noChangeShapeType="1"/>
          </p:cNvSpPr>
          <p:nvPr/>
        </p:nvSpPr>
        <p:spPr bwMode="auto">
          <a:xfrm>
            <a:off x="0" y="685800"/>
            <a:ext cx="9144000" cy="0"/>
          </a:xfrm>
          <a:prstGeom prst="line">
            <a:avLst/>
          </a:prstGeom>
          <a:noFill/>
          <a:ln w="57150" cmpd="thinThick">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solidFill>
                <a:srgbClr val="262626"/>
              </a:solidFill>
            </a:endParaRPr>
          </a:p>
        </p:txBody>
      </p:sp>
    </p:spTree>
    <p:extLst>
      <p:ext uri="{BB962C8B-B14F-4D97-AF65-F5344CB8AC3E}">
        <p14:creationId xmlns:p14="http://schemas.microsoft.com/office/powerpoint/2010/main" val="1595695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dirty="0"/>
              <a:t>Διαχείριση ασθενούς με αυξημένη ουρία και κρεατινίνη  </a:t>
            </a:r>
            <a:endParaRPr lang="en-US" dirty="0"/>
          </a:p>
        </p:txBody>
      </p:sp>
      <p:sp>
        <p:nvSpPr>
          <p:cNvPr id="5" name="Content Placeholder 4"/>
          <p:cNvSpPr>
            <a:spLocks noGrp="1"/>
          </p:cNvSpPr>
          <p:nvPr>
            <p:ph idx="1"/>
          </p:nvPr>
        </p:nvSpPr>
        <p:spPr/>
        <p:txBody>
          <a:bodyPr/>
          <a:lstStyle/>
          <a:p>
            <a:pPr marL="0" indent="0">
              <a:buNone/>
            </a:pPr>
            <a:endParaRPr lang="el-GR" dirty="0"/>
          </a:p>
          <a:p>
            <a:r>
              <a:rPr lang="el-GR" dirty="0"/>
              <a:t>Χρόνια Νεφρική Νόσος</a:t>
            </a:r>
          </a:p>
          <a:p>
            <a:endParaRPr lang="el-GR" dirty="0"/>
          </a:p>
          <a:p>
            <a:r>
              <a:rPr lang="el-GR" dirty="0"/>
              <a:t>Οξεία Νεφρική Βλάβη</a:t>
            </a:r>
          </a:p>
          <a:p>
            <a:endParaRPr lang="el-GR" dirty="0"/>
          </a:p>
          <a:p>
            <a:r>
              <a:rPr lang="el-GR" dirty="0"/>
              <a:t>Οξέια επί Χρονίας Νεφρική Νόσος </a:t>
            </a:r>
            <a:endParaRPr lang="en-US" dirty="0"/>
          </a:p>
        </p:txBody>
      </p:sp>
    </p:spTree>
  </p:cSld>
  <p:clrMapOvr>
    <a:masterClrMapping/>
  </p:clrMapOvr>
  <p:transition spd="slow">
    <p:check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6"/>
          <p:cNvSpPr txBox="1">
            <a:spLocks noChangeArrowheads="1"/>
          </p:cNvSpPr>
          <p:nvPr/>
        </p:nvSpPr>
        <p:spPr bwMode="auto">
          <a:xfrm>
            <a:off x="2052638" y="990600"/>
            <a:ext cx="50403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2400">
                <a:solidFill>
                  <a:srgbClr val="00FFFF"/>
                </a:solidFill>
                <a:latin typeface="Arial" charset="0"/>
              </a:rPr>
              <a:t>Κάθαρση Κρεατινίνης και </a:t>
            </a:r>
            <a:r>
              <a:rPr lang="en-US" sz="2400">
                <a:solidFill>
                  <a:srgbClr val="00FFFF"/>
                </a:solidFill>
                <a:latin typeface="Arial" charset="0"/>
              </a:rPr>
              <a:t>GFR</a:t>
            </a:r>
            <a:endParaRPr lang="el-GR" sz="2400">
              <a:solidFill>
                <a:srgbClr val="00FFFF"/>
              </a:solidFill>
              <a:latin typeface="Arial" charset="0"/>
            </a:endParaRPr>
          </a:p>
        </p:txBody>
      </p:sp>
      <p:sp>
        <p:nvSpPr>
          <p:cNvPr id="41987" name="Text Box 2"/>
          <p:cNvSpPr txBox="1">
            <a:spLocks noChangeArrowheads="1"/>
          </p:cNvSpPr>
          <p:nvPr/>
        </p:nvSpPr>
        <p:spPr bwMode="auto">
          <a:xfrm>
            <a:off x="827088" y="76200"/>
            <a:ext cx="7345362"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dirty="0">
                <a:solidFill>
                  <a:srgbClr val="262626"/>
                </a:solidFill>
                <a:latin typeface="Times New Roman"/>
                <a:cs typeface="Times New Roman"/>
              </a:rPr>
              <a:t>ΚΑΘΑΡΣΗ Κρεατινίνης (</a:t>
            </a:r>
            <a:r>
              <a:rPr lang="en-US" sz="3600" dirty="0" err="1">
                <a:solidFill>
                  <a:srgbClr val="262626"/>
                </a:solidFill>
                <a:latin typeface="Times New Roman"/>
                <a:cs typeface="Times New Roman"/>
              </a:rPr>
              <a:t>C</a:t>
            </a:r>
            <a:r>
              <a:rPr lang="en-US" sz="3600" baseline="-25000" dirty="0" err="1">
                <a:solidFill>
                  <a:srgbClr val="262626"/>
                </a:solidFill>
                <a:latin typeface="Times New Roman"/>
                <a:cs typeface="Times New Roman"/>
              </a:rPr>
              <a:t>Cr</a:t>
            </a:r>
            <a:r>
              <a:rPr lang="el-GR" sz="3600" dirty="0">
                <a:solidFill>
                  <a:srgbClr val="262626"/>
                </a:solidFill>
                <a:latin typeface="Times New Roman"/>
                <a:cs typeface="Times New Roman"/>
              </a:rPr>
              <a:t>)</a:t>
            </a:r>
          </a:p>
        </p:txBody>
      </p:sp>
      <p:sp>
        <p:nvSpPr>
          <p:cNvPr id="41988" name="Line 3"/>
          <p:cNvSpPr>
            <a:spLocks noChangeShapeType="1"/>
          </p:cNvSpPr>
          <p:nvPr/>
        </p:nvSpPr>
        <p:spPr bwMode="auto">
          <a:xfrm>
            <a:off x="0" y="914400"/>
            <a:ext cx="9144000" cy="0"/>
          </a:xfrm>
          <a:prstGeom prst="line">
            <a:avLst/>
          </a:prstGeom>
          <a:noFill/>
          <a:ln w="57150" cmpd="thinThick">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4198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638" y="1482725"/>
            <a:ext cx="5256212" cy="470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38030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0"/>
          <p:cNvPicPr>
            <a:picLocks noChangeAspect="1" noChangeArrowheads="1"/>
          </p:cNvPicPr>
          <p:nvPr/>
        </p:nvPicPr>
        <p:blipFill>
          <a:blip r:embed="rId2">
            <a:extLst>
              <a:ext uri="{28A0092B-C50C-407E-A947-70E740481C1C}">
                <a14:useLocalDpi xmlns:a14="http://schemas.microsoft.com/office/drawing/2010/main" val="0"/>
              </a:ext>
            </a:extLst>
          </a:blip>
          <a:srcRect l="3688" r="4646" b="3717"/>
          <a:stretch>
            <a:fillRect/>
          </a:stretch>
        </p:blipFill>
        <p:spPr bwMode="auto">
          <a:xfrm>
            <a:off x="1474788" y="914400"/>
            <a:ext cx="6265862" cy="564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Text Box 2"/>
          <p:cNvSpPr txBox="1">
            <a:spLocks noChangeArrowheads="1"/>
          </p:cNvSpPr>
          <p:nvPr/>
        </p:nvSpPr>
        <p:spPr bwMode="auto">
          <a:xfrm>
            <a:off x="827088" y="76200"/>
            <a:ext cx="7345362"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b="1" dirty="0">
                <a:solidFill>
                  <a:srgbClr val="262626"/>
                </a:solidFill>
                <a:latin typeface="Times New Roman"/>
                <a:cs typeface="Times New Roman"/>
              </a:rPr>
              <a:t>Κρεατινίνη ορού</a:t>
            </a:r>
          </a:p>
        </p:txBody>
      </p:sp>
      <p:sp>
        <p:nvSpPr>
          <p:cNvPr id="65541" name="Line 5"/>
          <p:cNvSpPr>
            <a:spLocks noChangeShapeType="1"/>
          </p:cNvSpPr>
          <p:nvPr/>
        </p:nvSpPr>
        <p:spPr bwMode="auto">
          <a:xfrm flipV="1">
            <a:off x="3203575" y="5446713"/>
            <a:ext cx="0" cy="503237"/>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5542" name="Line 6"/>
          <p:cNvSpPr>
            <a:spLocks noChangeShapeType="1"/>
          </p:cNvSpPr>
          <p:nvPr/>
        </p:nvSpPr>
        <p:spPr bwMode="auto">
          <a:xfrm flipH="1">
            <a:off x="2700338" y="5445125"/>
            <a:ext cx="503237" cy="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5543" name="Line 7"/>
          <p:cNvSpPr>
            <a:spLocks noChangeShapeType="1"/>
          </p:cNvSpPr>
          <p:nvPr/>
        </p:nvSpPr>
        <p:spPr bwMode="auto">
          <a:xfrm flipH="1" flipV="1">
            <a:off x="3203575" y="4901642"/>
            <a:ext cx="13230" cy="1046718"/>
          </a:xfrm>
          <a:prstGeom prst="line">
            <a:avLst/>
          </a:prstGeom>
          <a:noFill/>
          <a:ln w="28575">
            <a:solidFill>
              <a:schemeClr val="accent4"/>
            </a:solidFill>
            <a:prstDash val="solid"/>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5545" name="Line 9"/>
          <p:cNvSpPr>
            <a:spLocks noChangeShapeType="1"/>
          </p:cNvSpPr>
          <p:nvPr/>
        </p:nvSpPr>
        <p:spPr bwMode="auto">
          <a:xfrm flipH="1">
            <a:off x="2700338" y="4076700"/>
            <a:ext cx="503237" cy="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896" name="Line 12"/>
          <p:cNvSpPr>
            <a:spLocks noChangeShapeType="1"/>
          </p:cNvSpPr>
          <p:nvPr/>
        </p:nvSpPr>
        <p:spPr bwMode="auto">
          <a:xfrm>
            <a:off x="0" y="838200"/>
            <a:ext cx="9144000" cy="0"/>
          </a:xfrm>
          <a:prstGeom prst="line">
            <a:avLst/>
          </a:prstGeom>
          <a:noFill/>
          <a:ln w="57150" cmpd="thinThick">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 name="Line 7"/>
          <p:cNvSpPr>
            <a:spLocks noChangeShapeType="1"/>
          </p:cNvSpPr>
          <p:nvPr/>
        </p:nvSpPr>
        <p:spPr bwMode="auto">
          <a:xfrm flipV="1">
            <a:off x="2700338" y="4901642"/>
            <a:ext cx="503237" cy="15932"/>
          </a:xfrm>
          <a:prstGeom prst="line">
            <a:avLst/>
          </a:prstGeom>
          <a:noFill/>
          <a:ln w="28575">
            <a:solidFill>
              <a:schemeClr val="accent4"/>
            </a:solidFill>
            <a:prstDash val="solid"/>
            <a:round/>
            <a:headEnd/>
            <a:tailEnd/>
          </a:ln>
          <a:extLst>
            <a:ext uri="{909E8E84-426E-40dd-AFC4-6F175D3DCCD1}">
              <a14:hiddenFill xmlns:a14="http://schemas.microsoft.com/office/drawing/2010/main" xmlns="">
                <a:noFill/>
              </a14:hiddenFill>
            </a:ext>
          </a:extLst>
        </p:spPr>
        <p:txBody>
          <a:bodyPr/>
          <a:lstStyle/>
          <a:p>
            <a:endParaRPr lang="en-US"/>
          </a:p>
        </p:txBody>
      </p:sp>
    </p:spTree>
    <p:extLst>
      <p:ext uri="{BB962C8B-B14F-4D97-AF65-F5344CB8AC3E}">
        <p14:creationId xmlns:p14="http://schemas.microsoft.com/office/powerpoint/2010/main" val="404176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543"/>
                                        </p:tgtEl>
                                        <p:attrNameLst>
                                          <p:attrName>style.visibility</p:attrName>
                                        </p:attrNameLst>
                                      </p:cBhvr>
                                      <p:to>
                                        <p:strVal val="visible"/>
                                      </p:to>
                                    </p:set>
                                    <p:animEffect transition="in" filter="dissolve">
                                      <p:cBhvr>
                                        <p:cTn id="7" dur="500"/>
                                        <p:tgtEl>
                                          <p:spTgt spid="6554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3"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827088" y="152400"/>
            <a:ext cx="7345362"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b="1" dirty="0">
                <a:solidFill>
                  <a:srgbClr val="262626"/>
                </a:solidFill>
                <a:latin typeface="Times New Roman"/>
                <a:cs typeface="Times New Roman"/>
              </a:rPr>
              <a:t>Κρεατινίνη ορού</a:t>
            </a:r>
          </a:p>
        </p:txBody>
      </p:sp>
      <p:pic>
        <p:nvPicPr>
          <p:cNvPr id="36867" name="Picture 4"/>
          <p:cNvPicPr>
            <a:picLocks noChangeAspect="1" noChangeArrowheads="1"/>
          </p:cNvPicPr>
          <p:nvPr/>
        </p:nvPicPr>
        <p:blipFill>
          <a:blip r:embed="rId2">
            <a:extLst>
              <a:ext uri="{28A0092B-C50C-407E-A947-70E740481C1C}">
                <a14:useLocalDpi xmlns:a14="http://schemas.microsoft.com/office/drawing/2010/main" val="0"/>
              </a:ext>
            </a:extLst>
          </a:blip>
          <a:srcRect r="1700" b="3809"/>
          <a:stretch>
            <a:fillRect/>
          </a:stretch>
        </p:blipFill>
        <p:spPr bwMode="auto">
          <a:xfrm>
            <a:off x="323850" y="1143001"/>
            <a:ext cx="8569325"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8" name="Line 6"/>
          <p:cNvSpPr>
            <a:spLocks noChangeShapeType="1"/>
          </p:cNvSpPr>
          <p:nvPr/>
        </p:nvSpPr>
        <p:spPr bwMode="auto">
          <a:xfrm>
            <a:off x="323850" y="5516563"/>
            <a:ext cx="720725" cy="0"/>
          </a:xfrm>
          <a:prstGeom prst="line">
            <a:avLst/>
          </a:prstGeom>
          <a:noFill/>
          <a:ln w="285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6869" name="Line 7"/>
          <p:cNvSpPr>
            <a:spLocks noChangeShapeType="1"/>
          </p:cNvSpPr>
          <p:nvPr/>
        </p:nvSpPr>
        <p:spPr bwMode="auto">
          <a:xfrm>
            <a:off x="323850" y="4724400"/>
            <a:ext cx="647700" cy="0"/>
          </a:xfrm>
          <a:prstGeom prst="line">
            <a:avLst/>
          </a:prstGeom>
          <a:noFill/>
          <a:ln w="285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6870" name="Line 8"/>
          <p:cNvSpPr>
            <a:spLocks noChangeShapeType="1"/>
          </p:cNvSpPr>
          <p:nvPr/>
        </p:nvSpPr>
        <p:spPr bwMode="auto">
          <a:xfrm>
            <a:off x="971550" y="4149725"/>
            <a:ext cx="863600" cy="0"/>
          </a:xfrm>
          <a:prstGeom prst="line">
            <a:avLst/>
          </a:prstGeom>
          <a:noFill/>
          <a:ln w="285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6871" name="Line 9"/>
          <p:cNvSpPr>
            <a:spLocks noChangeShapeType="1"/>
          </p:cNvSpPr>
          <p:nvPr/>
        </p:nvSpPr>
        <p:spPr bwMode="auto">
          <a:xfrm>
            <a:off x="323850" y="2636838"/>
            <a:ext cx="360363" cy="0"/>
          </a:xfrm>
          <a:prstGeom prst="line">
            <a:avLst/>
          </a:prstGeom>
          <a:noFill/>
          <a:ln w="285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6872" name="Line 10"/>
          <p:cNvSpPr>
            <a:spLocks noChangeShapeType="1"/>
          </p:cNvSpPr>
          <p:nvPr/>
        </p:nvSpPr>
        <p:spPr bwMode="auto">
          <a:xfrm>
            <a:off x="0" y="914400"/>
            <a:ext cx="9144000" cy="0"/>
          </a:xfrm>
          <a:prstGeom prst="line">
            <a:avLst/>
          </a:prstGeom>
          <a:noFill/>
          <a:ln w="57150" cmpd="thinThick">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Tree>
    <p:extLst>
      <p:ext uri="{BB962C8B-B14F-4D97-AF65-F5344CB8AC3E}">
        <p14:creationId xmlns:p14="http://schemas.microsoft.com/office/powerpoint/2010/main" val="4074188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Εκτίμηση νεφρικής λειτουργίας</a:t>
            </a:r>
            <a:endParaRPr lang="en-US" dirty="0"/>
          </a:p>
        </p:txBody>
      </p:sp>
      <p:sp>
        <p:nvSpPr>
          <p:cNvPr id="3" name="Content Placeholder 2"/>
          <p:cNvSpPr>
            <a:spLocks noGrp="1"/>
          </p:cNvSpPr>
          <p:nvPr>
            <p:ph idx="1"/>
          </p:nvPr>
        </p:nvSpPr>
        <p:spPr/>
        <p:txBody>
          <a:bodyPr/>
          <a:lstStyle/>
          <a:p>
            <a:r>
              <a:rPr lang="el-GR" b="1" dirty="0"/>
              <a:t>Όχι</a:t>
            </a:r>
            <a:r>
              <a:rPr lang="el-GR" dirty="0"/>
              <a:t> με ουρία και κρεατινίνη</a:t>
            </a:r>
            <a:endParaRPr lang="en-US" dirty="0"/>
          </a:p>
          <a:p>
            <a:endParaRPr lang="en-US" dirty="0"/>
          </a:p>
          <a:p>
            <a:endParaRPr lang="en-US" dirty="0"/>
          </a:p>
          <a:p>
            <a:endParaRPr lang="en-US" dirty="0"/>
          </a:p>
          <a:p>
            <a:r>
              <a:rPr lang="el-GR" dirty="0"/>
              <a:t>Αλλά με το ρυθμό σπειραματικής διήθησης (</a:t>
            </a:r>
            <a:r>
              <a:rPr lang="en-US" dirty="0"/>
              <a:t>Glomerular Filtration Rate-GFR)</a:t>
            </a:r>
          </a:p>
        </p:txBody>
      </p:sp>
    </p:spTree>
    <p:extLst>
      <p:ext uri="{BB962C8B-B14F-4D97-AF65-F5344CB8AC3E}">
        <p14:creationId xmlns:p14="http://schemas.microsoft.com/office/powerpoint/2010/main" val="1007055313"/>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AutoShape 2"/>
          <p:cNvSpPr>
            <a:spLocks noGrp="1" noChangeArrowheads="1"/>
          </p:cNvSpPr>
          <p:nvPr>
            <p:ph type="title"/>
          </p:nvPr>
        </p:nvSpPr>
        <p:spPr>
          <a:xfrm>
            <a:off x="347134" y="76200"/>
            <a:ext cx="8418689" cy="685800"/>
          </a:xfrm>
          <a:prstGeom prst="roundRect">
            <a:avLst>
              <a:gd name="adj" fmla="val 16667"/>
            </a:avLst>
          </a:prstGeom>
          <a:noFill/>
          <a:ln algn="ctr">
            <a:solidFill>
              <a:srgbClr val="CCFFFF"/>
            </a:solidFill>
            <a:round/>
            <a:headEnd type="none" w="med" len="med"/>
            <a:tailEnd type="none" w="med" len="med"/>
          </a:ln>
        </p:spPr>
        <p:txBody>
          <a:bodyPr>
            <a:normAutofit fontScale="90000"/>
          </a:bodyPr>
          <a:lstStyle/>
          <a:p>
            <a:pPr algn="ctr">
              <a:lnSpc>
                <a:spcPct val="110000"/>
              </a:lnSpc>
            </a:pPr>
            <a:r>
              <a:rPr lang="el-GR" sz="3600" b="1" dirty="0">
                <a:latin typeface="Times New Roman"/>
                <a:cs typeface="Times New Roman"/>
              </a:rPr>
              <a:t>Κρεατινίνη ορού</a:t>
            </a:r>
            <a:endParaRPr lang="el-GR" sz="4800" b="1" dirty="0">
              <a:latin typeface="Times New Roman"/>
              <a:cs typeface="Times New Roman"/>
            </a:endParaRPr>
          </a:p>
        </p:txBody>
      </p:sp>
      <p:sp>
        <p:nvSpPr>
          <p:cNvPr id="326659" name="AutoShape 3"/>
          <p:cNvSpPr>
            <a:spLocks noChangeArrowheads="1"/>
          </p:cNvSpPr>
          <p:nvPr/>
        </p:nvSpPr>
        <p:spPr bwMode="auto">
          <a:xfrm>
            <a:off x="966612" y="1219200"/>
            <a:ext cx="7147277" cy="1016000"/>
          </a:xfrm>
          <a:prstGeom prst="roundRect">
            <a:avLst>
              <a:gd name="adj" fmla="val 16667"/>
            </a:avLst>
          </a:prstGeom>
          <a:gradFill rotWithShape="1">
            <a:gsLst>
              <a:gs pos="0">
                <a:srgbClr val="CCFFFF"/>
              </a:gs>
              <a:gs pos="100000">
                <a:srgbClr val="99CCFF"/>
              </a:gs>
            </a:gsLst>
            <a:path path="shape">
              <a:fillToRect l="50000" t="50000" r="50000" b="50000"/>
            </a:path>
          </a:gradFill>
          <a:ln w="9525" algn="ctr">
            <a:solidFill>
              <a:srgbClr val="9933FF"/>
            </a:solidFill>
            <a:round/>
            <a:headEnd/>
            <a:tailEnd/>
          </a:ln>
          <a:effectLst>
            <a:outerShdw dist="125724" dir="2700000" algn="ctr" rotWithShape="0">
              <a:srgbClr val="9933FF">
                <a:alpha val="50000"/>
              </a:srgbClr>
            </a:outerShdw>
          </a:effectLst>
        </p:spPr>
        <p:txBody>
          <a:bodyPr anchor="ctr" anchorCtr="1">
            <a:spAutoFit/>
          </a:bodyPr>
          <a:lstStyle/>
          <a:p>
            <a:pPr algn="ctr" eaLnBrk="0" hangingPunct="0"/>
            <a:r>
              <a:rPr lang="el-GR" sz="5400" b="1" dirty="0">
                <a:solidFill>
                  <a:srgbClr val="0000CC"/>
                </a:solidFill>
                <a:effectLst>
                  <a:outerShdw blurRad="50800" dist="38100" dir="2700000" algn="tl" rotWithShape="0">
                    <a:srgbClr val="000000">
                      <a:alpha val="43000"/>
                    </a:srgbClr>
                  </a:outerShdw>
                </a:effectLst>
                <a:latin typeface="Times New Roman"/>
                <a:cs typeface="Times New Roman"/>
              </a:rPr>
              <a:t>Φυσιολογικές τιμές</a:t>
            </a:r>
          </a:p>
        </p:txBody>
      </p:sp>
      <p:sp>
        <p:nvSpPr>
          <p:cNvPr id="326660" name="Rectangle 4"/>
          <p:cNvSpPr>
            <a:spLocks noChangeArrowheads="1"/>
          </p:cNvSpPr>
          <p:nvPr/>
        </p:nvSpPr>
        <p:spPr bwMode="auto">
          <a:xfrm>
            <a:off x="795867" y="2277089"/>
            <a:ext cx="7936089" cy="2605088"/>
          </a:xfrm>
          <a:prstGeom prst="rect">
            <a:avLst/>
          </a:prstGeom>
          <a:noFill/>
          <a:ln w="28575" algn="ctr">
            <a:noFill/>
            <a:miter lim="800000"/>
            <a:headEnd/>
            <a:tailEnd/>
          </a:ln>
          <a:effectLst/>
        </p:spPr>
        <p:txBody>
          <a:bodyPr/>
          <a:lstStyle/>
          <a:p>
            <a:pPr marL="377825" indent="-377825">
              <a:lnSpc>
                <a:spcPct val="140000"/>
              </a:lnSpc>
              <a:spcBef>
                <a:spcPct val="20000"/>
              </a:spcBef>
              <a:buClr>
                <a:srgbClr val="F98D43"/>
              </a:buClr>
              <a:buSzPct val="120000"/>
              <a:buFont typeface="Symbol" charset="0"/>
              <a:buChar char="·"/>
            </a:pPr>
            <a:r>
              <a:rPr lang="el-GR" sz="4800" dirty="0">
                <a:effectLst>
                  <a:outerShdw blurRad="50800" dist="38100" dir="2700000" algn="tl" rotWithShape="0">
                    <a:srgbClr val="000000">
                      <a:alpha val="43000"/>
                    </a:srgbClr>
                  </a:outerShdw>
                </a:effectLst>
                <a:latin typeface="Times New Roman"/>
                <a:cs typeface="Times New Roman"/>
              </a:rPr>
              <a:t> Άνδρες:</a:t>
            </a:r>
            <a:r>
              <a:rPr lang="en-US" sz="4800" dirty="0">
                <a:effectLst>
                  <a:outerShdw blurRad="50800" dist="38100" dir="2700000" algn="tl" rotWithShape="0">
                    <a:srgbClr val="000000">
                      <a:alpha val="43000"/>
                    </a:srgbClr>
                  </a:outerShdw>
                </a:effectLst>
                <a:latin typeface="Times New Roman"/>
                <a:cs typeface="Times New Roman"/>
              </a:rPr>
              <a:t> 0,</a:t>
            </a:r>
            <a:r>
              <a:rPr lang="el-GR" sz="4800" dirty="0">
                <a:effectLst>
                  <a:outerShdw blurRad="50800" dist="38100" dir="2700000" algn="tl" rotWithShape="0">
                    <a:srgbClr val="000000">
                      <a:alpha val="43000"/>
                    </a:srgbClr>
                  </a:outerShdw>
                </a:effectLst>
                <a:latin typeface="Times New Roman"/>
                <a:cs typeface="Times New Roman"/>
              </a:rPr>
              <a:t>8</a:t>
            </a:r>
            <a:r>
              <a:rPr lang="en-US" sz="4800" dirty="0">
                <a:effectLst>
                  <a:outerShdw blurRad="50800" dist="38100" dir="2700000" algn="tl" rotWithShape="0">
                    <a:srgbClr val="000000">
                      <a:alpha val="43000"/>
                    </a:srgbClr>
                  </a:outerShdw>
                </a:effectLst>
                <a:latin typeface="Times New Roman"/>
                <a:cs typeface="Times New Roman"/>
              </a:rPr>
              <a:t> – 1,</a:t>
            </a:r>
            <a:r>
              <a:rPr lang="el-GR" sz="4800" dirty="0">
                <a:effectLst>
                  <a:outerShdw blurRad="50800" dist="38100" dir="2700000" algn="tl" rotWithShape="0">
                    <a:srgbClr val="000000">
                      <a:alpha val="43000"/>
                    </a:srgbClr>
                  </a:outerShdw>
                </a:effectLst>
                <a:latin typeface="Times New Roman"/>
                <a:cs typeface="Times New Roman"/>
              </a:rPr>
              <a:t>3</a:t>
            </a:r>
            <a:r>
              <a:rPr lang="en-US" sz="4800" dirty="0">
                <a:effectLst>
                  <a:outerShdw blurRad="50800" dist="38100" dir="2700000" algn="tl" rotWithShape="0">
                    <a:srgbClr val="000000">
                      <a:alpha val="43000"/>
                    </a:srgbClr>
                  </a:outerShdw>
                </a:effectLst>
                <a:latin typeface="Times New Roman"/>
                <a:cs typeface="Times New Roman"/>
              </a:rPr>
              <a:t> mg/dl</a:t>
            </a:r>
            <a:endParaRPr lang="el-GR" sz="4800" dirty="0">
              <a:effectLst>
                <a:outerShdw blurRad="50800" dist="38100" dir="2700000" algn="tl" rotWithShape="0">
                  <a:srgbClr val="000000">
                    <a:alpha val="43000"/>
                  </a:srgbClr>
                </a:outerShdw>
              </a:effectLst>
              <a:latin typeface="Times New Roman"/>
              <a:cs typeface="Times New Roman"/>
            </a:endParaRPr>
          </a:p>
          <a:p>
            <a:pPr marL="377825" indent="-377825">
              <a:lnSpc>
                <a:spcPct val="140000"/>
              </a:lnSpc>
              <a:spcBef>
                <a:spcPct val="20000"/>
              </a:spcBef>
              <a:buClr>
                <a:srgbClr val="F98D43"/>
              </a:buClr>
              <a:buSzPct val="120000"/>
              <a:buFont typeface="Symbol" charset="0"/>
              <a:buChar char="·"/>
            </a:pPr>
            <a:r>
              <a:rPr lang="el-GR" sz="4800" dirty="0">
                <a:effectLst>
                  <a:outerShdw blurRad="50800" dist="38100" dir="2700000" algn="tl" rotWithShape="0">
                    <a:srgbClr val="000000">
                      <a:alpha val="43000"/>
                    </a:srgbClr>
                  </a:outerShdw>
                </a:effectLst>
                <a:latin typeface="Times New Roman"/>
                <a:cs typeface="Times New Roman"/>
              </a:rPr>
              <a:t> Γυναίκες:</a:t>
            </a:r>
            <a:r>
              <a:rPr lang="en-US" sz="4800" dirty="0">
                <a:effectLst>
                  <a:outerShdw blurRad="50800" dist="38100" dir="2700000" algn="tl" rotWithShape="0">
                    <a:srgbClr val="000000">
                      <a:alpha val="43000"/>
                    </a:srgbClr>
                  </a:outerShdw>
                </a:effectLst>
                <a:latin typeface="Times New Roman"/>
                <a:cs typeface="Times New Roman"/>
              </a:rPr>
              <a:t> 0,6 – 1,</a:t>
            </a:r>
            <a:r>
              <a:rPr lang="el-GR" sz="4800" dirty="0">
                <a:effectLst>
                  <a:outerShdw blurRad="50800" dist="38100" dir="2700000" algn="tl" rotWithShape="0">
                    <a:srgbClr val="000000">
                      <a:alpha val="43000"/>
                    </a:srgbClr>
                  </a:outerShdw>
                </a:effectLst>
                <a:latin typeface="Times New Roman"/>
                <a:cs typeface="Times New Roman"/>
              </a:rPr>
              <a:t>1</a:t>
            </a:r>
            <a:r>
              <a:rPr lang="en-US" sz="4800" dirty="0">
                <a:effectLst>
                  <a:outerShdw blurRad="50800" dist="38100" dir="2700000" algn="tl" rotWithShape="0">
                    <a:srgbClr val="000000">
                      <a:alpha val="43000"/>
                    </a:srgbClr>
                  </a:outerShdw>
                </a:effectLst>
                <a:latin typeface="Times New Roman"/>
                <a:cs typeface="Times New Roman"/>
              </a:rPr>
              <a:t> mg/dl</a:t>
            </a:r>
            <a:r>
              <a:rPr lang="el-GR" sz="4800" dirty="0">
                <a:effectLst>
                  <a:outerShdw blurRad="50800" dist="38100" dir="2700000" algn="tl" rotWithShape="0">
                    <a:srgbClr val="000000">
                      <a:alpha val="43000"/>
                    </a:srgbClr>
                  </a:outerShdw>
                </a:effectLst>
                <a:latin typeface="Times New Roman"/>
                <a:cs typeface="Times New Roman"/>
              </a:rPr>
              <a:t> </a:t>
            </a:r>
          </a:p>
          <a:p>
            <a:pPr marL="377825" indent="-377825">
              <a:lnSpc>
                <a:spcPct val="140000"/>
              </a:lnSpc>
              <a:spcBef>
                <a:spcPct val="20000"/>
              </a:spcBef>
              <a:buClr>
                <a:srgbClr val="F98D43"/>
              </a:buClr>
              <a:buSzPct val="120000"/>
              <a:buFont typeface="Symbol" charset="0"/>
              <a:buChar char="·"/>
            </a:pPr>
            <a:r>
              <a:rPr lang="el-GR" sz="4800" dirty="0">
                <a:effectLst>
                  <a:outerShdw blurRad="50800" dist="38100" dir="2700000" algn="tl" rotWithShape="0">
                    <a:srgbClr val="000000">
                      <a:alpha val="43000"/>
                    </a:srgbClr>
                  </a:outerShdw>
                </a:effectLst>
                <a:latin typeface="Times New Roman"/>
                <a:cs typeface="Times New Roman"/>
              </a:rPr>
              <a:t> Παιδιά:</a:t>
            </a:r>
            <a:r>
              <a:rPr lang="en-US" sz="4800" dirty="0">
                <a:effectLst>
                  <a:outerShdw blurRad="50800" dist="38100" dir="2700000" algn="tl" rotWithShape="0">
                    <a:srgbClr val="000000">
                      <a:alpha val="43000"/>
                    </a:srgbClr>
                  </a:outerShdw>
                </a:effectLst>
                <a:latin typeface="Times New Roman"/>
                <a:cs typeface="Times New Roman"/>
              </a:rPr>
              <a:t> 0,3 – 0,6 mg/dl</a:t>
            </a:r>
            <a:r>
              <a:rPr lang="el-GR" sz="4800" dirty="0">
                <a:effectLst>
                  <a:outerShdw blurRad="50800" dist="38100" dir="2700000" algn="tl" rotWithShape="0">
                    <a:srgbClr val="000000">
                      <a:alpha val="43000"/>
                    </a:srgbClr>
                  </a:outerShdw>
                </a:effectLst>
                <a:latin typeface="Times New Roman"/>
                <a:cs typeface="Times New Roman"/>
              </a:rPr>
              <a:t> </a:t>
            </a:r>
          </a:p>
        </p:txBody>
      </p:sp>
      <p:sp>
        <p:nvSpPr>
          <p:cNvPr id="326661" name="Line 5"/>
          <p:cNvSpPr>
            <a:spLocks noChangeShapeType="1"/>
          </p:cNvSpPr>
          <p:nvPr/>
        </p:nvSpPr>
        <p:spPr bwMode="auto">
          <a:xfrm>
            <a:off x="924279" y="1290638"/>
            <a:ext cx="6911622" cy="4176713"/>
          </a:xfrm>
          <a:prstGeom prst="line">
            <a:avLst/>
          </a:prstGeom>
          <a:noFill/>
          <a:ln w="292100">
            <a:solidFill>
              <a:srgbClr val="C42F00"/>
            </a:solidFill>
            <a:round/>
            <a:headEnd/>
            <a:tailEnd/>
          </a:ln>
          <a:extLst>
            <a:ext uri="{909E8E84-426E-40dd-AFC4-6F175D3DCCD1}">
              <a14:hiddenFill xmlns:a14="http://schemas.microsoft.com/office/drawing/2010/main" xmlns="">
                <a:noFill/>
              </a14:hiddenFill>
            </a:ext>
          </a:extLst>
        </p:spPr>
        <p:txBody>
          <a:bodyPr wrap="none"/>
          <a:lstStyle/>
          <a:p>
            <a:endParaRPr lang="en-US">
              <a:effectLst>
                <a:outerShdw blurRad="50800" dist="38100" dir="2700000" algn="tl" rotWithShape="0">
                  <a:srgbClr val="000000">
                    <a:alpha val="43000"/>
                  </a:srgbClr>
                </a:outerShdw>
              </a:effectLst>
            </a:endParaRPr>
          </a:p>
        </p:txBody>
      </p:sp>
      <p:sp>
        <p:nvSpPr>
          <p:cNvPr id="326662" name="Line 6"/>
          <p:cNvSpPr>
            <a:spLocks noChangeShapeType="1"/>
          </p:cNvSpPr>
          <p:nvPr/>
        </p:nvSpPr>
        <p:spPr bwMode="auto">
          <a:xfrm rot="-5400000">
            <a:off x="2416176" y="-209197"/>
            <a:ext cx="4248150" cy="7104945"/>
          </a:xfrm>
          <a:prstGeom prst="line">
            <a:avLst/>
          </a:prstGeom>
          <a:noFill/>
          <a:ln w="292100">
            <a:solidFill>
              <a:srgbClr val="C42F00"/>
            </a:solidFill>
            <a:round/>
            <a:headEnd/>
            <a:tailEnd/>
          </a:ln>
          <a:extLst>
            <a:ext uri="{909E8E84-426E-40dd-AFC4-6F175D3DCCD1}">
              <a14:hiddenFill xmlns:a14="http://schemas.microsoft.com/office/drawing/2010/main" xmlns="">
                <a:noFill/>
              </a14:hiddenFill>
            </a:ext>
          </a:extLst>
        </p:spPr>
        <p:txBody>
          <a:bodyPr wrap="none"/>
          <a:lstStyle/>
          <a:p>
            <a:endParaRPr lang="en-US">
              <a:effectLst>
                <a:outerShdw blurRad="50800" dist="38100" dir="2700000" algn="tl" rotWithShape="0">
                  <a:srgbClr val="000000">
                    <a:alpha val="43000"/>
                  </a:srgbClr>
                </a:outerShdw>
              </a:effectLst>
            </a:endParaRPr>
          </a:p>
        </p:txBody>
      </p:sp>
      <p:sp>
        <p:nvSpPr>
          <p:cNvPr id="2" name="TextBox 1"/>
          <p:cNvSpPr txBox="1"/>
          <p:nvPr/>
        </p:nvSpPr>
        <p:spPr>
          <a:xfrm>
            <a:off x="3615128" y="2792779"/>
            <a:ext cx="1588972" cy="1107996"/>
          </a:xfrm>
          <a:prstGeom prst="rect">
            <a:avLst/>
          </a:prstGeom>
          <a:noFill/>
        </p:spPr>
        <p:txBody>
          <a:bodyPr wrap="none" rtlCol="0">
            <a:spAutoFit/>
          </a:bodyPr>
          <a:lstStyle/>
          <a:p>
            <a:r>
              <a:rPr lang="en-US" sz="6600" b="1" dirty="0">
                <a:solidFill>
                  <a:schemeClr val="accent1"/>
                </a:solidFill>
                <a:effectLst>
                  <a:outerShdw blurRad="50800" dist="38100" dir="2700000" algn="tl" rotWithShape="0">
                    <a:srgbClr val="000000">
                      <a:alpha val="43000"/>
                    </a:srgbClr>
                  </a:outerShdw>
                </a:effectLst>
              </a:rPr>
              <a:t>GFR</a:t>
            </a:r>
          </a:p>
        </p:txBody>
      </p:sp>
    </p:spTree>
    <p:extLst>
      <p:ext uri="{BB962C8B-B14F-4D97-AF65-F5344CB8AC3E}">
        <p14:creationId xmlns:p14="http://schemas.microsoft.com/office/powerpoint/2010/main" val="174003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6661"/>
                                        </p:tgtEl>
                                        <p:attrNameLst>
                                          <p:attrName>style.visibility</p:attrName>
                                        </p:attrNameLst>
                                      </p:cBhvr>
                                      <p:to>
                                        <p:strVal val="visible"/>
                                      </p:to>
                                    </p:set>
                                    <p:animEffect transition="in" filter="dissolve">
                                      <p:cBhvr>
                                        <p:cTn id="7" dur="500"/>
                                        <p:tgtEl>
                                          <p:spTgt spid="32666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6662"/>
                                        </p:tgtEl>
                                        <p:attrNameLst>
                                          <p:attrName>style.visibility</p:attrName>
                                        </p:attrNameLst>
                                      </p:cBhvr>
                                      <p:to>
                                        <p:strVal val="visible"/>
                                      </p:to>
                                    </p:set>
                                    <p:animEffect transition="in" filter="dissolve">
                                      <p:cBhvr>
                                        <p:cTn id="10" dur="500"/>
                                        <p:tgtEl>
                                          <p:spTgt spid="32666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61" grpId="0" animBg="1"/>
      <p:bldP spid="326662" grpId="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7" name="Rectangle 13" descr="σάρωση0002"/>
          <p:cNvSpPr>
            <a:spLocks noChangeArrowheads="1"/>
          </p:cNvSpPr>
          <p:nvPr/>
        </p:nvSpPr>
        <p:spPr bwMode="auto">
          <a:xfrm>
            <a:off x="228600" y="990600"/>
            <a:ext cx="8762999" cy="5189112"/>
          </a:xfrm>
          <a:prstGeom prst="rect">
            <a:avLst/>
          </a:prstGeom>
          <a:blipFill dpi="0" rotWithShape="1">
            <a:blip r:embed="rId3">
              <a:alphaModFix amt="26000"/>
            </a:blip>
            <a:srcRect/>
            <a:stretch>
              <a:fillRect/>
            </a:stretch>
          </a:blipFill>
          <a:ln w="38100">
            <a:solidFill>
              <a:schemeClr val="folHlink"/>
            </a:solidFill>
            <a:miter lim="800000"/>
            <a:headEnd/>
            <a:tailEnd/>
          </a:ln>
        </p:spPr>
        <p:txBody>
          <a:bodyPr wrap="square">
            <a:spAutoFit/>
          </a:bodyPr>
          <a:lstStyle/>
          <a:p>
            <a:pPr marL="342900" indent="-342900" algn="just">
              <a:spcBef>
                <a:spcPct val="20000"/>
              </a:spcBef>
              <a:buClr>
                <a:schemeClr val="tx1"/>
              </a:buClr>
              <a:buSzPct val="80000"/>
              <a:buFontTx/>
              <a:buAutoNum type="arabicPeriod"/>
            </a:pPr>
            <a:r>
              <a:rPr lang="en-US" sz="2400" b="1" dirty="0">
                <a:latin typeface="Times New Roman" charset="0"/>
                <a:cs typeface="Times New Roman" charset="0"/>
              </a:rPr>
              <a:t> </a:t>
            </a:r>
            <a:r>
              <a:rPr lang="el-GR" sz="2400" b="1" dirty="0">
                <a:latin typeface="Times New Roman" charset="0"/>
                <a:cs typeface="Times New Roman" charset="0"/>
              </a:rPr>
              <a:t>Πρωτεϊνη 13</a:t>
            </a:r>
            <a:r>
              <a:rPr lang="en-US" sz="2400" b="1" dirty="0" err="1">
                <a:latin typeface="Times New Roman" charset="0"/>
                <a:cs typeface="Times New Roman" charset="0"/>
              </a:rPr>
              <a:t>kD</a:t>
            </a:r>
            <a:r>
              <a:rPr lang="el-GR" sz="2400" b="1" dirty="0">
                <a:latin typeface="Times New Roman" charset="0"/>
                <a:cs typeface="Times New Roman" charset="0"/>
              </a:rPr>
              <a:t> – Αναστολέας πρωτεάσης της κυστεϊνης</a:t>
            </a:r>
            <a:endParaRPr lang="en-US" sz="2400" b="1" dirty="0">
              <a:latin typeface="Times New Roman" charset="0"/>
              <a:cs typeface="Times New Roman" charset="0"/>
            </a:endParaRPr>
          </a:p>
          <a:p>
            <a:pPr marL="342900" indent="-342900" algn="just">
              <a:spcBef>
                <a:spcPct val="20000"/>
              </a:spcBef>
              <a:buClr>
                <a:schemeClr val="tx1"/>
              </a:buClr>
              <a:buSzPct val="80000"/>
              <a:buFontTx/>
              <a:buAutoNum type="arabicPeriod"/>
            </a:pPr>
            <a:r>
              <a:rPr lang="el-GR" sz="2400" b="1" dirty="0">
                <a:latin typeface="Times New Roman" charset="0"/>
                <a:cs typeface="Times New Roman" charset="0"/>
              </a:rPr>
              <a:t>Σταθερός ρυθμός παραγωγής από τα εμπύρηνα κύτταρα</a:t>
            </a:r>
            <a:endParaRPr lang="en-US" sz="2400" b="1" dirty="0">
              <a:latin typeface="Times New Roman" charset="0"/>
              <a:cs typeface="Times New Roman" charset="0"/>
            </a:endParaRPr>
          </a:p>
          <a:p>
            <a:pPr marL="342900" indent="-342900" algn="just">
              <a:spcBef>
                <a:spcPct val="20000"/>
              </a:spcBef>
              <a:buClr>
                <a:schemeClr val="tx1"/>
              </a:buClr>
              <a:buSzPct val="80000"/>
              <a:buFontTx/>
              <a:buAutoNum type="arabicPeriod"/>
            </a:pPr>
            <a:r>
              <a:rPr lang="en-US" sz="2400" b="1" dirty="0">
                <a:latin typeface="Times New Roman" charset="0"/>
                <a:cs typeface="Times New Roman" charset="0"/>
              </a:rPr>
              <a:t> </a:t>
            </a:r>
            <a:r>
              <a:rPr lang="el-GR" sz="2400" b="1" dirty="0">
                <a:latin typeface="Times New Roman" charset="0"/>
                <a:cs typeface="Times New Roman" charset="0"/>
              </a:rPr>
              <a:t>Σταθερή συγκέντρωση στο πλάσμα</a:t>
            </a:r>
          </a:p>
          <a:p>
            <a:pPr marL="342900" indent="-342900" algn="just">
              <a:spcBef>
                <a:spcPct val="20000"/>
              </a:spcBef>
              <a:buClr>
                <a:schemeClr val="tx1"/>
              </a:buClr>
              <a:buSzPct val="80000"/>
              <a:buFontTx/>
              <a:buAutoNum type="arabicPeriod"/>
            </a:pPr>
            <a:r>
              <a:rPr lang="en-US" sz="2400" b="1" dirty="0">
                <a:latin typeface="Times New Roman" charset="0"/>
                <a:cs typeface="Times New Roman" charset="0"/>
              </a:rPr>
              <a:t> </a:t>
            </a:r>
            <a:r>
              <a:rPr lang="el-GR" sz="2400" b="1" dirty="0">
                <a:latin typeface="Times New Roman" charset="0"/>
                <a:cs typeface="Times New Roman" charset="0"/>
              </a:rPr>
              <a:t>Διηθείται ελεύθερα στο σπείραμα</a:t>
            </a:r>
          </a:p>
          <a:p>
            <a:pPr marL="342900" indent="-342900" algn="just">
              <a:spcBef>
                <a:spcPct val="20000"/>
              </a:spcBef>
              <a:buClr>
                <a:schemeClr val="tx1"/>
              </a:buClr>
              <a:buSzPct val="80000"/>
              <a:buFontTx/>
              <a:buAutoNum type="arabicPeriod"/>
            </a:pPr>
            <a:r>
              <a:rPr lang="en-US" sz="2400" b="1" dirty="0">
                <a:latin typeface="Times New Roman" charset="0"/>
                <a:cs typeface="Times New Roman" charset="0"/>
              </a:rPr>
              <a:t> </a:t>
            </a:r>
            <a:r>
              <a:rPr lang="el-GR" sz="2400" b="1" dirty="0">
                <a:latin typeface="Times New Roman" charset="0"/>
                <a:cs typeface="Times New Roman" charset="0"/>
              </a:rPr>
              <a:t>Μεταβολίζεται στο νεφρό</a:t>
            </a:r>
          </a:p>
          <a:p>
            <a:pPr marL="342900" indent="-342900" algn="just">
              <a:spcBef>
                <a:spcPct val="20000"/>
              </a:spcBef>
              <a:buClr>
                <a:schemeClr val="tx1"/>
              </a:buClr>
              <a:buSzPct val="80000"/>
              <a:buFontTx/>
              <a:buAutoNum type="arabicPeriod"/>
            </a:pPr>
            <a:r>
              <a:rPr lang="el-GR" sz="2400" b="1" dirty="0">
                <a:latin typeface="Times New Roman" charset="0"/>
                <a:cs typeface="Times New Roman" charset="0"/>
              </a:rPr>
              <a:t>Δεν εξαρτάται από φλεγμονώδεις καταστάσεις, δίαιτα,  αλλαγές στη </a:t>
            </a:r>
            <a:r>
              <a:rPr lang="el-GR" sz="2400" b="1" dirty="0">
                <a:solidFill>
                  <a:srgbClr val="FF0000"/>
                </a:solidFill>
                <a:latin typeface="Times New Roman" charset="0"/>
                <a:cs typeface="Times New Roman" charset="0"/>
              </a:rPr>
              <a:t>μυϊκή μάζα</a:t>
            </a:r>
            <a:endParaRPr lang="en-US" sz="2400" b="1" dirty="0">
              <a:solidFill>
                <a:srgbClr val="FF0000"/>
              </a:solidFill>
              <a:latin typeface="Times New Roman" charset="0"/>
              <a:cs typeface="Times New Roman" charset="0"/>
            </a:endParaRPr>
          </a:p>
          <a:p>
            <a:pPr marL="342900" indent="-342900" algn="just">
              <a:spcBef>
                <a:spcPct val="20000"/>
              </a:spcBef>
              <a:buClr>
                <a:schemeClr val="tx1"/>
              </a:buClr>
              <a:buSzPct val="80000"/>
              <a:buFontTx/>
              <a:buAutoNum type="arabicPeriod"/>
            </a:pPr>
            <a:r>
              <a:rPr lang="el-GR" sz="2400" b="1" dirty="0">
                <a:latin typeface="Times New Roman" charset="0"/>
                <a:cs typeface="Times New Roman" charset="0"/>
              </a:rPr>
              <a:t> </a:t>
            </a:r>
            <a:r>
              <a:rPr lang="en-US" sz="2400" b="1" dirty="0">
                <a:latin typeface="Times New Roman" charset="0"/>
                <a:cs typeface="Times New Roman" charset="0"/>
              </a:rPr>
              <a:t>↑ </a:t>
            </a:r>
            <a:r>
              <a:rPr lang="el-GR" sz="2400" b="1" dirty="0">
                <a:latin typeface="Times New Roman" charset="0"/>
                <a:cs typeface="Times New Roman" charset="0"/>
              </a:rPr>
              <a:t>ανοσοκατασταλτικά, κορτικοστεροειδή, ηλικία</a:t>
            </a:r>
            <a:r>
              <a:rPr lang="en-US" sz="2400" b="1" dirty="0">
                <a:latin typeface="Times New Roman" charset="0"/>
                <a:cs typeface="Times New Roman" charset="0"/>
              </a:rPr>
              <a:t>;</a:t>
            </a:r>
          </a:p>
          <a:p>
            <a:pPr marL="342900" indent="-342900" algn="just">
              <a:spcBef>
                <a:spcPct val="20000"/>
              </a:spcBef>
              <a:buClr>
                <a:schemeClr val="tx1"/>
              </a:buClr>
              <a:buSzPct val="80000"/>
              <a:buFontTx/>
              <a:buAutoNum type="arabicPeriod"/>
            </a:pPr>
            <a:r>
              <a:rPr lang="en-US" sz="2400" b="1" dirty="0">
                <a:latin typeface="Times New Roman" charset="0"/>
                <a:cs typeface="Times New Roman" charset="0"/>
              </a:rPr>
              <a:t> E</a:t>
            </a:r>
            <a:r>
              <a:rPr lang="el-GR" sz="2400" b="1" dirty="0">
                <a:latin typeface="Times New Roman" charset="0"/>
                <a:cs typeface="Times New Roman" charset="0"/>
              </a:rPr>
              <a:t>πηρεάζεται απο θυρεοειδικές παθήσεις, σακχ. διαβήτη</a:t>
            </a:r>
          </a:p>
          <a:p>
            <a:pPr marL="342900" indent="-342900" algn="just">
              <a:spcBef>
                <a:spcPct val="20000"/>
              </a:spcBef>
              <a:buClr>
                <a:schemeClr val="tx1"/>
              </a:buClr>
              <a:buSzPct val="80000"/>
              <a:buFontTx/>
              <a:buAutoNum type="arabicPeriod"/>
            </a:pPr>
            <a:r>
              <a:rPr lang="el-GR" sz="2400" b="1" dirty="0">
                <a:latin typeface="Times New Roman" charset="0"/>
                <a:cs typeface="Times New Roman" charset="0"/>
              </a:rPr>
              <a:t> Φυσιολ τιμή </a:t>
            </a:r>
            <a:r>
              <a:rPr lang="en-US" sz="2400" b="1" dirty="0">
                <a:latin typeface="Times New Roman" charset="0"/>
                <a:cs typeface="Times New Roman" charset="0"/>
              </a:rPr>
              <a:t>: 0.51-0.98mg/ L</a:t>
            </a:r>
            <a:r>
              <a:rPr lang="el-GR" sz="2400" b="1" dirty="0">
                <a:latin typeface="Times New Roman" charset="0"/>
                <a:cs typeface="Times New Roman" charset="0"/>
              </a:rPr>
              <a:t> – δεν έχει ακόμα στανταρισθεί</a:t>
            </a:r>
          </a:p>
          <a:p>
            <a:pPr marL="342900" indent="-342900" algn="just">
              <a:spcBef>
                <a:spcPct val="20000"/>
              </a:spcBef>
              <a:buClr>
                <a:schemeClr val="tx1"/>
              </a:buClr>
              <a:buSzPct val="80000"/>
              <a:buFontTx/>
              <a:buAutoNum type="arabicPeriod"/>
            </a:pPr>
            <a:r>
              <a:rPr lang="el-GR" sz="2400" b="1" dirty="0">
                <a:latin typeface="Times New Roman" charset="0"/>
                <a:cs typeface="Times New Roman" charset="0"/>
              </a:rPr>
              <a:t> Καλύτερη φαίνεται να είναι η εκτίμηση της κάθαρσης της κυστατίνης </a:t>
            </a:r>
            <a:r>
              <a:rPr lang="en-US" sz="2400" b="1" dirty="0">
                <a:latin typeface="Times New Roman" charset="0"/>
                <a:cs typeface="Times New Roman" charset="0"/>
              </a:rPr>
              <a:t>C</a:t>
            </a:r>
            <a:endParaRPr lang="el-GR" sz="2400" b="1" dirty="0">
              <a:latin typeface="Times New Roman" charset="0"/>
              <a:cs typeface="Times New Roman" charset="0"/>
            </a:endParaRPr>
          </a:p>
        </p:txBody>
      </p:sp>
      <p:sp>
        <p:nvSpPr>
          <p:cNvPr id="30722" name="Title 1"/>
          <p:cNvSpPr>
            <a:spLocks noGrp="1"/>
          </p:cNvSpPr>
          <p:nvPr>
            <p:ph type="title"/>
          </p:nvPr>
        </p:nvSpPr>
        <p:spPr>
          <a:xfrm>
            <a:off x="612775" y="76200"/>
            <a:ext cx="8153400" cy="609600"/>
          </a:xfrm>
        </p:spPr>
        <p:txBody>
          <a:bodyPr/>
          <a:lstStyle/>
          <a:p>
            <a:pPr algn="ctr" eaLnBrk="1" hangingPunct="1"/>
            <a:r>
              <a:rPr lang="el-GR" sz="3400" dirty="0">
                <a:latin typeface="Times New Roman" charset="0"/>
                <a:cs typeface="Times New Roman" charset="0"/>
              </a:rPr>
              <a:t>ΚΥΣΤΑΤΙΝΗ </a:t>
            </a:r>
            <a:r>
              <a:rPr lang="en-US" sz="3400" dirty="0">
                <a:latin typeface="Times New Roman" charset="0"/>
                <a:cs typeface="Times New Roman" charset="0"/>
              </a:rPr>
              <a:t>C</a:t>
            </a:r>
          </a:p>
        </p:txBody>
      </p:sp>
      <p:sp>
        <p:nvSpPr>
          <p:cNvPr id="30723" name="TextBox 5"/>
          <p:cNvSpPr txBox="1">
            <a:spLocks noChangeArrowheads="1"/>
          </p:cNvSpPr>
          <p:nvPr/>
        </p:nvSpPr>
        <p:spPr bwMode="auto">
          <a:xfrm>
            <a:off x="7388225" y="6438900"/>
            <a:ext cx="163671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w Cen MT" charset="0"/>
                <a:ea typeface="ＭＳ Ｐゴシック" charset="0"/>
                <a:cs typeface="ＭＳ Ｐゴシック" charset="0"/>
              </a:defRPr>
            </a:lvl1pPr>
            <a:lvl2pPr marL="742950" indent="-285750" eaLnBrk="0" hangingPunct="0">
              <a:defRPr sz="2400">
                <a:solidFill>
                  <a:schemeClr val="tx1"/>
                </a:solidFill>
                <a:latin typeface="Tw Cen MT" charset="0"/>
                <a:ea typeface="ＭＳ Ｐゴシック" charset="0"/>
              </a:defRPr>
            </a:lvl2pPr>
            <a:lvl3pPr marL="1143000" indent="-228600" eaLnBrk="0" hangingPunct="0">
              <a:defRPr sz="2400">
                <a:solidFill>
                  <a:schemeClr val="tx1"/>
                </a:solidFill>
                <a:latin typeface="Tw Cen MT" charset="0"/>
                <a:ea typeface="ＭＳ Ｐゴシック" charset="0"/>
              </a:defRPr>
            </a:lvl3pPr>
            <a:lvl4pPr marL="1600200" indent="-228600" eaLnBrk="0" hangingPunct="0">
              <a:defRPr sz="2400">
                <a:solidFill>
                  <a:schemeClr val="tx1"/>
                </a:solidFill>
                <a:latin typeface="Tw Cen MT" charset="0"/>
                <a:ea typeface="ＭＳ Ｐゴシック" charset="0"/>
              </a:defRPr>
            </a:lvl4pPr>
            <a:lvl5pPr marL="2057400" indent="-228600" eaLnBrk="0" hangingPunct="0">
              <a:defRPr sz="2400">
                <a:solidFill>
                  <a:schemeClr val="tx1"/>
                </a:solidFill>
                <a:latin typeface="Tw Cen MT" charset="0"/>
                <a:ea typeface="ＭＳ Ｐゴシック" charset="0"/>
              </a:defRPr>
            </a:lvl5pPr>
            <a:lvl6pPr marL="2514600" indent="-228600" eaLnBrk="0" fontAlgn="base" hangingPunct="0">
              <a:spcBef>
                <a:spcPct val="0"/>
              </a:spcBef>
              <a:spcAft>
                <a:spcPct val="0"/>
              </a:spcAft>
              <a:defRPr sz="2400">
                <a:solidFill>
                  <a:schemeClr val="tx1"/>
                </a:solidFill>
                <a:latin typeface="Tw Cen MT" charset="0"/>
                <a:ea typeface="ＭＳ Ｐゴシック" charset="0"/>
              </a:defRPr>
            </a:lvl6pPr>
            <a:lvl7pPr marL="2971800" indent="-228600" eaLnBrk="0" fontAlgn="base" hangingPunct="0">
              <a:spcBef>
                <a:spcPct val="0"/>
              </a:spcBef>
              <a:spcAft>
                <a:spcPct val="0"/>
              </a:spcAft>
              <a:defRPr sz="2400">
                <a:solidFill>
                  <a:schemeClr val="tx1"/>
                </a:solidFill>
                <a:latin typeface="Tw Cen MT" charset="0"/>
                <a:ea typeface="ＭＳ Ｐゴシック" charset="0"/>
              </a:defRPr>
            </a:lvl7pPr>
            <a:lvl8pPr marL="3429000" indent="-228600" eaLnBrk="0" fontAlgn="base" hangingPunct="0">
              <a:spcBef>
                <a:spcPct val="0"/>
              </a:spcBef>
              <a:spcAft>
                <a:spcPct val="0"/>
              </a:spcAft>
              <a:defRPr sz="2400">
                <a:solidFill>
                  <a:schemeClr val="tx1"/>
                </a:solidFill>
                <a:latin typeface="Tw Cen MT" charset="0"/>
                <a:ea typeface="ＭＳ Ｐゴシック" charset="0"/>
              </a:defRPr>
            </a:lvl8pPr>
            <a:lvl9pPr marL="3886200" indent="-228600" eaLnBrk="0" fontAlgn="base" hangingPunct="0">
              <a:spcBef>
                <a:spcPct val="0"/>
              </a:spcBef>
              <a:spcAft>
                <a:spcPct val="0"/>
              </a:spcAft>
              <a:defRPr sz="2400">
                <a:solidFill>
                  <a:schemeClr val="tx1"/>
                </a:solidFill>
                <a:latin typeface="Tw Cen MT" charset="0"/>
                <a:ea typeface="ＭＳ Ｐゴシック" charset="0"/>
              </a:defRPr>
            </a:lvl9pPr>
          </a:lstStyle>
          <a:p>
            <a:pPr eaLnBrk="1" hangingPunct="1"/>
            <a:r>
              <a:rPr lang="en-US" sz="1800"/>
              <a:t>Uptodate 2011</a:t>
            </a:r>
          </a:p>
        </p:txBody>
      </p:sp>
    </p:spTree>
    <p:extLst>
      <p:ext uri="{BB962C8B-B14F-4D97-AF65-F5344CB8AC3E}">
        <p14:creationId xmlns:p14="http://schemas.microsoft.com/office/powerpoint/2010/main" val="3543434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grpId="0" nodeType="clickEffect">
                                  <p:stCondLst>
                                    <p:cond delay="0"/>
                                  </p:stCondLst>
                                  <p:childTnLst>
                                    <p:set>
                                      <p:cBhvr>
                                        <p:cTn id="6" dur="1" fill="hold">
                                          <p:stCondLst>
                                            <p:cond delay="0"/>
                                          </p:stCondLst>
                                        </p:cTn>
                                        <p:tgtEl>
                                          <p:spTgt spid="67597">
                                            <p:bg/>
                                          </p:spTgt>
                                        </p:tgtEl>
                                        <p:attrNameLst>
                                          <p:attrName>style.visibility</p:attrName>
                                        </p:attrNameLst>
                                      </p:cBhvr>
                                      <p:to>
                                        <p:strVal val="visible"/>
                                      </p:to>
                                    </p:set>
                                    <p:anim calcmode="lin" valueType="num">
                                      <p:cBhvr additive="base">
                                        <p:cTn id="7" dur="1000" fill="hold"/>
                                        <p:tgtEl>
                                          <p:spTgt spid="67597">
                                            <p:bg/>
                                          </p:spTgt>
                                        </p:tgtEl>
                                        <p:attrNameLst>
                                          <p:attrName>ppt_x</p:attrName>
                                        </p:attrNameLst>
                                      </p:cBhvr>
                                      <p:tavLst>
                                        <p:tav tm="0">
                                          <p:val>
                                            <p:strVal val="0-#ppt_w/2"/>
                                          </p:val>
                                        </p:tav>
                                        <p:tav tm="100000">
                                          <p:val>
                                            <p:strVal val="#ppt_x"/>
                                          </p:val>
                                        </p:tav>
                                      </p:tavLst>
                                    </p:anim>
                                    <p:anim calcmode="lin" valueType="num">
                                      <p:cBhvr additive="base">
                                        <p:cTn id="8" dur="1000" fill="hold"/>
                                        <p:tgtEl>
                                          <p:spTgt spid="67597">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67597">
                                            <p:txEl>
                                              <p:pRg st="0" end="0"/>
                                            </p:txEl>
                                          </p:spTgt>
                                        </p:tgtEl>
                                        <p:attrNameLst>
                                          <p:attrName>style.visibility</p:attrName>
                                        </p:attrNameLst>
                                      </p:cBhvr>
                                      <p:to>
                                        <p:strVal val="visible"/>
                                      </p:to>
                                    </p:set>
                                    <p:anim calcmode="lin" valueType="num">
                                      <p:cBhvr additive="base">
                                        <p:cTn id="13" dur="1000" fill="hold"/>
                                        <p:tgtEl>
                                          <p:spTgt spid="67597">
                                            <p:txEl>
                                              <p:pRg st="0" end="0"/>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6759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8" fill="hold" grpId="0" nodeType="clickEffect">
                                  <p:stCondLst>
                                    <p:cond delay="0"/>
                                  </p:stCondLst>
                                  <p:childTnLst>
                                    <p:set>
                                      <p:cBhvr>
                                        <p:cTn id="18" dur="1" fill="hold">
                                          <p:stCondLst>
                                            <p:cond delay="0"/>
                                          </p:stCondLst>
                                        </p:cTn>
                                        <p:tgtEl>
                                          <p:spTgt spid="67597">
                                            <p:txEl>
                                              <p:pRg st="1" end="1"/>
                                            </p:txEl>
                                          </p:spTgt>
                                        </p:tgtEl>
                                        <p:attrNameLst>
                                          <p:attrName>style.visibility</p:attrName>
                                        </p:attrNameLst>
                                      </p:cBhvr>
                                      <p:to>
                                        <p:strVal val="visible"/>
                                      </p:to>
                                    </p:set>
                                    <p:anim calcmode="lin" valueType="num">
                                      <p:cBhvr additive="base">
                                        <p:cTn id="19" dur="1000" fill="hold"/>
                                        <p:tgtEl>
                                          <p:spTgt spid="67597">
                                            <p:txEl>
                                              <p:pRg st="1" end="1"/>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6759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8" fill="hold" grpId="0" nodeType="clickEffect">
                                  <p:stCondLst>
                                    <p:cond delay="0"/>
                                  </p:stCondLst>
                                  <p:childTnLst>
                                    <p:set>
                                      <p:cBhvr>
                                        <p:cTn id="24" dur="1" fill="hold">
                                          <p:stCondLst>
                                            <p:cond delay="0"/>
                                          </p:stCondLst>
                                        </p:cTn>
                                        <p:tgtEl>
                                          <p:spTgt spid="67597">
                                            <p:txEl>
                                              <p:pRg st="2" end="2"/>
                                            </p:txEl>
                                          </p:spTgt>
                                        </p:tgtEl>
                                        <p:attrNameLst>
                                          <p:attrName>style.visibility</p:attrName>
                                        </p:attrNameLst>
                                      </p:cBhvr>
                                      <p:to>
                                        <p:strVal val="visible"/>
                                      </p:to>
                                    </p:set>
                                    <p:anim calcmode="lin" valueType="num">
                                      <p:cBhvr additive="base">
                                        <p:cTn id="25" dur="1000" fill="hold"/>
                                        <p:tgtEl>
                                          <p:spTgt spid="67597">
                                            <p:txEl>
                                              <p:pRg st="2" end="2"/>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6759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8" fill="hold" grpId="0" nodeType="clickEffect">
                                  <p:stCondLst>
                                    <p:cond delay="0"/>
                                  </p:stCondLst>
                                  <p:childTnLst>
                                    <p:set>
                                      <p:cBhvr>
                                        <p:cTn id="30" dur="1" fill="hold">
                                          <p:stCondLst>
                                            <p:cond delay="0"/>
                                          </p:stCondLst>
                                        </p:cTn>
                                        <p:tgtEl>
                                          <p:spTgt spid="67597">
                                            <p:txEl>
                                              <p:pRg st="3" end="3"/>
                                            </p:txEl>
                                          </p:spTgt>
                                        </p:tgtEl>
                                        <p:attrNameLst>
                                          <p:attrName>style.visibility</p:attrName>
                                        </p:attrNameLst>
                                      </p:cBhvr>
                                      <p:to>
                                        <p:strVal val="visible"/>
                                      </p:to>
                                    </p:set>
                                    <p:anim calcmode="lin" valueType="num">
                                      <p:cBhvr additive="base">
                                        <p:cTn id="31" dur="1000" fill="hold"/>
                                        <p:tgtEl>
                                          <p:spTgt spid="67597">
                                            <p:txEl>
                                              <p:pRg st="3" end="3"/>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6759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7" presetClass="entr" presetSubtype="8" fill="hold" grpId="0" nodeType="clickEffect">
                                  <p:stCondLst>
                                    <p:cond delay="0"/>
                                  </p:stCondLst>
                                  <p:childTnLst>
                                    <p:set>
                                      <p:cBhvr>
                                        <p:cTn id="36" dur="1" fill="hold">
                                          <p:stCondLst>
                                            <p:cond delay="0"/>
                                          </p:stCondLst>
                                        </p:cTn>
                                        <p:tgtEl>
                                          <p:spTgt spid="67597">
                                            <p:txEl>
                                              <p:pRg st="4" end="4"/>
                                            </p:txEl>
                                          </p:spTgt>
                                        </p:tgtEl>
                                        <p:attrNameLst>
                                          <p:attrName>style.visibility</p:attrName>
                                        </p:attrNameLst>
                                      </p:cBhvr>
                                      <p:to>
                                        <p:strVal val="visible"/>
                                      </p:to>
                                    </p:set>
                                    <p:anim calcmode="lin" valueType="num">
                                      <p:cBhvr additive="base">
                                        <p:cTn id="37" dur="1000" fill="hold"/>
                                        <p:tgtEl>
                                          <p:spTgt spid="67597">
                                            <p:txEl>
                                              <p:pRg st="4" end="4"/>
                                            </p:txEl>
                                          </p:spTgt>
                                        </p:tgtEl>
                                        <p:attrNameLst>
                                          <p:attrName>ppt_x</p:attrName>
                                        </p:attrNameLst>
                                      </p:cBhvr>
                                      <p:tavLst>
                                        <p:tav tm="0">
                                          <p:val>
                                            <p:strVal val="0-#ppt_w/2"/>
                                          </p:val>
                                        </p:tav>
                                        <p:tav tm="100000">
                                          <p:val>
                                            <p:strVal val="#ppt_x"/>
                                          </p:val>
                                        </p:tav>
                                      </p:tavLst>
                                    </p:anim>
                                    <p:anim calcmode="lin" valueType="num">
                                      <p:cBhvr additive="base">
                                        <p:cTn id="38" dur="1000" fill="hold"/>
                                        <p:tgtEl>
                                          <p:spTgt spid="6759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7" presetClass="entr" presetSubtype="8" fill="hold" grpId="0" nodeType="clickEffect">
                                  <p:stCondLst>
                                    <p:cond delay="0"/>
                                  </p:stCondLst>
                                  <p:childTnLst>
                                    <p:set>
                                      <p:cBhvr>
                                        <p:cTn id="42" dur="1" fill="hold">
                                          <p:stCondLst>
                                            <p:cond delay="0"/>
                                          </p:stCondLst>
                                        </p:cTn>
                                        <p:tgtEl>
                                          <p:spTgt spid="67597">
                                            <p:txEl>
                                              <p:pRg st="5" end="5"/>
                                            </p:txEl>
                                          </p:spTgt>
                                        </p:tgtEl>
                                        <p:attrNameLst>
                                          <p:attrName>style.visibility</p:attrName>
                                        </p:attrNameLst>
                                      </p:cBhvr>
                                      <p:to>
                                        <p:strVal val="visible"/>
                                      </p:to>
                                    </p:set>
                                    <p:anim calcmode="lin" valueType="num">
                                      <p:cBhvr additive="base">
                                        <p:cTn id="43" dur="1000" fill="hold"/>
                                        <p:tgtEl>
                                          <p:spTgt spid="67597">
                                            <p:txEl>
                                              <p:pRg st="5" end="5"/>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6759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7" presetClass="entr" presetSubtype="8" fill="hold" grpId="0" nodeType="clickEffect">
                                  <p:stCondLst>
                                    <p:cond delay="0"/>
                                  </p:stCondLst>
                                  <p:childTnLst>
                                    <p:set>
                                      <p:cBhvr>
                                        <p:cTn id="48" dur="1" fill="hold">
                                          <p:stCondLst>
                                            <p:cond delay="0"/>
                                          </p:stCondLst>
                                        </p:cTn>
                                        <p:tgtEl>
                                          <p:spTgt spid="67597">
                                            <p:txEl>
                                              <p:pRg st="6" end="6"/>
                                            </p:txEl>
                                          </p:spTgt>
                                        </p:tgtEl>
                                        <p:attrNameLst>
                                          <p:attrName>style.visibility</p:attrName>
                                        </p:attrNameLst>
                                      </p:cBhvr>
                                      <p:to>
                                        <p:strVal val="visible"/>
                                      </p:to>
                                    </p:set>
                                    <p:anim calcmode="lin" valueType="num">
                                      <p:cBhvr additive="base">
                                        <p:cTn id="49" dur="1000" fill="hold"/>
                                        <p:tgtEl>
                                          <p:spTgt spid="67597">
                                            <p:txEl>
                                              <p:pRg st="6" end="6"/>
                                            </p:txEl>
                                          </p:spTgt>
                                        </p:tgtEl>
                                        <p:attrNameLst>
                                          <p:attrName>ppt_x</p:attrName>
                                        </p:attrNameLst>
                                      </p:cBhvr>
                                      <p:tavLst>
                                        <p:tav tm="0">
                                          <p:val>
                                            <p:strVal val="0-#ppt_w/2"/>
                                          </p:val>
                                        </p:tav>
                                        <p:tav tm="100000">
                                          <p:val>
                                            <p:strVal val="#ppt_x"/>
                                          </p:val>
                                        </p:tav>
                                      </p:tavLst>
                                    </p:anim>
                                    <p:anim calcmode="lin" valueType="num">
                                      <p:cBhvr additive="base">
                                        <p:cTn id="50" dur="1000" fill="hold"/>
                                        <p:tgtEl>
                                          <p:spTgt spid="6759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7" presetClass="entr" presetSubtype="8" fill="hold" grpId="0" nodeType="clickEffect">
                                  <p:stCondLst>
                                    <p:cond delay="0"/>
                                  </p:stCondLst>
                                  <p:childTnLst>
                                    <p:set>
                                      <p:cBhvr>
                                        <p:cTn id="54" dur="1" fill="hold">
                                          <p:stCondLst>
                                            <p:cond delay="0"/>
                                          </p:stCondLst>
                                        </p:cTn>
                                        <p:tgtEl>
                                          <p:spTgt spid="67597">
                                            <p:txEl>
                                              <p:pRg st="7" end="7"/>
                                            </p:txEl>
                                          </p:spTgt>
                                        </p:tgtEl>
                                        <p:attrNameLst>
                                          <p:attrName>style.visibility</p:attrName>
                                        </p:attrNameLst>
                                      </p:cBhvr>
                                      <p:to>
                                        <p:strVal val="visible"/>
                                      </p:to>
                                    </p:set>
                                    <p:anim calcmode="lin" valueType="num">
                                      <p:cBhvr additive="base">
                                        <p:cTn id="55" dur="1000" fill="hold"/>
                                        <p:tgtEl>
                                          <p:spTgt spid="67597">
                                            <p:txEl>
                                              <p:pRg st="7" end="7"/>
                                            </p:txEl>
                                          </p:spTgt>
                                        </p:tgtEl>
                                        <p:attrNameLst>
                                          <p:attrName>ppt_x</p:attrName>
                                        </p:attrNameLst>
                                      </p:cBhvr>
                                      <p:tavLst>
                                        <p:tav tm="0">
                                          <p:val>
                                            <p:strVal val="0-#ppt_w/2"/>
                                          </p:val>
                                        </p:tav>
                                        <p:tav tm="100000">
                                          <p:val>
                                            <p:strVal val="#ppt_x"/>
                                          </p:val>
                                        </p:tav>
                                      </p:tavLst>
                                    </p:anim>
                                    <p:anim calcmode="lin" valueType="num">
                                      <p:cBhvr additive="base">
                                        <p:cTn id="56" dur="1000" fill="hold"/>
                                        <p:tgtEl>
                                          <p:spTgt spid="6759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7" presetClass="entr" presetSubtype="8" fill="hold" grpId="0" nodeType="clickEffect">
                                  <p:stCondLst>
                                    <p:cond delay="0"/>
                                  </p:stCondLst>
                                  <p:childTnLst>
                                    <p:set>
                                      <p:cBhvr>
                                        <p:cTn id="60" dur="1" fill="hold">
                                          <p:stCondLst>
                                            <p:cond delay="0"/>
                                          </p:stCondLst>
                                        </p:cTn>
                                        <p:tgtEl>
                                          <p:spTgt spid="67597">
                                            <p:txEl>
                                              <p:pRg st="8" end="8"/>
                                            </p:txEl>
                                          </p:spTgt>
                                        </p:tgtEl>
                                        <p:attrNameLst>
                                          <p:attrName>style.visibility</p:attrName>
                                        </p:attrNameLst>
                                      </p:cBhvr>
                                      <p:to>
                                        <p:strVal val="visible"/>
                                      </p:to>
                                    </p:set>
                                    <p:anim calcmode="lin" valueType="num">
                                      <p:cBhvr additive="base">
                                        <p:cTn id="61" dur="1000" fill="hold"/>
                                        <p:tgtEl>
                                          <p:spTgt spid="67597">
                                            <p:txEl>
                                              <p:pRg st="8" end="8"/>
                                            </p:txEl>
                                          </p:spTgt>
                                        </p:tgtEl>
                                        <p:attrNameLst>
                                          <p:attrName>ppt_x</p:attrName>
                                        </p:attrNameLst>
                                      </p:cBhvr>
                                      <p:tavLst>
                                        <p:tav tm="0">
                                          <p:val>
                                            <p:strVal val="0-#ppt_w/2"/>
                                          </p:val>
                                        </p:tav>
                                        <p:tav tm="100000">
                                          <p:val>
                                            <p:strVal val="#ppt_x"/>
                                          </p:val>
                                        </p:tav>
                                      </p:tavLst>
                                    </p:anim>
                                    <p:anim calcmode="lin" valueType="num">
                                      <p:cBhvr additive="base">
                                        <p:cTn id="62" dur="1000" fill="hold"/>
                                        <p:tgtEl>
                                          <p:spTgt spid="6759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7" presetClass="entr" presetSubtype="8" fill="hold" grpId="0" nodeType="clickEffect">
                                  <p:stCondLst>
                                    <p:cond delay="0"/>
                                  </p:stCondLst>
                                  <p:childTnLst>
                                    <p:set>
                                      <p:cBhvr>
                                        <p:cTn id="66" dur="1" fill="hold">
                                          <p:stCondLst>
                                            <p:cond delay="0"/>
                                          </p:stCondLst>
                                        </p:cTn>
                                        <p:tgtEl>
                                          <p:spTgt spid="67597">
                                            <p:txEl>
                                              <p:pRg st="9" end="9"/>
                                            </p:txEl>
                                          </p:spTgt>
                                        </p:tgtEl>
                                        <p:attrNameLst>
                                          <p:attrName>style.visibility</p:attrName>
                                        </p:attrNameLst>
                                      </p:cBhvr>
                                      <p:to>
                                        <p:strVal val="visible"/>
                                      </p:to>
                                    </p:set>
                                    <p:anim calcmode="lin" valueType="num">
                                      <p:cBhvr additive="base">
                                        <p:cTn id="67" dur="1000" fill="hold"/>
                                        <p:tgtEl>
                                          <p:spTgt spid="67597">
                                            <p:txEl>
                                              <p:pRg st="9" end="9"/>
                                            </p:txEl>
                                          </p:spTgt>
                                        </p:tgtEl>
                                        <p:attrNameLst>
                                          <p:attrName>ppt_x</p:attrName>
                                        </p:attrNameLst>
                                      </p:cBhvr>
                                      <p:tavLst>
                                        <p:tav tm="0">
                                          <p:val>
                                            <p:strVal val="0-#ppt_w/2"/>
                                          </p:val>
                                        </p:tav>
                                        <p:tav tm="100000">
                                          <p:val>
                                            <p:strVal val="#ppt_x"/>
                                          </p:val>
                                        </p:tav>
                                      </p:tavLst>
                                    </p:anim>
                                    <p:anim calcmode="lin" valueType="num">
                                      <p:cBhvr additive="base">
                                        <p:cTn id="68" dur="1000" fill="hold"/>
                                        <p:tgtEl>
                                          <p:spTgt spid="67597">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7" grpId="0" build="p" bldLvl="5"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827088" y="404813"/>
            <a:ext cx="7345362"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a:solidFill>
                  <a:srgbClr val="262626"/>
                </a:solidFill>
                <a:latin typeface="Arial" charset="0"/>
              </a:rPr>
              <a:t>ΜΕΤΡΗΣΗ </a:t>
            </a:r>
            <a:r>
              <a:rPr lang="en-US">
                <a:solidFill>
                  <a:srgbClr val="262626"/>
                </a:solidFill>
                <a:latin typeface="Arial" charset="0"/>
              </a:rPr>
              <a:t>GFR </a:t>
            </a:r>
            <a:r>
              <a:rPr lang="el-GR">
                <a:solidFill>
                  <a:srgbClr val="262626"/>
                </a:solidFill>
                <a:latin typeface="Arial" charset="0"/>
              </a:rPr>
              <a:t>ΜΕ ΕΞΩΓΕΝΕΙΣ ΣΕΣΗΜΑΣΜΕΝΟΥΣ ΔΕΙΚΤΕΣ</a:t>
            </a:r>
          </a:p>
        </p:txBody>
      </p:sp>
      <p:pic>
        <p:nvPicPr>
          <p:cNvPr id="47108" name="Picture 6"/>
          <p:cNvPicPr>
            <a:picLocks noChangeAspect="1" noChangeArrowheads="1"/>
          </p:cNvPicPr>
          <p:nvPr/>
        </p:nvPicPr>
        <p:blipFill>
          <a:blip r:embed="rId2">
            <a:extLst>
              <a:ext uri="{28A0092B-C50C-407E-A947-70E740481C1C}">
                <a14:useLocalDpi xmlns:a14="http://schemas.microsoft.com/office/drawing/2010/main" val="0"/>
              </a:ext>
            </a:extLst>
          </a:blip>
          <a:srcRect l="839" r="1497" b="9462"/>
          <a:stretch>
            <a:fillRect/>
          </a:stretch>
        </p:blipFill>
        <p:spPr bwMode="auto">
          <a:xfrm>
            <a:off x="0" y="1725947"/>
            <a:ext cx="9144000" cy="321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p:cNvGrpSpPr/>
          <p:nvPr/>
        </p:nvGrpSpPr>
        <p:grpSpPr>
          <a:xfrm>
            <a:off x="0" y="1663171"/>
            <a:ext cx="8459788" cy="4319587"/>
            <a:chOff x="0" y="1557338"/>
            <a:chExt cx="8459788" cy="4319587"/>
          </a:xfrm>
        </p:grpSpPr>
        <p:sp>
          <p:nvSpPr>
            <p:cNvPr id="47107" name="Text Box 3"/>
            <p:cNvSpPr txBox="1">
              <a:spLocks noChangeArrowheads="1"/>
            </p:cNvSpPr>
            <p:nvPr/>
          </p:nvSpPr>
          <p:spPr bwMode="auto">
            <a:xfrm>
              <a:off x="755650" y="1557338"/>
              <a:ext cx="77041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endParaRPr lang="el-GR" sz="2400">
                <a:solidFill>
                  <a:srgbClr val="262626"/>
                </a:solidFill>
                <a:latin typeface="Arial" charset="0"/>
              </a:endParaRPr>
            </a:p>
          </p:txBody>
        </p:sp>
        <p:sp>
          <p:nvSpPr>
            <p:cNvPr id="47111" name="Line 11"/>
            <p:cNvSpPr>
              <a:spLocks noChangeShapeType="1"/>
            </p:cNvSpPr>
            <p:nvPr/>
          </p:nvSpPr>
          <p:spPr bwMode="auto">
            <a:xfrm flipH="1">
              <a:off x="539750" y="4724400"/>
              <a:ext cx="0" cy="576263"/>
            </a:xfrm>
            <a:prstGeom prst="line">
              <a:avLst/>
            </a:prstGeom>
            <a:noFill/>
            <a:ln w="1905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solidFill>
                  <a:srgbClr val="262626"/>
                </a:solidFill>
              </a:endParaRPr>
            </a:p>
          </p:txBody>
        </p:sp>
        <p:sp>
          <p:nvSpPr>
            <p:cNvPr id="47112" name="Text Box 12"/>
            <p:cNvSpPr txBox="1">
              <a:spLocks noChangeArrowheads="1"/>
            </p:cNvSpPr>
            <p:nvPr/>
          </p:nvSpPr>
          <p:spPr bwMode="auto">
            <a:xfrm>
              <a:off x="539750" y="5300663"/>
              <a:ext cx="2087563" cy="536575"/>
            </a:xfrm>
            <a:prstGeom prst="rect">
              <a:avLst/>
            </a:prstGeom>
            <a:noFill/>
            <a:ln w="190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sz="1400">
                  <a:solidFill>
                    <a:srgbClr val="262626"/>
                  </a:solidFill>
                  <a:latin typeface="Arial" charset="0"/>
                </a:rPr>
                <a:t>Χρειάζονται μέτρηση σωματικών διαστάσεων</a:t>
              </a:r>
            </a:p>
          </p:txBody>
        </p:sp>
        <p:sp>
          <p:nvSpPr>
            <p:cNvPr id="47113" name="Line 13"/>
            <p:cNvSpPr>
              <a:spLocks noChangeShapeType="1"/>
            </p:cNvSpPr>
            <p:nvPr/>
          </p:nvSpPr>
          <p:spPr bwMode="auto">
            <a:xfrm>
              <a:off x="0" y="4437063"/>
              <a:ext cx="755650" cy="0"/>
            </a:xfrm>
            <a:prstGeom prst="line">
              <a:avLst/>
            </a:prstGeom>
            <a:noFill/>
            <a:ln w="1905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solidFill>
                  <a:srgbClr val="262626"/>
                </a:solidFill>
              </a:endParaRPr>
            </a:p>
          </p:txBody>
        </p:sp>
        <p:sp>
          <p:nvSpPr>
            <p:cNvPr id="47114" name="Line 14"/>
            <p:cNvSpPr>
              <a:spLocks noChangeShapeType="1"/>
            </p:cNvSpPr>
            <p:nvPr/>
          </p:nvSpPr>
          <p:spPr bwMode="auto">
            <a:xfrm>
              <a:off x="0" y="4724400"/>
              <a:ext cx="539750" cy="0"/>
            </a:xfrm>
            <a:prstGeom prst="line">
              <a:avLst/>
            </a:prstGeom>
            <a:noFill/>
            <a:ln w="1905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solidFill>
                  <a:srgbClr val="262626"/>
                </a:solidFill>
              </a:endParaRPr>
            </a:p>
          </p:txBody>
        </p:sp>
        <p:sp>
          <p:nvSpPr>
            <p:cNvPr id="47115" name="Line 15"/>
            <p:cNvSpPr>
              <a:spLocks noChangeShapeType="1"/>
            </p:cNvSpPr>
            <p:nvPr/>
          </p:nvSpPr>
          <p:spPr bwMode="auto">
            <a:xfrm flipV="1">
              <a:off x="755650" y="4437063"/>
              <a:ext cx="0" cy="863600"/>
            </a:xfrm>
            <a:prstGeom prst="line">
              <a:avLst/>
            </a:prstGeom>
            <a:noFill/>
            <a:ln w="1905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solidFill>
                  <a:srgbClr val="262626"/>
                </a:solidFill>
              </a:endParaRPr>
            </a:p>
          </p:txBody>
        </p:sp>
        <p:sp>
          <p:nvSpPr>
            <p:cNvPr id="47116" name="Rectangle 16"/>
            <p:cNvSpPr>
              <a:spLocks noChangeArrowheads="1"/>
            </p:cNvSpPr>
            <p:nvPr/>
          </p:nvSpPr>
          <p:spPr bwMode="auto">
            <a:xfrm>
              <a:off x="539750" y="5300663"/>
              <a:ext cx="2087563" cy="576262"/>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262626"/>
                </a:solidFill>
              </a:endParaRPr>
            </a:p>
          </p:txBody>
        </p:sp>
      </p:grpSp>
    </p:spTree>
    <p:extLst>
      <p:ext uri="{BB962C8B-B14F-4D97-AF65-F5344CB8AC3E}">
        <p14:creationId xmlns:p14="http://schemas.microsoft.com/office/powerpoint/2010/main" val="187988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dissolve">
                                      <p:cBhvr>
                                        <p:cTn id="7" dur="500"/>
                                        <p:tgtEl>
                                          <p:spTgt spid="47108"/>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827088" y="76200"/>
            <a:ext cx="7345362"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dirty="0">
                <a:solidFill>
                  <a:srgbClr val="262626"/>
                </a:solidFill>
                <a:latin typeface="Times New Roman"/>
                <a:cs typeface="Times New Roman"/>
              </a:rPr>
              <a:t>ΥΠΟΛΟΓΙΣΜΟΣ </a:t>
            </a:r>
            <a:r>
              <a:rPr lang="en-US" sz="3600" dirty="0">
                <a:solidFill>
                  <a:srgbClr val="262626"/>
                </a:solidFill>
                <a:latin typeface="Times New Roman"/>
                <a:cs typeface="Times New Roman"/>
              </a:rPr>
              <a:t>GFR</a:t>
            </a:r>
            <a:r>
              <a:rPr lang="el-GR" sz="3600" dirty="0">
                <a:solidFill>
                  <a:srgbClr val="262626"/>
                </a:solidFill>
                <a:latin typeface="Times New Roman"/>
                <a:cs typeface="Times New Roman"/>
              </a:rPr>
              <a:t> (</a:t>
            </a:r>
            <a:r>
              <a:rPr lang="en-US" sz="3600" dirty="0" err="1">
                <a:solidFill>
                  <a:srgbClr val="262626"/>
                </a:solidFill>
                <a:latin typeface="Times New Roman"/>
                <a:cs typeface="Times New Roman"/>
              </a:rPr>
              <a:t>eGFR</a:t>
            </a:r>
            <a:r>
              <a:rPr lang="el-GR" sz="3600" dirty="0">
                <a:solidFill>
                  <a:srgbClr val="262626"/>
                </a:solidFill>
                <a:latin typeface="Times New Roman"/>
                <a:cs typeface="Times New Roman"/>
              </a:rPr>
              <a:t>)</a:t>
            </a:r>
          </a:p>
        </p:txBody>
      </p:sp>
      <p:pic>
        <p:nvPicPr>
          <p:cNvPr id="481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1295400"/>
            <a:ext cx="3486150" cy="522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2" name="Line 6"/>
          <p:cNvSpPr>
            <a:spLocks noChangeShapeType="1"/>
          </p:cNvSpPr>
          <p:nvPr/>
        </p:nvSpPr>
        <p:spPr bwMode="auto">
          <a:xfrm>
            <a:off x="0" y="1196975"/>
            <a:ext cx="9144000" cy="0"/>
          </a:xfrm>
          <a:prstGeom prst="line">
            <a:avLst/>
          </a:prstGeom>
          <a:noFill/>
          <a:ln w="57150" cmpd="thinThick">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Tree>
    <p:extLst>
      <p:ext uri="{BB962C8B-B14F-4D97-AF65-F5344CB8AC3E}">
        <p14:creationId xmlns:p14="http://schemas.microsoft.com/office/powerpoint/2010/main" val="103020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dissolve">
                                      <p:cBhvr>
                                        <p:cTn id="7" dur="500"/>
                                        <p:tgtEl>
                                          <p:spTgt spid="48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4"/>
          <p:cNvSpPr txBox="1">
            <a:spLocks noChangeArrowheads="1"/>
          </p:cNvSpPr>
          <p:nvPr/>
        </p:nvSpPr>
        <p:spPr bwMode="auto">
          <a:xfrm>
            <a:off x="381000" y="304800"/>
            <a:ext cx="84963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l-GR" sz="2000" b="1">
                <a:solidFill>
                  <a:srgbClr val="FFFFCC"/>
                </a:solidFill>
                <a:latin typeface="Arial Unicode MS" charset="0"/>
              </a:rPr>
              <a:t>	</a:t>
            </a:r>
            <a:endParaRPr lang="el-GR" sz="2000">
              <a:solidFill>
                <a:srgbClr val="FFFFCC"/>
              </a:solidFill>
              <a:latin typeface="Arial Unicode MS" charset="0"/>
            </a:endParaRPr>
          </a:p>
        </p:txBody>
      </p:sp>
      <p:pic>
        <p:nvPicPr>
          <p:cNvPr id="59496" name="Picture 104" descr="resolution1 003"/>
          <p:cNvPicPr>
            <a:picLocks noChangeAspect="1" noChangeArrowheads="1"/>
          </p:cNvPicPr>
          <p:nvPr/>
        </p:nvPicPr>
        <p:blipFill>
          <a:blip r:embed="rId3" cstate="print"/>
          <a:srcRect b="1199"/>
          <a:stretch>
            <a:fillRect/>
          </a:stretch>
        </p:blipFill>
        <p:spPr bwMode="auto">
          <a:xfrm>
            <a:off x="1403350" y="0"/>
            <a:ext cx="6472238" cy="6775450"/>
          </a:xfrm>
          <a:prstGeom prst="rect">
            <a:avLst/>
          </a:prstGeom>
          <a:noFill/>
          <a:ln w="57150">
            <a:solidFill>
              <a:srgbClr val="FF9966"/>
            </a:solidFill>
            <a:miter lim="800000"/>
            <a:headEnd/>
            <a:tailEnd/>
          </a:ln>
          <a:scene3d>
            <a:camera prst="orthographicFront"/>
            <a:lightRig rig="threePt" dir="t"/>
          </a:scene3d>
          <a:sp3d>
            <a:bevelT w="139700" h="139700" prst="divot"/>
          </a:sp3d>
        </p:spPr>
      </p:pic>
      <p:pic>
        <p:nvPicPr>
          <p:cNvPr id="59497" name="Picture 105" descr="Εικόνα1 αντίγραφο"/>
          <p:cNvPicPr>
            <a:picLocks noChangeAspect="1" noChangeArrowheads="1"/>
          </p:cNvPicPr>
          <p:nvPr/>
        </p:nvPicPr>
        <p:blipFill>
          <a:blip r:embed="rId4" cstate="print"/>
          <a:srcRect/>
          <a:stretch>
            <a:fillRect/>
          </a:stretch>
        </p:blipFill>
        <p:spPr bwMode="auto">
          <a:xfrm>
            <a:off x="0" y="1250465"/>
            <a:ext cx="9144000" cy="830263"/>
          </a:xfrm>
          <a:prstGeom prst="rect">
            <a:avLst/>
          </a:prstGeom>
          <a:noFill/>
          <a:ln w="57150">
            <a:solidFill>
              <a:srgbClr val="FFFFFF"/>
            </a:solidFill>
            <a:miter lim="800000"/>
            <a:headEnd/>
            <a:tailEnd/>
          </a:ln>
          <a:scene3d>
            <a:camera prst="orthographicFront"/>
            <a:lightRig rig="threePt" dir="t"/>
          </a:scene3d>
          <a:sp3d>
            <a:bevelT prst="convex"/>
          </a:sp3d>
        </p:spPr>
      </p:pic>
      <p:pic>
        <p:nvPicPr>
          <p:cNvPr id="59519" name="Picture 127" descr="3"/>
          <p:cNvPicPr>
            <a:picLocks noChangeAspect="1" noChangeArrowheads="1"/>
          </p:cNvPicPr>
          <p:nvPr/>
        </p:nvPicPr>
        <p:blipFill>
          <a:blip r:embed="rId5" cstate="print"/>
          <a:srcRect/>
          <a:stretch>
            <a:fillRect/>
          </a:stretch>
        </p:blipFill>
        <p:spPr bwMode="auto">
          <a:xfrm>
            <a:off x="0" y="2310159"/>
            <a:ext cx="9144000" cy="989012"/>
          </a:xfrm>
          <a:prstGeom prst="rect">
            <a:avLst/>
          </a:prstGeom>
          <a:noFill/>
          <a:ln w="57150">
            <a:solidFill>
              <a:srgbClr val="FFFFFF"/>
            </a:solidFill>
            <a:miter lim="800000"/>
            <a:headEnd/>
            <a:tailEnd/>
          </a:ln>
          <a:scene3d>
            <a:camera prst="orthographicFront"/>
            <a:lightRig rig="threePt" dir="t"/>
          </a:scene3d>
          <a:sp3d>
            <a:bevelT prst="convex"/>
          </a:sp3d>
        </p:spPr>
      </p:pic>
    </p:spTree>
    <p:extLst>
      <p:ext uri="{BB962C8B-B14F-4D97-AF65-F5344CB8AC3E}">
        <p14:creationId xmlns:p14="http://schemas.microsoft.com/office/powerpoint/2010/main" val="2878660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9496"/>
                                        </p:tgtEl>
                                        <p:attrNameLst>
                                          <p:attrName>style.visibility</p:attrName>
                                        </p:attrNameLst>
                                      </p:cBhvr>
                                      <p:to>
                                        <p:strVal val="visible"/>
                                      </p:to>
                                    </p:set>
                                    <p:anim calcmode="lin" valueType="num">
                                      <p:cBhvr>
                                        <p:cTn id="7" dur="1000" fill="hold"/>
                                        <p:tgtEl>
                                          <p:spTgt spid="59496"/>
                                        </p:tgtEl>
                                        <p:attrNameLst>
                                          <p:attrName>ppt_w</p:attrName>
                                        </p:attrNameLst>
                                      </p:cBhvr>
                                      <p:tavLst>
                                        <p:tav tm="0">
                                          <p:val>
                                            <p:fltVal val="0"/>
                                          </p:val>
                                        </p:tav>
                                        <p:tav tm="100000">
                                          <p:val>
                                            <p:strVal val="#ppt_w"/>
                                          </p:val>
                                        </p:tav>
                                      </p:tavLst>
                                    </p:anim>
                                    <p:anim calcmode="lin" valueType="num">
                                      <p:cBhvr>
                                        <p:cTn id="8" dur="1000" fill="hold"/>
                                        <p:tgtEl>
                                          <p:spTgt spid="59496"/>
                                        </p:tgtEl>
                                        <p:attrNameLst>
                                          <p:attrName>ppt_h</p:attrName>
                                        </p:attrNameLst>
                                      </p:cBhvr>
                                      <p:tavLst>
                                        <p:tav tm="0">
                                          <p:val>
                                            <p:fltVal val="0"/>
                                          </p:val>
                                        </p:tav>
                                        <p:tav tm="100000">
                                          <p:val>
                                            <p:strVal val="#ppt_h"/>
                                          </p:val>
                                        </p:tav>
                                      </p:tavLst>
                                    </p:anim>
                                    <p:animEffect transition="in" filter="fade">
                                      <p:cBhvr>
                                        <p:cTn id="9" dur="1000"/>
                                        <p:tgtEl>
                                          <p:spTgt spid="5949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59497"/>
                                        </p:tgtEl>
                                        <p:attrNameLst>
                                          <p:attrName>style.visibility</p:attrName>
                                        </p:attrNameLst>
                                      </p:cBhvr>
                                      <p:to>
                                        <p:strVal val="visible"/>
                                      </p:to>
                                    </p:set>
                                    <p:anim calcmode="lin" valueType="num">
                                      <p:cBhvr>
                                        <p:cTn id="14" dur="1000" fill="hold"/>
                                        <p:tgtEl>
                                          <p:spTgt spid="59497"/>
                                        </p:tgtEl>
                                        <p:attrNameLst>
                                          <p:attrName>ppt_w</p:attrName>
                                        </p:attrNameLst>
                                      </p:cBhvr>
                                      <p:tavLst>
                                        <p:tav tm="0">
                                          <p:val>
                                            <p:fltVal val="0"/>
                                          </p:val>
                                        </p:tav>
                                        <p:tav tm="100000">
                                          <p:val>
                                            <p:strVal val="#ppt_w"/>
                                          </p:val>
                                        </p:tav>
                                      </p:tavLst>
                                    </p:anim>
                                    <p:anim calcmode="lin" valueType="num">
                                      <p:cBhvr>
                                        <p:cTn id="15" dur="1000" fill="hold"/>
                                        <p:tgtEl>
                                          <p:spTgt spid="59497"/>
                                        </p:tgtEl>
                                        <p:attrNameLst>
                                          <p:attrName>ppt_h</p:attrName>
                                        </p:attrNameLst>
                                      </p:cBhvr>
                                      <p:tavLst>
                                        <p:tav tm="0">
                                          <p:val>
                                            <p:fltVal val="0"/>
                                          </p:val>
                                        </p:tav>
                                        <p:tav tm="100000">
                                          <p:val>
                                            <p:strVal val="#ppt_h"/>
                                          </p:val>
                                        </p:tav>
                                      </p:tavLst>
                                    </p:anim>
                                    <p:animEffect transition="in" filter="fade">
                                      <p:cBhvr>
                                        <p:cTn id="16" dur="1000"/>
                                        <p:tgtEl>
                                          <p:spTgt spid="5949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59519"/>
                                        </p:tgtEl>
                                        <p:attrNameLst>
                                          <p:attrName>style.visibility</p:attrName>
                                        </p:attrNameLst>
                                      </p:cBhvr>
                                      <p:to>
                                        <p:strVal val="visible"/>
                                      </p:to>
                                    </p:set>
                                    <p:anim calcmode="lin" valueType="num">
                                      <p:cBhvr>
                                        <p:cTn id="21" dur="1000" fill="hold"/>
                                        <p:tgtEl>
                                          <p:spTgt spid="59519"/>
                                        </p:tgtEl>
                                        <p:attrNameLst>
                                          <p:attrName>ppt_w</p:attrName>
                                        </p:attrNameLst>
                                      </p:cBhvr>
                                      <p:tavLst>
                                        <p:tav tm="0">
                                          <p:val>
                                            <p:fltVal val="0"/>
                                          </p:val>
                                        </p:tav>
                                        <p:tav tm="100000">
                                          <p:val>
                                            <p:strVal val="#ppt_w"/>
                                          </p:val>
                                        </p:tav>
                                      </p:tavLst>
                                    </p:anim>
                                    <p:anim calcmode="lin" valueType="num">
                                      <p:cBhvr>
                                        <p:cTn id="22" dur="1000" fill="hold"/>
                                        <p:tgtEl>
                                          <p:spTgt spid="59519"/>
                                        </p:tgtEl>
                                        <p:attrNameLst>
                                          <p:attrName>ppt_h</p:attrName>
                                        </p:attrNameLst>
                                      </p:cBhvr>
                                      <p:tavLst>
                                        <p:tav tm="0">
                                          <p:val>
                                            <p:fltVal val="0"/>
                                          </p:val>
                                        </p:tav>
                                        <p:tav tm="100000">
                                          <p:val>
                                            <p:strVal val="#ppt_h"/>
                                          </p:val>
                                        </p:tav>
                                      </p:tavLst>
                                    </p:anim>
                                    <p:animEffect transition="in" filter="fade">
                                      <p:cBhvr>
                                        <p:cTn id="23" dur="1000"/>
                                        <p:tgtEl>
                                          <p:spTgt spid="59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4"/>
          <p:cNvSpPr txBox="1">
            <a:spLocks noChangeArrowheads="1"/>
          </p:cNvSpPr>
          <p:nvPr/>
        </p:nvSpPr>
        <p:spPr bwMode="auto">
          <a:xfrm>
            <a:off x="381000" y="304800"/>
            <a:ext cx="84963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w Cen MT" charset="0"/>
                <a:ea typeface="ＭＳ Ｐゴシック" charset="0"/>
                <a:cs typeface="ＭＳ Ｐゴシック" charset="0"/>
              </a:defRPr>
            </a:lvl1pPr>
            <a:lvl2pPr marL="742950" indent="-285750" eaLnBrk="0" hangingPunct="0">
              <a:defRPr sz="2400">
                <a:solidFill>
                  <a:schemeClr val="tx1"/>
                </a:solidFill>
                <a:latin typeface="Tw Cen MT" charset="0"/>
                <a:ea typeface="ＭＳ Ｐゴシック" charset="0"/>
              </a:defRPr>
            </a:lvl2pPr>
            <a:lvl3pPr marL="1143000" indent="-228600" eaLnBrk="0" hangingPunct="0">
              <a:defRPr sz="2400">
                <a:solidFill>
                  <a:schemeClr val="tx1"/>
                </a:solidFill>
                <a:latin typeface="Tw Cen MT" charset="0"/>
                <a:ea typeface="ＭＳ Ｐゴシック" charset="0"/>
              </a:defRPr>
            </a:lvl3pPr>
            <a:lvl4pPr marL="1600200" indent="-228600" eaLnBrk="0" hangingPunct="0">
              <a:defRPr sz="2400">
                <a:solidFill>
                  <a:schemeClr val="tx1"/>
                </a:solidFill>
                <a:latin typeface="Tw Cen MT" charset="0"/>
                <a:ea typeface="ＭＳ Ｐゴシック" charset="0"/>
              </a:defRPr>
            </a:lvl4pPr>
            <a:lvl5pPr marL="2057400" indent="-228600" eaLnBrk="0" hangingPunct="0">
              <a:defRPr sz="2400">
                <a:solidFill>
                  <a:schemeClr val="tx1"/>
                </a:solidFill>
                <a:latin typeface="Tw Cen MT" charset="0"/>
                <a:ea typeface="ＭＳ Ｐゴシック" charset="0"/>
              </a:defRPr>
            </a:lvl5pPr>
            <a:lvl6pPr marL="2514600" indent="-228600" eaLnBrk="0" fontAlgn="base" hangingPunct="0">
              <a:spcBef>
                <a:spcPct val="0"/>
              </a:spcBef>
              <a:spcAft>
                <a:spcPct val="0"/>
              </a:spcAft>
              <a:defRPr sz="2400">
                <a:solidFill>
                  <a:schemeClr val="tx1"/>
                </a:solidFill>
                <a:latin typeface="Tw Cen MT" charset="0"/>
                <a:ea typeface="ＭＳ Ｐゴシック" charset="0"/>
              </a:defRPr>
            </a:lvl6pPr>
            <a:lvl7pPr marL="2971800" indent="-228600" eaLnBrk="0" fontAlgn="base" hangingPunct="0">
              <a:spcBef>
                <a:spcPct val="0"/>
              </a:spcBef>
              <a:spcAft>
                <a:spcPct val="0"/>
              </a:spcAft>
              <a:defRPr sz="2400">
                <a:solidFill>
                  <a:schemeClr val="tx1"/>
                </a:solidFill>
                <a:latin typeface="Tw Cen MT" charset="0"/>
                <a:ea typeface="ＭＳ Ｐゴシック" charset="0"/>
              </a:defRPr>
            </a:lvl7pPr>
            <a:lvl8pPr marL="3429000" indent="-228600" eaLnBrk="0" fontAlgn="base" hangingPunct="0">
              <a:spcBef>
                <a:spcPct val="0"/>
              </a:spcBef>
              <a:spcAft>
                <a:spcPct val="0"/>
              </a:spcAft>
              <a:defRPr sz="2400">
                <a:solidFill>
                  <a:schemeClr val="tx1"/>
                </a:solidFill>
                <a:latin typeface="Tw Cen MT" charset="0"/>
                <a:ea typeface="ＭＳ Ｐゴシック" charset="0"/>
              </a:defRPr>
            </a:lvl8pPr>
            <a:lvl9pPr marL="3886200" indent="-228600" eaLnBrk="0" fontAlgn="base" hangingPunct="0">
              <a:spcBef>
                <a:spcPct val="0"/>
              </a:spcBef>
              <a:spcAft>
                <a:spcPct val="0"/>
              </a:spcAft>
              <a:defRPr sz="2400">
                <a:solidFill>
                  <a:schemeClr val="tx1"/>
                </a:solidFill>
                <a:latin typeface="Tw Cen MT" charset="0"/>
                <a:ea typeface="ＭＳ Ｐゴシック" charset="0"/>
              </a:defRPr>
            </a:lvl9pPr>
          </a:lstStyle>
          <a:p>
            <a:pPr eaLnBrk="1" hangingPunct="1">
              <a:spcBef>
                <a:spcPct val="50000"/>
              </a:spcBef>
            </a:pPr>
            <a:r>
              <a:rPr lang="el-GR" sz="2000" b="1">
                <a:solidFill>
                  <a:srgbClr val="FFFFCC"/>
                </a:solidFill>
                <a:latin typeface="Arial Unicode MS" charset="0"/>
              </a:rPr>
              <a:t>	</a:t>
            </a:r>
            <a:endParaRPr lang="el-GR" sz="2000">
              <a:solidFill>
                <a:srgbClr val="FFFFCC"/>
              </a:solidFill>
              <a:latin typeface="Arial Unicode MS" charset="0"/>
            </a:endParaRPr>
          </a:p>
        </p:txBody>
      </p:sp>
      <p:pic>
        <p:nvPicPr>
          <p:cNvPr id="59496" name="Picture 104" descr="resolution1 003"/>
          <p:cNvPicPr>
            <a:picLocks noChangeAspect="1" noChangeArrowheads="1"/>
          </p:cNvPicPr>
          <p:nvPr/>
        </p:nvPicPr>
        <p:blipFill>
          <a:blip r:embed="rId3" cstate="print"/>
          <a:srcRect b="1199"/>
          <a:stretch>
            <a:fillRect/>
          </a:stretch>
        </p:blipFill>
        <p:spPr bwMode="auto">
          <a:xfrm>
            <a:off x="1403350" y="0"/>
            <a:ext cx="6472238" cy="6775450"/>
          </a:xfrm>
          <a:prstGeom prst="rect">
            <a:avLst/>
          </a:prstGeom>
          <a:noFill/>
          <a:ln w="57150">
            <a:solidFill>
              <a:srgbClr val="FF9966"/>
            </a:solidFill>
            <a:miter lim="800000"/>
            <a:headEnd/>
            <a:tailEnd/>
          </a:ln>
          <a:scene3d>
            <a:camera prst="orthographicFront"/>
            <a:lightRig rig="threePt" dir="t"/>
          </a:scene3d>
          <a:sp3d>
            <a:bevelT w="139700" h="139700" prst="divot"/>
          </a:sp3d>
        </p:spPr>
      </p:pic>
      <p:pic>
        <p:nvPicPr>
          <p:cNvPr id="59497" name="Picture 105" descr="Εικόνα1 αντίγραφο"/>
          <p:cNvPicPr>
            <a:picLocks noChangeAspect="1" noChangeArrowheads="1"/>
          </p:cNvPicPr>
          <p:nvPr/>
        </p:nvPicPr>
        <p:blipFill>
          <a:blip r:embed="rId4" cstate="print"/>
          <a:srcRect/>
          <a:stretch>
            <a:fillRect/>
          </a:stretch>
        </p:blipFill>
        <p:spPr bwMode="auto">
          <a:xfrm>
            <a:off x="381000" y="1281950"/>
            <a:ext cx="8496300" cy="830263"/>
          </a:xfrm>
          <a:prstGeom prst="rect">
            <a:avLst/>
          </a:prstGeom>
          <a:noFill/>
          <a:ln w="57150">
            <a:solidFill>
              <a:srgbClr val="FFFFFF"/>
            </a:solidFill>
            <a:miter lim="800000"/>
            <a:headEnd/>
            <a:tailEnd/>
          </a:ln>
          <a:scene3d>
            <a:camera prst="orthographicFront"/>
            <a:lightRig rig="threePt" dir="t"/>
          </a:scene3d>
          <a:sp3d>
            <a:bevelT prst="convex"/>
          </a:sp3d>
        </p:spPr>
      </p:pic>
      <p:graphicFrame>
        <p:nvGraphicFramePr>
          <p:cNvPr id="59524" name="Group 132"/>
          <p:cNvGraphicFramePr>
            <a:graphicFrameLocks noGrp="1"/>
          </p:cNvGraphicFramePr>
          <p:nvPr/>
        </p:nvGraphicFramePr>
        <p:xfrm>
          <a:off x="1513054" y="3207280"/>
          <a:ext cx="6284133" cy="3571767"/>
        </p:xfrm>
        <a:graphic>
          <a:graphicData uri="http://schemas.openxmlformats.org/drawingml/2006/table">
            <a:tbl>
              <a:tblPr/>
              <a:tblGrid>
                <a:gridCol w="6284133">
                  <a:extLst>
                    <a:ext uri="{9D8B030D-6E8A-4147-A177-3AD203B41FA5}">
                      <a16:colId xmlns:a16="http://schemas.microsoft.com/office/drawing/2014/main" val="20000"/>
                    </a:ext>
                  </a:extLst>
                </a:gridCol>
              </a:tblGrid>
              <a:tr h="8170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a:ln>
                            <a:noFill/>
                          </a:ln>
                          <a:solidFill>
                            <a:srgbClr val="FF9966"/>
                          </a:solidFill>
                          <a:effectLst/>
                          <a:latin typeface="Times New Roman"/>
                          <a:ea typeface="ＭＳ Ｐゴシック" charset="0"/>
                          <a:cs typeface="Times New Roman"/>
                        </a:rPr>
                        <a:t>ΠΕΡΙΟΡΙΣΜΟΙ</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800" b="1" i="0" u="none" strike="noStrike" cap="none" normalizeH="0" baseline="0" dirty="0">
                        <a:ln>
                          <a:noFill/>
                        </a:ln>
                        <a:solidFill>
                          <a:srgbClr val="FF9966"/>
                        </a:solidFill>
                        <a:effectLst/>
                        <a:latin typeface="Times New Roman"/>
                        <a:ea typeface="ＭＳ Ｐゴシック" charset="0"/>
                        <a:cs typeface="Times New Roman"/>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rgbClr val="FFFFCC"/>
                          </a:solidFill>
                          <a:effectLst/>
                          <a:latin typeface="Times New Roman"/>
                          <a:ea typeface="ＭＳ Ｐゴシック" charset="0"/>
                          <a:cs typeface="Times New Roman"/>
                        </a:rPr>
                        <a:t>Ακραίες ηλικιακά ομάδες</a:t>
                      </a:r>
                    </a:p>
                  </a:txBody>
                  <a:tcPr marT="45730" marB="45730"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blipFill dpi="0" rotWithShape="0">
                      <a:blip r:embed="rId5"/>
                      <a:srcRect/>
                      <a:stretch>
                        <a:fillRect/>
                      </a:stretch>
                    </a:blipFill>
                  </a:tcPr>
                </a:tc>
                <a:extLst>
                  <a:ext uri="{0D108BD9-81ED-4DB2-BD59-A6C34878D82A}">
                    <a16:rowId xmlns:a16="http://schemas.microsoft.com/office/drawing/2014/main" val="10000"/>
                  </a:ext>
                </a:extLst>
              </a:tr>
              <a:tr h="30486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a:ln>
                            <a:noFill/>
                          </a:ln>
                          <a:solidFill>
                            <a:srgbClr val="FFFFCC"/>
                          </a:solidFill>
                          <a:effectLst/>
                          <a:latin typeface="Times New Roman"/>
                          <a:ea typeface="ＭＳ Ｐゴシック" charset="0"/>
                          <a:cs typeface="Times New Roman"/>
                        </a:rPr>
                        <a:t>Σοβαρή υποθρεψία ή παχυσαρκία</a:t>
                      </a:r>
                    </a:p>
                  </a:txBody>
                  <a:tcPr marT="45730" marB="45730"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blipFill dpi="0" rotWithShape="0">
                      <a:blip r:embed="rId5"/>
                      <a:srcRect/>
                      <a:stretch>
                        <a:fillRect/>
                      </a:stretch>
                    </a:blipFill>
                  </a:tcPr>
                </a:tc>
                <a:extLst>
                  <a:ext uri="{0D108BD9-81ED-4DB2-BD59-A6C34878D82A}">
                    <a16:rowId xmlns:a16="http://schemas.microsoft.com/office/drawing/2014/main" val="10001"/>
                  </a:ext>
                </a:extLst>
              </a:tr>
              <a:tr h="3318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a:ln>
                            <a:noFill/>
                          </a:ln>
                          <a:solidFill>
                            <a:srgbClr val="FFFFCC"/>
                          </a:solidFill>
                          <a:effectLst/>
                          <a:latin typeface="Times New Roman"/>
                          <a:ea typeface="ＭＳ Ｐゴシック" charset="0"/>
                          <a:cs typeface="Times New Roman"/>
                        </a:rPr>
                        <a:t>Νόσος με προσβολή των σκελετικών μυών.</a:t>
                      </a:r>
                    </a:p>
                  </a:txBody>
                  <a:tcPr marT="45730" marB="45730"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blipFill dpi="0" rotWithShape="0">
                      <a:blip r:embed="rId5"/>
                      <a:srcRect/>
                      <a:stretch>
                        <a:fillRect/>
                      </a:stretch>
                    </a:blipFill>
                  </a:tcPr>
                </a:tc>
                <a:extLst>
                  <a:ext uri="{0D108BD9-81ED-4DB2-BD59-A6C34878D82A}">
                    <a16:rowId xmlns:a16="http://schemas.microsoft.com/office/drawing/2014/main" val="10002"/>
                  </a:ext>
                </a:extLst>
              </a:tr>
              <a:tr h="3286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a:ln>
                            <a:noFill/>
                          </a:ln>
                          <a:solidFill>
                            <a:srgbClr val="FFFFCC"/>
                          </a:solidFill>
                          <a:effectLst/>
                          <a:latin typeface="Times New Roman"/>
                          <a:ea typeface="ＭＳ Ｐゴシック" charset="0"/>
                          <a:cs typeface="Times New Roman"/>
                        </a:rPr>
                        <a:t>Παραπληγία ή τετραπληγία</a:t>
                      </a:r>
                    </a:p>
                  </a:txBody>
                  <a:tcPr marT="45730" marB="45730"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blipFill dpi="0" rotWithShape="0">
                      <a:blip r:embed="rId5"/>
                      <a:srcRect/>
                      <a:stretch>
                        <a:fillRect/>
                      </a:stretch>
                    </a:blipFill>
                  </a:tcPr>
                </a:tc>
                <a:extLst>
                  <a:ext uri="{0D108BD9-81ED-4DB2-BD59-A6C34878D82A}">
                    <a16:rowId xmlns:a16="http://schemas.microsoft.com/office/drawing/2014/main" val="10003"/>
                  </a:ext>
                </a:extLst>
              </a:tr>
              <a:tr h="50493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a:ln>
                            <a:noFill/>
                          </a:ln>
                          <a:solidFill>
                            <a:srgbClr val="FFFFCC"/>
                          </a:solidFill>
                          <a:effectLst/>
                          <a:latin typeface="Times New Roman"/>
                          <a:ea typeface="ＭＳ Ｐゴシック" charset="0"/>
                          <a:cs typeface="Times New Roman"/>
                        </a:rPr>
                        <a:t>Φυτοφαγία/ αποχή από τη λήψη κρέατος</a:t>
                      </a:r>
                    </a:p>
                  </a:txBody>
                  <a:tcPr marT="45730" marB="45730"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blipFill dpi="0" rotWithShape="0">
                      <a:blip r:embed="rId5"/>
                      <a:srcRect/>
                      <a:stretch>
                        <a:fillRect/>
                      </a:stretch>
                    </a:blipFill>
                  </a:tcPr>
                </a:tc>
                <a:extLst>
                  <a:ext uri="{0D108BD9-81ED-4DB2-BD59-A6C34878D82A}">
                    <a16:rowId xmlns:a16="http://schemas.microsoft.com/office/drawing/2014/main" val="10004"/>
                  </a:ext>
                </a:extLst>
              </a:tr>
              <a:tr h="33027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a:ln>
                            <a:noFill/>
                          </a:ln>
                          <a:solidFill>
                            <a:srgbClr val="FFFF00"/>
                          </a:solidFill>
                          <a:effectLst/>
                          <a:latin typeface="Times New Roman"/>
                          <a:ea typeface="ＭＳ Ｐゴシック" charset="0"/>
                          <a:cs typeface="Times New Roman"/>
                        </a:rPr>
                        <a:t>Ταχέως μεταβαλλόμενη νεφρική λειτουργία</a:t>
                      </a:r>
                      <a:r>
                        <a:rPr kumimoji="0" lang="en-US" sz="1800" b="1" i="0" u="none" strike="noStrike" cap="none" normalizeH="0" baseline="0" dirty="0">
                          <a:ln>
                            <a:noFill/>
                          </a:ln>
                          <a:solidFill>
                            <a:srgbClr val="FFFF00"/>
                          </a:solidFill>
                          <a:effectLst/>
                          <a:latin typeface="Times New Roman"/>
                          <a:ea typeface="ＭＳ Ｐゴシック" charset="0"/>
                          <a:cs typeface="Times New Roman"/>
                        </a:rPr>
                        <a:t>  (ONA)</a:t>
                      </a:r>
                      <a:endParaRPr kumimoji="0" lang="el-GR" sz="1800" b="1" i="0" u="none" strike="noStrike" cap="none" normalizeH="0" baseline="0" dirty="0">
                        <a:ln>
                          <a:noFill/>
                        </a:ln>
                        <a:solidFill>
                          <a:srgbClr val="FFFF00"/>
                        </a:solidFill>
                        <a:effectLst/>
                        <a:latin typeface="Times New Roman"/>
                        <a:ea typeface="ＭＳ Ｐゴシック" charset="0"/>
                        <a:cs typeface="Times New Roman"/>
                      </a:endParaRPr>
                    </a:p>
                  </a:txBody>
                  <a:tcPr marT="45730" marB="45730"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blipFill dpi="0" rotWithShape="0">
                      <a:blip r:embed="rId5"/>
                      <a:srcRect/>
                      <a:stretch>
                        <a:fillRect/>
                      </a:stretch>
                    </a:blipFill>
                  </a:tcPr>
                </a:tc>
                <a:extLst>
                  <a:ext uri="{0D108BD9-81ED-4DB2-BD59-A6C34878D82A}">
                    <a16:rowId xmlns:a16="http://schemas.microsoft.com/office/drawing/2014/main" val="10005"/>
                  </a:ext>
                </a:extLst>
              </a:tr>
              <a:tr h="57956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rgbClr val="FFFFCC"/>
                          </a:solidFill>
                          <a:effectLst/>
                          <a:latin typeface="Times New Roman"/>
                          <a:ea typeface="ＭＳ Ｐゴシック" charset="0"/>
                          <a:cs typeface="Times New Roman"/>
                        </a:rPr>
                        <a:t>Χορήγηση τοξικών φαρμάκων με νεφρική αποβολή</a:t>
                      </a:r>
                    </a:p>
                  </a:txBody>
                  <a:tcPr marT="45730" marB="45730" horzOverflow="overflow">
                    <a:lnL w="12700" cap="flat" cmpd="sng" algn="ctr">
                      <a:solidFill>
                        <a:srgbClr val="FF6600"/>
                      </a:solidFill>
                      <a:prstDash val="solid"/>
                      <a:round/>
                      <a:headEnd type="none" w="med" len="med"/>
                      <a:tailEnd type="none" w="med" len="med"/>
                    </a:lnL>
                    <a:lnR w="12700" cap="flat" cmpd="sng" algn="ctr">
                      <a:solidFill>
                        <a:srgbClr val="FF6600"/>
                      </a:solidFill>
                      <a:prstDash val="solid"/>
                      <a:round/>
                      <a:headEnd type="none" w="med" len="med"/>
                      <a:tailEnd type="none" w="med" len="med"/>
                    </a:lnR>
                    <a:lnT w="12700" cap="flat" cmpd="sng" algn="ctr">
                      <a:solidFill>
                        <a:srgbClr val="FF6600"/>
                      </a:solidFill>
                      <a:prstDash val="solid"/>
                      <a:round/>
                      <a:headEnd type="none" w="med" len="med"/>
                      <a:tailEnd type="none" w="med" len="med"/>
                    </a:lnT>
                    <a:lnB w="12700" cap="flat" cmpd="sng" algn="ctr">
                      <a:solidFill>
                        <a:srgbClr val="FF6600"/>
                      </a:solidFill>
                      <a:prstDash val="solid"/>
                      <a:round/>
                      <a:headEnd type="none" w="med" len="med"/>
                      <a:tailEnd type="none" w="med" len="med"/>
                    </a:lnB>
                    <a:lnTlToBr>
                      <a:noFill/>
                    </a:lnTlToBr>
                    <a:lnBlToTr>
                      <a:noFill/>
                    </a:lnBlToTr>
                    <a:blipFill dpi="0" rotWithShape="0">
                      <a:blip r:embed="rId5"/>
                      <a:srcRect/>
                      <a:stretch>
                        <a:fillRect/>
                      </a:stretch>
                    </a:blipFill>
                  </a:tcPr>
                </a:tc>
                <a:extLst>
                  <a:ext uri="{0D108BD9-81ED-4DB2-BD59-A6C34878D82A}">
                    <a16:rowId xmlns:a16="http://schemas.microsoft.com/office/drawing/2014/main" val="10006"/>
                  </a:ext>
                </a:extLst>
              </a:tr>
            </a:tbl>
          </a:graphicData>
        </a:graphic>
      </p:graphicFrame>
      <p:pic>
        <p:nvPicPr>
          <p:cNvPr id="59519" name="Picture 127" descr="3"/>
          <p:cNvPicPr>
            <a:picLocks noChangeAspect="1" noChangeArrowheads="1"/>
          </p:cNvPicPr>
          <p:nvPr/>
        </p:nvPicPr>
        <p:blipFill>
          <a:blip r:embed="rId6" cstate="print"/>
          <a:srcRect/>
          <a:stretch>
            <a:fillRect/>
          </a:stretch>
        </p:blipFill>
        <p:spPr bwMode="auto">
          <a:xfrm>
            <a:off x="381000" y="2168143"/>
            <a:ext cx="8496300" cy="989012"/>
          </a:xfrm>
          <a:prstGeom prst="rect">
            <a:avLst/>
          </a:prstGeom>
          <a:noFill/>
          <a:ln w="57150">
            <a:solidFill>
              <a:srgbClr val="FFFFFF"/>
            </a:solidFill>
            <a:miter lim="800000"/>
            <a:headEnd/>
            <a:tailEnd/>
          </a:ln>
          <a:scene3d>
            <a:camera prst="orthographicFront"/>
            <a:lightRig rig="threePt" dir="t"/>
          </a:scene3d>
          <a:sp3d>
            <a:bevelT prst="convex"/>
          </a:sp3d>
        </p:spPr>
      </p:pic>
      <p:sp>
        <p:nvSpPr>
          <p:cNvPr id="29719" name="TextBox 1"/>
          <p:cNvSpPr txBox="1">
            <a:spLocks noChangeArrowheads="1"/>
          </p:cNvSpPr>
          <p:nvPr/>
        </p:nvSpPr>
        <p:spPr bwMode="auto">
          <a:xfrm>
            <a:off x="3760788" y="577850"/>
            <a:ext cx="1495425" cy="708025"/>
          </a:xfrm>
          <a:prstGeom prst="rect">
            <a:avLst/>
          </a:prstGeom>
          <a:solidFill>
            <a:srgbClr val="000090">
              <a:alpha val="92940"/>
            </a:srgbClr>
          </a:solidFill>
          <a:ln w="38100">
            <a:solidFill>
              <a:srgbClr val="FF0000"/>
            </a:solidFill>
            <a:miter lim="800000"/>
            <a:headEnd/>
            <a:tailEnd/>
          </a:ln>
        </p:spPr>
        <p:txBody>
          <a:bodyPr wrap="none">
            <a:spAutoFit/>
          </a:bodyPr>
          <a:lstStyle>
            <a:lvl1pPr eaLnBrk="0" hangingPunct="0">
              <a:defRPr sz="2400">
                <a:solidFill>
                  <a:schemeClr val="tx1"/>
                </a:solidFill>
                <a:latin typeface="Tw Cen MT" charset="0"/>
                <a:ea typeface="ＭＳ Ｐゴシック" charset="0"/>
                <a:cs typeface="ＭＳ Ｐゴシック" charset="0"/>
              </a:defRPr>
            </a:lvl1pPr>
            <a:lvl2pPr marL="742950" indent="-285750" eaLnBrk="0" hangingPunct="0">
              <a:defRPr sz="2400">
                <a:solidFill>
                  <a:schemeClr val="tx1"/>
                </a:solidFill>
                <a:latin typeface="Tw Cen MT" charset="0"/>
                <a:ea typeface="ＭＳ Ｐゴシック" charset="0"/>
              </a:defRPr>
            </a:lvl2pPr>
            <a:lvl3pPr marL="1143000" indent="-228600" eaLnBrk="0" hangingPunct="0">
              <a:defRPr sz="2400">
                <a:solidFill>
                  <a:schemeClr val="tx1"/>
                </a:solidFill>
                <a:latin typeface="Tw Cen MT" charset="0"/>
                <a:ea typeface="ＭＳ Ｐゴシック" charset="0"/>
              </a:defRPr>
            </a:lvl3pPr>
            <a:lvl4pPr marL="1600200" indent="-228600" eaLnBrk="0" hangingPunct="0">
              <a:defRPr sz="2400">
                <a:solidFill>
                  <a:schemeClr val="tx1"/>
                </a:solidFill>
                <a:latin typeface="Tw Cen MT" charset="0"/>
                <a:ea typeface="ＭＳ Ｐゴシック" charset="0"/>
              </a:defRPr>
            </a:lvl4pPr>
            <a:lvl5pPr marL="2057400" indent="-228600" eaLnBrk="0" hangingPunct="0">
              <a:defRPr sz="2400">
                <a:solidFill>
                  <a:schemeClr val="tx1"/>
                </a:solidFill>
                <a:latin typeface="Tw Cen MT" charset="0"/>
                <a:ea typeface="ＭＳ Ｐゴシック" charset="0"/>
              </a:defRPr>
            </a:lvl5pPr>
            <a:lvl6pPr marL="2514600" indent="-228600" eaLnBrk="0" fontAlgn="base" hangingPunct="0">
              <a:spcBef>
                <a:spcPct val="0"/>
              </a:spcBef>
              <a:spcAft>
                <a:spcPct val="0"/>
              </a:spcAft>
              <a:defRPr sz="2400">
                <a:solidFill>
                  <a:schemeClr val="tx1"/>
                </a:solidFill>
                <a:latin typeface="Tw Cen MT" charset="0"/>
                <a:ea typeface="ＭＳ Ｐゴシック" charset="0"/>
              </a:defRPr>
            </a:lvl6pPr>
            <a:lvl7pPr marL="2971800" indent="-228600" eaLnBrk="0" fontAlgn="base" hangingPunct="0">
              <a:spcBef>
                <a:spcPct val="0"/>
              </a:spcBef>
              <a:spcAft>
                <a:spcPct val="0"/>
              </a:spcAft>
              <a:defRPr sz="2400">
                <a:solidFill>
                  <a:schemeClr val="tx1"/>
                </a:solidFill>
                <a:latin typeface="Tw Cen MT" charset="0"/>
                <a:ea typeface="ＭＳ Ｐゴシック" charset="0"/>
              </a:defRPr>
            </a:lvl7pPr>
            <a:lvl8pPr marL="3429000" indent="-228600" eaLnBrk="0" fontAlgn="base" hangingPunct="0">
              <a:spcBef>
                <a:spcPct val="0"/>
              </a:spcBef>
              <a:spcAft>
                <a:spcPct val="0"/>
              </a:spcAft>
              <a:defRPr sz="2400">
                <a:solidFill>
                  <a:schemeClr val="tx1"/>
                </a:solidFill>
                <a:latin typeface="Tw Cen MT" charset="0"/>
                <a:ea typeface="ＭＳ Ｐゴシック" charset="0"/>
              </a:defRPr>
            </a:lvl8pPr>
            <a:lvl9pPr marL="3886200" indent="-228600" eaLnBrk="0" fontAlgn="base" hangingPunct="0">
              <a:spcBef>
                <a:spcPct val="0"/>
              </a:spcBef>
              <a:spcAft>
                <a:spcPct val="0"/>
              </a:spcAft>
              <a:defRPr sz="2400">
                <a:solidFill>
                  <a:schemeClr val="tx1"/>
                </a:solidFill>
                <a:latin typeface="Tw Cen MT" charset="0"/>
                <a:ea typeface="ＭＳ Ｐゴシック" charset="0"/>
              </a:defRPr>
            </a:lvl9pPr>
          </a:lstStyle>
          <a:p>
            <a:pPr eaLnBrk="1" hangingPunct="1"/>
            <a:r>
              <a:rPr lang="en-US" sz="4000" b="1">
                <a:solidFill>
                  <a:srgbClr val="FF0000"/>
                </a:solidFill>
                <a:latin typeface="Times New Roman" charset="0"/>
                <a:cs typeface="Times New Roman" charset="0"/>
              </a:rPr>
              <a:t>eGFR</a:t>
            </a:r>
          </a:p>
        </p:txBody>
      </p:sp>
    </p:spTree>
    <p:extLst>
      <p:ext uri="{BB962C8B-B14F-4D97-AF65-F5344CB8AC3E}">
        <p14:creationId xmlns:p14="http://schemas.microsoft.com/office/powerpoint/2010/main" val="7976509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719"/>
                                        </p:tgtEl>
                                        <p:attrNameLst>
                                          <p:attrName>style.visibility</p:attrName>
                                        </p:attrNameLst>
                                      </p:cBhvr>
                                      <p:to>
                                        <p:strVal val="visible"/>
                                      </p:to>
                                    </p:set>
                                    <p:animEffect transition="in" filter="dissolve">
                                      <p:cBhvr>
                                        <p:cTn id="7" dur="500"/>
                                        <p:tgtEl>
                                          <p:spTgt spid="297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59497"/>
                                        </p:tgtEl>
                                        <p:attrNameLst>
                                          <p:attrName>style.visibility</p:attrName>
                                        </p:attrNameLst>
                                      </p:cBhvr>
                                      <p:to>
                                        <p:strVal val="visible"/>
                                      </p:to>
                                    </p:set>
                                    <p:anim calcmode="lin" valueType="num">
                                      <p:cBhvr>
                                        <p:cTn id="12" dur="1000" fill="hold"/>
                                        <p:tgtEl>
                                          <p:spTgt spid="59497"/>
                                        </p:tgtEl>
                                        <p:attrNameLst>
                                          <p:attrName>ppt_w</p:attrName>
                                        </p:attrNameLst>
                                      </p:cBhvr>
                                      <p:tavLst>
                                        <p:tav tm="0">
                                          <p:val>
                                            <p:fltVal val="0"/>
                                          </p:val>
                                        </p:tav>
                                        <p:tav tm="100000">
                                          <p:val>
                                            <p:strVal val="#ppt_w"/>
                                          </p:val>
                                        </p:tav>
                                      </p:tavLst>
                                    </p:anim>
                                    <p:anim calcmode="lin" valueType="num">
                                      <p:cBhvr>
                                        <p:cTn id="13" dur="1000" fill="hold"/>
                                        <p:tgtEl>
                                          <p:spTgt spid="59497"/>
                                        </p:tgtEl>
                                        <p:attrNameLst>
                                          <p:attrName>ppt_h</p:attrName>
                                        </p:attrNameLst>
                                      </p:cBhvr>
                                      <p:tavLst>
                                        <p:tav tm="0">
                                          <p:val>
                                            <p:fltVal val="0"/>
                                          </p:val>
                                        </p:tav>
                                        <p:tav tm="100000">
                                          <p:val>
                                            <p:strVal val="#ppt_h"/>
                                          </p:val>
                                        </p:tav>
                                      </p:tavLst>
                                    </p:anim>
                                    <p:animEffect transition="in" filter="fade">
                                      <p:cBhvr>
                                        <p:cTn id="14" dur="1000"/>
                                        <p:tgtEl>
                                          <p:spTgt spid="5949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59519"/>
                                        </p:tgtEl>
                                        <p:attrNameLst>
                                          <p:attrName>style.visibility</p:attrName>
                                        </p:attrNameLst>
                                      </p:cBhvr>
                                      <p:to>
                                        <p:strVal val="visible"/>
                                      </p:to>
                                    </p:set>
                                    <p:anim calcmode="lin" valueType="num">
                                      <p:cBhvr>
                                        <p:cTn id="19" dur="1000" fill="hold"/>
                                        <p:tgtEl>
                                          <p:spTgt spid="59519"/>
                                        </p:tgtEl>
                                        <p:attrNameLst>
                                          <p:attrName>ppt_w</p:attrName>
                                        </p:attrNameLst>
                                      </p:cBhvr>
                                      <p:tavLst>
                                        <p:tav tm="0">
                                          <p:val>
                                            <p:fltVal val="0"/>
                                          </p:val>
                                        </p:tav>
                                        <p:tav tm="100000">
                                          <p:val>
                                            <p:strVal val="#ppt_w"/>
                                          </p:val>
                                        </p:tav>
                                      </p:tavLst>
                                    </p:anim>
                                    <p:anim calcmode="lin" valueType="num">
                                      <p:cBhvr>
                                        <p:cTn id="20" dur="1000" fill="hold"/>
                                        <p:tgtEl>
                                          <p:spTgt spid="59519"/>
                                        </p:tgtEl>
                                        <p:attrNameLst>
                                          <p:attrName>ppt_h</p:attrName>
                                        </p:attrNameLst>
                                      </p:cBhvr>
                                      <p:tavLst>
                                        <p:tav tm="0">
                                          <p:val>
                                            <p:fltVal val="0"/>
                                          </p:val>
                                        </p:tav>
                                        <p:tav tm="100000">
                                          <p:val>
                                            <p:strVal val="#ppt_h"/>
                                          </p:val>
                                        </p:tav>
                                      </p:tavLst>
                                    </p:anim>
                                    <p:animEffect transition="in" filter="fade">
                                      <p:cBhvr>
                                        <p:cTn id="21" dur="1000"/>
                                        <p:tgtEl>
                                          <p:spTgt spid="5951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8" presetClass="entr" presetSubtype="16" fill="hold" nodeType="clickEffect">
                                  <p:stCondLst>
                                    <p:cond delay="0"/>
                                  </p:stCondLst>
                                  <p:childTnLst>
                                    <p:set>
                                      <p:cBhvr>
                                        <p:cTn id="25" dur="1" fill="hold">
                                          <p:stCondLst>
                                            <p:cond delay="0"/>
                                          </p:stCondLst>
                                        </p:cTn>
                                        <p:tgtEl>
                                          <p:spTgt spid="59524"/>
                                        </p:tgtEl>
                                        <p:attrNameLst>
                                          <p:attrName>style.visibility</p:attrName>
                                        </p:attrNameLst>
                                      </p:cBhvr>
                                      <p:to>
                                        <p:strVal val="visible"/>
                                      </p:to>
                                    </p:set>
                                    <p:animEffect transition="in" filter="diamond(in)">
                                      <p:cBhvr>
                                        <p:cTn id="26" dur="1000"/>
                                        <p:tgtEl>
                                          <p:spTgt spid="59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619250" y="620713"/>
            <a:ext cx="5616575" cy="576262"/>
          </a:xfrm>
          <a:prstGeom prst="rect">
            <a:avLst/>
          </a:prstGeom>
          <a:noFill/>
          <a:ln w="57150" cmpd="thinThick">
            <a:solidFill>
              <a:srgbClr val="99FFCC"/>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l-GR" sz="2800" b="1">
                <a:solidFill>
                  <a:srgbClr val="FF9865"/>
                </a:solidFill>
              </a:rPr>
              <a:t>Λειτουργία του νεφρού</a:t>
            </a:r>
          </a:p>
        </p:txBody>
      </p:sp>
      <p:sp>
        <p:nvSpPr>
          <p:cNvPr id="4099" name="Text Box 3"/>
          <p:cNvSpPr txBox="1">
            <a:spLocks noChangeArrowheads="1"/>
          </p:cNvSpPr>
          <p:nvPr/>
        </p:nvSpPr>
        <p:spPr bwMode="auto">
          <a:xfrm>
            <a:off x="1547813" y="1844675"/>
            <a:ext cx="5689600" cy="127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buClr>
                <a:srgbClr val="66FFFF"/>
              </a:buClr>
            </a:pPr>
            <a:r>
              <a:rPr lang="el-GR" sz="2000" b="1" dirty="0"/>
              <a:t>1.</a:t>
            </a:r>
            <a:r>
              <a:rPr lang="el-GR" b="1" dirty="0"/>
              <a:t>  Διατήρηση σταθερού εξωκυττάριου διαμερίσματος</a:t>
            </a:r>
          </a:p>
          <a:p>
            <a:pPr eaLnBrk="1" hangingPunct="1">
              <a:lnSpc>
                <a:spcPct val="110000"/>
              </a:lnSpc>
              <a:buClr>
                <a:srgbClr val="FFCC66"/>
              </a:buClr>
              <a:buSzPct val="140000"/>
              <a:buFontTx/>
              <a:buChar char="•"/>
            </a:pPr>
            <a:r>
              <a:rPr lang="el-GR" b="1" dirty="0"/>
              <a:t>Αποβολή προϊόντων μεταβολισμού</a:t>
            </a:r>
          </a:p>
          <a:p>
            <a:pPr eaLnBrk="1" hangingPunct="1">
              <a:lnSpc>
                <a:spcPct val="110000"/>
              </a:lnSpc>
              <a:buClr>
                <a:srgbClr val="FFCC66"/>
              </a:buClr>
              <a:buSzPct val="140000"/>
              <a:buFontTx/>
              <a:buChar char="•"/>
            </a:pPr>
            <a:r>
              <a:rPr lang="el-GR" b="1" dirty="0"/>
              <a:t>Ρύθμιση ισοζυγίου ύδατος και ηλεκτρολυτών</a:t>
            </a:r>
          </a:p>
        </p:txBody>
      </p:sp>
      <p:sp>
        <p:nvSpPr>
          <p:cNvPr id="4100" name="Text Box 4"/>
          <p:cNvSpPr txBox="1">
            <a:spLocks noChangeArrowheads="1"/>
          </p:cNvSpPr>
          <p:nvPr/>
        </p:nvSpPr>
        <p:spPr bwMode="auto">
          <a:xfrm>
            <a:off x="1511300" y="3429000"/>
            <a:ext cx="7632700" cy="190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110000"/>
              </a:lnSpc>
            </a:pPr>
            <a:r>
              <a:rPr lang="el-GR" b="1">
                <a:solidFill>
                  <a:srgbClr val="000000"/>
                </a:solidFill>
              </a:rPr>
              <a:t>2. </a:t>
            </a:r>
            <a:r>
              <a:rPr lang="en-US" b="1">
                <a:solidFill>
                  <a:srgbClr val="000000"/>
                </a:solidFill>
              </a:rPr>
              <a:t> </a:t>
            </a:r>
            <a:r>
              <a:rPr lang="el-GR" b="1">
                <a:solidFill>
                  <a:srgbClr val="000000"/>
                </a:solidFill>
              </a:rPr>
              <a:t>Παραγωγή ορμονών</a:t>
            </a:r>
          </a:p>
          <a:p>
            <a:pPr eaLnBrk="1" hangingPunct="1">
              <a:lnSpc>
                <a:spcPct val="110000"/>
              </a:lnSpc>
              <a:buClr>
                <a:srgbClr val="FFCC66"/>
              </a:buClr>
              <a:buSzPct val="140000"/>
              <a:buFontTx/>
              <a:buChar char="•"/>
            </a:pPr>
            <a:r>
              <a:rPr lang="el-GR" b="1">
                <a:solidFill>
                  <a:srgbClr val="000000"/>
                </a:solidFill>
              </a:rPr>
              <a:t> </a:t>
            </a:r>
            <a:r>
              <a:rPr lang="en-US" b="1">
                <a:solidFill>
                  <a:srgbClr val="000000"/>
                </a:solidFill>
              </a:rPr>
              <a:t>  </a:t>
            </a:r>
            <a:r>
              <a:rPr lang="el-GR" b="1">
                <a:solidFill>
                  <a:srgbClr val="000000"/>
                </a:solidFill>
              </a:rPr>
              <a:t>Αιμοδυναμική σταθερότητα </a:t>
            </a:r>
            <a:r>
              <a:rPr lang="en-US" b="1">
                <a:solidFill>
                  <a:srgbClr val="000000"/>
                </a:solidFill>
              </a:rPr>
              <a:t>: </a:t>
            </a:r>
            <a:r>
              <a:rPr lang="el-GR" b="1">
                <a:solidFill>
                  <a:srgbClr val="000000"/>
                </a:solidFill>
              </a:rPr>
              <a:t>ρενίνη, αγγειοτενσίνη ΙΙ, προσταγλανδίνες, ενδοθηλίνη, βραδυκινίνη</a:t>
            </a:r>
          </a:p>
          <a:p>
            <a:pPr eaLnBrk="1" hangingPunct="1">
              <a:lnSpc>
                <a:spcPct val="110000"/>
              </a:lnSpc>
              <a:buClr>
                <a:srgbClr val="FFCC66"/>
              </a:buClr>
              <a:buSzPct val="140000"/>
              <a:buFontTx/>
              <a:buChar char="•"/>
            </a:pPr>
            <a:r>
              <a:rPr lang="en-US" b="1">
                <a:solidFill>
                  <a:srgbClr val="000000"/>
                </a:solidFill>
              </a:rPr>
              <a:t>   </a:t>
            </a:r>
            <a:r>
              <a:rPr lang="el-GR" b="1">
                <a:solidFill>
                  <a:srgbClr val="000000"/>
                </a:solidFill>
              </a:rPr>
              <a:t>Παραγωγή ερυθρών αιμοσφαιρίων</a:t>
            </a:r>
            <a:r>
              <a:rPr lang="en-US" b="1">
                <a:solidFill>
                  <a:srgbClr val="000000"/>
                </a:solidFill>
              </a:rPr>
              <a:t>: </a:t>
            </a:r>
            <a:r>
              <a:rPr lang="el-GR" b="1">
                <a:solidFill>
                  <a:srgbClr val="000000"/>
                </a:solidFill>
              </a:rPr>
              <a:t>ερυθροποιητίνη</a:t>
            </a:r>
          </a:p>
          <a:p>
            <a:pPr eaLnBrk="1" hangingPunct="1">
              <a:lnSpc>
                <a:spcPct val="110000"/>
              </a:lnSpc>
              <a:buClr>
                <a:srgbClr val="FFCC66"/>
              </a:buClr>
              <a:buSzPct val="140000"/>
              <a:buFontTx/>
              <a:buChar char="•"/>
            </a:pPr>
            <a:r>
              <a:rPr lang="en-US" b="1">
                <a:solidFill>
                  <a:srgbClr val="000000"/>
                </a:solidFill>
              </a:rPr>
              <a:t>   </a:t>
            </a:r>
            <a:r>
              <a:rPr lang="el-GR" b="1">
                <a:solidFill>
                  <a:srgbClr val="000000"/>
                </a:solidFill>
              </a:rPr>
              <a:t>Μεταβολισμός ασβεστίου, φωσφόρου-Οστικός μεταβολισμός</a:t>
            </a:r>
            <a:r>
              <a:rPr lang="en-US" b="1">
                <a:solidFill>
                  <a:srgbClr val="000000"/>
                </a:solidFill>
              </a:rPr>
              <a:t>:</a:t>
            </a:r>
            <a:r>
              <a:rPr lang="el-GR" b="1">
                <a:solidFill>
                  <a:srgbClr val="000000"/>
                </a:solidFill>
              </a:rPr>
              <a:t> 1,25(ΟΗ )2</a:t>
            </a:r>
            <a:r>
              <a:rPr lang="en-US" b="1">
                <a:solidFill>
                  <a:srgbClr val="000000"/>
                </a:solidFill>
              </a:rPr>
              <a:t>D3</a:t>
            </a:r>
            <a:endParaRPr lang="el-GR" b="1">
              <a:solidFill>
                <a:srgbClr val="000000"/>
              </a:solidFill>
            </a:endParaRPr>
          </a:p>
        </p:txBody>
      </p:sp>
      <p:sp>
        <p:nvSpPr>
          <p:cNvPr id="4101" name="Text Box 5"/>
          <p:cNvSpPr txBox="1">
            <a:spLocks noChangeArrowheads="1"/>
          </p:cNvSpPr>
          <p:nvPr/>
        </p:nvSpPr>
        <p:spPr bwMode="auto">
          <a:xfrm>
            <a:off x="1619250" y="5589588"/>
            <a:ext cx="61928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b="1" dirty="0">
                <a:solidFill>
                  <a:srgbClr val="000000"/>
                </a:solidFill>
              </a:rPr>
              <a:t>3.   </a:t>
            </a:r>
            <a:r>
              <a:rPr lang="el-GR" b="1" dirty="0">
                <a:solidFill>
                  <a:srgbClr val="000000"/>
                </a:solidFill>
              </a:rPr>
              <a:t>Καταβολισμός πεπτιδικών ορμονών και σύνθεση γλυκόζης σε κατάσταση νηστείας</a:t>
            </a:r>
          </a:p>
        </p:txBody>
      </p:sp>
    </p:spTree>
    <p:extLst>
      <p:ext uri="{BB962C8B-B14F-4D97-AF65-F5344CB8AC3E}">
        <p14:creationId xmlns:p14="http://schemas.microsoft.com/office/powerpoint/2010/main" val="23298910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p:cTn id="7" dur="1000" fill="hold"/>
                                        <p:tgtEl>
                                          <p:spTgt spid="4099"/>
                                        </p:tgtEl>
                                        <p:attrNameLst>
                                          <p:attrName>ppt_w</p:attrName>
                                        </p:attrNameLst>
                                      </p:cBhvr>
                                      <p:tavLst>
                                        <p:tav tm="0">
                                          <p:val>
                                            <p:fltVal val="0"/>
                                          </p:val>
                                        </p:tav>
                                        <p:tav tm="100000">
                                          <p:val>
                                            <p:strVal val="#ppt_w"/>
                                          </p:val>
                                        </p:tav>
                                      </p:tavLst>
                                    </p:anim>
                                    <p:anim calcmode="lin" valueType="num">
                                      <p:cBhvr>
                                        <p:cTn id="8" dur="1000" fill="hold"/>
                                        <p:tgtEl>
                                          <p:spTgt spid="4099"/>
                                        </p:tgtEl>
                                        <p:attrNameLst>
                                          <p:attrName>ppt_h</p:attrName>
                                        </p:attrNameLst>
                                      </p:cBhvr>
                                      <p:tavLst>
                                        <p:tav tm="0">
                                          <p:val>
                                            <p:fltVal val="0"/>
                                          </p:val>
                                        </p:tav>
                                        <p:tav tm="100000">
                                          <p:val>
                                            <p:strVal val="#ppt_h"/>
                                          </p:val>
                                        </p:tav>
                                      </p:tavLst>
                                    </p:anim>
                                    <p:animEffect transition="in" filter="fade">
                                      <p:cBhvr>
                                        <p:cTn id="9" dur="1000"/>
                                        <p:tgtEl>
                                          <p:spTgt spid="409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100"/>
                                        </p:tgtEl>
                                        <p:attrNameLst>
                                          <p:attrName>style.visibility</p:attrName>
                                        </p:attrNameLst>
                                      </p:cBhvr>
                                      <p:to>
                                        <p:strVal val="visible"/>
                                      </p:to>
                                    </p:set>
                                    <p:anim calcmode="lin" valueType="num">
                                      <p:cBhvr>
                                        <p:cTn id="14" dur="1000" fill="hold"/>
                                        <p:tgtEl>
                                          <p:spTgt spid="4100"/>
                                        </p:tgtEl>
                                        <p:attrNameLst>
                                          <p:attrName>ppt_w</p:attrName>
                                        </p:attrNameLst>
                                      </p:cBhvr>
                                      <p:tavLst>
                                        <p:tav tm="0">
                                          <p:val>
                                            <p:fltVal val="0"/>
                                          </p:val>
                                        </p:tav>
                                        <p:tav tm="100000">
                                          <p:val>
                                            <p:strVal val="#ppt_w"/>
                                          </p:val>
                                        </p:tav>
                                      </p:tavLst>
                                    </p:anim>
                                    <p:anim calcmode="lin" valueType="num">
                                      <p:cBhvr>
                                        <p:cTn id="15" dur="1000" fill="hold"/>
                                        <p:tgtEl>
                                          <p:spTgt spid="4100"/>
                                        </p:tgtEl>
                                        <p:attrNameLst>
                                          <p:attrName>ppt_h</p:attrName>
                                        </p:attrNameLst>
                                      </p:cBhvr>
                                      <p:tavLst>
                                        <p:tav tm="0">
                                          <p:val>
                                            <p:fltVal val="0"/>
                                          </p:val>
                                        </p:tav>
                                        <p:tav tm="100000">
                                          <p:val>
                                            <p:strVal val="#ppt_h"/>
                                          </p:val>
                                        </p:tav>
                                      </p:tavLst>
                                    </p:anim>
                                    <p:animEffect transition="in" filter="fade">
                                      <p:cBhvr>
                                        <p:cTn id="16" dur="1000"/>
                                        <p:tgtEl>
                                          <p:spTgt spid="410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4101"/>
                                        </p:tgtEl>
                                        <p:attrNameLst>
                                          <p:attrName>style.visibility</p:attrName>
                                        </p:attrNameLst>
                                      </p:cBhvr>
                                      <p:to>
                                        <p:strVal val="visible"/>
                                      </p:to>
                                    </p:set>
                                    <p:anim calcmode="lin" valueType="num">
                                      <p:cBhvr>
                                        <p:cTn id="21" dur="1000" fill="hold"/>
                                        <p:tgtEl>
                                          <p:spTgt spid="4101"/>
                                        </p:tgtEl>
                                        <p:attrNameLst>
                                          <p:attrName>ppt_w</p:attrName>
                                        </p:attrNameLst>
                                      </p:cBhvr>
                                      <p:tavLst>
                                        <p:tav tm="0">
                                          <p:val>
                                            <p:fltVal val="0"/>
                                          </p:val>
                                        </p:tav>
                                        <p:tav tm="100000">
                                          <p:val>
                                            <p:strVal val="#ppt_w"/>
                                          </p:val>
                                        </p:tav>
                                      </p:tavLst>
                                    </p:anim>
                                    <p:anim calcmode="lin" valueType="num">
                                      <p:cBhvr>
                                        <p:cTn id="22" dur="1000" fill="hold"/>
                                        <p:tgtEl>
                                          <p:spTgt spid="4101"/>
                                        </p:tgtEl>
                                        <p:attrNameLst>
                                          <p:attrName>ppt_h</p:attrName>
                                        </p:attrNameLst>
                                      </p:cBhvr>
                                      <p:tavLst>
                                        <p:tav tm="0">
                                          <p:val>
                                            <p:fltVal val="0"/>
                                          </p:val>
                                        </p:tav>
                                        <p:tav tm="100000">
                                          <p:val>
                                            <p:strVal val="#ppt_h"/>
                                          </p:val>
                                        </p:tav>
                                      </p:tavLst>
                                    </p:anim>
                                    <p:animEffect transition="in" filter="fade">
                                      <p:cBhvr>
                                        <p:cTn id="23" dur="10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P spid="4100" grpId="0"/>
      <p:bldP spid="410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884238" y="76200"/>
            <a:ext cx="7345362"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dirty="0">
                <a:solidFill>
                  <a:srgbClr val="262626"/>
                </a:solidFill>
                <a:latin typeface="Times New Roman"/>
                <a:cs typeface="Times New Roman"/>
              </a:rPr>
              <a:t>ΥΠΟΛΟΓΙΣΜΟΣ </a:t>
            </a:r>
            <a:r>
              <a:rPr lang="en-US" sz="3600" dirty="0">
                <a:solidFill>
                  <a:srgbClr val="262626"/>
                </a:solidFill>
                <a:latin typeface="Times New Roman"/>
                <a:cs typeface="Times New Roman"/>
              </a:rPr>
              <a:t>GFR</a:t>
            </a:r>
            <a:r>
              <a:rPr lang="el-GR" sz="3600" dirty="0">
                <a:solidFill>
                  <a:srgbClr val="262626"/>
                </a:solidFill>
                <a:latin typeface="Times New Roman"/>
                <a:cs typeface="Times New Roman"/>
              </a:rPr>
              <a:t> (</a:t>
            </a:r>
            <a:r>
              <a:rPr lang="en-US" sz="3600" dirty="0" err="1">
                <a:solidFill>
                  <a:srgbClr val="262626"/>
                </a:solidFill>
                <a:latin typeface="Times New Roman"/>
                <a:cs typeface="Times New Roman"/>
              </a:rPr>
              <a:t>eGFR</a:t>
            </a:r>
            <a:r>
              <a:rPr lang="el-GR" sz="3600" dirty="0">
                <a:solidFill>
                  <a:srgbClr val="262626"/>
                </a:solidFill>
                <a:latin typeface="Times New Roman"/>
                <a:cs typeface="Times New Roman"/>
              </a:rPr>
              <a:t>)</a:t>
            </a:r>
          </a:p>
        </p:txBody>
      </p:sp>
      <p:sp>
        <p:nvSpPr>
          <p:cNvPr id="52228" name="Text Box 4"/>
          <p:cNvSpPr txBox="1">
            <a:spLocks noChangeArrowheads="1"/>
          </p:cNvSpPr>
          <p:nvPr/>
        </p:nvSpPr>
        <p:spPr bwMode="auto">
          <a:xfrm>
            <a:off x="2894013" y="914400"/>
            <a:ext cx="3887787"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b="1" dirty="0">
                <a:solidFill>
                  <a:srgbClr val="00B0F0"/>
                </a:solidFill>
                <a:latin typeface="Times New Roman"/>
                <a:cs typeface="Times New Roman"/>
              </a:rPr>
              <a:t>Τύπος </a:t>
            </a:r>
            <a:r>
              <a:rPr lang="en-US" b="1" dirty="0" err="1">
                <a:solidFill>
                  <a:srgbClr val="00B0F0"/>
                </a:solidFill>
                <a:latin typeface="Times New Roman"/>
                <a:cs typeface="Times New Roman"/>
              </a:rPr>
              <a:t>Cockroft-Gault</a:t>
            </a:r>
            <a:endParaRPr lang="el-GR" b="1" dirty="0">
              <a:solidFill>
                <a:srgbClr val="00B0F0"/>
              </a:solidFill>
              <a:latin typeface="Times New Roman"/>
              <a:cs typeface="Times New Roman"/>
            </a:endParaRPr>
          </a:p>
        </p:txBody>
      </p:sp>
      <p:pic>
        <p:nvPicPr>
          <p:cNvPr id="52229" name="Picture 9"/>
          <p:cNvPicPr>
            <a:picLocks noChangeAspect="1" noChangeArrowheads="1"/>
          </p:cNvPicPr>
          <p:nvPr/>
        </p:nvPicPr>
        <p:blipFill>
          <a:blip r:embed="rId2">
            <a:extLst>
              <a:ext uri="{28A0092B-C50C-407E-A947-70E740481C1C}">
                <a14:useLocalDpi xmlns:a14="http://schemas.microsoft.com/office/drawing/2010/main" val="0"/>
              </a:ext>
            </a:extLst>
          </a:blip>
          <a:srcRect l="49478" r="1067"/>
          <a:stretch>
            <a:fillRect/>
          </a:stretch>
        </p:blipFill>
        <p:spPr bwMode="auto">
          <a:xfrm>
            <a:off x="1979613" y="1566862"/>
            <a:ext cx="5184775"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0918951"/>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827088" y="152400"/>
            <a:ext cx="7345362"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b="1" dirty="0">
                <a:solidFill>
                  <a:srgbClr val="262626"/>
                </a:solidFill>
                <a:latin typeface="Times New Roman"/>
                <a:cs typeface="Times New Roman"/>
              </a:rPr>
              <a:t>ΥΠΟΛΟΓΙΣΜΟΣ </a:t>
            </a:r>
            <a:r>
              <a:rPr lang="en-US" sz="3600" b="1" dirty="0">
                <a:solidFill>
                  <a:srgbClr val="262626"/>
                </a:solidFill>
                <a:latin typeface="Times New Roman"/>
                <a:cs typeface="Times New Roman"/>
              </a:rPr>
              <a:t>GFR</a:t>
            </a:r>
            <a:r>
              <a:rPr lang="el-GR" sz="3600" b="1" dirty="0">
                <a:solidFill>
                  <a:srgbClr val="262626"/>
                </a:solidFill>
                <a:latin typeface="Times New Roman"/>
                <a:cs typeface="Times New Roman"/>
              </a:rPr>
              <a:t> (</a:t>
            </a:r>
            <a:r>
              <a:rPr lang="en-US" sz="3600" b="1" dirty="0" err="1">
                <a:solidFill>
                  <a:srgbClr val="262626"/>
                </a:solidFill>
                <a:latin typeface="Times New Roman"/>
                <a:cs typeface="Times New Roman"/>
              </a:rPr>
              <a:t>eGFR</a:t>
            </a:r>
            <a:r>
              <a:rPr lang="el-GR" sz="3600" b="1" dirty="0">
                <a:solidFill>
                  <a:srgbClr val="262626"/>
                </a:solidFill>
                <a:latin typeface="Times New Roman"/>
                <a:cs typeface="Times New Roman"/>
              </a:rPr>
              <a:t>)</a:t>
            </a:r>
          </a:p>
        </p:txBody>
      </p:sp>
      <p:sp>
        <p:nvSpPr>
          <p:cNvPr id="54275" name="Line 3"/>
          <p:cNvSpPr>
            <a:spLocks noChangeShapeType="1"/>
          </p:cNvSpPr>
          <p:nvPr/>
        </p:nvSpPr>
        <p:spPr bwMode="auto">
          <a:xfrm>
            <a:off x="0" y="914400"/>
            <a:ext cx="9144000" cy="0"/>
          </a:xfrm>
          <a:prstGeom prst="line">
            <a:avLst/>
          </a:prstGeom>
          <a:noFill/>
          <a:ln w="57150" cmpd="thinThick">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54276" name="Picture 8"/>
          <p:cNvPicPr>
            <a:picLocks noChangeAspect="1" noChangeArrowheads="1"/>
          </p:cNvPicPr>
          <p:nvPr/>
        </p:nvPicPr>
        <p:blipFill>
          <a:blip r:embed="rId2">
            <a:extLst>
              <a:ext uri="{28A0092B-C50C-407E-A947-70E740481C1C}">
                <a14:useLocalDpi xmlns:a14="http://schemas.microsoft.com/office/drawing/2010/main" val="0"/>
              </a:ext>
            </a:extLst>
          </a:blip>
          <a:srcRect b="51050"/>
          <a:stretch>
            <a:fillRect/>
          </a:stretch>
        </p:blipFill>
        <p:spPr bwMode="auto">
          <a:xfrm>
            <a:off x="27061" y="2133600"/>
            <a:ext cx="4572000" cy="377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7" name="Picture 9"/>
          <p:cNvPicPr>
            <a:picLocks noChangeAspect="1" noChangeArrowheads="1"/>
          </p:cNvPicPr>
          <p:nvPr/>
        </p:nvPicPr>
        <p:blipFill>
          <a:blip r:embed="rId2">
            <a:extLst>
              <a:ext uri="{28A0092B-C50C-407E-A947-70E740481C1C}">
                <a14:useLocalDpi xmlns:a14="http://schemas.microsoft.com/office/drawing/2010/main" val="0"/>
              </a:ext>
            </a:extLst>
          </a:blip>
          <a:srcRect t="51050"/>
          <a:stretch>
            <a:fillRect/>
          </a:stretch>
        </p:blipFill>
        <p:spPr bwMode="auto">
          <a:xfrm>
            <a:off x="4572000" y="2133600"/>
            <a:ext cx="4572000" cy="377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8" name="Text Box 10"/>
          <p:cNvSpPr txBox="1">
            <a:spLocks noChangeArrowheads="1"/>
          </p:cNvSpPr>
          <p:nvPr/>
        </p:nvSpPr>
        <p:spPr bwMode="auto">
          <a:xfrm>
            <a:off x="2482850" y="1295400"/>
            <a:ext cx="4176713"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b="1" dirty="0">
                <a:solidFill>
                  <a:schemeClr val="accent4"/>
                </a:solidFill>
                <a:latin typeface="Times New Roman"/>
                <a:cs typeface="Times New Roman"/>
              </a:rPr>
              <a:t>Εξίσωση Μελέτης </a:t>
            </a:r>
            <a:r>
              <a:rPr lang="en-US" b="1" dirty="0">
                <a:solidFill>
                  <a:schemeClr val="accent4"/>
                </a:solidFill>
                <a:latin typeface="Times New Roman"/>
                <a:cs typeface="Times New Roman"/>
              </a:rPr>
              <a:t>MDRD</a:t>
            </a:r>
            <a:endParaRPr lang="el-GR" b="1" dirty="0">
              <a:solidFill>
                <a:schemeClr val="accent4"/>
              </a:solidFill>
              <a:latin typeface="Times New Roman"/>
              <a:cs typeface="Times New Roman"/>
            </a:endParaRPr>
          </a:p>
        </p:txBody>
      </p:sp>
    </p:spTree>
    <p:extLst>
      <p:ext uri="{BB962C8B-B14F-4D97-AF65-F5344CB8AC3E}">
        <p14:creationId xmlns:p14="http://schemas.microsoft.com/office/powerpoint/2010/main" val="1775759214"/>
      </p:ext>
    </p:extLst>
  </p:cSld>
  <p:clrMapOvr>
    <a:masterClrMapping/>
  </p:clrMapOvr>
  <p:transition>
    <p:dissolv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18F1C3D-0C67-0F44-9788-F034CD05720A}"/>
              </a:ext>
            </a:extLst>
          </p:cNvPr>
          <p:cNvSpPr>
            <a:spLocks noGrp="1"/>
          </p:cNvSpPr>
          <p:nvPr>
            <p:ph type="title"/>
          </p:nvPr>
        </p:nvSpPr>
        <p:spPr/>
        <p:txBody>
          <a:bodyPr>
            <a:normAutofit/>
          </a:bodyPr>
          <a:lstStyle/>
          <a:p>
            <a:pPr algn="ctr"/>
            <a:r>
              <a:rPr lang="en-US" dirty="0"/>
              <a:t>GFR </a:t>
            </a:r>
            <a:r>
              <a:rPr lang="el-GR" dirty="0"/>
              <a:t>κα</a:t>
            </a:r>
            <a:r>
              <a:rPr lang="en-US" dirty="0" err="1"/>
              <a:t>ι</a:t>
            </a:r>
            <a:r>
              <a:rPr lang="el-GR" dirty="0"/>
              <a:t>  2021  </a:t>
            </a:r>
            <a:r>
              <a:rPr lang="en-US" dirty="0"/>
              <a:t>CKD-EPI calculation</a:t>
            </a:r>
            <a:endParaRPr lang="el-GR" dirty="0"/>
          </a:p>
        </p:txBody>
      </p:sp>
      <p:pic>
        <p:nvPicPr>
          <p:cNvPr id="4" name="Θέση περιεχομένου 3">
            <a:extLst>
              <a:ext uri="{FF2B5EF4-FFF2-40B4-BE49-F238E27FC236}">
                <a16:creationId xmlns:a16="http://schemas.microsoft.com/office/drawing/2014/main" id="{0A45582C-98C0-8042-B83F-2F903AEF476C}"/>
              </a:ext>
            </a:extLst>
          </p:cNvPr>
          <p:cNvPicPr>
            <a:picLocks noGrp="1" noChangeAspect="1"/>
          </p:cNvPicPr>
          <p:nvPr>
            <p:ph idx="1"/>
          </p:nvPr>
        </p:nvPicPr>
        <p:blipFill>
          <a:blip r:embed="rId2"/>
          <a:stretch>
            <a:fillRect/>
          </a:stretch>
        </p:blipFill>
        <p:spPr>
          <a:xfrm>
            <a:off x="46696" y="1960605"/>
            <a:ext cx="9027290" cy="3599936"/>
          </a:xfrm>
          <a:prstGeom prst="rect">
            <a:avLst/>
          </a:prstGeom>
        </p:spPr>
      </p:pic>
      <p:pic>
        <p:nvPicPr>
          <p:cNvPr id="3" name="Picture 4">
            <a:extLst>
              <a:ext uri="{FF2B5EF4-FFF2-40B4-BE49-F238E27FC236}">
                <a16:creationId xmlns:a16="http://schemas.microsoft.com/office/drawing/2014/main" id="{99495164-6B1D-C04C-9A27-8BEF649355A1}"/>
              </a:ext>
            </a:extLst>
          </p:cNvPr>
          <p:cNvPicPr>
            <a:picLocks noChangeAspect="1"/>
          </p:cNvPicPr>
          <p:nvPr/>
        </p:nvPicPr>
        <p:blipFill>
          <a:blip r:embed="rId3"/>
          <a:stretch>
            <a:fillRect/>
          </a:stretch>
        </p:blipFill>
        <p:spPr>
          <a:xfrm>
            <a:off x="0" y="20058"/>
            <a:ext cx="641443" cy="562361"/>
          </a:xfrm>
          <a:prstGeom prst="rect">
            <a:avLst/>
          </a:prstGeom>
        </p:spPr>
      </p:pic>
    </p:spTree>
    <p:extLst>
      <p:ext uri="{BB962C8B-B14F-4D97-AF65-F5344CB8AC3E}">
        <p14:creationId xmlns:p14="http://schemas.microsoft.com/office/powerpoint/2010/main" val="13214268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827088" y="152400"/>
            <a:ext cx="7345362"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3600" dirty="0">
                <a:solidFill>
                  <a:srgbClr val="262626"/>
                </a:solidFill>
                <a:latin typeface="Arial" charset="0"/>
              </a:rPr>
              <a:t>ΥΠΟΛΟΓΙΣΜΟΣ </a:t>
            </a:r>
            <a:r>
              <a:rPr lang="en-US" sz="3600" dirty="0">
                <a:solidFill>
                  <a:srgbClr val="262626"/>
                </a:solidFill>
                <a:latin typeface="Arial" charset="0"/>
              </a:rPr>
              <a:t>GFR</a:t>
            </a:r>
            <a:r>
              <a:rPr lang="el-GR" sz="3600" dirty="0">
                <a:solidFill>
                  <a:srgbClr val="262626"/>
                </a:solidFill>
                <a:latin typeface="Arial" charset="0"/>
              </a:rPr>
              <a:t> (</a:t>
            </a:r>
            <a:r>
              <a:rPr lang="en-US" sz="3600" dirty="0" err="1">
                <a:solidFill>
                  <a:srgbClr val="262626"/>
                </a:solidFill>
                <a:latin typeface="Arial" charset="0"/>
              </a:rPr>
              <a:t>eGFR</a:t>
            </a:r>
            <a:r>
              <a:rPr lang="el-GR" sz="3600" dirty="0">
                <a:solidFill>
                  <a:srgbClr val="262626"/>
                </a:solidFill>
                <a:latin typeface="Arial" charset="0"/>
              </a:rPr>
              <a:t>)</a:t>
            </a:r>
          </a:p>
        </p:txBody>
      </p:sp>
      <p:sp>
        <p:nvSpPr>
          <p:cNvPr id="57347" name="Line 3"/>
          <p:cNvSpPr>
            <a:spLocks noChangeShapeType="1"/>
          </p:cNvSpPr>
          <p:nvPr/>
        </p:nvSpPr>
        <p:spPr bwMode="auto">
          <a:xfrm>
            <a:off x="0" y="914400"/>
            <a:ext cx="9144000" cy="0"/>
          </a:xfrm>
          <a:prstGeom prst="line">
            <a:avLst/>
          </a:prstGeom>
          <a:noFill/>
          <a:ln w="57150" cmpd="thinThick">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solidFill>
                <a:srgbClr val="262626"/>
              </a:solidFill>
            </a:endParaRPr>
          </a:p>
        </p:txBody>
      </p:sp>
      <p:sp>
        <p:nvSpPr>
          <p:cNvPr id="57348" name="Text Box 4"/>
          <p:cNvSpPr txBox="1">
            <a:spLocks noChangeArrowheads="1"/>
          </p:cNvSpPr>
          <p:nvPr/>
        </p:nvSpPr>
        <p:spPr bwMode="auto">
          <a:xfrm>
            <a:off x="395288" y="1143000"/>
            <a:ext cx="8351837" cy="323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sz="2400" dirty="0">
                <a:solidFill>
                  <a:srgbClr val="262626"/>
                </a:solidFill>
                <a:latin typeface="Times New Roman"/>
                <a:cs typeface="Times New Roman"/>
              </a:rPr>
              <a:t>Καμία εξίσωση δεν προβλέπει με ακρίβεια το </a:t>
            </a:r>
            <a:r>
              <a:rPr lang="en-US" sz="2400" dirty="0">
                <a:solidFill>
                  <a:srgbClr val="262626"/>
                </a:solidFill>
                <a:latin typeface="Times New Roman"/>
                <a:cs typeface="Times New Roman"/>
              </a:rPr>
              <a:t>GFR</a:t>
            </a:r>
            <a:r>
              <a:rPr lang="el-GR" sz="2400" dirty="0">
                <a:solidFill>
                  <a:srgbClr val="262626"/>
                </a:solidFill>
                <a:latin typeface="Times New Roman"/>
                <a:cs typeface="Times New Roman"/>
              </a:rPr>
              <a:t> σε ομάδες με :</a:t>
            </a:r>
          </a:p>
          <a:p>
            <a:pPr eaLnBrk="1" hangingPunct="1">
              <a:spcBef>
                <a:spcPct val="50000"/>
              </a:spcBef>
              <a:buClr>
                <a:srgbClr val="FF0000"/>
              </a:buClr>
              <a:buFont typeface="Wingdings" charset="0"/>
              <a:buChar char="ü"/>
            </a:pPr>
            <a:r>
              <a:rPr lang="el-GR" sz="2400" dirty="0">
                <a:solidFill>
                  <a:srgbClr val="262626"/>
                </a:solidFill>
                <a:latin typeface="Times New Roman"/>
                <a:cs typeface="Times New Roman"/>
              </a:rPr>
              <a:t>Ακρωτηριασμό μέλους</a:t>
            </a:r>
          </a:p>
          <a:p>
            <a:pPr eaLnBrk="1" hangingPunct="1">
              <a:spcBef>
                <a:spcPct val="50000"/>
              </a:spcBef>
              <a:buClr>
                <a:srgbClr val="FF0000"/>
              </a:buClr>
              <a:buFont typeface="Wingdings" charset="0"/>
              <a:buChar char="ü"/>
            </a:pPr>
            <a:r>
              <a:rPr lang="el-GR" sz="2400" dirty="0">
                <a:solidFill>
                  <a:srgbClr val="262626"/>
                </a:solidFill>
                <a:latin typeface="Times New Roman"/>
                <a:cs typeface="Times New Roman"/>
              </a:rPr>
              <a:t>Υπερκαταβολισμό</a:t>
            </a:r>
          </a:p>
          <a:p>
            <a:pPr eaLnBrk="1" hangingPunct="1">
              <a:spcBef>
                <a:spcPct val="50000"/>
              </a:spcBef>
              <a:buClr>
                <a:srgbClr val="FF0000"/>
              </a:buClr>
              <a:buFont typeface="Wingdings" charset="0"/>
              <a:buChar char="ü"/>
            </a:pPr>
            <a:r>
              <a:rPr lang="el-GR" sz="2400" dirty="0">
                <a:solidFill>
                  <a:srgbClr val="262626"/>
                </a:solidFill>
                <a:latin typeface="Times New Roman"/>
                <a:cs typeface="Times New Roman"/>
              </a:rPr>
              <a:t>Εκσεσημασμένη πρόσληψη κρέατος</a:t>
            </a:r>
          </a:p>
          <a:p>
            <a:pPr eaLnBrk="1" hangingPunct="1">
              <a:spcBef>
                <a:spcPct val="50000"/>
              </a:spcBef>
              <a:buClr>
                <a:srgbClr val="FF0000"/>
              </a:buClr>
              <a:buFont typeface="Wingdings" charset="0"/>
              <a:buChar char="ü"/>
            </a:pPr>
            <a:r>
              <a:rPr lang="el-GR" sz="2400" dirty="0">
                <a:solidFill>
                  <a:srgbClr val="262626"/>
                </a:solidFill>
                <a:latin typeface="Times New Roman"/>
                <a:cs typeface="Times New Roman"/>
              </a:rPr>
              <a:t>Σε ιδιαίτερα μικρόσωμους ή μεγαλόσωμους</a:t>
            </a:r>
          </a:p>
          <a:p>
            <a:pPr eaLnBrk="1" hangingPunct="1">
              <a:spcBef>
                <a:spcPct val="50000"/>
              </a:spcBef>
              <a:buClr>
                <a:srgbClr val="FF0000"/>
              </a:buClr>
              <a:buFont typeface="Wingdings" charset="0"/>
              <a:buChar char="ü"/>
            </a:pPr>
            <a:r>
              <a:rPr lang="el-GR" sz="2400" dirty="0">
                <a:solidFill>
                  <a:srgbClr val="262626"/>
                </a:solidFill>
                <a:latin typeface="Times New Roman"/>
                <a:cs typeface="Times New Roman"/>
              </a:rPr>
              <a:t>Σε καταστάσεις με μεταβαλλόμενη τιμή </a:t>
            </a:r>
            <a:r>
              <a:rPr lang="en-US" sz="2400" dirty="0" err="1">
                <a:solidFill>
                  <a:srgbClr val="262626"/>
                </a:solidFill>
                <a:latin typeface="Times New Roman"/>
                <a:cs typeface="Times New Roman"/>
              </a:rPr>
              <a:t>P</a:t>
            </a:r>
            <a:r>
              <a:rPr lang="en-US" sz="2400" baseline="-25000" dirty="0" err="1">
                <a:solidFill>
                  <a:srgbClr val="262626"/>
                </a:solidFill>
                <a:latin typeface="Times New Roman"/>
                <a:cs typeface="Times New Roman"/>
              </a:rPr>
              <a:t>Cr</a:t>
            </a:r>
            <a:r>
              <a:rPr lang="en-US" sz="2400" dirty="0">
                <a:solidFill>
                  <a:srgbClr val="262626"/>
                </a:solidFill>
                <a:latin typeface="Times New Roman"/>
                <a:cs typeface="Times New Roman"/>
              </a:rPr>
              <a:t> </a:t>
            </a:r>
            <a:r>
              <a:rPr lang="el-GR" sz="2400" dirty="0">
                <a:solidFill>
                  <a:srgbClr val="262626"/>
                </a:solidFill>
                <a:latin typeface="Times New Roman"/>
                <a:cs typeface="Times New Roman"/>
              </a:rPr>
              <a:t>(ΟΝΑ)</a:t>
            </a:r>
          </a:p>
        </p:txBody>
      </p:sp>
      <p:sp>
        <p:nvSpPr>
          <p:cNvPr id="92165" name="Text Box 5"/>
          <p:cNvSpPr txBox="1">
            <a:spLocks noChangeArrowheads="1"/>
          </p:cNvSpPr>
          <p:nvPr/>
        </p:nvSpPr>
        <p:spPr bwMode="auto">
          <a:xfrm>
            <a:off x="250825" y="4876800"/>
            <a:ext cx="8424863" cy="830997"/>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2400" dirty="0">
                <a:solidFill>
                  <a:srgbClr val="262626"/>
                </a:solidFill>
                <a:latin typeface="Arial" charset="0"/>
              </a:rPr>
              <a:t>Για τον υπολογισμό του </a:t>
            </a:r>
            <a:r>
              <a:rPr lang="en-US" sz="2400" dirty="0">
                <a:solidFill>
                  <a:srgbClr val="262626"/>
                </a:solidFill>
                <a:latin typeface="Arial" charset="0"/>
              </a:rPr>
              <a:t>GFR</a:t>
            </a:r>
            <a:r>
              <a:rPr lang="el-GR" sz="2400" dirty="0">
                <a:solidFill>
                  <a:srgbClr val="262626"/>
                </a:solidFill>
                <a:latin typeface="Arial" charset="0"/>
              </a:rPr>
              <a:t> στις παραπάνω καταστάσεις, φαίνεται να </a:t>
            </a:r>
            <a:r>
              <a:rPr lang="el-GR" sz="2400" dirty="0">
                <a:solidFill>
                  <a:srgbClr val="262626"/>
                </a:solidFill>
                <a:effectLst>
                  <a:outerShdw blurRad="38100" dist="38100" dir="2700000" algn="tl">
                    <a:srgbClr val="000000"/>
                  </a:outerShdw>
                </a:effectLst>
                <a:latin typeface="Arial" charset="0"/>
              </a:rPr>
              <a:t>πλεονεκτεί η</a:t>
            </a:r>
            <a:r>
              <a:rPr lang="en-US" sz="2400" dirty="0">
                <a:solidFill>
                  <a:srgbClr val="262626"/>
                </a:solidFill>
                <a:effectLst>
                  <a:outerShdw blurRad="38100" dist="38100" dir="2700000" algn="tl">
                    <a:srgbClr val="000000"/>
                  </a:outerShdw>
                </a:effectLst>
                <a:latin typeface="Arial" charset="0"/>
              </a:rPr>
              <a:t> </a:t>
            </a:r>
            <a:r>
              <a:rPr lang="el-GR" sz="2400" dirty="0">
                <a:solidFill>
                  <a:srgbClr val="262626"/>
                </a:solidFill>
                <a:effectLst>
                  <a:outerShdw blurRad="38100" dist="38100" dir="2700000" algn="tl">
                    <a:srgbClr val="000000"/>
                  </a:outerShdw>
                </a:effectLst>
                <a:latin typeface="Arial" charset="0"/>
              </a:rPr>
              <a:t>κλασσική μέτρηση της </a:t>
            </a:r>
            <a:r>
              <a:rPr lang="en-US" sz="2400" dirty="0">
                <a:solidFill>
                  <a:srgbClr val="262626"/>
                </a:solidFill>
                <a:effectLst>
                  <a:outerShdw blurRad="38100" dist="38100" dir="2700000" algn="tl">
                    <a:srgbClr val="000000"/>
                  </a:outerShdw>
                </a:effectLst>
                <a:latin typeface="Arial" charset="0"/>
              </a:rPr>
              <a:t>Clearance </a:t>
            </a:r>
            <a:endParaRPr lang="el-GR" sz="2400" baseline="-25000" dirty="0">
              <a:solidFill>
                <a:srgbClr val="262626"/>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2794911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179388" y="404813"/>
            <a:ext cx="87122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a:solidFill>
                  <a:srgbClr val="262626"/>
                </a:solidFill>
                <a:latin typeface="Arial" charset="0"/>
              </a:rPr>
              <a:t>ΥΠΟΛΟΓΙΣΜΟΣ </a:t>
            </a:r>
            <a:r>
              <a:rPr lang="en-US">
                <a:solidFill>
                  <a:srgbClr val="262626"/>
                </a:solidFill>
                <a:latin typeface="Arial" charset="0"/>
              </a:rPr>
              <a:t>GFR</a:t>
            </a:r>
            <a:r>
              <a:rPr lang="el-GR">
                <a:solidFill>
                  <a:srgbClr val="262626"/>
                </a:solidFill>
                <a:latin typeface="Arial" charset="0"/>
              </a:rPr>
              <a:t> (</a:t>
            </a:r>
            <a:r>
              <a:rPr lang="en-US">
                <a:solidFill>
                  <a:srgbClr val="262626"/>
                </a:solidFill>
                <a:latin typeface="Arial" charset="0"/>
              </a:rPr>
              <a:t>eGFR</a:t>
            </a:r>
            <a:r>
              <a:rPr lang="el-GR">
                <a:solidFill>
                  <a:srgbClr val="262626"/>
                </a:solidFill>
                <a:latin typeface="Arial" charset="0"/>
              </a:rPr>
              <a:t>)</a:t>
            </a:r>
            <a:r>
              <a:rPr lang="en-US">
                <a:solidFill>
                  <a:srgbClr val="262626"/>
                </a:solidFill>
                <a:latin typeface="Arial" charset="0"/>
              </a:rPr>
              <a:t>-DOQI GUIDELINES</a:t>
            </a:r>
            <a:endParaRPr lang="el-GR">
              <a:solidFill>
                <a:srgbClr val="262626"/>
              </a:solidFill>
              <a:latin typeface="Arial" charset="0"/>
            </a:endParaRPr>
          </a:p>
        </p:txBody>
      </p:sp>
      <p:sp>
        <p:nvSpPr>
          <p:cNvPr id="61443" name="Line 3"/>
          <p:cNvSpPr>
            <a:spLocks noChangeShapeType="1"/>
          </p:cNvSpPr>
          <p:nvPr/>
        </p:nvSpPr>
        <p:spPr bwMode="auto">
          <a:xfrm>
            <a:off x="0" y="1196975"/>
            <a:ext cx="9144000" cy="0"/>
          </a:xfrm>
          <a:prstGeom prst="line">
            <a:avLst/>
          </a:prstGeom>
          <a:noFill/>
          <a:ln w="57150" cmpd="thinThick">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solidFill>
                <a:srgbClr val="262626"/>
              </a:solidFill>
            </a:endParaRPr>
          </a:p>
        </p:txBody>
      </p:sp>
      <p:sp>
        <p:nvSpPr>
          <p:cNvPr id="61444" name="Text Box 5"/>
          <p:cNvSpPr txBox="1">
            <a:spLocks noChangeArrowheads="1"/>
          </p:cNvSpPr>
          <p:nvPr/>
        </p:nvSpPr>
        <p:spPr bwMode="auto">
          <a:xfrm>
            <a:off x="252413" y="1311078"/>
            <a:ext cx="8640762" cy="7112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sz="2000" dirty="0">
                <a:solidFill>
                  <a:srgbClr val="262626"/>
                </a:solidFill>
                <a:latin typeface="Arial" charset="0"/>
              </a:rPr>
              <a:t>Οι εξισώσεις υπολογισμού του </a:t>
            </a:r>
            <a:r>
              <a:rPr lang="en-US" sz="2000" dirty="0">
                <a:solidFill>
                  <a:srgbClr val="262626"/>
                </a:solidFill>
                <a:latin typeface="Arial" charset="0"/>
              </a:rPr>
              <a:t>GFR </a:t>
            </a:r>
            <a:r>
              <a:rPr lang="el-GR" sz="2000" dirty="0">
                <a:solidFill>
                  <a:srgbClr val="262626"/>
                </a:solidFill>
                <a:latin typeface="Arial" charset="0"/>
              </a:rPr>
              <a:t>που βασίζονται στην </a:t>
            </a:r>
            <a:r>
              <a:rPr lang="en-US" sz="2000" dirty="0" err="1">
                <a:solidFill>
                  <a:srgbClr val="262626"/>
                </a:solidFill>
                <a:latin typeface="Arial" charset="0"/>
              </a:rPr>
              <a:t>S</a:t>
            </a:r>
            <a:r>
              <a:rPr lang="en-US" sz="2000" baseline="-25000" dirty="0" err="1">
                <a:solidFill>
                  <a:srgbClr val="262626"/>
                </a:solidFill>
                <a:latin typeface="Arial" charset="0"/>
              </a:rPr>
              <a:t>Cr</a:t>
            </a:r>
            <a:r>
              <a:rPr lang="en-US" sz="2000" dirty="0">
                <a:solidFill>
                  <a:srgbClr val="262626"/>
                </a:solidFill>
                <a:latin typeface="Arial" charset="0"/>
              </a:rPr>
              <a:t> </a:t>
            </a:r>
            <a:r>
              <a:rPr lang="el-GR" sz="2000" dirty="0">
                <a:solidFill>
                  <a:srgbClr val="262626"/>
                </a:solidFill>
                <a:latin typeface="Arial" charset="0"/>
              </a:rPr>
              <a:t>είναι πιο ακριβείς από αυτόν που βασίζεται αποκλειστικά στη μέτρηση </a:t>
            </a:r>
            <a:r>
              <a:rPr lang="en-US" sz="2000" dirty="0" err="1">
                <a:solidFill>
                  <a:srgbClr val="262626"/>
                </a:solidFill>
                <a:latin typeface="Arial" charset="0"/>
              </a:rPr>
              <a:t>S</a:t>
            </a:r>
            <a:r>
              <a:rPr lang="en-US" sz="2000" baseline="-25000" dirty="0" err="1">
                <a:solidFill>
                  <a:srgbClr val="262626"/>
                </a:solidFill>
                <a:latin typeface="Arial" charset="0"/>
              </a:rPr>
              <a:t>Cr</a:t>
            </a:r>
            <a:endParaRPr lang="el-GR" sz="2000" dirty="0">
              <a:solidFill>
                <a:srgbClr val="262626"/>
              </a:solidFill>
              <a:latin typeface="Arial" charset="0"/>
            </a:endParaRPr>
          </a:p>
        </p:txBody>
      </p:sp>
      <p:sp>
        <p:nvSpPr>
          <p:cNvPr id="101384" name="Text Box 8"/>
          <p:cNvSpPr txBox="1">
            <a:spLocks noChangeArrowheads="1"/>
          </p:cNvSpPr>
          <p:nvPr/>
        </p:nvSpPr>
        <p:spPr bwMode="auto">
          <a:xfrm>
            <a:off x="250825" y="2199370"/>
            <a:ext cx="8642350" cy="7112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sz="2000" dirty="0">
                <a:solidFill>
                  <a:srgbClr val="262626"/>
                </a:solidFill>
                <a:latin typeface="Arial" charset="0"/>
              </a:rPr>
              <a:t>Όσον αφορά τους ενήλικες, η εξίσωση των</a:t>
            </a:r>
            <a:r>
              <a:rPr lang="el-GR" sz="2000" b="1" dirty="0">
                <a:solidFill>
                  <a:srgbClr val="262626"/>
                </a:solidFill>
                <a:latin typeface="Arial" charset="0"/>
              </a:rPr>
              <a:t> </a:t>
            </a:r>
            <a:r>
              <a:rPr lang="en-US" sz="2000" dirty="0" err="1">
                <a:solidFill>
                  <a:srgbClr val="262626"/>
                </a:solidFill>
                <a:latin typeface="Arial" charset="0"/>
              </a:rPr>
              <a:t>Cockroft</a:t>
            </a:r>
            <a:r>
              <a:rPr lang="el-GR" sz="2000" dirty="0">
                <a:solidFill>
                  <a:srgbClr val="262626"/>
                </a:solidFill>
                <a:latin typeface="Arial" charset="0"/>
              </a:rPr>
              <a:t>-</a:t>
            </a:r>
            <a:r>
              <a:rPr lang="en-US" sz="2000" dirty="0" err="1">
                <a:solidFill>
                  <a:srgbClr val="262626"/>
                </a:solidFill>
                <a:latin typeface="Arial" charset="0"/>
              </a:rPr>
              <a:t>Gault</a:t>
            </a:r>
            <a:r>
              <a:rPr lang="en-US" sz="2000" b="1" dirty="0">
                <a:solidFill>
                  <a:srgbClr val="262626"/>
                </a:solidFill>
                <a:latin typeface="Arial" charset="0"/>
              </a:rPr>
              <a:t> </a:t>
            </a:r>
            <a:r>
              <a:rPr lang="el-GR" sz="2000" dirty="0">
                <a:solidFill>
                  <a:srgbClr val="262626"/>
                </a:solidFill>
                <a:latin typeface="Arial" charset="0"/>
              </a:rPr>
              <a:t>και η εξίσωση της μελέτης </a:t>
            </a:r>
            <a:r>
              <a:rPr lang="en-US" sz="2000" dirty="0">
                <a:solidFill>
                  <a:srgbClr val="262626"/>
                </a:solidFill>
                <a:latin typeface="Arial" charset="0"/>
              </a:rPr>
              <a:t>MDRD</a:t>
            </a:r>
            <a:r>
              <a:rPr lang="el-GR" sz="2000" dirty="0">
                <a:solidFill>
                  <a:srgbClr val="262626"/>
                </a:solidFill>
                <a:latin typeface="Arial" charset="0"/>
              </a:rPr>
              <a:t>, παρέχουν χρήσιμες και αξιόπιστες εκτιμήσεις του</a:t>
            </a:r>
            <a:r>
              <a:rPr lang="en-US" sz="2000" dirty="0">
                <a:solidFill>
                  <a:srgbClr val="262626"/>
                </a:solidFill>
                <a:latin typeface="Arial" charset="0"/>
              </a:rPr>
              <a:t> GFR</a:t>
            </a:r>
            <a:endParaRPr lang="el-GR" sz="2000" dirty="0">
              <a:solidFill>
                <a:srgbClr val="262626"/>
              </a:solidFill>
            </a:endParaRPr>
          </a:p>
        </p:txBody>
      </p:sp>
      <p:sp>
        <p:nvSpPr>
          <p:cNvPr id="101385" name="Text Box 9"/>
          <p:cNvSpPr txBox="1">
            <a:spLocks noChangeArrowheads="1"/>
          </p:cNvSpPr>
          <p:nvPr/>
        </p:nvSpPr>
        <p:spPr bwMode="auto">
          <a:xfrm>
            <a:off x="250825" y="3121731"/>
            <a:ext cx="8642350" cy="7112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sz="2000" dirty="0">
                <a:solidFill>
                  <a:srgbClr val="262626"/>
                </a:solidFill>
                <a:latin typeface="Arial" charset="0"/>
              </a:rPr>
              <a:t>Όσον αφορά τα παιδιά, η εξίσωση του</a:t>
            </a:r>
            <a:r>
              <a:rPr lang="el-GR" sz="2000" b="1" dirty="0">
                <a:solidFill>
                  <a:srgbClr val="262626"/>
                </a:solidFill>
                <a:latin typeface="Arial" charset="0"/>
              </a:rPr>
              <a:t> </a:t>
            </a:r>
            <a:r>
              <a:rPr lang="en-US" sz="2000" dirty="0">
                <a:solidFill>
                  <a:srgbClr val="262626"/>
                </a:solidFill>
                <a:latin typeface="Arial" charset="0"/>
              </a:rPr>
              <a:t>Schwartz</a:t>
            </a:r>
            <a:r>
              <a:rPr lang="en-US" sz="2000" b="1" dirty="0">
                <a:solidFill>
                  <a:srgbClr val="262626"/>
                </a:solidFill>
                <a:latin typeface="Arial" charset="0"/>
              </a:rPr>
              <a:t> </a:t>
            </a:r>
            <a:r>
              <a:rPr lang="el-GR" sz="2000" dirty="0">
                <a:solidFill>
                  <a:srgbClr val="262626"/>
                </a:solidFill>
                <a:latin typeface="Arial" charset="0"/>
              </a:rPr>
              <a:t>και η εξίσωση των </a:t>
            </a:r>
            <a:r>
              <a:rPr lang="en-US" sz="2000" dirty="0" err="1">
                <a:solidFill>
                  <a:srgbClr val="262626"/>
                </a:solidFill>
                <a:latin typeface="Arial" charset="0"/>
              </a:rPr>
              <a:t>Counahan</a:t>
            </a:r>
            <a:r>
              <a:rPr lang="el-GR" sz="2000" dirty="0">
                <a:solidFill>
                  <a:srgbClr val="262626"/>
                </a:solidFill>
                <a:latin typeface="Arial" charset="0"/>
              </a:rPr>
              <a:t>-</a:t>
            </a:r>
            <a:r>
              <a:rPr lang="en-US" sz="2000" dirty="0">
                <a:solidFill>
                  <a:srgbClr val="262626"/>
                </a:solidFill>
                <a:latin typeface="Arial" charset="0"/>
              </a:rPr>
              <a:t>Barratt</a:t>
            </a:r>
            <a:r>
              <a:rPr lang="el-GR" sz="2000" dirty="0">
                <a:solidFill>
                  <a:srgbClr val="262626"/>
                </a:solidFill>
                <a:latin typeface="Arial" charset="0"/>
              </a:rPr>
              <a:t>, παρέχουν χρήσιμες και αξιόπιστες εκτιμήσεις του</a:t>
            </a:r>
            <a:r>
              <a:rPr lang="en-US" sz="2000" dirty="0">
                <a:solidFill>
                  <a:srgbClr val="262626"/>
                </a:solidFill>
                <a:latin typeface="Arial" charset="0"/>
              </a:rPr>
              <a:t> GFR</a:t>
            </a:r>
            <a:endParaRPr lang="el-GR" sz="2000" dirty="0">
              <a:solidFill>
                <a:srgbClr val="262626"/>
              </a:solidFill>
              <a:latin typeface="Arial" charset="0"/>
            </a:endParaRPr>
          </a:p>
        </p:txBody>
      </p:sp>
      <p:sp>
        <p:nvSpPr>
          <p:cNvPr id="101387" name="Text Box 11"/>
          <p:cNvSpPr txBox="1">
            <a:spLocks noChangeArrowheads="1"/>
          </p:cNvSpPr>
          <p:nvPr/>
        </p:nvSpPr>
        <p:spPr bwMode="auto">
          <a:xfrm>
            <a:off x="250825" y="4208485"/>
            <a:ext cx="8640762" cy="7112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l-GR" sz="2000" dirty="0">
                <a:solidFill>
                  <a:srgbClr val="262626"/>
                </a:solidFill>
                <a:latin typeface="Arial" charset="0"/>
              </a:rPr>
              <a:t>Η μέτρηση της 24ωρης κάθαρσης της </a:t>
            </a:r>
            <a:r>
              <a:rPr lang="en-US" sz="2000" dirty="0">
                <a:solidFill>
                  <a:srgbClr val="262626"/>
                </a:solidFill>
                <a:latin typeface="Arial" charset="0"/>
              </a:rPr>
              <a:t>Cr </a:t>
            </a:r>
            <a:r>
              <a:rPr lang="el-GR" sz="2000" dirty="0">
                <a:solidFill>
                  <a:srgbClr val="262626"/>
                </a:solidFill>
                <a:latin typeface="Arial" charset="0"/>
              </a:rPr>
              <a:t>για την εκτίμηση του </a:t>
            </a:r>
            <a:r>
              <a:rPr lang="en-US" sz="2000" dirty="0">
                <a:solidFill>
                  <a:srgbClr val="262626"/>
                </a:solidFill>
                <a:latin typeface="Arial" charset="0"/>
              </a:rPr>
              <a:t>GFR</a:t>
            </a:r>
            <a:r>
              <a:rPr lang="el-GR" sz="2000" dirty="0">
                <a:solidFill>
                  <a:srgbClr val="262626"/>
                </a:solidFill>
                <a:latin typeface="Arial" charset="0"/>
              </a:rPr>
              <a:t>, δεν είναι πιο αξιόπιστη από τις εξισώσεις υπολογισμού του </a:t>
            </a:r>
            <a:r>
              <a:rPr lang="en-US" sz="2000" dirty="0">
                <a:solidFill>
                  <a:srgbClr val="262626"/>
                </a:solidFill>
                <a:latin typeface="Arial" charset="0"/>
              </a:rPr>
              <a:t>GFR</a:t>
            </a:r>
            <a:endParaRPr lang="el-GR" sz="2000" dirty="0">
              <a:solidFill>
                <a:srgbClr val="262626"/>
              </a:solidFill>
            </a:endParaRPr>
          </a:p>
        </p:txBody>
      </p:sp>
      <p:sp>
        <p:nvSpPr>
          <p:cNvPr id="9" name="Text Box 4"/>
          <p:cNvSpPr txBox="1">
            <a:spLocks noChangeArrowheads="1"/>
          </p:cNvSpPr>
          <p:nvPr/>
        </p:nvSpPr>
        <p:spPr bwMode="auto">
          <a:xfrm>
            <a:off x="143328" y="5257800"/>
            <a:ext cx="8640762" cy="830997"/>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l-GR" sz="2400" b="1" dirty="0">
                <a:solidFill>
                  <a:srgbClr val="262626"/>
                </a:solidFill>
                <a:latin typeface="Arial" charset="0"/>
              </a:rPr>
              <a:t>Τα ιατρικά εργαστήρια θα πρέπει να παρέχουν μαζί με την τιμή της </a:t>
            </a:r>
            <a:r>
              <a:rPr lang="en-US" sz="2400" b="1" dirty="0" err="1">
                <a:solidFill>
                  <a:srgbClr val="262626"/>
                </a:solidFill>
                <a:latin typeface="Arial" charset="0"/>
              </a:rPr>
              <a:t>S</a:t>
            </a:r>
            <a:r>
              <a:rPr lang="en-US" sz="2400" b="1" baseline="-25000" dirty="0" err="1">
                <a:solidFill>
                  <a:srgbClr val="262626"/>
                </a:solidFill>
                <a:latin typeface="Arial" charset="0"/>
              </a:rPr>
              <a:t>Cr</a:t>
            </a:r>
            <a:r>
              <a:rPr lang="en-US" sz="2400" b="1" baseline="-25000" dirty="0">
                <a:solidFill>
                  <a:srgbClr val="262626"/>
                </a:solidFill>
                <a:latin typeface="Arial" charset="0"/>
              </a:rPr>
              <a:t> </a:t>
            </a:r>
            <a:r>
              <a:rPr lang="el-GR" sz="2400" b="1" dirty="0">
                <a:solidFill>
                  <a:srgbClr val="262626"/>
                </a:solidFill>
                <a:latin typeface="Arial" charset="0"/>
              </a:rPr>
              <a:t>και μία τιμή </a:t>
            </a:r>
            <a:r>
              <a:rPr lang="en-US" sz="2400" b="1" dirty="0" err="1">
                <a:solidFill>
                  <a:srgbClr val="262626"/>
                </a:solidFill>
                <a:latin typeface="Arial" charset="0"/>
              </a:rPr>
              <a:t>eGFR</a:t>
            </a:r>
            <a:endParaRPr lang="el-GR" sz="2400" b="1" baseline="-25000" dirty="0">
              <a:solidFill>
                <a:srgbClr val="262626"/>
              </a:solidFill>
              <a:latin typeface="Arial" charset="0"/>
            </a:endParaRPr>
          </a:p>
        </p:txBody>
      </p:sp>
    </p:spTree>
    <p:extLst>
      <p:ext uri="{BB962C8B-B14F-4D97-AF65-F5344CB8AC3E}">
        <p14:creationId xmlns:p14="http://schemas.microsoft.com/office/powerpoint/2010/main" val="7570870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3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3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13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4" grpId="0" animBg="1"/>
      <p:bldP spid="101385" grpId="0" animBg="1"/>
      <p:bldP spid="101387"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prstClr val="black"/>
              <a:schemeClr val="tx2">
                <a:tint val="45000"/>
                <a:satMod val="400000"/>
              </a:schemeClr>
            </a:duotone>
          </a:blip>
          <a:stretch>
            <a:fillRect/>
          </a:stretch>
        </p:blipFill>
        <p:spPr>
          <a:xfrm rot="5400000">
            <a:off x="1536152" y="-589907"/>
            <a:ext cx="6474990" cy="8252422"/>
          </a:xfrm>
          <a:prstGeom prst="rect">
            <a:avLst/>
          </a:prstGeom>
        </p:spPr>
      </p:pic>
      <p:sp>
        <p:nvSpPr>
          <p:cNvPr id="5" name="Rounded Rectangle 4"/>
          <p:cNvSpPr/>
          <p:nvPr/>
        </p:nvSpPr>
        <p:spPr>
          <a:xfrm rot="21289330">
            <a:off x="2110404" y="626170"/>
            <a:ext cx="3013069" cy="21242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rot="21272886">
            <a:off x="6148958" y="5628192"/>
            <a:ext cx="2145089" cy="21242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rot="20934552">
            <a:off x="818818" y="4720016"/>
            <a:ext cx="993537" cy="298806"/>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2787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ChangeArrowheads="1"/>
          </p:cNvSpPr>
          <p:nvPr/>
        </p:nvSpPr>
        <p:spPr bwMode="auto">
          <a:xfrm>
            <a:off x="228600" y="76200"/>
            <a:ext cx="8686800" cy="218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1019175">
              <a:buSzPct val="120000"/>
              <a:tabLst>
                <a:tab pos="857250" algn="l"/>
                <a:tab pos="1314450" algn="l"/>
                <a:tab pos="5429250" algn="l"/>
              </a:tabLst>
            </a:pPr>
            <a:r>
              <a:rPr lang="el-GR" sz="3200" b="1">
                <a:solidFill>
                  <a:schemeClr val="accent2"/>
                </a:solidFill>
                <a:latin typeface="Times New Roman"/>
                <a:cs typeface="Times New Roman"/>
              </a:rPr>
              <a:t>Σε ποια τιμή κρεατινίνης, μια 65-χρονη γυναίκα έχει Χρόνια Νεφρική Νόσο</a:t>
            </a:r>
            <a:r>
              <a:rPr lang="en-US" sz="3200" b="1">
                <a:solidFill>
                  <a:schemeClr val="accent2"/>
                </a:solidFill>
                <a:latin typeface="Times New Roman"/>
                <a:cs typeface="Times New Roman"/>
              </a:rPr>
              <a:t>;</a:t>
            </a:r>
          </a:p>
        </p:txBody>
      </p:sp>
      <p:sp>
        <p:nvSpPr>
          <p:cNvPr id="27651" name="Text Box 5"/>
          <p:cNvSpPr txBox="1">
            <a:spLocks noChangeArrowheads="1"/>
          </p:cNvSpPr>
          <p:nvPr/>
        </p:nvSpPr>
        <p:spPr bwMode="auto">
          <a:xfrm>
            <a:off x="2209800" y="1600200"/>
            <a:ext cx="4655892" cy="10402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新細明體" charset="0"/>
                <a:cs typeface="新細明體" charset="0"/>
              </a:defRPr>
            </a:lvl1pPr>
            <a:lvl2pPr marL="742950" indent="-285750" eaLnBrk="0" hangingPunct="0">
              <a:defRPr>
                <a:solidFill>
                  <a:schemeClr val="tx1"/>
                </a:solidFill>
                <a:latin typeface="Arial" charset="0"/>
                <a:ea typeface="新細明體" charset="0"/>
                <a:cs typeface="新細明體" charset="0"/>
              </a:defRPr>
            </a:lvl2pPr>
            <a:lvl3pPr marL="1143000" indent="-228600" eaLnBrk="0" hangingPunct="0">
              <a:defRPr>
                <a:solidFill>
                  <a:schemeClr val="tx1"/>
                </a:solidFill>
                <a:latin typeface="Arial" charset="0"/>
                <a:ea typeface="新細明體" charset="0"/>
                <a:cs typeface="新細明體" charset="0"/>
              </a:defRPr>
            </a:lvl3pPr>
            <a:lvl4pPr marL="1600200" indent="-228600" eaLnBrk="0" hangingPunct="0">
              <a:defRPr>
                <a:solidFill>
                  <a:schemeClr val="tx1"/>
                </a:solidFill>
                <a:latin typeface="Arial" charset="0"/>
                <a:ea typeface="新細明體" charset="0"/>
                <a:cs typeface="新細明體" charset="0"/>
              </a:defRPr>
            </a:lvl4pPr>
            <a:lvl5pPr marL="2057400" indent="-228600" eaLnBrk="0" hangingPunct="0">
              <a:defRPr>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a:solidFill>
                  <a:schemeClr val="tx1"/>
                </a:solidFill>
                <a:latin typeface="Arial" charset="0"/>
                <a:ea typeface="新細明體" charset="0"/>
                <a:cs typeface="新細明體" charset="0"/>
              </a:defRPr>
            </a:lvl9pPr>
          </a:lstStyle>
          <a:p>
            <a:pPr eaLnBrk="1" hangingPunct="1">
              <a:spcBef>
                <a:spcPct val="25000"/>
              </a:spcBef>
            </a:pPr>
            <a:r>
              <a:rPr lang="en-US" sz="2800" b="1" dirty="0">
                <a:latin typeface="Times New Roman"/>
                <a:cs typeface="Times New Roman"/>
              </a:rPr>
              <a:t>77% </a:t>
            </a:r>
            <a:r>
              <a:rPr lang="el-GR" sz="2800" b="1" dirty="0">
                <a:latin typeface="Times New Roman"/>
                <a:cs typeface="Times New Roman"/>
              </a:rPr>
              <a:t>των ιατρών απάντησαν</a:t>
            </a:r>
            <a:r>
              <a:rPr lang="en-US" sz="2800" b="1" dirty="0">
                <a:latin typeface="Times New Roman"/>
                <a:cs typeface="Times New Roman"/>
              </a:rPr>
              <a:t>:</a:t>
            </a:r>
          </a:p>
          <a:p>
            <a:pPr eaLnBrk="1" hangingPunct="1">
              <a:spcBef>
                <a:spcPct val="20000"/>
              </a:spcBef>
            </a:pPr>
            <a:r>
              <a:rPr lang="el-GR" sz="2800" b="1" dirty="0">
                <a:latin typeface="Times New Roman"/>
                <a:cs typeface="Times New Roman"/>
              </a:rPr>
              <a:t>Κρεατινίνη</a:t>
            </a:r>
            <a:r>
              <a:rPr lang="en-US" sz="2800" b="1" dirty="0">
                <a:latin typeface="Times New Roman"/>
                <a:cs typeface="Times New Roman"/>
              </a:rPr>
              <a:t> &gt; 1.5 mg/</a:t>
            </a:r>
            <a:r>
              <a:rPr lang="en-US" sz="2800" b="1" dirty="0" err="1">
                <a:latin typeface="Times New Roman"/>
                <a:cs typeface="Times New Roman"/>
              </a:rPr>
              <a:t>dL</a:t>
            </a:r>
            <a:endParaRPr lang="en-US" sz="2800" b="1" dirty="0">
              <a:latin typeface="Times New Roman"/>
              <a:cs typeface="Times New Roman"/>
            </a:endParaRPr>
          </a:p>
        </p:txBody>
      </p:sp>
      <p:sp>
        <p:nvSpPr>
          <p:cNvPr id="27652" name="Line 6"/>
          <p:cNvSpPr>
            <a:spLocks noChangeShapeType="1"/>
          </p:cNvSpPr>
          <p:nvPr/>
        </p:nvSpPr>
        <p:spPr bwMode="auto">
          <a:xfrm>
            <a:off x="457200" y="1219200"/>
            <a:ext cx="8147050" cy="0"/>
          </a:xfrm>
          <a:prstGeom prst="line">
            <a:avLst/>
          </a:prstGeom>
          <a:noFill/>
          <a:ln w="28575">
            <a:solidFill>
              <a:srgbClr val="0000CC"/>
            </a:solidFill>
            <a:round/>
            <a:headEnd/>
            <a:tailEnd/>
          </a:ln>
          <a:extLst>
            <a:ext uri="{909E8E84-426E-40dd-AFC4-6F175D3DCCD1}">
              <a14:hiddenFill xmlns:a14="http://schemas.microsoft.com/office/drawing/2010/main" xmlns="">
                <a:noFill/>
              </a14:hiddenFill>
            </a:ext>
          </a:extLst>
        </p:spPr>
        <p:txBody>
          <a:bodyPr/>
          <a:lstStyle/>
          <a:p>
            <a:endParaRPr lang="en-US">
              <a:latin typeface="Times New Roman"/>
              <a:cs typeface="Times New Roman"/>
            </a:endParaRPr>
          </a:p>
        </p:txBody>
      </p:sp>
      <p:sp>
        <p:nvSpPr>
          <p:cNvPr id="27653" name="Text Box 7"/>
          <p:cNvSpPr txBox="1">
            <a:spLocks noChangeArrowheads="1"/>
          </p:cNvSpPr>
          <p:nvPr/>
        </p:nvSpPr>
        <p:spPr bwMode="auto">
          <a:xfrm>
            <a:off x="1143000" y="4800600"/>
            <a:ext cx="6786563" cy="1050925"/>
          </a:xfrm>
          <a:prstGeom prst="rect">
            <a:avLst/>
          </a:prstGeom>
          <a:solidFill>
            <a:schemeClr val="accent2"/>
          </a:solidFill>
          <a:ln w="19050">
            <a:solidFill>
              <a:schemeClr val="accent2"/>
            </a:solidFill>
            <a:miter lim="800000"/>
            <a:headEnd/>
            <a:tailEnd/>
          </a:ln>
        </p:spPr>
        <p:txBody>
          <a:bodyPr>
            <a:spAutoFit/>
          </a:bodyPr>
          <a:lstStyle>
            <a:lvl1pPr eaLnBrk="0" hangingPunct="0">
              <a:defRPr>
                <a:solidFill>
                  <a:schemeClr val="tx1"/>
                </a:solidFill>
                <a:latin typeface="Arial" charset="0"/>
                <a:ea typeface="新細明體" charset="0"/>
                <a:cs typeface="新細明體" charset="0"/>
              </a:defRPr>
            </a:lvl1pPr>
            <a:lvl2pPr marL="742950" indent="-285750" eaLnBrk="0" hangingPunct="0">
              <a:defRPr>
                <a:solidFill>
                  <a:schemeClr val="tx1"/>
                </a:solidFill>
                <a:latin typeface="Arial" charset="0"/>
                <a:ea typeface="新細明體" charset="0"/>
                <a:cs typeface="新細明體" charset="0"/>
              </a:defRPr>
            </a:lvl2pPr>
            <a:lvl3pPr marL="1143000" indent="-228600" eaLnBrk="0" hangingPunct="0">
              <a:defRPr>
                <a:solidFill>
                  <a:schemeClr val="tx1"/>
                </a:solidFill>
                <a:latin typeface="Arial" charset="0"/>
                <a:ea typeface="新細明體" charset="0"/>
                <a:cs typeface="新細明體" charset="0"/>
              </a:defRPr>
            </a:lvl3pPr>
            <a:lvl4pPr marL="1600200" indent="-228600" eaLnBrk="0" hangingPunct="0">
              <a:defRPr>
                <a:solidFill>
                  <a:schemeClr val="tx1"/>
                </a:solidFill>
                <a:latin typeface="Arial" charset="0"/>
                <a:ea typeface="新細明體" charset="0"/>
                <a:cs typeface="新細明體" charset="0"/>
              </a:defRPr>
            </a:lvl4pPr>
            <a:lvl5pPr marL="2057400" indent="-228600" eaLnBrk="0" hangingPunct="0">
              <a:defRPr>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a:solidFill>
                  <a:schemeClr val="tx1"/>
                </a:solidFill>
                <a:latin typeface="Arial" charset="0"/>
                <a:ea typeface="新細明體" charset="0"/>
                <a:cs typeface="新細明體" charset="0"/>
              </a:defRPr>
            </a:lvl9pPr>
          </a:lstStyle>
          <a:p>
            <a:pPr algn="ctr" eaLnBrk="1" hangingPunct="1"/>
            <a:r>
              <a:rPr lang="el-GR" sz="2800" b="1" dirty="0">
                <a:solidFill>
                  <a:schemeClr val="bg1"/>
                </a:solidFill>
                <a:latin typeface="Times New Roman"/>
                <a:cs typeface="Times New Roman"/>
              </a:rPr>
              <a:t>Κρεατινίνη</a:t>
            </a:r>
            <a:r>
              <a:rPr lang="en-US" sz="2800" b="1" dirty="0">
                <a:solidFill>
                  <a:schemeClr val="bg1"/>
                </a:solidFill>
                <a:latin typeface="Times New Roman"/>
                <a:cs typeface="Times New Roman"/>
              </a:rPr>
              <a:t> = 0.94 mg/</a:t>
            </a:r>
            <a:r>
              <a:rPr lang="en-US" sz="2800" b="1" dirty="0" err="1">
                <a:solidFill>
                  <a:schemeClr val="bg1"/>
                </a:solidFill>
                <a:latin typeface="Times New Roman"/>
                <a:cs typeface="Times New Roman"/>
              </a:rPr>
              <a:t>dL</a:t>
            </a:r>
            <a:r>
              <a:rPr lang="en-US" sz="2800" b="1" dirty="0">
                <a:solidFill>
                  <a:schemeClr val="bg1"/>
                </a:solidFill>
                <a:latin typeface="Times New Roman"/>
                <a:cs typeface="Times New Roman"/>
              </a:rPr>
              <a:t> </a:t>
            </a:r>
            <a:r>
              <a:rPr lang="el-GR" sz="2800" b="1" dirty="0">
                <a:solidFill>
                  <a:schemeClr val="bg1"/>
                </a:solidFill>
                <a:latin typeface="Times New Roman"/>
                <a:cs typeface="Times New Roman"/>
              </a:rPr>
              <a:t>όταν το</a:t>
            </a:r>
            <a:endParaRPr lang="en-US" sz="2800" b="1" dirty="0">
              <a:solidFill>
                <a:schemeClr val="bg1"/>
              </a:solidFill>
              <a:latin typeface="Times New Roman"/>
              <a:cs typeface="Times New Roman"/>
            </a:endParaRPr>
          </a:p>
          <a:p>
            <a:pPr algn="ctr" eaLnBrk="1" hangingPunct="1">
              <a:spcBef>
                <a:spcPct val="20000"/>
              </a:spcBef>
            </a:pPr>
            <a:r>
              <a:rPr lang="en-US" sz="2800" b="1" dirty="0" err="1">
                <a:solidFill>
                  <a:schemeClr val="bg1"/>
                </a:solidFill>
                <a:latin typeface="Times New Roman"/>
                <a:cs typeface="Times New Roman"/>
              </a:rPr>
              <a:t>eGFR</a:t>
            </a:r>
            <a:r>
              <a:rPr lang="en-US" sz="2800" b="1" dirty="0">
                <a:solidFill>
                  <a:schemeClr val="bg1"/>
                </a:solidFill>
                <a:latin typeface="Times New Roman"/>
                <a:cs typeface="Times New Roman"/>
              </a:rPr>
              <a:t> = 60 mL/min/1.73 m</a:t>
            </a:r>
            <a:r>
              <a:rPr lang="en-US" sz="2800" b="1" baseline="30000" dirty="0">
                <a:solidFill>
                  <a:schemeClr val="bg1"/>
                </a:solidFill>
                <a:latin typeface="Times New Roman"/>
                <a:cs typeface="Times New Roman"/>
              </a:rPr>
              <a:t>2</a:t>
            </a:r>
            <a:endParaRPr lang="en-US" sz="2800" b="1" dirty="0">
              <a:solidFill>
                <a:schemeClr val="bg1"/>
              </a:solidFill>
              <a:latin typeface="Times New Roman"/>
              <a:cs typeface="Times New Roman"/>
            </a:endParaRPr>
          </a:p>
        </p:txBody>
      </p:sp>
      <p:grpSp>
        <p:nvGrpSpPr>
          <p:cNvPr id="27654" name="Group 8"/>
          <p:cNvGrpSpPr>
            <a:grpSpLocks/>
          </p:cNvGrpSpPr>
          <p:nvPr/>
        </p:nvGrpSpPr>
        <p:grpSpPr bwMode="auto">
          <a:xfrm>
            <a:off x="457200" y="3124200"/>
            <a:ext cx="8147050" cy="1500188"/>
            <a:chOff x="288" y="2640"/>
            <a:chExt cx="5132" cy="720"/>
          </a:xfrm>
        </p:grpSpPr>
        <p:sp>
          <p:nvSpPr>
            <p:cNvPr id="46089" name="Text Box 9"/>
            <p:cNvSpPr txBox="1">
              <a:spLocks noChangeArrowheads="1"/>
            </p:cNvSpPr>
            <p:nvPr/>
          </p:nvSpPr>
          <p:spPr bwMode="auto">
            <a:xfrm>
              <a:off x="956" y="2640"/>
              <a:ext cx="3792" cy="453"/>
            </a:xfrm>
            <a:prstGeom prst="rect">
              <a:avLst/>
            </a:prstGeom>
            <a:solidFill>
              <a:schemeClr val="accent1">
                <a:lumMod val="75000"/>
              </a:schemeClr>
            </a:solidFill>
            <a:ln w="9525" algn="ctr">
              <a:noFill/>
              <a:miter lim="800000"/>
              <a:headEnd/>
              <a:tailEnd/>
            </a:ln>
          </p:spPr>
          <p:txBody>
            <a:bodyPr lIns="82058" tIns="41029" rIns="82058" bIns="41029">
              <a:spAutoFit/>
            </a:bodyPr>
            <a:lstStyle>
              <a:lvl1pPr eaLnBrk="0" hangingPunct="0">
                <a:defRPr>
                  <a:solidFill>
                    <a:schemeClr val="tx1"/>
                  </a:solidFill>
                  <a:latin typeface="Arial" charset="0"/>
                  <a:ea typeface="新細明體" charset="0"/>
                  <a:cs typeface="新細明體" charset="0"/>
                </a:defRPr>
              </a:lvl1pPr>
              <a:lvl2pPr marL="742950" indent="-285750" eaLnBrk="0" hangingPunct="0">
                <a:defRPr>
                  <a:solidFill>
                    <a:schemeClr val="tx1"/>
                  </a:solidFill>
                  <a:latin typeface="Arial" charset="0"/>
                  <a:ea typeface="新細明體" charset="0"/>
                  <a:cs typeface="新細明體" charset="0"/>
                </a:defRPr>
              </a:lvl2pPr>
              <a:lvl3pPr marL="1143000" indent="-228600" eaLnBrk="0" hangingPunct="0">
                <a:defRPr>
                  <a:solidFill>
                    <a:schemeClr val="tx1"/>
                  </a:solidFill>
                  <a:latin typeface="Arial" charset="0"/>
                  <a:ea typeface="新細明體" charset="0"/>
                  <a:cs typeface="新細明體" charset="0"/>
                </a:defRPr>
              </a:lvl3pPr>
              <a:lvl4pPr marL="1600200" indent="-228600" eaLnBrk="0" hangingPunct="0">
                <a:defRPr>
                  <a:solidFill>
                    <a:schemeClr val="tx1"/>
                  </a:solidFill>
                  <a:latin typeface="Arial" charset="0"/>
                  <a:ea typeface="新細明體" charset="0"/>
                  <a:cs typeface="新細明體" charset="0"/>
                </a:defRPr>
              </a:lvl4pPr>
              <a:lvl5pPr marL="2057400" indent="-228600" eaLnBrk="0" hangingPunct="0">
                <a:defRPr>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a:solidFill>
                    <a:schemeClr val="tx1"/>
                  </a:solidFill>
                  <a:latin typeface="Arial" charset="0"/>
                  <a:ea typeface="新細明體" charset="0"/>
                  <a:cs typeface="新細明體" charset="0"/>
                </a:defRPr>
              </a:lvl9pPr>
            </a:lstStyle>
            <a:p>
              <a:pPr algn="ctr" eaLnBrk="1" hangingPunct="1">
                <a:spcBef>
                  <a:spcPct val="90000"/>
                </a:spcBef>
              </a:pPr>
              <a:r>
                <a:rPr lang="el-GR" sz="2800" b="1">
                  <a:latin typeface="Times New Roman"/>
                  <a:cs typeface="Times New Roman"/>
                </a:rPr>
                <a:t>Πραγματικό</a:t>
              </a:r>
              <a:r>
                <a:rPr lang="en-US" sz="2800" b="1">
                  <a:latin typeface="Times New Roman"/>
                  <a:cs typeface="Times New Roman"/>
                </a:rPr>
                <a:t> eGFR </a:t>
              </a:r>
              <a:r>
                <a:rPr lang="el-GR" sz="2800" b="1">
                  <a:latin typeface="Times New Roman"/>
                  <a:cs typeface="Times New Roman"/>
                </a:rPr>
                <a:t>σε αυτήν την κρεατινίνη</a:t>
              </a:r>
              <a:r>
                <a:rPr lang="en-US" sz="2800" b="1">
                  <a:latin typeface="Times New Roman"/>
                  <a:cs typeface="Times New Roman"/>
                </a:rPr>
                <a:t> = 37 mL/min/1.73m</a:t>
              </a:r>
              <a:r>
                <a:rPr lang="en-US" sz="2800" b="1" baseline="30000">
                  <a:latin typeface="Times New Roman"/>
                  <a:cs typeface="Times New Roman"/>
                </a:rPr>
                <a:t>2</a:t>
              </a:r>
              <a:r>
                <a:rPr lang="en-US" sz="2800" b="1">
                  <a:latin typeface="Times New Roman"/>
                  <a:cs typeface="Times New Roman"/>
                </a:rPr>
                <a:t> </a:t>
              </a:r>
            </a:p>
          </p:txBody>
        </p:sp>
        <p:sp>
          <p:nvSpPr>
            <p:cNvPr id="27658" name="Line 10"/>
            <p:cNvSpPr>
              <a:spLocks noChangeShapeType="1"/>
            </p:cNvSpPr>
            <p:nvPr/>
          </p:nvSpPr>
          <p:spPr bwMode="auto">
            <a:xfrm>
              <a:off x="288" y="3360"/>
              <a:ext cx="5132" cy="0"/>
            </a:xfrm>
            <a:prstGeom prst="line">
              <a:avLst/>
            </a:prstGeom>
            <a:noFill/>
            <a:ln w="28575">
              <a:solidFill>
                <a:srgbClr val="0000CC"/>
              </a:solidFill>
              <a:round/>
              <a:headEnd/>
              <a:tailEnd/>
            </a:ln>
            <a:extLst>
              <a:ext uri="{909E8E84-426E-40dd-AFC4-6F175D3DCCD1}">
                <a14:hiddenFill xmlns:a14="http://schemas.microsoft.com/office/drawing/2010/main" xmlns="">
                  <a:noFill/>
                </a14:hiddenFill>
              </a:ext>
            </a:extLst>
          </p:spPr>
          <p:txBody>
            <a:bodyPr/>
            <a:lstStyle/>
            <a:p>
              <a:endParaRPr lang="en-US">
                <a:latin typeface="Times New Roman"/>
                <a:cs typeface="Times New Roman"/>
              </a:endParaRPr>
            </a:p>
          </p:txBody>
        </p:sp>
      </p:grpSp>
      <p:sp>
        <p:nvSpPr>
          <p:cNvPr id="27655" name="Text Box 11"/>
          <p:cNvSpPr txBox="1">
            <a:spLocks noChangeArrowheads="1"/>
          </p:cNvSpPr>
          <p:nvPr/>
        </p:nvSpPr>
        <p:spPr bwMode="auto">
          <a:xfrm>
            <a:off x="4249738" y="5943600"/>
            <a:ext cx="4741862" cy="29830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82058" tIns="41029" rIns="82058" bIns="41029">
            <a:spAutoFit/>
          </a:bodyPr>
          <a:lstStyle>
            <a:lvl1pPr defTabSz="820738" eaLnBrk="0" hangingPunct="0">
              <a:defRPr>
                <a:solidFill>
                  <a:schemeClr val="tx1"/>
                </a:solidFill>
                <a:latin typeface="Arial" charset="0"/>
                <a:ea typeface="新細明體" charset="0"/>
                <a:cs typeface="新細明體" charset="0"/>
              </a:defRPr>
            </a:lvl1pPr>
            <a:lvl2pPr marL="742950" indent="-285750" defTabSz="820738" eaLnBrk="0" hangingPunct="0">
              <a:defRPr>
                <a:solidFill>
                  <a:schemeClr val="tx1"/>
                </a:solidFill>
                <a:latin typeface="Arial" charset="0"/>
                <a:ea typeface="新細明體" charset="0"/>
                <a:cs typeface="新細明體" charset="0"/>
              </a:defRPr>
            </a:lvl2pPr>
            <a:lvl3pPr marL="1143000" indent="-228600" defTabSz="820738" eaLnBrk="0" hangingPunct="0">
              <a:defRPr>
                <a:solidFill>
                  <a:schemeClr val="tx1"/>
                </a:solidFill>
                <a:latin typeface="Arial" charset="0"/>
                <a:ea typeface="新細明體" charset="0"/>
                <a:cs typeface="新細明體" charset="0"/>
              </a:defRPr>
            </a:lvl3pPr>
            <a:lvl4pPr marL="1600200" indent="-228600" defTabSz="820738" eaLnBrk="0" hangingPunct="0">
              <a:defRPr>
                <a:solidFill>
                  <a:schemeClr val="tx1"/>
                </a:solidFill>
                <a:latin typeface="Arial" charset="0"/>
                <a:ea typeface="新細明體" charset="0"/>
                <a:cs typeface="新細明體" charset="0"/>
              </a:defRPr>
            </a:lvl4pPr>
            <a:lvl5pPr marL="2057400" indent="-228600" defTabSz="820738" eaLnBrk="0" hangingPunct="0">
              <a:defRPr>
                <a:solidFill>
                  <a:schemeClr val="tx1"/>
                </a:solidFill>
                <a:latin typeface="Arial" charset="0"/>
                <a:ea typeface="新細明體" charset="0"/>
                <a:cs typeface="新細明體" charset="0"/>
              </a:defRPr>
            </a:lvl5pPr>
            <a:lvl6pPr marL="2514600" indent="-228600" defTabSz="820738" eaLnBrk="0" fontAlgn="base" hangingPunct="0">
              <a:spcBef>
                <a:spcPct val="0"/>
              </a:spcBef>
              <a:spcAft>
                <a:spcPct val="0"/>
              </a:spcAft>
              <a:defRPr>
                <a:solidFill>
                  <a:schemeClr val="tx1"/>
                </a:solidFill>
                <a:latin typeface="Arial" charset="0"/>
                <a:ea typeface="新細明體" charset="0"/>
                <a:cs typeface="新細明體" charset="0"/>
              </a:defRPr>
            </a:lvl6pPr>
            <a:lvl7pPr marL="2971800" indent="-228600" defTabSz="820738" eaLnBrk="0" fontAlgn="base" hangingPunct="0">
              <a:spcBef>
                <a:spcPct val="0"/>
              </a:spcBef>
              <a:spcAft>
                <a:spcPct val="0"/>
              </a:spcAft>
              <a:defRPr>
                <a:solidFill>
                  <a:schemeClr val="tx1"/>
                </a:solidFill>
                <a:latin typeface="Arial" charset="0"/>
                <a:ea typeface="新細明體" charset="0"/>
                <a:cs typeface="新細明體" charset="0"/>
              </a:defRPr>
            </a:lvl7pPr>
            <a:lvl8pPr marL="3429000" indent="-228600" defTabSz="820738" eaLnBrk="0" fontAlgn="base" hangingPunct="0">
              <a:spcBef>
                <a:spcPct val="0"/>
              </a:spcBef>
              <a:spcAft>
                <a:spcPct val="0"/>
              </a:spcAft>
              <a:defRPr>
                <a:solidFill>
                  <a:schemeClr val="tx1"/>
                </a:solidFill>
                <a:latin typeface="Arial" charset="0"/>
                <a:ea typeface="新細明體" charset="0"/>
                <a:cs typeface="新細明體" charset="0"/>
              </a:defRPr>
            </a:lvl8pPr>
            <a:lvl9pPr marL="3886200" indent="-228600" defTabSz="820738" eaLnBrk="0" fontAlgn="base" hangingPunct="0">
              <a:spcBef>
                <a:spcPct val="0"/>
              </a:spcBef>
              <a:spcAft>
                <a:spcPct val="0"/>
              </a:spcAft>
              <a:defRPr>
                <a:solidFill>
                  <a:schemeClr val="tx1"/>
                </a:solidFill>
                <a:latin typeface="Arial" charset="0"/>
                <a:ea typeface="新細明體" charset="0"/>
                <a:cs typeface="新細明體" charset="0"/>
              </a:defRPr>
            </a:lvl9pPr>
          </a:lstStyle>
          <a:p>
            <a:pPr algn="ctr">
              <a:spcBef>
                <a:spcPct val="50000"/>
              </a:spcBef>
            </a:pPr>
            <a:r>
              <a:rPr lang="en-US" sz="1400" b="1" dirty="0" err="1">
                <a:latin typeface="Times New Roman"/>
                <a:cs typeface="Times New Roman"/>
              </a:rPr>
              <a:t>Coresh</a:t>
            </a:r>
            <a:r>
              <a:rPr lang="en-US" sz="1400" b="1" dirty="0">
                <a:latin typeface="Times New Roman"/>
                <a:cs typeface="Times New Roman"/>
              </a:rPr>
              <a:t>, et al. J Am </a:t>
            </a:r>
            <a:r>
              <a:rPr lang="en-US" sz="1400" b="1" dirty="0" err="1">
                <a:latin typeface="Times New Roman"/>
                <a:cs typeface="Times New Roman"/>
              </a:rPr>
              <a:t>Soc</a:t>
            </a:r>
            <a:r>
              <a:rPr lang="en-US" sz="1400" b="1" dirty="0">
                <a:latin typeface="Times New Roman"/>
                <a:cs typeface="Times New Roman"/>
              </a:rPr>
              <a:t> </a:t>
            </a:r>
            <a:r>
              <a:rPr lang="en-US" sz="1400" b="1" dirty="0" err="1">
                <a:latin typeface="Times New Roman"/>
                <a:cs typeface="Times New Roman"/>
              </a:rPr>
              <a:t>Nephrol</a:t>
            </a:r>
            <a:r>
              <a:rPr lang="en-US" sz="1400" b="1" dirty="0">
                <a:latin typeface="Times New Roman"/>
                <a:cs typeface="Times New Roman"/>
              </a:rPr>
              <a:t> 2005;16:180-188.</a:t>
            </a:r>
          </a:p>
        </p:txBody>
      </p:sp>
      <p:sp>
        <p:nvSpPr>
          <p:cNvPr id="12" name="11 - Ορθογώνιο"/>
          <p:cNvSpPr/>
          <p:nvPr/>
        </p:nvSpPr>
        <p:spPr>
          <a:xfrm rot="1769468">
            <a:off x="586298" y="2976054"/>
            <a:ext cx="7690151" cy="923330"/>
          </a:xfrm>
          <a:prstGeom prst="rect">
            <a:avLst/>
          </a:prstGeom>
          <a:gradFill>
            <a:gsLst>
              <a:gs pos="0">
                <a:srgbClr val="FFF200"/>
              </a:gs>
              <a:gs pos="45000">
                <a:srgbClr val="FF7A00"/>
              </a:gs>
              <a:gs pos="70000">
                <a:srgbClr val="FF0300"/>
              </a:gs>
              <a:gs pos="100000">
                <a:srgbClr val="4D0808"/>
              </a:gs>
            </a:gsLst>
            <a:lin ang="5400000" scaled="0"/>
          </a:gradFill>
        </p:spPr>
        <p:txBody>
          <a:bodyPr>
            <a:spAutoFit/>
          </a:bodyPr>
          <a:lstStyle/>
          <a:p>
            <a:pPr algn="ctr">
              <a:defRPr/>
            </a:pPr>
            <a:r>
              <a:rPr lang="el-GR"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a:ea typeface="新細明體" pitchFamily="18" charset="-120"/>
                <a:cs typeface="Times New Roman"/>
              </a:rPr>
              <a:t>Στάδιο 3 ΧΝΝ</a:t>
            </a:r>
          </a:p>
        </p:txBody>
      </p:sp>
    </p:spTree>
    <p:extLst>
      <p:ext uri="{BB962C8B-B14F-4D97-AF65-F5344CB8AC3E}">
        <p14:creationId xmlns:p14="http://schemas.microsoft.com/office/powerpoint/2010/main" val="173817725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6359" y="609600"/>
            <a:ext cx="8124790" cy="1015663"/>
          </a:xfrm>
          <a:prstGeom prst="rect">
            <a:avLst/>
          </a:prstGeom>
          <a:noFill/>
        </p:spPr>
        <p:txBody>
          <a:bodyPr wrap="none" rtlCol="0">
            <a:spAutoFit/>
          </a:bodyPr>
          <a:lstStyle/>
          <a:p>
            <a:pPr algn="ctr"/>
            <a:r>
              <a:rPr lang="en-US" sz="2000" dirty="0">
                <a:latin typeface="Times New Roman"/>
                <a:cs typeface="Times New Roman"/>
              </a:rPr>
              <a:t>Woman </a:t>
            </a:r>
            <a:r>
              <a:rPr lang="el-GR" sz="2000" dirty="0">
                <a:latin typeface="Times New Roman"/>
                <a:cs typeface="Times New Roman"/>
              </a:rPr>
              <a:t> 89</a:t>
            </a:r>
            <a:r>
              <a:rPr lang="en-US" sz="2000" dirty="0">
                <a:latin typeface="Times New Roman"/>
                <a:cs typeface="Times New Roman"/>
              </a:rPr>
              <a:t> years old, 50kg, </a:t>
            </a:r>
            <a:r>
              <a:rPr lang="el-GR" sz="2000" dirty="0">
                <a:latin typeface="Times New Roman"/>
                <a:cs typeface="Times New Roman"/>
              </a:rPr>
              <a:t> </a:t>
            </a:r>
            <a:r>
              <a:rPr lang="en-US" sz="2000" dirty="0">
                <a:latin typeface="Times New Roman"/>
                <a:cs typeface="Times New Roman"/>
              </a:rPr>
              <a:t>in the emergency room with metabolic acidosis</a:t>
            </a:r>
          </a:p>
          <a:p>
            <a:pPr algn="ctr"/>
            <a:r>
              <a:rPr lang="en-US" sz="2000" dirty="0">
                <a:latin typeface="Times New Roman"/>
                <a:cs typeface="Times New Roman"/>
              </a:rPr>
              <a:t>                          </a:t>
            </a:r>
          </a:p>
          <a:p>
            <a:pPr algn="ctr"/>
            <a:r>
              <a:rPr lang="en-US" sz="2000" dirty="0">
                <a:latin typeface="Times New Roman"/>
                <a:cs typeface="Times New Roman"/>
              </a:rPr>
              <a:t>  pH: 7,14 – HCO</a:t>
            </a:r>
            <a:r>
              <a:rPr lang="en-US" sz="2000" baseline="30000" dirty="0">
                <a:latin typeface="Times New Roman"/>
                <a:cs typeface="Times New Roman"/>
              </a:rPr>
              <a:t>-</a:t>
            </a:r>
            <a:r>
              <a:rPr lang="en-US" sz="2000" dirty="0">
                <a:latin typeface="Times New Roman"/>
                <a:cs typeface="Times New Roman"/>
              </a:rPr>
              <a:t>3:18mmol/L – pCO</a:t>
            </a:r>
            <a:r>
              <a:rPr lang="en-US" sz="2000" baseline="-25000" dirty="0">
                <a:latin typeface="Times New Roman"/>
                <a:cs typeface="Times New Roman"/>
              </a:rPr>
              <a:t>2</a:t>
            </a:r>
            <a:r>
              <a:rPr lang="en-US" sz="2000" dirty="0">
                <a:latin typeface="Times New Roman"/>
                <a:cs typeface="Times New Roman"/>
              </a:rPr>
              <a:t>:32mmHg</a:t>
            </a:r>
          </a:p>
        </p:txBody>
      </p:sp>
      <p:sp>
        <p:nvSpPr>
          <p:cNvPr id="7" name="TextBox 6"/>
          <p:cNvSpPr txBox="1"/>
          <p:nvPr/>
        </p:nvSpPr>
        <p:spPr>
          <a:xfrm>
            <a:off x="3235578" y="1828800"/>
            <a:ext cx="2403222" cy="461665"/>
          </a:xfrm>
          <a:prstGeom prst="rect">
            <a:avLst/>
          </a:prstGeom>
          <a:noFill/>
        </p:spPr>
        <p:txBody>
          <a:bodyPr wrap="none" rtlCol="0">
            <a:spAutoFit/>
          </a:bodyPr>
          <a:lstStyle/>
          <a:p>
            <a:r>
              <a:rPr lang="en-US" sz="2400" dirty="0">
                <a:latin typeface="Times New Roman"/>
                <a:cs typeface="Times New Roman"/>
              </a:rPr>
              <a:t>Lactic 6,9mmol/L</a:t>
            </a:r>
          </a:p>
        </p:txBody>
      </p:sp>
      <p:sp>
        <p:nvSpPr>
          <p:cNvPr id="8" name="TextBox 7"/>
          <p:cNvSpPr txBox="1"/>
          <p:nvPr/>
        </p:nvSpPr>
        <p:spPr>
          <a:xfrm>
            <a:off x="1600200" y="3087469"/>
            <a:ext cx="6019800" cy="923330"/>
          </a:xfrm>
          <a:prstGeom prst="rect">
            <a:avLst/>
          </a:prstGeom>
          <a:noFill/>
        </p:spPr>
        <p:txBody>
          <a:bodyPr wrap="square" rtlCol="0">
            <a:spAutoFit/>
          </a:bodyPr>
          <a:lstStyle/>
          <a:p>
            <a:pPr algn="ctr"/>
            <a:r>
              <a:rPr lang="en-US" b="1" dirty="0">
                <a:latin typeface="Times New Roman"/>
                <a:cs typeface="Times New Roman"/>
              </a:rPr>
              <a:t>Last lab tests 2months ago :  serum </a:t>
            </a:r>
            <a:r>
              <a:rPr lang="en-US" b="1" dirty="0" err="1">
                <a:latin typeface="Times New Roman"/>
                <a:cs typeface="Times New Roman"/>
              </a:rPr>
              <a:t>creatinine</a:t>
            </a:r>
            <a:r>
              <a:rPr lang="en-US" b="1" dirty="0">
                <a:latin typeface="Times New Roman"/>
                <a:cs typeface="Times New Roman"/>
              </a:rPr>
              <a:t>  1,1 </a:t>
            </a:r>
            <a:r>
              <a:rPr lang="en-US" b="1" dirty="0" err="1">
                <a:latin typeface="Times New Roman"/>
                <a:cs typeface="Times New Roman"/>
              </a:rPr>
              <a:t>meq</a:t>
            </a:r>
            <a:r>
              <a:rPr lang="en-US" b="1" dirty="0">
                <a:latin typeface="Times New Roman"/>
                <a:cs typeface="Times New Roman"/>
              </a:rPr>
              <a:t>/l </a:t>
            </a:r>
          </a:p>
          <a:p>
            <a:pPr algn="ctr"/>
            <a:endParaRPr lang="en-US" b="1" dirty="0">
              <a:latin typeface="Times New Roman"/>
              <a:cs typeface="Times New Roman"/>
            </a:endParaRPr>
          </a:p>
          <a:p>
            <a:pPr algn="ctr"/>
            <a:r>
              <a:rPr lang="en-US" b="1" dirty="0">
                <a:latin typeface="Times New Roman"/>
                <a:cs typeface="Times New Roman"/>
              </a:rPr>
              <a:t>She received </a:t>
            </a:r>
            <a:r>
              <a:rPr lang="en-US" b="1" dirty="0" err="1">
                <a:latin typeface="Times New Roman"/>
                <a:cs typeface="Times New Roman"/>
              </a:rPr>
              <a:t>Glugophage</a:t>
            </a:r>
            <a:r>
              <a:rPr lang="en-US" b="1" dirty="0">
                <a:latin typeface="Times New Roman"/>
                <a:cs typeface="Times New Roman"/>
              </a:rPr>
              <a:t> </a:t>
            </a:r>
            <a:r>
              <a:rPr lang="en-US" b="1" dirty="0" err="1">
                <a:latin typeface="Times New Roman"/>
                <a:cs typeface="Times New Roman"/>
              </a:rPr>
              <a:t>tabl</a:t>
            </a:r>
            <a:r>
              <a:rPr lang="en-US" b="1" dirty="0">
                <a:latin typeface="Times New Roman"/>
                <a:cs typeface="Times New Roman"/>
              </a:rPr>
              <a:t> </a:t>
            </a:r>
          </a:p>
        </p:txBody>
      </p:sp>
      <p:grpSp>
        <p:nvGrpSpPr>
          <p:cNvPr id="16" name="Group 15"/>
          <p:cNvGrpSpPr/>
          <p:nvPr/>
        </p:nvGrpSpPr>
        <p:grpSpPr>
          <a:xfrm>
            <a:off x="1619119" y="4507468"/>
            <a:ext cx="4118986" cy="830997"/>
            <a:chOff x="2362200" y="4507468"/>
            <a:chExt cx="4118986" cy="830997"/>
          </a:xfrm>
        </p:grpSpPr>
        <p:sp>
          <p:nvSpPr>
            <p:cNvPr id="9" name="TextBox 8"/>
            <p:cNvSpPr txBox="1"/>
            <p:nvPr/>
          </p:nvSpPr>
          <p:spPr>
            <a:xfrm>
              <a:off x="3746186" y="4507468"/>
              <a:ext cx="1721295" cy="461665"/>
            </a:xfrm>
            <a:prstGeom prst="rect">
              <a:avLst/>
            </a:prstGeom>
            <a:noFill/>
          </p:spPr>
          <p:txBody>
            <a:bodyPr wrap="none" rtlCol="0">
              <a:spAutoFit/>
            </a:bodyPr>
            <a:lstStyle/>
            <a:p>
              <a:r>
                <a:rPr lang="en-US" sz="2400" dirty="0"/>
                <a:t> (140-89)-50</a:t>
              </a:r>
            </a:p>
          </p:txBody>
        </p:sp>
        <p:cxnSp>
          <p:nvCxnSpPr>
            <p:cNvPr id="11" name="Straight Connector 10"/>
            <p:cNvCxnSpPr/>
            <p:nvPr/>
          </p:nvCxnSpPr>
          <p:spPr>
            <a:xfrm>
              <a:off x="3810000" y="4953000"/>
              <a:ext cx="16002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080992" y="4876800"/>
              <a:ext cx="1157889" cy="461665"/>
            </a:xfrm>
            <a:prstGeom prst="rect">
              <a:avLst/>
            </a:prstGeom>
            <a:noFill/>
          </p:spPr>
          <p:txBody>
            <a:bodyPr wrap="none" rtlCol="0">
              <a:spAutoFit/>
            </a:bodyPr>
            <a:lstStyle/>
            <a:p>
              <a:r>
                <a:rPr lang="en-US" sz="2400" dirty="0"/>
                <a:t>72 x 1,1</a:t>
              </a:r>
            </a:p>
          </p:txBody>
        </p:sp>
        <p:sp>
          <p:nvSpPr>
            <p:cNvPr id="14" name="TextBox 13"/>
            <p:cNvSpPr txBox="1"/>
            <p:nvPr/>
          </p:nvSpPr>
          <p:spPr>
            <a:xfrm>
              <a:off x="5522420" y="4648200"/>
              <a:ext cx="958766" cy="461665"/>
            </a:xfrm>
            <a:prstGeom prst="rect">
              <a:avLst/>
            </a:prstGeom>
            <a:noFill/>
          </p:spPr>
          <p:txBody>
            <a:bodyPr wrap="none" rtlCol="0">
              <a:spAutoFit/>
            </a:bodyPr>
            <a:lstStyle/>
            <a:p>
              <a:r>
                <a:rPr lang="en-US" sz="2400" dirty="0"/>
                <a:t>X 0,85</a:t>
              </a:r>
            </a:p>
          </p:txBody>
        </p:sp>
        <p:sp>
          <p:nvSpPr>
            <p:cNvPr id="15" name="TextBox 14"/>
            <p:cNvSpPr txBox="1"/>
            <p:nvPr/>
          </p:nvSpPr>
          <p:spPr>
            <a:xfrm>
              <a:off x="2362200" y="4643735"/>
              <a:ext cx="1499128" cy="584776"/>
            </a:xfrm>
            <a:prstGeom prst="rect">
              <a:avLst/>
            </a:prstGeom>
            <a:noFill/>
          </p:spPr>
          <p:txBody>
            <a:bodyPr wrap="none" rtlCol="0">
              <a:spAutoFit/>
            </a:bodyPr>
            <a:lstStyle/>
            <a:p>
              <a:r>
                <a:rPr lang="en-US" sz="3200" dirty="0" err="1">
                  <a:latin typeface="Times New Roman"/>
                  <a:cs typeface="Times New Roman"/>
                </a:rPr>
                <a:t>eGFR</a:t>
              </a:r>
              <a:r>
                <a:rPr lang="en-US" sz="3200" dirty="0">
                  <a:latin typeface="Times New Roman"/>
                  <a:cs typeface="Times New Roman"/>
                </a:rPr>
                <a:t> = </a:t>
              </a:r>
            </a:p>
          </p:txBody>
        </p:sp>
      </p:grpSp>
      <p:sp>
        <p:nvSpPr>
          <p:cNvPr id="18" name="TextBox 17"/>
          <p:cNvSpPr txBox="1"/>
          <p:nvPr/>
        </p:nvSpPr>
        <p:spPr>
          <a:xfrm>
            <a:off x="5733919" y="4572000"/>
            <a:ext cx="2185414" cy="584776"/>
          </a:xfrm>
          <a:prstGeom prst="rect">
            <a:avLst/>
          </a:prstGeom>
          <a:noFill/>
        </p:spPr>
        <p:txBody>
          <a:bodyPr wrap="none" rtlCol="0">
            <a:spAutoFit/>
          </a:bodyPr>
          <a:lstStyle/>
          <a:p>
            <a:r>
              <a:rPr lang="en-US" sz="3200" b="1" dirty="0">
                <a:solidFill>
                  <a:srgbClr val="FF0000"/>
                </a:solidFill>
                <a:latin typeface="Times New Roman"/>
                <a:cs typeface="Times New Roman"/>
              </a:rPr>
              <a:t>= 27ml/min</a:t>
            </a:r>
          </a:p>
        </p:txBody>
      </p:sp>
      <p:sp>
        <p:nvSpPr>
          <p:cNvPr id="19" name="TextBox 18"/>
          <p:cNvSpPr txBox="1"/>
          <p:nvPr/>
        </p:nvSpPr>
        <p:spPr>
          <a:xfrm>
            <a:off x="1524000" y="2357735"/>
            <a:ext cx="6388889" cy="461665"/>
          </a:xfrm>
          <a:prstGeom prst="rect">
            <a:avLst/>
          </a:prstGeom>
          <a:noFill/>
        </p:spPr>
        <p:txBody>
          <a:bodyPr wrap="none" rtlCol="0">
            <a:spAutoFit/>
          </a:bodyPr>
          <a:lstStyle/>
          <a:p>
            <a:r>
              <a:rPr lang="en-US" sz="2400" dirty="0">
                <a:latin typeface="Times New Roman"/>
                <a:cs typeface="Times New Roman"/>
              </a:rPr>
              <a:t>Diabetic , Heart failure, No history of renal failure </a:t>
            </a:r>
          </a:p>
        </p:txBody>
      </p:sp>
      <p:sp>
        <p:nvSpPr>
          <p:cNvPr id="20" name="Rectangle 19"/>
          <p:cNvSpPr/>
          <p:nvPr/>
        </p:nvSpPr>
        <p:spPr>
          <a:xfrm>
            <a:off x="1524000" y="5650468"/>
            <a:ext cx="6324600" cy="400110"/>
          </a:xfrm>
          <a:prstGeom prst="rect">
            <a:avLst/>
          </a:prstGeom>
          <a:solidFill>
            <a:srgbClr val="FF6600"/>
          </a:solidFill>
        </p:spPr>
        <p:txBody>
          <a:bodyPr wrap="square">
            <a:spAutoFit/>
          </a:bodyPr>
          <a:lstStyle/>
          <a:p>
            <a:r>
              <a:rPr lang="el-GR" sz="2000" b="1" dirty="0">
                <a:latin typeface="Times New Roman"/>
                <a:cs typeface="Times New Roman"/>
              </a:rPr>
              <a:t>GFR &lt;40 ml/min: </a:t>
            </a:r>
            <a:r>
              <a:rPr lang="en-US" sz="2000" b="1" dirty="0">
                <a:latin typeface="Times New Roman"/>
                <a:cs typeface="Times New Roman"/>
              </a:rPr>
              <a:t>metformin is absolutely contradicted </a:t>
            </a:r>
          </a:p>
        </p:txBody>
      </p:sp>
    </p:spTree>
    <p:extLst>
      <p:ext uri="{BB962C8B-B14F-4D97-AF65-F5344CB8AC3E}">
        <p14:creationId xmlns:p14="http://schemas.microsoft.com/office/powerpoint/2010/main" val="75679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dissolv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dissolv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8" grpId="0"/>
      <p:bldP spid="19" grpId="0"/>
      <p:bldP spid="2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3149857"/>
            <a:ext cx="8763000" cy="1569660"/>
          </a:xfrm>
          <a:prstGeom prst="rect">
            <a:avLst/>
          </a:prstGeom>
          <a:solidFill>
            <a:schemeClr val="accent1"/>
          </a:solidFill>
        </p:spPr>
        <p:txBody>
          <a:bodyPr wrap="square" rtlCol="0">
            <a:spAutoFit/>
          </a:bodyPr>
          <a:lstStyle/>
          <a:p>
            <a:pPr algn="ctr"/>
            <a:r>
              <a:rPr lang="el-GR" sz="3200" dirty="0">
                <a:latin typeface="Times New Roman"/>
                <a:cs typeface="Times New Roman"/>
              </a:rPr>
              <a:t>ΠΡΟΣΟΧΗ : Δεν πρέπει να χρησιμοποιείται ο υπολογισμός του </a:t>
            </a:r>
            <a:r>
              <a:rPr lang="en-US" sz="3200" dirty="0" err="1">
                <a:latin typeface="Times New Roman"/>
                <a:cs typeface="Times New Roman"/>
              </a:rPr>
              <a:t>eGFR</a:t>
            </a:r>
            <a:r>
              <a:rPr lang="en-US" sz="3200" dirty="0">
                <a:latin typeface="Times New Roman"/>
                <a:cs typeface="Times New Roman"/>
              </a:rPr>
              <a:t> </a:t>
            </a:r>
            <a:r>
              <a:rPr lang="el-GR" sz="3200" dirty="0">
                <a:latin typeface="Times New Roman"/>
                <a:cs typeface="Times New Roman"/>
              </a:rPr>
              <a:t>στην οξεία επιδείνωση της νεφρικής λειτουργίας</a:t>
            </a:r>
            <a:endParaRPr lang="en-US" sz="3200" dirty="0">
              <a:latin typeface="Times New Roman"/>
              <a:cs typeface="Times New Roman"/>
            </a:endParaRPr>
          </a:p>
        </p:txBody>
      </p:sp>
      <p:sp>
        <p:nvSpPr>
          <p:cNvPr id="6" name="Title 5"/>
          <p:cNvSpPr>
            <a:spLocks noGrp="1"/>
          </p:cNvSpPr>
          <p:nvPr>
            <p:ph type="title"/>
          </p:nvPr>
        </p:nvSpPr>
        <p:spPr>
          <a:xfrm>
            <a:off x="436180" y="157490"/>
            <a:ext cx="8403020" cy="523220"/>
          </a:xfrm>
          <a:prstGeom prst="rect">
            <a:avLst/>
          </a:prstGeom>
        </p:spPr>
        <p:txBody>
          <a:bodyPr wrap="square">
            <a:spAutoFit/>
          </a:bodyPr>
          <a:lstStyle/>
          <a:p>
            <a:pPr algn="ctr"/>
            <a:r>
              <a:rPr lang="el-GR" sz="2800" b="1" dirty="0">
                <a:latin typeface="Times New Roman"/>
                <a:cs typeface="Times New Roman"/>
              </a:rPr>
              <a:t>Διαχείριση</a:t>
            </a:r>
            <a:r>
              <a:rPr lang="en-US" sz="2800" b="1" dirty="0">
                <a:latin typeface="Times New Roman"/>
                <a:cs typeface="Times New Roman"/>
              </a:rPr>
              <a:t> </a:t>
            </a:r>
            <a:r>
              <a:rPr lang="el-GR" sz="2800" b="1" dirty="0" err="1">
                <a:latin typeface="Times New Roman"/>
                <a:cs typeface="Times New Roman"/>
              </a:rPr>
              <a:t>Νεφρικής</a:t>
            </a:r>
            <a:r>
              <a:rPr lang="el-GR" sz="2800" b="1" dirty="0">
                <a:latin typeface="Times New Roman"/>
                <a:cs typeface="Times New Roman"/>
              </a:rPr>
              <a:t> </a:t>
            </a:r>
            <a:r>
              <a:rPr lang="el-GR" sz="2800" b="1" dirty="0" err="1">
                <a:latin typeface="Times New Roman"/>
                <a:cs typeface="Times New Roman"/>
              </a:rPr>
              <a:t>δυσλειτουργίας</a:t>
            </a:r>
            <a:r>
              <a:rPr lang="el-GR" sz="2800" b="1" dirty="0">
                <a:latin typeface="Times New Roman"/>
                <a:cs typeface="Times New Roman"/>
              </a:rPr>
              <a:t> </a:t>
            </a:r>
            <a:endParaRPr lang="en-US" sz="2800" b="1" dirty="0">
              <a:latin typeface="Times New Roman"/>
              <a:cs typeface="Times New Roman"/>
            </a:endParaRPr>
          </a:p>
        </p:txBody>
      </p:sp>
    </p:spTree>
    <p:extLst>
      <p:ext uri="{BB962C8B-B14F-4D97-AF65-F5344CB8AC3E}">
        <p14:creationId xmlns:p14="http://schemas.microsoft.com/office/powerpoint/2010/main" val="250458812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1823497"/>
            <a:ext cx="8229600" cy="4409831"/>
          </a:xfrm>
          <a:prstGeom prst="rect">
            <a:avLst/>
          </a:prstGeom>
        </p:spPr>
        <p:txBody>
          <a:bodyPr>
            <a:normAutofit fontScale="85000" lnSpcReduction="20000"/>
          </a:bodyPr>
          <a:lstStyle/>
          <a:p>
            <a:r>
              <a:rPr lang="en-US" dirty="0">
                <a:latin typeface="Times New Roman"/>
                <a:cs typeface="Times New Roman"/>
              </a:rPr>
              <a:t>GFR </a:t>
            </a:r>
            <a:r>
              <a:rPr lang="el-GR" dirty="0">
                <a:latin typeface="Times New Roman"/>
                <a:cs typeface="Times New Roman"/>
              </a:rPr>
              <a:t>: </a:t>
            </a:r>
          </a:p>
          <a:p>
            <a:pPr lvl="1"/>
            <a:r>
              <a:rPr lang="el-GR" dirty="0">
                <a:latin typeface="Times New Roman"/>
                <a:cs typeface="Times New Roman"/>
              </a:rPr>
              <a:t>εκτίμηση νεφρικής λειτουργίας</a:t>
            </a:r>
          </a:p>
          <a:p>
            <a:pPr lvl="1"/>
            <a:r>
              <a:rPr lang="el-GR" dirty="0">
                <a:latin typeface="Times New Roman"/>
                <a:cs typeface="Times New Roman"/>
              </a:rPr>
              <a:t>δεν εκτιμά πάντα την νεφρική βλάβη </a:t>
            </a:r>
          </a:p>
          <a:p>
            <a:endParaRPr lang="el-GR" dirty="0">
              <a:latin typeface="Times New Roman"/>
              <a:cs typeface="Times New Roman"/>
            </a:endParaRPr>
          </a:p>
          <a:p>
            <a:r>
              <a:rPr lang="el-GR" dirty="0">
                <a:latin typeface="Times New Roman"/>
                <a:cs typeface="Times New Roman"/>
              </a:rPr>
              <a:t>Μπορεί να υπάρχει νεφρική βλάβη με φυσιολογικό </a:t>
            </a:r>
            <a:r>
              <a:rPr lang="en-US" dirty="0">
                <a:latin typeface="Times New Roman"/>
                <a:cs typeface="Times New Roman"/>
              </a:rPr>
              <a:t>GFR</a:t>
            </a:r>
          </a:p>
          <a:p>
            <a:endParaRPr lang="el-GR" dirty="0">
              <a:latin typeface="Times New Roman"/>
              <a:cs typeface="Times New Roman"/>
            </a:endParaRPr>
          </a:p>
          <a:p>
            <a:r>
              <a:rPr lang="el-GR" dirty="0">
                <a:latin typeface="Times New Roman"/>
                <a:cs typeface="Times New Roman"/>
              </a:rPr>
              <a:t>Νεφρική βλάβη απαραίτητη η γενική ούρων, αλλά και ο έλεγχος για υπέρταση</a:t>
            </a:r>
          </a:p>
          <a:p>
            <a:endParaRPr lang="el-GR" dirty="0">
              <a:latin typeface="Times New Roman"/>
              <a:cs typeface="Times New Roman"/>
            </a:endParaRPr>
          </a:p>
          <a:p>
            <a:r>
              <a:rPr lang="el-GR" dirty="0">
                <a:latin typeface="Times New Roman"/>
                <a:cs typeface="Times New Roman"/>
              </a:rPr>
              <a:t>Λεύκωμα ούρων</a:t>
            </a:r>
          </a:p>
          <a:p>
            <a:endParaRPr lang="el-GR" dirty="0">
              <a:latin typeface="Times New Roman"/>
              <a:cs typeface="Times New Roman"/>
            </a:endParaRPr>
          </a:p>
          <a:p>
            <a:endParaRPr lang="el-GR" dirty="0">
              <a:latin typeface="Times New Roman"/>
              <a:cs typeface="Times New Roman"/>
            </a:endParaRPr>
          </a:p>
          <a:p>
            <a:endParaRPr lang="en-US" dirty="0">
              <a:latin typeface="Times New Roman"/>
              <a:cs typeface="Times New Roman"/>
            </a:endParaRPr>
          </a:p>
        </p:txBody>
      </p:sp>
      <p:sp>
        <p:nvSpPr>
          <p:cNvPr id="4" name="Title 3"/>
          <p:cNvSpPr>
            <a:spLocks noGrp="1"/>
          </p:cNvSpPr>
          <p:nvPr>
            <p:ph type="title"/>
          </p:nvPr>
        </p:nvSpPr>
        <p:spPr/>
        <p:txBody>
          <a:bodyPr>
            <a:normAutofit/>
          </a:bodyPr>
          <a:lstStyle/>
          <a:p>
            <a:pPr algn="ctr"/>
            <a:r>
              <a:rPr lang="el-GR" dirty="0">
                <a:latin typeface="Times New Roman"/>
                <a:cs typeface="Times New Roman"/>
              </a:rPr>
              <a:t>Νεφρική λειτουργία   </a:t>
            </a:r>
            <a:r>
              <a:rPr lang="en-US" dirty="0" err="1">
                <a:latin typeface="Times New Roman"/>
                <a:cs typeface="Times New Roman"/>
              </a:rPr>
              <a:t>vs</a:t>
            </a:r>
            <a:r>
              <a:rPr lang="el-GR" dirty="0">
                <a:latin typeface="Times New Roman"/>
                <a:cs typeface="Times New Roman"/>
              </a:rPr>
              <a:t>  νεφρική βλάβη </a:t>
            </a:r>
            <a:endParaRPr lang="en-US" dirty="0">
              <a:latin typeface="Times New Roman"/>
              <a:cs typeface="Times New Roman"/>
            </a:endParaRPr>
          </a:p>
        </p:txBody>
      </p:sp>
    </p:spTree>
    <p:extLst>
      <p:ext uri="{BB962C8B-B14F-4D97-AF65-F5344CB8AC3E}">
        <p14:creationId xmlns:p14="http://schemas.microsoft.com/office/powerpoint/2010/main" val="21398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ssolv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dissolve">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dissolve">
                                      <p:cBhvr>
                                        <p:cTn id="2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196975"/>
            <a:ext cx="7234238" cy="5095875"/>
          </a:xfrm>
          <a:prstGeom prst="rect">
            <a:avLst/>
          </a:prstGeom>
          <a:noFill/>
          <a:ln w="38100">
            <a:solidFill>
              <a:srgbClr val="FF7C80"/>
            </a:solidFill>
            <a:miter lim="800000"/>
            <a:headEnd/>
            <a:tailEnd/>
          </a:ln>
          <a:extLst>
            <a:ext uri="{909E8E84-426E-40dd-AFC4-6F175D3DCCD1}">
              <a14:hiddenFill xmlns:a14="http://schemas.microsoft.com/office/drawing/2010/main" xmlns="">
                <a:solidFill>
                  <a:srgbClr val="FFFFFF"/>
                </a:solidFill>
              </a14:hiddenFill>
            </a:ext>
          </a:extLst>
        </p:spPr>
      </p:pic>
      <p:sp>
        <p:nvSpPr>
          <p:cNvPr id="9219" name="Text Box 3"/>
          <p:cNvSpPr txBox="1">
            <a:spLocks noChangeArrowheads="1"/>
          </p:cNvSpPr>
          <p:nvPr/>
        </p:nvSpPr>
        <p:spPr bwMode="auto">
          <a:xfrm>
            <a:off x="1979613" y="404813"/>
            <a:ext cx="5184775" cy="576262"/>
          </a:xfrm>
          <a:prstGeom prst="rect">
            <a:avLst/>
          </a:prstGeom>
          <a:noFill/>
          <a:ln w="57150" cmpd="thinThick">
            <a:solidFill>
              <a:srgbClr val="99FFCC"/>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l-GR" sz="2800" b="1">
                <a:solidFill>
                  <a:srgbClr val="FF9865"/>
                </a:solidFill>
              </a:rPr>
              <a:t>Ανατομία νεφρού</a:t>
            </a:r>
          </a:p>
        </p:txBody>
      </p:sp>
    </p:spTree>
    <p:extLst>
      <p:ext uri="{BB962C8B-B14F-4D97-AF65-F5344CB8AC3E}">
        <p14:creationId xmlns:p14="http://schemas.microsoft.com/office/powerpoint/2010/main" val="35218728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rmAutofit/>
          </a:bodyPr>
          <a:lstStyle/>
          <a:p>
            <a:pPr eaLnBrk="1" hangingPunct="1"/>
            <a:r>
              <a:rPr lang="el-GR" sz="3200" dirty="0">
                <a:solidFill>
                  <a:srgbClr val="17375E"/>
                </a:solidFill>
                <a:latin typeface="Times New Roman"/>
                <a:cs typeface="Times New Roman"/>
              </a:rPr>
              <a:t>Γενική ανάλυση ούρων</a:t>
            </a:r>
            <a:endParaRPr lang="en-GB" sz="3200" dirty="0">
              <a:solidFill>
                <a:srgbClr val="17375E"/>
              </a:solidFill>
              <a:latin typeface="Times New Roman"/>
              <a:cs typeface="Times New Roman"/>
            </a:endParaRPr>
          </a:p>
        </p:txBody>
      </p:sp>
      <p:sp>
        <p:nvSpPr>
          <p:cNvPr id="28675" name="Rectangle 3"/>
          <p:cNvSpPr>
            <a:spLocks noGrp="1" noChangeArrowheads="1"/>
          </p:cNvSpPr>
          <p:nvPr>
            <p:ph idx="1"/>
          </p:nvPr>
        </p:nvSpPr>
        <p:spPr>
          <a:xfrm>
            <a:off x="228600" y="2057400"/>
            <a:ext cx="8458200" cy="3276600"/>
          </a:xfrm>
        </p:spPr>
        <p:txBody>
          <a:bodyPr/>
          <a:lstStyle/>
          <a:p>
            <a:pPr eaLnBrk="1" hangingPunct="1">
              <a:lnSpc>
                <a:spcPct val="150000"/>
              </a:lnSpc>
            </a:pPr>
            <a:r>
              <a:rPr lang="el-GR" sz="2300" dirty="0">
                <a:latin typeface="Times New Roman"/>
                <a:cs typeface="Times New Roman"/>
              </a:rPr>
              <a:t>Εξέταση-κλειδί στην εκτίμηση κάθε ασθενούς με νεφρικό νόσημα</a:t>
            </a:r>
          </a:p>
          <a:p>
            <a:pPr eaLnBrk="1" hangingPunct="1">
              <a:lnSpc>
                <a:spcPct val="150000"/>
              </a:lnSpc>
            </a:pPr>
            <a:endParaRPr lang="el-GR" sz="2300" dirty="0">
              <a:latin typeface="Times New Roman"/>
              <a:cs typeface="Times New Roman"/>
            </a:endParaRPr>
          </a:p>
          <a:p>
            <a:pPr eaLnBrk="1" hangingPunct="1">
              <a:lnSpc>
                <a:spcPct val="150000"/>
              </a:lnSpc>
            </a:pPr>
            <a:r>
              <a:rPr lang="el-GR" sz="2300" dirty="0">
                <a:latin typeface="Times New Roman"/>
                <a:cs typeface="Times New Roman"/>
              </a:rPr>
              <a:t>Περιλαμβάνει 1) την ανάλυση κάποιων </a:t>
            </a:r>
            <a:r>
              <a:rPr lang="el-GR" sz="2300" dirty="0">
                <a:solidFill>
                  <a:srgbClr val="FF0000"/>
                </a:solidFill>
                <a:latin typeface="Times New Roman"/>
                <a:cs typeface="Times New Roman"/>
              </a:rPr>
              <a:t>φυσικών</a:t>
            </a:r>
            <a:r>
              <a:rPr lang="el-GR" sz="2300" dirty="0">
                <a:latin typeface="Times New Roman"/>
                <a:cs typeface="Times New Roman"/>
              </a:rPr>
              <a:t> και </a:t>
            </a:r>
            <a:r>
              <a:rPr lang="el-GR" sz="2300" dirty="0">
                <a:solidFill>
                  <a:srgbClr val="FF0000"/>
                </a:solidFill>
                <a:latin typeface="Times New Roman"/>
                <a:cs typeface="Times New Roman"/>
              </a:rPr>
              <a:t>χημικών </a:t>
            </a:r>
            <a:r>
              <a:rPr lang="el-GR" sz="2300" dirty="0">
                <a:latin typeface="Times New Roman"/>
                <a:cs typeface="Times New Roman"/>
              </a:rPr>
              <a:t>χαρακτηριστικών των ούρων και 2) τη </a:t>
            </a:r>
            <a:r>
              <a:rPr lang="el-GR" sz="2300" dirty="0">
                <a:solidFill>
                  <a:srgbClr val="FF0000"/>
                </a:solidFill>
                <a:latin typeface="Times New Roman"/>
                <a:cs typeface="Times New Roman"/>
              </a:rPr>
              <a:t>μικροσκοπική παρατήρηση</a:t>
            </a:r>
            <a:r>
              <a:rPr lang="el-GR" sz="2300" dirty="0">
                <a:latin typeface="Times New Roman"/>
                <a:cs typeface="Times New Roman"/>
              </a:rPr>
              <a:t> για την αναγνώριση έμμορφων στοιχείων</a:t>
            </a:r>
            <a:endParaRPr lang="en-GB" sz="2300" dirty="0">
              <a:latin typeface="Times New Roman"/>
              <a:cs typeface="Times New Roman"/>
            </a:endParaRPr>
          </a:p>
        </p:txBody>
      </p:sp>
      <p:pic>
        <p:nvPicPr>
          <p:cNvPr id="2867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3813" y="285750"/>
            <a:ext cx="1214437"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09140503"/>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 Τίτλος"/>
          <p:cNvSpPr>
            <a:spLocks noGrp="1"/>
          </p:cNvSpPr>
          <p:nvPr>
            <p:ph type="title"/>
          </p:nvPr>
        </p:nvSpPr>
        <p:spPr>
          <a:xfrm>
            <a:off x="380999" y="0"/>
            <a:ext cx="8305801" cy="838200"/>
          </a:xfrm>
        </p:spPr>
        <p:txBody>
          <a:bodyPr>
            <a:normAutofit/>
          </a:bodyPr>
          <a:lstStyle/>
          <a:p>
            <a:pPr eaLnBrk="1" hangingPunct="1"/>
            <a:r>
              <a:rPr lang="el-GR" sz="4000" b="1" dirty="0">
                <a:latin typeface="Times New Roman"/>
                <a:cs typeface="Times New Roman"/>
              </a:rPr>
              <a:t> ΓΕΝΙΚΗ ΕΞΕΤΑΣΗ ΟΥΡΩΝ</a:t>
            </a:r>
          </a:p>
        </p:txBody>
      </p:sp>
      <p:sp>
        <p:nvSpPr>
          <p:cNvPr id="3" name="2 - Θέση περιεχομένου"/>
          <p:cNvSpPr>
            <a:spLocks noGrp="1"/>
          </p:cNvSpPr>
          <p:nvPr>
            <p:ph sz="half" idx="1"/>
          </p:nvPr>
        </p:nvSpPr>
        <p:spPr>
          <a:xfrm>
            <a:off x="457200" y="1600200"/>
            <a:ext cx="3657600" cy="4186238"/>
          </a:xfrm>
        </p:spPr>
        <p:txBody>
          <a:bodyPr>
            <a:normAutofit/>
          </a:bodyPr>
          <a:lstStyle/>
          <a:p>
            <a:pPr marL="273050" indent="-273050" eaLnBrk="1" hangingPunct="1">
              <a:buFont typeface="Wingdings" charset="0"/>
              <a:buChar char=""/>
            </a:pPr>
            <a:r>
              <a:rPr lang="el-GR" sz="2600">
                <a:latin typeface="Calibri" charset="0"/>
              </a:rPr>
              <a:t>Φυσική χαρακτήρες</a:t>
            </a:r>
          </a:p>
          <a:p>
            <a:pPr marL="273050" indent="-273050" eaLnBrk="1" hangingPunct="1">
              <a:buFont typeface="Wingdings" charset="0"/>
              <a:buAutoNum type="arabicPeriod"/>
            </a:pPr>
            <a:r>
              <a:rPr lang="el-GR" sz="2600">
                <a:latin typeface="Calibri" charset="0"/>
              </a:rPr>
              <a:t>Όψη:</a:t>
            </a:r>
            <a:r>
              <a:rPr lang="en-US" sz="2600">
                <a:latin typeface="Calibri" charset="0"/>
              </a:rPr>
              <a:t> </a:t>
            </a:r>
            <a:r>
              <a:rPr lang="el-GR" sz="2600">
                <a:latin typeface="Calibri" charset="0"/>
              </a:rPr>
              <a:t>Διαυγή</a:t>
            </a:r>
          </a:p>
          <a:p>
            <a:pPr marL="273050" indent="-273050" eaLnBrk="1" hangingPunct="1">
              <a:buFont typeface="Wingdings" charset="0"/>
              <a:buAutoNum type="arabicPeriod"/>
            </a:pPr>
            <a:r>
              <a:rPr lang="el-GR" sz="2600">
                <a:latin typeface="Calibri" charset="0"/>
              </a:rPr>
              <a:t>Χροιά: Κίτρινη</a:t>
            </a:r>
          </a:p>
          <a:p>
            <a:pPr marL="273050" indent="-273050" eaLnBrk="1" hangingPunct="1">
              <a:buFont typeface="Wingdings" charset="0"/>
              <a:buAutoNum type="arabicPeriod"/>
            </a:pPr>
            <a:r>
              <a:rPr lang="el-GR" sz="2600">
                <a:latin typeface="Calibri" charset="0"/>
              </a:rPr>
              <a:t>ΕΒ: 1015</a:t>
            </a:r>
          </a:p>
          <a:p>
            <a:pPr marL="273050" indent="-273050" eaLnBrk="1" hangingPunct="1">
              <a:buFont typeface="Wingdings" charset="0"/>
              <a:buNone/>
            </a:pPr>
            <a:endParaRPr lang="el-GR" sz="2600">
              <a:latin typeface="Calibri" charset="0"/>
            </a:endParaRPr>
          </a:p>
          <a:p>
            <a:pPr marL="273050" indent="-273050" eaLnBrk="1" hangingPunct="1">
              <a:buFont typeface="Wingdings" charset="0"/>
              <a:buChar char=""/>
            </a:pPr>
            <a:r>
              <a:rPr lang="el-GR" sz="2600">
                <a:latin typeface="Calibri" charset="0"/>
              </a:rPr>
              <a:t>Χημική εξέταση</a:t>
            </a:r>
          </a:p>
          <a:p>
            <a:pPr marL="273050" indent="-273050" eaLnBrk="1" hangingPunct="1">
              <a:buFont typeface="Wingdings" charset="0"/>
              <a:buAutoNum type="arabicPeriod"/>
            </a:pPr>
            <a:r>
              <a:rPr lang="el-GR" sz="2600">
                <a:latin typeface="Calibri" charset="0"/>
              </a:rPr>
              <a:t>Πρωτεινουρία</a:t>
            </a:r>
          </a:p>
          <a:p>
            <a:pPr marL="273050" indent="-273050" eaLnBrk="1" hangingPunct="1">
              <a:buFont typeface="Wingdings" charset="0"/>
              <a:buAutoNum type="arabicPeriod"/>
            </a:pPr>
            <a:r>
              <a:rPr lang="el-GR" sz="2600">
                <a:latin typeface="Calibri" charset="0"/>
              </a:rPr>
              <a:t>Αιμοσφαιρίνη</a:t>
            </a:r>
          </a:p>
          <a:p>
            <a:pPr marL="273050" indent="-273050" eaLnBrk="1" hangingPunct="1">
              <a:buFont typeface="Wingdings" charset="0"/>
              <a:buNone/>
            </a:pPr>
            <a:endParaRPr lang="el-GR" sz="2600">
              <a:latin typeface="Calibri" charset="0"/>
            </a:endParaRPr>
          </a:p>
        </p:txBody>
      </p:sp>
      <p:sp>
        <p:nvSpPr>
          <p:cNvPr id="5" name="4 - Θέση περιεχομένου"/>
          <p:cNvSpPr>
            <a:spLocks noGrp="1"/>
          </p:cNvSpPr>
          <p:nvPr>
            <p:ph sz="half" idx="2"/>
          </p:nvPr>
        </p:nvSpPr>
        <p:spPr>
          <a:xfrm>
            <a:off x="4286250" y="1357313"/>
            <a:ext cx="3657600" cy="5257800"/>
          </a:xfrm>
        </p:spPr>
        <p:txBody>
          <a:bodyPr>
            <a:normAutofit/>
          </a:bodyPr>
          <a:lstStyle/>
          <a:p>
            <a:pPr marL="273050" indent="-273050" eaLnBrk="1" hangingPunct="1">
              <a:buFont typeface="Wingdings" charset="0"/>
              <a:buChar char=""/>
            </a:pPr>
            <a:r>
              <a:rPr lang="el-GR" sz="2600">
                <a:latin typeface="Calibri" charset="0"/>
              </a:rPr>
              <a:t>Μικροσκοπική  ούρων</a:t>
            </a:r>
          </a:p>
          <a:p>
            <a:pPr marL="273050" indent="-273050" eaLnBrk="1" hangingPunct="1">
              <a:buFont typeface="Wingdings" charset="0"/>
              <a:buAutoNum type="arabicPeriod"/>
            </a:pPr>
            <a:r>
              <a:rPr lang="el-GR" sz="2600">
                <a:latin typeface="Calibri" charset="0"/>
              </a:rPr>
              <a:t>Λευκά αιμοσφαίρια</a:t>
            </a:r>
          </a:p>
          <a:p>
            <a:pPr marL="273050" indent="-273050" eaLnBrk="1" hangingPunct="1">
              <a:buFont typeface="Wingdings" charset="0"/>
              <a:buAutoNum type="arabicPeriod"/>
            </a:pPr>
            <a:r>
              <a:rPr lang="el-GR" sz="2600">
                <a:latin typeface="Calibri" charset="0"/>
              </a:rPr>
              <a:t>Ερυθρά αιμοσφαίρια</a:t>
            </a:r>
          </a:p>
          <a:p>
            <a:pPr marL="273050" indent="-273050" eaLnBrk="1" hangingPunct="1">
              <a:buFont typeface="Wingdings" charset="0"/>
              <a:buAutoNum type="arabicPeriod"/>
            </a:pPr>
            <a:r>
              <a:rPr lang="el-GR" sz="2600">
                <a:solidFill>
                  <a:srgbClr val="E46C0A"/>
                </a:solidFill>
                <a:latin typeface="Calibri" charset="0"/>
              </a:rPr>
              <a:t>Κύλινδροι</a:t>
            </a:r>
          </a:p>
          <a:p>
            <a:pPr marL="273050" indent="-273050" eaLnBrk="1" hangingPunct="1">
              <a:buFontTx/>
              <a:buChar char="-"/>
            </a:pPr>
            <a:r>
              <a:rPr lang="el-GR" sz="1500">
                <a:latin typeface="Calibri" charset="0"/>
              </a:rPr>
              <a:t>Υαλώδεις</a:t>
            </a:r>
          </a:p>
          <a:p>
            <a:pPr marL="273050" indent="-273050" eaLnBrk="1" hangingPunct="1">
              <a:buFontTx/>
              <a:buChar char="-"/>
            </a:pPr>
            <a:r>
              <a:rPr lang="el-GR" sz="1500">
                <a:latin typeface="Calibri" charset="0"/>
              </a:rPr>
              <a:t>Επιθηλιακοί</a:t>
            </a:r>
          </a:p>
          <a:p>
            <a:pPr marL="273050" indent="-273050" eaLnBrk="1" hangingPunct="1">
              <a:buFontTx/>
              <a:buChar char="-"/>
            </a:pPr>
            <a:r>
              <a:rPr lang="el-GR" sz="1500">
                <a:latin typeface="Calibri" charset="0"/>
              </a:rPr>
              <a:t>Κοκκώδεις</a:t>
            </a:r>
          </a:p>
          <a:p>
            <a:pPr marL="273050" indent="-273050" eaLnBrk="1" hangingPunct="1">
              <a:buFontTx/>
              <a:buChar char="-"/>
            </a:pPr>
            <a:r>
              <a:rPr lang="el-GR" sz="1500">
                <a:latin typeface="Calibri" charset="0"/>
              </a:rPr>
              <a:t>Κηρώδεις</a:t>
            </a:r>
          </a:p>
          <a:p>
            <a:pPr marL="273050" indent="-273050" eaLnBrk="1" hangingPunct="1">
              <a:buFontTx/>
              <a:buChar char="-"/>
            </a:pPr>
            <a:r>
              <a:rPr lang="el-GR" sz="1500">
                <a:latin typeface="Calibri" charset="0"/>
              </a:rPr>
              <a:t>Κοκκία τελικού σταδίου</a:t>
            </a:r>
          </a:p>
          <a:p>
            <a:pPr marL="273050" indent="-273050" eaLnBrk="1" hangingPunct="1">
              <a:buFont typeface="Wingdings" charset="0"/>
              <a:buAutoNum type="arabicPeriod"/>
            </a:pPr>
            <a:r>
              <a:rPr lang="el-GR" sz="2600">
                <a:latin typeface="Calibri" charset="0"/>
              </a:rPr>
              <a:t>Κρύσταλλοι</a:t>
            </a:r>
          </a:p>
          <a:p>
            <a:pPr marL="273050" indent="-273050" eaLnBrk="1" hangingPunct="1">
              <a:buFont typeface="Wingdings" charset="0"/>
              <a:buAutoNum type="arabicPeriod"/>
            </a:pPr>
            <a:r>
              <a:rPr lang="el-GR" sz="2600">
                <a:latin typeface="Calibri" charset="0"/>
              </a:rPr>
              <a:t>Σωληναριακά κύτταρα</a:t>
            </a:r>
          </a:p>
        </p:txBody>
      </p:sp>
      <p:pic>
        <p:nvPicPr>
          <p:cNvPr id="2970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25" y="1428750"/>
            <a:ext cx="1071563"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950035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6363" b="-6363"/>
          <a:stretch>
            <a:fillRect/>
          </a:stretch>
        </p:blipFill>
        <p:spPr>
          <a:xfrm>
            <a:off x="457200" y="1676400"/>
            <a:ext cx="8229600" cy="3505199"/>
          </a:xfrm>
        </p:spPr>
      </p:pic>
      <p:sp>
        <p:nvSpPr>
          <p:cNvPr id="5" name="Title 1"/>
          <p:cNvSpPr>
            <a:spLocks noGrp="1"/>
          </p:cNvSpPr>
          <p:nvPr>
            <p:ph type="title"/>
          </p:nvPr>
        </p:nvSpPr>
        <p:spPr/>
        <p:txBody>
          <a:bodyPr/>
          <a:lstStyle/>
          <a:p>
            <a:r>
              <a:rPr lang="el-GR" dirty="0">
                <a:latin typeface="Times New Roman"/>
                <a:cs typeface="Times New Roman"/>
              </a:rPr>
              <a:t>Γενική ούρων-Ειδικό βάρος</a:t>
            </a:r>
            <a:endParaRPr lang="en-US" dirty="0">
              <a:latin typeface="Times New Roman"/>
              <a:cs typeface="Times New Roman"/>
            </a:endParaRPr>
          </a:p>
        </p:txBody>
      </p:sp>
    </p:spTree>
    <p:extLst>
      <p:ext uri="{BB962C8B-B14F-4D97-AF65-F5344CB8AC3E}">
        <p14:creationId xmlns:p14="http://schemas.microsoft.com/office/powerpoint/2010/main" val="2703208593"/>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Times New Roman"/>
                <a:cs typeface="Times New Roman"/>
              </a:rPr>
              <a:t>Γενική ούρων-Ειδικό βάρος</a:t>
            </a:r>
            <a:endParaRPr lang="en-US" dirty="0">
              <a:latin typeface="Times New Roman"/>
              <a:cs typeface="Times New Roman"/>
            </a:endParaRPr>
          </a:p>
        </p:txBody>
      </p:sp>
      <p:pic>
        <p:nvPicPr>
          <p:cNvPr id="4" name="Content Placeholder 3"/>
          <p:cNvPicPr>
            <a:picLocks noGrp="1" noChangeAspect="1"/>
          </p:cNvPicPr>
          <p:nvPr>
            <p:ph idx="1"/>
          </p:nvPr>
        </p:nvPicPr>
        <p:blipFill>
          <a:blip r:embed="rId2"/>
          <a:srcRect t="214" b="214"/>
          <a:stretch>
            <a:fillRect/>
          </a:stretch>
        </p:blipFill>
        <p:spPr>
          <a:xfrm>
            <a:off x="457200" y="1676400"/>
            <a:ext cx="8229600" cy="3505200"/>
          </a:xfrm>
        </p:spPr>
      </p:pic>
    </p:spTree>
    <p:extLst>
      <p:ext uri="{BB962C8B-B14F-4D97-AF65-F5344CB8AC3E}">
        <p14:creationId xmlns:p14="http://schemas.microsoft.com/office/powerpoint/2010/main" val="3205867550"/>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Γενική ούρων-Αιματουρία: Μορφολογία ερυθρών</a:t>
            </a:r>
            <a:endParaRPr lang="en-US" dirty="0"/>
          </a:p>
        </p:txBody>
      </p:sp>
      <p:pic>
        <p:nvPicPr>
          <p:cNvPr id="4" name="Content Placeholder 3"/>
          <p:cNvPicPr>
            <a:picLocks noGrp="1" noChangeAspect="1"/>
          </p:cNvPicPr>
          <p:nvPr>
            <p:ph idx="1"/>
          </p:nvPr>
        </p:nvPicPr>
        <p:blipFill rotWithShape="1">
          <a:blip r:embed="rId2"/>
          <a:srcRect t="650" b="-448"/>
          <a:stretch/>
        </p:blipFill>
        <p:spPr>
          <a:xfrm>
            <a:off x="457200" y="1626833"/>
            <a:ext cx="8229600" cy="3249967"/>
          </a:xfrm>
        </p:spPr>
      </p:pic>
    </p:spTree>
    <p:extLst>
      <p:ext uri="{BB962C8B-B14F-4D97-AF65-F5344CB8AC3E}">
        <p14:creationId xmlns:p14="http://schemas.microsoft.com/office/powerpoint/2010/main" val="2322174087"/>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Times New Roman"/>
                <a:cs typeface="Times New Roman"/>
              </a:rPr>
              <a:t>Γενική ούρων-Μικροσκοπική εξέταση ούρων</a:t>
            </a:r>
            <a:endParaRPr lang="en-US" dirty="0">
              <a:latin typeface="Times New Roman"/>
              <a:cs typeface="Times New Roman"/>
            </a:endParaRPr>
          </a:p>
        </p:txBody>
      </p:sp>
      <p:pic>
        <p:nvPicPr>
          <p:cNvPr id="4" name="Content Placeholder 3"/>
          <p:cNvPicPr>
            <a:picLocks noGrp="1" noChangeAspect="1"/>
          </p:cNvPicPr>
          <p:nvPr>
            <p:ph idx="1"/>
          </p:nvPr>
        </p:nvPicPr>
        <p:blipFill rotWithShape="1">
          <a:blip r:embed="rId2"/>
          <a:srcRect t="29002" b="3646"/>
          <a:stretch/>
        </p:blipFill>
        <p:spPr>
          <a:xfrm>
            <a:off x="457200" y="1524000"/>
            <a:ext cx="8229600" cy="3535363"/>
          </a:xfrm>
        </p:spPr>
      </p:pic>
    </p:spTree>
    <p:extLst>
      <p:ext uri="{BB962C8B-B14F-4D97-AF65-F5344CB8AC3E}">
        <p14:creationId xmlns:p14="http://schemas.microsoft.com/office/powerpoint/2010/main" val="1438300027"/>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2648" r="2648"/>
          <a:stretch>
            <a:fillRect/>
          </a:stretch>
        </p:blipFill>
        <p:spPr>
          <a:xfrm>
            <a:off x="457200" y="1600201"/>
            <a:ext cx="8229600" cy="3505200"/>
          </a:xfrm>
        </p:spPr>
      </p:pic>
      <p:sp>
        <p:nvSpPr>
          <p:cNvPr id="5" name="Title 1"/>
          <p:cNvSpPr>
            <a:spLocks noGrp="1"/>
          </p:cNvSpPr>
          <p:nvPr>
            <p:ph type="title"/>
          </p:nvPr>
        </p:nvSpPr>
        <p:spPr/>
        <p:txBody>
          <a:bodyPr/>
          <a:lstStyle/>
          <a:p>
            <a:r>
              <a:rPr lang="el-GR" dirty="0">
                <a:latin typeface="Times New Roman"/>
                <a:cs typeface="Times New Roman"/>
              </a:rPr>
              <a:t>Γενική ούρων-Μικροσκοπική εξέταση ούρων</a:t>
            </a:r>
            <a:endParaRPr lang="en-US" dirty="0">
              <a:latin typeface="Times New Roman"/>
              <a:cs typeface="Times New Roman"/>
            </a:endParaRPr>
          </a:p>
        </p:txBody>
      </p:sp>
    </p:spTree>
    <p:extLst>
      <p:ext uri="{BB962C8B-B14F-4D97-AF65-F5344CB8AC3E}">
        <p14:creationId xmlns:p14="http://schemas.microsoft.com/office/powerpoint/2010/main" val="3358502028"/>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l-GR" dirty="0">
                <a:latin typeface="Times New Roman"/>
                <a:cs typeface="Times New Roman"/>
              </a:rPr>
              <a:t>Γενική ούρων-Μικροσκοπική εξέταση ούρων</a:t>
            </a:r>
            <a:endParaRPr lang="en-US" dirty="0">
              <a:latin typeface="Times New Roman"/>
              <a:cs typeface="Times New Roman"/>
            </a:endParaRPr>
          </a:p>
        </p:txBody>
      </p:sp>
      <p:pic>
        <p:nvPicPr>
          <p:cNvPr id="3" name="Content Placeholder 2"/>
          <p:cNvPicPr>
            <a:picLocks noGrp="1" noChangeAspect="1"/>
          </p:cNvPicPr>
          <p:nvPr>
            <p:ph idx="1"/>
          </p:nvPr>
        </p:nvPicPr>
        <p:blipFill rotWithShape="1">
          <a:blip r:embed="rId2"/>
          <a:srcRect t="1351" b="586"/>
          <a:stretch/>
        </p:blipFill>
        <p:spPr>
          <a:xfrm>
            <a:off x="457200" y="1752600"/>
            <a:ext cx="8229600" cy="3504459"/>
          </a:xfrm>
        </p:spPr>
      </p:pic>
    </p:spTree>
    <p:extLst>
      <p:ext uri="{BB962C8B-B14F-4D97-AF65-F5344CB8AC3E}">
        <p14:creationId xmlns:p14="http://schemas.microsoft.com/office/powerpoint/2010/main" val="201774954"/>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l-GR" dirty="0">
                <a:latin typeface="Times New Roman"/>
                <a:cs typeface="Times New Roman"/>
              </a:rPr>
              <a:t>Γενική ούρων-Μικροσκοπική εξέταση ούρων</a:t>
            </a:r>
            <a:endParaRPr lang="en-US" dirty="0">
              <a:latin typeface="Times New Roman"/>
              <a:cs typeface="Times New Roman"/>
            </a:endParaRPr>
          </a:p>
        </p:txBody>
      </p:sp>
      <p:pic>
        <p:nvPicPr>
          <p:cNvPr id="4" name="Content Placeholder 3"/>
          <p:cNvPicPr>
            <a:picLocks noGrp="1" noChangeAspect="1"/>
          </p:cNvPicPr>
          <p:nvPr>
            <p:ph idx="1"/>
          </p:nvPr>
        </p:nvPicPr>
        <p:blipFill rotWithShape="1">
          <a:blip r:embed="rId2"/>
          <a:srcRect t="1298" b="1725"/>
          <a:stretch/>
        </p:blipFill>
        <p:spPr>
          <a:xfrm>
            <a:off x="457200" y="1905000"/>
            <a:ext cx="8229600" cy="3611563"/>
          </a:xfrm>
        </p:spPr>
      </p:pic>
    </p:spTree>
    <p:extLst>
      <p:ext uri="{BB962C8B-B14F-4D97-AF65-F5344CB8AC3E}">
        <p14:creationId xmlns:p14="http://schemas.microsoft.com/office/powerpoint/2010/main" val="1831311572"/>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200" dirty="0">
                <a:latin typeface="Times New Roman"/>
                <a:cs typeface="Times New Roman"/>
              </a:rPr>
              <a:t>Λευκωματουρία</a:t>
            </a:r>
            <a:endParaRPr lang="en-US" sz="3200" dirty="0">
              <a:latin typeface="Times New Roman"/>
              <a:cs typeface="Times New Roman"/>
            </a:endParaRPr>
          </a:p>
        </p:txBody>
      </p:sp>
      <p:pic>
        <p:nvPicPr>
          <p:cNvPr id="4" name="Content Placeholder 3"/>
          <p:cNvPicPr>
            <a:picLocks noGrp="1" noChangeAspect="1"/>
          </p:cNvPicPr>
          <p:nvPr>
            <p:ph idx="1"/>
          </p:nvPr>
        </p:nvPicPr>
        <p:blipFill rotWithShape="1">
          <a:blip r:embed="rId2"/>
          <a:srcRect l="-381" t="11757" r="381" b="-10382"/>
          <a:stretch/>
        </p:blipFill>
        <p:spPr>
          <a:xfrm>
            <a:off x="457200" y="1795349"/>
            <a:ext cx="8229600" cy="3998377"/>
          </a:xfrm>
        </p:spPr>
      </p:pic>
    </p:spTree>
    <p:extLst>
      <p:ext uri="{BB962C8B-B14F-4D97-AF65-F5344CB8AC3E}">
        <p14:creationId xmlns:p14="http://schemas.microsoft.com/office/powerpoint/2010/main" val="2563277963"/>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692150"/>
            <a:ext cx="7345362" cy="4237038"/>
          </a:xfrm>
          <a:prstGeom prst="rect">
            <a:avLst/>
          </a:prstGeom>
          <a:noFill/>
          <a:ln w="38100">
            <a:solidFill>
              <a:srgbClr val="FF7C80"/>
            </a:solidFill>
            <a:miter lim="800000"/>
            <a:headEnd/>
            <a:tailEnd/>
          </a:ln>
          <a:extLst>
            <a:ext uri="{909E8E84-426E-40dd-AFC4-6F175D3DCCD1}">
              <a14:hiddenFill xmlns:a14="http://schemas.microsoft.com/office/drawing/2010/main" xmlns="">
                <a:solidFill>
                  <a:srgbClr val="FFFFFF"/>
                </a:solidFill>
              </a14:hiddenFill>
            </a:ext>
          </a:extLst>
        </p:spPr>
      </p:pic>
      <p:sp>
        <p:nvSpPr>
          <p:cNvPr id="9219" name="Text Box 3"/>
          <p:cNvSpPr txBox="1">
            <a:spLocks noChangeArrowheads="1"/>
          </p:cNvSpPr>
          <p:nvPr/>
        </p:nvSpPr>
        <p:spPr bwMode="auto">
          <a:xfrm>
            <a:off x="1116013" y="5300663"/>
            <a:ext cx="7056437" cy="1062037"/>
          </a:xfrm>
          <a:prstGeom prst="rect">
            <a:avLst/>
          </a:prstGeom>
          <a:noFill/>
          <a:ln w="57150" cmpd="thinThick">
            <a:solidFill>
              <a:srgbClr val="99FFCC"/>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b="1">
                <a:solidFill>
                  <a:srgbClr val="FFCC66"/>
                </a:solidFill>
              </a:rPr>
              <a:t>E</a:t>
            </a:r>
            <a:r>
              <a:rPr lang="el-GR" sz="2400" b="1">
                <a:solidFill>
                  <a:srgbClr val="FFCC66"/>
                </a:solidFill>
              </a:rPr>
              <a:t>παναρρόφηση</a:t>
            </a:r>
            <a:r>
              <a:rPr lang="el-GR" sz="2400">
                <a:solidFill>
                  <a:srgbClr val="66FFFF"/>
                </a:solidFill>
              </a:rPr>
              <a:t> </a:t>
            </a:r>
            <a:r>
              <a:rPr lang="en-US" sz="2400">
                <a:solidFill>
                  <a:srgbClr val="66FFFF"/>
                </a:solidFill>
              </a:rPr>
              <a:t>: A</a:t>
            </a:r>
            <a:r>
              <a:rPr lang="el-GR" sz="2400">
                <a:solidFill>
                  <a:srgbClr val="66FFFF"/>
                </a:solidFill>
              </a:rPr>
              <a:t>πομάκρυνση ουσίας</a:t>
            </a:r>
          </a:p>
          <a:p>
            <a:pPr eaLnBrk="1" hangingPunct="1">
              <a:spcBef>
                <a:spcPct val="50000"/>
              </a:spcBef>
            </a:pPr>
            <a:r>
              <a:rPr lang="el-GR" sz="2400" b="1">
                <a:solidFill>
                  <a:srgbClr val="FFCC66"/>
                </a:solidFill>
              </a:rPr>
              <a:t>΄Εκκριση</a:t>
            </a:r>
            <a:r>
              <a:rPr lang="el-GR" sz="2400">
                <a:solidFill>
                  <a:srgbClr val="66FFFF"/>
                </a:solidFill>
              </a:rPr>
              <a:t>               </a:t>
            </a:r>
            <a:r>
              <a:rPr lang="en-US" sz="2400">
                <a:solidFill>
                  <a:srgbClr val="66FFFF"/>
                </a:solidFill>
              </a:rPr>
              <a:t>: </a:t>
            </a:r>
            <a:r>
              <a:rPr lang="el-GR" sz="2400">
                <a:solidFill>
                  <a:srgbClr val="66FFFF"/>
                </a:solidFill>
              </a:rPr>
              <a:t>Προσθήκη ουσίας</a:t>
            </a:r>
          </a:p>
        </p:txBody>
      </p:sp>
    </p:spTree>
    <p:extLst>
      <p:ext uri="{BB962C8B-B14F-4D97-AF65-F5344CB8AC3E}">
        <p14:creationId xmlns:p14="http://schemas.microsoft.com/office/powerpoint/2010/main" val="2202340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p:cTn id="7" dur="1000" fill="hold"/>
                                        <p:tgtEl>
                                          <p:spTgt spid="9219"/>
                                        </p:tgtEl>
                                        <p:attrNameLst>
                                          <p:attrName>ppt_w</p:attrName>
                                        </p:attrNameLst>
                                      </p:cBhvr>
                                      <p:tavLst>
                                        <p:tav tm="0">
                                          <p:val>
                                            <p:fltVal val="0"/>
                                          </p:val>
                                        </p:tav>
                                        <p:tav tm="100000">
                                          <p:val>
                                            <p:strVal val="#ppt_w"/>
                                          </p:val>
                                        </p:tav>
                                      </p:tavLst>
                                    </p:anim>
                                    <p:anim calcmode="lin" valueType="num">
                                      <p:cBhvr>
                                        <p:cTn id="8" dur="1000" fill="hold"/>
                                        <p:tgtEl>
                                          <p:spTgt spid="9219"/>
                                        </p:tgtEl>
                                        <p:attrNameLst>
                                          <p:attrName>ppt_h</p:attrName>
                                        </p:attrNameLst>
                                      </p:cBhvr>
                                      <p:tavLst>
                                        <p:tav tm="0">
                                          <p:val>
                                            <p:fltVal val="0"/>
                                          </p:val>
                                        </p:tav>
                                        <p:tav tm="100000">
                                          <p:val>
                                            <p:strVal val="#ppt_h"/>
                                          </p:val>
                                        </p:tav>
                                      </p:tavLst>
                                    </p:anim>
                                    <p:animEffect transition="in" filter="fade">
                                      <p:cBhvr>
                                        <p:cTn id="9" dur="10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 Θέση υποσέλιδου"/>
          <p:cNvSpPr>
            <a:spLocks noGrp="1"/>
          </p:cNvSpPr>
          <p:nvPr>
            <p:ph type="ftr" sz="quarter" idx="11"/>
          </p:nvPr>
        </p:nvSpPr>
        <p:spPr>
          <a:xfrm>
            <a:off x="6172200" y="5883275"/>
            <a:ext cx="2895600" cy="365125"/>
          </a:xfrm>
        </p:spPr>
        <p:txBody>
          <a:bodyPr/>
          <a:lstStyle/>
          <a:p>
            <a:pPr>
              <a:defRPr/>
            </a:pPr>
            <a:r>
              <a:rPr lang="en-US" dirty="0"/>
              <a:t>Am J Kidney Dis 2002; 39(S2): S1-246</a:t>
            </a:r>
          </a:p>
        </p:txBody>
      </p:sp>
      <p:sp>
        <p:nvSpPr>
          <p:cNvPr id="30723" name="Rectangle 2"/>
          <p:cNvSpPr>
            <a:spLocks noGrp="1" noRot="1" noChangeArrowheads="1"/>
          </p:cNvSpPr>
          <p:nvPr>
            <p:ph type="title"/>
          </p:nvPr>
        </p:nvSpPr>
        <p:spPr/>
        <p:txBody>
          <a:bodyPr/>
          <a:lstStyle/>
          <a:p>
            <a:pPr eaLnBrk="1" hangingPunct="1"/>
            <a:r>
              <a:rPr lang="el-GR" dirty="0">
                <a:latin typeface="Calibri" charset="0"/>
              </a:rPr>
              <a:t>Λευκωματουρία</a:t>
            </a:r>
            <a:endParaRPr lang="en-US" dirty="0">
              <a:latin typeface="Calibri" charset="0"/>
            </a:endParaRPr>
          </a:p>
        </p:txBody>
      </p:sp>
      <p:sp>
        <p:nvSpPr>
          <p:cNvPr id="30724" name="Rectangle 3"/>
          <p:cNvSpPr>
            <a:spLocks noGrp="1" noRot="1" noChangeArrowheads="1"/>
          </p:cNvSpPr>
          <p:nvPr>
            <p:ph type="body" idx="1"/>
          </p:nvPr>
        </p:nvSpPr>
        <p:spPr>
          <a:xfrm>
            <a:off x="457200" y="1219200"/>
            <a:ext cx="8229600" cy="4525963"/>
          </a:xfrm>
        </p:spPr>
        <p:txBody>
          <a:bodyPr/>
          <a:lstStyle/>
          <a:p>
            <a:pPr eaLnBrk="1" hangingPunct="1">
              <a:lnSpc>
                <a:spcPct val="90000"/>
              </a:lnSpc>
            </a:pPr>
            <a:r>
              <a:rPr lang="el-GR" sz="2800" dirty="0">
                <a:latin typeface="Calibri" charset="0"/>
              </a:rPr>
              <a:t>Ο καλύτερος δείκτης για την εξέλιξη της ΧΝΝ</a:t>
            </a:r>
            <a:endParaRPr lang="en-US" sz="2800" dirty="0">
              <a:latin typeface="Calibri" charset="0"/>
            </a:endParaRPr>
          </a:p>
          <a:p>
            <a:pPr eaLnBrk="1" hangingPunct="1">
              <a:lnSpc>
                <a:spcPct val="90000"/>
              </a:lnSpc>
            </a:pPr>
            <a:endParaRPr lang="en-US" sz="2800" dirty="0">
              <a:latin typeface="Calibri" charset="0"/>
            </a:endParaRPr>
          </a:p>
          <a:p>
            <a:pPr eaLnBrk="1" hangingPunct="1">
              <a:lnSpc>
                <a:spcPct val="90000"/>
              </a:lnSpc>
            </a:pPr>
            <a:r>
              <a:rPr lang="en-US" sz="2800" dirty="0">
                <a:latin typeface="Calibri" charset="0"/>
              </a:rPr>
              <a:t>Normal albumin excretion</a:t>
            </a:r>
          </a:p>
          <a:p>
            <a:pPr lvl="1" eaLnBrk="1" hangingPunct="1">
              <a:lnSpc>
                <a:spcPct val="90000"/>
              </a:lnSpc>
            </a:pPr>
            <a:r>
              <a:rPr lang="en-US" sz="2400" dirty="0">
                <a:latin typeface="Calibri" charset="0"/>
              </a:rPr>
              <a:t>&lt;30 mg/24 hours</a:t>
            </a:r>
          </a:p>
          <a:p>
            <a:pPr eaLnBrk="1" hangingPunct="1">
              <a:lnSpc>
                <a:spcPct val="90000"/>
              </a:lnSpc>
            </a:pPr>
            <a:r>
              <a:rPr lang="en-US" sz="2800" dirty="0" err="1">
                <a:latin typeface="Calibri" charset="0"/>
              </a:rPr>
              <a:t>Microalbuminuria</a:t>
            </a:r>
            <a:endParaRPr lang="en-US" sz="2800" dirty="0">
              <a:latin typeface="Calibri" charset="0"/>
            </a:endParaRPr>
          </a:p>
          <a:p>
            <a:pPr lvl="1" eaLnBrk="1" hangingPunct="1">
              <a:lnSpc>
                <a:spcPct val="90000"/>
              </a:lnSpc>
            </a:pPr>
            <a:r>
              <a:rPr lang="en-US" sz="2400" dirty="0">
                <a:latin typeface="Calibri" charset="0"/>
              </a:rPr>
              <a:t>20-200 </a:t>
            </a:r>
            <a:r>
              <a:rPr lang="en-US" sz="2400" dirty="0">
                <a:latin typeface="Calibri" charset="0"/>
                <a:sym typeface="Symbol" charset="0"/>
              </a:rPr>
              <a:t></a:t>
            </a:r>
            <a:r>
              <a:rPr lang="en-US" sz="2400" dirty="0">
                <a:latin typeface="Calibri" charset="0"/>
              </a:rPr>
              <a:t>g/min or 30-300 mg/24 hours</a:t>
            </a:r>
          </a:p>
          <a:p>
            <a:pPr eaLnBrk="1" hangingPunct="1">
              <a:lnSpc>
                <a:spcPct val="90000"/>
              </a:lnSpc>
            </a:pPr>
            <a:r>
              <a:rPr lang="en-US" sz="2800" dirty="0" err="1">
                <a:latin typeface="Calibri" charset="0"/>
              </a:rPr>
              <a:t>Macroalbuminuria</a:t>
            </a:r>
            <a:endParaRPr lang="en-US" sz="2800" dirty="0">
              <a:latin typeface="Calibri" charset="0"/>
            </a:endParaRPr>
          </a:p>
          <a:p>
            <a:pPr lvl="1" eaLnBrk="1" hangingPunct="1">
              <a:lnSpc>
                <a:spcPct val="90000"/>
              </a:lnSpc>
            </a:pPr>
            <a:r>
              <a:rPr lang="en-US" sz="2400" dirty="0">
                <a:latin typeface="Calibri" charset="0"/>
              </a:rPr>
              <a:t>&gt;300 mg/24 hours</a:t>
            </a:r>
          </a:p>
          <a:p>
            <a:pPr eaLnBrk="1" hangingPunct="1">
              <a:lnSpc>
                <a:spcPct val="90000"/>
              </a:lnSpc>
            </a:pPr>
            <a:r>
              <a:rPr lang="en-US" sz="2800" dirty="0" err="1">
                <a:latin typeface="Calibri" charset="0"/>
              </a:rPr>
              <a:t>Nephrotic</a:t>
            </a:r>
            <a:r>
              <a:rPr lang="en-US" sz="2800" dirty="0">
                <a:latin typeface="Calibri" charset="0"/>
              </a:rPr>
              <a:t> range proteinuria</a:t>
            </a:r>
          </a:p>
          <a:p>
            <a:pPr lvl="1" eaLnBrk="1" hangingPunct="1">
              <a:lnSpc>
                <a:spcPct val="90000"/>
              </a:lnSpc>
            </a:pPr>
            <a:r>
              <a:rPr lang="en-US" sz="2400" dirty="0">
                <a:latin typeface="Calibri" charset="0"/>
              </a:rPr>
              <a:t>&gt;3 g/24 hours</a:t>
            </a:r>
          </a:p>
        </p:txBody>
      </p:sp>
    </p:spTree>
    <p:extLst>
      <p:ext uri="{BB962C8B-B14F-4D97-AF65-F5344CB8AC3E}">
        <p14:creationId xmlns:p14="http://schemas.microsoft.com/office/powerpoint/2010/main" val="2649338700"/>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dirty="0">
                <a:latin typeface="Times New Roman"/>
                <a:cs typeface="Times New Roman"/>
              </a:rPr>
              <a:t>Διαχείριση ασθενούς με αυξημένη ουρία και κρεατινίνη  </a:t>
            </a:r>
            <a:endParaRPr lang="en-US" dirty="0">
              <a:latin typeface="Times New Roman"/>
              <a:cs typeface="Times New Roman"/>
            </a:endParaRPr>
          </a:p>
        </p:txBody>
      </p:sp>
      <p:sp>
        <p:nvSpPr>
          <p:cNvPr id="5" name="Content Placeholder 4"/>
          <p:cNvSpPr>
            <a:spLocks noGrp="1"/>
          </p:cNvSpPr>
          <p:nvPr>
            <p:ph idx="1"/>
          </p:nvPr>
        </p:nvSpPr>
        <p:spPr/>
        <p:txBody>
          <a:bodyPr/>
          <a:lstStyle/>
          <a:p>
            <a:pPr marL="0" indent="0">
              <a:buNone/>
            </a:pPr>
            <a:endParaRPr lang="el-GR" dirty="0">
              <a:latin typeface="Times New Roman"/>
              <a:cs typeface="Times New Roman"/>
            </a:endParaRPr>
          </a:p>
          <a:p>
            <a:r>
              <a:rPr lang="el-GR" b="1" dirty="0">
                <a:solidFill>
                  <a:srgbClr val="C00000"/>
                </a:solidFill>
                <a:latin typeface="Times New Roman"/>
                <a:cs typeface="Times New Roman"/>
              </a:rPr>
              <a:t>Χρόνια Νεφρική Νόσος</a:t>
            </a:r>
          </a:p>
          <a:p>
            <a:endParaRPr lang="el-GR" dirty="0">
              <a:latin typeface="Times New Roman"/>
              <a:cs typeface="Times New Roman"/>
            </a:endParaRPr>
          </a:p>
          <a:p>
            <a:r>
              <a:rPr lang="el-GR" dirty="0">
                <a:latin typeface="Times New Roman"/>
                <a:cs typeface="Times New Roman"/>
              </a:rPr>
              <a:t>Οξεία Νεφρική Βλάβη</a:t>
            </a:r>
          </a:p>
          <a:p>
            <a:endParaRPr lang="el-GR" dirty="0">
              <a:latin typeface="Times New Roman"/>
              <a:cs typeface="Times New Roman"/>
            </a:endParaRPr>
          </a:p>
          <a:p>
            <a:r>
              <a:rPr lang="el-GR" dirty="0">
                <a:latin typeface="Times New Roman"/>
                <a:cs typeface="Times New Roman"/>
              </a:rPr>
              <a:t>Οξέια επί Χρονίας Νεφρική Νόσος </a:t>
            </a:r>
            <a:endParaRPr lang="en-US" dirty="0">
              <a:latin typeface="Times New Roman"/>
              <a:cs typeface="Times New Roman"/>
            </a:endParaRPr>
          </a:p>
        </p:txBody>
      </p:sp>
    </p:spTree>
    <p:extLst>
      <p:ext uri="{BB962C8B-B14F-4D97-AF65-F5344CB8AC3E}">
        <p14:creationId xmlns:p14="http://schemas.microsoft.com/office/powerpoint/2010/main" val="2268490983"/>
      </p:ext>
    </p:extLst>
  </p:cSld>
  <p:clrMapOvr>
    <a:masterClrMapping/>
  </p:clrMapOvr>
  <p:transition spd="slow">
    <p:checke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384034" y="332656"/>
            <a:ext cx="8375931" cy="1524000"/>
          </a:xfrm>
          <a:solidFill>
            <a:schemeClr val="accent5">
              <a:lumMod val="40000"/>
              <a:lumOff val="60000"/>
            </a:schemeClr>
          </a:solidFill>
        </p:spPr>
        <p:txBody>
          <a:bodyPr lIns="92075" tIns="46038" rIns="92075" bIns="46038" rtlCol="0">
            <a:normAutofit/>
          </a:bodyPr>
          <a:lstStyle/>
          <a:p>
            <a:pPr eaLnBrk="1" fontAlgn="auto" hangingPunct="1">
              <a:lnSpc>
                <a:spcPct val="120000"/>
              </a:lnSpc>
              <a:spcAft>
                <a:spcPts val="0"/>
              </a:spcAft>
              <a:defRPr/>
            </a:pPr>
            <a:r>
              <a:rPr lang="el-GR" b="1" dirty="0">
                <a:latin typeface="Arial Narrow" charset="0"/>
                <a:ea typeface="Arial Narrow" charset="0"/>
                <a:cs typeface="Arial Narrow" charset="0"/>
              </a:rPr>
              <a:t>ΧΡΟΝΙΑ  ΝΕΦΡΙΚΗ  ΝΟΣΟΣ </a:t>
            </a:r>
            <a:br>
              <a:rPr lang="el-GR" b="1" dirty="0">
                <a:latin typeface="Arial Narrow" charset="0"/>
                <a:ea typeface="Arial Narrow" charset="0"/>
                <a:cs typeface="Arial Narrow" charset="0"/>
              </a:rPr>
            </a:br>
            <a:r>
              <a:rPr lang="el-GR" sz="4000" b="1" dirty="0">
                <a:latin typeface="Arial Narrow" charset="0"/>
                <a:ea typeface="Arial Narrow" charset="0"/>
                <a:cs typeface="Arial Narrow" charset="0"/>
              </a:rPr>
              <a:t>Ορισμός</a:t>
            </a:r>
          </a:p>
        </p:txBody>
      </p:sp>
      <p:sp>
        <p:nvSpPr>
          <p:cNvPr id="98307" name="Rectangle 3"/>
          <p:cNvSpPr>
            <a:spLocks noGrp="1" noChangeArrowheads="1"/>
          </p:cNvSpPr>
          <p:nvPr>
            <p:ph idx="1"/>
          </p:nvPr>
        </p:nvSpPr>
        <p:spPr>
          <a:xfrm>
            <a:off x="711200" y="2057400"/>
            <a:ext cx="7721600" cy="4267200"/>
          </a:xfrm>
        </p:spPr>
        <p:txBody>
          <a:bodyPr lIns="92075" tIns="46038" rIns="92075" bIns="46038" rtlCol="0">
            <a:normAutofit/>
          </a:bodyPr>
          <a:lstStyle/>
          <a:p>
            <a:pPr algn="just" eaLnBrk="1" fontAlgn="auto" hangingPunct="1">
              <a:spcAft>
                <a:spcPts val="0"/>
              </a:spcAft>
              <a:buFontTx/>
              <a:buNone/>
              <a:defRPr/>
            </a:pPr>
            <a:r>
              <a:rPr lang="el-GR" sz="3600" dirty="0">
                <a:latin typeface="Arial Narrow" charset="0"/>
                <a:ea typeface="Arial Narrow" charset="0"/>
                <a:cs typeface="Arial Narrow" charset="0"/>
              </a:rPr>
              <a:t>Κλινικό  σύνδρομο  που εκδηλώνεται </a:t>
            </a:r>
          </a:p>
          <a:p>
            <a:pPr algn="just" eaLnBrk="1" fontAlgn="auto" hangingPunct="1">
              <a:spcAft>
                <a:spcPts val="0"/>
              </a:spcAft>
              <a:buFontTx/>
              <a:buNone/>
              <a:defRPr/>
            </a:pPr>
            <a:r>
              <a:rPr lang="el-GR" sz="3600" dirty="0">
                <a:latin typeface="Arial Narrow" charset="0"/>
                <a:ea typeface="Arial Narrow" charset="0"/>
                <a:cs typeface="Arial Narrow" charset="0"/>
              </a:rPr>
              <a:t>με βαθμιαία και προοδευτική* μείωση </a:t>
            </a:r>
          </a:p>
          <a:p>
            <a:pPr algn="just" eaLnBrk="1" fontAlgn="auto" hangingPunct="1">
              <a:spcAft>
                <a:spcPts val="0"/>
              </a:spcAft>
              <a:buFontTx/>
              <a:buNone/>
              <a:defRPr/>
            </a:pPr>
            <a:r>
              <a:rPr lang="el-GR" sz="3600" dirty="0">
                <a:latin typeface="Arial Narrow" charset="0"/>
                <a:ea typeface="Arial Narrow" charset="0"/>
                <a:cs typeface="Arial Narrow" charset="0"/>
              </a:rPr>
              <a:t>της σπειραματικής και σωληναριακής </a:t>
            </a:r>
          </a:p>
          <a:p>
            <a:pPr algn="just" eaLnBrk="1" fontAlgn="auto" hangingPunct="1">
              <a:spcAft>
                <a:spcPts val="0"/>
              </a:spcAft>
              <a:buFontTx/>
              <a:buNone/>
              <a:defRPr/>
            </a:pPr>
            <a:r>
              <a:rPr lang="el-GR" sz="3600" dirty="0">
                <a:latin typeface="Arial Narrow" charset="0"/>
                <a:ea typeface="Arial Narrow" charset="0"/>
                <a:cs typeface="Arial Narrow" charset="0"/>
              </a:rPr>
              <a:t>λειτουργίας </a:t>
            </a:r>
          </a:p>
          <a:p>
            <a:pPr algn="just" eaLnBrk="1" fontAlgn="auto" hangingPunct="1">
              <a:spcAft>
                <a:spcPts val="0"/>
              </a:spcAft>
              <a:buFontTx/>
              <a:buNone/>
              <a:defRPr/>
            </a:pPr>
            <a:r>
              <a:rPr lang="el-GR" dirty="0">
                <a:solidFill>
                  <a:schemeClr val="tx2"/>
                </a:solidFill>
                <a:latin typeface="Arial Narrow" charset="0"/>
                <a:ea typeface="Arial Narrow" charset="0"/>
                <a:cs typeface="Arial Narrow" charset="0"/>
              </a:rPr>
              <a:t>______________________</a:t>
            </a:r>
          </a:p>
          <a:p>
            <a:pPr algn="just" eaLnBrk="1" fontAlgn="auto" hangingPunct="1">
              <a:spcAft>
                <a:spcPts val="0"/>
              </a:spcAft>
              <a:buFontTx/>
              <a:buNone/>
              <a:defRPr/>
            </a:pPr>
            <a:r>
              <a:rPr lang="el-GR" dirty="0">
                <a:solidFill>
                  <a:schemeClr val="tx2"/>
                </a:solidFill>
                <a:latin typeface="Arial Narrow" charset="0"/>
                <a:ea typeface="Arial Narrow" charset="0"/>
                <a:cs typeface="Arial Narrow" charset="0"/>
              </a:rPr>
              <a:t>* Μέσα σε μήνες ή χρόνια</a:t>
            </a:r>
          </a:p>
        </p:txBody>
      </p:sp>
    </p:spTree>
    <p:extLst>
      <p:ext uri="{BB962C8B-B14F-4D97-AF65-F5344CB8AC3E}">
        <p14:creationId xmlns:p14="http://schemas.microsoft.com/office/powerpoint/2010/main" val="30137432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372534" y="115888"/>
            <a:ext cx="8398933" cy="1524000"/>
          </a:xfrm>
          <a:solidFill>
            <a:srgbClr val="B7DEE8"/>
          </a:solidFill>
        </p:spPr>
        <p:txBody>
          <a:bodyPr lIns="92075" tIns="46038" rIns="92075" bIns="46038" rtlCol="0">
            <a:normAutofit/>
          </a:bodyPr>
          <a:lstStyle/>
          <a:p>
            <a:pPr eaLnBrk="1" fontAlgn="auto" hangingPunct="1">
              <a:lnSpc>
                <a:spcPct val="120000"/>
              </a:lnSpc>
              <a:spcAft>
                <a:spcPts val="0"/>
              </a:spcAft>
              <a:defRPr/>
            </a:pPr>
            <a:r>
              <a:rPr lang="el-GR" b="1" dirty="0">
                <a:latin typeface="Arial Narrow" charset="0"/>
                <a:ea typeface="Arial Narrow" charset="0"/>
                <a:cs typeface="Arial Narrow" charset="0"/>
              </a:rPr>
              <a:t>ΧΡΟΝΙΑ  ΝΕΦΡΙΚΗ  ΝΟΣΟΣ </a:t>
            </a:r>
            <a:br>
              <a:rPr lang="el-GR" b="1" dirty="0">
                <a:latin typeface="Arial Narrow" charset="0"/>
                <a:ea typeface="Arial Narrow" charset="0"/>
                <a:cs typeface="Arial Narrow" charset="0"/>
              </a:rPr>
            </a:br>
            <a:r>
              <a:rPr lang="el-GR" sz="4000" b="1" dirty="0">
                <a:latin typeface="Arial Narrow" charset="0"/>
                <a:ea typeface="Arial Narrow" charset="0"/>
                <a:cs typeface="Arial Narrow" charset="0"/>
              </a:rPr>
              <a:t>Ορισμός</a:t>
            </a:r>
          </a:p>
        </p:txBody>
      </p:sp>
      <p:sp>
        <p:nvSpPr>
          <p:cNvPr id="92163" name="Rectangle 3"/>
          <p:cNvSpPr>
            <a:spLocks noGrp="1" noChangeArrowheads="1"/>
          </p:cNvSpPr>
          <p:nvPr>
            <p:ph idx="1"/>
          </p:nvPr>
        </p:nvSpPr>
        <p:spPr>
          <a:xfrm>
            <a:off x="611560" y="1772816"/>
            <a:ext cx="7920880" cy="4495800"/>
          </a:xfrm>
        </p:spPr>
        <p:txBody>
          <a:bodyPr lIns="92075" tIns="46038" rIns="92075" bIns="46038" rtlCol="0">
            <a:normAutofit/>
          </a:bodyPr>
          <a:lstStyle/>
          <a:p>
            <a:pPr marL="0" indent="0" algn="just" eaLnBrk="1" fontAlgn="auto" hangingPunct="1">
              <a:spcAft>
                <a:spcPts val="0"/>
              </a:spcAft>
              <a:buFontTx/>
              <a:buNone/>
              <a:defRPr/>
            </a:pPr>
            <a:r>
              <a:rPr lang="el-GR" sz="3600" dirty="0">
                <a:latin typeface="Arial Narrow" charset="0"/>
                <a:ea typeface="Arial Narrow" charset="0"/>
                <a:cs typeface="Arial Narrow" charset="0"/>
              </a:rPr>
              <a:t>Είναι το κλινικό  σύνδρομο  που εκδηλώνεται</a:t>
            </a:r>
            <a:r>
              <a:rPr lang="en-US" sz="3600" dirty="0">
                <a:latin typeface="Arial Narrow" charset="0"/>
                <a:ea typeface="Arial Narrow" charset="0"/>
                <a:cs typeface="Arial Narrow" charset="0"/>
              </a:rPr>
              <a:t> </a:t>
            </a:r>
            <a:r>
              <a:rPr lang="el-GR" sz="3600" dirty="0">
                <a:latin typeface="Arial Narrow" charset="0"/>
                <a:ea typeface="Arial Narrow" charset="0"/>
                <a:cs typeface="Arial Narrow" charset="0"/>
              </a:rPr>
              <a:t>με βαθμιαία και προοδευτική* μείωση της ικανότητας των νεφρών να ρυθμίζουν την ποιότητα και την ποσότητα των υγρών του οργανισμού</a:t>
            </a:r>
          </a:p>
          <a:p>
            <a:pPr algn="just" eaLnBrk="1" fontAlgn="auto" hangingPunct="1">
              <a:spcAft>
                <a:spcPts val="0"/>
              </a:spcAft>
              <a:buFontTx/>
              <a:buNone/>
              <a:defRPr/>
            </a:pPr>
            <a:r>
              <a:rPr lang="el-GR" sz="3600" dirty="0">
                <a:solidFill>
                  <a:schemeClr val="tx2"/>
                </a:solidFill>
                <a:latin typeface="Arial Narrow" charset="0"/>
                <a:ea typeface="Arial Narrow" charset="0"/>
                <a:cs typeface="Arial Narrow" charset="0"/>
              </a:rPr>
              <a:t>______________________</a:t>
            </a:r>
          </a:p>
          <a:p>
            <a:pPr algn="just" eaLnBrk="1" fontAlgn="auto" hangingPunct="1">
              <a:spcAft>
                <a:spcPts val="0"/>
              </a:spcAft>
              <a:buFontTx/>
              <a:buNone/>
              <a:defRPr/>
            </a:pPr>
            <a:r>
              <a:rPr lang="el-GR" sz="3600" dirty="0">
                <a:solidFill>
                  <a:schemeClr val="tx2"/>
                </a:solidFill>
                <a:latin typeface="Arial Narrow" charset="0"/>
                <a:ea typeface="Arial Narrow" charset="0"/>
                <a:cs typeface="Arial Narrow" charset="0"/>
              </a:rPr>
              <a:t>* Μέσα σε μήνες ή χρόνια</a:t>
            </a:r>
          </a:p>
        </p:txBody>
      </p:sp>
    </p:spTree>
    <p:extLst>
      <p:ext uri="{BB962C8B-B14F-4D97-AF65-F5344CB8AC3E}">
        <p14:creationId xmlns:p14="http://schemas.microsoft.com/office/powerpoint/2010/main" val="41636622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020673B-9207-EE4A-BEB1-EDD714A21369}"/>
              </a:ext>
            </a:extLst>
          </p:cNvPr>
          <p:cNvSpPr>
            <a:spLocks noGrp="1"/>
          </p:cNvSpPr>
          <p:nvPr>
            <p:ph type="title"/>
          </p:nvPr>
        </p:nvSpPr>
        <p:spPr/>
        <p:txBody>
          <a:bodyPr/>
          <a:lstStyle/>
          <a:p>
            <a:r>
              <a:rPr lang="el-GR" sz="3200" b="1" dirty="0">
                <a:solidFill>
                  <a:srgbClr val="C00000"/>
                </a:solidFill>
                <a:latin typeface="Arial" charset="0"/>
              </a:rPr>
              <a:t>ΧΡΟΝΙΑ  ΝΕΦΡΙΚΗ  ΝΟΣΟΣ</a:t>
            </a:r>
            <a:endParaRPr lang="el-GR" dirty="0">
              <a:solidFill>
                <a:srgbClr val="C00000"/>
              </a:solidFill>
            </a:endParaRPr>
          </a:p>
        </p:txBody>
      </p:sp>
      <p:pic>
        <p:nvPicPr>
          <p:cNvPr id="4" name="Εικόνα 3">
            <a:extLst>
              <a:ext uri="{FF2B5EF4-FFF2-40B4-BE49-F238E27FC236}">
                <a16:creationId xmlns:a16="http://schemas.microsoft.com/office/drawing/2014/main" id="{9573E81E-C1E4-E745-8E2F-6F2620108E67}"/>
              </a:ext>
            </a:extLst>
          </p:cNvPr>
          <p:cNvPicPr>
            <a:picLocks noChangeAspect="1"/>
          </p:cNvPicPr>
          <p:nvPr/>
        </p:nvPicPr>
        <p:blipFill>
          <a:blip r:embed="rId2"/>
          <a:stretch>
            <a:fillRect/>
          </a:stretch>
        </p:blipFill>
        <p:spPr>
          <a:xfrm rot="16200000">
            <a:off x="2134325" y="-685076"/>
            <a:ext cx="4875351" cy="8686800"/>
          </a:xfrm>
          <a:prstGeom prst="rect">
            <a:avLst/>
          </a:prstGeom>
        </p:spPr>
      </p:pic>
    </p:spTree>
    <p:extLst>
      <p:ext uri="{BB962C8B-B14F-4D97-AF65-F5344CB8AC3E}">
        <p14:creationId xmlns:p14="http://schemas.microsoft.com/office/powerpoint/2010/main" val="1755227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D897EB8-10DC-464A-ACD4-1E31A946B3B4}"/>
              </a:ext>
            </a:extLst>
          </p:cNvPr>
          <p:cNvSpPr>
            <a:spLocks noGrp="1"/>
          </p:cNvSpPr>
          <p:nvPr>
            <p:ph type="title"/>
          </p:nvPr>
        </p:nvSpPr>
        <p:spPr/>
        <p:txBody>
          <a:bodyPr/>
          <a:lstStyle/>
          <a:p>
            <a:r>
              <a:rPr lang="el-GR" sz="3200" b="1" dirty="0">
                <a:solidFill>
                  <a:srgbClr val="C00000"/>
                </a:solidFill>
                <a:latin typeface="Arial" charset="0"/>
              </a:rPr>
              <a:t>ΧΡΟΝΙΑ  ΝΕΦΡΙΚΗ  ΝΟΣΟΣ</a:t>
            </a:r>
            <a:endParaRPr lang="el-GR" dirty="0">
              <a:solidFill>
                <a:srgbClr val="C00000"/>
              </a:solidFill>
            </a:endParaRPr>
          </a:p>
        </p:txBody>
      </p:sp>
      <p:pic>
        <p:nvPicPr>
          <p:cNvPr id="7" name="Εικόνα 6">
            <a:extLst>
              <a:ext uri="{FF2B5EF4-FFF2-40B4-BE49-F238E27FC236}">
                <a16:creationId xmlns:a16="http://schemas.microsoft.com/office/drawing/2014/main" id="{7832AC4C-C2D3-4E43-A7EE-390071CDB016}"/>
              </a:ext>
            </a:extLst>
          </p:cNvPr>
          <p:cNvPicPr>
            <a:picLocks noChangeAspect="1"/>
          </p:cNvPicPr>
          <p:nvPr/>
        </p:nvPicPr>
        <p:blipFill>
          <a:blip r:embed="rId2"/>
          <a:stretch>
            <a:fillRect/>
          </a:stretch>
        </p:blipFill>
        <p:spPr>
          <a:xfrm rot="16200000">
            <a:off x="2125177" y="-770423"/>
            <a:ext cx="4953000" cy="8779845"/>
          </a:xfrm>
          <a:prstGeom prst="rect">
            <a:avLst/>
          </a:prstGeom>
        </p:spPr>
      </p:pic>
    </p:spTree>
    <p:extLst>
      <p:ext uri="{BB962C8B-B14F-4D97-AF65-F5344CB8AC3E}">
        <p14:creationId xmlns:p14="http://schemas.microsoft.com/office/powerpoint/2010/main" val="740922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D897EB8-10DC-464A-ACD4-1E31A946B3B4}"/>
              </a:ext>
            </a:extLst>
          </p:cNvPr>
          <p:cNvSpPr>
            <a:spLocks noGrp="1"/>
          </p:cNvSpPr>
          <p:nvPr>
            <p:ph type="title"/>
          </p:nvPr>
        </p:nvSpPr>
        <p:spPr/>
        <p:txBody>
          <a:bodyPr>
            <a:normAutofit/>
          </a:bodyPr>
          <a:lstStyle/>
          <a:p>
            <a:r>
              <a:rPr lang="el-GR" sz="3600" b="1" dirty="0">
                <a:solidFill>
                  <a:srgbClr val="C00000"/>
                </a:solidFill>
              </a:rPr>
              <a:t>ΧΝΝ και Σακχαρώδης Διαβήτης(ΣΔ)</a:t>
            </a:r>
          </a:p>
        </p:txBody>
      </p:sp>
      <p:pic>
        <p:nvPicPr>
          <p:cNvPr id="4" name="Εικόνα 3">
            <a:extLst>
              <a:ext uri="{FF2B5EF4-FFF2-40B4-BE49-F238E27FC236}">
                <a16:creationId xmlns:a16="http://schemas.microsoft.com/office/drawing/2014/main" id="{620B04ED-94EE-0448-827C-DC4821DED33F}"/>
              </a:ext>
            </a:extLst>
          </p:cNvPr>
          <p:cNvPicPr>
            <a:picLocks noChangeAspect="1"/>
          </p:cNvPicPr>
          <p:nvPr/>
        </p:nvPicPr>
        <p:blipFill>
          <a:blip r:embed="rId2"/>
          <a:stretch>
            <a:fillRect/>
          </a:stretch>
        </p:blipFill>
        <p:spPr>
          <a:xfrm rot="16200000">
            <a:off x="2204543" y="-1072055"/>
            <a:ext cx="4572001" cy="8544912"/>
          </a:xfrm>
          <a:prstGeom prst="rect">
            <a:avLst/>
          </a:prstGeom>
        </p:spPr>
      </p:pic>
      <p:sp>
        <p:nvSpPr>
          <p:cNvPr id="5" name="Ορθογώνιο 4">
            <a:extLst>
              <a:ext uri="{FF2B5EF4-FFF2-40B4-BE49-F238E27FC236}">
                <a16:creationId xmlns:a16="http://schemas.microsoft.com/office/drawing/2014/main" id="{B7AED67C-09EB-254E-9F0B-FFE3D4D0CD30}"/>
              </a:ext>
            </a:extLst>
          </p:cNvPr>
          <p:cNvSpPr/>
          <p:nvPr/>
        </p:nvSpPr>
        <p:spPr>
          <a:xfrm>
            <a:off x="5704490" y="5791201"/>
            <a:ext cx="3134710" cy="307777"/>
          </a:xfrm>
          <a:prstGeom prst="rect">
            <a:avLst/>
          </a:prstGeom>
        </p:spPr>
        <p:txBody>
          <a:bodyPr wrap="square">
            <a:spAutoFit/>
          </a:bodyPr>
          <a:lstStyle/>
          <a:p>
            <a:r>
              <a:rPr lang="en-US" sz="1400" dirty="0">
                <a:latin typeface="ArialMT"/>
              </a:rPr>
              <a:t>BMC </a:t>
            </a:r>
            <a:r>
              <a:rPr lang="en-US" sz="1400" dirty="0" err="1">
                <a:latin typeface="ArialMT"/>
              </a:rPr>
              <a:t>Nephrol</a:t>
            </a:r>
            <a:r>
              <a:rPr lang="en-US" sz="1400" dirty="0">
                <a:latin typeface="ArialMT"/>
              </a:rPr>
              <a:t>. 2018 Feb 27;19(1):47 </a:t>
            </a:r>
            <a:endParaRPr lang="en-US" sz="1400" dirty="0"/>
          </a:p>
        </p:txBody>
      </p:sp>
    </p:spTree>
    <p:extLst>
      <p:ext uri="{BB962C8B-B14F-4D97-AF65-F5344CB8AC3E}">
        <p14:creationId xmlns:p14="http://schemas.microsoft.com/office/powerpoint/2010/main" val="435950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D897EB8-10DC-464A-ACD4-1E31A946B3B4}"/>
              </a:ext>
            </a:extLst>
          </p:cNvPr>
          <p:cNvSpPr>
            <a:spLocks noGrp="1"/>
          </p:cNvSpPr>
          <p:nvPr>
            <p:ph type="title"/>
          </p:nvPr>
        </p:nvSpPr>
        <p:spPr/>
        <p:txBody>
          <a:bodyPr/>
          <a:lstStyle/>
          <a:p>
            <a:r>
              <a:rPr lang="el-GR" sz="3200" b="1" dirty="0">
                <a:solidFill>
                  <a:srgbClr val="C00000"/>
                </a:solidFill>
                <a:latin typeface="Arial" charset="0"/>
              </a:rPr>
              <a:t>ΧΡΟΝΙΑ  ΝΕΦΡΙΚΗ  ΝΟΣΟΣ</a:t>
            </a:r>
            <a:endParaRPr lang="el-GR" dirty="0">
              <a:solidFill>
                <a:srgbClr val="C00000"/>
              </a:solidFill>
            </a:endParaRPr>
          </a:p>
        </p:txBody>
      </p:sp>
      <p:pic>
        <p:nvPicPr>
          <p:cNvPr id="3" name="Εικόνα 2">
            <a:extLst>
              <a:ext uri="{FF2B5EF4-FFF2-40B4-BE49-F238E27FC236}">
                <a16:creationId xmlns:a16="http://schemas.microsoft.com/office/drawing/2014/main" id="{90DB36B7-D757-A340-9BC5-BDD0A537F723}"/>
              </a:ext>
            </a:extLst>
          </p:cNvPr>
          <p:cNvPicPr>
            <a:picLocks noChangeAspect="1"/>
          </p:cNvPicPr>
          <p:nvPr/>
        </p:nvPicPr>
        <p:blipFill>
          <a:blip r:embed="rId2"/>
          <a:stretch>
            <a:fillRect/>
          </a:stretch>
        </p:blipFill>
        <p:spPr>
          <a:xfrm rot="16200000">
            <a:off x="1996044" y="-853042"/>
            <a:ext cx="5105398" cy="8945084"/>
          </a:xfrm>
          <a:prstGeom prst="rect">
            <a:avLst/>
          </a:prstGeom>
        </p:spPr>
      </p:pic>
    </p:spTree>
    <p:extLst>
      <p:ext uri="{BB962C8B-B14F-4D97-AF65-F5344CB8AC3E}">
        <p14:creationId xmlns:p14="http://schemas.microsoft.com/office/powerpoint/2010/main" val="3010554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7531" t="42257" r="47743" b="8843"/>
          <a:stretch/>
        </p:blipFill>
        <p:spPr>
          <a:xfrm>
            <a:off x="1371600" y="1484784"/>
            <a:ext cx="6096000" cy="4392488"/>
          </a:xfrm>
        </p:spPr>
      </p:pic>
      <p:pic>
        <p:nvPicPr>
          <p:cNvPr id="6" name="Picture 5"/>
          <p:cNvPicPr>
            <a:picLocks noChangeAspect="1"/>
          </p:cNvPicPr>
          <p:nvPr/>
        </p:nvPicPr>
        <p:blipFill>
          <a:blip r:embed="rId3"/>
          <a:stretch>
            <a:fillRect/>
          </a:stretch>
        </p:blipFill>
        <p:spPr>
          <a:xfrm>
            <a:off x="7099300" y="5784180"/>
            <a:ext cx="1816100" cy="165100"/>
          </a:xfrm>
          <a:prstGeom prst="rect">
            <a:avLst/>
          </a:prstGeom>
        </p:spPr>
      </p:pic>
      <p:sp>
        <p:nvSpPr>
          <p:cNvPr id="7" name="Rectangle 2"/>
          <p:cNvSpPr>
            <a:spLocks noGrp="1" noChangeArrowheads="1"/>
          </p:cNvSpPr>
          <p:nvPr>
            <p:ph type="title"/>
          </p:nvPr>
        </p:nvSpPr>
        <p:spPr>
          <a:xfrm>
            <a:off x="372534" y="115888"/>
            <a:ext cx="8398933" cy="1296888"/>
          </a:xfrm>
          <a:solidFill>
            <a:srgbClr val="B7DEE8"/>
          </a:solidFill>
        </p:spPr>
        <p:txBody>
          <a:bodyPr lIns="92075" tIns="46038" rIns="92075" bIns="46038" rtlCol="0">
            <a:normAutofit/>
          </a:bodyPr>
          <a:lstStyle/>
          <a:p>
            <a:pPr eaLnBrk="1" fontAlgn="auto" hangingPunct="1">
              <a:lnSpc>
                <a:spcPct val="120000"/>
              </a:lnSpc>
              <a:spcAft>
                <a:spcPts val="0"/>
              </a:spcAft>
              <a:defRPr/>
            </a:pPr>
            <a:r>
              <a:rPr lang="el-GR" b="1" dirty="0">
                <a:latin typeface="Arial Narrow" charset="0"/>
                <a:ea typeface="Arial Narrow" charset="0"/>
                <a:cs typeface="Arial Narrow" charset="0"/>
              </a:rPr>
              <a:t>ΧΡΟΝΙΑ  ΝΕΦΡΙΚΗ  ΝΟΣΟΣ </a:t>
            </a:r>
            <a:br>
              <a:rPr lang="el-GR" b="1" dirty="0">
                <a:latin typeface="Arial Narrow" charset="0"/>
                <a:ea typeface="Arial Narrow" charset="0"/>
                <a:cs typeface="Arial Narrow" charset="0"/>
              </a:rPr>
            </a:br>
            <a:r>
              <a:rPr lang="el-GR" b="1" dirty="0">
                <a:latin typeface="Arial Narrow" charset="0"/>
                <a:ea typeface="Arial Narrow" charset="0"/>
                <a:cs typeface="Arial Narrow" charset="0"/>
              </a:rPr>
              <a:t>Στάδια</a:t>
            </a:r>
            <a:endParaRPr lang="el-GR" sz="4000" b="1" dirty="0">
              <a:latin typeface="Arial Narrow" charset="0"/>
              <a:ea typeface="Arial Narrow" charset="0"/>
              <a:cs typeface="Arial Narrow" charset="0"/>
            </a:endParaRPr>
          </a:p>
        </p:txBody>
      </p:sp>
    </p:spTree>
    <p:extLst>
      <p:ext uri="{BB962C8B-B14F-4D97-AF65-F5344CB8AC3E}">
        <p14:creationId xmlns:p14="http://schemas.microsoft.com/office/powerpoint/2010/main" val="4173124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ΕΚΤΙΜΗΣΗ ΝΕΦΡΙΚΗΣ ΝΟΣΟΥ</a:t>
            </a:r>
            <a:endParaRPr lang="en-US" dirty="0"/>
          </a:p>
        </p:txBody>
      </p:sp>
      <p:pic>
        <p:nvPicPr>
          <p:cNvPr id="4" name="Content Placeholder 3"/>
          <p:cNvPicPr>
            <a:picLocks noGrp="1" noChangeAspect="1"/>
          </p:cNvPicPr>
          <p:nvPr>
            <p:ph idx="1"/>
          </p:nvPr>
        </p:nvPicPr>
        <p:blipFill>
          <a:blip r:embed="rId2"/>
          <a:srcRect t="-873" b="-873"/>
          <a:stretch>
            <a:fillRect/>
          </a:stretch>
        </p:blipFill>
        <p:spPr/>
      </p:pic>
      <p:pic>
        <p:nvPicPr>
          <p:cNvPr id="5" name="Picture 4"/>
          <p:cNvPicPr>
            <a:picLocks noChangeAspect="1"/>
          </p:cNvPicPr>
          <p:nvPr/>
        </p:nvPicPr>
        <p:blipFill>
          <a:blip r:embed="rId3"/>
          <a:stretch>
            <a:fillRect/>
          </a:stretch>
        </p:blipFill>
        <p:spPr>
          <a:xfrm>
            <a:off x="6870700" y="6588934"/>
            <a:ext cx="1816100" cy="165100"/>
          </a:xfrm>
          <a:prstGeom prst="rect">
            <a:avLst/>
          </a:prstGeom>
        </p:spPr>
      </p:pic>
      <p:pic>
        <p:nvPicPr>
          <p:cNvPr id="3" name="Picture 2"/>
          <p:cNvPicPr>
            <a:picLocks noChangeAspect="1"/>
          </p:cNvPicPr>
          <p:nvPr/>
        </p:nvPicPr>
        <p:blipFill>
          <a:blip r:embed="rId4"/>
          <a:stretch>
            <a:fillRect/>
          </a:stretch>
        </p:blipFill>
        <p:spPr>
          <a:xfrm>
            <a:off x="7489351" y="3505200"/>
            <a:ext cx="798872" cy="2274862"/>
          </a:xfrm>
          <a:prstGeom prst="rect">
            <a:avLst/>
          </a:prstGeom>
        </p:spPr>
      </p:pic>
    </p:spTree>
    <p:extLst>
      <p:ext uri="{BB962C8B-B14F-4D97-AF65-F5344CB8AC3E}">
        <p14:creationId xmlns:p14="http://schemas.microsoft.com/office/powerpoint/2010/main" val="19044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orp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620713"/>
            <a:ext cx="6985000" cy="5562600"/>
          </a:xfrm>
          <a:prstGeom prst="rect">
            <a:avLst/>
          </a:prstGeom>
          <a:noFill/>
          <a:ln w="38100">
            <a:solidFill>
              <a:srgbClr val="FF7C8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806484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546" b="-546"/>
          <a:stretch>
            <a:fillRect/>
          </a:stretch>
        </p:blipFill>
        <p:spPr/>
      </p:pic>
      <p:sp>
        <p:nvSpPr>
          <p:cNvPr id="5" name="Title 1"/>
          <p:cNvSpPr>
            <a:spLocks noGrp="1"/>
          </p:cNvSpPr>
          <p:nvPr>
            <p:ph type="title"/>
          </p:nvPr>
        </p:nvSpPr>
        <p:spPr/>
        <p:txBody>
          <a:bodyPr/>
          <a:lstStyle/>
          <a:p>
            <a:r>
              <a:rPr lang="el-GR" dirty="0"/>
              <a:t>ΕΚΤΙΜΗΣΗ ΝΕΦΡΙΚΗΣ ΝΟΣΟΥ</a:t>
            </a:r>
            <a:endParaRPr lang="en-US" dirty="0"/>
          </a:p>
        </p:txBody>
      </p:sp>
      <p:pic>
        <p:nvPicPr>
          <p:cNvPr id="6" name="Picture 5"/>
          <p:cNvPicPr>
            <a:picLocks noChangeAspect="1"/>
          </p:cNvPicPr>
          <p:nvPr/>
        </p:nvPicPr>
        <p:blipFill>
          <a:blip r:embed="rId3"/>
          <a:stretch>
            <a:fillRect/>
          </a:stretch>
        </p:blipFill>
        <p:spPr>
          <a:xfrm>
            <a:off x="6870700" y="6620098"/>
            <a:ext cx="1816100" cy="165100"/>
          </a:xfrm>
          <a:prstGeom prst="rect">
            <a:avLst/>
          </a:prstGeom>
        </p:spPr>
      </p:pic>
    </p:spTree>
    <p:extLst>
      <p:ext uri="{BB962C8B-B14F-4D97-AF65-F5344CB8AC3E}">
        <p14:creationId xmlns:p14="http://schemas.microsoft.com/office/powerpoint/2010/main" val="4034552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1902" r="-1902"/>
          <a:stretch>
            <a:fillRect/>
          </a:stretch>
        </p:blipFill>
        <p:spPr>
          <a:xfrm>
            <a:off x="457200" y="1774825"/>
            <a:ext cx="8229600" cy="4625975"/>
          </a:xfrm>
        </p:spPr>
      </p:pic>
      <p:sp>
        <p:nvSpPr>
          <p:cNvPr id="5" name="Title 1"/>
          <p:cNvSpPr>
            <a:spLocks noGrp="1"/>
          </p:cNvSpPr>
          <p:nvPr>
            <p:ph type="title"/>
          </p:nvPr>
        </p:nvSpPr>
        <p:spPr/>
        <p:txBody>
          <a:bodyPr/>
          <a:lstStyle/>
          <a:p>
            <a:r>
              <a:rPr lang="el-GR" dirty="0"/>
              <a:t>ΕΚΤΙΜΗΣΗ ΝΕΦΡΙΚΗΣ ΝΟΣΟΥ</a:t>
            </a:r>
            <a:endParaRPr lang="en-US" dirty="0"/>
          </a:p>
        </p:txBody>
      </p:sp>
      <p:pic>
        <p:nvPicPr>
          <p:cNvPr id="6" name="Picture 5"/>
          <p:cNvPicPr>
            <a:picLocks noChangeAspect="1"/>
          </p:cNvPicPr>
          <p:nvPr/>
        </p:nvPicPr>
        <p:blipFill>
          <a:blip r:embed="rId3"/>
          <a:stretch>
            <a:fillRect/>
          </a:stretch>
        </p:blipFill>
        <p:spPr>
          <a:xfrm>
            <a:off x="6870700" y="6565561"/>
            <a:ext cx="1816100" cy="165100"/>
          </a:xfrm>
          <a:prstGeom prst="rect">
            <a:avLst/>
          </a:prstGeom>
        </p:spPr>
      </p:pic>
    </p:spTree>
    <p:extLst>
      <p:ext uri="{BB962C8B-B14F-4D97-AF65-F5344CB8AC3E}">
        <p14:creationId xmlns:p14="http://schemas.microsoft.com/office/powerpoint/2010/main" val="31057898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1888232"/>
            <a:ext cx="7848872" cy="3917032"/>
          </a:xfrm>
        </p:spPr>
        <p:txBody>
          <a:bodyPr/>
          <a:lstStyle/>
          <a:p>
            <a:pPr algn="just"/>
            <a:r>
              <a:rPr lang="el-GR" dirty="0">
                <a:latin typeface="Arial Narrow" charset="0"/>
                <a:ea typeface="Arial Narrow" charset="0"/>
                <a:cs typeface="Arial Narrow" charset="0"/>
              </a:rPr>
              <a:t>Η χρόνια νεφρική νόσος είναι εξελικτική νόσος και καταλήγει σε </a:t>
            </a:r>
            <a:r>
              <a:rPr lang="el-GR" dirty="0">
                <a:solidFill>
                  <a:srgbClr val="FF0000"/>
                </a:solidFill>
                <a:latin typeface="Arial Narrow" charset="0"/>
                <a:ea typeface="Arial Narrow" charset="0"/>
                <a:cs typeface="Arial Narrow" charset="0"/>
              </a:rPr>
              <a:t>ΧΝΝ τελικού σταδίου.</a:t>
            </a:r>
            <a:endParaRPr lang="en-US" dirty="0">
              <a:solidFill>
                <a:srgbClr val="FF0000"/>
              </a:solidFill>
              <a:latin typeface="Arial Narrow" charset="0"/>
              <a:ea typeface="Arial Narrow" charset="0"/>
              <a:cs typeface="Arial Narrow" charset="0"/>
            </a:endParaRPr>
          </a:p>
          <a:p>
            <a:pPr algn="just"/>
            <a:r>
              <a:rPr lang="el-GR" dirty="0">
                <a:latin typeface="Arial Narrow" charset="0"/>
                <a:ea typeface="Arial Narrow" charset="0"/>
                <a:cs typeface="Arial Narrow" charset="0"/>
              </a:rPr>
              <a:t>Ο ρυθμός επιδείνωσης σχετίζεται με το υποκείμενο νόσημα</a:t>
            </a:r>
            <a:endParaRPr lang="en-US" dirty="0">
              <a:latin typeface="Arial Narrow" charset="0"/>
              <a:ea typeface="Arial Narrow" charset="0"/>
              <a:cs typeface="Arial Narrow" charset="0"/>
            </a:endParaRPr>
          </a:p>
          <a:p>
            <a:pPr algn="just"/>
            <a:r>
              <a:rPr lang="el-GR" dirty="0">
                <a:latin typeface="Arial Narrow" charset="0"/>
                <a:ea typeface="Arial Narrow" charset="0"/>
                <a:cs typeface="Arial Narrow" charset="0"/>
              </a:rPr>
              <a:t>Εξέλιξη </a:t>
            </a:r>
            <a:r>
              <a:rPr lang="el-GR" b="1" dirty="0">
                <a:latin typeface="Arial Narrow" charset="0"/>
                <a:ea typeface="Arial Narrow" charset="0"/>
                <a:cs typeface="Arial Narrow" charset="0"/>
              </a:rPr>
              <a:t>χρονίας</a:t>
            </a:r>
            <a:r>
              <a:rPr lang="el-GR" dirty="0">
                <a:latin typeface="Arial Narrow" charset="0"/>
                <a:ea typeface="Arial Narrow" charset="0"/>
                <a:cs typeface="Arial Narrow" charset="0"/>
              </a:rPr>
              <a:t> νεφρικής νόσου σε τελικό στάδιο </a:t>
            </a:r>
            <a:r>
              <a:rPr lang="el-GR" dirty="0">
                <a:latin typeface="Arial Narrow" charset="0"/>
                <a:ea typeface="Arial Narrow" charset="0"/>
                <a:cs typeface="Arial Narrow" charset="0"/>
                <a:sym typeface="Wingdings"/>
              </a:rPr>
              <a:t>:</a:t>
            </a:r>
          </a:p>
          <a:p>
            <a:pPr algn="just">
              <a:buNone/>
            </a:pPr>
            <a:r>
              <a:rPr lang="el-GR" dirty="0">
                <a:latin typeface="Arial Narrow" charset="0"/>
                <a:ea typeface="Arial Narrow" charset="0"/>
                <a:cs typeface="Arial Narrow" charset="0"/>
                <a:sym typeface="Wingdings"/>
              </a:rPr>
              <a:t>                   ΕΞΩΝΕΦΡΙΚΗ ΚΑΘΑΡΣΗ</a:t>
            </a:r>
            <a:r>
              <a:rPr lang="en-US" dirty="0">
                <a:latin typeface="Arial Narrow" charset="0"/>
                <a:ea typeface="Arial Narrow" charset="0"/>
                <a:cs typeface="Arial Narrow" charset="0"/>
                <a:sym typeface="Wingdings"/>
              </a:rPr>
              <a:t> </a:t>
            </a:r>
            <a:endParaRPr lang="el-GR" dirty="0">
              <a:latin typeface="Arial Narrow" charset="0"/>
              <a:ea typeface="Arial Narrow" charset="0"/>
              <a:cs typeface="Arial Narrow" charset="0"/>
              <a:sym typeface="Wingdings"/>
            </a:endParaRPr>
          </a:p>
        </p:txBody>
      </p:sp>
      <p:sp>
        <p:nvSpPr>
          <p:cNvPr id="4" name="Rectangle 2"/>
          <p:cNvSpPr txBox="1">
            <a:spLocks noChangeArrowheads="1"/>
          </p:cNvSpPr>
          <p:nvPr/>
        </p:nvSpPr>
        <p:spPr bwMode="auto">
          <a:xfrm>
            <a:off x="457200" y="390997"/>
            <a:ext cx="8229600" cy="1093787"/>
          </a:xfrm>
          <a:prstGeom prst="rect">
            <a:avLst/>
          </a:prstGeom>
          <a:solidFill>
            <a:srgbClr val="B7DEE8"/>
          </a:solidFill>
          <a:ln w="9525">
            <a:solidFill>
              <a:schemeClr val="bg2"/>
            </a:solidFill>
            <a:miter lim="800000"/>
            <a:headEnd/>
            <a:tailEnd/>
          </a:ln>
        </p:spPr>
        <p:txBody>
          <a:bodyPr vert="horz" wrap="square" lIns="91440" tIns="45720" rIns="91440" bIns="45720" numCol="1" rtlCol="0" anchor="ctr" anchorCtr="0" compatLnSpc="1">
            <a:prstTxWarp prst="textNoShape">
              <a:avLst/>
            </a:prstTxWarp>
            <a:normAutofit fontScale="975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l-GR" sz="3600" b="1" dirty="0">
                <a:latin typeface="Arial Narrow" charset="0"/>
                <a:ea typeface="Arial Narrow" charset="0"/>
                <a:cs typeface="Arial Narrow" charset="0"/>
              </a:rPr>
              <a:t>Ο καρδιολογικός ασθενής με ΧΝΝ </a:t>
            </a:r>
            <a:br>
              <a:rPr lang="el-GR" sz="3600" b="1" dirty="0">
                <a:latin typeface="Arial Narrow" charset="0"/>
                <a:ea typeface="Arial Narrow" charset="0"/>
                <a:cs typeface="Arial Narrow" charset="0"/>
              </a:rPr>
            </a:br>
            <a:r>
              <a:rPr lang="el-GR" sz="3600" b="1" dirty="0">
                <a:latin typeface="Arial Narrow" charset="0"/>
                <a:ea typeface="Arial Narrow" charset="0"/>
                <a:cs typeface="Arial Narrow" charset="0"/>
              </a:rPr>
              <a:t>Νεφρολογική θεώρηση </a:t>
            </a:r>
            <a:endParaRPr lang="el-GR" sz="3600" b="1" dirty="0">
              <a:solidFill>
                <a:srgbClr val="000000"/>
              </a:solidFill>
              <a:latin typeface="Arial Narrow" charset="0"/>
              <a:ea typeface="Arial Narrow" charset="0"/>
              <a:cs typeface="Arial Narrow" charset="0"/>
            </a:endParaRPr>
          </a:p>
        </p:txBody>
      </p:sp>
    </p:spTree>
    <p:extLst>
      <p:ext uri="{BB962C8B-B14F-4D97-AF65-F5344CB8AC3E}">
        <p14:creationId xmlns:p14="http://schemas.microsoft.com/office/powerpoint/2010/main" val="214385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p:nvPr>
        </p:nvSpPr>
        <p:spPr>
          <a:xfrm>
            <a:off x="611560" y="115889"/>
            <a:ext cx="7920879" cy="1093787"/>
          </a:xfrm>
          <a:solidFill>
            <a:srgbClr val="B7DEE8"/>
          </a:solidFill>
          <a:ln>
            <a:solidFill>
              <a:schemeClr val="bg2"/>
            </a:solidFill>
            <a:miter lim="800000"/>
            <a:headEnd/>
            <a:tailEnd/>
          </a:ln>
        </p:spPr>
        <p:txBody>
          <a:bodyPr rtlCol="0">
            <a:normAutofit fontScale="90000"/>
          </a:bodyPr>
          <a:lstStyle/>
          <a:p>
            <a:pPr eaLnBrk="1" fontAlgn="auto" hangingPunct="1">
              <a:spcAft>
                <a:spcPts val="0"/>
              </a:spcAft>
              <a:defRPr/>
            </a:pPr>
            <a:r>
              <a:rPr lang="el-GR" sz="3600" b="1">
                <a:solidFill>
                  <a:srgbClr val="000000"/>
                </a:solidFill>
                <a:latin typeface="Arial Narrow" charset="0"/>
                <a:ea typeface="Arial Narrow" charset="0"/>
                <a:cs typeface="Arial Narrow" charset="0"/>
              </a:rPr>
              <a:t>Καρδιαγγειακή θνησιμότητα στη </a:t>
            </a:r>
            <a:br>
              <a:rPr lang="el-GR" sz="3600" b="1">
                <a:solidFill>
                  <a:srgbClr val="000000"/>
                </a:solidFill>
                <a:latin typeface="Arial Narrow" charset="0"/>
                <a:ea typeface="Arial Narrow" charset="0"/>
                <a:cs typeface="Arial Narrow" charset="0"/>
              </a:rPr>
            </a:br>
            <a:r>
              <a:rPr lang="el-GR" sz="3600" b="1">
                <a:solidFill>
                  <a:srgbClr val="000000"/>
                </a:solidFill>
                <a:latin typeface="Arial Narrow" charset="0"/>
                <a:ea typeface="Arial Narrow" charset="0"/>
                <a:cs typeface="Arial Narrow" charset="0"/>
              </a:rPr>
              <a:t>Χρόνια Νεφρική Νόσο </a:t>
            </a:r>
          </a:p>
        </p:txBody>
      </p:sp>
      <p:sp>
        <p:nvSpPr>
          <p:cNvPr id="29698" name="Rectangle 3"/>
          <p:cNvSpPr>
            <a:spLocks noGrp="1" noChangeArrowheads="1"/>
          </p:cNvSpPr>
          <p:nvPr>
            <p:ph type="body" idx="1"/>
          </p:nvPr>
        </p:nvSpPr>
        <p:spPr>
          <a:xfrm>
            <a:off x="683568" y="1489868"/>
            <a:ext cx="8064500" cy="4243388"/>
          </a:xfrm>
        </p:spPr>
        <p:txBody>
          <a:bodyPr/>
          <a:lstStyle/>
          <a:p>
            <a:pPr eaLnBrk="1" hangingPunct="1">
              <a:buClr>
                <a:srgbClr val="FF0000"/>
              </a:buClr>
              <a:buFont typeface="Wingdings" charset="0"/>
              <a:buChar char="ü"/>
            </a:pPr>
            <a:r>
              <a:rPr lang="el-GR" dirty="0">
                <a:latin typeface="Arial Narrow" charset="0"/>
                <a:ea typeface="Arial Narrow" charset="0"/>
                <a:cs typeface="Arial Narrow" charset="0"/>
              </a:rPr>
              <a:t>Δεν καταλήγουν όλοι οι ασθενείς με ΧΝΝ </a:t>
            </a:r>
            <a:br>
              <a:rPr lang="el-GR" dirty="0">
                <a:latin typeface="Arial Narrow" charset="0"/>
                <a:ea typeface="Arial Narrow" charset="0"/>
                <a:cs typeface="Arial Narrow" charset="0"/>
              </a:rPr>
            </a:br>
            <a:r>
              <a:rPr lang="el-GR" dirty="0">
                <a:latin typeface="Arial Narrow" charset="0"/>
                <a:ea typeface="Arial Narrow" charset="0"/>
                <a:cs typeface="Arial Narrow" charset="0"/>
              </a:rPr>
              <a:t>σε εξωνεφρική κάθαρση</a:t>
            </a:r>
          </a:p>
          <a:p>
            <a:pPr eaLnBrk="1" hangingPunct="1">
              <a:buClr>
                <a:srgbClr val="FF0000"/>
              </a:buClr>
              <a:buFont typeface="Wingdings" charset="0"/>
              <a:buChar char="ü"/>
            </a:pPr>
            <a:r>
              <a:rPr lang="el-GR" dirty="0">
                <a:latin typeface="Arial Narrow" charset="0"/>
                <a:ea typeface="Arial Narrow" charset="0"/>
                <a:cs typeface="Arial Narrow" charset="0"/>
              </a:rPr>
              <a:t>Η καρδιαγγειακή θνησιμότητα αυξάνει </a:t>
            </a:r>
            <a:r>
              <a:rPr lang="en-US" b="1" dirty="0">
                <a:solidFill>
                  <a:srgbClr val="FF0000"/>
                </a:solidFill>
                <a:latin typeface="Arial Narrow" charset="0"/>
                <a:ea typeface="Arial Narrow" charset="0"/>
                <a:cs typeface="Arial Narrow" charset="0"/>
              </a:rPr>
              <a:t>x </a:t>
            </a:r>
            <a:r>
              <a:rPr lang="el-GR" b="1" dirty="0">
                <a:solidFill>
                  <a:srgbClr val="FF0000"/>
                </a:solidFill>
                <a:latin typeface="Arial Narrow" charset="0"/>
                <a:ea typeface="Arial Narrow" charset="0"/>
                <a:cs typeface="Arial Narrow" charset="0"/>
              </a:rPr>
              <a:t>6</a:t>
            </a:r>
            <a:r>
              <a:rPr lang="el-GR" dirty="0">
                <a:latin typeface="Arial Narrow" charset="0"/>
                <a:ea typeface="Arial Narrow" charset="0"/>
                <a:cs typeface="Arial Narrow" charset="0"/>
              </a:rPr>
              <a:t>,                         όταν η </a:t>
            </a:r>
            <a:r>
              <a:rPr lang="el-GR" b="1" i="1" dirty="0">
                <a:solidFill>
                  <a:srgbClr val="002060"/>
                </a:solidFill>
                <a:ea typeface="Arial Narrow" charset="0"/>
                <a:cs typeface="Arial Narrow" charset="0"/>
              </a:rPr>
              <a:t>λευκωματουρία </a:t>
            </a:r>
            <a:r>
              <a:rPr lang="el-GR" b="1" i="1" dirty="0">
                <a:solidFill>
                  <a:srgbClr val="002060"/>
                </a:solidFill>
                <a:latin typeface="Arial Narrow" charset="0"/>
                <a:ea typeface="Arial Narrow" charset="0"/>
                <a:cs typeface="Arial Narrow" charset="0"/>
              </a:rPr>
              <a:t>&gt; 300</a:t>
            </a:r>
            <a:r>
              <a:rPr lang="en-US" b="1" i="1" dirty="0">
                <a:solidFill>
                  <a:srgbClr val="002060"/>
                </a:solidFill>
                <a:latin typeface="Arial Narrow" charset="0"/>
                <a:ea typeface="Arial Narrow" charset="0"/>
                <a:cs typeface="Arial Narrow" charset="0"/>
              </a:rPr>
              <a:t>mg/day</a:t>
            </a:r>
          </a:p>
          <a:p>
            <a:pPr eaLnBrk="1" hangingPunct="1">
              <a:buClr>
                <a:srgbClr val="FF0000"/>
              </a:buClr>
              <a:buFont typeface="Wingdings" charset="0"/>
              <a:buChar char="ü"/>
            </a:pPr>
            <a:r>
              <a:rPr lang="el-GR" dirty="0">
                <a:latin typeface="Arial Narrow" charset="0"/>
                <a:ea typeface="Arial Narrow" charset="0"/>
                <a:cs typeface="Arial Narrow" charset="0"/>
              </a:rPr>
              <a:t>Η καρδιαγγειακή θνησιμότητα αυξάνει </a:t>
            </a:r>
            <a:r>
              <a:rPr lang="en-US" b="1" dirty="0">
                <a:solidFill>
                  <a:srgbClr val="FF0000"/>
                </a:solidFill>
                <a:latin typeface="Arial Narrow" charset="0"/>
                <a:ea typeface="Arial Narrow" charset="0"/>
                <a:cs typeface="Arial Narrow" charset="0"/>
              </a:rPr>
              <a:t>x 5</a:t>
            </a:r>
            <a:r>
              <a:rPr lang="el-GR" dirty="0">
                <a:latin typeface="Arial Narrow" charset="0"/>
                <a:ea typeface="Arial Narrow" charset="0"/>
                <a:cs typeface="Arial Narrow" charset="0"/>
              </a:rPr>
              <a:t>,                       όταν ο </a:t>
            </a:r>
            <a:r>
              <a:rPr lang="en-US" b="1" i="1" dirty="0">
                <a:solidFill>
                  <a:srgbClr val="002060"/>
                </a:solidFill>
                <a:latin typeface="Arial Narrow" charset="0"/>
                <a:ea typeface="Arial Narrow" charset="0"/>
                <a:cs typeface="Arial Narrow" charset="0"/>
              </a:rPr>
              <a:t>GFR</a:t>
            </a:r>
            <a:r>
              <a:rPr lang="el-GR" b="1" i="1" dirty="0">
                <a:solidFill>
                  <a:srgbClr val="002060"/>
                </a:solidFill>
                <a:latin typeface="Arial Narrow" charset="0"/>
                <a:ea typeface="Arial Narrow" charset="0"/>
                <a:cs typeface="Arial Narrow" charset="0"/>
              </a:rPr>
              <a:t> </a:t>
            </a:r>
            <a:r>
              <a:rPr lang="en-US" b="1" i="1" dirty="0">
                <a:solidFill>
                  <a:srgbClr val="002060"/>
                </a:solidFill>
                <a:latin typeface="Arial Narrow" charset="0"/>
                <a:ea typeface="Arial Narrow" charset="0"/>
                <a:cs typeface="Arial Narrow" charset="0"/>
              </a:rPr>
              <a:t>&lt;70 ml/min</a:t>
            </a:r>
          </a:p>
          <a:p>
            <a:pPr eaLnBrk="1" hangingPunct="1">
              <a:buFont typeface="Wingdings" charset="0"/>
              <a:buNone/>
            </a:pPr>
            <a:r>
              <a:rPr lang="en-US" sz="2800" dirty="0">
                <a:latin typeface="Arial Narrow" charset="0"/>
                <a:ea typeface="Arial Narrow" charset="0"/>
                <a:cs typeface="Arial Narrow" charset="0"/>
              </a:rPr>
              <a:t>			</a:t>
            </a:r>
            <a:endParaRPr lang="el-GR" sz="2800" dirty="0">
              <a:latin typeface="Arial Narrow" charset="0"/>
              <a:ea typeface="Arial Narrow" charset="0"/>
              <a:cs typeface="Arial Narrow" charset="0"/>
            </a:endParaRPr>
          </a:p>
          <a:p>
            <a:pPr eaLnBrk="1" hangingPunct="1">
              <a:buFont typeface="Arial" charset="0"/>
              <a:buNone/>
            </a:pPr>
            <a:r>
              <a:rPr lang="el-GR" sz="1800" dirty="0">
                <a:solidFill>
                  <a:schemeClr val="accent1"/>
                </a:solidFill>
                <a:latin typeface="Arial Narrow" charset="0"/>
                <a:ea typeface="Arial Narrow" charset="0"/>
                <a:cs typeface="Arial Narrow" charset="0"/>
              </a:rPr>
              <a:t>			  </a:t>
            </a:r>
            <a:r>
              <a:rPr lang="en-US" sz="1800" dirty="0">
                <a:solidFill>
                  <a:schemeClr val="accent1"/>
                </a:solidFill>
                <a:latin typeface="Arial Narrow" charset="0"/>
                <a:ea typeface="Arial Narrow" charset="0"/>
                <a:cs typeface="Arial Narrow" charset="0"/>
              </a:rPr>
              <a:t>               </a:t>
            </a:r>
            <a:r>
              <a:rPr lang="el-GR" sz="1800" dirty="0">
                <a:solidFill>
                  <a:schemeClr val="accent1"/>
                </a:solidFill>
                <a:latin typeface="Arial Narrow" charset="0"/>
                <a:ea typeface="Arial Narrow" charset="0"/>
                <a:cs typeface="Arial Narrow" charset="0"/>
              </a:rPr>
              <a:t>   </a:t>
            </a:r>
            <a:r>
              <a:rPr lang="en-US" sz="2000" b="1" i="1" dirty="0" err="1">
                <a:latin typeface="Arial Narrow" charset="0"/>
                <a:ea typeface="Arial Narrow" charset="0"/>
                <a:cs typeface="Arial Narrow" charset="0"/>
              </a:rPr>
              <a:t>Muntner</a:t>
            </a:r>
            <a:r>
              <a:rPr lang="en-US" sz="2000" b="1" i="1" dirty="0">
                <a:latin typeface="Arial Narrow" charset="0"/>
                <a:ea typeface="Arial Narrow" charset="0"/>
                <a:cs typeface="Arial Narrow" charset="0"/>
              </a:rPr>
              <a:t> et al. JASN 2002</a:t>
            </a:r>
            <a:r>
              <a:rPr lang="el-GR" sz="2000" b="1" i="1" dirty="0">
                <a:latin typeface="Arial Narrow" charset="0"/>
                <a:ea typeface="Arial Narrow" charset="0"/>
                <a:cs typeface="Arial Narrow" charset="0"/>
              </a:rPr>
              <a:t> </a:t>
            </a:r>
            <a:r>
              <a:rPr lang="en-US" sz="2000" b="1" i="1" dirty="0">
                <a:latin typeface="Arial Narrow" charset="0"/>
                <a:ea typeface="Arial Narrow" charset="0"/>
                <a:cs typeface="Arial Narrow" charset="0"/>
              </a:rPr>
              <a:t>, Go et al, NEJM 2004</a:t>
            </a:r>
            <a:endParaRPr lang="el-GR" sz="2000" b="1" i="1" dirty="0">
              <a:solidFill>
                <a:schemeClr val="tx2"/>
              </a:solidFill>
              <a:latin typeface="Arial Narrow" charset="0"/>
              <a:ea typeface="Arial Narrow" charset="0"/>
              <a:cs typeface="Arial Narrow" charset="0"/>
            </a:endParaRPr>
          </a:p>
          <a:p>
            <a:pPr eaLnBrk="1" hangingPunct="1">
              <a:buFont typeface="Wingdings" charset="0"/>
              <a:buNone/>
            </a:pPr>
            <a:endParaRPr lang="el-GR" sz="2000" b="1" i="1" dirty="0">
              <a:latin typeface="Arial Narrow" charset="0"/>
              <a:ea typeface="Arial Narrow" charset="0"/>
              <a:cs typeface="Arial Narrow" charset="0"/>
            </a:endParaRPr>
          </a:p>
          <a:p>
            <a:pPr eaLnBrk="1" hangingPunct="1">
              <a:buFont typeface="Wingdings" charset="0"/>
              <a:buNone/>
            </a:pPr>
            <a:endParaRPr lang="el-GR" sz="2800" dirty="0">
              <a:latin typeface="Arial Narrow" charset="0"/>
              <a:ea typeface="Arial Narrow" charset="0"/>
              <a:cs typeface="Arial Narrow" charset="0"/>
            </a:endParaRPr>
          </a:p>
        </p:txBody>
      </p:sp>
    </p:spTree>
    <p:extLst>
      <p:ext uri="{BB962C8B-B14F-4D97-AF65-F5344CB8AC3E}">
        <p14:creationId xmlns:p14="http://schemas.microsoft.com/office/powerpoint/2010/main" val="336323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698">
                                            <p:txEl>
                                              <p:pRg st="0" end="0"/>
                                            </p:txEl>
                                          </p:spTgt>
                                        </p:tgtEl>
                                        <p:attrNameLst>
                                          <p:attrName>style.visibility</p:attrName>
                                        </p:attrNameLst>
                                      </p:cBhvr>
                                      <p:to>
                                        <p:strVal val="visible"/>
                                      </p:to>
                                    </p:set>
                                    <p:animEffect transition="in" filter="dissolve">
                                      <p:cBhvr>
                                        <p:cTn id="7" dur="500"/>
                                        <p:tgtEl>
                                          <p:spTgt spid="296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9698">
                                            <p:txEl>
                                              <p:pRg st="1" end="1"/>
                                            </p:txEl>
                                          </p:spTgt>
                                        </p:tgtEl>
                                        <p:attrNameLst>
                                          <p:attrName>style.visibility</p:attrName>
                                        </p:attrNameLst>
                                      </p:cBhvr>
                                      <p:to>
                                        <p:strVal val="visible"/>
                                      </p:to>
                                    </p:set>
                                    <p:animEffect transition="in" filter="dissolve">
                                      <p:cBhvr>
                                        <p:cTn id="12" dur="500"/>
                                        <p:tgtEl>
                                          <p:spTgt spid="2969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9698">
                                            <p:txEl>
                                              <p:pRg st="2" end="2"/>
                                            </p:txEl>
                                          </p:spTgt>
                                        </p:tgtEl>
                                        <p:attrNameLst>
                                          <p:attrName>style.visibility</p:attrName>
                                        </p:attrNameLst>
                                      </p:cBhvr>
                                      <p:to>
                                        <p:strVal val="visible"/>
                                      </p:to>
                                    </p:set>
                                    <p:animEffect transition="in" filter="dissolve">
                                      <p:cBhvr>
                                        <p:cTn id="17" dur="500"/>
                                        <p:tgtEl>
                                          <p:spTgt spid="296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43 - Στρογγυλεμένο ορθογώνιο"/>
          <p:cNvSpPr/>
          <p:nvPr/>
        </p:nvSpPr>
        <p:spPr>
          <a:xfrm>
            <a:off x="357159" y="143642"/>
            <a:ext cx="8358246" cy="5760640"/>
          </a:xfrm>
          <a:prstGeom prst="roundRect">
            <a:avLst/>
          </a:prstGeom>
          <a:solidFill>
            <a:schemeClr val="bg1"/>
          </a:solidFill>
          <a:ln>
            <a:solidFill>
              <a:schemeClr val="accent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257029" name="Rectangle 2"/>
          <p:cNvSpPr>
            <a:spLocks noGrp="1" noChangeArrowheads="1"/>
          </p:cNvSpPr>
          <p:nvPr>
            <p:ph type="title"/>
          </p:nvPr>
        </p:nvSpPr>
        <p:spPr>
          <a:xfrm>
            <a:off x="457200" y="455635"/>
            <a:ext cx="8229600" cy="1143000"/>
          </a:xfrm>
        </p:spPr>
        <p:txBody>
          <a:bodyPr rtlCol="0">
            <a:normAutofit fontScale="90000"/>
          </a:bodyPr>
          <a:lstStyle/>
          <a:p>
            <a:pPr eaLnBrk="1" fontAlgn="auto" hangingPunct="1">
              <a:spcAft>
                <a:spcPts val="0"/>
              </a:spcAft>
              <a:defRPr/>
            </a:pPr>
            <a:r>
              <a:rPr lang="en-US" sz="3600" b="1">
                <a:latin typeface="Calibri" charset="0"/>
                <a:ea typeface="+mj-ea"/>
                <a:cs typeface="+mj-cs"/>
              </a:rPr>
              <a:t>Death is a more common outcome than </a:t>
            </a:r>
            <a:br>
              <a:rPr lang="el-GR" sz="3600" b="1">
                <a:latin typeface="Calibri" charset="0"/>
                <a:ea typeface="+mj-ea"/>
                <a:cs typeface="+mj-cs"/>
              </a:rPr>
            </a:br>
            <a:r>
              <a:rPr lang="en-US" sz="3600" b="1">
                <a:latin typeface="Calibri" charset="0"/>
                <a:ea typeface="+mj-ea"/>
                <a:cs typeface="+mj-cs"/>
              </a:rPr>
              <a:t>dialysis in patients with CKD</a:t>
            </a:r>
          </a:p>
        </p:txBody>
      </p:sp>
      <p:sp>
        <p:nvSpPr>
          <p:cNvPr id="31749" name="Text Box 3"/>
          <p:cNvSpPr txBox="1">
            <a:spLocks noChangeArrowheads="1"/>
          </p:cNvSpPr>
          <p:nvPr/>
        </p:nvSpPr>
        <p:spPr bwMode="auto">
          <a:xfrm rot="16200000">
            <a:off x="7314088" y="3115439"/>
            <a:ext cx="328105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latin typeface="Calibri" charset="0"/>
              </a:rPr>
              <a:t>Keith et al. </a:t>
            </a:r>
            <a:r>
              <a:rPr lang="en-US" sz="1400" i="1" dirty="0">
                <a:latin typeface="Calibri" charset="0"/>
              </a:rPr>
              <a:t>Arch Intern Med</a:t>
            </a:r>
            <a:r>
              <a:rPr lang="en-US" sz="1400" dirty="0">
                <a:latin typeface="Calibri" charset="0"/>
              </a:rPr>
              <a:t>. 2004;164:659</a:t>
            </a:r>
          </a:p>
        </p:txBody>
      </p:sp>
      <p:sp>
        <p:nvSpPr>
          <p:cNvPr id="31750" name="Rectangle 4"/>
          <p:cNvSpPr>
            <a:spLocks noChangeArrowheads="1"/>
          </p:cNvSpPr>
          <p:nvPr/>
        </p:nvSpPr>
        <p:spPr bwMode="auto">
          <a:xfrm>
            <a:off x="3259964" y="1465286"/>
            <a:ext cx="262407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a:latin typeface="Calibri" charset="0"/>
              </a:rPr>
              <a:t>5-year outcome follow-up</a:t>
            </a:r>
          </a:p>
          <a:p>
            <a:pPr algn="ctr"/>
            <a:r>
              <a:rPr lang="en-US">
                <a:latin typeface="Calibri" charset="0"/>
              </a:rPr>
              <a:t>(n=27,998)</a:t>
            </a:r>
          </a:p>
        </p:txBody>
      </p:sp>
      <p:sp>
        <p:nvSpPr>
          <p:cNvPr id="31751" name="Rectangle 5"/>
          <p:cNvSpPr>
            <a:spLocks noChangeArrowheads="1"/>
          </p:cNvSpPr>
          <p:nvPr/>
        </p:nvSpPr>
        <p:spPr bwMode="auto">
          <a:xfrm>
            <a:off x="1773767" y="5414985"/>
            <a:ext cx="692855" cy="57150"/>
          </a:xfrm>
          <a:prstGeom prst="rect">
            <a:avLst/>
          </a:prstGeom>
          <a:solidFill>
            <a:srgbClr val="00CCFF"/>
          </a:solidFill>
          <a:ln w="3175">
            <a:solidFill>
              <a:schemeClr val="tx1"/>
            </a:solidFill>
            <a:miter lim="800000"/>
            <a:headEnd/>
            <a:tailEnd/>
          </a:ln>
        </p:spPr>
        <p:txBody>
          <a:bodyPr/>
          <a:lstStyle/>
          <a:p>
            <a:endParaRPr lang="en-US">
              <a:latin typeface="Calibri" charset="0"/>
            </a:endParaRPr>
          </a:p>
        </p:txBody>
      </p:sp>
      <p:sp>
        <p:nvSpPr>
          <p:cNvPr id="31752" name="Rectangle 6"/>
          <p:cNvSpPr>
            <a:spLocks noChangeArrowheads="1"/>
          </p:cNvSpPr>
          <p:nvPr/>
        </p:nvSpPr>
        <p:spPr bwMode="auto">
          <a:xfrm>
            <a:off x="4188178" y="5405461"/>
            <a:ext cx="695678" cy="66675"/>
          </a:xfrm>
          <a:prstGeom prst="rect">
            <a:avLst/>
          </a:prstGeom>
          <a:solidFill>
            <a:srgbClr val="00CCFF"/>
          </a:solidFill>
          <a:ln w="3175">
            <a:solidFill>
              <a:schemeClr val="tx1"/>
            </a:solidFill>
            <a:miter lim="800000"/>
            <a:headEnd/>
            <a:tailEnd/>
          </a:ln>
        </p:spPr>
        <p:txBody>
          <a:bodyPr/>
          <a:lstStyle/>
          <a:p>
            <a:endParaRPr lang="en-US">
              <a:latin typeface="Calibri" charset="0"/>
            </a:endParaRPr>
          </a:p>
        </p:txBody>
      </p:sp>
      <p:sp>
        <p:nvSpPr>
          <p:cNvPr id="31753" name="Rectangle 7"/>
          <p:cNvSpPr>
            <a:spLocks noChangeArrowheads="1"/>
          </p:cNvSpPr>
          <p:nvPr/>
        </p:nvSpPr>
        <p:spPr bwMode="auto">
          <a:xfrm>
            <a:off x="6604000" y="4438673"/>
            <a:ext cx="694267" cy="1033462"/>
          </a:xfrm>
          <a:prstGeom prst="rect">
            <a:avLst/>
          </a:prstGeom>
          <a:solidFill>
            <a:srgbClr val="00CCFF"/>
          </a:solidFill>
          <a:ln w="3175">
            <a:solidFill>
              <a:srgbClr val="000000"/>
            </a:solidFill>
            <a:miter lim="800000"/>
            <a:headEnd/>
            <a:tailEnd/>
          </a:ln>
        </p:spPr>
        <p:txBody>
          <a:bodyPr/>
          <a:lstStyle/>
          <a:p>
            <a:endParaRPr lang="en-US">
              <a:latin typeface="Calibri" charset="0"/>
            </a:endParaRPr>
          </a:p>
        </p:txBody>
      </p:sp>
      <p:sp>
        <p:nvSpPr>
          <p:cNvPr id="31754" name="Rectangle 8"/>
          <p:cNvSpPr>
            <a:spLocks noChangeArrowheads="1"/>
          </p:cNvSpPr>
          <p:nvPr/>
        </p:nvSpPr>
        <p:spPr bwMode="auto">
          <a:xfrm>
            <a:off x="2466622" y="4454549"/>
            <a:ext cx="684389" cy="1017587"/>
          </a:xfrm>
          <a:prstGeom prst="rect">
            <a:avLst/>
          </a:prstGeom>
          <a:solidFill>
            <a:srgbClr val="FFFF00"/>
          </a:solidFill>
          <a:ln w="3175">
            <a:solidFill>
              <a:srgbClr val="000000"/>
            </a:solidFill>
            <a:miter lim="800000"/>
            <a:headEnd/>
            <a:tailEnd/>
          </a:ln>
        </p:spPr>
        <p:txBody>
          <a:bodyPr/>
          <a:lstStyle/>
          <a:p>
            <a:endParaRPr lang="en-US">
              <a:latin typeface="Calibri" charset="0"/>
            </a:endParaRPr>
          </a:p>
        </p:txBody>
      </p:sp>
      <p:sp>
        <p:nvSpPr>
          <p:cNvPr id="31755" name="Rectangle 9"/>
          <p:cNvSpPr>
            <a:spLocks noChangeArrowheads="1"/>
          </p:cNvSpPr>
          <p:nvPr/>
        </p:nvSpPr>
        <p:spPr bwMode="auto">
          <a:xfrm>
            <a:off x="4883856" y="4197373"/>
            <a:ext cx="682978" cy="1274762"/>
          </a:xfrm>
          <a:prstGeom prst="rect">
            <a:avLst/>
          </a:prstGeom>
          <a:solidFill>
            <a:srgbClr val="FFFF00"/>
          </a:solidFill>
          <a:ln w="3175">
            <a:solidFill>
              <a:srgbClr val="000000"/>
            </a:solidFill>
            <a:miter lim="800000"/>
            <a:headEnd/>
            <a:tailEnd/>
          </a:ln>
        </p:spPr>
        <p:txBody>
          <a:bodyPr/>
          <a:lstStyle/>
          <a:p>
            <a:endParaRPr lang="en-US">
              <a:latin typeface="Calibri" charset="0"/>
            </a:endParaRPr>
          </a:p>
        </p:txBody>
      </p:sp>
      <p:sp>
        <p:nvSpPr>
          <p:cNvPr id="31756" name="Rectangle 10"/>
          <p:cNvSpPr>
            <a:spLocks noChangeArrowheads="1"/>
          </p:cNvSpPr>
          <p:nvPr/>
        </p:nvSpPr>
        <p:spPr bwMode="auto">
          <a:xfrm>
            <a:off x="7298267" y="3094061"/>
            <a:ext cx="685800" cy="2378075"/>
          </a:xfrm>
          <a:prstGeom prst="rect">
            <a:avLst/>
          </a:prstGeom>
          <a:solidFill>
            <a:srgbClr val="FFFF00"/>
          </a:solidFill>
          <a:ln w="3175">
            <a:solidFill>
              <a:srgbClr val="000000"/>
            </a:solidFill>
            <a:miter lim="800000"/>
            <a:headEnd/>
            <a:tailEnd/>
          </a:ln>
        </p:spPr>
        <p:txBody>
          <a:bodyPr/>
          <a:lstStyle/>
          <a:p>
            <a:endParaRPr lang="en-US">
              <a:latin typeface="Calibri" charset="0"/>
            </a:endParaRPr>
          </a:p>
        </p:txBody>
      </p:sp>
      <p:sp>
        <p:nvSpPr>
          <p:cNvPr id="31757" name="Line 11"/>
          <p:cNvSpPr>
            <a:spLocks noChangeShapeType="1"/>
          </p:cNvSpPr>
          <p:nvPr/>
        </p:nvSpPr>
        <p:spPr bwMode="auto">
          <a:xfrm>
            <a:off x="1258711" y="2855935"/>
            <a:ext cx="0" cy="261620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758" name="Line 12"/>
          <p:cNvSpPr>
            <a:spLocks noChangeShapeType="1"/>
          </p:cNvSpPr>
          <p:nvPr/>
        </p:nvSpPr>
        <p:spPr bwMode="auto">
          <a:xfrm>
            <a:off x="1182512" y="5472135"/>
            <a:ext cx="762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759" name="Line 13"/>
          <p:cNvSpPr>
            <a:spLocks noChangeShapeType="1"/>
          </p:cNvSpPr>
          <p:nvPr/>
        </p:nvSpPr>
        <p:spPr bwMode="auto">
          <a:xfrm>
            <a:off x="1182512" y="4949848"/>
            <a:ext cx="36689"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760" name="Line 14"/>
          <p:cNvSpPr>
            <a:spLocks noChangeShapeType="1"/>
          </p:cNvSpPr>
          <p:nvPr/>
        </p:nvSpPr>
        <p:spPr bwMode="auto">
          <a:xfrm>
            <a:off x="1182512" y="4425973"/>
            <a:ext cx="762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761" name="Line 15"/>
          <p:cNvSpPr>
            <a:spLocks noChangeShapeType="1"/>
          </p:cNvSpPr>
          <p:nvPr/>
        </p:nvSpPr>
        <p:spPr bwMode="auto">
          <a:xfrm>
            <a:off x="1182512" y="3902098"/>
            <a:ext cx="762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762" name="Line 16"/>
          <p:cNvSpPr>
            <a:spLocks noChangeShapeType="1"/>
          </p:cNvSpPr>
          <p:nvPr/>
        </p:nvSpPr>
        <p:spPr bwMode="auto">
          <a:xfrm>
            <a:off x="1182512" y="3378223"/>
            <a:ext cx="762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763" name="Line 17"/>
          <p:cNvSpPr>
            <a:spLocks noChangeShapeType="1"/>
          </p:cNvSpPr>
          <p:nvPr/>
        </p:nvSpPr>
        <p:spPr bwMode="auto">
          <a:xfrm>
            <a:off x="1182512" y="2855935"/>
            <a:ext cx="762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764" name="Line 18"/>
          <p:cNvSpPr>
            <a:spLocks noChangeShapeType="1"/>
          </p:cNvSpPr>
          <p:nvPr/>
        </p:nvSpPr>
        <p:spPr bwMode="auto">
          <a:xfrm flipV="1">
            <a:off x="1295400" y="5472136"/>
            <a:ext cx="7210778" cy="11113"/>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765" name="Line 19"/>
          <p:cNvSpPr>
            <a:spLocks noChangeShapeType="1"/>
          </p:cNvSpPr>
          <p:nvPr/>
        </p:nvSpPr>
        <p:spPr bwMode="auto">
          <a:xfrm flipV="1">
            <a:off x="1258711" y="5472135"/>
            <a:ext cx="0" cy="7620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766" name="Line 20"/>
          <p:cNvSpPr>
            <a:spLocks noChangeShapeType="1"/>
          </p:cNvSpPr>
          <p:nvPr/>
        </p:nvSpPr>
        <p:spPr bwMode="auto">
          <a:xfrm flipV="1">
            <a:off x="3674533" y="5472135"/>
            <a:ext cx="0" cy="7620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767" name="Line 21"/>
          <p:cNvSpPr>
            <a:spLocks noChangeShapeType="1"/>
          </p:cNvSpPr>
          <p:nvPr/>
        </p:nvSpPr>
        <p:spPr bwMode="auto">
          <a:xfrm flipV="1">
            <a:off x="6088945" y="5472135"/>
            <a:ext cx="0" cy="7620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768" name="Line 22"/>
          <p:cNvSpPr>
            <a:spLocks noChangeShapeType="1"/>
          </p:cNvSpPr>
          <p:nvPr/>
        </p:nvSpPr>
        <p:spPr bwMode="auto">
          <a:xfrm flipV="1">
            <a:off x="8506178" y="5472135"/>
            <a:ext cx="0" cy="7620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08599" name="Rectangle 23"/>
          <p:cNvSpPr>
            <a:spLocks noChangeArrowheads="1"/>
          </p:cNvSpPr>
          <p:nvPr/>
        </p:nvSpPr>
        <p:spPr bwMode="auto">
          <a:xfrm>
            <a:off x="1962856" y="5083199"/>
            <a:ext cx="292260" cy="276999"/>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a:latin typeface="+mn-lt"/>
                <a:ea typeface="+mn-ea"/>
                <a:cs typeface="+mn-cs"/>
              </a:rPr>
              <a:t>1.1</a:t>
            </a:r>
            <a:endParaRPr lang="en-US">
              <a:effectLst>
                <a:outerShdw blurRad="38100" dist="38100" dir="2700000" algn="tl">
                  <a:srgbClr val="808080"/>
                </a:outerShdw>
              </a:effectLst>
              <a:latin typeface="+mn-lt"/>
              <a:ea typeface="+mn-ea"/>
              <a:cs typeface="+mn-cs"/>
            </a:endParaRPr>
          </a:p>
        </p:txBody>
      </p:sp>
      <p:sp>
        <p:nvSpPr>
          <p:cNvPr id="408600" name="Rectangle 24"/>
          <p:cNvSpPr>
            <a:spLocks noChangeArrowheads="1"/>
          </p:cNvSpPr>
          <p:nvPr/>
        </p:nvSpPr>
        <p:spPr bwMode="auto">
          <a:xfrm>
            <a:off x="4402667" y="5073674"/>
            <a:ext cx="292260" cy="276999"/>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a:latin typeface="+mn-lt"/>
                <a:ea typeface="+mn-ea"/>
                <a:cs typeface="+mn-cs"/>
              </a:rPr>
              <a:t>1.3</a:t>
            </a:r>
            <a:endParaRPr lang="en-US">
              <a:effectLst>
                <a:outerShdw blurRad="38100" dist="38100" dir="2700000" algn="tl">
                  <a:srgbClr val="808080"/>
                </a:outerShdw>
              </a:effectLst>
              <a:latin typeface="+mn-lt"/>
              <a:ea typeface="+mn-ea"/>
              <a:cs typeface="+mn-cs"/>
            </a:endParaRPr>
          </a:p>
        </p:txBody>
      </p:sp>
      <p:sp>
        <p:nvSpPr>
          <p:cNvPr id="408601" name="Rectangle 25"/>
          <p:cNvSpPr>
            <a:spLocks noChangeArrowheads="1"/>
          </p:cNvSpPr>
          <p:nvPr/>
        </p:nvSpPr>
        <p:spPr bwMode="auto">
          <a:xfrm>
            <a:off x="6728178" y="4125935"/>
            <a:ext cx="409254" cy="276999"/>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a:latin typeface="+mn-lt"/>
                <a:ea typeface="+mn-ea"/>
                <a:cs typeface="+mn-cs"/>
              </a:rPr>
              <a:t>19.9</a:t>
            </a:r>
            <a:endParaRPr lang="en-US">
              <a:effectLst>
                <a:outerShdw blurRad="38100" dist="38100" dir="2700000" algn="tl">
                  <a:srgbClr val="808080"/>
                </a:outerShdw>
              </a:effectLst>
              <a:latin typeface="+mn-lt"/>
              <a:ea typeface="+mn-ea"/>
              <a:cs typeface="+mn-cs"/>
            </a:endParaRPr>
          </a:p>
        </p:txBody>
      </p:sp>
      <p:sp>
        <p:nvSpPr>
          <p:cNvPr id="408602" name="Rectangle 26"/>
          <p:cNvSpPr>
            <a:spLocks noChangeArrowheads="1"/>
          </p:cNvSpPr>
          <p:nvPr/>
        </p:nvSpPr>
        <p:spPr bwMode="auto">
          <a:xfrm>
            <a:off x="2587978" y="4121174"/>
            <a:ext cx="409254" cy="276999"/>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a:latin typeface="+mn-lt"/>
                <a:ea typeface="+mn-ea"/>
                <a:cs typeface="+mn-cs"/>
              </a:rPr>
              <a:t>19.5</a:t>
            </a:r>
            <a:endParaRPr lang="en-US">
              <a:effectLst>
                <a:outerShdw blurRad="38100" dist="38100" dir="2700000" algn="tl">
                  <a:srgbClr val="808080"/>
                </a:outerShdw>
              </a:effectLst>
              <a:latin typeface="+mn-lt"/>
              <a:ea typeface="+mn-ea"/>
              <a:cs typeface="+mn-cs"/>
            </a:endParaRPr>
          </a:p>
        </p:txBody>
      </p:sp>
      <p:sp>
        <p:nvSpPr>
          <p:cNvPr id="408603" name="Rectangle 27"/>
          <p:cNvSpPr>
            <a:spLocks noChangeArrowheads="1"/>
          </p:cNvSpPr>
          <p:nvPr/>
        </p:nvSpPr>
        <p:spPr bwMode="auto">
          <a:xfrm>
            <a:off x="5003800" y="3878285"/>
            <a:ext cx="409254" cy="276999"/>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a:latin typeface="+mn-lt"/>
                <a:ea typeface="+mn-ea"/>
                <a:cs typeface="+mn-cs"/>
              </a:rPr>
              <a:t>24.3</a:t>
            </a:r>
            <a:endParaRPr lang="en-US">
              <a:effectLst>
                <a:outerShdw blurRad="38100" dist="38100" dir="2700000" algn="tl">
                  <a:srgbClr val="808080"/>
                </a:outerShdw>
              </a:effectLst>
              <a:latin typeface="+mn-lt"/>
              <a:ea typeface="+mn-ea"/>
              <a:cs typeface="+mn-cs"/>
            </a:endParaRPr>
          </a:p>
        </p:txBody>
      </p:sp>
      <p:sp>
        <p:nvSpPr>
          <p:cNvPr id="408604" name="Rectangle 28"/>
          <p:cNvSpPr>
            <a:spLocks noChangeArrowheads="1"/>
          </p:cNvSpPr>
          <p:nvPr/>
        </p:nvSpPr>
        <p:spPr bwMode="auto">
          <a:xfrm>
            <a:off x="7418212" y="2774974"/>
            <a:ext cx="409254" cy="276999"/>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a:latin typeface="+mn-lt"/>
                <a:ea typeface="+mn-ea"/>
                <a:cs typeface="+mn-cs"/>
              </a:rPr>
              <a:t>45.5</a:t>
            </a:r>
            <a:endParaRPr lang="en-US">
              <a:effectLst>
                <a:outerShdw blurRad="38100" dist="38100" dir="2700000" algn="tl">
                  <a:srgbClr val="808080"/>
                </a:outerShdw>
              </a:effectLst>
              <a:latin typeface="+mn-lt"/>
              <a:ea typeface="+mn-ea"/>
              <a:cs typeface="+mn-cs"/>
            </a:endParaRPr>
          </a:p>
        </p:txBody>
      </p:sp>
      <p:sp>
        <p:nvSpPr>
          <p:cNvPr id="408605" name="Rectangle 29"/>
          <p:cNvSpPr>
            <a:spLocks noChangeArrowheads="1"/>
          </p:cNvSpPr>
          <p:nvPr/>
        </p:nvSpPr>
        <p:spPr bwMode="auto">
          <a:xfrm>
            <a:off x="986495" y="5338785"/>
            <a:ext cx="116994" cy="276999"/>
          </a:xfrm>
          <a:prstGeom prst="rect">
            <a:avLst/>
          </a:prstGeom>
          <a:noFill/>
          <a:ln w="9525">
            <a:noFill/>
            <a:miter lim="800000"/>
            <a:headEnd/>
            <a:tailEnd/>
          </a:ln>
        </p:spPr>
        <p:txBody>
          <a:bodyPr wrap="none" lIns="0" tIns="0" rIns="0" bIns="0">
            <a:spAutoFit/>
          </a:bodyPr>
          <a:lstStyle/>
          <a:p>
            <a:pPr algn="r" fontAlgn="auto">
              <a:spcBef>
                <a:spcPts val="0"/>
              </a:spcBef>
              <a:spcAft>
                <a:spcPts val="0"/>
              </a:spcAft>
              <a:defRPr/>
            </a:pPr>
            <a:r>
              <a:rPr lang="en-US">
                <a:latin typeface="+mn-lt"/>
                <a:ea typeface="+mn-ea"/>
                <a:cs typeface="+mn-cs"/>
              </a:rPr>
              <a:t>0</a:t>
            </a:r>
            <a:endParaRPr lang="en-US">
              <a:effectLst>
                <a:outerShdw blurRad="38100" dist="38100" dir="2700000" algn="tl">
                  <a:srgbClr val="808080"/>
                </a:outerShdw>
              </a:effectLst>
              <a:latin typeface="+mn-lt"/>
              <a:ea typeface="+mn-ea"/>
              <a:cs typeface="+mn-cs"/>
            </a:endParaRPr>
          </a:p>
        </p:txBody>
      </p:sp>
      <p:sp>
        <p:nvSpPr>
          <p:cNvPr id="408606" name="Rectangle 30"/>
          <p:cNvSpPr>
            <a:spLocks noChangeArrowheads="1"/>
          </p:cNvSpPr>
          <p:nvPr/>
        </p:nvSpPr>
        <p:spPr bwMode="auto">
          <a:xfrm>
            <a:off x="869501" y="4816499"/>
            <a:ext cx="233988" cy="276999"/>
          </a:xfrm>
          <a:prstGeom prst="rect">
            <a:avLst/>
          </a:prstGeom>
          <a:noFill/>
          <a:ln w="9525">
            <a:noFill/>
            <a:miter lim="800000"/>
            <a:headEnd/>
            <a:tailEnd/>
          </a:ln>
        </p:spPr>
        <p:txBody>
          <a:bodyPr wrap="none" lIns="0" tIns="0" rIns="0" bIns="0">
            <a:spAutoFit/>
          </a:bodyPr>
          <a:lstStyle/>
          <a:p>
            <a:pPr algn="r" fontAlgn="auto">
              <a:spcBef>
                <a:spcPts val="0"/>
              </a:spcBef>
              <a:spcAft>
                <a:spcPts val="0"/>
              </a:spcAft>
              <a:defRPr/>
            </a:pPr>
            <a:r>
              <a:rPr lang="en-US">
                <a:latin typeface="+mn-lt"/>
                <a:ea typeface="+mn-ea"/>
                <a:cs typeface="+mn-cs"/>
              </a:rPr>
              <a:t>10</a:t>
            </a:r>
            <a:endParaRPr lang="en-US">
              <a:effectLst>
                <a:outerShdw blurRad="38100" dist="38100" dir="2700000" algn="tl">
                  <a:srgbClr val="808080"/>
                </a:outerShdw>
              </a:effectLst>
              <a:latin typeface="+mn-lt"/>
              <a:ea typeface="+mn-ea"/>
              <a:cs typeface="+mn-cs"/>
            </a:endParaRPr>
          </a:p>
        </p:txBody>
      </p:sp>
      <p:sp>
        <p:nvSpPr>
          <p:cNvPr id="408607" name="Rectangle 31"/>
          <p:cNvSpPr>
            <a:spLocks noChangeArrowheads="1"/>
          </p:cNvSpPr>
          <p:nvPr/>
        </p:nvSpPr>
        <p:spPr bwMode="auto">
          <a:xfrm>
            <a:off x="869501" y="4292624"/>
            <a:ext cx="233988" cy="276999"/>
          </a:xfrm>
          <a:prstGeom prst="rect">
            <a:avLst/>
          </a:prstGeom>
          <a:noFill/>
          <a:ln w="9525">
            <a:noFill/>
            <a:miter lim="800000"/>
            <a:headEnd/>
            <a:tailEnd/>
          </a:ln>
        </p:spPr>
        <p:txBody>
          <a:bodyPr wrap="none" lIns="0" tIns="0" rIns="0" bIns="0">
            <a:spAutoFit/>
          </a:bodyPr>
          <a:lstStyle/>
          <a:p>
            <a:pPr algn="r" fontAlgn="auto">
              <a:spcBef>
                <a:spcPts val="0"/>
              </a:spcBef>
              <a:spcAft>
                <a:spcPts val="0"/>
              </a:spcAft>
              <a:defRPr/>
            </a:pPr>
            <a:r>
              <a:rPr lang="en-US">
                <a:latin typeface="+mn-lt"/>
                <a:ea typeface="+mn-ea"/>
                <a:cs typeface="+mn-cs"/>
              </a:rPr>
              <a:t>20</a:t>
            </a:r>
            <a:endParaRPr lang="en-US">
              <a:effectLst>
                <a:outerShdw blurRad="38100" dist="38100" dir="2700000" algn="tl">
                  <a:srgbClr val="808080"/>
                </a:outerShdw>
              </a:effectLst>
              <a:latin typeface="+mn-lt"/>
              <a:ea typeface="+mn-ea"/>
              <a:cs typeface="+mn-cs"/>
            </a:endParaRPr>
          </a:p>
        </p:txBody>
      </p:sp>
      <p:sp>
        <p:nvSpPr>
          <p:cNvPr id="408608" name="Rectangle 32"/>
          <p:cNvSpPr>
            <a:spLocks noChangeArrowheads="1"/>
          </p:cNvSpPr>
          <p:nvPr/>
        </p:nvSpPr>
        <p:spPr bwMode="auto">
          <a:xfrm>
            <a:off x="869501" y="3768748"/>
            <a:ext cx="233988" cy="276999"/>
          </a:xfrm>
          <a:prstGeom prst="rect">
            <a:avLst/>
          </a:prstGeom>
          <a:noFill/>
          <a:ln w="9525">
            <a:noFill/>
            <a:miter lim="800000"/>
            <a:headEnd/>
            <a:tailEnd/>
          </a:ln>
        </p:spPr>
        <p:txBody>
          <a:bodyPr wrap="none" lIns="0" tIns="0" rIns="0" bIns="0">
            <a:spAutoFit/>
          </a:bodyPr>
          <a:lstStyle/>
          <a:p>
            <a:pPr algn="r" fontAlgn="auto">
              <a:spcBef>
                <a:spcPts val="0"/>
              </a:spcBef>
              <a:spcAft>
                <a:spcPts val="0"/>
              </a:spcAft>
              <a:defRPr/>
            </a:pPr>
            <a:r>
              <a:rPr lang="en-US">
                <a:latin typeface="+mn-lt"/>
                <a:ea typeface="+mn-ea"/>
                <a:cs typeface="+mn-cs"/>
              </a:rPr>
              <a:t>30</a:t>
            </a:r>
            <a:endParaRPr lang="en-US">
              <a:effectLst>
                <a:outerShdw blurRad="38100" dist="38100" dir="2700000" algn="tl">
                  <a:srgbClr val="808080"/>
                </a:outerShdw>
              </a:effectLst>
              <a:latin typeface="+mn-lt"/>
              <a:ea typeface="+mn-ea"/>
              <a:cs typeface="+mn-cs"/>
            </a:endParaRPr>
          </a:p>
        </p:txBody>
      </p:sp>
      <p:sp>
        <p:nvSpPr>
          <p:cNvPr id="408609" name="Rectangle 33"/>
          <p:cNvSpPr>
            <a:spLocks noChangeArrowheads="1"/>
          </p:cNvSpPr>
          <p:nvPr/>
        </p:nvSpPr>
        <p:spPr bwMode="auto">
          <a:xfrm>
            <a:off x="869501" y="3244874"/>
            <a:ext cx="233988" cy="276999"/>
          </a:xfrm>
          <a:prstGeom prst="rect">
            <a:avLst/>
          </a:prstGeom>
          <a:noFill/>
          <a:ln w="9525">
            <a:noFill/>
            <a:miter lim="800000"/>
            <a:headEnd/>
            <a:tailEnd/>
          </a:ln>
        </p:spPr>
        <p:txBody>
          <a:bodyPr wrap="none" lIns="0" tIns="0" rIns="0" bIns="0">
            <a:spAutoFit/>
          </a:bodyPr>
          <a:lstStyle/>
          <a:p>
            <a:pPr algn="r" fontAlgn="auto">
              <a:spcBef>
                <a:spcPts val="0"/>
              </a:spcBef>
              <a:spcAft>
                <a:spcPts val="0"/>
              </a:spcAft>
              <a:defRPr/>
            </a:pPr>
            <a:r>
              <a:rPr lang="en-US">
                <a:latin typeface="+mn-lt"/>
                <a:ea typeface="+mn-ea"/>
                <a:cs typeface="+mn-cs"/>
              </a:rPr>
              <a:t>40</a:t>
            </a:r>
            <a:endParaRPr lang="en-US">
              <a:effectLst>
                <a:outerShdw blurRad="38100" dist="38100" dir="2700000" algn="tl">
                  <a:srgbClr val="808080"/>
                </a:outerShdw>
              </a:effectLst>
              <a:latin typeface="+mn-lt"/>
              <a:ea typeface="+mn-ea"/>
              <a:cs typeface="+mn-cs"/>
            </a:endParaRPr>
          </a:p>
        </p:txBody>
      </p:sp>
      <p:sp>
        <p:nvSpPr>
          <p:cNvPr id="408610" name="Rectangle 34"/>
          <p:cNvSpPr>
            <a:spLocks noChangeArrowheads="1"/>
          </p:cNvSpPr>
          <p:nvPr/>
        </p:nvSpPr>
        <p:spPr bwMode="auto">
          <a:xfrm>
            <a:off x="869501" y="2722585"/>
            <a:ext cx="233988" cy="276999"/>
          </a:xfrm>
          <a:prstGeom prst="rect">
            <a:avLst/>
          </a:prstGeom>
          <a:noFill/>
          <a:ln w="9525">
            <a:noFill/>
            <a:miter lim="800000"/>
            <a:headEnd/>
            <a:tailEnd/>
          </a:ln>
        </p:spPr>
        <p:txBody>
          <a:bodyPr wrap="none" lIns="0" tIns="0" rIns="0" bIns="0">
            <a:spAutoFit/>
          </a:bodyPr>
          <a:lstStyle/>
          <a:p>
            <a:pPr algn="r" fontAlgn="auto">
              <a:spcBef>
                <a:spcPts val="0"/>
              </a:spcBef>
              <a:spcAft>
                <a:spcPts val="0"/>
              </a:spcAft>
              <a:defRPr/>
            </a:pPr>
            <a:r>
              <a:rPr lang="en-US">
                <a:latin typeface="+mn-lt"/>
                <a:ea typeface="+mn-ea"/>
                <a:cs typeface="+mn-cs"/>
              </a:rPr>
              <a:t>50</a:t>
            </a:r>
            <a:endParaRPr lang="en-US">
              <a:effectLst>
                <a:outerShdw blurRad="38100" dist="38100" dir="2700000" algn="tl">
                  <a:srgbClr val="808080"/>
                </a:outerShdw>
              </a:effectLst>
              <a:latin typeface="+mn-lt"/>
              <a:ea typeface="+mn-ea"/>
              <a:cs typeface="+mn-cs"/>
            </a:endParaRPr>
          </a:p>
        </p:txBody>
      </p:sp>
      <p:sp>
        <p:nvSpPr>
          <p:cNvPr id="408611" name="Rectangle 35"/>
          <p:cNvSpPr>
            <a:spLocks noChangeArrowheads="1"/>
          </p:cNvSpPr>
          <p:nvPr/>
        </p:nvSpPr>
        <p:spPr bwMode="auto">
          <a:xfrm>
            <a:off x="2067278" y="5619774"/>
            <a:ext cx="686636" cy="276999"/>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a:latin typeface="+mn-lt"/>
                <a:ea typeface="+mn-ea"/>
                <a:cs typeface="+mn-cs"/>
              </a:rPr>
              <a:t>Stage 2</a:t>
            </a:r>
            <a:endParaRPr lang="en-US">
              <a:effectLst>
                <a:outerShdw blurRad="38100" dist="38100" dir="2700000" algn="tl">
                  <a:srgbClr val="808080"/>
                </a:outerShdw>
              </a:effectLst>
              <a:latin typeface="+mn-lt"/>
              <a:ea typeface="+mn-ea"/>
              <a:cs typeface="+mn-cs"/>
            </a:endParaRPr>
          </a:p>
        </p:txBody>
      </p:sp>
      <p:sp>
        <p:nvSpPr>
          <p:cNvPr id="408612" name="Rectangle 36"/>
          <p:cNvSpPr>
            <a:spLocks noChangeArrowheads="1"/>
          </p:cNvSpPr>
          <p:nvPr/>
        </p:nvSpPr>
        <p:spPr bwMode="auto">
          <a:xfrm>
            <a:off x="4483101" y="5619774"/>
            <a:ext cx="686636" cy="276999"/>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a:latin typeface="+mn-lt"/>
                <a:ea typeface="+mn-ea"/>
                <a:cs typeface="+mn-cs"/>
              </a:rPr>
              <a:t>Stage 3</a:t>
            </a:r>
            <a:endParaRPr lang="en-US">
              <a:effectLst>
                <a:outerShdw blurRad="38100" dist="38100" dir="2700000" algn="tl">
                  <a:srgbClr val="808080"/>
                </a:outerShdw>
              </a:effectLst>
              <a:latin typeface="+mn-lt"/>
              <a:ea typeface="+mn-ea"/>
              <a:cs typeface="+mn-cs"/>
            </a:endParaRPr>
          </a:p>
        </p:txBody>
      </p:sp>
      <p:sp>
        <p:nvSpPr>
          <p:cNvPr id="408613" name="Rectangle 37"/>
          <p:cNvSpPr>
            <a:spLocks noChangeArrowheads="1"/>
          </p:cNvSpPr>
          <p:nvPr/>
        </p:nvSpPr>
        <p:spPr bwMode="auto">
          <a:xfrm>
            <a:off x="6898923" y="5619774"/>
            <a:ext cx="686636" cy="276999"/>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a:latin typeface="+mn-lt"/>
                <a:ea typeface="+mn-ea"/>
                <a:cs typeface="+mn-cs"/>
              </a:rPr>
              <a:t>Stage 4</a:t>
            </a:r>
            <a:endParaRPr lang="en-US">
              <a:effectLst>
                <a:outerShdw blurRad="38100" dist="38100" dir="2700000" algn="tl">
                  <a:srgbClr val="808080"/>
                </a:outerShdw>
              </a:effectLst>
              <a:latin typeface="+mn-lt"/>
              <a:ea typeface="+mn-ea"/>
              <a:cs typeface="+mn-cs"/>
            </a:endParaRPr>
          </a:p>
        </p:txBody>
      </p:sp>
      <p:sp>
        <p:nvSpPr>
          <p:cNvPr id="408614" name="Rectangle 38"/>
          <p:cNvSpPr>
            <a:spLocks noChangeArrowheads="1"/>
          </p:cNvSpPr>
          <p:nvPr/>
        </p:nvSpPr>
        <p:spPr bwMode="auto">
          <a:xfrm rot="16200000">
            <a:off x="8305" y="4003311"/>
            <a:ext cx="1119334" cy="276999"/>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a:latin typeface="+mn-lt"/>
                <a:ea typeface="+mn-ea"/>
                <a:cs typeface="+mn-cs"/>
              </a:rPr>
              <a:t>Patients (%)</a:t>
            </a:r>
            <a:endParaRPr lang="en-US">
              <a:effectLst>
                <a:outerShdw blurRad="38100" dist="38100" dir="2700000" algn="tl">
                  <a:srgbClr val="808080"/>
                </a:outerShdw>
              </a:effectLst>
              <a:latin typeface="+mn-lt"/>
              <a:ea typeface="+mn-ea"/>
              <a:cs typeface="+mn-cs"/>
            </a:endParaRPr>
          </a:p>
        </p:txBody>
      </p:sp>
      <p:grpSp>
        <p:nvGrpSpPr>
          <p:cNvPr id="31785" name="Group 39"/>
          <p:cNvGrpSpPr>
            <a:grpSpLocks/>
          </p:cNvGrpSpPr>
          <p:nvPr/>
        </p:nvGrpSpPr>
        <p:grpSpPr bwMode="auto">
          <a:xfrm>
            <a:off x="2590800" y="2600348"/>
            <a:ext cx="3900846" cy="246062"/>
            <a:chOff x="1398" y="1261"/>
            <a:chExt cx="2457" cy="155"/>
          </a:xfrm>
        </p:grpSpPr>
        <p:sp>
          <p:nvSpPr>
            <p:cNvPr id="31786" name="Rectangle 40"/>
            <p:cNvSpPr>
              <a:spLocks noChangeArrowheads="1"/>
            </p:cNvSpPr>
            <p:nvPr/>
          </p:nvSpPr>
          <p:spPr bwMode="auto">
            <a:xfrm>
              <a:off x="1398" y="1293"/>
              <a:ext cx="89" cy="90"/>
            </a:xfrm>
            <a:prstGeom prst="rect">
              <a:avLst/>
            </a:prstGeom>
            <a:solidFill>
              <a:srgbClr val="00CCFF"/>
            </a:solidFill>
            <a:ln w="3175">
              <a:solidFill>
                <a:srgbClr val="000000"/>
              </a:solidFill>
              <a:miter lim="800000"/>
              <a:headEnd/>
              <a:tailEnd/>
            </a:ln>
          </p:spPr>
          <p:txBody>
            <a:bodyPr/>
            <a:lstStyle/>
            <a:p>
              <a:endParaRPr lang="en-US">
                <a:latin typeface="Calibri" charset="0"/>
              </a:endParaRPr>
            </a:p>
          </p:txBody>
        </p:sp>
        <p:sp>
          <p:nvSpPr>
            <p:cNvPr id="408617" name="Rectangle 41"/>
            <p:cNvSpPr>
              <a:spLocks noChangeArrowheads="1"/>
            </p:cNvSpPr>
            <p:nvPr/>
          </p:nvSpPr>
          <p:spPr bwMode="auto">
            <a:xfrm>
              <a:off x="1529" y="1261"/>
              <a:ext cx="1473" cy="155"/>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sz="1600">
                  <a:latin typeface="+mn-lt"/>
                  <a:ea typeface="+mn-ea"/>
                  <a:cs typeface="+mn-cs"/>
                </a:rPr>
                <a:t>Renal Replacement Therapy</a:t>
              </a:r>
              <a:endParaRPr lang="en-US" sz="1600">
                <a:effectLst>
                  <a:outerShdw blurRad="38100" dist="38100" dir="2700000" algn="tl">
                    <a:srgbClr val="808080"/>
                  </a:outerShdw>
                </a:effectLst>
                <a:latin typeface="+mn-lt"/>
                <a:ea typeface="+mn-ea"/>
                <a:cs typeface="+mn-cs"/>
              </a:endParaRPr>
            </a:p>
          </p:txBody>
        </p:sp>
        <p:sp>
          <p:nvSpPr>
            <p:cNvPr id="31788" name="Rectangle 42"/>
            <p:cNvSpPr>
              <a:spLocks noChangeArrowheads="1"/>
            </p:cNvSpPr>
            <p:nvPr/>
          </p:nvSpPr>
          <p:spPr bwMode="auto">
            <a:xfrm>
              <a:off x="3406" y="1293"/>
              <a:ext cx="90" cy="90"/>
            </a:xfrm>
            <a:prstGeom prst="rect">
              <a:avLst/>
            </a:prstGeom>
            <a:solidFill>
              <a:srgbClr val="FFFF00"/>
            </a:solidFill>
            <a:ln w="3175">
              <a:solidFill>
                <a:srgbClr val="000000"/>
              </a:solidFill>
              <a:miter lim="800000"/>
              <a:headEnd/>
              <a:tailEnd/>
            </a:ln>
          </p:spPr>
          <p:txBody>
            <a:bodyPr/>
            <a:lstStyle/>
            <a:p>
              <a:endParaRPr lang="en-US">
                <a:latin typeface="Calibri" charset="0"/>
              </a:endParaRPr>
            </a:p>
          </p:txBody>
        </p:sp>
        <p:sp>
          <p:nvSpPr>
            <p:cNvPr id="408619" name="Rectangle 43"/>
            <p:cNvSpPr>
              <a:spLocks noChangeArrowheads="1"/>
            </p:cNvSpPr>
            <p:nvPr/>
          </p:nvSpPr>
          <p:spPr bwMode="auto">
            <a:xfrm>
              <a:off x="3538" y="1261"/>
              <a:ext cx="317" cy="155"/>
            </a:xfrm>
            <a:prstGeom prst="rect">
              <a:avLst/>
            </a:prstGeom>
            <a:noFill/>
            <a:ln w="9525">
              <a:noFill/>
              <a:miter lim="800000"/>
              <a:headEnd/>
              <a:tailEnd/>
            </a:ln>
          </p:spPr>
          <p:txBody>
            <a:bodyPr wrap="none" lIns="0" tIns="0" rIns="0" bIns="0">
              <a:spAutoFit/>
            </a:bodyPr>
            <a:lstStyle/>
            <a:p>
              <a:pPr fontAlgn="auto">
                <a:spcBef>
                  <a:spcPts val="0"/>
                </a:spcBef>
                <a:spcAft>
                  <a:spcPts val="0"/>
                </a:spcAft>
                <a:defRPr/>
              </a:pPr>
              <a:r>
                <a:rPr lang="en-US" sz="1600">
                  <a:latin typeface="+mn-lt"/>
                  <a:ea typeface="+mn-ea"/>
                  <a:cs typeface="+mn-cs"/>
                </a:rPr>
                <a:t>Death</a:t>
              </a:r>
              <a:endParaRPr lang="en-US" sz="1600">
                <a:effectLst>
                  <a:outerShdw blurRad="38100" dist="38100" dir="2700000" algn="tl">
                    <a:srgbClr val="808080"/>
                  </a:outerShdw>
                </a:effectLst>
                <a:latin typeface="+mn-lt"/>
                <a:ea typeface="+mn-ea"/>
                <a:cs typeface="+mn-cs"/>
              </a:endParaRPr>
            </a:p>
          </p:txBody>
        </p:sp>
      </p:grpSp>
    </p:spTree>
    <p:extLst>
      <p:ext uri="{BB962C8B-B14F-4D97-AF65-F5344CB8AC3E}">
        <p14:creationId xmlns:p14="http://schemas.microsoft.com/office/powerpoint/2010/main" val="389936149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141107" y="188640"/>
            <a:ext cx="8864897" cy="1250950"/>
          </a:xfrm>
        </p:spPr>
        <p:txBody>
          <a:bodyPr/>
          <a:lstStyle/>
          <a:p>
            <a:pPr algn="ctr" eaLnBrk="1" fontAlgn="auto" hangingPunct="1">
              <a:spcAft>
                <a:spcPts val="0"/>
              </a:spcAft>
              <a:defRPr/>
            </a:pPr>
            <a:r>
              <a:rPr lang="en-US" sz="3500" dirty="0">
                <a:solidFill>
                  <a:schemeClr val="accent1">
                    <a:satMod val="150000"/>
                  </a:schemeClr>
                </a:solidFill>
                <a:latin typeface="Arial Narrow" charset="0"/>
                <a:ea typeface="Arial Narrow" charset="0"/>
                <a:cs typeface="Arial Narrow" charset="0"/>
                <a:sym typeface="Wingdings" charset="0"/>
              </a:rPr>
              <a:t>GFR  </a:t>
            </a:r>
            <a:br>
              <a:rPr lang="el-GR" sz="3500" dirty="0">
                <a:solidFill>
                  <a:schemeClr val="accent1">
                    <a:satMod val="150000"/>
                  </a:schemeClr>
                </a:solidFill>
                <a:latin typeface="Arial Narrow" charset="0"/>
                <a:ea typeface="Arial Narrow" charset="0"/>
                <a:cs typeface="Arial Narrow" charset="0"/>
                <a:sym typeface="Wingdings" charset="0"/>
              </a:rPr>
            </a:br>
            <a:r>
              <a:rPr lang="el-GR" sz="3500" dirty="0">
                <a:solidFill>
                  <a:schemeClr val="accent1">
                    <a:satMod val="150000"/>
                  </a:schemeClr>
                </a:solidFill>
                <a:latin typeface="Arial Narrow" charset="0"/>
                <a:ea typeface="Arial Narrow" charset="0"/>
                <a:cs typeface="Arial Narrow" charset="0"/>
                <a:sym typeface="Wingdings" charset="0"/>
              </a:rPr>
              <a:t>ΚΑΙ ΚΑΡΔΙΑΓΓΕΙΑΚΟΣ ΚΙΝΔΥΝΟΣ</a:t>
            </a:r>
            <a:endParaRPr lang="en-US" sz="3500" dirty="0">
              <a:solidFill>
                <a:schemeClr val="accent1">
                  <a:satMod val="150000"/>
                </a:schemeClr>
              </a:solidFill>
              <a:latin typeface="Arial Narrow" charset="0"/>
              <a:ea typeface="Arial Narrow" charset="0"/>
              <a:cs typeface="Arial Narrow" charset="0"/>
            </a:endParaRPr>
          </a:p>
        </p:txBody>
      </p:sp>
      <p:sp>
        <p:nvSpPr>
          <p:cNvPr id="4" name="Text Placeholder 3"/>
          <p:cNvSpPr>
            <a:spLocks noGrp="1"/>
          </p:cNvSpPr>
          <p:nvPr>
            <p:ph type="body" sz="half" idx="4294967295"/>
          </p:nvPr>
        </p:nvSpPr>
        <p:spPr>
          <a:xfrm>
            <a:off x="257300" y="1788840"/>
            <a:ext cx="1779588" cy="4343400"/>
          </a:xfrm>
        </p:spPr>
        <p:txBody>
          <a:bodyPr rtlCol="0">
            <a:normAutofit/>
          </a:bodyPr>
          <a:lstStyle/>
          <a:p>
            <a:pPr eaLnBrk="1" fontAlgn="auto" hangingPunct="1">
              <a:spcBef>
                <a:spcPts val="0"/>
              </a:spcBef>
              <a:spcAft>
                <a:spcPts val="0"/>
              </a:spcAft>
              <a:buFont typeface="Wingdings 2"/>
              <a:buNone/>
              <a:defRPr/>
            </a:pPr>
            <a:r>
              <a:rPr lang="en-US" b="1" dirty="0">
                <a:solidFill>
                  <a:srgbClr val="000000"/>
                </a:solidFill>
                <a:latin typeface="Arial Narrow" charset="0"/>
                <a:ea typeface="Arial Narrow" charset="0"/>
                <a:cs typeface="Arial Narrow" charset="0"/>
                <a:sym typeface="Wingdings"/>
              </a:rPr>
              <a:t>GFR </a:t>
            </a:r>
          </a:p>
          <a:p>
            <a:pPr eaLnBrk="1" fontAlgn="auto" hangingPunct="1">
              <a:spcBef>
                <a:spcPts val="0"/>
              </a:spcBef>
              <a:spcAft>
                <a:spcPts val="0"/>
              </a:spcAft>
              <a:buFont typeface="Wingdings 2"/>
              <a:buNone/>
              <a:defRPr/>
            </a:pPr>
            <a:r>
              <a:rPr lang="el-GR" sz="1600" dirty="0">
                <a:solidFill>
                  <a:srgbClr val="000000"/>
                </a:solidFill>
                <a:latin typeface="Arial Narrow" charset="0"/>
                <a:ea typeface="Arial Narrow" charset="0"/>
                <a:cs typeface="Arial Narrow" charset="0"/>
                <a:sym typeface="Wingdings"/>
              </a:rPr>
              <a:t>Ανεξάρτητος παράγων κινδύνου για καρδιαγγειακά επεισόδια :</a:t>
            </a:r>
          </a:p>
          <a:p>
            <a:pPr eaLnBrk="1" fontAlgn="auto" hangingPunct="1">
              <a:spcBef>
                <a:spcPts val="0"/>
              </a:spcBef>
              <a:spcAft>
                <a:spcPts val="0"/>
              </a:spcAft>
              <a:buFont typeface="Wingdings 2"/>
              <a:buNone/>
              <a:defRPr/>
            </a:pPr>
            <a:endParaRPr lang="el-GR" sz="1600" dirty="0">
              <a:solidFill>
                <a:srgbClr val="000000"/>
              </a:solidFill>
              <a:latin typeface="Arial Narrow" charset="0"/>
              <a:ea typeface="Arial Narrow" charset="0"/>
              <a:cs typeface="Arial Narrow" charset="0"/>
              <a:sym typeface="Wingdings"/>
            </a:endParaRPr>
          </a:p>
          <a:p>
            <a:pPr marL="285750" indent="-285750" eaLnBrk="1" fontAlgn="auto" hangingPunct="1">
              <a:spcBef>
                <a:spcPts val="0"/>
              </a:spcBef>
              <a:spcAft>
                <a:spcPts val="0"/>
              </a:spcAft>
              <a:buClr>
                <a:schemeClr val="tx1"/>
              </a:buClr>
              <a:buFont typeface="Wingdings" charset="2"/>
              <a:buChar char="u"/>
              <a:defRPr/>
            </a:pPr>
            <a:r>
              <a:rPr lang="el-GR" sz="1600" dirty="0">
                <a:solidFill>
                  <a:srgbClr val="000000"/>
                </a:solidFill>
                <a:latin typeface="Arial Narrow" charset="0"/>
                <a:ea typeface="Arial Narrow" charset="0"/>
                <a:cs typeface="Arial Narrow" charset="0"/>
                <a:sym typeface="Wingdings"/>
              </a:rPr>
              <a:t>Σε ασθενείς με ή χωρίς ΚΑ</a:t>
            </a:r>
          </a:p>
          <a:p>
            <a:pPr marL="285750" indent="-285750" eaLnBrk="1" fontAlgn="auto" hangingPunct="1">
              <a:spcBef>
                <a:spcPts val="0"/>
              </a:spcBef>
              <a:spcAft>
                <a:spcPts val="0"/>
              </a:spcAft>
              <a:buClr>
                <a:schemeClr val="tx1"/>
              </a:buClr>
              <a:buFont typeface="Wingdings" charset="2"/>
              <a:buChar char="u"/>
              <a:defRPr/>
            </a:pPr>
            <a:r>
              <a:rPr lang="el-GR" sz="1600" dirty="0">
                <a:solidFill>
                  <a:srgbClr val="000000"/>
                </a:solidFill>
                <a:latin typeface="Arial Narrow" charset="0"/>
                <a:ea typeface="Arial Narrow" charset="0"/>
                <a:cs typeface="Arial Narrow" charset="0"/>
                <a:sym typeface="Wingdings"/>
              </a:rPr>
              <a:t>Σε ασθενείς ύστερα απο </a:t>
            </a:r>
            <a:r>
              <a:rPr lang="en-US" sz="1600" dirty="0">
                <a:solidFill>
                  <a:srgbClr val="000000"/>
                </a:solidFill>
                <a:latin typeface="Arial Narrow" charset="0"/>
                <a:ea typeface="Arial Narrow" charset="0"/>
                <a:cs typeface="Arial Narrow" charset="0"/>
                <a:sym typeface="Wingdings"/>
              </a:rPr>
              <a:t>CABG </a:t>
            </a:r>
            <a:r>
              <a:rPr lang="el-GR" sz="1600" dirty="0">
                <a:solidFill>
                  <a:srgbClr val="000000"/>
                </a:solidFill>
                <a:latin typeface="Arial Narrow" charset="0"/>
                <a:ea typeface="Arial Narrow" charset="0"/>
                <a:cs typeface="Arial Narrow" charset="0"/>
                <a:sym typeface="Wingdings"/>
              </a:rPr>
              <a:t>ή χειρουργική αλλαγή βαλβίδος</a:t>
            </a:r>
          </a:p>
          <a:p>
            <a:pPr eaLnBrk="1" fontAlgn="auto" hangingPunct="1">
              <a:spcBef>
                <a:spcPts val="0"/>
              </a:spcBef>
              <a:spcAft>
                <a:spcPts val="0"/>
              </a:spcAft>
              <a:buFont typeface="Arial"/>
              <a:buChar char="•"/>
              <a:defRPr/>
            </a:pPr>
            <a:endParaRPr lang="en-US" sz="1600" dirty="0">
              <a:solidFill>
                <a:srgbClr val="000000"/>
              </a:solidFill>
              <a:latin typeface="Arial Narrow" charset="0"/>
              <a:ea typeface="Arial Narrow" charset="0"/>
              <a:cs typeface="Arial Narrow" charset="0"/>
            </a:endParaRPr>
          </a:p>
        </p:txBody>
      </p:sp>
      <p:pic>
        <p:nvPicPr>
          <p:cNvPr id="37891" name="Picture 2"/>
          <p:cNvPicPr>
            <a:picLocks noChangeAspect="1"/>
          </p:cNvPicPr>
          <p:nvPr/>
        </p:nvPicPr>
        <p:blipFill>
          <a:blip r:embed="rId2">
            <a:extLst>
              <a:ext uri="{28A0092B-C50C-407E-A947-70E740481C1C}">
                <a14:useLocalDpi xmlns:a14="http://schemas.microsoft.com/office/drawing/2010/main" val="0"/>
              </a:ext>
            </a:extLst>
          </a:blip>
          <a:srcRect b="22093"/>
          <a:stretch>
            <a:fillRect/>
          </a:stretch>
        </p:blipFill>
        <p:spPr bwMode="auto">
          <a:xfrm>
            <a:off x="2389188" y="1521024"/>
            <a:ext cx="6383337" cy="439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141866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766" y="2070848"/>
            <a:ext cx="8686800" cy="1077218"/>
          </a:xfrm>
          <a:prstGeom prst="rect">
            <a:avLst/>
          </a:prstGeom>
          <a:solidFill>
            <a:schemeClr val="accent5">
              <a:lumMod val="60000"/>
              <a:lumOff val="40000"/>
            </a:schemeClr>
          </a:solidFill>
        </p:spPr>
        <p:txBody>
          <a:bodyPr>
            <a:spAutoFit/>
          </a:bodyPr>
          <a:lstStyle/>
          <a:p>
            <a:pPr marL="360363" indent="-360363" algn="just">
              <a:buFont typeface="Arial"/>
              <a:buChar char="•"/>
              <a:defRPr/>
            </a:pPr>
            <a:r>
              <a:rPr lang="el-GR" sz="3200" dirty="0">
                <a:latin typeface="Arial Narrow" charset="0"/>
                <a:ea typeface="Arial Narrow" charset="0"/>
                <a:cs typeface="Arial Narrow" charset="0"/>
              </a:rPr>
              <a:t>Αύξηση της δόσης των διουρητικών (αγκύλης) </a:t>
            </a:r>
            <a:endParaRPr lang="en-US" sz="3200" dirty="0">
              <a:latin typeface="Arial Narrow" charset="0"/>
              <a:ea typeface="Arial Narrow" charset="0"/>
              <a:cs typeface="Arial Narrow" charset="0"/>
            </a:endParaRPr>
          </a:p>
          <a:p>
            <a:pPr algn="just">
              <a:defRPr/>
            </a:pPr>
            <a:endParaRPr lang="en-US" sz="3200" dirty="0">
              <a:latin typeface="Arial Narrow" charset="0"/>
              <a:ea typeface="Arial Narrow" charset="0"/>
              <a:cs typeface="Arial Narrow" charset="0"/>
            </a:endParaRPr>
          </a:p>
        </p:txBody>
      </p:sp>
      <p:sp>
        <p:nvSpPr>
          <p:cNvPr id="6" name="Title 5"/>
          <p:cNvSpPr>
            <a:spLocks noGrp="1"/>
          </p:cNvSpPr>
          <p:nvPr>
            <p:ph type="title"/>
          </p:nvPr>
        </p:nvSpPr>
        <p:spPr>
          <a:xfrm>
            <a:off x="152400" y="-16133"/>
            <a:ext cx="8686800" cy="1569660"/>
          </a:xfrm>
        </p:spPr>
        <p:txBody>
          <a:bodyPr wrap="square">
            <a:spAutoFit/>
          </a:bodyPr>
          <a:lstStyle/>
          <a:p>
            <a:pPr algn="ctr">
              <a:defRPr/>
            </a:pPr>
            <a:r>
              <a:rPr lang="en-US" sz="3200" dirty="0">
                <a:latin typeface="Arial Narrow" charset="0"/>
                <a:ea typeface="Arial Narrow" charset="0"/>
                <a:cs typeface="Arial Narrow" charset="0"/>
              </a:rPr>
              <a:t> </a:t>
            </a:r>
            <a:r>
              <a:rPr lang="el-GR" sz="3200" b="1" dirty="0">
                <a:solidFill>
                  <a:schemeClr val="accent6"/>
                </a:solidFill>
                <a:latin typeface="Arial Narrow" charset="0"/>
                <a:ea typeface="Arial Narrow" charset="0"/>
                <a:cs typeface="Arial Narrow" charset="0"/>
              </a:rPr>
              <a:t>Τι να προσέξει ο Καρδιολόγος στον ασθενή με ΧΝΝ</a:t>
            </a:r>
            <a:br>
              <a:rPr lang="en-US" sz="3200" b="1" dirty="0">
                <a:solidFill>
                  <a:schemeClr val="accent6"/>
                </a:solidFill>
                <a:latin typeface="Arial Narrow" charset="0"/>
                <a:ea typeface="Arial Narrow" charset="0"/>
                <a:cs typeface="Arial Narrow" charset="0"/>
              </a:rPr>
            </a:br>
            <a:br>
              <a:rPr lang="el-GR" sz="3200" b="1" dirty="0">
                <a:latin typeface="Arial Narrow" charset="0"/>
                <a:ea typeface="Arial Narrow" charset="0"/>
                <a:cs typeface="Arial Narrow" charset="0"/>
              </a:rPr>
            </a:br>
            <a:r>
              <a:rPr lang="el-GR" sz="3200" b="1" dirty="0">
                <a:latin typeface="Arial Narrow" charset="0"/>
                <a:ea typeface="Arial Narrow" charset="0"/>
                <a:cs typeface="Arial Narrow" charset="0"/>
              </a:rPr>
              <a:t>Εκτίμηση της νεφρικής λειτουργίας με το </a:t>
            </a:r>
            <a:r>
              <a:rPr lang="en-US" sz="3200" b="1" dirty="0" err="1">
                <a:latin typeface="Arial Narrow" charset="0"/>
                <a:ea typeface="Arial Narrow" charset="0"/>
                <a:cs typeface="Arial Narrow" charset="0"/>
              </a:rPr>
              <a:t>eGFR</a:t>
            </a:r>
            <a:r>
              <a:rPr lang="en-US" sz="3200" b="1" dirty="0">
                <a:latin typeface="Arial Narrow" charset="0"/>
                <a:ea typeface="Arial Narrow" charset="0"/>
                <a:cs typeface="Arial Narrow" charset="0"/>
              </a:rPr>
              <a:t> </a:t>
            </a:r>
          </a:p>
        </p:txBody>
      </p:sp>
    </p:spTree>
    <p:extLst>
      <p:ext uri="{BB962C8B-B14F-4D97-AF65-F5344CB8AC3E}">
        <p14:creationId xmlns:p14="http://schemas.microsoft.com/office/powerpoint/2010/main" val="4064388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dissolve">
                                      <p:cBhvr>
                                        <p:cTn id="7" dur="500"/>
                                        <p:tgtEl>
                                          <p:spTgt spid="2">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dissolve">
                                      <p:cBhvr>
                                        <p:cTn id="1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ChangeArrowheads="1"/>
          </p:cNvSpPr>
          <p:nvPr>
            <p:ph type="title"/>
          </p:nvPr>
        </p:nvSpPr>
        <p:spPr>
          <a:xfrm>
            <a:off x="124505" y="44624"/>
            <a:ext cx="8923108" cy="774700"/>
          </a:xfrm>
        </p:spPr>
        <p:txBody>
          <a:bodyPr>
            <a:noAutofit/>
          </a:bodyPr>
          <a:lstStyle/>
          <a:p>
            <a:pPr algn="ctr">
              <a:defRPr/>
            </a:pPr>
            <a:r>
              <a:rPr lang="el-GR" sz="2400" b="1" dirty="0">
                <a:solidFill>
                  <a:schemeClr val="accent1"/>
                </a:solidFill>
                <a:latin typeface="Arial Narrow" charset="0"/>
                <a:ea typeface="Arial Narrow" charset="0"/>
                <a:cs typeface="Arial Narrow" charset="0"/>
              </a:rPr>
              <a:t>ΔΙΟΥΡΗΤΙΚΑ ΤΗΣ ΑΓΚΥΛΗΣ</a:t>
            </a:r>
            <a:r>
              <a:rPr lang="en-GB" sz="2400" b="1" dirty="0">
                <a:solidFill>
                  <a:schemeClr val="accent1"/>
                </a:solidFill>
                <a:latin typeface="Arial Narrow" charset="0"/>
                <a:ea typeface="Arial Narrow" charset="0"/>
                <a:cs typeface="Arial Narrow" charset="0"/>
              </a:rPr>
              <a:t>: </a:t>
            </a:r>
            <a:br>
              <a:rPr lang="el-GR" sz="2400" b="1" dirty="0">
                <a:solidFill>
                  <a:schemeClr val="accent1"/>
                </a:solidFill>
                <a:latin typeface="Arial Narrow" charset="0"/>
                <a:ea typeface="Arial Narrow" charset="0"/>
                <a:cs typeface="Arial Narrow" charset="0"/>
              </a:rPr>
            </a:br>
            <a:r>
              <a:rPr lang="el-GR" sz="2400" b="1" dirty="0">
                <a:solidFill>
                  <a:schemeClr val="accent1"/>
                </a:solidFill>
                <a:latin typeface="Arial Narrow" charset="0"/>
                <a:ea typeface="Arial Narrow" charset="0"/>
                <a:cs typeface="Arial Narrow" charset="0"/>
              </a:rPr>
              <a:t>ΔΟΣΟΕΞΑΡΤΩΜΕΝΗ ΑΠΑΝΤΗΣΗ ΣΕ ΑΣΘΕΝΕΙΣ ΜΕ ΚΑ</a:t>
            </a:r>
          </a:p>
        </p:txBody>
      </p:sp>
      <p:pic>
        <p:nvPicPr>
          <p:cNvPr id="78850" name="Picture 3" descr="25FF1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498" y="980728"/>
            <a:ext cx="5760392" cy="48849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9076" name="Text Box 4"/>
          <p:cNvSpPr txBox="1">
            <a:spLocks noChangeArrowheads="1"/>
          </p:cNvSpPr>
          <p:nvPr/>
        </p:nvSpPr>
        <p:spPr bwMode="auto">
          <a:xfrm>
            <a:off x="2411413" y="5661248"/>
            <a:ext cx="65532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l-GR" sz="1400" b="1" i="1" dirty="0">
                <a:latin typeface="Comic Sans MS" charset="0"/>
              </a:rPr>
              <a:t>Cardiology 96:132, 2001</a:t>
            </a:r>
          </a:p>
        </p:txBody>
      </p:sp>
    </p:spTree>
    <p:extLst>
      <p:ext uri="{BB962C8B-B14F-4D97-AF65-F5344CB8AC3E}">
        <p14:creationId xmlns:p14="http://schemas.microsoft.com/office/powerpoint/2010/main" val="351926084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dissolve">
                                      <p:cBhvr>
                                        <p:cTn id="7" dur="500"/>
                                        <p:tgtEl>
                                          <p:spTgt spid="78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766" y="2070848"/>
            <a:ext cx="8686800" cy="2062103"/>
          </a:xfrm>
          <a:prstGeom prst="rect">
            <a:avLst/>
          </a:prstGeom>
          <a:solidFill>
            <a:schemeClr val="accent5">
              <a:lumMod val="60000"/>
              <a:lumOff val="40000"/>
            </a:schemeClr>
          </a:solidFill>
        </p:spPr>
        <p:txBody>
          <a:bodyPr>
            <a:spAutoFit/>
          </a:bodyPr>
          <a:lstStyle/>
          <a:p>
            <a:pPr marL="360363" indent="-360363" algn="just">
              <a:buFont typeface="Arial"/>
              <a:buChar char="•"/>
              <a:defRPr/>
            </a:pPr>
            <a:r>
              <a:rPr lang="el-GR" sz="3200" dirty="0">
                <a:solidFill>
                  <a:schemeClr val="tx1">
                    <a:alpha val="25000"/>
                  </a:schemeClr>
                </a:solidFill>
                <a:effectLst>
                  <a:outerShdw blurRad="50800" dist="38100" dir="2700000" algn="tl" rotWithShape="0">
                    <a:srgbClr val="000000">
                      <a:alpha val="43000"/>
                    </a:srgbClr>
                  </a:outerShdw>
                </a:effectLst>
                <a:latin typeface="Arial Narrow" charset="0"/>
                <a:ea typeface="Arial Narrow" charset="0"/>
                <a:cs typeface="Arial Narrow" charset="0"/>
              </a:rPr>
              <a:t>Αύξηση της δόσης των διουρητικών (αγκύλης) </a:t>
            </a:r>
            <a:endParaRPr lang="en-US" sz="3200" dirty="0">
              <a:solidFill>
                <a:schemeClr val="tx1">
                  <a:alpha val="25000"/>
                </a:schemeClr>
              </a:solidFill>
              <a:effectLst>
                <a:outerShdw blurRad="50800" dist="38100" dir="2700000" algn="tl" rotWithShape="0">
                  <a:srgbClr val="000000">
                    <a:alpha val="43000"/>
                  </a:srgbClr>
                </a:outerShdw>
              </a:effectLst>
              <a:latin typeface="Arial Narrow" charset="0"/>
              <a:ea typeface="Arial Narrow" charset="0"/>
              <a:cs typeface="Arial Narrow" charset="0"/>
            </a:endParaRPr>
          </a:p>
          <a:p>
            <a:pPr marL="285750" indent="-285750" algn="just">
              <a:buFont typeface="Arial"/>
              <a:buChar char="•"/>
              <a:defRPr/>
            </a:pPr>
            <a:endParaRPr lang="en-US" sz="3200" dirty="0">
              <a:latin typeface="Arial Narrow" charset="0"/>
              <a:ea typeface="Arial Narrow" charset="0"/>
              <a:cs typeface="Arial Narrow" charset="0"/>
            </a:endParaRPr>
          </a:p>
          <a:p>
            <a:pPr marL="285750" indent="-285750" algn="just">
              <a:buFont typeface="Arial"/>
              <a:buChar char="•"/>
              <a:defRPr/>
            </a:pPr>
            <a:r>
              <a:rPr lang="el-GR" sz="3200" dirty="0">
                <a:latin typeface="Arial Narrow" charset="0"/>
                <a:ea typeface="Arial Narrow" charset="0"/>
                <a:cs typeface="Arial Narrow" charset="0"/>
              </a:rPr>
              <a:t>Αποφυγή </a:t>
            </a:r>
            <a:r>
              <a:rPr lang="el-GR" sz="3200" dirty="0" err="1">
                <a:latin typeface="Arial Narrow" charset="0"/>
                <a:ea typeface="Arial Narrow" charset="0"/>
                <a:cs typeface="Arial Narrow" charset="0"/>
              </a:rPr>
              <a:t>νεφροτοξικών</a:t>
            </a:r>
            <a:r>
              <a:rPr lang="el-GR" sz="3200" dirty="0">
                <a:latin typeface="Arial Narrow" charset="0"/>
                <a:ea typeface="Arial Narrow" charset="0"/>
                <a:cs typeface="Arial Narrow" charset="0"/>
              </a:rPr>
              <a:t> παραγόντων (σκιαγραφικά, ΜΣΑΦ κλπ) </a:t>
            </a:r>
            <a:r>
              <a:rPr lang="en-US" sz="3200" dirty="0">
                <a:latin typeface="Arial Narrow" charset="0"/>
                <a:ea typeface="Arial Narrow" charset="0"/>
                <a:cs typeface="Arial Narrow" charset="0"/>
              </a:rPr>
              <a:t>     </a:t>
            </a:r>
          </a:p>
        </p:txBody>
      </p:sp>
      <p:sp>
        <p:nvSpPr>
          <p:cNvPr id="5" name="Title 5">
            <a:extLst>
              <a:ext uri="{FF2B5EF4-FFF2-40B4-BE49-F238E27FC236}">
                <a16:creationId xmlns:a16="http://schemas.microsoft.com/office/drawing/2014/main" id="{9C36D227-7EA5-4AF6-1539-9AFC9F79BFE9}"/>
              </a:ext>
            </a:extLst>
          </p:cNvPr>
          <p:cNvSpPr>
            <a:spLocks noGrp="1"/>
          </p:cNvSpPr>
          <p:nvPr>
            <p:ph type="title"/>
          </p:nvPr>
        </p:nvSpPr>
        <p:spPr>
          <a:xfrm>
            <a:off x="152400" y="-16133"/>
            <a:ext cx="8686800" cy="1569660"/>
          </a:xfrm>
        </p:spPr>
        <p:txBody>
          <a:bodyPr wrap="square">
            <a:spAutoFit/>
          </a:bodyPr>
          <a:lstStyle/>
          <a:p>
            <a:pPr algn="ctr">
              <a:defRPr/>
            </a:pPr>
            <a:r>
              <a:rPr lang="en-US" sz="3200" dirty="0">
                <a:latin typeface="Arial Narrow" charset="0"/>
                <a:ea typeface="Arial Narrow" charset="0"/>
                <a:cs typeface="Arial Narrow" charset="0"/>
              </a:rPr>
              <a:t> </a:t>
            </a:r>
            <a:r>
              <a:rPr lang="el-GR" sz="3200" b="1" dirty="0">
                <a:solidFill>
                  <a:schemeClr val="accent6"/>
                </a:solidFill>
                <a:latin typeface="Arial Narrow" charset="0"/>
                <a:ea typeface="Arial Narrow" charset="0"/>
                <a:cs typeface="Arial Narrow" charset="0"/>
              </a:rPr>
              <a:t>Τι να προσέξει ο Καρδιολόγος στον ασθενή με ΧΝΝ</a:t>
            </a:r>
            <a:br>
              <a:rPr lang="en-US" sz="3200" b="1" dirty="0">
                <a:solidFill>
                  <a:schemeClr val="accent6"/>
                </a:solidFill>
                <a:latin typeface="Arial Narrow" charset="0"/>
                <a:ea typeface="Arial Narrow" charset="0"/>
                <a:cs typeface="Arial Narrow" charset="0"/>
              </a:rPr>
            </a:br>
            <a:br>
              <a:rPr lang="el-GR" sz="3200" b="1" dirty="0">
                <a:latin typeface="Arial Narrow" charset="0"/>
                <a:ea typeface="Arial Narrow" charset="0"/>
                <a:cs typeface="Arial Narrow" charset="0"/>
              </a:rPr>
            </a:br>
            <a:r>
              <a:rPr lang="el-GR" sz="3200" b="1" dirty="0">
                <a:latin typeface="Arial Narrow" charset="0"/>
                <a:ea typeface="Arial Narrow" charset="0"/>
                <a:cs typeface="Arial Narrow" charset="0"/>
              </a:rPr>
              <a:t>Εκτίμηση της νεφρικής λειτουργίας με το </a:t>
            </a:r>
            <a:r>
              <a:rPr lang="en-US" sz="3200" b="1" dirty="0" err="1">
                <a:latin typeface="Arial Narrow" charset="0"/>
                <a:ea typeface="Arial Narrow" charset="0"/>
                <a:cs typeface="Arial Narrow" charset="0"/>
              </a:rPr>
              <a:t>eGFR</a:t>
            </a:r>
            <a:r>
              <a:rPr lang="en-US" sz="3200" b="1" dirty="0">
                <a:latin typeface="Arial Narrow" charset="0"/>
                <a:ea typeface="Arial Narrow" charset="0"/>
                <a:cs typeface="Arial Narrow" charset="0"/>
              </a:rPr>
              <a:t> </a:t>
            </a:r>
          </a:p>
        </p:txBody>
      </p:sp>
    </p:spTree>
    <p:extLst>
      <p:ext uri="{BB962C8B-B14F-4D97-AF65-F5344CB8AC3E}">
        <p14:creationId xmlns:p14="http://schemas.microsoft.com/office/powerpoint/2010/main" val="9587046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3"/>
          <p:cNvSpPr>
            <a:spLocks noChangeArrowheads="1"/>
          </p:cNvSpPr>
          <p:nvPr/>
        </p:nvSpPr>
        <p:spPr bwMode="auto">
          <a:xfrm>
            <a:off x="1524700" y="801200"/>
            <a:ext cx="60833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r>
              <a:rPr lang="el-GR" sz="2800" b="1" dirty="0">
                <a:solidFill>
                  <a:srgbClr val="FFFFFF"/>
                </a:solidFill>
                <a:latin typeface="Times New Roman"/>
                <a:cs typeface="Times New Roman"/>
              </a:rPr>
              <a:t>ΚΛΙΝΙΚΗ ΠΟΡΕΙΑ -ΠΡΟΓΝΩΣΗ</a:t>
            </a:r>
          </a:p>
        </p:txBody>
      </p:sp>
      <p:sp>
        <p:nvSpPr>
          <p:cNvPr id="103429" name="Text Box 5"/>
          <p:cNvSpPr txBox="1">
            <a:spLocks noChangeArrowheads="1"/>
          </p:cNvSpPr>
          <p:nvPr/>
        </p:nvSpPr>
        <p:spPr bwMode="auto">
          <a:xfrm>
            <a:off x="1189036" y="1676400"/>
            <a:ext cx="6801367"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r>
              <a:rPr lang="el-GR" dirty="0">
                <a:solidFill>
                  <a:schemeClr val="accent2"/>
                </a:solidFill>
                <a:latin typeface="Arial Narrow" charset="0"/>
                <a:ea typeface="Arial Narrow" charset="0"/>
                <a:cs typeface="Arial Narrow" charset="0"/>
              </a:rPr>
              <a:t>Ο.Ν.</a:t>
            </a:r>
            <a:r>
              <a:rPr lang="en-US" dirty="0">
                <a:solidFill>
                  <a:schemeClr val="accent2"/>
                </a:solidFill>
                <a:latin typeface="Arial Narrow" charset="0"/>
                <a:ea typeface="Arial Narrow" charset="0"/>
                <a:cs typeface="Arial Narrow" charset="0"/>
              </a:rPr>
              <a:t>B</a:t>
            </a:r>
            <a:r>
              <a:rPr lang="el-GR" dirty="0">
                <a:solidFill>
                  <a:schemeClr val="accent2"/>
                </a:solidFill>
                <a:latin typeface="Arial Narrow" charset="0"/>
                <a:ea typeface="Arial Narrow" charset="0"/>
                <a:cs typeface="Arial Narrow" charset="0"/>
              </a:rPr>
              <a:t>. Συνήθως παροδική, ασυμπτωματική, </a:t>
            </a:r>
            <a:r>
              <a:rPr lang="el-GR" u="sng" dirty="0">
                <a:solidFill>
                  <a:schemeClr val="accent2"/>
                </a:solidFill>
                <a:latin typeface="Arial Narrow" charset="0"/>
                <a:ea typeface="Arial Narrow" charset="0"/>
                <a:cs typeface="Arial Narrow" charset="0"/>
              </a:rPr>
              <a:t>μη ολιγουρική</a:t>
            </a:r>
          </a:p>
        </p:txBody>
      </p:sp>
      <p:graphicFrame>
        <p:nvGraphicFramePr>
          <p:cNvPr id="103430" name="Object 6"/>
          <p:cNvGraphicFramePr>
            <a:graphicFrameLocks noGrp="1" noChangeAspect="1"/>
          </p:cNvGraphicFramePr>
          <p:nvPr>
            <p:ph/>
          </p:nvPr>
        </p:nvGraphicFramePr>
        <p:xfrm>
          <a:off x="274638" y="2238375"/>
          <a:ext cx="8785225" cy="2524125"/>
        </p:xfrm>
        <a:graphic>
          <a:graphicData uri="http://schemas.openxmlformats.org/presentationml/2006/ole">
            <mc:AlternateContent xmlns:mc="http://schemas.openxmlformats.org/markup-compatibility/2006">
              <mc:Choice xmlns:v="urn:schemas-microsoft-com:vml" Requires="v">
                <p:oleObj name="Chart" r:id="rId2" imgW="8267700" imgH="2374900" progId="MSGraph.Chart.8">
                  <p:embed followColorScheme="full"/>
                </p:oleObj>
              </mc:Choice>
              <mc:Fallback>
                <p:oleObj name="Chart" r:id="rId2" imgW="8267700" imgH="2374900" progId="MSGraph.Chart.8">
                  <p:embed followColorScheme="full"/>
                  <p:pic>
                    <p:nvPicPr>
                      <p:cNvPr id="103430" name="Object 6"/>
                      <p:cNvPicPr>
                        <a:picLocks noGrp="1" noChangeAspect="1" noChangeArrowheads="1"/>
                      </p:cNvPicPr>
                      <p:nvPr/>
                    </p:nvPicPr>
                    <p:blipFill>
                      <a:blip r:embed="rId3"/>
                      <a:srcRect/>
                      <a:stretch>
                        <a:fillRect/>
                      </a:stretch>
                    </p:blipFill>
                    <p:spPr bwMode="auto">
                      <a:xfrm>
                        <a:off x="274638" y="2238375"/>
                        <a:ext cx="8785225" cy="2524125"/>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7" dir="2700000" algn="ctr" rotWithShape="0">
                                <a:srgbClr val="000000">
                                  <a:alpha val="74997"/>
                                </a:srgbClr>
                              </a:outerShdw>
                            </a:effectLst>
                          </a14:hiddenEffects>
                        </a:ext>
                      </a:extLst>
                    </p:spPr>
                  </p:pic>
                </p:oleObj>
              </mc:Fallback>
            </mc:AlternateContent>
          </a:graphicData>
        </a:graphic>
      </p:graphicFrame>
      <p:sp>
        <p:nvSpPr>
          <p:cNvPr id="103432" name="Text Box 8"/>
          <p:cNvSpPr txBox="1">
            <a:spLocks noChangeArrowheads="1"/>
          </p:cNvSpPr>
          <p:nvPr/>
        </p:nvSpPr>
        <p:spPr bwMode="auto">
          <a:xfrm>
            <a:off x="8552282" y="4721469"/>
            <a:ext cx="688009"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600" dirty="0">
                <a:solidFill>
                  <a:schemeClr val="tx1"/>
                </a:solidFill>
                <a:latin typeface="Arial Narrow" charset="0"/>
                <a:ea typeface="Arial Narrow" charset="0"/>
                <a:cs typeface="Arial Narrow" charset="0"/>
              </a:rPr>
              <a:t>24</a:t>
            </a:r>
            <a:r>
              <a:rPr lang="el-GR" sz="1600" dirty="0">
                <a:solidFill>
                  <a:schemeClr val="tx1"/>
                </a:solidFill>
                <a:latin typeface="Arial Narrow" charset="0"/>
                <a:ea typeface="Arial Narrow" charset="0"/>
                <a:cs typeface="Arial Narrow" charset="0"/>
              </a:rPr>
              <a:t>ωρο</a:t>
            </a:r>
          </a:p>
        </p:txBody>
      </p:sp>
      <p:sp>
        <p:nvSpPr>
          <p:cNvPr id="103433" name="Text Box 9"/>
          <p:cNvSpPr txBox="1">
            <a:spLocks noChangeArrowheads="1"/>
          </p:cNvSpPr>
          <p:nvPr/>
        </p:nvSpPr>
        <p:spPr bwMode="auto">
          <a:xfrm rot="16200000">
            <a:off x="-835540" y="3109411"/>
            <a:ext cx="211140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l-GR" dirty="0">
                <a:solidFill>
                  <a:schemeClr val="tx1"/>
                </a:solidFill>
                <a:latin typeface="Arial Narrow" charset="0"/>
                <a:ea typeface="Arial Narrow" charset="0"/>
                <a:cs typeface="Arial Narrow" charset="0"/>
              </a:rPr>
              <a:t>Επίπεδα κρεατινίνης</a:t>
            </a:r>
          </a:p>
        </p:txBody>
      </p:sp>
      <p:sp>
        <p:nvSpPr>
          <p:cNvPr id="103434" name="Rectangle 10"/>
          <p:cNvSpPr>
            <a:spLocks noChangeArrowheads="1"/>
          </p:cNvSpPr>
          <p:nvPr/>
        </p:nvSpPr>
        <p:spPr bwMode="auto">
          <a:xfrm>
            <a:off x="395288" y="5157192"/>
            <a:ext cx="8569325" cy="646331"/>
          </a:xfrm>
          <a:prstGeom prst="rect">
            <a:avLst/>
          </a:prstGeom>
          <a:solidFill>
            <a:srgbClr val="F9FECE"/>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r>
              <a:rPr lang="el-GR" dirty="0">
                <a:solidFill>
                  <a:schemeClr val="accent2"/>
                </a:solidFill>
                <a:latin typeface="Arial Narrow" charset="0"/>
                <a:ea typeface="Arial Narrow" charset="0"/>
                <a:cs typeface="Arial Narrow" charset="0"/>
              </a:rPr>
              <a:t>Αυξάνουν το 1</a:t>
            </a:r>
            <a:r>
              <a:rPr lang="el-GR" baseline="30000" dirty="0">
                <a:solidFill>
                  <a:schemeClr val="accent2"/>
                </a:solidFill>
                <a:latin typeface="Arial Narrow" charset="0"/>
                <a:ea typeface="Arial Narrow" charset="0"/>
                <a:cs typeface="Arial Narrow" charset="0"/>
              </a:rPr>
              <a:t>ο</a:t>
            </a:r>
            <a:r>
              <a:rPr lang="el-GR" dirty="0">
                <a:solidFill>
                  <a:schemeClr val="accent2"/>
                </a:solidFill>
                <a:latin typeface="Arial Narrow" charset="0"/>
                <a:ea typeface="Arial Narrow" charset="0"/>
                <a:cs typeface="Arial Narrow" charset="0"/>
              </a:rPr>
              <a:t> 24ωρο, κορυφώνονται την 3</a:t>
            </a:r>
            <a:r>
              <a:rPr lang="el-GR" baseline="30000" dirty="0">
                <a:solidFill>
                  <a:schemeClr val="accent2"/>
                </a:solidFill>
                <a:latin typeface="Arial Narrow" charset="0"/>
                <a:ea typeface="Arial Narrow" charset="0"/>
                <a:cs typeface="Arial Narrow" charset="0"/>
              </a:rPr>
              <a:t>η</a:t>
            </a:r>
            <a:r>
              <a:rPr lang="el-GR" dirty="0">
                <a:solidFill>
                  <a:schemeClr val="accent2"/>
                </a:solidFill>
                <a:latin typeface="Arial Narrow" charset="0"/>
                <a:ea typeface="Arial Narrow" charset="0"/>
                <a:cs typeface="Arial Narrow" charset="0"/>
              </a:rPr>
              <a:t> -5</a:t>
            </a:r>
            <a:r>
              <a:rPr lang="el-GR" baseline="30000" dirty="0">
                <a:solidFill>
                  <a:schemeClr val="accent2"/>
                </a:solidFill>
                <a:latin typeface="Arial Narrow" charset="0"/>
                <a:ea typeface="Arial Narrow" charset="0"/>
                <a:cs typeface="Arial Narrow" charset="0"/>
              </a:rPr>
              <a:t>η</a:t>
            </a:r>
            <a:r>
              <a:rPr lang="el-GR" dirty="0">
                <a:solidFill>
                  <a:schemeClr val="accent2"/>
                </a:solidFill>
                <a:latin typeface="Arial Narrow" charset="0"/>
                <a:ea typeface="Arial Narrow" charset="0"/>
                <a:cs typeface="Arial Narrow" charset="0"/>
              </a:rPr>
              <a:t> ημέρα και επιστρέφουν στην αρχική τους τιμή σε 10 -14 ημέρες</a:t>
            </a:r>
          </a:p>
        </p:txBody>
      </p:sp>
      <p:sp>
        <p:nvSpPr>
          <p:cNvPr id="11" name="Title 10"/>
          <p:cNvSpPr txBox="1">
            <a:spLocks/>
          </p:cNvSpPr>
          <p:nvPr/>
        </p:nvSpPr>
        <p:spPr>
          <a:xfrm>
            <a:off x="533400" y="0"/>
            <a:ext cx="8229600" cy="877936"/>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lgn="ctr">
              <a:buNone/>
            </a:pPr>
            <a:r>
              <a:rPr lang="el-GR" sz="4000" dirty="0">
                <a:solidFill>
                  <a:srgbClr val="F0AD00"/>
                </a:solidFill>
                <a:latin typeface="Arial Narrow" charset="0"/>
                <a:ea typeface="Arial Narrow" charset="0"/>
                <a:cs typeface="Arial Narrow" charset="0"/>
              </a:rPr>
              <a:t>ΟΝΒ ΑΠΟ ΣΚΙΑΓΡΑΦΙΚΑ ΜΕΣΑ</a:t>
            </a:r>
            <a:endParaRPr lang="en-US" sz="4000" dirty="0">
              <a:solidFill>
                <a:srgbClr val="F0AD00"/>
              </a:solidFill>
              <a:latin typeface="Arial Narrow" charset="0"/>
              <a:ea typeface="Arial Narrow" charset="0"/>
              <a:cs typeface="Arial Narrow" charset="0"/>
            </a:endParaRPr>
          </a:p>
        </p:txBody>
      </p:sp>
      <p:sp>
        <p:nvSpPr>
          <p:cNvPr id="2" name="TextBox 1"/>
          <p:cNvSpPr txBox="1"/>
          <p:nvPr/>
        </p:nvSpPr>
        <p:spPr>
          <a:xfrm rot="19047327">
            <a:off x="1149461" y="2226143"/>
            <a:ext cx="6166250" cy="1508105"/>
          </a:xfrm>
          <a:prstGeom prst="rect">
            <a:avLst/>
          </a:prstGeom>
          <a:noFill/>
        </p:spPr>
        <p:txBody>
          <a:bodyPr wrap="square" rtlCol="0">
            <a:spAutoFit/>
          </a:bodyPr>
          <a:lstStyle/>
          <a:p>
            <a:r>
              <a:rPr lang="el-GR" sz="3600" b="1" dirty="0">
                <a:latin typeface="Arial Narrow" charset="0"/>
                <a:ea typeface="Arial Narrow" charset="0"/>
                <a:cs typeface="Arial Narrow" charset="0"/>
              </a:rPr>
              <a:t>ΠΡΟΣΟΧΗ</a:t>
            </a:r>
            <a:r>
              <a:rPr lang="el-GR" sz="2800" dirty="0">
                <a:latin typeface="Arial Narrow" charset="0"/>
                <a:ea typeface="Arial Narrow" charset="0"/>
                <a:cs typeface="Arial Narrow" charset="0"/>
              </a:rPr>
              <a:t> : -στους διαβητικούς</a:t>
            </a:r>
          </a:p>
          <a:p>
            <a:r>
              <a:rPr lang="el-GR" sz="2800" dirty="0">
                <a:latin typeface="Arial Narrow" charset="0"/>
                <a:ea typeface="Arial Narrow" charset="0"/>
                <a:cs typeface="Arial Narrow" charset="0"/>
              </a:rPr>
              <a:t>                          -στους ηλικιωμένους</a:t>
            </a:r>
          </a:p>
          <a:p>
            <a:r>
              <a:rPr lang="el-GR" sz="2800" dirty="0">
                <a:latin typeface="Arial Narrow" charset="0"/>
                <a:ea typeface="Arial Narrow" charset="0"/>
                <a:cs typeface="Arial Narrow" charset="0"/>
              </a:rPr>
              <a:t>                          -στην αφυδάτωση</a:t>
            </a:r>
            <a:endParaRPr lang="en-US" sz="2800" dirty="0">
              <a:latin typeface="Arial Narrow" charset="0"/>
              <a:ea typeface="Arial Narrow" charset="0"/>
              <a:cs typeface="Arial Narrow" charset="0"/>
            </a:endParaRPr>
          </a:p>
        </p:txBody>
      </p:sp>
    </p:spTree>
    <p:extLst>
      <p:ext uri="{BB962C8B-B14F-4D97-AF65-F5344CB8AC3E}">
        <p14:creationId xmlns:p14="http://schemas.microsoft.com/office/powerpoint/2010/main" val="91755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lom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62320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AED04475-F0D2-9248-900F-FC189DDB4325}"/>
              </a:ext>
            </a:extLst>
          </p:cNvPr>
          <p:cNvSpPr>
            <a:spLocks noGrp="1"/>
          </p:cNvSpPr>
          <p:nvPr>
            <p:ph idx="1"/>
          </p:nvPr>
        </p:nvSpPr>
        <p:spPr>
          <a:xfrm>
            <a:off x="554153" y="1718780"/>
            <a:ext cx="8520600" cy="4146888"/>
          </a:xfrm>
        </p:spPr>
        <p:txBody>
          <a:bodyPr/>
          <a:lstStyle/>
          <a:p>
            <a:pPr algn="just"/>
            <a:r>
              <a:rPr lang="el-GR" sz="2000" dirty="0">
                <a:latin typeface="Calibri" panose="020F0502020204030204" pitchFamily="34" charset="0"/>
                <a:cs typeface="Calibri" panose="020F0502020204030204" pitchFamily="34" charset="0"/>
              </a:rPr>
              <a:t>Η νεφροπάθεια από σκιαγραφικά δεν είναι τόσο συχνή όσο πιστεύαμε</a:t>
            </a:r>
          </a:p>
          <a:p>
            <a:pPr algn="just"/>
            <a:endParaRPr lang="el-GR" sz="2000" dirty="0">
              <a:latin typeface="Calibri" panose="020F0502020204030204" pitchFamily="34" charset="0"/>
              <a:cs typeface="Calibri" panose="020F0502020204030204" pitchFamily="34" charset="0"/>
            </a:endParaRPr>
          </a:p>
          <a:p>
            <a:pPr algn="just"/>
            <a:r>
              <a:rPr lang="el-GR" sz="2000" dirty="0">
                <a:latin typeface="Calibri" panose="020F0502020204030204" pitchFamily="34" charset="0"/>
                <a:cs typeface="Calibri" panose="020F0502020204030204" pitchFamily="34" charset="0"/>
              </a:rPr>
              <a:t>Η μη χρήση σκιαγραφικού, όταν χρειάζεται, μπορεί να είναι επιζήμια για τους ασθενείς</a:t>
            </a:r>
          </a:p>
          <a:p>
            <a:pPr algn="just"/>
            <a:endParaRPr lang="el-GR" sz="2000" dirty="0">
              <a:latin typeface="Calibri" panose="020F0502020204030204" pitchFamily="34" charset="0"/>
              <a:cs typeface="Calibri" panose="020F0502020204030204" pitchFamily="34" charset="0"/>
            </a:endParaRPr>
          </a:p>
          <a:p>
            <a:pPr algn="just"/>
            <a:r>
              <a:rPr lang="el-GR" sz="2000" dirty="0">
                <a:latin typeface="Calibri" panose="020F0502020204030204" pitchFamily="34" charset="0"/>
                <a:cs typeface="Calibri" panose="020F0502020204030204" pitchFamily="34" charset="0"/>
              </a:rPr>
              <a:t>Η σύγχρονη βιβλιογραφία συγκλείνει στην άποψη της χρήσης σκιαγραφικού σε ασθενείς με </a:t>
            </a:r>
            <a:r>
              <a:rPr lang="en-US" sz="2000" dirty="0">
                <a:latin typeface="Calibri" panose="020F0502020204030204" pitchFamily="34" charset="0"/>
                <a:cs typeface="Calibri" panose="020F0502020204030204" pitchFamily="34" charset="0"/>
              </a:rPr>
              <a:t>GFR &gt; 30ml/min</a:t>
            </a:r>
            <a:endParaRPr lang="el-GR" sz="2000" dirty="0">
              <a:latin typeface="Calibri" panose="020F0502020204030204" pitchFamily="34" charset="0"/>
              <a:cs typeface="Calibri" panose="020F0502020204030204" pitchFamily="34" charset="0"/>
            </a:endParaRPr>
          </a:p>
          <a:p>
            <a:pPr algn="just"/>
            <a:endParaRPr lang="el-GR" sz="2000" dirty="0">
              <a:latin typeface="Calibri" panose="020F0502020204030204" pitchFamily="34" charset="0"/>
              <a:cs typeface="Calibri" panose="020F0502020204030204" pitchFamily="34" charset="0"/>
            </a:endParaRPr>
          </a:p>
          <a:p>
            <a:pPr algn="just"/>
            <a:r>
              <a:rPr lang="el-GR" sz="2000" dirty="0">
                <a:latin typeface="Calibri" panose="020F0502020204030204" pitchFamily="34" charset="0"/>
                <a:cs typeface="Calibri" panose="020F0502020204030204" pitchFamily="34" charset="0"/>
              </a:rPr>
              <a:t>Προσοχή σε «αφυδατωμένους» ή/και διαβητικούς ασθενείς</a:t>
            </a:r>
          </a:p>
          <a:p>
            <a:pPr algn="just"/>
            <a:endParaRPr lang="en-US" sz="2000" dirty="0">
              <a:latin typeface="Calibri" panose="020F0502020204030204" pitchFamily="34" charset="0"/>
              <a:cs typeface="Calibri" panose="020F0502020204030204" pitchFamily="34" charset="0"/>
            </a:endParaRPr>
          </a:p>
          <a:p>
            <a:pPr algn="just"/>
            <a:r>
              <a:rPr lang="el-GR" sz="2000" dirty="0" err="1">
                <a:latin typeface="Calibri" panose="020F0502020204030204" pitchFamily="34" charset="0"/>
                <a:cs typeface="Calibri" panose="020F0502020204030204" pitchFamily="34" charset="0"/>
              </a:rPr>
              <a:t>Συνοσηρότητες</a:t>
            </a:r>
            <a:r>
              <a:rPr lang="el-GR" sz="2000" dirty="0">
                <a:latin typeface="Calibri" panose="020F0502020204030204" pitchFamily="34" charset="0"/>
                <a:cs typeface="Calibri" panose="020F0502020204030204" pitchFamily="34" charset="0"/>
              </a:rPr>
              <a:t>-φάρμακα</a:t>
            </a:r>
          </a:p>
          <a:p>
            <a:pPr marL="114300" indent="0" algn="just">
              <a:buNone/>
            </a:pPr>
            <a:endParaRPr lang="el-GR" sz="2000" dirty="0">
              <a:latin typeface="Calibri" panose="020F0502020204030204" pitchFamily="34" charset="0"/>
              <a:cs typeface="Calibri" panose="020F0502020204030204" pitchFamily="34" charset="0"/>
            </a:endParaRPr>
          </a:p>
        </p:txBody>
      </p:sp>
      <p:sp>
        <p:nvSpPr>
          <p:cNvPr id="6" name="Google Shape;91;p17">
            <a:extLst>
              <a:ext uri="{FF2B5EF4-FFF2-40B4-BE49-F238E27FC236}">
                <a16:creationId xmlns:a16="http://schemas.microsoft.com/office/drawing/2014/main" id="{6F8099F3-40C7-4241-A917-6E433474A9F0}"/>
              </a:ext>
            </a:extLst>
          </p:cNvPr>
          <p:cNvSpPr txBox="1"/>
          <p:nvPr/>
        </p:nvSpPr>
        <p:spPr>
          <a:xfrm rot="-5400000">
            <a:off x="-2017231" y="3340636"/>
            <a:ext cx="4646700" cy="509980"/>
          </a:xfrm>
          <a:prstGeom prst="rect">
            <a:avLst/>
          </a:prstGeom>
          <a:solidFill>
            <a:schemeClr val="accent5">
              <a:lumMod val="40000"/>
              <a:lumOff val="60000"/>
            </a:schemeClr>
          </a:solidFill>
          <a:ln>
            <a:noFill/>
          </a:ln>
        </p:spPr>
        <p:txBody>
          <a:bodyPr spcFirstLastPara="1" wrap="square" lIns="91425" tIns="91425" rIns="91425" bIns="91425" anchor="t" anchorCtr="0">
            <a:noAutofit/>
          </a:bodyPr>
          <a:lstStyle/>
          <a:p>
            <a:pPr algn="ctr">
              <a:spcBef>
                <a:spcPts val="0"/>
              </a:spcBef>
              <a:spcAft>
                <a:spcPts val="0"/>
              </a:spcAft>
            </a:pPr>
            <a:r>
              <a:rPr lang="el-GR" sz="2400" b="1" dirty="0">
                <a:solidFill>
                  <a:srgbClr val="CC0000"/>
                </a:solidFill>
                <a:latin typeface="Calibri"/>
                <a:ea typeface="Calibri"/>
                <a:cs typeface="Calibri"/>
                <a:sym typeface="Calibri"/>
              </a:rPr>
              <a:t>ΝΕΦΡΟΠΑΘΕΙΑ ΑΠΟ ΣΚΙΓΡΑΦΙΚΑ</a:t>
            </a:r>
          </a:p>
        </p:txBody>
      </p:sp>
      <p:sp>
        <p:nvSpPr>
          <p:cNvPr id="7" name="Google Shape;195;p29">
            <a:extLst>
              <a:ext uri="{FF2B5EF4-FFF2-40B4-BE49-F238E27FC236}">
                <a16:creationId xmlns:a16="http://schemas.microsoft.com/office/drawing/2014/main" id="{7BE1EC09-70B9-F642-8248-C0EA041A9994}"/>
              </a:ext>
            </a:extLst>
          </p:cNvPr>
          <p:cNvSpPr txBox="1">
            <a:spLocks/>
          </p:cNvSpPr>
          <p:nvPr/>
        </p:nvSpPr>
        <p:spPr>
          <a:xfrm>
            <a:off x="311700" y="929922"/>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l-GR" b="1" dirty="0">
                <a:solidFill>
                  <a:srgbClr val="CC0000"/>
                </a:solidFill>
              </a:rPr>
              <a:t>Χρόνια νεφρική νόσος (ΧΝΝ)</a:t>
            </a:r>
          </a:p>
        </p:txBody>
      </p:sp>
      <p:sp>
        <p:nvSpPr>
          <p:cNvPr id="10" name="TextBox 9">
            <a:extLst>
              <a:ext uri="{FF2B5EF4-FFF2-40B4-BE49-F238E27FC236}">
                <a16:creationId xmlns:a16="http://schemas.microsoft.com/office/drawing/2014/main" id="{BCFEA26E-5C94-C743-92D4-16576544EBAA}"/>
              </a:ext>
            </a:extLst>
          </p:cNvPr>
          <p:cNvSpPr txBox="1"/>
          <p:nvPr/>
        </p:nvSpPr>
        <p:spPr>
          <a:xfrm>
            <a:off x="6137566" y="5450028"/>
            <a:ext cx="2948243" cy="430887"/>
          </a:xfrm>
          <a:prstGeom prst="rect">
            <a:avLst/>
          </a:prstGeom>
          <a:noFill/>
        </p:spPr>
        <p:txBody>
          <a:bodyPr wrap="none" rtlCol="0">
            <a:spAutoFit/>
          </a:bodyPr>
          <a:lstStyle/>
          <a:p>
            <a:r>
              <a:rPr lang="en-US" sz="1100" i="1" dirty="0">
                <a:latin typeface="Calibri" panose="020F0502020204030204" pitchFamily="34" charset="0"/>
                <a:cs typeface="Calibri" panose="020F0502020204030204" pitchFamily="34" charset="0"/>
              </a:rPr>
              <a:t>Radiology. 2014 Dec;273(3):714-25</a:t>
            </a:r>
            <a:endParaRPr lang="el-GR" sz="1100" i="1" dirty="0">
              <a:latin typeface="Calibri" panose="020F0502020204030204" pitchFamily="34" charset="0"/>
              <a:cs typeface="Calibri" panose="020F0502020204030204" pitchFamily="34" charset="0"/>
            </a:endParaRPr>
          </a:p>
          <a:p>
            <a:r>
              <a:rPr lang="en-US" sz="1100" i="1" dirty="0">
                <a:latin typeface="Calibri" panose="020F0502020204030204" pitchFamily="34" charset="0"/>
                <a:cs typeface="Calibri" panose="020F0502020204030204" pitchFamily="34" charset="0"/>
              </a:rPr>
              <a:t>Mayo Clin Proc. 2015 August ; 90(8): 1046–1053</a:t>
            </a:r>
          </a:p>
        </p:txBody>
      </p:sp>
      <p:pic>
        <p:nvPicPr>
          <p:cNvPr id="11" name="Εικόνα 10">
            <a:extLst>
              <a:ext uri="{FF2B5EF4-FFF2-40B4-BE49-F238E27FC236}">
                <a16:creationId xmlns:a16="http://schemas.microsoft.com/office/drawing/2014/main" id="{CF923D2C-A0BC-B14A-ACE0-54223AA3950A}"/>
              </a:ext>
            </a:extLst>
          </p:cNvPr>
          <p:cNvPicPr>
            <a:picLocks noChangeAspect="1"/>
          </p:cNvPicPr>
          <p:nvPr/>
        </p:nvPicPr>
        <p:blipFill>
          <a:blip r:embed="rId2"/>
          <a:stretch>
            <a:fillRect/>
          </a:stretch>
        </p:blipFill>
        <p:spPr>
          <a:xfrm>
            <a:off x="8522002" y="951951"/>
            <a:ext cx="544785" cy="475316"/>
          </a:xfrm>
          <a:prstGeom prst="rect">
            <a:avLst/>
          </a:prstGeom>
        </p:spPr>
      </p:pic>
    </p:spTree>
    <p:extLst>
      <p:ext uri="{BB962C8B-B14F-4D97-AF65-F5344CB8AC3E}">
        <p14:creationId xmlns:p14="http://schemas.microsoft.com/office/powerpoint/2010/main" val="262904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circle(in)">
                                      <p:cBhvr>
                                        <p:cTn id="12" dur="2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circle(in)">
                                      <p:cBhvr>
                                        <p:cTn id="17" dur="20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circle(in)">
                                      <p:cBhvr>
                                        <p:cTn id="22" dur="20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circle(in)">
                                      <p:cBhvr>
                                        <p:cTn id="27" dur="2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50" name="Rectangle 22"/>
          <p:cNvSpPr>
            <a:spLocks noChangeArrowheads="1"/>
          </p:cNvSpPr>
          <p:nvPr/>
        </p:nvSpPr>
        <p:spPr bwMode="auto">
          <a:xfrm>
            <a:off x="395288" y="404813"/>
            <a:ext cx="8353425"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349" name="Rectangle 21"/>
          <p:cNvSpPr>
            <a:spLocks noChangeArrowheads="1"/>
          </p:cNvSpPr>
          <p:nvPr/>
        </p:nvSpPr>
        <p:spPr bwMode="auto">
          <a:xfrm>
            <a:off x="554413" y="476250"/>
            <a:ext cx="809708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l-GR" sz="2400" dirty="0">
                <a:solidFill>
                  <a:srgbClr val="993300"/>
                </a:solidFill>
                <a:latin typeface="Times New Roman"/>
                <a:cs typeface="Times New Roman"/>
              </a:rPr>
              <a:t>ΝΕΦΡΟΤΟΞΙΚΟΤΗΤΑ ΧΗΛΙΚΩΝ ΕΝΩΣΕΩΝ ΓΑΔΟΛΙΝΙΟΥ </a:t>
            </a:r>
          </a:p>
        </p:txBody>
      </p:sp>
      <p:sp>
        <p:nvSpPr>
          <p:cNvPr id="99353" name="Text Box 25"/>
          <p:cNvSpPr txBox="1">
            <a:spLocks noChangeArrowheads="1"/>
          </p:cNvSpPr>
          <p:nvPr/>
        </p:nvSpPr>
        <p:spPr bwMode="auto">
          <a:xfrm>
            <a:off x="358775" y="1125538"/>
            <a:ext cx="8785225" cy="92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l-GR" dirty="0">
                <a:latin typeface="Times New Roman"/>
                <a:cs typeface="Times New Roman"/>
              </a:rPr>
              <a:t>ΑΡΧΙΚΕΣ ΜΕΛΕΤΕΣ:</a:t>
            </a:r>
            <a:r>
              <a:rPr lang="el-GR" dirty="0">
                <a:solidFill>
                  <a:schemeClr val="tx1"/>
                </a:solidFill>
                <a:latin typeface="Times New Roman"/>
                <a:cs typeface="Times New Roman"/>
              </a:rPr>
              <a:t> </a:t>
            </a:r>
            <a:r>
              <a:rPr lang="el-GR" dirty="0">
                <a:solidFill>
                  <a:schemeClr val="accent2"/>
                </a:solidFill>
                <a:latin typeface="Times New Roman"/>
                <a:cs typeface="Times New Roman"/>
              </a:rPr>
              <a:t>Ασφαλέστερες </a:t>
            </a:r>
          </a:p>
          <a:p>
            <a:endParaRPr lang="el-GR" dirty="0">
              <a:solidFill>
                <a:schemeClr val="accent2"/>
              </a:solidFill>
              <a:latin typeface="Times New Roman"/>
              <a:cs typeface="Times New Roman"/>
            </a:endParaRPr>
          </a:p>
          <a:p>
            <a:r>
              <a:rPr lang="el-GR" dirty="0">
                <a:solidFill>
                  <a:schemeClr val="tx1"/>
                </a:solidFill>
                <a:latin typeface="Times New Roman"/>
                <a:cs typeface="Times New Roman"/>
              </a:rPr>
              <a:t> </a:t>
            </a:r>
            <a:r>
              <a:rPr lang="el-GR" dirty="0">
                <a:solidFill>
                  <a:srgbClr val="006600"/>
                </a:solidFill>
                <a:latin typeface="Times New Roman"/>
                <a:cs typeface="Times New Roman"/>
              </a:rPr>
              <a:t>ΑΠΟΤΕΛΕΣΜΑ:</a:t>
            </a:r>
            <a:r>
              <a:rPr lang="el-GR" dirty="0">
                <a:solidFill>
                  <a:schemeClr val="tx1"/>
                </a:solidFill>
                <a:latin typeface="Times New Roman"/>
                <a:cs typeface="Times New Roman"/>
              </a:rPr>
              <a:t> </a:t>
            </a:r>
            <a:r>
              <a:rPr lang="el-GR" dirty="0">
                <a:solidFill>
                  <a:schemeClr val="accent2"/>
                </a:solidFill>
                <a:latin typeface="Times New Roman"/>
                <a:cs typeface="Times New Roman"/>
              </a:rPr>
              <a:t>Αντικατέστησαν τα ιωδιούχα</a:t>
            </a:r>
          </a:p>
        </p:txBody>
      </p:sp>
      <p:sp>
        <p:nvSpPr>
          <p:cNvPr id="99354" name="Text Box 26"/>
          <p:cNvSpPr txBox="1">
            <a:spLocks noChangeArrowheads="1"/>
          </p:cNvSpPr>
          <p:nvPr/>
        </p:nvSpPr>
        <p:spPr bwMode="auto">
          <a:xfrm>
            <a:off x="76200" y="2667000"/>
            <a:ext cx="89916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r>
              <a:rPr lang="el-GR" dirty="0">
                <a:latin typeface="Times New Roman"/>
                <a:cs typeface="Times New Roman"/>
              </a:rPr>
              <a:t>ΝΕΟΤΕΡΕΣ ΜΕΛΕΤΕΣ:</a:t>
            </a:r>
            <a:r>
              <a:rPr lang="el-GR" dirty="0">
                <a:solidFill>
                  <a:schemeClr val="tx1"/>
                </a:solidFill>
                <a:latin typeface="Times New Roman"/>
                <a:cs typeface="Times New Roman"/>
              </a:rPr>
              <a:t> </a:t>
            </a:r>
            <a:r>
              <a:rPr lang="el-GR" dirty="0">
                <a:solidFill>
                  <a:schemeClr val="accent2"/>
                </a:solidFill>
                <a:latin typeface="Times New Roman"/>
                <a:cs typeface="Times New Roman"/>
              </a:rPr>
              <a:t>Ασφαλείς σε ασθενείς με φυσιολογικούς νεφρούς. Η τοξικότητά τους αυξάνει όσο πιο προχωρημένη είναι η ΧΝ</a:t>
            </a:r>
            <a:r>
              <a:rPr lang="en-US" dirty="0">
                <a:solidFill>
                  <a:schemeClr val="accent2"/>
                </a:solidFill>
                <a:latin typeface="Times New Roman"/>
                <a:cs typeface="Times New Roman"/>
              </a:rPr>
              <a:t>B. </a:t>
            </a:r>
            <a:r>
              <a:rPr lang="el-GR" dirty="0">
                <a:solidFill>
                  <a:schemeClr val="accent2"/>
                </a:solidFill>
                <a:latin typeface="Times New Roman"/>
                <a:cs typeface="Times New Roman"/>
              </a:rPr>
              <a:t>Προσοχή στη συστηματική νεφρογενή ίνωση</a:t>
            </a:r>
          </a:p>
        </p:txBody>
      </p:sp>
      <p:sp>
        <p:nvSpPr>
          <p:cNvPr id="99355" name="Rectangle 27"/>
          <p:cNvSpPr>
            <a:spLocks noChangeArrowheads="1"/>
          </p:cNvSpPr>
          <p:nvPr/>
        </p:nvSpPr>
        <p:spPr bwMode="auto">
          <a:xfrm>
            <a:off x="0" y="4038600"/>
            <a:ext cx="9144000" cy="2031325"/>
          </a:xfrm>
          <a:prstGeom prst="rect">
            <a:avLst/>
          </a:prstGeom>
          <a:solidFill>
            <a:srgbClr val="F9FECE"/>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r>
              <a:rPr lang="el-GR" dirty="0">
                <a:solidFill>
                  <a:schemeClr val="accent1"/>
                </a:solidFill>
                <a:latin typeface="Times New Roman"/>
                <a:cs typeface="Times New Roman"/>
              </a:rPr>
              <a:t>Ευρωπαϊκή Εταιρία Ουρογεννητικής Ακτινολογίας (</a:t>
            </a:r>
            <a:r>
              <a:rPr lang="en-US" dirty="0">
                <a:solidFill>
                  <a:schemeClr val="accent1"/>
                </a:solidFill>
                <a:latin typeface="Times New Roman"/>
                <a:cs typeface="Times New Roman"/>
              </a:rPr>
              <a:t>ESUR</a:t>
            </a:r>
            <a:r>
              <a:rPr lang="el-GR" dirty="0">
                <a:solidFill>
                  <a:schemeClr val="accent1"/>
                </a:solidFill>
                <a:latin typeface="Times New Roman"/>
                <a:cs typeface="Times New Roman"/>
              </a:rPr>
              <a:t>): </a:t>
            </a:r>
          </a:p>
          <a:p>
            <a:endParaRPr lang="el-GR" dirty="0">
              <a:solidFill>
                <a:schemeClr val="accent1"/>
              </a:solidFill>
              <a:latin typeface="Times New Roman"/>
              <a:cs typeface="Times New Roman"/>
            </a:endParaRPr>
          </a:p>
          <a:p>
            <a:pPr algn="ctr"/>
            <a:r>
              <a:rPr lang="el-GR" sz="3000" dirty="0">
                <a:solidFill>
                  <a:schemeClr val="accent1"/>
                </a:solidFill>
                <a:latin typeface="Times New Roman"/>
                <a:cs typeface="Times New Roman"/>
              </a:rPr>
              <a:t>Οι ενώσεις γαδολινίου να χρησιμοποιούνται ΜΟΝΟ στη μαγνητική τομογραφία</a:t>
            </a:r>
            <a:r>
              <a:rPr lang="en-US" sz="3000" dirty="0">
                <a:solidFill>
                  <a:schemeClr val="accent1"/>
                </a:solidFill>
                <a:latin typeface="Times New Roman"/>
                <a:cs typeface="Times New Roman"/>
              </a:rPr>
              <a:t> </a:t>
            </a:r>
            <a:r>
              <a:rPr lang="el-GR" sz="3000" dirty="0">
                <a:solidFill>
                  <a:schemeClr val="accent1"/>
                </a:solidFill>
                <a:latin typeface="Times New Roman"/>
                <a:cs typeface="Times New Roman"/>
              </a:rPr>
              <a:t>και σε αθενείς με </a:t>
            </a:r>
            <a:r>
              <a:rPr lang="en-US" sz="3000" dirty="0">
                <a:solidFill>
                  <a:schemeClr val="accent1"/>
                </a:solidFill>
                <a:latin typeface="Times New Roman"/>
                <a:cs typeface="Times New Roman"/>
              </a:rPr>
              <a:t>GFR &gt; 50ml/min</a:t>
            </a:r>
            <a:endParaRPr lang="el-GR" sz="3000" dirty="0">
              <a:solidFill>
                <a:schemeClr val="accent1"/>
              </a:solidFill>
              <a:latin typeface="Times New Roman"/>
              <a:cs typeface="Times New Roman"/>
            </a:endParaRPr>
          </a:p>
          <a:p>
            <a:endParaRPr lang="el-GR" sz="3000" dirty="0">
              <a:solidFill>
                <a:schemeClr val="accent1"/>
              </a:solidFill>
              <a:latin typeface="Times New Roman"/>
              <a:cs typeface="Times New Roman"/>
            </a:endParaRPr>
          </a:p>
        </p:txBody>
      </p:sp>
    </p:spTree>
    <p:extLst>
      <p:ext uri="{BB962C8B-B14F-4D97-AF65-F5344CB8AC3E}">
        <p14:creationId xmlns:p14="http://schemas.microsoft.com/office/powerpoint/2010/main" val="3701422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9355"/>
                                        </p:tgtEl>
                                        <p:attrNameLst>
                                          <p:attrName>style.visibility</p:attrName>
                                        </p:attrNameLst>
                                      </p:cBhvr>
                                      <p:to>
                                        <p:strVal val="visible"/>
                                      </p:to>
                                    </p:set>
                                    <p:anim calcmode="lin" valueType="num">
                                      <p:cBhvr additive="base">
                                        <p:cTn id="7" dur="500" fill="hold"/>
                                        <p:tgtEl>
                                          <p:spTgt spid="99355"/>
                                        </p:tgtEl>
                                        <p:attrNameLst>
                                          <p:attrName>ppt_x</p:attrName>
                                        </p:attrNameLst>
                                      </p:cBhvr>
                                      <p:tavLst>
                                        <p:tav tm="0">
                                          <p:val>
                                            <p:strVal val="0-#ppt_w/2"/>
                                          </p:val>
                                        </p:tav>
                                        <p:tav tm="100000">
                                          <p:val>
                                            <p:strVal val="#ppt_x"/>
                                          </p:val>
                                        </p:tav>
                                      </p:tavLst>
                                    </p:anim>
                                    <p:anim calcmode="lin" valueType="num">
                                      <p:cBhvr additive="base">
                                        <p:cTn id="8" dur="500" fill="hold"/>
                                        <p:tgtEl>
                                          <p:spTgt spid="993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55"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766" y="1485359"/>
            <a:ext cx="8686800" cy="4031873"/>
          </a:xfrm>
          <a:prstGeom prst="rect">
            <a:avLst/>
          </a:prstGeom>
          <a:solidFill>
            <a:schemeClr val="accent5">
              <a:lumMod val="60000"/>
              <a:lumOff val="40000"/>
            </a:schemeClr>
          </a:solidFill>
        </p:spPr>
        <p:txBody>
          <a:bodyPr>
            <a:spAutoFit/>
          </a:bodyPr>
          <a:lstStyle/>
          <a:p>
            <a:pPr marL="360363" indent="-360363" algn="just">
              <a:buFont typeface="Arial"/>
              <a:buChar char="•"/>
              <a:defRPr/>
            </a:pPr>
            <a:r>
              <a:rPr lang="el-GR" sz="3200" dirty="0">
                <a:solidFill>
                  <a:schemeClr val="tx1">
                    <a:alpha val="34000"/>
                  </a:schemeClr>
                </a:solidFill>
                <a:latin typeface="Arial Narrow" charset="0"/>
                <a:ea typeface="Arial Narrow" charset="0"/>
                <a:cs typeface="Arial Narrow" charset="0"/>
              </a:rPr>
              <a:t>Αύξηση της δόσης των διουρητικών (αγκύλης) </a:t>
            </a:r>
            <a:endParaRPr lang="en-US" sz="3200" dirty="0">
              <a:solidFill>
                <a:schemeClr val="tx1">
                  <a:alpha val="34000"/>
                </a:schemeClr>
              </a:solidFill>
              <a:latin typeface="Arial Narrow" charset="0"/>
              <a:ea typeface="Arial Narrow" charset="0"/>
              <a:cs typeface="Arial Narrow" charset="0"/>
            </a:endParaRPr>
          </a:p>
          <a:p>
            <a:pPr algn="just">
              <a:defRPr/>
            </a:pPr>
            <a:endParaRPr lang="el-GR" sz="3200" dirty="0">
              <a:solidFill>
                <a:schemeClr val="tx1">
                  <a:alpha val="34000"/>
                </a:schemeClr>
              </a:solidFill>
              <a:latin typeface="Arial Narrow" charset="0"/>
              <a:ea typeface="Arial Narrow" charset="0"/>
              <a:cs typeface="Arial Narrow" charset="0"/>
            </a:endParaRPr>
          </a:p>
          <a:p>
            <a:pPr marL="285750" indent="-285750" algn="just">
              <a:buFont typeface="Arial"/>
              <a:buChar char="•"/>
              <a:defRPr/>
            </a:pPr>
            <a:r>
              <a:rPr lang="el-GR" sz="3200" dirty="0">
                <a:solidFill>
                  <a:schemeClr val="tx1">
                    <a:alpha val="34000"/>
                  </a:schemeClr>
                </a:solidFill>
                <a:latin typeface="Arial Narrow" charset="0"/>
                <a:ea typeface="Arial Narrow" charset="0"/>
                <a:cs typeface="Arial Narrow" charset="0"/>
              </a:rPr>
              <a:t>Αποφυγή </a:t>
            </a:r>
            <a:r>
              <a:rPr lang="el-GR" sz="3200" dirty="0" err="1">
                <a:solidFill>
                  <a:schemeClr val="tx1">
                    <a:alpha val="34000"/>
                  </a:schemeClr>
                </a:solidFill>
                <a:latin typeface="Arial Narrow" charset="0"/>
                <a:ea typeface="Arial Narrow" charset="0"/>
                <a:cs typeface="Arial Narrow" charset="0"/>
              </a:rPr>
              <a:t>νεφροτοξικών</a:t>
            </a:r>
            <a:r>
              <a:rPr lang="el-GR" sz="3200" dirty="0">
                <a:solidFill>
                  <a:schemeClr val="tx1">
                    <a:alpha val="34000"/>
                  </a:schemeClr>
                </a:solidFill>
                <a:latin typeface="Arial Narrow" charset="0"/>
                <a:ea typeface="Arial Narrow" charset="0"/>
                <a:cs typeface="Arial Narrow" charset="0"/>
              </a:rPr>
              <a:t> παραγόντων (σκιαγραφικά, ΜΣΑΦ κλπ) </a:t>
            </a:r>
          </a:p>
          <a:p>
            <a:pPr marL="285750" indent="-285750" algn="just">
              <a:buFont typeface="Arial"/>
              <a:buChar char="•"/>
              <a:defRPr/>
            </a:pPr>
            <a:endParaRPr lang="el-GR" sz="3200" dirty="0">
              <a:latin typeface="Arial Narrow" charset="0"/>
              <a:ea typeface="Arial Narrow" charset="0"/>
              <a:cs typeface="Arial Narrow" charset="0"/>
            </a:endParaRPr>
          </a:p>
          <a:p>
            <a:pPr marL="285750" indent="-285750" algn="just">
              <a:buFont typeface="Arial"/>
              <a:buChar char="•"/>
              <a:defRPr/>
            </a:pPr>
            <a:r>
              <a:rPr lang="el-GR" sz="3200" dirty="0">
                <a:latin typeface="Arial Narrow" charset="0"/>
                <a:ea typeface="Arial Narrow" charset="0"/>
                <a:cs typeface="Arial Narrow" charset="0"/>
              </a:rPr>
              <a:t>Τροποποίηση της δόσης αντιβιοτικών, αΜΕΑ, καλλιοσυντηρητικών διουρητικών, διαβητικών δισκίων</a:t>
            </a:r>
            <a:r>
              <a:rPr lang="en-US" sz="3200" dirty="0">
                <a:latin typeface="Arial Narrow" charset="0"/>
                <a:ea typeface="Arial Narrow" charset="0"/>
                <a:cs typeface="Arial Narrow" charset="0"/>
              </a:rPr>
              <a:t>, </a:t>
            </a:r>
            <a:r>
              <a:rPr lang="el-GR" sz="3200" dirty="0">
                <a:latin typeface="Arial Narrow" charset="0"/>
                <a:ea typeface="Arial Narrow" charset="0"/>
                <a:cs typeface="Arial Narrow" charset="0"/>
              </a:rPr>
              <a:t>αντιπηκτικών κλπ</a:t>
            </a:r>
          </a:p>
        </p:txBody>
      </p:sp>
      <p:sp>
        <p:nvSpPr>
          <p:cNvPr id="5" name="Title 5">
            <a:extLst>
              <a:ext uri="{FF2B5EF4-FFF2-40B4-BE49-F238E27FC236}">
                <a16:creationId xmlns:a16="http://schemas.microsoft.com/office/drawing/2014/main" id="{72B4D9B5-776B-BFA2-178C-47937E89AA0E}"/>
              </a:ext>
            </a:extLst>
          </p:cNvPr>
          <p:cNvSpPr>
            <a:spLocks noGrp="1"/>
          </p:cNvSpPr>
          <p:nvPr>
            <p:ph type="title"/>
          </p:nvPr>
        </p:nvSpPr>
        <p:spPr>
          <a:xfrm>
            <a:off x="152400" y="-16133"/>
            <a:ext cx="8686800" cy="1569660"/>
          </a:xfrm>
        </p:spPr>
        <p:txBody>
          <a:bodyPr wrap="square">
            <a:spAutoFit/>
          </a:bodyPr>
          <a:lstStyle/>
          <a:p>
            <a:pPr algn="ctr">
              <a:defRPr/>
            </a:pPr>
            <a:r>
              <a:rPr lang="en-US" sz="3200" dirty="0">
                <a:latin typeface="Arial Narrow" charset="0"/>
                <a:ea typeface="Arial Narrow" charset="0"/>
                <a:cs typeface="Arial Narrow" charset="0"/>
              </a:rPr>
              <a:t> </a:t>
            </a:r>
            <a:r>
              <a:rPr lang="el-GR" sz="3200" b="1" dirty="0">
                <a:solidFill>
                  <a:schemeClr val="accent6"/>
                </a:solidFill>
                <a:latin typeface="Arial Narrow" charset="0"/>
                <a:ea typeface="Arial Narrow" charset="0"/>
                <a:cs typeface="Arial Narrow" charset="0"/>
              </a:rPr>
              <a:t>Τι να προσέξει ο Καρδιολόγος στον ασθενή με ΧΝΝ</a:t>
            </a:r>
            <a:br>
              <a:rPr lang="en-US" sz="3200" b="1" dirty="0">
                <a:solidFill>
                  <a:schemeClr val="accent6"/>
                </a:solidFill>
                <a:latin typeface="Arial Narrow" charset="0"/>
                <a:ea typeface="Arial Narrow" charset="0"/>
                <a:cs typeface="Arial Narrow" charset="0"/>
              </a:rPr>
            </a:br>
            <a:br>
              <a:rPr lang="el-GR" sz="3200" b="1" dirty="0">
                <a:latin typeface="Arial Narrow" charset="0"/>
                <a:ea typeface="Arial Narrow" charset="0"/>
                <a:cs typeface="Arial Narrow" charset="0"/>
              </a:rPr>
            </a:br>
            <a:r>
              <a:rPr lang="el-GR" sz="3200" b="1" dirty="0">
                <a:latin typeface="Arial Narrow" charset="0"/>
                <a:ea typeface="Arial Narrow" charset="0"/>
                <a:cs typeface="Arial Narrow" charset="0"/>
              </a:rPr>
              <a:t>Εκτίμηση της νεφρικής λειτουργίας με το </a:t>
            </a:r>
            <a:r>
              <a:rPr lang="en-US" sz="3200" b="1" dirty="0" err="1">
                <a:latin typeface="Arial Narrow" charset="0"/>
                <a:ea typeface="Arial Narrow" charset="0"/>
                <a:cs typeface="Arial Narrow" charset="0"/>
              </a:rPr>
              <a:t>eGFR</a:t>
            </a:r>
            <a:r>
              <a:rPr lang="en-US" sz="3200" b="1" dirty="0">
                <a:latin typeface="Arial Narrow" charset="0"/>
                <a:ea typeface="Arial Narrow" charset="0"/>
                <a:cs typeface="Arial Narrow" charset="0"/>
              </a:rPr>
              <a:t> </a:t>
            </a:r>
          </a:p>
        </p:txBody>
      </p:sp>
    </p:spTree>
    <p:extLst>
      <p:ext uri="{BB962C8B-B14F-4D97-AF65-F5344CB8AC3E}">
        <p14:creationId xmlns:p14="http://schemas.microsoft.com/office/powerpoint/2010/main" val="408851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normAutofit fontScale="90000"/>
          </a:bodyPr>
          <a:lstStyle/>
          <a:p>
            <a:pPr algn="ctr"/>
            <a:r>
              <a:rPr lang="el-GR" sz="4400" b="1" dirty="0">
                <a:solidFill>
                  <a:srgbClr val="F0AD00"/>
                </a:solidFill>
                <a:effectLst/>
                <a:latin typeface="Times New Roman"/>
                <a:cs typeface="Times New Roman"/>
              </a:rPr>
              <a:t>α-ΜΕΑ ΚΑΙ </a:t>
            </a:r>
            <a:r>
              <a:rPr lang="en-US" sz="4400" b="1" dirty="0">
                <a:solidFill>
                  <a:srgbClr val="F0AD00"/>
                </a:solidFill>
                <a:effectLst/>
                <a:latin typeface="Times New Roman"/>
                <a:cs typeface="Times New Roman"/>
              </a:rPr>
              <a:t>ARB </a:t>
            </a:r>
            <a:endParaRPr lang="el-GR" sz="4400" b="1" dirty="0">
              <a:solidFill>
                <a:srgbClr val="F0AD00"/>
              </a:solidFill>
              <a:effectLst/>
              <a:latin typeface="Times New Roman"/>
              <a:cs typeface="Times New Roman"/>
            </a:endParaRPr>
          </a:p>
        </p:txBody>
      </p:sp>
      <p:sp>
        <p:nvSpPr>
          <p:cNvPr id="177155" name="Rectangle 3"/>
          <p:cNvSpPr>
            <a:spLocks noGrp="1" noChangeArrowheads="1"/>
          </p:cNvSpPr>
          <p:nvPr>
            <p:ph type="body" idx="1"/>
          </p:nvPr>
        </p:nvSpPr>
        <p:spPr>
          <a:xfrm>
            <a:off x="445094" y="2283809"/>
            <a:ext cx="8229600" cy="3027901"/>
          </a:xfrm>
        </p:spPr>
        <p:txBody>
          <a:bodyPr/>
          <a:lstStyle/>
          <a:p>
            <a:pPr algn="ctr">
              <a:lnSpc>
                <a:spcPct val="140000"/>
              </a:lnSpc>
              <a:buFont typeface="Wingdings" charset="0"/>
              <a:buNone/>
            </a:pPr>
            <a:r>
              <a:rPr lang="el-GR" b="1" dirty="0">
                <a:effectLst/>
                <a:latin typeface="Times New Roman"/>
                <a:cs typeface="Times New Roman"/>
              </a:rPr>
              <a:t>	Πολλοί κλινικοί «φοβούνται» να χρησιμοποιήσουν τα φάρμακα αυτά αφού η έναρξή τους μπορεί να οδηγήσει σε αύξηση των τιμών της κρεατινίνης  </a:t>
            </a:r>
          </a:p>
        </p:txBody>
      </p:sp>
    </p:spTree>
    <p:extLst>
      <p:ext uri="{BB962C8B-B14F-4D97-AF65-F5344CB8AC3E}">
        <p14:creationId xmlns:p14="http://schemas.microsoft.com/office/powerpoint/2010/main" val="8365838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7155">
                                            <p:txEl>
                                              <p:pRg st="0" end="0"/>
                                            </p:txEl>
                                          </p:spTgt>
                                        </p:tgtEl>
                                        <p:attrNameLst>
                                          <p:attrName>style.visibility</p:attrName>
                                        </p:attrNameLst>
                                      </p:cBhvr>
                                      <p:to>
                                        <p:strVal val="visible"/>
                                      </p:to>
                                    </p:set>
                                    <p:animEffect transition="in" filter="dissolve">
                                      <p:cBhvr>
                                        <p:cTn id="7" dur="500"/>
                                        <p:tgtEl>
                                          <p:spTgt spid="1771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5"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txBox="1">
            <a:spLocks noRot="1" noChangeArrowheads="1"/>
          </p:cNvSpPr>
          <p:nvPr/>
        </p:nvSpPr>
        <p:spPr bwMode="auto">
          <a:xfrm>
            <a:off x="301978" y="44450"/>
            <a:ext cx="8540044" cy="782638"/>
          </a:xfrm>
          <a:prstGeom prst="rect">
            <a:avLst/>
          </a:prstGeom>
          <a:solidFill>
            <a:srgbClr val="B7DEE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b="1">
                <a:solidFill>
                  <a:srgbClr val="000000"/>
                </a:solidFill>
                <a:latin typeface="Calibri" charset="0"/>
                <a:ea typeface="新細明體" charset="0"/>
                <a:cs typeface="新細明體" charset="0"/>
              </a:rPr>
              <a:t>ΑΡΤΗΡΙΑΚΗ ΥΠΕΡΤΑΣΗ και ΧΝΝ</a:t>
            </a:r>
            <a:endParaRPr lang="en-US" sz="3600" b="1">
              <a:solidFill>
                <a:srgbClr val="000000"/>
              </a:solidFill>
              <a:latin typeface="Calibri" charset="0"/>
              <a:ea typeface="新細明體" charset="0"/>
              <a:cs typeface="新細明體"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r="27235"/>
          <a:stretch>
            <a:fillRect/>
          </a:stretch>
        </p:blipFill>
        <p:spPr bwMode="auto">
          <a:xfrm>
            <a:off x="1222022" y="917530"/>
            <a:ext cx="6702778" cy="58960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4034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B69DFF25-E3BE-7049-A313-D9387303F39D}"/>
              </a:ext>
            </a:extLst>
          </p:cNvPr>
          <p:cNvPicPr>
            <a:picLocks noChangeAspect="1"/>
          </p:cNvPicPr>
          <p:nvPr/>
        </p:nvPicPr>
        <p:blipFill>
          <a:blip r:embed="rId2"/>
          <a:stretch>
            <a:fillRect/>
          </a:stretch>
        </p:blipFill>
        <p:spPr>
          <a:xfrm>
            <a:off x="1066800" y="914400"/>
            <a:ext cx="6945410" cy="5524499"/>
          </a:xfrm>
          <a:prstGeom prst="rect">
            <a:avLst/>
          </a:prstGeom>
        </p:spPr>
      </p:pic>
      <p:sp>
        <p:nvSpPr>
          <p:cNvPr id="7" name="Τίτλος 6">
            <a:extLst>
              <a:ext uri="{FF2B5EF4-FFF2-40B4-BE49-F238E27FC236}">
                <a16:creationId xmlns:a16="http://schemas.microsoft.com/office/drawing/2014/main" id="{C807F73A-2DED-D64F-B5F8-249D6F7D165E}"/>
              </a:ext>
            </a:extLst>
          </p:cNvPr>
          <p:cNvSpPr txBox="1">
            <a:spLocks noGrp="1"/>
          </p:cNvSpPr>
          <p:nvPr>
            <p:ph type="title"/>
          </p:nvPr>
        </p:nvSpPr>
        <p:spPr>
          <a:xfrm>
            <a:off x="436180" y="126713"/>
            <a:ext cx="8015912" cy="584775"/>
          </a:xfrm>
          <a:prstGeom prst="rect">
            <a:avLst/>
          </a:prstGeom>
          <a:noFill/>
        </p:spPr>
        <p:txBody>
          <a:bodyPr wrap="none" rtlCol="0">
            <a:spAutoFit/>
          </a:bodyPr>
          <a:lstStyle/>
          <a:p>
            <a:r>
              <a:rPr lang="el-GR" sz="3200" b="1" dirty="0">
                <a:solidFill>
                  <a:schemeClr val="accent1"/>
                </a:solidFill>
              </a:rPr>
              <a:t>Αρτηριακή πίεση και </a:t>
            </a:r>
            <a:r>
              <a:rPr lang="el-GR" sz="3200" b="1" dirty="0" err="1">
                <a:solidFill>
                  <a:schemeClr val="accent1"/>
                </a:solidFill>
              </a:rPr>
              <a:t>Διαβητικ</a:t>
            </a:r>
            <a:r>
              <a:rPr lang="en-US" sz="3200" b="1" dirty="0" err="1">
                <a:solidFill>
                  <a:schemeClr val="accent1"/>
                </a:solidFill>
              </a:rPr>
              <a:t>ή</a:t>
            </a:r>
            <a:r>
              <a:rPr lang="el-GR" sz="3200" b="1" dirty="0">
                <a:solidFill>
                  <a:schemeClr val="accent1"/>
                </a:solidFill>
              </a:rPr>
              <a:t> νεφροπάθεια</a:t>
            </a:r>
          </a:p>
        </p:txBody>
      </p:sp>
    </p:spTree>
    <p:extLst>
      <p:ext uri="{BB962C8B-B14F-4D97-AF65-F5344CB8AC3E}">
        <p14:creationId xmlns:p14="http://schemas.microsoft.com/office/powerpoint/2010/main" val="1245932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C7C8AF0-FEAB-1F42-B33D-B65982CDAC72}"/>
              </a:ext>
            </a:extLst>
          </p:cNvPr>
          <p:cNvSpPr>
            <a:spLocks noGrp="1"/>
          </p:cNvSpPr>
          <p:nvPr>
            <p:ph type="title"/>
          </p:nvPr>
        </p:nvSpPr>
        <p:spPr/>
        <p:txBody>
          <a:bodyPr>
            <a:normAutofit/>
          </a:bodyPr>
          <a:lstStyle/>
          <a:p>
            <a:r>
              <a:rPr lang="el-GR" sz="3200" b="1" dirty="0">
                <a:solidFill>
                  <a:schemeClr val="accent1"/>
                </a:solidFill>
              </a:rPr>
              <a:t>Μείωση λευκωματουρίας με </a:t>
            </a:r>
            <a:r>
              <a:rPr lang="en-US" sz="3200" b="1" dirty="0" err="1">
                <a:solidFill>
                  <a:schemeClr val="accent1"/>
                </a:solidFill>
              </a:rPr>
              <a:t>RAASi</a:t>
            </a:r>
            <a:endParaRPr lang="el-GR" sz="3200" b="1" dirty="0">
              <a:solidFill>
                <a:schemeClr val="accent1"/>
              </a:solidFill>
            </a:endParaRPr>
          </a:p>
        </p:txBody>
      </p:sp>
      <p:pic>
        <p:nvPicPr>
          <p:cNvPr id="4" name="Θέση περιεχομένου 3">
            <a:extLst>
              <a:ext uri="{FF2B5EF4-FFF2-40B4-BE49-F238E27FC236}">
                <a16:creationId xmlns:a16="http://schemas.microsoft.com/office/drawing/2014/main" id="{8CE9489D-946D-CD44-9240-1C160B327FB2}"/>
              </a:ext>
            </a:extLst>
          </p:cNvPr>
          <p:cNvPicPr>
            <a:picLocks noGrp="1" noChangeAspect="1"/>
          </p:cNvPicPr>
          <p:nvPr>
            <p:ph idx="1"/>
          </p:nvPr>
        </p:nvPicPr>
        <p:blipFill>
          <a:blip r:embed="rId2"/>
          <a:stretch>
            <a:fillRect/>
          </a:stretch>
        </p:blipFill>
        <p:spPr>
          <a:xfrm>
            <a:off x="685800" y="953001"/>
            <a:ext cx="7848600" cy="5752599"/>
          </a:xfrm>
          <a:prstGeom prst="rect">
            <a:avLst/>
          </a:prstGeom>
        </p:spPr>
      </p:pic>
    </p:spTree>
    <p:extLst>
      <p:ext uri="{BB962C8B-B14F-4D97-AF65-F5344CB8AC3E}">
        <p14:creationId xmlns:p14="http://schemas.microsoft.com/office/powerpoint/2010/main" val="8770585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635191" y="152400"/>
            <a:ext cx="7873618" cy="1295400"/>
          </a:xfrm>
        </p:spPr>
        <p:txBody>
          <a:bodyPr>
            <a:noAutofit/>
          </a:bodyPr>
          <a:lstStyle/>
          <a:p>
            <a:pPr algn="ctr"/>
            <a:r>
              <a:rPr lang="el-GR" sz="3200" b="1" dirty="0">
                <a:solidFill>
                  <a:schemeClr val="accent1"/>
                </a:solidFill>
                <a:effectLst/>
                <a:latin typeface="Arial Narrow" charset="0"/>
                <a:ea typeface="Arial Narrow" charset="0"/>
                <a:cs typeface="Arial Narrow" charset="0"/>
              </a:rPr>
              <a:t>α-ΜΕΑ και </a:t>
            </a:r>
            <a:r>
              <a:rPr lang="en-US" sz="3200" b="1" dirty="0">
                <a:solidFill>
                  <a:schemeClr val="accent1"/>
                </a:solidFill>
                <a:effectLst/>
                <a:latin typeface="Arial Narrow" charset="0"/>
                <a:ea typeface="Arial Narrow" charset="0"/>
                <a:cs typeface="Arial Narrow" charset="0"/>
              </a:rPr>
              <a:t>ARBs </a:t>
            </a:r>
            <a:r>
              <a:rPr lang="el-GR" sz="3200" b="1" dirty="0">
                <a:solidFill>
                  <a:schemeClr val="accent1"/>
                </a:solidFill>
                <a:effectLst/>
                <a:latin typeface="Arial Narrow" charset="0"/>
                <a:ea typeface="Arial Narrow" charset="0"/>
                <a:cs typeface="Arial Narrow" charset="0"/>
              </a:rPr>
              <a:t>σε καρδιολογικούς ασθενείς με νεφρική δυσλειτουργία</a:t>
            </a:r>
          </a:p>
        </p:txBody>
      </p:sp>
      <p:sp>
        <p:nvSpPr>
          <p:cNvPr id="158723" name="Rectangle 3"/>
          <p:cNvSpPr>
            <a:spLocks noGrp="1" noChangeArrowheads="1"/>
          </p:cNvSpPr>
          <p:nvPr>
            <p:ph type="body" idx="1"/>
          </p:nvPr>
        </p:nvSpPr>
        <p:spPr>
          <a:xfrm>
            <a:off x="611560" y="1295400"/>
            <a:ext cx="7920880" cy="4862957"/>
          </a:xfrm>
        </p:spPr>
        <p:txBody>
          <a:bodyPr/>
          <a:lstStyle/>
          <a:p>
            <a:pPr>
              <a:lnSpc>
                <a:spcPct val="140000"/>
              </a:lnSpc>
            </a:pPr>
            <a:r>
              <a:rPr lang="el-GR" sz="2800" dirty="0">
                <a:solidFill>
                  <a:srgbClr val="000000"/>
                </a:solidFill>
                <a:effectLst/>
                <a:latin typeface="Arial Narrow" charset="0"/>
                <a:ea typeface="Arial Narrow" charset="0"/>
                <a:cs typeface="Arial Narrow" charset="0"/>
              </a:rPr>
              <a:t>Συνήθως διαπιστώνεται μείωση 5-15% του </a:t>
            </a:r>
            <a:r>
              <a:rPr lang="en-US" sz="2800" dirty="0">
                <a:solidFill>
                  <a:srgbClr val="000000"/>
                </a:solidFill>
                <a:effectLst/>
                <a:latin typeface="Arial Narrow" charset="0"/>
                <a:ea typeface="Arial Narrow" charset="0"/>
                <a:cs typeface="Arial Narrow" charset="0"/>
              </a:rPr>
              <a:t>GFR</a:t>
            </a:r>
            <a:r>
              <a:rPr lang="el-GR" sz="2800" dirty="0">
                <a:solidFill>
                  <a:srgbClr val="000000"/>
                </a:solidFill>
                <a:effectLst/>
                <a:latin typeface="Arial Narrow" charset="0"/>
                <a:ea typeface="Arial Narrow" charset="0"/>
                <a:cs typeface="Arial Narrow" charset="0"/>
              </a:rPr>
              <a:t>   1-4 εβδομάδες μετά την έναρξη </a:t>
            </a:r>
          </a:p>
          <a:p>
            <a:pPr>
              <a:lnSpc>
                <a:spcPct val="140000"/>
              </a:lnSpc>
            </a:pPr>
            <a:r>
              <a:rPr lang="el-GR" sz="2800" dirty="0">
                <a:solidFill>
                  <a:srgbClr val="000000"/>
                </a:solidFill>
                <a:effectLst/>
                <a:latin typeface="Arial Narrow" charset="0"/>
                <a:ea typeface="Arial Narrow" charset="0"/>
                <a:cs typeface="Arial Narrow" charset="0"/>
              </a:rPr>
              <a:t>Συχνότερα εμφανίζεται σε άτομα με αυξημένη διούρηση ή υπογκαιμία </a:t>
            </a:r>
          </a:p>
          <a:p>
            <a:pPr>
              <a:lnSpc>
                <a:spcPct val="140000"/>
              </a:lnSpc>
            </a:pPr>
            <a:r>
              <a:rPr lang="el-GR" sz="2800" dirty="0">
                <a:solidFill>
                  <a:srgbClr val="000000"/>
                </a:solidFill>
                <a:effectLst/>
                <a:latin typeface="Arial Narrow" charset="0"/>
                <a:ea typeface="Arial Narrow" charset="0"/>
                <a:cs typeface="Arial Narrow" charset="0"/>
              </a:rPr>
              <a:t>Η σταθεροποίηση επέρχεται περίπου στο μήνα </a:t>
            </a:r>
          </a:p>
          <a:p>
            <a:pPr>
              <a:lnSpc>
                <a:spcPct val="140000"/>
              </a:lnSpc>
            </a:pPr>
            <a:r>
              <a:rPr lang="el-GR" sz="2800" dirty="0">
                <a:solidFill>
                  <a:srgbClr val="000000"/>
                </a:solidFill>
                <a:effectLst/>
                <a:latin typeface="Arial Narrow" charset="0"/>
                <a:ea typeface="Arial Narrow" charset="0"/>
                <a:cs typeface="Arial Narrow" charset="0"/>
              </a:rPr>
              <a:t>Διακοπή των φαρμάκων ακόμη και μετά 10 έτη, επαναφέρει το </a:t>
            </a:r>
            <a:r>
              <a:rPr lang="en-US" sz="2800" dirty="0">
                <a:solidFill>
                  <a:srgbClr val="000000"/>
                </a:solidFill>
                <a:effectLst/>
                <a:latin typeface="Arial Narrow" charset="0"/>
                <a:ea typeface="Arial Narrow" charset="0"/>
                <a:cs typeface="Arial Narrow" charset="0"/>
              </a:rPr>
              <a:t>GFR</a:t>
            </a:r>
            <a:r>
              <a:rPr lang="el-GR" sz="2800" dirty="0">
                <a:solidFill>
                  <a:srgbClr val="000000"/>
                </a:solidFill>
                <a:effectLst/>
                <a:latin typeface="Arial Narrow" charset="0"/>
                <a:ea typeface="Arial Narrow" charset="0"/>
                <a:cs typeface="Arial Narrow" charset="0"/>
              </a:rPr>
              <a:t> στα επίπεδα πριν την έναρξη</a:t>
            </a:r>
          </a:p>
        </p:txBody>
      </p:sp>
    </p:spTree>
    <p:extLst>
      <p:ext uri="{BB962C8B-B14F-4D97-AF65-F5344CB8AC3E}">
        <p14:creationId xmlns:p14="http://schemas.microsoft.com/office/powerpoint/2010/main" val="389513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8723">
                                            <p:txEl>
                                              <p:pRg st="0" end="0"/>
                                            </p:txEl>
                                          </p:spTgt>
                                        </p:tgtEl>
                                        <p:attrNameLst>
                                          <p:attrName>style.visibility</p:attrName>
                                        </p:attrNameLst>
                                      </p:cBhvr>
                                      <p:to>
                                        <p:strVal val="visible"/>
                                      </p:to>
                                    </p:set>
                                    <p:animEffect transition="in" filter="dissolve">
                                      <p:cBhvr>
                                        <p:cTn id="7" dur="500"/>
                                        <p:tgtEl>
                                          <p:spTgt spid="158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8723">
                                            <p:txEl>
                                              <p:pRg st="1" end="1"/>
                                            </p:txEl>
                                          </p:spTgt>
                                        </p:tgtEl>
                                        <p:attrNameLst>
                                          <p:attrName>style.visibility</p:attrName>
                                        </p:attrNameLst>
                                      </p:cBhvr>
                                      <p:to>
                                        <p:strVal val="visible"/>
                                      </p:to>
                                    </p:set>
                                    <p:animEffect transition="in" filter="dissolve">
                                      <p:cBhvr>
                                        <p:cTn id="12" dur="500"/>
                                        <p:tgtEl>
                                          <p:spTgt spid="1587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8723">
                                            <p:txEl>
                                              <p:pRg st="2" end="2"/>
                                            </p:txEl>
                                          </p:spTgt>
                                        </p:tgtEl>
                                        <p:attrNameLst>
                                          <p:attrName>style.visibility</p:attrName>
                                        </p:attrNameLst>
                                      </p:cBhvr>
                                      <p:to>
                                        <p:strVal val="visible"/>
                                      </p:to>
                                    </p:set>
                                    <p:animEffect transition="in" filter="dissolve">
                                      <p:cBhvr>
                                        <p:cTn id="17" dur="500"/>
                                        <p:tgtEl>
                                          <p:spTgt spid="1587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8723">
                                            <p:txEl>
                                              <p:pRg st="3" end="3"/>
                                            </p:txEl>
                                          </p:spTgt>
                                        </p:tgtEl>
                                        <p:attrNameLst>
                                          <p:attrName>style.visibility</p:attrName>
                                        </p:attrNameLst>
                                      </p:cBhvr>
                                      <p:to>
                                        <p:strVal val="visible"/>
                                      </p:to>
                                    </p:set>
                                    <p:animEffect transition="in" filter="dissolve">
                                      <p:cBhvr>
                                        <p:cTn id="22" dur="500"/>
                                        <p:tgtEl>
                                          <p:spTgt spid="1587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αφεντακης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16681"/>
            <a:ext cx="7343775" cy="136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38" name="Text Box 3"/>
          <p:cNvSpPr txBox="1">
            <a:spLocks noChangeArrowheads="1"/>
          </p:cNvSpPr>
          <p:nvPr/>
        </p:nvSpPr>
        <p:spPr bwMode="auto">
          <a:xfrm>
            <a:off x="4261792" y="5678378"/>
            <a:ext cx="470269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w Cen MT" charset="0"/>
                <a:ea typeface="ＭＳ Ｐゴシック" charset="0"/>
                <a:cs typeface="ＭＳ Ｐゴシック" charset="0"/>
              </a:defRPr>
            </a:lvl1pPr>
            <a:lvl2pPr marL="742950" indent="-285750" eaLnBrk="0" hangingPunct="0">
              <a:defRPr sz="2400">
                <a:solidFill>
                  <a:schemeClr val="tx1"/>
                </a:solidFill>
                <a:latin typeface="Tw Cen MT" charset="0"/>
                <a:ea typeface="ＭＳ Ｐゴシック" charset="0"/>
              </a:defRPr>
            </a:lvl2pPr>
            <a:lvl3pPr marL="1143000" indent="-228600" eaLnBrk="0" hangingPunct="0">
              <a:defRPr sz="2400">
                <a:solidFill>
                  <a:schemeClr val="tx1"/>
                </a:solidFill>
                <a:latin typeface="Tw Cen MT" charset="0"/>
                <a:ea typeface="ＭＳ Ｐゴシック" charset="0"/>
              </a:defRPr>
            </a:lvl3pPr>
            <a:lvl4pPr marL="1600200" indent="-228600" eaLnBrk="0" hangingPunct="0">
              <a:defRPr sz="2400">
                <a:solidFill>
                  <a:schemeClr val="tx1"/>
                </a:solidFill>
                <a:latin typeface="Tw Cen MT" charset="0"/>
                <a:ea typeface="ＭＳ Ｐゴシック" charset="0"/>
              </a:defRPr>
            </a:lvl4pPr>
            <a:lvl5pPr marL="2057400" indent="-228600" eaLnBrk="0" hangingPunct="0">
              <a:defRPr sz="2400">
                <a:solidFill>
                  <a:schemeClr val="tx1"/>
                </a:solidFill>
                <a:latin typeface="Tw Cen MT" charset="0"/>
                <a:ea typeface="ＭＳ Ｐゴシック" charset="0"/>
              </a:defRPr>
            </a:lvl5pPr>
            <a:lvl6pPr marL="2514600" indent="-228600" eaLnBrk="0" fontAlgn="base" hangingPunct="0">
              <a:spcBef>
                <a:spcPct val="0"/>
              </a:spcBef>
              <a:spcAft>
                <a:spcPct val="0"/>
              </a:spcAft>
              <a:defRPr sz="2400">
                <a:solidFill>
                  <a:schemeClr val="tx1"/>
                </a:solidFill>
                <a:latin typeface="Tw Cen MT" charset="0"/>
                <a:ea typeface="ＭＳ Ｐゴシック" charset="0"/>
              </a:defRPr>
            </a:lvl6pPr>
            <a:lvl7pPr marL="2971800" indent="-228600" eaLnBrk="0" fontAlgn="base" hangingPunct="0">
              <a:spcBef>
                <a:spcPct val="0"/>
              </a:spcBef>
              <a:spcAft>
                <a:spcPct val="0"/>
              </a:spcAft>
              <a:defRPr sz="2400">
                <a:solidFill>
                  <a:schemeClr val="tx1"/>
                </a:solidFill>
                <a:latin typeface="Tw Cen MT" charset="0"/>
                <a:ea typeface="ＭＳ Ｐゴシック" charset="0"/>
              </a:defRPr>
            </a:lvl7pPr>
            <a:lvl8pPr marL="3429000" indent="-228600" eaLnBrk="0" fontAlgn="base" hangingPunct="0">
              <a:spcBef>
                <a:spcPct val="0"/>
              </a:spcBef>
              <a:spcAft>
                <a:spcPct val="0"/>
              </a:spcAft>
              <a:defRPr sz="2400">
                <a:solidFill>
                  <a:schemeClr val="tx1"/>
                </a:solidFill>
                <a:latin typeface="Tw Cen MT" charset="0"/>
                <a:ea typeface="ＭＳ Ｐゴシック" charset="0"/>
              </a:defRPr>
            </a:lvl8pPr>
            <a:lvl9pPr marL="3886200" indent="-228600" eaLnBrk="0" fontAlgn="base" hangingPunct="0">
              <a:spcBef>
                <a:spcPct val="0"/>
              </a:spcBef>
              <a:spcAft>
                <a:spcPct val="0"/>
              </a:spcAft>
              <a:defRPr sz="2400">
                <a:solidFill>
                  <a:schemeClr val="tx1"/>
                </a:solidFill>
                <a:latin typeface="Tw Cen MT" charset="0"/>
                <a:ea typeface="ＭＳ Ｐゴシック" charset="0"/>
              </a:defRPr>
            </a:lvl9pPr>
          </a:lstStyle>
          <a:p>
            <a:pPr eaLnBrk="1" hangingPunct="1">
              <a:spcBef>
                <a:spcPct val="50000"/>
              </a:spcBef>
            </a:pPr>
            <a:r>
              <a:rPr lang="en-US" sz="1400" b="1" i="1" dirty="0">
                <a:solidFill>
                  <a:schemeClr val="tx2"/>
                </a:solidFill>
                <a:latin typeface="Times New Roman" charset="0"/>
                <a:cs typeface="Times New Roman" charset="0"/>
              </a:rPr>
              <a:t>GL </a:t>
            </a:r>
            <a:r>
              <a:rPr lang="en-US" sz="1400" b="1" i="1" dirty="0" err="1">
                <a:solidFill>
                  <a:schemeClr val="tx2"/>
                </a:solidFill>
                <a:latin typeface="Times New Roman" charset="0"/>
                <a:cs typeface="Times New Roman" charset="0"/>
              </a:rPr>
              <a:t>Bakris</a:t>
            </a:r>
            <a:r>
              <a:rPr lang="en-US" sz="1400" b="1" i="1" dirty="0">
                <a:solidFill>
                  <a:schemeClr val="tx2"/>
                </a:solidFill>
                <a:latin typeface="Times New Roman" charset="0"/>
                <a:cs typeface="Times New Roman" charset="0"/>
              </a:rPr>
              <a:t>, MR Weir. Arch Intern Med 2000;160:685-693</a:t>
            </a:r>
          </a:p>
        </p:txBody>
      </p:sp>
      <p:pic>
        <p:nvPicPr>
          <p:cNvPr id="65539" name="Picture 4" descr="αφεντακης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485106"/>
            <a:ext cx="7343775" cy="424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3419872" y="4581475"/>
            <a:ext cx="2952328" cy="216024"/>
          </a:xfrm>
          <a:prstGeom prst="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8521845"/>
      </p:ext>
    </p:extLst>
  </p:cSld>
  <p:clrMapOvr>
    <a:masterClrMapping/>
  </p:clrMapOvr>
  <p:transition>
    <p:dissolv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457200" y="-27384"/>
            <a:ext cx="8229600" cy="1143000"/>
          </a:xfrm>
        </p:spPr>
        <p:txBody>
          <a:bodyPr/>
          <a:lstStyle/>
          <a:p>
            <a:pPr algn="ctr" eaLnBrk="1" fontAlgn="auto" hangingPunct="1">
              <a:spcAft>
                <a:spcPts val="0"/>
              </a:spcAft>
              <a:defRPr/>
            </a:pPr>
            <a:r>
              <a:rPr lang="el-GR" sz="2800" b="1" dirty="0">
                <a:solidFill>
                  <a:schemeClr val="accent1">
                    <a:satMod val="150000"/>
                  </a:schemeClr>
                </a:solidFill>
                <a:latin typeface="Arial Narrow" charset="0"/>
                <a:ea typeface="Arial Narrow" charset="0"/>
                <a:cs typeface="Arial Narrow" charset="0"/>
              </a:rPr>
              <a:t>ΕΠΙΠΕΔΑ ΝΕΦΡΙΚΗΣ ΛΕΙΤΟΥΡΓΙΑΣ </a:t>
            </a:r>
            <a:br>
              <a:rPr lang="el-GR" sz="2800" b="1" dirty="0">
                <a:solidFill>
                  <a:schemeClr val="accent1">
                    <a:satMod val="150000"/>
                  </a:schemeClr>
                </a:solidFill>
                <a:latin typeface="Arial Narrow" charset="0"/>
                <a:ea typeface="Arial Narrow" charset="0"/>
                <a:cs typeface="Arial Narrow" charset="0"/>
              </a:rPr>
            </a:br>
            <a:r>
              <a:rPr lang="el-GR" sz="2800" b="1" dirty="0">
                <a:solidFill>
                  <a:schemeClr val="accent1">
                    <a:satMod val="150000"/>
                  </a:schemeClr>
                </a:solidFill>
                <a:latin typeface="Arial Narrow" charset="0"/>
                <a:ea typeface="Arial Narrow" charset="0"/>
                <a:cs typeface="Arial Narrow" charset="0"/>
              </a:rPr>
              <a:t>ΜΕΤΑ ΔΙΑΚΟΠΗ αΜΕΑ</a:t>
            </a:r>
            <a:endParaRPr lang="en-US" sz="2800" b="1" dirty="0">
              <a:solidFill>
                <a:schemeClr val="accent1">
                  <a:satMod val="150000"/>
                </a:schemeClr>
              </a:solidFill>
              <a:latin typeface="Arial Narrow" charset="0"/>
              <a:ea typeface="Arial Narrow" charset="0"/>
              <a:cs typeface="Arial Narrow" charset="0"/>
            </a:endParaRPr>
          </a:p>
        </p:txBody>
      </p:sp>
      <p:pic>
        <p:nvPicPr>
          <p:cNvPr id="4096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rcRect t="-1966" b="-1966"/>
          <a:stretch>
            <a:fillRect/>
          </a:stretch>
        </p:blipFill>
        <p:spPr>
          <a:xfrm>
            <a:off x="457200" y="1124744"/>
            <a:ext cx="8229600" cy="4525963"/>
          </a:xfrm>
        </p:spPr>
      </p:pic>
      <p:cxnSp>
        <p:nvCxnSpPr>
          <p:cNvPr id="4" name="Straight Arrow Connector 3"/>
          <p:cNvCxnSpPr/>
          <p:nvPr/>
        </p:nvCxnSpPr>
        <p:spPr>
          <a:xfrm>
            <a:off x="2699792" y="2044303"/>
            <a:ext cx="0" cy="701675"/>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2699792" y="4797152"/>
            <a:ext cx="0" cy="441325"/>
          </a:xfrm>
          <a:prstGeom prst="straightConnector1">
            <a:avLst/>
          </a:prstGeom>
          <a:ln w="57150" cmpd="sng">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40965" name="TextBox 1"/>
          <p:cNvSpPr txBox="1">
            <a:spLocks noChangeArrowheads="1"/>
          </p:cNvSpPr>
          <p:nvPr/>
        </p:nvSpPr>
        <p:spPr bwMode="auto">
          <a:xfrm>
            <a:off x="6561013" y="5589240"/>
            <a:ext cx="2403475"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w Cen MT" charset="0"/>
                <a:ea typeface="ＭＳ Ｐゴシック" charset="0"/>
                <a:cs typeface="ＭＳ Ｐゴシック" charset="0"/>
              </a:defRPr>
            </a:lvl1pPr>
            <a:lvl2pPr marL="742950" indent="-285750" eaLnBrk="0" hangingPunct="0">
              <a:defRPr sz="2400">
                <a:solidFill>
                  <a:schemeClr val="tx1"/>
                </a:solidFill>
                <a:latin typeface="Tw Cen MT" charset="0"/>
                <a:ea typeface="ＭＳ Ｐゴシック" charset="0"/>
              </a:defRPr>
            </a:lvl2pPr>
            <a:lvl3pPr marL="1143000" indent="-228600" eaLnBrk="0" hangingPunct="0">
              <a:defRPr sz="2400">
                <a:solidFill>
                  <a:schemeClr val="tx1"/>
                </a:solidFill>
                <a:latin typeface="Tw Cen MT" charset="0"/>
                <a:ea typeface="ＭＳ Ｐゴシック" charset="0"/>
              </a:defRPr>
            </a:lvl3pPr>
            <a:lvl4pPr marL="1600200" indent="-228600" eaLnBrk="0" hangingPunct="0">
              <a:defRPr sz="2400">
                <a:solidFill>
                  <a:schemeClr val="tx1"/>
                </a:solidFill>
                <a:latin typeface="Tw Cen MT" charset="0"/>
                <a:ea typeface="ＭＳ Ｐゴシック" charset="0"/>
              </a:defRPr>
            </a:lvl4pPr>
            <a:lvl5pPr marL="2057400" indent="-228600" eaLnBrk="0" hangingPunct="0">
              <a:defRPr sz="2400">
                <a:solidFill>
                  <a:schemeClr val="tx1"/>
                </a:solidFill>
                <a:latin typeface="Tw Cen MT" charset="0"/>
                <a:ea typeface="ＭＳ Ｐゴシック" charset="0"/>
              </a:defRPr>
            </a:lvl5pPr>
            <a:lvl6pPr marL="2514600" indent="-228600" eaLnBrk="0" fontAlgn="base" hangingPunct="0">
              <a:spcBef>
                <a:spcPct val="0"/>
              </a:spcBef>
              <a:spcAft>
                <a:spcPct val="0"/>
              </a:spcAft>
              <a:defRPr sz="2400">
                <a:solidFill>
                  <a:schemeClr val="tx1"/>
                </a:solidFill>
                <a:latin typeface="Tw Cen MT" charset="0"/>
                <a:ea typeface="ＭＳ Ｐゴシック" charset="0"/>
              </a:defRPr>
            </a:lvl6pPr>
            <a:lvl7pPr marL="2971800" indent="-228600" eaLnBrk="0" fontAlgn="base" hangingPunct="0">
              <a:spcBef>
                <a:spcPct val="0"/>
              </a:spcBef>
              <a:spcAft>
                <a:spcPct val="0"/>
              </a:spcAft>
              <a:defRPr sz="2400">
                <a:solidFill>
                  <a:schemeClr val="tx1"/>
                </a:solidFill>
                <a:latin typeface="Tw Cen MT" charset="0"/>
                <a:ea typeface="ＭＳ Ｐゴシック" charset="0"/>
              </a:defRPr>
            </a:lvl7pPr>
            <a:lvl8pPr marL="3429000" indent="-228600" eaLnBrk="0" fontAlgn="base" hangingPunct="0">
              <a:spcBef>
                <a:spcPct val="0"/>
              </a:spcBef>
              <a:spcAft>
                <a:spcPct val="0"/>
              </a:spcAft>
              <a:defRPr sz="2400">
                <a:solidFill>
                  <a:schemeClr val="tx1"/>
                </a:solidFill>
                <a:latin typeface="Tw Cen MT" charset="0"/>
                <a:ea typeface="ＭＳ Ｐゴシック" charset="0"/>
              </a:defRPr>
            </a:lvl8pPr>
            <a:lvl9pPr marL="3886200" indent="-228600" eaLnBrk="0" fontAlgn="base" hangingPunct="0">
              <a:spcBef>
                <a:spcPct val="0"/>
              </a:spcBef>
              <a:spcAft>
                <a:spcPct val="0"/>
              </a:spcAft>
              <a:defRPr sz="2400">
                <a:solidFill>
                  <a:schemeClr val="tx1"/>
                </a:solidFill>
                <a:latin typeface="Tw Cen MT" charset="0"/>
                <a:ea typeface="ＭＳ Ｐゴシック" charset="0"/>
              </a:defRPr>
            </a:lvl9pPr>
          </a:lstStyle>
          <a:p>
            <a:pPr eaLnBrk="1" hangingPunct="1"/>
            <a:r>
              <a:rPr lang="en-US" sz="1600" dirty="0"/>
              <a:t>NDT 2010; 25:2977-3982</a:t>
            </a:r>
          </a:p>
        </p:txBody>
      </p:sp>
    </p:spTree>
    <p:extLst>
      <p:ext uri="{BB962C8B-B14F-4D97-AF65-F5344CB8AC3E}">
        <p14:creationId xmlns:p14="http://schemas.microsoft.com/office/powerpoint/2010/main" val="2023289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01871-020-f00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063" y="44450"/>
            <a:ext cx="7235825" cy="6750050"/>
          </a:xfrm>
          <a:prstGeom prst="rect">
            <a:avLst/>
          </a:prstGeom>
          <a:noFill/>
          <a:ln w="57150">
            <a:solidFill>
              <a:srgbClr val="FF9966"/>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738268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DFF1FCC3-9773-AD4E-A2D4-72A0133263FC}"/>
              </a:ext>
            </a:extLst>
          </p:cNvPr>
          <p:cNvPicPr>
            <a:picLocks noChangeAspect="1"/>
          </p:cNvPicPr>
          <p:nvPr/>
        </p:nvPicPr>
        <p:blipFill rotWithShape="1">
          <a:blip r:embed="rId2"/>
          <a:srcRect l="2448" r="17870" b="48889"/>
          <a:stretch/>
        </p:blipFill>
        <p:spPr>
          <a:xfrm rot="16200000">
            <a:off x="2020021" y="113579"/>
            <a:ext cx="5256357" cy="6705600"/>
          </a:xfrm>
          <a:prstGeom prst="rect">
            <a:avLst/>
          </a:prstGeom>
        </p:spPr>
      </p:pic>
      <p:sp>
        <p:nvSpPr>
          <p:cNvPr id="5" name="Ορθογώνιο 4">
            <a:extLst>
              <a:ext uri="{FF2B5EF4-FFF2-40B4-BE49-F238E27FC236}">
                <a16:creationId xmlns:a16="http://schemas.microsoft.com/office/drawing/2014/main" id="{508508C3-9931-B349-8DC7-AB2933E5454C}"/>
              </a:ext>
            </a:extLst>
          </p:cNvPr>
          <p:cNvSpPr/>
          <p:nvPr/>
        </p:nvSpPr>
        <p:spPr>
          <a:xfrm>
            <a:off x="5373816" y="6093023"/>
            <a:ext cx="3236784" cy="307777"/>
          </a:xfrm>
          <a:prstGeom prst="rect">
            <a:avLst/>
          </a:prstGeom>
        </p:spPr>
        <p:txBody>
          <a:bodyPr wrap="none">
            <a:spAutoFit/>
          </a:bodyPr>
          <a:lstStyle/>
          <a:p>
            <a:r>
              <a:rPr lang="en-US" sz="1400" dirty="0">
                <a:latin typeface="ArialMT"/>
              </a:rPr>
              <a:t>Kidney International (2014) 86, 40</a:t>
            </a:r>
            <a:r>
              <a:rPr lang="el-GR" sz="1400" dirty="0">
                <a:latin typeface="ArialMT"/>
              </a:rPr>
              <a:t>-49; </a:t>
            </a:r>
            <a:endParaRPr lang="el-GR" sz="1400" dirty="0"/>
          </a:p>
        </p:txBody>
      </p:sp>
      <p:sp>
        <p:nvSpPr>
          <p:cNvPr id="6" name="Τίτλος 1">
            <a:extLst>
              <a:ext uri="{FF2B5EF4-FFF2-40B4-BE49-F238E27FC236}">
                <a16:creationId xmlns:a16="http://schemas.microsoft.com/office/drawing/2014/main" id="{F475B2D6-FAE3-E846-9B1A-3F5670AFDE14}"/>
              </a:ext>
            </a:extLst>
          </p:cNvPr>
          <p:cNvSpPr>
            <a:spLocks noGrp="1"/>
          </p:cNvSpPr>
          <p:nvPr>
            <p:ph type="title"/>
          </p:nvPr>
        </p:nvSpPr>
        <p:spPr/>
        <p:txBody>
          <a:bodyPr>
            <a:normAutofit/>
          </a:bodyPr>
          <a:lstStyle/>
          <a:p>
            <a:r>
              <a:rPr lang="el-GR" sz="3200" b="1" dirty="0">
                <a:solidFill>
                  <a:schemeClr val="accent1"/>
                </a:solidFill>
              </a:rPr>
              <a:t>Μείωση λευκωματουρίας με </a:t>
            </a:r>
            <a:r>
              <a:rPr lang="en-US" sz="3200" b="1" dirty="0" err="1">
                <a:solidFill>
                  <a:schemeClr val="accent1"/>
                </a:solidFill>
              </a:rPr>
              <a:t>RAASi</a:t>
            </a:r>
            <a:endParaRPr lang="el-GR" sz="3200" b="1" dirty="0">
              <a:solidFill>
                <a:schemeClr val="accent1"/>
              </a:solidFill>
            </a:endParaRPr>
          </a:p>
        </p:txBody>
      </p:sp>
    </p:spTree>
    <p:extLst>
      <p:ext uri="{BB962C8B-B14F-4D97-AF65-F5344CB8AC3E}">
        <p14:creationId xmlns:p14="http://schemas.microsoft.com/office/powerpoint/2010/main" val="37108242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1" descr="page16image54154304">
            <a:extLst>
              <a:ext uri="{FF2B5EF4-FFF2-40B4-BE49-F238E27FC236}">
                <a16:creationId xmlns:a16="http://schemas.microsoft.com/office/drawing/2014/main" id="{18ABB01B-E165-9A47-ACB2-2206DEBD9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064500" cy="12700"/>
          </a:xfrm>
          <a:prstGeom prst="rect">
            <a:avLst/>
          </a:prstGeom>
          <a:noFill/>
          <a:extLst>
            <a:ext uri="{909E8E84-426E-40DD-AFC4-6F175D3DCCD1}">
              <a14:hiddenFill xmlns:a14="http://schemas.microsoft.com/office/drawing/2010/main">
                <a:solidFill>
                  <a:srgbClr val="FFFFFF"/>
                </a:solidFill>
              </a14:hiddenFill>
            </a:ext>
          </a:extLst>
        </p:spPr>
      </p:pic>
      <p:pic>
        <p:nvPicPr>
          <p:cNvPr id="257026" name="Picture 2" descr="page16image54157760">
            <a:extLst>
              <a:ext uri="{FF2B5EF4-FFF2-40B4-BE49-F238E27FC236}">
                <a16:creationId xmlns:a16="http://schemas.microsoft.com/office/drawing/2014/main" id="{4E96034E-BE64-744A-8DDF-52B71695FD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064500" cy="12700"/>
          </a:xfrm>
          <a:prstGeom prst="rect">
            <a:avLst/>
          </a:prstGeom>
          <a:noFill/>
          <a:extLst>
            <a:ext uri="{909E8E84-426E-40DD-AFC4-6F175D3DCCD1}">
              <a14:hiddenFill xmlns:a14="http://schemas.microsoft.com/office/drawing/2010/main">
                <a:solidFill>
                  <a:srgbClr val="FFFFFF"/>
                </a:solidFill>
              </a14:hiddenFill>
            </a:ext>
          </a:extLst>
        </p:spPr>
      </p:pic>
      <p:pic>
        <p:nvPicPr>
          <p:cNvPr id="257027" name="Picture 3" descr="page16image54157376">
            <a:extLst>
              <a:ext uri="{FF2B5EF4-FFF2-40B4-BE49-F238E27FC236}">
                <a16:creationId xmlns:a16="http://schemas.microsoft.com/office/drawing/2014/main" id="{4B49BCFF-1472-D343-89E4-6A61CAF283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064500" cy="12700"/>
          </a:xfrm>
          <a:prstGeom prst="rect">
            <a:avLst/>
          </a:prstGeom>
          <a:noFill/>
          <a:extLst>
            <a:ext uri="{909E8E84-426E-40DD-AFC4-6F175D3DCCD1}">
              <a14:hiddenFill xmlns:a14="http://schemas.microsoft.com/office/drawing/2010/main">
                <a:solidFill>
                  <a:srgbClr val="FFFFFF"/>
                </a:solidFill>
              </a14:hiddenFill>
            </a:ext>
          </a:extLst>
        </p:spPr>
      </p:pic>
      <p:pic>
        <p:nvPicPr>
          <p:cNvPr id="257028" name="Picture 4" descr="page16image54158720">
            <a:extLst>
              <a:ext uri="{FF2B5EF4-FFF2-40B4-BE49-F238E27FC236}">
                <a16:creationId xmlns:a16="http://schemas.microsoft.com/office/drawing/2014/main" id="{97C8A53F-11A3-6A43-8CC3-0BB6D784AF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064500" cy="12700"/>
          </a:xfrm>
          <a:prstGeom prst="rect">
            <a:avLst/>
          </a:prstGeom>
          <a:noFill/>
          <a:extLst>
            <a:ext uri="{909E8E84-426E-40DD-AFC4-6F175D3DCCD1}">
              <a14:hiddenFill xmlns:a14="http://schemas.microsoft.com/office/drawing/2010/main">
                <a:solidFill>
                  <a:srgbClr val="FFFFFF"/>
                </a:solidFill>
              </a14:hiddenFill>
            </a:ext>
          </a:extLst>
        </p:spPr>
      </p:pic>
      <p:pic>
        <p:nvPicPr>
          <p:cNvPr id="257029" name="Picture 5" descr="page16image54164096">
            <a:extLst>
              <a:ext uri="{FF2B5EF4-FFF2-40B4-BE49-F238E27FC236}">
                <a16:creationId xmlns:a16="http://schemas.microsoft.com/office/drawing/2014/main" id="{9C2BEE6C-FAAB-4D4B-B061-DFB32F13B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064500" cy="12700"/>
          </a:xfrm>
          <a:prstGeom prst="rect">
            <a:avLst/>
          </a:prstGeom>
          <a:noFill/>
          <a:extLst>
            <a:ext uri="{909E8E84-426E-40DD-AFC4-6F175D3DCCD1}">
              <a14:hiddenFill xmlns:a14="http://schemas.microsoft.com/office/drawing/2010/main">
                <a:solidFill>
                  <a:srgbClr val="FFFFFF"/>
                </a:solidFill>
              </a14:hiddenFill>
            </a:ext>
          </a:extLst>
        </p:spPr>
      </p:pic>
      <p:pic>
        <p:nvPicPr>
          <p:cNvPr id="257030" name="Picture 6" descr="page16image54155648">
            <a:extLst>
              <a:ext uri="{FF2B5EF4-FFF2-40B4-BE49-F238E27FC236}">
                <a16:creationId xmlns:a16="http://schemas.microsoft.com/office/drawing/2014/main" id="{415DD20A-B558-B746-A228-61668DAA4C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064500" cy="12700"/>
          </a:xfrm>
          <a:prstGeom prst="rect">
            <a:avLst/>
          </a:prstGeom>
          <a:noFill/>
          <a:extLst>
            <a:ext uri="{909E8E84-426E-40DD-AFC4-6F175D3DCCD1}">
              <a14:hiddenFill xmlns:a14="http://schemas.microsoft.com/office/drawing/2010/main">
                <a:solidFill>
                  <a:srgbClr val="FFFFFF"/>
                </a:solidFill>
              </a14:hiddenFill>
            </a:ext>
          </a:extLst>
        </p:spPr>
      </p:pic>
      <p:pic>
        <p:nvPicPr>
          <p:cNvPr id="257031" name="Picture 7" descr="page16image54155840">
            <a:extLst>
              <a:ext uri="{FF2B5EF4-FFF2-40B4-BE49-F238E27FC236}">
                <a16:creationId xmlns:a16="http://schemas.microsoft.com/office/drawing/2014/main" id="{D49FAE34-C323-934E-B455-76C43581F2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064500" cy="12700"/>
          </a:xfrm>
          <a:prstGeom prst="rect">
            <a:avLst/>
          </a:prstGeom>
          <a:noFill/>
          <a:extLst>
            <a:ext uri="{909E8E84-426E-40DD-AFC4-6F175D3DCCD1}">
              <a14:hiddenFill xmlns:a14="http://schemas.microsoft.com/office/drawing/2010/main">
                <a:solidFill>
                  <a:srgbClr val="FFFFFF"/>
                </a:solidFill>
              </a14:hiddenFill>
            </a:ext>
          </a:extLst>
        </p:spPr>
      </p:pic>
      <p:pic>
        <p:nvPicPr>
          <p:cNvPr id="6" name="Εικόνα 5">
            <a:extLst>
              <a:ext uri="{FF2B5EF4-FFF2-40B4-BE49-F238E27FC236}">
                <a16:creationId xmlns:a16="http://schemas.microsoft.com/office/drawing/2014/main" id="{2778DFD7-7367-C34E-9A64-90F337B7C192}"/>
              </a:ext>
            </a:extLst>
          </p:cNvPr>
          <p:cNvPicPr>
            <a:picLocks noChangeAspect="1"/>
          </p:cNvPicPr>
          <p:nvPr/>
        </p:nvPicPr>
        <p:blipFill>
          <a:blip r:embed="rId3"/>
          <a:stretch>
            <a:fillRect/>
          </a:stretch>
        </p:blipFill>
        <p:spPr>
          <a:xfrm rot="16200000">
            <a:off x="2649310" y="0"/>
            <a:ext cx="3845379" cy="6858000"/>
          </a:xfrm>
          <a:prstGeom prst="rect">
            <a:avLst/>
          </a:prstGeom>
        </p:spPr>
      </p:pic>
      <p:sp>
        <p:nvSpPr>
          <p:cNvPr id="11" name="Τίτλος 1">
            <a:extLst>
              <a:ext uri="{FF2B5EF4-FFF2-40B4-BE49-F238E27FC236}">
                <a16:creationId xmlns:a16="http://schemas.microsoft.com/office/drawing/2014/main" id="{A69B94FE-9ACE-5C43-A620-8E1FCFC6C607}"/>
              </a:ext>
            </a:extLst>
          </p:cNvPr>
          <p:cNvSpPr>
            <a:spLocks noGrp="1"/>
          </p:cNvSpPr>
          <p:nvPr>
            <p:ph type="title"/>
          </p:nvPr>
        </p:nvSpPr>
        <p:spPr/>
        <p:txBody>
          <a:bodyPr>
            <a:normAutofit/>
          </a:bodyPr>
          <a:lstStyle/>
          <a:p>
            <a:r>
              <a:rPr lang="el-GR" sz="3200" b="1" dirty="0">
                <a:solidFill>
                  <a:schemeClr val="accent1">
                    <a:lumMod val="50000"/>
                  </a:schemeClr>
                </a:solidFill>
              </a:rPr>
              <a:t>Ρύθμιση επιπέδων σακχάρου αίματος</a:t>
            </a:r>
          </a:p>
        </p:txBody>
      </p:sp>
      <p:sp>
        <p:nvSpPr>
          <p:cNvPr id="3" name="Ορθογώνιο 2">
            <a:extLst>
              <a:ext uri="{FF2B5EF4-FFF2-40B4-BE49-F238E27FC236}">
                <a16:creationId xmlns:a16="http://schemas.microsoft.com/office/drawing/2014/main" id="{72385041-68EA-F64A-8905-BE6F073269B8}"/>
              </a:ext>
            </a:extLst>
          </p:cNvPr>
          <p:cNvSpPr/>
          <p:nvPr/>
        </p:nvSpPr>
        <p:spPr>
          <a:xfrm>
            <a:off x="152400" y="3801070"/>
            <a:ext cx="8915400" cy="584775"/>
          </a:xfrm>
          <a:prstGeom prst="rect">
            <a:avLst/>
          </a:prstGeom>
        </p:spPr>
        <p:txBody>
          <a:bodyPr wrap="square">
            <a:spAutoFit/>
          </a:bodyPr>
          <a:lstStyle/>
          <a:p>
            <a:r>
              <a:rPr lang="el-GR" sz="3200" b="1" dirty="0"/>
              <a:t>Αναστολείς του </a:t>
            </a:r>
            <a:r>
              <a:rPr lang="el-GR" sz="3200" b="1" dirty="0" err="1"/>
              <a:t>συνμεταφορέα</a:t>
            </a:r>
            <a:r>
              <a:rPr lang="el-GR" sz="3200" b="1" dirty="0"/>
              <a:t> νατρίου-γλυκόζης 2</a:t>
            </a:r>
            <a:endParaRPr lang="el-GR" sz="3200" dirty="0"/>
          </a:p>
        </p:txBody>
      </p:sp>
    </p:spTree>
    <p:extLst>
      <p:ext uri="{BB962C8B-B14F-4D97-AF65-F5344CB8AC3E}">
        <p14:creationId xmlns:p14="http://schemas.microsoft.com/office/powerpoint/2010/main" val="21489893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ED2887C6-B095-BA4F-88F2-10927EBCE4DE}"/>
              </a:ext>
            </a:extLst>
          </p:cNvPr>
          <p:cNvPicPr>
            <a:picLocks noChangeAspect="1"/>
          </p:cNvPicPr>
          <p:nvPr/>
        </p:nvPicPr>
        <p:blipFill>
          <a:blip r:embed="rId2"/>
          <a:stretch>
            <a:fillRect/>
          </a:stretch>
        </p:blipFill>
        <p:spPr>
          <a:xfrm rot="16200000">
            <a:off x="2356343" y="-777163"/>
            <a:ext cx="4433100" cy="8273426"/>
          </a:xfrm>
          <a:prstGeom prst="rect">
            <a:avLst/>
          </a:prstGeom>
        </p:spPr>
      </p:pic>
      <p:sp>
        <p:nvSpPr>
          <p:cNvPr id="5" name="Ορθογώνιο 4">
            <a:extLst>
              <a:ext uri="{FF2B5EF4-FFF2-40B4-BE49-F238E27FC236}">
                <a16:creationId xmlns:a16="http://schemas.microsoft.com/office/drawing/2014/main" id="{BD01C3F1-0A96-E944-976E-EDCC3FD6BCB4}"/>
              </a:ext>
            </a:extLst>
          </p:cNvPr>
          <p:cNvSpPr/>
          <p:nvPr/>
        </p:nvSpPr>
        <p:spPr>
          <a:xfrm>
            <a:off x="5636594" y="5791200"/>
            <a:ext cx="2821606" cy="307777"/>
          </a:xfrm>
          <a:prstGeom prst="rect">
            <a:avLst/>
          </a:prstGeom>
        </p:spPr>
        <p:txBody>
          <a:bodyPr wrap="none">
            <a:spAutoFit/>
          </a:bodyPr>
          <a:lstStyle/>
          <a:p>
            <a:r>
              <a:rPr lang="en-US" sz="1400" dirty="0">
                <a:latin typeface="ArialMT"/>
              </a:rPr>
              <a:t>Am J Kidney Dis. 72(2): 267-277 </a:t>
            </a:r>
            <a:endParaRPr lang="en-US" sz="1400" dirty="0"/>
          </a:p>
        </p:txBody>
      </p:sp>
      <p:sp>
        <p:nvSpPr>
          <p:cNvPr id="6" name="Τίτλος 1">
            <a:extLst>
              <a:ext uri="{FF2B5EF4-FFF2-40B4-BE49-F238E27FC236}">
                <a16:creationId xmlns:a16="http://schemas.microsoft.com/office/drawing/2014/main" id="{A6CCAFF8-759D-DC40-B35D-C3C73AF24037}"/>
              </a:ext>
            </a:extLst>
          </p:cNvPr>
          <p:cNvSpPr txBox="1">
            <a:spLocks/>
          </p:cNvSpPr>
          <p:nvPr/>
        </p:nvSpPr>
        <p:spPr bwMode="auto">
          <a:xfrm>
            <a:off x="533400" y="76200"/>
            <a:ext cx="840302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fontScale="85000" lnSpcReduction="10000"/>
          </a:bodyPr>
          <a:lstStyle>
            <a:lvl1pPr algn="l" rtl="0" eaLnBrk="0" fontAlgn="base" hangingPunct="0">
              <a:spcBef>
                <a:spcPct val="0"/>
              </a:spcBef>
              <a:spcAft>
                <a:spcPct val="0"/>
              </a:spcAft>
              <a:defRPr sz="3000" b="0" kern="1200">
                <a:solidFill>
                  <a:schemeClr val="tx1">
                    <a:lumMod val="85000"/>
                    <a:lumOff val="15000"/>
                  </a:schemeClr>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l-GR" sz="3200" b="1" dirty="0">
                <a:solidFill>
                  <a:schemeClr val="accent1">
                    <a:lumMod val="50000"/>
                  </a:schemeClr>
                </a:solidFill>
              </a:rPr>
              <a:t>Ρύθμιση επιπέδων σακχάρου αίματος-</a:t>
            </a:r>
            <a:r>
              <a:rPr lang="en-US" sz="3200" b="1" dirty="0">
                <a:solidFill>
                  <a:schemeClr val="accent1">
                    <a:lumMod val="50000"/>
                  </a:schemeClr>
                </a:solidFill>
              </a:rPr>
              <a:t>SGLT2 </a:t>
            </a:r>
            <a:r>
              <a:rPr lang="el-GR" sz="3200" b="1" dirty="0">
                <a:solidFill>
                  <a:schemeClr val="accent1">
                    <a:lumMod val="50000"/>
                  </a:schemeClr>
                </a:solidFill>
              </a:rPr>
              <a:t>αναστολείς</a:t>
            </a:r>
          </a:p>
        </p:txBody>
      </p:sp>
    </p:spTree>
    <p:extLst>
      <p:ext uri="{BB962C8B-B14F-4D97-AF65-F5344CB8AC3E}">
        <p14:creationId xmlns:p14="http://schemas.microsoft.com/office/powerpoint/2010/main" val="42182551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4456CB10-EAF7-FC41-AA85-63D16AFC3A32}"/>
              </a:ext>
            </a:extLst>
          </p:cNvPr>
          <p:cNvPicPr>
            <a:picLocks noChangeAspect="1"/>
          </p:cNvPicPr>
          <p:nvPr/>
        </p:nvPicPr>
        <p:blipFill>
          <a:blip r:embed="rId2"/>
          <a:stretch>
            <a:fillRect/>
          </a:stretch>
        </p:blipFill>
        <p:spPr>
          <a:xfrm rot="16200000">
            <a:off x="2245536" y="-1038142"/>
            <a:ext cx="4488724" cy="8851005"/>
          </a:xfrm>
          <a:prstGeom prst="rect">
            <a:avLst/>
          </a:prstGeom>
        </p:spPr>
      </p:pic>
      <p:sp>
        <p:nvSpPr>
          <p:cNvPr id="5" name="Ορθογώνιο 4">
            <a:extLst>
              <a:ext uri="{FF2B5EF4-FFF2-40B4-BE49-F238E27FC236}">
                <a16:creationId xmlns:a16="http://schemas.microsoft.com/office/drawing/2014/main" id="{6FC47143-91D1-EA4D-A439-04F590382BB7}"/>
              </a:ext>
            </a:extLst>
          </p:cNvPr>
          <p:cNvSpPr/>
          <p:nvPr/>
        </p:nvSpPr>
        <p:spPr>
          <a:xfrm>
            <a:off x="4343401" y="5654252"/>
            <a:ext cx="4572000" cy="900246"/>
          </a:xfrm>
          <a:prstGeom prst="rect">
            <a:avLst/>
          </a:prstGeom>
        </p:spPr>
        <p:txBody>
          <a:bodyPr>
            <a:spAutoFit/>
          </a:bodyPr>
          <a:lstStyle/>
          <a:p>
            <a:pPr lvl="0" eaLnBrk="0" hangingPunct="0"/>
            <a:r>
              <a:rPr lang="el-GR" altLang="el-GR" sz="1050" dirty="0">
                <a:latin typeface="GillSansMT"/>
              </a:rPr>
              <a:t>CVOT, </a:t>
            </a:r>
            <a:r>
              <a:rPr lang="el-GR" altLang="el-GR" sz="1050" dirty="0" err="1">
                <a:latin typeface="GillSansMT"/>
              </a:rPr>
              <a:t>cardiovascular</a:t>
            </a:r>
            <a:r>
              <a:rPr lang="el-GR" altLang="el-GR" sz="1050" dirty="0">
                <a:latin typeface="GillSansMT"/>
              </a:rPr>
              <a:t> </a:t>
            </a:r>
            <a:r>
              <a:rPr lang="el-GR" altLang="el-GR" sz="1050" dirty="0" err="1">
                <a:latin typeface="GillSansMT"/>
              </a:rPr>
              <a:t>outcomes</a:t>
            </a:r>
            <a:r>
              <a:rPr lang="el-GR" altLang="el-GR" sz="1050" dirty="0">
                <a:latin typeface="GillSansMT"/>
              </a:rPr>
              <a:t> </a:t>
            </a:r>
            <a:r>
              <a:rPr lang="el-GR" altLang="el-GR" sz="1050" dirty="0" err="1">
                <a:latin typeface="GillSansMT"/>
              </a:rPr>
              <a:t>trial</a:t>
            </a:r>
            <a:r>
              <a:rPr lang="el-GR" altLang="el-GR" sz="1050" dirty="0">
                <a:latin typeface="GillSansMT"/>
              </a:rPr>
              <a:t>; </a:t>
            </a:r>
            <a:r>
              <a:rPr lang="el-GR" altLang="el-GR" sz="1050" dirty="0" err="1">
                <a:latin typeface="GillSansMT"/>
              </a:rPr>
              <a:t>eGFR</a:t>
            </a:r>
            <a:r>
              <a:rPr lang="el-GR" altLang="el-GR" sz="1050" dirty="0">
                <a:latin typeface="GillSansMT"/>
              </a:rPr>
              <a:t>, </a:t>
            </a:r>
            <a:r>
              <a:rPr lang="el-GR" altLang="el-GR" sz="1050" dirty="0" err="1">
                <a:latin typeface="GillSansMT"/>
              </a:rPr>
              <a:t>estimated</a:t>
            </a:r>
            <a:r>
              <a:rPr lang="el-GR" altLang="el-GR" sz="1050" dirty="0">
                <a:latin typeface="GillSansMT"/>
              </a:rPr>
              <a:t> </a:t>
            </a:r>
            <a:r>
              <a:rPr lang="el-GR" altLang="el-GR" sz="1050" dirty="0" err="1">
                <a:latin typeface="GillSansMT"/>
              </a:rPr>
              <a:t>glomerular</a:t>
            </a:r>
            <a:r>
              <a:rPr lang="el-GR" altLang="el-GR" sz="1050" dirty="0">
                <a:latin typeface="GillSansMT"/>
              </a:rPr>
              <a:t> </a:t>
            </a:r>
            <a:r>
              <a:rPr lang="el-GR" altLang="el-GR" sz="1050" dirty="0" err="1">
                <a:latin typeface="GillSansMT"/>
              </a:rPr>
              <a:t>filtration</a:t>
            </a:r>
            <a:r>
              <a:rPr lang="el-GR" altLang="el-GR" sz="1050" dirty="0">
                <a:latin typeface="GillSansMT"/>
              </a:rPr>
              <a:t> </a:t>
            </a:r>
            <a:r>
              <a:rPr lang="el-GR" altLang="el-GR" sz="1050" dirty="0" err="1">
                <a:latin typeface="GillSansMT"/>
              </a:rPr>
              <a:t>rate</a:t>
            </a:r>
            <a:r>
              <a:rPr lang="el-GR" altLang="el-GR" sz="1050" dirty="0">
                <a:latin typeface="GillSansMT"/>
              </a:rPr>
              <a:t>; SGLT2, </a:t>
            </a:r>
            <a:r>
              <a:rPr lang="el-GR" altLang="el-GR" sz="1050" dirty="0" err="1">
                <a:latin typeface="GillSansMT"/>
              </a:rPr>
              <a:t>sodium</a:t>
            </a:r>
            <a:r>
              <a:rPr lang="el-GR" altLang="el-GR" sz="1050" dirty="0">
                <a:latin typeface="GillSansMT"/>
              </a:rPr>
              <a:t>–</a:t>
            </a:r>
            <a:r>
              <a:rPr lang="el-GR" altLang="el-GR" sz="1050" dirty="0" err="1">
                <a:latin typeface="GillSansMT"/>
              </a:rPr>
              <a:t>glucose</a:t>
            </a:r>
            <a:r>
              <a:rPr lang="el-GR" altLang="el-GR" sz="1050" dirty="0">
                <a:latin typeface="GillSansMT"/>
              </a:rPr>
              <a:t> </a:t>
            </a:r>
            <a:r>
              <a:rPr lang="el-GR" altLang="el-GR" sz="1050" dirty="0" err="1">
                <a:latin typeface="GillSansMT"/>
              </a:rPr>
              <a:t>co-transporter</a:t>
            </a:r>
            <a:r>
              <a:rPr lang="el-GR" altLang="el-GR" sz="1050" dirty="0">
                <a:latin typeface="GillSansMT"/>
              </a:rPr>
              <a:t> 2</a:t>
            </a:r>
            <a:br>
              <a:rPr lang="el-GR" altLang="el-GR" sz="1050" dirty="0">
                <a:latin typeface="GillSansMT"/>
              </a:rPr>
            </a:br>
            <a:r>
              <a:rPr lang="el-GR" altLang="el-GR" sz="1050" dirty="0">
                <a:latin typeface="GillSansMT"/>
              </a:rPr>
              <a:t>1. </a:t>
            </a:r>
            <a:r>
              <a:rPr lang="el-GR" altLang="el-GR" sz="1050" dirty="0" err="1">
                <a:latin typeface="GillSansMT"/>
              </a:rPr>
              <a:t>Wiviott</a:t>
            </a:r>
            <a:r>
              <a:rPr lang="el-GR" altLang="el-GR" sz="1050" dirty="0">
                <a:latin typeface="GillSansMT"/>
              </a:rPr>
              <a:t> SD, </a:t>
            </a:r>
            <a:r>
              <a:rPr lang="el-GR" altLang="el-GR" sz="1050" dirty="0" err="1">
                <a:latin typeface="GillSansMT"/>
              </a:rPr>
              <a:t>et</a:t>
            </a:r>
            <a:r>
              <a:rPr lang="el-GR" altLang="el-GR" sz="1050" dirty="0">
                <a:latin typeface="GillSansMT"/>
              </a:rPr>
              <a:t> </a:t>
            </a:r>
            <a:r>
              <a:rPr lang="el-GR" altLang="el-GR" sz="1050" dirty="0" err="1">
                <a:latin typeface="GillSansMT"/>
              </a:rPr>
              <a:t>al</a:t>
            </a:r>
            <a:r>
              <a:rPr lang="el-GR" altLang="el-GR" sz="1050" dirty="0">
                <a:latin typeface="GillSansMT"/>
              </a:rPr>
              <a:t>. </a:t>
            </a:r>
            <a:r>
              <a:rPr lang="el-GR" altLang="el-GR" sz="1050" i="1" dirty="0">
                <a:latin typeface="GillSansMT"/>
              </a:rPr>
              <a:t>N </a:t>
            </a:r>
            <a:r>
              <a:rPr lang="el-GR" altLang="el-GR" sz="1050" i="1" dirty="0" err="1">
                <a:latin typeface="GillSansMT"/>
              </a:rPr>
              <a:t>Engl</a:t>
            </a:r>
            <a:r>
              <a:rPr lang="el-GR" altLang="el-GR" sz="1050" i="1" dirty="0">
                <a:latin typeface="GillSansMT"/>
              </a:rPr>
              <a:t> J </a:t>
            </a:r>
            <a:r>
              <a:rPr lang="el-GR" altLang="el-GR" sz="1050" i="1" dirty="0" err="1">
                <a:latin typeface="GillSansMT"/>
              </a:rPr>
              <a:t>Med</a:t>
            </a:r>
            <a:r>
              <a:rPr lang="el-GR" altLang="el-GR" sz="1050" i="1" dirty="0">
                <a:latin typeface="GillSansMT"/>
              </a:rPr>
              <a:t> </a:t>
            </a:r>
            <a:r>
              <a:rPr lang="el-GR" altLang="el-GR" sz="1050" dirty="0">
                <a:latin typeface="GillSansMT"/>
              </a:rPr>
              <a:t>2019;380:347–357; 2. </a:t>
            </a:r>
            <a:r>
              <a:rPr lang="el-GR" altLang="el-GR" sz="1050" dirty="0" err="1">
                <a:latin typeface="GillSansMT"/>
              </a:rPr>
              <a:t>Neal</a:t>
            </a:r>
            <a:r>
              <a:rPr lang="el-GR" altLang="el-GR" sz="1050" dirty="0">
                <a:latin typeface="GillSansMT"/>
              </a:rPr>
              <a:t> B, </a:t>
            </a:r>
            <a:r>
              <a:rPr lang="el-GR" altLang="el-GR" sz="1050" dirty="0" err="1">
                <a:latin typeface="GillSansMT"/>
              </a:rPr>
              <a:t>et</a:t>
            </a:r>
            <a:r>
              <a:rPr lang="el-GR" altLang="el-GR" sz="1050" dirty="0">
                <a:latin typeface="GillSansMT"/>
              </a:rPr>
              <a:t> </a:t>
            </a:r>
            <a:r>
              <a:rPr lang="el-GR" altLang="el-GR" sz="1050" dirty="0" err="1">
                <a:latin typeface="GillSansMT"/>
              </a:rPr>
              <a:t>al</a:t>
            </a:r>
            <a:r>
              <a:rPr lang="el-GR" altLang="el-GR" sz="1050" dirty="0">
                <a:latin typeface="GillSansMT"/>
              </a:rPr>
              <a:t>. </a:t>
            </a:r>
            <a:r>
              <a:rPr lang="el-GR" altLang="el-GR" sz="1050" i="1" dirty="0">
                <a:latin typeface="GillSansMT"/>
              </a:rPr>
              <a:t>N </a:t>
            </a:r>
            <a:r>
              <a:rPr lang="el-GR" altLang="el-GR" sz="1050" i="1" dirty="0" err="1">
                <a:latin typeface="GillSansMT"/>
              </a:rPr>
              <a:t>Engl</a:t>
            </a:r>
            <a:r>
              <a:rPr lang="el-GR" altLang="el-GR" sz="1050" i="1" dirty="0">
                <a:latin typeface="GillSansMT"/>
              </a:rPr>
              <a:t> J </a:t>
            </a:r>
            <a:r>
              <a:rPr lang="el-GR" altLang="el-GR" sz="1050" i="1" dirty="0" err="1">
                <a:latin typeface="GillSansMT"/>
              </a:rPr>
              <a:t>Med</a:t>
            </a:r>
            <a:r>
              <a:rPr lang="el-GR" altLang="el-GR" sz="1050" i="1" dirty="0">
                <a:latin typeface="GillSansMT"/>
              </a:rPr>
              <a:t> </a:t>
            </a:r>
            <a:r>
              <a:rPr lang="el-GR" altLang="el-GR" sz="1050" dirty="0">
                <a:latin typeface="GillSansMT"/>
              </a:rPr>
              <a:t>2017;377:644–657; 3. </a:t>
            </a:r>
            <a:r>
              <a:rPr lang="el-GR" altLang="el-GR" sz="1050" dirty="0" err="1">
                <a:latin typeface="GillSansMT"/>
              </a:rPr>
              <a:t>Zinman</a:t>
            </a:r>
            <a:r>
              <a:rPr lang="el-GR" altLang="el-GR" sz="1050" dirty="0">
                <a:latin typeface="GillSansMT"/>
              </a:rPr>
              <a:t> B, </a:t>
            </a:r>
            <a:r>
              <a:rPr lang="el-GR" altLang="el-GR" sz="1050" dirty="0" err="1">
                <a:latin typeface="GillSansMT"/>
              </a:rPr>
              <a:t>et</a:t>
            </a:r>
            <a:r>
              <a:rPr lang="el-GR" altLang="el-GR" sz="1050" dirty="0">
                <a:latin typeface="GillSansMT"/>
              </a:rPr>
              <a:t> </a:t>
            </a:r>
            <a:r>
              <a:rPr lang="el-GR" altLang="el-GR" sz="1050" dirty="0" err="1">
                <a:latin typeface="GillSansMT"/>
              </a:rPr>
              <a:t>al</a:t>
            </a:r>
            <a:r>
              <a:rPr lang="el-GR" altLang="el-GR" sz="1050" dirty="0">
                <a:latin typeface="GillSansMT"/>
              </a:rPr>
              <a:t>. </a:t>
            </a:r>
            <a:r>
              <a:rPr lang="el-GR" altLang="el-GR" sz="1050" i="1" dirty="0">
                <a:latin typeface="GillSansMT"/>
              </a:rPr>
              <a:t>N </a:t>
            </a:r>
            <a:r>
              <a:rPr lang="el-GR" altLang="el-GR" sz="1050" i="1" dirty="0" err="1">
                <a:latin typeface="GillSansMT"/>
              </a:rPr>
              <a:t>Engl</a:t>
            </a:r>
            <a:r>
              <a:rPr lang="el-GR" altLang="el-GR" sz="1050" i="1" dirty="0">
                <a:latin typeface="GillSansMT"/>
              </a:rPr>
              <a:t> J </a:t>
            </a:r>
            <a:r>
              <a:rPr lang="el-GR" altLang="el-GR" sz="1050" i="1" dirty="0" err="1">
                <a:latin typeface="GillSansMT"/>
              </a:rPr>
              <a:t>Med</a:t>
            </a:r>
            <a:r>
              <a:rPr lang="el-GR" altLang="el-GR" sz="1050" i="1" dirty="0">
                <a:latin typeface="GillSansMT"/>
              </a:rPr>
              <a:t> </a:t>
            </a:r>
            <a:r>
              <a:rPr lang="el-GR" altLang="el-GR" sz="1050" dirty="0">
                <a:latin typeface="GillSansMT"/>
              </a:rPr>
              <a:t>2015;373:2117–2128; 4. </a:t>
            </a:r>
            <a:r>
              <a:rPr lang="el-GR" altLang="el-GR" sz="1050" dirty="0" err="1">
                <a:latin typeface="GillSansMT"/>
              </a:rPr>
              <a:t>Perkovic</a:t>
            </a:r>
            <a:r>
              <a:rPr lang="el-GR" altLang="el-GR" sz="1050" dirty="0">
                <a:latin typeface="GillSansMT"/>
              </a:rPr>
              <a:t> V, </a:t>
            </a:r>
            <a:r>
              <a:rPr lang="el-GR" altLang="el-GR" sz="1050" dirty="0" err="1">
                <a:latin typeface="GillSansMT"/>
              </a:rPr>
              <a:t>et</a:t>
            </a:r>
            <a:r>
              <a:rPr lang="el-GR" altLang="el-GR" sz="1050" dirty="0">
                <a:latin typeface="GillSansMT"/>
              </a:rPr>
              <a:t> </a:t>
            </a:r>
            <a:r>
              <a:rPr lang="el-GR" altLang="el-GR" sz="1050" dirty="0" err="1">
                <a:latin typeface="GillSansMT"/>
              </a:rPr>
              <a:t>al</a:t>
            </a:r>
            <a:r>
              <a:rPr lang="el-GR" altLang="el-GR" sz="1050" dirty="0">
                <a:latin typeface="GillSansMT"/>
              </a:rPr>
              <a:t>. </a:t>
            </a:r>
            <a:r>
              <a:rPr lang="el-GR" altLang="el-GR" sz="1050" i="1" dirty="0">
                <a:latin typeface="GillSansMT"/>
              </a:rPr>
              <a:t>N </a:t>
            </a:r>
            <a:r>
              <a:rPr lang="el-GR" altLang="el-GR" sz="1050" i="1" dirty="0" err="1">
                <a:latin typeface="GillSansMT"/>
              </a:rPr>
              <a:t>Engl</a:t>
            </a:r>
            <a:r>
              <a:rPr lang="el-GR" altLang="el-GR" sz="1050" i="1" dirty="0">
                <a:latin typeface="GillSansMT"/>
              </a:rPr>
              <a:t> J </a:t>
            </a:r>
            <a:r>
              <a:rPr lang="el-GR" altLang="el-GR" sz="1050" i="1" dirty="0" err="1">
                <a:latin typeface="GillSansMT"/>
              </a:rPr>
              <a:t>Med</a:t>
            </a:r>
            <a:r>
              <a:rPr lang="el-GR" altLang="el-GR" sz="1050" i="1" dirty="0">
                <a:latin typeface="GillSansMT"/>
              </a:rPr>
              <a:t> </a:t>
            </a:r>
            <a:r>
              <a:rPr lang="el-GR" altLang="el-GR" sz="1050" dirty="0">
                <a:latin typeface="GillSansMT"/>
              </a:rPr>
              <a:t>2019;380:2295–2306 </a:t>
            </a:r>
            <a:endParaRPr lang="el-GR" altLang="el-GR" sz="1600" dirty="0">
              <a:latin typeface="Arial" panose="020B0604020202020204" pitchFamily="34" charset="0"/>
            </a:endParaRPr>
          </a:p>
        </p:txBody>
      </p:sp>
      <p:sp>
        <p:nvSpPr>
          <p:cNvPr id="8" name="Τίτλος 1">
            <a:extLst>
              <a:ext uri="{FF2B5EF4-FFF2-40B4-BE49-F238E27FC236}">
                <a16:creationId xmlns:a16="http://schemas.microsoft.com/office/drawing/2014/main" id="{80ED2D8A-B7A4-1245-A7D6-6F900ADBEDB8}"/>
              </a:ext>
            </a:extLst>
          </p:cNvPr>
          <p:cNvSpPr txBox="1">
            <a:spLocks noGrp="1"/>
          </p:cNvSpPr>
          <p:nvPr>
            <p:ph type="title"/>
          </p:nvPr>
        </p:nvSpPr>
        <p:spPr bwMode="auto">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000" b="0" kern="1200">
                <a:solidFill>
                  <a:schemeClr val="tx1">
                    <a:lumMod val="85000"/>
                    <a:lumOff val="15000"/>
                  </a:schemeClr>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l-GR" sz="2600" b="1" dirty="0">
                <a:solidFill>
                  <a:schemeClr val="accent1">
                    <a:lumMod val="50000"/>
                  </a:schemeClr>
                </a:solidFill>
              </a:rPr>
              <a:t>Διαβητική Νεφροπάθεια-</a:t>
            </a:r>
            <a:r>
              <a:rPr lang="en-US" sz="2600" b="1" dirty="0">
                <a:solidFill>
                  <a:schemeClr val="accent1">
                    <a:lumMod val="50000"/>
                  </a:schemeClr>
                </a:solidFill>
              </a:rPr>
              <a:t>SGLT2 </a:t>
            </a:r>
            <a:r>
              <a:rPr lang="el-GR" sz="2600" b="1" dirty="0">
                <a:solidFill>
                  <a:schemeClr val="accent1">
                    <a:lumMod val="50000"/>
                  </a:schemeClr>
                </a:solidFill>
              </a:rPr>
              <a:t>αναστολείς</a:t>
            </a:r>
          </a:p>
        </p:txBody>
      </p:sp>
    </p:spTree>
    <p:extLst>
      <p:ext uri="{BB962C8B-B14F-4D97-AF65-F5344CB8AC3E}">
        <p14:creationId xmlns:p14="http://schemas.microsoft.com/office/powerpoint/2010/main" val="39871330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27E54FCB-FDC6-4B4D-8AE2-81C688EDF8DC}"/>
              </a:ext>
            </a:extLst>
          </p:cNvPr>
          <p:cNvPicPr>
            <a:picLocks noChangeAspect="1"/>
          </p:cNvPicPr>
          <p:nvPr/>
        </p:nvPicPr>
        <p:blipFill>
          <a:blip r:embed="rId2"/>
          <a:stretch>
            <a:fillRect/>
          </a:stretch>
        </p:blipFill>
        <p:spPr>
          <a:xfrm rot="16200000">
            <a:off x="2671217" y="-1223417"/>
            <a:ext cx="3816803" cy="8549639"/>
          </a:xfrm>
          <a:prstGeom prst="rect">
            <a:avLst/>
          </a:prstGeom>
        </p:spPr>
      </p:pic>
      <p:sp>
        <p:nvSpPr>
          <p:cNvPr id="5" name="Ορθογώνιο 4">
            <a:extLst>
              <a:ext uri="{FF2B5EF4-FFF2-40B4-BE49-F238E27FC236}">
                <a16:creationId xmlns:a16="http://schemas.microsoft.com/office/drawing/2014/main" id="{BBE432E7-EA2A-3049-893F-F8F00D137857}"/>
              </a:ext>
            </a:extLst>
          </p:cNvPr>
          <p:cNvSpPr/>
          <p:nvPr/>
        </p:nvSpPr>
        <p:spPr>
          <a:xfrm>
            <a:off x="4637690" y="5562600"/>
            <a:ext cx="3972910" cy="276999"/>
          </a:xfrm>
          <a:prstGeom prst="rect">
            <a:avLst/>
          </a:prstGeom>
        </p:spPr>
        <p:txBody>
          <a:bodyPr wrap="square">
            <a:spAutoFit/>
          </a:bodyPr>
          <a:lstStyle/>
          <a:p>
            <a:r>
              <a:rPr lang="en-US" sz="1200" dirty="0" err="1">
                <a:latin typeface="GillSansMT"/>
              </a:rPr>
              <a:t>Neuen</a:t>
            </a:r>
            <a:r>
              <a:rPr lang="en-US" sz="1200" dirty="0">
                <a:latin typeface="GillSansMT"/>
              </a:rPr>
              <a:t> B, et al. </a:t>
            </a:r>
            <a:r>
              <a:rPr lang="en-US" sz="1200" i="1" dirty="0">
                <a:latin typeface="GillSansMT"/>
              </a:rPr>
              <a:t>Lancet Diabetes Endocrinol </a:t>
            </a:r>
            <a:r>
              <a:rPr lang="en-US" sz="1200" dirty="0">
                <a:latin typeface="GillSansMT"/>
              </a:rPr>
              <a:t>2019;7:845–854 </a:t>
            </a:r>
            <a:endParaRPr lang="en-US" sz="1200" dirty="0"/>
          </a:p>
        </p:txBody>
      </p:sp>
      <p:sp>
        <p:nvSpPr>
          <p:cNvPr id="7" name="Τίτλος 1">
            <a:extLst>
              <a:ext uri="{FF2B5EF4-FFF2-40B4-BE49-F238E27FC236}">
                <a16:creationId xmlns:a16="http://schemas.microsoft.com/office/drawing/2014/main" id="{30261231-B97C-A944-8571-B9B16E195032}"/>
              </a:ext>
            </a:extLst>
          </p:cNvPr>
          <p:cNvSpPr txBox="1">
            <a:spLocks noGrp="1"/>
          </p:cNvSpPr>
          <p:nvPr>
            <p:ph type="title"/>
          </p:nvPr>
        </p:nvSpPr>
        <p:spPr bwMode="auto">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000" b="0" kern="1200">
                <a:solidFill>
                  <a:schemeClr val="tx1">
                    <a:lumMod val="85000"/>
                    <a:lumOff val="15000"/>
                  </a:schemeClr>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l-GR" sz="2600" b="1" dirty="0">
                <a:solidFill>
                  <a:schemeClr val="accent1">
                    <a:lumMod val="50000"/>
                  </a:schemeClr>
                </a:solidFill>
              </a:rPr>
              <a:t>Διαβητική Νεφροπάθεια-</a:t>
            </a:r>
            <a:r>
              <a:rPr lang="en-US" sz="2600" b="1" dirty="0">
                <a:solidFill>
                  <a:schemeClr val="accent1">
                    <a:lumMod val="50000"/>
                  </a:schemeClr>
                </a:solidFill>
              </a:rPr>
              <a:t>SGLT2 </a:t>
            </a:r>
            <a:r>
              <a:rPr lang="el-GR" sz="2600" b="1" dirty="0">
                <a:solidFill>
                  <a:schemeClr val="accent1">
                    <a:lumMod val="50000"/>
                  </a:schemeClr>
                </a:solidFill>
              </a:rPr>
              <a:t>αναστολείς</a:t>
            </a:r>
          </a:p>
        </p:txBody>
      </p:sp>
    </p:spTree>
    <p:extLst>
      <p:ext uri="{BB962C8B-B14F-4D97-AF65-F5344CB8AC3E}">
        <p14:creationId xmlns:p14="http://schemas.microsoft.com/office/powerpoint/2010/main" val="34500270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FEBF2F00-EA4A-3845-BF75-A9123B92DE40}"/>
              </a:ext>
            </a:extLst>
          </p:cNvPr>
          <p:cNvPicPr>
            <a:picLocks noChangeAspect="1"/>
          </p:cNvPicPr>
          <p:nvPr/>
        </p:nvPicPr>
        <p:blipFill>
          <a:blip r:embed="rId2"/>
          <a:stretch>
            <a:fillRect/>
          </a:stretch>
        </p:blipFill>
        <p:spPr>
          <a:xfrm rot="16200000">
            <a:off x="2958192" y="-2528209"/>
            <a:ext cx="3352800" cy="8561616"/>
          </a:xfrm>
          <a:prstGeom prst="rect">
            <a:avLst/>
          </a:prstGeom>
        </p:spPr>
      </p:pic>
      <p:pic>
        <p:nvPicPr>
          <p:cNvPr id="6" name="Εικόνα 5">
            <a:extLst>
              <a:ext uri="{FF2B5EF4-FFF2-40B4-BE49-F238E27FC236}">
                <a16:creationId xmlns:a16="http://schemas.microsoft.com/office/drawing/2014/main" id="{1E53EF56-F575-FA45-99C9-068C4C8BCB62}"/>
              </a:ext>
            </a:extLst>
          </p:cNvPr>
          <p:cNvPicPr>
            <a:picLocks noChangeAspect="1"/>
          </p:cNvPicPr>
          <p:nvPr/>
        </p:nvPicPr>
        <p:blipFill>
          <a:blip r:embed="rId3"/>
          <a:stretch>
            <a:fillRect/>
          </a:stretch>
        </p:blipFill>
        <p:spPr>
          <a:xfrm rot="16200000">
            <a:off x="3302000" y="2311400"/>
            <a:ext cx="2755900" cy="5118100"/>
          </a:xfrm>
          <a:prstGeom prst="rect">
            <a:avLst/>
          </a:prstGeom>
        </p:spPr>
      </p:pic>
      <p:sp>
        <p:nvSpPr>
          <p:cNvPr id="7" name="Τίτλος 1">
            <a:extLst>
              <a:ext uri="{FF2B5EF4-FFF2-40B4-BE49-F238E27FC236}">
                <a16:creationId xmlns:a16="http://schemas.microsoft.com/office/drawing/2014/main" id="{7A69132B-52EA-1A41-86E1-A860C91326AD}"/>
              </a:ext>
            </a:extLst>
          </p:cNvPr>
          <p:cNvSpPr txBox="1">
            <a:spLocks/>
          </p:cNvSpPr>
          <p:nvPr/>
        </p:nvSpPr>
        <p:spPr>
          <a:xfrm rot="16200000">
            <a:off x="-2881994" y="2909209"/>
            <a:ext cx="6172202" cy="353784"/>
          </a:xfrm>
          <a:prstGeom prst="rect">
            <a:avLst/>
          </a:prstGeom>
          <a:solidFill>
            <a:schemeClr val="accent4">
              <a:lumMod val="40000"/>
              <a:lumOff val="60000"/>
            </a:schemeClr>
          </a:solidFill>
        </p:spPr>
        <p:txBody>
          <a:bodyPr>
            <a:normAutofit fontScale="92500" lnSpcReduction="10000"/>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just"/>
            <a:r>
              <a:rPr lang="el-GR" sz="2000" b="1" dirty="0"/>
              <a:t>Ρύθμιση επιπέδων σακχάρου αίματος-</a:t>
            </a:r>
            <a:r>
              <a:rPr lang="en-US" sz="2000" b="1" dirty="0"/>
              <a:t>SGLT2 </a:t>
            </a:r>
            <a:r>
              <a:rPr lang="el-GR" sz="2000" b="1" dirty="0"/>
              <a:t>αναστολείς</a:t>
            </a:r>
            <a:endParaRPr lang="el-GR" sz="2000" dirty="0"/>
          </a:p>
        </p:txBody>
      </p:sp>
    </p:spTree>
    <p:extLst>
      <p:ext uri="{BB962C8B-B14F-4D97-AF65-F5344CB8AC3E}">
        <p14:creationId xmlns:p14="http://schemas.microsoft.com/office/powerpoint/2010/main" val="17324348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F7762CB7-B80E-8144-8ABD-F5AA6DF14C76}"/>
              </a:ext>
            </a:extLst>
          </p:cNvPr>
          <p:cNvPicPr>
            <a:picLocks noChangeAspect="1"/>
          </p:cNvPicPr>
          <p:nvPr/>
        </p:nvPicPr>
        <p:blipFill>
          <a:blip r:embed="rId2"/>
          <a:stretch>
            <a:fillRect/>
          </a:stretch>
        </p:blipFill>
        <p:spPr>
          <a:xfrm rot="16200000">
            <a:off x="2057404" y="-868325"/>
            <a:ext cx="5029200" cy="8899448"/>
          </a:xfrm>
          <a:prstGeom prst="rect">
            <a:avLst/>
          </a:prstGeom>
        </p:spPr>
      </p:pic>
      <p:sp>
        <p:nvSpPr>
          <p:cNvPr id="9" name="Τίτλος 1">
            <a:extLst>
              <a:ext uri="{FF2B5EF4-FFF2-40B4-BE49-F238E27FC236}">
                <a16:creationId xmlns:a16="http://schemas.microsoft.com/office/drawing/2014/main" id="{7EC3BD21-AF4E-904F-8F3C-5F32D5B183BF}"/>
              </a:ext>
            </a:extLst>
          </p:cNvPr>
          <p:cNvSpPr txBox="1">
            <a:spLocks noGrp="1"/>
          </p:cNvSpPr>
          <p:nvPr>
            <p:ph type="title"/>
          </p:nvPr>
        </p:nvSpPr>
        <p:spPr bwMode="auto">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000" b="0" kern="1200">
                <a:solidFill>
                  <a:schemeClr val="tx1">
                    <a:lumMod val="85000"/>
                    <a:lumOff val="15000"/>
                  </a:schemeClr>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l-GR" sz="2600" b="1" dirty="0">
                <a:solidFill>
                  <a:schemeClr val="accent1">
                    <a:lumMod val="50000"/>
                  </a:schemeClr>
                </a:solidFill>
              </a:rPr>
              <a:t>Διαβητική Νεφροπάθεια-</a:t>
            </a:r>
            <a:r>
              <a:rPr lang="en-US" sz="2600" b="1" dirty="0">
                <a:solidFill>
                  <a:schemeClr val="accent1">
                    <a:lumMod val="50000"/>
                  </a:schemeClr>
                </a:solidFill>
              </a:rPr>
              <a:t>SGLT2 </a:t>
            </a:r>
            <a:r>
              <a:rPr lang="el-GR" sz="2600" b="1" dirty="0">
                <a:solidFill>
                  <a:schemeClr val="accent1">
                    <a:lumMod val="50000"/>
                  </a:schemeClr>
                </a:solidFill>
              </a:rPr>
              <a:t>αναστολείς</a:t>
            </a:r>
          </a:p>
        </p:txBody>
      </p:sp>
    </p:spTree>
    <p:extLst>
      <p:ext uri="{BB962C8B-B14F-4D97-AF65-F5344CB8AC3E}">
        <p14:creationId xmlns:p14="http://schemas.microsoft.com/office/powerpoint/2010/main" val="3912241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DBF20D-92DE-7D4E-BE6D-6F113C32A18C}"/>
              </a:ext>
            </a:extLst>
          </p:cNvPr>
          <p:cNvSpPr>
            <a:spLocks noGrp="1"/>
          </p:cNvSpPr>
          <p:nvPr>
            <p:ph type="title"/>
          </p:nvPr>
        </p:nvSpPr>
        <p:spPr/>
        <p:txBody>
          <a:bodyPr/>
          <a:lstStyle/>
          <a:p>
            <a:r>
              <a:rPr lang="el-GR" b="1" dirty="0" err="1">
                <a:solidFill>
                  <a:schemeClr val="accent1">
                    <a:lumMod val="50000"/>
                  </a:schemeClr>
                </a:solidFill>
              </a:rPr>
              <a:t>Πλειοτροπικές</a:t>
            </a:r>
            <a:r>
              <a:rPr lang="el-GR" b="1" dirty="0">
                <a:solidFill>
                  <a:schemeClr val="accent1">
                    <a:lumMod val="50000"/>
                  </a:schemeClr>
                </a:solidFill>
              </a:rPr>
              <a:t> δράσεις αναστολέων </a:t>
            </a:r>
            <a:r>
              <a:rPr lang="en-US" b="1" dirty="0">
                <a:solidFill>
                  <a:schemeClr val="accent1">
                    <a:lumMod val="50000"/>
                  </a:schemeClr>
                </a:solidFill>
              </a:rPr>
              <a:t>SGLT2</a:t>
            </a:r>
            <a:endParaRPr lang="el-GR" b="1" dirty="0">
              <a:solidFill>
                <a:schemeClr val="accent1">
                  <a:lumMod val="50000"/>
                </a:schemeClr>
              </a:solidFill>
            </a:endParaRPr>
          </a:p>
        </p:txBody>
      </p:sp>
      <p:pic>
        <p:nvPicPr>
          <p:cNvPr id="4" name="Εικόνα 3">
            <a:extLst>
              <a:ext uri="{FF2B5EF4-FFF2-40B4-BE49-F238E27FC236}">
                <a16:creationId xmlns:a16="http://schemas.microsoft.com/office/drawing/2014/main" id="{FCAB09E4-00B2-2D49-82A5-11560D22BA9A}"/>
              </a:ext>
            </a:extLst>
          </p:cNvPr>
          <p:cNvPicPr>
            <a:picLocks noChangeAspect="1"/>
          </p:cNvPicPr>
          <p:nvPr/>
        </p:nvPicPr>
        <p:blipFill>
          <a:blip r:embed="rId2"/>
          <a:stretch>
            <a:fillRect/>
          </a:stretch>
        </p:blipFill>
        <p:spPr>
          <a:xfrm>
            <a:off x="1524000" y="914400"/>
            <a:ext cx="6019800" cy="5334000"/>
          </a:xfrm>
          <a:prstGeom prst="rect">
            <a:avLst/>
          </a:prstGeom>
        </p:spPr>
      </p:pic>
    </p:spTree>
    <p:extLst>
      <p:ext uri="{BB962C8B-B14F-4D97-AF65-F5344CB8AC3E}">
        <p14:creationId xmlns:p14="http://schemas.microsoft.com/office/powerpoint/2010/main" val="35949785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type="body" idx="1"/>
          </p:nvPr>
        </p:nvSpPr>
        <p:spPr>
          <a:xfrm>
            <a:off x="683567" y="1474912"/>
            <a:ext cx="7776865" cy="4392488"/>
          </a:xfrm>
        </p:spPr>
        <p:txBody>
          <a:bodyPr/>
          <a:lstStyle/>
          <a:p>
            <a:pPr algn="just">
              <a:lnSpc>
                <a:spcPct val="90000"/>
              </a:lnSpc>
            </a:pPr>
            <a:r>
              <a:rPr lang="el-GR" sz="2500" dirty="0">
                <a:latin typeface="Arial Narrow" charset="0"/>
                <a:ea typeface="Arial Narrow" charset="0"/>
                <a:cs typeface="Arial Narrow" charset="0"/>
              </a:rPr>
              <a:t>Οι αναστολείς της αλδοστερόνης, όταν προστίθενται στην κλασική αγωγή της καρδιακής ανεπάρκειας, μειώνουν ουσιαστικά τη νοσηρότητα και τη θνητότητα</a:t>
            </a:r>
          </a:p>
          <a:p>
            <a:pPr lvl="4" algn="just">
              <a:lnSpc>
                <a:spcPct val="90000"/>
              </a:lnSpc>
            </a:pPr>
            <a:r>
              <a:rPr lang="en-GB" sz="1800" dirty="0">
                <a:latin typeface="Arial Narrow" charset="0"/>
                <a:ea typeface="Arial Narrow" charset="0"/>
                <a:cs typeface="Arial Narrow" charset="0"/>
              </a:rPr>
              <a:t>Pitt, </a:t>
            </a:r>
            <a:r>
              <a:rPr lang="en-GB" sz="1800" i="1" dirty="0">
                <a:latin typeface="Arial Narrow" charset="0"/>
                <a:ea typeface="Arial Narrow" charset="0"/>
                <a:cs typeface="Arial Narrow" charset="0"/>
              </a:rPr>
              <a:t>N </a:t>
            </a:r>
            <a:r>
              <a:rPr lang="en-GB" sz="1800" i="1" dirty="0" err="1">
                <a:latin typeface="Arial Narrow" charset="0"/>
                <a:ea typeface="Arial Narrow" charset="0"/>
                <a:cs typeface="Arial Narrow" charset="0"/>
              </a:rPr>
              <a:t>Eng</a:t>
            </a:r>
            <a:r>
              <a:rPr lang="en-GB" sz="1800" i="1" dirty="0">
                <a:latin typeface="Arial Narrow" charset="0"/>
                <a:ea typeface="Arial Narrow" charset="0"/>
                <a:cs typeface="Arial Narrow" charset="0"/>
              </a:rPr>
              <a:t> J Med 1999</a:t>
            </a:r>
            <a:r>
              <a:rPr lang="en-GB" sz="1800" dirty="0">
                <a:latin typeface="Arial Narrow" charset="0"/>
                <a:ea typeface="Arial Narrow" charset="0"/>
                <a:cs typeface="Arial Narrow" charset="0"/>
              </a:rPr>
              <a:t>. RALES trial (Randomized </a:t>
            </a:r>
            <a:r>
              <a:rPr lang="en-GB" sz="1800" dirty="0" err="1">
                <a:latin typeface="Arial Narrow" charset="0"/>
                <a:ea typeface="Arial Narrow" charset="0"/>
                <a:cs typeface="Arial Narrow" charset="0"/>
              </a:rPr>
              <a:t>Aldactone</a:t>
            </a:r>
            <a:r>
              <a:rPr lang="en-GB" sz="1800" dirty="0">
                <a:latin typeface="Arial Narrow" charset="0"/>
                <a:ea typeface="Arial Narrow" charset="0"/>
                <a:cs typeface="Arial Narrow" charset="0"/>
              </a:rPr>
              <a:t> Evaluation Study Invest)</a:t>
            </a:r>
          </a:p>
          <a:p>
            <a:pPr algn="just">
              <a:lnSpc>
                <a:spcPct val="90000"/>
              </a:lnSpc>
              <a:buFont typeface="Wingdings" charset="0"/>
              <a:buNone/>
            </a:pPr>
            <a:r>
              <a:rPr lang="el-GR" sz="2500" dirty="0">
                <a:latin typeface="Arial Narrow" charset="0"/>
                <a:ea typeface="Arial Narrow" charset="0"/>
                <a:cs typeface="Arial Narrow" charset="0"/>
              </a:rPr>
              <a:t>	καθώς και την επίπτωση των κοιλιακών αρρυθμιών</a:t>
            </a:r>
          </a:p>
          <a:p>
            <a:pPr lvl="4" algn="just">
              <a:lnSpc>
                <a:spcPct val="90000"/>
              </a:lnSpc>
            </a:pPr>
            <a:r>
              <a:rPr lang="en-GB" sz="1800" dirty="0" err="1">
                <a:latin typeface="Arial Narrow" charset="0"/>
                <a:ea typeface="Arial Narrow" charset="0"/>
                <a:cs typeface="Arial Narrow" charset="0"/>
              </a:rPr>
              <a:t>Ramires</a:t>
            </a:r>
            <a:r>
              <a:rPr lang="en-GB" sz="1800" dirty="0">
                <a:latin typeface="Arial Narrow" charset="0"/>
                <a:ea typeface="Arial Narrow" charset="0"/>
                <a:cs typeface="Arial Narrow" charset="0"/>
              </a:rPr>
              <a:t>, </a:t>
            </a:r>
            <a:r>
              <a:rPr lang="en-GB" sz="1800" i="1" dirty="0">
                <a:latin typeface="Arial Narrow" charset="0"/>
                <a:ea typeface="Arial Narrow" charset="0"/>
                <a:cs typeface="Arial Narrow" charset="0"/>
              </a:rPr>
              <a:t>Am J </a:t>
            </a:r>
            <a:r>
              <a:rPr lang="en-GB" sz="1800" i="1" dirty="0" err="1">
                <a:latin typeface="Arial Narrow" charset="0"/>
                <a:ea typeface="Arial Narrow" charset="0"/>
                <a:cs typeface="Arial Narrow" charset="0"/>
              </a:rPr>
              <a:t>Cardiol</a:t>
            </a:r>
            <a:r>
              <a:rPr lang="en-GB" sz="1800" i="1" dirty="0">
                <a:latin typeface="Arial Narrow" charset="0"/>
                <a:ea typeface="Arial Narrow" charset="0"/>
                <a:cs typeface="Arial Narrow" charset="0"/>
              </a:rPr>
              <a:t> 2000</a:t>
            </a:r>
            <a:endParaRPr lang="el-GR" sz="1800" i="1" dirty="0">
              <a:latin typeface="Arial Narrow" charset="0"/>
              <a:ea typeface="Arial Narrow" charset="0"/>
              <a:cs typeface="Arial Narrow" charset="0"/>
            </a:endParaRPr>
          </a:p>
          <a:p>
            <a:pPr marL="0" indent="0" algn="just">
              <a:lnSpc>
                <a:spcPct val="90000"/>
              </a:lnSpc>
              <a:buNone/>
            </a:pPr>
            <a:endParaRPr lang="en-GB" sz="2500" dirty="0">
              <a:latin typeface="Arial Narrow" charset="0"/>
              <a:ea typeface="Arial Narrow" charset="0"/>
              <a:cs typeface="Arial Narrow" charset="0"/>
            </a:endParaRPr>
          </a:p>
          <a:p>
            <a:pPr algn="just">
              <a:lnSpc>
                <a:spcPct val="90000"/>
              </a:lnSpc>
            </a:pPr>
            <a:r>
              <a:rPr lang="el-GR" sz="2500" dirty="0">
                <a:latin typeface="Arial Narrow" charset="0"/>
                <a:ea typeface="Arial Narrow" charset="0"/>
                <a:cs typeface="Arial Narrow" charset="0"/>
              </a:rPr>
              <a:t>Τα αποτελέσματα της </a:t>
            </a:r>
            <a:r>
              <a:rPr lang="en-GB" sz="2500" dirty="0">
                <a:latin typeface="Arial Narrow" charset="0"/>
                <a:ea typeface="Arial Narrow" charset="0"/>
                <a:cs typeface="Arial Narrow" charset="0"/>
              </a:rPr>
              <a:t>RALES study</a:t>
            </a:r>
            <a:r>
              <a:rPr lang="el-GR" sz="2500" dirty="0">
                <a:latin typeface="Arial Narrow" charset="0"/>
                <a:ea typeface="Arial Narrow" charset="0"/>
                <a:cs typeface="Arial Narrow" charset="0"/>
              </a:rPr>
              <a:t> επιβεβαιώνονται από τη μελέτη </a:t>
            </a:r>
            <a:r>
              <a:rPr lang="en-GB" sz="2500" dirty="0">
                <a:latin typeface="Arial Narrow" charset="0"/>
                <a:ea typeface="Arial Narrow" charset="0"/>
                <a:cs typeface="Arial Narrow" charset="0"/>
              </a:rPr>
              <a:t>EPHESUS (</a:t>
            </a:r>
            <a:r>
              <a:rPr lang="en-GB" sz="2500" dirty="0" err="1">
                <a:latin typeface="Arial Narrow" charset="0"/>
                <a:ea typeface="Arial Narrow" charset="0"/>
                <a:cs typeface="Arial Narrow" charset="0"/>
              </a:rPr>
              <a:t>Eplerenone</a:t>
            </a:r>
            <a:r>
              <a:rPr lang="en-GB" sz="2500" dirty="0">
                <a:latin typeface="Arial Narrow" charset="0"/>
                <a:ea typeface="Arial Narrow" charset="0"/>
                <a:cs typeface="Arial Narrow" charset="0"/>
              </a:rPr>
              <a:t> Post-Acute Myocardial Infraction Heart Failure Efficacy and Survival. Pitt B, </a:t>
            </a:r>
            <a:r>
              <a:rPr lang="en-GB" sz="2500" i="1" dirty="0">
                <a:latin typeface="Arial Narrow" charset="0"/>
                <a:ea typeface="Arial Narrow" charset="0"/>
                <a:cs typeface="Arial Narrow" charset="0"/>
              </a:rPr>
              <a:t>N </a:t>
            </a:r>
            <a:r>
              <a:rPr lang="en-GB" sz="2500" i="1" dirty="0" err="1">
                <a:latin typeface="Arial Narrow" charset="0"/>
                <a:ea typeface="Arial Narrow" charset="0"/>
                <a:cs typeface="Arial Narrow" charset="0"/>
              </a:rPr>
              <a:t>Eng</a:t>
            </a:r>
            <a:r>
              <a:rPr lang="en-US" sz="2500" i="1" dirty="0">
                <a:latin typeface="Arial Narrow" charset="0"/>
                <a:ea typeface="Arial Narrow" charset="0"/>
                <a:cs typeface="Arial Narrow" charset="0"/>
              </a:rPr>
              <a:t>l</a:t>
            </a:r>
            <a:r>
              <a:rPr lang="en-GB" sz="2500" i="1" dirty="0">
                <a:latin typeface="Arial Narrow" charset="0"/>
                <a:ea typeface="Arial Narrow" charset="0"/>
                <a:cs typeface="Arial Narrow" charset="0"/>
              </a:rPr>
              <a:t> J Med 2003</a:t>
            </a:r>
            <a:r>
              <a:rPr lang="en-GB" sz="2500" dirty="0">
                <a:latin typeface="Arial Narrow" charset="0"/>
                <a:ea typeface="Arial Narrow" charset="0"/>
                <a:cs typeface="Arial Narrow" charset="0"/>
              </a:rPr>
              <a:t>)</a:t>
            </a:r>
            <a:endParaRPr lang="en-US" sz="2500" dirty="0">
              <a:latin typeface="Arial Narrow" charset="0"/>
              <a:ea typeface="Arial Narrow" charset="0"/>
              <a:cs typeface="Arial Narrow" charset="0"/>
            </a:endParaRPr>
          </a:p>
        </p:txBody>
      </p:sp>
      <p:sp>
        <p:nvSpPr>
          <p:cNvPr id="2" name="Rectangle 1"/>
          <p:cNvSpPr/>
          <p:nvPr/>
        </p:nvSpPr>
        <p:spPr>
          <a:xfrm>
            <a:off x="76200" y="242645"/>
            <a:ext cx="8686800" cy="1077218"/>
          </a:xfrm>
          <a:prstGeom prst="rect">
            <a:avLst/>
          </a:prstGeom>
        </p:spPr>
        <p:txBody>
          <a:bodyPr wrap="square">
            <a:spAutoFit/>
          </a:bodyPr>
          <a:lstStyle/>
          <a:p>
            <a:pPr algn="ctr"/>
            <a:r>
              <a:rPr lang="el-GR" sz="3200" b="1" dirty="0">
                <a:solidFill>
                  <a:schemeClr val="accent1"/>
                </a:solidFill>
                <a:latin typeface="Arial Narrow" charset="0"/>
                <a:ea typeface="Arial Narrow" charset="0"/>
                <a:cs typeface="Arial Narrow" charset="0"/>
              </a:rPr>
              <a:t>Ανταγωνιστές αλδοστερόνης</a:t>
            </a:r>
            <a:r>
              <a:rPr lang="en-US" sz="3200" b="1" dirty="0">
                <a:solidFill>
                  <a:schemeClr val="accent1"/>
                </a:solidFill>
                <a:latin typeface="Arial Narrow" charset="0"/>
                <a:ea typeface="Arial Narrow" charset="0"/>
                <a:cs typeface="Arial Narrow" charset="0"/>
              </a:rPr>
              <a:t> </a:t>
            </a:r>
            <a:r>
              <a:rPr lang="el-GR" sz="3200" b="1" dirty="0">
                <a:solidFill>
                  <a:schemeClr val="accent1"/>
                </a:solidFill>
                <a:latin typeface="Arial Narrow" charset="0"/>
                <a:ea typeface="Arial Narrow" charset="0"/>
                <a:cs typeface="Arial Narrow" charset="0"/>
              </a:rPr>
              <a:t>σε καρδιολογικούς ασθενείς με νεφρική δυσλειτουργία</a:t>
            </a:r>
            <a:endParaRPr lang="en-US" sz="3200" dirty="0">
              <a:latin typeface="Arial Narrow" charset="0"/>
              <a:ea typeface="Arial Narrow" charset="0"/>
              <a:cs typeface="Arial Narrow" charset="0"/>
            </a:endParaRPr>
          </a:p>
        </p:txBody>
      </p:sp>
    </p:spTree>
    <p:extLst>
      <p:ext uri="{BB962C8B-B14F-4D97-AF65-F5344CB8AC3E}">
        <p14:creationId xmlns:p14="http://schemas.microsoft.com/office/powerpoint/2010/main" val="3847817878"/>
      </p:ext>
    </p:extLst>
  </p:cSld>
  <p:clrMapOvr>
    <a:masterClrMapping/>
  </p:clrMapOvr>
  <p:transition>
    <p:dissolv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492473"/>
            <a:ext cx="6124575" cy="416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3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260648"/>
            <a:ext cx="6705600" cy="836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22170573"/>
      </p:ext>
    </p:extLst>
  </p:cSld>
  <p:clrMapOvr>
    <a:masterClrMapping/>
  </p:clrMapOvr>
  <p:transition>
    <p:dissolve/>
  </p:transition>
</p:sld>
</file>

<file path=ppt/theme/theme1.xml><?xml version="1.0" encoding="utf-8"?>
<a:theme xmlns:a="http://schemas.openxmlformats.org/drawingml/2006/main" name="Introducing PowerPoint 2010">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8AD14C5-6E05-4732-8930-CBD406590B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8887</Words>
  <Application>Microsoft Macintosh PowerPoint</Application>
  <PresentationFormat>Προβολή στην οθόνη (4:3)</PresentationFormat>
  <Paragraphs>1318</Paragraphs>
  <Slides>210</Slides>
  <Notes>67</Notes>
  <HiddenSlides>0</HiddenSlides>
  <MMClips>0</MMClips>
  <ScaleCrop>false</ScaleCrop>
  <HeadingPairs>
    <vt:vector size="8" baseType="variant">
      <vt:variant>
        <vt:lpstr>Γραμματοσειρές που χρησιμοποιούνται</vt:lpstr>
      </vt:variant>
      <vt:variant>
        <vt:i4>23</vt:i4>
      </vt:variant>
      <vt:variant>
        <vt:lpstr>Θέμα</vt:lpstr>
      </vt:variant>
      <vt:variant>
        <vt:i4>1</vt:i4>
      </vt:variant>
      <vt:variant>
        <vt:lpstr>Ενσωματωμένοι διακομιστές OLE</vt:lpstr>
      </vt:variant>
      <vt:variant>
        <vt:i4>3</vt:i4>
      </vt:variant>
      <vt:variant>
        <vt:lpstr>Τίτλοι διαφανειών</vt:lpstr>
      </vt:variant>
      <vt:variant>
        <vt:i4>210</vt:i4>
      </vt:variant>
    </vt:vector>
  </HeadingPairs>
  <TitlesOfParts>
    <vt:vector size="237" baseType="lpstr">
      <vt:lpstr>Arial Unicode MS</vt:lpstr>
      <vt:lpstr>AdvMYRLIGHT</vt:lpstr>
      <vt:lpstr>AdvMYRLIGIT</vt:lpstr>
      <vt:lpstr>AdvOT9069d8b3.B</vt:lpstr>
      <vt:lpstr>AdvOT9974ba86.B</vt:lpstr>
      <vt:lpstr>AdvOTb7819099</vt:lpstr>
      <vt:lpstr>Arial</vt:lpstr>
      <vt:lpstr>Arial Narrow</vt:lpstr>
      <vt:lpstr>ArialMT</vt:lpstr>
      <vt:lpstr>Calibri</vt:lpstr>
      <vt:lpstr>Comic Sans MS</vt:lpstr>
      <vt:lpstr>Georgia</vt:lpstr>
      <vt:lpstr>GillSansMT</vt:lpstr>
      <vt:lpstr>GuardianSans</vt:lpstr>
      <vt:lpstr>GuardianSansGR</vt:lpstr>
      <vt:lpstr>Segoe</vt:lpstr>
      <vt:lpstr>Symbol</vt:lpstr>
      <vt:lpstr>Times</vt:lpstr>
      <vt:lpstr>Times New Roman</vt:lpstr>
      <vt:lpstr>Tw Cen MT</vt:lpstr>
      <vt:lpstr>Univers-Condensed</vt:lpstr>
      <vt:lpstr>Wingdings</vt:lpstr>
      <vt:lpstr>Wingdings 2</vt:lpstr>
      <vt:lpstr>Introducing PowerPoint 2010</vt:lpstr>
      <vt:lpstr>Bitmap Image</vt:lpstr>
      <vt:lpstr>Chart</vt:lpstr>
      <vt:lpstr>Photo Editor Photo</vt:lpstr>
      <vt:lpstr>Διαχείριση νεφρικής δυσλειτουργίας</vt:lpstr>
      <vt:lpstr>Διαχείριση ασθενούς με αυξημένη ουρία και κρεατινίνη ορού</vt:lpstr>
      <vt:lpstr>Διαχείριση ασθενούς με αυξημένη ουρία και κρεατινίνη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GFR : εκτίμηση νεφρικής λειτουργίας</vt:lpstr>
      <vt:lpstr>ΦΥΣΙΟΛΟΓΙΚΕΣ ΤΙΜΕΣ GFR</vt:lpstr>
      <vt:lpstr>GFR</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Εκτίμηση νεφρικής λειτουργίας</vt:lpstr>
      <vt:lpstr>Κρεατινίνη ορού</vt:lpstr>
      <vt:lpstr>ΚΥΣΤΑΤΙΝΗ C</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GFR και  2021  CKD-EPI calculation</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Διαχείριση Νεφρικής δυσλειτουργίας </vt:lpstr>
      <vt:lpstr>Νεφρική λειτουργία   vs  νεφρική βλάβη </vt:lpstr>
      <vt:lpstr>Γενική ανάλυση ούρων</vt:lpstr>
      <vt:lpstr> ΓΕΝΙΚΗ ΕΞΕΤΑΣΗ ΟΥΡΩΝ</vt:lpstr>
      <vt:lpstr>Γενική ούρων-Ειδικό βάρος</vt:lpstr>
      <vt:lpstr>Γενική ούρων-Ειδικό βάρος</vt:lpstr>
      <vt:lpstr>Γενική ούρων-Αιματουρία: Μορφολογία ερυθρών</vt:lpstr>
      <vt:lpstr>Γενική ούρων-Μικροσκοπική εξέταση ούρων</vt:lpstr>
      <vt:lpstr>Γενική ούρων-Μικροσκοπική εξέταση ούρων</vt:lpstr>
      <vt:lpstr>Γενική ούρων-Μικροσκοπική εξέταση ούρων</vt:lpstr>
      <vt:lpstr>Γενική ούρων-Μικροσκοπική εξέταση ούρων</vt:lpstr>
      <vt:lpstr>Λευκωματουρία</vt:lpstr>
      <vt:lpstr>Λευκωματουρία</vt:lpstr>
      <vt:lpstr>Διαχείριση ασθενούς με αυξημένη ουρία και κρεατινίνη  </vt:lpstr>
      <vt:lpstr>ΧΡΟΝΙΑ  ΝΕΦΡΙΚΗ  ΝΟΣΟΣ  Ορισμός</vt:lpstr>
      <vt:lpstr>ΧΡΟΝΙΑ  ΝΕΦΡΙΚΗ  ΝΟΣΟΣ  Ορισμός</vt:lpstr>
      <vt:lpstr>ΧΡΟΝΙΑ  ΝΕΦΡΙΚΗ  ΝΟΣΟΣ</vt:lpstr>
      <vt:lpstr>ΧΡΟΝΙΑ  ΝΕΦΡΙΚΗ  ΝΟΣΟΣ</vt:lpstr>
      <vt:lpstr>ΧΝΝ και Σακχαρώδης Διαβήτης(ΣΔ)</vt:lpstr>
      <vt:lpstr>ΧΡΟΝΙΑ  ΝΕΦΡΙΚΗ  ΝΟΣΟΣ</vt:lpstr>
      <vt:lpstr>ΧΡΟΝΙΑ  ΝΕΦΡΙΚΗ  ΝΟΣΟΣ  Στάδια</vt:lpstr>
      <vt:lpstr>ΕΚΤΙΜΗΣΗ ΝΕΦΡΙΚΗΣ ΝΟΣΟΥ</vt:lpstr>
      <vt:lpstr>ΕΚΤΙΜΗΣΗ ΝΕΦΡΙΚΗΣ ΝΟΣΟΥ</vt:lpstr>
      <vt:lpstr>ΕΚΤΙΜΗΣΗ ΝΕΦΡΙΚΗΣ ΝΟΣΟΥ</vt:lpstr>
      <vt:lpstr>Παρουσίαση του PowerPoint</vt:lpstr>
      <vt:lpstr>Καρδιαγγειακή θνησιμότητα στη  Χρόνια Νεφρική Νόσο </vt:lpstr>
      <vt:lpstr>Death is a more common outcome than  dialysis in patients with CKD</vt:lpstr>
      <vt:lpstr>GFR   ΚΑΙ ΚΑΡΔΙΑΓΓΕΙΑΚΟΣ ΚΙΝΔΥΝΟΣ</vt:lpstr>
      <vt:lpstr> Τι να προσέξει ο Καρδιολόγος στον ασθενή με ΧΝΝ  Εκτίμηση της νεφρικής λειτουργίας με το eGFR </vt:lpstr>
      <vt:lpstr>ΔΙΟΥΡΗΤΙΚΑ ΤΗΣ ΑΓΚΥΛΗΣ:  ΔΟΣΟΕΞΑΡΤΩΜΕΝΗ ΑΠΑΝΤΗΣΗ ΣΕ ΑΣΘΕΝΕΙΣ ΜΕ ΚΑ</vt:lpstr>
      <vt:lpstr> Τι να προσέξει ο Καρδιολόγος στον ασθενή με ΧΝΝ  Εκτίμηση της νεφρικής λειτουργίας με το eGFR </vt:lpstr>
      <vt:lpstr>Παρουσίαση του PowerPoint</vt:lpstr>
      <vt:lpstr>Παρουσίαση του PowerPoint</vt:lpstr>
      <vt:lpstr>Παρουσίαση του PowerPoint</vt:lpstr>
      <vt:lpstr> Τι να προσέξει ο Καρδιολόγος στον ασθενή με ΧΝΝ  Εκτίμηση της νεφρικής λειτουργίας με το eGFR </vt:lpstr>
      <vt:lpstr>α-ΜΕΑ ΚΑΙ ARB </vt:lpstr>
      <vt:lpstr>Παρουσίαση του PowerPoint</vt:lpstr>
      <vt:lpstr>Αρτηριακή πίεση και Διαβητική νεφροπάθεια</vt:lpstr>
      <vt:lpstr>Μείωση λευκωματουρίας με RAASi</vt:lpstr>
      <vt:lpstr>α-ΜΕΑ και ARBs σε καρδιολογικούς ασθενείς με νεφρική δυσλειτουργία</vt:lpstr>
      <vt:lpstr>Παρουσίαση του PowerPoint</vt:lpstr>
      <vt:lpstr>ΕΠΙΠΕΔΑ ΝΕΦΡΙΚΗΣ ΛΕΙΤΟΥΡΓΙΑΣ  ΜΕΤΑ ΔΙΑΚΟΠΗ αΜΕΑ</vt:lpstr>
      <vt:lpstr>Μείωση λευκωματουρίας με RAASi</vt:lpstr>
      <vt:lpstr>Ρύθμιση επιπέδων σακχάρου αίματος</vt:lpstr>
      <vt:lpstr>Παρουσίαση του PowerPoint</vt:lpstr>
      <vt:lpstr>Διαβητική Νεφροπάθεια-SGLT2 αναστολείς</vt:lpstr>
      <vt:lpstr>Διαβητική Νεφροπάθεια-SGLT2 αναστολείς</vt:lpstr>
      <vt:lpstr>Παρουσίαση του PowerPoint</vt:lpstr>
      <vt:lpstr>Διαβητική Νεφροπάθεια-SGLT2 αναστολείς</vt:lpstr>
      <vt:lpstr>Πλειοτροπικές δράσεις αναστολέων SGLT2</vt:lpstr>
      <vt:lpstr>Παρουσίαση του PowerPoint</vt:lpstr>
      <vt:lpstr>Παρουσίαση του PowerPoint</vt:lpstr>
      <vt:lpstr>Παρουσίαση του PowerPoint</vt:lpstr>
      <vt:lpstr>Αντιπηκτική αγωγή σε καρδιολογικούς ασθενείς με νεφρική δυσλειτουργία</vt:lpstr>
      <vt:lpstr>Αντιμετώπιση ασθενούς με νεφρολογική νόσο</vt:lpstr>
      <vt:lpstr>Αντιμετώπιση ασθενούς με νεφρολογική νόσο</vt:lpstr>
      <vt:lpstr>Προσέγγιση ασθενούς με αυξημένη ουρία και κρεατινίνη </vt:lpstr>
      <vt:lpstr>Παρουσίαση του PowerPoint</vt:lpstr>
      <vt:lpstr>Παρουσίαση του PowerPoint</vt:lpstr>
      <vt:lpstr>Διαχείριση ασθενούς με αυξημένη ουρία και κρεατινίνη  </vt:lpstr>
      <vt:lpstr>Τι είναι η οξεία νεφρική βλάβη (ΟΝΒ)?</vt:lpstr>
      <vt:lpstr>KDIGO-Ορισμός, στάδια ΟΝΒ</vt:lpstr>
      <vt:lpstr>Τροποποιημένος ορισμός ΟΝΒ 2020</vt:lpstr>
      <vt:lpstr>ΕΓΚΑΙΡΗ ΔΙΑΓΝΩΣΗ ΤΗΣ ΟΝΒ</vt:lpstr>
      <vt:lpstr>ΕΓΚΑΙΡΗ ΔΙΑΓΝΩΣΗ ΤΗΣ ΟΝΒ</vt:lpstr>
      <vt:lpstr>NGAL</vt:lpstr>
      <vt:lpstr>ΕΓΚΑΙΡΗ ΔΙΑΓΝΩΣΗ ΤΗΣ ΟΝΒ</vt:lpstr>
      <vt:lpstr>ΔΕΙΚΤΕΣ ΟΞΕΙΑΣ ΝΕΦΡΙΚΗΣ ΒΛΑΒΗΣ</vt:lpstr>
      <vt:lpstr>Increasing incidence of AKI</vt:lpstr>
      <vt:lpstr>Το «φάσμα» της Οξείας Νεφρικής Βλάβης</vt:lpstr>
      <vt:lpstr>Το «φάσμα» της Οξείας Νεφρικής Βλάβης</vt:lpstr>
      <vt:lpstr>Επιδημιολογία Οξείας Νεφρικής Βλάβης</vt:lpstr>
      <vt:lpstr>Παρουσίαση του PowerPoint</vt:lpstr>
      <vt:lpstr>Παρουσίαση του PowerPoint</vt:lpstr>
      <vt:lpstr>Παρουσίαση του PowerPoint</vt:lpstr>
      <vt:lpstr>Καρδιακή ανεπάρκεια και  επιδείνωση της νεφρικής λειτουργίας</vt:lpstr>
      <vt:lpstr>Λειτουργικές Εφεδρείες Νεφρού (RFR)</vt:lpstr>
      <vt:lpstr>Επεισόδια ΟΝΒ</vt:lpstr>
      <vt:lpstr>ΦΥΣΙΟΛΟΓΙΚΕΣ ΤΙΜΕΣ GFR</vt:lpstr>
      <vt:lpstr>Nephrologist Referral</vt:lpstr>
      <vt:lpstr>Nephrologist Referral</vt:lpstr>
      <vt:lpstr>Παρουσίαση του PowerPoint</vt:lpstr>
      <vt:lpstr>Παρουσίαση του PowerPoint</vt:lpstr>
      <vt:lpstr>Παρουσίαση του PowerPoint</vt:lpstr>
      <vt:lpstr>Complications during  the recovery phase of AKI</vt:lpstr>
      <vt:lpstr>Παρουσίαση του PowerPoint</vt:lpstr>
      <vt:lpstr>ΟΝΒ σε ΧΝΝ </vt:lpstr>
      <vt:lpstr>Παρουσίαση του PowerPoint</vt:lpstr>
      <vt:lpstr>Στάδια Νεφρικής Βλάβης</vt:lpstr>
      <vt:lpstr>ΕΡΓΑΣΤΗΡΙΑΚΟΣ ΕΛΕΓΧΟΣ</vt:lpstr>
      <vt:lpstr>Παρουσίαση του PowerPoint</vt:lpstr>
      <vt:lpstr>Παρουσίαση του PowerPoint</vt:lpstr>
      <vt:lpstr>Παρουσίαση του PowerPoint</vt:lpstr>
      <vt:lpstr>Οξεία ή χρόνια νεφρική βλάβη?</vt:lpstr>
      <vt:lpstr>ΕΓΚΑΙΡΗ ΔΙΑΓΝΩΣΗ ΤΗΣ ΟΝΒ</vt:lpstr>
      <vt:lpstr>Causes and Pathophysiology of AKI</vt:lpstr>
      <vt:lpstr>Προνεφρικά αίτια ΟΝΒ</vt:lpstr>
      <vt:lpstr>Προνεφρικά αίτια ΟΝΒ</vt:lpstr>
      <vt:lpstr>Προνεφρικά αίτια ΟΝΒ</vt:lpstr>
      <vt:lpstr>Νεφρική αυτορρύθμιση</vt:lpstr>
      <vt:lpstr>αυττορρύθμιση</vt:lpstr>
      <vt:lpstr>Προνεφρική ΟΝΒ</vt:lpstr>
      <vt:lpstr>Ισχαιμικός μηχανισμός – ισχαιμική ΟΣΝ </vt:lpstr>
      <vt:lpstr>«Θέσεις» οξείας σωληναριακής νέκρωσης (ΟΣΝ)</vt:lpstr>
      <vt:lpstr>Τοξικός μηχανισμός – νεφροτοξική ΟΣΝ </vt:lpstr>
      <vt:lpstr>Παρουσίαση του PowerPoint</vt:lpstr>
      <vt:lpstr>Η σωληναριακή βλάβη είναι αναστρέψιμη</vt:lpstr>
      <vt:lpstr>Νεφρικά αίτια ΟΝΒ</vt:lpstr>
      <vt:lpstr>Οξέα προβλήματα στον ασθενή με νεφρική βλάβη</vt:lpstr>
      <vt:lpstr>Οξέα προβλήματα στον ασθενή με νεφρική βλάβη</vt:lpstr>
      <vt:lpstr>Διουρητικά</vt:lpstr>
      <vt:lpstr>Παρουσίαση του PowerPoint</vt:lpstr>
      <vt:lpstr>Διουρητικά της αγκύλης  Φαρμακολογικά χαρακτηριστικά</vt:lpstr>
      <vt:lpstr>Διουρητικά της αγκύλης και CRS</vt:lpstr>
      <vt:lpstr>ΔΙΟΥΡΗΤΙΚΑ ΤΗΣ ΑΓΚΥΛΗΣ:  ΔΟΣΟΕΞΑΡΤΩΜΕΝΗ ΑΠΑΝΤΗΣΗ ΣΕ ΑΣΘΕΝΕΙΣ ΜΕ ΚΑ</vt:lpstr>
      <vt:lpstr>Αίτια αντίστασης των διουρητικών</vt:lpstr>
      <vt:lpstr>Diuretic Secretion Is Impaired in CKD</vt:lpstr>
      <vt:lpstr>Αντιμετώπιση αντίστασης των διουρητικών</vt:lpstr>
      <vt:lpstr>Ηλεκρολυτικές διαταραχές απο τη χρήση διουρητικών</vt:lpstr>
      <vt:lpstr>Οξέα προβλήματα στον ασθενή με νεφρική βλάβη</vt:lpstr>
      <vt:lpstr>ΥΠΟΝΑΤΡΙΑΙΜΙΑ</vt:lpstr>
      <vt:lpstr>ΕΠΙΣΗΜΑΝΣΗ</vt:lpstr>
      <vt:lpstr>ΘΕΡΑΠΕΙΑ ΥΠΟΝΑΤΡΙΑΙΜΙΑΣ </vt:lpstr>
      <vt:lpstr> Θεραπευτική Προσέγγιση-Γενικές αρχές  </vt:lpstr>
      <vt:lpstr>Οξέα προβλήματα στον ασθενή με νεφρική βλάβη</vt:lpstr>
      <vt:lpstr>Παρουσίαση του PowerPoint</vt:lpstr>
      <vt:lpstr>Κλινική εικόνα-ΗΚΓ διαταραχές</vt:lpstr>
      <vt:lpstr>Παρουσίαση του PowerPoint</vt:lpstr>
      <vt:lpstr>Υπερκαλιαιμία: Θεραπεία</vt:lpstr>
      <vt:lpstr>Πρόκειται για αληθή υπερκαλιαιμία?</vt:lpstr>
      <vt:lpstr> Χρειάζεται επείγουσα αντιμετώπιση ?</vt:lpstr>
      <vt:lpstr>Υπερκαλιαιμία-Επείγουσα αντιμετώπιση</vt:lpstr>
      <vt:lpstr>Υπερκαλιαιμία: οξεία-σοβαρή</vt:lpstr>
      <vt:lpstr>Υπερκαλιαιμία: Θεραπεία-Κύρια σημεία</vt:lpstr>
      <vt:lpstr>Παρουσίαση του PowerPoint</vt:lpstr>
      <vt:lpstr>Παρουσίαση του PowerPoint</vt:lpstr>
      <vt:lpstr>Παρουσίαση του PowerPoint</vt:lpstr>
      <vt:lpstr>Οξέα προβλήματα στον ασθενή με νεφρική βλάβη</vt:lpstr>
      <vt:lpstr>Παρουσίαση του PowerPoint</vt:lpstr>
      <vt:lpstr>Καρδιαγγειακό σύστημα </vt:lpstr>
      <vt:lpstr>καρδιακός ρυθμός</vt:lpstr>
      <vt:lpstr>Βραδυαρρυθμίες </vt:lpstr>
      <vt:lpstr>μυοκάρδιο</vt:lpstr>
      <vt:lpstr>Αγγειακές επιδράσεις της ΜΟ</vt:lpstr>
      <vt:lpstr>καρδιογενές shock</vt:lpstr>
      <vt:lpstr>shock - διαιώνιση της γαλακτικής οξέωσης</vt:lpstr>
      <vt:lpstr>Παρουσίαση του PowerPoint</vt:lpstr>
      <vt:lpstr>ΓΕΝΙΚΕΣ ΑΡΧΕΣ ΘΕΡΑΠΕΙΑΣ ΜΕΤΑΒΟΛΙΚΗΣ ΟΞΕΩΣΗΣ</vt:lpstr>
      <vt:lpstr>ΘΕΡΑΠΕΙΑ ΟΞΕΩΣΗΣ ΣΤΗ ΝΕΦΡΙΚΗ ΝΟΣΟ</vt:lpstr>
      <vt:lpstr>Οξέα προβλήματα στον ασθενή με νεφρική βλάβη</vt:lpstr>
      <vt:lpstr>ΑΝΑΙΜΙΑ</vt:lpstr>
      <vt:lpstr>Παρουσίαση του PowerPoint</vt:lpstr>
      <vt:lpstr>Παρουσίαση του PowerPoint</vt:lpstr>
      <vt:lpstr>ΠΑΡΑΓΟΝΤΕΣ ΚΙΝΔΥΝΟΥ ΓΙΑ ΕΜΦΑΝΙΣΗ ΙΣΧΑΙΜΙΚΗΣ ΟΝΒ ΑΠΟ ΜΣΑΦ</vt:lpstr>
      <vt:lpstr>Παρουσίαση του PowerPoint</vt:lpstr>
      <vt:lpstr>ΜΕΙΩΣΗ ΝΕΦΡΙΚΗΣ ΡΟΗΣ ΠΛΑΣΜΑΤΟΣ ΜΕ ΤΗΝ ΑΥΞΗΣΗ ΤΗΣ ΗΛΙΚΙΑΣ</vt:lpstr>
      <vt:lpstr>ΠΕΡΑΙΤΈΡΩ ΜΕΙΩΜΕΝΗ ΑΙΜΑΤΩΣΗ ΤΩΝ ΝΕΦΡΩΝ ΣΤΟΥΣ ΗΛΙΚΙΩΜΕΝΟΥΣ</vt:lpstr>
      <vt:lpstr>ΚΥΡΙΟΙ ΠΑΡΑΓΟΝΤΕΣ ΚΙΝΔΥΝΟΥ ΓΙΑ ΑΦΥΔΑΤΩΣΗ ΣΕ ΝΟΣΗΛΕΥΤΙΚΑ ΙΔΡΥΜΑΤΑ</vt:lpstr>
      <vt:lpstr>ΠΡΟΝΕΦΡΙΚΗ ΑΖΩΘΑΙΜΙΑ ΣΥΧΝΗ ΑΙΤΙΑ ΟΝΒ ΣΤΟΥΣ ΗΛΙΚΙΩΜΕΝΟΥΣ</vt:lpstr>
      <vt:lpstr>Οξεία ή χρόνια διαταραχή της καρδιακής λειτουργίας που οδηγεί σε ή προέρχεται απο δυσλειτουργία των νεφρών </vt:lpstr>
      <vt:lpstr>Παρουσίαση του PowerPoint</vt:lpstr>
      <vt:lpstr>Παρουσίαση του PowerPoint</vt:lpstr>
      <vt:lpstr>ΟΙ ΗΛΙΚΙΩΜΕΝΟΙ ΕΧΟΥΝ ΠΕΡΙΣΣΟΤΕΡΟΥΣ ΠΑΡΑΓΟΝΤΕΣ ΚΙΝΔΥΝΟΥ ΓΙΑ ΤΗΝ ΑΝΑΠΤΥΞΗ ΚΑΡΔΙΟΝΕΦΡΙΚΟΥ ΣΥΝΔΡΟΜΟΥ</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modified xsi:type="dcterms:W3CDTF">2025-04-08T00:00:42Z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TC016745519991</vt:lpwstr>
  </property>
</Properties>
</file>