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7" r:id="rId3"/>
  </p:sldMasterIdLst>
  <p:notesMasterIdLst>
    <p:notesMasterId r:id="rId171"/>
  </p:notesMasterIdLst>
  <p:sldIdLst>
    <p:sldId id="256" r:id="rId4"/>
    <p:sldId id="1047" r:id="rId5"/>
    <p:sldId id="1055" r:id="rId6"/>
    <p:sldId id="1057" r:id="rId7"/>
    <p:sldId id="1058" r:id="rId8"/>
    <p:sldId id="1059" r:id="rId9"/>
    <p:sldId id="1060" r:id="rId10"/>
    <p:sldId id="1062" r:id="rId11"/>
    <p:sldId id="1046" r:id="rId12"/>
    <p:sldId id="881" r:id="rId13"/>
    <p:sldId id="929" r:id="rId14"/>
    <p:sldId id="1078" r:id="rId15"/>
    <p:sldId id="1079" r:id="rId16"/>
    <p:sldId id="1080" r:id="rId17"/>
    <p:sldId id="1072" r:id="rId18"/>
    <p:sldId id="732" r:id="rId19"/>
    <p:sldId id="991" r:id="rId20"/>
    <p:sldId id="992" r:id="rId21"/>
    <p:sldId id="905" r:id="rId22"/>
    <p:sldId id="999" r:id="rId23"/>
    <p:sldId id="904" r:id="rId24"/>
    <p:sldId id="1001" r:id="rId25"/>
    <p:sldId id="1004" r:id="rId26"/>
    <p:sldId id="1006" r:id="rId27"/>
    <p:sldId id="1009" r:id="rId28"/>
    <p:sldId id="1010" r:id="rId29"/>
    <p:sldId id="725" r:id="rId30"/>
    <p:sldId id="869" r:id="rId31"/>
    <p:sldId id="883" r:id="rId32"/>
    <p:sldId id="1073" r:id="rId33"/>
    <p:sldId id="757" r:id="rId34"/>
    <p:sldId id="1081" r:id="rId35"/>
    <p:sldId id="871" r:id="rId36"/>
    <p:sldId id="884" r:id="rId37"/>
    <p:sldId id="874" r:id="rId38"/>
    <p:sldId id="740" r:id="rId39"/>
    <p:sldId id="771" r:id="rId40"/>
    <p:sldId id="797" r:id="rId41"/>
    <p:sldId id="845" r:id="rId42"/>
    <p:sldId id="877" r:id="rId43"/>
    <p:sldId id="848" r:id="rId44"/>
    <p:sldId id="850" r:id="rId45"/>
    <p:sldId id="852" r:id="rId46"/>
    <p:sldId id="806" r:id="rId47"/>
    <p:sldId id="853" r:id="rId48"/>
    <p:sldId id="854" r:id="rId49"/>
    <p:sldId id="855" r:id="rId50"/>
    <p:sldId id="882" r:id="rId51"/>
    <p:sldId id="868" r:id="rId52"/>
    <p:sldId id="844" r:id="rId53"/>
    <p:sldId id="1063" r:id="rId54"/>
    <p:sldId id="279" r:id="rId55"/>
    <p:sldId id="429" r:id="rId56"/>
    <p:sldId id="431" r:id="rId57"/>
    <p:sldId id="430" r:id="rId58"/>
    <p:sldId id="488" r:id="rId59"/>
    <p:sldId id="281" r:id="rId60"/>
    <p:sldId id="358" r:id="rId61"/>
    <p:sldId id="359" r:id="rId62"/>
    <p:sldId id="360" r:id="rId63"/>
    <p:sldId id="361" r:id="rId64"/>
    <p:sldId id="491" r:id="rId65"/>
    <p:sldId id="385" r:id="rId66"/>
    <p:sldId id="278" r:id="rId67"/>
    <p:sldId id="444" r:id="rId68"/>
    <p:sldId id="438" r:id="rId69"/>
    <p:sldId id="439" r:id="rId70"/>
    <p:sldId id="432" r:id="rId71"/>
    <p:sldId id="434" r:id="rId72"/>
    <p:sldId id="433" r:id="rId73"/>
    <p:sldId id="449" r:id="rId74"/>
    <p:sldId id="445" r:id="rId75"/>
    <p:sldId id="446" r:id="rId76"/>
    <p:sldId id="447" r:id="rId77"/>
    <p:sldId id="301" r:id="rId78"/>
    <p:sldId id="326" r:id="rId79"/>
    <p:sldId id="307" r:id="rId80"/>
    <p:sldId id="308" r:id="rId81"/>
    <p:sldId id="310" r:id="rId82"/>
    <p:sldId id="312" r:id="rId83"/>
    <p:sldId id="313" r:id="rId84"/>
    <p:sldId id="314" r:id="rId85"/>
    <p:sldId id="692" r:id="rId86"/>
    <p:sldId id="323" r:id="rId87"/>
    <p:sldId id="305" r:id="rId88"/>
    <p:sldId id="306" r:id="rId89"/>
    <p:sldId id="288" r:id="rId90"/>
    <p:sldId id="365" r:id="rId91"/>
    <p:sldId id="366" r:id="rId92"/>
    <p:sldId id="368" r:id="rId93"/>
    <p:sldId id="389" r:id="rId94"/>
    <p:sldId id="390" r:id="rId95"/>
    <p:sldId id="391" r:id="rId96"/>
    <p:sldId id="289" r:id="rId97"/>
    <p:sldId id="328" r:id="rId98"/>
    <p:sldId id="325" r:id="rId99"/>
    <p:sldId id="334" r:id="rId100"/>
    <p:sldId id="338" r:id="rId101"/>
    <p:sldId id="341" r:id="rId102"/>
    <p:sldId id="342" r:id="rId103"/>
    <p:sldId id="343" r:id="rId104"/>
    <p:sldId id="339" r:id="rId105"/>
    <p:sldId id="340" r:id="rId106"/>
    <p:sldId id="346" r:id="rId107"/>
    <p:sldId id="347" r:id="rId108"/>
    <p:sldId id="348" r:id="rId109"/>
    <p:sldId id="694" r:id="rId110"/>
    <p:sldId id="292" r:id="rId111"/>
    <p:sldId id="465" r:id="rId112"/>
    <p:sldId id="392" r:id="rId113"/>
    <p:sldId id="371" r:id="rId114"/>
    <p:sldId id="372" r:id="rId115"/>
    <p:sldId id="492" r:id="rId116"/>
    <p:sldId id="294" r:id="rId117"/>
    <p:sldId id="373" r:id="rId118"/>
    <p:sldId id="375" r:id="rId119"/>
    <p:sldId id="376" r:id="rId120"/>
    <p:sldId id="377" r:id="rId121"/>
    <p:sldId id="452" r:id="rId122"/>
    <p:sldId id="455" r:id="rId123"/>
    <p:sldId id="691" r:id="rId124"/>
    <p:sldId id="456" r:id="rId125"/>
    <p:sldId id="457" r:id="rId126"/>
    <p:sldId id="460" r:id="rId127"/>
    <p:sldId id="462" r:id="rId128"/>
    <p:sldId id="463" r:id="rId129"/>
    <p:sldId id="464" r:id="rId130"/>
    <p:sldId id="295" r:id="rId131"/>
    <p:sldId id="274" r:id="rId132"/>
    <p:sldId id="352" r:id="rId133"/>
    <p:sldId id="287" r:id="rId134"/>
    <p:sldId id="397" r:id="rId135"/>
    <p:sldId id="398" r:id="rId136"/>
    <p:sldId id="381" r:id="rId137"/>
    <p:sldId id="298" r:id="rId138"/>
    <p:sldId id="468" r:id="rId139"/>
    <p:sldId id="469" r:id="rId140"/>
    <p:sldId id="470" r:id="rId141"/>
    <p:sldId id="471" r:id="rId142"/>
    <p:sldId id="472" r:id="rId143"/>
    <p:sldId id="473" r:id="rId144"/>
    <p:sldId id="474" r:id="rId145"/>
    <p:sldId id="476" r:id="rId146"/>
    <p:sldId id="479" r:id="rId147"/>
    <p:sldId id="487" r:id="rId148"/>
    <p:sldId id="1082" r:id="rId149"/>
    <p:sldId id="1041" r:id="rId150"/>
    <p:sldId id="1029" r:id="rId151"/>
    <p:sldId id="1030" r:id="rId152"/>
    <p:sldId id="1074" r:id="rId153"/>
    <p:sldId id="1028" r:id="rId154"/>
    <p:sldId id="320" r:id="rId155"/>
    <p:sldId id="1038" r:id="rId156"/>
    <p:sldId id="1024" r:id="rId157"/>
    <p:sldId id="1025" r:id="rId158"/>
    <p:sldId id="1083" r:id="rId159"/>
    <p:sldId id="1075" r:id="rId160"/>
    <p:sldId id="1043" r:id="rId161"/>
    <p:sldId id="1044" r:id="rId162"/>
    <p:sldId id="1045" r:id="rId163"/>
    <p:sldId id="1048" r:id="rId164"/>
    <p:sldId id="1076" r:id="rId165"/>
    <p:sldId id="1050" r:id="rId166"/>
    <p:sldId id="1051" r:id="rId167"/>
    <p:sldId id="1052" r:id="rId168"/>
    <p:sldId id="1053" r:id="rId169"/>
    <p:sldId id="1077" r:id="rId1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45" autoAdjust="0"/>
    <p:restoredTop sz="98974" autoAdjust="0"/>
  </p:normalViewPr>
  <p:slideViewPr>
    <p:cSldViewPr snapToGrid="0" snapToObjects="1">
      <p:cViewPr varScale="1">
        <p:scale>
          <a:sx n="90" d="100"/>
          <a:sy n="90" d="100"/>
        </p:scale>
        <p:origin x="1168" y="20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180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CF162-617E-49DC-AACA-C516D379C1EF}"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l-GR"/>
        </a:p>
      </dgm:t>
    </dgm:pt>
    <dgm:pt modelId="{EE03A1A1-1DE8-44E3-81EE-CFEA26F84F0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4400" b="1" dirty="0">
              <a:solidFill>
                <a:srgbClr val="002060"/>
              </a:solidFill>
            </a:rPr>
            <a:t>IMT</a:t>
          </a:r>
          <a:endParaRPr lang="el-GR" sz="4400" b="1" dirty="0">
            <a:solidFill>
              <a:srgbClr val="002060"/>
            </a:solidFill>
          </a:endParaRPr>
        </a:p>
      </dgm:t>
    </dgm:pt>
    <dgm:pt modelId="{8C3E46A8-CC1E-40D5-A8DE-86777221AC2E}" type="parTrans" cxnId="{6F43F5A3-9CF9-417A-BBC4-1E78818F23C9}">
      <dgm:prSet/>
      <dgm:spPr/>
      <dgm:t>
        <a:bodyPr/>
        <a:lstStyle/>
        <a:p>
          <a:endParaRPr lang="el-GR" sz="2400" b="1">
            <a:solidFill>
              <a:srgbClr val="002060"/>
            </a:solidFill>
          </a:endParaRPr>
        </a:p>
      </dgm:t>
    </dgm:pt>
    <dgm:pt modelId="{553F11D5-DAA2-4696-AB7E-8CE17623A1B0}" type="sibTrans" cxnId="{6F43F5A3-9CF9-417A-BBC4-1E78818F23C9}">
      <dgm:prSet/>
      <dgm:spPr/>
      <dgm:t>
        <a:bodyPr/>
        <a:lstStyle/>
        <a:p>
          <a:endParaRPr lang="el-GR" sz="2400" b="1">
            <a:solidFill>
              <a:srgbClr val="002060"/>
            </a:solidFill>
          </a:endParaRPr>
        </a:p>
      </dgm:t>
    </dgm:pt>
    <dgm:pt modelId="{1909A419-2A28-4425-8DAF-FA7CA082CB2F}">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l-GR" sz="2800" b="1" dirty="0">
              <a:solidFill>
                <a:srgbClr val="002060"/>
              </a:solidFill>
            </a:rPr>
            <a:t>Ηλικία</a:t>
          </a:r>
        </a:p>
      </dgm:t>
    </dgm:pt>
    <dgm:pt modelId="{C1BBA48B-618F-4D6F-A86D-1AEDDBB580E3}" type="parTrans" cxnId="{BEA21B17-090C-4BBD-82E4-AE6FAC8046DB}">
      <dgm:prSet custT="1"/>
      <dgm:spPr/>
      <dgm:t>
        <a:bodyPr/>
        <a:lstStyle/>
        <a:p>
          <a:endParaRPr lang="el-GR" sz="700" b="1">
            <a:solidFill>
              <a:srgbClr val="002060"/>
            </a:solidFill>
          </a:endParaRPr>
        </a:p>
      </dgm:t>
    </dgm:pt>
    <dgm:pt modelId="{C9A1A170-0E36-491B-83AE-AD2650250987}" type="sibTrans" cxnId="{BEA21B17-090C-4BBD-82E4-AE6FAC8046DB}">
      <dgm:prSet/>
      <dgm:spPr/>
      <dgm:t>
        <a:bodyPr/>
        <a:lstStyle/>
        <a:p>
          <a:endParaRPr lang="el-GR" sz="2400" b="1">
            <a:solidFill>
              <a:srgbClr val="002060"/>
            </a:solidFill>
          </a:endParaRPr>
        </a:p>
      </dgm:t>
    </dgm:pt>
    <dgm:pt modelId="{A2F1510F-950A-419E-8E54-37F9B1361C7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l-GR" sz="2800" b="1" dirty="0">
              <a:solidFill>
                <a:srgbClr val="002060"/>
              </a:solidFill>
            </a:rPr>
            <a:t>Τρόπος ζωής</a:t>
          </a:r>
        </a:p>
      </dgm:t>
    </dgm:pt>
    <dgm:pt modelId="{ADC3B1DB-40D6-49D8-A7EC-09B1EE103FD9}" type="parTrans" cxnId="{BA43BA82-FD9D-485D-B889-286BEFD82E16}">
      <dgm:prSet custT="1"/>
      <dgm:spPr/>
      <dgm:t>
        <a:bodyPr/>
        <a:lstStyle/>
        <a:p>
          <a:endParaRPr lang="el-GR" sz="700" b="1">
            <a:solidFill>
              <a:srgbClr val="002060"/>
            </a:solidFill>
          </a:endParaRPr>
        </a:p>
      </dgm:t>
    </dgm:pt>
    <dgm:pt modelId="{5099DA66-10C6-42F6-ADD5-630E671C78CD}" type="sibTrans" cxnId="{BA43BA82-FD9D-485D-B889-286BEFD82E16}">
      <dgm:prSet/>
      <dgm:spPr/>
      <dgm:t>
        <a:bodyPr/>
        <a:lstStyle/>
        <a:p>
          <a:endParaRPr lang="el-GR" sz="2400" b="1">
            <a:solidFill>
              <a:srgbClr val="002060"/>
            </a:solidFill>
          </a:endParaRPr>
        </a:p>
      </dgm:t>
    </dgm:pt>
    <dgm:pt modelId="{BC626B7D-B846-4A86-827D-4AA94391A9E0}">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l-GR" sz="2600" b="1" dirty="0">
              <a:solidFill>
                <a:srgbClr val="002060"/>
              </a:solidFill>
            </a:rPr>
            <a:t>Ασθένειες</a:t>
          </a:r>
        </a:p>
      </dgm:t>
    </dgm:pt>
    <dgm:pt modelId="{F177F986-1E60-4B38-B2B5-C71003898EFE}" type="parTrans" cxnId="{E3C4561E-8B20-4F7B-B3B9-E4DD845B0229}">
      <dgm:prSet custT="1"/>
      <dgm:spPr/>
      <dgm:t>
        <a:bodyPr/>
        <a:lstStyle/>
        <a:p>
          <a:endParaRPr lang="el-GR" sz="700" b="1">
            <a:solidFill>
              <a:srgbClr val="002060"/>
            </a:solidFill>
          </a:endParaRPr>
        </a:p>
      </dgm:t>
    </dgm:pt>
    <dgm:pt modelId="{9C2D8801-C124-41D0-8736-80114301C61C}" type="sibTrans" cxnId="{E3C4561E-8B20-4F7B-B3B9-E4DD845B0229}">
      <dgm:prSet/>
      <dgm:spPr/>
      <dgm:t>
        <a:bodyPr/>
        <a:lstStyle/>
        <a:p>
          <a:endParaRPr lang="el-GR" sz="2400" b="1">
            <a:solidFill>
              <a:srgbClr val="002060"/>
            </a:solidFill>
          </a:endParaRPr>
        </a:p>
      </dgm:t>
    </dgm:pt>
    <dgm:pt modelId="{2E3688B0-9F33-4AA1-8465-A9E7ACE81B3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l-GR" sz="2800" b="1" dirty="0">
              <a:solidFill>
                <a:srgbClr val="002060"/>
              </a:solidFill>
            </a:rPr>
            <a:t>Παράγ. κινδύνου</a:t>
          </a:r>
        </a:p>
      </dgm:t>
    </dgm:pt>
    <dgm:pt modelId="{296BE16C-6C7F-4658-ABDA-0F49060B7C29}" type="parTrans" cxnId="{D68848B9-40D8-4446-A822-EFA8D8FB412E}">
      <dgm:prSet custT="1"/>
      <dgm:spPr/>
      <dgm:t>
        <a:bodyPr/>
        <a:lstStyle/>
        <a:p>
          <a:endParaRPr lang="el-GR" sz="700" b="1">
            <a:solidFill>
              <a:srgbClr val="002060"/>
            </a:solidFill>
          </a:endParaRPr>
        </a:p>
      </dgm:t>
    </dgm:pt>
    <dgm:pt modelId="{34EC5FEA-E4F7-4F09-8735-9B91E5DBE50E}" type="sibTrans" cxnId="{D68848B9-40D8-4446-A822-EFA8D8FB412E}">
      <dgm:prSet/>
      <dgm:spPr/>
      <dgm:t>
        <a:bodyPr/>
        <a:lstStyle/>
        <a:p>
          <a:endParaRPr lang="el-GR" sz="2400" b="1">
            <a:solidFill>
              <a:srgbClr val="002060"/>
            </a:solidFill>
          </a:endParaRPr>
        </a:p>
      </dgm:t>
    </dgm:pt>
    <dgm:pt modelId="{4757CC0A-1FFC-47B2-8A8C-304467CB10BC}">
      <dgm:prSet custT="1">
        <dgm:style>
          <a:lnRef idx="1">
            <a:schemeClr val="accent4"/>
          </a:lnRef>
          <a:fillRef idx="2">
            <a:schemeClr val="accent4"/>
          </a:fillRef>
          <a:effectRef idx="1">
            <a:schemeClr val="accent4"/>
          </a:effectRef>
          <a:fontRef idx="minor">
            <a:schemeClr val="dk1"/>
          </a:fontRef>
        </dgm:style>
      </dgm:prSet>
      <dgm:spPr/>
      <dgm:t>
        <a:bodyPr/>
        <a:lstStyle/>
        <a:p>
          <a:r>
            <a:rPr lang="el-GR" sz="2800" b="1" dirty="0">
              <a:solidFill>
                <a:srgbClr val="002060"/>
              </a:solidFill>
            </a:rPr>
            <a:t>Γονίδια</a:t>
          </a:r>
        </a:p>
      </dgm:t>
    </dgm:pt>
    <dgm:pt modelId="{52565EC4-B237-48D4-90BE-9091D80357A0}" type="parTrans" cxnId="{6987C091-1F80-4EBB-8301-63870AF55F54}">
      <dgm:prSet custT="1"/>
      <dgm:spPr/>
      <dgm:t>
        <a:bodyPr/>
        <a:lstStyle/>
        <a:p>
          <a:endParaRPr lang="el-GR" sz="700" b="1">
            <a:solidFill>
              <a:srgbClr val="002060"/>
            </a:solidFill>
          </a:endParaRPr>
        </a:p>
      </dgm:t>
    </dgm:pt>
    <dgm:pt modelId="{1AAC7CD3-853B-4006-A4CD-9DED84F89FAF}" type="sibTrans" cxnId="{6987C091-1F80-4EBB-8301-63870AF55F54}">
      <dgm:prSet/>
      <dgm:spPr/>
      <dgm:t>
        <a:bodyPr/>
        <a:lstStyle/>
        <a:p>
          <a:endParaRPr lang="el-GR" sz="2400" b="1">
            <a:solidFill>
              <a:srgbClr val="002060"/>
            </a:solidFill>
          </a:endParaRPr>
        </a:p>
      </dgm:t>
    </dgm:pt>
    <dgm:pt modelId="{F60BCBC1-B78B-4DD7-8CDE-66610C56C693}" type="pres">
      <dgm:prSet presAssocID="{668CF162-617E-49DC-AACA-C516D379C1EF}" presName="cycle" presStyleCnt="0">
        <dgm:presLayoutVars>
          <dgm:chMax val="1"/>
          <dgm:dir/>
          <dgm:animLvl val="ctr"/>
          <dgm:resizeHandles val="exact"/>
        </dgm:presLayoutVars>
      </dgm:prSet>
      <dgm:spPr/>
    </dgm:pt>
    <dgm:pt modelId="{6474704E-05DD-43D0-A1D8-977CBE592DCE}" type="pres">
      <dgm:prSet presAssocID="{EE03A1A1-1DE8-44E3-81EE-CFEA26F84F0A}" presName="centerShape" presStyleLbl="node0" presStyleIdx="0" presStyleCnt="1"/>
      <dgm:spPr/>
    </dgm:pt>
    <dgm:pt modelId="{F3A41834-F391-45C5-8E75-7C4C1328BE40}" type="pres">
      <dgm:prSet presAssocID="{C1BBA48B-618F-4D6F-A86D-1AEDDBB580E3}" presName="Name9" presStyleLbl="parChTrans1D2" presStyleIdx="0" presStyleCnt="5"/>
      <dgm:spPr/>
    </dgm:pt>
    <dgm:pt modelId="{F85F0C48-24EE-4B7D-868A-8154EAED35CE}" type="pres">
      <dgm:prSet presAssocID="{C1BBA48B-618F-4D6F-A86D-1AEDDBB580E3}" presName="connTx" presStyleLbl="parChTrans1D2" presStyleIdx="0" presStyleCnt="5"/>
      <dgm:spPr/>
    </dgm:pt>
    <dgm:pt modelId="{C6292DE9-9411-4F03-A3C2-4BE479B4533D}" type="pres">
      <dgm:prSet presAssocID="{1909A419-2A28-4425-8DAF-FA7CA082CB2F}" presName="node" presStyleLbl="node1" presStyleIdx="0" presStyleCnt="5" custScaleX="129822" custRadScaleRad="100664">
        <dgm:presLayoutVars>
          <dgm:bulletEnabled val="1"/>
        </dgm:presLayoutVars>
      </dgm:prSet>
      <dgm:spPr/>
    </dgm:pt>
    <dgm:pt modelId="{002C3904-66A0-4207-A9A5-E9718A4C8DCD}" type="pres">
      <dgm:prSet presAssocID="{ADC3B1DB-40D6-49D8-A7EC-09B1EE103FD9}" presName="Name9" presStyleLbl="parChTrans1D2" presStyleIdx="1" presStyleCnt="5"/>
      <dgm:spPr/>
    </dgm:pt>
    <dgm:pt modelId="{29F4605E-EB9E-46D6-8889-BEBB71A5B314}" type="pres">
      <dgm:prSet presAssocID="{ADC3B1DB-40D6-49D8-A7EC-09B1EE103FD9}" presName="connTx" presStyleLbl="parChTrans1D2" presStyleIdx="1" presStyleCnt="5"/>
      <dgm:spPr/>
    </dgm:pt>
    <dgm:pt modelId="{F1E83A10-7102-4982-8163-5CE60E00CD4C}" type="pres">
      <dgm:prSet presAssocID="{A2F1510F-950A-419E-8E54-37F9B1361C7E}" presName="node" presStyleLbl="node1" presStyleIdx="1" presStyleCnt="5" custScaleX="133363">
        <dgm:presLayoutVars>
          <dgm:bulletEnabled val="1"/>
        </dgm:presLayoutVars>
      </dgm:prSet>
      <dgm:spPr/>
    </dgm:pt>
    <dgm:pt modelId="{97D82619-2FC9-4C26-95D0-B5F5BA8CC1E7}" type="pres">
      <dgm:prSet presAssocID="{52565EC4-B237-48D4-90BE-9091D80357A0}" presName="Name9" presStyleLbl="parChTrans1D2" presStyleIdx="2" presStyleCnt="5"/>
      <dgm:spPr/>
    </dgm:pt>
    <dgm:pt modelId="{378A29EB-779C-43CA-A8FE-D42356D56734}" type="pres">
      <dgm:prSet presAssocID="{52565EC4-B237-48D4-90BE-9091D80357A0}" presName="connTx" presStyleLbl="parChTrans1D2" presStyleIdx="2" presStyleCnt="5"/>
      <dgm:spPr/>
    </dgm:pt>
    <dgm:pt modelId="{FF56B9FB-94C4-4431-A7E5-A574FFF841D6}" type="pres">
      <dgm:prSet presAssocID="{4757CC0A-1FFC-47B2-8A8C-304467CB10BC}" presName="node" presStyleLbl="node1" presStyleIdx="2" presStyleCnt="5" custScaleX="141901" custRadScaleRad="105775" custRadScaleInc="-11407">
        <dgm:presLayoutVars>
          <dgm:bulletEnabled val="1"/>
        </dgm:presLayoutVars>
      </dgm:prSet>
      <dgm:spPr/>
    </dgm:pt>
    <dgm:pt modelId="{B3B460A3-13AE-42AB-AF10-7FA01DE5AF89}" type="pres">
      <dgm:prSet presAssocID="{F177F986-1E60-4B38-B2B5-C71003898EFE}" presName="Name9" presStyleLbl="parChTrans1D2" presStyleIdx="3" presStyleCnt="5"/>
      <dgm:spPr/>
    </dgm:pt>
    <dgm:pt modelId="{F3987E13-5A2F-4138-815A-022F9275179A}" type="pres">
      <dgm:prSet presAssocID="{F177F986-1E60-4B38-B2B5-C71003898EFE}" presName="connTx" presStyleLbl="parChTrans1D2" presStyleIdx="3" presStyleCnt="5"/>
      <dgm:spPr/>
    </dgm:pt>
    <dgm:pt modelId="{07626EED-CD94-4C1F-87E1-771B9D42B660}" type="pres">
      <dgm:prSet presAssocID="{BC626B7D-B846-4A86-827D-4AA94391A9E0}" presName="node" presStyleLbl="node1" presStyleIdx="3" presStyleCnt="5" custScaleX="145673" custRadScaleRad="103652" custRadScaleInc="7480">
        <dgm:presLayoutVars>
          <dgm:bulletEnabled val="1"/>
        </dgm:presLayoutVars>
      </dgm:prSet>
      <dgm:spPr/>
    </dgm:pt>
    <dgm:pt modelId="{C29B8653-0A99-47B8-B759-8DA57E176B1F}" type="pres">
      <dgm:prSet presAssocID="{296BE16C-6C7F-4658-ABDA-0F49060B7C29}" presName="Name9" presStyleLbl="parChTrans1D2" presStyleIdx="4" presStyleCnt="5"/>
      <dgm:spPr/>
    </dgm:pt>
    <dgm:pt modelId="{CE981582-A8FF-4F3F-84E9-B7E3A7F4CABE}" type="pres">
      <dgm:prSet presAssocID="{296BE16C-6C7F-4658-ABDA-0F49060B7C29}" presName="connTx" presStyleLbl="parChTrans1D2" presStyleIdx="4" presStyleCnt="5"/>
      <dgm:spPr/>
    </dgm:pt>
    <dgm:pt modelId="{5252F41D-9851-4A4D-80A8-6F5B9E49EE1B}" type="pres">
      <dgm:prSet presAssocID="{2E3688B0-9F33-4AA1-8465-A9E7ACE81B32}" presName="node" presStyleLbl="node1" presStyleIdx="4" presStyleCnt="5" custScaleX="138876">
        <dgm:presLayoutVars>
          <dgm:bulletEnabled val="1"/>
        </dgm:presLayoutVars>
      </dgm:prSet>
      <dgm:spPr/>
    </dgm:pt>
  </dgm:ptLst>
  <dgm:cxnLst>
    <dgm:cxn modelId="{AC8B6508-8462-4E56-926B-5E5BB0F38F8F}" type="presOf" srcId="{F177F986-1E60-4B38-B2B5-C71003898EFE}" destId="{B3B460A3-13AE-42AB-AF10-7FA01DE5AF89}" srcOrd="0" destOrd="0" presId="urn:microsoft.com/office/officeart/2005/8/layout/radial1"/>
    <dgm:cxn modelId="{6CED660D-914F-4805-8EC4-7DEDB79197AF}" type="presOf" srcId="{668CF162-617E-49DC-AACA-C516D379C1EF}" destId="{F60BCBC1-B78B-4DD7-8CDE-66610C56C693}" srcOrd="0" destOrd="0" presId="urn:microsoft.com/office/officeart/2005/8/layout/radial1"/>
    <dgm:cxn modelId="{06415014-39B7-4D95-A2C2-40519690D851}" type="presOf" srcId="{BC626B7D-B846-4A86-827D-4AA94391A9E0}" destId="{07626EED-CD94-4C1F-87E1-771B9D42B660}" srcOrd="0" destOrd="0" presId="urn:microsoft.com/office/officeart/2005/8/layout/radial1"/>
    <dgm:cxn modelId="{BEA21B17-090C-4BBD-82E4-AE6FAC8046DB}" srcId="{EE03A1A1-1DE8-44E3-81EE-CFEA26F84F0A}" destId="{1909A419-2A28-4425-8DAF-FA7CA082CB2F}" srcOrd="0" destOrd="0" parTransId="{C1BBA48B-618F-4D6F-A86D-1AEDDBB580E3}" sibTransId="{C9A1A170-0E36-491B-83AE-AD2650250987}"/>
    <dgm:cxn modelId="{E3C4561E-8B20-4F7B-B3B9-E4DD845B0229}" srcId="{EE03A1A1-1DE8-44E3-81EE-CFEA26F84F0A}" destId="{BC626B7D-B846-4A86-827D-4AA94391A9E0}" srcOrd="3" destOrd="0" parTransId="{F177F986-1E60-4B38-B2B5-C71003898EFE}" sibTransId="{9C2D8801-C124-41D0-8736-80114301C61C}"/>
    <dgm:cxn modelId="{096BD130-262A-4ADB-BC98-7A1EF5B22004}" type="presOf" srcId="{296BE16C-6C7F-4658-ABDA-0F49060B7C29}" destId="{CE981582-A8FF-4F3F-84E9-B7E3A7F4CABE}" srcOrd="1" destOrd="0" presId="urn:microsoft.com/office/officeart/2005/8/layout/radial1"/>
    <dgm:cxn modelId="{3555DF3A-0704-44DA-9943-6860A531BF79}" type="presOf" srcId="{A2F1510F-950A-419E-8E54-37F9B1361C7E}" destId="{F1E83A10-7102-4982-8163-5CE60E00CD4C}" srcOrd="0" destOrd="0" presId="urn:microsoft.com/office/officeart/2005/8/layout/radial1"/>
    <dgm:cxn modelId="{4110364E-AB91-43DF-8B0D-7BB033C78AD9}" type="presOf" srcId="{C1BBA48B-618F-4D6F-A86D-1AEDDBB580E3}" destId="{F85F0C48-24EE-4B7D-868A-8154EAED35CE}" srcOrd="1" destOrd="0" presId="urn:microsoft.com/office/officeart/2005/8/layout/radial1"/>
    <dgm:cxn modelId="{77A77751-F57A-4034-B283-3FE9D091BCA2}" type="presOf" srcId="{EE03A1A1-1DE8-44E3-81EE-CFEA26F84F0A}" destId="{6474704E-05DD-43D0-A1D8-977CBE592DCE}" srcOrd="0" destOrd="0" presId="urn:microsoft.com/office/officeart/2005/8/layout/radial1"/>
    <dgm:cxn modelId="{0F21435A-3823-4A2C-9388-A48864041134}" type="presOf" srcId="{2E3688B0-9F33-4AA1-8465-A9E7ACE81B32}" destId="{5252F41D-9851-4A4D-80A8-6F5B9E49EE1B}" srcOrd="0" destOrd="0" presId="urn:microsoft.com/office/officeart/2005/8/layout/radial1"/>
    <dgm:cxn modelId="{1B44685B-1EBE-45DC-852A-DA12BA183245}" type="presOf" srcId="{ADC3B1DB-40D6-49D8-A7EC-09B1EE103FD9}" destId="{29F4605E-EB9E-46D6-8889-BEBB71A5B314}" srcOrd="1" destOrd="0" presId="urn:microsoft.com/office/officeart/2005/8/layout/radial1"/>
    <dgm:cxn modelId="{6A8D9767-C59A-4B77-88FD-46DE17E3DDDF}" type="presOf" srcId="{4757CC0A-1FFC-47B2-8A8C-304467CB10BC}" destId="{FF56B9FB-94C4-4431-A7E5-A574FFF841D6}" srcOrd="0" destOrd="0" presId="urn:microsoft.com/office/officeart/2005/8/layout/radial1"/>
    <dgm:cxn modelId="{D6A0BA6F-C07B-453D-BAA3-D8E3A8D3BF77}" type="presOf" srcId="{52565EC4-B237-48D4-90BE-9091D80357A0}" destId="{378A29EB-779C-43CA-A8FE-D42356D56734}" srcOrd="1" destOrd="0" presId="urn:microsoft.com/office/officeart/2005/8/layout/radial1"/>
    <dgm:cxn modelId="{BA43BA82-FD9D-485D-B889-286BEFD82E16}" srcId="{EE03A1A1-1DE8-44E3-81EE-CFEA26F84F0A}" destId="{A2F1510F-950A-419E-8E54-37F9B1361C7E}" srcOrd="1" destOrd="0" parTransId="{ADC3B1DB-40D6-49D8-A7EC-09B1EE103FD9}" sibTransId="{5099DA66-10C6-42F6-ADD5-630E671C78CD}"/>
    <dgm:cxn modelId="{1090EA85-391C-46C4-8CED-6D0FB869A55C}" type="presOf" srcId="{296BE16C-6C7F-4658-ABDA-0F49060B7C29}" destId="{C29B8653-0A99-47B8-B759-8DA57E176B1F}" srcOrd="0" destOrd="0" presId="urn:microsoft.com/office/officeart/2005/8/layout/radial1"/>
    <dgm:cxn modelId="{ACF2B28E-915B-422F-8FDC-BFC0A53B008C}" type="presOf" srcId="{1909A419-2A28-4425-8DAF-FA7CA082CB2F}" destId="{C6292DE9-9411-4F03-A3C2-4BE479B4533D}" srcOrd="0" destOrd="0" presId="urn:microsoft.com/office/officeart/2005/8/layout/radial1"/>
    <dgm:cxn modelId="{6987C091-1F80-4EBB-8301-63870AF55F54}" srcId="{EE03A1A1-1DE8-44E3-81EE-CFEA26F84F0A}" destId="{4757CC0A-1FFC-47B2-8A8C-304467CB10BC}" srcOrd="2" destOrd="0" parTransId="{52565EC4-B237-48D4-90BE-9091D80357A0}" sibTransId="{1AAC7CD3-853B-4006-A4CD-9DED84F89FAF}"/>
    <dgm:cxn modelId="{6F43F5A3-9CF9-417A-BBC4-1E78818F23C9}" srcId="{668CF162-617E-49DC-AACA-C516D379C1EF}" destId="{EE03A1A1-1DE8-44E3-81EE-CFEA26F84F0A}" srcOrd="0" destOrd="0" parTransId="{8C3E46A8-CC1E-40D5-A8DE-86777221AC2E}" sibTransId="{553F11D5-DAA2-4696-AB7E-8CE17623A1B0}"/>
    <dgm:cxn modelId="{681309A7-BA51-48F3-B729-D58F8837E8CF}" type="presOf" srcId="{F177F986-1E60-4B38-B2B5-C71003898EFE}" destId="{F3987E13-5A2F-4138-815A-022F9275179A}" srcOrd="1" destOrd="0" presId="urn:microsoft.com/office/officeart/2005/8/layout/radial1"/>
    <dgm:cxn modelId="{D68848B9-40D8-4446-A822-EFA8D8FB412E}" srcId="{EE03A1A1-1DE8-44E3-81EE-CFEA26F84F0A}" destId="{2E3688B0-9F33-4AA1-8465-A9E7ACE81B32}" srcOrd="4" destOrd="0" parTransId="{296BE16C-6C7F-4658-ABDA-0F49060B7C29}" sibTransId="{34EC5FEA-E4F7-4F09-8735-9B91E5DBE50E}"/>
    <dgm:cxn modelId="{26C315BA-E3D7-4FBD-8FC4-4014D4A77F4D}" type="presOf" srcId="{ADC3B1DB-40D6-49D8-A7EC-09B1EE103FD9}" destId="{002C3904-66A0-4207-A9A5-E9718A4C8DCD}" srcOrd="0" destOrd="0" presId="urn:microsoft.com/office/officeart/2005/8/layout/radial1"/>
    <dgm:cxn modelId="{BE7914CC-3E50-48D5-AE4A-23FA62023B69}" type="presOf" srcId="{C1BBA48B-618F-4D6F-A86D-1AEDDBB580E3}" destId="{F3A41834-F391-45C5-8E75-7C4C1328BE40}" srcOrd="0" destOrd="0" presId="urn:microsoft.com/office/officeart/2005/8/layout/radial1"/>
    <dgm:cxn modelId="{1411C5D9-0C6D-48BE-B842-691E0DFC26EA}" type="presOf" srcId="{52565EC4-B237-48D4-90BE-9091D80357A0}" destId="{97D82619-2FC9-4C26-95D0-B5F5BA8CC1E7}" srcOrd="0" destOrd="0" presId="urn:microsoft.com/office/officeart/2005/8/layout/radial1"/>
    <dgm:cxn modelId="{28ACEF43-60C0-4E05-9EA0-737EA9CA321F}" type="presParOf" srcId="{F60BCBC1-B78B-4DD7-8CDE-66610C56C693}" destId="{6474704E-05DD-43D0-A1D8-977CBE592DCE}" srcOrd="0" destOrd="0" presId="urn:microsoft.com/office/officeart/2005/8/layout/radial1"/>
    <dgm:cxn modelId="{6341FB97-4DC1-4E5F-9DD1-60A8869D0671}" type="presParOf" srcId="{F60BCBC1-B78B-4DD7-8CDE-66610C56C693}" destId="{F3A41834-F391-45C5-8E75-7C4C1328BE40}" srcOrd="1" destOrd="0" presId="urn:microsoft.com/office/officeart/2005/8/layout/radial1"/>
    <dgm:cxn modelId="{93DA9098-D89C-4CDA-A1B4-62E35DFCD52F}" type="presParOf" srcId="{F3A41834-F391-45C5-8E75-7C4C1328BE40}" destId="{F85F0C48-24EE-4B7D-868A-8154EAED35CE}" srcOrd="0" destOrd="0" presId="urn:microsoft.com/office/officeart/2005/8/layout/radial1"/>
    <dgm:cxn modelId="{9825F846-79DE-4133-A5FF-5EC3730D64BA}" type="presParOf" srcId="{F60BCBC1-B78B-4DD7-8CDE-66610C56C693}" destId="{C6292DE9-9411-4F03-A3C2-4BE479B4533D}" srcOrd="2" destOrd="0" presId="urn:microsoft.com/office/officeart/2005/8/layout/radial1"/>
    <dgm:cxn modelId="{9BA11858-1D7F-453C-A705-EE49F94F99CA}" type="presParOf" srcId="{F60BCBC1-B78B-4DD7-8CDE-66610C56C693}" destId="{002C3904-66A0-4207-A9A5-E9718A4C8DCD}" srcOrd="3" destOrd="0" presId="urn:microsoft.com/office/officeart/2005/8/layout/radial1"/>
    <dgm:cxn modelId="{F06A8840-C5E4-43F0-B282-4CF18D49BBD8}" type="presParOf" srcId="{002C3904-66A0-4207-A9A5-E9718A4C8DCD}" destId="{29F4605E-EB9E-46D6-8889-BEBB71A5B314}" srcOrd="0" destOrd="0" presId="urn:microsoft.com/office/officeart/2005/8/layout/radial1"/>
    <dgm:cxn modelId="{99F010DD-B1D2-4E20-99B8-46A3FFD3CB66}" type="presParOf" srcId="{F60BCBC1-B78B-4DD7-8CDE-66610C56C693}" destId="{F1E83A10-7102-4982-8163-5CE60E00CD4C}" srcOrd="4" destOrd="0" presId="urn:microsoft.com/office/officeart/2005/8/layout/radial1"/>
    <dgm:cxn modelId="{4BF9A11C-CF36-4FCE-AE6F-9BBFA0BAB7FB}" type="presParOf" srcId="{F60BCBC1-B78B-4DD7-8CDE-66610C56C693}" destId="{97D82619-2FC9-4C26-95D0-B5F5BA8CC1E7}" srcOrd="5" destOrd="0" presId="urn:microsoft.com/office/officeart/2005/8/layout/radial1"/>
    <dgm:cxn modelId="{2FC4F7D5-3519-4476-9475-0157FEA99CF2}" type="presParOf" srcId="{97D82619-2FC9-4C26-95D0-B5F5BA8CC1E7}" destId="{378A29EB-779C-43CA-A8FE-D42356D56734}" srcOrd="0" destOrd="0" presId="urn:microsoft.com/office/officeart/2005/8/layout/radial1"/>
    <dgm:cxn modelId="{A9637D2C-2AFE-4E3E-B860-2DF7DA1C6F82}" type="presParOf" srcId="{F60BCBC1-B78B-4DD7-8CDE-66610C56C693}" destId="{FF56B9FB-94C4-4431-A7E5-A574FFF841D6}" srcOrd="6" destOrd="0" presId="urn:microsoft.com/office/officeart/2005/8/layout/radial1"/>
    <dgm:cxn modelId="{8ABA9CB5-8C0E-4CFF-8618-1481EBCBB0E1}" type="presParOf" srcId="{F60BCBC1-B78B-4DD7-8CDE-66610C56C693}" destId="{B3B460A3-13AE-42AB-AF10-7FA01DE5AF89}" srcOrd="7" destOrd="0" presId="urn:microsoft.com/office/officeart/2005/8/layout/radial1"/>
    <dgm:cxn modelId="{D1468D49-62E2-46EF-A28E-66F413F82710}" type="presParOf" srcId="{B3B460A3-13AE-42AB-AF10-7FA01DE5AF89}" destId="{F3987E13-5A2F-4138-815A-022F9275179A}" srcOrd="0" destOrd="0" presId="urn:microsoft.com/office/officeart/2005/8/layout/radial1"/>
    <dgm:cxn modelId="{242C988F-AB4F-48F8-A538-356D4E88D804}" type="presParOf" srcId="{F60BCBC1-B78B-4DD7-8CDE-66610C56C693}" destId="{07626EED-CD94-4C1F-87E1-771B9D42B660}" srcOrd="8" destOrd="0" presId="urn:microsoft.com/office/officeart/2005/8/layout/radial1"/>
    <dgm:cxn modelId="{99BCB7FA-A168-44D5-93E4-B97A7F31D428}" type="presParOf" srcId="{F60BCBC1-B78B-4DD7-8CDE-66610C56C693}" destId="{C29B8653-0A99-47B8-B759-8DA57E176B1F}" srcOrd="9" destOrd="0" presId="urn:microsoft.com/office/officeart/2005/8/layout/radial1"/>
    <dgm:cxn modelId="{CCF48058-1266-40A6-BEB4-D8589FAB5713}" type="presParOf" srcId="{C29B8653-0A99-47B8-B759-8DA57E176B1F}" destId="{CE981582-A8FF-4F3F-84E9-B7E3A7F4CABE}" srcOrd="0" destOrd="0" presId="urn:microsoft.com/office/officeart/2005/8/layout/radial1"/>
    <dgm:cxn modelId="{274270D4-B44D-4D47-AA70-7DEBB909AA2A}" type="presParOf" srcId="{F60BCBC1-B78B-4DD7-8CDE-66610C56C693}" destId="{5252F41D-9851-4A4D-80A8-6F5B9E49EE1B}"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4704E-05DD-43D0-A1D8-977CBE592DCE}">
      <dsp:nvSpPr>
        <dsp:cNvPr id="0" name=""/>
        <dsp:cNvSpPr/>
      </dsp:nvSpPr>
      <dsp:spPr>
        <a:xfrm>
          <a:off x="3570506" y="1945901"/>
          <a:ext cx="1479796" cy="1479796"/>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002060"/>
              </a:solidFill>
            </a:rPr>
            <a:t>IMT</a:t>
          </a:r>
          <a:endParaRPr lang="el-GR" sz="4400" b="1" kern="1200" dirty="0">
            <a:solidFill>
              <a:srgbClr val="002060"/>
            </a:solidFill>
          </a:endParaRPr>
        </a:p>
      </dsp:txBody>
      <dsp:txXfrm>
        <a:off x="3787217" y="2162612"/>
        <a:ext cx="1046374" cy="1046374"/>
      </dsp:txXfrm>
    </dsp:sp>
    <dsp:sp modelId="{F3A41834-F391-45C5-8E75-7C4C1328BE40}">
      <dsp:nvSpPr>
        <dsp:cNvPr id="0" name=""/>
        <dsp:cNvSpPr/>
      </dsp:nvSpPr>
      <dsp:spPr>
        <a:xfrm rot="16200000">
          <a:off x="4080995" y="1700971"/>
          <a:ext cx="458816" cy="31044"/>
        </a:xfrm>
        <a:custGeom>
          <a:avLst/>
          <a:gdLst/>
          <a:ahLst/>
          <a:cxnLst/>
          <a:rect l="0" t="0" r="0" b="0"/>
          <a:pathLst>
            <a:path>
              <a:moveTo>
                <a:pt x="0" y="15522"/>
              </a:moveTo>
              <a:lnTo>
                <a:pt x="458816"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4298933" y="1705022"/>
        <a:ext cx="22940" cy="22940"/>
      </dsp:txXfrm>
    </dsp:sp>
    <dsp:sp modelId="{C6292DE9-9411-4F03-A3C2-4BE479B4533D}">
      <dsp:nvSpPr>
        <dsp:cNvPr id="0" name=""/>
        <dsp:cNvSpPr/>
      </dsp:nvSpPr>
      <dsp:spPr>
        <a:xfrm>
          <a:off x="3349853" y="7288"/>
          <a:ext cx="1921101" cy="1479796"/>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Ηλικία</a:t>
          </a:r>
        </a:p>
      </dsp:txBody>
      <dsp:txXfrm>
        <a:off x="3631192" y="223999"/>
        <a:ext cx="1358423" cy="1046374"/>
      </dsp:txXfrm>
    </dsp:sp>
    <dsp:sp modelId="{002C3904-66A0-4207-A9A5-E9718A4C8DCD}">
      <dsp:nvSpPr>
        <dsp:cNvPr id="0" name=""/>
        <dsp:cNvSpPr/>
      </dsp:nvSpPr>
      <dsp:spPr>
        <a:xfrm rot="20520000">
          <a:off x="5008364" y="2405492"/>
          <a:ext cx="233931" cy="31044"/>
        </a:xfrm>
        <a:custGeom>
          <a:avLst/>
          <a:gdLst/>
          <a:ahLst/>
          <a:cxnLst/>
          <a:rect l="0" t="0" r="0" b="0"/>
          <a:pathLst>
            <a:path>
              <a:moveTo>
                <a:pt x="0" y="15522"/>
              </a:moveTo>
              <a:lnTo>
                <a:pt x="233931"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5119482" y="2415166"/>
        <a:ext cx="11696" cy="11696"/>
      </dsp:txXfrm>
    </dsp:sp>
    <dsp:sp modelId="{F1E83A10-7102-4982-8163-5CE60E00CD4C}">
      <dsp:nvSpPr>
        <dsp:cNvPr id="0" name=""/>
        <dsp:cNvSpPr/>
      </dsp:nvSpPr>
      <dsp:spPr>
        <a:xfrm>
          <a:off x="5155223" y="1350788"/>
          <a:ext cx="1973501" cy="1479796"/>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Τρόπος ζωής</a:t>
          </a:r>
        </a:p>
      </dsp:txBody>
      <dsp:txXfrm>
        <a:off x="5444236" y="1567499"/>
        <a:ext cx="1395475" cy="1046374"/>
      </dsp:txXfrm>
    </dsp:sp>
    <dsp:sp modelId="{97D82619-2FC9-4C26-95D0-B5F5BA8CC1E7}">
      <dsp:nvSpPr>
        <dsp:cNvPr id="0" name=""/>
        <dsp:cNvSpPr/>
      </dsp:nvSpPr>
      <dsp:spPr>
        <a:xfrm rot="2993609">
          <a:off x="4704285" y="3414117"/>
          <a:ext cx="465270" cy="31044"/>
        </a:xfrm>
        <a:custGeom>
          <a:avLst/>
          <a:gdLst/>
          <a:ahLst/>
          <a:cxnLst/>
          <a:rect l="0" t="0" r="0" b="0"/>
          <a:pathLst>
            <a:path>
              <a:moveTo>
                <a:pt x="0" y="15522"/>
              </a:moveTo>
              <a:lnTo>
                <a:pt x="465270"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4925288" y="3418008"/>
        <a:ext cx="23263" cy="23263"/>
      </dsp:txXfrm>
    </dsp:sp>
    <dsp:sp modelId="{FF56B9FB-94C4-4431-A7E5-A574FFF841D6}">
      <dsp:nvSpPr>
        <dsp:cNvPr id="0" name=""/>
        <dsp:cNvSpPr/>
      </dsp:nvSpPr>
      <dsp:spPr>
        <a:xfrm>
          <a:off x="4572765" y="3503929"/>
          <a:ext cx="2099846" cy="1479796"/>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Γονίδια</a:t>
          </a:r>
        </a:p>
      </dsp:txBody>
      <dsp:txXfrm>
        <a:off x="4880280" y="3720640"/>
        <a:ext cx="1484816" cy="1046374"/>
      </dsp:txXfrm>
    </dsp:sp>
    <dsp:sp modelId="{B3B460A3-13AE-42AB-AF10-7FA01DE5AF89}">
      <dsp:nvSpPr>
        <dsp:cNvPr id="0" name=""/>
        <dsp:cNvSpPr/>
      </dsp:nvSpPr>
      <dsp:spPr>
        <a:xfrm rot="7721568">
          <a:off x="3502053" y="3413856"/>
          <a:ext cx="425571" cy="31044"/>
        </a:xfrm>
        <a:custGeom>
          <a:avLst/>
          <a:gdLst/>
          <a:ahLst/>
          <a:cxnLst/>
          <a:rect l="0" t="0" r="0" b="0"/>
          <a:pathLst>
            <a:path>
              <a:moveTo>
                <a:pt x="0" y="15522"/>
              </a:moveTo>
              <a:lnTo>
                <a:pt x="425571"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rot="10800000">
        <a:off x="3704199" y="3418739"/>
        <a:ext cx="21278" cy="21278"/>
      </dsp:txXfrm>
    </dsp:sp>
    <dsp:sp modelId="{07626EED-CD94-4C1F-87E1-771B9D42B660}">
      <dsp:nvSpPr>
        <dsp:cNvPr id="0" name=""/>
        <dsp:cNvSpPr/>
      </dsp:nvSpPr>
      <dsp:spPr>
        <a:xfrm>
          <a:off x="1984685" y="3503920"/>
          <a:ext cx="2155663" cy="1479796"/>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b="1" kern="1200" dirty="0">
              <a:solidFill>
                <a:srgbClr val="002060"/>
              </a:solidFill>
            </a:rPr>
            <a:t>Ασθένειες</a:t>
          </a:r>
        </a:p>
      </dsp:txBody>
      <dsp:txXfrm>
        <a:off x="2300375" y="3720631"/>
        <a:ext cx="1524283" cy="1046374"/>
      </dsp:txXfrm>
    </dsp:sp>
    <dsp:sp modelId="{C29B8653-0A99-47B8-B759-8DA57E176B1F}">
      <dsp:nvSpPr>
        <dsp:cNvPr id="0" name=""/>
        <dsp:cNvSpPr/>
      </dsp:nvSpPr>
      <dsp:spPr>
        <a:xfrm rot="11880000">
          <a:off x="3410516" y="2410561"/>
          <a:ext cx="201124" cy="31044"/>
        </a:xfrm>
        <a:custGeom>
          <a:avLst/>
          <a:gdLst/>
          <a:ahLst/>
          <a:cxnLst/>
          <a:rect l="0" t="0" r="0" b="0"/>
          <a:pathLst>
            <a:path>
              <a:moveTo>
                <a:pt x="0" y="15522"/>
              </a:moveTo>
              <a:lnTo>
                <a:pt x="201124"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rot="10800000">
        <a:off x="3506050" y="2421055"/>
        <a:ext cx="10056" cy="10056"/>
      </dsp:txXfrm>
    </dsp:sp>
    <dsp:sp modelId="{5252F41D-9851-4A4D-80A8-6F5B9E49EE1B}">
      <dsp:nvSpPr>
        <dsp:cNvPr id="0" name=""/>
        <dsp:cNvSpPr/>
      </dsp:nvSpPr>
      <dsp:spPr>
        <a:xfrm>
          <a:off x="1451293" y="1350788"/>
          <a:ext cx="2055082" cy="1479796"/>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Παράγ. κινδύνου</a:t>
          </a:r>
        </a:p>
      </dsp:txBody>
      <dsp:txXfrm>
        <a:off x="1752253" y="1567499"/>
        <a:ext cx="1453162" cy="104637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F281FC-7CF9-8348-A9A2-BE3BF8379B8A}" type="datetimeFigureOut">
              <a:rPr lang="en-US" smtClean="0"/>
              <a:pPr/>
              <a:t>3/11/25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FA34C-7A59-8541-99BD-6A75260A2F67}" type="slidenum">
              <a:rPr lang="en-US" smtClean="0"/>
              <a:pPr/>
              <a:t>‹#›</a:t>
            </a:fld>
            <a:endParaRPr lang="en-US"/>
          </a:p>
        </p:txBody>
      </p:sp>
    </p:spTree>
    <p:extLst>
      <p:ext uri="{BB962C8B-B14F-4D97-AF65-F5344CB8AC3E}">
        <p14:creationId xmlns:p14="http://schemas.microsoft.com/office/powerpoint/2010/main" val="319758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20047217-E5F1-47AB-B5A6-65E71DA8B01B}" type="slidenum">
              <a:rPr lang="en-AU" sz="1000" i="1">
                <a:solidFill>
                  <a:schemeClr val="hlink"/>
                </a:solidFill>
              </a:rPr>
              <a:pPr algn="r"/>
              <a:t>3</a:t>
            </a:fld>
            <a:endParaRPr lang="en-AU" sz="1000" i="1">
              <a:solidFill>
                <a:schemeClr val="hlink"/>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3142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69</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70</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73</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77</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D2A0020-BE8F-41D6-9C65-CDC8A59C80BF}" type="slidenum">
              <a:rPr lang="en-AU" sz="1000" i="1">
                <a:solidFill>
                  <a:schemeClr val="hlink"/>
                </a:solidFill>
              </a:rPr>
              <a:pPr algn="r"/>
              <a:t>4</a:t>
            </a:fld>
            <a:endParaRPr lang="en-AU" sz="1000" i="1">
              <a:solidFill>
                <a:schemeClr val="hlin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7449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79</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80</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81</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6EB977-9E2C-E343-8FAC-B7E31439DFB9}" type="slidenum">
              <a:rPr lang="el-GR"/>
              <a:pPr eaLnBrk="1" hangingPunct="1"/>
              <a:t>82</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6EB977-9E2C-E343-8FAC-B7E31439DFB9}" type="slidenum">
              <a:rPr lang="el-GR"/>
              <a:pPr eaLnBrk="1" hangingPunct="1"/>
              <a:t>83</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93833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85</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811A4-DB91-C641-928B-D6FC88E15067}" type="slidenum">
              <a:rPr lang="el-GR"/>
              <a:pPr/>
              <a:t>86</a:t>
            </a:fld>
            <a:endParaRPr lang="el-GR"/>
          </a:p>
        </p:txBody>
      </p:sp>
      <p:sp>
        <p:nvSpPr>
          <p:cNvPr id="77826" name="Rectangle 2"/>
          <p:cNvSpPr>
            <a:spLocks noGrp="1" noRot="1" noChangeAspect="1" noChangeArrowheads="1" noTextEdit="1"/>
          </p:cNvSpPr>
          <p:nvPr>
            <p:ph type="sldImg"/>
          </p:nvPr>
        </p:nvSpPr>
        <p:spPr>
          <a:xfrm>
            <a:off x="1130300" y="695325"/>
            <a:ext cx="4595813" cy="3446463"/>
          </a:xfrm>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xfrm>
            <a:off x="917575" y="4359275"/>
            <a:ext cx="5021263" cy="4094163"/>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99</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FDFBCA-0014-CD49-8C70-BF6C3843BBF2}" type="slidenum">
              <a:rPr kumimoji="0" lang="en-US" sz="1200" b="0" i="0" u="none" strike="noStrike" kern="1200" cap="none" spc="0" normalizeH="0" baseline="0" noProof="0">
                <a:ln>
                  <a:noFill/>
                </a:ln>
                <a:solidFill>
                  <a:prstClr val="black"/>
                </a:solidFill>
                <a:effectLst/>
                <a:uLnTx/>
                <a:uFillTx/>
                <a:latin typeface="Arial" charset="0"/>
                <a:ea typeface="新細明體"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新細明體"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Calibri" charset="0"/>
            </a:endParaRPr>
          </a:p>
        </p:txBody>
      </p:sp>
    </p:spTree>
    <p:extLst>
      <p:ext uri="{BB962C8B-B14F-4D97-AF65-F5344CB8AC3E}">
        <p14:creationId xmlns:p14="http://schemas.microsoft.com/office/powerpoint/2010/main" val="2294740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100</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103</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105</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107</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144217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119</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120</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B22E-1E2C-4C83-B43D-FAE5BDCAA54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2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0113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123</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125</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E77DA9F7-C319-4AAC-BB30-37A6913AB52A}" type="slidenum">
              <a:rPr lang="en-US" sz="1200"/>
              <a:pPr algn="r" eaLnBrk="1" hangingPunct="1"/>
              <a:t>132</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a:t>In a vessel without any stenosis</a:t>
            </a:r>
            <a:r>
              <a:rPr lang="en-US"/>
              <a:t> the FFR is one (1.0). Nothing in the vessel disturbs the pressure. </a:t>
            </a:r>
            <a:endParaRPr lang="sv-SE"/>
          </a:p>
          <a:p>
            <a:pPr eaLnBrk="1" hangingPunct="1"/>
            <a:endParaRPr lang="sv-S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C5ADA4FE-9B4B-441F-871A-221AEEA6C13F}" type="slidenum">
              <a:rPr lang="en-US" sz="1200"/>
              <a:pPr algn="r" eaLnBrk="1" hangingPunct="1"/>
              <a:t>133</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t>In the presence of a stenosis the pressure drops distal to the stenosis (compare to a kinked garden hose – the pressure after the kink isn't as high as before the kink).</a:t>
            </a:r>
          </a:p>
          <a:p>
            <a:r>
              <a:rPr lang="en-GB"/>
              <a:t>The FFR is &lt; 1; in this case 0.70 (Pd=70/Pa=100)  </a:t>
            </a:r>
          </a:p>
          <a:p>
            <a:pPr eaLnBrk="1" hangingPunct="1"/>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Generalized marker of risk for kidney dysfunction. Should be part of CKD definition. Can have normal </a:t>
            </a:r>
            <a:r>
              <a:rPr lang="en-US" sz="1200" dirty="0" err="1"/>
              <a:t>eGFR</a:t>
            </a:r>
            <a:r>
              <a:rPr lang="en-US" sz="1200" baseline="0" dirty="0"/>
              <a:t> with this – detects very early possibility of CKD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Albuminuria may reflect primary kidney disease or kidney involvement in systemic disease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45A939-2EDF-4A46-A500-847E3A209E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85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9BC0EA27-9C3D-5D9B-307B-AB1AD55FB685}"/>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45059" name="Text Box 2">
            <a:extLst>
              <a:ext uri="{FF2B5EF4-FFF2-40B4-BE49-F238E27FC236}">
                <a16:creationId xmlns:a16="http://schemas.microsoft.com/office/drawing/2014/main" id="{6AC1B325-C80B-E384-6834-7427163FD52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65</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56103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00323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7465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l-GR"/>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35A1E3F-45A1-4A44-9E7B-DB2B9E1F52A7}" type="slidenum">
              <a:rPr lang="el-GR"/>
              <a:pPr/>
              <a:t>‹#›</a:t>
            </a:fld>
            <a:endParaRPr lang="el-GR"/>
          </a:p>
        </p:txBody>
      </p:sp>
    </p:spTree>
    <p:extLst>
      <p:ext uri="{BB962C8B-B14F-4D97-AF65-F5344CB8AC3E}">
        <p14:creationId xmlns:p14="http://schemas.microsoft.com/office/powerpoint/2010/main" val="102832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fld id="{745245AE-5C5B-9C4F-A624-5FB6C569414C}" type="slidenum">
              <a:rPr lang="el-GR"/>
              <a:pPr/>
              <a:t>‹#›</a:t>
            </a:fld>
            <a:endParaRPr lang="el-GR"/>
          </a:p>
        </p:txBody>
      </p:sp>
    </p:spTree>
    <p:extLst>
      <p:ext uri="{BB962C8B-B14F-4D97-AF65-F5344CB8AC3E}">
        <p14:creationId xmlns:p14="http://schemas.microsoft.com/office/powerpoint/2010/main" val="117342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11/3/25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10728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11/3/25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203402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A7A247-0727-4066-A80E-64C955E7A0C6}" type="datetimeFigureOut">
              <a:rPr lang="el-GR" smtClean="0"/>
              <a:pPr/>
              <a:t>11/3/25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99543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6A7A247-0727-4066-A80E-64C955E7A0C6}" type="datetimeFigureOut">
              <a:rPr lang="el-GR" smtClean="0"/>
              <a:pPr/>
              <a:t>11/3/25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580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6A7A247-0727-4066-A80E-64C955E7A0C6}" type="datetimeFigureOut">
              <a:rPr lang="el-GR" smtClean="0"/>
              <a:pPr/>
              <a:t>11/3/25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637690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6A7A247-0727-4066-A80E-64C955E7A0C6}" type="datetimeFigureOut">
              <a:rPr lang="el-GR" smtClean="0"/>
              <a:pPr/>
              <a:t>11/3/25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1721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13635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7A247-0727-4066-A80E-64C955E7A0C6}" type="datetimeFigureOut">
              <a:rPr lang="el-GR" smtClean="0"/>
              <a:pPr/>
              <a:t>11/3/25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702424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11/3/25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94806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11/3/25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932534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11/3/25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60643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11/3/25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52882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20FC8085-E514-AA41-8BC2-999619AE2524}" type="datetime1">
              <a:rPr lang="en-US" smtClean="0"/>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49035935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5AA8544-DCFD-2141-9BB2-77E077D4D93B}" type="datetime1">
              <a:rPr lang="en-US" smtClean="0"/>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609252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9A866D-6BE8-0740-99AD-1619CB8829A6}" type="datetime1">
              <a:rPr lang="en-US" smtClean="0"/>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87530017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2A4419F-B43D-0643-9CF5-D55FBF174180}" type="datetime1">
              <a:rPr lang="en-US" smtClean="0"/>
              <a:t>3/11/25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416805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01AD539-19FA-B94F-928E-6FE317D4F230}" type="datetime1">
              <a:rPr lang="en-US" smtClean="0"/>
              <a:t>3/11/25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8544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5B86B87A-A4DA-4A48-BFC9-60E03EA1D7DD}" type="datetimeFigureOut">
              <a:rPr lang="en-US" smtClean="0"/>
              <a:pPr/>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567240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7DE2534-330F-2640-A205-C577BB8EAB39}" type="datetime1">
              <a:rPr lang="en-US" smtClean="0"/>
              <a:t>3/11/25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279855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DB505-C5A0-FC40-BCC8-81843F7D113C}" type="datetime1">
              <a:rPr lang="en-US" smtClean="0"/>
              <a:t>3/11/25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86186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08A526A-F968-E54E-BD1B-5008D94693B6}" type="datetime1">
              <a:rPr lang="en-US" smtClean="0"/>
              <a:t>3/11/25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439983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DAFA099-CDC5-C54A-9914-BF8193B80086}" type="datetime1">
              <a:rPr lang="en-US" smtClean="0"/>
              <a:t>3/11/25</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179210804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05A77E-3797-A141-9A8E-664AFF98807D}" type="datetime1">
              <a:rPr lang="en-US" smtClean="0"/>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76530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1DF755-DD93-0849-8F93-0FDDEDFAE152}" type="datetime1">
              <a:rPr lang="en-US" smtClean="0"/>
              <a:t>3/11/25</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09839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E85CD98B-3FE8-7647-BEF3-EEE5A30C3715}" type="datetimeFigureOut">
              <a:rPr lang="en-US"/>
              <a:pPr>
                <a:defRPr/>
              </a:pPr>
              <a:t>3/11/25</a:t>
            </a:fld>
            <a:endParaRPr lang="en-US" dirty="0"/>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pPr>
              <a:defRPr/>
            </a:pPr>
            <a:fld id="{397638C5-5273-C74C-B70F-3CFE4E4BBB7D}" type="slidenum">
              <a:rPr lang="en-US"/>
              <a:pPr>
                <a:defRPr/>
              </a:pPr>
              <a:t>‹#›</a:t>
            </a:fld>
            <a:endParaRPr lang="en-US" dirty="0"/>
          </a:p>
        </p:txBody>
      </p:sp>
    </p:spTree>
    <p:extLst>
      <p:ext uri="{BB962C8B-B14F-4D97-AF65-F5344CB8AC3E}">
        <p14:creationId xmlns:p14="http://schemas.microsoft.com/office/powerpoint/2010/main" val="1443061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16229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5B86B87A-A4DA-4A48-BFC9-60E03EA1D7DD}" type="datetimeFigureOut">
              <a:rPr lang="en-US" smtClean="0"/>
              <a:pPr/>
              <a:t>3/11/25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65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5B86B87A-A4DA-4A48-BFC9-60E03EA1D7DD}" type="datetimeFigureOut">
              <a:rPr lang="en-US" smtClean="0"/>
              <a:pPr/>
              <a:t>3/11/25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05824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5B86B87A-A4DA-4A48-BFC9-60E03EA1D7DD}" type="datetimeFigureOut">
              <a:rPr lang="en-US" smtClean="0"/>
              <a:pPr/>
              <a:t>3/11/25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425362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6B87A-A4DA-4A48-BFC9-60E03EA1D7DD}" type="datetimeFigureOut">
              <a:rPr lang="en-US" smtClean="0"/>
              <a:pPr/>
              <a:t>3/11/25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9578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6144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15331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6B87A-A4DA-4A48-BFC9-60E03EA1D7DD}" type="datetimeFigureOut">
              <a:rPr lang="en-US" smtClean="0"/>
              <a:pPr/>
              <a:t>3/11/25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6BE16-73FC-0541-A4AE-22FF7EB206AB}" type="slidenum">
              <a:rPr lang="en-US" smtClean="0"/>
              <a:pPr/>
              <a:t>‹#›</a:t>
            </a:fld>
            <a:endParaRPr lang="en-US"/>
          </a:p>
        </p:txBody>
      </p:sp>
    </p:spTree>
    <p:extLst>
      <p:ext uri="{BB962C8B-B14F-4D97-AF65-F5344CB8AC3E}">
        <p14:creationId xmlns:p14="http://schemas.microsoft.com/office/powerpoint/2010/main" val="7930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7A247-0727-4066-A80E-64C955E7A0C6}" type="datetimeFigureOut">
              <a:rPr lang="el-GR" smtClean="0"/>
              <a:pPr/>
              <a:t>11/3/25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2BEF5-659A-45DB-96FB-453A3141AE85}" type="slidenum">
              <a:rPr lang="el-GR" smtClean="0"/>
              <a:pPr/>
              <a:t>‹#›</a:t>
            </a:fld>
            <a:endParaRPr lang="el-GR"/>
          </a:p>
        </p:txBody>
      </p:sp>
    </p:spTree>
    <p:extLst>
      <p:ext uri="{BB962C8B-B14F-4D97-AF65-F5344CB8AC3E}">
        <p14:creationId xmlns:p14="http://schemas.microsoft.com/office/powerpoint/2010/main" val="24925552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DDDA2C8-2989-E247-9D11-0FF3EBDE5200}" type="datetime1">
              <a:rPr lang="en-US" smtClean="0"/>
              <a:t>3/11/25</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1372706-807E-8F43-82F3-7BCF8934F972}" type="slidenum">
              <a:rPr lang="en-US" smtClean="0"/>
              <a:t>‹#›</a:t>
            </a:fld>
            <a:endParaRPr lang="en-US"/>
          </a:p>
        </p:txBody>
      </p:sp>
    </p:spTree>
    <p:extLst>
      <p:ext uri="{BB962C8B-B14F-4D97-AF65-F5344CB8AC3E}">
        <p14:creationId xmlns:p14="http://schemas.microsoft.com/office/powerpoint/2010/main" val="28208998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4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www.nejm.org/doi/full/10.1056/NEJM200105243442108"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1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1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1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70.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hyperlink" Target="http://www.ncbi.nlm.nih.gov/pubmed/?term=Van+Bortel+L,+et+al.+J+Hypertens+2012;+30:445%E2%80%93448"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75.jpeg"/><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66.png"/><Relationship Id="rId7" Type="http://schemas.openxmlformats.org/officeDocument/2006/relationships/hyperlink" Target="http://www.3dscience.com/3D_Images/Human_Anatomy/Nervous/Eye/Eye_Section_with_Layers.php" TargetMode="External"/><Relationship Id="rId12"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2.jpeg"/><Relationship Id="rId5" Type="http://schemas.openxmlformats.org/officeDocument/2006/relationships/hyperlink" Target="http://www.3dscience.com/3D_Images/Human_Anatomy/Nervous/Brain/Brain_Anterior_View.php" TargetMode="External"/><Relationship Id="rId10" Type="http://schemas.openxmlformats.org/officeDocument/2006/relationships/image" Target="../media/image81.jpeg"/><Relationship Id="rId4" Type="http://schemas.openxmlformats.org/officeDocument/2006/relationships/image" Target="../media/image78.jpeg"/><Relationship Id="rId9" Type="http://schemas.openxmlformats.org/officeDocument/2006/relationships/hyperlink" Target="http://www.3dscience.com/3D_Images/Human_Anatomy/Cardiovascular/Heart/Heart_3.0_Anterior_View.php"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oleObject" Target="../embeddings/oleObject6.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8089" y="5349895"/>
            <a:ext cx="3947822" cy="1508105"/>
          </a:xfrm>
          <a:prstGeom prst="rect">
            <a:avLst/>
          </a:prstGeom>
          <a:noFill/>
        </p:spPr>
        <p:txBody>
          <a:bodyPr wrap="square" rtlCol="0">
            <a:spAutoFit/>
          </a:bodyPr>
          <a:lstStyle/>
          <a:p>
            <a:pPr algn="ctr"/>
            <a:r>
              <a:rPr lang="el-GR" sz="2000" b="1" dirty="0">
                <a:solidFill>
                  <a:srgbClr val="FF0000"/>
                </a:solidFill>
              </a:rPr>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11</a:t>
            </a:r>
            <a:r>
              <a:rPr lang="el-GR" b="1" dirty="0"/>
              <a:t>/</a:t>
            </a:r>
            <a:r>
              <a:rPr lang="en-US" b="1" dirty="0"/>
              <a:t>3</a:t>
            </a:r>
            <a:r>
              <a:rPr lang="el-GR" b="1" dirty="0"/>
              <a:t>/202</a:t>
            </a:r>
            <a:r>
              <a:rPr lang="en-US" b="1" dirty="0"/>
              <a:t>5</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62755"/>
            <a:ext cx="7131162" cy="1132490"/>
          </a:xfrm>
          <a:prstGeom prst="rect">
            <a:avLst/>
          </a:prstGeom>
        </p:spPr>
        <p:txBody>
          <a:bodyPr wrap="square">
            <a:spAutoFit/>
          </a:bodyPr>
          <a:lstStyle/>
          <a:p>
            <a:pPr algn="ctr">
              <a:lnSpc>
                <a:spcPct val="150000"/>
              </a:lnSpc>
            </a:pPr>
            <a:r>
              <a:rPr lang="el-GR" sz="2400" b="1" dirty="0">
                <a:latin typeface="Trebuchet MS" panose="020B0703020202090204" pitchFamily="34" charset="0"/>
              </a:rPr>
              <a:t>Αρτηριακή Υπέρταση</a:t>
            </a:r>
            <a:r>
              <a:rPr lang="en-US" sz="2400" b="1" dirty="0">
                <a:latin typeface="Trebuchet MS" panose="020B0703020202090204" pitchFamily="34" charset="0"/>
              </a:rPr>
              <a:t>:</a:t>
            </a:r>
            <a:r>
              <a:rPr lang="el-GR" sz="2400" b="1" dirty="0">
                <a:latin typeface="Trebuchet MS" panose="020B0703020202090204" pitchFamily="34" charset="0"/>
              </a:rPr>
              <a:t> </a:t>
            </a:r>
          </a:p>
          <a:p>
            <a:pPr algn="ctr">
              <a:lnSpc>
                <a:spcPct val="150000"/>
              </a:lnSpc>
            </a:pPr>
            <a:r>
              <a:rPr lang="el-GR" sz="2400" b="1" dirty="0">
                <a:latin typeface="Trebuchet MS" panose="020B0703020202090204" pitchFamily="34" charset="0"/>
              </a:rPr>
              <a:t>Βλάβες οργάνων στόχων</a:t>
            </a:r>
          </a:p>
        </p:txBody>
      </p:sp>
    </p:spTree>
    <p:extLst>
      <p:ext uri="{BB962C8B-B14F-4D97-AF65-F5344CB8AC3E}">
        <p14:creationId xmlns:p14="http://schemas.microsoft.com/office/powerpoint/2010/main" val="140590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pic>
        <p:nvPicPr>
          <p:cNvPr id="4" name="Θέση περιεχομένου 3">
            <a:extLst>
              <a:ext uri="{FF2B5EF4-FFF2-40B4-BE49-F238E27FC236}">
                <a16:creationId xmlns:a16="http://schemas.microsoft.com/office/drawing/2014/main" id="{1C3A48B0-8A52-6E4F-A655-66D47EB5F1C2}"/>
              </a:ext>
            </a:extLst>
          </p:cNvPr>
          <p:cNvPicPr>
            <a:picLocks noGrp="1" noChangeAspect="1"/>
          </p:cNvPicPr>
          <p:nvPr>
            <p:ph idx="1"/>
          </p:nvPr>
        </p:nvPicPr>
        <p:blipFill>
          <a:blip r:embed="rId2"/>
          <a:stretch>
            <a:fillRect/>
          </a:stretch>
        </p:blipFill>
        <p:spPr>
          <a:xfrm>
            <a:off x="1241548" y="1408176"/>
            <a:ext cx="6496009" cy="5436776"/>
          </a:xfrm>
          <a:prstGeom prst="rect">
            <a:avLst/>
          </a:prstGeom>
        </p:spPr>
      </p:pic>
    </p:spTree>
    <p:extLst>
      <p:ext uri="{BB962C8B-B14F-4D97-AF65-F5344CB8AC3E}">
        <p14:creationId xmlns:p14="http://schemas.microsoft.com/office/powerpoint/2010/main" val="34687710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a:t>
            </a:r>
            <a:endParaRPr lang="en-US" dirty="0"/>
          </a:p>
        </p:txBody>
      </p:sp>
    </p:spTree>
    <p:extLst>
      <p:ext uri="{BB962C8B-B14F-4D97-AF65-F5344CB8AC3E}">
        <p14:creationId xmlns:p14="http://schemas.microsoft.com/office/powerpoint/2010/main" val="221840448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&gt; 30 </a:t>
            </a:r>
            <a:r>
              <a:rPr lang="en-US" dirty="0"/>
              <a:t>mmHg</a:t>
            </a:r>
          </a:p>
        </p:txBody>
      </p:sp>
      <p:sp>
        <p:nvSpPr>
          <p:cNvPr id="10" name="Right Arrow 9"/>
          <p:cNvSpPr/>
          <p:nvPr/>
        </p:nvSpPr>
        <p:spPr>
          <a:xfrm rot="5400000">
            <a:off x="6266848" y="55717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4059" y="6326309"/>
            <a:ext cx="3498712" cy="369332"/>
          </a:xfrm>
          <a:prstGeom prst="rect">
            <a:avLst/>
          </a:prstGeom>
          <a:noFill/>
        </p:spPr>
        <p:txBody>
          <a:bodyPr wrap="none" rtlCol="0">
            <a:spAutoFit/>
          </a:bodyPr>
          <a:lstStyle/>
          <a:p>
            <a:r>
              <a:rPr lang="el-GR" dirty="0"/>
              <a:t>ΨΕΥΔΟΥΠΕΡΤΑΣΗ  - </a:t>
            </a:r>
            <a:r>
              <a:rPr lang="en-US" dirty="0"/>
              <a:t>SPURIOUS HTN</a:t>
            </a:r>
          </a:p>
        </p:txBody>
      </p:sp>
      <p:sp>
        <p:nvSpPr>
          <p:cNvPr id="14" name="TextBox 13"/>
          <p:cNvSpPr txBox="1"/>
          <p:nvPr/>
        </p:nvSpPr>
        <p:spPr>
          <a:xfrm>
            <a:off x="6998368" y="5592067"/>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350185596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&gt; 30 </a:t>
            </a:r>
            <a:r>
              <a:rPr lang="en-US" dirty="0"/>
              <a:t>mmHg</a:t>
            </a:r>
          </a:p>
        </p:txBody>
      </p:sp>
      <p:sp>
        <p:nvSpPr>
          <p:cNvPr id="10" name="Right Arrow 9"/>
          <p:cNvSpPr/>
          <p:nvPr/>
        </p:nvSpPr>
        <p:spPr>
          <a:xfrm rot="5400000">
            <a:off x="6266848" y="55717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4059" y="6326309"/>
            <a:ext cx="3498712" cy="369332"/>
          </a:xfrm>
          <a:prstGeom prst="rect">
            <a:avLst/>
          </a:prstGeom>
          <a:noFill/>
        </p:spPr>
        <p:txBody>
          <a:bodyPr wrap="none" rtlCol="0">
            <a:spAutoFit/>
          </a:bodyPr>
          <a:lstStyle/>
          <a:p>
            <a:r>
              <a:rPr lang="el-GR" dirty="0"/>
              <a:t>ΨΕΥΔΟΥΠΕΡΤΑΣΗ  - </a:t>
            </a:r>
            <a:r>
              <a:rPr lang="en-US" dirty="0"/>
              <a:t>SPURIOUS HTN</a:t>
            </a:r>
          </a:p>
        </p:txBody>
      </p:sp>
      <p:sp>
        <p:nvSpPr>
          <p:cNvPr id="12" name="Right Arrow 11"/>
          <p:cNvSpPr/>
          <p:nvPr/>
        </p:nvSpPr>
        <p:spPr>
          <a:xfrm rot="10800000">
            <a:off x="4050854" y="623283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87037" y="5789511"/>
            <a:ext cx="3218512" cy="1200329"/>
          </a:xfrm>
          <a:prstGeom prst="rect">
            <a:avLst/>
          </a:prstGeom>
          <a:noFill/>
        </p:spPr>
        <p:txBody>
          <a:bodyPr wrap="none" rtlCol="0">
            <a:spAutoFit/>
          </a:bodyPr>
          <a:lstStyle/>
          <a:p>
            <a:r>
              <a:rPr lang="en-US" dirty="0"/>
              <a:t>E</a:t>
            </a:r>
            <a:r>
              <a:rPr lang="el-GR" dirty="0"/>
              <a:t>ΤΉΣΙΑ ΠΑΡΑΚΟΛΟΥΘΗΣΗ </a:t>
            </a:r>
          </a:p>
          <a:p>
            <a:pPr algn="ctr"/>
            <a:r>
              <a:rPr lang="el-GR" dirty="0"/>
              <a:t>                     &amp;</a:t>
            </a:r>
          </a:p>
          <a:p>
            <a:pPr algn="ctr"/>
            <a:r>
              <a:rPr lang="el-GR" dirty="0"/>
              <a:t>ΟΧΙ ΕΛΕΓΧΟΣ ΓΙΑ ΔΕΥΤΕΡΟΠΑΘΗ </a:t>
            </a:r>
          </a:p>
          <a:p>
            <a:endParaRPr lang="en-US" dirty="0"/>
          </a:p>
        </p:txBody>
      </p:sp>
      <p:sp>
        <p:nvSpPr>
          <p:cNvPr id="14" name="TextBox 13"/>
          <p:cNvSpPr txBox="1"/>
          <p:nvPr/>
        </p:nvSpPr>
        <p:spPr>
          <a:xfrm>
            <a:off x="6998368" y="5592067"/>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237799288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355321565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25392" cy="369332"/>
          </a:xfrm>
          <a:prstGeom prst="rect">
            <a:avLst/>
          </a:prstGeom>
          <a:noFill/>
        </p:spPr>
        <p:txBody>
          <a:bodyPr wrap="none" rtlCol="0">
            <a:spAutoFit/>
          </a:bodyPr>
          <a:lstStyle/>
          <a:p>
            <a:r>
              <a:rPr lang="el-GR" dirty="0"/>
              <a:t>ΝΑΙ </a:t>
            </a:r>
            <a:endParaRPr lang="en-US" dirty="0"/>
          </a:p>
        </p:txBody>
      </p:sp>
      <p:sp>
        <p:nvSpPr>
          <p:cNvPr id="9" name="TextBox 8"/>
          <p:cNvSpPr txBox="1"/>
          <p:nvPr/>
        </p:nvSpPr>
        <p:spPr>
          <a:xfrm>
            <a:off x="5487772" y="4121691"/>
            <a:ext cx="3000979" cy="646331"/>
          </a:xfrm>
          <a:prstGeom prst="rect">
            <a:avLst/>
          </a:prstGeom>
          <a:noFill/>
        </p:spPr>
        <p:txBody>
          <a:bodyPr wrap="none" rtlCol="0">
            <a:spAutoFit/>
          </a:bodyPr>
          <a:lstStyle/>
          <a:p>
            <a:r>
              <a:rPr lang="el-GR" b="1" dirty="0"/>
              <a:t>3. Μέτρηση αορτικής πίεσης</a:t>
            </a:r>
            <a:r>
              <a:rPr lang="en-US" b="1" dirty="0"/>
              <a:t>:</a:t>
            </a:r>
            <a:endParaRPr lang="el-GR" b="1" dirty="0"/>
          </a:p>
          <a:p>
            <a:endParaRPr lang="el-GR" dirty="0"/>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25954620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25392" cy="369332"/>
          </a:xfrm>
          <a:prstGeom prst="rect">
            <a:avLst/>
          </a:prstGeom>
          <a:noFill/>
        </p:spPr>
        <p:txBody>
          <a:bodyPr wrap="none" rtlCol="0">
            <a:spAutoFit/>
          </a:bodyPr>
          <a:lstStyle/>
          <a:p>
            <a:r>
              <a:rPr lang="el-GR" dirty="0"/>
              <a:t>ΝΑΙ </a:t>
            </a:r>
            <a:endParaRPr lang="en-US" dirty="0"/>
          </a:p>
        </p:txBody>
      </p:sp>
      <p:sp>
        <p:nvSpPr>
          <p:cNvPr id="9" name="TextBox 8"/>
          <p:cNvSpPr txBox="1"/>
          <p:nvPr/>
        </p:nvSpPr>
        <p:spPr>
          <a:xfrm>
            <a:off x="5487772" y="4121691"/>
            <a:ext cx="3000979" cy="646331"/>
          </a:xfrm>
          <a:prstGeom prst="rect">
            <a:avLst/>
          </a:prstGeom>
          <a:noFill/>
        </p:spPr>
        <p:txBody>
          <a:bodyPr wrap="none" rtlCol="0">
            <a:spAutoFit/>
          </a:bodyPr>
          <a:lstStyle/>
          <a:p>
            <a:r>
              <a:rPr lang="el-GR" b="1" dirty="0"/>
              <a:t>3. Μέτρηση αορτικής πίεσης</a:t>
            </a:r>
            <a:r>
              <a:rPr lang="en-US" b="1" dirty="0"/>
              <a:t>:</a:t>
            </a:r>
            <a:endParaRPr lang="el-GR" b="1" dirty="0"/>
          </a:p>
          <a:p>
            <a:endParaRPr lang="el-GR" dirty="0"/>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
        <p:nvSpPr>
          <p:cNvPr id="17" name="Left Arrow 16"/>
          <p:cNvSpPr/>
          <p:nvPr/>
        </p:nvSpPr>
        <p:spPr>
          <a:xfrm rot="19638396">
            <a:off x="3761102" y="5207874"/>
            <a:ext cx="2427787" cy="43686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768972" y="5408975"/>
            <a:ext cx="4195041" cy="1200329"/>
          </a:xfrm>
          <a:prstGeom prst="rect">
            <a:avLst/>
          </a:prstGeom>
          <a:noFill/>
        </p:spPr>
        <p:txBody>
          <a:bodyPr wrap="none" rtlCol="0">
            <a:spAutoFit/>
          </a:bodyPr>
          <a:lstStyle/>
          <a:p>
            <a:r>
              <a:rPr lang="el-GR" dirty="0"/>
              <a:t>Με στόχο την βέλτιση φαρμακευτική</a:t>
            </a:r>
          </a:p>
          <a:p>
            <a:r>
              <a:rPr lang="el-GR" dirty="0"/>
              <a:t>αγωγη έαν η αορτική πίεση είναι</a:t>
            </a:r>
          </a:p>
          <a:p>
            <a:r>
              <a:rPr lang="el-GR" dirty="0"/>
              <a:t>αυξημένη:</a:t>
            </a:r>
          </a:p>
          <a:p>
            <a:r>
              <a:rPr lang="el-GR" dirty="0"/>
              <a:t>ΒΡΑΧΙΟΝΙΑ ΣΑΠ- ΑΟΡΤΙΚΗ ΣΑΠ &lt; 10</a:t>
            </a:r>
            <a:r>
              <a:rPr lang="en-US" dirty="0"/>
              <a:t> mmHg</a:t>
            </a:r>
          </a:p>
        </p:txBody>
      </p:sp>
    </p:spTree>
    <p:extLst>
      <p:ext uri="{BB962C8B-B14F-4D97-AF65-F5344CB8AC3E}">
        <p14:creationId xmlns:p14="http://schemas.microsoft.com/office/powerpoint/2010/main" val="181109691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1530015" y="1724044"/>
            <a:ext cx="6060955" cy="2554545"/>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a:t>
            </a:r>
          </a:p>
          <a:p>
            <a:pPr algn="ctr"/>
            <a:r>
              <a:rPr lang="el-GR" sz="3200" dirty="0"/>
              <a:t>αορτικής πίεσης</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09367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7DF0B0A0-8F65-5DA9-EBED-7AB9BC7A46B8}"/>
              </a:ext>
            </a:extLst>
          </p:cNvPr>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3" name="Εικόνα 2">
            <a:extLst>
              <a:ext uri="{FF2B5EF4-FFF2-40B4-BE49-F238E27FC236}">
                <a16:creationId xmlns:a16="http://schemas.microsoft.com/office/drawing/2014/main" id="{7633F7B3-4BA1-1E4D-B1DB-887B71523885}"/>
              </a:ext>
            </a:extLst>
          </p:cNvPr>
          <p:cNvPicPr>
            <a:picLocks noChangeAspect="1"/>
          </p:cNvPicPr>
          <p:nvPr/>
        </p:nvPicPr>
        <p:blipFill>
          <a:blip r:embed="rId3"/>
          <a:stretch>
            <a:fillRect/>
          </a:stretch>
        </p:blipFill>
        <p:spPr>
          <a:xfrm>
            <a:off x="1780379" y="1127177"/>
            <a:ext cx="5283154" cy="2139793"/>
          </a:xfrm>
          <a:prstGeom prst="rect">
            <a:avLst/>
          </a:prstGeom>
        </p:spPr>
      </p:pic>
      <p:pic>
        <p:nvPicPr>
          <p:cNvPr id="5" name="Εικόνα 4">
            <a:extLst>
              <a:ext uri="{FF2B5EF4-FFF2-40B4-BE49-F238E27FC236}">
                <a16:creationId xmlns:a16="http://schemas.microsoft.com/office/drawing/2014/main" id="{A30D9889-F40E-D347-BC79-F3D6D3232080}"/>
              </a:ext>
            </a:extLst>
          </p:cNvPr>
          <p:cNvPicPr>
            <a:picLocks noChangeAspect="1"/>
          </p:cNvPicPr>
          <p:nvPr/>
        </p:nvPicPr>
        <p:blipFill>
          <a:blip r:embed="rId4"/>
          <a:stretch>
            <a:fillRect/>
          </a:stretch>
        </p:blipFill>
        <p:spPr>
          <a:xfrm>
            <a:off x="974658" y="3520722"/>
            <a:ext cx="7171670" cy="1977764"/>
          </a:xfrm>
          <a:prstGeom prst="rect">
            <a:avLst/>
          </a:prstGeom>
        </p:spPr>
      </p:pic>
      <p:sp>
        <p:nvSpPr>
          <p:cNvPr id="2" name="Rectangle 10">
            <a:extLst>
              <a:ext uri="{FF2B5EF4-FFF2-40B4-BE49-F238E27FC236}">
                <a16:creationId xmlns:a16="http://schemas.microsoft.com/office/drawing/2014/main" id="{C52D210D-3FF9-E64B-F992-A68BF8C6D818}"/>
              </a:ext>
            </a:extLst>
          </p:cNvPr>
          <p:cNvSpPr/>
          <p:nvPr/>
        </p:nvSpPr>
        <p:spPr>
          <a:xfrm>
            <a:off x="1117636" y="4643884"/>
            <a:ext cx="3918190" cy="4184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499762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κρατάω για την κλινική πράξη;</a:t>
            </a:r>
          </a:p>
        </p:txBody>
      </p:sp>
    </p:spTree>
    <p:extLst>
      <p:ext uri="{BB962C8B-B14F-4D97-AF65-F5344CB8AC3E}">
        <p14:creationId xmlns:p14="http://schemas.microsoft.com/office/powerpoint/2010/main" val="3595708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155" y="1200354"/>
            <a:ext cx="8772071" cy="4462760"/>
          </a:xfrm>
          <a:prstGeom prst="rect">
            <a:avLst/>
          </a:prstGeom>
        </p:spPr>
        <p:txBody>
          <a:bodyPr wrap="square">
            <a:spAutoFit/>
          </a:bodyPr>
          <a:lstStyle/>
          <a:p>
            <a:endParaRPr lang="el-GR" sz="2000" b="1" dirty="0"/>
          </a:p>
          <a:p>
            <a:pPr marL="514350" indent="-514350">
              <a:buFont typeface="+mj-lt"/>
              <a:buAutoNum type="arabicPeriod"/>
            </a:pPr>
            <a:r>
              <a:rPr lang="el-GR" sz="2000" b="1" dirty="0"/>
              <a:t>Η κεντρική αορτική πίεση διαφέρει αρκετά από τη </a:t>
            </a:r>
            <a:r>
              <a:rPr lang="el-GR" sz="2000" b="1" dirty="0" err="1"/>
              <a:t>βραχιόνιο</a:t>
            </a:r>
            <a:r>
              <a:rPr lang="el-GR" sz="2000" b="1" dirty="0"/>
              <a:t> πίεση, είναι προγνωστικός παράγοντας καρδιαγγειακών συμβάντων πέραν της πίεσης στη </a:t>
            </a:r>
            <a:r>
              <a:rPr lang="el-GR" sz="2000" b="1" dirty="0" err="1"/>
              <a:t>βραχιόνιο</a:t>
            </a:r>
            <a:r>
              <a:rPr lang="el-GR" sz="2000" b="1" dirty="0"/>
              <a:t> και θεωρείται πιο σημαντική </a:t>
            </a:r>
            <a:r>
              <a:rPr lang="el-GR" sz="2000" b="1" dirty="0" err="1"/>
              <a:t>παθοφυσιολογικά</a:t>
            </a:r>
            <a:r>
              <a:rPr lang="el-GR" sz="2000" b="1" dirty="0"/>
              <a:t> από τη </a:t>
            </a:r>
            <a:r>
              <a:rPr lang="el-GR" sz="2000" b="1" dirty="0" err="1"/>
              <a:t>βραχιόνιο</a:t>
            </a:r>
            <a:r>
              <a:rPr lang="el-GR" sz="2000" b="1" dirty="0"/>
              <a:t>. </a:t>
            </a:r>
          </a:p>
          <a:p>
            <a:pPr marL="514350" indent="-514350">
              <a:buFont typeface="+mj-lt"/>
              <a:buAutoNum type="arabicPeriod"/>
            </a:pPr>
            <a:endParaRPr lang="el-GR" sz="2000" b="1" dirty="0"/>
          </a:p>
          <a:p>
            <a:pPr marL="514350" indent="-514350">
              <a:buFont typeface="+mj-lt"/>
              <a:buAutoNum type="arabicPeriod"/>
            </a:pPr>
            <a:r>
              <a:rPr lang="el-GR" sz="2000" b="1" dirty="0">
                <a:solidFill>
                  <a:srgbClr val="0070C0"/>
                </a:solidFill>
              </a:rPr>
              <a:t>Μπορώ να την μετρήσω εύκολα, σε σχετικά μικρό χρονικό διάστημα 10 λεπτών (εκ των οποίων τα 5 για την ανάπαυση του ασθενούς) με σχετικά καλή </a:t>
            </a:r>
            <a:r>
              <a:rPr lang="el-GR" sz="2000" b="1" dirty="0" err="1">
                <a:solidFill>
                  <a:srgbClr val="0070C0"/>
                </a:solidFill>
              </a:rPr>
              <a:t>επαναληψιμότητα</a:t>
            </a:r>
            <a:endParaRPr lang="el-GR" sz="2000" b="1" dirty="0">
              <a:solidFill>
                <a:srgbClr val="0070C0"/>
              </a:solidFill>
            </a:endParaRPr>
          </a:p>
          <a:p>
            <a:pPr marL="514350" indent="-514350">
              <a:buFont typeface="+mj-lt"/>
              <a:buAutoNum type="arabicPeriod"/>
            </a:pPr>
            <a:endParaRPr lang="el-GR" sz="2000" b="1" dirty="0"/>
          </a:p>
          <a:p>
            <a:pPr marL="514350" indent="-514350">
              <a:buFont typeface="+mj-lt"/>
              <a:buAutoNum type="arabicPeriod"/>
            </a:pPr>
            <a:r>
              <a:rPr lang="el-GR" sz="2000" b="1" dirty="0"/>
              <a:t>Είναι απαραίτητη η χρήση ειδικής αξιόπιστης συσκευής (υπάρχει η δυνατότητα και 24ωρης καταγραφής)</a:t>
            </a:r>
          </a:p>
          <a:p>
            <a:pPr marL="514350" indent="-514350">
              <a:buFont typeface="+mj-lt"/>
              <a:buAutoNum type="arabicPeriod"/>
            </a:pPr>
            <a:endParaRPr lang="el-GR" sz="2000" b="1" dirty="0"/>
          </a:p>
          <a:p>
            <a:endParaRPr lang="el-GR" sz="2400" b="1" dirty="0"/>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78097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228600"/>
            <a:ext cx="8839200" cy="1143000"/>
          </a:xfrm>
        </p:spPr>
        <p:txBody>
          <a:bodyPr>
            <a:normAutofit fontScale="90000"/>
          </a:bodyPr>
          <a:lstStyle/>
          <a:p>
            <a:r>
              <a:rPr lang="en-GB" sz="4000"/>
              <a:t>Hypertension is a risk for Renal failure</a:t>
            </a:r>
            <a:br>
              <a:rPr lang="en-GB" sz="4000"/>
            </a:br>
            <a:r>
              <a:rPr lang="en-GB" sz="3200"/>
              <a:t>332,544 men screened for MRFIT</a:t>
            </a:r>
          </a:p>
        </p:txBody>
      </p:sp>
      <p:sp>
        <p:nvSpPr>
          <p:cNvPr id="83972" name="Text Box 4"/>
          <p:cNvSpPr txBox="1">
            <a:spLocks noChangeArrowheads="1"/>
          </p:cNvSpPr>
          <p:nvPr/>
        </p:nvSpPr>
        <p:spPr bwMode="auto">
          <a:xfrm>
            <a:off x="5876925" y="5334000"/>
            <a:ext cx="1912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Hypertension</a:t>
            </a:r>
          </a:p>
        </p:txBody>
      </p:sp>
      <p:sp>
        <p:nvSpPr>
          <p:cNvPr id="83973" name="AutoShape 5"/>
          <p:cNvSpPr>
            <a:spLocks/>
          </p:cNvSpPr>
          <p:nvPr/>
        </p:nvSpPr>
        <p:spPr bwMode="auto">
          <a:xfrm rot="-5400000">
            <a:off x="6681787" y="3036888"/>
            <a:ext cx="295275" cy="4343400"/>
          </a:xfrm>
          <a:prstGeom prst="leftBrace">
            <a:avLst>
              <a:gd name="adj1" fmla="val 12258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83974" name="Rectangle 6"/>
          <p:cNvSpPr>
            <a:spLocks noChangeArrowheads="1"/>
          </p:cNvSpPr>
          <p:nvPr/>
        </p:nvSpPr>
        <p:spPr bwMode="auto">
          <a:xfrm>
            <a:off x="9525" y="6019800"/>
            <a:ext cx="579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itchFamily="34" charset="0"/>
                <a:ea typeface="+mn-ea"/>
                <a:cs typeface="+mn-cs"/>
              </a:rPr>
              <a:t>§ Men with optimal blood pressure was the reference category.</a:t>
            </a:r>
          </a:p>
        </p:txBody>
      </p:sp>
      <p:sp>
        <p:nvSpPr>
          <p:cNvPr id="83975" name="Text Box 7"/>
          <p:cNvSpPr txBox="1">
            <a:spLocks noChangeArrowheads="1"/>
          </p:cNvSpPr>
          <p:nvPr/>
        </p:nvSpPr>
        <p:spPr bwMode="auto">
          <a:xfrm>
            <a:off x="9525" y="6400800"/>
            <a:ext cx="5043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Klag</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MJ, et al. N </a:t>
            </a: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Engl</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J Med. 1996;334(1):13-18</a:t>
            </a:r>
          </a:p>
        </p:txBody>
      </p:sp>
      <p:sp>
        <p:nvSpPr>
          <p:cNvPr id="83976" name="Text Box 8"/>
          <p:cNvSpPr txBox="1">
            <a:spLocks noChangeArrowheads="1"/>
          </p:cNvSpPr>
          <p:nvPr/>
        </p:nvSpPr>
        <p:spPr bwMode="auto">
          <a:xfrm>
            <a:off x="161925" y="5364163"/>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 p&lt;0.001</a:t>
            </a:r>
          </a:p>
        </p:txBody>
      </p:sp>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graphicFrame>
        <p:nvGraphicFramePr>
          <p:cNvPr id="2" name="Object 1"/>
          <p:cNvGraphicFramePr>
            <a:graphicFrameLocks noChangeAspect="1"/>
          </p:cNvGraphicFramePr>
          <p:nvPr/>
        </p:nvGraphicFramePr>
        <p:xfrm>
          <a:off x="539552" y="1556792"/>
          <a:ext cx="11658600" cy="6172200"/>
        </p:xfrm>
        <a:graphic>
          <a:graphicData uri="http://schemas.openxmlformats.org/presentationml/2006/ole">
            <mc:AlternateContent xmlns:mc="http://schemas.openxmlformats.org/markup-compatibility/2006">
              <mc:Choice xmlns:v="urn:schemas-microsoft-com:vml" Requires="v">
                <p:oleObj name="Chart" r:id="rId2" imgW="11658600" imgH="6172200" progId="MSGraph.Chart.8">
                  <p:embed followColorScheme="full"/>
                </p:oleObj>
              </mc:Choice>
              <mc:Fallback>
                <p:oleObj name="Chart" r:id="rId2" imgW="11658600" imgH="6172200" progId="MSGraph.Chart.8">
                  <p:embed followColorScheme="full"/>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1165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9 - TextBox"/>
          <p:cNvSpPr txBox="1"/>
          <p:nvPr/>
        </p:nvSpPr>
        <p:spPr>
          <a:xfrm>
            <a:off x="2928926" y="1428736"/>
            <a:ext cx="4497770" cy="369332"/>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12,866 Cr,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 7,817 Cr &lt;1.2 mg/dl,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&lt; + </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1532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Πρώϊμη</a:t>
            </a:r>
            <a:r>
              <a:rPr lang="el-GR" sz="3200" b="1" dirty="0"/>
              <a:t>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2095162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 y="2143720"/>
            <a:ext cx="4214972" cy="3248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910" y="2143720"/>
            <a:ext cx="4712947" cy="3248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8083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374" y="1377347"/>
            <a:ext cx="6789252" cy="4897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281923" y="6431202"/>
            <a:ext cx="8594063" cy="369332"/>
          </a:xfrm>
          <a:prstGeom prst="rect">
            <a:avLst/>
          </a:prstGeom>
        </p:spPr>
        <p:txBody>
          <a:bodyPr wrap="square">
            <a:spAutoFit/>
          </a:bodyPr>
          <a:lstStyle/>
          <a:p>
            <a:r>
              <a:rPr lang="en-US" dirty="0"/>
              <a:t>Lim et al. Journal of the American Society of Echocardiography</a:t>
            </a:r>
            <a:r>
              <a:rPr lang="el-GR" dirty="0"/>
              <a:t> </a:t>
            </a:r>
            <a:r>
              <a:rPr lang="en-US" dirty="0"/>
              <a:t> 2008;21: 112-116</a:t>
            </a:r>
            <a:endParaRPr lang="el-GR" dirty="0"/>
          </a:p>
        </p:txBody>
      </p:sp>
    </p:spTree>
    <p:extLst>
      <p:ext uri="{BB962C8B-B14F-4D97-AF65-F5344CB8AC3E}">
        <p14:creationId xmlns:p14="http://schemas.microsoft.com/office/powerpoint/2010/main" val="19308030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graphicFrame>
        <p:nvGraphicFramePr>
          <p:cNvPr id="4" name="Diagram 3"/>
          <p:cNvGraphicFramePr/>
          <p:nvPr>
            <p:extLst>
              <p:ext uri="{D42A27DB-BD31-4B8C-83A1-F6EECF244321}">
                <p14:modId xmlns:p14="http://schemas.microsoft.com/office/powerpoint/2010/main" val="2888095994"/>
              </p:ext>
            </p:extLst>
          </p:nvPr>
        </p:nvGraphicFramePr>
        <p:xfrm>
          <a:off x="281991" y="1487150"/>
          <a:ext cx="8580018"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9689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a:t>
            </a:r>
            <a:r>
              <a:rPr lang="en-US" sz="2800" b="1" dirty="0"/>
              <a:t>ώ</a:t>
            </a:r>
            <a:r>
              <a:rPr lang="el-GR" sz="2800" b="1" dirty="0"/>
              <a:t>ς το μετράω;</a:t>
            </a:r>
          </a:p>
        </p:txBody>
      </p:sp>
    </p:spTree>
    <p:extLst>
      <p:ext uri="{BB962C8B-B14F-4D97-AF65-F5344CB8AC3E}">
        <p14:creationId xmlns:p14="http://schemas.microsoft.com/office/powerpoint/2010/main" val="16379623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endParaRPr lang="en-GB" sz="2100"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57" y="2553947"/>
            <a:ext cx="2270234" cy="1866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551792" y="1813034"/>
            <a:ext cx="2611164" cy="523220"/>
          </a:xfrm>
          <a:prstGeom prst="rect">
            <a:avLst/>
          </a:prstGeom>
          <a:noFill/>
        </p:spPr>
        <p:txBody>
          <a:bodyPr wrap="none" rtlCol="0">
            <a:spAutoFit/>
          </a:bodyPr>
          <a:lstStyle/>
          <a:p>
            <a:r>
              <a:rPr lang="el-GR" sz="2800" b="1" dirty="0"/>
              <a:t>Υπερηχογραφία</a:t>
            </a:r>
          </a:p>
        </p:txBody>
      </p:sp>
      <p:sp>
        <p:nvSpPr>
          <p:cNvPr id="8" name="TextBox 7"/>
          <p:cNvSpPr txBox="1"/>
          <p:nvPr/>
        </p:nvSpPr>
        <p:spPr>
          <a:xfrm>
            <a:off x="4698124" y="1813034"/>
            <a:ext cx="2967351" cy="1815882"/>
          </a:xfrm>
          <a:prstGeom prst="rect">
            <a:avLst/>
          </a:prstGeom>
          <a:noFill/>
        </p:spPr>
        <p:txBody>
          <a:bodyPr wrap="none" rtlCol="0">
            <a:spAutoFit/>
          </a:bodyPr>
          <a:lstStyle/>
          <a:p>
            <a:pPr>
              <a:lnSpc>
                <a:spcPct val="200000"/>
              </a:lnSpc>
            </a:pPr>
            <a:r>
              <a:rPr lang="el-GR" sz="2800" dirty="0"/>
              <a:t>Καρωτίδες</a:t>
            </a:r>
          </a:p>
          <a:p>
            <a:pPr>
              <a:lnSpc>
                <a:spcPct val="200000"/>
              </a:lnSpc>
            </a:pPr>
            <a:r>
              <a:rPr lang="el-GR" sz="2800" dirty="0"/>
              <a:t>Μηριαίες αρτηρίες</a:t>
            </a:r>
          </a:p>
        </p:txBody>
      </p:sp>
    </p:spTree>
    <p:extLst>
      <p:ext uri="{BB962C8B-B14F-4D97-AF65-F5344CB8AC3E}">
        <p14:creationId xmlns:p14="http://schemas.microsoft.com/office/powerpoint/2010/main" val="17761315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12" y="2007976"/>
            <a:ext cx="6432361" cy="3841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spTree>
    <p:extLst>
      <p:ext uri="{BB962C8B-B14F-4D97-AF65-F5344CB8AC3E}">
        <p14:creationId xmlns:p14="http://schemas.microsoft.com/office/powerpoint/2010/main" val="152396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42" y="1850916"/>
            <a:ext cx="7397116" cy="4910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11085" y="1245848"/>
            <a:ext cx="8016425" cy="400110"/>
          </a:xfrm>
          <a:prstGeom prst="rect">
            <a:avLst/>
          </a:prstGeom>
          <a:noFill/>
        </p:spPr>
        <p:txBody>
          <a:bodyPr wrap="none" rtlCol="0">
            <a:spAutoFit/>
          </a:bodyPr>
          <a:lstStyle/>
          <a:p>
            <a:r>
              <a:rPr lang="el-GR" sz="2000" dirty="0" err="1"/>
              <a:t>Ημι</a:t>
            </a:r>
            <a:r>
              <a:rPr lang="el-GR" sz="2000" dirty="0"/>
              <a:t>-αυτόματη μέτρηση με χρήση λογισμικού αυτόματης ανίχνευσης ορίων</a:t>
            </a:r>
          </a:p>
        </p:txBody>
      </p:sp>
    </p:spTree>
    <p:extLst>
      <p:ext uri="{BB962C8B-B14F-4D97-AF65-F5344CB8AC3E}">
        <p14:creationId xmlns:p14="http://schemas.microsoft.com/office/powerpoint/2010/main" val="3791884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84" y="1288643"/>
            <a:ext cx="8357478" cy="4197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grpSp>
        <p:nvGrpSpPr>
          <p:cNvPr id="9" name="Group 8"/>
          <p:cNvGrpSpPr/>
          <p:nvPr/>
        </p:nvGrpSpPr>
        <p:grpSpPr>
          <a:xfrm>
            <a:off x="435193" y="3355976"/>
            <a:ext cx="5479642" cy="3310363"/>
            <a:chOff x="435193" y="3355976"/>
            <a:chExt cx="5479642" cy="3310363"/>
          </a:xfrm>
        </p:grpSpPr>
        <p:sp>
          <p:nvSpPr>
            <p:cNvPr id="2" name="TextBox 1"/>
            <p:cNvSpPr txBox="1"/>
            <p:nvPr/>
          </p:nvSpPr>
          <p:spPr>
            <a:xfrm>
              <a:off x="435193" y="5650676"/>
              <a:ext cx="5479642" cy="1015663"/>
            </a:xfrm>
            <a:prstGeom prst="rect">
              <a:avLst/>
            </a:prstGeom>
            <a:noFill/>
          </p:spPr>
          <p:txBody>
            <a:bodyPr wrap="none" rtlCol="0">
              <a:spAutoFit/>
            </a:bodyPr>
            <a:lstStyle/>
            <a:p>
              <a:r>
                <a:rPr lang="el-GR" sz="3200" b="1" dirty="0">
                  <a:solidFill>
                    <a:srgbClr val="C00000"/>
                  </a:solidFill>
                </a:rPr>
                <a:t>Πλάκα </a:t>
              </a:r>
              <a:endParaRPr lang="en-US" sz="2800" b="1" dirty="0">
                <a:solidFill>
                  <a:srgbClr val="C00000"/>
                </a:solidFill>
              </a:endParaRPr>
            </a:p>
            <a:p>
              <a:r>
                <a:rPr lang="el-GR" sz="2800" b="1" dirty="0">
                  <a:solidFill>
                    <a:srgbClr val="C00000"/>
                  </a:solidFill>
                </a:rPr>
                <a:t>&gt; 1.5 </a:t>
              </a:r>
              <a:r>
                <a:rPr lang="en-US" sz="2800" b="1" dirty="0">
                  <a:solidFill>
                    <a:srgbClr val="C00000"/>
                  </a:solidFill>
                </a:rPr>
                <a:t>mm</a:t>
              </a:r>
              <a:r>
                <a:rPr lang="el-GR" sz="2800" b="1" dirty="0">
                  <a:solidFill>
                    <a:srgbClr val="C00000"/>
                  </a:solidFill>
                </a:rPr>
                <a:t>       ή      πάχος &gt; 1.5 </a:t>
              </a:r>
              <a:r>
                <a:rPr lang="en-US" sz="2800" b="1" dirty="0">
                  <a:solidFill>
                    <a:srgbClr val="C00000"/>
                  </a:solidFill>
                </a:rPr>
                <a:t>x</a:t>
              </a:r>
              <a:r>
                <a:rPr lang="el-GR" sz="2800" b="1" dirty="0">
                  <a:solidFill>
                    <a:srgbClr val="C00000"/>
                  </a:solidFill>
                </a:rPr>
                <a:t> ΙΜΤ</a:t>
              </a:r>
            </a:p>
          </p:txBody>
        </p:sp>
        <p:cxnSp>
          <p:nvCxnSpPr>
            <p:cNvPr id="8" name="Straight Arrow Connector 7"/>
            <p:cNvCxnSpPr/>
            <p:nvPr/>
          </p:nvCxnSpPr>
          <p:spPr>
            <a:xfrm flipH="1" flipV="1">
              <a:off x="2096814" y="3355976"/>
              <a:ext cx="78827" cy="39600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5752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 - Ορθογώνιο"/>
          <p:cNvSpPr>
            <a:spLocks noChangeArrowheads="1"/>
          </p:cNvSpPr>
          <p:nvPr/>
        </p:nvSpPr>
        <p:spPr bwMode="auto">
          <a:xfrm>
            <a:off x="300836" y="5011444"/>
            <a:ext cx="8820150" cy="1569660"/>
          </a:xfrm>
          <a:prstGeom prst="rect">
            <a:avLst/>
          </a:prstGeom>
          <a:noFill/>
          <a:ln w="9525">
            <a:noFill/>
            <a:miter lim="800000"/>
            <a:headEnd/>
            <a:tailEnd/>
          </a:ln>
        </p:spPr>
        <p:txBody>
          <a:bodyPr>
            <a:spAutoFit/>
          </a:bodyPr>
          <a:lstStyle/>
          <a:p>
            <a:pPr algn="l"/>
            <a:r>
              <a:rPr lang="el-GR" sz="2400" dirty="0">
                <a:solidFill>
                  <a:schemeClr val="tx1"/>
                </a:solidFill>
              </a:rPr>
              <a:t>Α</a:t>
            </a:r>
            <a:r>
              <a:rPr lang="el-GR" sz="2400" dirty="0"/>
              <a:t>ύξηση 0,1 </a:t>
            </a:r>
            <a:r>
              <a:rPr lang="en-US" sz="2400" dirty="0"/>
              <a:t>mm </a:t>
            </a:r>
            <a:r>
              <a:rPr lang="el-GR" sz="2400" dirty="0"/>
              <a:t>μεταφράζεται σε αύξηση </a:t>
            </a:r>
            <a:r>
              <a:rPr lang="el-GR" sz="2400" b="1" dirty="0"/>
              <a:t>10% </a:t>
            </a:r>
            <a:r>
              <a:rPr lang="el-GR" sz="2400" dirty="0"/>
              <a:t>του κινδύνου για έμφραγμα ή εγκεφαλικό</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a:t>
            </a:r>
            <a:r>
              <a:rPr lang="el-GR" sz="2400" b="1" dirty="0"/>
              <a:t>20</a:t>
            </a:r>
            <a:r>
              <a:rPr lang="el-GR" sz="2400" b="1" dirty="0">
                <a:solidFill>
                  <a:schemeClr val="tx1"/>
                </a:solidFill>
              </a:rPr>
              <a:t>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l-GR" sz="2400" dirty="0"/>
              <a:t>ΙΜΤ</a:t>
            </a:r>
            <a:endParaRPr lang="el-GR" sz="2400" dirty="0">
              <a:solidFill>
                <a:schemeClr val="tx1"/>
              </a:solidFill>
            </a:endParaRPr>
          </a:p>
        </p:txBody>
      </p:sp>
      <p:pic>
        <p:nvPicPr>
          <p:cNvPr id="130049" name="Picture 1"/>
          <p:cNvPicPr>
            <a:picLocks noChangeAspect="1" noChangeArrowheads="1"/>
          </p:cNvPicPr>
          <p:nvPr/>
        </p:nvPicPr>
        <p:blipFill>
          <a:blip r:embed="rId3"/>
          <a:srcRect/>
          <a:stretch>
            <a:fillRect/>
          </a:stretch>
        </p:blipFill>
        <p:spPr bwMode="auto">
          <a:xfrm>
            <a:off x="2162175" y="1347136"/>
            <a:ext cx="4819650" cy="3638550"/>
          </a:xfrm>
          <a:prstGeom prst="rect">
            <a:avLst/>
          </a:prstGeom>
          <a:noFill/>
          <a:ln w="9525">
            <a:noFill/>
            <a:miter lim="800000"/>
            <a:headEnd/>
            <a:tailEnd/>
          </a:ln>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pic>
        <p:nvPicPr>
          <p:cNvPr id="6" name="Εικόνα 5">
            <a:extLst>
              <a:ext uri="{FF2B5EF4-FFF2-40B4-BE49-F238E27FC236}">
                <a16:creationId xmlns:a16="http://schemas.microsoft.com/office/drawing/2014/main" id="{3B8836E5-2952-9C5B-8977-41BA61810A65}"/>
              </a:ext>
            </a:extLst>
          </p:cNvPr>
          <p:cNvPicPr>
            <a:picLocks noChangeAspect="1"/>
          </p:cNvPicPr>
          <p:nvPr/>
        </p:nvPicPr>
        <p:blipFill>
          <a:blip r:embed="rId2"/>
          <a:stretch>
            <a:fillRect/>
          </a:stretch>
        </p:blipFill>
        <p:spPr>
          <a:xfrm>
            <a:off x="0" y="3083256"/>
            <a:ext cx="9106420" cy="874382"/>
          </a:xfrm>
          <a:prstGeom prst="rect">
            <a:avLst/>
          </a:prstGeom>
        </p:spPr>
      </p:pic>
      <p:pic>
        <p:nvPicPr>
          <p:cNvPr id="8" name="Εικόνα 7">
            <a:extLst>
              <a:ext uri="{FF2B5EF4-FFF2-40B4-BE49-F238E27FC236}">
                <a16:creationId xmlns:a16="http://schemas.microsoft.com/office/drawing/2014/main" id="{B888FDAB-139F-C908-9C62-DB05EA4828AB}"/>
              </a:ext>
            </a:extLst>
          </p:cNvPr>
          <p:cNvPicPr>
            <a:picLocks noChangeAspect="1"/>
          </p:cNvPicPr>
          <p:nvPr/>
        </p:nvPicPr>
        <p:blipFill>
          <a:blip r:embed="rId3"/>
          <a:stretch>
            <a:fillRect/>
          </a:stretch>
        </p:blipFill>
        <p:spPr>
          <a:xfrm>
            <a:off x="0" y="2102675"/>
            <a:ext cx="7772400" cy="980581"/>
          </a:xfrm>
          <a:prstGeom prst="rect">
            <a:avLst/>
          </a:prstGeom>
        </p:spPr>
      </p:pic>
      <p:pic>
        <p:nvPicPr>
          <p:cNvPr id="9" name="Εικόνα 8">
            <a:extLst>
              <a:ext uri="{FF2B5EF4-FFF2-40B4-BE49-F238E27FC236}">
                <a16:creationId xmlns:a16="http://schemas.microsoft.com/office/drawing/2014/main" id="{788962BE-9CC7-C1E5-5F07-06D36AE8C638}"/>
              </a:ext>
            </a:extLst>
          </p:cNvPr>
          <p:cNvPicPr>
            <a:picLocks noChangeAspect="1"/>
          </p:cNvPicPr>
          <p:nvPr/>
        </p:nvPicPr>
        <p:blipFill>
          <a:blip r:embed="rId4"/>
          <a:stretch>
            <a:fillRect/>
          </a:stretch>
        </p:blipFill>
        <p:spPr>
          <a:xfrm>
            <a:off x="1613452" y="1276619"/>
            <a:ext cx="5917096" cy="661256"/>
          </a:xfrm>
          <a:prstGeom prst="rect">
            <a:avLst/>
          </a:prstGeom>
        </p:spPr>
      </p:pic>
      <p:sp>
        <p:nvSpPr>
          <p:cNvPr id="12" name="Rectangle 5">
            <a:extLst>
              <a:ext uri="{FF2B5EF4-FFF2-40B4-BE49-F238E27FC236}">
                <a16:creationId xmlns:a16="http://schemas.microsoft.com/office/drawing/2014/main" id="{63002BE8-B807-3E59-FD04-FB1869CAD7CD}"/>
              </a:ext>
            </a:extLst>
          </p:cNvPr>
          <p:cNvSpPr/>
          <p:nvPr/>
        </p:nvSpPr>
        <p:spPr>
          <a:xfrm>
            <a:off x="371475" y="0"/>
            <a:ext cx="8320886" cy="1118942"/>
          </a:xfrm>
          <a:prstGeom prst="rect">
            <a:avLst/>
          </a:prstGeom>
          <a:solidFill>
            <a:srgbClr val="4F81BD">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nchorCtr="1"/>
          <a:lstStyle/>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err="1">
                <a:ln>
                  <a:noFill/>
                </a:ln>
                <a:solidFill>
                  <a:prstClr val="white"/>
                </a:solidFill>
                <a:effectLst/>
                <a:uLnTx/>
                <a:uFillTx/>
                <a:latin typeface="Calibri"/>
                <a:ea typeface="+mn-ea"/>
                <a:cs typeface="+mn-cs"/>
              </a:rPr>
              <a:t>Αρτηριακ</a:t>
            </a:r>
            <a:r>
              <a:rPr kumimoji="0" lang="en-US" sz="2400" b="1" i="0" u="none" strike="noStrike" kern="0" cap="none" spc="0" normalizeH="0" baseline="0" noProof="0" dirty="0" err="1">
                <a:ln>
                  <a:noFill/>
                </a:ln>
                <a:solidFill>
                  <a:prstClr val="white"/>
                </a:solidFill>
                <a:effectLst/>
                <a:uLnTx/>
                <a:uFillTx/>
                <a:latin typeface="Calibri"/>
                <a:ea typeface="+mn-ea"/>
                <a:cs typeface="+mn-cs"/>
              </a:rPr>
              <a:t>ή</a:t>
            </a:r>
            <a:r>
              <a:rPr kumimoji="0" lang="el-GR" sz="2400" b="1" i="0" u="none" strike="noStrike" kern="0" cap="none" spc="0" normalizeH="0" baseline="0" noProof="0" dirty="0">
                <a:ln>
                  <a:noFill/>
                </a:ln>
                <a:solidFill>
                  <a:prstClr val="white"/>
                </a:solidFill>
                <a:effectLst/>
                <a:uLnTx/>
                <a:uFillTx/>
                <a:latin typeface="Calibri"/>
                <a:ea typeface="+mn-ea"/>
                <a:cs typeface="+mn-cs"/>
              </a:rPr>
              <a:t> Υπέρταση</a:t>
            </a:r>
          </a:p>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prstClr val="white"/>
                </a:solidFill>
                <a:effectLst/>
                <a:uLnTx/>
                <a:uFillTx/>
                <a:latin typeface="Calibri"/>
                <a:ea typeface="+mn-ea"/>
                <a:cs typeface="+mn-cs"/>
              </a:rPr>
              <a:t>και βλάβη οργάνων-στόχων</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err="1">
                <a:ln>
                  <a:noFill/>
                </a:ln>
                <a:solidFill>
                  <a:prstClr val="white"/>
                </a:solidFill>
                <a:effectLst/>
                <a:uLnTx/>
                <a:uFillTx/>
                <a:latin typeface="Calibri"/>
                <a:ea typeface="+mn-ea"/>
                <a:cs typeface="+mn-cs"/>
              </a:rPr>
              <a:t>Νεφρ</a:t>
            </a:r>
            <a:r>
              <a:rPr kumimoji="0" lang="en-US" sz="2400" b="1" i="0" u="none" strike="noStrike" kern="0" cap="none" spc="0" normalizeH="0" baseline="0" noProof="0" dirty="0">
                <a:ln>
                  <a:noFill/>
                </a:ln>
                <a:solidFill>
                  <a:prstClr val="white"/>
                </a:solidFill>
                <a:effectLst/>
                <a:uLnTx/>
                <a:uFillTx/>
                <a:latin typeface="Calibri"/>
                <a:ea typeface="+mn-ea"/>
                <a:cs typeface="+mn-cs"/>
              </a:rPr>
              <a:t>ό</a:t>
            </a:r>
            <a:r>
              <a:rPr kumimoji="0" lang="el-GR" sz="2400" b="1" i="0" u="none" strike="noStrike" kern="0" cap="none" spc="0" normalizeH="0" baseline="0" noProof="0" dirty="0">
                <a:ln>
                  <a:noFill/>
                </a:ln>
                <a:solidFill>
                  <a:prstClr val="white"/>
                </a:solidFill>
                <a:effectLst/>
                <a:uLnTx/>
                <a:uFillTx/>
                <a:latin typeface="Calibri"/>
                <a:ea typeface="+mn-ea"/>
                <a:cs typeface="+mn-cs"/>
              </a:rPr>
              <a:t>ς</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20252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9786855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1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TextBox 1">
            <a:extLst>
              <a:ext uri="{FF2B5EF4-FFF2-40B4-BE49-F238E27FC236}">
                <a16:creationId xmlns:a16="http://schemas.microsoft.com/office/drawing/2014/main" id="{6042E310-EC7E-D34A-88B0-340943DC2498}"/>
              </a:ext>
            </a:extLst>
          </p:cNvPr>
          <p:cNvSpPr txBox="1"/>
          <p:nvPr/>
        </p:nvSpPr>
        <p:spPr>
          <a:xfrm>
            <a:off x="669671" y="2428507"/>
            <a:ext cx="7781643" cy="1938992"/>
          </a:xfrm>
          <a:prstGeom prst="rect">
            <a:avLst/>
          </a:prstGeom>
          <a:solidFill>
            <a:schemeClr val="accent1">
              <a:lumMod val="20000"/>
              <a:lumOff val="80000"/>
              <a:alpha val="72000"/>
            </a:schemeClr>
          </a:solidFill>
        </p:spPr>
        <p:txBody>
          <a:bodyPr wrap="square" rtlCol="0">
            <a:spAutoFit/>
          </a:bodyPr>
          <a:lstStyle/>
          <a:p>
            <a:pPr marL="342900" indent="-342900">
              <a:buFont typeface="Arial" panose="020B0604020202020204" pitchFamily="34" charset="0"/>
              <a:buChar char="•"/>
            </a:pPr>
            <a:r>
              <a:rPr lang="en-US" sz="2400" b="1" dirty="0"/>
              <a:t>A carotid IMT &gt; 0.9 mm is considered abnormal</a:t>
            </a:r>
          </a:p>
          <a:p>
            <a:endParaRPr lang="en-US" sz="2400" b="1" dirty="0"/>
          </a:p>
          <a:p>
            <a:pPr marL="342900" indent="-342900">
              <a:buFont typeface="Arial" panose="020B0604020202020204" pitchFamily="34" charset="0"/>
              <a:buChar char="•"/>
            </a:pPr>
            <a:r>
              <a:rPr lang="en-US" sz="2400" b="1" dirty="0"/>
              <a:t>The presence of a plaque can be identified by an IMT &gt;1.5 mm, or by a focal increase in thickness &gt;0,5mm or 50% of the surrounding IMT value</a:t>
            </a:r>
          </a:p>
        </p:txBody>
      </p:sp>
    </p:spTree>
    <p:extLst>
      <p:ext uri="{BB962C8B-B14F-4D97-AF65-F5344CB8AC3E}">
        <p14:creationId xmlns:p14="http://schemas.microsoft.com/office/powerpoint/2010/main" val="74197693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3607" y="1724044"/>
            <a:ext cx="7933775" cy="2062103"/>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 πρώιμης αθηρωμάτωσης </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414509367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19919" y="5013176"/>
            <a:ext cx="8988585" cy="144016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076056" y="1196752"/>
            <a:ext cx="3600400" cy="3126096"/>
          </a:xfrm>
          <a:prstGeom prst="rect">
            <a:avLst/>
          </a:prstGeom>
          <a:noFill/>
          <a:ln w="9525">
            <a:noFill/>
            <a:miter lim="800000"/>
            <a:headEnd/>
            <a:tailEnd/>
          </a:ln>
        </p:spPr>
      </p:pic>
      <p:sp>
        <p:nvSpPr>
          <p:cNvPr id="9" name="Rectangle 8"/>
          <p:cNvSpPr/>
          <p:nvPr/>
        </p:nvSpPr>
        <p:spPr>
          <a:xfrm>
            <a:off x="107504" y="5319184"/>
            <a:ext cx="8964488" cy="43204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Rectangle 10"/>
          <p:cNvSpPr/>
          <p:nvPr/>
        </p:nvSpPr>
        <p:spPr>
          <a:xfrm>
            <a:off x="5076056" y="3107185"/>
            <a:ext cx="3600400" cy="28803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0" name="Εικόνα 9">
            <a:extLst>
              <a:ext uri="{FF2B5EF4-FFF2-40B4-BE49-F238E27FC236}">
                <a16:creationId xmlns:a16="http://schemas.microsoft.com/office/drawing/2014/main" id="{751FD2A5-02EB-F842-9937-85D1241128D3}"/>
              </a:ext>
            </a:extLst>
          </p:cNvPr>
          <p:cNvPicPr>
            <a:picLocks noChangeAspect="1"/>
          </p:cNvPicPr>
          <p:nvPr/>
        </p:nvPicPr>
        <p:blipFill>
          <a:blip r:embed="rId5"/>
          <a:stretch>
            <a:fillRect/>
          </a:stretch>
        </p:blipFill>
        <p:spPr>
          <a:xfrm>
            <a:off x="0" y="1289208"/>
            <a:ext cx="4927576" cy="2596992"/>
          </a:xfrm>
          <a:prstGeom prst="rect">
            <a:avLst/>
          </a:prstGeom>
        </p:spPr>
      </p:pic>
    </p:spTree>
  </p:cSld>
  <p:clrMapOvr>
    <a:masterClrMapping/>
  </p:clrMapOvr>
  <p:transition>
    <p:zo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786" y="1067178"/>
            <a:ext cx="3428118" cy="738664"/>
          </a:xfrm>
          <a:prstGeom prst="rect">
            <a:avLst/>
          </a:prstGeom>
          <a:noFill/>
          <a:ln>
            <a:noFill/>
          </a:ln>
        </p:spPr>
        <p:txBody>
          <a:bodyPr wrap="none" rtlCol="0">
            <a:spAutoFit/>
          </a:bodyPr>
          <a:lstStyle/>
          <a:p>
            <a:pPr algn="ctr">
              <a:lnSpc>
                <a:spcPct val="150000"/>
              </a:lnSpc>
            </a:pPr>
            <a:r>
              <a:rPr lang="el-GR" sz="2800" dirty="0"/>
              <a:t>Πότε τη χρησιμοποιώ;</a:t>
            </a:r>
          </a:p>
        </p:txBody>
      </p:sp>
      <p:pic>
        <p:nvPicPr>
          <p:cNvPr id="6" name="Picture 1"/>
          <p:cNvPicPr>
            <a:picLocks noChangeAspect="1" noChangeArrowheads="1"/>
          </p:cNvPicPr>
          <p:nvPr/>
        </p:nvPicPr>
        <p:blipFill>
          <a:blip r:embed="rId3" cstate="print"/>
          <a:srcRect/>
          <a:stretch>
            <a:fillRect/>
          </a:stretch>
        </p:blipFill>
        <p:spPr bwMode="auto">
          <a:xfrm>
            <a:off x="476727" y="1690176"/>
            <a:ext cx="8174537" cy="4811247"/>
          </a:xfrm>
          <a:prstGeom prst="rect">
            <a:avLst/>
          </a:prstGeom>
          <a:noFill/>
          <a:ln w="9525">
            <a:noFill/>
            <a:miter lim="800000"/>
            <a:headEnd/>
            <a:tailEnd/>
          </a:ln>
        </p:spPr>
      </p:pic>
      <p:sp>
        <p:nvSpPr>
          <p:cNvPr id="9" name="TextBox 40"/>
          <p:cNvSpPr txBox="1">
            <a:spLocks noChangeArrowheads="1"/>
          </p:cNvSpPr>
          <p:nvPr/>
        </p:nvSpPr>
        <p:spPr bwMode="auto">
          <a:xfrm>
            <a:off x="2051720" y="6519863"/>
            <a:ext cx="70843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dirty="0">
                <a:latin typeface="Trebuchet MS" pitchFamily="34" charset="0"/>
              </a:rPr>
              <a:t>2018 ESC/ESH guidelines for the management of arterial hypertension</a:t>
            </a:r>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97868559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1318181"/>
          </a:xfrm>
          <a:prstGeom prst="rect">
            <a:avLst/>
          </a:prstGeom>
          <a:noFill/>
          <a:ln>
            <a:noFill/>
          </a:ln>
        </p:spPr>
        <p:txBody>
          <a:bodyPr wrap="square" rtlCol="0">
            <a:spAutoFit/>
          </a:bodyPr>
          <a:lstStyle/>
          <a:p>
            <a:pPr algn="ctr">
              <a:lnSpc>
                <a:spcPct val="150000"/>
              </a:lnSpc>
            </a:pPr>
            <a:r>
              <a:rPr lang="el-GR" sz="2800" dirty="0"/>
              <a:t>Και ποια θεραπευτική αγωγή </a:t>
            </a:r>
          </a:p>
          <a:p>
            <a:pPr algn="ctr">
              <a:lnSpc>
                <a:spcPct val="150000"/>
              </a:lnSpc>
            </a:pPr>
            <a:r>
              <a:rPr lang="el-GR" sz="2800" dirty="0"/>
              <a:t>να χορηγήσω για να βελτιώσω το ΙΜΤ;</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10839475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1318181"/>
          </a:xfrm>
          <a:prstGeom prst="rect">
            <a:avLst/>
          </a:prstGeom>
          <a:noFill/>
          <a:ln>
            <a:noFill/>
          </a:ln>
        </p:spPr>
        <p:txBody>
          <a:bodyPr wrap="square" rtlCol="0">
            <a:spAutoFit/>
          </a:bodyPr>
          <a:lstStyle/>
          <a:p>
            <a:pPr algn="ctr">
              <a:lnSpc>
                <a:spcPct val="150000"/>
              </a:lnSpc>
            </a:pPr>
            <a:r>
              <a:rPr lang="el-GR" sz="2800" dirty="0"/>
              <a:t>Και ποια θεραπευτική αγωγή </a:t>
            </a:r>
          </a:p>
          <a:p>
            <a:pPr algn="ctr">
              <a:lnSpc>
                <a:spcPct val="150000"/>
              </a:lnSpc>
            </a:pPr>
            <a:r>
              <a:rPr lang="el-GR" sz="2800" dirty="0"/>
              <a:t>να χορηγήσω για να βελτιώσω το ΙΜΤ;</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6"/>
          <p:cNvSpPr txBox="1"/>
          <p:nvPr/>
        </p:nvSpPr>
        <p:spPr>
          <a:xfrm>
            <a:off x="277537" y="4731744"/>
            <a:ext cx="5891165" cy="1077218"/>
          </a:xfrm>
          <a:prstGeom prst="rect">
            <a:avLst/>
          </a:prstGeom>
          <a:noFill/>
          <a:ln>
            <a:noFill/>
          </a:ln>
        </p:spPr>
        <p:txBody>
          <a:bodyPr wrap="square" rtlCol="0">
            <a:spAutoFit/>
          </a:bodyPr>
          <a:lstStyle/>
          <a:p>
            <a:pPr algn="ctr"/>
            <a:r>
              <a:rPr lang="el-GR" sz="3200" b="1" dirty="0">
                <a:solidFill>
                  <a:srgbClr val="C00000"/>
                </a:solidFill>
              </a:rPr>
              <a:t>Είναι όλα τα φάρμακα ίδια ως προς τη δράση τους στο ΙΜΤ;</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1083947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3"/>
          <p:cNvSpPr txBox="1">
            <a:spLocks noChangeArrowheads="1"/>
          </p:cNvSpPr>
          <p:nvPr/>
        </p:nvSpPr>
        <p:spPr bwMode="auto">
          <a:xfrm>
            <a:off x="437230" y="5572664"/>
            <a:ext cx="2438489"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rPr>
              <a:t>Ο’</a:t>
            </a:r>
            <a:r>
              <a:rPr kumimoji="0" lang="en-US" sz="1600" b="1" i="0" u="none" strike="noStrike" kern="0" cap="none" spc="0" normalizeH="0" baseline="0" noProof="0" dirty="0">
                <a:ln>
                  <a:noFill/>
                </a:ln>
                <a:effectLst/>
                <a:uLnTx/>
                <a:uFillTx/>
              </a:rPr>
              <a:t>Leary</a:t>
            </a:r>
            <a:r>
              <a:rPr kumimoji="0" lang="en-US" sz="1600" b="1" i="0" u="none" strike="noStrike" kern="0" cap="none" spc="0" normalizeH="0" noProof="0" dirty="0">
                <a:ln>
                  <a:noFill/>
                </a:ln>
                <a:effectLst/>
                <a:uLnTx/>
                <a:uFillTx/>
              </a:rPr>
              <a:t> and Bots</a:t>
            </a:r>
            <a:r>
              <a:rPr kumimoji="0" lang="fr-FR" sz="1600" b="1" i="0" u="none" strike="noStrike" kern="0" cap="none" spc="0" normalizeH="0" baseline="0" noProof="0" dirty="0">
                <a:ln>
                  <a:noFill/>
                </a:ln>
                <a:effectLst/>
                <a:uLnTx/>
                <a:uFillTx/>
              </a:rPr>
              <a:t> EHJ 2010</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06497" name="Picture 1"/>
          <p:cNvPicPr>
            <a:picLocks noChangeAspect="1" noChangeArrowheads="1"/>
          </p:cNvPicPr>
          <p:nvPr/>
        </p:nvPicPr>
        <p:blipFill>
          <a:blip r:embed="rId3"/>
          <a:srcRect/>
          <a:stretch>
            <a:fillRect/>
          </a:stretch>
        </p:blipFill>
        <p:spPr bwMode="auto">
          <a:xfrm>
            <a:off x="437229" y="1628774"/>
            <a:ext cx="3582679" cy="4006665"/>
          </a:xfrm>
          <a:prstGeom prst="rect">
            <a:avLst/>
          </a:prstGeom>
          <a:noFill/>
          <a:ln w="9525">
            <a:noFill/>
            <a:miter lim="800000"/>
            <a:headEnd/>
            <a:tailEnd/>
          </a:ln>
        </p:spPr>
      </p:pic>
      <p:pic>
        <p:nvPicPr>
          <p:cNvPr id="106498" name="Picture 2"/>
          <p:cNvPicPr>
            <a:picLocks noChangeAspect="1" noChangeArrowheads="1"/>
          </p:cNvPicPr>
          <p:nvPr/>
        </p:nvPicPr>
        <p:blipFill>
          <a:blip r:embed="rId4"/>
          <a:srcRect/>
          <a:stretch>
            <a:fillRect/>
          </a:stretch>
        </p:blipFill>
        <p:spPr bwMode="auto">
          <a:xfrm>
            <a:off x="4303234" y="1393346"/>
            <a:ext cx="4817752" cy="4633000"/>
          </a:xfrm>
          <a:prstGeom prst="rect">
            <a:avLst/>
          </a:prstGeom>
          <a:noFill/>
          <a:ln w="9525">
            <a:noFill/>
            <a:miter lim="800000"/>
            <a:headEnd/>
            <a:tailEnd/>
          </a:ln>
        </p:spPr>
      </p:pic>
      <p:sp>
        <p:nvSpPr>
          <p:cNvPr id="11" name="Text Box 23"/>
          <p:cNvSpPr txBox="1">
            <a:spLocks noChangeArrowheads="1"/>
          </p:cNvSpPr>
          <p:nvPr/>
        </p:nvSpPr>
        <p:spPr bwMode="auto">
          <a:xfrm>
            <a:off x="4303234" y="6026346"/>
            <a:ext cx="3331361"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effectLst/>
                <a:uLnTx/>
                <a:uFillTx/>
              </a:rPr>
              <a:t>Tropeano</a:t>
            </a:r>
            <a:r>
              <a:rPr kumimoji="0" lang="en-US" sz="1600" b="1" i="0" u="none" strike="noStrike" kern="0" cap="none" spc="0" normalizeH="0" baseline="0" noProof="0" dirty="0">
                <a:ln>
                  <a:noFill/>
                </a:ln>
                <a:effectLst/>
                <a:uLnTx/>
                <a:uFillTx/>
              </a:rPr>
              <a:t> et al</a:t>
            </a:r>
            <a:r>
              <a:rPr kumimoji="0" lang="en-US" sz="1600" b="1" i="0" u="none" strike="noStrike" kern="0" cap="none" spc="0" normalizeH="0" noProof="0" dirty="0">
                <a:ln>
                  <a:noFill/>
                </a:ln>
                <a:effectLst/>
                <a:uLnTx/>
                <a:uFillTx/>
              </a:rPr>
              <a:t> Fund </a:t>
            </a:r>
            <a:r>
              <a:rPr kumimoji="0" lang="en-US" sz="1600" b="1" i="0" u="none" strike="noStrike" kern="0" cap="none" spc="0" normalizeH="0" noProof="0" dirty="0" err="1">
                <a:ln>
                  <a:noFill/>
                </a:ln>
                <a:effectLst/>
                <a:uLnTx/>
                <a:uFillTx/>
              </a:rPr>
              <a:t>Clin</a:t>
            </a:r>
            <a:r>
              <a:rPr kumimoji="0" lang="en-US" sz="1600" b="1" i="0" u="none" strike="noStrike" kern="0" cap="none" spc="0" normalizeH="0" noProof="0" dirty="0">
                <a:ln>
                  <a:noFill/>
                </a:ln>
                <a:effectLst/>
                <a:uLnTx/>
                <a:uFillTx/>
              </a:rPr>
              <a:t> </a:t>
            </a:r>
            <a:r>
              <a:rPr kumimoji="0" lang="en-US" sz="1600" b="1" i="0" u="none" strike="noStrike" kern="0" cap="none" spc="0" normalizeH="0" noProof="0" dirty="0" err="1">
                <a:ln>
                  <a:noFill/>
                </a:ln>
                <a:effectLst/>
                <a:uLnTx/>
                <a:uFillTx/>
              </a:rPr>
              <a:t>Pharm</a:t>
            </a:r>
            <a:r>
              <a:rPr kumimoji="0" lang="fr-FR" sz="1600" b="1" i="0" u="none" strike="noStrike" kern="0" cap="none" spc="0" normalizeH="0" baseline="0" noProof="0" dirty="0">
                <a:ln>
                  <a:noFill/>
                </a:ln>
                <a:effectLst/>
                <a:uLnTx/>
                <a:uFillTx/>
              </a:rPr>
              <a:t> 2011</a:t>
            </a:r>
          </a:p>
        </p:txBody>
      </p:sp>
    </p:spTree>
    <p:extLst>
      <p:ext uri="{BB962C8B-B14F-4D97-AF65-F5344CB8AC3E}">
        <p14:creationId xmlns:p14="http://schemas.microsoft.com/office/powerpoint/2010/main" val="10839475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κρατάω για την κλινική πράξη;</a:t>
            </a:r>
          </a:p>
        </p:txBody>
      </p:sp>
    </p:spTree>
    <p:extLst>
      <p:ext uri="{BB962C8B-B14F-4D97-AF65-F5344CB8AC3E}">
        <p14:creationId xmlns:p14="http://schemas.microsoft.com/office/powerpoint/2010/main" val="16379623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a:t>Πρώιμη </a:t>
            </a:r>
            <a:r>
              <a:rPr lang="el-GR" sz="3200" b="1" dirty="0"/>
              <a:t>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4" name="Rectangle 3"/>
          <p:cNvSpPr/>
          <p:nvPr/>
        </p:nvSpPr>
        <p:spPr>
          <a:xfrm>
            <a:off x="157857" y="1235040"/>
            <a:ext cx="8772071" cy="5555367"/>
          </a:xfrm>
          <a:prstGeom prst="rect">
            <a:avLst/>
          </a:prstGeom>
        </p:spPr>
        <p:txBody>
          <a:bodyPr wrap="square">
            <a:spAutoFit/>
          </a:bodyPr>
          <a:lstStyle/>
          <a:p>
            <a:pPr marL="441325" indent="-441325">
              <a:spcAft>
                <a:spcPts val="600"/>
              </a:spcAft>
              <a:buFont typeface="+mj-lt"/>
              <a:buAutoNum type="arabicPeriod"/>
            </a:pPr>
            <a:r>
              <a:rPr lang="el-GR" sz="2200" b="1" dirty="0"/>
              <a:t>Το </a:t>
            </a:r>
            <a:r>
              <a:rPr lang="en-US" sz="2200" b="1" dirty="0"/>
              <a:t>IMT </a:t>
            </a:r>
            <a:r>
              <a:rPr lang="el-GR" sz="2200" b="1" dirty="0"/>
              <a:t>είναι </a:t>
            </a:r>
            <a:r>
              <a:rPr lang="el-GR" sz="2200" b="1"/>
              <a:t>δείκτης υπερτροφίας </a:t>
            </a:r>
            <a:r>
              <a:rPr lang="el-GR" sz="2200" b="1" dirty="0"/>
              <a:t>της καρωτίδας όταν η μέτρηση γίνεται στην κοινή καρωτίδα, ο οποίος σχετίζεται κυρίως με την ηλικία και την υπέρταση</a:t>
            </a:r>
          </a:p>
          <a:p>
            <a:pPr marL="441325" indent="-441325">
              <a:spcAft>
                <a:spcPts val="600"/>
              </a:spcAft>
              <a:buFont typeface="+mj-lt"/>
              <a:buAutoNum type="arabicPeriod"/>
            </a:pPr>
            <a:r>
              <a:rPr lang="el-GR" sz="2200" b="1" dirty="0">
                <a:solidFill>
                  <a:srgbClr val="0070C0"/>
                </a:solidFill>
              </a:rPr>
              <a:t>Η μέτρηση του ΙΜΤ στον διχασμό της καρωτίδας έχει ώς στόχο την ανίχνευση </a:t>
            </a:r>
            <a:r>
              <a:rPr lang="el-GR" sz="2200" b="1" dirty="0" err="1">
                <a:solidFill>
                  <a:srgbClr val="0070C0"/>
                </a:solidFill>
              </a:rPr>
              <a:t>αθηρωματικής</a:t>
            </a:r>
            <a:r>
              <a:rPr lang="el-GR" sz="2200" b="1" dirty="0">
                <a:solidFill>
                  <a:srgbClr val="0070C0"/>
                </a:solidFill>
              </a:rPr>
              <a:t> βλάβης (πλάκα &gt; 1,5 </a:t>
            </a:r>
            <a:r>
              <a:rPr lang="en-US" sz="2200" b="1" dirty="0">
                <a:solidFill>
                  <a:srgbClr val="0070C0"/>
                </a:solidFill>
              </a:rPr>
              <a:t>mm)</a:t>
            </a:r>
          </a:p>
          <a:p>
            <a:pPr marL="441325" indent="-441325">
              <a:spcAft>
                <a:spcPts val="600"/>
              </a:spcAft>
              <a:buFont typeface="+mj-lt"/>
              <a:buAutoNum type="arabicPeriod"/>
            </a:pPr>
            <a:r>
              <a:rPr lang="el-GR" sz="2200" b="1" dirty="0"/>
              <a:t>Η μέτρηση του ΙΜΤ</a:t>
            </a:r>
            <a:r>
              <a:rPr lang="en-US" sz="2200" b="1" dirty="0"/>
              <a:t> </a:t>
            </a:r>
            <a:r>
              <a:rPr lang="el-GR" sz="2200" b="1" dirty="0"/>
              <a:t>στην κοινή καρωτίδα είναι απλή εύκολη και γρήγορη διαδικασία (3-5 λεπτά) και έχει καλή επαναληψιμότητα</a:t>
            </a:r>
          </a:p>
          <a:p>
            <a:pPr marL="441325" indent="-441325">
              <a:spcAft>
                <a:spcPts val="600"/>
              </a:spcAft>
              <a:buFont typeface="+mj-lt"/>
              <a:buAutoNum type="arabicPeriod"/>
            </a:pPr>
            <a:r>
              <a:rPr lang="el-GR" sz="2200" b="1" dirty="0">
                <a:solidFill>
                  <a:srgbClr val="0070C0"/>
                </a:solidFill>
              </a:rPr>
              <a:t>Είναι απαραίτητο το μηχάνημα των υπερήχων να έχει (εκτός από σωστές προδιαγραφές) ενσωματωμένο ειδικό λογισμικό</a:t>
            </a:r>
          </a:p>
          <a:p>
            <a:pPr marL="441325" indent="-441325">
              <a:spcAft>
                <a:spcPts val="600"/>
              </a:spcAft>
              <a:buFont typeface="+mj-lt"/>
              <a:buAutoNum type="arabicPeriod"/>
            </a:pPr>
            <a:r>
              <a:rPr lang="el-GR" sz="2200" b="1" dirty="0"/>
              <a:t>Θα με βοηθήσει να  επανασταδιοποιήσω τον καρδιαγγειακό κίνδυνο των ασθενών μου που είναι «χαμηλού-μετρίου» κινδυνου σε «μέτριο-υψηλό» κίνδυνο</a:t>
            </a:r>
          </a:p>
          <a:p>
            <a:pPr marL="441325" indent="-441325">
              <a:spcAft>
                <a:spcPts val="600"/>
              </a:spcAft>
              <a:buFont typeface="+mj-lt"/>
              <a:buAutoNum type="arabicPeriod"/>
            </a:pPr>
            <a:r>
              <a:rPr lang="el-GR" sz="2200" b="1" dirty="0">
                <a:solidFill>
                  <a:srgbClr val="0070C0"/>
                </a:solidFill>
              </a:rPr>
              <a:t>Σε αυτή την περίπτωση ο ασθενής θα επωφεληθεί από την επιλογή πιο κατάλληλης ή πιο έγκαιρης έναρξης αντι-υπερτασικής φαρμακευτικής αγωγής, αλλά και αντι-λιπιδαιμικής αγωγής</a:t>
            </a:r>
          </a:p>
        </p:txBody>
      </p:sp>
    </p:spTree>
    <p:extLst>
      <p:ext uri="{BB962C8B-B14F-4D97-AF65-F5344CB8AC3E}">
        <p14:creationId xmlns:p14="http://schemas.microsoft.com/office/powerpoint/2010/main" val="250969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Εκτίμηση νεφρικής λειτουργίας</a:t>
            </a:r>
            <a:endParaRPr lang="en-US" dirty="0"/>
          </a:p>
        </p:txBody>
      </p:sp>
      <p:sp>
        <p:nvSpPr>
          <p:cNvPr id="3" name="Content Placeholder 2"/>
          <p:cNvSpPr>
            <a:spLocks noGrp="1"/>
          </p:cNvSpPr>
          <p:nvPr>
            <p:ph idx="1"/>
          </p:nvPr>
        </p:nvSpPr>
        <p:spPr>
          <a:xfrm>
            <a:off x="457200" y="1532304"/>
            <a:ext cx="8229600" cy="4625609"/>
          </a:xfrm>
        </p:spPr>
        <p:txBody>
          <a:bodyPr/>
          <a:lstStyle/>
          <a:p>
            <a:r>
              <a:rPr lang="el-GR" b="1" dirty="0"/>
              <a:t>Όχι</a:t>
            </a:r>
            <a:r>
              <a:rPr lang="el-GR" dirty="0"/>
              <a:t> </a:t>
            </a:r>
            <a:r>
              <a:rPr lang="en-US" dirty="0"/>
              <a:t> </a:t>
            </a:r>
            <a:r>
              <a:rPr lang="el-GR" dirty="0"/>
              <a:t>με ουρία και κρεατινίνη</a:t>
            </a:r>
            <a:endParaRPr lang="en-US" dirty="0"/>
          </a:p>
          <a:p>
            <a:r>
              <a:rPr lang="el-GR" dirty="0"/>
              <a:t>Αλλά με το ρυθμό σπειραματικής διήθησης (</a:t>
            </a:r>
            <a:r>
              <a:rPr lang="en-US" dirty="0"/>
              <a:t>Glomerular Filtration Rate-GFR)</a:t>
            </a:r>
          </a:p>
        </p:txBody>
      </p:sp>
      <p:pic>
        <p:nvPicPr>
          <p:cNvPr id="1028" name="Picture 4">
            <a:extLst>
              <a:ext uri="{FF2B5EF4-FFF2-40B4-BE49-F238E27FC236}">
                <a16:creationId xmlns:a16="http://schemas.microsoft.com/office/drawing/2014/main" id="{B653B0AD-FFB6-4A58-9460-FDF819E63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66" y="3160574"/>
            <a:ext cx="5037571" cy="263872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D21F0FE8-5599-B30A-F772-3716D58609D2}"/>
              </a:ext>
            </a:extLst>
          </p:cNvPr>
          <p:cNvPicPr>
            <a:picLocks noChangeAspect="1"/>
          </p:cNvPicPr>
          <p:nvPr/>
        </p:nvPicPr>
        <p:blipFill>
          <a:blip r:embed="rId3"/>
          <a:stretch>
            <a:fillRect/>
          </a:stretch>
        </p:blipFill>
        <p:spPr>
          <a:xfrm>
            <a:off x="5392737" y="5799302"/>
            <a:ext cx="3736975" cy="903250"/>
          </a:xfrm>
          <a:prstGeom prst="rect">
            <a:avLst/>
          </a:prstGeom>
        </p:spPr>
      </p:pic>
    </p:spTree>
    <p:extLst>
      <p:ext uri="{BB962C8B-B14F-4D97-AF65-F5344CB8AC3E}">
        <p14:creationId xmlns:p14="http://schemas.microsoft.com/office/powerpoint/2010/main" val="1720838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07" y="262392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6040559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Tree>
    <p:extLst>
      <p:ext uri="{BB962C8B-B14F-4D97-AF65-F5344CB8AC3E}">
        <p14:creationId xmlns:p14="http://schemas.microsoft.com/office/powerpoint/2010/main" val="23149075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Line 48"/>
          <p:cNvSpPr>
            <a:spLocks noChangeShapeType="1"/>
          </p:cNvSpPr>
          <p:nvPr/>
        </p:nvSpPr>
        <p:spPr bwMode="auto">
          <a:xfrm>
            <a:off x="2657376" y="3147321"/>
            <a:ext cx="0" cy="7620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p>
        </p:txBody>
      </p:sp>
      <p:sp>
        <p:nvSpPr>
          <p:cNvPr id="41990" name="Line 49"/>
          <p:cNvSpPr>
            <a:spLocks noChangeShapeType="1"/>
          </p:cNvSpPr>
          <p:nvPr/>
        </p:nvSpPr>
        <p:spPr bwMode="auto">
          <a:xfrm>
            <a:off x="6518176" y="3147321"/>
            <a:ext cx="0" cy="7620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p>
        </p:txBody>
      </p:sp>
      <p:sp>
        <p:nvSpPr>
          <p:cNvPr id="41991"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41992"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a:solidFill>
                  <a:schemeClr val="tx2"/>
                </a:solidFill>
              </a:rPr>
              <a:t>P</a:t>
            </a:r>
            <a:r>
              <a:rPr lang="sv-SE" sz="3200" baseline="-25000" dirty="0">
                <a:solidFill>
                  <a:schemeClr val="tx2"/>
                </a:solidFill>
              </a:rPr>
              <a:t>d</a:t>
            </a:r>
          </a:p>
        </p:txBody>
      </p:sp>
      <p:grpSp>
        <p:nvGrpSpPr>
          <p:cNvPr id="41994" name="Group 53"/>
          <p:cNvGrpSpPr>
            <a:grpSpLocks/>
          </p:cNvGrpSpPr>
          <p:nvPr/>
        </p:nvGrpSpPr>
        <p:grpSpPr bwMode="auto">
          <a:xfrm>
            <a:off x="2163663" y="2882208"/>
            <a:ext cx="4851400" cy="695325"/>
            <a:chOff x="1246" y="1102"/>
            <a:chExt cx="3056" cy="438"/>
          </a:xfrm>
        </p:grpSpPr>
        <p:sp>
          <p:nvSpPr>
            <p:cNvPr id="41998" name="Rectangle 54"/>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sv-SE"/>
            </a:p>
          </p:txBody>
        </p:sp>
        <p:sp>
          <p:nvSpPr>
            <p:cNvPr id="41999" name="Oval 55"/>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2000" name="Oval 56"/>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1995"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l-GR">
              <a:ln>
                <a:solidFill>
                  <a:schemeClr val="tx1">
                    <a:lumMod val="95000"/>
                    <a:lumOff val="5000"/>
                  </a:schemeClr>
                </a:solidFill>
              </a:ln>
            </a:endParaRPr>
          </a:p>
        </p:txBody>
      </p:sp>
      <p:sp>
        <p:nvSpPr>
          <p:cNvPr id="41996" name="Text Box 58"/>
          <p:cNvSpPr txBox="1">
            <a:spLocks noChangeArrowheads="1"/>
          </p:cNvSpPr>
          <p:nvPr/>
        </p:nvSpPr>
        <p:spPr bwMode="auto">
          <a:xfrm>
            <a:off x="2339876" y="2374208"/>
            <a:ext cx="8651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1997" name="Text Box 59"/>
          <p:cNvSpPr txBox="1">
            <a:spLocks noChangeArrowheads="1"/>
          </p:cNvSpPr>
          <p:nvPr/>
        </p:nvSpPr>
        <p:spPr bwMode="auto">
          <a:xfrm>
            <a:off x="6299101" y="2374208"/>
            <a:ext cx="8651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31" name="Rectangle 3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grpSp>
        <p:nvGrpSpPr>
          <p:cNvPr id="5" name="Group 4"/>
          <p:cNvGrpSpPr/>
          <p:nvPr/>
        </p:nvGrpSpPr>
        <p:grpSpPr>
          <a:xfrm>
            <a:off x="3678903" y="3898208"/>
            <a:ext cx="1786195" cy="2614715"/>
            <a:chOff x="3678903" y="3898208"/>
            <a:chExt cx="1786195" cy="2614715"/>
          </a:xfrm>
        </p:grpSpPr>
        <p:sp>
          <p:nvSpPr>
            <p:cNvPr id="41993" name="Rectangle 52"/>
            <p:cNvSpPr>
              <a:spLocks noChangeArrowheads="1"/>
            </p:cNvSpPr>
            <p:nvPr/>
          </p:nvSpPr>
          <p:spPr bwMode="auto">
            <a:xfrm>
              <a:off x="3709888" y="3898208"/>
              <a:ext cx="1654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sv-SE" sz="3600" dirty="0">
                  <a:solidFill>
                    <a:schemeClr val="tx2"/>
                  </a:solidFill>
                </a:rPr>
                <a:t>P</a:t>
              </a:r>
              <a:r>
                <a:rPr lang="sv-SE" sz="3600" baseline="-25000" dirty="0">
                  <a:solidFill>
                    <a:schemeClr val="tx2"/>
                  </a:solidFill>
                </a:rPr>
                <a:t>d</a:t>
              </a:r>
              <a:r>
                <a:rPr lang="sv-SE" sz="3600" dirty="0">
                  <a:solidFill>
                    <a:schemeClr val="tx2"/>
                  </a:solidFill>
                </a:rPr>
                <a:t> =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2" name="TextBox 1"/>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=1</m:t>
                        </m:r>
                      </m:oMath>
                    </m:oMathPara>
                  </a14:m>
                  <a:endParaRPr lang="el-GR"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rotWithShape="1">
                  <a:blip r:embed="rId4"/>
                  <a:stretch>
                    <a:fillRect/>
                  </a:stretch>
                </a:blipFill>
              </p:spPr>
              <p:txBody>
                <a:bodyPr/>
                <a:lstStyle/>
                <a:p>
                  <a:r>
                    <a:rPr lang="el-GR">
                      <a:noFill/>
                    </a:rPr>
                    <a:t> </a:t>
                  </a:r>
                </a:p>
              </p:txBody>
            </p:sp>
          </mc:Fallback>
        </mc:AlternateContent>
      </p:grpSp>
      <p:sp>
        <p:nvSpPr>
          <p:cNvPr id="3" name="TextBox 2"/>
          <p:cNvSpPr txBox="1"/>
          <p:nvPr/>
        </p:nvSpPr>
        <p:spPr>
          <a:xfrm>
            <a:off x="2959091" y="1470718"/>
            <a:ext cx="3225819" cy="523220"/>
          </a:xfrm>
          <a:prstGeom prst="rect">
            <a:avLst/>
          </a:prstGeom>
          <a:noFill/>
        </p:spPr>
        <p:txBody>
          <a:bodyPr wrap="none" rtlCol="0">
            <a:spAutoFit/>
          </a:bodyPr>
          <a:lstStyle/>
          <a:p>
            <a:r>
              <a:rPr lang="el-GR" sz="2800" b="1" dirty="0"/>
              <a:t>Φυσιολογικό δίκτυο</a:t>
            </a:r>
          </a:p>
        </p:txBody>
      </p:sp>
      <p:sp>
        <p:nvSpPr>
          <p:cNvPr id="4" name="Rectangle 3"/>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5" name="Rectangle 34"/>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6" name="Rectangle 35"/>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7" name="Rectangle 36"/>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4941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Line 31"/>
          <p:cNvSpPr>
            <a:spLocks noChangeShapeType="1"/>
          </p:cNvSpPr>
          <p:nvPr/>
        </p:nvSpPr>
        <p:spPr bwMode="auto">
          <a:xfrm>
            <a:off x="2657376" y="3144223"/>
            <a:ext cx="0" cy="7620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p>
        </p:txBody>
      </p:sp>
      <p:sp>
        <p:nvSpPr>
          <p:cNvPr id="43013" name="Line 32"/>
          <p:cNvSpPr>
            <a:spLocks noChangeShapeType="1"/>
          </p:cNvSpPr>
          <p:nvPr/>
        </p:nvSpPr>
        <p:spPr bwMode="auto">
          <a:xfrm>
            <a:off x="6518176" y="3144223"/>
            <a:ext cx="0" cy="7620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p>
        </p:txBody>
      </p:sp>
      <p:grpSp>
        <p:nvGrpSpPr>
          <p:cNvPr id="43017" name="Group 36"/>
          <p:cNvGrpSpPr>
            <a:grpSpLocks/>
          </p:cNvGrpSpPr>
          <p:nvPr/>
        </p:nvGrpSpPr>
        <p:grpSpPr bwMode="auto">
          <a:xfrm>
            <a:off x="2163663" y="2879110"/>
            <a:ext cx="4851400" cy="695325"/>
            <a:chOff x="1246" y="1102"/>
            <a:chExt cx="3056" cy="438"/>
          </a:xfrm>
        </p:grpSpPr>
        <p:sp>
          <p:nvSpPr>
            <p:cNvPr id="43036" name="Rectangle 37"/>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sv-SE"/>
            </a:p>
          </p:txBody>
        </p:sp>
        <p:sp>
          <p:nvSpPr>
            <p:cNvPr id="43037" name="Oval 38"/>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3038" name="Oval 39"/>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3019" name="Freeform 41"/>
          <p:cNvSpPr>
            <a:spLocks/>
          </p:cNvSpPr>
          <p:nvPr/>
        </p:nvSpPr>
        <p:spPr bwMode="auto">
          <a:xfrm>
            <a:off x="3954363" y="2877523"/>
            <a:ext cx="1338263" cy="230187"/>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0" name="Freeform 42"/>
          <p:cNvSpPr>
            <a:spLocks/>
          </p:cNvSpPr>
          <p:nvPr/>
        </p:nvSpPr>
        <p:spPr bwMode="auto">
          <a:xfrm rot="10800000">
            <a:off x="3981351" y="3339485"/>
            <a:ext cx="1338262" cy="230188"/>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1" name="Text Box 43"/>
          <p:cNvSpPr txBox="1">
            <a:spLocks noChangeArrowheads="1"/>
          </p:cNvSpPr>
          <p:nvPr/>
        </p:nvSpPr>
        <p:spPr bwMode="auto">
          <a:xfrm>
            <a:off x="2339876" y="2377460"/>
            <a:ext cx="8651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3022" name="Text Box 44"/>
          <p:cNvSpPr txBox="1">
            <a:spLocks noChangeArrowheads="1"/>
          </p:cNvSpPr>
          <p:nvPr/>
        </p:nvSpPr>
        <p:spPr bwMode="auto">
          <a:xfrm>
            <a:off x="6299101" y="2377460"/>
            <a:ext cx="8651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70</a:t>
            </a:r>
          </a:p>
        </p:txBody>
      </p:sp>
      <p:sp>
        <p:nvSpPr>
          <p:cNvPr id="32" name="Rectangle 3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34"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l-GR">
              <a:ln>
                <a:solidFill>
                  <a:schemeClr val="tx1">
                    <a:lumMod val="95000"/>
                    <a:lumOff val="5000"/>
                  </a:schemeClr>
                </a:solidFill>
              </a:ln>
            </a:endParaRPr>
          </a:p>
        </p:txBody>
      </p:sp>
      <p:sp>
        <p:nvSpPr>
          <p:cNvPr id="35"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36"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err="1">
                <a:solidFill>
                  <a:schemeClr val="tx2"/>
                </a:solidFill>
              </a:rPr>
              <a:t>P</a:t>
            </a:r>
            <a:r>
              <a:rPr lang="sv-SE" sz="3200" baseline="-25000" dirty="0" err="1">
                <a:solidFill>
                  <a:schemeClr val="tx2"/>
                </a:solidFill>
              </a:rPr>
              <a:t>d</a:t>
            </a:r>
            <a:endParaRPr lang="sv-SE" sz="3200" baseline="-25000" dirty="0">
              <a:solidFill>
                <a:schemeClr val="tx2"/>
              </a:solidFill>
            </a:endParaRPr>
          </a:p>
        </p:txBody>
      </p:sp>
      <p:grpSp>
        <p:nvGrpSpPr>
          <p:cNvPr id="2" name="Group 1"/>
          <p:cNvGrpSpPr/>
          <p:nvPr/>
        </p:nvGrpSpPr>
        <p:grpSpPr>
          <a:xfrm>
            <a:off x="3678903" y="3898208"/>
            <a:ext cx="1786195" cy="2614715"/>
            <a:chOff x="3678903" y="3898208"/>
            <a:chExt cx="1786195" cy="2614715"/>
          </a:xfrm>
        </p:grpSpPr>
        <p:sp>
          <p:nvSpPr>
            <p:cNvPr id="37" name="Rectangle 52"/>
            <p:cNvSpPr>
              <a:spLocks noChangeArrowheads="1"/>
            </p:cNvSpPr>
            <p:nvPr/>
          </p:nvSpPr>
          <p:spPr bwMode="auto">
            <a:xfrm>
              <a:off x="3841111" y="3898208"/>
              <a:ext cx="139172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sv-SE" sz="3600" dirty="0" err="1">
                  <a:solidFill>
                    <a:schemeClr val="tx2"/>
                  </a:solidFill>
                </a:rPr>
                <a:t>P</a:t>
              </a:r>
              <a:r>
                <a:rPr lang="sv-SE" sz="3600" baseline="-25000" dirty="0" err="1">
                  <a:solidFill>
                    <a:schemeClr val="tx2"/>
                  </a:solidFill>
                </a:rPr>
                <a:t>d</a:t>
              </a:r>
              <a:r>
                <a:rPr lang="sv-SE" sz="3600" dirty="0">
                  <a:solidFill>
                    <a:schemeClr val="tx2"/>
                  </a:solidFill>
                </a:rPr>
                <a:t> &lt;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38" name="TextBox 37"/>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&lt;1</m:t>
                        </m:r>
                      </m:oMath>
                    </m:oMathPara>
                  </a14:m>
                  <a:endParaRPr lang="el-GR" sz="4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a:blip r:embed="rId4"/>
                  <a:stretch>
                    <a:fillRect l="-709" r="-709" b="-1869"/>
                  </a:stretch>
                </a:blipFill>
              </p:spPr>
              <p:txBody>
                <a:bodyPr/>
                <a:lstStyle/>
                <a:p>
                  <a:r>
                    <a:rPr lang="el-GR">
                      <a:noFill/>
                    </a:rPr>
                    <a:t> </a:t>
                  </a:r>
                </a:p>
              </p:txBody>
            </p:sp>
          </mc:Fallback>
        </mc:AlternateContent>
      </p:grpSp>
      <p:sp>
        <p:nvSpPr>
          <p:cNvPr id="39" name="TextBox 38"/>
          <p:cNvSpPr txBox="1"/>
          <p:nvPr/>
        </p:nvSpPr>
        <p:spPr>
          <a:xfrm>
            <a:off x="2816391" y="1470718"/>
            <a:ext cx="3511218" cy="523220"/>
          </a:xfrm>
          <a:prstGeom prst="rect">
            <a:avLst/>
          </a:prstGeom>
          <a:noFill/>
        </p:spPr>
        <p:txBody>
          <a:bodyPr wrap="none" rtlCol="0">
            <a:spAutoFit/>
          </a:bodyPr>
          <a:lstStyle/>
          <a:p>
            <a:r>
              <a:rPr lang="el-GR" sz="2800" b="1" dirty="0"/>
              <a:t>Παρουσία στενώσεων</a:t>
            </a:r>
          </a:p>
        </p:txBody>
      </p:sp>
      <p:sp>
        <p:nvSpPr>
          <p:cNvPr id="40" name="Rectangle 39"/>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1" name="Rectangle 40"/>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2" name="Rectangle 41"/>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3" name="Rectangle 42"/>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0977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6" y="1614487"/>
            <a:ext cx="2976734" cy="4649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863850" y="2556947"/>
                <a:ext cx="5700022" cy="9839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800" b="0" i="0" smtClean="0">
                          <a:latin typeface="Cambria Math"/>
                        </a:rPr>
                        <m:t>ΑΒΙ</m:t>
                      </m:r>
                      <m:r>
                        <a:rPr lang="el-GR" sz="2800" b="0" i="0" smtClean="0">
                          <a:latin typeface="Cambria Math"/>
                        </a:rPr>
                        <m:t>= </m:t>
                      </m:r>
                      <m:f>
                        <m:fPr>
                          <m:ctrlPr>
                            <a:rPr lang="el-GR" sz="2800" i="1" smtClean="0">
                              <a:latin typeface="Cambria Math" panose="02040503050406030204" pitchFamily="18" charset="0"/>
                            </a:rPr>
                          </m:ctrlPr>
                        </m:fPr>
                        <m:num>
                          <m:r>
                            <a:rPr lang="en-US" sz="2800" b="0" i="1" smtClean="0">
                              <a:latin typeface="Cambria Math"/>
                            </a:rPr>
                            <m:t>𝐴𝑛𝑘𝑙𝑒</m:t>
                          </m:r>
                          <m:r>
                            <a:rPr lang="en-US" sz="2800" b="0" i="1">
                              <a:latin typeface="Cambria Math"/>
                            </a:rPr>
                            <m:t> </m:t>
                          </m:r>
                          <m:r>
                            <a:rPr lang="en-US" sz="2800" b="0" i="1">
                              <a:latin typeface="Cambria Math"/>
                            </a:rPr>
                            <m:t>𝑆𝑦𝑠𝑡𝑜𝑙𝑖𝑐</m:t>
                          </m:r>
                          <m:r>
                            <a:rPr lang="en-US" sz="2800" b="0" i="1">
                              <a:latin typeface="Cambria Math"/>
                            </a:rPr>
                            <m:t> </m:t>
                          </m:r>
                          <m:r>
                            <a:rPr lang="en-US" sz="2800" b="0" i="1">
                              <a:latin typeface="Cambria Math"/>
                            </a:rPr>
                            <m:t>𝑃𝑟𝑒𝑠𝑠𝑢𝑟𝑒</m:t>
                          </m:r>
                        </m:num>
                        <m:den>
                          <m:r>
                            <a:rPr lang="en-US" sz="2800" b="0" i="1" smtClean="0">
                              <a:latin typeface="Cambria Math"/>
                            </a:rPr>
                            <m:t>𝐵𝑟𝑎𝑐h𝑖𝑎𝑙</m:t>
                          </m:r>
                          <m:r>
                            <a:rPr lang="en-US" sz="2800" b="0" i="1" smtClean="0">
                              <a:latin typeface="Cambria Math"/>
                            </a:rPr>
                            <m:t> </m:t>
                          </m:r>
                          <m:r>
                            <a:rPr lang="en-US" sz="2800" b="0" i="1" smtClean="0">
                              <a:latin typeface="Cambria Math"/>
                            </a:rPr>
                            <m:t>𝑆𝑦𝑠𝑡𝑜𝑙𝑖𝑐</m:t>
                          </m:r>
                          <m:r>
                            <a:rPr lang="en-US" sz="2800" b="0" i="1" smtClean="0">
                              <a:latin typeface="Cambria Math"/>
                            </a:rPr>
                            <m:t> </m:t>
                          </m:r>
                          <m:r>
                            <a:rPr lang="en-US" sz="2800" b="0" i="1" smtClean="0">
                              <a:latin typeface="Cambria Math"/>
                            </a:rPr>
                            <m:t>𝑃𝑟𝑒𝑠𝑠𝑢𝑟𝑒</m:t>
                          </m:r>
                        </m:den>
                      </m:f>
                    </m:oMath>
                  </m:oMathPara>
                </a14:m>
                <a:endParaRPr lang="el-GR"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863850" y="2556947"/>
                <a:ext cx="5700022" cy="983987"/>
              </a:xfrm>
              <a:prstGeom prst="rect">
                <a:avLst/>
              </a:prstGeom>
              <a:blipFill rotWithShape="1">
                <a:blip r:embed="rId3"/>
                <a:stretch>
                  <a:fillRect/>
                </a:stretch>
              </a:blipFill>
            </p:spPr>
            <p:txBody>
              <a:bodyPr/>
              <a:lstStyle/>
              <a:p>
                <a:r>
                  <a:rPr lang="el-GR">
                    <a:noFill/>
                  </a:rPr>
                  <a:t> </a:t>
                </a:r>
              </a:p>
            </p:txBody>
          </p:sp>
        </mc:Fallback>
      </mc:AlternateContent>
      <p:sp>
        <p:nvSpPr>
          <p:cNvPr id="13" name="Rectangle 1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7483896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457200" indent="-457200">
              <a:lnSpc>
                <a:spcPct val="200000"/>
              </a:lnSpc>
              <a:buFont typeface="Wingdings" pitchFamily="2" charset="2"/>
              <a:buChar char="§"/>
            </a:pPr>
            <a:r>
              <a:rPr lang="el-GR" sz="2800" b="1" dirty="0"/>
              <a:t>Πώς το μετράω;</a:t>
            </a:r>
          </a:p>
        </p:txBody>
      </p:sp>
    </p:spTree>
    <p:extLst>
      <p:ext uri="{BB962C8B-B14F-4D97-AF65-F5344CB8AC3E}">
        <p14:creationId xmlns:p14="http://schemas.microsoft.com/office/powerpoint/2010/main" val="3304955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789" y="1305583"/>
            <a:ext cx="6532423" cy="46380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Rectangle 10"/>
          <p:cNvSpPr/>
          <p:nvPr/>
        </p:nvSpPr>
        <p:spPr>
          <a:xfrm>
            <a:off x="-1" y="6223668"/>
            <a:ext cx="9120987" cy="646331"/>
          </a:xfrm>
          <a:prstGeom prst="rect">
            <a:avLst/>
          </a:prstGeom>
        </p:spPr>
        <p:txBody>
          <a:bodyPr wrap="square">
            <a:spAutoFit/>
          </a:bodyPr>
          <a:lstStyle/>
          <a:p>
            <a:r>
              <a:rPr lang="en-US" dirty="0"/>
              <a:t>Hiatt WR.</a:t>
            </a:r>
            <a:r>
              <a:rPr lang="el-GR" dirty="0"/>
              <a:t> </a:t>
            </a:r>
            <a:r>
              <a:rPr lang="en-US" dirty="0">
                <a:hlinkClick r:id="rId3"/>
              </a:rPr>
              <a:t>Medical treatment of peripheral arterial disease and</a:t>
            </a:r>
            <a:r>
              <a:rPr lang="el-GR" dirty="0">
                <a:hlinkClick r:id="rId3"/>
              </a:rPr>
              <a:t> </a:t>
            </a:r>
            <a:r>
              <a:rPr lang="en-US" dirty="0">
                <a:hlinkClick r:id="rId3"/>
              </a:rPr>
              <a:t>claudication</a:t>
            </a:r>
            <a:r>
              <a:rPr lang="en-US" dirty="0"/>
              <a:t>.</a:t>
            </a:r>
            <a:r>
              <a:rPr lang="el-GR" dirty="0"/>
              <a:t> </a:t>
            </a:r>
          </a:p>
          <a:p>
            <a:r>
              <a:rPr lang="en-US" dirty="0"/>
              <a:t>N </a:t>
            </a:r>
            <a:r>
              <a:rPr lang="en-US" dirty="0" err="1"/>
              <a:t>Engl</a:t>
            </a:r>
            <a:r>
              <a:rPr lang="en-US" dirty="0"/>
              <a:t> J Med. 2001 May 24;344(21):1608-21.</a:t>
            </a:r>
          </a:p>
        </p:txBody>
      </p:sp>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1642302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14" y="2211513"/>
            <a:ext cx="5396379" cy="44223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53" y="3160157"/>
            <a:ext cx="2771775"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sp>
        <p:nvSpPr>
          <p:cNvPr id="7" name="Rectangle 6"/>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TextBox 1"/>
          <p:cNvSpPr txBox="1"/>
          <p:nvPr/>
        </p:nvSpPr>
        <p:spPr>
          <a:xfrm>
            <a:off x="6166602" y="5860534"/>
            <a:ext cx="1874231" cy="369332"/>
          </a:xfrm>
          <a:prstGeom prst="rect">
            <a:avLst/>
          </a:prstGeom>
          <a:noFill/>
        </p:spPr>
        <p:txBody>
          <a:bodyPr wrap="none" rtlCol="0">
            <a:spAutoFit/>
          </a:bodyPr>
          <a:lstStyle/>
          <a:p>
            <a:r>
              <a:rPr lang="el-GR" dirty="0"/>
              <a:t>Οπίσθια </a:t>
            </a:r>
            <a:r>
              <a:rPr lang="el-GR" dirty="0" err="1"/>
              <a:t>κνημιαία</a:t>
            </a:r>
            <a:endParaRPr lang="el-GR" dirty="0"/>
          </a:p>
        </p:txBody>
      </p:sp>
      <p:sp>
        <p:nvSpPr>
          <p:cNvPr id="9" name="TextBox 8"/>
          <p:cNvSpPr txBox="1"/>
          <p:nvPr/>
        </p:nvSpPr>
        <p:spPr>
          <a:xfrm>
            <a:off x="4541002" y="5083690"/>
            <a:ext cx="976549" cy="646331"/>
          </a:xfrm>
          <a:prstGeom prst="rect">
            <a:avLst/>
          </a:prstGeom>
          <a:noFill/>
        </p:spPr>
        <p:txBody>
          <a:bodyPr wrap="none" rtlCol="0">
            <a:spAutoFit/>
          </a:bodyPr>
          <a:lstStyle/>
          <a:p>
            <a:r>
              <a:rPr lang="el-GR" dirty="0"/>
              <a:t>Ραχιαία </a:t>
            </a:r>
          </a:p>
          <a:p>
            <a:r>
              <a:rPr lang="el-GR" dirty="0"/>
              <a:t>ποδός</a:t>
            </a:r>
          </a:p>
        </p:txBody>
      </p:sp>
    </p:spTree>
    <p:extLst>
      <p:ext uri="{BB962C8B-B14F-4D97-AF65-F5344CB8AC3E}">
        <p14:creationId xmlns:p14="http://schemas.microsoft.com/office/powerpoint/2010/main" val="14355081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93"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5" y="2571569"/>
            <a:ext cx="4071072" cy="3103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78" y="1388646"/>
            <a:ext cx="3396756" cy="27346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906" y="4233172"/>
            <a:ext cx="3886080" cy="24981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359905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137929" y="4261686"/>
            <a:ext cx="8472674" cy="2369880"/>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r>
              <a:rPr lang="el-GR" sz="2000" dirty="0"/>
              <a:t>                                      Συμφωνία μεταξυ των 2 μεθόδων </a:t>
            </a:r>
            <a:r>
              <a:rPr lang="en-US" sz="2000" dirty="0"/>
              <a:t>= </a:t>
            </a:r>
            <a:r>
              <a:rPr lang="en-US" sz="2800" b="1" dirty="0"/>
              <a:t>94%</a:t>
            </a:r>
            <a:endParaRPr lang="el-GR" sz="2800" b="1" dirty="0"/>
          </a:p>
          <a:p>
            <a:endParaRPr lang="el-GR" sz="2000" dirty="0"/>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Tree>
    <p:extLst>
      <p:ext uri="{BB962C8B-B14F-4D97-AF65-F5344CB8AC3E}">
        <p14:creationId xmlns:p14="http://schemas.microsoft.com/office/powerpoint/2010/main" val="189692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l="3688" r="4646" b="3717"/>
          <a:stretch>
            <a:fillRect/>
          </a:stretch>
        </p:blipFill>
        <p:spPr bwMode="auto">
          <a:xfrm>
            <a:off x="1474788" y="1098550"/>
            <a:ext cx="6265862"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Line 5"/>
          <p:cNvSpPr>
            <a:spLocks noChangeShapeType="1"/>
          </p:cNvSpPr>
          <p:nvPr/>
        </p:nvSpPr>
        <p:spPr bwMode="auto">
          <a:xfrm flipV="1">
            <a:off x="3203575" y="5446713"/>
            <a:ext cx="0" cy="5032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2" name="Line 6"/>
          <p:cNvSpPr>
            <a:spLocks noChangeShapeType="1"/>
          </p:cNvSpPr>
          <p:nvPr/>
        </p:nvSpPr>
        <p:spPr bwMode="auto">
          <a:xfrm flipH="1">
            <a:off x="2700338" y="5445125"/>
            <a:ext cx="503237" cy="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3" name="Line 7"/>
          <p:cNvSpPr>
            <a:spLocks noChangeShapeType="1"/>
          </p:cNvSpPr>
          <p:nvPr/>
        </p:nvSpPr>
        <p:spPr bwMode="auto">
          <a:xfrm flipV="1">
            <a:off x="3203575" y="4076700"/>
            <a:ext cx="0" cy="187166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5" name="Line 9"/>
          <p:cNvSpPr>
            <a:spLocks noChangeShapeType="1"/>
          </p:cNvSpPr>
          <p:nvPr/>
        </p:nvSpPr>
        <p:spPr bwMode="auto">
          <a:xfrm flipH="1">
            <a:off x="2700338" y="4076700"/>
            <a:ext cx="503237" cy="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7896" name="Line 12"/>
          <p:cNvSpPr>
            <a:spLocks noChangeShapeType="1"/>
          </p:cNvSpPr>
          <p:nvPr/>
        </p:nvSpPr>
        <p:spPr bwMode="auto">
          <a:xfrm>
            <a:off x="0" y="9810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Title 1"/>
          <p:cNvSpPr txBox="1">
            <a:spLocks/>
          </p:cNvSpPr>
          <p:nvPr/>
        </p:nvSpPr>
        <p:spPr>
          <a:xfrm>
            <a:off x="274394" y="155448"/>
            <a:ext cx="8553526" cy="1252728"/>
          </a:xfrm>
          <a:prstGeom prst="rect">
            <a:avLst/>
          </a:prstGeom>
        </p:spPr>
        <p:txBody>
          <a:bodyPr vert="horz" lIns="91440" tIns="0" rIns="45720" bIns="0" rtlCol="0" anchor="t">
            <a:normAutofit fontScale="9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ＭＳ Ｐゴシック" charset="0"/>
                <a:cs typeface="ＭＳ Ｐゴシック" charset="0"/>
              </a:defRPr>
            </a:lvl1pPr>
            <a:lvl2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2pPr>
            <a:lvl3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3pPr>
            <a:lvl4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4pPr>
            <a:lvl5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a:extLst/>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ΣΧΕΣΗ ΚΡΕΑΤΙΝΙΝΗΣ ΚΑΙ </a:t>
            </a:r>
            <a:r>
              <a:rPr kumimoji="0" lang="en-US"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GFR</a:t>
            </a:r>
            <a:endParaRPr kumimoji="0" lang="en-US" sz="4700" b="1" i="0" u="none" strike="noStrike" kern="1200" cap="none" spc="0" normalizeH="0" baseline="0" noProof="0" dirty="0">
              <a:ln>
                <a:noFill/>
              </a:ln>
              <a:solidFill>
                <a:srgbClr val="F0AD00">
                  <a:satMod val="150000"/>
                </a:srgbClr>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1528286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137929" y="4261686"/>
            <a:ext cx="8472674" cy="1938992"/>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pPr marL="342900" indent="-342900" algn="ctr">
              <a:buFont typeface="Wingdings" pitchFamily="2" charset="2"/>
              <a:buChar char="ü"/>
            </a:pPr>
            <a:r>
              <a:rPr lang="el-GR" sz="2000" b="1" dirty="0">
                <a:solidFill>
                  <a:srgbClr val="FF0000"/>
                </a:solidFill>
              </a:rPr>
              <a:t>Συμφωνία μεταξυ των 2 μεθόδων</a:t>
            </a:r>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
        <p:nvSpPr>
          <p:cNvPr id="3" name="TextBox 2"/>
          <p:cNvSpPr txBox="1"/>
          <p:nvPr/>
        </p:nvSpPr>
        <p:spPr>
          <a:xfrm rot="19855245">
            <a:off x="1202534" y="3281510"/>
            <a:ext cx="1435284" cy="523220"/>
          </a:xfrm>
          <a:prstGeom prst="rect">
            <a:avLst/>
          </a:prstGeom>
          <a:solidFill>
            <a:srgbClr val="FF0000"/>
          </a:solidFill>
        </p:spPr>
        <p:txBody>
          <a:bodyPr wrap="none" rtlCol="0">
            <a:spAutoFit/>
          </a:bodyPr>
          <a:lstStyle/>
          <a:p>
            <a:r>
              <a:rPr lang="el-GR" sz="2800" dirty="0">
                <a:solidFill>
                  <a:schemeClr val="bg1"/>
                </a:solidFill>
              </a:rPr>
              <a:t>8 ΛΕΠΤΑ</a:t>
            </a:r>
            <a:endParaRPr lang="en-US" sz="2800" dirty="0">
              <a:solidFill>
                <a:schemeClr val="bg1"/>
              </a:solidFill>
            </a:endParaRPr>
          </a:p>
        </p:txBody>
      </p:sp>
      <p:sp>
        <p:nvSpPr>
          <p:cNvPr id="12" name="TextBox 11"/>
          <p:cNvSpPr txBox="1"/>
          <p:nvPr/>
        </p:nvSpPr>
        <p:spPr>
          <a:xfrm rot="19855245">
            <a:off x="6123867" y="3265294"/>
            <a:ext cx="1706868" cy="523220"/>
          </a:xfrm>
          <a:prstGeom prst="rect">
            <a:avLst/>
          </a:prstGeom>
          <a:solidFill>
            <a:srgbClr val="FF0000"/>
          </a:solidFill>
        </p:spPr>
        <p:txBody>
          <a:bodyPr wrap="none" rtlCol="0">
            <a:spAutoFit/>
          </a:bodyPr>
          <a:lstStyle/>
          <a:p>
            <a:r>
              <a:rPr lang="el-GR" sz="2800" dirty="0">
                <a:solidFill>
                  <a:schemeClr val="bg1"/>
                </a:solidFill>
              </a:rPr>
              <a:t>3,5 ΛΕΠΤΑ</a:t>
            </a:r>
            <a:endParaRPr lang="en-US" sz="2800" dirty="0">
              <a:solidFill>
                <a:schemeClr val="bg1"/>
              </a:solidFill>
            </a:endParaRPr>
          </a:p>
        </p:txBody>
      </p:sp>
    </p:spTree>
    <p:extLst>
      <p:ext uri="{BB962C8B-B14F-4D97-AF65-F5344CB8AC3E}">
        <p14:creationId xmlns:p14="http://schemas.microsoft.com/office/powerpoint/2010/main" val="9735505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το χρησιμοποιώ;</a:t>
            </a:r>
          </a:p>
        </p:txBody>
      </p:sp>
    </p:spTree>
    <p:extLst>
      <p:ext uri="{BB962C8B-B14F-4D97-AF65-F5344CB8AC3E}">
        <p14:creationId xmlns:p14="http://schemas.microsoft.com/office/powerpoint/2010/main" val="20587784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3816429"/>
          </a:xfrm>
          <a:prstGeom prst="rect">
            <a:avLst/>
          </a:prstGeom>
        </p:spPr>
        <p:txBody>
          <a:bodyPr wrap="square">
            <a:spAutoFit/>
          </a:bodyPr>
          <a:lstStyle/>
          <a:p>
            <a:r>
              <a:rPr lang="el-GR" sz="2600" dirty="0"/>
              <a:t>Α. Σε άτομα με κλινική υποψία περιφερικής αγγειοπάθειας –</a:t>
            </a:r>
            <a:endParaRPr lang="el-GR" sz="1000" dirty="0"/>
          </a:p>
          <a:p>
            <a:r>
              <a:rPr lang="el-GR" sz="2400" dirty="0"/>
              <a:t>     (διαλείπουσα χωλότητα)</a:t>
            </a:r>
          </a:p>
          <a:p>
            <a:endParaRPr lang="el-GR" sz="2400" dirty="0"/>
          </a:p>
          <a:p>
            <a:r>
              <a:rPr lang="el-GR" sz="2400" dirty="0"/>
              <a:t>Είναι η βασική εξέταση την οποία προτείνουν ΟΛΕΣ οι επιστημονικές</a:t>
            </a:r>
          </a:p>
          <a:p>
            <a:r>
              <a:rPr lang="el-GR" sz="2400" dirty="0"/>
              <a:t>εταιρίες ως μέθοδο εκλογής – πρώτο εργαστηριακό βήμα για την διερεύνηση του ασθενή</a:t>
            </a:r>
          </a:p>
          <a:p>
            <a:endParaRPr lang="el-GR" sz="2400" dirty="0"/>
          </a:p>
          <a:p>
            <a:r>
              <a:rPr lang="el-GR" sz="2400" dirty="0"/>
              <a:t>Κλασσική μέθοδος </a:t>
            </a:r>
            <a:r>
              <a:rPr lang="en-US" sz="2400" dirty="0"/>
              <a:t>doppler: </a:t>
            </a:r>
            <a:r>
              <a:rPr lang="el-GR" sz="2400" dirty="0"/>
              <a:t>ευαισθησία (79 %) - ειδικότητα  (96%)</a:t>
            </a:r>
          </a:p>
          <a:p>
            <a:endParaRPr lang="el-GR" sz="2400" dirty="0"/>
          </a:p>
          <a:p>
            <a:r>
              <a:rPr lang="el-GR" sz="2400" dirty="0"/>
              <a:t>											</a:t>
            </a:r>
            <a:r>
              <a:rPr lang="en-US" sz="2400" b="1" dirty="0"/>
              <a:t>ESH PAD 2011 guidelines</a:t>
            </a:r>
            <a:endParaRPr lang="el-GR" sz="2400" b="1" dirty="0"/>
          </a:p>
        </p:txBody>
      </p:sp>
    </p:spTree>
    <p:extLst>
      <p:ext uri="{BB962C8B-B14F-4D97-AF65-F5344CB8AC3E}">
        <p14:creationId xmlns:p14="http://schemas.microsoft.com/office/powerpoint/2010/main" val="23985121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5324534"/>
          </a:xfrm>
          <a:prstGeom prst="rect">
            <a:avLst/>
          </a:prstGeom>
        </p:spPr>
        <p:txBody>
          <a:bodyPr wrap="square">
            <a:spAutoFit/>
          </a:bodyPr>
          <a:lstStyle/>
          <a:p>
            <a:r>
              <a:rPr lang="el-GR" sz="2600" dirty="0"/>
              <a:t>Β. Σε άτομα ΧΩΡΙΣ κλινική υποψία περιφερικής αγγειοπάθειας</a:t>
            </a:r>
          </a:p>
          <a:p>
            <a:r>
              <a:rPr lang="el-GR" sz="2600" dirty="0"/>
              <a:t> –</a:t>
            </a:r>
            <a:r>
              <a:rPr lang="el-GR" sz="1000" dirty="0"/>
              <a:t> </a:t>
            </a:r>
            <a:r>
              <a:rPr lang="el-GR" sz="2400" dirty="0"/>
              <a:t>(διαλείπουσα χωλότητα) ΑΛΛΑ ΜΕ ΠΑΡΑΓΟΝΤΕΣ ΚΑ ΚΙΝΔΥΝΟΥ     </a:t>
            </a:r>
          </a:p>
          <a:p>
            <a:r>
              <a:rPr lang="el-GR" sz="2400" dirty="0"/>
              <a:t>    π.χ. Υπέρταση </a:t>
            </a:r>
          </a:p>
          <a:p>
            <a:endParaRPr lang="el-GR" sz="2400" dirty="0"/>
          </a:p>
          <a:p>
            <a:endParaRPr lang="el-GR" sz="2400" dirty="0"/>
          </a:p>
          <a:p>
            <a:r>
              <a:rPr lang="el-GR" sz="2400" dirty="0"/>
              <a:t>ΔΥΟ ομάδες αυξημένου ΚΑ κινδύνου μπορούν να ανιχνευθούν</a:t>
            </a:r>
          </a:p>
          <a:p>
            <a:endParaRPr lang="el-GR" sz="2400" dirty="0"/>
          </a:p>
          <a:p>
            <a:pPr marL="342900" indent="-342900">
              <a:buFont typeface="Arial"/>
              <a:buChar char="•"/>
            </a:pPr>
            <a:r>
              <a:rPr lang="el-GR" sz="2400" b="1" dirty="0"/>
              <a:t>Τιμή &gt;1,4 </a:t>
            </a:r>
            <a:r>
              <a:rPr lang="el-GR" sz="2400" dirty="0"/>
              <a:t>συνδέεται με αυξημενο επιπολασμό ΚΑ νοσημάτων</a:t>
            </a:r>
          </a:p>
          <a:p>
            <a:r>
              <a:rPr lang="el-GR" sz="2400" dirty="0"/>
              <a:t>(πιθανή αρτηριοασκλήρυνση)</a:t>
            </a:r>
          </a:p>
          <a:p>
            <a:endParaRPr lang="el-GR" sz="2400" dirty="0"/>
          </a:p>
          <a:p>
            <a:pPr marL="342900" indent="-342900">
              <a:buFont typeface="Arial"/>
              <a:buChar char="•"/>
            </a:pPr>
            <a:r>
              <a:rPr lang="el-GR" sz="2400" b="1" dirty="0"/>
              <a:t>Τιμή &lt;1,0 – 0,9 </a:t>
            </a:r>
            <a:r>
              <a:rPr lang="el-GR" sz="2400" dirty="0"/>
              <a:t>(πιθανή αρτηριοσκλήρυνση ή και περιφερική αγγειοπάθεια)</a:t>
            </a:r>
            <a:endParaRPr lang="en-US" sz="2400" dirty="0"/>
          </a:p>
          <a:p>
            <a:r>
              <a:rPr lang="el-GR" sz="2400" dirty="0"/>
              <a:t>											</a:t>
            </a:r>
            <a:r>
              <a:rPr lang="en-US" sz="2400" b="1" dirty="0"/>
              <a:t>ESH PAD  guidelines</a:t>
            </a:r>
            <a:endParaRPr lang="el-GR" sz="2400" dirty="0"/>
          </a:p>
          <a:p>
            <a:endParaRPr lang="el-GR" sz="2400" dirty="0"/>
          </a:p>
        </p:txBody>
      </p:sp>
    </p:spTree>
    <p:extLst>
      <p:ext uri="{BB962C8B-B14F-4D97-AF65-F5344CB8AC3E}">
        <p14:creationId xmlns:p14="http://schemas.microsoft.com/office/powerpoint/2010/main" val="2274173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pic>
        <p:nvPicPr>
          <p:cNvPr id="2" name="Picture 1"/>
          <p:cNvPicPr>
            <a:picLocks noChangeAspect="1"/>
          </p:cNvPicPr>
          <p:nvPr/>
        </p:nvPicPr>
        <p:blipFill>
          <a:blip r:embed="rId2"/>
          <a:stretch>
            <a:fillRect/>
          </a:stretch>
        </p:blipFill>
        <p:spPr>
          <a:xfrm>
            <a:off x="0" y="1130300"/>
            <a:ext cx="9144000" cy="4590361"/>
          </a:xfrm>
          <a:prstGeom prst="rect">
            <a:avLst/>
          </a:prstGeom>
        </p:spPr>
      </p:pic>
      <p:sp>
        <p:nvSpPr>
          <p:cNvPr id="3" name="TextBox 2"/>
          <p:cNvSpPr txBox="1"/>
          <p:nvPr/>
        </p:nvSpPr>
        <p:spPr>
          <a:xfrm>
            <a:off x="6066726" y="6178531"/>
            <a:ext cx="2998257" cy="369332"/>
          </a:xfrm>
          <a:prstGeom prst="rect">
            <a:avLst/>
          </a:prstGeom>
          <a:noFill/>
        </p:spPr>
        <p:txBody>
          <a:bodyPr wrap="none" rtlCol="0">
            <a:spAutoFit/>
          </a:bodyPr>
          <a:lstStyle/>
          <a:p>
            <a:r>
              <a:rPr lang="en-US" b="1" dirty="0"/>
              <a:t>ESH/ESC HTN guidelines 2018</a:t>
            </a:r>
          </a:p>
        </p:txBody>
      </p:sp>
      <p:sp>
        <p:nvSpPr>
          <p:cNvPr id="6" name="Ορθογώνιο 5">
            <a:extLst>
              <a:ext uri="{FF2B5EF4-FFF2-40B4-BE49-F238E27FC236}">
                <a16:creationId xmlns:a16="http://schemas.microsoft.com/office/drawing/2014/main" id="{69D6CD15-0FFB-DF46-8710-5FA4AF5473F2}"/>
              </a:ext>
            </a:extLst>
          </p:cNvPr>
          <p:cNvSpPr/>
          <p:nvPr/>
        </p:nvSpPr>
        <p:spPr>
          <a:xfrm>
            <a:off x="551145" y="3532340"/>
            <a:ext cx="8513838" cy="3006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23792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5" name="Rectangle 4"/>
          <p:cNvSpPr/>
          <p:nvPr/>
        </p:nvSpPr>
        <p:spPr>
          <a:xfrm>
            <a:off x="174457" y="1820827"/>
            <a:ext cx="8772071" cy="2708434"/>
          </a:xfrm>
          <a:prstGeom prst="rect">
            <a:avLst/>
          </a:prstGeom>
        </p:spPr>
        <p:txBody>
          <a:bodyPr wrap="square">
            <a:spAutoFit/>
          </a:bodyPr>
          <a:lstStyle/>
          <a:p>
            <a:pPr marL="441325" indent="-441325">
              <a:spcAft>
                <a:spcPts val="600"/>
              </a:spcAft>
              <a:buFont typeface="Wingdings" pitchFamily="2" charset="2"/>
              <a:buChar char="Ø"/>
            </a:pPr>
            <a:r>
              <a:rPr lang="el-GR" sz="2000" b="1" dirty="0"/>
              <a:t>Το </a:t>
            </a:r>
            <a:r>
              <a:rPr lang="en-US" sz="2000" b="1" dirty="0"/>
              <a:t>ABI </a:t>
            </a:r>
            <a:r>
              <a:rPr lang="el-GR" sz="2000" b="1" dirty="0"/>
              <a:t>είναι δείκτης περιφερικής αρτηριοπάθειας (αθηρωμάτωσης και αρτηριοσκλήρυνσης)</a:t>
            </a:r>
          </a:p>
          <a:p>
            <a:pPr marL="457200" indent="-457200">
              <a:spcAft>
                <a:spcPts val="600"/>
              </a:spcAft>
              <a:buFont typeface="Wingdings" pitchFamily="2" charset="2"/>
              <a:buChar char="Ø"/>
            </a:pPr>
            <a:r>
              <a:rPr lang="el-GR" sz="2000" b="1" dirty="0"/>
              <a:t>Θα με βοηθήσει να  επανασταδιοποιήσω τον καρδιαγγειακό κίνδυνο ακόμα των ασθενών μου ακόμα και εαν δεν έχουν κλινικά συμπτώματα περιφερικής αρτηριοπάθειας</a:t>
            </a:r>
          </a:p>
          <a:p>
            <a:pPr marL="457200" indent="-457200">
              <a:spcAft>
                <a:spcPts val="600"/>
              </a:spcAft>
              <a:buFont typeface="Wingdings" pitchFamily="2" charset="2"/>
              <a:buChar char="Ø"/>
            </a:pPr>
            <a:r>
              <a:rPr lang="el-GR" sz="2000" b="1" dirty="0"/>
              <a:t>Σε αυτή την περίπτωση ο ασθενής μου θα επωφεληθεί από την επιλογή πιο κατάλληλης (αντι-υπερτασικης, αντι-αιμοπεταλιακής &amp; </a:t>
            </a:r>
            <a:r>
              <a:rPr lang="el-GR" sz="2000" b="1" dirty="0" err="1"/>
              <a:t>υπολιπιδαιμικής</a:t>
            </a:r>
            <a:r>
              <a:rPr lang="el-GR" sz="2000" b="1" dirty="0"/>
              <a:t> αγωγής</a:t>
            </a:r>
          </a:p>
        </p:txBody>
      </p:sp>
    </p:spTree>
    <p:extLst>
      <p:ext uri="{BB962C8B-B14F-4D97-AF65-F5344CB8AC3E}">
        <p14:creationId xmlns:p14="http://schemas.microsoft.com/office/powerpoint/2010/main" val="3046738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Εγκέφαλος</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24860648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AF51-CB05-4D49-88F6-D920C13C9607}"/>
              </a:ext>
            </a:extLst>
          </p:cNvPr>
          <p:cNvSpPr>
            <a:spLocks noGrp="1"/>
          </p:cNvSpPr>
          <p:nvPr>
            <p:ph type="title"/>
          </p:nvPr>
        </p:nvSpPr>
        <p:spPr/>
        <p:txBody>
          <a:bodyPr>
            <a:normAutofit/>
          </a:bodyPr>
          <a:lstStyle/>
          <a:p>
            <a:r>
              <a:rPr lang="en-US" sz="3200" b="1" dirty="0">
                <a:solidFill>
                  <a:srgbClr val="003366"/>
                </a:solidFill>
                <a:latin typeface="+mn-lt"/>
              </a:rPr>
              <a:t>Take home message</a:t>
            </a:r>
            <a:r>
              <a:rPr lang="en-US" sz="4000" dirty="0">
                <a:solidFill>
                  <a:srgbClr val="263CAA"/>
                </a:solidFill>
              </a:rPr>
              <a:t>…</a:t>
            </a:r>
          </a:p>
        </p:txBody>
      </p:sp>
      <p:sp>
        <p:nvSpPr>
          <p:cNvPr id="3" name="Content Placeholder 2">
            <a:extLst>
              <a:ext uri="{FF2B5EF4-FFF2-40B4-BE49-F238E27FC236}">
                <a16:creationId xmlns:a16="http://schemas.microsoft.com/office/drawing/2014/main" id="{79530B75-055C-A841-9DB9-48C164F150CF}"/>
              </a:ext>
            </a:extLst>
          </p:cNvPr>
          <p:cNvSpPr>
            <a:spLocks noGrp="1"/>
          </p:cNvSpPr>
          <p:nvPr>
            <p:ph idx="1"/>
          </p:nvPr>
        </p:nvSpPr>
        <p:spPr>
          <a:xfrm>
            <a:off x="179512" y="1600200"/>
            <a:ext cx="8964488" cy="4729348"/>
          </a:xfrm>
        </p:spPr>
        <p:txBody>
          <a:bodyPr>
            <a:normAutofit fontScale="70000" lnSpcReduction="20000"/>
          </a:bodyPr>
          <a:lstStyle/>
          <a:p>
            <a:pPr>
              <a:lnSpc>
                <a:spcPct val="120000"/>
              </a:lnSpc>
            </a:pPr>
            <a:r>
              <a:rPr lang="el-GR" dirty="0">
                <a:solidFill>
                  <a:srgbClr val="002060"/>
                </a:solidFill>
              </a:rPr>
              <a:t>Η υπέρταση σχετίζεται τόσο με ισχαιμικά όσο και με αιμορραγικά ΑΕΕ καθώς και με τη νόσο μικρών αγγείων (</a:t>
            </a:r>
            <a:r>
              <a:rPr lang="en-US" dirty="0">
                <a:solidFill>
                  <a:srgbClr val="002060"/>
                </a:solidFill>
              </a:rPr>
              <a:t>SVD)</a:t>
            </a:r>
            <a:r>
              <a:rPr lang="el-GR" dirty="0">
                <a:solidFill>
                  <a:srgbClr val="002060"/>
                </a:solidFill>
              </a:rPr>
              <a:t> </a:t>
            </a:r>
          </a:p>
          <a:p>
            <a:pPr>
              <a:lnSpc>
                <a:spcPct val="120000"/>
              </a:lnSpc>
            </a:pPr>
            <a:r>
              <a:rPr lang="en-US" dirty="0">
                <a:solidFill>
                  <a:srgbClr val="002060"/>
                </a:solidFill>
              </a:rPr>
              <a:t>H </a:t>
            </a:r>
            <a:r>
              <a:rPr lang="el-GR" dirty="0">
                <a:solidFill>
                  <a:srgbClr val="002060"/>
                </a:solidFill>
              </a:rPr>
              <a:t>υπέρταση διαταράσσει την αυτορρύθμιση της εγκεφαλικής αιματικής ροής τόσο σε χρόνια αύξηση της ΑΠ όσο και στην οξεία φάση του ΑΕΕ.</a:t>
            </a:r>
          </a:p>
          <a:p>
            <a:pPr>
              <a:lnSpc>
                <a:spcPct val="120000"/>
              </a:lnSpc>
            </a:pPr>
            <a:r>
              <a:rPr lang="el-GR" dirty="0">
                <a:solidFill>
                  <a:srgbClr val="002060"/>
                </a:solidFill>
              </a:rPr>
              <a:t>Οι </a:t>
            </a:r>
            <a:r>
              <a:rPr lang="el-GR" dirty="0" err="1">
                <a:solidFill>
                  <a:srgbClr val="002060"/>
                </a:solidFill>
              </a:rPr>
              <a:t>υπότυποι</a:t>
            </a:r>
            <a:r>
              <a:rPr lang="el-GR" dirty="0">
                <a:solidFill>
                  <a:srgbClr val="002060"/>
                </a:solidFill>
              </a:rPr>
              <a:t> ΑΕΕ που σχετίζονται κυρίως με ΑΥ είναι τα </a:t>
            </a:r>
            <a:r>
              <a:rPr lang="el-GR" dirty="0" err="1">
                <a:solidFill>
                  <a:srgbClr val="002060"/>
                </a:solidFill>
              </a:rPr>
              <a:t>κενοτοπιώδη</a:t>
            </a:r>
            <a:r>
              <a:rPr lang="el-GR" dirty="0">
                <a:solidFill>
                  <a:srgbClr val="002060"/>
                </a:solidFill>
              </a:rPr>
              <a:t> </a:t>
            </a:r>
            <a:r>
              <a:rPr lang="el-GR" dirty="0" err="1">
                <a:solidFill>
                  <a:srgbClr val="002060"/>
                </a:solidFill>
              </a:rPr>
              <a:t>έμφρακτα</a:t>
            </a:r>
            <a:r>
              <a:rPr lang="el-GR" dirty="0">
                <a:solidFill>
                  <a:srgbClr val="002060"/>
                </a:solidFill>
              </a:rPr>
              <a:t> και οι εν τω </a:t>
            </a:r>
            <a:r>
              <a:rPr lang="el-GR" dirty="0" err="1">
                <a:solidFill>
                  <a:srgbClr val="002060"/>
                </a:solidFill>
              </a:rPr>
              <a:t>βάθει</a:t>
            </a:r>
            <a:r>
              <a:rPr lang="el-GR" dirty="0">
                <a:solidFill>
                  <a:srgbClr val="002060"/>
                </a:solidFill>
              </a:rPr>
              <a:t> αιμορραγίες.</a:t>
            </a:r>
          </a:p>
          <a:p>
            <a:pPr>
              <a:lnSpc>
                <a:spcPct val="120000"/>
              </a:lnSpc>
            </a:pPr>
            <a:r>
              <a:rPr lang="el-GR" dirty="0">
                <a:solidFill>
                  <a:srgbClr val="002060"/>
                </a:solidFill>
              </a:rPr>
              <a:t>Η ΑΥ σχετίζεται με τη νόσο των μικρών αγγείων (</a:t>
            </a:r>
            <a:r>
              <a:rPr lang="en-US" dirty="0">
                <a:solidFill>
                  <a:srgbClr val="002060"/>
                </a:solidFill>
              </a:rPr>
              <a:t>SVD) </a:t>
            </a:r>
            <a:r>
              <a:rPr lang="el-GR" dirty="0">
                <a:solidFill>
                  <a:srgbClr val="002060"/>
                </a:solidFill>
              </a:rPr>
              <a:t>η οποία είναι αιτία εγκεφαλικών, μείωσης γνωσιακών λειτουργιών και σχετιζόμενης με την ηλικία λειτουργικής αναπηρίας </a:t>
            </a:r>
          </a:p>
          <a:p>
            <a:pPr>
              <a:lnSpc>
                <a:spcPct val="120000"/>
              </a:lnSpc>
            </a:pPr>
            <a:r>
              <a:rPr lang="el" dirty="0">
                <a:solidFill>
                  <a:srgbClr val="002060"/>
                </a:solidFill>
              </a:rPr>
              <a:t>Είναι απαραίτητο να δοθεί μεγαλύτερη προσοχή στην κατανόηση της παθογένειας της νόσου των μικρών αγγείων</a:t>
            </a:r>
            <a:endParaRPr lang="el-GR" dirty="0">
              <a:solidFill>
                <a:srgbClr val="002060"/>
              </a:solidFill>
            </a:endParaRPr>
          </a:p>
        </p:txBody>
      </p:sp>
      <p:sp>
        <p:nvSpPr>
          <p:cNvPr id="4" name="Rectangle 5">
            <a:extLst>
              <a:ext uri="{FF2B5EF4-FFF2-40B4-BE49-F238E27FC236}">
                <a16:creationId xmlns:a16="http://schemas.microsoft.com/office/drawing/2014/main" id="{A88C1ED5-8B54-1C15-F499-E5B0CC3EF555}"/>
              </a:ext>
            </a:extLst>
          </p:cNvPr>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ΑΥ – ΒΛΑΒΗ ΟΡΓΑΝΟΥ ΣΤΟΧΟΥ</a:t>
            </a:r>
          </a:p>
          <a:p>
            <a:pPr indent="722313" algn="ctr"/>
            <a:r>
              <a:rPr lang="el-GR" sz="3200" b="1" dirty="0"/>
              <a:t>ΕΓΚΕΦΑΛΟΣ</a:t>
            </a:r>
            <a:endParaRPr lang="el-GR" sz="2400" b="1" dirty="0"/>
          </a:p>
        </p:txBody>
      </p:sp>
    </p:spTree>
    <p:extLst>
      <p:ext uri="{BB962C8B-B14F-4D97-AF65-F5344CB8AC3E}">
        <p14:creationId xmlns:p14="http://schemas.microsoft.com/office/powerpoint/2010/main" val="21923461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610" y="178047"/>
            <a:ext cx="6620703" cy="1743221"/>
          </a:xfrm>
          <a:prstGeom prst="rect">
            <a:avLst/>
          </a:prstGeom>
        </p:spPr>
      </p:pic>
      <p:sp>
        <p:nvSpPr>
          <p:cNvPr id="3" name="Rectangle 2">
            <a:extLst>
              <a:ext uri="{FF2B5EF4-FFF2-40B4-BE49-F238E27FC236}">
                <a16:creationId xmlns:a16="http://schemas.microsoft.com/office/drawing/2014/main" id="{FC711D0D-0FD9-664A-8B94-52F180178C2E}"/>
              </a:ext>
            </a:extLst>
          </p:cNvPr>
          <p:cNvSpPr/>
          <p:nvPr/>
        </p:nvSpPr>
        <p:spPr>
          <a:xfrm>
            <a:off x="3040083" y="6391006"/>
            <a:ext cx="5889617" cy="338554"/>
          </a:xfrm>
          <a:prstGeom prst="rect">
            <a:avLst/>
          </a:prstGeom>
        </p:spPr>
        <p:txBody>
          <a:bodyPr wrap="square">
            <a:spAutoFit/>
          </a:bodyPr>
          <a:lstStyle/>
          <a:p>
            <a:pPr algn="r"/>
            <a:r>
              <a:rPr lang="el-GR" sz="1600" i="1" dirty="0">
                <a:latin typeface="Helvetica" pitchFamily="2" charset="0"/>
              </a:rPr>
              <a:t>Ν</a:t>
            </a:r>
            <a:r>
              <a:rPr lang="en-US" sz="1600" i="1" dirty="0">
                <a:latin typeface="Helvetica" pitchFamily="2" charset="0"/>
              </a:rPr>
              <a:t> </a:t>
            </a:r>
            <a:r>
              <a:rPr lang="en-US" sz="1600" i="1" dirty="0" err="1">
                <a:latin typeface="Helvetica" pitchFamily="2" charset="0"/>
              </a:rPr>
              <a:t>Engl</a:t>
            </a:r>
            <a:r>
              <a:rPr lang="en-US" sz="1600" i="1" dirty="0">
                <a:latin typeface="Helvetica" pitchFamily="2" charset="0"/>
              </a:rPr>
              <a:t> J Med 354;14</a:t>
            </a:r>
            <a:r>
              <a:rPr lang="el-GR" sz="1600" i="1" dirty="0">
                <a:latin typeface="Helvetica" pitchFamily="2" charset="0"/>
              </a:rPr>
              <a:t>,</a:t>
            </a:r>
            <a:r>
              <a:rPr lang="en-US" sz="1600" i="1" dirty="0">
                <a:latin typeface="Helvetica" pitchFamily="2" charset="0"/>
              </a:rPr>
              <a:t> 2006</a:t>
            </a:r>
            <a:endParaRPr lang="en-US" sz="1600" i="1" dirty="0">
              <a:effectLst/>
              <a:latin typeface="Helvetica" pitchFamily="2" charset="0"/>
            </a:endParaRPr>
          </a:p>
        </p:txBody>
      </p:sp>
      <p:pic>
        <p:nvPicPr>
          <p:cNvPr id="5" name="Picture 4">
            <a:extLst>
              <a:ext uri="{FF2B5EF4-FFF2-40B4-BE49-F238E27FC236}">
                <a16:creationId xmlns:a16="http://schemas.microsoft.com/office/drawing/2014/main" id="{3F3BDDFC-D3C9-1B4F-84AB-D6C4AA458E9D}"/>
              </a:ext>
            </a:extLst>
          </p:cNvPr>
          <p:cNvPicPr>
            <a:picLocks noChangeAspect="1"/>
          </p:cNvPicPr>
          <p:nvPr/>
        </p:nvPicPr>
        <p:blipFill>
          <a:blip r:embed="rId3"/>
          <a:stretch>
            <a:fillRect/>
          </a:stretch>
        </p:blipFill>
        <p:spPr>
          <a:xfrm>
            <a:off x="1389687" y="1804730"/>
            <a:ext cx="6364626" cy="4664486"/>
          </a:xfrm>
          <a:prstGeom prst="rect">
            <a:avLst/>
          </a:prstGeom>
        </p:spPr>
      </p:pic>
    </p:spTree>
    <p:extLst>
      <p:ext uri="{BB962C8B-B14F-4D97-AF65-F5344CB8AC3E}">
        <p14:creationId xmlns:p14="http://schemas.microsoft.com/office/powerpoint/2010/main" val="8832905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8ECF-394F-B946-941A-48E37D4A86DA}"/>
              </a:ext>
            </a:extLst>
          </p:cNvPr>
          <p:cNvSpPr>
            <a:spLocks noGrp="1"/>
          </p:cNvSpPr>
          <p:nvPr>
            <p:ph type="title"/>
          </p:nvPr>
        </p:nvSpPr>
        <p:spPr/>
        <p:txBody>
          <a:bodyPr>
            <a:normAutofit/>
          </a:bodyPr>
          <a:lstStyle/>
          <a:p>
            <a:r>
              <a:rPr lang="el-GR" sz="3200" b="1" dirty="0">
                <a:solidFill>
                  <a:srgbClr val="003366"/>
                </a:solidFill>
                <a:latin typeface="Arial"/>
              </a:rPr>
              <a:t>Ν</a:t>
            </a:r>
            <a:r>
              <a:rPr lang="en-US" sz="3200" b="1" dirty="0" err="1">
                <a:solidFill>
                  <a:srgbClr val="003366"/>
                </a:solidFill>
                <a:latin typeface="Arial"/>
              </a:rPr>
              <a:t>ό</a:t>
            </a:r>
            <a:r>
              <a:rPr lang="el-GR" sz="3200" b="1" dirty="0" err="1">
                <a:solidFill>
                  <a:srgbClr val="003366"/>
                </a:solidFill>
                <a:latin typeface="Arial"/>
              </a:rPr>
              <a:t>σος</a:t>
            </a:r>
            <a:r>
              <a:rPr lang="el-GR" sz="3200" b="1" dirty="0">
                <a:solidFill>
                  <a:srgbClr val="003366"/>
                </a:solidFill>
                <a:latin typeface="Arial"/>
              </a:rPr>
              <a:t> μικρών αγγείων</a:t>
            </a:r>
            <a:endParaRPr lang="en-US" sz="3200" b="1" dirty="0">
              <a:solidFill>
                <a:srgbClr val="003366"/>
              </a:solidFill>
              <a:latin typeface="Arial"/>
            </a:endParaRPr>
          </a:p>
        </p:txBody>
      </p:sp>
      <p:sp>
        <p:nvSpPr>
          <p:cNvPr id="3" name="Content Placeholder 2">
            <a:extLst>
              <a:ext uri="{FF2B5EF4-FFF2-40B4-BE49-F238E27FC236}">
                <a16:creationId xmlns:a16="http://schemas.microsoft.com/office/drawing/2014/main" id="{A0DD0A37-17F9-414F-A5A8-7FA13B854F98}"/>
              </a:ext>
            </a:extLst>
          </p:cNvPr>
          <p:cNvSpPr>
            <a:spLocks noGrp="1"/>
          </p:cNvSpPr>
          <p:nvPr>
            <p:ph idx="1"/>
          </p:nvPr>
        </p:nvSpPr>
        <p:spPr>
          <a:xfrm>
            <a:off x="457200" y="1600201"/>
            <a:ext cx="8579296" cy="4525963"/>
          </a:xfrm>
        </p:spPr>
        <p:txBody>
          <a:bodyPr>
            <a:normAutofit fontScale="77500" lnSpcReduction="20000"/>
          </a:bodyPr>
          <a:lstStyle/>
          <a:p>
            <a:r>
              <a:rPr lang="el-GR" b="1" dirty="0">
                <a:solidFill>
                  <a:srgbClr val="002060"/>
                </a:solidFill>
              </a:rPr>
              <a:t>Κλινικά εκδηλώνονται </a:t>
            </a:r>
          </a:p>
          <a:p>
            <a:pPr lvl="1"/>
            <a:r>
              <a:rPr lang="el-GR" dirty="0"/>
              <a:t>Μικρά ισχαιμικά έμφρακτα</a:t>
            </a:r>
          </a:p>
          <a:p>
            <a:pPr lvl="1"/>
            <a:r>
              <a:rPr lang="el-GR" dirty="0"/>
              <a:t>Μείωση </a:t>
            </a:r>
            <a:r>
              <a:rPr lang="el-GR" dirty="0" err="1"/>
              <a:t>γνωσιακών</a:t>
            </a:r>
            <a:r>
              <a:rPr lang="el-GR" dirty="0"/>
              <a:t> λειτουργιών (άνοια) κυρίως σε μεγαλύτερες ηλικίες</a:t>
            </a:r>
          </a:p>
          <a:p>
            <a:pPr lvl="1"/>
            <a:r>
              <a:rPr lang="el-GR" dirty="0"/>
              <a:t>Μπορεί να είναι τελείως ασυμπτωματικά</a:t>
            </a:r>
          </a:p>
          <a:p>
            <a:r>
              <a:rPr lang="el-GR" b="1" dirty="0">
                <a:solidFill>
                  <a:srgbClr val="002060"/>
                </a:solidFill>
              </a:rPr>
              <a:t>Στην απεικόνιση του εγκεφάλου (</a:t>
            </a:r>
            <a:r>
              <a:rPr lang="en-US" b="1" dirty="0">
                <a:solidFill>
                  <a:srgbClr val="002060"/>
                </a:solidFill>
              </a:rPr>
              <a:t>MRI) </a:t>
            </a:r>
            <a:r>
              <a:rPr lang="el-GR" b="1" dirty="0">
                <a:solidFill>
                  <a:srgbClr val="002060"/>
                </a:solidFill>
              </a:rPr>
              <a:t>εμφανίζονται με πληθώρα ευρημάτων:</a:t>
            </a:r>
          </a:p>
          <a:p>
            <a:pPr lvl="1"/>
            <a:r>
              <a:rPr lang="el-GR" dirty="0"/>
              <a:t>Μικρά πρόσφατα υποφλοιώδη έμφρακτα</a:t>
            </a:r>
          </a:p>
          <a:p>
            <a:pPr lvl="1"/>
            <a:r>
              <a:rPr lang="el-GR" dirty="0"/>
              <a:t>Κενοτοπιώδη έμφρακτα</a:t>
            </a:r>
          </a:p>
          <a:p>
            <a:pPr lvl="1"/>
            <a:r>
              <a:rPr lang="el-GR" dirty="0"/>
              <a:t>Υπέρπυκνη απεικόνιση της λευκής ουσίας</a:t>
            </a:r>
          </a:p>
          <a:p>
            <a:pPr lvl="1"/>
            <a:r>
              <a:rPr lang="el-GR" dirty="0"/>
              <a:t>Διεύρυνση του περιαγγειακού χώρου</a:t>
            </a:r>
          </a:p>
          <a:p>
            <a:pPr lvl="1"/>
            <a:r>
              <a:rPr lang="el-GR" dirty="0"/>
              <a:t>Μικροαιμορραγίες</a:t>
            </a:r>
          </a:p>
          <a:p>
            <a:pPr lvl="1"/>
            <a:r>
              <a:rPr lang="el-GR" dirty="0"/>
              <a:t>Εγκεφαλική ατροφία</a:t>
            </a:r>
          </a:p>
          <a:p>
            <a:pPr lvl="1"/>
            <a:endParaRPr lang="en-US" dirty="0"/>
          </a:p>
          <a:p>
            <a:endParaRPr lang="en-US" dirty="0"/>
          </a:p>
        </p:txBody>
      </p:sp>
    </p:spTree>
    <p:extLst>
      <p:ext uri="{BB962C8B-B14F-4D97-AF65-F5344CB8AC3E}">
        <p14:creationId xmlns:p14="http://schemas.microsoft.com/office/powerpoint/2010/main" val="409485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sp>
        <p:nvSpPr>
          <p:cNvPr id="7" name="TextBox 6">
            <a:extLst>
              <a:ext uri="{FF2B5EF4-FFF2-40B4-BE49-F238E27FC236}">
                <a16:creationId xmlns:a16="http://schemas.microsoft.com/office/drawing/2014/main" id="{357539FC-D865-25EF-6D3D-090A3410B4B5}"/>
              </a:ext>
            </a:extLst>
          </p:cNvPr>
          <p:cNvSpPr txBox="1"/>
          <p:nvPr/>
        </p:nvSpPr>
        <p:spPr>
          <a:xfrm>
            <a:off x="607219" y="2785041"/>
            <a:ext cx="7929562" cy="1287917"/>
          </a:xfrm>
          <a:prstGeom prst="rect">
            <a:avLst/>
          </a:prstGeom>
          <a:noFill/>
        </p:spPr>
        <p:txBody>
          <a:bodyPr wrap="square" rtlCol="0">
            <a:spAutoFit/>
          </a:bodyPr>
          <a:lstStyle/>
          <a:p>
            <a:pPr algn="just">
              <a:lnSpc>
                <a:spcPct val="150000"/>
              </a:lnSpc>
            </a:pPr>
            <a:r>
              <a:rPr lang="en-US" sz="1800" dirty="0">
                <a:effectLst/>
                <a:latin typeface="Trebuchet MS" panose="020B0703020202090204" pitchFamily="34" charset="0"/>
              </a:rPr>
              <a:t>A progressive reduction in eGFR and increased albuminuria indicate progressive loss of renal function, and are both independent and additive predictors of increased CV risk and progression of renal disease</a:t>
            </a:r>
            <a:endParaRPr lang="en-US" dirty="0">
              <a:latin typeface="Trebuchet MS" panose="020B0703020202090204" pitchFamily="34" charset="0"/>
            </a:endParaRPr>
          </a:p>
        </p:txBody>
      </p:sp>
    </p:spTree>
    <p:extLst>
      <p:ext uri="{BB962C8B-B14F-4D97-AF65-F5344CB8AC3E}">
        <p14:creationId xmlns:p14="http://schemas.microsoft.com/office/powerpoint/2010/main" val="32892102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66"/>
                </a:solidFill>
                <a:latin typeface="Arial"/>
              </a:rPr>
              <a:t>Definition of lacunes</a:t>
            </a:r>
          </a:p>
        </p:txBody>
      </p:sp>
      <p:sp>
        <p:nvSpPr>
          <p:cNvPr id="3" name="Content Placeholder 2"/>
          <p:cNvSpPr>
            <a:spLocks noGrp="1"/>
          </p:cNvSpPr>
          <p:nvPr>
            <p:ph idx="1"/>
          </p:nvPr>
        </p:nvSpPr>
        <p:spPr>
          <a:xfrm>
            <a:off x="457200" y="1255519"/>
            <a:ext cx="8229600" cy="3148733"/>
          </a:xfrm>
        </p:spPr>
        <p:txBody>
          <a:bodyPr>
            <a:normAutofit/>
          </a:bodyPr>
          <a:lstStyle/>
          <a:p>
            <a:r>
              <a:rPr lang="en-US" sz="2800" dirty="0" err="1"/>
              <a:t>Lacunes</a:t>
            </a:r>
            <a:r>
              <a:rPr lang="en-US" sz="2800" dirty="0"/>
              <a:t> may be defined as small subcortical infarcts (&lt; 15 mm in diameter) in the territory of the </a:t>
            </a:r>
            <a:r>
              <a:rPr lang="en-US" sz="2800" b="1" dirty="0"/>
              <a:t>deep penetrating </a:t>
            </a:r>
            <a:r>
              <a:rPr lang="en-US" sz="2800" dirty="0"/>
              <a:t>arteries.</a:t>
            </a:r>
          </a:p>
          <a:p>
            <a:r>
              <a:rPr lang="en-US" sz="2800" dirty="0"/>
              <a:t>These lesions may present with specific </a:t>
            </a:r>
            <a:r>
              <a:rPr lang="en-US" sz="2800" b="1" dirty="0">
                <a:solidFill>
                  <a:srgbClr val="FF0000"/>
                </a:solidFill>
              </a:rPr>
              <a:t>lacunar syndromes </a:t>
            </a:r>
            <a:r>
              <a:rPr lang="en-US" sz="2800" dirty="0"/>
              <a:t>or they may be </a:t>
            </a:r>
            <a:r>
              <a:rPr lang="en-US" sz="2800" b="1" dirty="0">
                <a:solidFill>
                  <a:srgbClr val="FF0000"/>
                </a:solidFill>
              </a:rPr>
              <a:t>asymptomatic</a:t>
            </a:r>
            <a:r>
              <a:rPr lang="en-US" sz="2800" dirty="0"/>
              <a:t>. </a:t>
            </a:r>
          </a:p>
          <a:p>
            <a:endParaRPr lang="en-US" dirty="0"/>
          </a:p>
        </p:txBody>
      </p:sp>
      <p:pic>
        <p:nvPicPr>
          <p:cNvPr id="5" name="Picture 4"/>
          <p:cNvPicPr>
            <a:picLocks noChangeAspect="1"/>
          </p:cNvPicPr>
          <p:nvPr/>
        </p:nvPicPr>
        <p:blipFill>
          <a:blip r:embed="rId2"/>
          <a:stretch>
            <a:fillRect/>
          </a:stretch>
        </p:blipFill>
        <p:spPr>
          <a:xfrm>
            <a:off x="1351165" y="4358245"/>
            <a:ext cx="2995440" cy="2418696"/>
          </a:xfrm>
          <a:prstGeom prst="rect">
            <a:avLst/>
          </a:prstGeom>
        </p:spPr>
      </p:pic>
      <p:pic>
        <p:nvPicPr>
          <p:cNvPr id="6" name="Picture 5"/>
          <p:cNvPicPr>
            <a:picLocks noChangeAspect="1"/>
          </p:cNvPicPr>
          <p:nvPr/>
        </p:nvPicPr>
        <p:blipFill>
          <a:blip r:embed="rId3"/>
          <a:stretch>
            <a:fillRect/>
          </a:stretch>
        </p:blipFill>
        <p:spPr>
          <a:xfrm>
            <a:off x="5582446" y="4358245"/>
            <a:ext cx="2069418" cy="2440466"/>
          </a:xfrm>
          <a:prstGeom prst="rect">
            <a:avLst/>
          </a:prstGeom>
        </p:spPr>
      </p:pic>
      <p:sp>
        <p:nvSpPr>
          <p:cNvPr id="4" name="Rectangle 5">
            <a:extLst>
              <a:ext uri="{FF2B5EF4-FFF2-40B4-BE49-F238E27FC236}">
                <a16:creationId xmlns:a16="http://schemas.microsoft.com/office/drawing/2014/main" id="{C5D3168B-9036-6626-F051-43485DA813D5}"/>
              </a:ext>
            </a:extLst>
          </p:cNvPr>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Εγκέφαλος και ΑΥ</a:t>
            </a:r>
            <a:endParaRPr lang="el-GR" sz="2400" b="1" dirty="0"/>
          </a:p>
        </p:txBody>
      </p:sp>
    </p:spTree>
    <p:extLst>
      <p:ext uri="{BB962C8B-B14F-4D97-AF65-F5344CB8AC3E}">
        <p14:creationId xmlns:p14="http://schemas.microsoft.com/office/powerpoint/2010/main" val="8614035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40"/>
            <a:ext cx="8229600" cy="1143000"/>
          </a:xfrm>
        </p:spPr>
        <p:txBody>
          <a:bodyPr>
            <a:normAutofit/>
          </a:bodyPr>
          <a:lstStyle/>
          <a:p>
            <a:r>
              <a:rPr lang="en-US" sz="2800" b="1" dirty="0">
                <a:solidFill>
                  <a:srgbClr val="003366"/>
                </a:solidFill>
                <a:latin typeface="Arial"/>
              </a:rPr>
              <a:t>Main underlying pathologies</a:t>
            </a:r>
          </a:p>
        </p:txBody>
      </p:sp>
      <p:pic>
        <p:nvPicPr>
          <p:cNvPr id="3" name="Picture 2"/>
          <p:cNvPicPr>
            <a:picLocks noChangeAspect="1"/>
          </p:cNvPicPr>
          <p:nvPr/>
        </p:nvPicPr>
        <p:blipFill>
          <a:blip r:embed="rId2"/>
          <a:stretch>
            <a:fillRect/>
          </a:stretch>
        </p:blipFill>
        <p:spPr>
          <a:xfrm>
            <a:off x="457200" y="3667535"/>
            <a:ext cx="7271456" cy="1219790"/>
          </a:xfrm>
          <a:prstGeom prst="rect">
            <a:avLst/>
          </a:prstGeom>
        </p:spPr>
      </p:pic>
      <p:pic>
        <p:nvPicPr>
          <p:cNvPr id="4" name="Picture 3"/>
          <p:cNvPicPr>
            <a:picLocks noChangeAspect="1"/>
          </p:cNvPicPr>
          <p:nvPr/>
        </p:nvPicPr>
        <p:blipFill>
          <a:blip r:embed="rId3"/>
          <a:stretch>
            <a:fillRect/>
          </a:stretch>
        </p:blipFill>
        <p:spPr>
          <a:xfrm>
            <a:off x="5116672" y="1230439"/>
            <a:ext cx="2882217" cy="2159801"/>
          </a:xfrm>
          <a:prstGeom prst="rect">
            <a:avLst/>
          </a:prstGeom>
        </p:spPr>
      </p:pic>
      <p:sp>
        <p:nvSpPr>
          <p:cNvPr id="5" name="Rectangle 4"/>
          <p:cNvSpPr/>
          <p:nvPr/>
        </p:nvSpPr>
        <p:spPr>
          <a:xfrm>
            <a:off x="254526" y="1771747"/>
            <a:ext cx="2159966" cy="461665"/>
          </a:xfrm>
          <a:prstGeom prst="rect">
            <a:avLst/>
          </a:prstGeom>
        </p:spPr>
        <p:txBody>
          <a:bodyPr wrap="none">
            <a:spAutoFit/>
          </a:bodyPr>
          <a:lstStyle/>
          <a:p>
            <a:r>
              <a:rPr lang="en-US" sz="2400" b="1" dirty="0"/>
              <a:t>A. </a:t>
            </a:r>
            <a:r>
              <a:rPr lang="en-US" sz="2400" b="1" dirty="0" err="1"/>
              <a:t>Lipoyalinosis</a:t>
            </a:r>
            <a:r>
              <a:rPr lang="el-GR" sz="2400" b="1" dirty="0"/>
              <a:t> </a:t>
            </a:r>
            <a:endParaRPr lang="en-US" sz="2400" b="1" dirty="0"/>
          </a:p>
        </p:txBody>
      </p:sp>
      <p:sp>
        <p:nvSpPr>
          <p:cNvPr id="6" name="Rectangle 5"/>
          <p:cNvSpPr/>
          <p:nvPr/>
        </p:nvSpPr>
        <p:spPr>
          <a:xfrm>
            <a:off x="254526" y="3298203"/>
            <a:ext cx="2358188" cy="461665"/>
          </a:xfrm>
          <a:prstGeom prst="rect">
            <a:avLst/>
          </a:prstGeom>
        </p:spPr>
        <p:txBody>
          <a:bodyPr wrap="none">
            <a:spAutoFit/>
          </a:bodyPr>
          <a:lstStyle/>
          <a:p>
            <a:r>
              <a:rPr lang="en-US" sz="2400" b="1" dirty="0"/>
              <a:t>B. </a:t>
            </a:r>
            <a:r>
              <a:rPr lang="en-US" sz="2400" b="1" dirty="0" err="1"/>
              <a:t>Microathroma</a:t>
            </a:r>
            <a:endParaRPr lang="en-US" sz="2400" b="1" dirty="0"/>
          </a:p>
        </p:txBody>
      </p:sp>
      <p:sp>
        <p:nvSpPr>
          <p:cNvPr id="7" name="Rectangle 6"/>
          <p:cNvSpPr/>
          <p:nvPr/>
        </p:nvSpPr>
        <p:spPr>
          <a:xfrm>
            <a:off x="254526" y="5085310"/>
            <a:ext cx="5328540" cy="461665"/>
          </a:xfrm>
          <a:prstGeom prst="rect">
            <a:avLst/>
          </a:prstGeom>
        </p:spPr>
        <p:txBody>
          <a:bodyPr wrap="none">
            <a:spAutoFit/>
          </a:bodyPr>
          <a:lstStyle/>
          <a:p>
            <a:r>
              <a:rPr lang="en-US" sz="2400" b="1" dirty="0"/>
              <a:t>C. Hypoperfusion </a:t>
            </a:r>
            <a:r>
              <a:rPr lang="en-US" dirty="0"/>
              <a:t>(stenosis of penetrating artery)</a:t>
            </a:r>
          </a:p>
        </p:txBody>
      </p:sp>
      <p:sp>
        <p:nvSpPr>
          <p:cNvPr id="8" name="Rectangle 7"/>
          <p:cNvSpPr/>
          <p:nvPr/>
        </p:nvSpPr>
        <p:spPr>
          <a:xfrm>
            <a:off x="304800" y="5832149"/>
            <a:ext cx="4980851" cy="461665"/>
          </a:xfrm>
          <a:prstGeom prst="rect">
            <a:avLst/>
          </a:prstGeom>
        </p:spPr>
        <p:txBody>
          <a:bodyPr wrap="none">
            <a:spAutoFit/>
          </a:bodyPr>
          <a:lstStyle/>
          <a:p>
            <a:r>
              <a:rPr lang="en-US" sz="2400" b="1" dirty="0"/>
              <a:t>D. Embolism</a:t>
            </a:r>
            <a:r>
              <a:rPr lang="en-US" sz="2400" dirty="0"/>
              <a:t>: </a:t>
            </a:r>
            <a:r>
              <a:rPr lang="en-US" dirty="0"/>
              <a:t>cardioembolic or artery to artery </a:t>
            </a:r>
          </a:p>
        </p:txBody>
      </p:sp>
      <p:sp>
        <p:nvSpPr>
          <p:cNvPr id="9" name="Rectangle 8"/>
          <p:cNvSpPr/>
          <p:nvPr/>
        </p:nvSpPr>
        <p:spPr>
          <a:xfrm>
            <a:off x="457200" y="2189911"/>
            <a:ext cx="4572000" cy="1200329"/>
          </a:xfrm>
          <a:prstGeom prst="rect">
            <a:avLst/>
          </a:prstGeom>
        </p:spPr>
        <p:txBody>
          <a:bodyPr>
            <a:spAutoFit/>
          </a:bodyPr>
          <a:lstStyle/>
          <a:p>
            <a:pPr marL="285750" indent="-285750">
              <a:buFont typeface="Arial"/>
              <a:buChar char="•"/>
            </a:pPr>
            <a:r>
              <a:rPr lang="en-US" dirty="0"/>
              <a:t>loss of smooth muscle cells from</a:t>
            </a:r>
          </a:p>
          <a:p>
            <a:r>
              <a:rPr lang="el-GR" dirty="0"/>
              <a:t>      </a:t>
            </a:r>
            <a:r>
              <a:rPr lang="en-US" dirty="0"/>
              <a:t>the tunica media, </a:t>
            </a:r>
            <a:endParaRPr lang="el-GR" dirty="0"/>
          </a:p>
          <a:p>
            <a:pPr marL="285750" indent="-285750">
              <a:buFont typeface="Arial"/>
              <a:buChar char="•"/>
            </a:pPr>
            <a:r>
              <a:rPr lang="en-US" dirty="0"/>
              <a:t>deposits of fibro-hyaline material,</a:t>
            </a:r>
          </a:p>
          <a:p>
            <a:pPr marL="285750" indent="-285750">
              <a:buFont typeface="Arial"/>
              <a:buChar char="•"/>
            </a:pPr>
            <a:r>
              <a:rPr lang="en-US" dirty="0"/>
              <a:t>narrowing of the lumen</a:t>
            </a:r>
          </a:p>
        </p:txBody>
      </p:sp>
      <p:sp>
        <p:nvSpPr>
          <p:cNvPr id="10" name="Rectangle 9">
            <a:extLst>
              <a:ext uri="{FF2B5EF4-FFF2-40B4-BE49-F238E27FC236}">
                <a16:creationId xmlns:a16="http://schemas.microsoft.com/office/drawing/2014/main" id="{D575A50C-9CCE-D347-A36F-5870FAF5EF72}"/>
              </a:ext>
            </a:extLst>
          </p:cNvPr>
          <p:cNvSpPr/>
          <p:nvPr/>
        </p:nvSpPr>
        <p:spPr>
          <a:xfrm>
            <a:off x="6712159" y="5416650"/>
            <a:ext cx="1909562" cy="707886"/>
          </a:xfrm>
          <a:prstGeom prst="rect">
            <a:avLst/>
          </a:prstGeom>
          <a:ln>
            <a:solidFill>
              <a:schemeClr val="tx1"/>
            </a:solidFill>
          </a:ln>
        </p:spPr>
        <p:txBody>
          <a:bodyPr wrap="none">
            <a:spAutoFit/>
          </a:bodyPr>
          <a:lstStyle/>
          <a:p>
            <a:pPr marL="285750" indent="-285750">
              <a:buFont typeface="Arial" panose="020B0604020202020204" pitchFamily="34" charset="0"/>
              <a:buChar char="•"/>
            </a:pPr>
            <a:r>
              <a:rPr lang="en-US" sz="2000" b="1" dirty="0">
                <a:solidFill>
                  <a:srgbClr val="000090"/>
                </a:solidFill>
              </a:rPr>
              <a:t>Hypertension</a:t>
            </a:r>
          </a:p>
          <a:p>
            <a:pPr marL="285750" indent="-285750">
              <a:buFont typeface="Arial" panose="020B0604020202020204" pitchFamily="34" charset="0"/>
              <a:buChar char="•"/>
            </a:pPr>
            <a:r>
              <a:rPr lang="en-US" sz="2000" b="1" dirty="0">
                <a:solidFill>
                  <a:srgbClr val="000090"/>
                </a:solidFill>
              </a:rPr>
              <a:t>Diabetes</a:t>
            </a:r>
            <a:endParaRPr lang="en-US" sz="2000" dirty="0"/>
          </a:p>
        </p:txBody>
      </p:sp>
    </p:spTree>
    <p:extLst>
      <p:ext uri="{BB962C8B-B14F-4D97-AF65-F5344CB8AC3E}">
        <p14:creationId xmlns:p14="http://schemas.microsoft.com/office/powerpoint/2010/main" val="12050286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2AA1-E8AD-5742-805B-3537C4E1A4B7}"/>
              </a:ext>
            </a:extLst>
          </p:cNvPr>
          <p:cNvSpPr>
            <a:spLocks noGrp="1"/>
          </p:cNvSpPr>
          <p:nvPr>
            <p:ph type="title"/>
          </p:nvPr>
        </p:nvSpPr>
        <p:spPr/>
        <p:txBody>
          <a:bodyPr>
            <a:normAutofit/>
          </a:bodyPr>
          <a:lstStyle/>
          <a:p>
            <a:r>
              <a:rPr lang="el-GR" sz="3200" b="1" dirty="0">
                <a:solidFill>
                  <a:srgbClr val="003366"/>
                </a:solidFill>
                <a:latin typeface="Arial"/>
              </a:rPr>
              <a:t>Κύριοι μηχανισμοί στην ανάπτυξη </a:t>
            </a:r>
            <a:r>
              <a:rPr lang="el-GR" sz="3200" b="1" dirty="0" err="1">
                <a:solidFill>
                  <a:srgbClr val="003366"/>
                </a:solidFill>
                <a:latin typeface="Arial"/>
              </a:rPr>
              <a:t>κενοτοπιωδών</a:t>
            </a:r>
            <a:r>
              <a:rPr lang="el-GR" sz="3200" b="1" dirty="0">
                <a:solidFill>
                  <a:srgbClr val="003366"/>
                </a:solidFill>
                <a:latin typeface="Arial"/>
              </a:rPr>
              <a:t> εμφράκτων  </a:t>
            </a:r>
            <a:endParaRPr lang="en-US" sz="3200" b="1" dirty="0">
              <a:solidFill>
                <a:srgbClr val="003366"/>
              </a:solidFill>
              <a:latin typeface="Arial"/>
            </a:endParaRPr>
          </a:p>
        </p:txBody>
      </p:sp>
      <p:pic>
        <p:nvPicPr>
          <p:cNvPr id="4" name="Content Placeholder 3">
            <a:extLst>
              <a:ext uri="{FF2B5EF4-FFF2-40B4-BE49-F238E27FC236}">
                <a16:creationId xmlns:a16="http://schemas.microsoft.com/office/drawing/2014/main" id="{4F624117-0C0E-7749-BACC-495AB9F680DD}"/>
              </a:ext>
            </a:extLst>
          </p:cNvPr>
          <p:cNvPicPr>
            <a:picLocks noGrp="1" noChangeAspect="1"/>
          </p:cNvPicPr>
          <p:nvPr>
            <p:ph idx="1"/>
          </p:nvPr>
        </p:nvPicPr>
        <p:blipFill>
          <a:blip r:embed="rId2"/>
          <a:stretch>
            <a:fillRect/>
          </a:stretch>
        </p:blipFill>
        <p:spPr>
          <a:xfrm>
            <a:off x="914400" y="1528544"/>
            <a:ext cx="7202937" cy="4597620"/>
          </a:xfrm>
          <a:prstGeom prst="rect">
            <a:avLst/>
          </a:prstGeom>
          <a:ln>
            <a:solidFill>
              <a:schemeClr val="tx1"/>
            </a:solidFill>
          </a:ln>
        </p:spPr>
      </p:pic>
      <p:sp>
        <p:nvSpPr>
          <p:cNvPr id="3" name="Rectangle 2">
            <a:extLst>
              <a:ext uri="{FF2B5EF4-FFF2-40B4-BE49-F238E27FC236}">
                <a16:creationId xmlns:a16="http://schemas.microsoft.com/office/drawing/2014/main" id="{2075EB4F-04B6-5748-9496-872E23181BB7}"/>
              </a:ext>
            </a:extLst>
          </p:cNvPr>
          <p:cNvSpPr/>
          <p:nvPr/>
        </p:nvSpPr>
        <p:spPr>
          <a:xfrm>
            <a:off x="3087585" y="6308725"/>
            <a:ext cx="5741719" cy="307777"/>
          </a:xfrm>
          <a:prstGeom prst="rect">
            <a:avLst/>
          </a:prstGeom>
        </p:spPr>
        <p:txBody>
          <a:bodyPr wrap="square">
            <a:spAutoFit/>
          </a:bodyPr>
          <a:lstStyle/>
          <a:p>
            <a:r>
              <a:rPr lang="en-US" sz="1400" i="1" dirty="0">
                <a:latin typeface="Helvetica" pitchFamily="2" charset="0"/>
              </a:rPr>
              <a:t>Shi Y, Wardlaw JM. Stroke and Vascular Neurology 2016;1:e000035</a:t>
            </a:r>
            <a:endParaRPr lang="en-US" sz="1400" i="1" dirty="0"/>
          </a:p>
        </p:txBody>
      </p:sp>
    </p:spTree>
    <p:extLst>
      <p:ext uri="{BB962C8B-B14F-4D97-AF65-F5344CB8AC3E}">
        <p14:creationId xmlns:p14="http://schemas.microsoft.com/office/powerpoint/2010/main" val="12489603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000090"/>
                </a:solidFill>
              </a:rPr>
              <a:t>Lacunar stroke</a:t>
            </a:r>
            <a:r>
              <a:rPr lang="el-GR" sz="3600" b="1" dirty="0">
                <a:solidFill>
                  <a:srgbClr val="000090"/>
                </a:solidFill>
              </a:rPr>
              <a:t> (</a:t>
            </a:r>
            <a:r>
              <a:rPr lang="el-GR" sz="3600" b="1" dirty="0" err="1">
                <a:solidFill>
                  <a:srgbClr val="000090"/>
                </a:solidFill>
              </a:rPr>
              <a:t>κενοτοπιώδη</a:t>
            </a:r>
            <a:r>
              <a:rPr lang="el-GR" sz="3600" b="1" dirty="0">
                <a:solidFill>
                  <a:srgbClr val="000090"/>
                </a:solidFill>
              </a:rPr>
              <a:t> </a:t>
            </a:r>
            <a:r>
              <a:rPr lang="el-GR" sz="3600" b="1" dirty="0" err="1">
                <a:solidFill>
                  <a:srgbClr val="000090"/>
                </a:solidFill>
              </a:rPr>
              <a:t>έμφρακτα</a:t>
            </a:r>
            <a:r>
              <a:rPr lang="el-GR" sz="3600" b="1" dirty="0">
                <a:solidFill>
                  <a:srgbClr val="000090"/>
                </a:solidFill>
              </a:rPr>
              <a:t>)</a:t>
            </a:r>
            <a:r>
              <a:rPr lang="en-US" sz="3600" b="1" dirty="0">
                <a:solidFill>
                  <a:srgbClr val="000090"/>
                </a:solidFill>
              </a:rPr>
              <a:t> vs Small vessel disease</a:t>
            </a:r>
            <a:r>
              <a:rPr lang="el-GR" sz="3600" b="1" dirty="0">
                <a:solidFill>
                  <a:srgbClr val="000090"/>
                </a:solidFill>
              </a:rPr>
              <a:t> (νόσος μικρών αγγείων)</a:t>
            </a:r>
            <a:endParaRPr lang="en-US" sz="3600" b="1" dirty="0">
              <a:solidFill>
                <a:srgbClr val="000090"/>
              </a:solidFill>
            </a:endParaRPr>
          </a:p>
        </p:txBody>
      </p:sp>
      <p:sp>
        <p:nvSpPr>
          <p:cNvPr id="3" name="Content Placeholder 2"/>
          <p:cNvSpPr>
            <a:spLocks noGrp="1"/>
          </p:cNvSpPr>
          <p:nvPr>
            <p:ph idx="1"/>
          </p:nvPr>
        </p:nvSpPr>
        <p:spPr>
          <a:xfrm>
            <a:off x="457200" y="2057399"/>
            <a:ext cx="8229600" cy="4525963"/>
          </a:xfrm>
        </p:spPr>
        <p:txBody>
          <a:bodyPr>
            <a:normAutofit/>
          </a:bodyPr>
          <a:lstStyle/>
          <a:p>
            <a:r>
              <a:rPr lang="en-US" b="1" dirty="0"/>
              <a:t>Lacunar stroke is usually</a:t>
            </a:r>
            <a:r>
              <a:rPr lang="el-GR" dirty="0"/>
              <a:t> </a:t>
            </a:r>
            <a:r>
              <a:rPr lang="en-US" dirty="0"/>
              <a:t>a </a:t>
            </a:r>
            <a:r>
              <a:rPr lang="en-US" u="sng" dirty="0"/>
              <a:t>clinical syndrome </a:t>
            </a:r>
            <a:r>
              <a:rPr lang="en-US" dirty="0"/>
              <a:t>with a an acute lesion on imaging studies</a:t>
            </a:r>
          </a:p>
          <a:p>
            <a:endParaRPr lang="en-US" b="1" dirty="0"/>
          </a:p>
          <a:p>
            <a:r>
              <a:rPr lang="en-US" b="1" dirty="0"/>
              <a:t>Small Vessel Diseases </a:t>
            </a:r>
            <a:r>
              <a:rPr lang="en-US" dirty="0"/>
              <a:t>are usually </a:t>
            </a:r>
            <a:r>
              <a:rPr lang="en-US" u="sng" dirty="0"/>
              <a:t>asymptomatic findings </a:t>
            </a:r>
            <a:r>
              <a:rPr lang="en-US" dirty="0"/>
              <a:t>on MRI / CT findings related to many other conditions and pathophysiological mechanisms</a:t>
            </a:r>
          </a:p>
          <a:p>
            <a:pPr marL="457200" lvl="1" indent="0">
              <a:buNone/>
            </a:pPr>
            <a:endParaRPr lang="en-US" dirty="0"/>
          </a:p>
        </p:txBody>
      </p:sp>
    </p:spTree>
    <p:extLst>
      <p:ext uri="{BB962C8B-B14F-4D97-AF65-F5344CB8AC3E}">
        <p14:creationId xmlns:p14="http://schemas.microsoft.com/office/powerpoint/2010/main" val="33049175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450575" y="1855304"/>
            <a:ext cx="7673008"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lgn="just">
              <a:buFont typeface="Arial" panose="020B0604020202020204" pitchFamily="34" charset="0"/>
              <a:buChar char="•"/>
            </a:pPr>
            <a:r>
              <a:rPr lang="en-US" sz="2000" b="1" dirty="0">
                <a:solidFill>
                  <a:srgbClr val="FF0000"/>
                </a:solidFill>
                <a:latin typeface="+mj-lt"/>
              </a:rPr>
              <a:t>T</a:t>
            </a:r>
            <a:r>
              <a:rPr lang="en-US" sz="2000" b="1" dirty="0">
                <a:solidFill>
                  <a:srgbClr val="FF0000"/>
                </a:solidFill>
                <a:effectLst/>
                <a:latin typeface="+mj-lt"/>
              </a:rPr>
              <a:t>ransient </a:t>
            </a:r>
            <a:r>
              <a:rPr lang="en-US" sz="2000" b="1" dirty="0" err="1">
                <a:solidFill>
                  <a:srgbClr val="FF0000"/>
                </a:solidFill>
                <a:effectLst/>
                <a:latin typeface="+mj-lt"/>
              </a:rPr>
              <a:t>ischaemic</a:t>
            </a:r>
            <a:r>
              <a:rPr lang="en-US" sz="2000" b="1" dirty="0">
                <a:solidFill>
                  <a:srgbClr val="FF0000"/>
                </a:solidFill>
                <a:effectLst/>
                <a:latin typeface="+mj-lt"/>
              </a:rPr>
              <a:t> attack (TIA) and stroke </a:t>
            </a:r>
            <a:r>
              <a:rPr lang="en-US" sz="2000" dirty="0">
                <a:effectLst/>
                <a:latin typeface="+mj-lt"/>
              </a:rPr>
              <a:t>are the most dramatic </a:t>
            </a:r>
            <a:endParaRPr lang="en-US" sz="2000" dirty="0">
              <a:latin typeface="+mj-lt"/>
            </a:endParaRPr>
          </a:p>
          <a:p>
            <a:pPr algn="just"/>
            <a:r>
              <a:rPr lang="en-US" sz="2000" dirty="0">
                <a:effectLst/>
                <a:latin typeface="+mj-lt"/>
              </a:rPr>
              <a:t>acute clinical manifestations. </a:t>
            </a:r>
          </a:p>
          <a:p>
            <a:pPr algn="just"/>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In the asymptomatic phase, brain damage can be detected by magnetic resonance imaging (MRI) as white matter hyperintensities, silent microinfarcts, (most of which are small and deep, i.e. lacunar infarctions), microbleeds, and brain atrophy. </a:t>
            </a:r>
          </a:p>
          <a:p>
            <a:pPr marL="342900" indent="-342900" algn="just">
              <a:buFont typeface="Arial" panose="020B0604020202020204" pitchFamily="34" charset="0"/>
              <a:buChar char="•"/>
            </a:pPr>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White matter hyperintensities and silent infarcts are associated with an increased risk of stroke and cognitive decline due to degenerative and vascular dementia. </a:t>
            </a:r>
            <a:endParaRPr lang="en-US" sz="2000" dirty="0">
              <a:latin typeface="+mj-lt"/>
            </a:endParaRPr>
          </a:p>
        </p:txBody>
      </p:sp>
    </p:spTree>
    <p:extLst>
      <p:ext uri="{BB962C8B-B14F-4D97-AF65-F5344CB8AC3E}">
        <p14:creationId xmlns:p14="http://schemas.microsoft.com/office/powerpoint/2010/main" val="32664303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947068" y="4703510"/>
            <a:ext cx="7673008"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buFont typeface="Arial" panose="020B0604020202020204" pitchFamily="34" charset="0"/>
              <a:buChar char="•"/>
            </a:pPr>
            <a:r>
              <a:rPr lang="en-US" sz="2000" b="1" dirty="0">
                <a:effectLst/>
                <a:latin typeface="+mj-lt"/>
              </a:rPr>
              <a:t>Availability and cost do not permit the widespread use of brain MRI </a:t>
            </a:r>
            <a:endParaRPr lang="en-US" sz="2000" b="1" dirty="0">
              <a:latin typeface="+mj-lt"/>
            </a:endParaRPr>
          </a:p>
        </p:txBody>
      </p:sp>
      <p:pic>
        <p:nvPicPr>
          <p:cNvPr id="4" name="Εικόνα 3">
            <a:extLst>
              <a:ext uri="{FF2B5EF4-FFF2-40B4-BE49-F238E27FC236}">
                <a16:creationId xmlns:a16="http://schemas.microsoft.com/office/drawing/2014/main" id="{FCDD3CFB-5961-9B08-6AD3-D2BC66AB57C7}"/>
              </a:ext>
            </a:extLst>
          </p:cNvPr>
          <p:cNvPicPr>
            <a:picLocks noChangeAspect="1"/>
          </p:cNvPicPr>
          <p:nvPr/>
        </p:nvPicPr>
        <p:blipFill>
          <a:blip r:embed="rId2"/>
          <a:stretch>
            <a:fillRect/>
          </a:stretch>
        </p:blipFill>
        <p:spPr>
          <a:xfrm>
            <a:off x="1549400" y="2202627"/>
            <a:ext cx="6045200" cy="596900"/>
          </a:xfrm>
          <a:prstGeom prst="rect">
            <a:avLst/>
          </a:prstGeom>
        </p:spPr>
      </p:pic>
      <p:pic>
        <p:nvPicPr>
          <p:cNvPr id="7" name="Εικόνα 6">
            <a:extLst>
              <a:ext uri="{FF2B5EF4-FFF2-40B4-BE49-F238E27FC236}">
                <a16:creationId xmlns:a16="http://schemas.microsoft.com/office/drawing/2014/main" id="{F63EB343-2D86-665D-9E08-097F9C55A949}"/>
              </a:ext>
            </a:extLst>
          </p:cNvPr>
          <p:cNvPicPr>
            <a:picLocks noChangeAspect="1"/>
          </p:cNvPicPr>
          <p:nvPr/>
        </p:nvPicPr>
        <p:blipFill>
          <a:blip r:embed="rId3"/>
          <a:stretch>
            <a:fillRect/>
          </a:stretch>
        </p:blipFill>
        <p:spPr>
          <a:xfrm>
            <a:off x="0" y="2800951"/>
            <a:ext cx="9120986" cy="1082266"/>
          </a:xfrm>
          <a:prstGeom prst="rect">
            <a:avLst/>
          </a:prstGeom>
        </p:spPr>
      </p:pic>
      <p:pic>
        <p:nvPicPr>
          <p:cNvPr id="10" name="Εικόνα 9">
            <a:extLst>
              <a:ext uri="{FF2B5EF4-FFF2-40B4-BE49-F238E27FC236}">
                <a16:creationId xmlns:a16="http://schemas.microsoft.com/office/drawing/2014/main" id="{DAFA388E-F610-7206-6C19-33F807A74FE3}"/>
              </a:ext>
            </a:extLst>
          </p:cNvPr>
          <p:cNvPicPr>
            <a:picLocks noChangeAspect="1"/>
          </p:cNvPicPr>
          <p:nvPr/>
        </p:nvPicPr>
        <p:blipFill>
          <a:blip r:embed="rId4"/>
          <a:stretch>
            <a:fillRect/>
          </a:stretch>
        </p:blipFill>
        <p:spPr>
          <a:xfrm>
            <a:off x="1719006" y="1250711"/>
            <a:ext cx="5917096" cy="661256"/>
          </a:xfrm>
          <a:prstGeom prst="rect">
            <a:avLst/>
          </a:prstGeom>
        </p:spPr>
      </p:pic>
      <p:sp>
        <p:nvSpPr>
          <p:cNvPr id="11" name="Δεξιό βέλος 10">
            <a:extLst>
              <a:ext uri="{FF2B5EF4-FFF2-40B4-BE49-F238E27FC236}">
                <a16:creationId xmlns:a16="http://schemas.microsoft.com/office/drawing/2014/main" id="{4ECBDC55-10E1-64CF-D234-04E1BE7A4DFB}"/>
              </a:ext>
            </a:extLst>
          </p:cNvPr>
          <p:cNvSpPr/>
          <p:nvPr/>
        </p:nvSpPr>
        <p:spPr>
          <a:xfrm>
            <a:off x="689113" y="4703510"/>
            <a:ext cx="636104" cy="40011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665163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Υπερτασική </a:t>
            </a:r>
            <a:r>
              <a:rPr lang="el-GR" sz="2400" b="1" dirty="0" err="1">
                <a:solidFill>
                  <a:srgbClr val="C00000"/>
                </a:solidFill>
                <a:latin typeface="Trebuchet MS" panose="020B0703020202090204" pitchFamily="34" charset="0"/>
              </a:rPr>
              <a:t>αμφιβληστροειδοπάθεια</a:t>
            </a:r>
            <a:endParaRPr lang="el-GR" sz="2400" b="1" dirty="0">
              <a:solidFill>
                <a:srgbClr val="C00000"/>
              </a:solidFill>
              <a:latin typeface="Trebuchet MS" panose="020B0703020202090204" pitchFamily="34" charset="0"/>
            </a:endParaRP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10217506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5" name="Εικόνα 4">
            <a:extLst>
              <a:ext uri="{FF2B5EF4-FFF2-40B4-BE49-F238E27FC236}">
                <a16:creationId xmlns:a16="http://schemas.microsoft.com/office/drawing/2014/main" id="{E40C2E84-4B06-6877-8843-7FF21D686B20}"/>
              </a:ext>
            </a:extLst>
          </p:cNvPr>
          <p:cNvPicPr>
            <a:picLocks noChangeAspect="1"/>
          </p:cNvPicPr>
          <p:nvPr/>
        </p:nvPicPr>
        <p:blipFill>
          <a:blip r:embed="rId2"/>
          <a:stretch>
            <a:fillRect/>
          </a:stretch>
        </p:blipFill>
        <p:spPr>
          <a:xfrm>
            <a:off x="1172768" y="2874967"/>
            <a:ext cx="5689600" cy="2933700"/>
          </a:xfrm>
          <a:prstGeom prst="rect">
            <a:avLst/>
          </a:prstGeom>
        </p:spPr>
      </p:pic>
      <p:sp>
        <p:nvSpPr>
          <p:cNvPr id="2" name="Στρογγυλεμένο ορθογώνιο 1">
            <a:extLst>
              <a:ext uri="{FF2B5EF4-FFF2-40B4-BE49-F238E27FC236}">
                <a16:creationId xmlns:a16="http://schemas.microsoft.com/office/drawing/2014/main" id="{85200F82-7860-EE6C-62BF-1EE5BAC72DF5}"/>
              </a:ext>
            </a:extLst>
          </p:cNvPr>
          <p:cNvSpPr/>
          <p:nvPr/>
        </p:nvSpPr>
        <p:spPr>
          <a:xfrm>
            <a:off x="1025386" y="4510916"/>
            <a:ext cx="6226037" cy="118586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CF63B8B-5E24-131C-7259-200778387DE1}"/>
              </a:ext>
            </a:extLst>
          </p:cNvPr>
          <p:cNvSpPr txBox="1"/>
          <p:nvPr/>
        </p:nvSpPr>
        <p:spPr>
          <a:xfrm>
            <a:off x="1346338" y="2426256"/>
            <a:ext cx="5630067" cy="369332"/>
          </a:xfrm>
          <a:prstGeom prst="rect">
            <a:avLst/>
          </a:prstGeom>
          <a:noFill/>
        </p:spPr>
        <p:txBody>
          <a:bodyPr wrap="none" rtlCol="0">
            <a:spAutoFit/>
          </a:bodyPr>
          <a:lstStyle/>
          <a:p>
            <a:r>
              <a:rPr lang="el-GR" dirty="0" err="1">
                <a:solidFill>
                  <a:srgbClr val="211E1E"/>
                </a:solidFill>
                <a:latin typeface="UB"/>
              </a:rPr>
              <a:t>Κατηγοριοπο</a:t>
            </a:r>
            <a:r>
              <a:rPr lang="en-US" dirty="0" err="1">
                <a:solidFill>
                  <a:srgbClr val="211E1E"/>
                </a:solidFill>
                <a:latin typeface="UB"/>
              </a:rPr>
              <a:t>ί</a:t>
            </a:r>
            <a:r>
              <a:rPr lang="el-GR" dirty="0" err="1">
                <a:solidFill>
                  <a:srgbClr val="211E1E"/>
                </a:solidFill>
                <a:latin typeface="UB"/>
              </a:rPr>
              <a:t>ηση</a:t>
            </a:r>
            <a:r>
              <a:rPr lang="el-GR" dirty="0">
                <a:solidFill>
                  <a:srgbClr val="211E1E"/>
                </a:solidFill>
                <a:latin typeface="UB"/>
              </a:rPr>
              <a:t> υπερτασικής </a:t>
            </a:r>
            <a:r>
              <a:rPr lang="el-GR" dirty="0" err="1">
                <a:solidFill>
                  <a:srgbClr val="211E1E"/>
                </a:solidFill>
                <a:latin typeface="UB"/>
              </a:rPr>
              <a:t>αμφιβληστροειδοπάθειας</a:t>
            </a:r>
            <a:endParaRPr lang="en-US" dirty="0">
              <a:effectLst/>
            </a:endParaRPr>
          </a:p>
        </p:txBody>
      </p:sp>
      <p:sp>
        <p:nvSpPr>
          <p:cNvPr id="4" name="TextBox 3">
            <a:extLst>
              <a:ext uri="{FF2B5EF4-FFF2-40B4-BE49-F238E27FC236}">
                <a16:creationId xmlns:a16="http://schemas.microsoft.com/office/drawing/2014/main" id="{B4831D57-50CA-E157-BC11-218D69FD0F11}"/>
              </a:ext>
            </a:extLst>
          </p:cNvPr>
          <p:cNvSpPr txBox="1"/>
          <p:nvPr/>
        </p:nvSpPr>
        <p:spPr>
          <a:xfrm>
            <a:off x="7640456" y="4510916"/>
            <a:ext cx="1480530" cy="1200329"/>
          </a:xfrm>
          <a:prstGeom prst="rect">
            <a:avLst/>
          </a:prstGeom>
          <a:solidFill>
            <a:schemeClr val="tx2">
              <a:lumMod val="40000"/>
              <a:lumOff val="60000"/>
            </a:schemeClr>
          </a:solidFill>
        </p:spPr>
        <p:txBody>
          <a:bodyPr wrap="square" rtlCol="0">
            <a:spAutoFit/>
          </a:bodyPr>
          <a:lstStyle/>
          <a:p>
            <a:r>
              <a:rPr lang="el-GR" b="1" dirty="0"/>
              <a:t>ΙΙΙ και </a:t>
            </a:r>
            <a:r>
              <a:rPr lang="en-US" b="1" dirty="0"/>
              <a:t>IV:</a:t>
            </a:r>
          </a:p>
          <a:p>
            <a:r>
              <a:rPr lang="el-GR" b="1" dirty="0" err="1"/>
              <a:t>Βλ</a:t>
            </a:r>
            <a:r>
              <a:rPr lang="en-US" b="1" dirty="0" err="1"/>
              <a:t>ά</a:t>
            </a:r>
            <a:r>
              <a:rPr lang="el-GR" b="1" dirty="0" err="1"/>
              <a:t>βη</a:t>
            </a:r>
            <a:endParaRPr lang="el-GR" b="1" dirty="0"/>
          </a:p>
          <a:p>
            <a:r>
              <a:rPr lang="el-GR" b="1" dirty="0"/>
              <a:t>οργάνου</a:t>
            </a:r>
          </a:p>
          <a:p>
            <a:r>
              <a:rPr lang="el-GR" b="1" dirty="0"/>
              <a:t>στόχου</a:t>
            </a:r>
          </a:p>
        </p:txBody>
      </p:sp>
      <p:sp>
        <p:nvSpPr>
          <p:cNvPr id="7" name="Δεξιό βέλος 6">
            <a:extLst>
              <a:ext uri="{FF2B5EF4-FFF2-40B4-BE49-F238E27FC236}">
                <a16:creationId xmlns:a16="http://schemas.microsoft.com/office/drawing/2014/main" id="{586512F9-BE02-9E15-71FE-6CA45624B41D}"/>
              </a:ext>
            </a:extLst>
          </p:cNvPr>
          <p:cNvSpPr/>
          <p:nvPr/>
        </p:nvSpPr>
        <p:spPr>
          <a:xfrm>
            <a:off x="7228366" y="4760947"/>
            <a:ext cx="424257"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89990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3" name="Εικόνα 2">
            <a:extLst>
              <a:ext uri="{FF2B5EF4-FFF2-40B4-BE49-F238E27FC236}">
                <a16:creationId xmlns:a16="http://schemas.microsoft.com/office/drawing/2014/main" id="{DD63ED2A-EAF7-5397-B4B0-E32E5E276D9E}"/>
              </a:ext>
            </a:extLst>
          </p:cNvPr>
          <p:cNvPicPr>
            <a:picLocks noChangeAspect="1"/>
          </p:cNvPicPr>
          <p:nvPr/>
        </p:nvPicPr>
        <p:blipFill>
          <a:blip r:embed="rId2"/>
          <a:stretch>
            <a:fillRect/>
          </a:stretch>
        </p:blipFill>
        <p:spPr>
          <a:xfrm>
            <a:off x="238798" y="1515685"/>
            <a:ext cx="4060943" cy="3961896"/>
          </a:xfrm>
          <a:prstGeom prst="rect">
            <a:avLst/>
          </a:prstGeom>
        </p:spPr>
      </p:pic>
      <p:pic>
        <p:nvPicPr>
          <p:cNvPr id="7" name="Εικόνα 6">
            <a:extLst>
              <a:ext uri="{FF2B5EF4-FFF2-40B4-BE49-F238E27FC236}">
                <a16:creationId xmlns:a16="http://schemas.microsoft.com/office/drawing/2014/main" id="{1E975FA5-834C-70C4-BA34-790AF647E62D}"/>
              </a:ext>
            </a:extLst>
          </p:cNvPr>
          <p:cNvPicPr>
            <a:picLocks noChangeAspect="1"/>
          </p:cNvPicPr>
          <p:nvPr/>
        </p:nvPicPr>
        <p:blipFill>
          <a:blip r:embed="rId3"/>
          <a:stretch>
            <a:fillRect/>
          </a:stretch>
        </p:blipFill>
        <p:spPr>
          <a:xfrm>
            <a:off x="4560493" y="1515685"/>
            <a:ext cx="4033605" cy="3961896"/>
          </a:xfrm>
          <a:prstGeom prst="rect">
            <a:avLst/>
          </a:prstGeom>
        </p:spPr>
      </p:pic>
      <p:sp>
        <p:nvSpPr>
          <p:cNvPr id="9" name="TextBox 8">
            <a:extLst>
              <a:ext uri="{FF2B5EF4-FFF2-40B4-BE49-F238E27FC236}">
                <a16:creationId xmlns:a16="http://schemas.microsoft.com/office/drawing/2014/main" id="{3C63298A-BC60-71D1-7E30-A82B74F29A2C}"/>
              </a:ext>
            </a:extLst>
          </p:cNvPr>
          <p:cNvSpPr txBox="1"/>
          <p:nvPr/>
        </p:nvSpPr>
        <p:spPr>
          <a:xfrm>
            <a:off x="266136" y="5504997"/>
            <a:ext cx="2220544" cy="369332"/>
          </a:xfrm>
          <a:prstGeom prst="rect">
            <a:avLst/>
          </a:prstGeom>
          <a:noFill/>
        </p:spPr>
        <p:txBody>
          <a:bodyPr wrap="none" rtlCol="0">
            <a:spAutoFit/>
          </a:bodyPr>
          <a:lstStyle/>
          <a:p>
            <a:r>
              <a:rPr lang="el-GR" b="1" dirty="0" err="1"/>
              <a:t>Νορμοτασικός</a:t>
            </a:r>
            <a:r>
              <a:rPr lang="el-GR" b="1" dirty="0"/>
              <a:t> βυθός</a:t>
            </a:r>
          </a:p>
        </p:txBody>
      </p:sp>
      <p:sp>
        <p:nvSpPr>
          <p:cNvPr id="10" name="TextBox 9">
            <a:extLst>
              <a:ext uri="{FF2B5EF4-FFF2-40B4-BE49-F238E27FC236}">
                <a16:creationId xmlns:a16="http://schemas.microsoft.com/office/drawing/2014/main" id="{74FB6CDE-72E2-C42C-BD5D-50B150BBE77D}"/>
              </a:ext>
            </a:extLst>
          </p:cNvPr>
          <p:cNvSpPr txBox="1"/>
          <p:nvPr/>
        </p:nvSpPr>
        <p:spPr>
          <a:xfrm>
            <a:off x="4598905" y="5477581"/>
            <a:ext cx="4116833" cy="923330"/>
          </a:xfrm>
          <a:prstGeom prst="rect">
            <a:avLst/>
          </a:prstGeom>
          <a:noFill/>
        </p:spPr>
        <p:txBody>
          <a:bodyPr wrap="none" rtlCol="0">
            <a:spAutoFit/>
          </a:bodyPr>
          <a:lstStyle/>
          <a:p>
            <a:r>
              <a:rPr lang="el-GR" b="1" dirty="0"/>
              <a:t>Υπερτασικός βυθός</a:t>
            </a:r>
            <a:r>
              <a:rPr lang="el-GR" dirty="0"/>
              <a:t>. Οφιοειδής πορεία</a:t>
            </a:r>
          </a:p>
          <a:p>
            <a:r>
              <a:rPr lang="el-GR" dirty="0"/>
              <a:t>της φλέβας ως συνέπεια της διάτασης.</a:t>
            </a:r>
          </a:p>
          <a:p>
            <a:r>
              <a:rPr lang="el-GR" dirty="0"/>
              <a:t>Χαρακτηριστικό το σημείο διασταύρωσης</a:t>
            </a:r>
          </a:p>
        </p:txBody>
      </p:sp>
    </p:spTree>
    <p:extLst>
      <p:ext uri="{BB962C8B-B14F-4D97-AF65-F5344CB8AC3E}">
        <p14:creationId xmlns:p14="http://schemas.microsoft.com/office/powerpoint/2010/main" val="41610994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sp>
        <p:nvSpPr>
          <p:cNvPr id="9" name="TextBox 8">
            <a:extLst>
              <a:ext uri="{FF2B5EF4-FFF2-40B4-BE49-F238E27FC236}">
                <a16:creationId xmlns:a16="http://schemas.microsoft.com/office/drawing/2014/main" id="{3C63298A-BC60-71D1-7E30-A82B74F29A2C}"/>
              </a:ext>
            </a:extLst>
          </p:cNvPr>
          <p:cNvSpPr txBox="1"/>
          <p:nvPr/>
        </p:nvSpPr>
        <p:spPr>
          <a:xfrm>
            <a:off x="2767691" y="4744019"/>
            <a:ext cx="4199291" cy="1754326"/>
          </a:xfrm>
          <a:prstGeom prst="rect">
            <a:avLst/>
          </a:prstGeom>
          <a:noFill/>
        </p:spPr>
        <p:txBody>
          <a:bodyPr wrap="none" rtlCol="0">
            <a:spAutoFit/>
          </a:bodyPr>
          <a:lstStyle/>
          <a:p>
            <a:r>
              <a:rPr lang="el-GR" b="1" dirty="0" err="1"/>
              <a:t>Αμφιβληστροειδοπάθεια</a:t>
            </a:r>
            <a:r>
              <a:rPr lang="el-GR" b="1" dirty="0"/>
              <a:t>-στάδιο Ι</a:t>
            </a:r>
            <a:r>
              <a:rPr lang="en-US" b="1" dirty="0"/>
              <a:t>V</a:t>
            </a:r>
            <a:endParaRPr lang="el-GR" b="1" dirty="0"/>
          </a:p>
          <a:p>
            <a:pPr algn="ctr"/>
            <a:r>
              <a:rPr lang="el-GR" dirty="0"/>
              <a:t>Διακρίνουμε</a:t>
            </a:r>
            <a:r>
              <a:rPr lang="en-US" dirty="0"/>
              <a:t>:</a:t>
            </a:r>
          </a:p>
          <a:p>
            <a:pPr marL="342900" indent="-342900">
              <a:buAutoNum type="arabicPeriod"/>
            </a:pPr>
            <a:r>
              <a:rPr lang="el-GR" dirty="0" err="1"/>
              <a:t>Μαλακ</a:t>
            </a:r>
            <a:r>
              <a:rPr lang="en-US" dirty="0" err="1"/>
              <a:t>ά</a:t>
            </a:r>
            <a:r>
              <a:rPr lang="el-GR" dirty="0"/>
              <a:t> (</a:t>
            </a:r>
            <a:r>
              <a:rPr lang="el-GR" dirty="0" err="1"/>
              <a:t>βαμβακόμορφα</a:t>
            </a:r>
            <a:r>
              <a:rPr lang="el-GR" dirty="0"/>
              <a:t>) εξιδρώματα</a:t>
            </a:r>
          </a:p>
          <a:p>
            <a:pPr marL="342900" indent="-342900">
              <a:buAutoNum type="arabicPeriod"/>
            </a:pPr>
            <a:r>
              <a:rPr lang="el-GR" dirty="0"/>
              <a:t>Διάχυτο οίδημα του οπίσθιου πόλου</a:t>
            </a:r>
          </a:p>
          <a:p>
            <a:pPr marL="342900" indent="-342900">
              <a:buAutoNum type="arabicPeriod"/>
            </a:pPr>
            <a:r>
              <a:rPr lang="el-GR" dirty="0"/>
              <a:t>Ισχαιμικό οίδημα θηλής</a:t>
            </a:r>
          </a:p>
          <a:p>
            <a:pPr marL="342900" indent="-342900">
              <a:buAutoNum type="arabicPeriod"/>
            </a:pPr>
            <a:r>
              <a:rPr lang="el-GR" dirty="0" err="1"/>
              <a:t>Επιπολής</a:t>
            </a:r>
            <a:r>
              <a:rPr lang="el-GR" dirty="0"/>
              <a:t> αιμορραγία</a:t>
            </a:r>
          </a:p>
        </p:txBody>
      </p:sp>
      <p:pic>
        <p:nvPicPr>
          <p:cNvPr id="4" name="Εικόνα 3">
            <a:extLst>
              <a:ext uri="{FF2B5EF4-FFF2-40B4-BE49-F238E27FC236}">
                <a16:creationId xmlns:a16="http://schemas.microsoft.com/office/drawing/2014/main" id="{89DD88B5-0A2A-A1FD-2EEC-04C5B1F54E25}"/>
              </a:ext>
            </a:extLst>
          </p:cNvPr>
          <p:cNvPicPr>
            <a:picLocks noChangeAspect="1"/>
          </p:cNvPicPr>
          <p:nvPr/>
        </p:nvPicPr>
        <p:blipFill>
          <a:blip r:embed="rId2"/>
          <a:stretch>
            <a:fillRect/>
          </a:stretch>
        </p:blipFill>
        <p:spPr>
          <a:xfrm>
            <a:off x="2069681" y="1190260"/>
            <a:ext cx="5016500" cy="3482436"/>
          </a:xfrm>
          <a:prstGeom prst="rect">
            <a:avLst/>
          </a:prstGeom>
        </p:spPr>
      </p:pic>
    </p:spTree>
    <p:extLst>
      <p:ext uri="{BB962C8B-B14F-4D97-AF65-F5344CB8AC3E}">
        <p14:creationId xmlns:p14="http://schemas.microsoft.com/office/powerpoint/2010/main" val="3893969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0C09E9B-0A07-4340-8843-30DD8668BB7A}"/>
              </a:ext>
            </a:extLst>
          </p:cNvPr>
          <p:cNvSpPr>
            <a:spLocks noGrp="1"/>
          </p:cNvSpPr>
          <p:nvPr>
            <p:ph type="title" idx="4294967295"/>
          </p:nvPr>
        </p:nvSpPr>
        <p:spPr>
          <a:xfrm>
            <a:off x="546537" y="1395794"/>
            <a:ext cx="8229600" cy="3964480"/>
          </a:xfrm>
        </p:spPr>
        <p:txBody>
          <a:bodyPr>
            <a:normAutofit fontScale="90000"/>
          </a:bodyPr>
          <a:lstStyle/>
          <a:p>
            <a:pPr algn="ctr"/>
            <a:r>
              <a:rPr lang="el-GR" dirty="0">
                <a:latin typeface="Calibri" panose="020F0502020204030204" pitchFamily="34" charset="0"/>
                <a:cs typeface="Calibri" panose="020F0502020204030204" pitchFamily="34" charset="0"/>
              </a:rPr>
              <a:t>Το </a:t>
            </a:r>
            <a:r>
              <a:rPr lang="en-US" dirty="0">
                <a:latin typeface="Calibri" panose="020F0502020204030204" pitchFamily="34" charset="0"/>
                <a:cs typeface="Calibri" panose="020F0502020204030204" pitchFamily="34" charset="0"/>
              </a:rPr>
              <a:t>GFR </a:t>
            </a:r>
            <a:r>
              <a:rPr lang="el-GR" dirty="0">
                <a:latin typeface="Calibri" panose="020F0502020204030204" pitchFamily="34" charset="0"/>
                <a:cs typeface="Calibri" panose="020F0502020204030204" pitchFamily="34" charset="0"/>
              </a:rPr>
              <a:t>δεν αρκεί για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εκτίμηση της νεφρικής βλάβης </a:t>
            </a:r>
            <a:br>
              <a:rPr lang="el-GR" dirty="0">
                <a:latin typeface="Calibri" panose="020F0502020204030204" pitchFamily="34" charset="0"/>
                <a:cs typeface="Calibri" panose="020F0502020204030204" pitchFamily="34" charset="0"/>
              </a:rPr>
            </a:b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Πως θα εκτιμηθεί η νεφρική λειτουργία</a:t>
            </a:r>
            <a:br>
              <a:rPr lang="el-GR"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1242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3" name="Εικόνα 2">
            <a:extLst>
              <a:ext uri="{FF2B5EF4-FFF2-40B4-BE49-F238E27FC236}">
                <a16:creationId xmlns:a16="http://schemas.microsoft.com/office/drawing/2014/main" id="{A958A39C-6019-0D33-29ED-CD8A99E37CFA}"/>
              </a:ext>
            </a:extLst>
          </p:cNvPr>
          <p:cNvPicPr>
            <a:picLocks noChangeAspect="1"/>
          </p:cNvPicPr>
          <p:nvPr/>
        </p:nvPicPr>
        <p:blipFill>
          <a:blip r:embed="rId2"/>
          <a:stretch>
            <a:fillRect/>
          </a:stretch>
        </p:blipFill>
        <p:spPr>
          <a:xfrm>
            <a:off x="0" y="2873311"/>
            <a:ext cx="9206258" cy="1370077"/>
          </a:xfrm>
          <a:prstGeom prst="rect">
            <a:avLst/>
          </a:prstGeom>
        </p:spPr>
      </p:pic>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3"/>
          <a:stretch>
            <a:fillRect/>
          </a:stretch>
        </p:blipFill>
        <p:spPr>
          <a:xfrm>
            <a:off x="1719006" y="125071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4"/>
          <a:stretch>
            <a:fillRect/>
          </a:stretch>
        </p:blipFill>
        <p:spPr>
          <a:xfrm>
            <a:off x="1549400" y="2202627"/>
            <a:ext cx="6045200" cy="596900"/>
          </a:xfrm>
          <a:prstGeom prst="rect">
            <a:avLst/>
          </a:prstGeom>
        </p:spPr>
      </p:pic>
    </p:spTree>
    <p:extLst>
      <p:ext uri="{BB962C8B-B14F-4D97-AF65-F5344CB8AC3E}">
        <p14:creationId xmlns:p14="http://schemas.microsoft.com/office/powerpoint/2010/main" val="5663269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2" name="TextBox 1">
            <a:extLst>
              <a:ext uri="{FF2B5EF4-FFF2-40B4-BE49-F238E27FC236}">
                <a16:creationId xmlns:a16="http://schemas.microsoft.com/office/drawing/2014/main" id="{C9F8332D-DC4B-9E3E-BB5E-FA11BFEA9E4E}"/>
              </a:ext>
            </a:extLst>
          </p:cNvPr>
          <p:cNvSpPr txBox="1"/>
          <p:nvPr/>
        </p:nvSpPr>
        <p:spPr>
          <a:xfrm>
            <a:off x="3293733" y="3198167"/>
            <a:ext cx="2133469" cy="461665"/>
          </a:xfrm>
          <a:prstGeom prst="rect">
            <a:avLst/>
          </a:prstGeom>
          <a:noFill/>
        </p:spPr>
        <p:txBody>
          <a:bodyPr wrap="none" rtlCol="0">
            <a:spAutoFit/>
          </a:bodyPr>
          <a:lstStyle/>
          <a:p>
            <a:r>
              <a:rPr lang="el-GR" sz="2400" b="1" dirty="0"/>
              <a:t>Συνοψίζοντας..</a:t>
            </a:r>
          </a:p>
        </p:txBody>
      </p:sp>
    </p:spTree>
    <p:extLst>
      <p:ext uri="{BB962C8B-B14F-4D97-AF65-F5344CB8AC3E}">
        <p14:creationId xmlns:p14="http://schemas.microsoft.com/office/powerpoint/2010/main" val="41637842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spTree>
    <p:extLst>
      <p:ext uri="{BB962C8B-B14F-4D97-AF65-F5344CB8AC3E}">
        <p14:creationId xmlns:p14="http://schemas.microsoft.com/office/powerpoint/2010/main" val="31813522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spTree>
    <p:extLst>
      <p:ext uri="{BB962C8B-B14F-4D97-AF65-F5344CB8AC3E}">
        <p14:creationId xmlns:p14="http://schemas.microsoft.com/office/powerpoint/2010/main" val="28946506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spTree>
    <p:extLst>
      <p:ext uri="{BB962C8B-B14F-4D97-AF65-F5344CB8AC3E}">
        <p14:creationId xmlns:p14="http://schemas.microsoft.com/office/powerpoint/2010/main" val="21947666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pic>
        <p:nvPicPr>
          <p:cNvPr id="9" name="Εικόνα 8">
            <a:extLst>
              <a:ext uri="{FF2B5EF4-FFF2-40B4-BE49-F238E27FC236}">
                <a16:creationId xmlns:a16="http://schemas.microsoft.com/office/drawing/2014/main" id="{2959CA6F-55D4-F906-E5C5-FD144F9ED954}"/>
              </a:ext>
            </a:extLst>
          </p:cNvPr>
          <p:cNvPicPr>
            <a:picLocks noChangeAspect="1"/>
          </p:cNvPicPr>
          <p:nvPr/>
        </p:nvPicPr>
        <p:blipFill>
          <a:blip r:embed="rId6"/>
          <a:stretch>
            <a:fillRect/>
          </a:stretch>
        </p:blipFill>
        <p:spPr>
          <a:xfrm>
            <a:off x="0" y="3775365"/>
            <a:ext cx="9158344" cy="1990987"/>
          </a:xfrm>
          <a:prstGeom prst="rect">
            <a:avLst/>
          </a:prstGeom>
        </p:spPr>
      </p:pic>
    </p:spTree>
    <p:extLst>
      <p:ext uri="{BB962C8B-B14F-4D97-AF65-F5344CB8AC3E}">
        <p14:creationId xmlns:p14="http://schemas.microsoft.com/office/powerpoint/2010/main" val="19408138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pic>
        <p:nvPicPr>
          <p:cNvPr id="9" name="Εικόνα 8">
            <a:extLst>
              <a:ext uri="{FF2B5EF4-FFF2-40B4-BE49-F238E27FC236}">
                <a16:creationId xmlns:a16="http://schemas.microsoft.com/office/drawing/2014/main" id="{2959CA6F-55D4-F906-E5C5-FD144F9ED954}"/>
              </a:ext>
            </a:extLst>
          </p:cNvPr>
          <p:cNvPicPr>
            <a:picLocks noChangeAspect="1"/>
          </p:cNvPicPr>
          <p:nvPr/>
        </p:nvPicPr>
        <p:blipFill>
          <a:blip r:embed="rId6"/>
          <a:stretch>
            <a:fillRect/>
          </a:stretch>
        </p:blipFill>
        <p:spPr>
          <a:xfrm>
            <a:off x="0" y="3775365"/>
            <a:ext cx="9158344" cy="1990987"/>
          </a:xfrm>
          <a:prstGeom prst="rect">
            <a:avLst/>
          </a:prstGeom>
        </p:spPr>
      </p:pic>
      <p:pic>
        <p:nvPicPr>
          <p:cNvPr id="10" name="Εικόνα 9">
            <a:extLst>
              <a:ext uri="{FF2B5EF4-FFF2-40B4-BE49-F238E27FC236}">
                <a16:creationId xmlns:a16="http://schemas.microsoft.com/office/drawing/2014/main" id="{51E11788-BDB5-74BA-8235-F7C8C95593E4}"/>
              </a:ext>
            </a:extLst>
          </p:cNvPr>
          <p:cNvPicPr>
            <a:picLocks noChangeAspect="1"/>
          </p:cNvPicPr>
          <p:nvPr/>
        </p:nvPicPr>
        <p:blipFill>
          <a:blip r:embed="rId7"/>
          <a:stretch>
            <a:fillRect/>
          </a:stretch>
        </p:blipFill>
        <p:spPr>
          <a:xfrm>
            <a:off x="-1" y="3775365"/>
            <a:ext cx="9151235" cy="1990987"/>
          </a:xfrm>
          <a:prstGeom prst="rect">
            <a:avLst/>
          </a:prstGeom>
        </p:spPr>
      </p:pic>
    </p:spTree>
    <p:extLst>
      <p:ext uri="{BB962C8B-B14F-4D97-AF65-F5344CB8AC3E}">
        <p14:creationId xmlns:p14="http://schemas.microsoft.com/office/powerpoint/2010/main" val="16784354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3" name="TextBox 2">
            <a:extLst>
              <a:ext uri="{FF2B5EF4-FFF2-40B4-BE49-F238E27FC236}">
                <a16:creationId xmlns:a16="http://schemas.microsoft.com/office/drawing/2014/main" id="{7EA190DF-1B39-8ED1-11E0-5C1BEA980770}"/>
              </a:ext>
            </a:extLst>
          </p:cNvPr>
          <p:cNvSpPr txBox="1"/>
          <p:nvPr/>
        </p:nvSpPr>
        <p:spPr>
          <a:xfrm>
            <a:off x="2805717" y="3198167"/>
            <a:ext cx="4418389" cy="461665"/>
          </a:xfrm>
          <a:prstGeom prst="rect">
            <a:avLst/>
          </a:prstGeom>
          <a:noFill/>
        </p:spPr>
        <p:txBody>
          <a:bodyPr wrap="none" rtlCol="0">
            <a:spAutoFit/>
          </a:bodyPr>
          <a:lstStyle/>
          <a:p>
            <a:r>
              <a:rPr lang="el-GR" sz="2400" b="1" dirty="0"/>
              <a:t>Ευχαριστ</a:t>
            </a:r>
            <a:r>
              <a:rPr lang="en-US" sz="2400" b="1" dirty="0"/>
              <a:t>ώ</a:t>
            </a:r>
            <a:r>
              <a:rPr lang="el-GR" sz="2400" b="1" dirty="0"/>
              <a:t> για την προσοχή σας!</a:t>
            </a:r>
          </a:p>
        </p:txBody>
      </p:sp>
    </p:spTree>
    <p:extLst>
      <p:ext uri="{BB962C8B-B14F-4D97-AF65-F5344CB8AC3E}">
        <p14:creationId xmlns:p14="http://schemas.microsoft.com/office/powerpoint/2010/main" val="408548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t>
            </a:r>
            <a:r>
              <a:rPr lang="el-GR" sz="4400" dirty="0" err="1"/>
              <a:t>Λειτουγική</a:t>
            </a:r>
            <a:r>
              <a:rPr lang="el-GR" sz="4400" dirty="0"/>
              <a:t> εφεδρεία νεφρού </a:t>
            </a:r>
            <a:br>
              <a:rPr lang="el-GR" sz="4400" dirty="0"/>
            </a:br>
            <a:r>
              <a:rPr lang="el-GR" sz="4400" dirty="0"/>
              <a:t>(</a:t>
            </a:r>
            <a:r>
              <a:rPr lang="en-US" sz="4400" dirty="0"/>
              <a:t>Renal Reserve</a:t>
            </a:r>
            <a:r>
              <a:rPr lang="el-GR" sz="4400" dirty="0"/>
              <a:t>)</a:t>
            </a:r>
            <a:r>
              <a:rPr lang="en-US" sz="4400" dirty="0"/>
              <a:t>”</a:t>
            </a:r>
            <a:endParaRPr lang="el-GR" sz="4400" dirty="0"/>
          </a:p>
        </p:txBody>
      </p:sp>
      <p:sp>
        <p:nvSpPr>
          <p:cNvPr id="3" name="Content Placeholder 2"/>
          <p:cNvSpPr>
            <a:spLocks noGrp="1"/>
          </p:cNvSpPr>
          <p:nvPr>
            <p:ph idx="1"/>
          </p:nvPr>
        </p:nvSpPr>
        <p:spPr>
          <a:xfrm>
            <a:off x="457200" y="1542847"/>
            <a:ext cx="8229600" cy="2504498"/>
          </a:xfrm>
        </p:spPr>
        <p:txBody>
          <a:bodyPr>
            <a:normAutofit/>
          </a:bodyPr>
          <a:lstStyle/>
          <a:p>
            <a:r>
              <a:rPr lang="el-GR" dirty="0"/>
              <a:t>Ορισμός:  Η ικανότητα των νεφρών να αυξάνουν</a:t>
            </a:r>
            <a:r>
              <a:rPr lang="en-US" dirty="0"/>
              <a:t> </a:t>
            </a:r>
            <a:r>
              <a:rPr lang="el-GR" dirty="0"/>
              <a:t>το ρυθμό σπειραματικής διήθησης </a:t>
            </a:r>
            <a:r>
              <a:rPr lang="en-US" dirty="0"/>
              <a:t>(GFR) </a:t>
            </a:r>
            <a:r>
              <a:rPr lang="el-GR" dirty="0"/>
              <a:t>ως απάντηση σε φυσιολογικά ή παθολογικά ερεθίσματα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789040"/>
            <a:ext cx="3672408" cy="2875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01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7C3D1-476A-2A46-BD4C-2D0FBB4E7271}"/>
              </a:ext>
            </a:extLst>
          </p:cNvPr>
          <p:cNvSpPr>
            <a:spLocks noGrp="1"/>
          </p:cNvSpPr>
          <p:nvPr>
            <p:ph type="title"/>
          </p:nvPr>
        </p:nvSpPr>
        <p:spPr/>
        <p:txBody>
          <a:bodyPr>
            <a:normAutofit fontScale="90000"/>
          </a:bodyPr>
          <a:lstStyle/>
          <a:p>
            <a:pPr algn="ctr"/>
            <a:r>
              <a:rPr lang="el-GR" b="1" dirty="0"/>
              <a:t>Λειτουργικές Εφεδρείες Νεφρού (</a:t>
            </a:r>
            <a:r>
              <a:rPr lang="en-US" b="1" dirty="0"/>
              <a:t>RFR)</a:t>
            </a:r>
            <a:endParaRPr lang="el-GR" b="1" dirty="0"/>
          </a:p>
        </p:txBody>
      </p:sp>
      <p:sp>
        <p:nvSpPr>
          <p:cNvPr id="3" name="Θέση περιεχομένου 2">
            <a:extLst>
              <a:ext uri="{FF2B5EF4-FFF2-40B4-BE49-F238E27FC236}">
                <a16:creationId xmlns:a16="http://schemas.microsoft.com/office/drawing/2014/main" id="{3B620481-6529-EE48-B5F3-B7DF70418949}"/>
              </a:ext>
            </a:extLst>
          </p:cNvPr>
          <p:cNvSpPr>
            <a:spLocks noGrp="1"/>
          </p:cNvSpPr>
          <p:nvPr>
            <p:ph idx="1"/>
          </p:nvPr>
        </p:nvSpPr>
        <p:spPr/>
        <p:txBody>
          <a:bodyPr>
            <a:normAutofit/>
          </a:bodyPr>
          <a:lstStyle/>
          <a:p>
            <a:pPr algn="just"/>
            <a:r>
              <a:rPr lang="en-US" dirty="0"/>
              <a:t>Renal Functional Reserve (</a:t>
            </a:r>
            <a:r>
              <a:rPr lang="en" dirty="0"/>
              <a:t>RFR) describes the capacity of the kidney to increase GFR under certain stimuli or demands</a:t>
            </a:r>
            <a:endParaRPr lang="el-GR" dirty="0"/>
          </a:p>
          <a:p>
            <a:pPr algn="just"/>
            <a:endParaRPr lang="el-GR" dirty="0"/>
          </a:p>
          <a:p>
            <a:pPr algn="just"/>
            <a:r>
              <a:rPr lang="en" dirty="0"/>
              <a:t>Conceptually, </a:t>
            </a:r>
            <a:r>
              <a:rPr lang="en" u="sng" dirty="0"/>
              <a:t>the capacity to increase GFR during stress can alter the results of renal function studies</a:t>
            </a:r>
            <a:endParaRPr lang="el-GR" u="sng" dirty="0"/>
          </a:p>
        </p:txBody>
      </p:sp>
      <p:sp>
        <p:nvSpPr>
          <p:cNvPr id="4" name="Ορθογώνιο 3">
            <a:extLst>
              <a:ext uri="{FF2B5EF4-FFF2-40B4-BE49-F238E27FC236}">
                <a16:creationId xmlns:a16="http://schemas.microsoft.com/office/drawing/2014/main" id="{A723B1B7-192A-B34F-BB6D-8B5F705739D8}"/>
              </a:ext>
            </a:extLst>
          </p:cNvPr>
          <p:cNvSpPr/>
          <p:nvPr/>
        </p:nvSpPr>
        <p:spPr>
          <a:xfrm>
            <a:off x="6400802" y="6276201"/>
            <a:ext cx="2743198" cy="2769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a:ea typeface="+mn-ea"/>
                <a:cs typeface="+mn-cs"/>
              </a:rPr>
              <a:t>Sharma et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al.Clin</a:t>
            </a:r>
            <a:r>
              <a:rPr kumimoji="0" lang="en-US" sz="1200" b="0" i="0" u="none" strike="noStrike" kern="1200" cap="none" spc="0" normalizeH="0" baseline="0" noProof="0" dirty="0">
                <a:ln>
                  <a:noFill/>
                </a:ln>
                <a:solidFill>
                  <a:prstClr val="black"/>
                </a:solidFill>
                <a:effectLst/>
                <a:uLnTx/>
                <a:uFillTx/>
                <a:latin typeface="Corbel"/>
                <a:ea typeface="+mn-ea"/>
                <a:cs typeface="+mn-cs"/>
              </a:rPr>
              <a: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Pract</a:t>
            </a:r>
            <a:r>
              <a:rPr kumimoji="0" lang="en-US" sz="1200" b="0" i="0" u="none" strike="noStrike" kern="1200" cap="none" spc="0" normalizeH="0" baseline="0" noProof="0" dirty="0">
                <a:ln>
                  <a:noFill/>
                </a:ln>
                <a:solidFill>
                  <a:prstClr val="black"/>
                </a:solidFill>
                <a:effectLst/>
                <a:uLnTx/>
                <a:uFillTx/>
                <a:latin typeface="Corbel"/>
                <a:ea typeface="+mn-ea"/>
                <a:cs typeface="+mn-cs"/>
              </a:rPr>
              <a:t> 2014;127:94–100 </a:t>
            </a:r>
          </a:p>
        </p:txBody>
      </p:sp>
    </p:spTree>
    <p:extLst>
      <p:ext uri="{BB962C8B-B14F-4D97-AF65-F5344CB8AC3E}">
        <p14:creationId xmlns:p14="http://schemas.microsoft.com/office/powerpoint/2010/main" val="125950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304800"/>
            <a:ext cx="7772400" cy="1143000"/>
          </a:xfrm>
        </p:spPr>
        <p:txBody>
          <a:bodyPr/>
          <a:lstStyle/>
          <a:p>
            <a:r>
              <a:rPr lang="en-US" sz="3200">
                <a:solidFill>
                  <a:srgbClr val="FFFF00"/>
                </a:solidFill>
              </a:rPr>
              <a:t>Nephron Number in Patients with Hypertension</a:t>
            </a:r>
            <a:endParaRPr lang="en-GB" sz="3200">
              <a:solidFill>
                <a:srgbClr val="FFFF00"/>
              </a:solidFill>
            </a:endParaRPr>
          </a:p>
        </p:txBody>
      </p:sp>
      <p:pic>
        <p:nvPicPr>
          <p:cNvPr id="1075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057400"/>
            <a:ext cx="2738438"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057400"/>
            <a:ext cx="3440113"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28600" y="22860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Normal</a:t>
            </a:r>
            <a:endParaRPr kumimoji="0" lang="en-GB"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107526" name="Text Box 6"/>
          <p:cNvSpPr txBox="1">
            <a:spLocks noChangeArrowheads="1"/>
          </p:cNvSpPr>
          <p:nvPr/>
        </p:nvSpPr>
        <p:spPr bwMode="auto">
          <a:xfrm>
            <a:off x="184150" y="44196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itchFamily="18" charset="0"/>
                <a:ea typeface="+mn-ea"/>
                <a:cs typeface="+mn-cs"/>
              </a:rPr>
              <a:t>Hypertension</a:t>
            </a:r>
            <a:endParaRPr kumimoji="0" lang="en-GB" sz="1800" b="1"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07527" name="Text Box 7"/>
          <p:cNvSpPr txBox="1">
            <a:spLocks noChangeArrowheads="1"/>
          </p:cNvSpPr>
          <p:nvPr/>
        </p:nvSpPr>
        <p:spPr bwMode="auto">
          <a:xfrm>
            <a:off x="6300788" y="2060575"/>
            <a:ext cx="1268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Number</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8" name="Text Box 8"/>
          <p:cNvSpPr txBox="1">
            <a:spLocks noChangeArrowheads="1"/>
          </p:cNvSpPr>
          <p:nvPr/>
        </p:nvSpPr>
        <p:spPr bwMode="auto">
          <a:xfrm>
            <a:off x="6372225" y="6021388"/>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Volume</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9" name="Text Box 9"/>
          <p:cNvSpPr txBox="1">
            <a:spLocks noChangeArrowheads="1"/>
          </p:cNvSpPr>
          <p:nvPr/>
        </p:nvSpPr>
        <p:spPr bwMode="auto">
          <a:xfrm>
            <a:off x="1752600" y="1447800"/>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pitchFamily="18" charset="0"/>
                <a:ea typeface="+mn-ea"/>
                <a:cs typeface="+mn-cs"/>
              </a:rPr>
              <a:t>Keller G et al. N Engl J Med 2003;348:101-8</a:t>
            </a:r>
            <a:endParaRPr kumimoji="0" lang="en-GB" sz="24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07530" name="Text Box 10"/>
          <p:cNvSpPr txBox="1">
            <a:spLocks noChangeArrowheads="1"/>
          </p:cNvSpPr>
          <p:nvPr/>
        </p:nvSpPr>
        <p:spPr bwMode="auto">
          <a:xfrm>
            <a:off x="6083636" y="2490788"/>
            <a:ext cx="718465" cy="400110"/>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46%</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1" name="Line 11"/>
          <p:cNvSpPr>
            <a:spLocks noChangeShapeType="1"/>
          </p:cNvSpPr>
          <p:nvPr/>
        </p:nvSpPr>
        <p:spPr bwMode="auto">
          <a:xfrm>
            <a:off x="6156325" y="25654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2" name="Text Box 12"/>
          <p:cNvSpPr txBox="1">
            <a:spLocks noChangeArrowheads="1"/>
          </p:cNvSpPr>
          <p:nvPr/>
        </p:nvSpPr>
        <p:spPr bwMode="auto">
          <a:xfrm>
            <a:off x="6053138" y="4292600"/>
            <a:ext cx="839787" cy="396875"/>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133%</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3" name="Line 13"/>
          <p:cNvSpPr>
            <a:spLocks noChangeShapeType="1"/>
          </p:cNvSpPr>
          <p:nvPr/>
        </p:nvSpPr>
        <p:spPr bwMode="auto">
          <a:xfrm flipV="1">
            <a:off x="6156325" y="43656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33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09011" y="5349895"/>
            <a:ext cx="3947822" cy="1508105"/>
          </a:xfrm>
          <a:prstGeom prst="rect">
            <a:avLst/>
          </a:prstGeom>
          <a:noFill/>
        </p:spPr>
        <p:txBody>
          <a:bodyPr wrap="square" rtlCol="0">
            <a:spAutoFit/>
          </a:bodyPr>
          <a:lstStyle/>
          <a:p>
            <a:pPr algn="ctr"/>
            <a:r>
              <a:rPr lang="el-GR" sz="2000" b="1" dirty="0">
                <a:solidFill>
                  <a:srgbClr val="FF0000"/>
                </a:solidFill>
              </a:rPr>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11</a:t>
            </a:r>
            <a:r>
              <a:rPr lang="el-GR" b="1" dirty="0"/>
              <a:t>/</a:t>
            </a:r>
            <a:r>
              <a:rPr lang="en-US" b="1" dirty="0"/>
              <a:t>3</a:t>
            </a:r>
            <a:r>
              <a:rPr lang="el-GR" b="1" dirty="0"/>
              <a:t>/202</a:t>
            </a:r>
            <a:r>
              <a:rPr lang="en-US" b="1" dirty="0"/>
              <a:t>5</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344622" y="1397378"/>
            <a:ext cx="7131162" cy="461665"/>
          </a:xfrm>
          <a:prstGeom prst="rect">
            <a:avLst/>
          </a:prstGeom>
        </p:spPr>
        <p:txBody>
          <a:bodyPr wrap="square">
            <a:spAutoFit/>
          </a:bodyPr>
          <a:lstStyle/>
          <a:p>
            <a:pPr algn="ctr"/>
            <a:r>
              <a:rPr lang="el-GR" sz="2400" b="1" dirty="0">
                <a:latin typeface="Trebuchet MS" panose="020B0703020202090204" pitchFamily="34" charset="0"/>
              </a:rPr>
              <a:t>Αρτηριακή Υπέρταση - Βλάβες οργάνων στόχων</a:t>
            </a:r>
          </a:p>
        </p:txBody>
      </p:sp>
      <p:pic>
        <p:nvPicPr>
          <p:cNvPr id="47" name="Εικόνα 46">
            <a:extLst>
              <a:ext uri="{FF2B5EF4-FFF2-40B4-BE49-F238E27FC236}">
                <a16:creationId xmlns:a16="http://schemas.microsoft.com/office/drawing/2014/main" id="{B3D5D906-DF63-109C-3866-005D1CB00EE8}"/>
              </a:ext>
            </a:extLst>
          </p:cNvPr>
          <p:cNvPicPr>
            <a:picLocks noChangeAspect="1"/>
          </p:cNvPicPr>
          <p:nvPr/>
        </p:nvPicPr>
        <p:blipFill>
          <a:blip r:embed="rId2"/>
          <a:stretch>
            <a:fillRect/>
          </a:stretch>
        </p:blipFill>
        <p:spPr>
          <a:xfrm>
            <a:off x="2571750" y="2314104"/>
            <a:ext cx="4590465" cy="2684854"/>
          </a:xfrm>
          <a:prstGeom prst="rect">
            <a:avLst/>
          </a:prstGeom>
          <a:solidFill>
            <a:schemeClr val="tx2">
              <a:lumMod val="40000"/>
              <a:lumOff val="60000"/>
            </a:schemeClr>
          </a:solidFill>
        </p:spPr>
      </p:pic>
    </p:spTree>
    <p:extLst>
      <p:ext uri="{BB962C8B-B14F-4D97-AF65-F5344CB8AC3E}">
        <p14:creationId xmlns:p14="http://schemas.microsoft.com/office/powerpoint/2010/main" val="254248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latin typeface="Times New Roman"/>
                <a:cs typeface="Times New Roman"/>
              </a:rPr>
              <a:t>Λευκωματουρία</a:t>
            </a:r>
            <a:endParaRPr lang="en-US" sz="3200" dirty="0">
              <a:latin typeface="Times New Roman"/>
              <a:cs typeface="Times New Roman"/>
            </a:endParaRPr>
          </a:p>
        </p:txBody>
      </p:sp>
      <p:pic>
        <p:nvPicPr>
          <p:cNvPr id="4" name="Content Placeholder 3"/>
          <p:cNvPicPr>
            <a:picLocks noGrp="1" noChangeAspect="1"/>
          </p:cNvPicPr>
          <p:nvPr>
            <p:ph idx="1"/>
          </p:nvPr>
        </p:nvPicPr>
        <p:blipFill rotWithShape="1">
          <a:blip r:embed="rId2" cstate="print"/>
          <a:srcRect l="-381" t="11757" r="381" b="-10382"/>
          <a:stretch/>
        </p:blipFill>
        <p:spPr>
          <a:xfrm>
            <a:off x="457200" y="1795349"/>
            <a:ext cx="8229600" cy="3998377"/>
          </a:xfrm>
        </p:spPr>
      </p:pic>
    </p:spTree>
    <p:extLst>
      <p:ext uri="{BB962C8B-B14F-4D97-AF65-F5344CB8AC3E}">
        <p14:creationId xmlns:p14="http://schemas.microsoft.com/office/powerpoint/2010/main" val="248630779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Θέση υποσέλιδου"/>
          <p:cNvSpPr>
            <a:spLocks noGrp="1"/>
          </p:cNvSpPr>
          <p:nvPr>
            <p:ph type="ftr" sz="quarter" idx="11"/>
          </p:nvPr>
        </p:nvSpPr>
        <p:spPr>
          <a:xfrm>
            <a:off x="6172200" y="5883275"/>
            <a:ext cx="2895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Corbel"/>
                <a:ea typeface="+mn-ea"/>
                <a:cs typeface="+mn-cs"/>
              </a:rPr>
              <a:t>Am J Kidney Dis 2002; 39(S2): S1-246</a:t>
            </a:r>
          </a:p>
        </p:txBody>
      </p:sp>
      <p:sp>
        <p:nvSpPr>
          <p:cNvPr id="30723" name="Rectangle 2"/>
          <p:cNvSpPr>
            <a:spLocks noGrp="1" noRot="1" noChangeArrowheads="1"/>
          </p:cNvSpPr>
          <p:nvPr>
            <p:ph type="title"/>
          </p:nvPr>
        </p:nvSpPr>
        <p:spPr/>
        <p:txBody>
          <a:bodyPr/>
          <a:lstStyle/>
          <a:p>
            <a:pPr eaLnBrk="1" hangingPunct="1"/>
            <a:r>
              <a:rPr lang="el-GR" dirty="0">
                <a:latin typeface="Calibri" charset="0"/>
              </a:rPr>
              <a:t>Λευκωματουρία</a:t>
            </a:r>
            <a:endParaRPr lang="en-US" dirty="0">
              <a:latin typeface="Calibri" charset="0"/>
            </a:endParaRPr>
          </a:p>
        </p:txBody>
      </p:sp>
      <p:sp>
        <p:nvSpPr>
          <p:cNvPr id="30724" name="Rectangle 3"/>
          <p:cNvSpPr>
            <a:spLocks noGrp="1" noRot="1" noChangeArrowheads="1"/>
          </p:cNvSpPr>
          <p:nvPr>
            <p:ph type="body" idx="1"/>
          </p:nvPr>
        </p:nvSpPr>
        <p:spPr>
          <a:xfrm>
            <a:off x="457200" y="1775840"/>
            <a:ext cx="8229600" cy="4525963"/>
          </a:xfrm>
        </p:spPr>
        <p:txBody>
          <a:bodyPr/>
          <a:lstStyle/>
          <a:p>
            <a:pPr eaLnBrk="1" hangingPunct="1">
              <a:lnSpc>
                <a:spcPct val="90000"/>
              </a:lnSpc>
            </a:pPr>
            <a:r>
              <a:rPr lang="el-GR" sz="2800" dirty="0">
                <a:latin typeface="Calibri" charset="0"/>
              </a:rPr>
              <a:t>Ο καλύτερος δείκτης για την εξέλιξη της ΧΝΝ</a:t>
            </a:r>
            <a:endParaRPr lang="en-US" sz="2800" dirty="0">
              <a:latin typeface="Calibri" charset="0"/>
            </a:endParaRPr>
          </a:p>
          <a:p>
            <a:pPr eaLnBrk="1" hangingPunct="1">
              <a:lnSpc>
                <a:spcPct val="90000"/>
              </a:lnSpc>
            </a:pPr>
            <a:endParaRPr lang="en-US" sz="2800" dirty="0">
              <a:latin typeface="Calibri" charset="0"/>
            </a:endParaRPr>
          </a:p>
          <a:p>
            <a:pPr eaLnBrk="1" hangingPunct="1">
              <a:lnSpc>
                <a:spcPct val="90000"/>
              </a:lnSpc>
            </a:pPr>
            <a:r>
              <a:rPr lang="en-US" sz="2800" dirty="0">
                <a:latin typeface="Calibri" charset="0"/>
              </a:rPr>
              <a:t>Normal albumin excretion</a:t>
            </a:r>
          </a:p>
          <a:p>
            <a:pPr lvl="1" eaLnBrk="1" hangingPunct="1">
              <a:lnSpc>
                <a:spcPct val="90000"/>
              </a:lnSpc>
            </a:pPr>
            <a:r>
              <a:rPr lang="en-US" sz="2400" dirty="0">
                <a:latin typeface="Calibri" charset="0"/>
              </a:rPr>
              <a:t>&lt;30 mg/24 hours</a:t>
            </a:r>
          </a:p>
          <a:p>
            <a:pPr eaLnBrk="1" hangingPunct="1">
              <a:lnSpc>
                <a:spcPct val="90000"/>
              </a:lnSpc>
            </a:pPr>
            <a:r>
              <a:rPr lang="en-US" sz="2800" dirty="0" err="1">
                <a:latin typeface="Calibri" charset="0"/>
              </a:rPr>
              <a:t>Microalbuminuria</a:t>
            </a:r>
            <a:endParaRPr lang="en-US" sz="2800" dirty="0">
              <a:latin typeface="Calibri" charset="0"/>
            </a:endParaRPr>
          </a:p>
          <a:p>
            <a:pPr lvl="1" eaLnBrk="1" hangingPunct="1">
              <a:lnSpc>
                <a:spcPct val="90000"/>
              </a:lnSpc>
            </a:pPr>
            <a:r>
              <a:rPr lang="en-US" sz="2400" dirty="0">
                <a:latin typeface="Calibri" charset="0"/>
              </a:rPr>
              <a:t>20-200 </a:t>
            </a:r>
            <a:r>
              <a:rPr lang="en-US" sz="2400" dirty="0">
                <a:latin typeface="Calibri" charset="0"/>
                <a:sym typeface="Symbol" charset="0"/>
              </a:rPr>
              <a:t></a:t>
            </a:r>
            <a:r>
              <a:rPr lang="en-US" sz="2400" dirty="0">
                <a:latin typeface="Calibri" charset="0"/>
              </a:rPr>
              <a:t>g/min or 30-300 mg/24 hours</a:t>
            </a:r>
          </a:p>
          <a:p>
            <a:pPr eaLnBrk="1" hangingPunct="1">
              <a:lnSpc>
                <a:spcPct val="90000"/>
              </a:lnSpc>
            </a:pPr>
            <a:r>
              <a:rPr lang="en-US" sz="2800" dirty="0" err="1">
                <a:latin typeface="Calibri" charset="0"/>
              </a:rPr>
              <a:t>Macroalbuminuria</a:t>
            </a:r>
            <a:endParaRPr lang="en-US" sz="2800" dirty="0">
              <a:latin typeface="Calibri" charset="0"/>
            </a:endParaRPr>
          </a:p>
          <a:p>
            <a:pPr lvl="1" eaLnBrk="1" hangingPunct="1">
              <a:lnSpc>
                <a:spcPct val="90000"/>
              </a:lnSpc>
            </a:pPr>
            <a:r>
              <a:rPr lang="en-US" sz="2400" dirty="0">
                <a:latin typeface="Calibri" charset="0"/>
              </a:rPr>
              <a:t>&gt;300 mg/24 hours</a:t>
            </a:r>
          </a:p>
          <a:p>
            <a:pPr eaLnBrk="1" hangingPunct="1">
              <a:lnSpc>
                <a:spcPct val="90000"/>
              </a:lnSpc>
            </a:pPr>
            <a:r>
              <a:rPr lang="en-US" sz="2800" dirty="0" err="1">
                <a:latin typeface="Calibri" charset="0"/>
              </a:rPr>
              <a:t>Nephrotic</a:t>
            </a:r>
            <a:r>
              <a:rPr lang="en-US" sz="2800" dirty="0">
                <a:latin typeface="Calibri" charset="0"/>
              </a:rPr>
              <a:t> range proteinuria</a:t>
            </a:r>
          </a:p>
          <a:p>
            <a:pPr lvl="1" eaLnBrk="1" hangingPunct="1">
              <a:lnSpc>
                <a:spcPct val="90000"/>
              </a:lnSpc>
            </a:pPr>
            <a:r>
              <a:rPr lang="en-US" sz="2400" dirty="0">
                <a:latin typeface="Calibri" charset="0"/>
              </a:rPr>
              <a:t>&gt;3 g/24 hours</a:t>
            </a:r>
          </a:p>
        </p:txBody>
      </p:sp>
    </p:spTree>
    <p:extLst>
      <p:ext uri="{BB962C8B-B14F-4D97-AF65-F5344CB8AC3E}">
        <p14:creationId xmlns:p14="http://schemas.microsoft.com/office/powerpoint/2010/main" val="5898984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3DF62DC-6603-D84F-B442-DC92CA41C777}"/>
              </a:ext>
            </a:extLst>
          </p:cNvPr>
          <p:cNvSpPr>
            <a:spLocks noGrp="1"/>
          </p:cNvSpPr>
          <p:nvPr>
            <p:ph type="title"/>
          </p:nvPr>
        </p:nvSpPr>
        <p:spPr>
          <a:xfrm>
            <a:off x="123567" y="155448"/>
            <a:ext cx="8872151" cy="1252728"/>
          </a:xfrm>
        </p:spPr>
        <p:txBody>
          <a:bodyPr>
            <a:normAutofit fontScale="90000"/>
          </a:bodyPr>
          <a:lstStyle/>
          <a:p>
            <a:pPr algn="ctr"/>
            <a:r>
              <a:rPr lang="el-GR" dirty="0" err="1"/>
              <a:t>Εκτ</a:t>
            </a:r>
            <a:r>
              <a:rPr lang="en-US" dirty="0" err="1"/>
              <a:t>ί</a:t>
            </a:r>
            <a:r>
              <a:rPr lang="el-GR" dirty="0" err="1"/>
              <a:t>μηση</a:t>
            </a:r>
            <a:r>
              <a:rPr lang="el-GR" dirty="0"/>
              <a:t> πρωτεΐνης/</a:t>
            </a:r>
            <a:r>
              <a:rPr lang="el-GR" dirty="0" err="1"/>
              <a:t>αλβουμίνης</a:t>
            </a:r>
            <a:r>
              <a:rPr lang="el-GR" dirty="0"/>
              <a:t> ούρων</a:t>
            </a:r>
          </a:p>
        </p:txBody>
      </p:sp>
      <p:sp>
        <p:nvSpPr>
          <p:cNvPr id="6" name="Θέση περιεχομένου 5">
            <a:extLst>
              <a:ext uri="{FF2B5EF4-FFF2-40B4-BE49-F238E27FC236}">
                <a16:creationId xmlns:a16="http://schemas.microsoft.com/office/drawing/2014/main" id="{CD203804-5D55-C74A-8E77-D189C7B46051}"/>
              </a:ext>
            </a:extLst>
          </p:cNvPr>
          <p:cNvSpPr>
            <a:spLocks noGrp="1"/>
          </p:cNvSpPr>
          <p:nvPr>
            <p:ph idx="1"/>
          </p:nvPr>
        </p:nvSpPr>
        <p:spPr/>
        <p:txBody>
          <a:bodyPr>
            <a:normAutofit lnSpcReduction="10000"/>
          </a:bodyPr>
          <a:lstStyle/>
          <a:p>
            <a:r>
              <a:rPr lang="el-GR" dirty="0" err="1"/>
              <a:t>Υπο</a:t>
            </a:r>
            <a:r>
              <a:rPr lang="el-GR" dirty="0"/>
              <a:t> φυσιολογικές συνθήκες δεν έχουμε πρωτεΐνη ή </a:t>
            </a:r>
            <a:r>
              <a:rPr lang="el-GR" dirty="0" err="1"/>
              <a:t>αλβουμίνη</a:t>
            </a:r>
            <a:r>
              <a:rPr lang="el-GR" dirty="0"/>
              <a:t> στα ούρα </a:t>
            </a:r>
          </a:p>
          <a:p>
            <a:endParaRPr lang="el-GR" dirty="0"/>
          </a:p>
          <a:p>
            <a:endParaRPr lang="el-GR" dirty="0"/>
          </a:p>
          <a:p>
            <a:r>
              <a:rPr lang="el-GR" dirty="0"/>
              <a:t>Διηθείται μια  ποσότητα που διασπάται σε αμινοξέα ή </a:t>
            </a:r>
            <a:r>
              <a:rPr lang="el-GR" dirty="0" err="1"/>
              <a:t>ενδοκυτώνεται</a:t>
            </a:r>
            <a:r>
              <a:rPr lang="el-GR" dirty="0"/>
              <a:t>  και </a:t>
            </a:r>
            <a:r>
              <a:rPr lang="el-GR" dirty="0" err="1"/>
              <a:t>επαναρροφάται</a:t>
            </a:r>
            <a:r>
              <a:rPr lang="el-GR" dirty="0"/>
              <a:t> </a:t>
            </a:r>
          </a:p>
          <a:p>
            <a:endParaRPr lang="el-GR" dirty="0"/>
          </a:p>
          <a:p>
            <a:r>
              <a:rPr lang="el-GR" dirty="0"/>
              <a:t>60-80% των πρωτεϊνών των ούρων είναι </a:t>
            </a:r>
            <a:r>
              <a:rPr lang="el-GR" dirty="0" err="1"/>
              <a:t>αλβουμίνη</a:t>
            </a:r>
            <a:endParaRPr lang="el-GR" dirty="0"/>
          </a:p>
        </p:txBody>
      </p:sp>
    </p:spTree>
    <p:extLst>
      <p:ext uri="{BB962C8B-B14F-4D97-AF65-F5344CB8AC3E}">
        <p14:creationId xmlns:p14="http://schemas.microsoft.com/office/powerpoint/2010/main" val="51496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80551FD9-A08A-ED41-9093-9BC42FEAB2BD}"/>
              </a:ext>
            </a:extLst>
          </p:cNvPr>
          <p:cNvSpPr/>
          <p:nvPr/>
        </p:nvSpPr>
        <p:spPr>
          <a:xfrm>
            <a:off x="52465" y="1882436"/>
            <a:ext cx="9039069" cy="4102470"/>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Persistent albumin excretion between 30 and 300 mg/day (20 to 200 mcg/min) is called moderately increased albuminuria (formerly called "microalbuminuria")..</a:t>
            </a:r>
            <a:endParaRPr kumimoji="0" lang="el-GR"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Albumin excretion </a:t>
            </a:r>
            <a:r>
              <a:rPr kumimoji="0" lang="en" sz="2200" b="1" i="0" u="sng"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above 300 mg/day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(200 mcg/min) is considered overt proteinuria or severely increased albuminuria (formerly called "</a:t>
            </a:r>
            <a:r>
              <a:rPr kumimoji="0" lang="en" sz="2200" b="0" i="0" u="none" strike="noStrike" kern="1200" cap="none" spc="0" normalizeH="0" baseline="0" noProof="0" dirty="0" err="1">
                <a:ln>
                  <a:noFill/>
                </a:ln>
                <a:solidFill>
                  <a:srgbClr val="232323"/>
                </a:solidFill>
                <a:effectLst/>
                <a:uLnTx/>
                <a:uFillTx/>
                <a:latin typeface="Calibri" panose="020F0502020204030204" pitchFamily="34" charset="0"/>
                <a:ea typeface="+mn-ea"/>
                <a:cs typeface="Calibri" panose="020F0502020204030204" pitchFamily="34" charset="0"/>
              </a:rPr>
              <a:t>macroalbuminuria</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a:r>
            <a:r>
              <a:rPr kumimoji="0" lang="en" sz="2200" b="1"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 the level at which the standard dipstick becomes positive.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this level, much of the protein in the urine consists of albumin</a:t>
            </a:r>
          </a:p>
        </p:txBody>
      </p:sp>
      <p:sp>
        <p:nvSpPr>
          <p:cNvPr id="6" name="Τίτλος 5">
            <a:extLst>
              <a:ext uri="{FF2B5EF4-FFF2-40B4-BE49-F238E27FC236}">
                <a16:creationId xmlns:a16="http://schemas.microsoft.com/office/drawing/2014/main" id="{041E51BF-A3B2-094E-8C2A-C804A7EEF8E7}"/>
              </a:ext>
            </a:extLst>
          </p:cNvPr>
          <p:cNvSpPr>
            <a:spLocks noGrp="1"/>
          </p:cNvSpPr>
          <p:nvPr>
            <p:ph type="title"/>
          </p:nvPr>
        </p:nvSpPr>
        <p:spPr/>
        <p:txBody>
          <a:bodyPr>
            <a:normAutofit fontScale="90000"/>
          </a:bodyPr>
          <a:lstStyle/>
          <a:p>
            <a:pPr algn="ctr"/>
            <a:r>
              <a:rPr lang="en" sz="4800" dirty="0">
                <a:solidFill>
                  <a:srgbClr val="FFFF00"/>
                </a:solidFill>
                <a:latin typeface="MyanmarText"/>
              </a:rPr>
              <a:t>Normal urinary protein excretion </a:t>
            </a:r>
            <a:endParaRPr lang="el-GR" dirty="0"/>
          </a:p>
        </p:txBody>
      </p:sp>
    </p:spTree>
    <p:extLst>
      <p:ext uri="{BB962C8B-B14F-4D97-AF65-F5344CB8AC3E}">
        <p14:creationId xmlns:p14="http://schemas.microsoft.com/office/powerpoint/2010/main" val="375378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143000" y="2386014"/>
            <a:ext cx="6858000" cy="3246814"/>
          </a:xfrm>
          <a:prstGeom prst="rect">
            <a:avLst/>
          </a:prstGeom>
        </p:spPr>
      </p:pic>
      <p:sp>
        <p:nvSpPr>
          <p:cNvPr id="5" name="Title 4"/>
          <p:cNvSpPr>
            <a:spLocks noGrp="1"/>
          </p:cNvSpPr>
          <p:nvPr>
            <p:ph type="title"/>
          </p:nvPr>
        </p:nvSpPr>
        <p:spPr/>
        <p:txBody>
          <a:bodyPr/>
          <a:lstStyle/>
          <a:p>
            <a:r>
              <a:rPr lang="en-US" dirty="0"/>
              <a:t>Beware of Transient Albuminuria</a:t>
            </a:r>
            <a:endParaRPr lang="en-CA" dirty="0"/>
          </a:p>
        </p:txBody>
      </p:sp>
    </p:spTree>
    <p:extLst>
      <p:ext uri="{BB962C8B-B14F-4D97-AF65-F5344CB8AC3E}">
        <p14:creationId xmlns:p14="http://schemas.microsoft.com/office/powerpoint/2010/main" val="6820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Detecting early CKD</a:t>
            </a:r>
          </a:p>
        </p:txBody>
      </p:sp>
      <p:pic>
        <p:nvPicPr>
          <p:cNvPr id="5" name="Picture 4"/>
          <p:cNvPicPr>
            <a:picLocks noChangeAspect="1"/>
          </p:cNvPicPr>
          <p:nvPr/>
        </p:nvPicPr>
        <p:blipFill>
          <a:blip r:embed="rId3"/>
          <a:stretch>
            <a:fillRect/>
          </a:stretch>
        </p:blipFill>
        <p:spPr>
          <a:xfrm>
            <a:off x="1198268" y="1802755"/>
            <a:ext cx="6878932" cy="4677369"/>
          </a:xfrm>
          <a:prstGeom prst="rect">
            <a:avLst/>
          </a:prstGeom>
        </p:spPr>
      </p:pic>
    </p:spTree>
    <p:extLst>
      <p:ext uri="{BB962C8B-B14F-4D97-AF65-F5344CB8AC3E}">
        <p14:creationId xmlns:p14="http://schemas.microsoft.com/office/powerpoint/2010/main" val="162341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64DCA3-8203-3D43-8727-F752A18DEBD6}"/>
              </a:ext>
            </a:extLst>
          </p:cNvPr>
          <p:cNvSpPr>
            <a:spLocks noGrp="1"/>
          </p:cNvSpPr>
          <p:nvPr>
            <p:ph type="title"/>
          </p:nvPr>
        </p:nvSpPr>
        <p:spPr/>
        <p:txBody>
          <a:bodyPr/>
          <a:lstStyle/>
          <a:p>
            <a:r>
              <a:rPr lang="el-GR" dirty="0" err="1"/>
              <a:t>Μικροαλβουμινουρία</a:t>
            </a:r>
            <a:endParaRPr lang="el-GR" dirty="0"/>
          </a:p>
        </p:txBody>
      </p:sp>
      <p:sp>
        <p:nvSpPr>
          <p:cNvPr id="3" name="Θέση περιεχομένου 2">
            <a:extLst>
              <a:ext uri="{FF2B5EF4-FFF2-40B4-BE49-F238E27FC236}">
                <a16:creationId xmlns:a16="http://schemas.microsoft.com/office/drawing/2014/main" id="{755A027C-F929-174C-977C-A64B74AFD7E7}"/>
              </a:ext>
            </a:extLst>
          </p:cNvPr>
          <p:cNvSpPr>
            <a:spLocks noGrp="1"/>
          </p:cNvSpPr>
          <p:nvPr>
            <p:ph idx="1"/>
          </p:nvPr>
        </p:nvSpPr>
        <p:spPr>
          <a:xfrm>
            <a:off x="187377" y="1775191"/>
            <a:ext cx="8499423" cy="4927361"/>
          </a:xfrm>
        </p:spPr>
        <p:txBody>
          <a:bodyPr>
            <a:normAutofit fontScale="92500" lnSpcReduction="10000"/>
          </a:bodyPr>
          <a:lstStyle/>
          <a:p>
            <a:r>
              <a:rPr lang="el-GR" dirty="0">
                <a:latin typeface="Calibri" panose="020F0502020204030204" pitchFamily="34" charset="0"/>
                <a:cs typeface="Calibri" panose="020F0502020204030204" pitchFamily="34" charset="0"/>
              </a:rPr>
              <a:t>Ανευρίσκεται σε ένα ποσοστό ασθενών με υπέρταση(5-30%)</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Έχει συσχετισθεί με αυξημένο καρδιαγγειακό κίνδυνο σε ασθενείς με υπέρταση</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Δεν σημαίνει απαραίτητα νεφρική βλάβη( για αυτό και δεν σχετίζεται με την εμφάνιση νεφροπάθειας)</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Φαίνεται να αποτελεί ενδοθηλιακή βλάβη </a:t>
            </a:r>
          </a:p>
        </p:txBody>
      </p:sp>
    </p:spTree>
    <p:extLst>
      <p:ext uri="{BB962C8B-B14F-4D97-AF65-F5344CB8AC3E}">
        <p14:creationId xmlns:p14="http://schemas.microsoft.com/office/powerpoint/2010/main" val="274861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GFR</a:t>
            </a:r>
          </a:p>
        </p:txBody>
      </p:sp>
      <p:sp>
        <p:nvSpPr>
          <p:cNvPr id="3" name="Content Placeholder 2"/>
          <p:cNvSpPr>
            <a:spLocks noGrp="1"/>
          </p:cNvSpPr>
          <p:nvPr>
            <p:ph idx="1"/>
          </p:nvPr>
        </p:nvSpPr>
        <p:spPr/>
        <p:txBody>
          <a:bodyPr>
            <a:normAutofit lnSpcReduction="10000"/>
          </a:bodyPr>
          <a:lstStyle/>
          <a:p>
            <a:r>
              <a:rPr lang="el-GR" dirty="0"/>
              <a:t>Εκτίμηση νεφρικής λειτουργίας</a:t>
            </a:r>
          </a:p>
          <a:p>
            <a:endParaRPr lang="el-GR" dirty="0"/>
          </a:p>
          <a:p>
            <a:r>
              <a:rPr lang="el-GR" dirty="0"/>
              <a:t>Εκτίμηση σταδίου νεφρικής ανεπάρκειας</a:t>
            </a:r>
            <a:endParaRPr lang="en-US" dirty="0"/>
          </a:p>
          <a:p>
            <a:endParaRPr lang="en-US" dirty="0"/>
          </a:p>
          <a:p>
            <a:r>
              <a:rPr lang="el-GR" dirty="0"/>
              <a:t>Παρακολούθηση πορείας νόσου</a:t>
            </a:r>
            <a:endParaRPr lang="en-US" dirty="0"/>
          </a:p>
          <a:p>
            <a:endParaRPr lang="en-US" dirty="0"/>
          </a:p>
          <a:p>
            <a:r>
              <a:rPr lang="el-GR" dirty="0"/>
              <a:t>Προσδιορισμός δοσολογίας φαρμάκων</a:t>
            </a:r>
            <a:endParaRPr lang="en-US" dirty="0"/>
          </a:p>
          <a:p>
            <a:endParaRPr lang="en-US" dirty="0"/>
          </a:p>
          <a:p>
            <a:r>
              <a:rPr lang="el-GR" b="1" u="sng" dirty="0"/>
              <a:t>ΟΧΙ όμως</a:t>
            </a:r>
            <a:r>
              <a:rPr lang="el-GR" b="1" dirty="0"/>
              <a:t> </a:t>
            </a:r>
            <a:r>
              <a:rPr lang="el-GR" dirty="0"/>
              <a:t>η</a:t>
            </a:r>
            <a:r>
              <a:rPr lang="el-GR" b="1" dirty="0"/>
              <a:t> </a:t>
            </a:r>
            <a:r>
              <a:rPr lang="el-GR" dirty="0"/>
              <a:t>φύση της υποκείμενης νεφρικής βλάβης</a:t>
            </a:r>
          </a:p>
          <a:p>
            <a:endParaRPr lang="en-US" dirty="0"/>
          </a:p>
          <a:p>
            <a:endParaRPr lang="el-GR" dirty="0"/>
          </a:p>
          <a:p>
            <a:endParaRPr lang="en-US" dirty="0"/>
          </a:p>
          <a:p>
            <a:endParaRPr lang="el-GR" dirty="0"/>
          </a:p>
          <a:p>
            <a:endParaRPr lang="en-US" dirty="0"/>
          </a:p>
          <a:p>
            <a:endParaRPr lang="el-GR" dirty="0"/>
          </a:p>
          <a:p>
            <a:endParaRPr lang="en-US" dirty="0"/>
          </a:p>
          <a:p>
            <a:endParaRPr lang="en-US" dirty="0"/>
          </a:p>
        </p:txBody>
      </p:sp>
    </p:spTree>
    <p:extLst>
      <p:ext uri="{BB962C8B-B14F-4D97-AF65-F5344CB8AC3E}">
        <p14:creationId xmlns:p14="http://schemas.microsoft.com/office/powerpoint/2010/main" val="3298008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A72FA3-EF26-5D43-A412-C08D1392F971}"/>
              </a:ext>
            </a:extLst>
          </p:cNvPr>
          <p:cNvSpPr>
            <a:spLocks noGrp="1"/>
          </p:cNvSpPr>
          <p:nvPr>
            <p:ph type="title"/>
          </p:nvPr>
        </p:nvSpPr>
        <p:spPr/>
        <p:txBody>
          <a:bodyPr>
            <a:normAutofit fontScale="90000"/>
          </a:bodyPr>
          <a:lstStyle/>
          <a:p>
            <a:r>
              <a:rPr lang="el-GR" dirty="0" err="1">
                <a:latin typeface="Calibri" panose="020F0502020204030204" pitchFamily="34" charset="0"/>
                <a:cs typeface="Calibri" panose="020F0502020204030204" pitchFamily="34" charset="0"/>
              </a:rPr>
              <a:t>Υπερηχογρ</a:t>
            </a:r>
            <a:r>
              <a:rPr lang="en-US" dirty="0" err="1">
                <a:latin typeface="Calibri" panose="020F0502020204030204" pitchFamily="34" charset="0"/>
                <a:cs typeface="Calibri" panose="020F0502020204030204" pitchFamily="34" charset="0"/>
              </a:rPr>
              <a:t>ά</a:t>
            </a:r>
            <a:r>
              <a:rPr lang="el-GR" dirty="0" err="1">
                <a:latin typeface="Calibri" panose="020F0502020204030204" pitchFamily="34" charset="0"/>
                <a:cs typeface="Calibri" panose="020F0502020204030204" pitchFamily="34" charset="0"/>
              </a:rPr>
              <a:t>φημα</a:t>
            </a:r>
            <a:r>
              <a:rPr lang="el-GR" dirty="0">
                <a:latin typeface="Calibri" panose="020F0502020204030204" pitchFamily="34" charset="0"/>
                <a:cs typeface="Calibri" panose="020F0502020204030204" pitchFamily="34" charset="0"/>
              </a:rPr>
              <a:t> νεφρών στην αρτηριακή υπέρταση</a:t>
            </a:r>
          </a:p>
        </p:txBody>
      </p:sp>
      <p:sp>
        <p:nvSpPr>
          <p:cNvPr id="3" name="Θέση περιεχομένου 2">
            <a:extLst>
              <a:ext uri="{FF2B5EF4-FFF2-40B4-BE49-F238E27FC236}">
                <a16:creationId xmlns:a16="http://schemas.microsoft.com/office/drawing/2014/main" id="{ECE83F0E-59BA-EA4E-A0B1-821EFD22E9D9}"/>
              </a:ext>
            </a:extLst>
          </p:cNvPr>
          <p:cNvSpPr>
            <a:spLocks noGrp="1"/>
          </p:cNvSpPr>
          <p:nvPr>
            <p:ph idx="1"/>
          </p:nvPr>
        </p:nvSpPr>
        <p:spPr/>
        <p:txBody>
          <a:bodyPr>
            <a:normAutofit/>
          </a:bodyPr>
          <a:lstStyle/>
          <a:p>
            <a:r>
              <a:rPr lang="el-GR" dirty="0">
                <a:latin typeface="Calibri" panose="020F0502020204030204" pitchFamily="34" charset="0"/>
                <a:cs typeface="Calibri" panose="020F0502020204030204" pitchFamily="34" charset="0"/>
              </a:rPr>
              <a:t>Σημαντικές πληροφορίες για το μέγεθος του νεφρού </a:t>
            </a:r>
          </a:p>
          <a:p>
            <a:r>
              <a:rPr lang="el-GR" dirty="0">
                <a:latin typeface="Calibri" panose="020F0502020204030204" pitchFamily="34" charset="0"/>
                <a:cs typeface="Calibri" panose="020F0502020204030204" pitchFamily="34" charset="0"/>
              </a:rPr>
              <a:t>πιθανές ανωμαλίες του νεφρού</a:t>
            </a:r>
          </a:p>
          <a:p>
            <a:r>
              <a:rPr lang="el-GR" dirty="0">
                <a:latin typeface="Calibri" panose="020F0502020204030204" pitchFamily="34" charset="0"/>
                <a:cs typeface="Calibri" panose="020F0502020204030204" pitchFamily="34" charset="0"/>
              </a:rPr>
              <a:t>Πάχος και </a:t>
            </a:r>
            <a:r>
              <a:rPr lang="el-GR" dirty="0" err="1">
                <a:latin typeface="Calibri" panose="020F0502020204030204" pitchFamily="34" charset="0"/>
                <a:cs typeface="Calibri" panose="020F0502020204030204" pitchFamily="34" charset="0"/>
              </a:rPr>
              <a:t>ηχογένεια</a:t>
            </a:r>
            <a:r>
              <a:rPr lang="el-GR" dirty="0">
                <a:latin typeface="Calibri" panose="020F0502020204030204" pitchFamily="34" charset="0"/>
                <a:cs typeface="Calibri" panose="020F0502020204030204" pitchFamily="34" charset="0"/>
              </a:rPr>
              <a:t> φλοιού</a:t>
            </a:r>
          </a:p>
          <a:p>
            <a:r>
              <a:rPr lang="el-GR" dirty="0">
                <a:latin typeface="Calibri" panose="020F0502020204030204" pitchFamily="34" charset="0"/>
                <a:cs typeface="Calibri" panose="020F0502020204030204" pitchFamily="34" charset="0"/>
              </a:rPr>
              <a:t>Εύκολη εξέταση</a:t>
            </a:r>
          </a:p>
          <a:p>
            <a:r>
              <a:rPr lang="el-GR" dirty="0" err="1">
                <a:latin typeface="Calibri" panose="020F0502020204030204" pitchFamily="34" charset="0"/>
                <a:cs typeface="Calibri" panose="020F0502020204030204" pitchFamily="34" charset="0"/>
              </a:rPr>
              <a:t>Επαναληψιμότητα</a:t>
            </a: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Επηρεάζεται από τον χειριστή</a:t>
            </a:r>
          </a:p>
          <a:p>
            <a:r>
              <a:rPr lang="el-GR" dirty="0">
                <a:latin typeface="Calibri" panose="020F0502020204030204" pitchFamily="34" charset="0"/>
                <a:cs typeface="Calibri" panose="020F0502020204030204" pitchFamily="34" charset="0"/>
              </a:rPr>
              <a:t>Πιο δ</a:t>
            </a:r>
            <a:r>
              <a:rPr lang="en-US" dirty="0" err="1">
                <a:latin typeface="Calibri" panose="020F0502020204030204" pitchFamily="34" charset="0"/>
                <a:cs typeface="Calibri" panose="020F0502020204030204" pitchFamily="34" charset="0"/>
              </a:rPr>
              <a:t>ύ</a:t>
            </a:r>
            <a:r>
              <a:rPr lang="el-GR" dirty="0" err="1">
                <a:latin typeface="Calibri" panose="020F0502020204030204" pitchFamily="34" charset="0"/>
                <a:cs typeface="Calibri" panose="020F0502020204030204" pitchFamily="34" charset="0"/>
              </a:rPr>
              <a:t>σκολη</a:t>
            </a:r>
            <a:r>
              <a:rPr lang="el-GR" dirty="0">
                <a:latin typeface="Calibri" panose="020F0502020204030204" pitchFamily="34" charset="0"/>
                <a:cs typeface="Calibri" panose="020F0502020204030204" pitchFamily="34" charset="0"/>
              </a:rPr>
              <a:t> εξέταση σε ευτραφείς και σε μετεωρισμό του εντέρου</a:t>
            </a:r>
          </a:p>
        </p:txBody>
      </p:sp>
    </p:spTree>
    <p:extLst>
      <p:ext uri="{BB962C8B-B14F-4D97-AF65-F5344CB8AC3E}">
        <p14:creationId xmlns:p14="http://schemas.microsoft.com/office/powerpoint/2010/main" val="56972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88DDBA-93B5-A84F-B3D4-BE4974620F1F}"/>
              </a:ext>
            </a:extLst>
          </p:cNvPr>
          <p:cNvSpPr>
            <a:spLocks noGrp="1"/>
          </p:cNvSpPr>
          <p:nvPr>
            <p:ph type="title"/>
          </p:nvPr>
        </p:nvSpPr>
        <p:spPr/>
        <p:txBody>
          <a:bodyPr/>
          <a:lstStyle/>
          <a:p>
            <a:r>
              <a:rPr lang="el-GR" dirty="0">
                <a:latin typeface="Calibri" panose="020F0502020204030204" pitchFamily="34" charset="0"/>
                <a:cs typeface="Calibri" panose="020F0502020204030204" pitchFamily="34" charset="0"/>
              </a:rPr>
              <a:t>ΣΥΜΠΕΡΑΣΜΑΤΑ</a:t>
            </a:r>
          </a:p>
        </p:txBody>
      </p:sp>
      <p:sp>
        <p:nvSpPr>
          <p:cNvPr id="3" name="Θέση περιεχομένου 2">
            <a:extLst>
              <a:ext uri="{FF2B5EF4-FFF2-40B4-BE49-F238E27FC236}">
                <a16:creationId xmlns:a16="http://schemas.microsoft.com/office/drawing/2014/main" id="{CFCAF0AB-1FDF-0842-B979-001A791D4C7C}"/>
              </a:ext>
            </a:extLst>
          </p:cNvPr>
          <p:cNvSpPr>
            <a:spLocks noGrp="1"/>
          </p:cNvSpPr>
          <p:nvPr>
            <p:ph idx="1"/>
          </p:nvPr>
        </p:nvSpPr>
        <p:spPr/>
        <p:txBody>
          <a:bodyPr>
            <a:normAutofit/>
          </a:bodyPr>
          <a:lstStyle/>
          <a:p>
            <a:pPr algn="just"/>
            <a:r>
              <a:rPr lang="el-GR" dirty="0">
                <a:latin typeface="Calibri" panose="020F0502020204030204" pitchFamily="34" charset="0"/>
                <a:cs typeface="Calibri" panose="020F0502020204030204" pitchFamily="34" charset="0"/>
              </a:rPr>
              <a:t>Η εκτίμηση της νεφρικής λειτουργίας είναι σημαντική στους υπερτασικούς ασθενείς </a:t>
            </a:r>
          </a:p>
          <a:p>
            <a:pPr algn="just"/>
            <a:endParaRPr lang="el-GR" dirty="0">
              <a:latin typeface="Calibri" panose="020F0502020204030204" pitchFamily="34" charset="0"/>
              <a:cs typeface="Calibri" panose="020F0502020204030204" pitchFamily="34" charset="0"/>
            </a:endParaRPr>
          </a:p>
          <a:p>
            <a:pPr algn="just"/>
            <a:r>
              <a:rPr lang="el-GR" dirty="0">
                <a:latin typeface="Calibri" panose="020F0502020204030204" pitchFamily="34" charset="0"/>
                <a:cs typeface="Calibri" panose="020F0502020204030204" pitchFamily="34" charset="0"/>
              </a:rPr>
              <a:t>Η παρουσία </a:t>
            </a:r>
            <a:r>
              <a:rPr lang="el-GR" dirty="0" err="1">
                <a:latin typeface="Calibri" panose="020F0502020204030204" pitchFamily="34" charset="0"/>
                <a:cs typeface="Calibri" panose="020F0502020204030204" pitchFamily="34" charset="0"/>
              </a:rPr>
              <a:t>μικροαλβουμινουρίας</a:t>
            </a:r>
            <a:r>
              <a:rPr lang="el-GR" dirty="0">
                <a:latin typeface="Calibri" panose="020F0502020204030204" pitchFamily="34" charset="0"/>
                <a:cs typeface="Calibri" panose="020F0502020204030204" pitchFamily="34" charset="0"/>
              </a:rPr>
              <a:t> φαίνεται να έχει προγνωστικό ρόλο και </a:t>
            </a:r>
            <a:r>
              <a:rPr lang="el-GR" dirty="0" err="1">
                <a:latin typeface="Calibri" panose="020F0502020204030204" pitchFamily="34" charset="0"/>
                <a:cs typeface="Calibri" panose="020F0502020204030204" pitchFamily="34" charset="0"/>
              </a:rPr>
              <a:t>ισως</a:t>
            </a:r>
            <a:r>
              <a:rPr lang="el-GR" dirty="0">
                <a:latin typeface="Calibri" panose="020F0502020204030204" pitchFamily="34" charset="0"/>
                <a:cs typeface="Calibri" panose="020F0502020204030204" pitchFamily="34" charset="0"/>
              </a:rPr>
              <a:t> να υποδηλώνει ενδοθηλιακή βλάβη</a:t>
            </a:r>
          </a:p>
          <a:p>
            <a:pPr marL="118872" indent="0" algn="just">
              <a:buNone/>
            </a:pPr>
            <a:r>
              <a:rPr lang="el-GR" dirty="0">
                <a:latin typeface="Calibri" panose="020F0502020204030204" pitchFamily="34" charset="0"/>
                <a:cs typeface="Calibri" panose="020F0502020204030204" pitchFamily="34" charset="0"/>
              </a:rPr>
              <a:t> </a:t>
            </a:r>
          </a:p>
          <a:p>
            <a:pPr algn="just"/>
            <a:r>
              <a:rPr lang="el-GR" dirty="0">
                <a:latin typeface="Calibri" panose="020F0502020204030204" pitchFamily="34" charset="0"/>
                <a:cs typeface="Calibri" panose="020F0502020204030204" pitchFamily="34" charset="0"/>
              </a:rPr>
              <a:t>Αρχική εκτίμηση</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αίματος, </a:t>
            </a:r>
            <a:r>
              <a:rPr lang="en-US" dirty="0" err="1">
                <a:latin typeface="Calibri" panose="020F0502020204030204" pitchFamily="34" charset="0"/>
                <a:cs typeface="Calibri" panose="020F0502020204030204" pitchFamily="34" charset="0"/>
              </a:rPr>
              <a:t>egfr</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dirty="0" err="1">
                <a:latin typeface="Calibri" panose="020F0502020204030204" pitchFamily="34" charset="0"/>
                <a:cs typeface="Calibri" panose="020F0502020204030204" pitchFamily="34" charset="0"/>
              </a:rPr>
              <a:t>αλβουμινη</a:t>
            </a:r>
            <a:r>
              <a:rPr lang="el-GR" dirty="0">
                <a:latin typeface="Calibri" panose="020F0502020204030204" pitchFamily="34" charset="0"/>
                <a:cs typeface="Calibri" panose="020F0502020204030204" pitchFamily="34" charset="0"/>
              </a:rPr>
              <a:t>/</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ούρων</a:t>
            </a:r>
          </a:p>
          <a:p>
            <a:pPr algn="just"/>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08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88671" y="231415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Ένα παιχνίδι των </a:t>
            </a:r>
            <a:r>
              <a:rPr lang="el-GR" sz="2200" b="1" dirty="0" err="1">
                <a:solidFill>
                  <a:schemeClr val="tx1">
                    <a:lumMod val="95000"/>
                    <a:lumOff val="5000"/>
                  </a:schemeClr>
                </a:solidFill>
                <a:ea typeface="ＭＳ Ｐゴシック" pitchFamily="34" charset="-128"/>
              </a:rPr>
              <a:t>βιοστατιστικών</a:t>
            </a:r>
            <a:r>
              <a:rPr lang="el-GR" sz="2200" b="1" dirty="0">
                <a:solidFill>
                  <a:schemeClr val="tx1">
                    <a:lumMod val="95000"/>
                    <a:lumOff val="5000"/>
                  </a:schemeClr>
                </a:solidFill>
                <a:ea typeface="ＭＳ Ｐゴシック" pitchFamily="34" charset="-128"/>
              </a:rPr>
              <a:t>;</a:t>
            </a:r>
          </a:p>
        </p:txBody>
      </p:sp>
      <p:pic>
        <p:nvPicPr>
          <p:cNvPr id="136196" name="Picture 2" descr="http://cdn.screenrant.com/wp-content/uploads/Risk1.jpg"/>
          <p:cNvPicPr>
            <a:picLocks noChangeAspect="1" noChangeArrowheads="1"/>
          </p:cNvPicPr>
          <p:nvPr/>
        </p:nvPicPr>
        <p:blipFill>
          <a:blip r:embed="rId3"/>
          <a:srcRect b="8495"/>
          <a:stretch>
            <a:fillRect/>
          </a:stretch>
        </p:blipFill>
        <p:spPr bwMode="auto">
          <a:xfrm>
            <a:off x="573363" y="1438388"/>
            <a:ext cx="4276702" cy="2611414"/>
          </a:xfrm>
          <a:prstGeom prst="rect">
            <a:avLst/>
          </a:prstGeom>
          <a:noFill/>
          <a:ln w="9525">
            <a:noFill/>
            <a:miter lim="800000"/>
            <a:headEnd/>
            <a:tailEnd/>
          </a:ln>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grpSp>
        <p:nvGrpSpPr>
          <p:cNvPr id="11" name="10 - Ομάδα"/>
          <p:cNvGrpSpPr/>
          <p:nvPr/>
        </p:nvGrpSpPr>
        <p:grpSpPr>
          <a:xfrm>
            <a:off x="786420" y="4352924"/>
            <a:ext cx="7853401" cy="2505076"/>
            <a:chOff x="786420" y="4352924"/>
            <a:chExt cx="7853401" cy="2505076"/>
          </a:xfrm>
        </p:grpSpPr>
        <p:pic>
          <p:nvPicPr>
            <p:cNvPr id="91138" name="Picture 2" descr="http://karensandler.files.wordpress.com/2012/10/crystal-ball.jpg"/>
            <p:cNvPicPr>
              <a:picLocks noChangeAspect="1" noChangeArrowheads="1"/>
            </p:cNvPicPr>
            <p:nvPr/>
          </p:nvPicPr>
          <p:blipFill>
            <a:blip r:embed="rId4"/>
            <a:srcRect/>
            <a:stretch>
              <a:fillRect/>
            </a:stretch>
          </p:blipFill>
          <p:spPr bwMode="auto">
            <a:xfrm>
              <a:off x="786420" y="4352924"/>
              <a:ext cx="3810000" cy="2505076"/>
            </a:xfrm>
            <a:prstGeom prst="rect">
              <a:avLst/>
            </a:prstGeom>
            <a:noFill/>
          </p:spPr>
        </p:pic>
        <p:sp>
          <p:nvSpPr>
            <p:cNvPr id="10" name="Rectangle 8"/>
            <p:cNvSpPr/>
            <p:nvPr/>
          </p:nvSpPr>
          <p:spPr>
            <a:xfrm>
              <a:off x="5941071" y="509044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Μια απατηλή διαδικασία;</a:t>
              </a:r>
            </a:p>
          </p:txBody>
        </p:sp>
      </p:grpSp>
    </p:spTree>
    <p:extLst>
      <p:ext uri="{BB962C8B-B14F-4D97-AF65-F5344CB8AC3E}">
        <p14:creationId xmlns:p14="http://schemas.microsoft.com/office/powerpoint/2010/main" val="4156663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11</a:t>
            </a:r>
            <a:r>
              <a:rPr lang="el-GR" b="1" dirty="0"/>
              <a:t>/</a:t>
            </a:r>
            <a:r>
              <a:rPr lang="en-US" b="1" dirty="0"/>
              <a:t>3</a:t>
            </a:r>
            <a:r>
              <a:rPr lang="el-GR" b="1" dirty="0"/>
              <a:t>/202</a:t>
            </a:r>
            <a:r>
              <a:rPr lang="en-US" b="1" dirty="0"/>
              <a:t>5</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pic>
        <p:nvPicPr>
          <p:cNvPr id="4" name="Picture 6" descr="Heart most at risk for lifestyle Heart: most at risk for lifestyle">
            <a:extLst>
              <a:ext uri="{FF2B5EF4-FFF2-40B4-BE49-F238E27FC236}">
                <a16:creationId xmlns:a16="http://schemas.microsoft.com/office/drawing/2014/main" id="{3FA34F63-0238-3966-2779-536B7BD65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55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4 - TextBox">
            <a:extLst>
              <a:ext uri="{FF2B5EF4-FFF2-40B4-BE49-F238E27FC236}">
                <a16:creationId xmlns:a16="http://schemas.microsoft.com/office/drawing/2014/main" id="{CEBB8A38-2712-8ECE-F1C5-3E484504061D}"/>
              </a:ext>
            </a:extLst>
          </p:cNvPr>
          <p:cNvSpPr txBox="1">
            <a:spLocks noChangeArrowheads="1"/>
          </p:cNvSpPr>
          <p:nvPr/>
        </p:nvSpPr>
        <p:spPr bwMode="auto">
          <a:xfrm>
            <a:off x="1285875" y="4268921"/>
            <a:ext cx="657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l-GR" altLang="el-GR" sz="2800" b="1" dirty="0">
                <a:solidFill>
                  <a:srgbClr val="002060"/>
                </a:solidFill>
                <a:latin typeface="Times New Roman" panose="02020603050405020304" pitchFamily="18" charset="0"/>
                <a:cs typeface="Times New Roman" panose="02020603050405020304" pitchFamily="18" charset="0"/>
              </a:rPr>
              <a:t>Υπερτροφία της αριστερής κοιλίας</a:t>
            </a:r>
            <a:endParaRPr lang="en-US" altLang="el-GR" sz="2800" b="1" dirty="0">
              <a:solidFill>
                <a:srgbClr val="002060"/>
              </a:solidFill>
              <a:latin typeface="Times New Roman" panose="02020603050405020304" pitchFamily="18" charset="0"/>
              <a:cs typeface="Times New Roman" panose="02020603050405020304" pitchFamily="18" charset="0"/>
            </a:endParaRPr>
          </a:p>
        </p:txBody>
      </p:sp>
      <p:pic>
        <p:nvPicPr>
          <p:cNvPr id="4101" name="Picture 6" descr="Heart most at risk for lifestyle Heart: most at risk for lifestyle">
            <a:extLst>
              <a:ext uri="{FF2B5EF4-FFF2-40B4-BE49-F238E27FC236}">
                <a16:creationId xmlns:a16="http://schemas.microsoft.com/office/drawing/2014/main" id="{06E47A0A-C6FE-92D1-BD99-70D798979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a:extLst>
              <a:ext uri="{FF2B5EF4-FFF2-40B4-BE49-F238E27FC236}">
                <a16:creationId xmlns:a16="http://schemas.microsoft.com/office/drawing/2014/main" id="{C8DE3B94-6361-30D1-01B3-D617B0E227B9}"/>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
        <p:nvSpPr>
          <p:cNvPr id="4" name="Στρογγυλεμένο ορθογώνιο 3">
            <a:extLst>
              <a:ext uri="{FF2B5EF4-FFF2-40B4-BE49-F238E27FC236}">
                <a16:creationId xmlns:a16="http://schemas.microsoft.com/office/drawing/2014/main" id="{D4DB4FA5-3314-1281-E8C9-B36D51E8FE78}"/>
              </a:ext>
            </a:extLst>
          </p:cNvPr>
          <p:cNvSpPr/>
          <p:nvPr/>
        </p:nvSpPr>
        <p:spPr>
          <a:xfrm>
            <a:off x="283535" y="2386013"/>
            <a:ext cx="6617328" cy="5857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0056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3 - Τίτλος">
            <a:extLst>
              <a:ext uri="{FF2B5EF4-FFF2-40B4-BE49-F238E27FC236}">
                <a16:creationId xmlns:a16="http://schemas.microsoft.com/office/drawing/2014/main" id="{2B800906-48D2-C0D9-FF3D-984327D9645B}"/>
              </a:ext>
            </a:extLst>
          </p:cNvPr>
          <p:cNvSpPr>
            <a:spLocks noGrp="1"/>
          </p:cNvSpPr>
          <p:nvPr>
            <p:ph type="title"/>
          </p:nvPr>
        </p:nvSpPr>
        <p:spPr/>
        <p:txBody>
          <a:bodyPr>
            <a:normAutofit fontScale="90000"/>
          </a:bodyPr>
          <a:lstStyle/>
          <a:p>
            <a:pPr algn="just"/>
            <a:r>
              <a:rPr lang="en-US" altLang="el-GR" sz="2400" dirty="0">
                <a:solidFill>
                  <a:srgbClr val="002060"/>
                </a:solidFill>
                <a:latin typeface="Times New Roman" panose="02020603050405020304" pitchFamily="18" charset="0"/>
                <a:cs typeface="Times New Roman" panose="02020603050405020304" pitchFamily="18" charset="0"/>
              </a:rPr>
              <a:t>. </a:t>
            </a:r>
            <a:br>
              <a:rPr lang="en-US" altLang="el-GR" sz="2400" dirty="0">
                <a:solidFill>
                  <a:srgbClr val="002060"/>
                </a:solidFill>
                <a:latin typeface="Times New Roman" panose="02020603050405020304" pitchFamily="18" charset="0"/>
                <a:cs typeface="Times New Roman" panose="02020603050405020304" pitchFamily="18" charset="0"/>
              </a:rPr>
            </a:br>
            <a:br>
              <a:rPr lang="el-GR" altLang="el-GR" dirty="0"/>
            </a:br>
            <a:endParaRPr lang="el-GR" altLang="el-GR" dirty="0"/>
          </a:p>
        </p:txBody>
      </p:sp>
      <p:sp>
        <p:nvSpPr>
          <p:cNvPr id="8195" name="4 - Θέση περιεχομένου">
            <a:extLst>
              <a:ext uri="{FF2B5EF4-FFF2-40B4-BE49-F238E27FC236}">
                <a16:creationId xmlns:a16="http://schemas.microsoft.com/office/drawing/2014/main" id="{2013C833-29A0-74CB-7849-4F7BC7DE4F40}"/>
              </a:ext>
            </a:extLst>
          </p:cNvPr>
          <p:cNvSpPr>
            <a:spLocks noGrp="1"/>
          </p:cNvSpPr>
          <p:nvPr>
            <p:ph idx="1"/>
          </p:nvPr>
        </p:nvSpPr>
        <p:spPr>
          <a:xfrm>
            <a:off x="428625" y="2017713"/>
            <a:ext cx="8526463" cy="4114800"/>
          </a:xfrm>
        </p:spPr>
        <p:txBody>
          <a:bodyPr/>
          <a:lstStyle/>
          <a:p>
            <a:pPr algn="just">
              <a:buFont typeface="Wingdings" pitchFamily="2" charset="2"/>
              <a:buChar char="Ø"/>
            </a:pPr>
            <a:r>
              <a:rPr lang="en-US" altLang="el-GR" sz="2200" b="1" dirty="0">
                <a:solidFill>
                  <a:srgbClr val="002060"/>
                </a:solidFill>
                <a:latin typeface="Times New Roman" panose="02020603050405020304" pitchFamily="18" charset="0"/>
                <a:cs typeface="Times New Roman" panose="02020603050405020304" pitchFamily="18" charset="0"/>
              </a:rPr>
              <a:t>Hypertension causes</a:t>
            </a:r>
            <a:r>
              <a:rPr lang="en-US" altLang="el-GR" sz="2200" dirty="0">
                <a:solidFill>
                  <a:srgbClr val="002060"/>
                </a:solidFill>
                <a:latin typeface="Times New Roman" panose="02020603050405020304" pitchFamily="18" charset="0"/>
                <a:cs typeface="Times New Roman" panose="02020603050405020304" pitchFamily="18" charset="0"/>
              </a:rPr>
              <a:t>:</a:t>
            </a: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 </a:t>
            </a: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1. </a:t>
            </a:r>
            <a:r>
              <a:rPr lang="en-US" altLang="el-GR" sz="2200" b="1" dirty="0">
                <a:solidFill>
                  <a:srgbClr val="002060"/>
                </a:solidFill>
                <a:latin typeface="Times New Roman" panose="02020603050405020304" pitchFamily="18" charset="0"/>
                <a:cs typeface="Times New Roman" panose="02020603050405020304" pitchFamily="18" charset="0"/>
              </a:rPr>
              <a:t>LVH</a:t>
            </a:r>
            <a:r>
              <a:rPr lang="en-US" altLang="el-GR" sz="2200" dirty="0">
                <a:solidFill>
                  <a:srgbClr val="002060"/>
                </a:solidFill>
                <a:latin typeface="Times New Roman" panose="02020603050405020304" pitchFamily="18" charset="0"/>
                <a:cs typeface="Times New Roman" panose="02020603050405020304" pitchFamily="18" charset="0"/>
              </a:rPr>
              <a:t>, which </a:t>
            </a:r>
            <a:r>
              <a:rPr lang="en-US" altLang="el-GR" sz="2200" b="1" dirty="0">
                <a:solidFill>
                  <a:srgbClr val="002060"/>
                </a:solidFill>
                <a:latin typeface="Times New Roman" panose="02020603050405020304" pitchFamily="18" charset="0"/>
                <a:cs typeface="Times New Roman" panose="02020603050405020304" pitchFamily="18" charset="0"/>
              </a:rPr>
              <a:t>impairs LV</a:t>
            </a:r>
            <a:r>
              <a:rPr lang="el-GR" altLang="el-GR" sz="2200" b="1" dirty="0">
                <a:solidFill>
                  <a:srgbClr val="002060"/>
                </a:solidFill>
                <a:latin typeface="Times New Roman" panose="02020603050405020304" pitchFamily="18" charset="0"/>
                <a:cs typeface="Times New Roman" panose="02020603050405020304" pitchFamily="18" charset="0"/>
              </a:rPr>
              <a:t> </a:t>
            </a:r>
            <a:r>
              <a:rPr lang="en-US" altLang="el-GR" sz="2200" b="1" dirty="0">
                <a:solidFill>
                  <a:srgbClr val="002060"/>
                </a:solidFill>
                <a:latin typeface="Times New Roman" panose="02020603050405020304" pitchFamily="18" charset="0"/>
                <a:cs typeface="Times New Roman" panose="02020603050405020304" pitchFamily="18" charset="0"/>
              </a:rPr>
              <a:t>relaxation </a:t>
            </a:r>
            <a:r>
              <a:rPr lang="en-US" altLang="el-GR" sz="2200" dirty="0">
                <a:solidFill>
                  <a:srgbClr val="002060"/>
                </a:solidFill>
                <a:latin typeface="Times New Roman" panose="02020603050405020304" pitchFamily="18" charset="0"/>
                <a:cs typeface="Times New Roman" panose="02020603050405020304" pitchFamily="18" charset="0"/>
              </a:rPr>
              <a:t>(so-called diastolic dysfunction) and is a potent predictor of heart failure, even when LV systolic function is normal and there</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is</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no preceding myocardial infarction (</a:t>
            </a:r>
            <a:r>
              <a:rPr lang="en-US" altLang="el-GR" sz="2200" dirty="0" err="1">
                <a:solidFill>
                  <a:srgbClr val="002060"/>
                </a:solidFill>
                <a:latin typeface="Times New Roman" panose="02020603050405020304" pitchFamily="18" charset="0"/>
                <a:cs typeface="Times New Roman" panose="02020603050405020304" pitchFamily="18" charset="0"/>
              </a:rPr>
              <a:t>HFpEF</a:t>
            </a:r>
            <a:r>
              <a:rPr lang="en-US" altLang="el-GR" sz="2200" dirty="0">
                <a:solidFill>
                  <a:srgbClr val="002060"/>
                </a:solidFill>
                <a:latin typeface="Times New Roman" panose="02020603050405020304" pitchFamily="18" charset="0"/>
                <a:cs typeface="Times New Roman" panose="02020603050405020304" pitchFamily="18" charset="0"/>
              </a:rPr>
              <a:t>).</a:t>
            </a:r>
          </a:p>
          <a:p>
            <a:pPr algn="just">
              <a:buFont typeface="Wingdings" pitchFamily="2" charset="2"/>
              <a:buChar char="Ø"/>
            </a:pPr>
            <a:endParaRPr lang="en-US" altLang="el-GR" sz="2200" dirty="0">
              <a:solidFill>
                <a:srgbClr val="002060"/>
              </a:solidFill>
              <a:latin typeface="Times New Roman" panose="02020603050405020304" pitchFamily="18" charset="0"/>
              <a:cs typeface="Times New Roman" panose="02020603050405020304" pitchFamily="18" charset="0"/>
            </a:endParaRP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2. </a:t>
            </a:r>
            <a:r>
              <a:rPr lang="en-US" altLang="el-GR" sz="2200" b="1" dirty="0">
                <a:solidFill>
                  <a:srgbClr val="002060"/>
                </a:solidFill>
                <a:latin typeface="Times New Roman" panose="02020603050405020304" pitchFamily="18" charset="0"/>
                <a:cs typeface="Times New Roman" panose="02020603050405020304" pitchFamily="18" charset="0"/>
              </a:rPr>
              <a:t>Fibrosis</a:t>
            </a:r>
            <a:r>
              <a:rPr lang="en-US" altLang="el-GR" sz="2200" dirty="0">
                <a:solidFill>
                  <a:srgbClr val="002060"/>
                </a:solidFill>
                <a:latin typeface="Times New Roman" panose="02020603050405020304" pitchFamily="18" charset="0"/>
                <a:cs typeface="Times New Roman" panose="02020603050405020304" pitchFamily="18" charset="0"/>
              </a:rPr>
              <a:t> and structural alteration of large and small arteries</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a:t>
            </a:r>
            <a:r>
              <a:rPr lang="en-US" altLang="el-GR" sz="2200" b="1" dirty="0">
                <a:solidFill>
                  <a:srgbClr val="002060"/>
                </a:solidFill>
                <a:latin typeface="Times New Roman" panose="02020603050405020304" pitchFamily="18" charset="0"/>
                <a:cs typeface="Times New Roman" panose="02020603050405020304" pitchFamily="18" charset="0"/>
              </a:rPr>
              <a:t>microvascular disease</a:t>
            </a:r>
            <a:r>
              <a:rPr lang="en-US" altLang="el-GR" sz="2200" dirty="0">
                <a:solidFill>
                  <a:srgbClr val="002060"/>
                </a:solidFill>
                <a:latin typeface="Times New Roman" panose="02020603050405020304" pitchFamily="18" charset="0"/>
                <a:cs typeface="Times New Roman" panose="02020603050405020304" pitchFamily="18" charset="0"/>
              </a:rPr>
              <a:t>) which in turn also contribute</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to LVH.</a:t>
            </a:r>
            <a:endParaRPr lang="el-GR" altLang="el-GR" sz="2200" dirty="0">
              <a:solidFill>
                <a:srgbClr val="002060"/>
              </a:solidFill>
            </a:endParaRPr>
          </a:p>
        </p:txBody>
      </p:sp>
      <p:sp>
        <p:nvSpPr>
          <p:cNvPr id="6" name="Rectangle 2">
            <a:extLst>
              <a:ext uri="{FF2B5EF4-FFF2-40B4-BE49-F238E27FC236}">
                <a16:creationId xmlns:a16="http://schemas.microsoft.com/office/drawing/2014/main" id="{6EC9CC63-D4C4-59DF-724C-8BD63CFE2A1E}"/>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5D1D9BA-C16A-9ACD-FBB5-0BEEA3E27795}"/>
              </a:ext>
            </a:extLst>
          </p:cNvPr>
          <p:cNvPicPr>
            <a:picLocks noChangeAspect="1" noChangeArrowheads="1"/>
          </p:cNvPicPr>
          <p:nvPr/>
        </p:nvPicPr>
        <p:blipFill>
          <a:blip r:embed="rId2" cstate="print"/>
          <a:srcRect/>
          <a:stretch>
            <a:fillRect/>
          </a:stretch>
        </p:blipFill>
        <p:spPr bwMode="auto">
          <a:xfrm>
            <a:off x="2928926" y="71438"/>
            <a:ext cx="6145212" cy="6726237"/>
          </a:xfrm>
          <a:prstGeom prst="rect">
            <a:avLst/>
          </a:prstGeom>
          <a:ln w="9525" cmpd="dbl">
            <a:solidFill>
              <a:schemeClr val="tx1"/>
            </a:solidFill>
            <a:prstDash val="dash"/>
            <a:miter lim="800000"/>
            <a:headEnd/>
            <a:tailEnd/>
          </a:ln>
          <a:scene3d>
            <a:camera prst="orthographicFront"/>
            <a:lightRig rig="threePt" dir="t"/>
          </a:scene3d>
          <a:sp3d contourW="12700">
            <a:contourClr>
              <a:schemeClr val="tx2"/>
            </a:contourClr>
          </a:sp3d>
        </p:spPr>
      </p:pic>
      <p:pic>
        <p:nvPicPr>
          <p:cNvPr id="10243" name="Picture 5">
            <a:extLst>
              <a:ext uri="{FF2B5EF4-FFF2-40B4-BE49-F238E27FC236}">
                <a16:creationId xmlns:a16="http://schemas.microsoft.com/office/drawing/2014/main" id="{E49AF08E-D8CB-EF93-F3E1-536B9E96E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90488"/>
            <a:ext cx="3286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4 - TextBox">
            <a:extLst>
              <a:ext uri="{FF2B5EF4-FFF2-40B4-BE49-F238E27FC236}">
                <a16:creationId xmlns:a16="http://schemas.microsoft.com/office/drawing/2014/main" id="{67AD6EE1-821A-C336-E6E8-E82AF3E50F78}"/>
              </a:ext>
            </a:extLst>
          </p:cNvPr>
          <p:cNvSpPr txBox="1">
            <a:spLocks noChangeArrowheads="1"/>
          </p:cNvSpPr>
          <p:nvPr/>
        </p:nvSpPr>
        <p:spPr bwMode="auto">
          <a:xfrm>
            <a:off x="214313" y="2214563"/>
            <a:ext cx="25717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buFont typeface="Arial" panose="020B0604020202020204" pitchFamily="34" charset="0"/>
              <a:buChar char="•"/>
            </a:pPr>
            <a:r>
              <a:rPr lang="en-US" altLang="el-GR">
                <a:solidFill>
                  <a:schemeClr val="tx2"/>
                </a:solidFill>
              </a:rPr>
              <a:t>  </a:t>
            </a:r>
            <a:r>
              <a:rPr lang="en-US" altLang="el-GR">
                <a:solidFill>
                  <a:srgbClr val="000066"/>
                </a:solidFill>
              </a:rPr>
              <a:t>A large proportion of patients with hypertension will not be at high absolute risk of cardiovascular death.</a:t>
            </a:r>
          </a:p>
          <a:p>
            <a:pPr algn="just" eaLnBrk="1" hangingPunct="1">
              <a:buFont typeface="Arial" panose="020B0604020202020204" pitchFamily="34" charset="0"/>
              <a:buChar char="•"/>
            </a:pPr>
            <a:endParaRPr lang="en-US" altLang="el-GR">
              <a:solidFill>
                <a:srgbClr val="000066"/>
              </a:solidFill>
            </a:endParaRPr>
          </a:p>
          <a:p>
            <a:pPr algn="just" eaLnBrk="1" hangingPunct="1">
              <a:buFont typeface="Arial" panose="020B0604020202020204" pitchFamily="34" charset="0"/>
              <a:buChar char="•"/>
            </a:pPr>
            <a:r>
              <a:rPr lang="en-US" altLang="el-GR">
                <a:solidFill>
                  <a:srgbClr val="000066"/>
                </a:solidFill>
              </a:rPr>
              <a:t> However, some of these patients may be at high risk of non-fatal cardiovascular events, especially non-fatal stroke</a:t>
            </a:r>
            <a:endParaRPr lang="el-GR" altLang="el-GR">
              <a:solidFill>
                <a:srgbClr val="00006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9B65626-49A9-3B70-1610-152B123081D0}"/>
              </a:ext>
            </a:extLst>
          </p:cNvPr>
          <p:cNvPicPr>
            <a:picLocks noChangeAspect="1" noChangeArrowheads="1"/>
          </p:cNvPicPr>
          <p:nvPr/>
        </p:nvPicPr>
        <p:blipFill>
          <a:blip r:embed="rId2"/>
          <a:srcRect/>
          <a:stretch>
            <a:fillRect/>
          </a:stretch>
        </p:blipFill>
        <p:spPr bwMode="auto">
          <a:xfrm>
            <a:off x="1118519" y="1228725"/>
            <a:ext cx="3953543" cy="54038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77827" name="Picture 3">
            <a:extLst>
              <a:ext uri="{FF2B5EF4-FFF2-40B4-BE49-F238E27FC236}">
                <a16:creationId xmlns:a16="http://schemas.microsoft.com/office/drawing/2014/main" id="{92516CA8-3182-26D7-5973-3A72910AA290}"/>
              </a:ext>
            </a:extLst>
          </p:cNvPr>
          <p:cNvPicPr>
            <a:picLocks noChangeAspect="1" noChangeArrowheads="1"/>
          </p:cNvPicPr>
          <p:nvPr/>
        </p:nvPicPr>
        <p:blipFill>
          <a:blip r:embed="rId3"/>
          <a:srcRect/>
          <a:stretch>
            <a:fillRect/>
          </a:stretch>
        </p:blipFill>
        <p:spPr bwMode="auto">
          <a:xfrm>
            <a:off x="5357813" y="1857375"/>
            <a:ext cx="3486150" cy="28003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3 - Στρογγυλεμένο ορθογώνιο">
            <a:extLst>
              <a:ext uri="{FF2B5EF4-FFF2-40B4-BE49-F238E27FC236}">
                <a16:creationId xmlns:a16="http://schemas.microsoft.com/office/drawing/2014/main" id="{6411962B-BE65-D4C4-E955-A032E7B0C7E0}"/>
              </a:ext>
            </a:extLst>
          </p:cNvPr>
          <p:cNvSpPr/>
          <p:nvPr/>
        </p:nvSpPr>
        <p:spPr>
          <a:xfrm>
            <a:off x="987883" y="5029201"/>
            <a:ext cx="4214813" cy="357187"/>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Στρογγυλεμένο ορθογώνιο">
            <a:extLst>
              <a:ext uri="{FF2B5EF4-FFF2-40B4-BE49-F238E27FC236}">
                <a16:creationId xmlns:a16="http://schemas.microsoft.com/office/drawing/2014/main" id="{0E181DAE-CF5B-B83D-A4D8-2CD9E4B5E57B}"/>
              </a:ext>
            </a:extLst>
          </p:cNvPr>
          <p:cNvSpPr/>
          <p:nvPr/>
        </p:nvSpPr>
        <p:spPr>
          <a:xfrm>
            <a:off x="5500688" y="2928938"/>
            <a:ext cx="2214562"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A1E013F2-3482-7808-48A9-AAE01CDEF192}"/>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Users\Γιάννης\Desktop\ScreenHunter_006.jpg">
            <a:extLst>
              <a:ext uri="{FF2B5EF4-FFF2-40B4-BE49-F238E27FC236}">
                <a16:creationId xmlns:a16="http://schemas.microsoft.com/office/drawing/2014/main" id="{3AD3A79F-6165-2C59-A795-9F104B18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8929688"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9D3A3099-6324-E4B2-6146-138AD1E7A6FF}"/>
              </a:ext>
            </a:extLst>
          </p:cNvPr>
          <p:cNvSpPr/>
          <p:nvPr/>
        </p:nvSpPr>
        <p:spPr>
          <a:xfrm>
            <a:off x="1928813" y="4000500"/>
            <a:ext cx="4214812" cy="2857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Users\Γιάννης\Desktop\ScreenHunter_005.jpg">
            <a:extLst>
              <a:ext uri="{FF2B5EF4-FFF2-40B4-BE49-F238E27FC236}">
                <a16:creationId xmlns:a16="http://schemas.microsoft.com/office/drawing/2014/main" id="{5AB28FE2-8692-2C7E-1511-66EDD6BE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FA84F564-BCFF-CD7C-3885-6C50F8B26C08}"/>
              </a:ext>
            </a:extLst>
          </p:cNvPr>
          <p:cNvSpPr/>
          <p:nvPr/>
        </p:nvSpPr>
        <p:spPr>
          <a:xfrm>
            <a:off x="0" y="3714750"/>
            <a:ext cx="8929688" cy="1071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3 - Στρογγυλεμένο ορθογώνιο">
            <a:extLst>
              <a:ext uri="{FF2B5EF4-FFF2-40B4-BE49-F238E27FC236}">
                <a16:creationId xmlns:a16="http://schemas.microsoft.com/office/drawing/2014/main" id="{6C0D4938-640D-18CF-4906-B0AB89963B41}"/>
              </a:ext>
            </a:extLst>
          </p:cNvPr>
          <p:cNvSpPr/>
          <p:nvPr/>
        </p:nvSpPr>
        <p:spPr>
          <a:xfrm>
            <a:off x="1428750" y="3786188"/>
            <a:ext cx="500063" cy="2857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85F10A7B-8E68-B469-679B-BFE25CE74249}"/>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a:extLst>
              <a:ext uri="{FF2B5EF4-FFF2-40B4-BE49-F238E27FC236}">
                <a16:creationId xmlns:a16="http://schemas.microsoft.com/office/drawing/2014/main" id="{3F5EBCB2-D103-B6B2-F34E-AB91BE90FB08}"/>
              </a:ext>
            </a:extLst>
          </p:cNvPr>
          <p:cNvSpPr>
            <a:spLocks noGrp="1"/>
          </p:cNvSpPr>
          <p:nvPr>
            <p:ph type="title"/>
          </p:nvPr>
        </p:nvSpPr>
        <p:spPr>
          <a:xfrm>
            <a:off x="1071563" y="285750"/>
            <a:ext cx="7793037" cy="792163"/>
          </a:xfrm>
        </p:spPr>
        <p:txBody>
          <a:bodyPr/>
          <a:lstStyle/>
          <a:p>
            <a:pPr algn="ctr"/>
            <a:r>
              <a:rPr lang="en-US" altLang="el-GR" sz="2800">
                <a:solidFill>
                  <a:srgbClr val="002060"/>
                </a:solidFill>
                <a:latin typeface="Times New Roman" panose="02020603050405020304" pitchFamily="18" charset="0"/>
                <a:cs typeface="Times New Roman" panose="02020603050405020304" pitchFamily="18" charset="0"/>
              </a:rPr>
              <a:t>Subclinical organ damage</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4339" name="2 - Θέση περιεχομένου">
            <a:extLst>
              <a:ext uri="{FF2B5EF4-FFF2-40B4-BE49-F238E27FC236}">
                <a16:creationId xmlns:a16="http://schemas.microsoft.com/office/drawing/2014/main" id="{E3E084DE-8456-06A5-9C3F-81BD8BE304F3}"/>
              </a:ext>
            </a:extLst>
          </p:cNvPr>
          <p:cNvSpPr>
            <a:spLocks noGrp="1"/>
          </p:cNvSpPr>
          <p:nvPr>
            <p:ph idx="1"/>
          </p:nvPr>
        </p:nvSpPr>
        <p:spPr>
          <a:xfrm>
            <a:off x="107950" y="2060575"/>
            <a:ext cx="4140200" cy="4681538"/>
          </a:xfrm>
        </p:spPr>
        <p:txBody>
          <a:bodyPr/>
          <a:lstStyle/>
          <a:p>
            <a:pPr algn="just"/>
            <a:r>
              <a:rPr lang="en-US" altLang="el-GR" sz="2000">
                <a:solidFill>
                  <a:srgbClr val="002060"/>
                </a:solidFill>
                <a:latin typeface="Bookman Old Style" panose="02050604050505020204" pitchFamily="18" charset="0"/>
              </a:rPr>
              <a:t>A large body of evidence is available on the crucial role of asymptomatic organ damage (OD) in determining the CV risk of individuals with (and without) abnormal BP. </a:t>
            </a:r>
          </a:p>
          <a:p>
            <a:pPr algn="just"/>
            <a:endParaRPr lang="en-US" altLang="el-GR" sz="2000">
              <a:solidFill>
                <a:srgbClr val="002060"/>
              </a:solidFill>
              <a:latin typeface="Bookman Old Style" panose="02050604050505020204" pitchFamily="18" charset="0"/>
            </a:endParaRPr>
          </a:p>
          <a:p>
            <a:pPr algn="just"/>
            <a:r>
              <a:rPr lang="en-US" altLang="el-GR" sz="2000">
                <a:solidFill>
                  <a:srgbClr val="002060"/>
                </a:solidFill>
                <a:latin typeface="Bookman Old Style" panose="02050604050505020204" pitchFamily="18" charset="0"/>
              </a:rPr>
              <a:t>Any of the four main markers of OD (LVH, microalbuminuria, increased PWV, and carotid plaques) can predict CV mortality.</a:t>
            </a:r>
            <a:endParaRPr lang="el-GR" altLang="el-GR" sz="2000">
              <a:solidFill>
                <a:srgbClr val="002060"/>
              </a:solidFill>
            </a:endParaRPr>
          </a:p>
        </p:txBody>
      </p:sp>
      <p:pic>
        <p:nvPicPr>
          <p:cNvPr id="14340" name="Picture 3" descr="C:\Documents and Settings\eltra\Επιφάνεια εργασίας\ScreenHunter_002.bmp">
            <a:extLst>
              <a:ext uri="{FF2B5EF4-FFF2-40B4-BE49-F238E27FC236}">
                <a16:creationId xmlns:a16="http://schemas.microsoft.com/office/drawing/2014/main" id="{541F5A3B-FABA-35D3-7BE4-373C7561E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2428875"/>
            <a:ext cx="43656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Στρογγυλεμένο ορθογώνιο">
            <a:extLst>
              <a:ext uri="{FF2B5EF4-FFF2-40B4-BE49-F238E27FC236}">
                <a16:creationId xmlns:a16="http://schemas.microsoft.com/office/drawing/2014/main" id="{DBC2276F-DEE8-E18A-9A6E-69320A8393CA}"/>
              </a:ext>
            </a:extLst>
          </p:cNvPr>
          <p:cNvSpPr/>
          <p:nvPr/>
        </p:nvSpPr>
        <p:spPr>
          <a:xfrm>
            <a:off x="4643438" y="2928938"/>
            <a:ext cx="4286250"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a:extLst>
              <a:ext uri="{FF2B5EF4-FFF2-40B4-BE49-F238E27FC236}">
                <a16:creationId xmlns:a16="http://schemas.microsoft.com/office/drawing/2014/main" id="{D5920346-E6E4-8426-0A43-8EDB9387AEC4}"/>
              </a:ext>
            </a:extLst>
          </p:cNvPr>
          <p:cNvSpPr>
            <a:spLocks noGrp="1"/>
          </p:cNvSpPr>
          <p:nvPr>
            <p:ph idx="1"/>
          </p:nvPr>
        </p:nvSpPr>
        <p:spPr>
          <a:xfrm>
            <a:off x="285750" y="2017713"/>
            <a:ext cx="8669338" cy="4114800"/>
          </a:xfrm>
        </p:spPr>
        <p:txBody>
          <a:bodyPr/>
          <a:lstStyle/>
          <a:p>
            <a:pPr>
              <a:defRPr/>
            </a:pPr>
            <a:r>
              <a:rPr lang="el-GR" sz="2400" dirty="0">
                <a:solidFill>
                  <a:srgbClr val="002060"/>
                </a:solidFill>
                <a:latin typeface="Times New Roman" pitchFamily="18" charset="0"/>
                <a:cs typeface="Times New Roman" pitchFamily="18" charset="0"/>
              </a:rPr>
              <a:t>Η υποβολή ενός υπερτασικού ασθενούς  σε ΗΚΓ κατά την αρχική εκτίμηση του</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mj-lt"/>
              <a:buAutoNum type="arabicPeriod"/>
              <a:defRPr/>
            </a:pPr>
            <a:endParaRPr lang="el-GR" sz="2400" dirty="0">
              <a:solidFill>
                <a:srgbClr val="002060"/>
              </a:solidFill>
              <a:latin typeface="Times New Roman" pitchFamily="18" charset="0"/>
              <a:cs typeface="Times New Roman" pitchFamily="18" charset="0"/>
            </a:endParaRPr>
          </a:p>
          <a:p>
            <a:pPr marL="0" indent="0" algn="ctr">
              <a:buNone/>
              <a:defRPr/>
            </a:pPr>
            <a:r>
              <a:rPr lang="el-GR" sz="2400" u="sng" dirty="0">
                <a:solidFill>
                  <a:srgbClr val="002060"/>
                </a:solidFill>
                <a:latin typeface="Times New Roman" pitchFamily="18" charset="0"/>
                <a:cs typeface="Times New Roman" pitchFamily="18" charset="0"/>
              </a:rPr>
              <a:t>είναι απαραίτητη</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3"/>
          <p:cNvSpPr>
            <a:spLocks noGrp="1"/>
          </p:cNvSpPr>
          <p:nvPr>
            <p:ph type="title" idx="4294967295"/>
          </p:nvPr>
        </p:nvSpPr>
        <p:spPr>
          <a:xfrm>
            <a:off x="134825" y="3981450"/>
            <a:ext cx="3284917" cy="685800"/>
          </a:xfrm>
        </p:spPr>
        <p:txBody>
          <a:bodyPr/>
          <a:lstStyle/>
          <a:p>
            <a:pPr eaLnBrk="1" hangingPunct="1"/>
            <a:r>
              <a:rPr lang="en-GB" sz="3600" dirty="0" err="1">
                <a:latin typeface="+mn-lt"/>
                <a:cs typeface="Arial" pitchFamily="34" charset="0"/>
              </a:rPr>
              <a:t>HeartSCORE</a:t>
            </a:r>
            <a:endParaRPr lang="en-US" sz="3600" dirty="0">
              <a:latin typeface="+mn-lt"/>
              <a:cs typeface="Arial" pitchFamily="34" charset="0"/>
            </a:endParaRPr>
          </a:p>
        </p:txBody>
      </p:sp>
      <p:pic>
        <p:nvPicPr>
          <p:cNvPr id="138243" name="Picture 8" descr="SCOREhighrisk.jpg"/>
          <p:cNvPicPr>
            <a:picLocks noChangeAspect="1"/>
          </p:cNvPicPr>
          <p:nvPr/>
        </p:nvPicPr>
        <p:blipFill>
          <a:blip r:embed="rId3"/>
          <a:srcRect/>
          <a:stretch>
            <a:fillRect/>
          </a:stretch>
        </p:blipFill>
        <p:spPr bwMode="auto">
          <a:xfrm>
            <a:off x="3657600" y="1600200"/>
            <a:ext cx="5365750" cy="4813300"/>
          </a:xfrm>
          <a:prstGeom prst="rect">
            <a:avLst/>
          </a:prstGeom>
          <a:noFill/>
          <a:ln w="9525">
            <a:noFill/>
            <a:miter lim="800000"/>
            <a:headEnd/>
            <a:tailEnd/>
          </a:ln>
        </p:spPr>
      </p:pic>
      <p:sp>
        <p:nvSpPr>
          <p:cNvPr id="138244" name="TextBox 8"/>
          <p:cNvSpPr txBox="1">
            <a:spLocks noChangeArrowheads="1"/>
          </p:cNvSpPr>
          <p:nvPr/>
        </p:nvSpPr>
        <p:spPr bwMode="auto">
          <a:xfrm>
            <a:off x="0" y="1419225"/>
            <a:ext cx="3657600" cy="1785104"/>
          </a:xfrm>
          <a:prstGeom prst="rect">
            <a:avLst/>
          </a:prstGeom>
          <a:noFill/>
          <a:ln w="9525">
            <a:noFill/>
            <a:miter lim="800000"/>
            <a:headEnd/>
            <a:tailEnd/>
          </a:ln>
        </p:spPr>
        <p:txBody>
          <a:bodyPr>
            <a:spAutoFit/>
          </a:bodyPr>
          <a:lstStyle/>
          <a:p>
            <a:pPr algn="l">
              <a:buFont typeface="Arial" pitchFamily="34" charset="0"/>
              <a:buChar char="•"/>
            </a:pPr>
            <a:r>
              <a:rPr lang="en-GB">
                <a:solidFill>
                  <a:schemeClr val="tx1"/>
                </a:solidFill>
              </a:rPr>
              <a:t> High/low risk countries</a:t>
            </a:r>
          </a:p>
          <a:p>
            <a:pPr algn="l">
              <a:buFont typeface="Arial" pitchFamily="34" charset="0"/>
              <a:buChar char="•"/>
            </a:pPr>
            <a:endParaRPr lang="en-GB">
              <a:solidFill>
                <a:schemeClr val="tx1"/>
              </a:solidFill>
            </a:endParaRPr>
          </a:p>
          <a:p>
            <a:pPr algn="l">
              <a:buFont typeface="Arial" pitchFamily="34" charset="0"/>
              <a:buChar char="•"/>
            </a:pPr>
            <a:r>
              <a:rPr lang="en-GB">
                <a:solidFill>
                  <a:schemeClr val="tx1"/>
                </a:solidFill>
              </a:rPr>
              <a:t> </a:t>
            </a:r>
            <a:r>
              <a:rPr lang="en-GB" sz="2000" i="1">
                <a:solidFill>
                  <a:schemeClr val="tx1"/>
                </a:solidFill>
              </a:rPr>
              <a:t>Variables:</a:t>
            </a:r>
            <a:endParaRPr lang="en-GB" i="1">
              <a:solidFill>
                <a:schemeClr val="tx1"/>
              </a:solidFill>
            </a:endParaRPr>
          </a:p>
          <a:p>
            <a:pPr algn="l"/>
            <a:r>
              <a:rPr lang="en-GB">
                <a:solidFill>
                  <a:schemeClr val="tx1"/>
                </a:solidFill>
              </a:rPr>
              <a:t>Gender, age, smoking, SBP, TC:HDL ratio</a:t>
            </a:r>
          </a:p>
          <a:p>
            <a:pPr algn="l">
              <a:buFont typeface="Arial" pitchFamily="34" charset="0"/>
              <a:buChar char="•"/>
            </a:pPr>
            <a:endParaRPr lang="en-US">
              <a:solidFill>
                <a:schemeClr val="tx1"/>
              </a:solidFill>
            </a:endParaRPr>
          </a:p>
        </p:txBody>
      </p:sp>
      <p:sp>
        <p:nvSpPr>
          <p:cNvPr id="9"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spTree>
    <p:extLst>
      <p:ext uri="{BB962C8B-B14F-4D97-AF65-F5344CB8AC3E}">
        <p14:creationId xmlns:p14="http://schemas.microsoft.com/office/powerpoint/2010/main" val="18646569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2345B593-1E87-2ADE-A1F8-098C53123B0D}"/>
              </a:ext>
            </a:extLst>
          </p:cNvPr>
          <p:cNvPicPr>
            <a:picLocks noChangeAspect="1" noChangeArrowheads="1"/>
          </p:cNvPicPr>
          <p:nvPr/>
        </p:nvPicPr>
        <p:blipFill>
          <a:blip r:embed="rId2"/>
          <a:srcRect/>
          <a:stretch>
            <a:fillRect/>
          </a:stretch>
        </p:blipFill>
        <p:spPr bwMode="auto">
          <a:xfrm>
            <a:off x="168275" y="285750"/>
            <a:ext cx="8761413" cy="24542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2">
            <a:extLst>
              <a:ext uri="{FF2B5EF4-FFF2-40B4-BE49-F238E27FC236}">
                <a16:creationId xmlns:a16="http://schemas.microsoft.com/office/drawing/2014/main" id="{99C3A1B7-CD2D-8D74-F7BF-5646B0389A0E}"/>
              </a:ext>
            </a:extLst>
          </p:cNvPr>
          <p:cNvPicPr>
            <a:picLocks noChangeAspect="1" noChangeArrowheads="1"/>
          </p:cNvPicPr>
          <p:nvPr/>
        </p:nvPicPr>
        <p:blipFill>
          <a:blip r:embed="rId3"/>
          <a:srcRect/>
          <a:stretch>
            <a:fillRect/>
          </a:stretch>
        </p:blipFill>
        <p:spPr bwMode="auto">
          <a:xfrm>
            <a:off x="428625" y="3000375"/>
            <a:ext cx="4286250" cy="35877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
            <a:extLst>
              <a:ext uri="{FF2B5EF4-FFF2-40B4-BE49-F238E27FC236}">
                <a16:creationId xmlns:a16="http://schemas.microsoft.com/office/drawing/2014/main" id="{B3F82414-13FC-1EBF-BB8F-B4EF45D87AEA}"/>
              </a:ext>
            </a:extLst>
          </p:cNvPr>
          <p:cNvPicPr>
            <a:picLocks noChangeAspect="1" noChangeArrowheads="1"/>
          </p:cNvPicPr>
          <p:nvPr/>
        </p:nvPicPr>
        <p:blipFill>
          <a:blip r:embed="rId4"/>
          <a:srcRect/>
          <a:stretch>
            <a:fillRect/>
          </a:stretch>
        </p:blipFill>
        <p:spPr bwMode="auto">
          <a:xfrm>
            <a:off x="5143500" y="2873375"/>
            <a:ext cx="3000375" cy="37703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4 - Στρογγυλεμένο ορθογώνιο">
            <a:extLst>
              <a:ext uri="{FF2B5EF4-FFF2-40B4-BE49-F238E27FC236}">
                <a16:creationId xmlns:a16="http://schemas.microsoft.com/office/drawing/2014/main" id="{97AF636C-2A63-37D5-6BA7-BD737EA9D858}"/>
              </a:ext>
            </a:extLst>
          </p:cNvPr>
          <p:cNvSpPr/>
          <p:nvPr/>
        </p:nvSpPr>
        <p:spPr>
          <a:xfrm>
            <a:off x="5286375" y="4286250"/>
            <a:ext cx="2714625" cy="500063"/>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Στρογγυλεμένο ορθογώνιο">
            <a:extLst>
              <a:ext uri="{FF2B5EF4-FFF2-40B4-BE49-F238E27FC236}">
                <a16:creationId xmlns:a16="http://schemas.microsoft.com/office/drawing/2014/main" id="{20F30C74-64E9-F686-E8D9-AA31767EDF95}"/>
              </a:ext>
            </a:extLst>
          </p:cNvPr>
          <p:cNvSpPr/>
          <p:nvPr/>
        </p:nvSpPr>
        <p:spPr>
          <a:xfrm>
            <a:off x="357188" y="1357313"/>
            <a:ext cx="3857625" cy="3571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 Τίτλος">
            <a:extLst>
              <a:ext uri="{FF2B5EF4-FFF2-40B4-BE49-F238E27FC236}">
                <a16:creationId xmlns:a16="http://schemas.microsoft.com/office/drawing/2014/main" id="{34CF0C1A-6510-B64D-65E1-36B0E60FA36D}"/>
              </a:ext>
            </a:extLst>
          </p:cNvPr>
          <p:cNvSpPr>
            <a:spLocks noGrp="1"/>
          </p:cNvSpPr>
          <p:nvPr>
            <p:ph type="title"/>
          </p:nvPr>
        </p:nvSpPr>
        <p:spPr>
          <a:xfrm>
            <a:off x="457200" y="71438"/>
            <a:ext cx="8229600" cy="1296987"/>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και υπερηχογραφικά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br>
              <a:rPr lang="el-GR" altLang="el-GR" sz="2800">
                <a:solidFill>
                  <a:srgbClr val="002060"/>
                </a:solidFill>
                <a:latin typeface="Times New Roman" panose="02020603050405020304" pitchFamily="18" charset="0"/>
                <a:cs typeface="Times New Roman" panose="02020603050405020304" pitchFamily="18" charset="0"/>
              </a:rPr>
            </a:br>
            <a:r>
              <a:rPr lang="en-US" altLang="el-GR" sz="2800">
                <a:solidFill>
                  <a:srgbClr val="002060"/>
                </a:solidFill>
                <a:latin typeface="Times New Roman" panose="02020603050405020304" pitchFamily="18" charset="0"/>
                <a:cs typeface="Times New Roman" panose="02020603050405020304" pitchFamily="18" charset="0"/>
              </a:rPr>
              <a:t>Cost-effect</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7412" name="2 - Ορθογώνιο">
            <a:extLst>
              <a:ext uri="{FF2B5EF4-FFF2-40B4-BE49-F238E27FC236}">
                <a16:creationId xmlns:a16="http://schemas.microsoft.com/office/drawing/2014/main" id="{0F6C0802-EA1C-D5AB-C834-145E55CAF977}"/>
              </a:ext>
            </a:extLst>
          </p:cNvPr>
          <p:cNvSpPr>
            <a:spLocks noChangeArrowheads="1"/>
          </p:cNvSpPr>
          <p:nvPr/>
        </p:nvSpPr>
        <p:spPr bwMode="auto">
          <a:xfrm>
            <a:off x="428625" y="5291138"/>
            <a:ext cx="8429625"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Wingdings" pitchFamily="2" charset="2"/>
              <a:buChar char="Ø"/>
            </a:pPr>
            <a:r>
              <a:rPr lang="en-US" altLang="el-GR" dirty="0">
                <a:solidFill>
                  <a:srgbClr val="002060"/>
                </a:solidFill>
              </a:rPr>
              <a:t>A cost effectiveness analysis of which signs of OD should best be assessed in the follow-up of hypertensive patients is needed. </a:t>
            </a:r>
          </a:p>
          <a:p>
            <a:pPr algn="just" eaLnBrk="1" hangingPunct="1">
              <a:lnSpc>
                <a:spcPct val="150000"/>
              </a:lnSpc>
              <a:buFont typeface="Wingdings" pitchFamily="2" charset="2"/>
              <a:buChar char="Ø"/>
            </a:pPr>
            <a:r>
              <a:rPr lang="en-US" altLang="el-GR" dirty="0">
                <a:solidFill>
                  <a:srgbClr val="002060"/>
                </a:solidFill>
              </a:rPr>
              <a:t>The </a:t>
            </a:r>
            <a:r>
              <a:rPr lang="en-US" altLang="el-GR" b="1" dirty="0">
                <a:solidFill>
                  <a:srgbClr val="002060"/>
                </a:solidFill>
              </a:rPr>
              <a:t>low cost and wide availability suggest regular repetition </a:t>
            </a:r>
            <a:r>
              <a:rPr lang="en-US" altLang="el-GR" dirty="0">
                <a:solidFill>
                  <a:srgbClr val="002060"/>
                </a:solidFill>
              </a:rPr>
              <a:t>of an ECG. </a:t>
            </a:r>
            <a:endParaRPr lang="el-GR" altLang="el-GR" b="1" dirty="0">
              <a:solidFill>
                <a:srgbClr val="002060"/>
              </a:solidFill>
            </a:endParaRPr>
          </a:p>
        </p:txBody>
      </p:sp>
      <p:pic>
        <p:nvPicPr>
          <p:cNvPr id="17413" name="Picture 2">
            <a:extLst>
              <a:ext uri="{FF2B5EF4-FFF2-40B4-BE49-F238E27FC236}">
                <a16:creationId xmlns:a16="http://schemas.microsoft.com/office/drawing/2014/main" id="{2C48B3AB-79CE-745A-A2A3-50F8D7C2E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571625"/>
            <a:ext cx="63150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Στρογγυλεμένο ορθογώνιο">
            <a:extLst>
              <a:ext uri="{FF2B5EF4-FFF2-40B4-BE49-F238E27FC236}">
                <a16:creationId xmlns:a16="http://schemas.microsoft.com/office/drawing/2014/main" id="{02C8956A-C0EA-87C1-8113-0339B185F00B}"/>
              </a:ext>
            </a:extLst>
          </p:cNvPr>
          <p:cNvSpPr/>
          <p:nvPr/>
        </p:nvSpPr>
        <p:spPr>
          <a:xfrm>
            <a:off x="1571625" y="1928813"/>
            <a:ext cx="5643563" cy="5000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 Τίτλος">
            <a:extLst>
              <a:ext uri="{FF2B5EF4-FFF2-40B4-BE49-F238E27FC236}">
                <a16:creationId xmlns:a16="http://schemas.microsoft.com/office/drawing/2014/main" id="{CCE0240D-B6E4-4E2A-DDE6-16934A8BDBBB}"/>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sp>
        <p:nvSpPr>
          <p:cNvPr id="19460" name="5 - TextBox">
            <a:extLst>
              <a:ext uri="{FF2B5EF4-FFF2-40B4-BE49-F238E27FC236}">
                <a16:creationId xmlns:a16="http://schemas.microsoft.com/office/drawing/2014/main" id="{DB00B8F2-4683-431B-F7D5-758C2DACAF7C}"/>
              </a:ext>
            </a:extLst>
          </p:cNvPr>
          <p:cNvSpPr txBox="1">
            <a:spLocks noChangeArrowheads="1"/>
          </p:cNvSpPr>
          <p:nvPr/>
        </p:nvSpPr>
        <p:spPr bwMode="auto">
          <a:xfrm>
            <a:off x="428625" y="1882775"/>
            <a:ext cx="821531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dirty="0">
                <a:solidFill>
                  <a:srgbClr val="002060"/>
                </a:solidFill>
              </a:rPr>
              <a:t>  The sensitivity of ECG in detecting LVH is low.</a:t>
            </a:r>
          </a:p>
          <a:p>
            <a:pPr algn="just" eaLnBrk="1" hangingPunct="1">
              <a:lnSpc>
                <a:spcPct val="150000"/>
              </a:lnSpc>
              <a:buFont typeface="Arial" panose="020B0604020202020204" pitchFamily="34" charset="0"/>
              <a:buChar char="•"/>
            </a:pPr>
            <a:endParaRPr lang="en-US" altLang="el-GR" dirty="0">
              <a:solidFill>
                <a:srgbClr val="002060"/>
              </a:solidFill>
            </a:endParaRPr>
          </a:p>
          <a:p>
            <a:pPr algn="just" eaLnBrk="1" hangingPunct="1">
              <a:lnSpc>
                <a:spcPct val="150000"/>
              </a:lnSpc>
              <a:buFont typeface="Arial" panose="020B0604020202020204" pitchFamily="34" charset="0"/>
              <a:buChar char="•"/>
            </a:pPr>
            <a:r>
              <a:rPr lang="en-US" altLang="el-GR" dirty="0">
                <a:solidFill>
                  <a:srgbClr val="002060"/>
                </a:solidFill>
              </a:rPr>
              <a:t>  </a:t>
            </a:r>
            <a:r>
              <a:rPr lang="en-US" altLang="el-GR" b="1" dirty="0">
                <a:solidFill>
                  <a:srgbClr val="002060"/>
                </a:solidFill>
              </a:rPr>
              <a:t>However,</a:t>
            </a:r>
            <a:r>
              <a:rPr lang="en-US" altLang="el-GR" dirty="0">
                <a:solidFill>
                  <a:srgbClr val="002060"/>
                </a:solidFill>
              </a:rPr>
              <a:t> LVH detected by ECG indices has been found in</a:t>
            </a:r>
            <a:r>
              <a:rPr lang="el-GR" altLang="el-GR" dirty="0">
                <a:solidFill>
                  <a:srgbClr val="002060"/>
                </a:solidFill>
              </a:rPr>
              <a:t> </a:t>
            </a:r>
            <a:r>
              <a:rPr lang="en-US" altLang="el-GR" dirty="0">
                <a:solidFill>
                  <a:srgbClr val="002060"/>
                </a:solidFill>
              </a:rPr>
              <a:t>observational studies and clinical trials to be an </a:t>
            </a:r>
            <a:r>
              <a:rPr lang="en-US" altLang="el-GR" b="1" dirty="0">
                <a:solidFill>
                  <a:srgbClr val="002060"/>
                </a:solidFill>
              </a:rPr>
              <a:t>independent predictor</a:t>
            </a:r>
            <a:r>
              <a:rPr lang="el-GR" altLang="el-GR" b="1" dirty="0">
                <a:solidFill>
                  <a:srgbClr val="002060"/>
                </a:solidFill>
              </a:rPr>
              <a:t> </a:t>
            </a:r>
            <a:r>
              <a:rPr lang="en-US" altLang="el-GR" b="1" dirty="0">
                <a:solidFill>
                  <a:srgbClr val="002060"/>
                </a:solidFill>
              </a:rPr>
              <a:t>of CV events</a:t>
            </a:r>
            <a:r>
              <a:rPr lang="en-US" altLang="el-GR" dirty="0">
                <a:solidFill>
                  <a:srgbClr val="002060"/>
                </a:solidFill>
              </a:rPr>
              <a:t>.</a:t>
            </a:r>
            <a:endParaRPr lang="en-US" altLang="el-GR" dirty="0">
              <a:solidFill>
                <a:srgbClr val="C00000"/>
              </a:solidFill>
            </a:endParaRPr>
          </a:p>
          <a:p>
            <a:pPr algn="just" eaLnBrk="1" hangingPunct="1">
              <a:lnSpc>
                <a:spcPct val="150000"/>
              </a:lnSpc>
              <a:buFont typeface="Arial" panose="020B0604020202020204" pitchFamily="34" charset="0"/>
              <a:buChar char="•"/>
            </a:pPr>
            <a:endParaRPr lang="en-US" altLang="el-GR" dirty="0">
              <a:solidFill>
                <a:srgbClr val="C00000"/>
              </a:solidFill>
            </a:endParaRPr>
          </a:p>
          <a:p>
            <a:pPr algn="just" eaLnBrk="1" hangingPunct="1">
              <a:lnSpc>
                <a:spcPct val="150000"/>
              </a:lnSpc>
              <a:buClr>
                <a:schemeClr val="tx2"/>
              </a:buClr>
              <a:buFont typeface="Wingdings" pitchFamily="2" charset="2"/>
              <a:buChar char="Ø"/>
            </a:pPr>
            <a:r>
              <a:rPr lang="en-US" altLang="el-GR" dirty="0">
                <a:solidFill>
                  <a:srgbClr val="C00000"/>
                </a:solidFill>
              </a:rPr>
              <a:t>  </a:t>
            </a:r>
            <a:r>
              <a:rPr lang="en-US" altLang="el-GR" dirty="0">
                <a:solidFill>
                  <a:srgbClr val="002060"/>
                </a:solidFill>
              </a:rPr>
              <a:t>Sokolow-Lyon index (SV1 +RV5 &gt;3.5 mV)</a:t>
            </a:r>
          </a:p>
          <a:p>
            <a:pPr algn="just" eaLnBrk="1" hangingPunct="1">
              <a:lnSpc>
                <a:spcPct val="150000"/>
              </a:lnSpc>
              <a:buFont typeface="Wingdings" pitchFamily="2" charset="2"/>
              <a:buChar char="Ø"/>
            </a:pPr>
            <a:r>
              <a:rPr lang="en-US" altLang="el-GR" dirty="0">
                <a:solidFill>
                  <a:srgbClr val="002060"/>
                </a:solidFill>
              </a:rPr>
              <a:t>  Modified Sokolow-Lyon index (largest</a:t>
            </a:r>
            <a:r>
              <a:rPr lang="el-GR" altLang="el-GR" dirty="0">
                <a:solidFill>
                  <a:srgbClr val="002060"/>
                </a:solidFill>
              </a:rPr>
              <a:t> </a:t>
            </a:r>
            <a:r>
              <a:rPr lang="en-US" altLang="el-GR" dirty="0">
                <a:solidFill>
                  <a:srgbClr val="002060"/>
                </a:solidFill>
              </a:rPr>
              <a:t>S-wave + largest R-wave &gt;3.5 mV) </a:t>
            </a:r>
          </a:p>
          <a:p>
            <a:pPr algn="just" eaLnBrk="1" hangingPunct="1">
              <a:lnSpc>
                <a:spcPct val="150000"/>
              </a:lnSpc>
              <a:buFont typeface="Wingdings" pitchFamily="2" charset="2"/>
              <a:buChar char="Ø"/>
            </a:pPr>
            <a:r>
              <a:rPr lang="en-US" altLang="el-GR" dirty="0">
                <a:solidFill>
                  <a:srgbClr val="002060"/>
                </a:solidFill>
              </a:rPr>
              <a:t>  R wave in </a:t>
            </a:r>
            <a:r>
              <a:rPr lang="en-US" altLang="el-GR" dirty="0" err="1">
                <a:solidFill>
                  <a:srgbClr val="002060"/>
                </a:solidFill>
              </a:rPr>
              <a:t>aVL</a:t>
            </a:r>
            <a:r>
              <a:rPr lang="en-US" altLang="el-GR" dirty="0">
                <a:solidFill>
                  <a:srgbClr val="002060"/>
                </a:solidFill>
              </a:rPr>
              <a:t> &gt;1.1 mV </a:t>
            </a:r>
          </a:p>
          <a:p>
            <a:pPr algn="just" eaLnBrk="1" hangingPunct="1">
              <a:lnSpc>
                <a:spcPct val="150000"/>
              </a:lnSpc>
              <a:buFont typeface="Wingdings" pitchFamily="2" charset="2"/>
              <a:buChar char="Ø"/>
            </a:pPr>
            <a:r>
              <a:rPr lang="en-US" altLang="el-GR" dirty="0">
                <a:solidFill>
                  <a:srgbClr val="002060"/>
                </a:solidFill>
              </a:rPr>
              <a:t>  Cornell</a:t>
            </a:r>
            <a:r>
              <a:rPr lang="el-GR" altLang="el-GR" dirty="0">
                <a:solidFill>
                  <a:srgbClr val="002060"/>
                </a:solidFill>
              </a:rPr>
              <a:t> </a:t>
            </a:r>
            <a:r>
              <a:rPr lang="en-US" altLang="el-GR" dirty="0">
                <a:solidFill>
                  <a:srgbClr val="002060"/>
                </a:solidFill>
              </a:rPr>
              <a:t>voltage QRS duration product (&gt;244 mV*</a:t>
            </a:r>
            <a:r>
              <a:rPr lang="en-US" altLang="el-GR" dirty="0" err="1">
                <a:solidFill>
                  <a:srgbClr val="002060"/>
                </a:solidFill>
              </a:rPr>
              <a:t>ms</a:t>
            </a:r>
            <a:r>
              <a:rPr lang="en-US" altLang="el-GR" dirty="0">
                <a:solidFill>
                  <a:srgbClr val="002060"/>
                </a:solidFill>
              </a:rPr>
              <a:t>).</a:t>
            </a:r>
            <a:endParaRPr lang="el-GR" altLang="el-GR"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Γιάννης\Desktop\LVH Slide 03.png">
            <a:extLst>
              <a:ext uri="{FF2B5EF4-FFF2-40B4-BE49-F238E27FC236}">
                <a16:creationId xmlns:a16="http://schemas.microsoft.com/office/drawing/2014/main" id="{923CA04D-CC31-191F-19F7-D1AD9E776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857375"/>
            <a:ext cx="7493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6 - Ορθογώνιο">
            <a:extLst>
              <a:ext uri="{FF2B5EF4-FFF2-40B4-BE49-F238E27FC236}">
                <a16:creationId xmlns:a16="http://schemas.microsoft.com/office/drawing/2014/main" id="{2BE70D56-B6E0-55FE-CF40-27EB4EF7C16E}"/>
              </a:ext>
            </a:extLst>
          </p:cNvPr>
          <p:cNvSpPr>
            <a:spLocks noChangeArrowheads="1"/>
          </p:cNvSpPr>
          <p:nvPr/>
        </p:nvSpPr>
        <p:spPr bwMode="auto">
          <a:xfrm>
            <a:off x="142875" y="428625"/>
            <a:ext cx="8858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SV1 +RV5 &gt;3.5 mV</a:t>
            </a:r>
            <a:r>
              <a:rPr lang="en-US" altLang="el-GR" sz="2200">
                <a:solidFill>
                  <a:srgbClr val="002060"/>
                </a:solidFill>
                <a:latin typeface="Times New Roman" panose="02020603050405020304" pitchFamily="18" charset="0"/>
                <a:cs typeface="Times New Roman" panose="02020603050405020304" pitchFamily="18" charset="0"/>
              </a:rPr>
              <a:t>)</a:t>
            </a:r>
          </a:p>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Modified 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largest</a:t>
            </a:r>
            <a:r>
              <a:rPr lang="el-GR" altLang="el-GR" sz="2200" b="1">
                <a:solidFill>
                  <a:srgbClr val="002060"/>
                </a:solidFill>
                <a:latin typeface="Times New Roman" panose="02020603050405020304" pitchFamily="18" charset="0"/>
                <a:cs typeface="Times New Roman" panose="02020603050405020304" pitchFamily="18" charset="0"/>
              </a:rPr>
              <a:t> </a:t>
            </a:r>
            <a:r>
              <a:rPr lang="en-US" altLang="el-GR" sz="2200" b="1">
                <a:solidFill>
                  <a:srgbClr val="002060"/>
                </a:solidFill>
                <a:latin typeface="Times New Roman" panose="02020603050405020304" pitchFamily="18" charset="0"/>
                <a:cs typeface="Times New Roman" panose="02020603050405020304" pitchFamily="18" charset="0"/>
              </a:rPr>
              <a:t>S-wave + largest R-wave &gt;3.5 mV</a:t>
            </a:r>
            <a:r>
              <a:rPr lang="en-US" altLang="el-GR" sz="220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a:extLst>
              <a:ext uri="{FF2B5EF4-FFF2-40B4-BE49-F238E27FC236}">
                <a16:creationId xmlns:a16="http://schemas.microsoft.com/office/drawing/2014/main" id="{8EDB7CC3-FD3C-F9A2-8E17-B41C655134A3}"/>
              </a:ext>
            </a:extLst>
          </p:cNvPr>
          <p:cNvSpPr>
            <a:spLocks noGrp="1"/>
          </p:cNvSpPr>
          <p:nvPr>
            <p:ph type="title"/>
          </p:nvPr>
        </p:nvSpPr>
        <p:spPr/>
        <p:txBody>
          <a:bodyPr/>
          <a:lstStyle/>
          <a:p>
            <a:r>
              <a:rPr lang="en-US" altLang="el-GR" sz="2400" b="1" i="1">
                <a:solidFill>
                  <a:srgbClr val="002060"/>
                </a:solidFill>
                <a:latin typeface="Times New Roman" panose="02020603050405020304" pitchFamily="18" charset="0"/>
                <a:cs typeface="Times New Roman" panose="02020603050405020304" pitchFamily="18" charset="0"/>
              </a:rPr>
              <a:t>R wave in aVL lead &gt;1.1 mV</a:t>
            </a:r>
            <a:endParaRPr lang="el-GR" altLang="el-GR" sz="2400" b="1" i="1">
              <a:solidFill>
                <a:srgbClr val="002060"/>
              </a:solidFill>
              <a:latin typeface="Times New Roman" panose="02020603050405020304" pitchFamily="18" charset="0"/>
              <a:cs typeface="Times New Roman" panose="02020603050405020304" pitchFamily="18" charset="0"/>
            </a:endParaRPr>
          </a:p>
        </p:txBody>
      </p:sp>
      <p:pic>
        <p:nvPicPr>
          <p:cNvPr id="22531" name="Picture 2" descr="C:\Users\Γιάννης\Desktop\000063-10v.jpg">
            <a:extLst>
              <a:ext uri="{FF2B5EF4-FFF2-40B4-BE49-F238E27FC236}">
                <a16:creationId xmlns:a16="http://schemas.microsoft.com/office/drawing/2014/main" id="{781D2C41-BDD0-0BE4-B9BB-0684904AF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571625"/>
            <a:ext cx="7893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Έλλειψη">
            <a:extLst>
              <a:ext uri="{FF2B5EF4-FFF2-40B4-BE49-F238E27FC236}">
                <a16:creationId xmlns:a16="http://schemas.microsoft.com/office/drawing/2014/main" id="{279D8429-111B-3978-E15F-3D5DF0B2C81B}"/>
              </a:ext>
            </a:extLst>
          </p:cNvPr>
          <p:cNvSpPr/>
          <p:nvPr/>
        </p:nvSpPr>
        <p:spPr>
          <a:xfrm>
            <a:off x="3071813" y="2357438"/>
            <a:ext cx="500062"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A899170B-6E24-C2F7-5B3B-CC38E149414B}"/>
              </a:ext>
            </a:extLst>
          </p:cNvPr>
          <p:cNvSpPr>
            <a:spLocks noGrp="1"/>
          </p:cNvSpPr>
          <p:nvPr>
            <p:ph type="title"/>
          </p:nvPr>
        </p:nvSpPr>
        <p:spPr>
          <a:xfrm>
            <a:off x="457200" y="0"/>
            <a:ext cx="8229600" cy="796925"/>
          </a:xfrm>
        </p:spPr>
        <p:txBody>
          <a:bodyPr/>
          <a:lstStyle/>
          <a:p>
            <a:r>
              <a:rPr lang="en-US" altLang="el-GR">
                <a:solidFill>
                  <a:srgbClr val="002060"/>
                </a:solidFill>
                <a:latin typeface="Arial" panose="020B0604020202020204" pitchFamily="34" charset="0"/>
              </a:rPr>
              <a:t> </a:t>
            </a:r>
            <a:r>
              <a:rPr lang="en-US" altLang="el-GR" sz="2800">
                <a:solidFill>
                  <a:srgbClr val="002060"/>
                </a:solidFill>
                <a:latin typeface="Times New Roman" panose="02020603050405020304" pitchFamily="18" charset="0"/>
                <a:cs typeface="Times New Roman" panose="02020603050405020304" pitchFamily="18" charset="0"/>
              </a:rPr>
              <a:t>Cornell</a:t>
            </a:r>
            <a:r>
              <a:rPr lang="el-GR" altLang="el-GR" sz="2800">
                <a:solidFill>
                  <a:srgbClr val="002060"/>
                </a:solidFill>
                <a:latin typeface="Times New Roman" panose="02020603050405020304" pitchFamily="18" charset="0"/>
                <a:cs typeface="Times New Roman" panose="02020603050405020304" pitchFamily="18" charset="0"/>
              </a:rPr>
              <a:t> </a:t>
            </a:r>
            <a:r>
              <a:rPr lang="en-US" altLang="el-GR" sz="2800">
                <a:solidFill>
                  <a:srgbClr val="002060"/>
                </a:solidFill>
                <a:latin typeface="Times New Roman" panose="02020603050405020304" pitchFamily="18" charset="0"/>
                <a:cs typeface="Times New Roman" panose="02020603050405020304" pitchFamily="18" charset="0"/>
              </a:rPr>
              <a:t>voltage QRS duration product (&gt;244 mV*ms).</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23555" name="2 - Ορθογώνιο">
            <a:extLst>
              <a:ext uri="{FF2B5EF4-FFF2-40B4-BE49-F238E27FC236}">
                <a16:creationId xmlns:a16="http://schemas.microsoft.com/office/drawing/2014/main" id="{D068BAA2-8913-D2BA-2E1E-584D3F50014B}"/>
              </a:ext>
            </a:extLst>
          </p:cNvPr>
          <p:cNvSpPr>
            <a:spLocks noChangeArrowheads="1"/>
          </p:cNvSpPr>
          <p:nvPr/>
        </p:nvSpPr>
        <p:spPr bwMode="auto">
          <a:xfrm>
            <a:off x="1357313" y="1285875"/>
            <a:ext cx="7715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a:solidFill>
                  <a:srgbClr val="002060"/>
                </a:solidFill>
              </a:rPr>
              <a:t>The Cornell product or voltage product is calculated by: </a:t>
            </a:r>
          </a:p>
          <a:p>
            <a:pPr eaLnBrk="1" hangingPunct="1"/>
            <a:endParaRPr lang="en-US" altLang="el-GR">
              <a:solidFill>
                <a:srgbClr val="002060"/>
              </a:solidFill>
            </a:endParaRPr>
          </a:p>
          <a:p>
            <a:pPr algn="ctr" eaLnBrk="1" hangingPunct="1"/>
            <a:r>
              <a:rPr lang="en-US" altLang="el-GR">
                <a:solidFill>
                  <a:srgbClr val="002060"/>
                </a:solidFill>
              </a:rPr>
              <a:t>Cornell voltage sum*  x  QRS duration (mV•ms**) (&gt;240 mV.ms)</a:t>
            </a:r>
          </a:p>
          <a:p>
            <a:pPr eaLnBrk="1" hangingPunct="1"/>
            <a:endParaRPr lang="en-US" altLang="el-GR">
              <a:solidFill>
                <a:srgbClr val="002060"/>
              </a:solidFill>
            </a:endParaRPr>
          </a:p>
          <a:p>
            <a:pPr eaLnBrk="1" hangingPunct="1"/>
            <a:r>
              <a:rPr lang="en-US" altLang="el-GR">
                <a:solidFill>
                  <a:srgbClr val="002060"/>
                </a:solidFill>
              </a:rPr>
              <a:t>*  Cornell voltage sum in mV= (S in V3 in mV) + (R in aVL in mV) </a:t>
            </a:r>
          </a:p>
          <a:p>
            <a:pPr eaLnBrk="1" hangingPunct="1"/>
            <a:r>
              <a:rPr lang="en-US" altLang="el-GR">
                <a:solidFill>
                  <a:srgbClr val="002060"/>
                </a:solidFill>
              </a:rPr>
              <a:t>** Duration of the QRS complex in milliseconds</a:t>
            </a:r>
          </a:p>
        </p:txBody>
      </p:sp>
      <p:pic>
        <p:nvPicPr>
          <p:cNvPr id="23556" name="Picture 2" descr="C:\Users\Γιάννης\Desktop\LVH vltage criteria. frca.co.uk.jpg">
            <a:extLst>
              <a:ext uri="{FF2B5EF4-FFF2-40B4-BE49-F238E27FC236}">
                <a16:creationId xmlns:a16="http://schemas.microsoft.com/office/drawing/2014/main" id="{EA70F53B-EFE4-B257-F566-12A9EEDF5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6125"/>
            <a:ext cx="607536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5 - TextBox">
            <a:extLst>
              <a:ext uri="{FF2B5EF4-FFF2-40B4-BE49-F238E27FC236}">
                <a16:creationId xmlns:a16="http://schemas.microsoft.com/office/drawing/2014/main" id="{1A4607FE-5282-9F24-C15D-735D1DEC5182}"/>
              </a:ext>
            </a:extLst>
          </p:cNvPr>
          <p:cNvSpPr txBox="1">
            <a:spLocks noChangeArrowheads="1"/>
          </p:cNvSpPr>
          <p:nvPr/>
        </p:nvSpPr>
        <p:spPr bwMode="auto">
          <a:xfrm>
            <a:off x="6000750" y="4143375"/>
            <a:ext cx="30718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sz="1600">
                <a:solidFill>
                  <a:srgbClr val="002060"/>
                </a:solidFill>
              </a:rPr>
              <a:t>*   0.9+1.6=2.5 mV</a:t>
            </a:r>
          </a:p>
          <a:p>
            <a:pPr eaLnBrk="1" hangingPunct="1"/>
            <a:r>
              <a:rPr lang="en-US" altLang="el-GR" sz="1600">
                <a:solidFill>
                  <a:srgbClr val="002060"/>
                </a:solidFill>
              </a:rPr>
              <a:t>** 100 sec</a:t>
            </a:r>
          </a:p>
          <a:p>
            <a:pPr eaLnBrk="1" hangingPunct="1"/>
            <a:endParaRPr lang="en-US" altLang="el-GR" sz="1600">
              <a:solidFill>
                <a:srgbClr val="002060"/>
              </a:solidFill>
            </a:endParaRPr>
          </a:p>
          <a:p>
            <a:pPr eaLnBrk="1" hangingPunct="1"/>
            <a:r>
              <a:rPr lang="en-US" altLang="el-GR" sz="1600" b="1">
                <a:solidFill>
                  <a:srgbClr val="002060"/>
                </a:solidFill>
              </a:rPr>
              <a:t>Calculation=250 mV</a:t>
            </a:r>
            <a:r>
              <a:rPr lang="en-US" altLang="el-GR" sz="1200" b="1">
                <a:solidFill>
                  <a:srgbClr val="002060"/>
                </a:solidFill>
              </a:rPr>
              <a:t>●</a:t>
            </a:r>
            <a:r>
              <a:rPr lang="en-US" altLang="el-GR" sz="1600" b="1">
                <a:solidFill>
                  <a:srgbClr val="002060"/>
                </a:solidFill>
              </a:rPr>
              <a:t>msec</a:t>
            </a:r>
            <a:endParaRPr lang="el-GR" altLang="el-GR" sz="1600" b="1">
              <a:solidFill>
                <a:srgbClr val="00206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 Ορθογώνιο">
            <a:extLst>
              <a:ext uri="{FF2B5EF4-FFF2-40B4-BE49-F238E27FC236}">
                <a16:creationId xmlns:a16="http://schemas.microsoft.com/office/drawing/2014/main" id="{AA7763B1-2588-B6A3-FA9C-85D6A7456B84}"/>
              </a:ext>
            </a:extLst>
          </p:cNvPr>
          <p:cNvSpPr>
            <a:spLocks noChangeArrowheads="1"/>
          </p:cNvSpPr>
          <p:nvPr/>
        </p:nvSpPr>
        <p:spPr bwMode="auto">
          <a:xfrm>
            <a:off x="357188" y="2071688"/>
            <a:ext cx="864393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pPr>
            <a:r>
              <a:rPr lang="en-US" altLang="el-GR">
                <a:solidFill>
                  <a:srgbClr val="002060"/>
                </a:solidFill>
              </a:rPr>
              <a:t>Electrocardiography can</a:t>
            </a:r>
            <a:r>
              <a:rPr lang="el-GR" altLang="el-GR">
                <a:solidFill>
                  <a:srgbClr val="002060"/>
                </a:solidFill>
              </a:rPr>
              <a:t> </a:t>
            </a:r>
            <a:r>
              <a:rPr lang="en-US" altLang="el-GR">
                <a:solidFill>
                  <a:srgbClr val="002060"/>
                </a:solidFill>
              </a:rPr>
              <a:t>also be used to detect patterns of:</a:t>
            </a:r>
          </a:p>
          <a:p>
            <a:pPr algn="just" eaLnBrk="1" hangingPunct="1">
              <a:lnSpc>
                <a:spcPct val="150000"/>
              </a:lnSpc>
            </a:pPr>
            <a:endParaRPr lang="en-US" altLang="el-GR">
              <a:solidFill>
                <a:srgbClr val="002060"/>
              </a:solidFill>
            </a:endParaRPr>
          </a:p>
          <a:p>
            <a:pPr algn="just" eaLnBrk="1" hangingPunct="1">
              <a:lnSpc>
                <a:spcPct val="200000"/>
              </a:lnSpc>
              <a:buFont typeface="Wingdings" pitchFamily="2" charset="2"/>
              <a:buChar char="Ø"/>
            </a:pPr>
            <a:r>
              <a:rPr lang="en-US" altLang="el-GR">
                <a:solidFill>
                  <a:srgbClr val="002060"/>
                </a:solidFill>
              </a:rPr>
              <a:t>  ventricular overload or ‘strain’,</a:t>
            </a:r>
            <a:r>
              <a:rPr lang="el-GR" altLang="el-GR">
                <a:solidFill>
                  <a:srgbClr val="002060"/>
                </a:solidFill>
              </a:rPr>
              <a:t> </a:t>
            </a:r>
            <a:r>
              <a:rPr lang="en-US" altLang="el-GR">
                <a:solidFill>
                  <a:srgbClr val="002060"/>
                </a:solidFill>
              </a:rPr>
              <a:t>which indicates more severe risk</a:t>
            </a:r>
          </a:p>
          <a:p>
            <a:pPr algn="just" eaLnBrk="1" hangingPunct="1">
              <a:lnSpc>
                <a:spcPct val="200000"/>
              </a:lnSpc>
              <a:buFont typeface="Wingdings" pitchFamily="2" charset="2"/>
              <a:buChar char="Ø"/>
            </a:pPr>
            <a:r>
              <a:rPr lang="en-US" altLang="el-GR">
                <a:solidFill>
                  <a:srgbClr val="002060"/>
                </a:solidFill>
              </a:rPr>
              <a:t>  conduction</a:t>
            </a:r>
            <a:r>
              <a:rPr lang="el-GR" altLang="el-GR">
                <a:solidFill>
                  <a:srgbClr val="002060"/>
                </a:solidFill>
              </a:rPr>
              <a:t> </a:t>
            </a:r>
            <a:r>
              <a:rPr lang="en-US" altLang="el-GR">
                <a:solidFill>
                  <a:srgbClr val="002060"/>
                </a:solidFill>
              </a:rPr>
              <a:t>abnormalities, </a:t>
            </a:r>
          </a:p>
          <a:p>
            <a:pPr algn="just" eaLnBrk="1" hangingPunct="1">
              <a:lnSpc>
                <a:spcPct val="200000"/>
              </a:lnSpc>
              <a:buFont typeface="Wingdings" pitchFamily="2" charset="2"/>
              <a:buChar char="Ø"/>
            </a:pPr>
            <a:r>
              <a:rPr lang="en-US" altLang="el-GR">
                <a:solidFill>
                  <a:srgbClr val="002060"/>
                </a:solidFill>
              </a:rPr>
              <a:t>  left atrial dilatation </a:t>
            </a:r>
          </a:p>
          <a:p>
            <a:pPr algn="just" eaLnBrk="1" hangingPunct="1">
              <a:lnSpc>
                <a:spcPct val="200000"/>
              </a:lnSpc>
              <a:buFont typeface="Wingdings" pitchFamily="2" charset="2"/>
              <a:buChar char="Ø"/>
            </a:pPr>
            <a:r>
              <a:rPr lang="en-US" altLang="el-GR">
                <a:solidFill>
                  <a:srgbClr val="002060"/>
                </a:solidFill>
              </a:rPr>
              <a:t>  arrhythmias, including atrial</a:t>
            </a:r>
            <a:r>
              <a:rPr lang="el-GR" altLang="el-GR">
                <a:solidFill>
                  <a:srgbClr val="002060"/>
                </a:solidFill>
              </a:rPr>
              <a:t> </a:t>
            </a:r>
            <a:r>
              <a:rPr lang="en-US" altLang="el-GR">
                <a:solidFill>
                  <a:srgbClr val="002060"/>
                </a:solidFill>
              </a:rPr>
              <a:t>fibrillation</a:t>
            </a:r>
          </a:p>
          <a:p>
            <a:pPr algn="just" eaLnBrk="1" hangingPunct="1">
              <a:lnSpc>
                <a:spcPct val="200000"/>
              </a:lnSpc>
              <a:buFont typeface="Wingdings" pitchFamily="2" charset="2"/>
              <a:buChar char="Ø"/>
            </a:pPr>
            <a:endParaRPr lang="en-US" altLang="el-GR">
              <a:solidFill>
                <a:srgbClr val="002060"/>
              </a:solidFill>
            </a:endParaRPr>
          </a:p>
          <a:p>
            <a:pPr algn="ctr" eaLnBrk="1" hangingPunct="1">
              <a:lnSpc>
                <a:spcPct val="150000"/>
              </a:lnSpc>
            </a:pPr>
            <a:r>
              <a:rPr lang="en-US" altLang="el-GR">
                <a:solidFill>
                  <a:srgbClr val="002060"/>
                </a:solidFill>
              </a:rPr>
              <a:t>which might be present in LVH also.</a:t>
            </a:r>
          </a:p>
        </p:txBody>
      </p:sp>
      <p:sp>
        <p:nvSpPr>
          <p:cNvPr id="24579" name="3 - Τίτλος">
            <a:extLst>
              <a:ext uri="{FF2B5EF4-FFF2-40B4-BE49-F238E27FC236}">
                <a16:creationId xmlns:a16="http://schemas.microsoft.com/office/drawing/2014/main" id="{90D83730-08E6-E3B9-46DA-54C6662574EA}"/>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pic>
        <p:nvPicPr>
          <p:cNvPr id="24581" name="Picture 5" descr="C:\Users\Γιάννης\Desktop\LV-strain.jpg">
            <a:extLst>
              <a:ext uri="{FF2B5EF4-FFF2-40B4-BE49-F238E27FC236}">
                <a16:creationId xmlns:a16="http://schemas.microsoft.com/office/drawing/2014/main" id="{987797F5-5A25-DE44-9A97-53072448D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63" y="2786063"/>
            <a:ext cx="1474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C:\Users\Γιάννης\Desktop\Left_bundle_branch_block_ECG_characteristics.png">
            <a:extLst>
              <a:ext uri="{FF2B5EF4-FFF2-40B4-BE49-F238E27FC236}">
                <a16:creationId xmlns:a16="http://schemas.microsoft.com/office/drawing/2014/main" id="{44134C35-9EE5-88D9-8862-6C327FD1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3429000"/>
            <a:ext cx="81438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C:\Users\Γιάννης\Desktop\ScreenHunter_001.jpg">
            <a:extLst>
              <a:ext uri="{FF2B5EF4-FFF2-40B4-BE49-F238E27FC236}">
                <a16:creationId xmlns:a16="http://schemas.microsoft.com/office/drawing/2014/main" id="{0A3688A2-E6EF-F676-6290-0307F9707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4214813"/>
            <a:ext cx="747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Users\Γιάννης\Desktop\κατάλογος.jpg">
            <a:extLst>
              <a:ext uri="{FF2B5EF4-FFF2-40B4-BE49-F238E27FC236}">
                <a16:creationId xmlns:a16="http://schemas.microsoft.com/office/drawing/2014/main" id="{3B9848A9-0931-FF01-D220-B1938D58A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679950"/>
            <a:ext cx="22193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 Θέση περιεχομένου">
            <a:extLst>
              <a:ext uri="{FF2B5EF4-FFF2-40B4-BE49-F238E27FC236}">
                <a16:creationId xmlns:a16="http://schemas.microsoft.com/office/drawing/2014/main" id="{39D1D861-9A79-DC99-3511-FEB4721437ED}"/>
              </a:ext>
            </a:extLst>
          </p:cNvPr>
          <p:cNvSpPr>
            <a:spLocks noGrp="1"/>
          </p:cNvSpPr>
          <p:nvPr>
            <p:ph idx="1"/>
          </p:nvPr>
        </p:nvSpPr>
        <p:spPr>
          <a:xfrm>
            <a:off x="642938" y="2017713"/>
            <a:ext cx="8312150" cy="4114800"/>
          </a:xfrm>
        </p:spPr>
        <p:txBody>
          <a:bodyPr/>
          <a:lstStyle/>
          <a:p>
            <a:pPr>
              <a:buFont typeface="Wingdings" pitchFamily="2" charset="2"/>
              <a:buChar char="Ø"/>
              <a:defRPr/>
            </a:pPr>
            <a:r>
              <a:rPr lang="el-GR" sz="2400" dirty="0">
                <a:solidFill>
                  <a:srgbClr val="002060"/>
                </a:solidFill>
                <a:latin typeface="Times New Roman" pitchFamily="18" charset="0"/>
                <a:cs typeface="Times New Roman" pitchFamily="18" charset="0"/>
              </a:rPr>
              <a:t>Η μείωση του βαθμού υπερτροφίας  της αριστερής κοιλίας  κατόπιν </a:t>
            </a:r>
            <a:r>
              <a:rPr lang="el-GR" sz="2400" dirty="0" err="1">
                <a:solidFill>
                  <a:srgbClr val="002060"/>
                </a:solidFill>
                <a:latin typeface="Times New Roman" pitchFamily="18" charset="0"/>
                <a:cs typeface="Times New Roman" pitchFamily="18" charset="0"/>
              </a:rPr>
              <a:t>αντιυπερτασικής</a:t>
            </a:r>
            <a:r>
              <a:rPr lang="el-GR" sz="2400" dirty="0">
                <a:solidFill>
                  <a:srgbClr val="002060"/>
                </a:solidFill>
                <a:latin typeface="Times New Roman" pitchFamily="18" charset="0"/>
                <a:cs typeface="Times New Roman" pitchFamily="18" charset="0"/>
              </a:rPr>
              <a:t> θεραπείας στο ΗΚΓ</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Wingdings" pitchFamily="2" charset="2"/>
              <a:buChar char="Ø"/>
              <a:defRPr/>
            </a:pPr>
            <a:endParaRPr lang="el-GR" sz="2400" dirty="0">
              <a:solidFill>
                <a:srgbClr val="002060"/>
              </a:solidFill>
              <a:latin typeface="Times New Roman" pitchFamily="18" charset="0"/>
              <a:cs typeface="Times New Roman" pitchFamily="18" charset="0"/>
            </a:endParaRPr>
          </a:p>
          <a:p>
            <a:pPr marL="0" indent="0" algn="just">
              <a:buNone/>
              <a:defRPr/>
            </a:pPr>
            <a:r>
              <a:rPr lang="el-GR" sz="2400" dirty="0">
                <a:solidFill>
                  <a:srgbClr val="002060"/>
                </a:solidFill>
                <a:latin typeface="Times New Roman" pitchFamily="18" charset="0"/>
                <a:cs typeface="Times New Roman" pitchFamily="18" charset="0"/>
              </a:rPr>
              <a:t>			ευαισθησία και προγνωστική αξία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658C5358-CCD5-884B-7065-DD7C8F51256A}"/>
              </a:ext>
            </a:extLst>
          </p:cNvPr>
          <p:cNvPicPr>
            <a:picLocks noChangeAspect="1" noChangeArrowheads="1"/>
          </p:cNvPicPr>
          <p:nvPr/>
        </p:nvPicPr>
        <p:blipFill>
          <a:blip r:embed="rId2"/>
          <a:srcRect/>
          <a:stretch>
            <a:fillRect/>
          </a:stretch>
        </p:blipFill>
        <p:spPr bwMode="auto">
          <a:xfrm>
            <a:off x="87313" y="785813"/>
            <a:ext cx="8969375" cy="52863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2 - Στρογγυλεμένο ορθογώνιο">
            <a:extLst>
              <a:ext uri="{FF2B5EF4-FFF2-40B4-BE49-F238E27FC236}">
                <a16:creationId xmlns:a16="http://schemas.microsoft.com/office/drawing/2014/main" id="{23903B85-B235-50DB-A6BE-21F716FDE6A3}"/>
              </a:ext>
            </a:extLst>
          </p:cNvPr>
          <p:cNvSpPr/>
          <p:nvPr/>
        </p:nvSpPr>
        <p:spPr>
          <a:xfrm>
            <a:off x="714375" y="2071688"/>
            <a:ext cx="7500938" cy="114300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80ABE1-3353-4EAE-FD29-C7658EE5B404}"/>
              </a:ext>
            </a:extLst>
          </p:cNvPr>
          <p:cNvSpPr>
            <a:spLocks noGrp="1" noChangeArrowheads="1"/>
          </p:cNvSpPr>
          <p:nvPr>
            <p:ph type="title" idx="4294967295"/>
          </p:nvPr>
        </p:nvSpPr>
        <p:spPr>
          <a:xfrm>
            <a:off x="500063" y="142875"/>
            <a:ext cx="8429625" cy="785813"/>
          </a:xfrm>
          <a:noFill/>
        </p:spPr>
        <p:txBody>
          <a:bodyPr>
            <a:normAutofit fontScale="90000"/>
          </a:bodyPr>
          <a:lstStyle/>
          <a:p>
            <a:br>
              <a:rPr lang="en-US" altLang="el-GR" sz="3200">
                <a:solidFill>
                  <a:srgbClr val="002060"/>
                </a:solidFill>
                <a:latin typeface="Bookman Old Style" panose="02050604050505020204" pitchFamily="18" charset="0"/>
              </a:rPr>
            </a:br>
            <a:endParaRPr lang="el-GR" altLang="el-GR" sz="2400">
              <a:solidFill>
                <a:srgbClr val="002060"/>
              </a:solidFill>
              <a:latin typeface="Bookman Old Style" panose="02050604050505020204" pitchFamily="18" charset="0"/>
            </a:endParaRPr>
          </a:p>
        </p:txBody>
      </p:sp>
      <p:sp>
        <p:nvSpPr>
          <p:cNvPr id="34819" name="Rectangle 3">
            <a:extLst>
              <a:ext uri="{FF2B5EF4-FFF2-40B4-BE49-F238E27FC236}">
                <a16:creationId xmlns:a16="http://schemas.microsoft.com/office/drawing/2014/main" id="{1D2807D7-A67E-BFF8-7496-7D1A9408F0C9}"/>
              </a:ext>
            </a:extLst>
          </p:cNvPr>
          <p:cNvSpPr>
            <a:spLocks noGrp="1" noChangeArrowheads="1"/>
          </p:cNvSpPr>
          <p:nvPr>
            <p:ph type="body" idx="4294967295"/>
          </p:nvPr>
        </p:nvSpPr>
        <p:spPr>
          <a:xfrm>
            <a:off x="142875" y="2000250"/>
            <a:ext cx="4857750" cy="3786188"/>
          </a:xfrm>
        </p:spPr>
        <p:txBody>
          <a:bodyPr/>
          <a:lstStyle/>
          <a:p>
            <a:pPr algn="just" defTabSz="355600">
              <a:buFont typeface="Wingdings" pitchFamily="2" charset="2"/>
              <a:buChar char="Ø"/>
            </a:pPr>
            <a:r>
              <a:rPr lang="en-US" altLang="el-GR" sz="2000" b="1">
                <a:solidFill>
                  <a:srgbClr val="002060"/>
                </a:solidFill>
                <a:latin typeface="Times New Roman" panose="02020603050405020304" pitchFamily="18" charset="0"/>
                <a:cs typeface="Times New Roman" panose="02020603050405020304" pitchFamily="18" charset="0"/>
              </a:rPr>
              <a:t>Survival rate </a:t>
            </a:r>
            <a:r>
              <a:rPr lang="en-US" altLang="el-GR" sz="2000">
                <a:solidFill>
                  <a:srgbClr val="002060"/>
                </a:solidFill>
                <a:latin typeface="Times New Roman" panose="02020603050405020304" pitchFamily="18" charset="0"/>
                <a:cs typeface="Times New Roman" panose="02020603050405020304" pitchFamily="18" charset="0"/>
              </a:rPr>
              <a:t>of systolic HF has improved.</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HFpEF carries a </a:t>
            </a:r>
            <a:r>
              <a:rPr lang="en-US" altLang="el-GR" sz="2000" b="1">
                <a:solidFill>
                  <a:srgbClr val="002060"/>
                </a:solidFill>
                <a:latin typeface="Times New Roman" panose="02020603050405020304" pitchFamily="18" charset="0"/>
                <a:cs typeface="Times New Roman" panose="02020603050405020304" pitchFamily="18" charset="0"/>
              </a:rPr>
              <a:t>mortality risk </a:t>
            </a:r>
            <a:r>
              <a:rPr lang="en-US" altLang="el-GR" sz="2000">
                <a:solidFill>
                  <a:srgbClr val="002060"/>
                </a:solidFill>
                <a:latin typeface="Times New Roman" panose="02020603050405020304" pitchFamily="18" charset="0"/>
                <a:cs typeface="Times New Roman" panose="02020603050405020304" pitchFamily="18" charset="0"/>
              </a:rPr>
              <a:t>that is currently estimated to be similar to systolic HF (15%/year in older patients). </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The prognosis for </a:t>
            </a:r>
            <a:r>
              <a:rPr lang="en-US" altLang="el-GR" sz="2000" b="1">
                <a:solidFill>
                  <a:srgbClr val="002060"/>
                </a:solidFill>
                <a:latin typeface="Times New Roman" panose="02020603050405020304" pitchFamily="18" charset="0"/>
                <a:cs typeface="Times New Roman" panose="02020603050405020304" pitchFamily="18" charset="0"/>
              </a:rPr>
              <a:t>diastolic HF remains unchanged</a:t>
            </a:r>
            <a:r>
              <a:rPr lang="en-US" altLang="el-GR" sz="2000">
                <a:solidFill>
                  <a:srgbClr val="002060"/>
                </a:solidFill>
                <a:latin typeface="Times New Roman" panose="02020603050405020304" pitchFamily="18" charset="0"/>
                <a:cs typeface="Times New Roman" panose="02020603050405020304" pitchFamily="18" charset="0"/>
              </a:rPr>
              <a:t>. This is at least in part attributable to the fact that the definition, diagnosis, and natural history of </a:t>
            </a:r>
            <a:r>
              <a:rPr lang="en-US" altLang="el-GR" sz="2000" b="1">
                <a:solidFill>
                  <a:srgbClr val="002060"/>
                </a:solidFill>
                <a:latin typeface="Times New Roman" panose="02020603050405020304" pitchFamily="18" charset="0"/>
                <a:cs typeface="Times New Roman" panose="02020603050405020304" pitchFamily="18" charset="0"/>
              </a:rPr>
              <a:t>diastolic HF are less well recognized. </a:t>
            </a:r>
          </a:p>
        </p:txBody>
      </p:sp>
      <p:pic>
        <p:nvPicPr>
          <p:cNvPr id="34820" name="Picture 9" descr="LOGO3ATTIKON">
            <a:extLst>
              <a:ext uri="{FF2B5EF4-FFF2-40B4-BE49-F238E27FC236}">
                <a16:creationId xmlns:a16="http://schemas.microsoft.com/office/drawing/2014/main" id="{31DBAEF3-73D4-3DD0-D433-14BD78A9D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75" y="5942013"/>
            <a:ext cx="36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Documents and Settings\eltra\Επιφάνεια εργασίας\ScreenHunter_001.bmp">
            <a:extLst>
              <a:ext uri="{FF2B5EF4-FFF2-40B4-BE49-F238E27FC236}">
                <a16:creationId xmlns:a16="http://schemas.microsoft.com/office/drawing/2014/main" id="{3EB4D144-9F9B-2C06-301B-514B19ED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481138"/>
            <a:ext cx="3629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DAD87DC1-C8E2-C487-03EF-751671034990}"/>
              </a:ext>
            </a:extLst>
          </p:cNvPr>
          <p:cNvSpPr txBox="1">
            <a:spLocks noChangeArrowheads="1"/>
          </p:cNvSpPr>
          <p:nvPr/>
        </p:nvSpPr>
        <p:spPr>
          <a:xfrm>
            <a:off x="419099" y="175418"/>
            <a:ext cx="8224838" cy="649288"/>
          </a:xfrm>
          <a:prstGeom prst="rect">
            <a:avLst/>
          </a:prstGeom>
        </p:spPr>
        <p:txBody>
          <a:bodyPr/>
          <a:lstStyle/>
          <a:p>
            <a:pPr algn="ctr" eaLnBrk="0" hangingPunct="0">
              <a:defRPr/>
            </a:pPr>
            <a:r>
              <a:rPr lang="el-GR" sz="2800" dirty="0">
                <a:solidFill>
                  <a:srgbClr val="002060"/>
                </a:solidFill>
                <a:latin typeface="Times New Roman" pitchFamily="18" charset="0"/>
                <a:ea typeface="+mj-ea"/>
                <a:cs typeface="Times New Roman" pitchFamily="18" charset="0"/>
              </a:rPr>
              <a:t> </a:t>
            </a:r>
            <a:r>
              <a:rPr lang="en-US" sz="2800" dirty="0">
                <a:solidFill>
                  <a:srgbClr val="002060"/>
                </a:solidFill>
                <a:latin typeface="Times New Roman" pitchFamily="18" charset="0"/>
                <a:ea typeface="+mj-ea"/>
                <a:cs typeface="Times New Roman" pitchFamily="18" charset="0"/>
              </a:rPr>
              <a:t>Heart U/S</a:t>
            </a:r>
          </a:p>
          <a:p>
            <a:pPr algn="ctr" eaLnBrk="0" hangingPunct="0">
              <a:defRPr/>
            </a:pPr>
            <a:r>
              <a:rPr lang="en-US" sz="2800" b="1" dirty="0">
                <a:solidFill>
                  <a:srgbClr val="002060"/>
                </a:solidFill>
                <a:latin typeface="Times New Roman" pitchFamily="18" charset="0"/>
                <a:ea typeface="+mj-ea"/>
                <a:cs typeface="Times New Roman" pitchFamily="18" charset="0"/>
              </a:rPr>
              <a:t>Heart failure with preserved Ejection Fraction</a:t>
            </a:r>
            <a:endParaRPr lang="el-GR" sz="2800" b="1" dirty="0">
              <a:solidFill>
                <a:srgbClr val="002060"/>
              </a:solidFill>
              <a:latin typeface="Times New Roman" pitchFamily="18" charset="0"/>
              <a:ea typeface="+mj-ea"/>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1752600"/>
            <a:ext cx="8229600" cy="4438650"/>
          </a:xfrm>
          <a:noFill/>
        </p:spPr>
        <p:txBody>
          <a:bodyPr>
            <a:normAutofit/>
          </a:bodyPr>
          <a:lstStyle/>
          <a:p>
            <a:pPr marL="273050" indent="-273050"/>
            <a:r>
              <a:rPr lang="el-GR" sz="2800" dirty="0">
                <a:latin typeface="Calibri" pitchFamily="34" charset="0"/>
              </a:rPr>
              <a:t>Υπάρχει ένα υπολογίσιμο ποσοστό κινδύνου που δεν μπορεί να προβλεφθεί από τα υπάρχοντα μοντέλα κινδύνου</a:t>
            </a:r>
          </a:p>
          <a:p>
            <a:pPr marL="273050" indent="-273050"/>
            <a:endParaRPr lang="el-GR" sz="2800" dirty="0">
              <a:latin typeface="Calibri" pitchFamily="34" charset="0"/>
            </a:endParaRPr>
          </a:p>
          <a:p>
            <a:pPr marL="273050" indent="-273050"/>
            <a:r>
              <a:rPr lang="el-GR" sz="2800" dirty="0">
                <a:latin typeface="Calibri" pitchFamily="34" charset="0"/>
              </a:rPr>
              <a:t>Οι παραδοσιακές μέθοδοι διάγνωσης είναι συχνά ανεπαρκείς. </a:t>
            </a:r>
          </a:p>
          <a:p>
            <a:pPr marL="273050" indent="-273050">
              <a:buNone/>
            </a:pPr>
            <a:r>
              <a:rPr lang="el-GR" sz="2000" dirty="0">
                <a:latin typeface="Calibri" pitchFamily="34" charset="0"/>
              </a:rPr>
              <a:t>Τα περισσότερα εμφράγματα προέρχονται από στενώσεις στα στεφανιαία &lt;50%, οι οποίες συχνά δεν μπορούν να ανιχνευτούν με τις παραδοσιακές μεθόδους (π.χ. δοκιμασία κοπώσεως, </a:t>
            </a:r>
            <a:r>
              <a:rPr lang="el-GR" sz="2000" dirty="0" err="1">
                <a:latin typeface="Calibri" pitchFamily="34" charset="0"/>
              </a:rPr>
              <a:t>stress</a:t>
            </a:r>
            <a:r>
              <a:rPr lang="el-GR" sz="2000" dirty="0">
                <a:latin typeface="Calibri" pitchFamily="34" charset="0"/>
              </a:rPr>
              <a:t> </a:t>
            </a:r>
            <a:r>
              <a:rPr lang="el-GR" sz="2000" dirty="0" err="1">
                <a:latin typeface="Calibri" pitchFamily="34" charset="0"/>
              </a:rPr>
              <a:t>echo</a:t>
            </a:r>
            <a:r>
              <a:rPr lang="el-GR" sz="2000" dirty="0">
                <a:latin typeface="Calibri" pitchFamily="34" charset="0"/>
              </a:rPr>
              <a:t> </a:t>
            </a:r>
            <a:r>
              <a:rPr lang="el-GR" sz="2000" dirty="0" err="1">
                <a:latin typeface="Calibri" pitchFamily="34" charset="0"/>
              </a:rPr>
              <a:t>κ.α</a:t>
            </a:r>
            <a:r>
              <a:rPr lang="el-GR" sz="2000" dirty="0">
                <a:latin typeface="Calibri" pitchFamily="34" charset="0"/>
              </a:rPr>
              <a:t>)</a:t>
            </a:r>
            <a:endParaRPr lang="el-GR" sz="2400" dirty="0">
              <a:latin typeface="Calibri" pitchFamily="34" charset="0"/>
            </a:endParaRPr>
          </a:p>
          <a:p>
            <a:pPr marL="273050" indent="-273050"/>
            <a:endParaRPr lang="el-GR" sz="2800" dirty="0">
              <a:latin typeface="Calibri" pitchFamily="34" charset="0"/>
            </a:endParaRPr>
          </a:p>
          <a:p>
            <a:pPr marL="273050" indent="-273050"/>
            <a:endParaRPr lang="el-GR" sz="2000" b="1" i="1" dirty="0">
              <a:effectLst/>
              <a:latin typeface="Arial" pitchFamily="34" charset="0"/>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7976208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a:extLst>
              <a:ext uri="{FF2B5EF4-FFF2-40B4-BE49-F238E27FC236}">
                <a16:creationId xmlns:a16="http://schemas.microsoft.com/office/drawing/2014/main" id="{5ABC1DAA-0DBD-2806-B208-DE5D77FE8EB4}"/>
              </a:ext>
            </a:extLst>
          </p:cNvPr>
          <p:cNvSpPr>
            <a:spLocks noGrp="1"/>
          </p:cNvSpPr>
          <p:nvPr>
            <p:ph type="title"/>
          </p:nvPr>
        </p:nvSpPr>
        <p:spPr>
          <a:xfrm>
            <a:off x="785813" y="428625"/>
            <a:ext cx="7793037" cy="747713"/>
          </a:xfrm>
        </p:spPr>
        <p:txBody>
          <a:bodyPr/>
          <a:lstStyle/>
          <a:p>
            <a:pPr algn="ctr"/>
            <a:r>
              <a:rPr lang="el-GR" altLang="el-GR" sz="2800" b="1" dirty="0">
                <a:solidFill>
                  <a:srgbClr val="002060"/>
                </a:solidFill>
                <a:latin typeface="Times New Roman" panose="02020603050405020304" pitchFamily="18" charset="0"/>
                <a:cs typeface="Times New Roman" panose="02020603050405020304" pitchFamily="18" charset="0"/>
              </a:rPr>
              <a:t>Συμπεράσματα</a:t>
            </a:r>
          </a:p>
        </p:txBody>
      </p:sp>
      <p:sp>
        <p:nvSpPr>
          <p:cNvPr id="3" name="2 - Θέση περιεχομένου">
            <a:extLst>
              <a:ext uri="{FF2B5EF4-FFF2-40B4-BE49-F238E27FC236}">
                <a16:creationId xmlns:a16="http://schemas.microsoft.com/office/drawing/2014/main" id="{044D0E50-FC45-E828-2105-A5CDCEB82199}"/>
              </a:ext>
            </a:extLst>
          </p:cNvPr>
          <p:cNvSpPr>
            <a:spLocks noGrp="1"/>
          </p:cNvSpPr>
          <p:nvPr>
            <p:ph idx="1"/>
          </p:nvPr>
        </p:nvSpPr>
        <p:spPr>
          <a:xfrm>
            <a:off x="214313" y="1857375"/>
            <a:ext cx="8643937" cy="4483100"/>
          </a:xfrm>
        </p:spPr>
        <p:txBody>
          <a:bodyPr/>
          <a:lstStyle/>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a:t>
            </a:r>
            <a:r>
              <a:rPr lang="el-GR" sz="2300" b="1" dirty="0">
                <a:solidFill>
                  <a:srgbClr val="002060"/>
                </a:solidFill>
                <a:latin typeface="Times New Roman" pitchFamily="18" charset="0"/>
                <a:ea typeface="+mj-ea"/>
                <a:cs typeface="Times New Roman" pitchFamily="18" charset="0"/>
              </a:rPr>
              <a:t>υπερτροφία της αριστερής κοιλίας </a:t>
            </a:r>
            <a:r>
              <a:rPr lang="el-GR" sz="2300" dirty="0">
                <a:solidFill>
                  <a:srgbClr val="002060"/>
                </a:solidFill>
                <a:latin typeface="Times New Roman" pitchFamily="18" charset="0"/>
                <a:ea typeface="+mj-ea"/>
                <a:cs typeface="Times New Roman" pitchFamily="18" charset="0"/>
              </a:rPr>
              <a:t>και η </a:t>
            </a:r>
            <a:r>
              <a:rPr lang="el-GR" sz="2300" b="1" dirty="0">
                <a:solidFill>
                  <a:srgbClr val="002060"/>
                </a:solidFill>
                <a:latin typeface="Times New Roman" pitchFamily="18" charset="0"/>
                <a:ea typeface="+mj-ea"/>
                <a:cs typeface="Times New Roman" pitchFamily="18" charset="0"/>
              </a:rPr>
              <a:t>διαστολική δυσλειτουργία</a:t>
            </a:r>
            <a:r>
              <a:rPr lang="el-GR" sz="2300" dirty="0">
                <a:solidFill>
                  <a:srgbClr val="002060"/>
                </a:solidFill>
                <a:latin typeface="Times New Roman" pitchFamily="18" charset="0"/>
                <a:ea typeface="+mj-ea"/>
                <a:cs typeface="Times New Roman" pitchFamily="18" charset="0"/>
              </a:rPr>
              <a:t> αποτελούν βλάβες οργάνων στόχων (</a:t>
            </a:r>
            <a:r>
              <a:rPr lang="en-US" sz="2300" dirty="0">
                <a:solidFill>
                  <a:srgbClr val="002060"/>
                </a:solidFill>
                <a:latin typeface="Times New Roman" pitchFamily="18" charset="0"/>
                <a:ea typeface="+mj-ea"/>
                <a:cs typeface="Times New Roman" pitchFamily="18" charset="0"/>
              </a:rPr>
              <a:t>HM</a:t>
            </a:r>
            <a:r>
              <a:rPr lang="el-GR" sz="2300" dirty="0">
                <a:solidFill>
                  <a:srgbClr val="002060"/>
                </a:solidFill>
                <a:latin typeface="Times New Roman" pitchFamily="18" charset="0"/>
                <a:ea typeface="+mj-ea"/>
                <a:cs typeface="Times New Roman" pitchFamily="18" charset="0"/>
              </a:rPr>
              <a:t>Ο</a:t>
            </a:r>
            <a:r>
              <a:rPr lang="en-US" sz="2300" dirty="0">
                <a:solidFill>
                  <a:srgbClr val="002060"/>
                </a:solidFill>
                <a:latin typeface="Times New Roman" pitchFamily="18" charset="0"/>
                <a:ea typeface="+mj-ea"/>
                <a:cs typeface="Times New Roman" pitchFamily="18" charset="0"/>
              </a:rPr>
              <a:t>D) </a:t>
            </a:r>
            <a:r>
              <a:rPr lang="el-GR" sz="2300" dirty="0">
                <a:solidFill>
                  <a:srgbClr val="002060"/>
                </a:solidFill>
                <a:latin typeface="Times New Roman" pitchFamily="18" charset="0"/>
                <a:ea typeface="+mj-ea"/>
                <a:cs typeface="Times New Roman" pitchFamily="18" charset="0"/>
              </a:rPr>
              <a:t>και η παρουσία τους οδηγεί σε αύξηση του καρδιαγγειακού κινδύνου στους υπερτασικούς ασθενείς.</a:t>
            </a:r>
          </a:p>
          <a:p>
            <a:pPr algn="just">
              <a:buFont typeface="Wingdings" pitchFamily="2" charset="2"/>
              <a:buChar char="ü"/>
              <a:defRPr/>
            </a:pPr>
            <a:endParaRPr lang="el-GR" sz="105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Το </a:t>
            </a:r>
            <a:r>
              <a:rPr lang="el-GR" sz="2300" dirty="0" err="1">
                <a:solidFill>
                  <a:srgbClr val="002060"/>
                </a:solidFill>
                <a:latin typeface="Times New Roman" pitchFamily="18" charset="0"/>
                <a:ea typeface="+mj-ea"/>
                <a:cs typeface="Times New Roman" pitchFamily="18" charset="0"/>
              </a:rPr>
              <a:t>υπερηχοκαρδιογράφημα</a:t>
            </a:r>
            <a:r>
              <a:rPr lang="el-GR" sz="2300" dirty="0">
                <a:solidFill>
                  <a:srgbClr val="002060"/>
                </a:solidFill>
                <a:latin typeface="Times New Roman" pitchFamily="18" charset="0"/>
                <a:ea typeface="+mj-ea"/>
                <a:cs typeface="Times New Roman" pitchFamily="18" charset="0"/>
              </a:rPr>
              <a:t> έχει μεγαλύτερη ευαισθησία από το ΗΚΓ ως προς τη διάγνωση της υπερτροφίας. Η </a:t>
            </a:r>
            <a:r>
              <a:rPr lang="el-GR" sz="2300" dirty="0" err="1">
                <a:solidFill>
                  <a:srgbClr val="002060"/>
                </a:solidFill>
                <a:latin typeface="Times New Roman" pitchFamily="18" charset="0"/>
                <a:ea typeface="+mj-ea"/>
                <a:cs typeface="Times New Roman" pitchFamily="18" charset="0"/>
              </a:rPr>
              <a:t>ΗΚΓική</a:t>
            </a:r>
            <a:r>
              <a:rPr lang="el-GR" sz="2300" dirty="0">
                <a:solidFill>
                  <a:srgbClr val="002060"/>
                </a:solidFill>
                <a:latin typeface="Times New Roman" pitchFamily="18" charset="0"/>
                <a:ea typeface="+mj-ea"/>
                <a:cs typeface="Times New Roman" pitchFamily="18" charset="0"/>
              </a:rPr>
              <a:t> διάγνωση της υπερτροφίας </a:t>
            </a:r>
            <a:r>
              <a:rPr lang="el-GR" sz="2300" dirty="0">
                <a:solidFill>
                  <a:srgbClr val="002060"/>
                </a:solidFill>
                <a:latin typeface="Times New Roman" pitchFamily="18" charset="0"/>
                <a:cs typeface="Times New Roman" pitchFamily="18" charset="0"/>
              </a:rPr>
              <a:t>της αριστερής κοιλίας </a:t>
            </a:r>
            <a:r>
              <a:rPr lang="el-GR" sz="2300" dirty="0">
                <a:solidFill>
                  <a:srgbClr val="002060"/>
                </a:solidFill>
                <a:latin typeface="Times New Roman" pitchFamily="18" charset="0"/>
                <a:ea typeface="+mj-ea"/>
                <a:cs typeface="Times New Roman" pitchFamily="18" charset="0"/>
              </a:rPr>
              <a:t>ισούται με ιδιαίτερο αυξημένο καρδιαγγειακό κίνδυνο.</a:t>
            </a:r>
          </a:p>
          <a:p>
            <a:pPr algn="just">
              <a:buFont typeface="Wingdings" pitchFamily="2" charset="2"/>
              <a:buChar char="ü"/>
              <a:defRPr/>
            </a:pPr>
            <a:endParaRPr lang="el-GR" sz="100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μείωση της αρτηριακής πίεσης οδηγεί σε υποστροφή της καρδιακής υπερτροφίας</a:t>
            </a:r>
            <a:r>
              <a:rPr lang="en-US" sz="2300" dirty="0">
                <a:solidFill>
                  <a:srgbClr val="002060"/>
                </a:solidFill>
                <a:latin typeface="Times New Roman" pitchFamily="18" charset="0"/>
                <a:ea typeface="+mj-ea"/>
                <a:cs typeface="Times New Roman" pitchFamily="18" charset="0"/>
              </a:rPr>
              <a:t>,</a:t>
            </a:r>
            <a:r>
              <a:rPr lang="el-GR" sz="2300" dirty="0">
                <a:solidFill>
                  <a:srgbClr val="002060"/>
                </a:solidFill>
                <a:latin typeface="Times New Roman" pitchFamily="18" charset="0"/>
                <a:ea typeface="+mj-ea"/>
                <a:cs typeface="Times New Roman" pitchFamily="18" charset="0"/>
              </a:rPr>
              <a:t> η οποία με τη σειρά της συνοδεύεται από μείωση καρδιαγγειακών συμβάντων (θανατηφόρων και μη).</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6944" y="3826883"/>
            <a:ext cx="2694135" cy="461665"/>
          </a:xfrm>
          <a:prstGeom prst="rect">
            <a:avLst/>
          </a:prstGeom>
          <a:noFill/>
        </p:spPr>
        <p:txBody>
          <a:bodyPr wrap="none" rtlCol="0">
            <a:spAutoFit/>
          </a:bodyPr>
          <a:lstStyle/>
          <a:p>
            <a:r>
              <a:rPr lang="el-GR" sz="2400" b="1" dirty="0"/>
              <a:t>Θεματικές ενότητες</a:t>
            </a:r>
            <a:endParaRPr lang="en-US" sz="2400" b="1" dirty="0"/>
          </a:p>
        </p:txBody>
      </p:sp>
      <p:sp>
        <p:nvSpPr>
          <p:cNvPr id="2" name="Rectangle 1"/>
          <p:cNvSpPr/>
          <p:nvPr/>
        </p:nvSpPr>
        <p:spPr>
          <a:xfrm>
            <a:off x="143849" y="4369945"/>
            <a:ext cx="8891862" cy="2251065"/>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lnSpc>
                <a:spcPct val="150000"/>
              </a:lnSpc>
              <a:buFont typeface="Wingdings" panose="05000000000000000000" pitchFamily="2" charset="2"/>
              <a:buChar char="Ø"/>
            </a:pPr>
            <a:r>
              <a:rPr lang="el-GR" sz="2400" b="1" dirty="0"/>
              <a:t>Ελαστικότητα Αρτηριών - </a:t>
            </a:r>
            <a:r>
              <a:rPr lang="el-GR" sz="2400" dirty="0">
                <a:solidFill>
                  <a:schemeClr val="accent6">
                    <a:lumMod val="60000"/>
                    <a:lumOff val="40000"/>
                  </a:schemeClr>
                </a:solidFill>
              </a:rPr>
              <a:t>Ταχύτητα σφυγμικού κύματος πίεσης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Κεντρική αρτηριακή πίεση – </a:t>
            </a:r>
            <a:r>
              <a:rPr lang="el-GR" sz="2400" dirty="0">
                <a:solidFill>
                  <a:schemeClr val="accent6">
                    <a:lumMod val="60000"/>
                    <a:lumOff val="40000"/>
                  </a:schemeClr>
                </a:solidFill>
              </a:rPr>
              <a:t>Ανάλυση σφυγμικού κύματος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Πρώιμη Αθηρωμάτωση - </a:t>
            </a:r>
            <a:r>
              <a:rPr lang="el-GR" sz="2400" dirty="0">
                <a:solidFill>
                  <a:schemeClr val="accent6">
                    <a:lumMod val="60000"/>
                    <a:lumOff val="40000"/>
                  </a:schemeClr>
                </a:solidFill>
              </a:rPr>
              <a:t>Πάχος έσω-μέσου χιτώνα καρωτίδας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Περιφερική </a:t>
            </a:r>
            <a:r>
              <a:rPr lang="el-GR" sz="2400" b="1" dirty="0" err="1"/>
              <a:t>Αγγειοπάθεια</a:t>
            </a:r>
            <a:r>
              <a:rPr lang="el-GR" sz="2400" b="1" dirty="0"/>
              <a:t>  -  </a:t>
            </a:r>
            <a:r>
              <a:rPr lang="el-GR" sz="2400" dirty="0">
                <a:solidFill>
                  <a:schemeClr val="accent6">
                    <a:lumMod val="60000"/>
                    <a:lumOff val="40000"/>
                  </a:schemeClr>
                </a:solidFill>
              </a:rPr>
              <a:t>Δείκτης σφυρών-βραχίονα</a:t>
            </a:r>
            <a:endParaRPr lang="el-GR" sz="2400" cap="small" dirty="0">
              <a:solidFill>
                <a:schemeClr val="accent6">
                  <a:lumMod val="60000"/>
                  <a:lumOff val="40000"/>
                </a:schemeClr>
              </a:solidFill>
            </a:endParaRPr>
          </a:p>
        </p:txBody>
      </p:sp>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Αγγεία </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4047441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03438"/>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01807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
        <p:nvSpPr>
          <p:cNvPr id="5" name="Rectangle 7"/>
          <p:cNvSpPr txBox="1">
            <a:spLocks/>
          </p:cNvSpPr>
          <p:nvPr/>
        </p:nvSpPr>
        <p:spPr>
          <a:xfrm>
            <a:off x="1467133" y="1463800"/>
            <a:ext cx="6048375" cy="792163"/>
          </a:xfrm>
          <a:prstGeom prst="rect">
            <a:avLst/>
          </a:prstGeom>
          <a:no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rebuchet MS" pitchFamily="34" charset="0"/>
                <a:ea typeface="+mj-ea"/>
                <a:cs typeface="+mj-cs"/>
              </a:rPr>
              <a:t>Μοντέλα κυκλοφορίας</a:t>
            </a:r>
            <a:endParaRPr kumimoji="0" lang="el-GR" sz="3600" b="1" i="0" u="none" strike="noStrike" kern="1200" cap="none" spc="0" normalizeH="0" baseline="0" noProof="0" dirty="0">
              <a:ln>
                <a:noFill/>
              </a:ln>
              <a:solidFill>
                <a:srgbClr val="C00000"/>
              </a:solidFill>
              <a:effectLst/>
              <a:uLnTx/>
              <a:uFillTx/>
              <a:latin typeface="Trebuchet MS" pitchFamily="34" charset="0"/>
              <a:ea typeface="+mj-ea"/>
              <a:cs typeface="+mj-cs"/>
            </a:endParaRPr>
          </a:p>
        </p:txBody>
      </p:sp>
      <p:pic>
        <p:nvPicPr>
          <p:cNvPr id="7" name="Picture 6"/>
          <p:cNvPicPr>
            <a:picLocks noChangeAspect="1" noChangeArrowheads="1"/>
          </p:cNvPicPr>
          <p:nvPr/>
        </p:nvPicPr>
        <p:blipFill>
          <a:blip r:embed="rId2"/>
          <a:srcRect/>
          <a:stretch>
            <a:fillRect/>
          </a:stretch>
        </p:blipFill>
        <p:spPr bwMode="auto">
          <a:xfrm>
            <a:off x="0" y="2537098"/>
            <a:ext cx="4787900" cy="3260725"/>
          </a:xfrm>
          <a:prstGeom prst="rect">
            <a:avLst/>
          </a:prstGeom>
          <a:noFill/>
          <a:ln w="9525">
            <a:noFill/>
            <a:miter lim="800000"/>
            <a:headEnd/>
            <a:tailEnd/>
          </a:ln>
        </p:spPr>
      </p:pic>
      <p:pic>
        <p:nvPicPr>
          <p:cNvPr id="8" name="Picture 7"/>
          <p:cNvPicPr>
            <a:picLocks noChangeAspect="1" noChangeArrowheads="1"/>
          </p:cNvPicPr>
          <p:nvPr/>
        </p:nvPicPr>
        <p:blipFill>
          <a:blip r:embed="rId3"/>
          <a:srcRect/>
          <a:stretch>
            <a:fillRect/>
          </a:stretch>
        </p:blipFill>
        <p:spPr bwMode="auto">
          <a:xfrm>
            <a:off x="5148263" y="3313588"/>
            <a:ext cx="3657600" cy="2320925"/>
          </a:xfrm>
          <a:prstGeom prst="rect">
            <a:avLst/>
          </a:prstGeom>
          <a:noFill/>
          <a:ln w="9525">
            <a:noFill/>
            <a:miter lim="800000"/>
            <a:headEnd/>
            <a:tailEnd/>
          </a:ln>
        </p:spPr>
      </p:pic>
      <p:sp>
        <p:nvSpPr>
          <p:cNvPr id="10" name="5 - TextBox"/>
          <p:cNvSpPr txBox="1">
            <a:spLocks noChangeArrowheads="1"/>
          </p:cNvSpPr>
          <p:nvPr/>
        </p:nvSpPr>
        <p:spPr bwMode="auto">
          <a:xfrm>
            <a:off x="1047750" y="2281721"/>
            <a:ext cx="2893741" cy="400110"/>
          </a:xfrm>
          <a:prstGeom prst="rect">
            <a:avLst/>
          </a:prstGeom>
          <a:noFill/>
          <a:ln w="9525">
            <a:noFill/>
            <a:miter lim="800000"/>
            <a:headEnd/>
            <a:tailEnd/>
          </a:ln>
        </p:spPr>
        <p:txBody>
          <a:bodyPr wrap="none">
            <a:spAutoFit/>
          </a:bodyPr>
          <a:lstStyle/>
          <a:p>
            <a:r>
              <a:rPr lang="el-GR" sz="2000" b="1" dirty="0">
                <a:latin typeface="Trebuchet MS" pitchFamily="34" charset="0"/>
              </a:rPr>
              <a:t>Μοντέλο Αεροθαλάμου</a:t>
            </a:r>
          </a:p>
        </p:txBody>
      </p:sp>
      <p:sp>
        <p:nvSpPr>
          <p:cNvPr id="11" name="5 - TextBox"/>
          <p:cNvSpPr txBox="1">
            <a:spLocks noChangeArrowheads="1"/>
          </p:cNvSpPr>
          <p:nvPr/>
        </p:nvSpPr>
        <p:spPr bwMode="auto">
          <a:xfrm>
            <a:off x="5430078" y="2281721"/>
            <a:ext cx="3375785" cy="707886"/>
          </a:xfrm>
          <a:prstGeom prst="rect">
            <a:avLst/>
          </a:prstGeom>
          <a:noFill/>
          <a:ln w="9525">
            <a:noFill/>
            <a:miter lim="800000"/>
            <a:headEnd/>
            <a:tailEnd/>
          </a:ln>
        </p:spPr>
        <p:txBody>
          <a:bodyPr wrap="square">
            <a:spAutoFit/>
          </a:bodyPr>
          <a:lstStyle/>
          <a:p>
            <a:r>
              <a:rPr lang="el-GR" sz="2000" b="1" dirty="0">
                <a:latin typeface="Trebuchet MS" pitchFamily="34" charset="0"/>
              </a:rPr>
              <a:t>Μοντέλο μονήρους ελαστικού σωλήνα</a:t>
            </a:r>
          </a:p>
        </p:txBody>
      </p:sp>
      <p:sp>
        <p:nvSpPr>
          <p:cNvPr id="12" name="6 - Ορθογώνιο"/>
          <p:cNvSpPr>
            <a:spLocks noChangeArrowheads="1"/>
          </p:cNvSpPr>
          <p:nvPr/>
        </p:nvSpPr>
        <p:spPr bwMode="auto">
          <a:xfrm>
            <a:off x="1258888" y="6163057"/>
            <a:ext cx="7885112" cy="307975"/>
          </a:xfrm>
          <a:prstGeom prst="rect">
            <a:avLst/>
          </a:prstGeom>
          <a:noFill/>
          <a:ln w="9525">
            <a:noFill/>
            <a:miter lim="800000"/>
            <a:headEnd/>
            <a:tailEnd/>
          </a:ln>
        </p:spPr>
        <p:txBody>
          <a:bodyPr>
            <a:spAutoFit/>
          </a:bodyPr>
          <a:lstStyle/>
          <a:p>
            <a:r>
              <a:rPr lang="en-US" sz="1400" b="1" dirty="0">
                <a:latin typeface="Trebuchet MS" pitchFamily="34" charset="0"/>
              </a:rPr>
              <a:t>Nichols WW</a:t>
            </a:r>
            <a:r>
              <a:rPr lang="el-GR" sz="1400" b="1" dirty="0">
                <a:latin typeface="Trebuchet MS" pitchFamily="34" charset="0"/>
              </a:rPr>
              <a:t>, </a:t>
            </a:r>
            <a:r>
              <a:rPr lang="en-US" sz="1400" b="1" dirty="0">
                <a:latin typeface="Trebuchet MS" pitchFamily="34" charset="0"/>
              </a:rPr>
              <a:t>O</a:t>
            </a:r>
            <a:r>
              <a:rPr lang="el-GR" sz="1400" b="1" dirty="0">
                <a:latin typeface="Trebuchet MS" pitchFamily="34" charset="0"/>
              </a:rPr>
              <a:t>’</a:t>
            </a:r>
            <a:r>
              <a:rPr lang="en-US" sz="1400" b="1" dirty="0" err="1">
                <a:latin typeface="Trebuchet MS" pitchFamily="34" charset="0"/>
              </a:rPr>
              <a:t>Rourke</a:t>
            </a:r>
            <a:r>
              <a:rPr lang="en-US" sz="1400" b="1" dirty="0">
                <a:latin typeface="Trebuchet MS" pitchFamily="34" charset="0"/>
              </a:rPr>
              <a:t> MF</a:t>
            </a:r>
            <a:r>
              <a:rPr lang="el-GR" sz="1400" b="1" dirty="0">
                <a:latin typeface="Trebuchet MS" pitchFamily="34" charset="0"/>
              </a:rPr>
              <a:t>, </a:t>
            </a:r>
            <a:r>
              <a:rPr lang="en-US" sz="1400" b="1" dirty="0">
                <a:latin typeface="Trebuchet MS" pitchFamily="34" charset="0"/>
              </a:rPr>
              <a:t>Vlachopoulos C</a:t>
            </a:r>
            <a:r>
              <a:rPr lang="el-GR" sz="1400" b="1" dirty="0">
                <a:latin typeface="Trebuchet MS" pitchFamily="34" charset="0"/>
              </a:rPr>
              <a:t>. </a:t>
            </a:r>
            <a:r>
              <a:rPr lang="en-US" sz="1400" b="1" dirty="0">
                <a:latin typeface="Trebuchet MS" pitchFamily="34" charset="0"/>
              </a:rPr>
              <a:t>McDonald</a:t>
            </a:r>
            <a:r>
              <a:rPr lang="el-GR" sz="1400" b="1" dirty="0">
                <a:latin typeface="Trebuchet MS" pitchFamily="34" charset="0"/>
              </a:rPr>
              <a:t>’</a:t>
            </a:r>
            <a:r>
              <a:rPr lang="en-US" sz="1400" b="1" dirty="0">
                <a:latin typeface="Trebuchet MS" pitchFamily="34" charset="0"/>
              </a:rPr>
              <a:t>s blood flow in arteries</a:t>
            </a:r>
            <a:r>
              <a:rPr lang="el-GR" sz="1400" b="1" dirty="0">
                <a:latin typeface="Trebuchet MS" pitchFamily="34" charset="0"/>
              </a:rPr>
              <a:t>, 6</a:t>
            </a:r>
            <a:r>
              <a:rPr lang="en-US" sz="1400" b="1" baseline="30000" dirty="0" err="1">
                <a:latin typeface="Trebuchet MS" pitchFamily="34" charset="0"/>
              </a:rPr>
              <a:t>th</a:t>
            </a:r>
            <a:r>
              <a:rPr lang="en-US" sz="1400" b="1" dirty="0">
                <a:latin typeface="Trebuchet MS" pitchFamily="34" charset="0"/>
              </a:rPr>
              <a:t> </a:t>
            </a:r>
            <a:r>
              <a:rPr lang="en-US" sz="1400" b="1" dirty="0" err="1">
                <a:latin typeface="Trebuchet MS" pitchFamily="34" charset="0"/>
              </a:rPr>
              <a:t>ed</a:t>
            </a:r>
            <a:r>
              <a:rPr lang="el-GR" sz="1400" b="1" dirty="0">
                <a:latin typeface="Trebuchet MS" pitchFamily="34" charset="0"/>
              </a:rPr>
              <a:t>. 2011</a:t>
            </a:r>
            <a:endParaRPr lang="en-US" sz="1400" b="1" dirty="0">
              <a:latin typeface="Trebuchet MS" pitchFamily="34" charset="0"/>
            </a:endParaRPr>
          </a:p>
        </p:txBody>
      </p:sp>
    </p:spTree>
    <p:extLst>
      <p:ext uri="{BB962C8B-B14F-4D97-AF65-F5344CB8AC3E}">
        <p14:creationId xmlns:p14="http://schemas.microsoft.com/office/powerpoint/2010/main" val="901807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13" name="Picture 1033"/>
          <p:cNvPicPr>
            <a:picLocks noChangeArrowheads="1"/>
          </p:cNvPicPr>
          <p:nvPr/>
        </p:nvPicPr>
        <p:blipFill>
          <a:blip r:embed="rId2"/>
          <a:srcRect/>
          <a:stretch>
            <a:fillRect/>
          </a:stretch>
        </p:blipFill>
        <p:spPr bwMode="auto">
          <a:xfrm>
            <a:off x="2678805" y="2614411"/>
            <a:ext cx="3053129" cy="3403802"/>
          </a:xfrm>
          <a:prstGeom prst="rect">
            <a:avLst/>
          </a:prstGeom>
          <a:noFill/>
          <a:ln w="12700">
            <a:solidFill>
              <a:srgbClr val="FFFF00"/>
            </a:solidFill>
            <a:miter lim="800000"/>
            <a:headEnd/>
            <a:tailEnd/>
          </a:ln>
          <a:effectLst/>
        </p:spPr>
      </p:pic>
      <p:sp>
        <p:nvSpPr>
          <p:cNvPr id="14" name="Rectangle 1038"/>
          <p:cNvSpPr>
            <a:spLocks noChangeArrowheads="1"/>
          </p:cNvSpPr>
          <p:nvPr/>
        </p:nvSpPr>
        <p:spPr bwMode="auto">
          <a:xfrm>
            <a:off x="348916" y="6018213"/>
            <a:ext cx="8795085" cy="581025"/>
          </a:xfrm>
          <a:prstGeom prst="rect">
            <a:avLst/>
          </a:prstGeom>
          <a:noFill/>
          <a:ln w="9525">
            <a:noFill/>
            <a:miter lim="800000"/>
            <a:headEnd/>
            <a:tailEnd/>
          </a:ln>
          <a:effectLst/>
        </p:spPr>
        <p:txBody>
          <a:bodyPr wrap="square" lIns="92075" tIns="46038" rIns="92075" bIns="46038">
            <a:spAutoFit/>
          </a:bodyPr>
          <a:lstStyle/>
          <a:p>
            <a:pPr algn="r"/>
            <a:r>
              <a:rPr lang="en-AU" sz="1600" b="1" dirty="0"/>
              <a:t>Stefanadis C, Vlachopoulos C, et al</a:t>
            </a:r>
          </a:p>
          <a:p>
            <a:pPr algn="r"/>
            <a:r>
              <a:rPr lang="en-AU" sz="1600" b="1" dirty="0"/>
              <a:t>Circulation 1995;912669-78</a:t>
            </a:r>
          </a:p>
        </p:txBody>
      </p:sp>
      <p:sp>
        <p:nvSpPr>
          <p:cNvPr id="15" name="Rectangle 1"/>
          <p:cNvSpPr/>
          <p:nvPr/>
        </p:nvSpPr>
        <p:spPr>
          <a:xfrm>
            <a:off x="786420" y="1757115"/>
            <a:ext cx="8181474" cy="727571"/>
          </a:xfrm>
          <a:prstGeom prst="rect">
            <a:avLst/>
          </a:prstGeom>
        </p:spPr>
        <p:txBody>
          <a:bodyPr wrap="square">
            <a:spAutoFit/>
          </a:bodyPr>
          <a:lstStyle/>
          <a:p>
            <a:pPr marL="285750" indent="-285750" algn="ctr">
              <a:lnSpc>
                <a:spcPct val="200000"/>
              </a:lnSpc>
            </a:pPr>
            <a:r>
              <a:rPr lang="el-GR" sz="2400" b="1" dirty="0"/>
              <a:t>Αορτή: επάλληλα ελαστικά πέταλα (μέσος χιτώνας)</a:t>
            </a:r>
          </a:p>
        </p:txBody>
      </p:sp>
    </p:spTree>
    <p:extLst>
      <p:ext uri="{BB962C8B-B14F-4D97-AF65-F5344CB8AC3E}">
        <p14:creationId xmlns:p14="http://schemas.microsoft.com/office/powerpoint/2010/main" val="901807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grpSp>
        <p:nvGrpSpPr>
          <p:cNvPr id="120" name="119 - Ομάδα"/>
          <p:cNvGrpSpPr/>
          <p:nvPr/>
        </p:nvGrpSpPr>
        <p:grpSpPr>
          <a:xfrm>
            <a:off x="1747508" y="4549495"/>
            <a:ext cx="5791200" cy="2355346"/>
            <a:chOff x="1747508" y="4549495"/>
            <a:chExt cx="5791200" cy="2355346"/>
          </a:xfrm>
        </p:grpSpPr>
        <p:grpSp>
          <p:nvGrpSpPr>
            <p:cNvPr id="68" name="Group 37"/>
            <p:cNvGrpSpPr>
              <a:grpSpLocks/>
            </p:cNvGrpSpPr>
            <p:nvPr/>
          </p:nvGrpSpPr>
          <p:grpSpPr bwMode="auto">
            <a:xfrm>
              <a:off x="1747508" y="5416282"/>
              <a:ext cx="5791200" cy="1488559"/>
              <a:chOff x="1676400" y="2971800"/>
              <a:chExt cx="5791200" cy="1488606"/>
            </a:xfrm>
          </p:grpSpPr>
          <p:sp>
            <p:nvSpPr>
              <p:cNvPr id="69" name="Text Box 1038"/>
              <p:cNvSpPr txBox="1">
                <a:spLocks noChangeArrowheads="1"/>
              </p:cNvSpPr>
              <p:nvPr/>
            </p:nvSpPr>
            <p:spPr bwMode="auto">
              <a:xfrm>
                <a:off x="2935288" y="3927446"/>
                <a:ext cx="384914" cy="400123"/>
              </a:xfrm>
              <a:prstGeom prst="rect">
                <a:avLst/>
              </a:prstGeom>
              <a:noFill/>
              <a:ln w="9525">
                <a:noFill/>
                <a:miter lim="800000"/>
                <a:headEnd/>
                <a:tailEnd/>
              </a:ln>
            </p:spPr>
            <p:txBody>
              <a:bodyPr wrap="none">
                <a:spAutoFit/>
              </a:bodyPr>
              <a:lstStyle/>
              <a:p>
                <a:r>
                  <a:rPr lang="en-US" sz="2000" dirty="0">
                    <a:cs typeface="Times New Roman" pitchFamily="18" charset="0"/>
                  </a:rPr>
                  <a:t>A</a:t>
                </a:r>
                <a:r>
                  <a:rPr lang="en-US" sz="2000" baseline="-25000" dirty="0">
                    <a:cs typeface="Times New Roman" pitchFamily="18" charset="0"/>
                  </a:rPr>
                  <a:t>t</a:t>
                </a:r>
                <a:endParaRPr lang="el-GR" sz="2000" dirty="0">
                  <a:cs typeface="Times New Roman" pitchFamily="18" charset="0"/>
                </a:endParaRPr>
              </a:p>
            </p:txBody>
          </p:sp>
          <p:sp>
            <p:nvSpPr>
              <p:cNvPr id="70" name="Text Box 1040"/>
              <p:cNvSpPr txBox="1">
                <a:spLocks noChangeArrowheads="1"/>
              </p:cNvSpPr>
              <p:nvPr/>
            </p:nvSpPr>
            <p:spPr bwMode="auto">
              <a:xfrm>
                <a:off x="6094413" y="3946513"/>
                <a:ext cx="379335" cy="400123"/>
              </a:xfrm>
              <a:prstGeom prst="rect">
                <a:avLst/>
              </a:prstGeom>
              <a:noFill/>
              <a:ln w="9525">
                <a:noFill/>
                <a:miter lim="800000"/>
                <a:headEnd/>
                <a:tailEnd/>
              </a:ln>
            </p:spPr>
            <p:txBody>
              <a:bodyPr wrap="none">
                <a:spAutoFit/>
              </a:bodyPr>
              <a:lstStyle/>
              <a:p>
                <a:r>
                  <a:rPr lang="en-US" sz="2000" dirty="0">
                    <a:cs typeface="Times New Roman" pitchFamily="18" charset="0"/>
                  </a:rPr>
                  <a:t>B</a:t>
                </a:r>
                <a:r>
                  <a:rPr lang="en-US" sz="2000" baseline="-25000" dirty="0">
                    <a:cs typeface="Times New Roman" pitchFamily="18" charset="0"/>
                  </a:rPr>
                  <a:t>t</a:t>
                </a:r>
                <a:endParaRPr lang="el-GR" sz="2000" dirty="0">
                  <a:cs typeface="Times New Roman" pitchFamily="18" charset="0"/>
                </a:endParaRPr>
              </a:p>
            </p:txBody>
          </p:sp>
          <p:sp>
            <p:nvSpPr>
              <p:cNvPr id="71" name="Line 1033"/>
              <p:cNvSpPr>
                <a:spLocks noChangeShapeType="1"/>
              </p:cNvSpPr>
              <p:nvPr/>
            </p:nvSpPr>
            <p:spPr bwMode="auto">
              <a:xfrm>
                <a:off x="1844675" y="2997702"/>
                <a:ext cx="5470525" cy="0"/>
              </a:xfrm>
              <a:prstGeom prst="line">
                <a:avLst/>
              </a:prstGeom>
              <a:noFill/>
              <a:ln w="76200">
                <a:solidFill>
                  <a:srgbClr val="996600"/>
                </a:solidFill>
                <a:round/>
                <a:headEnd/>
                <a:tailEnd/>
              </a:ln>
            </p:spPr>
            <p:txBody>
              <a:bodyPr/>
              <a:lstStyle/>
              <a:p>
                <a:endParaRPr lang="el-GR"/>
              </a:p>
            </p:txBody>
          </p:sp>
          <p:sp>
            <p:nvSpPr>
              <p:cNvPr id="72" name="Line 1034"/>
              <p:cNvSpPr>
                <a:spLocks noChangeShapeType="1"/>
              </p:cNvSpPr>
              <p:nvPr/>
            </p:nvSpPr>
            <p:spPr bwMode="auto">
              <a:xfrm>
                <a:off x="1844675" y="3998740"/>
                <a:ext cx="5470525" cy="0"/>
              </a:xfrm>
              <a:prstGeom prst="line">
                <a:avLst/>
              </a:prstGeom>
              <a:noFill/>
              <a:ln w="76200">
                <a:solidFill>
                  <a:srgbClr val="996600"/>
                </a:solidFill>
                <a:round/>
                <a:headEnd/>
                <a:tailEnd/>
              </a:ln>
            </p:spPr>
            <p:txBody>
              <a:bodyPr/>
              <a:lstStyle/>
              <a:p>
                <a:endParaRPr lang="el-GR"/>
              </a:p>
            </p:txBody>
          </p:sp>
          <p:sp>
            <p:nvSpPr>
              <p:cNvPr id="73" name="Freeform 1035"/>
              <p:cNvSpPr>
                <a:spLocks/>
              </p:cNvSpPr>
              <p:nvPr/>
            </p:nvSpPr>
            <p:spPr bwMode="auto">
              <a:xfrm>
                <a:off x="2792413" y="3066266"/>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4" name="Freeform 1036"/>
              <p:cNvSpPr>
                <a:spLocks/>
              </p:cNvSpPr>
              <p:nvPr/>
            </p:nvSpPr>
            <p:spPr bwMode="auto">
              <a:xfrm>
                <a:off x="5916613" y="3070837"/>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5" name="Line 1037"/>
              <p:cNvSpPr>
                <a:spLocks noChangeShapeType="1"/>
              </p:cNvSpPr>
              <p:nvPr/>
            </p:nvSpPr>
            <p:spPr bwMode="auto">
              <a:xfrm flipV="1">
                <a:off x="3103563" y="3509648"/>
                <a:ext cx="0" cy="950758"/>
              </a:xfrm>
              <a:prstGeom prst="line">
                <a:avLst/>
              </a:prstGeom>
              <a:noFill/>
              <a:ln w="9525">
                <a:solidFill>
                  <a:srgbClr val="C00000"/>
                </a:solidFill>
                <a:round/>
                <a:headEnd/>
                <a:tailEnd type="oval" w="lg" len="lg"/>
              </a:ln>
            </p:spPr>
            <p:txBody>
              <a:bodyPr/>
              <a:lstStyle/>
              <a:p>
                <a:endParaRPr lang="el-GR"/>
              </a:p>
            </p:txBody>
          </p:sp>
          <p:sp>
            <p:nvSpPr>
              <p:cNvPr id="76" name="Line 1039"/>
              <p:cNvSpPr>
                <a:spLocks noChangeShapeType="1"/>
              </p:cNvSpPr>
              <p:nvPr/>
            </p:nvSpPr>
            <p:spPr bwMode="auto">
              <a:xfrm flipV="1">
                <a:off x="6262688" y="3509648"/>
                <a:ext cx="0" cy="950758"/>
              </a:xfrm>
              <a:prstGeom prst="line">
                <a:avLst/>
              </a:prstGeom>
              <a:noFill/>
              <a:ln w="9525">
                <a:solidFill>
                  <a:srgbClr val="C00000"/>
                </a:solidFill>
                <a:round/>
                <a:headEnd/>
                <a:tailEnd type="oval" w="lg" len="lg"/>
              </a:ln>
            </p:spPr>
            <p:txBody>
              <a:bodyPr/>
              <a:lstStyle/>
              <a:p>
                <a:endParaRPr lang="el-GR"/>
              </a:p>
            </p:txBody>
          </p:sp>
          <p:grpSp>
            <p:nvGrpSpPr>
              <p:cNvPr id="77" name="Group 1044"/>
              <p:cNvGrpSpPr>
                <a:grpSpLocks/>
              </p:cNvGrpSpPr>
              <p:nvPr/>
            </p:nvGrpSpPr>
            <p:grpSpPr bwMode="auto">
              <a:xfrm>
                <a:off x="4017961" y="3123245"/>
                <a:ext cx="1523998" cy="679704"/>
                <a:chOff x="1296" y="1728"/>
                <a:chExt cx="1488" cy="446"/>
              </a:xfrm>
            </p:grpSpPr>
            <p:sp>
              <p:nvSpPr>
                <p:cNvPr id="81" name="Line 1045"/>
                <p:cNvSpPr>
                  <a:spLocks noChangeShapeType="1"/>
                </p:cNvSpPr>
                <p:nvPr/>
              </p:nvSpPr>
              <p:spPr bwMode="auto">
                <a:xfrm flipV="1">
                  <a:off x="1296" y="2027"/>
                  <a:ext cx="171"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2" name="Freeform 1046"/>
                <p:cNvSpPr>
                  <a:spLocks/>
                </p:cNvSpPr>
                <p:nvPr/>
              </p:nvSpPr>
              <p:spPr bwMode="auto">
                <a:xfrm>
                  <a:off x="1467" y="1966"/>
                  <a:ext cx="212" cy="61"/>
                </a:xfrm>
                <a:custGeom>
                  <a:avLst/>
                  <a:gdLst>
                    <a:gd name="T0" fmla="*/ 0 w 336"/>
                    <a:gd name="T1" fmla="*/ 0 h 144"/>
                    <a:gd name="T2" fmla="*/ 1 w 336"/>
                    <a:gd name="T3" fmla="*/ 0 h 144"/>
                    <a:gd name="T4" fmla="*/ 1 w 336"/>
                    <a:gd name="T5" fmla="*/ 0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144"/>
                      </a:moveTo>
                      <a:cubicBezTo>
                        <a:pt x="68" y="72"/>
                        <a:pt x="136" y="0"/>
                        <a:pt x="192" y="0"/>
                      </a:cubicBezTo>
                      <a:cubicBezTo>
                        <a:pt x="248" y="0"/>
                        <a:pt x="292" y="72"/>
                        <a:pt x="336" y="144"/>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3" name="Line 1047"/>
                <p:cNvSpPr>
                  <a:spLocks noChangeShapeType="1"/>
                </p:cNvSpPr>
                <p:nvPr/>
              </p:nvSpPr>
              <p:spPr bwMode="auto">
                <a:xfrm>
                  <a:off x="1679" y="2027"/>
                  <a:ext cx="152" cy="0"/>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4" name="Freeform 1048"/>
                <p:cNvSpPr>
                  <a:spLocks/>
                </p:cNvSpPr>
                <p:nvPr/>
              </p:nvSpPr>
              <p:spPr bwMode="auto">
                <a:xfrm>
                  <a:off x="1831" y="1728"/>
                  <a:ext cx="212" cy="446"/>
                </a:xfrm>
                <a:custGeom>
                  <a:avLst/>
                  <a:gdLst>
                    <a:gd name="T0" fmla="*/ 0 w 336"/>
                    <a:gd name="T1" fmla="*/ 0 h 1064"/>
                    <a:gd name="T2" fmla="*/ 1 w 336"/>
                    <a:gd name="T3" fmla="*/ 0 h 1064"/>
                    <a:gd name="T4" fmla="*/ 1 w 336"/>
                    <a:gd name="T5" fmla="*/ 0 h 1064"/>
                    <a:gd name="T6" fmla="*/ 1 w 336"/>
                    <a:gd name="T7" fmla="*/ 0 h 1064"/>
                    <a:gd name="T8" fmla="*/ 0 60000 65536"/>
                    <a:gd name="T9" fmla="*/ 0 60000 65536"/>
                    <a:gd name="T10" fmla="*/ 0 60000 65536"/>
                    <a:gd name="T11" fmla="*/ 0 60000 65536"/>
                    <a:gd name="T12" fmla="*/ 0 w 336"/>
                    <a:gd name="T13" fmla="*/ 0 h 1064"/>
                    <a:gd name="T14" fmla="*/ 336 w 336"/>
                    <a:gd name="T15" fmla="*/ 1064 h 1064"/>
                  </a:gdLst>
                  <a:ahLst/>
                  <a:cxnLst>
                    <a:cxn ang="T8">
                      <a:pos x="T0" y="T1"/>
                    </a:cxn>
                    <a:cxn ang="T9">
                      <a:pos x="T2" y="T3"/>
                    </a:cxn>
                    <a:cxn ang="T10">
                      <a:pos x="T4" y="T5"/>
                    </a:cxn>
                    <a:cxn ang="T11">
                      <a:pos x="T6" y="T7"/>
                    </a:cxn>
                  </a:cxnLst>
                  <a:rect l="T12" t="T13" r="T14" b="T15"/>
                  <a:pathLst>
                    <a:path w="336" h="1064">
                      <a:moveTo>
                        <a:pt x="0" y="712"/>
                      </a:moveTo>
                      <a:cubicBezTo>
                        <a:pt x="52" y="356"/>
                        <a:pt x="104" y="0"/>
                        <a:pt x="144" y="40"/>
                      </a:cubicBezTo>
                      <a:cubicBezTo>
                        <a:pt x="184" y="80"/>
                        <a:pt x="208" y="840"/>
                        <a:pt x="240" y="952"/>
                      </a:cubicBezTo>
                      <a:cubicBezTo>
                        <a:pt x="272" y="1064"/>
                        <a:pt x="304" y="888"/>
                        <a:pt x="336" y="712"/>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5" name="Freeform 1049"/>
                <p:cNvSpPr>
                  <a:spLocks/>
                </p:cNvSpPr>
                <p:nvPr/>
              </p:nvSpPr>
              <p:spPr bwMode="auto">
                <a:xfrm>
                  <a:off x="2194" y="1953"/>
                  <a:ext cx="333" cy="74"/>
                </a:xfrm>
                <a:custGeom>
                  <a:avLst/>
                  <a:gdLst>
                    <a:gd name="T0" fmla="*/ 0 w 528"/>
                    <a:gd name="T1" fmla="*/ 2 h 96"/>
                    <a:gd name="T2" fmla="*/ 1 w 528"/>
                    <a:gd name="T3" fmla="*/ 0 h 96"/>
                    <a:gd name="T4" fmla="*/ 1 w 528"/>
                    <a:gd name="T5" fmla="*/ 2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96"/>
                      </a:moveTo>
                      <a:cubicBezTo>
                        <a:pt x="100" y="48"/>
                        <a:pt x="200" y="0"/>
                        <a:pt x="288" y="0"/>
                      </a:cubicBezTo>
                      <a:cubicBezTo>
                        <a:pt x="376" y="0"/>
                        <a:pt x="452" y="48"/>
                        <a:pt x="528" y="96"/>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6" name="Line 1050"/>
                <p:cNvSpPr>
                  <a:spLocks noChangeShapeType="1"/>
                </p:cNvSpPr>
                <p:nvPr/>
              </p:nvSpPr>
              <p:spPr bwMode="auto">
                <a:xfrm>
                  <a:off x="2527" y="2027"/>
                  <a:ext cx="257"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7" name="Line 1051"/>
                <p:cNvSpPr>
                  <a:spLocks noChangeShapeType="1"/>
                </p:cNvSpPr>
                <p:nvPr/>
              </p:nvSpPr>
              <p:spPr bwMode="auto">
                <a:xfrm>
                  <a:off x="2048" y="2030"/>
                  <a:ext cx="151" cy="0"/>
                </a:xfrm>
                <a:prstGeom prst="line">
                  <a:avLst/>
                </a:prstGeom>
                <a:noFill/>
                <a:ln w="9525">
                  <a:solidFill>
                    <a:schemeClr val="tx1"/>
                  </a:solidFill>
                  <a:round/>
                  <a:headEnd type="none" w="sm" len="sm"/>
                  <a:tailEnd type="none" w="sm" len="sm"/>
                </a:ln>
              </p:spPr>
              <p:txBody>
                <a:bodyPr wrap="none" anchor="ctr"/>
                <a:lstStyle/>
                <a:p>
                  <a:endParaRPr lang="el-GR"/>
                </a:p>
              </p:txBody>
            </p:sp>
          </p:grpSp>
          <p:sp>
            <p:nvSpPr>
              <p:cNvPr id="78" name="Line 1052"/>
              <p:cNvSpPr>
                <a:spLocks noChangeShapeType="1"/>
              </p:cNvSpPr>
              <p:nvPr/>
            </p:nvSpPr>
            <p:spPr bwMode="auto">
              <a:xfrm>
                <a:off x="3408363" y="3217108"/>
                <a:ext cx="685800" cy="0"/>
              </a:xfrm>
              <a:prstGeom prst="line">
                <a:avLst/>
              </a:prstGeom>
              <a:noFill/>
              <a:ln w="38100">
                <a:solidFill>
                  <a:srgbClr val="FF6600"/>
                </a:solidFill>
                <a:round/>
                <a:headEnd/>
                <a:tailEnd type="triangle" w="med" len="med"/>
              </a:ln>
            </p:spPr>
            <p:txBody>
              <a:bodyPr/>
              <a:lstStyle/>
              <a:p>
                <a:endParaRPr lang="el-GR"/>
              </a:p>
            </p:txBody>
          </p:sp>
          <p:sp>
            <p:nvSpPr>
              <p:cNvPr id="79" name="Oval 1053"/>
              <p:cNvSpPr>
                <a:spLocks noChangeArrowheads="1"/>
              </p:cNvSpPr>
              <p:nvPr/>
            </p:nvSpPr>
            <p:spPr bwMode="auto">
              <a:xfrm>
                <a:off x="72009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sp>
            <p:nvSpPr>
              <p:cNvPr id="80" name="Oval 1054"/>
              <p:cNvSpPr>
                <a:spLocks noChangeArrowheads="1"/>
              </p:cNvSpPr>
              <p:nvPr/>
            </p:nvSpPr>
            <p:spPr bwMode="auto">
              <a:xfrm>
                <a:off x="16764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grpSp>
        <p:grpSp>
          <p:nvGrpSpPr>
            <p:cNvPr id="88" name="Group 36"/>
            <p:cNvGrpSpPr>
              <a:grpSpLocks/>
            </p:cNvGrpSpPr>
            <p:nvPr/>
          </p:nvGrpSpPr>
          <p:grpSpPr bwMode="auto">
            <a:xfrm>
              <a:off x="2604758" y="4549495"/>
              <a:ext cx="4551363" cy="838560"/>
              <a:chOff x="1752600" y="4068828"/>
              <a:chExt cx="4551363" cy="839250"/>
            </a:xfrm>
          </p:grpSpPr>
          <p:sp>
            <p:nvSpPr>
              <p:cNvPr id="89" name="Line 1041"/>
              <p:cNvSpPr>
                <a:spLocks noChangeShapeType="1"/>
              </p:cNvSpPr>
              <p:nvPr/>
            </p:nvSpPr>
            <p:spPr bwMode="auto">
              <a:xfrm>
                <a:off x="3103563" y="4460406"/>
                <a:ext cx="3200400" cy="0"/>
              </a:xfrm>
              <a:prstGeom prst="line">
                <a:avLst/>
              </a:prstGeom>
              <a:noFill/>
              <a:ln w="9525">
                <a:solidFill>
                  <a:schemeClr val="tx1"/>
                </a:solidFill>
                <a:round/>
                <a:headEnd type="stealth" w="lg" len="lg"/>
                <a:tailEnd type="stealth" w="lg" len="lg"/>
              </a:ln>
            </p:spPr>
            <p:txBody>
              <a:bodyPr/>
              <a:lstStyle/>
              <a:p>
                <a:endParaRPr lang="el-GR">
                  <a:ln>
                    <a:solidFill>
                      <a:sysClr val="windowText" lastClr="000000"/>
                    </a:solidFill>
                  </a:ln>
                </a:endParaRPr>
              </a:p>
            </p:txBody>
          </p:sp>
          <p:sp>
            <p:nvSpPr>
              <p:cNvPr id="90" name="Text Box 1042"/>
              <p:cNvSpPr txBox="1">
                <a:spLocks noChangeArrowheads="1"/>
              </p:cNvSpPr>
              <p:nvPr/>
            </p:nvSpPr>
            <p:spPr bwMode="auto">
              <a:xfrm>
                <a:off x="4343400" y="4068828"/>
                <a:ext cx="712054" cy="400439"/>
              </a:xfrm>
              <a:prstGeom prst="rect">
                <a:avLst/>
              </a:prstGeom>
              <a:noFill/>
              <a:ln w="9525">
                <a:noFill/>
                <a:miter lim="800000"/>
                <a:headEnd/>
                <a:tailEnd/>
              </a:ln>
            </p:spPr>
            <p:txBody>
              <a:bodyPr wrap="none">
                <a:spAutoFit/>
              </a:bodyPr>
              <a:lstStyle/>
              <a:p>
                <a:r>
                  <a:rPr lang="en-US" sz="2000">
                    <a:cs typeface="Times New Roman" pitchFamily="18" charset="0"/>
                  </a:rPr>
                  <a:t>L (m)</a:t>
                </a:r>
                <a:endParaRPr lang="el-GR" sz="2000">
                  <a:cs typeface="Times New Roman" pitchFamily="18" charset="0"/>
                </a:endParaRPr>
              </a:p>
            </p:txBody>
          </p:sp>
          <p:sp>
            <p:nvSpPr>
              <p:cNvPr id="91" name="Text Box 1043"/>
              <p:cNvSpPr txBox="1">
                <a:spLocks noChangeArrowheads="1"/>
              </p:cNvSpPr>
              <p:nvPr/>
            </p:nvSpPr>
            <p:spPr bwMode="auto">
              <a:xfrm>
                <a:off x="4114800" y="4507639"/>
                <a:ext cx="1217000" cy="400439"/>
              </a:xfrm>
              <a:prstGeom prst="rect">
                <a:avLst/>
              </a:prstGeom>
              <a:noFill/>
              <a:ln w="9525">
                <a:noFill/>
                <a:miter lim="800000"/>
                <a:headEnd/>
                <a:tailEnd/>
              </a:ln>
            </p:spPr>
            <p:txBody>
              <a:bodyPr wrap="none">
                <a:spAutoFit/>
              </a:bodyPr>
              <a:lstStyle/>
              <a:p>
                <a:r>
                  <a:rPr lang="en-US" sz="2000">
                    <a:cs typeface="Times New Roman" pitchFamily="18" charset="0"/>
                  </a:rPr>
                  <a:t>time (sec)</a:t>
                </a:r>
                <a:endParaRPr lang="el-GR" sz="2000">
                  <a:cs typeface="Times New Roman" pitchFamily="18" charset="0"/>
                </a:endParaRPr>
              </a:p>
            </p:txBody>
          </p:sp>
          <p:sp>
            <p:nvSpPr>
              <p:cNvPr id="92" name="Rectangle 1055"/>
              <p:cNvSpPr>
                <a:spLocks noChangeArrowheads="1"/>
              </p:cNvSpPr>
              <p:nvPr/>
            </p:nvSpPr>
            <p:spPr bwMode="auto">
              <a:xfrm>
                <a:off x="1752600" y="4215098"/>
                <a:ext cx="1371600" cy="585082"/>
              </a:xfrm>
              <a:prstGeom prst="rect">
                <a:avLst/>
              </a:prstGeom>
              <a:noFill/>
              <a:ln w="9525">
                <a:noFill/>
                <a:miter lim="800000"/>
                <a:headEnd/>
                <a:tailEnd/>
              </a:ln>
            </p:spPr>
            <p:txBody>
              <a:bodyPr/>
              <a:lstStyle/>
              <a:p>
                <a:pPr>
                  <a:spcBef>
                    <a:spcPct val="20000"/>
                  </a:spcBef>
                  <a:buClr>
                    <a:schemeClr val="tx1"/>
                  </a:buClr>
                  <a:buSzPct val="75000"/>
                </a:pPr>
                <a:r>
                  <a:rPr lang="en-US" sz="2800" dirty="0">
                    <a:cs typeface="Times New Roman" pitchFamily="18" charset="0"/>
                  </a:rPr>
                  <a:t>PWV =</a:t>
                </a:r>
              </a:p>
            </p:txBody>
          </p:sp>
        </p:grpSp>
      </p:grpSp>
      <p:grpSp>
        <p:nvGrpSpPr>
          <p:cNvPr id="119" name="118 - Ομάδα"/>
          <p:cNvGrpSpPr/>
          <p:nvPr/>
        </p:nvGrpSpPr>
        <p:grpSpPr>
          <a:xfrm>
            <a:off x="2789944" y="1267910"/>
            <a:ext cx="3694136" cy="2955910"/>
            <a:chOff x="247650" y="3617913"/>
            <a:chExt cx="3694136" cy="2955910"/>
          </a:xfrm>
        </p:grpSpPr>
        <p:grpSp>
          <p:nvGrpSpPr>
            <p:cNvPr id="94" name="Group 34"/>
            <p:cNvGrpSpPr>
              <a:grpSpLocks noChangeAspect="1"/>
            </p:cNvGrpSpPr>
            <p:nvPr/>
          </p:nvGrpSpPr>
          <p:grpSpPr bwMode="auto">
            <a:xfrm>
              <a:off x="247650" y="3617913"/>
              <a:ext cx="3694136" cy="2955910"/>
              <a:chOff x="1222" y="1057"/>
              <a:chExt cx="2911" cy="2322"/>
            </a:xfrm>
          </p:grpSpPr>
          <p:grpSp>
            <p:nvGrpSpPr>
              <p:cNvPr id="101" name="Group 3"/>
              <p:cNvGrpSpPr>
                <a:grpSpLocks noChangeAspect="1"/>
              </p:cNvGrpSpPr>
              <p:nvPr/>
            </p:nvGrpSpPr>
            <p:grpSpPr bwMode="auto">
              <a:xfrm>
                <a:off x="1293" y="3172"/>
                <a:ext cx="2285" cy="207"/>
                <a:chOff x="1367" y="1500"/>
                <a:chExt cx="2285" cy="207"/>
              </a:xfrm>
            </p:grpSpPr>
            <p:sp>
              <p:nvSpPr>
                <p:cNvPr id="116" name="Line 4"/>
                <p:cNvSpPr>
                  <a:spLocks noChangeAspect="1" noChangeShapeType="1"/>
                </p:cNvSpPr>
                <p:nvPr/>
              </p:nvSpPr>
              <p:spPr bwMode="auto">
                <a:xfrm>
                  <a:off x="1367" y="1500"/>
                  <a:ext cx="2278" cy="0"/>
                </a:xfrm>
                <a:prstGeom prst="line">
                  <a:avLst/>
                </a:prstGeom>
                <a:noFill/>
                <a:ln w="76200">
                  <a:solidFill>
                    <a:schemeClr val="tx1"/>
                  </a:solidFill>
                  <a:round/>
                  <a:headEnd/>
                  <a:tailEnd/>
                </a:ln>
              </p:spPr>
              <p:txBody>
                <a:bodyPr wrap="none" anchor="ctr"/>
                <a:lstStyle/>
                <a:p>
                  <a:endParaRPr lang="el-GR" b="1"/>
                </a:p>
              </p:txBody>
            </p:sp>
            <p:sp>
              <p:nvSpPr>
                <p:cNvPr id="117" name="Line 5"/>
                <p:cNvSpPr>
                  <a:spLocks noChangeAspect="1" noChangeShapeType="1"/>
                </p:cNvSpPr>
                <p:nvPr/>
              </p:nvSpPr>
              <p:spPr bwMode="auto">
                <a:xfrm>
                  <a:off x="1374" y="1707"/>
                  <a:ext cx="2278" cy="0"/>
                </a:xfrm>
                <a:prstGeom prst="line">
                  <a:avLst/>
                </a:prstGeom>
                <a:noFill/>
                <a:ln w="76200">
                  <a:solidFill>
                    <a:schemeClr val="tx1"/>
                  </a:solidFill>
                  <a:round/>
                  <a:headEnd/>
                  <a:tailEnd/>
                </a:ln>
              </p:spPr>
              <p:txBody>
                <a:bodyPr wrap="none" anchor="ctr"/>
                <a:lstStyle/>
                <a:p>
                  <a:endParaRPr lang="el-GR" b="1"/>
                </a:p>
              </p:txBody>
            </p:sp>
          </p:grpSp>
          <p:sp>
            <p:nvSpPr>
              <p:cNvPr id="102" name="Text Box 6"/>
              <p:cNvSpPr txBox="1">
                <a:spLocks noChangeAspect="1" noChangeArrowheads="1"/>
              </p:cNvSpPr>
              <p:nvPr/>
            </p:nvSpPr>
            <p:spPr bwMode="auto">
              <a:xfrm>
                <a:off x="1222" y="1057"/>
                <a:ext cx="2911" cy="314"/>
              </a:xfrm>
              <a:prstGeom prst="rect">
                <a:avLst/>
              </a:prstGeom>
              <a:noFill/>
              <a:ln w="9525">
                <a:noFill/>
                <a:miter lim="800000"/>
                <a:headEnd/>
                <a:tailEnd/>
              </a:ln>
            </p:spPr>
            <p:txBody>
              <a:bodyPr wrap="none" anchor="ctr">
                <a:spAutoFit/>
              </a:bodyPr>
              <a:lstStyle/>
              <a:p>
                <a:pPr eaLnBrk="0" hangingPunct="0">
                  <a:spcBef>
                    <a:spcPct val="50000"/>
                  </a:spcBef>
                </a:pPr>
                <a:r>
                  <a:rPr lang="el-GR" sz="2000" b="1" dirty="0">
                    <a:cs typeface="Times New Roman" pitchFamily="18" charset="0"/>
                  </a:rPr>
                  <a:t>Ελαστικά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χαμηλή </a:t>
                </a:r>
                <a:r>
                  <a:rPr lang="en-US" sz="2000" b="1" dirty="0">
                    <a:cs typeface="Times New Roman" pitchFamily="18" charset="0"/>
                    <a:sym typeface="Symbol" pitchFamily="18" charset="2"/>
                  </a:rPr>
                  <a:t>PWV</a:t>
                </a:r>
                <a:endParaRPr lang="en-GB" sz="2000" b="1" dirty="0">
                  <a:cs typeface="Times New Roman" pitchFamily="18" charset="0"/>
                </a:endParaRPr>
              </a:p>
            </p:txBody>
          </p:sp>
          <p:sp>
            <p:nvSpPr>
              <p:cNvPr id="103" name="Freeform 8"/>
              <p:cNvSpPr>
                <a:spLocks noChangeAspect="1"/>
              </p:cNvSpPr>
              <p:nvPr/>
            </p:nvSpPr>
            <p:spPr bwMode="auto">
              <a:xfrm>
                <a:off x="1650" y="1374"/>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nvGrpSpPr>
              <p:cNvPr id="104" name="Group 9"/>
              <p:cNvGrpSpPr>
                <a:grpSpLocks noChangeAspect="1"/>
              </p:cNvGrpSpPr>
              <p:nvPr/>
            </p:nvGrpSpPr>
            <p:grpSpPr bwMode="auto">
              <a:xfrm>
                <a:off x="1315" y="1955"/>
                <a:ext cx="2285" cy="207"/>
                <a:chOff x="1367" y="1500"/>
                <a:chExt cx="2285" cy="207"/>
              </a:xfrm>
            </p:grpSpPr>
            <p:sp>
              <p:nvSpPr>
                <p:cNvPr id="114" name="Line 10"/>
                <p:cNvSpPr>
                  <a:spLocks noChangeAspect="1" noChangeShapeType="1"/>
                </p:cNvSpPr>
                <p:nvPr/>
              </p:nvSpPr>
              <p:spPr bwMode="auto">
                <a:xfrm>
                  <a:off x="1367" y="1500"/>
                  <a:ext cx="2278" cy="0"/>
                </a:xfrm>
                <a:prstGeom prst="line">
                  <a:avLst/>
                </a:prstGeom>
                <a:noFill/>
                <a:ln w="9525">
                  <a:solidFill>
                    <a:schemeClr val="tx1"/>
                  </a:solidFill>
                  <a:round/>
                  <a:headEnd/>
                  <a:tailEnd/>
                </a:ln>
              </p:spPr>
              <p:txBody>
                <a:bodyPr wrap="none" anchor="ctr"/>
                <a:lstStyle/>
                <a:p>
                  <a:endParaRPr lang="el-GR" b="1"/>
                </a:p>
              </p:txBody>
            </p:sp>
            <p:sp>
              <p:nvSpPr>
                <p:cNvPr id="115" name="Line 11"/>
                <p:cNvSpPr>
                  <a:spLocks noChangeAspect="1" noChangeShapeType="1"/>
                </p:cNvSpPr>
                <p:nvPr/>
              </p:nvSpPr>
              <p:spPr bwMode="auto">
                <a:xfrm>
                  <a:off x="1374" y="1707"/>
                  <a:ext cx="2278" cy="0"/>
                </a:xfrm>
                <a:prstGeom prst="line">
                  <a:avLst/>
                </a:prstGeom>
                <a:noFill/>
                <a:ln w="9525">
                  <a:solidFill>
                    <a:schemeClr val="tx1"/>
                  </a:solidFill>
                  <a:round/>
                  <a:headEnd/>
                  <a:tailEnd/>
                </a:ln>
              </p:spPr>
              <p:txBody>
                <a:bodyPr wrap="none" anchor="ctr"/>
                <a:lstStyle/>
                <a:p>
                  <a:endParaRPr lang="el-GR" b="1"/>
                </a:p>
              </p:txBody>
            </p:sp>
          </p:grpSp>
          <p:sp>
            <p:nvSpPr>
              <p:cNvPr id="105" name="AutoShape 12"/>
              <p:cNvSpPr>
                <a:spLocks noChangeAspect="1" noChangeArrowheads="1"/>
              </p:cNvSpPr>
              <p:nvPr/>
            </p:nvSpPr>
            <p:spPr bwMode="auto">
              <a:xfrm>
                <a:off x="2163" y="2709"/>
                <a:ext cx="812" cy="311"/>
              </a:xfrm>
              <a:prstGeom prst="rightArrow">
                <a:avLst>
                  <a:gd name="adj1" fmla="val 50000"/>
                  <a:gd name="adj2" fmla="val 65273"/>
                </a:avLst>
              </a:prstGeom>
              <a:solidFill>
                <a:srgbClr val="FF0000"/>
              </a:solidFill>
              <a:ln w="9525">
                <a:solidFill>
                  <a:srgbClr val="FFC3E1"/>
                </a:solidFill>
                <a:miter lim="800000"/>
                <a:headEnd/>
                <a:tailEnd/>
              </a:ln>
            </p:spPr>
            <p:txBody>
              <a:bodyPr wrap="none" anchor="ctr"/>
              <a:lstStyle/>
              <a:p>
                <a:endParaRPr lang="el-GR" b="1">
                  <a:solidFill>
                    <a:srgbClr val="FFFF00"/>
                  </a:solidFill>
                </a:endParaRPr>
              </a:p>
            </p:txBody>
          </p:sp>
          <p:sp>
            <p:nvSpPr>
              <p:cNvPr id="106" name="AutoShape 13"/>
              <p:cNvSpPr>
                <a:spLocks noChangeAspect="1" noChangeArrowheads="1"/>
              </p:cNvSpPr>
              <p:nvPr/>
            </p:nvSpPr>
            <p:spPr bwMode="auto">
              <a:xfrm>
                <a:off x="2163" y="1543"/>
                <a:ext cx="678" cy="133"/>
              </a:xfrm>
              <a:prstGeom prst="rightArrow">
                <a:avLst>
                  <a:gd name="adj1" fmla="val 50000"/>
                  <a:gd name="adj2" fmla="val 127444"/>
                </a:avLst>
              </a:prstGeom>
              <a:solidFill>
                <a:srgbClr val="FF0000"/>
              </a:solidFill>
              <a:ln w="9525">
                <a:solidFill>
                  <a:srgbClr val="FFC3E1"/>
                </a:solidFill>
                <a:miter lim="800000"/>
                <a:headEnd/>
                <a:tailEnd/>
              </a:ln>
            </p:spPr>
            <p:txBody>
              <a:bodyPr wrap="none" anchor="ctr"/>
              <a:lstStyle/>
              <a:p>
                <a:endParaRPr lang="el-GR" b="1"/>
              </a:p>
            </p:txBody>
          </p:sp>
          <p:sp>
            <p:nvSpPr>
              <p:cNvPr id="107" name="Freeform 14"/>
              <p:cNvSpPr>
                <a:spLocks noChangeAspect="1"/>
              </p:cNvSpPr>
              <p:nvPr/>
            </p:nvSpPr>
            <p:spPr bwMode="auto">
              <a:xfrm>
                <a:off x="1559" y="2592"/>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sp>
          <p:nvSpPr>
            <p:cNvPr id="118" name="Rectangle 58"/>
            <p:cNvSpPr>
              <a:spLocks noChangeArrowheads="1"/>
            </p:cNvSpPr>
            <p:nvPr/>
          </p:nvSpPr>
          <p:spPr bwMode="auto">
            <a:xfrm>
              <a:off x="257175" y="5170488"/>
              <a:ext cx="3454792" cy="400110"/>
            </a:xfrm>
            <a:prstGeom prst="rect">
              <a:avLst/>
            </a:prstGeom>
            <a:noFill/>
            <a:ln w="9525">
              <a:noFill/>
              <a:miter lim="800000"/>
              <a:headEnd/>
              <a:tailEnd/>
            </a:ln>
          </p:spPr>
          <p:txBody>
            <a:bodyPr wrap="none">
              <a:spAutoFit/>
            </a:bodyPr>
            <a:lstStyle/>
            <a:p>
              <a:pPr eaLnBrk="0" hangingPunct="0">
                <a:spcBef>
                  <a:spcPct val="50000"/>
                </a:spcBef>
              </a:pPr>
              <a:r>
                <a:rPr lang="el-GR" sz="2000" b="1" dirty="0">
                  <a:cs typeface="Times New Roman" pitchFamily="18" charset="0"/>
                </a:rPr>
                <a:t>Σκληρά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υψηλή </a:t>
              </a:r>
              <a:r>
                <a:rPr lang="en-US" sz="2000" b="1" dirty="0">
                  <a:cs typeface="Times New Roman" pitchFamily="18" charset="0"/>
                  <a:sym typeface="Symbol" pitchFamily="18" charset="2"/>
                </a:rPr>
                <a:t>PWV</a:t>
              </a:r>
              <a:endParaRPr lang="en-GB" sz="2000" b="1" dirty="0">
                <a:cs typeface="Times New Roman" pitchFamily="18" charset="0"/>
              </a:endParaRPr>
            </a:p>
          </p:txBody>
        </p:sp>
      </p:grpSp>
    </p:spTree>
    <p:extLst>
      <p:ext uri="{BB962C8B-B14F-4D97-AF65-F5344CB8AC3E}">
        <p14:creationId xmlns:p14="http://schemas.microsoft.com/office/powerpoint/2010/main" val="9018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45" name="Picture 2" descr="http://www.visualphotos.com/photo/1x8712620/normal_thoracic_aorta_mri_magnetic_resonance_imaging_and_angiography_016272.jpg"/>
          <p:cNvPicPr>
            <a:picLocks noChangeAspect="1" noChangeArrowheads="1"/>
          </p:cNvPicPr>
          <p:nvPr/>
        </p:nvPicPr>
        <p:blipFill>
          <a:blip r:embed="rId2" cstate="print"/>
          <a:srcRect t="4615" b="6154"/>
          <a:stretch>
            <a:fillRect/>
          </a:stretch>
        </p:blipFill>
        <p:spPr bwMode="auto">
          <a:xfrm>
            <a:off x="3223964" y="1427874"/>
            <a:ext cx="1981200" cy="3116192"/>
          </a:xfrm>
          <a:prstGeom prst="rect">
            <a:avLst/>
          </a:prstGeom>
          <a:noFill/>
        </p:spPr>
      </p:pic>
      <p:sp>
        <p:nvSpPr>
          <p:cNvPr id="46" name="Rectangle 9"/>
          <p:cNvSpPr/>
          <p:nvPr/>
        </p:nvSpPr>
        <p:spPr>
          <a:xfrm>
            <a:off x="83966" y="4339559"/>
            <a:ext cx="9037020" cy="2677656"/>
          </a:xfrm>
          <a:prstGeom prst="rect">
            <a:avLst/>
          </a:prstGeom>
        </p:spPr>
        <p:txBody>
          <a:bodyPr wrap="square">
            <a:spAutoFit/>
          </a:bodyPr>
          <a:lstStyle/>
          <a:p>
            <a:pPr marL="457200" indent="-457200"/>
            <a:endParaRPr lang="el-GR" sz="2400" b="1" dirty="0"/>
          </a:p>
          <a:p>
            <a:pPr marL="457200" indent="-457200">
              <a:buFont typeface="Wingdings" panose="05000000000000000000" pitchFamily="2" charset="2"/>
              <a:buChar char="Ø"/>
            </a:pPr>
            <a:r>
              <a:rPr lang="el-GR" sz="2400" b="1" dirty="0"/>
              <a:t>Η ελαστικότητα των ελαστικού τύπου αρτηριών (αορτή, καρωτίδες) μειώνεται με την πάροδο της ηλικίας, κάτι το οποίο δεν συμβαίνει με τις μυϊκού τύπου (</a:t>
            </a:r>
            <a:r>
              <a:rPr lang="el-GR" sz="2400" b="1" dirty="0" err="1"/>
              <a:t>βραχιόνιος</a:t>
            </a:r>
            <a:r>
              <a:rPr lang="el-GR" sz="2400" b="1" dirty="0"/>
              <a:t>)</a:t>
            </a:r>
          </a:p>
          <a:p>
            <a:pPr marL="457200" indent="-457200">
              <a:buFont typeface="Wingdings" panose="05000000000000000000" pitchFamily="2" charset="2"/>
              <a:buChar char="Ø"/>
            </a:pPr>
            <a:endParaRPr lang="el-GR" sz="2400" b="1" dirty="0"/>
          </a:p>
          <a:p>
            <a:pPr marL="457200" indent="-457200">
              <a:buFont typeface="Wingdings" panose="05000000000000000000" pitchFamily="2" charset="2"/>
              <a:buChar char="Ø"/>
            </a:pPr>
            <a:r>
              <a:rPr lang="el-GR" sz="2400" b="1" dirty="0"/>
              <a:t>Η ελαστικότητα της αορτής μειώνεται προς την περιφέρεια</a:t>
            </a:r>
          </a:p>
          <a:p>
            <a:pPr marL="457200" indent="-457200">
              <a:buFont typeface="Wingdings" panose="05000000000000000000" pitchFamily="2" charset="2"/>
              <a:buChar char="Ø"/>
            </a:pPr>
            <a:endParaRPr lang="el-GR" sz="2400" b="1" dirty="0"/>
          </a:p>
        </p:txBody>
      </p:sp>
    </p:spTree>
    <p:extLst>
      <p:ext uri="{BB962C8B-B14F-4D97-AF65-F5344CB8AC3E}">
        <p14:creationId xmlns:p14="http://schemas.microsoft.com/office/powerpoint/2010/main" val="901807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Πως τη μετράω;</a:t>
            </a:r>
          </a:p>
        </p:txBody>
      </p:sp>
    </p:spTree>
    <p:extLst>
      <p:ext uri="{BB962C8B-B14F-4D97-AF65-F5344CB8AC3E}">
        <p14:creationId xmlns:p14="http://schemas.microsoft.com/office/powerpoint/2010/main" val="649996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mc:AlternateContent xmlns:mc="http://schemas.openxmlformats.org/markup-compatibility/2006" xmlns:a14="http://schemas.microsoft.com/office/drawing/2010/main">
        <mc:Choice Requires="a14">
          <p:sp>
            <p:nvSpPr>
              <p:cNvPr id="2" name="TextBox 1"/>
              <p:cNvSpPr txBox="1"/>
              <p:nvPr/>
            </p:nvSpPr>
            <p:spPr>
              <a:xfrm>
                <a:off x="4719982" y="3848297"/>
                <a:ext cx="3773790" cy="68307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14:m>
                  <m:oMath xmlns:m="http://schemas.openxmlformats.org/officeDocument/2006/math">
                    <m:r>
                      <a:rPr lang="en-US" sz="2400" b="0" i="1" smtClean="0">
                        <a:latin typeface="Cambria Math"/>
                      </a:rPr>
                      <m:t>𝑃𝑊𝑉</m:t>
                    </m:r>
                    <m:r>
                      <a:rPr lang="en-US" sz="2400" b="0" i="1" smtClean="0">
                        <a:latin typeface="Cambria Math"/>
                      </a:rPr>
                      <m:t>= </m:t>
                    </m:r>
                    <m:f>
                      <m:fPr>
                        <m:ctrlPr>
                          <a:rPr lang="en-US" sz="2400" b="0" i="1" smtClean="0">
                            <a:latin typeface="Cambria Math" panose="02040503050406030204" pitchFamily="18" charset="0"/>
                          </a:rPr>
                        </m:ctrlPr>
                      </m:fPr>
                      <m:num>
                        <m:r>
                          <m:rPr>
                            <m:sty m:val="p"/>
                          </m:rPr>
                          <a:rPr lang="el-GR" sz="2400" b="0" i="0" smtClean="0">
                            <a:latin typeface="Cambria Math"/>
                          </a:rPr>
                          <m:t>απόσταση</m:t>
                        </m:r>
                      </m:num>
                      <m:den>
                        <m:r>
                          <m:rPr>
                            <m:sty m:val="p"/>
                          </m:rPr>
                          <a:rPr lang="el-GR" sz="2400" b="0" i="0" smtClean="0">
                            <a:latin typeface="Cambria Math"/>
                          </a:rPr>
                          <m:t>χρόνος</m:t>
                        </m:r>
                        <m:r>
                          <a:rPr lang="el-GR" sz="2400" b="0" i="0" smtClean="0">
                            <a:latin typeface="Cambria Math"/>
                          </a:rPr>
                          <m:t> </m:t>
                        </m:r>
                        <m:r>
                          <m:rPr>
                            <m:sty m:val="p"/>
                          </m:rPr>
                          <a:rPr lang="el-GR" sz="2400" b="0" i="0" smtClean="0">
                            <a:latin typeface="Cambria Math"/>
                          </a:rPr>
                          <m:t>διάδοσης</m:t>
                        </m:r>
                      </m:den>
                    </m:f>
                  </m:oMath>
                </a14:m>
                <a:r>
                  <a:rPr lang="el-GR" sz="2400" dirty="0"/>
                  <a:t> </a:t>
                </a:r>
                <a:r>
                  <a:rPr lang="en-US" sz="2400" dirty="0"/>
                  <a:t>m/sec</a:t>
                </a:r>
                <a:endParaRPr lang="el-GR"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719982" y="3848297"/>
                <a:ext cx="3773790" cy="683072"/>
              </a:xfrm>
              <a:prstGeom prst="rect">
                <a:avLst/>
              </a:prstGeom>
              <a:blipFill rotWithShape="1">
                <a:blip r:embed="rId4"/>
                <a:stretch>
                  <a:fillRect/>
                </a:stretch>
              </a:blipFill>
            </p:spPr>
            <p:txBody>
              <a:bodyPr/>
              <a:lstStyle/>
              <a:p>
                <a:r>
                  <a:rPr lang="el-GR">
                    <a:noFill/>
                  </a:rPr>
                  <a:t> </a:t>
                </a:r>
              </a:p>
            </p:txBody>
          </p:sp>
        </mc:Fallback>
      </mc:AlternateContent>
      <p:grpSp>
        <p:nvGrpSpPr>
          <p:cNvPr id="4" name="Group 3"/>
          <p:cNvGrpSpPr/>
          <p:nvPr/>
        </p:nvGrpSpPr>
        <p:grpSpPr>
          <a:xfrm>
            <a:off x="523691" y="1359589"/>
            <a:ext cx="8073604" cy="4977416"/>
            <a:chOff x="523691" y="1359589"/>
            <a:chExt cx="8073604" cy="4977416"/>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91" y="1359589"/>
              <a:ext cx="8073604" cy="4977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1676400" y="5880100"/>
              <a:ext cx="152400" cy="177800"/>
            </a:xfrm>
            <a:prstGeom prst="flowChartConnector">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075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3612734042"/>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1" name="Oval 5"/>
          <p:cNvSpPr>
            <a:spLocks noChangeArrowheads="1"/>
          </p:cNvSpPr>
          <p:nvPr/>
        </p:nvSpPr>
        <p:spPr bwMode="auto">
          <a:xfrm>
            <a:off x="7753350" y="3562350"/>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21153192">
            <a:off x="7668005" y="2273791"/>
            <a:ext cx="189374" cy="1340303"/>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t>Carotid-to-femoral PWV</a:t>
            </a:r>
            <a:endParaRPr lang="el-GR" altLang="el-GR" sz="2400" b="1"/>
          </a:p>
        </p:txBody>
      </p:sp>
    </p:spTree>
    <p:extLst>
      <p:ext uri="{BB962C8B-B14F-4D97-AF65-F5344CB8AC3E}">
        <p14:creationId xmlns:p14="http://schemas.microsoft.com/office/powerpoint/2010/main" val="766263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P spid="280581" grpId="0" animBg="1"/>
      <p:bldP spid="280582" grpId="0"/>
      <p:bldP spid="2805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pic>
        <p:nvPicPr>
          <p:cNvPr id="7" name="Picture 5"/>
          <p:cNvPicPr>
            <a:picLocks noChangeAspect="1"/>
          </p:cNvPicPr>
          <p:nvPr/>
        </p:nvPicPr>
        <p:blipFill>
          <a:blip r:embed="rId2"/>
          <a:srcRect/>
          <a:stretch>
            <a:fillRect/>
          </a:stretch>
        </p:blipFill>
        <p:spPr bwMode="auto">
          <a:xfrm>
            <a:off x="685800" y="1524000"/>
            <a:ext cx="3810000" cy="5016500"/>
          </a:xfrm>
          <a:prstGeom prst="rect">
            <a:avLst/>
          </a:prstGeom>
          <a:solidFill>
            <a:srgbClr val="FFFFFF"/>
          </a:solidFill>
          <a:ln w="9525">
            <a:noFill/>
            <a:miter lim="800000"/>
            <a:headEnd/>
            <a:tailEnd/>
          </a:ln>
        </p:spPr>
      </p:pic>
      <p:sp>
        <p:nvSpPr>
          <p:cNvPr id="8" name="Oval Callout 6"/>
          <p:cNvSpPr>
            <a:spLocks noChangeArrowheads="1"/>
          </p:cNvSpPr>
          <p:nvPr/>
        </p:nvSpPr>
        <p:spPr bwMode="auto">
          <a:xfrm>
            <a:off x="4299749" y="2233874"/>
            <a:ext cx="4821237" cy="2466915"/>
          </a:xfrm>
          <a:prstGeom prst="wedgeEllipseCallout">
            <a:avLst>
              <a:gd name="adj1" fmla="val -82500"/>
              <a:gd name="adj2" fmla="val 35032"/>
            </a:avLst>
          </a:prstGeom>
          <a:solidFill>
            <a:srgbClr val="0F4C73"/>
          </a:solidFill>
          <a:ln w="9525">
            <a:solidFill>
              <a:schemeClr val="folHlink"/>
            </a:solidFill>
            <a:miter lim="800000"/>
            <a:headEnd/>
            <a:tailEnd/>
          </a:ln>
          <a:effectLst>
            <a:outerShdw dist="23000" dir="5400000" rotWithShape="0">
              <a:srgbClr val="808080">
                <a:alpha val="34998"/>
              </a:srgbClr>
            </a:outerShdw>
          </a:effectLst>
        </p:spPr>
        <p:txBody>
          <a:bodyPr>
            <a:spAutoFit/>
          </a:bodyPr>
          <a:lstStyle/>
          <a:p>
            <a:pPr>
              <a:defRPr/>
            </a:pPr>
            <a:r>
              <a:rPr lang="el-GR" b="1" dirty="0">
                <a:solidFill>
                  <a:schemeClr val="bg1"/>
                </a:solidFill>
                <a:latin typeface="Comic Sans MS" pitchFamily="-106" charset="0"/>
                <a:ea typeface="ＭＳ Ｐゴシック" pitchFamily="-106" charset="-128"/>
                <a:cs typeface="ＭＳ Ｐゴシック" pitchFamily="-106" charset="-128"/>
              </a:rPr>
              <a:t>Στα τελικά στάδια της νόσου είναι εύκολο να διαγνώσεις τη νόσο, αλλά δύσκολο να τη θεραπεύσεις. </a:t>
            </a:r>
            <a:r>
              <a:rPr lang="el-GR" sz="1800" b="1" dirty="0">
                <a:solidFill>
                  <a:schemeClr val="bg1"/>
                </a:solidFill>
                <a:latin typeface="Comic Sans MS" pitchFamily="-106" charset="0"/>
                <a:ea typeface="ＭＳ Ｐゴシック" pitchFamily="-106" charset="-128"/>
                <a:cs typeface="ＭＳ Ｐゴシック" pitchFamily="-106" charset="-128"/>
              </a:rPr>
              <a:t>Στα αρχικά είναι εύκολο να θεραπεύσεις, αλλ</a:t>
            </a:r>
            <a:r>
              <a:rPr lang="el-GR" b="1" dirty="0">
                <a:solidFill>
                  <a:schemeClr val="bg1"/>
                </a:solidFill>
                <a:latin typeface="Comic Sans MS" pitchFamily="-106" charset="0"/>
                <a:ea typeface="ＭＳ Ｐゴシック" pitchFamily="-106" charset="-128"/>
                <a:cs typeface="ＭＳ Ｐゴシック" pitchFamily="-106" charset="-128"/>
              </a:rPr>
              <a:t>ά δύσκολο να διαγνώσεις. </a:t>
            </a:r>
            <a:endParaRPr lang="en-US" sz="1800" b="1" dirty="0">
              <a:solidFill>
                <a:schemeClr val="bg1"/>
              </a:solidFill>
              <a:latin typeface="Comic Sans MS" pitchFamily="-106" charset="0"/>
              <a:ea typeface="ＭＳ Ｐゴシック" pitchFamily="-106" charset="-128"/>
              <a:cs typeface="ＭＳ Ｐゴシック" pitchFamily="-106" charset="-128"/>
            </a:endParaRPr>
          </a:p>
        </p:txBody>
      </p:sp>
      <p:sp>
        <p:nvSpPr>
          <p:cNvPr id="9" name="Rectangle 3"/>
          <p:cNvSpPr>
            <a:spLocks noChangeArrowheads="1"/>
          </p:cNvSpPr>
          <p:nvPr/>
        </p:nvSpPr>
        <p:spPr bwMode="auto">
          <a:xfrm>
            <a:off x="4648200" y="6019800"/>
            <a:ext cx="4267200" cy="533400"/>
          </a:xfrm>
          <a:prstGeom prst="rect">
            <a:avLst/>
          </a:prstGeom>
          <a:noFill/>
          <a:ln w="9525">
            <a:noFill/>
            <a:miter lim="800000"/>
            <a:headEnd/>
            <a:tailEnd/>
          </a:ln>
        </p:spPr>
        <p:txBody>
          <a:bodyPr anchor="ctr"/>
          <a:lstStyle/>
          <a:p>
            <a:pPr algn="just" eaLnBrk="1" hangingPunct="1"/>
            <a:r>
              <a:rPr lang="en-US" sz="1600" b="1" dirty="0" err="1">
                <a:solidFill>
                  <a:schemeClr val="tx1"/>
                </a:solidFill>
              </a:rPr>
              <a:t>Niccolo</a:t>
            </a:r>
            <a:r>
              <a:rPr lang="en-US" sz="1600" b="1" dirty="0">
                <a:solidFill>
                  <a:schemeClr val="tx1"/>
                </a:solidFill>
              </a:rPr>
              <a:t> Machiavelli, </a:t>
            </a:r>
            <a:r>
              <a:rPr lang="en-US" sz="1600" b="1" i="1" dirty="0">
                <a:solidFill>
                  <a:schemeClr val="tx1"/>
                </a:solidFill>
              </a:rPr>
              <a:t>Il Principe</a:t>
            </a:r>
            <a:r>
              <a:rPr lang="en-US" sz="1600" b="1" dirty="0">
                <a:solidFill>
                  <a:schemeClr val="tx1"/>
                </a:solidFill>
              </a:rPr>
              <a:t>, 1513</a:t>
            </a:r>
            <a:endParaRPr lang="el-GR" sz="1600" b="1" i="1" dirty="0">
              <a:solidFill>
                <a:schemeClr val="tx1"/>
              </a:solidFill>
            </a:endParaRPr>
          </a:p>
        </p:txBody>
      </p:sp>
    </p:spTree>
    <p:extLst>
      <p:ext uri="{BB962C8B-B14F-4D97-AF65-F5344CB8AC3E}">
        <p14:creationId xmlns:p14="http://schemas.microsoft.com/office/powerpoint/2010/main" val="41959861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2147363444"/>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1123199">
            <a:off x="7211139" y="2189498"/>
            <a:ext cx="177146" cy="1945768"/>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val="2195959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280583" grpId="0" animBg="1"/>
      <p:bldP spid="280581" grpId="0" animBg="1"/>
      <p:bldP spid="28058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868195970"/>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 name="Text Box 10"/>
          <p:cNvSpPr txBox="1">
            <a:spLocks noChangeArrowheads="1"/>
          </p:cNvSpPr>
          <p:nvPr/>
        </p:nvSpPr>
        <p:spPr bwMode="auto">
          <a:xfrm>
            <a:off x="590550" y="3647132"/>
            <a:ext cx="305711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dirty="0"/>
              <a:t>Brachial-to-ankle PWV</a:t>
            </a:r>
            <a:endParaRPr lang="el-GR" altLang="el-GR" sz="2400" b="1" dirty="0"/>
          </a:p>
        </p:txBody>
      </p:sp>
      <p:sp>
        <p:nvSpPr>
          <p:cNvPr id="14" name="Oval 4"/>
          <p:cNvSpPr>
            <a:spLocks noChangeArrowheads="1"/>
          </p:cNvSpPr>
          <p:nvPr/>
        </p:nvSpPr>
        <p:spPr bwMode="auto">
          <a:xfrm>
            <a:off x="7377294" y="6045486"/>
            <a:ext cx="209550" cy="209550"/>
          </a:xfrm>
          <a:prstGeom prst="ellipse">
            <a:avLst/>
          </a:pr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 name="Freeform 1"/>
          <p:cNvSpPr/>
          <p:nvPr/>
        </p:nvSpPr>
        <p:spPr>
          <a:xfrm>
            <a:off x="6953693" y="2445486"/>
            <a:ext cx="799017" cy="3600000"/>
          </a:xfrm>
          <a:custGeom>
            <a:avLst/>
            <a:gdLst>
              <a:gd name="connsiteX0" fmla="*/ 0 w 799017"/>
              <a:gd name="connsiteY0" fmla="*/ 1456663 h 3615072"/>
              <a:gd name="connsiteX1" fmla="*/ 148856 w 799017"/>
              <a:gd name="connsiteY1" fmla="*/ 489100 h 3615072"/>
              <a:gd name="connsiteX2" fmla="*/ 457200 w 799017"/>
              <a:gd name="connsiteY2" fmla="*/ 42533 h 3615072"/>
              <a:gd name="connsiteX3" fmla="*/ 754912 w 799017"/>
              <a:gd name="connsiteY3" fmla="*/ 116961 h 3615072"/>
              <a:gd name="connsiteX4" fmla="*/ 797442 w 799017"/>
              <a:gd name="connsiteY4" fmla="*/ 914402 h 3615072"/>
              <a:gd name="connsiteX5" fmla="*/ 754912 w 799017"/>
              <a:gd name="connsiteY5" fmla="*/ 1318440 h 3615072"/>
              <a:gd name="connsiteX6" fmla="*/ 563526 w 799017"/>
              <a:gd name="connsiteY6" fmla="*/ 1977658 h 3615072"/>
              <a:gd name="connsiteX7" fmla="*/ 531628 w 799017"/>
              <a:gd name="connsiteY7" fmla="*/ 3019649 h 3615072"/>
              <a:gd name="connsiteX8" fmla="*/ 563526 w 799017"/>
              <a:gd name="connsiteY8" fmla="*/ 3615072 h 361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17" h="3615072">
                <a:moveTo>
                  <a:pt x="0" y="1456663"/>
                </a:moveTo>
                <a:cubicBezTo>
                  <a:pt x="36328" y="1090725"/>
                  <a:pt x="72656" y="724788"/>
                  <a:pt x="148856" y="489100"/>
                </a:cubicBezTo>
                <a:cubicBezTo>
                  <a:pt x="225056" y="253412"/>
                  <a:pt x="356191" y="104556"/>
                  <a:pt x="457200" y="42533"/>
                </a:cubicBezTo>
                <a:cubicBezTo>
                  <a:pt x="558209" y="-19490"/>
                  <a:pt x="698205" y="-28350"/>
                  <a:pt x="754912" y="116961"/>
                </a:cubicBezTo>
                <a:cubicBezTo>
                  <a:pt x="811619" y="262272"/>
                  <a:pt x="797442" y="714156"/>
                  <a:pt x="797442" y="914402"/>
                </a:cubicBezTo>
                <a:cubicBezTo>
                  <a:pt x="797442" y="1114648"/>
                  <a:pt x="793898" y="1141231"/>
                  <a:pt x="754912" y="1318440"/>
                </a:cubicBezTo>
                <a:cubicBezTo>
                  <a:pt x="715926" y="1495649"/>
                  <a:pt x="600740" y="1694123"/>
                  <a:pt x="563526" y="1977658"/>
                </a:cubicBezTo>
                <a:cubicBezTo>
                  <a:pt x="526312" y="2261193"/>
                  <a:pt x="531628" y="2746747"/>
                  <a:pt x="531628" y="3019649"/>
                </a:cubicBezTo>
                <a:cubicBezTo>
                  <a:pt x="531628" y="3292551"/>
                  <a:pt x="547577" y="3453811"/>
                  <a:pt x="563526" y="3615072"/>
                </a:cubicBezTo>
              </a:path>
            </a:pathLst>
          </a:custGeom>
          <a:ln w="76200">
            <a:solidFill>
              <a:srgbClr val="FFFF00">
                <a:alpha val="76078"/>
              </a:srgb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10541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box(in)">
                                      <p:cBhvr>
                                        <p:cTn id="7" dur="500"/>
                                        <p:tgtEl>
                                          <p:spTgt spid="2805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621320" y="1370566"/>
            <a:ext cx="3290280" cy="461665"/>
          </a:xfrm>
          <a:prstGeom prst="rect">
            <a:avLst/>
          </a:prstGeom>
          <a:noFill/>
        </p:spPr>
        <p:txBody>
          <a:bodyPr wrap="square" rtlCol="0">
            <a:spAutoFit/>
          </a:bodyPr>
          <a:lstStyle/>
          <a:p>
            <a:pPr algn="ctr"/>
            <a:r>
              <a:rPr lang="el-GR" sz="2400" dirty="0"/>
              <a:t>Ταυτόχρονη καταγραφή</a:t>
            </a:r>
          </a:p>
        </p:txBody>
      </p:sp>
      <p:sp>
        <p:nvSpPr>
          <p:cNvPr id="5" name="TextBox 4"/>
          <p:cNvSpPr txBox="1"/>
          <p:nvPr/>
        </p:nvSpPr>
        <p:spPr>
          <a:xfrm>
            <a:off x="5129820" y="1370566"/>
            <a:ext cx="3290280" cy="461665"/>
          </a:xfrm>
          <a:prstGeom prst="rect">
            <a:avLst/>
          </a:prstGeom>
          <a:noFill/>
        </p:spPr>
        <p:txBody>
          <a:bodyPr wrap="square" rtlCol="0">
            <a:spAutoFit/>
          </a:bodyPr>
          <a:lstStyle/>
          <a:p>
            <a:pPr algn="ctr"/>
            <a:r>
              <a:rPr lang="el-GR" sz="2400" dirty="0"/>
              <a:t>Ασύγχρονη καταγραφή</a:t>
            </a:r>
          </a:p>
        </p:txBody>
      </p:sp>
      <p:grpSp>
        <p:nvGrpSpPr>
          <p:cNvPr id="13" name="Group 12"/>
          <p:cNvGrpSpPr/>
          <p:nvPr/>
        </p:nvGrpSpPr>
        <p:grpSpPr>
          <a:xfrm>
            <a:off x="41866" y="2256135"/>
            <a:ext cx="4144388" cy="4034830"/>
            <a:chOff x="41866" y="2256135"/>
            <a:chExt cx="4144388" cy="403483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6" y="2921000"/>
              <a:ext cx="4144388" cy="2597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581887" y="5829300"/>
              <a:ext cx="1273105" cy="461665"/>
            </a:xfrm>
            <a:prstGeom prst="rect">
              <a:avLst/>
            </a:prstGeom>
            <a:noFill/>
          </p:spPr>
          <p:txBody>
            <a:bodyPr wrap="none" rtlCol="0">
              <a:spAutoFit/>
            </a:bodyPr>
            <a:lstStyle/>
            <a:p>
              <a:r>
                <a:rPr lang="en-US" sz="2400" b="1" dirty="0">
                  <a:solidFill>
                    <a:srgbClr val="00B050"/>
                  </a:solidFill>
                </a:rPr>
                <a:t>Sensor 2</a:t>
              </a:r>
              <a:endParaRPr lang="el-GR" sz="2400" b="1" dirty="0">
                <a:solidFill>
                  <a:srgbClr val="00B050"/>
                </a:solidFill>
              </a:endParaRPr>
            </a:p>
          </p:txBody>
        </p:sp>
        <p:sp>
          <p:nvSpPr>
            <p:cNvPr id="8" name="TextBox 7"/>
            <p:cNvSpPr txBox="1"/>
            <p:nvPr/>
          </p:nvSpPr>
          <p:spPr>
            <a:xfrm>
              <a:off x="1086587" y="2256135"/>
              <a:ext cx="1273105" cy="461665"/>
            </a:xfrm>
            <a:prstGeom prst="rect">
              <a:avLst/>
            </a:prstGeom>
            <a:noFill/>
          </p:spPr>
          <p:txBody>
            <a:bodyPr wrap="none" rtlCol="0">
              <a:spAutoFit/>
            </a:bodyPr>
            <a:lstStyle/>
            <a:p>
              <a:r>
                <a:rPr lang="en-US" sz="2400" b="1" dirty="0">
                  <a:solidFill>
                    <a:schemeClr val="accent6">
                      <a:lumMod val="75000"/>
                    </a:schemeClr>
                  </a:solidFill>
                </a:rPr>
                <a:t>Sensor 1</a:t>
              </a:r>
              <a:endParaRPr lang="el-GR" sz="2400" b="1" dirty="0">
                <a:solidFill>
                  <a:schemeClr val="accent6">
                    <a:lumMod val="75000"/>
                  </a:schemeClr>
                </a:solidFill>
              </a:endParaRPr>
            </a:p>
          </p:txBody>
        </p:sp>
        <p:cxnSp>
          <p:nvCxnSpPr>
            <p:cNvPr id="9" name="Straight Arrow Connector 8"/>
            <p:cNvCxnSpPr/>
            <p:nvPr/>
          </p:nvCxnSpPr>
          <p:spPr>
            <a:xfrm flipH="1">
              <a:off x="1358900" y="2717800"/>
              <a:ext cx="311887" cy="5461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flipV="1">
              <a:off x="1397001" y="4902200"/>
              <a:ext cx="767859" cy="92710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454408" y="2047596"/>
            <a:ext cx="4585893" cy="4576239"/>
            <a:chOff x="4454408" y="2047596"/>
            <a:chExt cx="4585893" cy="4576239"/>
          </a:xfrm>
        </p:grpSpPr>
        <p:grpSp>
          <p:nvGrpSpPr>
            <p:cNvPr id="17" name="Group 16"/>
            <p:cNvGrpSpPr/>
            <p:nvPr/>
          </p:nvGrpSpPr>
          <p:grpSpPr>
            <a:xfrm>
              <a:off x="4454408" y="2047596"/>
              <a:ext cx="4585893" cy="4576239"/>
              <a:chOff x="4454408" y="2047596"/>
              <a:chExt cx="4585893" cy="4576239"/>
            </a:xfrm>
          </p:grpSpPr>
          <p:grpSp>
            <p:nvGrpSpPr>
              <p:cNvPr id="14" name="Group 13"/>
              <p:cNvGrpSpPr/>
              <p:nvPr/>
            </p:nvGrpSpPr>
            <p:grpSpPr>
              <a:xfrm>
                <a:off x="4454408" y="2047596"/>
                <a:ext cx="4585893" cy="4576239"/>
                <a:chOff x="4535093" y="2047596"/>
                <a:chExt cx="4585893" cy="4576239"/>
              </a:xfrm>
            </p:grpSpPr>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7551"/>
                <a:stretch/>
              </p:blipFill>
              <p:spPr bwMode="auto">
                <a:xfrm>
                  <a:off x="4535093" y="2047596"/>
                  <a:ext cx="4583507" cy="2210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27185"/>
                <a:stretch/>
              </p:blipFill>
              <p:spPr bwMode="auto">
                <a:xfrm>
                  <a:off x="4538186" y="4402930"/>
                  <a:ext cx="4582800" cy="2220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6" name="TextBox 15"/>
              <p:cNvSpPr txBox="1"/>
              <p:nvPr/>
            </p:nvSpPr>
            <p:spPr>
              <a:xfrm>
                <a:off x="7745506" y="2187388"/>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
          <p:nvSpPr>
            <p:cNvPr id="22" name="TextBox 21"/>
            <p:cNvSpPr txBox="1"/>
            <p:nvPr/>
          </p:nvSpPr>
          <p:spPr>
            <a:xfrm>
              <a:off x="7767196" y="4671367"/>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Tree>
    <p:extLst>
      <p:ext uri="{BB962C8B-B14F-4D97-AF65-F5344CB8AC3E}">
        <p14:creationId xmlns:p14="http://schemas.microsoft.com/office/powerpoint/2010/main" val="10545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236839" y="1310365"/>
            <a:ext cx="8607616" cy="1261884"/>
          </a:xfrm>
          <a:prstGeom prst="rect">
            <a:avLst/>
          </a:prstGeom>
          <a:noFill/>
        </p:spPr>
        <p:txBody>
          <a:bodyPr wrap="square" rtlCol="0">
            <a:spAutoFit/>
          </a:bodyPr>
          <a:lstStyle/>
          <a:p>
            <a:r>
              <a:rPr lang="el-GR" sz="2800" b="1" dirty="0"/>
              <a:t>Κατευθυντήριες οδηγίες για τη μέτρηση της ταχύτητας του σφυγμικού κύματος</a:t>
            </a:r>
          </a:p>
          <a:p>
            <a:r>
              <a:rPr lang="en-US" sz="2000" dirty="0">
                <a:hlinkClick r:id="rId2"/>
              </a:rPr>
              <a:t>Van </a:t>
            </a:r>
            <a:r>
              <a:rPr lang="en-US" sz="2000" dirty="0" err="1">
                <a:hlinkClick r:id="rId2"/>
              </a:rPr>
              <a:t>Bortel</a:t>
            </a:r>
            <a:r>
              <a:rPr lang="en-US" sz="2000" dirty="0">
                <a:hlinkClick r:id="rId2"/>
              </a:rPr>
              <a:t> L, et al. J </a:t>
            </a:r>
            <a:r>
              <a:rPr lang="en-US" sz="2000" dirty="0" err="1">
                <a:hlinkClick r:id="rId2"/>
              </a:rPr>
              <a:t>Hypertens</a:t>
            </a:r>
            <a:r>
              <a:rPr lang="en-US" sz="2000" dirty="0">
                <a:hlinkClick r:id="rId2"/>
              </a:rPr>
              <a:t> 2012; 30:445–448</a:t>
            </a:r>
            <a:endParaRPr lang="el-GR" sz="2000" dirty="0"/>
          </a:p>
        </p:txBody>
      </p:sp>
      <p:graphicFrame>
        <p:nvGraphicFramePr>
          <p:cNvPr id="5" name="Table 4"/>
          <p:cNvGraphicFramePr>
            <a:graphicFrameLocks noGrp="1"/>
          </p:cNvGraphicFramePr>
          <p:nvPr>
            <p:extLst>
              <p:ext uri="{D42A27DB-BD31-4B8C-83A1-F6EECF244321}">
                <p14:modId xmlns:p14="http://schemas.microsoft.com/office/powerpoint/2010/main" val="1627516608"/>
              </p:ext>
            </p:extLst>
          </p:nvPr>
        </p:nvGraphicFramePr>
        <p:xfrm>
          <a:off x="142242" y="2721316"/>
          <a:ext cx="8844101" cy="4023360"/>
        </p:xfrm>
        <a:graphic>
          <a:graphicData uri="http://schemas.openxmlformats.org/drawingml/2006/table">
            <a:tbl>
              <a:tblPr firstRow="1" bandRow="1">
                <a:tableStyleId>{BC89EF96-8CEA-46FF-86C4-4CE0E7609802}</a:tableStyleId>
              </a:tblPr>
              <a:tblGrid>
                <a:gridCol w="8844101">
                  <a:extLst>
                    <a:ext uri="{9D8B030D-6E8A-4147-A177-3AD203B41FA5}">
                      <a16:colId xmlns:a16="http://schemas.microsoft.com/office/drawing/2014/main" val="20000"/>
                    </a:ext>
                  </a:extLst>
                </a:gridCol>
              </a:tblGrid>
              <a:tr h="515117">
                <a:tc>
                  <a:txBody>
                    <a:bodyPr/>
                    <a:lstStyle/>
                    <a:p>
                      <a:pPr algn="just"/>
                      <a:r>
                        <a:rPr lang="el-GR" sz="2400" b="0" dirty="0"/>
                        <a:t>Χρήση κατάλληλης συσκευής</a:t>
                      </a:r>
                      <a:r>
                        <a:rPr lang="el-GR" sz="2400" b="0" baseline="0" dirty="0"/>
                        <a:t> με πιστοποιημένη ακρίβεια εκτίμησης του χρόνου διάδοσης </a:t>
                      </a:r>
                      <a:r>
                        <a:rPr lang="en-US" sz="2400" b="1" baseline="0" dirty="0">
                          <a:solidFill>
                            <a:srgbClr val="FF0000"/>
                          </a:solidFill>
                        </a:rPr>
                        <a:t>(</a:t>
                      </a:r>
                      <a:r>
                        <a:rPr lang="en-US" sz="2400" b="1" baseline="0" dirty="0" err="1">
                          <a:solidFill>
                            <a:srgbClr val="FF0000"/>
                          </a:solidFill>
                        </a:rPr>
                        <a:t>dt</a:t>
                      </a:r>
                      <a:r>
                        <a:rPr lang="en-US" sz="2400" b="1" baseline="0" dirty="0">
                          <a:solidFill>
                            <a:srgbClr val="FF0000"/>
                          </a:solidFill>
                        </a:rPr>
                        <a:t>) </a:t>
                      </a:r>
                      <a:r>
                        <a:rPr lang="el-GR" sz="2400" b="0" baseline="0" dirty="0"/>
                        <a:t>του σφυγμικού κύματος μεταξύ καρωτίδας και μηριαίας αρτηρίας </a:t>
                      </a:r>
                      <a:endParaRPr lang="el-GR" sz="2400" b="0" dirty="0"/>
                    </a:p>
                  </a:txBody>
                  <a:tcPr/>
                </a:tc>
                <a:extLst>
                  <a:ext uri="{0D108BD9-81ED-4DB2-BD59-A6C34878D82A}">
                    <a16:rowId xmlns:a16="http://schemas.microsoft.com/office/drawing/2014/main" val="10000"/>
                  </a:ext>
                </a:extLst>
              </a:tr>
              <a:tr h="515117">
                <a:tc>
                  <a:txBody>
                    <a:bodyPr/>
                    <a:lstStyle/>
                    <a:p>
                      <a:pPr algn="just"/>
                      <a:r>
                        <a:rPr lang="el-GR" sz="2400" dirty="0"/>
                        <a:t>Μέτρηση της απόστασης μεταξύ καρωτίδας – μηριαίας (σημεία</a:t>
                      </a:r>
                      <a:r>
                        <a:rPr lang="el-GR" sz="2400" baseline="0" dirty="0"/>
                        <a:t> καταγραφής κύματος) και υπολογισμού του 80% αυτής ως τελική απόσταση </a:t>
                      </a:r>
                      <a:r>
                        <a:rPr lang="el-GR" sz="2400" b="1" baseline="0" dirty="0">
                          <a:solidFill>
                            <a:srgbClr val="FF0000"/>
                          </a:solidFill>
                        </a:rPr>
                        <a:t>(</a:t>
                      </a:r>
                      <a:r>
                        <a:rPr lang="en-US" sz="2400" b="1" baseline="0" dirty="0">
                          <a:solidFill>
                            <a:srgbClr val="FF0000"/>
                          </a:solidFill>
                        </a:rPr>
                        <a:t>d)</a:t>
                      </a:r>
                      <a:r>
                        <a:rPr lang="el-GR" sz="2400" baseline="0" dirty="0"/>
                        <a:t>.</a:t>
                      </a:r>
                      <a:endParaRPr lang="el-GR" sz="2400" b="0" dirty="0"/>
                    </a:p>
                  </a:txBody>
                  <a:tcPr/>
                </a:tc>
                <a:extLst>
                  <a:ext uri="{0D108BD9-81ED-4DB2-BD59-A6C34878D82A}">
                    <a16:rowId xmlns:a16="http://schemas.microsoft.com/office/drawing/2014/main" val="10001"/>
                  </a:ext>
                </a:extLst>
              </a:tr>
              <a:tr h="515117">
                <a:tc>
                  <a:txBody>
                    <a:bodyPr/>
                    <a:lstStyle/>
                    <a:p>
                      <a:pPr algn="just"/>
                      <a:r>
                        <a:rPr lang="el-GR" sz="2400" dirty="0"/>
                        <a:t>Υπολογισμού της</a:t>
                      </a:r>
                      <a:r>
                        <a:rPr lang="el-GR" sz="2400" baseline="0" dirty="0"/>
                        <a:t> ταχύτητας του σφυγμικού κύματος από το λόγο </a:t>
                      </a:r>
                      <a:r>
                        <a:rPr lang="en-US" sz="2400" b="1" baseline="0" dirty="0">
                          <a:solidFill>
                            <a:srgbClr val="FF0000"/>
                          </a:solidFill>
                        </a:rPr>
                        <a:t>PWV = d / </a:t>
                      </a:r>
                      <a:r>
                        <a:rPr lang="en-US" sz="2400" b="1" baseline="0" dirty="0" err="1">
                          <a:solidFill>
                            <a:srgbClr val="FF0000"/>
                          </a:solidFill>
                        </a:rPr>
                        <a:t>dt</a:t>
                      </a:r>
                      <a:r>
                        <a:rPr lang="en-US" sz="2400" b="1" baseline="0" dirty="0">
                          <a:solidFill>
                            <a:srgbClr val="FF0000"/>
                          </a:solidFill>
                        </a:rPr>
                        <a:t> </a:t>
                      </a:r>
                      <a:r>
                        <a:rPr lang="el-GR" sz="2400" b="1" baseline="0" dirty="0">
                          <a:solidFill>
                            <a:srgbClr val="FF0000"/>
                          </a:solidFill>
                        </a:rPr>
                        <a:t>σε </a:t>
                      </a:r>
                      <a:r>
                        <a:rPr lang="en-US" sz="2400" b="1" baseline="0" dirty="0">
                          <a:solidFill>
                            <a:srgbClr val="FF0000"/>
                          </a:solidFill>
                        </a:rPr>
                        <a:t>m/sec</a:t>
                      </a:r>
                      <a:endParaRPr lang="el-GR" sz="2400" b="1" dirty="0">
                        <a:solidFill>
                          <a:srgbClr val="FF0000"/>
                        </a:solidFill>
                      </a:endParaRPr>
                    </a:p>
                  </a:txBody>
                  <a:tcPr/>
                </a:tc>
                <a:extLst>
                  <a:ext uri="{0D108BD9-81ED-4DB2-BD59-A6C34878D82A}">
                    <a16:rowId xmlns:a16="http://schemas.microsoft.com/office/drawing/2014/main" val="10002"/>
                  </a:ext>
                </a:extLst>
              </a:tr>
              <a:tr h="515117">
                <a:tc>
                  <a:txBody>
                    <a:bodyPr/>
                    <a:lstStyle/>
                    <a:p>
                      <a:pPr algn="just"/>
                      <a:r>
                        <a:rPr lang="el-GR" sz="2400" dirty="0"/>
                        <a:t>Χρησιμοποιείτε</a:t>
                      </a:r>
                      <a:r>
                        <a:rPr lang="el-GR" sz="2400" baseline="0" dirty="0"/>
                        <a:t> την τιμ</a:t>
                      </a:r>
                      <a:r>
                        <a:rPr lang="en-US" sz="2400" baseline="0" dirty="0" err="1"/>
                        <a:t>ή</a:t>
                      </a:r>
                      <a:r>
                        <a:rPr lang="el-GR" sz="2400" baseline="0" dirty="0"/>
                        <a:t> του </a:t>
                      </a:r>
                      <a:r>
                        <a:rPr lang="en-US" sz="2400" baseline="0" dirty="0"/>
                        <a:t>PWV </a:t>
                      </a:r>
                      <a:r>
                        <a:rPr lang="el-GR" sz="2400" baseline="0" dirty="0"/>
                        <a:t>κατά </a:t>
                      </a:r>
                      <a:r>
                        <a:rPr lang="el-GR" sz="2400" b="1" baseline="0" dirty="0">
                          <a:solidFill>
                            <a:srgbClr val="FF0000"/>
                          </a:solidFill>
                        </a:rPr>
                        <a:t>10 </a:t>
                      </a:r>
                      <a:r>
                        <a:rPr lang="en-US" sz="2400" b="1" baseline="0" dirty="0">
                          <a:solidFill>
                            <a:srgbClr val="FF0000"/>
                          </a:solidFill>
                        </a:rPr>
                        <a:t>m/sec </a:t>
                      </a:r>
                      <a:r>
                        <a:rPr lang="el-GR" sz="2400" baseline="0" dirty="0"/>
                        <a:t>ως ενδεικτική για την εκτίμηση του καρδιαγγειακού κινδύνου</a:t>
                      </a:r>
                      <a:endParaRPr lang="el-GR" sz="2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826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τη χρησιμοποιώ;</a:t>
            </a:r>
          </a:p>
        </p:txBody>
      </p:sp>
    </p:spTree>
    <p:extLst>
      <p:ext uri="{BB962C8B-B14F-4D97-AF65-F5344CB8AC3E}">
        <p14:creationId xmlns:p14="http://schemas.microsoft.com/office/powerpoint/2010/main" val="901807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Rectangle 3"/>
          <p:cNvSpPr>
            <a:spLocks noChangeArrowheads="1"/>
          </p:cNvSpPr>
          <p:nvPr/>
        </p:nvSpPr>
        <p:spPr bwMode="auto">
          <a:xfrm>
            <a:off x="4697413" y="5906616"/>
            <a:ext cx="4267200" cy="533400"/>
          </a:xfrm>
          <a:prstGeom prst="rect">
            <a:avLst/>
          </a:prstGeom>
          <a:noFill/>
          <a:ln w="9525">
            <a:noFill/>
            <a:miter lim="800000"/>
            <a:headEnd/>
            <a:tailEnd/>
          </a:ln>
        </p:spPr>
        <p:txBody>
          <a:bodyPr anchor="ctr"/>
          <a:lstStyle/>
          <a:p>
            <a:pPr algn="r" eaLnBrk="1" hangingPunct="1"/>
            <a:endParaRPr lang="el-GR" sz="1600" b="1" dirty="0">
              <a:solidFill>
                <a:schemeClr val="tx1"/>
              </a:solidFill>
            </a:endParaRPr>
          </a:p>
          <a:p>
            <a:pPr algn="r"/>
            <a:r>
              <a:rPr lang="en-GB" sz="1600" b="1" dirty="0"/>
              <a:t>Vlachopoulos</a:t>
            </a:r>
            <a:r>
              <a:rPr lang="el-GR" sz="1600" b="1" dirty="0"/>
              <a:t>/</a:t>
            </a:r>
            <a:r>
              <a:rPr lang="en-US" sz="1600" b="1" dirty="0"/>
              <a:t>Aznaouridis,</a:t>
            </a:r>
            <a:r>
              <a:rPr lang="en-GB" sz="1600" b="1" dirty="0"/>
              <a:t> et al. JACC 2010</a:t>
            </a:r>
            <a:endParaRPr lang="el-GR" sz="1600" b="1" dirty="0">
              <a:solidFill>
                <a:schemeClr val="tx1"/>
              </a:solidFill>
            </a:endParaRPr>
          </a:p>
          <a:p>
            <a:pPr algn="r" eaLnBrk="1" hangingPunct="1"/>
            <a:r>
              <a:rPr lang="en-GB" sz="1600" b="1" dirty="0">
                <a:solidFill>
                  <a:schemeClr val="tx1"/>
                </a:solidFill>
              </a:rPr>
              <a:t>Ben-</a:t>
            </a:r>
            <a:r>
              <a:rPr lang="en-GB" sz="1600" b="1" dirty="0" err="1">
                <a:solidFill>
                  <a:schemeClr val="tx1"/>
                </a:solidFill>
              </a:rPr>
              <a:t>Shlomo</a:t>
            </a:r>
            <a:r>
              <a:rPr lang="en-GB" sz="1600" b="1" dirty="0">
                <a:solidFill>
                  <a:schemeClr val="tx1"/>
                </a:solidFill>
              </a:rPr>
              <a:t>, et al. </a:t>
            </a:r>
            <a:r>
              <a:rPr lang="en-GB" sz="1600" b="1" dirty="0"/>
              <a:t>JACC</a:t>
            </a:r>
            <a:r>
              <a:rPr lang="en-GB" sz="1600" b="1" dirty="0">
                <a:solidFill>
                  <a:schemeClr val="tx1"/>
                </a:solidFill>
              </a:rPr>
              <a:t> 2013</a:t>
            </a:r>
          </a:p>
          <a:p>
            <a:pPr algn="r"/>
            <a:r>
              <a:rPr lang="en-GB" sz="1600" b="1" dirty="0"/>
              <a:t>Vlachopoulos</a:t>
            </a:r>
            <a:r>
              <a:rPr lang="el-GR" sz="1600" b="1" dirty="0"/>
              <a:t>/</a:t>
            </a:r>
            <a:r>
              <a:rPr lang="en-US" sz="1600" b="1" dirty="0"/>
              <a:t>Aznaouridis,</a:t>
            </a:r>
            <a:r>
              <a:rPr lang="en-GB" sz="1600" b="1" dirty="0"/>
              <a:t> et al. JACC 2013</a:t>
            </a:r>
            <a:endParaRPr lang="el-GR" sz="1600" b="1" dirty="0">
              <a:solidFill>
                <a:schemeClr val="tx1"/>
              </a:solidFill>
            </a:endParaRPr>
          </a:p>
        </p:txBody>
      </p:sp>
      <p:sp>
        <p:nvSpPr>
          <p:cNvPr id="12" name="4 - Ορθογώνιο"/>
          <p:cNvSpPr>
            <a:spLocks noChangeArrowheads="1"/>
          </p:cNvSpPr>
          <p:nvPr/>
        </p:nvSpPr>
        <p:spPr bwMode="auto">
          <a:xfrm>
            <a:off x="144463" y="4706287"/>
            <a:ext cx="8820150" cy="1200329"/>
          </a:xfrm>
          <a:prstGeom prst="rect">
            <a:avLst/>
          </a:prstGeom>
          <a:noFill/>
          <a:ln w="9525">
            <a:noFill/>
            <a:miter lim="800000"/>
            <a:headEnd/>
            <a:tailEnd/>
          </a:ln>
        </p:spPr>
        <p:txBody>
          <a:bodyPr>
            <a:spAutoFit/>
          </a:bodyPr>
          <a:lstStyle/>
          <a:p>
            <a:pPr algn="l"/>
            <a:r>
              <a:rPr lang="el-GR" sz="2400" dirty="0">
                <a:solidFill>
                  <a:schemeClr val="tx1"/>
                </a:solidFill>
              </a:rPr>
              <a:t>Αυξημένο </a:t>
            </a:r>
            <a:r>
              <a:rPr lang="en-US" sz="2400" dirty="0">
                <a:solidFill>
                  <a:schemeClr val="tx1"/>
                </a:solidFill>
              </a:rPr>
              <a:t> PWV: </a:t>
            </a:r>
            <a:r>
              <a:rPr lang="el-GR" sz="2400" b="1" dirty="0"/>
              <a:t>διπλάσιος κίνδυνος </a:t>
            </a:r>
            <a:r>
              <a:rPr lang="el-GR" sz="2400" dirty="0"/>
              <a:t>για </a:t>
            </a:r>
            <a:r>
              <a:rPr lang="el-GR" sz="2400" dirty="0" err="1"/>
              <a:t>συμβάματα</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7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n-US" sz="2400" dirty="0">
                <a:solidFill>
                  <a:schemeClr val="tx1"/>
                </a:solidFill>
              </a:rPr>
              <a:t>PWV</a:t>
            </a:r>
            <a:endParaRPr lang="el-GR" sz="2400" dirty="0">
              <a:solidFill>
                <a:schemeClr val="tx1"/>
              </a:solidFill>
            </a:endParaRPr>
          </a:p>
        </p:txBody>
      </p:sp>
      <p:pic>
        <p:nvPicPr>
          <p:cNvPr id="188418" name="Picture 2"/>
          <p:cNvPicPr>
            <a:picLocks noChangeAspect="1" noChangeArrowheads="1"/>
          </p:cNvPicPr>
          <p:nvPr/>
        </p:nvPicPr>
        <p:blipFill>
          <a:blip r:embed="rId3"/>
          <a:srcRect/>
          <a:stretch>
            <a:fillRect/>
          </a:stretch>
        </p:blipFill>
        <p:spPr bwMode="auto">
          <a:xfrm>
            <a:off x="3013656" y="1292349"/>
            <a:ext cx="2824095" cy="3413938"/>
          </a:xfrm>
          <a:prstGeom prst="rect">
            <a:avLst/>
          </a:prstGeom>
          <a:noFill/>
          <a:ln w="9525">
            <a:noFill/>
            <a:miter lim="800000"/>
            <a:headEnd/>
            <a:tailEnd/>
          </a:ln>
        </p:spPr>
      </p:pic>
    </p:spTree>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786855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3"/>
          <p:cNvPicPr>
            <a:picLocks noChangeAspect="1" noChangeArrowheads="1"/>
          </p:cNvPicPr>
          <p:nvPr/>
        </p:nvPicPr>
        <p:blipFill>
          <a:blip r:embed="rId3" cstate="print"/>
          <a:srcRect l="24010" t="17876" r="3932" b="24480"/>
          <a:stretch>
            <a:fillRect/>
          </a:stretch>
        </p:blipFill>
        <p:spPr bwMode="auto">
          <a:xfrm>
            <a:off x="857250" y="1555750"/>
            <a:ext cx="5329238" cy="2665413"/>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l="24010" t="23541" r="3346" b="18813"/>
          <a:stretch>
            <a:fillRect/>
          </a:stretch>
        </p:blipFill>
        <p:spPr bwMode="auto">
          <a:xfrm>
            <a:off x="857250" y="4149725"/>
            <a:ext cx="5327650" cy="2641600"/>
          </a:xfrm>
          <a:prstGeom prst="rect">
            <a:avLst/>
          </a:prstGeom>
          <a:noFill/>
          <a:ln w="9525">
            <a:noFill/>
            <a:miter lim="800000"/>
            <a:headEnd/>
            <a:tailEnd/>
          </a:ln>
        </p:spPr>
      </p:pic>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5"/>
          <p:cNvSpPr>
            <a:spLocks noChangeArrowheads="1"/>
          </p:cNvSpPr>
          <p:nvPr/>
        </p:nvSpPr>
        <p:spPr bwMode="auto">
          <a:xfrm>
            <a:off x="69850" y="1196975"/>
            <a:ext cx="9074150" cy="338138"/>
          </a:xfrm>
          <a:prstGeom prst="rect">
            <a:avLst/>
          </a:prstGeom>
          <a:noFill/>
          <a:ln w="9525">
            <a:noFill/>
            <a:miter lim="800000"/>
            <a:headEnd/>
            <a:tailEnd/>
          </a:ln>
        </p:spPr>
        <p:txBody>
          <a:bodyPr lIns="91435" tIns="45718" rIns="91435" bIns="45718">
            <a:spAutoFit/>
          </a:bodyPr>
          <a:lstStyle/>
          <a:p>
            <a:pPr algn="r">
              <a:spcBef>
                <a:spcPct val="50000"/>
              </a:spcBef>
              <a:defRPr/>
            </a:pPr>
            <a:r>
              <a:rPr lang="el-GR" sz="1600" b="1" dirty="0" err="1">
                <a:solidFill>
                  <a:schemeClr val="bg2">
                    <a:lumMod val="25000"/>
                  </a:schemeClr>
                </a:solidFill>
              </a:rPr>
              <a:t>Reference</a:t>
            </a:r>
            <a:r>
              <a:rPr lang="el-GR" sz="1600" b="1" dirty="0">
                <a:solidFill>
                  <a:schemeClr val="bg2">
                    <a:lumMod val="25000"/>
                  </a:schemeClr>
                </a:solidFill>
              </a:rPr>
              <a:t> </a:t>
            </a:r>
            <a:r>
              <a:rPr lang="el-GR" sz="1600" b="1" dirty="0" err="1">
                <a:solidFill>
                  <a:schemeClr val="bg2">
                    <a:lumMod val="25000"/>
                  </a:schemeClr>
                </a:solidFill>
              </a:rPr>
              <a:t>values</a:t>
            </a:r>
            <a:r>
              <a:rPr lang="el-GR" sz="1600" b="1" dirty="0">
                <a:solidFill>
                  <a:schemeClr val="bg2">
                    <a:lumMod val="25000"/>
                  </a:schemeClr>
                </a:solidFill>
              </a:rPr>
              <a:t> </a:t>
            </a:r>
            <a:r>
              <a:rPr lang="el-GR" sz="1600" b="1" dirty="0" err="1">
                <a:solidFill>
                  <a:schemeClr val="bg2">
                    <a:lumMod val="25000"/>
                  </a:schemeClr>
                </a:solidFill>
              </a:rPr>
              <a:t>for</a:t>
            </a:r>
            <a:r>
              <a:rPr lang="el-GR" sz="1600" b="1" dirty="0">
                <a:solidFill>
                  <a:schemeClr val="bg2">
                    <a:lumMod val="25000"/>
                  </a:schemeClr>
                </a:solidFill>
              </a:rPr>
              <a:t> </a:t>
            </a:r>
            <a:r>
              <a:rPr lang="el-GR" sz="1600" b="1" dirty="0" err="1">
                <a:solidFill>
                  <a:schemeClr val="bg2">
                    <a:lumMod val="25000"/>
                  </a:schemeClr>
                </a:solidFill>
              </a:rPr>
              <a:t>Arterial</a:t>
            </a:r>
            <a:r>
              <a:rPr lang="el-GR" sz="1600" b="1" dirty="0">
                <a:solidFill>
                  <a:schemeClr val="bg2">
                    <a:lumMod val="25000"/>
                  </a:schemeClr>
                </a:solidFill>
              </a:rPr>
              <a:t> </a:t>
            </a:r>
            <a:r>
              <a:rPr lang="el-GR" sz="1600" b="1" dirty="0" err="1">
                <a:solidFill>
                  <a:schemeClr val="bg2">
                    <a:lumMod val="25000"/>
                  </a:schemeClr>
                </a:solidFill>
              </a:rPr>
              <a:t>Stiffness</a:t>
            </a:r>
            <a:r>
              <a:rPr lang="el-GR" sz="1600" b="1" dirty="0">
                <a:solidFill>
                  <a:schemeClr val="bg2">
                    <a:lumMod val="25000"/>
                  </a:schemeClr>
                </a:solidFill>
              </a:rPr>
              <a:t> </a:t>
            </a:r>
            <a:r>
              <a:rPr lang="el-GR" sz="1600" b="1" dirty="0" err="1">
                <a:solidFill>
                  <a:schemeClr val="bg2">
                    <a:lumMod val="25000"/>
                  </a:schemeClr>
                </a:solidFill>
              </a:rPr>
              <a:t>Collaboration</a:t>
            </a:r>
            <a:r>
              <a:rPr lang="en-GB" sz="1600" b="1" dirty="0">
                <a:solidFill>
                  <a:schemeClr val="bg2">
                    <a:lumMod val="25000"/>
                  </a:schemeClr>
                </a:solidFill>
              </a:rPr>
              <a:t> Project </a:t>
            </a:r>
            <a:r>
              <a:rPr lang="en-GB" sz="1600" b="1" i="1" dirty="0">
                <a:solidFill>
                  <a:schemeClr val="bg2">
                    <a:lumMod val="25000"/>
                  </a:schemeClr>
                </a:solidFill>
              </a:rPr>
              <a:t>(</a:t>
            </a:r>
            <a:r>
              <a:rPr lang="en-US" sz="1600" b="1" i="1" dirty="0" err="1">
                <a:solidFill>
                  <a:schemeClr val="bg2">
                    <a:lumMod val="25000"/>
                  </a:schemeClr>
                </a:solidFill>
              </a:rPr>
              <a:t>Eur</a:t>
            </a:r>
            <a:r>
              <a:rPr lang="en-US" sz="1600" b="1" i="1" dirty="0">
                <a:solidFill>
                  <a:schemeClr val="bg2">
                    <a:lumMod val="25000"/>
                  </a:schemeClr>
                </a:solidFill>
              </a:rPr>
              <a:t> Heart J 2010)</a:t>
            </a:r>
            <a:endParaRPr lang="en-GB" sz="2000" b="1" i="1" dirty="0">
              <a:solidFill>
                <a:schemeClr val="bg2">
                  <a:lumMod val="25000"/>
                </a:schemeClr>
              </a:solidFill>
            </a:endParaRPr>
          </a:p>
        </p:txBody>
      </p:sp>
      <p:sp>
        <p:nvSpPr>
          <p:cNvPr id="12" name="4 - Ορθογώνιο"/>
          <p:cNvSpPr>
            <a:spLocks noChangeArrowheads="1"/>
          </p:cNvSpPr>
          <p:nvPr/>
        </p:nvSpPr>
        <p:spPr bwMode="auto">
          <a:xfrm>
            <a:off x="6097587" y="2992339"/>
            <a:ext cx="3023399" cy="1569660"/>
          </a:xfrm>
          <a:prstGeom prst="rect">
            <a:avLst/>
          </a:prstGeom>
          <a:noFill/>
          <a:ln w="9525">
            <a:noFill/>
            <a:miter lim="800000"/>
            <a:headEnd/>
            <a:tailEnd/>
          </a:ln>
        </p:spPr>
        <p:txBody>
          <a:bodyPr wrap="square">
            <a:spAutoFit/>
          </a:bodyPr>
          <a:lstStyle/>
          <a:p>
            <a:pPr algn="l"/>
            <a:r>
              <a:rPr lang="el-GR" sz="2400" dirty="0">
                <a:solidFill>
                  <a:schemeClr val="tx1"/>
                </a:solidFill>
              </a:rPr>
              <a:t>Υπάρχει έγκυρο εύρος φυσιολογικών τιμών για να καθοδηγήσει τον κλινικό ιατρό</a:t>
            </a:r>
          </a:p>
        </p:txBody>
      </p:sp>
    </p:spTree>
    <p:extLst>
      <p:ext uri="{BB962C8B-B14F-4D97-AF65-F5344CB8AC3E}">
        <p14:creationId xmlns:p14="http://schemas.microsoft.com/office/powerpoint/2010/main" val="97868559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0015" y="1724044"/>
            <a:ext cx="6060955" cy="2554545"/>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a:t>
            </a:r>
          </a:p>
          <a:p>
            <a:pPr algn="ctr"/>
            <a:r>
              <a:rPr lang="el-GR" sz="3200" dirty="0"/>
              <a:t>αορτικής πίεσης</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41450936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19919" y="5013176"/>
            <a:ext cx="8988585" cy="144016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076056" y="1196752"/>
            <a:ext cx="3600400" cy="3126096"/>
          </a:xfrm>
          <a:prstGeom prst="rect">
            <a:avLst/>
          </a:prstGeom>
          <a:noFill/>
          <a:ln w="9525">
            <a:noFill/>
            <a:miter lim="800000"/>
            <a:headEnd/>
            <a:tailEnd/>
          </a:ln>
        </p:spPr>
      </p:pic>
      <p:sp>
        <p:nvSpPr>
          <p:cNvPr id="9" name="Rectangle 8"/>
          <p:cNvSpPr/>
          <p:nvPr/>
        </p:nvSpPr>
        <p:spPr>
          <a:xfrm>
            <a:off x="107504" y="5733256"/>
            <a:ext cx="8964488" cy="432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Rectangle 10"/>
          <p:cNvSpPr/>
          <p:nvPr/>
        </p:nvSpPr>
        <p:spPr>
          <a:xfrm>
            <a:off x="5076056" y="3573016"/>
            <a:ext cx="360040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υπέρτασης</a:t>
            </a:r>
          </a:p>
        </p:txBody>
      </p:sp>
      <p:pic>
        <p:nvPicPr>
          <p:cNvPr id="3" name="Εικόνα 2">
            <a:extLst>
              <a:ext uri="{FF2B5EF4-FFF2-40B4-BE49-F238E27FC236}">
                <a16:creationId xmlns:a16="http://schemas.microsoft.com/office/drawing/2014/main" id="{7633F7B3-4BA1-1E4D-B1DB-887B71523885}"/>
              </a:ext>
            </a:extLst>
          </p:cNvPr>
          <p:cNvPicPr>
            <a:picLocks noChangeAspect="1"/>
          </p:cNvPicPr>
          <p:nvPr/>
        </p:nvPicPr>
        <p:blipFill>
          <a:blip r:embed="rId5"/>
          <a:stretch>
            <a:fillRect/>
          </a:stretch>
        </p:blipFill>
        <p:spPr>
          <a:xfrm>
            <a:off x="0" y="1289208"/>
            <a:ext cx="4927576" cy="1995776"/>
          </a:xfrm>
          <a:prstGeom prst="rect">
            <a:avLst/>
          </a:prstGeom>
        </p:spPr>
      </p:pic>
      <p:pic>
        <p:nvPicPr>
          <p:cNvPr id="5" name="Εικόνα 4">
            <a:extLst>
              <a:ext uri="{FF2B5EF4-FFF2-40B4-BE49-F238E27FC236}">
                <a16:creationId xmlns:a16="http://schemas.microsoft.com/office/drawing/2014/main" id="{A30D9889-F40E-D347-BC79-F3D6D3232080}"/>
              </a:ext>
            </a:extLst>
          </p:cNvPr>
          <p:cNvPicPr>
            <a:picLocks noChangeAspect="1"/>
          </p:cNvPicPr>
          <p:nvPr/>
        </p:nvPicPr>
        <p:blipFill>
          <a:blip r:embed="rId6"/>
          <a:stretch>
            <a:fillRect/>
          </a:stretch>
        </p:blipFill>
        <p:spPr>
          <a:xfrm>
            <a:off x="83966" y="3573016"/>
            <a:ext cx="4927576" cy="1358900"/>
          </a:xfrm>
          <a:prstGeom prst="rect">
            <a:avLst/>
          </a:prstGeom>
        </p:spPr>
      </p:pic>
      <p:sp>
        <p:nvSpPr>
          <p:cNvPr id="2" name="Rectangle 10">
            <a:extLst>
              <a:ext uri="{FF2B5EF4-FFF2-40B4-BE49-F238E27FC236}">
                <a16:creationId xmlns:a16="http://schemas.microsoft.com/office/drawing/2014/main" id="{C52D210D-3FF9-E64B-F992-A68BF8C6D818}"/>
              </a:ext>
            </a:extLst>
          </p:cNvPr>
          <p:cNvSpPr/>
          <p:nvPr/>
        </p:nvSpPr>
        <p:spPr>
          <a:xfrm>
            <a:off x="119919" y="4643884"/>
            <a:ext cx="360040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2038126"/>
            <a:ext cx="8229600" cy="3203575"/>
          </a:xfrm>
          <a:gradFill flip="none" rotWithShape="1">
            <a:gsLst>
              <a:gs pos="0">
                <a:schemeClr val="accent3">
                  <a:alpha val="15417"/>
                  <a:lumMod val="0"/>
                  <a:lumOff val="100000"/>
                </a:schemeClr>
              </a:gs>
              <a:gs pos="72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273050" indent="-273050"/>
            <a:endParaRPr lang="en-US" sz="2800" b="1" dirty="0">
              <a:effectLst/>
            </a:endParaRPr>
          </a:p>
          <a:p>
            <a:pPr marL="273050" indent="-273050" algn="ctr">
              <a:buFont typeface="Monotype Sorts" pitchFamily="2" charset="2"/>
              <a:buNone/>
            </a:pPr>
            <a:r>
              <a:rPr lang="el-GR" sz="2800" b="1" dirty="0">
                <a:effectLst/>
              </a:rPr>
              <a:t>Βιοδείκτης</a:t>
            </a:r>
            <a:r>
              <a:rPr lang="el-GR" sz="2800" b="1" dirty="0"/>
              <a:t>:</a:t>
            </a:r>
            <a:endParaRPr lang="en-US" sz="2800" b="1" dirty="0"/>
          </a:p>
          <a:p>
            <a:pPr marL="273050" indent="-273050" algn="ctr">
              <a:buFont typeface="Monotype Sorts" pitchFamily="2" charset="2"/>
              <a:buNone/>
            </a:pPr>
            <a:r>
              <a:rPr lang="el-GR" sz="2800" b="1" dirty="0"/>
              <a:t> Ένα </a:t>
            </a:r>
            <a:r>
              <a:rPr lang="el-GR" sz="2800" b="1" dirty="0">
                <a:solidFill>
                  <a:srgbClr val="C00000"/>
                </a:solidFill>
              </a:rPr>
              <a:t>μετρήσιμο</a:t>
            </a:r>
            <a:r>
              <a:rPr lang="el-GR" sz="2800" b="1" dirty="0"/>
              <a:t> μέγεθος που προβλέπει την εξέλιξη της νόσου, τα κλινικά συμβάματα και την ανταπόκριση στις θεραπευτικές παρεμβάσεις. </a:t>
            </a:r>
            <a:endParaRPr lang="el-GR" sz="2400" b="1" i="1" dirty="0">
              <a:effectLst/>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37405586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καρδιαγγειακής πρόληψης/διαβήτη</a:t>
            </a:r>
          </a:p>
        </p:txBody>
      </p:sp>
      <p:pic>
        <p:nvPicPr>
          <p:cNvPr id="81923" name="Picture 3"/>
          <p:cNvPicPr>
            <a:picLocks noChangeAspect="1" noChangeArrowheads="1"/>
          </p:cNvPicPr>
          <p:nvPr/>
        </p:nvPicPr>
        <p:blipFill>
          <a:blip r:embed="rId3"/>
          <a:srcRect/>
          <a:stretch>
            <a:fillRect/>
          </a:stretch>
        </p:blipFill>
        <p:spPr bwMode="auto">
          <a:xfrm>
            <a:off x="1896641" y="2657088"/>
            <a:ext cx="5518831" cy="2410858"/>
          </a:xfrm>
          <a:prstGeom prst="rect">
            <a:avLst/>
          </a:prstGeom>
          <a:noFill/>
          <a:ln w="9525">
            <a:noFill/>
            <a:miter lim="800000"/>
            <a:headEnd/>
            <a:tailEnd/>
          </a:ln>
        </p:spPr>
      </p:pic>
      <p:sp>
        <p:nvSpPr>
          <p:cNvPr id="12" name="4 - Ορθογώνιο"/>
          <p:cNvSpPr>
            <a:spLocks noChangeArrowheads="1"/>
          </p:cNvSpPr>
          <p:nvPr/>
        </p:nvSpPr>
        <p:spPr bwMode="auto">
          <a:xfrm>
            <a:off x="1120857" y="1301257"/>
            <a:ext cx="8820150" cy="830997"/>
          </a:xfrm>
          <a:prstGeom prst="rect">
            <a:avLst/>
          </a:prstGeom>
          <a:noFill/>
          <a:ln w="9525">
            <a:noFill/>
            <a:miter lim="800000"/>
            <a:headEnd/>
            <a:tailEnd/>
          </a:ln>
        </p:spPr>
        <p:txBody>
          <a:bodyPr>
            <a:spAutoFit/>
          </a:bodyPr>
          <a:lstStyle/>
          <a:p>
            <a:pPr algn="l"/>
            <a:r>
              <a:rPr lang="el-GR" sz="2400" b="1" dirty="0">
                <a:solidFill>
                  <a:schemeClr val="tx1"/>
                </a:solidFill>
              </a:rPr>
              <a:t>Οι ευρωπαϊκές οδηγίες για το διαβήτη και την πρόληψη της καρδιαγγειακής νόσου υποστηρίζουν τη χρήση του </a:t>
            </a:r>
            <a:r>
              <a:rPr lang="en-US" sz="2400" b="1" dirty="0">
                <a:solidFill>
                  <a:schemeClr val="tx1"/>
                </a:solidFill>
              </a:rPr>
              <a:t>PWV.</a:t>
            </a:r>
            <a:endParaRPr lang="el-GR" sz="2400" b="1" dirty="0">
              <a:solidFill>
                <a:schemeClr val="tx1"/>
              </a:solidFill>
            </a:endParaRPr>
          </a:p>
        </p:txBody>
      </p:sp>
      <p:sp>
        <p:nvSpPr>
          <p:cNvPr id="2" name="Στρογγυλεμένο ορθογώνιο 1">
            <a:extLst>
              <a:ext uri="{FF2B5EF4-FFF2-40B4-BE49-F238E27FC236}">
                <a16:creationId xmlns:a16="http://schemas.microsoft.com/office/drawing/2014/main" id="{6DCC1BB9-A40F-56F2-EEBB-1CFD6C27E07E}"/>
              </a:ext>
            </a:extLst>
          </p:cNvPr>
          <p:cNvSpPr/>
          <p:nvPr/>
        </p:nvSpPr>
        <p:spPr>
          <a:xfrm>
            <a:off x="1896641" y="2657088"/>
            <a:ext cx="5518830" cy="893574"/>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786" y="1118937"/>
            <a:ext cx="3428118" cy="738664"/>
          </a:xfrm>
          <a:prstGeom prst="rect">
            <a:avLst/>
          </a:prstGeom>
          <a:noFill/>
          <a:ln>
            <a:noFill/>
          </a:ln>
        </p:spPr>
        <p:txBody>
          <a:bodyPr wrap="none" rtlCol="0">
            <a:spAutoFit/>
          </a:bodyPr>
          <a:lstStyle/>
          <a:p>
            <a:pPr algn="ctr">
              <a:lnSpc>
                <a:spcPct val="150000"/>
              </a:lnSpc>
            </a:pPr>
            <a:r>
              <a:rPr lang="el-GR" sz="2800" dirty="0"/>
              <a:t>Πότε τη χρησιμοποιώ;</a:t>
            </a:r>
          </a:p>
        </p:txBody>
      </p:sp>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1"/>
          <p:cNvPicPr>
            <a:picLocks noChangeAspect="1" noChangeArrowheads="1"/>
          </p:cNvPicPr>
          <p:nvPr/>
        </p:nvPicPr>
        <p:blipFill>
          <a:blip r:embed="rId3" cstate="print"/>
          <a:srcRect/>
          <a:stretch>
            <a:fillRect/>
          </a:stretch>
        </p:blipFill>
        <p:spPr bwMode="auto">
          <a:xfrm>
            <a:off x="476727" y="1857601"/>
            <a:ext cx="8174537" cy="4643822"/>
          </a:xfrm>
          <a:prstGeom prst="rect">
            <a:avLst/>
          </a:prstGeom>
          <a:noFill/>
          <a:ln w="9525">
            <a:noFill/>
            <a:miter lim="800000"/>
            <a:headEnd/>
            <a:tailEnd/>
          </a:ln>
        </p:spPr>
      </p:pic>
      <p:sp>
        <p:nvSpPr>
          <p:cNvPr id="9" name="TextBox 40"/>
          <p:cNvSpPr txBox="1">
            <a:spLocks noChangeArrowheads="1"/>
          </p:cNvSpPr>
          <p:nvPr/>
        </p:nvSpPr>
        <p:spPr bwMode="auto">
          <a:xfrm>
            <a:off x="2051720" y="6519863"/>
            <a:ext cx="70843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dirty="0">
                <a:latin typeface="Trebuchet MS" pitchFamily="34" charset="0"/>
              </a:rPr>
              <a:t>2018 ESC/ESH guidelines for the management of arterial hypertension</a:t>
            </a:r>
          </a:p>
        </p:txBody>
      </p:sp>
    </p:spTree>
    <p:extLst>
      <p:ext uri="{BB962C8B-B14F-4D97-AF65-F5344CB8AC3E}">
        <p14:creationId xmlns:p14="http://schemas.microsoft.com/office/powerpoint/2010/main" val="97868559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2031325"/>
          </a:xfrm>
          <a:prstGeom prst="rect">
            <a:avLst/>
          </a:prstGeom>
          <a:noFill/>
          <a:ln>
            <a:noFill/>
          </a:ln>
        </p:spPr>
        <p:txBody>
          <a:bodyPr wrap="square" rtlCol="0">
            <a:spAutoFit/>
          </a:bodyPr>
          <a:lstStyle/>
          <a:p>
            <a:pPr algn="ctr">
              <a:lnSpc>
                <a:spcPct val="150000"/>
              </a:lnSpc>
            </a:pPr>
            <a:r>
              <a:rPr lang="el-GR" sz="2800" dirty="0"/>
              <a:t>Και ποια θεραπευτική αντι-υπερτασική αγωγή </a:t>
            </a:r>
          </a:p>
          <a:p>
            <a:pPr algn="ctr">
              <a:lnSpc>
                <a:spcPct val="150000"/>
              </a:lnSpc>
            </a:pPr>
            <a:r>
              <a:rPr lang="el-GR" sz="2800" dirty="0"/>
              <a:t>να χορηγήσω για να βελτιώσω την ταχύτητα του σφυγμικού κύματος;</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1083947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2031325"/>
          </a:xfrm>
          <a:prstGeom prst="rect">
            <a:avLst/>
          </a:prstGeom>
          <a:noFill/>
          <a:ln>
            <a:noFill/>
          </a:ln>
        </p:spPr>
        <p:txBody>
          <a:bodyPr wrap="square" rtlCol="0">
            <a:spAutoFit/>
          </a:bodyPr>
          <a:lstStyle/>
          <a:p>
            <a:pPr algn="ctr">
              <a:lnSpc>
                <a:spcPct val="150000"/>
              </a:lnSpc>
            </a:pPr>
            <a:r>
              <a:rPr lang="el-GR" sz="2800" dirty="0"/>
              <a:t>Και ποια θεραπευτική αντι-υπερτασική αγωγή </a:t>
            </a:r>
          </a:p>
          <a:p>
            <a:pPr algn="ctr">
              <a:lnSpc>
                <a:spcPct val="150000"/>
              </a:lnSpc>
            </a:pPr>
            <a:r>
              <a:rPr lang="el-GR" sz="2800" dirty="0"/>
              <a:t>να χορηγήσω για να βελτιώσω την ταχύτητα του σφυγμικού κύματος;</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6" name="TextBox 6"/>
          <p:cNvSpPr txBox="1"/>
          <p:nvPr/>
        </p:nvSpPr>
        <p:spPr>
          <a:xfrm>
            <a:off x="277537" y="4731744"/>
            <a:ext cx="5891165" cy="2062103"/>
          </a:xfrm>
          <a:prstGeom prst="rect">
            <a:avLst/>
          </a:prstGeom>
          <a:noFill/>
          <a:ln>
            <a:noFill/>
          </a:ln>
        </p:spPr>
        <p:txBody>
          <a:bodyPr wrap="square" rtlCol="0">
            <a:spAutoFit/>
          </a:bodyPr>
          <a:lstStyle/>
          <a:p>
            <a:pPr algn="ctr"/>
            <a:r>
              <a:rPr lang="el-GR" sz="3200" b="1" dirty="0">
                <a:solidFill>
                  <a:srgbClr val="C00000"/>
                </a:solidFill>
              </a:rPr>
              <a:t>Είναι όλα τα αντι-υπερτασικά φάρμακα ίδια ως προς τη δράση τους  στην ταχύτητα του σφυγμικού κύματος;</a:t>
            </a:r>
          </a:p>
        </p:txBody>
      </p:sp>
    </p:spTree>
    <p:extLst>
      <p:ext uri="{BB962C8B-B14F-4D97-AF65-F5344CB8AC3E}">
        <p14:creationId xmlns:p14="http://schemas.microsoft.com/office/powerpoint/2010/main" val="1083947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graphicFrame>
        <p:nvGraphicFramePr>
          <p:cNvPr id="13" name="Group 31"/>
          <p:cNvGraphicFramePr>
            <a:graphicFrameLocks noGrp="1"/>
          </p:cNvGraphicFramePr>
          <p:nvPr/>
        </p:nvGraphicFramePr>
        <p:xfrm>
          <a:off x="3015738" y="2066926"/>
          <a:ext cx="4724465" cy="4638686"/>
        </p:xfrm>
        <a:graphic>
          <a:graphicData uri="http://schemas.openxmlformats.org/drawingml/2006/table">
            <a:tbl>
              <a:tblPr>
                <a:gradFill rotWithShape="1">
                  <a:gsLst>
                    <a:gs pos="0">
                      <a:srgbClr val="E29F1D">
                        <a:shade val="51000"/>
                        <a:satMod val="130000"/>
                      </a:srgbClr>
                    </a:gs>
                    <a:gs pos="80000">
                      <a:srgbClr val="E29F1D">
                        <a:shade val="93000"/>
                        <a:satMod val="130000"/>
                      </a:srgbClr>
                    </a:gs>
                    <a:gs pos="100000">
                      <a:srgbClr val="E29F1D">
                        <a:shade val="94000"/>
                        <a:satMod val="135000"/>
                      </a:srgbClr>
                    </a:gs>
                  </a:gsLst>
                  <a:lin ang="16200000" scaled="0"/>
                </a:gradFill>
                <a:effectLst>
                  <a:outerShdw blurRad="40000" dist="23000" dir="5400000" rotWithShape="0">
                    <a:srgbClr val="000000">
                      <a:alpha val="35000"/>
                    </a:srgbClr>
                  </a:outerShdw>
                </a:effectLst>
              </a:tblPr>
              <a:tblGrid>
                <a:gridCol w="2841961">
                  <a:extLst>
                    <a:ext uri="{9D8B030D-6E8A-4147-A177-3AD203B41FA5}">
                      <a16:colId xmlns:a16="http://schemas.microsoft.com/office/drawing/2014/main" val="20000"/>
                    </a:ext>
                  </a:extLst>
                </a:gridCol>
                <a:gridCol w="1882504">
                  <a:extLst>
                    <a:ext uri="{9D8B030D-6E8A-4147-A177-3AD203B41FA5}">
                      <a16:colId xmlns:a16="http://schemas.microsoft.com/office/drawing/2014/main" val="20001"/>
                    </a:ext>
                  </a:extLst>
                </a:gridCol>
              </a:tblGrid>
              <a:tr h="960087">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20000"/>
                        </a:spcBef>
                        <a:spcAft>
                          <a:spcPct val="20000"/>
                        </a:spcAft>
                        <a:buClr>
                          <a:schemeClr val="accent2"/>
                        </a:buClr>
                        <a:buSzPct val="70000"/>
                        <a:buFont typeface="Monotype Sorts" pitchFamily="2" charset="2"/>
                        <a:buNone/>
                        <a:tabLst/>
                      </a:pPr>
                      <a:endParaRPr kumimoji="0" lang="fr-FR" sz="3600" b="1" i="0" u="none" strike="noStrike" cap="none" normalizeH="0" baseline="0" dirty="0">
                        <a:ln>
                          <a:noFill/>
                        </a:ln>
                        <a:solidFill>
                          <a:schemeClr val="tx1"/>
                        </a:solidFill>
                        <a:effectLst/>
                        <a:latin typeface="Arial"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w="9525" cap="flat" cmpd="sng" algn="ctr">
                      <a:solidFill>
                        <a:srgbClr val="E29F1D">
                          <a:tint val="50000"/>
                          <a:shade val="95000"/>
                          <a:satMod val="105000"/>
                        </a:srgbClr>
                      </a:solidFill>
                      <a:prstDash val="solid"/>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Aortic pulse wave velocity</a:t>
                      </a:r>
                      <a:endParaRPr kumimoji="0" lang="en-GB" sz="4000" b="1" i="0" u="none" strike="noStrike" cap="none" normalizeH="0" baseline="0" dirty="0">
                        <a:ln>
                          <a:noFill/>
                        </a:ln>
                        <a:solidFill>
                          <a:schemeClr val="tx2"/>
                        </a:solidFill>
                        <a:effectLst/>
                        <a:latin typeface="Arial" pitchFamily="34" charset="0"/>
                        <a:ea typeface="Calibri" pitchFamily="34" charset="0"/>
                        <a:cs typeface="Arial" pitchFamily="34" charset="0"/>
                      </a:endParaRPr>
                    </a:p>
                  </a:txBody>
                  <a:tcPr marL="81297" marR="81297" marT="45712" marB="45712" horzOverflow="overflow">
                    <a:lnL>
                      <a:noFill/>
                    </a:lnL>
                    <a:lnR>
                      <a:noFill/>
                    </a:lnR>
                    <a:lnT w="9525" cap="flat" cmpd="sng" algn="ctr">
                      <a:solidFill>
                        <a:srgbClr val="E29F1D">
                          <a:tint val="50000"/>
                          <a:shade val="95000"/>
                          <a:satMod val="105000"/>
                        </a:srgbClr>
                      </a:solidFill>
                      <a:prstDash val="soli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5578">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ACE inhibitors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1455">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err="1">
                          <a:ln>
                            <a:noFill/>
                          </a:ln>
                          <a:effectLst/>
                          <a:latin typeface="Arial" pitchFamily="34" charset="0"/>
                          <a:cs typeface="Arial" pitchFamily="34" charset="0"/>
                        </a:rPr>
                        <a:t>Angiotensin</a:t>
                      </a:r>
                      <a:r>
                        <a:rPr kumimoji="0" lang="en-GB" sz="1900" b="1" u="none" strike="noStrike" cap="none" normalizeH="0" baseline="0" dirty="0">
                          <a:ln>
                            <a:noFill/>
                          </a:ln>
                          <a:effectLst/>
                          <a:latin typeface="Arial" pitchFamily="34" charset="0"/>
                          <a:cs typeface="Arial" pitchFamily="34" charset="0"/>
                        </a:rPr>
                        <a:t> receptor blockers</a:t>
                      </a:r>
                      <a:endParaRPr kumimoji="0" lang="en-GB" sz="4000" b="1" i="0" u="none" strike="noStrike" cap="none" normalizeH="0" baseline="0" dirty="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0532">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Calcium channel blockers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213">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Thiazide diuretics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800" b="1" u="none" strike="noStrike" cap="none" normalizeH="0" baseline="0">
                          <a:ln>
                            <a:noFill/>
                          </a:ln>
                          <a:effectLst/>
                          <a:latin typeface="Arial" pitchFamily="34" charset="0"/>
                          <a:cs typeface="Arial" pitchFamily="34" charset="0"/>
                          <a:sym typeface="Symbol" pitchFamily="18" charset="2"/>
                        </a:rPr>
                        <a:t> </a:t>
                      </a:r>
                      <a:r>
                        <a:rPr kumimoji="0" lang="en-GB" sz="2000" b="1" u="none" strike="noStrike" cap="none" normalizeH="0" baseline="0">
                          <a:ln>
                            <a:noFill/>
                          </a:ln>
                          <a:effectLst/>
                          <a:latin typeface="Arial" pitchFamily="34" charset="0"/>
                          <a:cs typeface="Arial" pitchFamily="34" charset="0"/>
                          <a:sym typeface="Symbol" pitchFamily="18" charset="2"/>
                        </a:rPr>
                        <a:t>(</a:t>
                      </a:r>
                      <a:r>
                        <a:rPr kumimoji="0" lang="en-US" sz="2000" b="1" u="none" strike="noStrike" cap="none" normalizeH="0" baseline="0">
                          <a:ln>
                            <a:noFill/>
                          </a:ln>
                          <a:effectLst/>
                          <a:latin typeface="Arial" pitchFamily="34" charset="0"/>
                          <a:cs typeface="Arial" pitchFamily="34" charset="0"/>
                          <a:sym typeface="Symbol" pitchFamily="18" charset="2"/>
                        </a:rPr>
                        <a:t>±</a:t>
                      </a:r>
                      <a:r>
                        <a:rPr kumimoji="0" lang="en-GB" sz="2000" b="1" u="none" strike="noStrike" cap="none" normalizeH="0" baseline="0">
                          <a:ln>
                            <a:noFill/>
                          </a:ln>
                          <a:effectLst/>
                          <a:latin typeface="Arial" pitchFamily="34" charset="0"/>
                          <a:cs typeface="Arial" pitchFamily="34" charset="0"/>
                          <a:sym typeface="Symbol" pitchFamily="18" charset="2"/>
                        </a:rPr>
                        <a:t>)</a:t>
                      </a:r>
                      <a:endParaRPr kumimoji="0" lang="en-GB" sz="2000" b="1" i="0" u="none" strike="noStrike" cap="none" normalizeH="0" baseline="0">
                        <a:ln>
                          <a:noFill/>
                        </a:ln>
                        <a:solidFill>
                          <a:schemeClr val="tx1"/>
                        </a:solidFill>
                        <a:effectLst/>
                        <a:latin typeface="Arial"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6213">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VD β-blockers</a:t>
                      </a:r>
                      <a:endParaRPr kumimoji="0" lang="en-GB" sz="4000" b="1" i="0" u="none" strike="noStrike" cap="none" normalizeH="0" baseline="0" dirty="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dirty="0">
                          <a:ln>
                            <a:noFill/>
                          </a:ln>
                          <a:effectLst/>
                          <a:latin typeface="Arial" pitchFamily="34" charset="0"/>
                          <a:cs typeface="Arial" pitchFamily="34" charset="0"/>
                          <a:sym typeface="Symbol" pitchFamily="18" charset="2"/>
                        </a:rPr>
                        <a:t> </a:t>
                      </a:r>
                      <a:r>
                        <a:rPr kumimoji="0" lang="en-GB" sz="2000" b="1" u="none" strike="noStrike" cap="none" normalizeH="0" baseline="0" dirty="0">
                          <a:ln>
                            <a:noFill/>
                          </a:ln>
                          <a:effectLst/>
                          <a:latin typeface="Arial" pitchFamily="34" charset="0"/>
                          <a:cs typeface="Arial" pitchFamily="34" charset="0"/>
                          <a:sym typeface="Symbol" pitchFamily="18" charset="2"/>
                        </a:rPr>
                        <a:t>(# or )</a:t>
                      </a:r>
                      <a:endParaRPr kumimoji="0" lang="en-GB" sz="2000" b="1" i="0" u="none" strike="noStrike" cap="none" normalizeH="0" baseline="0" dirty="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8596">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NON VD β-blockers</a:t>
                      </a:r>
                      <a:endParaRPr kumimoji="0" lang="en-GB" sz="4000" b="1" i="0" u="none" strike="noStrike" cap="none" normalizeH="0" baseline="0" dirty="0">
                        <a:ln>
                          <a:noFill/>
                        </a:ln>
                        <a:solidFill>
                          <a:schemeClr val="tx2"/>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w="9525" cap="flat" cmpd="sng" algn="ctr">
                      <a:solidFill>
                        <a:srgbClr val="E29F1D">
                          <a:tint val="50000"/>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000" b="1" u="none" strike="noStrike" cap="none" normalizeH="0" baseline="0" dirty="0">
                          <a:ln>
                            <a:noFill/>
                          </a:ln>
                          <a:effectLst/>
                          <a:latin typeface="Arial" pitchFamily="34" charset="0"/>
                          <a:cs typeface="Arial" pitchFamily="34" charset="0"/>
                          <a:sym typeface="Symbol" pitchFamily="18" charset="2"/>
                        </a:rPr>
                        <a:t>(</a:t>
                      </a:r>
                      <a:r>
                        <a:rPr kumimoji="0" lang="en-GB" sz="2800" b="1" u="none" strike="noStrike" cap="none" normalizeH="0" baseline="0" dirty="0">
                          <a:ln>
                            <a:noFill/>
                          </a:ln>
                          <a:effectLst/>
                          <a:latin typeface="Arial" pitchFamily="34" charset="0"/>
                          <a:cs typeface="Arial" pitchFamily="34" charset="0"/>
                          <a:sym typeface="Symbol" pitchFamily="18" charset="2"/>
                        </a:rPr>
                        <a:t></a:t>
                      </a:r>
                      <a:r>
                        <a:rPr kumimoji="0" lang="en-GB" sz="2000" b="1" u="none" strike="noStrike" cap="none" normalizeH="0" baseline="0" dirty="0">
                          <a:ln>
                            <a:noFill/>
                          </a:ln>
                          <a:effectLst/>
                          <a:latin typeface="Arial" pitchFamily="34" charset="0"/>
                          <a:cs typeface="Arial" pitchFamily="34" charset="0"/>
                          <a:sym typeface="Symbol" pitchFamily="18" charset="2"/>
                        </a:rPr>
                        <a:t>)</a:t>
                      </a:r>
                      <a:r>
                        <a:rPr kumimoji="0" lang="en-GB" sz="2400" b="1" u="none" strike="noStrike" cap="none" normalizeH="0" baseline="0" dirty="0">
                          <a:ln>
                            <a:noFill/>
                          </a:ln>
                          <a:effectLst/>
                          <a:latin typeface="Arial" pitchFamily="34" charset="0"/>
                          <a:cs typeface="Arial" pitchFamily="34" charset="0"/>
                          <a:sym typeface="Symbol" pitchFamily="18" charset="2"/>
                        </a:rPr>
                        <a:t> </a:t>
                      </a:r>
                      <a:r>
                        <a:rPr kumimoji="0" lang="en-GB" sz="2000" b="1" u="none" strike="noStrike" cap="none" normalizeH="0" baseline="0" dirty="0">
                          <a:ln>
                            <a:noFill/>
                          </a:ln>
                          <a:effectLst/>
                          <a:latin typeface="Arial" pitchFamily="34" charset="0"/>
                          <a:cs typeface="Arial" pitchFamily="34" charset="0"/>
                          <a:sym typeface="Symbol" pitchFamily="18" charset="2"/>
                        </a:rPr>
                        <a:t># or </a:t>
                      </a:r>
                      <a:endParaRPr kumimoji="0" lang="en-GB" sz="2400" b="1" i="0" u="none" strike="noStrike" cap="none" normalizeH="0" baseline="0" dirty="0">
                        <a:ln>
                          <a:noFill/>
                        </a:ln>
                        <a:solidFill>
                          <a:schemeClr val="tx2"/>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w="9525" cap="flat" cmpd="sng" algn="ctr">
                      <a:solidFill>
                        <a:srgbClr val="E29F1D">
                          <a:tint val="50000"/>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4" name="Text Box 23"/>
          <p:cNvSpPr txBox="1">
            <a:spLocks noChangeArrowheads="1"/>
          </p:cNvSpPr>
          <p:nvPr/>
        </p:nvSpPr>
        <p:spPr bwMode="auto">
          <a:xfrm>
            <a:off x="6110249" y="1676400"/>
            <a:ext cx="2611612"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effectLst/>
                <a:uLnTx/>
                <a:uFillTx/>
              </a:rPr>
              <a:t>Boutouyrie</a:t>
            </a:r>
            <a:r>
              <a:rPr kumimoji="0" lang="fr-FR" sz="1600" b="1" i="0" u="none" strike="noStrike" kern="0" cap="none" spc="0" normalizeH="0" baseline="0" noProof="0" dirty="0">
                <a:ln>
                  <a:noFill/>
                </a:ln>
                <a:effectLst/>
                <a:uLnTx/>
                <a:uFillTx/>
              </a:rPr>
              <a:t> et al. </a:t>
            </a:r>
            <a:r>
              <a:rPr kumimoji="0" lang="fr-FR" sz="1600" b="1" i="0" u="none" strike="noStrike" kern="0" cap="none" spc="0" normalizeH="0" baseline="0" noProof="0" dirty="0" err="1">
                <a:ln>
                  <a:noFill/>
                </a:ln>
                <a:effectLst/>
                <a:uLnTx/>
                <a:uFillTx/>
              </a:rPr>
              <a:t>Drugs</a:t>
            </a:r>
            <a:r>
              <a:rPr kumimoji="0" lang="fr-FR" sz="1600" b="1" i="0" u="none" strike="noStrike" kern="0" cap="none" spc="0" normalizeH="0" baseline="0" noProof="0" dirty="0">
                <a:ln>
                  <a:noFill/>
                </a:ln>
                <a:effectLst/>
                <a:uLnTx/>
                <a:uFillTx/>
              </a:rPr>
              <a:t> 2011</a:t>
            </a:r>
          </a:p>
        </p:txBody>
      </p:sp>
      <p:pic>
        <p:nvPicPr>
          <p:cNvPr id="16" name="Picture 8" descr="ANd9GcSwGLUBpKV-RiB7ntamGtgWTUjJM65BOYDvzEf5l13OjyhW11jn"/>
          <p:cNvPicPr>
            <a:picLocks noChangeAspect="1" noChangeArrowheads="1"/>
          </p:cNvPicPr>
          <p:nvPr/>
        </p:nvPicPr>
        <p:blipFill>
          <a:blip r:embed="rId3" cstate="print"/>
          <a:srcRect/>
          <a:stretch>
            <a:fillRect/>
          </a:stretch>
        </p:blipFill>
        <p:spPr bwMode="auto">
          <a:xfrm>
            <a:off x="176820" y="1514453"/>
            <a:ext cx="1219200" cy="1886530"/>
          </a:xfrm>
          <a:prstGeom prst="rect">
            <a:avLst/>
          </a:prstGeom>
          <a:noFill/>
        </p:spPr>
      </p:pic>
    </p:spTree>
    <p:extLst>
      <p:ext uri="{BB962C8B-B14F-4D97-AF65-F5344CB8AC3E}">
        <p14:creationId xmlns:p14="http://schemas.microsoft.com/office/powerpoint/2010/main" val="10839475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Rectangle 3"/>
          <p:cNvSpPr/>
          <p:nvPr/>
        </p:nvSpPr>
        <p:spPr>
          <a:xfrm>
            <a:off x="205155" y="1200354"/>
            <a:ext cx="8772071" cy="6001643"/>
          </a:xfrm>
          <a:prstGeom prst="rect">
            <a:avLst/>
          </a:prstGeom>
        </p:spPr>
        <p:txBody>
          <a:bodyPr wrap="square">
            <a:spAutoFit/>
          </a:bodyPr>
          <a:lstStyle/>
          <a:p>
            <a:endParaRPr lang="el-GR" sz="2000" b="1" dirty="0"/>
          </a:p>
          <a:p>
            <a:pPr marL="514350" indent="-514350">
              <a:buFont typeface="+mj-lt"/>
              <a:buAutoNum type="arabicPeriod"/>
            </a:pPr>
            <a:r>
              <a:rPr lang="el-GR" sz="2000" b="1" dirty="0"/>
              <a:t>Η ελαστικότητα των αρτηριών (αορτής ειδικότερα) είναι ο σημαντικότερος βιοδείκτης της «αγγειακής ηλικίας»</a:t>
            </a:r>
          </a:p>
          <a:p>
            <a:pPr marL="514350" indent="-514350">
              <a:buFont typeface="+mj-lt"/>
              <a:buAutoNum type="arabicPeriod"/>
            </a:pPr>
            <a:endParaRPr lang="el-GR" sz="2000" b="1" dirty="0"/>
          </a:p>
          <a:p>
            <a:pPr marL="514350" indent="-514350">
              <a:buFont typeface="+mj-lt"/>
              <a:buAutoNum type="arabicPeriod"/>
            </a:pPr>
            <a:r>
              <a:rPr lang="el-GR" sz="2000" b="1" dirty="0">
                <a:solidFill>
                  <a:srgbClr val="0070C0"/>
                </a:solidFill>
              </a:rPr>
              <a:t>Μπορώ να την μετρήσω εύκολα, σε σχετικά μικρό χρονικό διάστημα 7 λεπτών (εκ των οποίων τα 5 για την ανάπαυση του ασθενούς) με σχετικά καλή επαναληψιμότητα (ίδια με την επαναληψιμότητα που έχει η μέτρηση της μάζας της αριστερής κοιλίας με το υπερηχογράφημα καρδιάς)</a:t>
            </a:r>
          </a:p>
          <a:p>
            <a:endParaRPr lang="el-GR" sz="2000" b="1" dirty="0"/>
          </a:p>
          <a:p>
            <a:r>
              <a:rPr lang="el-GR" sz="2000" b="1" dirty="0"/>
              <a:t>3.    Είναι απαραίτητη η χρήση ειδικής αξιόπιστης συσκευής</a:t>
            </a:r>
          </a:p>
          <a:p>
            <a:endParaRPr lang="el-GR" sz="2000" b="1" dirty="0"/>
          </a:p>
          <a:p>
            <a:pPr algn="just"/>
            <a:r>
              <a:rPr lang="el-GR" sz="2000" b="1" dirty="0"/>
              <a:t>4. </a:t>
            </a:r>
            <a:r>
              <a:rPr lang="en-US" sz="2000" b="1" dirty="0"/>
              <a:t>   </a:t>
            </a:r>
            <a:r>
              <a:rPr lang="el-GR" sz="2000" b="1" dirty="0">
                <a:solidFill>
                  <a:srgbClr val="0070C0"/>
                </a:solidFill>
              </a:rPr>
              <a:t>Θα με βοηθήσει να  σταδιοποιήσω τον καρδιαγγειακό κίνδυνο των ασθενών 	μου που είναι «χαμηλού-μετρίου» κινδύνου σε «μέτριο-υψηλό» κίνδυνο σε 	ποσοστό 1-2 ασθενείς στους 10</a:t>
            </a:r>
          </a:p>
          <a:p>
            <a:pPr marL="457200" indent="-457200">
              <a:buFont typeface="+mj-lt"/>
              <a:buAutoNum type="arabicPeriod"/>
            </a:pPr>
            <a:endParaRPr lang="el-GR" sz="2000" b="1" dirty="0"/>
          </a:p>
          <a:p>
            <a:r>
              <a:rPr lang="el-GR" sz="2000" b="1" dirty="0"/>
              <a:t>5.	Σε αυτή την περίπτωση ο ασθενής θα επωφεληθεί από την επιλογή πιο 	κατάλληλης ή πιο έγκαιρης έναρξης αντι-υπερτασική φαρμακευτικής </a:t>
            </a:r>
            <a:r>
              <a:rPr lang="en-US" sz="2000" b="1" dirty="0"/>
              <a:t> </a:t>
            </a:r>
          </a:p>
          <a:p>
            <a:r>
              <a:rPr lang="en-US" sz="2000" b="1" dirty="0"/>
              <a:t>       </a:t>
            </a:r>
            <a:r>
              <a:rPr lang="el-GR" sz="2000" b="1" dirty="0"/>
              <a:t>αγωγής</a:t>
            </a:r>
          </a:p>
          <a:p>
            <a:pPr marL="457200" indent="-457200">
              <a:buFont typeface="+mj-lt"/>
              <a:buAutoNum type="arabicPeriod"/>
            </a:pPr>
            <a:endParaRPr lang="el-GR" sz="2400" b="1" dirty="0"/>
          </a:p>
        </p:txBody>
      </p:sp>
    </p:spTree>
    <p:extLst>
      <p:ext uri="{BB962C8B-B14F-4D97-AF65-F5344CB8AC3E}">
        <p14:creationId xmlns:p14="http://schemas.microsoft.com/office/powerpoint/2010/main" val="2780972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14" y="2610674"/>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53328071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9" name="Group 5"/>
          <p:cNvGrpSpPr>
            <a:grpSpLocks/>
          </p:cNvGrpSpPr>
          <p:nvPr/>
        </p:nvGrpSpPr>
        <p:grpSpPr bwMode="auto">
          <a:xfrm>
            <a:off x="2708275" y="873125"/>
            <a:ext cx="3846513" cy="4867275"/>
            <a:chOff x="3107" y="845"/>
            <a:chExt cx="2423" cy="3293"/>
          </a:xfrm>
        </p:grpSpPr>
        <p:sp>
          <p:nvSpPr>
            <p:cNvPr id="31750" name="Text Box 6"/>
            <p:cNvSpPr txBox="1">
              <a:spLocks noChangeArrowheads="1"/>
            </p:cNvSpPr>
            <p:nvPr/>
          </p:nvSpPr>
          <p:spPr bwMode="auto">
            <a:xfrm>
              <a:off x="3379" y="845"/>
              <a:ext cx="1951"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752" name="Oval 8"/>
          <p:cNvSpPr>
            <a:spLocks noChangeArrowheads="1"/>
          </p:cNvSpPr>
          <p:nvPr/>
        </p:nvSpPr>
        <p:spPr bwMode="auto">
          <a:xfrm>
            <a:off x="4062413" y="18415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3" name="Oval 9"/>
          <p:cNvSpPr>
            <a:spLocks noChangeArrowheads="1"/>
          </p:cNvSpPr>
          <p:nvPr/>
        </p:nvSpPr>
        <p:spPr bwMode="auto">
          <a:xfrm>
            <a:off x="3757613" y="26670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4" name="Oval 10"/>
          <p:cNvSpPr>
            <a:spLocks noChangeArrowheads="1"/>
          </p:cNvSpPr>
          <p:nvPr/>
        </p:nvSpPr>
        <p:spPr bwMode="auto">
          <a:xfrm>
            <a:off x="4113213" y="51816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5" name="Line 11"/>
          <p:cNvSpPr>
            <a:spLocks noChangeShapeType="1"/>
          </p:cNvSpPr>
          <p:nvPr/>
        </p:nvSpPr>
        <p:spPr bwMode="auto">
          <a:xfrm flipV="1">
            <a:off x="4210050" y="4860925"/>
            <a:ext cx="1865313" cy="4206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56" name="Text Box 12"/>
          <p:cNvSpPr txBox="1">
            <a:spLocks noChangeArrowheads="1"/>
          </p:cNvSpPr>
          <p:nvPr/>
        </p:nvSpPr>
        <p:spPr bwMode="auto">
          <a:xfrm>
            <a:off x="6037263" y="4724400"/>
            <a:ext cx="481012"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Iliac</a:t>
            </a:r>
            <a:endParaRPr lang="el-GR" sz="1200" b="1"/>
          </a:p>
        </p:txBody>
      </p:sp>
      <p:sp>
        <p:nvSpPr>
          <p:cNvPr id="31757" name="Text Box 13"/>
          <p:cNvSpPr txBox="1">
            <a:spLocks noChangeArrowheads="1"/>
          </p:cNvSpPr>
          <p:nvPr/>
        </p:nvSpPr>
        <p:spPr bwMode="auto">
          <a:xfrm>
            <a:off x="5872163" y="2324100"/>
            <a:ext cx="7175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Carotid</a:t>
            </a:r>
            <a:endParaRPr lang="el-GR" sz="1200" b="1"/>
          </a:p>
        </p:txBody>
      </p:sp>
      <p:sp>
        <p:nvSpPr>
          <p:cNvPr id="31758" name="Line 14"/>
          <p:cNvSpPr>
            <a:spLocks noChangeShapeType="1"/>
          </p:cNvSpPr>
          <p:nvPr/>
        </p:nvSpPr>
        <p:spPr bwMode="auto">
          <a:xfrm>
            <a:off x="4164013" y="1954213"/>
            <a:ext cx="1720850" cy="49371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59" name="Oval 15"/>
          <p:cNvSpPr>
            <a:spLocks noChangeArrowheads="1"/>
          </p:cNvSpPr>
          <p:nvPr/>
        </p:nvSpPr>
        <p:spPr bwMode="auto">
          <a:xfrm>
            <a:off x="3935413" y="45974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60" name="Text Box 16"/>
          <p:cNvSpPr txBox="1">
            <a:spLocks noChangeArrowheads="1"/>
          </p:cNvSpPr>
          <p:nvPr/>
        </p:nvSpPr>
        <p:spPr bwMode="auto">
          <a:xfrm>
            <a:off x="5973763" y="4203700"/>
            <a:ext cx="5984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Renal</a:t>
            </a:r>
            <a:endParaRPr lang="el-GR" sz="1200" b="1"/>
          </a:p>
        </p:txBody>
      </p:sp>
      <p:sp>
        <p:nvSpPr>
          <p:cNvPr id="31761" name="Line 17"/>
          <p:cNvSpPr>
            <a:spLocks noChangeShapeType="1"/>
          </p:cNvSpPr>
          <p:nvPr/>
        </p:nvSpPr>
        <p:spPr bwMode="auto">
          <a:xfrm flipV="1">
            <a:off x="4062413" y="4327525"/>
            <a:ext cx="1949450" cy="3857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Rectangle 2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4159647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2133600"/>
            <a:ext cx="6192838" cy="3738563"/>
          </a:xfrm>
          <a:noFill/>
          <a:ln/>
        </p:spPr>
      </p:pic>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12100467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37257429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extLst>
              <p:ext uri="{D42A27DB-BD31-4B8C-83A1-F6EECF244321}">
                <p14:modId xmlns:p14="http://schemas.microsoft.com/office/powerpoint/2010/main" val="3351595993"/>
              </p:ext>
            </p:extLst>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89792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24582" name="Line 5"/>
          <p:cNvSpPr>
            <a:spLocks noChangeShapeType="1"/>
          </p:cNvSpPr>
          <p:nvPr/>
        </p:nvSpPr>
        <p:spPr bwMode="auto">
          <a:xfrm>
            <a:off x="1725613" y="3732213"/>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583" name="Line 6"/>
          <p:cNvSpPr>
            <a:spLocks noChangeShapeType="1"/>
          </p:cNvSpPr>
          <p:nvPr/>
        </p:nvSpPr>
        <p:spPr bwMode="auto">
          <a:xfrm>
            <a:off x="1751013" y="3284538"/>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34111995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24582" name="Line 5"/>
          <p:cNvSpPr>
            <a:spLocks noChangeShapeType="1"/>
          </p:cNvSpPr>
          <p:nvPr/>
        </p:nvSpPr>
        <p:spPr bwMode="auto">
          <a:xfrm>
            <a:off x="1725613" y="3732213"/>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583" name="Line 6"/>
          <p:cNvSpPr>
            <a:spLocks noChangeShapeType="1"/>
          </p:cNvSpPr>
          <p:nvPr/>
        </p:nvSpPr>
        <p:spPr bwMode="auto">
          <a:xfrm>
            <a:off x="1751013" y="3284538"/>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585" name="Text Box 8"/>
          <p:cNvSpPr txBox="1">
            <a:spLocks noChangeArrowheads="1"/>
          </p:cNvSpPr>
          <p:nvPr/>
        </p:nvSpPr>
        <p:spPr bwMode="auto">
          <a:xfrm>
            <a:off x="1901000" y="3329139"/>
            <a:ext cx="4184650" cy="366713"/>
          </a:xfrm>
          <a:prstGeom prst="rect">
            <a:avLst/>
          </a:prstGeom>
          <a:solidFill>
            <a:schemeClr val="accent2">
              <a:lumMod val="75000"/>
            </a:schemeClr>
          </a:solidFill>
          <a:ln>
            <a:noFill/>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solidFill>
                  <a:srgbClr val="000000"/>
                </a:solidFill>
              </a:rPr>
              <a:t>PULSE PRESSURE AMPLIFICATION </a:t>
            </a:r>
            <a:endParaRPr lang="el-GR" b="1" dirty="0">
              <a:solidFill>
                <a:srgbClr val="000000"/>
              </a:solidFill>
            </a:endParaRPr>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42995239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5603" name="Picture 3" descr="pw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43488" y="2349500"/>
            <a:ext cx="3200400" cy="3041650"/>
          </a:xfrm>
          <a:noFill/>
        </p:spPr>
      </p:pic>
      <p:pic>
        <p:nvPicPr>
          <p:cNvPr id="25604" name="Picture 4" descr="pw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00113" y="2341563"/>
            <a:ext cx="3200400" cy="3041650"/>
          </a:xfrm>
          <a:noFill/>
        </p:spPr>
      </p:pic>
      <p:sp>
        <p:nvSpPr>
          <p:cNvPr id="25607" name="Line 9"/>
          <p:cNvSpPr>
            <a:spLocks noChangeShapeType="1"/>
          </p:cNvSpPr>
          <p:nvPr/>
        </p:nvSpPr>
        <p:spPr bwMode="auto">
          <a:xfrm>
            <a:off x="1801813" y="2924175"/>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 name="TextBox 8"/>
          <p:cNvSpPr txBox="1"/>
          <p:nvPr/>
        </p:nvSpPr>
        <p:spPr>
          <a:xfrm>
            <a:off x="85701" y="5835067"/>
            <a:ext cx="1794632" cy="369332"/>
          </a:xfrm>
          <a:prstGeom prst="rect">
            <a:avLst/>
          </a:prstGeom>
          <a:noFill/>
        </p:spPr>
        <p:txBody>
          <a:bodyPr wrap="none" rtlCol="0">
            <a:spAutoFit/>
          </a:bodyPr>
          <a:lstStyle/>
          <a:p>
            <a:r>
              <a:rPr lang="el-GR" b="1" dirty="0"/>
              <a:t>ΗΛΙΚΙΑ: </a:t>
            </a:r>
            <a:r>
              <a:rPr lang="en-US" b="1" dirty="0"/>
              <a:t>74</a:t>
            </a:r>
            <a:r>
              <a:rPr lang="el-GR" b="1" dirty="0"/>
              <a:t> ΕΤΩΝ</a:t>
            </a:r>
            <a:endParaRPr lang="en-US" b="1" dirty="0"/>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3762217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sp>
        <p:nvSpPr>
          <p:cNvPr id="25607" name="Line 9"/>
          <p:cNvSpPr>
            <a:spLocks noChangeShapeType="1"/>
          </p:cNvSpPr>
          <p:nvPr/>
        </p:nvSpPr>
        <p:spPr bwMode="auto">
          <a:xfrm>
            <a:off x="1801813" y="2924175"/>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7" name="Θέση περιεχομένου 6">
            <a:extLst>
              <a:ext uri="{FF2B5EF4-FFF2-40B4-BE49-F238E27FC236}">
                <a16:creationId xmlns:a16="http://schemas.microsoft.com/office/drawing/2014/main" id="{3908CF8C-E3E4-E24C-9113-0FB407E95E0D}"/>
              </a:ext>
            </a:extLst>
          </p:cNvPr>
          <p:cNvPicPr>
            <a:picLocks noGrp="1" noChangeAspect="1"/>
          </p:cNvPicPr>
          <p:nvPr>
            <p:ph sz="half" idx="1"/>
          </p:nvPr>
        </p:nvPicPr>
        <p:blipFill>
          <a:blip r:embed="rId3"/>
          <a:stretch>
            <a:fillRect/>
          </a:stretch>
        </p:blipFill>
        <p:spPr>
          <a:xfrm>
            <a:off x="534270" y="1203163"/>
            <a:ext cx="8075459" cy="5425699"/>
          </a:xfrm>
        </p:spPr>
      </p:pic>
    </p:spTree>
    <p:extLst>
      <p:ext uri="{BB962C8B-B14F-4D97-AF65-F5344CB8AC3E}">
        <p14:creationId xmlns:p14="http://schemas.microsoft.com/office/powerpoint/2010/main" val="142283789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5" name="Rectangle 4"/>
          <p:cNvSpPr/>
          <p:nvPr/>
        </p:nvSpPr>
        <p:spPr>
          <a:xfrm>
            <a:off x="217135" y="1200354"/>
            <a:ext cx="8772071" cy="5940088"/>
          </a:xfrm>
          <a:prstGeom prst="rect">
            <a:avLst/>
          </a:prstGeom>
        </p:spPr>
        <p:txBody>
          <a:bodyPr wrap="square">
            <a:spAutoFit/>
          </a:bodyPr>
          <a:lstStyle/>
          <a:p>
            <a:endParaRPr lang="el-GR" sz="2000" dirty="0"/>
          </a:p>
          <a:p>
            <a:pPr marL="514350" indent="-514350">
              <a:buFont typeface="+mj-lt"/>
              <a:buAutoNum type="arabicPeriod"/>
            </a:pPr>
            <a:r>
              <a:rPr lang="el-GR" sz="2000" dirty="0"/>
              <a:t>Η διαφορά της πίεσης ανάμεσα στο άνω άκρο (βραχιόνια αρτηρία) και την αορτή φυσιολογικά είναι</a:t>
            </a:r>
            <a:r>
              <a:rPr lang="en-US" sz="2000" dirty="0"/>
              <a:t> </a:t>
            </a:r>
            <a:r>
              <a:rPr lang="el-GR" sz="2000" dirty="0"/>
              <a:t>περίπου 20 </a:t>
            </a:r>
            <a:r>
              <a:rPr lang="en-US" sz="2000" dirty="0"/>
              <a:t>mmHg</a:t>
            </a:r>
            <a:r>
              <a:rPr lang="el-GR" sz="2000" dirty="0"/>
              <a:t>.</a:t>
            </a:r>
          </a:p>
          <a:p>
            <a:r>
              <a:rPr lang="el-GR" sz="2000" dirty="0"/>
              <a:t> </a:t>
            </a:r>
          </a:p>
          <a:p>
            <a:r>
              <a:rPr lang="en-US" sz="2000" dirty="0"/>
              <a:t>2.    	</a:t>
            </a:r>
            <a:r>
              <a:rPr lang="el-GR" sz="2000" dirty="0"/>
              <a:t>Οφείλεται στην μεταβολή της διαμέτρου των αρτηριών (στενεύουν προς την 	περιφέρεια), την α</a:t>
            </a:r>
            <a:r>
              <a:rPr lang="en-US" sz="2000" dirty="0" err="1"/>
              <a:t>ύ</a:t>
            </a:r>
            <a:r>
              <a:rPr lang="el-GR" sz="2000" dirty="0" err="1"/>
              <a:t>ξηση</a:t>
            </a:r>
            <a:r>
              <a:rPr lang="el-GR" sz="2000" dirty="0"/>
              <a:t> της σκληρίας τους (αυξάνεται προς την περιφέρεια) 	και την παρουσία ανακλώμενων κυμάτων πίεσης</a:t>
            </a:r>
            <a:endParaRPr lang="en-US" sz="2000" dirty="0"/>
          </a:p>
          <a:p>
            <a:endParaRPr lang="en-US" sz="2000" dirty="0"/>
          </a:p>
          <a:p>
            <a:r>
              <a:rPr lang="en-US" sz="2000" dirty="0"/>
              <a:t>3.	</a:t>
            </a:r>
            <a:r>
              <a:rPr lang="el-GR" sz="2000" dirty="0"/>
              <a:t>Με την αύξηση της ηλικίας σταδιακά μειώνεται (αγγειακή γήρανση) χωρίς 	όμως να μηδενίζεται</a:t>
            </a:r>
          </a:p>
          <a:p>
            <a:pPr marL="514350" indent="-514350">
              <a:buFont typeface="+mj-lt"/>
              <a:buAutoNum type="arabicPeriod"/>
            </a:pPr>
            <a:endParaRPr lang="el-GR" sz="2000" dirty="0"/>
          </a:p>
          <a:p>
            <a:r>
              <a:rPr lang="en-US" sz="2000" dirty="0"/>
              <a:t>4.	</a:t>
            </a:r>
            <a:r>
              <a:rPr lang="el-GR" sz="2000" dirty="0"/>
              <a:t>Άλλα αίτια που οδηγούν σε μείωση της διαφοράς αυτής:</a:t>
            </a:r>
            <a:endParaRPr lang="el-GR" sz="1600" dirty="0"/>
          </a:p>
          <a:p>
            <a:r>
              <a:rPr lang="el-GR" sz="1600" dirty="0"/>
              <a:t>	Βραδυκαρδία</a:t>
            </a:r>
          </a:p>
          <a:p>
            <a:r>
              <a:rPr lang="el-GR" sz="1600" dirty="0"/>
              <a:t>	Υπέρταση</a:t>
            </a:r>
          </a:p>
          <a:p>
            <a:r>
              <a:rPr lang="el-GR" sz="1600" dirty="0"/>
              <a:t>	Διαβήτης </a:t>
            </a:r>
            <a:endParaRPr lang="en-US" sz="1600" dirty="0"/>
          </a:p>
          <a:p>
            <a:r>
              <a:rPr lang="en-US" sz="1600" dirty="0"/>
              <a:t>	</a:t>
            </a:r>
            <a:r>
              <a:rPr lang="el-GR" sz="1600" dirty="0"/>
              <a:t>Υπερχοληστερολαιμία</a:t>
            </a:r>
          </a:p>
          <a:p>
            <a:r>
              <a:rPr lang="el-GR" sz="1600" dirty="0"/>
              <a:t>	Κάπνισμα</a:t>
            </a:r>
          </a:p>
          <a:p>
            <a:r>
              <a:rPr lang="el-GR" sz="1600" dirty="0"/>
              <a:t>	Παρουσία καρδιαγγειακής νόσου</a:t>
            </a:r>
          </a:p>
          <a:p>
            <a:endParaRPr lang="el-GR" sz="2000" dirty="0"/>
          </a:p>
          <a:p>
            <a:endParaRPr lang="el-GR" sz="2400" dirty="0"/>
          </a:p>
        </p:txBody>
      </p:sp>
    </p:spTree>
    <p:extLst>
      <p:ext uri="{BB962C8B-B14F-4D97-AF65-F5344CB8AC3E}">
        <p14:creationId xmlns:p14="http://schemas.microsoft.com/office/powerpoint/2010/main" val="2689648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descr="006-i"/>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31775" y="2239963"/>
            <a:ext cx="1625600" cy="1219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1747" name="Picture 3" descr="007-i"/>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3838" y="3609975"/>
            <a:ext cx="1625600" cy="1219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1748" name="Picture 4" descr="008-i"/>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06375" y="4976813"/>
            <a:ext cx="1625600" cy="1219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nvGrpSpPr>
          <p:cNvPr id="31749" name="Group 5"/>
          <p:cNvGrpSpPr>
            <a:grpSpLocks/>
          </p:cNvGrpSpPr>
          <p:nvPr/>
        </p:nvGrpSpPr>
        <p:grpSpPr bwMode="auto">
          <a:xfrm>
            <a:off x="2487551" y="873125"/>
            <a:ext cx="3846513" cy="4867275"/>
            <a:chOff x="3107" y="845"/>
            <a:chExt cx="2423" cy="3293"/>
          </a:xfrm>
        </p:grpSpPr>
        <p:sp>
          <p:nvSpPr>
            <p:cNvPr id="31750" name="Text Box 6"/>
            <p:cNvSpPr txBox="1">
              <a:spLocks noChangeArrowheads="1"/>
            </p:cNvSpPr>
            <p:nvPr/>
          </p:nvSpPr>
          <p:spPr bwMode="auto">
            <a:xfrm>
              <a:off x="3379" y="845"/>
              <a:ext cx="1951"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317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752" name="Oval 8"/>
          <p:cNvSpPr>
            <a:spLocks noChangeArrowheads="1"/>
          </p:cNvSpPr>
          <p:nvPr/>
        </p:nvSpPr>
        <p:spPr bwMode="auto">
          <a:xfrm>
            <a:off x="3857455" y="18415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3" name="Oval 9"/>
          <p:cNvSpPr>
            <a:spLocks noChangeArrowheads="1"/>
          </p:cNvSpPr>
          <p:nvPr/>
        </p:nvSpPr>
        <p:spPr bwMode="auto">
          <a:xfrm>
            <a:off x="3552655" y="26670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4" name="Oval 10"/>
          <p:cNvSpPr>
            <a:spLocks noChangeArrowheads="1"/>
          </p:cNvSpPr>
          <p:nvPr/>
        </p:nvSpPr>
        <p:spPr bwMode="auto">
          <a:xfrm>
            <a:off x="3908255" y="51816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5" name="Line 11"/>
          <p:cNvSpPr>
            <a:spLocks noChangeShapeType="1"/>
          </p:cNvSpPr>
          <p:nvPr/>
        </p:nvSpPr>
        <p:spPr bwMode="auto">
          <a:xfrm flipV="1">
            <a:off x="4005092" y="4860925"/>
            <a:ext cx="1865313" cy="4206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56" name="Text Box 12"/>
          <p:cNvSpPr txBox="1">
            <a:spLocks noChangeArrowheads="1"/>
          </p:cNvSpPr>
          <p:nvPr/>
        </p:nvSpPr>
        <p:spPr bwMode="auto">
          <a:xfrm>
            <a:off x="5832305" y="4724400"/>
            <a:ext cx="481012"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Iliac</a:t>
            </a:r>
            <a:endParaRPr lang="el-GR" sz="1200" b="1"/>
          </a:p>
        </p:txBody>
      </p:sp>
      <p:sp>
        <p:nvSpPr>
          <p:cNvPr id="31757" name="Text Box 13"/>
          <p:cNvSpPr txBox="1">
            <a:spLocks noChangeArrowheads="1"/>
          </p:cNvSpPr>
          <p:nvPr/>
        </p:nvSpPr>
        <p:spPr bwMode="auto">
          <a:xfrm>
            <a:off x="5667205" y="2324100"/>
            <a:ext cx="7175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Carotid</a:t>
            </a:r>
            <a:endParaRPr lang="el-GR" sz="1200" b="1"/>
          </a:p>
        </p:txBody>
      </p:sp>
      <p:sp>
        <p:nvSpPr>
          <p:cNvPr id="31758" name="Line 14"/>
          <p:cNvSpPr>
            <a:spLocks noChangeShapeType="1"/>
          </p:cNvSpPr>
          <p:nvPr/>
        </p:nvSpPr>
        <p:spPr bwMode="auto">
          <a:xfrm>
            <a:off x="3959055" y="1954213"/>
            <a:ext cx="1720850" cy="49371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59" name="Oval 15"/>
          <p:cNvSpPr>
            <a:spLocks noChangeArrowheads="1"/>
          </p:cNvSpPr>
          <p:nvPr/>
        </p:nvSpPr>
        <p:spPr bwMode="auto">
          <a:xfrm>
            <a:off x="3730455" y="4597400"/>
            <a:ext cx="204787" cy="228600"/>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60" name="Text Box 16"/>
          <p:cNvSpPr txBox="1">
            <a:spLocks noChangeArrowheads="1"/>
          </p:cNvSpPr>
          <p:nvPr/>
        </p:nvSpPr>
        <p:spPr bwMode="auto">
          <a:xfrm>
            <a:off x="5768805" y="4203700"/>
            <a:ext cx="5984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Renal</a:t>
            </a:r>
            <a:endParaRPr lang="el-GR" sz="1200" b="1"/>
          </a:p>
        </p:txBody>
      </p:sp>
      <p:sp>
        <p:nvSpPr>
          <p:cNvPr id="31761" name="Line 17"/>
          <p:cNvSpPr>
            <a:spLocks noChangeShapeType="1"/>
          </p:cNvSpPr>
          <p:nvPr/>
        </p:nvSpPr>
        <p:spPr bwMode="auto">
          <a:xfrm flipV="1">
            <a:off x="3857455" y="4327525"/>
            <a:ext cx="1949450" cy="3857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62" name="Text Box 18"/>
          <p:cNvSpPr txBox="1">
            <a:spLocks noChangeArrowheads="1"/>
          </p:cNvSpPr>
          <p:nvPr/>
        </p:nvSpPr>
        <p:spPr bwMode="auto">
          <a:xfrm>
            <a:off x="82109" y="1682750"/>
            <a:ext cx="1855188" cy="400110"/>
          </a:xfrm>
          <a:prstGeom prst="rect">
            <a:avLst/>
          </a:prstGeom>
          <a:solidFill>
            <a:srgbClr val="C00000"/>
          </a:solidFill>
          <a:ln>
            <a:noFill/>
          </a:ln>
          <a:effectLst/>
        </p:spPr>
        <p:txBody>
          <a:bodyPr wrap="none">
            <a:spAutoFit/>
          </a:bodyPr>
          <a:lstStyle/>
          <a:p>
            <a:r>
              <a:rPr lang="fr-FR" sz="2000" b="1" dirty="0" err="1">
                <a:solidFill>
                  <a:schemeClr val="bg1"/>
                </a:solidFill>
              </a:rPr>
              <a:t>Αθηρωμάτωση</a:t>
            </a:r>
            <a:r>
              <a:rPr lang="fr-FR" sz="2000" b="1" dirty="0">
                <a:solidFill>
                  <a:schemeClr val="bg1"/>
                </a:solidFill>
              </a:rPr>
              <a:t> </a:t>
            </a:r>
            <a:endParaRPr lang="el-GR" sz="2000" b="1" dirty="0">
              <a:solidFill>
                <a:schemeClr val="bg1"/>
              </a:solidFill>
            </a:endParaRPr>
          </a:p>
        </p:txBody>
      </p:sp>
      <p:sp>
        <p:nvSpPr>
          <p:cNvPr id="31763" name="Text Box 19"/>
          <p:cNvSpPr txBox="1">
            <a:spLocks noChangeArrowheads="1"/>
          </p:cNvSpPr>
          <p:nvPr/>
        </p:nvSpPr>
        <p:spPr bwMode="auto">
          <a:xfrm>
            <a:off x="6574221" y="1708150"/>
            <a:ext cx="2412124" cy="1938992"/>
          </a:xfrm>
          <a:prstGeom prst="rect">
            <a:avLst/>
          </a:prstGeom>
          <a:solidFill>
            <a:srgbClr val="C00000"/>
          </a:solidFill>
          <a:ln>
            <a:noFill/>
          </a:ln>
          <a:effectLst/>
        </p:spPr>
        <p:txBody>
          <a:bodyPr wrap="square">
            <a:spAutoFit/>
          </a:bodyPr>
          <a:lstStyle/>
          <a:p>
            <a:r>
              <a:rPr lang="fr-FR" sz="2000" b="1" dirty="0" err="1">
                <a:solidFill>
                  <a:schemeClr val="bg1"/>
                </a:solidFill>
              </a:rPr>
              <a:t>Αρτηριοσκλήρυνση</a:t>
            </a:r>
            <a:r>
              <a:rPr lang="fr-FR" sz="2000" b="1" dirty="0">
                <a:solidFill>
                  <a:schemeClr val="bg1"/>
                </a:solidFill>
              </a:rPr>
              <a:t> </a:t>
            </a:r>
          </a:p>
          <a:p>
            <a:endParaRPr lang="fr-FR" sz="2000" b="1" dirty="0">
              <a:solidFill>
                <a:schemeClr val="bg1"/>
              </a:solidFill>
            </a:endParaRPr>
          </a:p>
          <a:p>
            <a:r>
              <a:rPr lang="fr-FR" sz="2000" b="1" dirty="0" err="1">
                <a:solidFill>
                  <a:schemeClr val="bg1"/>
                </a:solidFill>
              </a:rPr>
              <a:t>Βλά</a:t>
            </a:r>
            <a:r>
              <a:rPr lang="fr-FR" sz="2000" b="1" dirty="0">
                <a:solidFill>
                  <a:schemeClr val="bg1"/>
                </a:solidFill>
              </a:rPr>
              <a:t>βη αγγειακού </a:t>
            </a:r>
          </a:p>
          <a:p>
            <a:r>
              <a:rPr lang="fr-FR" sz="2000" b="1" dirty="0" err="1">
                <a:solidFill>
                  <a:schemeClr val="bg1"/>
                </a:solidFill>
              </a:rPr>
              <a:t>τοιχώμ</a:t>
            </a:r>
            <a:r>
              <a:rPr lang="fr-FR" sz="2000" b="1" dirty="0">
                <a:solidFill>
                  <a:schemeClr val="bg1"/>
                </a:solidFill>
              </a:rPr>
              <a:t>ατος</a:t>
            </a:r>
          </a:p>
          <a:p>
            <a:endParaRPr lang="fr-FR" sz="2000" b="1" dirty="0">
              <a:solidFill>
                <a:schemeClr val="bg1"/>
              </a:solidFill>
            </a:endParaRPr>
          </a:p>
          <a:p>
            <a:r>
              <a:rPr lang="fr-FR" sz="2000" b="1" dirty="0" err="1">
                <a:solidFill>
                  <a:schemeClr val="bg1"/>
                </a:solidFill>
              </a:rPr>
              <a:t>Ανεύρυσμ</a:t>
            </a:r>
            <a:r>
              <a:rPr lang="fr-FR" sz="2000" b="1" dirty="0">
                <a:solidFill>
                  <a:schemeClr val="bg1"/>
                </a:solidFill>
              </a:rPr>
              <a:t>α</a:t>
            </a:r>
            <a:endParaRPr lang="el-GR" sz="2000" b="1" dirty="0">
              <a:solidFill>
                <a:schemeClr val="bg1"/>
              </a:solidFill>
            </a:endParaRPr>
          </a:p>
        </p:txBody>
      </p:sp>
      <p:pic>
        <p:nvPicPr>
          <p:cNvPr id="31764" name="Picture 20" descr="SA701004"/>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189788" y="4051300"/>
            <a:ext cx="1190625" cy="1619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1" name="Rectangle 2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22" name="Picture 2" descr="C:\Users\Teo\Egrafa_Forms\LOGOS\LOGO_UOA_color.jpg"/>
          <p:cNvPicPr>
            <a:picLocks noChangeAspect="1" noChangeArrowheads="1"/>
          </p:cNvPicPr>
          <p:nvPr/>
        </p:nvPicPr>
        <p:blipFill rotWithShape="1">
          <a:blip r:embed="rId8">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70703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042988" y="379413"/>
            <a:ext cx="2808287" cy="4572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2857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spcBef>
                <a:spcPct val="50000"/>
              </a:spcBef>
            </a:pPr>
            <a:r>
              <a:rPr lang="en-US" sz="2400" b="1">
                <a:solidFill>
                  <a:srgbClr val="FFFFFF"/>
                </a:solidFill>
              </a:rPr>
              <a:t>Ancient era</a:t>
            </a:r>
            <a:endParaRPr lang="el-GR" sz="2400" b="1">
              <a:solidFill>
                <a:srgbClr val="FFFFFF"/>
              </a:solidFill>
            </a:endParaRPr>
          </a:p>
        </p:txBody>
      </p:sp>
      <p:grpSp>
        <p:nvGrpSpPr>
          <p:cNvPr id="76803" name="Group 3"/>
          <p:cNvGrpSpPr>
            <a:grpSpLocks/>
          </p:cNvGrpSpPr>
          <p:nvPr/>
        </p:nvGrpSpPr>
        <p:grpSpPr bwMode="auto">
          <a:xfrm>
            <a:off x="2708275" y="873125"/>
            <a:ext cx="3846513" cy="4867275"/>
            <a:chOff x="3107" y="845"/>
            <a:chExt cx="2423" cy="3293"/>
          </a:xfrm>
        </p:grpSpPr>
        <p:sp>
          <p:nvSpPr>
            <p:cNvPr id="76804" name="Text Box 4"/>
            <p:cNvSpPr txBox="1">
              <a:spLocks noChangeArrowheads="1"/>
            </p:cNvSpPr>
            <p:nvPr/>
          </p:nvSpPr>
          <p:spPr bwMode="auto">
            <a:xfrm>
              <a:off x="3379" y="845"/>
              <a:ext cx="1951"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76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76806" name="Picture 6" descr="kidney_cross_section_web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16113"/>
            <a:ext cx="1636713"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7" name="Picture 7" descr="Brain Anterior Vie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1862138"/>
            <a:ext cx="1584325"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8" name="Picture 8" descr="Eye Section with Layer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5346700"/>
            <a:ext cx="1358900" cy="95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9" name="Picture 9" descr="Heart Anterior View">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550" y="3709988"/>
            <a:ext cx="1649413" cy="1152525"/>
          </a:xfrm>
          <a:prstGeom prst="rect">
            <a:avLst/>
          </a:prstGeom>
          <a:noFill/>
          <a:extLst>
            <a:ext uri="{909E8E84-426E-40dd-AFC4-6F175D3DCCD1}">
              <a14:hiddenFill xmlns="" xmlns:a14="http://schemas.microsoft.com/office/drawing/2010/main">
                <a:solidFill>
                  <a:srgbClr val="FFFFFF"/>
                </a:solidFill>
              </a14:hiddenFill>
            </a:ext>
          </a:extLst>
        </p:spPr>
      </p:pic>
      <p:pic>
        <p:nvPicPr>
          <p:cNvPr id="76810" name="Picture 10" descr="3D603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3573463"/>
            <a:ext cx="161925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12" name="Picture 2" descr="C:\Users\Teo\Egrafa_Forms\LOGOS\LOGO_UOA_color.jpg"/>
          <p:cNvPicPr>
            <a:picLocks noChangeAspect="1" noChangeArrowheads="1"/>
          </p:cNvPicPr>
          <p:nvPr/>
        </p:nvPicPr>
        <p:blipFill rotWithShape="1">
          <a:blip r:embed="rId1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38563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Πως τη μετράω;</a:t>
            </a:r>
          </a:p>
        </p:txBody>
      </p:sp>
    </p:spTree>
    <p:extLst>
      <p:ext uri="{BB962C8B-B14F-4D97-AF65-F5344CB8AC3E}">
        <p14:creationId xmlns:p14="http://schemas.microsoft.com/office/powerpoint/2010/main" val="2083892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20" y="1805933"/>
            <a:ext cx="2646365" cy="70788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4000" dirty="0"/>
              <a:t>Επεμβατικά</a:t>
            </a:r>
          </a:p>
        </p:txBody>
      </p:sp>
      <p:sp>
        <p:nvSpPr>
          <p:cNvPr id="5" name="TextBox 4"/>
          <p:cNvSpPr txBox="1"/>
          <p:nvPr/>
        </p:nvSpPr>
        <p:spPr>
          <a:xfrm>
            <a:off x="4869681" y="1805933"/>
            <a:ext cx="3518399" cy="707886"/>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l-GR" sz="4000" dirty="0"/>
              <a:t>Μη-Επεμβατικά</a:t>
            </a:r>
          </a:p>
        </p:txBody>
      </p:sp>
      <p:sp>
        <p:nvSpPr>
          <p:cNvPr id="6" name="TextBox 5"/>
          <p:cNvSpPr txBox="1"/>
          <p:nvPr/>
        </p:nvSpPr>
        <p:spPr>
          <a:xfrm>
            <a:off x="878015" y="3072386"/>
            <a:ext cx="2463175" cy="523220"/>
          </a:xfrm>
          <a:prstGeom prst="rect">
            <a:avLst/>
          </a:prstGeom>
          <a:noFill/>
        </p:spPr>
        <p:txBody>
          <a:bodyPr wrap="none" rtlCol="0">
            <a:spAutoFit/>
          </a:bodyPr>
          <a:lstStyle/>
          <a:p>
            <a:r>
              <a:rPr lang="el-GR" sz="2800" dirty="0"/>
              <a:t>Καθετηριασμός</a:t>
            </a:r>
          </a:p>
        </p:txBody>
      </p:sp>
      <p:sp>
        <p:nvSpPr>
          <p:cNvPr id="9" name="Rectangle 8"/>
          <p:cNvSpPr/>
          <p:nvPr/>
        </p:nvSpPr>
        <p:spPr>
          <a:xfrm>
            <a:off x="6160642" y="2769890"/>
            <a:ext cx="936475" cy="1569660"/>
          </a:xfrm>
          <a:prstGeom prst="rect">
            <a:avLst/>
          </a:prstGeom>
          <a:noFill/>
        </p:spPr>
        <p:txBody>
          <a:bodyPr wrap="none" lIns="91440" tIns="45720" rIns="91440" bIns="45720">
            <a:spAutoFit/>
          </a:bodyPr>
          <a:lstStyle/>
          <a:p>
            <a:pPr algn="ctr"/>
            <a:r>
              <a:rPr lang="el-GR" sz="9600" b="1" cap="none" spc="0" dirty="0">
                <a:ln w="10541" cmpd="sng">
                  <a:solidFill>
                    <a:schemeClr val="accent1">
                      <a:shade val="88000"/>
                      <a:satMod val="110000"/>
                    </a:schemeClr>
                  </a:solidFill>
                  <a:prstDash val="solid"/>
                </a:ln>
                <a:solidFill>
                  <a:srgbClr val="00B050"/>
                </a:solidFill>
                <a:effectLst/>
                <a:latin typeface="Arial" panose="020B0604020202020204" pitchFamily="34" charset="0"/>
                <a:cs typeface="Arial" panose="020B0604020202020204" pitchFamily="34" charset="0"/>
              </a:rPr>
              <a:t>?</a:t>
            </a:r>
            <a:endParaRPr lang="en-US" sz="9600" b="1" cap="none" spc="0" dirty="0">
              <a:ln w="10541" cmpd="sng">
                <a:solidFill>
                  <a:schemeClr val="accent1">
                    <a:shade val="88000"/>
                    <a:satMod val="110000"/>
                  </a:schemeClr>
                </a:solidFill>
                <a:prstDash val="solid"/>
              </a:ln>
              <a:solidFill>
                <a:srgbClr val="00B050"/>
              </a:solidFill>
              <a:effectLst/>
              <a:latin typeface="Arial" panose="020B0604020202020204" pitchFamily="34" charset="0"/>
              <a:cs typeface="Arial" panose="020B0604020202020204" pitchFamily="34" charset="0"/>
            </a:endParaRPr>
          </a:p>
        </p:txBody>
      </p:sp>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122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75" y="3739194"/>
            <a:ext cx="2235820" cy="1336632"/>
          </a:xfrm>
          <a:prstGeom prst="rect">
            <a:avLst/>
          </a:prstGeom>
          <a:solidFill>
            <a:srgbClr val="FFFFFF"/>
          </a:solidFill>
        </p:spPr>
      </p:pic>
      <p:pic>
        <p:nvPicPr>
          <p:cNvPr id="122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82" y="5269296"/>
            <a:ext cx="2341012" cy="1399518"/>
          </a:xfrm>
          <a:prstGeom prst="rect">
            <a:avLst/>
          </a:prstGeom>
          <a:solidFill>
            <a:srgbClr val="FFFFFF"/>
          </a:solidFill>
        </p:spPr>
      </p:pic>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1" name="Rectangle 4"/>
          <p:cNvSpPr>
            <a:spLocks noChangeArrowheads="1"/>
          </p:cNvSpPr>
          <p:nvPr/>
        </p:nvSpPr>
        <p:spPr bwMode="auto">
          <a:xfrm>
            <a:off x="0" y="15049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a:ln>
                  <a:noFill/>
                </a:ln>
                <a:solidFill>
                  <a:schemeClr val="tx1"/>
                </a:solidFill>
                <a:effectLst/>
                <a:latin typeface="Tahoma" pitchFamily="34" charset="0"/>
                <a:ea typeface="Times New Roman" pitchFamily="18" charset="0"/>
                <a:cs typeface="Tahoma" pitchFamily="34" charset="0"/>
              </a:rPr>
              <a:t>    </a:t>
            </a: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0" y="2552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34636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301371" y="3004000"/>
            <a:ext cx="6793135" cy="3627438"/>
            <a:chOff x="-1850" y="-26"/>
            <a:chExt cx="6794" cy="3625"/>
          </a:xfrm>
        </p:grpSpPr>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72" cy="3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Oval 13"/>
            <p:cNvSpPr>
              <a:spLocks noChangeArrowheads="1"/>
            </p:cNvSpPr>
            <p:nvPr/>
          </p:nvSpPr>
          <p:spPr bwMode="auto">
            <a:xfrm>
              <a:off x="1770" y="2521"/>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7" name="Oval 12"/>
            <p:cNvSpPr>
              <a:spLocks noChangeArrowheads="1"/>
            </p:cNvSpPr>
            <p:nvPr/>
          </p:nvSpPr>
          <p:spPr bwMode="auto">
            <a:xfrm>
              <a:off x="1750" y="3106"/>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8" name="Oval 11"/>
            <p:cNvSpPr>
              <a:spLocks noChangeArrowheads="1"/>
            </p:cNvSpPr>
            <p:nvPr/>
          </p:nvSpPr>
          <p:spPr bwMode="auto">
            <a:xfrm>
              <a:off x="1770" y="1786"/>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9" name="Oval 10"/>
            <p:cNvSpPr>
              <a:spLocks noChangeArrowheads="1"/>
            </p:cNvSpPr>
            <p:nvPr/>
          </p:nvSpPr>
          <p:spPr bwMode="auto">
            <a:xfrm>
              <a:off x="1065" y="181"/>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10" name="Text Box 9"/>
            <p:cNvSpPr txBox="1">
              <a:spLocks noChangeArrowheads="1"/>
            </p:cNvSpPr>
            <p:nvPr/>
          </p:nvSpPr>
          <p:spPr bwMode="auto">
            <a:xfrm>
              <a:off x="-1850" y="-26"/>
              <a:ext cx="1438"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Tahoma" pitchFamily="34" charset="0"/>
                  <a:ea typeface="Times New Roman" pitchFamily="18" charset="0"/>
                  <a:cs typeface="Tahoma" pitchFamily="34" charset="0"/>
                </a:rPr>
                <a:t>Καρωτίδα</a:t>
              </a:r>
              <a:endParaRPr lang="el-GR" altLang="el-GR" sz="2000" dirty="0">
                <a:ea typeface="Times New Roman" pitchFamily="18" charset="0"/>
                <a:cs typeface="Tahoma" pitchFamily="34" charset="0"/>
              </a:endParaRPr>
            </a:p>
          </p:txBody>
        </p:sp>
        <p:sp>
          <p:nvSpPr>
            <p:cNvPr id="11" name="Text Box 8"/>
            <p:cNvSpPr txBox="1">
              <a:spLocks noChangeArrowheads="1"/>
            </p:cNvSpPr>
            <p:nvPr/>
          </p:nvSpPr>
          <p:spPr bwMode="auto">
            <a:xfrm>
              <a:off x="2728" y="1562"/>
              <a:ext cx="1438"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a:latin typeface="Tahoma" pitchFamily="34" charset="0"/>
                  <a:ea typeface="Times New Roman" pitchFamily="18" charset="0"/>
                  <a:cs typeface="Tahoma" pitchFamily="34" charset="0"/>
                </a:rPr>
                <a:t>Βραχιόνιος</a:t>
              </a:r>
              <a:endParaRPr lang="el-GR" altLang="el-GR" sz="2000">
                <a:ea typeface="Times New Roman" pitchFamily="18" charset="0"/>
                <a:cs typeface="Tahoma" pitchFamily="34" charset="0"/>
              </a:endParaRPr>
            </a:p>
          </p:txBody>
        </p:sp>
        <p:sp>
          <p:nvSpPr>
            <p:cNvPr id="12" name="Text Box 7"/>
            <p:cNvSpPr txBox="1">
              <a:spLocks noChangeArrowheads="1"/>
            </p:cNvSpPr>
            <p:nvPr/>
          </p:nvSpPr>
          <p:spPr bwMode="auto">
            <a:xfrm>
              <a:off x="2728" y="2314"/>
              <a:ext cx="1438"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a:latin typeface="Tahoma" pitchFamily="34" charset="0"/>
                  <a:ea typeface="Times New Roman" pitchFamily="18" charset="0"/>
                  <a:cs typeface="Tahoma" pitchFamily="34" charset="0"/>
                </a:rPr>
                <a:t>Κερκιδική</a:t>
              </a:r>
              <a:endParaRPr lang="el-GR" altLang="el-GR" sz="2000">
                <a:ea typeface="Times New Roman" pitchFamily="18" charset="0"/>
                <a:cs typeface="Tahoma" pitchFamily="34" charset="0"/>
              </a:endParaRPr>
            </a:p>
          </p:txBody>
        </p:sp>
        <p:sp>
          <p:nvSpPr>
            <p:cNvPr id="13" name="Text Box 6"/>
            <p:cNvSpPr txBox="1">
              <a:spLocks noChangeArrowheads="1"/>
            </p:cNvSpPr>
            <p:nvPr/>
          </p:nvSpPr>
          <p:spPr bwMode="auto">
            <a:xfrm>
              <a:off x="2717" y="2852"/>
              <a:ext cx="2227"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Tahoma" pitchFamily="34" charset="0"/>
                  <a:ea typeface="Times New Roman" pitchFamily="18" charset="0"/>
                  <a:cs typeface="Tahoma" pitchFamily="34" charset="0"/>
                </a:rPr>
                <a:t>Μικροκυκλοφορία</a:t>
              </a:r>
              <a:endParaRPr lang="el-GR" altLang="el-GR" sz="2000" dirty="0">
                <a:ea typeface="Times New Roman" pitchFamily="18" charset="0"/>
                <a:cs typeface="Tahoma" pitchFamily="34" charset="0"/>
              </a:endParaRPr>
            </a:p>
          </p:txBody>
        </p:sp>
        <p:sp>
          <p:nvSpPr>
            <p:cNvPr id="14" name="Line 4"/>
            <p:cNvSpPr>
              <a:spLocks noChangeShapeType="1"/>
            </p:cNvSpPr>
            <p:nvPr/>
          </p:nvSpPr>
          <p:spPr bwMode="auto">
            <a:xfrm flipH="1">
              <a:off x="1937" y="1846"/>
              <a:ext cx="576" cy="0"/>
            </a:xfrm>
            <a:prstGeom prst="line">
              <a:avLst/>
            </a:prstGeom>
            <a:noFill/>
            <a:ln w="3240">
              <a:solidFill>
                <a:srgbClr val="000000"/>
              </a:solidFill>
              <a:prstDash val="dash"/>
              <a:miter lim="800000"/>
              <a:headEnd/>
              <a:tailEnd type="triangle" w="med" len="med"/>
            </a:ln>
            <a:extLst>
              <a:ext uri="{909E8E84-426E-40dd-AFC4-6F175D3DCCD1}">
                <a14:hiddenFill xmlns="" xmlns:a14="http://schemas.microsoft.com/office/drawing/2010/main">
                  <a:noFill/>
                </a14:hiddenFill>
              </a:ext>
            </a:extLst>
          </p:spPr>
          <p:txBody>
            <a:bodyPr/>
            <a:lstStyle/>
            <a:p>
              <a:endParaRPr lang="el-GR" sz="2400"/>
            </a:p>
          </p:txBody>
        </p:sp>
        <p:sp>
          <p:nvSpPr>
            <p:cNvPr id="15" name="Line 3"/>
            <p:cNvSpPr>
              <a:spLocks noChangeShapeType="1"/>
            </p:cNvSpPr>
            <p:nvPr/>
          </p:nvSpPr>
          <p:spPr bwMode="auto">
            <a:xfrm flipH="1">
              <a:off x="1956" y="2566"/>
              <a:ext cx="576" cy="0"/>
            </a:xfrm>
            <a:prstGeom prst="line">
              <a:avLst/>
            </a:prstGeom>
            <a:noFill/>
            <a:ln w="3240">
              <a:solidFill>
                <a:srgbClr val="000000"/>
              </a:solidFill>
              <a:prstDash val="dash"/>
              <a:miter lim="800000"/>
              <a:headEnd/>
              <a:tailEnd type="triangle" w="med" len="med"/>
            </a:ln>
            <a:extLst>
              <a:ext uri="{909E8E84-426E-40dd-AFC4-6F175D3DCCD1}">
                <a14:hiddenFill xmlns="" xmlns:a14="http://schemas.microsoft.com/office/drawing/2010/main">
                  <a:noFill/>
                </a14:hiddenFill>
              </a:ext>
            </a:extLst>
          </p:spPr>
          <p:txBody>
            <a:bodyPr/>
            <a:lstStyle/>
            <a:p>
              <a:endParaRPr lang="el-GR" sz="2400"/>
            </a:p>
          </p:txBody>
        </p:sp>
        <p:sp>
          <p:nvSpPr>
            <p:cNvPr id="16" name="Line 2"/>
            <p:cNvSpPr>
              <a:spLocks noChangeShapeType="1"/>
            </p:cNvSpPr>
            <p:nvPr/>
          </p:nvSpPr>
          <p:spPr bwMode="auto">
            <a:xfrm flipH="1">
              <a:off x="1979" y="3151"/>
              <a:ext cx="576" cy="0"/>
            </a:xfrm>
            <a:prstGeom prst="line">
              <a:avLst/>
            </a:prstGeom>
            <a:noFill/>
            <a:ln w="3240">
              <a:solidFill>
                <a:srgbClr val="000000"/>
              </a:solidFill>
              <a:prstDash val="dash"/>
              <a:miter lim="800000"/>
              <a:headEnd/>
              <a:tailEnd type="triangle" w="med" len="med"/>
            </a:ln>
            <a:extLst>
              <a:ext uri="{909E8E84-426E-40dd-AFC4-6F175D3DCCD1}">
                <a14:hiddenFill xmlns="" xmlns:a14="http://schemas.microsoft.com/office/drawing/2010/main">
                  <a:noFill/>
                </a14:hiddenFill>
              </a:ext>
            </a:extLst>
          </p:spPr>
          <p:txBody>
            <a:bodyPr/>
            <a:lstStyle/>
            <a:p>
              <a:endParaRPr lang="el-GR" sz="2400"/>
            </a:p>
          </p:txBody>
        </p:sp>
      </p:grpSp>
      <p:sp>
        <p:nvSpPr>
          <p:cNvPr id="17" name="Oval 10"/>
          <p:cNvSpPr>
            <a:spLocks noChangeArrowheads="1"/>
          </p:cNvSpPr>
          <p:nvPr/>
        </p:nvSpPr>
        <p:spPr bwMode="auto">
          <a:xfrm>
            <a:off x="3204078" y="3835850"/>
            <a:ext cx="123825" cy="123825"/>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18" name="Line 5"/>
          <p:cNvSpPr>
            <a:spLocks noChangeShapeType="1"/>
          </p:cNvSpPr>
          <p:nvPr/>
        </p:nvSpPr>
        <p:spPr bwMode="auto">
          <a:xfrm>
            <a:off x="1588344" y="3894588"/>
            <a:ext cx="1620000" cy="0"/>
          </a:xfrm>
          <a:prstGeom prst="line">
            <a:avLst/>
          </a:prstGeom>
          <a:noFill/>
          <a:ln w="3240">
            <a:solidFill>
              <a:srgbClr val="000000"/>
            </a:solidFill>
            <a:prstDash val="dash"/>
            <a:miter lim="800000"/>
            <a:headEnd/>
            <a:tailEnd type="triangle" w="med" len="med"/>
          </a:ln>
          <a:extLst>
            <a:ext uri="{909E8E84-426E-40dd-AFC4-6F175D3DCCD1}">
              <a14:hiddenFill xmlns="" xmlns:a14="http://schemas.microsoft.com/office/drawing/2010/main">
                <a:noFill/>
              </a14:hiddenFill>
            </a:ext>
          </a:extLst>
        </p:spPr>
        <p:txBody>
          <a:bodyPr/>
          <a:lstStyle/>
          <a:p>
            <a:endParaRPr lang="el-GR" sz="2400"/>
          </a:p>
        </p:txBody>
      </p:sp>
      <p:sp>
        <p:nvSpPr>
          <p:cNvPr id="19" name="Text Box 9"/>
          <p:cNvSpPr txBox="1">
            <a:spLocks noChangeArrowheads="1"/>
          </p:cNvSpPr>
          <p:nvPr/>
        </p:nvSpPr>
        <p:spPr bwMode="auto">
          <a:xfrm>
            <a:off x="664917" y="3607250"/>
            <a:ext cx="1016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Calibri"/>
                <a:cs typeface="Calibri"/>
              </a:rPr>
              <a:t>Αορτή</a:t>
            </a:r>
          </a:p>
        </p:txBody>
      </p:sp>
      <p:sp>
        <p:nvSpPr>
          <p:cNvPr id="20" name="Line 5"/>
          <p:cNvSpPr>
            <a:spLocks noChangeShapeType="1"/>
          </p:cNvSpPr>
          <p:nvPr/>
        </p:nvSpPr>
        <p:spPr bwMode="auto">
          <a:xfrm>
            <a:off x="1708449" y="3291338"/>
            <a:ext cx="1512000" cy="0"/>
          </a:xfrm>
          <a:prstGeom prst="line">
            <a:avLst/>
          </a:prstGeom>
          <a:noFill/>
          <a:ln w="3240">
            <a:solidFill>
              <a:srgbClr val="000000"/>
            </a:solidFill>
            <a:prstDash val="dash"/>
            <a:miter lim="800000"/>
            <a:headEnd/>
            <a:tailEnd type="triangle" w="med" len="med"/>
          </a:ln>
          <a:extLst>
            <a:ext uri="{909E8E84-426E-40dd-AFC4-6F175D3DCCD1}">
              <a14:hiddenFill xmlns="" xmlns:a14="http://schemas.microsoft.com/office/drawing/2010/main">
                <a:noFill/>
              </a14:hiddenFill>
            </a:ext>
          </a:extLst>
        </p:spPr>
        <p:txBody>
          <a:bodyPr/>
          <a:lstStyle/>
          <a:p>
            <a:endParaRPr lang="el-GR" sz="2400"/>
          </a:p>
        </p:txBody>
      </p:sp>
      <p:sp>
        <p:nvSpPr>
          <p:cNvPr id="23" name="Freeform 22"/>
          <p:cNvSpPr/>
          <p:nvPr/>
        </p:nvSpPr>
        <p:spPr>
          <a:xfrm>
            <a:off x="7167190" y="4577822"/>
            <a:ext cx="1753496" cy="1844476"/>
          </a:xfrm>
          <a:custGeom>
            <a:avLst/>
            <a:gdLst>
              <a:gd name="connsiteX0" fmla="*/ 0 w 2153265"/>
              <a:gd name="connsiteY0" fmla="*/ 1587910 h 1587910"/>
              <a:gd name="connsiteX1" fmla="*/ 176981 w 2153265"/>
              <a:gd name="connsiteY1" fmla="*/ 806246 h 1587910"/>
              <a:gd name="connsiteX2" fmla="*/ 516194 w 2153265"/>
              <a:gd name="connsiteY2" fmla="*/ 68826 h 1587910"/>
              <a:gd name="connsiteX3" fmla="*/ 781665 w 2153265"/>
              <a:gd name="connsiteY3" fmla="*/ 393291 h 1587910"/>
              <a:gd name="connsiteX4" fmla="*/ 958645 w 2153265"/>
              <a:gd name="connsiteY4" fmla="*/ 791497 h 1587910"/>
              <a:gd name="connsiteX5" fmla="*/ 1091381 w 2153265"/>
              <a:gd name="connsiteY5" fmla="*/ 820994 h 1587910"/>
              <a:gd name="connsiteX6" fmla="*/ 1297858 w 2153265"/>
              <a:gd name="connsiteY6" fmla="*/ 1056968 h 1587910"/>
              <a:gd name="connsiteX7" fmla="*/ 2153265 w 2153265"/>
              <a:gd name="connsiteY7" fmla="*/ 1587910 h 15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265" h="1587910">
                <a:moveTo>
                  <a:pt x="0" y="1587910"/>
                </a:moveTo>
                <a:cubicBezTo>
                  <a:pt x="45474" y="1323668"/>
                  <a:pt x="90949" y="1059427"/>
                  <a:pt x="176981" y="806246"/>
                </a:cubicBezTo>
                <a:cubicBezTo>
                  <a:pt x="263013" y="553065"/>
                  <a:pt x="415413" y="137652"/>
                  <a:pt x="516194" y="68826"/>
                </a:cubicBezTo>
                <a:cubicBezTo>
                  <a:pt x="616975" y="0"/>
                  <a:pt x="707923" y="272846"/>
                  <a:pt x="781665" y="393291"/>
                </a:cubicBezTo>
                <a:cubicBezTo>
                  <a:pt x="855407" y="513736"/>
                  <a:pt x="907026" y="720213"/>
                  <a:pt x="958645" y="791497"/>
                </a:cubicBezTo>
                <a:cubicBezTo>
                  <a:pt x="1010264" y="862781"/>
                  <a:pt x="1034846" y="776749"/>
                  <a:pt x="1091381" y="820994"/>
                </a:cubicBezTo>
                <a:cubicBezTo>
                  <a:pt x="1147917" y="865239"/>
                  <a:pt x="1120877" y="929149"/>
                  <a:pt x="1297858" y="1056968"/>
                </a:cubicBezTo>
                <a:cubicBezTo>
                  <a:pt x="1474839" y="1184787"/>
                  <a:pt x="1814052" y="1386348"/>
                  <a:pt x="2153265" y="1587910"/>
                </a:cubicBezTo>
              </a:path>
            </a:pathLst>
          </a:cu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l-GR"/>
          </a:p>
        </p:txBody>
      </p:sp>
      <p:sp>
        <p:nvSpPr>
          <p:cNvPr id="24" name="Freeform 23"/>
          <p:cNvSpPr/>
          <p:nvPr/>
        </p:nvSpPr>
        <p:spPr>
          <a:xfrm>
            <a:off x="786420" y="1478290"/>
            <a:ext cx="2152650" cy="1363542"/>
          </a:xfrm>
          <a:custGeom>
            <a:avLst/>
            <a:gdLst>
              <a:gd name="connsiteX0" fmla="*/ 0 w 2153265"/>
              <a:gd name="connsiteY0" fmla="*/ 1587910 h 1587910"/>
              <a:gd name="connsiteX1" fmla="*/ 176981 w 2153265"/>
              <a:gd name="connsiteY1" fmla="*/ 806246 h 1587910"/>
              <a:gd name="connsiteX2" fmla="*/ 516194 w 2153265"/>
              <a:gd name="connsiteY2" fmla="*/ 68826 h 1587910"/>
              <a:gd name="connsiteX3" fmla="*/ 781665 w 2153265"/>
              <a:gd name="connsiteY3" fmla="*/ 393291 h 1587910"/>
              <a:gd name="connsiteX4" fmla="*/ 958645 w 2153265"/>
              <a:gd name="connsiteY4" fmla="*/ 791497 h 1587910"/>
              <a:gd name="connsiteX5" fmla="*/ 1091381 w 2153265"/>
              <a:gd name="connsiteY5" fmla="*/ 820994 h 1587910"/>
              <a:gd name="connsiteX6" fmla="*/ 1297858 w 2153265"/>
              <a:gd name="connsiteY6" fmla="*/ 1056968 h 1587910"/>
              <a:gd name="connsiteX7" fmla="*/ 2153265 w 2153265"/>
              <a:gd name="connsiteY7" fmla="*/ 1587910 h 1587910"/>
              <a:gd name="connsiteX0" fmla="*/ 0 w 2153265"/>
              <a:gd name="connsiteY0" fmla="*/ 1520216 h 1520216"/>
              <a:gd name="connsiteX1" fmla="*/ 192802 w 2153265"/>
              <a:gd name="connsiteY1" fmla="*/ 439138 h 1520216"/>
              <a:gd name="connsiteX2" fmla="*/ 516194 w 2153265"/>
              <a:gd name="connsiteY2" fmla="*/ 1132 h 1520216"/>
              <a:gd name="connsiteX3" fmla="*/ 781665 w 2153265"/>
              <a:gd name="connsiteY3" fmla="*/ 325597 h 1520216"/>
              <a:gd name="connsiteX4" fmla="*/ 958645 w 2153265"/>
              <a:gd name="connsiteY4" fmla="*/ 723803 h 1520216"/>
              <a:gd name="connsiteX5" fmla="*/ 1091381 w 2153265"/>
              <a:gd name="connsiteY5" fmla="*/ 753300 h 1520216"/>
              <a:gd name="connsiteX6" fmla="*/ 1297858 w 2153265"/>
              <a:gd name="connsiteY6" fmla="*/ 989274 h 1520216"/>
              <a:gd name="connsiteX7" fmla="*/ 2153265 w 2153265"/>
              <a:gd name="connsiteY7" fmla="*/ 1520216 h 1520216"/>
              <a:gd name="connsiteX0" fmla="*/ 0 w 2153265"/>
              <a:gd name="connsiteY0" fmla="*/ 1363892 h 1363892"/>
              <a:gd name="connsiteX1" fmla="*/ 192802 w 2153265"/>
              <a:gd name="connsiteY1" fmla="*/ 282814 h 1363892"/>
              <a:gd name="connsiteX2" fmla="*/ 516341 w 2153265"/>
              <a:gd name="connsiteY2" fmla="*/ 2504 h 1363892"/>
              <a:gd name="connsiteX3" fmla="*/ 781665 w 2153265"/>
              <a:gd name="connsiteY3" fmla="*/ 169273 h 1363892"/>
              <a:gd name="connsiteX4" fmla="*/ 958645 w 2153265"/>
              <a:gd name="connsiteY4" fmla="*/ 567479 h 1363892"/>
              <a:gd name="connsiteX5" fmla="*/ 1091381 w 2153265"/>
              <a:gd name="connsiteY5" fmla="*/ 596976 h 1363892"/>
              <a:gd name="connsiteX6" fmla="*/ 1297858 w 2153265"/>
              <a:gd name="connsiteY6" fmla="*/ 832950 h 1363892"/>
              <a:gd name="connsiteX7" fmla="*/ 2153265 w 2153265"/>
              <a:gd name="connsiteY7" fmla="*/ 1363892 h 1363892"/>
              <a:gd name="connsiteX0" fmla="*/ 0 w 2153265"/>
              <a:gd name="connsiteY0" fmla="*/ 1363892 h 1363892"/>
              <a:gd name="connsiteX1" fmla="*/ 53553 w 2153265"/>
              <a:gd name="connsiteY1" fmla="*/ 539833 h 1363892"/>
              <a:gd name="connsiteX2" fmla="*/ 192802 w 2153265"/>
              <a:gd name="connsiteY2" fmla="*/ 282814 h 1363892"/>
              <a:gd name="connsiteX3" fmla="*/ 516341 w 2153265"/>
              <a:gd name="connsiteY3" fmla="*/ 2504 h 1363892"/>
              <a:gd name="connsiteX4" fmla="*/ 781665 w 2153265"/>
              <a:gd name="connsiteY4" fmla="*/ 169273 h 1363892"/>
              <a:gd name="connsiteX5" fmla="*/ 958645 w 2153265"/>
              <a:gd name="connsiteY5" fmla="*/ 567479 h 1363892"/>
              <a:gd name="connsiteX6" fmla="*/ 1091381 w 2153265"/>
              <a:gd name="connsiteY6" fmla="*/ 596976 h 1363892"/>
              <a:gd name="connsiteX7" fmla="*/ 1297858 w 2153265"/>
              <a:gd name="connsiteY7" fmla="*/ 832950 h 1363892"/>
              <a:gd name="connsiteX8" fmla="*/ 2153265 w 2153265"/>
              <a:gd name="connsiteY8" fmla="*/ 1363892 h 1363892"/>
              <a:gd name="connsiteX0" fmla="*/ 0 w 2153265"/>
              <a:gd name="connsiteY0" fmla="*/ 1363892 h 1363892"/>
              <a:gd name="connsiteX1" fmla="*/ 100879 w 2153265"/>
              <a:gd name="connsiteY1" fmla="*/ 508434 h 1363892"/>
              <a:gd name="connsiteX2" fmla="*/ 192802 w 2153265"/>
              <a:gd name="connsiteY2" fmla="*/ 282814 h 1363892"/>
              <a:gd name="connsiteX3" fmla="*/ 516341 w 2153265"/>
              <a:gd name="connsiteY3" fmla="*/ 2504 h 1363892"/>
              <a:gd name="connsiteX4" fmla="*/ 781665 w 2153265"/>
              <a:gd name="connsiteY4" fmla="*/ 169273 h 1363892"/>
              <a:gd name="connsiteX5" fmla="*/ 958645 w 2153265"/>
              <a:gd name="connsiteY5" fmla="*/ 567479 h 1363892"/>
              <a:gd name="connsiteX6" fmla="*/ 1091381 w 2153265"/>
              <a:gd name="connsiteY6" fmla="*/ 596976 h 1363892"/>
              <a:gd name="connsiteX7" fmla="*/ 1297858 w 2153265"/>
              <a:gd name="connsiteY7" fmla="*/ 832950 h 1363892"/>
              <a:gd name="connsiteX8" fmla="*/ 2153265 w 2153265"/>
              <a:gd name="connsiteY8" fmla="*/ 1363892 h 1363892"/>
              <a:gd name="connsiteX0" fmla="*/ 0 w 2153265"/>
              <a:gd name="connsiteY0" fmla="*/ 1363128 h 1363128"/>
              <a:gd name="connsiteX1" fmla="*/ 100879 w 2153265"/>
              <a:gd name="connsiteY1" fmla="*/ 507670 h 1363128"/>
              <a:gd name="connsiteX2" fmla="*/ 271707 w 2153265"/>
              <a:gd name="connsiteY2" fmla="*/ 108657 h 1363128"/>
              <a:gd name="connsiteX3" fmla="*/ 516341 w 2153265"/>
              <a:gd name="connsiteY3" fmla="*/ 1740 h 1363128"/>
              <a:gd name="connsiteX4" fmla="*/ 781665 w 2153265"/>
              <a:gd name="connsiteY4" fmla="*/ 168509 h 1363128"/>
              <a:gd name="connsiteX5" fmla="*/ 958645 w 2153265"/>
              <a:gd name="connsiteY5" fmla="*/ 566715 h 1363128"/>
              <a:gd name="connsiteX6" fmla="*/ 1091381 w 2153265"/>
              <a:gd name="connsiteY6" fmla="*/ 596212 h 1363128"/>
              <a:gd name="connsiteX7" fmla="*/ 1297858 w 2153265"/>
              <a:gd name="connsiteY7" fmla="*/ 832186 h 1363128"/>
              <a:gd name="connsiteX8" fmla="*/ 2153265 w 2153265"/>
              <a:gd name="connsiteY8" fmla="*/ 1363128 h 1363128"/>
              <a:gd name="connsiteX0" fmla="*/ 0 w 2153265"/>
              <a:gd name="connsiteY0" fmla="*/ 1363895 h 1363895"/>
              <a:gd name="connsiteX1" fmla="*/ 100879 w 2153265"/>
              <a:gd name="connsiteY1" fmla="*/ 508437 h 1363895"/>
              <a:gd name="connsiteX2" fmla="*/ 256015 w 2153265"/>
              <a:gd name="connsiteY2" fmla="*/ 282918 h 1363895"/>
              <a:gd name="connsiteX3" fmla="*/ 516341 w 2153265"/>
              <a:gd name="connsiteY3" fmla="*/ 2507 h 1363895"/>
              <a:gd name="connsiteX4" fmla="*/ 781665 w 2153265"/>
              <a:gd name="connsiteY4" fmla="*/ 169276 h 1363895"/>
              <a:gd name="connsiteX5" fmla="*/ 958645 w 2153265"/>
              <a:gd name="connsiteY5" fmla="*/ 567482 h 1363895"/>
              <a:gd name="connsiteX6" fmla="*/ 1091381 w 2153265"/>
              <a:gd name="connsiteY6" fmla="*/ 596979 h 1363895"/>
              <a:gd name="connsiteX7" fmla="*/ 1297858 w 2153265"/>
              <a:gd name="connsiteY7" fmla="*/ 832953 h 1363895"/>
              <a:gd name="connsiteX8" fmla="*/ 2153265 w 2153265"/>
              <a:gd name="connsiteY8" fmla="*/ 1363895 h 136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5" h="1363895">
                <a:moveTo>
                  <a:pt x="0" y="1363895"/>
                </a:moveTo>
                <a:cubicBezTo>
                  <a:pt x="16811" y="1231808"/>
                  <a:pt x="68745" y="688617"/>
                  <a:pt x="100879" y="508437"/>
                </a:cubicBezTo>
                <a:cubicBezTo>
                  <a:pt x="133013" y="328257"/>
                  <a:pt x="186771" y="367240"/>
                  <a:pt x="256015" y="282918"/>
                </a:cubicBezTo>
                <a:cubicBezTo>
                  <a:pt x="325259" y="198596"/>
                  <a:pt x="428733" y="21447"/>
                  <a:pt x="516341" y="2507"/>
                </a:cubicBezTo>
                <a:cubicBezTo>
                  <a:pt x="603949" y="-16433"/>
                  <a:pt x="707948" y="75114"/>
                  <a:pt x="781665" y="169276"/>
                </a:cubicBezTo>
                <a:cubicBezTo>
                  <a:pt x="855382" y="263438"/>
                  <a:pt x="907026" y="496198"/>
                  <a:pt x="958645" y="567482"/>
                </a:cubicBezTo>
                <a:cubicBezTo>
                  <a:pt x="1010264" y="638766"/>
                  <a:pt x="1034846" y="552734"/>
                  <a:pt x="1091381" y="596979"/>
                </a:cubicBezTo>
                <a:cubicBezTo>
                  <a:pt x="1147917" y="641224"/>
                  <a:pt x="1120877" y="705134"/>
                  <a:pt x="1297858" y="832953"/>
                </a:cubicBezTo>
                <a:cubicBezTo>
                  <a:pt x="1474839" y="960772"/>
                  <a:pt x="1814052" y="1162333"/>
                  <a:pt x="2153265" y="1363895"/>
                </a:cubicBezTo>
              </a:path>
            </a:pathLst>
          </a:cu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l-GR"/>
          </a:p>
        </p:txBody>
      </p:sp>
      <p:sp>
        <p:nvSpPr>
          <p:cNvPr id="31" name="Freeform 30"/>
          <p:cNvSpPr/>
          <p:nvPr/>
        </p:nvSpPr>
        <p:spPr>
          <a:xfrm>
            <a:off x="3277492" y="1964555"/>
            <a:ext cx="4272456" cy="2427890"/>
          </a:xfrm>
          <a:custGeom>
            <a:avLst/>
            <a:gdLst>
              <a:gd name="connsiteX0" fmla="*/ 4272456 w 4272456"/>
              <a:gd name="connsiteY0" fmla="*/ 2427890 h 2427890"/>
              <a:gd name="connsiteX1" fmla="*/ 3862552 w 4272456"/>
              <a:gd name="connsiteY1" fmla="*/ 1387366 h 2427890"/>
              <a:gd name="connsiteX2" fmla="*/ 3137338 w 4272456"/>
              <a:gd name="connsiteY2" fmla="*/ 441435 h 2427890"/>
              <a:gd name="connsiteX3" fmla="*/ 1797269 w 4272456"/>
              <a:gd name="connsiteY3" fmla="*/ 78828 h 2427890"/>
              <a:gd name="connsiteX4" fmla="*/ 0 w 4272456"/>
              <a:gd name="connsiteY4" fmla="*/ 0 h 242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456" h="2427890">
                <a:moveTo>
                  <a:pt x="4272456" y="2427890"/>
                </a:moveTo>
                <a:cubicBezTo>
                  <a:pt x="4162097" y="2073166"/>
                  <a:pt x="4051738" y="1718442"/>
                  <a:pt x="3862552" y="1387366"/>
                </a:cubicBezTo>
                <a:cubicBezTo>
                  <a:pt x="3673366" y="1056290"/>
                  <a:pt x="3481552" y="659525"/>
                  <a:pt x="3137338" y="441435"/>
                </a:cubicBezTo>
                <a:cubicBezTo>
                  <a:pt x="2793124" y="223345"/>
                  <a:pt x="2320159" y="152400"/>
                  <a:pt x="1797269" y="78828"/>
                </a:cubicBezTo>
                <a:cubicBezTo>
                  <a:pt x="1274379" y="5255"/>
                  <a:pt x="0" y="0"/>
                  <a:pt x="0" y="0"/>
                </a:cubicBez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
        <p:nvSpPr>
          <p:cNvPr id="32" name="TextBox 31"/>
          <p:cNvSpPr txBox="1"/>
          <p:nvPr/>
        </p:nvSpPr>
        <p:spPr>
          <a:xfrm>
            <a:off x="4682813" y="2763002"/>
            <a:ext cx="4308552" cy="830997"/>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a:r>
              <a:rPr lang="el-GR" sz="2400" b="1" dirty="0"/>
              <a:t>Μαθηματικός μετασχηματισμός</a:t>
            </a:r>
          </a:p>
          <a:p>
            <a:pPr algn="ctr"/>
            <a:r>
              <a:rPr lang="el-GR" sz="2400" b="1" dirty="0"/>
              <a:t>(</a:t>
            </a:r>
            <a:r>
              <a:rPr lang="en-US" sz="2400" b="1" dirty="0"/>
              <a:t>Transfer Functions)</a:t>
            </a:r>
            <a:endParaRPr lang="el-GR" sz="2400" b="1" dirty="0"/>
          </a:p>
        </p:txBody>
      </p:sp>
      <p:sp>
        <p:nvSpPr>
          <p:cNvPr id="25" name="Rectangle 2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13412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11</a:t>
            </a:r>
            <a:r>
              <a:rPr lang="el-GR" b="1" dirty="0"/>
              <a:t>/</a:t>
            </a:r>
            <a:r>
              <a:rPr lang="en-US" b="1" dirty="0"/>
              <a:t>3</a:t>
            </a:r>
            <a:r>
              <a:rPr lang="el-GR" b="1" dirty="0"/>
              <a:t>/202</a:t>
            </a:r>
            <a:r>
              <a:rPr lang="en-US" b="1" dirty="0"/>
              <a:t>5</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994912" y="2228671"/>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ΝΕΦΡΟΙ</a:t>
            </a:r>
          </a:p>
        </p:txBody>
      </p:sp>
    </p:spTree>
    <p:extLst>
      <p:ext uri="{BB962C8B-B14F-4D97-AF65-F5344CB8AC3E}">
        <p14:creationId xmlns:p14="http://schemas.microsoft.com/office/powerpoint/2010/main" val="2165476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2700338" y="5110177"/>
            <a:ext cx="60483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3200" dirty="0" err="1">
                <a:latin typeface="+mj-lt"/>
              </a:rPr>
              <a:t>Τονομετρία</a:t>
            </a:r>
            <a:r>
              <a:rPr lang="el-GR" altLang="el-GR" sz="3200" dirty="0">
                <a:latin typeface="+mj-lt"/>
              </a:rPr>
              <a:t> </a:t>
            </a:r>
          </a:p>
          <a:p>
            <a:pPr algn="ctr" eaLnBrk="1" hangingPunct="1"/>
            <a:r>
              <a:rPr lang="el-GR" altLang="el-GR" sz="3200" dirty="0">
                <a:latin typeface="+mj-lt"/>
              </a:rPr>
              <a:t>Υπερηχογραφία</a:t>
            </a:r>
          </a:p>
          <a:p>
            <a:pPr algn="ctr" eaLnBrk="1" hangingPunct="1"/>
            <a:r>
              <a:rPr lang="el-GR" altLang="el-GR" sz="3200" dirty="0" err="1">
                <a:latin typeface="+mj-lt"/>
              </a:rPr>
              <a:t>Ταλαντωσιμετρικά</a:t>
            </a:r>
            <a:r>
              <a:rPr lang="el-GR" altLang="el-GR" sz="3200" dirty="0">
                <a:latin typeface="+mj-lt"/>
              </a:rPr>
              <a:t> πιεσόμετρα</a:t>
            </a:r>
          </a:p>
        </p:txBody>
      </p:sp>
      <p:grpSp>
        <p:nvGrpSpPr>
          <p:cNvPr id="5" name="Group 5"/>
          <p:cNvGrpSpPr/>
          <p:nvPr/>
        </p:nvGrpSpPr>
        <p:grpSpPr>
          <a:xfrm>
            <a:off x="251520" y="3069416"/>
            <a:ext cx="2016224" cy="1584176"/>
            <a:chOff x="3025445" y="2071701"/>
            <a:chExt cx="2504302" cy="1928827"/>
          </a:xfrm>
          <a:scene3d>
            <a:camera prst="orthographicFront"/>
            <a:lightRig rig="flat" dir="t"/>
          </a:scene3d>
        </p:grpSpPr>
        <p:sp>
          <p:nvSpPr>
            <p:cNvPr id="6" name="Oval 6"/>
            <p:cNvSpPr/>
            <p:nvPr/>
          </p:nvSpPr>
          <p:spPr>
            <a:xfrm>
              <a:off x="3025445" y="2071701"/>
              <a:ext cx="2504302" cy="1928827"/>
            </a:xfrm>
            <a:prstGeom prst="ellipse">
              <a:avLst/>
            </a:prstGeom>
            <a:blipFill rotWithShape="0">
              <a:blip r:embed="rId2" cstate="print"/>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l-GR"/>
            </a:p>
          </p:txBody>
        </p:sp>
        <p:sp>
          <p:nvSpPr>
            <p:cNvPr id="7" name="Oval 4"/>
            <p:cNvSpPr/>
            <p:nvPr/>
          </p:nvSpPr>
          <p:spPr>
            <a:xfrm>
              <a:off x="3392192" y="2354171"/>
              <a:ext cx="1770808" cy="1363887"/>
            </a:xfrm>
            <a:prstGeom prst="rect">
              <a:avLst/>
            </a:prstGeom>
            <a:sp3d/>
          </p:spPr>
          <p:style>
            <a:lnRef idx="0">
              <a:scrgbClr r="0" g="0" b="0"/>
            </a:lnRef>
            <a:fillRef idx="0">
              <a:scrgbClr r="0" g="0" b="0"/>
            </a:fillRef>
            <a:effectRef idx="0">
              <a:scrgbClr r="0" g="0" b="0"/>
            </a:effectRef>
            <a:fontRef idx="minor">
              <a:schemeClr val="lt1"/>
            </a:fontRef>
          </p:style>
          <p:txBody>
            <a:bodyPr lIns="41275" tIns="41275" rIns="41275" bIns="41275" spcCol="1270" anchor="ctr"/>
            <a:lstStyle/>
            <a:p>
              <a:pPr algn="ctr" defTabSz="2889250">
                <a:lnSpc>
                  <a:spcPct val="90000"/>
                </a:lnSpc>
                <a:spcAft>
                  <a:spcPct val="35000"/>
                </a:spcAft>
                <a:defRPr/>
              </a:pPr>
              <a:endParaRPr lang="el-GR" sz="6500" b="1" dirty="0"/>
            </a:p>
          </p:txBody>
        </p:sp>
      </p:grpSp>
      <p:sp>
        <p:nvSpPr>
          <p:cNvPr id="8" name="Rectangle 7"/>
          <p:cNvSpPr/>
          <p:nvPr/>
        </p:nvSpPr>
        <p:spPr>
          <a:xfrm>
            <a:off x="2691726" y="1433909"/>
            <a:ext cx="6048672" cy="3539430"/>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800" b="1" dirty="0"/>
              <a:t>1. </a:t>
            </a:r>
            <a:r>
              <a:rPr lang="en-US" sz="2800" b="1" dirty="0" err="1">
                <a:solidFill>
                  <a:srgbClr val="FFFF00"/>
                </a:solidFill>
              </a:rPr>
              <a:t>Sphygmocor</a:t>
            </a:r>
            <a:r>
              <a:rPr lang="en-US" sz="2800" b="1" dirty="0">
                <a:solidFill>
                  <a:srgbClr val="FFFF00"/>
                </a:solidFill>
              </a:rPr>
              <a:t> (transfer functions)</a:t>
            </a:r>
            <a:br>
              <a:rPr lang="en-US" sz="2800" b="1" dirty="0">
                <a:solidFill>
                  <a:srgbClr val="FFFF00"/>
                </a:solidFill>
              </a:rPr>
            </a:br>
            <a:r>
              <a:rPr lang="en-US" sz="2800" b="1" dirty="0"/>
              <a:t>2. Pulse pen Carotid </a:t>
            </a:r>
            <a:r>
              <a:rPr lang="en-US" sz="2800" b="1" dirty="0" err="1"/>
              <a:t>tonometry</a:t>
            </a:r>
            <a:br>
              <a:rPr lang="en-US" sz="2800" b="1" dirty="0"/>
            </a:br>
            <a:r>
              <a:rPr lang="en-US" sz="2800" b="1" dirty="0"/>
              <a:t>3. </a:t>
            </a:r>
            <a:r>
              <a:rPr lang="en-US" sz="2800" b="1" dirty="0" err="1"/>
              <a:t>Arteriograph</a:t>
            </a:r>
            <a:br>
              <a:rPr lang="en-US" sz="2800" b="1" dirty="0"/>
            </a:br>
            <a:r>
              <a:rPr lang="en-US" sz="2800" b="1" dirty="0"/>
              <a:t>4. Echo-tracking </a:t>
            </a:r>
            <a:br>
              <a:rPr lang="en-US" sz="2800" b="1" dirty="0"/>
            </a:br>
            <a:r>
              <a:rPr lang="en-US" sz="2800" b="1" dirty="0"/>
              <a:t>5. </a:t>
            </a:r>
            <a:r>
              <a:rPr lang="en-US" sz="2800" b="1" dirty="0" err="1"/>
              <a:t>Complior</a:t>
            </a:r>
            <a:r>
              <a:rPr lang="en-US" sz="2800" b="1" dirty="0"/>
              <a:t> </a:t>
            </a:r>
            <a:endParaRPr lang="el-GR" sz="2800" b="1" dirty="0"/>
          </a:p>
          <a:p>
            <a:pPr>
              <a:defRPr/>
            </a:pPr>
            <a:r>
              <a:rPr lang="en-US" sz="2800" b="1" dirty="0"/>
              <a:t>6. Omron </a:t>
            </a:r>
            <a:br>
              <a:rPr lang="en-US" sz="2800" b="1" dirty="0"/>
            </a:br>
            <a:r>
              <a:rPr lang="en-US" sz="2800" b="1" dirty="0"/>
              <a:t>7. </a:t>
            </a:r>
            <a:r>
              <a:rPr lang="en-US" sz="2800" b="1" dirty="0" err="1">
                <a:solidFill>
                  <a:srgbClr val="FFFF00"/>
                </a:solidFill>
              </a:rPr>
              <a:t>Mobilograph</a:t>
            </a:r>
            <a:r>
              <a:rPr lang="en-US" sz="2800" b="1" dirty="0">
                <a:solidFill>
                  <a:srgbClr val="FFFF00"/>
                </a:solidFill>
              </a:rPr>
              <a:t> / </a:t>
            </a:r>
            <a:r>
              <a:rPr lang="en-US" sz="2800" b="1" dirty="0" err="1">
                <a:solidFill>
                  <a:srgbClr val="FFFF00"/>
                </a:solidFill>
              </a:rPr>
              <a:t>Arcsolver</a:t>
            </a:r>
            <a:endParaRPr lang="el-GR" sz="2800" b="1" dirty="0">
              <a:solidFill>
                <a:srgbClr val="FFFF00"/>
              </a:solidFill>
            </a:endParaRPr>
          </a:p>
          <a:p>
            <a:pPr>
              <a:spcAft>
                <a:spcPts val="600"/>
              </a:spcAft>
              <a:defRPr/>
            </a:pPr>
            <a:r>
              <a:rPr lang="el-GR" sz="2800" b="1" dirty="0"/>
              <a:t>8. </a:t>
            </a:r>
            <a:r>
              <a:rPr lang="en-US" sz="2800" b="1" dirty="0"/>
              <a:t>A-PULSE </a:t>
            </a:r>
            <a:r>
              <a:rPr lang="en-US" sz="2800" b="1" dirty="0" err="1"/>
              <a:t>CASPro</a:t>
            </a:r>
            <a:r>
              <a:rPr lang="en-US" sz="2800" b="1" dirty="0"/>
              <a:t>® </a:t>
            </a:r>
            <a:endParaRPr lang="el-GR" sz="2800" b="1" dirty="0"/>
          </a:p>
        </p:txBody>
      </p:sp>
      <p:pic>
        <p:nvPicPr>
          <p:cNvPr id="9" name="Picture 13" descr="http://www.atcormedical.com/demo/images/pi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562"/>
            <a:ext cx="1835150" cy="154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5" descr="http://www.adinstruments.com/solutions/images_new/auscult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41575"/>
            <a:ext cx="2595563"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77073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230" b="23540"/>
          <a:stretch/>
        </p:blipFill>
        <p:spPr bwMode="auto">
          <a:xfrm>
            <a:off x="3488930" y="1340068"/>
            <a:ext cx="2143125" cy="11193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667" y="3268102"/>
            <a:ext cx="2693917" cy="2265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 8"/>
          <p:cNvGrpSpPr>
            <a:grpSpLocks/>
          </p:cNvGrpSpPr>
          <p:nvPr/>
        </p:nvGrpSpPr>
        <p:grpSpPr bwMode="auto">
          <a:xfrm>
            <a:off x="570433" y="2804319"/>
            <a:ext cx="4102100" cy="3560762"/>
            <a:chOff x="2790" y="1300"/>
            <a:chExt cx="2584" cy="2243"/>
          </a:xfrm>
        </p:grpSpPr>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 y="3420"/>
              <a:ext cx="1209" cy="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 y="2828"/>
              <a:ext cx="1209" cy="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2790" y="2811"/>
              <a:ext cx="1211" cy="36"/>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sz="2000">
                <a:latin typeface="+mj-lt"/>
              </a:endParaRPr>
            </a:p>
          </p:txBody>
        </p:sp>
        <p:sp>
          <p:nvSpPr>
            <p:cNvPr id="12" name="Rectangle 12"/>
            <p:cNvSpPr>
              <a:spLocks noChangeArrowheads="1"/>
            </p:cNvSpPr>
            <p:nvPr/>
          </p:nvSpPr>
          <p:spPr bwMode="auto">
            <a:xfrm>
              <a:off x="2790" y="3402"/>
              <a:ext cx="1212" cy="18"/>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sz="2000">
                <a:latin typeface="+mj-lt"/>
              </a:endParaRPr>
            </a:p>
          </p:txBody>
        </p:sp>
        <p:sp>
          <p:nvSpPr>
            <p:cNvPr id="13" name="Rectangle 13"/>
            <p:cNvSpPr>
              <a:spLocks noChangeArrowheads="1"/>
            </p:cNvSpPr>
            <p:nvPr/>
          </p:nvSpPr>
          <p:spPr bwMode="auto">
            <a:xfrm>
              <a:off x="2792" y="3526"/>
              <a:ext cx="1212" cy="17"/>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sz="2000">
                <a:latin typeface="+mj-lt"/>
              </a:endParaRPr>
            </a:p>
          </p:txBody>
        </p:sp>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 y="2869"/>
              <a:ext cx="549"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Freeform 15"/>
            <p:cNvSpPr>
              <a:spLocks/>
            </p:cNvSpPr>
            <p:nvPr/>
          </p:nvSpPr>
          <p:spPr bwMode="auto">
            <a:xfrm>
              <a:off x="3120" y="2866"/>
              <a:ext cx="549" cy="514"/>
            </a:xfrm>
            <a:custGeom>
              <a:avLst/>
              <a:gdLst>
                <a:gd name="T0" fmla="*/ 303 w 549"/>
                <a:gd name="T1" fmla="*/ 2 h 514"/>
                <a:gd name="T2" fmla="*/ 343 w 549"/>
                <a:gd name="T3" fmla="*/ 9 h 514"/>
                <a:gd name="T4" fmla="*/ 382 w 549"/>
                <a:gd name="T5" fmla="*/ 21 h 514"/>
                <a:gd name="T6" fmla="*/ 417 w 549"/>
                <a:gd name="T7" fmla="*/ 38 h 514"/>
                <a:gd name="T8" fmla="*/ 449 w 549"/>
                <a:gd name="T9" fmla="*/ 60 h 514"/>
                <a:gd name="T10" fmla="*/ 478 w 549"/>
                <a:gd name="T11" fmla="*/ 85 h 514"/>
                <a:gd name="T12" fmla="*/ 503 w 549"/>
                <a:gd name="T13" fmla="*/ 114 h 514"/>
                <a:gd name="T14" fmla="*/ 523 w 549"/>
                <a:gd name="T15" fmla="*/ 146 h 514"/>
                <a:gd name="T16" fmla="*/ 537 w 549"/>
                <a:gd name="T17" fmla="*/ 181 h 514"/>
                <a:gd name="T18" fmla="*/ 546 w 549"/>
                <a:gd name="T19" fmla="*/ 218 h 514"/>
                <a:gd name="T20" fmla="*/ 549 w 549"/>
                <a:gd name="T21" fmla="*/ 257 h 514"/>
                <a:gd name="T22" fmla="*/ 546 w 549"/>
                <a:gd name="T23" fmla="*/ 297 h 514"/>
                <a:gd name="T24" fmla="*/ 537 w 549"/>
                <a:gd name="T25" fmla="*/ 334 h 514"/>
                <a:gd name="T26" fmla="*/ 523 w 549"/>
                <a:gd name="T27" fmla="*/ 369 h 514"/>
                <a:gd name="T28" fmla="*/ 503 w 549"/>
                <a:gd name="T29" fmla="*/ 401 h 514"/>
                <a:gd name="T30" fmla="*/ 478 w 549"/>
                <a:gd name="T31" fmla="*/ 430 h 514"/>
                <a:gd name="T32" fmla="*/ 449 w 549"/>
                <a:gd name="T33" fmla="*/ 456 h 514"/>
                <a:gd name="T34" fmla="*/ 417 w 549"/>
                <a:gd name="T35" fmla="*/ 477 h 514"/>
                <a:gd name="T36" fmla="*/ 382 w 549"/>
                <a:gd name="T37" fmla="*/ 495 h 514"/>
                <a:gd name="T38" fmla="*/ 343 w 549"/>
                <a:gd name="T39" fmla="*/ 507 h 514"/>
                <a:gd name="T40" fmla="*/ 303 w 549"/>
                <a:gd name="T41" fmla="*/ 513 h 514"/>
                <a:gd name="T42" fmla="*/ 261 w 549"/>
                <a:gd name="T43" fmla="*/ 514 h 514"/>
                <a:gd name="T44" fmla="*/ 220 w 549"/>
                <a:gd name="T45" fmla="*/ 509 h 514"/>
                <a:gd name="T46" fmla="*/ 181 w 549"/>
                <a:gd name="T47" fmla="*/ 499 h 514"/>
                <a:gd name="T48" fmla="*/ 144 w 549"/>
                <a:gd name="T49" fmla="*/ 483 h 514"/>
                <a:gd name="T50" fmla="*/ 111 w 549"/>
                <a:gd name="T51" fmla="*/ 463 h 514"/>
                <a:gd name="T52" fmla="*/ 81 w 549"/>
                <a:gd name="T53" fmla="*/ 439 h 514"/>
                <a:gd name="T54" fmla="*/ 55 w 549"/>
                <a:gd name="T55" fmla="*/ 411 h 514"/>
                <a:gd name="T56" fmla="*/ 33 w 549"/>
                <a:gd name="T57" fmla="*/ 380 h 514"/>
                <a:gd name="T58" fmla="*/ 17 w 549"/>
                <a:gd name="T59" fmla="*/ 346 h 514"/>
                <a:gd name="T60" fmla="*/ 6 w 549"/>
                <a:gd name="T61" fmla="*/ 309 h 514"/>
                <a:gd name="T62" fmla="*/ 0 w 549"/>
                <a:gd name="T63" fmla="*/ 271 h 514"/>
                <a:gd name="T64" fmla="*/ 1 w 549"/>
                <a:gd name="T65" fmla="*/ 232 h 514"/>
                <a:gd name="T66" fmla="*/ 9 w 549"/>
                <a:gd name="T67" fmla="*/ 193 h 514"/>
                <a:gd name="T68" fmla="*/ 22 w 549"/>
                <a:gd name="T69" fmla="*/ 157 h 514"/>
                <a:gd name="T70" fmla="*/ 40 w 549"/>
                <a:gd name="T71" fmla="*/ 124 h 514"/>
                <a:gd name="T72" fmla="*/ 63 w 549"/>
                <a:gd name="T73" fmla="*/ 94 h 514"/>
                <a:gd name="T74" fmla="*/ 90 w 549"/>
                <a:gd name="T75" fmla="*/ 68 h 514"/>
                <a:gd name="T76" fmla="*/ 121 w 549"/>
                <a:gd name="T77" fmla="*/ 44 h 514"/>
                <a:gd name="T78" fmla="*/ 157 w 549"/>
                <a:gd name="T79" fmla="*/ 26 h 514"/>
                <a:gd name="T80" fmla="*/ 193 w 549"/>
                <a:gd name="T81" fmla="*/ 12 h 514"/>
                <a:gd name="T82" fmla="*/ 233 w 549"/>
                <a:gd name="T83" fmla="*/ 3 h 514"/>
                <a:gd name="T84" fmla="*/ 275 w 549"/>
                <a:gd name="T85"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9" h="514">
                  <a:moveTo>
                    <a:pt x="275" y="0"/>
                  </a:moveTo>
                  <a:lnTo>
                    <a:pt x="289" y="1"/>
                  </a:lnTo>
                  <a:lnTo>
                    <a:pt x="303" y="2"/>
                  </a:lnTo>
                  <a:lnTo>
                    <a:pt x="316" y="3"/>
                  </a:lnTo>
                  <a:lnTo>
                    <a:pt x="330" y="6"/>
                  </a:lnTo>
                  <a:lnTo>
                    <a:pt x="343" y="9"/>
                  </a:lnTo>
                  <a:lnTo>
                    <a:pt x="356" y="12"/>
                  </a:lnTo>
                  <a:lnTo>
                    <a:pt x="370" y="17"/>
                  </a:lnTo>
                  <a:lnTo>
                    <a:pt x="382" y="21"/>
                  </a:lnTo>
                  <a:lnTo>
                    <a:pt x="394" y="26"/>
                  </a:lnTo>
                  <a:lnTo>
                    <a:pt x="406" y="32"/>
                  </a:lnTo>
                  <a:lnTo>
                    <a:pt x="417" y="38"/>
                  </a:lnTo>
                  <a:lnTo>
                    <a:pt x="428" y="44"/>
                  </a:lnTo>
                  <a:lnTo>
                    <a:pt x="439" y="52"/>
                  </a:lnTo>
                  <a:lnTo>
                    <a:pt x="449" y="60"/>
                  </a:lnTo>
                  <a:lnTo>
                    <a:pt x="459" y="68"/>
                  </a:lnTo>
                  <a:lnTo>
                    <a:pt x="469" y="75"/>
                  </a:lnTo>
                  <a:lnTo>
                    <a:pt x="478" y="85"/>
                  </a:lnTo>
                  <a:lnTo>
                    <a:pt x="487" y="94"/>
                  </a:lnTo>
                  <a:lnTo>
                    <a:pt x="495" y="104"/>
                  </a:lnTo>
                  <a:lnTo>
                    <a:pt x="503" y="114"/>
                  </a:lnTo>
                  <a:lnTo>
                    <a:pt x="509" y="124"/>
                  </a:lnTo>
                  <a:lnTo>
                    <a:pt x="516" y="135"/>
                  </a:lnTo>
                  <a:lnTo>
                    <a:pt x="523" y="146"/>
                  </a:lnTo>
                  <a:lnTo>
                    <a:pt x="528" y="157"/>
                  </a:lnTo>
                  <a:lnTo>
                    <a:pt x="533" y="170"/>
                  </a:lnTo>
                  <a:lnTo>
                    <a:pt x="537" y="181"/>
                  </a:lnTo>
                  <a:lnTo>
                    <a:pt x="540" y="193"/>
                  </a:lnTo>
                  <a:lnTo>
                    <a:pt x="544" y="206"/>
                  </a:lnTo>
                  <a:lnTo>
                    <a:pt x="546" y="218"/>
                  </a:lnTo>
                  <a:lnTo>
                    <a:pt x="548" y="232"/>
                  </a:lnTo>
                  <a:lnTo>
                    <a:pt x="549" y="244"/>
                  </a:lnTo>
                  <a:lnTo>
                    <a:pt x="549" y="257"/>
                  </a:lnTo>
                  <a:lnTo>
                    <a:pt x="549" y="271"/>
                  </a:lnTo>
                  <a:lnTo>
                    <a:pt x="548" y="284"/>
                  </a:lnTo>
                  <a:lnTo>
                    <a:pt x="546" y="297"/>
                  </a:lnTo>
                  <a:lnTo>
                    <a:pt x="544" y="309"/>
                  </a:lnTo>
                  <a:lnTo>
                    <a:pt x="540" y="322"/>
                  </a:lnTo>
                  <a:lnTo>
                    <a:pt x="537" y="334"/>
                  </a:lnTo>
                  <a:lnTo>
                    <a:pt x="533" y="346"/>
                  </a:lnTo>
                  <a:lnTo>
                    <a:pt x="528" y="357"/>
                  </a:lnTo>
                  <a:lnTo>
                    <a:pt x="523" y="369"/>
                  </a:lnTo>
                  <a:lnTo>
                    <a:pt x="516" y="380"/>
                  </a:lnTo>
                  <a:lnTo>
                    <a:pt x="509" y="390"/>
                  </a:lnTo>
                  <a:lnTo>
                    <a:pt x="503" y="401"/>
                  </a:lnTo>
                  <a:lnTo>
                    <a:pt x="495" y="411"/>
                  </a:lnTo>
                  <a:lnTo>
                    <a:pt x="487" y="421"/>
                  </a:lnTo>
                  <a:lnTo>
                    <a:pt x="478" y="430"/>
                  </a:lnTo>
                  <a:lnTo>
                    <a:pt x="469" y="439"/>
                  </a:lnTo>
                  <a:lnTo>
                    <a:pt x="459" y="448"/>
                  </a:lnTo>
                  <a:lnTo>
                    <a:pt x="449" y="456"/>
                  </a:lnTo>
                  <a:lnTo>
                    <a:pt x="439" y="463"/>
                  </a:lnTo>
                  <a:lnTo>
                    <a:pt x="428" y="470"/>
                  </a:lnTo>
                  <a:lnTo>
                    <a:pt x="417" y="477"/>
                  </a:lnTo>
                  <a:lnTo>
                    <a:pt x="406" y="483"/>
                  </a:lnTo>
                  <a:lnTo>
                    <a:pt x="394" y="489"/>
                  </a:lnTo>
                  <a:lnTo>
                    <a:pt x="382" y="495"/>
                  </a:lnTo>
                  <a:lnTo>
                    <a:pt x="370" y="499"/>
                  </a:lnTo>
                  <a:lnTo>
                    <a:pt x="356" y="503"/>
                  </a:lnTo>
                  <a:lnTo>
                    <a:pt x="343" y="507"/>
                  </a:lnTo>
                  <a:lnTo>
                    <a:pt x="330" y="509"/>
                  </a:lnTo>
                  <a:lnTo>
                    <a:pt x="316" y="511"/>
                  </a:lnTo>
                  <a:lnTo>
                    <a:pt x="303" y="513"/>
                  </a:lnTo>
                  <a:lnTo>
                    <a:pt x="289" y="514"/>
                  </a:lnTo>
                  <a:lnTo>
                    <a:pt x="275" y="514"/>
                  </a:lnTo>
                  <a:lnTo>
                    <a:pt x="261" y="514"/>
                  </a:lnTo>
                  <a:lnTo>
                    <a:pt x="246" y="513"/>
                  </a:lnTo>
                  <a:lnTo>
                    <a:pt x="233" y="511"/>
                  </a:lnTo>
                  <a:lnTo>
                    <a:pt x="220" y="509"/>
                  </a:lnTo>
                  <a:lnTo>
                    <a:pt x="206" y="507"/>
                  </a:lnTo>
                  <a:lnTo>
                    <a:pt x="193" y="503"/>
                  </a:lnTo>
                  <a:lnTo>
                    <a:pt x="181" y="499"/>
                  </a:lnTo>
                  <a:lnTo>
                    <a:pt x="169" y="495"/>
                  </a:lnTo>
                  <a:lnTo>
                    <a:pt x="157" y="489"/>
                  </a:lnTo>
                  <a:lnTo>
                    <a:pt x="144" y="483"/>
                  </a:lnTo>
                  <a:lnTo>
                    <a:pt x="133" y="477"/>
                  </a:lnTo>
                  <a:lnTo>
                    <a:pt x="121" y="470"/>
                  </a:lnTo>
                  <a:lnTo>
                    <a:pt x="111" y="463"/>
                  </a:lnTo>
                  <a:lnTo>
                    <a:pt x="100" y="456"/>
                  </a:lnTo>
                  <a:lnTo>
                    <a:pt x="90" y="448"/>
                  </a:lnTo>
                  <a:lnTo>
                    <a:pt x="81" y="439"/>
                  </a:lnTo>
                  <a:lnTo>
                    <a:pt x="72" y="430"/>
                  </a:lnTo>
                  <a:lnTo>
                    <a:pt x="63" y="421"/>
                  </a:lnTo>
                  <a:lnTo>
                    <a:pt x="55" y="411"/>
                  </a:lnTo>
                  <a:lnTo>
                    <a:pt x="48" y="401"/>
                  </a:lnTo>
                  <a:lnTo>
                    <a:pt x="40" y="390"/>
                  </a:lnTo>
                  <a:lnTo>
                    <a:pt x="33" y="380"/>
                  </a:lnTo>
                  <a:lnTo>
                    <a:pt x="28" y="369"/>
                  </a:lnTo>
                  <a:lnTo>
                    <a:pt x="22" y="357"/>
                  </a:lnTo>
                  <a:lnTo>
                    <a:pt x="17" y="346"/>
                  </a:lnTo>
                  <a:lnTo>
                    <a:pt x="12" y="334"/>
                  </a:lnTo>
                  <a:lnTo>
                    <a:pt x="9" y="322"/>
                  </a:lnTo>
                  <a:lnTo>
                    <a:pt x="6" y="309"/>
                  </a:lnTo>
                  <a:lnTo>
                    <a:pt x="3" y="297"/>
                  </a:lnTo>
                  <a:lnTo>
                    <a:pt x="1" y="284"/>
                  </a:lnTo>
                  <a:lnTo>
                    <a:pt x="0" y="271"/>
                  </a:lnTo>
                  <a:lnTo>
                    <a:pt x="0" y="257"/>
                  </a:lnTo>
                  <a:lnTo>
                    <a:pt x="0" y="244"/>
                  </a:lnTo>
                  <a:lnTo>
                    <a:pt x="1" y="232"/>
                  </a:lnTo>
                  <a:lnTo>
                    <a:pt x="3" y="218"/>
                  </a:lnTo>
                  <a:lnTo>
                    <a:pt x="6" y="206"/>
                  </a:lnTo>
                  <a:lnTo>
                    <a:pt x="9" y="193"/>
                  </a:lnTo>
                  <a:lnTo>
                    <a:pt x="12" y="181"/>
                  </a:lnTo>
                  <a:lnTo>
                    <a:pt x="17" y="170"/>
                  </a:lnTo>
                  <a:lnTo>
                    <a:pt x="22" y="157"/>
                  </a:lnTo>
                  <a:lnTo>
                    <a:pt x="28" y="146"/>
                  </a:lnTo>
                  <a:lnTo>
                    <a:pt x="33" y="135"/>
                  </a:lnTo>
                  <a:lnTo>
                    <a:pt x="40" y="124"/>
                  </a:lnTo>
                  <a:lnTo>
                    <a:pt x="48" y="114"/>
                  </a:lnTo>
                  <a:lnTo>
                    <a:pt x="55" y="104"/>
                  </a:lnTo>
                  <a:lnTo>
                    <a:pt x="63" y="94"/>
                  </a:lnTo>
                  <a:lnTo>
                    <a:pt x="72" y="85"/>
                  </a:lnTo>
                  <a:lnTo>
                    <a:pt x="81" y="75"/>
                  </a:lnTo>
                  <a:lnTo>
                    <a:pt x="90" y="68"/>
                  </a:lnTo>
                  <a:lnTo>
                    <a:pt x="100" y="60"/>
                  </a:lnTo>
                  <a:lnTo>
                    <a:pt x="111" y="52"/>
                  </a:lnTo>
                  <a:lnTo>
                    <a:pt x="121" y="44"/>
                  </a:lnTo>
                  <a:lnTo>
                    <a:pt x="133" y="38"/>
                  </a:lnTo>
                  <a:lnTo>
                    <a:pt x="144" y="32"/>
                  </a:lnTo>
                  <a:lnTo>
                    <a:pt x="157" y="26"/>
                  </a:lnTo>
                  <a:lnTo>
                    <a:pt x="169" y="21"/>
                  </a:lnTo>
                  <a:lnTo>
                    <a:pt x="181" y="17"/>
                  </a:lnTo>
                  <a:lnTo>
                    <a:pt x="193" y="12"/>
                  </a:lnTo>
                  <a:lnTo>
                    <a:pt x="206" y="9"/>
                  </a:lnTo>
                  <a:lnTo>
                    <a:pt x="220" y="6"/>
                  </a:lnTo>
                  <a:lnTo>
                    <a:pt x="233" y="3"/>
                  </a:lnTo>
                  <a:lnTo>
                    <a:pt x="246" y="2"/>
                  </a:lnTo>
                  <a:lnTo>
                    <a:pt x="261" y="1"/>
                  </a:lnTo>
                  <a:lnTo>
                    <a:pt x="275" y="0"/>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16" name="Rectangle 16"/>
            <p:cNvSpPr>
              <a:spLocks noChangeArrowheads="1"/>
            </p:cNvSpPr>
            <p:nvPr/>
          </p:nvSpPr>
          <p:spPr bwMode="auto">
            <a:xfrm>
              <a:off x="3170" y="3059"/>
              <a:ext cx="495"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eaLnBrk="0" hangingPunct="0"/>
              <a:r>
                <a:rPr lang="el-GR" altLang="el-GR" b="1" dirty="0" err="1">
                  <a:latin typeface="+mj-lt"/>
                </a:rPr>
                <a:t>Artery</a:t>
              </a:r>
              <a:endParaRPr lang="el-GR" altLang="el-GR" sz="2800" b="1" dirty="0">
                <a:latin typeface="+mj-lt"/>
              </a:endParaRPr>
            </a:p>
          </p:txBody>
        </p:sp>
        <p:sp>
          <p:nvSpPr>
            <p:cNvPr id="17" name="Rectangle 17"/>
            <p:cNvSpPr>
              <a:spLocks noChangeArrowheads="1"/>
            </p:cNvSpPr>
            <p:nvPr/>
          </p:nvSpPr>
          <p:spPr bwMode="auto">
            <a:xfrm>
              <a:off x="3685" y="2496"/>
              <a:ext cx="875"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l-GR" altLang="el-GR" sz="2000" b="1">
                  <a:latin typeface="+mj-lt"/>
                </a:rPr>
                <a:t>Αισθητήρας </a:t>
              </a:r>
            </a:p>
          </p:txBody>
        </p:sp>
        <p:pic>
          <p:nvPicPr>
            <p:cNvPr id="1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1" y="3427"/>
              <a:ext cx="1148" cy="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0" y="3092"/>
              <a:ext cx="1150" cy="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20"/>
            <p:cNvSpPr>
              <a:spLocks noChangeArrowheads="1"/>
            </p:cNvSpPr>
            <p:nvPr/>
          </p:nvSpPr>
          <p:spPr bwMode="auto">
            <a:xfrm>
              <a:off x="4222" y="3402"/>
              <a:ext cx="1151" cy="18"/>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sz="2000">
                <a:latin typeface="+mj-lt"/>
              </a:endParaRPr>
            </a:p>
          </p:txBody>
        </p:sp>
        <p:sp>
          <p:nvSpPr>
            <p:cNvPr id="21" name="Rectangle 21"/>
            <p:cNvSpPr>
              <a:spLocks noChangeArrowheads="1"/>
            </p:cNvSpPr>
            <p:nvPr/>
          </p:nvSpPr>
          <p:spPr bwMode="auto">
            <a:xfrm>
              <a:off x="4224" y="3526"/>
              <a:ext cx="1150" cy="17"/>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sz="2000">
                <a:latin typeface="+mj-lt"/>
              </a:endParaRPr>
            </a:p>
          </p:txBody>
        </p:sp>
        <p:pic>
          <p:nvPicPr>
            <p:cNvPr id="2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 y="3150"/>
              <a:ext cx="631"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Freeform 23"/>
            <p:cNvSpPr>
              <a:spLocks/>
            </p:cNvSpPr>
            <p:nvPr/>
          </p:nvSpPr>
          <p:spPr bwMode="auto">
            <a:xfrm>
              <a:off x="4479" y="3148"/>
              <a:ext cx="631" cy="229"/>
            </a:xfrm>
            <a:custGeom>
              <a:avLst/>
              <a:gdLst>
                <a:gd name="T0" fmla="*/ 349 w 631"/>
                <a:gd name="T1" fmla="*/ 0 h 229"/>
                <a:gd name="T2" fmla="*/ 410 w 631"/>
                <a:gd name="T3" fmla="*/ 4 h 229"/>
                <a:gd name="T4" fmla="*/ 466 w 631"/>
                <a:gd name="T5" fmla="*/ 13 h 229"/>
                <a:gd name="T6" fmla="*/ 516 w 631"/>
                <a:gd name="T7" fmla="*/ 26 h 229"/>
                <a:gd name="T8" fmla="*/ 559 w 631"/>
                <a:gd name="T9" fmla="*/ 42 h 229"/>
                <a:gd name="T10" fmla="*/ 594 w 631"/>
                <a:gd name="T11" fmla="*/ 60 h 229"/>
                <a:gd name="T12" fmla="*/ 613 w 631"/>
                <a:gd name="T13" fmla="*/ 75 h 229"/>
                <a:gd name="T14" fmla="*/ 621 w 631"/>
                <a:gd name="T15" fmla="*/ 86 h 229"/>
                <a:gd name="T16" fmla="*/ 628 w 631"/>
                <a:gd name="T17" fmla="*/ 97 h 229"/>
                <a:gd name="T18" fmla="*/ 631 w 631"/>
                <a:gd name="T19" fmla="*/ 108 h 229"/>
                <a:gd name="T20" fmla="*/ 631 w 631"/>
                <a:gd name="T21" fmla="*/ 120 h 229"/>
                <a:gd name="T22" fmla="*/ 628 w 631"/>
                <a:gd name="T23" fmla="*/ 132 h 229"/>
                <a:gd name="T24" fmla="*/ 621 w 631"/>
                <a:gd name="T25" fmla="*/ 143 h 229"/>
                <a:gd name="T26" fmla="*/ 613 w 631"/>
                <a:gd name="T27" fmla="*/ 154 h 229"/>
                <a:gd name="T28" fmla="*/ 594 w 631"/>
                <a:gd name="T29" fmla="*/ 169 h 229"/>
                <a:gd name="T30" fmla="*/ 559 w 631"/>
                <a:gd name="T31" fmla="*/ 187 h 229"/>
                <a:gd name="T32" fmla="*/ 516 w 631"/>
                <a:gd name="T33" fmla="*/ 203 h 229"/>
                <a:gd name="T34" fmla="*/ 466 w 631"/>
                <a:gd name="T35" fmla="*/ 216 h 229"/>
                <a:gd name="T36" fmla="*/ 410 w 631"/>
                <a:gd name="T37" fmla="*/ 224 h 229"/>
                <a:gd name="T38" fmla="*/ 349 w 631"/>
                <a:gd name="T39" fmla="*/ 229 h 229"/>
                <a:gd name="T40" fmla="*/ 284 w 631"/>
                <a:gd name="T41" fmla="*/ 229 h 229"/>
                <a:gd name="T42" fmla="*/ 222 w 631"/>
                <a:gd name="T43" fmla="*/ 224 h 229"/>
                <a:gd name="T44" fmla="*/ 165 w 631"/>
                <a:gd name="T45" fmla="*/ 216 h 229"/>
                <a:gd name="T46" fmla="*/ 116 w 631"/>
                <a:gd name="T47" fmla="*/ 203 h 229"/>
                <a:gd name="T48" fmla="*/ 72 w 631"/>
                <a:gd name="T49" fmla="*/ 187 h 229"/>
                <a:gd name="T50" fmla="*/ 39 w 631"/>
                <a:gd name="T51" fmla="*/ 169 h 229"/>
                <a:gd name="T52" fmla="*/ 20 w 631"/>
                <a:gd name="T53" fmla="*/ 154 h 229"/>
                <a:gd name="T54" fmla="*/ 10 w 631"/>
                <a:gd name="T55" fmla="*/ 143 h 229"/>
                <a:gd name="T56" fmla="*/ 5 w 631"/>
                <a:gd name="T57" fmla="*/ 132 h 229"/>
                <a:gd name="T58" fmla="*/ 1 w 631"/>
                <a:gd name="T59" fmla="*/ 120 h 229"/>
                <a:gd name="T60" fmla="*/ 1 w 631"/>
                <a:gd name="T61" fmla="*/ 108 h 229"/>
                <a:gd name="T62" fmla="*/ 5 w 631"/>
                <a:gd name="T63" fmla="*/ 97 h 229"/>
                <a:gd name="T64" fmla="*/ 10 w 631"/>
                <a:gd name="T65" fmla="*/ 86 h 229"/>
                <a:gd name="T66" fmla="*/ 20 w 631"/>
                <a:gd name="T67" fmla="*/ 75 h 229"/>
                <a:gd name="T68" fmla="*/ 39 w 631"/>
                <a:gd name="T69" fmla="*/ 60 h 229"/>
                <a:gd name="T70" fmla="*/ 72 w 631"/>
                <a:gd name="T71" fmla="*/ 42 h 229"/>
                <a:gd name="T72" fmla="*/ 116 w 631"/>
                <a:gd name="T73" fmla="*/ 26 h 229"/>
                <a:gd name="T74" fmla="*/ 165 w 631"/>
                <a:gd name="T75" fmla="*/ 13 h 229"/>
                <a:gd name="T76" fmla="*/ 222 w 631"/>
                <a:gd name="T77" fmla="*/ 4 h 229"/>
                <a:gd name="T78" fmla="*/ 284 w 631"/>
                <a:gd name="T7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1" h="229">
                  <a:moveTo>
                    <a:pt x="316" y="0"/>
                  </a:moveTo>
                  <a:lnTo>
                    <a:pt x="349" y="0"/>
                  </a:lnTo>
                  <a:lnTo>
                    <a:pt x="380" y="2"/>
                  </a:lnTo>
                  <a:lnTo>
                    <a:pt x="410" y="4"/>
                  </a:lnTo>
                  <a:lnTo>
                    <a:pt x="438" y="8"/>
                  </a:lnTo>
                  <a:lnTo>
                    <a:pt x="466" y="13"/>
                  </a:lnTo>
                  <a:lnTo>
                    <a:pt x="492" y="20"/>
                  </a:lnTo>
                  <a:lnTo>
                    <a:pt x="516" y="26"/>
                  </a:lnTo>
                  <a:lnTo>
                    <a:pt x="539" y="33"/>
                  </a:lnTo>
                  <a:lnTo>
                    <a:pt x="559" y="42"/>
                  </a:lnTo>
                  <a:lnTo>
                    <a:pt x="577" y="51"/>
                  </a:lnTo>
                  <a:lnTo>
                    <a:pt x="594" y="60"/>
                  </a:lnTo>
                  <a:lnTo>
                    <a:pt x="607" y="69"/>
                  </a:lnTo>
                  <a:lnTo>
                    <a:pt x="613" y="75"/>
                  </a:lnTo>
                  <a:lnTo>
                    <a:pt x="617" y="81"/>
                  </a:lnTo>
                  <a:lnTo>
                    <a:pt x="621" y="86"/>
                  </a:lnTo>
                  <a:lnTo>
                    <a:pt x="625" y="92"/>
                  </a:lnTo>
                  <a:lnTo>
                    <a:pt x="628" y="97"/>
                  </a:lnTo>
                  <a:lnTo>
                    <a:pt x="629" y="103"/>
                  </a:lnTo>
                  <a:lnTo>
                    <a:pt x="631" y="108"/>
                  </a:lnTo>
                  <a:lnTo>
                    <a:pt x="631" y="114"/>
                  </a:lnTo>
                  <a:lnTo>
                    <a:pt x="631" y="120"/>
                  </a:lnTo>
                  <a:lnTo>
                    <a:pt x="629" y="126"/>
                  </a:lnTo>
                  <a:lnTo>
                    <a:pt x="628" y="132"/>
                  </a:lnTo>
                  <a:lnTo>
                    <a:pt x="625" y="137"/>
                  </a:lnTo>
                  <a:lnTo>
                    <a:pt x="621" y="143"/>
                  </a:lnTo>
                  <a:lnTo>
                    <a:pt x="617" y="148"/>
                  </a:lnTo>
                  <a:lnTo>
                    <a:pt x="613" y="154"/>
                  </a:lnTo>
                  <a:lnTo>
                    <a:pt x="607" y="159"/>
                  </a:lnTo>
                  <a:lnTo>
                    <a:pt x="594" y="169"/>
                  </a:lnTo>
                  <a:lnTo>
                    <a:pt x="577" y="178"/>
                  </a:lnTo>
                  <a:lnTo>
                    <a:pt x="559" y="187"/>
                  </a:lnTo>
                  <a:lnTo>
                    <a:pt x="539" y="196"/>
                  </a:lnTo>
                  <a:lnTo>
                    <a:pt x="516" y="203"/>
                  </a:lnTo>
                  <a:lnTo>
                    <a:pt x="492" y="209"/>
                  </a:lnTo>
                  <a:lnTo>
                    <a:pt x="466" y="216"/>
                  </a:lnTo>
                  <a:lnTo>
                    <a:pt x="438" y="220"/>
                  </a:lnTo>
                  <a:lnTo>
                    <a:pt x="410" y="224"/>
                  </a:lnTo>
                  <a:lnTo>
                    <a:pt x="380" y="227"/>
                  </a:lnTo>
                  <a:lnTo>
                    <a:pt x="349" y="229"/>
                  </a:lnTo>
                  <a:lnTo>
                    <a:pt x="316" y="229"/>
                  </a:lnTo>
                  <a:lnTo>
                    <a:pt x="284" y="229"/>
                  </a:lnTo>
                  <a:lnTo>
                    <a:pt x="252" y="227"/>
                  </a:lnTo>
                  <a:lnTo>
                    <a:pt x="222" y="224"/>
                  </a:lnTo>
                  <a:lnTo>
                    <a:pt x="193" y="220"/>
                  </a:lnTo>
                  <a:lnTo>
                    <a:pt x="165" y="216"/>
                  </a:lnTo>
                  <a:lnTo>
                    <a:pt x="140" y="209"/>
                  </a:lnTo>
                  <a:lnTo>
                    <a:pt x="116" y="203"/>
                  </a:lnTo>
                  <a:lnTo>
                    <a:pt x="93" y="196"/>
                  </a:lnTo>
                  <a:lnTo>
                    <a:pt x="72" y="187"/>
                  </a:lnTo>
                  <a:lnTo>
                    <a:pt x="55" y="178"/>
                  </a:lnTo>
                  <a:lnTo>
                    <a:pt x="39" y="169"/>
                  </a:lnTo>
                  <a:lnTo>
                    <a:pt x="26" y="159"/>
                  </a:lnTo>
                  <a:lnTo>
                    <a:pt x="20" y="154"/>
                  </a:lnTo>
                  <a:lnTo>
                    <a:pt x="15" y="148"/>
                  </a:lnTo>
                  <a:lnTo>
                    <a:pt x="10" y="143"/>
                  </a:lnTo>
                  <a:lnTo>
                    <a:pt x="7" y="137"/>
                  </a:lnTo>
                  <a:lnTo>
                    <a:pt x="5" y="132"/>
                  </a:lnTo>
                  <a:lnTo>
                    <a:pt x="2" y="126"/>
                  </a:lnTo>
                  <a:lnTo>
                    <a:pt x="1" y="120"/>
                  </a:lnTo>
                  <a:lnTo>
                    <a:pt x="0" y="114"/>
                  </a:lnTo>
                  <a:lnTo>
                    <a:pt x="1" y="108"/>
                  </a:lnTo>
                  <a:lnTo>
                    <a:pt x="2" y="103"/>
                  </a:lnTo>
                  <a:lnTo>
                    <a:pt x="5" y="97"/>
                  </a:lnTo>
                  <a:lnTo>
                    <a:pt x="7" y="92"/>
                  </a:lnTo>
                  <a:lnTo>
                    <a:pt x="10" y="86"/>
                  </a:lnTo>
                  <a:lnTo>
                    <a:pt x="15" y="81"/>
                  </a:lnTo>
                  <a:lnTo>
                    <a:pt x="20" y="75"/>
                  </a:lnTo>
                  <a:lnTo>
                    <a:pt x="26" y="69"/>
                  </a:lnTo>
                  <a:lnTo>
                    <a:pt x="39" y="60"/>
                  </a:lnTo>
                  <a:lnTo>
                    <a:pt x="55" y="51"/>
                  </a:lnTo>
                  <a:lnTo>
                    <a:pt x="72" y="42"/>
                  </a:lnTo>
                  <a:lnTo>
                    <a:pt x="93" y="33"/>
                  </a:lnTo>
                  <a:lnTo>
                    <a:pt x="116" y="26"/>
                  </a:lnTo>
                  <a:lnTo>
                    <a:pt x="140" y="20"/>
                  </a:lnTo>
                  <a:lnTo>
                    <a:pt x="165" y="13"/>
                  </a:lnTo>
                  <a:lnTo>
                    <a:pt x="193" y="8"/>
                  </a:lnTo>
                  <a:lnTo>
                    <a:pt x="222" y="4"/>
                  </a:lnTo>
                  <a:lnTo>
                    <a:pt x="252" y="2"/>
                  </a:lnTo>
                  <a:lnTo>
                    <a:pt x="284" y="0"/>
                  </a:lnTo>
                  <a:lnTo>
                    <a:pt x="316" y="0"/>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24" name="Rectangle 24"/>
            <p:cNvSpPr>
              <a:spLocks noChangeArrowheads="1"/>
            </p:cNvSpPr>
            <p:nvPr/>
          </p:nvSpPr>
          <p:spPr bwMode="auto">
            <a:xfrm>
              <a:off x="4642" y="3187"/>
              <a:ext cx="341" cy="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l-GR" altLang="el-GR" sz="1600" b="1">
                  <a:latin typeface="+mj-lt"/>
                </a:rPr>
                <a:t>Artery</a:t>
              </a:r>
              <a:endParaRPr lang="el-GR" altLang="el-GR" sz="2800" b="1">
                <a:latin typeface="+mj-lt"/>
              </a:endParaRPr>
            </a:p>
          </p:txBody>
        </p:sp>
        <p:sp>
          <p:nvSpPr>
            <p:cNvPr id="25" name="Freeform 25"/>
            <p:cNvSpPr>
              <a:spLocks/>
            </p:cNvSpPr>
            <p:nvPr/>
          </p:nvSpPr>
          <p:spPr bwMode="auto">
            <a:xfrm>
              <a:off x="4616" y="2943"/>
              <a:ext cx="362" cy="194"/>
            </a:xfrm>
            <a:custGeom>
              <a:avLst/>
              <a:gdLst>
                <a:gd name="T0" fmla="*/ 199 w 362"/>
                <a:gd name="T1" fmla="*/ 0 h 194"/>
                <a:gd name="T2" fmla="*/ 235 w 362"/>
                <a:gd name="T3" fmla="*/ 4 h 194"/>
                <a:gd name="T4" fmla="*/ 267 w 362"/>
                <a:gd name="T5" fmla="*/ 11 h 194"/>
                <a:gd name="T6" fmla="*/ 296 w 362"/>
                <a:gd name="T7" fmla="*/ 22 h 194"/>
                <a:gd name="T8" fmla="*/ 320 w 362"/>
                <a:gd name="T9" fmla="*/ 35 h 194"/>
                <a:gd name="T10" fmla="*/ 340 w 362"/>
                <a:gd name="T11" fmla="*/ 51 h 194"/>
                <a:gd name="T12" fmla="*/ 354 w 362"/>
                <a:gd name="T13" fmla="*/ 67 h 194"/>
                <a:gd name="T14" fmla="*/ 361 w 362"/>
                <a:gd name="T15" fmla="*/ 87 h 194"/>
                <a:gd name="T16" fmla="*/ 361 w 362"/>
                <a:gd name="T17" fmla="*/ 106 h 194"/>
                <a:gd name="T18" fmla="*/ 354 w 362"/>
                <a:gd name="T19" fmla="*/ 126 h 194"/>
                <a:gd name="T20" fmla="*/ 340 w 362"/>
                <a:gd name="T21" fmla="*/ 143 h 194"/>
                <a:gd name="T22" fmla="*/ 320 w 362"/>
                <a:gd name="T23" fmla="*/ 158 h 194"/>
                <a:gd name="T24" fmla="*/ 296 w 362"/>
                <a:gd name="T25" fmla="*/ 171 h 194"/>
                <a:gd name="T26" fmla="*/ 267 w 362"/>
                <a:gd name="T27" fmla="*/ 182 h 194"/>
                <a:gd name="T28" fmla="*/ 235 w 362"/>
                <a:gd name="T29" fmla="*/ 189 h 194"/>
                <a:gd name="T30" fmla="*/ 199 w 362"/>
                <a:gd name="T31" fmla="*/ 194 h 194"/>
                <a:gd name="T32" fmla="*/ 162 w 362"/>
                <a:gd name="T33" fmla="*/ 194 h 194"/>
                <a:gd name="T34" fmla="*/ 126 w 362"/>
                <a:gd name="T35" fmla="*/ 189 h 194"/>
                <a:gd name="T36" fmla="*/ 94 w 362"/>
                <a:gd name="T37" fmla="*/ 182 h 194"/>
                <a:gd name="T38" fmla="*/ 65 w 362"/>
                <a:gd name="T39" fmla="*/ 171 h 194"/>
                <a:gd name="T40" fmla="*/ 41 w 362"/>
                <a:gd name="T41" fmla="*/ 158 h 194"/>
                <a:gd name="T42" fmla="*/ 21 w 362"/>
                <a:gd name="T43" fmla="*/ 143 h 194"/>
                <a:gd name="T44" fmla="*/ 7 w 362"/>
                <a:gd name="T45" fmla="*/ 126 h 194"/>
                <a:gd name="T46" fmla="*/ 0 w 362"/>
                <a:gd name="T47" fmla="*/ 106 h 194"/>
                <a:gd name="T48" fmla="*/ 0 w 362"/>
                <a:gd name="T49" fmla="*/ 87 h 194"/>
                <a:gd name="T50" fmla="*/ 7 w 362"/>
                <a:gd name="T51" fmla="*/ 67 h 194"/>
                <a:gd name="T52" fmla="*/ 21 w 362"/>
                <a:gd name="T53" fmla="*/ 51 h 194"/>
                <a:gd name="T54" fmla="*/ 41 w 362"/>
                <a:gd name="T55" fmla="*/ 35 h 194"/>
                <a:gd name="T56" fmla="*/ 65 w 362"/>
                <a:gd name="T57" fmla="*/ 22 h 194"/>
                <a:gd name="T58" fmla="*/ 94 w 362"/>
                <a:gd name="T59" fmla="*/ 11 h 194"/>
                <a:gd name="T60" fmla="*/ 126 w 362"/>
                <a:gd name="T61" fmla="*/ 4 h 194"/>
                <a:gd name="T62" fmla="*/ 162 w 362"/>
                <a:gd name="T6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194">
                  <a:moveTo>
                    <a:pt x="180" y="0"/>
                  </a:moveTo>
                  <a:lnTo>
                    <a:pt x="199" y="0"/>
                  </a:lnTo>
                  <a:lnTo>
                    <a:pt x="217" y="2"/>
                  </a:lnTo>
                  <a:lnTo>
                    <a:pt x="235" y="4"/>
                  </a:lnTo>
                  <a:lnTo>
                    <a:pt x="251" y="7"/>
                  </a:lnTo>
                  <a:lnTo>
                    <a:pt x="267" y="11"/>
                  </a:lnTo>
                  <a:lnTo>
                    <a:pt x="281" y="16"/>
                  </a:lnTo>
                  <a:lnTo>
                    <a:pt x="296" y="22"/>
                  </a:lnTo>
                  <a:lnTo>
                    <a:pt x="309" y="27"/>
                  </a:lnTo>
                  <a:lnTo>
                    <a:pt x="320" y="35"/>
                  </a:lnTo>
                  <a:lnTo>
                    <a:pt x="331" y="42"/>
                  </a:lnTo>
                  <a:lnTo>
                    <a:pt x="340" y="51"/>
                  </a:lnTo>
                  <a:lnTo>
                    <a:pt x="348" y="58"/>
                  </a:lnTo>
                  <a:lnTo>
                    <a:pt x="354" y="67"/>
                  </a:lnTo>
                  <a:lnTo>
                    <a:pt x="358" y="77"/>
                  </a:lnTo>
                  <a:lnTo>
                    <a:pt x="361" y="87"/>
                  </a:lnTo>
                  <a:lnTo>
                    <a:pt x="362" y="96"/>
                  </a:lnTo>
                  <a:lnTo>
                    <a:pt x="361" y="106"/>
                  </a:lnTo>
                  <a:lnTo>
                    <a:pt x="358" y="116"/>
                  </a:lnTo>
                  <a:lnTo>
                    <a:pt x="354" y="126"/>
                  </a:lnTo>
                  <a:lnTo>
                    <a:pt x="348" y="135"/>
                  </a:lnTo>
                  <a:lnTo>
                    <a:pt x="340" y="143"/>
                  </a:lnTo>
                  <a:lnTo>
                    <a:pt x="331" y="151"/>
                  </a:lnTo>
                  <a:lnTo>
                    <a:pt x="320" y="158"/>
                  </a:lnTo>
                  <a:lnTo>
                    <a:pt x="309" y="165"/>
                  </a:lnTo>
                  <a:lnTo>
                    <a:pt x="296" y="171"/>
                  </a:lnTo>
                  <a:lnTo>
                    <a:pt x="281" y="177"/>
                  </a:lnTo>
                  <a:lnTo>
                    <a:pt x="267" y="182"/>
                  </a:lnTo>
                  <a:lnTo>
                    <a:pt x="251" y="186"/>
                  </a:lnTo>
                  <a:lnTo>
                    <a:pt x="235" y="189"/>
                  </a:lnTo>
                  <a:lnTo>
                    <a:pt x="217" y="191"/>
                  </a:lnTo>
                  <a:lnTo>
                    <a:pt x="199" y="194"/>
                  </a:lnTo>
                  <a:lnTo>
                    <a:pt x="180" y="194"/>
                  </a:lnTo>
                  <a:lnTo>
                    <a:pt x="162" y="194"/>
                  </a:lnTo>
                  <a:lnTo>
                    <a:pt x="144" y="191"/>
                  </a:lnTo>
                  <a:lnTo>
                    <a:pt x="126" y="189"/>
                  </a:lnTo>
                  <a:lnTo>
                    <a:pt x="109" y="186"/>
                  </a:lnTo>
                  <a:lnTo>
                    <a:pt x="94" y="182"/>
                  </a:lnTo>
                  <a:lnTo>
                    <a:pt x="79" y="177"/>
                  </a:lnTo>
                  <a:lnTo>
                    <a:pt x="65" y="171"/>
                  </a:lnTo>
                  <a:lnTo>
                    <a:pt x="52" y="165"/>
                  </a:lnTo>
                  <a:lnTo>
                    <a:pt x="41" y="158"/>
                  </a:lnTo>
                  <a:lnTo>
                    <a:pt x="30" y="151"/>
                  </a:lnTo>
                  <a:lnTo>
                    <a:pt x="21" y="143"/>
                  </a:lnTo>
                  <a:lnTo>
                    <a:pt x="13" y="135"/>
                  </a:lnTo>
                  <a:lnTo>
                    <a:pt x="7" y="126"/>
                  </a:lnTo>
                  <a:lnTo>
                    <a:pt x="3" y="116"/>
                  </a:lnTo>
                  <a:lnTo>
                    <a:pt x="0" y="106"/>
                  </a:lnTo>
                  <a:lnTo>
                    <a:pt x="0" y="96"/>
                  </a:lnTo>
                  <a:lnTo>
                    <a:pt x="0" y="87"/>
                  </a:lnTo>
                  <a:lnTo>
                    <a:pt x="3" y="77"/>
                  </a:lnTo>
                  <a:lnTo>
                    <a:pt x="7" y="67"/>
                  </a:lnTo>
                  <a:lnTo>
                    <a:pt x="13" y="58"/>
                  </a:lnTo>
                  <a:lnTo>
                    <a:pt x="21" y="51"/>
                  </a:lnTo>
                  <a:lnTo>
                    <a:pt x="30" y="42"/>
                  </a:lnTo>
                  <a:lnTo>
                    <a:pt x="41" y="35"/>
                  </a:lnTo>
                  <a:lnTo>
                    <a:pt x="52" y="27"/>
                  </a:lnTo>
                  <a:lnTo>
                    <a:pt x="65" y="22"/>
                  </a:lnTo>
                  <a:lnTo>
                    <a:pt x="79" y="16"/>
                  </a:lnTo>
                  <a:lnTo>
                    <a:pt x="94" y="11"/>
                  </a:lnTo>
                  <a:lnTo>
                    <a:pt x="109" y="7"/>
                  </a:lnTo>
                  <a:lnTo>
                    <a:pt x="126" y="4"/>
                  </a:lnTo>
                  <a:lnTo>
                    <a:pt x="144" y="2"/>
                  </a:lnTo>
                  <a:lnTo>
                    <a:pt x="162" y="0"/>
                  </a:lnTo>
                  <a:lnTo>
                    <a:pt x="18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26" name="Freeform 26"/>
            <p:cNvSpPr>
              <a:spLocks/>
            </p:cNvSpPr>
            <p:nvPr/>
          </p:nvSpPr>
          <p:spPr bwMode="auto">
            <a:xfrm>
              <a:off x="4695" y="1777"/>
              <a:ext cx="210" cy="741"/>
            </a:xfrm>
            <a:custGeom>
              <a:avLst/>
              <a:gdLst>
                <a:gd name="T0" fmla="*/ 208 w 210"/>
                <a:gd name="T1" fmla="*/ 716 h 741"/>
                <a:gd name="T2" fmla="*/ 0 w 210"/>
                <a:gd name="T3" fmla="*/ 741 h 741"/>
                <a:gd name="T4" fmla="*/ 2 w 210"/>
                <a:gd name="T5" fmla="*/ 0 h 741"/>
                <a:gd name="T6" fmla="*/ 210 w 210"/>
                <a:gd name="T7" fmla="*/ 7 h 741"/>
                <a:gd name="T8" fmla="*/ 208 w 210"/>
                <a:gd name="T9" fmla="*/ 716 h 741"/>
              </a:gdLst>
              <a:ahLst/>
              <a:cxnLst>
                <a:cxn ang="0">
                  <a:pos x="T0" y="T1"/>
                </a:cxn>
                <a:cxn ang="0">
                  <a:pos x="T2" y="T3"/>
                </a:cxn>
                <a:cxn ang="0">
                  <a:pos x="T4" y="T5"/>
                </a:cxn>
                <a:cxn ang="0">
                  <a:pos x="T6" y="T7"/>
                </a:cxn>
                <a:cxn ang="0">
                  <a:pos x="T8" y="T9"/>
                </a:cxn>
              </a:cxnLst>
              <a:rect l="0" t="0" r="r" b="b"/>
              <a:pathLst>
                <a:path w="210" h="741">
                  <a:moveTo>
                    <a:pt x="208" y="716"/>
                  </a:moveTo>
                  <a:lnTo>
                    <a:pt x="0" y="741"/>
                  </a:lnTo>
                  <a:lnTo>
                    <a:pt x="2" y="0"/>
                  </a:lnTo>
                  <a:lnTo>
                    <a:pt x="210" y="7"/>
                  </a:lnTo>
                  <a:lnTo>
                    <a:pt x="208" y="716"/>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27" name="Freeform 27"/>
            <p:cNvSpPr>
              <a:spLocks/>
            </p:cNvSpPr>
            <p:nvPr/>
          </p:nvSpPr>
          <p:spPr bwMode="auto">
            <a:xfrm>
              <a:off x="4691" y="2489"/>
              <a:ext cx="213" cy="34"/>
            </a:xfrm>
            <a:custGeom>
              <a:avLst/>
              <a:gdLst>
                <a:gd name="T0" fmla="*/ 0 w 213"/>
                <a:gd name="T1" fmla="*/ 29 h 34"/>
                <a:gd name="T2" fmla="*/ 6 w 213"/>
                <a:gd name="T3" fmla="*/ 33 h 34"/>
                <a:gd name="T4" fmla="*/ 213 w 213"/>
                <a:gd name="T5" fmla="*/ 9 h 34"/>
                <a:gd name="T6" fmla="*/ 212 w 213"/>
                <a:gd name="T7" fmla="*/ 0 h 34"/>
                <a:gd name="T8" fmla="*/ 4 w 213"/>
                <a:gd name="T9" fmla="*/ 24 h 34"/>
                <a:gd name="T10" fmla="*/ 0 w 213"/>
                <a:gd name="T11" fmla="*/ 29 h 34"/>
                <a:gd name="T12" fmla="*/ 0 w 213"/>
                <a:gd name="T13" fmla="*/ 29 h 34"/>
                <a:gd name="T14" fmla="*/ 0 w 213"/>
                <a:gd name="T15" fmla="*/ 34 h 34"/>
                <a:gd name="T16" fmla="*/ 6 w 213"/>
                <a:gd name="T17" fmla="*/ 33 h 34"/>
                <a:gd name="T18" fmla="*/ 0 w 213"/>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34">
                  <a:moveTo>
                    <a:pt x="0" y="29"/>
                  </a:moveTo>
                  <a:lnTo>
                    <a:pt x="6" y="33"/>
                  </a:lnTo>
                  <a:lnTo>
                    <a:pt x="213" y="9"/>
                  </a:lnTo>
                  <a:lnTo>
                    <a:pt x="212" y="0"/>
                  </a:lnTo>
                  <a:lnTo>
                    <a:pt x="4" y="24"/>
                  </a:lnTo>
                  <a:lnTo>
                    <a:pt x="0" y="29"/>
                  </a:lnTo>
                  <a:lnTo>
                    <a:pt x="0" y="29"/>
                  </a:lnTo>
                  <a:lnTo>
                    <a:pt x="0" y="34"/>
                  </a:lnTo>
                  <a:lnTo>
                    <a:pt x="6" y="33"/>
                  </a:lnTo>
                  <a:lnTo>
                    <a:pt x="0" y="29"/>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28" name="Freeform 28"/>
            <p:cNvSpPr>
              <a:spLocks/>
            </p:cNvSpPr>
            <p:nvPr/>
          </p:nvSpPr>
          <p:spPr bwMode="auto">
            <a:xfrm>
              <a:off x="4691" y="1772"/>
              <a:ext cx="11" cy="746"/>
            </a:xfrm>
            <a:custGeom>
              <a:avLst/>
              <a:gdLst>
                <a:gd name="T0" fmla="*/ 7 w 11"/>
                <a:gd name="T1" fmla="*/ 0 h 746"/>
                <a:gd name="T2" fmla="*/ 1 w 11"/>
                <a:gd name="T3" fmla="*/ 5 h 746"/>
                <a:gd name="T4" fmla="*/ 0 w 11"/>
                <a:gd name="T5" fmla="*/ 746 h 746"/>
                <a:gd name="T6" fmla="*/ 9 w 11"/>
                <a:gd name="T7" fmla="*/ 746 h 746"/>
                <a:gd name="T8" fmla="*/ 11 w 11"/>
                <a:gd name="T9" fmla="*/ 5 h 746"/>
                <a:gd name="T10" fmla="*/ 7 w 11"/>
                <a:gd name="T11" fmla="*/ 0 h 746"/>
                <a:gd name="T12" fmla="*/ 7 w 11"/>
                <a:gd name="T13" fmla="*/ 0 h 746"/>
                <a:gd name="T14" fmla="*/ 1 w 11"/>
                <a:gd name="T15" fmla="*/ 0 h 746"/>
                <a:gd name="T16" fmla="*/ 1 w 11"/>
                <a:gd name="T17" fmla="*/ 5 h 746"/>
                <a:gd name="T18" fmla="*/ 7 w 11"/>
                <a:gd name="T1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46">
                  <a:moveTo>
                    <a:pt x="7" y="0"/>
                  </a:moveTo>
                  <a:lnTo>
                    <a:pt x="1" y="5"/>
                  </a:lnTo>
                  <a:lnTo>
                    <a:pt x="0" y="746"/>
                  </a:lnTo>
                  <a:lnTo>
                    <a:pt x="9" y="746"/>
                  </a:lnTo>
                  <a:lnTo>
                    <a:pt x="11" y="5"/>
                  </a:lnTo>
                  <a:lnTo>
                    <a:pt x="7" y="0"/>
                  </a:lnTo>
                  <a:lnTo>
                    <a:pt x="7" y="0"/>
                  </a:lnTo>
                  <a:lnTo>
                    <a:pt x="1" y="0"/>
                  </a:lnTo>
                  <a:lnTo>
                    <a:pt x="1" y="5"/>
                  </a:lnTo>
                  <a:lnTo>
                    <a:pt x="7"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29" name="Freeform 29"/>
            <p:cNvSpPr>
              <a:spLocks/>
            </p:cNvSpPr>
            <p:nvPr/>
          </p:nvSpPr>
          <p:spPr bwMode="auto">
            <a:xfrm>
              <a:off x="4697" y="1772"/>
              <a:ext cx="213" cy="17"/>
            </a:xfrm>
            <a:custGeom>
              <a:avLst/>
              <a:gdLst>
                <a:gd name="T0" fmla="*/ 213 w 213"/>
                <a:gd name="T1" fmla="*/ 12 h 17"/>
                <a:gd name="T2" fmla="*/ 208 w 213"/>
                <a:gd name="T3" fmla="*/ 7 h 17"/>
                <a:gd name="T4" fmla="*/ 1 w 213"/>
                <a:gd name="T5" fmla="*/ 0 h 17"/>
                <a:gd name="T6" fmla="*/ 0 w 213"/>
                <a:gd name="T7" fmla="*/ 10 h 17"/>
                <a:gd name="T8" fmla="*/ 207 w 213"/>
                <a:gd name="T9" fmla="*/ 17 h 17"/>
                <a:gd name="T10" fmla="*/ 213 w 213"/>
                <a:gd name="T11" fmla="*/ 12 h 17"/>
                <a:gd name="T12" fmla="*/ 213 w 213"/>
                <a:gd name="T13" fmla="*/ 12 h 17"/>
                <a:gd name="T14" fmla="*/ 213 w 213"/>
                <a:gd name="T15" fmla="*/ 7 h 17"/>
                <a:gd name="T16" fmla="*/ 208 w 213"/>
                <a:gd name="T17" fmla="*/ 7 h 17"/>
                <a:gd name="T18" fmla="*/ 213 w 213"/>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17">
                  <a:moveTo>
                    <a:pt x="213" y="12"/>
                  </a:moveTo>
                  <a:lnTo>
                    <a:pt x="208" y="7"/>
                  </a:lnTo>
                  <a:lnTo>
                    <a:pt x="1" y="0"/>
                  </a:lnTo>
                  <a:lnTo>
                    <a:pt x="0" y="10"/>
                  </a:lnTo>
                  <a:lnTo>
                    <a:pt x="207" y="17"/>
                  </a:lnTo>
                  <a:lnTo>
                    <a:pt x="213" y="12"/>
                  </a:lnTo>
                  <a:lnTo>
                    <a:pt x="213" y="12"/>
                  </a:lnTo>
                  <a:lnTo>
                    <a:pt x="213" y="7"/>
                  </a:lnTo>
                  <a:lnTo>
                    <a:pt x="208" y="7"/>
                  </a:lnTo>
                  <a:lnTo>
                    <a:pt x="213" y="12"/>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0" name="Freeform 30"/>
            <p:cNvSpPr>
              <a:spLocks/>
            </p:cNvSpPr>
            <p:nvPr/>
          </p:nvSpPr>
          <p:spPr bwMode="auto">
            <a:xfrm>
              <a:off x="4899" y="1784"/>
              <a:ext cx="11" cy="714"/>
            </a:xfrm>
            <a:custGeom>
              <a:avLst/>
              <a:gdLst>
                <a:gd name="T0" fmla="*/ 5 w 11"/>
                <a:gd name="T1" fmla="*/ 714 h 714"/>
                <a:gd name="T2" fmla="*/ 8 w 11"/>
                <a:gd name="T3" fmla="*/ 709 h 714"/>
                <a:gd name="T4" fmla="*/ 11 w 11"/>
                <a:gd name="T5" fmla="*/ 0 h 714"/>
                <a:gd name="T6" fmla="*/ 1 w 11"/>
                <a:gd name="T7" fmla="*/ 0 h 714"/>
                <a:gd name="T8" fmla="*/ 0 w 11"/>
                <a:gd name="T9" fmla="*/ 709 h 714"/>
                <a:gd name="T10" fmla="*/ 5 w 11"/>
                <a:gd name="T11" fmla="*/ 714 h 714"/>
                <a:gd name="T12" fmla="*/ 5 w 11"/>
                <a:gd name="T13" fmla="*/ 714 h 714"/>
                <a:gd name="T14" fmla="*/ 8 w 11"/>
                <a:gd name="T15" fmla="*/ 714 h 714"/>
                <a:gd name="T16" fmla="*/ 8 w 11"/>
                <a:gd name="T17" fmla="*/ 709 h 714"/>
                <a:gd name="T18" fmla="*/ 5 w 11"/>
                <a:gd name="T1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14">
                  <a:moveTo>
                    <a:pt x="5" y="714"/>
                  </a:moveTo>
                  <a:lnTo>
                    <a:pt x="8" y="709"/>
                  </a:lnTo>
                  <a:lnTo>
                    <a:pt x="11" y="0"/>
                  </a:lnTo>
                  <a:lnTo>
                    <a:pt x="1" y="0"/>
                  </a:lnTo>
                  <a:lnTo>
                    <a:pt x="0" y="709"/>
                  </a:lnTo>
                  <a:lnTo>
                    <a:pt x="5" y="714"/>
                  </a:lnTo>
                  <a:lnTo>
                    <a:pt x="5" y="714"/>
                  </a:lnTo>
                  <a:lnTo>
                    <a:pt x="8" y="714"/>
                  </a:lnTo>
                  <a:lnTo>
                    <a:pt x="8" y="709"/>
                  </a:lnTo>
                  <a:lnTo>
                    <a:pt x="5" y="714"/>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1" name="Freeform 31"/>
            <p:cNvSpPr>
              <a:spLocks/>
            </p:cNvSpPr>
            <p:nvPr/>
          </p:nvSpPr>
          <p:spPr bwMode="auto">
            <a:xfrm>
              <a:off x="4700" y="1680"/>
              <a:ext cx="204" cy="164"/>
            </a:xfrm>
            <a:custGeom>
              <a:avLst/>
              <a:gdLst>
                <a:gd name="T0" fmla="*/ 199 w 204"/>
                <a:gd name="T1" fmla="*/ 137 h 164"/>
                <a:gd name="T2" fmla="*/ 0 w 204"/>
                <a:gd name="T3" fmla="*/ 164 h 164"/>
                <a:gd name="T4" fmla="*/ 0 w 204"/>
                <a:gd name="T5" fmla="*/ 158 h 164"/>
                <a:gd name="T6" fmla="*/ 0 w 204"/>
                <a:gd name="T7" fmla="*/ 149 h 164"/>
                <a:gd name="T8" fmla="*/ 0 w 204"/>
                <a:gd name="T9" fmla="*/ 138 h 164"/>
                <a:gd name="T10" fmla="*/ 0 w 204"/>
                <a:gd name="T11" fmla="*/ 127 h 164"/>
                <a:gd name="T12" fmla="*/ 0 w 204"/>
                <a:gd name="T13" fmla="*/ 116 h 164"/>
                <a:gd name="T14" fmla="*/ 1 w 204"/>
                <a:gd name="T15" fmla="*/ 106 h 164"/>
                <a:gd name="T16" fmla="*/ 1 w 204"/>
                <a:gd name="T17" fmla="*/ 97 h 164"/>
                <a:gd name="T18" fmla="*/ 1 w 204"/>
                <a:gd name="T19" fmla="*/ 92 h 164"/>
                <a:gd name="T20" fmla="*/ 3 w 204"/>
                <a:gd name="T21" fmla="*/ 76 h 164"/>
                <a:gd name="T22" fmla="*/ 5 w 204"/>
                <a:gd name="T23" fmla="*/ 62 h 164"/>
                <a:gd name="T24" fmla="*/ 9 w 204"/>
                <a:gd name="T25" fmla="*/ 48 h 164"/>
                <a:gd name="T26" fmla="*/ 11 w 204"/>
                <a:gd name="T27" fmla="*/ 38 h 164"/>
                <a:gd name="T28" fmla="*/ 14 w 204"/>
                <a:gd name="T29" fmla="*/ 28 h 164"/>
                <a:gd name="T30" fmla="*/ 18 w 204"/>
                <a:gd name="T31" fmla="*/ 21 h 164"/>
                <a:gd name="T32" fmla="*/ 21 w 204"/>
                <a:gd name="T33" fmla="*/ 14 h 164"/>
                <a:gd name="T34" fmla="*/ 24 w 204"/>
                <a:gd name="T35" fmla="*/ 9 h 164"/>
                <a:gd name="T36" fmla="*/ 28 w 204"/>
                <a:gd name="T37" fmla="*/ 5 h 164"/>
                <a:gd name="T38" fmla="*/ 32 w 204"/>
                <a:gd name="T39" fmla="*/ 2 h 164"/>
                <a:gd name="T40" fmla="*/ 35 w 204"/>
                <a:gd name="T41" fmla="*/ 0 h 164"/>
                <a:gd name="T42" fmla="*/ 40 w 204"/>
                <a:gd name="T43" fmla="*/ 0 h 164"/>
                <a:gd name="T44" fmla="*/ 43 w 204"/>
                <a:gd name="T45" fmla="*/ 0 h 164"/>
                <a:gd name="T46" fmla="*/ 48 w 204"/>
                <a:gd name="T47" fmla="*/ 1 h 164"/>
                <a:gd name="T48" fmla="*/ 51 w 204"/>
                <a:gd name="T49" fmla="*/ 2 h 164"/>
                <a:gd name="T50" fmla="*/ 55 w 204"/>
                <a:gd name="T51" fmla="*/ 4 h 164"/>
                <a:gd name="T52" fmla="*/ 63 w 204"/>
                <a:gd name="T53" fmla="*/ 10 h 164"/>
                <a:gd name="T54" fmla="*/ 70 w 204"/>
                <a:gd name="T55" fmla="*/ 17 h 164"/>
                <a:gd name="T56" fmla="*/ 76 w 204"/>
                <a:gd name="T57" fmla="*/ 26 h 164"/>
                <a:gd name="T58" fmla="*/ 83 w 204"/>
                <a:gd name="T59" fmla="*/ 34 h 164"/>
                <a:gd name="T60" fmla="*/ 92 w 204"/>
                <a:gd name="T61" fmla="*/ 50 h 164"/>
                <a:gd name="T62" fmla="*/ 95 w 204"/>
                <a:gd name="T63" fmla="*/ 56 h 164"/>
                <a:gd name="T64" fmla="*/ 105 w 204"/>
                <a:gd name="T65" fmla="*/ 73 h 164"/>
                <a:gd name="T66" fmla="*/ 114 w 204"/>
                <a:gd name="T67" fmla="*/ 86 h 164"/>
                <a:gd name="T68" fmla="*/ 122 w 204"/>
                <a:gd name="T69" fmla="*/ 96 h 164"/>
                <a:gd name="T70" fmla="*/ 131 w 204"/>
                <a:gd name="T71" fmla="*/ 103 h 164"/>
                <a:gd name="T72" fmla="*/ 138 w 204"/>
                <a:gd name="T73" fmla="*/ 107 h 164"/>
                <a:gd name="T74" fmla="*/ 145 w 204"/>
                <a:gd name="T75" fmla="*/ 109 h 164"/>
                <a:gd name="T76" fmla="*/ 152 w 204"/>
                <a:gd name="T77" fmla="*/ 108 h 164"/>
                <a:gd name="T78" fmla="*/ 157 w 204"/>
                <a:gd name="T79" fmla="*/ 106 h 164"/>
                <a:gd name="T80" fmla="*/ 163 w 204"/>
                <a:gd name="T81" fmla="*/ 102 h 164"/>
                <a:gd name="T82" fmla="*/ 169 w 204"/>
                <a:gd name="T83" fmla="*/ 96 h 164"/>
                <a:gd name="T84" fmla="*/ 174 w 204"/>
                <a:gd name="T85" fmla="*/ 91 h 164"/>
                <a:gd name="T86" fmla="*/ 179 w 204"/>
                <a:gd name="T87" fmla="*/ 83 h 164"/>
                <a:gd name="T88" fmla="*/ 186 w 204"/>
                <a:gd name="T89" fmla="*/ 66 h 164"/>
                <a:gd name="T90" fmla="*/ 193 w 204"/>
                <a:gd name="T91" fmla="*/ 48 h 164"/>
                <a:gd name="T92" fmla="*/ 197 w 204"/>
                <a:gd name="T93" fmla="*/ 33 h 164"/>
                <a:gd name="T94" fmla="*/ 201 w 204"/>
                <a:gd name="T95" fmla="*/ 21 h 164"/>
                <a:gd name="T96" fmla="*/ 202 w 204"/>
                <a:gd name="T97" fmla="*/ 16 h 164"/>
                <a:gd name="T98" fmla="*/ 203 w 204"/>
                <a:gd name="T99" fmla="*/ 14 h 164"/>
                <a:gd name="T100" fmla="*/ 204 w 204"/>
                <a:gd name="T101" fmla="*/ 13 h 164"/>
                <a:gd name="T102" fmla="*/ 204 w 204"/>
                <a:gd name="T103" fmla="*/ 15 h 164"/>
                <a:gd name="T104" fmla="*/ 203 w 204"/>
                <a:gd name="T105" fmla="*/ 48 h 164"/>
                <a:gd name="T106" fmla="*/ 199 w 204"/>
                <a:gd name="T107"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64">
                  <a:moveTo>
                    <a:pt x="199" y="137"/>
                  </a:moveTo>
                  <a:lnTo>
                    <a:pt x="0" y="164"/>
                  </a:lnTo>
                  <a:lnTo>
                    <a:pt x="0" y="158"/>
                  </a:lnTo>
                  <a:lnTo>
                    <a:pt x="0" y="149"/>
                  </a:lnTo>
                  <a:lnTo>
                    <a:pt x="0" y="138"/>
                  </a:lnTo>
                  <a:lnTo>
                    <a:pt x="0" y="127"/>
                  </a:lnTo>
                  <a:lnTo>
                    <a:pt x="0" y="116"/>
                  </a:lnTo>
                  <a:lnTo>
                    <a:pt x="1" y="106"/>
                  </a:lnTo>
                  <a:lnTo>
                    <a:pt x="1" y="97"/>
                  </a:lnTo>
                  <a:lnTo>
                    <a:pt x="1" y="92"/>
                  </a:lnTo>
                  <a:lnTo>
                    <a:pt x="3" y="76"/>
                  </a:lnTo>
                  <a:lnTo>
                    <a:pt x="5" y="62"/>
                  </a:lnTo>
                  <a:lnTo>
                    <a:pt x="9" y="48"/>
                  </a:lnTo>
                  <a:lnTo>
                    <a:pt x="11" y="38"/>
                  </a:lnTo>
                  <a:lnTo>
                    <a:pt x="14" y="28"/>
                  </a:lnTo>
                  <a:lnTo>
                    <a:pt x="18" y="21"/>
                  </a:lnTo>
                  <a:lnTo>
                    <a:pt x="21" y="14"/>
                  </a:lnTo>
                  <a:lnTo>
                    <a:pt x="24" y="9"/>
                  </a:lnTo>
                  <a:lnTo>
                    <a:pt x="28" y="5"/>
                  </a:lnTo>
                  <a:lnTo>
                    <a:pt x="32" y="2"/>
                  </a:lnTo>
                  <a:lnTo>
                    <a:pt x="35" y="0"/>
                  </a:lnTo>
                  <a:lnTo>
                    <a:pt x="40" y="0"/>
                  </a:lnTo>
                  <a:lnTo>
                    <a:pt x="43" y="0"/>
                  </a:lnTo>
                  <a:lnTo>
                    <a:pt x="48" y="1"/>
                  </a:lnTo>
                  <a:lnTo>
                    <a:pt x="51" y="2"/>
                  </a:lnTo>
                  <a:lnTo>
                    <a:pt x="55" y="4"/>
                  </a:lnTo>
                  <a:lnTo>
                    <a:pt x="63" y="10"/>
                  </a:lnTo>
                  <a:lnTo>
                    <a:pt x="70" y="17"/>
                  </a:lnTo>
                  <a:lnTo>
                    <a:pt x="76" y="26"/>
                  </a:lnTo>
                  <a:lnTo>
                    <a:pt x="83" y="34"/>
                  </a:lnTo>
                  <a:lnTo>
                    <a:pt x="92" y="50"/>
                  </a:lnTo>
                  <a:lnTo>
                    <a:pt x="95" y="56"/>
                  </a:lnTo>
                  <a:lnTo>
                    <a:pt x="105" y="73"/>
                  </a:lnTo>
                  <a:lnTo>
                    <a:pt x="114" y="86"/>
                  </a:lnTo>
                  <a:lnTo>
                    <a:pt x="122" y="96"/>
                  </a:lnTo>
                  <a:lnTo>
                    <a:pt x="131" y="103"/>
                  </a:lnTo>
                  <a:lnTo>
                    <a:pt x="138" y="107"/>
                  </a:lnTo>
                  <a:lnTo>
                    <a:pt x="145" y="109"/>
                  </a:lnTo>
                  <a:lnTo>
                    <a:pt x="152" y="108"/>
                  </a:lnTo>
                  <a:lnTo>
                    <a:pt x="157" y="106"/>
                  </a:lnTo>
                  <a:lnTo>
                    <a:pt x="163" y="102"/>
                  </a:lnTo>
                  <a:lnTo>
                    <a:pt x="169" y="96"/>
                  </a:lnTo>
                  <a:lnTo>
                    <a:pt x="174" y="91"/>
                  </a:lnTo>
                  <a:lnTo>
                    <a:pt x="179" y="83"/>
                  </a:lnTo>
                  <a:lnTo>
                    <a:pt x="186" y="66"/>
                  </a:lnTo>
                  <a:lnTo>
                    <a:pt x="193" y="48"/>
                  </a:lnTo>
                  <a:lnTo>
                    <a:pt x="197" y="33"/>
                  </a:lnTo>
                  <a:lnTo>
                    <a:pt x="201" y="21"/>
                  </a:lnTo>
                  <a:lnTo>
                    <a:pt x="202" y="16"/>
                  </a:lnTo>
                  <a:lnTo>
                    <a:pt x="203" y="14"/>
                  </a:lnTo>
                  <a:lnTo>
                    <a:pt x="204" y="13"/>
                  </a:lnTo>
                  <a:lnTo>
                    <a:pt x="204" y="15"/>
                  </a:lnTo>
                  <a:lnTo>
                    <a:pt x="203" y="48"/>
                  </a:lnTo>
                  <a:lnTo>
                    <a:pt x="199" y="137"/>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2" name="Freeform 32"/>
            <p:cNvSpPr>
              <a:spLocks/>
            </p:cNvSpPr>
            <p:nvPr/>
          </p:nvSpPr>
          <p:spPr bwMode="auto">
            <a:xfrm>
              <a:off x="4622" y="2480"/>
              <a:ext cx="353" cy="577"/>
            </a:xfrm>
            <a:custGeom>
              <a:avLst/>
              <a:gdLst>
                <a:gd name="T0" fmla="*/ 352 w 353"/>
                <a:gd name="T1" fmla="*/ 551 h 577"/>
                <a:gd name="T2" fmla="*/ 0 w 353"/>
                <a:gd name="T3" fmla="*/ 577 h 577"/>
                <a:gd name="T4" fmla="*/ 0 w 353"/>
                <a:gd name="T5" fmla="*/ 130 h 577"/>
                <a:gd name="T6" fmla="*/ 4 w 353"/>
                <a:gd name="T7" fmla="*/ 114 h 577"/>
                <a:gd name="T8" fmla="*/ 9 w 353"/>
                <a:gd name="T9" fmla="*/ 100 h 577"/>
                <a:gd name="T10" fmla="*/ 15 w 353"/>
                <a:gd name="T11" fmla="*/ 86 h 577"/>
                <a:gd name="T12" fmla="*/ 22 w 353"/>
                <a:gd name="T13" fmla="*/ 73 h 577"/>
                <a:gd name="T14" fmla="*/ 31 w 353"/>
                <a:gd name="T15" fmla="*/ 62 h 577"/>
                <a:gd name="T16" fmla="*/ 41 w 353"/>
                <a:gd name="T17" fmla="*/ 51 h 577"/>
                <a:gd name="T18" fmla="*/ 52 w 353"/>
                <a:gd name="T19" fmla="*/ 42 h 577"/>
                <a:gd name="T20" fmla="*/ 64 w 353"/>
                <a:gd name="T21" fmla="*/ 33 h 577"/>
                <a:gd name="T22" fmla="*/ 76 w 353"/>
                <a:gd name="T23" fmla="*/ 26 h 577"/>
                <a:gd name="T24" fmla="*/ 89 w 353"/>
                <a:gd name="T25" fmla="*/ 19 h 577"/>
                <a:gd name="T26" fmla="*/ 102 w 353"/>
                <a:gd name="T27" fmla="*/ 13 h 577"/>
                <a:gd name="T28" fmla="*/ 116 w 353"/>
                <a:gd name="T29" fmla="*/ 9 h 577"/>
                <a:gd name="T30" fmla="*/ 130 w 353"/>
                <a:gd name="T31" fmla="*/ 6 h 577"/>
                <a:gd name="T32" fmla="*/ 145 w 353"/>
                <a:gd name="T33" fmla="*/ 2 h 577"/>
                <a:gd name="T34" fmla="*/ 160 w 353"/>
                <a:gd name="T35" fmla="*/ 1 h 577"/>
                <a:gd name="T36" fmla="*/ 174 w 353"/>
                <a:gd name="T37" fmla="*/ 0 h 577"/>
                <a:gd name="T38" fmla="*/ 190 w 353"/>
                <a:gd name="T39" fmla="*/ 0 h 577"/>
                <a:gd name="T40" fmla="*/ 204 w 353"/>
                <a:gd name="T41" fmla="*/ 1 h 577"/>
                <a:gd name="T42" fmla="*/ 219 w 353"/>
                <a:gd name="T43" fmla="*/ 2 h 577"/>
                <a:gd name="T44" fmla="*/ 233 w 353"/>
                <a:gd name="T45" fmla="*/ 6 h 577"/>
                <a:gd name="T46" fmla="*/ 248 w 353"/>
                <a:gd name="T47" fmla="*/ 9 h 577"/>
                <a:gd name="T48" fmla="*/ 261 w 353"/>
                <a:gd name="T49" fmla="*/ 13 h 577"/>
                <a:gd name="T50" fmla="*/ 274 w 353"/>
                <a:gd name="T51" fmla="*/ 18 h 577"/>
                <a:gd name="T52" fmla="*/ 287 w 353"/>
                <a:gd name="T53" fmla="*/ 25 h 577"/>
                <a:gd name="T54" fmla="*/ 299 w 353"/>
                <a:gd name="T55" fmla="*/ 31 h 577"/>
                <a:gd name="T56" fmla="*/ 310 w 353"/>
                <a:gd name="T57" fmla="*/ 39 h 577"/>
                <a:gd name="T58" fmla="*/ 320 w 353"/>
                <a:gd name="T59" fmla="*/ 47 h 577"/>
                <a:gd name="T60" fmla="*/ 329 w 353"/>
                <a:gd name="T61" fmla="*/ 57 h 577"/>
                <a:gd name="T62" fmla="*/ 336 w 353"/>
                <a:gd name="T63" fmla="*/ 67 h 577"/>
                <a:gd name="T64" fmla="*/ 343 w 353"/>
                <a:gd name="T65" fmla="*/ 77 h 577"/>
                <a:gd name="T66" fmla="*/ 349 w 353"/>
                <a:gd name="T67" fmla="*/ 89 h 577"/>
                <a:gd name="T68" fmla="*/ 353 w 353"/>
                <a:gd name="T69" fmla="*/ 101 h 577"/>
                <a:gd name="T70" fmla="*/ 352 w 353"/>
                <a:gd name="T71" fmla="*/ 55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577">
                  <a:moveTo>
                    <a:pt x="352" y="551"/>
                  </a:moveTo>
                  <a:lnTo>
                    <a:pt x="0" y="577"/>
                  </a:lnTo>
                  <a:lnTo>
                    <a:pt x="0" y="130"/>
                  </a:lnTo>
                  <a:lnTo>
                    <a:pt x="4" y="114"/>
                  </a:lnTo>
                  <a:lnTo>
                    <a:pt x="9" y="100"/>
                  </a:lnTo>
                  <a:lnTo>
                    <a:pt x="15" y="86"/>
                  </a:lnTo>
                  <a:lnTo>
                    <a:pt x="22" y="73"/>
                  </a:lnTo>
                  <a:lnTo>
                    <a:pt x="31" y="62"/>
                  </a:lnTo>
                  <a:lnTo>
                    <a:pt x="41" y="51"/>
                  </a:lnTo>
                  <a:lnTo>
                    <a:pt x="52" y="42"/>
                  </a:lnTo>
                  <a:lnTo>
                    <a:pt x="64" y="33"/>
                  </a:lnTo>
                  <a:lnTo>
                    <a:pt x="76" y="26"/>
                  </a:lnTo>
                  <a:lnTo>
                    <a:pt x="89" y="19"/>
                  </a:lnTo>
                  <a:lnTo>
                    <a:pt x="102" y="13"/>
                  </a:lnTo>
                  <a:lnTo>
                    <a:pt x="116" y="9"/>
                  </a:lnTo>
                  <a:lnTo>
                    <a:pt x="130" y="6"/>
                  </a:lnTo>
                  <a:lnTo>
                    <a:pt x="145" y="2"/>
                  </a:lnTo>
                  <a:lnTo>
                    <a:pt x="160" y="1"/>
                  </a:lnTo>
                  <a:lnTo>
                    <a:pt x="174" y="0"/>
                  </a:lnTo>
                  <a:lnTo>
                    <a:pt x="190" y="0"/>
                  </a:lnTo>
                  <a:lnTo>
                    <a:pt x="204" y="1"/>
                  </a:lnTo>
                  <a:lnTo>
                    <a:pt x="219" y="2"/>
                  </a:lnTo>
                  <a:lnTo>
                    <a:pt x="233" y="6"/>
                  </a:lnTo>
                  <a:lnTo>
                    <a:pt x="248" y="9"/>
                  </a:lnTo>
                  <a:lnTo>
                    <a:pt x="261" y="13"/>
                  </a:lnTo>
                  <a:lnTo>
                    <a:pt x="274" y="18"/>
                  </a:lnTo>
                  <a:lnTo>
                    <a:pt x="287" y="25"/>
                  </a:lnTo>
                  <a:lnTo>
                    <a:pt x="299" y="31"/>
                  </a:lnTo>
                  <a:lnTo>
                    <a:pt x="310" y="39"/>
                  </a:lnTo>
                  <a:lnTo>
                    <a:pt x="320" y="47"/>
                  </a:lnTo>
                  <a:lnTo>
                    <a:pt x="329" y="57"/>
                  </a:lnTo>
                  <a:lnTo>
                    <a:pt x="336" y="67"/>
                  </a:lnTo>
                  <a:lnTo>
                    <a:pt x="343" y="77"/>
                  </a:lnTo>
                  <a:lnTo>
                    <a:pt x="349" y="89"/>
                  </a:lnTo>
                  <a:lnTo>
                    <a:pt x="353" y="101"/>
                  </a:lnTo>
                  <a:lnTo>
                    <a:pt x="352" y="551"/>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3" name="Freeform 33"/>
            <p:cNvSpPr>
              <a:spLocks/>
            </p:cNvSpPr>
            <p:nvPr/>
          </p:nvSpPr>
          <p:spPr bwMode="auto">
            <a:xfrm>
              <a:off x="4618" y="3027"/>
              <a:ext cx="357" cy="34"/>
            </a:xfrm>
            <a:custGeom>
              <a:avLst/>
              <a:gdLst>
                <a:gd name="T0" fmla="*/ 0 w 357"/>
                <a:gd name="T1" fmla="*/ 30 h 34"/>
                <a:gd name="T2" fmla="*/ 5 w 357"/>
                <a:gd name="T3" fmla="*/ 34 h 34"/>
                <a:gd name="T4" fmla="*/ 357 w 357"/>
                <a:gd name="T5" fmla="*/ 9 h 34"/>
                <a:gd name="T6" fmla="*/ 356 w 357"/>
                <a:gd name="T7" fmla="*/ 0 h 34"/>
                <a:gd name="T8" fmla="*/ 4 w 357"/>
                <a:gd name="T9" fmla="*/ 25 h 34"/>
                <a:gd name="T10" fmla="*/ 0 w 357"/>
                <a:gd name="T11" fmla="*/ 30 h 34"/>
                <a:gd name="T12" fmla="*/ 0 w 357"/>
                <a:gd name="T13" fmla="*/ 30 h 34"/>
                <a:gd name="T14" fmla="*/ 0 w 357"/>
                <a:gd name="T15" fmla="*/ 34 h 34"/>
                <a:gd name="T16" fmla="*/ 5 w 357"/>
                <a:gd name="T17" fmla="*/ 34 h 34"/>
                <a:gd name="T18" fmla="*/ 0 w 357"/>
                <a:gd name="T1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4">
                  <a:moveTo>
                    <a:pt x="0" y="30"/>
                  </a:moveTo>
                  <a:lnTo>
                    <a:pt x="5" y="34"/>
                  </a:lnTo>
                  <a:lnTo>
                    <a:pt x="357" y="9"/>
                  </a:lnTo>
                  <a:lnTo>
                    <a:pt x="356" y="0"/>
                  </a:lnTo>
                  <a:lnTo>
                    <a:pt x="4" y="25"/>
                  </a:lnTo>
                  <a:lnTo>
                    <a:pt x="0" y="30"/>
                  </a:lnTo>
                  <a:lnTo>
                    <a:pt x="0" y="30"/>
                  </a:lnTo>
                  <a:lnTo>
                    <a:pt x="0" y="34"/>
                  </a:lnTo>
                  <a:lnTo>
                    <a:pt x="5" y="34"/>
                  </a:lnTo>
                  <a:lnTo>
                    <a:pt x="0" y="3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4" name="Freeform 34"/>
            <p:cNvSpPr>
              <a:spLocks/>
            </p:cNvSpPr>
            <p:nvPr/>
          </p:nvSpPr>
          <p:spPr bwMode="auto">
            <a:xfrm>
              <a:off x="4618" y="2609"/>
              <a:ext cx="9" cy="448"/>
            </a:xfrm>
            <a:custGeom>
              <a:avLst/>
              <a:gdLst>
                <a:gd name="T0" fmla="*/ 0 w 9"/>
                <a:gd name="T1" fmla="*/ 0 h 448"/>
                <a:gd name="T2" fmla="*/ 0 w 9"/>
                <a:gd name="T3" fmla="*/ 1 h 448"/>
                <a:gd name="T4" fmla="*/ 0 w 9"/>
                <a:gd name="T5" fmla="*/ 448 h 448"/>
                <a:gd name="T6" fmla="*/ 9 w 9"/>
                <a:gd name="T7" fmla="*/ 448 h 448"/>
                <a:gd name="T8" fmla="*/ 9 w 9"/>
                <a:gd name="T9" fmla="*/ 1 h 448"/>
                <a:gd name="T10" fmla="*/ 0 w 9"/>
                <a:gd name="T11" fmla="*/ 0 h 448"/>
              </a:gdLst>
              <a:ahLst/>
              <a:cxnLst>
                <a:cxn ang="0">
                  <a:pos x="T0" y="T1"/>
                </a:cxn>
                <a:cxn ang="0">
                  <a:pos x="T2" y="T3"/>
                </a:cxn>
                <a:cxn ang="0">
                  <a:pos x="T4" y="T5"/>
                </a:cxn>
                <a:cxn ang="0">
                  <a:pos x="T6" y="T7"/>
                </a:cxn>
                <a:cxn ang="0">
                  <a:pos x="T8" y="T9"/>
                </a:cxn>
                <a:cxn ang="0">
                  <a:pos x="T10" y="T11"/>
                </a:cxn>
              </a:cxnLst>
              <a:rect l="0" t="0" r="r" b="b"/>
              <a:pathLst>
                <a:path w="9" h="448">
                  <a:moveTo>
                    <a:pt x="0" y="0"/>
                  </a:moveTo>
                  <a:lnTo>
                    <a:pt x="0" y="1"/>
                  </a:lnTo>
                  <a:lnTo>
                    <a:pt x="0" y="448"/>
                  </a:lnTo>
                  <a:lnTo>
                    <a:pt x="9" y="448"/>
                  </a:lnTo>
                  <a:lnTo>
                    <a:pt x="9" y="1"/>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5" name="Freeform 35"/>
            <p:cNvSpPr>
              <a:spLocks/>
            </p:cNvSpPr>
            <p:nvPr/>
          </p:nvSpPr>
          <p:spPr bwMode="auto">
            <a:xfrm>
              <a:off x="4618" y="2476"/>
              <a:ext cx="362" cy="135"/>
            </a:xfrm>
            <a:custGeom>
              <a:avLst/>
              <a:gdLst>
                <a:gd name="T0" fmla="*/ 362 w 362"/>
                <a:gd name="T1" fmla="*/ 104 h 135"/>
                <a:gd name="T2" fmla="*/ 352 w 362"/>
                <a:gd name="T3" fmla="*/ 78 h 135"/>
                <a:gd name="T4" fmla="*/ 336 w 362"/>
                <a:gd name="T5" fmla="*/ 57 h 135"/>
                <a:gd name="T6" fmla="*/ 316 w 362"/>
                <a:gd name="T7" fmla="*/ 39 h 135"/>
                <a:gd name="T8" fmla="*/ 293 w 362"/>
                <a:gd name="T9" fmla="*/ 24 h 135"/>
                <a:gd name="T10" fmla="*/ 267 w 362"/>
                <a:gd name="T11" fmla="*/ 13 h 135"/>
                <a:gd name="T12" fmla="*/ 238 w 362"/>
                <a:gd name="T13" fmla="*/ 5 h 135"/>
                <a:gd name="T14" fmla="*/ 208 w 362"/>
                <a:gd name="T15" fmla="*/ 0 h 135"/>
                <a:gd name="T16" fmla="*/ 178 w 362"/>
                <a:gd name="T17" fmla="*/ 0 h 135"/>
                <a:gd name="T18" fmla="*/ 149 w 362"/>
                <a:gd name="T19" fmla="*/ 2 h 135"/>
                <a:gd name="T20" fmla="*/ 119 w 362"/>
                <a:gd name="T21" fmla="*/ 9 h 135"/>
                <a:gd name="T22" fmla="*/ 91 w 362"/>
                <a:gd name="T23" fmla="*/ 20 h 135"/>
                <a:gd name="T24" fmla="*/ 65 w 362"/>
                <a:gd name="T25" fmla="*/ 34 h 135"/>
                <a:gd name="T26" fmla="*/ 42 w 362"/>
                <a:gd name="T27" fmla="*/ 52 h 135"/>
                <a:gd name="T28" fmla="*/ 23 w 362"/>
                <a:gd name="T29" fmla="*/ 75 h 135"/>
                <a:gd name="T30" fmla="*/ 9 w 362"/>
                <a:gd name="T31" fmla="*/ 102 h 135"/>
                <a:gd name="T32" fmla="*/ 0 w 362"/>
                <a:gd name="T33" fmla="*/ 133 h 135"/>
                <a:gd name="T34" fmla="*/ 12 w 362"/>
                <a:gd name="T35" fmla="*/ 119 h 135"/>
                <a:gd name="T36" fmla="*/ 23 w 362"/>
                <a:gd name="T37" fmla="*/ 92 h 135"/>
                <a:gd name="T38" fmla="*/ 39 w 362"/>
                <a:gd name="T39" fmla="*/ 68 h 135"/>
                <a:gd name="T40" fmla="*/ 59 w 362"/>
                <a:gd name="T41" fmla="*/ 50 h 135"/>
                <a:gd name="T42" fmla="*/ 82 w 362"/>
                <a:gd name="T43" fmla="*/ 34 h 135"/>
                <a:gd name="T44" fmla="*/ 107 w 362"/>
                <a:gd name="T45" fmla="*/ 22 h 135"/>
                <a:gd name="T46" fmla="*/ 135 w 362"/>
                <a:gd name="T47" fmla="*/ 14 h 135"/>
                <a:gd name="T48" fmla="*/ 164 w 362"/>
                <a:gd name="T49" fmla="*/ 10 h 135"/>
                <a:gd name="T50" fmla="*/ 193 w 362"/>
                <a:gd name="T51" fmla="*/ 9 h 135"/>
                <a:gd name="T52" fmla="*/ 223 w 362"/>
                <a:gd name="T53" fmla="*/ 11 h 135"/>
                <a:gd name="T54" fmla="*/ 251 w 362"/>
                <a:gd name="T55" fmla="*/ 17 h 135"/>
                <a:gd name="T56" fmla="*/ 276 w 362"/>
                <a:gd name="T57" fmla="*/ 26 h 135"/>
                <a:gd name="T58" fmla="*/ 300 w 362"/>
                <a:gd name="T59" fmla="*/ 39 h 135"/>
                <a:gd name="T60" fmla="*/ 320 w 362"/>
                <a:gd name="T61" fmla="*/ 54 h 135"/>
                <a:gd name="T62" fmla="*/ 337 w 362"/>
                <a:gd name="T63" fmla="*/ 73 h 135"/>
                <a:gd name="T64" fmla="*/ 348 w 362"/>
                <a:gd name="T65" fmla="*/ 94 h 135"/>
                <a:gd name="T66" fmla="*/ 353 w 362"/>
                <a:gd name="T67" fmla="*/ 10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135">
                  <a:moveTo>
                    <a:pt x="362" y="105"/>
                  </a:moveTo>
                  <a:lnTo>
                    <a:pt x="362" y="104"/>
                  </a:lnTo>
                  <a:lnTo>
                    <a:pt x="357" y="91"/>
                  </a:lnTo>
                  <a:lnTo>
                    <a:pt x="352" y="78"/>
                  </a:lnTo>
                  <a:lnTo>
                    <a:pt x="345" y="67"/>
                  </a:lnTo>
                  <a:lnTo>
                    <a:pt x="336" y="57"/>
                  </a:lnTo>
                  <a:lnTo>
                    <a:pt x="327" y="47"/>
                  </a:lnTo>
                  <a:lnTo>
                    <a:pt x="316" y="39"/>
                  </a:lnTo>
                  <a:lnTo>
                    <a:pt x="305" y="31"/>
                  </a:lnTo>
                  <a:lnTo>
                    <a:pt x="293" y="24"/>
                  </a:lnTo>
                  <a:lnTo>
                    <a:pt x="281" y="17"/>
                  </a:lnTo>
                  <a:lnTo>
                    <a:pt x="267" y="13"/>
                  </a:lnTo>
                  <a:lnTo>
                    <a:pt x="253" y="9"/>
                  </a:lnTo>
                  <a:lnTo>
                    <a:pt x="238" y="5"/>
                  </a:lnTo>
                  <a:lnTo>
                    <a:pt x="224" y="2"/>
                  </a:lnTo>
                  <a:lnTo>
                    <a:pt x="208" y="0"/>
                  </a:lnTo>
                  <a:lnTo>
                    <a:pt x="194" y="0"/>
                  </a:lnTo>
                  <a:lnTo>
                    <a:pt x="178" y="0"/>
                  </a:lnTo>
                  <a:lnTo>
                    <a:pt x="163" y="1"/>
                  </a:lnTo>
                  <a:lnTo>
                    <a:pt x="149" y="2"/>
                  </a:lnTo>
                  <a:lnTo>
                    <a:pt x="133" y="5"/>
                  </a:lnTo>
                  <a:lnTo>
                    <a:pt x="119" y="9"/>
                  </a:lnTo>
                  <a:lnTo>
                    <a:pt x="104" y="13"/>
                  </a:lnTo>
                  <a:lnTo>
                    <a:pt x="91" y="20"/>
                  </a:lnTo>
                  <a:lnTo>
                    <a:pt x="77" y="26"/>
                  </a:lnTo>
                  <a:lnTo>
                    <a:pt x="65" y="34"/>
                  </a:lnTo>
                  <a:lnTo>
                    <a:pt x="53" y="43"/>
                  </a:lnTo>
                  <a:lnTo>
                    <a:pt x="42" y="52"/>
                  </a:lnTo>
                  <a:lnTo>
                    <a:pt x="32" y="63"/>
                  </a:lnTo>
                  <a:lnTo>
                    <a:pt x="23" y="75"/>
                  </a:lnTo>
                  <a:lnTo>
                    <a:pt x="15" y="88"/>
                  </a:lnTo>
                  <a:lnTo>
                    <a:pt x="9" y="102"/>
                  </a:lnTo>
                  <a:lnTo>
                    <a:pt x="3" y="117"/>
                  </a:lnTo>
                  <a:lnTo>
                    <a:pt x="0" y="133"/>
                  </a:lnTo>
                  <a:lnTo>
                    <a:pt x="9" y="135"/>
                  </a:lnTo>
                  <a:lnTo>
                    <a:pt x="12" y="119"/>
                  </a:lnTo>
                  <a:lnTo>
                    <a:pt x="18" y="105"/>
                  </a:lnTo>
                  <a:lnTo>
                    <a:pt x="23" y="92"/>
                  </a:lnTo>
                  <a:lnTo>
                    <a:pt x="31" y="80"/>
                  </a:lnTo>
                  <a:lnTo>
                    <a:pt x="39" y="68"/>
                  </a:lnTo>
                  <a:lnTo>
                    <a:pt x="49" y="58"/>
                  </a:lnTo>
                  <a:lnTo>
                    <a:pt x="59" y="50"/>
                  </a:lnTo>
                  <a:lnTo>
                    <a:pt x="70" y="42"/>
                  </a:lnTo>
                  <a:lnTo>
                    <a:pt x="82" y="34"/>
                  </a:lnTo>
                  <a:lnTo>
                    <a:pt x="94" y="27"/>
                  </a:lnTo>
                  <a:lnTo>
                    <a:pt x="107" y="22"/>
                  </a:lnTo>
                  <a:lnTo>
                    <a:pt x="121" y="17"/>
                  </a:lnTo>
                  <a:lnTo>
                    <a:pt x="135" y="14"/>
                  </a:lnTo>
                  <a:lnTo>
                    <a:pt x="150" y="11"/>
                  </a:lnTo>
                  <a:lnTo>
                    <a:pt x="164" y="10"/>
                  </a:lnTo>
                  <a:lnTo>
                    <a:pt x="178" y="9"/>
                  </a:lnTo>
                  <a:lnTo>
                    <a:pt x="193" y="9"/>
                  </a:lnTo>
                  <a:lnTo>
                    <a:pt x="208" y="10"/>
                  </a:lnTo>
                  <a:lnTo>
                    <a:pt x="223" y="11"/>
                  </a:lnTo>
                  <a:lnTo>
                    <a:pt x="236" y="14"/>
                  </a:lnTo>
                  <a:lnTo>
                    <a:pt x="251" y="17"/>
                  </a:lnTo>
                  <a:lnTo>
                    <a:pt x="264" y="22"/>
                  </a:lnTo>
                  <a:lnTo>
                    <a:pt x="276" y="26"/>
                  </a:lnTo>
                  <a:lnTo>
                    <a:pt x="288" y="32"/>
                  </a:lnTo>
                  <a:lnTo>
                    <a:pt x="300" y="39"/>
                  </a:lnTo>
                  <a:lnTo>
                    <a:pt x="310" y="46"/>
                  </a:lnTo>
                  <a:lnTo>
                    <a:pt x="320" y="54"/>
                  </a:lnTo>
                  <a:lnTo>
                    <a:pt x="329" y="63"/>
                  </a:lnTo>
                  <a:lnTo>
                    <a:pt x="337" y="73"/>
                  </a:lnTo>
                  <a:lnTo>
                    <a:pt x="344" y="83"/>
                  </a:lnTo>
                  <a:lnTo>
                    <a:pt x="348" y="94"/>
                  </a:lnTo>
                  <a:lnTo>
                    <a:pt x="353" y="106"/>
                  </a:lnTo>
                  <a:lnTo>
                    <a:pt x="353" y="105"/>
                  </a:lnTo>
                  <a:lnTo>
                    <a:pt x="362"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6" name="Freeform 36"/>
            <p:cNvSpPr>
              <a:spLocks/>
            </p:cNvSpPr>
            <p:nvPr/>
          </p:nvSpPr>
          <p:spPr bwMode="auto">
            <a:xfrm>
              <a:off x="4970" y="2581"/>
              <a:ext cx="10" cy="455"/>
            </a:xfrm>
            <a:custGeom>
              <a:avLst/>
              <a:gdLst>
                <a:gd name="T0" fmla="*/ 5 w 10"/>
                <a:gd name="T1" fmla="*/ 455 h 455"/>
                <a:gd name="T2" fmla="*/ 10 w 10"/>
                <a:gd name="T3" fmla="*/ 450 h 455"/>
                <a:gd name="T4" fmla="*/ 10 w 10"/>
                <a:gd name="T5" fmla="*/ 0 h 455"/>
                <a:gd name="T6" fmla="*/ 1 w 10"/>
                <a:gd name="T7" fmla="*/ 0 h 455"/>
                <a:gd name="T8" fmla="*/ 0 w 10"/>
                <a:gd name="T9" fmla="*/ 450 h 455"/>
                <a:gd name="T10" fmla="*/ 5 w 10"/>
                <a:gd name="T11" fmla="*/ 455 h 455"/>
                <a:gd name="T12" fmla="*/ 5 w 10"/>
                <a:gd name="T13" fmla="*/ 455 h 455"/>
                <a:gd name="T14" fmla="*/ 10 w 10"/>
                <a:gd name="T15" fmla="*/ 455 h 455"/>
                <a:gd name="T16" fmla="*/ 10 w 10"/>
                <a:gd name="T17" fmla="*/ 450 h 455"/>
                <a:gd name="T18" fmla="*/ 5 w 10"/>
                <a:gd name="T1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55">
                  <a:moveTo>
                    <a:pt x="5" y="455"/>
                  </a:moveTo>
                  <a:lnTo>
                    <a:pt x="10" y="450"/>
                  </a:lnTo>
                  <a:lnTo>
                    <a:pt x="10" y="0"/>
                  </a:lnTo>
                  <a:lnTo>
                    <a:pt x="1" y="0"/>
                  </a:lnTo>
                  <a:lnTo>
                    <a:pt x="0" y="450"/>
                  </a:lnTo>
                  <a:lnTo>
                    <a:pt x="5" y="455"/>
                  </a:lnTo>
                  <a:lnTo>
                    <a:pt x="5" y="455"/>
                  </a:lnTo>
                  <a:lnTo>
                    <a:pt x="10" y="455"/>
                  </a:lnTo>
                  <a:lnTo>
                    <a:pt x="10" y="450"/>
                  </a:lnTo>
                  <a:lnTo>
                    <a:pt x="5" y="45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7" name="Freeform 37"/>
            <p:cNvSpPr>
              <a:spLocks/>
            </p:cNvSpPr>
            <p:nvPr/>
          </p:nvSpPr>
          <p:spPr bwMode="auto">
            <a:xfrm>
              <a:off x="4621" y="2970"/>
              <a:ext cx="354" cy="147"/>
            </a:xfrm>
            <a:custGeom>
              <a:avLst/>
              <a:gdLst>
                <a:gd name="T0" fmla="*/ 45 w 354"/>
                <a:gd name="T1" fmla="*/ 27 h 147"/>
                <a:gd name="T2" fmla="*/ 70 w 354"/>
                <a:gd name="T3" fmla="*/ 17 h 147"/>
                <a:gd name="T4" fmla="*/ 100 w 354"/>
                <a:gd name="T5" fmla="*/ 9 h 147"/>
                <a:gd name="T6" fmla="*/ 132 w 354"/>
                <a:gd name="T7" fmla="*/ 4 h 147"/>
                <a:gd name="T8" fmla="*/ 165 w 354"/>
                <a:gd name="T9" fmla="*/ 1 h 147"/>
                <a:gd name="T10" fmla="*/ 200 w 354"/>
                <a:gd name="T11" fmla="*/ 1 h 147"/>
                <a:gd name="T12" fmla="*/ 233 w 354"/>
                <a:gd name="T13" fmla="*/ 4 h 147"/>
                <a:gd name="T14" fmla="*/ 265 w 354"/>
                <a:gd name="T15" fmla="*/ 9 h 147"/>
                <a:gd name="T16" fmla="*/ 294 w 354"/>
                <a:gd name="T17" fmla="*/ 18 h 147"/>
                <a:gd name="T18" fmla="*/ 319 w 354"/>
                <a:gd name="T19" fmla="*/ 28 h 147"/>
                <a:gd name="T20" fmla="*/ 336 w 354"/>
                <a:gd name="T21" fmla="*/ 40 h 147"/>
                <a:gd name="T22" fmla="*/ 349 w 354"/>
                <a:gd name="T23" fmla="*/ 53 h 147"/>
                <a:gd name="T24" fmla="*/ 354 w 354"/>
                <a:gd name="T25" fmla="*/ 67 h 147"/>
                <a:gd name="T26" fmla="*/ 353 w 354"/>
                <a:gd name="T27" fmla="*/ 81 h 147"/>
                <a:gd name="T28" fmla="*/ 346 w 354"/>
                <a:gd name="T29" fmla="*/ 94 h 147"/>
                <a:gd name="T30" fmla="*/ 332 w 354"/>
                <a:gd name="T31" fmla="*/ 108 h 147"/>
                <a:gd name="T32" fmla="*/ 311 w 354"/>
                <a:gd name="T33" fmla="*/ 121 h 147"/>
                <a:gd name="T34" fmla="*/ 284 w 354"/>
                <a:gd name="T35" fmla="*/ 131 h 147"/>
                <a:gd name="T36" fmla="*/ 255 w 354"/>
                <a:gd name="T37" fmla="*/ 139 h 147"/>
                <a:gd name="T38" fmla="*/ 223 w 354"/>
                <a:gd name="T39" fmla="*/ 143 h 147"/>
                <a:gd name="T40" fmla="*/ 190 w 354"/>
                <a:gd name="T41" fmla="*/ 147 h 147"/>
                <a:gd name="T42" fmla="*/ 155 w 354"/>
                <a:gd name="T43" fmla="*/ 147 h 147"/>
                <a:gd name="T44" fmla="*/ 122 w 354"/>
                <a:gd name="T45" fmla="*/ 143 h 147"/>
                <a:gd name="T46" fmla="*/ 90 w 354"/>
                <a:gd name="T47" fmla="*/ 138 h 147"/>
                <a:gd name="T48" fmla="*/ 60 w 354"/>
                <a:gd name="T49" fmla="*/ 130 h 147"/>
                <a:gd name="T50" fmla="*/ 37 w 354"/>
                <a:gd name="T51" fmla="*/ 119 h 147"/>
                <a:gd name="T52" fmla="*/ 18 w 354"/>
                <a:gd name="T53" fmla="*/ 107 h 147"/>
                <a:gd name="T54" fmla="*/ 7 w 354"/>
                <a:gd name="T55" fmla="*/ 94 h 147"/>
                <a:gd name="T56" fmla="*/ 1 w 354"/>
                <a:gd name="T57" fmla="*/ 80 h 147"/>
                <a:gd name="T58" fmla="*/ 1 w 354"/>
                <a:gd name="T59" fmla="*/ 67 h 147"/>
                <a:gd name="T60" fmla="*/ 9 w 354"/>
                <a:gd name="T61" fmla="*/ 52 h 147"/>
                <a:gd name="T62" fmla="*/ 23 w 354"/>
                <a:gd name="T63" fmla="*/ 3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147">
                  <a:moveTo>
                    <a:pt x="33" y="32"/>
                  </a:moveTo>
                  <a:lnTo>
                    <a:pt x="45" y="27"/>
                  </a:lnTo>
                  <a:lnTo>
                    <a:pt x="57" y="21"/>
                  </a:lnTo>
                  <a:lnTo>
                    <a:pt x="70" y="17"/>
                  </a:lnTo>
                  <a:lnTo>
                    <a:pt x="84" y="12"/>
                  </a:lnTo>
                  <a:lnTo>
                    <a:pt x="100" y="9"/>
                  </a:lnTo>
                  <a:lnTo>
                    <a:pt x="116" y="6"/>
                  </a:lnTo>
                  <a:lnTo>
                    <a:pt x="132" y="4"/>
                  </a:lnTo>
                  <a:lnTo>
                    <a:pt x="149" y="2"/>
                  </a:lnTo>
                  <a:lnTo>
                    <a:pt x="165" y="1"/>
                  </a:lnTo>
                  <a:lnTo>
                    <a:pt x="182" y="0"/>
                  </a:lnTo>
                  <a:lnTo>
                    <a:pt x="200" y="1"/>
                  </a:lnTo>
                  <a:lnTo>
                    <a:pt x="217" y="2"/>
                  </a:lnTo>
                  <a:lnTo>
                    <a:pt x="233" y="4"/>
                  </a:lnTo>
                  <a:lnTo>
                    <a:pt x="250" y="6"/>
                  </a:lnTo>
                  <a:lnTo>
                    <a:pt x="265" y="9"/>
                  </a:lnTo>
                  <a:lnTo>
                    <a:pt x="281" y="14"/>
                  </a:lnTo>
                  <a:lnTo>
                    <a:pt x="294" y="18"/>
                  </a:lnTo>
                  <a:lnTo>
                    <a:pt x="307" y="22"/>
                  </a:lnTo>
                  <a:lnTo>
                    <a:pt x="319" y="28"/>
                  </a:lnTo>
                  <a:lnTo>
                    <a:pt x="329" y="33"/>
                  </a:lnTo>
                  <a:lnTo>
                    <a:pt x="336" y="40"/>
                  </a:lnTo>
                  <a:lnTo>
                    <a:pt x="343" y="47"/>
                  </a:lnTo>
                  <a:lnTo>
                    <a:pt x="349" y="53"/>
                  </a:lnTo>
                  <a:lnTo>
                    <a:pt x="352" y="60"/>
                  </a:lnTo>
                  <a:lnTo>
                    <a:pt x="354" y="67"/>
                  </a:lnTo>
                  <a:lnTo>
                    <a:pt x="354" y="73"/>
                  </a:lnTo>
                  <a:lnTo>
                    <a:pt x="353" y="81"/>
                  </a:lnTo>
                  <a:lnTo>
                    <a:pt x="351" y="88"/>
                  </a:lnTo>
                  <a:lnTo>
                    <a:pt x="346" y="94"/>
                  </a:lnTo>
                  <a:lnTo>
                    <a:pt x="340" y="101"/>
                  </a:lnTo>
                  <a:lnTo>
                    <a:pt x="332" y="108"/>
                  </a:lnTo>
                  <a:lnTo>
                    <a:pt x="322" y="114"/>
                  </a:lnTo>
                  <a:lnTo>
                    <a:pt x="311" y="121"/>
                  </a:lnTo>
                  <a:lnTo>
                    <a:pt x="299" y="126"/>
                  </a:lnTo>
                  <a:lnTo>
                    <a:pt x="284" y="131"/>
                  </a:lnTo>
                  <a:lnTo>
                    <a:pt x="271" y="134"/>
                  </a:lnTo>
                  <a:lnTo>
                    <a:pt x="255" y="139"/>
                  </a:lnTo>
                  <a:lnTo>
                    <a:pt x="240" y="141"/>
                  </a:lnTo>
                  <a:lnTo>
                    <a:pt x="223" y="143"/>
                  </a:lnTo>
                  <a:lnTo>
                    <a:pt x="207" y="145"/>
                  </a:lnTo>
                  <a:lnTo>
                    <a:pt x="190" y="147"/>
                  </a:lnTo>
                  <a:lnTo>
                    <a:pt x="173" y="147"/>
                  </a:lnTo>
                  <a:lnTo>
                    <a:pt x="155" y="147"/>
                  </a:lnTo>
                  <a:lnTo>
                    <a:pt x="139" y="145"/>
                  </a:lnTo>
                  <a:lnTo>
                    <a:pt x="122" y="143"/>
                  </a:lnTo>
                  <a:lnTo>
                    <a:pt x="106" y="141"/>
                  </a:lnTo>
                  <a:lnTo>
                    <a:pt x="90" y="138"/>
                  </a:lnTo>
                  <a:lnTo>
                    <a:pt x="74" y="134"/>
                  </a:lnTo>
                  <a:lnTo>
                    <a:pt x="60" y="130"/>
                  </a:lnTo>
                  <a:lnTo>
                    <a:pt x="48" y="124"/>
                  </a:lnTo>
                  <a:lnTo>
                    <a:pt x="37" y="119"/>
                  </a:lnTo>
                  <a:lnTo>
                    <a:pt x="27" y="113"/>
                  </a:lnTo>
                  <a:lnTo>
                    <a:pt x="18" y="107"/>
                  </a:lnTo>
                  <a:lnTo>
                    <a:pt x="11" y="101"/>
                  </a:lnTo>
                  <a:lnTo>
                    <a:pt x="7" y="94"/>
                  </a:lnTo>
                  <a:lnTo>
                    <a:pt x="3" y="88"/>
                  </a:lnTo>
                  <a:lnTo>
                    <a:pt x="1" y="80"/>
                  </a:lnTo>
                  <a:lnTo>
                    <a:pt x="0" y="73"/>
                  </a:lnTo>
                  <a:lnTo>
                    <a:pt x="1" y="67"/>
                  </a:lnTo>
                  <a:lnTo>
                    <a:pt x="5" y="59"/>
                  </a:lnTo>
                  <a:lnTo>
                    <a:pt x="9" y="52"/>
                  </a:lnTo>
                  <a:lnTo>
                    <a:pt x="16" y="46"/>
                  </a:lnTo>
                  <a:lnTo>
                    <a:pt x="23" y="39"/>
                  </a:lnTo>
                  <a:lnTo>
                    <a:pt x="33" y="32"/>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8" name="Freeform 38"/>
            <p:cNvSpPr>
              <a:spLocks/>
            </p:cNvSpPr>
            <p:nvPr/>
          </p:nvSpPr>
          <p:spPr bwMode="auto">
            <a:xfrm>
              <a:off x="4652" y="2966"/>
              <a:ext cx="251" cy="41"/>
            </a:xfrm>
            <a:custGeom>
              <a:avLst/>
              <a:gdLst>
                <a:gd name="T0" fmla="*/ 251 w 251"/>
                <a:gd name="T1" fmla="*/ 13 h 41"/>
                <a:gd name="T2" fmla="*/ 251 w 251"/>
                <a:gd name="T3" fmla="*/ 13 h 41"/>
                <a:gd name="T4" fmla="*/ 235 w 251"/>
                <a:gd name="T5" fmla="*/ 9 h 41"/>
                <a:gd name="T6" fmla="*/ 219 w 251"/>
                <a:gd name="T7" fmla="*/ 5 h 41"/>
                <a:gd name="T8" fmla="*/ 202 w 251"/>
                <a:gd name="T9" fmla="*/ 3 h 41"/>
                <a:gd name="T10" fmla="*/ 186 w 251"/>
                <a:gd name="T11" fmla="*/ 1 h 41"/>
                <a:gd name="T12" fmla="*/ 169 w 251"/>
                <a:gd name="T13" fmla="*/ 1 h 41"/>
                <a:gd name="T14" fmla="*/ 151 w 251"/>
                <a:gd name="T15" fmla="*/ 0 h 41"/>
                <a:gd name="T16" fmla="*/ 134 w 251"/>
                <a:gd name="T17" fmla="*/ 1 h 41"/>
                <a:gd name="T18" fmla="*/ 117 w 251"/>
                <a:gd name="T19" fmla="*/ 1 h 41"/>
                <a:gd name="T20" fmla="*/ 100 w 251"/>
                <a:gd name="T21" fmla="*/ 3 h 41"/>
                <a:gd name="T22" fmla="*/ 83 w 251"/>
                <a:gd name="T23" fmla="*/ 5 h 41"/>
                <a:gd name="T24" fmla="*/ 68 w 251"/>
                <a:gd name="T25" fmla="*/ 9 h 41"/>
                <a:gd name="T26" fmla="*/ 52 w 251"/>
                <a:gd name="T27" fmla="*/ 12 h 41"/>
                <a:gd name="T28" fmla="*/ 38 w 251"/>
                <a:gd name="T29" fmla="*/ 16 h 41"/>
                <a:gd name="T30" fmla="*/ 25 w 251"/>
                <a:gd name="T31" fmla="*/ 21 h 41"/>
                <a:gd name="T32" fmla="*/ 11 w 251"/>
                <a:gd name="T33" fmla="*/ 26 h 41"/>
                <a:gd name="T34" fmla="*/ 0 w 251"/>
                <a:gd name="T35" fmla="*/ 33 h 41"/>
                <a:gd name="T36" fmla="*/ 5 w 251"/>
                <a:gd name="T37" fmla="*/ 41 h 41"/>
                <a:gd name="T38" fmla="*/ 16 w 251"/>
                <a:gd name="T39" fmla="*/ 35 h 41"/>
                <a:gd name="T40" fmla="*/ 28 w 251"/>
                <a:gd name="T41" fmla="*/ 30 h 41"/>
                <a:gd name="T42" fmla="*/ 41 w 251"/>
                <a:gd name="T43" fmla="*/ 25 h 41"/>
                <a:gd name="T44" fmla="*/ 55 w 251"/>
                <a:gd name="T45" fmla="*/ 21 h 41"/>
                <a:gd name="T46" fmla="*/ 70 w 251"/>
                <a:gd name="T47" fmla="*/ 18 h 41"/>
                <a:gd name="T48" fmla="*/ 86 w 251"/>
                <a:gd name="T49" fmla="*/ 14 h 41"/>
                <a:gd name="T50" fmla="*/ 101 w 251"/>
                <a:gd name="T51" fmla="*/ 12 h 41"/>
                <a:gd name="T52" fmla="*/ 118 w 251"/>
                <a:gd name="T53" fmla="*/ 11 h 41"/>
                <a:gd name="T54" fmla="*/ 134 w 251"/>
                <a:gd name="T55" fmla="*/ 10 h 41"/>
                <a:gd name="T56" fmla="*/ 151 w 251"/>
                <a:gd name="T57" fmla="*/ 10 h 41"/>
                <a:gd name="T58" fmla="*/ 168 w 251"/>
                <a:gd name="T59" fmla="*/ 10 h 41"/>
                <a:gd name="T60" fmla="*/ 186 w 251"/>
                <a:gd name="T61" fmla="*/ 11 h 41"/>
                <a:gd name="T62" fmla="*/ 201 w 251"/>
                <a:gd name="T63" fmla="*/ 12 h 41"/>
                <a:gd name="T64" fmla="*/ 218 w 251"/>
                <a:gd name="T65" fmla="*/ 14 h 41"/>
                <a:gd name="T66" fmla="*/ 233 w 251"/>
                <a:gd name="T67" fmla="*/ 18 h 41"/>
                <a:gd name="T68" fmla="*/ 249 w 251"/>
                <a:gd name="T69" fmla="*/ 22 h 41"/>
                <a:gd name="T70" fmla="*/ 249 w 251"/>
                <a:gd name="T71" fmla="*/ 22 h 41"/>
                <a:gd name="T72" fmla="*/ 251 w 251"/>
                <a:gd name="T73"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1">
                  <a:moveTo>
                    <a:pt x="251" y="13"/>
                  </a:moveTo>
                  <a:lnTo>
                    <a:pt x="251" y="13"/>
                  </a:lnTo>
                  <a:lnTo>
                    <a:pt x="235" y="9"/>
                  </a:lnTo>
                  <a:lnTo>
                    <a:pt x="219" y="5"/>
                  </a:lnTo>
                  <a:lnTo>
                    <a:pt x="202" y="3"/>
                  </a:lnTo>
                  <a:lnTo>
                    <a:pt x="186" y="1"/>
                  </a:lnTo>
                  <a:lnTo>
                    <a:pt x="169" y="1"/>
                  </a:lnTo>
                  <a:lnTo>
                    <a:pt x="151" y="0"/>
                  </a:lnTo>
                  <a:lnTo>
                    <a:pt x="134" y="1"/>
                  </a:lnTo>
                  <a:lnTo>
                    <a:pt x="117" y="1"/>
                  </a:lnTo>
                  <a:lnTo>
                    <a:pt x="100" y="3"/>
                  </a:lnTo>
                  <a:lnTo>
                    <a:pt x="83" y="5"/>
                  </a:lnTo>
                  <a:lnTo>
                    <a:pt x="68" y="9"/>
                  </a:lnTo>
                  <a:lnTo>
                    <a:pt x="52" y="12"/>
                  </a:lnTo>
                  <a:lnTo>
                    <a:pt x="38" y="16"/>
                  </a:lnTo>
                  <a:lnTo>
                    <a:pt x="25" y="21"/>
                  </a:lnTo>
                  <a:lnTo>
                    <a:pt x="11" y="26"/>
                  </a:lnTo>
                  <a:lnTo>
                    <a:pt x="0" y="33"/>
                  </a:lnTo>
                  <a:lnTo>
                    <a:pt x="5" y="41"/>
                  </a:lnTo>
                  <a:lnTo>
                    <a:pt x="16" y="35"/>
                  </a:lnTo>
                  <a:lnTo>
                    <a:pt x="28" y="30"/>
                  </a:lnTo>
                  <a:lnTo>
                    <a:pt x="41" y="25"/>
                  </a:lnTo>
                  <a:lnTo>
                    <a:pt x="55" y="21"/>
                  </a:lnTo>
                  <a:lnTo>
                    <a:pt x="70" y="18"/>
                  </a:lnTo>
                  <a:lnTo>
                    <a:pt x="86" y="14"/>
                  </a:lnTo>
                  <a:lnTo>
                    <a:pt x="101" y="12"/>
                  </a:lnTo>
                  <a:lnTo>
                    <a:pt x="118" y="11"/>
                  </a:lnTo>
                  <a:lnTo>
                    <a:pt x="134" y="10"/>
                  </a:lnTo>
                  <a:lnTo>
                    <a:pt x="151" y="10"/>
                  </a:lnTo>
                  <a:lnTo>
                    <a:pt x="168" y="10"/>
                  </a:lnTo>
                  <a:lnTo>
                    <a:pt x="186" y="11"/>
                  </a:lnTo>
                  <a:lnTo>
                    <a:pt x="201" y="12"/>
                  </a:lnTo>
                  <a:lnTo>
                    <a:pt x="218" y="14"/>
                  </a:lnTo>
                  <a:lnTo>
                    <a:pt x="233" y="18"/>
                  </a:lnTo>
                  <a:lnTo>
                    <a:pt x="249" y="22"/>
                  </a:lnTo>
                  <a:lnTo>
                    <a:pt x="249" y="22"/>
                  </a:lnTo>
                  <a:lnTo>
                    <a:pt x="251" y="1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39" name="Freeform 39"/>
            <p:cNvSpPr>
              <a:spLocks/>
            </p:cNvSpPr>
            <p:nvPr/>
          </p:nvSpPr>
          <p:spPr bwMode="auto">
            <a:xfrm>
              <a:off x="4901" y="2979"/>
              <a:ext cx="80" cy="110"/>
            </a:xfrm>
            <a:custGeom>
              <a:avLst/>
              <a:gdLst>
                <a:gd name="T0" fmla="*/ 44 w 80"/>
                <a:gd name="T1" fmla="*/ 110 h 110"/>
                <a:gd name="T2" fmla="*/ 44 w 80"/>
                <a:gd name="T3" fmla="*/ 110 h 110"/>
                <a:gd name="T4" fmla="*/ 54 w 80"/>
                <a:gd name="T5" fmla="*/ 103 h 110"/>
                <a:gd name="T6" fmla="*/ 63 w 80"/>
                <a:gd name="T7" fmla="*/ 95 h 110"/>
                <a:gd name="T8" fmla="*/ 70 w 80"/>
                <a:gd name="T9" fmla="*/ 89 h 110"/>
                <a:gd name="T10" fmla="*/ 74 w 80"/>
                <a:gd name="T11" fmla="*/ 81 h 110"/>
                <a:gd name="T12" fmla="*/ 77 w 80"/>
                <a:gd name="T13" fmla="*/ 73 h 110"/>
                <a:gd name="T14" fmla="*/ 80 w 80"/>
                <a:gd name="T15" fmla="*/ 66 h 110"/>
                <a:gd name="T16" fmla="*/ 79 w 80"/>
                <a:gd name="T17" fmla="*/ 57 h 110"/>
                <a:gd name="T18" fmla="*/ 76 w 80"/>
                <a:gd name="T19" fmla="*/ 49 h 110"/>
                <a:gd name="T20" fmla="*/ 73 w 80"/>
                <a:gd name="T21" fmla="*/ 41 h 110"/>
                <a:gd name="T22" fmla="*/ 66 w 80"/>
                <a:gd name="T23" fmla="*/ 34 h 110"/>
                <a:gd name="T24" fmla="*/ 60 w 80"/>
                <a:gd name="T25" fmla="*/ 28 h 110"/>
                <a:gd name="T26" fmla="*/ 51 w 80"/>
                <a:gd name="T27" fmla="*/ 21 h 110"/>
                <a:gd name="T28" fmla="*/ 41 w 80"/>
                <a:gd name="T29" fmla="*/ 15 h 110"/>
                <a:gd name="T30" fmla="*/ 30 w 80"/>
                <a:gd name="T31" fmla="*/ 9 h 110"/>
                <a:gd name="T32" fmla="*/ 16 w 80"/>
                <a:gd name="T33" fmla="*/ 5 h 110"/>
                <a:gd name="T34" fmla="*/ 2 w 80"/>
                <a:gd name="T35" fmla="*/ 0 h 110"/>
                <a:gd name="T36" fmla="*/ 0 w 80"/>
                <a:gd name="T37" fmla="*/ 9 h 110"/>
                <a:gd name="T38" fmla="*/ 13 w 80"/>
                <a:gd name="T39" fmla="*/ 13 h 110"/>
                <a:gd name="T40" fmla="*/ 25 w 80"/>
                <a:gd name="T41" fmla="*/ 18 h 110"/>
                <a:gd name="T42" fmla="*/ 36 w 80"/>
                <a:gd name="T43" fmla="*/ 23 h 110"/>
                <a:gd name="T44" fmla="*/ 46 w 80"/>
                <a:gd name="T45" fmla="*/ 29 h 110"/>
                <a:gd name="T46" fmla="*/ 54 w 80"/>
                <a:gd name="T47" fmla="*/ 34 h 110"/>
                <a:gd name="T48" fmla="*/ 60 w 80"/>
                <a:gd name="T49" fmla="*/ 40 h 110"/>
                <a:gd name="T50" fmla="*/ 65 w 80"/>
                <a:gd name="T51" fmla="*/ 47 h 110"/>
                <a:gd name="T52" fmla="*/ 67 w 80"/>
                <a:gd name="T53" fmla="*/ 52 h 110"/>
                <a:gd name="T54" fmla="*/ 70 w 80"/>
                <a:gd name="T55" fmla="*/ 59 h 110"/>
                <a:gd name="T56" fmla="*/ 70 w 80"/>
                <a:gd name="T57" fmla="*/ 64 h 110"/>
                <a:gd name="T58" fmla="*/ 69 w 80"/>
                <a:gd name="T59" fmla="*/ 71 h 110"/>
                <a:gd name="T60" fmla="*/ 66 w 80"/>
                <a:gd name="T61" fmla="*/ 77 h 110"/>
                <a:gd name="T62" fmla="*/ 62 w 80"/>
                <a:gd name="T63" fmla="*/ 83 h 110"/>
                <a:gd name="T64" fmla="*/ 56 w 80"/>
                <a:gd name="T65" fmla="*/ 89 h 110"/>
                <a:gd name="T66" fmla="*/ 49 w 80"/>
                <a:gd name="T67" fmla="*/ 95 h 110"/>
                <a:gd name="T68" fmla="*/ 40 w 80"/>
                <a:gd name="T69" fmla="*/ 102 h 110"/>
                <a:gd name="T70" fmla="*/ 40 w 80"/>
                <a:gd name="T71" fmla="*/ 102 h 110"/>
                <a:gd name="T72" fmla="*/ 44 w 8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10">
                  <a:moveTo>
                    <a:pt x="44" y="110"/>
                  </a:moveTo>
                  <a:lnTo>
                    <a:pt x="44" y="110"/>
                  </a:lnTo>
                  <a:lnTo>
                    <a:pt x="54" y="103"/>
                  </a:lnTo>
                  <a:lnTo>
                    <a:pt x="63" y="95"/>
                  </a:lnTo>
                  <a:lnTo>
                    <a:pt x="70" y="89"/>
                  </a:lnTo>
                  <a:lnTo>
                    <a:pt x="74" y="81"/>
                  </a:lnTo>
                  <a:lnTo>
                    <a:pt x="77" y="73"/>
                  </a:lnTo>
                  <a:lnTo>
                    <a:pt x="80" y="66"/>
                  </a:lnTo>
                  <a:lnTo>
                    <a:pt x="79" y="57"/>
                  </a:lnTo>
                  <a:lnTo>
                    <a:pt x="76" y="49"/>
                  </a:lnTo>
                  <a:lnTo>
                    <a:pt x="73" y="41"/>
                  </a:lnTo>
                  <a:lnTo>
                    <a:pt x="66" y="34"/>
                  </a:lnTo>
                  <a:lnTo>
                    <a:pt x="60" y="28"/>
                  </a:lnTo>
                  <a:lnTo>
                    <a:pt x="51" y="21"/>
                  </a:lnTo>
                  <a:lnTo>
                    <a:pt x="41" y="15"/>
                  </a:lnTo>
                  <a:lnTo>
                    <a:pt x="30" y="9"/>
                  </a:lnTo>
                  <a:lnTo>
                    <a:pt x="16" y="5"/>
                  </a:lnTo>
                  <a:lnTo>
                    <a:pt x="2" y="0"/>
                  </a:lnTo>
                  <a:lnTo>
                    <a:pt x="0" y="9"/>
                  </a:lnTo>
                  <a:lnTo>
                    <a:pt x="13" y="13"/>
                  </a:lnTo>
                  <a:lnTo>
                    <a:pt x="25" y="18"/>
                  </a:lnTo>
                  <a:lnTo>
                    <a:pt x="36" y="23"/>
                  </a:lnTo>
                  <a:lnTo>
                    <a:pt x="46" y="29"/>
                  </a:lnTo>
                  <a:lnTo>
                    <a:pt x="54" y="34"/>
                  </a:lnTo>
                  <a:lnTo>
                    <a:pt x="60" y="40"/>
                  </a:lnTo>
                  <a:lnTo>
                    <a:pt x="65" y="47"/>
                  </a:lnTo>
                  <a:lnTo>
                    <a:pt x="67" y="52"/>
                  </a:lnTo>
                  <a:lnTo>
                    <a:pt x="70" y="59"/>
                  </a:lnTo>
                  <a:lnTo>
                    <a:pt x="70" y="64"/>
                  </a:lnTo>
                  <a:lnTo>
                    <a:pt x="69" y="71"/>
                  </a:lnTo>
                  <a:lnTo>
                    <a:pt x="66" y="77"/>
                  </a:lnTo>
                  <a:lnTo>
                    <a:pt x="62" y="83"/>
                  </a:lnTo>
                  <a:lnTo>
                    <a:pt x="56" y="89"/>
                  </a:lnTo>
                  <a:lnTo>
                    <a:pt x="49" y="95"/>
                  </a:lnTo>
                  <a:lnTo>
                    <a:pt x="40" y="102"/>
                  </a:lnTo>
                  <a:lnTo>
                    <a:pt x="40" y="102"/>
                  </a:lnTo>
                  <a:lnTo>
                    <a:pt x="44" y="11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0" name="Freeform 40"/>
            <p:cNvSpPr>
              <a:spLocks/>
            </p:cNvSpPr>
            <p:nvPr/>
          </p:nvSpPr>
          <p:spPr bwMode="auto">
            <a:xfrm>
              <a:off x="4694" y="3081"/>
              <a:ext cx="251" cy="40"/>
            </a:xfrm>
            <a:custGeom>
              <a:avLst/>
              <a:gdLst>
                <a:gd name="T0" fmla="*/ 0 w 251"/>
                <a:gd name="T1" fmla="*/ 28 h 40"/>
                <a:gd name="T2" fmla="*/ 0 w 251"/>
                <a:gd name="T3" fmla="*/ 28 h 40"/>
                <a:gd name="T4" fmla="*/ 16 w 251"/>
                <a:gd name="T5" fmla="*/ 31 h 40"/>
                <a:gd name="T6" fmla="*/ 31 w 251"/>
                <a:gd name="T7" fmla="*/ 34 h 40"/>
                <a:gd name="T8" fmla="*/ 48 w 251"/>
                <a:gd name="T9" fmla="*/ 37 h 40"/>
                <a:gd name="T10" fmla="*/ 66 w 251"/>
                <a:gd name="T11" fmla="*/ 39 h 40"/>
                <a:gd name="T12" fmla="*/ 82 w 251"/>
                <a:gd name="T13" fmla="*/ 40 h 40"/>
                <a:gd name="T14" fmla="*/ 100 w 251"/>
                <a:gd name="T15" fmla="*/ 40 h 40"/>
                <a:gd name="T16" fmla="*/ 117 w 251"/>
                <a:gd name="T17" fmla="*/ 40 h 40"/>
                <a:gd name="T18" fmla="*/ 135 w 251"/>
                <a:gd name="T19" fmla="*/ 39 h 40"/>
                <a:gd name="T20" fmla="*/ 151 w 251"/>
                <a:gd name="T21" fmla="*/ 37 h 40"/>
                <a:gd name="T22" fmla="*/ 167 w 251"/>
                <a:gd name="T23" fmla="*/ 34 h 40"/>
                <a:gd name="T24" fmla="*/ 183 w 251"/>
                <a:gd name="T25" fmla="*/ 32 h 40"/>
                <a:gd name="T26" fmla="*/ 199 w 251"/>
                <a:gd name="T27" fmla="*/ 28 h 40"/>
                <a:gd name="T28" fmla="*/ 213 w 251"/>
                <a:gd name="T29" fmla="*/ 24 h 40"/>
                <a:gd name="T30" fmla="*/ 227 w 251"/>
                <a:gd name="T31" fmla="*/ 19 h 40"/>
                <a:gd name="T32" fmla="*/ 240 w 251"/>
                <a:gd name="T33" fmla="*/ 13 h 40"/>
                <a:gd name="T34" fmla="*/ 251 w 251"/>
                <a:gd name="T35" fmla="*/ 8 h 40"/>
                <a:gd name="T36" fmla="*/ 247 w 251"/>
                <a:gd name="T37" fmla="*/ 0 h 40"/>
                <a:gd name="T38" fmla="*/ 236 w 251"/>
                <a:gd name="T39" fmla="*/ 6 h 40"/>
                <a:gd name="T40" fmla="*/ 223 w 251"/>
                <a:gd name="T41" fmla="*/ 10 h 40"/>
                <a:gd name="T42" fmla="*/ 210 w 251"/>
                <a:gd name="T43" fmla="*/ 16 h 40"/>
                <a:gd name="T44" fmla="*/ 197 w 251"/>
                <a:gd name="T45" fmla="*/ 19 h 40"/>
                <a:gd name="T46" fmla="*/ 181 w 251"/>
                <a:gd name="T47" fmla="*/ 23 h 40"/>
                <a:gd name="T48" fmla="*/ 166 w 251"/>
                <a:gd name="T49" fmla="*/ 26 h 40"/>
                <a:gd name="T50" fmla="*/ 150 w 251"/>
                <a:gd name="T51" fmla="*/ 28 h 40"/>
                <a:gd name="T52" fmla="*/ 134 w 251"/>
                <a:gd name="T53" fmla="*/ 30 h 40"/>
                <a:gd name="T54" fmla="*/ 117 w 251"/>
                <a:gd name="T55" fmla="*/ 31 h 40"/>
                <a:gd name="T56" fmla="*/ 100 w 251"/>
                <a:gd name="T57" fmla="*/ 31 h 40"/>
                <a:gd name="T58" fmla="*/ 82 w 251"/>
                <a:gd name="T59" fmla="*/ 31 h 40"/>
                <a:gd name="T60" fmla="*/ 66 w 251"/>
                <a:gd name="T61" fmla="*/ 30 h 40"/>
                <a:gd name="T62" fmla="*/ 49 w 251"/>
                <a:gd name="T63" fmla="*/ 28 h 40"/>
                <a:gd name="T64" fmla="*/ 34 w 251"/>
                <a:gd name="T65" fmla="*/ 26 h 40"/>
                <a:gd name="T66" fmla="*/ 18 w 251"/>
                <a:gd name="T67" fmla="*/ 22 h 40"/>
                <a:gd name="T68" fmla="*/ 3 w 251"/>
                <a:gd name="T69" fmla="*/ 19 h 40"/>
                <a:gd name="T70" fmla="*/ 3 w 251"/>
                <a:gd name="T71" fmla="*/ 19 h 40"/>
                <a:gd name="T72" fmla="*/ 0 w 251"/>
                <a:gd name="T7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0">
                  <a:moveTo>
                    <a:pt x="0" y="28"/>
                  </a:moveTo>
                  <a:lnTo>
                    <a:pt x="0" y="28"/>
                  </a:lnTo>
                  <a:lnTo>
                    <a:pt x="16" y="31"/>
                  </a:lnTo>
                  <a:lnTo>
                    <a:pt x="31" y="34"/>
                  </a:lnTo>
                  <a:lnTo>
                    <a:pt x="48" y="37"/>
                  </a:lnTo>
                  <a:lnTo>
                    <a:pt x="66" y="39"/>
                  </a:lnTo>
                  <a:lnTo>
                    <a:pt x="82" y="40"/>
                  </a:lnTo>
                  <a:lnTo>
                    <a:pt x="100" y="40"/>
                  </a:lnTo>
                  <a:lnTo>
                    <a:pt x="117" y="40"/>
                  </a:lnTo>
                  <a:lnTo>
                    <a:pt x="135" y="39"/>
                  </a:lnTo>
                  <a:lnTo>
                    <a:pt x="151" y="37"/>
                  </a:lnTo>
                  <a:lnTo>
                    <a:pt x="167" y="34"/>
                  </a:lnTo>
                  <a:lnTo>
                    <a:pt x="183" y="32"/>
                  </a:lnTo>
                  <a:lnTo>
                    <a:pt x="199" y="28"/>
                  </a:lnTo>
                  <a:lnTo>
                    <a:pt x="213" y="24"/>
                  </a:lnTo>
                  <a:lnTo>
                    <a:pt x="227" y="19"/>
                  </a:lnTo>
                  <a:lnTo>
                    <a:pt x="240" y="13"/>
                  </a:lnTo>
                  <a:lnTo>
                    <a:pt x="251" y="8"/>
                  </a:lnTo>
                  <a:lnTo>
                    <a:pt x="247" y="0"/>
                  </a:lnTo>
                  <a:lnTo>
                    <a:pt x="236" y="6"/>
                  </a:lnTo>
                  <a:lnTo>
                    <a:pt x="223" y="10"/>
                  </a:lnTo>
                  <a:lnTo>
                    <a:pt x="210" y="16"/>
                  </a:lnTo>
                  <a:lnTo>
                    <a:pt x="197" y="19"/>
                  </a:lnTo>
                  <a:lnTo>
                    <a:pt x="181" y="23"/>
                  </a:lnTo>
                  <a:lnTo>
                    <a:pt x="166" y="26"/>
                  </a:lnTo>
                  <a:lnTo>
                    <a:pt x="150" y="28"/>
                  </a:lnTo>
                  <a:lnTo>
                    <a:pt x="134" y="30"/>
                  </a:lnTo>
                  <a:lnTo>
                    <a:pt x="117" y="31"/>
                  </a:lnTo>
                  <a:lnTo>
                    <a:pt x="100" y="31"/>
                  </a:lnTo>
                  <a:lnTo>
                    <a:pt x="82" y="31"/>
                  </a:lnTo>
                  <a:lnTo>
                    <a:pt x="66" y="30"/>
                  </a:lnTo>
                  <a:lnTo>
                    <a:pt x="49" y="28"/>
                  </a:lnTo>
                  <a:lnTo>
                    <a:pt x="34" y="26"/>
                  </a:lnTo>
                  <a:lnTo>
                    <a:pt x="18" y="22"/>
                  </a:lnTo>
                  <a:lnTo>
                    <a:pt x="3" y="19"/>
                  </a:lnTo>
                  <a:lnTo>
                    <a:pt x="3" y="19"/>
                  </a:lnTo>
                  <a:lnTo>
                    <a:pt x="0" y="28"/>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1" name="Freeform 41"/>
            <p:cNvSpPr>
              <a:spLocks/>
            </p:cNvSpPr>
            <p:nvPr/>
          </p:nvSpPr>
          <p:spPr bwMode="auto">
            <a:xfrm>
              <a:off x="4617" y="2999"/>
              <a:ext cx="80" cy="110"/>
            </a:xfrm>
            <a:custGeom>
              <a:avLst/>
              <a:gdLst>
                <a:gd name="T0" fmla="*/ 35 w 80"/>
                <a:gd name="T1" fmla="*/ 0 h 110"/>
                <a:gd name="T2" fmla="*/ 35 w 80"/>
                <a:gd name="T3" fmla="*/ 0 h 110"/>
                <a:gd name="T4" fmla="*/ 25 w 80"/>
                <a:gd name="T5" fmla="*/ 7 h 110"/>
                <a:gd name="T6" fmla="*/ 16 w 80"/>
                <a:gd name="T7" fmla="*/ 13 h 110"/>
                <a:gd name="T8" fmla="*/ 10 w 80"/>
                <a:gd name="T9" fmla="*/ 20 h 110"/>
                <a:gd name="T10" fmla="*/ 4 w 80"/>
                <a:gd name="T11" fmla="*/ 28 h 110"/>
                <a:gd name="T12" fmla="*/ 1 w 80"/>
                <a:gd name="T13" fmla="*/ 36 h 110"/>
                <a:gd name="T14" fmla="*/ 0 w 80"/>
                <a:gd name="T15" fmla="*/ 44 h 110"/>
                <a:gd name="T16" fmla="*/ 1 w 80"/>
                <a:gd name="T17" fmla="*/ 52 h 110"/>
                <a:gd name="T18" fmla="*/ 3 w 80"/>
                <a:gd name="T19" fmla="*/ 60 h 110"/>
                <a:gd name="T20" fmla="*/ 6 w 80"/>
                <a:gd name="T21" fmla="*/ 68 h 110"/>
                <a:gd name="T22" fmla="*/ 12 w 80"/>
                <a:gd name="T23" fmla="*/ 74 h 110"/>
                <a:gd name="T24" fmla="*/ 20 w 80"/>
                <a:gd name="T25" fmla="*/ 82 h 110"/>
                <a:gd name="T26" fmla="*/ 29 w 80"/>
                <a:gd name="T27" fmla="*/ 88 h 110"/>
                <a:gd name="T28" fmla="*/ 39 w 80"/>
                <a:gd name="T29" fmla="*/ 94 h 110"/>
                <a:gd name="T30" fmla="*/ 50 w 80"/>
                <a:gd name="T31" fmla="*/ 100 h 110"/>
                <a:gd name="T32" fmla="*/ 63 w 80"/>
                <a:gd name="T33" fmla="*/ 105 h 110"/>
                <a:gd name="T34" fmla="*/ 77 w 80"/>
                <a:gd name="T35" fmla="*/ 110 h 110"/>
                <a:gd name="T36" fmla="*/ 80 w 80"/>
                <a:gd name="T37" fmla="*/ 101 h 110"/>
                <a:gd name="T38" fmla="*/ 66 w 80"/>
                <a:gd name="T39" fmla="*/ 97 h 110"/>
                <a:gd name="T40" fmla="*/ 54 w 80"/>
                <a:gd name="T41" fmla="*/ 91 h 110"/>
                <a:gd name="T42" fmla="*/ 43 w 80"/>
                <a:gd name="T43" fmla="*/ 87 h 110"/>
                <a:gd name="T44" fmla="*/ 33 w 80"/>
                <a:gd name="T45" fmla="*/ 81 h 110"/>
                <a:gd name="T46" fmla="*/ 25 w 80"/>
                <a:gd name="T47" fmla="*/ 74 h 110"/>
                <a:gd name="T48" fmla="*/ 19 w 80"/>
                <a:gd name="T49" fmla="*/ 69 h 110"/>
                <a:gd name="T50" fmla="*/ 14 w 80"/>
                <a:gd name="T51" fmla="*/ 62 h 110"/>
                <a:gd name="T52" fmla="*/ 11 w 80"/>
                <a:gd name="T53" fmla="*/ 57 h 110"/>
                <a:gd name="T54" fmla="*/ 10 w 80"/>
                <a:gd name="T55" fmla="*/ 51 h 110"/>
                <a:gd name="T56" fmla="*/ 9 w 80"/>
                <a:gd name="T57" fmla="*/ 44 h 110"/>
                <a:gd name="T58" fmla="*/ 10 w 80"/>
                <a:gd name="T59" fmla="*/ 39 h 110"/>
                <a:gd name="T60" fmla="*/ 13 w 80"/>
                <a:gd name="T61" fmla="*/ 32 h 110"/>
                <a:gd name="T62" fmla="*/ 16 w 80"/>
                <a:gd name="T63" fmla="*/ 27 h 110"/>
                <a:gd name="T64" fmla="*/ 23 w 80"/>
                <a:gd name="T65" fmla="*/ 20 h 110"/>
                <a:gd name="T66" fmla="*/ 31 w 80"/>
                <a:gd name="T67" fmla="*/ 13 h 110"/>
                <a:gd name="T68" fmla="*/ 40 w 80"/>
                <a:gd name="T69" fmla="*/ 8 h 110"/>
                <a:gd name="T70" fmla="*/ 40 w 80"/>
                <a:gd name="T71" fmla="*/ 8 h 110"/>
                <a:gd name="T72" fmla="*/ 35 w 80"/>
                <a:gd name="T7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10">
                  <a:moveTo>
                    <a:pt x="35" y="0"/>
                  </a:moveTo>
                  <a:lnTo>
                    <a:pt x="35" y="0"/>
                  </a:lnTo>
                  <a:lnTo>
                    <a:pt x="25" y="7"/>
                  </a:lnTo>
                  <a:lnTo>
                    <a:pt x="16" y="13"/>
                  </a:lnTo>
                  <a:lnTo>
                    <a:pt x="10" y="20"/>
                  </a:lnTo>
                  <a:lnTo>
                    <a:pt x="4" y="28"/>
                  </a:lnTo>
                  <a:lnTo>
                    <a:pt x="1" y="36"/>
                  </a:lnTo>
                  <a:lnTo>
                    <a:pt x="0" y="44"/>
                  </a:lnTo>
                  <a:lnTo>
                    <a:pt x="1" y="52"/>
                  </a:lnTo>
                  <a:lnTo>
                    <a:pt x="3" y="60"/>
                  </a:lnTo>
                  <a:lnTo>
                    <a:pt x="6" y="68"/>
                  </a:lnTo>
                  <a:lnTo>
                    <a:pt x="12" y="74"/>
                  </a:lnTo>
                  <a:lnTo>
                    <a:pt x="20" y="82"/>
                  </a:lnTo>
                  <a:lnTo>
                    <a:pt x="29" y="88"/>
                  </a:lnTo>
                  <a:lnTo>
                    <a:pt x="39" y="94"/>
                  </a:lnTo>
                  <a:lnTo>
                    <a:pt x="50" y="100"/>
                  </a:lnTo>
                  <a:lnTo>
                    <a:pt x="63" y="105"/>
                  </a:lnTo>
                  <a:lnTo>
                    <a:pt x="77" y="110"/>
                  </a:lnTo>
                  <a:lnTo>
                    <a:pt x="80" y="101"/>
                  </a:lnTo>
                  <a:lnTo>
                    <a:pt x="66" y="97"/>
                  </a:lnTo>
                  <a:lnTo>
                    <a:pt x="54" y="91"/>
                  </a:lnTo>
                  <a:lnTo>
                    <a:pt x="43" y="87"/>
                  </a:lnTo>
                  <a:lnTo>
                    <a:pt x="33" y="81"/>
                  </a:lnTo>
                  <a:lnTo>
                    <a:pt x="25" y="74"/>
                  </a:lnTo>
                  <a:lnTo>
                    <a:pt x="19" y="69"/>
                  </a:lnTo>
                  <a:lnTo>
                    <a:pt x="14" y="62"/>
                  </a:lnTo>
                  <a:lnTo>
                    <a:pt x="11" y="57"/>
                  </a:lnTo>
                  <a:lnTo>
                    <a:pt x="10" y="51"/>
                  </a:lnTo>
                  <a:lnTo>
                    <a:pt x="9" y="44"/>
                  </a:lnTo>
                  <a:lnTo>
                    <a:pt x="10" y="39"/>
                  </a:lnTo>
                  <a:lnTo>
                    <a:pt x="13" y="32"/>
                  </a:lnTo>
                  <a:lnTo>
                    <a:pt x="16" y="27"/>
                  </a:lnTo>
                  <a:lnTo>
                    <a:pt x="23" y="20"/>
                  </a:lnTo>
                  <a:lnTo>
                    <a:pt x="31" y="13"/>
                  </a:lnTo>
                  <a:lnTo>
                    <a:pt x="40" y="8"/>
                  </a:lnTo>
                  <a:lnTo>
                    <a:pt x="40" y="8"/>
                  </a:lnTo>
                  <a:lnTo>
                    <a:pt x="3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2" name="Freeform 42"/>
            <p:cNvSpPr>
              <a:spLocks/>
            </p:cNvSpPr>
            <p:nvPr/>
          </p:nvSpPr>
          <p:spPr bwMode="auto">
            <a:xfrm>
              <a:off x="4686" y="3030"/>
              <a:ext cx="227" cy="82"/>
            </a:xfrm>
            <a:custGeom>
              <a:avLst/>
              <a:gdLst>
                <a:gd name="T0" fmla="*/ 21 w 227"/>
                <a:gd name="T1" fmla="*/ 18 h 82"/>
                <a:gd name="T2" fmla="*/ 36 w 227"/>
                <a:gd name="T3" fmla="*/ 11 h 82"/>
                <a:gd name="T4" fmla="*/ 54 w 227"/>
                <a:gd name="T5" fmla="*/ 7 h 82"/>
                <a:gd name="T6" fmla="*/ 74 w 227"/>
                <a:gd name="T7" fmla="*/ 3 h 82"/>
                <a:gd name="T8" fmla="*/ 95 w 227"/>
                <a:gd name="T9" fmla="*/ 1 h 82"/>
                <a:gd name="T10" fmla="*/ 116 w 227"/>
                <a:gd name="T11" fmla="*/ 0 h 82"/>
                <a:gd name="T12" fmla="*/ 138 w 227"/>
                <a:gd name="T13" fmla="*/ 1 h 82"/>
                <a:gd name="T14" fmla="*/ 159 w 227"/>
                <a:gd name="T15" fmla="*/ 3 h 82"/>
                <a:gd name="T16" fmla="*/ 179 w 227"/>
                <a:gd name="T17" fmla="*/ 7 h 82"/>
                <a:gd name="T18" fmla="*/ 188 w 227"/>
                <a:gd name="T19" fmla="*/ 10 h 82"/>
                <a:gd name="T20" fmla="*/ 197 w 227"/>
                <a:gd name="T21" fmla="*/ 12 h 82"/>
                <a:gd name="T22" fmla="*/ 204 w 227"/>
                <a:gd name="T23" fmla="*/ 16 h 82"/>
                <a:gd name="T24" fmla="*/ 210 w 227"/>
                <a:gd name="T25" fmla="*/ 19 h 82"/>
                <a:gd name="T26" fmla="*/ 216 w 227"/>
                <a:gd name="T27" fmla="*/ 22 h 82"/>
                <a:gd name="T28" fmla="*/ 219 w 227"/>
                <a:gd name="T29" fmla="*/ 26 h 82"/>
                <a:gd name="T30" fmla="*/ 223 w 227"/>
                <a:gd name="T31" fmla="*/ 30 h 82"/>
                <a:gd name="T32" fmla="*/ 226 w 227"/>
                <a:gd name="T33" fmla="*/ 33 h 82"/>
                <a:gd name="T34" fmla="*/ 227 w 227"/>
                <a:gd name="T35" fmla="*/ 38 h 82"/>
                <a:gd name="T36" fmla="*/ 227 w 227"/>
                <a:gd name="T37" fmla="*/ 41 h 82"/>
                <a:gd name="T38" fmla="*/ 226 w 227"/>
                <a:gd name="T39" fmla="*/ 46 h 82"/>
                <a:gd name="T40" fmla="*/ 224 w 227"/>
                <a:gd name="T41" fmla="*/ 49 h 82"/>
                <a:gd name="T42" fmla="*/ 221 w 227"/>
                <a:gd name="T43" fmla="*/ 53 h 82"/>
                <a:gd name="T44" fmla="*/ 217 w 227"/>
                <a:gd name="T45" fmla="*/ 57 h 82"/>
                <a:gd name="T46" fmla="*/ 213 w 227"/>
                <a:gd name="T47" fmla="*/ 61 h 82"/>
                <a:gd name="T48" fmla="*/ 206 w 227"/>
                <a:gd name="T49" fmla="*/ 64 h 82"/>
                <a:gd name="T50" fmla="*/ 190 w 227"/>
                <a:gd name="T51" fmla="*/ 70 h 82"/>
                <a:gd name="T52" fmla="*/ 173 w 227"/>
                <a:gd name="T53" fmla="*/ 75 h 82"/>
                <a:gd name="T54" fmla="*/ 153 w 227"/>
                <a:gd name="T55" fmla="*/ 79 h 82"/>
                <a:gd name="T56" fmla="*/ 132 w 227"/>
                <a:gd name="T57" fmla="*/ 81 h 82"/>
                <a:gd name="T58" fmla="*/ 110 w 227"/>
                <a:gd name="T59" fmla="*/ 82 h 82"/>
                <a:gd name="T60" fmla="*/ 88 w 227"/>
                <a:gd name="T61" fmla="*/ 81 h 82"/>
                <a:gd name="T62" fmla="*/ 67 w 227"/>
                <a:gd name="T63" fmla="*/ 79 h 82"/>
                <a:gd name="T64" fmla="*/ 47 w 227"/>
                <a:gd name="T65" fmla="*/ 75 h 82"/>
                <a:gd name="T66" fmla="*/ 38 w 227"/>
                <a:gd name="T67" fmla="*/ 72 h 82"/>
                <a:gd name="T68" fmla="*/ 29 w 227"/>
                <a:gd name="T69" fmla="*/ 70 h 82"/>
                <a:gd name="T70" fmla="*/ 23 w 227"/>
                <a:gd name="T71" fmla="*/ 67 h 82"/>
                <a:gd name="T72" fmla="*/ 16 w 227"/>
                <a:gd name="T73" fmla="*/ 63 h 82"/>
                <a:gd name="T74" fmla="*/ 11 w 227"/>
                <a:gd name="T75" fmla="*/ 60 h 82"/>
                <a:gd name="T76" fmla="*/ 7 w 227"/>
                <a:gd name="T77" fmla="*/ 57 h 82"/>
                <a:gd name="T78" fmla="*/ 4 w 227"/>
                <a:gd name="T79" fmla="*/ 52 h 82"/>
                <a:gd name="T80" fmla="*/ 1 w 227"/>
                <a:gd name="T81" fmla="*/ 49 h 82"/>
                <a:gd name="T82" fmla="*/ 0 w 227"/>
                <a:gd name="T83" fmla="*/ 44 h 82"/>
                <a:gd name="T84" fmla="*/ 0 w 227"/>
                <a:gd name="T85" fmla="*/ 41 h 82"/>
                <a:gd name="T86" fmla="*/ 1 w 227"/>
                <a:gd name="T87" fmla="*/ 37 h 82"/>
                <a:gd name="T88" fmla="*/ 3 w 227"/>
                <a:gd name="T89" fmla="*/ 33 h 82"/>
                <a:gd name="T90" fmla="*/ 5 w 227"/>
                <a:gd name="T91" fmla="*/ 29 h 82"/>
                <a:gd name="T92" fmla="*/ 9 w 227"/>
                <a:gd name="T93" fmla="*/ 26 h 82"/>
                <a:gd name="T94" fmla="*/ 14 w 227"/>
                <a:gd name="T95" fmla="*/ 21 h 82"/>
                <a:gd name="T96" fmla="*/ 21 w 227"/>
                <a:gd name="T9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7" h="82">
                  <a:moveTo>
                    <a:pt x="21" y="18"/>
                  </a:moveTo>
                  <a:lnTo>
                    <a:pt x="36" y="11"/>
                  </a:lnTo>
                  <a:lnTo>
                    <a:pt x="54" y="7"/>
                  </a:lnTo>
                  <a:lnTo>
                    <a:pt x="74" y="3"/>
                  </a:lnTo>
                  <a:lnTo>
                    <a:pt x="95" y="1"/>
                  </a:lnTo>
                  <a:lnTo>
                    <a:pt x="116" y="0"/>
                  </a:lnTo>
                  <a:lnTo>
                    <a:pt x="138" y="1"/>
                  </a:lnTo>
                  <a:lnTo>
                    <a:pt x="159" y="3"/>
                  </a:lnTo>
                  <a:lnTo>
                    <a:pt x="179" y="7"/>
                  </a:lnTo>
                  <a:lnTo>
                    <a:pt x="188" y="10"/>
                  </a:lnTo>
                  <a:lnTo>
                    <a:pt x="197" y="12"/>
                  </a:lnTo>
                  <a:lnTo>
                    <a:pt x="204" y="16"/>
                  </a:lnTo>
                  <a:lnTo>
                    <a:pt x="210" y="19"/>
                  </a:lnTo>
                  <a:lnTo>
                    <a:pt x="216" y="22"/>
                  </a:lnTo>
                  <a:lnTo>
                    <a:pt x="219" y="26"/>
                  </a:lnTo>
                  <a:lnTo>
                    <a:pt x="223" y="30"/>
                  </a:lnTo>
                  <a:lnTo>
                    <a:pt x="226" y="33"/>
                  </a:lnTo>
                  <a:lnTo>
                    <a:pt x="227" y="38"/>
                  </a:lnTo>
                  <a:lnTo>
                    <a:pt x="227" y="41"/>
                  </a:lnTo>
                  <a:lnTo>
                    <a:pt x="226" y="46"/>
                  </a:lnTo>
                  <a:lnTo>
                    <a:pt x="224" y="49"/>
                  </a:lnTo>
                  <a:lnTo>
                    <a:pt x="221" y="53"/>
                  </a:lnTo>
                  <a:lnTo>
                    <a:pt x="217" y="57"/>
                  </a:lnTo>
                  <a:lnTo>
                    <a:pt x="213" y="61"/>
                  </a:lnTo>
                  <a:lnTo>
                    <a:pt x="206" y="64"/>
                  </a:lnTo>
                  <a:lnTo>
                    <a:pt x="190" y="70"/>
                  </a:lnTo>
                  <a:lnTo>
                    <a:pt x="173" y="75"/>
                  </a:lnTo>
                  <a:lnTo>
                    <a:pt x="153" y="79"/>
                  </a:lnTo>
                  <a:lnTo>
                    <a:pt x="132" y="81"/>
                  </a:lnTo>
                  <a:lnTo>
                    <a:pt x="110" y="82"/>
                  </a:lnTo>
                  <a:lnTo>
                    <a:pt x="88" y="81"/>
                  </a:lnTo>
                  <a:lnTo>
                    <a:pt x="67" y="79"/>
                  </a:lnTo>
                  <a:lnTo>
                    <a:pt x="47" y="75"/>
                  </a:lnTo>
                  <a:lnTo>
                    <a:pt x="38" y="72"/>
                  </a:lnTo>
                  <a:lnTo>
                    <a:pt x="29" y="70"/>
                  </a:lnTo>
                  <a:lnTo>
                    <a:pt x="23" y="67"/>
                  </a:lnTo>
                  <a:lnTo>
                    <a:pt x="16" y="63"/>
                  </a:lnTo>
                  <a:lnTo>
                    <a:pt x="11" y="60"/>
                  </a:lnTo>
                  <a:lnTo>
                    <a:pt x="7" y="57"/>
                  </a:lnTo>
                  <a:lnTo>
                    <a:pt x="4" y="52"/>
                  </a:lnTo>
                  <a:lnTo>
                    <a:pt x="1" y="49"/>
                  </a:lnTo>
                  <a:lnTo>
                    <a:pt x="0" y="44"/>
                  </a:lnTo>
                  <a:lnTo>
                    <a:pt x="0" y="41"/>
                  </a:lnTo>
                  <a:lnTo>
                    <a:pt x="1" y="37"/>
                  </a:lnTo>
                  <a:lnTo>
                    <a:pt x="3" y="33"/>
                  </a:lnTo>
                  <a:lnTo>
                    <a:pt x="5" y="29"/>
                  </a:lnTo>
                  <a:lnTo>
                    <a:pt x="9" y="26"/>
                  </a:lnTo>
                  <a:lnTo>
                    <a:pt x="14" y="21"/>
                  </a:lnTo>
                  <a:lnTo>
                    <a:pt x="21" y="18"/>
                  </a:lnTo>
                  <a:close/>
                </a:path>
              </a:pathLst>
            </a:custGeom>
            <a:solidFill>
              <a:srgbClr val="DE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3" name="Freeform 43"/>
            <p:cNvSpPr>
              <a:spLocks/>
            </p:cNvSpPr>
            <p:nvPr/>
          </p:nvSpPr>
          <p:spPr bwMode="auto">
            <a:xfrm>
              <a:off x="4704" y="3026"/>
              <a:ext cx="162" cy="26"/>
            </a:xfrm>
            <a:custGeom>
              <a:avLst/>
              <a:gdLst>
                <a:gd name="T0" fmla="*/ 162 w 162"/>
                <a:gd name="T1" fmla="*/ 6 h 26"/>
                <a:gd name="T2" fmla="*/ 162 w 162"/>
                <a:gd name="T3" fmla="*/ 6 h 26"/>
                <a:gd name="T4" fmla="*/ 142 w 162"/>
                <a:gd name="T5" fmla="*/ 3 h 26"/>
                <a:gd name="T6" fmla="*/ 120 w 162"/>
                <a:gd name="T7" fmla="*/ 1 h 26"/>
                <a:gd name="T8" fmla="*/ 98 w 162"/>
                <a:gd name="T9" fmla="*/ 0 h 26"/>
                <a:gd name="T10" fmla="*/ 76 w 162"/>
                <a:gd name="T11" fmla="*/ 1 h 26"/>
                <a:gd name="T12" fmla="*/ 55 w 162"/>
                <a:gd name="T13" fmla="*/ 3 h 26"/>
                <a:gd name="T14" fmla="*/ 35 w 162"/>
                <a:gd name="T15" fmla="*/ 6 h 26"/>
                <a:gd name="T16" fmla="*/ 16 w 162"/>
                <a:gd name="T17" fmla="*/ 12 h 26"/>
                <a:gd name="T18" fmla="*/ 0 w 162"/>
                <a:gd name="T19" fmla="*/ 19 h 26"/>
                <a:gd name="T20" fmla="*/ 5 w 162"/>
                <a:gd name="T21" fmla="*/ 26 h 26"/>
                <a:gd name="T22" fmla="*/ 19 w 162"/>
                <a:gd name="T23" fmla="*/ 20 h 26"/>
                <a:gd name="T24" fmla="*/ 37 w 162"/>
                <a:gd name="T25" fmla="*/ 15 h 26"/>
                <a:gd name="T26" fmla="*/ 56 w 162"/>
                <a:gd name="T27" fmla="*/ 12 h 26"/>
                <a:gd name="T28" fmla="*/ 77 w 162"/>
                <a:gd name="T29" fmla="*/ 10 h 26"/>
                <a:gd name="T30" fmla="*/ 98 w 162"/>
                <a:gd name="T31" fmla="*/ 9 h 26"/>
                <a:gd name="T32" fmla="*/ 120 w 162"/>
                <a:gd name="T33" fmla="*/ 10 h 26"/>
                <a:gd name="T34" fmla="*/ 140 w 162"/>
                <a:gd name="T35" fmla="*/ 12 h 26"/>
                <a:gd name="T36" fmla="*/ 160 w 162"/>
                <a:gd name="T37" fmla="*/ 15 h 26"/>
                <a:gd name="T38" fmla="*/ 160 w 162"/>
                <a:gd name="T39" fmla="*/ 15 h 26"/>
                <a:gd name="T40" fmla="*/ 162 w 162"/>
                <a:gd name="T4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6">
                  <a:moveTo>
                    <a:pt x="162" y="6"/>
                  </a:moveTo>
                  <a:lnTo>
                    <a:pt x="162" y="6"/>
                  </a:lnTo>
                  <a:lnTo>
                    <a:pt x="142" y="3"/>
                  </a:lnTo>
                  <a:lnTo>
                    <a:pt x="120" y="1"/>
                  </a:lnTo>
                  <a:lnTo>
                    <a:pt x="98" y="0"/>
                  </a:lnTo>
                  <a:lnTo>
                    <a:pt x="76" y="1"/>
                  </a:lnTo>
                  <a:lnTo>
                    <a:pt x="55" y="3"/>
                  </a:lnTo>
                  <a:lnTo>
                    <a:pt x="35" y="6"/>
                  </a:lnTo>
                  <a:lnTo>
                    <a:pt x="16" y="12"/>
                  </a:lnTo>
                  <a:lnTo>
                    <a:pt x="0" y="19"/>
                  </a:lnTo>
                  <a:lnTo>
                    <a:pt x="5" y="26"/>
                  </a:lnTo>
                  <a:lnTo>
                    <a:pt x="19" y="20"/>
                  </a:lnTo>
                  <a:lnTo>
                    <a:pt x="37" y="15"/>
                  </a:lnTo>
                  <a:lnTo>
                    <a:pt x="56" y="12"/>
                  </a:lnTo>
                  <a:lnTo>
                    <a:pt x="77" y="10"/>
                  </a:lnTo>
                  <a:lnTo>
                    <a:pt x="98" y="9"/>
                  </a:lnTo>
                  <a:lnTo>
                    <a:pt x="120" y="10"/>
                  </a:lnTo>
                  <a:lnTo>
                    <a:pt x="140" y="12"/>
                  </a:lnTo>
                  <a:lnTo>
                    <a:pt x="160" y="15"/>
                  </a:lnTo>
                  <a:lnTo>
                    <a:pt x="160" y="15"/>
                  </a:lnTo>
                  <a:lnTo>
                    <a:pt x="162" y="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4" name="Freeform 44"/>
            <p:cNvSpPr>
              <a:spLocks/>
            </p:cNvSpPr>
            <p:nvPr/>
          </p:nvSpPr>
          <p:spPr bwMode="auto">
            <a:xfrm>
              <a:off x="4864" y="3032"/>
              <a:ext cx="53" cy="66"/>
            </a:xfrm>
            <a:custGeom>
              <a:avLst/>
              <a:gdLst>
                <a:gd name="T0" fmla="*/ 30 w 53"/>
                <a:gd name="T1" fmla="*/ 66 h 66"/>
                <a:gd name="T2" fmla="*/ 30 w 53"/>
                <a:gd name="T3" fmla="*/ 66 h 66"/>
                <a:gd name="T4" fmla="*/ 37 w 53"/>
                <a:gd name="T5" fmla="*/ 62 h 66"/>
                <a:gd name="T6" fmla="*/ 42 w 53"/>
                <a:gd name="T7" fmla="*/ 58 h 66"/>
                <a:gd name="T8" fmla="*/ 47 w 53"/>
                <a:gd name="T9" fmla="*/ 55 h 66"/>
                <a:gd name="T10" fmla="*/ 50 w 53"/>
                <a:gd name="T11" fmla="*/ 49 h 66"/>
                <a:gd name="T12" fmla="*/ 52 w 53"/>
                <a:gd name="T13" fmla="*/ 45 h 66"/>
                <a:gd name="T14" fmla="*/ 53 w 53"/>
                <a:gd name="T15" fmla="*/ 39 h 66"/>
                <a:gd name="T16" fmla="*/ 53 w 53"/>
                <a:gd name="T17" fmla="*/ 35 h 66"/>
                <a:gd name="T18" fmla="*/ 51 w 53"/>
                <a:gd name="T19" fmla="*/ 29 h 66"/>
                <a:gd name="T20" fmla="*/ 49 w 53"/>
                <a:gd name="T21" fmla="*/ 25 h 66"/>
                <a:gd name="T22" fmla="*/ 45 w 53"/>
                <a:gd name="T23" fmla="*/ 20 h 66"/>
                <a:gd name="T24" fmla="*/ 40 w 53"/>
                <a:gd name="T25" fmla="*/ 17 h 66"/>
                <a:gd name="T26" fmla="*/ 35 w 53"/>
                <a:gd name="T27" fmla="*/ 13 h 66"/>
                <a:gd name="T28" fmla="*/ 28 w 53"/>
                <a:gd name="T29" fmla="*/ 9 h 66"/>
                <a:gd name="T30" fmla="*/ 20 w 53"/>
                <a:gd name="T31" fmla="*/ 6 h 66"/>
                <a:gd name="T32" fmla="*/ 11 w 53"/>
                <a:gd name="T33" fmla="*/ 4 h 66"/>
                <a:gd name="T34" fmla="*/ 2 w 53"/>
                <a:gd name="T35" fmla="*/ 0 h 66"/>
                <a:gd name="T36" fmla="*/ 0 w 53"/>
                <a:gd name="T37" fmla="*/ 9 h 66"/>
                <a:gd name="T38" fmla="*/ 9 w 53"/>
                <a:gd name="T39" fmla="*/ 13 h 66"/>
                <a:gd name="T40" fmla="*/ 17 w 53"/>
                <a:gd name="T41" fmla="*/ 15 h 66"/>
                <a:gd name="T42" fmla="*/ 23 w 53"/>
                <a:gd name="T43" fmla="*/ 18 h 66"/>
                <a:gd name="T44" fmla="*/ 30 w 53"/>
                <a:gd name="T45" fmla="*/ 20 h 66"/>
                <a:gd name="T46" fmla="*/ 35 w 53"/>
                <a:gd name="T47" fmla="*/ 24 h 66"/>
                <a:gd name="T48" fmla="*/ 39 w 53"/>
                <a:gd name="T49" fmla="*/ 27 h 66"/>
                <a:gd name="T50" fmla="*/ 41 w 53"/>
                <a:gd name="T51" fmla="*/ 30 h 66"/>
                <a:gd name="T52" fmla="*/ 43 w 53"/>
                <a:gd name="T53" fmla="*/ 34 h 66"/>
                <a:gd name="T54" fmla="*/ 45 w 53"/>
                <a:gd name="T55" fmla="*/ 36 h 66"/>
                <a:gd name="T56" fmla="*/ 45 w 53"/>
                <a:gd name="T57" fmla="*/ 39 h 66"/>
                <a:gd name="T58" fmla="*/ 43 w 53"/>
                <a:gd name="T59" fmla="*/ 41 h 66"/>
                <a:gd name="T60" fmla="*/ 42 w 53"/>
                <a:gd name="T61" fmla="*/ 45 h 66"/>
                <a:gd name="T62" fmla="*/ 40 w 53"/>
                <a:gd name="T63" fmla="*/ 48 h 66"/>
                <a:gd name="T64" fmla="*/ 37 w 53"/>
                <a:gd name="T65" fmla="*/ 51 h 66"/>
                <a:gd name="T66" fmla="*/ 31 w 53"/>
                <a:gd name="T67" fmla="*/ 55 h 66"/>
                <a:gd name="T68" fmla="*/ 26 w 53"/>
                <a:gd name="T69" fmla="*/ 58 h 66"/>
                <a:gd name="T70" fmla="*/ 26 w 53"/>
                <a:gd name="T71" fmla="*/ 58 h 66"/>
                <a:gd name="T72" fmla="*/ 30 w 53"/>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6">
                  <a:moveTo>
                    <a:pt x="30" y="66"/>
                  </a:moveTo>
                  <a:lnTo>
                    <a:pt x="30" y="66"/>
                  </a:lnTo>
                  <a:lnTo>
                    <a:pt x="37" y="62"/>
                  </a:lnTo>
                  <a:lnTo>
                    <a:pt x="42" y="58"/>
                  </a:lnTo>
                  <a:lnTo>
                    <a:pt x="47" y="55"/>
                  </a:lnTo>
                  <a:lnTo>
                    <a:pt x="50" y="49"/>
                  </a:lnTo>
                  <a:lnTo>
                    <a:pt x="52" y="45"/>
                  </a:lnTo>
                  <a:lnTo>
                    <a:pt x="53" y="39"/>
                  </a:lnTo>
                  <a:lnTo>
                    <a:pt x="53" y="35"/>
                  </a:lnTo>
                  <a:lnTo>
                    <a:pt x="51" y="29"/>
                  </a:lnTo>
                  <a:lnTo>
                    <a:pt x="49" y="25"/>
                  </a:lnTo>
                  <a:lnTo>
                    <a:pt x="45" y="20"/>
                  </a:lnTo>
                  <a:lnTo>
                    <a:pt x="40" y="17"/>
                  </a:lnTo>
                  <a:lnTo>
                    <a:pt x="35" y="13"/>
                  </a:lnTo>
                  <a:lnTo>
                    <a:pt x="28" y="9"/>
                  </a:lnTo>
                  <a:lnTo>
                    <a:pt x="20" y="6"/>
                  </a:lnTo>
                  <a:lnTo>
                    <a:pt x="11" y="4"/>
                  </a:lnTo>
                  <a:lnTo>
                    <a:pt x="2" y="0"/>
                  </a:lnTo>
                  <a:lnTo>
                    <a:pt x="0" y="9"/>
                  </a:lnTo>
                  <a:lnTo>
                    <a:pt x="9" y="13"/>
                  </a:lnTo>
                  <a:lnTo>
                    <a:pt x="17" y="15"/>
                  </a:lnTo>
                  <a:lnTo>
                    <a:pt x="23" y="18"/>
                  </a:lnTo>
                  <a:lnTo>
                    <a:pt x="30" y="20"/>
                  </a:lnTo>
                  <a:lnTo>
                    <a:pt x="35" y="24"/>
                  </a:lnTo>
                  <a:lnTo>
                    <a:pt x="39" y="27"/>
                  </a:lnTo>
                  <a:lnTo>
                    <a:pt x="41" y="30"/>
                  </a:lnTo>
                  <a:lnTo>
                    <a:pt x="43" y="34"/>
                  </a:lnTo>
                  <a:lnTo>
                    <a:pt x="45" y="36"/>
                  </a:lnTo>
                  <a:lnTo>
                    <a:pt x="45" y="39"/>
                  </a:lnTo>
                  <a:lnTo>
                    <a:pt x="43" y="41"/>
                  </a:lnTo>
                  <a:lnTo>
                    <a:pt x="42" y="45"/>
                  </a:lnTo>
                  <a:lnTo>
                    <a:pt x="40" y="48"/>
                  </a:lnTo>
                  <a:lnTo>
                    <a:pt x="37" y="51"/>
                  </a:lnTo>
                  <a:lnTo>
                    <a:pt x="31" y="55"/>
                  </a:lnTo>
                  <a:lnTo>
                    <a:pt x="26" y="58"/>
                  </a:lnTo>
                  <a:lnTo>
                    <a:pt x="26" y="58"/>
                  </a:lnTo>
                  <a:lnTo>
                    <a:pt x="30" y="6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5" name="Freeform 45"/>
            <p:cNvSpPr>
              <a:spLocks/>
            </p:cNvSpPr>
            <p:nvPr/>
          </p:nvSpPr>
          <p:spPr bwMode="auto">
            <a:xfrm>
              <a:off x="4732" y="3090"/>
              <a:ext cx="162" cy="27"/>
            </a:xfrm>
            <a:custGeom>
              <a:avLst/>
              <a:gdLst>
                <a:gd name="T0" fmla="*/ 0 w 162"/>
                <a:gd name="T1" fmla="*/ 20 h 27"/>
                <a:gd name="T2" fmla="*/ 0 w 162"/>
                <a:gd name="T3" fmla="*/ 20 h 27"/>
                <a:gd name="T4" fmla="*/ 20 w 162"/>
                <a:gd name="T5" fmla="*/ 23 h 27"/>
                <a:gd name="T6" fmla="*/ 42 w 162"/>
                <a:gd name="T7" fmla="*/ 25 h 27"/>
                <a:gd name="T8" fmla="*/ 64 w 162"/>
                <a:gd name="T9" fmla="*/ 27 h 27"/>
                <a:gd name="T10" fmla="*/ 87 w 162"/>
                <a:gd name="T11" fmla="*/ 25 h 27"/>
                <a:gd name="T12" fmla="*/ 108 w 162"/>
                <a:gd name="T13" fmla="*/ 23 h 27"/>
                <a:gd name="T14" fmla="*/ 128 w 162"/>
                <a:gd name="T15" fmla="*/ 20 h 27"/>
                <a:gd name="T16" fmla="*/ 147 w 162"/>
                <a:gd name="T17" fmla="*/ 14 h 27"/>
                <a:gd name="T18" fmla="*/ 162 w 162"/>
                <a:gd name="T19" fmla="*/ 8 h 27"/>
                <a:gd name="T20" fmla="*/ 158 w 162"/>
                <a:gd name="T21" fmla="*/ 0 h 27"/>
                <a:gd name="T22" fmla="*/ 143 w 162"/>
                <a:gd name="T23" fmla="*/ 7 h 27"/>
                <a:gd name="T24" fmla="*/ 125 w 162"/>
                <a:gd name="T25" fmla="*/ 11 h 27"/>
                <a:gd name="T26" fmla="*/ 107 w 162"/>
                <a:gd name="T27" fmla="*/ 14 h 27"/>
                <a:gd name="T28" fmla="*/ 86 w 162"/>
                <a:gd name="T29" fmla="*/ 17 h 27"/>
                <a:gd name="T30" fmla="*/ 64 w 162"/>
                <a:gd name="T31" fmla="*/ 18 h 27"/>
                <a:gd name="T32" fmla="*/ 42 w 162"/>
                <a:gd name="T33" fmla="*/ 17 h 27"/>
                <a:gd name="T34" fmla="*/ 22 w 162"/>
                <a:gd name="T35" fmla="*/ 14 h 27"/>
                <a:gd name="T36" fmla="*/ 2 w 162"/>
                <a:gd name="T37" fmla="*/ 11 h 27"/>
                <a:gd name="T38" fmla="*/ 2 w 162"/>
                <a:gd name="T39" fmla="*/ 11 h 27"/>
                <a:gd name="T40" fmla="*/ 0 w 162"/>
                <a:gd name="T41"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7">
                  <a:moveTo>
                    <a:pt x="0" y="20"/>
                  </a:moveTo>
                  <a:lnTo>
                    <a:pt x="0" y="20"/>
                  </a:lnTo>
                  <a:lnTo>
                    <a:pt x="20" y="23"/>
                  </a:lnTo>
                  <a:lnTo>
                    <a:pt x="42" y="25"/>
                  </a:lnTo>
                  <a:lnTo>
                    <a:pt x="64" y="27"/>
                  </a:lnTo>
                  <a:lnTo>
                    <a:pt x="87" y="25"/>
                  </a:lnTo>
                  <a:lnTo>
                    <a:pt x="108" y="23"/>
                  </a:lnTo>
                  <a:lnTo>
                    <a:pt x="128" y="20"/>
                  </a:lnTo>
                  <a:lnTo>
                    <a:pt x="147" y="14"/>
                  </a:lnTo>
                  <a:lnTo>
                    <a:pt x="162" y="8"/>
                  </a:lnTo>
                  <a:lnTo>
                    <a:pt x="158" y="0"/>
                  </a:lnTo>
                  <a:lnTo>
                    <a:pt x="143" y="7"/>
                  </a:lnTo>
                  <a:lnTo>
                    <a:pt x="125" y="11"/>
                  </a:lnTo>
                  <a:lnTo>
                    <a:pt x="107" y="14"/>
                  </a:lnTo>
                  <a:lnTo>
                    <a:pt x="86" y="17"/>
                  </a:lnTo>
                  <a:lnTo>
                    <a:pt x="64" y="18"/>
                  </a:lnTo>
                  <a:lnTo>
                    <a:pt x="42" y="17"/>
                  </a:lnTo>
                  <a:lnTo>
                    <a:pt x="22" y="14"/>
                  </a:lnTo>
                  <a:lnTo>
                    <a:pt x="2" y="11"/>
                  </a:lnTo>
                  <a:lnTo>
                    <a:pt x="2" y="11"/>
                  </a:lnTo>
                  <a:lnTo>
                    <a:pt x="0" y="2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6" name="Freeform 46"/>
            <p:cNvSpPr>
              <a:spLocks/>
            </p:cNvSpPr>
            <p:nvPr/>
          </p:nvSpPr>
          <p:spPr bwMode="auto">
            <a:xfrm>
              <a:off x="4681" y="3045"/>
              <a:ext cx="53" cy="65"/>
            </a:xfrm>
            <a:custGeom>
              <a:avLst/>
              <a:gdLst>
                <a:gd name="T0" fmla="*/ 23 w 53"/>
                <a:gd name="T1" fmla="*/ 0 h 65"/>
                <a:gd name="T2" fmla="*/ 23 w 53"/>
                <a:gd name="T3" fmla="*/ 0 h 65"/>
                <a:gd name="T4" fmla="*/ 17 w 53"/>
                <a:gd name="T5" fmla="*/ 3 h 65"/>
                <a:gd name="T6" fmla="*/ 11 w 53"/>
                <a:gd name="T7" fmla="*/ 7 h 65"/>
                <a:gd name="T8" fmla="*/ 7 w 53"/>
                <a:gd name="T9" fmla="*/ 11 h 65"/>
                <a:gd name="T10" fmla="*/ 3 w 53"/>
                <a:gd name="T11" fmla="*/ 16 h 65"/>
                <a:gd name="T12" fmla="*/ 1 w 53"/>
                <a:gd name="T13" fmla="*/ 21 h 65"/>
                <a:gd name="T14" fmla="*/ 0 w 53"/>
                <a:gd name="T15" fmla="*/ 26 h 65"/>
                <a:gd name="T16" fmla="*/ 0 w 53"/>
                <a:gd name="T17" fmla="*/ 31 h 65"/>
                <a:gd name="T18" fmla="*/ 2 w 53"/>
                <a:gd name="T19" fmla="*/ 36 h 65"/>
                <a:gd name="T20" fmla="*/ 5 w 53"/>
                <a:gd name="T21" fmla="*/ 41 h 65"/>
                <a:gd name="T22" fmla="*/ 9 w 53"/>
                <a:gd name="T23" fmla="*/ 45 h 65"/>
                <a:gd name="T24" fmla="*/ 13 w 53"/>
                <a:gd name="T25" fmla="*/ 48 h 65"/>
                <a:gd name="T26" fmla="*/ 19 w 53"/>
                <a:gd name="T27" fmla="*/ 53 h 65"/>
                <a:gd name="T28" fmla="*/ 26 w 53"/>
                <a:gd name="T29" fmla="*/ 56 h 65"/>
                <a:gd name="T30" fmla="*/ 33 w 53"/>
                <a:gd name="T31" fmla="*/ 59 h 65"/>
                <a:gd name="T32" fmla="*/ 42 w 53"/>
                <a:gd name="T33" fmla="*/ 62 h 65"/>
                <a:gd name="T34" fmla="*/ 51 w 53"/>
                <a:gd name="T35" fmla="*/ 65 h 65"/>
                <a:gd name="T36" fmla="*/ 53 w 53"/>
                <a:gd name="T37" fmla="*/ 56 h 65"/>
                <a:gd name="T38" fmla="*/ 44 w 53"/>
                <a:gd name="T39" fmla="*/ 53 h 65"/>
                <a:gd name="T40" fmla="*/ 37 w 53"/>
                <a:gd name="T41" fmla="*/ 51 h 65"/>
                <a:gd name="T42" fmla="*/ 30 w 53"/>
                <a:gd name="T43" fmla="*/ 47 h 65"/>
                <a:gd name="T44" fmla="*/ 23 w 53"/>
                <a:gd name="T45" fmla="*/ 44 h 65"/>
                <a:gd name="T46" fmla="*/ 19 w 53"/>
                <a:gd name="T47" fmla="*/ 42 h 65"/>
                <a:gd name="T48" fmla="*/ 14 w 53"/>
                <a:gd name="T49" fmla="*/ 38 h 65"/>
                <a:gd name="T50" fmla="*/ 12 w 53"/>
                <a:gd name="T51" fmla="*/ 35 h 65"/>
                <a:gd name="T52" fmla="*/ 10 w 53"/>
                <a:gd name="T53" fmla="*/ 32 h 65"/>
                <a:gd name="T54" fmla="*/ 9 w 53"/>
                <a:gd name="T55" fmla="*/ 29 h 65"/>
                <a:gd name="T56" fmla="*/ 9 w 53"/>
                <a:gd name="T57" fmla="*/ 26 h 65"/>
                <a:gd name="T58" fmla="*/ 10 w 53"/>
                <a:gd name="T59" fmla="*/ 24 h 65"/>
                <a:gd name="T60" fmla="*/ 11 w 53"/>
                <a:gd name="T61" fmla="*/ 21 h 65"/>
                <a:gd name="T62" fmla="*/ 13 w 53"/>
                <a:gd name="T63" fmla="*/ 17 h 65"/>
                <a:gd name="T64" fmla="*/ 17 w 53"/>
                <a:gd name="T65" fmla="*/ 14 h 65"/>
                <a:gd name="T66" fmla="*/ 22 w 53"/>
                <a:gd name="T67" fmla="*/ 11 h 65"/>
                <a:gd name="T68" fmla="*/ 28 w 53"/>
                <a:gd name="T69" fmla="*/ 7 h 65"/>
                <a:gd name="T70" fmla="*/ 28 w 53"/>
                <a:gd name="T71" fmla="*/ 7 h 65"/>
                <a:gd name="T72" fmla="*/ 23 w 53"/>
                <a:gd name="T7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23" y="0"/>
                  </a:moveTo>
                  <a:lnTo>
                    <a:pt x="23" y="0"/>
                  </a:lnTo>
                  <a:lnTo>
                    <a:pt x="17" y="3"/>
                  </a:lnTo>
                  <a:lnTo>
                    <a:pt x="11" y="7"/>
                  </a:lnTo>
                  <a:lnTo>
                    <a:pt x="7" y="11"/>
                  </a:lnTo>
                  <a:lnTo>
                    <a:pt x="3" y="16"/>
                  </a:lnTo>
                  <a:lnTo>
                    <a:pt x="1" y="21"/>
                  </a:lnTo>
                  <a:lnTo>
                    <a:pt x="0" y="26"/>
                  </a:lnTo>
                  <a:lnTo>
                    <a:pt x="0" y="31"/>
                  </a:lnTo>
                  <a:lnTo>
                    <a:pt x="2" y="36"/>
                  </a:lnTo>
                  <a:lnTo>
                    <a:pt x="5" y="41"/>
                  </a:lnTo>
                  <a:lnTo>
                    <a:pt x="9" y="45"/>
                  </a:lnTo>
                  <a:lnTo>
                    <a:pt x="13" y="48"/>
                  </a:lnTo>
                  <a:lnTo>
                    <a:pt x="19" y="53"/>
                  </a:lnTo>
                  <a:lnTo>
                    <a:pt x="26" y="56"/>
                  </a:lnTo>
                  <a:lnTo>
                    <a:pt x="33" y="59"/>
                  </a:lnTo>
                  <a:lnTo>
                    <a:pt x="42" y="62"/>
                  </a:lnTo>
                  <a:lnTo>
                    <a:pt x="51" y="65"/>
                  </a:lnTo>
                  <a:lnTo>
                    <a:pt x="53" y="56"/>
                  </a:lnTo>
                  <a:lnTo>
                    <a:pt x="44" y="53"/>
                  </a:lnTo>
                  <a:lnTo>
                    <a:pt x="37" y="51"/>
                  </a:lnTo>
                  <a:lnTo>
                    <a:pt x="30" y="47"/>
                  </a:lnTo>
                  <a:lnTo>
                    <a:pt x="23" y="44"/>
                  </a:lnTo>
                  <a:lnTo>
                    <a:pt x="19" y="42"/>
                  </a:lnTo>
                  <a:lnTo>
                    <a:pt x="14" y="38"/>
                  </a:lnTo>
                  <a:lnTo>
                    <a:pt x="12" y="35"/>
                  </a:lnTo>
                  <a:lnTo>
                    <a:pt x="10" y="32"/>
                  </a:lnTo>
                  <a:lnTo>
                    <a:pt x="9" y="29"/>
                  </a:lnTo>
                  <a:lnTo>
                    <a:pt x="9" y="26"/>
                  </a:lnTo>
                  <a:lnTo>
                    <a:pt x="10" y="24"/>
                  </a:lnTo>
                  <a:lnTo>
                    <a:pt x="11" y="21"/>
                  </a:lnTo>
                  <a:lnTo>
                    <a:pt x="13" y="17"/>
                  </a:lnTo>
                  <a:lnTo>
                    <a:pt x="17" y="14"/>
                  </a:lnTo>
                  <a:lnTo>
                    <a:pt x="22" y="11"/>
                  </a:lnTo>
                  <a:lnTo>
                    <a:pt x="28" y="7"/>
                  </a:lnTo>
                  <a:lnTo>
                    <a:pt x="28" y="7"/>
                  </a:lnTo>
                  <a:lnTo>
                    <a:pt x="2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47" name="Line 47"/>
            <p:cNvSpPr>
              <a:spLocks noChangeShapeType="1"/>
            </p:cNvSpPr>
            <p:nvPr/>
          </p:nvSpPr>
          <p:spPr bwMode="auto">
            <a:xfrm flipH="1" flipV="1">
              <a:off x="4626" y="3041"/>
              <a:ext cx="61" cy="27"/>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48" name="Line 48"/>
            <p:cNvSpPr>
              <a:spLocks noChangeShapeType="1"/>
            </p:cNvSpPr>
            <p:nvPr/>
          </p:nvSpPr>
          <p:spPr bwMode="auto">
            <a:xfrm flipH="1" flipV="1">
              <a:off x="4633" y="3025"/>
              <a:ext cx="49" cy="39"/>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49" name="Freeform 49"/>
            <p:cNvSpPr>
              <a:spLocks/>
            </p:cNvSpPr>
            <p:nvPr/>
          </p:nvSpPr>
          <p:spPr bwMode="auto">
            <a:xfrm>
              <a:off x="4638" y="3070"/>
              <a:ext cx="44" cy="18"/>
            </a:xfrm>
            <a:custGeom>
              <a:avLst/>
              <a:gdLst>
                <a:gd name="T0" fmla="*/ 0 w 44"/>
                <a:gd name="T1" fmla="*/ 2 h 18"/>
                <a:gd name="T2" fmla="*/ 44 w 44"/>
                <a:gd name="T3" fmla="*/ 0 h 18"/>
                <a:gd name="T4" fmla="*/ 18 w 44"/>
                <a:gd name="T5" fmla="*/ 18 h 18"/>
              </a:gdLst>
              <a:ahLst/>
              <a:cxnLst>
                <a:cxn ang="0">
                  <a:pos x="T0" y="T1"/>
                </a:cxn>
                <a:cxn ang="0">
                  <a:pos x="T2" y="T3"/>
                </a:cxn>
                <a:cxn ang="0">
                  <a:pos x="T4" y="T5"/>
                </a:cxn>
              </a:cxnLst>
              <a:rect l="0" t="0" r="r" b="b"/>
              <a:pathLst>
                <a:path w="44" h="18">
                  <a:moveTo>
                    <a:pt x="0" y="2"/>
                  </a:moveTo>
                  <a:lnTo>
                    <a:pt x="44" y="0"/>
                  </a:lnTo>
                  <a:lnTo>
                    <a:pt x="18" y="18"/>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50" name="Line 50"/>
            <p:cNvSpPr>
              <a:spLocks noChangeShapeType="1"/>
            </p:cNvSpPr>
            <p:nvPr/>
          </p:nvSpPr>
          <p:spPr bwMode="auto">
            <a:xfrm flipV="1">
              <a:off x="4912" y="3040"/>
              <a:ext cx="61" cy="27"/>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51" name="Line 51"/>
            <p:cNvSpPr>
              <a:spLocks noChangeShapeType="1"/>
            </p:cNvSpPr>
            <p:nvPr/>
          </p:nvSpPr>
          <p:spPr bwMode="auto">
            <a:xfrm flipV="1">
              <a:off x="4916" y="3025"/>
              <a:ext cx="49" cy="38"/>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52" name="Freeform 52"/>
            <p:cNvSpPr>
              <a:spLocks/>
            </p:cNvSpPr>
            <p:nvPr/>
          </p:nvSpPr>
          <p:spPr bwMode="auto">
            <a:xfrm>
              <a:off x="4916" y="3069"/>
              <a:ext cx="46" cy="18"/>
            </a:xfrm>
            <a:custGeom>
              <a:avLst/>
              <a:gdLst>
                <a:gd name="T0" fmla="*/ 46 w 46"/>
                <a:gd name="T1" fmla="*/ 2 h 18"/>
                <a:gd name="T2" fmla="*/ 0 w 46"/>
                <a:gd name="T3" fmla="*/ 0 h 18"/>
                <a:gd name="T4" fmla="*/ 27 w 46"/>
                <a:gd name="T5" fmla="*/ 18 h 18"/>
              </a:gdLst>
              <a:ahLst/>
              <a:cxnLst>
                <a:cxn ang="0">
                  <a:pos x="T0" y="T1"/>
                </a:cxn>
                <a:cxn ang="0">
                  <a:pos x="T2" y="T3"/>
                </a:cxn>
                <a:cxn ang="0">
                  <a:pos x="T4" y="T5"/>
                </a:cxn>
              </a:cxnLst>
              <a:rect l="0" t="0" r="r" b="b"/>
              <a:pathLst>
                <a:path w="46" h="18">
                  <a:moveTo>
                    <a:pt x="46" y="2"/>
                  </a:moveTo>
                  <a:lnTo>
                    <a:pt x="0" y="0"/>
                  </a:lnTo>
                  <a:lnTo>
                    <a:pt x="27" y="18"/>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53" name="Freeform 53"/>
            <p:cNvSpPr>
              <a:spLocks/>
            </p:cNvSpPr>
            <p:nvPr/>
          </p:nvSpPr>
          <p:spPr bwMode="auto">
            <a:xfrm>
              <a:off x="4691" y="1769"/>
              <a:ext cx="11" cy="91"/>
            </a:xfrm>
            <a:custGeom>
              <a:avLst/>
              <a:gdLst>
                <a:gd name="T0" fmla="*/ 1 w 11"/>
                <a:gd name="T1" fmla="*/ 0 h 91"/>
                <a:gd name="T2" fmla="*/ 1 w 11"/>
                <a:gd name="T3" fmla="*/ 0 h 91"/>
                <a:gd name="T4" fmla="*/ 1 w 11"/>
                <a:gd name="T5" fmla="*/ 7 h 91"/>
                <a:gd name="T6" fmla="*/ 0 w 11"/>
                <a:gd name="T7" fmla="*/ 17 h 91"/>
                <a:gd name="T8" fmla="*/ 0 w 11"/>
                <a:gd name="T9" fmla="*/ 30 h 91"/>
                <a:gd name="T10" fmla="*/ 1 w 11"/>
                <a:gd name="T11" fmla="*/ 45 h 91"/>
                <a:gd name="T12" fmla="*/ 1 w 11"/>
                <a:gd name="T13" fmla="*/ 59 h 91"/>
                <a:gd name="T14" fmla="*/ 1 w 11"/>
                <a:gd name="T15" fmla="*/ 74 h 91"/>
                <a:gd name="T16" fmla="*/ 1 w 11"/>
                <a:gd name="T17" fmla="*/ 84 h 91"/>
                <a:gd name="T18" fmla="*/ 1 w 11"/>
                <a:gd name="T19" fmla="*/ 91 h 91"/>
                <a:gd name="T20" fmla="*/ 11 w 11"/>
                <a:gd name="T21" fmla="*/ 90 h 91"/>
                <a:gd name="T22" fmla="*/ 10 w 11"/>
                <a:gd name="T23" fmla="*/ 84 h 91"/>
                <a:gd name="T24" fmla="*/ 10 w 11"/>
                <a:gd name="T25" fmla="*/ 73 h 91"/>
                <a:gd name="T26" fmla="*/ 10 w 11"/>
                <a:gd name="T27" fmla="*/ 59 h 91"/>
                <a:gd name="T28" fmla="*/ 10 w 11"/>
                <a:gd name="T29" fmla="*/ 45 h 91"/>
                <a:gd name="T30" fmla="*/ 10 w 11"/>
                <a:gd name="T31" fmla="*/ 30 h 91"/>
                <a:gd name="T32" fmla="*/ 10 w 11"/>
                <a:gd name="T33" fmla="*/ 17 h 91"/>
                <a:gd name="T34" fmla="*/ 10 w 11"/>
                <a:gd name="T35" fmla="*/ 7 h 91"/>
                <a:gd name="T36" fmla="*/ 10 w 11"/>
                <a:gd name="T37" fmla="*/ 0 h 91"/>
                <a:gd name="T38" fmla="*/ 10 w 11"/>
                <a:gd name="T39" fmla="*/ 0 h 91"/>
                <a:gd name="T40" fmla="*/ 1 w 11"/>
                <a:gd name="T4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91">
                  <a:moveTo>
                    <a:pt x="1" y="0"/>
                  </a:moveTo>
                  <a:lnTo>
                    <a:pt x="1" y="0"/>
                  </a:lnTo>
                  <a:lnTo>
                    <a:pt x="1" y="7"/>
                  </a:lnTo>
                  <a:lnTo>
                    <a:pt x="0" y="17"/>
                  </a:lnTo>
                  <a:lnTo>
                    <a:pt x="0" y="30"/>
                  </a:lnTo>
                  <a:lnTo>
                    <a:pt x="1" y="45"/>
                  </a:lnTo>
                  <a:lnTo>
                    <a:pt x="1" y="59"/>
                  </a:lnTo>
                  <a:lnTo>
                    <a:pt x="1" y="74"/>
                  </a:lnTo>
                  <a:lnTo>
                    <a:pt x="1" y="84"/>
                  </a:lnTo>
                  <a:lnTo>
                    <a:pt x="1" y="91"/>
                  </a:lnTo>
                  <a:lnTo>
                    <a:pt x="11" y="90"/>
                  </a:lnTo>
                  <a:lnTo>
                    <a:pt x="10" y="84"/>
                  </a:lnTo>
                  <a:lnTo>
                    <a:pt x="10" y="73"/>
                  </a:lnTo>
                  <a:lnTo>
                    <a:pt x="10" y="59"/>
                  </a:lnTo>
                  <a:lnTo>
                    <a:pt x="10" y="45"/>
                  </a:lnTo>
                  <a:lnTo>
                    <a:pt x="10" y="30"/>
                  </a:lnTo>
                  <a:lnTo>
                    <a:pt x="10" y="17"/>
                  </a:lnTo>
                  <a:lnTo>
                    <a:pt x="10" y="7"/>
                  </a:lnTo>
                  <a:lnTo>
                    <a:pt x="10" y="0"/>
                  </a:lnTo>
                  <a:lnTo>
                    <a:pt x="10" y="0"/>
                  </a:lnTo>
                  <a:lnTo>
                    <a:pt x="1"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4" name="Freeform 54"/>
            <p:cNvSpPr>
              <a:spLocks/>
            </p:cNvSpPr>
            <p:nvPr/>
          </p:nvSpPr>
          <p:spPr bwMode="auto">
            <a:xfrm>
              <a:off x="4692" y="1672"/>
              <a:ext cx="106" cy="97"/>
            </a:xfrm>
            <a:custGeom>
              <a:avLst/>
              <a:gdLst>
                <a:gd name="T0" fmla="*/ 106 w 106"/>
                <a:gd name="T1" fmla="*/ 58 h 97"/>
                <a:gd name="T2" fmla="*/ 106 w 106"/>
                <a:gd name="T3" fmla="*/ 58 h 97"/>
                <a:gd name="T4" fmla="*/ 101 w 106"/>
                <a:gd name="T5" fmla="*/ 50 h 97"/>
                <a:gd name="T6" fmla="*/ 91 w 106"/>
                <a:gd name="T7" fmla="*/ 35 h 97"/>
                <a:gd name="T8" fmla="*/ 84 w 106"/>
                <a:gd name="T9" fmla="*/ 26 h 97"/>
                <a:gd name="T10" fmla="*/ 77 w 106"/>
                <a:gd name="T11" fmla="*/ 19 h 97"/>
                <a:gd name="T12" fmla="*/ 69 w 106"/>
                <a:gd name="T13" fmla="*/ 11 h 97"/>
                <a:gd name="T14" fmla="*/ 60 w 106"/>
                <a:gd name="T15" fmla="*/ 4 h 97"/>
                <a:gd name="T16" fmla="*/ 56 w 106"/>
                <a:gd name="T17" fmla="*/ 2 h 97"/>
                <a:gd name="T18" fmla="*/ 50 w 106"/>
                <a:gd name="T19" fmla="*/ 1 h 97"/>
                <a:gd name="T20" fmla="*/ 46 w 106"/>
                <a:gd name="T21" fmla="*/ 0 h 97"/>
                <a:gd name="T22" fmla="*/ 40 w 106"/>
                <a:gd name="T23" fmla="*/ 0 h 97"/>
                <a:gd name="T24" fmla="*/ 36 w 106"/>
                <a:gd name="T25" fmla="*/ 1 h 97"/>
                <a:gd name="T26" fmla="*/ 31 w 106"/>
                <a:gd name="T27" fmla="*/ 3 h 97"/>
                <a:gd name="T28" fmla="*/ 26 w 106"/>
                <a:gd name="T29" fmla="*/ 7 h 97"/>
                <a:gd name="T30" fmla="*/ 22 w 106"/>
                <a:gd name="T31" fmla="*/ 11 h 97"/>
                <a:gd name="T32" fmla="*/ 18 w 106"/>
                <a:gd name="T33" fmla="*/ 18 h 97"/>
                <a:gd name="T34" fmla="*/ 15 w 106"/>
                <a:gd name="T35" fmla="*/ 24 h 97"/>
                <a:gd name="T36" fmla="*/ 11 w 106"/>
                <a:gd name="T37" fmla="*/ 32 h 97"/>
                <a:gd name="T38" fmla="*/ 9 w 106"/>
                <a:gd name="T39" fmla="*/ 42 h 97"/>
                <a:gd name="T40" fmla="*/ 6 w 106"/>
                <a:gd name="T41" fmla="*/ 53 h 97"/>
                <a:gd name="T42" fmla="*/ 3 w 106"/>
                <a:gd name="T43" fmla="*/ 66 h 97"/>
                <a:gd name="T44" fmla="*/ 1 w 106"/>
                <a:gd name="T45" fmla="*/ 81 h 97"/>
                <a:gd name="T46" fmla="*/ 0 w 106"/>
                <a:gd name="T47" fmla="*/ 97 h 97"/>
                <a:gd name="T48" fmla="*/ 9 w 106"/>
                <a:gd name="T49" fmla="*/ 97 h 97"/>
                <a:gd name="T50" fmla="*/ 11 w 106"/>
                <a:gd name="T51" fmla="*/ 82 h 97"/>
                <a:gd name="T52" fmla="*/ 12 w 106"/>
                <a:gd name="T53" fmla="*/ 68 h 97"/>
                <a:gd name="T54" fmla="*/ 15 w 106"/>
                <a:gd name="T55" fmla="*/ 55 h 97"/>
                <a:gd name="T56" fmla="*/ 18 w 106"/>
                <a:gd name="T57" fmla="*/ 44 h 97"/>
                <a:gd name="T58" fmla="*/ 20 w 106"/>
                <a:gd name="T59" fmla="*/ 35 h 97"/>
                <a:gd name="T60" fmla="*/ 23 w 106"/>
                <a:gd name="T61" fmla="*/ 28 h 97"/>
                <a:gd name="T62" fmla="*/ 27 w 106"/>
                <a:gd name="T63" fmla="*/ 22 h 97"/>
                <a:gd name="T64" fmla="*/ 29 w 106"/>
                <a:gd name="T65" fmla="*/ 17 h 97"/>
                <a:gd name="T66" fmla="*/ 32 w 106"/>
                <a:gd name="T67" fmla="*/ 13 h 97"/>
                <a:gd name="T68" fmla="*/ 36 w 106"/>
                <a:gd name="T69" fmla="*/ 11 h 97"/>
                <a:gd name="T70" fmla="*/ 39 w 106"/>
                <a:gd name="T71" fmla="*/ 10 h 97"/>
                <a:gd name="T72" fmla="*/ 41 w 106"/>
                <a:gd name="T73" fmla="*/ 9 h 97"/>
                <a:gd name="T74" fmla="*/ 45 w 106"/>
                <a:gd name="T75" fmla="*/ 9 h 97"/>
                <a:gd name="T76" fmla="*/ 48 w 106"/>
                <a:gd name="T77" fmla="*/ 10 h 97"/>
                <a:gd name="T78" fmla="*/ 51 w 106"/>
                <a:gd name="T79" fmla="*/ 11 h 97"/>
                <a:gd name="T80" fmla="*/ 55 w 106"/>
                <a:gd name="T81" fmla="*/ 12 h 97"/>
                <a:gd name="T82" fmla="*/ 62 w 106"/>
                <a:gd name="T83" fmla="*/ 18 h 97"/>
                <a:gd name="T84" fmla="*/ 70 w 106"/>
                <a:gd name="T85" fmla="*/ 24 h 97"/>
                <a:gd name="T86" fmla="*/ 77 w 106"/>
                <a:gd name="T87" fmla="*/ 33 h 97"/>
                <a:gd name="T88" fmla="*/ 83 w 106"/>
                <a:gd name="T89" fmla="*/ 41 h 97"/>
                <a:gd name="T90" fmla="*/ 93 w 106"/>
                <a:gd name="T91" fmla="*/ 55 h 97"/>
                <a:gd name="T92" fmla="*/ 97 w 106"/>
                <a:gd name="T93" fmla="*/ 62 h 97"/>
                <a:gd name="T94" fmla="*/ 97 w 106"/>
                <a:gd name="T95" fmla="*/ 62 h 97"/>
                <a:gd name="T96" fmla="*/ 106 w 106"/>
                <a:gd name="T97"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97">
                  <a:moveTo>
                    <a:pt x="106" y="58"/>
                  </a:moveTo>
                  <a:lnTo>
                    <a:pt x="106" y="58"/>
                  </a:lnTo>
                  <a:lnTo>
                    <a:pt x="101" y="50"/>
                  </a:lnTo>
                  <a:lnTo>
                    <a:pt x="91" y="35"/>
                  </a:lnTo>
                  <a:lnTo>
                    <a:pt x="84" y="26"/>
                  </a:lnTo>
                  <a:lnTo>
                    <a:pt x="77" y="19"/>
                  </a:lnTo>
                  <a:lnTo>
                    <a:pt x="69" y="11"/>
                  </a:lnTo>
                  <a:lnTo>
                    <a:pt x="60" y="4"/>
                  </a:lnTo>
                  <a:lnTo>
                    <a:pt x="56" y="2"/>
                  </a:lnTo>
                  <a:lnTo>
                    <a:pt x="50" y="1"/>
                  </a:lnTo>
                  <a:lnTo>
                    <a:pt x="46" y="0"/>
                  </a:lnTo>
                  <a:lnTo>
                    <a:pt x="40" y="0"/>
                  </a:lnTo>
                  <a:lnTo>
                    <a:pt x="36" y="1"/>
                  </a:lnTo>
                  <a:lnTo>
                    <a:pt x="31" y="3"/>
                  </a:lnTo>
                  <a:lnTo>
                    <a:pt x="26" y="7"/>
                  </a:lnTo>
                  <a:lnTo>
                    <a:pt x="22" y="11"/>
                  </a:lnTo>
                  <a:lnTo>
                    <a:pt x="18" y="18"/>
                  </a:lnTo>
                  <a:lnTo>
                    <a:pt x="15" y="24"/>
                  </a:lnTo>
                  <a:lnTo>
                    <a:pt x="11" y="32"/>
                  </a:lnTo>
                  <a:lnTo>
                    <a:pt x="9" y="42"/>
                  </a:lnTo>
                  <a:lnTo>
                    <a:pt x="6" y="53"/>
                  </a:lnTo>
                  <a:lnTo>
                    <a:pt x="3" y="66"/>
                  </a:lnTo>
                  <a:lnTo>
                    <a:pt x="1" y="81"/>
                  </a:lnTo>
                  <a:lnTo>
                    <a:pt x="0" y="97"/>
                  </a:lnTo>
                  <a:lnTo>
                    <a:pt x="9" y="97"/>
                  </a:lnTo>
                  <a:lnTo>
                    <a:pt x="11" y="82"/>
                  </a:lnTo>
                  <a:lnTo>
                    <a:pt x="12" y="68"/>
                  </a:lnTo>
                  <a:lnTo>
                    <a:pt x="15" y="55"/>
                  </a:lnTo>
                  <a:lnTo>
                    <a:pt x="18" y="44"/>
                  </a:lnTo>
                  <a:lnTo>
                    <a:pt x="20" y="35"/>
                  </a:lnTo>
                  <a:lnTo>
                    <a:pt x="23" y="28"/>
                  </a:lnTo>
                  <a:lnTo>
                    <a:pt x="27" y="22"/>
                  </a:lnTo>
                  <a:lnTo>
                    <a:pt x="29" y="17"/>
                  </a:lnTo>
                  <a:lnTo>
                    <a:pt x="32" y="13"/>
                  </a:lnTo>
                  <a:lnTo>
                    <a:pt x="36" y="11"/>
                  </a:lnTo>
                  <a:lnTo>
                    <a:pt x="39" y="10"/>
                  </a:lnTo>
                  <a:lnTo>
                    <a:pt x="41" y="9"/>
                  </a:lnTo>
                  <a:lnTo>
                    <a:pt x="45" y="9"/>
                  </a:lnTo>
                  <a:lnTo>
                    <a:pt x="48" y="10"/>
                  </a:lnTo>
                  <a:lnTo>
                    <a:pt x="51" y="11"/>
                  </a:lnTo>
                  <a:lnTo>
                    <a:pt x="55" y="12"/>
                  </a:lnTo>
                  <a:lnTo>
                    <a:pt x="62" y="18"/>
                  </a:lnTo>
                  <a:lnTo>
                    <a:pt x="70" y="24"/>
                  </a:lnTo>
                  <a:lnTo>
                    <a:pt x="77" y="33"/>
                  </a:lnTo>
                  <a:lnTo>
                    <a:pt x="83" y="41"/>
                  </a:lnTo>
                  <a:lnTo>
                    <a:pt x="93" y="55"/>
                  </a:lnTo>
                  <a:lnTo>
                    <a:pt x="97" y="62"/>
                  </a:lnTo>
                  <a:lnTo>
                    <a:pt x="97" y="62"/>
                  </a:lnTo>
                  <a:lnTo>
                    <a:pt x="106" y="58"/>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5" name="Freeform 55"/>
            <p:cNvSpPr>
              <a:spLocks/>
            </p:cNvSpPr>
            <p:nvPr/>
          </p:nvSpPr>
          <p:spPr bwMode="auto">
            <a:xfrm>
              <a:off x="4789" y="1696"/>
              <a:ext cx="123" cy="130"/>
            </a:xfrm>
            <a:custGeom>
              <a:avLst/>
              <a:gdLst>
                <a:gd name="T0" fmla="*/ 120 w 123"/>
                <a:gd name="T1" fmla="*/ 130 h 130"/>
                <a:gd name="T2" fmla="*/ 123 w 123"/>
                <a:gd name="T3" fmla="*/ 41 h 130"/>
                <a:gd name="T4" fmla="*/ 123 w 123"/>
                <a:gd name="T5" fmla="*/ 6 h 130"/>
                <a:gd name="T6" fmla="*/ 121 w 123"/>
                <a:gd name="T7" fmla="*/ 1 h 130"/>
                <a:gd name="T8" fmla="*/ 113 w 123"/>
                <a:gd name="T9" fmla="*/ 0 h 130"/>
                <a:gd name="T10" fmla="*/ 111 w 123"/>
                <a:gd name="T11" fmla="*/ 2 h 130"/>
                <a:gd name="T12" fmla="*/ 110 w 123"/>
                <a:gd name="T13" fmla="*/ 7 h 130"/>
                <a:gd name="T14" fmla="*/ 106 w 123"/>
                <a:gd name="T15" fmla="*/ 18 h 130"/>
                <a:gd name="T16" fmla="*/ 101 w 123"/>
                <a:gd name="T17" fmla="*/ 31 h 130"/>
                <a:gd name="T18" fmla="*/ 95 w 123"/>
                <a:gd name="T19" fmla="*/ 48 h 130"/>
                <a:gd name="T20" fmla="*/ 87 w 123"/>
                <a:gd name="T21" fmla="*/ 62 h 130"/>
                <a:gd name="T22" fmla="*/ 83 w 123"/>
                <a:gd name="T23" fmla="*/ 69 h 130"/>
                <a:gd name="T24" fmla="*/ 78 w 123"/>
                <a:gd name="T25" fmla="*/ 75 h 130"/>
                <a:gd name="T26" fmla="*/ 74 w 123"/>
                <a:gd name="T27" fmla="*/ 79 h 130"/>
                <a:gd name="T28" fmla="*/ 68 w 123"/>
                <a:gd name="T29" fmla="*/ 82 h 130"/>
                <a:gd name="T30" fmla="*/ 63 w 123"/>
                <a:gd name="T31" fmla="*/ 83 h 130"/>
                <a:gd name="T32" fmla="*/ 57 w 123"/>
                <a:gd name="T33" fmla="*/ 83 h 130"/>
                <a:gd name="T34" fmla="*/ 52 w 123"/>
                <a:gd name="T35" fmla="*/ 82 h 130"/>
                <a:gd name="T36" fmla="*/ 44 w 123"/>
                <a:gd name="T37" fmla="*/ 78 h 130"/>
                <a:gd name="T38" fmla="*/ 36 w 123"/>
                <a:gd name="T39" fmla="*/ 71 h 130"/>
                <a:gd name="T40" fmla="*/ 27 w 123"/>
                <a:gd name="T41" fmla="*/ 62 h 130"/>
                <a:gd name="T42" fmla="*/ 19 w 123"/>
                <a:gd name="T43" fmla="*/ 49 h 130"/>
                <a:gd name="T44" fmla="*/ 9 w 123"/>
                <a:gd name="T45" fmla="*/ 34 h 130"/>
                <a:gd name="T46" fmla="*/ 0 w 123"/>
                <a:gd name="T47" fmla="*/ 38 h 130"/>
                <a:gd name="T48" fmla="*/ 11 w 123"/>
                <a:gd name="T49" fmla="*/ 55 h 130"/>
                <a:gd name="T50" fmla="*/ 21 w 123"/>
                <a:gd name="T51" fmla="*/ 68 h 130"/>
                <a:gd name="T52" fmla="*/ 30 w 123"/>
                <a:gd name="T53" fmla="*/ 78 h 130"/>
                <a:gd name="T54" fmla="*/ 39 w 123"/>
                <a:gd name="T55" fmla="*/ 86 h 130"/>
                <a:gd name="T56" fmla="*/ 47 w 123"/>
                <a:gd name="T57" fmla="*/ 90 h 130"/>
                <a:gd name="T58" fmla="*/ 56 w 123"/>
                <a:gd name="T59" fmla="*/ 93 h 130"/>
                <a:gd name="T60" fmla="*/ 65 w 123"/>
                <a:gd name="T61" fmla="*/ 92 h 130"/>
                <a:gd name="T62" fmla="*/ 72 w 123"/>
                <a:gd name="T63" fmla="*/ 90 h 130"/>
                <a:gd name="T64" fmla="*/ 78 w 123"/>
                <a:gd name="T65" fmla="*/ 87 h 130"/>
                <a:gd name="T66" fmla="*/ 85 w 123"/>
                <a:gd name="T67" fmla="*/ 81 h 130"/>
                <a:gd name="T68" fmla="*/ 91 w 123"/>
                <a:gd name="T69" fmla="*/ 75 h 130"/>
                <a:gd name="T70" fmla="*/ 95 w 123"/>
                <a:gd name="T71" fmla="*/ 67 h 130"/>
                <a:gd name="T72" fmla="*/ 103 w 123"/>
                <a:gd name="T73" fmla="*/ 51 h 130"/>
                <a:gd name="T74" fmla="*/ 110 w 123"/>
                <a:gd name="T75" fmla="*/ 35 h 130"/>
                <a:gd name="T76" fmla="*/ 115 w 123"/>
                <a:gd name="T77" fmla="*/ 20 h 130"/>
                <a:gd name="T78" fmla="*/ 118 w 123"/>
                <a:gd name="T79" fmla="*/ 10 h 130"/>
                <a:gd name="T80" fmla="*/ 120 w 123"/>
                <a:gd name="T81" fmla="*/ 7 h 130"/>
                <a:gd name="T82" fmla="*/ 120 w 123"/>
                <a:gd name="T83" fmla="*/ 7 h 130"/>
                <a:gd name="T84" fmla="*/ 113 w 123"/>
                <a:gd name="T85" fmla="*/ 6 h 130"/>
                <a:gd name="T86" fmla="*/ 113 w 123"/>
                <a:gd name="T87" fmla="*/ 6 h 130"/>
                <a:gd name="T88" fmla="*/ 113 w 123"/>
                <a:gd name="T89" fmla="*/ 40 h 130"/>
                <a:gd name="T90" fmla="*/ 111 w 123"/>
                <a:gd name="T91" fmla="*/ 130 h 130"/>
                <a:gd name="T92" fmla="*/ 120 w 123"/>
                <a:gd name="T9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30">
                  <a:moveTo>
                    <a:pt x="120" y="130"/>
                  </a:moveTo>
                  <a:lnTo>
                    <a:pt x="123" y="41"/>
                  </a:lnTo>
                  <a:lnTo>
                    <a:pt x="123" y="6"/>
                  </a:lnTo>
                  <a:lnTo>
                    <a:pt x="121" y="1"/>
                  </a:lnTo>
                  <a:lnTo>
                    <a:pt x="113" y="0"/>
                  </a:lnTo>
                  <a:lnTo>
                    <a:pt x="111" y="2"/>
                  </a:lnTo>
                  <a:lnTo>
                    <a:pt x="110" y="7"/>
                  </a:lnTo>
                  <a:lnTo>
                    <a:pt x="106" y="18"/>
                  </a:lnTo>
                  <a:lnTo>
                    <a:pt x="101" y="31"/>
                  </a:lnTo>
                  <a:lnTo>
                    <a:pt x="95" y="48"/>
                  </a:lnTo>
                  <a:lnTo>
                    <a:pt x="87" y="62"/>
                  </a:lnTo>
                  <a:lnTo>
                    <a:pt x="83" y="69"/>
                  </a:lnTo>
                  <a:lnTo>
                    <a:pt x="78" y="75"/>
                  </a:lnTo>
                  <a:lnTo>
                    <a:pt x="74" y="79"/>
                  </a:lnTo>
                  <a:lnTo>
                    <a:pt x="68" y="82"/>
                  </a:lnTo>
                  <a:lnTo>
                    <a:pt x="63" y="83"/>
                  </a:lnTo>
                  <a:lnTo>
                    <a:pt x="57" y="83"/>
                  </a:lnTo>
                  <a:lnTo>
                    <a:pt x="52" y="82"/>
                  </a:lnTo>
                  <a:lnTo>
                    <a:pt x="44" y="78"/>
                  </a:lnTo>
                  <a:lnTo>
                    <a:pt x="36" y="71"/>
                  </a:lnTo>
                  <a:lnTo>
                    <a:pt x="27" y="62"/>
                  </a:lnTo>
                  <a:lnTo>
                    <a:pt x="19" y="49"/>
                  </a:lnTo>
                  <a:lnTo>
                    <a:pt x="9" y="34"/>
                  </a:lnTo>
                  <a:lnTo>
                    <a:pt x="0" y="38"/>
                  </a:lnTo>
                  <a:lnTo>
                    <a:pt x="11" y="55"/>
                  </a:lnTo>
                  <a:lnTo>
                    <a:pt x="21" y="68"/>
                  </a:lnTo>
                  <a:lnTo>
                    <a:pt x="30" y="78"/>
                  </a:lnTo>
                  <a:lnTo>
                    <a:pt x="39" y="86"/>
                  </a:lnTo>
                  <a:lnTo>
                    <a:pt x="47" y="90"/>
                  </a:lnTo>
                  <a:lnTo>
                    <a:pt x="56" y="93"/>
                  </a:lnTo>
                  <a:lnTo>
                    <a:pt x="65" y="92"/>
                  </a:lnTo>
                  <a:lnTo>
                    <a:pt x="72" y="90"/>
                  </a:lnTo>
                  <a:lnTo>
                    <a:pt x="78" y="87"/>
                  </a:lnTo>
                  <a:lnTo>
                    <a:pt x="85" y="81"/>
                  </a:lnTo>
                  <a:lnTo>
                    <a:pt x="91" y="75"/>
                  </a:lnTo>
                  <a:lnTo>
                    <a:pt x="95" y="67"/>
                  </a:lnTo>
                  <a:lnTo>
                    <a:pt x="103" y="51"/>
                  </a:lnTo>
                  <a:lnTo>
                    <a:pt x="110" y="35"/>
                  </a:lnTo>
                  <a:lnTo>
                    <a:pt x="115" y="20"/>
                  </a:lnTo>
                  <a:lnTo>
                    <a:pt x="118" y="10"/>
                  </a:lnTo>
                  <a:lnTo>
                    <a:pt x="120" y="7"/>
                  </a:lnTo>
                  <a:lnTo>
                    <a:pt x="120" y="7"/>
                  </a:lnTo>
                  <a:lnTo>
                    <a:pt x="113" y="6"/>
                  </a:lnTo>
                  <a:lnTo>
                    <a:pt x="113" y="6"/>
                  </a:lnTo>
                  <a:lnTo>
                    <a:pt x="113" y="40"/>
                  </a:lnTo>
                  <a:lnTo>
                    <a:pt x="111" y="130"/>
                  </a:lnTo>
                  <a:lnTo>
                    <a:pt x="120" y="13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6" name="Freeform 56"/>
            <p:cNvSpPr>
              <a:spLocks/>
            </p:cNvSpPr>
            <p:nvPr/>
          </p:nvSpPr>
          <p:spPr bwMode="auto">
            <a:xfrm>
              <a:off x="3212" y="2571"/>
              <a:ext cx="363" cy="195"/>
            </a:xfrm>
            <a:custGeom>
              <a:avLst/>
              <a:gdLst>
                <a:gd name="T0" fmla="*/ 200 w 363"/>
                <a:gd name="T1" fmla="*/ 1 h 195"/>
                <a:gd name="T2" fmla="*/ 235 w 363"/>
                <a:gd name="T3" fmla="*/ 5 h 195"/>
                <a:gd name="T4" fmla="*/ 268 w 363"/>
                <a:gd name="T5" fmla="*/ 12 h 195"/>
                <a:gd name="T6" fmla="*/ 296 w 363"/>
                <a:gd name="T7" fmla="*/ 23 h 195"/>
                <a:gd name="T8" fmla="*/ 321 w 363"/>
                <a:gd name="T9" fmla="*/ 36 h 195"/>
                <a:gd name="T10" fmla="*/ 341 w 363"/>
                <a:gd name="T11" fmla="*/ 51 h 195"/>
                <a:gd name="T12" fmla="*/ 354 w 363"/>
                <a:gd name="T13" fmla="*/ 69 h 195"/>
                <a:gd name="T14" fmla="*/ 362 w 363"/>
                <a:gd name="T15" fmla="*/ 88 h 195"/>
                <a:gd name="T16" fmla="*/ 362 w 363"/>
                <a:gd name="T17" fmla="*/ 108 h 195"/>
                <a:gd name="T18" fmla="*/ 354 w 363"/>
                <a:gd name="T19" fmla="*/ 126 h 195"/>
                <a:gd name="T20" fmla="*/ 341 w 363"/>
                <a:gd name="T21" fmla="*/ 144 h 195"/>
                <a:gd name="T22" fmla="*/ 321 w 363"/>
                <a:gd name="T23" fmla="*/ 160 h 195"/>
                <a:gd name="T24" fmla="*/ 296 w 363"/>
                <a:gd name="T25" fmla="*/ 173 h 195"/>
                <a:gd name="T26" fmla="*/ 268 w 363"/>
                <a:gd name="T27" fmla="*/ 183 h 195"/>
                <a:gd name="T28" fmla="*/ 235 w 363"/>
                <a:gd name="T29" fmla="*/ 191 h 195"/>
                <a:gd name="T30" fmla="*/ 200 w 363"/>
                <a:gd name="T31" fmla="*/ 194 h 195"/>
                <a:gd name="T32" fmla="*/ 162 w 363"/>
                <a:gd name="T33" fmla="*/ 194 h 195"/>
                <a:gd name="T34" fmla="*/ 128 w 363"/>
                <a:gd name="T35" fmla="*/ 191 h 195"/>
                <a:gd name="T36" fmla="*/ 95 w 363"/>
                <a:gd name="T37" fmla="*/ 183 h 195"/>
                <a:gd name="T38" fmla="*/ 66 w 363"/>
                <a:gd name="T39" fmla="*/ 173 h 195"/>
                <a:gd name="T40" fmla="*/ 41 w 363"/>
                <a:gd name="T41" fmla="*/ 160 h 195"/>
                <a:gd name="T42" fmla="*/ 21 w 363"/>
                <a:gd name="T43" fmla="*/ 144 h 195"/>
                <a:gd name="T44" fmla="*/ 8 w 363"/>
                <a:gd name="T45" fmla="*/ 126 h 195"/>
                <a:gd name="T46" fmla="*/ 0 w 363"/>
                <a:gd name="T47" fmla="*/ 108 h 195"/>
                <a:gd name="T48" fmla="*/ 0 w 363"/>
                <a:gd name="T49" fmla="*/ 88 h 195"/>
                <a:gd name="T50" fmla="*/ 8 w 363"/>
                <a:gd name="T51" fmla="*/ 69 h 195"/>
                <a:gd name="T52" fmla="*/ 21 w 363"/>
                <a:gd name="T53" fmla="*/ 51 h 195"/>
                <a:gd name="T54" fmla="*/ 41 w 363"/>
                <a:gd name="T55" fmla="*/ 36 h 195"/>
                <a:gd name="T56" fmla="*/ 66 w 363"/>
                <a:gd name="T57" fmla="*/ 23 h 195"/>
                <a:gd name="T58" fmla="*/ 95 w 363"/>
                <a:gd name="T59" fmla="*/ 12 h 195"/>
                <a:gd name="T60" fmla="*/ 128 w 363"/>
                <a:gd name="T61" fmla="*/ 5 h 195"/>
                <a:gd name="T62" fmla="*/ 162 w 363"/>
                <a:gd name="T63"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195">
                  <a:moveTo>
                    <a:pt x="181" y="0"/>
                  </a:moveTo>
                  <a:lnTo>
                    <a:pt x="200" y="1"/>
                  </a:lnTo>
                  <a:lnTo>
                    <a:pt x="218" y="2"/>
                  </a:lnTo>
                  <a:lnTo>
                    <a:pt x="235" y="5"/>
                  </a:lnTo>
                  <a:lnTo>
                    <a:pt x="252" y="8"/>
                  </a:lnTo>
                  <a:lnTo>
                    <a:pt x="268" y="12"/>
                  </a:lnTo>
                  <a:lnTo>
                    <a:pt x="282" y="17"/>
                  </a:lnTo>
                  <a:lnTo>
                    <a:pt x="296" y="23"/>
                  </a:lnTo>
                  <a:lnTo>
                    <a:pt x="310" y="29"/>
                  </a:lnTo>
                  <a:lnTo>
                    <a:pt x="321" y="36"/>
                  </a:lnTo>
                  <a:lnTo>
                    <a:pt x="332" y="43"/>
                  </a:lnTo>
                  <a:lnTo>
                    <a:pt x="341" y="51"/>
                  </a:lnTo>
                  <a:lnTo>
                    <a:pt x="349" y="60"/>
                  </a:lnTo>
                  <a:lnTo>
                    <a:pt x="354" y="69"/>
                  </a:lnTo>
                  <a:lnTo>
                    <a:pt x="359" y="79"/>
                  </a:lnTo>
                  <a:lnTo>
                    <a:pt x="362" y="88"/>
                  </a:lnTo>
                  <a:lnTo>
                    <a:pt x="363" y="98"/>
                  </a:lnTo>
                  <a:lnTo>
                    <a:pt x="362" y="108"/>
                  </a:lnTo>
                  <a:lnTo>
                    <a:pt x="359" y="118"/>
                  </a:lnTo>
                  <a:lnTo>
                    <a:pt x="354" y="126"/>
                  </a:lnTo>
                  <a:lnTo>
                    <a:pt x="349" y="135"/>
                  </a:lnTo>
                  <a:lnTo>
                    <a:pt x="341" y="144"/>
                  </a:lnTo>
                  <a:lnTo>
                    <a:pt x="332" y="152"/>
                  </a:lnTo>
                  <a:lnTo>
                    <a:pt x="321" y="160"/>
                  </a:lnTo>
                  <a:lnTo>
                    <a:pt x="310" y="166"/>
                  </a:lnTo>
                  <a:lnTo>
                    <a:pt x="296" y="173"/>
                  </a:lnTo>
                  <a:lnTo>
                    <a:pt x="282" y="179"/>
                  </a:lnTo>
                  <a:lnTo>
                    <a:pt x="268" y="183"/>
                  </a:lnTo>
                  <a:lnTo>
                    <a:pt x="252" y="187"/>
                  </a:lnTo>
                  <a:lnTo>
                    <a:pt x="235" y="191"/>
                  </a:lnTo>
                  <a:lnTo>
                    <a:pt x="218" y="193"/>
                  </a:lnTo>
                  <a:lnTo>
                    <a:pt x="200" y="194"/>
                  </a:lnTo>
                  <a:lnTo>
                    <a:pt x="181" y="195"/>
                  </a:lnTo>
                  <a:lnTo>
                    <a:pt x="162" y="194"/>
                  </a:lnTo>
                  <a:lnTo>
                    <a:pt x="144" y="193"/>
                  </a:lnTo>
                  <a:lnTo>
                    <a:pt x="128" y="191"/>
                  </a:lnTo>
                  <a:lnTo>
                    <a:pt x="111" y="187"/>
                  </a:lnTo>
                  <a:lnTo>
                    <a:pt x="95" y="183"/>
                  </a:lnTo>
                  <a:lnTo>
                    <a:pt x="80" y="179"/>
                  </a:lnTo>
                  <a:lnTo>
                    <a:pt x="66" y="173"/>
                  </a:lnTo>
                  <a:lnTo>
                    <a:pt x="53" y="166"/>
                  </a:lnTo>
                  <a:lnTo>
                    <a:pt x="41" y="160"/>
                  </a:lnTo>
                  <a:lnTo>
                    <a:pt x="31" y="152"/>
                  </a:lnTo>
                  <a:lnTo>
                    <a:pt x="21" y="144"/>
                  </a:lnTo>
                  <a:lnTo>
                    <a:pt x="14" y="135"/>
                  </a:lnTo>
                  <a:lnTo>
                    <a:pt x="8" y="126"/>
                  </a:lnTo>
                  <a:lnTo>
                    <a:pt x="4" y="118"/>
                  </a:lnTo>
                  <a:lnTo>
                    <a:pt x="0" y="108"/>
                  </a:lnTo>
                  <a:lnTo>
                    <a:pt x="0" y="98"/>
                  </a:lnTo>
                  <a:lnTo>
                    <a:pt x="0" y="88"/>
                  </a:lnTo>
                  <a:lnTo>
                    <a:pt x="4" y="79"/>
                  </a:lnTo>
                  <a:lnTo>
                    <a:pt x="8" y="69"/>
                  </a:lnTo>
                  <a:lnTo>
                    <a:pt x="14" y="60"/>
                  </a:lnTo>
                  <a:lnTo>
                    <a:pt x="21" y="51"/>
                  </a:lnTo>
                  <a:lnTo>
                    <a:pt x="31" y="43"/>
                  </a:lnTo>
                  <a:lnTo>
                    <a:pt x="41" y="36"/>
                  </a:lnTo>
                  <a:lnTo>
                    <a:pt x="53" y="29"/>
                  </a:lnTo>
                  <a:lnTo>
                    <a:pt x="66" y="23"/>
                  </a:lnTo>
                  <a:lnTo>
                    <a:pt x="80" y="17"/>
                  </a:lnTo>
                  <a:lnTo>
                    <a:pt x="95" y="12"/>
                  </a:lnTo>
                  <a:lnTo>
                    <a:pt x="111" y="8"/>
                  </a:lnTo>
                  <a:lnTo>
                    <a:pt x="128" y="5"/>
                  </a:lnTo>
                  <a:lnTo>
                    <a:pt x="144" y="2"/>
                  </a:lnTo>
                  <a:lnTo>
                    <a:pt x="162" y="1"/>
                  </a:lnTo>
                  <a:lnTo>
                    <a:pt x="18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7" name="Freeform 57"/>
            <p:cNvSpPr>
              <a:spLocks/>
            </p:cNvSpPr>
            <p:nvPr/>
          </p:nvSpPr>
          <p:spPr bwMode="auto">
            <a:xfrm>
              <a:off x="3292" y="1406"/>
              <a:ext cx="210" cy="742"/>
            </a:xfrm>
            <a:custGeom>
              <a:avLst/>
              <a:gdLst>
                <a:gd name="T0" fmla="*/ 208 w 210"/>
                <a:gd name="T1" fmla="*/ 717 h 742"/>
                <a:gd name="T2" fmla="*/ 0 w 210"/>
                <a:gd name="T3" fmla="*/ 742 h 742"/>
                <a:gd name="T4" fmla="*/ 1 w 210"/>
                <a:gd name="T5" fmla="*/ 0 h 742"/>
                <a:gd name="T6" fmla="*/ 210 w 210"/>
                <a:gd name="T7" fmla="*/ 8 h 742"/>
                <a:gd name="T8" fmla="*/ 208 w 210"/>
                <a:gd name="T9" fmla="*/ 717 h 742"/>
              </a:gdLst>
              <a:ahLst/>
              <a:cxnLst>
                <a:cxn ang="0">
                  <a:pos x="T0" y="T1"/>
                </a:cxn>
                <a:cxn ang="0">
                  <a:pos x="T2" y="T3"/>
                </a:cxn>
                <a:cxn ang="0">
                  <a:pos x="T4" y="T5"/>
                </a:cxn>
                <a:cxn ang="0">
                  <a:pos x="T6" y="T7"/>
                </a:cxn>
                <a:cxn ang="0">
                  <a:pos x="T8" y="T9"/>
                </a:cxn>
              </a:cxnLst>
              <a:rect l="0" t="0" r="r" b="b"/>
              <a:pathLst>
                <a:path w="210" h="742">
                  <a:moveTo>
                    <a:pt x="208" y="717"/>
                  </a:moveTo>
                  <a:lnTo>
                    <a:pt x="0" y="742"/>
                  </a:lnTo>
                  <a:lnTo>
                    <a:pt x="1" y="0"/>
                  </a:lnTo>
                  <a:lnTo>
                    <a:pt x="210" y="8"/>
                  </a:lnTo>
                  <a:lnTo>
                    <a:pt x="208" y="717"/>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8" name="Freeform 58"/>
            <p:cNvSpPr>
              <a:spLocks/>
            </p:cNvSpPr>
            <p:nvPr/>
          </p:nvSpPr>
          <p:spPr bwMode="auto">
            <a:xfrm>
              <a:off x="3288" y="2119"/>
              <a:ext cx="213" cy="34"/>
            </a:xfrm>
            <a:custGeom>
              <a:avLst/>
              <a:gdLst>
                <a:gd name="T0" fmla="*/ 0 w 213"/>
                <a:gd name="T1" fmla="*/ 29 h 34"/>
                <a:gd name="T2" fmla="*/ 5 w 213"/>
                <a:gd name="T3" fmla="*/ 33 h 34"/>
                <a:gd name="T4" fmla="*/ 213 w 213"/>
                <a:gd name="T5" fmla="*/ 9 h 34"/>
                <a:gd name="T6" fmla="*/ 212 w 213"/>
                <a:gd name="T7" fmla="*/ 0 h 34"/>
                <a:gd name="T8" fmla="*/ 4 w 213"/>
                <a:gd name="T9" fmla="*/ 24 h 34"/>
                <a:gd name="T10" fmla="*/ 0 w 213"/>
                <a:gd name="T11" fmla="*/ 29 h 34"/>
                <a:gd name="T12" fmla="*/ 0 w 213"/>
                <a:gd name="T13" fmla="*/ 29 h 34"/>
                <a:gd name="T14" fmla="*/ 0 w 213"/>
                <a:gd name="T15" fmla="*/ 34 h 34"/>
                <a:gd name="T16" fmla="*/ 5 w 213"/>
                <a:gd name="T17" fmla="*/ 33 h 34"/>
                <a:gd name="T18" fmla="*/ 0 w 213"/>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34">
                  <a:moveTo>
                    <a:pt x="0" y="29"/>
                  </a:moveTo>
                  <a:lnTo>
                    <a:pt x="5" y="33"/>
                  </a:lnTo>
                  <a:lnTo>
                    <a:pt x="213" y="9"/>
                  </a:lnTo>
                  <a:lnTo>
                    <a:pt x="212" y="0"/>
                  </a:lnTo>
                  <a:lnTo>
                    <a:pt x="4" y="24"/>
                  </a:lnTo>
                  <a:lnTo>
                    <a:pt x="0" y="29"/>
                  </a:lnTo>
                  <a:lnTo>
                    <a:pt x="0" y="29"/>
                  </a:lnTo>
                  <a:lnTo>
                    <a:pt x="0" y="34"/>
                  </a:lnTo>
                  <a:lnTo>
                    <a:pt x="5" y="33"/>
                  </a:lnTo>
                  <a:lnTo>
                    <a:pt x="0" y="29"/>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59" name="Freeform 59"/>
            <p:cNvSpPr>
              <a:spLocks/>
            </p:cNvSpPr>
            <p:nvPr/>
          </p:nvSpPr>
          <p:spPr bwMode="auto">
            <a:xfrm>
              <a:off x="3288" y="1401"/>
              <a:ext cx="11" cy="747"/>
            </a:xfrm>
            <a:custGeom>
              <a:avLst/>
              <a:gdLst>
                <a:gd name="T0" fmla="*/ 6 w 11"/>
                <a:gd name="T1" fmla="*/ 0 h 747"/>
                <a:gd name="T2" fmla="*/ 1 w 11"/>
                <a:gd name="T3" fmla="*/ 5 h 747"/>
                <a:gd name="T4" fmla="*/ 0 w 11"/>
                <a:gd name="T5" fmla="*/ 747 h 747"/>
                <a:gd name="T6" fmla="*/ 9 w 11"/>
                <a:gd name="T7" fmla="*/ 747 h 747"/>
                <a:gd name="T8" fmla="*/ 11 w 11"/>
                <a:gd name="T9" fmla="*/ 5 h 747"/>
                <a:gd name="T10" fmla="*/ 6 w 11"/>
                <a:gd name="T11" fmla="*/ 0 h 747"/>
                <a:gd name="T12" fmla="*/ 6 w 11"/>
                <a:gd name="T13" fmla="*/ 0 h 747"/>
                <a:gd name="T14" fmla="*/ 1 w 11"/>
                <a:gd name="T15" fmla="*/ 0 h 747"/>
                <a:gd name="T16" fmla="*/ 1 w 11"/>
                <a:gd name="T17" fmla="*/ 5 h 747"/>
                <a:gd name="T18" fmla="*/ 6 w 11"/>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47">
                  <a:moveTo>
                    <a:pt x="6" y="0"/>
                  </a:moveTo>
                  <a:lnTo>
                    <a:pt x="1" y="5"/>
                  </a:lnTo>
                  <a:lnTo>
                    <a:pt x="0" y="747"/>
                  </a:lnTo>
                  <a:lnTo>
                    <a:pt x="9" y="747"/>
                  </a:lnTo>
                  <a:lnTo>
                    <a:pt x="11" y="5"/>
                  </a:lnTo>
                  <a:lnTo>
                    <a:pt x="6" y="0"/>
                  </a:lnTo>
                  <a:lnTo>
                    <a:pt x="6" y="0"/>
                  </a:lnTo>
                  <a:lnTo>
                    <a:pt x="1" y="0"/>
                  </a:lnTo>
                  <a:lnTo>
                    <a:pt x="1" y="5"/>
                  </a:lnTo>
                  <a:lnTo>
                    <a:pt x="6"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0" name="Freeform 60"/>
            <p:cNvSpPr>
              <a:spLocks/>
            </p:cNvSpPr>
            <p:nvPr/>
          </p:nvSpPr>
          <p:spPr bwMode="auto">
            <a:xfrm>
              <a:off x="3293" y="1401"/>
              <a:ext cx="213" cy="17"/>
            </a:xfrm>
            <a:custGeom>
              <a:avLst/>
              <a:gdLst>
                <a:gd name="T0" fmla="*/ 213 w 213"/>
                <a:gd name="T1" fmla="*/ 13 h 17"/>
                <a:gd name="T2" fmla="*/ 209 w 213"/>
                <a:gd name="T3" fmla="*/ 8 h 17"/>
                <a:gd name="T4" fmla="*/ 1 w 213"/>
                <a:gd name="T5" fmla="*/ 0 h 17"/>
                <a:gd name="T6" fmla="*/ 0 w 213"/>
                <a:gd name="T7" fmla="*/ 9 h 17"/>
                <a:gd name="T8" fmla="*/ 208 w 213"/>
                <a:gd name="T9" fmla="*/ 17 h 17"/>
                <a:gd name="T10" fmla="*/ 213 w 213"/>
                <a:gd name="T11" fmla="*/ 13 h 17"/>
                <a:gd name="T12" fmla="*/ 213 w 213"/>
                <a:gd name="T13" fmla="*/ 13 h 17"/>
                <a:gd name="T14" fmla="*/ 213 w 213"/>
                <a:gd name="T15" fmla="*/ 8 h 17"/>
                <a:gd name="T16" fmla="*/ 209 w 213"/>
                <a:gd name="T17" fmla="*/ 8 h 17"/>
                <a:gd name="T18" fmla="*/ 213 w 213"/>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17">
                  <a:moveTo>
                    <a:pt x="213" y="13"/>
                  </a:moveTo>
                  <a:lnTo>
                    <a:pt x="209" y="8"/>
                  </a:lnTo>
                  <a:lnTo>
                    <a:pt x="1" y="0"/>
                  </a:lnTo>
                  <a:lnTo>
                    <a:pt x="0" y="9"/>
                  </a:lnTo>
                  <a:lnTo>
                    <a:pt x="208" y="17"/>
                  </a:lnTo>
                  <a:lnTo>
                    <a:pt x="213" y="13"/>
                  </a:lnTo>
                  <a:lnTo>
                    <a:pt x="213" y="13"/>
                  </a:lnTo>
                  <a:lnTo>
                    <a:pt x="213" y="8"/>
                  </a:lnTo>
                  <a:lnTo>
                    <a:pt x="209" y="8"/>
                  </a:lnTo>
                  <a:lnTo>
                    <a:pt x="213" y="1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1" name="Freeform 61"/>
            <p:cNvSpPr>
              <a:spLocks/>
            </p:cNvSpPr>
            <p:nvPr/>
          </p:nvSpPr>
          <p:spPr bwMode="auto">
            <a:xfrm>
              <a:off x="3495" y="1414"/>
              <a:ext cx="11" cy="714"/>
            </a:xfrm>
            <a:custGeom>
              <a:avLst/>
              <a:gdLst>
                <a:gd name="T0" fmla="*/ 6 w 11"/>
                <a:gd name="T1" fmla="*/ 714 h 714"/>
                <a:gd name="T2" fmla="*/ 9 w 11"/>
                <a:gd name="T3" fmla="*/ 709 h 714"/>
                <a:gd name="T4" fmla="*/ 11 w 11"/>
                <a:gd name="T5" fmla="*/ 0 h 714"/>
                <a:gd name="T6" fmla="*/ 1 w 11"/>
                <a:gd name="T7" fmla="*/ 0 h 714"/>
                <a:gd name="T8" fmla="*/ 0 w 11"/>
                <a:gd name="T9" fmla="*/ 709 h 714"/>
                <a:gd name="T10" fmla="*/ 6 w 11"/>
                <a:gd name="T11" fmla="*/ 714 h 714"/>
                <a:gd name="T12" fmla="*/ 6 w 11"/>
                <a:gd name="T13" fmla="*/ 714 h 714"/>
                <a:gd name="T14" fmla="*/ 9 w 11"/>
                <a:gd name="T15" fmla="*/ 714 h 714"/>
                <a:gd name="T16" fmla="*/ 9 w 11"/>
                <a:gd name="T17" fmla="*/ 709 h 714"/>
                <a:gd name="T18" fmla="*/ 6 w 11"/>
                <a:gd name="T1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14">
                  <a:moveTo>
                    <a:pt x="6" y="714"/>
                  </a:moveTo>
                  <a:lnTo>
                    <a:pt x="9" y="709"/>
                  </a:lnTo>
                  <a:lnTo>
                    <a:pt x="11" y="0"/>
                  </a:lnTo>
                  <a:lnTo>
                    <a:pt x="1" y="0"/>
                  </a:lnTo>
                  <a:lnTo>
                    <a:pt x="0" y="709"/>
                  </a:lnTo>
                  <a:lnTo>
                    <a:pt x="6" y="714"/>
                  </a:lnTo>
                  <a:lnTo>
                    <a:pt x="6" y="714"/>
                  </a:lnTo>
                  <a:lnTo>
                    <a:pt x="9" y="714"/>
                  </a:lnTo>
                  <a:lnTo>
                    <a:pt x="9" y="709"/>
                  </a:lnTo>
                  <a:lnTo>
                    <a:pt x="6" y="714"/>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2" name="Freeform 62"/>
            <p:cNvSpPr>
              <a:spLocks/>
            </p:cNvSpPr>
            <p:nvPr/>
          </p:nvSpPr>
          <p:spPr bwMode="auto">
            <a:xfrm>
              <a:off x="3297" y="1308"/>
              <a:ext cx="204" cy="165"/>
            </a:xfrm>
            <a:custGeom>
              <a:avLst/>
              <a:gdLst>
                <a:gd name="T0" fmla="*/ 198 w 204"/>
                <a:gd name="T1" fmla="*/ 138 h 165"/>
                <a:gd name="T2" fmla="*/ 0 w 204"/>
                <a:gd name="T3" fmla="*/ 165 h 165"/>
                <a:gd name="T4" fmla="*/ 0 w 204"/>
                <a:gd name="T5" fmla="*/ 159 h 165"/>
                <a:gd name="T6" fmla="*/ 0 w 204"/>
                <a:gd name="T7" fmla="*/ 150 h 165"/>
                <a:gd name="T8" fmla="*/ 0 w 204"/>
                <a:gd name="T9" fmla="*/ 140 h 165"/>
                <a:gd name="T10" fmla="*/ 0 w 204"/>
                <a:gd name="T11" fmla="*/ 129 h 165"/>
                <a:gd name="T12" fmla="*/ 1 w 204"/>
                <a:gd name="T13" fmla="*/ 118 h 165"/>
                <a:gd name="T14" fmla="*/ 1 w 204"/>
                <a:gd name="T15" fmla="*/ 108 h 165"/>
                <a:gd name="T16" fmla="*/ 1 w 204"/>
                <a:gd name="T17" fmla="*/ 99 h 165"/>
                <a:gd name="T18" fmla="*/ 1 w 204"/>
                <a:gd name="T19" fmla="*/ 93 h 165"/>
                <a:gd name="T20" fmla="*/ 3 w 204"/>
                <a:gd name="T21" fmla="*/ 77 h 165"/>
                <a:gd name="T22" fmla="*/ 5 w 204"/>
                <a:gd name="T23" fmla="*/ 62 h 165"/>
                <a:gd name="T24" fmla="*/ 8 w 204"/>
                <a:gd name="T25" fmla="*/ 50 h 165"/>
                <a:gd name="T26" fmla="*/ 11 w 204"/>
                <a:gd name="T27" fmla="*/ 39 h 165"/>
                <a:gd name="T28" fmla="*/ 14 w 204"/>
                <a:gd name="T29" fmla="*/ 30 h 165"/>
                <a:gd name="T30" fmla="*/ 17 w 204"/>
                <a:gd name="T31" fmla="*/ 22 h 165"/>
                <a:gd name="T32" fmla="*/ 21 w 204"/>
                <a:gd name="T33" fmla="*/ 16 h 165"/>
                <a:gd name="T34" fmla="*/ 24 w 204"/>
                <a:gd name="T35" fmla="*/ 10 h 165"/>
                <a:gd name="T36" fmla="*/ 28 w 204"/>
                <a:gd name="T37" fmla="*/ 6 h 165"/>
                <a:gd name="T38" fmla="*/ 32 w 204"/>
                <a:gd name="T39" fmla="*/ 4 h 165"/>
                <a:gd name="T40" fmla="*/ 35 w 204"/>
                <a:gd name="T41" fmla="*/ 1 h 165"/>
                <a:gd name="T42" fmla="*/ 39 w 204"/>
                <a:gd name="T43" fmla="*/ 0 h 165"/>
                <a:gd name="T44" fmla="*/ 43 w 204"/>
                <a:gd name="T45" fmla="*/ 1 h 165"/>
                <a:gd name="T46" fmla="*/ 47 w 204"/>
                <a:gd name="T47" fmla="*/ 1 h 165"/>
                <a:gd name="T48" fmla="*/ 52 w 204"/>
                <a:gd name="T49" fmla="*/ 4 h 165"/>
                <a:gd name="T50" fmla="*/ 55 w 204"/>
                <a:gd name="T51" fmla="*/ 6 h 165"/>
                <a:gd name="T52" fmla="*/ 63 w 204"/>
                <a:gd name="T53" fmla="*/ 11 h 165"/>
                <a:gd name="T54" fmla="*/ 69 w 204"/>
                <a:gd name="T55" fmla="*/ 19 h 165"/>
                <a:gd name="T56" fmla="*/ 76 w 204"/>
                <a:gd name="T57" fmla="*/ 27 h 165"/>
                <a:gd name="T58" fmla="*/ 83 w 204"/>
                <a:gd name="T59" fmla="*/ 36 h 165"/>
                <a:gd name="T60" fmla="*/ 92 w 204"/>
                <a:gd name="T61" fmla="*/ 50 h 165"/>
                <a:gd name="T62" fmla="*/ 95 w 204"/>
                <a:gd name="T63" fmla="*/ 58 h 165"/>
                <a:gd name="T64" fmla="*/ 105 w 204"/>
                <a:gd name="T65" fmla="*/ 74 h 165"/>
                <a:gd name="T66" fmla="*/ 114 w 204"/>
                <a:gd name="T67" fmla="*/ 88 h 165"/>
                <a:gd name="T68" fmla="*/ 123 w 204"/>
                <a:gd name="T69" fmla="*/ 98 h 165"/>
                <a:gd name="T70" fmla="*/ 130 w 204"/>
                <a:gd name="T71" fmla="*/ 104 h 165"/>
                <a:gd name="T72" fmla="*/ 137 w 204"/>
                <a:gd name="T73" fmla="*/ 109 h 165"/>
                <a:gd name="T74" fmla="*/ 145 w 204"/>
                <a:gd name="T75" fmla="*/ 110 h 165"/>
                <a:gd name="T76" fmla="*/ 152 w 204"/>
                <a:gd name="T77" fmla="*/ 110 h 165"/>
                <a:gd name="T78" fmla="*/ 157 w 204"/>
                <a:gd name="T79" fmla="*/ 108 h 165"/>
                <a:gd name="T80" fmla="*/ 163 w 204"/>
                <a:gd name="T81" fmla="*/ 103 h 165"/>
                <a:gd name="T82" fmla="*/ 168 w 204"/>
                <a:gd name="T83" fmla="*/ 98 h 165"/>
                <a:gd name="T84" fmla="*/ 174 w 204"/>
                <a:gd name="T85" fmla="*/ 91 h 165"/>
                <a:gd name="T86" fmla="*/ 178 w 204"/>
                <a:gd name="T87" fmla="*/ 83 h 165"/>
                <a:gd name="T88" fmla="*/ 186 w 204"/>
                <a:gd name="T89" fmla="*/ 67 h 165"/>
                <a:gd name="T90" fmla="*/ 193 w 204"/>
                <a:gd name="T91" fmla="*/ 50 h 165"/>
                <a:gd name="T92" fmla="*/ 197 w 204"/>
                <a:gd name="T93" fmla="*/ 33 h 165"/>
                <a:gd name="T94" fmla="*/ 200 w 204"/>
                <a:gd name="T95" fmla="*/ 21 h 165"/>
                <a:gd name="T96" fmla="*/ 203 w 204"/>
                <a:gd name="T97" fmla="*/ 18 h 165"/>
                <a:gd name="T98" fmla="*/ 203 w 204"/>
                <a:gd name="T99" fmla="*/ 15 h 165"/>
                <a:gd name="T100" fmla="*/ 204 w 204"/>
                <a:gd name="T101" fmla="*/ 15 h 165"/>
                <a:gd name="T102" fmla="*/ 204 w 204"/>
                <a:gd name="T103" fmla="*/ 16 h 165"/>
                <a:gd name="T104" fmla="*/ 203 w 204"/>
                <a:gd name="T105" fmla="*/ 49 h 165"/>
                <a:gd name="T106" fmla="*/ 198 w 204"/>
                <a:gd name="T107" fmla="*/ 13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65">
                  <a:moveTo>
                    <a:pt x="198" y="138"/>
                  </a:moveTo>
                  <a:lnTo>
                    <a:pt x="0" y="165"/>
                  </a:lnTo>
                  <a:lnTo>
                    <a:pt x="0" y="159"/>
                  </a:lnTo>
                  <a:lnTo>
                    <a:pt x="0" y="150"/>
                  </a:lnTo>
                  <a:lnTo>
                    <a:pt x="0" y="140"/>
                  </a:lnTo>
                  <a:lnTo>
                    <a:pt x="0" y="129"/>
                  </a:lnTo>
                  <a:lnTo>
                    <a:pt x="1" y="118"/>
                  </a:lnTo>
                  <a:lnTo>
                    <a:pt x="1" y="108"/>
                  </a:lnTo>
                  <a:lnTo>
                    <a:pt x="1" y="99"/>
                  </a:lnTo>
                  <a:lnTo>
                    <a:pt x="1" y="93"/>
                  </a:lnTo>
                  <a:lnTo>
                    <a:pt x="3" y="77"/>
                  </a:lnTo>
                  <a:lnTo>
                    <a:pt x="5" y="62"/>
                  </a:lnTo>
                  <a:lnTo>
                    <a:pt x="8" y="50"/>
                  </a:lnTo>
                  <a:lnTo>
                    <a:pt x="11" y="39"/>
                  </a:lnTo>
                  <a:lnTo>
                    <a:pt x="14" y="30"/>
                  </a:lnTo>
                  <a:lnTo>
                    <a:pt x="17" y="22"/>
                  </a:lnTo>
                  <a:lnTo>
                    <a:pt x="21" y="16"/>
                  </a:lnTo>
                  <a:lnTo>
                    <a:pt x="24" y="10"/>
                  </a:lnTo>
                  <a:lnTo>
                    <a:pt x="28" y="6"/>
                  </a:lnTo>
                  <a:lnTo>
                    <a:pt x="32" y="4"/>
                  </a:lnTo>
                  <a:lnTo>
                    <a:pt x="35" y="1"/>
                  </a:lnTo>
                  <a:lnTo>
                    <a:pt x="39" y="0"/>
                  </a:lnTo>
                  <a:lnTo>
                    <a:pt x="43" y="1"/>
                  </a:lnTo>
                  <a:lnTo>
                    <a:pt x="47" y="1"/>
                  </a:lnTo>
                  <a:lnTo>
                    <a:pt x="52" y="4"/>
                  </a:lnTo>
                  <a:lnTo>
                    <a:pt x="55" y="6"/>
                  </a:lnTo>
                  <a:lnTo>
                    <a:pt x="63" y="11"/>
                  </a:lnTo>
                  <a:lnTo>
                    <a:pt x="69" y="19"/>
                  </a:lnTo>
                  <a:lnTo>
                    <a:pt x="76" y="27"/>
                  </a:lnTo>
                  <a:lnTo>
                    <a:pt x="83" y="36"/>
                  </a:lnTo>
                  <a:lnTo>
                    <a:pt x="92" y="50"/>
                  </a:lnTo>
                  <a:lnTo>
                    <a:pt x="95" y="58"/>
                  </a:lnTo>
                  <a:lnTo>
                    <a:pt x="105" y="74"/>
                  </a:lnTo>
                  <a:lnTo>
                    <a:pt x="114" y="88"/>
                  </a:lnTo>
                  <a:lnTo>
                    <a:pt x="123" y="98"/>
                  </a:lnTo>
                  <a:lnTo>
                    <a:pt x="130" y="104"/>
                  </a:lnTo>
                  <a:lnTo>
                    <a:pt x="137" y="109"/>
                  </a:lnTo>
                  <a:lnTo>
                    <a:pt x="145" y="110"/>
                  </a:lnTo>
                  <a:lnTo>
                    <a:pt x="152" y="110"/>
                  </a:lnTo>
                  <a:lnTo>
                    <a:pt x="157" y="108"/>
                  </a:lnTo>
                  <a:lnTo>
                    <a:pt x="163" y="103"/>
                  </a:lnTo>
                  <a:lnTo>
                    <a:pt x="168" y="98"/>
                  </a:lnTo>
                  <a:lnTo>
                    <a:pt x="174" y="91"/>
                  </a:lnTo>
                  <a:lnTo>
                    <a:pt x="178" y="83"/>
                  </a:lnTo>
                  <a:lnTo>
                    <a:pt x="186" y="67"/>
                  </a:lnTo>
                  <a:lnTo>
                    <a:pt x="193" y="50"/>
                  </a:lnTo>
                  <a:lnTo>
                    <a:pt x="197" y="33"/>
                  </a:lnTo>
                  <a:lnTo>
                    <a:pt x="200" y="21"/>
                  </a:lnTo>
                  <a:lnTo>
                    <a:pt x="203" y="18"/>
                  </a:lnTo>
                  <a:lnTo>
                    <a:pt x="203" y="15"/>
                  </a:lnTo>
                  <a:lnTo>
                    <a:pt x="204" y="15"/>
                  </a:lnTo>
                  <a:lnTo>
                    <a:pt x="204" y="16"/>
                  </a:lnTo>
                  <a:lnTo>
                    <a:pt x="203" y="49"/>
                  </a:lnTo>
                  <a:lnTo>
                    <a:pt x="198" y="138"/>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3" name="Freeform 63"/>
            <p:cNvSpPr>
              <a:spLocks/>
            </p:cNvSpPr>
            <p:nvPr/>
          </p:nvSpPr>
          <p:spPr bwMode="auto">
            <a:xfrm>
              <a:off x="3219" y="2110"/>
              <a:ext cx="353" cy="576"/>
            </a:xfrm>
            <a:custGeom>
              <a:avLst/>
              <a:gdLst>
                <a:gd name="T0" fmla="*/ 353 w 353"/>
                <a:gd name="T1" fmla="*/ 551 h 576"/>
                <a:gd name="T2" fmla="*/ 0 w 353"/>
                <a:gd name="T3" fmla="*/ 576 h 576"/>
                <a:gd name="T4" fmla="*/ 0 w 353"/>
                <a:gd name="T5" fmla="*/ 130 h 576"/>
                <a:gd name="T6" fmla="*/ 3 w 353"/>
                <a:gd name="T7" fmla="*/ 114 h 576"/>
                <a:gd name="T8" fmla="*/ 9 w 353"/>
                <a:gd name="T9" fmla="*/ 99 h 576"/>
                <a:gd name="T10" fmla="*/ 15 w 353"/>
                <a:gd name="T11" fmla="*/ 85 h 576"/>
                <a:gd name="T12" fmla="*/ 22 w 353"/>
                <a:gd name="T13" fmla="*/ 73 h 576"/>
                <a:gd name="T14" fmla="*/ 31 w 353"/>
                <a:gd name="T15" fmla="*/ 61 h 576"/>
                <a:gd name="T16" fmla="*/ 41 w 353"/>
                <a:gd name="T17" fmla="*/ 51 h 576"/>
                <a:gd name="T18" fmla="*/ 52 w 353"/>
                <a:gd name="T19" fmla="*/ 41 h 576"/>
                <a:gd name="T20" fmla="*/ 63 w 353"/>
                <a:gd name="T21" fmla="*/ 33 h 576"/>
                <a:gd name="T22" fmla="*/ 75 w 353"/>
                <a:gd name="T23" fmla="*/ 25 h 576"/>
                <a:gd name="T24" fmla="*/ 89 w 353"/>
                <a:gd name="T25" fmla="*/ 19 h 576"/>
                <a:gd name="T26" fmla="*/ 102 w 353"/>
                <a:gd name="T27" fmla="*/ 13 h 576"/>
                <a:gd name="T28" fmla="*/ 115 w 353"/>
                <a:gd name="T29" fmla="*/ 9 h 576"/>
                <a:gd name="T30" fmla="*/ 130 w 353"/>
                <a:gd name="T31" fmla="*/ 5 h 576"/>
                <a:gd name="T32" fmla="*/ 144 w 353"/>
                <a:gd name="T33" fmla="*/ 2 h 576"/>
                <a:gd name="T34" fmla="*/ 160 w 353"/>
                <a:gd name="T35" fmla="*/ 0 h 576"/>
                <a:gd name="T36" fmla="*/ 174 w 353"/>
                <a:gd name="T37" fmla="*/ 0 h 576"/>
                <a:gd name="T38" fmla="*/ 190 w 353"/>
                <a:gd name="T39" fmla="*/ 0 h 576"/>
                <a:gd name="T40" fmla="*/ 204 w 353"/>
                <a:gd name="T41" fmla="*/ 0 h 576"/>
                <a:gd name="T42" fmla="*/ 218 w 353"/>
                <a:gd name="T43" fmla="*/ 2 h 576"/>
                <a:gd name="T44" fmla="*/ 233 w 353"/>
                <a:gd name="T45" fmla="*/ 4 h 576"/>
                <a:gd name="T46" fmla="*/ 247 w 353"/>
                <a:gd name="T47" fmla="*/ 8 h 576"/>
                <a:gd name="T48" fmla="*/ 261 w 353"/>
                <a:gd name="T49" fmla="*/ 12 h 576"/>
                <a:gd name="T50" fmla="*/ 274 w 353"/>
                <a:gd name="T51" fmla="*/ 18 h 576"/>
                <a:gd name="T52" fmla="*/ 286 w 353"/>
                <a:gd name="T53" fmla="*/ 23 h 576"/>
                <a:gd name="T54" fmla="*/ 298 w 353"/>
                <a:gd name="T55" fmla="*/ 31 h 576"/>
                <a:gd name="T56" fmla="*/ 309 w 353"/>
                <a:gd name="T57" fmla="*/ 38 h 576"/>
                <a:gd name="T58" fmla="*/ 319 w 353"/>
                <a:gd name="T59" fmla="*/ 46 h 576"/>
                <a:gd name="T60" fmla="*/ 328 w 353"/>
                <a:gd name="T61" fmla="*/ 55 h 576"/>
                <a:gd name="T62" fmla="*/ 336 w 353"/>
                <a:gd name="T63" fmla="*/ 65 h 576"/>
                <a:gd name="T64" fmla="*/ 343 w 353"/>
                <a:gd name="T65" fmla="*/ 76 h 576"/>
                <a:gd name="T66" fmla="*/ 348 w 353"/>
                <a:gd name="T67" fmla="*/ 87 h 576"/>
                <a:gd name="T68" fmla="*/ 353 w 353"/>
                <a:gd name="T69" fmla="*/ 100 h 576"/>
                <a:gd name="T70" fmla="*/ 353 w 353"/>
                <a:gd name="T71"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576">
                  <a:moveTo>
                    <a:pt x="353" y="551"/>
                  </a:moveTo>
                  <a:lnTo>
                    <a:pt x="0" y="576"/>
                  </a:lnTo>
                  <a:lnTo>
                    <a:pt x="0" y="130"/>
                  </a:lnTo>
                  <a:lnTo>
                    <a:pt x="3" y="114"/>
                  </a:lnTo>
                  <a:lnTo>
                    <a:pt x="9" y="99"/>
                  </a:lnTo>
                  <a:lnTo>
                    <a:pt x="15" y="85"/>
                  </a:lnTo>
                  <a:lnTo>
                    <a:pt x="22" y="73"/>
                  </a:lnTo>
                  <a:lnTo>
                    <a:pt x="31" y="61"/>
                  </a:lnTo>
                  <a:lnTo>
                    <a:pt x="41" y="51"/>
                  </a:lnTo>
                  <a:lnTo>
                    <a:pt x="52" y="41"/>
                  </a:lnTo>
                  <a:lnTo>
                    <a:pt x="63" y="33"/>
                  </a:lnTo>
                  <a:lnTo>
                    <a:pt x="75" y="25"/>
                  </a:lnTo>
                  <a:lnTo>
                    <a:pt x="89" y="19"/>
                  </a:lnTo>
                  <a:lnTo>
                    <a:pt x="102" y="13"/>
                  </a:lnTo>
                  <a:lnTo>
                    <a:pt x="115" y="9"/>
                  </a:lnTo>
                  <a:lnTo>
                    <a:pt x="130" y="5"/>
                  </a:lnTo>
                  <a:lnTo>
                    <a:pt x="144" y="2"/>
                  </a:lnTo>
                  <a:lnTo>
                    <a:pt x="160" y="0"/>
                  </a:lnTo>
                  <a:lnTo>
                    <a:pt x="174" y="0"/>
                  </a:lnTo>
                  <a:lnTo>
                    <a:pt x="190" y="0"/>
                  </a:lnTo>
                  <a:lnTo>
                    <a:pt x="204" y="0"/>
                  </a:lnTo>
                  <a:lnTo>
                    <a:pt x="218" y="2"/>
                  </a:lnTo>
                  <a:lnTo>
                    <a:pt x="233" y="4"/>
                  </a:lnTo>
                  <a:lnTo>
                    <a:pt x="247" y="8"/>
                  </a:lnTo>
                  <a:lnTo>
                    <a:pt x="261" y="12"/>
                  </a:lnTo>
                  <a:lnTo>
                    <a:pt x="274" y="18"/>
                  </a:lnTo>
                  <a:lnTo>
                    <a:pt x="286" y="23"/>
                  </a:lnTo>
                  <a:lnTo>
                    <a:pt x="298" y="31"/>
                  </a:lnTo>
                  <a:lnTo>
                    <a:pt x="309" y="38"/>
                  </a:lnTo>
                  <a:lnTo>
                    <a:pt x="319" y="46"/>
                  </a:lnTo>
                  <a:lnTo>
                    <a:pt x="328" y="55"/>
                  </a:lnTo>
                  <a:lnTo>
                    <a:pt x="336" y="65"/>
                  </a:lnTo>
                  <a:lnTo>
                    <a:pt x="343" y="76"/>
                  </a:lnTo>
                  <a:lnTo>
                    <a:pt x="348" y="87"/>
                  </a:lnTo>
                  <a:lnTo>
                    <a:pt x="353" y="100"/>
                  </a:lnTo>
                  <a:lnTo>
                    <a:pt x="353" y="551"/>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4" name="Freeform 64"/>
            <p:cNvSpPr>
              <a:spLocks/>
            </p:cNvSpPr>
            <p:nvPr/>
          </p:nvSpPr>
          <p:spPr bwMode="auto">
            <a:xfrm>
              <a:off x="3214" y="2655"/>
              <a:ext cx="358" cy="36"/>
            </a:xfrm>
            <a:custGeom>
              <a:avLst/>
              <a:gdLst>
                <a:gd name="T0" fmla="*/ 0 w 358"/>
                <a:gd name="T1" fmla="*/ 31 h 36"/>
                <a:gd name="T2" fmla="*/ 6 w 358"/>
                <a:gd name="T3" fmla="*/ 36 h 36"/>
                <a:gd name="T4" fmla="*/ 358 w 358"/>
                <a:gd name="T5" fmla="*/ 10 h 36"/>
                <a:gd name="T6" fmla="*/ 357 w 358"/>
                <a:gd name="T7" fmla="*/ 0 h 36"/>
                <a:gd name="T8" fmla="*/ 5 w 358"/>
                <a:gd name="T9" fmla="*/ 26 h 36"/>
                <a:gd name="T10" fmla="*/ 0 w 358"/>
                <a:gd name="T11" fmla="*/ 31 h 36"/>
                <a:gd name="T12" fmla="*/ 0 w 358"/>
                <a:gd name="T13" fmla="*/ 31 h 36"/>
                <a:gd name="T14" fmla="*/ 0 w 358"/>
                <a:gd name="T15" fmla="*/ 36 h 36"/>
                <a:gd name="T16" fmla="*/ 6 w 358"/>
                <a:gd name="T17" fmla="*/ 36 h 36"/>
                <a:gd name="T18" fmla="*/ 0 w 358"/>
                <a:gd name="T19"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6">
                  <a:moveTo>
                    <a:pt x="0" y="31"/>
                  </a:moveTo>
                  <a:lnTo>
                    <a:pt x="6" y="36"/>
                  </a:lnTo>
                  <a:lnTo>
                    <a:pt x="358" y="10"/>
                  </a:lnTo>
                  <a:lnTo>
                    <a:pt x="357" y="0"/>
                  </a:lnTo>
                  <a:lnTo>
                    <a:pt x="5" y="26"/>
                  </a:lnTo>
                  <a:lnTo>
                    <a:pt x="0" y="31"/>
                  </a:lnTo>
                  <a:lnTo>
                    <a:pt x="0" y="31"/>
                  </a:lnTo>
                  <a:lnTo>
                    <a:pt x="0" y="36"/>
                  </a:lnTo>
                  <a:lnTo>
                    <a:pt x="6" y="36"/>
                  </a:lnTo>
                  <a:lnTo>
                    <a:pt x="0" y="31"/>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5" name="Freeform 65"/>
            <p:cNvSpPr>
              <a:spLocks/>
            </p:cNvSpPr>
            <p:nvPr/>
          </p:nvSpPr>
          <p:spPr bwMode="auto">
            <a:xfrm>
              <a:off x="3214" y="2238"/>
              <a:ext cx="9" cy="448"/>
            </a:xfrm>
            <a:custGeom>
              <a:avLst/>
              <a:gdLst>
                <a:gd name="T0" fmla="*/ 0 w 9"/>
                <a:gd name="T1" fmla="*/ 0 h 448"/>
                <a:gd name="T2" fmla="*/ 0 w 9"/>
                <a:gd name="T3" fmla="*/ 2 h 448"/>
                <a:gd name="T4" fmla="*/ 0 w 9"/>
                <a:gd name="T5" fmla="*/ 448 h 448"/>
                <a:gd name="T6" fmla="*/ 9 w 9"/>
                <a:gd name="T7" fmla="*/ 448 h 448"/>
                <a:gd name="T8" fmla="*/ 9 w 9"/>
                <a:gd name="T9" fmla="*/ 2 h 448"/>
                <a:gd name="T10" fmla="*/ 0 w 9"/>
                <a:gd name="T11" fmla="*/ 0 h 448"/>
              </a:gdLst>
              <a:ahLst/>
              <a:cxnLst>
                <a:cxn ang="0">
                  <a:pos x="T0" y="T1"/>
                </a:cxn>
                <a:cxn ang="0">
                  <a:pos x="T2" y="T3"/>
                </a:cxn>
                <a:cxn ang="0">
                  <a:pos x="T4" y="T5"/>
                </a:cxn>
                <a:cxn ang="0">
                  <a:pos x="T6" y="T7"/>
                </a:cxn>
                <a:cxn ang="0">
                  <a:pos x="T8" y="T9"/>
                </a:cxn>
                <a:cxn ang="0">
                  <a:pos x="T10" y="T11"/>
                </a:cxn>
              </a:cxnLst>
              <a:rect l="0" t="0" r="r" b="b"/>
              <a:pathLst>
                <a:path w="9" h="448">
                  <a:moveTo>
                    <a:pt x="0" y="0"/>
                  </a:moveTo>
                  <a:lnTo>
                    <a:pt x="0" y="2"/>
                  </a:lnTo>
                  <a:lnTo>
                    <a:pt x="0" y="448"/>
                  </a:lnTo>
                  <a:lnTo>
                    <a:pt x="9" y="448"/>
                  </a:lnTo>
                  <a:lnTo>
                    <a:pt x="9" y="2"/>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6" name="Freeform 66"/>
            <p:cNvSpPr>
              <a:spLocks/>
            </p:cNvSpPr>
            <p:nvPr/>
          </p:nvSpPr>
          <p:spPr bwMode="auto">
            <a:xfrm>
              <a:off x="3214" y="2104"/>
              <a:ext cx="362" cy="136"/>
            </a:xfrm>
            <a:custGeom>
              <a:avLst/>
              <a:gdLst>
                <a:gd name="T0" fmla="*/ 362 w 362"/>
                <a:gd name="T1" fmla="*/ 105 h 136"/>
                <a:gd name="T2" fmla="*/ 352 w 362"/>
                <a:gd name="T3" fmla="*/ 80 h 136"/>
                <a:gd name="T4" fmla="*/ 337 w 362"/>
                <a:gd name="T5" fmla="*/ 59 h 136"/>
                <a:gd name="T6" fmla="*/ 317 w 362"/>
                <a:gd name="T7" fmla="*/ 40 h 136"/>
                <a:gd name="T8" fmla="*/ 293 w 362"/>
                <a:gd name="T9" fmla="*/ 26 h 136"/>
                <a:gd name="T10" fmla="*/ 268 w 362"/>
                <a:gd name="T11" fmla="*/ 14 h 136"/>
                <a:gd name="T12" fmla="*/ 239 w 362"/>
                <a:gd name="T13" fmla="*/ 6 h 136"/>
                <a:gd name="T14" fmla="*/ 209 w 362"/>
                <a:gd name="T15" fmla="*/ 1 h 136"/>
                <a:gd name="T16" fmla="*/ 179 w 362"/>
                <a:gd name="T17" fmla="*/ 0 h 136"/>
                <a:gd name="T18" fmla="*/ 149 w 362"/>
                <a:gd name="T19" fmla="*/ 4 h 136"/>
                <a:gd name="T20" fmla="*/ 119 w 362"/>
                <a:gd name="T21" fmla="*/ 10 h 136"/>
                <a:gd name="T22" fmla="*/ 91 w 362"/>
                <a:gd name="T23" fmla="*/ 20 h 136"/>
                <a:gd name="T24" fmla="*/ 66 w 362"/>
                <a:gd name="T25" fmla="*/ 35 h 136"/>
                <a:gd name="T26" fmla="*/ 43 w 362"/>
                <a:gd name="T27" fmla="*/ 54 h 136"/>
                <a:gd name="T28" fmla="*/ 24 w 362"/>
                <a:gd name="T29" fmla="*/ 77 h 136"/>
                <a:gd name="T30" fmla="*/ 9 w 362"/>
                <a:gd name="T31" fmla="*/ 103 h 136"/>
                <a:gd name="T32" fmla="*/ 0 w 362"/>
                <a:gd name="T33" fmla="*/ 134 h 136"/>
                <a:gd name="T34" fmla="*/ 13 w 362"/>
                <a:gd name="T35" fmla="*/ 121 h 136"/>
                <a:gd name="T36" fmla="*/ 24 w 362"/>
                <a:gd name="T37" fmla="*/ 93 h 136"/>
                <a:gd name="T38" fmla="*/ 39 w 362"/>
                <a:gd name="T39" fmla="*/ 70 h 136"/>
                <a:gd name="T40" fmla="*/ 59 w 362"/>
                <a:gd name="T41" fmla="*/ 51 h 136"/>
                <a:gd name="T42" fmla="*/ 83 w 362"/>
                <a:gd name="T43" fmla="*/ 36 h 136"/>
                <a:gd name="T44" fmla="*/ 108 w 362"/>
                <a:gd name="T45" fmla="*/ 24 h 136"/>
                <a:gd name="T46" fmla="*/ 136 w 362"/>
                <a:gd name="T47" fmla="*/ 16 h 136"/>
                <a:gd name="T48" fmla="*/ 165 w 362"/>
                <a:gd name="T49" fmla="*/ 11 h 136"/>
                <a:gd name="T50" fmla="*/ 195 w 362"/>
                <a:gd name="T51" fmla="*/ 10 h 136"/>
                <a:gd name="T52" fmla="*/ 223 w 362"/>
                <a:gd name="T53" fmla="*/ 12 h 136"/>
                <a:gd name="T54" fmla="*/ 251 w 362"/>
                <a:gd name="T55" fmla="*/ 18 h 136"/>
                <a:gd name="T56" fmla="*/ 277 w 362"/>
                <a:gd name="T57" fmla="*/ 28 h 136"/>
                <a:gd name="T58" fmla="*/ 301 w 362"/>
                <a:gd name="T59" fmla="*/ 40 h 136"/>
                <a:gd name="T60" fmla="*/ 321 w 362"/>
                <a:gd name="T61" fmla="*/ 56 h 136"/>
                <a:gd name="T62" fmla="*/ 338 w 362"/>
                <a:gd name="T63" fmla="*/ 75 h 136"/>
                <a:gd name="T64" fmla="*/ 349 w 362"/>
                <a:gd name="T65" fmla="*/ 96 h 136"/>
                <a:gd name="T66" fmla="*/ 353 w 362"/>
                <a:gd name="T67"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136">
                  <a:moveTo>
                    <a:pt x="362" y="106"/>
                  </a:moveTo>
                  <a:lnTo>
                    <a:pt x="362" y="105"/>
                  </a:lnTo>
                  <a:lnTo>
                    <a:pt x="358" y="92"/>
                  </a:lnTo>
                  <a:lnTo>
                    <a:pt x="352" y="80"/>
                  </a:lnTo>
                  <a:lnTo>
                    <a:pt x="345" y="69"/>
                  </a:lnTo>
                  <a:lnTo>
                    <a:pt x="337" y="59"/>
                  </a:lnTo>
                  <a:lnTo>
                    <a:pt x="328" y="49"/>
                  </a:lnTo>
                  <a:lnTo>
                    <a:pt x="317" y="40"/>
                  </a:lnTo>
                  <a:lnTo>
                    <a:pt x="306" y="32"/>
                  </a:lnTo>
                  <a:lnTo>
                    <a:pt x="293" y="26"/>
                  </a:lnTo>
                  <a:lnTo>
                    <a:pt x="281" y="19"/>
                  </a:lnTo>
                  <a:lnTo>
                    <a:pt x="268" y="14"/>
                  </a:lnTo>
                  <a:lnTo>
                    <a:pt x="253" y="9"/>
                  </a:lnTo>
                  <a:lnTo>
                    <a:pt x="239" y="6"/>
                  </a:lnTo>
                  <a:lnTo>
                    <a:pt x="225" y="4"/>
                  </a:lnTo>
                  <a:lnTo>
                    <a:pt x="209" y="1"/>
                  </a:lnTo>
                  <a:lnTo>
                    <a:pt x="195" y="0"/>
                  </a:lnTo>
                  <a:lnTo>
                    <a:pt x="179" y="0"/>
                  </a:lnTo>
                  <a:lnTo>
                    <a:pt x="164" y="1"/>
                  </a:lnTo>
                  <a:lnTo>
                    <a:pt x="149" y="4"/>
                  </a:lnTo>
                  <a:lnTo>
                    <a:pt x="134" y="6"/>
                  </a:lnTo>
                  <a:lnTo>
                    <a:pt x="119" y="10"/>
                  </a:lnTo>
                  <a:lnTo>
                    <a:pt x="105" y="15"/>
                  </a:lnTo>
                  <a:lnTo>
                    <a:pt x="91" y="20"/>
                  </a:lnTo>
                  <a:lnTo>
                    <a:pt x="78" y="27"/>
                  </a:lnTo>
                  <a:lnTo>
                    <a:pt x="66" y="35"/>
                  </a:lnTo>
                  <a:lnTo>
                    <a:pt x="54" y="44"/>
                  </a:lnTo>
                  <a:lnTo>
                    <a:pt x="43" y="54"/>
                  </a:lnTo>
                  <a:lnTo>
                    <a:pt x="33" y="65"/>
                  </a:lnTo>
                  <a:lnTo>
                    <a:pt x="24" y="77"/>
                  </a:lnTo>
                  <a:lnTo>
                    <a:pt x="16" y="89"/>
                  </a:lnTo>
                  <a:lnTo>
                    <a:pt x="9" y="103"/>
                  </a:lnTo>
                  <a:lnTo>
                    <a:pt x="4" y="118"/>
                  </a:lnTo>
                  <a:lnTo>
                    <a:pt x="0" y="134"/>
                  </a:lnTo>
                  <a:lnTo>
                    <a:pt x="9" y="136"/>
                  </a:lnTo>
                  <a:lnTo>
                    <a:pt x="13" y="121"/>
                  </a:lnTo>
                  <a:lnTo>
                    <a:pt x="18" y="107"/>
                  </a:lnTo>
                  <a:lnTo>
                    <a:pt x="24" y="93"/>
                  </a:lnTo>
                  <a:lnTo>
                    <a:pt x="32" y="81"/>
                  </a:lnTo>
                  <a:lnTo>
                    <a:pt x="39" y="70"/>
                  </a:lnTo>
                  <a:lnTo>
                    <a:pt x="49" y="60"/>
                  </a:lnTo>
                  <a:lnTo>
                    <a:pt x="59" y="51"/>
                  </a:lnTo>
                  <a:lnTo>
                    <a:pt x="70" y="42"/>
                  </a:lnTo>
                  <a:lnTo>
                    <a:pt x="83" y="36"/>
                  </a:lnTo>
                  <a:lnTo>
                    <a:pt x="95" y="29"/>
                  </a:lnTo>
                  <a:lnTo>
                    <a:pt x="108" y="24"/>
                  </a:lnTo>
                  <a:lnTo>
                    <a:pt x="122" y="19"/>
                  </a:lnTo>
                  <a:lnTo>
                    <a:pt x="136" y="16"/>
                  </a:lnTo>
                  <a:lnTo>
                    <a:pt x="150" y="12"/>
                  </a:lnTo>
                  <a:lnTo>
                    <a:pt x="165" y="11"/>
                  </a:lnTo>
                  <a:lnTo>
                    <a:pt x="179" y="10"/>
                  </a:lnTo>
                  <a:lnTo>
                    <a:pt x="195" y="10"/>
                  </a:lnTo>
                  <a:lnTo>
                    <a:pt x="209" y="11"/>
                  </a:lnTo>
                  <a:lnTo>
                    <a:pt x="223" y="12"/>
                  </a:lnTo>
                  <a:lnTo>
                    <a:pt x="237" y="15"/>
                  </a:lnTo>
                  <a:lnTo>
                    <a:pt x="251" y="18"/>
                  </a:lnTo>
                  <a:lnTo>
                    <a:pt x="264" y="22"/>
                  </a:lnTo>
                  <a:lnTo>
                    <a:pt x="277" y="28"/>
                  </a:lnTo>
                  <a:lnTo>
                    <a:pt x="289" y="34"/>
                  </a:lnTo>
                  <a:lnTo>
                    <a:pt x="301" y="40"/>
                  </a:lnTo>
                  <a:lnTo>
                    <a:pt x="311" y="48"/>
                  </a:lnTo>
                  <a:lnTo>
                    <a:pt x="321" y="56"/>
                  </a:lnTo>
                  <a:lnTo>
                    <a:pt x="330" y="65"/>
                  </a:lnTo>
                  <a:lnTo>
                    <a:pt x="338" y="75"/>
                  </a:lnTo>
                  <a:lnTo>
                    <a:pt x="344" y="85"/>
                  </a:lnTo>
                  <a:lnTo>
                    <a:pt x="349" y="96"/>
                  </a:lnTo>
                  <a:lnTo>
                    <a:pt x="353" y="108"/>
                  </a:lnTo>
                  <a:lnTo>
                    <a:pt x="353" y="106"/>
                  </a:lnTo>
                  <a:lnTo>
                    <a:pt x="362" y="10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7" name="Freeform 67"/>
            <p:cNvSpPr>
              <a:spLocks/>
            </p:cNvSpPr>
            <p:nvPr/>
          </p:nvSpPr>
          <p:spPr bwMode="auto">
            <a:xfrm>
              <a:off x="3566" y="2210"/>
              <a:ext cx="10" cy="455"/>
            </a:xfrm>
            <a:custGeom>
              <a:avLst/>
              <a:gdLst>
                <a:gd name="T0" fmla="*/ 6 w 10"/>
                <a:gd name="T1" fmla="*/ 455 h 455"/>
                <a:gd name="T2" fmla="*/ 10 w 10"/>
                <a:gd name="T3" fmla="*/ 451 h 455"/>
                <a:gd name="T4" fmla="*/ 10 w 10"/>
                <a:gd name="T5" fmla="*/ 0 h 455"/>
                <a:gd name="T6" fmla="*/ 1 w 10"/>
                <a:gd name="T7" fmla="*/ 0 h 455"/>
                <a:gd name="T8" fmla="*/ 0 w 10"/>
                <a:gd name="T9" fmla="*/ 451 h 455"/>
                <a:gd name="T10" fmla="*/ 6 w 10"/>
                <a:gd name="T11" fmla="*/ 455 h 455"/>
                <a:gd name="T12" fmla="*/ 6 w 10"/>
                <a:gd name="T13" fmla="*/ 455 h 455"/>
                <a:gd name="T14" fmla="*/ 10 w 10"/>
                <a:gd name="T15" fmla="*/ 454 h 455"/>
                <a:gd name="T16" fmla="*/ 10 w 10"/>
                <a:gd name="T17" fmla="*/ 451 h 455"/>
                <a:gd name="T18" fmla="*/ 6 w 10"/>
                <a:gd name="T1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55">
                  <a:moveTo>
                    <a:pt x="6" y="455"/>
                  </a:moveTo>
                  <a:lnTo>
                    <a:pt x="10" y="451"/>
                  </a:lnTo>
                  <a:lnTo>
                    <a:pt x="10" y="0"/>
                  </a:lnTo>
                  <a:lnTo>
                    <a:pt x="1" y="0"/>
                  </a:lnTo>
                  <a:lnTo>
                    <a:pt x="0" y="451"/>
                  </a:lnTo>
                  <a:lnTo>
                    <a:pt x="6" y="455"/>
                  </a:lnTo>
                  <a:lnTo>
                    <a:pt x="6" y="455"/>
                  </a:lnTo>
                  <a:lnTo>
                    <a:pt x="10" y="454"/>
                  </a:lnTo>
                  <a:lnTo>
                    <a:pt x="10" y="451"/>
                  </a:lnTo>
                  <a:lnTo>
                    <a:pt x="6" y="45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8" name="Freeform 68"/>
            <p:cNvSpPr>
              <a:spLocks/>
            </p:cNvSpPr>
            <p:nvPr/>
          </p:nvSpPr>
          <p:spPr bwMode="auto">
            <a:xfrm>
              <a:off x="3218" y="2600"/>
              <a:ext cx="355" cy="146"/>
            </a:xfrm>
            <a:custGeom>
              <a:avLst/>
              <a:gdLst>
                <a:gd name="T0" fmla="*/ 44 w 355"/>
                <a:gd name="T1" fmla="*/ 27 h 146"/>
                <a:gd name="T2" fmla="*/ 70 w 355"/>
                <a:gd name="T3" fmla="*/ 15 h 146"/>
                <a:gd name="T4" fmla="*/ 100 w 355"/>
                <a:gd name="T5" fmla="*/ 8 h 146"/>
                <a:gd name="T6" fmla="*/ 132 w 355"/>
                <a:gd name="T7" fmla="*/ 3 h 146"/>
                <a:gd name="T8" fmla="*/ 165 w 355"/>
                <a:gd name="T9" fmla="*/ 0 h 146"/>
                <a:gd name="T10" fmla="*/ 199 w 355"/>
                <a:gd name="T11" fmla="*/ 0 h 146"/>
                <a:gd name="T12" fmla="*/ 233 w 355"/>
                <a:gd name="T13" fmla="*/ 3 h 146"/>
                <a:gd name="T14" fmla="*/ 265 w 355"/>
                <a:gd name="T15" fmla="*/ 9 h 146"/>
                <a:gd name="T16" fmla="*/ 294 w 355"/>
                <a:gd name="T17" fmla="*/ 17 h 146"/>
                <a:gd name="T18" fmla="*/ 318 w 355"/>
                <a:gd name="T19" fmla="*/ 28 h 146"/>
                <a:gd name="T20" fmla="*/ 336 w 355"/>
                <a:gd name="T21" fmla="*/ 40 h 146"/>
                <a:gd name="T22" fmla="*/ 348 w 355"/>
                <a:gd name="T23" fmla="*/ 52 h 146"/>
                <a:gd name="T24" fmla="*/ 354 w 355"/>
                <a:gd name="T25" fmla="*/ 66 h 146"/>
                <a:gd name="T26" fmla="*/ 353 w 355"/>
                <a:gd name="T27" fmla="*/ 80 h 146"/>
                <a:gd name="T28" fmla="*/ 346 w 355"/>
                <a:gd name="T29" fmla="*/ 94 h 146"/>
                <a:gd name="T30" fmla="*/ 331 w 355"/>
                <a:gd name="T31" fmla="*/ 107 h 146"/>
                <a:gd name="T32" fmla="*/ 310 w 355"/>
                <a:gd name="T33" fmla="*/ 120 h 146"/>
                <a:gd name="T34" fmla="*/ 285 w 355"/>
                <a:gd name="T35" fmla="*/ 130 h 146"/>
                <a:gd name="T36" fmla="*/ 255 w 355"/>
                <a:gd name="T37" fmla="*/ 137 h 146"/>
                <a:gd name="T38" fmla="*/ 223 w 355"/>
                <a:gd name="T39" fmla="*/ 143 h 146"/>
                <a:gd name="T40" fmla="*/ 189 w 355"/>
                <a:gd name="T41" fmla="*/ 145 h 146"/>
                <a:gd name="T42" fmla="*/ 155 w 355"/>
                <a:gd name="T43" fmla="*/ 145 h 146"/>
                <a:gd name="T44" fmla="*/ 122 w 355"/>
                <a:gd name="T45" fmla="*/ 143 h 146"/>
                <a:gd name="T46" fmla="*/ 90 w 355"/>
                <a:gd name="T47" fmla="*/ 137 h 146"/>
                <a:gd name="T48" fmla="*/ 60 w 355"/>
                <a:gd name="T49" fmla="*/ 129 h 146"/>
                <a:gd name="T50" fmla="*/ 36 w 355"/>
                <a:gd name="T51" fmla="*/ 119 h 146"/>
                <a:gd name="T52" fmla="*/ 19 w 355"/>
                <a:gd name="T53" fmla="*/ 106 h 146"/>
                <a:gd name="T54" fmla="*/ 6 w 355"/>
                <a:gd name="T55" fmla="*/ 93 h 146"/>
                <a:gd name="T56" fmla="*/ 1 w 355"/>
                <a:gd name="T57" fmla="*/ 80 h 146"/>
                <a:gd name="T58" fmla="*/ 2 w 355"/>
                <a:gd name="T59" fmla="*/ 65 h 146"/>
                <a:gd name="T60" fmla="*/ 9 w 355"/>
                <a:gd name="T61" fmla="*/ 52 h 146"/>
                <a:gd name="T62" fmla="*/ 23 w 355"/>
                <a:gd name="T63"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146">
                  <a:moveTo>
                    <a:pt x="33" y="32"/>
                  </a:moveTo>
                  <a:lnTo>
                    <a:pt x="44" y="27"/>
                  </a:lnTo>
                  <a:lnTo>
                    <a:pt x="56" y="21"/>
                  </a:lnTo>
                  <a:lnTo>
                    <a:pt x="70" y="15"/>
                  </a:lnTo>
                  <a:lnTo>
                    <a:pt x="84" y="12"/>
                  </a:lnTo>
                  <a:lnTo>
                    <a:pt x="100" y="8"/>
                  </a:lnTo>
                  <a:lnTo>
                    <a:pt x="115" y="5"/>
                  </a:lnTo>
                  <a:lnTo>
                    <a:pt x="132" y="3"/>
                  </a:lnTo>
                  <a:lnTo>
                    <a:pt x="148" y="1"/>
                  </a:lnTo>
                  <a:lnTo>
                    <a:pt x="165" y="0"/>
                  </a:lnTo>
                  <a:lnTo>
                    <a:pt x="182" y="0"/>
                  </a:lnTo>
                  <a:lnTo>
                    <a:pt x="199" y="0"/>
                  </a:lnTo>
                  <a:lnTo>
                    <a:pt x="216" y="1"/>
                  </a:lnTo>
                  <a:lnTo>
                    <a:pt x="233" y="3"/>
                  </a:lnTo>
                  <a:lnTo>
                    <a:pt x="249" y="5"/>
                  </a:lnTo>
                  <a:lnTo>
                    <a:pt x="265" y="9"/>
                  </a:lnTo>
                  <a:lnTo>
                    <a:pt x="280" y="12"/>
                  </a:lnTo>
                  <a:lnTo>
                    <a:pt x="294" y="17"/>
                  </a:lnTo>
                  <a:lnTo>
                    <a:pt x="307" y="22"/>
                  </a:lnTo>
                  <a:lnTo>
                    <a:pt x="318" y="28"/>
                  </a:lnTo>
                  <a:lnTo>
                    <a:pt x="328" y="33"/>
                  </a:lnTo>
                  <a:lnTo>
                    <a:pt x="336" y="40"/>
                  </a:lnTo>
                  <a:lnTo>
                    <a:pt x="343" y="45"/>
                  </a:lnTo>
                  <a:lnTo>
                    <a:pt x="348" y="52"/>
                  </a:lnTo>
                  <a:lnTo>
                    <a:pt x="351" y="60"/>
                  </a:lnTo>
                  <a:lnTo>
                    <a:pt x="354" y="66"/>
                  </a:lnTo>
                  <a:lnTo>
                    <a:pt x="355" y="73"/>
                  </a:lnTo>
                  <a:lnTo>
                    <a:pt x="353" y="80"/>
                  </a:lnTo>
                  <a:lnTo>
                    <a:pt x="350" y="87"/>
                  </a:lnTo>
                  <a:lnTo>
                    <a:pt x="346" y="94"/>
                  </a:lnTo>
                  <a:lnTo>
                    <a:pt x="339" y="101"/>
                  </a:lnTo>
                  <a:lnTo>
                    <a:pt x="331" y="107"/>
                  </a:lnTo>
                  <a:lnTo>
                    <a:pt x="322" y="114"/>
                  </a:lnTo>
                  <a:lnTo>
                    <a:pt x="310" y="120"/>
                  </a:lnTo>
                  <a:lnTo>
                    <a:pt x="298" y="125"/>
                  </a:lnTo>
                  <a:lnTo>
                    <a:pt x="285" y="130"/>
                  </a:lnTo>
                  <a:lnTo>
                    <a:pt x="270" y="134"/>
                  </a:lnTo>
                  <a:lnTo>
                    <a:pt x="255" y="137"/>
                  </a:lnTo>
                  <a:lnTo>
                    <a:pt x="239" y="141"/>
                  </a:lnTo>
                  <a:lnTo>
                    <a:pt x="223" y="143"/>
                  </a:lnTo>
                  <a:lnTo>
                    <a:pt x="206" y="144"/>
                  </a:lnTo>
                  <a:lnTo>
                    <a:pt x="189" y="145"/>
                  </a:lnTo>
                  <a:lnTo>
                    <a:pt x="173" y="146"/>
                  </a:lnTo>
                  <a:lnTo>
                    <a:pt x="155" y="145"/>
                  </a:lnTo>
                  <a:lnTo>
                    <a:pt x="138" y="144"/>
                  </a:lnTo>
                  <a:lnTo>
                    <a:pt x="122" y="143"/>
                  </a:lnTo>
                  <a:lnTo>
                    <a:pt x="105" y="141"/>
                  </a:lnTo>
                  <a:lnTo>
                    <a:pt x="90" y="137"/>
                  </a:lnTo>
                  <a:lnTo>
                    <a:pt x="74" y="133"/>
                  </a:lnTo>
                  <a:lnTo>
                    <a:pt x="60" y="129"/>
                  </a:lnTo>
                  <a:lnTo>
                    <a:pt x="47" y="124"/>
                  </a:lnTo>
                  <a:lnTo>
                    <a:pt x="36" y="119"/>
                  </a:lnTo>
                  <a:lnTo>
                    <a:pt x="26" y="113"/>
                  </a:lnTo>
                  <a:lnTo>
                    <a:pt x="19" y="106"/>
                  </a:lnTo>
                  <a:lnTo>
                    <a:pt x="11" y="100"/>
                  </a:lnTo>
                  <a:lnTo>
                    <a:pt x="6" y="93"/>
                  </a:lnTo>
                  <a:lnTo>
                    <a:pt x="3" y="86"/>
                  </a:lnTo>
                  <a:lnTo>
                    <a:pt x="1" y="80"/>
                  </a:lnTo>
                  <a:lnTo>
                    <a:pt x="0" y="73"/>
                  </a:lnTo>
                  <a:lnTo>
                    <a:pt x="2" y="65"/>
                  </a:lnTo>
                  <a:lnTo>
                    <a:pt x="4" y="59"/>
                  </a:lnTo>
                  <a:lnTo>
                    <a:pt x="9" y="52"/>
                  </a:lnTo>
                  <a:lnTo>
                    <a:pt x="15" y="45"/>
                  </a:lnTo>
                  <a:lnTo>
                    <a:pt x="23" y="39"/>
                  </a:lnTo>
                  <a:lnTo>
                    <a:pt x="33" y="32"/>
                  </a:lnTo>
                  <a:close/>
                </a:path>
              </a:pathLst>
            </a:custGeom>
            <a:solidFill>
              <a:srgbClr val="A9A9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69" name="Freeform 69"/>
            <p:cNvSpPr>
              <a:spLocks/>
            </p:cNvSpPr>
            <p:nvPr/>
          </p:nvSpPr>
          <p:spPr bwMode="auto">
            <a:xfrm>
              <a:off x="3249" y="2595"/>
              <a:ext cx="251" cy="40"/>
            </a:xfrm>
            <a:custGeom>
              <a:avLst/>
              <a:gdLst>
                <a:gd name="T0" fmla="*/ 251 w 251"/>
                <a:gd name="T1" fmla="*/ 13 h 40"/>
                <a:gd name="T2" fmla="*/ 251 w 251"/>
                <a:gd name="T3" fmla="*/ 13 h 40"/>
                <a:gd name="T4" fmla="*/ 235 w 251"/>
                <a:gd name="T5" fmla="*/ 9 h 40"/>
                <a:gd name="T6" fmla="*/ 218 w 251"/>
                <a:gd name="T7" fmla="*/ 6 h 40"/>
                <a:gd name="T8" fmla="*/ 202 w 251"/>
                <a:gd name="T9" fmla="*/ 4 h 40"/>
                <a:gd name="T10" fmla="*/ 185 w 251"/>
                <a:gd name="T11" fmla="*/ 2 h 40"/>
                <a:gd name="T12" fmla="*/ 168 w 251"/>
                <a:gd name="T13" fmla="*/ 0 h 40"/>
                <a:gd name="T14" fmla="*/ 151 w 251"/>
                <a:gd name="T15" fmla="*/ 0 h 40"/>
                <a:gd name="T16" fmla="*/ 134 w 251"/>
                <a:gd name="T17" fmla="*/ 0 h 40"/>
                <a:gd name="T18" fmla="*/ 116 w 251"/>
                <a:gd name="T19" fmla="*/ 2 h 40"/>
                <a:gd name="T20" fmla="*/ 100 w 251"/>
                <a:gd name="T21" fmla="*/ 4 h 40"/>
                <a:gd name="T22" fmla="*/ 83 w 251"/>
                <a:gd name="T23" fmla="*/ 6 h 40"/>
                <a:gd name="T24" fmla="*/ 68 w 251"/>
                <a:gd name="T25" fmla="*/ 8 h 40"/>
                <a:gd name="T26" fmla="*/ 52 w 251"/>
                <a:gd name="T27" fmla="*/ 13 h 40"/>
                <a:gd name="T28" fmla="*/ 38 w 251"/>
                <a:gd name="T29" fmla="*/ 16 h 40"/>
                <a:gd name="T30" fmla="*/ 24 w 251"/>
                <a:gd name="T31" fmla="*/ 22 h 40"/>
                <a:gd name="T32" fmla="*/ 11 w 251"/>
                <a:gd name="T33" fmla="*/ 27 h 40"/>
                <a:gd name="T34" fmla="*/ 0 w 251"/>
                <a:gd name="T35" fmla="*/ 33 h 40"/>
                <a:gd name="T36" fmla="*/ 4 w 251"/>
                <a:gd name="T37" fmla="*/ 40 h 40"/>
                <a:gd name="T38" fmla="*/ 15 w 251"/>
                <a:gd name="T39" fmla="*/ 35 h 40"/>
                <a:gd name="T40" fmla="*/ 28 w 251"/>
                <a:gd name="T41" fmla="*/ 30 h 40"/>
                <a:gd name="T42" fmla="*/ 41 w 251"/>
                <a:gd name="T43" fmla="*/ 25 h 40"/>
                <a:gd name="T44" fmla="*/ 54 w 251"/>
                <a:gd name="T45" fmla="*/ 22 h 40"/>
                <a:gd name="T46" fmla="*/ 70 w 251"/>
                <a:gd name="T47" fmla="*/ 18 h 40"/>
                <a:gd name="T48" fmla="*/ 85 w 251"/>
                <a:gd name="T49" fmla="*/ 15 h 40"/>
                <a:gd name="T50" fmla="*/ 101 w 251"/>
                <a:gd name="T51" fmla="*/ 13 h 40"/>
                <a:gd name="T52" fmla="*/ 117 w 251"/>
                <a:gd name="T53" fmla="*/ 10 h 40"/>
                <a:gd name="T54" fmla="*/ 134 w 251"/>
                <a:gd name="T55" fmla="*/ 10 h 40"/>
                <a:gd name="T56" fmla="*/ 151 w 251"/>
                <a:gd name="T57" fmla="*/ 9 h 40"/>
                <a:gd name="T58" fmla="*/ 167 w 251"/>
                <a:gd name="T59" fmla="*/ 10 h 40"/>
                <a:gd name="T60" fmla="*/ 185 w 251"/>
                <a:gd name="T61" fmla="*/ 10 h 40"/>
                <a:gd name="T62" fmla="*/ 201 w 251"/>
                <a:gd name="T63" fmla="*/ 13 h 40"/>
                <a:gd name="T64" fmla="*/ 217 w 251"/>
                <a:gd name="T65" fmla="*/ 15 h 40"/>
                <a:gd name="T66" fmla="*/ 233 w 251"/>
                <a:gd name="T67" fmla="*/ 18 h 40"/>
                <a:gd name="T68" fmla="*/ 248 w 251"/>
                <a:gd name="T69" fmla="*/ 22 h 40"/>
                <a:gd name="T70" fmla="*/ 248 w 251"/>
                <a:gd name="T71" fmla="*/ 22 h 40"/>
                <a:gd name="T72" fmla="*/ 251 w 251"/>
                <a:gd name="T73"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0">
                  <a:moveTo>
                    <a:pt x="251" y="13"/>
                  </a:moveTo>
                  <a:lnTo>
                    <a:pt x="251" y="13"/>
                  </a:lnTo>
                  <a:lnTo>
                    <a:pt x="235" y="9"/>
                  </a:lnTo>
                  <a:lnTo>
                    <a:pt x="218" y="6"/>
                  </a:lnTo>
                  <a:lnTo>
                    <a:pt x="202" y="4"/>
                  </a:lnTo>
                  <a:lnTo>
                    <a:pt x="185" y="2"/>
                  </a:lnTo>
                  <a:lnTo>
                    <a:pt x="168" y="0"/>
                  </a:lnTo>
                  <a:lnTo>
                    <a:pt x="151" y="0"/>
                  </a:lnTo>
                  <a:lnTo>
                    <a:pt x="134" y="0"/>
                  </a:lnTo>
                  <a:lnTo>
                    <a:pt x="116" y="2"/>
                  </a:lnTo>
                  <a:lnTo>
                    <a:pt x="100" y="4"/>
                  </a:lnTo>
                  <a:lnTo>
                    <a:pt x="83" y="6"/>
                  </a:lnTo>
                  <a:lnTo>
                    <a:pt x="68" y="8"/>
                  </a:lnTo>
                  <a:lnTo>
                    <a:pt x="52" y="13"/>
                  </a:lnTo>
                  <a:lnTo>
                    <a:pt x="38" y="16"/>
                  </a:lnTo>
                  <a:lnTo>
                    <a:pt x="24" y="22"/>
                  </a:lnTo>
                  <a:lnTo>
                    <a:pt x="11" y="27"/>
                  </a:lnTo>
                  <a:lnTo>
                    <a:pt x="0" y="33"/>
                  </a:lnTo>
                  <a:lnTo>
                    <a:pt x="4" y="40"/>
                  </a:lnTo>
                  <a:lnTo>
                    <a:pt x="15" y="35"/>
                  </a:lnTo>
                  <a:lnTo>
                    <a:pt x="28" y="30"/>
                  </a:lnTo>
                  <a:lnTo>
                    <a:pt x="41" y="25"/>
                  </a:lnTo>
                  <a:lnTo>
                    <a:pt x="54" y="22"/>
                  </a:lnTo>
                  <a:lnTo>
                    <a:pt x="70" y="18"/>
                  </a:lnTo>
                  <a:lnTo>
                    <a:pt x="85" y="15"/>
                  </a:lnTo>
                  <a:lnTo>
                    <a:pt x="101" y="13"/>
                  </a:lnTo>
                  <a:lnTo>
                    <a:pt x="117" y="10"/>
                  </a:lnTo>
                  <a:lnTo>
                    <a:pt x="134" y="10"/>
                  </a:lnTo>
                  <a:lnTo>
                    <a:pt x="151" y="9"/>
                  </a:lnTo>
                  <a:lnTo>
                    <a:pt x="167" y="10"/>
                  </a:lnTo>
                  <a:lnTo>
                    <a:pt x="185" y="10"/>
                  </a:lnTo>
                  <a:lnTo>
                    <a:pt x="201" y="13"/>
                  </a:lnTo>
                  <a:lnTo>
                    <a:pt x="217" y="15"/>
                  </a:lnTo>
                  <a:lnTo>
                    <a:pt x="233" y="18"/>
                  </a:lnTo>
                  <a:lnTo>
                    <a:pt x="248" y="22"/>
                  </a:lnTo>
                  <a:lnTo>
                    <a:pt x="248" y="22"/>
                  </a:lnTo>
                  <a:lnTo>
                    <a:pt x="251" y="1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0" name="Freeform 70"/>
            <p:cNvSpPr>
              <a:spLocks/>
            </p:cNvSpPr>
            <p:nvPr/>
          </p:nvSpPr>
          <p:spPr bwMode="auto">
            <a:xfrm>
              <a:off x="3497" y="2608"/>
              <a:ext cx="80" cy="109"/>
            </a:xfrm>
            <a:custGeom>
              <a:avLst/>
              <a:gdLst>
                <a:gd name="T0" fmla="*/ 45 w 80"/>
                <a:gd name="T1" fmla="*/ 109 h 109"/>
                <a:gd name="T2" fmla="*/ 45 w 80"/>
                <a:gd name="T3" fmla="*/ 109 h 109"/>
                <a:gd name="T4" fmla="*/ 55 w 80"/>
                <a:gd name="T5" fmla="*/ 103 h 109"/>
                <a:gd name="T6" fmla="*/ 64 w 80"/>
                <a:gd name="T7" fmla="*/ 96 h 109"/>
                <a:gd name="T8" fmla="*/ 70 w 80"/>
                <a:gd name="T9" fmla="*/ 89 h 109"/>
                <a:gd name="T10" fmla="*/ 75 w 80"/>
                <a:gd name="T11" fmla="*/ 82 h 109"/>
                <a:gd name="T12" fmla="*/ 78 w 80"/>
                <a:gd name="T13" fmla="*/ 74 h 109"/>
                <a:gd name="T14" fmla="*/ 80 w 80"/>
                <a:gd name="T15" fmla="*/ 65 h 109"/>
                <a:gd name="T16" fmla="*/ 79 w 80"/>
                <a:gd name="T17" fmla="*/ 57 h 109"/>
                <a:gd name="T18" fmla="*/ 77 w 80"/>
                <a:gd name="T19" fmla="*/ 50 h 109"/>
                <a:gd name="T20" fmla="*/ 74 w 80"/>
                <a:gd name="T21" fmla="*/ 42 h 109"/>
                <a:gd name="T22" fmla="*/ 68 w 80"/>
                <a:gd name="T23" fmla="*/ 35 h 109"/>
                <a:gd name="T24" fmla="*/ 60 w 80"/>
                <a:gd name="T25" fmla="*/ 27 h 109"/>
                <a:gd name="T26" fmla="*/ 51 w 80"/>
                <a:gd name="T27" fmla="*/ 22 h 109"/>
                <a:gd name="T28" fmla="*/ 41 w 80"/>
                <a:gd name="T29" fmla="*/ 15 h 109"/>
                <a:gd name="T30" fmla="*/ 30 w 80"/>
                <a:gd name="T31" fmla="*/ 10 h 109"/>
                <a:gd name="T32" fmla="*/ 17 w 80"/>
                <a:gd name="T33" fmla="*/ 5 h 109"/>
                <a:gd name="T34" fmla="*/ 3 w 80"/>
                <a:gd name="T35" fmla="*/ 0 h 109"/>
                <a:gd name="T36" fmla="*/ 0 w 80"/>
                <a:gd name="T37" fmla="*/ 9 h 109"/>
                <a:gd name="T38" fmla="*/ 14 w 80"/>
                <a:gd name="T39" fmla="*/ 13 h 109"/>
                <a:gd name="T40" fmla="*/ 26 w 80"/>
                <a:gd name="T41" fmla="*/ 19 h 109"/>
                <a:gd name="T42" fmla="*/ 37 w 80"/>
                <a:gd name="T43" fmla="*/ 23 h 109"/>
                <a:gd name="T44" fmla="*/ 47 w 80"/>
                <a:gd name="T45" fmla="*/ 30 h 109"/>
                <a:gd name="T46" fmla="*/ 55 w 80"/>
                <a:gd name="T47" fmla="*/ 35 h 109"/>
                <a:gd name="T48" fmla="*/ 60 w 80"/>
                <a:gd name="T49" fmla="*/ 41 h 109"/>
                <a:gd name="T50" fmla="*/ 66 w 80"/>
                <a:gd name="T51" fmla="*/ 47 h 109"/>
                <a:gd name="T52" fmla="*/ 68 w 80"/>
                <a:gd name="T53" fmla="*/ 53 h 109"/>
                <a:gd name="T54" fmla="*/ 70 w 80"/>
                <a:gd name="T55" fmla="*/ 58 h 109"/>
                <a:gd name="T56" fmla="*/ 70 w 80"/>
                <a:gd name="T57" fmla="*/ 65 h 109"/>
                <a:gd name="T58" fmla="*/ 69 w 80"/>
                <a:gd name="T59" fmla="*/ 71 h 109"/>
                <a:gd name="T60" fmla="*/ 67 w 80"/>
                <a:gd name="T61" fmla="*/ 77 h 109"/>
                <a:gd name="T62" fmla="*/ 62 w 80"/>
                <a:gd name="T63" fmla="*/ 83 h 109"/>
                <a:gd name="T64" fmla="*/ 57 w 80"/>
                <a:gd name="T65" fmla="*/ 89 h 109"/>
                <a:gd name="T66" fmla="*/ 49 w 80"/>
                <a:gd name="T67" fmla="*/ 96 h 109"/>
                <a:gd name="T68" fmla="*/ 40 w 80"/>
                <a:gd name="T69" fmla="*/ 102 h 109"/>
                <a:gd name="T70" fmla="*/ 40 w 80"/>
                <a:gd name="T71" fmla="*/ 102 h 109"/>
                <a:gd name="T72" fmla="*/ 45 w 80"/>
                <a:gd name="T7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09">
                  <a:moveTo>
                    <a:pt x="45" y="109"/>
                  </a:moveTo>
                  <a:lnTo>
                    <a:pt x="45" y="109"/>
                  </a:lnTo>
                  <a:lnTo>
                    <a:pt x="55" y="103"/>
                  </a:lnTo>
                  <a:lnTo>
                    <a:pt x="64" y="96"/>
                  </a:lnTo>
                  <a:lnTo>
                    <a:pt x="70" y="89"/>
                  </a:lnTo>
                  <a:lnTo>
                    <a:pt x="75" y="82"/>
                  </a:lnTo>
                  <a:lnTo>
                    <a:pt x="78" y="74"/>
                  </a:lnTo>
                  <a:lnTo>
                    <a:pt x="80" y="65"/>
                  </a:lnTo>
                  <a:lnTo>
                    <a:pt x="79" y="57"/>
                  </a:lnTo>
                  <a:lnTo>
                    <a:pt x="77" y="50"/>
                  </a:lnTo>
                  <a:lnTo>
                    <a:pt x="74" y="42"/>
                  </a:lnTo>
                  <a:lnTo>
                    <a:pt x="68" y="35"/>
                  </a:lnTo>
                  <a:lnTo>
                    <a:pt x="60" y="27"/>
                  </a:lnTo>
                  <a:lnTo>
                    <a:pt x="51" y="22"/>
                  </a:lnTo>
                  <a:lnTo>
                    <a:pt x="41" y="15"/>
                  </a:lnTo>
                  <a:lnTo>
                    <a:pt x="30" y="10"/>
                  </a:lnTo>
                  <a:lnTo>
                    <a:pt x="17" y="5"/>
                  </a:lnTo>
                  <a:lnTo>
                    <a:pt x="3" y="0"/>
                  </a:lnTo>
                  <a:lnTo>
                    <a:pt x="0" y="9"/>
                  </a:lnTo>
                  <a:lnTo>
                    <a:pt x="14" y="13"/>
                  </a:lnTo>
                  <a:lnTo>
                    <a:pt x="26" y="19"/>
                  </a:lnTo>
                  <a:lnTo>
                    <a:pt x="37" y="23"/>
                  </a:lnTo>
                  <a:lnTo>
                    <a:pt x="47" y="30"/>
                  </a:lnTo>
                  <a:lnTo>
                    <a:pt x="55" y="35"/>
                  </a:lnTo>
                  <a:lnTo>
                    <a:pt x="60" y="41"/>
                  </a:lnTo>
                  <a:lnTo>
                    <a:pt x="66" y="47"/>
                  </a:lnTo>
                  <a:lnTo>
                    <a:pt x="68" y="53"/>
                  </a:lnTo>
                  <a:lnTo>
                    <a:pt x="70" y="58"/>
                  </a:lnTo>
                  <a:lnTo>
                    <a:pt x="70" y="65"/>
                  </a:lnTo>
                  <a:lnTo>
                    <a:pt x="69" y="71"/>
                  </a:lnTo>
                  <a:lnTo>
                    <a:pt x="67" y="77"/>
                  </a:lnTo>
                  <a:lnTo>
                    <a:pt x="62" y="83"/>
                  </a:lnTo>
                  <a:lnTo>
                    <a:pt x="57" y="89"/>
                  </a:lnTo>
                  <a:lnTo>
                    <a:pt x="49" y="96"/>
                  </a:lnTo>
                  <a:lnTo>
                    <a:pt x="40" y="102"/>
                  </a:lnTo>
                  <a:lnTo>
                    <a:pt x="40" y="102"/>
                  </a:lnTo>
                  <a:lnTo>
                    <a:pt x="45" y="109"/>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1" name="Freeform 71"/>
            <p:cNvSpPr>
              <a:spLocks/>
            </p:cNvSpPr>
            <p:nvPr/>
          </p:nvSpPr>
          <p:spPr bwMode="auto">
            <a:xfrm>
              <a:off x="3291" y="2710"/>
              <a:ext cx="251" cy="41"/>
            </a:xfrm>
            <a:custGeom>
              <a:avLst/>
              <a:gdLst>
                <a:gd name="T0" fmla="*/ 0 w 251"/>
                <a:gd name="T1" fmla="*/ 27 h 41"/>
                <a:gd name="T2" fmla="*/ 0 w 251"/>
                <a:gd name="T3" fmla="*/ 27 h 41"/>
                <a:gd name="T4" fmla="*/ 16 w 251"/>
                <a:gd name="T5" fmla="*/ 32 h 41"/>
                <a:gd name="T6" fmla="*/ 32 w 251"/>
                <a:gd name="T7" fmla="*/ 35 h 41"/>
                <a:gd name="T8" fmla="*/ 48 w 251"/>
                <a:gd name="T9" fmla="*/ 37 h 41"/>
                <a:gd name="T10" fmla="*/ 65 w 251"/>
                <a:gd name="T11" fmla="*/ 40 h 41"/>
                <a:gd name="T12" fmla="*/ 82 w 251"/>
                <a:gd name="T13" fmla="*/ 41 h 41"/>
                <a:gd name="T14" fmla="*/ 100 w 251"/>
                <a:gd name="T15" fmla="*/ 41 h 41"/>
                <a:gd name="T16" fmla="*/ 116 w 251"/>
                <a:gd name="T17" fmla="*/ 41 h 41"/>
                <a:gd name="T18" fmla="*/ 134 w 251"/>
                <a:gd name="T19" fmla="*/ 40 h 41"/>
                <a:gd name="T20" fmla="*/ 151 w 251"/>
                <a:gd name="T21" fmla="*/ 37 h 41"/>
                <a:gd name="T22" fmla="*/ 168 w 251"/>
                <a:gd name="T23" fmla="*/ 35 h 41"/>
                <a:gd name="T24" fmla="*/ 183 w 251"/>
                <a:gd name="T25" fmla="*/ 32 h 41"/>
                <a:gd name="T26" fmla="*/ 199 w 251"/>
                <a:gd name="T27" fmla="*/ 28 h 41"/>
                <a:gd name="T28" fmla="*/ 213 w 251"/>
                <a:gd name="T29" fmla="*/ 24 h 41"/>
                <a:gd name="T30" fmla="*/ 226 w 251"/>
                <a:gd name="T31" fmla="*/ 20 h 41"/>
                <a:gd name="T32" fmla="*/ 240 w 251"/>
                <a:gd name="T33" fmla="*/ 14 h 41"/>
                <a:gd name="T34" fmla="*/ 251 w 251"/>
                <a:gd name="T35" fmla="*/ 7 h 41"/>
                <a:gd name="T36" fmla="*/ 246 w 251"/>
                <a:gd name="T37" fmla="*/ 0 h 41"/>
                <a:gd name="T38" fmla="*/ 235 w 251"/>
                <a:gd name="T39" fmla="*/ 5 h 41"/>
                <a:gd name="T40" fmla="*/ 223 w 251"/>
                <a:gd name="T41" fmla="*/ 11 h 41"/>
                <a:gd name="T42" fmla="*/ 210 w 251"/>
                <a:gd name="T43" fmla="*/ 15 h 41"/>
                <a:gd name="T44" fmla="*/ 196 w 251"/>
                <a:gd name="T45" fmla="*/ 20 h 41"/>
                <a:gd name="T46" fmla="*/ 181 w 251"/>
                <a:gd name="T47" fmla="*/ 23 h 41"/>
                <a:gd name="T48" fmla="*/ 165 w 251"/>
                <a:gd name="T49" fmla="*/ 26 h 41"/>
                <a:gd name="T50" fmla="*/ 150 w 251"/>
                <a:gd name="T51" fmla="*/ 28 h 41"/>
                <a:gd name="T52" fmla="*/ 133 w 251"/>
                <a:gd name="T53" fmla="*/ 30 h 41"/>
                <a:gd name="T54" fmla="*/ 116 w 251"/>
                <a:gd name="T55" fmla="*/ 31 h 41"/>
                <a:gd name="T56" fmla="*/ 100 w 251"/>
                <a:gd name="T57" fmla="*/ 32 h 41"/>
                <a:gd name="T58" fmla="*/ 82 w 251"/>
                <a:gd name="T59" fmla="*/ 31 h 41"/>
                <a:gd name="T60" fmla="*/ 65 w 251"/>
                <a:gd name="T61" fmla="*/ 30 h 41"/>
                <a:gd name="T62" fmla="*/ 49 w 251"/>
                <a:gd name="T63" fmla="*/ 28 h 41"/>
                <a:gd name="T64" fmla="*/ 33 w 251"/>
                <a:gd name="T65" fmla="*/ 26 h 41"/>
                <a:gd name="T66" fmla="*/ 18 w 251"/>
                <a:gd name="T67" fmla="*/ 23 h 41"/>
                <a:gd name="T68" fmla="*/ 2 w 251"/>
                <a:gd name="T69" fmla="*/ 19 h 41"/>
                <a:gd name="T70" fmla="*/ 2 w 251"/>
                <a:gd name="T71" fmla="*/ 19 h 41"/>
                <a:gd name="T72" fmla="*/ 0 w 251"/>
                <a:gd name="T73"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1">
                  <a:moveTo>
                    <a:pt x="0" y="27"/>
                  </a:moveTo>
                  <a:lnTo>
                    <a:pt x="0" y="27"/>
                  </a:lnTo>
                  <a:lnTo>
                    <a:pt x="16" y="32"/>
                  </a:lnTo>
                  <a:lnTo>
                    <a:pt x="32" y="35"/>
                  </a:lnTo>
                  <a:lnTo>
                    <a:pt x="48" y="37"/>
                  </a:lnTo>
                  <a:lnTo>
                    <a:pt x="65" y="40"/>
                  </a:lnTo>
                  <a:lnTo>
                    <a:pt x="82" y="41"/>
                  </a:lnTo>
                  <a:lnTo>
                    <a:pt x="100" y="41"/>
                  </a:lnTo>
                  <a:lnTo>
                    <a:pt x="116" y="41"/>
                  </a:lnTo>
                  <a:lnTo>
                    <a:pt x="134" y="40"/>
                  </a:lnTo>
                  <a:lnTo>
                    <a:pt x="151" y="37"/>
                  </a:lnTo>
                  <a:lnTo>
                    <a:pt x="168" y="35"/>
                  </a:lnTo>
                  <a:lnTo>
                    <a:pt x="183" y="32"/>
                  </a:lnTo>
                  <a:lnTo>
                    <a:pt x="199" y="28"/>
                  </a:lnTo>
                  <a:lnTo>
                    <a:pt x="213" y="24"/>
                  </a:lnTo>
                  <a:lnTo>
                    <a:pt x="226" y="20"/>
                  </a:lnTo>
                  <a:lnTo>
                    <a:pt x="240" y="14"/>
                  </a:lnTo>
                  <a:lnTo>
                    <a:pt x="251" y="7"/>
                  </a:lnTo>
                  <a:lnTo>
                    <a:pt x="246" y="0"/>
                  </a:lnTo>
                  <a:lnTo>
                    <a:pt x="235" y="5"/>
                  </a:lnTo>
                  <a:lnTo>
                    <a:pt x="223" y="11"/>
                  </a:lnTo>
                  <a:lnTo>
                    <a:pt x="210" y="15"/>
                  </a:lnTo>
                  <a:lnTo>
                    <a:pt x="196" y="20"/>
                  </a:lnTo>
                  <a:lnTo>
                    <a:pt x="181" y="23"/>
                  </a:lnTo>
                  <a:lnTo>
                    <a:pt x="165" y="26"/>
                  </a:lnTo>
                  <a:lnTo>
                    <a:pt x="150" y="28"/>
                  </a:lnTo>
                  <a:lnTo>
                    <a:pt x="133" y="30"/>
                  </a:lnTo>
                  <a:lnTo>
                    <a:pt x="116" y="31"/>
                  </a:lnTo>
                  <a:lnTo>
                    <a:pt x="100" y="32"/>
                  </a:lnTo>
                  <a:lnTo>
                    <a:pt x="82" y="31"/>
                  </a:lnTo>
                  <a:lnTo>
                    <a:pt x="65" y="30"/>
                  </a:lnTo>
                  <a:lnTo>
                    <a:pt x="49" y="28"/>
                  </a:lnTo>
                  <a:lnTo>
                    <a:pt x="33" y="26"/>
                  </a:lnTo>
                  <a:lnTo>
                    <a:pt x="18" y="23"/>
                  </a:lnTo>
                  <a:lnTo>
                    <a:pt x="2" y="19"/>
                  </a:lnTo>
                  <a:lnTo>
                    <a:pt x="2" y="19"/>
                  </a:lnTo>
                  <a:lnTo>
                    <a:pt x="0" y="2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2" name="Freeform 72"/>
            <p:cNvSpPr>
              <a:spLocks/>
            </p:cNvSpPr>
            <p:nvPr/>
          </p:nvSpPr>
          <p:spPr bwMode="auto">
            <a:xfrm>
              <a:off x="3213" y="2628"/>
              <a:ext cx="80" cy="109"/>
            </a:xfrm>
            <a:custGeom>
              <a:avLst/>
              <a:gdLst>
                <a:gd name="T0" fmla="*/ 36 w 80"/>
                <a:gd name="T1" fmla="*/ 0 h 109"/>
                <a:gd name="T2" fmla="*/ 36 w 80"/>
                <a:gd name="T3" fmla="*/ 0 h 109"/>
                <a:gd name="T4" fmla="*/ 26 w 80"/>
                <a:gd name="T5" fmla="*/ 6 h 109"/>
                <a:gd name="T6" fmla="*/ 17 w 80"/>
                <a:gd name="T7" fmla="*/ 14 h 109"/>
                <a:gd name="T8" fmla="*/ 10 w 80"/>
                <a:gd name="T9" fmla="*/ 21 h 109"/>
                <a:gd name="T10" fmla="*/ 5 w 80"/>
                <a:gd name="T11" fmla="*/ 28 h 109"/>
                <a:gd name="T12" fmla="*/ 3 w 80"/>
                <a:gd name="T13" fmla="*/ 36 h 109"/>
                <a:gd name="T14" fmla="*/ 0 w 80"/>
                <a:gd name="T15" fmla="*/ 44 h 109"/>
                <a:gd name="T16" fmla="*/ 1 w 80"/>
                <a:gd name="T17" fmla="*/ 53 h 109"/>
                <a:gd name="T18" fmla="*/ 4 w 80"/>
                <a:gd name="T19" fmla="*/ 61 h 109"/>
                <a:gd name="T20" fmla="*/ 7 w 80"/>
                <a:gd name="T21" fmla="*/ 68 h 109"/>
                <a:gd name="T22" fmla="*/ 13 w 80"/>
                <a:gd name="T23" fmla="*/ 75 h 109"/>
                <a:gd name="T24" fmla="*/ 20 w 80"/>
                <a:gd name="T25" fmla="*/ 82 h 109"/>
                <a:gd name="T26" fmla="*/ 29 w 80"/>
                <a:gd name="T27" fmla="*/ 88 h 109"/>
                <a:gd name="T28" fmla="*/ 39 w 80"/>
                <a:gd name="T29" fmla="*/ 95 h 109"/>
                <a:gd name="T30" fmla="*/ 50 w 80"/>
                <a:gd name="T31" fmla="*/ 101 h 109"/>
                <a:gd name="T32" fmla="*/ 64 w 80"/>
                <a:gd name="T33" fmla="*/ 105 h 109"/>
                <a:gd name="T34" fmla="*/ 78 w 80"/>
                <a:gd name="T35" fmla="*/ 109 h 109"/>
                <a:gd name="T36" fmla="*/ 80 w 80"/>
                <a:gd name="T37" fmla="*/ 101 h 109"/>
                <a:gd name="T38" fmla="*/ 67 w 80"/>
                <a:gd name="T39" fmla="*/ 96 h 109"/>
                <a:gd name="T40" fmla="*/ 55 w 80"/>
                <a:gd name="T41" fmla="*/ 92 h 109"/>
                <a:gd name="T42" fmla="*/ 44 w 80"/>
                <a:gd name="T43" fmla="*/ 86 h 109"/>
                <a:gd name="T44" fmla="*/ 34 w 80"/>
                <a:gd name="T45" fmla="*/ 81 h 109"/>
                <a:gd name="T46" fmla="*/ 26 w 80"/>
                <a:gd name="T47" fmla="*/ 75 h 109"/>
                <a:gd name="T48" fmla="*/ 20 w 80"/>
                <a:gd name="T49" fmla="*/ 69 h 109"/>
                <a:gd name="T50" fmla="*/ 15 w 80"/>
                <a:gd name="T51" fmla="*/ 63 h 109"/>
                <a:gd name="T52" fmla="*/ 11 w 80"/>
                <a:gd name="T53" fmla="*/ 57 h 109"/>
                <a:gd name="T54" fmla="*/ 10 w 80"/>
                <a:gd name="T55" fmla="*/ 51 h 109"/>
                <a:gd name="T56" fmla="*/ 10 w 80"/>
                <a:gd name="T57" fmla="*/ 45 h 109"/>
                <a:gd name="T58" fmla="*/ 11 w 80"/>
                <a:gd name="T59" fmla="*/ 38 h 109"/>
                <a:gd name="T60" fmla="*/ 14 w 80"/>
                <a:gd name="T61" fmla="*/ 33 h 109"/>
                <a:gd name="T62" fmla="*/ 18 w 80"/>
                <a:gd name="T63" fmla="*/ 26 h 109"/>
                <a:gd name="T64" fmla="*/ 24 w 80"/>
                <a:gd name="T65" fmla="*/ 21 h 109"/>
                <a:gd name="T66" fmla="*/ 31 w 80"/>
                <a:gd name="T67" fmla="*/ 14 h 109"/>
                <a:gd name="T68" fmla="*/ 40 w 80"/>
                <a:gd name="T69" fmla="*/ 7 h 109"/>
                <a:gd name="T70" fmla="*/ 40 w 80"/>
                <a:gd name="T71" fmla="*/ 7 h 109"/>
                <a:gd name="T72" fmla="*/ 36 w 80"/>
                <a:gd name="T7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09">
                  <a:moveTo>
                    <a:pt x="36" y="0"/>
                  </a:moveTo>
                  <a:lnTo>
                    <a:pt x="36" y="0"/>
                  </a:lnTo>
                  <a:lnTo>
                    <a:pt x="26" y="6"/>
                  </a:lnTo>
                  <a:lnTo>
                    <a:pt x="17" y="14"/>
                  </a:lnTo>
                  <a:lnTo>
                    <a:pt x="10" y="21"/>
                  </a:lnTo>
                  <a:lnTo>
                    <a:pt x="5" y="28"/>
                  </a:lnTo>
                  <a:lnTo>
                    <a:pt x="3" y="36"/>
                  </a:lnTo>
                  <a:lnTo>
                    <a:pt x="0" y="44"/>
                  </a:lnTo>
                  <a:lnTo>
                    <a:pt x="1" y="53"/>
                  </a:lnTo>
                  <a:lnTo>
                    <a:pt x="4" y="61"/>
                  </a:lnTo>
                  <a:lnTo>
                    <a:pt x="7" y="68"/>
                  </a:lnTo>
                  <a:lnTo>
                    <a:pt x="13" y="75"/>
                  </a:lnTo>
                  <a:lnTo>
                    <a:pt x="20" y="82"/>
                  </a:lnTo>
                  <a:lnTo>
                    <a:pt x="29" y="88"/>
                  </a:lnTo>
                  <a:lnTo>
                    <a:pt x="39" y="95"/>
                  </a:lnTo>
                  <a:lnTo>
                    <a:pt x="50" y="101"/>
                  </a:lnTo>
                  <a:lnTo>
                    <a:pt x="64" y="105"/>
                  </a:lnTo>
                  <a:lnTo>
                    <a:pt x="78" y="109"/>
                  </a:lnTo>
                  <a:lnTo>
                    <a:pt x="80" y="101"/>
                  </a:lnTo>
                  <a:lnTo>
                    <a:pt x="67" y="96"/>
                  </a:lnTo>
                  <a:lnTo>
                    <a:pt x="55" y="92"/>
                  </a:lnTo>
                  <a:lnTo>
                    <a:pt x="44" y="86"/>
                  </a:lnTo>
                  <a:lnTo>
                    <a:pt x="34" y="81"/>
                  </a:lnTo>
                  <a:lnTo>
                    <a:pt x="26" y="75"/>
                  </a:lnTo>
                  <a:lnTo>
                    <a:pt x="20" y="69"/>
                  </a:lnTo>
                  <a:lnTo>
                    <a:pt x="15" y="63"/>
                  </a:lnTo>
                  <a:lnTo>
                    <a:pt x="11" y="57"/>
                  </a:lnTo>
                  <a:lnTo>
                    <a:pt x="10" y="51"/>
                  </a:lnTo>
                  <a:lnTo>
                    <a:pt x="10" y="45"/>
                  </a:lnTo>
                  <a:lnTo>
                    <a:pt x="11" y="38"/>
                  </a:lnTo>
                  <a:lnTo>
                    <a:pt x="14" y="33"/>
                  </a:lnTo>
                  <a:lnTo>
                    <a:pt x="18" y="26"/>
                  </a:lnTo>
                  <a:lnTo>
                    <a:pt x="24" y="21"/>
                  </a:lnTo>
                  <a:lnTo>
                    <a:pt x="31" y="14"/>
                  </a:lnTo>
                  <a:lnTo>
                    <a:pt x="40" y="7"/>
                  </a:lnTo>
                  <a:lnTo>
                    <a:pt x="40" y="7"/>
                  </a:lnTo>
                  <a:lnTo>
                    <a:pt x="36"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3" name="Freeform 73"/>
            <p:cNvSpPr>
              <a:spLocks/>
            </p:cNvSpPr>
            <p:nvPr/>
          </p:nvSpPr>
          <p:spPr bwMode="auto">
            <a:xfrm>
              <a:off x="3282" y="2660"/>
              <a:ext cx="228" cy="82"/>
            </a:xfrm>
            <a:custGeom>
              <a:avLst/>
              <a:gdLst>
                <a:gd name="T0" fmla="*/ 21 w 228"/>
                <a:gd name="T1" fmla="*/ 18 h 82"/>
                <a:gd name="T2" fmla="*/ 37 w 228"/>
                <a:gd name="T3" fmla="*/ 11 h 82"/>
                <a:gd name="T4" fmla="*/ 54 w 228"/>
                <a:gd name="T5" fmla="*/ 6 h 82"/>
                <a:gd name="T6" fmla="*/ 74 w 228"/>
                <a:gd name="T7" fmla="*/ 2 h 82"/>
                <a:gd name="T8" fmla="*/ 96 w 228"/>
                <a:gd name="T9" fmla="*/ 0 h 82"/>
                <a:gd name="T10" fmla="*/ 117 w 228"/>
                <a:gd name="T11" fmla="*/ 0 h 82"/>
                <a:gd name="T12" fmla="*/ 139 w 228"/>
                <a:gd name="T13" fmla="*/ 0 h 82"/>
                <a:gd name="T14" fmla="*/ 160 w 228"/>
                <a:gd name="T15" fmla="*/ 3 h 82"/>
                <a:gd name="T16" fmla="*/ 180 w 228"/>
                <a:gd name="T17" fmla="*/ 6 h 82"/>
                <a:gd name="T18" fmla="*/ 189 w 228"/>
                <a:gd name="T19" fmla="*/ 9 h 82"/>
                <a:gd name="T20" fmla="*/ 198 w 228"/>
                <a:gd name="T21" fmla="*/ 12 h 82"/>
                <a:gd name="T22" fmla="*/ 204 w 228"/>
                <a:gd name="T23" fmla="*/ 15 h 82"/>
                <a:gd name="T24" fmla="*/ 211 w 228"/>
                <a:gd name="T25" fmla="*/ 19 h 82"/>
                <a:gd name="T26" fmla="*/ 216 w 228"/>
                <a:gd name="T27" fmla="*/ 22 h 82"/>
                <a:gd name="T28" fmla="*/ 220 w 228"/>
                <a:gd name="T29" fmla="*/ 25 h 82"/>
                <a:gd name="T30" fmla="*/ 223 w 228"/>
                <a:gd name="T31" fmla="*/ 29 h 82"/>
                <a:gd name="T32" fmla="*/ 226 w 228"/>
                <a:gd name="T33" fmla="*/ 33 h 82"/>
                <a:gd name="T34" fmla="*/ 228 w 228"/>
                <a:gd name="T35" fmla="*/ 36 h 82"/>
                <a:gd name="T36" fmla="*/ 228 w 228"/>
                <a:gd name="T37" fmla="*/ 41 h 82"/>
                <a:gd name="T38" fmla="*/ 226 w 228"/>
                <a:gd name="T39" fmla="*/ 44 h 82"/>
                <a:gd name="T40" fmla="*/ 225 w 228"/>
                <a:gd name="T41" fmla="*/ 49 h 82"/>
                <a:gd name="T42" fmla="*/ 222 w 228"/>
                <a:gd name="T43" fmla="*/ 52 h 82"/>
                <a:gd name="T44" fmla="*/ 218 w 228"/>
                <a:gd name="T45" fmla="*/ 56 h 82"/>
                <a:gd name="T46" fmla="*/ 213 w 228"/>
                <a:gd name="T47" fmla="*/ 60 h 82"/>
                <a:gd name="T48" fmla="*/ 206 w 228"/>
                <a:gd name="T49" fmla="*/ 63 h 82"/>
                <a:gd name="T50" fmla="*/ 191 w 228"/>
                <a:gd name="T51" fmla="*/ 70 h 82"/>
                <a:gd name="T52" fmla="*/ 173 w 228"/>
                <a:gd name="T53" fmla="*/ 75 h 82"/>
                <a:gd name="T54" fmla="*/ 153 w 228"/>
                <a:gd name="T55" fmla="*/ 78 h 82"/>
                <a:gd name="T56" fmla="*/ 132 w 228"/>
                <a:gd name="T57" fmla="*/ 81 h 82"/>
                <a:gd name="T58" fmla="*/ 111 w 228"/>
                <a:gd name="T59" fmla="*/ 82 h 82"/>
                <a:gd name="T60" fmla="*/ 89 w 228"/>
                <a:gd name="T61" fmla="*/ 81 h 82"/>
                <a:gd name="T62" fmla="*/ 68 w 228"/>
                <a:gd name="T63" fmla="*/ 78 h 82"/>
                <a:gd name="T64" fmla="*/ 48 w 228"/>
                <a:gd name="T65" fmla="*/ 74 h 82"/>
                <a:gd name="T66" fmla="*/ 39 w 228"/>
                <a:gd name="T67" fmla="*/ 72 h 82"/>
                <a:gd name="T68" fmla="*/ 30 w 228"/>
                <a:gd name="T69" fmla="*/ 69 h 82"/>
                <a:gd name="T70" fmla="*/ 23 w 228"/>
                <a:gd name="T71" fmla="*/ 66 h 82"/>
                <a:gd name="T72" fmla="*/ 17 w 228"/>
                <a:gd name="T73" fmla="*/ 63 h 82"/>
                <a:gd name="T74" fmla="*/ 12 w 228"/>
                <a:gd name="T75" fmla="*/ 60 h 82"/>
                <a:gd name="T76" fmla="*/ 8 w 228"/>
                <a:gd name="T77" fmla="*/ 55 h 82"/>
                <a:gd name="T78" fmla="*/ 5 w 228"/>
                <a:gd name="T79" fmla="*/ 52 h 82"/>
                <a:gd name="T80" fmla="*/ 2 w 228"/>
                <a:gd name="T81" fmla="*/ 49 h 82"/>
                <a:gd name="T82" fmla="*/ 0 w 228"/>
                <a:gd name="T83" fmla="*/ 44 h 82"/>
                <a:gd name="T84" fmla="*/ 0 w 228"/>
                <a:gd name="T85" fmla="*/ 41 h 82"/>
                <a:gd name="T86" fmla="*/ 1 w 228"/>
                <a:gd name="T87" fmla="*/ 36 h 82"/>
                <a:gd name="T88" fmla="*/ 3 w 228"/>
                <a:gd name="T89" fmla="*/ 32 h 82"/>
                <a:gd name="T90" fmla="*/ 6 w 228"/>
                <a:gd name="T91" fmla="*/ 29 h 82"/>
                <a:gd name="T92" fmla="*/ 10 w 228"/>
                <a:gd name="T93" fmla="*/ 25 h 82"/>
                <a:gd name="T94" fmla="*/ 15 w 228"/>
                <a:gd name="T95" fmla="*/ 21 h 82"/>
                <a:gd name="T96" fmla="*/ 21 w 228"/>
                <a:gd name="T9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82">
                  <a:moveTo>
                    <a:pt x="21" y="18"/>
                  </a:moveTo>
                  <a:lnTo>
                    <a:pt x="37" y="11"/>
                  </a:lnTo>
                  <a:lnTo>
                    <a:pt x="54" y="6"/>
                  </a:lnTo>
                  <a:lnTo>
                    <a:pt x="74" y="2"/>
                  </a:lnTo>
                  <a:lnTo>
                    <a:pt x="96" y="0"/>
                  </a:lnTo>
                  <a:lnTo>
                    <a:pt x="117" y="0"/>
                  </a:lnTo>
                  <a:lnTo>
                    <a:pt x="139" y="0"/>
                  </a:lnTo>
                  <a:lnTo>
                    <a:pt x="160" y="3"/>
                  </a:lnTo>
                  <a:lnTo>
                    <a:pt x="180" y="6"/>
                  </a:lnTo>
                  <a:lnTo>
                    <a:pt x="189" y="9"/>
                  </a:lnTo>
                  <a:lnTo>
                    <a:pt x="198" y="12"/>
                  </a:lnTo>
                  <a:lnTo>
                    <a:pt x="204" y="15"/>
                  </a:lnTo>
                  <a:lnTo>
                    <a:pt x="211" y="19"/>
                  </a:lnTo>
                  <a:lnTo>
                    <a:pt x="216" y="22"/>
                  </a:lnTo>
                  <a:lnTo>
                    <a:pt x="220" y="25"/>
                  </a:lnTo>
                  <a:lnTo>
                    <a:pt x="223" y="29"/>
                  </a:lnTo>
                  <a:lnTo>
                    <a:pt x="226" y="33"/>
                  </a:lnTo>
                  <a:lnTo>
                    <a:pt x="228" y="36"/>
                  </a:lnTo>
                  <a:lnTo>
                    <a:pt x="228" y="41"/>
                  </a:lnTo>
                  <a:lnTo>
                    <a:pt x="226" y="44"/>
                  </a:lnTo>
                  <a:lnTo>
                    <a:pt x="225" y="49"/>
                  </a:lnTo>
                  <a:lnTo>
                    <a:pt x="222" y="52"/>
                  </a:lnTo>
                  <a:lnTo>
                    <a:pt x="218" y="56"/>
                  </a:lnTo>
                  <a:lnTo>
                    <a:pt x="213" y="60"/>
                  </a:lnTo>
                  <a:lnTo>
                    <a:pt x="206" y="63"/>
                  </a:lnTo>
                  <a:lnTo>
                    <a:pt x="191" y="70"/>
                  </a:lnTo>
                  <a:lnTo>
                    <a:pt x="173" y="75"/>
                  </a:lnTo>
                  <a:lnTo>
                    <a:pt x="153" y="78"/>
                  </a:lnTo>
                  <a:lnTo>
                    <a:pt x="132" y="81"/>
                  </a:lnTo>
                  <a:lnTo>
                    <a:pt x="111" y="82"/>
                  </a:lnTo>
                  <a:lnTo>
                    <a:pt x="89" y="81"/>
                  </a:lnTo>
                  <a:lnTo>
                    <a:pt x="68" y="78"/>
                  </a:lnTo>
                  <a:lnTo>
                    <a:pt x="48" y="74"/>
                  </a:lnTo>
                  <a:lnTo>
                    <a:pt x="39" y="72"/>
                  </a:lnTo>
                  <a:lnTo>
                    <a:pt x="30" y="69"/>
                  </a:lnTo>
                  <a:lnTo>
                    <a:pt x="23" y="66"/>
                  </a:lnTo>
                  <a:lnTo>
                    <a:pt x="17" y="63"/>
                  </a:lnTo>
                  <a:lnTo>
                    <a:pt x="12" y="60"/>
                  </a:lnTo>
                  <a:lnTo>
                    <a:pt x="8" y="55"/>
                  </a:lnTo>
                  <a:lnTo>
                    <a:pt x="5" y="52"/>
                  </a:lnTo>
                  <a:lnTo>
                    <a:pt x="2" y="49"/>
                  </a:lnTo>
                  <a:lnTo>
                    <a:pt x="0" y="44"/>
                  </a:lnTo>
                  <a:lnTo>
                    <a:pt x="0" y="41"/>
                  </a:lnTo>
                  <a:lnTo>
                    <a:pt x="1" y="36"/>
                  </a:lnTo>
                  <a:lnTo>
                    <a:pt x="3" y="32"/>
                  </a:lnTo>
                  <a:lnTo>
                    <a:pt x="6" y="29"/>
                  </a:lnTo>
                  <a:lnTo>
                    <a:pt x="10" y="25"/>
                  </a:lnTo>
                  <a:lnTo>
                    <a:pt x="15" y="21"/>
                  </a:lnTo>
                  <a:lnTo>
                    <a:pt x="21" y="18"/>
                  </a:lnTo>
                  <a:close/>
                </a:path>
              </a:pathLst>
            </a:custGeom>
            <a:solidFill>
              <a:srgbClr val="DE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4" name="Freeform 74"/>
            <p:cNvSpPr>
              <a:spLocks/>
            </p:cNvSpPr>
            <p:nvPr/>
          </p:nvSpPr>
          <p:spPr bwMode="auto">
            <a:xfrm>
              <a:off x="3301" y="2655"/>
              <a:ext cx="162" cy="27"/>
            </a:xfrm>
            <a:custGeom>
              <a:avLst/>
              <a:gdLst>
                <a:gd name="T0" fmla="*/ 162 w 162"/>
                <a:gd name="T1" fmla="*/ 7 h 27"/>
                <a:gd name="T2" fmla="*/ 162 w 162"/>
                <a:gd name="T3" fmla="*/ 7 h 27"/>
                <a:gd name="T4" fmla="*/ 142 w 162"/>
                <a:gd name="T5" fmla="*/ 3 h 27"/>
                <a:gd name="T6" fmla="*/ 120 w 162"/>
                <a:gd name="T7" fmla="*/ 0 h 27"/>
                <a:gd name="T8" fmla="*/ 98 w 162"/>
                <a:gd name="T9" fmla="*/ 0 h 27"/>
                <a:gd name="T10" fmla="*/ 75 w 162"/>
                <a:gd name="T11" fmla="*/ 0 h 27"/>
                <a:gd name="T12" fmla="*/ 54 w 162"/>
                <a:gd name="T13" fmla="*/ 3 h 27"/>
                <a:gd name="T14" fmla="*/ 34 w 162"/>
                <a:gd name="T15" fmla="*/ 7 h 27"/>
                <a:gd name="T16" fmla="*/ 16 w 162"/>
                <a:gd name="T17" fmla="*/ 11 h 27"/>
                <a:gd name="T18" fmla="*/ 0 w 162"/>
                <a:gd name="T19" fmla="*/ 18 h 27"/>
                <a:gd name="T20" fmla="*/ 4 w 162"/>
                <a:gd name="T21" fmla="*/ 27 h 27"/>
                <a:gd name="T22" fmla="*/ 19 w 162"/>
                <a:gd name="T23" fmla="*/ 20 h 27"/>
                <a:gd name="T24" fmla="*/ 37 w 162"/>
                <a:gd name="T25" fmla="*/ 16 h 27"/>
                <a:gd name="T26" fmla="*/ 55 w 162"/>
                <a:gd name="T27" fmla="*/ 13 h 27"/>
                <a:gd name="T28" fmla="*/ 77 w 162"/>
                <a:gd name="T29" fmla="*/ 10 h 27"/>
                <a:gd name="T30" fmla="*/ 98 w 162"/>
                <a:gd name="T31" fmla="*/ 9 h 27"/>
                <a:gd name="T32" fmla="*/ 120 w 162"/>
                <a:gd name="T33" fmla="*/ 10 h 27"/>
                <a:gd name="T34" fmla="*/ 140 w 162"/>
                <a:gd name="T35" fmla="*/ 13 h 27"/>
                <a:gd name="T36" fmla="*/ 160 w 162"/>
                <a:gd name="T37" fmla="*/ 16 h 27"/>
                <a:gd name="T38" fmla="*/ 160 w 162"/>
                <a:gd name="T39" fmla="*/ 16 h 27"/>
                <a:gd name="T40" fmla="*/ 162 w 162"/>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7">
                  <a:moveTo>
                    <a:pt x="162" y="7"/>
                  </a:moveTo>
                  <a:lnTo>
                    <a:pt x="162" y="7"/>
                  </a:lnTo>
                  <a:lnTo>
                    <a:pt x="142" y="3"/>
                  </a:lnTo>
                  <a:lnTo>
                    <a:pt x="120" y="0"/>
                  </a:lnTo>
                  <a:lnTo>
                    <a:pt x="98" y="0"/>
                  </a:lnTo>
                  <a:lnTo>
                    <a:pt x="75" y="0"/>
                  </a:lnTo>
                  <a:lnTo>
                    <a:pt x="54" y="3"/>
                  </a:lnTo>
                  <a:lnTo>
                    <a:pt x="34" y="7"/>
                  </a:lnTo>
                  <a:lnTo>
                    <a:pt x="16" y="11"/>
                  </a:lnTo>
                  <a:lnTo>
                    <a:pt x="0" y="18"/>
                  </a:lnTo>
                  <a:lnTo>
                    <a:pt x="4" y="27"/>
                  </a:lnTo>
                  <a:lnTo>
                    <a:pt x="19" y="20"/>
                  </a:lnTo>
                  <a:lnTo>
                    <a:pt x="37" y="16"/>
                  </a:lnTo>
                  <a:lnTo>
                    <a:pt x="55" y="13"/>
                  </a:lnTo>
                  <a:lnTo>
                    <a:pt x="77" y="10"/>
                  </a:lnTo>
                  <a:lnTo>
                    <a:pt x="98" y="9"/>
                  </a:lnTo>
                  <a:lnTo>
                    <a:pt x="120" y="10"/>
                  </a:lnTo>
                  <a:lnTo>
                    <a:pt x="140" y="13"/>
                  </a:lnTo>
                  <a:lnTo>
                    <a:pt x="160" y="16"/>
                  </a:lnTo>
                  <a:lnTo>
                    <a:pt x="160" y="16"/>
                  </a:lnTo>
                  <a:lnTo>
                    <a:pt x="162" y="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5" name="Freeform 75"/>
            <p:cNvSpPr>
              <a:spLocks/>
            </p:cNvSpPr>
            <p:nvPr/>
          </p:nvSpPr>
          <p:spPr bwMode="auto">
            <a:xfrm>
              <a:off x="3461" y="2662"/>
              <a:ext cx="53" cy="65"/>
            </a:xfrm>
            <a:custGeom>
              <a:avLst/>
              <a:gdLst>
                <a:gd name="T0" fmla="*/ 30 w 53"/>
                <a:gd name="T1" fmla="*/ 65 h 65"/>
                <a:gd name="T2" fmla="*/ 30 w 53"/>
                <a:gd name="T3" fmla="*/ 65 h 65"/>
                <a:gd name="T4" fmla="*/ 36 w 53"/>
                <a:gd name="T5" fmla="*/ 62 h 65"/>
                <a:gd name="T6" fmla="*/ 42 w 53"/>
                <a:gd name="T7" fmla="*/ 58 h 65"/>
                <a:gd name="T8" fmla="*/ 46 w 53"/>
                <a:gd name="T9" fmla="*/ 53 h 65"/>
                <a:gd name="T10" fmla="*/ 50 w 53"/>
                <a:gd name="T11" fmla="*/ 49 h 65"/>
                <a:gd name="T12" fmla="*/ 52 w 53"/>
                <a:gd name="T13" fmla="*/ 44 h 65"/>
                <a:gd name="T14" fmla="*/ 53 w 53"/>
                <a:gd name="T15" fmla="*/ 39 h 65"/>
                <a:gd name="T16" fmla="*/ 53 w 53"/>
                <a:gd name="T17" fmla="*/ 33 h 65"/>
                <a:gd name="T18" fmla="*/ 51 w 53"/>
                <a:gd name="T19" fmla="*/ 29 h 65"/>
                <a:gd name="T20" fmla="*/ 49 w 53"/>
                <a:gd name="T21" fmla="*/ 24 h 65"/>
                <a:gd name="T22" fmla="*/ 44 w 53"/>
                <a:gd name="T23" fmla="*/ 20 h 65"/>
                <a:gd name="T24" fmla="*/ 40 w 53"/>
                <a:gd name="T25" fmla="*/ 16 h 65"/>
                <a:gd name="T26" fmla="*/ 34 w 53"/>
                <a:gd name="T27" fmla="*/ 12 h 65"/>
                <a:gd name="T28" fmla="*/ 27 w 53"/>
                <a:gd name="T29" fmla="*/ 9 h 65"/>
                <a:gd name="T30" fmla="*/ 20 w 53"/>
                <a:gd name="T31" fmla="*/ 6 h 65"/>
                <a:gd name="T32" fmla="*/ 12 w 53"/>
                <a:gd name="T33" fmla="*/ 2 h 65"/>
                <a:gd name="T34" fmla="*/ 2 w 53"/>
                <a:gd name="T35" fmla="*/ 0 h 65"/>
                <a:gd name="T36" fmla="*/ 0 w 53"/>
                <a:gd name="T37" fmla="*/ 9 h 65"/>
                <a:gd name="T38" fmla="*/ 9 w 53"/>
                <a:gd name="T39" fmla="*/ 11 h 65"/>
                <a:gd name="T40" fmla="*/ 16 w 53"/>
                <a:gd name="T41" fmla="*/ 14 h 65"/>
                <a:gd name="T42" fmla="*/ 23 w 53"/>
                <a:gd name="T43" fmla="*/ 17 h 65"/>
                <a:gd name="T44" fmla="*/ 30 w 53"/>
                <a:gd name="T45" fmla="*/ 20 h 65"/>
                <a:gd name="T46" fmla="*/ 34 w 53"/>
                <a:gd name="T47" fmla="*/ 23 h 65"/>
                <a:gd name="T48" fmla="*/ 39 w 53"/>
                <a:gd name="T49" fmla="*/ 27 h 65"/>
                <a:gd name="T50" fmla="*/ 41 w 53"/>
                <a:gd name="T51" fmla="*/ 30 h 65"/>
                <a:gd name="T52" fmla="*/ 43 w 53"/>
                <a:gd name="T53" fmla="*/ 32 h 65"/>
                <a:gd name="T54" fmla="*/ 44 w 53"/>
                <a:gd name="T55" fmla="*/ 35 h 65"/>
                <a:gd name="T56" fmla="*/ 44 w 53"/>
                <a:gd name="T57" fmla="*/ 39 h 65"/>
                <a:gd name="T58" fmla="*/ 43 w 53"/>
                <a:gd name="T59" fmla="*/ 41 h 65"/>
                <a:gd name="T60" fmla="*/ 42 w 53"/>
                <a:gd name="T61" fmla="*/ 44 h 65"/>
                <a:gd name="T62" fmla="*/ 40 w 53"/>
                <a:gd name="T63" fmla="*/ 48 h 65"/>
                <a:gd name="T64" fmla="*/ 36 w 53"/>
                <a:gd name="T65" fmla="*/ 51 h 65"/>
                <a:gd name="T66" fmla="*/ 31 w 53"/>
                <a:gd name="T67" fmla="*/ 54 h 65"/>
                <a:gd name="T68" fmla="*/ 25 w 53"/>
                <a:gd name="T69" fmla="*/ 58 h 65"/>
                <a:gd name="T70" fmla="*/ 25 w 53"/>
                <a:gd name="T71" fmla="*/ 58 h 65"/>
                <a:gd name="T72" fmla="*/ 30 w 53"/>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30" y="65"/>
                  </a:moveTo>
                  <a:lnTo>
                    <a:pt x="30" y="65"/>
                  </a:lnTo>
                  <a:lnTo>
                    <a:pt x="36" y="62"/>
                  </a:lnTo>
                  <a:lnTo>
                    <a:pt x="42" y="58"/>
                  </a:lnTo>
                  <a:lnTo>
                    <a:pt x="46" y="53"/>
                  </a:lnTo>
                  <a:lnTo>
                    <a:pt x="50" y="49"/>
                  </a:lnTo>
                  <a:lnTo>
                    <a:pt x="52" y="44"/>
                  </a:lnTo>
                  <a:lnTo>
                    <a:pt x="53" y="39"/>
                  </a:lnTo>
                  <a:lnTo>
                    <a:pt x="53" y="33"/>
                  </a:lnTo>
                  <a:lnTo>
                    <a:pt x="51" y="29"/>
                  </a:lnTo>
                  <a:lnTo>
                    <a:pt x="49" y="24"/>
                  </a:lnTo>
                  <a:lnTo>
                    <a:pt x="44" y="20"/>
                  </a:lnTo>
                  <a:lnTo>
                    <a:pt x="40" y="16"/>
                  </a:lnTo>
                  <a:lnTo>
                    <a:pt x="34" y="12"/>
                  </a:lnTo>
                  <a:lnTo>
                    <a:pt x="27" y="9"/>
                  </a:lnTo>
                  <a:lnTo>
                    <a:pt x="20" y="6"/>
                  </a:lnTo>
                  <a:lnTo>
                    <a:pt x="12" y="2"/>
                  </a:lnTo>
                  <a:lnTo>
                    <a:pt x="2" y="0"/>
                  </a:lnTo>
                  <a:lnTo>
                    <a:pt x="0" y="9"/>
                  </a:lnTo>
                  <a:lnTo>
                    <a:pt x="9" y="11"/>
                  </a:lnTo>
                  <a:lnTo>
                    <a:pt x="16" y="14"/>
                  </a:lnTo>
                  <a:lnTo>
                    <a:pt x="23" y="17"/>
                  </a:lnTo>
                  <a:lnTo>
                    <a:pt x="30" y="20"/>
                  </a:lnTo>
                  <a:lnTo>
                    <a:pt x="34" y="23"/>
                  </a:lnTo>
                  <a:lnTo>
                    <a:pt x="39" y="27"/>
                  </a:lnTo>
                  <a:lnTo>
                    <a:pt x="41" y="30"/>
                  </a:lnTo>
                  <a:lnTo>
                    <a:pt x="43" y="32"/>
                  </a:lnTo>
                  <a:lnTo>
                    <a:pt x="44" y="35"/>
                  </a:lnTo>
                  <a:lnTo>
                    <a:pt x="44" y="39"/>
                  </a:lnTo>
                  <a:lnTo>
                    <a:pt x="43" y="41"/>
                  </a:lnTo>
                  <a:lnTo>
                    <a:pt x="42" y="44"/>
                  </a:lnTo>
                  <a:lnTo>
                    <a:pt x="40" y="48"/>
                  </a:lnTo>
                  <a:lnTo>
                    <a:pt x="36" y="51"/>
                  </a:lnTo>
                  <a:lnTo>
                    <a:pt x="31" y="54"/>
                  </a:lnTo>
                  <a:lnTo>
                    <a:pt x="25" y="58"/>
                  </a:lnTo>
                  <a:lnTo>
                    <a:pt x="25" y="58"/>
                  </a:lnTo>
                  <a:lnTo>
                    <a:pt x="30" y="6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6" name="Freeform 76"/>
            <p:cNvSpPr>
              <a:spLocks/>
            </p:cNvSpPr>
            <p:nvPr/>
          </p:nvSpPr>
          <p:spPr bwMode="auto">
            <a:xfrm>
              <a:off x="3329" y="2720"/>
              <a:ext cx="162" cy="26"/>
            </a:xfrm>
            <a:custGeom>
              <a:avLst/>
              <a:gdLst>
                <a:gd name="T0" fmla="*/ 0 w 162"/>
                <a:gd name="T1" fmla="*/ 18 h 26"/>
                <a:gd name="T2" fmla="*/ 0 w 162"/>
                <a:gd name="T3" fmla="*/ 18 h 26"/>
                <a:gd name="T4" fmla="*/ 20 w 162"/>
                <a:gd name="T5" fmla="*/ 23 h 26"/>
                <a:gd name="T6" fmla="*/ 42 w 162"/>
                <a:gd name="T7" fmla="*/ 25 h 26"/>
                <a:gd name="T8" fmla="*/ 64 w 162"/>
                <a:gd name="T9" fmla="*/ 26 h 26"/>
                <a:gd name="T10" fmla="*/ 86 w 162"/>
                <a:gd name="T11" fmla="*/ 25 h 26"/>
                <a:gd name="T12" fmla="*/ 107 w 162"/>
                <a:gd name="T13" fmla="*/ 23 h 26"/>
                <a:gd name="T14" fmla="*/ 127 w 162"/>
                <a:gd name="T15" fmla="*/ 20 h 26"/>
                <a:gd name="T16" fmla="*/ 146 w 162"/>
                <a:gd name="T17" fmla="*/ 14 h 26"/>
                <a:gd name="T18" fmla="*/ 162 w 162"/>
                <a:gd name="T19" fmla="*/ 7 h 26"/>
                <a:gd name="T20" fmla="*/ 157 w 162"/>
                <a:gd name="T21" fmla="*/ 0 h 26"/>
                <a:gd name="T22" fmla="*/ 143 w 162"/>
                <a:gd name="T23" fmla="*/ 5 h 26"/>
                <a:gd name="T24" fmla="*/ 125 w 162"/>
                <a:gd name="T25" fmla="*/ 11 h 26"/>
                <a:gd name="T26" fmla="*/ 106 w 162"/>
                <a:gd name="T27" fmla="*/ 14 h 26"/>
                <a:gd name="T28" fmla="*/ 85 w 162"/>
                <a:gd name="T29" fmla="*/ 16 h 26"/>
                <a:gd name="T30" fmla="*/ 64 w 162"/>
                <a:gd name="T31" fmla="*/ 16 h 26"/>
                <a:gd name="T32" fmla="*/ 42 w 162"/>
                <a:gd name="T33" fmla="*/ 16 h 26"/>
                <a:gd name="T34" fmla="*/ 22 w 162"/>
                <a:gd name="T35" fmla="*/ 14 h 26"/>
                <a:gd name="T36" fmla="*/ 2 w 162"/>
                <a:gd name="T37" fmla="*/ 10 h 26"/>
                <a:gd name="T38" fmla="*/ 2 w 162"/>
                <a:gd name="T39" fmla="*/ 10 h 26"/>
                <a:gd name="T40" fmla="*/ 0 w 162"/>
                <a:gd name="T4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6">
                  <a:moveTo>
                    <a:pt x="0" y="18"/>
                  </a:moveTo>
                  <a:lnTo>
                    <a:pt x="0" y="18"/>
                  </a:lnTo>
                  <a:lnTo>
                    <a:pt x="20" y="23"/>
                  </a:lnTo>
                  <a:lnTo>
                    <a:pt x="42" y="25"/>
                  </a:lnTo>
                  <a:lnTo>
                    <a:pt x="64" y="26"/>
                  </a:lnTo>
                  <a:lnTo>
                    <a:pt x="86" y="25"/>
                  </a:lnTo>
                  <a:lnTo>
                    <a:pt x="107" y="23"/>
                  </a:lnTo>
                  <a:lnTo>
                    <a:pt x="127" y="20"/>
                  </a:lnTo>
                  <a:lnTo>
                    <a:pt x="146" y="14"/>
                  </a:lnTo>
                  <a:lnTo>
                    <a:pt x="162" y="7"/>
                  </a:lnTo>
                  <a:lnTo>
                    <a:pt x="157" y="0"/>
                  </a:lnTo>
                  <a:lnTo>
                    <a:pt x="143" y="5"/>
                  </a:lnTo>
                  <a:lnTo>
                    <a:pt x="125" y="11"/>
                  </a:lnTo>
                  <a:lnTo>
                    <a:pt x="106" y="14"/>
                  </a:lnTo>
                  <a:lnTo>
                    <a:pt x="85" y="16"/>
                  </a:lnTo>
                  <a:lnTo>
                    <a:pt x="64" y="16"/>
                  </a:lnTo>
                  <a:lnTo>
                    <a:pt x="42" y="16"/>
                  </a:lnTo>
                  <a:lnTo>
                    <a:pt x="22" y="14"/>
                  </a:lnTo>
                  <a:lnTo>
                    <a:pt x="2" y="10"/>
                  </a:lnTo>
                  <a:lnTo>
                    <a:pt x="2" y="10"/>
                  </a:lnTo>
                  <a:lnTo>
                    <a:pt x="0" y="18"/>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7" name="Freeform 77"/>
            <p:cNvSpPr>
              <a:spLocks/>
            </p:cNvSpPr>
            <p:nvPr/>
          </p:nvSpPr>
          <p:spPr bwMode="auto">
            <a:xfrm>
              <a:off x="3278" y="2673"/>
              <a:ext cx="53" cy="65"/>
            </a:xfrm>
            <a:custGeom>
              <a:avLst/>
              <a:gdLst>
                <a:gd name="T0" fmla="*/ 23 w 53"/>
                <a:gd name="T1" fmla="*/ 0 h 65"/>
                <a:gd name="T2" fmla="*/ 23 w 53"/>
                <a:gd name="T3" fmla="*/ 0 h 65"/>
                <a:gd name="T4" fmla="*/ 16 w 53"/>
                <a:gd name="T5" fmla="*/ 5 h 65"/>
                <a:gd name="T6" fmla="*/ 11 w 53"/>
                <a:gd name="T7" fmla="*/ 8 h 65"/>
                <a:gd name="T8" fmla="*/ 6 w 53"/>
                <a:gd name="T9" fmla="*/ 12 h 65"/>
                <a:gd name="T10" fmla="*/ 3 w 53"/>
                <a:gd name="T11" fmla="*/ 17 h 65"/>
                <a:gd name="T12" fmla="*/ 1 w 53"/>
                <a:gd name="T13" fmla="*/ 22 h 65"/>
                <a:gd name="T14" fmla="*/ 0 w 53"/>
                <a:gd name="T15" fmla="*/ 27 h 65"/>
                <a:gd name="T16" fmla="*/ 0 w 53"/>
                <a:gd name="T17" fmla="*/ 32 h 65"/>
                <a:gd name="T18" fmla="*/ 2 w 53"/>
                <a:gd name="T19" fmla="*/ 37 h 65"/>
                <a:gd name="T20" fmla="*/ 4 w 53"/>
                <a:gd name="T21" fmla="*/ 42 h 65"/>
                <a:gd name="T22" fmla="*/ 9 w 53"/>
                <a:gd name="T23" fmla="*/ 46 h 65"/>
                <a:gd name="T24" fmla="*/ 13 w 53"/>
                <a:gd name="T25" fmla="*/ 50 h 65"/>
                <a:gd name="T26" fmla="*/ 19 w 53"/>
                <a:gd name="T27" fmla="*/ 53 h 65"/>
                <a:gd name="T28" fmla="*/ 25 w 53"/>
                <a:gd name="T29" fmla="*/ 57 h 65"/>
                <a:gd name="T30" fmla="*/ 33 w 53"/>
                <a:gd name="T31" fmla="*/ 60 h 65"/>
                <a:gd name="T32" fmla="*/ 42 w 53"/>
                <a:gd name="T33" fmla="*/ 63 h 65"/>
                <a:gd name="T34" fmla="*/ 51 w 53"/>
                <a:gd name="T35" fmla="*/ 65 h 65"/>
                <a:gd name="T36" fmla="*/ 53 w 53"/>
                <a:gd name="T37" fmla="*/ 57 h 65"/>
                <a:gd name="T38" fmla="*/ 44 w 53"/>
                <a:gd name="T39" fmla="*/ 54 h 65"/>
                <a:gd name="T40" fmla="*/ 36 w 53"/>
                <a:gd name="T41" fmla="*/ 52 h 65"/>
                <a:gd name="T42" fmla="*/ 30 w 53"/>
                <a:gd name="T43" fmla="*/ 49 h 65"/>
                <a:gd name="T44" fmla="*/ 23 w 53"/>
                <a:gd name="T45" fmla="*/ 46 h 65"/>
                <a:gd name="T46" fmla="*/ 19 w 53"/>
                <a:gd name="T47" fmla="*/ 42 h 65"/>
                <a:gd name="T48" fmla="*/ 15 w 53"/>
                <a:gd name="T49" fmla="*/ 39 h 65"/>
                <a:gd name="T50" fmla="*/ 12 w 53"/>
                <a:gd name="T51" fmla="*/ 37 h 65"/>
                <a:gd name="T52" fmla="*/ 10 w 53"/>
                <a:gd name="T53" fmla="*/ 33 h 65"/>
                <a:gd name="T54" fmla="*/ 9 w 53"/>
                <a:gd name="T55" fmla="*/ 30 h 65"/>
                <a:gd name="T56" fmla="*/ 9 w 53"/>
                <a:gd name="T57" fmla="*/ 28 h 65"/>
                <a:gd name="T58" fmla="*/ 10 w 53"/>
                <a:gd name="T59" fmla="*/ 24 h 65"/>
                <a:gd name="T60" fmla="*/ 11 w 53"/>
                <a:gd name="T61" fmla="*/ 22 h 65"/>
                <a:gd name="T62" fmla="*/ 13 w 53"/>
                <a:gd name="T63" fmla="*/ 19 h 65"/>
                <a:gd name="T64" fmla="*/ 17 w 53"/>
                <a:gd name="T65" fmla="*/ 16 h 65"/>
                <a:gd name="T66" fmla="*/ 22 w 53"/>
                <a:gd name="T67" fmla="*/ 12 h 65"/>
                <a:gd name="T68" fmla="*/ 27 w 53"/>
                <a:gd name="T69" fmla="*/ 9 h 65"/>
                <a:gd name="T70" fmla="*/ 27 w 53"/>
                <a:gd name="T71" fmla="*/ 9 h 65"/>
                <a:gd name="T72" fmla="*/ 23 w 53"/>
                <a:gd name="T7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23" y="0"/>
                  </a:moveTo>
                  <a:lnTo>
                    <a:pt x="23" y="0"/>
                  </a:lnTo>
                  <a:lnTo>
                    <a:pt x="16" y="5"/>
                  </a:lnTo>
                  <a:lnTo>
                    <a:pt x="11" y="8"/>
                  </a:lnTo>
                  <a:lnTo>
                    <a:pt x="6" y="12"/>
                  </a:lnTo>
                  <a:lnTo>
                    <a:pt x="3" y="17"/>
                  </a:lnTo>
                  <a:lnTo>
                    <a:pt x="1" y="22"/>
                  </a:lnTo>
                  <a:lnTo>
                    <a:pt x="0" y="27"/>
                  </a:lnTo>
                  <a:lnTo>
                    <a:pt x="0" y="32"/>
                  </a:lnTo>
                  <a:lnTo>
                    <a:pt x="2" y="37"/>
                  </a:lnTo>
                  <a:lnTo>
                    <a:pt x="4" y="42"/>
                  </a:lnTo>
                  <a:lnTo>
                    <a:pt x="9" y="46"/>
                  </a:lnTo>
                  <a:lnTo>
                    <a:pt x="13" y="50"/>
                  </a:lnTo>
                  <a:lnTo>
                    <a:pt x="19" y="53"/>
                  </a:lnTo>
                  <a:lnTo>
                    <a:pt x="25" y="57"/>
                  </a:lnTo>
                  <a:lnTo>
                    <a:pt x="33" y="60"/>
                  </a:lnTo>
                  <a:lnTo>
                    <a:pt x="42" y="63"/>
                  </a:lnTo>
                  <a:lnTo>
                    <a:pt x="51" y="65"/>
                  </a:lnTo>
                  <a:lnTo>
                    <a:pt x="53" y="57"/>
                  </a:lnTo>
                  <a:lnTo>
                    <a:pt x="44" y="54"/>
                  </a:lnTo>
                  <a:lnTo>
                    <a:pt x="36" y="52"/>
                  </a:lnTo>
                  <a:lnTo>
                    <a:pt x="30" y="49"/>
                  </a:lnTo>
                  <a:lnTo>
                    <a:pt x="23" y="46"/>
                  </a:lnTo>
                  <a:lnTo>
                    <a:pt x="19" y="42"/>
                  </a:lnTo>
                  <a:lnTo>
                    <a:pt x="15" y="39"/>
                  </a:lnTo>
                  <a:lnTo>
                    <a:pt x="12" y="37"/>
                  </a:lnTo>
                  <a:lnTo>
                    <a:pt x="10" y="33"/>
                  </a:lnTo>
                  <a:lnTo>
                    <a:pt x="9" y="30"/>
                  </a:lnTo>
                  <a:lnTo>
                    <a:pt x="9" y="28"/>
                  </a:lnTo>
                  <a:lnTo>
                    <a:pt x="10" y="24"/>
                  </a:lnTo>
                  <a:lnTo>
                    <a:pt x="11" y="22"/>
                  </a:lnTo>
                  <a:lnTo>
                    <a:pt x="13" y="19"/>
                  </a:lnTo>
                  <a:lnTo>
                    <a:pt x="17" y="16"/>
                  </a:lnTo>
                  <a:lnTo>
                    <a:pt x="22" y="12"/>
                  </a:lnTo>
                  <a:lnTo>
                    <a:pt x="27" y="9"/>
                  </a:lnTo>
                  <a:lnTo>
                    <a:pt x="27" y="9"/>
                  </a:lnTo>
                  <a:lnTo>
                    <a:pt x="2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78" name="Line 78"/>
            <p:cNvSpPr>
              <a:spLocks noChangeShapeType="1"/>
            </p:cNvSpPr>
            <p:nvPr/>
          </p:nvSpPr>
          <p:spPr bwMode="auto">
            <a:xfrm flipH="1" flipV="1">
              <a:off x="3222" y="2671"/>
              <a:ext cx="61" cy="26"/>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79" name="Line 79"/>
            <p:cNvSpPr>
              <a:spLocks noChangeShapeType="1"/>
            </p:cNvSpPr>
            <p:nvPr/>
          </p:nvSpPr>
          <p:spPr bwMode="auto">
            <a:xfrm flipH="1" flipV="1">
              <a:off x="3230" y="2654"/>
              <a:ext cx="49" cy="39"/>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80" name="Freeform 80"/>
            <p:cNvSpPr>
              <a:spLocks/>
            </p:cNvSpPr>
            <p:nvPr/>
          </p:nvSpPr>
          <p:spPr bwMode="auto">
            <a:xfrm>
              <a:off x="3234" y="2699"/>
              <a:ext cx="45" cy="18"/>
            </a:xfrm>
            <a:custGeom>
              <a:avLst/>
              <a:gdLst>
                <a:gd name="T0" fmla="*/ 0 w 45"/>
                <a:gd name="T1" fmla="*/ 3 h 18"/>
                <a:gd name="T2" fmla="*/ 45 w 45"/>
                <a:gd name="T3" fmla="*/ 0 h 18"/>
                <a:gd name="T4" fmla="*/ 18 w 45"/>
                <a:gd name="T5" fmla="*/ 18 h 18"/>
              </a:gdLst>
              <a:ahLst/>
              <a:cxnLst>
                <a:cxn ang="0">
                  <a:pos x="T0" y="T1"/>
                </a:cxn>
                <a:cxn ang="0">
                  <a:pos x="T2" y="T3"/>
                </a:cxn>
                <a:cxn ang="0">
                  <a:pos x="T4" y="T5"/>
                </a:cxn>
              </a:cxnLst>
              <a:rect l="0" t="0" r="r" b="b"/>
              <a:pathLst>
                <a:path w="45" h="18">
                  <a:moveTo>
                    <a:pt x="0" y="3"/>
                  </a:moveTo>
                  <a:lnTo>
                    <a:pt x="45" y="0"/>
                  </a:lnTo>
                  <a:lnTo>
                    <a:pt x="18" y="18"/>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81" name="Line 81"/>
            <p:cNvSpPr>
              <a:spLocks noChangeShapeType="1"/>
            </p:cNvSpPr>
            <p:nvPr/>
          </p:nvSpPr>
          <p:spPr bwMode="auto">
            <a:xfrm flipV="1">
              <a:off x="3508" y="2670"/>
              <a:ext cx="61" cy="26"/>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82" name="Line 82"/>
            <p:cNvSpPr>
              <a:spLocks noChangeShapeType="1"/>
            </p:cNvSpPr>
            <p:nvPr/>
          </p:nvSpPr>
          <p:spPr bwMode="auto">
            <a:xfrm flipV="1">
              <a:off x="3513" y="2653"/>
              <a:ext cx="49" cy="40"/>
            </a:xfrm>
            <a:prstGeom prst="line">
              <a:avLst/>
            </a:prstGeom>
            <a:noFill/>
            <a:ln w="15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l-GR" sz="2000">
                <a:latin typeface="+mj-lt"/>
              </a:endParaRPr>
            </a:p>
          </p:txBody>
        </p:sp>
        <p:sp>
          <p:nvSpPr>
            <p:cNvPr id="83" name="Freeform 83"/>
            <p:cNvSpPr>
              <a:spLocks/>
            </p:cNvSpPr>
            <p:nvPr/>
          </p:nvSpPr>
          <p:spPr bwMode="auto">
            <a:xfrm>
              <a:off x="3513" y="2699"/>
              <a:ext cx="45" cy="17"/>
            </a:xfrm>
            <a:custGeom>
              <a:avLst/>
              <a:gdLst>
                <a:gd name="T0" fmla="*/ 45 w 45"/>
                <a:gd name="T1" fmla="*/ 2 h 17"/>
                <a:gd name="T2" fmla="*/ 0 w 45"/>
                <a:gd name="T3" fmla="*/ 0 h 17"/>
                <a:gd name="T4" fmla="*/ 27 w 45"/>
                <a:gd name="T5" fmla="*/ 17 h 17"/>
              </a:gdLst>
              <a:ahLst/>
              <a:cxnLst>
                <a:cxn ang="0">
                  <a:pos x="T0" y="T1"/>
                </a:cxn>
                <a:cxn ang="0">
                  <a:pos x="T2" y="T3"/>
                </a:cxn>
                <a:cxn ang="0">
                  <a:pos x="T4" y="T5"/>
                </a:cxn>
              </a:cxnLst>
              <a:rect l="0" t="0" r="r" b="b"/>
              <a:pathLst>
                <a:path w="45" h="17">
                  <a:moveTo>
                    <a:pt x="45" y="2"/>
                  </a:moveTo>
                  <a:lnTo>
                    <a:pt x="0" y="0"/>
                  </a:lnTo>
                  <a:lnTo>
                    <a:pt x="27" y="17"/>
                  </a:lnTo>
                </a:path>
              </a:pathLst>
            </a:custGeom>
            <a:noFill/>
            <a:ln w="1588">
              <a:solidFill>
                <a:srgbClr val="1F1A17"/>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l-GR" sz="2000">
                <a:latin typeface="+mj-lt"/>
              </a:endParaRPr>
            </a:p>
          </p:txBody>
        </p:sp>
        <p:sp>
          <p:nvSpPr>
            <p:cNvPr id="84" name="Freeform 84"/>
            <p:cNvSpPr>
              <a:spLocks/>
            </p:cNvSpPr>
            <p:nvPr/>
          </p:nvSpPr>
          <p:spPr bwMode="auto">
            <a:xfrm>
              <a:off x="3289" y="1398"/>
              <a:ext cx="10" cy="91"/>
            </a:xfrm>
            <a:custGeom>
              <a:avLst/>
              <a:gdLst>
                <a:gd name="T0" fmla="*/ 0 w 10"/>
                <a:gd name="T1" fmla="*/ 0 h 91"/>
                <a:gd name="T2" fmla="*/ 0 w 10"/>
                <a:gd name="T3" fmla="*/ 0 h 91"/>
                <a:gd name="T4" fmla="*/ 0 w 10"/>
                <a:gd name="T5" fmla="*/ 8 h 91"/>
                <a:gd name="T6" fmla="*/ 0 w 10"/>
                <a:gd name="T7" fmla="*/ 18 h 91"/>
                <a:gd name="T8" fmla="*/ 0 w 10"/>
                <a:gd name="T9" fmla="*/ 31 h 91"/>
                <a:gd name="T10" fmla="*/ 0 w 10"/>
                <a:gd name="T11" fmla="*/ 45 h 91"/>
                <a:gd name="T12" fmla="*/ 0 w 10"/>
                <a:gd name="T13" fmla="*/ 60 h 91"/>
                <a:gd name="T14" fmla="*/ 0 w 10"/>
                <a:gd name="T15" fmla="*/ 73 h 91"/>
                <a:gd name="T16" fmla="*/ 0 w 10"/>
                <a:gd name="T17" fmla="*/ 84 h 91"/>
                <a:gd name="T18" fmla="*/ 0 w 10"/>
                <a:gd name="T19" fmla="*/ 91 h 91"/>
                <a:gd name="T20" fmla="*/ 10 w 10"/>
                <a:gd name="T21" fmla="*/ 91 h 91"/>
                <a:gd name="T22" fmla="*/ 9 w 10"/>
                <a:gd name="T23" fmla="*/ 84 h 91"/>
                <a:gd name="T24" fmla="*/ 9 w 10"/>
                <a:gd name="T25" fmla="*/ 73 h 91"/>
                <a:gd name="T26" fmla="*/ 9 w 10"/>
                <a:gd name="T27" fmla="*/ 60 h 91"/>
                <a:gd name="T28" fmla="*/ 9 w 10"/>
                <a:gd name="T29" fmla="*/ 45 h 91"/>
                <a:gd name="T30" fmla="*/ 9 w 10"/>
                <a:gd name="T31" fmla="*/ 31 h 91"/>
                <a:gd name="T32" fmla="*/ 9 w 10"/>
                <a:gd name="T33" fmla="*/ 18 h 91"/>
                <a:gd name="T34" fmla="*/ 9 w 10"/>
                <a:gd name="T35" fmla="*/ 8 h 91"/>
                <a:gd name="T36" fmla="*/ 9 w 10"/>
                <a:gd name="T37" fmla="*/ 1 h 91"/>
                <a:gd name="T38" fmla="*/ 9 w 10"/>
                <a:gd name="T39" fmla="*/ 1 h 91"/>
                <a:gd name="T40" fmla="*/ 0 w 10"/>
                <a:gd name="T4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1">
                  <a:moveTo>
                    <a:pt x="0" y="0"/>
                  </a:moveTo>
                  <a:lnTo>
                    <a:pt x="0" y="0"/>
                  </a:lnTo>
                  <a:lnTo>
                    <a:pt x="0" y="8"/>
                  </a:lnTo>
                  <a:lnTo>
                    <a:pt x="0" y="18"/>
                  </a:lnTo>
                  <a:lnTo>
                    <a:pt x="0" y="31"/>
                  </a:lnTo>
                  <a:lnTo>
                    <a:pt x="0" y="45"/>
                  </a:lnTo>
                  <a:lnTo>
                    <a:pt x="0" y="60"/>
                  </a:lnTo>
                  <a:lnTo>
                    <a:pt x="0" y="73"/>
                  </a:lnTo>
                  <a:lnTo>
                    <a:pt x="0" y="84"/>
                  </a:lnTo>
                  <a:lnTo>
                    <a:pt x="0" y="91"/>
                  </a:lnTo>
                  <a:lnTo>
                    <a:pt x="10" y="91"/>
                  </a:lnTo>
                  <a:lnTo>
                    <a:pt x="9" y="84"/>
                  </a:lnTo>
                  <a:lnTo>
                    <a:pt x="9" y="73"/>
                  </a:lnTo>
                  <a:lnTo>
                    <a:pt x="9" y="60"/>
                  </a:lnTo>
                  <a:lnTo>
                    <a:pt x="9" y="45"/>
                  </a:lnTo>
                  <a:lnTo>
                    <a:pt x="9" y="31"/>
                  </a:lnTo>
                  <a:lnTo>
                    <a:pt x="9" y="18"/>
                  </a:lnTo>
                  <a:lnTo>
                    <a:pt x="9" y="8"/>
                  </a:lnTo>
                  <a:lnTo>
                    <a:pt x="9" y="1"/>
                  </a:lnTo>
                  <a:lnTo>
                    <a:pt x="9" y="1"/>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85" name="Freeform 85"/>
            <p:cNvSpPr>
              <a:spLocks/>
            </p:cNvSpPr>
            <p:nvPr/>
          </p:nvSpPr>
          <p:spPr bwMode="auto">
            <a:xfrm>
              <a:off x="3289" y="1300"/>
              <a:ext cx="105" cy="99"/>
            </a:xfrm>
            <a:custGeom>
              <a:avLst/>
              <a:gdLst>
                <a:gd name="T0" fmla="*/ 105 w 105"/>
                <a:gd name="T1" fmla="*/ 59 h 99"/>
                <a:gd name="T2" fmla="*/ 105 w 105"/>
                <a:gd name="T3" fmla="*/ 59 h 99"/>
                <a:gd name="T4" fmla="*/ 101 w 105"/>
                <a:gd name="T5" fmla="*/ 51 h 99"/>
                <a:gd name="T6" fmla="*/ 91 w 105"/>
                <a:gd name="T7" fmla="*/ 37 h 99"/>
                <a:gd name="T8" fmla="*/ 84 w 105"/>
                <a:gd name="T9" fmla="*/ 28 h 99"/>
                <a:gd name="T10" fmla="*/ 76 w 105"/>
                <a:gd name="T11" fmla="*/ 19 h 99"/>
                <a:gd name="T12" fmla="*/ 69 w 105"/>
                <a:gd name="T13" fmla="*/ 12 h 99"/>
                <a:gd name="T14" fmla="*/ 60 w 105"/>
                <a:gd name="T15" fmla="*/ 6 h 99"/>
                <a:gd name="T16" fmla="*/ 55 w 105"/>
                <a:gd name="T17" fmla="*/ 4 h 99"/>
                <a:gd name="T18" fmla="*/ 50 w 105"/>
                <a:gd name="T19" fmla="*/ 2 h 99"/>
                <a:gd name="T20" fmla="*/ 45 w 105"/>
                <a:gd name="T21" fmla="*/ 0 h 99"/>
                <a:gd name="T22" fmla="*/ 40 w 105"/>
                <a:gd name="T23" fmla="*/ 0 h 99"/>
                <a:gd name="T24" fmla="*/ 35 w 105"/>
                <a:gd name="T25" fmla="*/ 3 h 99"/>
                <a:gd name="T26" fmla="*/ 31 w 105"/>
                <a:gd name="T27" fmla="*/ 5 h 99"/>
                <a:gd name="T28" fmla="*/ 26 w 105"/>
                <a:gd name="T29" fmla="*/ 8 h 99"/>
                <a:gd name="T30" fmla="*/ 22 w 105"/>
                <a:gd name="T31" fmla="*/ 13 h 99"/>
                <a:gd name="T32" fmla="*/ 18 w 105"/>
                <a:gd name="T33" fmla="*/ 18 h 99"/>
                <a:gd name="T34" fmla="*/ 14 w 105"/>
                <a:gd name="T35" fmla="*/ 26 h 99"/>
                <a:gd name="T36" fmla="*/ 11 w 105"/>
                <a:gd name="T37" fmla="*/ 34 h 99"/>
                <a:gd name="T38" fmla="*/ 9 w 105"/>
                <a:gd name="T39" fmla="*/ 44 h 99"/>
                <a:gd name="T40" fmla="*/ 5 w 105"/>
                <a:gd name="T41" fmla="*/ 55 h 99"/>
                <a:gd name="T42" fmla="*/ 3 w 105"/>
                <a:gd name="T43" fmla="*/ 68 h 99"/>
                <a:gd name="T44" fmla="*/ 1 w 105"/>
                <a:gd name="T45" fmla="*/ 82 h 99"/>
                <a:gd name="T46" fmla="*/ 0 w 105"/>
                <a:gd name="T47" fmla="*/ 98 h 99"/>
                <a:gd name="T48" fmla="*/ 9 w 105"/>
                <a:gd name="T49" fmla="*/ 99 h 99"/>
                <a:gd name="T50" fmla="*/ 11 w 105"/>
                <a:gd name="T51" fmla="*/ 84 h 99"/>
                <a:gd name="T52" fmla="*/ 12 w 105"/>
                <a:gd name="T53" fmla="*/ 69 h 99"/>
                <a:gd name="T54" fmla="*/ 14 w 105"/>
                <a:gd name="T55" fmla="*/ 57 h 99"/>
                <a:gd name="T56" fmla="*/ 18 w 105"/>
                <a:gd name="T57" fmla="*/ 46 h 99"/>
                <a:gd name="T58" fmla="*/ 20 w 105"/>
                <a:gd name="T59" fmla="*/ 37 h 99"/>
                <a:gd name="T60" fmla="*/ 23 w 105"/>
                <a:gd name="T61" fmla="*/ 29 h 99"/>
                <a:gd name="T62" fmla="*/ 26 w 105"/>
                <a:gd name="T63" fmla="*/ 23 h 99"/>
                <a:gd name="T64" fmla="*/ 29 w 105"/>
                <a:gd name="T65" fmla="*/ 18 h 99"/>
                <a:gd name="T66" fmla="*/ 32 w 105"/>
                <a:gd name="T67" fmla="*/ 15 h 99"/>
                <a:gd name="T68" fmla="*/ 35 w 105"/>
                <a:gd name="T69" fmla="*/ 13 h 99"/>
                <a:gd name="T70" fmla="*/ 39 w 105"/>
                <a:gd name="T71" fmla="*/ 10 h 99"/>
                <a:gd name="T72" fmla="*/ 41 w 105"/>
                <a:gd name="T73" fmla="*/ 10 h 99"/>
                <a:gd name="T74" fmla="*/ 44 w 105"/>
                <a:gd name="T75" fmla="*/ 10 h 99"/>
                <a:gd name="T76" fmla="*/ 47 w 105"/>
                <a:gd name="T77" fmla="*/ 10 h 99"/>
                <a:gd name="T78" fmla="*/ 51 w 105"/>
                <a:gd name="T79" fmla="*/ 12 h 99"/>
                <a:gd name="T80" fmla="*/ 55 w 105"/>
                <a:gd name="T81" fmla="*/ 14 h 99"/>
                <a:gd name="T82" fmla="*/ 62 w 105"/>
                <a:gd name="T83" fmla="*/ 19 h 99"/>
                <a:gd name="T84" fmla="*/ 70 w 105"/>
                <a:gd name="T85" fmla="*/ 26 h 99"/>
                <a:gd name="T86" fmla="*/ 76 w 105"/>
                <a:gd name="T87" fmla="*/ 34 h 99"/>
                <a:gd name="T88" fmla="*/ 83 w 105"/>
                <a:gd name="T89" fmla="*/ 43 h 99"/>
                <a:gd name="T90" fmla="*/ 93 w 105"/>
                <a:gd name="T91" fmla="*/ 57 h 99"/>
                <a:gd name="T92" fmla="*/ 96 w 105"/>
                <a:gd name="T93" fmla="*/ 64 h 99"/>
                <a:gd name="T94" fmla="*/ 96 w 105"/>
                <a:gd name="T95" fmla="*/ 64 h 99"/>
                <a:gd name="T96" fmla="*/ 105 w 105"/>
                <a:gd name="T97" fmla="*/ 5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99">
                  <a:moveTo>
                    <a:pt x="105" y="59"/>
                  </a:moveTo>
                  <a:lnTo>
                    <a:pt x="105" y="59"/>
                  </a:lnTo>
                  <a:lnTo>
                    <a:pt x="101" y="51"/>
                  </a:lnTo>
                  <a:lnTo>
                    <a:pt x="91" y="37"/>
                  </a:lnTo>
                  <a:lnTo>
                    <a:pt x="84" y="28"/>
                  </a:lnTo>
                  <a:lnTo>
                    <a:pt x="76" y="19"/>
                  </a:lnTo>
                  <a:lnTo>
                    <a:pt x="69" y="12"/>
                  </a:lnTo>
                  <a:lnTo>
                    <a:pt x="60" y="6"/>
                  </a:lnTo>
                  <a:lnTo>
                    <a:pt x="55" y="4"/>
                  </a:lnTo>
                  <a:lnTo>
                    <a:pt x="50" y="2"/>
                  </a:lnTo>
                  <a:lnTo>
                    <a:pt x="45" y="0"/>
                  </a:lnTo>
                  <a:lnTo>
                    <a:pt x="40" y="0"/>
                  </a:lnTo>
                  <a:lnTo>
                    <a:pt x="35" y="3"/>
                  </a:lnTo>
                  <a:lnTo>
                    <a:pt x="31" y="5"/>
                  </a:lnTo>
                  <a:lnTo>
                    <a:pt x="26" y="8"/>
                  </a:lnTo>
                  <a:lnTo>
                    <a:pt x="22" y="13"/>
                  </a:lnTo>
                  <a:lnTo>
                    <a:pt x="18" y="18"/>
                  </a:lnTo>
                  <a:lnTo>
                    <a:pt x="14" y="26"/>
                  </a:lnTo>
                  <a:lnTo>
                    <a:pt x="11" y="34"/>
                  </a:lnTo>
                  <a:lnTo>
                    <a:pt x="9" y="44"/>
                  </a:lnTo>
                  <a:lnTo>
                    <a:pt x="5" y="55"/>
                  </a:lnTo>
                  <a:lnTo>
                    <a:pt x="3" y="68"/>
                  </a:lnTo>
                  <a:lnTo>
                    <a:pt x="1" y="82"/>
                  </a:lnTo>
                  <a:lnTo>
                    <a:pt x="0" y="98"/>
                  </a:lnTo>
                  <a:lnTo>
                    <a:pt x="9" y="99"/>
                  </a:lnTo>
                  <a:lnTo>
                    <a:pt x="11" y="84"/>
                  </a:lnTo>
                  <a:lnTo>
                    <a:pt x="12" y="69"/>
                  </a:lnTo>
                  <a:lnTo>
                    <a:pt x="14" y="57"/>
                  </a:lnTo>
                  <a:lnTo>
                    <a:pt x="18" y="46"/>
                  </a:lnTo>
                  <a:lnTo>
                    <a:pt x="20" y="37"/>
                  </a:lnTo>
                  <a:lnTo>
                    <a:pt x="23" y="29"/>
                  </a:lnTo>
                  <a:lnTo>
                    <a:pt x="26" y="23"/>
                  </a:lnTo>
                  <a:lnTo>
                    <a:pt x="29" y="18"/>
                  </a:lnTo>
                  <a:lnTo>
                    <a:pt x="32" y="15"/>
                  </a:lnTo>
                  <a:lnTo>
                    <a:pt x="35" y="13"/>
                  </a:lnTo>
                  <a:lnTo>
                    <a:pt x="39" y="10"/>
                  </a:lnTo>
                  <a:lnTo>
                    <a:pt x="41" y="10"/>
                  </a:lnTo>
                  <a:lnTo>
                    <a:pt x="44" y="10"/>
                  </a:lnTo>
                  <a:lnTo>
                    <a:pt x="47" y="10"/>
                  </a:lnTo>
                  <a:lnTo>
                    <a:pt x="51" y="12"/>
                  </a:lnTo>
                  <a:lnTo>
                    <a:pt x="55" y="14"/>
                  </a:lnTo>
                  <a:lnTo>
                    <a:pt x="62" y="19"/>
                  </a:lnTo>
                  <a:lnTo>
                    <a:pt x="70" y="26"/>
                  </a:lnTo>
                  <a:lnTo>
                    <a:pt x="76" y="34"/>
                  </a:lnTo>
                  <a:lnTo>
                    <a:pt x="83" y="43"/>
                  </a:lnTo>
                  <a:lnTo>
                    <a:pt x="93" y="57"/>
                  </a:lnTo>
                  <a:lnTo>
                    <a:pt x="96" y="64"/>
                  </a:lnTo>
                  <a:lnTo>
                    <a:pt x="96" y="64"/>
                  </a:lnTo>
                  <a:lnTo>
                    <a:pt x="105" y="59"/>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86" name="Freeform 86"/>
            <p:cNvSpPr>
              <a:spLocks/>
            </p:cNvSpPr>
            <p:nvPr/>
          </p:nvSpPr>
          <p:spPr bwMode="auto">
            <a:xfrm>
              <a:off x="3385" y="1325"/>
              <a:ext cx="123" cy="131"/>
            </a:xfrm>
            <a:custGeom>
              <a:avLst/>
              <a:gdLst>
                <a:gd name="T0" fmla="*/ 120 w 123"/>
                <a:gd name="T1" fmla="*/ 131 h 131"/>
                <a:gd name="T2" fmla="*/ 123 w 123"/>
                <a:gd name="T3" fmla="*/ 41 h 131"/>
                <a:gd name="T4" fmla="*/ 123 w 123"/>
                <a:gd name="T5" fmla="*/ 5 h 131"/>
                <a:gd name="T6" fmla="*/ 121 w 123"/>
                <a:gd name="T7" fmla="*/ 1 h 131"/>
                <a:gd name="T8" fmla="*/ 113 w 123"/>
                <a:gd name="T9" fmla="*/ 0 h 131"/>
                <a:gd name="T10" fmla="*/ 111 w 123"/>
                <a:gd name="T11" fmla="*/ 3 h 131"/>
                <a:gd name="T12" fmla="*/ 110 w 123"/>
                <a:gd name="T13" fmla="*/ 8 h 131"/>
                <a:gd name="T14" fmla="*/ 107 w 123"/>
                <a:gd name="T15" fmla="*/ 18 h 131"/>
                <a:gd name="T16" fmla="*/ 101 w 123"/>
                <a:gd name="T17" fmla="*/ 32 h 131"/>
                <a:gd name="T18" fmla="*/ 96 w 123"/>
                <a:gd name="T19" fmla="*/ 48 h 131"/>
                <a:gd name="T20" fmla="*/ 88 w 123"/>
                <a:gd name="T21" fmla="*/ 63 h 131"/>
                <a:gd name="T22" fmla="*/ 84 w 123"/>
                <a:gd name="T23" fmla="*/ 70 h 131"/>
                <a:gd name="T24" fmla="*/ 79 w 123"/>
                <a:gd name="T25" fmla="*/ 75 h 131"/>
                <a:gd name="T26" fmla="*/ 75 w 123"/>
                <a:gd name="T27" fmla="*/ 80 h 131"/>
                <a:gd name="T28" fmla="*/ 69 w 123"/>
                <a:gd name="T29" fmla="*/ 82 h 131"/>
                <a:gd name="T30" fmla="*/ 64 w 123"/>
                <a:gd name="T31" fmla="*/ 84 h 131"/>
                <a:gd name="T32" fmla="*/ 58 w 123"/>
                <a:gd name="T33" fmla="*/ 84 h 131"/>
                <a:gd name="T34" fmla="*/ 52 w 123"/>
                <a:gd name="T35" fmla="*/ 82 h 131"/>
                <a:gd name="T36" fmla="*/ 45 w 123"/>
                <a:gd name="T37" fmla="*/ 79 h 131"/>
                <a:gd name="T38" fmla="*/ 37 w 123"/>
                <a:gd name="T39" fmla="*/ 72 h 131"/>
                <a:gd name="T40" fmla="*/ 28 w 123"/>
                <a:gd name="T41" fmla="*/ 63 h 131"/>
                <a:gd name="T42" fmla="*/ 19 w 123"/>
                <a:gd name="T43" fmla="*/ 50 h 131"/>
                <a:gd name="T44" fmla="*/ 9 w 123"/>
                <a:gd name="T45" fmla="*/ 34 h 131"/>
                <a:gd name="T46" fmla="*/ 0 w 123"/>
                <a:gd name="T47" fmla="*/ 39 h 131"/>
                <a:gd name="T48" fmla="*/ 11 w 123"/>
                <a:gd name="T49" fmla="*/ 55 h 131"/>
                <a:gd name="T50" fmla="*/ 21 w 123"/>
                <a:gd name="T51" fmla="*/ 69 h 131"/>
                <a:gd name="T52" fmla="*/ 30 w 123"/>
                <a:gd name="T53" fmla="*/ 79 h 131"/>
                <a:gd name="T54" fmla="*/ 40 w 123"/>
                <a:gd name="T55" fmla="*/ 86 h 131"/>
                <a:gd name="T56" fmla="*/ 48 w 123"/>
                <a:gd name="T57" fmla="*/ 91 h 131"/>
                <a:gd name="T58" fmla="*/ 57 w 123"/>
                <a:gd name="T59" fmla="*/ 93 h 131"/>
                <a:gd name="T60" fmla="*/ 66 w 123"/>
                <a:gd name="T61" fmla="*/ 93 h 131"/>
                <a:gd name="T62" fmla="*/ 72 w 123"/>
                <a:gd name="T63" fmla="*/ 91 h 131"/>
                <a:gd name="T64" fmla="*/ 80 w 123"/>
                <a:gd name="T65" fmla="*/ 86 h 131"/>
                <a:gd name="T66" fmla="*/ 86 w 123"/>
                <a:gd name="T67" fmla="*/ 81 h 131"/>
                <a:gd name="T68" fmla="*/ 91 w 123"/>
                <a:gd name="T69" fmla="*/ 75 h 131"/>
                <a:gd name="T70" fmla="*/ 96 w 123"/>
                <a:gd name="T71" fmla="*/ 67 h 131"/>
                <a:gd name="T72" fmla="*/ 103 w 123"/>
                <a:gd name="T73" fmla="*/ 52 h 131"/>
                <a:gd name="T74" fmla="*/ 110 w 123"/>
                <a:gd name="T75" fmla="*/ 35 h 131"/>
                <a:gd name="T76" fmla="*/ 116 w 123"/>
                <a:gd name="T77" fmla="*/ 21 h 131"/>
                <a:gd name="T78" fmla="*/ 119 w 123"/>
                <a:gd name="T79" fmla="*/ 10 h 131"/>
                <a:gd name="T80" fmla="*/ 120 w 123"/>
                <a:gd name="T81" fmla="*/ 8 h 131"/>
                <a:gd name="T82" fmla="*/ 120 w 123"/>
                <a:gd name="T83" fmla="*/ 6 h 131"/>
                <a:gd name="T84" fmla="*/ 113 w 123"/>
                <a:gd name="T85" fmla="*/ 6 h 131"/>
                <a:gd name="T86" fmla="*/ 113 w 123"/>
                <a:gd name="T87" fmla="*/ 5 h 131"/>
                <a:gd name="T88" fmla="*/ 113 w 123"/>
                <a:gd name="T89" fmla="*/ 41 h 131"/>
                <a:gd name="T90" fmla="*/ 111 w 123"/>
                <a:gd name="T91" fmla="*/ 131 h 131"/>
                <a:gd name="T92" fmla="*/ 120 w 123"/>
                <a:gd name="T93"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31">
                  <a:moveTo>
                    <a:pt x="120" y="131"/>
                  </a:moveTo>
                  <a:lnTo>
                    <a:pt x="123" y="41"/>
                  </a:lnTo>
                  <a:lnTo>
                    <a:pt x="123" y="5"/>
                  </a:lnTo>
                  <a:lnTo>
                    <a:pt x="121" y="1"/>
                  </a:lnTo>
                  <a:lnTo>
                    <a:pt x="113" y="0"/>
                  </a:lnTo>
                  <a:lnTo>
                    <a:pt x="111" y="3"/>
                  </a:lnTo>
                  <a:lnTo>
                    <a:pt x="110" y="8"/>
                  </a:lnTo>
                  <a:lnTo>
                    <a:pt x="107" y="18"/>
                  </a:lnTo>
                  <a:lnTo>
                    <a:pt x="101" y="32"/>
                  </a:lnTo>
                  <a:lnTo>
                    <a:pt x="96" y="48"/>
                  </a:lnTo>
                  <a:lnTo>
                    <a:pt x="88" y="63"/>
                  </a:lnTo>
                  <a:lnTo>
                    <a:pt x="84" y="70"/>
                  </a:lnTo>
                  <a:lnTo>
                    <a:pt x="79" y="75"/>
                  </a:lnTo>
                  <a:lnTo>
                    <a:pt x="75" y="80"/>
                  </a:lnTo>
                  <a:lnTo>
                    <a:pt x="69" y="82"/>
                  </a:lnTo>
                  <a:lnTo>
                    <a:pt x="64" y="84"/>
                  </a:lnTo>
                  <a:lnTo>
                    <a:pt x="58" y="84"/>
                  </a:lnTo>
                  <a:lnTo>
                    <a:pt x="52" y="82"/>
                  </a:lnTo>
                  <a:lnTo>
                    <a:pt x="45" y="79"/>
                  </a:lnTo>
                  <a:lnTo>
                    <a:pt x="37" y="72"/>
                  </a:lnTo>
                  <a:lnTo>
                    <a:pt x="28" y="63"/>
                  </a:lnTo>
                  <a:lnTo>
                    <a:pt x="19" y="50"/>
                  </a:lnTo>
                  <a:lnTo>
                    <a:pt x="9" y="34"/>
                  </a:lnTo>
                  <a:lnTo>
                    <a:pt x="0" y="39"/>
                  </a:lnTo>
                  <a:lnTo>
                    <a:pt x="11" y="55"/>
                  </a:lnTo>
                  <a:lnTo>
                    <a:pt x="21" y="69"/>
                  </a:lnTo>
                  <a:lnTo>
                    <a:pt x="30" y="79"/>
                  </a:lnTo>
                  <a:lnTo>
                    <a:pt x="40" y="86"/>
                  </a:lnTo>
                  <a:lnTo>
                    <a:pt x="48" y="91"/>
                  </a:lnTo>
                  <a:lnTo>
                    <a:pt x="57" y="93"/>
                  </a:lnTo>
                  <a:lnTo>
                    <a:pt x="66" y="93"/>
                  </a:lnTo>
                  <a:lnTo>
                    <a:pt x="72" y="91"/>
                  </a:lnTo>
                  <a:lnTo>
                    <a:pt x="80" y="86"/>
                  </a:lnTo>
                  <a:lnTo>
                    <a:pt x="86" y="81"/>
                  </a:lnTo>
                  <a:lnTo>
                    <a:pt x="91" y="75"/>
                  </a:lnTo>
                  <a:lnTo>
                    <a:pt x="96" y="67"/>
                  </a:lnTo>
                  <a:lnTo>
                    <a:pt x="103" y="52"/>
                  </a:lnTo>
                  <a:lnTo>
                    <a:pt x="110" y="35"/>
                  </a:lnTo>
                  <a:lnTo>
                    <a:pt x="116" y="21"/>
                  </a:lnTo>
                  <a:lnTo>
                    <a:pt x="119" y="10"/>
                  </a:lnTo>
                  <a:lnTo>
                    <a:pt x="120" y="8"/>
                  </a:lnTo>
                  <a:lnTo>
                    <a:pt x="120" y="6"/>
                  </a:lnTo>
                  <a:lnTo>
                    <a:pt x="113" y="6"/>
                  </a:lnTo>
                  <a:lnTo>
                    <a:pt x="113" y="5"/>
                  </a:lnTo>
                  <a:lnTo>
                    <a:pt x="113" y="41"/>
                  </a:lnTo>
                  <a:lnTo>
                    <a:pt x="111" y="131"/>
                  </a:lnTo>
                  <a:lnTo>
                    <a:pt x="120" y="131"/>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87" name="Freeform 87"/>
            <p:cNvSpPr>
              <a:spLocks/>
            </p:cNvSpPr>
            <p:nvPr/>
          </p:nvSpPr>
          <p:spPr bwMode="auto">
            <a:xfrm>
              <a:off x="4212" y="3045"/>
              <a:ext cx="307" cy="52"/>
            </a:xfrm>
            <a:custGeom>
              <a:avLst/>
              <a:gdLst>
                <a:gd name="T0" fmla="*/ 307 w 307"/>
                <a:gd name="T1" fmla="*/ 17 h 52"/>
                <a:gd name="T2" fmla="*/ 307 w 307"/>
                <a:gd name="T3" fmla="*/ 17 h 52"/>
                <a:gd name="T4" fmla="*/ 287 w 307"/>
                <a:gd name="T5" fmla="*/ 11 h 52"/>
                <a:gd name="T6" fmla="*/ 268 w 307"/>
                <a:gd name="T7" fmla="*/ 6 h 52"/>
                <a:gd name="T8" fmla="*/ 249 w 307"/>
                <a:gd name="T9" fmla="*/ 3 h 52"/>
                <a:gd name="T10" fmla="*/ 229 w 307"/>
                <a:gd name="T11" fmla="*/ 1 h 52"/>
                <a:gd name="T12" fmla="*/ 209 w 307"/>
                <a:gd name="T13" fmla="*/ 0 h 52"/>
                <a:gd name="T14" fmla="*/ 191 w 307"/>
                <a:gd name="T15" fmla="*/ 0 h 52"/>
                <a:gd name="T16" fmla="*/ 171 w 307"/>
                <a:gd name="T17" fmla="*/ 1 h 52"/>
                <a:gd name="T18" fmla="*/ 151 w 307"/>
                <a:gd name="T19" fmla="*/ 2 h 52"/>
                <a:gd name="T20" fmla="*/ 113 w 307"/>
                <a:gd name="T21" fmla="*/ 5 h 52"/>
                <a:gd name="T22" fmla="*/ 74 w 307"/>
                <a:gd name="T23" fmla="*/ 9 h 52"/>
                <a:gd name="T24" fmla="*/ 38 w 307"/>
                <a:gd name="T25" fmla="*/ 12 h 52"/>
                <a:gd name="T26" fmla="*/ 1 w 307"/>
                <a:gd name="T27" fmla="*/ 13 h 52"/>
                <a:gd name="T28" fmla="*/ 0 w 307"/>
                <a:gd name="T29" fmla="*/ 51 h 52"/>
                <a:gd name="T30" fmla="*/ 39 w 307"/>
                <a:gd name="T31" fmla="*/ 49 h 52"/>
                <a:gd name="T32" fmla="*/ 77 w 307"/>
                <a:gd name="T33" fmla="*/ 46 h 52"/>
                <a:gd name="T34" fmla="*/ 116 w 307"/>
                <a:gd name="T35" fmla="*/ 42 h 52"/>
                <a:gd name="T36" fmla="*/ 154 w 307"/>
                <a:gd name="T37" fmla="*/ 38 h 52"/>
                <a:gd name="T38" fmla="*/ 173 w 307"/>
                <a:gd name="T39" fmla="*/ 37 h 52"/>
                <a:gd name="T40" fmla="*/ 191 w 307"/>
                <a:gd name="T41" fmla="*/ 37 h 52"/>
                <a:gd name="T42" fmla="*/ 209 w 307"/>
                <a:gd name="T43" fmla="*/ 37 h 52"/>
                <a:gd name="T44" fmla="*/ 226 w 307"/>
                <a:gd name="T45" fmla="*/ 37 h 52"/>
                <a:gd name="T46" fmla="*/ 244 w 307"/>
                <a:gd name="T47" fmla="*/ 39 h 52"/>
                <a:gd name="T48" fmla="*/ 261 w 307"/>
                <a:gd name="T49" fmla="*/ 43 h 52"/>
                <a:gd name="T50" fmla="*/ 277 w 307"/>
                <a:gd name="T51" fmla="*/ 46 h 52"/>
                <a:gd name="T52" fmla="*/ 294 w 307"/>
                <a:gd name="T53" fmla="*/ 52 h 52"/>
                <a:gd name="T54" fmla="*/ 294 w 307"/>
                <a:gd name="T55" fmla="*/ 52 h 52"/>
                <a:gd name="T56" fmla="*/ 307 w 307"/>
                <a:gd name="T5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7" h="52">
                  <a:moveTo>
                    <a:pt x="307" y="17"/>
                  </a:moveTo>
                  <a:lnTo>
                    <a:pt x="307" y="17"/>
                  </a:lnTo>
                  <a:lnTo>
                    <a:pt x="287" y="11"/>
                  </a:lnTo>
                  <a:lnTo>
                    <a:pt x="268" y="6"/>
                  </a:lnTo>
                  <a:lnTo>
                    <a:pt x="249" y="3"/>
                  </a:lnTo>
                  <a:lnTo>
                    <a:pt x="229" y="1"/>
                  </a:lnTo>
                  <a:lnTo>
                    <a:pt x="209" y="0"/>
                  </a:lnTo>
                  <a:lnTo>
                    <a:pt x="191" y="0"/>
                  </a:lnTo>
                  <a:lnTo>
                    <a:pt x="171" y="1"/>
                  </a:lnTo>
                  <a:lnTo>
                    <a:pt x="151" y="2"/>
                  </a:lnTo>
                  <a:lnTo>
                    <a:pt x="113" y="5"/>
                  </a:lnTo>
                  <a:lnTo>
                    <a:pt x="74" y="9"/>
                  </a:lnTo>
                  <a:lnTo>
                    <a:pt x="38" y="12"/>
                  </a:lnTo>
                  <a:lnTo>
                    <a:pt x="1" y="13"/>
                  </a:lnTo>
                  <a:lnTo>
                    <a:pt x="0" y="51"/>
                  </a:lnTo>
                  <a:lnTo>
                    <a:pt x="39" y="49"/>
                  </a:lnTo>
                  <a:lnTo>
                    <a:pt x="77" y="46"/>
                  </a:lnTo>
                  <a:lnTo>
                    <a:pt x="116" y="42"/>
                  </a:lnTo>
                  <a:lnTo>
                    <a:pt x="154" y="38"/>
                  </a:lnTo>
                  <a:lnTo>
                    <a:pt x="173" y="37"/>
                  </a:lnTo>
                  <a:lnTo>
                    <a:pt x="191" y="37"/>
                  </a:lnTo>
                  <a:lnTo>
                    <a:pt x="209" y="37"/>
                  </a:lnTo>
                  <a:lnTo>
                    <a:pt x="226" y="37"/>
                  </a:lnTo>
                  <a:lnTo>
                    <a:pt x="244" y="39"/>
                  </a:lnTo>
                  <a:lnTo>
                    <a:pt x="261" y="43"/>
                  </a:lnTo>
                  <a:lnTo>
                    <a:pt x="277" y="46"/>
                  </a:lnTo>
                  <a:lnTo>
                    <a:pt x="294" y="52"/>
                  </a:lnTo>
                  <a:lnTo>
                    <a:pt x="294" y="52"/>
                  </a:lnTo>
                  <a:lnTo>
                    <a:pt x="307" y="1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88" name="Freeform 88"/>
            <p:cNvSpPr>
              <a:spLocks/>
            </p:cNvSpPr>
            <p:nvPr/>
          </p:nvSpPr>
          <p:spPr bwMode="auto">
            <a:xfrm>
              <a:off x="4506" y="3062"/>
              <a:ext cx="602" cy="92"/>
            </a:xfrm>
            <a:custGeom>
              <a:avLst/>
              <a:gdLst>
                <a:gd name="T0" fmla="*/ 590 w 602"/>
                <a:gd name="T1" fmla="*/ 0 h 92"/>
                <a:gd name="T2" fmla="*/ 590 w 602"/>
                <a:gd name="T3" fmla="*/ 0 h 92"/>
                <a:gd name="T4" fmla="*/ 553 w 602"/>
                <a:gd name="T5" fmla="*/ 12 h 92"/>
                <a:gd name="T6" fmla="*/ 518 w 602"/>
                <a:gd name="T7" fmla="*/ 24 h 92"/>
                <a:gd name="T8" fmla="*/ 481 w 602"/>
                <a:gd name="T9" fmla="*/ 34 h 92"/>
                <a:gd name="T10" fmla="*/ 446 w 602"/>
                <a:gd name="T11" fmla="*/ 41 h 92"/>
                <a:gd name="T12" fmla="*/ 409 w 602"/>
                <a:gd name="T13" fmla="*/ 47 h 92"/>
                <a:gd name="T14" fmla="*/ 374 w 602"/>
                <a:gd name="T15" fmla="*/ 51 h 92"/>
                <a:gd name="T16" fmla="*/ 338 w 602"/>
                <a:gd name="T17" fmla="*/ 55 h 92"/>
                <a:gd name="T18" fmla="*/ 302 w 602"/>
                <a:gd name="T19" fmla="*/ 55 h 92"/>
                <a:gd name="T20" fmla="*/ 266 w 602"/>
                <a:gd name="T21" fmla="*/ 55 h 92"/>
                <a:gd name="T22" fmla="*/ 229 w 602"/>
                <a:gd name="T23" fmla="*/ 52 h 92"/>
                <a:gd name="T24" fmla="*/ 194 w 602"/>
                <a:gd name="T25" fmla="*/ 48 h 92"/>
                <a:gd name="T26" fmla="*/ 157 w 602"/>
                <a:gd name="T27" fmla="*/ 42 h 92"/>
                <a:gd name="T28" fmla="*/ 121 w 602"/>
                <a:gd name="T29" fmla="*/ 35 h 92"/>
                <a:gd name="T30" fmla="*/ 85 w 602"/>
                <a:gd name="T31" fmla="*/ 25 h 92"/>
                <a:gd name="T32" fmla="*/ 49 w 602"/>
                <a:gd name="T33" fmla="*/ 14 h 92"/>
                <a:gd name="T34" fmla="*/ 13 w 602"/>
                <a:gd name="T35" fmla="*/ 0 h 92"/>
                <a:gd name="T36" fmla="*/ 0 w 602"/>
                <a:gd name="T37" fmla="*/ 35 h 92"/>
                <a:gd name="T38" fmla="*/ 38 w 602"/>
                <a:gd name="T39" fmla="*/ 49 h 92"/>
                <a:gd name="T40" fmla="*/ 75 w 602"/>
                <a:gd name="T41" fmla="*/ 60 h 92"/>
                <a:gd name="T42" fmla="*/ 113 w 602"/>
                <a:gd name="T43" fmla="*/ 70 h 92"/>
                <a:gd name="T44" fmla="*/ 151 w 602"/>
                <a:gd name="T45" fmla="*/ 78 h 92"/>
                <a:gd name="T46" fmla="*/ 188 w 602"/>
                <a:gd name="T47" fmla="*/ 85 h 92"/>
                <a:gd name="T48" fmla="*/ 226 w 602"/>
                <a:gd name="T49" fmla="*/ 89 h 92"/>
                <a:gd name="T50" fmla="*/ 264 w 602"/>
                <a:gd name="T51" fmla="*/ 91 h 92"/>
                <a:gd name="T52" fmla="*/ 302 w 602"/>
                <a:gd name="T53" fmla="*/ 92 h 92"/>
                <a:gd name="T54" fmla="*/ 339 w 602"/>
                <a:gd name="T55" fmla="*/ 91 h 92"/>
                <a:gd name="T56" fmla="*/ 377 w 602"/>
                <a:gd name="T57" fmla="*/ 88 h 92"/>
                <a:gd name="T58" fmla="*/ 415 w 602"/>
                <a:gd name="T59" fmla="*/ 83 h 92"/>
                <a:gd name="T60" fmla="*/ 452 w 602"/>
                <a:gd name="T61" fmla="*/ 77 h 92"/>
                <a:gd name="T62" fmla="*/ 490 w 602"/>
                <a:gd name="T63" fmla="*/ 69 h 92"/>
                <a:gd name="T64" fmla="*/ 528 w 602"/>
                <a:gd name="T65" fmla="*/ 59 h 92"/>
                <a:gd name="T66" fmla="*/ 566 w 602"/>
                <a:gd name="T67" fmla="*/ 48 h 92"/>
                <a:gd name="T68" fmla="*/ 602 w 602"/>
                <a:gd name="T69" fmla="*/ 35 h 92"/>
                <a:gd name="T70" fmla="*/ 602 w 602"/>
                <a:gd name="T71" fmla="*/ 35 h 92"/>
                <a:gd name="T72" fmla="*/ 590 w 602"/>
                <a:gd name="T7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2" h="92">
                  <a:moveTo>
                    <a:pt x="590" y="0"/>
                  </a:moveTo>
                  <a:lnTo>
                    <a:pt x="590" y="0"/>
                  </a:lnTo>
                  <a:lnTo>
                    <a:pt x="553" y="12"/>
                  </a:lnTo>
                  <a:lnTo>
                    <a:pt x="518" y="24"/>
                  </a:lnTo>
                  <a:lnTo>
                    <a:pt x="481" y="34"/>
                  </a:lnTo>
                  <a:lnTo>
                    <a:pt x="446" y="41"/>
                  </a:lnTo>
                  <a:lnTo>
                    <a:pt x="409" y="47"/>
                  </a:lnTo>
                  <a:lnTo>
                    <a:pt x="374" y="51"/>
                  </a:lnTo>
                  <a:lnTo>
                    <a:pt x="338" y="55"/>
                  </a:lnTo>
                  <a:lnTo>
                    <a:pt x="302" y="55"/>
                  </a:lnTo>
                  <a:lnTo>
                    <a:pt x="266" y="55"/>
                  </a:lnTo>
                  <a:lnTo>
                    <a:pt x="229" y="52"/>
                  </a:lnTo>
                  <a:lnTo>
                    <a:pt x="194" y="48"/>
                  </a:lnTo>
                  <a:lnTo>
                    <a:pt x="157" y="42"/>
                  </a:lnTo>
                  <a:lnTo>
                    <a:pt x="121" y="35"/>
                  </a:lnTo>
                  <a:lnTo>
                    <a:pt x="85" y="25"/>
                  </a:lnTo>
                  <a:lnTo>
                    <a:pt x="49" y="14"/>
                  </a:lnTo>
                  <a:lnTo>
                    <a:pt x="13" y="0"/>
                  </a:lnTo>
                  <a:lnTo>
                    <a:pt x="0" y="35"/>
                  </a:lnTo>
                  <a:lnTo>
                    <a:pt x="38" y="49"/>
                  </a:lnTo>
                  <a:lnTo>
                    <a:pt x="75" y="60"/>
                  </a:lnTo>
                  <a:lnTo>
                    <a:pt x="113" y="70"/>
                  </a:lnTo>
                  <a:lnTo>
                    <a:pt x="151" y="78"/>
                  </a:lnTo>
                  <a:lnTo>
                    <a:pt x="188" y="85"/>
                  </a:lnTo>
                  <a:lnTo>
                    <a:pt x="226" y="89"/>
                  </a:lnTo>
                  <a:lnTo>
                    <a:pt x="264" y="91"/>
                  </a:lnTo>
                  <a:lnTo>
                    <a:pt x="302" y="92"/>
                  </a:lnTo>
                  <a:lnTo>
                    <a:pt x="339" y="91"/>
                  </a:lnTo>
                  <a:lnTo>
                    <a:pt x="377" y="88"/>
                  </a:lnTo>
                  <a:lnTo>
                    <a:pt x="415" y="83"/>
                  </a:lnTo>
                  <a:lnTo>
                    <a:pt x="452" y="77"/>
                  </a:lnTo>
                  <a:lnTo>
                    <a:pt x="490" y="69"/>
                  </a:lnTo>
                  <a:lnTo>
                    <a:pt x="528" y="59"/>
                  </a:lnTo>
                  <a:lnTo>
                    <a:pt x="566" y="48"/>
                  </a:lnTo>
                  <a:lnTo>
                    <a:pt x="602" y="35"/>
                  </a:lnTo>
                  <a:lnTo>
                    <a:pt x="602" y="35"/>
                  </a:lnTo>
                  <a:lnTo>
                    <a:pt x="59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sp>
          <p:nvSpPr>
            <p:cNvPr id="89" name="Freeform 89"/>
            <p:cNvSpPr>
              <a:spLocks/>
            </p:cNvSpPr>
            <p:nvPr/>
          </p:nvSpPr>
          <p:spPr bwMode="auto">
            <a:xfrm>
              <a:off x="5096" y="3047"/>
              <a:ext cx="273" cy="50"/>
            </a:xfrm>
            <a:custGeom>
              <a:avLst/>
              <a:gdLst>
                <a:gd name="T0" fmla="*/ 273 w 273"/>
                <a:gd name="T1" fmla="*/ 11 h 50"/>
                <a:gd name="T2" fmla="*/ 241 w 273"/>
                <a:gd name="T3" fmla="*/ 11 h 50"/>
                <a:gd name="T4" fmla="*/ 207 w 273"/>
                <a:gd name="T5" fmla="*/ 7 h 50"/>
                <a:gd name="T6" fmla="*/ 173 w 273"/>
                <a:gd name="T7" fmla="*/ 4 h 50"/>
                <a:gd name="T8" fmla="*/ 139 w 273"/>
                <a:gd name="T9" fmla="*/ 2 h 50"/>
                <a:gd name="T10" fmla="*/ 122 w 273"/>
                <a:gd name="T11" fmla="*/ 1 h 50"/>
                <a:gd name="T12" fmla="*/ 104 w 273"/>
                <a:gd name="T13" fmla="*/ 0 h 50"/>
                <a:gd name="T14" fmla="*/ 87 w 273"/>
                <a:gd name="T15" fmla="*/ 0 h 50"/>
                <a:gd name="T16" fmla="*/ 70 w 273"/>
                <a:gd name="T17" fmla="*/ 1 h 50"/>
                <a:gd name="T18" fmla="*/ 52 w 273"/>
                <a:gd name="T19" fmla="*/ 3 h 50"/>
                <a:gd name="T20" fmla="*/ 34 w 273"/>
                <a:gd name="T21" fmla="*/ 5 h 50"/>
                <a:gd name="T22" fmla="*/ 17 w 273"/>
                <a:gd name="T23" fmla="*/ 10 h 50"/>
                <a:gd name="T24" fmla="*/ 0 w 273"/>
                <a:gd name="T25" fmla="*/ 15 h 50"/>
                <a:gd name="T26" fmla="*/ 12 w 273"/>
                <a:gd name="T27" fmla="*/ 50 h 50"/>
                <a:gd name="T28" fmla="*/ 27 w 273"/>
                <a:gd name="T29" fmla="*/ 45 h 50"/>
                <a:gd name="T30" fmla="*/ 42 w 273"/>
                <a:gd name="T31" fmla="*/ 42 h 50"/>
                <a:gd name="T32" fmla="*/ 57 w 273"/>
                <a:gd name="T33" fmla="*/ 40 h 50"/>
                <a:gd name="T34" fmla="*/ 72 w 273"/>
                <a:gd name="T35" fmla="*/ 37 h 50"/>
                <a:gd name="T36" fmla="*/ 88 w 273"/>
                <a:gd name="T37" fmla="*/ 37 h 50"/>
                <a:gd name="T38" fmla="*/ 104 w 273"/>
                <a:gd name="T39" fmla="*/ 36 h 50"/>
                <a:gd name="T40" fmla="*/ 120 w 273"/>
                <a:gd name="T41" fmla="*/ 37 h 50"/>
                <a:gd name="T42" fmla="*/ 136 w 273"/>
                <a:gd name="T43" fmla="*/ 39 h 50"/>
                <a:gd name="T44" fmla="*/ 170 w 273"/>
                <a:gd name="T45" fmla="*/ 42 h 50"/>
                <a:gd name="T46" fmla="*/ 204 w 273"/>
                <a:gd name="T47" fmla="*/ 45 h 50"/>
                <a:gd name="T48" fmla="*/ 239 w 273"/>
                <a:gd name="T49" fmla="*/ 47 h 50"/>
                <a:gd name="T50" fmla="*/ 273 w 273"/>
                <a:gd name="T51" fmla="*/ 49 h 50"/>
                <a:gd name="T52" fmla="*/ 273 w 273"/>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50">
                  <a:moveTo>
                    <a:pt x="273" y="11"/>
                  </a:moveTo>
                  <a:lnTo>
                    <a:pt x="241" y="11"/>
                  </a:lnTo>
                  <a:lnTo>
                    <a:pt x="207" y="7"/>
                  </a:lnTo>
                  <a:lnTo>
                    <a:pt x="173" y="4"/>
                  </a:lnTo>
                  <a:lnTo>
                    <a:pt x="139" y="2"/>
                  </a:lnTo>
                  <a:lnTo>
                    <a:pt x="122" y="1"/>
                  </a:lnTo>
                  <a:lnTo>
                    <a:pt x="104" y="0"/>
                  </a:lnTo>
                  <a:lnTo>
                    <a:pt x="87" y="0"/>
                  </a:lnTo>
                  <a:lnTo>
                    <a:pt x="70" y="1"/>
                  </a:lnTo>
                  <a:lnTo>
                    <a:pt x="52" y="3"/>
                  </a:lnTo>
                  <a:lnTo>
                    <a:pt x="34" y="5"/>
                  </a:lnTo>
                  <a:lnTo>
                    <a:pt x="17" y="10"/>
                  </a:lnTo>
                  <a:lnTo>
                    <a:pt x="0" y="15"/>
                  </a:lnTo>
                  <a:lnTo>
                    <a:pt x="12" y="50"/>
                  </a:lnTo>
                  <a:lnTo>
                    <a:pt x="27" y="45"/>
                  </a:lnTo>
                  <a:lnTo>
                    <a:pt x="42" y="42"/>
                  </a:lnTo>
                  <a:lnTo>
                    <a:pt x="57" y="40"/>
                  </a:lnTo>
                  <a:lnTo>
                    <a:pt x="72" y="37"/>
                  </a:lnTo>
                  <a:lnTo>
                    <a:pt x="88" y="37"/>
                  </a:lnTo>
                  <a:lnTo>
                    <a:pt x="104" y="36"/>
                  </a:lnTo>
                  <a:lnTo>
                    <a:pt x="120" y="37"/>
                  </a:lnTo>
                  <a:lnTo>
                    <a:pt x="136" y="39"/>
                  </a:lnTo>
                  <a:lnTo>
                    <a:pt x="170" y="42"/>
                  </a:lnTo>
                  <a:lnTo>
                    <a:pt x="204" y="45"/>
                  </a:lnTo>
                  <a:lnTo>
                    <a:pt x="239" y="47"/>
                  </a:lnTo>
                  <a:lnTo>
                    <a:pt x="273" y="49"/>
                  </a:lnTo>
                  <a:lnTo>
                    <a:pt x="273" y="11"/>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l-GR" sz="2000">
                <a:latin typeface="+mj-lt"/>
              </a:endParaRPr>
            </a:p>
          </p:txBody>
        </p:sp>
      </p:grpSp>
    </p:spTree>
    <p:extLst>
      <p:ext uri="{BB962C8B-B14F-4D97-AF65-F5344CB8AC3E}">
        <p14:creationId xmlns:p14="http://schemas.microsoft.com/office/powerpoint/2010/main" val="304832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781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394242121"/>
              </p:ext>
            </p:extLst>
          </p:nvPr>
        </p:nvGraphicFramePr>
        <p:xfrm>
          <a:off x="-24447" y="1655380"/>
          <a:ext cx="4460462" cy="2538248"/>
        </p:xfrm>
        <a:graphic>
          <a:graphicData uri="http://schemas.openxmlformats.org/presentationml/2006/ole">
            <mc:AlternateContent xmlns:mc="http://schemas.openxmlformats.org/markup-compatibility/2006">
              <mc:Choice xmlns:v="urn:schemas-microsoft-com:vml" Requires="v">
                <p:oleObj name="Image" r:id="rId2" imgW="4596825" imgH="2615873" progId="">
                  <p:embed/>
                </p:oleObj>
              </mc:Choice>
              <mc:Fallback>
                <p:oleObj name="Image" r:id="rId2" imgW="4596825" imgH="2615873" progId="">
                  <p:embed/>
                  <p:pic>
                    <p:nvPicPr>
                      <p:cNvPr id="0" name="Picture 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655380"/>
                        <a:ext cx="4460462" cy="253824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Rectangle 4"/>
          <p:cNvSpPr>
            <a:spLocks noChangeArrowheads="1"/>
          </p:cNvSpPr>
          <p:nvPr/>
        </p:nvSpPr>
        <p:spPr bwMode="auto">
          <a:xfrm>
            <a:off x="2373750" y="4363062"/>
            <a:ext cx="5400675" cy="2227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l-GR" altLang="el-GR" sz="2800" dirty="0"/>
              <a:t>95 - 100 %	Άριστη</a:t>
            </a:r>
          </a:p>
          <a:p>
            <a:r>
              <a:rPr lang="el-GR" altLang="el-GR" sz="2800" dirty="0"/>
              <a:t>90 - 94 %		Καλή</a:t>
            </a:r>
          </a:p>
          <a:p>
            <a:r>
              <a:rPr lang="el-GR" altLang="el-GR" sz="2800" dirty="0"/>
              <a:t>85 - 89 %		Αποδεκτή</a:t>
            </a:r>
          </a:p>
          <a:p>
            <a:r>
              <a:rPr lang="el-GR" altLang="el-GR" sz="2800" dirty="0"/>
              <a:t>75 - 84 %		Οριακή</a:t>
            </a:r>
          </a:p>
          <a:p>
            <a:r>
              <a:rPr lang="el-GR" altLang="el-GR" sz="2800" dirty="0"/>
              <a:t>&lt; 74 %		Απορριπτέα</a:t>
            </a: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graphicFrame>
        <p:nvGraphicFramePr>
          <p:cNvPr id="7" name="Object 6"/>
          <p:cNvGraphicFramePr>
            <a:graphicFrameLocks noChangeAspect="1"/>
          </p:cNvGraphicFramePr>
          <p:nvPr>
            <p:extLst>
              <p:ext uri="{D42A27DB-BD31-4B8C-83A1-F6EECF244321}">
                <p14:modId xmlns:p14="http://schemas.microsoft.com/office/powerpoint/2010/main" val="2469082651"/>
              </p:ext>
            </p:extLst>
          </p:nvPr>
        </p:nvGraphicFramePr>
        <p:xfrm>
          <a:off x="4543046" y="1671146"/>
          <a:ext cx="4542384" cy="2522925"/>
        </p:xfrm>
        <a:graphic>
          <a:graphicData uri="http://schemas.openxmlformats.org/presentationml/2006/ole">
            <mc:AlternateContent xmlns:mc="http://schemas.openxmlformats.org/markup-compatibility/2006">
              <mc:Choice xmlns:v="urn:schemas-microsoft-com:vml" Requires="v">
                <p:oleObj name="Image" r:id="rId4" imgW="4571429" imgH="2539683" progId="">
                  <p:embed/>
                </p:oleObj>
              </mc:Choice>
              <mc:Fallback>
                <p:oleObj name="Image" r:id="rId4" imgW="4571429" imgH="2539683" progId="">
                  <p:embed/>
                  <p:pic>
                    <p:nvPicPr>
                      <p:cNvPr id="0" name="Picture 1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046" y="1671146"/>
                        <a:ext cx="4542384" cy="252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96759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τη χρησιμοποιώ;</a:t>
            </a:r>
          </a:p>
        </p:txBody>
      </p:sp>
    </p:spTree>
    <p:extLst>
      <p:ext uri="{BB962C8B-B14F-4D97-AF65-F5344CB8AC3E}">
        <p14:creationId xmlns:p14="http://schemas.microsoft.com/office/powerpoint/2010/main" val="20838923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9" name="Picture 2" descr="C:\Users\Teo\Egrafa_Forms\LOGOS\LOGO_UOA_color.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33326" y="1341945"/>
            <a:ext cx="4428662" cy="5377190"/>
          </a:xfrm>
          <a:prstGeom prst="rect">
            <a:avLst/>
          </a:prstGeom>
        </p:spPr>
      </p:pic>
      <p:sp>
        <p:nvSpPr>
          <p:cNvPr id="3" name="TextBox 2"/>
          <p:cNvSpPr txBox="1"/>
          <p:nvPr/>
        </p:nvSpPr>
        <p:spPr>
          <a:xfrm>
            <a:off x="5870370" y="6165611"/>
            <a:ext cx="2869896" cy="369332"/>
          </a:xfrm>
          <a:prstGeom prst="rect">
            <a:avLst/>
          </a:prstGeom>
          <a:noFill/>
        </p:spPr>
        <p:txBody>
          <a:bodyPr wrap="none" rtlCol="0">
            <a:spAutoFit/>
          </a:bodyPr>
          <a:lstStyle/>
          <a:p>
            <a:r>
              <a:rPr lang="en-US" dirty="0"/>
              <a:t>Vlachopoulos et al EHJ. 2010</a:t>
            </a:r>
          </a:p>
        </p:txBody>
      </p:sp>
      <p:sp>
        <p:nvSpPr>
          <p:cNvPr id="4" name="TextBox 3"/>
          <p:cNvSpPr txBox="1"/>
          <p:nvPr/>
        </p:nvSpPr>
        <p:spPr>
          <a:xfrm>
            <a:off x="4912720" y="1725697"/>
            <a:ext cx="4015492" cy="1200329"/>
          </a:xfrm>
          <a:prstGeom prst="rect">
            <a:avLst/>
          </a:prstGeom>
          <a:noFill/>
          <a:ln>
            <a:solidFill>
              <a:schemeClr val="tx1"/>
            </a:solidFill>
          </a:ln>
        </p:spPr>
        <p:txBody>
          <a:bodyPr wrap="none" rtlCol="0">
            <a:spAutoFit/>
          </a:bodyPr>
          <a:lstStyle/>
          <a:p>
            <a:pPr algn="ctr"/>
            <a:r>
              <a:rPr lang="el-GR" dirty="0"/>
              <a:t>Όταν θέλω να κατανοήσω καλύτερα </a:t>
            </a:r>
          </a:p>
          <a:p>
            <a:pPr algn="ctr"/>
            <a:r>
              <a:rPr lang="el-GR" dirty="0"/>
              <a:t>τον κίνδυνο που διατρέχει ο ασθενής</a:t>
            </a:r>
          </a:p>
          <a:p>
            <a:pPr algn="ctr"/>
            <a:r>
              <a:rPr lang="el-GR" dirty="0"/>
              <a:t>μου που έχει αυξημένη συστολική πίεση</a:t>
            </a:r>
          </a:p>
          <a:p>
            <a:pPr algn="ctr"/>
            <a:r>
              <a:rPr lang="el-GR" dirty="0"/>
              <a:t>στη βραχιόνια αρτηρία</a:t>
            </a:r>
            <a:endParaRPr lang="en-US" dirty="0"/>
          </a:p>
        </p:txBody>
      </p:sp>
    </p:spTree>
    <p:extLst>
      <p:ext uri="{BB962C8B-B14F-4D97-AF65-F5344CB8AC3E}">
        <p14:creationId xmlns:p14="http://schemas.microsoft.com/office/powerpoint/2010/main" val="3675971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9" name="Picture 2" descr="C:\Users\Teo\Egrafa_Forms\LOGOS\LOGO_UOA_color.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33326" y="1341945"/>
            <a:ext cx="4428662" cy="5377190"/>
          </a:xfrm>
          <a:prstGeom prst="rect">
            <a:avLst/>
          </a:prstGeom>
        </p:spPr>
      </p:pic>
      <p:sp>
        <p:nvSpPr>
          <p:cNvPr id="3" name="TextBox 2"/>
          <p:cNvSpPr txBox="1"/>
          <p:nvPr/>
        </p:nvSpPr>
        <p:spPr>
          <a:xfrm>
            <a:off x="5870370" y="6165611"/>
            <a:ext cx="2869896" cy="369332"/>
          </a:xfrm>
          <a:prstGeom prst="rect">
            <a:avLst/>
          </a:prstGeom>
          <a:noFill/>
        </p:spPr>
        <p:txBody>
          <a:bodyPr wrap="none" rtlCol="0">
            <a:spAutoFit/>
          </a:bodyPr>
          <a:lstStyle/>
          <a:p>
            <a:r>
              <a:rPr lang="en-US" dirty="0"/>
              <a:t>Vlachopoulos et al EHJ. 2010</a:t>
            </a:r>
          </a:p>
        </p:txBody>
      </p:sp>
      <p:sp>
        <p:nvSpPr>
          <p:cNvPr id="5" name="Rectangle 4"/>
          <p:cNvSpPr/>
          <p:nvPr/>
        </p:nvSpPr>
        <p:spPr>
          <a:xfrm>
            <a:off x="4696296" y="1723426"/>
            <a:ext cx="4423743" cy="1477328"/>
          </a:xfrm>
          <a:prstGeom prst="rect">
            <a:avLst/>
          </a:prstGeom>
          <a:ln>
            <a:solidFill>
              <a:schemeClr val="tx1">
                <a:lumMod val="95000"/>
                <a:lumOff val="5000"/>
              </a:schemeClr>
            </a:solidFill>
          </a:ln>
        </p:spPr>
        <p:txBody>
          <a:bodyPr wrap="square">
            <a:spAutoFit/>
          </a:bodyPr>
          <a:lstStyle/>
          <a:p>
            <a:pPr algn="ctr"/>
            <a:r>
              <a:rPr lang="en-US" b="1" dirty="0">
                <a:solidFill>
                  <a:srgbClr val="FF0000"/>
                </a:solidFill>
              </a:rPr>
              <a:t>Central PP           1.338 (95% CI 1.236-1.448) </a:t>
            </a:r>
          </a:p>
          <a:p>
            <a:pPr algn="ctr"/>
            <a:r>
              <a:rPr lang="en-US" b="1" dirty="0">
                <a:solidFill>
                  <a:srgbClr val="FF0000"/>
                </a:solidFill>
              </a:rPr>
              <a:t>                    vs. </a:t>
            </a:r>
          </a:p>
          <a:p>
            <a:pPr algn="ctr"/>
            <a:r>
              <a:rPr lang="en-US" b="1" dirty="0">
                <a:solidFill>
                  <a:srgbClr val="FF0000"/>
                </a:solidFill>
              </a:rPr>
              <a:t>Peripheral PP    1.178 (95% CI 1.091-1.272)</a:t>
            </a:r>
          </a:p>
          <a:p>
            <a:pPr algn="ctr"/>
            <a:r>
              <a:rPr lang="en-US" b="1" dirty="0">
                <a:solidFill>
                  <a:srgbClr val="FF0000"/>
                </a:solidFill>
              </a:rPr>
              <a:t>         </a:t>
            </a:r>
          </a:p>
          <a:p>
            <a:pPr algn="ctr"/>
            <a:r>
              <a:rPr lang="en-US" b="1" dirty="0">
                <a:solidFill>
                  <a:srgbClr val="FF0000"/>
                </a:solidFill>
              </a:rPr>
              <a:t>                    p=0.017 </a:t>
            </a:r>
          </a:p>
        </p:txBody>
      </p:sp>
      <p:sp>
        <p:nvSpPr>
          <p:cNvPr id="8" name="TextBox 7"/>
          <p:cNvSpPr txBox="1"/>
          <p:nvPr/>
        </p:nvSpPr>
        <p:spPr>
          <a:xfrm>
            <a:off x="5344122" y="3372175"/>
            <a:ext cx="3396144" cy="646331"/>
          </a:xfrm>
          <a:prstGeom prst="rect">
            <a:avLst/>
          </a:prstGeom>
          <a:noFill/>
        </p:spPr>
        <p:txBody>
          <a:bodyPr wrap="none" rtlCol="0">
            <a:spAutoFit/>
          </a:bodyPr>
          <a:lstStyle/>
          <a:p>
            <a:r>
              <a:rPr lang="en-US" dirty="0"/>
              <a:t>Protogerou et al.    EHJ letter 2010</a:t>
            </a:r>
          </a:p>
          <a:p>
            <a:r>
              <a:rPr lang="en-US" dirty="0"/>
              <a:t>Vlachopoulos et al. EHJ reply 2010</a:t>
            </a:r>
          </a:p>
        </p:txBody>
      </p:sp>
    </p:spTree>
    <p:extLst>
      <p:ext uri="{BB962C8B-B14F-4D97-AF65-F5344CB8AC3E}">
        <p14:creationId xmlns:p14="http://schemas.microsoft.com/office/powerpoint/2010/main" val="976295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6" name="Picture 2" descr="C:\Users\Teo\Egrafa_Forms\LOGOS\LOGO_UOA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87531" y="3564171"/>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l-GR" dirty="0"/>
              <a:t>Πίεση στο σπίτι </a:t>
            </a:r>
            <a:r>
              <a:rPr lang="en-US" dirty="0"/>
              <a:t>7-</a:t>
            </a:r>
            <a:r>
              <a:rPr lang="el-GR" dirty="0"/>
              <a:t>ήμερη καταγραφή 141/78 (φυσιολογικά όρια 135/85)</a:t>
            </a:r>
          </a:p>
          <a:p>
            <a:endParaRPr lang="en-US" dirty="0"/>
          </a:p>
        </p:txBody>
      </p:sp>
      <p:sp>
        <p:nvSpPr>
          <p:cNvPr id="2" name="TextBox 1"/>
          <p:cNvSpPr txBox="1"/>
          <p:nvPr/>
        </p:nvSpPr>
        <p:spPr>
          <a:xfrm>
            <a:off x="287531" y="1809230"/>
            <a:ext cx="2159566" cy="369332"/>
          </a:xfrm>
          <a:prstGeom prst="rect">
            <a:avLst/>
          </a:prstGeom>
          <a:noFill/>
        </p:spPr>
        <p:txBody>
          <a:bodyPr wrap="none" rtlCol="0">
            <a:spAutoFit/>
          </a:bodyPr>
          <a:lstStyle/>
          <a:p>
            <a:r>
              <a:rPr lang="el-GR" b="1" dirty="0"/>
              <a:t>Κλινικό παράδειγμα</a:t>
            </a:r>
            <a:endParaRPr lang="en-US" b="1" dirty="0"/>
          </a:p>
        </p:txBody>
      </p:sp>
    </p:spTree>
    <p:extLst>
      <p:ext uri="{BB962C8B-B14F-4D97-AF65-F5344CB8AC3E}">
        <p14:creationId xmlns:p14="http://schemas.microsoft.com/office/powerpoint/2010/main" val="406636518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6" name="Picture 2" descr="C:\Users\Teo\Egrafa_Forms\LOGOS\LOGO_UOA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0" y="1225199"/>
            <a:ext cx="7958664" cy="2206138"/>
          </a:xfrm>
          <a:prstGeom prst="rect">
            <a:avLst/>
          </a:prstGeom>
        </p:spPr>
      </p:pic>
      <p:sp>
        <p:nvSpPr>
          <p:cNvPr id="2" name="TextBox 1"/>
          <p:cNvSpPr txBox="1"/>
          <p:nvPr/>
        </p:nvSpPr>
        <p:spPr>
          <a:xfrm>
            <a:off x="7309517" y="2858677"/>
            <a:ext cx="1034733" cy="369332"/>
          </a:xfrm>
          <a:prstGeom prst="rect">
            <a:avLst/>
          </a:prstGeom>
          <a:noFill/>
        </p:spPr>
        <p:txBody>
          <a:bodyPr wrap="none" rtlCol="0">
            <a:spAutoFit/>
          </a:bodyPr>
          <a:lstStyle/>
          <a:p>
            <a:r>
              <a:rPr lang="en-US" dirty="0"/>
              <a:t>JHT 2013</a:t>
            </a:r>
          </a:p>
        </p:txBody>
      </p:sp>
      <p:sp>
        <p:nvSpPr>
          <p:cNvPr id="3" name="TextBox 2"/>
          <p:cNvSpPr txBox="1"/>
          <p:nvPr/>
        </p:nvSpPr>
        <p:spPr>
          <a:xfrm>
            <a:off x="287531" y="3564171"/>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l-GR" dirty="0"/>
              <a:t>Πίεση στο σπίτι 7 ήμερη 141/78 (φυσιολογικά όρια ημέρας 135/85)</a:t>
            </a:r>
          </a:p>
          <a:p>
            <a:endParaRPr lang="en-US" dirty="0"/>
          </a:p>
        </p:txBody>
      </p:sp>
    </p:spTree>
    <p:extLst>
      <p:ext uri="{BB962C8B-B14F-4D97-AF65-F5344CB8AC3E}">
        <p14:creationId xmlns:p14="http://schemas.microsoft.com/office/powerpoint/2010/main" val="364645319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Tree>
    <p:extLst>
      <p:ext uri="{BB962C8B-B14F-4D97-AF65-F5344CB8AC3E}">
        <p14:creationId xmlns:p14="http://schemas.microsoft.com/office/powerpoint/2010/main" val="3330650884"/>
      </p:ext>
    </p:extLst>
  </p:cSld>
  <p:clrMapOvr>
    <a:masterClrMapping/>
  </p:clrMapOvr>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20119</TotalTime>
  <Words>6329</Words>
  <Application>Microsoft Macintosh PowerPoint</Application>
  <PresentationFormat>Προβολή στην οθόνη (4:3)</PresentationFormat>
  <Paragraphs>1028</Paragraphs>
  <Slides>167</Slides>
  <Notes>48</Notes>
  <HiddenSlides>3</HiddenSlides>
  <MMClips>0</MMClips>
  <ScaleCrop>false</ScaleCrop>
  <HeadingPairs>
    <vt:vector size="8" baseType="variant">
      <vt:variant>
        <vt:lpstr>Γραμματοσειρές που χρησιμοποιούνται</vt:lpstr>
      </vt:variant>
      <vt:variant>
        <vt:i4>17</vt:i4>
      </vt:variant>
      <vt:variant>
        <vt:lpstr>Θέμα</vt:lpstr>
      </vt:variant>
      <vt:variant>
        <vt:i4>3</vt:i4>
      </vt:variant>
      <vt:variant>
        <vt:lpstr>Ενσωματωμένοι διακομιστές OLE</vt:lpstr>
      </vt:variant>
      <vt:variant>
        <vt:i4>2</vt:i4>
      </vt:variant>
      <vt:variant>
        <vt:lpstr>Τίτλοι διαφανειών</vt:lpstr>
      </vt:variant>
      <vt:variant>
        <vt:i4>167</vt:i4>
      </vt:variant>
    </vt:vector>
  </HeadingPairs>
  <TitlesOfParts>
    <vt:vector size="189" baseType="lpstr">
      <vt:lpstr>Arial</vt:lpstr>
      <vt:lpstr>Bookman Old Style</vt:lpstr>
      <vt:lpstr>Calibri</vt:lpstr>
      <vt:lpstr>Cambria Math</vt:lpstr>
      <vt:lpstr>Comic Sans MS</vt:lpstr>
      <vt:lpstr>Corbel</vt:lpstr>
      <vt:lpstr>Helvetica</vt:lpstr>
      <vt:lpstr>Monotype Sorts</vt:lpstr>
      <vt:lpstr>MyanmarText</vt:lpstr>
      <vt:lpstr>Tahoma</vt:lpstr>
      <vt:lpstr>Times New Roman</vt:lpstr>
      <vt:lpstr>Trebuchet MS</vt:lpstr>
      <vt:lpstr>UB</vt:lpstr>
      <vt:lpstr>Verdana</vt:lpstr>
      <vt:lpstr>Wingdings</vt:lpstr>
      <vt:lpstr>Wingdings 2</vt:lpstr>
      <vt:lpstr>Wingdings 3</vt:lpstr>
      <vt:lpstr>Office Theme</vt:lpstr>
      <vt:lpstr>1_Office Theme</vt:lpstr>
      <vt:lpstr>Module</vt:lpstr>
      <vt:lpstr>Chart</vt:lpstr>
      <vt:lpstr>Image</vt:lpstr>
      <vt:lpstr>Παρουσίαση του PowerPoint</vt:lpstr>
      <vt:lpstr>Παρουσίαση του PowerPoint</vt:lpstr>
      <vt:lpstr>Παρουσίαση του PowerPoint</vt:lpstr>
      <vt:lpstr>HeartSCORE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Υπέρταση και νεφρός: θύτης ή θύμα</vt:lpstr>
      <vt:lpstr>Hypertension is a risk for Renal failure 332,544 men screened for MRFIT</vt:lpstr>
      <vt:lpstr>Παρουσίαση του PowerPoint</vt:lpstr>
      <vt:lpstr>Εκτίμηση νεφρικής λειτουργίας</vt:lpstr>
      <vt:lpstr>Παρουσίαση του PowerPoint</vt:lpstr>
      <vt:lpstr>Υπέρταση και νεφρός: θύτης ή θύμα</vt:lpstr>
      <vt:lpstr>Το GFR δεν αρκεί για την εκτίμηση της νεφρικής βλάβης   Πως θα εκτιμηθεί η νεφρική λειτουργία </vt:lpstr>
      <vt:lpstr>“Λειτουγική εφεδρεία νεφρού  (Renal Reserve)”</vt:lpstr>
      <vt:lpstr>Λειτουργικές Εφεδρείες Νεφρού (RFR)</vt:lpstr>
      <vt:lpstr>Nephron Number in Patients with Hypertension</vt:lpstr>
      <vt:lpstr>Λευκωματουρία</vt:lpstr>
      <vt:lpstr>Λευκωματουρία</vt:lpstr>
      <vt:lpstr>Εκτίμηση πρωτεΐνης/αλβουμίνης ούρων</vt:lpstr>
      <vt:lpstr>Normal urinary protein excretion </vt:lpstr>
      <vt:lpstr>Beware of Transient Albuminuria</vt:lpstr>
      <vt:lpstr>Detecting early CKD</vt:lpstr>
      <vt:lpstr>Μικροαλβουμινουρία</vt:lpstr>
      <vt:lpstr>GFR</vt:lpstr>
      <vt:lpstr>Υπερηχογράφημα νεφρών στην αρτηριακή υπέρταση</vt:lpstr>
      <vt:lpstr>ΣΥΜΠΕΡΑΣΜΑΤΑ</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Subclinical organ damage</vt:lpstr>
      <vt:lpstr>Παρουσίαση του PowerPoint</vt:lpstr>
      <vt:lpstr>Παρουσίαση του PowerPoint</vt:lpstr>
      <vt:lpstr>ΗΚΓικά και υπερηχογραφικά ευρήματα  στην υπερτροφία της αριστερής κοιλίας Cost-effect</vt:lpstr>
      <vt:lpstr>ΗΚΓικά ευρήματα  στην υπερτροφία της αριστερής κοιλίας</vt:lpstr>
      <vt:lpstr>Παρουσίαση του PowerPoint</vt:lpstr>
      <vt:lpstr>R wave in aVL lead &gt;1.1 mV</vt:lpstr>
      <vt:lpstr> Cornell voltage QRS duration product (&gt;244 mV*ms).</vt:lpstr>
      <vt:lpstr>ΗΚΓικά ευρήματα  στην υπερτροφία της αριστερής κοιλίας</vt:lpstr>
      <vt:lpstr>Παρουσίαση του PowerPoint</vt:lpstr>
      <vt:lpstr>Παρουσίαση του PowerPoint</vt:lpstr>
      <vt:lpstr> </vt:lpstr>
      <vt:lpstr>Συμπεράσματα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Take home message…</vt:lpstr>
      <vt:lpstr>Παρουσίαση του PowerPoint</vt:lpstr>
      <vt:lpstr>Νόσος μικρών αγγείων</vt:lpstr>
      <vt:lpstr>Definition of lacunes</vt:lpstr>
      <vt:lpstr>Main underlying pathologies</vt:lpstr>
      <vt:lpstr>Κύριοι μηχανισμοί στην ανάπτυξη κενοτοπιωδών εμφράκτων  </vt:lpstr>
      <vt:lpstr>Lacunar stroke (κενοτοπιώδη έμφρακτα) vs Small vessel disease (νόσος μικρών αγγείων)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 είναι; (Πολύ βασικά στοιχεία φυσιολογίας -  παθοφυσιολογία)   Πως το μετράμε; (Παρουσίαση των 2 βασικότερων μεθόδων – υπάρχρει gold standard? – μειονεκτήματα-πλεονελτήματα?)   Πότε το χρησιμοποιώ;</dc:title>
  <dc:creator>Athanase Protogerou</dc:creator>
  <cp:lastModifiedBy>christos georgakopoulos</cp:lastModifiedBy>
  <cp:revision>470</cp:revision>
  <dcterms:created xsi:type="dcterms:W3CDTF">2013-11-05T11:22:56Z</dcterms:created>
  <dcterms:modified xsi:type="dcterms:W3CDTF">2025-03-11T14:28:49Z</dcterms:modified>
</cp:coreProperties>
</file>