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119"/>
  </p:notesMasterIdLst>
  <p:sldIdLst>
    <p:sldId id="256" r:id="rId6"/>
    <p:sldId id="450" r:id="rId7"/>
    <p:sldId id="258" r:id="rId8"/>
    <p:sldId id="402" r:id="rId9"/>
    <p:sldId id="264" r:id="rId10"/>
    <p:sldId id="265" r:id="rId11"/>
    <p:sldId id="266" r:id="rId12"/>
    <p:sldId id="267" r:id="rId13"/>
    <p:sldId id="452" r:id="rId14"/>
    <p:sldId id="449" r:id="rId15"/>
    <p:sldId id="392" r:id="rId16"/>
    <p:sldId id="262" r:id="rId17"/>
    <p:sldId id="263" r:id="rId18"/>
    <p:sldId id="451" r:id="rId19"/>
    <p:sldId id="259" r:id="rId20"/>
    <p:sldId id="260" r:id="rId21"/>
    <p:sldId id="268" r:id="rId22"/>
    <p:sldId id="363" r:id="rId23"/>
    <p:sldId id="269" r:id="rId24"/>
    <p:sldId id="364" r:id="rId25"/>
    <p:sldId id="370" r:id="rId26"/>
    <p:sldId id="365" r:id="rId27"/>
    <p:sldId id="371" r:id="rId28"/>
    <p:sldId id="393" r:id="rId29"/>
    <p:sldId id="400" r:id="rId30"/>
    <p:sldId id="394" r:id="rId31"/>
    <p:sldId id="366" r:id="rId32"/>
    <p:sldId id="271" r:id="rId33"/>
    <p:sldId id="272" r:id="rId34"/>
    <p:sldId id="367" r:id="rId35"/>
    <p:sldId id="372" r:id="rId36"/>
    <p:sldId id="277" r:id="rId37"/>
    <p:sldId id="373" r:id="rId38"/>
    <p:sldId id="279" r:id="rId39"/>
    <p:sldId id="280" r:id="rId40"/>
    <p:sldId id="282" r:id="rId41"/>
    <p:sldId id="283" r:id="rId42"/>
    <p:sldId id="284" r:id="rId43"/>
    <p:sldId id="458" r:id="rId44"/>
    <p:sldId id="459" r:id="rId45"/>
    <p:sldId id="460" r:id="rId46"/>
    <p:sldId id="461" r:id="rId47"/>
    <p:sldId id="464" r:id="rId48"/>
    <p:sldId id="465" r:id="rId49"/>
    <p:sldId id="466" r:id="rId50"/>
    <p:sldId id="467" r:id="rId51"/>
    <p:sldId id="469" r:id="rId52"/>
    <p:sldId id="470" r:id="rId53"/>
    <p:sldId id="471" r:id="rId54"/>
    <p:sldId id="472" r:id="rId55"/>
    <p:sldId id="474" r:id="rId56"/>
    <p:sldId id="432" r:id="rId57"/>
    <p:sldId id="436" r:id="rId58"/>
    <p:sldId id="433" r:id="rId59"/>
    <p:sldId id="434" r:id="rId60"/>
    <p:sldId id="435" r:id="rId61"/>
    <p:sldId id="438" r:id="rId62"/>
    <p:sldId id="304" r:id="rId63"/>
    <p:sldId id="313" r:id="rId64"/>
    <p:sldId id="315" r:id="rId65"/>
    <p:sldId id="305" r:id="rId66"/>
    <p:sldId id="306" r:id="rId67"/>
    <p:sldId id="307" r:id="rId68"/>
    <p:sldId id="310" r:id="rId69"/>
    <p:sldId id="311" r:id="rId70"/>
    <p:sldId id="486" r:id="rId71"/>
    <p:sldId id="314" r:id="rId72"/>
    <p:sldId id="290" r:id="rId73"/>
    <p:sldId id="319" r:id="rId74"/>
    <p:sldId id="320" r:id="rId75"/>
    <p:sldId id="291" r:id="rId76"/>
    <p:sldId id="419" r:id="rId77"/>
    <p:sldId id="318" r:id="rId78"/>
    <p:sldId id="375" r:id="rId79"/>
    <p:sldId id="475" r:id="rId80"/>
    <p:sldId id="421" r:id="rId81"/>
    <p:sldId id="378" r:id="rId82"/>
    <p:sldId id="379" r:id="rId83"/>
    <p:sldId id="380" r:id="rId84"/>
    <p:sldId id="381" r:id="rId85"/>
    <p:sldId id="382" r:id="rId86"/>
    <p:sldId id="383" r:id="rId87"/>
    <p:sldId id="384" r:id="rId88"/>
    <p:sldId id="385" r:id="rId89"/>
    <p:sldId id="386" r:id="rId90"/>
    <p:sldId id="388" r:id="rId91"/>
    <p:sldId id="389" r:id="rId92"/>
    <p:sldId id="423" r:id="rId93"/>
    <p:sldId id="391" r:id="rId94"/>
    <p:sldId id="488" r:id="rId95"/>
    <p:sldId id="477" r:id="rId96"/>
    <p:sldId id="425" r:id="rId97"/>
    <p:sldId id="478" r:id="rId98"/>
    <p:sldId id="479" r:id="rId99"/>
    <p:sldId id="480" r:id="rId100"/>
    <p:sldId id="481" r:id="rId101"/>
    <p:sldId id="482" r:id="rId102"/>
    <p:sldId id="483" r:id="rId103"/>
    <p:sldId id="426" r:id="rId104"/>
    <p:sldId id="484" r:id="rId105"/>
    <p:sldId id="427" r:id="rId106"/>
    <p:sldId id="439" r:id="rId107"/>
    <p:sldId id="441" r:id="rId108"/>
    <p:sldId id="443" r:id="rId109"/>
    <p:sldId id="442" r:id="rId110"/>
    <p:sldId id="448" r:id="rId111"/>
    <p:sldId id="428" r:id="rId112"/>
    <p:sldId id="445" r:id="rId113"/>
    <p:sldId id="446" r:id="rId114"/>
    <p:sldId id="447" r:id="rId115"/>
    <p:sldId id="485" r:id="rId116"/>
    <p:sldId id="302" r:id="rId117"/>
    <p:sldId id="489" r:id="rId118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/>
    <p:restoredTop sz="94660"/>
  </p:normalViewPr>
  <p:slideViewPr>
    <p:cSldViewPr showGuides="1">
      <p:cViewPr varScale="1">
        <p:scale>
          <a:sx n="107" d="100"/>
          <a:sy n="107" d="100"/>
        </p:scale>
        <p:origin x="108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DCA876A-78B0-4175-85DA-504EBDB9C1BF}" type="datetimeFigureOut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8/4/2025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l-GR" altLang="en-US" sz="1200" dirty="0"/>
              <a:t>‹#›</a:t>
            </a:fld>
            <a:endParaRPr lang="el-GR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7587" name="Θέση σημειώσεων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4" name="Θέση αριθμού διαφάνειας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solidFill>
                  <a:srgbClr val="000000"/>
                </a:solidFill>
                <a:latin typeface="Aptos" pitchFamily="34" charset="0"/>
              </a:rPr>
              <a:t>55</a:t>
            </a:fld>
            <a:endParaRPr lang="en-US" sz="1200" dirty="0">
              <a:solidFill>
                <a:srgbClr val="000000"/>
              </a:solidFill>
              <a:latin typeface="Aptos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CE09FA-B111-4B81-BDCE-33E713BC106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CE09FA-B111-4B81-BDCE-33E713BC106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CE09FA-B111-4B81-BDCE-33E713BC106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 hasCustomPrompt="1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F8AE0-7850-4F51-A829-BBA818BAADDC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F8AE0-7850-4F51-A829-BBA818BAADDC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F8AE0-7850-4F51-A829-BBA818BAADDC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 hasCustomPrompt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 hasCustomPrompt="1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F8AE0-7850-4F51-A829-BBA818BAADDC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 hasCustomPrompt="1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F8AE0-7850-4F51-A829-BBA818BAADDC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F8AE0-7850-4F51-A829-BBA818BAADDC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F8AE0-7850-4F51-A829-BBA818BAADDC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F8AE0-7850-4F51-A829-BBA818BAADDC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CE09FA-B111-4B81-BDCE-33E713BC106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F8AE0-7850-4F51-A829-BBA818BAADDC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F8AE0-7850-4F51-A829-BBA818BAADDC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F8AE0-7850-4F51-A829-BBA818BAADDC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 hasCustomPrompt="1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7C1368-F602-4F1A-9748-376EB40982D8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7C1368-F602-4F1A-9748-376EB40982D8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7C1368-F602-4F1A-9748-376EB40982D8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 hasCustomPrompt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 hasCustomPrompt="1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7C1368-F602-4F1A-9748-376EB40982D8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 hasCustomPrompt="1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7C1368-F602-4F1A-9748-376EB40982D8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7C1368-F602-4F1A-9748-376EB40982D8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7C1368-F602-4F1A-9748-376EB40982D8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CE09FA-B111-4B81-BDCE-33E713BC106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7C1368-F602-4F1A-9748-376EB40982D8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7C1368-F602-4F1A-9748-376EB40982D8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7C1368-F602-4F1A-9748-376EB40982D8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7C1368-F602-4F1A-9748-376EB40982D8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E685DB-D89E-480A-AD39-CD6C38F75F47}" type="datetimeFigureOut">
              <a:rPr kumimoji="0" lang="el-G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8/4/2025</a:t>
            </a:fld>
            <a:endParaRPr kumimoji="0" lang="el-G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l-G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l-GR" altLang="x-none" dirty="0">
                <a:latin typeface="Arial" panose="020B0604020202020204" pitchFamily="34" charset="0"/>
              </a:rPr>
              <a:t>‹#›</a:t>
            </a:fld>
            <a:endParaRPr lang="el-GR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E685DB-D89E-480A-AD39-CD6C38F75F47}" type="datetimeFigureOut">
              <a:rPr kumimoji="0" lang="el-G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8/4/2025</a:t>
            </a:fld>
            <a:endParaRPr kumimoji="0" lang="el-G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l-G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l-GR" altLang="x-none" dirty="0">
                <a:latin typeface="Arial" panose="020B0604020202020204" pitchFamily="34" charset="0"/>
              </a:rPr>
              <a:t>‹#›</a:t>
            </a:fld>
            <a:endParaRPr lang="el-GR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E685DB-D89E-480A-AD39-CD6C38F75F47}" type="datetimeFigureOut">
              <a:rPr kumimoji="0" lang="el-G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8/4/2025</a:t>
            </a:fld>
            <a:endParaRPr kumimoji="0" lang="el-G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l-G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l-GR" altLang="x-none" dirty="0">
                <a:latin typeface="Arial" panose="020B0604020202020204" pitchFamily="34" charset="0"/>
              </a:rPr>
              <a:t>‹#›</a:t>
            </a:fld>
            <a:endParaRPr lang="el-GR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E685DB-D89E-480A-AD39-CD6C38F75F47}" type="datetimeFigureOut">
              <a:rPr kumimoji="0" lang="el-G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8/4/2025</a:t>
            </a:fld>
            <a:endParaRPr kumimoji="0" lang="el-G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l-G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l-GR" altLang="x-none" dirty="0">
                <a:latin typeface="Arial" panose="020B0604020202020204" pitchFamily="34" charset="0"/>
              </a:rPr>
              <a:t>‹#›</a:t>
            </a:fld>
            <a:endParaRPr lang="el-GR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E685DB-D89E-480A-AD39-CD6C38F75F47}" type="datetimeFigureOut">
              <a:rPr kumimoji="0" lang="el-G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8/4/2025</a:t>
            </a:fld>
            <a:endParaRPr kumimoji="0" lang="el-G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l-G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l-GR" altLang="x-none" dirty="0">
                <a:latin typeface="Arial" panose="020B0604020202020204" pitchFamily="34" charset="0"/>
              </a:rPr>
              <a:t>‹#›</a:t>
            </a:fld>
            <a:endParaRPr lang="el-GR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E685DB-D89E-480A-AD39-CD6C38F75F47}" type="datetimeFigureOut">
              <a:rPr kumimoji="0" lang="el-G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8/4/2025</a:t>
            </a:fld>
            <a:endParaRPr kumimoji="0" lang="el-G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l-G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l-GR" altLang="x-none" dirty="0">
                <a:latin typeface="Arial" panose="020B0604020202020204" pitchFamily="34" charset="0"/>
              </a:rPr>
              <a:t>‹#›</a:t>
            </a:fld>
            <a:endParaRPr lang="el-GR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CE09FA-B111-4B81-BDCE-33E713BC106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E685DB-D89E-480A-AD39-CD6C38F75F47}" type="datetimeFigureOut">
              <a:rPr kumimoji="0" lang="el-G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8/4/2025</a:t>
            </a:fld>
            <a:endParaRPr kumimoji="0" lang="el-G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l-G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l-GR" altLang="x-none" dirty="0">
                <a:latin typeface="Arial" panose="020B0604020202020204" pitchFamily="34" charset="0"/>
              </a:rPr>
              <a:t>‹#›</a:t>
            </a:fld>
            <a:endParaRPr lang="el-GR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E685DB-D89E-480A-AD39-CD6C38F75F47}" type="datetimeFigureOut">
              <a:rPr kumimoji="0" lang="el-G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8/4/2025</a:t>
            </a:fld>
            <a:endParaRPr kumimoji="0" lang="el-G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l-G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l-GR" altLang="x-none" dirty="0">
                <a:latin typeface="Arial" panose="020B0604020202020204" pitchFamily="34" charset="0"/>
              </a:rPr>
              <a:t>‹#›</a:t>
            </a:fld>
            <a:endParaRPr lang="el-GR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l-GR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E685DB-D89E-480A-AD39-CD6C38F75F47}" type="datetimeFigureOut">
              <a:rPr kumimoji="0" lang="el-G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8/4/2025</a:t>
            </a:fld>
            <a:endParaRPr kumimoji="0" lang="el-G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l-G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l-GR" altLang="x-none" dirty="0">
                <a:latin typeface="Arial" panose="020B0604020202020204" pitchFamily="34" charset="0"/>
              </a:rPr>
              <a:t>‹#›</a:t>
            </a:fld>
            <a:endParaRPr lang="el-GR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E685DB-D89E-480A-AD39-CD6C38F75F47}" type="datetimeFigureOut">
              <a:rPr kumimoji="0" lang="el-G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8/4/2025</a:t>
            </a:fld>
            <a:endParaRPr kumimoji="0" lang="el-G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l-G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l-GR" altLang="x-none" dirty="0">
                <a:latin typeface="Arial" panose="020B0604020202020204" pitchFamily="34" charset="0"/>
              </a:rPr>
              <a:t>‹#›</a:t>
            </a:fld>
            <a:endParaRPr lang="el-GR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E685DB-D89E-480A-AD39-CD6C38F75F47}" type="datetimeFigureOut">
              <a:rPr kumimoji="0" lang="el-G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8/4/2025</a:t>
            </a:fld>
            <a:endParaRPr kumimoji="0" lang="el-G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l-G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l-GR" altLang="x-none" dirty="0">
                <a:latin typeface="Arial" panose="020B0604020202020204" pitchFamily="34" charset="0"/>
              </a:rPr>
              <a:t>‹#›</a:t>
            </a:fld>
            <a:endParaRPr lang="el-GR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 hasCustomPrompt="1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0352A9-C4FC-491E-ABF0-426F5CF49FD6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0352A9-C4FC-491E-ABF0-426F5CF49FD6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0352A9-C4FC-491E-ABF0-426F5CF49FD6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 hasCustomPrompt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 hasCustomPrompt="1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0352A9-C4FC-491E-ABF0-426F5CF49FD6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 hasCustomPrompt="1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0352A9-C4FC-491E-ABF0-426F5CF49FD6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CE09FA-B111-4B81-BDCE-33E713BC106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0352A9-C4FC-491E-ABF0-426F5CF49FD6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0352A9-C4FC-491E-ABF0-426F5CF49FD6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0352A9-C4FC-491E-ABF0-426F5CF49FD6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0352A9-C4FC-491E-ABF0-426F5CF49FD6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0352A9-C4FC-491E-ABF0-426F5CF49FD6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0352A9-C4FC-491E-ABF0-426F5CF49FD6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CE09FA-B111-4B81-BDCE-33E713BC106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CE09FA-B111-4B81-BDCE-33E713BC106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CE09FA-B111-4B81-BDCE-33E713BC106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CE09FA-B111-4B81-BDCE-33E713BC106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l-GR" altLang="en-US" dirty="0"/>
              <a:t>Kλικ για επεξεργασία του τίτλου</a:t>
            </a:r>
            <a:endParaRPr lang="en-US" altLang="en-US" dirty="0"/>
          </a:p>
        </p:txBody>
      </p:sp>
      <p:sp>
        <p:nvSpPr>
          <p:cNvPr id="1027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l-GR" altLang="en-US" dirty="0"/>
              <a:t>Kλικ για επεξεργασία των στυλ του υποδείγματος</a:t>
            </a:r>
          </a:p>
          <a:p>
            <a:pPr lvl="1"/>
            <a:r>
              <a:rPr lang="el-GR" altLang="en-US" dirty="0"/>
              <a:t>Δεύτερου επιπέδου</a:t>
            </a:r>
          </a:p>
          <a:p>
            <a:pPr lvl="2"/>
            <a:r>
              <a:rPr lang="el-GR" altLang="en-US" dirty="0"/>
              <a:t>Τρίτου επιπέδου</a:t>
            </a:r>
          </a:p>
          <a:p>
            <a:pPr lvl="3"/>
            <a:r>
              <a:rPr lang="el-GR" altLang="en-US" dirty="0"/>
              <a:t>Τέταρτου επιπέδου</a:t>
            </a:r>
          </a:p>
          <a:p>
            <a:pPr lvl="4"/>
            <a:r>
              <a:rPr lang="el-GR" altLang="en-US" dirty="0"/>
              <a:t>Πέμπτου επιπέδου</a:t>
            </a:r>
            <a:endParaRPr lang="en-US" altLang="en-US" dirty="0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CE09FA-B111-4B81-BDCE-33E713BC106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l-GR" altLang="en-US" dirty="0"/>
              <a:t>Kλικ για επεξεργασία του τίτλου</a:t>
            </a:r>
            <a:endParaRPr lang="en-US" altLang="en-US" dirty="0"/>
          </a:p>
        </p:txBody>
      </p:sp>
      <p:sp>
        <p:nvSpPr>
          <p:cNvPr id="2051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l-GR" altLang="en-US" dirty="0"/>
              <a:t>Kλικ για επεξεργασία των στυλ του υποδείγματος</a:t>
            </a:r>
          </a:p>
          <a:p>
            <a:pPr lvl="1"/>
            <a:r>
              <a:rPr lang="el-GR" altLang="en-US" dirty="0"/>
              <a:t>Δεύτερου επιπέδου</a:t>
            </a:r>
          </a:p>
          <a:p>
            <a:pPr lvl="2"/>
            <a:r>
              <a:rPr lang="el-GR" altLang="en-US" dirty="0"/>
              <a:t>Τρίτου επιπέδου</a:t>
            </a:r>
          </a:p>
          <a:p>
            <a:pPr lvl="3"/>
            <a:r>
              <a:rPr lang="el-GR" altLang="en-US" dirty="0"/>
              <a:t>Τέταρτου επιπέδου</a:t>
            </a:r>
          </a:p>
          <a:p>
            <a:pPr lvl="4"/>
            <a:r>
              <a:rPr lang="el-GR" altLang="en-US" dirty="0"/>
              <a:t>Πέμπτου επιπέδου</a:t>
            </a:r>
            <a:endParaRPr lang="en-US" altLang="en-US" dirty="0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F8AE0-7850-4F51-A829-BBA818BAADDC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l-GR" altLang="en-US" dirty="0"/>
              <a:t>Kλικ για επεξεργασία του τίτλου</a:t>
            </a:r>
            <a:endParaRPr lang="en-US" altLang="en-US" dirty="0"/>
          </a:p>
        </p:txBody>
      </p:sp>
      <p:sp>
        <p:nvSpPr>
          <p:cNvPr id="3075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l-GR" altLang="en-US" dirty="0"/>
              <a:t>Kλικ για επεξεργασία των στυλ του υποδείγματος</a:t>
            </a:r>
          </a:p>
          <a:p>
            <a:pPr lvl="1"/>
            <a:r>
              <a:rPr lang="el-GR" altLang="en-US" dirty="0"/>
              <a:t>Δεύτερου επιπέδου</a:t>
            </a:r>
          </a:p>
          <a:p>
            <a:pPr lvl="2"/>
            <a:r>
              <a:rPr lang="el-GR" altLang="en-US" dirty="0"/>
              <a:t>Τρίτου επιπέδου</a:t>
            </a:r>
          </a:p>
          <a:p>
            <a:pPr lvl="3"/>
            <a:r>
              <a:rPr lang="el-GR" altLang="en-US" dirty="0"/>
              <a:t>Τέταρτου επιπέδου</a:t>
            </a:r>
          </a:p>
          <a:p>
            <a:pPr lvl="4"/>
            <a:r>
              <a:rPr lang="el-GR" altLang="en-US" dirty="0"/>
              <a:t>Πέμπτου επιπέδου</a:t>
            </a:r>
            <a:endParaRPr lang="en-US" altLang="en-US" dirty="0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7C1368-F602-4F1A-9748-376EB40982D8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  <a:endParaRPr lang="el-GR" altLang="en-US" dirty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l-GR" altLang="x-non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E685DB-D89E-480A-AD39-CD6C38F75F47}" type="datetimeFigureOut">
              <a:rPr kumimoji="0" lang="el-G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8/4/2025</a:t>
            </a:fld>
            <a:endParaRPr kumimoji="0" lang="el-G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l-G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>
              <a:buNone/>
            </a:pPr>
            <a:fld id="{9A0DB2DC-4C9A-4742-B13C-FB6460FD3503}" type="slidenum">
              <a:rPr lang="el-GR" altLang="x-none" dirty="0">
                <a:latin typeface="Arial" panose="020B0604020202020204" pitchFamily="34" charset="0"/>
              </a:rPr>
              <a:t>‹#›</a:t>
            </a:fld>
            <a:endParaRPr lang="el-GR" altLang="x-none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l-GR" altLang="en-US" dirty="0"/>
              <a:t>Kλικ για επεξεργασία του τίτλου</a:t>
            </a:r>
            <a:endParaRPr lang="en-US" altLang="en-US" dirty="0"/>
          </a:p>
        </p:txBody>
      </p:sp>
      <p:sp>
        <p:nvSpPr>
          <p:cNvPr id="512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l-GR" altLang="en-US" dirty="0"/>
              <a:t>Kλικ για επεξεργασία των στυλ του υποδείγματος</a:t>
            </a:r>
          </a:p>
          <a:p>
            <a:pPr lvl="1"/>
            <a:r>
              <a:rPr lang="el-GR" altLang="en-US" dirty="0"/>
              <a:t>Δεύτερου επιπέδου</a:t>
            </a:r>
          </a:p>
          <a:p>
            <a:pPr lvl="2"/>
            <a:r>
              <a:rPr lang="el-GR" altLang="en-US" dirty="0"/>
              <a:t>Τρίτου επιπέδου</a:t>
            </a:r>
          </a:p>
          <a:p>
            <a:pPr lvl="3"/>
            <a:r>
              <a:rPr lang="el-GR" altLang="en-US" dirty="0"/>
              <a:t>Τέταρτου επιπέδου</a:t>
            </a:r>
          </a:p>
          <a:p>
            <a:pPr lvl="4"/>
            <a:r>
              <a:rPr lang="el-GR" altLang="en-US" dirty="0"/>
              <a:t>Πέμπτου επιπέδου</a:t>
            </a:r>
            <a:endParaRPr lang="en-US" altLang="en-US" dirty="0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0352A9-C4FC-491E-ABF0-426F5CF49FD6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4/8/2025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e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5.emf"/><Relationship Id="rId4" Type="http://schemas.openxmlformats.org/officeDocument/2006/relationships/image" Target="../media/image9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emf"/><Relationship Id="rId4" Type="http://schemas.openxmlformats.org/officeDocument/2006/relationships/image" Target="../media/image120.emf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emf"/><Relationship Id="rId5" Type="http://schemas.openxmlformats.org/officeDocument/2006/relationships/image" Target="../media/image130.emf"/><Relationship Id="rId4" Type="http://schemas.openxmlformats.org/officeDocument/2006/relationships/image" Target="../media/image1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MAFLD: A new name and definition brings hope for patients with fatty liver  disease | The Westmead Institute for Medical Researc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4518025"/>
            <a:ext cx="4191000" cy="2339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1 - Τίτλος"/>
          <p:cNvSpPr>
            <a:spLocks noGrp="1"/>
          </p:cNvSpPr>
          <p:nvPr>
            <p:ph type="ctrTitle" hasCustomPrompt="1"/>
          </p:nvPr>
        </p:nvSpPr>
        <p:spPr>
          <a:xfrm>
            <a:off x="304800" y="685800"/>
            <a:ext cx="8534400" cy="1470025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>
              <a:buClrTx/>
              <a:buSzTx/>
              <a:buFontTx/>
            </a:pPr>
            <a:r>
              <a:rPr lang="el-GR" altLang="en-US" dirty="0"/>
              <a:t>Αντιδιαβητικά φάρμακα στη </a:t>
            </a:r>
            <a:r>
              <a:rPr lang="en-US" altLang="en-US" dirty="0"/>
              <a:t>MASLD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 hasCustomPrompt="1"/>
          </p:nvPr>
        </p:nvSpPr>
        <p:spPr>
          <a:xfrm>
            <a:off x="1371600" y="2667000"/>
            <a:ext cx="6400800" cy="1752600"/>
          </a:xfrm>
        </p:spPr>
        <p:txBody>
          <a:bodyPr vert="horz" wrap="square" lIns="91440" tIns="45720" rIns="91440" bIns="45720" numCol="1" rtlCol="0" anchor="t" anchorCtr="0" compatLnSpc="1"/>
          <a:lstStyle/>
          <a:p>
            <a:pPr eaLnBrk="1" hangingPunct="1">
              <a:lnSpc>
                <a:spcPct val="80000"/>
              </a:lnSpc>
              <a:buClrTx/>
              <a:buSzTx/>
            </a:pPr>
            <a:r>
              <a:rPr lang="el-GR" altLang="x-none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Θεόδωρος Ανδρουτσάκος</a:t>
            </a:r>
          </a:p>
          <a:p>
            <a:pPr eaLnBrk="1" hangingPunct="1">
              <a:lnSpc>
                <a:spcPct val="80000"/>
              </a:lnSpc>
              <a:buClrTx/>
              <a:buSzTx/>
            </a:pPr>
            <a:r>
              <a:rPr lang="el-GR" altLang="x-none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Παθολόγος / Ηπατολόγος</a:t>
            </a:r>
          </a:p>
          <a:p>
            <a:pPr eaLnBrk="1" hangingPunct="1">
              <a:lnSpc>
                <a:spcPct val="80000"/>
              </a:lnSpc>
              <a:buClrTx/>
              <a:buSzTx/>
            </a:pPr>
            <a:r>
              <a:rPr lang="el-GR" altLang="x-none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Ακ. Υπότροφος</a:t>
            </a:r>
          </a:p>
          <a:p>
            <a:pPr eaLnBrk="1" hangingPunct="1">
              <a:lnSpc>
                <a:spcPct val="80000"/>
              </a:lnSpc>
              <a:buClrTx/>
              <a:buSzTx/>
            </a:pPr>
            <a:r>
              <a:rPr lang="el-GR" altLang="x-none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Κλινική και εργαστήριο Παθολογικής Φυσιολογίας, ΕΚΠΑ</a:t>
            </a:r>
          </a:p>
          <a:p>
            <a:pPr eaLnBrk="1" hangingPunct="1">
              <a:lnSpc>
                <a:spcPct val="80000"/>
              </a:lnSpc>
              <a:buClrTx/>
              <a:buSzTx/>
            </a:pPr>
            <a:endParaRPr sz="2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8" y="857250"/>
            <a:ext cx="9056687" cy="5314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148638" y="6650038"/>
            <a:ext cx="995363" cy="207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Targher</a:t>
            </a:r>
            <a:r>
              <a:rPr kumimoji="0" lang="en-US" alt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G, Gut 2024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1 - Τίτλος"/>
          <p:cNvSpPr>
            <a:spLocks noGrp="1"/>
          </p:cNvSpPr>
          <p:nvPr>
            <p:ph type="title" hasCustomPrompt="1"/>
          </p:nvPr>
        </p:nvSpPr>
        <p:spPr>
          <a:xfrm>
            <a:off x="0" y="847725"/>
            <a:ext cx="5070475" cy="857250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en-US" dirty="0"/>
              <a:t>Tizerpatide</a:t>
            </a:r>
            <a:r>
              <a:rPr lang="el-GR" altLang="en-US" dirty="0"/>
              <a:t> </a:t>
            </a:r>
            <a:endParaRPr lang="en-US" altLang="en-US" dirty="0"/>
          </a:p>
        </p:txBody>
      </p:sp>
      <p:sp>
        <p:nvSpPr>
          <p:cNvPr id="114691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111125" y="1719263"/>
            <a:ext cx="5068888" cy="3394075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r>
              <a:rPr lang="el-GR" altLang="en-US" sz="1800" dirty="0"/>
              <a:t>Πεπτίδιο με δράση ανάλογη τόση της </a:t>
            </a:r>
            <a:r>
              <a:rPr lang="en-US" altLang="en-US" sz="1800" dirty="0"/>
              <a:t>GLP-1</a:t>
            </a:r>
            <a:r>
              <a:rPr lang="el-GR" altLang="en-US" sz="1800" dirty="0"/>
              <a:t> </a:t>
            </a:r>
            <a:r>
              <a:rPr lang="en-US" altLang="en-US" sz="1800" dirty="0"/>
              <a:t> </a:t>
            </a:r>
            <a:r>
              <a:rPr lang="el-GR" altLang="en-US" sz="1800" dirty="0"/>
              <a:t>όσο και της </a:t>
            </a:r>
            <a:r>
              <a:rPr lang="en-US" altLang="en-US" sz="1800" dirty="0"/>
              <a:t>GIP</a:t>
            </a:r>
            <a:endParaRPr lang="el-GR" altLang="en-US" sz="1800" dirty="0"/>
          </a:p>
          <a:p>
            <a:pPr eaLnBrk="1" hangingPunct="1"/>
            <a:endParaRPr lang="en-US" altLang="en-US" sz="1800" dirty="0"/>
          </a:p>
          <a:p>
            <a:pPr eaLnBrk="1" hangingPunct="1"/>
            <a:r>
              <a:rPr lang="el-GR" altLang="en-US" sz="1800" dirty="0"/>
              <a:t>Εβδομαδιαία χορήγηση</a:t>
            </a:r>
          </a:p>
          <a:p>
            <a:pPr eaLnBrk="1" hangingPunct="1"/>
            <a:endParaRPr lang="el-GR" altLang="en-US" sz="1800" dirty="0"/>
          </a:p>
          <a:p>
            <a:pPr eaLnBrk="1" hangingPunct="1"/>
            <a:r>
              <a:rPr lang="el-GR" altLang="en-US" sz="1800" dirty="0"/>
              <a:t>Ένδειξη από </a:t>
            </a:r>
            <a:r>
              <a:rPr lang="en-US" altLang="en-US" sz="1800" dirty="0"/>
              <a:t>FDA </a:t>
            </a:r>
            <a:r>
              <a:rPr lang="el-GR" altLang="en-US" sz="1800" dirty="0"/>
              <a:t>για ΣΔ ΙΙ</a:t>
            </a:r>
          </a:p>
          <a:p>
            <a:pPr eaLnBrk="1" hangingPunct="1"/>
            <a:endParaRPr lang="el-GR" altLang="en-US" sz="1800" dirty="0"/>
          </a:p>
          <a:p>
            <a:pPr eaLnBrk="1" hangingPunct="1"/>
            <a:r>
              <a:rPr lang="el-GR" altLang="en-US" sz="1800" dirty="0"/>
              <a:t>Μείωση βάρους σε ασθενείς με ΣΔ ΙΙ και</a:t>
            </a:r>
            <a:r>
              <a:rPr lang="en-US" altLang="en-US" sz="1800" dirty="0"/>
              <a:t>/</a:t>
            </a:r>
            <a:r>
              <a:rPr lang="el-GR" altLang="en-US" sz="1800" dirty="0"/>
              <a:t>ή παχυσαρκία σε μελέτες φάσης ΙΙ-ΙΙΙ</a:t>
            </a:r>
          </a:p>
          <a:p>
            <a:pPr eaLnBrk="1" hangingPunct="1"/>
            <a:endParaRPr lang="en-US" altLang="en-US" sz="1800" dirty="0"/>
          </a:p>
        </p:txBody>
      </p:sp>
      <p:pic>
        <p:nvPicPr>
          <p:cNvPr id="114692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013" y="862013"/>
            <a:ext cx="3963987" cy="3363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7 - Ορθογώνιο"/>
          <p:cNvSpPr/>
          <p:nvPr/>
        </p:nvSpPr>
        <p:spPr>
          <a:xfrm>
            <a:off x="8591550" y="3249613"/>
            <a:ext cx="552450" cy="7747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8310" name="TextBox 5"/>
          <p:cNvSpPr txBox="1">
            <a:spLocks noChangeArrowheads="1"/>
          </p:cNvSpPr>
          <p:nvPr/>
        </p:nvSpPr>
        <p:spPr bwMode="auto">
          <a:xfrm>
            <a:off x="6099175" y="857250"/>
            <a:ext cx="1428750" cy="207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7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Rosenstock J, Lancet 2021</a:t>
            </a:r>
            <a:endParaRPr kumimoji="0" lang="el-GR" alt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4695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463" y="4335463"/>
            <a:ext cx="3919537" cy="1665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6446838" y="4133850"/>
            <a:ext cx="1430338" cy="207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75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Jastreboff</a:t>
            </a:r>
            <a:r>
              <a:rPr kumimoji="0" lang="en-US" altLang="en-US" sz="7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A, NEJM 2022</a:t>
            </a:r>
            <a:endParaRPr kumimoji="0" lang="el-GR" alt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1347788"/>
            <a:ext cx="7340600" cy="3232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8" y="857250"/>
            <a:ext cx="67627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Ορθογώνιο 5"/>
          <p:cNvSpPr/>
          <p:nvPr/>
        </p:nvSpPr>
        <p:spPr>
          <a:xfrm>
            <a:off x="1271588" y="1624013"/>
            <a:ext cx="6762750" cy="3429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271588" y="2636838"/>
            <a:ext cx="6762750" cy="21272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1271588" y="2979738"/>
            <a:ext cx="6762750" cy="53975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1271588" y="3836988"/>
            <a:ext cx="6762750" cy="35083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1271588" y="5053013"/>
            <a:ext cx="6762750" cy="21272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889000"/>
            <a:ext cx="7173913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7763" name="TextBox 5"/>
          <p:cNvSpPr txBox="1"/>
          <p:nvPr/>
        </p:nvSpPr>
        <p:spPr>
          <a:xfrm>
            <a:off x="0" y="4546600"/>
            <a:ext cx="9144000" cy="1477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14630" lvl="0" indent="-214630" algn="ctr">
              <a:spcBef>
                <a:spcPct val="0"/>
              </a:spcBef>
            </a:pPr>
            <a:r>
              <a:rPr lang="el-G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Απώλεια βάρους 0.8%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placebo, 10.7% 5mg, 13.3% 10mg, 15.6% 15mg</a:t>
            </a:r>
            <a:endParaRPr lang="el-GR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630" lvl="0" indent="-214630" algn="ctr">
              <a:spcBef>
                <a:spcPct val="0"/>
              </a:spcBef>
            </a:pPr>
            <a:r>
              <a:rPr lang="el-G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Βελτίωση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AST, ALT</a:t>
            </a:r>
          </a:p>
          <a:p>
            <a:pPr marL="214630" lvl="0" indent="-214630" algn="ctr">
              <a:spcBef>
                <a:spcPct val="0"/>
              </a:spcBef>
            </a:pPr>
            <a:r>
              <a:rPr lang="el-G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Βελτίωση ηπατικής στεάτωσης</a:t>
            </a:r>
          </a:p>
          <a:p>
            <a:pPr marL="214630" lvl="0" indent="-214630" algn="ctr">
              <a:spcBef>
                <a:spcPct val="0"/>
              </a:spcBef>
            </a:pPr>
            <a:r>
              <a:rPr lang="el-G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Βελτίωση ελαστογραφίας ήπατος</a:t>
            </a:r>
          </a:p>
          <a:p>
            <a:pPr marL="214630" lvl="0" indent="-214630" algn="ctr">
              <a:spcBef>
                <a:spcPct val="0"/>
              </a:spcBef>
            </a:pPr>
            <a:r>
              <a:rPr lang="el-G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Μείωση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PRO-C3 (</a:t>
            </a:r>
            <a:r>
              <a:rPr lang="el-G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δείκτης ίνωσης ήπατος)</a:t>
            </a:r>
            <a:endParaRPr lang="en-US" alt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Τίτλος 1"/>
          <p:cNvSpPr>
            <a:spLocks noGrp="1"/>
          </p:cNvSpPr>
          <p:nvPr>
            <p:ph type="title" hasCustomPrompt="1"/>
          </p:nvPr>
        </p:nvSpPr>
        <p:spPr>
          <a:xfrm>
            <a:off x="457200" y="857250"/>
            <a:ext cx="8229600" cy="685800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lang="el-GR" altLang="en-US" dirty="0"/>
              <a:t>Λιπίδια και </a:t>
            </a:r>
            <a:r>
              <a:rPr lang="en-US" altLang="en-US" dirty="0"/>
              <a:t>HbA1c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 hasCustomPrompt="1"/>
          </p:nvPr>
        </p:nvSpPr>
        <p:spPr>
          <a:xfrm>
            <a:off x="220663" y="1600200"/>
            <a:ext cx="4759325" cy="4278313"/>
          </a:xfrm>
        </p:spPr>
        <p:txBody>
          <a:bodyPr vert="horz" wrap="square" lIns="91440" tIns="45720" rIns="91440" bIns="45720" numCol="1" anchor="t" anchorCtr="0" compatLnSpc="1"/>
          <a:lstStyle/>
          <a:p>
            <a:r>
              <a:rPr sz="1800" b="1" dirty="0"/>
              <a:t>HbA1c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sz="1800" dirty="0"/>
              <a:t>Placebo: </a:t>
            </a:r>
            <a:r>
              <a:rPr lang="el-GR" altLang="x-none" sz="1800" dirty="0"/>
              <a:t>Αύξηση </a:t>
            </a:r>
            <a:r>
              <a:rPr sz="1800" dirty="0"/>
              <a:t>0.1%</a:t>
            </a:r>
            <a:endParaRPr lang="el-GR" altLang="x-none" sz="1800" dirty="0"/>
          </a:p>
          <a:p>
            <a:pPr>
              <a:buFont typeface="Wingdings" panose="05000000000000000000" pitchFamily="2" charset="2"/>
              <a:buChar char="Ø"/>
            </a:pPr>
            <a:r>
              <a:rPr sz="1800" dirty="0"/>
              <a:t>Tirzepatide 5 mg: </a:t>
            </a:r>
            <a:r>
              <a:rPr lang="el-GR" altLang="x-none" sz="1800" dirty="0"/>
              <a:t>Μείωση 0.7%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sz="1800" dirty="0"/>
              <a:t>Tirzepatide 10 mg:</a:t>
            </a:r>
            <a:r>
              <a:rPr lang="el-GR" altLang="x-none" sz="1800" dirty="0"/>
              <a:t> Μείωση</a:t>
            </a:r>
            <a:r>
              <a:rPr sz="1800" dirty="0"/>
              <a:t> 1.0%</a:t>
            </a:r>
            <a:endParaRPr lang="el-GR" altLang="x-none" sz="1800" dirty="0"/>
          </a:p>
          <a:p>
            <a:pPr>
              <a:buFont typeface="Wingdings" panose="05000000000000000000" pitchFamily="2" charset="2"/>
              <a:buChar char="Ø"/>
            </a:pPr>
            <a:r>
              <a:rPr sz="1800" dirty="0"/>
              <a:t>Tirzepatide 15 mg: </a:t>
            </a:r>
            <a:r>
              <a:rPr lang="el-GR" altLang="x-none" sz="1800" dirty="0"/>
              <a:t>Μείωση 1.2%</a:t>
            </a:r>
          </a:p>
          <a:p>
            <a:pPr>
              <a:buNone/>
            </a:pPr>
            <a:endParaRPr lang="el-GR" altLang="x-none" sz="1800" dirty="0"/>
          </a:p>
          <a:p>
            <a:r>
              <a:rPr sz="1800" b="1" dirty="0"/>
              <a:t>Triglycerides</a:t>
            </a:r>
            <a:endParaRPr lang="el-GR" altLang="x-none" sz="1800" b="1" dirty="0"/>
          </a:p>
          <a:p>
            <a:pPr>
              <a:buFont typeface="Wingdings" panose="05000000000000000000" pitchFamily="2" charset="2"/>
              <a:buChar char="Ø"/>
            </a:pPr>
            <a:r>
              <a:rPr sz="1800" dirty="0"/>
              <a:t>Placebo:</a:t>
            </a:r>
            <a:r>
              <a:rPr lang="el-GR" altLang="x-none" sz="1800" dirty="0"/>
              <a:t> Μείωση</a:t>
            </a:r>
            <a:r>
              <a:rPr sz="1800" dirty="0"/>
              <a:t> 5.0%</a:t>
            </a:r>
            <a:endParaRPr lang="el-GR" altLang="x-none" sz="1800" dirty="0"/>
          </a:p>
          <a:p>
            <a:pPr>
              <a:buFont typeface="Wingdings" panose="05000000000000000000" pitchFamily="2" charset="2"/>
              <a:buChar char="Ø"/>
            </a:pPr>
            <a:r>
              <a:rPr sz="1800" dirty="0"/>
              <a:t>Tirzepatide 5 mg: </a:t>
            </a:r>
            <a:r>
              <a:rPr lang="el-GR" altLang="x-none" sz="1800" dirty="0"/>
              <a:t>Μείωση </a:t>
            </a:r>
            <a:r>
              <a:rPr sz="1800" dirty="0"/>
              <a:t>24.0%</a:t>
            </a:r>
            <a:endParaRPr lang="el-GR" altLang="x-none" sz="1800" dirty="0"/>
          </a:p>
          <a:p>
            <a:pPr>
              <a:buFont typeface="Wingdings" panose="05000000000000000000" pitchFamily="2" charset="2"/>
              <a:buChar char="Ø"/>
            </a:pPr>
            <a:r>
              <a:rPr sz="1800" dirty="0"/>
              <a:t>Tirzepatide 10 mg: </a:t>
            </a:r>
            <a:r>
              <a:rPr lang="el-GR" altLang="x-none" sz="1800" dirty="0"/>
              <a:t>Μείωση </a:t>
            </a:r>
            <a:r>
              <a:rPr sz="1800" dirty="0"/>
              <a:t>30.0%</a:t>
            </a:r>
            <a:endParaRPr lang="el-GR" altLang="x-none" sz="1800" dirty="0"/>
          </a:p>
          <a:p>
            <a:pPr>
              <a:buFont typeface="Wingdings" panose="05000000000000000000" pitchFamily="2" charset="2"/>
              <a:buChar char="Ø"/>
            </a:pPr>
            <a:r>
              <a:rPr sz="1800" dirty="0"/>
              <a:t>Tirzepatide 15 mg: </a:t>
            </a:r>
            <a:r>
              <a:rPr lang="el-GR" altLang="x-none" sz="1800" dirty="0"/>
              <a:t>Μείωση </a:t>
            </a:r>
            <a:r>
              <a:rPr sz="1800" dirty="0"/>
              <a:t>45.0%.</a:t>
            </a:r>
            <a:r>
              <a:rPr lang="el-GR" altLang="x-none" sz="1800" dirty="0"/>
              <a:t> </a:t>
            </a:r>
            <a:endParaRPr sz="1800" dirty="0"/>
          </a:p>
        </p:txBody>
      </p:sp>
      <p:sp>
        <p:nvSpPr>
          <p:cNvPr id="4" name="Θέση περιεχομένου 2"/>
          <p:cNvSpPr txBox="1"/>
          <p:nvPr/>
        </p:nvSpPr>
        <p:spPr bwMode="auto">
          <a:xfrm>
            <a:off x="4816475" y="1657350"/>
            <a:ext cx="4327525" cy="4278313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/>
            <a:r>
              <a:rPr sz="1800" b="1" dirty="0">
                <a:cs typeface="Arial" panose="020B0604020202020204" pitchFamily="34" charset="0"/>
              </a:rPr>
              <a:t>LDL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sz="1800" dirty="0">
                <a:cs typeface="Arial" panose="020B0604020202020204" pitchFamily="34" charset="0"/>
              </a:rPr>
              <a:t>Placebo: </a:t>
            </a:r>
            <a:r>
              <a:rPr lang="el-GR" altLang="x-none" sz="1800" dirty="0">
                <a:cs typeface="Arial" panose="020B0604020202020204" pitchFamily="34" charset="0"/>
              </a:rPr>
              <a:t>Μείωση </a:t>
            </a:r>
            <a:r>
              <a:rPr sz="1800" dirty="0">
                <a:cs typeface="Arial" panose="020B0604020202020204" pitchFamily="34" charset="0"/>
              </a:rPr>
              <a:t>6.0%.</a:t>
            </a:r>
            <a:endParaRPr lang="el-GR" altLang="x-none" sz="1800" dirty="0"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sz="1800" dirty="0">
                <a:cs typeface="Arial" panose="020B0604020202020204" pitchFamily="34" charset="0"/>
              </a:rPr>
              <a:t>Tirzepatide 5 mg: </a:t>
            </a:r>
            <a:r>
              <a:rPr lang="el-GR" altLang="x-none" sz="1800" dirty="0">
                <a:cs typeface="Arial" panose="020B0604020202020204" pitchFamily="34" charset="0"/>
              </a:rPr>
              <a:t>Μείωση</a:t>
            </a:r>
            <a:r>
              <a:rPr sz="1800" dirty="0">
                <a:cs typeface="Arial" panose="020B0604020202020204" pitchFamily="34" charset="0"/>
              </a:rPr>
              <a:t> 20.0%</a:t>
            </a:r>
            <a:endParaRPr lang="el-GR" altLang="x-none" sz="1800" dirty="0"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sz="1800" dirty="0">
                <a:cs typeface="Arial" panose="020B0604020202020204" pitchFamily="34" charset="0"/>
              </a:rPr>
              <a:t>Tirzepatide 10 mg: </a:t>
            </a:r>
            <a:r>
              <a:rPr lang="el-GR" altLang="x-none" sz="1800" dirty="0">
                <a:cs typeface="Arial" panose="020B0604020202020204" pitchFamily="34" charset="0"/>
              </a:rPr>
              <a:t>Μείωση </a:t>
            </a:r>
            <a:r>
              <a:rPr sz="1800" dirty="0">
                <a:cs typeface="Arial" panose="020B0604020202020204" pitchFamily="34" charset="0"/>
              </a:rPr>
              <a:t>23.0%</a:t>
            </a:r>
            <a:endParaRPr lang="el-GR" altLang="x-none" sz="1800" dirty="0"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sz="1800" dirty="0">
                <a:cs typeface="Arial" panose="020B0604020202020204" pitchFamily="34" charset="0"/>
              </a:rPr>
              <a:t>Tirzepatide 15 mg: </a:t>
            </a:r>
            <a:r>
              <a:rPr lang="el-GR" altLang="x-none" sz="1800" dirty="0">
                <a:cs typeface="Arial" panose="020B0604020202020204" pitchFamily="34" charset="0"/>
              </a:rPr>
              <a:t>Μείωση</a:t>
            </a:r>
            <a:r>
              <a:rPr sz="1800" dirty="0">
                <a:cs typeface="Arial" panose="020B0604020202020204" pitchFamily="34" charset="0"/>
              </a:rPr>
              <a:t> 25.0%</a:t>
            </a:r>
            <a:endParaRPr lang="el-GR" altLang="x-none" sz="1800" dirty="0">
              <a:cs typeface="Arial" panose="020B0604020202020204" pitchFamily="34" charset="0"/>
            </a:endParaRPr>
          </a:p>
          <a:p>
            <a:pPr marL="342900" lvl="0" indent="-342900">
              <a:buNone/>
            </a:pPr>
            <a:endParaRPr lang="el-GR" altLang="x-none" sz="1800" dirty="0">
              <a:cs typeface="Arial" panose="020B0604020202020204" pitchFamily="34" charset="0"/>
            </a:endParaRPr>
          </a:p>
          <a:p>
            <a:pPr marL="342900" lvl="0" indent="-342900"/>
            <a:r>
              <a:rPr sz="1800" b="1" dirty="0">
                <a:cs typeface="Arial" panose="020B0604020202020204" pitchFamily="34" charset="0"/>
              </a:rPr>
              <a:t>HDL</a:t>
            </a:r>
            <a:endParaRPr lang="el-GR" altLang="x-none" sz="1800" b="1" dirty="0"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sz="1800" dirty="0">
                <a:cs typeface="Arial" panose="020B0604020202020204" pitchFamily="34" charset="0"/>
              </a:rPr>
              <a:t>Placebo: </a:t>
            </a:r>
            <a:r>
              <a:rPr lang="el-GR" altLang="x-none" sz="1800" dirty="0">
                <a:cs typeface="Arial" panose="020B0604020202020204" pitchFamily="34" charset="0"/>
              </a:rPr>
              <a:t>Αύξηση 2%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sz="1800" dirty="0">
                <a:cs typeface="Arial" panose="020B0604020202020204" pitchFamily="34" charset="0"/>
              </a:rPr>
              <a:t>Tirzepatide 5 mg: </a:t>
            </a:r>
            <a:r>
              <a:rPr lang="el-GR" altLang="x-none" sz="1800" dirty="0">
                <a:cs typeface="Arial" panose="020B0604020202020204" pitchFamily="34" charset="0"/>
              </a:rPr>
              <a:t>Αύξηση </a:t>
            </a:r>
            <a:r>
              <a:rPr sz="1800" dirty="0">
                <a:cs typeface="Arial" panose="020B0604020202020204" pitchFamily="34" charset="0"/>
              </a:rPr>
              <a:t>10.0%</a:t>
            </a:r>
            <a:endParaRPr lang="el-GR" altLang="x-none" sz="1800" dirty="0"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sz="1800" dirty="0">
                <a:cs typeface="Arial" panose="020B0604020202020204" pitchFamily="34" charset="0"/>
              </a:rPr>
              <a:t>Tirzepatide 10 mg: </a:t>
            </a:r>
            <a:r>
              <a:rPr lang="el-GR" altLang="x-none" sz="1800" dirty="0">
                <a:cs typeface="Arial" panose="020B0604020202020204" pitchFamily="34" charset="0"/>
              </a:rPr>
              <a:t>Αύξηση</a:t>
            </a:r>
            <a:r>
              <a:rPr sz="1800" dirty="0">
                <a:cs typeface="Arial" panose="020B0604020202020204" pitchFamily="34" charset="0"/>
              </a:rPr>
              <a:t> 12.0%</a:t>
            </a:r>
            <a:endParaRPr lang="el-GR" altLang="x-none" sz="1800" dirty="0"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sz="1800" dirty="0">
                <a:cs typeface="Arial" panose="020B0604020202020204" pitchFamily="34" charset="0"/>
              </a:rPr>
              <a:t>Tirzepatide 15 mg: </a:t>
            </a:r>
            <a:r>
              <a:rPr lang="el-GR" altLang="x-none" sz="1800" dirty="0">
                <a:cs typeface="Arial" panose="020B0604020202020204" pitchFamily="34" charset="0"/>
              </a:rPr>
              <a:t>Αύξηση </a:t>
            </a:r>
            <a:r>
              <a:rPr sz="1800" dirty="0">
                <a:cs typeface="Arial" panose="020B0604020202020204" pitchFamily="34" charset="0"/>
              </a:rPr>
              <a:t>15.0%</a:t>
            </a:r>
            <a:endParaRPr sz="1800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063" y="857250"/>
            <a:ext cx="5468937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2057400"/>
            <a:ext cx="3675063" cy="2354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14630" indent="-214630">
              <a:buFont typeface="Arial" panose="020B0604020202020204" pitchFamily="34" charset="0"/>
              <a:buChar char="•"/>
            </a:pPr>
            <a:r>
              <a:rPr lang="el-GR" altLang="x-none" sz="2100" dirty="0">
                <a:latin typeface="Arial" panose="020B0604020202020204" pitchFamily="34" charset="0"/>
              </a:rPr>
              <a:t>Ανεπιθύμητες κυρίως από ΓΕΣ</a:t>
            </a:r>
          </a:p>
          <a:p>
            <a:pPr marL="214630" indent="-214630">
              <a:buNone/>
            </a:pPr>
            <a:endParaRPr lang="el-GR" altLang="x-none" sz="2100" dirty="0">
              <a:latin typeface="Arial" panose="020B0604020202020204" pitchFamily="34" charset="0"/>
            </a:endParaRPr>
          </a:p>
          <a:p>
            <a:pPr marL="214630" indent="-214630">
              <a:buFont typeface="Arial" panose="020B0604020202020204" pitchFamily="34" charset="0"/>
              <a:buChar char="•"/>
            </a:pPr>
            <a:r>
              <a:rPr lang="el-GR" altLang="x-none" sz="2100" dirty="0">
                <a:latin typeface="Arial" panose="020B0604020202020204" pitchFamily="34" charset="0"/>
              </a:rPr>
              <a:t>Σπάνιες οι σοβαρές ανεπιθύμητες</a:t>
            </a:r>
          </a:p>
          <a:p>
            <a:pPr marL="214630" indent="-214630">
              <a:buFont typeface="Arial" panose="020B0604020202020204" pitchFamily="34" charset="0"/>
              <a:buChar char="•"/>
            </a:pPr>
            <a:endParaRPr lang="el-GR" altLang="x-none" sz="2100" dirty="0">
              <a:latin typeface="Arial" panose="020B0604020202020204" pitchFamily="34" charset="0"/>
            </a:endParaRPr>
          </a:p>
          <a:p>
            <a:pPr marL="214630" indent="-214630">
              <a:buFont typeface="Arial" panose="020B0604020202020204" pitchFamily="34" charset="0"/>
              <a:buChar char="•"/>
            </a:pPr>
            <a:r>
              <a:rPr lang="el-GR" altLang="x-none" sz="2100" dirty="0">
                <a:latin typeface="Arial" panose="020B0604020202020204" pitchFamily="34" charset="0"/>
              </a:rPr>
              <a:t>Σπάνια η διακοπή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25"/>
            <a:ext cx="3065463" cy="1549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0835" name="TextBox 9"/>
          <p:cNvSpPr txBox="1"/>
          <p:nvPr/>
        </p:nvSpPr>
        <p:spPr>
          <a:xfrm>
            <a:off x="-33337" y="1828800"/>
            <a:ext cx="3725862" cy="2308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14630" lvl="0" indent="-214630"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834 </a:t>
            </a:r>
            <a:r>
              <a:rPr lang="el-G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ασθενείς</a:t>
            </a:r>
          </a:p>
          <a:p>
            <a:pPr marL="214630" lvl="0" indent="-214630"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BMI </a:t>
            </a:r>
            <a:r>
              <a:rPr lang="el-G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25 kg/m2 </a:t>
            </a:r>
            <a:r>
              <a:rPr lang="el-G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και ΣΔ ΙΙ υπό μετφορμίνη (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HbA1c 7.0%–10.5%)</a:t>
            </a:r>
            <a:endParaRPr lang="el-GR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630" lvl="0" indent="-214630"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Cotadutide</a:t>
            </a:r>
            <a:r>
              <a:rPr lang="el-G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l-G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 (n = 100), 200 </a:t>
            </a:r>
            <a:r>
              <a:rPr lang="el-G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 (n = 256), or 300 </a:t>
            </a:r>
            <a:r>
              <a:rPr lang="el-G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 (n = 256); placebo (n = 110); </a:t>
            </a:r>
            <a:r>
              <a:rPr lang="el-G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open-label liraglutide 1.8 mg (n = 110</a:t>
            </a:r>
            <a:r>
              <a:rPr lang="el-G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20836" name="Εικόνα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2675"/>
            <a:ext cx="4914900" cy="1958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0837" name="Rectangle 4"/>
          <p:cNvSpPr/>
          <p:nvPr/>
        </p:nvSpPr>
        <p:spPr>
          <a:xfrm>
            <a:off x="7481888" y="6564313"/>
            <a:ext cx="1662112" cy="2460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Nahra R, Diabetes care 2021</a:t>
            </a:r>
            <a:endParaRPr lang="el-GR" altLang="en-US" sz="1000" dirty="0">
              <a:ea typeface="Arial" panose="020B0604020202020204" pitchFamily="34" charset="0"/>
            </a:endParaRPr>
          </a:p>
        </p:txBody>
      </p:sp>
      <p:pic>
        <p:nvPicPr>
          <p:cNvPr id="120838" name="Εικόνα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463" y="22225"/>
            <a:ext cx="5316537" cy="5141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065463" y="0"/>
            <a:ext cx="20574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dirty="0">
                <a:latin typeface="Arial" panose="020B0604020202020204" pitchFamily="34" charset="0"/>
              </a:rPr>
              <a:t>GLP-1RA + GRA </a:t>
            </a:r>
          </a:p>
        </p:txBody>
      </p:sp>
      <p:cxnSp>
        <p:nvCxnSpPr>
          <p:cNvPr id="4" name="Ευθύγραμμο βέλος σύνδεσης 3"/>
          <p:cNvCxnSpPr>
            <a:stCxn id="2" idx="1"/>
          </p:cNvCxnSpPr>
          <p:nvPr/>
        </p:nvCxnSpPr>
        <p:spPr>
          <a:xfrm flipH="1">
            <a:off x="2286000" y="184150"/>
            <a:ext cx="77946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1249363"/>
            <a:ext cx="5857875" cy="35925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369175" y="2498725"/>
            <a:ext cx="12192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GLP1RA + GRA</a:t>
            </a:r>
            <a:endParaRPr lang="en-US" altLang="en-US" sz="18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21860" name="Εικόνα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663" y="5543550"/>
            <a:ext cx="2155825" cy="45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857250"/>
            <a:ext cx="59626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Ορθογώνιο 5"/>
          <p:cNvSpPr/>
          <p:nvPr/>
        </p:nvSpPr>
        <p:spPr>
          <a:xfrm>
            <a:off x="1592263" y="1543050"/>
            <a:ext cx="5959475" cy="31908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592263" y="2228850"/>
            <a:ext cx="5959475" cy="65246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1590675" y="3249613"/>
            <a:ext cx="5961063" cy="65246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1590675" y="4424363"/>
            <a:ext cx="5961063" cy="3429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1590675" y="5437188"/>
            <a:ext cx="5961063" cy="49847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8875"/>
            <a:ext cx="3878263" cy="2830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3907" name="TextBox 5"/>
          <p:cNvSpPr txBox="1"/>
          <p:nvPr/>
        </p:nvSpPr>
        <p:spPr>
          <a:xfrm>
            <a:off x="107949" y="302558"/>
            <a:ext cx="3662363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MASH improvement with no worsening of fibrosis</a:t>
            </a:r>
            <a:endParaRPr lang="en-US" alt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2390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263" y="1289050"/>
            <a:ext cx="5265737" cy="2568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0" y="4154488"/>
            <a:ext cx="9144000" cy="187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altLang="x-none" sz="1600" dirty="0">
                <a:latin typeface="Arial" panose="020B0604020202020204" pitchFamily="34" charset="0"/>
              </a:rPr>
              <a:t>Βελτίωση ίνωσης χωρίς επιδείνωση </a:t>
            </a:r>
            <a:r>
              <a:rPr sz="1600" dirty="0">
                <a:latin typeface="Arial" panose="020B0604020202020204" pitchFamily="34" charset="0"/>
              </a:rPr>
              <a:t>MASH: 32% Survotide 6mg VS 18% placebo</a:t>
            </a:r>
            <a:endParaRPr lang="el-GR" altLang="x-none" sz="1600" dirty="0">
              <a:latin typeface="Arial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sz="1600" dirty="0">
              <a:latin typeface="Arial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altLang="x-none" sz="1600" dirty="0">
                <a:latin typeface="Arial" panose="020B0604020202020204" pitchFamily="34" charset="0"/>
              </a:rPr>
              <a:t>Εξαφάνιση </a:t>
            </a:r>
            <a:r>
              <a:rPr sz="1600" dirty="0">
                <a:latin typeface="Arial" panose="020B0604020202020204" pitchFamily="34" charset="0"/>
              </a:rPr>
              <a:t>MASH: </a:t>
            </a:r>
            <a:r>
              <a:rPr lang="el-GR" altLang="x-none" sz="1600" dirty="0">
                <a:latin typeface="Arial" panose="020B0604020202020204" pitchFamily="34" charset="0"/>
              </a:rPr>
              <a:t>49% </a:t>
            </a:r>
            <a:r>
              <a:rPr sz="1600" dirty="0">
                <a:latin typeface="Arial" panose="020B0604020202020204" pitchFamily="34" charset="0"/>
              </a:rPr>
              <a:t>Survotide 6mg VS 11% placebo</a:t>
            </a:r>
            <a:endParaRPr lang="el-GR" altLang="x-none" sz="1600" dirty="0">
              <a:latin typeface="Arial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sz="1600" dirty="0">
              <a:latin typeface="Arial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altLang="x-none" sz="1600" dirty="0">
                <a:latin typeface="Arial" panose="020B0604020202020204" pitchFamily="34" charset="0"/>
              </a:rPr>
              <a:t>Εξαφάνιση </a:t>
            </a:r>
            <a:r>
              <a:rPr sz="1600" dirty="0">
                <a:latin typeface="Arial" panose="020B0604020202020204" pitchFamily="34" charset="0"/>
              </a:rPr>
              <a:t>MASH + 2 </a:t>
            </a:r>
            <a:r>
              <a:rPr lang="el-GR" altLang="x-none" sz="1600" dirty="0">
                <a:latin typeface="Arial" panose="020B0604020202020204" pitchFamily="34" charset="0"/>
              </a:rPr>
              <a:t>πόντοι μείωσης </a:t>
            </a:r>
            <a:r>
              <a:rPr sz="1600" dirty="0">
                <a:latin typeface="Arial" panose="020B0604020202020204" pitchFamily="34" charset="0"/>
              </a:rPr>
              <a:t>NAS + </a:t>
            </a:r>
            <a:r>
              <a:rPr lang="el-GR" altLang="x-none" sz="1600" dirty="0">
                <a:latin typeface="Arial" panose="020B0604020202020204" pitchFamily="34" charset="0"/>
              </a:rPr>
              <a:t>όχι επιδείνωση ίνωσης</a:t>
            </a:r>
            <a:r>
              <a:rPr sz="1600" dirty="0">
                <a:latin typeface="Arial" panose="020B0604020202020204" pitchFamily="34" charset="0"/>
              </a:rPr>
              <a:t>: </a:t>
            </a:r>
            <a:r>
              <a:rPr lang="el-GR" altLang="x-none" sz="1600" dirty="0">
                <a:latin typeface="Arial" panose="020B0604020202020204" pitchFamily="34" charset="0"/>
              </a:rPr>
              <a:t>39% </a:t>
            </a:r>
            <a:r>
              <a:rPr sz="1600" dirty="0">
                <a:latin typeface="Arial" panose="020B0604020202020204" pitchFamily="34" charset="0"/>
              </a:rPr>
              <a:t>Survotide 6mg VS </a:t>
            </a:r>
            <a:r>
              <a:rPr lang="el-GR" altLang="x-none" sz="1600" dirty="0">
                <a:latin typeface="Arial" panose="020B0604020202020204" pitchFamily="34" charset="0"/>
              </a:rPr>
              <a:t>5</a:t>
            </a:r>
            <a:r>
              <a:rPr sz="1600" dirty="0">
                <a:latin typeface="Arial" panose="020B0604020202020204" pitchFamily="34" charset="0"/>
              </a:rPr>
              <a:t>% placebo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sz="16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- Τίτλος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685800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lang="el-GR" altLang="en-US" dirty="0"/>
              <a:t>Από τη </a:t>
            </a:r>
            <a:r>
              <a:rPr lang="en-US" altLang="en-US" dirty="0"/>
              <a:t>MAFLD </a:t>
            </a:r>
            <a:r>
              <a:rPr lang="el-GR" altLang="en-US" dirty="0"/>
              <a:t>στη </a:t>
            </a:r>
            <a:r>
              <a:rPr lang="en-US" altLang="en-US" dirty="0"/>
              <a:t>MASLD</a:t>
            </a:r>
            <a:endParaRPr lang="el-GR" altLang="en-US" dirty="0"/>
          </a:p>
        </p:txBody>
      </p:sp>
      <p:pic>
        <p:nvPicPr>
          <p:cNvPr id="17411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685800"/>
            <a:ext cx="9115425" cy="617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695325"/>
            <a:ext cx="8820150" cy="546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638" y="857250"/>
            <a:ext cx="5313362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2057400"/>
            <a:ext cx="3675063" cy="2354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14630" indent="-214630">
              <a:buFont typeface="Arial" panose="020B0604020202020204" pitchFamily="34" charset="0"/>
              <a:buChar char="•"/>
            </a:pPr>
            <a:r>
              <a:rPr lang="el-GR" altLang="x-none" sz="2100" dirty="0">
                <a:latin typeface="Arial" panose="020B0604020202020204" pitchFamily="34" charset="0"/>
              </a:rPr>
              <a:t>Ανεπιθύμητες κυρίως από ΓΕΣ</a:t>
            </a:r>
          </a:p>
          <a:p>
            <a:pPr marL="214630" indent="-214630">
              <a:buNone/>
            </a:pPr>
            <a:endParaRPr lang="el-GR" altLang="x-none" sz="2100" dirty="0">
              <a:latin typeface="Arial" panose="020B0604020202020204" pitchFamily="34" charset="0"/>
            </a:endParaRPr>
          </a:p>
          <a:p>
            <a:pPr marL="214630" indent="-214630">
              <a:buFont typeface="Arial" panose="020B0604020202020204" pitchFamily="34" charset="0"/>
              <a:buChar char="•"/>
            </a:pPr>
            <a:r>
              <a:rPr lang="el-GR" altLang="x-none" sz="2100" dirty="0">
                <a:latin typeface="Arial" panose="020B0604020202020204" pitchFamily="34" charset="0"/>
              </a:rPr>
              <a:t>Σπάνιες οι σοβαρές ανεπιθύμητες</a:t>
            </a:r>
          </a:p>
          <a:p>
            <a:pPr marL="214630" indent="-214630">
              <a:buFont typeface="Arial" panose="020B0604020202020204" pitchFamily="34" charset="0"/>
              <a:buChar char="•"/>
            </a:pPr>
            <a:endParaRPr lang="el-GR" altLang="x-none" sz="2100" dirty="0">
              <a:latin typeface="Arial" panose="020B0604020202020204" pitchFamily="34" charset="0"/>
            </a:endParaRPr>
          </a:p>
          <a:p>
            <a:pPr marL="214630" indent="-214630">
              <a:buFont typeface="Arial" panose="020B0604020202020204" pitchFamily="34" charset="0"/>
              <a:buChar char="•"/>
            </a:pPr>
            <a:r>
              <a:rPr lang="el-GR" altLang="x-none" sz="2100" dirty="0">
                <a:latin typeface="Arial" panose="020B0604020202020204" pitchFamily="34" charset="0"/>
              </a:rPr>
              <a:t>Συχνή η διακοπή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1 - Τίτλος"/>
          <p:cNvSpPr>
            <a:spLocks noGrp="1"/>
          </p:cNvSpPr>
          <p:nvPr>
            <p:ph type="title" hasCustomPrompt="1"/>
          </p:nvPr>
        </p:nvSpPr>
        <p:spPr>
          <a:xfrm>
            <a:off x="33338" y="0"/>
            <a:ext cx="9144000" cy="857250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en-US" sz="3200" dirty="0"/>
              <a:t>GLP-1 +/- GIP +/- Glucagon receptor agonists </a:t>
            </a:r>
          </a:p>
        </p:txBody>
      </p:sp>
      <p:sp>
        <p:nvSpPr>
          <p:cNvPr id="125955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304800" y="1219200"/>
            <a:ext cx="8686800" cy="4968875"/>
          </a:xfrm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/>
            <a:r>
              <a:rPr lang="el-GR" altLang="en-US" dirty="0"/>
              <a:t>Πιθανότατα η πιο ελπιδοφόρα κατηγορία</a:t>
            </a:r>
          </a:p>
          <a:p>
            <a:pPr algn="ctr" eaLnBrk="1" hangingPunct="1"/>
            <a:endParaRPr lang="el-GR" altLang="en-US" dirty="0"/>
          </a:p>
          <a:p>
            <a:pPr algn="ctr" eaLnBrk="1" hangingPunct="1"/>
            <a:r>
              <a:rPr lang="el-GR" altLang="en-US" dirty="0"/>
              <a:t>Εντυπωσιακά αποτελέσματα στις ως τώρα κλινικές μελέτες</a:t>
            </a:r>
          </a:p>
          <a:p>
            <a:pPr algn="ctr" eaLnBrk="1" hangingPunct="1"/>
            <a:endParaRPr lang="el-GR" altLang="en-US" dirty="0"/>
          </a:p>
          <a:p>
            <a:pPr algn="ctr" eaLnBrk="1" hangingPunct="1"/>
            <a:r>
              <a:rPr lang="el-GR" altLang="en-US" dirty="0"/>
              <a:t>Ένδειξη σε </a:t>
            </a:r>
            <a:r>
              <a:rPr lang="en-US" altLang="en-US" dirty="0"/>
              <a:t>MASH </a:t>
            </a:r>
            <a:r>
              <a:rPr lang="el-GR" altLang="en-US" dirty="0"/>
              <a:t>σε ΣΔ ΙΙ</a:t>
            </a:r>
          </a:p>
          <a:p>
            <a:pPr algn="ctr" eaLnBrk="1" hangingPunct="1"/>
            <a:r>
              <a:rPr lang="el-GR" altLang="en-US" dirty="0"/>
              <a:t>Πιθανότατα εξίσου καλή δράση και σε μη διαβητικούς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1 - Τίτλος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762000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en-US" sz="4000" dirty="0"/>
              <a:t>Take home messages</a:t>
            </a:r>
          </a:p>
        </p:txBody>
      </p:sp>
      <p:sp>
        <p:nvSpPr>
          <p:cNvPr id="152579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0" y="773113"/>
            <a:ext cx="9144000" cy="5715000"/>
          </a:xfrm>
        </p:spPr>
        <p:txBody>
          <a:bodyPr vert="horz" wrap="square" lIns="91440" tIns="45720" rIns="91440" bIns="45720" numCol="1" anchor="t" anchorCtr="0" compatLnSpc="1"/>
          <a:lstStyle/>
          <a:p>
            <a:pPr eaLnBrk="1" hangingPunct="1"/>
            <a:r>
              <a:rPr lang="el-GR" altLang="en-US" sz="2200" dirty="0"/>
              <a:t>Η </a:t>
            </a:r>
            <a:r>
              <a:rPr lang="en-US" altLang="en-US" sz="2200" dirty="0"/>
              <a:t>MASH </a:t>
            </a:r>
            <a:r>
              <a:rPr lang="el-GR" altLang="en-US" sz="2200" dirty="0"/>
              <a:t>σημαντικό πρόβλημα</a:t>
            </a:r>
            <a:r>
              <a:rPr lang="en-US" altLang="en-US" sz="2200" dirty="0"/>
              <a:t> </a:t>
            </a:r>
            <a:r>
              <a:rPr lang="el-GR" altLang="en-US" sz="2200" dirty="0"/>
              <a:t>παγκοσμίως με πολύ υψηλό επιπολασμό και θνητότητα</a:t>
            </a:r>
          </a:p>
          <a:p>
            <a:pPr eaLnBrk="1" hangingPunct="1"/>
            <a:r>
              <a:rPr lang="el-GR" altLang="en-US" sz="2200" dirty="0"/>
              <a:t>Πρώτης γραμμής αντιμετώπιση άσκηση/διατροφή/καλός έλεγχος γλυκόζης</a:t>
            </a:r>
          </a:p>
          <a:p>
            <a:pPr eaLnBrk="1" hangingPunct="1"/>
            <a:r>
              <a:rPr lang="en-US" altLang="en-US" sz="2200" dirty="0"/>
              <a:t>Resmetirom </a:t>
            </a:r>
            <a:r>
              <a:rPr lang="el-GR" altLang="en-US" sz="2200" dirty="0"/>
              <a:t>όταν χρειάζεται φαρμακευτική θεραπεία</a:t>
            </a:r>
          </a:p>
          <a:p>
            <a:pPr eaLnBrk="1" hangingPunct="1"/>
            <a:endParaRPr lang="el-GR" altLang="en-US" sz="2200" dirty="0"/>
          </a:p>
          <a:p>
            <a:pPr eaLnBrk="1" hangingPunct="1"/>
            <a:r>
              <a:rPr lang="el-GR" altLang="en-US" sz="2200" dirty="0"/>
              <a:t>Τα αντιδιαβητικά σημαντικό όπλο στην αντιμετώπιση </a:t>
            </a:r>
          </a:p>
          <a:p>
            <a:pPr eaLnBrk="1" hangingPunct="1"/>
            <a:r>
              <a:rPr lang="el-GR" altLang="en-US" sz="2200" dirty="0"/>
              <a:t>GLP-1RA σε MASH + ΣΔ ΙΙ</a:t>
            </a:r>
          </a:p>
          <a:p>
            <a:pPr eaLnBrk="1" hangingPunct="1"/>
            <a:r>
              <a:rPr lang="el-GR" altLang="en-US" sz="2200" dirty="0"/>
              <a:t>Πιογλιταζόνη όταν όχι αντενδείξεις</a:t>
            </a:r>
          </a:p>
          <a:p>
            <a:pPr eaLnBrk="1" hangingPunct="1"/>
            <a:r>
              <a:rPr lang="el-GR" altLang="en-US" sz="2200" dirty="0"/>
              <a:t>SGLT-2 πιθανότατα βοηθούν</a:t>
            </a:r>
          </a:p>
          <a:p>
            <a:pPr eaLnBrk="1" hangingPunct="1"/>
            <a:r>
              <a:rPr lang="el-GR" altLang="en-US" sz="2200" dirty="0"/>
              <a:t>DPP4, ινσουλίνη χωρίς ένδειξη για MASH</a:t>
            </a:r>
          </a:p>
          <a:p>
            <a:pPr eaLnBrk="1" hangingPunct="1"/>
            <a:r>
              <a:rPr lang="el-GR" altLang="en-US" sz="2200" dirty="0"/>
              <a:t>GLP-1 +/- GIP +/- Glucagon RAs πιθανότατα το μέλλον</a:t>
            </a:r>
          </a:p>
          <a:p>
            <a:pPr eaLnBrk="1" hangingPunct="1">
              <a:buNone/>
            </a:pPr>
            <a:endParaRPr lang="el-GR" altLang="en-US" sz="2200" dirty="0"/>
          </a:p>
          <a:p>
            <a:pPr eaLnBrk="1" hangingPunct="1"/>
            <a:r>
              <a:rPr lang="el-GR" altLang="en-US" sz="2200" dirty="0"/>
              <a:t>Ερώτημα η χρήση των αντιδιαβητικών σε ασθενείς με </a:t>
            </a:r>
            <a:r>
              <a:rPr lang="en-US" altLang="en-US" sz="2200" dirty="0"/>
              <a:t>MASH </a:t>
            </a:r>
            <a:r>
              <a:rPr lang="el-GR" altLang="en-US" sz="2200" dirty="0"/>
              <a:t>χωρίς ΣΔ</a:t>
            </a:r>
            <a:r>
              <a:rPr lang="en-US" altLang="en-US" sz="2200" dirty="0"/>
              <a:t> II</a:t>
            </a:r>
            <a:endParaRPr lang="el-GR" altLang="en-US" sz="2200" dirty="0"/>
          </a:p>
          <a:p>
            <a:pPr algn="ctr" eaLnBrk="1" hangingPunct="1">
              <a:buNone/>
            </a:pPr>
            <a:endParaRPr lang="en-US" altLang="en-US" sz="2200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66713"/>
            <a:ext cx="8839200" cy="6483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086600" y="6491288"/>
            <a:ext cx="2057400" cy="24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Rinella M, Hepatology 2023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2645960" y="-10886"/>
            <a:ext cx="385208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l-GR" sz="405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ΕΥΧΑΡΙΣΤΩ ΠΟΛΥ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- Τίτλος"/>
          <p:cNvSpPr>
            <a:spLocks noGrp="1"/>
          </p:cNvSpPr>
          <p:nvPr>
            <p:ph type="title" hasCustomPrompt="1"/>
          </p:nvPr>
        </p:nvSpPr>
        <p:spPr>
          <a:xfrm>
            <a:off x="0" y="169863"/>
            <a:ext cx="8896350" cy="1325562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l-GR" altLang="en-US" sz="3200" dirty="0"/>
              <a:t>Παθοφυσιολογία – Η θεωρία των ‘2 χτυπημάτων’</a:t>
            </a:r>
            <a:endParaRPr lang="en-US" altLang="en-US" sz="3200" dirty="0"/>
          </a:p>
        </p:txBody>
      </p:sp>
      <p:pic>
        <p:nvPicPr>
          <p:cNvPr id="18435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13" y="1433513"/>
            <a:ext cx="7569200" cy="5424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6" name="TextBox 5"/>
          <p:cNvSpPr txBox="1"/>
          <p:nvPr/>
        </p:nvSpPr>
        <p:spPr>
          <a:xfrm>
            <a:off x="7543800" y="6611938"/>
            <a:ext cx="16002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Dowman JK, QJM 2010</a:t>
            </a:r>
            <a:endParaRPr lang="el-GR" altLang="en-US" sz="1000" dirty="0">
              <a:ea typeface="Arial" panose="020B0604020202020204" pitchFamily="34" charset="0"/>
            </a:endParaRPr>
          </a:p>
        </p:txBody>
      </p:sp>
      <p:sp>
        <p:nvSpPr>
          <p:cNvPr id="6" name="5 - Πολλαπλασιασμός"/>
          <p:cNvSpPr/>
          <p:nvPr/>
        </p:nvSpPr>
        <p:spPr>
          <a:xfrm>
            <a:off x="1939925" y="287338"/>
            <a:ext cx="5103813" cy="65706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www.frontiersin.org/files/Articles/391588/fendo-09-00485-HTML/image_m/fendo-09-00485-g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00" y="376238"/>
            <a:ext cx="6146800" cy="5745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9" name="TextBox 5"/>
          <p:cNvSpPr txBox="1"/>
          <p:nvPr/>
        </p:nvSpPr>
        <p:spPr>
          <a:xfrm>
            <a:off x="6934200" y="6611938"/>
            <a:ext cx="22098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Kim KH et al, Front Endocrin 2018</a:t>
            </a:r>
            <a:endParaRPr lang="el-GR" altLang="en-US" sz="1000" dirty="0">
              <a:ea typeface="Arial" panose="020B0604020202020204" pitchFamily="34" charset="0"/>
            </a:endParaRPr>
          </a:p>
        </p:txBody>
      </p:sp>
      <p:sp>
        <p:nvSpPr>
          <p:cNvPr id="19460" name="5 - TextBox"/>
          <p:cNvSpPr txBox="1"/>
          <p:nvPr/>
        </p:nvSpPr>
        <p:spPr>
          <a:xfrm>
            <a:off x="0" y="979488"/>
            <a:ext cx="3302000" cy="51704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</a:pPr>
            <a:r>
              <a:rPr lang="el-GR" altLang="en-US" sz="2200" dirty="0">
                <a:cs typeface="Arial" panose="020B0604020202020204" pitchFamily="34" charset="0"/>
              </a:rPr>
              <a:t>Πολλαπλές βλάβες που συμβαίνουν ταυτόχρονα</a:t>
            </a:r>
            <a:r>
              <a:rPr lang="sv-SE" altLang="en-US" sz="2200" dirty="0">
                <a:cs typeface="Arial" panose="020B0604020202020204" pitchFamily="34" charset="0"/>
              </a:rPr>
              <a:t> </a:t>
            </a:r>
            <a:r>
              <a:rPr lang="el-GR" altLang="en-US" sz="2200" dirty="0">
                <a:cs typeface="Arial" panose="020B0604020202020204" pitchFamily="34" charset="0"/>
              </a:rPr>
              <a:t>ή διαδοχικά (</a:t>
            </a:r>
            <a:r>
              <a:rPr lang="en-US" altLang="en-US" sz="2200" dirty="0">
                <a:cs typeface="Arial" panose="020B0604020202020204" pitchFamily="34" charset="0"/>
              </a:rPr>
              <a:t>multiple hit pathogenesis)</a:t>
            </a:r>
            <a:endParaRPr lang="el-GR" altLang="en-US" sz="2200" dirty="0"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</a:pPr>
            <a:endParaRPr lang="en-US" altLang="en-US" sz="2200" dirty="0"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</a:pPr>
            <a:r>
              <a:rPr lang="el-GR" altLang="en-US" sz="2200" dirty="0">
                <a:cs typeface="Arial" panose="020B0604020202020204" pitchFamily="34" charset="0"/>
              </a:rPr>
              <a:t>Κεντρικής σημασίας η αντίσταση στην ινσουλίνη</a:t>
            </a:r>
          </a:p>
          <a:p>
            <a:pPr marL="0" lvl="0" indent="0" eaLnBrk="1" hangingPunct="1">
              <a:spcBef>
                <a:spcPct val="0"/>
              </a:spcBef>
            </a:pPr>
            <a:r>
              <a:rPr lang="el-GR" altLang="en-US" sz="2200" dirty="0">
                <a:cs typeface="Arial" panose="020B0604020202020204" pitchFamily="34" charset="0"/>
              </a:rPr>
              <a:t>Σημαντικός ο ρόλος της διατροφής και του εντερικού μικροβιώματος</a:t>
            </a:r>
          </a:p>
          <a:p>
            <a:pPr marL="0" lvl="0" indent="0" eaLnBrk="1" hangingPunct="1">
              <a:spcBef>
                <a:spcPct val="0"/>
              </a:spcBef>
            </a:pPr>
            <a:endParaRPr lang="el-GR" altLang="en-US" sz="2200" dirty="0"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</a:pPr>
            <a:r>
              <a:rPr lang="el-GR" altLang="en-US" sz="2200" dirty="0">
                <a:cs typeface="Arial" panose="020B0604020202020204" pitchFamily="34" charset="0"/>
              </a:rPr>
              <a:t>Σε </a:t>
            </a:r>
            <a:r>
              <a:rPr lang="en-US" altLang="en-US" sz="2200" dirty="0">
                <a:cs typeface="Arial" panose="020B0604020202020204" pitchFamily="34" charset="0"/>
              </a:rPr>
              <a:t>MASH </a:t>
            </a:r>
            <a:r>
              <a:rPr lang="el-GR" altLang="en-US" sz="2200" dirty="0">
                <a:cs typeface="Arial" panose="020B0604020202020204" pitchFamily="34" charset="0"/>
              </a:rPr>
              <a:t>σημαντικός ρόλος  δυσλειτουργία των μιτοχονδρίων και στρες ενδοπλασματικού δικτύου</a:t>
            </a:r>
            <a:endParaRPr lang="en-US" altLang="en-US" sz="2200" dirty="0">
              <a:ea typeface="Arial" panose="020B0604020202020204" pitchFamily="34" charset="0"/>
            </a:endParaRPr>
          </a:p>
        </p:txBody>
      </p:sp>
      <p:sp>
        <p:nvSpPr>
          <p:cNvPr id="19461" name="1 - Τίτλος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3657600" cy="533400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l-GR" altLang="en-US" sz="3600" dirty="0"/>
              <a:t>Παθοφυσιολογία</a:t>
            </a:r>
            <a:endParaRPr lang="en-US" altLang="en-US" sz="3600" dirty="0"/>
          </a:p>
        </p:txBody>
      </p:sp>
      <p:sp>
        <p:nvSpPr>
          <p:cNvPr id="8" name="7 - Έλλειψη"/>
          <p:cNvSpPr/>
          <p:nvPr/>
        </p:nvSpPr>
        <p:spPr>
          <a:xfrm>
            <a:off x="4213225" y="2925763"/>
            <a:ext cx="450850" cy="6270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8 - Έλλειψη"/>
          <p:cNvSpPr/>
          <p:nvPr/>
        </p:nvSpPr>
        <p:spPr>
          <a:xfrm>
            <a:off x="7394575" y="1920875"/>
            <a:ext cx="522288" cy="469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9 - Έλλειψη"/>
          <p:cNvSpPr/>
          <p:nvPr/>
        </p:nvSpPr>
        <p:spPr>
          <a:xfrm>
            <a:off x="4362450" y="1566863"/>
            <a:ext cx="1055688" cy="339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11 - Έλλειψη"/>
          <p:cNvSpPr/>
          <p:nvPr/>
        </p:nvSpPr>
        <p:spPr>
          <a:xfrm>
            <a:off x="4157663" y="4257675"/>
            <a:ext cx="1703388" cy="428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12 - Έλλειψη"/>
          <p:cNvSpPr/>
          <p:nvPr/>
        </p:nvSpPr>
        <p:spPr>
          <a:xfrm>
            <a:off x="7218363" y="3138488"/>
            <a:ext cx="879475" cy="428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14 - Έλλειψη"/>
          <p:cNvSpPr/>
          <p:nvPr/>
        </p:nvSpPr>
        <p:spPr>
          <a:xfrm>
            <a:off x="7329488" y="5114925"/>
            <a:ext cx="1017588" cy="1114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16 - Ορθογώνιο"/>
          <p:cNvSpPr/>
          <p:nvPr/>
        </p:nvSpPr>
        <p:spPr>
          <a:xfrm>
            <a:off x="6129338" y="3157538"/>
            <a:ext cx="985838" cy="19573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18 - Ορθογώνιο"/>
          <p:cNvSpPr/>
          <p:nvPr/>
        </p:nvSpPr>
        <p:spPr>
          <a:xfrm>
            <a:off x="7218363" y="4010025"/>
            <a:ext cx="985838" cy="1062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15 - Έλλειψη"/>
          <p:cNvSpPr/>
          <p:nvPr/>
        </p:nvSpPr>
        <p:spPr>
          <a:xfrm>
            <a:off x="5446713" y="352425"/>
            <a:ext cx="1077913" cy="8747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17 - Έλλειψη"/>
          <p:cNvSpPr/>
          <p:nvPr/>
        </p:nvSpPr>
        <p:spPr>
          <a:xfrm>
            <a:off x="4340225" y="300038"/>
            <a:ext cx="1146175" cy="5746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19 - Έλλειψη"/>
          <p:cNvSpPr/>
          <p:nvPr/>
        </p:nvSpPr>
        <p:spPr>
          <a:xfrm>
            <a:off x="6721475" y="195263"/>
            <a:ext cx="1047750" cy="11064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20 - Έλλειψη"/>
          <p:cNvSpPr/>
          <p:nvPr/>
        </p:nvSpPr>
        <p:spPr>
          <a:xfrm>
            <a:off x="5894388" y="1344613"/>
            <a:ext cx="717550" cy="5699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21 - Έλλειψη"/>
          <p:cNvSpPr/>
          <p:nvPr/>
        </p:nvSpPr>
        <p:spPr>
          <a:xfrm>
            <a:off x="8126413" y="3567113"/>
            <a:ext cx="1017588" cy="1114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22 - Έλλειψη"/>
          <p:cNvSpPr/>
          <p:nvPr/>
        </p:nvSpPr>
        <p:spPr>
          <a:xfrm>
            <a:off x="7904163" y="2144713"/>
            <a:ext cx="1239838" cy="6556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9 - Έλλειψη"/>
          <p:cNvSpPr/>
          <p:nvPr/>
        </p:nvSpPr>
        <p:spPr>
          <a:xfrm>
            <a:off x="3181350" y="1566863"/>
            <a:ext cx="642938" cy="339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3" grpId="1" animBg="1"/>
      <p:bldP spid="24" grpId="0" animBg="1"/>
      <p:bldP spid="2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Τίτλος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1143000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lang="en-US" altLang="en-US" dirty="0"/>
              <a:t>MASLD – </a:t>
            </a:r>
            <a:r>
              <a:rPr lang="el-GR" altLang="en-US" dirty="0"/>
              <a:t>Φυσική πορεία</a:t>
            </a:r>
            <a:endParaRPr lang="en-US" altLang="en-US" dirty="0"/>
          </a:p>
        </p:txBody>
      </p:sp>
      <p:pic>
        <p:nvPicPr>
          <p:cNvPr id="20483" name="Picture 4" descr="Fi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4464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4" name="TextBox 5"/>
          <p:cNvSpPr txBox="1"/>
          <p:nvPr/>
        </p:nvSpPr>
        <p:spPr>
          <a:xfrm>
            <a:off x="7239000" y="6611938"/>
            <a:ext cx="19050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Lekakis V, Eur J Intern Med 2024</a:t>
            </a:r>
            <a:endParaRPr lang="el-GR" altLang="en-US" sz="1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925"/>
            <a:ext cx="9129713" cy="6569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7" name="TextBox 5"/>
          <p:cNvSpPr txBox="1"/>
          <p:nvPr/>
        </p:nvSpPr>
        <p:spPr>
          <a:xfrm>
            <a:off x="7239000" y="6611938"/>
            <a:ext cx="19050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Le H, Clin Gastroenterol 2022</a:t>
            </a:r>
            <a:endParaRPr lang="el-GR" altLang="en-US" sz="1000" dirty="0">
              <a:ea typeface="Arial" panose="020B0604020202020204" pitchFamily="34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2208213" y="0"/>
            <a:ext cx="47259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buNone/>
            </a:pPr>
            <a:r>
              <a:rPr lang="el-GR" altLang="x-none" sz="3600" dirty="0">
                <a:latin typeface="Calibri" panose="020F0502020204030204" pitchFamily="34" charset="0"/>
              </a:rPr>
              <a:t>ΕΠΙΠΟΛΑΣΜΟΣ </a:t>
            </a:r>
            <a:r>
              <a:rPr sz="3600" dirty="0">
                <a:latin typeface="Calibri" panose="020F0502020204030204" pitchFamily="34" charset="0"/>
              </a:rPr>
              <a:t>MASLD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63963" cy="4233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1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925" y="239713"/>
            <a:ext cx="2692400" cy="3009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2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575" y="3798888"/>
            <a:ext cx="2587625" cy="3059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3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800" y="266700"/>
            <a:ext cx="2870200" cy="3052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4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450" y="3609975"/>
            <a:ext cx="2749550" cy="3248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5" name="11 - TextBox"/>
          <p:cNvSpPr txBox="1"/>
          <p:nvPr/>
        </p:nvSpPr>
        <p:spPr>
          <a:xfrm>
            <a:off x="0" y="4114800"/>
            <a:ext cx="2922588" cy="2586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</a:pPr>
            <a:r>
              <a:rPr lang="el-GR" altLang="en-US" sz="1800" dirty="0">
                <a:cs typeface="Arial" panose="020B0604020202020204" pitchFamily="34" charset="0"/>
              </a:rPr>
              <a:t>Αύξηση επίπτωσης παγκοσμίως</a:t>
            </a:r>
          </a:p>
          <a:p>
            <a:pPr marL="0" lvl="0" indent="0" eaLnBrk="1" hangingPunct="1">
              <a:spcBef>
                <a:spcPct val="0"/>
              </a:spcBef>
            </a:pPr>
            <a:endParaRPr lang="el-GR" altLang="en-US" sz="1800" dirty="0"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</a:pPr>
            <a:r>
              <a:rPr lang="el-GR" altLang="en-US" sz="1800" dirty="0">
                <a:cs typeface="Arial" panose="020B0604020202020204" pitchFamily="34" charset="0"/>
              </a:rPr>
              <a:t>Από 25% σε 30% μέσα σε 3 χρόνια!!!</a:t>
            </a:r>
          </a:p>
          <a:p>
            <a:pPr marL="0" lvl="0" indent="0" eaLnBrk="1" hangingPunct="1">
              <a:spcBef>
                <a:spcPct val="0"/>
              </a:spcBef>
            </a:pPr>
            <a:endParaRPr lang="el-GR" altLang="en-US" sz="1800" dirty="0"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</a:pPr>
            <a:r>
              <a:rPr lang="el-GR" altLang="en-US" sz="1800" dirty="0">
                <a:cs typeface="Arial" panose="020B0604020202020204" pitchFamily="34" charset="0"/>
              </a:rPr>
              <a:t>Πλέον πρώτο αίτιο ηπατικής μεταμόσχευσης σε κιρρωτικούς ασθενείς!!!</a:t>
            </a:r>
            <a:endParaRPr lang="en-US" altLang="en-US" sz="1800" dirty="0">
              <a:ea typeface="Arial" panose="020B0604020202020204" pitchFamily="34" charset="0"/>
            </a:endParaRPr>
          </a:p>
        </p:txBody>
      </p:sp>
      <p:sp>
        <p:nvSpPr>
          <p:cNvPr id="22536" name="TextBox 5"/>
          <p:cNvSpPr txBox="1"/>
          <p:nvPr/>
        </p:nvSpPr>
        <p:spPr>
          <a:xfrm>
            <a:off x="0" y="6611938"/>
            <a:ext cx="25146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Le H, Clin Gastroenterol 2022</a:t>
            </a:r>
            <a:endParaRPr lang="el-GR" altLang="en-US" sz="1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37"/>
            <a:ext cx="6842125" cy="686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5" name="TextBox 5"/>
          <p:cNvSpPr txBox="1"/>
          <p:nvPr/>
        </p:nvSpPr>
        <p:spPr>
          <a:xfrm>
            <a:off x="7010400" y="6611938"/>
            <a:ext cx="21336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Tilg H, Nat Rev Gastro HepatolJ 2020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  <p:sp>
        <p:nvSpPr>
          <p:cNvPr id="23556" name="1 - Τίτλος"/>
          <p:cNvSpPr>
            <a:spLocks noGrp="1"/>
          </p:cNvSpPr>
          <p:nvPr>
            <p:ph type="title" hasCustomPrompt="1"/>
          </p:nvPr>
        </p:nvSpPr>
        <p:spPr>
          <a:xfrm>
            <a:off x="3871913" y="0"/>
            <a:ext cx="5272087" cy="927100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en-US" sz="3200" dirty="0"/>
              <a:t>MASLD – </a:t>
            </a:r>
            <a:r>
              <a:rPr lang="el-GR" altLang="en-US" sz="3200" dirty="0"/>
              <a:t>Παράγοντες κινδύνου</a:t>
            </a:r>
            <a:endParaRPr lang="en-US" altLang="en-US" sz="3200" dirty="0"/>
          </a:p>
        </p:txBody>
      </p:sp>
      <p:sp>
        <p:nvSpPr>
          <p:cNvPr id="5" name="4 - Δεξιό άγκιστρο"/>
          <p:cNvSpPr/>
          <p:nvPr/>
        </p:nvSpPr>
        <p:spPr>
          <a:xfrm>
            <a:off x="6140450" y="928688"/>
            <a:ext cx="1319213" cy="5929313"/>
          </a:xfrm>
          <a:prstGeom prst="rightBrac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558" name="5 - TextBox"/>
          <p:cNvSpPr txBox="1"/>
          <p:nvPr/>
        </p:nvSpPr>
        <p:spPr>
          <a:xfrm>
            <a:off x="7391400" y="1365250"/>
            <a:ext cx="1752600" cy="44942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</a:pP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l-GR" altLang="en-US" sz="2200" dirty="0">
                <a:cs typeface="Arial" panose="020B0604020202020204" pitchFamily="34" charset="0"/>
              </a:rPr>
              <a:t>Ηλικία</a:t>
            </a:r>
          </a:p>
          <a:p>
            <a:pPr marL="0" lvl="0" indent="0" eaLnBrk="1" hangingPunct="1">
              <a:spcBef>
                <a:spcPct val="0"/>
              </a:spcBef>
            </a:pPr>
            <a:endParaRPr lang="el-GR" altLang="en-US" sz="2200" dirty="0"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</a:pPr>
            <a:r>
              <a:rPr lang="el-GR" altLang="en-US" sz="2200" dirty="0">
                <a:cs typeface="Arial" panose="020B0604020202020204" pitchFamily="34" charset="0"/>
              </a:rPr>
              <a:t>Άρρεν φύλο</a:t>
            </a:r>
          </a:p>
          <a:p>
            <a:pPr marL="0" lvl="0" indent="0" eaLnBrk="1" hangingPunct="1">
              <a:spcBef>
                <a:spcPct val="0"/>
              </a:spcBef>
            </a:pPr>
            <a:endParaRPr lang="el-GR" altLang="en-US" sz="2200" dirty="0"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</a:pPr>
            <a:r>
              <a:rPr lang="el-GR" altLang="en-US" sz="2200" dirty="0">
                <a:cs typeface="Arial" panose="020B0604020202020204" pitchFamily="34" charset="0"/>
              </a:rPr>
              <a:t>Διαταραχή στην ινσουλίνη</a:t>
            </a:r>
          </a:p>
          <a:p>
            <a:pPr marL="0" lvl="0" indent="0" eaLnBrk="1" hangingPunct="1">
              <a:spcBef>
                <a:spcPct val="0"/>
              </a:spcBef>
            </a:pPr>
            <a:endParaRPr lang="el-GR" altLang="en-US" sz="2200" dirty="0"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</a:pPr>
            <a:r>
              <a:rPr lang="el-GR" altLang="en-US" sz="2200" dirty="0">
                <a:cs typeface="Arial" panose="020B0604020202020204" pitchFamily="34" charset="0"/>
              </a:rPr>
              <a:t>Παχυσαρκία</a:t>
            </a:r>
          </a:p>
          <a:p>
            <a:pPr marL="0" lvl="0" indent="0" eaLnBrk="1" hangingPunct="1">
              <a:spcBef>
                <a:spcPct val="0"/>
              </a:spcBef>
            </a:pPr>
            <a:endParaRPr lang="el-GR" altLang="en-US" sz="2200" dirty="0"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</a:pPr>
            <a:r>
              <a:rPr lang="el-GR" altLang="en-US" sz="2200" dirty="0">
                <a:cs typeface="Arial" panose="020B0604020202020204" pitchFamily="34" charset="0"/>
              </a:rPr>
              <a:t>Μικροβίωμα εντέρου</a:t>
            </a:r>
          </a:p>
          <a:p>
            <a:pPr marL="0" lvl="0" indent="0" eaLnBrk="1" hangingPunct="1">
              <a:spcBef>
                <a:spcPct val="0"/>
              </a:spcBef>
            </a:pPr>
            <a:endParaRPr lang="en-US" altLang="en-US" sz="2200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- Τίτλος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868363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lang="en-US" altLang="en-US" dirty="0"/>
              <a:t>MASLD – </a:t>
            </a:r>
            <a:r>
              <a:rPr lang="el-GR" altLang="en-US" dirty="0"/>
              <a:t>παράγοντες κινδύνου</a:t>
            </a:r>
            <a:endParaRPr lang="en-US" alt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457200" y="990600"/>
            <a:ext cx="8229600" cy="5867400"/>
          </a:xfrm>
          <a:ln/>
        </p:spPr>
        <p:txBody>
          <a:bodyPr vert="horz" wrap="square" lIns="91440" tIns="45720" rIns="91440" bIns="45720" anchor="t" anchorCtr="0"/>
          <a:lstStyle/>
          <a:p>
            <a:pPr algn="ctr"/>
            <a:r>
              <a:rPr lang="el-GR" altLang="en-US" dirty="0"/>
              <a:t>Ηλικία</a:t>
            </a:r>
          </a:p>
          <a:p>
            <a:pPr algn="ctr"/>
            <a:endParaRPr lang="el-GR" altLang="en-US" dirty="0"/>
          </a:p>
          <a:p>
            <a:pPr algn="ctr"/>
            <a:r>
              <a:rPr lang="el-GR" altLang="en-US" dirty="0"/>
              <a:t>Άρρεν φύλο</a:t>
            </a:r>
          </a:p>
          <a:p>
            <a:pPr algn="ctr"/>
            <a:endParaRPr lang="el-GR" altLang="en-US" dirty="0"/>
          </a:p>
          <a:p>
            <a:pPr algn="ctr"/>
            <a:r>
              <a:rPr lang="el-GR" altLang="en-US" dirty="0"/>
              <a:t>Διαταραχή στην ινσουλίνη</a:t>
            </a:r>
          </a:p>
          <a:p>
            <a:pPr algn="ctr"/>
            <a:endParaRPr lang="el-GR" altLang="en-US" dirty="0"/>
          </a:p>
          <a:p>
            <a:pPr algn="ctr"/>
            <a:r>
              <a:rPr lang="el-GR" altLang="en-US" dirty="0"/>
              <a:t>Παχυσαρκία</a:t>
            </a:r>
          </a:p>
          <a:p>
            <a:pPr algn="ctr"/>
            <a:endParaRPr lang="el-GR" altLang="en-US" dirty="0"/>
          </a:p>
          <a:p>
            <a:pPr algn="ctr"/>
            <a:r>
              <a:rPr lang="el-GR" altLang="en-US" dirty="0"/>
              <a:t>Μικροβίωμα εντέρου</a:t>
            </a:r>
          </a:p>
          <a:p>
            <a:pPr algn="ctr"/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- Τίτλος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703763" cy="1044575"/>
          </a:xfrm>
        </p:spPr>
        <p:txBody>
          <a:bodyPr vert="horz" wrap="square" lIns="91440" tIns="45720" rIns="91440" bIns="45720" numCol="1" rtlCol="0" anchor="ctr" anchorCtr="0" compatLnSpc="1"/>
          <a:lstStyle/>
          <a:p>
            <a:pPr eaLnBrk="1" hangingPunct="1">
              <a:buNone/>
            </a:pPr>
            <a:r>
              <a:rPr lang="el-GR" altLang="x-none" sz="2900" dirty="0"/>
              <a:t>Ηλικία και μεταβολικό σύνδρομο (1)</a:t>
            </a:r>
            <a:endParaRPr sz="2900" dirty="0"/>
          </a:p>
        </p:txBody>
      </p:sp>
      <p:pic>
        <p:nvPicPr>
          <p:cNvPr id="2560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0450"/>
            <a:ext cx="3352800" cy="2544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288" y="0"/>
            <a:ext cx="4303712" cy="3279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575" y="3333750"/>
            <a:ext cx="5940425" cy="3524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6" name="6 - TextBox"/>
          <p:cNvSpPr txBox="1"/>
          <p:nvPr/>
        </p:nvSpPr>
        <p:spPr>
          <a:xfrm>
            <a:off x="0" y="6611938"/>
            <a:ext cx="15240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Drozd K, Nutrients 2021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3203575" y="6088063"/>
            <a:ext cx="5584825" cy="7699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608" name="8 - TextBox"/>
          <p:cNvSpPr txBox="1"/>
          <p:nvPr/>
        </p:nvSpPr>
        <p:spPr>
          <a:xfrm>
            <a:off x="136525" y="3867150"/>
            <a:ext cx="2841625" cy="1754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</a:pPr>
            <a:r>
              <a:rPr lang="el-GR" altLang="en-US" sz="1800" dirty="0">
                <a:cs typeface="Arial" panose="020B0604020202020204" pitchFamily="34" charset="0"/>
              </a:rPr>
              <a:t>Αύξηση ΣΒ και σπλαγχνικού λίπους με την ηλικία</a:t>
            </a:r>
          </a:p>
          <a:p>
            <a:pPr marL="0" lvl="0" indent="0" eaLnBrk="1" hangingPunct="1">
              <a:spcBef>
                <a:spcPct val="0"/>
              </a:spcBef>
            </a:pPr>
            <a:endParaRPr lang="el-GR" altLang="en-US" sz="1800" dirty="0"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</a:pPr>
            <a:r>
              <a:rPr lang="el-GR" altLang="en-US" sz="1800" dirty="0">
                <a:cs typeface="Arial" panose="020B0604020202020204" pitchFamily="34" charset="0"/>
              </a:rPr>
              <a:t>Μεγαλύτερη πιθανότητα εναπόθεσης λίπους στο ήπαρ</a:t>
            </a:r>
            <a:endParaRPr lang="en-US" altLang="en-US" sz="1800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Τίτλος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143000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lang="el-GR" altLang="en-US" sz="3600" dirty="0"/>
              <a:t>Μη αλκοολική λιπώδης νόσος του ήπατος (NAFLD) – Ιστορική αναδρομή (1)</a:t>
            </a:r>
            <a:endParaRPr lang="en-US" altLang="en-US" sz="3600" dirty="0"/>
          </a:p>
        </p:txBody>
      </p:sp>
      <p:pic>
        <p:nvPicPr>
          <p:cNvPr id="819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963"/>
            <a:ext cx="9144000" cy="5329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6" name="TextBox 5"/>
          <p:cNvSpPr txBox="1"/>
          <p:nvPr/>
        </p:nvSpPr>
        <p:spPr>
          <a:xfrm>
            <a:off x="6934200" y="6611938"/>
            <a:ext cx="22098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Younossi Z, Clin and Mol Hepatol 2025</a:t>
            </a:r>
            <a:endParaRPr lang="el-GR" altLang="en-US" sz="1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- Τίτλος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868363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lang="en-US" altLang="en-US" dirty="0"/>
              <a:t>MASLD – </a:t>
            </a:r>
            <a:r>
              <a:rPr lang="el-GR" altLang="en-US" dirty="0"/>
              <a:t>παράγοντες κινδύνου</a:t>
            </a:r>
            <a:endParaRPr lang="en-US" alt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457200" y="990600"/>
            <a:ext cx="8229600" cy="5867400"/>
          </a:xfrm>
          <a:ln/>
        </p:spPr>
        <p:txBody>
          <a:bodyPr vert="horz" wrap="square" lIns="91440" tIns="45720" rIns="91440" bIns="45720" anchor="t" anchorCtr="0"/>
          <a:lstStyle/>
          <a:p>
            <a:pPr algn="ctr"/>
            <a:r>
              <a:rPr lang="el-GR" altLang="en-US" dirty="0"/>
              <a:t>Ηλικία</a:t>
            </a:r>
          </a:p>
          <a:p>
            <a:pPr algn="ctr"/>
            <a:endParaRPr lang="el-GR" altLang="en-US" dirty="0"/>
          </a:p>
          <a:p>
            <a:pPr algn="ctr"/>
            <a:r>
              <a:rPr lang="el-GR" altLang="en-US" dirty="0"/>
              <a:t>Άρρεν φύλο</a:t>
            </a:r>
          </a:p>
          <a:p>
            <a:pPr algn="ctr"/>
            <a:endParaRPr lang="el-GR" altLang="en-US" dirty="0"/>
          </a:p>
          <a:p>
            <a:pPr algn="ctr"/>
            <a:r>
              <a:rPr lang="el-GR" altLang="en-US" dirty="0"/>
              <a:t>Διαταραχή στην ινσουλίνη</a:t>
            </a:r>
          </a:p>
          <a:p>
            <a:pPr algn="ctr"/>
            <a:endParaRPr lang="el-GR" altLang="en-US" dirty="0"/>
          </a:p>
          <a:p>
            <a:pPr algn="ctr"/>
            <a:r>
              <a:rPr lang="el-GR" altLang="en-US" dirty="0"/>
              <a:t>Παχυσαρκία</a:t>
            </a:r>
          </a:p>
          <a:p>
            <a:pPr algn="ctr"/>
            <a:endParaRPr lang="el-GR" altLang="en-US" dirty="0"/>
          </a:p>
          <a:p>
            <a:pPr algn="ctr"/>
            <a:r>
              <a:rPr lang="el-GR" altLang="en-US" dirty="0"/>
              <a:t>Μικροβίωμα εντέρου</a:t>
            </a:r>
          </a:p>
          <a:p>
            <a:pPr algn="ctr"/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" y="773113"/>
            <a:ext cx="7459663" cy="5873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9" name="1 - Τίτλος"/>
          <p:cNvSpPr>
            <a:spLocks noGrp="1"/>
          </p:cNvSpPr>
          <p:nvPr>
            <p:ph type="title" hasCustomPrompt="1"/>
          </p:nvPr>
        </p:nvSpPr>
        <p:spPr>
          <a:xfrm>
            <a:off x="660400" y="0"/>
            <a:ext cx="7886700" cy="660400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en-US" dirty="0"/>
              <a:t>MASLD </a:t>
            </a:r>
            <a:r>
              <a:rPr lang="el-GR" altLang="en-US" dirty="0"/>
              <a:t>και φύλο</a:t>
            </a:r>
            <a:r>
              <a:rPr lang="en-US" altLang="en-US" dirty="0"/>
              <a:t> (2)</a:t>
            </a:r>
          </a:p>
        </p:txBody>
      </p:sp>
      <p:sp>
        <p:nvSpPr>
          <p:cNvPr id="29700" name="5 - TextBox"/>
          <p:cNvSpPr txBox="1"/>
          <p:nvPr/>
        </p:nvSpPr>
        <p:spPr>
          <a:xfrm>
            <a:off x="7713663" y="6611938"/>
            <a:ext cx="1430337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Chen YL, BMC Gastro 2021  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- Τίτλος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868363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lang="en-US" altLang="en-US" dirty="0"/>
              <a:t>MASLD – </a:t>
            </a:r>
            <a:r>
              <a:rPr lang="el-GR" altLang="en-US" dirty="0"/>
              <a:t>παράγοντες κινδύνου</a:t>
            </a:r>
            <a:endParaRPr lang="en-US" alt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457200" y="990600"/>
            <a:ext cx="8229600" cy="5867400"/>
          </a:xfrm>
          <a:ln/>
        </p:spPr>
        <p:txBody>
          <a:bodyPr vert="horz" wrap="square" lIns="91440" tIns="45720" rIns="91440" bIns="45720" anchor="t" anchorCtr="0"/>
          <a:lstStyle/>
          <a:p>
            <a:pPr algn="ctr"/>
            <a:r>
              <a:rPr lang="el-GR" altLang="en-US" dirty="0"/>
              <a:t>Ηλικία</a:t>
            </a:r>
          </a:p>
          <a:p>
            <a:pPr algn="ctr"/>
            <a:endParaRPr lang="el-GR" altLang="en-US" dirty="0"/>
          </a:p>
          <a:p>
            <a:pPr algn="ctr"/>
            <a:r>
              <a:rPr lang="el-GR" altLang="en-US" dirty="0"/>
              <a:t>Άρρεν φύλο</a:t>
            </a:r>
          </a:p>
          <a:p>
            <a:pPr algn="ctr"/>
            <a:endParaRPr lang="el-GR" altLang="en-US" dirty="0"/>
          </a:p>
          <a:p>
            <a:pPr algn="ctr"/>
            <a:r>
              <a:rPr lang="el-GR" altLang="en-US" dirty="0"/>
              <a:t>Διαταραχή στην ινσουλίνη</a:t>
            </a:r>
          </a:p>
          <a:p>
            <a:pPr algn="ctr"/>
            <a:endParaRPr lang="el-GR" altLang="en-US" dirty="0"/>
          </a:p>
          <a:p>
            <a:pPr algn="ctr"/>
            <a:r>
              <a:rPr lang="el-GR" altLang="en-US" dirty="0"/>
              <a:t>Παχυσαρκία</a:t>
            </a:r>
          </a:p>
          <a:p>
            <a:pPr algn="ctr"/>
            <a:endParaRPr lang="el-GR" altLang="en-US" dirty="0"/>
          </a:p>
          <a:p>
            <a:pPr algn="ctr"/>
            <a:r>
              <a:rPr lang="el-GR" altLang="en-US" dirty="0"/>
              <a:t>Μικροβίωμα εντέρου</a:t>
            </a:r>
          </a:p>
          <a:p>
            <a:pPr algn="ctr"/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- Τίτλος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838200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lang="en-US" altLang="en-US" dirty="0"/>
              <a:t>MASLD </a:t>
            </a:r>
            <a:r>
              <a:rPr lang="el-GR" altLang="en-US" dirty="0"/>
              <a:t>και ΣΔ</a:t>
            </a:r>
            <a:endParaRPr lang="en-US" altLang="en-US" dirty="0"/>
          </a:p>
        </p:txBody>
      </p:sp>
      <p:pic>
        <p:nvPicPr>
          <p:cNvPr id="3174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038"/>
            <a:ext cx="9144000" cy="5033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8" name="4 - TextBox"/>
          <p:cNvSpPr txBox="1"/>
          <p:nvPr/>
        </p:nvSpPr>
        <p:spPr>
          <a:xfrm>
            <a:off x="7620000" y="6611938"/>
            <a:ext cx="15240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Drozd K, Nutrients 2021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Box 5"/>
          <p:cNvSpPr txBox="1"/>
          <p:nvPr/>
        </p:nvSpPr>
        <p:spPr>
          <a:xfrm>
            <a:off x="6934200" y="6600825"/>
            <a:ext cx="2209800" cy="2460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 eaLnBrk="1" hangingPunct="1">
              <a:spcBef>
                <a:spcPct val="0"/>
              </a:spcBef>
              <a:buNone/>
            </a:pPr>
            <a:r>
              <a:rPr lang="en-US" altLang="en-US" sz="1000" dirty="0">
                <a:solidFill>
                  <a:srgbClr val="000000"/>
                </a:solidFill>
                <a:cs typeface="Arial" panose="020B0604020202020204" pitchFamily="34" charset="0"/>
              </a:rPr>
              <a:t>Younossi Z, Clin Gastro Hepatol 2024</a:t>
            </a:r>
            <a:endParaRPr lang="en-US" altLang="en-US" sz="10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7110413" y="4876800"/>
            <a:ext cx="2033588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Εικόνα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3505200"/>
            <a:ext cx="5448300" cy="3344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38"/>
            <a:ext cx="4846638" cy="3649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184775" y="1649413"/>
            <a:ext cx="305276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1" hangingPunct="1">
              <a:buNone/>
            </a:pPr>
            <a:r>
              <a:rPr lang="el-GR" altLang="x-none" sz="2400" dirty="0">
                <a:solidFill>
                  <a:srgbClr val="000000"/>
                </a:solidFill>
                <a:latin typeface="Calibri" panose="020F0502020204030204" pitchFamily="34" charset="0"/>
              </a:rPr>
              <a:t>ΑΠΟ ΤΗ </a:t>
            </a:r>
            <a:r>
              <a:rPr sz="2400" dirty="0">
                <a:solidFill>
                  <a:srgbClr val="000000"/>
                </a:solidFill>
                <a:latin typeface="Calibri" panose="020F0502020204030204" pitchFamily="34" charset="0"/>
              </a:rPr>
              <a:t>MASLD </a:t>
            </a:r>
            <a:r>
              <a:rPr lang="el-GR" altLang="x-none" sz="2400" dirty="0">
                <a:solidFill>
                  <a:srgbClr val="000000"/>
                </a:solidFill>
                <a:latin typeface="Calibri" panose="020F0502020204030204" pitchFamily="34" charset="0"/>
              </a:rPr>
              <a:t>ΣΤΟ ΣΔ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3797" name="TextBox 8"/>
          <p:cNvSpPr txBox="1"/>
          <p:nvPr/>
        </p:nvSpPr>
        <p:spPr>
          <a:xfrm>
            <a:off x="7323138" y="6611938"/>
            <a:ext cx="18288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 eaLnBrk="1" hangingPunct="1">
              <a:spcBef>
                <a:spcPct val="0"/>
              </a:spcBef>
              <a:buNone/>
            </a:pPr>
            <a:r>
              <a:rPr lang="en-US" altLang="en-US" sz="1000" dirty="0">
                <a:solidFill>
                  <a:srgbClr val="000000"/>
                </a:solidFill>
                <a:cs typeface="Arial" panose="020B0604020202020204" pitchFamily="34" charset="0"/>
              </a:rPr>
              <a:t>Gastaldelli A, JHep Rep 2019</a:t>
            </a:r>
            <a:endParaRPr lang="en-US" altLang="en-US" sz="10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Εικόνα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813"/>
            <a:ext cx="9144000" cy="4524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19" name="TextBox 5"/>
          <p:cNvSpPr txBox="1"/>
          <p:nvPr/>
        </p:nvSpPr>
        <p:spPr>
          <a:xfrm>
            <a:off x="6824663" y="6611938"/>
            <a:ext cx="23241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 eaLnBrk="1" hangingPunct="1">
              <a:spcBef>
                <a:spcPct val="0"/>
              </a:spcBef>
              <a:buNone/>
            </a:pPr>
            <a:r>
              <a:rPr lang="en-US" altLang="en-US" sz="1000" dirty="0">
                <a:solidFill>
                  <a:srgbClr val="000000"/>
                </a:solidFill>
                <a:cs typeface="Arial" panose="020B0604020202020204" pitchFamily="34" charset="0"/>
              </a:rPr>
              <a:t>EASL-EASD-EASO Guidelines, J Hep 2024</a:t>
            </a:r>
            <a:endParaRPr lang="en-US" altLang="en-US" sz="10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50" y="1701800"/>
            <a:ext cx="5583238" cy="3433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Ορθογώνιο 10"/>
          <p:cNvSpPr/>
          <p:nvPr/>
        </p:nvSpPr>
        <p:spPr>
          <a:xfrm>
            <a:off x="1909763" y="2041525"/>
            <a:ext cx="5389563" cy="1558925"/>
          </a:xfrm>
          <a:prstGeom prst="rect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- Τίτλος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868363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lang="en-US" altLang="en-US" dirty="0"/>
              <a:t>MASLD – </a:t>
            </a:r>
            <a:r>
              <a:rPr lang="el-GR" altLang="en-US" dirty="0"/>
              <a:t>παράγοντες κινδύνου</a:t>
            </a:r>
            <a:endParaRPr lang="en-US" alt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457200" y="990600"/>
            <a:ext cx="8229600" cy="5867400"/>
          </a:xfrm>
          <a:ln/>
        </p:spPr>
        <p:txBody>
          <a:bodyPr vert="horz" wrap="square" lIns="91440" tIns="45720" rIns="91440" bIns="45720" anchor="t" anchorCtr="0"/>
          <a:lstStyle/>
          <a:p>
            <a:pPr algn="ctr"/>
            <a:r>
              <a:rPr lang="el-GR" altLang="en-US" dirty="0"/>
              <a:t>Ηλικία</a:t>
            </a:r>
          </a:p>
          <a:p>
            <a:pPr algn="ctr"/>
            <a:endParaRPr lang="el-GR" altLang="en-US" dirty="0"/>
          </a:p>
          <a:p>
            <a:pPr algn="ctr"/>
            <a:r>
              <a:rPr lang="el-GR" altLang="en-US" dirty="0"/>
              <a:t>Άρρεν φύλο</a:t>
            </a:r>
          </a:p>
          <a:p>
            <a:pPr algn="ctr"/>
            <a:endParaRPr lang="el-GR" altLang="en-US" dirty="0"/>
          </a:p>
          <a:p>
            <a:pPr algn="ctr"/>
            <a:r>
              <a:rPr lang="el-GR" altLang="en-US" dirty="0"/>
              <a:t>Διαταραχή στην ινσουλίνη</a:t>
            </a:r>
          </a:p>
          <a:p>
            <a:pPr algn="ctr"/>
            <a:endParaRPr lang="el-GR" altLang="en-US" dirty="0"/>
          </a:p>
          <a:p>
            <a:pPr algn="ctr"/>
            <a:r>
              <a:rPr lang="el-GR" altLang="en-US" dirty="0"/>
              <a:t>Παχυσαρκία</a:t>
            </a:r>
          </a:p>
          <a:p>
            <a:pPr algn="ctr"/>
            <a:endParaRPr lang="el-GR" altLang="en-US" dirty="0"/>
          </a:p>
          <a:p>
            <a:pPr algn="ctr"/>
            <a:r>
              <a:rPr lang="el-GR" altLang="en-US" dirty="0"/>
              <a:t>Μικροβίωμα εντέρου</a:t>
            </a:r>
          </a:p>
          <a:p>
            <a:pPr algn="ctr"/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- Τίτλος"/>
          <p:cNvSpPr>
            <a:spLocks noGrp="1"/>
          </p:cNvSpPr>
          <p:nvPr>
            <p:ph type="title" hasCustomPrompt="1"/>
          </p:nvPr>
        </p:nvSpPr>
        <p:spPr>
          <a:xfrm>
            <a:off x="660400" y="0"/>
            <a:ext cx="7886700" cy="1012825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l-GR" altLang="en-US" dirty="0"/>
              <a:t>Παχυσαρκία και </a:t>
            </a:r>
            <a:r>
              <a:rPr lang="en-US" altLang="en-US" dirty="0"/>
              <a:t>MASLD (1)</a:t>
            </a:r>
          </a:p>
        </p:txBody>
      </p:sp>
      <p:sp>
        <p:nvSpPr>
          <p:cNvPr id="16387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639763" y="1122363"/>
            <a:ext cx="7886700" cy="1395413"/>
          </a:xfrm>
        </p:spPr>
        <p:txBody>
          <a:bodyPr vert="horz" wrap="square" lIns="91440" tIns="45720" rIns="91440" bIns="45720" numCol="1" rtlCol="0" anchor="t" anchorCtr="0" compatLnSpc="1"/>
          <a:lstStyle/>
          <a:p>
            <a:pPr eaLnBrk="1" hangingPunct="1">
              <a:lnSpc>
                <a:spcPct val="80000"/>
              </a:lnSpc>
            </a:pPr>
            <a:r>
              <a:rPr lang="el-GR" altLang="x-none" sz="2000" dirty="0"/>
              <a:t>Λιπώδης ιστός = το μεγαλύτερο ενδοκρινικό όργανο του σώματος</a:t>
            </a:r>
            <a:endParaRPr sz="2000" dirty="0"/>
          </a:p>
          <a:p>
            <a:pPr eaLnBrk="1" hangingPunct="1">
              <a:lnSpc>
                <a:spcPct val="80000"/>
              </a:lnSpc>
            </a:pPr>
            <a:endParaRPr lang="el-GR" altLang="x-none" sz="2000" dirty="0"/>
          </a:p>
          <a:p>
            <a:pPr eaLnBrk="1" hangingPunct="1">
              <a:lnSpc>
                <a:spcPct val="80000"/>
              </a:lnSpc>
            </a:pPr>
            <a:r>
              <a:rPr lang="el-GR" altLang="x-none" sz="2000" dirty="0"/>
              <a:t>Διαφορετική έκκριση ουσιών ανάλογα με την τοποθεσία και το είδος των λιποκυττάρων (καφέ, λευκά)</a:t>
            </a:r>
            <a:endParaRPr sz="2000" dirty="0"/>
          </a:p>
        </p:txBody>
      </p:sp>
      <p:pic>
        <p:nvPicPr>
          <p:cNvPr id="3686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00" y="3192463"/>
            <a:ext cx="3314700" cy="3665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9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3265488"/>
            <a:ext cx="3143250" cy="3386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5 - Δεξιό βέλος"/>
          <p:cNvSpPr/>
          <p:nvPr/>
        </p:nvSpPr>
        <p:spPr>
          <a:xfrm>
            <a:off x="4318000" y="4640263"/>
            <a:ext cx="51435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871" name="TextBox 4"/>
          <p:cNvSpPr txBox="1"/>
          <p:nvPr/>
        </p:nvSpPr>
        <p:spPr>
          <a:xfrm>
            <a:off x="7239000" y="6611938"/>
            <a:ext cx="19050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Coehlo S, Arch Med Sci 2013</a:t>
            </a:r>
            <a:endParaRPr lang="el-GR" altLang="en-US" sz="1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 txBox="1"/>
          <p:nvPr/>
        </p:nvSpPr>
        <p:spPr bwMode="auto">
          <a:xfrm>
            <a:off x="0" y="0"/>
            <a:ext cx="9144000" cy="1012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>
              <a:lnSpc>
                <a:spcPct val="90000"/>
              </a:lnSpc>
              <a:buNone/>
            </a:pPr>
            <a:r>
              <a:rPr lang="el-GR" altLang="x-none" sz="4400" dirty="0">
                <a:latin typeface="Calibri" panose="020F0502020204030204" pitchFamily="34" charset="0"/>
              </a:rPr>
              <a:t>Παχυσαρκία και </a:t>
            </a:r>
            <a:r>
              <a:rPr sz="4400" dirty="0">
                <a:latin typeface="Calibri" panose="020F0502020204030204" pitchFamily="34" charset="0"/>
              </a:rPr>
              <a:t>MASLD (2)</a:t>
            </a:r>
          </a:p>
        </p:txBody>
      </p:sp>
      <p:pic>
        <p:nvPicPr>
          <p:cNvPr id="3789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5350"/>
            <a:ext cx="5972175" cy="5095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2" name="5 - TextBox"/>
          <p:cNvSpPr txBox="1"/>
          <p:nvPr/>
        </p:nvSpPr>
        <p:spPr>
          <a:xfrm>
            <a:off x="6342063" y="1589088"/>
            <a:ext cx="2393950" cy="4400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</a:pPr>
            <a:r>
              <a:rPr lang="el-GR" altLang="en-US" sz="2800" dirty="0">
                <a:cs typeface="Arial" panose="020B0604020202020204" pitchFamily="34" charset="0"/>
              </a:rPr>
              <a:t>139170 άτομα </a:t>
            </a:r>
          </a:p>
          <a:p>
            <a:pPr marL="0" lvl="0" indent="0" eaLnBrk="1" hangingPunct="1">
              <a:spcBef>
                <a:spcPct val="0"/>
              </a:spcBef>
            </a:pPr>
            <a:endParaRPr lang="el-GR" altLang="en-US" sz="2800" dirty="0"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</a:pPr>
            <a:r>
              <a:rPr lang="el-GR" altLang="en-US" sz="2800" dirty="0">
                <a:cs typeface="Arial" panose="020B0604020202020204" pitchFamily="34" charset="0"/>
              </a:rPr>
              <a:t>Διάγνωση </a:t>
            </a:r>
            <a:r>
              <a:rPr lang="en-US" altLang="en-US" sz="2800" dirty="0">
                <a:cs typeface="Arial" panose="020B0604020202020204" pitchFamily="34" charset="0"/>
              </a:rPr>
              <a:t>MASLD </a:t>
            </a:r>
            <a:r>
              <a:rPr lang="el-GR" altLang="en-US" sz="2800" dirty="0">
                <a:cs typeface="Arial" panose="020B0604020202020204" pitchFamily="34" charset="0"/>
              </a:rPr>
              <a:t>με </a:t>
            </a:r>
            <a:r>
              <a:rPr lang="en-US" altLang="en-US" sz="2800" dirty="0">
                <a:cs typeface="Arial" panose="020B0604020202020204" pitchFamily="34" charset="0"/>
              </a:rPr>
              <a:t>U/S</a:t>
            </a:r>
            <a:endParaRPr lang="el-GR" altLang="en-US" sz="2800" dirty="0"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</a:pPr>
            <a:endParaRPr lang="en-US" altLang="en-US" sz="2800" dirty="0"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</a:pPr>
            <a:r>
              <a:rPr lang="el-GR" altLang="en-US" sz="2800" dirty="0">
                <a:cs typeface="Arial" panose="020B0604020202020204" pitchFamily="34" charset="0"/>
              </a:rPr>
              <a:t>Στενή συσχέτιση με παχυσαρκία και στα 2 φύλα</a:t>
            </a:r>
            <a:endParaRPr lang="en-US" altLang="en-US" sz="2800" dirty="0">
              <a:ea typeface="Arial" panose="020B0604020202020204" pitchFamily="34" charset="0"/>
            </a:endParaRPr>
          </a:p>
        </p:txBody>
      </p:sp>
      <p:sp>
        <p:nvSpPr>
          <p:cNvPr id="37893" name="6 - TextBox"/>
          <p:cNvSpPr txBox="1"/>
          <p:nvPr/>
        </p:nvSpPr>
        <p:spPr>
          <a:xfrm>
            <a:off x="7162800" y="6611938"/>
            <a:ext cx="19812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Chen YL, BMC Gastro 2021  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- Τίτλος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325563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l-GR" altLang="en-US" sz="3600" dirty="0"/>
              <a:t>Μη αλκοολική λιπώδης νόσος του ήπατος (</a:t>
            </a:r>
            <a:r>
              <a:rPr lang="en-US" altLang="en-US" sz="3600" dirty="0"/>
              <a:t>NAFLD) </a:t>
            </a:r>
            <a:r>
              <a:rPr lang="el-GR" altLang="en-US" sz="3600" dirty="0"/>
              <a:t>– Ιστορική αναδρομή (2)</a:t>
            </a:r>
            <a:endParaRPr lang="en-US" altLang="en-US" sz="3600" dirty="0"/>
          </a:p>
        </p:txBody>
      </p:sp>
      <p:sp>
        <p:nvSpPr>
          <p:cNvPr id="3075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274638" y="1538288"/>
            <a:ext cx="8582025" cy="4351338"/>
          </a:xfrm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1" hangingPunct="1">
              <a:lnSpc>
                <a:spcPct val="80000"/>
              </a:lnSpc>
              <a:buNone/>
            </a:pPr>
            <a:r>
              <a:rPr sz="2500" b="1" dirty="0"/>
              <a:t>Ludwig J et al: “Nonalcoholic steatohepatitis: Mayo Clinic experiences with a hitherto unnamed disease” – 1980</a:t>
            </a:r>
          </a:p>
          <a:p>
            <a:pPr eaLnBrk="1" hangingPunct="1">
              <a:lnSpc>
                <a:spcPct val="80000"/>
              </a:lnSpc>
            </a:pPr>
            <a:endParaRPr sz="25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sz="2500" dirty="0"/>
              <a:t> 20 </a:t>
            </a:r>
            <a:r>
              <a:rPr lang="el-GR" altLang="x-none" sz="2500" dirty="0"/>
              <a:t>ασθενείς με μη αλκοολικής, μη ιογενούς αιτιολογίας φλεγμονή</a:t>
            </a:r>
            <a:endParaRPr sz="2500" dirty="0"/>
          </a:p>
          <a:p>
            <a:pPr eaLnBrk="1" hangingPunct="1">
              <a:lnSpc>
                <a:spcPct val="80000"/>
              </a:lnSpc>
              <a:buNone/>
            </a:pPr>
            <a:endParaRPr lang="el-GR" altLang="x-none" sz="25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l-GR" altLang="x-none" sz="2500" dirty="0"/>
              <a:t>Παχύσαρκοι ασθενείς, με ΣΔ και χολολιθίαση</a:t>
            </a:r>
            <a:endParaRPr sz="25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l-GR" altLang="x-none" sz="25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l-GR" altLang="x-none" sz="2500" dirty="0"/>
              <a:t>Βιοψία με εναπόθεση λίπους, φλεγμονή, σωμάτια </a:t>
            </a:r>
            <a:r>
              <a:rPr sz="2500" dirty="0"/>
              <a:t>Mallory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sz="25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sz="2500" dirty="0">
                <a:solidFill>
                  <a:srgbClr val="FF0000"/>
                </a:solidFill>
              </a:rPr>
              <a:t>“Currently, we know of no effective therapy”</a:t>
            </a:r>
            <a:r>
              <a:rPr lang="el-GR" altLang="x-none" sz="2500" dirty="0">
                <a:solidFill>
                  <a:srgbClr val="FF0000"/>
                </a:solidFill>
              </a:rPr>
              <a:t> </a:t>
            </a:r>
            <a:endParaRPr sz="2500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sz="25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- Τίτλος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868363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lang="en-US" altLang="en-US" dirty="0"/>
              <a:t>MASLD – </a:t>
            </a:r>
            <a:r>
              <a:rPr lang="el-GR" altLang="en-US" dirty="0"/>
              <a:t>παράγοντες κινδύνου</a:t>
            </a:r>
            <a:endParaRPr lang="en-US" alt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457200" y="990600"/>
            <a:ext cx="8229600" cy="5867400"/>
          </a:xfrm>
          <a:ln/>
        </p:spPr>
        <p:txBody>
          <a:bodyPr vert="horz" wrap="square" lIns="91440" tIns="45720" rIns="91440" bIns="45720" anchor="t" anchorCtr="0"/>
          <a:lstStyle/>
          <a:p>
            <a:pPr algn="ctr"/>
            <a:r>
              <a:rPr lang="el-GR" altLang="en-US" dirty="0"/>
              <a:t>Ηλικία</a:t>
            </a:r>
          </a:p>
          <a:p>
            <a:pPr algn="ctr"/>
            <a:endParaRPr lang="el-GR" altLang="en-US" dirty="0"/>
          </a:p>
          <a:p>
            <a:pPr algn="ctr"/>
            <a:r>
              <a:rPr lang="el-GR" altLang="en-US" dirty="0"/>
              <a:t>Άρρεν φύλο</a:t>
            </a:r>
          </a:p>
          <a:p>
            <a:pPr algn="ctr"/>
            <a:endParaRPr lang="el-GR" altLang="en-US" dirty="0"/>
          </a:p>
          <a:p>
            <a:pPr algn="ctr"/>
            <a:r>
              <a:rPr lang="el-GR" altLang="en-US" dirty="0"/>
              <a:t>Διαταραχή στην ινσουλίνη</a:t>
            </a:r>
          </a:p>
          <a:p>
            <a:pPr algn="ctr"/>
            <a:endParaRPr lang="el-GR" altLang="en-US" dirty="0"/>
          </a:p>
          <a:p>
            <a:pPr algn="ctr"/>
            <a:r>
              <a:rPr lang="el-GR" altLang="en-US" dirty="0"/>
              <a:t>Παχυσαρκία</a:t>
            </a:r>
          </a:p>
          <a:p>
            <a:pPr algn="ctr"/>
            <a:endParaRPr lang="el-GR" altLang="en-US" dirty="0"/>
          </a:p>
          <a:p>
            <a:pPr algn="ctr"/>
            <a:r>
              <a:rPr lang="el-GR" altLang="en-US" dirty="0"/>
              <a:t>Μικροβίωμα εντέρου</a:t>
            </a:r>
          </a:p>
          <a:p>
            <a:pPr algn="ctr"/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- Τίτλος"/>
          <p:cNvSpPr>
            <a:spLocks noGrp="1"/>
          </p:cNvSpPr>
          <p:nvPr>
            <p:ph type="title" hasCustomPrompt="1"/>
          </p:nvPr>
        </p:nvSpPr>
        <p:spPr>
          <a:xfrm>
            <a:off x="381000" y="228600"/>
            <a:ext cx="8229600" cy="715963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lang="en-US" altLang="en-US" dirty="0"/>
              <a:t>The gut liver axis</a:t>
            </a:r>
          </a:p>
        </p:txBody>
      </p:sp>
      <p:pic>
        <p:nvPicPr>
          <p:cNvPr id="39939" name="Picture 5" descr="Biomedicines 10 00524 g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72575" cy="5421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40" name="6 - TextBox"/>
          <p:cNvSpPr txBox="1"/>
          <p:nvPr/>
        </p:nvSpPr>
        <p:spPr>
          <a:xfrm>
            <a:off x="7467600" y="6611938"/>
            <a:ext cx="16764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Song Q, Biomedicines 2022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- Τίτλος"/>
          <p:cNvSpPr>
            <a:spLocks noGrp="1"/>
          </p:cNvSpPr>
          <p:nvPr>
            <p:ph type="title" hasCustomPrompt="1"/>
          </p:nvPr>
        </p:nvSpPr>
        <p:spPr>
          <a:xfrm>
            <a:off x="660400" y="0"/>
            <a:ext cx="7886700" cy="928688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en-US" dirty="0"/>
              <a:t>MASLD </a:t>
            </a:r>
            <a:r>
              <a:rPr lang="el-GR" altLang="en-US" dirty="0"/>
              <a:t>και μικροβίωμα </a:t>
            </a:r>
            <a:endParaRPr lang="en-US" altLang="en-US" dirty="0"/>
          </a:p>
        </p:txBody>
      </p:sp>
      <p:sp>
        <p:nvSpPr>
          <p:cNvPr id="40963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222250" y="1009650"/>
            <a:ext cx="8704263" cy="5151438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r>
              <a:rPr lang="el-GR" altLang="en-US" sz="2400" dirty="0"/>
              <a:t>Συνεχώς αυξανόμενες οι μελέτες που αφορούν το </a:t>
            </a:r>
            <a:r>
              <a:rPr lang="en-US" altLang="en-US" sz="2400" dirty="0"/>
              <a:t>gut-liver axis</a:t>
            </a:r>
            <a:endParaRPr lang="el-GR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l-GR" altLang="en-US" sz="2400" dirty="0"/>
              <a:t>Σε ποντίκια και ασθενείς με </a:t>
            </a:r>
            <a:r>
              <a:rPr lang="en-US" altLang="en-US" sz="2400" dirty="0"/>
              <a:t>MASLD </a:t>
            </a:r>
            <a:r>
              <a:rPr lang="el-GR" altLang="en-US" sz="2400" dirty="0"/>
              <a:t>διαταραχή της σύνθεσης του μικροβιώματος</a:t>
            </a:r>
          </a:p>
          <a:p>
            <a:pPr eaLnBrk="1" hangingPunct="1"/>
            <a:endParaRPr lang="el-GR" altLang="en-US" sz="2400" dirty="0"/>
          </a:p>
          <a:p>
            <a:pPr eaLnBrk="1" hangingPunct="1"/>
            <a:r>
              <a:rPr lang="el-GR" altLang="en-US" sz="2400" dirty="0"/>
              <a:t> Αυξημένος αριθμός στελεχών</a:t>
            </a:r>
            <a:r>
              <a:rPr lang="en-US" altLang="en-US" sz="2400" dirty="0"/>
              <a:t> Escherichia, Prevotella </a:t>
            </a:r>
            <a:r>
              <a:rPr lang="el-GR" altLang="en-US" sz="2400" dirty="0"/>
              <a:t>και </a:t>
            </a:r>
            <a:r>
              <a:rPr lang="en-US" altLang="en-US" sz="2400" dirty="0"/>
              <a:t>Streptococcus </a:t>
            </a:r>
            <a:r>
              <a:rPr lang="el-GR" altLang="en-US" sz="2400" dirty="0"/>
              <a:t>και μειωμένος</a:t>
            </a:r>
            <a:r>
              <a:rPr lang="en-US" altLang="en-US" sz="2400" dirty="0"/>
              <a:t> Coprococcus, Feacalibacterium</a:t>
            </a:r>
            <a:r>
              <a:rPr lang="el-GR" altLang="en-US" sz="2400" dirty="0"/>
              <a:t> και</a:t>
            </a:r>
            <a:r>
              <a:rPr lang="en-US" altLang="en-US" sz="2400" dirty="0"/>
              <a:t> Ruminococcus</a:t>
            </a:r>
            <a:br>
              <a:rPr lang="el-GR" altLang="en-US" sz="2400" dirty="0"/>
            </a:br>
            <a:endParaRPr lang="el-GR" altLang="en-US" sz="2400" dirty="0"/>
          </a:p>
          <a:p>
            <a:pPr eaLnBrk="1" hangingPunct="1"/>
            <a:r>
              <a:rPr lang="el-GR" altLang="en-US" sz="2400" dirty="0"/>
              <a:t>Τρέχον σενάριο</a:t>
            </a:r>
            <a:r>
              <a:rPr lang="en-US" altLang="en-US" sz="2400" dirty="0"/>
              <a:t>: </a:t>
            </a:r>
            <a:r>
              <a:rPr lang="el-GR" altLang="en-US" sz="2400" dirty="0"/>
              <a:t>Διαταραχή μικροβιώματος = αύξηση </a:t>
            </a:r>
            <a:r>
              <a:rPr lang="en-US" altLang="en-US" sz="2400" dirty="0"/>
              <a:t>PAMPs = </a:t>
            </a:r>
            <a:r>
              <a:rPr lang="el-GR" altLang="en-US" sz="2400" dirty="0"/>
              <a:t>φλεγμονή</a:t>
            </a:r>
          </a:p>
          <a:p>
            <a:pPr eaLnBrk="1" hangingPunct="1"/>
            <a:r>
              <a:rPr lang="el-GR" altLang="en-US" sz="2400" dirty="0"/>
              <a:t>Ακόμη μη καλά περιγεγραμμένες οι διαφορές</a:t>
            </a:r>
            <a:endParaRPr lang="en-US" altLang="en-US" sz="2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88" y="1220788"/>
            <a:ext cx="8351837" cy="4552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1" name="TextBox 5"/>
          <p:cNvSpPr txBox="1"/>
          <p:nvPr/>
        </p:nvSpPr>
        <p:spPr>
          <a:xfrm>
            <a:off x="7162800" y="6521450"/>
            <a:ext cx="1981200" cy="2460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Eslam M, Gastroenterology 2020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6046788" y="5514975"/>
            <a:ext cx="811213" cy="744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6" descr="3D man near red question mark | Chantal Milot RMT and Associat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454525"/>
            <a:ext cx="1828800" cy="2403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6 - Επεξήγηση με σύννεφο"/>
          <p:cNvSpPr/>
          <p:nvPr/>
        </p:nvSpPr>
        <p:spPr>
          <a:xfrm>
            <a:off x="4495800" y="1981200"/>
            <a:ext cx="2819400" cy="25146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l-GR" altLang="x-none" dirty="0">
                <a:solidFill>
                  <a:srgbClr val="FFFFFF"/>
                </a:solidFill>
                <a:latin typeface="Calibri" panose="020F0502020204030204" pitchFamily="34" charset="0"/>
              </a:rPr>
              <a:t>Κ το </a:t>
            </a:r>
            <a:r>
              <a:rPr dirty="0">
                <a:solidFill>
                  <a:srgbClr val="FFFFFF"/>
                </a:solidFill>
                <a:latin typeface="Calibri" panose="020F0502020204030204" pitchFamily="34" charset="0"/>
              </a:rPr>
              <a:t>“genetic predisposition” 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- Τίτλος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096963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en-US" dirty="0"/>
              <a:t>MASLD </a:t>
            </a:r>
            <a:r>
              <a:rPr lang="el-GR" altLang="en-US" dirty="0"/>
              <a:t>και γενετικές διαταραχές</a:t>
            </a:r>
            <a:r>
              <a:rPr lang="en-US" altLang="en-US" dirty="0"/>
              <a:t> (1)</a:t>
            </a:r>
          </a:p>
        </p:txBody>
      </p:sp>
      <p:pic>
        <p:nvPicPr>
          <p:cNvPr id="4403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475" y="1617663"/>
            <a:ext cx="4951413" cy="866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238" y="2728913"/>
            <a:ext cx="4452937" cy="2940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688" y="1676400"/>
            <a:ext cx="1108075" cy="466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8" name="7 - TextBox"/>
          <p:cNvSpPr txBox="1"/>
          <p:nvPr/>
        </p:nvSpPr>
        <p:spPr>
          <a:xfrm>
            <a:off x="7391400" y="6611938"/>
            <a:ext cx="17526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Anstee Q, J Hep 2020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- Τίτλος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096963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en-US" dirty="0"/>
              <a:t>MASLD </a:t>
            </a:r>
            <a:r>
              <a:rPr lang="el-GR" altLang="en-US" dirty="0"/>
              <a:t>και γενετικές διαταραχές</a:t>
            </a:r>
            <a:endParaRPr lang="en-US" altLang="en-US" dirty="0"/>
          </a:p>
        </p:txBody>
      </p:sp>
      <p:pic>
        <p:nvPicPr>
          <p:cNvPr id="45059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9675"/>
            <a:ext cx="9082088" cy="5332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5 - Ορθογώνιο"/>
          <p:cNvSpPr/>
          <p:nvPr/>
        </p:nvSpPr>
        <p:spPr>
          <a:xfrm>
            <a:off x="1319213" y="1449388"/>
            <a:ext cx="612775" cy="85725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5061" name="6 - TextBox"/>
          <p:cNvSpPr txBox="1"/>
          <p:nvPr/>
        </p:nvSpPr>
        <p:spPr>
          <a:xfrm>
            <a:off x="7867650" y="6611938"/>
            <a:ext cx="127635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Eslam M, J Hep 2020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Early Signs of Non-Alcoholic Fatty Liver Disease (NAFLD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81534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4 - Ορθογώνιο"/>
          <p:cNvSpPr/>
          <p:nvPr/>
        </p:nvSpPr>
        <p:spPr>
          <a:xfrm rot="20678094">
            <a:off x="50883" y="2058558"/>
            <a:ext cx="9022407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 have MASLD. And now what???</a:t>
            </a:r>
            <a:endParaRPr kumimoji="0" lang="el-GR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- Τίτλος"/>
          <p:cNvSpPr>
            <a:spLocks noGrp="1"/>
          </p:cNvSpPr>
          <p:nvPr>
            <p:ph type="title" hasCustomPrompt="1"/>
          </p:nvPr>
        </p:nvSpPr>
        <p:spPr>
          <a:xfrm>
            <a:off x="0" y="304800"/>
            <a:ext cx="9144000" cy="1325563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l-GR" altLang="en-US" dirty="0"/>
              <a:t>Θεραπευτικές παρεμβάσεις για </a:t>
            </a:r>
            <a:r>
              <a:rPr lang="en-US" altLang="en-US" dirty="0"/>
              <a:t>MASLD</a:t>
            </a:r>
          </a:p>
        </p:txBody>
      </p:sp>
      <p:sp>
        <p:nvSpPr>
          <p:cNvPr id="47107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0" y="1825625"/>
            <a:ext cx="9144000" cy="4351338"/>
          </a:xfrm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/>
            <a:r>
              <a:rPr lang="el-GR" altLang="en-US" dirty="0"/>
              <a:t>Διαιτητικές παρεμβάσεις / απώλεια βάρους</a:t>
            </a:r>
          </a:p>
          <a:p>
            <a:pPr algn="ctr" eaLnBrk="1" hangingPunct="1"/>
            <a:r>
              <a:rPr lang="el-GR" altLang="en-US" dirty="0"/>
              <a:t>Αντιμετώπιση παραγόντων κινδύνου</a:t>
            </a:r>
          </a:p>
          <a:p>
            <a:pPr algn="ctr" eaLnBrk="1" hangingPunct="1"/>
            <a:endParaRPr lang="el-GR" altLang="en-US" dirty="0"/>
          </a:p>
          <a:p>
            <a:pPr algn="ctr" eaLnBrk="1" hangingPunct="1"/>
            <a:r>
              <a:rPr lang="el-GR" altLang="en-US" dirty="0"/>
              <a:t>Φαρμακευτικές παρεμβάσεις σε ίνωση</a:t>
            </a:r>
          </a:p>
          <a:p>
            <a:pPr algn="ctr" eaLnBrk="1" hangingPunct="1"/>
            <a:endParaRPr lang="el-GR" altLang="en-US" dirty="0"/>
          </a:p>
          <a:p>
            <a:pPr algn="ctr" eaLnBrk="1" hangingPunct="1">
              <a:buNone/>
            </a:pPr>
            <a:endParaRPr lang="en-US" altLang="en-US" dirty="0"/>
          </a:p>
        </p:txBody>
      </p:sp>
      <p:pic>
        <p:nvPicPr>
          <p:cNvPr id="4710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4445000"/>
            <a:ext cx="7907338" cy="1506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09" name="4 - TextBox"/>
          <p:cNvSpPr txBox="1"/>
          <p:nvPr/>
        </p:nvSpPr>
        <p:spPr>
          <a:xfrm>
            <a:off x="7543800" y="6611938"/>
            <a:ext cx="16002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Griffin C, Clin Liv Dis 2022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8" y="0"/>
            <a:ext cx="83312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131" name="Rectangle 9"/>
          <p:cNvSpPr/>
          <p:nvPr/>
        </p:nvSpPr>
        <p:spPr>
          <a:xfrm>
            <a:off x="7440613" y="6611938"/>
            <a:ext cx="1703387" cy="2460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Huang T et al, Int Med J 2020</a:t>
            </a:r>
            <a:endParaRPr lang="el-GR" altLang="en-US" sz="1000" dirty="0">
              <a:ea typeface="Arial" panose="020B0604020202020204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609600" y="533400"/>
            <a:ext cx="990600" cy="381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533400" y="2438400"/>
            <a:ext cx="1524000" cy="381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6324600" y="2438400"/>
            <a:ext cx="1143000" cy="2286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533400" y="3048000"/>
            <a:ext cx="1524000" cy="381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533400" y="3505200"/>
            <a:ext cx="1524000" cy="381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8 - Ορθογώνιο"/>
          <p:cNvSpPr/>
          <p:nvPr/>
        </p:nvSpPr>
        <p:spPr>
          <a:xfrm>
            <a:off x="533400" y="4495800"/>
            <a:ext cx="1524000" cy="381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9 - Ορθογώνιο"/>
          <p:cNvSpPr/>
          <p:nvPr/>
        </p:nvSpPr>
        <p:spPr>
          <a:xfrm>
            <a:off x="533400" y="5105400"/>
            <a:ext cx="1524000" cy="381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41288"/>
            <a:ext cx="6227763" cy="55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1113" y="1524000"/>
            <a:ext cx="2057400" cy="354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14630" indent="-214630" algn="ctr" defTabSz="685800" eaLnBrk="1" hangingPunct="1">
              <a:buFont typeface="Arial" panose="020B0604020202020204" pitchFamily="34" charset="0"/>
              <a:buChar char="•"/>
            </a:pPr>
            <a:r>
              <a:rPr sz="1600" dirty="0">
                <a:solidFill>
                  <a:srgbClr val="000000"/>
                </a:solidFill>
                <a:latin typeface="Calibri" panose="020F0502020204030204" pitchFamily="34" charset="0"/>
              </a:rPr>
              <a:t>43 </a:t>
            </a:r>
            <a:r>
              <a:rPr lang="el-GR" altLang="x-none" sz="1600" dirty="0">
                <a:solidFill>
                  <a:srgbClr val="000000"/>
                </a:solidFill>
                <a:latin typeface="Calibri" panose="020F0502020204030204" pitchFamily="34" charset="0"/>
              </a:rPr>
              <a:t>μελέτες - </a:t>
            </a:r>
            <a:r>
              <a:rPr sz="1600" dirty="0">
                <a:solidFill>
                  <a:srgbClr val="000000"/>
                </a:solidFill>
                <a:latin typeface="Calibri" panose="020F0502020204030204" pitchFamily="34" charset="0"/>
              </a:rPr>
              <a:t>2809 </a:t>
            </a:r>
            <a:r>
              <a:rPr lang="el-GR" altLang="x-none" sz="1600" dirty="0">
                <a:solidFill>
                  <a:srgbClr val="000000"/>
                </a:solidFill>
                <a:latin typeface="Calibri" panose="020F0502020204030204" pitchFamily="34" charset="0"/>
              </a:rPr>
              <a:t>άτομα</a:t>
            </a:r>
          </a:p>
          <a:p>
            <a:pPr marL="214630" indent="-214630" algn="ctr" defTabSz="685800" eaLnBrk="1" hangingPunct="1">
              <a:buFont typeface="Wingdings" panose="05000000000000000000" pitchFamily="2" charset="2"/>
              <a:buChar char="Ø"/>
            </a:pPr>
            <a:r>
              <a:rPr lang="el-GR" altLang="x-none" sz="1600" dirty="0">
                <a:solidFill>
                  <a:srgbClr val="000000"/>
                </a:solidFill>
                <a:latin typeface="Calibri" panose="020F0502020204030204" pitchFamily="34" charset="0"/>
              </a:rPr>
              <a:t>8 βαριατρικά χειρουργεία</a:t>
            </a:r>
          </a:p>
          <a:p>
            <a:pPr marL="214630" indent="-214630" algn="ctr" defTabSz="685800" eaLnBrk="1" hangingPunct="1">
              <a:buFont typeface="Wingdings" panose="05000000000000000000" pitchFamily="2" charset="2"/>
              <a:buChar char="Ø"/>
            </a:pPr>
            <a:r>
              <a:rPr lang="el-GR" altLang="x-none" sz="1600" dirty="0">
                <a:solidFill>
                  <a:srgbClr val="000000"/>
                </a:solidFill>
                <a:latin typeface="Calibri" panose="020F0502020204030204" pitchFamily="34" charset="0"/>
              </a:rPr>
              <a:t>9 φάρμακα (4 </a:t>
            </a:r>
            <a:r>
              <a:rPr sz="1600" dirty="0">
                <a:solidFill>
                  <a:srgbClr val="000000"/>
                </a:solidFill>
                <a:latin typeface="Calibri" panose="020F0502020204030204" pitchFamily="34" charset="0"/>
              </a:rPr>
              <a:t>GLP-1RAs, 5 Orlistat)</a:t>
            </a:r>
          </a:p>
          <a:p>
            <a:pPr marL="214630" indent="-214630" algn="ctr" defTabSz="685800" eaLnBrk="1" hangingPunct="1">
              <a:buFont typeface="Wingdings" panose="05000000000000000000" pitchFamily="2" charset="2"/>
              <a:buChar char="Ø"/>
            </a:pPr>
            <a:r>
              <a:rPr sz="1600" dirty="0">
                <a:solidFill>
                  <a:srgbClr val="000000"/>
                </a:solidFill>
                <a:latin typeface="Calibri" panose="020F0502020204030204" pitchFamily="34" charset="0"/>
              </a:rPr>
              <a:t>26 </a:t>
            </a:r>
            <a:r>
              <a:rPr lang="el-GR" altLang="x-none" sz="1600" dirty="0">
                <a:solidFill>
                  <a:srgbClr val="000000"/>
                </a:solidFill>
                <a:latin typeface="Calibri" panose="020F0502020204030204" pitchFamily="34" charset="0"/>
              </a:rPr>
              <a:t>δίαιτα και άσκηση</a:t>
            </a:r>
          </a:p>
          <a:p>
            <a:pPr marL="214630" indent="-214630" algn="ctr" defTabSz="685800" eaLnBrk="1" hangingPunct="1">
              <a:buFont typeface="Arial" panose="020B0604020202020204" pitchFamily="34" charset="0"/>
              <a:buChar char="•"/>
            </a:pPr>
            <a:endParaRPr lang="el-GR" altLang="x-none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14630" indent="-214630" algn="ctr" defTabSz="685800" eaLnBrk="1" hangingPunct="1">
              <a:buFont typeface="Arial" panose="020B0604020202020204" pitchFamily="34" charset="0"/>
              <a:buChar char="•"/>
            </a:pPr>
            <a:r>
              <a:rPr sz="16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l-GR" altLang="x-none" sz="1600" dirty="0">
                <a:solidFill>
                  <a:srgbClr val="000000"/>
                </a:solidFill>
                <a:latin typeface="Calibri" panose="020F0502020204030204" pitchFamily="34" charset="0"/>
              </a:rPr>
              <a:t>Διάμεση ηλικία 46.8 έτη, </a:t>
            </a:r>
            <a:r>
              <a:rPr sz="1600" dirty="0">
                <a:solidFill>
                  <a:srgbClr val="000000"/>
                </a:solidFill>
                <a:latin typeface="Calibri" panose="020F0502020204030204" pitchFamily="34" charset="0"/>
              </a:rPr>
              <a:t>44% </a:t>
            </a:r>
            <a:r>
              <a:rPr lang="el-GR" altLang="x-none" sz="1600" dirty="0">
                <a:solidFill>
                  <a:srgbClr val="000000"/>
                </a:solidFill>
                <a:latin typeface="Calibri" panose="020F0502020204030204" pitchFamily="34" charset="0"/>
              </a:rPr>
              <a:t>γυναίκες</a:t>
            </a:r>
          </a:p>
          <a:p>
            <a:pPr marL="214630" indent="-214630" algn="ctr" defTabSz="685800" eaLnBrk="1" hangingPunct="1">
              <a:buFont typeface="Arial" panose="020B0604020202020204" pitchFamily="34" charset="0"/>
              <a:buChar char="•"/>
            </a:pPr>
            <a:r>
              <a:rPr lang="el-GR" altLang="x-none" sz="1600" dirty="0">
                <a:solidFill>
                  <a:srgbClr val="000000"/>
                </a:solidFill>
                <a:latin typeface="Calibri" panose="020F0502020204030204" pitchFamily="34" charset="0"/>
              </a:rPr>
              <a:t>Διάμεσο </a:t>
            </a:r>
            <a:r>
              <a:rPr sz="1600" dirty="0">
                <a:solidFill>
                  <a:srgbClr val="000000"/>
                </a:solidFill>
                <a:latin typeface="Calibri" panose="020F0502020204030204" pitchFamily="34" charset="0"/>
              </a:rPr>
              <a:t>BMI 32.8</a:t>
            </a:r>
          </a:p>
          <a:p>
            <a:pPr marL="214630" indent="-214630" algn="ctr" defTabSz="685800" eaLnBrk="1" hangingPunct="1">
              <a:buFont typeface="Arial" panose="020B0604020202020204" pitchFamily="34" charset="0"/>
              <a:buChar char="•"/>
            </a:pPr>
            <a:r>
              <a:rPr sz="1600" dirty="0">
                <a:solidFill>
                  <a:srgbClr val="000000"/>
                </a:solidFill>
                <a:latin typeface="Calibri" panose="020F0502020204030204" pitchFamily="34" charset="0"/>
              </a:rPr>
              <a:t>24% </a:t>
            </a:r>
            <a:r>
              <a:rPr lang="el-GR" altLang="x-none" sz="1600" dirty="0">
                <a:solidFill>
                  <a:srgbClr val="000000"/>
                </a:solidFill>
                <a:latin typeface="Calibri" panose="020F0502020204030204" pitchFamily="34" charset="0"/>
              </a:rPr>
              <a:t>ΣΔ, 32% ΑΥ</a:t>
            </a:r>
            <a:endParaRPr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9156" name="Εικόνα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913" y="76200"/>
            <a:ext cx="671512" cy="831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7" name="Εικόνα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930275"/>
            <a:ext cx="7010400" cy="5559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7086600" y="6618288"/>
            <a:ext cx="20574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kern="1200" cap="none" spc="0" normalizeH="0" baseline="0" noProof="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Koutoukidis</a:t>
            </a:r>
            <a:r>
              <a:rPr kumimoji="0" lang="en-US" sz="100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D, </a:t>
            </a:r>
            <a:r>
              <a:rPr kumimoji="0" lang="en-US" sz="1000" kern="1200" cap="none" spc="0" normalizeH="0" baseline="0" noProof="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Metab</a:t>
            </a:r>
            <a:r>
              <a:rPr kumimoji="0" lang="en-US" sz="100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Clin Exp 2021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AFLD is Now MASLD: The New Nomenclature, At-a-Gla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Ορθογώνιο 3"/>
          <p:cNvSpPr/>
          <p:nvPr/>
        </p:nvSpPr>
        <p:spPr>
          <a:xfrm>
            <a:off x="2016125" y="2906713"/>
            <a:ext cx="5135563" cy="309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- Τίτλος"/>
          <p:cNvSpPr>
            <a:spLocks noGrp="1"/>
          </p:cNvSpPr>
          <p:nvPr>
            <p:ph type="title" hasCustomPrompt="1"/>
          </p:nvPr>
        </p:nvSpPr>
        <p:spPr>
          <a:xfrm>
            <a:off x="1614488" y="11113"/>
            <a:ext cx="5915025" cy="769937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en-US" dirty="0"/>
              <a:t>MASLD </a:t>
            </a:r>
            <a:r>
              <a:rPr lang="el-GR" altLang="en-US" dirty="0"/>
              <a:t>και απώλεια βάρους</a:t>
            </a:r>
            <a:r>
              <a:rPr lang="en-US" altLang="en-US" dirty="0"/>
              <a:t> </a:t>
            </a:r>
          </a:p>
        </p:txBody>
      </p:sp>
      <p:pic>
        <p:nvPicPr>
          <p:cNvPr id="50179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738188"/>
            <a:ext cx="9104312" cy="6043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8" name="4 - TextBox"/>
          <p:cNvSpPr txBox="1">
            <a:spLocks noChangeArrowheads="1"/>
          </p:cNvSpPr>
          <p:nvPr/>
        </p:nvSpPr>
        <p:spPr bwMode="auto">
          <a:xfrm>
            <a:off x="-36512" y="6618288"/>
            <a:ext cx="1560513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Wong V, Liv Intern 2022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Individuals with lean and non-obese NAFLD have an intermediate... |  Download Scientific Diagra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538"/>
            <a:ext cx="9144000" cy="6164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Φυσαλίδα ομιλίας: Έλλειψη 3"/>
          <p:cNvSpPr/>
          <p:nvPr/>
        </p:nvSpPr>
        <p:spPr>
          <a:xfrm>
            <a:off x="5105400" y="685800"/>
            <a:ext cx="1176338" cy="728663"/>
          </a:xfrm>
          <a:prstGeom prst="wedgeEllipseCallout">
            <a:avLst>
              <a:gd name="adj1" fmla="val -72267"/>
              <a:gd name="adj2" fmla="val 2068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lang="el-GR" altLang="x-none" sz="1300" dirty="0">
                <a:solidFill>
                  <a:srgbClr val="000000"/>
                </a:solidFill>
                <a:latin typeface="Calibri" panose="020F0502020204030204" pitchFamily="34" charset="0"/>
              </a:rPr>
              <a:t>Να χάσω βάρος και εγώ ?</a:t>
            </a:r>
            <a:endParaRPr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1862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662113" y="185738"/>
            <a:ext cx="5567363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14630" indent="-214630" algn="ctr" defTabSz="685800" eaLnBrk="1" hangingPunct="1">
              <a:buFont typeface="Arial" panose="020B0604020202020204" pitchFamily="34" charset="0"/>
              <a:buChar char="•"/>
            </a:pPr>
            <a:r>
              <a:rPr lang="el-GR" altLang="x-none" dirty="0">
                <a:solidFill>
                  <a:srgbClr val="000000"/>
                </a:solidFill>
                <a:latin typeface="Calibri" panose="020F0502020204030204" pitchFamily="34" charset="0"/>
              </a:rPr>
              <a:t>120 πιθανοί δότες ήπατος</a:t>
            </a:r>
          </a:p>
          <a:p>
            <a:pPr marL="214630" indent="-214630" algn="ctr" defTabSz="685800" eaLnBrk="1" hangingPunct="1">
              <a:buFont typeface="Arial" panose="020B0604020202020204" pitchFamily="34" charset="0"/>
              <a:buChar char="•"/>
            </a:pPr>
            <a:r>
              <a:rPr lang="el-GR" altLang="x-none" dirty="0">
                <a:solidFill>
                  <a:srgbClr val="000000"/>
                </a:solidFill>
                <a:latin typeface="Calibri" panose="020F0502020204030204" pitchFamily="34" charset="0"/>
              </a:rPr>
              <a:t>49 με φυσιολογικό </a:t>
            </a:r>
            <a:r>
              <a:rPr dirty="0">
                <a:solidFill>
                  <a:srgbClr val="000000"/>
                </a:solidFill>
                <a:latin typeface="Calibri" panose="020F0502020204030204" pitchFamily="34" charset="0"/>
              </a:rPr>
              <a:t>BMI</a:t>
            </a:r>
            <a:r>
              <a:rPr lang="el-GR" altLang="x-none" dirty="0">
                <a:solidFill>
                  <a:srgbClr val="000000"/>
                </a:solidFill>
                <a:latin typeface="Calibri" panose="020F0502020204030204" pitchFamily="34" charset="0"/>
              </a:rPr>
              <a:t> (18.5-24.9)</a:t>
            </a:r>
            <a:endParaRPr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14630" indent="-214630" algn="ctr" defTabSz="685800" eaLnBrk="1" hangingPunct="1">
              <a:buFont typeface="Arial" panose="020B0604020202020204" pitchFamily="34" charset="0"/>
              <a:buChar char="•"/>
            </a:pPr>
            <a:r>
              <a:rPr dirty="0">
                <a:solidFill>
                  <a:srgbClr val="000000"/>
                </a:solidFill>
                <a:latin typeface="Calibri" panose="020F0502020204030204" pitchFamily="34" charset="0"/>
              </a:rPr>
              <a:t>Baseline</a:t>
            </a:r>
            <a:r>
              <a:rPr lang="el-GR" altLang="x-none" dirty="0">
                <a:solidFill>
                  <a:srgbClr val="000000"/>
                </a:solidFill>
                <a:latin typeface="Calibri" panose="020F0502020204030204" pitchFamily="34" charset="0"/>
              </a:rPr>
              <a:t> βιοψία και 2</a:t>
            </a:r>
            <a:r>
              <a:rPr lang="el-GR" altLang="x-none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η</a:t>
            </a:r>
            <a:r>
              <a:rPr lang="el-GR" altLang="x-none" dirty="0">
                <a:solidFill>
                  <a:srgbClr val="000000"/>
                </a:solidFill>
                <a:latin typeface="Calibri" panose="020F0502020204030204" pitchFamily="34" charset="0"/>
              </a:rPr>
              <a:t> περίπου 10 εβδ μετά</a:t>
            </a:r>
            <a:endParaRPr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4446588" y="1473200"/>
            <a:ext cx="1420813" cy="14986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2229" name="Εικόνα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8" y="3081338"/>
            <a:ext cx="8893175" cy="3387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Ορθογώνιο 9"/>
          <p:cNvSpPr/>
          <p:nvPr/>
        </p:nvSpPr>
        <p:spPr>
          <a:xfrm>
            <a:off x="0" y="6135688"/>
            <a:ext cx="9028113" cy="34448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75625" y="6650038"/>
            <a:ext cx="852488" cy="20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5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Jin YJ, JGH 2012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638"/>
            <a:ext cx="8077200" cy="6569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277100" y="6569075"/>
            <a:ext cx="1905000" cy="247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Long M, Gastroenterology 2022  </a:t>
            </a:r>
          </a:p>
        </p:txBody>
      </p:sp>
      <p:sp>
        <p:nvSpPr>
          <p:cNvPr id="2" name="Ορθογώνιο 1"/>
          <p:cNvSpPr/>
          <p:nvPr/>
        </p:nvSpPr>
        <p:spPr>
          <a:xfrm>
            <a:off x="652463" y="5453063"/>
            <a:ext cx="3473450" cy="2428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7162800" y="4960938"/>
            <a:ext cx="1066800" cy="9826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Σωματική άσκηση για τη διαχείριση του στρες | One Breath Mindfulness Cent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538"/>
            <a:ext cx="9144000" cy="5114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2850"/>
            <a:ext cx="9167813" cy="564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533400" y="431800"/>
            <a:ext cx="7886700" cy="328613"/>
          </a:xfrm>
        </p:spPr>
        <p:txBody>
          <a:bodyPr vert="horz" wrap="square" lIns="91440" tIns="45720" rIns="91440" bIns="45720" numCol="1" anchor="ctr" anchorCtr="0" compatLnSpc="1"/>
          <a:lstStyle/>
          <a:p>
            <a:pPr>
              <a:buNone/>
            </a:pPr>
            <a:r>
              <a:rPr lang="el-GR" altLang="x-none" sz="3000" dirty="0"/>
              <a:t>Παθοφυσιολογία</a:t>
            </a:r>
            <a:endParaRPr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7572375" y="6589713"/>
            <a:ext cx="15954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Cabrera E, Healthcare 2023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914400" y="5316538"/>
            <a:ext cx="1447800" cy="3286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3049588" y="4322763"/>
            <a:ext cx="979488" cy="4778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4584700" y="4159250"/>
            <a:ext cx="977900" cy="327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5562600" y="3557588"/>
            <a:ext cx="838200" cy="3921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Εικόνα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588" y="55563"/>
            <a:ext cx="3849687" cy="425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3" name="Picture 2" descr="Journal of Diabetes - Wiley Online Librar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700" y="481013"/>
            <a:ext cx="622300" cy="817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4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7863"/>
            <a:ext cx="4438650" cy="253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5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46475"/>
            <a:ext cx="4438650" cy="2454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6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4050" y="1362075"/>
            <a:ext cx="4679950" cy="212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572000" y="3810000"/>
            <a:ext cx="45720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14630" indent="-214630" defTabSz="685800" eaLnBrk="1" hangingPunct="1">
              <a:buFont typeface="Arial" panose="020B0604020202020204" pitchFamily="34" charset="0"/>
              <a:buChar char="•"/>
            </a:pPr>
            <a:r>
              <a:rPr dirty="0">
                <a:solidFill>
                  <a:srgbClr val="000000"/>
                </a:solidFill>
                <a:latin typeface="Calibri" panose="020F0502020204030204" pitchFamily="34" charset="0"/>
              </a:rPr>
              <a:t>16 RCTs</a:t>
            </a:r>
            <a:endParaRPr lang="el-GR" altLang="x-non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14630" indent="-214630" defTabSz="685800" eaLnBrk="1" hangingPunct="1">
              <a:buFont typeface="Arial" panose="020B0604020202020204" pitchFamily="34" charset="0"/>
              <a:buChar char="•"/>
            </a:pPr>
            <a:r>
              <a:rPr lang="el-GR" altLang="x-none" dirty="0">
                <a:solidFill>
                  <a:srgbClr val="000000"/>
                </a:solidFill>
                <a:latin typeface="Calibri" panose="020F0502020204030204" pitchFamily="34" charset="0"/>
              </a:rPr>
              <a:t>11 αερόβια άσκηση, 1 αντίστασης, 4 συνδυασμό</a:t>
            </a:r>
          </a:p>
          <a:p>
            <a:pPr marL="214630" indent="-214630" defTabSz="685800" eaLnBrk="1" hangingPunct="1">
              <a:buNone/>
            </a:pPr>
            <a:endParaRPr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14630" indent="-214630" defTabSz="685800" eaLnBrk="1" hangingPunct="1">
              <a:buFont typeface="Arial" panose="020B0604020202020204" pitchFamily="34" charset="0"/>
              <a:buChar char="•"/>
            </a:pPr>
            <a:r>
              <a:rPr lang="el-GR" altLang="x-none" dirty="0">
                <a:solidFill>
                  <a:srgbClr val="000000"/>
                </a:solidFill>
                <a:latin typeface="Calibri" panose="020F0502020204030204" pitchFamily="34" charset="0"/>
              </a:rPr>
              <a:t>Συνολικά 706 ασθενείς</a:t>
            </a:r>
          </a:p>
          <a:p>
            <a:pPr marL="214630" indent="-214630" defTabSz="685800" eaLnBrk="1" hangingPunct="1">
              <a:buNone/>
            </a:pPr>
            <a:endParaRPr lang="el-GR" altLang="x-non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14630" indent="-214630" defTabSz="685800" eaLnBrk="1" hangingPunct="1">
              <a:buFont typeface="Arial" panose="020B0604020202020204" pitchFamily="34" charset="0"/>
              <a:buChar char="•"/>
            </a:pPr>
            <a:r>
              <a:rPr lang="el-GR" altLang="x-none" dirty="0">
                <a:solidFill>
                  <a:srgbClr val="000000"/>
                </a:solidFill>
                <a:latin typeface="Calibri" panose="020F0502020204030204" pitchFamily="34" charset="0"/>
              </a:rPr>
              <a:t>Άσκηση χωρίς δίαιτα     Μείωση ηπατικής στεάτωσης και βάρους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77163" y="6604000"/>
            <a:ext cx="13668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Baker CJ, J </a:t>
            </a:r>
            <a:r>
              <a:rPr kumimoji="0" lang="en-US" sz="1000" kern="1200" cap="none" spc="0" normalizeH="0" baseline="0" noProof="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Diab</a:t>
            </a:r>
            <a:r>
              <a:rPr kumimoji="0" lang="en-US" sz="100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2020</a:t>
            </a:r>
          </a:p>
        </p:txBody>
      </p:sp>
      <p:sp>
        <p:nvSpPr>
          <p:cNvPr id="5" name="Right Arrow 7"/>
          <p:cNvSpPr/>
          <p:nvPr/>
        </p:nvSpPr>
        <p:spPr>
          <a:xfrm>
            <a:off x="6858000" y="5562600"/>
            <a:ext cx="206375" cy="18573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Τίτλος 1"/>
          <p:cNvSpPr>
            <a:spLocks noGrp="1"/>
          </p:cNvSpPr>
          <p:nvPr>
            <p:ph type="title" hasCustomPrompt="1"/>
          </p:nvPr>
        </p:nvSpPr>
        <p:spPr>
          <a:xfrm>
            <a:off x="628650" y="931863"/>
            <a:ext cx="7886700" cy="641350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lang="el-GR" altLang="en-US" dirty="0"/>
              <a:t>Αερόβια άσκηση</a:t>
            </a:r>
            <a:r>
              <a:rPr lang="en-US" altLang="en-US" dirty="0"/>
              <a:t> </a:t>
            </a:r>
            <a:r>
              <a:rPr lang="el-GR" altLang="en-US" dirty="0"/>
              <a:t>ή προπόνηση αντίστασης</a:t>
            </a:r>
            <a:endParaRPr lang="en-US" altLang="en-US" dirty="0"/>
          </a:p>
        </p:txBody>
      </p:sp>
      <p:pic>
        <p:nvPicPr>
          <p:cNvPr id="57347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3" y="1649413"/>
            <a:ext cx="4164012" cy="400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8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8" y="2152650"/>
            <a:ext cx="4351337" cy="2693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7780338" y="5799138"/>
            <a:ext cx="1358900" cy="247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kern="1200" cap="none" spc="0" normalizeH="0" baseline="0" noProof="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Hashida</a:t>
            </a:r>
            <a:r>
              <a:rPr kumimoji="0" lang="en-US" sz="100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R, J Hep 2017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58738" y="4110038"/>
            <a:ext cx="4284663" cy="736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696200" y="6483350"/>
            <a:ext cx="14478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Haigh L, Clin Nut 2022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78613" y="2581275"/>
            <a:ext cx="2578100" cy="2062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14630" indent="-214630" defTabSz="685800" eaLnBrk="1" hangingPunct="1">
              <a:buFont typeface="Arial" panose="020B0604020202020204" pitchFamily="34" charset="0"/>
              <a:buChar char="•"/>
            </a:pPr>
            <a:r>
              <a:rPr lang="el-GR" altLang="x-none" sz="1600" dirty="0">
                <a:solidFill>
                  <a:srgbClr val="000000"/>
                </a:solidFill>
                <a:latin typeface="Calibri" panose="020F0502020204030204" pitchFamily="34" charset="0"/>
              </a:rPr>
              <a:t>26 μελέτες</a:t>
            </a:r>
          </a:p>
          <a:p>
            <a:pPr marL="214630" indent="-214630" defTabSz="685800" eaLnBrk="1" hangingPunct="1">
              <a:buFont typeface="Arial" panose="020B0604020202020204" pitchFamily="34" charset="0"/>
              <a:buChar char="•"/>
            </a:pPr>
            <a:endParaRPr lang="el-GR" altLang="x-none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14630" indent="-214630" defTabSz="685800" eaLnBrk="1" hangingPunct="1">
              <a:buFont typeface="Arial" panose="020B0604020202020204" pitchFamily="34" charset="0"/>
              <a:buChar char="•"/>
            </a:pPr>
            <a:r>
              <a:rPr lang="el-GR" altLang="x-none" sz="1600" dirty="0">
                <a:solidFill>
                  <a:srgbClr val="000000"/>
                </a:solidFill>
                <a:latin typeface="Calibri" panose="020F0502020204030204" pitchFamily="34" charset="0"/>
              </a:rPr>
              <a:t>3037 ασθενείς</a:t>
            </a:r>
          </a:p>
          <a:p>
            <a:pPr marL="214630" indent="-214630" defTabSz="685800" eaLnBrk="1" hangingPunct="1">
              <a:buFont typeface="Arial" panose="020B0604020202020204" pitchFamily="34" charset="0"/>
              <a:buChar char="•"/>
            </a:pPr>
            <a:endParaRPr lang="el-GR" altLang="x-none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14630" indent="-214630" defTabSz="685800" eaLnBrk="1" hangingPunct="1">
              <a:buFont typeface="Arial" panose="020B0604020202020204" pitchFamily="34" charset="0"/>
              <a:buChar char="•"/>
            </a:pPr>
            <a:r>
              <a:rPr lang="el-GR" altLang="x-none" sz="1600" dirty="0">
                <a:solidFill>
                  <a:srgbClr val="000000"/>
                </a:solidFill>
                <a:latin typeface="Calibri" panose="020F0502020204030204" pitchFamily="34" charset="0"/>
              </a:rPr>
              <a:t>9 μείωση προσλαμβανόμενων θερμίδων</a:t>
            </a:r>
          </a:p>
          <a:p>
            <a:pPr marL="214630" indent="-214630" defTabSz="685800" eaLnBrk="1" hangingPunct="1">
              <a:buFont typeface="Arial" panose="020B0604020202020204" pitchFamily="34" charset="0"/>
              <a:buChar char="•"/>
            </a:pPr>
            <a:r>
              <a:rPr lang="el-GR" altLang="x-none" sz="1600" dirty="0">
                <a:solidFill>
                  <a:srgbClr val="000000"/>
                </a:solidFill>
                <a:latin typeface="Calibri" panose="020F0502020204030204" pitchFamily="34" charset="0"/>
              </a:rPr>
              <a:t>17 Μεσογειακή διατροφή </a:t>
            </a:r>
            <a:endParaRPr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8372" name="Εικόνα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" y="496888"/>
            <a:ext cx="5530850" cy="2051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637088" y="1341438"/>
            <a:ext cx="1906588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5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Fatty Liver Index</a:t>
            </a:r>
          </a:p>
        </p:txBody>
      </p:sp>
      <p:pic>
        <p:nvPicPr>
          <p:cNvPr id="58374" name="Εικόνα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275" y="4724400"/>
            <a:ext cx="5597525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75" name="Εικόνα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09850"/>
            <a:ext cx="5530850" cy="2078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4883150" y="5367338"/>
            <a:ext cx="1908175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1" hangingPunct="1">
              <a:buNone/>
            </a:pPr>
            <a:r>
              <a:rPr lang="el-GR" altLang="x-none" sz="1300" dirty="0">
                <a:solidFill>
                  <a:srgbClr val="000000"/>
                </a:solidFill>
                <a:latin typeface="Calibri" panose="020F0502020204030204" pitchFamily="34" charset="0"/>
              </a:rPr>
              <a:t>Ηπατική Ίνωση</a:t>
            </a:r>
            <a:endParaRPr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8377" name="Εικόνα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050" y="17463"/>
            <a:ext cx="4173538" cy="47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78" name="Εικόνα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425" y="484188"/>
            <a:ext cx="857250" cy="10937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Ορθογώνιο 23"/>
          <p:cNvSpPr/>
          <p:nvPr/>
        </p:nvSpPr>
        <p:spPr>
          <a:xfrm>
            <a:off x="4121150" y="679450"/>
            <a:ext cx="762000" cy="723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Ορθογώνιο 24"/>
          <p:cNvSpPr/>
          <p:nvPr/>
        </p:nvSpPr>
        <p:spPr>
          <a:xfrm>
            <a:off x="4191000" y="2770188"/>
            <a:ext cx="762000" cy="808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Ορθογώνιο 25"/>
          <p:cNvSpPr/>
          <p:nvPr/>
        </p:nvSpPr>
        <p:spPr>
          <a:xfrm>
            <a:off x="4210050" y="4879975"/>
            <a:ext cx="762000" cy="787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83150" y="3241675"/>
            <a:ext cx="1908175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1" hangingPunct="1">
              <a:buNone/>
            </a:pPr>
            <a:r>
              <a:rPr lang="el-GR" altLang="x-none" sz="1300" dirty="0">
                <a:solidFill>
                  <a:srgbClr val="000000"/>
                </a:solidFill>
                <a:latin typeface="Calibri" panose="020F0502020204030204" pitchFamily="34" charset="0"/>
              </a:rPr>
              <a:t>Ηπατική Στεάτωση</a:t>
            </a:r>
            <a:endParaRPr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- Τίτλος"/>
          <p:cNvSpPr>
            <a:spLocks noGrp="1"/>
          </p:cNvSpPr>
          <p:nvPr>
            <p:ph type="title"/>
          </p:nvPr>
        </p:nvSpPr>
        <p:spPr>
          <a:xfrm>
            <a:off x="5494338" y="857250"/>
            <a:ext cx="3649662" cy="581025"/>
          </a:xfrm>
          <a:ln/>
        </p:spPr>
        <p:txBody>
          <a:bodyPr vert="horz" wrap="square" lIns="91440" tIns="45720" rIns="91440" bIns="45720" anchor="ctr" anchorCtr="0"/>
          <a:lstStyle/>
          <a:p>
            <a:pPr algn="ctr" eaLnBrk="1" hangingPunct="1"/>
            <a:r>
              <a:rPr lang="el-GR" altLang="en-US" sz="2400" b="1" dirty="0"/>
              <a:t>Κατανάλωση καφέ</a:t>
            </a:r>
            <a:endParaRPr lang="en-US" altLang="en-US" sz="2400" b="1" dirty="0"/>
          </a:p>
        </p:txBody>
      </p:sp>
      <p:sp>
        <p:nvSpPr>
          <p:cNvPr id="43012" name="4 - TextBox"/>
          <p:cNvSpPr txBox="1">
            <a:spLocks noChangeArrowheads="1"/>
          </p:cNvSpPr>
          <p:nvPr/>
        </p:nvSpPr>
        <p:spPr bwMode="auto">
          <a:xfrm>
            <a:off x="5494338" y="1965325"/>
            <a:ext cx="3649663" cy="2032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11 </a:t>
            </a:r>
            <a:r>
              <a:rPr lang="el-GR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μελέτες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6519 MASLD</a:t>
            </a:r>
            <a:r>
              <a:rPr lang="el-GR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 και</a:t>
            </a: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 66,561 non-MASLD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</a:pPr>
            <a:r>
              <a:rPr lang="el-GR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Βελτίωση σε στεάτωση και ίνωση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l-GR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</a:pPr>
            <a:r>
              <a:rPr lang="el-GR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Τουλάχιστον 2 κούπες καφέ καθημερινά</a:t>
            </a:r>
            <a:endParaRPr lang="en-US" altLang="en-US" sz="18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43013" name="TextBox 5"/>
          <p:cNvSpPr txBox="1">
            <a:spLocks noChangeArrowheads="1"/>
          </p:cNvSpPr>
          <p:nvPr/>
        </p:nvSpPr>
        <p:spPr bwMode="auto">
          <a:xfrm>
            <a:off x="0" y="5830888"/>
            <a:ext cx="1600200" cy="206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Hayat U, Ann Hepatol 2021</a:t>
            </a:r>
          </a:p>
        </p:txBody>
      </p:sp>
      <p:pic>
        <p:nvPicPr>
          <p:cNvPr id="59397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5494338" cy="4394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22275" y="1438275"/>
            <a:ext cx="1144588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hangingPunct="1">
              <a:buNone/>
            </a:pPr>
            <a:r>
              <a:rPr lang="el-GR" altLang="x-none" sz="1300" b="1" dirty="0">
                <a:solidFill>
                  <a:srgbClr val="000000"/>
                </a:solidFill>
                <a:latin typeface="Calibri" panose="020F0502020204030204" pitchFamily="34" charset="0"/>
              </a:rPr>
              <a:t>ΣΤΕΑΤΩΣΗ</a:t>
            </a:r>
            <a:endParaRPr sz="13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2275" y="3392488"/>
            <a:ext cx="1144588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hangingPunct="1">
              <a:buNone/>
            </a:pPr>
            <a:r>
              <a:rPr lang="el-GR" altLang="x-none" sz="1300" b="1" dirty="0">
                <a:solidFill>
                  <a:srgbClr val="000000"/>
                </a:solidFill>
                <a:latin typeface="Calibri" panose="020F0502020204030204" pitchFamily="34" charset="0"/>
              </a:rPr>
              <a:t>ΙΝΩΣΗ</a:t>
            </a:r>
            <a:endParaRPr sz="13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9400" name="Picture 2" descr="coffee - Mad TV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175" y="4502150"/>
            <a:ext cx="2663825" cy="1498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- Τίτλος"/>
          <p:cNvSpPr>
            <a:spLocks noGrp="1"/>
          </p:cNvSpPr>
          <p:nvPr>
            <p:ph type="title" hasCustomPrompt="1"/>
          </p:nvPr>
        </p:nvSpPr>
        <p:spPr>
          <a:xfrm>
            <a:off x="658813" y="0"/>
            <a:ext cx="7886700" cy="809625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sv-SE" altLang="en-US" dirty="0"/>
              <a:t>NAFLD </a:t>
            </a:r>
            <a:r>
              <a:rPr lang="el-GR" altLang="en-US" dirty="0"/>
              <a:t>ή </a:t>
            </a:r>
            <a:r>
              <a:rPr lang="en-US" altLang="en-US" dirty="0"/>
              <a:t>MAFLD</a:t>
            </a:r>
          </a:p>
        </p:txBody>
      </p:sp>
      <p:pic>
        <p:nvPicPr>
          <p:cNvPr id="1126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225" y="769938"/>
            <a:ext cx="6637338" cy="2314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338" y="3449638"/>
            <a:ext cx="5799137" cy="34083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- Τίτλος"/>
          <p:cNvSpPr>
            <a:spLocks noGrp="1"/>
          </p:cNvSpPr>
          <p:nvPr>
            <p:ph type="title"/>
          </p:nvPr>
        </p:nvSpPr>
        <p:spPr>
          <a:xfrm>
            <a:off x="5786438" y="6350"/>
            <a:ext cx="3357562" cy="642938"/>
          </a:xfrm>
          <a:ln/>
        </p:spPr>
        <p:txBody>
          <a:bodyPr vert="horz" wrap="square" lIns="91440" tIns="45720" rIns="91440" bIns="45720" anchor="ctr" anchorCtr="0"/>
          <a:lstStyle/>
          <a:p>
            <a:pPr algn="ctr" eaLnBrk="1" hangingPunct="1"/>
            <a:r>
              <a:rPr lang="el-GR" altLang="en-US" sz="3200" dirty="0"/>
              <a:t>Προβιοτικά</a:t>
            </a:r>
            <a:endParaRPr lang="en-US" altLang="en-US" sz="3200" dirty="0"/>
          </a:p>
        </p:txBody>
      </p:sp>
      <p:pic>
        <p:nvPicPr>
          <p:cNvPr id="60419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25"/>
            <a:ext cx="6162675" cy="6835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6" name="4 - TextBox"/>
          <p:cNvSpPr txBox="1">
            <a:spLocks noChangeArrowheads="1"/>
          </p:cNvSpPr>
          <p:nvPr/>
        </p:nvSpPr>
        <p:spPr bwMode="auto">
          <a:xfrm>
            <a:off x="6302375" y="920750"/>
            <a:ext cx="2841625" cy="5016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</a:pPr>
            <a:r>
              <a:rPr lang="el-GR" alt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 Πιθανότατα χρήσιμα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</a:pPr>
            <a:endParaRPr lang="el-GR" alt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</a:pPr>
            <a:r>
              <a:rPr lang="el-GR" alt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Βελτίωση δεικτών φλεγμονής και στεάτωσης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</a:pPr>
            <a:endParaRPr lang="el-GR" alt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</a:pPr>
            <a:r>
              <a:rPr lang="el-GR" alt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Λείπουν διπλές τυφλές μελέτες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</a:pPr>
            <a:r>
              <a:rPr lang="el-GR" alt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Μέγιστος χρόνος μελετών 6 μήνες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</a:pPr>
            <a:endParaRPr lang="el-GR" alt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</a:pPr>
            <a:r>
              <a:rPr lang="el-GR" alt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Χωρίς ένδειξη για </a:t>
            </a:r>
            <a:r>
              <a:rPr lang="en-US" alt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MASLD</a:t>
            </a:r>
            <a:r>
              <a:rPr lang="el-GR" alt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 από τις εταιρίες μελέτης του ήπατος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</a:pPr>
            <a:endParaRPr lang="el-GR" alt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</a:pPr>
            <a:endParaRPr lang="en-US" altLang="en-US" sz="20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44037" name="5 - TextBox"/>
          <p:cNvSpPr txBox="1">
            <a:spLocks noChangeArrowheads="1"/>
          </p:cNvSpPr>
          <p:nvPr/>
        </p:nvSpPr>
        <p:spPr bwMode="auto">
          <a:xfrm>
            <a:off x="7756525" y="6594475"/>
            <a:ext cx="14478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Drozd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K, Nutrients 2021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4,796 Doctor Asking Questions Images, Stock Photos &amp; Vectors | Shutterstoc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7" y="838200"/>
            <a:ext cx="9158287" cy="6019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6 - Επεξήγηση με σύννεφο"/>
          <p:cNvSpPr/>
          <p:nvPr/>
        </p:nvSpPr>
        <p:spPr>
          <a:xfrm>
            <a:off x="1371600" y="914400"/>
            <a:ext cx="1828800" cy="1981200"/>
          </a:xfrm>
          <a:prstGeom prst="cloudCallout">
            <a:avLst>
              <a:gd name="adj1" fmla="val 147628"/>
              <a:gd name="adj2" fmla="val 106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444" name="7 - TextBox"/>
          <p:cNvSpPr txBox="1"/>
          <p:nvPr/>
        </p:nvSpPr>
        <p:spPr>
          <a:xfrm>
            <a:off x="1447800" y="1447800"/>
            <a:ext cx="17526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Φαρμακευτική αγωγή ?</a:t>
            </a:r>
            <a:endParaRPr lang="en-US" alt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" name="8 - Ορθογώνιο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88" y="1550988"/>
            <a:ext cx="8297862" cy="35925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150"/>
            <a:ext cx="9139238" cy="5730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243763" y="6611938"/>
            <a:ext cx="19002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kern="1200" cap="none" spc="0" normalizeH="0" baseline="0" noProof="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Kokkorakis</a:t>
            </a:r>
            <a:r>
              <a:rPr kumimoji="0" lang="en-US" sz="100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M, Metabolism 2024</a:t>
            </a:r>
          </a:p>
        </p:txBody>
      </p:sp>
      <p:sp>
        <p:nvSpPr>
          <p:cNvPr id="7" name="Ορθογώνιο 6"/>
          <p:cNvSpPr/>
          <p:nvPr/>
        </p:nvSpPr>
        <p:spPr>
          <a:xfrm rot="19858033">
            <a:off x="529707" y="2605204"/>
            <a:ext cx="8084585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l-GR" sz="405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Αύξηση β-οξείδωσης λιπαρών οξέων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l-GR" sz="405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Βελτίωση μεταβολισμού λιπιδίων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62" y="857250"/>
            <a:ext cx="5095875" cy="5391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39" name="Εικόνα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225" y="857250"/>
            <a:ext cx="4065588" cy="1223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794375" y="2362200"/>
            <a:ext cx="3122613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14630" indent="-214630" defTabSz="685800" eaLnBrk="1" hangingPunct="1">
              <a:buFont typeface="Wingdings" panose="05000000000000000000" pitchFamily="2" charset="2"/>
              <a:buChar char="Ø"/>
            </a:pPr>
            <a:r>
              <a:rPr lang="el-GR" altLang="x-none" sz="2000" dirty="0">
                <a:solidFill>
                  <a:srgbClr val="000000"/>
                </a:solidFill>
                <a:latin typeface="Calibri" panose="020F0502020204030204" pitchFamily="34" charset="0"/>
              </a:rPr>
              <a:t>Μέση ηλικία 57+/- 10 έτη</a:t>
            </a:r>
          </a:p>
          <a:p>
            <a:pPr marL="214630" indent="-214630" defTabSz="685800" eaLnBrk="1" hangingPunct="1">
              <a:buFont typeface="Wingdings" panose="05000000000000000000" pitchFamily="2" charset="2"/>
              <a:buChar char="Ø"/>
            </a:pPr>
            <a:r>
              <a:rPr lang="el-GR" altLang="x-none" sz="2000" dirty="0">
                <a:solidFill>
                  <a:srgbClr val="000000"/>
                </a:solidFill>
                <a:latin typeface="Calibri" panose="020F0502020204030204" pitchFamily="34" charset="0"/>
              </a:rPr>
              <a:t>Κυρίως λευκοί</a:t>
            </a:r>
          </a:p>
          <a:p>
            <a:pPr marL="214630" indent="-214630" defTabSz="685800" eaLnBrk="1" hangingPunct="1">
              <a:buFont typeface="Wingdings" panose="05000000000000000000" pitchFamily="2" charset="2"/>
              <a:buChar char="Ø"/>
            </a:pPr>
            <a:r>
              <a:rPr lang="el-GR" altLang="x-none" sz="2000" dirty="0">
                <a:solidFill>
                  <a:srgbClr val="000000"/>
                </a:solidFill>
                <a:latin typeface="Calibri" panose="020F0502020204030204" pitchFamily="34" charset="0"/>
              </a:rPr>
              <a:t>Υπέρβαροι</a:t>
            </a:r>
          </a:p>
          <a:p>
            <a:pPr marL="214630" indent="-214630" defTabSz="685800" eaLnBrk="1" hangingPunct="1">
              <a:buFont typeface="Wingdings" panose="05000000000000000000" pitchFamily="2" charset="2"/>
              <a:buChar char="Ø"/>
            </a:pPr>
            <a:endParaRPr lang="el-GR" altLang="x-none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14630" indent="-214630" defTabSz="685800" eaLnBrk="1" hangingPunct="1">
              <a:buFont typeface="Wingdings" panose="05000000000000000000" pitchFamily="2" charset="2"/>
              <a:buChar char="Ø"/>
            </a:pPr>
            <a:r>
              <a:rPr lang="el-GR" altLang="x-none" sz="2000" dirty="0">
                <a:solidFill>
                  <a:srgbClr val="000000"/>
                </a:solidFill>
                <a:latin typeface="Calibri" panose="020F0502020204030204" pitchFamily="34" charset="0"/>
              </a:rPr>
              <a:t>ΑΥ, Δυσλιπιδαιμία, ΣΔ ΙΙ</a:t>
            </a:r>
          </a:p>
          <a:p>
            <a:pPr marL="214630" indent="-214630" defTabSz="685800" eaLnBrk="1" hangingPunct="1">
              <a:buFont typeface="Wingdings" panose="05000000000000000000" pitchFamily="2" charset="2"/>
              <a:buChar char="Ø"/>
            </a:pPr>
            <a:endParaRPr lang="el-GR" altLang="x-none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14630" indent="-214630" defTabSz="685800" eaLnBrk="1" hangingPunct="1">
              <a:buFont typeface="Wingdings" panose="05000000000000000000" pitchFamily="2" charset="2"/>
              <a:buChar char="Ø"/>
            </a:pPr>
            <a:r>
              <a:rPr lang="el-GR" altLang="x-none" sz="2000" dirty="0">
                <a:solidFill>
                  <a:srgbClr val="000000"/>
                </a:solidFill>
                <a:latin typeface="Calibri" panose="020F0502020204030204" pitchFamily="34" charset="0"/>
              </a:rPr>
              <a:t>Υψηλές τιμές ελαστογραφίας και ηπατικού λίπους</a:t>
            </a:r>
          </a:p>
          <a:p>
            <a:pPr marL="214630" indent="-214630" defTabSz="685800" eaLnBrk="1" hangingPunct="1">
              <a:buFont typeface="Wingdings" panose="05000000000000000000" pitchFamily="2" charset="2"/>
              <a:buChar char="Ø"/>
            </a:pPr>
            <a:r>
              <a:rPr lang="el-GR" altLang="x-none" sz="2000" dirty="0">
                <a:solidFill>
                  <a:srgbClr val="000000"/>
                </a:solidFill>
                <a:latin typeface="Calibri" panose="020F0502020204030204" pitchFamily="34" charset="0"/>
              </a:rPr>
              <a:t>Σημαντική φλεγμονή και ίνωση στη βιοψία</a:t>
            </a:r>
          </a:p>
          <a:p>
            <a:pPr marL="214630" indent="-214630" defTabSz="685800" eaLnBrk="1" hangingPunct="1">
              <a:buFont typeface="Wingdings" panose="05000000000000000000" pitchFamily="2" charset="2"/>
              <a:buChar char="Ø"/>
            </a:pPr>
            <a:endParaRPr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0" y="1477963"/>
            <a:ext cx="5021263" cy="69373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22225" y="3033713"/>
            <a:ext cx="5022850" cy="85248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0" y="4348163"/>
            <a:ext cx="5045075" cy="52863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5045075" y="869950"/>
            <a:ext cx="4065588" cy="108267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3081338" cy="272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563" name="Εικόνα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871538"/>
            <a:ext cx="2894013" cy="2720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564" name="Εικόνα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549525" y="1055688"/>
            <a:ext cx="2393950" cy="7494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565" name="Εικόνα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2663" y="857250"/>
            <a:ext cx="3081337" cy="2735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7494588" y="4019550"/>
            <a:ext cx="1649413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14630" indent="-214630" defTabSz="685800" eaLnBrk="1" hangingPunct="1">
              <a:buFont typeface="Arial" panose="020B0604020202020204" pitchFamily="34" charset="0"/>
              <a:buChar char="•"/>
            </a:pPr>
            <a:r>
              <a:rPr lang="el-GR" altLang="x-none" sz="1600" dirty="0">
                <a:solidFill>
                  <a:srgbClr val="000000"/>
                </a:solidFill>
                <a:latin typeface="Calibri" panose="020F0502020204030204" pitchFamily="34" charset="0"/>
              </a:rPr>
              <a:t>Απώλεια βάρους 2-4% σε </a:t>
            </a:r>
            <a:r>
              <a:rPr sz="1600" dirty="0">
                <a:solidFill>
                  <a:srgbClr val="000000"/>
                </a:solidFill>
                <a:latin typeface="Calibri" panose="020F0502020204030204" pitchFamily="34" charset="0"/>
              </a:rPr>
              <a:t>resmetirom</a:t>
            </a:r>
          </a:p>
          <a:p>
            <a:pPr marL="214630" indent="-214630" defTabSz="685800" eaLnBrk="1" hangingPunct="1">
              <a:buFont typeface="Arial" panose="020B0604020202020204" pitchFamily="34" charset="0"/>
              <a:buChar char="•"/>
            </a:pPr>
            <a:r>
              <a:rPr lang="el-GR" altLang="x-none" sz="1600" dirty="0">
                <a:solidFill>
                  <a:srgbClr val="000000"/>
                </a:solidFill>
                <a:latin typeface="Calibri" panose="020F0502020204030204" pitchFamily="34" charset="0"/>
              </a:rPr>
              <a:t>Απώλεια βάρους &lt;2% σε </a:t>
            </a:r>
            <a:r>
              <a:rPr sz="1600" dirty="0">
                <a:solidFill>
                  <a:srgbClr val="000000"/>
                </a:solidFill>
                <a:latin typeface="Calibri" panose="020F0502020204030204" pitchFamily="34" charset="0"/>
              </a:rPr>
              <a:t>placebo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525" y="857250"/>
            <a:ext cx="5324475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2225" y="1524000"/>
            <a:ext cx="3754438" cy="2954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14630" indent="-214630" defTabSz="685800" eaLnBrk="1" hangingPunct="1">
              <a:buFont typeface="Arial" panose="020B0604020202020204" pitchFamily="34" charset="0"/>
              <a:buChar char="•"/>
            </a:pPr>
            <a:r>
              <a:rPr lang="el-GR" altLang="x-none" sz="2100" dirty="0">
                <a:solidFill>
                  <a:srgbClr val="000000"/>
                </a:solidFill>
                <a:latin typeface="Calibri" panose="020F0502020204030204" pitchFamily="34" charset="0"/>
              </a:rPr>
              <a:t>Σπάνιες οι ανεπιθύμητες</a:t>
            </a:r>
          </a:p>
          <a:p>
            <a:pPr marL="214630" indent="-214630" defTabSz="685800" eaLnBrk="1" hangingPunct="1">
              <a:buFont typeface="Arial" panose="020B0604020202020204" pitchFamily="34" charset="0"/>
              <a:buChar char="•"/>
            </a:pPr>
            <a:r>
              <a:rPr lang="el-GR" altLang="x-none" sz="2100" dirty="0">
                <a:solidFill>
                  <a:srgbClr val="000000"/>
                </a:solidFill>
                <a:latin typeface="Calibri" panose="020F0502020204030204" pitchFamily="34" charset="0"/>
              </a:rPr>
              <a:t>Συχνότερα σχετιζόμενες με το ΓΕΣ</a:t>
            </a:r>
            <a:endParaRPr sz="2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14630" indent="-214630" defTabSz="685800" eaLnBrk="1" hangingPunct="1">
              <a:buNone/>
            </a:pPr>
            <a:endParaRPr lang="el-GR" altLang="x-none" sz="2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14630" indent="-214630" defTabSz="685800" eaLnBrk="1" hangingPunct="1">
              <a:buFont typeface="Arial" panose="020B0604020202020204" pitchFamily="34" charset="0"/>
              <a:buChar char="•"/>
            </a:pPr>
            <a:r>
              <a:rPr lang="el-GR" altLang="x-none" sz="2100" dirty="0">
                <a:solidFill>
                  <a:srgbClr val="000000"/>
                </a:solidFill>
                <a:latin typeface="Calibri" panose="020F0502020204030204" pitchFamily="34" charset="0"/>
              </a:rPr>
              <a:t>Χωρίς διαφορά στις σημαντικές ανεπιθύμητες</a:t>
            </a:r>
          </a:p>
          <a:p>
            <a:pPr marL="214630" indent="-214630" defTabSz="685800" eaLnBrk="1" hangingPunct="1">
              <a:buFont typeface="Arial" panose="020B0604020202020204" pitchFamily="34" charset="0"/>
              <a:buChar char="•"/>
            </a:pPr>
            <a:r>
              <a:rPr lang="el-GR" altLang="x-none" sz="2100" dirty="0">
                <a:solidFill>
                  <a:srgbClr val="000000"/>
                </a:solidFill>
                <a:latin typeface="Calibri" panose="020F0502020204030204" pitchFamily="34" charset="0"/>
              </a:rPr>
              <a:t>Αυξημένη διακοπή θεραπείας στο </a:t>
            </a:r>
            <a:r>
              <a:rPr sz="2100" dirty="0">
                <a:solidFill>
                  <a:srgbClr val="000000"/>
                </a:solidFill>
                <a:latin typeface="Calibri" panose="020F0502020204030204" pitchFamily="34" charset="0"/>
              </a:rPr>
              <a:t>group</a:t>
            </a:r>
            <a:r>
              <a:rPr lang="el-GR" altLang="x-none" sz="2100" dirty="0">
                <a:solidFill>
                  <a:srgbClr val="000000"/>
                </a:solidFill>
                <a:latin typeface="Calibri" panose="020F0502020204030204" pitchFamily="34" charset="0"/>
              </a:rPr>
              <a:t> των 100</a:t>
            </a:r>
            <a:r>
              <a:rPr sz="2100" dirty="0">
                <a:solidFill>
                  <a:srgbClr val="000000"/>
                </a:solidFill>
                <a:latin typeface="Calibri" panose="020F0502020204030204" pitchFamily="34" charset="0"/>
              </a:rPr>
              <a:t>mg</a:t>
            </a:r>
            <a:r>
              <a:rPr lang="el-GR" altLang="x-non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14630" indent="-214630" defTabSz="685800" eaLnBrk="1" hangingPunct="1">
              <a:buFont typeface="Wingdings" panose="05000000000000000000" pitchFamily="2" charset="2"/>
              <a:buChar char="Ø"/>
            </a:pPr>
            <a:endParaRPr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3819525" y="1755775"/>
            <a:ext cx="5324475" cy="8001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3819525" y="3081338"/>
            <a:ext cx="5259388" cy="19208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88" y="1550988"/>
            <a:ext cx="8297862" cy="35925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Ορθογώνιο 4"/>
          <p:cNvSpPr/>
          <p:nvPr/>
        </p:nvSpPr>
        <p:spPr>
          <a:xfrm>
            <a:off x="1589321" y="858717"/>
            <a:ext cx="583473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5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FDA APPROVAL 14/3/2024</a:t>
            </a:r>
            <a:endParaRPr kumimoji="0" lang="el-GR" sz="405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4,796 Doctor Asking Questions Images, Stock Photos &amp; Vectors | Shutterstoc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7" y="838200"/>
            <a:ext cx="9158287" cy="6019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6 - Επεξήγηση με σύννεφο"/>
          <p:cNvSpPr/>
          <p:nvPr/>
        </p:nvSpPr>
        <p:spPr>
          <a:xfrm>
            <a:off x="1371600" y="914400"/>
            <a:ext cx="1828800" cy="1981200"/>
          </a:xfrm>
          <a:prstGeom prst="cloudCallout">
            <a:avLst>
              <a:gd name="adj1" fmla="val 147628"/>
              <a:gd name="adj2" fmla="val 106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0660" name="7 - TextBox"/>
          <p:cNvSpPr txBox="1"/>
          <p:nvPr/>
        </p:nvSpPr>
        <p:spPr>
          <a:xfrm>
            <a:off x="1447800" y="1447800"/>
            <a:ext cx="17526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l-G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Και τα αντιδιαβητικα?</a:t>
            </a:r>
            <a:endParaRPr lang="en-US" alt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" name="8 - Ορθογώνιο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- Τίτλος"/>
          <p:cNvSpPr>
            <a:spLocks noGrp="1"/>
          </p:cNvSpPr>
          <p:nvPr>
            <p:ph type="title" hasCustomPrompt="1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r>
              <a:rPr lang="el-GR" altLang="en-US" dirty="0"/>
              <a:t>Αντιδιαβητικά φάρμακα</a:t>
            </a:r>
            <a:endParaRPr lang="en-US" alt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0" y="1600200"/>
            <a:ext cx="9144000" cy="4525963"/>
          </a:xfrm>
          <a:ln/>
        </p:spPr>
        <p:txBody>
          <a:bodyPr vert="horz" wrap="square" lIns="91440" tIns="45720" rIns="91440" bIns="45720" anchor="t" anchorCtr="0"/>
          <a:lstStyle/>
          <a:p>
            <a:pPr algn="ctr"/>
            <a:r>
              <a:rPr lang="el-GR" altLang="en-US" sz="4000" dirty="0"/>
              <a:t>Μετφορμίνη</a:t>
            </a:r>
          </a:p>
          <a:p>
            <a:pPr algn="ctr"/>
            <a:r>
              <a:rPr lang="el-GR" altLang="en-US" sz="4000" dirty="0"/>
              <a:t>Πιογλιταζόνη</a:t>
            </a:r>
          </a:p>
          <a:p>
            <a:pPr algn="ctr"/>
            <a:r>
              <a:rPr lang="en-US" altLang="en-US" sz="4000" dirty="0"/>
              <a:t>DPP4i</a:t>
            </a:r>
          </a:p>
          <a:p>
            <a:pPr algn="ctr"/>
            <a:r>
              <a:rPr lang="en-US" altLang="en-US" sz="4000" dirty="0"/>
              <a:t>SGLT2i</a:t>
            </a:r>
          </a:p>
          <a:p>
            <a:pPr algn="ctr"/>
            <a:r>
              <a:rPr lang="el-GR" altLang="en-US" sz="4000" dirty="0"/>
              <a:t>Αγωνιστές υποδοχέων</a:t>
            </a:r>
            <a:r>
              <a:rPr lang="en-US" altLang="en-US" sz="4000" dirty="0"/>
              <a:t> </a:t>
            </a:r>
            <a:r>
              <a:rPr lang="el-GR" altLang="en-US" sz="4000" dirty="0"/>
              <a:t>GLP-1 +/- GIP +/- Glucagon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8" y="0"/>
            <a:ext cx="905351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TextBox 5"/>
          <p:cNvSpPr txBox="1"/>
          <p:nvPr/>
        </p:nvSpPr>
        <p:spPr>
          <a:xfrm>
            <a:off x="7086600" y="6611938"/>
            <a:ext cx="20574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Eslam M, Gastroenterology 2020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- Τίτλος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914400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lang="el-GR" altLang="en-US" dirty="0"/>
              <a:t>Μετφορμίνη</a:t>
            </a:r>
            <a:endParaRPr lang="en-US" altLang="en-US" dirty="0"/>
          </a:p>
        </p:txBody>
      </p:sp>
      <p:sp>
        <p:nvSpPr>
          <p:cNvPr id="72707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228600" y="914400"/>
            <a:ext cx="8915400" cy="5943600"/>
          </a:xfrm>
          <a:ln/>
        </p:spPr>
        <p:txBody>
          <a:bodyPr vert="horz" wrap="square" lIns="91440" tIns="45720" rIns="91440" bIns="45720" anchor="t" anchorCtr="0"/>
          <a:lstStyle/>
          <a:p>
            <a:r>
              <a:rPr lang="el-GR" altLang="en-US" dirty="0"/>
              <a:t>Ανακάλυψη 1922 </a:t>
            </a:r>
          </a:p>
          <a:p>
            <a:r>
              <a:rPr lang="el-GR" altLang="en-US" dirty="0"/>
              <a:t>Έγκριση χρήσης σε ΣΔ ΙΙ</a:t>
            </a:r>
            <a:r>
              <a:rPr lang="en-US" altLang="en-US" dirty="0"/>
              <a:t>: 1957 </a:t>
            </a:r>
            <a:r>
              <a:rPr lang="el-GR" altLang="en-US" dirty="0"/>
              <a:t>Γαλλία, 1995 ΗΠΑ</a:t>
            </a:r>
            <a:endParaRPr lang="en-US" altLang="en-US" dirty="0"/>
          </a:p>
          <a:p>
            <a:r>
              <a:rPr lang="en-US" altLang="en-US" dirty="0"/>
              <a:t>1</a:t>
            </a:r>
            <a:r>
              <a:rPr lang="el-GR" altLang="en-US" baseline="30000" dirty="0"/>
              <a:t>ης</a:t>
            </a:r>
            <a:r>
              <a:rPr lang="el-GR" altLang="en-US" dirty="0"/>
              <a:t> γραμμής θεραπεία σε ΣΔ ΙΙ</a:t>
            </a:r>
            <a:endParaRPr lang="en-US" altLang="en-US" dirty="0"/>
          </a:p>
          <a:p>
            <a:endParaRPr lang="en-US" altLang="en-US" dirty="0"/>
          </a:p>
          <a:p>
            <a:r>
              <a:rPr lang="el-GR" altLang="en-US" dirty="0"/>
              <a:t>Πλειοτροπική δράση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altLang="en-US" sz="2800" dirty="0"/>
              <a:t>Μείωση εντερικής απορρόφησης σακχάρου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altLang="en-US" sz="2800" dirty="0"/>
              <a:t>Βελτίωση πρόσληψης σακχάρου από τους ιστούς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altLang="en-US" sz="2800" dirty="0"/>
              <a:t>Μείωση ινσουλινοαντίστασης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altLang="en-US" sz="2800" dirty="0"/>
              <a:t>Αναστολή γλυκονεογένεσης μέσω ενεργοποίησης </a:t>
            </a:r>
            <a:r>
              <a:rPr lang="en-US" altLang="en-US" sz="2800" dirty="0"/>
              <a:t>AMP</a:t>
            </a:r>
            <a:r>
              <a:rPr lang="el-GR" altLang="en-US" sz="2800" dirty="0"/>
              <a:t>Κ (</a:t>
            </a:r>
            <a:r>
              <a:rPr lang="en-US" altLang="en-US" sz="2800" dirty="0"/>
              <a:t>AMP-activated protein kinase)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altLang="en-US" sz="2800" dirty="0"/>
              <a:t>Άλλοι ???</a:t>
            </a:r>
          </a:p>
          <a:p>
            <a:endParaRPr lang="en-US" altLang="en-US" dirty="0"/>
          </a:p>
        </p:txBody>
      </p:sp>
      <p:sp>
        <p:nvSpPr>
          <p:cNvPr id="72708" name="5 - TextBox"/>
          <p:cNvSpPr txBox="1"/>
          <p:nvPr/>
        </p:nvSpPr>
        <p:spPr>
          <a:xfrm>
            <a:off x="6934200" y="6611938"/>
            <a:ext cx="22098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Wang YW,  Drug Des Devel Ther 2017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- Τίτλος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457200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l-GR" altLang="en-US" sz="2800" dirty="0"/>
              <a:t>Μετφορμίνη</a:t>
            </a:r>
            <a:r>
              <a:rPr lang="en-US" altLang="en-US" sz="2800" dirty="0"/>
              <a:t> –</a:t>
            </a:r>
            <a:r>
              <a:rPr lang="el-GR" altLang="en-US" sz="2800" dirty="0"/>
              <a:t> μηχανισμός δράσης στο ηπατοκύτταρο</a:t>
            </a:r>
            <a:endParaRPr lang="en-US" altLang="en-US" sz="2800" dirty="0"/>
          </a:p>
        </p:txBody>
      </p:sp>
      <p:pic>
        <p:nvPicPr>
          <p:cNvPr id="7373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15425" cy="6248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3732" name="5 - TextBox"/>
          <p:cNvSpPr txBox="1"/>
          <p:nvPr/>
        </p:nvSpPr>
        <p:spPr>
          <a:xfrm>
            <a:off x="7315200" y="6611938"/>
            <a:ext cx="18288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Pernicova I, Nat Rev Endo 2014 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  <p:sp>
        <p:nvSpPr>
          <p:cNvPr id="6" name="5 - Έλλειψη"/>
          <p:cNvSpPr/>
          <p:nvPr/>
        </p:nvSpPr>
        <p:spPr>
          <a:xfrm>
            <a:off x="0" y="4191000"/>
            <a:ext cx="4191000" cy="26670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81000"/>
            <a:ext cx="7513638" cy="647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4755" name="1 - Τίτλος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609600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l-GR" altLang="en-US" sz="2400" dirty="0"/>
              <a:t>Μετφορμίνη – Συστηματικές δράσεις</a:t>
            </a:r>
            <a:endParaRPr lang="en-US" altLang="en-US" sz="2400" dirty="0"/>
          </a:p>
        </p:txBody>
      </p:sp>
      <p:sp>
        <p:nvSpPr>
          <p:cNvPr id="74756" name="5 - TextBox"/>
          <p:cNvSpPr txBox="1"/>
          <p:nvPr/>
        </p:nvSpPr>
        <p:spPr>
          <a:xfrm>
            <a:off x="7315200" y="6611938"/>
            <a:ext cx="18288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Rena G, Diabetologia 2017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5562600" y="1905000"/>
            <a:ext cx="990600" cy="30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5181600" y="4495800"/>
            <a:ext cx="1295400" cy="30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6705600" y="4495800"/>
            <a:ext cx="990600" cy="30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8 - Ορθογώνιο"/>
          <p:cNvSpPr/>
          <p:nvPr/>
        </p:nvSpPr>
        <p:spPr>
          <a:xfrm>
            <a:off x="4876800" y="6400800"/>
            <a:ext cx="13716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- Τίτλος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1143000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l-GR" altLang="en-US" dirty="0"/>
              <a:t>Μετφορμίνη και </a:t>
            </a:r>
            <a:r>
              <a:rPr lang="en-US" altLang="en-US" dirty="0"/>
              <a:t>MASLD</a:t>
            </a:r>
            <a:r>
              <a:rPr lang="el-GR" altLang="en-US" dirty="0"/>
              <a:t> </a:t>
            </a:r>
            <a:r>
              <a:rPr lang="en-US" altLang="en-US" dirty="0"/>
              <a:t>(1)</a:t>
            </a:r>
          </a:p>
        </p:txBody>
      </p:sp>
      <p:sp>
        <p:nvSpPr>
          <p:cNvPr id="75779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5791200" cy="4525963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r>
              <a:rPr lang="el-GR" altLang="en-US" dirty="0"/>
              <a:t>Μείωση λιπογένεσης και νεογλυκογένεσης</a:t>
            </a:r>
          </a:p>
          <a:p>
            <a:pPr eaLnBrk="1" hangingPunct="1"/>
            <a:endParaRPr lang="el-GR" altLang="en-US" dirty="0"/>
          </a:p>
          <a:p>
            <a:pPr eaLnBrk="1" hangingPunct="1"/>
            <a:r>
              <a:rPr lang="el-GR" altLang="en-US" dirty="0"/>
              <a:t>Μείωση φλεγμονής</a:t>
            </a:r>
          </a:p>
          <a:p>
            <a:pPr eaLnBrk="1" hangingPunct="1"/>
            <a:endParaRPr lang="el-GR" altLang="en-US" dirty="0"/>
          </a:p>
          <a:p>
            <a:pPr eaLnBrk="1" hangingPunct="1"/>
            <a:r>
              <a:rPr lang="el-GR" altLang="en-US" dirty="0"/>
              <a:t>Αύξηση χρήσης γλυκόζης από τον οργανισμό</a:t>
            </a:r>
            <a:endParaRPr lang="en-US" altLang="en-US" dirty="0"/>
          </a:p>
        </p:txBody>
      </p:sp>
      <p:sp>
        <p:nvSpPr>
          <p:cNvPr id="4" name="3 - Δεξιό άγκιστρο"/>
          <p:cNvSpPr/>
          <p:nvPr/>
        </p:nvSpPr>
        <p:spPr>
          <a:xfrm>
            <a:off x="5715000" y="1447800"/>
            <a:ext cx="1219200" cy="472440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6934200" y="3200400"/>
            <a:ext cx="22098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el-GR" altLang="x-none" sz="3200" dirty="0">
                <a:latin typeface="Calibri" panose="020F0502020204030204" pitchFamily="34" charset="0"/>
              </a:rPr>
              <a:t>Το τέλειο φάρμακο ??</a:t>
            </a:r>
            <a:endParaRPr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TextBox"/>
          <p:cNvSpPr txBox="1"/>
          <p:nvPr/>
        </p:nvSpPr>
        <p:spPr>
          <a:xfrm>
            <a:off x="0" y="0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buNone/>
            </a:pPr>
            <a:r>
              <a:rPr lang="el-GR" altLang="x-none" sz="2800" dirty="0">
                <a:latin typeface="Calibri" panose="020F0502020204030204" pitchFamily="34" charset="0"/>
              </a:rPr>
              <a:t>Μετφορμίνη – Μεταναλύσεις (1)</a:t>
            </a:r>
            <a:endParaRPr sz="2800" dirty="0">
              <a:latin typeface="Calibri" panose="020F0502020204030204" pitchFamily="34" charset="0"/>
            </a:endParaRPr>
          </a:p>
        </p:txBody>
      </p:sp>
      <p:pic>
        <p:nvPicPr>
          <p:cNvPr id="76803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3832225" cy="2819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6804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762000"/>
            <a:ext cx="3886200" cy="2892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6805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68700"/>
            <a:ext cx="4343400" cy="3289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6806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0475" y="3810000"/>
            <a:ext cx="4073525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6807" name="5 - TextBox"/>
          <p:cNvSpPr txBox="1"/>
          <p:nvPr/>
        </p:nvSpPr>
        <p:spPr>
          <a:xfrm>
            <a:off x="7620000" y="0"/>
            <a:ext cx="1524000" cy="2460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Said A, Ann Hepatol 2017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0" y="228600"/>
            <a:ext cx="9144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buNone/>
            </a:pPr>
            <a:r>
              <a:rPr lang="el-GR" altLang="x-none" sz="3600" dirty="0">
                <a:latin typeface="Calibri" panose="020F0502020204030204" pitchFamily="34" charset="0"/>
              </a:rPr>
              <a:t>Μετφορμίνη – Μεταναλύσεις (</a:t>
            </a:r>
            <a:r>
              <a:rPr sz="3600" dirty="0">
                <a:latin typeface="Calibri" panose="020F0502020204030204" pitchFamily="34" charset="0"/>
              </a:rPr>
              <a:t>2</a:t>
            </a:r>
            <a:r>
              <a:rPr lang="el-GR" altLang="x-none" sz="3600" dirty="0">
                <a:latin typeface="Calibri" panose="020F0502020204030204" pitchFamily="34" charset="0"/>
              </a:rPr>
              <a:t>)</a:t>
            </a:r>
            <a:endParaRPr sz="3600" dirty="0">
              <a:latin typeface="Calibri" panose="020F0502020204030204" pitchFamily="34" charset="0"/>
            </a:endParaRPr>
          </a:p>
        </p:txBody>
      </p:sp>
      <p:pic>
        <p:nvPicPr>
          <p:cNvPr id="7782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4041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5 - TextBox"/>
          <p:cNvSpPr txBox="1"/>
          <p:nvPr/>
        </p:nvSpPr>
        <p:spPr>
          <a:xfrm>
            <a:off x="762000" y="1600200"/>
            <a:ext cx="1371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1400" kern="1200" cap="none" spc="0" normalizeH="0" baseline="0" noProof="0" dirty="0" err="1">
                <a:latin typeface="+mn-lt"/>
                <a:ea typeface="+mn-ea"/>
                <a:cs typeface="Arial" panose="020B0604020202020204" pitchFamily="34" charset="0"/>
              </a:rPr>
              <a:t>Steatosis</a:t>
            </a:r>
            <a:endParaRPr kumimoji="0" lang="en-US" sz="1400" kern="1200" cap="none" spc="0" normalizeH="0" baseline="0" noProof="0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6019800" y="1600200"/>
            <a:ext cx="1371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1400" kern="1200" cap="none" spc="0" normalizeH="0" baseline="0" noProof="0" dirty="0">
                <a:latin typeface="+mn-lt"/>
                <a:ea typeface="+mn-ea"/>
                <a:cs typeface="Arial" panose="020B0604020202020204" pitchFamily="34" charset="0"/>
              </a:rPr>
              <a:t>Inflammation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685800" y="3733800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1400" kern="1200" cap="none" spc="0" normalizeH="0" baseline="0" noProof="0" dirty="0">
                <a:latin typeface="+mn-lt"/>
                <a:ea typeface="+mn-ea"/>
                <a:cs typeface="Arial" panose="020B0604020202020204" pitchFamily="34" charset="0"/>
              </a:rPr>
              <a:t>Hepatocellular ballooning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5562600" y="3733800"/>
            <a:ext cx="19812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1400" kern="1200" cap="none" spc="0" normalizeH="0" baseline="0" noProof="0" dirty="0">
                <a:latin typeface="+mn-lt"/>
                <a:ea typeface="+mn-ea"/>
                <a:cs typeface="Arial" panose="020B0604020202020204" pitchFamily="34" charset="0"/>
              </a:rPr>
              <a:t>Fibrosis</a:t>
            </a:r>
          </a:p>
        </p:txBody>
      </p:sp>
      <p:sp>
        <p:nvSpPr>
          <p:cNvPr id="77832" name="5 - TextBox"/>
          <p:cNvSpPr txBox="1"/>
          <p:nvPr/>
        </p:nvSpPr>
        <p:spPr>
          <a:xfrm>
            <a:off x="7620000" y="6611938"/>
            <a:ext cx="15240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Li Y, Biom Rep 2013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2 - Θέση περιεχομένου"/>
          <p:cNvSpPr>
            <a:spLocks noGrp="1"/>
          </p:cNvSpPr>
          <p:nvPr>
            <p:ph idx="1" hasCustomPrompt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r>
              <a:rPr lang="el-GR" altLang="en-US" sz="2800" dirty="0"/>
              <a:t>Πολλές μελέτες στη βιβλιογραφία</a:t>
            </a:r>
          </a:p>
          <a:p>
            <a:pPr eaLnBrk="1" hangingPunct="1"/>
            <a:endParaRPr lang="el-GR" altLang="en-US" sz="2800" dirty="0"/>
          </a:p>
          <a:p>
            <a:pPr eaLnBrk="1" hangingPunct="1"/>
            <a:r>
              <a:rPr lang="el-GR" altLang="en-US" sz="2800" dirty="0"/>
              <a:t>Μικρές σε αριθμό</a:t>
            </a:r>
          </a:p>
          <a:p>
            <a:pPr eaLnBrk="1" hangingPunct="1"/>
            <a:endParaRPr lang="el-GR" altLang="en-US" sz="2800" dirty="0"/>
          </a:p>
          <a:p>
            <a:pPr eaLnBrk="1" hangingPunct="1"/>
            <a:r>
              <a:rPr lang="el-GR" altLang="en-US" sz="2800" dirty="0"/>
              <a:t>Αντικρουόμενα αποτελέσματα</a:t>
            </a:r>
          </a:p>
          <a:p>
            <a:pPr eaLnBrk="1" hangingPunct="1"/>
            <a:endParaRPr lang="el-GR" altLang="en-US" sz="2800" dirty="0"/>
          </a:p>
          <a:p>
            <a:pPr eaLnBrk="1" hangingPunct="1"/>
            <a:r>
              <a:rPr lang="el-GR" altLang="en-US" sz="2800" dirty="0"/>
              <a:t>Συνέχιση σε όσους λαμβάνουν – Χωρίς ένδειξη προσθήκης για τη </a:t>
            </a:r>
            <a:r>
              <a:rPr lang="en-US" altLang="en-US" sz="2800" dirty="0"/>
              <a:t>MASLD</a:t>
            </a:r>
          </a:p>
        </p:txBody>
      </p:sp>
      <p:sp>
        <p:nvSpPr>
          <p:cNvPr id="78851" name="1 - Τίτλος"/>
          <p:cNvSpPr>
            <a:spLocks noGrp="1"/>
          </p:cNvSpPr>
          <p:nvPr>
            <p:ph type="title" hasCustomPrompt="1"/>
          </p:nvPr>
        </p:nvSpPr>
        <p:spPr>
          <a:xfrm>
            <a:off x="1600200" y="303213"/>
            <a:ext cx="6172200" cy="857250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l-GR" altLang="en-US" sz="3600" dirty="0"/>
              <a:t>Μετφορμίνη και </a:t>
            </a:r>
            <a:r>
              <a:rPr lang="en-US" altLang="en-US" sz="3600" dirty="0"/>
              <a:t>MASLD</a:t>
            </a:r>
            <a:r>
              <a:rPr lang="el-GR" altLang="en-US" sz="3600" dirty="0"/>
              <a:t> </a:t>
            </a:r>
            <a:r>
              <a:rPr lang="en-US" altLang="en-US" sz="3600" dirty="0"/>
              <a:t>(2)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1 - Τίτλος"/>
          <p:cNvSpPr>
            <a:spLocks noGrp="1"/>
          </p:cNvSpPr>
          <p:nvPr>
            <p:ph type="title" hasCustomPrompt="1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r>
              <a:rPr lang="el-GR" altLang="en-US" dirty="0"/>
              <a:t>Αντιδιαβητικά φάρμακα</a:t>
            </a:r>
            <a:endParaRPr lang="en-US" alt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 hasCustomPrompt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algn="ctr"/>
            <a:r>
              <a:rPr lang="el-GR" altLang="en-US" sz="4000" dirty="0"/>
              <a:t>Μετφορμίνη</a:t>
            </a:r>
          </a:p>
          <a:p>
            <a:pPr algn="ctr"/>
            <a:r>
              <a:rPr lang="el-GR" altLang="en-US" sz="4000" dirty="0"/>
              <a:t>Πιογλιταζόνη</a:t>
            </a:r>
          </a:p>
          <a:p>
            <a:pPr algn="ctr"/>
            <a:r>
              <a:rPr lang="en-US" altLang="en-US" sz="4000" dirty="0"/>
              <a:t>DPP4i</a:t>
            </a:r>
          </a:p>
          <a:p>
            <a:pPr algn="ctr"/>
            <a:r>
              <a:rPr lang="en-US" altLang="en-US" sz="4000" dirty="0"/>
              <a:t>SGLT2i</a:t>
            </a:r>
          </a:p>
          <a:p>
            <a:pPr algn="ctr"/>
            <a:r>
              <a:rPr lang="el-GR" altLang="en-US" sz="4000" dirty="0"/>
              <a:t>Αγωνιστές υποδοχέων</a:t>
            </a:r>
            <a:r>
              <a:rPr lang="en-US" altLang="en-US" sz="4000" dirty="0"/>
              <a:t> </a:t>
            </a:r>
            <a:r>
              <a:rPr lang="el-GR" altLang="en-US" sz="4000" dirty="0"/>
              <a:t>GLP-1 +/- GIP +/- Glucagon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1 - Τίτλος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685800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l-GR" altLang="en-US" dirty="0"/>
              <a:t>Πιογλιταζόνη (1)</a:t>
            </a:r>
            <a:endParaRPr lang="en-US" altLang="en-US" dirty="0"/>
          </a:p>
        </p:txBody>
      </p:sp>
      <p:sp>
        <p:nvSpPr>
          <p:cNvPr id="80899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5791200" y="762000"/>
            <a:ext cx="3352800" cy="5867400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r>
              <a:rPr lang="el-GR" altLang="en-US" sz="2800" dirty="0"/>
              <a:t>Αγωνιστής </a:t>
            </a:r>
            <a:r>
              <a:rPr lang="en-US" altLang="en-US" sz="2800" dirty="0"/>
              <a:t>PPAR</a:t>
            </a:r>
            <a:r>
              <a:rPr lang="el-GR" altLang="en-US" sz="2800" dirty="0"/>
              <a:t>γ</a:t>
            </a:r>
            <a:endParaRPr lang="en-US" altLang="en-US" sz="2800" dirty="0"/>
          </a:p>
          <a:p>
            <a:pPr eaLnBrk="1" hangingPunct="1"/>
            <a:r>
              <a:rPr lang="el-GR" altLang="en-US" sz="2800" dirty="0"/>
              <a:t>Ρύθμιση διαφοροποίησης λιποκυττάρων και μονοκυττάρων σε μακροφάγα </a:t>
            </a:r>
          </a:p>
          <a:p>
            <a:pPr eaLnBrk="1" hangingPunct="1"/>
            <a:r>
              <a:rPr lang="el-GR" altLang="en-US" sz="2800" dirty="0"/>
              <a:t>Ρύθμιση αντίστασης στην ινσουλίνη</a:t>
            </a:r>
          </a:p>
          <a:p>
            <a:pPr eaLnBrk="1" hangingPunct="1">
              <a:buNone/>
            </a:pPr>
            <a:r>
              <a:rPr lang="el-GR" altLang="en-US" sz="2800" dirty="0"/>
              <a:t> </a:t>
            </a:r>
            <a:endParaRPr lang="en-US" altLang="en-US" sz="2800" dirty="0"/>
          </a:p>
          <a:p>
            <a:pPr eaLnBrk="1" hangingPunct="1"/>
            <a:r>
              <a:rPr lang="el-GR" altLang="en-US" sz="2800" dirty="0"/>
              <a:t>Κατακράτηση ύδατος !!! Προσοχή σε ΚΑ</a:t>
            </a:r>
            <a:endParaRPr lang="en-US" altLang="en-US" sz="2800" dirty="0"/>
          </a:p>
        </p:txBody>
      </p:sp>
      <p:pic>
        <p:nvPicPr>
          <p:cNvPr id="8090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188"/>
            <a:ext cx="5726113" cy="5865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4 - Έλλειψη"/>
          <p:cNvSpPr/>
          <p:nvPr/>
        </p:nvSpPr>
        <p:spPr>
          <a:xfrm>
            <a:off x="1676400" y="3048000"/>
            <a:ext cx="609600" cy="6096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5 - Έλλειψη"/>
          <p:cNvSpPr/>
          <p:nvPr/>
        </p:nvSpPr>
        <p:spPr>
          <a:xfrm>
            <a:off x="152400" y="1143000"/>
            <a:ext cx="533400" cy="533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6 - Έλλειψη"/>
          <p:cNvSpPr/>
          <p:nvPr/>
        </p:nvSpPr>
        <p:spPr>
          <a:xfrm>
            <a:off x="1524000" y="5943600"/>
            <a:ext cx="609600" cy="3810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7 - Έλλειψη"/>
          <p:cNvSpPr/>
          <p:nvPr/>
        </p:nvSpPr>
        <p:spPr>
          <a:xfrm>
            <a:off x="4800600" y="5486400"/>
            <a:ext cx="609600" cy="3810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4495800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2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639888"/>
            <a:ext cx="6248400" cy="52181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5 - Ορθογώνιο"/>
          <p:cNvSpPr/>
          <p:nvPr/>
        </p:nvSpPr>
        <p:spPr>
          <a:xfrm>
            <a:off x="1295400" y="5867400"/>
            <a:ext cx="6172200" cy="9906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1925" name="5 - TextBox"/>
          <p:cNvSpPr txBox="1"/>
          <p:nvPr/>
        </p:nvSpPr>
        <p:spPr>
          <a:xfrm>
            <a:off x="7848600" y="6611938"/>
            <a:ext cx="12954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Sanyal A, NEJM 2010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88" y="1220788"/>
            <a:ext cx="8351837" cy="4552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5" name="TextBox 5"/>
          <p:cNvSpPr txBox="1"/>
          <p:nvPr/>
        </p:nvSpPr>
        <p:spPr>
          <a:xfrm>
            <a:off x="7162800" y="6521450"/>
            <a:ext cx="1981200" cy="2460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Eslam M, Gastroenterology 2020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6046788" y="5514975"/>
            <a:ext cx="811213" cy="744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- Τίτλος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914400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lang="el-GR" altLang="en-US" dirty="0"/>
              <a:t>Πιογλιταζόνη (2)</a:t>
            </a:r>
            <a:endParaRPr lang="en-US" altLang="en-US" dirty="0"/>
          </a:p>
        </p:txBody>
      </p:sp>
      <p:sp>
        <p:nvSpPr>
          <p:cNvPr id="82947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457200" y="1371600"/>
            <a:ext cx="8229600" cy="4525963"/>
          </a:xfrm>
          <a:ln/>
        </p:spPr>
        <p:txBody>
          <a:bodyPr vert="horz" wrap="square" lIns="91440" tIns="45720" rIns="91440" bIns="45720" anchor="t" anchorCtr="0"/>
          <a:lstStyle/>
          <a:p>
            <a:r>
              <a:rPr lang="el-GR" altLang="en-US" dirty="0"/>
              <a:t>Στη συνέχεια πολλές έρευνες </a:t>
            </a:r>
          </a:p>
          <a:p>
            <a:r>
              <a:rPr lang="el-GR" altLang="en-US" dirty="0"/>
              <a:t>Αποτελέσματα ως επί το πλείστον θετικά</a:t>
            </a:r>
          </a:p>
          <a:p>
            <a:endParaRPr lang="el-GR" altLang="en-US" dirty="0"/>
          </a:p>
          <a:p>
            <a:pPr algn="ctr">
              <a:buNone/>
            </a:pPr>
            <a:r>
              <a:rPr lang="el-GR" altLang="en-US" dirty="0"/>
              <a:t>      </a:t>
            </a:r>
            <a:r>
              <a:rPr lang="el-GR" altLang="en-US" b="1" dirty="0"/>
              <a:t>ΟΜΩΣ</a:t>
            </a:r>
          </a:p>
          <a:p>
            <a:pPr algn="ctr">
              <a:buNone/>
            </a:pPr>
            <a:endParaRPr lang="el-GR" altLang="en-US" b="1" dirty="0"/>
          </a:p>
          <a:p>
            <a:r>
              <a:rPr lang="el-GR" altLang="en-US" dirty="0"/>
              <a:t>Μικρές έρευνες</a:t>
            </a:r>
          </a:p>
          <a:p>
            <a:r>
              <a:rPr lang="el-GR" altLang="en-US" dirty="0"/>
              <a:t>Αποτελέσματα όσον αφορά τη βελτίωση της ίνωσης μη σταθερά</a:t>
            </a:r>
            <a:endParaRPr lang="en-US" altLang="en-U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- Τίτλος"/>
          <p:cNvSpPr>
            <a:spLocks noGrp="1"/>
          </p:cNvSpPr>
          <p:nvPr>
            <p:ph type="title" hasCustomPrompt="1"/>
          </p:nvPr>
        </p:nvSpPr>
        <p:spPr>
          <a:xfrm>
            <a:off x="4876800" y="0"/>
            <a:ext cx="4267200" cy="990600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l-GR" altLang="en-US" dirty="0"/>
              <a:t>Πιογλιταζόνη (3)</a:t>
            </a:r>
            <a:endParaRPr lang="en-US" altLang="en-US" dirty="0"/>
          </a:p>
        </p:txBody>
      </p:sp>
      <p:sp>
        <p:nvSpPr>
          <p:cNvPr id="83971" name="5 - TextBox"/>
          <p:cNvSpPr txBox="1"/>
          <p:nvPr/>
        </p:nvSpPr>
        <p:spPr>
          <a:xfrm>
            <a:off x="5408613" y="1266825"/>
            <a:ext cx="3340100" cy="4894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l-GR" altLang="en-US" sz="2400" dirty="0">
                <a:cs typeface="Arial" panose="020B0604020202020204" pitchFamily="34" charset="0"/>
              </a:rPr>
              <a:t>Βελτίωση με πιογλιταζόνη σε</a:t>
            </a:r>
            <a:r>
              <a:rPr lang="en-US" altLang="en-US" sz="2400" dirty="0">
                <a:cs typeface="Arial" panose="020B0604020202020204" pitchFamily="34" charset="0"/>
              </a:rPr>
              <a:t>: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l-GR" altLang="en-US" sz="2400" dirty="0"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l-GR" altLang="en-US" sz="2400" dirty="0">
                <a:cs typeface="Arial" panose="020B0604020202020204" pitchFamily="34" charset="0"/>
              </a:rPr>
              <a:t>Α. Στεάτωση</a:t>
            </a:r>
            <a:endParaRPr lang="en-US" altLang="en-US" sz="2400" dirty="0"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l-GR" altLang="en-US" sz="2400" dirty="0"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l-GR" altLang="en-US" sz="2400" dirty="0">
                <a:cs typeface="Arial" panose="020B0604020202020204" pitchFamily="34" charset="0"/>
              </a:rPr>
              <a:t>Β. Φλεγμονή</a:t>
            </a:r>
            <a:endParaRPr lang="en-US" altLang="en-US" sz="2400" dirty="0"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l-GR" altLang="en-US" sz="2400" dirty="0"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panose="020B0604020202020204" pitchFamily="34" charset="0"/>
              </a:rPr>
              <a:t>C. Ballooning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panose="020B0604020202020204" pitchFamily="34" charset="0"/>
              </a:rPr>
              <a:t>D. </a:t>
            </a:r>
            <a:r>
              <a:rPr lang="el-GR" altLang="en-US" sz="2400" dirty="0">
                <a:cs typeface="Arial" panose="020B0604020202020204" pitchFamily="34" charset="0"/>
              </a:rPr>
              <a:t>Ίνωση</a:t>
            </a:r>
            <a:endParaRPr lang="en-US" altLang="en-US" sz="2400" dirty="0"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l-GR" altLang="en-US" sz="2400" dirty="0"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l-GR" altLang="en-US" sz="2400" dirty="0">
                <a:cs typeface="Arial" panose="020B0604020202020204" pitchFamily="34" charset="0"/>
              </a:rPr>
              <a:t>Ε. Εξαφάνιση της </a:t>
            </a:r>
            <a:r>
              <a:rPr lang="en-US" altLang="en-US" sz="2400" dirty="0">
                <a:cs typeface="Arial" panose="020B0604020202020204" pitchFamily="34" charset="0"/>
              </a:rPr>
              <a:t>MASH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ea typeface="Arial" panose="020B0604020202020204" pitchFamily="34" charset="0"/>
            </a:endParaRPr>
          </a:p>
        </p:txBody>
      </p:sp>
      <p:pic>
        <p:nvPicPr>
          <p:cNvPr id="8397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4288" cy="6846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3973" name="TextBox 5"/>
          <p:cNvSpPr txBox="1"/>
          <p:nvPr/>
        </p:nvSpPr>
        <p:spPr>
          <a:xfrm>
            <a:off x="7391400" y="6611938"/>
            <a:ext cx="17526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Lian J, Front Endocrin 2021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Τίτλος 1"/>
          <p:cNvSpPr>
            <a:spLocks noGrp="1"/>
          </p:cNvSpPr>
          <p:nvPr>
            <p:ph type="title" hasCustomPrompt="1"/>
          </p:nvPr>
        </p:nvSpPr>
        <p:spPr>
          <a:xfrm>
            <a:off x="0" y="457200"/>
            <a:ext cx="9144000" cy="857250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lang="el-GR" altLang="en-US" sz="3200" dirty="0"/>
              <a:t>Πιογλιταζόνη – Έχει θέση στη θεραπεία της </a:t>
            </a:r>
            <a:r>
              <a:rPr lang="en-US" altLang="en-US" sz="3200" dirty="0"/>
              <a:t>MASLD ?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 hasCustomPrompt="1"/>
          </p:nvPr>
        </p:nvSpPr>
        <p:spPr>
          <a:xfrm>
            <a:off x="628650" y="1862138"/>
            <a:ext cx="8229600" cy="4167188"/>
          </a:xfrm>
        </p:spPr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el-GR" altLang="x-none" dirty="0"/>
              <a:t>Πιθανότατα βελτίωση φλεγμονής σε </a:t>
            </a:r>
            <a:r>
              <a:rPr dirty="0"/>
              <a:t>MASH</a:t>
            </a:r>
            <a:endParaRPr lang="el-GR" altLang="x-none" dirty="0"/>
          </a:p>
          <a:p>
            <a:pPr algn="ctr"/>
            <a:r>
              <a:rPr lang="el-GR" altLang="x-none" dirty="0"/>
              <a:t>Οριακά αποτελέσματα στην ίνωση</a:t>
            </a:r>
          </a:p>
          <a:p>
            <a:pPr algn="ctr">
              <a:buNone/>
            </a:pPr>
            <a:endParaRPr dirty="0"/>
          </a:p>
          <a:p>
            <a:pPr algn="ctr">
              <a:buNone/>
            </a:pPr>
            <a:r>
              <a:rPr lang="el-GR" altLang="x-none" b="1" dirty="0"/>
              <a:t>ΟΜΩΣ</a:t>
            </a:r>
          </a:p>
          <a:p>
            <a:pPr algn="ctr">
              <a:buNone/>
            </a:pPr>
            <a:endParaRPr lang="el-GR" altLang="x-none" b="1" dirty="0"/>
          </a:p>
          <a:p>
            <a:pPr algn="ctr">
              <a:buNone/>
            </a:pPr>
            <a:r>
              <a:rPr lang="el-GR" altLang="x-none" dirty="0"/>
              <a:t>Ερώτημα οι ανεπιθύμητες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el-GR" altLang="x-none" dirty="0"/>
              <a:t>Κατακράτηση ύδατος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el-GR" altLang="x-none" dirty="0"/>
              <a:t>Οστεοπόρωση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dirty="0"/>
              <a:t>Ca</a:t>
            </a:r>
            <a:r>
              <a:rPr lang="el-GR" altLang="x-none" dirty="0"/>
              <a:t> ουροδόχου ?</a:t>
            </a:r>
          </a:p>
          <a:p>
            <a:pPr algn="ctr">
              <a:buNone/>
            </a:pPr>
            <a:endParaRPr lang="el-GR" altLang="x-none" b="1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1 - Τίτλος"/>
          <p:cNvSpPr>
            <a:spLocks noGrp="1"/>
          </p:cNvSpPr>
          <p:nvPr>
            <p:ph type="title" hasCustomPrompt="1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r>
              <a:rPr lang="el-GR" altLang="en-US" dirty="0"/>
              <a:t>Αντιδιαβητικά φάρμακα</a:t>
            </a:r>
            <a:endParaRPr lang="en-US" altLang="en-US" dirty="0"/>
          </a:p>
        </p:txBody>
      </p:sp>
      <p:sp>
        <p:nvSpPr>
          <p:cNvPr id="53251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0" y="1600200"/>
            <a:ext cx="9144000" cy="4525963"/>
          </a:xfrm>
          <a:ln/>
        </p:spPr>
        <p:txBody>
          <a:bodyPr vert="horz" wrap="square" lIns="91440" tIns="45720" rIns="91440" bIns="45720" anchor="t" anchorCtr="0"/>
          <a:lstStyle/>
          <a:p>
            <a:pPr algn="ctr"/>
            <a:r>
              <a:rPr lang="el-GR" altLang="en-US" sz="4000" dirty="0"/>
              <a:t>Μετφορμίνη</a:t>
            </a:r>
          </a:p>
          <a:p>
            <a:pPr algn="ctr"/>
            <a:r>
              <a:rPr lang="el-GR" altLang="en-US" sz="4000" dirty="0"/>
              <a:t>Πιογλιταζόνη</a:t>
            </a:r>
          </a:p>
          <a:p>
            <a:pPr algn="ctr"/>
            <a:r>
              <a:rPr lang="en-US" altLang="en-US" sz="4000" dirty="0"/>
              <a:t>DPP4i</a:t>
            </a:r>
          </a:p>
          <a:p>
            <a:pPr algn="ctr"/>
            <a:r>
              <a:rPr lang="en-US" altLang="en-US" sz="4000" dirty="0"/>
              <a:t>SGLT2i</a:t>
            </a:r>
          </a:p>
          <a:p>
            <a:pPr algn="ctr"/>
            <a:r>
              <a:rPr lang="el-GR" altLang="en-US" sz="4000" dirty="0"/>
              <a:t>Αγωνιστές υποδοχέων</a:t>
            </a:r>
            <a:r>
              <a:rPr lang="en-US" altLang="en-US" sz="4000" dirty="0"/>
              <a:t> </a:t>
            </a:r>
            <a:r>
              <a:rPr lang="el-GR" altLang="en-US" sz="4000" dirty="0"/>
              <a:t>GLP-1 +/- GIP +/- Glucagon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- Τίτλος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181600" cy="1143000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lang="en-US" altLang="en-US" sz="3200" dirty="0"/>
              <a:t>DPP-4 – </a:t>
            </a:r>
            <a:r>
              <a:rPr lang="el-GR" altLang="en-US" sz="3200" dirty="0"/>
              <a:t>Πλειοτροπικές δράσεις</a:t>
            </a:r>
            <a:endParaRPr lang="en-US" altLang="en-US" sz="3200" dirty="0"/>
          </a:p>
        </p:txBody>
      </p:sp>
      <p:pic>
        <p:nvPicPr>
          <p:cNvPr id="8806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0"/>
            <a:ext cx="3886200" cy="6900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4 - TextBox"/>
          <p:cNvSpPr txBox="1"/>
          <p:nvPr/>
        </p:nvSpPr>
        <p:spPr>
          <a:xfrm>
            <a:off x="304800" y="1371600"/>
            <a:ext cx="4648200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x-none" sz="2400" dirty="0">
                <a:latin typeface="Calibri" panose="020F0502020204030204" pitchFamily="34" charset="0"/>
              </a:rPr>
              <a:t>Δράση στους περισσότερους ιστούς του σώματος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l-GR" altLang="x-none" sz="2400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x-none" sz="2400" dirty="0">
                <a:latin typeface="Calibri" panose="020F0502020204030204" pitchFamily="34" charset="0"/>
              </a:rPr>
              <a:t>Κύρια συσχέτιση με όρεξη και μεταβολισμό γλυκόζης και λιπιδίων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l-GR" altLang="x-none" sz="2400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x-none" sz="2400" dirty="0">
                <a:latin typeface="Calibri" panose="020F0502020204030204" pitchFamily="34" charset="0"/>
              </a:rPr>
              <a:t>Σημαντική συσχέτιση με τη φλεγμονή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l-GR" altLang="x-none" sz="2400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x-none" sz="2400" dirty="0">
                <a:latin typeface="Calibri" panose="020F0502020204030204" pitchFamily="34" charset="0"/>
              </a:rPr>
              <a:t>Υπερέκφραση </a:t>
            </a:r>
            <a:r>
              <a:rPr sz="2400" dirty="0">
                <a:latin typeface="Calibri" panose="020F0502020204030204" pitchFamily="34" charset="0"/>
              </a:rPr>
              <a:t>DPP-4</a:t>
            </a:r>
            <a:r>
              <a:rPr lang="el-GR" altLang="x-none" sz="2400" dirty="0">
                <a:latin typeface="Calibri" panose="020F0502020204030204" pitchFamily="34" charset="0"/>
              </a:rPr>
              <a:t> σε ήπαρ με στεάτωση και συσχέτιση με ποσότητα λίπους και φλεγμονή</a:t>
            </a:r>
          </a:p>
        </p:txBody>
      </p:sp>
      <p:sp>
        <p:nvSpPr>
          <p:cNvPr id="88069" name="TextBox 5"/>
          <p:cNvSpPr txBox="1"/>
          <p:nvPr/>
        </p:nvSpPr>
        <p:spPr>
          <a:xfrm>
            <a:off x="0" y="6611938"/>
            <a:ext cx="19812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Itou M, W J Gastro 2013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188" y="3613150"/>
            <a:ext cx="6734175" cy="1443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563" name="TextBox 5"/>
          <p:cNvSpPr txBox="1">
            <a:spLocks noChangeArrowheads="1"/>
          </p:cNvSpPr>
          <p:nvPr/>
        </p:nvSpPr>
        <p:spPr bwMode="auto">
          <a:xfrm>
            <a:off x="6284913" y="4870450"/>
            <a:ext cx="1485900" cy="207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Cell Death Discovery 2021</a:t>
            </a:r>
          </a:p>
        </p:txBody>
      </p:sp>
      <p:pic>
        <p:nvPicPr>
          <p:cNvPr id="89092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3836988" cy="2033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9093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17825"/>
            <a:ext cx="3836988" cy="241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2641600" y="2627313"/>
            <a:ext cx="1485900" cy="207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Scient Reports 2020</a:t>
            </a:r>
          </a:p>
        </p:txBody>
      </p:sp>
      <p:sp>
        <p:nvSpPr>
          <p:cNvPr id="66567" name="AutoShape 6" descr="Open and Shut?: Nature Publishing Group and Digital Science do not support  the Research Works Act"/>
          <p:cNvSpPr>
            <a:spLocks noChangeAspect="1" noChangeArrowheads="1"/>
          </p:cNvSpPr>
          <p:nvPr/>
        </p:nvSpPr>
        <p:spPr bwMode="auto">
          <a:xfrm>
            <a:off x="1258888" y="74930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l-GR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9096" name="Εικόνα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013" y="1801813"/>
            <a:ext cx="5233987" cy="1011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966075" y="2825750"/>
            <a:ext cx="1485900" cy="207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JCI insight, 2023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" y="33338"/>
            <a:ext cx="9064625" cy="6415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478713" y="6643688"/>
            <a:ext cx="1646238" cy="247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Kumar J, Dig Liv Dis 2022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1 - Τίτλος"/>
          <p:cNvSpPr>
            <a:spLocks noGrp="1"/>
          </p:cNvSpPr>
          <p:nvPr>
            <p:ph type="title" hasCustomPrompt="1"/>
          </p:nvPr>
        </p:nvSpPr>
        <p:spPr>
          <a:xfrm>
            <a:off x="304800" y="0"/>
            <a:ext cx="6705600" cy="1143000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lang="en-US" altLang="en-US" dirty="0"/>
              <a:t>DPP-4i  </a:t>
            </a:r>
            <a:r>
              <a:rPr lang="el-GR" altLang="en-US" dirty="0"/>
              <a:t>ΣΕ </a:t>
            </a:r>
            <a:r>
              <a:rPr lang="en-US" altLang="en-US" dirty="0"/>
              <a:t>MASH</a:t>
            </a:r>
          </a:p>
        </p:txBody>
      </p:sp>
      <p:sp>
        <p:nvSpPr>
          <p:cNvPr id="91139" name="2 - Θέση περιεχομένου"/>
          <p:cNvSpPr>
            <a:spLocks noGrp="1"/>
          </p:cNvSpPr>
          <p:nvPr>
            <p:ph idx="1" hasCustomPrompt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r>
              <a:rPr lang="el-GR" altLang="en-US" dirty="0"/>
              <a:t>Μελέτες λίγες και μικρές σε αριθμό</a:t>
            </a:r>
          </a:p>
          <a:p>
            <a:endParaRPr lang="el-GR" altLang="en-US" dirty="0"/>
          </a:p>
          <a:p>
            <a:r>
              <a:rPr lang="el-GR" altLang="en-US" dirty="0"/>
              <a:t>Αποκλειστικά σε ασθενείς με ΣΔ ΙΙ</a:t>
            </a:r>
          </a:p>
          <a:p>
            <a:endParaRPr lang="el-GR" altLang="en-US" dirty="0"/>
          </a:p>
          <a:p>
            <a:r>
              <a:rPr lang="el-GR" altLang="en-US" dirty="0"/>
              <a:t>Αντικρουόμενα αποτελέσματα</a:t>
            </a:r>
            <a:r>
              <a:rPr lang="en-US" altLang="en-US" dirty="0"/>
              <a:t> </a:t>
            </a:r>
          </a:p>
        </p:txBody>
      </p:sp>
      <p:sp>
        <p:nvSpPr>
          <p:cNvPr id="4" name="3 - Δεξιό άγκιστρο"/>
          <p:cNvSpPr/>
          <p:nvPr/>
        </p:nvSpPr>
        <p:spPr>
          <a:xfrm rot="5400000">
            <a:off x="3390900" y="1485900"/>
            <a:ext cx="609600" cy="6629400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457200" y="5257800"/>
            <a:ext cx="6553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buNone/>
            </a:pPr>
            <a:r>
              <a:rPr lang="el-GR" altLang="x-none" sz="3200" dirty="0">
                <a:latin typeface="Calibri" panose="020F0502020204030204" pitchFamily="34" charset="0"/>
              </a:rPr>
              <a:t>ΚΑΜΙΑ ΕΝΔΕΙΞΗ ΣΕ </a:t>
            </a:r>
            <a:r>
              <a:rPr sz="3200" dirty="0">
                <a:latin typeface="Calibri" panose="020F0502020204030204" pitchFamily="34" charset="0"/>
              </a:rPr>
              <a:t>MASH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- Τίτλος"/>
          <p:cNvSpPr>
            <a:spLocks noGrp="1"/>
          </p:cNvSpPr>
          <p:nvPr>
            <p:ph type="title" hasCustomPrompt="1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r>
              <a:rPr lang="el-GR" altLang="en-US" dirty="0"/>
              <a:t>Αντιδιαβητικά φάρμακα</a:t>
            </a:r>
            <a:endParaRPr lang="en-US" altLang="en-US" dirty="0"/>
          </a:p>
        </p:txBody>
      </p:sp>
      <p:sp>
        <p:nvSpPr>
          <p:cNvPr id="53251" name="2 - Θέση περιεχομένου"/>
          <p:cNvSpPr>
            <a:spLocks noGrp="1"/>
          </p:cNvSpPr>
          <p:nvPr>
            <p:ph idx="1" hasCustomPrompt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algn="ctr"/>
            <a:r>
              <a:rPr lang="el-GR" altLang="en-US" sz="4000" dirty="0"/>
              <a:t>Μετφορμίνη</a:t>
            </a:r>
          </a:p>
          <a:p>
            <a:pPr algn="ctr"/>
            <a:r>
              <a:rPr lang="el-GR" altLang="en-US" sz="4000" dirty="0"/>
              <a:t>Πιογλιταζόνη</a:t>
            </a:r>
          </a:p>
          <a:p>
            <a:pPr algn="ctr"/>
            <a:r>
              <a:rPr lang="en-US" altLang="en-US" sz="4000" dirty="0"/>
              <a:t>DPP4i</a:t>
            </a:r>
          </a:p>
          <a:p>
            <a:pPr algn="ctr"/>
            <a:r>
              <a:rPr lang="en-US" altLang="en-US" sz="4000" dirty="0"/>
              <a:t>SGLT2i</a:t>
            </a:r>
          </a:p>
          <a:p>
            <a:pPr algn="ctr"/>
            <a:r>
              <a:rPr lang="el-GR" altLang="en-US" sz="4000" dirty="0"/>
              <a:t>Αγωνιστές υποδοχέων</a:t>
            </a:r>
            <a:r>
              <a:rPr lang="en-US" altLang="en-US" sz="4000" dirty="0"/>
              <a:t> </a:t>
            </a:r>
            <a:r>
              <a:rPr lang="el-GR" altLang="en-US" sz="4000" dirty="0"/>
              <a:t>GLP-1 +/- GIP +/- Glucagon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1 - Τίτλος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609600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lang="en-US" altLang="en-US" dirty="0"/>
              <a:t>SGLT-2</a:t>
            </a:r>
          </a:p>
        </p:txBody>
      </p:sp>
      <p:pic>
        <p:nvPicPr>
          <p:cNvPr id="9318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838200"/>
            <a:ext cx="6629400" cy="5983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4 - TextBox"/>
          <p:cNvSpPr txBox="1"/>
          <p:nvPr/>
        </p:nvSpPr>
        <p:spPr>
          <a:xfrm>
            <a:off x="304800" y="1535113"/>
            <a:ext cx="2209800" cy="3787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sz="2400" dirty="0">
                <a:latin typeface="Calibri" panose="020F0502020204030204" pitchFamily="34" charset="0"/>
              </a:rPr>
              <a:t>SGLT2 </a:t>
            </a:r>
            <a:r>
              <a:rPr lang="el-GR" altLang="x-none" sz="2400" dirty="0">
                <a:latin typeface="Calibri" panose="020F0502020204030204" pitchFamily="34" charset="0"/>
              </a:rPr>
              <a:t>κυρίως στο νεφρό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l-GR" altLang="x-none" sz="2400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x-none" sz="2400" dirty="0">
                <a:latin typeface="Calibri" panose="020F0502020204030204" pitchFamily="34" charset="0"/>
              </a:rPr>
              <a:t>Σε μικρότερη συγκέντρωση σε σκελετικούς μυς, ήπαρ, εγκέφαλο και θυρεοειδή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sz="2400" dirty="0">
              <a:latin typeface="Calibri" panose="020F0502020204030204" pitchFamily="34" charset="0"/>
            </a:endParaRPr>
          </a:p>
        </p:txBody>
      </p:sp>
      <p:sp>
        <p:nvSpPr>
          <p:cNvPr id="93189" name="TextBox 5"/>
          <p:cNvSpPr txBox="1"/>
          <p:nvPr/>
        </p:nvSpPr>
        <p:spPr>
          <a:xfrm>
            <a:off x="7162800" y="6611938"/>
            <a:ext cx="19812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Cowie M, Nat Rev Cardio 2020 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0"/>
            <a:ext cx="721677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TextBox 5"/>
          <p:cNvSpPr txBox="1"/>
          <p:nvPr/>
        </p:nvSpPr>
        <p:spPr>
          <a:xfrm>
            <a:off x="7772400" y="6611938"/>
            <a:ext cx="13716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Eslam M, J Hep 2020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1 - Τίτλος"/>
          <p:cNvSpPr>
            <a:spLocks noGrp="1"/>
          </p:cNvSpPr>
          <p:nvPr>
            <p:ph type="title" hasCustomPrompt="1"/>
          </p:nvPr>
        </p:nvSpPr>
        <p:spPr>
          <a:xfrm>
            <a:off x="0" y="228600"/>
            <a:ext cx="2819400" cy="838200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lang="en-US" altLang="en-US" sz="3200" dirty="0"/>
              <a:t>SGLT2i </a:t>
            </a:r>
            <a:r>
              <a:rPr lang="el-GR" altLang="en-US" sz="3200" dirty="0"/>
              <a:t>και καρδιά</a:t>
            </a:r>
            <a:endParaRPr lang="en-US" altLang="en-US" sz="3200" dirty="0"/>
          </a:p>
        </p:txBody>
      </p:sp>
      <p:pic>
        <p:nvPicPr>
          <p:cNvPr id="9421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175" y="0"/>
            <a:ext cx="6346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4 - Ορθογώνιο"/>
          <p:cNvSpPr/>
          <p:nvPr/>
        </p:nvSpPr>
        <p:spPr>
          <a:xfrm>
            <a:off x="2819400" y="914400"/>
            <a:ext cx="6324600" cy="838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2819400" y="1752600"/>
            <a:ext cx="63246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2819400" y="3124200"/>
            <a:ext cx="6324600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0" y="1371600"/>
            <a:ext cx="2743200" cy="5262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x-none" sz="2400" dirty="0">
                <a:latin typeface="Calibri" panose="020F0502020204030204" pitchFamily="34" charset="0"/>
              </a:rPr>
              <a:t>Εντυπωσιακές μελέτες μείωσης καρδιαγγειακού κινδύνου σε διαβητικούς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l-GR" altLang="x-none" sz="2400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x-none" sz="2400" dirty="0">
                <a:latin typeface="Calibri" panose="020F0502020204030204" pitchFamily="34" charset="0"/>
              </a:rPr>
              <a:t>Μείωση των νοσηλειών σε ασθενείς με ΚΑ ακόμη και χωρίς ΣΔ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l-GR" altLang="x-none" sz="2400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x-none" sz="2400" dirty="0">
                <a:latin typeface="Calibri" panose="020F0502020204030204" pitchFamily="34" charset="0"/>
              </a:rPr>
              <a:t>Ένδειξη σε ΚΑ ΑΣΧΕΤΑ με την ύπαρξη ΣΔ</a:t>
            </a:r>
            <a:endParaRPr sz="2400" dirty="0">
              <a:latin typeface="Calibri" panose="020F0502020204030204" pitchFamily="34" charset="0"/>
            </a:endParaRPr>
          </a:p>
        </p:txBody>
      </p:sp>
      <p:sp>
        <p:nvSpPr>
          <p:cNvPr id="94216" name="TextBox 5"/>
          <p:cNvSpPr txBox="1"/>
          <p:nvPr/>
        </p:nvSpPr>
        <p:spPr>
          <a:xfrm>
            <a:off x="2819400" y="6611938"/>
            <a:ext cx="19812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Cowie M, Nat Rev Cardio 2020 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1 - Τίτλος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685800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lang="en-US" altLang="en-US" dirty="0"/>
              <a:t>SGLT2i </a:t>
            </a:r>
            <a:r>
              <a:rPr lang="el-GR" altLang="en-US" dirty="0"/>
              <a:t>και νεφρός</a:t>
            </a:r>
            <a:endParaRPr lang="en-US" altLang="en-US" dirty="0"/>
          </a:p>
        </p:txBody>
      </p:sp>
      <p:pic>
        <p:nvPicPr>
          <p:cNvPr id="95235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5135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5236" name="TextBox 5"/>
          <p:cNvSpPr txBox="1"/>
          <p:nvPr/>
        </p:nvSpPr>
        <p:spPr>
          <a:xfrm>
            <a:off x="7543800" y="6611938"/>
            <a:ext cx="16002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Yau K, Kid Intern Rep 2022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609600" y="838200"/>
            <a:ext cx="8001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buNone/>
            </a:pPr>
            <a:r>
              <a:rPr lang="el-GR" altLang="x-none" dirty="0">
                <a:latin typeface="Calibri" panose="020F0502020204030204" pitchFamily="34" charset="0"/>
              </a:rPr>
              <a:t>Νεφροπροστατευτική δράση σε ασθενείς με ΧΝΑ με/χωρίς ΣΔ</a:t>
            </a:r>
            <a:endParaRPr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67813" cy="4103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6259" name="TextBox 5"/>
          <p:cNvSpPr txBox="1"/>
          <p:nvPr/>
        </p:nvSpPr>
        <p:spPr>
          <a:xfrm>
            <a:off x="7543800" y="6611938"/>
            <a:ext cx="16002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Yau K, Kid Intern Rep 2022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 rot="18967185">
            <a:off x="1216082" y="2911862"/>
            <a:ext cx="613533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l-GR" sz="5400" b="1" i="0" u="none" strike="noStrike" kern="120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ΚΑΙ ΤΟ ΗΠΑΡ 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1 - Τίτλος"/>
          <p:cNvSpPr>
            <a:spLocks noGrp="1"/>
          </p:cNvSpPr>
          <p:nvPr>
            <p:ph type="title" hasCustomPrompt="1"/>
          </p:nvPr>
        </p:nvSpPr>
        <p:spPr>
          <a:xfrm>
            <a:off x="6096000" y="0"/>
            <a:ext cx="3048000" cy="1219200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en-US" sz="4000" dirty="0"/>
              <a:t>SGLT2i </a:t>
            </a:r>
            <a:r>
              <a:rPr lang="el-GR" altLang="en-US" sz="4000" dirty="0"/>
              <a:t>και ήπαρ</a:t>
            </a:r>
            <a:endParaRPr lang="en-US" altLang="en-US" sz="4000" dirty="0"/>
          </a:p>
        </p:txBody>
      </p:sp>
      <p:sp>
        <p:nvSpPr>
          <p:cNvPr id="97283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6324600" y="1524000"/>
            <a:ext cx="2819400" cy="5334000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r>
              <a:rPr lang="el-GR" altLang="en-US" sz="2400" dirty="0"/>
              <a:t>Απώλεια βάρους, μείωση γλυκόζης</a:t>
            </a:r>
          </a:p>
          <a:p>
            <a:pPr eaLnBrk="1" hangingPunct="1"/>
            <a:endParaRPr lang="el-GR" altLang="en-US" sz="2400" dirty="0"/>
          </a:p>
          <a:p>
            <a:pPr eaLnBrk="1" hangingPunct="1"/>
            <a:r>
              <a:rPr lang="el-GR" altLang="en-US" sz="2400" dirty="0"/>
              <a:t>Αντιοξειδωτική, αντιφλεγμονώδης δράση</a:t>
            </a:r>
          </a:p>
          <a:p>
            <a:pPr eaLnBrk="1" hangingPunct="1"/>
            <a:endParaRPr lang="el-GR" altLang="en-US" sz="2400" dirty="0"/>
          </a:p>
          <a:p>
            <a:pPr eaLnBrk="1" hangingPunct="1"/>
            <a:r>
              <a:rPr lang="el-GR" altLang="en-US" sz="2400" dirty="0"/>
              <a:t>Θεωρητικά χρήσιμα στη </a:t>
            </a:r>
            <a:r>
              <a:rPr lang="en-US" altLang="en-US" sz="2400" dirty="0"/>
              <a:t>MASLD</a:t>
            </a:r>
          </a:p>
        </p:txBody>
      </p:sp>
      <p:pic>
        <p:nvPicPr>
          <p:cNvPr id="9728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1191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7285" name="TextBox 5"/>
          <p:cNvSpPr txBox="1"/>
          <p:nvPr/>
        </p:nvSpPr>
        <p:spPr>
          <a:xfrm>
            <a:off x="7162800" y="6611938"/>
            <a:ext cx="19812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Androutsakos T, Int J Mol Sci 2022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  <p:sp>
        <p:nvSpPr>
          <p:cNvPr id="6" name="5 - Έλλειψη"/>
          <p:cNvSpPr/>
          <p:nvPr/>
        </p:nvSpPr>
        <p:spPr>
          <a:xfrm>
            <a:off x="3276600" y="0"/>
            <a:ext cx="1828800" cy="7620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6 - Έλλειψη"/>
          <p:cNvSpPr/>
          <p:nvPr/>
        </p:nvSpPr>
        <p:spPr>
          <a:xfrm>
            <a:off x="5105400" y="3886200"/>
            <a:ext cx="1447800" cy="1676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7 - Έλλειψη"/>
          <p:cNvSpPr/>
          <p:nvPr/>
        </p:nvSpPr>
        <p:spPr>
          <a:xfrm>
            <a:off x="990600" y="1600200"/>
            <a:ext cx="762000" cy="533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 txBox="1"/>
          <p:nvPr/>
        </p:nvSpPr>
        <p:spPr bwMode="auto">
          <a:xfrm>
            <a:off x="0" y="0"/>
            <a:ext cx="9144000" cy="717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R="0" algn="ctr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kern="1200" cap="none" spc="0" normalizeH="0" baseline="0" noProof="0" dirty="0">
                <a:latin typeface="+mj-lt"/>
                <a:ea typeface="+mj-ea"/>
                <a:cs typeface="+mj-cs"/>
              </a:rPr>
              <a:t>SGLT-2i (1)</a:t>
            </a:r>
          </a:p>
        </p:txBody>
      </p:sp>
      <p:pic>
        <p:nvPicPr>
          <p:cNvPr id="9830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13" y="531813"/>
            <a:ext cx="8586787" cy="6326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8308" name="TextBox 5"/>
          <p:cNvSpPr txBox="1"/>
          <p:nvPr/>
        </p:nvSpPr>
        <p:spPr>
          <a:xfrm>
            <a:off x="7086600" y="0"/>
            <a:ext cx="2057400" cy="2460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Androutsakos T, Int J Mol Sci 2022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 txBox="1"/>
          <p:nvPr/>
        </p:nvSpPr>
        <p:spPr bwMode="auto">
          <a:xfrm>
            <a:off x="0" y="0"/>
            <a:ext cx="9144000" cy="717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R="0" algn="ctr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kern="1200" cap="none" spc="0" normalizeH="0" baseline="0" noProof="0" dirty="0">
                <a:latin typeface="+mj-lt"/>
                <a:ea typeface="+mj-ea"/>
                <a:cs typeface="+mj-cs"/>
              </a:rPr>
              <a:t>SGLT-2i (2)</a:t>
            </a:r>
          </a:p>
        </p:txBody>
      </p:sp>
      <p:pic>
        <p:nvPicPr>
          <p:cNvPr id="9933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88" y="795338"/>
            <a:ext cx="8467725" cy="5710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9332" name="TextBox 5"/>
          <p:cNvSpPr txBox="1"/>
          <p:nvPr/>
        </p:nvSpPr>
        <p:spPr>
          <a:xfrm>
            <a:off x="7086600" y="6611938"/>
            <a:ext cx="20574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Androutsakos T, Int J Mol Sci 2022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304800" y="1981200"/>
            <a:ext cx="8650288" cy="3416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</a:pPr>
            <a:r>
              <a:rPr lang="el-GR" altLang="en-US" sz="3600" dirty="0">
                <a:cs typeface="Arial" panose="020B0604020202020204" pitchFamily="34" charset="0"/>
              </a:rPr>
              <a:t>Πολλές μελέτες με βελτίωση στεάτωσης και φλεγμονής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l-GR" altLang="en-US" sz="3600" dirty="0">
                <a:cs typeface="Arial" panose="020B0604020202020204" pitchFamily="34" charset="0"/>
              </a:rPr>
              <a:t>                    ΑΛΛΑ</a:t>
            </a:r>
          </a:p>
          <a:p>
            <a:pPr marL="0" lvl="0" indent="0" eaLnBrk="1" hangingPunct="1">
              <a:spcBef>
                <a:spcPct val="0"/>
              </a:spcBef>
            </a:pPr>
            <a:r>
              <a:rPr lang="el-GR" altLang="en-US" sz="3600" dirty="0">
                <a:cs typeface="Arial" panose="020B0604020202020204" pitchFamily="34" charset="0"/>
              </a:rPr>
              <a:t>Μικρές μελέτες</a:t>
            </a:r>
          </a:p>
          <a:p>
            <a:pPr marL="0" lvl="0" indent="0" eaLnBrk="1" hangingPunct="1">
              <a:spcBef>
                <a:spcPct val="0"/>
              </a:spcBef>
            </a:pPr>
            <a:r>
              <a:rPr lang="el-GR" altLang="en-US" sz="3600" dirty="0">
                <a:cs typeface="Arial" panose="020B0604020202020204" pitchFamily="34" charset="0"/>
              </a:rPr>
              <a:t>Διαφορετικά κριτήρια </a:t>
            </a:r>
            <a:r>
              <a:rPr lang="en-US" altLang="en-US" sz="3600" dirty="0">
                <a:cs typeface="Arial" panose="020B0604020202020204" pitchFamily="34" charset="0"/>
              </a:rPr>
              <a:t>MASLD</a:t>
            </a:r>
          </a:p>
          <a:p>
            <a:pPr marL="0" lvl="0" indent="0" eaLnBrk="1" hangingPunct="1">
              <a:spcBef>
                <a:spcPct val="0"/>
              </a:spcBef>
            </a:pPr>
            <a:r>
              <a:rPr lang="el-GR" altLang="en-US" sz="3600" dirty="0">
                <a:cs typeface="Arial" panose="020B0604020202020204" pitchFamily="34" charset="0"/>
              </a:rPr>
              <a:t>Λείπουν οι μελέτες σε μη διαβητικούς</a:t>
            </a:r>
            <a:endParaRPr lang="el-GR" altLang="en-US" sz="3600" dirty="0"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80391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5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6372225" cy="3343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5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43400"/>
            <a:ext cx="6400800" cy="2043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57" name="TextBox 5"/>
          <p:cNvSpPr txBox="1"/>
          <p:nvPr/>
        </p:nvSpPr>
        <p:spPr>
          <a:xfrm>
            <a:off x="7162800" y="6611938"/>
            <a:ext cx="19812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Binha G, , JGH Open 2021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6858000" y="1371600"/>
            <a:ext cx="1905000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sz="2400" dirty="0">
                <a:latin typeface="Calibri" panose="020F0502020204030204" pitchFamily="34" charset="0"/>
              </a:rPr>
              <a:t>11 369</a:t>
            </a:r>
            <a:r>
              <a:rPr lang="el-GR" altLang="x-none" sz="2400" dirty="0">
                <a:latin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</a:rPr>
              <a:t>patients—7281 </a:t>
            </a:r>
            <a:r>
              <a:rPr lang="el-GR" altLang="x-none" sz="2400" dirty="0">
                <a:latin typeface="Calibri" panose="020F0502020204030204" pitchFamily="34" charset="0"/>
              </a:rPr>
              <a:t>σε</a:t>
            </a:r>
            <a:r>
              <a:rPr sz="2400" dirty="0">
                <a:latin typeface="Calibri" panose="020F0502020204030204" pitchFamily="34" charset="0"/>
              </a:rPr>
              <a:t> SGLT-2i </a:t>
            </a:r>
            <a:r>
              <a:rPr lang="el-GR" altLang="x-none" sz="2400" dirty="0">
                <a:latin typeface="Calibri" panose="020F0502020204030204" pitchFamily="34" charset="0"/>
              </a:rPr>
              <a:t>και</a:t>
            </a:r>
            <a:r>
              <a:rPr sz="2400" dirty="0">
                <a:latin typeface="Calibri" panose="020F0502020204030204" pitchFamily="34" charset="0"/>
              </a:rPr>
              <a:t> 4088</a:t>
            </a:r>
            <a:r>
              <a:rPr lang="el-GR" altLang="x-none" sz="2400" dirty="0">
                <a:latin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</a:rPr>
              <a:t>controls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sz="2400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x-none" sz="2400" dirty="0">
                <a:latin typeface="Calibri" panose="020F0502020204030204" pitchFamily="34" charset="0"/>
              </a:rPr>
              <a:t>Βελτίωση </a:t>
            </a:r>
            <a:r>
              <a:rPr sz="2400" dirty="0">
                <a:latin typeface="Calibri" panose="020F0502020204030204" pitchFamily="34" charset="0"/>
              </a:rPr>
              <a:t>HBA1C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x-none" sz="2400" dirty="0">
                <a:latin typeface="Calibri" panose="020F0502020204030204" pitchFamily="34" charset="0"/>
              </a:rPr>
              <a:t>Μείωση ΣΒ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x-none" sz="2400" dirty="0">
                <a:latin typeface="Calibri" panose="020F0502020204030204" pitchFamily="34" charset="0"/>
              </a:rPr>
              <a:t>Μείωση στεάτωσης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sz="2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7185025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379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9800"/>
            <a:ext cx="9115425" cy="419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380" name="TextBox 5"/>
          <p:cNvSpPr txBox="1"/>
          <p:nvPr/>
        </p:nvSpPr>
        <p:spPr>
          <a:xfrm>
            <a:off x="7620000" y="6611938"/>
            <a:ext cx="1524000" cy="246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Mo M, Dig Liv Dis 2022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3352800"/>
            <a:ext cx="8915400" cy="9144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5257800"/>
            <a:ext cx="8915400" cy="2286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Τίτλος 1"/>
          <p:cNvSpPr>
            <a:spLocks noGrp="1"/>
          </p:cNvSpPr>
          <p:nvPr>
            <p:ph type="title" hasCustomPrompt="1"/>
          </p:nvPr>
        </p:nvSpPr>
        <p:spPr>
          <a:xfrm>
            <a:off x="457200" y="333375"/>
            <a:ext cx="8229600" cy="857250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lang="en-US" altLang="en-US" dirty="0"/>
              <a:t>SGLT-2i</a:t>
            </a:r>
          </a:p>
        </p:txBody>
      </p:sp>
      <p:sp>
        <p:nvSpPr>
          <p:cNvPr id="102403" name="Θέση περιεχομένου 2"/>
          <p:cNvSpPr>
            <a:spLocks noGrp="1"/>
          </p:cNvSpPr>
          <p:nvPr>
            <p:ph idx="1" hasCustomPrompt="1"/>
          </p:nvPr>
        </p:nvSpPr>
        <p:spPr>
          <a:xfrm>
            <a:off x="228600" y="1600200"/>
            <a:ext cx="8458200" cy="4241800"/>
          </a:xfrm>
          <a:ln/>
        </p:spPr>
        <p:txBody>
          <a:bodyPr vert="horz" wrap="square" lIns="91440" tIns="45720" rIns="91440" bIns="45720" anchor="t" anchorCtr="0"/>
          <a:lstStyle/>
          <a:p>
            <a:r>
              <a:rPr lang="el-GR" altLang="en-US" dirty="0"/>
              <a:t>Πιθανότατα χρήσιμα σε ασθενείς με </a:t>
            </a:r>
            <a:r>
              <a:rPr lang="en-US" altLang="en-US" dirty="0"/>
              <a:t>MASLD </a:t>
            </a:r>
            <a:r>
              <a:rPr lang="el-GR" altLang="en-US" dirty="0"/>
              <a:t>και ΣΔ </a:t>
            </a:r>
            <a:r>
              <a:rPr lang="sv-SE" altLang="en-US" dirty="0"/>
              <a:t>II</a:t>
            </a:r>
          </a:p>
          <a:p>
            <a:r>
              <a:rPr lang="el-GR" altLang="en-US" dirty="0"/>
              <a:t>Ερωτηματικό η χρήση σε ασθενείς χωρίς ΣΔ ΙΙ</a:t>
            </a:r>
          </a:p>
          <a:p>
            <a:r>
              <a:rPr lang="el-GR" altLang="en-US" dirty="0"/>
              <a:t>Σημαντική η καρδιοπροστατευτική τους δράση !!</a:t>
            </a:r>
          </a:p>
          <a:p>
            <a:endParaRPr lang="el-GR" altLang="en-US" dirty="0"/>
          </a:p>
          <a:p>
            <a:r>
              <a:rPr lang="el-GR" altLang="en-US" dirty="0"/>
              <a:t>Διπλές τυφλές μελέτες λείπουν</a:t>
            </a:r>
            <a:endParaRPr lang="en-US" altLang="en-US" dirty="0"/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1 - Τίτλος"/>
          <p:cNvSpPr>
            <a:spLocks noGrp="1"/>
          </p:cNvSpPr>
          <p:nvPr>
            <p:ph type="title" hasCustomPrompt="1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r>
              <a:rPr lang="el-GR" altLang="en-US" dirty="0"/>
              <a:t>Αντιδιαβητικά φάρμακα</a:t>
            </a:r>
            <a:endParaRPr lang="en-US" altLang="en-US" dirty="0"/>
          </a:p>
        </p:txBody>
      </p:sp>
      <p:sp>
        <p:nvSpPr>
          <p:cNvPr id="53251" name="2 - Θέση περιεχομένου"/>
          <p:cNvSpPr>
            <a:spLocks noGrp="1"/>
          </p:cNvSpPr>
          <p:nvPr>
            <p:ph idx="1" hasCustomPrompt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algn="ctr"/>
            <a:r>
              <a:rPr lang="el-GR" altLang="en-US" sz="4000" dirty="0"/>
              <a:t>Μετφορμίνη</a:t>
            </a:r>
          </a:p>
          <a:p>
            <a:pPr algn="ctr"/>
            <a:r>
              <a:rPr lang="el-GR" altLang="en-US" sz="4000" dirty="0"/>
              <a:t>Πιογλιταζόνη</a:t>
            </a:r>
          </a:p>
          <a:p>
            <a:pPr algn="ctr"/>
            <a:r>
              <a:rPr lang="en-US" altLang="en-US" sz="4000" dirty="0"/>
              <a:t>DPP4</a:t>
            </a:r>
          </a:p>
          <a:p>
            <a:pPr algn="ctr"/>
            <a:r>
              <a:rPr lang="en-US" altLang="en-US" sz="4000" dirty="0"/>
              <a:t>SGLT2i</a:t>
            </a:r>
          </a:p>
          <a:p>
            <a:pPr algn="ctr"/>
            <a:r>
              <a:rPr lang="el-GR" altLang="en-US" sz="4000" dirty="0"/>
              <a:t>Αγωνιστές υποδοχέων</a:t>
            </a:r>
            <a:r>
              <a:rPr lang="en-US" altLang="en-US" sz="4000" dirty="0"/>
              <a:t> </a:t>
            </a:r>
            <a:r>
              <a:rPr lang="el-GR" altLang="en-US" sz="4000" dirty="0"/>
              <a:t>GLP-1 +/- GIP +/- Glucagon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Τίτλος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623888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lang="en-US" altLang="en-US" dirty="0"/>
              <a:t>MASLD </a:t>
            </a:r>
            <a:r>
              <a:rPr lang="el-GR" altLang="en-US" dirty="0"/>
              <a:t>και </a:t>
            </a:r>
            <a:r>
              <a:rPr lang="en-US" altLang="en-US" dirty="0"/>
              <a:t>CVD</a:t>
            </a:r>
          </a:p>
        </p:txBody>
      </p:sp>
      <p:pic>
        <p:nvPicPr>
          <p:cNvPr id="15363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8" y="623888"/>
            <a:ext cx="7515225" cy="62341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4" name="TextBox 5"/>
          <p:cNvSpPr txBox="1"/>
          <p:nvPr/>
        </p:nvSpPr>
        <p:spPr>
          <a:xfrm>
            <a:off x="6019800" y="6457950"/>
            <a:ext cx="2309813" cy="4000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000" dirty="0"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Zisis M, Biomolecules 2025</a:t>
            </a:r>
            <a:endParaRPr lang="en-US" altLang="en-US" sz="1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649413"/>
            <a:ext cx="6553200" cy="4157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451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0" y="1050925"/>
            <a:ext cx="2743200" cy="5795963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endParaRPr lang="en-US" altLang="en-US" sz="2000" dirty="0"/>
          </a:p>
          <a:p>
            <a:pPr eaLnBrk="1" hangingPunct="1"/>
            <a:r>
              <a:rPr lang="el-GR" altLang="en-US" sz="2000" dirty="0"/>
              <a:t>Οι βασικές ιντεκρίνες του οργανισμού</a:t>
            </a:r>
            <a:endParaRPr lang="en-US" altLang="en-US" sz="2000" dirty="0"/>
          </a:p>
          <a:p>
            <a:pPr eaLnBrk="1" hangingPunct="1"/>
            <a:r>
              <a:rPr lang="el-GR" altLang="en-US" sz="2000" dirty="0"/>
              <a:t>Πεπτίδια που εκκρίνονται από το επιθήλιο</a:t>
            </a:r>
            <a:r>
              <a:rPr lang="en-US" altLang="en-US" sz="2000" dirty="0"/>
              <a:t> </a:t>
            </a:r>
            <a:r>
              <a:rPr lang="el-GR" altLang="en-US" sz="2000" dirty="0"/>
              <a:t>του εντέρου ως απάντηση στη λήψη τροφής</a:t>
            </a:r>
            <a:endParaRPr lang="en-US" altLang="en-US" sz="2000" dirty="0"/>
          </a:p>
          <a:p>
            <a:pPr eaLnBrk="1" hangingPunct="1"/>
            <a:r>
              <a:rPr lang="el-GR" altLang="en-US" sz="2000" dirty="0"/>
              <a:t> Βασικός τους </a:t>
            </a:r>
            <a:r>
              <a:rPr lang="en-US" altLang="en-US" sz="2000" dirty="0"/>
              <a:t> </a:t>
            </a:r>
            <a:r>
              <a:rPr lang="el-GR" altLang="en-US" sz="2000" dirty="0"/>
              <a:t>λειτουργία η διέγερση έκκρισης της ινσουλίνης μετά τη λήψη γλυκόζης</a:t>
            </a:r>
          </a:p>
          <a:p>
            <a:pPr eaLnBrk="1" hangingPunct="1"/>
            <a:r>
              <a:rPr lang="el-GR" altLang="en-US" sz="2000" dirty="0"/>
              <a:t>Συνεργική δράση</a:t>
            </a:r>
            <a:endParaRPr lang="en-US" altLang="en-US" sz="2000" dirty="0"/>
          </a:p>
          <a:p>
            <a:pPr eaLnBrk="1" hangingPunct="1"/>
            <a:r>
              <a:rPr lang="el-GR" altLang="en-US" sz="2000" dirty="0"/>
              <a:t>Απενεργοποίηση από </a:t>
            </a:r>
            <a:r>
              <a:rPr lang="en-US" altLang="en-US" sz="2000" dirty="0"/>
              <a:t>DPP-4</a:t>
            </a:r>
            <a:endParaRPr lang="el-GR" altLang="en-US" sz="2000" dirty="0"/>
          </a:p>
          <a:p>
            <a:pPr eaLnBrk="1" hangingPunct="1"/>
            <a:endParaRPr lang="el-GR" altLang="en-US" sz="2000" dirty="0"/>
          </a:p>
        </p:txBody>
      </p:sp>
      <p:sp>
        <p:nvSpPr>
          <p:cNvPr id="104452" name="1 - Τίτλος"/>
          <p:cNvSpPr>
            <a:spLocks noGrp="1"/>
          </p:cNvSpPr>
          <p:nvPr>
            <p:ph type="title" hasCustomPrompt="1"/>
          </p:nvPr>
        </p:nvSpPr>
        <p:spPr>
          <a:xfrm>
            <a:off x="0" y="11113"/>
            <a:ext cx="9144000" cy="914400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en-US" sz="2800" dirty="0"/>
              <a:t>Glucagon-like peptide 1 (GLP-1) </a:t>
            </a:r>
            <a:r>
              <a:rPr lang="el-GR" altLang="en-US" sz="2800" dirty="0"/>
              <a:t>και </a:t>
            </a:r>
            <a:r>
              <a:rPr lang="en-US" altLang="en-US" sz="2800" dirty="0"/>
              <a:t>glucose-dependent insulinotropic polypeptide (GIP)</a:t>
            </a:r>
          </a:p>
        </p:txBody>
      </p:sp>
      <p:sp>
        <p:nvSpPr>
          <p:cNvPr id="104453" name="Rectangle 4"/>
          <p:cNvSpPr/>
          <p:nvPr/>
        </p:nvSpPr>
        <p:spPr>
          <a:xfrm>
            <a:off x="7589838" y="6477000"/>
            <a:ext cx="1554162" cy="2460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Son JW, Endo Metab 2024</a:t>
            </a:r>
            <a:endParaRPr lang="el-GR" altLang="en-US" sz="1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1 - Τίτλος"/>
          <p:cNvSpPr>
            <a:spLocks noGrp="1"/>
          </p:cNvSpPr>
          <p:nvPr>
            <p:ph type="title" hasCustomPrompt="1"/>
          </p:nvPr>
        </p:nvSpPr>
        <p:spPr>
          <a:xfrm>
            <a:off x="58738" y="7938"/>
            <a:ext cx="4114800" cy="1082675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en-US" dirty="0"/>
              <a:t>GLP-1 </a:t>
            </a:r>
            <a:r>
              <a:rPr lang="el-GR" altLang="en-US" dirty="0"/>
              <a:t>και ήπαρ</a:t>
            </a:r>
            <a:endParaRPr lang="en-US" altLang="en-US" dirty="0"/>
          </a:p>
        </p:txBody>
      </p:sp>
      <p:pic>
        <p:nvPicPr>
          <p:cNvPr id="105475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250" y="0"/>
            <a:ext cx="51117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5476" name="15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58738" y="1090613"/>
            <a:ext cx="3101975" cy="4229100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r>
              <a:rPr lang="el-GR" altLang="en-US" sz="2400" dirty="0"/>
              <a:t>Έμμεση δράση μέσω βελτίωσης γλυκαιμικού προφίλ</a:t>
            </a:r>
          </a:p>
          <a:p>
            <a:pPr eaLnBrk="1" hangingPunct="1"/>
            <a:endParaRPr lang="el-GR" altLang="en-US" sz="2400" dirty="0"/>
          </a:p>
          <a:p>
            <a:pPr eaLnBrk="1" hangingPunct="1"/>
            <a:r>
              <a:rPr lang="el-GR" altLang="en-US" sz="2400" dirty="0"/>
              <a:t>Πιθανή μείωση ‘φλεγμονής’ λιπώδους ιστού</a:t>
            </a:r>
          </a:p>
          <a:p>
            <a:pPr eaLnBrk="1" hangingPunct="1"/>
            <a:endParaRPr lang="el-GR" altLang="en-US" sz="2400" dirty="0"/>
          </a:p>
          <a:p>
            <a:pPr eaLnBrk="1" hangingPunct="1"/>
            <a:r>
              <a:rPr lang="el-GR" altLang="en-US" sz="2400" dirty="0"/>
              <a:t>Πιθανή μείωση ενδοηπατικής φλεγμονής</a:t>
            </a:r>
          </a:p>
          <a:p>
            <a:pPr eaLnBrk="1" hangingPunct="1"/>
            <a:endParaRPr lang="el-GR" altLang="en-US" sz="2400" dirty="0"/>
          </a:p>
          <a:p>
            <a:pPr eaLnBrk="1" hangingPunct="1"/>
            <a:endParaRPr lang="en-US" altLang="en-US" sz="2400" dirty="0"/>
          </a:p>
        </p:txBody>
      </p:sp>
      <p:sp>
        <p:nvSpPr>
          <p:cNvPr id="105477" name="Rectangle 4"/>
          <p:cNvSpPr/>
          <p:nvPr/>
        </p:nvSpPr>
        <p:spPr>
          <a:xfrm>
            <a:off x="6756400" y="6477000"/>
            <a:ext cx="2387600" cy="2460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sv-SE" altLang="en-US" sz="1000" dirty="0">
                <a:cs typeface="Arial" panose="020B0604020202020204" pitchFamily="34" charset="0"/>
              </a:rPr>
              <a:t>Xiaodan LV</a:t>
            </a:r>
            <a:r>
              <a:rPr lang="en-US" altLang="en-US" sz="1000" dirty="0">
                <a:cs typeface="Arial" panose="020B0604020202020204" pitchFamily="34" charset="0"/>
              </a:rPr>
              <a:t> et al, Endo Diab &amp; Metab 2020</a:t>
            </a:r>
            <a:endParaRPr lang="el-GR" altLang="en-US" sz="1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4"/>
          <p:cNvSpPr/>
          <p:nvPr/>
        </p:nvSpPr>
        <p:spPr>
          <a:xfrm>
            <a:off x="7400925" y="6600825"/>
            <a:ext cx="1743075" cy="2460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Kitamura T, Endo Metab 2024</a:t>
            </a:r>
            <a:endParaRPr lang="el-GR" altLang="en-US" sz="1000" dirty="0">
              <a:ea typeface="Arial" panose="020B0604020202020204" pitchFamily="34" charset="0"/>
            </a:endParaRPr>
          </a:p>
        </p:txBody>
      </p:sp>
      <p:pic>
        <p:nvPicPr>
          <p:cNvPr id="106499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990600"/>
            <a:ext cx="6400800" cy="5395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6500" name="Τίτλος 1"/>
          <p:cNvSpPr>
            <a:spLocks noGrp="1"/>
          </p:cNvSpPr>
          <p:nvPr>
            <p:ph type="title" hasCustomPrompt="1"/>
          </p:nvPr>
        </p:nvSpPr>
        <p:spPr>
          <a:xfrm>
            <a:off x="228600" y="0"/>
            <a:ext cx="8229600" cy="1143000"/>
          </a:xfrm>
          <a:ln/>
        </p:spPr>
        <p:txBody>
          <a:bodyPr vert="horz" wrap="square" lIns="91440" tIns="45720" rIns="91440" bIns="45720" anchor="ctr" anchorCtr="0"/>
          <a:lstStyle/>
          <a:p>
            <a:pPr>
              <a:buNone/>
            </a:pPr>
            <a:r>
              <a:rPr lang="el-GR" altLang="x-none" dirty="0"/>
              <a:t>Γλυκαγόνη</a:t>
            </a:r>
            <a:endParaRPr dirty="0"/>
          </a:p>
        </p:txBody>
      </p:sp>
      <p:sp>
        <p:nvSpPr>
          <p:cNvPr id="5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0" y="1050925"/>
            <a:ext cx="2743200" cy="5795963"/>
          </a:xfrm>
        </p:spPr>
        <p:txBody>
          <a:bodyPr vert="horz" wrap="square" lIns="91440" tIns="45720" rIns="91440" bIns="45720" numCol="1" anchor="t" anchorCtr="0" compatLnSpc="1"/>
          <a:lstStyle/>
          <a:p>
            <a:pPr eaLnBrk="1" hangingPunct="1"/>
            <a:endParaRPr lang="en-US" altLang="en-US" sz="2000" dirty="0"/>
          </a:p>
          <a:p>
            <a:pPr eaLnBrk="1" hangingPunct="1"/>
            <a:r>
              <a:rPr lang="el-GR" altLang="en-US" sz="2000" dirty="0"/>
              <a:t>Πεπτίδιο που εκκρίνεται από τα α-κύτταρα του παγκρέατος</a:t>
            </a:r>
          </a:p>
          <a:p>
            <a:pPr eaLnBrk="1" hangingPunct="1"/>
            <a:r>
              <a:rPr lang="el-GR" altLang="en-US" sz="2000" dirty="0"/>
              <a:t>Κύρια δράση στο ήπαρ με διέγερση γλυκογονόλυσης και γλυκονεογένεσης</a:t>
            </a:r>
          </a:p>
          <a:p>
            <a:pPr eaLnBrk="1" hangingPunct="1"/>
            <a:r>
              <a:rPr lang="el-GR" altLang="en-US" sz="2000" dirty="0"/>
              <a:t>Διέγερση β-οξείδωσης λιπαρών οξέων και καταστολή σύνθεσης λιπιδίων</a:t>
            </a:r>
            <a:endParaRPr lang="en-US" altLang="en-US" sz="2000" dirty="0"/>
          </a:p>
          <a:p>
            <a:pPr eaLnBrk="1" hangingPunct="1">
              <a:buNone/>
            </a:pPr>
            <a:endParaRPr lang="el-GR" altLang="en-US" sz="2000" dirty="0"/>
          </a:p>
          <a:p>
            <a:pPr eaLnBrk="1" hangingPunct="1"/>
            <a:endParaRPr lang="el-GR" altLang="en-US" sz="2000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0" y="0"/>
            <a:ext cx="5735638" cy="1241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52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163" y="6477000"/>
            <a:ext cx="2857500" cy="35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52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" y="1371600"/>
            <a:ext cx="4927600" cy="5475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6 - Ορθογώνιο"/>
          <p:cNvSpPr/>
          <p:nvPr/>
        </p:nvSpPr>
        <p:spPr>
          <a:xfrm>
            <a:off x="53975" y="2743200"/>
            <a:ext cx="4746625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5105400" y="2016125"/>
            <a:ext cx="3486150" cy="3478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sz="2000" dirty="0">
                <a:latin typeface="Calibri" panose="020F0502020204030204" pitchFamily="34" charset="0"/>
              </a:rPr>
              <a:t>BMI &gt;25</a:t>
            </a:r>
            <a:endParaRPr lang="el-GR" altLang="x-none" sz="2000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sz="2000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sz="2000" dirty="0">
                <a:latin typeface="Calibri" panose="020F0502020204030204" pitchFamily="34" charset="0"/>
              </a:rPr>
              <a:t>Liraglutide vs Placebo x 48 </a:t>
            </a:r>
            <a:r>
              <a:rPr lang="el-GR" altLang="x-none" sz="2000" dirty="0">
                <a:latin typeface="Calibri" panose="020F0502020204030204" pitchFamily="34" charset="0"/>
              </a:rPr>
              <a:t>εβδ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l-GR" altLang="x-none" sz="2000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x-none" sz="2000" dirty="0">
                <a:latin typeface="Calibri" panose="020F0502020204030204" pitchFamily="34" charset="0"/>
              </a:rPr>
              <a:t>35% ΣΔ ΙΙ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l-GR" altLang="x-none" sz="2000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x-none" sz="2000" dirty="0">
                <a:latin typeface="Calibri" panose="020F0502020204030204" pitchFamily="34" charset="0"/>
              </a:rPr>
              <a:t>Μέση απώλεια βάρους 5 κιλών σε </a:t>
            </a:r>
            <a:r>
              <a:rPr sz="2000" dirty="0">
                <a:latin typeface="Calibri" panose="020F0502020204030204" pitchFamily="34" charset="0"/>
              </a:rPr>
              <a:t>liraglutide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sz="2000" dirty="0">
                <a:latin typeface="Calibri" panose="020F0502020204030204" pitchFamily="34" charset="0"/>
              </a:rPr>
              <a:t>39% </a:t>
            </a:r>
            <a:r>
              <a:rPr lang="el-GR" altLang="x-none" sz="2000" dirty="0">
                <a:latin typeface="Calibri" panose="020F0502020204030204" pitchFamily="34" charset="0"/>
              </a:rPr>
              <a:t>όχι στεατοηπατίτιδα σε 2</a:t>
            </a:r>
            <a:r>
              <a:rPr lang="el-GR" altLang="x-none" sz="2000" baseline="30000" dirty="0">
                <a:latin typeface="Calibri" panose="020F0502020204030204" pitchFamily="34" charset="0"/>
              </a:rPr>
              <a:t>η</a:t>
            </a:r>
            <a:r>
              <a:rPr lang="el-GR" altLang="x-none" sz="2000" dirty="0">
                <a:latin typeface="Calibri" panose="020F0502020204030204" pitchFamily="34" charset="0"/>
              </a:rPr>
              <a:t> βιοψία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sz="20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6913"/>
            <a:ext cx="4532313" cy="654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547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06438"/>
            <a:ext cx="4283075" cy="617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548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339850"/>
            <a:ext cx="4516438" cy="4643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549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350963"/>
            <a:ext cx="4208463" cy="5113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1 - Τίτλος"/>
          <p:cNvSpPr txBox="1"/>
          <p:nvPr/>
        </p:nvSpPr>
        <p:spPr>
          <a:xfrm>
            <a:off x="1614488" y="0"/>
            <a:ext cx="5915025" cy="65405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90000"/>
              </a:lnSpc>
              <a:buNone/>
            </a:pPr>
            <a:r>
              <a:rPr sz="3300" dirty="0">
                <a:latin typeface="Calibri" panose="020F0502020204030204" pitchFamily="34" charset="0"/>
              </a:rPr>
              <a:t>GLP-1 RA – </a:t>
            </a:r>
            <a:r>
              <a:rPr lang="el-GR" altLang="x-none" sz="3300" dirty="0">
                <a:latin typeface="Calibri" panose="020F0502020204030204" pitchFamily="34" charset="0"/>
              </a:rPr>
              <a:t>Μετά τη </a:t>
            </a:r>
            <a:r>
              <a:rPr sz="3300" dirty="0">
                <a:latin typeface="Calibri" panose="020F0502020204030204" pitchFamily="34" charset="0"/>
              </a:rPr>
              <a:t>LEAN study</a:t>
            </a:r>
          </a:p>
        </p:txBody>
      </p:sp>
      <p:sp>
        <p:nvSpPr>
          <p:cNvPr id="11" name="10 - Ορθογώνιο"/>
          <p:cNvSpPr/>
          <p:nvPr/>
        </p:nvSpPr>
        <p:spPr>
          <a:xfrm>
            <a:off x="4037013" y="1323975"/>
            <a:ext cx="466725" cy="44672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8305800" y="1346200"/>
            <a:ext cx="466725" cy="48053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225" y="703263"/>
            <a:ext cx="7158038" cy="2647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571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28600"/>
            <a:ext cx="4470400" cy="338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572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486150"/>
            <a:ext cx="5837238" cy="62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1500" y="4419600"/>
            <a:ext cx="2671763" cy="5191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6688"/>
            <a:ext cx="9144000" cy="581025"/>
          </a:xfrm>
        </p:spPr>
        <p:txBody>
          <a:bodyPr vert="horz" wrap="square" lIns="91440" tIns="45720" rIns="91440" bIns="45720" numCol="1" rtlCol="0" anchor="ctr" anchorCtr="0" compatLnSpc="1"/>
          <a:lstStyle/>
          <a:p>
            <a:pPr eaLnBrk="1" hangingPunct="1">
              <a:buNone/>
            </a:pPr>
            <a:r>
              <a:rPr lang="el-GR" altLang="x-none" sz="4000" dirty="0"/>
              <a:t>Αποτελέσματα – πληθυσμός μελέτης</a:t>
            </a:r>
          </a:p>
        </p:txBody>
      </p:sp>
      <p:pic>
        <p:nvPicPr>
          <p:cNvPr id="11059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15988"/>
            <a:ext cx="5908675" cy="5942012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7143750" y="1255713"/>
            <a:ext cx="493713" cy="793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65" name="TextBox 7"/>
          <p:cNvSpPr txBox="1">
            <a:spLocks noChangeArrowheads="1"/>
          </p:cNvSpPr>
          <p:nvPr/>
        </p:nvSpPr>
        <p:spPr bwMode="auto">
          <a:xfrm>
            <a:off x="7543800" y="1066800"/>
            <a:ext cx="722313" cy="415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l-GR" altLang="en-US" sz="1000" dirty="0">
                <a:cs typeface="Arial" panose="020B0604020202020204" pitchFamily="34" charset="0"/>
              </a:rPr>
              <a:t>320 ασθενείς</a:t>
            </a:r>
            <a:endParaRPr lang="el-GR" altLang="en-US" sz="1000" dirty="0">
              <a:ea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5105400"/>
            <a:ext cx="5908675" cy="2825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4488" y="76200"/>
            <a:ext cx="5915025" cy="369888"/>
          </a:xfrm>
        </p:spPr>
        <p:txBody>
          <a:bodyPr vert="horz" wrap="square" lIns="91440" tIns="45720" rIns="91440" bIns="45720" numCol="1" rtlCol="0" anchor="ctr" anchorCtr="0" compatLnSpc="1"/>
          <a:lstStyle/>
          <a:p>
            <a:pPr eaLnBrk="1" hangingPunct="1">
              <a:buNone/>
            </a:pPr>
            <a:r>
              <a:rPr lang="el-GR" altLang="x-none" sz="4000" dirty="0"/>
              <a:t>Αποτελέσματα</a:t>
            </a:r>
          </a:p>
        </p:txBody>
      </p:sp>
      <p:pic>
        <p:nvPicPr>
          <p:cNvPr id="111619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8" y="663575"/>
            <a:ext cx="4378325" cy="5829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620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613" y="665163"/>
            <a:ext cx="4378325" cy="58277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925" y="4763"/>
            <a:ext cx="7000875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43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600200"/>
            <a:ext cx="6858000" cy="4816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10 - Ορθογώνιο"/>
          <p:cNvSpPr/>
          <p:nvPr/>
        </p:nvSpPr>
        <p:spPr>
          <a:xfrm>
            <a:off x="2209800" y="1789113"/>
            <a:ext cx="6781800" cy="49688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645" name="TextBox 1"/>
          <p:cNvSpPr txBox="1"/>
          <p:nvPr/>
        </p:nvSpPr>
        <p:spPr>
          <a:xfrm>
            <a:off x="304800" y="1811338"/>
            <a:ext cx="148590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l-GR" altLang="en-US" sz="1600" dirty="0">
                <a:cs typeface="Arial" panose="020B0604020202020204" pitchFamily="34" charset="0"/>
              </a:rPr>
              <a:t>Συχνότερα ανεπιθύμητες από ΓΕΣ</a:t>
            </a:r>
            <a:endParaRPr lang="el-GR" altLang="en-US" sz="1600" dirty="0">
              <a:ea typeface="Arial" panose="020B0604020202020204" pitchFamily="34" charset="0"/>
            </a:endParaRPr>
          </a:p>
        </p:txBody>
      </p:sp>
      <p:sp>
        <p:nvSpPr>
          <p:cNvPr id="6" name="10 - Ορθογώνιο"/>
          <p:cNvSpPr/>
          <p:nvPr/>
        </p:nvSpPr>
        <p:spPr>
          <a:xfrm>
            <a:off x="2243138" y="2787650"/>
            <a:ext cx="6781800" cy="140335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8" y="868363"/>
            <a:ext cx="3575050" cy="681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66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5750"/>
            <a:ext cx="3641725" cy="1878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668" name="Εικόνα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138" y="1208088"/>
            <a:ext cx="5122862" cy="4792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669" name="Εικόνα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78225"/>
            <a:ext cx="4246563" cy="1724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36525" y="5803900"/>
            <a:ext cx="1712913" cy="207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7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Loomba R, Lancet Gastro Hepatol 2023</a:t>
            </a:r>
            <a:endParaRPr kumimoji="0" lang="el-GR" alt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3671" name="Εικόνα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5" y="3373438"/>
            <a:ext cx="3535363" cy="1730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774950" y="2108200"/>
            <a:ext cx="4246563" cy="267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14630" lvl="0" indent="-214630">
              <a:spcBef>
                <a:spcPct val="0"/>
              </a:spcBef>
            </a:pPr>
            <a:r>
              <a:rPr lang="el-GR" altLang="en-US" sz="2100" dirty="0">
                <a:latin typeface="Arial" panose="020B0604020202020204" pitchFamily="34" charset="0"/>
                <a:cs typeface="Arial" panose="020B0604020202020204" pitchFamily="34" charset="0"/>
              </a:rPr>
              <a:t>Α/Ε κυρίως από ΓΕΣ</a:t>
            </a:r>
            <a:endParaRPr lang="en-US" alt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630" lvl="0" indent="-214630">
              <a:spcBef>
                <a:spcPct val="0"/>
              </a:spcBef>
            </a:pPr>
            <a:endParaRPr lang="el-GR" alt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630" lvl="0" indent="-214630">
              <a:spcBef>
                <a:spcPct val="0"/>
              </a:spcBef>
            </a:pPr>
            <a:r>
              <a:rPr lang="el-GR" altLang="en-US" sz="2100" dirty="0">
                <a:latin typeface="Arial" panose="020B0604020202020204" pitchFamily="34" charset="0"/>
                <a:cs typeface="Arial" panose="020B0604020202020204" pitchFamily="34" charset="0"/>
              </a:rPr>
              <a:t>Σοβαρές Α/Ε</a:t>
            </a:r>
            <a:r>
              <a:rPr lang="en-US" altLang="en-US" sz="21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l-GR" alt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altLang="en-US" sz="2100" dirty="0">
                <a:latin typeface="Arial" panose="020B0604020202020204" pitchFamily="34" charset="0"/>
                <a:cs typeface="Arial" panose="020B0604020202020204" pitchFamily="34" charset="0"/>
              </a:rPr>
              <a:t>vs 2</a:t>
            </a:r>
          </a:p>
          <a:p>
            <a:pPr marL="214630" lvl="0" indent="-214630">
              <a:spcBef>
                <a:spcPct val="0"/>
              </a:spcBef>
            </a:pPr>
            <a:endParaRPr lang="el-GR" alt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630" lvl="0" indent="-214630">
              <a:spcBef>
                <a:spcPct val="0"/>
              </a:spcBef>
            </a:pPr>
            <a:r>
              <a:rPr lang="el-GR" altLang="en-US" sz="2100" dirty="0">
                <a:latin typeface="Arial" panose="020B0604020202020204" pitchFamily="34" charset="0"/>
                <a:cs typeface="Arial" panose="020B0604020202020204" pitchFamily="34" charset="0"/>
              </a:rPr>
              <a:t>3/47 διέκοψαν θεραπεία λόγω Α/Ε</a:t>
            </a:r>
            <a:endParaRPr lang="en-US" alt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630" lvl="0" indent="-214630">
              <a:spcBef>
                <a:spcPct val="0"/>
              </a:spcBef>
            </a:pPr>
            <a:endParaRPr lang="el-GR" alt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630" lvl="0" indent="-214630">
              <a:spcBef>
                <a:spcPct val="0"/>
              </a:spcBef>
            </a:pPr>
            <a:r>
              <a:rPr lang="el-GR" altLang="en-US" sz="2100" dirty="0">
                <a:latin typeface="Arial" panose="020B0604020202020204" pitchFamily="34" charset="0"/>
                <a:cs typeface="Arial" panose="020B0604020202020204" pitchFamily="34" charset="0"/>
              </a:rPr>
              <a:t>Κανένας θάνατος</a:t>
            </a:r>
            <a:endParaRPr lang="en-US" altLang="en-US" sz="21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2212</Words>
  <Application>Microsoft Office PowerPoint</Application>
  <PresentationFormat>Προβολή στην οθόνη (4:3)</PresentationFormat>
  <Paragraphs>533</Paragraphs>
  <Slides>113</Slides>
  <Notes>3</Notes>
  <HiddenSlides>1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5</vt:i4>
      </vt:variant>
      <vt:variant>
        <vt:lpstr>Τίτλοι διαφανειών</vt:lpstr>
      </vt:variant>
      <vt:variant>
        <vt:i4>113</vt:i4>
      </vt:variant>
    </vt:vector>
  </HeadingPairs>
  <TitlesOfParts>
    <vt:vector size="123" baseType="lpstr">
      <vt:lpstr>Aptos</vt:lpstr>
      <vt:lpstr>Arial</vt:lpstr>
      <vt:lpstr>Calibri</vt:lpstr>
      <vt:lpstr>Calibri Light</vt:lpstr>
      <vt:lpstr>Wingdings</vt:lpstr>
      <vt:lpstr>Θέμα του Office</vt:lpstr>
      <vt:lpstr>1_Θέμα του Office</vt:lpstr>
      <vt:lpstr>2_Θέμα του Office</vt:lpstr>
      <vt:lpstr>Office Theme</vt:lpstr>
      <vt:lpstr>3_Θέμα του Office</vt:lpstr>
      <vt:lpstr>Αντιδιαβητικά φάρμακα στη MASLD</vt:lpstr>
      <vt:lpstr>Μη αλκοολική λιπώδης νόσος του ήπατος (NAFLD) – Ιστορική αναδρομή (1)</vt:lpstr>
      <vt:lpstr>Μη αλκοολική λιπώδης νόσος του ήπατος (NAFLD) – Ιστορική αναδρομή (2)</vt:lpstr>
      <vt:lpstr>Παρουσίαση του PowerPoint</vt:lpstr>
      <vt:lpstr>NAFLD ή MAFLD</vt:lpstr>
      <vt:lpstr>Παρουσίαση του PowerPoint</vt:lpstr>
      <vt:lpstr>Παρουσίαση του PowerPoint</vt:lpstr>
      <vt:lpstr>Παρουσίαση του PowerPoint</vt:lpstr>
      <vt:lpstr>MASLD και CVD</vt:lpstr>
      <vt:lpstr>Παρουσίαση του PowerPoint</vt:lpstr>
      <vt:lpstr>Από τη MAFLD στη MASLD</vt:lpstr>
      <vt:lpstr>Παθοφυσιολογία – Η θεωρία των ‘2 χτυπημάτων’</vt:lpstr>
      <vt:lpstr>Παθοφυσιολογία</vt:lpstr>
      <vt:lpstr>MASLD – Φυσική πορεία</vt:lpstr>
      <vt:lpstr>Παρουσίαση του PowerPoint</vt:lpstr>
      <vt:lpstr>Παρουσίαση του PowerPoint</vt:lpstr>
      <vt:lpstr>MASLD – Παράγοντες κινδύνου</vt:lpstr>
      <vt:lpstr>MASLD – παράγοντες κινδύνου</vt:lpstr>
      <vt:lpstr>Ηλικία και μεταβολικό σύνδρομο (1)</vt:lpstr>
      <vt:lpstr>MASLD – παράγοντες κινδύνου</vt:lpstr>
      <vt:lpstr>MASLD και φύλο (2)</vt:lpstr>
      <vt:lpstr>MASLD – παράγοντες κινδύνου</vt:lpstr>
      <vt:lpstr>MASLD και ΣΔ</vt:lpstr>
      <vt:lpstr>Παρουσίαση του PowerPoint</vt:lpstr>
      <vt:lpstr>Παρουσίαση του PowerPoint</vt:lpstr>
      <vt:lpstr>Παρουσίαση του PowerPoint</vt:lpstr>
      <vt:lpstr>MASLD – παράγοντες κινδύνου</vt:lpstr>
      <vt:lpstr>Παχυσαρκία και MASLD (1)</vt:lpstr>
      <vt:lpstr>Παρουσίαση του PowerPoint</vt:lpstr>
      <vt:lpstr>MASLD – παράγοντες κινδύνου</vt:lpstr>
      <vt:lpstr>The gut liver axis</vt:lpstr>
      <vt:lpstr>MASLD και μικροβίωμα </vt:lpstr>
      <vt:lpstr>Παρουσίαση του PowerPoint</vt:lpstr>
      <vt:lpstr>MASLD και γενετικές διαταραχές (1)</vt:lpstr>
      <vt:lpstr>MASLD και γενετικές διαταραχές</vt:lpstr>
      <vt:lpstr>Παρουσίαση του PowerPoint</vt:lpstr>
      <vt:lpstr>Θεραπευτικές παρεμβάσεις για MASLD</vt:lpstr>
      <vt:lpstr>Παρουσίαση του PowerPoint</vt:lpstr>
      <vt:lpstr>Παρουσίαση του PowerPoint</vt:lpstr>
      <vt:lpstr>MASLD και απώλεια βάρους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Παθοφυσιολογία</vt:lpstr>
      <vt:lpstr>Παρουσίαση του PowerPoint</vt:lpstr>
      <vt:lpstr>Αερόβια άσκηση ή προπόνηση αντίστασης</vt:lpstr>
      <vt:lpstr>Παρουσίαση του PowerPoint</vt:lpstr>
      <vt:lpstr>Κατανάλωση καφέ</vt:lpstr>
      <vt:lpstr>Προβιοτικά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Αντιδιαβητικά φάρμακα</vt:lpstr>
      <vt:lpstr>Μετφορμίνη</vt:lpstr>
      <vt:lpstr>Μετφορμίνη – μηχανισμός δράσης στο ηπατοκύτταρο</vt:lpstr>
      <vt:lpstr>Μετφορμίνη – Συστηματικές δράσεις</vt:lpstr>
      <vt:lpstr>Μετφορμίνη και MASLD (1)</vt:lpstr>
      <vt:lpstr>Παρουσίαση του PowerPoint</vt:lpstr>
      <vt:lpstr>Παρουσίαση του PowerPoint</vt:lpstr>
      <vt:lpstr>Μετφορμίνη και MASLD (2)</vt:lpstr>
      <vt:lpstr>Αντιδιαβητικά φάρμακα</vt:lpstr>
      <vt:lpstr>Πιογλιταζόνη (1)</vt:lpstr>
      <vt:lpstr>Παρουσίαση του PowerPoint</vt:lpstr>
      <vt:lpstr>Πιογλιταζόνη (2)</vt:lpstr>
      <vt:lpstr>Πιογλιταζόνη (3)</vt:lpstr>
      <vt:lpstr>Πιογλιταζόνη – Έχει θέση στη θεραπεία της MASLD ?</vt:lpstr>
      <vt:lpstr>Αντιδιαβητικά φάρμακα</vt:lpstr>
      <vt:lpstr>DPP-4 – Πλειοτροπικές δράσεις</vt:lpstr>
      <vt:lpstr>Παρουσίαση του PowerPoint</vt:lpstr>
      <vt:lpstr>Παρουσίαση του PowerPoint</vt:lpstr>
      <vt:lpstr>DPP-4i  ΣΕ MASH</vt:lpstr>
      <vt:lpstr>Αντιδιαβητικά φάρμακα</vt:lpstr>
      <vt:lpstr>SGLT-2</vt:lpstr>
      <vt:lpstr>SGLT2i και καρδιά</vt:lpstr>
      <vt:lpstr>SGLT2i και νεφρός</vt:lpstr>
      <vt:lpstr>Παρουσίαση του PowerPoint</vt:lpstr>
      <vt:lpstr>SGLT2i και ήπαρ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SGLT-2i</vt:lpstr>
      <vt:lpstr>Αντιδιαβητικά φάρμακα</vt:lpstr>
      <vt:lpstr>Glucagon-like peptide 1 (GLP-1) και glucose-dependent insulinotropic polypeptide (GIP)</vt:lpstr>
      <vt:lpstr>GLP-1 και ήπαρ</vt:lpstr>
      <vt:lpstr>Γλυκαγόνη</vt:lpstr>
      <vt:lpstr>Παρουσίαση του PowerPoint</vt:lpstr>
      <vt:lpstr>Παρουσίαση του PowerPoint</vt:lpstr>
      <vt:lpstr>Παρουσίαση του PowerPoint</vt:lpstr>
      <vt:lpstr>Αποτελέσματα – πληθυσμός μελέτης</vt:lpstr>
      <vt:lpstr>Αποτελέσματα</vt:lpstr>
      <vt:lpstr>Παρουσίαση του PowerPoint</vt:lpstr>
      <vt:lpstr>Παρουσίαση του PowerPoint</vt:lpstr>
      <vt:lpstr>Tizerpatide </vt:lpstr>
      <vt:lpstr>Παρουσίαση του PowerPoint</vt:lpstr>
      <vt:lpstr>Παρουσίαση του PowerPoint</vt:lpstr>
      <vt:lpstr>Παρουσίαση του PowerPoint</vt:lpstr>
      <vt:lpstr>Λιπίδια και HbA1c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GLP-1 +/- GIP +/- Glucagon receptor agonists </vt:lpstr>
      <vt:lpstr>Take home messages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Αντιδιαβητικά φάρμακα στη MAFLD</dc:title>
  <dc:creator>User</dc:creator>
  <cp:lastModifiedBy>user</cp:lastModifiedBy>
  <cp:revision>152</cp:revision>
  <dcterms:created xsi:type="dcterms:W3CDTF">2023-04-12T15:52:09Z</dcterms:created>
  <dcterms:modified xsi:type="dcterms:W3CDTF">2025-04-08T11:53:05Z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F206DF6268A142F0A6F42C62BD9516C1_12</vt:lpwstr>
  </property>
  <property fmtid="{D5CDD505-2E9C-101B-9397-08002B2CF9AE}" pid="3" name="KSOProductBuildVer">
    <vt:lpwstr>1033-12.2.0.20782</vt:lpwstr>
  </property>
</Properties>
</file>