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4" r:id="rId2"/>
    <p:sldId id="271" r:id="rId3"/>
    <p:sldId id="268" r:id="rId4"/>
    <p:sldId id="272" r:id="rId5"/>
    <p:sldId id="259" r:id="rId6"/>
    <p:sldId id="265" r:id="rId7"/>
    <p:sldId id="266" r:id="rId8"/>
    <p:sldId id="267" r:id="rId9"/>
    <p:sldId id="260" r:id="rId10"/>
    <p:sldId id="258" r:id="rId11"/>
    <p:sldId id="273" r:id="rId12"/>
    <p:sldId id="270" r:id="rId13"/>
    <p:sldId id="274" r:id="rId14"/>
    <p:sldId id="269" r:id="rId15"/>
    <p:sldId id="275" r:id="rId16"/>
    <p:sldId id="261" r:id="rId17"/>
    <p:sldId id="256" r:id="rId18"/>
    <p:sldId id="276" r:id="rId19"/>
    <p:sldId id="277" r:id="rId20"/>
    <p:sldId id="278" r:id="rId21"/>
    <p:sldId id="263" r:id="rId22"/>
    <p:sldId id="262" r:id="rId2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80751" autoAdjust="0"/>
  </p:normalViewPr>
  <p:slideViewPr>
    <p:cSldViewPr snapToGrid="0">
      <p:cViewPr varScale="1">
        <p:scale>
          <a:sx n="71" d="100"/>
          <a:sy n="71" d="100"/>
        </p:scale>
        <p:origin x="-1138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5-06-16T06:40:10.42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30409 5098 0,'-17'0'78,"-18"0"187,-18 0-233,35 0-17,0 0 16,1 0 48,-1 0-33,0 0-30,1 0 15,-1 0-15,-17 0 0,17 0 15,1 0 0,-1 0 47,0 0-62,1 0 15,-19 0-15,19 0-1,-1 0 1,0 0 15,1 0-15,-1 0-1,1 0 48,-1 0 15,-17 0-15,-1 25-48,-17-3 1,36 3-1,-1-25 1,-17 0 0,17 24-1,1-24 1,-1 23 15,0 1 79,-35-24-79,1 23-16,34 1 17,0-24-1,1 0 0,-1 0 0,0 0 48,-35 24-48,36-24-16,-19 23 1,19-23 125,-1 0-79,18 25-31,-17-25-15,-1 0 47,18 24-32,0-1 0,-18-23-15,1 0-1,-1 24 1,0-24 0,18 24-1,-17-24 16,17 23-15,-18-23 0,18 24-1,0 1 48,0-3 31,0 26-63,0-24-16,0 23 1,-18 1 0,18-1-1,-17-22-15,17-2 16,0 1 31,-18-24-16,18 23 78,0 1-93,0 0 0,0-1-1,18 1 17,-18 23-17,17-47 16,-17 25-15,0 22 31,18-47-31,0 71-1,-1-47 48,1 23-1,0-22-31,-1-2 1,1-23-17,-18 24 79,18-24-63,-1 24 1,1-24-1,17 23 0,-17-23-15,-1 24-1,1-24 1,-18 23 0,18-23-1,-18 24 16,17-24-15,1 0 0,0 0-1,-1 25 48,1-25-48,0 0 1,-1 0 0,1 0 15,-1 0-15,1 0-1,0 0 16,-1 0-15,1 22 0,17-22-1,-17 0 1,17 0 15,0 0-15,1 0-1,-1 0 1,-17 0 0,35 0-1,-1 0 1,-16 0-16,-19 0 16,19 0-1,-19 0 1,1 0-1,0 0 1,-1 0 0,1 0-1,-1 0 1,1 0 15,35 0-15,-35 0-1,-1 0 1,19 0-16,-1 0 16,-17 0-1,17 0 1,-18 0 31,1 0-16,0 0-15,-1 0-1,1 0 1,0 0 15,-1 0-15,1 0 15,0 0-15,-1 0 15,1 0-15,-1 0-1,1 0 1,17-22-1,1 22 1,17-25 0,-36 25-16,19 0 15,-19-24 1,1 24 31,-1 0-32,1-23 17,-18-1-17,18 24 1,-1 0 0,1 0-1,-18-23-15,18 23 16,-1 0-1,-17-24-15,36 24 16,-19-47 0,1 47-1,-1-25 1,1 25 15,-18-24-15,18 24-1,-18-23 1,0-1 0,17 0 15,-17 1 63,0-24-79,0 23 1,0-1 46,0 3 17,0-3-64,-17 1 1,17 1 15,-18-1-15,18 0-1,0 1 32,-18-1-31,1 1 15,17-2-15,0 1-1,-18 1 1,18-1 15,0 0-15,-17 24 15,17-23-15,-18 23 15,18-24 0,-18 24-15,1 0 31,17-24-32,-18 1 1,0-2 15,1 3-15,-1-3 46,18 1-30,-18 1-17,1-1 16,-1 0-15,18 1 0,0-1-1,-17 24 1,17-25 15,-18 2 16,0-1-16,1 0 1,-1 24-1,18-23-16,-18 23 1,18-24-16,-17 24 16,-1 0 31,18-23-32,-18-1 1,1 24-1,-1 0 1,18-25 15,-18 25 16,1-22-31,-1 22-1,1 0 1,-1-25 15,0 1-15,1 24 0,-1 0-1,0 0 16,1-23-15,-1 23 15,0 0-15,1 0 31,-1 0-32,1 0 17,-1 0-1,18-24-15,-35 24 15,17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D1BE-642B-42E2-9F83-17F723B195C1}" type="datetimeFigureOut">
              <a:rPr lang="el-GR" smtClean="0"/>
              <a:pPr/>
              <a:t>17/6/2025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125BD-7EC7-49E6-88AF-843590D2E26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0590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Είναι σχεδόν βέβαιο πως η λέξη «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παπάτζα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προέρχεται από τον παπατζή, με την έννοια της απατεωνιάς, της εξαπάτησης των αφελών. «Προσπάθεια που κάνει κάποιος για να κρύψει την άγνοια ή την ημιμάθειά του γύρω από ένα θέμα», «προσπάθεια κάποιου να παρουσιαστεί καλύτερος απ’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ό,τι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είναι», και «το αποτέλεσμα μιας βιαστικής και πρόχειρης προσπάθειας ολοκλήρωσης ενός έργου».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125BD-7EC7-49E6-88AF-843590D2E269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125BD-7EC7-49E6-88AF-843590D2E269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12566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l-GR" b="1" dirty="0" err="1"/>
              <a:t>Ιnsular</a:t>
            </a:r>
            <a:r>
              <a:rPr lang="el-GR" b="1" dirty="0"/>
              <a:t> </a:t>
            </a:r>
            <a:r>
              <a:rPr lang="el-GR" b="1" dirty="0" err="1"/>
              <a:t>cortex</a:t>
            </a:r>
            <a:r>
              <a:rPr lang="el-GR" b="1" dirty="0"/>
              <a:t> / </a:t>
            </a:r>
            <a:r>
              <a:rPr lang="el-GR" b="1" dirty="0" err="1"/>
              <a:t>insula</a:t>
            </a:r>
            <a:r>
              <a:rPr lang="el-GR" b="1" dirty="0"/>
              <a:t> </a:t>
            </a:r>
            <a:r>
              <a:rPr lang="el-GR" dirty="0"/>
              <a:t>= νησιωτικός φλοιός : τμήμα του φλοιού των εγκεφαλικών ημισφαιρίων που βρίσκεται βαθιά μέσα στην πλάγια αύλακα, μεταξύ του κροταφικού και μετωπιαίου λοβού. Παίζει σημαντικό ρόλο στις διάφορες λειτουργίες που συνδέονται με το </a:t>
            </a:r>
            <a:r>
              <a:rPr lang="el-GR" b="1" dirty="0"/>
              <a:t>συναίσθημα</a:t>
            </a:r>
            <a:r>
              <a:rPr lang="el-GR" dirty="0"/>
              <a:t> και στη ρύθμιση της ομοιοστασίας του σώματος. Οι λειτουργίες αυτές περιλαμβάνουν, μεταξύ άλλων, την αντίληψη, την αυτογνωσία και τη </a:t>
            </a:r>
            <a:r>
              <a:rPr lang="el-GR" b="1" dirty="0"/>
              <a:t>διαπροσωπική εμπειρία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A82F5-03BB-4F8B-91CD-C48C8938EA0B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67610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125BD-7EC7-49E6-88AF-843590D2E269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2235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277522-886A-2F88-DE76-79953A59D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CF4DED8-5F30-37F8-A7B1-C27838B2C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4E4FCD-4E7B-5CCB-CD61-F75F934B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4EBAC3-9921-51AC-F2D3-18F1C57A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FC653F-4D09-E058-15C6-2D8BB847C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7496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C5A58-F9A5-FE46-54AC-77F1C5A3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E676F7-3032-5944-A878-4755FB77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EA7BC8-6315-8A5E-C8A8-904EDF69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98B530-D415-A061-CCE1-E1CB8EAB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54F617-1112-4026-529C-6D0572C0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3103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12F462-6395-17B7-2BC5-28E040C6A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5C08EC-EA87-BFE8-C089-494C22FAA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E7E621-B0F7-299C-3398-8F116E8F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6B1147-D743-4726-BB09-E4D2BD16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489AFE-1281-2A16-1F38-CE842554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16132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90E596-8F46-4EB9-07C9-7B671711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D39ECE-7FEC-BD3C-7774-80C1999EA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49BDAF-3890-38AA-D1AD-CED6A9A8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B6118B-E7E8-A1E7-A190-33CD7F7B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B3A96B-7BDB-9DDE-73B7-465A588D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9745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32AF1-70FF-951E-401F-63044441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BB555E-BABC-FADE-D9FA-E7DDB7BD0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14F9DC-D25B-A653-24F2-A608622EF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7CC957-61A7-3979-DD71-2F4BEA709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D8A3C7-34E3-FD75-19DB-6C61BB18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1797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D00798-90BB-7646-67D2-E1566DD2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57625E-C29A-AB8D-7035-B121E5965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3FB8FF-410E-DEC3-56F9-42504343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8B02D2-B3CA-5F66-FC66-6B6B8338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EB901A-9229-E558-D881-5C59F8C6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A818CD-0C89-0712-9FAA-32688E03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8094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4476E8-4C26-5E14-9D12-4E7E2075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7D34D0-2967-6419-F32F-E98849BE1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BE3B31-24A7-DAC6-A17E-7A159E7F4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2869DD7-D28B-110E-1E4A-0015F286A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6ABFABA-2893-FBC4-B6CB-55F294BA8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23E143-B679-E7D1-660A-CBF70959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EB2AE57-332E-3D27-2204-287653EB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127AA53-1A6A-53FF-33F9-6E14910E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1077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A49C6-C71E-D397-03A9-B765F65B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7ECE27F-7ECC-159E-3DD7-74EF4090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D2A61DB-38C7-9391-5B57-2240C097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DC7E4F1-FC95-89A6-D216-92F53498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89094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B2283AD-277A-B18F-D196-B52F7C74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43DDD5F-DEF8-222E-E1C6-4EA31ADB9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680C7EC-2556-EE14-E2E7-3331C72D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49136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6AC3A-DDDA-46D6-4504-44F3D1BB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543E2A-5DBC-A658-64CC-75ADB22F1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4550235-6EC8-4DAD-5135-575B5A156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03E6FA-DCD1-A8AF-4BFD-22ACC1E8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0CF369-E184-9D99-5EB2-23694AF3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B724ED-EF81-1458-48D1-D8F6AF9A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1010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824466-F59E-2427-90C6-FEE80BD0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9AC5C3F-3FF6-DD4B-E4A5-A54D5C711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309A64-94FE-641E-F9E7-DE49A8B79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C1717B-9483-1485-8569-9503F52F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05C79D-C266-27ED-938D-6D3B3BC4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8FC3B-3917-D46D-17F6-F116E72F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7779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F29480-67EA-9C6B-3400-2FDB56CE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89DBE5-102B-7694-9FB8-90BADBF68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75F41C-1BD5-A143-B334-5FBF0CFCA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0A878-3B45-AD42-A152-9661C1FD5780}" type="datetimeFigureOut">
              <a:rPr lang="x-none" smtClean="0"/>
              <a:pPr/>
              <a:t>17/6/2025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538A40-8F6E-B96B-6864-E203B4AED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BBEE25-5B0A-F6C4-1D05-B02EF19A9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1424A-2BBB-1943-8978-2E0850EA362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5471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image" Target="../media/image29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132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12" Type="http://schemas.openxmlformats.org/officeDocument/2006/relationships/image" Target="../media/image1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0" Type="http://schemas.openxmlformats.org/officeDocument/2006/relationships/image" Target="../media/image140.png"/><Relationship Id="rId4" Type="http://schemas.openxmlformats.org/officeDocument/2006/relationships/image" Target="../media/image134.jpeg"/><Relationship Id="rId9" Type="http://schemas.openxmlformats.org/officeDocument/2006/relationships/image" Target="../media/image1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3" Type="http://schemas.openxmlformats.org/officeDocument/2006/relationships/image" Target="../media/image29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5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jpeg"/><Relationship Id="rId4" Type="http://schemas.openxmlformats.org/officeDocument/2006/relationships/image" Target="../media/image143.png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571550-EDA3-2512-361C-369956F98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6649CA-4D3F-3771-BE30-AB813099AD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7EACD09-D048-0330-9C6B-6EB49155D6BB}"/>
              </a:ext>
            </a:extLst>
          </p:cNvPr>
          <p:cNvSpPr txBox="1">
            <a:spLocks/>
          </p:cNvSpPr>
          <p:nvPr/>
        </p:nvSpPr>
        <p:spPr>
          <a:xfrm>
            <a:off x="128016" y="1499616"/>
            <a:ext cx="5067774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ΙΑΤΡΙΚΗ</a:t>
            </a:r>
            <a:r>
              <a:rPr lang="el-GR" sz="4000" dirty="0"/>
              <a:t> </a:t>
            </a:r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ΕΚΠΑΙΔΕΥΣΗ</a:t>
            </a:r>
            <a:r>
              <a:rPr lang="el-GR" sz="4000" dirty="0"/>
              <a:t> &amp; </a:t>
            </a:r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ΠΑΙΔΕΙΑ</a:t>
            </a:r>
            <a:r>
              <a:rPr lang="el-GR" sz="4000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l-GR" sz="2400" dirty="0"/>
              <a:t>Αντρέας Χ. </a:t>
            </a:r>
            <a:r>
              <a:rPr lang="el-GR" sz="2400" dirty="0" err="1"/>
              <a:t>Λάζαρης</a:t>
            </a:r>
            <a:r>
              <a:rPr lang="el-GR" sz="2400" dirty="0"/>
              <a:t>, Ιατρός-</a:t>
            </a:r>
            <a:r>
              <a:rPr lang="el-GR" sz="2400" dirty="0" err="1"/>
              <a:t>Ιστοπαθολόγος</a:t>
            </a:r>
            <a:endParaRPr lang="el-GR" sz="2400" dirty="0"/>
          </a:p>
        </p:txBody>
      </p:sp>
      <p:pic>
        <p:nvPicPr>
          <p:cNvPr id="8" name="Εικόνα 7" descr="Εικόνα που περιέχει εξωτερικός χώρος/ύπαιθρος, χιόνι, δέντρο, ζωγραφική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1A81526D-F554-3E58-30BB-FD7046089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" y="2505456"/>
            <a:ext cx="5110915" cy="3929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2A099FA-B3B8-61BD-4F56-34DD665A1C08}"/>
              </a:ext>
            </a:extLst>
          </p:cNvPr>
          <p:cNvSpPr txBox="1"/>
          <p:nvPr/>
        </p:nvSpPr>
        <p:spPr>
          <a:xfrm>
            <a:off x="5195791" y="1280160"/>
            <a:ext cx="6996208" cy="6018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ΦΛΕΓΟΝΤΑ ΕΚΠΑΙΔΕΥΤΙΚΑ ΖΗΤΗΜΑΤΑ </a:t>
            </a:r>
          </a:p>
          <a:p>
            <a:pPr algn="just"/>
            <a:r>
              <a:rPr lang="el-GR" sz="1600" b="1" dirty="0" smtClean="0"/>
              <a:t>Εκπαίδευση </a:t>
            </a:r>
            <a:r>
              <a:rPr lang="el-GR" sz="1600" dirty="0" smtClean="0"/>
              <a:t>= </a:t>
            </a:r>
            <a:r>
              <a:rPr lang="el-GR" sz="1600" dirty="0"/>
              <a:t>παροχή εφοδίων </a:t>
            </a:r>
            <a:r>
              <a:rPr lang="el-GR" sz="1600" b="1" dirty="0"/>
              <a:t>επιβίωσης</a:t>
            </a:r>
            <a:r>
              <a:rPr lang="el-GR" sz="1600" dirty="0"/>
              <a:t> ( επαγγελματικής στις μέρες μας ). </a:t>
            </a:r>
            <a:r>
              <a:rPr lang="el-GR" sz="1600" b="1" dirty="0"/>
              <a:t>Προέχει η πράξη </a:t>
            </a:r>
            <a:r>
              <a:rPr lang="el-GR" sz="1600" dirty="0"/>
              <a:t>της όποιας θεωρίας. Η θεωρητική εμβάθυνση </a:t>
            </a:r>
            <a:r>
              <a:rPr lang="el-GR" sz="1600" b="1" dirty="0"/>
              <a:t>έπεται των πρακτικών δεξιοτήτων </a:t>
            </a:r>
            <a:r>
              <a:rPr lang="el-GR" sz="1600" dirty="0"/>
              <a:t>που είναι εκείνες που διασφαλίζουν την </a:t>
            </a:r>
            <a:r>
              <a:rPr lang="el-GR" sz="1600" b="1" dirty="0"/>
              <a:t>επιβίωση</a:t>
            </a:r>
            <a:r>
              <a:rPr lang="el-GR" sz="1600" dirty="0"/>
              <a:t>.</a:t>
            </a:r>
          </a:p>
          <a:p>
            <a:pPr algn="just"/>
            <a:r>
              <a:rPr lang="el-GR" sz="1600" dirty="0"/>
              <a:t>Διάθεση </a:t>
            </a:r>
            <a:r>
              <a:rPr lang="el-GR" sz="1600" b="1" dirty="0"/>
              <a:t>σοβαρής και υπεύθυνης </a:t>
            </a:r>
            <a:r>
              <a:rPr lang="el-GR" sz="1600" b="1" spc="600" dirty="0"/>
              <a:t>ενασχόλησης</a:t>
            </a:r>
            <a:r>
              <a:rPr lang="el-GR" sz="1600" b="1" dirty="0"/>
              <a:t> για επί της ουσίας αναβάθμιση</a:t>
            </a:r>
            <a:r>
              <a:rPr lang="el-GR" sz="1600" dirty="0"/>
              <a:t>, και </a:t>
            </a:r>
            <a:r>
              <a:rPr lang="el-GR" sz="1600" i="1" dirty="0"/>
              <a:t>όχι σοβαροφανούς και ευθυνόφοβης, τυπικής, απλώς </a:t>
            </a:r>
            <a:r>
              <a:rPr lang="el-GR" sz="1600" i="1" dirty="0" err="1"/>
              <a:t>διεκπεραιωτικής</a:t>
            </a:r>
            <a:r>
              <a:rPr lang="el-GR" sz="1600" i="1" dirty="0"/>
              <a:t>, για το θεαθήναι.</a:t>
            </a:r>
          </a:p>
          <a:p>
            <a:pPr algn="just"/>
            <a:r>
              <a:rPr lang="el-GR" sz="1600" dirty="0"/>
              <a:t>Άνευ ουσίας η </a:t>
            </a:r>
            <a:r>
              <a:rPr lang="el-GR" sz="1600" i="1" dirty="0"/>
              <a:t>παροχή ξερών εγκυκλοπαιδικών ιατρικών γνώσεων σκέτης θεωρίας </a:t>
            </a:r>
            <a:r>
              <a:rPr lang="el-GR" sz="1600" dirty="0"/>
              <a:t>που κάποια στιγμή είναι αμφίβολο πως θα μετουσιωθούν σε πράξη μετά από γραπτές εξετάσεις με ερωτήσεις πολλαπλής επιλογής </a:t>
            </a:r>
            <a:r>
              <a:rPr lang="el-GR" sz="1600" i="1" dirty="0"/>
              <a:t>θεωρητικού </a:t>
            </a:r>
            <a:r>
              <a:rPr lang="el-GR" sz="1600" dirty="0"/>
              <a:t>χαρακτήρα. </a:t>
            </a:r>
          </a:p>
          <a:p>
            <a:pPr algn="just"/>
            <a:r>
              <a:rPr lang="el-GR" sz="1600" b="1" dirty="0"/>
              <a:t>Εμπειρική, βιωματική, συνεργατική μάθηση καταργεί τη μάστιγα της </a:t>
            </a:r>
            <a:r>
              <a:rPr lang="el-GR" sz="1600" b="1" dirty="0" smtClean="0"/>
              <a:t>γενικευμένης  παθητικότητας στην διαδικασία της εκπαίδευσης και όχι μόνο.</a:t>
            </a:r>
            <a:endParaRPr lang="el-GR" sz="1600" dirty="0"/>
          </a:p>
          <a:p>
            <a:pPr algn="just"/>
            <a:r>
              <a:rPr lang="el-GR" sz="1600" b="1" dirty="0"/>
              <a:t>Ολιστική</a:t>
            </a:r>
            <a:r>
              <a:rPr lang="el-GR" sz="1600" dirty="0"/>
              <a:t> προσέγγιση του </a:t>
            </a:r>
            <a:r>
              <a:rPr lang="el-GR" sz="1600" dirty="0" smtClean="0"/>
              <a:t>ανθρώπου-ασθενούς</a:t>
            </a:r>
            <a:r>
              <a:rPr lang="el-GR" sz="1600" dirty="0"/>
              <a:t>, αντίβαρο στη θεοποιημένη εξειδίκευση.</a:t>
            </a:r>
          </a:p>
          <a:p>
            <a:pPr algn="just"/>
            <a:r>
              <a:rPr lang="el-GR" sz="1600" b="1" dirty="0"/>
              <a:t>Δια-θεματική, </a:t>
            </a:r>
            <a:r>
              <a:rPr lang="el-GR" sz="1600" b="1" dirty="0" err="1"/>
              <a:t>δι</a:t>
            </a:r>
            <a:r>
              <a:rPr lang="el-GR" sz="1600" b="1" dirty="0"/>
              <a:t>-επιστημονική άσκηση </a:t>
            </a:r>
            <a:r>
              <a:rPr lang="el-GR" sz="1600" dirty="0"/>
              <a:t>της Ιατρικής. </a:t>
            </a:r>
            <a:r>
              <a:rPr lang="el-GR" sz="1600" b="1" dirty="0" err="1"/>
              <a:t>Συνεργατικότητα</a:t>
            </a:r>
            <a:r>
              <a:rPr lang="el-GR" sz="1600" dirty="0"/>
              <a:t> εμπλεκομένων επαγγελματιών Υγείας.</a:t>
            </a:r>
          </a:p>
          <a:p>
            <a:pPr algn="just"/>
            <a:r>
              <a:rPr lang="el-GR" sz="1600" dirty="0"/>
              <a:t>Αν κάτι μπορεί να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μεταδώσει ο δάσκαλος </a:t>
            </a:r>
            <a:r>
              <a:rPr lang="el-GR" sz="1600" dirty="0"/>
              <a:t>είναι το </a:t>
            </a:r>
            <a:r>
              <a:rPr lang="el-GR" sz="1600" b="1" dirty="0"/>
              <a:t>μεράκι</a:t>
            </a:r>
            <a:r>
              <a:rPr lang="el-GR" sz="1600" dirty="0"/>
              <a:t> του για την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κατάκτηση της γνώσης </a:t>
            </a:r>
            <a:r>
              <a:rPr lang="el-GR" sz="1600" dirty="0"/>
              <a:t>και η </a:t>
            </a:r>
            <a:r>
              <a:rPr lang="el-GR" sz="1600" b="1" dirty="0"/>
              <a:t>αγάπη</a:t>
            </a:r>
            <a:r>
              <a:rPr lang="el-GR" sz="1600" dirty="0"/>
              <a:t> του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στην ομορφιά και χαρά της αληθινής ζωής και της προσφοράς.</a:t>
            </a:r>
            <a:r>
              <a:rPr lang="en-US" sz="1600" b="1" dirty="0"/>
              <a:t> </a:t>
            </a:r>
            <a:r>
              <a:rPr lang="el-GR" sz="1600" dirty="0"/>
              <a:t>Προς αυτήν την κατεύθυνση χρειάζεται </a:t>
            </a:r>
            <a:r>
              <a:rPr lang="el-GR" sz="1600" b="1" dirty="0"/>
              <a:t>ψυχική</a:t>
            </a:r>
            <a:r>
              <a:rPr lang="el-GR" sz="1600" dirty="0"/>
              <a:t> και </a:t>
            </a:r>
            <a:r>
              <a:rPr lang="el-GR" sz="1600" b="1" dirty="0"/>
              <a:t>κάθε άλλου είδους υποστήριξη</a:t>
            </a:r>
            <a:r>
              <a:rPr lang="el-GR" sz="1600" dirty="0"/>
              <a:t>.</a:t>
            </a:r>
            <a:endParaRPr lang="el-GR" sz="1600" b="1" dirty="0"/>
          </a:p>
          <a:p>
            <a:r>
              <a:rPr lang="el-GR" sz="1600" dirty="0"/>
              <a:t/>
            </a:r>
            <a:br>
              <a:rPr lang="el-GR" sz="1600" dirty="0"/>
            </a:br>
            <a:endParaRPr lang="el-GR" sz="1600" dirty="0"/>
          </a:p>
        </p:txBody>
      </p:sp>
    </p:spTree>
    <p:extLst>
      <p:ext uri="{BB962C8B-B14F-4D97-AF65-F5344CB8AC3E}">
        <p14:creationId xmlns="" xmlns:p14="http://schemas.microsoft.com/office/powerpoint/2010/main" val="7617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3573B3-281E-EAF9-099E-FF304D4C00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191999" cy="6871882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="" xmlns:a16="http://schemas.microsoft.com/office/drawing/2014/main" id="{6448BF64-BF3A-239B-3736-BE2ED8FA14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214" b="-1"/>
          <a:stretch>
            <a:fillRect/>
          </a:stretch>
        </p:blipFill>
        <p:spPr>
          <a:xfrm>
            <a:off x="92066" y="2338"/>
            <a:ext cx="12191999" cy="6845933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ουρανός, στιγμιότυπο οθόνης, κτίρι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B7C06348-AED2-452B-2AC2-B931FFF80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8" r="1550" b="1"/>
          <a:stretch>
            <a:fillRect/>
          </a:stretch>
        </p:blipFill>
        <p:spPr>
          <a:xfrm>
            <a:off x="54589" y="1415734"/>
            <a:ext cx="4377746" cy="2342450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Εικόνα 3" descr="Εικόνα που περιέχει ρουχισμός, γυναίκα, εσωτερικός χώρος, παρουσίαση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A3EBFD5C-4E4C-47A8-4919-62F366EDB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" b="97"/>
          <a:stretch>
            <a:fillRect/>
          </a:stretch>
        </p:blipFill>
        <p:spPr>
          <a:xfrm>
            <a:off x="5865741" y="1492394"/>
            <a:ext cx="1250078" cy="1030329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, γραφιστική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D7545263-B362-8BD9-D8E7-210DDDE7A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807"/>
          <a:stretch>
            <a:fillRect/>
          </a:stretch>
        </p:blipFill>
        <p:spPr>
          <a:xfrm>
            <a:off x="92066" y="3937897"/>
            <a:ext cx="4384475" cy="2447907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άνδρας, ρουχισμός, βίντε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A97CD68-048D-935F-93D5-6C3C1F5A5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24" y="1492394"/>
            <a:ext cx="1266013" cy="1030330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χάρτης, κείμενο, άτομ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588850FE-C480-17AD-0F9E-A900DAECF7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23" y="1492394"/>
            <a:ext cx="1309023" cy="1030328"/>
          </a:xfrm>
          <a:prstGeom prst="rect">
            <a:avLst/>
          </a:prstGeom>
        </p:spPr>
      </p:pic>
      <p:pic>
        <p:nvPicPr>
          <p:cNvPr id="8" name="Εικόνα 7" descr="Εικόνα που περιέχει εσωτερικός χώρος, υπολογιστής, ρουχισμός, άτομ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E887C585-355A-94BE-71A0-D2F7A1DD26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251" y="2668536"/>
            <a:ext cx="1383398" cy="1700600"/>
          </a:xfrm>
          <a:prstGeom prst="rect">
            <a:avLst/>
          </a:prstGeom>
        </p:spPr>
      </p:pic>
      <p:pic>
        <p:nvPicPr>
          <p:cNvPr id="9" name="Εικόνα 8" descr="Εικόνα που περιέχει ρουχισμός, εσωτερικός χώρος, άτομο, έπιπλ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3F4BFC52-A61B-54A5-DC00-855CACF063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92" y="4453949"/>
            <a:ext cx="1219778" cy="1061349"/>
          </a:xfrm>
          <a:prstGeom prst="rect">
            <a:avLst/>
          </a:prstGeom>
        </p:spPr>
      </p:pic>
      <p:pic>
        <p:nvPicPr>
          <p:cNvPr id="10" name="Εικόνα 9" descr="Εικόνα που περιέχει εσωτερικός χώρος, αίθουσα συνεδριάσεων, Συνέδριο, Ακαδημαϊκό συνέδρι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2F5F9771-0F46-3232-573B-5A50455B85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41" y="4453949"/>
            <a:ext cx="2282714" cy="1060309"/>
          </a:xfrm>
          <a:prstGeom prst="rect">
            <a:avLst/>
          </a:prstGeom>
        </p:spPr>
      </p:pic>
      <p:pic>
        <p:nvPicPr>
          <p:cNvPr id="11" name="Εικόνα 10" descr="Εικόνα που περιέχει εσωτερικός χώρος, ρουχισμός, αίθουσα συνεδριάσεων, άτομ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C9471933-EEBB-41C8-DC85-523F6738AC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541" y="5578304"/>
            <a:ext cx="1493917" cy="904011"/>
          </a:xfrm>
          <a:prstGeom prst="rect">
            <a:avLst/>
          </a:prstGeom>
        </p:spPr>
      </p:pic>
      <p:pic>
        <p:nvPicPr>
          <p:cNvPr id="13" name="Εικόνα 12" descr="Εικόνα που περιέχει εσωτερικός χώρος, συσκευή προβολής, κείμενο, υπολογιστή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EF82C119-BF92-CCA0-D11A-A088C10F98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382" y="2668533"/>
            <a:ext cx="2137088" cy="1700600"/>
          </a:xfrm>
          <a:prstGeom prst="rect">
            <a:avLst/>
          </a:prstGeom>
        </p:spPr>
      </p:pic>
      <p:pic>
        <p:nvPicPr>
          <p:cNvPr id="14" name="Εικόνα 13" descr="Εικόνα που περιέχει ρουχισμός, άτομο, άνδρας, γυναίκ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5ACF5C4B-F75D-4822-655B-7EDA8CB2A2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13" y="4717884"/>
            <a:ext cx="2574373" cy="1728400"/>
          </a:xfrm>
          <a:prstGeom prst="rect">
            <a:avLst/>
          </a:prstGeom>
        </p:spPr>
      </p:pic>
      <p:pic>
        <p:nvPicPr>
          <p:cNvPr id="15" name="Εικόνα 14" descr="Εικόνα που περιέχει ρουχισμός, άτομο, τοίχος, εσωτερικός χώρο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F8D55AD6-4327-47A9-E66D-3013079EC1D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41" y="5585298"/>
            <a:ext cx="1977829" cy="890023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20468E67-1E5E-4833-390C-38FC9D0977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2942" y="1415734"/>
            <a:ext cx="2712659" cy="1160836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στιγμιότυπο οθόνης, γραμματοσειρά, αριθμό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5CCA6004-77EC-608C-14E1-D8320295F8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03" y="2652276"/>
            <a:ext cx="4114804" cy="2083611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ηλεκτρονικές συσκευές, στιγμιότυπο οθόνης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096A4B15-33E9-D6B2-917D-91022FE221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8" y="1343742"/>
            <a:ext cx="5058211" cy="51970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32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5943600"/>
            <a:ext cx="4256314" cy="914400"/>
          </a:xfrm>
        </p:spPr>
        <p:txBody>
          <a:bodyPr>
            <a:normAutofit fontScale="90000"/>
          </a:bodyPr>
          <a:lstStyle/>
          <a:p>
            <a:pPr algn="just"/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Αυξημένη δραστηριότητα στις περιοχές του εγκεφάλου που 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συνδέ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l-G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νται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με την </a:t>
            </a:r>
            <a:r>
              <a:rPr lang="el-GR" sz="20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επίγνωση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και  την  </a:t>
            </a:r>
            <a:r>
              <a:rPr lang="el-GR" sz="20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ενσυναίσθηση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050" name="Picture 2" descr="C:\Users\user\Desktop\fmri-scan-of-hsp-bra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599" y="3841944"/>
            <a:ext cx="2732313" cy="2143158"/>
          </a:xfrm>
          <a:prstGeom prst="rect">
            <a:avLst/>
          </a:prstGeom>
          <a:noFill/>
        </p:spPr>
      </p:pic>
      <p:pic>
        <p:nvPicPr>
          <p:cNvPr id="2051" name="Picture 3" descr="C:\Users\user\Desktop\1692813517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0442" y="168047"/>
            <a:ext cx="7500258" cy="4218895"/>
          </a:xfrm>
          <a:prstGeom prst="rect">
            <a:avLst/>
          </a:prstGeom>
          <a:noFill/>
        </p:spPr>
      </p:pic>
      <p:sp>
        <p:nvSpPr>
          <p:cNvPr id="5" name="3 - Θέση περιεχομένου"/>
          <p:cNvSpPr txBox="1">
            <a:spLocks/>
          </p:cNvSpPr>
          <p:nvPr/>
        </p:nvSpPr>
        <p:spPr>
          <a:xfrm>
            <a:off x="0" y="0"/>
            <a:ext cx="4386943" cy="6176963"/>
          </a:xfrm>
          <a:prstGeom prst="rect">
            <a:avLst/>
          </a:prstGeo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Ο ανθρώπινος οργανισμός είναι ένα σύνολο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αλληλεπιδρώντων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εξαρτημάτων. Αν διαγνωσθεί πρόβλημα σε κάποιο από αυτά, τότε επιδιορθώνεται ή, αν αυτό δεν είναι εφικτό, το δυσλειτουργικό εξάρτημα. αφαιρείται και πιθανώς αντικαθίσταται.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l-GR" sz="2400" dirty="0"/>
              <a:t>«Παίζει» και κάτι άλλο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</p:txBody>
      </p:sp>
      <p:sp>
        <p:nvSpPr>
          <p:cNvPr id="6" name="2 - Θέση κειμένου"/>
          <p:cNvSpPr txBox="1">
            <a:spLocks/>
          </p:cNvSpPr>
          <p:nvPr/>
        </p:nvSpPr>
        <p:spPr>
          <a:xfrm>
            <a:off x="4406900" y="4386942"/>
            <a:ext cx="7531100" cy="11502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«ΟΦΕΛΗ»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ΑΝΘΡΩΠΙΣΤΙΚΟΥ ΠΝΕΥΜΑΤΟΣ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ΓΙΑ ΤΟΝ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ΑΣΘΕΝΗ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ΚΑΙ ΤΟΝ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ΓΙΑΤΡΟ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6F3CC1B-BCE5-8024-F23A-17D159377A53}"/>
              </a:ext>
            </a:extLst>
          </p:cNvPr>
          <p:cNvSpPr txBox="1"/>
          <p:nvPr/>
        </p:nvSpPr>
        <p:spPr>
          <a:xfrm rot="10800000" flipV="1">
            <a:off x="4459511" y="5341833"/>
            <a:ext cx="75311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/>
              <a:t>Μελέτες δείχνουν πώς η </a:t>
            </a:r>
            <a:r>
              <a:rPr lang="el-GR" b="1" spc="300" dirty="0" err="1"/>
              <a:t>ενσυναίσθηση</a:t>
            </a:r>
            <a:r>
              <a:rPr lang="el-GR" b="1" dirty="0"/>
              <a:t> </a:t>
            </a:r>
            <a:r>
              <a:rPr lang="el-GR" b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βελτιώνει</a:t>
            </a:r>
            <a:r>
              <a:rPr lang="el-GR" b="1" dirty="0"/>
              <a:t> </a:t>
            </a:r>
            <a:r>
              <a:rPr lang="el-GR" dirty="0"/>
              <a:t>την </a:t>
            </a:r>
            <a:r>
              <a:rPr lang="el-GR" b="1" dirty="0"/>
              <a:t>ικανοποίηση των ασθενών, τη συμμόρφωση με τη θεραπεία </a:t>
            </a:r>
            <a:r>
              <a:rPr lang="el-GR" b="1" u="sng" dirty="0"/>
              <a:t>και τα κλινικά αποτελέσματα</a:t>
            </a:r>
            <a:r>
              <a:rPr lang="el-GR" b="1" dirty="0"/>
              <a:t>.</a:t>
            </a:r>
            <a:r>
              <a:rPr lang="el-GR" dirty="0"/>
              <a:t> Οι ασθενείς είναι πιο πιθανό να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ακολουθήσουν το σχέδιο θεραπείας τους </a:t>
            </a:r>
            <a:r>
              <a:rPr lang="el-GR" dirty="0"/>
              <a:t>και να 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ασκήσουν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αυτο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-φροντίδα</a:t>
            </a:r>
            <a:r>
              <a:rPr lang="el-GR" dirty="0"/>
              <a:t>, όταν </a:t>
            </a:r>
            <a:r>
              <a:rPr lang="el-GR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αισθάνονται ότι τους ακούνε και τους κατανοούν.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70BCFD-C909-8BA7-D41E-ECA6D98F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1137C52-0536-F418-659D-DF7B0C46CF0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2" name="table">
            <a:extLst>
              <a:ext uri="{FF2B5EF4-FFF2-40B4-BE49-F238E27FC236}">
                <a16:creationId xmlns="" xmlns:a16="http://schemas.microsoft.com/office/drawing/2014/main" id="{505E1E2B-BC60-E3C3-BD1B-FD820226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60" y="1459500"/>
            <a:ext cx="6296025" cy="2742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832060-D484-2508-7BE7-8CBB9C2D8BE3}"/>
              </a:ext>
            </a:extLst>
          </p:cNvPr>
          <p:cNvSpPr txBox="1"/>
          <p:nvPr/>
        </p:nvSpPr>
        <p:spPr>
          <a:xfrm>
            <a:off x="5088367" y="4044875"/>
            <a:ext cx="4421393" cy="2765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400" dirty="0"/>
              <a:t>Τα στοιχεία δείχνουν ότι πολλοί ασθενείς θεωρούν την </a:t>
            </a:r>
            <a:r>
              <a:rPr lang="el-GR" sz="1400" b="1" dirty="0" err="1"/>
              <a:t>ενσυναίσθηση</a:t>
            </a:r>
            <a:r>
              <a:rPr lang="el-GR" sz="1400" dirty="0"/>
              <a:t> την </a:t>
            </a:r>
            <a:r>
              <a:rPr lang="el-GR" sz="1400" b="1" dirty="0"/>
              <a:t>υπ’ αριθμόν </a:t>
            </a:r>
            <a:r>
              <a:rPr lang="el-G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ένα</a:t>
            </a:r>
            <a:r>
              <a:rPr lang="el-GR" sz="1400" b="1" dirty="0"/>
              <a:t> ιδιότητα ενός καλού γιατρού</a:t>
            </a:r>
            <a:r>
              <a:rPr lang="el-GR" sz="1400" dirty="0"/>
              <a:t>. Η ικανότητα του γιατρού να </a:t>
            </a:r>
            <a:r>
              <a:rPr lang="el-GR" sz="1400" b="1" dirty="0"/>
              <a:t>μπαίνει στη θέση του ασθενούς του </a:t>
            </a:r>
            <a:r>
              <a:rPr lang="el-GR" sz="1400" dirty="0"/>
              <a:t>και</a:t>
            </a:r>
            <a:r>
              <a:rPr lang="el-GR" sz="1400" b="1" dirty="0"/>
              <a:t> </a:t>
            </a:r>
            <a:r>
              <a:rPr lang="el-GR" sz="1400" b="1" u="sng" dirty="0"/>
              <a:t>να </a:t>
            </a:r>
            <a:r>
              <a:rPr lang="el-GR" sz="1400" b="1" u="sng" spc="600" dirty="0"/>
              <a:t>κατανοεί</a:t>
            </a:r>
            <a:r>
              <a:rPr lang="el-GR" sz="1400" b="1" dirty="0"/>
              <a:t> την κατάστασή του και </a:t>
            </a:r>
            <a:r>
              <a:rPr lang="el-GR" sz="1400" dirty="0"/>
              <a:t>τα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προβλήματα </a:t>
            </a:r>
            <a:r>
              <a:rPr lang="el-GR" sz="14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την οπτική γωνία του ασθενούς </a:t>
            </a:r>
            <a:r>
              <a:rPr lang="el-GR" sz="1400" dirty="0"/>
              <a:t>είναι το </a:t>
            </a:r>
            <a:r>
              <a:rPr lang="el-GR" sz="1400" b="1" dirty="0"/>
              <a:t>κλειδί</a:t>
            </a:r>
            <a:r>
              <a:rPr lang="el-GR" sz="1400" dirty="0"/>
              <a:t> για μια </a:t>
            </a:r>
            <a:r>
              <a:rPr lang="el-GR" sz="1400" b="1" dirty="0"/>
              <a:t>αποτελεσματική </a:t>
            </a:r>
            <a:r>
              <a:rPr lang="el-GR" sz="1400" b="1" spc="600" dirty="0"/>
              <a:t>επικοινωνία</a:t>
            </a:r>
            <a:r>
              <a:rPr lang="el-GR" sz="1400" b="1" dirty="0"/>
              <a:t> γιατρού-ασθενούς</a:t>
            </a:r>
            <a:r>
              <a:rPr lang="el-GR" sz="1400" dirty="0"/>
              <a:t>. Ο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ασθενής</a:t>
            </a:r>
            <a:r>
              <a:rPr lang="el-GR" sz="1400" dirty="0"/>
              <a:t> θα </a:t>
            </a:r>
            <a:r>
              <a:rPr lang="el-G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λέει σχεδόν πάντα στον γιατρό πώς αισθάνεται</a:t>
            </a:r>
            <a:r>
              <a:rPr lang="el-GR" sz="1400" dirty="0"/>
              <a:t>, ακόμη και όταν προσπαθεί να μην το κάνει. Έτσι, ο </a:t>
            </a:r>
            <a:r>
              <a:rPr lang="el-GR" sz="1400" b="1" dirty="0"/>
              <a:t>γιατρός</a:t>
            </a:r>
            <a:r>
              <a:rPr lang="el-GR" sz="1400" dirty="0"/>
              <a:t> πρέπει να είναι </a:t>
            </a:r>
            <a:r>
              <a:rPr lang="el-GR" sz="1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αποτελεσματικός ακροατής και παρατηρητής</a:t>
            </a:r>
            <a:r>
              <a:rPr lang="el-GR" sz="1400" spc="600" dirty="0"/>
              <a:t>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C9F4115-7F49-49D9-DAA4-40D8A09C7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6" y="1459500"/>
            <a:ext cx="4257087" cy="4993630"/>
          </a:xfrm>
          <a:prstGeom prst="rect">
            <a:avLst/>
          </a:prstGeom>
        </p:spPr>
      </p:pic>
      <p:pic>
        <p:nvPicPr>
          <p:cNvPr id="1026" name="Picture 2" descr="C:\Users\user\Downloads\QR COD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6428" y="4269618"/>
            <a:ext cx="2312895" cy="2324517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9638852" y="4098664"/>
            <a:ext cx="2553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/>
              <a:t>Υπάρχει όμως κι η </a:t>
            </a:r>
            <a:r>
              <a:rPr lang="el-GR" sz="1400" i="1" dirty="0"/>
              <a:t>άλλη </a:t>
            </a:r>
            <a:r>
              <a:rPr lang="el-GR" sz="1400" dirty="0"/>
              <a:t>άποψη.</a:t>
            </a:r>
          </a:p>
        </p:txBody>
      </p:sp>
    </p:spTree>
    <p:extLst>
      <p:ext uri="{BB962C8B-B14F-4D97-AF65-F5344CB8AC3E}">
        <p14:creationId xmlns="" xmlns:p14="http://schemas.microsoft.com/office/powerpoint/2010/main" val="42294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-9144" y="3758184"/>
            <a:ext cx="122011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ea typeface="Times New Roman" panose="02020603050405020304" pitchFamily="18" charset="0"/>
                <a:cs typeface="Arial" pitchFamily="34" charset="0"/>
              </a:rPr>
              <a:t>Οι  </a:t>
            </a:r>
            <a:r>
              <a:rPr lang="el-GR" sz="2000" b="1" spc="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itchFamily="34" charset="0"/>
              </a:rPr>
              <a:t>διαδραστικές</a:t>
            </a:r>
            <a:r>
              <a:rPr lang="el-GR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itchFamily="34" charset="0"/>
              </a:rPr>
              <a:t> παραδόσεις και δράσεις</a:t>
            </a:r>
          </a:p>
          <a:p>
            <a:pPr algn="ctr"/>
            <a:r>
              <a:rPr lang="el-GR" sz="2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l-GR" sz="2000" b="1" dirty="0">
                <a:ea typeface="Times New Roman" panose="02020603050405020304" pitchFamily="18" charset="0"/>
                <a:cs typeface="Arial" pitchFamily="34" charset="0"/>
              </a:rPr>
              <a:t>του μαθήματος στρέφονται γύρω από την αξία της ζωής, </a:t>
            </a:r>
          </a:p>
          <a:p>
            <a:pPr algn="ctr"/>
            <a:r>
              <a:rPr lang="el-GR" sz="2000" b="1" dirty="0">
                <a:ea typeface="Times New Roman" panose="02020603050405020304" pitchFamily="18" charset="0"/>
                <a:cs typeface="Arial" pitchFamily="34" charset="0"/>
              </a:rPr>
              <a:t>τη νόσο, την ιδιότητα του γιατρού, τη σχέση γιατρού – ασθενούς και τον θάνατο, αντλώντας σχετικά ερεθίσματα</a:t>
            </a:r>
          </a:p>
          <a:p>
            <a:pPr algn="ctr"/>
            <a:r>
              <a:rPr lang="el-GR" sz="2000" b="1" dirty="0">
                <a:ea typeface="Times New Roman" panose="02020603050405020304" pitchFamily="18" charset="0"/>
                <a:cs typeface="Arial" pitchFamily="34" charset="0"/>
              </a:rPr>
              <a:t> από τους τομείς της Φιλοσοφίας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itchFamily="34" charset="0"/>
              </a:rPr>
              <a:t>,</a:t>
            </a:r>
            <a:r>
              <a:rPr lang="el-GR" sz="2000" b="1" dirty="0">
                <a:ea typeface="Times New Roman" panose="02020603050405020304" pitchFamily="18" charset="0"/>
                <a:cs typeface="Arial" pitchFamily="34" charset="0"/>
              </a:rPr>
              <a:t> της Θεολογίας, </a:t>
            </a:r>
          </a:p>
          <a:p>
            <a:pPr algn="ctr"/>
            <a:r>
              <a:rPr lang="el-GR" sz="2000" b="1" dirty="0">
                <a:ea typeface="Times New Roman" panose="02020603050405020304" pitchFamily="18" charset="0"/>
                <a:cs typeface="Arial" pitchFamily="34" charset="0"/>
              </a:rPr>
              <a:t>της Κοινωνιολογίας, των Γραμμάτων και των Τεχνών.</a:t>
            </a:r>
          </a:p>
          <a:p>
            <a:pPr algn="ctr"/>
            <a:endParaRPr lang="el-GR" sz="2000" b="1" dirty="0">
              <a:ea typeface="Times New Roman" panose="02020603050405020304" pitchFamily="18" charset="0"/>
              <a:cs typeface="Arial" pitchFamily="34" charset="0"/>
            </a:endParaRPr>
          </a:p>
          <a:p>
            <a:pPr algn="just"/>
            <a:r>
              <a:rPr lang="el-GR" sz="1600" dirty="0"/>
              <a:t>Καθώς πέρα από τη στενή λειτουργία του ως "μάθημα", το εγχείρημά μας αποσκοπεί στη </a:t>
            </a:r>
            <a:r>
              <a:rPr lang="el-GR" sz="1600" b="1" u="sng" dirty="0"/>
              <a:t>διαρκή επικοινωνία</a:t>
            </a:r>
            <a:r>
              <a:rPr lang="el-GR" sz="1600" b="1" dirty="0"/>
              <a:t> και </a:t>
            </a:r>
            <a:r>
              <a:rPr lang="el-GR" sz="1600" b="1" u="sng" dirty="0"/>
              <a:t>δραστήρια αλληλεπίδραση</a:t>
            </a:r>
            <a:r>
              <a:rPr lang="el-GR" sz="1600" b="1" dirty="0"/>
              <a:t> όλων των εγγεγραμμένων στο ηλεκτρονικό χαρτοφυλάκιο του μαθήματος, </a:t>
            </a:r>
            <a:r>
              <a:rPr lang="el-GR" sz="1600" dirty="0"/>
              <a:t>με </a:t>
            </a:r>
            <a:r>
              <a:rPr lang="el-GR" sz="1600" b="1" u="sng" dirty="0" err="1"/>
              <a:t>συν</a:t>
            </a:r>
            <a:r>
              <a:rPr lang="el-GR" sz="1600" b="1" dirty="0" err="1"/>
              <a:t>δημιουργία</a:t>
            </a:r>
            <a:r>
              <a:rPr lang="el-GR" sz="1600" b="1" dirty="0"/>
              <a:t> νέων ερεθισμάτων,</a:t>
            </a:r>
            <a:r>
              <a:rPr lang="el-GR" sz="1600" dirty="0"/>
              <a:t> θα είναι χαρά μας </a:t>
            </a:r>
            <a:r>
              <a:rPr lang="el-GR" sz="1600" b="1" dirty="0"/>
              <a:t>να </a:t>
            </a:r>
            <a:r>
              <a:rPr lang="el-GR" sz="1600" b="1" u="sng" dirty="0"/>
              <a:t>ε γ </a:t>
            </a:r>
            <a:r>
              <a:rPr lang="el-GR" sz="1600" b="1" u="sng" dirty="0" err="1"/>
              <a:t>γ</a:t>
            </a:r>
            <a:r>
              <a:rPr lang="el-GR" sz="1600" b="1" u="sng" dirty="0"/>
              <a:t> ρ α φ ε ί τ ε</a:t>
            </a:r>
            <a:r>
              <a:rPr lang="el-GR" sz="1600" b="1" dirty="0"/>
              <a:t> ως </a:t>
            </a:r>
            <a:r>
              <a:rPr lang="el-GR" sz="1600" b="1" spc="600" dirty="0"/>
              <a:t>μέλη</a:t>
            </a:r>
            <a:r>
              <a:rPr lang="el-GR" sz="1600" b="1" dirty="0"/>
              <a:t> και να π α ρ α μ ε ί ν ε τ ε  </a:t>
            </a:r>
            <a:r>
              <a:rPr lang="el-GR" sz="1600" b="1" u="sng" dirty="0"/>
              <a:t>ενεργοί</a:t>
            </a:r>
            <a:r>
              <a:rPr lang="el-GR" sz="1600" b="1" dirty="0"/>
              <a:t> </a:t>
            </a:r>
            <a:r>
              <a:rPr lang="el-GR" sz="1600" b="1" dirty="0" err="1"/>
              <a:t>εγγεγραμμέν</a:t>
            </a:r>
            <a:r>
              <a:rPr lang="el-GR" sz="1600" b="1" dirty="0"/>
              <a:t>-οι/-ες στο χαρτοφυλάκιο του  μαθήματος 500800 προσλαμβάνοντας και </a:t>
            </a:r>
            <a:r>
              <a:rPr lang="el-GR" sz="1600" b="1" dirty="0" err="1"/>
              <a:t>συνδιαμορφώνοντας</a:t>
            </a:r>
            <a:r>
              <a:rPr lang="el-GR" sz="1600" b="1" dirty="0"/>
              <a:t> τα παρεχόμενα ανθρωπιστικά ερεθίσματα και </a:t>
            </a:r>
            <a:r>
              <a:rPr lang="el-GR" sz="1600" b="1" dirty="0" err="1"/>
              <a:t>διαδραστικά</a:t>
            </a:r>
            <a:r>
              <a:rPr lang="el-GR" sz="1600" b="1" dirty="0"/>
              <a:t> </a:t>
            </a:r>
            <a:r>
              <a:rPr lang="el-GR" sz="1600" b="1" dirty="0" err="1"/>
              <a:t>χειριζόμεν</a:t>
            </a:r>
            <a:r>
              <a:rPr lang="el-GR" sz="1600" b="1" dirty="0"/>
              <a:t>-οι/-ες όλα τα "Ενεργά εργαλεία" του.</a:t>
            </a:r>
            <a:endParaRPr lang="el-GR" sz="1600" dirty="0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0" y="0"/>
            <a:ext cx="6629400" cy="16906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ΑΝΘΡΩΠΙΣΤΙΚΕΣ ΑΞΙΕΣ &amp; ΣΥΓΧΡΟΝΗ ΙΑΤΡΙΚΗ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ΚΑΤ' ΕΠΙΛΟΓΗΝ ΜΑΘΗΜΑ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με κωδικό 500800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στον οδηγό σπουδών της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ΙΑΤΡΙΚΗΣ ΣΧΟΛΗΣ ΕΚΠΑ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https://eclass.uoa.gr/courses/MED2135/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Users\user\Desktop\ΥΛΙΚΟ 4ης 10. 24\build-up-your-e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1402028"/>
            <a:ext cx="4048125" cy="2438452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4229100" y="1676400"/>
            <a:ext cx="24098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endParaRPr lang="el-GR" sz="1200" dirty="0"/>
          </a:p>
        </p:txBody>
      </p: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F1A2B2D-C936-E097-018C-98BFE9A10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5" y="1420316"/>
            <a:ext cx="1927226" cy="2432197"/>
          </a:xfrm>
          <a:prstGeom prst="rect">
            <a:avLst/>
          </a:prstGeom>
        </p:spPr>
      </p:pic>
      <p:pic>
        <p:nvPicPr>
          <p:cNvPr id="5" name="Picture 2" descr="C:\Users\user\Desktop\ΕΝΑΛΛΑΚΤΙΚΗ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6031" y="393192"/>
            <a:ext cx="5563089" cy="3233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031F016-5A7C-A8DE-37B2-007835C0A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C6EACEA-063E-7A0F-62CE-1F065118E3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4AED9E-CCF3-A605-C385-0D95FC604FC7}"/>
              </a:ext>
            </a:extLst>
          </p:cNvPr>
          <p:cNvSpPr txBox="1"/>
          <p:nvPr/>
        </p:nvSpPr>
        <p:spPr>
          <a:xfrm>
            <a:off x="5292763" y="1268797"/>
            <a:ext cx="6899240" cy="611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 rtl="0">
              <a:spcAft>
                <a:spcPts val="1000"/>
              </a:spcAft>
              <a:buNone/>
            </a:pP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Η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ενδυνάμωση της </a:t>
            </a:r>
            <a:r>
              <a:rPr lang="el-GR" sz="1600" i="0" u="none" strike="noStrike" spc="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ενσυναίσθησης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μετατρέπει το ιατρικό επάγγελμα σε λειτούργημα και υπογραμμίζει την ανθρωπιστική ουσία της Ιατρικής.</a:t>
            </a:r>
            <a:r>
              <a:rPr lang="el-GR" sz="16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Παροχή </a:t>
            </a:r>
            <a:r>
              <a:rPr lang="el-GR" sz="1600" b="1" i="0" u="none" strike="noStrike" spc="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απτών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l-GR" sz="1600" b="1" i="0" u="none" strike="noStrike" spc="6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διαδραστικών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ερεθισμάτων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όχι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ψευτοευγενικές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θεωρητικολογίες και υποκριτικές ηθικολογίες.</a:t>
            </a:r>
            <a:endParaRPr lang="el-GR" sz="1600" dirty="0"/>
          </a:p>
          <a:p>
            <a:pPr indent="457200" algn="just" rtl="0">
              <a:spcAft>
                <a:spcPts val="1000"/>
              </a:spcAft>
              <a:buNone/>
            </a:pP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Θεμελιώδους σημασίας, τρεις προϋποθέσεις: </a:t>
            </a:r>
            <a:endParaRPr lang="el-GR" sz="1600" b="1" dirty="0"/>
          </a:p>
          <a:p>
            <a:pPr algn="just" rtl="0">
              <a:spcAft>
                <a:spcPts val="1000"/>
              </a:spcAft>
              <a:buNone/>
            </a:pP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δεκτικότητα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στα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ερεθίσματα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διάθεση αφιέρωσης ποιοτικού χρόνου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και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ουσιαστικής ενεργητικής και </a:t>
            </a:r>
            <a:r>
              <a:rPr lang="el-GR" sz="1600" b="0" i="1" u="sng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όχι παρωδικής</a:t>
            </a:r>
            <a:r>
              <a:rPr lang="el-GR" sz="1600" b="0" i="1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ενασχόλησης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με αυτά, </a:t>
            </a:r>
            <a:r>
              <a:rPr lang="el-GR" sz="1600" b="0" i="1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κόντρα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στην κυρίαρχη παθητικότητα στην πρόσληψη του ορυμαγδού των σύγχρονων «ανώδυνων» ερεθισμάτων που δίνουν την </a:t>
            </a:r>
            <a:r>
              <a:rPr lang="el-GR" sz="16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ντοπαμίνη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στον εγκέφαλό μας </a:t>
            </a:r>
            <a:r>
              <a:rPr lang="el-GR" sz="1600" b="0" i="1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άκοπα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κι </a:t>
            </a:r>
            <a:r>
              <a:rPr lang="el-GR" sz="1600" b="0" i="1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απρόσωπα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μέσω μιας οθόνης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και </a:t>
            </a:r>
            <a:r>
              <a:rPr lang="el-GR" sz="1600" b="0" i="1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πέρα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από την πρόχειρη, βιαστική και αβάσταχτα ρηχή και μοιρολατρική αποδοχή της πραγματικότητας με τη δικτατορική επιβολή του «</a:t>
            </a:r>
            <a:r>
              <a:rPr lang="el-GR" sz="16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φαίνεσθαι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στο «είναι» που έχουν επιβάλλει οι «</a:t>
            </a:r>
            <a:r>
              <a:rPr lang="el-GR" sz="16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φλασιές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των οθονών των απρόσωπων ηλεκτρονικών μέσων κοινωνικής από-δικτύωσης και δήθεν επικοινωνίας χωρίς τη φυσική </a:t>
            </a:r>
            <a:r>
              <a:rPr lang="el-GR" sz="1600" b="0" i="1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βλεμματική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επαφή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και, τέλος, 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συνεχής, </a:t>
            </a:r>
            <a:r>
              <a:rPr lang="el-GR" sz="1600" b="1" i="1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όχι πρόσκαιρη</a:t>
            </a:r>
            <a:r>
              <a:rPr lang="el-GR" sz="16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πρακτική </a:t>
            </a:r>
            <a:r>
              <a:rPr lang="el-GR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περισυλλογή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αν αξίζει να αλλάξουμε κάτι που έως τώρα θεωρούσαμε δεδομένο, τόσο μέσα μας όσο και σε σχέση με τον περίγυρό μας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endParaRPr lang="el-GR" sz="1600" b="0" dirty="0">
              <a:effectLst/>
            </a:endParaRPr>
          </a:p>
          <a:p>
            <a:pPr algn="just" rtl="0">
              <a:spcAft>
                <a:spcPts val="1000"/>
              </a:spcAft>
              <a:buNone/>
            </a:pP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ώστε να πετύχουμε την 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ισορροπία με τον εαυτό μας με τους γύρω συνανθρώπους μας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αποκτώντας επίγνωση τόσο της ομοιότητάς μας με αυτούς αλλά και της ετερότητάς μας και αγγίζοντας έτσι την </a:t>
            </a:r>
            <a:r>
              <a:rPr lang="el-GR" sz="1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ευδαιμονία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600" dirty="0">
                <a:solidFill>
                  <a:srgbClr val="000000"/>
                </a:solidFill>
                <a:latin typeface="Calibri" panose="020F0502020204030204" pitchFamily="34" charset="0"/>
              </a:rPr>
              <a:t>στη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ζωή μας.</a:t>
            </a:r>
            <a:endParaRPr lang="el-GR" sz="1600" b="0" dirty="0">
              <a:effectLst/>
            </a:endParaRPr>
          </a:p>
          <a:p>
            <a:pPr>
              <a:buNone/>
            </a:pPr>
            <a:r>
              <a:rPr lang="el-GR" sz="1400" dirty="0"/>
              <a:t/>
            </a:r>
            <a:br>
              <a:rPr lang="el-GR" sz="1400" dirty="0"/>
            </a:br>
            <a:endParaRPr lang="el-GR" sz="1400" dirty="0"/>
          </a:p>
        </p:txBody>
      </p: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5906047D-402C-74EE-F319-02D69DAB1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" y="1543926"/>
            <a:ext cx="3112720" cy="233454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1156437B-C818-9D0A-EF3F-26D5F9E8B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" y="4084847"/>
            <a:ext cx="3112720" cy="220547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AD8F82B8-57F5-DDBD-2880-ECCF25375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14" y="2624866"/>
            <a:ext cx="2136237" cy="2964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77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2C98DA4-85A9-B814-988A-F497BF58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9257"/>
            <a:ext cx="10515600" cy="707572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Φιλοσοφικά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/>
              <a:t> ερεθίσματα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B68724E2-3B18-7F6C-DF9A-D348E862F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011" y="413054"/>
            <a:ext cx="2437590" cy="178673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8F967160-7B60-E3ED-DC9E-2CD2F9FDD6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15" y="206224"/>
            <a:ext cx="2775199" cy="3081528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E75E805C-270A-974E-4619-F9CD05365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746" y="202092"/>
            <a:ext cx="3529449" cy="308759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AE228FB-CC44-F3BF-E240-915A33B22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343606"/>
            <a:ext cx="2782104" cy="283502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D3EA4F68-2207-6960-85EA-AC1287A1F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" y="3529584"/>
            <a:ext cx="2181716" cy="321219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="" xmlns:a16="http://schemas.microsoft.com/office/drawing/2014/main" id="{B08733DE-5004-B2F4-82B6-AA2439C1A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61" y="4022977"/>
            <a:ext cx="3529449" cy="1129424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A249BC81-ECE9-FDFE-EBBA-4C85935130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02" y="5409098"/>
            <a:ext cx="3529449" cy="126839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F229F552-14E7-D027-3080-E1432BD14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68" y="4022976"/>
            <a:ext cx="3473979" cy="2654517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4C64BAE6-CBE8-7FEF-BDEA-B8A0A62651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05" y="2481260"/>
            <a:ext cx="2589990" cy="145134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="" xmlns:a16="http://schemas.microsoft.com/office/drawing/2014/main" id="{FFB5DEFC-15C0-C55A-5973-9EB92E2124E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087" t="24046" r="21650" b="47200"/>
          <a:stretch/>
        </p:blipFill>
        <p:spPr>
          <a:xfrm>
            <a:off x="9530205" y="4005808"/>
            <a:ext cx="2589990" cy="1503547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="" xmlns:a16="http://schemas.microsoft.com/office/drawing/2014/main" id="{EDCD0CDB-D04D-C8CE-8D6E-FD68893796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05" y="5551661"/>
            <a:ext cx="2589990" cy="12516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252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18BEBCB-4AF7-5735-082A-9EAC462C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5960" y="1"/>
            <a:ext cx="14157960" cy="374231"/>
          </a:xfrm>
        </p:spPr>
        <p:txBody>
          <a:bodyPr>
            <a:noAutofit/>
          </a:bodyPr>
          <a:lstStyle/>
          <a:p>
            <a:pPr algn="ctr"/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Θεολογικά ερεθίσματα – εκκλησιαστικά θέματα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AEF1CF1F-4395-C53F-DB3B-D4E702BF7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4" y="133349"/>
            <a:ext cx="2149379" cy="26546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9AD400E2-08BE-851C-6F6A-6ED827147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5" y="2949251"/>
            <a:ext cx="4245149" cy="360631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E273921F-A167-2781-E953-2BCF6D964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71" y="2824170"/>
            <a:ext cx="2734627" cy="393324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5DF7B295-4305-C920-5CCD-51F7196CA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31" y="1019175"/>
            <a:ext cx="4267646" cy="573824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901E8A4C-EDB6-C9AD-7921-08674422A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369" y="374232"/>
            <a:ext cx="5099229" cy="92827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3906B5C8-8833-1B20-FE0B-1BD82E3E16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48" y="100584"/>
            <a:ext cx="4267646" cy="871961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59223DF1-C587-B334-597C-09944B4DB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426" y="1382979"/>
            <a:ext cx="5123172" cy="1355965"/>
          </a:xfrm>
          <a:prstGeom prst="rect">
            <a:avLst/>
          </a:prstGeom>
        </p:spPr>
      </p:pic>
      <p:pic>
        <p:nvPicPr>
          <p:cNvPr id="7" name="Εικόνα 6" descr="Εικόνα που περιέχει καλλυντικά, άτομο, νύχι, βλεφαρίδ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B070C8AE-C249-B2B3-2494-0AF271D5F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2" y="2819419"/>
            <a:ext cx="7529993" cy="3955542"/>
          </a:xfrm>
          <a:prstGeom prst="rect">
            <a:avLst/>
          </a:prstGeom>
        </p:spPr>
      </p:pic>
      <p:pic>
        <p:nvPicPr>
          <p:cNvPr id="12" name="Εικόνα 11" descr="Εικόνα που περιέχει κείμενο, ανθρώπινο πρόσωπο, αφίσα, Εξώφυλλο άλμπουμ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71C625A-F57D-253F-956B-C4B220F26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104" y="1019174"/>
            <a:ext cx="4269589" cy="57382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281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954BF5F-95F3-BF0E-86D5-3B1BD6EA0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4904" y="81648"/>
            <a:ext cx="11696047" cy="4305295"/>
          </a:xfrm>
        </p:spPr>
        <p:txBody>
          <a:bodyPr>
            <a:noAutofit/>
          </a:bodyPr>
          <a:lstStyle/>
          <a:p>
            <a:r>
              <a:rPr lang="el-GR" sz="3200" b="1" dirty="0"/>
              <a:t>Λογοτεχνικά ερεθίσματα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6430187-A895-0360-2330-3F122A7A4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41" y="357536"/>
            <a:ext cx="3557016" cy="321354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A937B16F-DA3C-37CB-3EE2-220F9632F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20" y="143935"/>
            <a:ext cx="3133552" cy="363340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F9C6C7D9-34C0-43BF-CC2D-4E47B0E8F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145657"/>
            <a:ext cx="1863250" cy="267983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9C41E595-0C43-13F8-9B04-4A8EC6886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06" y="3919080"/>
            <a:ext cx="2096430" cy="293892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F6AF0245-A408-AF7D-30E4-1CE4829F32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" y="4677586"/>
            <a:ext cx="2715830" cy="1892808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FA8116EF-96B9-EE5A-841B-7768788D8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518" y="4096510"/>
            <a:ext cx="1686698" cy="249631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="" xmlns:a16="http://schemas.microsoft.com/office/drawing/2014/main" id="{CAA33499-AFB4-B9AE-BE03-77BFFCA3F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0" y="2945892"/>
            <a:ext cx="2424425" cy="161866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="" xmlns:a16="http://schemas.microsoft.com/office/drawing/2014/main" id="{89AED569-B669-2E7D-5AE8-7260C2B6F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85" y="4472940"/>
            <a:ext cx="1737589" cy="2266618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="" xmlns:a16="http://schemas.microsoft.com/office/drawing/2014/main" id="{CA88382F-96D4-442B-76FF-8E73E29ED6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18" y="4489704"/>
            <a:ext cx="1636470" cy="2258568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="" xmlns:a16="http://schemas.microsoft.com/office/drawing/2014/main" id="{F41CCBB6-820B-8971-2DFE-2AA7453BE6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743" y="4486073"/>
            <a:ext cx="1484376" cy="2221481"/>
          </a:xfrm>
          <a:prstGeom prst="rect">
            <a:avLst/>
          </a:prstGeom>
        </p:spPr>
      </p:pic>
      <p:pic>
        <p:nvPicPr>
          <p:cNvPr id="2053" name="Picture 5" descr="C:\Users\user\AppData\Local\Packages\Microsoft.Windows.Photos_8wekyb3d8bbwe\TempState\ShareServiceTempFolder\unnamed (1)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50965" y="453281"/>
            <a:ext cx="2401990" cy="3019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19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4380923-553D-58EE-A38D-EEDC3CE68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872" y="1"/>
            <a:ext cx="7880927" cy="466343"/>
          </a:xfrm>
        </p:spPr>
        <p:txBody>
          <a:bodyPr>
            <a:noAutofit/>
          </a:bodyPr>
          <a:lstStyle/>
          <a:p>
            <a:r>
              <a:rPr lang="el-GR" sz="3600" b="1" dirty="0"/>
              <a:t>Μουσικά ερεθίσματα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4ACCAD5A-9E2B-FC68-E284-05D906E74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6" y="3742158"/>
            <a:ext cx="1265677" cy="135269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70712463-9C63-8856-E1FF-80ED3FC9A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" y="473253"/>
            <a:ext cx="3270888" cy="319694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6B072414-6965-08E5-F434-B9D8E37E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01" y="469798"/>
            <a:ext cx="3873470" cy="4535424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21FDF293-5891-A423-C5A8-9EA3EF1B0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700" y="5221676"/>
            <a:ext cx="1934371" cy="1515889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99CB90E5-84F1-64A3-2EE4-26985F13E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34" y="3792610"/>
            <a:ext cx="1543326" cy="1212612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A89D65B1-48BE-0141-441E-29DF6C455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4" y="466344"/>
            <a:ext cx="2740239" cy="3196945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="" xmlns:a16="http://schemas.microsoft.com/office/drawing/2014/main" id="{7895A763-801A-656F-8D04-954667873F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1" y="3731643"/>
            <a:ext cx="1456485" cy="1331210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="" xmlns:a16="http://schemas.microsoft.com/office/drawing/2014/main" id="{D76E823A-DE52-DC51-C473-296738D054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46" y="2721984"/>
            <a:ext cx="2013125" cy="1993997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="" xmlns:a16="http://schemas.microsoft.com/office/drawing/2014/main" id="{AA7C4CB8-F3A5-D0C9-8F16-CED391759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33" y="5102294"/>
            <a:ext cx="2367728" cy="1648033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="" xmlns:a16="http://schemas.microsoft.com/office/drawing/2014/main" id="{E6519133-FAF8-143D-1CE9-9B583D3D6F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2" y="5166811"/>
            <a:ext cx="2006793" cy="1563597"/>
          </a:xfrm>
          <a:prstGeom prst="rect">
            <a:avLst/>
          </a:prstGeom>
        </p:spPr>
      </p:pic>
      <p:pic>
        <p:nvPicPr>
          <p:cNvPr id="27" name="Εικόνα 26">
            <a:extLst>
              <a:ext uri="{FF2B5EF4-FFF2-40B4-BE49-F238E27FC236}">
                <a16:creationId xmlns="" xmlns:a16="http://schemas.microsoft.com/office/drawing/2014/main" id="{5C42BCF8-A0C9-3C15-6F2B-1D33B184EC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77" y="466344"/>
            <a:ext cx="1899655" cy="3196945"/>
          </a:xfrm>
          <a:prstGeom prst="rect">
            <a:avLst/>
          </a:prstGeom>
        </p:spPr>
      </p:pic>
      <p:pic>
        <p:nvPicPr>
          <p:cNvPr id="29" name="Εικόνα 28">
            <a:extLst>
              <a:ext uri="{FF2B5EF4-FFF2-40B4-BE49-F238E27FC236}">
                <a16:creationId xmlns="" xmlns:a16="http://schemas.microsoft.com/office/drawing/2014/main" id="{90E3CB78-6E6E-2A17-B09A-40E59C7DD5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01" y="5221676"/>
            <a:ext cx="1860345" cy="1519759"/>
          </a:xfrm>
          <a:prstGeom prst="rect">
            <a:avLst/>
          </a:prstGeom>
        </p:spPr>
      </p:pic>
      <p:pic>
        <p:nvPicPr>
          <p:cNvPr id="31" name="Εικόνα 30">
            <a:extLst>
              <a:ext uri="{FF2B5EF4-FFF2-40B4-BE49-F238E27FC236}">
                <a16:creationId xmlns="" xmlns:a16="http://schemas.microsoft.com/office/drawing/2014/main" id="{8BD50074-E880-CFDE-D554-DC8B6B6D3C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56" y="5131206"/>
            <a:ext cx="1456485" cy="1638545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="" xmlns:a16="http://schemas.microsoft.com/office/drawing/2014/main" id="{D450491B-1EF7-8495-2708-162B197C3A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95" y="3731643"/>
            <a:ext cx="1356673" cy="16287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C3B7BAB-28D6-4060-3CAD-DAE1278AA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96" y="5504687"/>
            <a:ext cx="1356672" cy="1252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402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5DD7350-9AB6-5E19-3196-F12F124D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825"/>
            <a:ext cx="6315075" cy="1066799"/>
          </a:xfrm>
        </p:spPr>
        <p:txBody>
          <a:bodyPr>
            <a:normAutofit/>
          </a:bodyPr>
          <a:lstStyle/>
          <a:p>
            <a:pPr algn="ctr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Εικαστικά</a:t>
            </a:r>
            <a:r>
              <a:rPr lang="el-GR" dirty="0"/>
              <a:t> ερεθίσματα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B75710DE-1D3E-9DB9-D448-0448627D6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5" y="4252341"/>
            <a:ext cx="3033086" cy="245059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063EADEA-092E-8720-A6A2-5FDA81494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94" y="3303803"/>
            <a:ext cx="2057399" cy="338960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1E708C29-4530-019A-3BEE-025DF9D7B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54" y="442722"/>
            <a:ext cx="2221874" cy="250545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07ED05AE-A3CB-3FE2-E3DA-E770BAE68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6" y="173739"/>
            <a:ext cx="3273525" cy="299713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="" xmlns:a16="http://schemas.microsoft.com/office/drawing/2014/main" id="{58000F01-FC7C-5AB6-E370-518B0C6C0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39" y="3140087"/>
            <a:ext cx="1752845" cy="3553321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20922FA0-C5C0-7DE0-D0A4-59DBE0492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97" y="3522286"/>
            <a:ext cx="1820337" cy="2788921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80466779-0B92-CB4C-9651-0E7AFAABD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12" y="4242816"/>
            <a:ext cx="2978971" cy="2450591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="" xmlns:a16="http://schemas.microsoft.com/office/drawing/2014/main" id="{38288F37-2F32-3625-20CD-F801894BC7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84" y="181149"/>
            <a:ext cx="2134220" cy="3007762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="" xmlns:a16="http://schemas.microsoft.com/office/drawing/2014/main" id="{059BD634-74C0-F009-DE33-7F7C744CAF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01" y="320688"/>
            <a:ext cx="2417586" cy="2772360"/>
          </a:xfrm>
          <a:prstGeom prst="rect">
            <a:avLst/>
          </a:prstGeom>
        </p:spPr>
      </p:pic>
      <p:pic>
        <p:nvPicPr>
          <p:cNvPr id="6145" name="Picture 1" descr="C:\Users\user\Desktop\MED2135\05.ΑΣΚΗΣΗ ΓΙΑ ΡΟΜΑΝΤΙΣΜΟ\οκ FRANCESCA DA RIMINI\ΟΚ Η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06837" y="600253"/>
            <a:ext cx="1511808" cy="2114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915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30891ED-4820-E971-7A3A-593D65685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309DD1-66B6-F08F-6639-D0091ED89A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C42FC8C-A05C-E2AD-49D2-2116E35CE648}"/>
              </a:ext>
            </a:extLst>
          </p:cNvPr>
          <p:cNvSpPr txBox="1"/>
          <p:nvPr/>
        </p:nvSpPr>
        <p:spPr>
          <a:xfrm>
            <a:off x="0" y="1344706"/>
            <a:ext cx="5750598" cy="6258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Aft>
                <a:spcPts val="1000"/>
              </a:spcAft>
              <a:buNone/>
            </a:pP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Η </a:t>
            </a:r>
            <a:r>
              <a:rPr lang="el-GR" sz="24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απόκτηση του πτυχίου </a:t>
            </a:r>
            <a:r>
              <a:rPr lang="el-GR" sz="2400" b="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μάλλον</a:t>
            </a:r>
            <a:r>
              <a:rPr lang="el-GR" sz="24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l-GR" sz="2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ελάχιστα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συναντάται με την </a:t>
            </a:r>
            <a:r>
              <a:rPr lang="el-GR" sz="24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απόκτηση ουσιαστικής, απτής ιατρικής γνώσης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Απλή στρατηγική δικτύωσης και επιτυχίας στις κατά συντριπτική πλειονότητα απρόσωπες εξετάσεις, μετά από όσο το δυνατόν λιγότερο ή και καθόλου </a:t>
            </a:r>
            <a:r>
              <a:rPr lang="el-GR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κόπο</a:t>
            </a:r>
            <a:r>
              <a:rPr lang="el-GR" sz="24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Την ήσσονα προσπάθεια διαδέχτηκε η καθόλου προσπάθεια</a:t>
            </a: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Μόνο το «άριστο» αποτέλεσμα να φαίνεται και ει δυνατόν πιστοποιημένο</a:t>
            </a: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·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ό,τι φαίνεται πιστοποιημένο, αυτό μετράει. Για το «είναι» ουδείς ασχολείται</a:t>
            </a: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</a:rPr>
              <a:t>; </a:t>
            </a:r>
          </a:p>
          <a:p>
            <a:pPr algn="just" rtl="0">
              <a:spcAft>
                <a:spcPts val="1000"/>
              </a:spcAft>
              <a:buNone/>
            </a:pPr>
            <a:r>
              <a:rPr lang="el-GR" sz="2400" dirty="0"/>
              <a:t> 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Άρα μόνο το «</a:t>
            </a:r>
            <a:r>
              <a:rPr lang="el-GR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φαίνεσθαι</a:t>
            </a:r>
            <a:r>
              <a:rPr lang="el-GR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», αυτό να μετράει;</a:t>
            </a:r>
            <a:endParaRPr lang="el-GR" sz="2400" b="0" dirty="0">
              <a:effectLst/>
            </a:endParaRPr>
          </a:p>
          <a:p>
            <a:pPr>
              <a:buNone/>
            </a:pPr>
            <a:r>
              <a:rPr lang="el-GR" sz="2400" dirty="0"/>
              <a:t/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2050" name="Picture 2" descr="C:\Users\user\Desktop\Леонид_О._Пастернак_-_Ночь_накануне_экзамена_(189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0598" y="1822450"/>
            <a:ext cx="6353204" cy="4340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555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234F7E8-C6A0-4D86-7BB8-E0EF843E1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84047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/>
              <a:t>Ερεθίσματα από το θέατρο</a:t>
            </a:r>
            <a:r>
              <a:rPr lang="en-US" sz="2400" b="1" dirty="0"/>
              <a:t>, </a:t>
            </a:r>
            <a:r>
              <a:rPr lang="el-GR" sz="2400" b="1" dirty="0"/>
              <a:t>την όπερα, τον χορό, τη φωτογραφία &amp; τον κινηματογράφο</a:t>
            </a:r>
            <a:r>
              <a:rPr lang="en-US" sz="2400" b="1" dirty="0"/>
              <a:t>.</a:t>
            </a:r>
            <a:endParaRPr lang="el-GR" sz="24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26AA42D0-869B-1A5F-86CC-E4AB04F73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51" y="5230248"/>
            <a:ext cx="2071104" cy="152084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C45A8393-06CF-E98C-F6BE-8697FB11C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" y="2691862"/>
            <a:ext cx="1500627" cy="121861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353F121-3277-560F-0470-B7901C750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" y="496212"/>
            <a:ext cx="4305888" cy="2105995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4750F6EB-F530-8985-56A3-245201577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06" y="505172"/>
            <a:ext cx="2563357" cy="207383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6BC8B16F-FA84-1694-80BE-EF501CA4F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142" y="482683"/>
            <a:ext cx="2197693" cy="207384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ADEDB348-F40B-F3E3-42F4-C2C65FE551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78" y="517718"/>
            <a:ext cx="2114547" cy="207383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="" xmlns:a16="http://schemas.microsoft.com/office/drawing/2014/main" id="{A0C3D1F9-DA6C-2190-AF88-45F5B11B72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018" y="2641955"/>
            <a:ext cx="1465817" cy="2286958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="" xmlns:a16="http://schemas.microsoft.com/office/drawing/2014/main" id="{8FD31604-267F-006D-AD7F-51D350237B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71" y="5239150"/>
            <a:ext cx="1040139" cy="1520840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="" xmlns:a16="http://schemas.microsoft.com/office/drawing/2014/main" id="{4917B8FE-09ED-F22B-C849-AACC0BA397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30" y="5239150"/>
            <a:ext cx="1072358" cy="1520840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="" xmlns:a16="http://schemas.microsoft.com/office/drawing/2014/main" id="{B8226948-4567-2BDB-7028-DCFF9B2B64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649" y="5015197"/>
            <a:ext cx="1136600" cy="1747070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="" xmlns:a16="http://schemas.microsoft.com/office/drawing/2014/main" id="{7497D0FF-F933-015A-8CF1-D4FC8791F8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431" y="5064473"/>
            <a:ext cx="2402989" cy="1676676"/>
          </a:xfrm>
          <a:prstGeom prst="rect">
            <a:avLst/>
          </a:prstGeom>
        </p:spPr>
      </p:pic>
      <p:pic>
        <p:nvPicPr>
          <p:cNvPr id="26" name="Εικόνα 25">
            <a:extLst>
              <a:ext uri="{FF2B5EF4-FFF2-40B4-BE49-F238E27FC236}">
                <a16:creationId xmlns="" xmlns:a16="http://schemas.microsoft.com/office/drawing/2014/main" id="{690977A0-1976-5016-04FE-5BC67C242F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30" y="2636362"/>
            <a:ext cx="1562211" cy="2256527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="" xmlns:a16="http://schemas.microsoft.com/office/drawing/2014/main" id="{76931BB9-FEA8-FD05-6B2D-DE96287B9A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72" y="5251995"/>
            <a:ext cx="1141423" cy="1489154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="" xmlns:a16="http://schemas.microsoft.com/office/drawing/2014/main" id="{BEB72C3C-33F6-6EB0-D1D9-23DEDC8F5E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41" y="2680820"/>
            <a:ext cx="3386840" cy="2492562"/>
          </a:xfrm>
          <a:prstGeom prst="rect">
            <a:avLst/>
          </a:prstGeom>
        </p:spPr>
      </p:pic>
      <p:pic>
        <p:nvPicPr>
          <p:cNvPr id="32" name="Εικόνα 31">
            <a:extLst>
              <a:ext uri="{FF2B5EF4-FFF2-40B4-BE49-F238E27FC236}">
                <a16:creationId xmlns="" xmlns:a16="http://schemas.microsoft.com/office/drawing/2014/main" id="{78291D76-15BB-83A6-54EB-F5FBF347C22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136" y="5248364"/>
            <a:ext cx="572818" cy="1502411"/>
          </a:xfrm>
          <a:prstGeom prst="rect">
            <a:avLst/>
          </a:prstGeom>
        </p:spPr>
      </p:pic>
      <p:pic>
        <p:nvPicPr>
          <p:cNvPr id="33" name="Εικόνα 32">
            <a:extLst>
              <a:ext uri="{FF2B5EF4-FFF2-40B4-BE49-F238E27FC236}">
                <a16:creationId xmlns="" xmlns:a16="http://schemas.microsoft.com/office/drawing/2014/main" id="{92C05C1D-968A-1FE3-2C6E-68DDC4F269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182" y="2653006"/>
            <a:ext cx="2040695" cy="218962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F9E67829-7D46-C671-41DB-87480EBDF92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" y="5229695"/>
            <a:ext cx="1098324" cy="1533754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E73BDD71-E609-0A17-8E2E-47B45E8BF3C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68" y="3193953"/>
            <a:ext cx="1570985" cy="1629557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="" xmlns:a16="http://schemas.microsoft.com/office/drawing/2014/main" id="{30A26902-41B1-10E2-96D9-EE9CD14E1B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" y="4008732"/>
            <a:ext cx="1508175" cy="1091239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="" xmlns:a16="http://schemas.microsoft.com/office/drawing/2014/main" id="{A3C80643-C9A9-2069-6523-82CD61E0F90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19" y="5220309"/>
            <a:ext cx="1010764" cy="1539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5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32E0E8-1CFE-038D-E72E-034F9880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7D76C08-230C-DD12-9561-E1C642E922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-10802" y="-13882"/>
            <a:ext cx="12216679" cy="687188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τιγμιότυπο οθόνη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78A88301-A020-9B02-3BB4-4A043D8B1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" y="1316021"/>
            <a:ext cx="2424410" cy="3429000"/>
          </a:xfrm>
          <a:prstGeom prst="rect">
            <a:avLst/>
          </a:prstGeom>
        </p:spPr>
      </p:pic>
      <p:pic>
        <p:nvPicPr>
          <p:cNvPr id="5" name="Εικόνα 4" descr="Εικόνα που περιέχει ρουχισμός, άτομο, παπούτσια, τζιν παντελόνι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F19C6A42-566E-4B94-F8BE-AFA084F786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9" y="4707813"/>
            <a:ext cx="2135364" cy="1774604"/>
          </a:xfrm>
          <a:prstGeom prst="rect">
            <a:avLst/>
          </a:prstGeom>
        </p:spPr>
      </p:pic>
      <p:pic>
        <p:nvPicPr>
          <p:cNvPr id="7" name="Εικόνα 6" descr="Εικόνα που περιέχει άτομο, ρουχισμός, δέντρο, εξωτερικός χώρος/ύπαιθρο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39CF38F8-4B63-65A7-82F0-90A4370FD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113886" y="5641225"/>
            <a:ext cx="3000375" cy="811242"/>
          </a:xfrm>
          <a:prstGeom prst="rect">
            <a:avLst/>
          </a:prstGeom>
        </p:spPr>
      </p:pic>
      <p:pic>
        <p:nvPicPr>
          <p:cNvPr id="9" name="Εικόνα 8" descr="Εικόνα που περιέχει ρουχισμός, τέχνη, εσωτερικός χώρος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41666808-6D7F-4749-85AF-1CD1D828C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27" y="4709293"/>
            <a:ext cx="2534758" cy="1746360"/>
          </a:xfrm>
          <a:prstGeom prst="rect">
            <a:avLst/>
          </a:prstGeom>
        </p:spPr>
      </p:pic>
      <p:pic>
        <p:nvPicPr>
          <p:cNvPr id="11" name="Εικόνα 10" descr="Εικόνα που περιέχει ρουχισμός, άτομο, άνδρας, τέχνη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AA744C7E-7029-7527-F0C9-F01A0AC7F5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53" y="4724823"/>
            <a:ext cx="1401896" cy="1740584"/>
          </a:xfrm>
          <a:prstGeom prst="rect">
            <a:avLst/>
          </a:prstGeom>
        </p:spPr>
      </p:pic>
      <p:pic>
        <p:nvPicPr>
          <p:cNvPr id="14" name="Εικόνα 13" descr="Εικόνα που περιέχει ρουχισμός, άτομο, παπούτσια, τζιν παντελόνι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0B61500E-0442-0BBC-0E24-7DA98871A2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11" y="4712480"/>
            <a:ext cx="2377641" cy="173998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6A1D3FC8-0198-21CC-F673-CA5BEE3808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4358" y="3584978"/>
            <a:ext cx="4449681" cy="99426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0598863E-3C89-9D68-463E-AABB71A338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4358" y="1502966"/>
            <a:ext cx="4379603" cy="2014289"/>
          </a:xfrm>
          <a:prstGeom prst="rect">
            <a:avLst/>
          </a:prstGeom>
        </p:spPr>
      </p:pic>
      <p:pic>
        <p:nvPicPr>
          <p:cNvPr id="4" name="Εικόνα 3" descr="Εικόνα που περιέχει ρουχισμός, άνθρωποι, άνδρας, τοίχο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4E73B28E-E72B-5114-7DF3-ADCBBE8A32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712" y="4707813"/>
            <a:ext cx="3000377" cy="85451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γραμματοσειρά, αριθμό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E391340-C57E-6AC1-8AB0-471DCC88DC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94" y="1502966"/>
            <a:ext cx="5078701" cy="2950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94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6D2E2BD-BB09-47D0-56C4-347773ADD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61BFC27-2BA9-7C19-F830-3FC78B6081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/>
        </p:blipFill>
        <p:spPr>
          <a:xfrm>
            <a:off x="0" y="0"/>
            <a:ext cx="12192000" cy="687188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τιγμιότυπο οθόνης, τοποθεσία web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4F10EB44-0048-6B9D-FB6C-7062CA453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1471993"/>
            <a:ext cx="4272401" cy="2130744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ρουχισμός, άνδρας, ανθρώπινο πρόσωπ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2874ACA1-7ADC-9C21-4828-D8533F7E2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" y="3602737"/>
            <a:ext cx="4268633" cy="2745261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άτομο, παπούτσια, άνδρα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ECA14D06-E981-8E0D-E0F8-F284B8ACAD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54" y="4316429"/>
            <a:ext cx="2435074" cy="2080924"/>
          </a:xfrm>
          <a:prstGeom prst="rect">
            <a:avLst/>
          </a:prstGeom>
        </p:spPr>
      </p:pic>
      <p:pic>
        <p:nvPicPr>
          <p:cNvPr id="4" name="Εικόνα 3" descr="Εικόνα που περιέχει ρουχισμός, άτομο, παπούτσια, άνδρα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56207D4A-3976-4634-7C24-16F54744A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38" y="2746003"/>
            <a:ext cx="1826642" cy="2434327"/>
          </a:xfrm>
          <a:prstGeom prst="rect">
            <a:avLst/>
          </a:prstGeom>
        </p:spPr>
      </p:pic>
      <p:pic>
        <p:nvPicPr>
          <p:cNvPr id="8" name="Εικόνα 7" descr="Εικόνα που περιέχει ρουχισμός, άτομο, εσωτερικός χώρος, άνδρα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619F6E88-0659-ED02-F8FD-86CB4BD9F9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43" y="2746004"/>
            <a:ext cx="2028017" cy="1633972"/>
          </a:xfrm>
          <a:prstGeom prst="rect">
            <a:avLst/>
          </a:prstGeom>
        </p:spPr>
      </p:pic>
      <p:pic>
        <p:nvPicPr>
          <p:cNvPr id="10" name="Εικόνα 9" descr="Εικόνα που περιέχει ρουχισμός, εσωτερικός χώρος, άτομο, τραπέζι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41C00D12-A493-E615-5848-D6ACE3DDA9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243" y="1465546"/>
            <a:ext cx="2028018" cy="1195224"/>
          </a:xfrm>
          <a:prstGeom prst="rect">
            <a:avLst/>
          </a:prstGeom>
        </p:spPr>
      </p:pic>
      <p:pic>
        <p:nvPicPr>
          <p:cNvPr id="13" name="Εικόνα 12" descr="Εικόνα που περιέχει ζωγραφική, δέντρο, νερό, τοπί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4C83E1D2-06B0-6CE0-C63A-BE8EF49928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38" y="1465547"/>
            <a:ext cx="1826642" cy="1195224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EB0A7B09-1523-69B4-1707-86443C3124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5553" y="1389696"/>
            <a:ext cx="3751793" cy="2926732"/>
          </a:xfrm>
          <a:prstGeom prst="rect">
            <a:avLst/>
          </a:prstGeom>
        </p:spPr>
      </p:pic>
      <p:pic>
        <p:nvPicPr>
          <p:cNvPr id="18" name="Εικόνα 17" descr="Εικόνα που περιέχει ρουχισμός, άτομο, άνδρας, παπούτσι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8136D7C-6B22-0F7A-327B-2AE22AE291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01" y="4463925"/>
            <a:ext cx="2041336" cy="1942453"/>
          </a:xfrm>
          <a:prstGeom prst="rect">
            <a:avLst/>
          </a:prstGeom>
        </p:spPr>
      </p:pic>
      <p:pic>
        <p:nvPicPr>
          <p:cNvPr id="6" name="Εικόνα 5" descr="Εικόνα που περιέχει ρουχισμός, άτομο, άνδρας, άνθρωποι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2025999E-A1A1-4E70-DAD2-B082BA0367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334" y="5257591"/>
            <a:ext cx="1826642" cy="1148787"/>
          </a:xfrm>
          <a:prstGeom prst="rect">
            <a:avLst/>
          </a:prstGeom>
        </p:spPr>
      </p:pic>
      <p:pic>
        <p:nvPicPr>
          <p:cNvPr id="11" name="Εικόνα 10" descr="Εικόνα που περιέχει μουσικό όργανο, ρουχισμός, άτομο, μουσική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A026D26B-0E9B-BEE6-8F8A-3A050C852F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06" y="4471292"/>
            <a:ext cx="1200917" cy="1926060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γραφιστική, εικονογράφηση, καρτούν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1D9206C0-CDE9-FA22-AAEB-E60CD9C4CD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01" y="1389697"/>
            <a:ext cx="4044299" cy="5016682"/>
          </a:xfrm>
          <a:prstGeom prst="rect">
            <a:avLst/>
          </a:prstGeom>
        </p:spPr>
      </p:pic>
      <mc:AlternateContent xmlns:mc="http://schemas.openxmlformats.org/markup-compatibility/2006">
        <mc:Choice xmlns="" xmlns:p14="http://schemas.microsoft.com/office/powerpoint/2010/main" Requires="p14">
          <p:contentPart p14:bwMode="auto" r:id="rId16">
            <p14:nvContentPartPr>
              <p14:cNvPr id="15" name="Γραφή 14">
                <a:extLst>
                  <a:ext uri="{FF2B5EF4-FFF2-40B4-BE49-F238E27FC236}">
                    <a16:creationId xmlns:a16="http://schemas.microsoft.com/office/drawing/2014/main" id="{7A64A6EA-B907-7D2B-0B82-1376BD68BBEA}"/>
                  </a:ext>
                </a:extLst>
              </p14:cNvPr>
              <p14:cNvContentPartPr/>
              <p14:nvPr/>
            </p14:nvContentPartPr>
            <p14:xfrm>
              <a:off x="10477440" y="1677670"/>
              <a:ext cx="717840" cy="513290"/>
            </p14:xfrm>
          </p:contentPart>
        </mc:Choice>
        <mc:Fallback>
          <p:pic>
            <p:nvPicPr>
              <p:cNvPr id="15" name="Γραφή 1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7A64A6EA-B907-7D2B-0B82-1376BD68BBE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61600" y="1614274"/>
                <a:ext cx="749160" cy="6400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30631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2EC870-46A6-0B8A-05AD-447C06C4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886BF00-6E09-5B85-EB94-E1E4ED030C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FF82566-4E20-8B52-8B43-40A9D3FC6BE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160" y="1468875"/>
            <a:ext cx="3123878" cy="4969805"/>
          </a:xfrm>
          <a:prstGeom prst="rect">
            <a:avLst/>
          </a:prstGeom>
          <a:noFill/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4AD1CA6A-1A53-F904-8A90-B1CA1B797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1468875"/>
            <a:ext cx="2922840" cy="496882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6E51F7-DF70-2329-B5F0-87F7AADEDD98}"/>
              </a:ext>
            </a:extLst>
          </p:cNvPr>
          <p:cNvSpPr txBox="1"/>
          <p:nvPr/>
        </p:nvSpPr>
        <p:spPr>
          <a:xfrm>
            <a:off x="3249038" y="1301675"/>
            <a:ext cx="5894961" cy="627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Aft>
                <a:spcPts val="1000"/>
              </a:spcAft>
              <a:buNone/>
            </a:pPr>
            <a:r>
              <a:rPr lang="el-GR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Τα τρία τρίτα των φοιτητών Ιατρικής</a:t>
            </a:r>
            <a:r>
              <a:rPr lang="el-GR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l-GR" sz="1400" dirty="0">
                <a:solidFill>
                  <a:srgbClr val="000000"/>
                </a:solidFill>
                <a:latin typeface="Calibri" panose="020F0502020204030204" pitchFamily="34" charset="0"/>
              </a:rPr>
              <a:t>(όχι τόσο στεγανά τα όρια του ενός απ’ τα άλλα) </a:t>
            </a:r>
            <a:endParaRPr lang="el-GR" sz="14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</a:t>
            </a:r>
            <a:r>
              <a:rPr lang="el-GR" sz="1600" b="0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ο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τρίτο: οι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ακούραστοι επιμελείς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οι «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φύτουλες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κυνηγοί του «Άριστα» έστω και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μέσα σ’ ένα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λάθος σύστημα - φοβούμαι μόνο αυτό υπάρχει. «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Κοροϊδάρες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τους αποκαλούν οι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ψευτόμαγκες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αφού κι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εκείνοι,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χωρίς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τόσο ει δυνατόν με ελάχιστο κόπο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στο ίδιο λίγο-πολύ αποτέλεσμα φτάνουν και </a:t>
            </a:r>
            <a:r>
              <a:rPr lang="el-GR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παίρνουν πτυχίο.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Απόλυτος ο σεβασμός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μου στον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κόπο των επιμελών και στο IQ τους, αλλά εστίαση στη σωστή 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διαδραστική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προσέγγιση της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μάθησης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πρώτα με εμπειρικό τρόπο καθώς και στην απόκτηση δεξιοτήτων επικοινωνίας και στην άσκηση συναισθηματικής νοημοσύνης. Μην ξεχάσουν να ζήσουν τα νιάτα τους, ώστε να ολοκληρωθούν ως προσωπικότητες.</a:t>
            </a:r>
            <a:endParaRPr lang="el-GR" sz="1600" b="0" dirty="0">
              <a:effectLst/>
            </a:endParaRPr>
          </a:p>
          <a:p>
            <a:pPr algn="just" rtl="0">
              <a:spcAft>
                <a:spcPts val="1000"/>
              </a:spcAft>
              <a:buNone/>
            </a:pP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el-GR" sz="1600" b="0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ο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τρίτο: σε αυτούς το παιχνίδι ακόμη ανοιχτό.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Ψάχνουν υποστήριξη και ερεθίσματα απ’ το εκπαιδευτικό σύστημα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ώστε να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ασχοληθούν σοβαρά, κι όχι δήθεν,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με το πρακτικό αντικείμενο των σπουδών τους κι όχι μόνο με την «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παπάτζα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».</a:t>
            </a:r>
            <a:endParaRPr lang="el-GR" sz="1600" b="0" dirty="0">
              <a:effectLst/>
            </a:endParaRPr>
          </a:p>
          <a:p>
            <a:pPr algn="just" rtl="0">
              <a:spcAft>
                <a:spcPts val="1000"/>
              </a:spcAft>
              <a:buNone/>
            </a:pP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l-GR" sz="1600" b="0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ο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τρίτο: οι </a:t>
            </a:r>
            <a:r>
              <a:rPr lang="el-GR" sz="16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περαστικοί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που ούτε μπήκαν ούτε καν ακούμπησαν· μάλλον χαμένη υπόθεση, μόνο «</a:t>
            </a:r>
            <a:r>
              <a:rPr lang="el-GR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παπάτζα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» πτυχίο, αν το πάρουν ποτέ. Εξηγείται η </a:t>
            </a:r>
            <a:r>
              <a:rPr lang="el-GR" sz="1600" b="0" i="0" u="none" strike="noStrike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βαρεμάρα και η γενικευμένη απέχθειά 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τους προς το εκπαιδευτικό σύστημα, αλλά </a:t>
            </a:r>
            <a:r>
              <a:rPr lang="el-GR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δεν δικαιολογείται</a:t>
            </a:r>
            <a:r>
              <a:rPr lang="el-GR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el-GR" sz="1600" b="0" dirty="0">
              <a:effectLst/>
            </a:endParaRPr>
          </a:p>
          <a:p>
            <a:pPr algn="just">
              <a:buNone/>
            </a:pP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21045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0131B715-BE32-B541-D0DB-6F62DDDBA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6FE539-4F6C-70B7-5C9E-8008F51BF1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EA921EB7-8C09-2E31-B659-7984417DC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041" y="3492558"/>
            <a:ext cx="2538920" cy="2966606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F1A0F7-B61D-1213-D9C5-28D8A9A7749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3347" y="1470009"/>
            <a:ext cx="7707965" cy="4989155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0A5601B-03EF-7C1A-FB03-89A12E6E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041" y="1524810"/>
            <a:ext cx="2538920" cy="1904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6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B6A535F-34ED-6BF1-0D72-7A4D324DC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5610A85-6E98-9977-0014-BB98714239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5239FA-62D2-9077-65D0-16589A93E132}"/>
              </a:ext>
            </a:extLst>
          </p:cNvPr>
          <p:cNvSpPr txBox="1"/>
          <p:nvPr/>
        </p:nvSpPr>
        <p:spPr>
          <a:xfrm>
            <a:off x="6487452" y="1438275"/>
            <a:ext cx="57045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600" dirty="0"/>
              <a:t>Η </a:t>
            </a:r>
            <a:r>
              <a:rPr lang="el-GR" sz="1600" b="1" dirty="0"/>
              <a:t>βιωματική ιατρική εκπαίδευση </a:t>
            </a:r>
            <a:r>
              <a:rPr lang="el-GR" sz="1600" dirty="0"/>
              <a:t>επικεντρώνεται στη μάθηση μέσω της </a:t>
            </a:r>
            <a:r>
              <a:rPr lang="el-GR" sz="16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ενεργού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συμμετοχής </a:t>
            </a:r>
            <a:r>
              <a:rPr lang="el-GR" sz="1600" dirty="0"/>
              <a:t>και του </a:t>
            </a:r>
            <a:r>
              <a:rPr lang="el-GR" sz="1600" b="1" dirty="0"/>
              <a:t>στοχασμού σε εμπειρίες</a:t>
            </a:r>
            <a:r>
              <a:rPr lang="el-GR" sz="1600" dirty="0"/>
              <a:t> προσομοιωμένες με τον </a:t>
            </a:r>
            <a:r>
              <a:rPr lang="el-GR" sz="1600" u="sng" dirty="0"/>
              <a:t>πραγματικό κόσμο</a:t>
            </a:r>
            <a:r>
              <a:rPr lang="el-GR" sz="1600" dirty="0"/>
              <a:t>, </a:t>
            </a:r>
            <a:r>
              <a:rPr lang="el-GR" sz="1600" b="1" dirty="0"/>
              <a:t>γεφυρώνοντας το χάσμα μεταξύ θεωρητικής γνώσης και πρακτικής εφαρμογής</a:t>
            </a:r>
            <a:r>
              <a:rPr lang="el-GR" sz="1600" dirty="0"/>
              <a:t>. Περιλαμβάνει </a:t>
            </a:r>
            <a:r>
              <a:rPr lang="el-GR" sz="1600" dirty="0" err="1"/>
              <a:t>στοχευμένες</a:t>
            </a:r>
            <a:r>
              <a:rPr lang="el-GR" sz="1600" dirty="0"/>
              <a:t> δραστηριότητες που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ενθαρρύνουν τους φοιτητές να εξερευνήσουν, να μοιραστούν, να συνεργαστούν, να επεξεργαστούν, να γενικεύσουν και να εφαρμόσουν τη μάθησή τους</a:t>
            </a:r>
            <a:r>
              <a:rPr lang="el-GR" sz="1600" dirty="0"/>
              <a:t>. Αυτή η προσέγγιση έχει σχεδιαστεί για να </a:t>
            </a:r>
            <a:r>
              <a:rPr lang="el-GR" sz="1600" b="1" dirty="0"/>
              <a:t>ενισχύσει τις κλινικές δεξιότητες</a:t>
            </a:r>
            <a:r>
              <a:rPr lang="el-GR" sz="1600" dirty="0"/>
              <a:t>, </a:t>
            </a:r>
            <a:r>
              <a:rPr lang="el-GR" sz="1600" b="1" dirty="0"/>
              <a:t>να βελτιώσει την επικοινωνία μέσω καλλιέργειας της </a:t>
            </a:r>
            <a:r>
              <a:rPr lang="el-GR" sz="1600" b="1" dirty="0" err="1"/>
              <a:t>ενσυναίσθησης</a:t>
            </a:r>
            <a:r>
              <a:rPr lang="el-GR" sz="1600" b="1" dirty="0"/>
              <a:t> </a:t>
            </a:r>
            <a:r>
              <a:rPr lang="el-GR" sz="1600" dirty="0"/>
              <a:t>και </a:t>
            </a:r>
            <a:r>
              <a:rPr lang="el-GR" sz="1600" b="1" dirty="0"/>
              <a:t>να αναπτύξει μια βαθύτερη κατανόηση της φροντίδας των ασθενών και των σχέσεων γιατρού-ασθενούς</a:t>
            </a:r>
            <a:r>
              <a:rPr lang="el-GR" sz="1600" dirty="0"/>
              <a:t>.</a:t>
            </a:r>
          </a:p>
        </p:txBody>
      </p:sp>
      <p:pic>
        <p:nvPicPr>
          <p:cNvPr id="4" name="Εικόνα 3" descr="Εικόνα που περιέχει κείμενο, ρουχισμός, δουλειά, άτομο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D7008273-9EAF-CE16-9964-459554D46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" y="1600430"/>
            <a:ext cx="6372319" cy="3186160"/>
          </a:xfrm>
          <a:prstGeom prst="rect">
            <a:avLst/>
          </a:prstGeom>
        </p:spPr>
      </p:pic>
      <p:pic>
        <p:nvPicPr>
          <p:cNvPr id="6" name="Εικόνα 5" descr="Εικόνα που περιέχει ρουχισμός, άτομο, ανθρώπινο πρόσωπο, εσωτερικός χώρ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CC17D7F3-C111-8E63-371D-8AAB85AEE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" y="4978141"/>
            <a:ext cx="1868529" cy="1401397"/>
          </a:xfrm>
          <a:prstGeom prst="rect">
            <a:avLst/>
          </a:prstGeom>
        </p:spPr>
      </p:pic>
      <p:pic>
        <p:nvPicPr>
          <p:cNvPr id="10" name="Εικόνα 9" descr="Εικόνα που περιέχει άτομο, ρουχισμός, άνδρας, άνθρωποι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BF6DFF03-4EFF-021B-D5FB-63654F89D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6" y="4937145"/>
            <a:ext cx="2096987" cy="1396347"/>
          </a:xfrm>
          <a:prstGeom prst="rect">
            <a:avLst/>
          </a:prstGeom>
        </p:spPr>
      </p:pic>
      <p:pic>
        <p:nvPicPr>
          <p:cNvPr id="13" name="Εικόνα 12" descr="Εικόνα που περιέχει άτομο, ρουχισμός, εσωτερικός χώρος, τοίχ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206F90A6-976E-DA48-5D34-A8D13F724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02" y="4948598"/>
            <a:ext cx="2331925" cy="1401397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, γραμματοσειρά, αριθμό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6DF8C687-D261-5262-63A8-E43F8489D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868" y="4629150"/>
            <a:ext cx="4938357" cy="1867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457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8043A6-BA24-030F-CA64-F3702DFE5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3D2556B-00EE-B248-3DF3-29FEF22DDE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τιγμιότυπο οθόνης, γραμματοσειρά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C4D450F0-1DAC-D899-B79D-F3FFF2FA6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2" y="1495425"/>
            <a:ext cx="5044233" cy="4295775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, γραμματοσειρά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7F817CAC-67DB-DA15-5625-F7F69E050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30" y="1409700"/>
            <a:ext cx="3471145" cy="4952462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στιγμιότυπο οθόνης, γραμματοσειρά, επαγγελματική κάρτα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88BB61FB-3538-28CC-928A-9F24825F4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0" y="1409700"/>
            <a:ext cx="3266570" cy="774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A818700-0D3C-3A41-A16C-8BDAA0AF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25430" y="2208275"/>
            <a:ext cx="3124228" cy="41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7BC9CC0-CA21-0001-B127-338B9E366F8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429" y="2208275"/>
            <a:ext cx="3124227" cy="415388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E0CEEC08-4028-C19F-757F-F83D492C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341" y="1409700"/>
            <a:ext cx="8649233" cy="48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2377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A8BDC78-9EB4-6935-6820-44B52431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10B4377-A14F-5D75-B933-71F40F8ABB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τιγμιότυπο οθόνης, γραμματοσειρά, αριθμός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EDC4F75A-97B9-FDA2-9CF6-0458C858B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3324"/>
            <a:ext cx="6126191" cy="4976526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στιγμιότυπο οθόνης, ανθρώπινο πρόσωπο, τοποθεσία web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A6D166F8-B8C1-505D-689C-9DC9F1835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91" y="1443324"/>
            <a:ext cx="5819540" cy="2290476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στιγμιότυπο οθόνης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C5349663-A884-F537-2F65-EF0BB2204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77" y="3980169"/>
            <a:ext cx="4452917" cy="23939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045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7CDA0D3-71DA-CA47-C90F-9EDEE8E9B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C6F1BA-5D7F-A483-C571-10F4E4C104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τιγμιότυπο οθόνης, έγγραφο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282A172-0023-F2CF-5B7E-B4C34197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1461537"/>
            <a:ext cx="3667125" cy="5003946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, γραμματοσειρά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D007F95A-D942-489E-8C49-3B407CFC1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3" y="1461537"/>
            <a:ext cx="3993804" cy="5003946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στιγμιότυπο οθόνης, γραμματοσειρά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FC07B727-B4A2-EA1C-95EB-E59A8A2BB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58" y="1865353"/>
            <a:ext cx="4337042" cy="4196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96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D45E88-E856-CB00-BA93-6695B2D8A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3340D2-06EE-8980-BBBE-1111968E96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0" y="0"/>
            <a:ext cx="12216679" cy="6871882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στιγμιότυπο οθόνης, μοβ, βιολέτα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977E3B61-8D23-B381-9EFE-4C5C04C4F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3883146"/>
            <a:ext cx="4411599" cy="2641015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στιγμιότυπο οθόνη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E897FB2E-B597-03AE-5601-D58DF7799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" y="1426463"/>
            <a:ext cx="4604309" cy="2456683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στιγμιότυπο οθόνης, γραμματοσειρά, έγγραφο&#10;&#10;Το περιεχόμενο που δημιουργείται από AI ενδέχεται να είναι εσφαλμένο.">
            <a:extLst>
              <a:ext uri="{FF2B5EF4-FFF2-40B4-BE49-F238E27FC236}">
                <a16:creationId xmlns="" xmlns:a16="http://schemas.microsoft.com/office/drawing/2014/main" id="{E3BCE352-6BAB-6DC6-E4AF-BC4AE7415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29" y="1527955"/>
            <a:ext cx="7114528" cy="49962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80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1055</Words>
  <Application>Microsoft Office PowerPoint</Application>
  <PresentationFormat>Προσαρμογή</PresentationFormat>
  <Paragraphs>53</Paragraphs>
  <Slides>22</Slides>
  <Notes>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Αυξημένη δραστηριότητα στις περιοχές του εγκεφάλου που συνδέoνται με την επίγνωση και  την  ενσυναίσθηση.</vt:lpstr>
      <vt:lpstr>Διαφάνεια 12</vt:lpstr>
      <vt:lpstr>Διαφάνεια 13</vt:lpstr>
      <vt:lpstr>Διαφάνεια 14</vt:lpstr>
      <vt:lpstr>Φιλοσοφικά  ερεθίσματα </vt:lpstr>
      <vt:lpstr>Θεολογικά ερεθίσματα – εκκλησιαστικά θέματα </vt:lpstr>
      <vt:lpstr>Λογοτεχνικά ερεθίσματα </vt:lpstr>
      <vt:lpstr>Μουσικά ερεθίσματα </vt:lpstr>
      <vt:lpstr>Εικαστικά ερεθίσματα </vt:lpstr>
      <vt:lpstr>Ερεθίσματα από το θέατρο, την όπερα, τον χορό, τη φωτογραφία &amp; τον κινηματογράφο.</vt:lpstr>
      <vt:lpstr>Διαφάνεια 21</vt:lpstr>
      <vt:lpstr>Διαφάνεια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Andreas Lazaris</dc:creator>
  <cp:lastModifiedBy>user</cp:lastModifiedBy>
  <cp:revision>48</cp:revision>
  <dcterms:created xsi:type="dcterms:W3CDTF">2025-05-23T08:46:32Z</dcterms:created>
  <dcterms:modified xsi:type="dcterms:W3CDTF">2025-06-17T10:01:24Z</dcterms:modified>
</cp:coreProperties>
</file>