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0" r:id="rId2"/>
  </p:sldMasterIdLst>
  <p:notesMasterIdLst>
    <p:notesMasterId r:id="rId42"/>
  </p:notesMasterIdLst>
  <p:sldIdLst>
    <p:sldId id="256" r:id="rId3"/>
    <p:sldId id="257" r:id="rId4"/>
    <p:sldId id="258" r:id="rId5"/>
    <p:sldId id="268" r:id="rId6"/>
    <p:sldId id="315" r:id="rId7"/>
    <p:sldId id="314" r:id="rId8"/>
    <p:sldId id="259" r:id="rId9"/>
    <p:sldId id="260" r:id="rId10"/>
    <p:sldId id="261" r:id="rId11"/>
    <p:sldId id="263" r:id="rId12"/>
    <p:sldId id="266" r:id="rId13"/>
    <p:sldId id="265" r:id="rId14"/>
    <p:sldId id="278" r:id="rId15"/>
    <p:sldId id="319" r:id="rId16"/>
    <p:sldId id="321" r:id="rId17"/>
    <p:sldId id="280" r:id="rId18"/>
    <p:sldId id="281" r:id="rId19"/>
    <p:sldId id="284" r:id="rId20"/>
    <p:sldId id="282" r:id="rId21"/>
    <p:sldId id="283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309" r:id="rId30"/>
    <p:sldId id="322" r:id="rId31"/>
    <p:sldId id="297" r:id="rId32"/>
    <p:sldId id="298" r:id="rId33"/>
    <p:sldId id="299" r:id="rId34"/>
    <p:sldId id="300" r:id="rId35"/>
    <p:sldId id="303" r:id="rId36"/>
    <p:sldId id="318" r:id="rId37"/>
    <p:sldId id="304" r:id="rId38"/>
    <p:sldId id="308" r:id="rId39"/>
    <p:sldId id="313" r:id="rId40"/>
    <p:sldId id="312" r:id="rId4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-437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roundedCorners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Ελλάδα</c:v>
                </c:pt>
              </c:strCache>
            </c:strRef>
          </c:tx>
          <c:spPr>
            <a:solidFill>
              <a:srgbClr val="BD4A32"/>
            </a:solidFill>
            <a:effectLst/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rgbClr val="1C2B2C"/>
                    </a:solidFill>
                    <a:latin typeface="Arial" panose="020B0604020202020204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Ιδιωτική δαπάνη
υγείας (%)</c:v>
                </c:pt>
                <c:pt idx="1">
                  <c:v>Ανεκπλήρωτες
ανάγκες (%)</c:v>
                </c:pt>
                <c:pt idx="2">
                  <c:v>Δημόσια
χρηματοδότηση (%)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</c:v>
                </c:pt>
                <c:pt idx="1">
                  <c:v>6.4</c:v>
                </c:pt>
                <c:pt idx="2">
                  <c:v>62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Μ.Ο. ΕΕ / OECD</c:v>
                </c:pt>
              </c:strCache>
            </c:strRef>
          </c:tx>
          <c:spPr>
            <a:solidFill>
              <a:srgbClr val="5E7975"/>
            </a:solidFill>
            <a:effectLst/>
          </c:spP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rgbClr val="1C2B2C"/>
                    </a:solidFill>
                    <a:latin typeface="Arial" panose="020B0604020202020204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Ιδιωτική δαπάνη
υγείας (%)</c:v>
                </c:pt>
                <c:pt idx="1">
                  <c:v>Ανεκπλήρωτες
ανάγκες (%)</c:v>
                </c:pt>
                <c:pt idx="2">
                  <c:v>Δημόσια
χρηματοδότηση (%)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</c:v>
                </c:pt>
                <c:pt idx="1">
                  <c:v>2.2999999999999998</c:v>
                </c:pt>
                <c:pt idx="2">
                  <c:v>81.3</c:v>
                </c:pt>
              </c:numCache>
            </c:numRef>
          </c:val>
        </c:ser>
        <c:dLbls>
          <c:showVal val="1"/>
        </c:dLbls>
        <c:gapWidth val="40"/>
        <c:axId val="205446528"/>
        <c:axId val="205448320"/>
      </c:barChart>
      <c:catAx>
        <c:axId val="205446528"/>
        <c:scaling>
          <c:orientation val="minMax"/>
        </c:scaling>
        <c:axPos val="b"/>
        <c:numFmt formatCode="General" sourceLinked="1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en-US" sz="1050" b="0" i="0" u="none" strike="noStrike" kern="1200" baseline="0">
                <a:solidFill>
                  <a:srgbClr val="667070"/>
                </a:solidFill>
                <a:latin typeface="Arial" panose="020B0604020202020204"/>
                <a:ea typeface="+mn-ea"/>
                <a:cs typeface="+mn-cs"/>
              </a:defRPr>
            </a:pPr>
            <a:endParaRPr lang="el-GR"/>
          </a:p>
        </c:txPr>
        <c:crossAx val="205448320"/>
        <c:crosses val="autoZero"/>
        <c:auto val="1"/>
        <c:lblAlgn val="ctr"/>
        <c:lblOffset val="100"/>
        <c:noMultiLvlLbl val="1"/>
      </c:catAx>
      <c:valAx>
        <c:axId val="205448320"/>
        <c:scaling>
          <c:orientation val="minMax"/>
        </c:scaling>
        <c:delete val="1"/>
        <c:axPos val="l"/>
        <c:numFmt formatCode="General" sourceLinked="0"/>
        <c:tickLblPos val="none"/>
        <c:crossAx val="20544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txPr>
        <a:bodyPr rot="0" spcFirstLastPara="0" vertOverflow="ellipsis" vert="horz" wrap="square" anchor="ctr" anchorCtr="1"/>
        <a:lstStyle/>
        <a:p>
          <a:pPr>
            <a:defRPr lang="en-US" sz="1100" b="0" i="0" u="none" strike="noStrike" kern="1200" baseline="0">
              <a:solidFill>
                <a:srgbClr val="1C2B2C"/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span"/>
    <c:extLst>
      <c:ext uri="{0b15fc19-7d7d-44ad-8c2d-2c3a37ce22c3}">
        <chartProps xmlns="https://web.wps.cn/et/2018/main" chartId="{7aa72a9a-1066-4a90-8b22-228dde5f04b2}"/>
      </c:ext>
    </c:extLst>
  </c:chart>
  <c:spPr>
    <a:noFill/>
    <a:ln>
      <a:noFill/>
    </a:ln>
    <a:effectLst/>
  </c:spPr>
  <c:txPr>
    <a:bodyPr/>
    <a:lstStyle/>
    <a:p>
      <a:pPr>
        <a:defRPr lang="en-US"/>
      </a:pPr>
      <a:endParaRPr lang="el-G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pPr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[~1.5'] Δώστε τον ορισμό και τους τρεις κλασικούς δείκτες. Σημειώστε ότι κανένας δείκτης μόνος του δεν αρκεί — το ΚΟΣ είναι συνδυαστικό μέγεθος.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[~1.5'] Σύντομη παρουσίαση — δεν χρειάζεται βιογραφική λεπτομέρεια. Το ζητούμενο είναι να καταλάβουν γιατί ο Bourdieu είναι χρήσιμος: εξηγεί πώς η ανισότητα «κρύβεται» πίσω από φαινομενικά ουδέτερους θεσμούς.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Αυτή είναι η πιο σημαντική διαφάνεια της θεωρίας — αφιερώστε χρόνο. Ζητήστε από τους φοιτητές να σκεφτούν δικά τους ιατρικά παραδείγματα για κάθε μορφή κεφαλαίου.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[~3.5' συνολικά] Προβάλετε το βίντεο (≈6') και μετά αφιερώστε 1-2 λεπτά σε σύντομη συζήτηση με 1-2 ερωτήσεις από τη λίστα, ανάλογα με το χρόνο.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[~1.5'] Το habitus είναι δύσκολη έννοια — χρησιμοποιήστε τα δύο παραδείγματα καθρέφτες. Τονίστε τη λέξη «misrecognition»: η κοινωνική ανισότητα συχνά παρερμηνεύεται ως ατομική ανικανότητα.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[~1.5'] Εξηγήστε το διάγραμμα ως κύκλο, όχι γραμμική αλυσίδα. Αυτή η διαφάνεια είναι η γέφυρα προς τα δύο μέρη της παρουσίασης: θα δούμε τον ίδιο μηχανισμό στην υγεία (Μέρος Α) και στην εισαγωγή στην Ιατρική (Μέρος Β).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Το στατιστικό 80-90% προέρχεται από το ευρέως χρησιμοποιούμενο μοντέλο κοινωνικών προσδιοριστών (County Health Rankings/Robert Wood Johnson Foundation, σε συμφωνία με το πλαίσιο του ΠΟΥ). Δείξτε τις έξι κατηγορίες γρήγορα.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Ζητήστε παραδείγματα από την Ελληνική περιφέρεια/νησιά αν έχετε φοιτητές από εκεί — μεγάλη συμμετοχή συνήθως.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Συνδέστε ρητά με την έννοια του πολιτισμικού κεφαλαίου από τη Θεωρία (slide 9). Αυτό είναι το πιο «αόρατο» εμπόδιο — δεν φαίνεται σαν ανισότητα, φαίνεται σαν «δεν κατάλαβε».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Αυτή η διαφάνεια δείχνει πώς οι έννοιες της Θεωρίας εφαρμόζονται συγκεκριμένα στη σχέση γιατρού-ασθενή, όχι μόνο σε αφηρημένο επίπεδο.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[~2.5'] Παρουσιάστε το γράφημα: η Ελλάδα έχει σχεδόν διπλάσια ιδιωτική δαπάνη και σχεδόν τριπλάσιες ανεκπλήρωτες ανάγκες σε σχέση με τον μέσο όρο, με χαμηλότερη δημόσια χρηματοδότηση. Τονίστε ότι το βάρος πέφτει δυσανάλογα σε χαμηλότερα εισοδήματα.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[~3.5' συνολικά] Μετά το βίντεο, συνδέστε ρητά με το αρχικό σενάριο (slide 2) — ζητήστε να εντοπίσουν προσδιοριστές μέσα σε αυτό.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Κλείστε τον κύκλο θεωρίας-εφαρμογής: γυρίστε ρητά στο αρχικό σενάριο του Ασθενή Β (slide 2) και δείξτε πώς εξηγείται πλήρως πλέον.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Κλείστε τη Σύνθεση με κάτι πρακτικό και προσωπικό — τι μπορούν να κάνουν οι ίδιοι, χωρίς να υποκαθιστά την κρατική ευθύνη που μόλις συζητήσατε.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Δώστε το ιστορικό πλαίσιο σύντομα (πηγή: Βικιπαίδεια/επίσημη νομοθεσία) και θέστε την ένταση ανάμεσα σε τυπική/ουσιαστική ισότητα — αυτό είναι το θέμα όλου του Μέρους 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Ρωτήστε αν κάποιος φοιτητής θέλει να μοιραστεί (προαιρετικά) πόσα χρόνια φροντιστηρίου χρειάστηκε — συνήθως δημιουργεί ζωντανή συζήτηση χωρίς να χρειάζεται πίεση.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[~2'] Συνδέστε ρητά με πολιτισμικό κεφάλαιο (slide 9) και habitus (slide 10) — αυτή η διαφάνεια είναι η εφαρμογή τους στο πλαίσιο των εισαγωγικών εξετάσεων.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[~2.5'] Δείξτε ότι το φαινόμενο δεν είναι ελληνική ιδιαιτερότητα — είναι διεθνές μοτίβο σε πολύ διαφορετικά εκπαιδευτικά συστήματα.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[~2.5'] Μπορείτε να ρωτήσετε τους φοιτητές αν γνωρίζουν αντίστοιχες πρωτοβουλίες σε ελληνικά πανεπιστήμια (π.χ. ειδικές κατηγορίες εισαγωγής, 10%, εκτός ΕΣΠΑ) και να συγκρίνετε.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[~2.5-3'] Αναμένετε αντικρουόμενες απόψεις — είναι φυσιολογικό και χρήσιμο. Μην επιβάλετε «σωστή» απάντηση, αλλά καθοδηγήστε προς την αναγνώριση ότι η βαθμολογία δεν μετρά «καθαρή ικανότητα» απομονωμένη από συνθήκες.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[~2.5'] Δώστε συγκεκριμένα, ρεαλιστικά παραδείγματα πολιτικής — όχι μόνο αφηρημένη έκκληση. Μπορείτε να αναφέρετε ξανά το παράδειγμα Schulich (slide 29) ως απόδειξη ότι λειτουργεί.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[~1'] Κλείστε γυρνώντας ρητά στο vignette της αρχής (slide 2) — δείξτε ότι η απάντηση δόθηκε πλήρως μέσα στην παρουσίαση. Ανοίξτε χρόνο για τελικές ερωτήσεις.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[~1'] Αναφέρετε ότι οι πλήρεις σύνδεσμοι είναι διαθέσιμοι στις αντίστοιχες διαφάνειες βίντεο/δεδομένων.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8F6N8MQq4I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X2tdLTx_1Y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3D5C"/>
          </a:solidFill>
        </p:spPr>
      </p:sp>
      <p:sp>
        <p:nvSpPr>
          <p:cNvPr id="3" name="Shape 1"/>
          <p:cNvSpPr/>
          <p:nvPr/>
        </p:nvSpPr>
        <p:spPr>
          <a:xfrm>
            <a:off x="9692640" y="-1097280"/>
            <a:ext cx="4114800" cy="4114800"/>
          </a:xfrm>
          <a:prstGeom prst="ellipse">
            <a:avLst/>
          </a:prstGeom>
          <a:solidFill>
            <a:srgbClr val="1C7293">
              <a:alpha val="3000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-1371600" y="4754880"/>
            <a:ext cx="3291840" cy="3291840"/>
          </a:xfrm>
          <a:prstGeom prst="ellipse">
            <a:avLst/>
          </a:prstGeom>
          <a:solidFill>
            <a:srgbClr val="E85D4C">
              <a:alpha val="25000"/>
            </a:srgbClr>
          </a:solidFill>
        </p:spPr>
      </p:sp>
      <p:sp>
        <p:nvSpPr>
          <p:cNvPr id="5" name="Text 3"/>
          <p:cNvSpPr/>
          <p:nvPr/>
        </p:nvSpPr>
        <p:spPr>
          <a:xfrm>
            <a:off x="436245" y="265430"/>
            <a:ext cx="91440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l-GR" altLang="en-US" sz="1500" b="1" kern="0" spc="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Δρ. Ευαγγελία Μανού, </a:t>
            </a:r>
            <a:r>
              <a:rPr lang="en-US" sz="1500" b="1" kern="0" spc="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ΚΟΙΝΩΝΙΟΛΟΓΙΑ ΤΗΣ ΥΓΕΙΑΣ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2377440"/>
            <a:ext cx="9601200" cy="20116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5200"/>
              </a:lnSpc>
              <a:buNone/>
            </a:pPr>
            <a:r>
              <a:rPr lang="en-US" altLang="en-US" sz="4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Κοινωνικοοικονομικό Status, Πρόσβαση στην Υγεία</a:t>
            </a:r>
          </a:p>
          <a:p>
            <a:pPr marL="0" indent="0">
              <a:lnSpc>
                <a:spcPts val="5200"/>
              </a:lnSpc>
              <a:buNone/>
            </a:pPr>
            <a:r>
              <a:rPr lang="en-US" altLang="en-US" sz="4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και Εισαγωγή στην Ιατρική Σχολή</a:t>
            </a:r>
          </a:p>
        </p:txBody>
      </p:sp>
      <p:sp>
        <p:nvSpPr>
          <p:cNvPr id="7" name="Text 5"/>
          <p:cNvSpPr/>
          <p:nvPr/>
        </p:nvSpPr>
        <p:spPr>
          <a:xfrm>
            <a:off x="548640" y="4343400"/>
            <a:ext cx="86868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Πώς η θέση μας στην κοινωνική ιεραρχία διαμορφώνει την υγεία και τη ζωή μας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5074920"/>
            <a:ext cx="2011680" cy="0"/>
          </a:xfrm>
          <a:prstGeom prst="line">
            <a:avLst/>
          </a:prstGeom>
          <a:noFill/>
          <a:ln w="38100">
            <a:solidFill>
              <a:srgbClr val="E85D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5257800"/>
            <a:ext cx="7084695" cy="44386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l-GR" altLang="en-US" sz="1300" dirty="0">
                <a:solidFill>
                  <a:schemeClr val="bg1"/>
                </a:solidFill>
              </a:rPr>
              <a:t>Μάθημα: Ανθρωπιστικές Αξίες και Σύγχρονη Ιατρική, Παρουσίαση της 14ης-10-2026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Τι Είναι η Κοινωνική Τάξη;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Τρεις θεωρητικές προσεγγίσεις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5" name="Text 3"/>
          <p:cNvSpPr/>
          <p:nvPr/>
        </p:nvSpPr>
        <p:spPr>
          <a:xfrm>
            <a:off x="548640" y="201168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80160" y="192024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Marx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80160" y="235000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Τάξη βάσει της σχέσης με τα μέσα παραγωγής — εργάτες έναντι ιδιοκτητών κεφαλαίου.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9" name="Text 7"/>
          <p:cNvSpPr/>
          <p:nvPr/>
        </p:nvSpPr>
        <p:spPr>
          <a:xfrm>
            <a:off x="548640" y="306324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80160" y="29718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Weber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80160" y="340156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Πολυδιάστατη προσέγγιση: τάξη (οικονομική θέση) + κύρος (status) + εξουσία.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3" name="Text 11"/>
          <p:cNvSpPr/>
          <p:nvPr/>
        </p:nvSpPr>
        <p:spPr>
          <a:xfrm>
            <a:off x="548640" y="411480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280160" y="402336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Bourdieu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80160" y="445312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Τρία είδη κεφαλαίου: οικονομικό, πολιτισμικό (μόρφωση, γούστα) και κοινωνικό (δίκτυα).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525780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0B3D5C"/>
          </a:solidFill>
        </p:spPr>
      </p:sp>
      <p:sp>
        <p:nvSpPr>
          <p:cNvPr id="17" name="Text 15"/>
          <p:cNvSpPr/>
          <p:nvPr/>
        </p:nvSpPr>
        <p:spPr>
          <a:xfrm>
            <a:off x="868680" y="5257800"/>
            <a:ext cx="10451592" cy="685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Πρακτικός ορισμός για το μάθημα:  </a:t>
            </a: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συνδυασμός εισοδήματος, επαγγέλματος και μορφωτικού επιπέδου.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Πυραμίδα των Κοινωνικών Τάξεων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Ιεραρχική κατανομή θέσης, πόρων και ισχύος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691640" y="4754880"/>
            <a:ext cx="4937760" cy="1417320"/>
          </a:xfrm>
          <a:prstGeom prst="rect">
            <a:avLst/>
          </a:prstGeom>
          <a:solidFill>
            <a:srgbClr val="E85D4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691640" y="4754880"/>
            <a:ext cx="4937760" cy="1417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Κατώτερη Τάξη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377440" y="3520440"/>
            <a:ext cx="3566160" cy="1234440"/>
          </a:xfrm>
          <a:prstGeom prst="rect">
            <a:avLst/>
          </a:prstGeom>
          <a:solidFill>
            <a:srgbClr val="1C729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377440" y="3520440"/>
            <a:ext cx="3566160" cy="12344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Μεσαία Τάξη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063240" y="2468880"/>
            <a:ext cx="2194560" cy="1051560"/>
          </a:xfrm>
          <a:prstGeom prst="rect">
            <a:avLst/>
          </a:prstGeom>
          <a:solidFill>
            <a:srgbClr val="0B3D5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63240" y="2468880"/>
            <a:ext cx="219456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Ανώτερη Τάξη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040880" y="5024628"/>
            <a:ext cx="457200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40880" y="5024628"/>
            <a:ext cx="73152" cy="877824"/>
          </a:xfrm>
          <a:prstGeom prst="rect">
            <a:avLst/>
          </a:prstGeom>
          <a:solidFill>
            <a:srgbClr val="E85D4C"/>
          </a:solidFill>
        </p:spPr>
      </p:sp>
      <p:sp>
        <p:nvSpPr>
          <p:cNvPr id="12" name="Text 10"/>
          <p:cNvSpPr/>
          <p:nvPr/>
        </p:nvSpPr>
        <p:spPr>
          <a:xfrm>
            <a:off x="7315200" y="5024628"/>
            <a:ext cx="4114800" cy="87782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Ανειδίκευτη/χειωνακτική εργασία, επισφαλής απασχόληση, χαμηλό εισόδημα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040880" y="3698748"/>
            <a:ext cx="457200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1C729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040880" y="3698748"/>
            <a:ext cx="73152" cy="877824"/>
          </a:xfrm>
          <a:prstGeom prst="rect">
            <a:avLst/>
          </a:prstGeom>
          <a:solidFill>
            <a:srgbClr val="1C7293"/>
          </a:solidFill>
        </p:spPr>
      </p:sp>
      <p:sp>
        <p:nvSpPr>
          <p:cNvPr id="15" name="Text 13"/>
          <p:cNvSpPr/>
          <p:nvPr/>
        </p:nvSpPr>
        <p:spPr>
          <a:xfrm>
            <a:off x="7315200" y="3698748"/>
            <a:ext cx="4114800" cy="87782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Επαγγελματίες, υπάλληλοι, μικρομεσαίοι επιχειρηματίες, σταθερό εισόδημα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113905" y="2508123"/>
            <a:ext cx="457200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0B3D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040880" y="2523998"/>
            <a:ext cx="73152" cy="877824"/>
          </a:xfrm>
          <a:prstGeom prst="rect">
            <a:avLst/>
          </a:prstGeom>
          <a:solidFill>
            <a:srgbClr val="0B3D5C"/>
          </a:solidFill>
        </p:spPr>
      </p:sp>
      <p:sp>
        <p:nvSpPr>
          <p:cNvPr id="18" name="Text 16"/>
          <p:cNvSpPr/>
          <p:nvPr/>
        </p:nvSpPr>
        <p:spPr>
          <a:xfrm>
            <a:off x="7315200" y="2555748"/>
            <a:ext cx="4114800" cy="87782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Ιδιοκτήτες κεφαλαίου, ανώτερα διοικητικά στελέχη, υψηλό εισόδημα &amp; κύρος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48640" y="1737360"/>
            <a:ext cx="1109167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στενότερη κορυφή αντιπροσωπεύει λιγότερα άτομα με περισσότερους πόρους και εξουσία· η ευρύτερη βάση αντιπροσωπεύει τους πολλούς με λιγότερους πόρους.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/>
          <p:nvPr/>
        </p:nvGraphicFramePr>
        <p:xfrm>
          <a:off x="577215" y="493395"/>
          <a:ext cx="10576560" cy="6002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420"/>
                <a:gridCol w="3198495"/>
                <a:gridCol w="1550035"/>
                <a:gridCol w="3737610"/>
              </a:tblGrid>
              <a:tr h="42672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</a:rPr>
                        <a:t>Κύρια Κοινωνική Τάξη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</a:rPr>
                        <a:t>Υποομάδα (Στρώμα)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</a:rPr>
                        <a:t>Πληθυσμιακό</a:t>
                      </a:r>
                      <a:r>
                        <a:rPr lang="el-GR" altLang="en-US" sz="1400" b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</a:rPr>
                        <a:t> %</a:t>
                      </a: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</a:rPr>
                        <a:t> (εκτίμηση)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Arial" panose="020B0604020202020204"/>
                          <a:ea typeface="Arial" panose="020B0604020202020204"/>
                        </a:rPr>
                        <a:t>Κύρια Χαρακτηριστικά &amp; Προφίλ</a:t>
                      </a: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4008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b="1"/>
                        <a:t>ΑΝΩΤΕΡΗ ΤΑΞΗ (Upper Class)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Οι «Πολύ Πλούσιοι» (Top 1%)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~1%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Μεγάλοι</a:t>
                      </a:r>
                      <a:r>
                        <a:rPr lang="en-GB" altLang="en-US" sz="1400"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r>
                        <a:rPr lang="el-GR" altLang="en-US" sz="1400">
                          <a:latin typeface="Arial" panose="020B0604020202020204"/>
                          <a:ea typeface="Arial" panose="020B0604020202020204"/>
                        </a:rPr>
                        <a:t>βιομήχανοι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, εφοπλιστές</a:t>
                      </a:r>
                      <a:r>
                        <a:rPr lang="el-GR" altLang="en-US" sz="1400">
                          <a:latin typeface="Arial" panose="020B0604020202020204"/>
                          <a:ea typeface="Arial" panose="020B0604020202020204"/>
                        </a:rPr>
                        <a:t>,</a:t>
                      </a:r>
                      <a:r>
                        <a:rPr lang="en-GB" altLang="el-GR" sz="1400"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μεγαλομέτοχοι</a:t>
                      </a:r>
                      <a:r>
                        <a:rPr lang="en-GB" altLang="en-US" sz="1400">
                          <a:latin typeface="Arial" panose="020B0604020202020204"/>
                          <a:ea typeface="Arial" panose="020B0604020202020204"/>
                        </a:rPr>
                        <a:t>,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 άτομα με πολύ υψηλή ακίνητη/ρευστή περιουσί</a:t>
                      </a:r>
                      <a:r>
                        <a:rPr lang="el-GR" altLang="zh-CN" sz="1400">
                          <a:latin typeface="Arial" panose="020B0604020202020204"/>
                          <a:ea typeface="Arial" panose="020B0604020202020204"/>
                        </a:rPr>
                        <a:t>α και κύρος.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534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altLang="en-US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Ο Ευκατάστατοι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~</a:t>
                      </a:r>
                      <a:r>
                        <a:rPr lang="el-GR" altLang="en-US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  <a:sym typeface="+mn-ea"/>
                        </a:rPr>
                        <a:t>15%-</a:t>
                      </a:r>
                      <a:r>
                        <a:rPr lang="el-GR" altLang="en-US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  <a:sym typeface="+mn-ea"/>
                        </a:rPr>
                        <a:t>Μεγάλοι επιχειρηματίες,</a:t>
                      </a:r>
                      <a:r>
                        <a:rPr lang="el-GR" altLang="en-US" sz="1400">
                          <a:latin typeface="Arial" panose="020B0604020202020204"/>
                          <a:ea typeface="Arial" panose="020B0604020202020204"/>
                          <a:sym typeface="+mn-ea"/>
                        </a:rPr>
                        <a:t> βιομήχανοι, 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  <a:sym typeface="+mn-ea"/>
                        </a:rPr>
                        <a:t>μεγαλομέτοχοι</a:t>
                      </a:r>
                      <a:r>
                        <a:rPr lang="en-GB" altLang="en-US" sz="1400">
                          <a:latin typeface="Arial" panose="020B0604020202020204"/>
                          <a:ea typeface="Arial" panose="020B0604020202020204"/>
                          <a:sym typeface="+mn-ea"/>
                        </a:rPr>
                        <a:t>,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  <a:sym typeface="+mn-ea"/>
                        </a:rPr>
                        <a:t> άτομα με πολύ υψηλή ακίνητη/ρευστή περιουσί</a:t>
                      </a:r>
                      <a:r>
                        <a:rPr lang="el-GR" altLang="zh-CN" sz="1400">
                          <a:latin typeface="Arial" panose="020B0604020202020204"/>
                          <a:ea typeface="Arial" panose="020B0604020202020204"/>
                          <a:sym typeface="+mn-ea"/>
                        </a:rPr>
                        <a:t>α και κύρος.</a:t>
                      </a:r>
                      <a:endParaRPr lang="el-GR" altLang="zh-CN" sz="1400">
                        <a:latin typeface="Arial" panose="020B0604020202020204"/>
                        <a:ea typeface="Arial" panose="020B0604020202020204"/>
                      </a:endParaRPr>
                    </a:p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l-GR" altLang="en-US" sz="1400"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53440"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b="1"/>
                        <a:t>ΜΕΣΑΙΑ ΤΑΞΗ (Middle Class)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Ανώτερη / Άνω-Μεσαία Τάξη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~14% - 19%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Ανώτατα στελέχη επιχειρήσεων, επιτυχημένοι ελεύθεροι επαγγελματίες (π.χ. γιατροί, δικηγόροι με μεγάλες κοινότητες πελατών</a:t>
                      </a:r>
                      <a:r>
                        <a:rPr lang="el-GR" altLang="en-US" sz="1400">
                          <a:latin typeface="Arial" panose="020B0604020202020204"/>
                          <a:ea typeface="Arial" panose="020B0604020202020204"/>
                        </a:rPr>
                        <a:t>, βιοτέχνες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), εισοδηματίες. 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06680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Παραδοσιακ</a:t>
                      </a:r>
                      <a:r>
                        <a:rPr lang="el-GR" altLang="en-US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ή</a:t>
                      </a:r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 Μεσαία Τάξη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~20%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Δημόσιοι υπάλληλοι υψηλής βαθμίδας, μεσαία στελέχη του ιδιωτικού τομέα, ιδιοκτήτες σταθερών μικρομεσαίων επιχειρήσεων. Διαθέτουν ιδιόκτητη στέγη και δυνατότητα αποταμίευσης/διακοπών.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6865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Κάτω-Μεσαία Τάξη (Micro-bourgeoisie)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~</a:t>
                      </a:r>
                      <a:r>
                        <a:rPr lang="el-GR" altLang="en-US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Μικροί αυτοαπασχολούμενοι, τεχνίτες,μισθωτοί μεσαίας εξειδίκευσης</a:t>
                      </a:r>
                      <a:r>
                        <a:rPr lang="el-GR" altLang="en-US" sz="1400">
                          <a:latin typeface="Arial" panose="020B0604020202020204"/>
                          <a:ea typeface="Arial" panose="020B0604020202020204"/>
                        </a:rPr>
                        <a:t> (πχ πωλητές)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5344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b="1"/>
                        <a:t>ΚΑΤΩΤΕΡΗ ΤΑΞΗ (Lower Class)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Χαμηλά Εισοδηματικά Στρώματα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~15% - 20%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Χαμηλόμισθοι (αμειβόμενοι με τον κατώτατο μισθό), εργαζόμενοι σε μερική ή εποχιακή απασχόληση, χαμηλοσυνταξιούχοι. Καλύπτουν οριακά τις βασικές ανάγκες.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4008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Πληθυσμός σε Ακραία Φτώχεια / Αποκλεισμό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>
                          <a:latin typeface="Arial" panose="020B0604020202020204" pitchFamily="34" charset="0"/>
                          <a:ea typeface="Times New Roman" panose="02020603050405020304"/>
                          <a:cs typeface="Arial" panose="020B0604020202020204" pitchFamily="34" charset="0"/>
                        </a:rPr>
                        <a:t>~15%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Μακροχρόνια άνεργοι,</a:t>
                      </a:r>
                      <a:r>
                        <a:rPr lang="el-GR" altLang="en-US" sz="1400"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ευάλωτες κοινωνικές ομάδες. Αντιμετωπίζουν σοβαρή υλική στέρηση (αδυναμία θέρμανσης, </a:t>
                      </a:r>
                      <a:r>
                        <a:rPr lang="el-GR" altLang="en-US" sz="1400">
                          <a:latin typeface="Arial" panose="020B0604020202020204"/>
                          <a:ea typeface="Arial" panose="020B0604020202020204"/>
                        </a:rPr>
                        <a:t>ανασφάλιστοι</a:t>
                      </a:r>
                      <a:r>
                        <a:rPr lang="en-US" altLang="zh-CN" sz="1400">
                          <a:latin typeface="Arial" panose="020B0604020202020204"/>
                          <a:ea typeface="Arial" panose="020B0604020202020204"/>
                        </a:rPr>
                        <a:t>).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Κάλυμμα πίνακα 2"/>
          <p:cNvSpPr/>
          <p:nvPr/>
        </p:nvSpPr>
        <p:spPr>
          <a:xfrm flipV="1">
            <a:off x="0" y="6462395"/>
            <a:ext cx="11988800" cy="162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2" name="Text Box 1"/>
          <p:cNvSpPr txBox="1"/>
          <p:nvPr/>
        </p:nvSpPr>
        <p:spPr>
          <a:xfrm>
            <a:off x="1541780" y="152400"/>
            <a:ext cx="8408670" cy="266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l-GR" altLang="en-US" b="1"/>
              <a:t>Κοινωνική Διαστρωμάτωση: Τα στρώματα μέσα στις κοινωνικές τάξεις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altLang="en-US" sz="3000" dirty="0"/>
              <a:t>Όμως, στην Έλλαδα υπάρχουν 2</a:t>
            </a:r>
            <a:r>
              <a:rPr lang="en-GB" altLang="el-GR" sz="3000" dirty="0"/>
              <a:t> </a:t>
            </a:r>
            <a:r>
              <a:rPr lang="el-GR" altLang="en-US" sz="3000" dirty="0"/>
              <a:t>συνιστώσες, που συνυπάρχουν με την κατάταξη στις κοινωνικές τάξεις.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22376" y="2057400"/>
            <a:ext cx="5120640" cy="3291840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148840"/>
            <a:ext cx="4867275" cy="91059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GB" altLang="en-US" sz="3000" b="1" dirty="0"/>
              <a:t>Rich Property- Cash poor </a:t>
            </a:r>
          </a:p>
        </p:txBody>
      </p:sp>
      <p:sp>
        <p:nvSpPr>
          <p:cNvPr id="6" name="Text 4"/>
          <p:cNvSpPr/>
          <p:nvPr/>
        </p:nvSpPr>
        <p:spPr>
          <a:xfrm>
            <a:off x="722376" y="3703320"/>
            <a:ext cx="51206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9275" y="3331210"/>
            <a:ext cx="4836795" cy="188087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l-GR" altLang="el-GR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Δικό τους σπίτι αυξημένης αντικειμενικής αξίας (ίσως λόγω κληρονομιάς) μεν αλλά μικρές τραπεζικές καταθέσεις (5-10χιλ.)</a:t>
            </a:r>
          </a:p>
        </p:txBody>
      </p:sp>
      <p:sp>
        <p:nvSpPr>
          <p:cNvPr id="8" name="Shape 6"/>
          <p:cNvSpPr/>
          <p:nvPr/>
        </p:nvSpPr>
        <p:spPr>
          <a:xfrm>
            <a:off x="6345936" y="2057400"/>
            <a:ext cx="5120640" cy="3291840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E85D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46190" y="2286000"/>
            <a:ext cx="5120640" cy="188023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endParaRPr lang="el-GR" altLang="en-US" sz="2000" dirty="0"/>
          </a:p>
          <a:p>
            <a:pPr marL="0" indent="0" algn="ctr">
              <a:buNone/>
            </a:pPr>
            <a:endParaRPr lang="el-GR" altLang="en-US" sz="2000" dirty="0"/>
          </a:p>
          <a:p>
            <a:pPr marL="0" indent="0" algn="ctr">
              <a:buNone/>
            </a:pPr>
            <a:endParaRPr lang="el-GR" altLang="en-US" sz="3000" dirty="0"/>
          </a:p>
          <a:p>
            <a:pPr marL="0" indent="0" algn="ctr">
              <a:buNone/>
            </a:pPr>
            <a:r>
              <a:rPr lang="el-GR" altLang="en-US" sz="2800" dirty="0"/>
              <a:t>Όσοι (εκτός της Ανώτερης τάξης )έχουν </a:t>
            </a:r>
            <a:r>
              <a:rPr lang="el-GR" altLang="en-US" sz="2800" b="1" dirty="0"/>
              <a:t>καταθέσεις </a:t>
            </a:r>
            <a:r>
              <a:rPr lang="el-GR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l-GR" altLang="en-US" sz="2800" dirty="0"/>
              <a:t> 100.000 ευρώ </a:t>
            </a:r>
            <a:r>
              <a:rPr lang="en-US" altLang="en-US" sz="2800" dirty="0">
                <a:sym typeface="+mn-ea"/>
              </a:rPr>
              <a:t>(χωρίς υποχρεώσεις)</a:t>
            </a:r>
            <a:r>
              <a:rPr lang="el-GR" altLang="en-US" sz="2800" dirty="0">
                <a:sym typeface="+mn-ea"/>
              </a:rPr>
              <a:t> </a:t>
            </a:r>
            <a:r>
              <a:rPr lang="el-GR" altLang="en-US" sz="2800" dirty="0"/>
              <a:t>ανήκουν </a:t>
            </a:r>
            <a:r>
              <a:rPr lang="en-US" altLang="en-US" sz="2800" dirty="0"/>
              <a:t>αυτόματα στο </a:t>
            </a:r>
            <a:r>
              <a:rPr lang="el-GR" altLang="en-US" sz="2800" dirty="0"/>
              <a:t>ανώτερο </a:t>
            </a:r>
            <a:r>
              <a:rPr lang="en-US" altLang="en-US" sz="2800" dirty="0"/>
              <a:t>5% - 7% του πληθυσμού από πλευράς χρηματοοικονομικής αιχμής</a:t>
            </a:r>
            <a:r>
              <a:rPr lang="el-GR" altLang="en-US" sz="3000" dirty="0"/>
              <a:t> </a:t>
            </a:r>
          </a:p>
        </p:txBody>
      </p:sp>
      <p:sp>
        <p:nvSpPr>
          <p:cNvPr id="10" name="Text 8"/>
          <p:cNvSpPr/>
          <p:nvPr/>
        </p:nvSpPr>
        <p:spPr>
          <a:xfrm>
            <a:off x="6345936" y="3703320"/>
            <a:ext cx="51206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24205" y="678815"/>
            <a:ext cx="5568950" cy="1906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en-US" sz="4000" b="1"/>
              <a:t>Κοινωνική Κινητικότητα.</a:t>
            </a:r>
          </a:p>
          <a:p>
            <a:endParaRPr lang="el-GR" altLang="en-US" sz="4000" b="1"/>
          </a:p>
          <a:p>
            <a:r>
              <a:rPr lang="el-GR" altLang="en-US" sz="2000" b="1"/>
              <a:t> </a:t>
            </a:r>
            <a:endParaRPr lang="el-GR" altLang="en-US"/>
          </a:p>
          <a:p>
            <a:endParaRPr lang="el-GR" altLang="en-US"/>
          </a:p>
        </p:txBody>
      </p:sp>
      <p:sp>
        <p:nvSpPr>
          <p:cNvPr id="4" name="Shape 2"/>
          <p:cNvSpPr/>
          <p:nvPr/>
        </p:nvSpPr>
        <p:spPr>
          <a:xfrm>
            <a:off x="577215" y="3034030"/>
            <a:ext cx="4102100" cy="2588895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1C7293"/>
            </a:solidFill>
            <a:prstDash val="solid"/>
          </a:ln>
        </p:spPr>
        <p:txBody>
          <a:bodyPr/>
          <a:lstStyle/>
          <a:p>
            <a:pPr algn="ctr"/>
            <a:endParaRPr lang="el-GR" altLang="en-US" b="1">
              <a:sym typeface="+mn-ea"/>
            </a:endParaRPr>
          </a:p>
          <a:p>
            <a:pPr algn="ctr"/>
            <a:endParaRPr lang="el-GR" altLang="en-US" b="1">
              <a:sym typeface="+mn-ea"/>
            </a:endParaRPr>
          </a:p>
          <a:p>
            <a:pPr algn="ctr"/>
            <a:r>
              <a:rPr lang="el-GR" altLang="en-US" sz="3000" b="1">
                <a:sym typeface="+mn-ea"/>
              </a:rPr>
              <a:t>Μπορούμε να αλλάξουμε κοινωνική τάξη;</a:t>
            </a:r>
            <a:endParaRPr lang="en-US" sz="3000"/>
          </a:p>
        </p:txBody>
      </p:sp>
      <p:sp>
        <p:nvSpPr>
          <p:cNvPr id="8" name="Shape 6"/>
          <p:cNvSpPr/>
          <p:nvPr/>
        </p:nvSpPr>
        <p:spPr>
          <a:xfrm>
            <a:off x="6697345" y="389255"/>
            <a:ext cx="5120640" cy="2127250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E85D4C"/>
            </a:solidFill>
            <a:prstDash val="solid"/>
          </a:ln>
        </p:spPr>
        <p:txBody>
          <a:bodyPr/>
          <a:lstStyle/>
          <a:p>
            <a:endParaRPr lang="en-US" altLang="en-US">
              <a:sym typeface="+mn-ea"/>
            </a:endParaRPr>
          </a:p>
          <a:p>
            <a:endParaRPr lang="en-US" altLang="en-US">
              <a:sym typeface="+mn-ea"/>
            </a:endParaRPr>
          </a:p>
          <a:p>
            <a:r>
              <a:rPr lang="el-GR" altLang="en-US">
                <a:sym typeface="+mn-ea"/>
              </a:rPr>
              <a:t>Προβολή Βίντεο διάρκειας 5’</a:t>
            </a:r>
            <a:endParaRPr lang="el-GR" altLang="en-US"/>
          </a:p>
          <a:p>
            <a:endParaRPr lang="en-US" altLang="en-US">
              <a:sym typeface="+mn-ea"/>
            </a:endParaRPr>
          </a:p>
          <a:p>
            <a:endParaRPr lang="en-US" altLang="en-US">
              <a:sym typeface="+mn-ea"/>
            </a:endParaRPr>
          </a:p>
          <a:p>
            <a:r>
              <a:rPr lang="en-US" altLang="en-US">
                <a:sym typeface="+mn-ea"/>
              </a:rPr>
              <a:t>https://www.youtube.com/watch?v=KeSFEl-HF5Q</a:t>
            </a:r>
            <a:endParaRPr lang="en-US"/>
          </a:p>
        </p:txBody>
      </p:sp>
      <p:sp>
        <p:nvSpPr>
          <p:cNvPr id="5" name="Shape 6"/>
          <p:cNvSpPr/>
          <p:nvPr/>
        </p:nvSpPr>
        <p:spPr>
          <a:xfrm>
            <a:off x="6597650" y="2840355"/>
            <a:ext cx="2733040" cy="1051560"/>
          </a:xfrm>
          <a:prstGeom prst="rect">
            <a:avLst/>
          </a:prstGeom>
          <a:solidFill>
            <a:srgbClr val="0B3D5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r>
              <a:rPr lang="el-GR" altLang="en-US" b="1">
                <a:solidFill>
                  <a:schemeClr val="bg1"/>
                </a:solidFill>
              </a:rPr>
              <a:t>ΑΝΩΤΕΡΗ     -</a:t>
            </a:r>
            <a:r>
              <a:rPr lang="en-GB" altLang="el-GR" b="1">
                <a:solidFill>
                  <a:schemeClr val="bg1"/>
                </a:solidFill>
              </a:rPr>
              <a:t>Top </a:t>
            </a:r>
            <a:r>
              <a:rPr lang="el-GR" altLang="en-US" b="1">
                <a:solidFill>
                  <a:schemeClr val="bg1"/>
                </a:solidFill>
              </a:rPr>
              <a:t>1%</a:t>
            </a:r>
          </a:p>
          <a:p>
            <a:r>
              <a:rPr lang="el-GR" altLang="en-GB" b="1">
                <a:solidFill>
                  <a:schemeClr val="bg1"/>
                </a:solidFill>
              </a:rPr>
              <a:t>ΤΑΞΗ:           -</a:t>
            </a:r>
            <a:r>
              <a:rPr lang="el-GR" altLang="el-GR" b="1">
                <a:solidFill>
                  <a:schemeClr val="bg1"/>
                </a:solidFill>
              </a:rPr>
              <a:t>Ευκατάστατοι</a:t>
            </a:r>
          </a:p>
        </p:txBody>
      </p:sp>
      <p:sp>
        <p:nvSpPr>
          <p:cNvPr id="7" name="Shape 4"/>
          <p:cNvSpPr/>
          <p:nvPr/>
        </p:nvSpPr>
        <p:spPr>
          <a:xfrm>
            <a:off x="5965825" y="3888105"/>
            <a:ext cx="3823970" cy="1238250"/>
          </a:xfrm>
          <a:prstGeom prst="rect">
            <a:avLst/>
          </a:prstGeom>
          <a:solidFill>
            <a:srgbClr val="1C729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914400" lvl="2" indent="457200"/>
            <a:r>
              <a:rPr lang="el-GR" altLang="en-US" b="1">
                <a:solidFill>
                  <a:schemeClr val="bg1"/>
                </a:solidFill>
              </a:rPr>
              <a:t>  - Άνω</a:t>
            </a:r>
          </a:p>
          <a:p>
            <a:r>
              <a:rPr lang="el-GR" altLang="en-US" b="1">
                <a:solidFill>
                  <a:schemeClr val="bg1"/>
                </a:solidFill>
              </a:rPr>
              <a:t>  ΜΕΣΑΙΑ            - Μεσαία </a:t>
            </a:r>
          </a:p>
          <a:p>
            <a:r>
              <a:rPr lang="el-GR" altLang="en-US" b="1">
                <a:solidFill>
                  <a:schemeClr val="bg1"/>
                </a:solidFill>
              </a:rPr>
              <a:t>      ΤΑΞΗ:            - Κάτω</a:t>
            </a:r>
          </a:p>
        </p:txBody>
      </p:sp>
      <p:sp>
        <p:nvSpPr>
          <p:cNvPr id="10" name="Shape 2"/>
          <p:cNvSpPr/>
          <p:nvPr/>
        </p:nvSpPr>
        <p:spPr>
          <a:xfrm>
            <a:off x="5455285" y="5126355"/>
            <a:ext cx="4937760" cy="1417320"/>
          </a:xfrm>
          <a:prstGeom prst="rect">
            <a:avLst/>
          </a:prstGeom>
          <a:solidFill>
            <a:srgbClr val="E85D4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 altLang="en-US"/>
          </a:p>
          <a:p>
            <a:r>
              <a:rPr lang="el-GR" altLang="en-US"/>
              <a:t>   </a:t>
            </a:r>
            <a:r>
              <a:rPr lang="el-GR" altLang="en-US" b="1">
                <a:solidFill>
                  <a:schemeClr val="bg1"/>
                </a:solidFill>
              </a:rPr>
              <a:t>ΚΑΤΩΤΕΡΗ</a:t>
            </a:r>
            <a:r>
              <a:rPr lang="el-GR" altLang="en-US" b="1">
                <a:solidFill>
                  <a:schemeClr val="bg1"/>
                </a:solidFill>
                <a:sym typeface="+mn-ea"/>
              </a:rPr>
              <a:t>               -  Κατώτερη  </a:t>
            </a:r>
          </a:p>
          <a:p>
            <a:r>
              <a:rPr lang="el-GR" altLang="en-US" b="1">
                <a:solidFill>
                  <a:schemeClr val="bg1"/>
                </a:solidFill>
                <a:sym typeface="+mn-ea"/>
              </a:rPr>
              <a:t>       ΤΑΞΗ:                    - Απόλυτη Φτώχεια</a:t>
            </a:r>
            <a:endParaRPr lang="el-GR" altLang="en-US" b="1">
              <a:solidFill>
                <a:schemeClr val="bg1"/>
              </a:solidFill>
            </a:endParaRPr>
          </a:p>
          <a:p>
            <a:endParaRPr lang="el-GR" altLang="en-US" b="1">
              <a:solidFill>
                <a:schemeClr val="bg1"/>
              </a:solidFill>
              <a:sym typeface="+mn-ea"/>
            </a:endParaRPr>
          </a:p>
          <a:p>
            <a:r>
              <a:rPr lang="el-GR" altLang="en-US" b="1">
                <a:solidFill>
                  <a:schemeClr val="bg1"/>
                </a:solidFill>
                <a:sym typeface="+mn-ea"/>
              </a:rPr>
              <a:t>    </a:t>
            </a:r>
            <a:endParaRPr lang="el-GR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  <p:bldP spid="7" grpId="0" build="p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54864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ΒΑΣΙΚΗ ΕΝΝΟΙΑ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7315200" cy="1463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Κοινωνική Διαβάθμιση</a:t>
            </a:r>
            <a:endParaRPr lang="en-US" sz="3200" dirty="0"/>
          </a:p>
          <a:p>
            <a:pPr marL="0" indent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της Υγείας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11091672" cy="1463040"/>
          </a:xfrm>
          <a:prstGeom prst="roundRect">
            <a:avLst>
              <a:gd name="adj" fmla="val 6250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743200"/>
            <a:ext cx="10360152" cy="1463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Όσο χαμηλότερη η κοινωνική θέση, τόσο χειρότερη η υγεία</a:t>
            </a:r>
            <a:r>
              <a:rPr lang="en-US" sz="1800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— και αυτό ισχύει </a:t>
            </a:r>
            <a:r>
              <a:rPr lang="el-GR" altLang="en-US" sz="1800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τις ποιοτικές μετρήσεις ζωής, </a:t>
            </a:r>
            <a:r>
              <a:rPr lang="en-US" sz="1800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όχι μόνο στη φτώχεια.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5166360"/>
            <a:ext cx="1280160" cy="457200"/>
          </a:xfrm>
          <a:prstGeom prst="rect">
            <a:avLst/>
          </a:prstGeom>
          <a:solidFill>
            <a:srgbClr val="E85D4C"/>
          </a:solidFill>
        </p:spPr>
      </p:sp>
      <p:sp>
        <p:nvSpPr>
          <p:cNvPr id="7" name="Shape 5"/>
          <p:cNvSpPr/>
          <p:nvPr/>
        </p:nvSpPr>
        <p:spPr>
          <a:xfrm>
            <a:off x="1965960" y="4910328"/>
            <a:ext cx="1280160" cy="713232"/>
          </a:xfrm>
          <a:prstGeom prst="rect">
            <a:avLst/>
          </a:prstGeom>
          <a:solidFill>
            <a:srgbClr val="1C7293">
              <a:alpha val="78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3383280" y="4654296"/>
            <a:ext cx="1280160" cy="969264"/>
          </a:xfrm>
          <a:prstGeom prst="rect">
            <a:avLst/>
          </a:prstGeom>
          <a:solidFill>
            <a:srgbClr val="1C7293">
              <a:alpha val="66000"/>
            </a:srgbClr>
          </a:solidFill>
        </p:spPr>
      </p:sp>
      <p:sp>
        <p:nvSpPr>
          <p:cNvPr id="9" name="Shape 7"/>
          <p:cNvSpPr/>
          <p:nvPr/>
        </p:nvSpPr>
        <p:spPr>
          <a:xfrm>
            <a:off x="4800600" y="4398264"/>
            <a:ext cx="1280160" cy="1225296"/>
          </a:xfrm>
          <a:prstGeom prst="rect">
            <a:avLst/>
          </a:prstGeom>
          <a:solidFill>
            <a:srgbClr val="1C7293">
              <a:alpha val="54000"/>
            </a:srgbClr>
          </a:solidFill>
        </p:spPr>
      </p:sp>
      <p:sp>
        <p:nvSpPr>
          <p:cNvPr id="10" name="Shape 8"/>
          <p:cNvSpPr/>
          <p:nvPr/>
        </p:nvSpPr>
        <p:spPr>
          <a:xfrm>
            <a:off x="6217920" y="4142232"/>
            <a:ext cx="1280160" cy="1481328"/>
          </a:xfrm>
          <a:prstGeom prst="rect">
            <a:avLst/>
          </a:prstGeom>
          <a:solidFill>
            <a:srgbClr val="1C7293">
              <a:alpha val="42000"/>
            </a:srgbClr>
          </a:solidFill>
        </p:spPr>
      </p:sp>
      <p:sp>
        <p:nvSpPr>
          <p:cNvPr id="11" name="Text 9"/>
          <p:cNvSpPr/>
          <p:nvPr/>
        </p:nvSpPr>
        <p:spPr>
          <a:xfrm>
            <a:off x="548640" y="5733288"/>
            <a:ext cx="1051560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Υψηλότερη κοινωνική θέση → Χαμηλότερη κοινωνική θέση   |   Καλύτερη υγεία → Χειρότερη υγεία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Το Κλασικό Παράδειγμα: Whitehall Study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Marmot et al., Βρετανία — δημόσιοι υπάλληλοι στο Λονδίνο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4023360" cy="2651760"/>
          </a:xfrm>
          <a:prstGeom prst="roundRect">
            <a:avLst>
              <a:gd name="adj" fmla="val 3448"/>
            </a:avLst>
          </a:prstGeom>
          <a:solidFill>
            <a:srgbClr val="0B3D5C"/>
          </a:solidFill>
        </p:spPr>
      </p:sp>
      <p:sp>
        <p:nvSpPr>
          <p:cNvPr id="5" name="Text 3"/>
          <p:cNvSpPr/>
          <p:nvPr/>
        </p:nvSpPr>
        <p:spPr>
          <a:xfrm>
            <a:off x="548640" y="2148840"/>
            <a:ext cx="4023360" cy="12801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2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3–4×</a:t>
            </a:r>
            <a:endParaRPr lang="en-US" sz="6200" dirty="0"/>
          </a:p>
        </p:txBody>
      </p:sp>
      <p:sp>
        <p:nvSpPr>
          <p:cNvPr id="6" name="Text 4"/>
          <p:cNvSpPr/>
          <p:nvPr/>
        </p:nvSpPr>
        <p:spPr>
          <a:xfrm>
            <a:off x="868680" y="3337560"/>
            <a:ext cx="3383280" cy="11887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μεγαλύτερος κίνδυνος θνησιμότητας από καρδιαγγειακά νοσήματα στους υπαλλήλους χαμηλότερης βαθμίδας, σε σχέση με τους ανώτερους διοικητικούς υπαλλήλους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54880" y="1965960"/>
            <a:ext cx="676656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Γιατί έχει σημασία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754880" y="2542032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9" name="Text 7"/>
          <p:cNvSpPr/>
          <p:nvPr/>
        </p:nvSpPr>
        <p:spPr>
          <a:xfrm>
            <a:off x="5029200" y="2359152"/>
            <a:ext cx="64922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Μελέτη σε δημόσιους υπαλλήλους στο Λονδίνο (δεκαετία 1960–70, με δεύτερο κύμα αργότερα)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54880" y="3319272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1" name="Text 9"/>
          <p:cNvSpPr/>
          <p:nvPr/>
        </p:nvSpPr>
        <p:spPr>
          <a:xfrm>
            <a:off x="5029200" y="3136392"/>
            <a:ext cx="64922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Όλοι οι συμμετέχοντες είχαν σταθερή δουλειά, μισθό και πρόσβαση στο NHS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54880" y="4096512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3" name="Text 11"/>
          <p:cNvSpPr/>
          <p:nvPr/>
        </p:nvSpPr>
        <p:spPr>
          <a:xfrm>
            <a:off x="5029200" y="3913632"/>
            <a:ext cx="64922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Άρα η διαφορά δεν οφειλόταν σε απόλυτη φτώχεια, αλλά σε σχετική ιεραρχία και έλλειψη ελέγχου στη ζωή/εργασία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Marmot Review (2010)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"Fair Society, Healthy Lives" — ανισότητες εντός του Λονδίνου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22376" y="2057400"/>
            <a:ext cx="5120640" cy="3291840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2286000"/>
            <a:ext cx="5120640" cy="1554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1C729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7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722376" y="3703320"/>
            <a:ext cx="51206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79576" y="4160520"/>
            <a:ext cx="420624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διαφορά στο προσδόκιμο ζωής μεταξύ πλουσιότερων και φτωχότερων περιοχών του Λονδίνου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45936" y="2057400"/>
            <a:ext cx="5120640" cy="3291840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E85D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45936" y="2286000"/>
            <a:ext cx="5120640" cy="1554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17</a:t>
            </a:r>
            <a:endParaRPr lang="en-US" sz="9000" dirty="0"/>
          </a:p>
        </p:txBody>
      </p:sp>
      <p:sp>
        <p:nvSpPr>
          <p:cNvPr id="10" name="Text 8"/>
          <p:cNvSpPr/>
          <p:nvPr/>
        </p:nvSpPr>
        <p:spPr>
          <a:xfrm>
            <a:off x="6345936" y="3703320"/>
            <a:ext cx="51206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03136" y="4160520"/>
            <a:ext cx="420624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διαφορά στα έτη υγιούς ζωής (χωρίς αναπηρία) μεταξύ των ίδιων περιοχών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Υγιή Έτη Ζωής (Χωρίς Αναπηρία)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Μελέτη σε 11 χώρες της ΕΕ, 2010–2014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22376" y="196596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4F7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2103120"/>
            <a:ext cx="5120640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1C729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9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1133856" y="3520440"/>
            <a:ext cx="429768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 λιγότερα υγιή έτη ζωής για άνδρες 35–80 ετών με χαμηλότερο μορφωτικό επίπεδο, σε σχέση με τους πιο μορφωμένους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345936" y="196596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4F7F8"/>
          </a:solidFill>
          <a:ln w="25400">
            <a:solidFill>
              <a:srgbClr val="E85D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45936" y="2103120"/>
            <a:ext cx="5120640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8</a:t>
            </a:r>
            <a:endParaRPr lang="en-US" sz="8000" dirty="0"/>
          </a:p>
        </p:txBody>
      </p:sp>
      <p:sp>
        <p:nvSpPr>
          <p:cNvPr id="9" name="Text 7"/>
          <p:cNvSpPr/>
          <p:nvPr/>
        </p:nvSpPr>
        <p:spPr>
          <a:xfrm>
            <a:off x="6757416" y="3520440"/>
            <a:ext cx="429768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 λιγότερα υγιή έτη ζωής για τις γυναίκες αντίστοιχα — ελαφρώς μικρότερο χάσμα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502920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0B3D5C"/>
          </a:solidFill>
        </p:spPr>
      </p:sp>
      <p:sp>
        <p:nvSpPr>
          <p:cNvPr id="11" name="Text 9"/>
          <p:cNvSpPr/>
          <p:nvPr/>
        </p:nvSpPr>
        <p:spPr>
          <a:xfrm>
            <a:off x="868680" y="5029200"/>
            <a:ext cx="10451592" cy="7772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Βασικός παράγοντας πίσω από την ανισότητα:  </a:t>
            </a:r>
            <a:r>
              <a:rPr lang="en-US" sz="1600" b="1" dirty="0">
                <a:solidFill>
                  <a:srgbClr val="E85D4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χαμηλό εισόδημα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7315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ΚΛΙΝΙΚΗ ΣΥΝΔΕΣΗ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05840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Ο "Αντίστροφος Νόμος Φροντίδας"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100584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Inverse Care Law — Julian Tudor Hart, 1971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331720"/>
            <a:ext cx="10360152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Όσοι έχουν μεγαλύτερη ανάγκη περίθαλψης, συχνά έχουν μικρότερη πρόσβαση σε αυτήν.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4023360"/>
            <a:ext cx="91440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ADCF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Τι σημαίνει αυτό για εσάς ως μελλοντικούς ιατρούς: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4590288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9" name="Text 7"/>
          <p:cNvSpPr/>
          <p:nvPr/>
        </p:nvSpPr>
        <p:spPr>
          <a:xfrm>
            <a:off x="868680" y="4416552"/>
            <a:ext cx="98755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κοινωνική τάξη επηρεάζει την προσκόλληση στη θεραπεία και την κατανόηση των οδηγιών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5157216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1" name="Text 9"/>
          <p:cNvSpPr/>
          <p:nvPr/>
        </p:nvSpPr>
        <p:spPr>
          <a:xfrm>
            <a:off x="868680" y="4983480"/>
            <a:ext cx="98755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Επηρεάζει επίσης την εμπιστοσύνη του ασθενή στο σύστημα υγείας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80" y="5550408"/>
            <a:ext cx="98755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Μηχανισμοί: Γιατί Συμβαίνει Αυτό;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Τέσσερις αλληλένδετες κατηγορίες παραγόντων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0B3D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76272"/>
            <a:ext cx="457200" cy="457200"/>
          </a:xfrm>
          <a:prstGeom prst="ellipse">
            <a:avLst/>
          </a:prstGeom>
          <a:solidFill>
            <a:srgbClr val="0B3D5C"/>
          </a:solidFill>
        </p:spPr>
      </p:sp>
      <p:sp>
        <p:nvSpPr>
          <p:cNvPr id="6" name="Text 4"/>
          <p:cNvSpPr/>
          <p:nvPr/>
        </p:nvSpPr>
        <p:spPr>
          <a:xfrm>
            <a:off x="822960" y="217627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040" y="212140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Υλικοί Παράγοντες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63040" y="257860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Συνθήκες στέγασης, επικίνδυνη ή επισφαλής εργασία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72200" y="19202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1C729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2176272"/>
            <a:ext cx="457200" cy="45720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1" name="Text 9"/>
          <p:cNvSpPr/>
          <p:nvPr/>
        </p:nvSpPr>
        <p:spPr>
          <a:xfrm>
            <a:off x="6446520" y="217627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86600" y="212140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Ψυχοκοινωνικοί Παράγοντες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86600" y="257860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Χρόνιο στρες, έλλειψη ελέγχου στη ζωή/εργασία, κοινωνική απομόνωση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406908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" y="4325112"/>
            <a:ext cx="457200" cy="457200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6" name="Text 14"/>
          <p:cNvSpPr/>
          <p:nvPr/>
        </p:nvSpPr>
        <p:spPr>
          <a:xfrm>
            <a:off x="822960" y="432511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63040" y="427024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Συμπεριφορικοί Παράγοντες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4738243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Κάπνισμα, διατροφή, άσκηση — εξηγούν όμως μόνο μέρος της διαφοράς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172200" y="406908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5B748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46520" y="4325112"/>
            <a:ext cx="457200" cy="457200"/>
          </a:xfrm>
          <a:prstGeom prst="ellipse">
            <a:avLst/>
          </a:prstGeom>
          <a:solidFill>
            <a:srgbClr val="5B7480"/>
          </a:solidFill>
        </p:spPr>
      </p:sp>
      <p:sp>
        <p:nvSpPr>
          <p:cNvPr id="21" name="Text 19"/>
          <p:cNvSpPr/>
          <p:nvPr/>
        </p:nvSpPr>
        <p:spPr>
          <a:xfrm>
            <a:off x="6446520" y="432511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27024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Πρόσβαση σε Υπηρεσίες Υγείας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86600" y="472744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Ακόμα και με καθολική κάλυψη: διαφορές σε ποιότητα, χρόνο αναμονής, health literacy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ΟΡΙΣΜΌΣ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Τι είναι το Κοινωνικοοικονομικό Στάτους (ΚΟΣ)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266190"/>
            <a:ext cx="11094415" cy="1051560"/>
          </a:xfrm>
          <a:prstGeom prst="roundRect">
            <a:avLst>
              <a:gd name="adj" fmla="val 6957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388110"/>
            <a:ext cx="10454335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ΚΟ</a:t>
            </a:r>
            <a:r>
              <a:rPr lang="el-GR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</a:t>
            </a:r>
            <a:r>
              <a:rPr lang="en-US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εκφράζει τη σχετική θέση ενός ατόμου ή νοικοκυριού μέσα σε μια κοινωνική ιεραρχία, με βάση την πρόσβασή του σε οικονομικούς και εκπαιδευτικούς πόρους, καθώς και το κοινωνικό του κύρος.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9890" y="2490470"/>
            <a:ext cx="11094415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ΣΤΗΝ ΠΡΑΞΗ, ΜΕΤΡΙΕΤΑΙ ΜΕΣΩ ΤΡΙΩΝ ΒΑΣΙΚΩΝ ΔΕΙΚΤΩΝ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16915" y="2894965"/>
            <a:ext cx="3317240" cy="2099310"/>
          </a:xfrm>
          <a:prstGeom prst="roundRect">
            <a:avLst>
              <a:gd name="adj" fmla="val 3019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987550" y="3749040"/>
            <a:ext cx="731520" cy="73152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9" name="Text 7"/>
          <p:cNvSpPr/>
          <p:nvPr/>
        </p:nvSpPr>
        <p:spPr>
          <a:xfrm>
            <a:off x="1965960" y="374904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€</a:t>
            </a:r>
          </a:p>
        </p:txBody>
      </p:sp>
      <p:sp>
        <p:nvSpPr>
          <p:cNvPr id="10" name="Text 8"/>
          <p:cNvSpPr/>
          <p:nvPr/>
        </p:nvSpPr>
        <p:spPr>
          <a:xfrm>
            <a:off x="731520" y="457200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Εισόδημα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2960" y="4937760"/>
            <a:ext cx="30175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Οικονομικοί πόροι νοικοκυριού· καθορίζει άμεση πρόσβαση σε αγαθά/υπηρεσίες, συμπεριλαμβανομένης της υγείας.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386580" y="2922270"/>
            <a:ext cx="3291840" cy="2155825"/>
          </a:xfrm>
          <a:prstGeom prst="roundRect">
            <a:avLst>
              <a:gd name="adj" fmla="val 4064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67985" y="3703955"/>
            <a:ext cx="739140" cy="831850"/>
          </a:xfrm>
          <a:prstGeom prst="ellipse">
            <a:avLst/>
          </a:prstGeom>
          <a:solidFill>
            <a:srgbClr val="2F7A73"/>
          </a:solidFill>
        </p:spPr>
        <p:txBody>
          <a:bodyPr/>
          <a:lstStyle/>
          <a:p>
            <a:r>
              <a:rPr lang="en-US" sz="25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🎓</a:t>
            </a:r>
          </a:p>
        </p:txBody>
      </p:sp>
      <p:sp>
        <p:nvSpPr>
          <p:cNvPr id="14" name="Text 12"/>
          <p:cNvSpPr/>
          <p:nvPr/>
        </p:nvSpPr>
        <p:spPr>
          <a:xfrm>
            <a:off x="5602605" y="3665220"/>
            <a:ext cx="760095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274312" y="453771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Εκπαίδευση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99432" y="4937760"/>
            <a:ext cx="30175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Επίπεδο σπουδών γονέων/ατόμου· σχετίζεται στενά με πολιτισμικό κεφάλαιο και health literacy.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908290" y="2894965"/>
            <a:ext cx="3369310" cy="2209800"/>
          </a:xfrm>
          <a:prstGeom prst="roundRect">
            <a:avLst>
              <a:gd name="adj" fmla="val 3019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9268079" y="3749040"/>
            <a:ext cx="731520" cy="731520"/>
          </a:xfrm>
          <a:prstGeom prst="ellipse">
            <a:avLst/>
          </a:prstGeom>
          <a:solidFill>
            <a:srgbClr val="2F7A73"/>
          </a:solidFill>
        </p:spPr>
        <p:txBody>
          <a:bodyPr/>
          <a:lstStyle/>
          <a:p>
            <a:r>
              <a:rPr lang="en-US" sz="25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💼</a:t>
            </a:r>
          </a:p>
        </p:txBody>
      </p:sp>
      <p:sp>
        <p:nvSpPr>
          <p:cNvPr id="19" name="Text 17"/>
          <p:cNvSpPr/>
          <p:nvPr/>
        </p:nvSpPr>
        <p:spPr>
          <a:xfrm>
            <a:off x="9518904" y="374904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182864" y="457200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Επάγγελμα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75904" y="4937760"/>
            <a:ext cx="301752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Θέση εργασίας/κύρος επαγγέλματος· συνδέεται με σταθερότητα, ασφάλιση, δίκτυα.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23" name="Text 21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Θεωρία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 / 41</a:t>
            </a:r>
            <a:endParaRPr lang="en-US" sz="1000" dirty="0"/>
          </a:p>
        </p:txBody>
      </p:sp>
      <p:sp>
        <p:nvSpPr>
          <p:cNvPr id="25" name="Text Box 24"/>
          <p:cNvSpPr txBox="1"/>
          <p:nvPr/>
        </p:nvSpPr>
        <p:spPr>
          <a:xfrm>
            <a:off x="451485" y="5743575"/>
            <a:ext cx="9798685" cy="892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l-GR" altLang="en-US"/>
              <a:t>Το </a:t>
            </a:r>
            <a:r>
              <a:rPr lang="en-GB" altLang="en-US"/>
              <a:t>status</a:t>
            </a:r>
            <a:r>
              <a:rPr lang="el-GR" altLang="en-GB"/>
              <a:t> παραπέμπει σε γοητρο, κύρος, υποκειμενικές κρίσεις, και η πηγή ισχύος του απορρέει από το εισόδημα, την εκπαίδευση, το επάγγελμα.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152400" y="918210"/>
            <a:ext cx="11886565" cy="29276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altLang="en-US" sz="2500" b="1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Ακολουθούν οι </a:t>
            </a:r>
            <a:r>
              <a:rPr lang="el-GR" altLang="en-US"/>
              <a:t>5 </a:t>
            </a:r>
            <a:r>
              <a:rPr lang="en-US" altLang="en-US"/>
              <a:t>κύριες κατηγορίες ανθρώπων που ανήκουν σε αυτή την ομάδα</a:t>
            </a:r>
            <a:r>
              <a:rPr lang="el-GR" altLang="en-US"/>
              <a:t> ατόμων</a:t>
            </a:r>
            <a:r>
              <a:rPr lang="en-US" altLang="en-US"/>
              <a:t>: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4" name="Shape 2"/>
          <p:cNvSpPr/>
          <p:nvPr/>
        </p:nvSpPr>
        <p:spPr>
          <a:xfrm>
            <a:off x="289560" y="334010"/>
            <a:ext cx="11094415" cy="1051560"/>
          </a:xfrm>
          <a:prstGeom prst="roundRect">
            <a:avLst>
              <a:gd name="adj" fmla="val 695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  <p:txBody>
          <a:bodyPr/>
          <a:lstStyle/>
          <a:p>
            <a:r>
              <a:rPr lang="el-GR" altLang="en-US" sz="2500" b="1">
                <a:sym typeface="+mn-ea"/>
              </a:rPr>
              <a:t>Μπορεί κάποιος να έχει μεγάλο κύρος, αλλα να μην ανήκει στην ανώτερη κοινωνική τάξη;</a:t>
            </a:r>
            <a:endParaRPr lang="en-US" altLang="en-US" sz="2500" b="1"/>
          </a:p>
          <a:p>
            <a:endParaRPr lang="en-US" sz="2500"/>
          </a:p>
        </p:txBody>
      </p:sp>
      <p:sp>
        <p:nvSpPr>
          <p:cNvPr id="5" name="Shape 2"/>
          <p:cNvSpPr/>
          <p:nvPr/>
        </p:nvSpPr>
        <p:spPr>
          <a:xfrm>
            <a:off x="289560" y="1227455"/>
            <a:ext cx="11094415" cy="1051560"/>
          </a:xfrm>
          <a:prstGeom prst="roundRect">
            <a:avLst>
              <a:gd name="adj" fmla="val 695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  <p:txBody>
          <a:bodyPr/>
          <a:lstStyle/>
          <a:p>
            <a:r>
              <a:rPr lang="el-GR" altLang="en-US" sz="2000">
                <a:sym typeface="+mn-ea"/>
              </a:rPr>
              <a:t>Ναι. Δύναται άτομα να έχουν Υ</a:t>
            </a:r>
            <a:r>
              <a:rPr lang="en-US" altLang="en-US" sz="2000">
                <a:sym typeface="+mn-ea"/>
              </a:rPr>
              <a:t>ψηλό κοινωνικό στάτους (κύρος)</a:t>
            </a:r>
            <a:r>
              <a:rPr lang="el-GR" altLang="en-US" sz="2000">
                <a:sym typeface="+mn-ea"/>
              </a:rPr>
              <a:t> που </a:t>
            </a:r>
            <a:r>
              <a:rPr lang="en-US" altLang="en-US" sz="2000">
                <a:sym typeface="+mn-ea"/>
              </a:rPr>
              <a:t>η κοινωνία τους αναγνωρίζει ηγετικό ρόλο, σεβασμό ή εξουσία, παρόλο που οι τραπεζικοί τους λογαριασμοί δεν συγκρίνονται με εκείνους των βιομηχάνων, των εφοπλιστών ή των μεγαλοεπενδυτών.</a:t>
            </a:r>
            <a:endParaRPr lang="en-US" sz="2000"/>
          </a:p>
        </p:txBody>
      </p:sp>
      <p:sp>
        <p:nvSpPr>
          <p:cNvPr id="6" name="Shape 2"/>
          <p:cNvSpPr/>
          <p:nvPr/>
        </p:nvSpPr>
        <p:spPr>
          <a:xfrm>
            <a:off x="289560" y="2893060"/>
            <a:ext cx="11156950" cy="3392805"/>
          </a:xfrm>
          <a:prstGeom prst="roundRect">
            <a:avLst>
              <a:gd name="adj" fmla="val 6957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  <p:txBody>
          <a:bodyPr/>
          <a:lstStyle/>
          <a:p>
            <a:r>
              <a:rPr lang="zh-CN" altLang="en-US" sz="2500">
                <a:sym typeface="+mn-ea"/>
              </a:rPr>
              <a:t>🎓 </a:t>
            </a:r>
            <a:r>
              <a:rPr lang="zh-CN" altLang="en-US" sz="2000">
                <a:sym typeface="+mn-ea"/>
              </a:rPr>
              <a:t>1. </a:t>
            </a:r>
            <a:r>
              <a:rPr lang="en-US" altLang="en-US" sz="2000">
                <a:sym typeface="+mn-ea"/>
              </a:rPr>
              <a:t>Ακαδημαϊκοί, Επιστήμονες και Διανοούμενοι</a:t>
            </a:r>
            <a:endParaRPr lang="en-US" altLang="en-US" sz="2000"/>
          </a:p>
          <a:p>
            <a:r>
              <a:rPr lang="en-US" altLang="en-US" sz="1500">
                <a:sym typeface="+mn-ea"/>
              </a:rPr>
              <a:t>• Ποιοι είναι: Καθηγητές πανεπιστημίου, κορυφαίοι ερευνητές, </a:t>
            </a:r>
            <a:r>
              <a:rPr lang="el-GR" altLang="en-US" sz="1500">
                <a:sym typeface="+mn-ea"/>
              </a:rPr>
              <a:t>γιατροί του</a:t>
            </a:r>
            <a:r>
              <a:rPr lang="en-US" altLang="en-US" sz="1500">
                <a:sym typeface="+mn-ea"/>
              </a:rPr>
              <a:t> δημοσίου συστήματος υγείας, συγγραφείς.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Γιατί έχουν υψηλό στάτους: Η κοινωνία εκτιμά την υψηλή τους μόρφωση, την εξειδίκευση και τη συνεισφορά τους στην επιστήμη και τη γνώση.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Οικονομική πραγματικότητα: Αμείβονται συνήθως με μισθούς της μεσαίας (ή ανώτερης μεσαίας) τάξης, χωρίς να διαθέτουν μεγάλη προσωπική περιουσία.</a:t>
            </a:r>
          </a:p>
          <a:p>
            <a:endParaRPr lang="en-US" altLang="en-US" sz="1500">
              <a:sym typeface="+mn-ea"/>
            </a:endParaRPr>
          </a:p>
          <a:p>
            <a:r>
              <a:rPr lang="zh-CN" altLang="en-US" sz="2000">
                <a:sym typeface="+mn-ea"/>
              </a:rPr>
              <a:t>🏛️ 2. </a:t>
            </a:r>
            <a:r>
              <a:rPr lang="en-US" altLang="en-US" sz="2000">
                <a:sym typeface="+mn-ea"/>
              </a:rPr>
              <a:t>Θεσμικοί και Πολιτικοί Αξιωματούχοι</a:t>
            </a:r>
            <a:endParaRPr lang="en-US" altLang="en-US" sz="2000"/>
          </a:p>
          <a:p>
            <a:r>
              <a:rPr lang="en-US" altLang="en-US" sz="1500">
                <a:sym typeface="+mn-ea"/>
              </a:rPr>
              <a:t>• Ποιοι είναι: Ανώτατοι δικαστικοί, διπλωμάτες, πρέσβεις, υψηλόβαθμοι κρατικοί λειτουργοί.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Γιατί έχουν υψηλό στάτους: Αντιπροσωπεύουν το κράτος, τον νόμο και τους θεσμούς. Απολαμβάνουν μεγάλες τιμές, πρωτόκολλα υποδοχής και έχουν πρόσβαση σε κέντρα λήψης αποφάσεων.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Οικονομική πραγματικότητα: Είναι δημόσιοι υπάλληλοι. Αν και έχουν σταθερούς και καλούς μισθούς, η οικονομική τους επιφάνεια απέχει πολύ από την ανώτερη οικονομική τάξη.</a:t>
            </a:r>
            <a:endParaRPr lang="en-US" altLang="en-US" sz="1500"/>
          </a:p>
          <a:p>
            <a:endParaRPr lang="el-GR" altLang="en-US" sz="1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2"/>
          <p:cNvSpPr/>
          <p:nvPr/>
        </p:nvSpPr>
        <p:spPr>
          <a:xfrm>
            <a:off x="289560" y="304165"/>
            <a:ext cx="11156950" cy="5655310"/>
          </a:xfrm>
          <a:prstGeom prst="roundRect">
            <a:avLst>
              <a:gd name="adj" fmla="val 6957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  <p:txBody>
          <a:bodyPr/>
          <a:lstStyle/>
          <a:p>
            <a:r>
              <a:rPr lang="el-GR" altLang="en-US" sz="2000">
                <a:sym typeface="+mn-ea"/>
              </a:rPr>
              <a:t>    </a:t>
            </a:r>
            <a:r>
              <a:rPr lang="en-US" altLang="en-US" sz="2000">
                <a:sym typeface="+mn-ea"/>
              </a:rPr>
              <a:t>3. Θρησκευτικοί Ηγέτες</a:t>
            </a:r>
            <a:endParaRPr lang="en-US" altLang="en-US" sz="2000"/>
          </a:p>
          <a:p>
            <a:r>
              <a:rPr lang="en-US" altLang="en-US" sz="1500">
                <a:sym typeface="+mn-ea"/>
              </a:rPr>
              <a:t>• Ποιοι είναι: Υψηλόβαθμοι κληρικοί (π.χ. επίσκοποι, μητροπολίτες) ή σεβάσμιοι πνευματικοί ηγέτες.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Γιατί έχουν υψηλό στάτους: Στις παραδοσιακές και μετα-παραδοσιακές κοινωνίες, η πνευματική καθοδήγηση και ο θεσμικός ρόλος της εκκλησίας τούς προσδίδουν τεράστιο σεβασμό και επιρροή στις μάζες.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Οικονομική πραγματικότητα: Σε προσωπικό επίπεδο, δεν κατέχουν (ή δεν επιτρέπεται νομικά/ηθικά να επιδεικνύουν) ιδιωτικό πλούτο της ανώτερης τάξης.</a:t>
            </a:r>
          </a:p>
          <a:p>
            <a:endParaRPr lang="en-US" altLang="en-US" sz="1500"/>
          </a:p>
          <a:p>
            <a:endParaRPr lang="en-US" altLang="en-US" sz="1500"/>
          </a:p>
          <a:p>
            <a:r>
              <a:rPr lang="zh-CN" altLang="en-US" sz="2000">
                <a:sym typeface="+mn-ea"/>
              </a:rPr>
              <a:t>🎨 </a:t>
            </a:r>
            <a:r>
              <a:rPr lang="el-GR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4. </a:t>
            </a:r>
            <a:r>
              <a:rPr lang="en-US" altLang="en-US" sz="2000">
                <a:sym typeface="+mn-ea"/>
              </a:rPr>
              <a:t>Καλλιτέχνες και Πνευματικοί Άνθρωποι</a:t>
            </a:r>
            <a:endParaRPr lang="en-US" altLang="en-US" sz="2000"/>
          </a:p>
          <a:p>
            <a:r>
              <a:rPr lang="en-US" altLang="en-US" sz="1500">
                <a:sym typeface="+mn-ea"/>
              </a:rPr>
              <a:t>• Ποιοι είναι: Καταξιωμένοι ποιητές, σκηνοθέτες θεάτρου, ζωγράφοι, κλασικοί μουσικοί.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Γιατί έχουν υψηλό στάτους: Θεωρούνται οι «</a:t>
            </a:r>
            <a:r>
              <a:rPr lang="el-GR" altLang="en-US" sz="1500">
                <a:sym typeface="+mn-ea"/>
              </a:rPr>
              <a:t>φάροι</a:t>
            </a:r>
            <a:r>
              <a:rPr lang="en-US" altLang="en-US" sz="1500">
                <a:sym typeface="+mn-ea"/>
              </a:rPr>
              <a:t>» του πολιτισμού. Η γνώμη τους για κοινωνικά ζητήματα έχει βάρος και το όνομά τους είναι συνδεδεμένο με την υψηλή αισθητική.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Οικονομική πραγματικότητα: Η αγορά της τέχνης (ειδικά στην Ελλάδα) είναι συχνά αβέβαιη. Πολλοί από αυτούς ζουν με πολύ περιορισμένα εισοδήματα, παρά την καθολική αναγνώριση.</a:t>
            </a:r>
          </a:p>
          <a:p>
            <a:endParaRPr lang="en-US" altLang="en-US" sz="1500"/>
          </a:p>
          <a:p>
            <a:endParaRPr lang="en-US" altLang="en-US" sz="1500"/>
          </a:p>
          <a:p>
            <a:r>
              <a:rPr lang="zh-CN" altLang="en-US" sz="2000">
                <a:sym typeface="+mn-ea"/>
              </a:rPr>
              <a:t>📢 </a:t>
            </a:r>
            <a:r>
              <a:rPr lang="el-GR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5. </a:t>
            </a:r>
            <a:r>
              <a:rPr lang="en-US" altLang="en-US" sz="2000">
                <a:sym typeface="+mn-ea"/>
              </a:rPr>
              <a:t>Ακτιβιστές και Ηγέτες Κοινωνικών Κινημάτων</a:t>
            </a:r>
            <a:endParaRPr lang="en-US" altLang="en-US" sz="2000"/>
          </a:p>
          <a:p>
            <a:r>
              <a:rPr lang="en-US" altLang="en-US" sz="1500">
                <a:sym typeface="+mn-ea"/>
              </a:rPr>
              <a:t>• Ποιοι είναι: Άνθρωποι που ηγούνται ανθρωπιστικών οργανώσεων (</a:t>
            </a:r>
            <a:r>
              <a:rPr lang="el-GR" altLang="en-US" sz="1500">
                <a:sym typeface="+mn-ea"/>
              </a:rPr>
              <a:t>πχ. </a:t>
            </a:r>
            <a:r>
              <a:rPr lang="en-US" altLang="en-US" sz="1500">
                <a:sym typeface="+mn-ea"/>
              </a:rPr>
              <a:t>ΜΚΟ), προστασίας του περιβάλλοντος ή ανθρωπίνων δικαιωμάτων (π.χ. προσωπικότητες τύπου Γκρέτα Τούνμπεργκ στα πρώτα της βήματα, ή βραβευμένοι με Νόμπελ Ειρήνης).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Γιατί έχουν υψηλό στάτους: Διαθέτουν τεράστιο ηθικό στάτους (moral status). Τους ακούει η παγκόσμια κοινότητα και επηρεάζουν</a:t>
            </a:r>
            <a:r>
              <a:rPr lang="el-GR" altLang="en-US" sz="1500">
                <a:sym typeface="+mn-ea"/>
              </a:rPr>
              <a:t> συχνά</a:t>
            </a:r>
            <a:r>
              <a:rPr lang="en-US" altLang="en-US" sz="1500">
                <a:sym typeface="+mn-ea"/>
              </a:rPr>
              <a:t> τις εξελίξεις.</a:t>
            </a:r>
            <a:endParaRPr lang="en-US" altLang="en-US" sz="1500"/>
          </a:p>
          <a:p>
            <a:r>
              <a:rPr lang="en-US" altLang="en-US" sz="1500">
                <a:sym typeface="+mn-ea"/>
              </a:rPr>
              <a:t>• Οικονομική πραγματικότητα: Η δράση τους βασίζεται στην προσφορά και όχι στο κέρδος, επομένως ταξικά ανήκουν συνήθως στη μεσαία τάξη.</a:t>
            </a:r>
            <a:endParaRPr lang="el-GR" altLang="en-US" sz="15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" y="410210"/>
            <a:ext cx="387350" cy="372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 ΘΕΩΡΗΤΙΚΌΣ ΜΑΣ ΟΔΗΓΌΣ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Pierre Bourdieu (1930–2002)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931920" cy="3931920"/>
          </a:xfrm>
          <a:prstGeom prst="roundRect">
            <a:avLst>
              <a:gd name="adj" fmla="val 1860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2651760"/>
            <a:ext cx="3931920" cy="1280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0" b="1" dirty="0">
                <a:solidFill>
                  <a:srgbClr val="2F7A7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PB</a:t>
            </a:r>
            <a:endParaRPr lang="en-US" sz="7000" dirty="0"/>
          </a:p>
        </p:txBody>
      </p:sp>
      <p:sp>
        <p:nvSpPr>
          <p:cNvPr id="6" name="Text 4"/>
          <p:cNvSpPr/>
          <p:nvPr/>
        </p:nvSpPr>
        <p:spPr>
          <a:xfrm>
            <a:off x="548640" y="4023360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Γάλλος κοινωνιολόγος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443484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«La Distinction» (1979)</a:t>
            </a:r>
            <a:endParaRPr lang="en-US" sz="11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«Reproduction in Education, Society and Culture» (1970)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54880" y="1965960"/>
            <a:ext cx="6858000" cy="37490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Μελέτησε πώς οι κοινωνικές ανισότητες αναπαράγονται «αόρατα», μέσα από θεσμούς που φαίνονται ουδέτεροι — κυρίως το εκπαιδευτικό σύστημα.</a:t>
            </a:r>
            <a:endParaRPr lang="en-US" sz="1550" dirty="0"/>
          </a:p>
          <a:p>
            <a:pPr marL="228600" indent="-228600" algn="l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Κεντρική του ιδέα: η κοινωνική τάξη δεν είναι μόνο χρήμα — είναι κι ένας τρόπος σκέψης, ομιλίας, γούστου και συμπεριφοράς που μαθαίνεται από πολύ μικρή ηλικία.</a:t>
            </a:r>
            <a:endParaRPr lang="en-US" sz="1550" dirty="0"/>
          </a:p>
          <a:p>
            <a:pPr marL="228600" indent="-228600" algn="l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έργο του χρησιμοποιείται σήμερα ευρέως στη μελέτη ανισοτήτων στην εκπαίδευση και στην υγεία.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0" name="Text 8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Θεωρία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8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ΚΕΝΤΡΙΚΌ ΕΡΓΑΛΕΊΟ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4 Μορφές Κεφαλαίου κατά τον Bourdieu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103120"/>
            <a:ext cx="640080" cy="640080"/>
          </a:xfrm>
          <a:prstGeom prst="ellipse">
            <a:avLst/>
          </a:prstGeom>
          <a:solidFill>
            <a:srgbClr val="0E4749"/>
          </a:solidFill>
        </p:spPr>
      </p:sp>
      <p:sp>
        <p:nvSpPr>
          <p:cNvPr id="6" name="Text 4"/>
          <p:cNvSpPr/>
          <p:nvPr/>
        </p:nvSpPr>
        <p:spPr>
          <a:xfrm>
            <a:off x="822960" y="210312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45920" y="2029968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4749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Οικονομικό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645920" y="2395728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Χρήμα, περιουσία, εισόδημα.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645920" y="2971800"/>
            <a:ext cx="40233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0E4749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Παράδειγμα: </a:t>
            </a:r>
            <a:r>
              <a:rPr lang="en-US" sz="115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Ιατρ.: κάλυψη κόστους ιδιωτικής θεραπείας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82880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46520" y="2103120"/>
            <a:ext cx="640080" cy="64008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2" name="Text 10"/>
          <p:cNvSpPr/>
          <p:nvPr/>
        </p:nvSpPr>
        <p:spPr>
          <a:xfrm>
            <a:off x="6446520" y="210312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269480" y="2029968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Πολιτισμικό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269480" y="2395728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Γνώση, τίτλοι σπουδών, «τρόποι», γλώσσα.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269480" y="2971800"/>
            <a:ext cx="40233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Παράδειγμα: </a:t>
            </a:r>
            <a:r>
              <a:rPr lang="en-US" sz="115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Ιατρ.: κατανόηση ιατρικών οδηγιών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37947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2960" y="4069080"/>
            <a:ext cx="640080" cy="64008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8" name="Text 16"/>
          <p:cNvSpPr/>
          <p:nvPr/>
        </p:nvSpPr>
        <p:spPr>
          <a:xfrm>
            <a:off x="822960" y="406908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645920" y="3995928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Κοινωνικό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645920" y="4361688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Δίκτυα, γνωριμίες, σχέσεις.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645920" y="4937760"/>
            <a:ext cx="40233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Παράδειγμα: </a:t>
            </a:r>
            <a:r>
              <a:rPr lang="en-US" sz="115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Ιατρ.: «γνωστός γιατρός» για γρήγορο ραντεβού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172200" y="37947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446520" y="4069080"/>
            <a:ext cx="640080" cy="640080"/>
          </a:xfrm>
          <a:prstGeom prst="ellipse">
            <a:avLst/>
          </a:prstGeom>
          <a:solidFill>
            <a:srgbClr val="BD4A32"/>
          </a:solidFill>
        </p:spPr>
      </p:sp>
      <p:sp>
        <p:nvSpPr>
          <p:cNvPr id="24" name="Text 22"/>
          <p:cNvSpPr/>
          <p:nvPr/>
        </p:nvSpPr>
        <p:spPr>
          <a:xfrm>
            <a:off x="6446520" y="406908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269480" y="3995928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Συμβολικό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269480" y="4361688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Κύρος, αναγνώριση, φήμη.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7269480" y="4937760"/>
            <a:ext cx="40233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Παράδειγμα: </a:t>
            </a:r>
            <a:r>
              <a:rPr lang="en-US" sz="115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Ιατρ.: αξιοπιστία/εμπιστοσύνη απέναντι στο σύστημα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29" name="Text 27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Θεωρία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9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ΟΠΤΙΚΟΠΟΊΗΣΗ ΤΗΣ ΘΕΩΡΊΑΣ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Βίντεο: Bourdieu's Four Forms of Capital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6035040" cy="3383280"/>
          </a:xfrm>
          <a:prstGeom prst="roundRect">
            <a:avLst>
              <a:gd name="adj" fmla="val 2162"/>
            </a:avLst>
          </a:prstGeom>
          <a:solidFill>
            <a:srgbClr val="1C2B2C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880360" y="2971800"/>
            <a:ext cx="1371600" cy="1371600"/>
          </a:xfrm>
          <a:prstGeom prst="ellipse">
            <a:avLst/>
          </a:prstGeom>
          <a:solidFill>
            <a:srgbClr val="FFFFFF"/>
          </a:solidFill>
        </p:spPr>
      </p:sp>
      <p:sp>
        <p:nvSpPr>
          <p:cNvPr id="6" name="Shape 4"/>
          <p:cNvSpPr/>
          <p:nvPr/>
        </p:nvSpPr>
        <p:spPr>
          <a:xfrm rot="5400000">
            <a:off x="3310128" y="3310128"/>
            <a:ext cx="685800" cy="685800"/>
          </a:xfrm>
          <a:prstGeom prst="triangle">
            <a:avLst/>
          </a:prstGeom>
          <a:solidFill>
            <a:srgbClr val="2F7A73"/>
          </a:solidFill>
        </p:spPr>
      </p:sp>
      <p:sp>
        <p:nvSpPr>
          <p:cNvPr id="7" name="Text 5"/>
          <p:cNvSpPr/>
          <p:nvPr/>
        </p:nvSpPr>
        <p:spPr>
          <a:xfrm>
            <a:off x="777240" y="4800600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≈ 6 λεπτά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77240" y="2011680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Εκπαιδευτικό κανάλι κοινωνιολογίας · YouTube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534924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Σύνδεσμος: </a:t>
            </a:r>
            <a:r>
              <a:rPr lang="en-US" sz="1200" u="sng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hlinkClick r:id="rId3" action="ppaction://hlinkfile"/>
              </a:rPr>
              <a:t>https://www.youtube.com/watch?v=A8F6N8MQq4I</a:t>
            </a:r>
            <a:endParaRPr lang="en-US" sz="1200" u="sng" dirty="0">
              <a:solidFill>
                <a:srgbClr val="2F7A73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858000" y="1828800"/>
            <a:ext cx="4754880" cy="3383280"/>
          </a:xfrm>
          <a:prstGeom prst="roundRect">
            <a:avLst>
              <a:gd name="adj" fmla="val 2162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132320" y="2011680"/>
            <a:ext cx="42976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ΜΕΤΑ ΤΟ ΒΙΝΤΕΟ, </a:t>
            </a:r>
            <a:r>
              <a:rPr lang="el-GR" altLang="en-US" sz="1200" b="1" kern="0" spc="1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ερωτήσεις</a:t>
            </a:r>
          </a:p>
        </p:txBody>
      </p:sp>
      <p:sp>
        <p:nvSpPr>
          <p:cNvPr id="12" name="Text 10"/>
          <p:cNvSpPr/>
          <p:nvPr/>
        </p:nvSpPr>
        <p:spPr>
          <a:xfrm>
            <a:off x="7178040" y="2423160"/>
            <a:ext cx="4206240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Ποια μορφή κεφαλαίου θεωρείτε πιο «</a:t>
            </a:r>
            <a:r>
              <a:rPr lang="el-GR" alt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</a:t>
            </a: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ρατ</a:t>
            </a:r>
            <a:r>
              <a:rPr lang="el-GR" alt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ή</a:t>
            </a: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» στην ελληνική κοινωνία σήμερα;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Μπορείτε να σκεφτείτε ένα προσωπικό παράδειγμα κεφαλαίου που σας βοήθησε στις σπουδές σας;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4" name="Text 12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Θεωρία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12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ΠΙΟ ΔΎΣΚΟΛΗ — ΚΑΙ ΠΙΟ ΧΡΉΣΙΜΗ — ΈΝΝΟΙΑ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Habitus: Το «Σώμα» της Κοινωνικής Τάξης</a:t>
            </a:r>
            <a:r>
              <a:rPr lang="el-GR" alt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</a:t>
            </a:r>
          </a:p>
          <a:p>
            <a:pPr marL="0" indent="0">
              <a:buNone/>
            </a:pPr>
            <a:endParaRPr lang="el-GR" altLang="en-US" sz="3000" b="1" u="sng" dirty="0">
              <a:solidFill>
                <a:srgbClr val="1C2B2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>
              <a:buNone/>
            </a:pPr>
            <a:r>
              <a:rPr lang="en-US" altLang="en-US" sz="2000" u="sng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(</a:t>
            </a:r>
            <a:r>
              <a:rPr lang="el-GR" altLang="en-US" sz="2000" u="sng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Προβολή βίντεο </a:t>
            </a:r>
            <a:r>
              <a:rPr lang="en-US" altLang="en-US" sz="2000" u="sng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https://www.youtube.com/watch?v=EfYXuKZhuVk</a:t>
            </a:r>
            <a:r>
              <a:rPr lang="el-GR" altLang="en-US" sz="2000" u="sng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)</a:t>
            </a:r>
            <a:endParaRPr lang="en-US" altLang="en-US" sz="2000" u="sng" dirty="0">
              <a:solidFill>
                <a:srgbClr val="2F7A73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l-GR" altLang="en-US" sz="2000" b="1" dirty="0">
              <a:solidFill>
                <a:srgbClr val="1C2B2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31190" y="2276475"/>
            <a:ext cx="10943590" cy="1593850"/>
          </a:xfrm>
          <a:prstGeom prst="roundRect">
            <a:avLst>
              <a:gd name="adj" fmla="val 5926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20240"/>
            <a:ext cx="10454640" cy="12350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endParaRPr lang="en-US" sz="1500" b="1" i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5000"/>
              </a:lnSpc>
              <a:buNone/>
            </a:pPr>
            <a:endParaRPr lang="en-US" sz="1500" b="1" i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5000"/>
              </a:lnSpc>
              <a:buNone/>
            </a:pPr>
            <a:endParaRPr lang="en-US" sz="1500" b="1" i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5000"/>
              </a:lnSpc>
              <a:buNone/>
            </a:pPr>
            <a:endParaRPr lang="en-US" sz="1500" b="1" i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habitus είναι το σύστημα διαρκών, ως επί το πλείστον ασυνείδητων έξεων/διαθέσεων που αποκτούμε από την ανατροφή μας — καθορίζει πώς σκεφτόμαστε, μιλάμε, ντυνόμαστε και «νιώθουμε στη θέση μας» (ή όχι) σε διαφορετικά περιβάλλοντα.</a:t>
            </a:r>
          </a:p>
          <a:p>
            <a:pPr marL="0" indent="0">
              <a:lnSpc>
                <a:spcPct val="125000"/>
              </a:lnSpc>
              <a:buNone/>
            </a:pPr>
            <a:endParaRPr lang="en-US" altLang="en-US" sz="1500" b="1" i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l-GR" alt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Για παράδειγμα, σε μια ενσωματωμένη του</a:t>
            </a:r>
            <a:r>
              <a:rPr lang="en-US" alt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μορφή</a:t>
            </a:r>
            <a:r>
              <a:rPr lang="el-GR" alt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  <a:r>
              <a:rPr lang="en-US" alt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ευφράδεια λόγου, οι τρόποι συμπεριφοράς, η αισθητική προτίμηση, η άνεση σε πολιτισμικά περιβάλλοντα</a:t>
            </a:r>
            <a:r>
              <a:rPr lang="el-GR" alt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, </a:t>
            </a:r>
            <a:r>
              <a:rPr lang="en-US" alt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δεν είναι απλές θεωρητικές γνώσεις, αλλά «σώμα» και στάση ζωής που αποκτώνται σταδιακά</a:t>
            </a:r>
            <a:r>
              <a:rPr lang="el-GR" altLang="en-US" sz="1500" b="1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.</a:t>
            </a:r>
          </a:p>
        </p:txBody>
      </p:sp>
      <p:sp>
        <p:nvSpPr>
          <p:cNvPr id="6" name="Shape 4"/>
          <p:cNvSpPr/>
          <p:nvPr/>
        </p:nvSpPr>
        <p:spPr>
          <a:xfrm>
            <a:off x="548640" y="3999865"/>
            <a:ext cx="5073015" cy="2071370"/>
          </a:xfrm>
          <a:prstGeom prst="roundRect">
            <a:avLst>
              <a:gd name="adj" fmla="val 2759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4041140"/>
            <a:ext cx="502920" cy="50292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8" name="Text 6"/>
          <p:cNvSpPr/>
          <p:nvPr/>
        </p:nvSpPr>
        <p:spPr>
          <a:xfrm>
            <a:off x="868680" y="4007485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08760" y="3703320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b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400" b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400" b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400" b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«Το ψάρι νερό»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4069080"/>
            <a:ext cx="4663440" cy="164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endParaRPr lang="en-US" sz="1250" dirty="0">
              <a:solidFill>
                <a:srgbClr val="667070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Παιδί από μορφωμένη/εύπορη οικογένεια: νιώθει άνετα σε πβιβλιοθήκη</a:t>
            </a:r>
            <a:r>
              <a:rPr lang="el-GR" alt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/</a:t>
            </a: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ιατρείο — γνωρίζει «τους κανόνες του παιχνιδιού» χωρίς να τους έχει διδαχθεί ρητά.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561455" y="3997960"/>
            <a:ext cx="4441825" cy="2072005"/>
          </a:xfrm>
          <a:prstGeom prst="roundRect">
            <a:avLst>
              <a:gd name="adj" fmla="val 2759"/>
            </a:avLst>
          </a:prstGeom>
          <a:solidFill>
            <a:srgbClr val="F5DCD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629400" y="4008755"/>
            <a:ext cx="502920" cy="502920"/>
          </a:xfrm>
          <a:prstGeom prst="ellipse">
            <a:avLst/>
          </a:prstGeom>
          <a:solidFill>
            <a:srgbClr val="BD4A32"/>
          </a:solidFill>
        </p:spPr>
      </p:sp>
      <p:sp>
        <p:nvSpPr>
          <p:cNvPr id="13" name="Text 11"/>
          <p:cNvSpPr/>
          <p:nvPr/>
        </p:nvSpPr>
        <p:spPr>
          <a:xfrm>
            <a:off x="6629400" y="3870325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315200" y="4030345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b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  <a:sym typeface="+mn-ea"/>
            </a:endParaRPr>
          </a:p>
          <a:p>
            <a:pPr marL="0" indent="0">
              <a:buNone/>
            </a:pPr>
            <a:endParaRPr lang="en-US" sz="1400" b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  <a:sym typeface="+mn-ea"/>
            </a:endParaRPr>
          </a:p>
          <a:p>
            <a:pPr marL="0" indent="0">
              <a:buNone/>
            </a:pPr>
            <a:endParaRPr lang="en-US" sz="1400" b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  <a:sym typeface="+mn-ea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«</a:t>
            </a:r>
            <a:r>
              <a:rPr lang="el-GR" altLang="en-US" sz="1400" b="1" dirty="0"/>
              <a:t>Το ψάρι έξω από το νερό</a:t>
            </a:r>
            <a:r>
              <a:rPr lang="en-US" sz="140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»</a:t>
            </a:r>
            <a:endParaRPr lang="en-US" sz="1400" dirty="0"/>
          </a:p>
          <a:p>
            <a:pPr marL="0" indent="0">
              <a:buNone/>
            </a:pPr>
            <a:endParaRPr lang="el-GR" alt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629400" y="3917315"/>
            <a:ext cx="4663440" cy="164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endParaRPr lang="en-US" sz="1250" dirty="0">
              <a:solidFill>
                <a:srgbClr val="667070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250" dirty="0">
              <a:solidFill>
                <a:srgbClr val="667070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250" dirty="0">
              <a:solidFill>
                <a:srgbClr val="667070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250" dirty="0">
              <a:solidFill>
                <a:srgbClr val="667070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Παιδί </a:t>
            </a:r>
            <a:r>
              <a:rPr lang="el-GR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 </a:t>
            </a:r>
            <a:r>
              <a:rPr lang="el-GR" alt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διαφορετικό </a:t>
            </a:r>
            <a:r>
              <a:rPr lang="en-GB" alt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habitus</a:t>
            </a: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: μπορεί να νιώσει αμήχανα σε ίδια περιβάλλοντα — και αυτό λανθασμένα να «διαβαστεί» ως έλλειψη ικανότητας</a:t>
            </a:r>
            <a:r>
              <a:rPr lang="el-GR" alt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/κατωτερότητας</a:t>
            </a: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, αντί ως έλλειψη εξοικείωσης.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7" name="Text 15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Θεωρία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10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animBg="1"/>
      <p:bldP spid="6" grpId="0" bldLvl="0" animBg="1"/>
      <p:bldP spid="7" grpId="0" bldLvl="0" animBg="1"/>
      <p:bldP spid="8" grpId="0" animBg="1"/>
      <p:bldP spid="9" grpId="0" animBg="1"/>
      <p:bldP spid="10" grpId="0" animBg="1"/>
      <p:bldP spid="11" grpId="0" bldLvl="0" animBg="1"/>
      <p:bldP spid="12" grpId="0" bldLvl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ΠΏΣ ΚΛΕΊΝΕΙ Ο ΚΎΚΛΟΣ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Κοινωνική Αναπαραγωγή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3774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377440"/>
            <a:ext cx="205740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l-GR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Κοινωνική Τάξη/</a:t>
            </a:r>
            <a:r>
              <a:rPr lang="en-GB" altLang="el-GR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</a:t>
            </a:r>
            <a:r>
              <a:rPr lang="en-GB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tatus</a:t>
            </a:r>
            <a:r>
              <a:rPr lang="el-GR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Ο</a:t>
            </a:r>
            <a:r>
              <a:rPr 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ικογένειας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172968" y="2935224"/>
            <a:ext cx="201168" cy="256032"/>
          </a:xfrm>
          <a:prstGeom prst="rightArrow">
            <a:avLst/>
          </a:prstGeom>
          <a:solidFill>
            <a:srgbClr val="A97A22"/>
          </a:solidFill>
        </p:spPr>
      </p:sp>
      <p:sp>
        <p:nvSpPr>
          <p:cNvPr id="7" name="Shape 5"/>
          <p:cNvSpPr/>
          <p:nvPr/>
        </p:nvSpPr>
        <p:spPr>
          <a:xfrm>
            <a:off x="3429000" y="23774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566160" y="2377440"/>
            <a:ext cx="205740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Μεταβίβαση κεφαλαί</a:t>
            </a:r>
            <a:r>
              <a:rPr lang="el-GR" alt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ων</a:t>
            </a:r>
            <a:endParaRPr lang="en-US" sz="12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(πολιτισμικό/κοινωνικό)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779008" y="2935224"/>
            <a:ext cx="201168" cy="256032"/>
          </a:xfrm>
          <a:prstGeom prst="rightArrow">
            <a:avLst/>
          </a:prstGeom>
          <a:solidFill>
            <a:srgbClr val="A97A22"/>
          </a:solidFill>
        </p:spPr>
      </p:sp>
      <p:sp>
        <p:nvSpPr>
          <p:cNvPr id="10" name="Shape 8"/>
          <p:cNvSpPr/>
          <p:nvPr/>
        </p:nvSpPr>
        <p:spPr>
          <a:xfrm>
            <a:off x="6309360" y="23774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46520" y="2377440"/>
            <a:ext cx="205740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Διαμόρφωση habitus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659368" y="2935224"/>
            <a:ext cx="201168" cy="256032"/>
          </a:xfrm>
          <a:prstGeom prst="rightArrow">
            <a:avLst/>
          </a:prstGeom>
          <a:solidFill>
            <a:srgbClr val="A97A22"/>
          </a:solidFill>
        </p:spPr>
      </p:sp>
      <p:sp>
        <p:nvSpPr>
          <p:cNvPr id="13" name="Shape 11"/>
          <p:cNvSpPr/>
          <p:nvPr/>
        </p:nvSpPr>
        <p:spPr>
          <a:xfrm>
            <a:off x="8869680" y="2377440"/>
            <a:ext cx="2331720" cy="1371600"/>
          </a:xfrm>
          <a:prstGeom prst="roundRect">
            <a:avLst>
              <a:gd name="adj" fmla="val 533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006840" y="2377440"/>
            <a:ext cx="205740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Πλεονέκτημα</a:t>
            </a:r>
            <a:r>
              <a:rPr lang="el-GR" alt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/μειονέκτημα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σε «ουδέτερους»</a:t>
            </a:r>
            <a:endParaRPr lang="en-US" sz="12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θεσμούς (σχολείο, υγεία)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3078328" y="3977640"/>
            <a:ext cx="6035040" cy="384048"/>
          </a:xfrm>
          <a:prstGeom prst="roundRect">
            <a:avLst>
              <a:gd name="adj" fmla="val 50000"/>
            </a:avLst>
          </a:prstGeom>
          <a:solidFill>
            <a:srgbClr val="F5DCD4"/>
          </a:solidFill>
        </p:spPr>
      </p:sp>
      <p:sp>
        <p:nvSpPr>
          <p:cNvPr id="16" name="Text 14"/>
          <p:cNvSpPr/>
          <p:nvPr/>
        </p:nvSpPr>
        <p:spPr>
          <a:xfrm>
            <a:off x="3078328" y="3977640"/>
            <a:ext cx="60350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Η επόμενη γενιά</a:t>
            </a:r>
            <a:r>
              <a:rPr lang="el-GR" sz="125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:</a:t>
            </a:r>
            <a:r>
              <a:rPr lang="en-US" sz="125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  <a:r>
              <a:rPr lang="en-GB" altLang="en-US" sz="125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 </a:t>
            </a:r>
            <a:r>
              <a:rPr lang="en-US" sz="125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κύκλος αναπαράγεται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48640" y="5227320"/>
            <a:ext cx="11094415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εκπαιδευτικό (και όπως θα δούμε, το υγειονομικό) σύστημα παρουσιάζεται ως «ουδέτερο» και «αξιοκρατικό» — αλλά στην πράξη επιβραβεύει το κεφάλαιο και το habitus που ήδη διαθέτουν οι προνομιούχες οικογένειες, νομιμοποιώντας το αποτέλεσμα ως «αξία».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9" name="Text 17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Θεωρία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11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uild="p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ΕΥΡΎΤΕΡΟ ΠΛΑΊΣΙΟ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Οι Κοινωνικοί Προσδιοριστές της Υγείας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023360" cy="3977640"/>
          </a:xfrm>
          <a:prstGeom prst="roundRect">
            <a:avLst>
              <a:gd name="adj" fmla="val 1839"/>
            </a:avLst>
          </a:prstGeom>
          <a:solidFill>
            <a:srgbClr val="2F7A73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2286000"/>
            <a:ext cx="402336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altLang="en-US" sz="4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πάνω από το 5</a:t>
            </a:r>
            <a:r>
              <a:rPr lang="en-US" sz="4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0%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868680" y="3291840"/>
            <a:ext cx="338328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της υγείας μας δεν καθορίζεται από την ιατρική φροντίδα, αλλά από κοινωνικές, οικονομικές και περιβαλλοντικές συνθήκες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5349240"/>
            <a:ext cx="3749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Μοντέλο κοινωνικών προσδιοριστών υγείας (WHO · County Health Rankings)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846320" y="1828800"/>
            <a:ext cx="3246120" cy="1097280"/>
          </a:xfrm>
          <a:prstGeom prst="roundRect">
            <a:avLst>
              <a:gd name="adj" fmla="val 6667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0" y="2011680"/>
            <a:ext cx="411480" cy="41148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0" name="Text 8"/>
          <p:cNvSpPr/>
          <p:nvPr/>
        </p:nvSpPr>
        <p:spPr>
          <a:xfrm>
            <a:off x="5029200" y="2011680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•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983480" y="2450592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Εισόδημα &amp; εργασία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75320" y="1828800"/>
            <a:ext cx="3246120" cy="1097280"/>
          </a:xfrm>
          <a:prstGeom prst="roundRect">
            <a:avLst>
              <a:gd name="adj" fmla="val 6667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458200" y="2011680"/>
            <a:ext cx="411480" cy="41148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4" name="Text 12"/>
          <p:cNvSpPr/>
          <p:nvPr/>
        </p:nvSpPr>
        <p:spPr>
          <a:xfrm>
            <a:off x="8458200" y="2011680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•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412480" y="2450592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Στέγαση &amp; γειτονιά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846320" y="3127248"/>
            <a:ext cx="3246120" cy="1097280"/>
          </a:xfrm>
          <a:prstGeom prst="roundRect">
            <a:avLst>
              <a:gd name="adj" fmla="val 6667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029200" y="3310128"/>
            <a:ext cx="411480" cy="41148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8" name="Text 16"/>
          <p:cNvSpPr/>
          <p:nvPr/>
        </p:nvSpPr>
        <p:spPr>
          <a:xfrm>
            <a:off x="5029200" y="3310128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•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983480" y="3338830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Εκπαίδευση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275320" y="3127248"/>
            <a:ext cx="3246120" cy="1097280"/>
          </a:xfrm>
          <a:prstGeom prst="roundRect">
            <a:avLst>
              <a:gd name="adj" fmla="val 6667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458200" y="3310128"/>
            <a:ext cx="411480" cy="41148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22" name="Text 20"/>
          <p:cNvSpPr/>
          <p:nvPr/>
        </p:nvSpPr>
        <p:spPr>
          <a:xfrm>
            <a:off x="8458200" y="3310128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•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412480" y="3328035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Πρόσβαση σε τρόφιμα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846320" y="4425696"/>
            <a:ext cx="3246120" cy="1097280"/>
          </a:xfrm>
          <a:prstGeom prst="roundRect">
            <a:avLst>
              <a:gd name="adj" fmla="val 6667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029200" y="4608576"/>
            <a:ext cx="411480" cy="41148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26" name="Text 24"/>
          <p:cNvSpPr/>
          <p:nvPr/>
        </p:nvSpPr>
        <p:spPr>
          <a:xfrm>
            <a:off x="5029200" y="4608576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•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4983480" y="4648073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Κοινωνική υποστήριξη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275320" y="4425696"/>
            <a:ext cx="3246120" cy="1097280"/>
          </a:xfrm>
          <a:prstGeom prst="roundRect">
            <a:avLst>
              <a:gd name="adj" fmla="val 6667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458200" y="4608576"/>
            <a:ext cx="411480" cy="41148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30" name="Text 28"/>
          <p:cNvSpPr/>
          <p:nvPr/>
        </p:nvSpPr>
        <p:spPr>
          <a:xfrm>
            <a:off x="8458200" y="4608576"/>
            <a:ext cx="4114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•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8412480" y="4648073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Περιβάλλον/υποδομές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33" name="Text 31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15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ΕΜΠΌΔΙΟ 1 &amp;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Χρήμα και Απόσταση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3931920"/>
          </a:xfrm>
          <a:prstGeom prst="roundRect">
            <a:avLst>
              <a:gd name="adj" fmla="val 1860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2148840"/>
            <a:ext cx="594360" cy="59436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6" name="Text 4"/>
          <p:cNvSpPr/>
          <p:nvPr/>
        </p:nvSpPr>
        <p:spPr>
          <a:xfrm>
            <a:off x="914400" y="214884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€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691640" y="2194560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Οικονομικά εμπόδια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2880360"/>
            <a:ext cx="4663440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Κόστος επισκέψεων, εξετάσεων και φαρμάκων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Απώλεια ημερομισθίου για να πάει κανείς σε ραντεβού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Έλλειψη ή ανεπαρκής ασφαλιστική κάλυψη</a:t>
            </a:r>
            <a:endParaRPr lang="en-US" sz="1350" dirty="0"/>
          </a:p>
          <a:p>
            <a:pPr indent="0" algn="l">
              <a:lnSpc>
                <a:spcPct val="118000"/>
              </a:lnSpc>
              <a:spcAft>
                <a:spcPts val="1200"/>
              </a:spcAft>
              <a:buSzPct val="100000"/>
              <a:buNone/>
            </a:pP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309360" y="1828800"/>
            <a:ext cx="5303520" cy="3931920"/>
          </a:xfrm>
          <a:prstGeom prst="roundRect">
            <a:avLst>
              <a:gd name="adj" fmla="val 1860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675120" y="2148840"/>
            <a:ext cx="594360" cy="59436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1" name="Text 9"/>
          <p:cNvSpPr/>
          <p:nvPr/>
        </p:nvSpPr>
        <p:spPr>
          <a:xfrm>
            <a:off x="6675120" y="214884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52360" y="219456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Γεωγραφικά/δομικά εμπόδια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75120" y="2880360"/>
            <a:ext cx="4663440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Έλλειψη ειδικών γιατρών σε περιφέρεια/νησιά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Μεγάλος χρόνος &amp; κόστος μετακίνησης προς αστικά κέντρα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Ανεπαρκείς υποδομές πρωτοβάθμιας φροντίδας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5" name="Text 13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Α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16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build="p"/>
      <p:bldP spid="9" grpId="0" animBg="1"/>
      <p:bldP spid="10" grpId="0" animBg="1"/>
      <p:bldP spid="11" grpId="0" animBg="1"/>
      <p:bldP spid="12" grpId="0" animBg="1"/>
      <p:bldP spid="1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ΕΜΠΌΔΙΟ 3 — ΑΥΤΌ ΠΟΥ ΔΕΝ ΒΛΈΠΟΥΜΕ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Πολιτισμικό Κεφάλαιο &amp; Health Literacy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285"/>
            <a:ext cx="11094415" cy="1097280"/>
          </a:xfrm>
          <a:prstGeom prst="roundRect">
            <a:avLst>
              <a:gd name="adj" fmla="val 6667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9780" y="1782445"/>
            <a:ext cx="10545775" cy="868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5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Health literacy: </a:t>
            </a:r>
            <a:r>
              <a:rPr lang="en-US" sz="1550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ικανότητα να βρίσκει, να κατανοεί και να χρησιμοποιεί κανείς ιατρικές πληροφορίες για να πάρει αποφάσεις για την υγεία του.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501015" y="2863215"/>
            <a:ext cx="11142345" cy="29203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Κατανόηση ιατρικής ορολογίας, οδηγιών δοσολογίας, εντύπων συναίνεσης</a:t>
            </a:r>
            <a:endParaRPr lang="en-US" sz="1500" dirty="0"/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Γνώση «πώς λειτουργεί» το σύστημα: ποιον να ρωτήσω, πώς κλείνω παραπομπή, τι δικαιούμαι</a:t>
            </a:r>
            <a:endParaRPr lang="en-US" sz="1500" dirty="0"/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Ικανότητα διαπραγμάτευσης με γραφειοκρατία (ραντεβού, ΕΟΠΥΥ, εξαιρέσεις)</a:t>
            </a:r>
            <a:endParaRPr lang="en-US" sz="1500" dirty="0"/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Άνεση να κάνει κανείς ερωτήσεις ή να ζητήσει δεύτερη γνώμη</a:t>
            </a:r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l-GR" altLang="en-US" sz="1500" dirty="0"/>
              <a:t>Αναζήτηση’ κάλου’ γιατρού, σωστής ιατρικής ειδικότητας</a:t>
            </a:r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l-GR" altLang="en-US" sz="1500" dirty="0"/>
              <a:t>Αντίσταση</a:t>
            </a:r>
            <a:r>
              <a:rPr lang="en-GB" altLang="el-GR" sz="1500" dirty="0"/>
              <a:t>/</a:t>
            </a:r>
            <a:r>
              <a:rPr lang="el-GR" altLang="el-GR" sz="1500" dirty="0"/>
              <a:t>Φιλτράρισμα</a:t>
            </a:r>
            <a:r>
              <a:rPr lang="el-GR" altLang="en-US" sz="1500" dirty="0"/>
              <a:t> στις ιατρικές συμβουλές/ συμβουλές ομορφιάς από </a:t>
            </a:r>
            <a:r>
              <a:rPr lang="en-GB" altLang="en-US" sz="1500" dirty="0"/>
              <a:t>sites/influensers</a:t>
            </a:r>
          </a:p>
        </p:txBody>
      </p:sp>
      <p:sp>
        <p:nvSpPr>
          <p:cNvPr id="7" name="Text 5"/>
          <p:cNvSpPr/>
          <p:nvPr/>
        </p:nvSpPr>
        <p:spPr>
          <a:xfrm>
            <a:off x="548640" y="5989320"/>
            <a:ext cx="11094415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Όλα αυτά είναι μορφές πολιτισμικού κεφαλαίου — και δεν διανέμονται εξίσου.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9" name="Text 7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Α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17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p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ΕΜΠΌΔΙΟ 4 &amp; 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Δίκτυα και το να «Νιώθεις Άβολα»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2105"/>
            <a:ext cx="5118735" cy="2570480"/>
          </a:xfrm>
          <a:prstGeom prst="roundRect">
            <a:avLst>
              <a:gd name="adj" fmla="val 1860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148840"/>
            <a:ext cx="594360" cy="59436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6" name="Text 4"/>
          <p:cNvSpPr/>
          <p:nvPr/>
        </p:nvSpPr>
        <p:spPr>
          <a:xfrm>
            <a:off x="914400" y="214884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🤝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91640" y="2194560"/>
            <a:ext cx="39319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Κοινωνικό κεφάλαιο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2880360"/>
            <a:ext cx="4663440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«Γνωστός γιατρός» = γρηγορότερο ραντεβού, πιο άμεση πληροφόρηση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Οικογενειακό/φιλικό δίκτυο με ιατρικές γνώσεις να καθοδηγεί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Σύσταση για συγκεκριμένο ειδικό/νοσοκομείο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309360" y="1796415"/>
            <a:ext cx="5028565" cy="2378075"/>
          </a:xfrm>
          <a:prstGeom prst="roundRect">
            <a:avLst>
              <a:gd name="adj" fmla="val 1860"/>
            </a:avLst>
          </a:prstGeom>
          <a:solidFill>
            <a:srgbClr val="F5DCD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675120" y="2148840"/>
            <a:ext cx="594360" cy="594360"/>
          </a:xfrm>
          <a:prstGeom prst="ellipse">
            <a:avLst/>
          </a:prstGeom>
          <a:solidFill>
            <a:srgbClr val="BD4A32"/>
          </a:solidFill>
        </p:spPr>
      </p:sp>
      <p:sp>
        <p:nvSpPr>
          <p:cNvPr id="11" name="Text 9"/>
          <p:cNvSpPr/>
          <p:nvPr/>
        </p:nvSpPr>
        <p:spPr>
          <a:xfrm>
            <a:off x="6675120" y="214884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!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452360" y="219456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altLang="en-US" sz="160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Διαφορετικό </a:t>
            </a:r>
            <a:r>
              <a:rPr lang="en-US" sz="1600" b="1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Habitus στο ιατρείο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75120" y="2880360"/>
            <a:ext cx="4663440" cy="12630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Αίσθηση κατωτερότητας απέναντι στην «ιατρική αυθεντία»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Λιγότερη συμμετοχική λήψη αποφάσεων για τη θεραπεία του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5" name="Text 13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18 / 41</a:t>
            </a:r>
            <a:endParaRPr lang="en-US" sz="1000" dirty="0"/>
          </a:p>
        </p:txBody>
      </p:sp>
      <p:sp>
        <p:nvSpPr>
          <p:cNvPr id="17" name="Text Box 16"/>
          <p:cNvSpPr txBox="1"/>
          <p:nvPr/>
        </p:nvSpPr>
        <p:spPr>
          <a:xfrm>
            <a:off x="424815" y="4542155"/>
            <a:ext cx="10802620" cy="206883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>
                <a:latin typeface="Arial" panose="020B0604020202020204"/>
                <a:ea typeface="Arial" panose="020B0604020202020204"/>
              </a:rPr>
              <a:t>Η σχέση ανάμεσα στο </a:t>
            </a:r>
            <a:r>
              <a:rPr lang="en-US" altLang="zh-CN" sz="1600" b="1">
                <a:latin typeface="Arial" panose="020B0604020202020204"/>
                <a:ea typeface="Arial" panose="020B0604020202020204"/>
              </a:rPr>
              <a:t>habitus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 και στο </a:t>
            </a:r>
            <a:r>
              <a:rPr lang="en-US" altLang="zh-CN" sz="1600" b="1">
                <a:latin typeface="Arial" panose="020B0604020202020204"/>
                <a:ea typeface="Arial" panose="020B0604020202020204"/>
              </a:rPr>
              <a:t>κεφάλαιο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 στη θεωρία του Pierre Bourdieu είναι διαλεκτική, αλληλένδετη και καθοριστική για την κοινωνική θέση και δράση των υποκειμένων.</a:t>
            </a:r>
            <a:r>
              <a:rPr lang="el-GR" altLang="en-US" sz="1600" b="0">
                <a:latin typeface="Arial" panose="020B0604020202020204"/>
                <a:ea typeface="Arial" panose="020B0604020202020204"/>
              </a:rPr>
              <a:t> Με πολύ απλά λόγια:</a:t>
            </a:r>
            <a:endParaRPr lang="en-US" altLang="zh-CN" sz="1600" b="0">
              <a:latin typeface="Arial" panose="020B0604020202020204"/>
              <a:ea typeface="Arial" panose="020B0604020202020204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endParaRPr lang="en-US" altLang="zh-CN" sz="1600" b="0">
              <a:latin typeface="Arial" panose="020B0604020202020204"/>
              <a:ea typeface="Arial" panose="020B0604020202020204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en-US" altLang="zh-CN" sz="1600" b="1">
                <a:latin typeface="Arial" panose="020B0604020202020204"/>
                <a:ea typeface="Arial" panose="020B0604020202020204"/>
              </a:rPr>
              <a:t>Habitus: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 </a:t>
            </a:r>
            <a:r>
              <a:rPr lang="el-GR" altLang="en-US" sz="1600" b="0">
                <a:latin typeface="Arial" panose="020B0604020202020204"/>
                <a:ea typeface="Arial" panose="020B0604020202020204"/>
              </a:rPr>
              <a:t>Σ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υν</a:t>
            </a:r>
            <a:r>
              <a:rPr lang="el-GR" altLang="en-US" sz="1600" b="0">
                <a:latin typeface="Arial" panose="020B0604020202020204"/>
                <a:ea typeface="Arial" panose="020B0604020202020204"/>
              </a:rPr>
              <a:t>ήθειες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, σ</a:t>
            </a:r>
            <a:r>
              <a:rPr lang="el-GR" altLang="en-US" sz="1600" b="0">
                <a:latin typeface="Arial" panose="020B0604020202020204"/>
                <a:ea typeface="Arial" panose="020B0604020202020204"/>
              </a:rPr>
              <a:t>κέψεις 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και</a:t>
            </a:r>
            <a:r>
              <a:rPr lang="el-GR" altLang="en-US" sz="1600" b="0">
                <a:latin typeface="Arial" panose="020B0604020202020204"/>
                <a:ea typeface="Arial" panose="020B0604020202020204"/>
              </a:rPr>
              <a:t> τρόποι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 συμπεριφοράς που αποκτά το άτομο μέσα από την οικογενειακή του καταγωγή και την κοινωνική του τάξη.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endParaRPr lang="en-US" altLang="zh-CN" sz="1600" b="0">
              <a:latin typeface="Arial" panose="020B0604020202020204"/>
              <a:ea typeface="Arial" panose="020B0604020202020204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en-US" altLang="zh-CN" sz="1600" b="1">
                <a:latin typeface="Arial" panose="020B0604020202020204"/>
                <a:ea typeface="Arial" panose="020B0604020202020204"/>
              </a:rPr>
              <a:t>Κεφάλαιο:</a:t>
            </a:r>
            <a:r>
              <a:rPr lang="en-US" altLang="zh-CN" sz="1600" b="0">
                <a:latin typeface="Arial" panose="020B0604020202020204"/>
                <a:ea typeface="Arial" panose="020B0604020202020204"/>
              </a:rPr>
              <a:t> Οι </a:t>
            </a:r>
            <a:r>
              <a:rPr lang="el-GR" altLang="en-US" sz="1600" b="0">
                <a:latin typeface="Arial" panose="020B0604020202020204"/>
                <a:ea typeface="Arial" panose="020B0604020202020204"/>
              </a:rPr>
              <a:t>πληροφορίες (4 Κεφάλαια) </a:t>
            </a:r>
            <a:r>
              <a:rPr lang="en-US" altLang="zh-CN" sz="1600">
                <a:latin typeface="Arial" panose="020B0604020202020204"/>
                <a:ea typeface="Arial" panose="020B0604020202020204"/>
                <a:sym typeface="+mn-ea"/>
              </a:rPr>
              <a:t>που αποκτά το άτομο μέσα από την οικογενειακή του καταγωγή και την κοινωνική του τάξη</a:t>
            </a:r>
            <a:endParaRPr lang="en-US" altLang="zh-CN" sz="1600" b="0"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build="p"/>
      <p:bldP spid="9" grpId="0" animBg="1"/>
      <p:bldP spid="10" grpId="0" animBg="1"/>
      <p:bldP spid="11" grpId="0" animBg="1"/>
      <p:bldP spid="12" grpId="0" animBg="1"/>
      <p:bldP spid="13" grpId="0" animBg="1"/>
      <p:bldP spid="1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ΤΑ ΝΟΎΜΕΡΑ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Ελλάδα σε Ευρωπαϊκή Σύγκριση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783080"/>
          <a:ext cx="69494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795260" y="1290955"/>
            <a:ext cx="3817620" cy="4826635"/>
          </a:xfrm>
          <a:prstGeom prst="roundRect">
            <a:avLst>
              <a:gd name="adj" fmla="val 1905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001000" y="1444625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BD4A3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ΕΠΙΠΛΕΟΝ ΔΕΔΟΜΕΝΑ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8001000" y="1874520"/>
            <a:ext cx="3429000" cy="3931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l-GR" altLang="en-US" sz="1400" dirty="0"/>
              <a:t>το 2020 οι ιδιωτικές εταιρίες ασφάλισης υγείας πλήρωσαν  577εκ στα ιδιωτικά νοσοκομεία, το 2024 πλήρωσαν 861εκ.</a:t>
            </a:r>
          </a:p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l-GR" altLang="en-US" sz="1400" dirty="0"/>
              <a:t>Σήμερα έχουν πάνω από 1,5 εκ Έλληνες ιδιωτική ασφάλιση υγείας</a:t>
            </a:r>
          </a:p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l-GR" altLang="en-US" sz="1400" dirty="0"/>
              <a:t>το 2020 υπήρξαν 5182 νέα συμβόλαια, ενω το 2024 υπογράφηκαν  8594</a:t>
            </a:r>
          </a:p>
        </p:txBody>
      </p:sp>
      <p:sp>
        <p:nvSpPr>
          <p:cNvPr id="8" name="Text 5"/>
          <p:cNvSpPr/>
          <p:nvPr/>
        </p:nvSpPr>
        <p:spPr>
          <a:xfrm>
            <a:off x="548640" y="6080760"/>
            <a:ext cx="110642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Πηγές: OECD Health at a Glance 2023· State of Health in the EU – Greece Country Health Profile 2025· Greek City Times 2024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0" name="Text 7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Α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19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ΟΠΤΙΚΟΠΟΊΗΣΗ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Βίντεο: Social Determinants of Health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880360" y="2971800"/>
            <a:ext cx="1371600" cy="1371600"/>
          </a:xfrm>
          <a:prstGeom prst="ellipse">
            <a:avLst/>
          </a:prstGeom>
          <a:solidFill>
            <a:srgbClr val="FFFFFF"/>
          </a:solidFill>
        </p:spPr>
      </p:sp>
      <p:sp>
        <p:nvSpPr>
          <p:cNvPr id="7" name="Text 5"/>
          <p:cNvSpPr/>
          <p:nvPr/>
        </p:nvSpPr>
        <p:spPr>
          <a:xfrm>
            <a:off x="777240" y="4800600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≈ 3–4 λεπτά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77240" y="2011680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Επεξηγηματική κινούμενη εικόνα · YouTube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534924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Σύνδεσμος: </a:t>
            </a:r>
            <a:r>
              <a:rPr lang="en-US" sz="1200" u="sng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hlinkClick r:id="rId3" action="ppaction://hlinkfile"/>
              </a:rPr>
              <a:t>https://www.youtube.com/watch?v=_X2tdLTx_1Y</a:t>
            </a:r>
            <a:r>
              <a:rPr lang="en-GB" altLang="en-US" sz="1200" u="sng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</a:p>
        </p:txBody>
      </p:sp>
      <p:sp>
        <p:nvSpPr>
          <p:cNvPr id="10" name="Shape 8"/>
          <p:cNvSpPr/>
          <p:nvPr/>
        </p:nvSpPr>
        <p:spPr>
          <a:xfrm>
            <a:off x="6858000" y="1828800"/>
            <a:ext cx="4754880" cy="3383280"/>
          </a:xfrm>
          <a:prstGeom prst="roundRect">
            <a:avLst>
              <a:gd name="adj" fmla="val 2162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132320" y="2011680"/>
            <a:ext cx="42976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ΜΕΤΑ ΤΟ ΒΙΝΤΕΟ, </a:t>
            </a:r>
            <a:r>
              <a:rPr lang="el-GR" altLang="en-US" sz="1200" b="1" kern="0" spc="1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Ερωτήσεις</a:t>
            </a:r>
          </a:p>
        </p:txBody>
      </p:sp>
      <p:sp>
        <p:nvSpPr>
          <p:cNvPr id="12" name="Text 10"/>
          <p:cNvSpPr/>
          <p:nvPr/>
        </p:nvSpPr>
        <p:spPr>
          <a:xfrm>
            <a:off x="7178040" y="2423160"/>
            <a:ext cx="4206240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indent="0" algn="l">
              <a:lnSpc>
                <a:spcPct val="118000"/>
              </a:lnSpc>
              <a:spcAft>
                <a:spcPts val="1200"/>
              </a:spcAft>
              <a:buSzPct val="100000"/>
              <a:buNone/>
            </a:pP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Ποιος προσδιοριστής θεωρείτε πιο κρίσιμο στο ελληνικό πλαίσιο σήμερα;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Τι θα μπορούσε να κάνει διαφορετικά ένα σύστημα υγείας σχεδιασμένο γύρω από αυτούς τους</a:t>
            </a:r>
            <a:r>
              <a:rPr lang="el-GR" alt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κοινωνικές</a:t>
            </a: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προσδιοριστές;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4" name="Text 12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Α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20 / 41</a:t>
            </a:r>
            <a:endParaRPr lang="en-US" sz="1000" dirty="0"/>
          </a:p>
        </p:txBody>
      </p:sp>
      <p:sp>
        <p:nvSpPr>
          <p:cNvPr id="16" name="Shape 2"/>
          <p:cNvSpPr/>
          <p:nvPr/>
        </p:nvSpPr>
        <p:spPr>
          <a:xfrm>
            <a:off x="411480" y="1417320"/>
            <a:ext cx="6035040" cy="3383280"/>
          </a:xfrm>
          <a:prstGeom prst="roundRect">
            <a:avLst>
              <a:gd name="adj" fmla="val 2162"/>
            </a:avLst>
          </a:prstGeom>
          <a:solidFill>
            <a:srgbClr val="1C2B2C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7" name="Shape 4"/>
          <p:cNvSpPr/>
          <p:nvPr/>
        </p:nvSpPr>
        <p:spPr>
          <a:xfrm rot="5400000">
            <a:off x="2945003" y="2743073"/>
            <a:ext cx="685800" cy="685800"/>
          </a:xfrm>
          <a:prstGeom prst="triangle">
            <a:avLst/>
          </a:prstGeom>
          <a:solidFill>
            <a:srgbClr val="2F7A73"/>
          </a:solid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ΣΎΝΔΕΣΗ ΜΕ ΤΗ ΘΕΩΡΊΑ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Υγεία ως Πεδίο Αναπαραγωγής Ανισότητας</a:t>
            </a:r>
            <a:r>
              <a:rPr lang="el-GR" alt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, σύμφωνα με τον </a:t>
            </a:r>
            <a:r>
              <a:rPr lang="en-GB" alt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Bourdieu</a:t>
            </a:r>
          </a:p>
        </p:txBody>
      </p:sp>
      <p:sp>
        <p:nvSpPr>
          <p:cNvPr id="4" name="Text 2"/>
          <p:cNvSpPr/>
          <p:nvPr/>
        </p:nvSpPr>
        <p:spPr>
          <a:xfrm>
            <a:off x="548640" y="2001520"/>
            <a:ext cx="6400800" cy="40233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σύστημα υγείας εμφανίζεται ως τεχνικό και ουδέτερο — αλλά λειτουργεί σαν ένα ακόμη «πεδίο» (κατά Bourdieu) με δικούς του άγραφους κανόνες.</a:t>
            </a:r>
            <a:endParaRPr lang="en-US" sz="1500" dirty="0"/>
          </a:p>
          <a:p>
            <a:pPr marL="228600" indent="-228600" algn="l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Όσοι διαθέτουν πολιτισμικό και κοινωνικό κεφάλαιο πλοηγούνται σε αυτό πιο αποτελεσματικά → καλύτερα αποτελέσματα υγείας.</a:t>
            </a:r>
            <a:endParaRPr lang="en-US" sz="1500" dirty="0"/>
          </a:p>
          <a:p>
            <a:pPr marL="228600" indent="-228600" algn="l">
              <a:lnSpc>
                <a:spcPct val="12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Τα παιδιά τους γεννιούνται πιο υγιή, μεγαλώνουν με καλύτερη πρόσβαση σε πληροφορία υγείας και </a:t>
            </a:r>
            <a:r>
              <a:rPr lang="el-GR" alt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λόγω</a:t>
            </a: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habitus </a:t>
            </a:r>
            <a:r>
              <a:rPr lang="el-GR" alt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υπάρχει άνεση/εμπιστοσύνη </a:t>
            </a: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απέναντι στο ιατρικό σύστημα.</a:t>
            </a:r>
            <a:endParaRPr lang="en-US" sz="1500" dirty="0"/>
          </a:p>
          <a:p>
            <a:pPr marL="228600" indent="-228600" algn="l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 κύκλος της κοινωνικής αναπαραγωγής αναπαράγεται διαγενεακά — αυτή τη φορά μέσα από την ίδια την υγεία.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0" y="1828800"/>
            <a:ext cx="4297680" cy="4023360"/>
          </a:xfrm>
          <a:prstGeom prst="roundRect">
            <a:avLst>
              <a:gd name="adj" fmla="val 1818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589520" y="2011680"/>
            <a:ext cx="37490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l-GR" altLang="en-US" sz="1150" b="1" kern="0" spc="100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589520" y="2423160"/>
            <a:ext cx="3749040" cy="17310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Κάποιοι</a:t>
            </a:r>
            <a:r>
              <a:rPr lang="en-GB" altLang="el-GR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άνθρωποι με διαφορετικό </a:t>
            </a:r>
            <a:r>
              <a:rPr lang="el-GR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κεφάλαιο </a:t>
            </a: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αποτυγχάνουν να  </a:t>
            </a:r>
            <a:r>
              <a:rPr 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πλοηγήθ</a:t>
            </a: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ουν/να επιτύχουν</a:t>
            </a:r>
            <a:r>
              <a:rPr 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σε ένα πεδίο</a:t>
            </a: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/θεσμό επειδή αυτό /ς είναι </a:t>
            </a:r>
            <a:r>
              <a:rPr 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σχεδιασμένο γύρω από </a:t>
            </a: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ένα </a:t>
            </a:r>
            <a:r>
              <a:rPr 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κεφάλαιο που δεν </a:t>
            </a: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έ</a:t>
            </a:r>
            <a:r>
              <a:rPr 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</a:t>
            </a:r>
            <a:r>
              <a:rPr lang="el-GR" altLang="en-US" sz="16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ουν.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9" name="Text 7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21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ΚΑΙ ΕΣΕΊΣ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Ο Ρόλος Σας ως Μελλοντικός/ή Γιατρός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240280"/>
            <a:ext cx="594360" cy="59436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6" name="Text 4"/>
          <p:cNvSpPr/>
          <p:nvPr/>
        </p:nvSpPr>
        <p:spPr>
          <a:xfrm>
            <a:off x="822960" y="22402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00200" y="205740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Αναγνώριση προκαταλήψεων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00200" y="2514600"/>
            <a:ext cx="40690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Συνειδητοποιήστε τις δικές σας «τυφλές γωνίες» ΚΟΣ/habitus στην κλινική σχέση.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82880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46520" y="2240280"/>
            <a:ext cx="594360" cy="59436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1" name="Text 9"/>
          <p:cNvSpPr/>
          <p:nvPr/>
        </p:nvSpPr>
        <p:spPr>
          <a:xfrm>
            <a:off x="6446520" y="22402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223760" y="205740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Επικοινωνία προσβάσιμη σε όλους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223760" y="2514600"/>
            <a:ext cx="40690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Χρόνος &amp; γλώσσα κατανοητή, χωρίς να θεωρείτε δεδομένο το health literacy.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7947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2960" y="4368165"/>
            <a:ext cx="594360" cy="59436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6" name="Text 14"/>
          <p:cNvSpPr/>
          <p:nvPr/>
        </p:nvSpPr>
        <p:spPr>
          <a:xfrm>
            <a:off x="822960" y="4389755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600200" y="402336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Advocacy σε επίπεδο συστήματος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00200" y="4453255"/>
            <a:ext cx="4069080" cy="9232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 γιατροί έχουν φωνή στη διαμόρφωση πολιτικών υγείας — χρησιμοποιήστε την.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72200" y="37947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46520" y="4206240"/>
            <a:ext cx="594360" cy="594360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21" name="Text 19"/>
          <p:cNvSpPr/>
          <p:nvPr/>
        </p:nvSpPr>
        <p:spPr>
          <a:xfrm>
            <a:off x="6446520" y="420624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223760" y="402336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Mentoring &amp; outreach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178040" y="4491355"/>
            <a:ext cx="4069080" cy="7023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l-GR" alt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Επιδιώξτε σ</a:t>
            </a: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υμμετοχή σε προγράμματα καθοδήγησης μαθητών από λύκεια 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25" name="Text 23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Σύνθεση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37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548640" y="572770"/>
            <a:ext cx="11094720" cy="5981065"/>
          </a:xfrm>
          <a:prstGeom prst="roundRect">
            <a:avLst>
              <a:gd name="adj" fmla="val 7273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  <p:txBody>
          <a:bodyPr/>
          <a:lstStyle/>
          <a:p>
            <a:pPr algn="ctr"/>
            <a:endParaRPr lang="el-GR" altLang="en-US" sz="2500" b="1"/>
          </a:p>
          <a:p>
            <a:pPr algn="ctr"/>
            <a:endParaRPr lang="el-GR" altLang="en-US" sz="2500" b="1"/>
          </a:p>
          <a:p>
            <a:pPr algn="ctr"/>
            <a:endParaRPr lang="el-GR" altLang="en-US" sz="2500" b="1"/>
          </a:p>
          <a:p>
            <a:pPr algn="ctr"/>
            <a:r>
              <a:rPr lang="el-GR" altLang="en-US" sz="3000" b="1"/>
              <a:t>Β Μέρος</a:t>
            </a:r>
          </a:p>
          <a:p>
            <a:pPr algn="ctr"/>
            <a:endParaRPr lang="el-GR" altLang="en-US" sz="3000" b="1"/>
          </a:p>
          <a:p>
            <a:pPr algn="ctr"/>
            <a:r>
              <a:rPr lang="el-GR" altLang="en-US" sz="3000" b="1"/>
              <a:t>Εισαγωγή στο Πανεπιστήμιο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ΠΛΑΊΣΙΟ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Το Ελληνικό Σύστημα Εισαγωγής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11094415" cy="3017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30000"/>
              </a:lnSpc>
              <a:spcAft>
                <a:spcPts val="1600"/>
              </a:spcAft>
              <a:buSzPct val="100000"/>
              <a:buChar char="•"/>
            </a:pPr>
            <a:r>
              <a:rPr lang="en-US" sz="16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 Πανελλαδικές εξετάσεις θεσμοθετήθηκαν το 1964 με στόχο το αδιάβλητο, τη διαφάνεια και την αντικειμενική, ενιαία κατάταξη υποψηφίων.</a:t>
            </a:r>
            <a:endParaRPr lang="en-US" sz="1600" dirty="0"/>
          </a:p>
          <a:p>
            <a:pPr marL="228600" indent="-228600" algn="l">
              <a:lnSpc>
                <a:spcPct val="130000"/>
              </a:lnSpc>
              <a:spcAft>
                <a:spcPts val="1600"/>
              </a:spcAft>
              <a:buSzPct val="100000"/>
              <a:buChar char="•"/>
            </a:pPr>
            <a:r>
              <a:rPr lang="en-US" sz="16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Στο χαρτί, το σύστημα είναι «τυφλό» ως προς την κοινωνική προέλευση — όλοι δίνουν τις ίδιες εξετάσεις, με τα ίδια κριτήρια.</a:t>
            </a:r>
            <a:endParaRPr lang="en-US" sz="1600" dirty="0"/>
          </a:p>
          <a:p>
            <a:pPr marL="228600" indent="-228600" algn="l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Στην πράξη, δημιουργούνται «ταξικά φίλτρα» πολύ πριν φτάσει κανείς στην εξεταστική αίθουσα — στην οικογένεια, στο σχολείο, στο φροντιστήριο.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5074920"/>
            <a:ext cx="11094415" cy="1005840"/>
          </a:xfrm>
          <a:prstGeom prst="roundRect">
            <a:avLst>
              <a:gd name="adj" fmla="val 7273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5212080"/>
            <a:ext cx="10545775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Βασική ένταση: </a:t>
            </a:r>
            <a:r>
              <a:rPr lang="en-US" sz="1500" i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τυπική ισότητα κριτηρίων ≠ ουσιαστική ισότητα ευκαιριών.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8" name="Text 6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Β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25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ΠΡΏΤΟ ΤΑΞΙΚΌ ΦΊΛΤΡΟ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Το Φροντιστήριο: Ένα Παράλληλο, Επί Πληρωμή Σχολείο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11094415" cy="3566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εντατική φροντιστηριακή προετοιμασία —συχνά για 2-3 χρόνια, πολλές ώρες/εβδομάδα— έχει γίνει σχεδόν de facto προϋπόθεση για είσοδο σε περιζήτητες σχολές όπως η Ιατρική.</a:t>
            </a:r>
            <a:endParaRPr lang="en-US" sz="1500" dirty="0"/>
          </a:p>
          <a:p>
            <a:pPr marL="228600" indent="-2286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υψηλό οικονομικό κόστος σημαίνει ότι οικονομικά ισχυρότερες οικογένειες μπορούν να στηρίξουν ευκολότερα τα παιδιά τους σε αυτή την «κούρσα».</a:t>
            </a:r>
            <a:endParaRPr lang="en-US" sz="1500" dirty="0"/>
          </a:p>
          <a:p>
            <a:pPr marL="228600" indent="-2286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Δημοσιογραφικές αναφορές (2025–26) καταγράφουν εκπαιδευτικούς και πανεπιστημιακούς να μιλούν ρητά για «ταξικά φίλτρα»: τη δυνατότητα πληρωμής φροντιστηρίων και το μορφωτικό κεφάλαιο της οικογένειας ως καθοριστικούς παράγοντες επιτυχίας.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5989320"/>
            <a:ext cx="11094415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Πηγές: δημοσιογραφική κάλυψη Πανελλαδικών 2025–2026 (Dnews, Εφημερίδα των Συντακτών, Pemptousia)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7" name="Text 5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Β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26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ΔΕΎΤΕΡΟ, ΑΌΡΑΤΟ ΦΊΛΤΡΟ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Το «Αόρατο» Πλεονέκτημα στο Σπίτι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240280"/>
            <a:ext cx="594360" cy="59436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6" name="Text 4"/>
          <p:cNvSpPr/>
          <p:nvPr/>
        </p:nvSpPr>
        <p:spPr>
          <a:xfrm>
            <a:off x="822960" y="22402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00200" y="205740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Γλωσσικό κεφάλαιο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00200" y="2514600"/>
            <a:ext cx="40690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Εξοικείωση με πλούσιο λεξιλόγιο και «ακαδημαϊκό» τρόπο έκφρασης από μικρή ηλικία.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82880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46520" y="2240280"/>
            <a:ext cx="594360" cy="59436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1" name="Text 9"/>
          <p:cNvSpPr/>
          <p:nvPr/>
        </p:nvSpPr>
        <p:spPr>
          <a:xfrm>
            <a:off x="6446520" y="22402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223760" y="205740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Γονεϊκή καθοδήγηση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223760" y="2514600"/>
            <a:ext cx="40690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Γονείς με ανώτερη εκπαίδευση μπορούν να εξηγήσουν, να διορθώσουν, να καθοδηγήσουν άμεσα.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7947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2960" y="4206240"/>
            <a:ext cx="594360" cy="59436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6" name="Text 14"/>
          <p:cNvSpPr/>
          <p:nvPr/>
        </p:nvSpPr>
        <p:spPr>
          <a:xfrm>
            <a:off x="822960" y="420624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600200" y="402336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Οικογενειακές προσδοκίες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00200" y="4480560"/>
            <a:ext cx="40690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Σε οικογένειες γιατρών/επιστημόνων, η Ιατρική «φαντάζει φυσική» επιλογή — όχι άλμα.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72200" y="379476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46520" y="4206240"/>
            <a:ext cx="594360" cy="594360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21" name="Text 19"/>
          <p:cNvSpPr/>
          <p:nvPr/>
        </p:nvSpPr>
        <p:spPr>
          <a:xfrm>
            <a:off x="6446520" y="420624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223760" y="402336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Habitus του ακαδημαϊκού πεδίου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223760" y="4480560"/>
            <a:ext cx="40690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Λιγότερο άγχος, περισσότερη αυτοπεποίθηση απέναντι σε εξετάσεις &amp; συνεντεύξεις.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25" name="Text 23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Β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27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ΊΔΙΟ ΜΟΤΊΒΟ ΑΛΛΟΎ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Τα Ίδια Μοτίβα, Διεθνώς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3931920"/>
          </a:xfrm>
          <a:prstGeom prst="roundRect">
            <a:avLst>
              <a:gd name="adj" fmla="val 1860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201168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ΗΝΩΜΕΝΟ ΒΑΣΙΛΕΙΟ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4572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A97A22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80%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868680" y="3291840"/>
            <a:ext cx="466344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των υποψηφίων για Ιατρική προέρχονται από μόλις το 20% των σχολείων της χώρας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4297680"/>
            <a:ext cx="466344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Στο 50% των σχολείων του Η.Β. δεν υπέβαλε αίτηση για Ιατρική ούτε ένας μαθητής (δεδομένα 2009–11)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309360" y="1828800"/>
            <a:ext cx="5303520" cy="3931920"/>
          </a:xfrm>
          <a:prstGeom prst="roundRect">
            <a:avLst>
              <a:gd name="adj" fmla="val 1860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629400" y="201168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ΗΝΩΜΕΝΕΣ ΠΟΛΙΤΕΙΕΣ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629400" y="2468880"/>
            <a:ext cx="466344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2F7A7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Δυσανάλογη υπερεκπροσώπηση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629400" y="3291840"/>
            <a:ext cx="4663440" cy="1554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Μελέτη σε επιστημονικό περιοδικό (JAMA, 2022) δείχνει ότι οι φοιτητές Ιατρικής στις ΗΠΑ προέρχονται δυσανάλογα από εύπορα νοικοκυριά — σε όλες τις φυλετικές/εθνοτικές ομάδες.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629400" y="5029200"/>
            <a:ext cx="46634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(Georgetown University, ανασκόπηση μελέτης JAMA, 2022)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5" name="Text 13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Β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28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ΤΙ ΚΆΝΟΥΝ ΆΛΛΕΣ ΧΏΡΕΣ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Πολιτικές Διεύρυνσης Πρόσβασης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590675"/>
            <a:ext cx="11094415" cy="896112"/>
          </a:xfrm>
          <a:prstGeom prst="roundRect">
            <a:avLst>
              <a:gd name="adj" fmla="val 8163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938528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ΗΠΑ</a:t>
            </a:r>
          </a:p>
        </p:txBody>
      </p:sp>
      <p:sp>
        <p:nvSpPr>
          <p:cNvPr id="6" name="Text 4"/>
          <p:cNvSpPr/>
          <p:nvPr/>
        </p:nvSpPr>
        <p:spPr>
          <a:xfrm>
            <a:off x="2606040" y="1938528"/>
            <a:ext cx="292608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l-GR" alt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 </a:t>
            </a:r>
            <a:r>
              <a:rPr 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Affirmative action</a:t>
            </a:r>
          </a:p>
        </p:txBody>
      </p:sp>
      <p:sp>
        <p:nvSpPr>
          <p:cNvPr id="7" name="Text 5"/>
          <p:cNvSpPr/>
          <p:nvPr/>
        </p:nvSpPr>
        <p:spPr>
          <a:xfrm>
            <a:off x="5486400" y="1809623"/>
            <a:ext cx="59436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Συνεκτίμηση φυλής/εθνικότητας/</a:t>
            </a:r>
            <a:r>
              <a:rPr lang="el-GR" alt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τάξης</a:t>
            </a: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στις εισαγωγές</a:t>
            </a:r>
            <a:r>
              <a:rPr lang="el-GR" alt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. Ν</a:t>
            </a: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ομικά αμφιλεγόμενο </a:t>
            </a:r>
            <a:r>
              <a:rPr lang="el-GR" alt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θέμα </a:t>
            </a: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και υπό συνεχή αναθεώρηση.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495677"/>
            <a:ext cx="11094415" cy="896112"/>
          </a:xfrm>
          <a:prstGeom prst="roundRect">
            <a:avLst>
              <a:gd name="adj" fmla="val 816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89305" y="2743200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Ηνωμένο Βασίλειο</a:t>
            </a:r>
          </a:p>
        </p:txBody>
      </p:sp>
      <p:sp>
        <p:nvSpPr>
          <p:cNvPr id="10" name="Text 8"/>
          <p:cNvSpPr/>
          <p:nvPr/>
        </p:nvSpPr>
        <p:spPr>
          <a:xfrm>
            <a:off x="2483485" y="2705735"/>
            <a:ext cx="292608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l-GR" alt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   </a:t>
            </a:r>
            <a:r>
              <a:rPr 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Access &amp; Participation Plans</a:t>
            </a:r>
          </a:p>
        </p:txBody>
      </p:sp>
      <p:sp>
        <p:nvSpPr>
          <p:cNvPr id="11" name="Text 9"/>
          <p:cNvSpPr/>
          <p:nvPr/>
        </p:nvSpPr>
        <p:spPr>
          <a:xfrm>
            <a:off x="5409565" y="2705735"/>
            <a:ext cx="59436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Πλαίσιο εντοπισμού/υποστήριξης υποψηφίων από μειονεκτούσες περιοχές· «contextual admissions».</a:t>
            </a:r>
          </a:p>
        </p:txBody>
      </p:sp>
      <p:sp>
        <p:nvSpPr>
          <p:cNvPr id="12" name="Shape 10"/>
          <p:cNvSpPr/>
          <p:nvPr/>
        </p:nvSpPr>
        <p:spPr>
          <a:xfrm>
            <a:off x="472440" y="3438779"/>
            <a:ext cx="11094415" cy="896112"/>
          </a:xfrm>
          <a:prstGeom prst="roundRect">
            <a:avLst>
              <a:gd name="adj" fmla="val 8163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3547745"/>
            <a:ext cx="1737360" cy="114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Καναδάς</a:t>
            </a:r>
          </a:p>
        </p:txBody>
      </p:sp>
      <p:sp>
        <p:nvSpPr>
          <p:cNvPr id="14" name="Text 12"/>
          <p:cNvSpPr/>
          <p:nvPr/>
        </p:nvSpPr>
        <p:spPr>
          <a:xfrm>
            <a:off x="2560320" y="3610737"/>
            <a:ext cx="292608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l-GR" alt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  </a:t>
            </a:r>
            <a:r>
              <a:rPr 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Ειδικές διαδρομές εισαγωγής</a:t>
            </a:r>
          </a:p>
        </p:txBody>
      </p:sp>
      <p:sp>
        <p:nvSpPr>
          <p:cNvPr id="15" name="Text 13"/>
          <p:cNvSpPr/>
          <p:nvPr/>
        </p:nvSpPr>
        <p:spPr>
          <a:xfrm>
            <a:off x="5534025" y="3610737"/>
            <a:ext cx="59436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Στοχευμένες θέσεις/κριτήρια για αγροτικές κοινότητες, αυτόχθονες πληθυσμούς (βλ. Schulich).</a:t>
            </a:r>
          </a:p>
        </p:txBody>
      </p:sp>
      <p:sp>
        <p:nvSpPr>
          <p:cNvPr id="16" name="Shape 14"/>
          <p:cNvSpPr/>
          <p:nvPr/>
        </p:nvSpPr>
        <p:spPr>
          <a:xfrm>
            <a:off x="548640" y="4475861"/>
            <a:ext cx="11094415" cy="896112"/>
          </a:xfrm>
          <a:prstGeom prst="roundRect">
            <a:avLst>
              <a:gd name="adj" fmla="val 8163"/>
            </a:avLst>
          </a:prstGeom>
          <a:solidFill>
            <a:srgbClr val="F5F6F4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43585" y="4686554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Διεθνώς</a:t>
            </a:r>
          </a:p>
        </p:txBody>
      </p:sp>
      <p:sp>
        <p:nvSpPr>
          <p:cNvPr id="18" name="Text 16"/>
          <p:cNvSpPr/>
          <p:nvPr/>
        </p:nvSpPr>
        <p:spPr>
          <a:xfrm>
            <a:off x="2483485" y="4655439"/>
            <a:ext cx="292608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l-GR" alt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    </a:t>
            </a:r>
            <a:r>
              <a:rPr lang="en-US" sz="1600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Outreach &amp; mentoring</a:t>
            </a:r>
          </a:p>
        </p:txBody>
      </p:sp>
      <p:sp>
        <p:nvSpPr>
          <p:cNvPr id="19" name="Text 17"/>
          <p:cNvSpPr/>
          <p:nvPr/>
        </p:nvSpPr>
        <p:spPr>
          <a:xfrm>
            <a:off x="5532120" y="4690999"/>
            <a:ext cx="59436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Προγράμματα καθοδήγησης μαθητών λυκείου από λύκεια </a:t>
            </a:r>
            <a:r>
              <a:rPr lang="el-GR" alt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υποβαθμισμένων περιοχών</a:t>
            </a: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, πριν καν κάνουν αίτηση.</a:t>
            </a:r>
          </a:p>
        </p:txBody>
      </p:sp>
      <p:sp>
        <p:nvSpPr>
          <p:cNvPr id="20" name="Shape 18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21" name="Text 19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Β</a:t>
            </a:r>
          </a:p>
        </p:txBody>
      </p:sp>
      <p:sp>
        <p:nvSpPr>
          <p:cNvPr id="22" name="Text 20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31 / 41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"/>
          <p:cNvSpPr/>
          <p:nvPr/>
        </p:nvSpPr>
        <p:spPr>
          <a:xfrm>
            <a:off x="548640" y="1092200"/>
            <a:ext cx="11094720" cy="5196840"/>
          </a:xfrm>
          <a:prstGeom prst="roundRect">
            <a:avLst>
              <a:gd name="adj" fmla="val 8163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  <p:txBody>
          <a:bodyPr/>
          <a:lstStyle/>
          <a:p>
            <a:r>
              <a:rPr lang="el-GR" altLang="en-US"/>
              <a:t>Στην </a:t>
            </a:r>
            <a:r>
              <a:rPr lang="el-GR" altLang="en-US" b="1"/>
              <a:t>Ελλάδα</a:t>
            </a:r>
            <a:r>
              <a:rPr lang="el-GR" altLang="en-US"/>
              <a:t>, όπως διεθνώς, υιθετείται ειδική πολιτική πρόσβασης στα ΑΕΙ σε συγκεκριμένες ομάδες πλυθυσμού αλλά όχι λόγω κοινωνικοικονομικών συνθηκών:</a:t>
            </a:r>
          </a:p>
          <a:p>
            <a:endParaRPr lang="el-GR" altLang="en-US"/>
          </a:p>
          <a:p>
            <a:r>
              <a:rPr lang="el-GR" altLang="en-US"/>
              <a:t>- Σε μέλη </a:t>
            </a:r>
            <a:r>
              <a:rPr lang="el-GR" altLang="en-US" b="1"/>
              <a:t>πολύτεκνων </a:t>
            </a:r>
            <a:r>
              <a:rPr lang="el-GR" altLang="en-US"/>
              <a:t>οικογενειών: Συμμετοχή στις Πανελλήνιες αλλά διαφορετικές βάσεις εισαγωγής </a:t>
            </a:r>
          </a:p>
          <a:p>
            <a:endParaRPr lang="el-GR" altLang="en-US"/>
          </a:p>
          <a:p>
            <a:r>
              <a:rPr lang="el-GR" altLang="en-US"/>
              <a:t>- Σ</a:t>
            </a:r>
            <a:r>
              <a:rPr lang="el-GR" altLang="en-US">
                <a:sym typeface="+mn-ea"/>
              </a:rPr>
              <a:t>ε υπόψηφιους που πάσχουν από </a:t>
            </a:r>
            <a:r>
              <a:rPr lang="el-GR" altLang="en-US" b="1">
                <a:sym typeface="+mn-ea"/>
              </a:rPr>
              <a:t>σοβαρές παθήσεις</a:t>
            </a:r>
            <a:r>
              <a:rPr lang="el-GR" altLang="en-US">
                <a:sym typeface="+mn-ea"/>
              </a:rPr>
              <a:t>: </a:t>
            </a:r>
            <a:r>
              <a:rPr lang="el-GR" altLang="en-US"/>
              <a:t>Δυνατότητα εισαγωγής χωρίς Πανελλήνιες Εξετάσεις (σε ποσοστό 5%)</a:t>
            </a:r>
          </a:p>
          <a:p>
            <a:endParaRPr lang="el-GR" altLang="en-US"/>
          </a:p>
          <a:p>
            <a:r>
              <a:rPr lang="el-GR" altLang="en-US"/>
              <a:t>- Σε Δ</a:t>
            </a:r>
            <a:r>
              <a:rPr lang="el-GR" altLang="en-US" b="1"/>
              <a:t>ιακριθέντες Αθλητές</a:t>
            </a:r>
            <a:r>
              <a:rPr lang="el-GR" altLang="en-US"/>
              <a:t>, ανάλογα τη διάκριση </a:t>
            </a:r>
          </a:p>
          <a:p>
            <a:pPr indent="457200"/>
            <a:r>
              <a:rPr lang="el-GR" altLang="en-US"/>
              <a:t>είτε εισαγωγή χωρίς Πανελλήνιες Έξετάσεις,</a:t>
            </a:r>
          </a:p>
          <a:p>
            <a:pPr indent="457200"/>
            <a:r>
              <a:rPr lang="el-GR" altLang="en-US"/>
              <a:t>είτε συμμετοχή στις Πανελλήνιες Εξετάσες αλλά θα προστεθούν ‘μπόνους’ μόρια στον υπολογισμό των     	τελικών μορίων τους</a:t>
            </a:r>
          </a:p>
          <a:p>
            <a:pPr indent="457200"/>
            <a:endParaRPr lang="el-GR" altLang="en-US"/>
          </a:p>
          <a:p>
            <a:pPr indent="457200"/>
            <a:r>
              <a:rPr lang="el-GR" altLang="en-US"/>
              <a:t>- Σε </a:t>
            </a:r>
            <a:r>
              <a:rPr lang="el-GR" altLang="en-US" b="1"/>
              <a:t>Έλληνες του εξωτερικού,</a:t>
            </a:r>
            <a:r>
              <a:rPr lang="el-GR" altLang="en-US"/>
              <a:t>  που </a:t>
            </a:r>
            <a:r>
              <a:rPr lang="en-US" altLang="en-US"/>
              <a:t>δεν συμμετέχουν στις Πανελλαδικές</a:t>
            </a:r>
            <a:r>
              <a:rPr lang="el-GR" altLang="en-US"/>
              <a:t> Εξετάσεις, αλλά ε</a:t>
            </a:r>
            <a:r>
              <a:rPr lang="en-US" altLang="en-US"/>
              <a:t>ξετάζονται τον Σεπτέμβριο σε ξεχωριστά θέματα και διεκδικούν θέσεις με διαφορετικές (δικές τους) βάσεις εισαγωγής ανά σχολή</a:t>
            </a:r>
          </a:p>
          <a:p>
            <a:pPr indent="457200"/>
            <a:endParaRPr lang="en-US" altLang="en-US"/>
          </a:p>
          <a:p>
            <a:endParaRPr lang="el-GR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ΕΦΑΡΜΟΓΉ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Σενάριο για Συζήτηση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94415" cy="1554480"/>
          </a:xfrm>
          <a:prstGeom prst="roundRect">
            <a:avLst>
              <a:gd name="adj" fmla="val 4706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96596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ΣΕΝΑΡΙΟ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10545775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Δύο υποψήφιοι πετυχαίνουν την ίδια βαθμολογία στις πανελλαδικές. Ο ένας φοίτησε </a:t>
            </a:r>
            <a:r>
              <a:rPr lang="el-GR" altLang="en-US" sz="1400" i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έκανε </a:t>
            </a:r>
            <a:r>
              <a:rPr lang="en-US" sz="1400" i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 χρόνια ιδιαίτερα μαθήματα· ο άλλος προετοιμάστηκε μόνος του</a:t>
            </a:r>
            <a:r>
              <a:rPr lang="el-GR" altLang="en-US" sz="1400" i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με το δωρεάν ψηφιακό φροντιστήριο</a:t>
            </a:r>
            <a:r>
              <a:rPr lang="en-US" sz="1400" i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, δουλεύοντας παράλληλα part-time για να βοηθήσει οικονομικά την οικογένειά του.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365760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ΓΙΑ ΣΥΖΗΤΗΣΗ (≈5΄)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4069080"/>
            <a:ext cx="11094720" cy="12598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Θα έπρεπε το σύστημα εισαγωγής να λαμβάνει υπόψη το πλαίσιο (context) της προετοιμασίας, ή μόνο τον τελικό βαθμό;</a:t>
            </a:r>
            <a:endParaRPr lang="en-US" sz="1450" dirty="0"/>
          </a:p>
          <a:p>
            <a:pPr marL="228600" indent="-228600" algn="l">
              <a:lnSpc>
                <a:spcPct val="118000"/>
              </a:lnSpc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</a:t>
            </a:r>
            <a:r>
              <a:rPr lang="el-GR" altLang="en-US" sz="14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</a:t>
            </a:r>
            <a:r>
              <a:rPr lang="en-US" sz="14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ιοι </a:t>
            </a:r>
            <a:r>
              <a:rPr lang="el-GR" altLang="en-US" sz="14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είναι </a:t>
            </a:r>
            <a:r>
              <a:rPr lang="en-US" sz="14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 κίνδυνοι μιας «contextual admission» πολιτικής</a:t>
            </a:r>
            <a:r>
              <a:rPr lang="el-GR" altLang="en-US" sz="14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;  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A97A22"/>
          </a:solidFill>
        </p:spPr>
      </p:sp>
      <p:sp>
        <p:nvSpPr>
          <p:cNvPr id="10" name="Text 8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Μέρος Β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32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F7A7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ΠΟΙΟΣ ΈΧΕΙ ΕΥΘΎΝΗ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alt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Ο ρόλος του κράτους: Τι κάνει -χωράει πάντα και η διευρυνσή.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3977640"/>
          </a:xfrm>
          <a:prstGeom prst="roundRect">
            <a:avLst>
              <a:gd name="adj" fmla="val 1839"/>
            </a:avLst>
          </a:prstGeom>
          <a:solidFill>
            <a:srgbClr val="DEEBE8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2057400"/>
            <a:ext cx="4663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Υγεία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2606040"/>
            <a:ext cx="4572000" cy="3017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Μείωση ιδιωτικής δαπάνης / ενίσχυση δημόσιας χρηματοδότησης</a:t>
            </a:r>
            <a:r>
              <a:rPr lang="el-GR" alt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(πραγματοποιούνται αλλά με αργούς ρυθμούς)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Επένδυση σε πρωτοβάθμια φροντίδα &amp; υποδομές περιφέρειας</a:t>
            </a:r>
            <a:r>
              <a:rPr lang="el-GR" alt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(διαρκώς πραγματοποιούνται, συχνά και με τη βοήθεια ιδιωτών)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Εκστρατείες health literacy προσβάσιμες σε όλους</a:t>
            </a:r>
            <a:r>
              <a:rPr lang="el-GR" alt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(γίνεται με κινητές μονάδες, </a:t>
            </a:r>
            <a:r>
              <a:rPr lang="el-GR" altLang="en-GB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εκστρατείες ενημέρωσης αλλά και </a:t>
            </a:r>
            <a:r>
              <a:rPr lang="el-GR" altLang="el-GR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σποτ στην </a:t>
            </a:r>
            <a:r>
              <a:rPr lang="en-GB" altLang="el-GR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TV</a:t>
            </a:r>
            <a:r>
              <a:rPr lang="el-GR" altLang="en-GB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)</a:t>
            </a:r>
            <a:endParaRPr lang="en-GB" altLang="el-GR" sz="1350" dirty="0">
              <a:solidFill>
                <a:srgbClr val="1C2B2C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72200" y="1828800"/>
            <a:ext cx="5303520" cy="3977640"/>
          </a:xfrm>
          <a:prstGeom prst="roundRect">
            <a:avLst>
              <a:gd name="adj" fmla="val 1839"/>
            </a:avLst>
          </a:prstGeom>
          <a:solidFill>
            <a:srgbClr val="F2E4C7"/>
          </a:solidFill>
          <a:effectLst>
            <a:outerShdw blurRad="101600" dist="38100" dir="5400000" algn="bl" rotWithShape="0">
              <a:srgbClr val="1C2B2C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2057400"/>
            <a:ext cx="4663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Εκπαίδευση &amp; εισαγωγή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537960" y="2606040"/>
            <a:ext cx="4572000" cy="3017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Δωρεάν/επιδοτούμενη δημόσια προετοιμασία για εξετάσεις</a:t>
            </a:r>
            <a:r>
              <a:rPr lang="el-GR" alt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(γίνεται με τα δωρεάν ψηφιακά φροντιστήρια)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Contextual admissions: συνεκτίμηση κοινωνικού πλαισίου</a:t>
            </a:r>
            <a:r>
              <a:rPr lang="el-GR" alt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(γίνεται με τους υποψηφίους της Θρησκευτικής μειονότητας της Θράκης σε 0,5%)</a:t>
            </a:r>
            <a:endParaRPr lang="en-US" sz="1350" dirty="0"/>
          </a:p>
          <a:p>
            <a:pPr marL="228600" indent="-228600" algn="l">
              <a:lnSpc>
                <a:spcPct val="118000"/>
              </a:lnSpc>
              <a:spcAft>
                <a:spcPts val="1600"/>
              </a:spcAft>
              <a:buSzPct val="100000"/>
              <a:buChar char="•"/>
            </a:pPr>
            <a:r>
              <a:rPr lang="en-US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Υποτροφίες &amp; στήριξη φοιτητών χαμηλού ΚΟ</a:t>
            </a:r>
            <a:r>
              <a:rPr lang="en-GB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</a:t>
            </a:r>
            <a:r>
              <a:rPr lang="el-GR" altLang="en-GB" sz="13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(γίνονται και τα 2, στους πρώτους που εισάγονται σε κάθε τμήμα, αλλά και στήριξη στέγασης είτε με εστίες είτε με επιδόματα στέγασης)</a:t>
            </a:r>
          </a:p>
        </p:txBody>
      </p:sp>
      <p:sp>
        <p:nvSpPr>
          <p:cNvPr id="10" name="Shape 8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2F7A73"/>
          </a:solidFill>
        </p:spPr>
      </p:sp>
      <p:sp>
        <p:nvSpPr>
          <p:cNvPr id="11" name="Text 9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Σύνθεση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36 / 41</a:t>
            </a:r>
            <a:endParaRPr lang="en-US" sz="10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p"/>
      <p:bldP spid="7" grpId="0" animBg="1"/>
      <p:bldP spid="8" grpId="0" animBg="1"/>
      <p:bldP spid="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25440" y="543560"/>
            <a:ext cx="6400800" cy="6400800"/>
          </a:xfrm>
          <a:prstGeom prst="ellipse">
            <a:avLst/>
          </a:prstGeom>
          <a:solidFill>
            <a:srgbClr val="0A3638"/>
          </a:solidFill>
        </p:spPr>
      </p:sp>
      <p:sp>
        <p:nvSpPr>
          <p:cNvPr id="3" name="Shape 1"/>
          <p:cNvSpPr/>
          <p:nvPr/>
        </p:nvSpPr>
        <p:spPr>
          <a:xfrm>
            <a:off x="588645" y="1664335"/>
            <a:ext cx="5382260" cy="5029200"/>
          </a:xfrm>
          <a:prstGeom prst="ellipse">
            <a:avLst/>
          </a:prstGeom>
          <a:solidFill>
            <a:srgbClr val="0A3638"/>
          </a:solidFill>
        </p:spPr>
      </p:sp>
      <p:sp>
        <p:nvSpPr>
          <p:cNvPr id="4" name="Text 2"/>
          <p:cNvSpPr/>
          <p:nvPr/>
        </p:nvSpPr>
        <p:spPr>
          <a:xfrm>
            <a:off x="6416675" y="4885690"/>
            <a:ext cx="914400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Ευχαριστώ!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1203960" y="3282950"/>
            <a:ext cx="96012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l-GR" altLang="en-US" sz="1600" i="1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   </a:t>
            </a:r>
            <a:r>
              <a:rPr lang="el-GR" altLang="en-US" b="1" i="1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Τελείωσαμε κι ελπίζω τώρα να βλέπετε με άλλα μάτια κάποιες ‘διαδρομές’, προσωπικές και     άλλες... </a:t>
            </a:r>
            <a:endParaRPr lang="en-US" b="1" dirty="0"/>
          </a:p>
        </p:txBody>
      </p:sp>
      <p:sp>
        <p:nvSpPr>
          <p:cNvPr id="6" name="Shape 4"/>
          <p:cNvSpPr/>
          <p:nvPr/>
        </p:nvSpPr>
        <p:spPr>
          <a:xfrm>
            <a:off x="713232" y="4434840"/>
            <a:ext cx="1463040" cy="41148"/>
          </a:xfrm>
          <a:prstGeom prst="rect">
            <a:avLst/>
          </a:prstGeom>
          <a:solidFill>
            <a:srgbClr val="A97A22"/>
          </a:solidFill>
        </p:spPr>
      </p:sp>
      <p:sp>
        <p:nvSpPr>
          <p:cNvPr id="7" name="Text 5"/>
          <p:cNvSpPr/>
          <p:nvPr/>
        </p:nvSpPr>
        <p:spPr>
          <a:xfrm>
            <a:off x="685800" y="46634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DEEBE8"/>
          </a:solidFill>
        </p:spPr>
      </p:sp>
      <p:sp>
        <p:nvSpPr>
          <p:cNvPr id="9" name="Text 7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Κλείσιμο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EEBE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41 / 41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ΠΗΓΈΣ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4415" cy="868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C2B2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Βιβλιογραφία &amp; Παραπομπές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11094415" cy="42976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Bourdieu, P. (1979). La Distinction: Critique sociale du jugement. Paris: Les Éditions de Minuit.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Bourdieu, P. &amp; Passeron, J.-C. (1970). Reproduction in Education, Society and Culture. Sage.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World Health Organization — Social Determinants of Health framework.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OECD (2023). Health at a Glance 2023 — Greece Country Note.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OECD/European Observatory (2025). State of Health in the EU — Greece Country Health Profile.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Greek City Times (2024). «Greece Tops EU in Unmet Medical Needs Due to High Costs».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PMC/BMC Medical Education (2022). Multicentre qualitative study on SES &amp; medical school choice, UK.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Georgetown University Feed (2022), ανασκόπηση μελέτης JAMA για SES στις εισαγωγές Ιατρικής, ΗΠΑ.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Frontiers in Public Health (2022). Equity/diversity strategies, Schulich School of Medicine, Καναδάς.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Ελληνικός Τύπος (2025–26): Dnews.gr, Efsyn.gr, Pemptousia.gr — ρεπορτάζ Πανελλαδικών εξετάσεων.</a:t>
            </a:r>
            <a:endParaRPr lang="en-US" sz="1250" dirty="0"/>
          </a:p>
          <a:p>
            <a:pPr marL="228600" indent="-228600" algn="l">
              <a:lnSpc>
                <a:spcPct val="118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Βίντεο: «Bourdieu's Four Forms of Capital» (YouTube) · «Social Determinants of Health» (YouTube).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6528816"/>
            <a:ext cx="82296" cy="82296"/>
          </a:xfrm>
          <a:prstGeom prst="ellipse">
            <a:avLst/>
          </a:prstGeom>
          <a:solidFill>
            <a:srgbClr val="667070"/>
          </a:solidFill>
        </p:spPr>
      </p:sp>
      <p:sp>
        <p:nvSpPr>
          <p:cNvPr id="6" name="Text 4"/>
          <p:cNvSpPr/>
          <p:nvPr/>
        </p:nvSpPr>
        <p:spPr>
          <a:xfrm>
            <a:off x="713232" y="641908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Κλείσιμο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002975" y="6419088"/>
            <a:ext cx="822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40 / 41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4613</Words>
  <Application>Microsoft Office PowerPoint</Application>
  <PresentationFormat>Προσαρμογή</PresentationFormat>
  <Paragraphs>571</Paragraphs>
  <Slides>39</Slides>
  <Notes>33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39</vt:i4>
      </vt:variant>
    </vt:vector>
  </HeadingPairs>
  <TitlesOfParts>
    <vt:vector size="41" baseType="lpstr">
      <vt:lpstr>Office Theme</vt:lpstr>
      <vt:lpstr>1_Office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Διαφάνεια 37</vt:lpstr>
      <vt:lpstr>Διαφάνεια 38</vt:lpstr>
      <vt:lpstr>Διαφάνεια 39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11</cp:revision>
  <dcterms:created xsi:type="dcterms:W3CDTF">2026-08-29T07:34:00Z</dcterms:created>
  <dcterms:modified xsi:type="dcterms:W3CDTF">2026-10-15T11:03:58Z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16EC54F9A7DC41C3B946AFC85771F562_13</vt:lpwstr>
  </property>
</Properties>
</file>