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7" r:id="rId4"/>
    <p:sldId id="258" r:id="rId5"/>
    <p:sldId id="265" r:id="rId6"/>
    <p:sldId id="266" r:id="rId7"/>
    <p:sldId id="269" r:id="rId8"/>
    <p:sldId id="268" r:id="rId9"/>
    <p:sldId id="271" r:id="rId10"/>
    <p:sldId id="272" r:id="rId11"/>
    <p:sldId id="273"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10" autoAdjust="0"/>
  </p:normalViewPr>
  <p:slideViewPr>
    <p:cSldViewPr snapToGrid="0" showGuides="1">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D4E5DB-1BCB-33A4-6D98-D8395371474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F088D8-B8BA-C83C-6666-8B5AB1549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160D417E-7C79-A284-C6DC-D668A32BFDE3}"/>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5" name="Θέση υποσέλιδου 4">
            <a:extLst>
              <a:ext uri="{FF2B5EF4-FFF2-40B4-BE49-F238E27FC236}">
                <a16:creationId xmlns:a16="http://schemas.microsoft.com/office/drawing/2014/main" id="{806B8752-5FDA-0D9A-D5FF-843BC35457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BC8351-7060-E798-24E1-A260668B0165}"/>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83305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6B6EB5-5D5D-ED32-4D17-2A8861ECC7E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877F1F2-42C9-91F0-81FB-0C5C08FA218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FEBEFC2-E9CB-CAB9-0CEF-5B92D09DC01A}"/>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5" name="Θέση υποσέλιδου 4">
            <a:extLst>
              <a:ext uri="{FF2B5EF4-FFF2-40B4-BE49-F238E27FC236}">
                <a16:creationId xmlns:a16="http://schemas.microsoft.com/office/drawing/2014/main" id="{345302E1-6B22-E1F5-8507-8EF2A2B0E45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F326D2-82CE-848E-59C9-8E1CC75217E2}"/>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254309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29D3C82-3157-5A25-062F-77C9549CBE1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4F67E54-A719-0FC4-9A5D-4AC627CF06B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2EDE0E4-925F-A74B-5B8B-454FCE6EA05C}"/>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5" name="Θέση υποσέλιδου 4">
            <a:extLst>
              <a:ext uri="{FF2B5EF4-FFF2-40B4-BE49-F238E27FC236}">
                <a16:creationId xmlns:a16="http://schemas.microsoft.com/office/drawing/2014/main" id="{01CAE591-3C8F-DFBB-9298-DFD8DA6749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060593C-A047-51D5-6C75-1B5ADB5AEF57}"/>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294337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FBBDC9-EDA8-48D7-DABD-0C3DB8657D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A775B4B-3303-0001-EBA0-C751255B660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40BFE1A-0103-1C0D-33FE-8D0DA794A31D}"/>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5" name="Θέση υποσέλιδου 4">
            <a:extLst>
              <a:ext uri="{FF2B5EF4-FFF2-40B4-BE49-F238E27FC236}">
                <a16:creationId xmlns:a16="http://schemas.microsoft.com/office/drawing/2014/main" id="{C9476E9E-B516-C8FA-E3FA-80997A0A06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EF532DB-7ADA-F71E-EE15-14C11D81EA06}"/>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220580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0A58E7-1B68-4457-7163-A04B8EC8C8D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7335A13-7DA4-BFC7-2F8E-68246A79F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79AB7DA-323A-6D02-F2BF-1FB409527885}"/>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5" name="Θέση υποσέλιδου 4">
            <a:extLst>
              <a:ext uri="{FF2B5EF4-FFF2-40B4-BE49-F238E27FC236}">
                <a16:creationId xmlns:a16="http://schemas.microsoft.com/office/drawing/2014/main" id="{6BFE13AE-89C1-4731-78A9-C61DCF47FCE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3AA8B8-66B8-2722-8079-83EBC7CCA8DD}"/>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132387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3DE609-DD14-2C3A-17C8-A6695D2EAF9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8225E8-8FB8-4AA3-D087-A301F063400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002B6B9-CDC1-C39C-6A39-D1456FD2953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6BF36EE-E13A-338C-5AE4-B46089101562}"/>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6" name="Θέση υποσέλιδου 5">
            <a:extLst>
              <a:ext uri="{FF2B5EF4-FFF2-40B4-BE49-F238E27FC236}">
                <a16:creationId xmlns:a16="http://schemas.microsoft.com/office/drawing/2014/main" id="{56FC3F4B-BB12-0781-9ABD-93E4DFA7104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81E82F4-E84F-0A94-699C-2C918F322628}"/>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39173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06EA4-F531-4FCA-DA03-09E6E1896CC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DFFDF70-C0CE-0F4D-9F45-F2D4DACC4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CB788C1-81E0-47BD-4E9F-D12BC1D02E4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3CF7EF6-CAA2-0B5A-EFBD-4B1CDA50E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BB6F874-99A0-F50A-4969-6DD5A76F3DE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79E73CF-194C-8821-39F3-F798766B10E2}"/>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8" name="Θέση υποσέλιδου 7">
            <a:extLst>
              <a:ext uri="{FF2B5EF4-FFF2-40B4-BE49-F238E27FC236}">
                <a16:creationId xmlns:a16="http://schemas.microsoft.com/office/drawing/2014/main" id="{78ACF7C2-7E10-5F11-4C79-D3B7C33DA89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626FFD3-2835-D879-6687-FD7B27BD0C88}"/>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40448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7E64C7-E6C4-6F9F-D758-18A741720F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D5B2AB3-5F5B-8023-521B-96169B139405}"/>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4" name="Θέση υποσέλιδου 3">
            <a:extLst>
              <a:ext uri="{FF2B5EF4-FFF2-40B4-BE49-F238E27FC236}">
                <a16:creationId xmlns:a16="http://schemas.microsoft.com/office/drawing/2014/main" id="{7750310C-7255-BEBA-D544-7C139E7E31E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86E047B-D69F-A2C5-E6C3-C0536C533277}"/>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186418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797D9F7-F17F-57F2-0779-90FE6AF2415A}"/>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3" name="Θέση υποσέλιδου 2">
            <a:extLst>
              <a:ext uri="{FF2B5EF4-FFF2-40B4-BE49-F238E27FC236}">
                <a16:creationId xmlns:a16="http://schemas.microsoft.com/office/drawing/2014/main" id="{9B9E8985-8535-F053-89AA-81CAEB5E51D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88B0B10-04EF-F69B-798E-D3B7C824F5AB}"/>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356156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6592B-75F4-7290-E99B-C6124CC9F10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DA1166-6BE9-D738-179B-19B929A7A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A5ABFA2-7CFD-83E3-692D-6B5049110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600F40F-D790-0673-A6D4-84B078765576}"/>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6" name="Θέση υποσέλιδου 5">
            <a:extLst>
              <a:ext uri="{FF2B5EF4-FFF2-40B4-BE49-F238E27FC236}">
                <a16:creationId xmlns:a16="http://schemas.microsoft.com/office/drawing/2014/main" id="{D52B9A1A-BEA1-025C-91C6-731B2236469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9F55BBD-11D5-9046-9BC0-093AFE15E11B}"/>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4106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FFF11F-8AFA-7FA0-8C24-C12497A3AC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7EC5DC8-62D6-85CE-8169-5A70D41AD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BF47053-EE55-C1AB-44B3-E8C490212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A693BC6-B4C4-DDD7-E5C4-C372AE6692A2}"/>
              </a:ext>
            </a:extLst>
          </p:cNvPr>
          <p:cNvSpPr>
            <a:spLocks noGrp="1"/>
          </p:cNvSpPr>
          <p:nvPr>
            <p:ph type="dt" sz="half" idx="10"/>
          </p:nvPr>
        </p:nvSpPr>
        <p:spPr/>
        <p:txBody>
          <a:bodyPr/>
          <a:lstStyle/>
          <a:p>
            <a:fld id="{10E8CE47-6E46-4B40-BD62-B7C4C511A37B}" type="datetimeFigureOut">
              <a:rPr lang="el-GR" smtClean="0"/>
              <a:pPr/>
              <a:t>13/12/2023</a:t>
            </a:fld>
            <a:endParaRPr lang="el-GR"/>
          </a:p>
        </p:txBody>
      </p:sp>
      <p:sp>
        <p:nvSpPr>
          <p:cNvPr id="6" name="Θέση υποσέλιδου 5">
            <a:extLst>
              <a:ext uri="{FF2B5EF4-FFF2-40B4-BE49-F238E27FC236}">
                <a16:creationId xmlns:a16="http://schemas.microsoft.com/office/drawing/2014/main" id="{1C8818E2-88F4-0E90-6B42-20E0F69E5E6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375C17A-8369-9CCF-F744-B1092DA13964}"/>
              </a:ext>
            </a:extLst>
          </p:cNvPr>
          <p:cNvSpPr>
            <a:spLocks noGrp="1"/>
          </p:cNvSpPr>
          <p:nvPr>
            <p:ph type="sldNum" sz="quarter" idx="12"/>
          </p:nvPr>
        </p:nvSpPr>
        <p:spPr/>
        <p:txBody>
          <a:bodyPr/>
          <a:lstStyle/>
          <a:p>
            <a:fld id="{031FD0DA-58BA-4EA8-94B2-5B051C177735}" type="slidenum">
              <a:rPr lang="el-GR" smtClean="0"/>
              <a:pPr/>
              <a:t>‹#›</a:t>
            </a:fld>
            <a:endParaRPr lang="el-GR"/>
          </a:p>
        </p:txBody>
      </p:sp>
    </p:spTree>
    <p:extLst>
      <p:ext uri="{BB962C8B-B14F-4D97-AF65-F5344CB8AC3E}">
        <p14:creationId xmlns:p14="http://schemas.microsoft.com/office/powerpoint/2010/main" val="334128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53A3B1E-1A65-278C-10CD-CC4A9B521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74B7794-D1EF-F684-0C35-F1CCB5708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BB6BCAE-F4D3-D22C-EA8F-14B7AF1EF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8CE47-6E46-4B40-BD62-B7C4C511A37B}" type="datetimeFigureOut">
              <a:rPr lang="el-GR" smtClean="0"/>
              <a:pPr/>
              <a:t>13/12/2023</a:t>
            </a:fld>
            <a:endParaRPr lang="el-GR"/>
          </a:p>
        </p:txBody>
      </p:sp>
      <p:sp>
        <p:nvSpPr>
          <p:cNvPr id="5" name="Θέση υποσέλιδου 4">
            <a:extLst>
              <a:ext uri="{FF2B5EF4-FFF2-40B4-BE49-F238E27FC236}">
                <a16:creationId xmlns:a16="http://schemas.microsoft.com/office/drawing/2014/main" id="{CF85F30C-A471-4BE7-717A-F44C23D58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2988940-9B6D-B545-0D7A-F5B530598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FD0DA-58BA-4EA8-94B2-5B051C177735}" type="slidenum">
              <a:rPr lang="el-GR" smtClean="0"/>
              <a:pPr/>
              <a:t>‹#›</a:t>
            </a:fld>
            <a:endParaRPr lang="el-GR"/>
          </a:p>
        </p:txBody>
      </p:sp>
    </p:spTree>
    <p:extLst>
      <p:ext uri="{BB962C8B-B14F-4D97-AF65-F5344CB8AC3E}">
        <p14:creationId xmlns:p14="http://schemas.microsoft.com/office/powerpoint/2010/main" val="82740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yesoflight.gr/art-makes-us-happier-and-more-satisfied-with-our-lives/" TargetMode="External"/><Relationship Id="rId2" Type="http://schemas.openxmlformats.org/officeDocument/2006/relationships/hyperlink" Target="https://www.eureka.edu.gr/%CE%B3%CE%B9%CE%B1-%CE%BC%CE%B9%CE%B1-%CF%80%CE%BF%CE%B9%CE%BF%CF%84%CE%B9%CE%BA%CE%AE-%CE%B5%CE%BA%CF%80%CE%B1%CE%AF%CE%B4%CE%B5%CF%85%CF%83%CE%B7-%CE%BF%CE%B9-%CF%84%CE%AD%CF%87%CE%BD%CE%B5%CF%82/" TargetMode="External"/><Relationship Id="rId1" Type="http://schemas.openxmlformats.org/officeDocument/2006/relationships/slideLayout" Target="../slideLayouts/slideLayout2.xml"/><Relationship Id="rId5" Type="http://schemas.openxmlformats.org/officeDocument/2006/relationships/hyperlink" Target="https://www.unic.ac.cy/el/oistos-techni-kai-ensyneiditotita/" TargetMode="External"/><Relationship Id="rId4" Type="http://schemas.openxmlformats.org/officeDocument/2006/relationships/hyperlink" Target="https://www.culture.gov.gr/el/Information/SitePages/view.aspx?nID=456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D3C61E2-954D-16E6-1FFD-71D62838A2C0}"/>
              </a:ext>
            </a:extLst>
          </p:cNvPr>
          <p:cNvSpPr>
            <a:spLocks noGrp="1"/>
          </p:cNvSpPr>
          <p:nvPr>
            <p:ph type="ctrTitle"/>
          </p:nvPr>
        </p:nvSpPr>
        <p:spPr>
          <a:xfrm>
            <a:off x="2555631" y="679269"/>
            <a:ext cx="7080738" cy="5473337"/>
          </a:xfrm>
        </p:spPr>
        <p:txBody>
          <a:bodyPr vert="horz" lIns="91440" tIns="45720" rIns="91440" bIns="45720" rtlCol="0" anchor="ctr">
            <a:normAutofit/>
          </a:bodyPr>
          <a:lstStyle/>
          <a:p>
            <a:r>
              <a:rPr lang="en-US" sz="5400" b="1" dirty="0">
                <a:solidFill>
                  <a:schemeClr val="bg1">
                    <a:lumMod val="95000"/>
                    <a:lumOff val="5000"/>
                  </a:schemeClr>
                </a:solidFill>
                <a:effectLst/>
              </a:rPr>
              <a:t>Τέχνη</a:t>
            </a:r>
            <a:br>
              <a:rPr lang="en-US" sz="5400" b="1" dirty="0">
                <a:solidFill>
                  <a:schemeClr val="bg1">
                    <a:lumMod val="95000"/>
                    <a:lumOff val="5000"/>
                  </a:schemeClr>
                </a:solidFill>
                <a:effectLst/>
              </a:rPr>
            </a:br>
            <a:r>
              <a:rPr lang="en-US" sz="5400" b="1" dirty="0">
                <a:solidFill>
                  <a:schemeClr val="bg1">
                    <a:lumMod val="95000"/>
                    <a:lumOff val="5000"/>
                  </a:schemeClr>
                </a:solidFill>
                <a:effectLst/>
              </a:rPr>
              <a:t> Ενσυνειδητότητα</a:t>
            </a:r>
            <a:br>
              <a:rPr lang="en-US" sz="5400" b="1" dirty="0">
                <a:solidFill>
                  <a:schemeClr val="bg1">
                    <a:lumMod val="95000"/>
                    <a:lumOff val="5000"/>
                  </a:schemeClr>
                </a:solidFill>
                <a:effectLst/>
              </a:rPr>
            </a:br>
            <a:r>
              <a:rPr lang="el-GR" sz="5400" b="1" dirty="0">
                <a:solidFill>
                  <a:schemeClr val="bg1">
                    <a:lumMod val="95000"/>
                    <a:lumOff val="5000"/>
                  </a:schemeClr>
                </a:solidFill>
              </a:rPr>
              <a:t>Αισθητική εμπειρία</a:t>
            </a:r>
            <a:br>
              <a:rPr lang="el-GR" sz="5400" b="1" dirty="0">
                <a:solidFill>
                  <a:schemeClr val="bg1">
                    <a:lumMod val="95000"/>
                    <a:lumOff val="5000"/>
                  </a:schemeClr>
                </a:solidFill>
              </a:rPr>
            </a:br>
            <a:r>
              <a:rPr lang="el-GR" sz="5400" b="1" dirty="0">
                <a:solidFill>
                  <a:schemeClr val="bg1">
                    <a:lumMod val="95000"/>
                    <a:lumOff val="5000"/>
                  </a:schemeClr>
                </a:solidFill>
              </a:rPr>
              <a:t>Ενσυναίσθηση </a:t>
            </a:r>
            <a:br>
              <a:rPr lang="el-GR" sz="5400" b="1" dirty="0">
                <a:solidFill>
                  <a:schemeClr val="bg1">
                    <a:lumMod val="95000"/>
                    <a:lumOff val="5000"/>
                  </a:schemeClr>
                </a:solidFill>
              </a:rPr>
            </a:br>
            <a:endParaRPr lang="en-US" sz="5400" dirty="0">
              <a:solidFill>
                <a:schemeClr val="bg1">
                  <a:lumMod val="95000"/>
                  <a:lumOff val="5000"/>
                </a:schemeClr>
              </a:solidFill>
            </a:endParaRPr>
          </a:p>
        </p:txBody>
      </p:sp>
    </p:spTree>
    <p:extLst>
      <p:ext uri="{BB962C8B-B14F-4D97-AF65-F5344CB8AC3E}">
        <p14:creationId xmlns:p14="http://schemas.microsoft.com/office/powerpoint/2010/main" val="9999038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600" b="1" dirty="0">
                <a:latin typeface="Open Sans"/>
              </a:rPr>
              <a:t>Πολιτιστική συνταγογράφηση: </a:t>
            </a:r>
            <a:br>
              <a:rPr lang="el-GR" sz="3600" b="1" dirty="0">
                <a:latin typeface="Open Sans"/>
              </a:rPr>
            </a:br>
            <a:r>
              <a:rPr lang="el-GR" sz="3600" b="1" dirty="0">
                <a:latin typeface="Open Sans"/>
              </a:rPr>
              <a:t> Όταν η ιατρική συναντά τον πολιτισμό</a:t>
            </a:r>
            <a:br>
              <a:rPr lang="el-GR" dirty="0"/>
            </a:br>
            <a:endParaRPr lang="el-GR" dirty="0"/>
          </a:p>
        </p:txBody>
      </p:sp>
      <p:sp>
        <p:nvSpPr>
          <p:cNvPr id="3" name="2 - Θέση περιεχομένου"/>
          <p:cNvSpPr>
            <a:spLocks noGrp="1"/>
          </p:cNvSpPr>
          <p:nvPr>
            <p:ph idx="1"/>
          </p:nvPr>
        </p:nvSpPr>
        <p:spPr>
          <a:xfrm>
            <a:off x="838200" y="1267097"/>
            <a:ext cx="10866120" cy="4909866"/>
          </a:xfrm>
        </p:spPr>
        <p:txBody>
          <a:bodyPr>
            <a:normAutofit fontScale="92500" lnSpcReduction="10000"/>
          </a:bodyPr>
          <a:lstStyle/>
          <a:p>
            <a:pPr fontAlgn="t"/>
            <a:r>
              <a:rPr lang="el-GR" dirty="0"/>
              <a:t>​Το ερευνητικό πρόγραμμα της καινοτόμου πρωτοβουλίας του Υπουργείου Πολιτισμού και Αθλητισμού για την Πολιτιστική Συνταγογράφηση τίθεται σε εφαρμογή, καθώς υπεγράφη η προγραμματική σύμβαση μεταξύ του ΥΠΠΟΑ και του Ερευνητικού Πανεπιστημιακού Ινστιτούτου Ψυχικής Υγείας, </a:t>
            </a:r>
            <a:r>
              <a:rPr lang="el-GR" dirty="0" err="1"/>
              <a:t>Νευροεπιστημών</a:t>
            </a:r>
            <a:r>
              <a:rPr lang="el-GR" dirty="0"/>
              <a:t> και Ιατρικής Ακριβείας «Κώστας Στεφανής» (ΕΠΙΨΥ).</a:t>
            </a:r>
          </a:p>
          <a:p>
            <a:pPr fontAlgn="t"/>
            <a:r>
              <a:rPr lang="el-GR" dirty="0"/>
              <a:t>Το πρωτοποριακό αυτό πρόγραμμα στοχεύει στην αξιοποίηση της ερευνητικά αποδεδειγμένης θεραπευτικής λειτουργίας της τέχνης στην ψυχική υγεία και επενδύει στις τέχνες και τον πολιτισμό ως μέρος της προληπτικής και θεραπευτικής αγωγής ψυχικών νόσων όπως η κατάθλιψη, η αγχώδης διαταραχή και άλλες. </a:t>
            </a:r>
          </a:p>
          <a:p>
            <a:pPr fontAlgn="t"/>
            <a:r>
              <a:rPr lang="el-GR" dirty="0"/>
              <a:t>Ταυτόχρονα, το πρόγραμμα μεριμνά και για την προληπτική προαγωγή της ψυχικής υγείας και ευεξίας των πολιτών μέσω του ευεργετικού ρόλου της σύγχρονης καλλιτεχνικής δημιουργίας στην υγεία και την ευημερία του ατόμου.</a:t>
            </a:r>
          </a:p>
          <a:p>
            <a:pP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12192000" cy="6858000"/>
          </a:xfrm>
        </p:spPr>
        <p:txBody>
          <a:bodyPr/>
          <a:lstStyle/>
          <a:p>
            <a:endParaRPr lang="el-GR" dirty="0"/>
          </a:p>
          <a:p>
            <a:pPr>
              <a:buNone/>
            </a:pPr>
            <a:r>
              <a:rPr lang="el-GR" sz="1600" b="1" dirty="0"/>
              <a:t>	</a:t>
            </a:r>
            <a:r>
              <a:rPr lang="fr-FR" sz="1600" b="1" dirty="0">
                <a:solidFill>
                  <a:srgbClr val="7030A0"/>
                </a:solidFill>
                <a:latin typeface="Segoe Print" pitchFamily="2" charset="0"/>
                <a:hlinkClick r:id="rId2"/>
              </a:rPr>
              <a:t>https://www.eureka.edu.gr/%CE%B3%CE%B9%CE%B1-%CE%BC%CE%B9%CE%B1-%CF%80%CE%BF%CE%B9%CE%BF%CF%84%CE%B9%CE%BA%CE%AE-%CE%B5%CE%BA%CF%80%CE%B1%CE%AF%CE%B4%CE%B5%CF%85%CF%83%CE%B7-%CE%BF%CE%B9-%CF%84%CE%AD%CF%87%CE%BD%CE%B5%CF%82/</a:t>
            </a:r>
            <a:endParaRPr lang="el-GR" sz="1600" b="1" dirty="0">
              <a:solidFill>
                <a:srgbClr val="7030A0"/>
              </a:solidFill>
              <a:latin typeface="Segoe Print" pitchFamily="2" charset="0"/>
            </a:endParaRPr>
          </a:p>
          <a:p>
            <a:pPr>
              <a:buNone/>
            </a:pPr>
            <a:endParaRPr lang="el-GR" sz="1600" b="1" dirty="0">
              <a:solidFill>
                <a:srgbClr val="7030A0"/>
              </a:solidFill>
              <a:latin typeface="Segoe Print" pitchFamily="2" charset="0"/>
            </a:endParaRPr>
          </a:p>
        </p:txBody>
      </p:sp>
      <p:sp>
        <p:nvSpPr>
          <p:cNvPr id="4" name="3 - Ορθογώνιο"/>
          <p:cNvSpPr/>
          <p:nvPr/>
        </p:nvSpPr>
        <p:spPr>
          <a:xfrm>
            <a:off x="300447" y="1489167"/>
            <a:ext cx="10267404" cy="3046988"/>
          </a:xfrm>
          <a:prstGeom prst="rect">
            <a:avLst/>
          </a:prstGeom>
        </p:spPr>
        <p:txBody>
          <a:bodyPr wrap="square">
            <a:spAutoFit/>
          </a:bodyPr>
          <a:lstStyle/>
          <a:p>
            <a:r>
              <a:rPr lang="fr-FR" sz="1600" b="1" dirty="0">
                <a:solidFill>
                  <a:srgbClr val="7030A0"/>
                </a:solidFill>
                <a:latin typeface="Segoe Print" pitchFamily="2" charset="0"/>
                <a:hlinkClick r:id="rId3"/>
              </a:rPr>
              <a:t>https://www.eyesoflight.gr/art-makes-us-happier-and-more-satisfied-with-our-lives</a:t>
            </a:r>
            <a:r>
              <a:rPr lang="fr-FR" sz="1600" b="1" dirty="0">
                <a:solidFill>
                  <a:srgbClr val="7030A0"/>
                </a:solidFill>
                <a:hlinkClick r:id="rId3"/>
              </a:rPr>
              <a:t>/</a:t>
            </a:r>
            <a:endParaRPr lang="el-GR" sz="1600" b="1" dirty="0">
              <a:solidFill>
                <a:srgbClr val="7030A0"/>
              </a:solidFill>
            </a:endParaRPr>
          </a:p>
          <a:p>
            <a:endParaRPr lang="el-GR" sz="1600" b="1" dirty="0">
              <a:solidFill>
                <a:srgbClr val="7030A0"/>
              </a:solidFill>
            </a:endParaRPr>
          </a:p>
          <a:p>
            <a:r>
              <a:rPr lang="fr-FR" sz="1600" b="1" dirty="0">
                <a:solidFill>
                  <a:srgbClr val="7030A0"/>
                </a:solidFill>
                <a:latin typeface="Segoe Print" pitchFamily="2" charset="0"/>
                <a:hlinkClick r:id="rId4"/>
              </a:rPr>
              <a:t>https://www.culture.gov.gr/el/Information/SitePages/view.aspx?nID=4</a:t>
            </a:r>
            <a:r>
              <a:rPr lang="fr-FR" sz="1600" b="1" dirty="0">
                <a:solidFill>
                  <a:srgbClr val="7030A0"/>
                </a:solidFill>
                <a:hlinkClick r:id="rId4"/>
              </a:rPr>
              <a:t>562</a:t>
            </a:r>
            <a:endParaRPr lang="el-GR" sz="1600" b="1" dirty="0">
              <a:solidFill>
                <a:srgbClr val="7030A0"/>
              </a:solidFill>
            </a:endParaRPr>
          </a:p>
          <a:p>
            <a:endParaRPr lang="el-GR" sz="1600" b="1" dirty="0">
              <a:solidFill>
                <a:srgbClr val="7030A0"/>
              </a:solidFill>
              <a:latin typeface="Segoe Print" pitchFamily="2" charset="0"/>
            </a:endParaRPr>
          </a:p>
          <a:p>
            <a:r>
              <a:rPr lang="fr-FR" sz="1600" b="1" dirty="0">
                <a:solidFill>
                  <a:srgbClr val="7030A0"/>
                </a:solidFill>
                <a:latin typeface="Segoe Print" pitchFamily="2" charset="0"/>
                <a:hlinkClick r:id="rId5"/>
              </a:rPr>
              <a:t>https://www.unic.ac.cy/el/oistos-techni-kai-ensyneiditotita/</a:t>
            </a:r>
            <a:endParaRPr lang="el-GR" sz="1600" b="1" dirty="0">
              <a:solidFill>
                <a:srgbClr val="7030A0"/>
              </a:solidFill>
              <a:latin typeface="Segoe Print" pitchFamily="2" charset="0"/>
            </a:endParaRPr>
          </a:p>
          <a:p>
            <a:endParaRPr lang="el-GR" sz="1600" b="1" dirty="0">
              <a:solidFill>
                <a:srgbClr val="7030A0"/>
              </a:solidFill>
              <a:latin typeface="Segoe Print" pitchFamily="2" charset="0"/>
            </a:endParaRPr>
          </a:p>
          <a:p>
            <a:endParaRPr lang="el-GR" sz="1600" b="1" dirty="0"/>
          </a:p>
          <a:p>
            <a:endParaRPr lang="el-GR" sz="1600" b="1" dirty="0"/>
          </a:p>
          <a:p>
            <a:endParaRPr lang="el-GR" sz="1600" b="1" dirty="0"/>
          </a:p>
          <a:p>
            <a:endParaRPr lang="el-GR" sz="1600" b="1" dirty="0"/>
          </a:p>
          <a:p>
            <a:endParaRPr lang="el-GR" sz="1600" b="1" dirty="0"/>
          </a:p>
          <a:p>
            <a:endParaRPr lang="el-G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Λευκές πέτρες ισορροπημένες σε στοίβα">
            <a:extLst>
              <a:ext uri="{FF2B5EF4-FFF2-40B4-BE49-F238E27FC236}">
                <a16:creationId xmlns:a16="http://schemas.microsoft.com/office/drawing/2014/main" id="{071A8C8D-4DDD-9C44-41B4-15F0FEF92196}"/>
              </a:ext>
            </a:extLst>
          </p:cNvPr>
          <p:cNvPicPr>
            <a:picLocks noChangeAspect="1"/>
          </p:cNvPicPr>
          <p:nvPr/>
        </p:nvPicPr>
        <p:blipFill rotWithShape="1">
          <a:blip r:embed="rId2" cstate="print"/>
          <a:srcRect l="47342" r="-2"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86FF702-8A1D-9D79-FC50-E3F5D3C8A376}"/>
              </a:ext>
            </a:extLst>
          </p:cNvPr>
          <p:cNvSpPr>
            <a:spLocks noGrp="1"/>
          </p:cNvSpPr>
          <p:nvPr>
            <p:ph idx="1"/>
          </p:nvPr>
        </p:nvSpPr>
        <p:spPr>
          <a:xfrm>
            <a:off x="5747658" y="195943"/>
            <a:ext cx="6113416" cy="6400799"/>
          </a:xfrm>
        </p:spPr>
        <p:txBody>
          <a:bodyPr anchor="ctr">
            <a:normAutofit/>
          </a:bodyPr>
          <a:lstStyle/>
          <a:p>
            <a:pPr marL="0" indent="0" algn="ctr">
              <a:buNone/>
            </a:pPr>
            <a:r>
              <a:rPr lang="el-GR" sz="1400" kern="0" dirty="0">
                <a:effectLst/>
                <a:latin typeface="Open Sans" panose="020B0606030504020204" pitchFamily="34" charset="0"/>
                <a:ea typeface="Times New Roman" panose="02020603050405020304" pitchFamily="18" charset="0"/>
                <a:cs typeface="Times New Roman" panose="02020603050405020304" pitchFamily="18" charset="0"/>
              </a:rPr>
              <a:t> </a:t>
            </a:r>
            <a:r>
              <a:rPr lang="el-GR" sz="1400" b="1" kern="0" dirty="0">
                <a:effectLst/>
                <a:latin typeface="Open Sans" panose="020B0606030504020204" pitchFamily="34" charset="0"/>
                <a:ea typeface="Times New Roman" panose="02020603050405020304" pitchFamily="18" charset="0"/>
                <a:cs typeface="Times New Roman" panose="02020603050405020304" pitchFamily="18" charset="0"/>
              </a:rPr>
              <a:t>ΕΝΣΥΝΕΙΔΗΤΟΤΑ </a:t>
            </a:r>
          </a:p>
          <a:p>
            <a:pPr marL="0" indent="0" algn="ctr">
              <a:buNone/>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Η ενσυνειδητότητα είναι μία έμφυτη ικανότητα του ανθρώπου. </a:t>
            </a:r>
          </a:p>
          <a:p>
            <a:pPr marL="0" indent="0" algn="ctr">
              <a:buNone/>
            </a:pPr>
            <a:r>
              <a:rPr lang="el-GR" sz="1600" kern="0" dirty="0">
                <a:latin typeface="Open Sans" panose="020B0606030504020204" pitchFamily="34" charset="0"/>
                <a:ea typeface="Times New Roman" panose="02020603050405020304" pitchFamily="18" charset="0"/>
                <a:cs typeface="Times New Roman" panose="02020603050405020304" pitchFamily="18" charset="0"/>
              </a:rPr>
              <a:t>Ω</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ς παιδιά κάνεις δεν μας μαθαίνει να την εξασκούμε με αποτέλεσμα μεγαλώνοντας να βάζουμε την ζωή μας στον αυτόματο πιλότο, χωρίς να  καταφέρνουμε να έρθουμε σε επαφή με τον εαυτό μας –  με το όλον μας. </a:t>
            </a:r>
          </a:p>
          <a:p>
            <a:pPr marL="0" indent="0" algn="ctr">
              <a:buNone/>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Πολλές φορές νομίζουμε ότι είμαστε παρόντες σε μία δεδομένη στιγμή που κάνουμε κάτι, αλλά δεν είμαστε. Το μυαλό μας χάνεται σε άλλες σκέψεις, π.χ. συστηνόμαστε με κάποιον και αμέσως το επόμενο δευτερόλεπτο δεν θυμόμαστε το όνομά του, ή, όταν κάποιος μας μιλάει ακούμε πραγματικά τι μας λέει; Με την πρακτική της ενσυνειδητότητας (mindfulness) έχουμε επίγνωση του τι συμβαίνει μέσα μας και γύρω μας τη στιγμή που συμβαίνει. </a:t>
            </a:r>
          </a:p>
          <a:p>
            <a:pPr marL="0" indent="0" algn="ctr">
              <a:buNone/>
            </a:pPr>
            <a:r>
              <a:rPr lang="el-GR" sz="1600" b="1" kern="0" dirty="0">
                <a:effectLst/>
                <a:latin typeface="Open Sans" panose="020B0606030504020204" pitchFamily="34" charset="0"/>
                <a:ea typeface="Times New Roman" panose="02020603050405020304" pitchFamily="18" charset="0"/>
                <a:cs typeface="Times New Roman" panose="02020603050405020304" pitchFamily="18" charset="0"/>
              </a:rPr>
              <a:t>Ενσυνειδητότητα (mindfulness</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 ορίζεται από τον Dr. Jon Kabat-</a:t>
            </a:r>
            <a:r>
              <a:rPr lang="el-GR" sz="1600" kern="0" dirty="0" err="1">
                <a:effectLst/>
                <a:latin typeface="Open Sans" panose="020B0606030504020204" pitchFamily="34" charset="0"/>
                <a:ea typeface="Times New Roman" panose="02020603050405020304" pitchFamily="18" charset="0"/>
                <a:cs typeface="Times New Roman" panose="02020603050405020304" pitchFamily="18" charset="0"/>
              </a:rPr>
              <a:t>Zinn</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 τον πρωτοπόρο εφαρμογής της ενσυνειδητότητας στο χώρο της υγείας, </a:t>
            </a:r>
            <a:r>
              <a:rPr lang="el-GR" sz="1600" b="1" kern="0" dirty="0">
                <a:effectLst/>
                <a:latin typeface="Open Sans" panose="020B0606030504020204" pitchFamily="34" charset="0"/>
                <a:ea typeface="Times New Roman" panose="02020603050405020304" pitchFamily="18" charset="0"/>
                <a:cs typeface="Times New Roman" panose="02020603050405020304" pitchFamily="18" charset="0"/>
              </a:rPr>
              <a:t>ως «το να ‘μάθω’ να είμαι εξ’ ολοκλήρου συνειδητά στο παρόν με αγάπη, χωρίς καμία κριτική</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algn="ctr">
              <a:buNone/>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Μέσα από τις τεχνικές ενσυνειδητότητας μπορού</a:t>
            </a:r>
            <a:r>
              <a:rPr lang="el-GR" sz="1600" kern="0" dirty="0">
                <a:latin typeface="Open Sans" panose="020B0606030504020204" pitchFamily="34" charset="0"/>
                <a:ea typeface="Times New Roman" panose="02020603050405020304" pitchFamily="18" charset="0"/>
                <a:cs typeface="Times New Roman" panose="02020603050405020304" pitchFamily="18" charset="0"/>
              </a:rPr>
              <a:t>ν </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όλοι να μάθουν  σταδιακά να  εξασκούνται στην  ενσυνειδητότητα και αυτή να γίνει μέρος της καθημερινότητάς τους.</a:t>
            </a:r>
          </a:p>
          <a:p>
            <a:pPr algn="ctr"/>
            <a:endParaRPr lang="el-GR" sz="1600" dirty="0"/>
          </a:p>
        </p:txBody>
      </p:sp>
    </p:spTree>
    <p:extLst>
      <p:ext uri="{BB962C8B-B14F-4D97-AF65-F5344CB8AC3E}">
        <p14:creationId xmlns:p14="http://schemas.microsoft.com/office/powerpoint/2010/main" val="156174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77291F5-8913-705B-7760-EBE85651F581}"/>
              </a:ext>
            </a:extLst>
          </p:cNvPr>
          <p:cNvSpPr>
            <a:spLocks noGrp="1"/>
          </p:cNvSpPr>
          <p:nvPr>
            <p:ph idx="1"/>
          </p:nvPr>
        </p:nvSpPr>
        <p:spPr>
          <a:xfrm>
            <a:off x="705394" y="2152028"/>
            <a:ext cx="10331047" cy="3959619"/>
          </a:xfrm>
        </p:spPr>
        <p:txBody>
          <a:bodyPr>
            <a:normAutofit lnSpcReduction="10000"/>
          </a:bodyPr>
          <a:lstStyle/>
          <a:p>
            <a:pPr marL="0" indent="0">
              <a:spcAft>
                <a:spcPts val="1500"/>
              </a:spcAft>
              <a:buNone/>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Υπάρχουν </a:t>
            </a:r>
            <a:r>
              <a:rPr lang="el-GR" sz="1600" b="1" kern="0" dirty="0">
                <a:effectLst/>
                <a:latin typeface="Open Sans" panose="020B0606030504020204" pitchFamily="34" charset="0"/>
                <a:ea typeface="Times New Roman" panose="02020603050405020304" pitchFamily="18" charset="0"/>
                <a:cs typeface="Times New Roman" panose="02020603050405020304" pitchFamily="18" charset="0"/>
              </a:rPr>
              <a:t>σαφείς  λόγοι </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για τους οποίους η εξάσκηση στην πρακτική της ενσυνειδητότητας μπορεί να ωφελήσει τους ενήλικες γιατί η ενσυνειδητότητα συμβάλλει στην:</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el-GR" sz="1600" b="1" kern="0" dirty="0">
                <a:effectLst/>
                <a:latin typeface="Open Sans" panose="020B0606030504020204" pitchFamily="34" charset="0"/>
                <a:ea typeface="Times New Roman" panose="02020603050405020304" pitchFamily="18" charset="0"/>
                <a:cs typeface="Times New Roman" panose="02020603050405020304" pitchFamily="18" charset="0"/>
              </a:rPr>
              <a:t>Γνωστική και ακαδημαϊκή απόδοση</a:t>
            </a:r>
            <a:endParaRPr lang="el-GR"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Αυξάνει τη δραστηριότητα και την πυκνότητα της φαιάς ουσίας σε περιοχές που σχετίζονται με την εστίαση.</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Βοηθά να παρατηρούμε και να επικεντρωνόμαστε/να εστιάζουμε, παρά να αποσπόμαστε εύκολα από τις σκέψεις και το περιβάλλον. Να ελέγχουμε το μυαλό «πεταλούδα».</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Τονώνει τη μνήμη.</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Βελτιώνει την ικανότητα επεξεργασίας πληροφοριών γρήγορα και με ακρίβεια.</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Ενθαρρύνει να χρησιμοποιούμε τη φαντασία μας.</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Ενθαρρύνει τη δημιουργικότητα.</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300" dirty="0"/>
          </a:p>
        </p:txBody>
      </p:sp>
    </p:spTree>
    <p:extLst>
      <p:ext uri="{BB962C8B-B14F-4D97-AF65-F5344CB8AC3E}">
        <p14:creationId xmlns:p14="http://schemas.microsoft.com/office/powerpoint/2010/main" val="356772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FA65BCA-DE7A-19D8-B7BF-67661EF01F97}"/>
              </a:ext>
            </a:extLst>
          </p:cNvPr>
          <p:cNvSpPr>
            <a:spLocks noGrp="1"/>
          </p:cNvSpPr>
          <p:nvPr>
            <p:ph idx="1"/>
          </p:nvPr>
        </p:nvSpPr>
        <p:spPr>
          <a:xfrm>
            <a:off x="1155548" y="2217343"/>
            <a:ext cx="9880893" cy="3959619"/>
          </a:xfrm>
        </p:spPr>
        <p:txBody>
          <a:bodyPr>
            <a:normAutofit fontScale="92500" lnSpcReduction="20000"/>
          </a:bodyPr>
          <a:lstStyle/>
          <a:p>
            <a:pPr marL="342900" lvl="0" indent="-342900">
              <a:spcAft>
                <a:spcPts val="800"/>
              </a:spcAft>
              <a:buFont typeface="+mj-lt"/>
              <a:buAutoNum type="arabicPeriod" startAt="2"/>
              <a:tabLst>
                <a:tab pos="457200" algn="l"/>
              </a:tabLst>
            </a:pPr>
            <a:r>
              <a:rPr lang="el-GR" sz="1600" b="1" kern="0" dirty="0">
                <a:effectLst/>
                <a:latin typeface="Open Sans" panose="020B0606030504020204" pitchFamily="34" charset="0"/>
                <a:ea typeface="Times New Roman" panose="02020603050405020304" pitchFamily="18" charset="0"/>
                <a:cs typeface="Times New Roman" panose="02020603050405020304" pitchFamily="18" charset="0"/>
              </a:rPr>
              <a:t>Ποιότητα Ζωής</a:t>
            </a:r>
            <a:endParaRPr lang="el-GR"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Αυξάνει την πυκνότητα σε περιοχές του εγκεφάλου, που σχετίζονται με την αυτογνωσία και την αισθητηριακή επεξεργασία.</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Βοηθά να ελέγχουμε και να </a:t>
            </a:r>
            <a:r>
              <a:rPr lang="el-GR" sz="1600" kern="0" dirty="0" err="1">
                <a:effectLst/>
                <a:latin typeface="Open Sans" panose="020B0606030504020204" pitchFamily="34" charset="0"/>
                <a:ea typeface="Times New Roman" panose="02020603050405020304" pitchFamily="18" charset="0"/>
                <a:cs typeface="Times New Roman" panose="02020603050405020304" pitchFamily="18" charset="0"/>
              </a:rPr>
              <a:t>αυτορυθμίζουμε</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 τα συναισθήματα μας.</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Μειώνει το άγχος και βελτιώνει την ικανότητα διαχείρισης του στρες.</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Αυξάνει τις θετικές ψυχολογικές καταστάσεις (έχουμε μια πιο θετική στάση για τη ζωή γενικότερα, γινόμαστε θετικοί απέναντι σε καταστάσεις, στάσεις, σκέψεις κ.λπ.).</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Ενισχύει το ανοσοποιητικό μας σύστημα.</a:t>
            </a:r>
            <a:endParaRPr lang="en-US" sz="1600" kern="0" dirty="0">
              <a:effectLst/>
              <a:latin typeface="Open Sans"/>
              <a:ea typeface="Times New Roman" panose="02020603050405020304" pitchFamily="18" charset="0"/>
              <a:cs typeface="Times New Roman" panose="02020603050405020304" pitchFamily="18" charset="0"/>
            </a:endParaRPr>
          </a:p>
          <a:p>
            <a:pPr marL="342900" lvl="0" indent="-342900">
              <a:spcAft>
                <a:spcPts val="800"/>
              </a:spcAft>
              <a:buFont typeface="+mj-lt"/>
              <a:buAutoNum type="arabicPeriod" startAt="3"/>
              <a:tabLst>
                <a:tab pos="457200" algn="l"/>
              </a:tabLst>
            </a:pPr>
            <a:r>
              <a:rPr lang="el-GR" sz="1600" b="1" kern="0" dirty="0">
                <a:effectLst/>
                <a:latin typeface="Open Sans" panose="020B0606030504020204" pitchFamily="34" charset="0"/>
                <a:ea typeface="Times New Roman" panose="02020603050405020304" pitchFamily="18" charset="0"/>
                <a:cs typeface="Times New Roman" panose="02020603050405020304" pitchFamily="18" charset="0"/>
              </a:rPr>
              <a:t>Βελτίωση των Σχέσεων</a:t>
            </a:r>
            <a:endParaRPr lang="el-GR"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Βελτιώνει τις δεξιότητες που απαιτούνται για τις διαπροσωπικές σχέσεις.</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Καλλιεργεί συναισθήματα όπως η </a:t>
            </a:r>
            <a:r>
              <a:rPr lang="el-GR" sz="1600" kern="0" dirty="0" err="1">
                <a:effectLst/>
                <a:latin typeface="Open Sans" panose="020B0606030504020204" pitchFamily="34" charset="0"/>
                <a:ea typeface="Times New Roman" panose="02020603050405020304" pitchFamily="18" charset="0"/>
                <a:cs typeface="Times New Roman" panose="02020603050405020304" pitchFamily="18" charset="0"/>
              </a:rPr>
              <a:t>ενσυναίσθηση</a:t>
            </a: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 η αγάπη, η ευγένεια, η συμπόνια, η συλλογικότητα.</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p>
        </p:txBody>
      </p:sp>
    </p:spTree>
    <p:extLst>
      <p:ext uri="{BB962C8B-B14F-4D97-AF65-F5344CB8AC3E}">
        <p14:creationId xmlns:p14="http://schemas.microsoft.com/office/powerpoint/2010/main" val="363348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0075868-5495-8E64-024C-28125F4A330E}"/>
              </a:ext>
            </a:extLst>
          </p:cNvPr>
          <p:cNvSpPr>
            <a:spLocks noGrp="1"/>
          </p:cNvSpPr>
          <p:nvPr>
            <p:ph type="title"/>
          </p:nvPr>
        </p:nvSpPr>
        <p:spPr>
          <a:xfrm>
            <a:off x="838200" y="1748452"/>
            <a:ext cx="4974771" cy="3587786"/>
          </a:xfrm>
        </p:spPr>
        <p:txBody>
          <a:bodyPr>
            <a:normAutofit/>
          </a:bodyPr>
          <a:lstStyle/>
          <a:p>
            <a:pPr algn="ctr"/>
            <a:r>
              <a:rPr lang="el-GR" b="1" dirty="0">
                <a:solidFill>
                  <a:schemeClr val="bg1"/>
                </a:solidFill>
              </a:rPr>
              <a:t>Αισθητική εμπειρία </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Θέση περιεχομένου 2">
            <a:extLst>
              <a:ext uri="{FF2B5EF4-FFF2-40B4-BE49-F238E27FC236}">
                <a16:creationId xmlns:a16="http://schemas.microsoft.com/office/drawing/2014/main" id="{28F44D3D-1E16-F3D3-900A-D0EA6C44F3B9}"/>
              </a:ext>
            </a:extLst>
          </p:cNvPr>
          <p:cNvSpPr>
            <a:spLocks noGrp="1"/>
          </p:cNvSpPr>
          <p:nvPr>
            <p:ph idx="1"/>
          </p:nvPr>
        </p:nvSpPr>
        <p:spPr>
          <a:xfrm>
            <a:off x="6178732" y="0"/>
            <a:ext cx="5928940" cy="6858000"/>
          </a:xfrm>
        </p:spPr>
        <p:txBody>
          <a:bodyPr>
            <a:normAutofit fontScale="70000" lnSpcReduction="20000"/>
          </a:bodyPr>
          <a:lstStyle/>
          <a:p>
            <a:pPr marL="0" indent="0" algn="just">
              <a:buNone/>
            </a:pPr>
            <a:endParaRPr lang="el-GR" sz="2100" b="1" i="0" dirty="0">
              <a:solidFill>
                <a:schemeClr val="bg1"/>
              </a:solidFill>
              <a:effectLst/>
              <a:latin typeface="Open Sans"/>
            </a:endParaRPr>
          </a:p>
          <a:p>
            <a:pPr marL="0" indent="0" algn="just">
              <a:lnSpc>
                <a:spcPct val="120000"/>
              </a:lnSpc>
              <a:buNone/>
            </a:pPr>
            <a:r>
              <a:rPr lang="el-GR" sz="2200" b="1" i="0" dirty="0">
                <a:solidFill>
                  <a:schemeClr val="bg1"/>
                </a:solidFill>
                <a:effectLst/>
                <a:latin typeface="Open Sans"/>
              </a:rPr>
              <a:t>Η αισθητική εμπειρία, ως εμπειρία γνωσιακή, είναι εμποτισμένη με συμβολικά χαρακτηριστικά. Η τέχνη χρησιμοποιεί σύμβολα για να δώσει ώθηση στον θεατή να ανακαλύψει τη γνώση, μέσα από μια διαδικασία κατανόησης και αποκωδικοποίησης. </a:t>
            </a:r>
          </a:p>
          <a:p>
            <a:pPr marL="0" indent="0" algn="just">
              <a:lnSpc>
                <a:spcPct val="120000"/>
              </a:lnSpc>
              <a:buNone/>
            </a:pPr>
            <a:r>
              <a:rPr lang="el-GR" sz="2200" b="1" dirty="0">
                <a:solidFill>
                  <a:schemeClr val="bg1"/>
                </a:solidFill>
                <a:latin typeface="Open Sans"/>
              </a:rPr>
              <a:t>Ο</a:t>
            </a:r>
            <a:r>
              <a:rPr lang="el-GR" sz="2200" b="1" i="0" dirty="0">
                <a:solidFill>
                  <a:schemeClr val="bg1"/>
                </a:solidFill>
                <a:effectLst/>
                <a:latin typeface="Open Sans"/>
              </a:rPr>
              <a:t> τρόπος με τον οποίο αναγιγνώσκουμε ένα σύμβολο και η γνώση που εισπράττουμε από αυτή την ανάγνωση ποικίλλει, ως θεατές, συνεισφέρουμε σε μια διαδικασία ανακάλυψης και επανεκτίμησης των συμβόλων του πολιτισμού μας.</a:t>
            </a:r>
          </a:p>
          <a:p>
            <a:pPr marL="0" indent="0" algn="just">
              <a:lnSpc>
                <a:spcPct val="120000"/>
              </a:lnSpc>
              <a:buNone/>
            </a:pPr>
            <a:r>
              <a:rPr lang="el-GR" sz="2200" b="1" kern="0" dirty="0">
                <a:solidFill>
                  <a:schemeClr val="bg1"/>
                </a:solidFill>
                <a:effectLst/>
                <a:latin typeface="Open Sans"/>
                <a:ea typeface="Times New Roman" panose="02020603050405020304" pitchFamily="18" charset="0"/>
              </a:rPr>
              <a:t>Ένα ουσιαστικό «παιδαγωγικό» πλεονέκτημα των εικαστικών Τεχνών συνίσταται στην ερμηνευτική δραστηριότητα που προϋποθέτουν, η οποία «αναγκάζει» κάθε φορά τον θεατή-αναγνώστη να αφήσει την απλή παθητική κατάσταση, στην οποία μπορεί να βρίσκεται και να δραστηριοποιηθεί προκειμένου να αντιμετωπίσει, να κατανοήσει και να απολαύσει ένα έργο Τέχνης, επομένως να το </a:t>
            </a:r>
            <a:r>
              <a:rPr lang="el-GR" sz="2200" b="1" kern="0" dirty="0" err="1">
                <a:solidFill>
                  <a:schemeClr val="bg1"/>
                </a:solidFill>
                <a:effectLst/>
                <a:latin typeface="Open Sans"/>
                <a:ea typeface="Times New Roman" panose="02020603050405020304" pitchFamily="18" charset="0"/>
              </a:rPr>
              <a:t>ανα</a:t>
            </a:r>
            <a:r>
              <a:rPr lang="el-GR" sz="2200" b="1" kern="0" dirty="0">
                <a:solidFill>
                  <a:schemeClr val="bg1"/>
                </a:solidFill>
                <a:effectLst/>
                <a:latin typeface="Open Sans"/>
                <a:ea typeface="Times New Roman" panose="02020603050405020304" pitchFamily="18" charset="0"/>
              </a:rPr>
              <a:t>-δημιουργήσει, κατά τα δικά του μέτρα</a:t>
            </a:r>
            <a:r>
              <a:rPr lang="en-US" sz="2200" b="1" kern="0" dirty="0">
                <a:solidFill>
                  <a:schemeClr val="bg1"/>
                </a:solidFill>
                <a:effectLst/>
                <a:latin typeface="Open Sans"/>
                <a:ea typeface="Times New Roman" panose="02020603050405020304" pitchFamily="18" charset="0"/>
              </a:rPr>
              <a:t>.</a:t>
            </a:r>
          </a:p>
          <a:p>
            <a:pPr marL="0" indent="0" algn="just">
              <a:lnSpc>
                <a:spcPct val="120000"/>
              </a:lnSpc>
              <a:buNone/>
            </a:pPr>
            <a:r>
              <a:rPr lang="en-US" sz="2200" b="1" kern="0" dirty="0">
                <a:solidFill>
                  <a:schemeClr val="bg1"/>
                </a:solidFill>
                <a:latin typeface="Open Sans"/>
                <a:ea typeface="Times New Roman" panose="02020603050405020304" pitchFamily="18" charset="0"/>
                <a:cs typeface="Times New Roman" panose="02020603050405020304" pitchFamily="18" charset="0"/>
              </a:rPr>
              <a:t>H</a:t>
            </a:r>
            <a:r>
              <a:rPr lang="el-GR" sz="2200" b="1" kern="0" dirty="0">
                <a:solidFill>
                  <a:schemeClr val="bg1"/>
                </a:solidFill>
                <a:effectLst/>
                <a:latin typeface="Open Sans"/>
                <a:ea typeface="Times New Roman" panose="02020603050405020304" pitchFamily="18" charset="0"/>
                <a:cs typeface="Times New Roman" panose="02020603050405020304" pitchFamily="18" charset="0"/>
              </a:rPr>
              <a:t> αισθητική εμπειρία έχει τη δυνατότητα να συμβάλλει στην πολύπλευρη ενίσχυση της νοημοσύνης, καθώς προσφέρει πλήθος συμβόλων για </a:t>
            </a:r>
            <a:r>
              <a:rPr lang="el-GR" sz="2200" b="1" kern="0" dirty="0" err="1">
                <a:solidFill>
                  <a:schemeClr val="bg1"/>
                </a:solidFill>
                <a:effectLst/>
                <a:latin typeface="Open Sans"/>
                <a:ea typeface="Times New Roman" panose="02020603050405020304" pitchFamily="18" charset="0"/>
                <a:cs typeface="Times New Roman" panose="02020603050405020304" pitchFamily="18" charset="0"/>
              </a:rPr>
              <a:t>επεξεργασί</a:t>
            </a:r>
            <a:r>
              <a:rPr lang="el-GR" sz="2200" b="1" kern="0" dirty="0">
                <a:solidFill>
                  <a:schemeClr val="bg1"/>
                </a:solidFill>
                <a:effectLst/>
                <a:latin typeface="Open Sans"/>
                <a:ea typeface="Times New Roman" panose="02020603050405020304" pitchFamily="18" charset="0"/>
                <a:cs typeface="Times New Roman" panose="02020603050405020304" pitchFamily="18" charset="0"/>
              </a:rPr>
              <a:t>. Αυτό ασφαλώς συμβαίνει γιατί η Τέχνη λειτουργεί ως τρόπος έκφρασης συναισθημάτων και ιδεών, που είναι δύσκολο να εκφραστούν με διαφορετικό τρόπο και το γεγονός αυτό αποτελεί ένα βασικό επιχείρημα για την αξιοποίηση έργων Τέχνης για εκπαιδευτικούς σκοπούς.</a:t>
            </a:r>
            <a:endParaRPr lang="el-GR" sz="2200" b="1" kern="100" dirty="0">
              <a:solidFill>
                <a:schemeClr val="bg1"/>
              </a:solidFill>
              <a:effectLst/>
              <a:latin typeface="Open Sans"/>
              <a:ea typeface="Calibri" panose="020F0502020204030204" pitchFamily="34" charset="0"/>
              <a:cs typeface="Times New Roman" panose="02020603050405020304" pitchFamily="18" charset="0"/>
            </a:endParaRPr>
          </a:p>
          <a:p>
            <a:pPr marL="0" indent="0">
              <a:buNone/>
            </a:pPr>
            <a:endParaRPr lang="el-GR" sz="1100" dirty="0">
              <a:solidFill>
                <a:schemeClr val="bg1"/>
              </a:solidFill>
            </a:endParaRPr>
          </a:p>
        </p:txBody>
      </p:sp>
    </p:spTree>
    <p:extLst>
      <p:ext uri="{BB962C8B-B14F-4D97-AF65-F5344CB8AC3E}">
        <p14:creationId xmlns:p14="http://schemas.microsoft.com/office/powerpoint/2010/main" val="112617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35">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a:extLst>
              <a:ext uri="{FF2B5EF4-FFF2-40B4-BE49-F238E27FC236}">
                <a16:creationId xmlns:a16="http://schemas.microsoft.com/office/drawing/2014/main" id="{A2EFDA8D-28F7-C148-76AA-279567F6F6FA}"/>
              </a:ext>
            </a:extLst>
          </p:cNvPr>
          <p:cNvPicPr>
            <a:picLocks noChangeAspect="1"/>
          </p:cNvPicPr>
          <p:nvPr/>
        </p:nvPicPr>
        <p:blipFill>
          <a:blip r:embed="rId2" cstate="print"/>
          <a:stretch>
            <a:fillRect/>
          </a:stretch>
        </p:blipFill>
        <p:spPr>
          <a:xfrm>
            <a:off x="1155547" y="1808670"/>
            <a:ext cx="5725584" cy="3234954"/>
          </a:xfrm>
          <a:prstGeom prst="rect">
            <a:avLst/>
          </a:prstGeom>
        </p:spPr>
      </p:pic>
      <p:sp>
        <p:nvSpPr>
          <p:cNvPr id="3" name="Θέση περιεχομένου 2">
            <a:extLst>
              <a:ext uri="{FF2B5EF4-FFF2-40B4-BE49-F238E27FC236}">
                <a16:creationId xmlns:a16="http://schemas.microsoft.com/office/drawing/2014/main" id="{67085DB0-693C-E5AB-FA52-1B48407F3CE5}"/>
              </a:ext>
            </a:extLst>
          </p:cNvPr>
          <p:cNvSpPr>
            <a:spLocks noGrp="1"/>
          </p:cNvSpPr>
          <p:nvPr>
            <p:ph idx="1"/>
          </p:nvPr>
        </p:nvSpPr>
        <p:spPr>
          <a:xfrm>
            <a:off x="7720150" y="295422"/>
            <a:ext cx="4310742" cy="5919105"/>
          </a:xfrm>
        </p:spPr>
        <p:txBody>
          <a:bodyPr>
            <a:normAutofit/>
          </a:bodyPr>
          <a:lstStyle/>
          <a:p>
            <a:pPr marL="0" indent="0" algn="just">
              <a:buNone/>
            </a:pPr>
            <a:endParaRPr lang="en-US" sz="1600"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kern="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US" sz="1600" kern="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10000"/>
              </a:lnSpc>
              <a:buNone/>
            </a:pPr>
            <a:r>
              <a:rPr lang="el-GR" sz="1400" b="1" kern="0" dirty="0">
                <a:effectLst/>
                <a:latin typeface="Open Sans"/>
                <a:ea typeface="Times New Roman" panose="02020603050405020304" pitchFamily="18" charset="0"/>
                <a:cs typeface="Times New Roman" panose="02020603050405020304" pitchFamily="18" charset="0"/>
              </a:rPr>
              <a:t>Στην Τέχνη η ποικιλία και η πολυμορφία κατέχουν κεντρική θέση: υπάρχουν περισσότερες από μία ερμηνείες σε μια μουσική παρτιτούρα, περισσότεροι από ένας εκφραστικοί τρόποι για να περιγράψουμε έναν ζωγραφικό πίνακα ή ένα γλυπτό, περισσότερες από μία κατάλληλες εκφράσεις για μια χορευτική παράσταση, περισσότερες από μία ερμηνείες για την αποκωδικοποίηση και τη νοηματοδότηση ενός ποιητικού κειμένου. </a:t>
            </a:r>
            <a:endParaRPr lang="el-GR" sz="1400" b="1" kern="100" dirty="0">
              <a:effectLst/>
              <a:latin typeface="Open Sans"/>
              <a:ea typeface="Calibri" panose="020F0502020204030204" pitchFamily="34" charset="0"/>
              <a:cs typeface="Times New Roman" panose="02020603050405020304" pitchFamily="18" charset="0"/>
            </a:endParaRPr>
          </a:p>
          <a:p>
            <a:endParaRPr lang="el-GR" sz="1400" dirty="0"/>
          </a:p>
        </p:txBody>
      </p:sp>
    </p:spTree>
    <p:extLst>
      <p:ext uri="{BB962C8B-B14F-4D97-AF65-F5344CB8AC3E}">
        <p14:creationId xmlns:p14="http://schemas.microsoft.com/office/powerpoint/2010/main" val="387345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69818"/>
            <a:ext cx="10515600" cy="640079"/>
          </a:xfrm>
        </p:spPr>
        <p:txBody>
          <a:bodyPr>
            <a:normAutofit/>
          </a:bodyPr>
          <a:lstStyle/>
          <a:p>
            <a:pPr algn="ctr"/>
            <a:r>
              <a:rPr lang="el-GR" sz="2400" b="1" dirty="0">
                <a:latin typeface="Open Sans"/>
              </a:rPr>
              <a:t>Μπορεί η τέχνη να κάνει τους γιατρούς πιο συναισθητικούς;</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37334"/>
            <a:ext cx="6126480" cy="60309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812970" y="1358265"/>
            <a:ext cx="6104709" cy="480227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ρουχισμός, τζιν παντελόνια, άτομο, παπούτσια&#10;&#10;Περιγραφή που δημιουργήθηκε αυτόματα">
            <a:extLst>
              <a:ext uri="{FF2B5EF4-FFF2-40B4-BE49-F238E27FC236}">
                <a16:creationId xmlns:a16="http://schemas.microsoft.com/office/drawing/2014/main" id="{4A40ADBA-35F2-A320-BBF9-2A3E0AA034DB}"/>
              </a:ext>
            </a:extLst>
          </p:cNvPr>
          <p:cNvPicPr>
            <a:picLocks noChangeAspect="1"/>
          </p:cNvPicPr>
          <p:nvPr/>
        </p:nvPicPr>
        <p:blipFill rotWithShape="1">
          <a:blip r:embed="rId2" cstate="print"/>
          <a:srcRect t="21710" b="30575"/>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39" name="Group 38">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40" name="Freeform: Shape 39">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cstate="print">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p:cNvPicPr>
            <a:picLocks noGrp="1" noChangeAspect="1" noChangeArrowheads="1"/>
          </p:cNvPicPr>
          <p:nvPr>
            <p:ph idx="1"/>
          </p:nvPr>
        </p:nvPicPr>
        <p:blipFill>
          <a:blip r:embed="rId4" cstate="print"/>
          <a:srcRect/>
          <a:stretch>
            <a:fillRect/>
          </a:stretch>
        </p:blipFill>
        <p:spPr bwMode="auto">
          <a:xfrm>
            <a:off x="0" y="2821577"/>
            <a:ext cx="12192000" cy="4036423"/>
          </a:xfrm>
          <a:prstGeom prst="rect">
            <a:avLst/>
          </a:prstGeom>
          <a:noFill/>
          <a:ln w="9525">
            <a:noFill/>
            <a:miter lim="800000"/>
            <a:headEnd/>
            <a:tailEnd/>
          </a:ln>
          <a:effectLst/>
        </p:spPr>
      </p:pic>
    </p:spTree>
    <p:extLst>
      <p:ext uri="{BB962C8B-B14F-4D97-AF65-F5344CB8AC3E}">
        <p14:creationId xmlns:p14="http://schemas.microsoft.com/office/powerpoint/2010/main" val="131503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 y="1"/>
            <a:ext cx="7003914" cy="685799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780179" y="0"/>
            <a:ext cx="5411822"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998</Words>
  <Application>Microsoft Office PowerPoint</Application>
  <PresentationFormat>Ευρεία οθόνη</PresentationFormat>
  <Paragraphs>55</Paragraphs>
  <Slides>11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Arial</vt:lpstr>
      <vt:lpstr>Calibri</vt:lpstr>
      <vt:lpstr>Calibri Light</vt:lpstr>
      <vt:lpstr>Open Sans</vt:lpstr>
      <vt:lpstr>Segoe Print</vt:lpstr>
      <vt:lpstr>Symbol</vt:lpstr>
      <vt:lpstr>Θέμα του Office</vt:lpstr>
      <vt:lpstr>Τέχνη  Ενσυνειδητότητα Αισθητική εμπειρία Ενσυναίσθηση  </vt:lpstr>
      <vt:lpstr>Παρουσίαση του PowerPoint</vt:lpstr>
      <vt:lpstr>Παρουσίαση του PowerPoint</vt:lpstr>
      <vt:lpstr>Παρουσίαση του PowerPoint</vt:lpstr>
      <vt:lpstr>Αισθητική εμπειρία </vt:lpstr>
      <vt:lpstr>Παρουσίαση του PowerPoint</vt:lpstr>
      <vt:lpstr>Μπορεί η τέχνη να κάνει τους γιατρούς πιο συναισθητικούς;</vt:lpstr>
      <vt:lpstr>Παρουσίαση του PowerPoint</vt:lpstr>
      <vt:lpstr>Παρουσίαση του PowerPoint</vt:lpstr>
      <vt:lpstr>Πολιτιστική συνταγογράφηση:   Όταν η ιατρική συναντά τον πολιτισμό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Τέχνη &amp; Ενσυνειδητότητα</dc:title>
  <dc:creator>Maria Giannari</dc:creator>
  <cp:lastModifiedBy>user</cp:lastModifiedBy>
  <cp:revision>21</cp:revision>
  <dcterms:created xsi:type="dcterms:W3CDTF">2023-12-12T10:04:35Z</dcterms:created>
  <dcterms:modified xsi:type="dcterms:W3CDTF">2023-12-13T12:19:31Z</dcterms:modified>
</cp:coreProperties>
</file>