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8" r:id="rId13"/>
    <p:sldId id="269" r:id="rId14"/>
    <p:sldId id="275" r:id="rId15"/>
    <p:sldId id="267" r:id="rId16"/>
    <p:sldId id="274" r:id="rId17"/>
    <p:sldId id="271" r:id="rId18"/>
    <p:sldId id="272" r:id="rId19"/>
    <p:sldId id="273" r:id="rId20"/>
    <p:sldId id="276" r:id="rId21"/>
    <p:sldId id="278" r:id="rId22"/>
    <p:sldId id="279" r:id="rId23"/>
    <p:sldId id="280" r:id="rId24"/>
    <p:sldId id="287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77" r:id="rId42"/>
    <p:sldId id="25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56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53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84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697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173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53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628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57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57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4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82AD-23A5-4FC2-89F9-AA03F793A336}" type="datetimeFigureOut">
              <a:rPr lang="el-GR" smtClean="0"/>
              <a:t>7/12/2023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7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9F28-C07A-A7C3-FB42-1E9174001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71" y="-478972"/>
            <a:ext cx="9144000" cy="2387600"/>
          </a:xfrm>
        </p:spPr>
        <p:txBody>
          <a:bodyPr>
            <a:noAutofit/>
          </a:bodyPr>
          <a:lstStyle/>
          <a:p>
            <a:r>
              <a:rPr lang="el-GR" sz="2500" dirty="0">
                <a:latin typeface="Open Sans" panose="020B0606030504020204" pitchFamily="34" charset="0"/>
              </a:rPr>
              <a:t>Επιλογές από το απομνημονεύματα του ιατρού Χένρι Μαρς</a:t>
            </a:r>
            <a:br>
              <a:rPr lang="el-GR" sz="2500" dirty="0">
                <a:latin typeface="Open Sans" panose="020B0606030504020204" pitchFamily="34" charset="0"/>
              </a:rPr>
            </a:br>
            <a:br>
              <a:rPr lang="en-US" sz="3000" b="1" dirty="0">
                <a:latin typeface="Open Sans" panose="020B0606030504020204" pitchFamily="34" charset="0"/>
              </a:rPr>
            </a:br>
            <a:r>
              <a:rPr lang="el-GR" sz="3000" b="1" dirty="0">
                <a:latin typeface="Open Sans" panose="020B0606030504020204" pitchFamily="34" charset="0"/>
              </a:rPr>
              <a:t> "Ή μη </a:t>
            </a:r>
            <a:r>
              <a:rPr lang="el-GR" sz="3000" b="1" dirty="0" err="1">
                <a:latin typeface="Open Sans" panose="020B0606030504020204" pitchFamily="34" charset="0"/>
              </a:rPr>
              <a:t>βλάπτειν</a:t>
            </a:r>
            <a:r>
              <a:rPr lang="el-GR" sz="3000" b="1" dirty="0">
                <a:latin typeface="Open Sans" panose="020B0606030504020204" pitchFamily="34" charset="0"/>
              </a:rPr>
              <a:t>. Ιστορίες για τη ζωή, τον θάνατο και τη χειρουργική εγκεφάλου."  </a:t>
            </a:r>
            <a:endParaRPr lang="el-GR" sz="3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9AE8A-C723-DF7A-1D7B-BB6935788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22901"/>
            <a:ext cx="9144000" cy="1655763"/>
          </a:xfrm>
        </p:spPr>
        <p:txBody>
          <a:bodyPr>
            <a:normAutofit/>
          </a:bodyPr>
          <a:lstStyle/>
          <a:p>
            <a:r>
              <a:rPr lang="el-GR" b="1" dirty="0"/>
              <a:t>Ομιλητής:</a:t>
            </a:r>
            <a:r>
              <a:rPr lang="el-GR" dirty="0"/>
              <a:t> Χαράλαμπος Μυλωνάς, ειδικός Παθολόγος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BBE11-748C-51F3-89CA-6AA69CF8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5" y="2064864"/>
            <a:ext cx="2929217" cy="41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3BBB11-2D8A-304B-F19C-2FA87567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3726019"/>
            <a:ext cx="4512668" cy="3131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2CF2C-DA0F-0F15-9071-A13AE8FE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8" y="3726019"/>
            <a:ext cx="2411239" cy="3095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F33ECF-B03C-D0DA-E01D-5BB50CC78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3" y="168174"/>
            <a:ext cx="8973011" cy="33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5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389AA-C52E-7CD3-5242-424B890B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28" y="587829"/>
            <a:ext cx="3234484" cy="301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93D74-57AF-EC23-6FF8-F53181DD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42" y="4177269"/>
            <a:ext cx="5329115" cy="19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22FDBB-16A0-9A16-21AF-C03C173B5B24}"/>
              </a:ext>
            </a:extLst>
          </p:cNvPr>
          <p:cNvSpPr txBox="1"/>
          <p:nvPr/>
        </p:nvSpPr>
        <p:spPr>
          <a:xfrm>
            <a:off x="1600200" y="5007429"/>
            <a:ext cx="7543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dirty="0"/>
              <a:t>Ποτέ δε φτάνουμε το 100%...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81EB8-C3C4-B43A-1745-C3917ACB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1" y="938339"/>
            <a:ext cx="8496737" cy="38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9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19D35A-ABB7-698D-A5B9-13380DF7F8FA}"/>
              </a:ext>
            </a:extLst>
          </p:cNvPr>
          <p:cNvSpPr txBox="1"/>
          <p:nvPr/>
        </p:nvSpPr>
        <p:spPr>
          <a:xfrm>
            <a:off x="1295400" y="5348568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dirty="0"/>
              <a:t>Ο χρόνος είναι ο καλύτερος Ιατρός…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1799B-C7FF-FA75-6301-33E11918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2" y="1494899"/>
            <a:ext cx="8287176" cy="28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C6893-643E-A70B-6E0A-C47B5569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επέμβαση ξεκινάει…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D1FA0-9C5B-2FAF-C0EE-B7A5AE17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7" y="1799547"/>
            <a:ext cx="6889745" cy="38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ABBC22-CCB9-ABC8-01E3-F4EE0F09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7" y="454409"/>
            <a:ext cx="8790846" cy="83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702FC2-D1F6-9E6E-D9AE-D02FF7C75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7" y="1444645"/>
            <a:ext cx="7341326" cy="3135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57B4B-4324-E7B0-BFA4-3D6E314E4675}"/>
              </a:ext>
            </a:extLst>
          </p:cNvPr>
          <p:cNvSpPr txBox="1"/>
          <p:nvPr/>
        </p:nvSpPr>
        <p:spPr>
          <a:xfrm>
            <a:off x="2220686" y="5998961"/>
            <a:ext cx="77506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dirty="0"/>
              <a:t>Η έγνοια του ασθενούς…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E641B9-BD47-ED4E-5DB0-74442EC4B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" y="4930730"/>
            <a:ext cx="7283824" cy="9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8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3762-85D2-C58B-C027-BDD2815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Όλα πήγαν καλά…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989E0-69CF-0821-2C85-6B32CC9E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36" y="2287623"/>
            <a:ext cx="5715091" cy="37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03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486423-A530-BDCC-A44F-89F767F837CB}"/>
              </a:ext>
            </a:extLst>
          </p:cNvPr>
          <p:cNvSpPr txBox="1"/>
          <p:nvPr/>
        </p:nvSpPr>
        <p:spPr>
          <a:xfrm>
            <a:off x="261256" y="6066061"/>
            <a:ext cx="9059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/>
              <a:t>Ο ασθενής μας έχει ακόμα ανάγκη</a:t>
            </a:r>
            <a:r>
              <a:rPr lang="en-US" sz="2600" dirty="0"/>
              <a:t>, </a:t>
            </a:r>
            <a:r>
              <a:rPr lang="el-GR" sz="2600" dirty="0"/>
              <a:t>ακόμα και αν αποτύχαμε…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DAAF04-6512-63A9-C36A-CD2545BE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299496"/>
            <a:ext cx="8718998" cy="2711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8D133-0EC9-ED15-0536-4EE86EDF7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03" y="3286198"/>
            <a:ext cx="7861704" cy="24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0BF0A0-C960-DB64-38E6-BAAFC590ED3F}"/>
              </a:ext>
            </a:extLst>
          </p:cNvPr>
          <p:cNvSpPr txBox="1"/>
          <p:nvPr/>
        </p:nvSpPr>
        <p:spPr>
          <a:xfrm>
            <a:off x="784792" y="825223"/>
            <a:ext cx="77060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500" dirty="0"/>
              <a:t>Η ομιλία στη σύζυγο του ασθενούς</a:t>
            </a:r>
          </a:p>
          <a:p>
            <a:pPr algn="ctr"/>
            <a:r>
              <a:rPr lang="el-GR" sz="3500" dirty="0"/>
              <a:t> που πήγε καλά…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B1424-685C-D07E-535B-2729A5F0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6" y="2538562"/>
            <a:ext cx="8109367" cy="2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04A8-9F88-0D6E-7613-6147F61A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84AD0-C70F-3483-1A68-F4680450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3DFE-986F-794E-D51C-5F774F50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Λίγα λόγια για τον συγγραφέα…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5E56-2EF2-E9DA-9C3A-987A17A8C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Henry Marsh, 1950</a:t>
            </a:r>
          </a:p>
          <a:p>
            <a:r>
              <a:rPr lang="el-GR" sz="2500" dirty="0"/>
              <a:t>Νευροχειρουργός στην Αγγλία </a:t>
            </a:r>
            <a:endParaRPr lang="en-US" sz="2500" dirty="0"/>
          </a:p>
          <a:p>
            <a:r>
              <a:rPr lang="el-GR" sz="2500" dirty="0"/>
              <a:t>Κρανιακές επεμβάσεις χωρίς γενική αναισθησία</a:t>
            </a:r>
          </a:p>
          <a:p>
            <a:r>
              <a:rPr lang="el-GR" sz="2500" dirty="0"/>
              <a:t>Εθελοντική εργασία στην Ουκρανία για βελτίωση του συστήματος </a:t>
            </a:r>
            <a:r>
              <a:rPr lang="en-US" sz="2500" dirty="0"/>
              <a:t>(The English Surgeon documentary)</a:t>
            </a:r>
          </a:p>
          <a:p>
            <a:r>
              <a:rPr lang="el-GR" sz="2500" dirty="0"/>
              <a:t>Πάσχει από καρκίνο του προστάτη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CF67-19FE-962E-F941-2379C94F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4" y="4102255"/>
            <a:ext cx="2430748" cy="26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E3F7-4647-9577-7966-D2AAE35B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περιστατικό: Ανεύρυσμα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A9A7F-D59F-BFBD-135F-D8604FB9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266" y="2178859"/>
            <a:ext cx="4794496" cy="3784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BDB1-524F-A448-2FE5-875E5992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1926132"/>
            <a:ext cx="3419533" cy="3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9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BD0FD-AA12-EC36-D95F-2B261435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996" y="3720127"/>
            <a:ext cx="4476980" cy="2552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EF1AF-6B85-9EA6-1DF7-E5B50DF9E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5" y="359104"/>
            <a:ext cx="4476980" cy="30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4EE83-A335-7CDD-E65E-CCB85EEA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0" y="304801"/>
            <a:ext cx="7424031" cy="263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314E3-FA63-22AF-023C-025463E11963}"/>
              </a:ext>
            </a:extLst>
          </p:cNvPr>
          <p:cNvSpPr txBox="1"/>
          <p:nvPr/>
        </p:nvSpPr>
        <p:spPr>
          <a:xfrm>
            <a:off x="816429" y="3297943"/>
            <a:ext cx="84255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dirty="0"/>
              <a:t>Εσείς τί ειδικότητα σκέφτεστε να κάνετε;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66CD2-7B53-317D-4220-A0EC2943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7" y="1984810"/>
            <a:ext cx="7874405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73C9A9-A418-A400-3B76-08526FACBDB9}"/>
              </a:ext>
            </a:extLst>
          </p:cNvPr>
          <p:cNvSpPr txBox="1"/>
          <p:nvPr/>
        </p:nvSpPr>
        <p:spPr>
          <a:xfrm>
            <a:off x="2634343" y="314903"/>
            <a:ext cx="729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Τυχαία παρακολούθηση επέμβασης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FC113-B40A-3B8B-444A-39D7122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8" y="1827361"/>
            <a:ext cx="8099063" cy="35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8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A610-DE35-A6E3-FA4F-5982C457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500" dirty="0"/>
              <a:t>Τώρα, ως διευθυντής του τμήματος…</a:t>
            </a:r>
          </a:p>
        </p:txBody>
      </p:sp>
    </p:spTree>
    <p:extLst>
      <p:ext uri="{BB962C8B-B14F-4D97-AF65-F5344CB8AC3E}">
        <p14:creationId xmlns:p14="http://schemas.microsoft.com/office/powerpoint/2010/main" val="1898323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44F03-74C9-47BE-B46C-4E51C5FE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00165"/>
            <a:ext cx="8340255" cy="1095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22293-B72D-9016-8550-9228F909DF98}"/>
              </a:ext>
            </a:extLst>
          </p:cNvPr>
          <p:cNvSpPr txBox="1"/>
          <p:nvPr/>
        </p:nvSpPr>
        <p:spPr>
          <a:xfrm>
            <a:off x="5290458" y="6280781"/>
            <a:ext cx="7870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Σε λίγες ώρες , σχολάω…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B5888-9789-9364-8037-1FA28C66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1561451"/>
            <a:ext cx="8048073" cy="42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3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D9E02D-068E-9BF9-E6D1-182ABA7A73B2}"/>
              </a:ext>
            </a:extLst>
          </p:cNvPr>
          <p:cNvSpPr txBox="1"/>
          <p:nvPr/>
        </p:nvSpPr>
        <p:spPr>
          <a:xfrm>
            <a:off x="2128157" y="3429000"/>
            <a:ext cx="73260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Μηχανισμοί άμυνας του Εγώ: Χιούμορ</a:t>
            </a:r>
          </a:p>
          <a:p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C7D34-59CF-B324-274C-4DFDCADC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2" y="673950"/>
            <a:ext cx="7474334" cy="22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9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F4DC-229B-F33E-ADF4-F35DC6A0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Έχουμε κάτι ενδιαφέρον σήμερα;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4B2B7-EA5C-FEEE-477F-129FD74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9" y="2787215"/>
            <a:ext cx="8561021" cy="16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9A355-7368-0A3F-26CA-3B0FAFBE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8" y="620485"/>
            <a:ext cx="8329861" cy="2601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46867-CFA9-5C95-D646-7368E90B713D}"/>
              </a:ext>
            </a:extLst>
          </p:cNvPr>
          <p:cNvSpPr txBox="1"/>
          <p:nvPr/>
        </p:nvSpPr>
        <p:spPr>
          <a:xfrm>
            <a:off x="1138750" y="4702628"/>
            <a:ext cx="75111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Η ανάγκη να δουλεύουμε με όποιο συνεργάτη έχουμε…</a:t>
            </a:r>
          </a:p>
        </p:txBody>
      </p:sp>
    </p:spTree>
    <p:extLst>
      <p:ext uri="{BB962C8B-B14F-4D97-AF65-F5344CB8AC3E}">
        <p14:creationId xmlns:p14="http://schemas.microsoft.com/office/powerpoint/2010/main" val="3063695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315376-4BE9-25D8-6A5F-7DDF49702BFC}"/>
              </a:ext>
            </a:extLst>
          </p:cNvPr>
          <p:cNvSpPr txBox="1"/>
          <p:nvPr/>
        </p:nvSpPr>
        <p:spPr>
          <a:xfrm>
            <a:off x="832129" y="585017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500" dirty="0"/>
          </a:p>
          <a:p>
            <a:pPr algn="ctr"/>
            <a:r>
              <a:rPr lang="el-GR" sz="2500" dirty="0"/>
              <a:t>Αυτός είναι ένας λόγος που δεν κάνουμε έλεγχο σε όλους …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CEDFE-C125-AD81-9916-E897FF50D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93" y="1262743"/>
            <a:ext cx="7288614" cy="4852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47EDC-BEE4-D5DF-32AA-DB62C0E2B087}"/>
              </a:ext>
            </a:extLst>
          </p:cNvPr>
          <p:cNvSpPr txBox="1"/>
          <p:nvPr/>
        </p:nvSpPr>
        <p:spPr>
          <a:xfrm>
            <a:off x="609600" y="37329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Και τί θα κάνουμε τώρα, κύριε διευθυντά; Δεν ξέρω τί είναι καλύτερο να γίνει..</a:t>
            </a:r>
          </a:p>
        </p:txBody>
      </p:sp>
    </p:spTree>
    <p:extLst>
      <p:ext uri="{BB962C8B-B14F-4D97-AF65-F5344CB8AC3E}">
        <p14:creationId xmlns:p14="http://schemas.microsoft.com/office/powerpoint/2010/main" val="111490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29FE-C402-AE6F-FE71-259BCE3D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r>
              <a:rPr lang="en-US" dirty="0"/>
              <a:t>, </a:t>
            </a:r>
            <a:r>
              <a:rPr lang="el-GR" dirty="0" err="1"/>
              <a:t>Επιφυσιοκύττωμα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CCADD-7461-9E50-742E-E9DD20EC5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07" y="1042535"/>
            <a:ext cx="8573737" cy="4974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F5ABB-37E9-7C2B-A32A-E22DB9029A21}"/>
              </a:ext>
            </a:extLst>
          </p:cNvPr>
          <p:cNvSpPr txBox="1"/>
          <p:nvPr/>
        </p:nvSpPr>
        <p:spPr>
          <a:xfrm>
            <a:off x="315686" y="6291943"/>
            <a:ext cx="850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Ενδοκρινής αδένας, εκτός εγκεφαλονωτιαίου φραγμού, παράγει </a:t>
            </a:r>
            <a:r>
              <a:rPr lang="el-GR" dirty="0" err="1"/>
              <a:t>μελατονίνη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90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F013F-24FF-6C20-157B-2F5C58E2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37" y="391885"/>
            <a:ext cx="7274125" cy="4015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522BA-1765-ACB8-C805-ACDB8589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37" y="5103577"/>
            <a:ext cx="6995218" cy="9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8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5CC01-0A5C-FCFE-21D4-8E702820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45" y="2155371"/>
            <a:ext cx="7868143" cy="17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E13E-3997-63E4-F622-25A24B87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Την ημέρα της επέμβασης…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58192-8923-F8B9-A389-C34BD636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2" y="1948543"/>
            <a:ext cx="7949200" cy="270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42DA0-696C-3030-D0FE-E4F466A96A45}"/>
              </a:ext>
            </a:extLst>
          </p:cNvPr>
          <p:cNvSpPr txBox="1"/>
          <p:nvPr/>
        </p:nvSpPr>
        <p:spPr>
          <a:xfrm>
            <a:off x="5246914" y="6015820"/>
            <a:ext cx="47461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Και η επέμβαση αρχίζει…</a:t>
            </a:r>
          </a:p>
        </p:txBody>
      </p:sp>
    </p:spTree>
    <p:extLst>
      <p:ext uri="{BB962C8B-B14F-4D97-AF65-F5344CB8AC3E}">
        <p14:creationId xmlns:p14="http://schemas.microsoft.com/office/powerpoint/2010/main" val="1669999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820C1-E37D-509E-EDFE-5AC74700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3" y="216733"/>
            <a:ext cx="7812693" cy="812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83D947-9336-612E-866A-590211D8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121" y="4190863"/>
            <a:ext cx="3340272" cy="2667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C96BC-D99C-C841-27DD-95838FB4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3" y="1225613"/>
            <a:ext cx="7544188" cy="2883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0CE28-6925-1469-2A4F-449AAB221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21" y="4469742"/>
            <a:ext cx="3585079" cy="20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17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2198-5E00-09A1-2793-26C72426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1" y="522514"/>
            <a:ext cx="8261878" cy="357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EC2B9-26E4-420F-7687-B9FA006BAA82}"/>
              </a:ext>
            </a:extLst>
          </p:cNvPr>
          <p:cNvSpPr txBox="1"/>
          <p:nvPr/>
        </p:nvSpPr>
        <p:spPr>
          <a:xfrm>
            <a:off x="598714" y="4648200"/>
            <a:ext cx="78268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Ακόμα και ο καλύτερος χειρουργός, κάποτε χειρούργησε τον πρώτο του ασθενή, μην έχοντας χειρουργήσει κανέναν </a:t>
            </a:r>
            <a:r>
              <a:rPr lang="en-US" sz="2500" dirty="0"/>
              <a:t>(</a:t>
            </a:r>
            <a:r>
              <a:rPr lang="el-GR" sz="2500" dirty="0"/>
              <a:t>ως ηγέτης της </a:t>
            </a:r>
            <a:r>
              <a:rPr lang="el-GR" sz="2500" dirty="0" err="1"/>
              <a:t>ομάδος</a:t>
            </a:r>
            <a:r>
              <a:rPr lang="en-US" sz="2500" dirty="0"/>
              <a:t>) </a:t>
            </a:r>
            <a:r>
              <a:rPr lang="el-GR" sz="2500" dirty="0"/>
              <a:t>πριν από αυτόν…</a:t>
            </a:r>
          </a:p>
        </p:txBody>
      </p:sp>
    </p:spTree>
    <p:extLst>
      <p:ext uri="{BB962C8B-B14F-4D97-AF65-F5344CB8AC3E}">
        <p14:creationId xmlns:p14="http://schemas.microsoft.com/office/powerpoint/2010/main" val="2091577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05739-4B9C-0B2D-AD46-9AAD4684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5" y="2307772"/>
            <a:ext cx="7605150" cy="1439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ECC9E-CCB9-54C5-DAF4-E9D74F513944}"/>
              </a:ext>
            </a:extLst>
          </p:cNvPr>
          <p:cNvSpPr txBox="1"/>
          <p:nvPr/>
        </p:nvSpPr>
        <p:spPr>
          <a:xfrm>
            <a:off x="881742" y="1007711"/>
            <a:ext cx="691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δευτερόλεπτα περνούν, και ο Τζεφ δε βάζει το κλιπ….</a:t>
            </a:r>
          </a:p>
        </p:txBody>
      </p:sp>
    </p:spTree>
    <p:extLst>
      <p:ext uri="{BB962C8B-B14F-4D97-AF65-F5344CB8AC3E}">
        <p14:creationId xmlns:p14="http://schemas.microsoft.com/office/powerpoint/2010/main" val="2214511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D871AB-72EB-FC83-3824-BC92B3FA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1" y="1158758"/>
            <a:ext cx="8082395" cy="468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556B4-C749-E2D7-D63F-472F37C2D8D8}"/>
              </a:ext>
            </a:extLst>
          </p:cNvPr>
          <p:cNvSpPr txBox="1"/>
          <p:nvPr/>
        </p:nvSpPr>
        <p:spPr>
          <a:xfrm>
            <a:off x="685800" y="5921829"/>
            <a:ext cx="808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 τραβήξει το εργαλείο, θα σκιστεί το αγγείο. Αν ανοίξει ξανά το κλιπ, το ανεύρυσμα θα ξαναγεμίσει με κίνδυνο να σπάσει από τη ροή του αίματος….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E9643-909C-5E90-A732-89C104F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14" y="97429"/>
            <a:ext cx="1601157" cy="12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57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981A0-7847-1943-2AE5-2740DA3A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5" y="798347"/>
            <a:ext cx="7048862" cy="147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6E072-3A74-1CD6-9EE6-CBEF1C06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5" y="2918478"/>
            <a:ext cx="6648792" cy="609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5B300-16CD-2435-0392-674E5C9A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6" y="3653907"/>
            <a:ext cx="6604339" cy="24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64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38306-EFE7-8590-85FB-C66F6F96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1" y="4988820"/>
            <a:ext cx="8059654" cy="715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CDB65-99EE-2E69-4024-A75663C3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1" y="468087"/>
            <a:ext cx="7695979" cy="32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0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4A4E8-A112-ACCA-48F0-B6B572B8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1" y="163285"/>
            <a:ext cx="7631266" cy="636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0A0F9-A5DF-3590-15AF-2E8B2691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2" y="1159296"/>
            <a:ext cx="8348344" cy="126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69A30-E815-D7D7-8184-116825FCDA2D}"/>
              </a:ext>
            </a:extLst>
          </p:cNvPr>
          <p:cNvSpPr txBox="1"/>
          <p:nvPr/>
        </p:nvSpPr>
        <p:spPr>
          <a:xfrm>
            <a:off x="547971" y="5312229"/>
            <a:ext cx="77469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Ο ασθενής πολλές φορές δεν καταλαβαίνει τί είναι επικίνδυνο, τί είναι σημαντικό, πόσο μάλλον την κούραση και ταλαιπωρία μας…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8D54A-EF54-16F8-38F6-807BAC97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71" y="2678725"/>
            <a:ext cx="8001411" cy="2375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04FB1-8D35-71BA-4797-F206B3D3DCBA}"/>
              </a:ext>
            </a:extLst>
          </p:cNvPr>
          <p:cNvSpPr txBox="1"/>
          <p:nvPr/>
        </p:nvSpPr>
        <p:spPr>
          <a:xfrm>
            <a:off x="1186543" y="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επέμβαση τελειώνει…</a:t>
            </a:r>
          </a:p>
        </p:txBody>
      </p:sp>
    </p:spTree>
    <p:extLst>
      <p:ext uri="{BB962C8B-B14F-4D97-AF65-F5344CB8AC3E}">
        <p14:creationId xmlns:p14="http://schemas.microsoft.com/office/powerpoint/2010/main" val="207324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371E2-6520-0CE1-1F54-42CD6F61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67643"/>
            <a:ext cx="3448102" cy="3361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F411C-A6DD-0BB4-3F68-2D57A9B92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129" y="2539872"/>
            <a:ext cx="5547243" cy="4250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EDB2B-BBA4-D2FB-4C2E-DD6304BA8A37}"/>
              </a:ext>
            </a:extLst>
          </p:cNvPr>
          <p:cNvSpPr txBox="1"/>
          <p:nvPr/>
        </p:nvSpPr>
        <p:spPr>
          <a:xfrm>
            <a:off x="4005943" y="866316"/>
            <a:ext cx="4386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Ανατομική θέση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AFC59-4E43-9610-FBD1-155187100A88}"/>
              </a:ext>
            </a:extLst>
          </p:cNvPr>
          <p:cNvSpPr txBox="1"/>
          <p:nvPr/>
        </p:nvSpPr>
        <p:spPr>
          <a:xfrm>
            <a:off x="130628" y="4561114"/>
            <a:ext cx="33355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dirty="0"/>
              <a:t>Υπάρχει μεγάλη τεχνολογική</a:t>
            </a:r>
          </a:p>
          <a:p>
            <a:pPr algn="ctr"/>
            <a:r>
              <a:rPr lang="el-GR" sz="2500" dirty="0"/>
              <a:t>πρόοδος…</a:t>
            </a:r>
          </a:p>
        </p:txBody>
      </p:sp>
    </p:spTree>
    <p:extLst>
      <p:ext uri="{BB962C8B-B14F-4D97-AF65-F5344CB8AC3E}">
        <p14:creationId xmlns:p14="http://schemas.microsoft.com/office/powerpoint/2010/main" val="1298381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C254-C39E-D4C9-7BB1-E5A05B14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5" y="990600"/>
            <a:ext cx="8263849" cy="4061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3A553-B1B5-37CA-DE79-829B7135B3F0}"/>
              </a:ext>
            </a:extLst>
          </p:cNvPr>
          <p:cNvSpPr txBox="1"/>
          <p:nvPr/>
        </p:nvSpPr>
        <p:spPr>
          <a:xfrm>
            <a:off x="3592286" y="5758542"/>
            <a:ext cx="55517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THE END…</a:t>
            </a:r>
            <a:endParaRPr lang="el-GR" sz="3500" dirty="0"/>
          </a:p>
        </p:txBody>
      </p:sp>
    </p:spTree>
    <p:extLst>
      <p:ext uri="{BB962C8B-B14F-4D97-AF65-F5344CB8AC3E}">
        <p14:creationId xmlns:p14="http://schemas.microsoft.com/office/powerpoint/2010/main" val="2739736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04A8-9F88-0D6E-7613-6147F61A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84AD0-C70F-3483-1A68-F4680450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15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FF85-26F3-B18B-589B-4C190815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5" y="-135617"/>
            <a:ext cx="7886700" cy="1325563"/>
          </a:xfrm>
        </p:spPr>
        <p:txBody>
          <a:bodyPr/>
          <a:lstStyle/>
          <a:p>
            <a:r>
              <a:rPr lang="el-GR" dirty="0"/>
              <a:t>Άλλοι ιατροί συγγραφείς…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DDF5-BDEA-E373-B0E3-3A4684D8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65" y="1063625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Anton Chekhov</a:t>
            </a:r>
            <a:r>
              <a:rPr lang="el-GR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i="0" dirty="0">
              <a:solidFill>
                <a:srgbClr val="222222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20B0502040204020203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Arthur Conan Doyle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Σέρλοκ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Χολμς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Bulgakov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(Σημειώσεις ενός νεαρού ιατρού)</a:t>
            </a:r>
          </a:p>
          <a:p>
            <a:endParaRPr lang="el-GR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Archibald-Joseph Cronin (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το κάστρο)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Και πολλοί περισσότεροι…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6D086-12E3-E403-5967-755B84E6AAD7}"/>
              </a:ext>
            </a:extLst>
          </p:cNvPr>
          <p:cNvSpPr txBox="1"/>
          <p:nvPr/>
        </p:nvSpPr>
        <p:spPr>
          <a:xfrm>
            <a:off x="4680857" y="6152540"/>
            <a:ext cx="481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Σας ευχαριστώ για το χρόνο σας!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30D14-F710-47F2-49D2-815662AF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01" y="163290"/>
            <a:ext cx="2483668" cy="22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9C0C4C-3DC6-3BE9-6406-5620DFDA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09" y="3307051"/>
            <a:ext cx="2887874" cy="3550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4C765-2814-89E4-5414-8158EB25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9" y="525626"/>
            <a:ext cx="8788852" cy="2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8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1A5EF-A103-50F1-7572-4F95C7EC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9" y="566056"/>
            <a:ext cx="8034142" cy="4001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7F237-1FB6-55E0-22C5-226A19F4DEAF}"/>
              </a:ext>
            </a:extLst>
          </p:cNvPr>
          <p:cNvSpPr txBox="1"/>
          <p:nvPr/>
        </p:nvSpPr>
        <p:spPr>
          <a:xfrm>
            <a:off x="936172" y="5085432"/>
            <a:ext cx="81098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Οι μύθοι που φτιάχνουμε για να δικαιολογήσουμε</a:t>
            </a:r>
          </a:p>
          <a:p>
            <a:pPr algn="ctr"/>
            <a:r>
              <a:rPr lang="el-GR" sz="2500" dirty="0"/>
              <a:t> ό,τι δεν μπορούμε να εξηγήσουμε…</a:t>
            </a:r>
          </a:p>
        </p:txBody>
      </p:sp>
    </p:spTree>
    <p:extLst>
      <p:ext uri="{BB962C8B-B14F-4D97-AF65-F5344CB8AC3E}">
        <p14:creationId xmlns:p14="http://schemas.microsoft.com/office/powerpoint/2010/main" val="129571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540195-C5ED-82CC-53B2-B87916E5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24" y="751115"/>
            <a:ext cx="7996951" cy="4090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26B3E-C745-39FD-E6D8-6D1E0271FAA1}"/>
              </a:ext>
            </a:extLst>
          </p:cNvPr>
          <p:cNvSpPr txBox="1"/>
          <p:nvPr/>
        </p:nvSpPr>
        <p:spPr>
          <a:xfrm>
            <a:off x="943638" y="5277653"/>
            <a:ext cx="7449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Μηχανισμοί άμυνας του Εγώ: </a:t>
            </a:r>
            <a:r>
              <a:rPr lang="el-GR" sz="2500" dirty="0" err="1"/>
              <a:t>Διανοητικοποίηση</a:t>
            </a:r>
            <a:endParaRPr lang="el-GR" sz="2500" dirty="0"/>
          </a:p>
        </p:txBody>
      </p:sp>
    </p:spTree>
    <p:extLst>
      <p:ext uri="{BB962C8B-B14F-4D97-AF65-F5344CB8AC3E}">
        <p14:creationId xmlns:p14="http://schemas.microsoft.com/office/powerpoint/2010/main" val="123316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77BE49-36C6-BD2F-B21E-A641834D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7" y="631371"/>
            <a:ext cx="8467177" cy="3874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DCEA9-3696-F14A-4C20-36E81E9806A7}"/>
              </a:ext>
            </a:extLst>
          </p:cNvPr>
          <p:cNvSpPr txBox="1"/>
          <p:nvPr/>
        </p:nvSpPr>
        <p:spPr>
          <a:xfrm>
            <a:off x="522514" y="5029201"/>
            <a:ext cx="836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dirty="0"/>
              <a:t>Τί λέτε εσείς;</a:t>
            </a:r>
          </a:p>
        </p:txBody>
      </p:sp>
    </p:spTree>
    <p:extLst>
      <p:ext uri="{BB962C8B-B14F-4D97-AF65-F5344CB8AC3E}">
        <p14:creationId xmlns:p14="http://schemas.microsoft.com/office/powerpoint/2010/main" val="72224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0513B-E336-D330-1170-21CF9277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881556"/>
            <a:ext cx="8532752" cy="1884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5B4E1-D912-28DD-F861-69FBC2EA1778}"/>
              </a:ext>
            </a:extLst>
          </p:cNvPr>
          <p:cNvSpPr txBox="1"/>
          <p:nvPr/>
        </p:nvSpPr>
        <p:spPr>
          <a:xfrm>
            <a:off x="391886" y="4811486"/>
            <a:ext cx="8532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dirty="0"/>
              <a:t>Δε λέμε ψέματα. Προσπαθούμε να πούμε την αλήθεια με τέτοιο τρόπο ώστε να είναι υποφερτή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62781-7C31-0F85-11DD-9524BB06CD23}"/>
              </a:ext>
            </a:extLst>
          </p:cNvPr>
          <p:cNvSpPr txBox="1"/>
          <p:nvPr/>
        </p:nvSpPr>
        <p:spPr>
          <a:xfrm>
            <a:off x="2950029" y="359057"/>
            <a:ext cx="76308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Η συζήτηση με τη σύζυγο..</a:t>
            </a:r>
          </a:p>
        </p:txBody>
      </p:sp>
    </p:spTree>
    <p:extLst>
      <p:ext uri="{BB962C8B-B14F-4D97-AF65-F5344CB8AC3E}">
        <p14:creationId xmlns:p14="http://schemas.microsoft.com/office/powerpoint/2010/main" val="218729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709</TotalTime>
  <Words>422</Words>
  <Application>Microsoft Office PowerPoint</Application>
  <PresentationFormat>On-screen Show (4:3)</PresentationFormat>
  <Paragraphs>71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Poppins</vt:lpstr>
      <vt:lpstr>Times New Roman</vt:lpstr>
      <vt:lpstr>Office Theme</vt:lpstr>
      <vt:lpstr>Επιλογές από το απομνημονεύματα του ιατρού Χένρι Μαρς   "Ή μη βλάπτειν. Ιστορίες για τη ζωή, τον θάνατο και τη χειρουργική εγκεφάλου."  </vt:lpstr>
      <vt:lpstr>Λίγα λόγια για τον συγγραφέα…</vt:lpstr>
      <vt:lpstr>1ο περιστατικό, Επιφυσιοκύττωμα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επέμβαση ξεκινάει…</vt:lpstr>
      <vt:lpstr>PowerPoint Presentation</vt:lpstr>
      <vt:lpstr>Όλα πήγαν καλά…</vt:lpstr>
      <vt:lpstr>PowerPoint Presentation</vt:lpstr>
      <vt:lpstr>PowerPoint Presentation</vt:lpstr>
      <vt:lpstr>PowerPoint Presentation</vt:lpstr>
      <vt:lpstr>2ο περιστατικό: Ανεύρυσμα</vt:lpstr>
      <vt:lpstr>PowerPoint Presentation</vt:lpstr>
      <vt:lpstr>PowerPoint Presentation</vt:lpstr>
      <vt:lpstr>PowerPoint Presentation</vt:lpstr>
      <vt:lpstr>Τώρα, ως διευθυντής του τμήματος…</vt:lpstr>
      <vt:lpstr>PowerPoint Presentation</vt:lpstr>
      <vt:lpstr>PowerPoint Presentation</vt:lpstr>
      <vt:lpstr>Έχουμε κάτι ενδιαφέρον σήμερα;</vt:lpstr>
      <vt:lpstr>PowerPoint Presentation</vt:lpstr>
      <vt:lpstr>PowerPoint Presentation</vt:lpstr>
      <vt:lpstr>PowerPoint Presentation</vt:lpstr>
      <vt:lpstr>PowerPoint Presentation</vt:lpstr>
      <vt:lpstr>Την ημέρα της επέμβασης…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Άλλοι ιατροί συγγραφείς…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Επιλογές από το απομνημονεύματα του ιατρού Χένρι Μαρς:   "Ή μη βλάπτειν. Ιστορίες για τη ζωή, τον θάνατο και τη χειρουργική εγκεφάλου."  </dc:title>
  <dc:creator>Harry Mylon</dc:creator>
  <cp:lastModifiedBy>Harry Mylon</cp:lastModifiedBy>
  <cp:revision>8</cp:revision>
  <dcterms:created xsi:type="dcterms:W3CDTF">2023-12-01T08:43:02Z</dcterms:created>
  <dcterms:modified xsi:type="dcterms:W3CDTF">2023-12-07T13:28:42Z</dcterms:modified>
</cp:coreProperties>
</file>