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Default Extension="wav" ContentType="audio/wav"/>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27"/>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974" y="-4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3E2CD7-B059-427C-8749-16D72BD26E85}" type="datetimeFigureOut">
              <a:rPr lang="el-GR" smtClean="0"/>
              <a:pPr/>
              <a:t>21/8/2023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0C0C0-E2C4-4E75-B619-7AC8A38E64C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97AF750-EAAF-4B7D-BC2D-3EBA29D58964}" type="slidenum">
              <a:rPr lang="el-GR" smtClean="0">
                <a:solidFill>
                  <a:prstClr val="black"/>
                </a:solidFill>
              </a:rPr>
              <a:pPr/>
              <a:t>3</a:t>
            </a:fld>
            <a:endParaRPr lang="el-G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0182B7-BE7F-4704-8B1D-9689AC54B118}" type="slidenum">
              <a:rPr lang="el-GR" smtClean="0">
                <a:solidFill>
                  <a:prstClr val="black"/>
                </a:solidFill>
              </a:rPr>
              <a:pPr/>
              <a:t>5</a:t>
            </a:fld>
            <a:endParaRPr lang="el-G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93AC9A5-8E20-4B35-9D0C-6105D8CF8533}" type="slidenum">
              <a:rPr lang="el-GR" smtClean="0">
                <a:solidFill>
                  <a:prstClr val="black"/>
                </a:solidFill>
              </a:rPr>
              <a:pPr/>
              <a:t>6</a:t>
            </a:fld>
            <a:endParaRPr lang="el-G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59F39C1-A276-4B56-80C3-B58491C10CAC}" type="datetimeFigureOut">
              <a:rPr lang="el-GR" smtClean="0"/>
              <a:pPr/>
              <a:t>21/8/2023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2288385-A89C-4948-8591-13E982C599D6}"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F39C1-A276-4B56-80C3-B58491C10CAC}" type="datetimeFigureOut">
              <a:rPr lang="el-GR" smtClean="0"/>
              <a:pPr/>
              <a:t>21/8/2023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88385-A89C-4948-8591-13E982C599D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88EBB-6C91-4394-A7C2-AA9813357FC3}"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3A5EF-C32F-4C05-A336-475D743D5B17}"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33344-047B-4B50-9590-7FC1AEE6F511}"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760C8-8D61-4542-B53F-F4E9A499E596}"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06C1B-8F4E-42C0-89D1-6D5B8FB5D10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355D1-AAD4-40A8-942A-9CA30A34421E}"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BDE2C-4446-42EA-9102-D439747A0A1A}"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8DFEA-27BC-4662-8D5E-AC41DD98E2CA}"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204BC-1440-4E04-A2BA-7DF30AA702A4}"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3FD37-4AD3-449B-AFDE-166D91DA746E}"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DDC9B-36E9-49CA-A793-617B1DEA03B7}"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14B99-79F0-4BFF-894A-D0B2FE5444B6}"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8144A-17DA-45E0-8694-2FAEB56B047B}"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A4281-5B97-43C8-A3D3-F56FBCA388A0}"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0060B-E02A-4002-B473-7B3789345DC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E5CC1-C22A-4E44-975F-BB1EAE5243E7}"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9EC83-C84B-4E9C-992E-51C1A3701356}"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E19AA-0F44-425D-A6EB-4627FD1CF020}"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418FC-0946-4A96-8D67-B21281F34840}" type="datetimeFigureOut">
              <a:rPr lang="el-GR" smtClean="0">
                <a:solidFill>
                  <a:prstClr val="black">
                    <a:tint val="75000"/>
                  </a:prstClr>
                </a:solidFill>
              </a:rPr>
              <a:pPr/>
              <a:t>21/8/2023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5ABAB-D2ED-4450-B199-D56E94962694}"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25.png"/><Relationship Id="rId2" Type="http://schemas.openxmlformats.org/officeDocument/2006/relationships/audio" Target="file:///C:\Users\User\Desktop\&#913;&#929;&#935;&#917;&#921;&#913;%20&#919;&#935;&#927;&#933;%20WAV\16.%209&#951;%20&#963;&#965;&#956;&#966;.%20&#954;&#945;&#964;&#940;&#955;&#951;&#958;&#951;%203&#959;&#965;%20&#956;&#941;&#961;&#959;&#965;&#962;.wav" TargetMode="External"/><Relationship Id="rId1" Type="http://schemas.openxmlformats.org/officeDocument/2006/relationships/audio" Target="../media/audio3.wav"/><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29.png"/><Relationship Id="rId2" Type="http://schemas.openxmlformats.org/officeDocument/2006/relationships/audio" Target="file:///C:\Users\User\Desktop\&#913;&#929;&#935;&#917;&#921;&#913;%20&#919;&#935;&#927;&#933;%20WAV\18.%209&#951;%20&#963;&#965;&#956;&#966;.%20&#954;&#959;&#961;&#973;&#966;&#969;&#963;&#951;%204&#959;&#965;%20&#956;&#941;&#961;&#959;&#965;&#962;.wav" TargetMode="External"/><Relationship Id="rId1" Type="http://schemas.openxmlformats.org/officeDocument/2006/relationships/audio" Target="file:///C:\Users\User\Desktop\&#913;&#929;&#935;&#917;&#921;&#913;%20&#919;&#935;&#927;&#933;%20WAV\17.%209&#951;%20&#931;&#965;&#956;&#966;&#969;&#957;&#943;&#945;%20&#934;&#953;&#957;&#940;&#955;&#949;%201.wav" TargetMode="Externa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audio" Target="file:///C:\Users\User\Desktop\&#913;&#929;&#935;&#917;&#921;&#913;%20&#919;&#935;&#927;&#933;%20WAV\20.%202&#951;%20&#931;&#965;&#956;&#966;&#969;&#957;&#943;&#945;%20&#922;&#959;&#961;&#973;&#966;&#969;&#963;&#951;%201&#959;&#965;%20&#956;&#941;&#961;&#959;&#965;&#962;.wav" TargetMode="External"/><Relationship Id="rId1" Type="http://schemas.openxmlformats.org/officeDocument/2006/relationships/audio" Target="file:///C:\Users\User\Desktop\&#913;&#929;&#935;&#917;&#921;&#913;%20&#919;&#935;&#927;&#933;%20WAV\19.%202&#951;%20&#931;&#965;&#956;&#966;&#969;&#957;&#943;&#945;%20&#913;&#961;&#967;&#942;%201&#959;&#965;%20&#956;&#941;&#961;&#959;&#965;&#962;%20(2).wav"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05.xml"/><Relationship Id="rId1" Type="http://schemas.openxmlformats.org/officeDocument/2006/relationships/audio" Target="../media/audio4.wav"/><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03.xml"/><Relationship Id="rId1" Type="http://schemas.openxmlformats.org/officeDocument/2006/relationships/audio" Target="file:///C:\Users\User\Desktop\&#913;&#929;&#935;&#917;&#921;&#913;%20&#919;&#935;&#927;&#933;%20WAV\22.%202&#951;%20&#931;&#965;&#956;&#966;&#969;&#957;&#943;&#945;.wav" TargetMode="Externa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file:///C:\Users\User\Desktop\&#913;&#929;&#935;&#917;&#921;&#913;%20&#919;&#935;&#927;&#933;%20WAV\03.1&#951;%20&#931;&#965;&#956;&#966;&#969;&#957;&#943;&#945;%20&#922;&#945;&#964;&#940;&#955;&#951;&#958;&#951;%20&#966;&#953;&#957;&#940;&#955;&#949;.wav" TargetMode="External"/><Relationship Id="rId7" Type="http://schemas.openxmlformats.org/officeDocument/2006/relationships/image" Target="../media/image4.png"/><Relationship Id="rId2" Type="http://schemas.openxmlformats.org/officeDocument/2006/relationships/audio" Target="file:///C:\Users\User\Desktop\&#913;&#929;&#935;&#917;&#921;&#913;%20&#919;&#935;&#927;&#933;%20WAV\02.1&#951;%20&#931;&#965;&#956;&#966;&#969;&#957;&#943;&#945;%20&#913;&#961;&#967;&#942;%20&#934;&#953;&#957;&#940;&#955;&#949;.wav" TargetMode="External"/><Relationship Id="rId1" Type="http://schemas.openxmlformats.org/officeDocument/2006/relationships/audio" Target="file:///C:\Users\User\Desktop\&#913;&#929;&#935;&#917;&#921;&#913;%20&#919;&#935;&#927;&#933;%20WAV\01.1&#951;%20&#931;&#965;&#956;&#966;&#969;&#957;&#943;&#945;%20&#922;&#945;&#964;&#940;&#955;&#951;&#958;&#951;%201&#959;&#965;%20&#956;&#941;&#961;&#959;&#965;&#962;.wav" TargetMode="Externa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file:///C:\Users\User\Desktop\&#913;&#929;&#935;&#917;&#921;&#913;%20&#919;&#935;&#927;&#933;%20WAV\05%205&#951;%20&#931;&#965;&#956;&#966;&#969;&#957;&#943;&#945;%20(mp3cut.net)%20(1).wav" TargetMode="External"/><Relationship Id="rId1" Type="http://schemas.openxmlformats.org/officeDocument/2006/relationships/audio" Target="../media/audio1.wa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audio" Target="file:///C:\Users\User\Desktop\&#913;&#929;&#935;&#917;&#921;&#913;%20&#919;&#935;&#927;&#933;%20WAV\08.%203&#951;%20&#931;&#965;&#956;&#966;&#969;&#957;&#943;&#945;.wav" TargetMode="External"/><Relationship Id="rId7" Type="http://schemas.openxmlformats.org/officeDocument/2006/relationships/image" Target="../media/image11.png"/><Relationship Id="rId2" Type="http://schemas.openxmlformats.org/officeDocument/2006/relationships/audio" Target="file:///C:\Users\User\Desktop\&#913;&#929;&#935;&#917;&#921;&#913;%20&#919;&#935;&#927;&#933;%20WAV\07.3&#951;%20&#931;&#965;&#956;&#966;&#969;&#957;&#943;&#945;%20&#963;&#965;&#957;&#941;&#967;&#949;&#953;&#945;%201&#959;&#965;%20&#956;&#941;&#961;&#959;&#965;&#962;%20(2).wav" TargetMode="External"/><Relationship Id="rId1" Type="http://schemas.openxmlformats.org/officeDocument/2006/relationships/audio" Target="file:///C:\Users\User\Desktop\&#913;&#929;&#935;&#917;&#921;&#913;%20&#919;&#935;&#927;&#933;%20WAV\06.3&#951;%20&#931;&#965;&#956;&#966;&#969;&#957;&#943;&#945;%20&#945;&#961;&#967;&#942;%201&#959;&#965;%20&#956;&#941;&#961;&#959;&#965;&#962;%20(1).wav" TargetMode="External"/><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audio" Target="file:///C:\Users\User\Desktop\&#913;&#929;&#935;&#917;&#921;&#913;%20&#919;&#935;&#927;&#933;%20WAV\09.%203&#951;%20&#931;&#965;&#956;&#966;&#969;&#957;&#943;&#945;.wav" TargetMode="External"/><Relationship Id="rId5" Type="http://schemas.openxmlformats.org/officeDocument/2006/relationships/image" Target="../media/image4.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audio" Target="file:///C:\Users\User\Desktop\&#913;&#929;&#935;&#917;&#921;&#913;%20&#919;&#935;&#927;&#933;%20WAV\10.%206&#951;%20&#931;&#965;&#956;&#966;&#969;&#957;&#943;&#945;.wav"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1.xml"/><Relationship Id="rId1" Type="http://schemas.openxmlformats.org/officeDocument/2006/relationships/audio" Target="file:///C:\Users\User\Desktop\&#913;&#929;&#935;&#917;&#921;&#913;%20&#919;&#935;&#927;&#933;%20WAV\12.%207&#951;%20&#931;&#965;&#956;&#966;&#969;&#957;&#943;&#945;.wav"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0.xml"/><Relationship Id="rId1" Type="http://schemas.openxmlformats.org/officeDocument/2006/relationships/audio" Target="file:///C:\Users\User\Desktop\&#913;&#929;&#935;&#917;&#921;&#913;%20&#919;&#935;&#927;&#933;%20WAV\13.R&#252;ckert%20Lied_%20No.%205,%20Ich%20bin%20der%20Welt%20abhanden%20gekommen.wav"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3.xml"/><Relationship Id="rId1" Type="http://schemas.openxmlformats.org/officeDocument/2006/relationships/audio" Target="file:///C:\Users\User\Desktop\&#913;&#929;&#935;&#917;&#921;&#913;%20&#919;&#935;&#927;&#933;%20WAV\14.Das%20Lied%20von%20der%20Erde_%20VI.%20Der%20Abschied%20(The%20Farewell)%20_%20Sehr%20massig.wav" TargetMode="Externa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
            <a:ext cx="8100392" cy="1556791"/>
          </a:xfrm>
        </p:spPr>
        <p:txBody>
          <a:bodyPr>
            <a:noAutofit/>
          </a:bodyPr>
          <a:lstStyle/>
          <a:p>
            <a:r>
              <a:rPr lang="el-GR" sz="3200" b="1" spc="600" dirty="0" smtClean="0">
                <a:ln>
                  <a:solidFill>
                    <a:schemeClr val="tx1"/>
                  </a:solidFill>
                  <a:prstDash val="solid"/>
                </a:ln>
                <a:solidFill>
                  <a:srgbClr val="FF3300"/>
                </a:solidFill>
                <a:effectLst>
                  <a:outerShdw blurRad="38100" dist="38100" dir="2700000" algn="tl">
                    <a:srgbClr val="000000">
                      <a:alpha val="43137"/>
                    </a:srgbClr>
                  </a:outerShdw>
                </a:effectLst>
              </a:rPr>
              <a:t>Πνευματικότητα</a:t>
            </a:r>
            <a:r>
              <a:rPr lang="el-GR" sz="3200" b="1" spc="600" dirty="0" smtClean="0">
                <a:ln>
                  <a:solidFill>
                    <a:schemeClr val="tx1"/>
                  </a:solidFill>
                  <a:prstDash val="solid"/>
                </a:ln>
                <a:solidFill>
                  <a:srgbClr val="FF3300"/>
                </a:solidFill>
              </a:rPr>
              <a:t> και </a:t>
            </a:r>
            <a:r>
              <a:rPr lang="el-GR" sz="3200" b="1" spc="600" dirty="0" smtClean="0">
                <a:ln>
                  <a:solidFill>
                    <a:schemeClr val="tx1"/>
                  </a:solidFill>
                  <a:prstDash val="solid"/>
                </a:ln>
                <a:solidFill>
                  <a:srgbClr val="FF3300"/>
                </a:solidFill>
                <a:effectLst>
                  <a:outerShdw blurRad="38100" dist="38100" dir="2700000" algn="tl">
                    <a:srgbClr val="000000">
                      <a:alpha val="43137"/>
                    </a:srgbClr>
                  </a:outerShdw>
                </a:effectLst>
              </a:rPr>
              <a:t>δεξιοσύνη</a:t>
            </a:r>
            <a:r>
              <a:rPr lang="el-GR" sz="3200" b="1" spc="600" dirty="0" smtClean="0">
                <a:ln>
                  <a:solidFill>
                    <a:schemeClr val="tx1"/>
                  </a:solidFill>
                  <a:prstDash val="solid"/>
                </a:ln>
                <a:solidFill>
                  <a:srgbClr val="FF3300"/>
                </a:solidFill>
              </a:rPr>
              <a:t> </a:t>
            </a:r>
            <a:r>
              <a:rPr lang="el-GR" sz="3200" b="1" spc="300" dirty="0" smtClean="0">
                <a:ln>
                  <a:solidFill>
                    <a:schemeClr val="tx1"/>
                  </a:solidFill>
                  <a:prstDash val="solid"/>
                </a:ln>
                <a:solidFill>
                  <a:srgbClr val="FF3300"/>
                </a:solidFill>
              </a:rPr>
              <a:t/>
            </a:r>
            <a:br>
              <a:rPr lang="el-GR" sz="3200" b="1" spc="300" dirty="0" smtClean="0">
                <a:ln>
                  <a:solidFill>
                    <a:schemeClr val="tx1"/>
                  </a:solidFill>
                  <a:prstDash val="solid"/>
                </a:ln>
                <a:solidFill>
                  <a:srgbClr val="FF3300"/>
                </a:solidFill>
              </a:rPr>
            </a:br>
            <a:r>
              <a:rPr lang="el-GR" sz="3200" b="1" spc="300" dirty="0" smtClean="0">
                <a:ln>
                  <a:solidFill>
                    <a:schemeClr val="tx1"/>
                  </a:solidFill>
                  <a:prstDash val="solid"/>
                </a:ln>
                <a:solidFill>
                  <a:srgbClr val="FF3300"/>
                </a:solidFill>
              </a:rPr>
              <a:t>στη  </a:t>
            </a:r>
            <a:r>
              <a:rPr lang="el-GR" sz="3200" b="1" spc="300" smtClean="0">
                <a:ln>
                  <a:solidFill>
                    <a:schemeClr val="tx1"/>
                  </a:solidFill>
                  <a:prstDash val="solid"/>
                </a:ln>
                <a:solidFill>
                  <a:srgbClr val="FF3300"/>
                </a:solidFill>
              </a:rPr>
              <a:t>μουσική του Γκούσταβ </a:t>
            </a:r>
            <a:r>
              <a:rPr lang="el-GR" sz="3200" b="1" spc="300" dirty="0" smtClean="0">
                <a:ln>
                  <a:solidFill>
                    <a:schemeClr val="tx1"/>
                  </a:solidFill>
                  <a:prstDash val="solid"/>
                </a:ln>
                <a:solidFill>
                  <a:srgbClr val="FF3300"/>
                </a:solidFill>
              </a:rPr>
              <a:t>Μάλερ </a:t>
            </a:r>
            <a:endParaRPr lang="el-GR" sz="3200" b="1" spc="300" dirty="0">
              <a:ln>
                <a:solidFill>
                  <a:schemeClr val="tx1"/>
                </a:solidFill>
                <a:prstDash val="solid"/>
              </a:ln>
              <a:solidFill>
                <a:srgbClr val="FF3300"/>
              </a:solidFill>
            </a:endParaRPr>
          </a:p>
        </p:txBody>
      </p:sp>
      <p:sp>
        <p:nvSpPr>
          <p:cNvPr id="3" name="2 - Υπότιτλος"/>
          <p:cNvSpPr>
            <a:spLocks noGrp="1"/>
          </p:cNvSpPr>
          <p:nvPr>
            <p:ph type="subTitle" idx="1"/>
          </p:nvPr>
        </p:nvSpPr>
        <p:spPr>
          <a:xfrm>
            <a:off x="6804248" y="5949280"/>
            <a:ext cx="2339752" cy="908720"/>
          </a:xfrm>
        </p:spPr>
        <p:txBody>
          <a:bodyPr>
            <a:normAutofit fontScale="40000" lnSpcReduction="20000"/>
          </a:bodyPr>
          <a:lstStyle/>
          <a:p>
            <a:r>
              <a:rPr lang="en-US" dirty="0" smtClean="0">
                <a:solidFill>
                  <a:srgbClr val="FFFF00"/>
                </a:solidFill>
              </a:rPr>
              <a:t>O </a:t>
            </a:r>
            <a:r>
              <a:rPr lang="el-GR" dirty="0" smtClean="0">
                <a:solidFill>
                  <a:srgbClr val="FFFF00"/>
                </a:solidFill>
              </a:rPr>
              <a:t>Γκούσταβ Μάλερ διευθύνει τη  Φιλαρμονική της Βιέννης.</a:t>
            </a:r>
          </a:p>
          <a:p>
            <a:r>
              <a:rPr lang="el-GR" dirty="0" smtClean="0">
                <a:solidFill>
                  <a:srgbClr val="FFFF00"/>
                </a:solidFill>
              </a:rPr>
              <a:t>Πίνακας του </a:t>
            </a:r>
          </a:p>
          <a:p>
            <a:r>
              <a:rPr lang="el-GR" dirty="0" smtClean="0">
                <a:solidFill>
                  <a:srgbClr val="FFFF00"/>
                </a:solidFill>
              </a:rPr>
              <a:t>Μ. Οπενχάιμερ (1935)</a:t>
            </a:r>
            <a:endParaRPr lang="el-G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rgbClr val="FF0000">
                <a:alpha val="63000"/>
              </a:srgb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531439"/>
            <a:ext cx="4067944" cy="3240359"/>
          </a:xfrm>
        </p:spPr>
        <p:txBody>
          <a:bodyPr>
            <a:normAutofit/>
          </a:bodyPr>
          <a:lstStyle/>
          <a:p>
            <a:r>
              <a:rPr lang="en-US" sz="2400" dirty="0" smtClean="0"/>
              <a:t>H</a:t>
            </a:r>
            <a:r>
              <a:rPr lang="el-GR" sz="2400" dirty="0" smtClean="0"/>
              <a:t> </a:t>
            </a:r>
            <a:r>
              <a:rPr lang="en-US" sz="2400" dirty="0" smtClean="0"/>
              <a:t> </a:t>
            </a:r>
            <a:r>
              <a:rPr lang="el-GR" sz="2400" b="1" dirty="0" smtClean="0">
                <a:effectLst>
                  <a:outerShdw blurRad="38100" dist="38100" dir="2700000" algn="tl">
                    <a:srgbClr val="000000">
                      <a:alpha val="43137"/>
                    </a:srgbClr>
                  </a:outerShdw>
                </a:effectLst>
              </a:rPr>
              <a:t>9</a:t>
            </a:r>
            <a:r>
              <a:rPr lang="el-GR" sz="2400" b="1" baseline="30000" dirty="0" smtClean="0">
                <a:effectLst>
                  <a:outerShdw blurRad="38100" dist="38100" dir="2700000" algn="tl">
                    <a:srgbClr val="000000">
                      <a:alpha val="43137"/>
                    </a:srgbClr>
                  </a:outerShdw>
                </a:effectLst>
              </a:rPr>
              <a:t>η</a:t>
            </a:r>
            <a:r>
              <a:rPr lang="el-GR" sz="2400" b="1" dirty="0" smtClean="0"/>
              <a:t> </a:t>
            </a:r>
            <a:r>
              <a:rPr lang="el-GR" sz="2400" dirty="0" smtClean="0"/>
              <a:t>Συμφωνία του Μάλερ</a:t>
            </a:r>
            <a:br>
              <a:rPr lang="el-GR" sz="2400" dirty="0" smtClean="0"/>
            </a:br>
            <a:r>
              <a:rPr lang="el-GR" sz="1600" dirty="0" smtClean="0"/>
              <a:t>Κορύφωση του 1</a:t>
            </a:r>
            <a:r>
              <a:rPr lang="el-GR" sz="1600" baseline="30000" dirty="0" smtClean="0"/>
              <a:t>ου</a:t>
            </a:r>
            <a:r>
              <a:rPr lang="el-GR" sz="1600" dirty="0" smtClean="0"/>
              <a:t> μέρους </a:t>
            </a:r>
            <a:br>
              <a:rPr lang="el-GR" sz="1600" dirty="0" smtClean="0"/>
            </a:br>
            <a:r>
              <a:rPr lang="el-GR" sz="1600" dirty="0" smtClean="0"/>
              <a:t>και κατάληξη του 3</a:t>
            </a:r>
            <a:r>
              <a:rPr lang="el-GR" sz="1600" baseline="30000" dirty="0" smtClean="0"/>
              <a:t>ου</a:t>
            </a:r>
            <a:r>
              <a:rPr lang="el-GR" sz="1600" dirty="0" smtClean="0"/>
              <a:t> μέρους.</a:t>
            </a:r>
            <a:r>
              <a:rPr lang="el-GR" sz="1600" dirty="0"/>
              <a:t/>
            </a:r>
            <a:br>
              <a:rPr lang="el-GR" sz="1600" dirty="0"/>
            </a:br>
            <a:r>
              <a:rPr lang="el-GR" sz="1800" dirty="0" smtClean="0"/>
              <a:t>Φιλαρμονική  του Βερολίνου,</a:t>
            </a:r>
            <a:br>
              <a:rPr lang="el-GR" sz="1800" dirty="0" smtClean="0"/>
            </a:br>
            <a:r>
              <a:rPr lang="el-GR" sz="1800" dirty="0" smtClean="0"/>
              <a:t>Χ. φον </a:t>
            </a:r>
            <a:r>
              <a:rPr lang="el-GR" sz="1800" dirty="0" err="1" smtClean="0"/>
              <a:t>Κάραγιαν</a:t>
            </a:r>
            <a:r>
              <a:rPr lang="el-GR" sz="1800" dirty="0" smtClean="0"/>
              <a:t>, 1982</a:t>
            </a:r>
            <a:br>
              <a:rPr lang="el-GR" sz="1800" dirty="0" smtClean="0"/>
            </a:br>
            <a:r>
              <a:rPr lang="el-GR" sz="1800" dirty="0"/>
              <a:t/>
            </a:r>
            <a:br>
              <a:rPr lang="el-GR" sz="1800" dirty="0"/>
            </a:br>
            <a:endParaRPr lang="el-GR" sz="1800" dirty="0"/>
          </a:p>
        </p:txBody>
      </p:sp>
      <p:sp>
        <p:nvSpPr>
          <p:cNvPr id="3" name="2 - Υπότιτλος"/>
          <p:cNvSpPr>
            <a:spLocks noGrp="1"/>
          </p:cNvSpPr>
          <p:nvPr>
            <p:ph type="subTitle" idx="1"/>
          </p:nvPr>
        </p:nvSpPr>
        <p:spPr>
          <a:xfrm>
            <a:off x="4139952" y="6453336"/>
            <a:ext cx="5004048" cy="404664"/>
          </a:xfrm>
        </p:spPr>
        <p:txBody>
          <a:bodyPr>
            <a:normAutofit fontScale="92500" lnSpcReduction="10000"/>
          </a:bodyPr>
          <a:lstStyle/>
          <a:p>
            <a:r>
              <a:rPr lang="el-GR" sz="1100" dirty="0" smtClean="0">
                <a:solidFill>
                  <a:srgbClr val="7030A0"/>
                </a:solidFill>
                <a:effectLst>
                  <a:outerShdw blurRad="38100" dist="38100" dir="2700000" algn="tl">
                    <a:srgbClr val="000000">
                      <a:alpha val="43137"/>
                    </a:srgbClr>
                  </a:outerShdw>
                </a:effectLst>
              </a:rPr>
              <a:t>Λ. </a:t>
            </a:r>
            <a:r>
              <a:rPr lang="el-GR" sz="1100" dirty="0" err="1" smtClean="0">
                <a:solidFill>
                  <a:srgbClr val="7030A0"/>
                </a:solidFill>
                <a:effectLst>
                  <a:outerShdw blurRad="38100" dist="38100" dir="2700000" algn="tl">
                    <a:srgbClr val="000000">
                      <a:alpha val="43137"/>
                    </a:srgbClr>
                  </a:outerShdw>
                </a:effectLst>
              </a:rPr>
              <a:t>Αγιούμπ</a:t>
            </a:r>
            <a:endParaRPr lang="el-GR" sz="1100" dirty="0" smtClean="0">
              <a:solidFill>
                <a:srgbClr val="7030A0"/>
              </a:solidFill>
              <a:effectLst>
                <a:outerShdw blurRad="38100" dist="38100" dir="2700000" algn="tl">
                  <a:srgbClr val="000000">
                    <a:alpha val="43137"/>
                  </a:srgbClr>
                </a:outerShdw>
              </a:effectLst>
            </a:endParaRPr>
          </a:p>
          <a:p>
            <a:r>
              <a:rPr lang="el-GR" sz="1100" dirty="0" smtClean="0">
                <a:solidFill>
                  <a:srgbClr val="7030A0"/>
                </a:solidFill>
                <a:effectLst>
                  <a:outerShdw blurRad="38100" dist="38100" dir="2700000" algn="tl">
                    <a:srgbClr val="000000">
                      <a:alpha val="43137"/>
                    </a:srgbClr>
                  </a:outerShdw>
                </a:effectLst>
              </a:rPr>
              <a:t>Ο αγώνας της καθημερινότητας</a:t>
            </a:r>
            <a:endParaRPr lang="el-GR" sz="1100" dirty="0">
              <a:solidFill>
                <a:srgbClr val="7030A0"/>
              </a:solidFill>
              <a:effectLst>
                <a:outerShdw blurRad="38100" dist="38100" dir="2700000" algn="tl">
                  <a:srgbClr val="000000">
                    <a:alpha val="43137"/>
                  </a:srgbClr>
                </a:outerShdw>
              </a:effectLst>
            </a:endParaRPr>
          </a:p>
        </p:txBody>
      </p:sp>
      <p:sp>
        <p:nvSpPr>
          <p:cNvPr id="6" name="1 - Τίτλος"/>
          <p:cNvSpPr txBox="1">
            <a:spLocks/>
          </p:cNvSpPr>
          <p:nvPr/>
        </p:nvSpPr>
        <p:spPr>
          <a:xfrm>
            <a:off x="457200" y="6453336"/>
            <a:ext cx="3008313" cy="404664"/>
          </a:xfrm>
          <a:prstGeom prst="rect">
            <a:avLst/>
          </a:prstGeom>
        </p:spPr>
        <p:txBody>
          <a:bodyPr vert="horz" lIns="91440" tIns="45720" rIns="91440" bIns="45720" rtlCol="0" anchor="ctr">
            <a:normAutofit fontScale="25000" lnSpcReduction="20000"/>
          </a:bodyPr>
          <a:lstStyle/>
          <a:p>
            <a:pPr algn="ctr">
              <a:spcBef>
                <a:spcPct val="0"/>
              </a:spcBef>
              <a:defRPr/>
            </a:pPr>
            <a:r>
              <a:rPr lang="en-US" sz="4400" dirty="0" smtClean="0">
                <a:solidFill>
                  <a:srgbClr val="7030A0"/>
                </a:solidFill>
                <a:effectLst>
                  <a:outerShdw blurRad="38100" dist="38100" dir="2700000" algn="tl">
                    <a:srgbClr val="000000">
                      <a:alpha val="43137"/>
                    </a:srgbClr>
                  </a:outerShdw>
                </a:effectLst>
              </a:rPr>
              <a:t>M</a:t>
            </a:r>
            <a:r>
              <a:rPr lang="el-GR" sz="4400" dirty="0" smtClean="0">
                <a:solidFill>
                  <a:srgbClr val="7030A0"/>
                </a:solidFill>
                <a:effectLst>
                  <a:outerShdw blurRad="38100" dist="38100" dir="2700000" algn="tl">
                    <a:srgbClr val="000000">
                      <a:alpha val="43137"/>
                    </a:srgbClr>
                  </a:outerShdw>
                </a:effectLst>
              </a:rPr>
              <a:t>π. </a:t>
            </a:r>
            <a:r>
              <a:rPr lang="el-GR" sz="4400" dirty="0" err="1" smtClean="0">
                <a:solidFill>
                  <a:srgbClr val="7030A0"/>
                </a:solidFill>
                <a:effectLst>
                  <a:outerShdw blurRad="38100" dist="38100" dir="2700000" algn="tl">
                    <a:srgbClr val="000000">
                      <a:alpha val="43137"/>
                    </a:srgbClr>
                  </a:outerShdw>
                </a:effectLst>
              </a:rPr>
              <a:t>Ντας</a:t>
            </a:r>
            <a:r>
              <a:rPr lang="el-GR" sz="4400" dirty="0" smtClean="0">
                <a:solidFill>
                  <a:srgbClr val="7030A0"/>
                </a:solidFill>
                <a:effectLst>
                  <a:outerShdw blurRad="38100" dist="38100" dir="2700000" algn="tl">
                    <a:srgbClr val="000000">
                      <a:alpha val="43137"/>
                    </a:srgbClr>
                  </a:outerShdw>
                </a:effectLst>
              </a:rPr>
              <a:t/>
            </a:r>
            <a:br>
              <a:rPr lang="el-GR" sz="4400" dirty="0" smtClean="0">
                <a:solidFill>
                  <a:srgbClr val="7030A0"/>
                </a:solidFill>
                <a:effectLst>
                  <a:outerShdw blurRad="38100" dist="38100" dir="2700000" algn="tl">
                    <a:srgbClr val="000000">
                      <a:alpha val="43137"/>
                    </a:srgbClr>
                  </a:outerShdw>
                </a:effectLst>
              </a:rPr>
            </a:br>
            <a:r>
              <a:rPr lang="el-GR" sz="4400" dirty="0" smtClean="0">
                <a:solidFill>
                  <a:srgbClr val="7030A0"/>
                </a:solidFill>
                <a:effectLst>
                  <a:outerShdw blurRad="38100" dist="38100" dir="2700000" algn="tl">
                    <a:srgbClr val="000000">
                      <a:alpha val="43137"/>
                    </a:srgbClr>
                  </a:outerShdw>
                </a:effectLst>
              </a:rPr>
              <a:t>Μάχη για τη ζωή</a:t>
            </a:r>
          </a:p>
        </p:txBody>
      </p:sp>
      <p:pic>
        <p:nvPicPr>
          <p:cNvPr id="4" name="Picture 2" descr="C:\Users\User\Desktop\24899.jpg.jpg"/>
          <p:cNvPicPr>
            <a:picLocks noChangeAspect="1" noChangeArrowheads="1"/>
          </p:cNvPicPr>
          <p:nvPr/>
        </p:nvPicPr>
        <p:blipFill>
          <a:blip r:embed="rId4" cstate="print"/>
          <a:srcRect/>
          <a:stretch>
            <a:fillRect/>
          </a:stretch>
        </p:blipFill>
        <p:spPr bwMode="auto">
          <a:xfrm>
            <a:off x="107504" y="3356992"/>
            <a:ext cx="4047418" cy="3061320"/>
          </a:xfrm>
          <a:prstGeom prst="rect">
            <a:avLst/>
          </a:prstGeom>
          <a:noFill/>
        </p:spPr>
      </p:pic>
      <p:pic>
        <p:nvPicPr>
          <p:cNvPr id="5" name="Picture 3" descr="C:\Users\User\Desktop\Screenshot_1.jpg"/>
          <p:cNvPicPr>
            <a:picLocks noChangeAspect="1" noChangeArrowheads="1"/>
          </p:cNvPicPr>
          <p:nvPr/>
        </p:nvPicPr>
        <p:blipFill>
          <a:blip r:embed="rId5" cstate="print"/>
          <a:srcRect/>
          <a:stretch>
            <a:fillRect/>
          </a:stretch>
        </p:blipFill>
        <p:spPr bwMode="auto">
          <a:xfrm>
            <a:off x="4283968" y="1700808"/>
            <a:ext cx="4752528" cy="4687326"/>
          </a:xfrm>
          <a:prstGeom prst="rect">
            <a:avLst/>
          </a:prstGeom>
          <a:noFill/>
        </p:spPr>
      </p:pic>
      <p:sp>
        <p:nvSpPr>
          <p:cNvPr id="7" name="6 - Ορθογώνιο"/>
          <p:cNvSpPr/>
          <p:nvPr/>
        </p:nvSpPr>
        <p:spPr>
          <a:xfrm>
            <a:off x="3923928" y="188640"/>
            <a:ext cx="5220072" cy="1323439"/>
          </a:xfrm>
          <a:prstGeom prst="rect">
            <a:avLst/>
          </a:prstGeom>
        </p:spPr>
        <p:txBody>
          <a:bodyPr wrap="square">
            <a:spAutoFit/>
          </a:bodyPr>
          <a:lstStyle/>
          <a:p>
            <a:pPr algn="just"/>
            <a:r>
              <a:rPr lang="el-GR" sz="1600" dirty="0" smtClean="0">
                <a:solidFill>
                  <a:prstClr val="black"/>
                </a:solidFill>
              </a:rPr>
              <a:t>Προϊόν </a:t>
            </a:r>
            <a:r>
              <a:rPr lang="el-GR" sz="1600" dirty="0" smtClean="0">
                <a:solidFill>
                  <a:prstClr val="black"/>
                </a:solidFill>
                <a:effectLst>
                  <a:outerShdw blurRad="38100" dist="38100" dir="2700000" algn="tl">
                    <a:srgbClr val="000000">
                      <a:alpha val="43137"/>
                    </a:srgbClr>
                  </a:outerShdw>
                </a:effectLst>
              </a:rPr>
              <a:t>επώδυνων προσωπικών εμπειριών</a:t>
            </a:r>
            <a:r>
              <a:rPr lang="el-GR" sz="1600" dirty="0" smtClean="0">
                <a:solidFill>
                  <a:prstClr val="black"/>
                </a:solidFill>
              </a:rPr>
              <a:t>, το έργο συνιστά τον </a:t>
            </a:r>
            <a:r>
              <a:rPr lang="el-GR" sz="1600" dirty="0" smtClean="0">
                <a:solidFill>
                  <a:prstClr val="black"/>
                </a:solidFill>
                <a:effectLst>
                  <a:outerShdw blurRad="38100" dist="38100" dir="2700000" algn="tl">
                    <a:srgbClr val="000000">
                      <a:alpha val="43137"/>
                    </a:srgbClr>
                  </a:outerShdw>
                </a:effectLst>
              </a:rPr>
              <a:t>αποχαιρετισμό ενός κόσμου σε παρακμή</a:t>
            </a:r>
            <a:r>
              <a:rPr lang="el-GR" sz="1600" dirty="0" smtClean="0">
                <a:solidFill>
                  <a:prstClr val="black"/>
                </a:solidFill>
              </a:rPr>
              <a:t>, αλλά και την </a:t>
            </a:r>
            <a:r>
              <a:rPr lang="el-GR" sz="1600" dirty="0" smtClean="0">
                <a:solidFill>
                  <a:prstClr val="black"/>
                </a:solidFill>
                <a:effectLst>
                  <a:outerShdw blurRad="38100" dist="38100" dir="2700000" algn="tl">
                    <a:srgbClr val="000000">
                      <a:alpha val="43137"/>
                    </a:srgbClr>
                  </a:outerShdw>
                </a:effectLst>
              </a:rPr>
              <a:t>προσδοκία συνάντησης με ένα ελπιδοφόρο επέκεινα</a:t>
            </a:r>
            <a:r>
              <a:rPr lang="el-GR" sz="1600" dirty="0" smtClean="0">
                <a:solidFill>
                  <a:prstClr val="black"/>
                </a:solidFill>
              </a:rPr>
              <a:t>.... Η σαρωτικής δύναμης </a:t>
            </a:r>
            <a:r>
              <a:rPr lang="el-GR" sz="1600" dirty="0" err="1" smtClean="0">
                <a:solidFill>
                  <a:prstClr val="black"/>
                </a:solidFill>
              </a:rPr>
              <a:t>υστερο</a:t>
            </a:r>
            <a:r>
              <a:rPr lang="el-GR" sz="1600" dirty="0" smtClean="0">
                <a:solidFill>
                  <a:prstClr val="black"/>
                </a:solidFill>
              </a:rPr>
              <a:t>-ρομαντική μουσική προαναγγέλλει συχνά τον ανατέλλοντα μοντερνισμό.</a:t>
            </a:r>
            <a:endParaRPr lang="el-GR" sz="1600" dirty="0">
              <a:solidFill>
                <a:prstClr val="black"/>
              </a:solidFill>
            </a:endParaRPr>
          </a:p>
        </p:txBody>
      </p:sp>
      <p:sp>
        <p:nvSpPr>
          <p:cNvPr id="8" name="7 - Ορθογώνιο"/>
          <p:cNvSpPr/>
          <p:nvPr/>
        </p:nvSpPr>
        <p:spPr>
          <a:xfrm>
            <a:off x="107504" y="1700808"/>
            <a:ext cx="3960440" cy="1569660"/>
          </a:xfrm>
          <a:prstGeom prst="rect">
            <a:avLst/>
          </a:prstGeom>
        </p:spPr>
        <p:txBody>
          <a:bodyPr wrap="square">
            <a:spAutoFit/>
          </a:bodyPr>
          <a:lstStyle/>
          <a:p>
            <a:pPr algn="just"/>
            <a:r>
              <a:rPr lang="el-GR" sz="1600" dirty="0" smtClean="0">
                <a:solidFill>
                  <a:prstClr val="black"/>
                </a:solidFill>
                <a:effectLst>
                  <a:outerShdw blurRad="38100" dist="38100" dir="2700000" algn="tl">
                    <a:srgbClr val="000000">
                      <a:alpha val="43137"/>
                    </a:srgbClr>
                  </a:outerShdw>
                </a:effectLst>
              </a:rPr>
              <a:t>Όλα τα βιώματα του Μάλερ συμπυκνωμένα στην 9η Συμφωνία του.</a:t>
            </a:r>
            <a:r>
              <a:rPr lang="el-GR" sz="1600" dirty="0" smtClean="0">
                <a:solidFill>
                  <a:prstClr val="black"/>
                </a:solidFill>
              </a:rPr>
              <a:t> Τα τελευταία έργα του Μάλερ αναφέρονται στον θάνατο. Ο συνθέτης γνώριζε πόσο σοβαρή είναι η καρδιοπάθεια του, ενώ εξακολουθούσε να θρηνεί για την κόρη του που έχασε το 1907.</a:t>
            </a:r>
            <a:endParaRPr lang="el-GR" sz="1600" dirty="0">
              <a:solidFill>
                <a:prstClr val="black"/>
              </a:solidFill>
              <a:effectLst>
                <a:outerShdw blurRad="38100" dist="38100" dir="2700000" algn="tl">
                  <a:srgbClr val="000000">
                    <a:alpha val="43137"/>
                  </a:srgbClr>
                </a:outerShdw>
              </a:effectLst>
            </a:endParaRPr>
          </a:p>
        </p:txBody>
      </p:sp>
      <p:pic>
        <p:nvPicPr>
          <p:cNvPr id="9" name="15. 9η Συμφωνία Κορύφωση 1ου μέρους.wav">
            <a:hlinkClick r:id="" action="ppaction://media"/>
          </p:cNvPr>
          <p:cNvPicPr>
            <a:picLocks noRot="1" noChangeAspect="1"/>
          </p:cNvPicPr>
          <p:nvPr>
            <a:wavAudioFile r:embed="rId1" name="15. 9η Συμφωνία Κορύφωση 1ου μέρους.wav"/>
          </p:nvPr>
        </p:nvPicPr>
        <p:blipFill>
          <a:blip r:embed="rId6" cstate="print"/>
          <a:stretch>
            <a:fillRect/>
          </a:stretch>
        </p:blipFill>
        <p:spPr>
          <a:xfrm>
            <a:off x="4419600" y="3276600"/>
            <a:ext cx="304800" cy="304800"/>
          </a:xfrm>
          <a:prstGeom prst="rect">
            <a:avLst/>
          </a:prstGeom>
        </p:spPr>
      </p:pic>
      <p:pic>
        <p:nvPicPr>
          <p:cNvPr id="10" name="16. 9η συμφ. κατάληξη 3ου μέρους.wav">
            <a:hlinkClick r:id="" action="ppaction://media"/>
          </p:cNvPr>
          <p:cNvPicPr>
            <a:picLocks noRot="1" noChangeAspect="1"/>
          </p:cNvPicPr>
          <p:nvPr>
            <a:audioFile r:link="rId2"/>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0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2309" fill="hold"/>
                                        <p:tgtEl>
                                          <p:spTgt spid="10"/>
                                        </p:tgtEl>
                                      </p:cBhvr>
                                    </p:cmd>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A588F6"/>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4067944" cy="2420888"/>
          </a:xfrm>
        </p:spPr>
        <p:txBody>
          <a:bodyPr>
            <a:normAutofit/>
          </a:bodyPr>
          <a:lstStyle/>
          <a:p>
            <a:r>
              <a:rPr lang="en-US" sz="2400" dirty="0" smtClean="0"/>
              <a:t>H</a:t>
            </a:r>
            <a:r>
              <a:rPr lang="el-GR" sz="2400" dirty="0" smtClean="0"/>
              <a:t> </a:t>
            </a:r>
            <a:r>
              <a:rPr lang="en-US" sz="2400" dirty="0" smtClean="0"/>
              <a:t> </a:t>
            </a:r>
            <a:r>
              <a:rPr lang="el-GR" sz="2400" b="1" dirty="0" smtClean="0">
                <a:effectLst>
                  <a:outerShdw blurRad="38100" dist="38100" dir="2700000" algn="tl">
                    <a:srgbClr val="000000">
                      <a:alpha val="43137"/>
                    </a:srgbClr>
                  </a:outerShdw>
                </a:effectLst>
              </a:rPr>
              <a:t>9</a:t>
            </a:r>
            <a:r>
              <a:rPr lang="el-GR" sz="2400" b="1" baseline="30000" dirty="0" smtClean="0">
                <a:effectLst>
                  <a:outerShdw blurRad="38100" dist="38100" dir="2700000" algn="tl">
                    <a:srgbClr val="000000">
                      <a:alpha val="43137"/>
                    </a:srgbClr>
                  </a:outerShdw>
                </a:effectLst>
              </a:rPr>
              <a:t>η</a:t>
            </a:r>
            <a:r>
              <a:rPr lang="el-GR" sz="2400" b="1" dirty="0" smtClean="0"/>
              <a:t> </a:t>
            </a:r>
            <a:r>
              <a:rPr lang="el-GR" sz="2400" dirty="0" smtClean="0"/>
              <a:t>Συμφωνία του Μάλερ</a:t>
            </a:r>
            <a:r>
              <a:rPr lang="el-GR" sz="2000" dirty="0" smtClean="0"/>
              <a:t/>
            </a:r>
            <a:br>
              <a:rPr lang="el-GR" sz="2000" dirty="0" smtClean="0"/>
            </a:br>
            <a:r>
              <a:rPr lang="el-GR" sz="1800" dirty="0" smtClean="0"/>
              <a:t>Αποσπάσματα από το τελευταίο μέρος</a:t>
            </a:r>
            <a:r>
              <a:rPr lang="el-GR" sz="2400" dirty="0"/>
              <a:t/>
            </a:r>
            <a:br>
              <a:rPr lang="el-GR" sz="2400" dirty="0"/>
            </a:br>
            <a:r>
              <a:rPr lang="el-GR" sz="1800" dirty="0" smtClean="0"/>
              <a:t>Φιλαρμονική  του Βερολίνου,</a:t>
            </a:r>
            <a:br>
              <a:rPr lang="el-GR" sz="1800" dirty="0" smtClean="0"/>
            </a:br>
            <a:r>
              <a:rPr lang="el-GR" sz="1800" dirty="0" smtClean="0"/>
              <a:t>Χ. φον </a:t>
            </a:r>
            <a:r>
              <a:rPr lang="el-GR" sz="1800" dirty="0" err="1" smtClean="0"/>
              <a:t>Κάραγιαν</a:t>
            </a:r>
            <a:r>
              <a:rPr lang="el-GR" sz="1800" dirty="0" smtClean="0"/>
              <a:t>, 1982</a:t>
            </a:r>
            <a:br>
              <a:rPr lang="el-GR" sz="1800" dirty="0" smtClean="0"/>
            </a:br>
            <a:r>
              <a:rPr lang="el-GR" sz="1800" dirty="0"/>
              <a:t/>
            </a:r>
            <a:br>
              <a:rPr lang="el-GR" sz="1800" dirty="0"/>
            </a:br>
            <a:endParaRPr lang="el-GR" sz="1800" dirty="0"/>
          </a:p>
        </p:txBody>
      </p:sp>
      <p:sp>
        <p:nvSpPr>
          <p:cNvPr id="3" name="2 - Υπότιτλος"/>
          <p:cNvSpPr>
            <a:spLocks noGrp="1"/>
          </p:cNvSpPr>
          <p:nvPr>
            <p:ph type="subTitle" idx="1"/>
          </p:nvPr>
        </p:nvSpPr>
        <p:spPr>
          <a:xfrm>
            <a:off x="4139952" y="6381328"/>
            <a:ext cx="5024546" cy="476672"/>
          </a:xfrm>
        </p:spPr>
        <p:txBody>
          <a:bodyPr>
            <a:normAutofit/>
          </a:bodyPr>
          <a:lstStyle/>
          <a:p>
            <a:r>
              <a:rPr lang="el-GR" sz="1100" spc="300" dirty="0" err="1" smtClean="0">
                <a:solidFill>
                  <a:srgbClr val="002060"/>
                </a:solidFill>
                <a:effectLst>
                  <a:outerShdw blurRad="38100" dist="38100" dir="2700000" algn="tl">
                    <a:srgbClr val="000000">
                      <a:alpha val="43137"/>
                    </a:srgbClr>
                  </a:outerShdw>
                </a:effectLst>
              </a:rPr>
              <a:t>Κρ</a:t>
            </a:r>
            <a:r>
              <a:rPr lang="el-GR" sz="1100" spc="300" dirty="0" smtClean="0">
                <a:solidFill>
                  <a:srgbClr val="002060"/>
                </a:solidFill>
                <a:effectLst>
                  <a:outerShdw blurRad="38100" dist="38100" dir="2700000" algn="tl">
                    <a:srgbClr val="000000">
                      <a:alpha val="43137"/>
                    </a:srgbClr>
                  </a:outerShdw>
                </a:effectLst>
              </a:rPr>
              <a:t>. </a:t>
            </a:r>
            <a:r>
              <a:rPr lang="el-GR" sz="1100" spc="300" dirty="0" err="1" smtClean="0">
                <a:solidFill>
                  <a:srgbClr val="002060"/>
                </a:solidFill>
                <a:effectLst>
                  <a:outerShdw blurRad="38100" dist="38100" dir="2700000" algn="tl">
                    <a:srgbClr val="000000">
                      <a:alpha val="43137"/>
                    </a:srgbClr>
                  </a:outerShdw>
                </a:effectLst>
              </a:rPr>
              <a:t>Μπάαρ</a:t>
            </a:r>
            <a:endParaRPr lang="el-GR" sz="1100" spc="300" dirty="0" smtClean="0">
              <a:solidFill>
                <a:srgbClr val="002060"/>
              </a:solidFill>
              <a:effectLst>
                <a:outerShdw blurRad="38100" dist="38100" dir="2700000" algn="tl">
                  <a:srgbClr val="000000">
                    <a:alpha val="43137"/>
                  </a:srgbClr>
                </a:outerShdw>
              </a:effectLst>
            </a:endParaRPr>
          </a:p>
          <a:p>
            <a:r>
              <a:rPr lang="el-GR" sz="1100" spc="300" dirty="0" smtClean="0">
                <a:solidFill>
                  <a:srgbClr val="002060"/>
                </a:solidFill>
                <a:effectLst>
                  <a:outerShdw blurRad="38100" dist="38100" dir="2700000" algn="tl">
                    <a:srgbClr val="000000">
                      <a:alpha val="43137"/>
                    </a:srgbClr>
                  </a:outerShdw>
                </a:effectLst>
              </a:rPr>
              <a:t>Το γλυκόπικρο εξασθενημένο  φως του δειλινού</a:t>
            </a:r>
            <a:endParaRPr lang="el-GR" sz="1100" spc="300" dirty="0">
              <a:solidFill>
                <a:srgbClr val="002060"/>
              </a:solidFill>
              <a:effectLst>
                <a:outerShdw blurRad="38100" dist="38100" dir="2700000" algn="tl">
                  <a:srgbClr val="000000">
                    <a:alpha val="43137"/>
                  </a:srgbClr>
                </a:outerShdw>
              </a:effectLst>
            </a:endParaRPr>
          </a:p>
        </p:txBody>
      </p:sp>
      <p:pic>
        <p:nvPicPr>
          <p:cNvPr id="1026" name="Picture 2" descr="C:\Users\User\Desktop\Κρ. Μπάαρ.jpg"/>
          <p:cNvPicPr>
            <a:picLocks noChangeAspect="1" noChangeArrowheads="1"/>
          </p:cNvPicPr>
          <p:nvPr/>
        </p:nvPicPr>
        <p:blipFill>
          <a:blip r:embed="rId4" cstate="print"/>
          <a:srcRect/>
          <a:stretch>
            <a:fillRect/>
          </a:stretch>
        </p:blipFill>
        <p:spPr bwMode="auto">
          <a:xfrm>
            <a:off x="4124664" y="307590"/>
            <a:ext cx="4839824" cy="6144308"/>
          </a:xfrm>
          <a:prstGeom prst="rect">
            <a:avLst/>
          </a:prstGeom>
          <a:noFill/>
        </p:spPr>
      </p:pic>
      <p:pic>
        <p:nvPicPr>
          <p:cNvPr id="1027" name="Picture 3" descr="C:\Users\User\Desktop\picasso-death-art.jpg"/>
          <p:cNvPicPr>
            <a:picLocks noChangeAspect="1" noChangeArrowheads="1"/>
          </p:cNvPicPr>
          <p:nvPr/>
        </p:nvPicPr>
        <p:blipFill>
          <a:blip r:embed="rId5" cstate="print"/>
          <a:srcRect/>
          <a:stretch>
            <a:fillRect/>
          </a:stretch>
        </p:blipFill>
        <p:spPr bwMode="auto">
          <a:xfrm>
            <a:off x="107504" y="3933056"/>
            <a:ext cx="3961148" cy="2520280"/>
          </a:xfrm>
          <a:prstGeom prst="rect">
            <a:avLst/>
          </a:prstGeom>
          <a:noFill/>
        </p:spPr>
      </p:pic>
      <p:sp>
        <p:nvSpPr>
          <p:cNvPr id="6" name="1 - Τίτλος"/>
          <p:cNvSpPr txBox="1">
            <a:spLocks/>
          </p:cNvSpPr>
          <p:nvPr/>
        </p:nvSpPr>
        <p:spPr>
          <a:xfrm>
            <a:off x="179512" y="6453336"/>
            <a:ext cx="3888432" cy="404664"/>
          </a:xfrm>
          <a:prstGeom prst="rect">
            <a:avLst/>
          </a:prstGeom>
        </p:spPr>
        <p:txBody>
          <a:bodyPr vert="horz" lIns="91440" tIns="45720" rIns="91440" bIns="45720" rtlCol="0" anchor="ctr">
            <a:normAutofit fontScale="25000" lnSpcReduction="20000"/>
          </a:bodyPr>
          <a:lstStyle/>
          <a:p>
            <a:pPr algn="ctr">
              <a:spcBef>
                <a:spcPct val="0"/>
              </a:spcBef>
              <a:defRPr/>
            </a:pPr>
            <a:r>
              <a:rPr lang="el-GR" sz="4400" spc="300" dirty="0" smtClean="0">
                <a:solidFill>
                  <a:srgbClr val="002060"/>
                </a:solidFill>
                <a:effectLst>
                  <a:outerShdw blurRad="38100" dist="38100" dir="2700000" algn="tl">
                    <a:srgbClr val="000000">
                      <a:alpha val="43137"/>
                    </a:srgbClr>
                  </a:outerShdw>
                </a:effectLst>
              </a:rPr>
              <a:t>Π. Πικάσο</a:t>
            </a:r>
            <a:br>
              <a:rPr lang="el-GR" sz="4400" spc="300" dirty="0" smtClean="0">
                <a:solidFill>
                  <a:srgbClr val="002060"/>
                </a:solidFill>
                <a:effectLst>
                  <a:outerShdw blurRad="38100" dist="38100" dir="2700000" algn="tl">
                    <a:srgbClr val="000000">
                      <a:alpha val="43137"/>
                    </a:srgbClr>
                  </a:outerShdw>
                </a:effectLst>
              </a:rPr>
            </a:br>
            <a:r>
              <a:rPr lang="el-GR" sz="4400" spc="300" dirty="0" smtClean="0">
                <a:solidFill>
                  <a:srgbClr val="002060"/>
                </a:solidFill>
                <a:effectLst>
                  <a:outerShdw blurRad="38100" dist="38100" dir="2700000" algn="tl">
                    <a:srgbClr val="000000">
                      <a:alpha val="43137"/>
                    </a:srgbClr>
                  </a:outerShdw>
                </a:effectLst>
              </a:rPr>
              <a:t>Νεκρή φύση με κρανίο, πράσα και στάμνα (1945)</a:t>
            </a:r>
          </a:p>
        </p:txBody>
      </p:sp>
      <p:sp>
        <p:nvSpPr>
          <p:cNvPr id="7" name="6 - Ορθογώνιο"/>
          <p:cNvSpPr/>
          <p:nvPr/>
        </p:nvSpPr>
        <p:spPr>
          <a:xfrm>
            <a:off x="0" y="1700808"/>
            <a:ext cx="4139952" cy="2031325"/>
          </a:xfrm>
          <a:prstGeom prst="rect">
            <a:avLst/>
          </a:prstGeom>
        </p:spPr>
        <p:txBody>
          <a:bodyPr wrap="square">
            <a:spAutoFit/>
          </a:bodyPr>
          <a:lstStyle/>
          <a:p>
            <a:pPr algn="just"/>
            <a:r>
              <a:rPr lang="en-US" dirty="0" smtClean="0">
                <a:solidFill>
                  <a:prstClr val="black"/>
                </a:solidFill>
              </a:rPr>
              <a:t>To</a:t>
            </a:r>
            <a:r>
              <a:rPr lang="el-GR" dirty="0" smtClean="0">
                <a:solidFill>
                  <a:prstClr val="black"/>
                </a:solidFill>
              </a:rPr>
              <a:t> τελευταίο μέρος  σημειώνεται να εκτελεσθεί «πολύ αργά και συγκρατημένα» και συχνά ερμηνεύεται ως ο </a:t>
            </a:r>
            <a:r>
              <a:rPr lang="el-GR" dirty="0" smtClean="0">
                <a:solidFill>
                  <a:prstClr val="black"/>
                </a:solidFill>
                <a:effectLst>
                  <a:outerShdw blurRad="38100" dist="38100" dir="2700000" algn="tl">
                    <a:srgbClr val="000000">
                      <a:alpha val="43137"/>
                    </a:srgbClr>
                  </a:outerShdw>
                </a:effectLst>
              </a:rPr>
              <a:t>αποχαιρετισμός του Μάλερ στον κόσμο</a:t>
            </a:r>
            <a:r>
              <a:rPr lang="el-GR" dirty="0" smtClean="0">
                <a:solidFill>
                  <a:prstClr val="black"/>
                </a:solidFill>
              </a:rPr>
              <a:t> – με </a:t>
            </a:r>
            <a:r>
              <a:rPr lang="el-GR" dirty="0" smtClean="0">
                <a:solidFill>
                  <a:prstClr val="black"/>
                </a:solidFill>
                <a:effectLst>
                  <a:outerShdw blurRad="38100" dist="38100" dir="2700000" algn="tl">
                    <a:srgbClr val="000000">
                      <a:alpha val="43137"/>
                    </a:srgbClr>
                  </a:outerShdw>
                </a:effectLst>
              </a:rPr>
              <a:t>επαναλαμβανόμενα οδυνηρά μοτίβα </a:t>
            </a:r>
            <a:r>
              <a:rPr lang="el-GR" dirty="0" smtClean="0">
                <a:solidFill>
                  <a:prstClr val="black"/>
                </a:solidFill>
              </a:rPr>
              <a:t>να γίνονται όλο και πιο </a:t>
            </a:r>
            <a:r>
              <a:rPr lang="el-GR" i="1" spc="300" dirty="0" smtClean="0">
                <a:solidFill>
                  <a:prstClr val="black"/>
                </a:solidFill>
              </a:rPr>
              <a:t>ήσυχα</a:t>
            </a:r>
            <a:r>
              <a:rPr lang="el-GR" dirty="0" smtClean="0">
                <a:solidFill>
                  <a:prstClr val="black"/>
                </a:solidFill>
              </a:rPr>
              <a:t> σαν ένα </a:t>
            </a:r>
            <a:r>
              <a:rPr lang="el-GR" i="1" dirty="0" smtClean="0">
                <a:solidFill>
                  <a:prstClr val="black"/>
                </a:solidFill>
              </a:rPr>
              <a:t>αργό, παραιτημένο αντίο</a:t>
            </a:r>
            <a:r>
              <a:rPr lang="el-GR" dirty="0" smtClean="0">
                <a:solidFill>
                  <a:prstClr val="black"/>
                </a:solidFill>
              </a:rPr>
              <a:t>. </a:t>
            </a:r>
            <a:endParaRPr lang="el-GR" dirty="0">
              <a:solidFill>
                <a:prstClr val="black"/>
              </a:solidFill>
            </a:endParaRPr>
          </a:p>
        </p:txBody>
      </p:sp>
      <p:sp>
        <p:nvSpPr>
          <p:cNvPr id="8" name="7 - Ορθογώνιο"/>
          <p:cNvSpPr/>
          <p:nvPr/>
        </p:nvSpPr>
        <p:spPr>
          <a:xfrm>
            <a:off x="4139952" y="692696"/>
            <a:ext cx="5004048" cy="5632311"/>
          </a:xfrm>
          <a:prstGeom prst="rect">
            <a:avLst/>
          </a:prstGeom>
        </p:spPr>
        <p:txBody>
          <a:bodyPr wrap="square">
            <a:spAutoFit/>
          </a:bodyPr>
          <a:lstStyle/>
          <a:p>
            <a:pPr algn="just"/>
            <a:r>
              <a:rPr lang="el-GR" sz="2000" dirty="0" smtClean="0">
                <a:solidFill>
                  <a:prstClr val="black"/>
                </a:solidFill>
              </a:rPr>
              <a:t>Ο Μάλερ με την 9η </a:t>
            </a:r>
            <a:r>
              <a:rPr lang="el-GR" sz="2000" dirty="0" smtClean="0">
                <a:solidFill>
                  <a:prstClr val="black"/>
                </a:solidFill>
                <a:effectLst>
                  <a:outerShdw blurRad="38100" dist="38100" dir="2700000" algn="tl">
                    <a:srgbClr val="000000">
                      <a:alpha val="43137"/>
                    </a:srgbClr>
                  </a:outerShdw>
                </a:effectLst>
              </a:rPr>
              <a:t>αποχαιρετά έναν κόσμο σε παρακμή</a:t>
            </a:r>
            <a:r>
              <a:rPr lang="el-GR" sz="2000" dirty="0" smtClean="0">
                <a:solidFill>
                  <a:prstClr val="black"/>
                </a:solidFill>
              </a:rPr>
              <a:t>, τόσο απρόσμενα όμοιο με τον δικό μας, έχοντας αντλήσει από την κρίση της μεταβατικής εποχής του μεγαλείο και αυθεντικότητα. Την ίδια ώρα που μας παραλύει με τη σαρωτική δύναμη της μουσικής του, αποδεικνύει πως το κάνει για να μας μεταφέρει τελικά σε μια </a:t>
            </a:r>
            <a:r>
              <a:rPr lang="el-GR" sz="2000" dirty="0" smtClean="0">
                <a:solidFill>
                  <a:prstClr val="black"/>
                </a:solidFill>
                <a:effectLst>
                  <a:outerShdw blurRad="38100" dist="38100" dir="2700000" algn="tl">
                    <a:srgbClr val="000000">
                      <a:alpha val="43137"/>
                    </a:srgbClr>
                  </a:outerShdw>
                </a:effectLst>
              </a:rPr>
              <a:t>παραδείσια κατάσταση ελπίδας</a:t>
            </a:r>
            <a:r>
              <a:rPr lang="el-GR" sz="2000" dirty="0" smtClean="0">
                <a:solidFill>
                  <a:prstClr val="black"/>
                </a:solidFill>
              </a:rPr>
              <a:t>. Το έργο συνιστά μια </a:t>
            </a:r>
            <a:r>
              <a:rPr lang="el-GR" sz="2000" dirty="0" smtClean="0">
                <a:solidFill>
                  <a:prstClr val="black"/>
                </a:solidFill>
                <a:effectLst>
                  <a:outerShdw blurRad="38100" dist="38100" dir="2700000" algn="tl">
                    <a:srgbClr val="000000">
                      <a:alpha val="43137"/>
                    </a:srgbClr>
                  </a:outerShdw>
                </a:effectLst>
              </a:rPr>
              <a:t>απόπειρα </a:t>
            </a:r>
            <a:r>
              <a:rPr lang="el-GR" sz="2000" b="1" dirty="0" smtClean="0">
                <a:solidFill>
                  <a:prstClr val="black"/>
                </a:solidFill>
                <a:effectLst>
                  <a:outerShdw blurRad="38100" dist="38100" dir="2700000" algn="tl">
                    <a:srgbClr val="000000">
                      <a:alpha val="43137"/>
                    </a:srgbClr>
                  </a:outerShdw>
                </a:effectLst>
              </a:rPr>
              <a:t>συμφιλίωσης</a:t>
            </a:r>
            <a:r>
              <a:rPr lang="el-GR" sz="2000" dirty="0" smtClean="0">
                <a:solidFill>
                  <a:prstClr val="black"/>
                </a:solidFill>
                <a:effectLst>
                  <a:outerShdw blurRad="38100" dist="38100" dir="2700000" algn="tl">
                    <a:srgbClr val="000000">
                      <a:alpha val="43137"/>
                    </a:srgbClr>
                  </a:outerShdw>
                </a:effectLst>
              </a:rPr>
              <a:t> με το επερχόμενο τέλος</a:t>
            </a:r>
            <a:r>
              <a:rPr lang="el-GR" sz="2000" dirty="0" smtClean="0">
                <a:solidFill>
                  <a:prstClr val="black"/>
                </a:solidFill>
              </a:rPr>
              <a:t>, τη «μεταγραφή» μιας εσωτερικής σιγής, που αποκλείει τις τετριμμένες εικόνες και τους ήχους του κόσμου, στρεφόμενη στις </a:t>
            </a:r>
            <a:r>
              <a:rPr lang="el-GR" sz="2000" dirty="0" smtClean="0">
                <a:solidFill>
                  <a:prstClr val="black"/>
                </a:solidFill>
                <a:effectLst>
                  <a:outerShdw blurRad="38100" dist="38100" dir="2700000" algn="tl">
                    <a:srgbClr val="000000">
                      <a:alpha val="43137"/>
                    </a:srgbClr>
                  </a:outerShdw>
                </a:effectLst>
              </a:rPr>
              <a:t>ρίζες του βιωμένου</a:t>
            </a:r>
            <a:r>
              <a:rPr lang="el-GR" sz="2000" dirty="0" smtClean="0">
                <a:solidFill>
                  <a:prstClr val="black"/>
                </a:solidFill>
              </a:rPr>
              <a:t>. Ο καθημερινός, ανυποψίαστος βηματισμός της ζωής αποδεικνύεται ανώφελος και η συνάντηση με την ειμαρμένη απαιτεί μία νέα ματιά, που έχει αναχθεί </a:t>
            </a:r>
            <a:r>
              <a:rPr lang="el-GR" sz="2000" dirty="0" smtClean="0">
                <a:solidFill>
                  <a:prstClr val="black"/>
                </a:solidFill>
                <a:effectLst>
                  <a:outerShdw blurRad="38100" dist="38100" dir="2700000" algn="tl">
                    <a:srgbClr val="000000">
                      <a:alpha val="43137"/>
                    </a:srgbClr>
                  </a:outerShdw>
                </a:effectLst>
              </a:rPr>
              <a:t>πέραν του φόβου</a:t>
            </a:r>
            <a:r>
              <a:rPr lang="el-GR" sz="2000" dirty="0" smtClean="0">
                <a:solidFill>
                  <a:prstClr val="black"/>
                </a:solidFill>
              </a:rPr>
              <a:t>.</a:t>
            </a:r>
            <a:endParaRPr lang="el-GR" sz="2000" dirty="0">
              <a:solidFill>
                <a:prstClr val="black"/>
              </a:solidFill>
            </a:endParaRPr>
          </a:p>
        </p:txBody>
      </p:sp>
      <p:pic>
        <p:nvPicPr>
          <p:cNvPr id="9" name="17. 9η Συμφωνία Φινάλε 1.wav">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pic>
        <p:nvPicPr>
          <p:cNvPr id="10" name="18. 9η συμφ. κορύφωση 4ου μέρους.wav">
            <a:hlinkClick r:id="" action="ppaction://media"/>
          </p:cNvPr>
          <p:cNvPicPr>
            <a:picLocks noRot="1" noChangeAspect="1"/>
          </p:cNvPicPr>
          <p:nvPr>
            <a:audioFile r:link="rId2"/>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2000"/>
                                        <p:tgtEl>
                                          <p:spTgt spid="102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3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66467" fill="hold"/>
                                        <p:tgtEl>
                                          <p:spTgt spid="9"/>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79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 grpId="0" build="p"/>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6000" b="-16000"/>
          </a:stretch>
        </a:blipFill>
        <a:effectLst/>
      </p:bgPr>
    </p:bg>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6228184" y="4581128"/>
            <a:ext cx="2915816" cy="2276872"/>
          </a:xfrm>
        </p:spPr>
        <p:txBody>
          <a:bodyPr>
            <a:normAutofit fontScale="32500" lnSpcReduction="20000"/>
          </a:bodyPr>
          <a:lstStyle/>
          <a:p>
            <a:pPr algn="just"/>
            <a:r>
              <a:rPr lang="el-GR" sz="3400" dirty="0" smtClean="0">
                <a:solidFill>
                  <a:schemeClr val="tx1"/>
                </a:solidFill>
                <a:effectLst>
                  <a:outerShdw blurRad="38100" dist="38100" dir="2700000" algn="tl">
                    <a:srgbClr val="000000">
                      <a:alpha val="43137"/>
                    </a:srgbClr>
                  </a:outerShdw>
                </a:effectLst>
              </a:rPr>
              <a:t>«Στεκόμαστε πλάι στο φέρετρο ενός αγαπημένου προσώπου. Η ζωή του, οι αγώνες, τα πάθη και οι πόθοι  του περνούν, για τελευταία φορά, μπροστά απ’ το εσωτερικό μας μάτι». Κατά τον συνθέτη λοιπόν, στο πρώτο μέρος βρισκόμαστε πλάι στο φέρετρο ενός αγαπημένου προσώπου, του οποίου η ζωή, τα πάθη και οι εμπνεύσεις περνούν μία ύστατη φορά από τη σκέψη μας. Υπό το βάρος της συγκλονιστικής απώλειας αναδύονται εναγώνια ερωτήματα: «</a:t>
            </a:r>
            <a:r>
              <a:rPr lang="el-GR" sz="3400" b="1" dirty="0" smtClean="0">
                <a:solidFill>
                  <a:schemeClr val="tx1"/>
                </a:solidFill>
                <a:effectLst>
                  <a:outerShdw blurRad="38100" dist="38100" dir="2700000" algn="tl">
                    <a:srgbClr val="000000">
                      <a:alpha val="43137"/>
                    </a:srgbClr>
                  </a:outerShdw>
                </a:effectLst>
              </a:rPr>
              <a:t>Και τώρα τι; Τι είναι η ζωή και ο θάνατος; Υπάρχουμε μετά τον θάνατο; Είναι όλα αυτά ένα μπερδεμένο </a:t>
            </a:r>
            <a:r>
              <a:rPr lang="el-GR" sz="3400" b="1" dirty="0" err="1" smtClean="0">
                <a:solidFill>
                  <a:schemeClr val="tx1"/>
                </a:solidFill>
                <a:effectLst>
                  <a:outerShdw blurRad="38100" dist="38100" dir="2700000" algn="tl">
                    <a:srgbClr val="000000">
                      <a:alpha val="43137"/>
                    </a:srgbClr>
                  </a:outerShdw>
                </a:effectLst>
              </a:rPr>
              <a:t>όνειρο∙η</a:t>
            </a:r>
            <a:r>
              <a:rPr lang="el-GR" sz="3400" b="1" dirty="0" smtClean="0">
                <a:solidFill>
                  <a:schemeClr val="tx1"/>
                </a:solidFill>
                <a:effectLst>
                  <a:outerShdw blurRad="38100" dist="38100" dir="2700000" algn="tl">
                    <a:srgbClr val="000000">
                      <a:alpha val="43137"/>
                    </a:srgbClr>
                  </a:outerShdw>
                </a:effectLst>
              </a:rPr>
              <a:t> ζωή και ο θάνατος έχουν νόημα;</a:t>
            </a:r>
            <a:r>
              <a:rPr lang="el-GR" sz="3400" dirty="0" smtClean="0">
                <a:solidFill>
                  <a:schemeClr val="tx1"/>
                </a:solidFill>
                <a:effectLst>
                  <a:outerShdw blurRad="38100" dist="38100" dir="2700000" algn="tl">
                    <a:srgbClr val="000000">
                      <a:alpha val="43137"/>
                    </a:srgbClr>
                  </a:outerShdw>
                </a:effectLst>
              </a:rPr>
              <a:t>» Και πρέπει να δώσουμε απαντήσεις, αν θέλουμε να συνεχίσουμε να ζούμε.  </a:t>
            </a:r>
          </a:p>
          <a:p>
            <a:pPr algn="just"/>
            <a:endParaRPr lang="el-GR" sz="3400" dirty="0" smtClean="0">
              <a:solidFill>
                <a:schemeClr val="tx1"/>
              </a:solidFill>
            </a:endParaRPr>
          </a:p>
          <a:p>
            <a:pPr algn="just"/>
            <a:endParaRPr lang="el-GR" sz="3400" dirty="0" smtClean="0">
              <a:solidFill>
                <a:schemeClr val="tx1"/>
              </a:solidFill>
            </a:endParaRPr>
          </a:p>
          <a:p>
            <a:pPr algn="just"/>
            <a:endParaRPr lang="el-GR" dirty="0">
              <a:solidFill>
                <a:schemeClr val="tx1"/>
              </a:solidFill>
            </a:endParaRPr>
          </a:p>
        </p:txBody>
      </p:sp>
      <p:sp>
        <p:nvSpPr>
          <p:cNvPr id="4" name="1 - Τίτλος"/>
          <p:cNvSpPr>
            <a:spLocks noGrp="1"/>
          </p:cNvSpPr>
          <p:nvPr>
            <p:ph type="ctrTitle"/>
          </p:nvPr>
        </p:nvSpPr>
        <p:spPr>
          <a:xfrm>
            <a:off x="0" y="-171399"/>
            <a:ext cx="9144000" cy="4032448"/>
          </a:xfrm>
        </p:spPr>
        <p:txBody>
          <a:bodyPr>
            <a:normAutofit/>
          </a:bodyPr>
          <a:lstStyle/>
          <a:p>
            <a:r>
              <a:rPr lang="el-GR" sz="3600" b="1" spc="300" dirty="0" smtClean="0">
                <a:ln cmpd="sng">
                  <a:solidFill>
                    <a:schemeClr val="tx1"/>
                  </a:solidFill>
                </a:ln>
                <a:solidFill>
                  <a:schemeClr val="bg1">
                    <a:lumMod val="95000"/>
                  </a:schemeClr>
                </a:solidFill>
              </a:rPr>
              <a:t>Μάλερ</a:t>
            </a:r>
            <a:r>
              <a:rPr lang="en-US" sz="3600" b="1" spc="300" dirty="0" smtClean="0">
                <a:ln cmpd="sng">
                  <a:solidFill>
                    <a:schemeClr val="tx1"/>
                  </a:solidFill>
                </a:ln>
                <a:solidFill>
                  <a:schemeClr val="bg1">
                    <a:lumMod val="95000"/>
                  </a:schemeClr>
                </a:solidFill>
              </a:rPr>
              <a:t>: </a:t>
            </a:r>
            <a:r>
              <a:rPr lang="el-GR" sz="3600" b="1" spc="300" dirty="0" smtClean="0">
                <a:ln cmpd="sng">
                  <a:solidFill>
                    <a:schemeClr val="tx1"/>
                  </a:solidFill>
                </a:ln>
                <a:solidFill>
                  <a:schemeClr val="bg1">
                    <a:lumMod val="95000"/>
                  </a:schemeClr>
                </a:solidFill>
                <a:effectLst>
                  <a:outerShdw blurRad="38100" dist="38100" dir="2700000" algn="tl">
                    <a:srgbClr val="000000">
                      <a:alpha val="43137"/>
                    </a:srgbClr>
                  </a:outerShdw>
                </a:effectLst>
              </a:rPr>
              <a:t>2</a:t>
            </a:r>
            <a:r>
              <a:rPr lang="el-GR" sz="3600" b="1" spc="300" baseline="30000" dirty="0" smtClean="0">
                <a:ln cmpd="sng">
                  <a:solidFill>
                    <a:schemeClr val="tx1"/>
                  </a:solidFill>
                </a:ln>
                <a:solidFill>
                  <a:schemeClr val="bg1">
                    <a:lumMod val="95000"/>
                  </a:schemeClr>
                </a:solidFill>
                <a:effectLst>
                  <a:outerShdw blurRad="38100" dist="38100" dir="2700000" algn="tl">
                    <a:srgbClr val="000000">
                      <a:alpha val="43137"/>
                    </a:srgbClr>
                  </a:outerShdw>
                </a:effectLst>
              </a:rPr>
              <a:t>η</a:t>
            </a:r>
            <a:r>
              <a:rPr lang="el-GR" sz="3600" b="1" spc="300" dirty="0" smtClean="0">
                <a:ln cmpd="sng">
                  <a:solidFill>
                    <a:schemeClr val="tx1"/>
                  </a:solidFill>
                </a:ln>
                <a:solidFill>
                  <a:schemeClr val="bg1">
                    <a:lumMod val="95000"/>
                  </a:schemeClr>
                </a:solidFill>
              </a:rPr>
              <a:t> Συμφωνία «Της Ανάστασης»</a:t>
            </a:r>
            <a:br>
              <a:rPr lang="el-GR" sz="3600" b="1" spc="300" dirty="0" smtClean="0">
                <a:ln cmpd="sng">
                  <a:solidFill>
                    <a:schemeClr val="tx1"/>
                  </a:solidFill>
                </a:ln>
                <a:solidFill>
                  <a:schemeClr val="bg1">
                    <a:lumMod val="95000"/>
                  </a:schemeClr>
                </a:solidFill>
              </a:rPr>
            </a:br>
            <a:r>
              <a:rPr lang="el-GR" sz="2400" b="1" dirty="0" smtClean="0">
                <a:ln cmpd="sng">
                  <a:solidFill>
                    <a:schemeClr val="tx1"/>
                  </a:solidFill>
                </a:ln>
                <a:solidFill>
                  <a:schemeClr val="bg1">
                    <a:lumMod val="95000"/>
                  </a:schemeClr>
                </a:solidFill>
              </a:rPr>
              <a:t>Αποσπάσματα</a:t>
            </a:r>
            <a:r>
              <a:rPr lang="el-GR" sz="3600" b="1" dirty="0" smtClean="0">
                <a:ln cmpd="sng">
                  <a:solidFill>
                    <a:schemeClr val="tx1"/>
                  </a:solidFill>
                </a:ln>
                <a:solidFill>
                  <a:schemeClr val="bg1">
                    <a:lumMod val="95000"/>
                  </a:schemeClr>
                </a:solidFill>
              </a:rPr>
              <a:t> </a:t>
            </a:r>
            <a:r>
              <a:rPr lang="el-GR" sz="2400" b="1" dirty="0" smtClean="0">
                <a:ln cmpd="sng">
                  <a:solidFill>
                    <a:schemeClr val="tx1"/>
                  </a:solidFill>
                </a:ln>
                <a:solidFill>
                  <a:schemeClr val="bg1">
                    <a:lumMod val="95000"/>
                  </a:schemeClr>
                </a:solidFill>
              </a:rPr>
              <a:t>1ου μέρους</a:t>
            </a:r>
            <a:r>
              <a:rPr lang="el-GR" sz="3600" b="1" dirty="0" smtClean="0">
                <a:ln cmpd="sng">
                  <a:solidFill>
                    <a:schemeClr val="tx1"/>
                  </a:solidFill>
                </a:ln>
                <a:solidFill>
                  <a:schemeClr val="bg1">
                    <a:lumMod val="95000"/>
                  </a:schemeClr>
                </a:solidFill>
              </a:rPr>
              <a:t/>
            </a:r>
            <a:br>
              <a:rPr lang="el-GR" sz="3600" b="1" dirty="0" smtClean="0">
                <a:ln cmpd="sng">
                  <a:solidFill>
                    <a:schemeClr val="tx1"/>
                  </a:solidFill>
                </a:ln>
                <a:solidFill>
                  <a:schemeClr val="bg1">
                    <a:lumMod val="95000"/>
                  </a:schemeClr>
                </a:solidFill>
              </a:rPr>
            </a:br>
            <a:r>
              <a:rPr lang="el-GR" sz="2400" b="1" dirty="0" smtClean="0">
                <a:ln cmpd="sng">
                  <a:solidFill>
                    <a:schemeClr val="tx1"/>
                  </a:solidFill>
                </a:ln>
                <a:solidFill>
                  <a:schemeClr val="bg1">
                    <a:lumMod val="95000"/>
                  </a:schemeClr>
                </a:solidFill>
              </a:rPr>
              <a:t>Φιλαρμονική Ορχήστρα του Ισραήλ, </a:t>
            </a:r>
            <a:r>
              <a:rPr lang="el-GR" sz="2400" b="1" dirty="0" err="1" smtClean="0">
                <a:ln cmpd="sng">
                  <a:solidFill>
                    <a:schemeClr val="tx1"/>
                  </a:solidFill>
                </a:ln>
                <a:solidFill>
                  <a:schemeClr val="bg1">
                    <a:lumMod val="95000"/>
                  </a:schemeClr>
                </a:solidFill>
              </a:rPr>
              <a:t>Ζούμπιν</a:t>
            </a:r>
            <a:r>
              <a:rPr lang="el-GR" sz="2400" b="1" dirty="0" smtClean="0">
                <a:ln cmpd="sng">
                  <a:solidFill>
                    <a:schemeClr val="tx1"/>
                  </a:solidFill>
                </a:ln>
                <a:solidFill>
                  <a:schemeClr val="bg1">
                    <a:lumMod val="95000"/>
                  </a:schemeClr>
                </a:solidFill>
              </a:rPr>
              <a:t> </a:t>
            </a:r>
            <a:r>
              <a:rPr lang="el-GR" sz="2400" b="1" dirty="0" err="1" smtClean="0">
                <a:ln cmpd="sng">
                  <a:solidFill>
                    <a:schemeClr val="tx1"/>
                  </a:solidFill>
                </a:ln>
                <a:solidFill>
                  <a:schemeClr val="bg1">
                    <a:lumMod val="95000"/>
                  </a:schemeClr>
                </a:solidFill>
              </a:rPr>
              <a:t>Μέετα</a:t>
            </a:r>
            <a:r>
              <a:rPr lang="el-GR" sz="2400" b="1" dirty="0" smtClean="0">
                <a:solidFill>
                  <a:schemeClr val="tx2">
                    <a:lumMod val="40000"/>
                    <a:lumOff val="60000"/>
                  </a:schemeClr>
                </a:solidFill>
              </a:rPr>
              <a:t/>
            </a:r>
            <a:br>
              <a:rPr lang="el-GR" sz="2400" b="1" dirty="0" smtClean="0">
                <a:solidFill>
                  <a:schemeClr val="tx2">
                    <a:lumMod val="40000"/>
                    <a:lumOff val="60000"/>
                  </a:schemeClr>
                </a:solidFill>
              </a:rPr>
            </a:br>
            <a:r>
              <a:rPr lang="el-GR" sz="2800" dirty="0" smtClean="0">
                <a:solidFill>
                  <a:schemeClr val="bg2"/>
                </a:solidFill>
              </a:rPr>
              <a:t/>
            </a:r>
            <a:br>
              <a:rPr lang="el-GR" sz="2800" dirty="0" smtClean="0">
                <a:solidFill>
                  <a:schemeClr val="bg2"/>
                </a:solidFill>
              </a:rPr>
            </a:br>
            <a:r>
              <a:rPr lang="en-US" sz="2800" dirty="0" smtClean="0">
                <a:solidFill>
                  <a:schemeClr val="bg2"/>
                </a:solidFill>
              </a:rPr>
              <a:t/>
            </a:r>
            <a:br>
              <a:rPr lang="en-US" sz="2800" dirty="0" smtClean="0">
                <a:solidFill>
                  <a:schemeClr val="bg2"/>
                </a:solidFill>
              </a:rPr>
            </a:br>
            <a:r>
              <a:rPr lang="el-GR" dirty="0" smtClean="0"/>
              <a:t/>
            </a:r>
            <a:br>
              <a:rPr lang="el-GR" dirty="0" smtClean="0"/>
            </a:br>
            <a:endParaRPr lang="el-GR" dirty="0"/>
          </a:p>
        </p:txBody>
      </p:sp>
      <p:sp>
        <p:nvSpPr>
          <p:cNvPr id="5" name="1 - Τίτλος"/>
          <p:cNvSpPr txBox="1">
            <a:spLocks/>
          </p:cNvSpPr>
          <p:nvPr/>
        </p:nvSpPr>
        <p:spPr>
          <a:xfrm>
            <a:off x="0" y="5589240"/>
            <a:ext cx="971600" cy="1268760"/>
          </a:xfrm>
          <a:prstGeom prst="rect">
            <a:avLst/>
          </a:prstGeom>
        </p:spPr>
        <p:txBody>
          <a:bodyPr vert="horz" lIns="91440" tIns="45720" rIns="91440" bIns="45720" rtlCol="0" anchor="ctr">
            <a:noAutofit/>
          </a:bodyPr>
          <a:lstStyle/>
          <a:p>
            <a:pPr algn="ctr">
              <a:spcBef>
                <a:spcPct val="0"/>
              </a:spcBef>
              <a:defRPr/>
            </a:pPr>
            <a:r>
              <a:rPr lang="en-US" sz="1400" dirty="0" smtClean="0">
                <a:solidFill>
                  <a:prstClr val="black"/>
                </a:solidFill>
              </a:rPr>
              <a:t>E. </a:t>
            </a:r>
            <a:r>
              <a:rPr lang="el-GR" sz="1400" dirty="0" err="1" smtClean="0">
                <a:solidFill>
                  <a:prstClr val="black"/>
                </a:solidFill>
              </a:rPr>
              <a:t>Μουνκ</a:t>
            </a:r>
            <a:r>
              <a:rPr lang="en-US" sz="1400" dirty="0" smtClean="0">
                <a:solidFill>
                  <a:prstClr val="black"/>
                </a:solidFill>
              </a:rPr>
              <a:t>: </a:t>
            </a:r>
            <a:r>
              <a:rPr lang="el-GR" sz="1400" dirty="0" smtClean="0">
                <a:solidFill>
                  <a:prstClr val="black"/>
                </a:solidFill>
              </a:rPr>
              <a:t>Θάνατος στο δωμάτιο της άρρωστης</a:t>
            </a:r>
            <a:r>
              <a:rPr lang="en-US" sz="1400" dirty="0" smtClean="0">
                <a:solidFill>
                  <a:prstClr val="black"/>
                </a:solidFill>
              </a:rPr>
              <a:t> </a:t>
            </a:r>
            <a:r>
              <a:rPr lang="el-GR" sz="1400" dirty="0" smtClean="0">
                <a:solidFill>
                  <a:prstClr val="black"/>
                </a:solidFill>
              </a:rPr>
              <a:t>(</a:t>
            </a:r>
            <a:r>
              <a:rPr lang="en-US" sz="1400" dirty="0" smtClean="0">
                <a:solidFill>
                  <a:prstClr val="black"/>
                </a:solidFill>
              </a:rPr>
              <a:t>189</a:t>
            </a:r>
            <a:r>
              <a:rPr lang="el-GR" sz="1400" dirty="0" smtClean="0">
                <a:solidFill>
                  <a:prstClr val="black"/>
                </a:solidFill>
              </a:rPr>
              <a:t>3/</a:t>
            </a:r>
            <a:r>
              <a:rPr lang="en-US" sz="1400" dirty="0" smtClean="0">
                <a:solidFill>
                  <a:prstClr val="black"/>
                </a:solidFill>
              </a:rPr>
              <a:t>5</a:t>
            </a:r>
            <a:r>
              <a:rPr lang="el-GR" sz="1400" dirty="0" smtClean="0">
                <a:solidFill>
                  <a:prstClr val="black"/>
                </a:solidFill>
              </a:rPr>
              <a:t>)</a:t>
            </a:r>
            <a:br>
              <a:rPr lang="el-GR" sz="1400" dirty="0" smtClean="0">
                <a:solidFill>
                  <a:prstClr val="black"/>
                </a:solidFill>
              </a:rPr>
            </a:br>
            <a:endParaRPr lang="el-GR" sz="1400" dirty="0">
              <a:solidFill>
                <a:prstClr val="black"/>
              </a:solidFill>
            </a:endParaRPr>
          </a:p>
        </p:txBody>
      </p:sp>
      <p:sp>
        <p:nvSpPr>
          <p:cNvPr id="6" name="5 - Ορθογώνιο"/>
          <p:cNvSpPr/>
          <p:nvPr/>
        </p:nvSpPr>
        <p:spPr>
          <a:xfrm>
            <a:off x="1475656" y="1772816"/>
            <a:ext cx="2808312" cy="1754326"/>
          </a:xfrm>
          <a:prstGeom prst="rect">
            <a:avLst/>
          </a:prstGeom>
        </p:spPr>
        <p:txBody>
          <a:bodyPr wrap="square">
            <a:spAutoFit/>
          </a:bodyPr>
          <a:lstStyle/>
          <a:p>
            <a:r>
              <a:rPr lang="el-GR" dirty="0" smtClean="0">
                <a:ln cmpd="sng">
                  <a:solidFill>
                    <a:prstClr val="black"/>
                  </a:solidFill>
                  <a:prstDash val="sysDot"/>
                </a:ln>
                <a:solidFill>
                  <a:prstClr val="white"/>
                </a:solidFill>
              </a:rPr>
              <a:t>Το μουσικό ιδίωμα του θανάτου </a:t>
            </a:r>
            <a:br>
              <a:rPr lang="el-GR" dirty="0" smtClean="0">
                <a:ln cmpd="sng">
                  <a:solidFill>
                    <a:prstClr val="black"/>
                  </a:solidFill>
                  <a:prstDash val="sysDot"/>
                </a:ln>
                <a:solidFill>
                  <a:prstClr val="white"/>
                </a:solidFill>
              </a:rPr>
            </a:br>
            <a:r>
              <a:rPr lang="el-GR" dirty="0" smtClean="0">
                <a:ln cmpd="sng">
                  <a:solidFill>
                    <a:prstClr val="black"/>
                  </a:solidFill>
                  <a:prstDash val="sysDot"/>
                </a:ln>
                <a:solidFill>
                  <a:prstClr val="white"/>
                </a:solidFill>
              </a:rPr>
              <a:t>(πένθιμο εμβατήριο, θρήνος, έντονη δραματικότητα)</a:t>
            </a:r>
            <a:r>
              <a:rPr lang="en-US" dirty="0" smtClean="0">
                <a:ln cmpd="sng">
                  <a:solidFill>
                    <a:prstClr val="black"/>
                  </a:solidFill>
                  <a:prstDash val="sysDot"/>
                </a:ln>
                <a:solidFill>
                  <a:prstClr val="white"/>
                </a:solidFill>
              </a:rPr>
              <a:t/>
            </a:r>
            <a:br>
              <a:rPr lang="en-US" dirty="0" smtClean="0">
                <a:ln cmpd="sng">
                  <a:solidFill>
                    <a:prstClr val="black"/>
                  </a:solidFill>
                  <a:prstDash val="sysDot"/>
                </a:ln>
                <a:solidFill>
                  <a:prstClr val="white"/>
                </a:solidFill>
              </a:rPr>
            </a:br>
            <a:endParaRPr lang="el-GR" dirty="0">
              <a:ln cmpd="sng">
                <a:solidFill>
                  <a:prstClr val="black"/>
                </a:solidFill>
                <a:prstDash val="sysDot"/>
              </a:ln>
              <a:solidFill>
                <a:prstClr val="white"/>
              </a:solidFill>
            </a:endParaRPr>
          </a:p>
        </p:txBody>
      </p:sp>
      <p:pic>
        <p:nvPicPr>
          <p:cNvPr id="8" name="19. 2η Συμφωνία Αρχή 1ου μέρους (2).wav">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9" name="20. 2η Συμφωνία Κορύφωση 1ου μέρους.wav">
            <a:hlinkClick r:id="" action="ppaction://media"/>
          </p:cNvPr>
          <p:cNvPicPr>
            <a:picLocks noRot="1" noChangeAspect="1"/>
          </p:cNvPicPr>
          <p:nvPr>
            <a:audioFile r:link="rId2"/>
          </p:nvPr>
        </p:nvPicPr>
        <p:blipFill>
          <a:blip r:embed="rId6"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5049"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25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1000" r="-31000"/>
          </a:stretch>
        </a:blipFill>
        <a:effectLst/>
      </p:bgPr>
    </p:bg>
    <p:spTree>
      <p:nvGrpSpPr>
        <p:cNvPr id="1" name=""/>
        <p:cNvGrpSpPr/>
        <p:nvPr/>
      </p:nvGrpSpPr>
      <p:grpSpPr>
        <a:xfrm>
          <a:off x="0" y="0"/>
          <a:ext cx="0" cy="0"/>
          <a:chOff x="0" y="0"/>
          <a:chExt cx="0" cy="0"/>
        </a:xfrm>
      </p:grpSpPr>
      <p:pic>
        <p:nvPicPr>
          <p:cNvPr id="3" name="Picture 2" descr="C:\Users\User\Desktop\resurrection-1947.jpg!Large.jpg"/>
          <p:cNvPicPr>
            <a:picLocks noChangeAspect="1" noChangeArrowheads="1"/>
          </p:cNvPicPr>
          <p:nvPr/>
        </p:nvPicPr>
        <p:blipFill>
          <a:blip r:embed="rId4" cstate="print"/>
          <a:srcRect/>
          <a:stretch>
            <a:fillRect/>
          </a:stretch>
        </p:blipFill>
        <p:spPr bwMode="auto">
          <a:xfrm>
            <a:off x="251520" y="3140968"/>
            <a:ext cx="8605466" cy="3442186"/>
          </a:xfrm>
          <a:prstGeom prst="rect">
            <a:avLst/>
          </a:prstGeom>
          <a:noFill/>
        </p:spPr>
      </p:pic>
      <p:sp>
        <p:nvSpPr>
          <p:cNvPr id="4" name="3 - Ορθογώνιο"/>
          <p:cNvSpPr/>
          <p:nvPr/>
        </p:nvSpPr>
        <p:spPr>
          <a:xfrm>
            <a:off x="3297067" y="6525344"/>
            <a:ext cx="2549865" cy="338554"/>
          </a:xfrm>
          <a:prstGeom prst="rect">
            <a:avLst/>
          </a:prstGeom>
        </p:spPr>
        <p:txBody>
          <a:bodyPr wrap="square">
            <a:spAutoFit/>
          </a:bodyPr>
          <a:lstStyle/>
          <a:p>
            <a:r>
              <a:rPr lang="el-GR" sz="1600" dirty="0" smtClean="0">
                <a:solidFill>
                  <a:srgbClr val="002060"/>
                </a:solidFill>
              </a:rPr>
              <a:t>Στ. </a:t>
            </a:r>
            <a:r>
              <a:rPr lang="el-GR" sz="1600" dirty="0" err="1" smtClean="0">
                <a:solidFill>
                  <a:srgbClr val="002060"/>
                </a:solidFill>
              </a:rPr>
              <a:t>Σπένσερ</a:t>
            </a:r>
            <a:r>
              <a:rPr lang="en-US" sz="1600" dirty="0" smtClean="0">
                <a:solidFill>
                  <a:srgbClr val="002060"/>
                </a:solidFill>
              </a:rPr>
              <a:t>: </a:t>
            </a:r>
            <a:r>
              <a:rPr lang="el-GR" sz="1600" dirty="0" smtClean="0">
                <a:solidFill>
                  <a:srgbClr val="002060"/>
                </a:solidFill>
              </a:rPr>
              <a:t>Η Ανάσταση</a:t>
            </a:r>
            <a:endParaRPr lang="el-GR" sz="1600" dirty="0">
              <a:solidFill>
                <a:srgbClr val="002060"/>
              </a:solidFill>
            </a:endParaRPr>
          </a:p>
        </p:txBody>
      </p:sp>
      <p:sp>
        <p:nvSpPr>
          <p:cNvPr id="6" name="1 - Τίτλος"/>
          <p:cNvSpPr>
            <a:spLocks noGrp="1"/>
          </p:cNvSpPr>
          <p:nvPr>
            <p:ph type="title"/>
          </p:nvPr>
        </p:nvSpPr>
        <p:spPr>
          <a:xfrm>
            <a:off x="0" y="-243408"/>
            <a:ext cx="9144000" cy="4032448"/>
          </a:xfrm>
        </p:spPr>
        <p:txBody>
          <a:bodyPr>
            <a:normAutofit fontScale="90000"/>
          </a:bodyPr>
          <a:lstStyle/>
          <a:p>
            <a:r>
              <a:rPr lang="el-GR" sz="2200" spc="600" dirty="0" smtClean="0">
                <a:ln>
                  <a:solidFill>
                    <a:schemeClr val="tx1"/>
                  </a:solidFill>
                </a:ln>
                <a:solidFill>
                  <a:srgbClr val="002060"/>
                </a:solidFill>
                <a:effectLst>
                  <a:outerShdw blurRad="38100" dist="38100" dir="2700000" algn="tl">
                    <a:srgbClr val="000000">
                      <a:alpha val="43137"/>
                    </a:srgbClr>
                  </a:outerShdw>
                </a:effectLst>
              </a:rPr>
              <a:t>Μάλερ</a:t>
            </a:r>
            <a:r>
              <a:rPr lang="en-US" sz="2200" spc="600" dirty="0" smtClean="0">
                <a:ln>
                  <a:solidFill>
                    <a:schemeClr val="tx1"/>
                  </a:solidFill>
                </a:ln>
                <a:solidFill>
                  <a:srgbClr val="002060"/>
                </a:solidFill>
                <a:effectLst>
                  <a:outerShdw blurRad="38100" dist="38100" dir="2700000" algn="tl">
                    <a:srgbClr val="000000">
                      <a:alpha val="43137"/>
                    </a:srgbClr>
                  </a:outerShdw>
                </a:effectLst>
              </a:rPr>
              <a:t>: </a:t>
            </a:r>
            <a:r>
              <a:rPr lang="el-GR" sz="2200" b="1" spc="600" dirty="0" smtClean="0">
                <a:ln>
                  <a:solidFill>
                    <a:schemeClr val="tx1"/>
                  </a:solidFill>
                </a:ln>
                <a:solidFill>
                  <a:srgbClr val="002060"/>
                </a:solidFill>
                <a:effectLst>
                  <a:outerShdw blurRad="38100" dist="38100" dir="2700000" algn="tl">
                    <a:srgbClr val="000000">
                      <a:alpha val="43137"/>
                    </a:srgbClr>
                  </a:outerShdw>
                </a:effectLst>
              </a:rPr>
              <a:t>2</a:t>
            </a:r>
            <a:r>
              <a:rPr lang="el-GR" sz="2200" b="1" spc="600" baseline="30000" dirty="0" smtClean="0">
                <a:ln>
                  <a:solidFill>
                    <a:schemeClr val="tx1"/>
                  </a:solidFill>
                </a:ln>
                <a:solidFill>
                  <a:srgbClr val="002060"/>
                </a:solidFill>
                <a:effectLst>
                  <a:outerShdw blurRad="38100" dist="38100" dir="2700000" algn="tl">
                    <a:srgbClr val="000000">
                      <a:alpha val="43137"/>
                    </a:srgbClr>
                  </a:outerShdw>
                </a:effectLst>
              </a:rPr>
              <a:t>η</a:t>
            </a:r>
            <a:r>
              <a:rPr lang="el-GR" sz="2200" spc="600" dirty="0" smtClean="0">
                <a:ln>
                  <a:solidFill>
                    <a:schemeClr val="tx1"/>
                  </a:solidFill>
                </a:ln>
                <a:solidFill>
                  <a:srgbClr val="002060"/>
                </a:solidFill>
                <a:effectLst>
                  <a:outerShdw blurRad="38100" dist="38100" dir="2700000" algn="tl">
                    <a:srgbClr val="000000">
                      <a:alpha val="43137"/>
                    </a:srgbClr>
                  </a:outerShdw>
                </a:effectLst>
              </a:rPr>
              <a:t> Συμφωνία «Της Ανάστασης»</a:t>
            </a:r>
            <a:r>
              <a:rPr lang="el-GR" sz="3100" spc="600" dirty="0" smtClean="0">
                <a:ln>
                  <a:solidFill>
                    <a:schemeClr val="tx1"/>
                  </a:solidFill>
                </a:ln>
                <a:solidFill>
                  <a:srgbClr val="002060"/>
                </a:solidFill>
                <a:effectLst>
                  <a:outerShdw blurRad="38100" dist="38100" dir="2700000" algn="tl">
                    <a:srgbClr val="000000">
                      <a:alpha val="43137"/>
                    </a:srgbClr>
                  </a:outerShdw>
                </a:effectLst>
              </a:rPr>
              <a:t/>
            </a:r>
            <a:br>
              <a:rPr lang="el-GR" sz="3100" spc="600" dirty="0" smtClean="0">
                <a:ln>
                  <a:solidFill>
                    <a:schemeClr val="tx1"/>
                  </a:solidFill>
                </a:ln>
                <a:solidFill>
                  <a:srgbClr val="002060"/>
                </a:solidFill>
                <a:effectLst>
                  <a:outerShdw blurRad="38100" dist="38100" dir="2700000" algn="tl">
                    <a:srgbClr val="000000">
                      <a:alpha val="43137"/>
                    </a:srgbClr>
                  </a:outerShdw>
                </a:effectLst>
              </a:rPr>
            </a:br>
            <a:r>
              <a:rPr lang="el-GR" sz="1800" spc="300" dirty="0" smtClean="0">
                <a:ln>
                  <a:solidFill>
                    <a:schemeClr val="tx1"/>
                  </a:solidFill>
                </a:ln>
                <a:solidFill>
                  <a:srgbClr val="002060"/>
                </a:solidFill>
                <a:effectLst>
                  <a:outerShdw blurRad="38100" dist="38100" dir="2700000" algn="tl">
                    <a:srgbClr val="000000">
                      <a:alpha val="43137"/>
                    </a:srgbClr>
                  </a:outerShdw>
                </a:effectLst>
              </a:rPr>
              <a:t>Απόσπασμα 5</a:t>
            </a:r>
            <a:r>
              <a:rPr lang="el-GR" sz="1800" spc="300" baseline="30000" dirty="0" smtClean="0">
                <a:ln>
                  <a:solidFill>
                    <a:schemeClr val="tx1"/>
                  </a:solidFill>
                </a:ln>
                <a:solidFill>
                  <a:srgbClr val="002060"/>
                </a:solidFill>
                <a:effectLst>
                  <a:outerShdw blurRad="38100" dist="38100" dir="2700000" algn="tl">
                    <a:srgbClr val="000000">
                      <a:alpha val="43137"/>
                    </a:srgbClr>
                  </a:outerShdw>
                </a:effectLst>
              </a:rPr>
              <a:t>ου</a:t>
            </a:r>
            <a:r>
              <a:rPr lang="el-GR" sz="1800" spc="300" dirty="0" smtClean="0">
                <a:ln>
                  <a:solidFill>
                    <a:schemeClr val="tx1"/>
                  </a:solidFill>
                </a:ln>
                <a:solidFill>
                  <a:srgbClr val="002060"/>
                </a:solidFill>
                <a:effectLst>
                  <a:outerShdw blurRad="38100" dist="38100" dir="2700000" algn="tl">
                    <a:srgbClr val="000000">
                      <a:alpha val="43137"/>
                    </a:srgbClr>
                  </a:outerShdw>
                </a:effectLst>
              </a:rPr>
              <a:t> μέρους. </a:t>
            </a:r>
            <a:r>
              <a:rPr lang="el-GR" sz="1800" dirty="0" smtClean="0">
                <a:ln>
                  <a:solidFill>
                    <a:schemeClr val="tx1"/>
                  </a:solidFill>
                </a:ln>
                <a:solidFill>
                  <a:srgbClr val="002060"/>
                </a:solidFill>
              </a:rPr>
              <a:t>Φιλαρμονική Ορχήστρα του Ισραήλ, </a:t>
            </a:r>
            <a:r>
              <a:rPr lang="el-GR" sz="1800" dirty="0" err="1" smtClean="0">
                <a:ln>
                  <a:solidFill>
                    <a:schemeClr val="tx1"/>
                  </a:solidFill>
                </a:ln>
                <a:solidFill>
                  <a:srgbClr val="002060"/>
                </a:solidFill>
              </a:rPr>
              <a:t>Ζούμπιν</a:t>
            </a:r>
            <a:r>
              <a:rPr lang="el-GR" sz="1800" dirty="0" smtClean="0">
                <a:ln>
                  <a:solidFill>
                    <a:schemeClr val="tx1"/>
                  </a:solidFill>
                </a:ln>
                <a:solidFill>
                  <a:srgbClr val="002060"/>
                </a:solidFill>
              </a:rPr>
              <a:t> </a:t>
            </a:r>
            <a:r>
              <a:rPr lang="el-GR" sz="1800" dirty="0" err="1" smtClean="0">
                <a:ln>
                  <a:solidFill>
                    <a:schemeClr val="tx1"/>
                  </a:solidFill>
                </a:ln>
                <a:solidFill>
                  <a:srgbClr val="002060"/>
                </a:solidFill>
              </a:rPr>
              <a:t>Μέετα</a:t>
            </a:r>
            <a:r>
              <a:rPr lang="el-GR" sz="1800" dirty="0" smtClean="0">
                <a:ln>
                  <a:solidFill>
                    <a:schemeClr val="tx1"/>
                  </a:solidFill>
                </a:ln>
                <a:solidFill>
                  <a:srgbClr val="002060"/>
                </a:solidFill>
              </a:rPr>
              <a:t/>
            </a:r>
            <a:br>
              <a:rPr lang="el-GR" sz="1800" dirty="0" smtClean="0">
                <a:ln>
                  <a:solidFill>
                    <a:schemeClr val="tx1"/>
                  </a:solidFill>
                </a:ln>
                <a:solidFill>
                  <a:srgbClr val="002060"/>
                </a:solidFill>
              </a:rPr>
            </a:br>
            <a:r>
              <a:rPr lang="el-GR" sz="2800" dirty="0" smtClean="0">
                <a:ln>
                  <a:solidFill>
                    <a:schemeClr val="tx1"/>
                  </a:solidFill>
                </a:ln>
                <a:solidFill>
                  <a:srgbClr val="002060"/>
                </a:solidFill>
                <a:effectLst>
                  <a:outerShdw blurRad="38100" dist="38100" dir="2700000" algn="tl">
                    <a:srgbClr val="000000">
                      <a:alpha val="43137"/>
                    </a:srgbClr>
                  </a:outerShdw>
                </a:effectLst>
              </a:rPr>
              <a:t/>
            </a:r>
            <a:br>
              <a:rPr lang="el-GR" sz="2800" dirty="0" smtClean="0">
                <a:ln>
                  <a:solidFill>
                    <a:schemeClr val="tx1"/>
                  </a:solidFill>
                </a:ln>
                <a:solidFill>
                  <a:srgbClr val="002060"/>
                </a:solidFill>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Το τέλος της ζωής έχει φτάσει και έρχεται η  </a:t>
            </a:r>
            <a:r>
              <a:rPr lang="el-GR" sz="1600" b="1" spc="300" dirty="0" smtClean="0">
                <a:effectLst>
                  <a:outerShdw blurRad="38100" dist="38100" dir="2700000" algn="tl">
                    <a:srgbClr val="000000">
                      <a:alpha val="43137"/>
                    </a:srgbClr>
                  </a:outerShdw>
                </a:effectLst>
              </a:rPr>
              <a:t>τρομερή μέρα της Κρίσης</a:t>
            </a:r>
            <a:r>
              <a:rPr lang="el-GR" sz="1600" dirty="0" smtClean="0">
                <a:effectLst>
                  <a:outerShdw blurRad="38100" dist="38100" dir="2700000" algn="tl">
                    <a:srgbClr val="000000">
                      <a:alpha val="43137"/>
                    </a:srgbClr>
                  </a:outerShdw>
                </a:effectLst>
              </a:rPr>
              <a:t>. Ο συνθέτης αφήνεται στην </a:t>
            </a:r>
            <a:r>
              <a:rPr lang="el-GR" sz="1600" dirty="0" err="1" smtClean="0">
                <a:effectLst>
                  <a:outerShdw blurRad="38100" dist="38100" dir="2700000" algn="tl">
                    <a:srgbClr val="000000">
                      <a:alpha val="43137"/>
                    </a:srgbClr>
                  </a:outerShdw>
                </a:effectLst>
              </a:rPr>
              <a:t>έκσταση∙</a:t>
            </a:r>
            <a:r>
              <a:rPr lang="el-GR" sz="1600" dirty="0" smtClean="0">
                <a:effectLst>
                  <a:outerShdw blurRad="38100" dist="38100" dir="2700000" algn="tl">
                    <a:srgbClr val="000000">
                      <a:alpha val="43137"/>
                    </a:srgbClr>
                  </a:outerShdw>
                </a:effectLst>
              </a:rPr>
              <a:t>  </a:t>
            </a:r>
            <a:r>
              <a:rPr lang="el-GR" sz="1600" dirty="0" err="1" smtClean="0">
                <a:effectLst>
                  <a:outerShdw blurRad="38100" dist="38100" dir="2700000" algn="tl">
                    <a:srgbClr val="000000">
                      <a:alpha val="43137"/>
                    </a:srgbClr>
                  </a:outerShdw>
                </a:effectLst>
              </a:rPr>
              <a:t>σ΄</a:t>
            </a:r>
            <a:r>
              <a:rPr lang="el-GR" sz="1600" dirty="0" smtClean="0">
                <a:effectLst>
                  <a:outerShdw blurRad="38100" dist="38100" dir="2700000" algn="tl">
                    <a:srgbClr val="000000">
                      <a:alpha val="43137"/>
                    </a:srgbClr>
                  </a:outerShdw>
                </a:effectLst>
              </a:rPr>
              <a:t> ένα αστραπιαίο ξέσπασμα συλλαμβάνει τη στιγμή που </a:t>
            </a:r>
            <a:r>
              <a:rPr lang="el-GR" sz="1600" b="1" spc="300" dirty="0" smtClean="0">
                <a:effectLst>
                  <a:outerShdw blurRad="38100" dist="38100" dir="2700000" algn="tl">
                    <a:srgbClr val="000000">
                      <a:alpha val="43137"/>
                    </a:srgbClr>
                  </a:outerShdw>
                </a:effectLst>
              </a:rPr>
              <a:t>σμίγει το θείο με το ανθρώπινο</a:t>
            </a:r>
            <a:r>
              <a:rPr lang="el-GR" sz="1600" dirty="0" smtClean="0">
                <a:effectLst>
                  <a:outerShdw blurRad="38100" dist="38100" dir="2700000" algn="tl">
                    <a:srgbClr val="000000">
                      <a:alpha val="43137"/>
                    </a:srgbClr>
                  </a:outerShdw>
                </a:effectLst>
              </a:rPr>
              <a:t>. Η γη σείεται, οι νεκροί σηκώνονται και κάθε συνείδηση ξεθωριάζει στην έλευση του αιωνίου Πνεύματος. Οι τρομπέτες της Αποκάλυψης ηχούν,  οι αιθέριες φωνές των αγγέλων και των αγίων  προετοιμάζουν την </a:t>
            </a:r>
            <a:r>
              <a:rPr lang="el-GR" sz="1600" b="1" dirty="0" smtClean="0">
                <a:effectLst>
                  <a:outerShdw blurRad="38100" dist="38100" dir="2700000" algn="tl">
                    <a:srgbClr val="000000">
                      <a:alpha val="43137"/>
                    </a:srgbClr>
                  </a:outerShdw>
                </a:effectLst>
              </a:rPr>
              <a:t>εμφάνιση του Θεού</a:t>
            </a:r>
            <a:r>
              <a:rPr lang="el-GR" sz="1600" dirty="0" smtClean="0">
                <a:effectLst>
                  <a:outerShdw blurRad="38100" dist="38100" dir="2700000" algn="tl">
                    <a:srgbClr val="000000">
                      <a:alpha val="43137"/>
                    </a:srgbClr>
                  </a:outerShdw>
                </a:effectLst>
              </a:rPr>
              <a:t>: τελικά </a:t>
            </a:r>
            <a:r>
              <a:rPr lang="el-GR" sz="1600" b="1" i="1" u="sng" dirty="0" smtClean="0">
                <a:effectLst>
                  <a:outerShdw blurRad="38100" dist="38100" dir="2700000" algn="tl">
                    <a:srgbClr val="000000">
                      <a:alpha val="43137"/>
                    </a:srgbClr>
                  </a:outerShdw>
                </a:effectLst>
              </a:rPr>
              <a:t>δεν</a:t>
            </a:r>
            <a:r>
              <a:rPr lang="el-GR" sz="1600" dirty="0" smtClean="0">
                <a:effectLst>
                  <a:outerShdw blurRad="38100" dist="38100" dir="2700000" algn="tl">
                    <a:srgbClr val="000000">
                      <a:alpha val="43137"/>
                    </a:srgbClr>
                  </a:outerShdw>
                </a:effectLst>
              </a:rPr>
              <a:t> υπάρχει κρίση, </a:t>
            </a:r>
            <a:r>
              <a:rPr lang="el-GR" sz="1600" b="1" i="1" u="sng" dirty="0" smtClean="0">
                <a:effectLst>
                  <a:outerShdw blurRad="38100" dist="38100" dir="2700000" algn="tl">
                    <a:srgbClr val="000000">
                      <a:alpha val="43137"/>
                    </a:srgbClr>
                  </a:outerShdw>
                </a:effectLst>
              </a:rPr>
              <a:t>δεν</a:t>
            </a:r>
            <a:r>
              <a:rPr lang="el-GR" sz="1600" dirty="0" smtClean="0">
                <a:effectLst>
                  <a:outerShdw blurRad="38100" dist="38100" dir="2700000" algn="tl">
                    <a:srgbClr val="000000">
                      <a:alpha val="43137"/>
                    </a:srgbClr>
                  </a:outerShdw>
                </a:effectLst>
              </a:rPr>
              <a:t> υπάρχουν αμαρτωλοί και δίκαιοι, </a:t>
            </a:r>
            <a:r>
              <a:rPr lang="el-GR" sz="1600" b="1" i="1" u="sng" dirty="0" smtClean="0">
                <a:effectLst>
                  <a:outerShdw blurRad="38100" dist="38100" dir="2700000" algn="tl">
                    <a:srgbClr val="000000">
                      <a:alpha val="43137"/>
                    </a:srgbClr>
                  </a:outerShdw>
                </a:effectLst>
              </a:rPr>
              <a:t>ούτε</a:t>
            </a:r>
            <a:r>
              <a:rPr lang="el-GR" sz="1600" dirty="0" smtClean="0">
                <a:effectLst>
                  <a:outerShdw blurRad="38100" dist="38100" dir="2700000" algn="tl">
                    <a:srgbClr val="000000">
                      <a:alpha val="43137"/>
                    </a:srgbClr>
                  </a:outerShdw>
                </a:effectLst>
              </a:rPr>
              <a:t> ταπεινοί και ένδοξοι, </a:t>
            </a:r>
            <a:r>
              <a:rPr lang="el-GR" sz="1600" b="1" i="1" u="sng" dirty="0" smtClean="0">
                <a:effectLst>
                  <a:outerShdw blurRad="38100" dist="38100" dir="2700000" algn="tl">
                    <a:srgbClr val="000000">
                      <a:alpha val="43137"/>
                    </a:srgbClr>
                  </a:outerShdw>
                </a:effectLst>
              </a:rPr>
              <a:t>ούτε</a:t>
            </a:r>
            <a:r>
              <a:rPr lang="el-GR" sz="1600" dirty="0" smtClean="0">
                <a:effectLst>
                  <a:outerShdw blurRad="38100" dist="38100" dir="2700000" algn="tl">
                    <a:srgbClr val="000000">
                      <a:alpha val="43137"/>
                    </a:srgbClr>
                  </a:outerShdw>
                </a:effectLst>
              </a:rPr>
              <a:t> τιμωρία </a:t>
            </a:r>
            <a:r>
              <a:rPr lang="el-GR" sz="1600" b="1" i="1" u="sng" dirty="0" smtClean="0">
                <a:effectLst>
                  <a:outerShdw blurRad="38100" dist="38100" dir="2700000" algn="tl">
                    <a:srgbClr val="000000">
                      <a:alpha val="43137"/>
                    </a:srgbClr>
                  </a:outerShdw>
                </a:effectLst>
              </a:rPr>
              <a:t>ούτε</a:t>
            </a:r>
            <a:r>
              <a:rPr lang="el-GR" sz="1600" dirty="0" smtClean="0">
                <a:effectLst>
                  <a:outerShdw blurRad="38100" dist="38100" dir="2700000" algn="tl">
                    <a:srgbClr val="000000">
                      <a:alpha val="43137"/>
                    </a:srgbClr>
                  </a:outerShdw>
                </a:effectLst>
              </a:rPr>
              <a:t> επιβράβευση. </a:t>
            </a:r>
            <a:br>
              <a:rPr lang="el-GR" sz="1600" dirty="0" smtClean="0">
                <a:effectLst>
                  <a:outerShdw blurRad="38100" dist="38100" dir="2700000" algn="tl">
                    <a:srgbClr val="000000">
                      <a:alpha val="43137"/>
                    </a:srgbClr>
                  </a:outerShdw>
                </a:effectLst>
              </a:rPr>
            </a:br>
            <a:r>
              <a:rPr lang="el-GR" sz="1600" b="1" spc="300" dirty="0" smtClean="0">
                <a:effectLst>
                  <a:outerShdw blurRad="38100" dist="38100" dir="2700000" algn="tl">
                    <a:srgbClr val="000000">
                      <a:alpha val="43137"/>
                    </a:srgbClr>
                  </a:outerShdw>
                </a:effectLst>
              </a:rPr>
              <a:t>Μία παντοδύναμη Αγάπη αγλαΐζει και ευλογεί την ύπαρξή μας.</a:t>
            </a:r>
            <a:r>
              <a:rPr lang="el-GR" sz="1600" b="1" spc="600" dirty="0" smtClean="0">
                <a:effectLst>
                  <a:outerShdw blurRad="38100" dist="38100" dir="2700000" algn="tl">
                    <a:srgbClr val="000000">
                      <a:alpha val="43137"/>
                    </a:srgbClr>
                  </a:outerShdw>
                </a:effectLst>
              </a:rPr>
              <a:t/>
            </a:r>
            <a:br>
              <a:rPr lang="el-GR" sz="1600" b="1" spc="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 </a:t>
            </a:r>
            <a:r>
              <a:rPr lang="el-GR" sz="1600" dirty="0" smtClean="0">
                <a:ln>
                  <a:solidFill>
                    <a:schemeClr val="tx1"/>
                  </a:solidFill>
                </a:ln>
                <a:solidFill>
                  <a:srgbClr val="002060"/>
                </a:solidFill>
              </a:rPr>
              <a:t>Μετά από το τρομακτικό και αποτρόπαιο εμβατήριο των νεκρών ( «των τρανών και των ασήμαντων αυτής της Γης, βασιλέων και επαιτών, δίκαιων και άθεων»)  κυριαρχεί το μουσικό ιδίωμα της </a:t>
            </a:r>
            <a:r>
              <a:rPr lang="el-GR" sz="1600" b="1" spc="600" dirty="0" smtClean="0">
                <a:ln>
                  <a:solidFill>
                    <a:schemeClr val="tx1"/>
                  </a:solidFill>
                </a:ln>
                <a:solidFill>
                  <a:srgbClr val="002060"/>
                </a:solidFill>
              </a:rPr>
              <a:t>Ανάστασης</a:t>
            </a:r>
            <a:r>
              <a:rPr lang="el-GR" sz="1600" dirty="0" smtClean="0">
                <a:ln>
                  <a:solidFill>
                    <a:schemeClr val="tx1"/>
                  </a:solidFill>
                </a:ln>
                <a:solidFill>
                  <a:srgbClr val="002060"/>
                </a:solidFill>
              </a:rPr>
              <a:t>(χορικά των Αγίων και Ουράνιων πλασμάτων, γαλήνη, αισιόδοξη μελωδία και αρμονία). Ο Μάλερ μελοποιεί την  </a:t>
            </a:r>
            <a:r>
              <a:rPr lang="el-GR" sz="1600" spc="300" dirty="0" smtClean="0">
                <a:ln>
                  <a:solidFill>
                    <a:schemeClr val="tx1"/>
                  </a:solidFill>
                </a:ln>
                <a:solidFill>
                  <a:srgbClr val="002060"/>
                </a:solidFill>
              </a:rPr>
              <a:t>αιωνιότητα</a:t>
            </a:r>
            <a:r>
              <a:rPr lang="el-GR" sz="1600" dirty="0" smtClean="0">
                <a:ln>
                  <a:solidFill>
                    <a:schemeClr val="tx1"/>
                  </a:solidFill>
                </a:ln>
                <a:solidFill>
                  <a:srgbClr val="002060"/>
                </a:solidFill>
              </a:rPr>
              <a:t>, την  </a:t>
            </a:r>
            <a:r>
              <a:rPr lang="el-GR" sz="1600" spc="300" dirty="0" smtClean="0">
                <a:ln>
                  <a:solidFill>
                    <a:schemeClr val="tx1"/>
                  </a:solidFill>
                </a:ln>
                <a:solidFill>
                  <a:srgbClr val="002060"/>
                </a:solidFill>
              </a:rPr>
              <a:t>ελπίδα για τη λύτρωση της ψυχής </a:t>
            </a:r>
            <a:r>
              <a:rPr lang="el-GR" sz="1600" dirty="0" smtClean="0">
                <a:ln>
                  <a:solidFill>
                    <a:schemeClr val="tx1"/>
                  </a:solidFill>
                </a:ln>
                <a:solidFill>
                  <a:srgbClr val="002060"/>
                </a:solidFill>
              </a:rPr>
              <a:t>και  τη  </a:t>
            </a:r>
            <a:r>
              <a:rPr lang="el-GR" sz="1600" spc="300" dirty="0" smtClean="0">
                <a:ln>
                  <a:solidFill>
                    <a:schemeClr val="tx1"/>
                  </a:solidFill>
                </a:ln>
                <a:solidFill>
                  <a:srgbClr val="002060"/>
                </a:solidFill>
              </a:rPr>
              <a:t>μακάρια ζωή μετά τον θάνατο</a:t>
            </a:r>
            <a:r>
              <a:rPr lang="el-GR" sz="1600" dirty="0" smtClean="0">
                <a:ln>
                  <a:solidFill>
                    <a:schemeClr val="tx1"/>
                  </a:solidFill>
                </a:ln>
                <a:solidFill>
                  <a:srgbClr val="002060"/>
                </a:solidFill>
              </a:rPr>
              <a:t>.</a:t>
            </a:r>
            <a:r>
              <a:rPr lang="en-US" sz="1600" dirty="0" smtClean="0">
                <a:ln>
                  <a:solidFill>
                    <a:schemeClr val="tx1"/>
                  </a:solidFill>
                </a:ln>
                <a:solidFill>
                  <a:srgbClr val="002060"/>
                </a:solidFill>
              </a:rPr>
              <a:t/>
            </a:r>
            <a:br>
              <a:rPr lang="en-US" sz="1600" dirty="0" smtClean="0">
                <a:ln>
                  <a:solidFill>
                    <a:schemeClr val="tx1"/>
                  </a:solidFill>
                </a:ln>
                <a:solidFill>
                  <a:srgbClr val="002060"/>
                </a:solidFill>
              </a:rPr>
            </a:b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endParaRPr lang="el-GR" sz="1600" dirty="0">
              <a:effectLst>
                <a:outerShdw blurRad="38100" dist="38100" dir="2700000" algn="tl">
                  <a:srgbClr val="000000">
                    <a:alpha val="43137"/>
                  </a:srgbClr>
                </a:outerShdw>
              </a:effectLst>
            </a:endParaRPr>
          </a:p>
        </p:txBody>
      </p:sp>
      <p:pic>
        <p:nvPicPr>
          <p:cNvPr id="7" name="21. 2η Συμφωνία αρχή 5ου μέρους(1).wav">
            <a:hlinkClick r:id="" action="ppaction://media"/>
          </p:cNvPr>
          <p:cNvPicPr>
            <a:picLocks noRot="1" noChangeAspect="1"/>
          </p:cNvPicPr>
          <p:nvPr>
            <a:wavAudioFile r:embed="rId1" name="21. 2η Συμφωνία αρχή 5ου μέρους(1).wav"/>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2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1000" r="-31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64488" cy="1916832"/>
          </a:xfrm>
        </p:spPr>
        <p:txBody>
          <a:bodyPr>
            <a:normAutofit fontScale="90000"/>
          </a:bodyPr>
          <a:lstStyle/>
          <a:p>
            <a:r>
              <a:rPr lang="el-GR" sz="3100" b="1" spc="600" dirty="0" smtClean="0">
                <a:ln>
                  <a:solidFill>
                    <a:schemeClr val="tx1"/>
                  </a:solidFill>
                  <a:prstDash val="solid"/>
                </a:ln>
                <a:solidFill>
                  <a:srgbClr val="002060"/>
                </a:solidFill>
              </a:rPr>
              <a:t>Μάλερ</a:t>
            </a:r>
            <a:r>
              <a:rPr lang="en-US" sz="3100" b="1" spc="600" dirty="0" smtClean="0">
                <a:ln>
                  <a:solidFill>
                    <a:schemeClr val="tx1"/>
                  </a:solidFill>
                  <a:prstDash val="solid"/>
                </a:ln>
                <a:solidFill>
                  <a:srgbClr val="002060"/>
                </a:solidFill>
              </a:rPr>
              <a:t>: </a:t>
            </a:r>
            <a:r>
              <a:rPr lang="el-GR" sz="3100" b="1" spc="600" dirty="0" smtClean="0">
                <a:ln>
                  <a:solidFill>
                    <a:schemeClr val="tx1"/>
                  </a:solidFill>
                  <a:prstDash val="solid"/>
                </a:ln>
                <a:solidFill>
                  <a:srgbClr val="002060"/>
                </a:solidFill>
                <a:effectLst>
                  <a:outerShdw blurRad="38100" dist="38100" dir="2700000" algn="tl">
                    <a:srgbClr val="000000">
                      <a:alpha val="43137"/>
                    </a:srgbClr>
                  </a:outerShdw>
                </a:effectLst>
              </a:rPr>
              <a:t>2</a:t>
            </a:r>
            <a:r>
              <a:rPr lang="el-GR" sz="3100" b="1" spc="600" baseline="30000" dirty="0" smtClean="0">
                <a:ln>
                  <a:solidFill>
                    <a:schemeClr val="tx1"/>
                  </a:solidFill>
                  <a:prstDash val="solid"/>
                </a:ln>
                <a:solidFill>
                  <a:srgbClr val="002060"/>
                </a:solidFill>
                <a:effectLst>
                  <a:outerShdw blurRad="38100" dist="38100" dir="2700000" algn="tl">
                    <a:srgbClr val="000000">
                      <a:alpha val="43137"/>
                    </a:srgbClr>
                  </a:outerShdw>
                </a:effectLst>
              </a:rPr>
              <a:t>η</a:t>
            </a:r>
            <a:r>
              <a:rPr lang="el-GR" sz="3100" b="1" spc="600" dirty="0" smtClean="0">
                <a:ln>
                  <a:solidFill>
                    <a:schemeClr val="tx1"/>
                  </a:solidFill>
                  <a:prstDash val="solid"/>
                </a:ln>
                <a:solidFill>
                  <a:srgbClr val="002060"/>
                </a:solidFill>
              </a:rPr>
              <a:t> Συμφωνία «Της Ανάστασης»</a:t>
            </a:r>
            <a:r>
              <a:rPr lang="el-GR" sz="3600" b="1" spc="600" dirty="0" smtClean="0">
                <a:solidFill>
                  <a:srgbClr val="002060"/>
                </a:solidFill>
              </a:rPr>
              <a:t/>
            </a:r>
            <a:br>
              <a:rPr lang="el-GR" sz="3600" b="1" spc="600" dirty="0" smtClean="0">
                <a:solidFill>
                  <a:srgbClr val="002060"/>
                </a:solidFill>
              </a:rPr>
            </a:br>
            <a:r>
              <a:rPr lang="el-GR" sz="2200" spc="300" dirty="0" smtClean="0">
                <a:ln>
                  <a:solidFill>
                    <a:schemeClr val="tx1"/>
                  </a:solidFill>
                </a:ln>
                <a:solidFill>
                  <a:srgbClr val="002060"/>
                </a:solidFill>
                <a:effectLst>
                  <a:outerShdw blurRad="38100" dist="38100" dir="2700000" algn="tl">
                    <a:srgbClr val="000000">
                      <a:alpha val="43137"/>
                    </a:srgbClr>
                  </a:outerShdw>
                </a:effectLst>
              </a:rPr>
              <a:t> Κατάληξη 5</a:t>
            </a:r>
            <a:r>
              <a:rPr lang="el-GR" sz="2200" spc="300" baseline="30000" dirty="0" smtClean="0">
                <a:ln>
                  <a:solidFill>
                    <a:schemeClr val="tx1"/>
                  </a:solidFill>
                </a:ln>
                <a:solidFill>
                  <a:srgbClr val="002060"/>
                </a:solidFill>
                <a:effectLst>
                  <a:outerShdw blurRad="38100" dist="38100" dir="2700000" algn="tl">
                    <a:srgbClr val="000000">
                      <a:alpha val="43137"/>
                    </a:srgbClr>
                  </a:outerShdw>
                </a:effectLst>
              </a:rPr>
              <a:t>ου</a:t>
            </a:r>
            <a:r>
              <a:rPr lang="el-GR" sz="2200" spc="300" dirty="0" smtClean="0">
                <a:ln>
                  <a:solidFill>
                    <a:schemeClr val="tx1"/>
                  </a:solidFill>
                </a:ln>
                <a:solidFill>
                  <a:srgbClr val="002060"/>
                </a:solidFill>
                <a:effectLst>
                  <a:outerShdw blurRad="38100" dist="38100" dir="2700000" algn="tl">
                    <a:srgbClr val="000000">
                      <a:alpha val="43137"/>
                    </a:srgbClr>
                  </a:outerShdw>
                </a:effectLst>
              </a:rPr>
              <a:t> μέρους  </a:t>
            </a:r>
            <a:r>
              <a:rPr lang="el-GR" sz="2200" b="1" dirty="0" smtClean="0">
                <a:solidFill>
                  <a:srgbClr val="002060"/>
                </a:solidFill>
                <a:effectLst>
                  <a:outerShdw blurRad="38100" dist="38100" dir="2700000" algn="tl">
                    <a:srgbClr val="000000">
                      <a:alpha val="43137"/>
                    </a:srgbClr>
                  </a:outerShdw>
                </a:effectLst>
              </a:rPr>
              <a:t>Φιλαρμονική Ορχήστρα του Ισραήλ, </a:t>
            </a:r>
            <a:r>
              <a:rPr lang="el-GR" sz="2200" b="1" dirty="0" err="1" smtClean="0">
                <a:solidFill>
                  <a:srgbClr val="002060"/>
                </a:solidFill>
                <a:effectLst>
                  <a:outerShdw blurRad="38100" dist="38100" dir="2700000" algn="tl">
                    <a:srgbClr val="000000">
                      <a:alpha val="43137"/>
                    </a:srgbClr>
                  </a:outerShdw>
                </a:effectLst>
              </a:rPr>
              <a:t>Ζούμπιν</a:t>
            </a:r>
            <a:r>
              <a:rPr lang="el-GR" sz="2200" b="1" dirty="0" smtClean="0">
                <a:solidFill>
                  <a:srgbClr val="002060"/>
                </a:solidFill>
                <a:effectLst>
                  <a:outerShdw blurRad="38100" dist="38100" dir="2700000" algn="tl">
                    <a:srgbClr val="000000">
                      <a:alpha val="43137"/>
                    </a:srgbClr>
                  </a:outerShdw>
                </a:effectLst>
              </a:rPr>
              <a:t> </a:t>
            </a:r>
            <a:r>
              <a:rPr lang="el-GR" sz="2200" b="1" dirty="0" err="1" smtClean="0">
                <a:solidFill>
                  <a:srgbClr val="002060"/>
                </a:solidFill>
                <a:effectLst>
                  <a:outerShdw blurRad="38100" dist="38100" dir="2700000" algn="tl">
                    <a:srgbClr val="000000">
                      <a:alpha val="43137"/>
                    </a:srgbClr>
                  </a:outerShdw>
                </a:effectLst>
              </a:rPr>
              <a:t>Μέετα</a:t>
            </a:r>
            <a:r>
              <a:rPr lang="el-GR" sz="2800" dirty="0" smtClean="0">
                <a:solidFill>
                  <a:srgbClr val="002060"/>
                </a:solidFill>
              </a:rPr>
              <a:t/>
            </a:r>
            <a:br>
              <a:rPr lang="el-GR" sz="2800" dirty="0" smtClean="0">
                <a:solidFill>
                  <a:srgbClr val="002060"/>
                </a:solidFill>
              </a:rPr>
            </a:br>
            <a:r>
              <a:rPr lang="el-GR" dirty="0" smtClean="0"/>
              <a:t/>
            </a:r>
            <a:br>
              <a:rPr lang="el-GR" dirty="0" smtClean="0"/>
            </a:br>
            <a:endParaRPr lang="el-GR" dirty="0"/>
          </a:p>
        </p:txBody>
      </p:sp>
      <p:sp>
        <p:nvSpPr>
          <p:cNvPr id="3" name="2 - Θέση περιεχομένου"/>
          <p:cNvSpPr>
            <a:spLocks noGrp="1"/>
          </p:cNvSpPr>
          <p:nvPr>
            <p:ph sz="half" idx="1"/>
          </p:nvPr>
        </p:nvSpPr>
        <p:spPr>
          <a:xfrm>
            <a:off x="179512" y="764704"/>
            <a:ext cx="4316288" cy="5433467"/>
          </a:xfrm>
        </p:spPr>
        <p:txBody>
          <a:bodyPr>
            <a:noAutofit/>
          </a:bodyPr>
          <a:lstStyle/>
          <a:p>
            <a:r>
              <a:rPr lang="de-DE" sz="1400" dirty="0" smtClean="0">
                <a:ln cmpd="sng">
                  <a:solidFill>
                    <a:schemeClr val="tx1"/>
                  </a:solidFill>
                </a:ln>
                <a:solidFill>
                  <a:srgbClr val="002060"/>
                </a:solidFill>
              </a:rPr>
              <a:t>Sopran und Alt: </a:t>
            </a:r>
            <a:endParaRPr lang="el-GR" sz="1400" dirty="0" smtClean="0">
              <a:ln cmpd="sng">
                <a:solidFill>
                  <a:schemeClr val="tx1"/>
                </a:solidFill>
              </a:ln>
              <a:solidFill>
                <a:srgbClr val="002060"/>
              </a:solidFill>
            </a:endParaRPr>
          </a:p>
          <a:p>
            <a:pPr>
              <a:buNone/>
            </a:pPr>
            <a:r>
              <a:rPr lang="el-GR" sz="1400" dirty="0" smtClean="0">
                <a:ln cmpd="sng">
                  <a:solidFill>
                    <a:schemeClr val="tx1"/>
                  </a:solidFill>
                </a:ln>
                <a:solidFill>
                  <a:srgbClr val="002060"/>
                </a:solidFill>
              </a:rPr>
              <a:t>        </a:t>
            </a:r>
            <a:r>
              <a:rPr lang="en-US" sz="1400" dirty="0" smtClean="0">
                <a:ln cmpd="sng">
                  <a:solidFill>
                    <a:schemeClr val="tx1"/>
                  </a:solidFill>
                </a:ln>
                <a:solidFill>
                  <a:srgbClr val="002060"/>
                </a:solidFill>
              </a:rPr>
              <a:t> </a:t>
            </a:r>
            <a:r>
              <a:rPr lang="de-DE" sz="1400" dirty="0" smtClean="0">
                <a:ln cmpd="sng">
                  <a:solidFill>
                    <a:schemeClr val="tx1"/>
                  </a:solidFill>
                </a:ln>
                <a:solidFill>
                  <a:srgbClr val="002060"/>
                </a:solidFill>
              </a:rPr>
              <a:t>O Schmerz! Du </a:t>
            </a:r>
            <a:r>
              <a:rPr lang="de-DE" sz="1400" dirty="0" err="1" smtClean="0">
                <a:ln cmpd="sng">
                  <a:solidFill>
                    <a:schemeClr val="tx1"/>
                  </a:solidFill>
                </a:ln>
                <a:solidFill>
                  <a:srgbClr val="002060"/>
                </a:solidFill>
              </a:rPr>
              <a:t>Alldurchdringer</a:t>
            </a:r>
            <a:r>
              <a:rPr lang="de-DE" sz="1400" dirty="0" smtClean="0">
                <a:ln cmpd="sng">
                  <a:solidFill>
                    <a:schemeClr val="tx1"/>
                  </a:solidFill>
                </a:ln>
                <a:solidFill>
                  <a:srgbClr val="002060"/>
                </a:solidFill>
              </a:rPr>
              <a:t>! Dir bin ich entrungen! O Tod! Du Allbezwinger! Nun bist du bezwungen! Mit Flügeln, die ich mir errungen, in heißem Liebesstreben werd’ ich entschweben Zum Licht, zu dem kein Aug’ gedrungen! </a:t>
            </a:r>
            <a:endParaRPr lang="el-GR" sz="1400" dirty="0" smtClean="0">
              <a:ln cmpd="sng">
                <a:solidFill>
                  <a:schemeClr val="tx1"/>
                </a:solidFill>
              </a:ln>
              <a:solidFill>
                <a:srgbClr val="002060"/>
              </a:solidFill>
            </a:endParaRPr>
          </a:p>
          <a:p>
            <a:pPr>
              <a:buNone/>
            </a:pPr>
            <a:endParaRPr lang="el-GR" sz="1400" dirty="0" smtClean="0">
              <a:ln cmpd="sng">
                <a:solidFill>
                  <a:schemeClr val="tx1"/>
                </a:solidFill>
              </a:ln>
              <a:solidFill>
                <a:srgbClr val="002060"/>
              </a:solidFill>
            </a:endParaRPr>
          </a:p>
          <a:p>
            <a:r>
              <a:rPr lang="de-DE" sz="1400" dirty="0" smtClean="0">
                <a:ln cmpd="sng">
                  <a:solidFill>
                    <a:schemeClr val="tx1"/>
                  </a:solidFill>
                </a:ln>
                <a:solidFill>
                  <a:srgbClr val="002060"/>
                </a:solidFill>
              </a:rPr>
              <a:t>Chor: </a:t>
            </a:r>
            <a:endParaRPr lang="el-GR" sz="1400" dirty="0" smtClean="0">
              <a:ln cmpd="sng">
                <a:solidFill>
                  <a:schemeClr val="tx1"/>
                </a:solidFill>
              </a:ln>
              <a:solidFill>
                <a:srgbClr val="002060"/>
              </a:solidFill>
            </a:endParaRPr>
          </a:p>
          <a:p>
            <a:pPr>
              <a:buNone/>
            </a:pPr>
            <a:r>
              <a:rPr lang="el-GR" sz="1400" dirty="0" smtClean="0">
                <a:ln cmpd="sng">
                  <a:solidFill>
                    <a:schemeClr val="tx1"/>
                  </a:solidFill>
                </a:ln>
                <a:solidFill>
                  <a:srgbClr val="002060"/>
                </a:solidFill>
              </a:rPr>
              <a:t>        </a:t>
            </a:r>
            <a:r>
              <a:rPr lang="de-DE" sz="1400" dirty="0" smtClean="0">
                <a:ln cmpd="sng">
                  <a:solidFill>
                    <a:schemeClr val="tx1"/>
                  </a:solidFill>
                </a:ln>
                <a:solidFill>
                  <a:srgbClr val="002060"/>
                </a:solidFill>
              </a:rPr>
              <a:t>Mit Flügeln, die ich mir errungen, werde ich entschweben! </a:t>
            </a:r>
            <a:r>
              <a:rPr lang="de-DE" sz="1400" spc="300" dirty="0" smtClean="0">
                <a:ln cmpd="sng">
                  <a:solidFill>
                    <a:schemeClr val="tx1"/>
                  </a:solidFill>
                </a:ln>
                <a:solidFill>
                  <a:srgbClr val="002060"/>
                </a:solidFill>
                <a:effectLst>
                  <a:outerShdw blurRad="38100" dist="38100" dir="2700000" algn="tl">
                    <a:srgbClr val="000000">
                      <a:alpha val="43137"/>
                    </a:srgbClr>
                  </a:outerShdw>
                </a:effectLst>
              </a:rPr>
              <a:t>Sterben werd’ ich, um zu leben! </a:t>
            </a:r>
            <a:endParaRPr lang="el-GR" sz="1400" spc="300" dirty="0" smtClean="0">
              <a:ln cmpd="sng">
                <a:solidFill>
                  <a:schemeClr val="tx1"/>
                </a:solidFill>
              </a:ln>
              <a:solidFill>
                <a:srgbClr val="002060"/>
              </a:solidFill>
              <a:effectLst>
                <a:outerShdw blurRad="38100" dist="38100" dir="2700000" algn="tl">
                  <a:srgbClr val="000000">
                    <a:alpha val="43137"/>
                  </a:srgbClr>
                </a:outerShdw>
              </a:effectLst>
            </a:endParaRPr>
          </a:p>
          <a:p>
            <a:pPr>
              <a:buNone/>
            </a:pPr>
            <a:endParaRPr lang="el-GR" sz="1400" dirty="0" smtClean="0">
              <a:ln cmpd="sng">
                <a:solidFill>
                  <a:schemeClr val="tx1"/>
                </a:solidFill>
              </a:ln>
              <a:solidFill>
                <a:srgbClr val="002060"/>
              </a:solidFill>
              <a:effectLst>
                <a:outerShdw blurRad="38100" dist="38100" dir="2700000" algn="tl">
                  <a:srgbClr val="000000">
                    <a:alpha val="43137"/>
                  </a:srgbClr>
                </a:outerShdw>
              </a:effectLst>
            </a:endParaRPr>
          </a:p>
          <a:p>
            <a:r>
              <a:rPr lang="de-DE" sz="1400" dirty="0" smtClean="0">
                <a:ln cmpd="sng">
                  <a:solidFill>
                    <a:schemeClr val="tx1"/>
                  </a:solidFill>
                </a:ln>
                <a:solidFill>
                  <a:srgbClr val="002060"/>
                </a:solidFill>
              </a:rPr>
              <a:t>Chor, Sopran und Alt </a:t>
            </a:r>
            <a:endParaRPr lang="el-GR" sz="1400" dirty="0" smtClean="0">
              <a:ln cmpd="sng">
                <a:solidFill>
                  <a:schemeClr val="tx1"/>
                </a:solidFill>
              </a:ln>
              <a:solidFill>
                <a:srgbClr val="002060"/>
              </a:solidFill>
            </a:endParaRPr>
          </a:p>
          <a:p>
            <a:pPr>
              <a:buNone/>
            </a:pPr>
            <a:r>
              <a:rPr lang="el-GR" sz="1400" spc="300" dirty="0" smtClean="0">
                <a:ln cmpd="sng">
                  <a:solidFill>
                    <a:schemeClr val="tx1"/>
                  </a:solidFill>
                </a:ln>
                <a:solidFill>
                  <a:srgbClr val="002060"/>
                </a:solidFill>
              </a:rPr>
              <a:t>     </a:t>
            </a:r>
            <a:r>
              <a:rPr lang="de-DE" sz="1400" b="1" spc="300" dirty="0" err="1" smtClean="0">
                <a:ln cmpd="sng">
                  <a:solidFill>
                    <a:schemeClr val="tx1"/>
                  </a:solidFill>
                </a:ln>
                <a:solidFill>
                  <a:srgbClr val="002060"/>
                </a:solidFill>
              </a:rPr>
              <a:t>Aufersteh’n</a:t>
            </a:r>
            <a:r>
              <a:rPr lang="de-DE" sz="1400" b="1" spc="300" dirty="0" smtClean="0">
                <a:ln cmpd="sng">
                  <a:solidFill>
                    <a:schemeClr val="tx1"/>
                  </a:solidFill>
                </a:ln>
                <a:solidFill>
                  <a:srgbClr val="002060"/>
                </a:solidFill>
              </a:rPr>
              <a:t>, ja </a:t>
            </a:r>
            <a:r>
              <a:rPr lang="de-DE" sz="1400" b="1" spc="300" dirty="0" err="1" smtClean="0">
                <a:ln cmpd="sng">
                  <a:solidFill>
                    <a:schemeClr val="tx1"/>
                  </a:solidFill>
                </a:ln>
                <a:solidFill>
                  <a:srgbClr val="002060"/>
                </a:solidFill>
              </a:rPr>
              <a:t>aufersteh’n</a:t>
            </a:r>
            <a:r>
              <a:rPr lang="de-DE" sz="1400" b="1" spc="300" dirty="0" smtClean="0">
                <a:ln cmpd="sng">
                  <a:solidFill>
                    <a:schemeClr val="tx1"/>
                  </a:solidFill>
                </a:ln>
                <a:solidFill>
                  <a:srgbClr val="002060"/>
                </a:solidFill>
              </a:rPr>
              <a:t> wirst du, mein Herz, in einem Nu!</a:t>
            </a:r>
            <a:r>
              <a:rPr lang="de-DE" sz="1400" spc="300" dirty="0" smtClean="0">
                <a:ln cmpd="sng">
                  <a:solidFill>
                    <a:schemeClr val="tx1"/>
                  </a:solidFill>
                </a:ln>
                <a:solidFill>
                  <a:srgbClr val="002060"/>
                </a:solidFill>
              </a:rPr>
              <a:t> </a:t>
            </a:r>
            <a:r>
              <a:rPr lang="de-DE" sz="1400" dirty="0" smtClean="0">
                <a:ln cmpd="sng">
                  <a:solidFill>
                    <a:schemeClr val="tx1"/>
                  </a:solidFill>
                </a:ln>
                <a:solidFill>
                  <a:srgbClr val="002060"/>
                </a:solidFill>
              </a:rPr>
              <a:t>Was du geschlagen, zu Gott wird es dich tragen!</a:t>
            </a:r>
            <a:endParaRPr lang="el-GR" sz="1400" dirty="0">
              <a:ln cmpd="sng">
                <a:solidFill>
                  <a:schemeClr val="tx1"/>
                </a:solidFill>
              </a:ln>
              <a:solidFill>
                <a:srgbClr val="002060"/>
              </a:solidFill>
            </a:endParaRPr>
          </a:p>
        </p:txBody>
      </p:sp>
      <p:sp>
        <p:nvSpPr>
          <p:cNvPr id="4" name="3 - Θέση περιεχομένου"/>
          <p:cNvSpPr>
            <a:spLocks noGrp="1"/>
          </p:cNvSpPr>
          <p:nvPr>
            <p:ph sz="half" idx="2"/>
          </p:nvPr>
        </p:nvSpPr>
        <p:spPr>
          <a:xfrm>
            <a:off x="4648200" y="980728"/>
            <a:ext cx="4495800" cy="5145435"/>
          </a:xfrm>
        </p:spPr>
        <p:txBody>
          <a:bodyPr>
            <a:normAutofit/>
          </a:bodyPr>
          <a:lstStyle/>
          <a:p>
            <a:r>
              <a:rPr lang="el-GR" sz="1400" dirty="0" smtClean="0">
                <a:ln cmpd="sng">
                  <a:solidFill>
                    <a:schemeClr val="tx1"/>
                  </a:solidFill>
                </a:ln>
                <a:solidFill>
                  <a:srgbClr val="002060"/>
                </a:solidFill>
              </a:rPr>
              <a:t>Σοπράνο και </a:t>
            </a:r>
            <a:r>
              <a:rPr lang="el-GR" sz="1400" dirty="0" err="1" smtClean="0">
                <a:ln cmpd="sng">
                  <a:solidFill>
                    <a:schemeClr val="tx1"/>
                  </a:solidFill>
                </a:ln>
                <a:solidFill>
                  <a:srgbClr val="002060"/>
                </a:solidFill>
              </a:rPr>
              <a:t>άλτο</a:t>
            </a:r>
            <a:r>
              <a:rPr lang="en-US" sz="1400" dirty="0" smtClean="0">
                <a:ln cmpd="sng">
                  <a:solidFill>
                    <a:schemeClr val="tx1"/>
                  </a:solidFill>
                </a:ln>
                <a:solidFill>
                  <a:srgbClr val="002060"/>
                </a:solidFill>
              </a:rPr>
              <a:t>:</a:t>
            </a:r>
            <a:r>
              <a:rPr lang="el-GR" sz="1400" dirty="0" smtClean="0">
                <a:ln cmpd="sng">
                  <a:solidFill>
                    <a:schemeClr val="tx1"/>
                  </a:solidFill>
                </a:ln>
                <a:solidFill>
                  <a:srgbClr val="002060"/>
                </a:solidFill>
              </a:rPr>
              <a:t> </a:t>
            </a:r>
          </a:p>
          <a:p>
            <a:pPr>
              <a:buNone/>
            </a:pPr>
            <a:r>
              <a:rPr lang="el-GR" sz="1400" dirty="0" smtClean="0">
                <a:ln cmpd="sng">
                  <a:solidFill>
                    <a:schemeClr val="tx1"/>
                  </a:solidFill>
                </a:ln>
                <a:solidFill>
                  <a:srgbClr val="002060"/>
                </a:solidFill>
              </a:rPr>
              <a:t>       </a:t>
            </a:r>
            <a:r>
              <a:rPr lang="en-US" sz="1400" dirty="0" smtClean="0">
                <a:ln cmpd="sng">
                  <a:solidFill>
                    <a:schemeClr val="tx1"/>
                  </a:solidFill>
                </a:ln>
                <a:solidFill>
                  <a:srgbClr val="002060"/>
                </a:solidFill>
              </a:rPr>
              <a:t> </a:t>
            </a:r>
            <a:r>
              <a:rPr lang="el-GR" sz="1400" dirty="0" smtClean="0">
                <a:ln cmpd="sng">
                  <a:solidFill>
                    <a:schemeClr val="tx1"/>
                  </a:solidFill>
                </a:ln>
                <a:solidFill>
                  <a:srgbClr val="002060"/>
                </a:solidFill>
              </a:rPr>
              <a:t> Ω πόνε που διαπερνάς τα πάντα! Σου έχω ξεφύγει! Ω θάνατε που όλους τους δαμάζεις! Τώρα δαμάστηκες κι εσύ! Με φτερά που έχω κατακτήσει, σε θερμό πόθο για αγάπη θ’ ανέβω στο φως, στο οποίο δεν έφτασε κανένα μάτι! </a:t>
            </a:r>
          </a:p>
          <a:p>
            <a:pPr>
              <a:buNone/>
            </a:pPr>
            <a:endParaRPr lang="el-GR" sz="1400" dirty="0" smtClean="0">
              <a:ln cmpd="sng">
                <a:solidFill>
                  <a:schemeClr val="tx1"/>
                </a:solidFill>
              </a:ln>
              <a:solidFill>
                <a:srgbClr val="002060"/>
              </a:solidFill>
            </a:endParaRPr>
          </a:p>
          <a:p>
            <a:r>
              <a:rPr lang="el-GR" sz="1400" dirty="0" smtClean="0">
                <a:ln cmpd="sng">
                  <a:solidFill>
                    <a:schemeClr val="tx1"/>
                  </a:solidFill>
                </a:ln>
                <a:solidFill>
                  <a:srgbClr val="002060"/>
                </a:solidFill>
              </a:rPr>
              <a:t>Χορωδία </a:t>
            </a:r>
          </a:p>
          <a:p>
            <a:pPr>
              <a:buNone/>
            </a:pPr>
            <a:r>
              <a:rPr lang="el-GR" sz="1400" dirty="0" smtClean="0">
                <a:ln cmpd="sng">
                  <a:solidFill>
                    <a:schemeClr val="tx1"/>
                  </a:solidFill>
                </a:ln>
                <a:solidFill>
                  <a:srgbClr val="002060"/>
                </a:solidFill>
              </a:rPr>
              <a:t>     </a:t>
            </a:r>
            <a:r>
              <a:rPr lang="en-US" sz="1400" dirty="0" smtClean="0">
                <a:ln cmpd="sng">
                  <a:solidFill>
                    <a:schemeClr val="tx1"/>
                  </a:solidFill>
                </a:ln>
                <a:solidFill>
                  <a:srgbClr val="002060"/>
                </a:solidFill>
              </a:rPr>
              <a:t>   </a:t>
            </a:r>
            <a:r>
              <a:rPr lang="el-GR" sz="1400" dirty="0" smtClean="0">
                <a:ln cmpd="sng">
                  <a:solidFill>
                    <a:schemeClr val="tx1"/>
                  </a:solidFill>
                </a:ln>
                <a:solidFill>
                  <a:srgbClr val="002060"/>
                </a:solidFill>
              </a:rPr>
              <a:t> Με φτερά που έχω κατακτήσει, θ’ ανέβω! </a:t>
            </a:r>
            <a:r>
              <a:rPr lang="el-GR" sz="1400" spc="300" dirty="0" smtClean="0">
                <a:ln cmpd="sng">
                  <a:solidFill>
                    <a:schemeClr val="tx1"/>
                  </a:solidFill>
                </a:ln>
                <a:solidFill>
                  <a:srgbClr val="002060"/>
                </a:solidFill>
                <a:effectLst>
                  <a:outerShdw blurRad="38100" dist="38100" dir="2700000" algn="tl">
                    <a:srgbClr val="000000">
                      <a:alpha val="43137"/>
                    </a:srgbClr>
                  </a:outerShdw>
                </a:effectLst>
              </a:rPr>
              <a:t>Θα πεθάνω, για να ζήσω! </a:t>
            </a:r>
          </a:p>
          <a:p>
            <a:pPr>
              <a:buNone/>
            </a:pPr>
            <a:endParaRPr lang="el-GR" sz="1400" dirty="0" smtClean="0">
              <a:ln cmpd="sng">
                <a:solidFill>
                  <a:schemeClr val="tx1"/>
                </a:solidFill>
              </a:ln>
              <a:solidFill>
                <a:srgbClr val="002060"/>
              </a:solidFill>
              <a:effectLst>
                <a:outerShdw blurRad="38100" dist="38100" dir="2700000" algn="tl">
                  <a:srgbClr val="000000">
                    <a:alpha val="43137"/>
                  </a:srgbClr>
                </a:outerShdw>
              </a:effectLst>
            </a:endParaRPr>
          </a:p>
          <a:p>
            <a:r>
              <a:rPr lang="el-GR" sz="1400" dirty="0" smtClean="0">
                <a:ln cmpd="sng">
                  <a:solidFill>
                    <a:schemeClr val="tx1"/>
                  </a:solidFill>
                </a:ln>
                <a:solidFill>
                  <a:srgbClr val="002060"/>
                </a:solidFill>
              </a:rPr>
              <a:t>Χορωδία, σοπράνο και </a:t>
            </a:r>
            <a:r>
              <a:rPr lang="el-GR" sz="1400" dirty="0" err="1" smtClean="0">
                <a:ln cmpd="sng">
                  <a:solidFill>
                    <a:schemeClr val="tx1"/>
                  </a:solidFill>
                </a:ln>
                <a:solidFill>
                  <a:srgbClr val="002060"/>
                </a:solidFill>
              </a:rPr>
              <a:t>άλτο</a:t>
            </a:r>
            <a:r>
              <a:rPr lang="el-GR" sz="1400" dirty="0" smtClean="0">
                <a:ln cmpd="sng">
                  <a:solidFill>
                    <a:schemeClr val="tx1"/>
                  </a:solidFill>
                </a:ln>
                <a:solidFill>
                  <a:srgbClr val="002060"/>
                </a:solidFill>
              </a:rPr>
              <a:t> </a:t>
            </a:r>
          </a:p>
          <a:p>
            <a:pPr>
              <a:buNone/>
            </a:pPr>
            <a:r>
              <a:rPr lang="el-GR" sz="1400" dirty="0" smtClean="0">
                <a:ln cmpd="sng">
                  <a:solidFill>
                    <a:schemeClr val="tx1"/>
                  </a:solidFill>
                </a:ln>
                <a:solidFill>
                  <a:srgbClr val="002060"/>
                </a:solidFill>
              </a:rPr>
              <a:t>      </a:t>
            </a:r>
            <a:r>
              <a:rPr lang="en-US" sz="1400" dirty="0" smtClean="0">
                <a:ln cmpd="sng">
                  <a:solidFill>
                    <a:schemeClr val="tx1"/>
                  </a:solidFill>
                </a:ln>
                <a:solidFill>
                  <a:srgbClr val="002060"/>
                </a:solidFill>
              </a:rPr>
              <a:t>   </a:t>
            </a:r>
            <a:r>
              <a:rPr lang="el-GR" sz="1400" b="1" spc="300" dirty="0" smtClean="0">
                <a:ln cmpd="sng">
                  <a:solidFill>
                    <a:schemeClr val="tx1"/>
                  </a:solidFill>
                </a:ln>
                <a:solidFill>
                  <a:srgbClr val="002060"/>
                </a:solidFill>
              </a:rPr>
              <a:t>Θα αναστηθείς, ναι θα αναστηθείς εσύ καρδιά μου, σε μια στιγμή!</a:t>
            </a:r>
            <a:r>
              <a:rPr lang="el-GR" sz="1400" spc="300" dirty="0" smtClean="0">
                <a:ln cmpd="sng">
                  <a:solidFill>
                    <a:schemeClr val="tx1"/>
                  </a:solidFill>
                </a:ln>
                <a:solidFill>
                  <a:srgbClr val="002060"/>
                </a:solidFill>
              </a:rPr>
              <a:t> </a:t>
            </a:r>
            <a:r>
              <a:rPr lang="el-GR" sz="1400" dirty="0" smtClean="0">
                <a:ln cmpd="sng">
                  <a:solidFill>
                    <a:schemeClr val="tx1"/>
                  </a:solidFill>
                </a:ln>
                <a:solidFill>
                  <a:srgbClr val="002060"/>
                </a:solidFill>
              </a:rPr>
              <a:t>Ό, τι νίκησες θα σε μεταφέρει στον Θεό!</a:t>
            </a:r>
            <a:endParaRPr lang="el-GR" sz="1400" dirty="0">
              <a:ln cmpd="sng">
                <a:solidFill>
                  <a:schemeClr val="tx1"/>
                </a:solidFill>
              </a:ln>
              <a:solidFill>
                <a:srgbClr val="002060"/>
              </a:solidFill>
            </a:endParaRPr>
          </a:p>
        </p:txBody>
      </p:sp>
      <p:pic>
        <p:nvPicPr>
          <p:cNvPr id="1027" name="Picture 3" descr="C:\Users\User\Desktop\the-resurrection.jpg!Large.jpg"/>
          <p:cNvPicPr>
            <a:picLocks noChangeAspect="1" noChangeArrowheads="1"/>
          </p:cNvPicPr>
          <p:nvPr/>
        </p:nvPicPr>
        <p:blipFill>
          <a:blip r:embed="rId4" cstate="print"/>
          <a:srcRect/>
          <a:stretch>
            <a:fillRect/>
          </a:stretch>
        </p:blipFill>
        <p:spPr bwMode="auto">
          <a:xfrm>
            <a:off x="4932040" y="4725143"/>
            <a:ext cx="4104456" cy="1970139"/>
          </a:xfrm>
          <a:prstGeom prst="rect">
            <a:avLst/>
          </a:prstGeom>
          <a:noFill/>
        </p:spPr>
      </p:pic>
      <p:sp>
        <p:nvSpPr>
          <p:cNvPr id="7" name="2 - Θέση κειμένου"/>
          <p:cNvSpPr txBox="1">
            <a:spLocks/>
          </p:cNvSpPr>
          <p:nvPr/>
        </p:nvSpPr>
        <p:spPr>
          <a:xfrm>
            <a:off x="3563888" y="5661248"/>
            <a:ext cx="1872208" cy="1196752"/>
          </a:xfrm>
          <a:prstGeom prst="rect">
            <a:avLst/>
          </a:prstGeom>
        </p:spPr>
        <p:txBody>
          <a:bodyPr vert="horz" lIns="91440" tIns="45720" rIns="91440" bIns="45720" rtlCol="0">
            <a:noAutofit/>
          </a:bodyPr>
          <a:lstStyle/>
          <a:p>
            <a:pPr marL="342900" indent="-342900" algn="ctr">
              <a:spcBef>
                <a:spcPct val="20000"/>
              </a:spcBef>
              <a:defRPr/>
            </a:pPr>
            <a:r>
              <a:rPr lang="el-GR" sz="900" dirty="0" smtClean="0">
                <a:solidFill>
                  <a:prstClr val="black"/>
                </a:solidFill>
                <a:effectLst>
                  <a:outerShdw blurRad="38100" dist="38100" dir="2700000" algn="tl">
                    <a:srgbClr val="000000">
                      <a:alpha val="43137"/>
                    </a:srgbClr>
                  </a:outerShdw>
                </a:effectLst>
              </a:rPr>
              <a:t>Στ. </a:t>
            </a:r>
            <a:r>
              <a:rPr lang="el-GR" sz="900" dirty="0" err="1" smtClean="0">
                <a:solidFill>
                  <a:prstClr val="black"/>
                </a:solidFill>
                <a:effectLst>
                  <a:outerShdw blurRad="38100" dist="38100" dir="2700000" algn="tl">
                    <a:srgbClr val="000000">
                      <a:alpha val="43137"/>
                    </a:srgbClr>
                  </a:outerShdw>
                </a:effectLst>
              </a:rPr>
              <a:t>Σπένσερ</a:t>
            </a:r>
            <a:r>
              <a:rPr lang="en-US" sz="900" dirty="0" smtClean="0">
                <a:solidFill>
                  <a:prstClr val="black"/>
                </a:solidFill>
                <a:effectLst>
                  <a:outerShdw blurRad="38100" dist="38100" dir="2700000" algn="tl">
                    <a:srgbClr val="000000">
                      <a:alpha val="43137"/>
                    </a:srgbClr>
                  </a:outerShdw>
                </a:effectLst>
              </a:rPr>
              <a:t>: </a:t>
            </a:r>
            <a:endParaRPr lang="el-GR" sz="900" dirty="0" smtClean="0">
              <a:solidFill>
                <a:prstClr val="black"/>
              </a:solidFill>
              <a:effectLst>
                <a:outerShdw blurRad="38100" dist="38100" dir="2700000" algn="tl">
                  <a:srgbClr val="000000">
                    <a:alpha val="43137"/>
                  </a:srgbClr>
                </a:outerShdw>
              </a:effectLst>
            </a:endParaRPr>
          </a:p>
          <a:p>
            <a:pPr marL="342900" indent="-342900" algn="ctr">
              <a:spcBef>
                <a:spcPct val="20000"/>
              </a:spcBef>
              <a:defRPr/>
            </a:pPr>
            <a:r>
              <a:rPr lang="el-GR" sz="900" dirty="0" smtClean="0">
                <a:solidFill>
                  <a:prstClr val="black"/>
                </a:solidFill>
                <a:effectLst>
                  <a:outerShdw blurRad="38100" dist="38100" dir="2700000" algn="tl">
                    <a:srgbClr val="000000">
                      <a:alpha val="43137"/>
                    </a:srgbClr>
                  </a:outerShdw>
                </a:effectLst>
              </a:rPr>
              <a:t>Πίνακες με θέμα</a:t>
            </a:r>
          </a:p>
          <a:p>
            <a:pPr marL="342900" indent="-342900" algn="ctr">
              <a:spcBef>
                <a:spcPct val="20000"/>
              </a:spcBef>
              <a:defRPr/>
            </a:pPr>
            <a:r>
              <a:rPr lang="el-GR" sz="900" dirty="0" smtClean="0">
                <a:solidFill>
                  <a:prstClr val="black"/>
                </a:solidFill>
                <a:effectLst>
                  <a:outerShdw blurRad="38100" dist="38100" dir="2700000" algn="tl">
                    <a:srgbClr val="000000">
                      <a:alpha val="43137"/>
                    </a:srgbClr>
                  </a:outerShdw>
                </a:effectLst>
              </a:rPr>
              <a:t> την Ανάσταση. </a:t>
            </a:r>
          </a:p>
          <a:p>
            <a:pPr marL="342900" indent="-342900" algn="ctr">
              <a:spcBef>
                <a:spcPct val="20000"/>
              </a:spcBef>
              <a:defRPr/>
            </a:pPr>
            <a:r>
              <a:rPr lang="el-GR" sz="900" dirty="0" smtClean="0">
                <a:solidFill>
                  <a:prstClr val="black"/>
                </a:solidFill>
                <a:effectLst>
                  <a:outerShdw blurRad="38100" dist="38100" dir="2700000" algn="tl">
                    <a:srgbClr val="000000">
                      <a:alpha val="43137"/>
                    </a:srgbClr>
                  </a:outerShdw>
                </a:effectLst>
              </a:rPr>
              <a:t>Αριστερά, </a:t>
            </a:r>
          </a:p>
          <a:p>
            <a:pPr marL="342900" indent="-342900" algn="ctr">
              <a:spcBef>
                <a:spcPct val="20000"/>
              </a:spcBef>
              <a:defRPr/>
            </a:pPr>
            <a:r>
              <a:rPr lang="el-GR" sz="900" dirty="0" smtClean="0">
                <a:solidFill>
                  <a:prstClr val="black"/>
                </a:solidFill>
                <a:effectLst>
                  <a:outerShdw blurRad="38100" dist="38100" dir="2700000" algn="tl">
                    <a:srgbClr val="000000">
                      <a:alpha val="43137"/>
                    </a:srgbClr>
                  </a:outerShdw>
                </a:effectLst>
              </a:rPr>
              <a:t>Ο λόφος της Σιών</a:t>
            </a:r>
          </a:p>
          <a:p>
            <a:pPr marL="342900" indent="-342900" algn="ctr">
              <a:spcBef>
                <a:spcPct val="20000"/>
              </a:spcBef>
              <a:defRPr/>
            </a:pPr>
            <a:r>
              <a:rPr lang="el-GR" sz="900" dirty="0" smtClean="0">
                <a:solidFill>
                  <a:prstClr val="black"/>
                </a:solidFill>
                <a:effectLst>
                  <a:outerShdw blurRad="38100" dist="38100" dir="2700000" algn="tl">
                    <a:srgbClr val="000000">
                      <a:alpha val="43137"/>
                    </a:srgbClr>
                  </a:outerShdw>
                </a:effectLst>
              </a:rPr>
              <a:t> (1946)</a:t>
            </a:r>
            <a:endParaRPr lang="el-GR" sz="900" dirty="0">
              <a:solidFill>
                <a:prstClr val="black"/>
              </a:solidFill>
              <a:effectLst>
                <a:outerShdw blurRad="38100" dist="38100" dir="2700000" algn="tl">
                  <a:srgbClr val="000000">
                    <a:alpha val="43137"/>
                  </a:srgbClr>
                </a:outerShdw>
              </a:effectLst>
            </a:endParaRPr>
          </a:p>
        </p:txBody>
      </p:sp>
      <p:pic>
        <p:nvPicPr>
          <p:cNvPr id="10" name="Picture 2" descr="C:\Users\User\Desktop\resurrection-the-hill-of-zion-1946.jpg!Large.jpg"/>
          <p:cNvPicPr>
            <a:picLocks noChangeAspect="1" noChangeArrowheads="1"/>
          </p:cNvPicPr>
          <p:nvPr/>
        </p:nvPicPr>
        <p:blipFill>
          <a:blip r:embed="rId5" cstate="print"/>
          <a:srcRect/>
          <a:stretch>
            <a:fillRect/>
          </a:stretch>
        </p:blipFill>
        <p:spPr bwMode="auto">
          <a:xfrm>
            <a:off x="107504" y="4725144"/>
            <a:ext cx="3940978" cy="1944216"/>
          </a:xfrm>
          <a:prstGeom prst="rect">
            <a:avLst/>
          </a:prstGeom>
          <a:noFill/>
        </p:spPr>
      </p:pic>
      <p:pic>
        <p:nvPicPr>
          <p:cNvPr id="9" name="22. 2η Συμφωνία.wav">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dissolve">
                                      <p:cBhvr>
                                        <p:cTn id="19" dur="500"/>
                                        <p:tgtEl>
                                          <p:spTgt spid="4">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dissolve">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40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196752"/>
            <a:ext cx="2915816" cy="3888432"/>
          </a:xfrm>
        </p:spPr>
        <p:txBody>
          <a:bodyPr>
            <a:normAutofit fontScale="90000"/>
          </a:bodyPr>
          <a:lstStyle/>
          <a:p>
            <a:r>
              <a:rPr lang="el-GR" sz="2400" dirty="0" smtClean="0">
                <a:effectLst>
                  <a:outerShdw blurRad="38100" dist="38100" dir="2700000" algn="tl">
                    <a:srgbClr val="000000">
                      <a:alpha val="43137"/>
                    </a:srgbClr>
                  </a:outerShdw>
                </a:effectLst>
              </a:rPr>
              <a:t>«Η μουσική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είναι το σημαντικότερο πράγμα στον κόσμο, αφού μόνο αυτή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έχει την ικανότητα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να αγγίζει καρδιές,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να αλλάζει ζωές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και να </a:t>
            </a:r>
            <a:r>
              <a:rPr lang="el-GR" sz="2400" smtClean="0">
                <a:effectLst>
                  <a:outerShdw blurRad="38100" dist="38100" dir="2700000" algn="tl">
                    <a:srgbClr val="000000">
                      <a:alpha val="43137"/>
                    </a:srgbClr>
                  </a:outerShdw>
                </a:effectLst>
              </a:rPr>
              <a:t>σώζει </a:t>
            </a:r>
            <a:r>
              <a:rPr lang="el-GR" sz="2400" smtClean="0">
                <a:effectLst>
                  <a:outerShdw blurRad="38100" dist="38100" dir="2700000" algn="tl">
                    <a:srgbClr val="000000">
                      <a:alpha val="43137"/>
                    </a:srgbClr>
                  </a:outerShdw>
                </a:effectLst>
              </a:rPr>
              <a:t>ψυχές.»</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spc="300" dirty="0" smtClean="0">
                <a:effectLst>
                  <a:outerShdw blurRad="38100" dist="38100" dir="2700000" algn="tl">
                    <a:srgbClr val="000000">
                      <a:alpha val="43137"/>
                    </a:srgbClr>
                  </a:outerShdw>
                </a:effectLst>
              </a:rPr>
              <a:t>Γκούσταβ Μάλερ </a:t>
            </a:r>
            <a:r>
              <a:rPr lang="el-GR" sz="2400" dirty="0" smtClean="0">
                <a:effectLst>
                  <a:outerShdw blurRad="38100" dist="38100" dir="2700000" algn="tl">
                    <a:srgbClr val="000000">
                      <a:alpha val="43137"/>
                    </a:srgbClr>
                  </a:outerShdw>
                </a:effectLst>
              </a:rPr>
              <a:t>(1860-1911)</a:t>
            </a:r>
            <a:endParaRPr lang="el-GR"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rgbClr val="CCCC00"/>
            </a:gs>
            <a:gs pos="50000">
              <a:schemeClr val="accent1">
                <a:tint val="44500"/>
                <a:satMod val="160000"/>
              </a:schemeClr>
            </a:gs>
            <a:gs pos="100000">
              <a:schemeClr val="accent1">
                <a:tint val="23500"/>
                <a:satMod val="160000"/>
              </a:schemeClr>
            </a:gs>
          </a:gsLst>
          <a:lin ang="18900000" scaled="1"/>
          <a:tileRect/>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
            <a:ext cx="9144000" cy="1484783"/>
          </a:xfrm>
        </p:spPr>
        <p:txBody>
          <a:bodyPr>
            <a:normAutofit fontScale="90000"/>
          </a:bodyPr>
          <a:lstStyle/>
          <a:p>
            <a:r>
              <a:rPr lang="el-GR" sz="3200" dirty="0" smtClean="0">
                <a:effectLst>
                  <a:outerShdw blurRad="38100" dist="38100" dir="2700000" algn="tl">
                    <a:srgbClr val="000000">
                      <a:alpha val="43137"/>
                    </a:srgbClr>
                  </a:outerShdw>
                </a:effectLst>
              </a:rPr>
              <a:t>Μάλερ</a:t>
            </a:r>
            <a:r>
              <a:rPr lang="en-US" sz="3200" dirty="0" smtClean="0">
                <a:effectLst>
                  <a:outerShdw blurRad="38100" dist="38100" dir="2700000" algn="tl">
                    <a:srgbClr val="000000">
                      <a:alpha val="43137"/>
                    </a:srgbClr>
                  </a:outerShdw>
                </a:effectLst>
              </a:rPr>
              <a:t>: </a:t>
            </a:r>
            <a:r>
              <a:rPr lang="el-GR" sz="3200" dirty="0" smtClean="0">
                <a:effectLst>
                  <a:outerShdw blurRad="38100" dist="38100" dir="2700000" algn="tl">
                    <a:srgbClr val="000000">
                      <a:alpha val="43137"/>
                    </a:srgbClr>
                  </a:outerShdw>
                </a:effectLst>
              </a:rPr>
              <a:t>Συμφωνία αρ. </a:t>
            </a:r>
            <a:r>
              <a:rPr lang="el-GR" sz="3200" b="1" dirty="0" smtClean="0">
                <a:effectLst>
                  <a:outerShdw blurRad="38100" dist="38100" dir="2700000" algn="tl">
                    <a:srgbClr val="000000">
                      <a:alpha val="43137"/>
                    </a:srgbClr>
                  </a:outerShdw>
                </a:effectLst>
              </a:rPr>
              <a:t>1</a:t>
            </a:r>
            <a:r>
              <a:rPr lang="el-GR" sz="3200" dirty="0" smtClean="0">
                <a:effectLst>
                  <a:outerShdw blurRad="38100" dist="38100" dir="2700000" algn="tl">
                    <a:srgbClr val="000000">
                      <a:alpha val="43137"/>
                    </a:srgbClr>
                  </a:outerShdw>
                </a:effectLst>
              </a:rPr>
              <a:t> «Ο Τιτάνας»</a:t>
            </a:r>
            <a:r>
              <a:rPr lang="el-GR" sz="3200" dirty="0" smtClean="0"/>
              <a:t/>
            </a:r>
            <a:br>
              <a:rPr lang="el-GR" sz="3200" dirty="0" smtClean="0"/>
            </a:br>
            <a:r>
              <a:rPr lang="el-GR" sz="2200" dirty="0" smtClean="0"/>
              <a:t>Κατάληξη 1</a:t>
            </a:r>
            <a:r>
              <a:rPr lang="el-GR" sz="2200" baseline="30000" dirty="0" smtClean="0"/>
              <a:t>ου</a:t>
            </a:r>
            <a:r>
              <a:rPr lang="el-GR" sz="2200" dirty="0" smtClean="0"/>
              <a:t> μέρους, αρχή και κατάληξη τελευταίου μέρους</a:t>
            </a:r>
            <a:br>
              <a:rPr lang="el-GR" sz="2200" dirty="0" smtClean="0"/>
            </a:br>
            <a:r>
              <a:rPr lang="el-GR" sz="2400" dirty="0" smtClean="0"/>
              <a:t>Συμφωνική Ορχήστρα </a:t>
            </a:r>
            <a:r>
              <a:rPr lang="en-US" sz="2400" dirty="0" smtClean="0"/>
              <a:t>SWR, </a:t>
            </a:r>
            <a:r>
              <a:rPr lang="el-GR" sz="2400" dirty="0" err="1" smtClean="0"/>
              <a:t>Μίκαελ</a:t>
            </a:r>
            <a:r>
              <a:rPr lang="el-GR" sz="2400" dirty="0" smtClean="0"/>
              <a:t> </a:t>
            </a:r>
            <a:r>
              <a:rPr lang="el-GR" sz="2400" dirty="0" err="1" smtClean="0"/>
              <a:t>Γκίλεν</a:t>
            </a:r>
            <a:r>
              <a:rPr lang="el-GR" sz="2400" dirty="0" smtClean="0"/>
              <a:t/>
            </a:r>
            <a:br>
              <a:rPr lang="el-GR" sz="2400" dirty="0" smtClean="0"/>
            </a:br>
            <a:r>
              <a:rPr lang="el-GR" sz="2400" dirty="0" smtClean="0"/>
              <a:t>                                                                                                                              </a:t>
            </a:r>
            <a:endParaRPr lang="el-GR" sz="2400" dirty="0"/>
          </a:p>
        </p:txBody>
      </p:sp>
      <p:sp>
        <p:nvSpPr>
          <p:cNvPr id="3" name="2 - Υπότιτλος"/>
          <p:cNvSpPr>
            <a:spLocks noGrp="1"/>
          </p:cNvSpPr>
          <p:nvPr>
            <p:ph type="subTitle" idx="1"/>
          </p:nvPr>
        </p:nvSpPr>
        <p:spPr>
          <a:xfrm>
            <a:off x="-1" y="1556792"/>
            <a:ext cx="3563889" cy="4171922"/>
          </a:xfrm>
        </p:spPr>
        <p:txBody>
          <a:bodyPr>
            <a:normAutofit/>
          </a:bodyPr>
          <a:lstStyle/>
          <a:p>
            <a:pPr algn="just"/>
            <a:r>
              <a:rPr lang="el-GR" sz="1400" dirty="0" smtClean="0">
                <a:solidFill>
                  <a:schemeClr val="tx1">
                    <a:lumMod val="95000"/>
                    <a:lumOff val="5000"/>
                  </a:schemeClr>
                </a:solidFill>
              </a:rPr>
              <a:t>Στην αρχή κυριαρχούν η νιότη, η αυγή, η αργή ανθοφορία των λουλουδιών, η ωρίμανση των καρπών της γης, η μαγεία ενός ανοιξιάτικου ονείρου, μιας οπτασίας που απομακρύνεται μέσα σ’ ένα αέρινο ποιμενικό τοπίο, προανάκρουσμα στο ξύπνημα της φύσης.</a:t>
            </a:r>
          </a:p>
        </p:txBody>
      </p:sp>
      <p:pic>
        <p:nvPicPr>
          <p:cNvPr id="1026" name="Picture 2" descr="C:\Users\User\Desktop\1784175_1_l.jpg"/>
          <p:cNvPicPr>
            <a:picLocks noChangeAspect="1" noChangeArrowheads="1"/>
          </p:cNvPicPr>
          <p:nvPr/>
        </p:nvPicPr>
        <p:blipFill>
          <a:blip r:embed="rId5" cstate="print"/>
          <a:srcRect/>
          <a:stretch>
            <a:fillRect/>
          </a:stretch>
        </p:blipFill>
        <p:spPr bwMode="auto">
          <a:xfrm>
            <a:off x="107504" y="2924944"/>
            <a:ext cx="3456384" cy="3456384"/>
          </a:xfrm>
          <a:prstGeom prst="rect">
            <a:avLst/>
          </a:prstGeom>
          <a:noFill/>
        </p:spPr>
      </p:pic>
      <p:pic>
        <p:nvPicPr>
          <p:cNvPr id="1027" name="Picture 3" descr="C:\Users\User\Desktop\161105_90x125_Mahler-1_w_709421c468eb616cc6928ecfadd2c13a.jpg"/>
          <p:cNvPicPr>
            <a:picLocks noChangeAspect="1" noChangeArrowheads="1"/>
          </p:cNvPicPr>
          <p:nvPr/>
        </p:nvPicPr>
        <p:blipFill>
          <a:blip r:embed="rId6" cstate="print"/>
          <a:srcRect/>
          <a:stretch>
            <a:fillRect/>
          </a:stretch>
        </p:blipFill>
        <p:spPr bwMode="auto">
          <a:xfrm>
            <a:off x="3635896" y="1196752"/>
            <a:ext cx="5316133" cy="3816424"/>
          </a:xfrm>
          <a:prstGeom prst="rect">
            <a:avLst/>
          </a:prstGeom>
          <a:noFill/>
        </p:spPr>
      </p:pic>
      <p:sp>
        <p:nvSpPr>
          <p:cNvPr id="6" name="5 - Ορθογώνιο"/>
          <p:cNvSpPr/>
          <p:nvPr/>
        </p:nvSpPr>
        <p:spPr>
          <a:xfrm>
            <a:off x="3635896" y="5229200"/>
            <a:ext cx="5508104" cy="1600438"/>
          </a:xfrm>
          <a:prstGeom prst="rect">
            <a:avLst/>
          </a:prstGeom>
        </p:spPr>
        <p:txBody>
          <a:bodyPr wrap="square">
            <a:spAutoFit/>
          </a:bodyPr>
          <a:lstStyle/>
          <a:p>
            <a:pPr algn="just"/>
            <a:r>
              <a:rPr lang="el-GR" sz="1400" dirty="0">
                <a:solidFill>
                  <a:prstClr val="black"/>
                </a:solidFill>
              </a:rPr>
              <a:t>Στο τελευταίο μέρος έρχεται η </a:t>
            </a:r>
            <a:r>
              <a:rPr lang="el-GR" sz="1400" b="1" dirty="0">
                <a:solidFill>
                  <a:prstClr val="black"/>
                </a:solidFill>
              </a:rPr>
              <a:t>έκρηξη</a:t>
            </a:r>
            <a:r>
              <a:rPr lang="el-GR" sz="1400" dirty="0">
                <a:solidFill>
                  <a:prstClr val="black"/>
                </a:solidFill>
              </a:rPr>
              <a:t> και μετά την </a:t>
            </a:r>
            <a:r>
              <a:rPr lang="el-GR" sz="1400" b="1" dirty="0">
                <a:solidFill>
                  <a:prstClr val="black"/>
                </a:solidFill>
              </a:rPr>
              <a:t>ταραχή </a:t>
            </a:r>
            <a:r>
              <a:rPr lang="el-GR" sz="1400" dirty="0">
                <a:solidFill>
                  <a:prstClr val="black"/>
                </a:solidFill>
              </a:rPr>
              <a:t>ο μουσικός παλμός  αποκτά κάτι από τη </a:t>
            </a:r>
            <a:r>
              <a:rPr lang="el-GR" sz="1400" dirty="0">
                <a:solidFill>
                  <a:prstClr val="black"/>
                </a:solidFill>
                <a:effectLst>
                  <a:outerShdw blurRad="38100" dist="38100" dir="2700000" algn="tl">
                    <a:srgbClr val="000000">
                      <a:alpha val="43137"/>
                    </a:srgbClr>
                  </a:outerShdw>
                </a:effectLst>
              </a:rPr>
              <a:t>δημιουργία της ύπαρξης και συνομιλεί με το «θείο»</a:t>
            </a:r>
            <a:r>
              <a:rPr lang="el-GR" sz="1400" dirty="0">
                <a:solidFill>
                  <a:prstClr val="black"/>
                </a:solidFill>
              </a:rPr>
              <a:t>  μέχρι τη </a:t>
            </a:r>
            <a:r>
              <a:rPr lang="el-GR" sz="1400" b="1" dirty="0">
                <a:solidFill>
                  <a:prstClr val="black"/>
                </a:solidFill>
              </a:rPr>
              <a:t>θριαμβευτική κατάληξη</a:t>
            </a:r>
            <a:r>
              <a:rPr lang="el-GR" sz="1400" dirty="0">
                <a:solidFill>
                  <a:prstClr val="black"/>
                </a:solidFill>
              </a:rPr>
              <a:t> του έργου.</a:t>
            </a:r>
            <a:r>
              <a:rPr lang="el-GR" sz="1400" b="1" dirty="0">
                <a:solidFill>
                  <a:prstClr val="black"/>
                </a:solidFill>
              </a:rPr>
              <a:t> </a:t>
            </a:r>
            <a:r>
              <a:rPr lang="el-GR" sz="1400" dirty="0" smtClean="0">
                <a:solidFill>
                  <a:prstClr val="black"/>
                </a:solidFill>
                <a:effectLst>
                  <a:outerShdw blurRad="38100" dist="38100" dir="2700000" algn="tl">
                    <a:srgbClr val="000000">
                      <a:alpha val="43137"/>
                    </a:srgbClr>
                  </a:outerShdw>
                </a:effectLst>
              </a:rPr>
              <a:t>Κατά τον Δ. </a:t>
            </a:r>
            <a:r>
              <a:rPr lang="el-GR" sz="1400" dirty="0">
                <a:solidFill>
                  <a:prstClr val="black"/>
                </a:solidFill>
                <a:effectLst>
                  <a:outerShdw blurRad="38100" dist="38100" dir="2700000" algn="tl">
                    <a:srgbClr val="000000">
                      <a:alpha val="43137"/>
                    </a:srgbClr>
                  </a:outerShdw>
                </a:effectLst>
              </a:rPr>
              <a:t>Μ</a:t>
            </a:r>
            <a:r>
              <a:rPr lang="el-GR" sz="1400" dirty="0" smtClean="0">
                <a:solidFill>
                  <a:prstClr val="black"/>
                </a:solidFill>
                <a:effectLst>
                  <a:outerShdw blurRad="38100" dist="38100" dir="2700000" algn="tl">
                    <a:srgbClr val="000000">
                      <a:alpha val="43137"/>
                    </a:srgbClr>
                  </a:outerShdw>
                </a:effectLst>
              </a:rPr>
              <a:t>ητρόπουλο,</a:t>
            </a:r>
            <a:r>
              <a:rPr lang="el-GR" sz="1400" b="1" dirty="0" smtClean="0">
                <a:solidFill>
                  <a:prstClr val="black"/>
                </a:solidFill>
              </a:rPr>
              <a:t> </a:t>
            </a:r>
            <a:r>
              <a:rPr lang="el-GR" sz="1400" dirty="0" smtClean="0">
                <a:solidFill>
                  <a:prstClr val="black"/>
                </a:solidFill>
                <a:effectLst>
                  <a:outerShdw blurRad="38100" dist="38100" dir="2700000" algn="tl">
                    <a:srgbClr val="000000">
                      <a:alpha val="43137"/>
                    </a:srgbClr>
                  </a:outerShdw>
                </a:effectLst>
              </a:rPr>
              <a:t>«μόνον </a:t>
            </a:r>
            <a:r>
              <a:rPr lang="el-GR" sz="1400" dirty="0">
                <a:solidFill>
                  <a:prstClr val="black"/>
                </a:solidFill>
                <a:effectLst>
                  <a:outerShdw blurRad="38100" dist="38100" dir="2700000" algn="tl">
                    <a:srgbClr val="000000">
                      <a:alpha val="43137"/>
                    </a:srgbClr>
                  </a:outerShdw>
                </a:effectLst>
              </a:rPr>
              <a:t>ο πραγματικά μεγάλος, με μια επίμονη υπερηφάνεια, βαδίζει εναντίον κάθε ασχήμιας, κάθε ποταπότητας, την καταπολεμάει, πληγώνεται αλύπητα και με μια σιδερένια δύναμη, μέσα από εκατό πληγές ματωμένες, </a:t>
            </a:r>
            <a:r>
              <a:rPr lang="el-GR" sz="1400" dirty="0" smtClean="0">
                <a:solidFill>
                  <a:prstClr val="black"/>
                </a:solidFill>
                <a:effectLst>
                  <a:outerShdw blurRad="38100" dist="38100" dir="2700000" algn="tl">
                    <a:srgbClr val="000000">
                      <a:alpha val="43137"/>
                    </a:srgbClr>
                  </a:outerShdw>
                </a:effectLst>
              </a:rPr>
              <a:t>ζωντανεύει </a:t>
            </a:r>
            <a:r>
              <a:rPr lang="el-GR" sz="1400" dirty="0">
                <a:solidFill>
                  <a:prstClr val="black"/>
                </a:solidFill>
                <a:effectLst>
                  <a:outerShdw blurRad="38100" dist="38100" dir="2700000" algn="tl">
                    <a:srgbClr val="000000">
                      <a:alpha val="43137"/>
                    </a:srgbClr>
                  </a:outerShdw>
                </a:effectLst>
              </a:rPr>
              <a:t>πάλι και </a:t>
            </a:r>
            <a:r>
              <a:rPr lang="el-GR" sz="1400" dirty="0" smtClean="0">
                <a:solidFill>
                  <a:prstClr val="black"/>
                </a:solidFill>
                <a:effectLst>
                  <a:outerShdw blurRad="38100" dist="38100" dir="2700000" algn="tl">
                    <a:srgbClr val="000000">
                      <a:alpha val="43137"/>
                    </a:srgbClr>
                  </a:outerShdw>
                </a:effectLst>
              </a:rPr>
              <a:t>στο τέλος </a:t>
            </a:r>
            <a:r>
              <a:rPr lang="el-GR" sz="1400" dirty="0">
                <a:solidFill>
                  <a:prstClr val="black"/>
                </a:solidFill>
                <a:effectLst>
                  <a:outerShdw blurRad="38100" dist="38100" dir="2700000" algn="tl">
                    <a:srgbClr val="000000">
                      <a:alpha val="43137"/>
                    </a:srgbClr>
                  </a:outerShdw>
                </a:effectLst>
              </a:rPr>
              <a:t>νικά».</a:t>
            </a:r>
          </a:p>
        </p:txBody>
      </p:sp>
      <p:sp>
        <p:nvSpPr>
          <p:cNvPr id="7" name="6 - Ορθογώνιο"/>
          <p:cNvSpPr/>
          <p:nvPr/>
        </p:nvSpPr>
        <p:spPr>
          <a:xfrm>
            <a:off x="0" y="6381328"/>
            <a:ext cx="3637406" cy="307777"/>
          </a:xfrm>
          <a:prstGeom prst="rect">
            <a:avLst/>
          </a:prstGeom>
        </p:spPr>
        <p:txBody>
          <a:bodyPr wrap="square">
            <a:spAutoFit/>
          </a:bodyPr>
          <a:lstStyle/>
          <a:p>
            <a:r>
              <a:rPr lang="el-GR" sz="1400" dirty="0" smtClean="0">
                <a:solidFill>
                  <a:prstClr val="black"/>
                </a:solidFill>
              </a:rPr>
              <a:t>  M.  </a:t>
            </a:r>
            <a:r>
              <a:rPr lang="el-GR" sz="1400" dirty="0" err="1" smtClean="0">
                <a:solidFill>
                  <a:prstClr val="black"/>
                </a:solidFill>
              </a:rPr>
              <a:t>Ζαβάντζκα</a:t>
            </a:r>
            <a:r>
              <a:rPr lang="en-US" sz="1400" dirty="0" smtClean="0">
                <a:solidFill>
                  <a:prstClr val="black"/>
                </a:solidFill>
              </a:rPr>
              <a:t>:</a:t>
            </a:r>
            <a:r>
              <a:rPr lang="el-GR" sz="1400" dirty="0" smtClean="0">
                <a:solidFill>
                  <a:prstClr val="black"/>
                </a:solidFill>
              </a:rPr>
              <a:t> Το ξύπνημα της φύσης </a:t>
            </a:r>
            <a:r>
              <a:rPr lang="en-US" sz="1400" dirty="0" smtClean="0">
                <a:solidFill>
                  <a:prstClr val="black"/>
                </a:solidFill>
              </a:rPr>
              <a:t>(</a:t>
            </a:r>
            <a:r>
              <a:rPr lang="el-GR" sz="1400" dirty="0" smtClean="0">
                <a:solidFill>
                  <a:prstClr val="black"/>
                </a:solidFill>
              </a:rPr>
              <a:t>2023</a:t>
            </a:r>
            <a:r>
              <a:rPr lang="en-US" sz="1400" dirty="0" smtClean="0">
                <a:solidFill>
                  <a:prstClr val="black"/>
                </a:solidFill>
              </a:rPr>
              <a:t>)</a:t>
            </a:r>
            <a:r>
              <a:rPr lang="el-GR" sz="1400" dirty="0" smtClean="0">
                <a:solidFill>
                  <a:prstClr val="black"/>
                </a:solidFill>
              </a:rPr>
              <a:t> </a:t>
            </a:r>
            <a:endParaRPr lang="el-GR" sz="1400" dirty="0">
              <a:solidFill>
                <a:prstClr val="black"/>
              </a:solidFill>
            </a:endParaRPr>
          </a:p>
        </p:txBody>
      </p:sp>
      <p:sp>
        <p:nvSpPr>
          <p:cNvPr id="8" name="7 - Ορθογώνιο"/>
          <p:cNvSpPr/>
          <p:nvPr/>
        </p:nvSpPr>
        <p:spPr>
          <a:xfrm>
            <a:off x="3635896" y="4941168"/>
            <a:ext cx="5328592" cy="307777"/>
          </a:xfrm>
          <a:prstGeom prst="rect">
            <a:avLst/>
          </a:prstGeom>
        </p:spPr>
        <p:txBody>
          <a:bodyPr wrap="square">
            <a:spAutoFit/>
          </a:bodyPr>
          <a:lstStyle/>
          <a:p>
            <a:pPr algn="ctr"/>
            <a:r>
              <a:rPr lang="el-GR" sz="1400" dirty="0" smtClean="0">
                <a:solidFill>
                  <a:prstClr val="black"/>
                </a:solidFill>
              </a:rPr>
              <a:t>Ντ. Σερ</a:t>
            </a:r>
            <a:r>
              <a:rPr lang="en-US" sz="1400" dirty="0" smtClean="0">
                <a:solidFill>
                  <a:prstClr val="black"/>
                </a:solidFill>
              </a:rPr>
              <a:t>: H 1</a:t>
            </a:r>
            <a:r>
              <a:rPr lang="el-GR" sz="1400" baseline="30000" dirty="0" smtClean="0">
                <a:solidFill>
                  <a:prstClr val="black"/>
                </a:solidFill>
              </a:rPr>
              <a:t>η</a:t>
            </a:r>
            <a:r>
              <a:rPr lang="el-GR" sz="1400" dirty="0" smtClean="0">
                <a:solidFill>
                  <a:prstClr val="black"/>
                </a:solidFill>
              </a:rPr>
              <a:t> Συμφωνία του Μάλερ</a:t>
            </a:r>
            <a:endParaRPr lang="el-GR" sz="1400" dirty="0">
              <a:solidFill>
                <a:prstClr val="black"/>
              </a:solidFill>
            </a:endParaRPr>
          </a:p>
        </p:txBody>
      </p:sp>
      <p:pic>
        <p:nvPicPr>
          <p:cNvPr id="16" name="01.1η Συμφωνία Κατάληξη 1ου μέρους.wav">
            <a:hlinkClick r:id="" action="ppaction://media"/>
          </p:cNvPr>
          <p:cNvPicPr>
            <a:picLocks noRot="1" noChangeAspect="1"/>
          </p:cNvPicPr>
          <p:nvPr>
            <a:audioFile r:link="rId1"/>
          </p:nvPr>
        </p:nvPicPr>
        <p:blipFill>
          <a:blip r:embed="rId7" cstate="print"/>
          <a:stretch>
            <a:fillRect/>
          </a:stretch>
        </p:blipFill>
        <p:spPr>
          <a:xfrm>
            <a:off x="4419600" y="3276600"/>
            <a:ext cx="304800" cy="304800"/>
          </a:xfrm>
          <a:prstGeom prst="rect">
            <a:avLst/>
          </a:prstGeom>
        </p:spPr>
      </p:pic>
      <p:pic>
        <p:nvPicPr>
          <p:cNvPr id="17" name="02.1η Συμφωνία Αρχή Φινάλε.wav">
            <a:hlinkClick r:id="" action="ppaction://media"/>
          </p:cNvPr>
          <p:cNvPicPr>
            <a:picLocks noRot="1" noChangeAspect="1"/>
          </p:cNvPicPr>
          <p:nvPr>
            <a:audioFile r:link="rId2"/>
          </p:nvPr>
        </p:nvPicPr>
        <p:blipFill>
          <a:blip r:embed="rId8" cstate="print"/>
          <a:stretch>
            <a:fillRect/>
          </a:stretch>
        </p:blipFill>
        <p:spPr>
          <a:xfrm>
            <a:off x="4419600" y="3276600"/>
            <a:ext cx="304800" cy="304800"/>
          </a:xfrm>
          <a:prstGeom prst="rect">
            <a:avLst/>
          </a:prstGeom>
        </p:spPr>
      </p:pic>
      <p:pic>
        <p:nvPicPr>
          <p:cNvPr id="18" name="03.1η Συμφωνία Κατάληξη φινάλε.wav">
            <a:hlinkClick r:id="" action="ppaction://media"/>
          </p:cNvPr>
          <p:cNvPicPr>
            <a:picLocks noRot="1" noChangeAspect="1"/>
          </p:cNvPicPr>
          <p:nvPr>
            <a:audioFile r:link="rId3"/>
          </p:nvPr>
        </p:nvPicPr>
        <p:blipFill>
          <a:blip r:embed="rId8"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00013" fill="hold"/>
                                        <p:tgtEl>
                                          <p:spTgt spid="16"/>
                                        </p:tgtEl>
                                      </p:cBhvr>
                                    </p:cmd>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dissolve">
                                      <p:cBhvr>
                                        <p:cTn id="24" dur="500"/>
                                        <p:tgtEl>
                                          <p:spTgt spid="102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2029"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4302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3" grpId="0" build="p"/>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92D050"/>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844824"/>
            <a:ext cx="3851920" cy="1755627"/>
          </a:xfrm>
        </p:spPr>
        <p:txBody>
          <a:bodyPr>
            <a:normAutofit fontScale="90000"/>
          </a:bodyPr>
          <a:lstStyle/>
          <a:p>
            <a:r>
              <a:rPr lang="el-GR" sz="2400" dirty="0" smtClean="0"/>
              <a:t/>
            </a:r>
            <a:br>
              <a:rPr lang="el-GR" sz="2400" dirty="0" smtClean="0"/>
            </a:br>
            <a:r>
              <a:rPr lang="el-GR" sz="2400" dirty="0"/>
              <a:t/>
            </a:r>
            <a:br>
              <a:rPr lang="el-GR" sz="2400" dirty="0"/>
            </a:br>
            <a:r>
              <a:rPr lang="el-GR" sz="2400" dirty="0" smtClean="0"/>
              <a:t>Η </a:t>
            </a:r>
            <a:r>
              <a:rPr lang="el-GR" sz="2400" b="1" dirty="0" smtClean="0">
                <a:effectLst>
                  <a:outerShdw blurRad="38100" dist="38100" dir="2700000" algn="tl">
                    <a:srgbClr val="000000">
                      <a:alpha val="43137"/>
                    </a:srgbClr>
                  </a:outerShdw>
                </a:effectLst>
              </a:rPr>
              <a:t>5</a:t>
            </a:r>
            <a:r>
              <a:rPr lang="el-GR" sz="2400" b="1" baseline="30000" dirty="0" smtClean="0">
                <a:effectLst>
                  <a:outerShdw blurRad="38100" dist="38100" dir="2700000" algn="tl">
                    <a:srgbClr val="000000">
                      <a:alpha val="43137"/>
                    </a:srgbClr>
                  </a:outerShdw>
                </a:effectLst>
              </a:rPr>
              <a:t>η</a:t>
            </a:r>
            <a:r>
              <a:rPr lang="el-GR" sz="2400" b="1" dirty="0" smtClean="0">
                <a:effectLst>
                  <a:outerShdw blurRad="38100" dist="38100" dir="2700000" algn="tl">
                    <a:srgbClr val="000000">
                      <a:alpha val="43137"/>
                    </a:srgbClr>
                  </a:outerShdw>
                </a:effectLst>
              </a:rPr>
              <a:t> </a:t>
            </a:r>
            <a:r>
              <a:rPr lang="el-GR" sz="2400" dirty="0" smtClean="0"/>
              <a:t>Συμφωνία του Μάλερ</a:t>
            </a:r>
            <a:r>
              <a:rPr lang="el-GR" sz="3200" dirty="0" smtClean="0"/>
              <a:t/>
            </a:r>
            <a:br>
              <a:rPr lang="el-GR" sz="3200" dirty="0" smtClean="0"/>
            </a:br>
            <a:r>
              <a:rPr lang="el-GR" sz="2000" dirty="0" smtClean="0"/>
              <a:t>Συμφωνική Ορχήστρα του Σικάγου, </a:t>
            </a:r>
            <a:br>
              <a:rPr lang="el-GR" sz="2000" dirty="0" smtClean="0"/>
            </a:br>
            <a:r>
              <a:rPr lang="el-GR" sz="2000" dirty="0" smtClean="0"/>
              <a:t>Ντ. </a:t>
            </a:r>
            <a:r>
              <a:rPr lang="el-GR" sz="2000" dirty="0" err="1" smtClean="0"/>
              <a:t>Μπάρενμποϊμ</a:t>
            </a:r>
            <a:r>
              <a:rPr lang="el-GR" sz="2000" dirty="0" smtClean="0"/>
              <a:t/>
            </a:r>
            <a:br>
              <a:rPr lang="el-GR" sz="20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2000" dirty="0" smtClean="0"/>
              <a:t>Με το τέλος του σκέρτσου (3</a:t>
            </a:r>
            <a:r>
              <a:rPr lang="el-GR" sz="2000" baseline="30000" dirty="0" smtClean="0"/>
              <a:t>ου</a:t>
            </a:r>
            <a:r>
              <a:rPr lang="el-GR" sz="2000" dirty="0" smtClean="0"/>
              <a:t> μέρους της συμφωνίας) με τη χορευτική του διάθεση και την ψυχική του ευφορία, ακούμε το </a:t>
            </a:r>
            <a:r>
              <a:rPr lang="el-GR" sz="2000" dirty="0"/>
              <a:t>πλέον γνωστό μέρος της συμφωνίας </a:t>
            </a:r>
            <a:r>
              <a:rPr lang="el-GR" sz="2000" dirty="0" smtClean="0"/>
              <a:t>, </a:t>
            </a:r>
            <a:r>
              <a:rPr lang="el-GR" sz="2000" dirty="0"/>
              <a:t>το </a:t>
            </a:r>
            <a:r>
              <a:rPr lang="el-GR" sz="2000" dirty="0" smtClean="0">
                <a:effectLst>
                  <a:outerShdw blurRad="38100" dist="38100" dir="2700000" algn="tl">
                    <a:srgbClr val="000000">
                      <a:alpha val="43137"/>
                    </a:srgbClr>
                  </a:outerShdw>
                </a:effectLst>
              </a:rPr>
              <a:t>4</a:t>
            </a:r>
            <a:r>
              <a:rPr lang="el-GR" sz="2000" baseline="30000" dirty="0" smtClean="0">
                <a:effectLst>
                  <a:outerShdw blurRad="38100" dist="38100" dir="2700000" algn="tl">
                    <a:srgbClr val="000000">
                      <a:alpha val="43137"/>
                    </a:srgbClr>
                  </a:outerShdw>
                </a:effectLst>
              </a:rPr>
              <a:t>ο</a:t>
            </a:r>
            <a:r>
              <a:rPr lang="el-GR" sz="2000" dirty="0" smtClean="0"/>
              <a:t>, [</a:t>
            </a:r>
            <a:r>
              <a:rPr lang="el-GR" sz="2000" dirty="0" err="1" smtClean="0"/>
              <a:t>Adagietto</a:t>
            </a:r>
            <a:r>
              <a:rPr lang="el-GR" sz="2000" dirty="0" smtClean="0"/>
              <a:t> (Ελαφρώς αργά)], </a:t>
            </a:r>
            <a:r>
              <a:rPr lang="el-GR" sz="2000" dirty="0"/>
              <a:t>ένα εκπληκτικό ερωτικό τραγούδι που αποτελεί μία δήλωση αγάπης του συνθέτη για τη </a:t>
            </a:r>
            <a:r>
              <a:rPr lang="el-GR" sz="2000" dirty="0" smtClean="0"/>
              <a:t>σύζυγό του, </a:t>
            </a:r>
            <a:r>
              <a:rPr lang="el-GR" sz="2000" dirty="0"/>
              <a:t>Άλμα. Ο μελωδικός διάλογος των εγχόρδων με την άρπα καθηλώνει και ο Μάλερ αποδεικνύει για πολλοστή φορά πως ο έρωτας υπήρξε πάντα η κυριότερη πηγή της δημιουργικής του έμπνευσης</a:t>
            </a:r>
            <a:r>
              <a:rPr lang="el-GR" sz="2200" dirty="0"/>
              <a:t>.</a:t>
            </a:r>
          </a:p>
        </p:txBody>
      </p:sp>
      <p:sp>
        <p:nvSpPr>
          <p:cNvPr id="3" name="2 - Υπότιτλος"/>
          <p:cNvSpPr>
            <a:spLocks noGrp="1"/>
          </p:cNvSpPr>
          <p:nvPr>
            <p:ph type="subTitle" idx="1"/>
          </p:nvPr>
        </p:nvSpPr>
        <p:spPr>
          <a:xfrm>
            <a:off x="0" y="6237312"/>
            <a:ext cx="3923928" cy="620688"/>
          </a:xfrm>
        </p:spPr>
        <p:txBody>
          <a:bodyPr>
            <a:normAutofit/>
          </a:bodyPr>
          <a:lstStyle/>
          <a:p>
            <a:r>
              <a:rPr lang="en-US" sz="1400" dirty="0" smtClean="0">
                <a:solidFill>
                  <a:schemeClr val="accent3">
                    <a:lumMod val="50000"/>
                  </a:schemeClr>
                </a:solidFill>
              </a:rPr>
              <a:t>I</a:t>
            </a:r>
            <a:r>
              <a:rPr lang="el-GR" sz="1400" dirty="0" smtClean="0">
                <a:solidFill>
                  <a:schemeClr val="accent3">
                    <a:lumMod val="50000"/>
                  </a:schemeClr>
                </a:solidFill>
              </a:rPr>
              <a:t>. </a:t>
            </a:r>
            <a:r>
              <a:rPr lang="el-GR" sz="1400" dirty="0" err="1" smtClean="0">
                <a:solidFill>
                  <a:schemeClr val="accent3">
                    <a:lumMod val="50000"/>
                  </a:schemeClr>
                </a:solidFill>
              </a:rPr>
              <a:t>Μπαστ</a:t>
            </a:r>
            <a:r>
              <a:rPr lang="en-US" sz="1400" dirty="0" smtClean="0">
                <a:solidFill>
                  <a:schemeClr val="accent3">
                    <a:lumMod val="50000"/>
                  </a:schemeClr>
                </a:solidFill>
              </a:rPr>
              <a:t>:</a:t>
            </a:r>
          </a:p>
          <a:p>
            <a:r>
              <a:rPr lang="el-GR" sz="1400" dirty="0" smtClean="0">
                <a:solidFill>
                  <a:schemeClr val="accent3">
                    <a:lumMod val="50000"/>
                  </a:schemeClr>
                </a:solidFill>
              </a:rPr>
              <a:t>Μωσαϊκό πάνω στο «Φιλί» του </a:t>
            </a:r>
            <a:r>
              <a:rPr lang="el-GR" sz="1400" dirty="0" err="1" smtClean="0">
                <a:solidFill>
                  <a:schemeClr val="accent3">
                    <a:lumMod val="50000"/>
                  </a:schemeClr>
                </a:solidFill>
              </a:rPr>
              <a:t>Γκ</a:t>
            </a:r>
            <a:r>
              <a:rPr lang="el-GR" sz="1400" dirty="0" smtClean="0">
                <a:solidFill>
                  <a:schemeClr val="accent3">
                    <a:lumMod val="50000"/>
                  </a:schemeClr>
                </a:solidFill>
              </a:rPr>
              <a:t>. </a:t>
            </a:r>
            <a:r>
              <a:rPr lang="el-GR" sz="1400" dirty="0" err="1" smtClean="0">
                <a:solidFill>
                  <a:schemeClr val="accent3">
                    <a:lumMod val="50000"/>
                  </a:schemeClr>
                </a:solidFill>
              </a:rPr>
              <a:t>Κλιμτ</a:t>
            </a:r>
            <a:r>
              <a:rPr lang="el-GR" sz="1400" dirty="0" smtClean="0">
                <a:solidFill>
                  <a:schemeClr val="accent3">
                    <a:lumMod val="50000"/>
                  </a:schemeClr>
                </a:solidFill>
              </a:rPr>
              <a:t>.</a:t>
            </a:r>
            <a:endParaRPr lang="el-GR" sz="1400" dirty="0">
              <a:solidFill>
                <a:schemeClr val="accent3">
                  <a:lumMod val="50000"/>
                </a:schemeClr>
              </a:solidFill>
            </a:endParaRPr>
          </a:p>
        </p:txBody>
      </p:sp>
      <p:pic>
        <p:nvPicPr>
          <p:cNvPr id="1026" name="Picture 2" descr="C:\Users\User\Desktop\5η συμφωνία\IRINA BAST 2023 .jpg"/>
          <p:cNvPicPr>
            <a:picLocks noChangeAspect="1" noChangeArrowheads="1"/>
          </p:cNvPicPr>
          <p:nvPr/>
        </p:nvPicPr>
        <p:blipFill>
          <a:blip r:embed="rId5" cstate="print"/>
          <a:srcRect/>
          <a:stretch>
            <a:fillRect/>
          </a:stretch>
        </p:blipFill>
        <p:spPr bwMode="auto">
          <a:xfrm>
            <a:off x="3923928" y="188640"/>
            <a:ext cx="5080564" cy="6480720"/>
          </a:xfrm>
          <a:prstGeom prst="rect">
            <a:avLst/>
          </a:prstGeom>
          <a:noFill/>
        </p:spPr>
      </p:pic>
      <p:pic>
        <p:nvPicPr>
          <p:cNvPr id="1027" name="Picture 3" descr="C:\Users\User\Desktop\Μάλερ-Άλμα-Σίντλερ.jpg"/>
          <p:cNvPicPr>
            <a:picLocks noChangeAspect="1" noChangeArrowheads="1"/>
          </p:cNvPicPr>
          <p:nvPr/>
        </p:nvPicPr>
        <p:blipFill>
          <a:blip r:embed="rId6" cstate="print"/>
          <a:srcRect/>
          <a:stretch>
            <a:fillRect/>
          </a:stretch>
        </p:blipFill>
        <p:spPr bwMode="auto">
          <a:xfrm>
            <a:off x="1043608" y="1052736"/>
            <a:ext cx="1812336" cy="1152128"/>
          </a:xfrm>
          <a:prstGeom prst="rect">
            <a:avLst/>
          </a:prstGeom>
          <a:noFill/>
        </p:spPr>
      </p:pic>
      <p:pic>
        <p:nvPicPr>
          <p:cNvPr id="14" name="04 5η Συμφωνία (mp3cut.net).wav">
            <a:hlinkClick r:id="" action="ppaction://media"/>
          </p:cNvPr>
          <p:cNvPicPr>
            <a:picLocks noRot="1" noChangeAspect="1"/>
          </p:cNvPicPr>
          <p:nvPr>
            <a:wavAudioFile r:embed="rId1" name="04 5η Συμφωνία (mp3cut.net).wav"/>
          </p:nvPr>
        </p:nvPicPr>
        <p:blipFill>
          <a:blip r:embed="rId7" cstate="print"/>
          <a:stretch>
            <a:fillRect/>
          </a:stretch>
        </p:blipFill>
        <p:spPr>
          <a:xfrm>
            <a:off x="4419600" y="3276600"/>
            <a:ext cx="304800" cy="304800"/>
          </a:xfrm>
          <a:prstGeom prst="rect">
            <a:avLst/>
          </a:prstGeom>
        </p:spPr>
      </p:pic>
      <p:pic>
        <p:nvPicPr>
          <p:cNvPr id="15" name="05 5η Συμφωνία (mp3cut.net) (1).wav">
            <a:hlinkClick r:id="" action="ppaction://media"/>
          </p:cNvPr>
          <p:cNvPicPr>
            <a:picLocks noRot="1" noChangeAspect="1"/>
          </p:cNvPicPr>
          <p:nvPr>
            <a:audioFile r:link="rId2"/>
          </p:nvPr>
        </p:nvPicPr>
        <p:blipFill>
          <a:blip r:embed="rId8"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5"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dissolve">
                                      <p:cBhvr>
                                        <p:cTn id="11" dur="20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ssolve">
                                      <p:cBhvr>
                                        <p:cTn id="16" dur="2000"/>
                                        <p:tgtEl>
                                          <p:spTgt spid="10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dissolv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301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7000" b="-7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980728"/>
          </a:xfrm>
        </p:spPr>
        <p:txBody>
          <a:bodyPr>
            <a:normAutofit fontScale="90000"/>
          </a:bodyPr>
          <a:lstStyle/>
          <a:p>
            <a:r>
              <a:rPr lang="en-US" sz="3200" b="1" spc="600" dirty="0" smtClean="0">
                <a:effectLst>
                  <a:outerShdw blurRad="38100" dist="38100" dir="2700000" algn="tl">
                    <a:srgbClr val="000000">
                      <a:alpha val="43137"/>
                    </a:srgbClr>
                  </a:outerShdw>
                </a:effectLst>
              </a:rPr>
              <a:t>H 3</a:t>
            </a:r>
            <a:r>
              <a:rPr lang="el-GR" sz="3200" b="1" spc="600" baseline="30000" dirty="0" smtClean="0">
                <a:effectLst>
                  <a:outerShdw blurRad="38100" dist="38100" dir="2700000" algn="tl">
                    <a:srgbClr val="000000">
                      <a:alpha val="43137"/>
                    </a:srgbClr>
                  </a:outerShdw>
                </a:effectLst>
              </a:rPr>
              <a:t>η</a:t>
            </a:r>
            <a:r>
              <a:rPr lang="el-GR" sz="3200" b="1" spc="600" dirty="0" smtClean="0">
                <a:effectLst>
                  <a:outerShdw blurRad="38100" dist="38100" dir="2700000" algn="tl">
                    <a:srgbClr val="000000">
                      <a:alpha val="43137"/>
                    </a:srgbClr>
                  </a:outerShdw>
                </a:effectLst>
              </a:rPr>
              <a:t> Συμφωνία του Μάλερ</a:t>
            </a:r>
            <a:br>
              <a:rPr lang="el-GR" sz="3200" b="1" spc="600" dirty="0" smtClean="0">
                <a:effectLst>
                  <a:outerShdw blurRad="38100" dist="38100" dir="2700000" algn="tl">
                    <a:srgbClr val="000000">
                      <a:alpha val="43137"/>
                    </a:srgbClr>
                  </a:outerShdw>
                </a:effectLst>
              </a:rPr>
            </a:br>
            <a:r>
              <a:rPr lang="el-GR" sz="2200" spc="300" dirty="0" smtClean="0"/>
              <a:t>Φιλαρμονική της Νέας Υόρκης, </a:t>
            </a:r>
            <a:r>
              <a:rPr lang="el-GR" sz="2200" spc="300" dirty="0" err="1" smtClean="0"/>
              <a:t>Λέοναρντ</a:t>
            </a:r>
            <a:r>
              <a:rPr lang="el-GR" sz="2200" spc="300" dirty="0" smtClean="0"/>
              <a:t> </a:t>
            </a:r>
            <a:r>
              <a:rPr lang="el-GR" sz="2200" spc="300" dirty="0" err="1" smtClean="0"/>
              <a:t>Μπέρνσταϊν</a:t>
            </a:r>
            <a:r>
              <a:rPr lang="el-GR" sz="2200" spc="300" dirty="0" smtClean="0"/>
              <a:t>, 1989.</a:t>
            </a:r>
            <a:r>
              <a:rPr lang="el-GR" sz="2200" b="1" spc="300" dirty="0" smtClean="0"/>
              <a:t/>
            </a:r>
            <a:br>
              <a:rPr lang="el-GR" sz="2200" b="1" spc="300" dirty="0" smtClean="0"/>
            </a:br>
            <a:endParaRPr lang="el-GR" sz="2200" b="1" spc="300" dirty="0"/>
          </a:p>
        </p:txBody>
      </p:sp>
      <p:sp>
        <p:nvSpPr>
          <p:cNvPr id="3" name="2 - Υπότιτλος"/>
          <p:cNvSpPr>
            <a:spLocks noGrp="1"/>
          </p:cNvSpPr>
          <p:nvPr>
            <p:ph type="subTitle" idx="1"/>
          </p:nvPr>
        </p:nvSpPr>
        <p:spPr>
          <a:xfrm>
            <a:off x="0" y="6165304"/>
            <a:ext cx="1835696" cy="576064"/>
          </a:xfrm>
        </p:spPr>
        <p:txBody>
          <a:bodyPr>
            <a:noAutofit/>
          </a:bodyPr>
          <a:lstStyle/>
          <a:p>
            <a:r>
              <a:rPr lang="el-GR" sz="1200" dirty="0" smtClean="0">
                <a:solidFill>
                  <a:schemeClr val="accent1">
                    <a:lumMod val="50000"/>
                  </a:schemeClr>
                </a:solidFill>
              </a:rPr>
              <a:t>Ρ. </a:t>
            </a:r>
            <a:r>
              <a:rPr lang="el-GR" sz="1200" dirty="0" err="1" smtClean="0">
                <a:solidFill>
                  <a:schemeClr val="accent1">
                    <a:lumMod val="50000"/>
                  </a:schemeClr>
                </a:solidFill>
              </a:rPr>
              <a:t>Μαγκρίτ</a:t>
            </a:r>
            <a:endParaRPr lang="el-GR" sz="1200" dirty="0" smtClean="0">
              <a:solidFill>
                <a:schemeClr val="accent1">
                  <a:lumMod val="50000"/>
                </a:schemeClr>
              </a:solidFill>
            </a:endParaRPr>
          </a:p>
          <a:p>
            <a:r>
              <a:rPr lang="el-GR" sz="1200" dirty="0" smtClean="0">
                <a:solidFill>
                  <a:schemeClr val="accent1">
                    <a:lumMod val="50000"/>
                  </a:schemeClr>
                </a:solidFill>
              </a:rPr>
              <a:t>Οι πορείες του καλοκαιριού (1939)</a:t>
            </a:r>
            <a:endParaRPr lang="el-GR" sz="1200" dirty="0">
              <a:solidFill>
                <a:schemeClr val="accent1">
                  <a:lumMod val="50000"/>
                </a:schemeClr>
              </a:solidFill>
            </a:endParaRPr>
          </a:p>
        </p:txBody>
      </p:sp>
      <p:sp>
        <p:nvSpPr>
          <p:cNvPr id="4" name="3 - Ορθογώνιο"/>
          <p:cNvSpPr/>
          <p:nvPr/>
        </p:nvSpPr>
        <p:spPr>
          <a:xfrm>
            <a:off x="3995936" y="2564904"/>
            <a:ext cx="5148064" cy="1969770"/>
          </a:xfrm>
          <a:prstGeom prst="rect">
            <a:avLst/>
          </a:prstGeom>
        </p:spPr>
        <p:txBody>
          <a:bodyPr wrap="square">
            <a:spAutoFit/>
          </a:bodyPr>
          <a:lstStyle/>
          <a:p>
            <a:pPr algn="ctr"/>
            <a:r>
              <a:rPr lang="el-GR" sz="2000" spc="300" smtClean="0">
                <a:solidFill>
                  <a:prstClr val="black"/>
                </a:solidFill>
                <a:effectLst>
                  <a:outerShdw blurRad="38100" dist="38100" dir="2700000" algn="tl">
                    <a:srgbClr val="000000">
                      <a:alpha val="43137"/>
                    </a:srgbClr>
                  </a:outerShdw>
                </a:effectLst>
              </a:rPr>
              <a:t>1</a:t>
            </a:r>
            <a:r>
              <a:rPr lang="el-GR" sz="2000" spc="300" baseline="30000" smtClean="0">
                <a:solidFill>
                  <a:prstClr val="black"/>
                </a:solidFill>
                <a:effectLst>
                  <a:outerShdw blurRad="38100" dist="38100" dir="2700000" algn="tl">
                    <a:srgbClr val="000000">
                      <a:alpha val="43137"/>
                    </a:srgbClr>
                  </a:outerShdw>
                </a:effectLst>
              </a:rPr>
              <a:t>ο</a:t>
            </a:r>
            <a:r>
              <a:rPr lang="el-GR" sz="2000" spc="300" smtClean="0">
                <a:solidFill>
                  <a:prstClr val="black"/>
                </a:solidFill>
                <a:effectLst>
                  <a:outerShdw blurRad="38100" dist="38100" dir="2700000" algn="tl">
                    <a:srgbClr val="000000">
                      <a:alpha val="43137"/>
                    </a:srgbClr>
                  </a:outerShdw>
                </a:effectLst>
              </a:rPr>
              <a:t> μέρος </a:t>
            </a:r>
            <a:endParaRPr lang="el-GR" sz="2000" spc="300" dirty="0" smtClean="0">
              <a:solidFill>
                <a:prstClr val="black"/>
              </a:solidFill>
              <a:effectLst>
                <a:outerShdw blurRad="38100" dist="38100" dir="2700000" algn="tl">
                  <a:srgbClr val="000000">
                    <a:alpha val="43137"/>
                  </a:srgbClr>
                </a:outerShdw>
              </a:effectLst>
            </a:endParaRPr>
          </a:p>
          <a:p>
            <a:pPr algn="ctr"/>
            <a:r>
              <a:rPr lang="el-GR" sz="2000" spc="300" dirty="0" smtClean="0">
                <a:solidFill>
                  <a:prstClr val="black"/>
                </a:solidFill>
                <a:effectLst>
                  <a:outerShdw blurRad="38100" dist="38100" dir="2700000" algn="tl">
                    <a:srgbClr val="000000">
                      <a:alpha val="43137"/>
                    </a:srgbClr>
                  </a:outerShdw>
                </a:effectLst>
              </a:rPr>
              <a:t>«Το καλοκαίρι έρχεται»</a:t>
            </a:r>
            <a:r>
              <a:rPr lang="el-GR" spc="300" dirty="0" smtClean="0">
                <a:solidFill>
                  <a:prstClr val="black"/>
                </a:solidFill>
              </a:rPr>
              <a:t/>
            </a:r>
            <a:br>
              <a:rPr lang="el-GR" spc="300" dirty="0" smtClean="0">
                <a:solidFill>
                  <a:prstClr val="black"/>
                </a:solidFill>
              </a:rPr>
            </a:br>
            <a:r>
              <a:rPr lang="el-GR" sz="1400" spc="300" dirty="0" smtClean="0">
                <a:solidFill>
                  <a:prstClr val="black"/>
                </a:solidFill>
              </a:rPr>
              <a:t>Η φύση στην αρχέγονη πρώτη μορφή της. </a:t>
            </a:r>
          </a:p>
          <a:p>
            <a:pPr algn="ctr"/>
            <a:r>
              <a:rPr lang="el-GR" sz="1400" spc="300" dirty="0" smtClean="0">
                <a:solidFill>
                  <a:prstClr val="black"/>
                </a:solidFill>
              </a:rPr>
              <a:t>Το ξύπνημα του </a:t>
            </a:r>
            <a:r>
              <a:rPr lang="el-GR" sz="1400" spc="300" dirty="0" err="1" smtClean="0">
                <a:solidFill>
                  <a:prstClr val="black"/>
                </a:solidFill>
              </a:rPr>
              <a:t>Πανός</a:t>
            </a:r>
            <a:r>
              <a:rPr lang="el-GR" sz="1400" spc="300" dirty="0" smtClean="0">
                <a:solidFill>
                  <a:prstClr val="black"/>
                </a:solidFill>
              </a:rPr>
              <a:t>. Βακχική πομπή.</a:t>
            </a:r>
          </a:p>
          <a:p>
            <a:pPr algn="ctr"/>
            <a:endParaRPr lang="el-GR" dirty="0" smtClean="0">
              <a:solidFill>
                <a:prstClr val="black"/>
              </a:solidFill>
            </a:endParaRPr>
          </a:p>
          <a:p>
            <a:pPr algn="ctr"/>
            <a:r>
              <a:rPr lang="el-GR" dirty="0" smtClean="0">
                <a:solidFill>
                  <a:prstClr val="black"/>
                </a:solidFill>
              </a:rPr>
              <a:t/>
            </a:r>
            <a:br>
              <a:rPr lang="el-GR" dirty="0" smtClean="0">
                <a:solidFill>
                  <a:prstClr val="black"/>
                </a:solidFill>
              </a:rPr>
            </a:br>
            <a:endParaRPr lang="el-GR" dirty="0">
              <a:solidFill>
                <a:prstClr val="black"/>
              </a:solidFill>
            </a:endParaRPr>
          </a:p>
        </p:txBody>
      </p:sp>
      <p:sp>
        <p:nvSpPr>
          <p:cNvPr id="5" name="4 - Ορθογώνιο"/>
          <p:cNvSpPr/>
          <p:nvPr/>
        </p:nvSpPr>
        <p:spPr>
          <a:xfrm>
            <a:off x="4355976" y="5805264"/>
            <a:ext cx="4788024" cy="1077218"/>
          </a:xfrm>
          <a:prstGeom prst="rect">
            <a:avLst/>
          </a:prstGeom>
        </p:spPr>
        <p:txBody>
          <a:bodyPr wrap="square">
            <a:spAutoFit/>
          </a:bodyPr>
          <a:lstStyle/>
          <a:p>
            <a:pPr algn="ctr"/>
            <a:r>
              <a:rPr lang="el-GR" sz="1600" dirty="0" smtClean="0">
                <a:solidFill>
                  <a:prstClr val="black"/>
                </a:solidFill>
              </a:rPr>
              <a:t>Οι πλούσιες ηχητικές εικόνες, καθώς διαδέχονται η μία την άλλη, αποδίδουν τη μυστικιστική και πνευματική ενότητα του δημιουργού-συνθέτη </a:t>
            </a:r>
          </a:p>
          <a:p>
            <a:pPr algn="ctr"/>
            <a:r>
              <a:rPr lang="el-GR" sz="1600" dirty="0" smtClean="0">
                <a:solidFill>
                  <a:prstClr val="black"/>
                </a:solidFill>
              </a:rPr>
              <a:t>με τις υπερδυνάμεις και τα στοιχεία του σύμπαντος.</a:t>
            </a:r>
          </a:p>
        </p:txBody>
      </p:sp>
      <p:pic>
        <p:nvPicPr>
          <p:cNvPr id="10" name="06.3η Συμφωνία αρχή 1ου μέρους (1).wav">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pic>
        <p:nvPicPr>
          <p:cNvPr id="11" name="07.3η Συμφωνία συνέχεια 1ου μέρους (2).wav">
            <a:hlinkClick r:id="" action="ppaction://media"/>
          </p:cNvPr>
          <p:cNvPicPr>
            <a:picLocks noRot="1" noChangeAspect="1"/>
          </p:cNvPicPr>
          <p:nvPr>
            <a:audioFile r:link="rId2"/>
          </p:nvPr>
        </p:nvPicPr>
        <p:blipFill>
          <a:blip r:embed="rId7" cstate="print"/>
          <a:stretch>
            <a:fillRect/>
          </a:stretch>
        </p:blipFill>
        <p:spPr>
          <a:xfrm>
            <a:off x="4419600" y="3276600"/>
            <a:ext cx="304800" cy="304800"/>
          </a:xfrm>
          <a:prstGeom prst="rect">
            <a:avLst/>
          </a:prstGeom>
        </p:spPr>
      </p:pic>
      <p:pic>
        <p:nvPicPr>
          <p:cNvPr id="12" name="08. 3η Συμφωνία.wav">
            <a:hlinkClick r:id="" action="ppaction://media"/>
          </p:cNvPr>
          <p:cNvPicPr>
            <a:picLocks noRot="1" noChangeAspect="1"/>
          </p:cNvPicPr>
          <p:nvPr>
            <a:audioFile r:link="rId3"/>
          </p:nvPr>
        </p:nvPicPr>
        <p:blipFill>
          <a:blip r:embed="rId6"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2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005"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2000"/>
                                        <p:tgtEl>
                                          <p:spTgt spid="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dissolve">
                                      <p:cBhvr>
                                        <p:cTn id="18" dur="2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811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FF66FF"/>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60648"/>
            <a:ext cx="9144000" cy="1584176"/>
          </a:xfrm>
        </p:spPr>
        <p:txBody>
          <a:bodyPr>
            <a:normAutofit fontScale="90000"/>
          </a:bodyPr>
          <a:lstStyle/>
          <a:p>
            <a:r>
              <a:rPr lang="el-GR" sz="3100" dirty="0" smtClean="0">
                <a:effectLst>
                  <a:outerShdw blurRad="38100" dist="38100" dir="2700000" algn="tl">
                    <a:srgbClr val="000000">
                      <a:alpha val="43137"/>
                    </a:srgbClr>
                  </a:outerShdw>
                </a:effectLst>
              </a:rPr>
              <a:t>Κατάληξη 6</a:t>
            </a:r>
            <a:r>
              <a:rPr lang="el-GR" sz="3100" baseline="30000" dirty="0" smtClean="0">
                <a:effectLst>
                  <a:outerShdw blurRad="38100" dist="38100" dir="2700000" algn="tl">
                    <a:srgbClr val="000000">
                      <a:alpha val="43137"/>
                    </a:srgbClr>
                  </a:outerShdw>
                </a:effectLst>
              </a:rPr>
              <a:t>ου</a:t>
            </a:r>
            <a:r>
              <a:rPr lang="el-GR" sz="3100" dirty="0" smtClean="0">
                <a:effectLst>
                  <a:outerShdw blurRad="38100" dist="38100" dir="2700000" algn="tl">
                    <a:srgbClr val="000000">
                      <a:alpha val="43137"/>
                    </a:srgbClr>
                  </a:outerShdw>
                </a:effectLst>
              </a:rPr>
              <a:t> μέρους </a:t>
            </a:r>
            <a:r>
              <a:rPr lang="el-GR" sz="3100" b="1" dirty="0" smtClean="0">
                <a:effectLst>
                  <a:outerShdw blurRad="38100" dist="38100" dir="2700000" algn="tl">
                    <a:srgbClr val="000000">
                      <a:alpha val="43137"/>
                    </a:srgbClr>
                  </a:outerShdw>
                </a:effectLst>
              </a:rPr>
              <a:t>3</a:t>
            </a:r>
            <a:r>
              <a:rPr lang="el-GR" sz="3100" b="1" baseline="30000" dirty="0" smtClean="0">
                <a:effectLst>
                  <a:outerShdw blurRad="38100" dist="38100" dir="2700000" algn="tl">
                    <a:srgbClr val="000000">
                      <a:alpha val="43137"/>
                    </a:srgbClr>
                  </a:outerShdw>
                </a:effectLst>
              </a:rPr>
              <a:t>ης</a:t>
            </a:r>
            <a:r>
              <a:rPr lang="el-GR" sz="3100" dirty="0" smtClean="0">
                <a:effectLst>
                  <a:outerShdw blurRad="38100" dist="38100" dir="2700000" algn="tl">
                    <a:srgbClr val="000000">
                      <a:alpha val="43137"/>
                    </a:srgbClr>
                  </a:outerShdw>
                </a:effectLst>
              </a:rPr>
              <a:t> Συμφωνίας του Μάλερ</a:t>
            </a:r>
            <a:r>
              <a:rPr lang="en-US" sz="3100" dirty="0" smtClean="0">
                <a:effectLst>
                  <a:outerShdw blurRad="38100" dist="38100" dir="2700000" algn="tl">
                    <a:srgbClr val="000000">
                      <a:alpha val="43137"/>
                    </a:srgbClr>
                  </a:outerShdw>
                </a:effectLst>
              </a:rPr>
              <a:t>: </a:t>
            </a: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«Τι μου λέει η αγάπη».</a:t>
            </a:r>
            <a:br>
              <a:rPr lang="el-GR" sz="3100" dirty="0" smtClean="0">
                <a:effectLst>
                  <a:outerShdw blurRad="38100" dist="38100" dir="2700000" algn="tl">
                    <a:srgbClr val="000000">
                      <a:alpha val="43137"/>
                    </a:srgbClr>
                  </a:outerShdw>
                </a:effectLst>
              </a:rPr>
            </a:br>
            <a:r>
              <a:rPr lang="el-GR" sz="2200" spc="300" dirty="0" smtClean="0"/>
              <a:t>Φιλαρμονική της Νέας Υόρκης, </a:t>
            </a:r>
            <a:r>
              <a:rPr lang="el-GR" sz="2200" spc="300" dirty="0" err="1" smtClean="0"/>
              <a:t>Λέοναρντ</a:t>
            </a:r>
            <a:r>
              <a:rPr lang="el-GR" sz="2200" spc="300" dirty="0" smtClean="0"/>
              <a:t> </a:t>
            </a:r>
            <a:r>
              <a:rPr lang="el-GR" sz="2200" spc="300" dirty="0" err="1" smtClean="0"/>
              <a:t>Μπέρνσταϊν</a:t>
            </a:r>
            <a:r>
              <a:rPr lang="el-GR" sz="2200" spc="300" dirty="0" smtClean="0"/>
              <a:t>, 1989.</a:t>
            </a:r>
            <a:r>
              <a:rPr lang="el-GR" dirty="0" smtClean="0"/>
              <a:t/>
            </a:r>
            <a:br>
              <a:rPr lang="el-GR" dirty="0" smtClean="0"/>
            </a:br>
            <a:r>
              <a:rPr lang="el-GR" sz="2700" dirty="0" smtClean="0"/>
              <a:t>Η ιδέα της αγάπης</a:t>
            </a:r>
            <a:r>
              <a:rPr lang="en-US" sz="2700" dirty="0" smtClean="0"/>
              <a:t>. O </a:t>
            </a:r>
            <a:r>
              <a:rPr lang="el-GR" sz="2700" b="1" dirty="0" smtClean="0">
                <a:effectLst>
                  <a:outerShdw blurRad="38100" dist="38100" dir="2700000" algn="tl">
                    <a:srgbClr val="000000">
                      <a:alpha val="43137"/>
                    </a:srgbClr>
                  </a:outerShdw>
                </a:effectLst>
              </a:rPr>
              <a:t>Θεός</a:t>
            </a:r>
            <a:r>
              <a:rPr lang="el-GR" sz="2700" dirty="0" smtClean="0"/>
              <a:t> μπορεί να κατανοηθεί </a:t>
            </a:r>
            <a:r>
              <a:rPr lang="el-GR" sz="2700" i="1" dirty="0" smtClean="0">
                <a:effectLst>
                  <a:outerShdw blurRad="38100" dist="38100" dir="2700000" algn="tl">
                    <a:srgbClr val="000000">
                      <a:alpha val="43137"/>
                    </a:srgbClr>
                  </a:outerShdw>
                </a:effectLst>
              </a:rPr>
              <a:t>μόνο</a:t>
            </a:r>
            <a:r>
              <a:rPr lang="el-GR" sz="2700" dirty="0" smtClean="0"/>
              <a:t> ως </a:t>
            </a:r>
            <a:r>
              <a:rPr lang="el-GR" sz="2700" b="1" dirty="0" smtClean="0">
                <a:effectLst>
                  <a:outerShdw blurRad="38100" dist="38100" dir="2700000" algn="tl">
                    <a:srgbClr val="000000">
                      <a:alpha val="43137"/>
                    </a:srgbClr>
                  </a:outerShdw>
                </a:effectLst>
              </a:rPr>
              <a:t>αγάπη</a:t>
            </a:r>
            <a:r>
              <a:rPr lang="el-GR" sz="2700" dirty="0" smtClean="0"/>
              <a:t>.</a:t>
            </a:r>
            <a:r>
              <a:rPr lang="el-GR" dirty="0" smtClean="0"/>
              <a:t/>
            </a:r>
            <a:br>
              <a:rPr lang="el-GR" dirty="0" smtClean="0"/>
            </a:br>
            <a:endParaRPr lang="el-GR" dirty="0"/>
          </a:p>
        </p:txBody>
      </p:sp>
      <p:sp>
        <p:nvSpPr>
          <p:cNvPr id="4" name="3 - Ορθογώνιο"/>
          <p:cNvSpPr/>
          <p:nvPr/>
        </p:nvSpPr>
        <p:spPr>
          <a:xfrm rot="10800000" flipV="1">
            <a:off x="395536" y="5632669"/>
            <a:ext cx="8424936" cy="276999"/>
          </a:xfrm>
          <a:prstGeom prst="rect">
            <a:avLst/>
          </a:prstGeom>
        </p:spPr>
        <p:txBody>
          <a:bodyPr wrap="square">
            <a:spAutoFit/>
          </a:bodyPr>
          <a:lstStyle/>
          <a:p>
            <a:pPr algn="ctr" fontAlgn="base"/>
            <a:r>
              <a:rPr lang="el-GR" sz="1200" dirty="0" smtClean="0">
                <a:solidFill>
                  <a:prstClr val="black"/>
                </a:solidFill>
              </a:rPr>
              <a:t>Στ. </a:t>
            </a:r>
            <a:r>
              <a:rPr lang="el-GR" sz="1200" dirty="0" err="1" smtClean="0">
                <a:solidFill>
                  <a:prstClr val="black"/>
                </a:solidFill>
              </a:rPr>
              <a:t>Σπένσερ</a:t>
            </a:r>
            <a:r>
              <a:rPr lang="en-US" sz="1200" dirty="0" smtClean="0">
                <a:solidFill>
                  <a:prstClr val="black"/>
                </a:solidFill>
              </a:rPr>
              <a:t>: </a:t>
            </a:r>
            <a:r>
              <a:rPr lang="el-GR" sz="1200" dirty="0" smtClean="0">
                <a:solidFill>
                  <a:prstClr val="black"/>
                </a:solidFill>
              </a:rPr>
              <a:t>Η Ανάσταση</a:t>
            </a:r>
            <a:r>
              <a:rPr lang="en-US" sz="1200" dirty="0" smtClean="0">
                <a:solidFill>
                  <a:prstClr val="black"/>
                </a:solidFill>
              </a:rPr>
              <a:t>: H </a:t>
            </a:r>
            <a:r>
              <a:rPr lang="el-GR" sz="1200" dirty="0" smtClean="0">
                <a:solidFill>
                  <a:prstClr val="black"/>
                </a:solidFill>
              </a:rPr>
              <a:t>Επανένωση</a:t>
            </a:r>
            <a:r>
              <a:rPr lang="en-US" sz="1200" dirty="0" smtClean="0">
                <a:solidFill>
                  <a:prstClr val="black"/>
                </a:solidFill>
              </a:rPr>
              <a:t> </a:t>
            </a:r>
            <a:r>
              <a:rPr lang="el-GR" sz="1200" dirty="0" smtClean="0">
                <a:solidFill>
                  <a:prstClr val="black"/>
                </a:solidFill>
              </a:rPr>
              <a:t>(</a:t>
            </a:r>
            <a:r>
              <a:rPr lang="en-US" sz="1200" dirty="0" smtClean="0">
                <a:solidFill>
                  <a:prstClr val="black"/>
                </a:solidFill>
              </a:rPr>
              <a:t>1945</a:t>
            </a:r>
            <a:r>
              <a:rPr lang="en-US" sz="1200" dirty="0">
                <a:solidFill>
                  <a:prstClr val="black"/>
                </a:solidFill>
              </a:rPr>
              <a:t>)</a:t>
            </a:r>
          </a:p>
        </p:txBody>
      </p:sp>
      <p:pic>
        <p:nvPicPr>
          <p:cNvPr id="1026" name="Picture 2" descr="C:\Users\User\Desktop\3η Συμφωνία\Stanley Spencer Love.jpg"/>
          <p:cNvPicPr>
            <a:picLocks noChangeAspect="1" noChangeArrowheads="1"/>
          </p:cNvPicPr>
          <p:nvPr/>
        </p:nvPicPr>
        <p:blipFill>
          <a:blip r:embed="rId4" cstate="print"/>
          <a:srcRect/>
          <a:stretch>
            <a:fillRect/>
          </a:stretch>
        </p:blipFill>
        <p:spPr bwMode="auto">
          <a:xfrm>
            <a:off x="395536" y="1628800"/>
            <a:ext cx="8372475" cy="4000500"/>
          </a:xfrm>
          <a:prstGeom prst="rect">
            <a:avLst/>
          </a:prstGeom>
          <a:noFill/>
        </p:spPr>
      </p:pic>
      <p:sp>
        <p:nvSpPr>
          <p:cNvPr id="6" name="5 - Ορθογώνιο"/>
          <p:cNvSpPr/>
          <p:nvPr/>
        </p:nvSpPr>
        <p:spPr>
          <a:xfrm>
            <a:off x="0" y="5949280"/>
            <a:ext cx="9144000" cy="830997"/>
          </a:xfrm>
          <a:prstGeom prst="rect">
            <a:avLst/>
          </a:prstGeom>
        </p:spPr>
        <p:txBody>
          <a:bodyPr wrap="square">
            <a:spAutoFit/>
          </a:bodyPr>
          <a:lstStyle/>
          <a:p>
            <a:pPr algn="just"/>
            <a:r>
              <a:rPr lang="el-GR" sz="1600" dirty="0" smtClean="0">
                <a:solidFill>
                  <a:prstClr val="black"/>
                </a:solidFill>
              </a:rPr>
              <a:t>Η αίσθηση της διονυσιακής μουσικής είναι διάχυτη στην 3</a:t>
            </a:r>
            <a:r>
              <a:rPr lang="el-GR" sz="1600" baseline="30000" dirty="0" smtClean="0">
                <a:solidFill>
                  <a:prstClr val="black"/>
                </a:solidFill>
              </a:rPr>
              <a:t>η</a:t>
            </a:r>
            <a:r>
              <a:rPr lang="el-GR" sz="1600" dirty="0" smtClean="0">
                <a:solidFill>
                  <a:prstClr val="black"/>
                </a:solidFill>
              </a:rPr>
              <a:t> Συμφωνία. Ο συνθέτης καταβυθίζεται στο αχανές της ψυχής. Νιώθει φόβο και δέος. Ανακαλύπτει το μυστήριο της ύπαρξης και ανυψώνεται στα επουράνια. </a:t>
            </a:r>
            <a:r>
              <a:rPr lang="el-GR" sz="1600" spc="300" dirty="0" smtClean="0">
                <a:solidFill>
                  <a:prstClr val="black"/>
                </a:solidFill>
                <a:effectLst>
                  <a:outerShdw blurRad="38100" dist="38100" dir="2700000" algn="tl">
                    <a:srgbClr val="000000">
                      <a:alpha val="43137"/>
                    </a:srgbClr>
                  </a:outerShdw>
                </a:effectLst>
              </a:rPr>
              <a:t>Η αγάπη κυριαρχεί στη ζωή, τη ζωή που αναδύεται από το χάος.</a:t>
            </a:r>
          </a:p>
        </p:txBody>
      </p:sp>
      <p:pic>
        <p:nvPicPr>
          <p:cNvPr id="8" name="09. 3η Συμφωνία.wav">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0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5050">
            <a:alpha val="58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
            <a:ext cx="9144000" cy="1124743"/>
          </a:xfrm>
        </p:spPr>
        <p:txBody>
          <a:bodyPr>
            <a:normAutofit fontScale="90000"/>
          </a:bodyPr>
          <a:lstStyle/>
          <a:p>
            <a:r>
              <a:rPr lang="en-US" sz="4000" b="1" dirty="0" smtClean="0"/>
              <a:t>M</a:t>
            </a:r>
            <a:r>
              <a:rPr lang="el-GR" sz="4000" b="1" dirty="0" err="1" smtClean="0"/>
              <a:t>άλερ</a:t>
            </a:r>
            <a:r>
              <a:rPr lang="en-US" sz="4000" b="1" dirty="0" smtClean="0"/>
              <a:t>:</a:t>
            </a:r>
            <a:r>
              <a:rPr lang="el-GR" sz="4000" b="1" dirty="0" smtClean="0"/>
              <a:t> </a:t>
            </a:r>
            <a:r>
              <a:rPr lang="el-GR" sz="4000" b="1" dirty="0" smtClean="0">
                <a:effectLst>
                  <a:outerShdw blurRad="38100" dist="38100" dir="2700000" algn="tl">
                    <a:srgbClr val="000000">
                      <a:alpha val="43137"/>
                    </a:srgbClr>
                  </a:outerShdw>
                </a:effectLst>
              </a:rPr>
              <a:t>6</a:t>
            </a:r>
            <a:r>
              <a:rPr lang="el-GR" sz="4000" b="1" baseline="30000" dirty="0" smtClean="0">
                <a:effectLst>
                  <a:outerShdw blurRad="38100" dist="38100" dir="2700000" algn="tl">
                    <a:srgbClr val="000000">
                      <a:alpha val="43137"/>
                    </a:srgbClr>
                  </a:outerShdw>
                </a:effectLst>
              </a:rPr>
              <a:t>η</a:t>
            </a:r>
            <a:r>
              <a:rPr lang="el-GR" sz="4000" b="1" dirty="0" smtClean="0"/>
              <a:t> Συμφωνία «Τραγική»</a:t>
            </a:r>
            <a:r>
              <a:rPr lang="el-GR" dirty="0" smtClean="0"/>
              <a:t/>
            </a:r>
            <a:br>
              <a:rPr lang="el-GR" dirty="0" smtClean="0"/>
            </a:br>
            <a:r>
              <a:rPr lang="el-GR" sz="2200" dirty="0" smtClean="0"/>
              <a:t>Κατάληξη 1</a:t>
            </a:r>
            <a:r>
              <a:rPr lang="el-GR" sz="2200" baseline="30000" dirty="0" smtClean="0"/>
              <a:t>ου</a:t>
            </a:r>
            <a:r>
              <a:rPr lang="el-GR" sz="2200" dirty="0" smtClean="0"/>
              <a:t> μέρους και αρχή 4</a:t>
            </a:r>
            <a:r>
              <a:rPr lang="el-GR" sz="2200" baseline="30000" dirty="0" smtClean="0"/>
              <a:t>ου</a:t>
            </a:r>
            <a:r>
              <a:rPr lang="el-GR" sz="2200" dirty="0" smtClean="0"/>
              <a:t> μέρους</a:t>
            </a:r>
            <a:r>
              <a:rPr lang="el-GR" sz="2700" dirty="0" smtClean="0"/>
              <a:t/>
            </a:r>
            <a:br>
              <a:rPr lang="el-GR" sz="2700" dirty="0" smtClean="0"/>
            </a:br>
            <a:r>
              <a:rPr lang="el-GR" sz="2700" dirty="0" smtClean="0"/>
              <a:t>Φιλαρμονική της Βιέννης, </a:t>
            </a:r>
            <a:r>
              <a:rPr lang="el-GR" sz="2700" dirty="0" err="1" smtClean="0"/>
              <a:t>Λέοναρντ</a:t>
            </a:r>
            <a:r>
              <a:rPr lang="el-GR" sz="2700" dirty="0" smtClean="0"/>
              <a:t> </a:t>
            </a:r>
            <a:r>
              <a:rPr lang="el-GR" sz="2700" dirty="0" err="1" smtClean="0"/>
              <a:t>Μπέρνσταϊν</a:t>
            </a:r>
            <a:endParaRPr lang="el-GR" sz="2700" dirty="0"/>
          </a:p>
        </p:txBody>
      </p:sp>
      <p:sp>
        <p:nvSpPr>
          <p:cNvPr id="3" name="2 - Υπότιτλος"/>
          <p:cNvSpPr>
            <a:spLocks noGrp="1"/>
          </p:cNvSpPr>
          <p:nvPr>
            <p:ph type="subTitle" idx="1"/>
          </p:nvPr>
        </p:nvSpPr>
        <p:spPr>
          <a:xfrm>
            <a:off x="1371600" y="6597352"/>
            <a:ext cx="6400800" cy="260648"/>
          </a:xfrm>
        </p:spPr>
        <p:txBody>
          <a:bodyPr>
            <a:noAutofit/>
          </a:bodyPr>
          <a:lstStyle/>
          <a:p>
            <a:r>
              <a:rPr lang="el-GR" sz="1400" dirty="0" smtClean="0">
                <a:solidFill>
                  <a:schemeClr val="tx1">
                    <a:lumMod val="75000"/>
                    <a:lumOff val="25000"/>
                  </a:schemeClr>
                </a:solidFill>
              </a:rPr>
              <a:t>Ντ. Φρανκ</a:t>
            </a:r>
            <a:r>
              <a:rPr lang="en-US" sz="1400" dirty="0" smtClean="0">
                <a:solidFill>
                  <a:schemeClr val="tx1">
                    <a:lumMod val="75000"/>
                    <a:lumOff val="25000"/>
                  </a:schemeClr>
                </a:solidFill>
              </a:rPr>
              <a:t>: </a:t>
            </a:r>
            <a:r>
              <a:rPr lang="el-GR" sz="1400" dirty="0" smtClean="0">
                <a:solidFill>
                  <a:schemeClr val="tx1">
                    <a:lumMod val="75000"/>
                    <a:lumOff val="25000"/>
                  </a:schemeClr>
                </a:solidFill>
              </a:rPr>
              <a:t>Η όμορφη κυρία χωρίς έλεος</a:t>
            </a:r>
            <a:r>
              <a:rPr lang="en-US" sz="1400" dirty="0" smtClean="0">
                <a:solidFill>
                  <a:schemeClr val="tx1">
                    <a:lumMod val="75000"/>
                    <a:lumOff val="25000"/>
                  </a:schemeClr>
                </a:solidFill>
              </a:rPr>
              <a:t> (</a:t>
            </a:r>
            <a:r>
              <a:rPr lang="el-GR" sz="1400" dirty="0" smtClean="0">
                <a:solidFill>
                  <a:schemeClr val="tx1">
                    <a:lumMod val="75000"/>
                    <a:lumOff val="25000"/>
                  </a:schemeClr>
                </a:solidFill>
              </a:rPr>
              <a:t>1901</a:t>
            </a:r>
            <a:r>
              <a:rPr lang="en-US" sz="1400" dirty="0" smtClean="0">
                <a:solidFill>
                  <a:schemeClr val="tx1">
                    <a:lumMod val="75000"/>
                    <a:lumOff val="25000"/>
                  </a:schemeClr>
                </a:solidFill>
              </a:rPr>
              <a:t>)</a:t>
            </a:r>
            <a:endParaRPr lang="el-GR" sz="1400" dirty="0">
              <a:solidFill>
                <a:schemeClr val="tx1">
                  <a:lumMod val="75000"/>
                  <a:lumOff val="25000"/>
                </a:schemeClr>
              </a:solidFill>
            </a:endParaRPr>
          </a:p>
        </p:txBody>
      </p:sp>
      <p:pic>
        <p:nvPicPr>
          <p:cNvPr id="1026" name="Picture 2" descr="C:\Users\User\Desktop\6η συμφωνία\Dicksee_Frank,_Η όμορφη κυρία χωρίς έλεος.1901.jpg"/>
          <p:cNvPicPr>
            <a:picLocks noChangeAspect="1" noChangeArrowheads="1"/>
          </p:cNvPicPr>
          <p:nvPr/>
        </p:nvPicPr>
        <p:blipFill>
          <a:blip r:embed="rId5" cstate="print"/>
          <a:srcRect/>
          <a:stretch>
            <a:fillRect/>
          </a:stretch>
        </p:blipFill>
        <p:spPr bwMode="auto">
          <a:xfrm>
            <a:off x="1331640" y="2060848"/>
            <a:ext cx="6408712" cy="4572756"/>
          </a:xfrm>
          <a:prstGeom prst="rect">
            <a:avLst/>
          </a:prstGeom>
          <a:noFill/>
        </p:spPr>
      </p:pic>
      <p:sp>
        <p:nvSpPr>
          <p:cNvPr id="6" name="5 - Ορθογώνιο"/>
          <p:cNvSpPr/>
          <p:nvPr/>
        </p:nvSpPr>
        <p:spPr>
          <a:xfrm>
            <a:off x="0" y="1124744"/>
            <a:ext cx="9144000" cy="923330"/>
          </a:xfrm>
          <a:prstGeom prst="rect">
            <a:avLst/>
          </a:prstGeom>
        </p:spPr>
        <p:txBody>
          <a:bodyPr wrap="square">
            <a:spAutoFit/>
          </a:bodyPr>
          <a:lstStyle/>
          <a:p>
            <a:pPr algn="just"/>
            <a:r>
              <a:rPr lang="el-GR" dirty="0" smtClean="0">
                <a:solidFill>
                  <a:prstClr val="black"/>
                </a:solidFill>
              </a:rPr>
              <a:t>Η θύελλα και η υπερένταση της 6ης συμφωνίας, απορρέουν από ένα άγχος όλο και βαθύτερο, μια αδιάλειπτη πνευματική ανησυχία που μεταμόρφωνε τις εσώτερες προσωπικές αγωνίες του συνθέτη σε ζοφερούς οραματισμούς για τα ανθρώπινα πράγματα.</a:t>
            </a:r>
            <a:endParaRPr lang="el-GR" dirty="0">
              <a:solidFill>
                <a:prstClr val="black"/>
              </a:solidFill>
            </a:endParaRPr>
          </a:p>
        </p:txBody>
      </p:sp>
      <p:pic>
        <p:nvPicPr>
          <p:cNvPr id="7" name="10. 6η Συμφωνία.wav">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pic>
        <p:nvPicPr>
          <p:cNvPr id="8" name="11. 6η Συμφωνία.wav">
            <a:hlinkClick r:id="" action="ppaction://media"/>
          </p:cNvPr>
          <p:cNvPicPr>
            <a:picLocks noRot="1" noChangeAspect="1"/>
          </p:cNvPicPr>
          <p:nvPr>
            <a:wavAudioFile r:embed="rId2" name="11. 6η Συμφωνία.wav"/>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4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3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2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7092280" y="-171400"/>
            <a:ext cx="2051720" cy="2592288"/>
          </a:xfrm>
        </p:spPr>
        <p:txBody>
          <a:bodyPr>
            <a:normAutofit/>
          </a:bodyPr>
          <a:lstStyle/>
          <a:p>
            <a:r>
              <a:rPr lang="el-GR" sz="2800" b="1" dirty="0" smtClean="0">
                <a:effectLst>
                  <a:outerShdw blurRad="38100" dist="38100" dir="2700000" algn="tl">
                    <a:srgbClr val="000000">
                      <a:alpha val="43137"/>
                    </a:srgbClr>
                  </a:outerShdw>
                </a:effectLst>
              </a:rPr>
              <a:t>7</a:t>
            </a:r>
            <a:r>
              <a:rPr lang="el-GR" sz="2800" b="1" baseline="30000" dirty="0" smtClean="0">
                <a:effectLst>
                  <a:outerShdw blurRad="38100" dist="38100" dir="2700000" algn="tl">
                    <a:srgbClr val="000000">
                      <a:alpha val="43137"/>
                    </a:srgbClr>
                  </a:outerShdw>
                </a:effectLst>
              </a:rPr>
              <a:t>η</a:t>
            </a:r>
            <a:r>
              <a:rPr lang="el-GR" sz="2800" dirty="0" smtClean="0">
                <a:effectLst>
                  <a:outerShdw blurRad="38100" dist="38100" dir="2700000" algn="tl">
                    <a:srgbClr val="000000">
                      <a:alpha val="43137"/>
                    </a:srgbClr>
                  </a:outerShdw>
                </a:effectLst>
              </a:rPr>
              <a:t> </a:t>
            </a:r>
            <a:r>
              <a:rPr lang="el-GR" sz="2800" dirty="0" smtClean="0"/>
              <a:t/>
            </a:r>
            <a:br>
              <a:rPr lang="el-GR" sz="2800" dirty="0" smtClean="0"/>
            </a:br>
            <a:r>
              <a:rPr lang="el-GR" sz="2800" dirty="0" smtClean="0"/>
              <a:t>Συμφωνία</a:t>
            </a:r>
            <a:r>
              <a:rPr lang="en-US" sz="2800" dirty="0" smtClean="0"/>
              <a:t>:</a:t>
            </a:r>
            <a:r>
              <a:rPr lang="el-GR" sz="2800" dirty="0" smtClean="0"/>
              <a:t/>
            </a:r>
            <a:br>
              <a:rPr lang="el-GR" sz="2800" dirty="0" smtClean="0"/>
            </a:br>
            <a:r>
              <a:rPr lang="el-GR" sz="2400" dirty="0" smtClean="0"/>
              <a:t>«Το τραγούδι της νύχτας»</a:t>
            </a:r>
            <a:r>
              <a:rPr lang="en-US" sz="2400" dirty="0" smtClean="0"/>
              <a:t/>
            </a:r>
            <a:br>
              <a:rPr lang="en-US" sz="2400" dirty="0" smtClean="0"/>
            </a:br>
            <a:r>
              <a:rPr lang="el-GR" sz="1800" dirty="0" smtClean="0"/>
              <a:t>Ορχήστρα</a:t>
            </a:r>
            <a:br>
              <a:rPr lang="el-GR" sz="1800" dirty="0" smtClean="0"/>
            </a:br>
            <a:r>
              <a:rPr lang="el-GR" sz="1800" dirty="0" err="1" smtClean="0"/>
              <a:t>Κοντσερτγκεμπάου</a:t>
            </a:r>
            <a:r>
              <a:rPr lang="en-US" sz="1800" dirty="0" smtClean="0"/>
              <a:t>,</a:t>
            </a:r>
            <a:r>
              <a:rPr lang="el-GR" sz="1800" dirty="0" smtClean="0"/>
              <a:t/>
            </a:r>
            <a:br>
              <a:rPr lang="el-GR" sz="1800" dirty="0" smtClean="0"/>
            </a:br>
            <a:r>
              <a:rPr lang="el-GR" sz="1800" dirty="0" err="1" smtClean="0"/>
              <a:t>Μπ</a:t>
            </a:r>
            <a:r>
              <a:rPr lang="el-GR" sz="1800" dirty="0" smtClean="0"/>
              <a:t>. </a:t>
            </a:r>
            <a:r>
              <a:rPr lang="el-GR" sz="1800" dirty="0" err="1" smtClean="0"/>
              <a:t>Χάιτινκ</a:t>
            </a:r>
            <a:r>
              <a:rPr lang="el-GR" sz="1800" dirty="0" smtClean="0"/>
              <a:t>, </a:t>
            </a:r>
            <a:r>
              <a:rPr lang="en-US" sz="1800" dirty="0" smtClean="0"/>
              <a:t>1971.</a:t>
            </a:r>
            <a:endParaRPr lang="el-GR" sz="2400" dirty="0"/>
          </a:p>
        </p:txBody>
      </p:sp>
      <p:pic>
        <p:nvPicPr>
          <p:cNvPr id="1026" name="Picture 2" descr="C:\Users\User\Desktop\Screenshot_1.jpg"/>
          <p:cNvPicPr>
            <a:picLocks noChangeAspect="1" noChangeArrowheads="1"/>
          </p:cNvPicPr>
          <p:nvPr/>
        </p:nvPicPr>
        <p:blipFill>
          <a:blip r:embed="rId3" cstate="print"/>
          <a:srcRect/>
          <a:stretch>
            <a:fillRect/>
          </a:stretch>
        </p:blipFill>
        <p:spPr bwMode="auto">
          <a:xfrm>
            <a:off x="107504" y="476672"/>
            <a:ext cx="6974563" cy="5976664"/>
          </a:xfrm>
          <a:prstGeom prst="rect">
            <a:avLst/>
          </a:prstGeom>
          <a:noFill/>
        </p:spPr>
      </p:pic>
      <p:sp>
        <p:nvSpPr>
          <p:cNvPr id="4" name="1 - Τίτλος"/>
          <p:cNvSpPr txBox="1">
            <a:spLocks/>
          </p:cNvSpPr>
          <p:nvPr/>
        </p:nvSpPr>
        <p:spPr>
          <a:xfrm>
            <a:off x="107504" y="6381328"/>
            <a:ext cx="6984776" cy="476672"/>
          </a:xfrm>
          <a:prstGeom prst="rect">
            <a:avLst/>
          </a:prstGeom>
        </p:spPr>
        <p:txBody>
          <a:bodyPr vert="horz" lIns="91440" tIns="45720" rIns="91440" bIns="45720" rtlCol="0" anchor="ctr">
            <a:normAutofit/>
          </a:bodyPr>
          <a:lstStyle/>
          <a:p>
            <a:pPr algn="ctr">
              <a:spcBef>
                <a:spcPct val="0"/>
              </a:spcBef>
              <a:defRPr/>
            </a:pPr>
            <a:r>
              <a:rPr lang="en-US" sz="1600" dirty="0" smtClean="0">
                <a:solidFill>
                  <a:prstClr val="black"/>
                </a:solidFill>
              </a:rPr>
              <a:t>E. Mo</a:t>
            </a:r>
            <a:r>
              <a:rPr lang="el-GR" sz="1600" smtClean="0">
                <a:solidFill>
                  <a:prstClr val="black"/>
                </a:solidFill>
              </a:rPr>
              <a:t>υνκ</a:t>
            </a:r>
            <a:r>
              <a:rPr lang="en-US" sz="1600" smtClean="0">
                <a:solidFill>
                  <a:prstClr val="black"/>
                </a:solidFill>
              </a:rPr>
              <a:t>: </a:t>
            </a:r>
            <a:r>
              <a:rPr lang="en-US" sz="1600" dirty="0" smtClean="0">
                <a:solidFill>
                  <a:prstClr val="black"/>
                </a:solidFill>
              </a:rPr>
              <a:t>N</a:t>
            </a:r>
            <a:r>
              <a:rPr lang="el-GR" sz="1600" dirty="0" err="1" smtClean="0">
                <a:solidFill>
                  <a:prstClr val="black"/>
                </a:solidFill>
              </a:rPr>
              <a:t>ύχτα</a:t>
            </a:r>
            <a:r>
              <a:rPr lang="el-GR" sz="1600" dirty="0" smtClean="0">
                <a:solidFill>
                  <a:prstClr val="black"/>
                </a:solidFill>
              </a:rPr>
              <a:t> καλοκαιριού στην παραλία</a:t>
            </a:r>
          </a:p>
        </p:txBody>
      </p:sp>
      <p:sp>
        <p:nvSpPr>
          <p:cNvPr id="5" name="4 - Ορθογώνιο"/>
          <p:cNvSpPr/>
          <p:nvPr/>
        </p:nvSpPr>
        <p:spPr>
          <a:xfrm>
            <a:off x="7092280" y="2420888"/>
            <a:ext cx="2051720" cy="4668331"/>
          </a:xfrm>
          <a:prstGeom prst="rect">
            <a:avLst/>
          </a:prstGeom>
        </p:spPr>
        <p:txBody>
          <a:bodyPr wrap="square">
            <a:spAutoFit/>
          </a:bodyPr>
          <a:lstStyle/>
          <a:p>
            <a:pPr algn="just"/>
            <a:r>
              <a:rPr lang="el-GR" sz="1600" dirty="0">
                <a:solidFill>
                  <a:prstClr val="black"/>
                </a:solidFill>
              </a:rPr>
              <a:t>Το πρώτο μέρος, με τον χαρακτηρισμό </a:t>
            </a:r>
            <a:r>
              <a:rPr lang="el-GR" sz="1600" dirty="0" smtClean="0">
                <a:solidFill>
                  <a:prstClr val="black"/>
                </a:solidFill>
              </a:rPr>
              <a:t>«Αργά», </a:t>
            </a:r>
            <a:r>
              <a:rPr lang="el-GR" sz="1600" dirty="0">
                <a:solidFill>
                  <a:prstClr val="black"/>
                </a:solidFill>
              </a:rPr>
              <a:t>ξεκινάει ονειρικά, με ένα έντονο ρυθμικό σχήμα από τα έγχορδα... κάτι που δίνει την αίσθηση μιας νύχτας.. "κάνοντας ελαφρά κουπί σε μια βάρκα...", όπως ο ίδιος εκμυστηρεύτηκε με γράμμα του στην </a:t>
            </a:r>
            <a:r>
              <a:rPr lang="el-GR" sz="1600" dirty="0" smtClean="0">
                <a:solidFill>
                  <a:prstClr val="black"/>
                </a:solidFill>
              </a:rPr>
              <a:t>Άλμα.</a:t>
            </a:r>
            <a:r>
              <a:rPr lang="el-GR" sz="1600" dirty="0">
                <a:solidFill>
                  <a:prstClr val="black"/>
                </a:solidFill>
              </a:rPr>
              <a:t> </a:t>
            </a:r>
            <a:r>
              <a:rPr lang="el-GR" sz="1600" dirty="0" smtClean="0">
                <a:solidFill>
                  <a:prstClr val="black"/>
                </a:solidFill>
              </a:rPr>
              <a:t>Το αιώνια </a:t>
            </a:r>
            <a:r>
              <a:rPr lang="el-GR" sz="1600" dirty="0">
                <a:solidFill>
                  <a:prstClr val="black"/>
                </a:solidFill>
              </a:rPr>
              <a:t>αγαπημένο </a:t>
            </a:r>
            <a:r>
              <a:rPr lang="el-GR" sz="1600" dirty="0" smtClean="0">
                <a:solidFill>
                  <a:prstClr val="black"/>
                </a:solidFill>
              </a:rPr>
              <a:t>του Μάλερ κόρνο </a:t>
            </a:r>
            <a:r>
              <a:rPr lang="el-GR" sz="1600" dirty="0">
                <a:solidFill>
                  <a:prstClr val="black"/>
                </a:solidFill>
              </a:rPr>
              <a:t>σπάει τη </a:t>
            </a:r>
            <a:r>
              <a:rPr lang="el-GR" sz="1600" dirty="0" smtClean="0">
                <a:solidFill>
                  <a:prstClr val="black"/>
                </a:solidFill>
              </a:rPr>
              <a:t>σιωπή.</a:t>
            </a:r>
            <a:endParaRPr lang="el-GR" sz="1600" dirty="0">
              <a:solidFill>
                <a:prstClr val="black"/>
              </a:solidFill>
            </a:endParaRPr>
          </a:p>
        </p:txBody>
      </p:sp>
      <p:pic>
        <p:nvPicPr>
          <p:cNvPr id="7" name="12. 7η Συμφωνία.wav">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84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3000" b="-43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434282"/>
          </a:xfrm>
        </p:spPr>
        <p:txBody>
          <a:bodyPr>
            <a:normAutofit fontScale="90000"/>
          </a:bodyPr>
          <a:lstStyle/>
          <a:p>
            <a:r>
              <a:rPr lang="en-US" sz="2700" b="1" dirty="0">
                <a:solidFill>
                  <a:srgbClr val="002060"/>
                </a:solidFill>
                <a:effectLst>
                  <a:outerShdw blurRad="38100" dist="38100" dir="2700000" algn="tl">
                    <a:srgbClr val="000000">
                      <a:alpha val="43137"/>
                    </a:srgbClr>
                  </a:outerShdw>
                </a:effectLst>
              </a:rPr>
              <a:t>Mahler: </a:t>
            </a:r>
            <a:r>
              <a:rPr lang="en-US" sz="2700" b="1" dirty="0" err="1" smtClean="0">
                <a:solidFill>
                  <a:srgbClr val="002060"/>
                </a:solidFill>
                <a:effectLst>
                  <a:outerShdw blurRad="38100" dist="38100" dir="2700000" algn="tl">
                    <a:srgbClr val="000000">
                      <a:alpha val="43137"/>
                    </a:srgbClr>
                  </a:outerShdw>
                </a:effectLst>
              </a:rPr>
              <a:t>Rückert</a:t>
            </a:r>
            <a:r>
              <a:rPr lang="en-US" sz="2700" b="1" dirty="0" smtClean="0">
                <a:solidFill>
                  <a:srgbClr val="002060"/>
                </a:solidFill>
                <a:effectLst>
                  <a:outerShdw blurRad="38100" dist="38100" dir="2700000" algn="tl">
                    <a:srgbClr val="000000">
                      <a:alpha val="43137"/>
                    </a:srgbClr>
                  </a:outerShdw>
                </a:effectLst>
              </a:rPr>
              <a:t>-Lied</a:t>
            </a:r>
            <a:r>
              <a:rPr lang="el-GR" sz="2700" b="1" dirty="0" smtClean="0">
                <a:solidFill>
                  <a:srgbClr val="002060"/>
                </a:solidFill>
                <a:effectLst>
                  <a:outerShdw blurRad="38100" dist="38100" dir="2700000" algn="tl">
                    <a:srgbClr val="000000">
                      <a:alpha val="43137"/>
                    </a:srgbClr>
                  </a:outerShdw>
                </a:effectLst>
              </a:rPr>
              <a:t> </a:t>
            </a:r>
            <a:r>
              <a:rPr lang="en-US" sz="2700" b="1" dirty="0" smtClean="0">
                <a:solidFill>
                  <a:srgbClr val="002060"/>
                </a:solidFill>
              </a:rPr>
              <a:t>“</a:t>
            </a:r>
            <a:r>
              <a:rPr lang="de-DE" sz="2700" dirty="0" smtClean="0">
                <a:solidFill>
                  <a:srgbClr val="002060"/>
                </a:solidFill>
                <a:effectLst>
                  <a:outerShdw blurRad="38100" dist="38100" dir="2700000" algn="tl">
                    <a:srgbClr val="000000">
                      <a:alpha val="43137"/>
                    </a:srgbClr>
                  </a:outerShdw>
                </a:effectLst>
              </a:rPr>
              <a:t>Ich </a:t>
            </a:r>
            <a:r>
              <a:rPr lang="de-DE" sz="2700" dirty="0">
                <a:solidFill>
                  <a:srgbClr val="002060"/>
                </a:solidFill>
                <a:effectLst>
                  <a:outerShdw blurRad="38100" dist="38100" dir="2700000" algn="tl">
                    <a:srgbClr val="000000">
                      <a:alpha val="43137"/>
                    </a:srgbClr>
                  </a:outerShdw>
                </a:effectLst>
              </a:rPr>
              <a:t>bin der Welt abhanden </a:t>
            </a:r>
            <a:r>
              <a:rPr lang="de-DE" sz="2700" dirty="0" smtClean="0">
                <a:solidFill>
                  <a:srgbClr val="002060"/>
                </a:solidFill>
                <a:effectLst>
                  <a:outerShdw blurRad="38100" dist="38100" dir="2700000" algn="tl">
                    <a:srgbClr val="000000">
                      <a:alpha val="43137"/>
                    </a:srgbClr>
                  </a:outerShdw>
                </a:effectLst>
              </a:rPr>
              <a:t>gekommen“</a:t>
            </a:r>
            <a:r>
              <a:rPr lang="el-GR" sz="2700" dirty="0">
                <a:solidFill>
                  <a:srgbClr val="002060"/>
                </a:solidFill>
                <a:effectLst>
                  <a:outerShdw blurRad="38100" dist="38100" dir="2700000" algn="tl">
                    <a:srgbClr val="000000">
                      <a:alpha val="43137"/>
                    </a:srgbClr>
                  </a:outerShdw>
                </a:effectLst>
              </a:rPr>
              <a:t/>
            </a:r>
            <a:br>
              <a:rPr lang="el-GR" sz="2700" dirty="0">
                <a:solidFill>
                  <a:srgbClr val="002060"/>
                </a:solidFill>
                <a:effectLst>
                  <a:outerShdw blurRad="38100" dist="38100" dir="2700000" algn="tl">
                    <a:srgbClr val="000000">
                      <a:alpha val="43137"/>
                    </a:srgbClr>
                  </a:outerShdw>
                </a:effectLst>
              </a:rPr>
            </a:br>
            <a:r>
              <a:rPr lang="el-GR" sz="2700" b="1" dirty="0" smtClean="0">
                <a:solidFill>
                  <a:srgbClr val="002060"/>
                </a:solidFill>
                <a:effectLst>
                  <a:outerShdw blurRad="38100" dist="38100" dir="2700000" algn="tl">
                    <a:srgbClr val="000000">
                      <a:alpha val="43137"/>
                    </a:srgbClr>
                  </a:outerShdw>
                </a:effectLst>
              </a:rPr>
              <a:t>Μάλερ</a:t>
            </a:r>
            <a:r>
              <a:rPr lang="en-US" sz="2700" b="1" dirty="0" smtClean="0">
                <a:solidFill>
                  <a:srgbClr val="002060"/>
                </a:solidFill>
                <a:effectLst>
                  <a:outerShdw blurRad="38100" dist="38100" dir="2700000" algn="tl">
                    <a:srgbClr val="000000">
                      <a:alpha val="43137"/>
                    </a:srgbClr>
                  </a:outerShdw>
                </a:effectLst>
              </a:rPr>
              <a:t>: T</a:t>
            </a:r>
            <a:r>
              <a:rPr lang="el-GR" sz="2700" b="1" dirty="0" err="1" smtClean="0">
                <a:solidFill>
                  <a:srgbClr val="002060"/>
                </a:solidFill>
                <a:effectLst>
                  <a:outerShdw blurRad="38100" dist="38100" dir="2700000" algn="tl">
                    <a:srgbClr val="000000">
                      <a:alpha val="43137"/>
                    </a:srgbClr>
                  </a:outerShdw>
                </a:effectLst>
              </a:rPr>
              <a:t>ραγούδι</a:t>
            </a:r>
            <a:r>
              <a:rPr lang="el-GR" sz="2700" b="1" dirty="0" smtClean="0">
                <a:solidFill>
                  <a:srgbClr val="002060"/>
                </a:solidFill>
                <a:effectLst>
                  <a:outerShdw blurRad="38100" dist="38100" dir="2700000" algn="tl">
                    <a:srgbClr val="000000">
                      <a:alpha val="43137"/>
                    </a:srgbClr>
                  </a:outerShdw>
                </a:effectLst>
              </a:rPr>
              <a:t> σε ποίηση </a:t>
            </a:r>
            <a:r>
              <a:rPr lang="el-GR" sz="2700" b="1" dirty="0" err="1" smtClean="0">
                <a:solidFill>
                  <a:srgbClr val="002060"/>
                </a:solidFill>
                <a:effectLst>
                  <a:outerShdw blurRad="38100" dist="38100" dir="2700000" algn="tl">
                    <a:srgbClr val="000000">
                      <a:alpha val="43137"/>
                    </a:srgbClr>
                  </a:outerShdw>
                </a:effectLst>
              </a:rPr>
              <a:t>Ρύκερτ</a:t>
            </a:r>
            <a:r>
              <a:rPr lang="el-GR" sz="2700" b="1" dirty="0" smtClean="0">
                <a:solidFill>
                  <a:srgbClr val="002060"/>
                </a:solidFill>
                <a:effectLst>
                  <a:outerShdw blurRad="38100" dist="38100" dir="2700000" algn="tl">
                    <a:srgbClr val="000000">
                      <a:alpha val="43137"/>
                    </a:srgbClr>
                  </a:outerShdw>
                </a:effectLst>
              </a:rPr>
              <a:t> </a:t>
            </a:r>
            <a:r>
              <a:rPr lang="el-GR" sz="2700" dirty="0" smtClean="0">
                <a:solidFill>
                  <a:srgbClr val="002060"/>
                </a:solidFill>
                <a:effectLst>
                  <a:outerShdw blurRad="38100" dist="38100" dir="2700000" algn="tl">
                    <a:srgbClr val="000000">
                      <a:alpha val="43137"/>
                    </a:srgbClr>
                  </a:outerShdw>
                </a:effectLst>
              </a:rPr>
              <a:t>«Είμαι χαμένος </a:t>
            </a:r>
            <a:r>
              <a:rPr lang="el-GR" sz="2700" dirty="0">
                <a:solidFill>
                  <a:srgbClr val="002060"/>
                </a:solidFill>
                <a:effectLst>
                  <a:outerShdw blurRad="38100" dist="38100" dir="2700000" algn="tl">
                    <a:srgbClr val="000000">
                      <a:alpha val="43137"/>
                    </a:srgbClr>
                  </a:outerShdw>
                </a:effectLst>
              </a:rPr>
              <a:t>απ’ τον </a:t>
            </a:r>
            <a:r>
              <a:rPr lang="el-GR" sz="2700" dirty="0" smtClean="0">
                <a:solidFill>
                  <a:srgbClr val="002060"/>
                </a:solidFill>
                <a:effectLst>
                  <a:outerShdw blurRad="38100" dist="38100" dir="2700000" algn="tl">
                    <a:srgbClr val="000000">
                      <a:alpha val="43137"/>
                    </a:srgbClr>
                  </a:outerShdw>
                </a:effectLst>
              </a:rPr>
              <a:t>κόσμο»</a:t>
            </a:r>
            <a:br>
              <a:rPr lang="el-GR" sz="2700" dirty="0" smtClean="0">
                <a:solidFill>
                  <a:srgbClr val="002060"/>
                </a:solidFill>
                <a:effectLst>
                  <a:outerShdw blurRad="38100" dist="38100" dir="2700000" algn="tl">
                    <a:srgbClr val="000000">
                      <a:alpha val="43137"/>
                    </a:srgbClr>
                  </a:outerShdw>
                </a:effectLst>
              </a:rPr>
            </a:br>
            <a:r>
              <a:rPr lang="el-GR" sz="2200" dirty="0" err="1" smtClean="0">
                <a:solidFill>
                  <a:srgbClr val="002060"/>
                </a:solidFill>
              </a:rPr>
              <a:t>Τζάνετ</a:t>
            </a:r>
            <a:r>
              <a:rPr lang="el-GR" sz="2200" dirty="0" smtClean="0">
                <a:solidFill>
                  <a:srgbClr val="002060"/>
                </a:solidFill>
              </a:rPr>
              <a:t> </a:t>
            </a:r>
            <a:r>
              <a:rPr lang="el-GR" sz="2200" dirty="0" err="1" smtClean="0">
                <a:solidFill>
                  <a:srgbClr val="002060"/>
                </a:solidFill>
              </a:rPr>
              <a:t>Μπαίηκερ</a:t>
            </a:r>
            <a:r>
              <a:rPr lang="el-GR" sz="2200" dirty="0" smtClean="0">
                <a:solidFill>
                  <a:srgbClr val="002060"/>
                </a:solidFill>
              </a:rPr>
              <a:t>, μεσόφωνη. Ορχήστρα Νέα </a:t>
            </a:r>
            <a:r>
              <a:rPr lang="el-GR" sz="2200" dirty="0" err="1" smtClean="0">
                <a:solidFill>
                  <a:srgbClr val="002060"/>
                </a:solidFill>
              </a:rPr>
              <a:t>Φιλαρμόνια</a:t>
            </a:r>
            <a:r>
              <a:rPr lang="el-GR" sz="2200" dirty="0" smtClean="0">
                <a:solidFill>
                  <a:srgbClr val="002060"/>
                </a:solidFill>
              </a:rPr>
              <a:t>, Τζον </a:t>
            </a:r>
            <a:r>
              <a:rPr lang="el-GR" sz="2200" dirty="0" err="1" smtClean="0">
                <a:solidFill>
                  <a:srgbClr val="002060"/>
                </a:solidFill>
              </a:rPr>
              <a:t>Μπαρμπιρόλι</a:t>
            </a:r>
            <a:r>
              <a:rPr lang="en-US" sz="2700" dirty="0" smtClean="0">
                <a:solidFill>
                  <a:srgbClr val="002060"/>
                </a:solidFill>
                <a:effectLst>
                  <a:outerShdw blurRad="38100" dist="38100" dir="2700000" algn="tl">
                    <a:srgbClr val="000000">
                      <a:alpha val="43137"/>
                    </a:srgbClr>
                  </a:outerShdw>
                </a:effectLst>
              </a:rPr>
              <a:t/>
            </a:r>
            <a:br>
              <a:rPr lang="en-US" sz="2700" dirty="0" smtClean="0">
                <a:solidFill>
                  <a:srgbClr val="002060"/>
                </a:solidFill>
                <a:effectLst>
                  <a:outerShdw blurRad="38100" dist="38100" dir="2700000" algn="tl">
                    <a:srgbClr val="000000">
                      <a:alpha val="43137"/>
                    </a:srgbClr>
                  </a:outerShdw>
                </a:effectLst>
              </a:rPr>
            </a:br>
            <a:r>
              <a:rPr lang="en-US" sz="2700" dirty="0" smtClean="0">
                <a:solidFill>
                  <a:srgbClr val="002060"/>
                </a:solidFill>
                <a:effectLst>
                  <a:outerShdw blurRad="38100" dist="38100" dir="2700000" algn="tl">
                    <a:srgbClr val="000000">
                      <a:alpha val="43137"/>
                    </a:srgbClr>
                  </a:outerShdw>
                </a:effectLst>
              </a:rPr>
              <a:t/>
            </a:r>
            <a:br>
              <a:rPr lang="en-US" sz="2700" dirty="0" smtClean="0">
                <a:solidFill>
                  <a:srgbClr val="002060"/>
                </a:solidFill>
                <a:effectLst>
                  <a:outerShdw blurRad="38100" dist="38100" dir="2700000" algn="tl">
                    <a:srgbClr val="000000">
                      <a:alpha val="43137"/>
                    </a:srgbClr>
                  </a:outerShdw>
                </a:effectLst>
              </a:rPr>
            </a:br>
            <a:r>
              <a:rPr lang="el-GR" dirty="0">
                <a:solidFill>
                  <a:srgbClr val="002060"/>
                </a:solidFill>
                <a:effectLst>
                  <a:outerShdw blurRad="38100" dist="38100" dir="2700000" algn="tl">
                    <a:srgbClr val="000000">
                      <a:alpha val="43137"/>
                    </a:srgbClr>
                  </a:outerShdw>
                </a:effectLst>
              </a:rPr>
              <a:t/>
            </a:r>
            <a:br>
              <a:rPr lang="el-GR" dirty="0">
                <a:solidFill>
                  <a:srgbClr val="002060"/>
                </a:solidFill>
                <a:effectLst>
                  <a:outerShdw blurRad="38100" dist="38100" dir="2700000" algn="tl">
                    <a:srgbClr val="000000">
                      <a:alpha val="43137"/>
                    </a:srgbClr>
                  </a:outerShdw>
                </a:effectLst>
              </a:rPr>
            </a:br>
            <a:endParaRPr lang="el-GR" dirty="0">
              <a:solidFill>
                <a:srgbClr val="002060"/>
              </a:solidFill>
              <a:effectLst>
                <a:outerShdw blurRad="38100" dist="38100" dir="2700000" algn="tl">
                  <a:srgbClr val="000000">
                    <a:alpha val="43137"/>
                  </a:srgbClr>
                </a:outerShdw>
              </a:effectLst>
            </a:endParaRPr>
          </a:p>
        </p:txBody>
      </p:sp>
      <p:sp>
        <p:nvSpPr>
          <p:cNvPr id="3" name="2 - Θέση περιεχομένου"/>
          <p:cNvSpPr>
            <a:spLocks noGrp="1"/>
          </p:cNvSpPr>
          <p:nvPr>
            <p:ph sz="half" idx="1"/>
          </p:nvPr>
        </p:nvSpPr>
        <p:spPr>
          <a:xfrm>
            <a:off x="0" y="1628800"/>
            <a:ext cx="4067944" cy="4896544"/>
          </a:xfrm>
        </p:spPr>
        <p:txBody>
          <a:bodyPr>
            <a:normAutofit fontScale="40000" lnSpcReduction="20000"/>
          </a:bodyPr>
          <a:lstStyle/>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Ich bin der Welt abhanden gekommen,</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Mit der ich sonst viele Zeit verdorben,</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Sie hat so lange nichts von mir vernommen,</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Sie mag wohl glauben, ich sei gestorben!</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pPr>
              <a:buNone/>
            </a:pPr>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 </a:t>
            </a:r>
            <a:endParaRPr lang="el-GR" sz="3300" b="1" dirty="0" smtClean="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pPr>
              <a:buNone/>
            </a:pP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Es ist mir auch gar nichts daran gelegen,</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Ob sie mich für gestorben hält,</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Ich kann auch gar nichts sagen dagegen,</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Denn wirklich bin ich gestorben der Welt.</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pPr>
              <a:buNone/>
            </a:pPr>
            <a:endParaRPr lang="el-GR" sz="3300" b="1" dirty="0" smtClean="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pPr>
              <a:buNone/>
            </a:pPr>
            <a:endParaRPr lang="el-GR" sz="3300" b="1" dirty="0" smtClean="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Ich bin gestorben dem Weltgetümmel,</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Und ruh’ in einem stillen Gebiet!</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Ich leb’ allein in meinem Himmel,</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r>
              <a:rPr lang="de-DE"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rPr>
              <a:t>In meinem Lieben, in meinem Lied!</a:t>
            </a:r>
            <a:endParaRPr lang="el-GR" sz="3300" b="1" dirty="0">
              <a:ln>
                <a:solidFill>
                  <a:schemeClr val="tx1"/>
                </a:solidFill>
                <a:prstDash val="sysDot"/>
              </a:ln>
              <a:solidFill>
                <a:schemeClr val="tx2">
                  <a:lumMod val="75000"/>
                </a:schemeClr>
              </a:solidFill>
              <a:effectLst>
                <a:outerShdw blurRad="38100" dist="38100" dir="2700000" algn="tl">
                  <a:srgbClr val="000000">
                    <a:alpha val="43137"/>
                  </a:srgbClr>
                </a:outerShdw>
              </a:effectLst>
            </a:endParaRPr>
          </a:p>
          <a:p>
            <a:endParaRPr lang="el-GR" dirty="0">
              <a:ln>
                <a:solidFill>
                  <a:schemeClr val="tx1"/>
                </a:solidFill>
                <a:prstDash val="sysDot"/>
              </a:ln>
              <a:solidFill>
                <a:schemeClr val="tx2">
                  <a:lumMod val="60000"/>
                  <a:lumOff val="40000"/>
                </a:schemeClr>
              </a:solidFill>
            </a:endParaRPr>
          </a:p>
        </p:txBody>
      </p:sp>
      <p:sp>
        <p:nvSpPr>
          <p:cNvPr id="4" name="3 - Θέση περιεχομένου"/>
          <p:cNvSpPr>
            <a:spLocks noGrp="1"/>
          </p:cNvSpPr>
          <p:nvPr>
            <p:ph sz="half" idx="2"/>
          </p:nvPr>
        </p:nvSpPr>
        <p:spPr>
          <a:xfrm>
            <a:off x="5364088" y="1700808"/>
            <a:ext cx="3960440" cy="3960440"/>
          </a:xfrm>
        </p:spPr>
        <p:txBody>
          <a:bodyPr>
            <a:normAutofit fontScale="40000" lnSpcReduction="20000"/>
          </a:bodyPr>
          <a:lstStyle/>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Είμαι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χαμένος  απ</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τον κόσμο,</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στον οποίο έχασα πολύ χρόνο,</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Δεν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έχει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ακουστεί τίποτα για μένα  τόσο καιρό,</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Μπορεί να πιστεύουν πως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έχω  πεθάνει</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a:t>
            </a:r>
          </a:p>
          <a:p>
            <a:endPar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endParaRPr>
          </a:p>
          <a:p>
            <a:endPar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endParaRP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Δεν με νοιάζει,</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Αν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πιστεύουν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πως είμαι νεκρός,</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Δεν μπορώ να το αρνηθώ,</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Επειδή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πραγματικά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είμαι νεκρός για τον κόσμο.</a:t>
            </a:r>
          </a:p>
          <a:p>
            <a:endPar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endParaRPr>
          </a:p>
          <a:p>
            <a:endPar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endParaRPr>
          </a:p>
          <a:p>
            <a:pPr>
              <a:buNone/>
            </a:pPr>
            <a:endPar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endParaRP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Είμαι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νεκρός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στην αναταραχή του κόσμου,</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Και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ξεκουράζομαι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σε ένα ήσυχο μέρος!</a:t>
            </a:r>
          </a:p>
          <a:p>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Ζω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μόνος στον παράδεισό μου</a:t>
            </a:r>
          </a:p>
          <a:p>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Στην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αγάπη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μου, στο </a:t>
            </a:r>
            <a:r>
              <a:rPr lang="el-GR" sz="3300" b="1" dirty="0" smtClean="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 τραγούδι </a:t>
            </a:r>
            <a:r>
              <a:rPr lang="el-GR" sz="3300" b="1" dirty="0">
                <a:ln cmpd="dbl">
                  <a:solidFill>
                    <a:schemeClr val="tx1"/>
                  </a:solidFill>
                  <a:prstDash val="sysDash"/>
                </a:ln>
                <a:solidFill>
                  <a:schemeClr val="tx2">
                    <a:lumMod val="75000"/>
                  </a:schemeClr>
                </a:solidFill>
                <a:effectLst>
                  <a:outerShdw blurRad="38100" dist="38100" dir="2700000" algn="tl">
                    <a:srgbClr val="000000">
                      <a:alpha val="43137"/>
                    </a:srgbClr>
                  </a:outerShdw>
                </a:effectLst>
              </a:rPr>
              <a:t>μου!</a:t>
            </a:r>
          </a:p>
          <a:p>
            <a:endParaRPr lang="el-GR" b="1" dirty="0">
              <a:ln cmpd="dbl">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ysDash"/>
              </a:ln>
              <a:solidFill>
                <a:schemeClr val="tx2">
                  <a:lumMod val="60000"/>
                  <a:lumOff val="40000"/>
                </a:schemeClr>
              </a:solidFill>
            </a:endParaRPr>
          </a:p>
        </p:txBody>
      </p:sp>
      <p:sp>
        <p:nvSpPr>
          <p:cNvPr id="5" name="4 - Ορθογώνιο"/>
          <p:cNvSpPr/>
          <p:nvPr/>
        </p:nvSpPr>
        <p:spPr>
          <a:xfrm>
            <a:off x="6660232" y="6021288"/>
            <a:ext cx="2483768" cy="738664"/>
          </a:xfrm>
          <a:prstGeom prst="rect">
            <a:avLst/>
          </a:prstGeom>
        </p:spPr>
        <p:txBody>
          <a:bodyPr wrap="square">
            <a:spAutoFit/>
          </a:bodyPr>
          <a:lstStyle/>
          <a:p>
            <a:pPr algn="ctr"/>
            <a:r>
              <a:rPr lang="el-GR" sz="1400" dirty="0" smtClean="0">
                <a:solidFill>
                  <a:srgbClr val="002060"/>
                </a:solidFill>
              </a:rPr>
              <a:t>Κ.-Ντ. Φρίντριχ</a:t>
            </a:r>
            <a:r>
              <a:rPr lang="en-US" sz="1400" dirty="0" smtClean="0">
                <a:solidFill>
                  <a:srgbClr val="002060"/>
                </a:solidFill>
              </a:rPr>
              <a:t>: </a:t>
            </a:r>
            <a:r>
              <a:rPr lang="el-GR" sz="1400" dirty="0" smtClean="0">
                <a:solidFill>
                  <a:srgbClr val="002060"/>
                </a:solidFill>
              </a:rPr>
              <a:t>Περιπλανώμενος πάνω από  θάλασσα ομίχλης (1817)</a:t>
            </a:r>
            <a:r>
              <a:rPr lang="en-US" sz="1400" dirty="0" smtClean="0">
                <a:solidFill>
                  <a:srgbClr val="002060"/>
                </a:solidFill>
              </a:rPr>
              <a:t>.</a:t>
            </a:r>
            <a:endParaRPr lang="el-GR" sz="1400" dirty="0">
              <a:solidFill>
                <a:srgbClr val="002060"/>
              </a:solidFill>
            </a:endParaRPr>
          </a:p>
        </p:txBody>
      </p:sp>
      <p:pic>
        <p:nvPicPr>
          <p:cNvPr id="6" name="13.Rückert Lied_ No. 5, Ich bin der Welt abhanden gekommen.wav">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20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20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20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20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2000"/>
                                        <p:tgtEl>
                                          <p:spTgt spid="3">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2000"/>
                                        <p:tgtEl>
                                          <p:spTgt spid="3">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2000"/>
                                        <p:tgtEl>
                                          <p:spTgt spid="3">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dissolve">
                                      <p:cBhvr>
                                        <p:cTn id="31" dur="2000"/>
                                        <p:tgtEl>
                                          <p:spTgt spid="3">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dissolve">
                                      <p:cBhvr>
                                        <p:cTn id="34" dur="2000"/>
                                        <p:tgtEl>
                                          <p:spTgt spid="3">
                                            <p:txEl>
                                              <p:pRg st="13" end="13"/>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dissolve">
                                      <p:cBhvr>
                                        <p:cTn id="37" dur="2000"/>
                                        <p:tgtEl>
                                          <p:spTgt spid="3">
                                            <p:txEl>
                                              <p:pRg st="14" end="1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dissolve">
                                      <p:cBhvr>
                                        <p:cTn id="40" dur="2000"/>
                                        <p:tgtEl>
                                          <p:spTgt spid="3">
                                            <p:txEl>
                                              <p:pRg st="15" end="15"/>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animEffect transition="in" filter="dissolve">
                                      <p:cBhvr>
                                        <p:cTn id="43" dur="2000"/>
                                        <p:tgtEl>
                                          <p:spTgt spid="3">
                                            <p:txEl>
                                              <p:pRg st="16" end="1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dissolve">
                                      <p:cBhvr>
                                        <p:cTn id="48" dur="2000"/>
                                        <p:tgtEl>
                                          <p:spTgt spid="4">
                                            <p:txEl>
                                              <p:pRg st="0" end="0"/>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dissolve">
                                      <p:cBhvr>
                                        <p:cTn id="51" dur="2000"/>
                                        <p:tgtEl>
                                          <p:spTgt spid="4">
                                            <p:txEl>
                                              <p:pRg st="1" end="1"/>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4">
                                            <p:txEl>
                                              <p:pRg st="2" end="2"/>
                                            </p:txEl>
                                          </p:spTgt>
                                        </p:tgtEl>
                                        <p:attrNameLst>
                                          <p:attrName>style.visibility</p:attrName>
                                        </p:attrNameLst>
                                      </p:cBhvr>
                                      <p:to>
                                        <p:strVal val="visible"/>
                                      </p:to>
                                    </p:set>
                                    <p:animEffect transition="in" filter="dissolve">
                                      <p:cBhvr>
                                        <p:cTn id="54" dur="2000"/>
                                        <p:tgtEl>
                                          <p:spTgt spid="4">
                                            <p:txEl>
                                              <p:pRg st="2" end="2"/>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dissolve">
                                      <p:cBhvr>
                                        <p:cTn id="57" dur="2000"/>
                                        <p:tgtEl>
                                          <p:spTgt spid="4">
                                            <p:txEl>
                                              <p:pRg st="3" end="3"/>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4">
                                            <p:txEl>
                                              <p:pRg st="6" end="6"/>
                                            </p:txEl>
                                          </p:spTgt>
                                        </p:tgtEl>
                                        <p:attrNameLst>
                                          <p:attrName>style.visibility</p:attrName>
                                        </p:attrNameLst>
                                      </p:cBhvr>
                                      <p:to>
                                        <p:strVal val="visible"/>
                                      </p:to>
                                    </p:set>
                                    <p:animEffect transition="in" filter="dissolve">
                                      <p:cBhvr>
                                        <p:cTn id="60" dur="2000"/>
                                        <p:tgtEl>
                                          <p:spTgt spid="4">
                                            <p:txEl>
                                              <p:pRg st="6" end="6"/>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dissolve">
                                      <p:cBhvr>
                                        <p:cTn id="63" dur="2000"/>
                                        <p:tgtEl>
                                          <p:spTgt spid="4">
                                            <p:txEl>
                                              <p:pRg st="7" end="7"/>
                                            </p:txEl>
                                          </p:spTgt>
                                        </p:tgtEl>
                                      </p:cBhvr>
                                    </p:animEffect>
                                  </p:childTnLst>
                                </p:cTn>
                              </p:par>
                              <p:par>
                                <p:cTn id="64" presetID="9" presetClass="entr" presetSubtype="0" fill="hold" nodeType="withEffect">
                                  <p:stCondLst>
                                    <p:cond delay="0"/>
                                  </p:stCondLst>
                                  <p:childTnLst>
                                    <p:set>
                                      <p:cBhvr>
                                        <p:cTn id="65" dur="1" fill="hold">
                                          <p:stCondLst>
                                            <p:cond delay="0"/>
                                          </p:stCondLst>
                                        </p:cTn>
                                        <p:tgtEl>
                                          <p:spTgt spid="4">
                                            <p:txEl>
                                              <p:pRg st="8" end="8"/>
                                            </p:txEl>
                                          </p:spTgt>
                                        </p:tgtEl>
                                        <p:attrNameLst>
                                          <p:attrName>style.visibility</p:attrName>
                                        </p:attrNameLst>
                                      </p:cBhvr>
                                      <p:to>
                                        <p:strVal val="visible"/>
                                      </p:to>
                                    </p:set>
                                    <p:animEffect transition="in" filter="dissolve">
                                      <p:cBhvr>
                                        <p:cTn id="66" dur="2000"/>
                                        <p:tgtEl>
                                          <p:spTgt spid="4">
                                            <p:txEl>
                                              <p:pRg st="8" end="8"/>
                                            </p:txEl>
                                          </p:spTgt>
                                        </p:tgtEl>
                                      </p:cBhvr>
                                    </p:animEffect>
                                  </p:childTnLst>
                                </p:cTn>
                              </p:par>
                              <p:par>
                                <p:cTn id="67" presetID="9"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animEffect transition="in" filter="dissolve">
                                      <p:cBhvr>
                                        <p:cTn id="69" dur="2000"/>
                                        <p:tgtEl>
                                          <p:spTgt spid="4">
                                            <p:txEl>
                                              <p:pRg st="9" end="9"/>
                                            </p:txEl>
                                          </p:spTgt>
                                        </p:tgtEl>
                                      </p:cBhvr>
                                    </p:animEffect>
                                  </p:childTnLst>
                                </p:cTn>
                              </p:par>
                              <p:par>
                                <p:cTn id="70" presetID="9" presetClass="entr" presetSubtype="0" fill="hold" nodeType="withEffect">
                                  <p:stCondLst>
                                    <p:cond delay="0"/>
                                  </p:stCondLst>
                                  <p:childTnLst>
                                    <p:set>
                                      <p:cBhvr>
                                        <p:cTn id="71" dur="1" fill="hold">
                                          <p:stCondLst>
                                            <p:cond delay="0"/>
                                          </p:stCondLst>
                                        </p:cTn>
                                        <p:tgtEl>
                                          <p:spTgt spid="4">
                                            <p:txEl>
                                              <p:pRg st="13" end="13"/>
                                            </p:txEl>
                                          </p:spTgt>
                                        </p:tgtEl>
                                        <p:attrNameLst>
                                          <p:attrName>style.visibility</p:attrName>
                                        </p:attrNameLst>
                                      </p:cBhvr>
                                      <p:to>
                                        <p:strVal val="visible"/>
                                      </p:to>
                                    </p:set>
                                    <p:animEffect transition="in" filter="dissolve">
                                      <p:cBhvr>
                                        <p:cTn id="72" dur="2000"/>
                                        <p:tgtEl>
                                          <p:spTgt spid="4">
                                            <p:txEl>
                                              <p:pRg st="13" end="13"/>
                                            </p:txEl>
                                          </p:spTgt>
                                        </p:tgtEl>
                                      </p:cBhvr>
                                    </p:animEffect>
                                  </p:childTnLst>
                                </p:cTn>
                              </p:par>
                              <p:par>
                                <p:cTn id="73" presetID="9" presetClass="entr" presetSubtype="0" fill="hold" nodeType="withEffect">
                                  <p:stCondLst>
                                    <p:cond delay="0"/>
                                  </p:stCondLst>
                                  <p:childTnLst>
                                    <p:set>
                                      <p:cBhvr>
                                        <p:cTn id="74" dur="1" fill="hold">
                                          <p:stCondLst>
                                            <p:cond delay="0"/>
                                          </p:stCondLst>
                                        </p:cTn>
                                        <p:tgtEl>
                                          <p:spTgt spid="4">
                                            <p:txEl>
                                              <p:pRg st="14" end="14"/>
                                            </p:txEl>
                                          </p:spTgt>
                                        </p:tgtEl>
                                        <p:attrNameLst>
                                          <p:attrName>style.visibility</p:attrName>
                                        </p:attrNameLst>
                                      </p:cBhvr>
                                      <p:to>
                                        <p:strVal val="visible"/>
                                      </p:to>
                                    </p:set>
                                    <p:animEffect transition="in" filter="dissolve">
                                      <p:cBhvr>
                                        <p:cTn id="75" dur="2000"/>
                                        <p:tgtEl>
                                          <p:spTgt spid="4">
                                            <p:txEl>
                                              <p:pRg st="14" end="14"/>
                                            </p:txEl>
                                          </p:spTgt>
                                        </p:tgtEl>
                                      </p:cBhvr>
                                    </p:animEffect>
                                  </p:childTnLst>
                                </p:cTn>
                              </p:par>
                              <p:par>
                                <p:cTn id="76" presetID="9" presetClass="entr" presetSubtype="0" fill="hold" nodeType="withEffect">
                                  <p:stCondLst>
                                    <p:cond delay="0"/>
                                  </p:stCondLst>
                                  <p:childTnLst>
                                    <p:set>
                                      <p:cBhvr>
                                        <p:cTn id="77" dur="1" fill="hold">
                                          <p:stCondLst>
                                            <p:cond delay="0"/>
                                          </p:stCondLst>
                                        </p:cTn>
                                        <p:tgtEl>
                                          <p:spTgt spid="4">
                                            <p:txEl>
                                              <p:pRg st="15" end="15"/>
                                            </p:txEl>
                                          </p:spTgt>
                                        </p:tgtEl>
                                        <p:attrNameLst>
                                          <p:attrName>style.visibility</p:attrName>
                                        </p:attrNameLst>
                                      </p:cBhvr>
                                      <p:to>
                                        <p:strVal val="visible"/>
                                      </p:to>
                                    </p:set>
                                    <p:animEffect transition="in" filter="dissolve">
                                      <p:cBhvr>
                                        <p:cTn id="78" dur="2000"/>
                                        <p:tgtEl>
                                          <p:spTgt spid="4">
                                            <p:txEl>
                                              <p:pRg st="15" end="15"/>
                                            </p:txEl>
                                          </p:spTgt>
                                        </p:tgtEl>
                                      </p:cBhvr>
                                    </p:animEffect>
                                  </p:childTnLst>
                                </p:cTn>
                              </p:par>
                              <p:par>
                                <p:cTn id="79" presetID="9" presetClass="entr" presetSubtype="0" fill="hold" nodeType="withEffect">
                                  <p:stCondLst>
                                    <p:cond delay="0"/>
                                  </p:stCondLst>
                                  <p:childTnLst>
                                    <p:set>
                                      <p:cBhvr>
                                        <p:cTn id="80" dur="1" fill="hold">
                                          <p:stCondLst>
                                            <p:cond delay="0"/>
                                          </p:stCondLst>
                                        </p:cTn>
                                        <p:tgtEl>
                                          <p:spTgt spid="4">
                                            <p:txEl>
                                              <p:pRg st="16" end="16"/>
                                            </p:txEl>
                                          </p:spTgt>
                                        </p:tgtEl>
                                        <p:attrNameLst>
                                          <p:attrName>style.visibility</p:attrName>
                                        </p:attrNameLst>
                                      </p:cBhvr>
                                      <p:to>
                                        <p:strVal val="visible"/>
                                      </p:to>
                                    </p:set>
                                    <p:animEffect transition="in" filter="dissolve">
                                      <p:cBhvr>
                                        <p:cTn id="81" dur="2000"/>
                                        <p:tgtEl>
                                          <p:spTgt spid="4">
                                            <p:txEl>
                                              <p:pRg st="16" end="16"/>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10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6">
                <a:lumMod val="75000"/>
                <a:alpha val="87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779912" y="332656"/>
            <a:ext cx="5364088" cy="2376264"/>
          </a:xfrm>
        </p:spPr>
        <p:txBody>
          <a:bodyPr>
            <a:normAutofit fontScale="90000"/>
          </a:bodyPr>
          <a:lstStyle/>
          <a:p>
            <a:pPr algn="r"/>
            <a:r>
              <a:rPr lang="el-GR" sz="2400" dirty="0" smtClean="0"/>
              <a:t/>
            </a:r>
            <a:br>
              <a:rPr lang="el-GR" sz="2400" dirty="0" smtClean="0"/>
            </a:br>
            <a:r>
              <a:rPr lang="de-DE" sz="1600" dirty="0" smtClean="0">
                <a:effectLst>
                  <a:outerShdw blurRad="38100" dist="38100" dir="2700000" algn="tl">
                    <a:srgbClr val="000000">
                      <a:alpha val="43137"/>
                    </a:srgbClr>
                  </a:outerShdw>
                </a:effectLst>
              </a:rPr>
              <a:t> Ich wandle nach der Heimat, meiner Stätte. </a:t>
            </a: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 Στην πατρική μου πόλη ταξιδεύω, στο καταφύγιο το δικό μου.</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Ich werde niemals in die Ferne schweifen.</a:t>
            </a: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Πια, για πολύ τον ορίζοντα δεν θα ψάχνω.</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Still ist mein Herz und harret seiner Stunde!</a:t>
            </a: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Μένει η καρδιά μου ακίνητη, την παράδοσή της περιμένει.</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Die liebe Erde allüberall </a:t>
            </a:r>
            <a:r>
              <a:rPr lang="el-GR" sz="1600" dirty="0" smtClean="0">
                <a:effectLst>
                  <a:outerShdw blurRad="38100" dist="38100" dir="2700000" algn="tl">
                    <a:srgbClr val="000000">
                      <a:alpha val="43137"/>
                    </a:srgbClr>
                  </a:outerShdw>
                </a:effectLst>
              </a:rPr>
              <a:t> </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Blüht auf im Lenz und grünt Aufs neu!</a:t>
            </a:r>
            <a:r>
              <a:rPr lang="el-GR" sz="1600" dirty="0" smtClean="0">
                <a:effectLst>
                  <a:outerShdw blurRad="38100" dist="38100" dir="2700000" algn="tl">
                    <a:srgbClr val="000000">
                      <a:alpha val="43137"/>
                    </a:srgbClr>
                  </a:outerShdw>
                </a:effectLst>
              </a:rPr>
              <a:t> </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Πανέμορφη γη, ολόγυρα, παντού, ξαναζεί την άνοιξη κι ανθίζει πάλι.</a:t>
            </a:r>
            <a:r>
              <a:rPr lang="de-DE"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Allüberall und ewig Blauen licht die Fernen! </a:t>
            </a: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Παντού, παντού, πάντοτε, πάντα λαμπιρίζει ο γαλανός ορίζοντας.</a:t>
            </a:r>
            <a:br>
              <a:rPr lang="el-GR" sz="1600" dirty="0" smtClean="0">
                <a:effectLst>
                  <a:outerShdw blurRad="38100" dist="38100" dir="2700000" algn="tl">
                    <a:srgbClr val="000000">
                      <a:alpha val="43137"/>
                    </a:srgbClr>
                  </a:outerShdw>
                </a:effectLst>
              </a:rPr>
            </a:br>
            <a:r>
              <a:rPr lang="de-DE" sz="1600" dirty="0" smtClean="0">
                <a:effectLst>
                  <a:outerShdw blurRad="38100" dist="38100" dir="2700000" algn="tl">
                    <a:srgbClr val="000000">
                      <a:alpha val="43137"/>
                    </a:srgbClr>
                  </a:outerShdw>
                </a:effectLst>
              </a:rPr>
              <a:t>Ewig... ewig...</a:t>
            </a:r>
            <a:r>
              <a:rPr lang="el-GR" sz="1600" dirty="0" smtClean="0">
                <a:effectLst>
                  <a:outerShdw blurRad="38100" dist="38100" dir="2700000" algn="tl">
                    <a:srgbClr val="000000">
                      <a:alpha val="43137"/>
                    </a:srgbClr>
                  </a:outerShdw>
                </a:effectLst>
              </a:rPr>
              <a:t> </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Πάντοτε, πάντα.</a:t>
            </a:r>
            <a:br>
              <a:rPr lang="el-GR" sz="1600" dirty="0" smtClean="0">
                <a:effectLst>
                  <a:outerShdw blurRad="38100" dist="38100" dir="2700000" algn="tl">
                    <a:srgbClr val="000000">
                      <a:alpha val="43137"/>
                    </a:srgbClr>
                  </a:outerShdw>
                </a:effectLst>
              </a:rPr>
            </a:br>
            <a:endParaRPr lang="el-GR" sz="1600" dirty="0">
              <a:effectLst>
                <a:outerShdw blurRad="38100" dist="38100" dir="2700000" algn="tl">
                  <a:srgbClr val="000000">
                    <a:alpha val="43137"/>
                  </a:srgbClr>
                </a:outerShdw>
              </a:effectLst>
            </a:endParaRPr>
          </a:p>
        </p:txBody>
      </p:sp>
      <p:pic>
        <p:nvPicPr>
          <p:cNvPr id="1026" name="Picture 2" descr="C:\Users\User\Desktop\ΑΝΘΡΩΠΙΣΤΙΚΕΣ ΑΞΙΕΣ &amp; ΣΥΓΧΡΟΝΗ ΙΑΤΡΙΚΗ\MAHLER\Das Lied von der Erde\FELIX GUENTHER A friendly day says goodbye.jpg"/>
          <p:cNvPicPr>
            <a:picLocks noChangeAspect="1" noChangeArrowheads="1"/>
          </p:cNvPicPr>
          <p:nvPr/>
        </p:nvPicPr>
        <p:blipFill>
          <a:blip r:embed="rId3" cstate="print"/>
          <a:srcRect/>
          <a:stretch>
            <a:fillRect/>
          </a:stretch>
        </p:blipFill>
        <p:spPr bwMode="auto">
          <a:xfrm>
            <a:off x="4499992" y="3284984"/>
            <a:ext cx="4526577" cy="3155082"/>
          </a:xfrm>
          <a:prstGeom prst="rect">
            <a:avLst/>
          </a:prstGeom>
          <a:noFill/>
        </p:spPr>
      </p:pic>
      <p:pic>
        <p:nvPicPr>
          <p:cNvPr id="1027" name="Picture 3" descr="C:\Users\User\Desktop\ΑΝΘΡΩΠΙΣΤΙΚΕΣ ΑΞΙΕΣ &amp; ΣΥΓΧΡΟΝΗ ΙΑΤΡΙΚΗ\MAHLER\Das Lied von der Erde\GREGOR PRATNEKER Goodbye the day!.jpg"/>
          <p:cNvPicPr>
            <a:picLocks noChangeAspect="1" noChangeArrowheads="1"/>
          </p:cNvPicPr>
          <p:nvPr/>
        </p:nvPicPr>
        <p:blipFill>
          <a:blip r:embed="rId4" cstate="print"/>
          <a:srcRect/>
          <a:stretch>
            <a:fillRect/>
          </a:stretch>
        </p:blipFill>
        <p:spPr bwMode="auto">
          <a:xfrm>
            <a:off x="179512" y="2780928"/>
            <a:ext cx="4208345" cy="3168352"/>
          </a:xfrm>
          <a:prstGeom prst="rect">
            <a:avLst/>
          </a:prstGeom>
          <a:noFill/>
        </p:spPr>
      </p:pic>
      <p:sp>
        <p:nvSpPr>
          <p:cNvPr id="6" name="3 - Θέση περιεχομένου"/>
          <p:cNvSpPr txBox="1">
            <a:spLocks/>
          </p:cNvSpPr>
          <p:nvPr/>
        </p:nvSpPr>
        <p:spPr>
          <a:xfrm>
            <a:off x="-324544" y="260648"/>
            <a:ext cx="4752528" cy="2160240"/>
          </a:xfrm>
          <a:prstGeom prst="rect">
            <a:avLst/>
          </a:prstGeom>
        </p:spPr>
        <p:txBody>
          <a:bodyPr/>
          <a:lstStyle/>
          <a:p>
            <a:pPr marL="342900" indent="-342900" algn="ctr">
              <a:spcBef>
                <a:spcPct val="20000"/>
              </a:spcBef>
              <a:defRPr/>
            </a:pPr>
            <a:r>
              <a:rPr lang="el-GR" sz="2000" b="1" dirty="0" smtClean="0">
                <a:solidFill>
                  <a:prstClr val="black"/>
                </a:solidFill>
                <a:effectLst>
                  <a:outerShdw blurRad="38100" dist="38100" dir="2700000" algn="tl">
                    <a:srgbClr val="000000">
                      <a:alpha val="43137"/>
                    </a:srgbClr>
                  </a:outerShdw>
                </a:effectLst>
              </a:rPr>
              <a:t>     </a:t>
            </a:r>
            <a:r>
              <a:rPr lang="el-GR" sz="2000" b="1" dirty="0" err="1" smtClean="0">
                <a:solidFill>
                  <a:prstClr val="black"/>
                </a:solidFill>
                <a:effectLst>
                  <a:outerShdw blurRad="38100" dist="38100" dir="2700000" algn="tl">
                    <a:srgbClr val="000000">
                      <a:alpha val="43137"/>
                    </a:srgbClr>
                  </a:outerShdw>
                </a:effectLst>
              </a:rPr>
              <a:t>Γκ</a:t>
            </a:r>
            <a:r>
              <a:rPr lang="el-GR" sz="2000" b="1" dirty="0" smtClean="0">
                <a:solidFill>
                  <a:prstClr val="black"/>
                </a:solidFill>
                <a:effectLst>
                  <a:outerShdw blurRad="38100" dist="38100" dir="2700000" algn="tl">
                    <a:srgbClr val="000000">
                      <a:alpha val="43137"/>
                    </a:srgbClr>
                  </a:outerShdw>
                </a:effectLst>
              </a:rPr>
              <a:t>. Μάλερ</a:t>
            </a:r>
            <a:r>
              <a:rPr lang="en-US" sz="2000" b="1" dirty="0" smtClean="0">
                <a:solidFill>
                  <a:prstClr val="black"/>
                </a:solidFill>
                <a:effectLst>
                  <a:outerShdw blurRad="38100" dist="38100" dir="2700000" algn="tl">
                    <a:srgbClr val="000000">
                      <a:alpha val="43137"/>
                    </a:srgbClr>
                  </a:outerShdw>
                </a:effectLst>
              </a:rPr>
              <a:t>: O </a:t>
            </a:r>
            <a:r>
              <a:rPr lang="el-GR" sz="2000" b="1" dirty="0" smtClean="0">
                <a:solidFill>
                  <a:prstClr val="black"/>
                </a:solidFill>
                <a:effectLst>
                  <a:outerShdw blurRad="38100" dist="38100" dir="2700000" algn="tl">
                    <a:srgbClr val="000000">
                      <a:alpha val="43137"/>
                    </a:srgbClr>
                  </a:outerShdw>
                </a:effectLst>
              </a:rPr>
              <a:t>αποχαιρετισμός </a:t>
            </a:r>
          </a:p>
          <a:p>
            <a:pPr marL="342900" indent="-342900" algn="ctr">
              <a:spcBef>
                <a:spcPct val="20000"/>
              </a:spcBef>
              <a:defRPr/>
            </a:pPr>
            <a:r>
              <a:rPr lang="el-GR" sz="2000" dirty="0" smtClean="0">
                <a:solidFill>
                  <a:prstClr val="black"/>
                </a:solidFill>
                <a:effectLst>
                  <a:outerShdw blurRad="38100" dist="38100" dir="2700000" algn="tl">
                    <a:srgbClr val="000000">
                      <a:alpha val="43137"/>
                    </a:srgbClr>
                  </a:outerShdw>
                </a:effectLst>
              </a:rPr>
              <a:t>(κατάληξη ποιήματος του </a:t>
            </a:r>
            <a:r>
              <a:rPr lang="el-GR" sz="2000" dirty="0" err="1" smtClean="0">
                <a:solidFill>
                  <a:prstClr val="black"/>
                </a:solidFill>
                <a:effectLst>
                  <a:outerShdw blurRad="38100" dist="38100" dir="2700000" algn="tl">
                    <a:srgbClr val="000000">
                      <a:alpha val="43137"/>
                    </a:srgbClr>
                  </a:outerShdw>
                </a:effectLst>
              </a:rPr>
              <a:t>Ουάνγκ</a:t>
            </a:r>
            <a:r>
              <a:rPr lang="el-GR" sz="2000" dirty="0" smtClean="0">
                <a:solidFill>
                  <a:prstClr val="black"/>
                </a:solidFill>
                <a:effectLst>
                  <a:outerShdw blurRad="38100" dist="38100" dir="2700000" algn="tl">
                    <a:srgbClr val="000000">
                      <a:alpha val="43137"/>
                    </a:srgbClr>
                  </a:outerShdw>
                </a:effectLst>
              </a:rPr>
              <a:t>-</a:t>
            </a:r>
            <a:r>
              <a:rPr lang="el-GR" sz="2000" dirty="0" err="1" smtClean="0">
                <a:solidFill>
                  <a:prstClr val="black"/>
                </a:solidFill>
                <a:effectLst>
                  <a:outerShdw blurRad="38100" dist="38100" dir="2700000" algn="tl">
                    <a:srgbClr val="000000">
                      <a:alpha val="43137"/>
                    </a:srgbClr>
                  </a:outerShdw>
                </a:effectLst>
              </a:rPr>
              <a:t>Σέι</a:t>
            </a:r>
            <a:r>
              <a:rPr lang="el-GR" sz="2000" dirty="0" smtClean="0">
                <a:solidFill>
                  <a:prstClr val="black"/>
                </a:solidFill>
                <a:effectLst>
                  <a:outerShdw blurRad="38100" dist="38100" dir="2700000" algn="tl">
                    <a:srgbClr val="000000">
                      <a:alpha val="43137"/>
                    </a:srgbClr>
                  </a:outerShdw>
                </a:effectLst>
              </a:rPr>
              <a:t>) </a:t>
            </a:r>
          </a:p>
          <a:p>
            <a:pPr marL="342900" indent="-342900" algn="ctr">
              <a:spcBef>
                <a:spcPct val="20000"/>
              </a:spcBef>
              <a:defRPr/>
            </a:pPr>
            <a:r>
              <a:rPr lang="el-GR" sz="2000" dirty="0" smtClean="0">
                <a:solidFill>
                  <a:prstClr val="black"/>
                </a:solidFill>
                <a:effectLst>
                  <a:outerShdw blurRad="38100" dist="38100" dir="2700000" algn="tl">
                    <a:srgbClr val="000000">
                      <a:alpha val="43137"/>
                    </a:srgbClr>
                  </a:outerShdw>
                </a:effectLst>
              </a:rPr>
              <a:t> </a:t>
            </a:r>
            <a:r>
              <a:rPr lang="el-GR" sz="2000" b="1" dirty="0" smtClean="0">
                <a:solidFill>
                  <a:prstClr val="black"/>
                </a:solidFill>
                <a:effectLst>
                  <a:outerShdw blurRad="38100" dist="38100" dir="2700000" algn="tl">
                    <a:srgbClr val="000000">
                      <a:alpha val="43137"/>
                    </a:srgbClr>
                  </a:outerShdw>
                </a:effectLst>
              </a:rPr>
              <a:t>από «Το τραγούδι της Γης»</a:t>
            </a:r>
          </a:p>
          <a:p>
            <a:pPr marL="342900" indent="-342900" algn="ctr">
              <a:spcBef>
                <a:spcPct val="20000"/>
              </a:spcBef>
              <a:defRPr/>
            </a:pPr>
            <a:endParaRPr lang="el-GR" sz="2000" b="1" dirty="0" smtClean="0">
              <a:solidFill>
                <a:prstClr val="black"/>
              </a:solidFill>
              <a:effectLst>
                <a:outerShdw blurRad="38100" dist="38100" dir="2700000" algn="tl">
                  <a:srgbClr val="000000">
                    <a:alpha val="43137"/>
                  </a:srgbClr>
                </a:outerShdw>
              </a:effectLst>
            </a:endParaRPr>
          </a:p>
          <a:p>
            <a:pPr marL="342900" indent="-342900" algn="ctr">
              <a:spcBef>
                <a:spcPct val="20000"/>
              </a:spcBef>
              <a:defRPr/>
            </a:pPr>
            <a:r>
              <a:rPr lang="en-US" dirty="0" smtClean="0">
                <a:solidFill>
                  <a:prstClr val="black"/>
                </a:solidFill>
                <a:effectLst>
                  <a:outerShdw blurRad="38100" dist="38100" dir="2700000" algn="tl">
                    <a:srgbClr val="000000">
                      <a:alpha val="43137"/>
                    </a:srgbClr>
                  </a:outerShdw>
                </a:effectLst>
              </a:rPr>
              <a:t>H </a:t>
            </a:r>
            <a:r>
              <a:rPr lang="el-GR" dirty="0" smtClean="0">
                <a:solidFill>
                  <a:prstClr val="black"/>
                </a:solidFill>
                <a:effectLst>
                  <a:outerShdw blurRad="38100" dist="38100" dir="2700000" algn="tl">
                    <a:srgbClr val="000000">
                      <a:alpha val="43137"/>
                    </a:srgbClr>
                  </a:outerShdw>
                </a:effectLst>
              </a:rPr>
              <a:t>μεσόφωνη Μισέλ ντε </a:t>
            </a:r>
            <a:r>
              <a:rPr lang="el-GR" dirty="0" err="1" smtClean="0">
                <a:solidFill>
                  <a:prstClr val="black"/>
                </a:solidFill>
                <a:effectLst>
                  <a:outerShdw blurRad="38100" dist="38100" dir="2700000" algn="tl">
                    <a:srgbClr val="000000">
                      <a:alpha val="43137"/>
                    </a:srgbClr>
                  </a:outerShdw>
                </a:effectLst>
              </a:rPr>
              <a:t>Γιάνγκ</a:t>
            </a:r>
            <a:r>
              <a:rPr lang="el-GR" dirty="0" smtClean="0">
                <a:solidFill>
                  <a:prstClr val="black"/>
                </a:solidFill>
                <a:effectLst>
                  <a:outerShdw blurRad="38100" dist="38100" dir="2700000" algn="tl">
                    <a:srgbClr val="000000">
                      <a:alpha val="43137"/>
                    </a:srgbClr>
                  </a:outerShdw>
                </a:effectLst>
              </a:rPr>
              <a:t>, </a:t>
            </a:r>
          </a:p>
          <a:p>
            <a:pPr marL="342900" indent="-342900" algn="ctr">
              <a:spcBef>
                <a:spcPct val="20000"/>
              </a:spcBef>
              <a:defRPr/>
            </a:pPr>
            <a:r>
              <a:rPr lang="el-GR" dirty="0" smtClean="0">
                <a:solidFill>
                  <a:prstClr val="black"/>
                </a:solidFill>
                <a:effectLst>
                  <a:outerShdw blurRad="38100" dist="38100" dir="2700000" algn="tl">
                    <a:srgbClr val="000000">
                      <a:alpha val="43137"/>
                    </a:srgbClr>
                  </a:outerShdw>
                </a:effectLst>
              </a:rPr>
              <a:t>Ορχήστρα της Μινεσότα, </a:t>
            </a:r>
            <a:r>
              <a:rPr lang="el-GR" dirty="0" err="1" smtClean="0">
                <a:solidFill>
                  <a:prstClr val="black"/>
                </a:solidFill>
                <a:effectLst>
                  <a:outerShdw blurRad="38100" dist="38100" dir="2700000" algn="tl">
                    <a:srgbClr val="000000">
                      <a:alpha val="43137"/>
                    </a:srgbClr>
                  </a:outerShdw>
                </a:effectLst>
              </a:rPr>
              <a:t>Έιτζι</a:t>
            </a:r>
            <a:r>
              <a:rPr lang="el-GR" dirty="0" smtClean="0">
                <a:solidFill>
                  <a:prstClr val="black"/>
                </a:solidFill>
                <a:effectLst>
                  <a:outerShdw blurRad="38100" dist="38100" dir="2700000" algn="tl">
                    <a:srgbClr val="000000">
                      <a:alpha val="43137"/>
                    </a:srgbClr>
                  </a:outerShdw>
                </a:effectLst>
              </a:rPr>
              <a:t> Ό</a:t>
            </a:r>
            <a:r>
              <a:rPr lang="el-GR" dirty="0" err="1" smtClean="0">
                <a:solidFill>
                  <a:prstClr val="black"/>
                </a:solidFill>
                <a:effectLst>
                  <a:outerShdw blurRad="38100" dist="38100" dir="2700000" algn="tl">
                    <a:srgbClr val="000000">
                      <a:alpha val="43137"/>
                    </a:srgbClr>
                  </a:outerShdw>
                </a:effectLst>
              </a:rPr>
              <a:t>ουε</a:t>
            </a:r>
            <a:endParaRPr lang="el-GR" dirty="0" smtClean="0">
              <a:solidFill>
                <a:prstClr val="black"/>
              </a:solidFill>
            </a:endParaRPr>
          </a:p>
        </p:txBody>
      </p:sp>
      <p:sp>
        <p:nvSpPr>
          <p:cNvPr id="7" name="4 - Θέση κειμένου"/>
          <p:cNvSpPr txBox="1">
            <a:spLocks/>
          </p:cNvSpPr>
          <p:nvPr/>
        </p:nvSpPr>
        <p:spPr>
          <a:xfrm>
            <a:off x="1043608" y="5877272"/>
            <a:ext cx="3384376" cy="792087"/>
          </a:xfrm>
          <a:prstGeom prst="rect">
            <a:avLst/>
          </a:prstGeom>
        </p:spPr>
        <p:txBody>
          <a:bodyPr/>
          <a:lstStyle/>
          <a:p>
            <a:pPr marL="342900" indent="-342900">
              <a:spcBef>
                <a:spcPct val="20000"/>
              </a:spcBef>
              <a:defRPr/>
            </a:pPr>
            <a:r>
              <a:rPr lang="el-GR" sz="1400" dirty="0" err="1" smtClean="0">
                <a:solidFill>
                  <a:prstClr val="black"/>
                </a:solidFill>
              </a:rPr>
              <a:t>Γρ</a:t>
            </a:r>
            <a:r>
              <a:rPr lang="el-GR" sz="1400" dirty="0" smtClean="0">
                <a:solidFill>
                  <a:prstClr val="black"/>
                </a:solidFill>
              </a:rPr>
              <a:t>. </a:t>
            </a:r>
            <a:r>
              <a:rPr lang="el-GR" sz="1400" dirty="0" err="1" smtClean="0">
                <a:solidFill>
                  <a:prstClr val="black"/>
                </a:solidFill>
              </a:rPr>
              <a:t>Πράτνεκερ</a:t>
            </a:r>
            <a:r>
              <a:rPr lang="en-US" sz="1400" dirty="0" smtClean="0">
                <a:solidFill>
                  <a:prstClr val="black"/>
                </a:solidFill>
              </a:rPr>
              <a:t>: </a:t>
            </a:r>
            <a:r>
              <a:rPr lang="el-GR" sz="1400" dirty="0" smtClean="0">
                <a:solidFill>
                  <a:prstClr val="black"/>
                </a:solidFill>
              </a:rPr>
              <a:t>Αντίο ημέρα!</a:t>
            </a:r>
          </a:p>
        </p:txBody>
      </p:sp>
      <p:sp>
        <p:nvSpPr>
          <p:cNvPr id="8" name="7 - Ορθογώνιο"/>
          <p:cNvSpPr/>
          <p:nvPr/>
        </p:nvSpPr>
        <p:spPr>
          <a:xfrm>
            <a:off x="4572000" y="6381328"/>
            <a:ext cx="4392488" cy="307777"/>
          </a:xfrm>
          <a:prstGeom prst="rect">
            <a:avLst/>
          </a:prstGeom>
        </p:spPr>
        <p:txBody>
          <a:bodyPr wrap="square">
            <a:spAutoFit/>
          </a:bodyPr>
          <a:lstStyle/>
          <a:p>
            <a:pPr algn="ctr"/>
            <a:r>
              <a:rPr lang="el-GR" sz="1400" dirty="0" smtClean="0">
                <a:solidFill>
                  <a:prstClr val="black"/>
                </a:solidFill>
              </a:rPr>
              <a:t>Φ. </a:t>
            </a:r>
            <a:r>
              <a:rPr lang="el-GR" sz="1400" dirty="0" err="1" smtClean="0">
                <a:solidFill>
                  <a:prstClr val="black"/>
                </a:solidFill>
              </a:rPr>
              <a:t>Γκύντερ</a:t>
            </a:r>
            <a:r>
              <a:rPr lang="en-US" sz="1400" dirty="0" smtClean="0">
                <a:solidFill>
                  <a:prstClr val="black"/>
                </a:solidFill>
              </a:rPr>
              <a:t>: M</a:t>
            </a:r>
            <a:r>
              <a:rPr lang="el-GR" sz="1400" dirty="0" smtClean="0">
                <a:solidFill>
                  <a:prstClr val="black"/>
                </a:solidFill>
              </a:rPr>
              <a:t>ια φιλική μέρα λέει αντίο.</a:t>
            </a:r>
            <a:endParaRPr lang="el-GR" sz="1400" dirty="0">
              <a:solidFill>
                <a:prstClr val="black"/>
              </a:solidFill>
            </a:endParaRPr>
          </a:p>
        </p:txBody>
      </p:sp>
      <p:pic>
        <p:nvPicPr>
          <p:cNvPr id="9" name="14.Das Lied von der Erde_ VI. Der Abschied (The Farewell) _ Sehr massig.wav">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2000"/>
                                        <p:tgtEl>
                                          <p:spTgt spid="10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9894"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dissolve">
                                      <p:cBhvr>
                                        <p:cTn id="19" dur="2000"/>
                                        <p:tgtEl>
                                          <p:spTgt spid="102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7" grpId="0"/>
      <p:bldP spid="8"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1280</Words>
  <Application>Microsoft Office PowerPoint</Application>
  <PresentationFormat>Προβολή στην οθόνη (4:3)</PresentationFormat>
  <Paragraphs>122</Paragraphs>
  <Slides>15</Slides>
  <Notes>3</Notes>
  <HiddenSlides>0</HiddenSlides>
  <MMClips>22</MMClips>
  <ScaleCrop>false</ScaleCrop>
  <HeadingPairs>
    <vt:vector size="4" baseType="variant">
      <vt:variant>
        <vt:lpstr>Θέμα</vt:lpstr>
      </vt:variant>
      <vt:variant>
        <vt:i4>11</vt:i4>
      </vt:variant>
      <vt:variant>
        <vt:lpstr>Τίτλοι διαφανειών</vt:lpstr>
      </vt:variant>
      <vt:variant>
        <vt:i4>15</vt:i4>
      </vt:variant>
    </vt:vector>
  </HeadingPairs>
  <TitlesOfParts>
    <vt:vector size="26" baseType="lpstr">
      <vt:lpstr>Θέμα του Office</vt:lpstr>
      <vt:lpstr>1_Θέμα του Office</vt:lpstr>
      <vt:lpstr>2_Θέμα του Office</vt:lpstr>
      <vt:lpstr>3_Θέμα του Office</vt:lpstr>
      <vt:lpstr>4_Θέμα του Office</vt:lpstr>
      <vt:lpstr>5_Θέμα του Office</vt:lpstr>
      <vt:lpstr>6_Θέμα του Office</vt:lpstr>
      <vt:lpstr>7_Θέμα του Office</vt:lpstr>
      <vt:lpstr>8_Θέμα του Office</vt:lpstr>
      <vt:lpstr>9_Θέμα του Office</vt:lpstr>
      <vt:lpstr>10_Θέμα του Office</vt:lpstr>
      <vt:lpstr>Πνευματικότητα και δεξιοσύνη  στη  μουσική του Γκούσταβ Μάλερ </vt:lpstr>
      <vt:lpstr>Μάλερ: Συμφωνία αρ. 1 «Ο Τιτάνας» Κατάληξη 1ου μέρους, αρχή και κατάληξη τελευταίου μέρους Συμφωνική Ορχήστρα SWR, Μίκαελ Γκίλεν                                                                                                                               </vt:lpstr>
      <vt:lpstr>  Η 5η Συμφωνία του Μάλερ Συμφωνική Ορχήστρα του Σικάγου,  Ντ. Μπάρενμποϊμ    Με το τέλος του σκέρτσου (3ου μέρους της συμφωνίας) με τη χορευτική του διάθεση και την ψυχική του ευφορία, ακούμε το πλέον γνωστό μέρος της συμφωνίας , το 4ο, [Adagietto (Ελαφρώς αργά)], ένα εκπληκτικό ερωτικό τραγούδι που αποτελεί μία δήλωση αγάπης του συνθέτη για τη σύζυγό του, Άλμα. Ο μελωδικός διάλογος των εγχόρδων με την άρπα καθηλώνει και ο Μάλερ αποδεικνύει για πολλοστή φορά πως ο έρωτας υπήρξε πάντα η κυριότερη πηγή της δημιουργικής του έμπνευσης.</vt:lpstr>
      <vt:lpstr>H 3η Συμφωνία του Μάλερ Φιλαρμονική της Νέας Υόρκης, Λέοναρντ Μπέρνσταϊν, 1989. </vt:lpstr>
      <vt:lpstr>Κατάληξη 6ου μέρους 3ης Συμφωνίας του Μάλερ:  «Τι μου λέει η αγάπη». Φιλαρμονική της Νέας Υόρκης, Λέοναρντ Μπέρνσταϊν, 1989. Η ιδέα της αγάπης. O Θεός μπορεί να κατανοηθεί μόνο ως αγάπη. </vt:lpstr>
      <vt:lpstr>Mάλερ: 6η Συμφωνία «Τραγική» Κατάληξη 1ου μέρους και αρχή 4ου μέρους Φιλαρμονική της Βιέννης, Λέοναρντ Μπέρνσταϊν</vt:lpstr>
      <vt:lpstr>7η  Συμφωνία: «Το τραγούδι της νύχτας» Ορχήστρα Κοντσερτγκεμπάου, Μπ. Χάιτινκ, 1971.</vt:lpstr>
      <vt:lpstr>Mahler: Rückert-Lied “Ich bin der Welt abhanden gekommen“ Μάλερ: Tραγούδι σε ποίηση Ρύκερτ «Είμαι χαμένος απ’ τον κόσμο» Τζάνετ Μπαίηκερ, μεσόφωνη. Ορχήστρα Νέα Φιλαρμόνια, Τζον Μπαρμπιρόλι   </vt:lpstr>
      <vt:lpstr>  Ich wandle nach der Heimat, meiner Stätte.   Στην πατρική μου πόλη ταξιδεύω, στο καταφύγιο το δικό μου. Ich werde niemals in die Ferne schweifen.  Πια, για πολύ τον ορίζοντα δεν θα ψάχνω. Still ist mein Herz und harret seiner Stunde!  Μένει η καρδιά μου ακίνητη, την παράδοσή της περιμένει.  Die liebe Erde allüberall   Blüht auf im Lenz und grünt Aufs neu!  Πανέμορφη γη, ολόγυρα, παντού, ξαναζεί την άνοιξη κι ανθίζει πάλι.  Allüberall und ewig Blauen licht die Fernen!  Παντού, παντού, πάντοτε, πάντα λαμπιρίζει ο γαλανός ορίζοντας. Ewig... ewig...  Πάντοτε, πάντα. </vt:lpstr>
      <vt:lpstr>H  9η Συμφωνία του Μάλερ Κορύφωση του 1ου μέρους  και κατάληξη του 3ου μέρους. Φιλαρμονική  του Βερολίνου, Χ. φον Κάραγιαν, 1982  </vt:lpstr>
      <vt:lpstr>H  9η Συμφωνία του Μάλερ Αποσπάσματα από το τελευταίο μέρος Φιλαρμονική  του Βερολίνου, Χ. φον Κάραγιαν, 1982  </vt:lpstr>
      <vt:lpstr>Μάλερ: 2η Συμφωνία «Της Ανάστασης» Αποσπάσματα 1ου μέρους Φιλαρμονική Ορχήστρα του Ισραήλ, Ζούμπιν Μέετα    </vt:lpstr>
      <vt:lpstr>Μάλερ: 2η Συμφωνία «Της Ανάστασης» Απόσπασμα 5ου μέρους. Φιλαρμονική Ορχήστρα του Ισραήλ, Ζούμπιν Μέετα  Το τέλος της ζωής έχει φτάσει και έρχεται η  τρομερή μέρα της Κρίσης. Ο συνθέτης αφήνεται στην έκσταση∙  σ΄ ένα αστραπιαίο ξέσπασμα συλλαμβάνει τη στιγμή που σμίγει το θείο με το ανθρώπινο. Η γη σείεται, οι νεκροί σηκώνονται και κάθε συνείδηση ξεθωριάζει στην έλευση του αιωνίου Πνεύματος. Οι τρομπέτες της Αποκάλυψης ηχούν,  οι αιθέριες φωνές των αγγέλων και των αγίων  προετοιμάζουν την εμφάνιση του Θεού: τελικά δεν υπάρχει κρίση, δεν υπάρχουν αμαρτωλοί και δίκαιοι, ούτε ταπεινοί και ένδοξοι, ούτε τιμωρία ούτε επιβράβευση.  Μία παντοδύναμη Αγάπη αγλαΐζει και ευλογεί την ύπαρξή μας.  Μετά από το τρομακτικό και αποτρόπαιο εμβατήριο των νεκρών ( «των τρανών και των ασήμαντων αυτής της Γης, βασιλέων και επαιτών, δίκαιων και άθεων»)  κυριαρχεί το μουσικό ιδίωμα της Ανάστασης(χορικά των Αγίων και Ουράνιων πλασμάτων, γαλήνη, αισιόδοξη μελωδία και αρμονία). Ο Μάλερ μελοποιεί την  αιωνιότητα, την  ελπίδα για τη λύτρωση της ψυχής και  τη  μακάρια ζωή μετά τον θάνατο.  </vt:lpstr>
      <vt:lpstr>Μάλερ: 2η Συμφωνία «Της Ανάστασης»  Κατάληξη 5ου μέρους  Φιλαρμονική Ορχήστρα του Ισραήλ, Ζούμπιν Μέετα  </vt:lpstr>
      <vt:lpstr>«Η μουσική  είναι το σημαντικότερο πράγμα στον κόσμο, αφού μόνο αυτή  έχει την ικανότητα  να αγγίζει καρδιές,  να αλλάζει ζωές  και να σώζει ψυχές.»  Γκούσταβ Μάλερ (1860-1911)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Πνευματικότητα και δεξιοσύνη  στη  συμφωνική  μουσική  του  Γκούσταβ Μάλερ </dc:title>
  <dc:creator>User</dc:creator>
  <cp:lastModifiedBy>User</cp:lastModifiedBy>
  <cp:revision>21</cp:revision>
  <dcterms:created xsi:type="dcterms:W3CDTF">2023-08-09T11:23:39Z</dcterms:created>
  <dcterms:modified xsi:type="dcterms:W3CDTF">2023-08-21T18:32:56Z</dcterms:modified>
</cp:coreProperties>
</file>