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84" r:id="rId4"/>
    <p:sldId id="257" r:id="rId5"/>
    <p:sldId id="291" r:id="rId6"/>
    <p:sldId id="271" r:id="rId7"/>
    <p:sldId id="273" r:id="rId8"/>
    <p:sldId id="274" r:id="rId9"/>
    <p:sldId id="275" r:id="rId10"/>
    <p:sldId id="276" r:id="rId11"/>
    <p:sldId id="278" r:id="rId12"/>
    <p:sldId id="285" r:id="rId13"/>
    <p:sldId id="286" r:id="rId14"/>
    <p:sldId id="287" r:id="rId15"/>
    <p:sldId id="288" r:id="rId16"/>
    <p:sldId id="289" r:id="rId17"/>
    <p:sldId id="290" r:id="rId18"/>
    <p:sldId id="280" r:id="rId19"/>
    <p:sldId id="281" r:id="rId20"/>
    <p:sldId id="282" r:id="rId21"/>
    <p:sldId id="283" r:id="rId22"/>
    <p:sldId id="279" r:id="rId23"/>
    <p:sldId id="268" r:id="rId24"/>
    <p:sldId id="277" r:id="rId25"/>
    <p:sldId id="258" r:id="rId26"/>
    <p:sldId id="259" r:id="rId27"/>
    <p:sldId id="260" r:id="rId28"/>
    <p:sldId id="261" r:id="rId29"/>
    <p:sldId id="262" r:id="rId30"/>
    <p:sldId id="263" r:id="rId31"/>
    <p:sldId id="264" r:id="rId32"/>
    <p:sldId id="269"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4" autoAdjust="0"/>
    <p:restoredTop sz="94660"/>
  </p:normalViewPr>
  <p:slideViewPr>
    <p:cSldViewPr>
      <p:cViewPr>
        <p:scale>
          <a:sx n="70" d="100"/>
          <a:sy n="70" d="100"/>
        </p:scale>
        <p:origin x="-1944" y="-4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39CA5CA-7DDF-416F-A2CD-CC7BF24746D4}" type="datetimeFigureOut">
              <a:rPr lang="el-GR" smtClean="0"/>
              <a:pPr/>
              <a:t>28/11/2023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45D705-F164-4A30-BF8E-40DC6272BD6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39CA5CA-7DDF-416F-A2CD-CC7BF24746D4}" type="datetimeFigureOut">
              <a:rPr lang="el-GR" smtClean="0"/>
              <a:pPr/>
              <a:t>28/11/2023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45D705-F164-4A30-BF8E-40DC6272BD6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39CA5CA-7DDF-416F-A2CD-CC7BF24746D4}" type="datetimeFigureOut">
              <a:rPr lang="el-GR" smtClean="0"/>
              <a:pPr/>
              <a:t>28/11/2023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45D705-F164-4A30-BF8E-40DC6272BD6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39CA5CA-7DDF-416F-A2CD-CC7BF24746D4}" type="datetimeFigureOut">
              <a:rPr lang="el-GR" smtClean="0"/>
              <a:pPr/>
              <a:t>28/11/2023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45D705-F164-4A30-BF8E-40DC6272BD6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39CA5CA-7DDF-416F-A2CD-CC7BF24746D4}" type="datetimeFigureOut">
              <a:rPr lang="el-GR" smtClean="0"/>
              <a:pPr/>
              <a:t>28/11/2023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45D705-F164-4A30-BF8E-40DC6272BD6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39CA5CA-7DDF-416F-A2CD-CC7BF24746D4}" type="datetimeFigureOut">
              <a:rPr lang="el-GR" smtClean="0"/>
              <a:pPr/>
              <a:t>28/11/2023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45D705-F164-4A30-BF8E-40DC6272BD6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39CA5CA-7DDF-416F-A2CD-CC7BF24746D4}" type="datetimeFigureOut">
              <a:rPr lang="el-GR" smtClean="0"/>
              <a:pPr/>
              <a:t>28/11/2023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845D705-F164-4A30-BF8E-40DC6272BD6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39CA5CA-7DDF-416F-A2CD-CC7BF24746D4}" type="datetimeFigureOut">
              <a:rPr lang="el-GR" smtClean="0"/>
              <a:pPr/>
              <a:t>28/11/2023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845D705-F164-4A30-BF8E-40DC6272BD6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39CA5CA-7DDF-416F-A2CD-CC7BF24746D4}" type="datetimeFigureOut">
              <a:rPr lang="el-GR" smtClean="0"/>
              <a:pPr/>
              <a:t>28/11/2023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845D705-F164-4A30-BF8E-40DC6272BD6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39CA5CA-7DDF-416F-A2CD-CC7BF24746D4}" type="datetimeFigureOut">
              <a:rPr lang="el-GR" smtClean="0"/>
              <a:pPr/>
              <a:t>28/11/2023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45D705-F164-4A30-BF8E-40DC6272BD6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39CA5CA-7DDF-416F-A2CD-CC7BF24746D4}" type="datetimeFigureOut">
              <a:rPr lang="el-GR" smtClean="0"/>
              <a:pPr/>
              <a:t>28/11/2023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45D705-F164-4A30-BF8E-40DC6272BD6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65000"/>
                <a:lumOff val="3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CA5CA-7DDF-416F-A2CD-CC7BF24746D4}" type="datetimeFigureOut">
              <a:rPr lang="el-GR" smtClean="0"/>
              <a:pPr/>
              <a:t>28/11/2023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5D705-F164-4A30-BF8E-40DC6272BD6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file:///C:\Users\User\Desktop\&#913;&#925;&#920;&#929;&#937;&#928;&#921;&#931;&#932;&#921;&#922;&#917;&#931;%20&#913;&#926;&#921;&#917;&#931;%20&amp;%20&#931;&#933;&#915;&#935;&#929;&#927;&#925;&#919;%20&#921;&#913;&#932;&#929;&#921;&#922;&#919;\LA%20STRADA\&#934;&#917;&#923;&#921;&#925;&#921;%20&amp;%20&#929;&#927;&#932;&#913;%20&#927;%20&#916;&#929;&#927;&#924;&#927;&#931;%20&#932;&#913;&#921;&#925;&#921;&#913;%20&amp;%20&#931;&#927;&#933;&#921;&#932;&#913;\&#924;&#917;&#929;&#919;%20&#932;&#919;&#931;%20&#932;&#913;&#921;&#925;&#921;&#913;&#931;\02.%20&#934;&#949;&#957;&#964;&#949;&#961;&#943;&#954;&#959;%20&#934;&#949;&#955;&#943;&#957;&#953;%20-%20&#927;%20&#948;&#961;&#972;&#956;&#959;&#962;%20(1954).mp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file:///C:\Users\User\Desktop\&#913;&#925;&#920;&#929;&#937;&#928;&#921;&#931;&#932;&#921;&#922;&#917;&#931;%20&#913;&#926;&#921;&#917;&#931;%20&amp;%20&#931;&#933;&#915;&#935;&#929;&#927;&#925;&#919;%20&#921;&#913;&#932;&#929;&#921;&#922;&#919;\LA%20STRADA\&#934;&#917;&#923;&#921;&#925;&#921;%20&amp;%20&#929;&#927;&#932;&#913;%20&#927;%20&#916;&#929;&#927;&#924;&#927;&#931;%20&#932;&#913;&#921;&#925;&#921;&#913;%20&amp;%20&#931;&#927;&#933;&#921;&#932;&#913;\&#924;&#917;&#929;&#919;%20&#932;&#919;&#931;%20&#932;&#913;&#921;&#925;&#921;&#913;&#931;\03.%20&#934;&#949;&#957;&#964;&#949;&#961;&#943;&#954;&#959;%20&#934;&#949;&#955;&#943;&#957;&#953;%20-%20&#927;%20&#948;&#961;&#972;&#956;&#959;&#962;%20(1954).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file:///C:\Users\User\Desktop\&#913;&#925;&#920;&#929;&#937;&#928;&#921;&#931;&#932;&#921;&#922;&#917;&#931;%20&#913;&#926;&#921;&#917;&#931;%20&amp;%20&#931;&#933;&#915;&#935;&#929;&#927;&#925;&#919;%20&#921;&#913;&#932;&#929;&#921;&#922;&#919;\LA%20STRADA\&#934;&#917;&#923;&#921;&#925;&#921;%20&amp;%20&#929;&#927;&#932;&#913;%20&#927;%20&#916;&#929;&#927;&#924;&#927;&#931;%20&#932;&#913;&#921;&#925;&#921;&#913;%20&amp;%20&#931;&#927;&#933;&#921;&#932;&#913;\&#924;&#917;&#929;&#919;%20&#932;&#919;&#931;%20&#932;&#913;&#921;&#925;&#921;&#913;&#931;\04.%20&#934;&#949;&#957;&#964;&#949;&#961;&#943;&#954;&#959;%20&#934;&#949;&#955;&#943;&#957;&#953;%20-%20&#927;%20&#948;&#961;&#972;&#956;&#959;&#962;%20(1954).mp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file:///C:\Users\User\Desktop\&#913;&#925;&#920;&#929;&#937;&#928;&#921;&#931;&#932;&#921;&#922;&#917;&#931;%20&#913;&#926;&#921;&#917;&#931;%20&amp;%20&#931;&#933;&#915;&#935;&#929;&#927;&#925;&#919;%20&#921;&#913;&#932;&#929;&#921;&#922;&#919;\LA%20STRADA\&#934;&#917;&#923;&#921;&#925;&#921;%20&amp;%20&#929;&#927;&#932;&#913;%20&#927;%20&#916;&#929;&#927;&#924;&#927;&#931;%20&#932;&#913;&#921;&#925;&#921;&#913;%20&amp;%20&#931;&#927;&#933;&#921;&#932;&#913;\&#924;&#917;&#929;&#919;%20&#932;&#919;&#931;%20&#932;&#913;&#921;&#925;&#921;&#913;&#931;\05.%20&#934;&#949;&#957;&#964;&#949;&#961;&#943;&#954;&#959;%20&#934;&#949;&#955;&#943;&#957;&#953;%20-%20&#927;%20&#948;&#961;&#972;&#956;&#959;&#962;%20(1954).mp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file:///C:\Users\User\Desktop\&#913;&#925;&#920;&#929;&#937;&#928;&#921;&#931;&#932;&#921;&#922;&#917;&#931;%20&#913;&#926;&#921;&#917;&#931;%20&amp;%20&#931;&#933;&#915;&#935;&#929;&#927;&#925;&#919;%20&#921;&#913;&#932;&#929;&#921;&#922;&#919;\LA%20STRADA\&#934;&#917;&#923;&#921;&#925;&#921;%20&amp;%20&#929;&#927;&#932;&#913;%20&#927;%20&#916;&#929;&#927;&#924;&#927;&#931;%20&#932;&#913;&#921;&#925;&#921;&#913;%20&amp;%20&#931;&#927;&#933;&#921;&#932;&#913;\&#924;&#917;&#929;&#919;%20&#932;&#919;&#931;%20&#932;&#913;&#921;&#925;&#921;&#913;&#931;\06.%20&#934;&#949;&#957;&#964;&#949;&#961;&#943;&#954;&#959;%20&#934;&#949;&#955;&#943;&#957;&#953;%20-%20&#927;%20&#948;&#961;&#972;&#956;&#959;&#962;%20(1954).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file:///C:\Users\User\Desktop\&#913;&#925;&#920;&#929;&#937;&#928;&#921;&#931;&#932;&#921;&#922;&#917;&#931;%20&#913;&#926;&#921;&#917;&#931;%20&amp;%20&#931;&#933;&#915;&#935;&#929;&#927;&#925;&#919;%20&#921;&#913;&#932;&#929;&#921;&#922;&#919;\LA%20STRADA\&#934;&#917;&#923;&#921;&#925;&#921;%20&amp;%20&#929;&#927;&#932;&#913;%20&#927;%20&#916;&#929;&#927;&#924;&#927;&#931;%20&#932;&#913;&#921;&#925;&#921;&#913;%20&amp;%20&#931;&#927;&#933;&#921;&#932;&#913;\&#924;&#917;&#929;&#919;%20&#932;&#919;&#931;%20&#932;&#913;&#921;&#925;&#921;&#913;&#931;\07.%20&#934;&#949;&#957;&#964;&#949;&#961;&#943;&#954;&#959;%20&#934;&#949;&#955;&#943;&#957;&#953;%20-%20&#927;%20&#948;&#961;&#972;&#956;&#959;&#962;%20(1954).mp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Users\User\Desktop\&#913;&#925;&#920;&#929;&#937;&#928;&#921;&#931;&#932;&#921;&#922;&#917;&#931;%20&#913;&#926;&#921;&#917;&#931;%20&amp;%20&#931;&#933;&#915;&#935;&#929;&#927;&#925;&#919;%20&#921;&#913;&#932;&#929;&#921;&#922;&#919;\LA%20STRADA\&#934;&#917;&#923;&#921;&#925;&#921;%20&amp;%20&#929;&#927;&#932;&#913;%20&#927;%20&#916;&#929;&#927;&#924;&#927;&#931;%20&#932;&#913;&#921;&#925;&#921;&#913;%20&amp;%20&#931;&#927;&#933;&#921;&#932;&#913;\&#929;&#927;&#932;&#913;%20%20&#924;&#917;&#929;&#919;%20&#931;&#927;&#933;&#921;&#932;&#913;&#931;%20LA%20STRADA\01.%20ROTA%20LA%20STRADA%20SUITE%20.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Users\User\Desktop\&#913;&#925;&#920;&#929;&#937;&#928;&#921;&#931;&#932;&#921;&#922;&#917;&#931;%20&#913;&#926;&#921;&#917;&#931;%20&amp;%20&#931;&#933;&#915;&#935;&#929;&#927;&#925;&#919;%20&#921;&#913;&#932;&#929;&#921;&#922;&#919;\LA%20STRADA\&#934;&#917;&#923;&#921;&#925;&#921;%20&amp;%20&#929;&#927;&#932;&#913;%20&#927;%20&#916;&#929;&#927;&#924;&#927;&#931;%20&#932;&#913;&#921;&#925;&#921;&#913;%20&amp;%20&#931;&#927;&#933;&#921;&#932;&#913;\&#929;&#927;&#932;&#913;%20%20&#924;&#917;&#929;&#919;%20&#931;&#927;&#933;&#921;&#932;&#913;&#931;%20LA%20STRADA\02.%20ROTA%20LA%20STRADA%20SUITE%20(2).mp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Users\User\Desktop\&#913;&#925;&#920;&#929;&#937;&#928;&#921;&#931;&#932;&#921;&#922;&#917;&#931;%20&#913;&#926;&#921;&#917;&#931;%20&amp;%20&#931;&#933;&#915;&#935;&#929;&#927;&#925;&#919;%20&#921;&#913;&#932;&#929;&#921;&#922;&#919;\LA%20STRADA\&#934;&#917;&#923;&#921;&#925;&#921;%20&amp;%20&#929;&#927;&#932;&#913;%20&#927;%20&#916;&#929;&#927;&#924;&#927;&#931;%20&#932;&#913;&#921;&#925;&#921;&#913;%20&amp;%20&#931;&#927;&#933;&#921;&#932;&#913;\&#929;&#927;&#932;&#913;%20%20&#924;&#917;&#929;&#919;%20&#931;&#927;&#933;&#921;&#932;&#913;&#931;%20LA%20STRADA\03.ROTA%20LA%20STRADA%20SUITE.mp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Users\User\Desktop\&#913;&#925;&#920;&#929;&#937;&#928;&#921;&#931;&#932;&#921;&#922;&#917;&#931;%20&#913;&#926;&#921;&#917;&#931;%20&amp;%20&#931;&#933;&#915;&#935;&#929;&#927;&#925;&#919;%20&#921;&#913;&#932;&#929;&#921;&#922;&#919;\LA%20STRADA\&#934;&#917;&#923;&#921;&#925;&#921;%20&amp;%20&#929;&#927;&#932;&#913;%20&#927;%20&#916;&#929;&#927;&#924;&#927;&#931;%20&#932;&#913;&#921;&#925;&#921;&#913;%20&amp;%20&#931;&#927;&#933;&#921;&#932;&#913;\&#929;&#927;&#932;&#913;%20%20&#924;&#917;&#929;&#919;%20&#931;&#927;&#933;&#921;&#932;&#913;&#931;%20LA%20STRADA\04.ROTA%20LA%20STRADA%20SUITE.mp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Users\User\Desktop\&#913;&#925;&#920;&#929;&#937;&#928;&#921;&#931;&#932;&#921;&#922;&#917;&#931;%20&#913;&#926;&#921;&#917;&#931;%20&amp;%20&#931;&#933;&#915;&#935;&#929;&#927;&#925;&#919;%20&#921;&#913;&#932;&#929;&#921;&#922;&#919;\LA%20STRADA\&#934;&#917;&#923;&#921;&#925;&#921;%20&amp;%20&#929;&#927;&#932;&#913;%20&#927;%20&#916;&#929;&#927;&#924;&#927;&#931;%20&#932;&#913;&#921;&#925;&#921;&#913;%20&amp;%20&#931;&#927;&#933;&#921;&#932;&#913;\&#929;&#927;&#932;&#913;%20%20&#924;&#917;&#929;&#919;%20&#931;&#927;&#933;&#921;&#932;&#913;&#931;%20LA%20STRADA\05.ROTA%20LA%20STRADA%20SUITE.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Users\User\Desktop\&#913;&#925;&#920;&#929;&#937;&#928;&#921;&#931;&#932;&#921;&#922;&#917;&#931;%20&#913;&#926;&#921;&#917;&#931;%20&amp;%20&#931;&#933;&#915;&#935;&#929;&#927;&#925;&#919;%20&#921;&#913;&#932;&#929;&#921;&#922;&#919;\LA%20STRADA\&#934;&#917;&#923;&#921;&#925;&#921;%20&amp;%20&#929;&#927;&#932;&#913;%20&#927;%20&#916;&#929;&#927;&#924;&#927;&#931;%20&#932;&#913;&#921;&#925;&#921;&#913;%20&amp;%20&#931;&#927;&#933;&#921;&#932;&#913;\&#929;&#927;&#932;&#913;%20%20&#924;&#917;&#929;&#919;%20&#931;&#927;&#933;&#921;&#932;&#913;&#931;%20LA%20STRADA\06.ROTA%20LA%20STRADA%20SUITE.mp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Users\User\Desktop\&#913;&#925;&#920;&#929;&#937;&#928;&#921;&#931;&#932;&#921;&#922;&#917;&#931;%20&#913;&#926;&#921;&#917;&#931;%20&amp;%20&#931;&#933;&#915;&#935;&#929;&#927;&#925;&#919;%20&#921;&#913;&#932;&#929;&#921;&#922;&#919;\LA%20STRADA\&#934;&#917;&#923;&#921;&#925;&#921;%20&amp;%20&#929;&#927;&#932;&#913;%20&#927;%20&#916;&#929;&#927;&#924;&#927;&#931;%20&#932;&#913;&#921;&#925;&#921;&#913;%20&amp;%20&#931;&#927;&#933;&#921;&#932;&#913;\&#929;&#927;&#932;&#913;%20%20&#924;&#917;&#929;&#919;%20&#931;&#927;&#933;&#921;&#932;&#913;&#931;%20LA%20STRADA\07.ROTA%20LA%20STRADA%20SUITE.mp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file:///C:\Users\User\Desktop\&#913;&#925;&#920;&#929;&#937;&#928;&#921;&#931;&#932;&#921;&#922;&#917;&#931;%20&#913;&#926;&#921;&#917;&#931;%20&amp;%20&#931;&#933;&#915;&#935;&#929;&#927;&#925;&#919;%20&#921;&#913;&#932;&#929;&#921;&#922;&#919;\LA%20STRADA\&#934;&#917;&#923;&#921;&#925;&#921;%20&amp;%20&#929;&#927;&#932;&#913;%20&#927;%20&#916;&#929;&#927;&#924;&#927;&#931;%20&#932;&#913;&#921;&#925;&#921;&#913;%20&amp;%20&#931;&#927;&#933;&#921;&#932;&#913;\&#924;&#917;&#929;&#919;%20&#932;&#919;&#931;%20&#932;&#913;&#921;&#925;&#921;&#913;&#931;\01.%20&#934;&#949;&#957;&#964;&#949;&#961;&#943;&#954;&#959;%20&#934;&#949;&#955;&#943;&#957;&#953;%20-%20&#927;%20&#948;&#961;&#972;&#956;&#959;&#962;%20(1954)%20(2).mp4" TargetMode="Externa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499992" y="-243408"/>
            <a:ext cx="4644008" cy="7101407"/>
          </a:xfrm>
        </p:spPr>
        <p:txBody>
          <a:bodyPr>
            <a:noAutofit/>
          </a:bodyPr>
          <a:lstStyle/>
          <a:p>
            <a:r>
              <a:rPr lang="el-GR" sz="3200" dirty="0" smtClean="0"/>
              <a:t>Σπουδή στην ανθρώπινη </a:t>
            </a:r>
            <a:r>
              <a:rPr lang="el-GR" sz="3200" dirty="0" smtClean="0">
                <a:effectLst>
                  <a:outerShdw blurRad="38100" dist="38100" dir="2700000" algn="tl">
                    <a:srgbClr val="000000">
                      <a:alpha val="43137"/>
                    </a:srgbClr>
                  </a:outerShdw>
                </a:effectLst>
              </a:rPr>
              <a:t>επιθετικότητα</a:t>
            </a:r>
            <a:r>
              <a:rPr lang="el-GR" sz="3200" dirty="0" smtClean="0"/>
              <a:t> </a:t>
            </a:r>
            <a:br>
              <a:rPr lang="el-GR" sz="3200" dirty="0" smtClean="0"/>
            </a:br>
            <a:r>
              <a:rPr lang="el-GR" sz="3200" dirty="0" smtClean="0"/>
              <a:t>και </a:t>
            </a:r>
            <a:r>
              <a:rPr lang="el-GR" sz="3200" dirty="0" smtClean="0">
                <a:effectLst>
                  <a:outerShdw blurRad="38100" dist="38100" dir="2700000" algn="tl">
                    <a:srgbClr val="000000">
                      <a:alpha val="43137"/>
                    </a:srgbClr>
                  </a:outerShdw>
                </a:effectLst>
              </a:rPr>
              <a:t>ευαισθησία</a:t>
            </a:r>
            <a:r>
              <a:rPr lang="el-GR" sz="3200" dirty="0" smtClean="0"/>
              <a:t>: </a:t>
            </a:r>
            <a:br>
              <a:rPr lang="el-GR" sz="3200" dirty="0" smtClean="0"/>
            </a:br>
            <a:r>
              <a:rPr lang="el-GR" sz="3200" dirty="0" smtClean="0"/>
              <a:t>« </a:t>
            </a:r>
            <a:r>
              <a:rPr lang="el-GR" sz="3200" b="1" dirty="0" smtClean="0"/>
              <a:t>Ο Δρόμος (</a:t>
            </a:r>
            <a:r>
              <a:rPr lang="en-US" sz="3200" b="1" dirty="0" smtClean="0"/>
              <a:t>La </a:t>
            </a:r>
            <a:r>
              <a:rPr lang="en-US" sz="3200" b="1" dirty="0" err="1" smtClean="0"/>
              <a:t>Strada</a:t>
            </a:r>
            <a:r>
              <a:rPr lang="el-GR" sz="3200" b="1" dirty="0" smtClean="0"/>
              <a:t>) </a:t>
            </a:r>
            <a:r>
              <a:rPr lang="el-GR" sz="3200" dirty="0" smtClean="0"/>
              <a:t>» του </a:t>
            </a:r>
            <a:r>
              <a:rPr lang="el-GR" sz="3200" dirty="0" smtClean="0">
                <a:effectLst>
                  <a:outerShdw blurRad="38100" dist="38100" dir="2700000" algn="tl">
                    <a:srgbClr val="000000">
                      <a:alpha val="43137"/>
                    </a:srgbClr>
                  </a:outerShdw>
                </a:effectLst>
              </a:rPr>
              <a:t>Φεντερίκο Φελίνι </a:t>
            </a:r>
            <a:r>
              <a:rPr lang="el-GR" sz="3200" dirty="0" smtClean="0"/>
              <a:t>(1954) </a:t>
            </a:r>
            <a:br>
              <a:rPr lang="el-GR" sz="3200" dirty="0" smtClean="0"/>
            </a:br>
            <a:r>
              <a:rPr lang="el-GR" sz="3200" dirty="0" smtClean="0"/>
              <a:t>και η μουσική </a:t>
            </a:r>
            <a:br>
              <a:rPr lang="el-GR" sz="3200" dirty="0" smtClean="0"/>
            </a:br>
            <a:r>
              <a:rPr lang="el-GR" sz="3200" dirty="0" smtClean="0"/>
              <a:t>του </a:t>
            </a:r>
            <a:r>
              <a:rPr lang="el-GR" sz="3200" dirty="0" smtClean="0">
                <a:effectLst>
                  <a:outerShdw blurRad="38100" dist="38100" dir="2700000" algn="tl">
                    <a:srgbClr val="000000">
                      <a:alpha val="43137"/>
                    </a:srgbClr>
                  </a:outerShdw>
                </a:effectLst>
              </a:rPr>
              <a:t>Νίνο Ρότα</a:t>
            </a:r>
            <a:r>
              <a:rPr lang="el-GR" sz="3200" dirty="0" smtClean="0"/>
              <a:t/>
            </a:r>
            <a:br>
              <a:rPr lang="el-GR" sz="3200" dirty="0" smtClean="0"/>
            </a:br>
            <a:r>
              <a:rPr lang="el-GR" sz="3200" dirty="0" smtClean="0"/>
              <a:t> για την ταινία </a:t>
            </a:r>
            <a:br>
              <a:rPr lang="el-GR" sz="3200" dirty="0" smtClean="0"/>
            </a:br>
            <a:r>
              <a:rPr lang="el-GR" sz="3200" dirty="0" smtClean="0"/>
              <a:t>και την ομώνυμη σουίτα μπαλέτου.</a:t>
            </a:r>
            <a:endParaRPr lang="el-GR" sz="3200" dirty="0"/>
          </a:p>
        </p:txBody>
      </p:sp>
      <p:pic>
        <p:nvPicPr>
          <p:cNvPr id="1026" name="Picture 2" descr="C:\Users\User\Desktop\Dw4oTVkXQAEuUJb.jpg"/>
          <p:cNvPicPr>
            <a:picLocks noChangeAspect="1" noChangeArrowheads="1"/>
          </p:cNvPicPr>
          <p:nvPr/>
        </p:nvPicPr>
        <p:blipFill>
          <a:blip r:embed="rId2" cstate="print"/>
          <a:srcRect/>
          <a:stretch>
            <a:fillRect/>
          </a:stretch>
        </p:blipFill>
        <p:spPr bwMode="auto">
          <a:xfrm>
            <a:off x="251520" y="476672"/>
            <a:ext cx="4257911" cy="6021288"/>
          </a:xfrm>
          <a:prstGeom prst="rect">
            <a:avLst/>
          </a:prstGeom>
          <a:noFill/>
        </p:spPr>
      </p:pic>
      <p:pic>
        <p:nvPicPr>
          <p:cNvPr id="4" name="Picture 2" descr="C:\Users\User\Desktop\img_4976.jpg"/>
          <p:cNvPicPr>
            <a:picLocks noChangeAspect="1" noChangeArrowheads="1"/>
          </p:cNvPicPr>
          <p:nvPr/>
        </p:nvPicPr>
        <p:blipFill>
          <a:blip r:embed="rId3" cstate="print"/>
          <a:srcRect/>
          <a:stretch>
            <a:fillRect/>
          </a:stretch>
        </p:blipFill>
        <p:spPr bwMode="auto">
          <a:xfrm>
            <a:off x="251520" y="1412776"/>
            <a:ext cx="4248472" cy="424847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
            <a:ext cx="9144000" cy="3139321"/>
          </a:xfrm>
          <a:prstGeom prst="rect">
            <a:avLst/>
          </a:prstGeom>
        </p:spPr>
        <p:txBody>
          <a:bodyPr wrap="square">
            <a:spAutoFit/>
          </a:bodyPr>
          <a:lstStyle/>
          <a:p>
            <a:pPr algn="just"/>
            <a:r>
              <a:rPr lang="el-GR" dirty="0" smtClean="0"/>
              <a:t>Στη συνέχεια, ο </a:t>
            </a:r>
            <a:r>
              <a:rPr lang="el-GR" dirty="0" err="1" smtClean="0"/>
              <a:t>Ζαμπανό</a:t>
            </a:r>
            <a:r>
              <a:rPr lang="el-GR" dirty="0" smtClean="0"/>
              <a:t> και η </a:t>
            </a:r>
            <a:r>
              <a:rPr lang="el-GR" dirty="0" err="1" smtClean="0"/>
              <a:t>Τζελσομίνα</a:t>
            </a:r>
            <a:r>
              <a:rPr lang="el-GR" dirty="0" smtClean="0"/>
              <a:t> κάνουν παράσταση σε ένα γαμήλιο τραπέζι. Στην συγκεκριμένη σκηνή είναι σημαντικό να παρατηρηθούν οι λεπτές πινελιές του Φελίνι. Βλέπουμε στο τραπέζι του γάμου, τους καλεσμένους να πετάνε κομμάτια ψωμί ο ένας στον άλλον και στην συνέχεια, σε ένα ευρύτερο πλάνο, βλέπουμε παιδιά και την </a:t>
            </a:r>
            <a:r>
              <a:rPr lang="el-GR" dirty="0" err="1" smtClean="0"/>
              <a:t>Τζελσομίνα</a:t>
            </a:r>
            <a:r>
              <a:rPr lang="el-GR" dirty="0" smtClean="0"/>
              <a:t> να </a:t>
            </a:r>
            <a:r>
              <a:rPr lang="el-GR" dirty="0" smtClean="0">
                <a:effectLst>
                  <a:outerShdw blurRad="38100" dist="38100" dir="2700000" algn="tl">
                    <a:srgbClr val="000000">
                      <a:alpha val="43137"/>
                    </a:srgbClr>
                  </a:outerShdw>
                </a:effectLst>
              </a:rPr>
              <a:t>παίρνουν το ψωμί από το έδαφος</a:t>
            </a:r>
            <a:r>
              <a:rPr lang="el-GR" dirty="0" smtClean="0"/>
              <a:t>. Μέσα σε λίγα δευτερόλεπτα, παρουσιάζεται η </a:t>
            </a:r>
            <a:r>
              <a:rPr lang="el-GR" b="1" dirty="0" smtClean="0"/>
              <a:t>φτώχεια </a:t>
            </a:r>
            <a:r>
              <a:rPr lang="el-GR" dirty="0" smtClean="0"/>
              <a:t>στην οποία ζουν οι άνθρωποι, η </a:t>
            </a:r>
            <a:r>
              <a:rPr lang="el-GR" b="1" dirty="0" smtClean="0"/>
              <a:t>πόλωση</a:t>
            </a:r>
            <a:r>
              <a:rPr lang="el-GR" dirty="0" smtClean="0"/>
              <a:t> και η </a:t>
            </a:r>
            <a:r>
              <a:rPr lang="el-GR" b="1" dirty="0" smtClean="0"/>
              <a:t>διαφοροποίηση</a:t>
            </a:r>
            <a:r>
              <a:rPr lang="el-GR" dirty="0" smtClean="0"/>
              <a:t> των </a:t>
            </a:r>
            <a:r>
              <a:rPr lang="el-GR" b="1" dirty="0" smtClean="0"/>
              <a:t>αστικών τάξεων</a:t>
            </a:r>
            <a:r>
              <a:rPr lang="el-GR" dirty="0" smtClean="0"/>
              <a:t>. </a:t>
            </a:r>
          </a:p>
          <a:p>
            <a:pPr algn="just"/>
            <a:r>
              <a:rPr lang="el-GR" dirty="0" smtClean="0"/>
              <a:t>Βλέπουμε επίσης τη </a:t>
            </a:r>
            <a:r>
              <a:rPr lang="el-GR" dirty="0" err="1" smtClean="0"/>
              <a:t>Τζελσομίνα</a:t>
            </a:r>
            <a:r>
              <a:rPr lang="el-GR" dirty="0" smtClean="0"/>
              <a:t> να πηγαίνει να συναντήσει ένα αγόρι με ειδικές ανάγκες, σίγουρα μια αναπαράσταση του τρόπου με τον οποίο αντιμετωπίζουμε τα </a:t>
            </a:r>
            <a:r>
              <a:rPr lang="el-GR" b="1" dirty="0" smtClean="0"/>
              <a:t>άτομα με αναπηρία</a:t>
            </a:r>
            <a:r>
              <a:rPr lang="el-GR" dirty="0" smtClean="0"/>
              <a:t>, καθώς τα </a:t>
            </a:r>
            <a:r>
              <a:rPr lang="el-GR" b="1" u="sng" dirty="0" smtClean="0"/>
              <a:t>απομονώνουμε</a:t>
            </a:r>
            <a:r>
              <a:rPr lang="el-GR" dirty="0" smtClean="0"/>
              <a:t> από τον κόσμο μας. Ο σκηνοθέτης χρησιμοποιεί την </a:t>
            </a:r>
            <a:r>
              <a:rPr lang="el-GR" dirty="0" smtClean="0">
                <a:effectLst>
                  <a:outerShdw blurRad="38100" dist="38100" dir="2700000" algn="tl">
                    <a:srgbClr val="000000">
                      <a:alpha val="43137"/>
                    </a:srgbClr>
                  </a:outerShdw>
                </a:effectLst>
              </a:rPr>
              <a:t>κοινωνική πραγματικότητα </a:t>
            </a:r>
            <a:r>
              <a:rPr lang="el-GR" dirty="0" smtClean="0"/>
              <a:t>ως  τρόπο προσέγγισης των χαρακτήρων, ώστε να καταλάβουν οι τότε θεατές καταστάσεις που έχουν πιθανότατα βιώσει και οι ίδιοι.</a:t>
            </a:r>
          </a:p>
        </p:txBody>
      </p:sp>
      <p:pic>
        <p:nvPicPr>
          <p:cNvPr id="9218" name="Picture 2" descr="C:\Users\User\Desktop\Screenshot_2.jpg"/>
          <p:cNvPicPr>
            <a:picLocks noChangeAspect="1" noChangeArrowheads="1"/>
          </p:cNvPicPr>
          <p:nvPr/>
        </p:nvPicPr>
        <p:blipFill>
          <a:blip r:embed="rId2" cstate="print"/>
          <a:srcRect/>
          <a:stretch>
            <a:fillRect/>
          </a:stretch>
        </p:blipFill>
        <p:spPr bwMode="auto">
          <a:xfrm>
            <a:off x="251520" y="3212976"/>
            <a:ext cx="3476756" cy="3456384"/>
          </a:xfrm>
          <a:prstGeom prst="rect">
            <a:avLst/>
          </a:prstGeom>
          <a:noFill/>
        </p:spPr>
      </p:pic>
      <p:pic>
        <p:nvPicPr>
          <p:cNvPr id="9219" name="Picture 3" descr="C:\Users\User\Desktop\Screenshot_3.jpg"/>
          <p:cNvPicPr>
            <a:picLocks noChangeAspect="1" noChangeArrowheads="1"/>
          </p:cNvPicPr>
          <p:nvPr/>
        </p:nvPicPr>
        <p:blipFill>
          <a:blip r:embed="rId3" cstate="print"/>
          <a:srcRect/>
          <a:stretch>
            <a:fillRect/>
          </a:stretch>
        </p:blipFill>
        <p:spPr bwMode="auto">
          <a:xfrm>
            <a:off x="4702938" y="3212976"/>
            <a:ext cx="4084190" cy="3456384"/>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dissolve">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4062651"/>
          </a:xfrm>
          <a:prstGeom prst="rect">
            <a:avLst/>
          </a:prstGeom>
        </p:spPr>
        <p:txBody>
          <a:bodyPr wrap="square">
            <a:spAutoFit/>
          </a:bodyPr>
          <a:lstStyle/>
          <a:p>
            <a:pPr algn="just"/>
            <a:r>
              <a:rPr lang="el-GR" dirty="0" smtClean="0"/>
              <a:t>Το ταξίδι των χαρακτήρων μας συνεχίζεται στην πόλη, όπου και βλέπουμε για πρώτη φορά  τον «</a:t>
            </a:r>
            <a:r>
              <a:rPr lang="el-GR" dirty="0" smtClean="0">
                <a:effectLst>
                  <a:outerShdw blurRad="38100" dist="38100" dir="2700000" algn="tl">
                    <a:srgbClr val="000000">
                      <a:alpha val="43137"/>
                    </a:srgbClr>
                  </a:outerShdw>
                </a:effectLst>
              </a:rPr>
              <a:t>Τρελό -</a:t>
            </a:r>
            <a:r>
              <a:rPr lang="el-GR" dirty="0" err="1" smtClean="0"/>
              <a:t>il</a:t>
            </a:r>
            <a:r>
              <a:rPr lang="el-GR" dirty="0" smtClean="0"/>
              <a:t> </a:t>
            </a:r>
            <a:r>
              <a:rPr lang="el-GR" dirty="0" err="1" smtClean="0"/>
              <a:t>Matto</a:t>
            </a:r>
            <a:r>
              <a:rPr lang="el-GR" dirty="0" smtClean="0"/>
              <a:t>». Με την εισαγωγή του Τρελού στην ιστορία έχουμε τελικά κάποιον που  </a:t>
            </a:r>
          </a:p>
          <a:p>
            <a:pPr algn="just"/>
            <a:r>
              <a:rPr lang="el-GR" dirty="0" smtClean="0"/>
              <a:t>μπορεί να ανταγωνιστεί με τον </a:t>
            </a:r>
            <a:r>
              <a:rPr lang="el-GR" dirty="0" err="1" smtClean="0"/>
              <a:t>Ζαμπανό</a:t>
            </a:r>
            <a:r>
              <a:rPr lang="el-GR" dirty="0" smtClean="0"/>
              <a:t>. Ο Τρελός αντιπροσωπεύει το </a:t>
            </a:r>
            <a:r>
              <a:rPr lang="el-GR" dirty="0" smtClean="0">
                <a:effectLst>
                  <a:outerShdw blurRad="38100" dist="38100" dir="2700000" algn="tl">
                    <a:srgbClr val="000000">
                      <a:alpha val="43137"/>
                    </a:srgbClr>
                  </a:outerShdw>
                </a:effectLst>
              </a:rPr>
              <a:t>μυαλό</a:t>
            </a:r>
            <a:r>
              <a:rPr lang="el-GR" dirty="0" smtClean="0"/>
              <a:t> σ’ αυτήν την ιστορία και βλέπουμε κατά τη διάρκεια της πρώτης αλληλεπίδρασης μεταξύ του Τρελού και του </a:t>
            </a:r>
            <a:r>
              <a:rPr lang="el-GR" dirty="0" err="1" smtClean="0"/>
              <a:t>Ζαμπανό</a:t>
            </a:r>
            <a:r>
              <a:rPr lang="el-GR" dirty="0" smtClean="0"/>
              <a:t>, ότι ο Τρελός χρησιμοποιεί τα </a:t>
            </a:r>
            <a:r>
              <a:rPr lang="el-GR" dirty="0" smtClean="0">
                <a:effectLst>
                  <a:outerShdw blurRad="38100" dist="38100" dir="2700000" algn="tl">
                    <a:srgbClr val="000000">
                      <a:alpha val="43137"/>
                    </a:srgbClr>
                  </a:outerShdw>
                </a:effectLst>
              </a:rPr>
              <a:t>λόγια</a:t>
            </a:r>
            <a:r>
              <a:rPr lang="el-GR" dirty="0" smtClean="0"/>
              <a:t> του για να </a:t>
            </a:r>
            <a:r>
              <a:rPr lang="el-GR" dirty="0" smtClean="0">
                <a:effectLst>
                  <a:outerShdw blurRad="38100" dist="38100" dir="2700000" algn="tl">
                    <a:srgbClr val="000000">
                      <a:alpha val="43137"/>
                    </a:srgbClr>
                  </a:outerShdw>
                </a:effectLst>
              </a:rPr>
              <a:t>ξεγελάσει</a:t>
            </a:r>
            <a:r>
              <a:rPr lang="el-GR" dirty="0" smtClean="0"/>
              <a:t> τον ισχυρό άντρα. Βλέπουμε επίσης τον Τρελό να προκαλεί τη βιαιότητα του </a:t>
            </a:r>
            <a:r>
              <a:rPr lang="el-GR" dirty="0" err="1" smtClean="0"/>
              <a:t>Ζαμπανό</a:t>
            </a:r>
            <a:r>
              <a:rPr lang="el-GR" dirty="0" smtClean="0"/>
              <a:t>, όταν διακόπτει το νούμερο του ισχυρού άνδρα. Ο </a:t>
            </a:r>
            <a:r>
              <a:rPr lang="el-GR" dirty="0" err="1" smtClean="0"/>
              <a:t>Ζαμπανό</a:t>
            </a:r>
            <a:r>
              <a:rPr lang="el-GR" dirty="0" smtClean="0"/>
              <a:t> ψάχνει για τον Τρελό και ο Φελίνι μάς δείχνει ότι το </a:t>
            </a:r>
            <a:r>
              <a:rPr lang="el-GR" dirty="0" smtClean="0">
                <a:effectLst>
                  <a:outerShdw blurRad="38100" dist="38100" dir="2700000" algn="tl">
                    <a:srgbClr val="000000">
                      <a:alpha val="43137"/>
                    </a:srgbClr>
                  </a:outerShdw>
                </a:effectLst>
              </a:rPr>
              <a:t>ζώο</a:t>
            </a:r>
            <a:r>
              <a:rPr lang="el-GR" dirty="0" smtClean="0"/>
              <a:t> έχει πια εκδηλωθεί ολοφάνερα στον </a:t>
            </a:r>
            <a:r>
              <a:rPr lang="el-GR" dirty="0" err="1" smtClean="0"/>
              <a:t>Ζαμπανό</a:t>
            </a:r>
            <a:r>
              <a:rPr lang="el-GR" dirty="0" smtClean="0"/>
              <a:t>, καθώς αυτός περιστρέφεται έξω από την κύρια σκηνή του τσίρκου, επιδιώκοντας να καταστρέψει τον Τρελό. Γίνεται σαφές εδώ ότι αν ο </a:t>
            </a:r>
            <a:r>
              <a:rPr lang="el-GR" dirty="0" smtClean="0">
                <a:effectLst>
                  <a:outerShdw blurRad="38100" dist="38100" dir="2700000" algn="tl">
                    <a:srgbClr val="000000">
                      <a:alpha val="43137"/>
                    </a:srgbClr>
                  </a:outerShdw>
                </a:effectLst>
              </a:rPr>
              <a:t>Τρελός </a:t>
            </a:r>
            <a:r>
              <a:rPr lang="el-GR" dirty="0" smtClean="0"/>
              <a:t>αντιπροσωπεύει το </a:t>
            </a:r>
            <a:r>
              <a:rPr lang="el-GR" dirty="0" smtClean="0">
                <a:effectLst>
                  <a:outerShdw blurRad="38100" dist="38100" dir="2700000" algn="tl">
                    <a:srgbClr val="000000">
                      <a:alpha val="43137"/>
                    </a:srgbClr>
                  </a:outerShdw>
                </a:effectLst>
              </a:rPr>
              <a:t>μυαλό</a:t>
            </a:r>
            <a:r>
              <a:rPr lang="el-GR" dirty="0" smtClean="0"/>
              <a:t>, ο </a:t>
            </a:r>
            <a:r>
              <a:rPr lang="el-GR" dirty="0" err="1" smtClean="0">
                <a:effectLst>
                  <a:outerShdw blurRad="38100" dist="38100" dir="2700000" algn="tl">
                    <a:srgbClr val="000000">
                      <a:alpha val="43137"/>
                    </a:srgbClr>
                  </a:outerShdw>
                </a:effectLst>
              </a:rPr>
              <a:t>Ζαμπανό</a:t>
            </a:r>
            <a:r>
              <a:rPr lang="el-GR" dirty="0" smtClean="0">
                <a:effectLst>
                  <a:outerShdw blurRad="38100" dist="38100" dir="2700000" algn="tl">
                    <a:srgbClr val="000000">
                      <a:alpha val="43137"/>
                    </a:srgbClr>
                  </a:outerShdw>
                </a:effectLst>
              </a:rPr>
              <a:t> </a:t>
            </a:r>
            <a:r>
              <a:rPr lang="el-GR" dirty="0" smtClean="0"/>
              <a:t>αντιπροσωπεύει το </a:t>
            </a:r>
            <a:r>
              <a:rPr lang="el-GR" dirty="0" smtClean="0">
                <a:effectLst>
                  <a:outerShdw blurRad="38100" dist="38100" dir="2700000" algn="tl">
                    <a:srgbClr val="000000">
                      <a:alpha val="43137"/>
                    </a:srgbClr>
                  </a:outerShdw>
                </a:effectLst>
              </a:rPr>
              <a:t>σώμα</a:t>
            </a:r>
            <a:r>
              <a:rPr lang="el-GR" dirty="0" smtClean="0"/>
              <a:t> και τη </a:t>
            </a:r>
            <a:r>
              <a:rPr lang="el-GR" dirty="0" smtClean="0">
                <a:effectLst>
                  <a:outerShdw blurRad="38100" dist="38100" dir="2700000" algn="tl">
                    <a:srgbClr val="000000">
                      <a:alpha val="43137"/>
                    </a:srgbClr>
                  </a:outerShdw>
                </a:effectLst>
              </a:rPr>
              <a:t>ζωική μας φύση</a:t>
            </a:r>
            <a:r>
              <a:rPr lang="el-GR" dirty="0" smtClean="0"/>
              <a:t>. Η οργή του </a:t>
            </a:r>
            <a:r>
              <a:rPr lang="el-GR" dirty="0" err="1" smtClean="0"/>
              <a:t>Ζαμπανό</a:t>
            </a:r>
            <a:r>
              <a:rPr lang="el-GR" dirty="0" smtClean="0"/>
              <a:t> απέναντι στον Τρελό κορυφώνεται, όταν η </a:t>
            </a:r>
            <a:r>
              <a:rPr lang="el-GR" dirty="0" err="1" smtClean="0"/>
              <a:t>Τζελσομίνα</a:t>
            </a:r>
            <a:r>
              <a:rPr lang="el-GR" dirty="0" smtClean="0"/>
              <a:t> κάνει ένα σόου μαζί </a:t>
            </a:r>
            <a:r>
              <a:rPr lang="el-GR" dirty="0" err="1" smtClean="0"/>
              <a:t>του∙</a:t>
            </a:r>
            <a:r>
              <a:rPr lang="el-GR" dirty="0" smtClean="0"/>
              <a:t>  ο </a:t>
            </a:r>
            <a:r>
              <a:rPr lang="el-GR" dirty="0" err="1" smtClean="0"/>
              <a:t>Ζαμπανό</a:t>
            </a:r>
            <a:r>
              <a:rPr lang="el-GR" dirty="0" smtClean="0"/>
              <a:t> εξοργίζεται τόσο που κυνηγά τον Τρελό με ένα μαχαίρι, αφού ο τελευταίος τον βρέξει με έναν κουβά νερό. </a:t>
            </a:r>
            <a:r>
              <a:rPr lang="en-US" dirty="0" smtClean="0"/>
              <a:t>H </a:t>
            </a:r>
            <a:r>
              <a:rPr lang="el-GR" dirty="0" smtClean="0"/>
              <a:t>αστυνομία κρατάει τον </a:t>
            </a:r>
            <a:r>
              <a:rPr lang="el-GR" dirty="0" err="1" smtClean="0"/>
              <a:t>Ζαμπανό</a:t>
            </a:r>
            <a:r>
              <a:rPr lang="el-GR" dirty="0" smtClean="0"/>
              <a:t>  για το βράδυ στο Τμήμα.</a:t>
            </a:r>
            <a:endParaRPr lang="el-GR" dirty="0" smtClean="0">
              <a:effectLst>
                <a:outerShdw blurRad="38100" dist="38100" dir="2700000" algn="tl">
                  <a:srgbClr val="000000">
                    <a:alpha val="43137"/>
                  </a:srgbClr>
                </a:outerShdw>
              </a:effectLst>
            </a:endParaRPr>
          </a:p>
          <a:p>
            <a:pPr algn="ctr"/>
            <a:r>
              <a:rPr lang="el-GR" sz="2400" dirty="0" smtClean="0">
                <a:effectLst>
                  <a:outerShdw blurRad="38100" dist="38100" dir="2700000" algn="tl">
                    <a:srgbClr val="000000">
                      <a:alpha val="43137"/>
                    </a:srgbClr>
                  </a:outerShdw>
                </a:effectLst>
              </a:rPr>
              <a:t>Η συνέχεια επί της οθόνης….</a:t>
            </a:r>
            <a:endParaRPr lang="el-GR" sz="2400" dirty="0">
              <a:effectLst>
                <a:outerShdw blurRad="38100" dist="38100" dir="2700000" algn="tl">
                  <a:srgbClr val="000000">
                    <a:alpha val="43137"/>
                  </a:srgbClr>
                </a:outerShdw>
              </a:effectLst>
            </a:endParaRPr>
          </a:p>
        </p:txBody>
      </p:sp>
      <p:pic>
        <p:nvPicPr>
          <p:cNvPr id="13313" name="Picture 1" descr="C:\Users\User\Desktop\Screenshot_2.jpg"/>
          <p:cNvPicPr>
            <a:picLocks noChangeAspect="1" noChangeArrowheads="1"/>
          </p:cNvPicPr>
          <p:nvPr/>
        </p:nvPicPr>
        <p:blipFill>
          <a:blip r:embed="rId2" cstate="print"/>
          <a:srcRect/>
          <a:stretch>
            <a:fillRect/>
          </a:stretch>
        </p:blipFill>
        <p:spPr bwMode="auto">
          <a:xfrm>
            <a:off x="2555776" y="4221088"/>
            <a:ext cx="3744415" cy="2528837"/>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2. Φεντερίκο Φελίνι - Ο δρόμος (1954).mp4">
            <a:hlinkClick r:id="" action="ppaction://media"/>
          </p:cNvPr>
          <p:cNvPicPr>
            <a:picLocks noRot="1" noChangeAspect="1"/>
          </p:cNvPicPr>
          <p:nvPr>
            <a:videoFile r:link="rId1"/>
          </p:nvPr>
        </p:nvPicPr>
        <p:blipFill>
          <a:blip r:embed="rId3" cstate="print"/>
          <a:stretch>
            <a:fillRect/>
          </a:stretch>
        </p:blipFill>
        <p:spPr>
          <a:xfrm>
            <a:off x="179512" y="134634"/>
            <a:ext cx="8784976" cy="658873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3. Φεντερίκο Φελίνι - Ο δρόμος (1954).mp4">
            <a:hlinkClick r:id="" action="ppaction://media"/>
          </p:cNvPr>
          <p:cNvPicPr>
            <a:picLocks noRot="1" noChangeAspect="1"/>
          </p:cNvPicPr>
          <p:nvPr>
            <a:videoFile r:link="rId1"/>
          </p:nvPr>
        </p:nvPicPr>
        <p:blipFill>
          <a:blip r:embed="rId3" cstate="print"/>
          <a:stretch>
            <a:fillRect/>
          </a:stretch>
        </p:blipFill>
        <p:spPr>
          <a:xfrm>
            <a:off x="251520" y="188640"/>
            <a:ext cx="8640960" cy="648072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4. Φεντερίκο Φελίνι - Ο δρόμος (1954).mp4">
            <a:hlinkClick r:id="" action="ppaction://media"/>
          </p:cNvPr>
          <p:cNvPicPr>
            <a:picLocks noRot="1" noChangeAspect="1"/>
          </p:cNvPicPr>
          <p:nvPr>
            <a:videoFile r:link="rId1"/>
          </p:nvPr>
        </p:nvPicPr>
        <p:blipFill>
          <a:blip r:embed="rId3" cstate="print"/>
          <a:stretch>
            <a:fillRect/>
          </a:stretch>
        </p:blipFill>
        <p:spPr>
          <a:xfrm>
            <a:off x="251520" y="188640"/>
            <a:ext cx="8640960" cy="648072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5. Φεντερίκο Φελίνι - Ο δρόμος (1954).mp4">
            <a:hlinkClick r:id="" action="ppaction://media"/>
          </p:cNvPr>
          <p:cNvPicPr>
            <a:picLocks noRot="1" noChangeAspect="1"/>
          </p:cNvPicPr>
          <p:nvPr>
            <a:videoFile r:link="rId1"/>
          </p:nvPr>
        </p:nvPicPr>
        <p:blipFill>
          <a:blip r:embed="rId3" cstate="print"/>
          <a:stretch>
            <a:fillRect/>
          </a:stretch>
        </p:blipFill>
        <p:spPr>
          <a:xfrm>
            <a:off x="251520" y="188640"/>
            <a:ext cx="8712968" cy="653472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6. Φεντερίκο Φελίνι - Ο δρόμος (1954).mp4">
            <a:hlinkClick r:id="" action="ppaction://media"/>
          </p:cNvPr>
          <p:cNvPicPr>
            <a:picLocks noRot="1" noChangeAspect="1"/>
          </p:cNvPicPr>
          <p:nvPr>
            <a:videoFile r:link="rId1"/>
          </p:nvPr>
        </p:nvPicPr>
        <p:blipFill>
          <a:blip r:embed="rId3" cstate="print"/>
          <a:stretch>
            <a:fillRect/>
          </a:stretch>
        </p:blipFill>
        <p:spPr>
          <a:xfrm>
            <a:off x="179512" y="188640"/>
            <a:ext cx="8712968" cy="653472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7. Φεντερίκο Φελίνι - Ο δρόμος (1954).mp4">
            <a:hlinkClick r:id="" action="ppaction://media"/>
          </p:cNvPr>
          <p:cNvPicPr>
            <a:picLocks noRot="1" noChangeAspect="1"/>
          </p:cNvPicPr>
          <p:nvPr>
            <a:videoFile r:link="rId1"/>
          </p:nvPr>
        </p:nvPicPr>
        <p:blipFill>
          <a:blip r:embed="rId3" cstate="print"/>
          <a:stretch>
            <a:fillRect/>
          </a:stretch>
        </p:blipFill>
        <p:spPr>
          <a:xfrm>
            <a:off x="251520" y="260648"/>
            <a:ext cx="8640960" cy="648072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trada-la-1954-003-giulietta-masina-trumpet-bfi-00o-3c8-CROP.jpg"/>
          <p:cNvPicPr>
            <a:picLocks noGrp="1" noChangeAspect="1" noChangeArrowheads="1"/>
          </p:cNvPicPr>
          <p:nvPr>
            <p:ph idx="1"/>
          </p:nvPr>
        </p:nvPicPr>
        <p:blipFill>
          <a:blip r:embed="rId2" cstate="print"/>
          <a:srcRect/>
          <a:stretch>
            <a:fillRect/>
          </a:stretch>
        </p:blipFill>
        <p:spPr bwMode="auto">
          <a:xfrm>
            <a:off x="4860032" y="260648"/>
            <a:ext cx="4031538" cy="3024336"/>
          </a:xfrm>
          <a:prstGeom prst="rect">
            <a:avLst/>
          </a:prstGeom>
          <a:noFill/>
        </p:spPr>
      </p:pic>
      <p:pic>
        <p:nvPicPr>
          <p:cNvPr id="1027" name="Picture 3" descr="C:\Users\User\Desktop\giulietta-masina-nel-film-la-strada.jpg"/>
          <p:cNvPicPr>
            <a:picLocks noChangeAspect="1" noChangeArrowheads="1"/>
          </p:cNvPicPr>
          <p:nvPr/>
        </p:nvPicPr>
        <p:blipFill>
          <a:blip r:embed="rId3" cstate="print"/>
          <a:srcRect/>
          <a:stretch>
            <a:fillRect/>
          </a:stretch>
        </p:blipFill>
        <p:spPr bwMode="auto">
          <a:xfrm>
            <a:off x="4860032" y="3429000"/>
            <a:ext cx="4032448" cy="3180703"/>
          </a:xfrm>
          <a:prstGeom prst="rect">
            <a:avLst/>
          </a:prstGeom>
          <a:noFill/>
        </p:spPr>
      </p:pic>
      <p:pic>
        <p:nvPicPr>
          <p:cNvPr id="11266" name="Picture 2" descr="C:\Users\User\Desktop\la-strada-1954.jpg"/>
          <p:cNvPicPr>
            <a:picLocks noChangeAspect="1" noChangeArrowheads="1"/>
          </p:cNvPicPr>
          <p:nvPr/>
        </p:nvPicPr>
        <p:blipFill>
          <a:blip r:embed="rId4" cstate="print"/>
          <a:srcRect/>
          <a:stretch>
            <a:fillRect/>
          </a:stretch>
        </p:blipFill>
        <p:spPr bwMode="auto">
          <a:xfrm flipH="1">
            <a:off x="251520" y="3429000"/>
            <a:ext cx="4275752" cy="3168352"/>
          </a:xfrm>
          <a:prstGeom prst="rect">
            <a:avLst/>
          </a:prstGeom>
          <a:noFill/>
        </p:spPr>
      </p:pic>
      <p:sp>
        <p:nvSpPr>
          <p:cNvPr id="8" name="7 - Ορθογώνιο"/>
          <p:cNvSpPr/>
          <p:nvPr/>
        </p:nvSpPr>
        <p:spPr>
          <a:xfrm>
            <a:off x="0" y="0"/>
            <a:ext cx="4788024" cy="3477875"/>
          </a:xfrm>
          <a:prstGeom prst="rect">
            <a:avLst/>
          </a:prstGeom>
        </p:spPr>
        <p:txBody>
          <a:bodyPr wrap="square">
            <a:spAutoFit/>
          </a:bodyPr>
          <a:lstStyle/>
          <a:p>
            <a:pPr algn="just"/>
            <a:r>
              <a:rPr lang="el-GR" sz="2000" dirty="0" smtClean="0"/>
              <a:t>Η </a:t>
            </a:r>
            <a:r>
              <a:rPr lang="el-GR" sz="2000" dirty="0" err="1" smtClean="0"/>
              <a:t>Τζελσομίνα</a:t>
            </a:r>
            <a:r>
              <a:rPr lang="el-GR" sz="2000" dirty="0" smtClean="0"/>
              <a:t> είναι μια νεαρή «κοπέλα</a:t>
            </a:r>
            <a:r>
              <a:rPr lang="en-US" sz="2000" dirty="0" smtClean="0"/>
              <a:t>-</a:t>
            </a:r>
            <a:r>
              <a:rPr lang="el-GR" sz="2000" dirty="0" smtClean="0">
                <a:effectLst>
                  <a:outerShdw blurRad="38100" dist="38100" dir="2700000" algn="tl">
                    <a:srgbClr val="000000">
                      <a:alpha val="43137"/>
                    </a:srgbClr>
                  </a:outerShdw>
                </a:effectLst>
              </a:rPr>
              <a:t>ψυχούλα</a:t>
            </a:r>
            <a:r>
              <a:rPr lang="el-GR" sz="2000" dirty="0" smtClean="0"/>
              <a:t>» που την παίρνει ο </a:t>
            </a:r>
            <a:r>
              <a:rPr lang="el-GR" sz="2000" dirty="0" err="1" smtClean="0"/>
              <a:t>Ζαμπανό</a:t>
            </a:r>
            <a:r>
              <a:rPr lang="el-GR" sz="2000" dirty="0" smtClean="0"/>
              <a:t> για   βοηθό του στο «επαγγελματικό» ταξίδι του. Γίνεται κλόουν στις παραστάσεις που εκείνος δίνει στον δρόμο  και, </a:t>
            </a:r>
            <a:r>
              <a:rPr lang="el-GR" sz="2000" dirty="0" smtClean="0">
                <a:effectLst>
                  <a:outerShdw blurRad="38100" dist="38100" dir="2700000" algn="tl">
                    <a:srgbClr val="000000">
                      <a:alpha val="43137"/>
                    </a:srgbClr>
                  </a:outerShdw>
                </a:effectLst>
              </a:rPr>
              <a:t>παρόλο που εκείνος την κακοποιεί, εκείνη μένει δίπλα του σε όλο αυτό.</a:t>
            </a:r>
            <a:r>
              <a:rPr lang="el-GR" sz="2000" dirty="0" smtClean="0"/>
              <a:t> Πεθαίνει κάποιο καιρό αφού ο </a:t>
            </a:r>
            <a:r>
              <a:rPr lang="el-GR" sz="2000" dirty="0" err="1" smtClean="0"/>
              <a:t>Ζαμπανό</a:t>
            </a:r>
            <a:r>
              <a:rPr lang="el-GR" sz="2000" dirty="0" smtClean="0"/>
              <a:t> την έχει εγκαταλείψει στην άκρη του δρόμου, καθώς εκείνος σκότωσε τον Τρελό και εκείνη δεν μπορούσε να ξεχάσει αυτό που είχε δει.</a:t>
            </a:r>
            <a:endParaRPr lang="el-GR" sz="2000"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Anthony Quinn La Strada.PNG"/>
          <p:cNvPicPr>
            <a:picLocks noGrp="1" noChangeAspect="1" noChangeArrowheads="1"/>
          </p:cNvPicPr>
          <p:nvPr>
            <p:ph idx="1"/>
          </p:nvPr>
        </p:nvPicPr>
        <p:blipFill>
          <a:blip r:embed="rId2" cstate="print"/>
          <a:srcRect/>
          <a:stretch>
            <a:fillRect/>
          </a:stretch>
        </p:blipFill>
        <p:spPr bwMode="auto">
          <a:xfrm>
            <a:off x="4716016" y="188640"/>
            <a:ext cx="4176464" cy="3140277"/>
          </a:xfrm>
          <a:prstGeom prst="rect">
            <a:avLst/>
          </a:prstGeom>
          <a:noFill/>
        </p:spPr>
      </p:pic>
      <p:pic>
        <p:nvPicPr>
          <p:cNvPr id="2051" name="Picture 3" descr="C:\Users\User\Desktop\c87e2e4ddd3f5e2a0c8dc1e54f9d40b0.jpg"/>
          <p:cNvPicPr>
            <a:picLocks noChangeAspect="1" noChangeArrowheads="1"/>
          </p:cNvPicPr>
          <p:nvPr/>
        </p:nvPicPr>
        <p:blipFill>
          <a:blip r:embed="rId3" cstate="print"/>
          <a:srcRect/>
          <a:stretch>
            <a:fillRect/>
          </a:stretch>
        </p:blipFill>
        <p:spPr bwMode="auto">
          <a:xfrm>
            <a:off x="4716016" y="3429000"/>
            <a:ext cx="4176464" cy="3186354"/>
          </a:xfrm>
          <a:prstGeom prst="rect">
            <a:avLst/>
          </a:prstGeom>
          <a:noFill/>
        </p:spPr>
      </p:pic>
      <p:sp>
        <p:nvSpPr>
          <p:cNvPr id="23554" name="AutoShape 2" descr="La Strada - Rotten Tomato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3555" name="Picture 3" descr="C:\Users\User\Desktop\p3534_i_v7_ac.jpg"/>
          <p:cNvPicPr>
            <a:picLocks noChangeAspect="1" noChangeArrowheads="1"/>
          </p:cNvPicPr>
          <p:nvPr/>
        </p:nvPicPr>
        <p:blipFill>
          <a:blip r:embed="rId4" cstate="print"/>
          <a:srcRect/>
          <a:stretch>
            <a:fillRect/>
          </a:stretch>
        </p:blipFill>
        <p:spPr bwMode="auto">
          <a:xfrm>
            <a:off x="323528" y="2780928"/>
            <a:ext cx="3888432" cy="3888432"/>
          </a:xfrm>
          <a:prstGeom prst="rect">
            <a:avLst/>
          </a:prstGeom>
          <a:noFill/>
        </p:spPr>
      </p:pic>
      <p:sp>
        <p:nvSpPr>
          <p:cNvPr id="8" name="7 - Ορθογώνιο"/>
          <p:cNvSpPr/>
          <p:nvPr/>
        </p:nvSpPr>
        <p:spPr>
          <a:xfrm>
            <a:off x="0" y="188639"/>
            <a:ext cx="4644008" cy="2585323"/>
          </a:xfrm>
          <a:prstGeom prst="rect">
            <a:avLst/>
          </a:prstGeom>
        </p:spPr>
        <p:txBody>
          <a:bodyPr wrap="square">
            <a:spAutoFit/>
          </a:bodyPr>
          <a:lstStyle/>
          <a:p>
            <a:pPr algn="just"/>
            <a:r>
              <a:rPr lang="el-GR" dirty="0" smtClean="0"/>
              <a:t>Ο </a:t>
            </a:r>
            <a:r>
              <a:rPr lang="el-GR" dirty="0" err="1" smtClean="0"/>
              <a:t>Ζαμπανό</a:t>
            </a:r>
            <a:r>
              <a:rPr lang="el-GR" dirty="0" smtClean="0"/>
              <a:t> είναι ένας αλητήριος ισχυρός άνδρας που έρχεται να αγοράσει την </a:t>
            </a:r>
            <a:r>
              <a:rPr lang="el-GR" dirty="0" err="1" smtClean="0"/>
              <a:t>Τζελσομίνα</a:t>
            </a:r>
            <a:r>
              <a:rPr lang="el-GR" dirty="0" smtClean="0"/>
              <a:t> ως βοηθό του στο ταξίδι, αφού η αδερφή της Ρόζα πέθανε μυστηριωδώς. Είναι η ενσάρκωση της </a:t>
            </a:r>
            <a:r>
              <a:rPr lang="el-GR" dirty="0" smtClean="0">
                <a:effectLst>
                  <a:outerShdw blurRad="38100" dist="38100" dir="2700000" algn="tl">
                    <a:srgbClr val="000000">
                      <a:alpha val="43137"/>
                    </a:srgbClr>
                  </a:outerShdw>
                </a:effectLst>
              </a:rPr>
              <a:t>ωμότητας</a:t>
            </a:r>
            <a:r>
              <a:rPr lang="el-GR" dirty="0" smtClean="0"/>
              <a:t> σε όλη την ταινία όπου είναι περισσότερο </a:t>
            </a:r>
            <a:r>
              <a:rPr lang="el-GR" dirty="0" smtClean="0">
                <a:effectLst>
                  <a:outerShdw blurRad="38100" dist="38100" dir="2700000" algn="tl">
                    <a:srgbClr val="000000">
                      <a:alpha val="43137"/>
                    </a:srgbClr>
                  </a:outerShdw>
                </a:effectLst>
              </a:rPr>
              <a:t>ζωώδης</a:t>
            </a:r>
            <a:r>
              <a:rPr lang="el-GR" dirty="0" smtClean="0"/>
              <a:t> παρά ανθρώπινος. Η φύση του τον οδηγεί στο να σκοτώσει τον Τρελό και να εγκαταλείψει την </a:t>
            </a:r>
            <a:r>
              <a:rPr lang="el-GR" dirty="0" err="1" smtClean="0"/>
              <a:t>Τζελσομίνα</a:t>
            </a:r>
            <a:r>
              <a:rPr lang="el-GR" dirty="0" smtClean="0"/>
              <a:t> στον  δρόμο.</a:t>
            </a:r>
            <a:endParaRPr lang="el-GR"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User\Desktop\Screenshot_2.jpg"/>
          <p:cNvPicPr>
            <a:picLocks noChangeAspect="1" noChangeArrowheads="1"/>
          </p:cNvPicPr>
          <p:nvPr/>
        </p:nvPicPr>
        <p:blipFill>
          <a:blip r:embed="rId2" cstate="print"/>
          <a:srcRect/>
          <a:stretch>
            <a:fillRect/>
          </a:stretch>
        </p:blipFill>
        <p:spPr bwMode="auto">
          <a:xfrm>
            <a:off x="755576" y="179284"/>
            <a:ext cx="4015886" cy="2268862"/>
          </a:xfrm>
          <a:prstGeom prst="rect">
            <a:avLst/>
          </a:prstGeom>
          <a:noFill/>
        </p:spPr>
      </p:pic>
      <p:pic>
        <p:nvPicPr>
          <p:cNvPr id="4098" name="Picture 2" descr="C:\Users\User\Desktop\Screenshot_1.jpg"/>
          <p:cNvPicPr>
            <a:picLocks noChangeAspect="1" noChangeArrowheads="1"/>
          </p:cNvPicPr>
          <p:nvPr/>
        </p:nvPicPr>
        <p:blipFill>
          <a:blip r:embed="rId3" cstate="print"/>
          <a:srcRect/>
          <a:stretch>
            <a:fillRect/>
          </a:stretch>
        </p:blipFill>
        <p:spPr bwMode="auto">
          <a:xfrm>
            <a:off x="251519" y="2636912"/>
            <a:ext cx="5188909" cy="3960440"/>
          </a:xfrm>
          <a:prstGeom prst="rect">
            <a:avLst/>
          </a:prstGeom>
          <a:noFill/>
        </p:spPr>
      </p:pic>
      <p:sp>
        <p:nvSpPr>
          <p:cNvPr id="4" name="3 - Ορθογώνιο"/>
          <p:cNvSpPr/>
          <p:nvPr/>
        </p:nvSpPr>
        <p:spPr>
          <a:xfrm>
            <a:off x="5436096" y="0"/>
            <a:ext cx="3707904" cy="6986528"/>
          </a:xfrm>
          <a:prstGeom prst="rect">
            <a:avLst/>
          </a:prstGeom>
        </p:spPr>
        <p:txBody>
          <a:bodyPr wrap="square">
            <a:spAutoFit/>
          </a:bodyPr>
          <a:lstStyle/>
          <a:p>
            <a:pPr algn="ctr"/>
            <a:r>
              <a:rPr lang="el-GR" sz="2800" dirty="0" smtClean="0"/>
              <a:t>Ο Φεντερίκο Φελίνι (1920 -1993)</a:t>
            </a:r>
            <a:r>
              <a:rPr lang="en-US" sz="2800" dirty="0" smtClean="0"/>
              <a:t>,</a:t>
            </a:r>
            <a:r>
              <a:rPr lang="el-GR" sz="2800" dirty="0" smtClean="0"/>
              <a:t> </a:t>
            </a:r>
          </a:p>
          <a:p>
            <a:pPr algn="ctr"/>
            <a:r>
              <a:rPr lang="el-GR" sz="2800" dirty="0" smtClean="0"/>
              <a:t>έχοντας </a:t>
            </a:r>
            <a:r>
              <a:rPr lang="el-GR" sz="2800" dirty="0" smtClean="0">
                <a:effectLst>
                  <a:outerShdw blurRad="38100" dist="38100" dir="2700000" algn="tl">
                    <a:srgbClr val="000000">
                      <a:alpha val="43137"/>
                    </a:srgbClr>
                  </a:outerShdw>
                </a:effectLst>
              </a:rPr>
              <a:t>αφομοιώσει όλα τα</a:t>
            </a:r>
            <a:r>
              <a:rPr lang="en-US" sz="2800" dirty="0" smtClean="0">
                <a:effectLst>
                  <a:outerShdw blurRad="38100" dist="38100" dir="2700000" algn="tl">
                    <a:srgbClr val="000000">
                      <a:alpha val="43137"/>
                    </a:srgbClr>
                  </a:outerShdw>
                </a:effectLst>
              </a:rPr>
              <a:t> </a:t>
            </a:r>
            <a:r>
              <a:rPr lang="el-GR" sz="2800" dirty="0" smtClean="0">
                <a:effectLst>
                  <a:outerShdw blurRad="38100" dist="38100" dir="2700000" algn="tl">
                    <a:srgbClr val="000000">
                      <a:alpha val="43137"/>
                    </a:srgbClr>
                  </a:outerShdw>
                </a:effectLst>
              </a:rPr>
              <a:t>νεορεαλιστικά</a:t>
            </a:r>
            <a:r>
              <a:rPr lang="en-US" sz="2800" dirty="0" smtClean="0">
                <a:effectLst>
                  <a:outerShdw blurRad="38100" dist="38100" dir="2700000" algn="tl">
                    <a:srgbClr val="000000">
                      <a:alpha val="43137"/>
                    </a:srgbClr>
                  </a:outerShdw>
                </a:effectLst>
              </a:rPr>
              <a:t> </a:t>
            </a:r>
            <a:r>
              <a:rPr lang="el-GR" sz="2800" dirty="0" smtClean="0">
                <a:effectLst>
                  <a:outerShdw blurRad="38100" dist="38100" dir="2700000" algn="tl">
                    <a:srgbClr val="000000">
                      <a:alpha val="43137"/>
                    </a:srgbClr>
                  </a:outerShdw>
                </a:effectLst>
              </a:rPr>
              <a:t>χαρακτηριστικά</a:t>
            </a:r>
            <a:r>
              <a:rPr lang="el-GR" sz="2800" dirty="0" smtClean="0"/>
              <a:t>, προχωρά σε μία απόλυτα </a:t>
            </a:r>
            <a:r>
              <a:rPr lang="el-GR" sz="2800" b="1" dirty="0" smtClean="0"/>
              <a:t>προσωπική</a:t>
            </a:r>
            <a:r>
              <a:rPr lang="el-GR" sz="2800" dirty="0" smtClean="0"/>
              <a:t> δημιουργία, δηλώνοντας το τέλος του νεορεαλισμού και την αρχή του</a:t>
            </a:r>
            <a:r>
              <a:rPr lang="en-US" sz="2800" dirty="0" smtClean="0"/>
              <a:t> </a:t>
            </a:r>
            <a:r>
              <a:rPr lang="el-GR" sz="2800" dirty="0" smtClean="0">
                <a:effectLst>
                  <a:outerShdw blurRad="38100" dist="38100" dir="2700000" algn="tl">
                    <a:srgbClr val="000000">
                      <a:alpha val="43137"/>
                    </a:srgbClr>
                  </a:outerShdw>
                </a:effectLst>
              </a:rPr>
              <a:t>κινηματογράφου του δημιουργού</a:t>
            </a:r>
            <a:r>
              <a:rPr lang="en-US" sz="2800" dirty="0" smtClean="0"/>
              <a:t>, </a:t>
            </a:r>
          </a:p>
          <a:p>
            <a:pPr algn="ctr"/>
            <a:r>
              <a:rPr lang="el-GR" sz="2800" dirty="0" err="1" smtClean="0"/>
              <a:t>τo</a:t>
            </a:r>
            <a:r>
              <a:rPr lang="en-US" sz="2800" dirty="0" smtClean="0"/>
              <a:t> </a:t>
            </a:r>
            <a:r>
              <a:rPr lang="el-GR" sz="2800" dirty="0" smtClean="0"/>
              <a:t>πέρασμα δηλαδή </a:t>
            </a:r>
            <a:r>
              <a:rPr lang="el-GR" sz="2800" b="1" dirty="0" smtClean="0"/>
              <a:t>από το αντικειμενικό</a:t>
            </a:r>
            <a:r>
              <a:rPr lang="en-US" sz="2800" b="1" dirty="0" smtClean="0"/>
              <a:t> </a:t>
            </a:r>
            <a:r>
              <a:rPr lang="el-GR" sz="2800" b="1" dirty="0" smtClean="0"/>
              <a:t>στο υποκειμενικό</a:t>
            </a:r>
            <a:r>
              <a:rPr lang="el-GR" sz="2800" dirty="0" smtClean="0"/>
              <a:t>.</a:t>
            </a:r>
            <a:endParaRPr lang="el-GR" sz="2800"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MV5BMjA1NTExNjYwNV5BMl5BanBnXkFtZTcwNjY0MTc4Ng@@._V1_.jpg"/>
          <p:cNvPicPr>
            <a:picLocks noGrp="1" noChangeAspect="1" noChangeArrowheads="1"/>
          </p:cNvPicPr>
          <p:nvPr>
            <p:ph sz="half" idx="1"/>
          </p:nvPr>
        </p:nvPicPr>
        <p:blipFill>
          <a:blip r:embed="rId2" cstate="print"/>
          <a:srcRect/>
          <a:stretch>
            <a:fillRect/>
          </a:stretch>
        </p:blipFill>
        <p:spPr bwMode="auto">
          <a:xfrm>
            <a:off x="4716016" y="3284985"/>
            <a:ext cx="4176464" cy="3219510"/>
          </a:xfrm>
          <a:prstGeom prst="rect">
            <a:avLst/>
          </a:prstGeom>
          <a:noFill/>
        </p:spPr>
      </p:pic>
      <p:pic>
        <p:nvPicPr>
          <p:cNvPr id="3076" name="Picture 4" descr="C:\Users\User\Desktop\La_Strada-908750252-large.jpg"/>
          <p:cNvPicPr>
            <a:picLocks noGrp="1" noChangeAspect="1" noChangeArrowheads="1"/>
          </p:cNvPicPr>
          <p:nvPr>
            <p:ph sz="half" idx="2"/>
          </p:nvPr>
        </p:nvPicPr>
        <p:blipFill>
          <a:blip r:embed="rId3" cstate="print"/>
          <a:srcRect/>
          <a:stretch>
            <a:fillRect/>
          </a:stretch>
        </p:blipFill>
        <p:spPr bwMode="auto">
          <a:xfrm>
            <a:off x="251520" y="3284984"/>
            <a:ext cx="4369839" cy="3168352"/>
          </a:xfrm>
          <a:prstGeom prst="rect">
            <a:avLst/>
          </a:prstGeom>
          <a:noFill/>
        </p:spPr>
      </p:pic>
      <p:pic>
        <p:nvPicPr>
          <p:cNvPr id="12290" name="Picture 2" descr="C:\Users\User\Desktop\Screenshot_1.jpg"/>
          <p:cNvPicPr>
            <a:picLocks noChangeAspect="1" noChangeArrowheads="1"/>
          </p:cNvPicPr>
          <p:nvPr/>
        </p:nvPicPr>
        <p:blipFill>
          <a:blip r:embed="rId4" cstate="print"/>
          <a:srcRect/>
          <a:stretch>
            <a:fillRect/>
          </a:stretch>
        </p:blipFill>
        <p:spPr bwMode="auto">
          <a:xfrm>
            <a:off x="4716016" y="260648"/>
            <a:ext cx="4186808" cy="2786359"/>
          </a:xfrm>
          <a:prstGeom prst="rect">
            <a:avLst/>
          </a:prstGeom>
          <a:noFill/>
        </p:spPr>
      </p:pic>
      <p:sp>
        <p:nvSpPr>
          <p:cNvPr id="6" name="5 - Ορθογώνιο"/>
          <p:cNvSpPr/>
          <p:nvPr/>
        </p:nvSpPr>
        <p:spPr>
          <a:xfrm>
            <a:off x="0" y="260648"/>
            <a:ext cx="4716016" cy="2893100"/>
          </a:xfrm>
          <a:prstGeom prst="rect">
            <a:avLst/>
          </a:prstGeom>
        </p:spPr>
        <p:txBody>
          <a:bodyPr wrap="square">
            <a:spAutoFit/>
          </a:bodyPr>
          <a:lstStyle/>
          <a:p>
            <a:pPr algn="just"/>
            <a:r>
              <a:rPr lang="el-GR" sz="1400" dirty="0" smtClean="0"/>
              <a:t>Τα συναισθήματά της </a:t>
            </a:r>
            <a:r>
              <a:rPr lang="el-GR" sz="1400" dirty="0" err="1" smtClean="0"/>
              <a:t>Τζελσομίνας</a:t>
            </a:r>
            <a:r>
              <a:rPr lang="el-GR" sz="1400" dirty="0" smtClean="0"/>
              <a:t> απέναντί στον </a:t>
            </a:r>
            <a:r>
              <a:rPr lang="el-GR" sz="1400" dirty="0" err="1" smtClean="0"/>
              <a:t>Ζαμπανό</a:t>
            </a:r>
            <a:r>
              <a:rPr lang="el-GR" sz="1400" dirty="0" smtClean="0"/>
              <a:t> είναι </a:t>
            </a:r>
            <a:r>
              <a:rPr lang="el-GR" sz="1400" dirty="0" smtClean="0">
                <a:effectLst>
                  <a:outerShdw blurRad="38100" dist="38100" dir="2700000" algn="tl">
                    <a:srgbClr val="000000">
                      <a:alpha val="43137"/>
                    </a:srgbClr>
                  </a:outerShdw>
                </a:effectLst>
              </a:rPr>
              <a:t>αμφίθυμα</a:t>
            </a:r>
            <a:r>
              <a:rPr lang="el-GR" sz="1400" dirty="0" smtClean="0"/>
              <a:t>. Νιώθει λυπημένη, γιατί την κακοποιεί και την κακομεταχειρίζεται. Αλλά, αξιολύπητα, αισθάνεται ευτυχισμένη, επειδή εκείνος την «θέλει» και την παρουσιάζει σαν «γυναίκα του». Η </a:t>
            </a:r>
            <a:r>
              <a:rPr lang="el-GR" sz="1400" dirty="0" err="1" smtClean="0"/>
              <a:t>Τζελσομίνα</a:t>
            </a:r>
            <a:r>
              <a:rPr lang="el-GR" sz="1400" dirty="0" smtClean="0"/>
              <a:t> παίζει τύμπανο, ενώ ο </a:t>
            </a:r>
            <a:r>
              <a:rPr lang="el-GR" sz="1400" dirty="0" err="1" smtClean="0"/>
              <a:t>Ζαμπανό</a:t>
            </a:r>
            <a:r>
              <a:rPr lang="el-GR" sz="1400" dirty="0" smtClean="0"/>
              <a:t>  κάνει το νούμερό του για το πλήθος στο δρόμο. Ο </a:t>
            </a:r>
            <a:r>
              <a:rPr lang="el-GR" sz="1400" dirty="0" err="1" smtClean="0"/>
              <a:t>Zαμπανό</a:t>
            </a:r>
            <a:r>
              <a:rPr lang="el-GR" sz="1400" dirty="0" smtClean="0"/>
              <a:t>  δεν δείχνει στην </a:t>
            </a:r>
            <a:r>
              <a:rPr lang="el-GR" sz="1400" dirty="0" err="1" smtClean="0"/>
              <a:t>Τζελσομίνα</a:t>
            </a:r>
            <a:r>
              <a:rPr lang="el-GR" sz="1400" dirty="0" smtClean="0"/>
              <a:t> τον </a:t>
            </a:r>
            <a:r>
              <a:rPr lang="el-GR" sz="1400" dirty="0" err="1" smtClean="0"/>
              <a:t>κόσμο∙</a:t>
            </a:r>
            <a:r>
              <a:rPr lang="el-GR" sz="1400" dirty="0" smtClean="0"/>
              <a:t> της δείχνει τα περίχωρα της Ρώμης. Δεν της διδάσκει δικό της επάγγελμα. Την  χτυπάει, αλλά αξιώνει «</a:t>
            </a:r>
            <a:r>
              <a:rPr lang="el-GR" sz="1400" i="1" dirty="0" smtClean="0"/>
              <a:t>το στόμα της να παραμένει κλειστό</a:t>
            </a:r>
            <a:r>
              <a:rPr lang="el-GR" sz="1400" dirty="0" smtClean="0"/>
              <a:t>». Δεν την </a:t>
            </a:r>
            <a:r>
              <a:rPr lang="el-GR" sz="1400" dirty="0" err="1" smtClean="0"/>
              <a:t>πληρώνει∙</a:t>
            </a:r>
            <a:r>
              <a:rPr lang="el-GR" sz="1400" dirty="0" smtClean="0"/>
              <a:t> την αφήνει να φάει το φαγητό που εκείνη συχνά προσπαθεί να του μαγειρεύει. Η </a:t>
            </a:r>
            <a:r>
              <a:rPr lang="el-GR" sz="1400" dirty="0" err="1" smtClean="0"/>
              <a:t>Τζελσομίνα</a:t>
            </a:r>
            <a:r>
              <a:rPr lang="el-GR" sz="1400" dirty="0" smtClean="0"/>
              <a:t> είναι σαν αρκούδα του τσίρκου, αν και η αλυσίδα της στον αστράγαλό της είναι αόρατη.</a:t>
            </a:r>
            <a:endParaRPr lang="el-GR" sz="1400"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932040" y="-891480"/>
            <a:ext cx="4211960" cy="5616624"/>
          </a:xfrm>
        </p:spPr>
        <p:txBody>
          <a:bodyPr>
            <a:noAutofit/>
          </a:bodyPr>
          <a:lstStyle/>
          <a:p>
            <a:pPr algn="just"/>
            <a:r>
              <a:rPr lang="el-GR" sz="1400" dirty="0" smtClean="0"/>
              <a:t>Ανάμεσα στο κεντρικό ζεύγος</a:t>
            </a:r>
            <a:r>
              <a:rPr lang="en-US" sz="1400" dirty="0" smtClean="0"/>
              <a:t>, </a:t>
            </a:r>
            <a:r>
              <a:rPr lang="el-GR" sz="1400" dirty="0" smtClean="0"/>
              <a:t>παρεμβάλλεται ο «Τρελός - </a:t>
            </a:r>
            <a:r>
              <a:rPr lang="el-GR" sz="1400" dirty="0" err="1" smtClean="0"/>
              <a:t>il</a:t>
            </a:r>
            <a:r>
              <a:rPr lang="el-GR" sz="1400" dirty="0" smtClean="0"/>
              <a:t> </a:t>
            </a:r>
            <a:r>
              <a:rPr lang="el-GR" sz="1400" dirty="0" err="1" smtClean="0"/>
              <a:t>Matto</a:t>
            </a:r>
            <a:r>
              <a:rPr lang="el-GR" sz="1400" dirty="0" smtClean="0"/>
              <a:t>» μια παράξενη, αστεία φιγούρα-πειραχτήρι και ταλαντούχος ακροβάτης ισορροπίας σε σχοινί, μιλώντας για ωμές αλήθειες με μια περίεργη, λοξή συμπόνια. Με το </a:t>
            </a:r>
            <a:r>
              <a:rPr lang="el-GR" sz="1400" dirty="0" smtClean="0">
                <a:effectLst>
                  <a:outerShdw blurRad="38100" dist="38100" dir="2700000" algn="tl">
                    <a:srgbClr val="000000">
                      <a:alpha val="43137"/>
                    </a:srgbClr>
                  </a:outerShdw>
                </a:effectLst>
              </a:rPr>
              <a:t>βιολί </a:t>
            </a:r>
            <a:r>
              <a:rPr lang="el-GR" sz="1400" dirty="0" smtClean="0"/>
              <a:t>του, ο Τρελός συμβάλλει σε ένα από τα εξαιρετικά μουσικά θέματα της ταινίας που συνέθεσε ο </a:t>
            </a:r>
            <a:r>
              <a:rPr lang="el-GR" sz="1400" dirty="0" err="1" smtClean="0"/>
              <a:t>Nίνο</a:t>
            </a:r>
            <a:r>
              <a:rPr lang="el-GR" sz="1400" dirty="0" smtClean="0"/>
              <a:t> Ρότα, του οποίου η μουσική εμπνέεται από τις λαϊκές παραδόσεις των φτωχών της  υπαίθρου. Ο Τρελός είναι ένας σχοινοβάτης που τον βλέπουμε για πρώτη φορά σε μια μικρή πόλη έξω από τη Ρώμη. Έχει ως ελάττωμα μια εγωπάθεια, αλλά δίνει ένα σημαντικό μήνυμα στην </a:t>
            </a:r>
            <a:r>
              <a:rPr lang="el-GR" sz="1400" dirty="0" err="1" smtClean="0"/>
              <a:t>Τζελσομίνα</a:t>
            </a:r>
            <a:r>
              <a:rPr lang="el-GR" sz="1400" dirty="0" smtClean="0"/>
              <a:t> στο τσίρκο, λέγοντάς της ότι </a:t>
            </a:r>
            <a:r>
              <a:rPr lang="el-GR" sz="1400" dirty="0" smtClean="0">
                <a:effectLst>
                  <a:outerShdw blurRad="38100" dist="38100" dir="2700000" algn="tl">
                    <a:srgbClr val="000000">
                      <a:alpha val="43137"/>
                    </a:srgbClr>
                  </a:outerShdw>
                </a:effectLst>
              </a:rPr>
              <a:t>έχει έναν σκοπό σε αυτή τη </a:t>
            </a:r>
            <a:r>
              <a:rPr lang="el-GR" sz="1400" dirty="0" err="1" smtClean="0">
                <a:effectLst>
                  <a:outerShdw blurRad="38100" dist="38100" dir="2700000" algn="tl">
                    <a:srgbClr val="000000">
                      <a:alpha val="43137"/>
                    </a:srgbClr>
                  </a:outerShdw>
                </a:effectLst>
              </a:rPr>
              <a:t>Γη</a:t>
            </a:r>
            <a:r>
              <a:rPr lang="el-GR" sz="1400" dirty="0" err="1" smtClean="0"/>
              <a:t>∙</a:t>
            </a:r>
            <a:r>
              <a:rPr lang="el-GR" sz="1400" dirty="0" smtClean="0"/>
              <a:t> ότι </a:t>
            </a:r>
            <a:r>
              <a:rPr lang="el-GR" sz="1400" b="1" spc="600" dirty="0" smtClean="0"/>
              <a:t>όλα</a:t>
            </a:r>
            <a:r>
              <a:rPr lang="el-GR" sz="1400" b="1" dirty="0" smtClean="0"/>
              <a:t> έχουν έναν σκοπό</a:t>
            </a:r>
            <a:r>
              <a:rPr lang="el-GR" sz="1400" dirty="0" smtClean="0"/>
              <a:t>. Σκοτώνεται από τον </a:t>
            </a:r>
            <a:r>
              <a:rPr lang="el-GR" sz="1400" dirty="0" err="1" smtClean="0"/>
              <a:t>Ζαμπανό</a:t>
            </a:r>
            <a:r>
              <a:rPr lang="el-GR" sz="1400" dirty="0" smtClean="0"/>
              <a:t> στον δρόμο, αφού τον έχει χλευάσει, με αποτέλεσμα  ο </a:t>
            </a:r>
            <a:r>
              <a:rPr lang="el-GR" sz="1400" dirty="0" err="1" smtClean="0"/>
              <a:t>Ζαμπανό</a:t>
            </a:r>
            <a:r>
              <a:rPr lang="el-GR" sz="1400" dirty="0" smtClean="0"/>
              <a:t> να έχει στρέψει όλη την οργή του πάνω σε αυτόν.</a:t>
            </a:r>
            <a:endParaRPr lang="el-GR" sz="1400" dirty="0"/>
          </a:p>
        </p:txBody>
      </p:sp>
      <p:pic>
        <p:nvPicPr>
          <p:cNvPr id="2050" name="Picture 2" descr="C:\Users\User\Desktop\MV5BNDJjNzAwYTctNGFhNC00YTRkLTkwNzgtNDRiMjBhYmI0MjE5XkEyXkFqcGdeQXVyMTA2ODMzMDU@._V1_.jpg"/>
          <p:cNvPicPr>
            <a:picLocks noChangeAspect="1" noChangeArrowheads="1"/>
          </p:cNvPicPr>
          <p:nvPr/>
        </p:nvPicPr>
        <p:blipFill>
          <a:blip r:embed="rId2" cstate="print"/>
          <a:srcRect/>
          <a:stretch>
            <a:fillRect/>
          </a:stretch>
        </p:blipFill>
        <p:spPr bwMode="auto">
          <a:xfrm>
            <a:off x="179512" y="188640"/>
            <a:ext cx="4763576" cy="3456384"/>
          </a:xfrm>
          <a:prstGeom prst="rect">
            <a:avLst/>
          </a:prstGeom>
          <a:noFill/>
        </p:spPr>
      </p:pic>
      <p:pic>
        <p:nvPicPr>
          <p:cNvPr id="2051" name="Picture 3" descr="C:\Users\User\Desktop\185id_092_0001_185id_078_w1600.jpg"/>
          <p:cNvPicPr>
            <a:picLocks noChangeAspect="1" noChangeArrowheads="1"/>
          </p:cNvPicPr>
          <p:nvPr/>
        </p:nvPicPr>
        <p:blipFill>
          <a:blip r:embed="rId3" cstate="print"/>
          <a:srcRect/>
          <a:stretch>
            <a:fillRect/>
          </a:stretch>
        </p:blipFill>
        <p:spPr bwMode="auto">
          <a:xfrm>
            <a:off x="251520" y="3861048"/>
            <a:ext cx="4741372" cy="2667022"/>
          </a:xfrm>
          <a:prstGeom prst="rect">
            <a:avLst/>
          </a:prstGeom>
          <a:noFill/>
        </p:spPr>
      </p:pic>
      <p:pic>
        <p:nvPicPr>
          <p:cNvPr id="2053" name="Picture 5" descr="C:\Users\User\Desktop\lastradamatto1.jpg"/>
          <p:cNvPicPr>
            <a:picLocks noChangeAspect="1" noChangeArrowheads="1"/>
          </p:cNvPicPr>
          <p:nvPr/>
        </p:nvPicPr>
        <p:blipFill>
          <a:blip r:embed="rId4" cstate="print"/>
          <a:srcRect/>
          <a:stretch>
            <a:fillRect/>
          </a:stretch>
        </p:blipFill>
        <p:spPr bwMode="auto">
          <a:xfrm>
            <a:off x="5292080" y="3861048"/>
            <a:ext cx="3580774" cy="266429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dissolve">
                                      <p:cBhvr>
                                        <p:cTn id="1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
            <a:ext cx="9144000" cy="2308324"/>
          </a:xfrm>
          <a:prstGeom prst="rect">
            <a:avLst/>
          </a:prstGeom>
        </p:spPr>
        <p:txBody>
          <a:bodyPr wrap="square">
            <a:spAutoFit/>
          </a:bodyPr>
          <a:lstStyle/>
          <a:p>
            <a:pPr algn="just"/>
            <a:r>
              <a:rPr lang="el-GR" dirty="0" smtClean="0"/>
              <a:t>Ο Φελίνι </a:t>
            </a:r>
            <a:r>
              <a:rPr lang="el-GR" dirty="0" smtClean="0">
                <a:effectLst>
                  <a:outerShdw blurRad="38100" dist="38100" dir="2700000" algn="tl">
                    <a:srgbClr val="000000">
                      <a:alpha val="43137"/>
                    </a:srgbClr>
                  </a:outerShdw>
                </a:effectLst>
              </a:rPr>
              <a:t>αξιοποιεί τον νεορεαλισμό </a:t>
            </a:r>
            <a:r>
              <a:rPr lang="el-GR" dirty="0" smtClean="0"/>
              <a:t>σε όλη την ταινία, εμφανίζοντας σχετικούς χαρακτήρες που αντιμετωπίζουν πολύ </a:t>
            </a:r>
            <a:r>
              <a:rPr lang="el-GR" dirty="0" smtClean="0">
                <a:effectLst>
                  <a:outerShdw blurRad="38100" dist="38100" dir="2700000" algn="tl">
                    <a:srgbClr val="000000">
                      <a:alpha val="43137"/>
                    </a:srgbClr>
                  </a:outerShdw>
                </a:effectLst>
              </a:rPr>
              <a:t>πραγματικές</a:t>
            </a:r>
            <a:r>
              <a:rPr lang="el-GR" dirty="0" smtClean="0"/>
              <a:t> προκλήσεις. Αυτές οι «προκλήσεις» εμφανίζονται ως τυχαία γεγονότα που εμφανίζονται σε όλη την ταινία. Οι χαρακτήρες είτε προσαρμόζονται και μαθαίνουν από αυτές τις δοκιμασίες είτε τις παραβλέπουν και προχωρούν. Το κύριο μήνυμα της ταινίας </a:t>
            </a:r>
            <a:r>
              <a:rPr lang="en-US" dirty="0" smtClean="0"/>
              <a:t>“</a:t>
            </a:r>
            <a:r>
              <a:rPr lang="el-GR" dirty="0" err="1" smtClean="0"/>
              <a:t>La</a:t>
            </a:r>
            <a:r>
              <a:rPr lang="el-GR" dirty="0" smtClean="0"/>
              <a:t> </a:t>
            </a:r>
            <a:r>
              <a:rPr lang="el-GR" dirty="0" err="1" smtClean="0"/>
              <a:t>Strada</a:t>
            </a:r>
            <a:r>
              <a:rPr lang="en-US" dirty="0" smtClean="0"/>
              <a:t>”</a:t>
            </a:r>
            <a:r>
              <a:rPr lang="el-GR" dirty="0" smtClean="0"/>
              <a:t> μας ρωτάει </a:t>
            </a:r>
            <a:r>
              <a:rPr lang="el-GR" b="1" dirty="0" smtClean="0"/>
              <a:t>τι θα κάναμε εμείς στη θέση αυτών των χαρακτήρων</a:t>
            </a:r>
            <a:r>
              <a:rPr lang="el-GR" dirty="0" smtClean="0"/>
              <a:t> και </a:t>
            </a:r>
            <a:r>
              <a:rPr lang="el-GR" b="1" dirty="0" smtClean="0"/>
              <a:t>τι είδους άτομο θα γινόμασταν</a:t>
            </a:r>
            <a:r>
              <a:rPr lang="el-GR" dirty="0" smtClean="0"/>
              <a:t>. Παρά το θεατρικό και γραμμικό σενάριο, οι χαρακτήρες αντιδρούν </a:t>
            </a:r>
            <a:r>
              <a:rPr lang="el-GR" dirty="0" smtClean="0">
                <a:effectLst>
                  <a:outerShdw blurRad="38100" dist="38100" dir="2700000" algn="tl">
                    <a:srgbClr val="000000">
                      <a:alpha val="43137"/>
                    </a:srgbClr>
                  </a:outerShdw>
                </a:effectLst>
              </a:rPr>
              <a:t>ρεαλιστικά</a:t>
            </a:r>
            <a:r>
              <a:rPr lang="el-GR" dirty="0" smtClean="0"/>
              <a:t> στις προκλήσεις που εμφανίζονται στον δρόμο τους, όπως και ο τρόπος που </a:t>
            </a:r>
            <a:r>
              <a:rPr lang="el-GR" dirty="0" err="1" smtClean="0"/>
              <a:t>επικοινων</a:t>
            </a:r>
            <a:r>
              <a:rPr lang="en-US" dirty="0" smtClean="0"/>
              <a:t>o</a:t>
            </a:r>
            <a:r>
              <a:rPr lang="el-GR" dirty="0" err="1" smtClean="0"/>
              <a:t>ύν</a:t>
            </a:r>
            <a:r>
              <a:rPr lang="el-GR" dirty="0" smtClean="0"/>
              <a:t> μεταξύ τους μοιάζει </a:t>
            </a:r>
            <a:r>
              <a:rPr lang="el-GR" b="1" dirty="0" smtClean="0"/>
              <a:t>φυσικός</a:t>
            </a:r>
            <a:r>
              <a:rPr lang="el-GR" dirty="0" smtClean="0"/>
              <a:t> και όχι σκηνοθετημένος.</a:t>
            </a:r>
            <a:endParaRPr lang="el-GR" dirty="0"/>
          </a:p>
        </p:txBody>
      </p:sp>
      <p:sp>
        <p:nvSpPr>
          <p:cNvPr id="3" name="2 - Ορθογώνιο"/>
          <p:cNvSpPr/>
          <p:nvPr/>
        </p:nvSpPr>
        <p:spPr>
          <a:xfrm>
            <a:off x="0" y="2348880"/>
            <a:ext cx="4860032" cy="4524315"/>
          </a:xfrm>
          <a:prstGeom prst="rect">
            <a:avLst/>
          </a:prstGeom>
        </p:spPr>
        <p:txBody>
          <a:bodyPr wrap="square">
            <a:spAutoFit/>
          </a:bodyPr>
          <a:lstStyle/>
          <a:p>
            <a:pPr algn="just"/>
            <a:r>
              <a:rPr lang="el-GR" dirty="0" smtClean="0"/>
              <a:t>‘Έπειτα από τρεις δικές του ταινίες, ο Φεντερίκο Φελίνι γνωρίζει τη </a:t>
            </a:r>
            <a:r>
              <a:rPr lang="el-GR" dirty="0" smtClean="0">
                <a:effectLst>
                  <a:outerShdw blurRad="38100" dist="38100" dir="2700000" algn="tl">
                    <a:srgbClr val="000000">
                      <a:alpha val="43137"/>
                    </a:srgbClr>
                  </a:outerShdw>
                </a:effectLst>
              </a:rPr>
              <a:t>διεθνή καταξίωση </a:t>
            </a:r>
            <a:r>
              <a:rPr lang="el-GR" dirty="0" smtClean="0"/>
              <a:t>με αυτήν την  ταινία δρόμου που απέσπασε το Αργυρό Λιοντάρι στη Βενετία και το ξενόγλωσσο </a:t>
            </a:r>
            <a:r>
              <a:rPr lang="el-GR" dirty="0" err="1" smtClean="0"/>
              <a:t>Όσκαρ</a:t>
            </a:r>
            <a:r>
              <a:rPr lang="el-GR" dirty="0" smtClean="0"/>
              <a:t>. Προχωρώντας ένα βήμα μπροστά τα διδάγματα του νεορεαλισμού, κάτι για το οποίο δέχτηκε τη σφοδρή επίθεση της αριστερής ιταλικής κριτικής, περιγράφει με </a:t>
            </a:r>
            <a:r>
              <a:rPr lang="el-GR" dirty="0" smtClean="0">
                <a:effectLst>
                  <a:outerShdw blurRad="38100" dist="38100" dir="2700000" algn="tl">
                    <a:srgbClr val="000000">
                      <a:alpha val="43137"/>
                    </a:srgbClr>
                  </a:outerShdw>
                </a:effectLst>
              </a:rPr>
              <a:t>κινηματογραφική ειλικρίνεια </a:t>
            </a:r>
            <a:r>
              <a:rPr lang="el-GR" dirty="0" smtClean="0"/>
              <a:t>τη μεταπολεμική Ιταλία, από τα </a:t>
            </a:r>
            <a:r>
              <a:rPr lang="el-GR" dirty="0" smtClean="0">
                <a:effectLst>
                  <a:outerShdw blurRad="38100" dist="38100" dir="2700000" algn="tl">
                    <a:srgbClr val="000000">
                      <a:alpha val="43137"/>
                    </a:srgbClr>
                  </a:outerShdw>
                </a:effectLst>
              </a:rPr>
              <a:t>κοινωνικά αδιέξοδα</a:t>
            </a:r>
            <a:r>
              <a:rPr lang="el-GR" dirty="0" smtClean="0"/>
              <a:t> μέχρι την </a:t>
            </a:r>
            <a:r>
              <a:rPr lang="el-GR" dirty="0" smtClean="0">
                <a:effectLst>
                  <a:outerShdw blurRad="38100" dist="38100" dir="2700000" algn="tl">
                    <a:srgbClr val="000000">
                      <a:alpha val="43137"/>
                    </a:srgbClr>
                  </a:outerShdw>
                </a:effectLst>
              </a:rPr>
              <a:t>υπαρξιακή απελπισία </a:t>
            </a:r>
            <a:r>
              <a:rPr lang="el-GR" dirty="0" smtClean="0"/>
              <a:t>των ανθρώπων της. Έχοντας αναμίξει τις </a:t>
            </a:r>
            <a:r>
              <a:rPr lang="el-GR" b="1" dirty="0" smtClean="0"/>
              <a:t>νεορεαλιστικές επιρροές</a:t>
            </a:r>
            <a:r>
              <a:rPr lang="el-GR" dirty="0" smtClean="0"/>
              <a:t> του Ιταλικού κινηματογράφου της εποχής, με </a:t>
            </a:r>
            <a:r>
              <a:rPr lang="el-GR" b="1" dirty="0" smtClean="0"/>
              <a:t>προσωπικά στοιχεία </a:t>
            </a:r>
            <a:r>
              <a:rPr lang="el-GR" dirty="0" smtClean="0"/>
              <a:t>που τον χαρακτηρίζουν, δημιουργεί ένα </a:t>
            </a:r>
            <a:r>
              <a:rPr lang="el-GR" b="1" spc="300" dirty="0" smtClean="0"/>
              <a:t>δράμα</a:t>
            </a:r>
            <a:r>
              <a:rPr lang="el-GR" dirty="0" smtClean="0"/>
              <a:t> το οποίο κινείται στο πλαίσιο του παραμυθιού και της χριστιανικής παραβολής.</a:t>
            </a:r>
            <a:endParaRPr lang="el-GR" dirty="0"/>
          </a:p>
        </p:txBody>
      </p:sp>
      <p:pic>
        <p:nvPicPr>
          <p:cNvPr id="10242" name="Picture 2" descr="C:\Users\User\Desktop\La_Strada-180797936-large.jpg"/>
          <p:cNvPicPr>
            <a:picLocks noChangeAspect="1" noChangeArrowheads="1"/>
          </p:cNvPicPr>
          <p:nvPr/>
        </p:nvPicPr>
        <p:blipFill>
          <a:blip r:embed="rId2" cstate="print"/>
          <a:srcRect/>
          <a:stretch>
            <a:fillRect/>
          </a:stretch>
        </p:blipFill>
        <p:spPr bwMode="auto">
          <a:xfrm>
            <a:off x="5436096" y="2348880"/>
            <a:ext cx="2880320" cy="436412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20688"/>
          </a:xfrm>
        </p:spPr>
        <p:txBody>
          <a:bodyPr>
            <a:normAutofit fontScale="90000"/>
          </a:bodyPr>
          <a:lstStyle/>
          <a:p>
            <a:r>
              <a:rPr lang="el-GR" dirty="0" smtClean="0"/>
              <a:t>Τι μου «λέει» η ταινία</a:t>
            </a:r>
            <a:endParaRPr lang="el-GR" dirty="0"/>
          </a:p>
        </p:txBody>
      </p:sp>
      <p:pic>
        <p:nvPicPr>
          <p:cNvPr id="4098" name="Picture 2" descr="C:\Users\User\Desktop\Screenshot_1.jpg"/>
          <p:cNvPicPr>
            <a:picLocks noChangeAspect="1" noChangeArrowheads="1"/>
          </p:cNvPicPr>
          <p:nvPr/>
        </p:nvPicPr>
        <p:blipFill>
          <a:blip r:embed="rId2" cstate="print"/>
          <a:srcRect/>
          <a:stretch>
            <a:fillRect/>
          </a:stretch>
        </p:blipFill>
        <p:spPr bwMode="auto">
          <a:xfrm>
            <a:off x="251520" y="4005064"/>
            <a:ext cx="4470421" cy="2592288"/>
          </a:xfrm>
          <a:prstGeom prst="rect">
            <a:avLst/>
          </a:prstGeom>
          <a:noFill/>
        </p:spPr>
      </p:pic>
      <p:pic>
        <p:nvPicPr>
          <p:cNvPr id="4" name="Picture 3" descr="C:\Users\User\Desktop\La-Strada-53 (1).jpg"/>
          <p:cNvPicPr>
            <a:picLocks noChangeAspect="1" noChangeArrowheads="1"/>
          </p:cNvPicPr>
          <p:nvPr/>
        </p:nvPicPr>
        <p:blipFill>
          <a:blip r:embed="rId3" cstate="print"/>
          <a:srcRect/>
          <a:stretch>
            <a:fillRect/>
          </a:stretch>
        </p:blipFill>
        <p:spPr bwMode="auto">
          <a:xfrm>
            <a:off x="5004048" y="836712"/>
            <a:ext cx="3940140" cy="5832648"/>
          </a:xfrm>
          <a:prstGeom prst="rect">
            <a:avLst/>
          </a:prstGeom>
          <a:noFill/>
        </p:spPr>
      </p:pic>
      <p:sp>
        <p:nvSpPr>
          <p:cNvPr id="5" name="4 - Ορθογώνιο"/>
          <p:cNvSpPr/>
          <p:nvPr/>
        </p:nvSpPr>
        <p:spPr>
          <a:xfrm>
            <a:off x="0" y="836712"/>
            <a:ext cx="4932040" cy="3139321"/>
          </a:xfrm>
          <a:prstGeom prst="rect">
            <a:avLst/>
          </a:prstGeom>
        </p:spPr>
        <p:txBody>
          <a:bodyPr wrap="square">
            <a:spAutoFit/>
          </a:bodyPr>
          <a:lstStyle/>
          <a:p>
            <a:pPr algn="just"/>
            <a:r>
              <a:rPr lang="el-GR" dirty="0" smtClean="0"/>
              <a:t>Ο Φελίνι ενσαρκώνει τους </a:t>
            </a:r>
            <a:r>
              <a:rPr lang="el-GR" b="1" dirty="0" smtClean="0"/>
              <a:t>3 κεντρικούς χαρακτήρες </a:t>
            </a:r>
            <a:r>
              <a:rPr lang="el-GR" dirty="0" smtClean="0"/>
              <a:t>της ταινίας στους ρόλους του </a:t>
            </a:r>
            <a:r>
              <a:rPr lang="el-GR" b="1" dirty="0" smtClean="0"/>
              <a:t>μυαλού</a:t>
            </a:r>
            <a:r>
              <a:rPr lang="el-GR" dirty="0" smtClean="0"/>
              <a:t>, του </a:t>
            </a:r>
            <a:r>
              <a:rPr lang="el-GR" b="1" dirty="0" smtClean="0"/>
              <a:t>σώματος</a:t>
            </a:r>
            <a:r>
              <a:rPr lang="el-GR" dirty="0" smtClean="0"/>
              <a:t> και της </a:t>
            </a:r>
            <a:r>
              <a:rPr lang="el-GR" b="1" dirty="0" smtClean="0"/>
              <a:t>ψυχής</a:t>
            </a:r>
            <a:r>
              <a:rPr lang="el-GR" dirty="0" smtClean="0"/>
              <a:t> (ο Τρελός, ο </a:t>
            </a:r>
            <a:r>
              <a:rPr lang="el-GR" dirty="0" err="1" smtClean="0"/>
              <a:t>Ζαμπανό</a:t>
            </a:r>
            <a:r>
              <a:rPr lang="el-GR" dirty="0" smtClean="0"/>
              <a:t> και η </a:t>
            </a:r>
            <a:r>
              <a:rPr lang="el-GR" dirty="0" err="1" smtClean="0"/>
              <a:t>Τζελσομίνα</a:t>
            </a:r>
            <a:r>
              <a:rPr lang="el-GR" dirty="0" smtClean="0"/>
              <a:t>, αντίστοιχα). Αυτός ο παραλληλισμός δηλώνει την </a:t>
            </a:r>
            <a:r>
              <a:rPr lang="el-GR" b="1" dirty="0" smtClean="0"/>
              <a:t>υποκειμενικότητα</a:t>
            </a:r>
            <a:r>
              <a:rPr lang="el-GR" dirty="0" smtClean="0"/>
              <a:t> του σκηνοθέτη να χρησιμοποιεί σε ένα σενάριο με στοιχεία θεατρικότητας, τα ρεαλιστικά και ωμά </a:t>
            </a:r>
            <a:r>
              <a:rPr lang="el-GR" b="1" dirty="0" smtClean="0"/>
              <a:t>στοιχεία</a:t>
            </a:r>
            <a:r>
              <a:rPr lang="el-GR" dirty="0" smtClean="0"/>
              <a:t> της </a:t>
            </a:r>
            <a:r>
              <a:rPr lang="el-GR" dirty="0" smtClean="0">
                <a:effectLst>
                  <a:outerShdw blurRad="38100" dist="38100" dir="2700000" algn="tl">
                    <a:srgbClr val="000000">
                      <a:alpha val="43137"/>
                    </a:srgbClr>
                  </a:outerShdw>
                </a:effectLst>
              </a:rPr>
              <a:t>κοινωνικής πραγματικότητας </a:t>
            </a:r>
            <a:r>
              <a:rPr lang="el-GR" dirty="0" smtClean="0"/>
              <a:t>και της </a:t>
            </a:r>
            <a:r>
              <a:rPr lang="el-GR" dirty="0" smtClean="0">
                <a:effectLst>
                  <a:outerShdw blurRad="38100" dist="38100" dir="2700000" algn="tl">
                    <a:srgbClr val="000000">
                      <a:alpha val="43137"/>
                    </a:srgbClr>
                  </a:outerShdw>
                </a:effectLst>
              </a:rPr>
              <a:t>ανθρώπινης φύσης</a:t>
            </a:r>
            <a:r>
              <a:rPr lang="el-GR" dirty="0" smtClean="0"/>
              <a:t>, στοιχεία τα οποία δεν βρίσκουμε με τον ίδιο τρόπο σε άλλη ταινία του Φελίνι.</a:t>
            </a:r>
            <a:endParaRPr lang="el-G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628800"/>
            <a:ext cx="3456384" cy="2880320"/>
          </a:xfrm>
        </p:spPr>
        <p:txBody>
          <a:bodyPr>
            <a:noAutofit/>
          </a:bodyPr>
          <a:lstStyle/>
          <a:p>
            <a:pPr algn="ctr"/>
            <a:r>
              <a:rPr lang="el-GR" sz="2800" spc="600" dirty="0" smtClean="0"/>
              <a:t>Νίνο Ρότα</a:t>
            </a:r>
            <a:br>
              <a:rPr lang="el-GR" sz="2800" spc="600" dirty="0" smtClean="0"/>
            </a:br>
            <a:r>
              <a:rPr lang="el-GR" sz="2800" spc="600" dirty="0" smtClean="0"/>
              <a:t>Συμφωνική σουίτα</a:t>
            </a:r>
            <a:br>
              <a:rPr lang="el-GR" sz="2800" spc="600" dirty="0" smtClean="0"/>
            </a:br>
            <a:r>
              <a:rPr lang="el-GR" sz="2800" spc="600" dirty="0" smtClean="0"/>
              <a:t> «Ο δρόμος»</a:t>
            </a:r>
            <a:endParaRPr lang="el-GR" sz="2800" spc="600" dirty="0"/>
          </a:p>
        </p:txBody>
      </p:sp>
      <p:sp>
        <p:nvSpPr>
          <p:cNvPr id="4" name="3 - Θέση κειμένου"/>
          <p:cNvSpPr>
            <a:spLocks noGrp="1"/>
          </p:cNvSpPr>
          <p:nvPr>
            <p:ph type="body" sz="half" idx="2"/>
          </p:nvPr>
        </p:nvSpPr>
        <p:spPr>
          <a:xfrm>
            <a:off x="0" y="4797152"/>
            <a:ext cx="4139952" cy="2060848"/>
          </a:xfrm>
        </p:spPr>
        <p:txBody>
          <a:bodyPr>
            <a:normAutofit lnSpcReduction="10000"/>
          </a:bodyPr>
          <a:lstStyle/>
          <a:p>
            <a:pPr algn="ctr"/>
            <a:r>
              <a:rPr lang="el-GR" sz="2000" dirty="0" smtClean="0"/>
              <a:t>Η  </a:t>
            </a:r>
            <a:r>
              <a:rPr lang="el-GR" sz="2000" dirty="0" smtClean="0">
                <a:effectLst>
                  <a:outerShdw blurRad="38100" dist="38100" dir="2700000" algn="tl">
                    <a:srgbClr val="000000">
                      <a:alpha val="43137"/>
                    </a:srgbClr>
                  </a:outerShdw>
                </a:effectLst>
              </a:rPr>
              <a:t>Φιλαρμονική του Βερολίνου  </a:t>
            </a:r>
          </a:p>
          <a:p>
            <a:pPr algn="ctr"/>
            <a:r>
              <a:rPr lang="el-GR" sz="2000" dirty="0" smtClean="0"/>
              <a:t>με μαέστρο τον </a:t>
            </a:r>
            <a:r>
              <a:rPr lang="el-GR" sz="2000" dirty="0" err="1" smtClean="0">
                <a:effectLst>
                  <a:outerShdw blurRad="38100" dist="38100" dir="2700000" algn="tl">
                    <a:srgbClr val="000000">
                      <a:alpha val="43137"/>
                    </a:srgbClr>
                  </a:outerShdw>
                </a:effectLst>
              </a:rPr>
              <a:t>Ρικάρντο</a:t>
            </a:r>
            <a:r>
              <a:rPr lang="el-GR" sz="2000" dirty="0" smtClean="0">
                <a:effectLst>
                  <a:outerShdw blurRad="38100" dist="38100" dir="2700000" algn="tl">
                    <a:srgbClr val="000000">
                      <a:alpha val="43137"/>
                    </a:srgbClr>
                  </a:outerShdw>
                </a:effectLst>
              </a:rPr>
              <a:t> </a:t>
            </a:r>
            <a:r>
              <a:rPr lang="el-GR" sz="2000" dirty="0" err="1" smtClean="0">
                <a:effectLst>
                  <a:outerShdw blurRad="38100" dist="38100" dir="2700000" algn="tl">
                    <a:srgbClr val="000000">
                      <a:alpha val="43137"/>
                    </a:srgbClr>
                  </a:outerShdw>
                </a:effectLst>
              </a:rPr>
              <a:t>Σαγί</a:t>
            </a:r>
            <a:r>
              <a:rPr lang="el-GR" sz="2000" dirty="0" smtClean="0"/>
              <a:t>.</a:t>
            </a:r>
          </a:p>
          <a:p>
            <a:pPr algn="ctr"/>
            <a:endParaRPr lang="el-GR" sz="2000" dirty="0" smtClean="0"/>
          </a:p>
          <a:p>
            <a:pPr algn="ctr"/>
            <a:r>
              <a:rPr lang="el-GR" sz="2000" dirty="0" smtClean="0"/>
              <a:t>Μέρος συναυλίας</a:t>
            </a:r>
            <a:r>
              <a:rPr lang="en-US" sz="2000" dirty="0" smtClean="0"/>
              <a:t> </a:t>
            </a:r>
            <a:r>
              <a:rPr lang="el-GR" sz="2000" dirty="0" smtClean="0"/>
              <a:t>του 2011 </a:t>
            </a:r>
          </a:p>
          <a:p>
            <a:pPr algn="ctr"/>
            <a:r>
              <a:rPr lang="el-GR" sz="2000" dirty="0" smtClean="0"/>
              <a:t>στη «Σκηνή του Δάσους» </a:t>
            </a:r>
          </a:p>
          <a:p>
            <a:pPr algn="ctr"/>
            <a:r>
              <a:rPr lang="el-GR" sz="2000" dirty="0" smtClean="0"/>
              <a:t>στο Βερολίνο.</a:t>
            </a:r>
            <a:endParaRPr lang="el-GR" sz="2000" dirty="0"/>
          </a:p>
        </p:txBody>
      </p:sp>
      <p:pic>
        <p:nvPicPr>
          <p:cNvPr id="14337" name="Picture 1" descr="C:\Users\User\Desktop\Art_503118.jpg"/>
          <p:cNvPicPr>
            <a:picLocks noGrp="1" noChangeAspect="1" noChangeArrowheads="1"/>
          </p:cNvPicPr>
          <p:nvPr>
            <p:ph idx="1"/>
          </p:nvPr>
        </p:nvPicPr>
        <p:blipFill>
          <a:blip r:embed="rId2" cstate="print"/>
          <a:srcRect/>
          <a:stretch>
            <a:fillRect/>
          </a:stretch>
        </p:blipFill>
        <p:spPr bwMode="auto">
          <a:xfrm>
            <a:off x="3923928" y="188640"/>
            <a:ext cx="4750207" cy="6408712"/>
          </a:xfrm>
          <a:prstGeom prst="rect">
            <a:avLst/>
          </a:prstGeom>
          <a:noFill/>
        </p:spPr>
      </p:pic>
      <p:pic>
        <p:nvPicPr>
          <p:cNvPr id="14338" name="Picture 2" descr="C:\Users\User\Desktop\24234.jpg"/>
          <p:cNvPicPr>
            <a:picLocks noChangeAspect="1" noChangeArrowheads="1"/>
          </p:cNvPicPr>
          <p:nvPr/>
        </p:nvPicPr>
        <p:blipFill>
          <a:blip r:embed="rId3" cstate="print"/>
          <a:srcRect/>
          <a:stretch>
            <a:fillRect/>
          </a:stretch>
        </p:blipFill>
        <p:spPr bwMode="auto">
          <a:xfrm>
            <a:off x="1043608" y="188640"/>
            <a:ext cx="1779859" cy="252028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ssolve">
                                      <p:cBhvr>
                                        <p:cTn id="13" dur="500"/>
                                        <p:tgtEl>
                                          <p:spTgt spid="4">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dissolve">
                                      <p:cBhvr>
                                        <p:cTn id="16" dur="500"/>
                                        <p:tgtEl>
                                          <p:spTgt spid="4">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dissolve">
                                      <p:cBhvr>
                                        <p:cTn id="1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p:spPr>
        <p:txBody>
          <a:bodyPr>
            <a:noAutofit/>
          </a:bodyPr>
          <a:lstStyle/>
          <a:p>
            <a:r>
              <a:rPr lang="el-GR" sz="3600" dirty="0" smtClean="0"/>
              <a:t>1. Γάμος στο χωριό.</a:t>
            </a:r>
            <a:r>
              <a:rPr lang="en-US" sz="3600" dirty="0" smtClean="0"/>
              <a:t> N</a:t>
            </a:r>
            <a:r>
              <a:rPr lang="el-GR" sz="3600" dirty="0" smtClean="0"/>
              <a:t>α, έφτασε ο </a:t>
            </a:r>
            <a:r>
              <a:rPr lang="el-GR" sz="3600" dirty="0" err="1" smtClean="0"/>
              <a:t>Ζαμπανό</a:t>
            </a:r>
            <a:r>
              <a:rPr lang="el-GR" sz="3600" dirty="0" smtClean="0"/>
              <a:t>. </a:t>
            </a:r>
            <a:endParaRPr lang="el-GR" sz="3600" dirty="0"/>
          </a:p>
        </p:txBody>
      </p:sp>
      <p:pic>
        <p:nvPicPr>
          <p:cNvPr id="4" name="01. ROTA LA STRADA SUITE .mp4">
            <a:hlinkClick r:id="" action="ppaction://media"/>
          </p:cNvPr>
          <p:cNvPicPr>
            <a:picLocks noRot="1" noChangeAspect="1"/>
          </p:cNvPicPr>
          <p:nvPr>
            <a:videoFile r:link="rId1"/>
          </p:nvPr>
        </p:nvPicPr>
        <p:blipFill>
          <a:blip r:embed="rId3" cstate="print"/>
          <a:stretch>
            <a:fillRect/>
          </a:stretch>
        </p:blipFill>
        <p:spPr>
          <a:xfrm>
            <a:off x="467544" y="476672"/>
            <a:ext cx="8208912" cy="615668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90000" showWhenStopped="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txBody>
          <a:bodyPr>
            <a:noAutofit/>
          </a:bodyPr>
          <a:lstStyle/>
          <a:p>
            <a:r>
              <a:rPr lang="el-GR" sz="3200" dirty="0" smtClean="0"/>
              <a:t>2. Οι τρεις μουσικοί. Ο Τρελός ακροβατεί στο σχοινί. </a:t>
            </a:r>
            <a:endParaRPr lang="el-GR" sz="3200" dirty="0"/>
          </a:p>
        </p:txBody>
      </p:sp>
      <p:pic>
        <p:nvPicPr>
          <p:cNvPr id="4" name="02. ROTA LA STRADA SUITE (2).mp4">
            <a:hlinkClick r:id="" action="ppaction://media"/>
          </p:cNvPr>
          <p:cNvPicPr>
            <a:picLocks noRot="1" noChangeAspect="1"/>
          </p:cNvPicPr>
          <p:nvPr>
            <a:videoFile r:link="rId1"/>
          </p:nvPr>
        </p:nvPicPr>
        <p:blipFill>
          <a:blip r:embed="rId3" cstate="print"/>
          <a:stretch>
            <a:fillRect/>
          </a:stretch>
        </p:blipFill>
        <p:spPr>
          <a:xfrm>
            <a:off x="467544" y="548680"/>
            <a:ext cx="8136904" cy="610267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showWhenStopped="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32656"/>
          </a:xfrm>
        </p:spPr>
        <p:txBody>
          <a:bodyPr>
            <a:noAutofit/>
          </a:bodyPr>
          <a:lstStyle/>
          <a:p>
            <a:r>
              <a:rPr lang="el-GR" sz="3200" dirty="0" smtClean="0"/>
              <a:t>3. Το τσίρκο</a:t>
            </a:r>
            <a:r>
              <a:rPr lang="en-US" sz="3200" dirty="0" smtClean="0"/>
              <a:t>:</a:t>
            </a:r>
            <a:r>
              <a:rPr lang="el-GR" sz="3200" dirty="0" smtClean="0"/>
              <a:t> </a:t>
            </a:r>
            <a:r>
              <a:rPr lang="en-US" sz="3200" dirty="0" smtClean="0"/>
              <a:t>O</a:t>
            </a:r>
            <a:r>
              <a:rPr lang="el-GR" sz="3200" dirty="0" smtClean="0"/>
              <a:t>ι ζογκλέρ </a:t>
            </a:r>
            <a:r>
              <a:rPr lang="el-GR" sz="3600" dirty="0" smtClean="0"/>
              <a:t>και το βιολί του Τρελού</a:t>
            </a:r>
            <a:r>
              <a:rPr lang="en-US" sz="3600" dirty="0" smtClean="0"/>
              <a:t>.</a:t>
            </a:r>
            <a:r>
              <a:rPr lang="el-GR" sz="3600" dirty="0" smtClean="0"/>
              <a:t>  </a:t>
            </a:r>
            <a:endParaRPr lang="el-GR" sz="3600" dirty="0"/>
          </a:p>
        </p:txBody>
      </p:sp>
      <p:pic>
        <p:nvPicPr>
          <p:cNvPr id="5" name="03.ROTA LA STRADA SUITE.mp4">
            <a:hlinkClick r:id="" action="ppaction://media"/>
          </p:cNvPr>
          <p:cNvPicPr>
            <a:picLocks noRot="1" noChangeAspect="1"/>
          </p:cNvPicPr>
          <p:nvPr>
            <a:videoFile r:link="rId1"/>
          </p:nvPr>
        </p:nvPicPr>
        <p:blipFill>
          <a:blip r:embed="rId3" cstate="print"/>
          <a:stretch>
            <a:fillRect/>
          </a:stretch>
        </p:blipFill>
        <p:spPr>
          <a:xfrm>
            <a:off x="395536" y="404664"/>
            <a:ext cx="8352928" cy="626469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showWhenStopped="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p:spPr>
        <p:txBody>
          <a:bodyPr>
            <a:noAutofit/>
          </a:bodyPr>
          <a:lstStyle/>
          <a:p>
            <a:r>
              <a:rPr lang="el-GR" sz="3600" dirty="0" smtClean="0"/>
              <a:t>4. Η οργή του </a:t>
            </a:r>
            <a:r>
              <a:rPr lang="el-GR" sz="3600" dirty="0" err="1" smtClean="0"/>
              <a:t>Ζαμπανό</a:t>
            </a:r>
            <a:r>
              <a:rPr lang="el-GR" sz="3600" dirty="0" smtClean="0"/>
              <a:t> </a:t>
            </a:r>
            <a:endParaRPr lang="el-GR" sz="3600" dirty="0"/>
          </a:p>
        </p:txBody>
      </p:sp>
      <p:pic>
        <p:nvPicPr>
          <p:cNvPr id="5" name="04.ROTA LA STRADA SUITE.mp4">
            <a:hlinkClick r:id="" action="ppaction://media"/>
          </p:cNvPr>
          <p:cNvPicPr>
            <a:picLocks noRot="1" noChangeAspect="1"/>
          </p:cNvPicPr>
          <p:nvPr>
            <a:videoFile r:link="rId1"/>
          </p:nvPr>
        </p:nvPicPr>
        <p:blipFill>
          <a:blip r:embed="rId3" cstate="print"/>
          <a:stretch>
            <a:fillRect/>
          </a:stretch>
        </p:blipFill>
        <p:spPr>
          <a:xfrm>
            <a:off x="467544" y="476672"/>
            <a:ext cx="8280920" cy="621069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showWhenStopped="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txBody>
          <a:bodyPr>
            <a:noAutofit/>
          </a:bodyPr>
          <a:lstStyle/>
          <a:p>
            <a:r>
              <a:rPr lang="el-GR" sz="3600" dirty="0" smtClean="0"/>
              <a:t>5. Ο </a:t>
            </a:r>
            <a:r>
              <a:rPr lang="el-GR" sz="3600" dirty="0" err="1" smtClean="0"/>
              <a:t>Ζαμπανό</a:t>
            </a:r>
            <a:r>
              <a:rPr lang="el-GR" sz="3600" dirty="0" smtClean="0"/>
              <a:t> σκοτώνει τον Τρελό. </a:t>
            </a:r>
            <a:endParaRPr lang="el-GR" sz="3600" dirty="0"/>
          </a:p>
        </p:txBody>
      </p:sp>
      <p:pic>
        <p:nvPicPr>
          <p:cNvPr id="5" name="05.ROTA LA STRADA SUITE.mp4">
            <a:hlinkClick r:id="" action="ppaction://media"/>
          </p:cNvPr>
          <p:cNvPicPr>
            <a:picLocks noRot="1" noChangeAspect="1"/>
          </p:cNvPicPr>
          <p:nvPr>
            <a:videoFile r:link="rId1"/>
          </p:nvPr>
        </p:nvPicPr>
        <p:blipFill>
          <a:blip r:embed="rId3" cstate="print"/>
          <a:stretch>
            <a:fillRect/>
          </a:stretch>
        </p:blipFill>
        <p:spPr>
          <a:xfrm>
            <a:off x="539552" y="620688"/>
            <a:ext cx="8064896" cy="604867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showWhenStopped="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0" y="908720"/>
            <a:ext cx="4330824" cy="5026570"/>
          </a:xfrm>
        </p:spPr>
        <p:txBody>
          <a:bodyPr>
            <a:normAutofit/>
          </a:bodyPr>
          <a:lstStyle/>
          <a:p>
            <a:r>
              <a:rPr lang="el-GR" dirty="0" smtClean="0"/>
              <a:t>Η ταινία </a:t>
            </a:r>
            <a:br>
              <a:rPr lang="el-GR" dirty="0" smtClean="0"/>
            </a:br>
            <a:r>
              <a:rPr lang="el-GR" dirty="0" smtClean="0"/>
              <a:t>«Ο Δρόμος»</a:t>
            </a:r>
            <a:br>
              <a:rPr lang="el-GR" dirty="0" smtClean="0"/>
            </a:br>
            <a:r>
              <a:rPr lang="el-GR" dirty="0" smtClean="0"/>
              <a:t> </a:t>
            </a:r>
            <a:r>
              <a:rPr lang="el-GR" dirty="0" smtClean="0">
                <a:effectLst>
                  <a:outerShdw blurRad="38100" dist="38100" dir="2700000" algn="tl">
                    <a:srgbClr val="000000">
                      <a:alpha val="43137"/>
                    </a:srgbClr>
                  </a:outerShdw>
                </a:effectLst>
              </a:rPr>
              <a:t>αρχίζει και τελειώνει </a:t>
            </a:r>
            <a:r>
              <a:rPr lang="el-GR" dirty="0" smtClean="0"/>
              <a:t/>
            </a:r>
            <a:br>
              <a:rPr lang="el-GR" dirty="0" smtClean="0"/>
            </a:br>
            <a:r>
              <a:rPr lang="el-GR" dirty="0" smtClean="0"/>
              <a:t>με τη </a:t>
            </a:r>
            <a:r>
              <a:rPr lang="el-GR" b="1" dirty="0" smtClean="0"/>
              <a:t>θέα της θάλασσας</a:t>
            </a:r>
            <a:r>
              <a:rPr lang="el-GR" dirty="0" smtClean="0"/>
              <a:t>.</a:t>
            </a:r>
            <a:endParaRPr lang="el-GR" dirty="0"/>
          </a:p>
        </p:txBody>
      </p:sp>
      <p:pic>
        <p:nvPicPr>
          <p:cNvPr id="1026" name="Picture 2" descr="C:\Users\User\Desktop\Screenshot_1.jpg"/>
          <p:cNvPicPr>
            <a:picLocks noChangeAspect="1" noChangeArrowheads="1"/>
          </p:cNvPicPr>
          <p:nvPr/>
        </p:nvPicPr>
        <p:blipFill>
          <a:blip r:embed="rId2" cstate="print"/>
          <a:srcRect/>
          <a:stretch>
            <a:fillRect/>
          </a:stretch>
        </p:blipFill>
        <p:spPr bwMode="auto">
          <a:xfrm>
            <a:off x="179512" y="188640"/>
            <a:ext cx="4176464" cy="3372439"/>
          </a:xfrm>
          <a:prstGeom prst="rect">
            <a:avLst/>
          </a:prstGeom>
          <a:noFill/>
        </p:spPr>
      </p:pic>
      <p:pic>
        <p:nvPicPr>
          <p:cNvPr id="1027" name="Picture 3" descr="C:\Users\User\Desktop\Screenshot_7.jpg"/>
          <p:cNvPicPr>
            <a:picLocks noChangeAspect="1" noChangeArrowheads="1"/>
          </p:cNvPicPr>
          <p:nvPr/>
        </p:nvPicPr>
        <p:blipFill>
          <a:blip r:embed="rId3" cstate="print"/>
          <a:srcRect/>
          <a:stretch>
            <a:fillRect/>
          </a:stretch>
        </p:blipFill>
        <p:spPr bwMode="auto">
          <a:xfrm>
            <a:off x="179512" y="4077072"/>
            <a:ext cx="4176464" cy="262829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ssolv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p:spPr>
        <p:txBody>
          <a:bodyPr>
            <a:noAutofit/>
          </a:bodyPr>
          <a:lstStyle/>
          <a:p>
            <a:r>
              <a:rPr lang="el-GR" sz="3600" dirty="0" smtClean="0"/>
              <a:t>6. Αντίο </a:t>
            </a:r>
            <a:r>
              <a:rPr lang="el-GR" sz="3600" dirty="0" err="1" smtClean="0"/>
              <a:t>Τζελσομίνα</a:t>
            </a:r>
            <a:r>
              <a:rPr lang="el-GR" sz="3600" dirty="0" smtClean="0"/>
              <a:t> </a:t>
            </a:r>
            <a:endParaRPr lang="el-GR" sz="3600" dirty="0"/>
          </a:p>
        </p:txBody>
      </p:sp>
      <p:pic>
        <p:nvPicPr>
          <p:cNvPr id="5" name="06.ROTA LA STRADA SUITE.mp4">
            <a:hlinkClick r:id="" action="ppaction://media"/>
          </p:cNvPr>
          <p:cNvPicPr>
            <a:picLocks noRot="1" noChangeAspect="1"/>
          </p:cNvPicPr>
          <p:nvPr>
            <a:videoFile r:link="rId1"/>
          </p:nvPr>
        </p:nvPicPr>
        <p:blipFill>
          <a:blip r:embed="rId3" cstate="print"/>
          <a:stretch>
            <a:fillRect/>
          </a:stretch>
        </p:blipFill>
        <p:spPr>
          <a:xfrm>
            <a:off x="467543" y="548680"/>
            <a:ext cx="8160907" cy="612068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showWhenStopped="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p:spPr>
        <p:txBody>
          <a:bodyPr>
            <a:noAutofit/>
          </a:bodyPr>
          <a:lstStyle/>
          <a:p>
            <a:r>
              <a:rPr lang="el-GR" sz="3600" dirty="0" smtClean="0"/>
              <a:t>7. Η μοναξιά και τα δάκρυα του </a:t>
            </a:r>
            <a:r>
              <a:rPr lang="el-GR" sz="3600" dirty="0" err="1" smtClean="0"/>
              <a:t>Ζαμπανό</a:t>
            </a:r>
            <a:r>
              <a:rPr lang="el-GR" sz="3600" dirty="0" smtClean="0"/>
              <a:t>.</a:t>
            </a:r>
            <a:endParaRPr lang="el-GR" sz="3600" dirty="0"/>
          </a:p>
        </p:txBody>
      </p:sp>
      <p:pic>
        <p:nvPicPr>
          <p:cNvPr id="5" name="07.ROTA LA STRADA SUITE.mp4">
            <a:hlinkClick r:id="" action="ppaction://media"/>
          </p:cNvPr>
          <p:cNvPicPr>
            <a:picLocks noRot="1" noChangeAspect="1"/>
          </p:cNvPicPr>
          <p:nvPr>
            <a:videoFile r:link="rId1"/>
          </p:nvPr>
        </p:nvPicPr>
        <p:blipFill>
          <a:blip r:embed="rId3" cstate="print"/>
          <a:stretch>
            <a:fillRect/>
          </a:stretch>
        </p:blipFill>
        <p:spPr>
          <a:xfrm>
            <a:off x="467544" y="476672"/>
            <a:ext cx="8208912" cy="615668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showWhenStopped="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img_4977.jpg"/>
          <p:cNvPicPr>
            <a:picLocks noChangeAspect="1" noChangeArrowheads="1"/>
          </p:cNvPicPr>
          <p:nvPr/>
        </p:nvPicPr>
        <p:blipFill>
          <a:blip r:embed="rId2" cstate="print"/>
          <a:srcRect/>
          <a:stretch>
            <a:fillRect/>
          </a:stretch>
        </p:blipFill>
        <p:spPr bwMode="auto">
          <a:xfrm>
            <a:off x="4572000" y="764704"/>
            <a:ext cx="4380638" cy="1944216"/>
          </a:xfrm>
          <a:prstGeom prst="rect">
            <a:avLst/>
          </a:prstGeom>
          <a:noFill/>
        </p:spPr>
      </p:pic>
      <p:pic>
        <p:nvPicPr>
          <p:cNvPr id="3" name="Picture 2" descr="C:\Users\User\Desktop\MV5BYjUyOGMyMTQtYTM5Yy00MjFiLTk2OGItMWYwMDc2YmM1YzhiXkEyXkFqcGdeQXVyMjA0MzYwMDY@._V1_FMjpg_UX1000_.jpg"/>
          <p:cNvPicPr>
            <a:picLocks noChangeAspect="1" noChangeArrowheads="1"/>
          </p:cNvPicPr>
          <p:nvPr/>
        </p:nvPicPr>
        <p:blipFill>
          <a:blip r:embed="rId3" cstate="print"/>
          <a:srcRect/>
          <a:stretch>
            <a:fillRect/>
          </a:stretch>
        </p:blipFill>
        <p:spPr bwMode="auto">
          <a:xfrm>
            <a:off x="179512" y="476672"/>
            <a:ext cx="4317387" cy="6001168"/>
          </a:xfrm>
          <a:prstGeom prst="rect">
            <a:avLst/>
          </a:prstGeom>
          <a:noFill/>
        </p:spPr>
      </p:pic>
      <p:pic>
        <p:nvPicPr>
          <p:cNvPr id="8194" name="Picture 2" descr="C:\Users\User\Desktop\Screenshot_1.jpg"/>
          <p:cNvPicPr>
            <a:picLocks noChangeAspect="1" noChangeArrowheads="1"/>
          </p:cNvPicPr>
          <p:nvPr/>
        </p:nvPicPr>
        <p:blipFill>
          <a:blip r:embed="rId4" cstate="print"/>
          <a:srcRect/>
          <a:stretch>
            <a:fillRect/>
          </a:stretch>
        </p:blipFill>
        <p:spPr bwMode="auto">
          <a:xfrm>
            <a:off x="4571999" y="3212976"/>
            <a:ext cx="4419049" cy="295232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0"/>
                                        <p:tgtEl>
                                          <p:spTgt spid="3"/>
                                        </p:tgtEl>
                                      </p:cBhvr>
                                    </p:animEffect>
                                    <p:set>
                                      <p:cBhvr>
                                        <p:cTn id="12" dur="1" fill="hold">
                                          <p:stCondLst>
                                            <p:cond delay="4999"/>
                                          </p:stCondLst>
                                        </p:cTn>
                                        <p:tgtEl>
                                          <p:spTgt spid="3"/>
                                        </p:tgtEl>
                                        <p:attrNameLst>
                                          <p:attrName>style.visibility</p:attrName>
                                        </p:attrNameLst>
                                      </p:cBhvr>
                                      <p:to>
                                        <p:strVal val="hidden"/>
                                      </p:to>
                                    </p:set>
                                  </p:childTnLst>
                                </p:cTn>
                              </p:par>
                              <p:par>
                                <p:cTn id="13" presetID="9" presetClass="exit" presetSubtype="0" fill="hold" nodeType="withEffect">
                                  <p:stCondLst>
                                    <p:cond delay="0"/>
                                  </p:stCondLst>
                                  <p:childTnLst>
                                    <p:animEffect transition="out" filter="dissolve">
                                      <p:cBhvr>
                                        <p:cTn id="14" dur="5000"/>
                                        <p:tgtEl>
                                          <p:spTgt spid="2"/>
                                        </p:tgtEl>
                                      </p:cBhvr>
                                    </p:animEffect>
                                    <p:set>
                                      <p:cBhvr>
                                        <p:cTn id="15" dur="1" fill="hold">
                                          <p:stCondLst>
                                            <p:cond delay="49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0"/>
                                        <p:tgtEl>
                                          <p:spTgt spid="8194"/>
                                        </p:tgtEl>
                                      </p:cBhvr>
                                    </p:animEffect>
                                    <p:set>
                                      <p:cBhvr>
                                        <p:cTn id="20" dur="1" fill="hold">
                                          <p:stCondLst>
                                            <p:cond delay="49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92696"/>
          </a:xfrm>
        </p:spPr>
        <p:txBody>
          <a:bodyPr>
            <a:normAutofit fontScale="90000"/>
          </a:bodyPr>
          <a:lstStyle/>
          <a:p>
            <a:r>
              <a:rPr lang="el-GR" dirty="0" smtClean="0">
                <a:effectLst>
                  <a:outerShdw blurRad="38100" dist="38100" dir="2700000" algn="tl">
                    <a:srgbClr val="000000">
                      <a:alpha val="43137"/>
                    </a:srgbClr>
                  </a:outerShdw>
                </a:effectLst>
              </a:rPr>
              <a:t>Φελίνι «Ο δρόμος»</a:t>
            </a:r>
            <a:r>
              <a:rPr lang="el-GR" dirty="0" smtClean="0"/>
              <a:t> (1954)</a:t>
            </a:r>
            <a:endParaRPr lang="el-GR" dirty="0"/>
          </a:p>
        </p:txBody>
      </p:sp>
      <p:sp>
        <p:nvSpPr>
          <p:cNvPr id="5" name="4 - Ορθογώνιο"/>
          <p:cNvSpPr/>
          <p:nvPr/>
        </p:nvSpPr>
        <p:spPr>
          <a:xfrm>
            <a:off x="0" y="908721"/>
            <a:ext cx="4788024" cy="5940088"/>
          </a:xfrm>
          <a:prstGeom prst="rect">
            <a:avLst/>
          </a:prstGeom>
        </p:spPr>
        <p:txBody>
          <a:bodyPr wrap="square">
            <a:spAutoFit/>
          </a:bodyPr>
          <a:lstStyle/>
          <a:p>
            <a:pPr algn="just"/>
            <a:r>
              <a:rPr lang="el-GR" sz="2000" dirty="0" smtClean="0"/>
              <a:t>Από τα πρώτα λεπτά  και την αρχή του ταξιδιού της  </a:t>
            </a:r>
            <a:r>
              <a:rPr lang="el-GR" sz="2000" dirty="0" err="1" smtClean="0"/>
              <a:t>Τζελσομίνα</a:t>
            </a:r>
            <a:r>
              <a:rPr lang="el-GR" sz="2000" dirty="0" smtClean="0"/>
              <a:t> με τον </a:t>
            </a:r>
            <a:r>
              <a:rPr lang="el-GR" sz="2000" dirty="0" err="1" smtClean="0"/>
              <a:t>Ζαμπανό</a:t>
            </a:r>
            <a:r>
              <a:rPr lang="el-GR" sz="2000" dirty="0" smtClean="0"/>
              <a:t> η ταινία μάς προϊδεάζει για την περιπέτεια που έχουν μπροστά τους οι χαρακτήρες </a:t>
            </a:r>
            <a:r>
              <a:rPr lang="el-GR" sz="2000" dirty="0" err="1" smtClean="0"/>
              <a:t>μας∙</a:t>
            </a:r>
            <a:r>
              <a:rPr lang="el-GR" sz="2000" dirty="0" smtClean="0"/>
              <a:t> ο </a:t>
            </a:r>
            <a:r>
              <a:rPr lang="el-GR" sz="2000" b="1" dirty="0" smtClean="0"/>
              <a:t>δρόμος</a:t>
            </a:r>
            <a:r>
              <a:rPr lang="el-GR" sz="2000" dirty="0" smtClean="0"/>
              <a:t> (όπως είναι και ο τίτλος) είναι η </a:t>
            </a:r>
            <a:r>
              <a:rPr lang="el-GR" sz="2000" b="1" dirty="0" smtClean="0"/>
              <a:t>νέα ζωή </a:t>
            </a:r>
            <a:r>
              <a:rPr lang="el-GR" sz="2000" dirty="0" smtClean="0"/>
              <a:t>για τους πρωταγωνιστές μας, οι οποίοι βρίσκονται </a:t>
            </a:r>
            <a:r>
              <a:rPr lang="el-GR" sz="2000" dirty="0" smtClean="0">
                <a:effectLst>
                  <a:outerShdw blurRad="38100" dist="38100" dir="2700000" algn="tl">
                    <a:srgbClr val="000000">
                      <a:alpha val="43137"/>
                    </a:srgbClr>
                  </a:outerShdw>
                </a:effectLst>
              </a:rPr>
              <a:t>μονίμως</a:t>
            </a:r>
            <a:r>
              <a:rPr lang="el-GR" sz="2000" dirty="0" smtClean="0"/>
              <a:t> σε </a:t>
            </a:r>
            <a:r>
              <a:rPr lang="el-GR" sz="2000" dirty="0" smtClean="0">
                <a:effectLst>
                  <a:outerShdw blurRad="38100" dist="38100" dir="2700000" algn="tl">
                    <a:srgbClr val="000000">
                      <a:alpha val="43137"/>
                    </a:srgbClr>
                  </a:outerShdw>
                </a:effectLst>
              </a:rPr>
              <a:t>αναζήτηση για ένα καλύτερο αύριο</a:t>
            </a:r>
            <a:r>
              <a:rPr lang="el-GR" sz="2000" dirty="0" smtClean="0"/>
              <a:t>.</a:t>
            </a:r>
          </a:p>
          <a:p>
            <a:pPr algn="just"/>
            <a:endParaRPr lang="el-GR" sz="2000" dirty="0" smtClean="0"/>
          </a:p>
          <a:p>
            <a:pPr algn="just"/>
            <a:r>
              <a:rPr lang="el-GR" sz="2000" dirty="0" smtClean="0"/>
              <a:t>Ο Φελίνι επιλέγει να γυρίσει την ταινία κυρίως σε </a:t>
            </a:r>
            <a:r>
              <a:rPr lang="el-GR" sz="2000" dirty="0" smtClean="0">
                <a:effectLst>
                  <a:outerShdw blurRad="38100" dist="38100" dir="2700000" algn="tl">
                    <a:srgbClr val="000000">
                      <a:alpha val="43137"/>
                    </a:srgbClr>
                  </a:outerShdw>
                </a:effectLst>
              </a:rPr>
              <a:t>επαρχιακές περιοχές </a:t>
            </a:r>
            <a:r>
              <a:rPr lang="el-GR" sz="2000" dirty="0" smtClean="0"/>
              <a:t>της κεντρικής Ιταλίας, όσο και σε μεγαλύτερα αστικά κέντρα όπως τα </a:t>
            </a:r>
            <a:r>
              <a:rPr lang="el-GR" sz="2000" dirty="0" err="1" smtClean="0"/>
              <a:t>Bagnoregio</a:t>
            </a:r>
            <a:r>
              <a:rPr lang="el-GR" sz="2000" dirty="0" smtClean="0"/>
              <a:t>, </a:t>
            </a:r>
            <a:r>
              <a:rPr lang="el-GR" sz="2000" dirty="0" err="1" smtClean="0"/>
              <a:t>Viterbo</a:t>
            </a:r>
            <a:r>
              <a:rPr lang="el-GR" sz="2000" dirty="0" smtClean="0"/>
              <a:t>, </a:t>
            </a:r>
            <a:r>
              <a:rPr lang="el-GR" sz="2000" dirty="0" err="1" smtClean="0"/>
              <a:t>Lazio</a:t>
            </a:r>
            <a:r>
              <a:rPr lang="el-GR" sz="2000" dirty="0" smtClean="0"/>
              <a:t>, </a:t>
            </a:r>
            <a:r>
              <a:rPr lang="el-GR" sz="2000" dirty="0" err="1" smtClean="0"/>
              <a:t>Ovindoli</a:t>
            </a:r>
            <a:r>
              <a:rPr lang="el-GR" sz="2000" dirty="0" smtClean="0"/>
              <a:t>, L’</a:t>
            </a:r>
            <a:r>
              <a:rPr lang="en-US" sz="2000" dirty="0" smtClean="0"/>
              <a:t> </a:t>
            </a:r>
            <a:r>
              <a:rPr lang="el-GR" sz="2000" dirty="0" err="1" smtClean="0"/>
              <a:t>Aquila</a:t>
            </a:r>
            <a:r>
              <a:rPr lang="el-GR" sz="2000" dirty="0" smtClean="0"/>
              <a:t>,  </a:t>
            </a:r>
            <a:r>
              <a:rPr lang="el-GR" sz="2000" dirty="0" err="1" smtClean="0"/>
              <a:t>Abruzzo</a:t>
            </a:r>
            <a:r>
              <a:rPr lang="el-GR" sz="2000" dirty="0" smtClean="0"/>
              <a:t>, δίνοντας έμφαση στον </a:t>
            </a:r>
            <a:r>
              <a:rPr lang="el-GR" sz="2000" b="1" dirty="0" smtClean="0"/>
              <a:t>ιστορικό χρόνο </a:t>
            </a:r>
            <a:r>
              <a:rPr lang="el-GR" sz="2000" dirty="0" smtClean="0"/>
              <a:t>μέσω της ακραίας φτώχειας της τότε κοινωνίας,</a:t>
            </a:r>
            <a:r>
              <a:rPr lang="en-US" sz="2000" dirty="0" smtClean="0"/>
              <a:t> </a:t>
            </a:r>
            <a:r>
              <a:rPr lang="el-GR" sz="2000" dirty="0" smtClean="0"/>
              <a:t>όσο και στη διαφοροποίηση των κοινωνικών τάξεων χωρικά και εμφανισιακά</a:t>
            </a:r>
            <a:r>
              <a:rPr lang="en-US" sz="2000" dirty="0" smtClean="0"/>
              <a:t>,</a:t>
            </a:r>
            <a:r>
              <a:rPr lang="el-GR" sz="2000" dirty="0" smtClean="0"/>
              <a:t> με ρεαλιστικό τρόπο.</a:t>
            </a:r>
            <a:endParaRPr lang="el-GR" sz="2000" dirty="0"/>
          </a:p>
        </p:txBody>
      </p:sp>
      <p:pic>
        <p:nvPicPr>
          <p:cNvPr id="3074" name="Picture 2" descr="C:\Users\User\Desktop\fc-1035-f0006.jpg"/>
          <p:cNvPicPr>
            <a:picLocks noChangeAspect="1" noChangeArrowheads="1"/>
          </p:cNvPicPr>
          <p:nvPr/>
        </p:nvPicPr>
        <p:blipFill>
          <a:blip r:embed="rId2" cstate="print"/>
          <a:srcRect/>
          <a:stretch>
            <a:fillRect/>
          </a:stretch>
        </p:blipFill>
        <p:spPr bwMode="auto">
          <a:xfrm>
            <a:off x="4932040" y="3789040"/>
            <a:ext cx="3960440" cy="2822992"/>
          </a:xfrm>
          <a:prstGeom prst="rect">
            <a:avLst/>
          </a:prstGeom>
          <a:noFill/>
        </p:spPr>
      </p:pic>
      <p:pic>
        <p:nvPicPr>
          <p:cNvPr id="3075" name="Picture 3" descr="C:\Users\User\Desktop\La Strada4.jpg"/>
          <p:cNvPicPr>
            <a:picLocks noChangeAspect="1" noChangeArrowheads="1"/>
          </p:cNvPicPr>
          <p:nvPr/>
        </p:nvPicPr>
        <p:blipFill>
          <a:blip r:embed="rId3" cstate="print"/>
          <a:srcRect/>
          <a:stretch>
            <a:fillRect/>
          </a:stretch>
        </p:blipFill>
        <p:spPr bwMode="auto">
          <a:xfrm>
            <a:off x="4979748" y="719505"/>
            <a:ext cx="3912731" cy="2925519"/>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dissolv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548680"/>
          </a:xfrm>
        </p:spPr>
        <p:txBody>
          <a:bodyPr>
            <a:normAutofit fontScale="90000"/>
          </a:bodyPr>
          <a:lstStyle/>
          <a:p>
            <a:r>
              <a:rPr lang="el-GR" dirty="0" smtClean="0"/>
              <a:t>ΦΩΤΟΓΡΑΦΙΑ ΤΗΣ ΤΑΙΝΙΑΣ</a:t>
            </a:r>
            <a:endParaRPr lang="el-GR" dirty="0"/>
          </a:p>
        </p:txBody>
      </p:sp>
      <p:pic>
        <p:nvPicPr>
          <p:cNvPr id="1027" name="Picture 3" descr="C:\Users\User\Desktop\Screenshot_2.jpg"/>
          <p:cNvPicPr>
            <a:picLocks noChangeAspect="1" noChangeArrowheads="1"/>
          </p:cNvPicPr>
          <p:nvPr/>
        </p:nvPicPr>
        <p:blipFill>
          <a:blip r:embed="rId2" cstate="print"/>
          <a:srcRect/>
          <a:stretch>
            <a:fillRect/>
          </a:stretch>
        </p:blipFill>
        <p:spPr bwMode="auto">
          <a:xfrm>
            <a:off x="179512" y="1844824"/>
            <a:ext cx="4318123" cy="3528392"/>
          </a:xfrm>
          <a:prstGeom prst="rect">
            <a:avLst/>
          </a:prstGeom>
          <a:noFill/>
        </p:spPr>
      </p:pic>
      <p:pic>
        <p:nvPicPr>
          <p:cNvPr id="1028" name="Picture 4" descr="C:\Users\User\Desktop\Screenshot_3.jpg"/>
          <p:cNvPicPr>
            <a:picLocks noChangeAspect="1" noChangeArrowheads="1"/>
          </p:cNvPicPr>
          <p:nvPr/>
        </p:nvPicPr>
        <p:blipFill>
          <a:blip r:embed="rId3" cstate="print"/>
          <a:srcRect/>
          <a:stretch>
            <a:fillRect/>
          </a:stretch>
        </p:blipFill>
        <p:spPr bwMode="auto">
          <a:xfrm>
            <a:off x="4644007" y="1844824"/>
            <a:ext cx="4286447" cy="3528392"/>
          </a:xfrm>
          <a:prstGeom prst="rect">
            <a:avLst/>
          </a:prstGeom>
          <a:noFill/>
        </p:spPr>
      </p:pic>
      <p:pic>
        <p:nvPicPr>
          <p:cNvPr id="1029" name="Picture 5" descr="C:\Users\User\Desktop\Screenshot_4.jpg"/>
          <p:cNvPicPr>
            <a:picLocks noChangeAspect="1" noChangeArrowheads="1"/>
          </p:cNvPicPr>
          <p:nvPr/>
        </p:nvPicPr>
        <p:blipFill>
          <a:blip r:embed="rId4" cstate="print"/>
          <a:srcRect/>
          <a:stretch>
            <a:fillRect/>
          </a:stretch>
        </p:blipFill>
        <p:spPr bwMode="auto">
          <a:xfrm>
            <a:off x="683568" y="548680"/>
            <a:ext cx="7560840" cy="61264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ssolv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dissolve">
                                      <p:cBhvr>
                                        <p:cTn id="1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92696"/>
          </a:xfrm>
        </p:spPr>
        <p:txBody>
          <a:bodyPr>
            <a:normAutofit fontScale="90000"/>
          </a:bodyPr>
          <a:lstStyle/>
          <a:p>
            <a:r>
              <a:rPr lang="el-GR" dirty="0" smtClean="0"/>
              <a:t>Περαστικές παρουσίες στην ταινία </a:t>
            </a:r>
            <a:endParaRPr lang="el-GR" dirty="0"/>
          </a:p>
        </p:txBody>
      </p:sp>
      <p:pic>
        <p:nvPicPr>
          <p:cNvPr id="2050" name="Picture 2" descr="C:\Users\User\Desktop\Screenshot_2.jpg"/>
          <p:cNvPicPr>
            <a:picLocks noChangeAspect="1" noChangeArrowheads="1"/>
          </p:cNvPicPr>
          <p:nvPr/>
        </p:nvPicPr>
        <p:blipFill>
          <a:blip r:embed="rId2" cstate="print"/>
          <a:srcRect/>
          <a:stretch>
            <a:fillRect/>
          </a:stretch>
        </p:blipFill>
        <p:spPr bwMode="auto">
          <a:xfrm>
            <a:off x="251520" y="692696"/>
            <a:ext cx="2344769" cy="2515369"/>
          </a:xfrm>
          <a:prstGeom prst="rect">
            <a:avLst/>
          </a:prstGeom>
          <a:noFill/>
        </p:spPr>
      </p:pic>
      <p:pic>
        <p:nvPicPr>
          <p:cNvPr id="2051" name="Picture 3" descr="C:\Users\User\Desktop\Screenshot_3.jpg"/>
          <p:cNvPicPr>
            <a:picLocks noChangeAspect="1" noChangeArrowheads="1"/>
          </p:cNvPicPr>
          <p:nvPr/>
        </p:nvPicPr>
        <p:blipFill>
          <a:blip r:embed="rId3" cstate="print"/>
          <a:srcRect/>
          <a:stretch>
            <a:fillRect/>
          </a:stretch>
        </p:blipFill>
        <p:spPr bwMode="auto">
          <a:xfrm>
            <a:off x="3131840" y="692696"/>
            <a:ext cx="2975624" cy="2520280"/>
          </a:xfrm>
          <a:prstGeom prst="rect">
            <a:avLst/>
          </a:prstGeom>
          <a:noFill/>
        </p:spPr>
      </p:pic>
      <p:pic>
        <p:nvPicPr>
          <p:cNvPr id="2052" name="Picture 4" descr="C:\Users\User\Desktop\Screenshot_4.jpg"/>
          <p:cNvPicPr>
            <a:picLocks noChangeAspect="1" noChangeArrowheads="1"/>
          </p:cNvPicPr>
          <p:nvPr/>
        </p:nvPicPr>
        <p:blipFill>
          <a:blip r:embed="rId4" cstate="print"/>
          <a:srcRect/>
          <a:stretch>
            <a:fillRect/>
          </a:stretch>
        </p:blipFill>
        <p:spPr bwMode="auto">
          <a:xfrm>
            <a:off x="6704386" y="692696"/>
            <a:ext cx="2183775" cy="2520280"/>
          </a:xfrm>
          <a:prstGeom prst="rect">
            <a:avLst/>
          </a:prstGeom>
          <a:noFill/>
        </p:spPr>
      </p:pic>
      <p:pic>
        <p:nvPicPr>
          <p:cNvPr id="2053" name="Picture 5" descr="C:\Users\User\Desktop\Screenshot_8.jpg"/>
          <p:cNvPicPr>
            <a:picLocks noChangeAspect="1" noChangeArrowheads="1"/>
          </p:cNvPicPr>
          <p:nvPr/>
        </p:nvPicPr>
        <p:blipFill>
          <a:blip r:embed="rId5" cstate="print"/>
          <a:srcRect/>
          <a:stretch>
            <a:fillRect/>
          </a:stretch>
        </p:blipFill>
        <p:spPr bwMode="auto">
          <a:xfrm>
            <a:off x="251520" y="3789040"/>
            <a:ext cx="2448272" cy="2903907"/>
          </a:xfrm>
          <a:prstGeom prst="rect">
            <a:avLst/>
          </a:prstGeom>
          <a:noFill/>
        </p:spPr>
      </p:pic>
      <p:pic>
        <p:nvPicPr>
          <p:cNvPr id="2054" name="Picture 6" descr="C:\Users\User\Desktop\Screenshot_5.jpg"/>
          <p:cNvPicPr>
            <a:picLocks noChangeAspect="1" noChangeArrowheads="1"/>
          </p:cNvPicPr>
          <p:nvPr/>
        </p:nvPicPr>
        <p:blipFill>
          <a:blip r:embed="rId6" cstate="print"/>
          <a:srcRect/>
          <a:stretch>
            <a:fillRect/>
          </a:stretch>
        </p:blipFill>
        <p:spPr bwMode="auto">
          <a:xfrm>
            <a:off x="2843808" y="3789039"/>
            <a:ext cx="2880320" cy="2896531"/>
          </a:xfrm>
          <a:prstGeom prst="rect">
            <a:avLst/>
          </a:prstGeom>
          <a:noFill/>
        </p:spPr>
      </p:pic>
      <p:pic>
        <p:nvPicPr>
          <p:cNvPr id="2055" name="Picture 7" descr="C:\Users\User\Desktop\Screenshot_6.jpg"/>
          <p:cNvPicPr>
            <a:picLocks noChangeAspect="1" noChangeArrowheads="1"/>
          </p:cNvPicPr>
          <p:nvPr/>
        </p:nvPicPr>
        <p:blipFill>
          <a:blip r:embed="rId7" cstate="print"/>
          <a:srcRect/>
          <a:stretch>
            <a:fillRect/>
          </a:stretch>
        </p:blipFill>
        <p:spPr bwMode="auto">
          <a:xfrm>
            <a:off x="5868144" y="3789040"/>
            <a:ext cx="3024336" cy="289390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dissolve">
                                      <p:cBhvr>
                                        <p:cTn id="12" dur="1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dissolve">
                                      <p:cBhvr>
                                        <p:cTn id="17" dur="10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dissolve">
                                      <p:cBhvr>
                                        <p:cTn id="22" dur="10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dissolve">
                                      <p:cBhvr>
                                        <p:cTn id="27" dur="1000"/>
                                        <p:tgtEl>
                                          <p:spTgt spid="205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055"/>
                                        </p:tgtEl>
                                        <p:attrNameLst>
                                          <p:attrName>style.visibility</p:attrName>
                                        </p:attrNameLst>
                                      </p:cBhvr>
                                      <p:to>
                                        <p:strVal val="visible"/>
                                      </p:to>
                                    </p:set>
                                    <p:animEffect transition="in" filter="dissolve">
                                      <p:cBhvr>
                                        <p:cTn id="32"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3970318"/>
          </a:xfrm>
          <a:prstGeom prst="rect">
            <a:avLst/>
          </a:prstGeom>
        </p:spPr>
        <p:txBody>
          <a:bodyPr wrap="square">
            <a:spAutoFit/>
          </a:bodyPr>
          <a:lstStyle/>
          <a:p>
            <a:pPr algn="just"/>
            <a:r>
              <a:rPr lang="el-GR" dirty="0" smtClean="0"/>
              <a:t>Στην εισαγωγή της ταινίας, παρουσιάζεται η </a:t>
            </a:r>
            <a:r>
              <a:rPr lang="el-GR" dirty="0" err="1" smtClean="0"/>
              <a:t>Τζελσομίνα</a:t>
            </a:r>
            <a:r>
              <a:rPr lang="el-GR" dirty="0" smtClean="0"/>
              <a:t> και η πολύ φτωχή οικογένεια της, όπου μαθαίνουν από τον ερχόμενο </a:t>
            </a:r>
            <a:r>
              <a:rPr lang="el-GR" dirty="0" err="1" smtClean="0"/>
              <a:t>Ζαμπανό</a:t>
            </a:r>
            <a:r>
              <a:rPr lang="el-GR" dirty="0" smtClean="0"/>
              <a:t>, για τον θάνατο της αδερφής της, Ρόζα. Ο Φελίνι με αυτή την σκηνή μέσα σε λίγα λεπτά αποκαλύπτει πολλά για τους χαρακτήρες. Καταλαβαίνουμε ότι η </a:t>
            </a:r>
            <a:r>
              <a:rPr lang="el-GR" dirty="0" err="1" smtClean="0"/>
              <a:t>Τζελσομίνα</a:t>
            </a:r>
            <a:r>
              <a:rPr lang="el-GR" dirty="0" smtClean="0"/>
              <a:t> είναι </a:t>
            </a:r>
            <a:r>
              <a:rPr lang="el-GR" i="1" spc="300" dirty="0" smtClean="0"/>
              <a:t>κάπως διαφορετική </a:t>
            </a:r>
            <a:r>
              <a:rPr lang="el-GR" dirty="0" smtClean="0"/>
              <a:t>από τις αδερφές της, η οικογένειά της ζει πολύ φτωχικά, ακόμα και χωρίς φαγητό κάποιες μέρες. Οι δυσκολίες της ζωής τους έχουν κάνει την </a:t>
            </a:r>
            <a:r>
              <a:rPr lang="el-GR" dirty="0" smtClean="0">
                <a:effectLst>
                  <a:outerShdw blurRad="38100" dist="38100" dir="2700000" algn="tl">
                    <a:srgbClr val="000000">
                      <a:alpha val="43137"/>
                    </a:srgbClr>
                  </a:outerShdw>
                </a:effectLst>
              </a:rPr>
              <a:t>οικογένεια</a:t>
            </a:r>
            <a:r>
              <a:rPr lang="el-GR" dirty="0" smtClean="0"/>
              <a:t> να φαίνεται </a:t>
            </a:r>
            <a:r>
              <a:rPr lang="el-GR" dirty="0" smtClean="0">
                <a:effectLst>
                  <a:outerShdw blurRad="38100" dist="38100" dir="2700000" algn="tl">
                    <a:srgbClr val="000000">
                      <a:alpha val="43137"/>
                    </a:srgbClr>
                  </a:outerShdw>
                </a:effectLst>
              </a:rPr>
              <a:t>ευάλωτη</a:t>
            </a:r>
            <a:r>
              <a:rPr lang="el-GR" dirty="0" smtClean="0"/>
              <a:t> και </a:t>
            </a:r>
            <a:r>
              <a:rPr lang="el-GR" dirty="0" smtClean="0">
                <a:effectLst>
                  <a:outerShdw blurRad="38100" dist="38100" dir="2700000" algn="tl">
                    <a:srgbClr val="000000">
                      <a:alpha val="43137"/>
                    </a:srgbClr>
                  </a:outerShdw>
                </a:effectLst>
              </a:rPr>
              <a:t>εύθραυστη</a:t>
            </a:r>
            <a:r>
              <a:rPr lang="el-GR" dirty="0" smtClean="0"/>
              <a:t>. Σε αντίθεση, ο </a:t>
            </a:r>
            <a:r>
              <a:rPr lang="el-GR" dirty="0" err="1" smtClean="0">
                <a:effectLst>
                  <a:outerShdw blurRad="38100" dist="38100" dir="2700000" algn="tl">
                    <a:srgbClr val="000000">
                      <a:alpha val="43137"/>
                    </a:srgbClr>
                  </a:outerShdw>
                </a:effectLst>
              </a:rPr>
              <a:t>Ζαμπανό</a:t>
            </a:r>
            <a:r>
              <a:rPr lang="el-GR" dirty="0" smtClean="0"/>
              <a:t> φαίνεται </a:t>
            </a:r>
            <a:r>
              <a:rPr lang="el-GR" dirty="0" smtClean="0">
                <a:effectLst>
                  <a:outerShdw blurRad="38100" dist="38100" dir="2700000" algn="tl">
                    <a:srgbClr val="000000">
                      <a:alpha val="43137"/>
                    </a:srgbClr>
                  </a:outerShdw>
                </a:effectLst>
              </a:rPr>
              <a:t>γερός</a:t>
            </a:r>
            <a:r>
              <a:rPr lang="el-GR" dirty="0" smtClean="0"/>
              <a:t> και </a:t>
            </a:r>
            <a:r>
              <a:rPr lang="el-GR" dirty="0" smtClean="0">
                <a:effectLst>
                  <a:outerShdw blurRad="38100" dist="38100" dir="2700000" algn="tl">
                    <a:srgbClr val="000000">
                      <a:alpha val="43137"/>
                    </a:srgbClr>
                  </a:outerShdw>
                </a:effectLst>
              </a:rPr>
              <a:t>ρεαλιστικός</a:t>
            </a:r>
            <a:r>
              <a:rPr lang="el-GR" dirty="0" smtClean="0"/>
              <a:t>. Η αντίθεση γίνεται αντιληπτή ακόμα και από τον τρόπο που είναι ντυμένος και ότι ανήκει σε κάποιο άλλο επίπεδο. Ο </a:t>
            </a:r>
            <a:r>
              <a:rPr lang="el-GR" dirty="0" err="1" smtClean="0"/>
              <a:t>Ζαμπανό</a:t>
            </a:r>
            <a:r>
              <a:rPr lang="el-GR" dirty="0" smtClean="0"/>
              <a:t> πληρώνει να αγοράσει την </a:t>
            </a:r>
            <a:r>
              <a:rPr lang="el-GR" dirty="0" err="1" smtClean="0"/>
              <a:t>Τζελσομίνα</a:t>
            </a:r>
            <a:r>
              <a:rPr lang="el-GR" dirty="0" smtClean="0"/>
              <a:t>  για δέκα χιλιάδες λιρέτες, ώστε να τον βοηθάει στην δουλειά </a:t>
            </a:r>
            <a:r>
              <a:rPr lang="el-GR" dirty="0" err="1" smtClean="0"/>
              <a:t>του∙</a:t>
            </a:r>
            <a:r>
              <a:rPr lang="el-GR" dirty="0" smtClean="0"/>
              <a:t> από εδώ καταλαβαίνουμε τις ακραίες θυσίες που έκανε ο κόσμος της εποχής, που ζούσε στην φτώχεια </a:t>
            </a:r>
            <a:r>
              <a:rPr lang="el-GR" b="1" dirty="0" smtClean="0"/>
              <a:t>πουλώντας τα παιδιά τους για να επιβιώσουν</a:t>
            </a:r>
            <a:r>
              <a:rPr lang="el-GR" dirty="0" smtClean="0"/>
              <a:t>. Ο Φελίνι μας δείχνει πως μέσα στην </a:t>
            </a:r>
            <a:r>
              <a:rPr lang="el-GR" b="1" dirty="0" smtClean="0"/>
              <a:t>φτώχεια</a:t>
            </a:r>
            <a:r>
              <a:rPr lang="el-GR" dirty="0" smtClean="0"/>
              <a:t> οι οικογένειες ήταν διατεθειμένες να βάλουν </a:t>
            </a:r>
            <a:r>
              <a:rPr lang="el-GR" b="1" dirty="0" smtClean="0"/>
              <a:t>τιμή</a:t>
            </a:r>
            <a:r>
              <a:rPr lang="el-GR" dirty="0" smtClean="0"/>
              <a:t> ακόμα και στην  </a:t>
            </a:r>
            <a:r>
              <a:rPr lang="el-GR" b="1" dirty="0" smtClean="0"/>
              <a:t>ανθρώπινη ζωή</a:t>
            </a:r>
            <a:r>
              <a:rPr lang="el-GR" dirty="0" smtClean="0"/>
              <a:t>. Η σκηνή της εισαγωγής έχει ρυθμιστεί θεματικά, ώστε να καταλάβουμε τι είναι αυτή η ταινία μέσα σε λίγα λεπτά. </a:t>
            </a:r>
            <a:endParaRPr lang="el-GR" dirty="0"/>
          </a:p>
        </p:txBody>
      </p:sp>
      <p:pic>
        <p:nvPicPr>
          <p:cNvPr id="5122" name="Picture 2" descr="C:\Users\User\Desktop\LaStrada05.jpg"/>
          <p:cNvPicPr>
            <a:picLocks noChangeAspect="1" noChangeArrowheads="1"/>
          </p:cNvPicPr>
          <p:nvPr/>
        </p:nvPicPr>
        <p:blipFill>
          <a:blip r:embed="rId2" cstate="print"/>
          <a:srcRect/>
          <a:stretch>
            <a:fillRect/>
          </a:stretch>
        </p:blipFill>
        <p:spPr bwMode="auto">
          <a:xfrm>
            <a:off x="4572000" y="3945903"/>
            <a:ext cx="4392488" cy="2651449"/>
          </a:xfrm>
          <a:prstGeom prst="rect">
            <a:avLst/>
          </a:prstGeom>
          <a:noFill/>
        </p:spPr>
      </p:pic>
      <p:pic>
        <p:nvPicPr>
          <p:cNvPr id="5123" name="Picture 3" descr="C:\Users\User\Desktop\Screenshot_1.jpg"/>
          <p:cNvPicPr>
            <a:picLocks noChangeAspect="1" noChangeArrowheads="1"/>
          </p:cNvPicPr>
          <p:nvPr/>
        </p:nvPicPr>
        <p:blipFill>
          <a:blip r:embed="rId3" cstate="print"/>
          <a:srcRect/>
          <a:stretch>
            <a:fillRect/>
          </a:stretch>
        </p:blipFill>
        <p:spPr bwMode="auto">
          <a:xfrm>
            <a:off x="179512" y="4077072"/>
            <a:ext cx="4270073" cy="244827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4653136"/>
            <a:ext cx="9144000" cy="2246769"/>
          </a:xfrm>
          <a:prstGeom prst="rect">
            <a:avLst/>
          </a:prstGeom>
        </p:spPr>
        <p:txBody>
          <a:bodyPr wrap="square">
            <a:spAutoFit/>
          </a:bodyPr>
          <a:lstStyle/>
          <a:p>
            <a:pPr algn="just"/>
            <a:r>
              <a:rPr lang="el-GR" sz="2000" dirty="0" smtClean="0"/>
              <a:t>Αυτό που είναι αρκετά όμορφο σε αυτή την εισαγωγή είναι η αντίδραση της </a:t>
            </a:r>
            <a:r>
              <a:rPr lang="en-US" sz="2000" dirty="0" smtClean="0"/>
              <a:t>T</a:t>
            </a:r>
            <a:r>
              <a:rPr lang="el-GR" sz="2000" dirty="0" err="1" smtClean="0"/>
              <a:t>ζελσομίνας</a:t>
            </a:r>
            <a:r>
              <a:rPr lang="el-GR" sz="2000" dirty="0" smtClean="0"/>
              <a:t> σε όλα αυτά. Βλέπουμε τόσο τον </a:t>
            </a:r>
            <a:r>
              <a:rPr lang="el-GR" sz="2000" b="1" dirty="0" smtClean="0"/>
              <a:t>πόνο</a:t>
            </a:r>
            <a:r>
              <a:rPr lang="el-GR" sz="2000" dirty="0" smtClean="0"/>
              <a:t> στην απώλεια της αδελφής της, όσο και στην έξοδο από το σπίτι της, καθώς και τη μεγάλη της </a:t>
            </a:r>
            <a:r>
              <a:rPr lang="el-GR" sz="2000" b="1" dirty="0" smtClean="0"/>
              <a:t>χαρά</a:t>
            </a:r>
            <a:r>
              <a:rPr lang="el-GR" sz="2000" dirty="0" smtClean="0"/>
              <a:t> με την ευκαιρία να ζήσει έξω από αυτό το μέρος. Η αποχώρηση σημαίνει ότι μπορεί να βοηθήσει την οικογένειά της και να ζήσει. Ο σκηνοθέτης επιλέγει να παρουσιάσει τους πρωταγωνιστές του διατεθειμένους να αφήσουν τα πάντα για μια </a:t>
            </a:r>
            <a:r>
              <a:rPr lang="el-GR" sz="2000" dirty="0" smtClean="0">
                <a:effectLst>
                  <a:outerShdw blurRad="38100" dist="38100" dir="2700000" algn="tl">
                    <a:srgbClr val="000000">
                      <a:alpha val="43137"/>
                    </a:srgbClr>
                  </a:outerShdw>
                </a:effectLst>
              </a:rPr>
              <a:t>ευκαιρία για μια καλύτερη ζωή,</a:t>
            </a:r>
            <a:r>
              <a:rPr lang="el-GR" sz="2000" dirty="0" smtClean="0"/>
              <a:t> μακριά από την πείνα και τις δυσκολίες της καθημερινότητας</a:t>
            </a:r>
            <a:r>
              <a:rPr lang="el-GR" dirty="0" smtClean="0"/>
              <a:t>.</a:t>
            </a:r>
            <a:endParaRPr lang="el-GR" dirty="0"/>
          </a:p>
        </p:txBody>
      </p:sp>
      <p:pic>
        <p:nvPicPr>
          <p:cNvPr id="6146" name="Picture 2" descr="C:\Users\User\Desktop\d0b6b98659595096bc95bb0ed5cded98.jpg"/>
          <p:cNvPicPr>
            <a:picLocks noChangeAspect="1" noChangeArrowheads="1"/>
          </p:cNvPicPr>
          <p:nvPr/>
        </p:nvPicPr>
        <p:blipFill>
          <a:blip r:embed="rId2" cstate="print"/>
          <a:srcRect/>
          <a:stretch>
            <a:fillRect/>
          </a:stretch>
        </p:blipFill>
        <p:spPr bwMode="auto">
          <a:xfrm>
            <a:off x="1835696" y="188640"/>
            <a:ext cx="5680072" cy="432048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3970318"/>
          </a:xfrm>
          <a:prstGeom prst="rect">
            <a:avLst/>
          </a:prstGeom>
        </p:spPr>
        <p:txBody>
          <a:bodyPr wrap="square">
            <a:spAutoFit/>
          </a:bodyPr>
          <a:lstStyle/>
          <a:p>
            <a:pPr algn="just"/>
            <a:r>
              <a:rPr lang="el-GR" dirty="0" smtClean="0"/>
              <a:t>Ο Φελίνι μας δείχνει τον </a:t>
            </a:r>
            <a:r>
              <a:rPr lang="el-GR" dirty="0" err="1" smtClean="0"/>
              <a:t>Ζαμπανό</a:t>
            </a:r>
            <a:r>
              <a:rPr lang="el-GR" dirty="0" smtClean="0"/>
              <a:t> στον δρόμο, καθώς, στο νούμερό του,  σπάει μια αλυσίδα με το στήθος του. Με αυτή την σκηνή μας δείχνει τη </a:t>
            </a:r>
            <a:r>
              <a:rPr lang="el-GR" dirty="0" smtClean="0">
                <a:effectLst>
                  <a:outerShdw blurRad="38100" dist="38100" dir="2700000" algn="tl">
                    <a:srgbClr val="000000">
                      <a:alpha val="43137"/>
                    </a:srgbClr>
                  </a:outerShdw>
                </a:effectLst>
              </a:rPr>
              <a:t>δύναμή</a:t>
            </a:r>
            <a:r>
              <a:rPr lang="el-GR" dirty="0" smtClean="0"/>
              <a:t> του και πως </a:t>
            </a:r>
            <a:r>
              <a:rPr lang="el-GR" dirty="0" smtClean="0">
                <a:effectLst>
                  <a:outerShdw blurRad="38100" dist="38100" dir="2700000" algn="tl">
                    <a:srgbClr val="000000">
                      <a:alpha val="43137"/>
                    </a:srgbClr>
                  </a:outerShdw>
                </a:effectLst>
              </a:rPr>
              <a:t>θέλει να τον φοβούνται</a:t>
            </a:r>
            <a:r>
              <a:rPr lang="el-GR" dirty="0" smtClean="0"/>
              <a:t>. Βλέπουμε τον Φελίνι να δείχνει και στην επόμενη σκηνή ότι θέλει να </a:t>
            </a:r>
            <a:r>
              <a:rPr lang="el-GR" dirty="0" err="1" smtClean="0"/>
              <a:t>ταυτοποιήσουμε</a:t>
            </a:r>
            <a:r>
              <a:rPr lang="el-GR" dirty="0" smtClean="0"/>
              <a:t> τον </a:t>
            </a:r>
            <a:r>
              <a:rPr lang="el-GR" dirty="0" err="1" smtClean="0"/>
              <a:t>Ζαμπανό</a:t>
            </a:r>
            <a:r>
              <a:rPr lang="el-GR" dirty="0" smtClean="0"/>
              <a:t> με τη δύναμη και τον φόβο, καθώς χτυπά την </a:t>
            </a:r>
            <a:r>
              <a:rPr lang="el-GR" dirty="0" err="1" smtClean="0"/>
              <a:t>Τζελσομίνα</a:t>
            </a:r>
            <a:r>
              <a:rPr lang="el-GR" dirty="0" smtClean="0"/>
              <a:t> με ένα ραβδί για να την κάνει να παίξει τον εισαγωγικό του ρυθμό στο τύμπανο. </a:t>
            </a:r>
          </a:p>
          <a:p>
            <a:pPr algn="just"/>
            <a:r>
              <a:rPr lang="el-GR" dirty="0" smtClean="0"/>
              <a:t>Ο Φελίνι είναι σκηνοθέτης που </a:t>
            </a:r>
            <a:r>
              <a:rPr lang="el-GR" b="1" dirty="0" smtClean="0"/>
              <a:t>χρησιμοποιεί την υποκριτική του ηθοποιού</a:t>
            </a:r>
            <a:r>
              <a:rPr lang="el-GR" dirty="0" smtClean="0"/>
              <a:t>, τη </a:t>
            </a:r>
            <a:r>
              <a:rPr lang="el-GR" b="1" dirty="0" smtClean="0"/>
              <a:t>συμπεριφορά</a:t>
            </a:r>
            <a:r>
              <a:rPr lang="el-GR" dirty="0" smtClean="0"/>
              <a:t> του, για να </a:t>
            </a:r>
            <a:r>
              <a:rPr lang="el-GR" b="1" dirty="0" smtClean="0"/>
              <a:t>αποκαλύψει τον χαρακτήρα </a:t>
            </a:r>
            <a:r>
              <a:rPr lang="el-GR" dirty="0" smtClean="0"/>
              <a:t>και να προσθέσει </a:t>
            </a:r>
            <a:r>
              <a:rPr lang="el-GR" b="1" dirty="0" smtClean="0"/>
              <a:t>στρώματα</a:t>
            </a:r>
            <a:r>
              <a:rPr lang="el-GR" dirty="0" smtClean="0"/>
              <a:t> στην ιστορία. Αυτό το βλέπουμε ζωντανά με την </a:t>
            </a:r>
            <a:r>
              <a:rPr lang="el-GR" dirty="0" err="1" smtClean="0"/>
              <a:t>Τζουλιέτα</a:t>
            </a:r>
            <a:r>
              <a:rPr lang="el-GR" dirty="0" smtClean="0"/>
              <a:t> </a:t>
            </a:r>
            <a:r>
              <a:rPr lang="el-GR" dirty="0" err="1" smtClean="0"/>
              <a:t>Μαζίνα</a:t>
            </a:r>
            <a:r>
              <a:rPr lang="el-GR" dirty="0" smtClean="0"/>
              <a:t> ως </a:t>
            </a:r>
            <a:r>
              <a:rPr lang="el-GR" dirty="0" err="1" smtClean="0"/>
              <a:t>Τζελσομίνα</a:t>
            </a:r>
            <a:r>
              <a:rPr lang="el-GR" dirty="0" smtClean="0"/>
              <a:t>. </a:t>
            </a:r>
            <a:r>
              <a:rPr lang="el-GR" spc="300" dirty="0" smtClean="0"/>
              <a:t>Είμαστε σε θέση να δούμε το </a:t>
            </a:r>
            <a:r>
              <a:rPr lang="el-GR" spc="300" dirty="0" smtClean="0">
                <a:effectLst>
                  <a:outerShdw blurRad="38100" dist="38100" dir="2700000" algn="tl">
                    <a:srgbClr val="000000">
                      <a:alpha val="43137"/>
                    </a:srgbClr>
                  </a:outerShdw>
                </a:effectLst>
              </a:rPr>
              <a:t>πλήθος των συναισθημάτων </a:t>
            </a:r>
            <a:r>
              <a:rPr lang="el-GR" spc="300" dirty="0" smtClean="0"/>
              <a:t>μέσα της. </a:t>
            </a:r>
            <a:r>
              <a:rPr lang="el-GR" dirty="0" smtClean="0"/>
              <a:t>Από την απώλεια της οικογένειάς της, τον ενθουσιασμό αυτής της νέας περιπέτειας, καθώς και τον φόβο της. Αποκαλύπτοντας όλα αυτά, </a:t>
            </a:r>
            <a:r>
              <a:rPr lang="el-GR" b="1" dirty="0" smtClean="0"/>
              <a:t>συνδεόμαστε μαζί της </a:t>
            </a:r>
            <a:r>
              <a:rPr lang="el-GR" dirty="0" smtClean="0"/>
              <a:t>με έναν βαθύτερο </a:t>
            </a:r>
            <a:r>
              <a:rPr lang="el-GR" dirty="0" err="1" smtClean="0"/>
              <a:t>τρόπο∙</a:t>
            </a:r>
            <a:r>
              <a:rPr lang="el-GR" dirty="0" smtClean="0"/>
              <a:t> όταν αντιμετωπίζει δυσκολίες ή νιώθει χαρά σε </a:t>
            </a:r>
            <a:r>
              <a:rPr lang="el-GR" dirty="0" err="1" smtClean="0"/>
              <a:t>ό,τι</a:t>
            </a:r>
            <a:r>
              <a:rPr lang="el-GR" dirty="0" smtClean="0"/>
              <a:t> πρόκειται να έρθει, είμαστε πιο εύκολα </a:t>
            </a:r>
            <a:r>
              <a:rPr lang="el-GR" dirty="0" smtClean="0">
                <a:effectLst>
                  <a:outerShdw blurRad="38100" dist="38100" dir="2700000" algn="tl">
                    <a:srgbClr val="000000">
                      <a:alpha val="43137"/>
                    </a:srgbClr>
                  </a:outerShdw>
                </a:effectLst>
              </a:rPr>
              <a:t>σε θέση να το βιώσουμε μαζί  της</a:t>
            </a:r>
            <a:r>
              <a:rPr lang="el-GR" dirty="0" smtClean="0"/>
              <a:t>. Επιλογή του σκηνοθέτη να </a:t>
            </a:r>
            <a:r>
              <a:rPr lang="el-GR" spc="300" dirty="0" smtClean="0"/>
              <a:t>θέλει ο θεατής να </a:t>
            </a:r>
            <a:r>
              <a:rPr lang="el-GR" b="1" spc="300" dirty="0" smtClean="0"/>
              <a:t>ταυτιστεί </a:t>
            </a:r>
            <a:r>
              <a:rPr lang="el-GR" spc="300" dirty="0" smtClean="0"/>
              <a:t>και να </a:t>
            </a:r>
            <a:r>
              <a:rPr lang="el-GR" b="1" spc="300" dirty="0" smtClean="0"/>
              <a:t>νιώσει την κατάσταση </a:t>
            </a:r>
            <a:r>
              <a:rPr lang="el-GR" spc="300" dirty="0" smtClean="0"/>
              <a:t>του πρωταγωνιστή (</a:t>
            </a:r>
            <a:r>
              <a:rPr lang="el-GR" spc="300" dirty="0" err="1" smtClean="0"/>
              <a:t>ενσυναίσθηση</a:t>
            </a:r>
            <a:r>
              <a:rPr lang="el-GR" spc="300" dirty="0" smtClean="0"/>
              <a:t>).</a:t>
            </a:r>
          </a:p>
        </p:txBody>
      </p:sp>
      <p:pic>
        <p:nvPicPr>
          <p:cNvPr id="7170" name="Picture 2" descr="C:\Users\User\Desktop\Screenshot_1.jpg"/>
          <p:cNvPicPr>
            <a:picLocks noChangeAspect="1" noChangeArrowheads="1"/>
          </p:cNvPicPr>
          <p:nvPr/>
        </p:nvPicPr>
        <p:blipFill>
          <a:blip r:embed="rId3" cstate="print"/>
          <a:srcRect/>
          <a:stretch>
            <a:fillRect/>
          </a:stretch>
        </p:blipFill>
        <p:spPr bwMode="auto">
          <a:xfrm>
            <a:off x="179511" y="3907229"/>
            <a:ext cx="4608513" cy="2762130"/>
          </a:xfrm>
          <a:prstGeom prst="rect">
            <a:avLst/>
          </a:prstGeom>
          <a:noFill/>
        </p:spPr>
      </p:pic>
      <p:pic>
        <p:nvPicPr>
          <p:cNvPr id="4" name="01. Φεντερίκο Φελίνι - Ο δρόμος (1954) (2).mp4">
            <a:hlinkClick r:id="" action="ppaction://media"/>
          </p:cNvPr>
          <p:cNvPicPr>
            <a:picLocks noRot="1" noChangeAspect="1"/>
          </p:cNvPicPr>
          <p:nvPr>
            <a:videoFile r:link="rId1"/>
          </p:nvPr>
        </p:nvPicPr>
        <p:blipFill>
          <a:blip r:embed="rId4" cstate="print"/>
          <a:stretch>
            <a:fillRect/>
          </a:stretch>
        </p:blipFill>
        <p:spPr>
          <a:xfrm>
            <a:off x="5364088" y="3933056"/>
            <a:ext cx="3600400" cy="27003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TotalTime>
  <Words>1887</Words>
  <Application>Microsoft Office PowerPoint</Application>
  <PresentationFormat>Προβολή στην οθόνη (4:3)</PresentationFormat>
  <Paragraphs>42</Paragraphs>
  <Slides>32</Slides>
  <Notes>0</Notes>
  <HiddenSlides>0</HiddenSlides>
  <MMClips>14</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Σπουδή στην ανθρώπινη επιθετικότητα  και ευαισθησία:  « Ο Δρόμος (La Strada) » του Φεντερίκο Φελίνι (1954)  και η μουσική  του Νίνο Ρότα  για την ταινία  και την ομώνυμη σουίτα μπαλέτου.</vt:lpstr>
      <vt:lpstr>Διαφάνεια 2</vt:lpstr>
      <vt:lpstr>Η ταινία  «Ο Δρόμος»  αρχίζει και τελειώνει  με τη θέα της θάλασσας.</vt:lpstr>
      <vt:lpstr>Φελίνι «Ο δρόμος» (1954)</vt:lpstr>
      <vt:lpstr>ΦΩΤΟΓΡΑΦΙΑ ΤΗΣ ΤΑΙΝΙΑΣ</vt:lpstr>
      <vt:lpstr>Περαστικές παρουσίες στην ταινία </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Ανάμεσα στο κεντρικό ζεύγος, παρεμβάλλεται ο «Τρελός - il Matto» μια παράξενη, αστεία φιγούρα-πειραχτήρι και ταλαντούχος ακροβάτης ισορροπίας σε σχοινί, μιλώντας για ωμές αλήθειες με μια περίεργη, λοξή συμπόνια. Με το βιολί του, ο Τρελός συμβάλλει σε ένα από τα εξαιρετικά μουσικά θέματα της ταινίας που συνέθεσε ο Nίνο Ρότα, του οποίου η μουσική εμπνέεται από τις λαϊκές παραδόσεις των φτωχών της  υπαίθρου. Ο Τρελός είναι ένας σχοινοβάτης που τον βλέπουμε για πρώτη φορά σε μια μικρή πόλη έξω από τη Ρώμη. Έχει ως ελάττωμα μια εγωπάθεια, αλλά δίνει ένα σημαντικό μήνυμα στην Τζελσομίνα στο τσίρκο, λέγοντάς της ότι έχει έναν σκοπό σε αυτή τη Γη∙ ότι όλα έχουν έναν σκοπό. Σκοτώνεται από τον Ζαμπανό στον δρόμο, αφού τον έχει χλευάσει, με αποτέλεσμα  ο Ζαμπανό να έχει στρέψει όλη την οργή του πάνω σε αυτόν.</vt:lpstr>
      <vt:lpstr>Διαφάνεια 22</vt:lpstr>
      <vt:lpstr>Τι μου «λέει» η ταινία</vt:lpstr>
      <vt:lpstr>Νίνο Ρότα Συμφωνική σουίτα  «Ο δρόμος»</vt:lpstr>
      <vt:lpstr>1. Γάμος στο χωριό. Nα, έφτασε ο Ζαμπανό. </vt:lpstr>
      <vt:lpstr>2. Οι τρεις μουσικοί. Ο Τρελός ακροβατεί στο σχοινί. </vt:lpstr>
      <vt:lpstr>3. Το τσίρκο: Oι ζογκλέρ και το βιολί του Τρελού.  </vt:lpstr>
      <vt:lpstr>4. Η οργή του Ζαμπανό </vt:lpstr>
      <vt:lpstr>5. Ο Ζαμπανό σκοτώνει τον Τρελό. </vt:lpstr>
      <vt:lpstr>6. Αντίο Τζελσομίνα </vt:lpstr>
      <vt:lpstr>7. Η μοναξιά και τα δάκρυα του Ζαμπανό.</vt:lpstr>
      <vt:lpstr>Διαφάνεια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71</cp:revision>
  <dcterms:created xsi:type="dcterms:W3CDTF">2023-08-27T18:39:00Z</dcterms:created>
  <dcterms:modified xsi:type="dcterms:W3CDTF">2023-11-28T13:15:21Z</dcterms:modified>
</cp:coreProperties>
</file>