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9"/>
  </p:notesMasterIdLst>
  <p:sldIdLst>
    <p:sldId id="259" r:id="rId3"/>
    <p:sldId id="260" r:id="rId4"/>
    <p:sldId id="262" r:id="rId5"/>
    <p:sldId id="263" r:id="rId6"/>
    <p:sldId id="264" r:id="rId7"/>
    <p:sldId id="265" r:id="rId8"/>
    <p:sldId id="266" r:id="rId9"/>
    <p:sldId id="461" r:id="rId10"/>
    <p:sldId id="462" r:id="rId11"/>
    <p:sldId id="463" r:id="rId12"/>
    <p:sldId id="464" r:id="rId13"/>
    <p:sldId id="465" r:id="rId14"/>
    <p:sldId id="466" r:id="rId15"/>
    <p:sldId id="467" r:id="rId16"/>
    <p:sldId id="468" r:id="rId17"/>
    <p:sldId id="469"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4" autoAdjust="0"/>
    <p:restoredTop sz="86477" autoAdjust="0"/>
  </p:normalViewPr>
  <p:slideViewPr>
    <p:cSldViewPr>
      <p:cViewPr varScale="1">
        <p:scale>
          <a:sx n="72" d="100"/>
          <a:sy n="72" d="100"/>
        </p:scale>
        <p:origin x="1574" y="62"/>
      </p:cViewPr>
      <p:guideLst>
        <p:guide orient="horz" pos="2160"/>
        <p:guide pos="2880"/>
      </p:guideLst>
    </p:cSldViewPr>
  </p:slideViewPr>
  <p:outlineViewPr>
    <p:cViewPr>
      <p:scale>
        <a:sx n="33" d="100"/>
        <a:sy n="33" d="100"/>
      </p:scale>
      <p:origin x="258" y="694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ECBF06-EAC4-4837-8B02-2AE1A700D04B}" type="datetimeFigureOut">
              <a:rPr lang="el-GR" smtClean="0"/>
              <a:t>10/12/2023</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49BA8-AE27-4D9B-8FDB-B36DFA02288F}" type="slidenum">
              <a:rPr lang="el-GR" smtClean="0"/>
              <a:t>‹#›</a:t>
            </a:fld>
            <a:endParaRPr lang="el-GR"/>
          </a:p>
        </p:txBody>
      </p:sp>
    </p:spTree>
    <p:extLst>
      <p:ext uri="{BB962C8B-B14F-4D97-AF65-F5344CB8AC3E}">
        <p14:creationId xmlns:p14="http://schemas.microsoft.com/office/powerpoint/2010/main" val="328455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856413"/>
            <a:chOff x="0" y="0"/>
            <a:chExt cx="5760" cy="4319"/>
          </a:xfrm>
        </p:grpSpPr>
        <p:sp>
          <p:nvSpPr>
            <p:cNvPr id="12291"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2"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3"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4"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5"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2296"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7"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8"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299"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0"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1"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2"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3"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4"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5"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6"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7"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8"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09"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0"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1"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2312"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3"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4"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5"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6"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7"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8"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19"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0"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1"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2"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3"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4"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5"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6"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nvGrpSpPr>
            <p:cNvPr id="12327" name="Group 39"/>
            <p:cNvGrpSpPr>
              <a:grpSpLocks/>
            </p:cNvGrpSpPr>
            <p:nvPr userDrawn="1"/>
          </p:nvGrpSpPr>
          <p:grpSpPr bwMode="auto">
            <a:xfrm>
              <a:off x="0" y="1632"/>
              <a:ext cx="5758" cy="1858"/>
              <a:chOff x="0" y="1632"/>
              <a:chExt cx="5758" cy="1858"/>
            </a:xfrm>
          </p:grpSpPr>
          <p:sp>
            <p:nvSpPr>
              <p:cNvPr id="12328"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2329"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grpSp>
      <p:sp>
        <p:nvSpPr>
          <p:cNvPr id="12330"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l-GR" altLang="el-GR" noProof="0"/>
              <a:t>Click to edit Master title style</a:t>
            </a:r>
          </a:p>
        </p:txBody>
      </p:sp>
      <p:sp>
        <p:nvSpPr>
          <p:cNvPr id="1233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l-GR" altLang="el-GR" noProof="0"/>
              <a:t>Click to edit Master subtitle style</a:t>
            </a:r>
          </a:p>
        </p:txBody>
      </p:sp>
      <p:sp>
        <p:nvSpPr>
          <p:cNvPr id="12332" name="Rectangle 44"/>
          <p:cNvSpPr>
            <a:spLocks noGrp="1" noChangeArrowheads="1"/>
          </p:cNvSpPr>
          <p:nvPr>
            <p:ph type="dt" sz="quarter" idx="2"/>
          </p:nvPr>
        </p:nvSpPr>
        <p:spPr/>
        <p:txBody>
          <a:bodyPr/>
          <a:lstStyle>
            <a:lvl1pPr>
              <a:defRPr/>
            </a:lvl1pPr>
          </a:lstStyle>
          <a:p>
            <a:endParaRPr lang="el-GR" altLang="el-GR">
              <a:solidFill>
                <a:srgbClr val="FFFFFF"/>
              </a:solidFill>
            </a:endParaRPr>
          </a:p>
        </p:txBody>
      </p:sp>
      <p:sp>
        <p:nvSpPr>
          <p:cNvPr id="12333" name="Rectangle 45"/>
          <p:cNvSpPr>
            <a:spLocks noGrp="1" noChangeArrowheads="1"/>
          </p:cNvSpPr>
          <p:nvPr>
            <p:ph type="ftr" sz="quarter" idx="3"/>
          </p:nvPr>
        </p:nvSpPr>
        <p:spPr/>
        <p:txBody>
          <a:bodyPr/>
          <a:lstStyle>
            <a:lvl1pPr>
              <a:defRPr/>
            </a:lvl1pPr>
          </a:lstStyle>
          <a:p>
            <a:endParaRPr lang="el-GR" altLang="el-GR">
              <a:solidFill>
                <a:srgbClr val="FFFFFF"/>
              </a:solidFill>
            </a:endParaRPr>
          </a:p>
        </p:txBody>
      </p:sp>
      <p:sp>
        <p:nvSpPr>
          <p:cNvPr id="12334" name="Rectangle 46"/>
          <p:cNvSpPr>
            <a:spLocks noGrp="1" noChangeArrowheads="1"/>
          </p:cNvSpPr>
          <p:nvPr>
            <p:ph type="sldNum" sz="quarter" idx="4"/>
          </p:nvPr>
        </p:nvSpPr>
        <p:spPr/>
        <p:txBody>
          <a:bodyPr/>
          <a:lstStyle>
            <a:lvl1pPr>
              <a:defRPr/>
            </a:lvl1pPr>
          </a:lstStyle>
          <a:p>
            <a:fld id="{9830F844-37A0-4A77-BA2B-75C5457FA9A4}"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137328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41D6912D-13E3-41B5-BFEB-2DBCC2B5C9A0}"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84965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7813"/>
            <a:ext cx="2057400" cy="5853112"/>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7813"/>
            <a:ext cx="6019800" cy="5853112"/>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BE2065FE-AEBB-4DEA-BC93-2F86B9EF28F7}"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18778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Τίτλος και Κείμενο επάνω από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0"/>
            <a:ext cx="8229600" cy="218916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57200" y="3941763"/>
            <a:ext cx="8229600" cy="218916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457200" y="6243638"/>
            <a:ext cx="2133600" cy="457200"/>
          </a:xfrm>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a:xfrm>
            <a:off x="6553200" y="6243638"/>
            <a:ext cx="2133600" cy="457200"/>
          </a:xfrm>
        </p:spPr>
        <p:txBody>
          <a:bodyPr/>
          <a:lstStyle>
            <a:lvl1pPr>
              <a:defRPr/>
            </a:lvl1pPr>
          </a:lstStyle>
          <a:p>
            <a:fld id="{31385A8B-EAE2-450D-BFFE-AB926325BDF5}"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74755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7813"/>
            <a:ext cx="8229600" cy="585311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Θέση ημερομηνίας 2"/>
          <p:cNvSpPr>
            <a:spLocks noGrp="1"/>
          </p:cNvSpPr>
          <p:nvPr>
            <p:ph type="dt" sz="half" idx="10"/>
          </p:nvPr>
        </p:nvSpPr>
        <p:spPr>
          <a:xfrm>
            <a:off x="457200" y="6243638"/>
            <a:ext cx="2133600" cy="457200"/>
          </a:xfrm>
        </p:spPr>
        <p:txBody>
          <a:bodyPr/>
          <a:lstStyle>
            <a:lvl1pPr>
              <a:defRPr/>
            </a:lvl1pPr>
          </a:lstStyle>
          <a:p>
            <a:endParaRPr lang="el-GR" altLang="el-GR">
              <a:solidFill>
                <a:srgbClr val="FFFFFF"/>
              </a:solidFill>
            </a:endParaRPr>
          </a:p>
        </p:txBody>
      </p:sp>
      <p:sp>
        <p:nvSpPr>
          <p:cNvPr id="4" name="Θέση υποσέλιδου 3"/>
          <p:cNvSpPr>
            <a:spLocks noGrp="1"/>
          </p:cNvSpPr>
          <p:nvPr>
            <p:ph type="ftr" sz="quarter" idx="11"/>
          </p:nvPr>
        </p:nvSpPr>
        <p:spPr>
          <a:xfrm>
            <a:off x="3124200" y="6248400"/>
            <a:ext cx="2895600" cy="457200"/>
          </a:xfrm>
        </p:spPr>
        <p:txBody>
          <a:bodyPr/>
          <a:lstStyle>
            <a:lvl1pPr>
              <a:defRPr/>
            </a:lvl1pPr>
          </a:lstStyle>
          <a:p>
            <a:endParaRPr lang="el-GR" altLang="el-GR">
              <a:solidFill>
                <a:srgbClr val="FFFFFF"/>
              </a:solidFill>
            </a:endParaRPr>
          </a:p>
        </p:txBody>
      </p:sp>
      <p:sp>
        <p:nvSpPr>
          <p:cNvPr id="5" name="Θέση αριθμού διαφάνειας 4"/>
          <p:cNvSpPr>
            <a:spLocks noGrp="1"/>
          </p:cNvSpPr>
          <p:nvPr>
            <p:ph type="sldNum" sz="quarter" idx="12"/>
          </p:nvPr>
        </p:nvSpPr>
        <p:spPr>
          <a:xfrm>
            <a:off x="6553200" y="6243638"/>
            <a:ext cx="2133600" cy="457200"/>
          </a:xfrm>
        </p:spPr>
        <p:txBody>
          <a:bodyPr/>
          <a:lstStyle>
            <a:lvl1pPr>
              <a:defRPr/>
            </a:lvl1pPr>
          </a:lstStyle>
          <a:p>
            <a:fld id="{97F57B0F-5D65-4706-967D-9353809F5ACD}"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68759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0"/>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0"/>
            <a:ext cx="4038600" cy="45307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307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a:xfrm>
            <a:off x="457200" y="6243638"/>
            <a:ext cx="2133600" cy="457200"/>
          </a:xfrm>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a:xfrm>
            <a:off x="6553200" y="6243638"/>
            <a:ext cx="2133600" cy="457200"/>
          </a:xfrm>
        </p:spPr>
        <p:txBody>
          <a:bodyPr/>
          <a:lstStyle>
            <a:lvl1pPr>
              <a:defRPr/>
            </a:lvl1pPr>
          </a:lstStyle>
          <a:p>
            <a:fld id="{3F814606-1FEE-429B-BADD-864DF823FE61}"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284831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4EB42FF-28D6-685E-7BA1-E08425CE700E}"/>
              </a:ext>
            </a:extLst>
          </p:cNvPr>
          <p:cNvGrpSpPr>
            <a:grpSpLocks/>
          </p:cNvGrpSpPr>
          <p:nvPr/>
        </p:nvGrpSpPr>
        <p:grpSpPr bwMode="auto">
          <a:xfrm>
            <a:off x="0" y="1"/>
            <a:ext cx="9144000" cy="6856143"/>
            <a:chOff x="0" y="0"/>
            <a:chExt cx="5760" cy="4319"/>
          </a:xfrm>
        </p:grpSpPr>
        <p:sp>
          <p:nvSpPr>
            <p:cNvPr id="3" name="Freeform 3">
              <a:extLst>
                <a:ext uri="{FF2B5EF4-FFF2-40B4-BE49-F238E27FC236}">
                  <a16:creationId xmlns:a16="http://schemas.microsoft.com/office/drawing/2014/main" id="{CD51148D-8141-A4AB-79ED-BEF165A137C6}"/>
                </a:ext>
              </a:extLst>
            </p:cNvPr>
            <p:cNvSpPr>
              <a:spLocks/>
            </p:cNvSpPr>
            <p:nvPr/>
          </p:nvSpPr>
          <p:spPr bwMode="hidden">
            <a:xfrm>
              <a:off x="0" y="12"/>
              <a:ext cx="5758" cy="3274"/>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l-GR" sz="1800">
                <a:solidFill>
                  <a:srgbClr val="FFFFFF"/>
                </a:solidFill>
              </a:endParaRPr>
            </a:p>
          </p:txBody>
        </p:sp>
        <p:sp>
          <p:nvSpPr>
            <p:cNvPr id="4" name="Freeform 4">
              <a:extLst>
                <a:ext uri="{FF2B5EF4-FFF2-40B4-BE49-F238E27FC236}">
                  <a16:creationId xmlns:a16="http://schemas.microsoft.com/office/drawing/2014/main" id="{C375653E-9E86-56B3-9E96-5D4A2330C75F}"/>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5" name="Freeform 5">
              <a:extLst>
                <a:ext uri="{FF2B5EF4-FFF2-40B4-BE49-F238E27FC236}">
                  <a16:creationId xmlns:a16="http://schemas.microsoft.com/office/drawing/2014/main" id="{DFB3C746-1B49-81F3-C26F-AA5DF8DC62DC}"/>
                </a:ext>
              </a:extLst>
            </p:cNvPr>
            <p:cNvSpPr>
              <a:spLocks/>
            </p:cNvSpPr>
            <p:nvPr/>
          </p:nvSpPr>
          <p:spPr bwMode="hidden">
            <a:xfrm>
              <a:off x="0" y="3433"/>
              <a:ext cx="4038" cy="192"/>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l-GR" sz="1800">
                <a:solidFill>
                  <a:srgbClr val="FFFFFF"/>
                </a:solidFill>
              </a:endParaRPr>
            </a:p>
          </p:txBody>
        </p:sp>
        <p:sp>
          <p:nvSpPr>
            <p:cNvPr id="6" name="Freeform 6">
              <a:extLst>
                <a:ext uri="{FF2B5EF4-FFF2-40B4-BE49-F238E27FC236}">
                  <a16:creationId xmlns:a16="http://schemas.microsoft.com/office/drawing/2014/main" id="{A161AA32-A552-53CC-B8C9-AD99B2D2BF8E}"/>
                </a:ext>
              </a:extLst>
            </p:cNvPr>
            <p:cNvSpPr>
              <a:spLocks/>
            </p:cNvSpPr>
            <p:nvPr/>
          </p:nvSpPr>
          <p:spPr bwMode="hidden">
            <a:xfrm>
              <a:off x="4038" y="3577"/>
              <a:ext cx="1720" cy="65"/>
            </a:xfrm>
            <a:custGeom>
              <a:avLst/>
              <a:gdLst>
                <a:gd name="T0" fmla="*/ 1702 w 1722"/>
                <a:gd name="T1" fmla="*/ 56 h 66"/>
                <a:gd name="T2" fmla="*/ 1702 w 1722"/>
                <a:gd name="T3" fmla="*/ 50 h 66"/>
                <a:gd name="T4" fmla="*/ 0 w 1722"/>
                <a:gd name="T5" fmla="*/ 0 h 66"/>
                <a:gd name="T6" fmla="*/ 0 w 1722"/>
                <a:gd name="T7" fmla="*/ 38 h 66"/>
                <a:gd name="T8" fmla="*/ 1702 w 1722"/>
                <a:gd name="T9" fmla="*/ 56 h 66"/>
                <a:gd name="T10" fmla="*/ 1702 w 1722"/>
                <a:gd name="T11" fmla="*/ 5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7" name="Freeform 7">
              <a:extLst>
                <a:ext uri="{FF2B5EF4-FFF2-40B4-BE49-F238E27FC236}">
                  <a16:creationId xmlns:a16="http://schemas.microsoft.com/office/drawing/2014/main" id="{F7E4D873-60D7-4291-2E86-C287092741B0}"/>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l-GR" sz="1800">
                <a:solidFill>
                  <a:srgbClr val="FFFFFF"/>
                </a:solidFill>
              </a:endParaRPr>
            </a:p>
          </p:txBody>
        </p:sp>
        <p:sp>
          <p:nvSpPr>
            <p:cNvPr id="8" name="Freeform 8">
              <a:extLst>
                <a:ext uri="{FF2B5EF4-FFF2-40B4-BE49-F238E27FC236}">
                  <a16:creationId xmlns:a16="http://schemas.microsoft.com/office/drawing/2014/main" id="{FE0798A0-1E60-FCF9-D4BA-BA4C4FD5FA2D}"/>
                </a:ext>
              </a:extLst>
            </p:cNvPr>
            <p:cNvSpPr>
              <a:spLocks/>
            </p:cNvSpPr>
            <p:nvPr/>
          </p:nvSpPr>
          <p:spPr bwMode="hidden">
            <a:xfrm>
              <a:off x="4784" y="3702"/>
              <a:ext cx="974" cy="101"/>
            </a:xfrm>
            <a:custGeom>
              <a:avLst/>
              <a:gdLst>
                <a:gd name="T0" fmla="*/ 965 w 975"/>
                <a:gd name="T1" fmla="*/ 48 h 101"/>
                <a:gd name="T2" fmla="*/ 965 w 975"/>
                <a:gd name="T3" fmla="*/ 0 h 101"/>
                <a:gd name="T4" fmla="*/ 0 w 975"/>
                <a:gd name="T5" fmla="*/ 24 h 101"/>
                <a:gd name="T6" fmla="*/ 0 w 975"/>
                <a:gd name="T7" fmla="*/ 101 h 101"/>
                <a:gd name="T8" fmla="*/ 965 w 975"/>
                <a:gd name="T9" fmla="*/ 48 h 101"/>
                <a:gd name="T10" fmla="*/ 96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9" name="Freeform 9">
              <a:extLst>
                <a:ext uri="{FF2B5EF4-FFF2-40B4-BE49-F238E27FC236}">
                  <a16:creationId xmlns:a16="http://schemas.microsoft.com/office/drawing/2014/main" id="{1F264B06-442F-20DA-414E-4D0636EF9CFB}"/>
                </a:ext>
              </a:extLst>
            </p:cNvPr>
            <p:cNvSpPr>
              <a:spLocks/>
            </p:cNvSpPr>
            <p:nvPr/>
          </p:nvSpPr>
          <p:spPr bwMode="hidden">
            <a:xfrm>
              <a:off x="3619" y="3815"/>
              <a:ext cx="2139" cy="198"/>
            </a:xfrm>
            <a:custGeom>
              <a:avLst/>
              <a:gdLst>
                <a:gd name="T0" fmla="*/ 2121 w 2141"/>
                <a:gd name="T1" fmla="*/ 0 h 198"/>
                <a:gd name="T2" fmla="*/ 0 w 2141"/>
                <a:gd name="T3" fmla="*/ 156 h 198"/>
                <a:gd name="T4" fmla="*/ 0 w 2141"/>
                <a:gd name="T5" fmla="*/ 198 h 198"/>
                <a:gd name="T6" fmla="*/ 2121 w 2141"/>
                <a:gd name="T7" fmla="*/ 0 h 198"/>
                <a:gd name="T8" fmla="*/ 212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0" name="Freeform 10">
              <a:extLst>
                <a:ext uri="{FF2B5EF4-FFF2-40B4-BE49-F238E27FC236}">
                  <a16:creationId xmlns:a16="http://schemas.microsoft.com/office/drawing/2014/main" id="{216D1B34-A36D-C715-BC36-D64F1D476C83}"/>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l-GR" sz="1800">
                <a:solidFill>
                  <a:srgbClr val="FFFFFF"/>
                </a:solidFill>
              </a:endParaRPr>
            </a:p>
          </p:txBody>
        </p:sp>
        <p:sp>
          <p:nvSpPr>
            <p:cNvPr id="11" name="Freeform 11">
              <a:extLst>
                <a:ext uri="{FF2B5EF4-FFF2-40B4-BE49-F238E27FC236}">
                  <a16:creationId xmlns:a16="http://schemas.microsoft.com/office/drawing/2014/main" id="{C57171F4-9F14-E703-FC97-32DF7934902B}"/>
                </a:ext>
              </a:extLst>
            </p:cNvPr>
            <p:cNvSpPr>
              <a:spLocks/>
            </p:cNvSpPr>
            <p:nvPr/>
          </p:nvSpPr>
          <p:spPr bwMode="hidden">
            <a:xfrm>
              <a:off x="2097" y="4043"/>
              <a:ext cx="2514" cy="276"/>
            </a:xfrm>
            <a:custGeom>
              <a:avLst/>
              <a:gdLst>
                <a:gd name="T0" fmla="*/ 2152 w 2517"/>
                <a:gd name="T1" fmla="*/ 276 h 276"/>
                <a:gd name="T2" fmla="*/ 2487 w 2517"/>
                <a:gd name="T3" fmla="*/ 204 h 276"/>
                <a:gd name="T4" fmla="*/ 2230 w 2517"/>
                <a:gd name="T5" fmla="*/ 0 h 276"/>
                <a:gd name="T6" fmla="*/ 0 w 2517"/>
                <a:gd name="T7" fmla="*/ 276 h 276"/>
                <a:gd name="T8" fmla="*/ 2152 w 2517"/>
                <a:gd name="T9" fmla="*/ 276 h 276"/>
                <a:gd name="T10" fmla="*/ 215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2" name="Freeform 12">
              <a:extLst>
                <a:ext uri="{FF2B5EF4-FFF2-40B4-BE49-F238E27FC236}">
                  <a16:creationId xmlns:a16="http://schemas.microsoft.com/office/drawing/2014/main" id="{0266AC1B-2F1A-75D0-338F-504BDD44C1BA}"/>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l-GR" sz="1800">
                <a:solidFill>
                  <a:srgbClr val="FFFFFF"/>
                </a:solidFill>
              </a:endParaRPr>
            </a:p>
          </p:txBody>
        </p:sp>
        <p:sp>
          <p:nvSpPr>
            <p:cNvPr id="13" name="Freeform 13">
              <a:extLst>
                <a:ext uri="{FF2B5EF4-FFF2-40B4-BE49-F238E27FC236}">
                  <a16:creationId xmlns:a16="http://schemas.microsoft.com/office/drawing/2014/main" id="{366812AA-A76F-66D6-60AE-7219C672CC16}"/>
                </a:ext>
              </a:extLst>
            </p:cNvPr>
            <p:cNvSpPr>
              <a:spLocks/>
            </p:cNvSpPr>
            <p:nvPr/>
          </p:nvSpPr>
          <p:spPr bwMode="hidden">
            <a:xfrm>
              <a:off x="5030" y="3151"/>
              <a:ext cx="728" cy="240"/>
            </a:xfrm>
            <a:custGeom>
              <a:avLst/>
              <a:gdLst>
                <a:gd name="T0" fmla="*/ 719 w 729"/>
                <a:gd name="T1" fmla="*/ 240 h 240"/>
                <a:gd name="T2" fmla="*/ 0 w 729"/>
                <a:gd name="T3" fmla="*/ 0 h 240"/>
                <a:gd name="T4" fmla="*/ 0 w 729"/>
                <a:gd name="T5" fmla="*/ 6 h 240"/>
                <a:gd name="T6" fmla="*/ 719 w 729"/>
                <a:gd name="T7" fmla="*/ 240 h 240"/>
                <a:gd name="T8" fmla="*/ 71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4" name="Freeform 14">
              <a:extLst>
                <a:ext uri="{FF2B5EF4-FFF2-40B4-BE49-F238E27FC236}">
                  <a16:creationId xmlns:a16="http://schemas.microsoft.com/office/drawing/2014/main" id="{90922AD2-0F16-ED21-B246-F98554DE321D}"/>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5" name="Freeform 15">
              <a:extLst>
                <a:ext uri="{FF2B5EF4-FFF2-40B4-BE49-F238E27FC236}">
                  <a16:creationId xmlns:a16="http://schemas.microsoft.com/office/drawing/2014/main" id="{18F58F8D-72BA-A9AB-7E20-50F10E85E666}"/>
                </a:ext>
              </a:extLst>
            </p:cNvPr>
            <p:cNvSpPr>
              <a:spLocks/>
            </p:cNvSpPr>
            <p:nvPr/>
          </p:nvSpPr>
          <p:spPr bwMode="hidden">
            <a:xfrm>
              <a:off x="5030" y="3049"/>
              <a:ext cx="728" cy="318"/>
            </a:xfrm>
            <a:custGeom>
              <a:avLst/>
              <a:gdLst>
                <a:gd name="T0" fmla="*/ 719 w 729"/>
                <a:gd name="T1" fmla="*/ 318 h 318"/>
                <a:gd name="T2" fmla="*/ 719 w 729"/>
                <a:gd name="T3" fmla="*/ 312 h 318"/>
                <a:gd name="T4" fmla="*/ 0 w 729"/>
                <a:gd name="T5" fmla="*/ 0 h 318"/>
                <a:gd name="T6" fmla="*/ 0 w 729"/>
                <a:gd name="T7" fmla="*/ 54 h 318"/>
                <a:gd name="T8" fmla="*/ 719 w 729"/>
                <a:gd name="T9" fmla="*/ 318 h 318"/>
                <a:gd name="T10" fmla="*/ 71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6" name="Freeform 16">
              <a:extLst>
                <a:ext uri="{FF2B5EF4-FFF2-40B4-BE49-F238E27FC236}">
                  <a16:creationId xmlns:a16="http://schemas.microsoft.com/office/drawing/2014/main" id="{F68D645B-1955-8E45-E3FC-F6E515E5F18C}"/>
                </a:ext>
              </a:extLst>
            </p:cNvPr>
            <p:cNvSpPr>
              <a:spLocks/>
            </p:cNvSpPr>
            <p:nvPr/>
          </p:nvSpPr>
          <p:spPr bwMode="hidden">
            <a:xfrm>
              <a:off x="0" y="915"/>
              <a:ext cx="5030" cy="2188"/>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l-GR" sz="1800">
                <a:solidFill>
                  <a:srgbClr val="FFFFFF"/>
                </a:solidFill>
              </a:endParaRPr>
            </a:p>
          </p:txBody>
        </p:sp>
        <p:sp>
          <p:nvSpPr>
            <p:cNvPr id="17" name="Freeform 17">
              <a:extLst>
                <a:ext uri="{FF2B5EF4-FFF2-40B4-BE49-F238E27FC236}">
                  <a16:creationId xmlns:a16="http://schemas.microsoft.com/office/drawing/2014/main" id="{1ED8DBA4-BB55-AABD-AC4F-A710352AF744}"/>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8" name="Freeform 18">
              <a:extLst>
                <a:ext uri="{FF2B5EF4-FFF2-40B4-BE49-F238E27FC236}">
                  <a16:creationId xmlns:a16="http://schemas.microsoft.com/office/drawing/2014/main" id="{36632315-77F1-AC8C-4EE7-F33FB4216865}"/>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l-GR" sz="1800">
                <a:solidFill>
                  <a:srgbClr val="FFFFFF"/>
                </a:solidFill>
              </a:endParaRPr>
            </a:p>
          </p:txBody>
        </p:sp>
        <p:sp>
          <p:nvSpPr>
            <p:cNvPr id="19" name="Freeform 19">
              <a:extLst>
                <a:ext uri="{FF2B5EF4-FFF2-40B4-BE49-F238E27FC236}">
                  <a16:creationId xmlns:a16="http://schemas.microsoft.com/office/drawing/2014/main" id="{888CDC61-2E78-8B19-8BA0-ED2F444DBD8D}"/>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20" name="Freeform 20">
              <a:extLst>
                <a:ext uri="{FF2B5EF4-FFF2-40B4-BE49-F238E27FC236}">
                  <a16:creationId xmlns:a16="http://schemas.microsoft.com/office/drawing/2014/main" id="{84E9E025-9B86-3589-5487-FA6731A7CE3B}"/>
                </a:ext>
              </a:extLst>
            </p:cNvPr>
            <p:cNvSpPr>
              <a:spLocks/>
            </p:cNvSpPr>
            <p:nvPr/>
          </p:nvSpPr>
          <p:spPr bwMode="hidden">
            <a:xfrm>
              <a:off x="2454" y="0"/>
              <a:ext cx="3119" cy="2677"/>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21" name="Freeform 21">
              <a:extLst>
                <a:ext uri="{FF2B5EF4-FFF2-40B4-BE49-F238E27FC236}">
                  <a16:creationId xmlns:a16="http://schemas.microsoft.com/office/drawing/2014/main" id="{59A3858F-C227-9B32-05A8-457FFB733949}"/>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22" name="Freeform 22">
              <a:extLst>
                <a:ext uri="{FF2B5EF4-FFF2-40B4-BE49-F238E27FC236}">
                  <a16:creationId xmlns:a16="http://schemas.microsoft.com/office/drawing/2014/main" id="{9C3A56C4-0445-2157-3D35-360BF7F7E8B1}"/>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23" name="Freeform 23">
              <a:extLst>
                <a:ext uri="{FF2B5EF4-FFF2-40B4-BE49-F238E27FC236}">
                  <a16:creationId xmlns:a16="http://schemas.microsoft.com/office/drawing/2014/main" id="{ABCC77E4-F230-120C-B30A-2B9F73C7D0A7}"/>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l-GR" sz="1800">
                <a:solidFill>
                  <a:srgbClr val="FFFFFF"/>
                </a:solidFill>
              </a:endParaRPr>
            </a:p>
          </p:txBody>
        </p:sp>
        <p:sp>
          <p:nvSpPr>
            <p:cNvPr id="24" name="Freeform 24">
              <a:extLst>
                <a:ext uri="{FF2B5EF4-FFF2-40B4-BE49-F238E27FC236}">
                  <a16:creationId xmlns:a16="http://schemas.microsoft.com/office/drawing/2014/main" id="{11C9E2AF-C53B-ABA3-6F46-0E18C1357065}"/>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l-GR" sz="1800">
                <a:solidFill>
                  <a:srgbClr val="FFFFFF"/>
                </a:solidFill>
              </a:endParaRPr>
            </a:p>
          </p:txBody>
        </p:sp>
        <p:sp>
          <p:nvSpPr>
            <p:cNvPr id="25" name="Freeform 25">
              <a:extLst>
                <a:ext uri="{FF2B5EF4-FFF2-40B4-BE49-F238E27FC236}">
                  <a16:creationId xmlns:a16="http://schemas.microsoft.com/office/drawing/2014/main" id="{FB3ECA82-4478-EEEB-E720-A243268A5E54}"/>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26" name="Freeform 26">
              <a:extLst>
                <a:ext uri="{FF2B5EF4-FFF2-40B4-BE49-F238E27FC236}">
                  <a16:creationId xmlns:a16="http://schemas.microsoft.com/office/drawing/2014/main" id="{FDB6E2BB-36DA-4C69-336A-FCC89FB88EA0}"/>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l-GR" sz="1800">
                <a:solidFill>
                  <a:srgbClr val="FFFFFF"/>
                </a:solidFill>
              </a:endParaRPr>
            </a:p>
          </p:txBody>
        </p:sp>
        <p:sp>
          <p:nvSpPr>
            <p:cNvPr id="27" name="Freeform 27">
              <a:extLst>
                <a:ext uri="{FF2B5EF4-FFF2-40B4-BE49-F238E27FC236}">
                  <a16:creationId xmlns:a16="http://schemas.microsoft.com/office/drawing/2014/main" id="{41EDA438-B454-02A6-226D-51F7B6AB9E14}"/>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l-GR" sz="1800">
                <a:solidFill>
                  <a:srgbClr val="FFFFFF"/>
                </a:solidFill>
              </a:endParaRPr>
            </a:p>
          </p:txBody>
        </p:sp>
        <p:sp>
          <p:nvSpPr>
            <p:cNvPr id="28" name="Freeform 28">
              <a:extLst>
                <a:ext uri="{FF2B5EF4-FFF2-40B4-BE49-F238E27FC236}">
                  <a16:creationId xmlns:a16="http://schemas.microsoft.com/office/drawing/2014/main" id="{BE9C7137-969A-1C36-B968-2EBA77BA0848}"/>
                </a:ext>
              </a:extLst>
            </p:cNvPr>
            <p:cNvSpPr>
              <a:spLocks/>
            </p:cNvSpPr>
            <p:nvPr/>
          </p:nvSpPr>
          <p:spPr bwMode="hidden">
            <a:xfrm>
              <a:off x="5698" y="653"/>
              <a:ext cx="60" cy="311"/>
            </a:xfrm>
            <a:custGeom>
              <a:avLst/>
              <a:gdLst>
                <a:gd name="T0" fmla="*/ 0 w 60"/>
                <a:gd name="T1" fmla="*/ 144 h 312"/>
                <a:gd name="T2" fmla="*/ 60 w 60"/>
                <a:gd name="T3" fmla="*/ 30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29" name="Freeform 29">
              <a:extLst>
                <a:ext uri="{FF2B5EF4-FFF2-40B4-BE49-F238E27FC236}">
                  <a16:creationId xmlns:a16="http://schemas.microsoft.com/office/drawing/2014/main" id="{4E63863C-D028-CEB4-E318-AD6C5B94AA09}"/>
                </a:ext>
              </a:extLst>
            </p:cNvPr>
            <p:cNvSpPr>
              <a:spLocks/>
            </p:cNvSpPr>
            <p:nvPr/>
          </p:nvSpPr>
          <p:spPr bwMode="hidden">
            <a:xfrm>
              <a:off x="2" y="1601"/>
              <a:ext cx="5752" cy="1865"/>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30" name="Freeform 30">
              <a:extLst>
                <a:ext uri="{FF2B5EF4-FFF2-40B4-BE49-F238E27FC236}">
                  <a16:creationId xmlns:a16="http://schemas.microsoft.com/office/drawing/2014/main" id="{85B4E9B3-5A9E-E728-1C0D-ADE9962BEE12}"/>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31" name="Freeform 31">
              <a:extLst>
                <a:ext uri="{FF2B5EF4-FFF2-40B4-BE49-F238E27FC236}">
                  <a16:creationId xmlns:a16="http://schemas.microsoft.com/office/drawing/2014/main" id="{14D6F03F-AB9B-F7FB-D7D8-75D5C82C6FDA}"/>
                </a:ext>
              </a:extLst>
            </p:cNvPr>
            <p:cNvSpPr>
              <a:spLocks/>
            </p:cNvSpPr>
            <p:nvPr/>
          </p:nvSpPr>
          <p:spPr bwMode="hidden">
            <a:xfrm>
              <a:off x="2" y="2152"/>
              <a:ext cx="5752" cy="1334"/>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2320" name="Freeform 32">
              <a:extLst>
                <a:ext uri="{FF2B5EF4-FFF2-40B4-BE49-F238E27FC236}">
                  <a16:creationId xmlns:a16="http://schemas.microsoft.com/office/drawing/2014/main" id="{BA36684E-AC53-7626-5223-718DC0FE8DE0}"/>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l-GR" sz="1800">
                <a:solidFill>
                  <a:srgbClr val="FFFFFF"/>
                </a:solidFill>
              </a:endParaRPr>
            </a:p>
          </p:txBody>
        </p:sp>
        <p:sp>
          <p:nvSpPr>
            <p:cNvPr id="12321" name="Freeform 33">
              <a:extLst>
                <a:ext uri="{FF2B5EF4-FFF2-40B4-BE49-F238E27FC236}">
                  <a16:creationId xmlns:a16="http://schemas.microsoft.com/office/drawing/2014/main" id="{0F95B2EA-5600-334D-9D38-B341BFB255E0}"/>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2322" name="Freeform 34">
              <a:extLst>
                <a:ext uri="{FF2B5EF4-FFF2-40B4-BE49-F238E27FC236}">
                  <a16:creationId xmlns:a16="http://schemas.microsoft.com/office/drawing/2014/main" id="{01CA9EE6-D73A-12B5-31B5-9849BDB6AF43}"/>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2323" name="Freeform 35">
              <a:extLst>
                <a:ext uri="{FF2B5EF4-FFF2-40B4-BE49-F238E27FC236}">
                  <a16:creationId xmlns:a16="http://schemas.microsoft.com/office/drawing/2014/main" id="{5DC9B102-BB40-19FA-FAC6-5583AE41CD68}"/>
                </a:ext>
              </a:extLst>
            </p:cNvPr>
            <p:cNvSpPr>
              <a:spLocks/>
            </p:cNvSpPr>
            <p:nvPr/>
          </p:nvSpPr>
          <p:spPr bwMode="hidden">
            <a:xfrm>
              <a:off x="3950" y="0"/>
              <a:ext cx="1804" cy="2463"/>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l-GR" sz="1800">
                <a:solidFill>
                  <a:srgbClr val="FFFFFF"/>
                </a:solidFill>
              </a:endParaRPr>
            </a:p>
          </p:txBody>
        </p:sp>
        <p:sp>
          <p:nvSpPr>
            <p:cNvPr id="12324" name="Freeform 36">
              <a:extLst>
                <a:ext uri="{FF2B5EF4-FFF2-40B4-BE49-F238E27FC236}">
                  <a16:creationId xmlns:a16="http://schemas.microsoft.com/office/drawing/2014/main" id="{C6532E75-6D43-5DD4-6603-F35DA36FBA9D}"/>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2325" name="Freeform 37">
              <a:extLst>
                <a:ext uri="{FF2B5EF4-FFF2-40B4-BE49-F238E27FC236}">
                  <a16:creationId xmlns:a16="http://schemas.microsoft.com/office/drawing/2014/main" id="{739FE51C-AB51-C8D0-19E7-7438D84A222D}"/>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2326" name="Freeform 38">
              <a:extLst>
                <a:ext uri="{FF2B5EF4-FFF2-40B4-BE49-F238E27FC236}">
                  <a16:creationId xmlns:a16="http://schemas.microsoft.com/office/drawing/2014/main" id="{B85D0B2E-2FF8-725F-5CB9-07F508D25DC7}"/>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l-GR" sz="1800">
                <a:solidFill>
                  <a:srgbClr val="FFFFFF"/>
                </a:solidFill>
              </a:endParaRPr>
            </a:p>
          </p:txBody>
        </p:sp>
        <p:grpSp>
          <p:nvGrpSpPr>
            <p:cNvPr id="12327" name="Group 39">
              <a:extLst>
                <a:ext uri="{FF2B5EF4-FFF2-40B4-BE49-F238E27FC236}">
                  <a16:creationId xmlns:a16="http://schemas.microsoft.com/office/drawing/2014/main" id="{88D2D243-4709-40C7-857A-367B02427C53}"/>
                </a:ext>
              </a:extLst>
            </p:cNvPr>
            <p:cNvGrpSpPr>
              <a:grpSpLocks/>
            </p:cNvGrpSpPr>
            <p:nvPr userDrawn="1"/>
          </p:nvGrpSpPr>
          <p:grpSpPr bwMode="auto">
            <a:xfrm>
              <a:off x="0" y="1632"/>
              <a:ext cx="5758" cy="1858"/>
              <a:chOff x="0" y="1632"/>
              <a:chExt cx="5758" cy="1858"/>
            </a:xfrm>
          </p:grpSpPr>
          <p:sp>
            <p:nvSpPr>
              <p:cNvPr id="12328" name="Freeform 40">
                <a:extLst>
                  <a:ext uri="{FF2B5EF4-FFF2-40B4-BE49-F238E27FC236}">
                    <a16:creationId xmlns:a16="http://schemas.microsoft.com/office/drawing/2014/main" id="{A42BFDD2-DC79-DD5E-F549-860E1391882E}"/>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l-GR" sz="1800">
                  <a:solidFill>
                    <a:srgbClr val="FFFFFF"/>
                  </a:solidFill>
                </a:endParaRPr>
              </a:p>
            </p:txBody>
          </p:sp>
          <p:sp>
            <p:nvSpPr>
              <p:cNvPr id="12329" name="Freeform 41">
                <a:extLst>
                  <a:ext uri="{FF2B5EF4-FFF2-40B4-BE49-F238E27FC236}">
                    <a16:creationId xmlns:a16="http://schemas.microsoft.com/office/drawing/2014/main" id="{7813269A-9F3E-EB57-60CA-2A929E071A89}"/>
                  </a:ext>
                </a:extLst>
              </p:cNvPr>
              <p:cNvSpPr>
                <a:spLocks/>
              </p:cNvSpPr>
              <p:nvPr/>
            </p:nvSpPr>
            <p:spPr bwMode="hidden">
              <a:xfrm>
                <a:off x="3646" y="2796"/>
                <a:ext cx="2112" cy="698"/>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l-GR" sz="1800">
                  <a:solidFill>
                    <a:srgbClr val="FFFFFF"/>
                  </a:solidFill>
                </a:endParaRPr>
              </a:p>
            </p:txBody>
          </p:sp>
        </p:grpSp>
      </p:grpSp>
      <p:sp>
        <p:nvSpPr>
          <p:cNvPr id="12330" name="Rectangle 42"/>
          <p:cNvSpPr>
            <a:spLocks noGrp="1" noChangeArrowheads="1"/>
          </p:cNvSpPr>
          <p:nvPr>
            <p:ph type="ctrTitle" sz="quarter"/>
          </p:nvPr>
        </p:nvSpPr>
        <p:spPr>
          <a:xfrm>
            <a:off x="457200" y="1600201"/>
            <a:ext cx="8229600" cy="1828800"/>
          </a:xfrm>
        </p:spPr>
        <p:txBody>
          <a:bodyPr/>
          <a:lstStyle>
            <a:lvl1pPr>
              <a:defRPr sz="4105"/>
            </a:lvl1pPr>
          </a:lstStyle>
          <a:p>
            <a:pPr lvl="0"/>
            <a:r>
              <a:rPr lang="el-GR" altLang="el-GR" noProof="0"/>
              <a:t>Click to edit Master title style</a:t>
            </a:r>
          </a:p>
        </p:txBody>
      </p:sp>
      <p:sp>
        <p:nvSpPr>
          <p:cNvPr id="12331" name="Rectangle 43"/>
          <p:cNvSpPr>
            <a:spLocks noGrp="1" noChangeArrowheads="1"/>
          </p:cNvSpPr>
          <p:nvPr>
            <p:ph type="subTitle" sz="quarter" idx="1"/>
          </p:nvPr>
        </p:nvSpPr>
        <p:spPr>
          <a:xfrm>
            <a:off x="1371600" y="3886201"/>
            <a:ext cx="6400800" cy="1752600"/>
          </a:xfrm>
        </p:spPr>
        <p:txBody>
          <a:bodyPr/>
          <a:lstStyle>
            <a:lvl1pPr marL="0" indent="0" algn="ctr">
              <a:buFont typeface="Wingdings" pitchFamily="2" charset="2"/>
              <a:buNone/>
              <a:defRPr sz="3079"/>
            </a:lvl1pPr>
          </a:lstStyle>
          <a:p>
            <a:pPr lvl="0"/>
            <a:r>
              <a:rPr lang="el-GR" altLang="el-GR" noProof="0"/>
              <a:t>Click to edit Master subtitle style</a:t>
            </a:r>
          </a:p>
        </p:txBody>
      </p:sp>
      <p:sp>
        <p:nvSpPr>
          <p:cNvPr id="12332" name="Rectangle 44">
            <a:extLst>
              <a:ext uri="{FF2B5EF4-FFF2-40B4-BE49-F238E27FC236}">
                <a16:creationId xmlns:a16="http://schemas.microsoft.com/office/drawing/2014/main" id="{9590E8C0-40AB-B2E1-2995-9FB515AF3476}"/>
              </a:ext>
            </a:extLst>
          </p:cNvPr>
          <p:cNvSpPr>
            <a:spLocks noGrp="1" noChangeArrowheads="1"/>
          </p:cNvSpPr>
          <p:nvPr>
            <p:ph type="dt" sz="quarter" idx="10"/>
          </p:nvPr>
        </p:nvSpPr>
        <p:spPr/>
        <p:txBody>
          <a:bodyPr/>
          <a:lstStyle>
            <a:lvl1pPr>
              <a:defRPr/>
            </a:lvl1pPr>
          </a:lstStyle>
          <a:p>
            <a:pPr>
              <a:defRPr/>
            </a:pPr>
            <a:endParaRPr lang="el-GR" altLang="el-GR"/>
          </a:p>
        </p:txBody>
      </p:sp>
      <p:sp>
        <p:nvSpPr>
          <p:cNvPr id="12333" name="Rectangle 45">
            <a:extLst>
              <a:ext uri="{FF2B5EF4-FFF2-40B4-BE49-F238E27FC236}">
                <a16:creationId xmlns:a16="http://schemas.microsoft.com/office/drawing/2014/main" id="{79AE0D73-BB43-8232-394B-48ABA7D161A5}"/>
              </a:ext>
            </a:extLst>
          </p:cNvPr>
          <p:cNvSpPr>
            <a:spLocks noGrp="1" noChangeArrowheads="1"/>
          </p:cNvSpPr>
          <p:nvPr>
            <p:ph type="ftr" sz="quarter" idx="11"/>
          </p:nvPr>
        </p:nvSpPr>
        <p:spPr/>
        <p:txBody>
          <a:bodyPr/>
          <a:lstStyle>
            <a:lvl1pPr>
              <a:defRPr/>
            </a:lvl1pPr>
          </a:lstStyle>
          <a:p>
            <a:pPr>
              <a:defRPr/>
            </a:pPr>
            <a:endParaRPr lang="el-GR" altLang="el-GR"/>
          </a:p>
        </p:txBody>
      </p:sp>
      <p:sp>
        <p:nvSpPr>
          <p:cNvPr id="12334" name="Rectangle 46">
            <a:extLst>
              <a:ext uri="{FF2B5EF4-FFF2-40B4-BE49-F238E27FC236}">
                <a16:creationId xmlns:a16="http://schemas.microsoft.com/office/drawing/2014/main" id="{351E30B4-2561-B210-2F72-4037C7AB5756}"/>
              </a:ext>
            </a:extLst>
          </p:cNvPr>
          <p:cNvSpPr>
            <a:spLocks noGrp="1" noChangeArrowheads="1"/>
          </p:cNvSpPr>
          <p:nvPr>
            <p:ph type="sldNum" sz="quarter" idx="12"/>
          </p:nvPr>
        </p:nvSpPr>
        <p:spPr/>
        <p:txBody>
          <a:bodyPr/>
          <a:lstStyle>
            <a:lvl1pPr>
              <a:defRPr/>
            </a:lvl1pPr>
          </a:lstStyle>
          <a:p>
            <a:pPr>
              <a:defRPr/>
            </a:pPr>
            <a:fld id="{6D3A0E0D-104A-4358-BFA4-937F676A360C}" type="slidenum">
              <a:rPr lang="el-GR" altLang="el-GR"/>
              <a:pPr>
                <a:defRPr/>
              </a:pPr>
              <a:t>‹#›</a:t>
            </a:fld>
            <a:endParaRPr lang="el-GR" altLang="el-GR"/>
          </a:p>
        </p:txBody>
      </p:sp>
    </p:spTree>
    <p:extLst>
      <p:ext uri="{BB962C8B-B14F-4D97-AF65-F5344CB8AC3E}">
        <p14:creationId xmlns:p14="http://schemas.microsoft.com/office/powerpoint/2010/main" val="4165717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4">
            <a:extLst>
              <a:ext uri="{FF2B5EF4-FFF2-40B4-BE49-F238E27FC236}">
                <a16:creationId xmlns:a16="http://schemas.microsoft.com/office/drawing/2014/main" id="{4C893E34-95BE-04A4-E0DF-CB8151FBE3F0}"/>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45">
            <a:extLst>
              <a:ext uri="{FF2B5EF4-FFF2-40B4-BE49-F238E27FC236}">
                <a16:creationId xmlns:a16="http://schemas.microsoft.com/office/drawing/2014/main" id="{FC9B9068-FE09-EED6-DAE1-C87E1CFDB90E}"/>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46">
            <a:extLst>
              <a:ext uri="{FF2B5EF4-FFF2-40B4-BE49-F238E27FC236}">
                <a16:creationId xmlns:a16="http://schemas.microsoft.com/office/drawing/2014/main" id="{604F49C8-EEB8-5607-2852-0B100F3BAB40}"/>
              </a:ext>
            </a:extLst>
          </p:cNvPr>
          <p:cNvSpPr>
            <a:spLocks noGrp="1" noChangeArrowheads="1"/>
          </p:cNvSpPr>
          <p:nvPr>
            <p:ph type="sldNum" sz="quarter" idx="12"/>
          </p:nvPr>
        </p:nvSpPr>
        <p:spPr>
          <a:ln/>
        </p:spPr>
        <p:txBody>
          <a:bodyPr/>
          <a:lstStyle>
            <a:lvl1pPr>
              <a:defRPr/>
            </a:lvl1pPr>
          </a:lstStyle>
          <a:p>
            <a:pPr>
              <a:defRPr/>
            </a:pPr>
            <a:fld id="{7576BB34-D0E0-41D4-B2E6-5A902EFB0E49}" type="slidenum">
              <a:rPr lang="el-GR" altLang="el-GR"/>
              <a:pPr>
                <a:defRPr/>
              </a:pPr>
              <a:t>‹#›</a:t>
            </a:fld>
            <a:endParaRPr lang="el-GR" altLang="el-GR"/>
          </a:p>
        </p:txBody>
      </p:sp>
    </p:spTree>
    <p:extLst>
      <p:ext uri="{BB962C8B-B14F-4D97-AF65-F5344CB8AC3E}">
        <p14:creationId xmlns:p14="http://schemas.microsoft.com/office/powerpoint/2010/main" val="1968643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3421"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1711"/>
            </a:lvl1pPr>
            <a:lvl2pPr marL="391043" indent="0">
              <a:buNone/>
              <a:defRPr sz="1540"/>
            </a:lvl2pPr>
            <a:lvl3pPr marL="782086" indent="0">
              <a:buNone/>
              <a:defRPr sz="1368"/>
            </a:lvl3pPr>
            <a:lvl4pPr marL="1173129" indent="0">
              <a:buNone/>
              <a:defRPr sz="1197"/>
            </a:lvl4pPr>
            <a:lvl5pPr marL="1564173" indent="0">
              <a:buNone/>
              <a:defRPr sz="1197"/>
            </a:lvl5pPr>
            <a:lvl6pPr marL="1955216" indent="0">
              <a:buNone/>
              <a:defRPr sz="1197"/>
            </a:lvl6pPr>
            <a:lvl7pPr marL="2346259" indent="0">
              <a:buNone/>
              <a:defRPr sz="1197"/>
            </a:lvl7pPr>
            <a:lvl8pPr marL="2737302" indent="0">
              <a:buNone/>
              <a:defRPr sz="1197"/>
            </a:lvl8pPr>
            <a:lvl9pPr marL="3128345" indent="0">
              <a:buNone/>
              <a:defRPr sz="1197"/>
            </a:lvl9pPr>
          </a:lstStyle>
          <a:p>
            <a:pPr lvl="0"/>
            <a:r>
              <a:rPr lang="el-GR"/>
              <a:t>Στυλ υποδείγματος κειμένου</a:t>
            </a:r>
          </a:p>
        </p:txBody>
      </p:sp>
      <p:sp>
        <p:nvSpPr>
          <p:cNvPr id="4" name="Rectangle 44">
            <a:extLst>
              <a:ext uri="{FF2B5EF4-FFF2-40B4-BE49-F238E27FC236}">
                <a16:creationId xmlns:a16="http://schemas.microsoft.com/office/drawing/2014/main" id="{3CFCDF63-2A41-23D6-949B-5B264C878FBA}"/>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45">
            <a:extLst>
              <a:ext uri="{FF2B5EF4-FFF2-40B4-BE49-F238E27FC236}">
                <a16:creationId xmlns:a16="http://schemas.microsoft.com/office/drawing/2014/main" id="{FE5C0CD7-9352-236D-A2EA-62115971E2CA}"/>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46">
            <a:extLst>
              <a:ext uri="{FF2B5EF4-FFF2-40B4-BE49-F238E27FC236}">
                <a16:creationId xmlns:a16="http://schemas.microsoft.com/office/drawing/2014/main" id="{9AE0DCE6-D00D-0296-28A5-653DD99D3D70}"/>
              </a:ext>
            </a:extLst>
          </p:cNvPr>
          <p:cNvSpPr>
            <a:spLocks noGrp="1" noChangeArrowheads="1"/>
          </p:cNvSpPr>
          <p:nvPr>
            <p:ph type="sldNum" sz="quarter" idx="12"/>
          </p:nvPr>
        </p:nvSpPr>
        <p:spPr>
          <a:ln/>
        </p:spPr>
        <p:txBody>
          <a:bodyPr/>
          <a:lstStyle>
            <a:lvl1pPr>
              <a:defRPr/>
            </a:lvl1pPr>
          </a:lstStyle>
          <a:p>
            <a:pPr>
              <a:defRPr/>
            </a:pPr>
            <a:fld id="{4FC0C22D-ED4B-4054-A06E-9229B6944775}" type="slidenum">
              <a:rPr lang="el-GR" altLang="el-GR"/>
              <a:pPr>
                <a:defRPr/>
              </a:pPr>
              <a:t>‹#›</a:t>
            </a:fld>
            <a:endParaRPr lang="el-GR" altLang="el-GR"/>
          </a:p>
        </p:txBody>
      </p:sp>
    </p:spTree>
    <p:extLst>
      <p:ext uri="{BB962C8B-B14F-4D97-AF65-F5344CB8AC3E}">
        <p14:creationId xmlns:p14="http://schemas.microsoft.com/office/powerpoint/2010/main" val="4178244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1"/>
            <a:ext cx="4038600" cy="4530724"/>
          </a:xfrm>
        </p:spPr>
        <p:txBody>
          <a:bodyPr/>
          <a:lstStyle>
            <a:lvl1pPr>
              <a:defRPr sz="2395"/>
            </a:lvl1pPr>
            <a:lvl2pPr>
              <a:defRPr sz="2053"/>
            </a:lvl2pPr>
            <a:lvl3pPr>
              <a:defRPr sz="1711"/>
            </a:lvl3pPr>
            <a:lvl4pPr>
              <a:defRPr sz="1540"/>
            </a:lvl4pPr>
            <a:lvl5pPr>
              <a:defRPr sz="1540"/>
            </a:lvl5pPr>
            <a:lvl6pPr>
              <a:defRPr sz="1540"/>
            </a:lvl6pPr>
            <a:lvl7pPr>
              <a:defRPr sz="1540"/>
            </a:lvl7pPr>
            <a:lvl8pPr>
              <a:defRPr sz="1540"/>
            </a:lvl8pPr>
            <a:lvl9pPr>
              <a:defRPr sz="154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1"/>
            <a:ext cx="4038600" cy="4530724"/>
          </a:xfrm>
        </p:spPr>
        <p:txBody>
          <a:bodyPr/>
          <a:lstStyle>
            <a:lvl1pPr>
              <a:defRPr sz="2395"/>
            </a:lvl1pPr>
            <a:lvl2pPr>
              <a:defRPr sz="2053"/>
            </a:lvl2pPr>
            <a:lvl3pPr>
              <a:defRPr sz="1711"/>
            </a:lvl3pPr>
            <a:lvl4pPr>
              <a:defRPr sz="1540"/>
            </a:lvl4pPr>
            <a:lvl5pPr>
              <a:defRPr sz="1540"/>
            </a:lvl5pPr>
            <a:lvl6pPr>
              <a:defRPr sz="1540"/>
            </a:lvl6pPr>
            <a:lvl7pPr>
              <a:defRPr sz="1540"/>
            </a:lvl7pPr>
            <a:lvl8pPr>
              <a:defRPr sz="1540"/>
            </a:lvl8pPr>
            <a:lvl9pPr>
              <a:defRPr sz="154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4">
            <a:extLst>
              <a:ext uri="{FF2B5EF4-FFF2-40B4-BE49-F238E27FC236}">
                <a16:creationId xmlns:a16="http://schemas.microsoft.com/office/drawing/2014/main" id="{022449EA-D668-4A52-4BEC-03D02162272C}"/>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45">
            <a:extLst>
              <a:ext uri="{FF2B5EF4-FFF2-40B4-BE49-F238E27FC236}">
                <a16:creationId xmlns:a16="http://schemas.microsoft.com/office/drawing/2014/main" id="{E2DA9420-D8D1-AEC2-7051-8B975E850C83}"/>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46">
            <a:extLst>
              <a:ext uri="{FF2B5EF4-FFF2-40B4-BE49-F238E27FC236}">
                <a16:creationId xmlns:a16="http://schemas.microsoft.com/office/drawing/2014/main" id="{6177D06E-A718-7686-2C81-3701A4ED76A7}"/>
              </a:ext>
            </a:extLst>
          </p:cNvPr>
          <p:cNvSpPr>
            <a:spLocks noGrp="1" noChangeArrowheads="1"/>
          </p:cNvSpPr>
          <p:nvPr>
            <p:ph type="sldNum" sz="quarter" idx="12"/>
          </p:nvPr>
        </p:nvSpPr>
        <p:spPr>
          <a:ln/>
        </p:spPr>
        <p:txBody>
          <a:bodyPr/>
          <a:lstStyle>
            <a:lvl1pPr>
              <a:defRPr/>
            </a:lvl1pPr>
          </a:lstStyle>
          <a:p>
            <a:pPr>
              <a:defRPr/>
            </a:pPr>
            <a:fld id="{AD28FDB7-ED60-4B44-8F81-316D26557518}" type="slidenum">
              <a:rPr lang="el-GR" altLang="el-GR"/>
              <a:pPr>
                <a:defRPr/>
              </a:pPr>
              <a:t>‹#›</a:t>
            </a:fld>
            <a:endParaRPr lang="el-GR" altLang="el-GR"/>
          </a:p>
        </p:txBody>
      </p:sp>
    </p:spTree>
    <p:extLst>
      <p:ext uri="{BB962C8B-B14F-4D97-AF65-F5344CB8AC3E}">
        <p14:creationId xmlns:p14="http://schemas.microsoft.com/office/powerpoint/2010/main" val="4244847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7"/>
            <a:ext cx="8229600" cy="1143001"/>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053" b="1"/>
            </a:lvl1pPr>
            <a:lvl2pPr marL="391043" indent="0">
              <a:buNone/>
              <a:defRPr sz="1711" b="1"/>
            </a:lvl2pPr>
            <a:lvl3pPr marL="782086" indent="0">
              <a:buNone/>
              <a:defRPr sz="1540" b="1"/>
            </a:lvl3pPr>
            <a:lvl4pPr marL="1173129" indent="0">
              <a:buNone/>
              <a:defRPr sz="1368" b="1"/>
            </a:lvl4pPr>
            <a:lvl5pPr marL="1564173" indent="0">
              <a:buNone/>
              <a:defRPr sz="1368" b="1"/>
            </a:lvl5pPr>
            <a:lvl6pPr marL="1955216" indent="0">
              <a:buNone/>
              <a:defRPr sz="1368" b="1"/>
            </a:lvl6pPr>
            <a:lvl7pPr marL="2346259" indent="0">
              <a:buNone/>
              <a:defRPr sz="1368" b="1"/>
            </a:lvl7pPr>
            <a:lvl8pPr marL="2737302" indent="0">
              <a:buNone/>
              <a:defRPr sz="1368" b="1"/>
            </a:lvl8pPr>
            <a:lvl9pPr marL="3128345" indent="0">
              <a:buNone/>
              <a:defRPr sz="1368"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053"/>
            </a:lvl1pPr>
            <a:lvl2pPr>
              <a:defRPr sz="1711"/>
            </a:lvl2pPr>
            <a:lvl3pPr>
              <a:defRPr sz="1540"/>
            </a:lvl3pPr>
            <a:lvl4pPr>
              <a:defRPr sz="1368"/>
            </a:lvl4pPr>
            <a:lvl5pPr>
              <a:defRPr sz="1368"/>
            </a:lvl5pPr>
            <a:lvl6pPr>
              <a:defRPr sz="1368"/>
            </a:lvl6pPr>
            <a:lvl7pPr>
              <a:defRPr sz="1368"/>
            </a:lvl7pPr>
            <a:lvl8pPr>
              <a:defRPr sz="1368"/>
            </a:lvl8pPr>
            <a:lvl9pPr>
              <a:defRPr sz="1368"/>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7" y="1535113"/>
            <a:ext cx="4041775" cy="639762"/>
          </a:xfrm>
        </p:spPr>
        <p:txBody>
          <a:bodyPr anchor="b"/>
          <a:lstStyle>
            <a:lvl1pPr marL="0" indent="0">
              <a:buNone/>
              <a:defRPr sz="2053" b="1"/>
            </a:lvl1pPr>
            <a:lvl2pPr marL="391043" indent="0">
              <a:buNone/>
              <a:defRPr sz="1711" b="1"/>
            </a:lvl2pPr>
            <a:lvl3pPr marL="782086" indent="0">
              <a:buNone/>
              <a:defRPr sz="1540" b="1"/>
            </a:lvl3pPr>
            <a:lvl4pPr marL="1173129" indent="0">
              <a:buNone/>
              <a:defRPr sz="1368" b="1"/>
            </a:lvl4pPr>
            <a:lvl5pPr marL="1564173" indent="0">
              <a:buNone/>
              <a:defRPr sz="1368" b="1"/>
            </a:lvl5pPr>
            <a:lvl6pPr marL="1955216" indent="0">
              <a:buNone/>
              <a:defRPr sz="1368" b="1"/>
            </a:lvl6pPr>
            <a:lvl7pPr marL="2346259" indent="0">
              <a:buNone/>
              <a:defRPr sz="1368" b="1"/>
            </a:lvl7pPr>
            <a:lvl8pPr marL="2737302" indent="0">
              <a:buNone/>
              <a:defRPr sz="1368" b="1"/>
            </a:lvl8pPr>
            <a:lvl9pPr marL="3128345" indent="0">
              <a:buNone/>
              <a:defRPr sz="1368"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7" y="2174875"/>
            <a:ext cx="4041775" cy="3951288"/>
          </a:xfrm>
        </p:spPr>
        <p:txBody>
          <a:bodyPr/>
          <a:lstStyle>
            <a:lvl1pPr>
              <a:defRPr sz="2053"/>
            </a:lvl1pPr>
            <a:lvl2pPr>
              <a:defRPr sz="1711"/>
            </a:lvl2pPr>
            <a:lvl3pPr>
              <a:defRPr sz="1540"/>
            </a:lvl3pPr>
            <a:lvl4pPr>
              <a:defRPr sz="1368"/>
            </a:lvl4pPr>
            <a:lvl5pPr>
              <a:defRPr sz="1368"/>
            </a:lvl5pPr>
            <a:lvl6pPr>
              <a:defRPr sz="1368"/>
            </a:lvl6pPr>
            <a:lvl7pPr>
              <a:defRPr sz="1368"/>
            </a:lvl7pPr>
            <a:lvl8pPr>
              <a:defRPr sz="1368"/>
            </a:lvl8pPr>
            <a:lvl9pPr>
              <a:defRPr sz="1368"/>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4">
            <a:extLst>
              <a:ext uri="{FF2B5EF4-FFF2-40B4-BE49-F238E27FC236}">
                <a16:creationId xmlns:a16="http://schemas.microsoft.com/office/drawing/2014/main" id="{6D6D912F-2899-7F5A-7674-919FAE7AC5F4}"/>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45">
            <a:extLst>
              <a:ext uri="{FF2B5EF4-FFF2-40B4-BE49-F238E27FC236}">
                <a16:creationId xmlns:a16="http://schemas.microsoft.com/office/drawing/2014/main" id="{5905C7B0-E663-712D-C0F1-8187C83DAD2E}"/>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46">
            <a:extLst>
              <a:ext uri="{FF2B5EF4-FFF2-40B4-BE49-F238E27FC236}">
                <a16:creationId xmlns:a16="http://schemas.microsoft.com/office/drawing/2014/main" id="{C9BD591F-F514-87F7-5BBC-A1D27A8AA33A}"/>
              </a:ext>
            </a:extLst>
          </p:cNvPr>
          <p:cNvSpPr>
            <a:spLocks noGrp="1" noChangeArrowheads="1"/>
          </p:cNvSpPr>
          <p:nvPr>
            <p:ph type="sldNum" sz="quarter" idx="12"/>
          </p:nvPr>
        </p:nvSpPr>
        <p:spPr>
          <a:ln/>
        </p:spPr>
        <p:txBody>
          <a:bodyPr/>
          <a:lstStyle>
            <a:lvl1pPr>
              <a:defRPr/>
            </a:lvl1pPr>
          </a:lstStyle>
          <a:p>
            <a:pPr>
              <a:defRPr/>
            </a:pPr>
            <a:fld id="{DE9C2C8B-A8F0-4670-A28D-91D443AFE925}" type="slidenum">
              <a:rPr lang="el-GR" altLang="el-GR"/>
              <a:pPr>
                <a:defRPr/>
              </a:pPr>
              <a:t>‹#›</a:t>
            </a:fld>
            <a:endParaRPr lang="el-GR" altLang="el-GR"/>
          </a:p>
        </p:txBody>
      </p:sp>
    </p:spTree>
    <p:extLst>
      <p:ext uri="{BB962C8B-B14F-4D97-AF65-F5344CB8AC3E}">
        <p14:creationId xmlns:p14="http://schemas.microsoft.com/office/powerpoint/2010/main" val="318641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0EF91E68-1123-4BC4-A800-CF51FF7D723F}"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1468956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Rectangle 44">
            <a:extLst>
              <a:ext uri="{FF2B5EF4-FFF2-40B4-BE49-F238E27FC236}">
                <a16:creationId xmlns:a16="http://schemas.microsoft.com/office/drawing/2014/main" id="{C861F279-5206-CE40-DC3E-27F612168976}"/>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45">
            <a:extLst>
              <a:ext uri="{FF2B5EF4-FFF2-40B4-BE49-F238E27FC236}">
                <a16:creationId xmlns:a16="http://schemas.microsoft.com/office/drawing/2014/main" id="{FED50343-C15B-766D-C701-368D93AE8A14}"/>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46">
            <a:extLst>
              <a:ext uri="{FF2B5EF4-FFF2-40B4-BE49-F238E27FC236}">
                <a16:creationId xmlns:a16="http://schemas.microsoft.com/office/drawing/2014/main" id="{1E3B527E-BEB1-A00E-5236-658E54FF654C}"/>
              </a:ext>
            </a:extLst>
          </p:cNvPr>
          <p:cNvSpPr>
            <a:spLocks noGrp="1" noChangeArrowheads="1"/>
          </p:cNvSpPr>
          <p:nvPr>
            <p:ph type="sldNum" sz="quarter" idx="12"/>
          </p:nvPr>
        </p:nvSpPr>
        <p:spPr>
          <a:ln/>
        </p:spPr>
        <p:txBody>
          <a:bodyPr/>
          <a:lstStyle>
            <a:lvl1pPr>
              <a:defRPr/>
            </a:lvl1pPr>
          </a:lstStyle>
          <a:p>
            <a:pPr>
              <a:defRPr/>
            </a:pPr>
            <a:fld id="{891980E2-F525-43F5-9E76-7D137B358649}" type="slidenum">
              <a:rPr lang="el-GR" altLang="el-GR"/>
              <a:pPr>
                <a:defRPr/>
              </a:pPr>
              <a:t>‹#›</a:t>
            </a:fld>
            <a:endParaRPr lang="el-GR" altLang="el-GR"/>
          </a:p>
        </p:txBody>
      </p:sp>
    </p:spTree>
    <p:extLst>
      <p:ext uri="{BB962C8B-B14F-4D97-AF65-F5344CB8AC3E}">
        <p14:creationId xmlns:p14="http://schemas.microsoft.com/office/powerpoint/2010/main" val="2666402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F786AF07-4615-C50C-7ACA-7A3A587EA976}"/>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45">
            <a:extLst>
              <a:ext uri="{FF2B5EF4-FFF2-40B4-BE49-F238E27FC236}">
                <a16:creationId xmlns:a16="http://schemas.microsoft.com/office/drawing/2014/main" id="{21976131-CD13-AF41-840A-A22AC03CC8C8}"/>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46">
            <a:extLst>
              <a:ext uri="{FF2B5EF4-FFF2-40B4-BE49-F238E27FC236}">
                <a16:creationId xmlns:a16="http://schemas.microsoft.com/office/drawing/2014/main" id="{C484B7E0-42C5-4034-E773-1A73510ECDE2}"/>
              </a:ext>
            </a:extLst>
          </p:cNvPr>
          <p:cNvSpPr>
            <a:spLocks noGrp="1" noChangeArrowheads="1"/>
          </p:cNvSpPr>
          <p:nvPr>
            <p:ph type="sldNum" sz="quarter" idx="12"/>
          </p:nvPr>
        </p:nvSpPr>
        <p:spPr>
          <a:ln/>
        </p:spPr>
        <p:txBody>
          <a:bodyPr/>
          <a:lstStyle>
            <a:lvl1pPr>
              <a:defRPr/>
            </a:lvl1pPr>
          </a:lstStyle>
          <a:p>
            <a:pPr>
              <a:defRPr/>
            </a:pPr>
            <a:fld id="{B799E6A1-CF5B-49B1-A008-1BD6D6D47B28}" type="slidenum">
              <a:rPr lang="el-GR" altLang="el-GR"/>
              <a:pPr>
                <a:defRPr/>
              </a:pPr>
              <a:t>‹#›</a:t>
            </a:fld>
            <a:endParaRPr lang="el-GR" altLang="el-GR"/>
          </a:p>
        </p:txBody>
      </p:sp>
    </p:spTree>
    <p:extLst>
      <p:ext uri="{BB962C8B-B14F-4D97-AF65-F5344CB8AC3E}">
        <p14:creationId xmlns:p14="http://schemas.microsoft.com/office/powerpoint/2010/main" val="1543035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2" y="273050"/>
            <a:ext cx="3008313" cy="1162050"/>
          </a:xfrm>
        </p:spPr>
        <p:txBody>
          <a:bodyPr anchor="b"/>
          <a:lstStyle>
            <a:lvl1pPr algn="l">
              <a:defRPr sz="1711" b="1"/>
            </a:lvl1pPr>
          </a:lstStyle>
          <a:p>
            <a:r>
              <a:rPr lang="el-GR"/>
              <a:t>Στυλ κύριου τίτλου</a:t>
            </a:r>
          </a:p>
        </p:txBody>
      </p:sp>
      <p:sp>
        <p:nvSpPr>
          <p:cNvPr id="3" name="Θέση περιεχομένου 2"/>
          <p:cNvSpPr>
            <a:spLocks noGrp="1"/>
          </p:cNvSpPr>
          <p:nvPr>
            <p:ph idx="1"/>
          </p:nvPr>
        </p:nvSpPr>
        <p:spPr>
          <a:xfrm>
            <a:off x="3575050" y="273052"/>
            <a:ext cx="5111750" cy="5853113"/>
          </a:xfrm>
        </p:spPr>
        <p:txBody>
          <a:bodyPr/>
          <a:lstStyle>
            <a:lvl1pPr>
              <a:defRPr sz="2737"/>
            </a:lvl1pPr>
            <a:lvl2pPr>
              <a:defRPr sz="2395"/>
            </a:lvl2pPr>
            <a:lvl3pPr>
              <a:defRPr sz="2053"/>
            </a:lvl3pPr>
            <a:lvl4pPr>
              <a:defRPr sz="1711"/>
            </a:lvl4pPr>
            <a:lvl5pPr>
              <a:defRPr sz="1711"/>
            </a:lvl5pPr>
            <a:lvl6pPr>
              <a:defRPr sz="1711"/>
            </a:lvl6pPr>
            <a:lvl7pPr>
              <a:defRPr sz="1711"/>
            </a:lvl7pPr>
            <a:lvl8pPr>
              <a:defRPr sz="1711"/>
            </a:lvl8pPr>
            <a:lvl9pPr>
              <a:defRPr sz="1711"/>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2" y="1435101"/>
            <a:ext cx="3008313" cy="4691062"/>
          </a:xfrm>
        </p:spPr>
        <p:txBody>
          <a:bodyPr/>
          <a:lstStyle>
            <a:lvl1pPr marL="0" indent="0">
              <a:buNone/>
              <a:defRPr sz="1197"/>
            </a:lvl1pPr>
            <a:lvl2pPr marL="391043" indent="0">
              <a:buNone/>
              <a:defRPr sz="1026"/>
            </a:lvl2pPr>
            <a:lvl3pPr marL="782086" indent="0">
              <a:buNone/>
              <a:defRPr sz="855"/>
            </a:lvl3pPr>
            <a:lvl4pPr marL="1173129" indent="0">
              <a:buNone/>
              <a:defRPr sz="770"/>
            </a:lvl4pPr>
            <a:lvl5pPr marL="1564173" indent="0">
              <a:buNone/>
              <a:defRPr sz="770"/>
            </a:lvl5pPr>
            <a:lvl6pPr marL="1955216" indent="0">
              <a:buNone/>
              <a:defRPr sz="770"/>
            </a:lvl6pPr>
            <a:lvl7pPr marL="2346259" indent="0">
              <a:buNone/>
              <a:defRPr sz="770"/>
            </a:lvl7pPr>
            <a:lvl8pPr marL="2737302" indent="0">
              <a:buNone/>
              <a:defRPr sz="770"/>
            </a:lvl8pPr>
            <a:lvl9pPr marL="3128345" indent="0">
              <a:buNone/>
              <a:defRPr sz="770"/>
            </a:lvl9pPr>
          </a:lstStyle>
          <a:p>
            <a:pPr lvl="0"/>
            <a:r>
              <a:rPr lang="el-GR"/>
              <a:t>Στυλ υποδείγματος κειμένου</a:t>
            </a:r>
          </a:p>
        </p:txBody>
      </p:sp>
      <p:sp>
        <p:nvSpPr>
          <p:cNvPr id="5" name="Rectangle 44">
            <a:extLst>
              <a:ext uri="{FF2B5EF4-FFF2-40B4-BE49-F238E27FC236}">
                <a16:creationId xmlns:a16="http://schemas.microsoft.com/office/drawing/2014/main" id="{3B3AFFE3-F2A8-C9B1-A006-4FDD0264C5A8}"/>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45">
            <a:extLst>
              <a:ext uri="{FF2B5EF4-FFF2-40B4-BE49-F238E27FC236}">
                <a16:creationId xmlns:a16="http://schemas.microsoft.com/office/drawing/2014/main" id="{4E4C4E93-9ACF-4962-C9CC-DF9DA0712196}"/>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46">
            <a:extLst>
              <a:ext uri="{FF2B5EF4-FFF2-40B4-BE49-F238E27FC236}">
                <a16:creationId xmlns:a16="http://schemas.microsoft.com/office/drawing/2014/main" id="{6C88B42F-6654-07E7-90BC-F03320DC1F54}"/>
              </a:ext>
            </a:extLst>
          </p:cNvPr>
          <p:cNvSpPr>
            <a:spLocks noGrp="1" noChangeArrowheads="1"/>
          </p:cNvSpPr>
          <p:nvPr>
            <p:ph type="sldNum" sz="quarter" idx="12"/>
          </p:nvPr>
        </p:nvSpPr>
        <p:spPr>
          <a:ln/>
        </p:spPr>
        <p:txBody>
          <a:bodyPr/>
          <a:lstStyle>
            <a:lvl1pPr>
              <a:defRPr/>
            </a:lvl1pPr>
          </a:lstStyle>
          <a:p>
            <a:pPr>
              <a:defRPr/>
            </a:pPr>
            <a:fld id="{9DBF18A3-387B-4708-A590-1DAD921B92EB}" type="slidenum">
              <a:rPr lang="el-GR" altLang="el-GR"/>
              <a:pPr>
                <a:defRPr/>
              </a:pPr>
              <a:t>‹#›</a:t>
            </a:fld>
            <a:endParaRPr lang="el-GR" altLang="el-GR"/>
          </a:p>
        </p:txBody>
      </p:sp>
    </p:spTree>
    <p:extLst>
      <p:ext uri="{BB962C8B-B14F-4D97-AF65-F5344CB8AC3E}">
        <p14:creationId xmlns:p14="http://schemas.microsoft.com/office/powerpoint/2010/main" val="3517334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1"/>
            <a:ext cx="5486400" cy="566738"/>
          </a:xfrm>
        </p:spPr>
        <p:txBody>
          <a:bodyPr anchor="b"/>
          <a:lstStyle>
            <a:lvl1pPr algn="l">
              <a:defRPr sz="1711"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2737"/>
            </a:lvl1pPr>
            <a:lvl2pPr marL="391043" indent="0">
              <a:buNone/>
              <a:defRPr sz="2395"/>
            </a:lvl2pPr>
            <a:lvl3pPr marL="782086" indent="0">
              <a:buNone/>
              <a:defRPr sz="2053"/>
            </a:lvl3pPr>
            <a:lvl4pPr marL="1173129" indent="0">
              <a:buNone/>
              <a:defRPr sz="1711"/>
            </a:lvl4pPr>
            <a:lvl5pPr marL="1564173" indent="0">
              <a:buNone/>
              <a:defRPr sz="1711"/>
            </a:lvl5pPr>
            <a:lvl6pPr marL="1955216" indent="0">
              <a:buNone/>
              <a:defRPr sz="1711"/>
            </a:lvl6pPr>
            <a:lvl7pPr marL="2346259" indent="0">
              <a:buNone/>
              <a:defRPr sz="1711"/>
            </a:lvl7pPr>
            <a:lvl8pPr marL="2737302" indent="0">
              <a:buNone/>
              <a:defRPr sz="1711"/>
            </a:lvl8pPr>
            <a:lvl9pPr marL="3128345" indent="0">
              <a:buNone/>
              <a:defRPr sz="1711"/>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197"/>
            </a:lvl1pPr>
            <a:lvl2pPr marL="391043" indent="0">
              <a:buNone/>
              <a:defRPr sz="1026"/>
            </a:lvl2pPr>
            <a:lvl3pPr marL="782086" indent="0">
              <a:buNone/>
              <a:defRPr sz="855"/>
            </a:lvl3pPr>
            <a:lvl4pPr marL="1173129" indent="0">
              <a:buNone/>
              <a:defRPr sz="770"/>
            </a:lvl4pPr>
            <a:lvl5pPr marL="1564173" indent="0">
              <a:buNone/>
              <a:defRPr sz="770"/>
            </a:lvl5pPr>
            <a:lvl6pPr marL="1955216" indent="0">
              <a:buNone/>
              <a:defRPr sz="770"/>
            </a:lvl6pPr>
            <a:lvl7pPr marL="2346259" indent="0">
              <a:buNone/>
              <a:defRPr sz="770"/>
            </a:lvl7pPr>
            <a:lvl8pPr marL="2737302" indent="0">
              <a:buNone/>
              <a:defRPr sz="770"/>
            </a:lvl8pPr>
            <a:lvl9pPr marL="3128345" indent="0">
              <a:buNone/>
              <a:defRPr sz="770"/>
            </a:lvl9pPr>
          </a:lstStyle>
          <a:p>
            <a:pPr lvl="0"/>
            <a:r>
              <a:rPr lang="el-GR"/>
              <a:t>Στυλ υποδείγματος κειμένου</a:t>
            </a:r>
          </a:p>
        </p:txBody>
      </p:sp>
      <p:sp>
        <p:nvSpPr>
          <p:cNvPr id="5" name="Rectangle 44">
            <a:extLst>
              <a:ext uri="{FF2B5EF4-FFF2-40B4-BE49-F238E27FC236}">
                <a16:creationId xmlns:a16="http://schemas.microsoft.com/office/drawing/2014/main" id="{FFF13A20-0E46-4371-3FCE-08BED810DFE3}"/>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45">
            <a:extLst>
              <a:ext uri="{FF2B5EF4-FFF2-40B4-BE49-F238E27FC236}">
                <a16:creationId xmlns:a16="http://schemas.microsoft.com/office/drawing/2014/main" id="{27BFD166-547F-AF25-DB19-ED479CDE1638}"/>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46">
            <a:extLst>
              <a:ext uri="{FF2B5EF4-FFF2-40B4-BE49-F238E27FC236}">
                <a16:creationId xmlns:a16="http://schemas.microsoft.com/office/drawing/2014/main" id="{D19376F2-68F2-46ED-600E-AFF5352C4397}"/>
              </a:ext>
            </a:extLst>
          </p:cNvPr>
          <p:cNvSpPr>
            <a:spLocks noGrp="1" noChangeArrowheads="1"/>
          </p:cNvSpPr>
          <p:nvPr>
            <p:ph type="sldNum" sz="quarter" idx="12"/>
          </p:nvPr>
        </p:nvSpPr>
        <p:spPr>
          <a:ln/>
        </p:spPr>
        <p:txBody>
          <a:bodyPr/>
          <a:lstStyle>
            <a:lvl1pPr>
              <a:defRPr/>
            </a:lvl1pPr>
          </a:lstStyle>
          <a:p>
            <a:pPr>
              <a:defRPr/>
            </a:pPr>
            <a:fld id="{A599B233-4EAA-40F5-A13F-D2A81BB0F878}" type="slidenum">
              <a:rPr lang="el-GR" altLang="el-GR"/>
              <a:pPr>
                <a:defRPr/>
              </a:pPr>
              <a:t>‹#›</a:t>
            </a:fld>
            <a:endParaRPr lang="el-GR" altLang="el-GR"/>
          </a:p>
        </p:txBody>
      </p:sp>
    </p:spTree>
    <p:extLst>
      <p:ext uri="{BB962C8B-B14F-4D97-AF65-F5344CB8AC3E}">
        <p14:creationId xmlns:p14="http://schemas.microsoft.com/office/powerpoint/2010/main" val="783473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4">
            <a:extLst>
              <a:ext uri="{FF2B5EF4-FFF2-40B4-BE49-F238E27FC236}">
                <a16:creationId xmlns:a16="http://schemas.microsoft.com/office/drawing/2014/main" id="{BB0CDD7D-4103-965F-2BAF-9CFACD62A45B}"/>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45">
            <a:extLst>
              <a:ext uri="{FF2B5EF4-FFF2-40B4-BE49-F238E27FC236}">
                <a16:creationId xmlns:a16="http://schemas.microsoft.com/office/drawing/2014/main" id="{70550E19-824C-A5F7-D16F-9463A540D29C}"/>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46">
            <a:extLst>
              <a:ext uri="{FF2B5EF4-FFF2-40B4-BE49-F238E27FC236}">
                <a16:creationId xmlns:a16="http://schemas.microsoft.com/office/drawing/2014/main" id="{BBE7F529-71BE-AC8E-5AD1-CEED5A11BF49}"/>
              </a:ext>
            </a:extLst>
          </p:cNvPr>
          <p:cNvSpPr>
            <a:spLocks noGrp="1" noChangeArrowheads="1"/>
          </p:cNvSpPr>
          <p:nvPr>
            <p:ph type="sldNum" sz="quarter" idx="12"/>
          </p:nvPr>
        </p:nvSpPr>
        <p:spPr>
          <a:ln/>
        </p:spPr>
        <p:txBody>
          <a:bodyPr/>
          <a:lstStyle>
            <a:lvl1pPr>
              <a:defRPr/>
            </a:lvl1pPr>
          </a:lstStyle>
          <a:p>
            <a:pPr>
              <a:defRPr/>
            </a:pPr>
            <a:fld id="{45218D90-CE9D-444B-B5A5-6F83731D4117}" type="slidenum">
              <a:rPr lang="el-GR" altLang="el-GR"/>
              <a:pPr>
                <a:defRPr/>
              </a:pPr>
              <a:t>‹#›</a:t>
            </a:fld>
            <a:endParaRPr lang="el-GR" altLang="el-GR"/>
          </a:p>
        </p:txBody>
      </p:sp>
    </p:spTree>
    <p:extLst>
      <p:ext uri="{BB962C8B-B14F-4D97-AF65-F5344CB8AC3E}">
        <p14:creationId xmlns:p14="http://schemas.microsoft.com/office/powerpoint/2010/main" val="939568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7813"/>
            <a:ext cx="2057400" cy="5853112"/>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7813"/>
            <a:ext cx="6019800" cy="5853112"/>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44">
            <a:extLst>
              <a:ext uri="{FF2B5EF4-FFF2-40B4-BE49-F238E27FC236}">
                <a16:creationId xmlns:a16="http://schemas.microsoft.com/office/drawing/2014/main" id="{AB20F8BD-3FF5-766A-A16D-27FC4937432F}"/>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45">
            <a:extLst>
              <a:ext uri="{FF2B5EF4-FFF2-40B4-BE49-F238E27FC236}">
                <a16:creationId xmlns:a16="http://schemas.microsoft.com/office/drawing/2014/main" id="{0E2AD4C8-D03F-2A51-173F-D634E40D008E}"/>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46">
            <a:extLst>
              <a:ext uri="{FF2B5EF4-FFF2-40B4-BE49-F238E27FC236}">
                <a16:creationId xmlns:a16="http://schemas.microsoft.com/office/drawing/2014/main" id="{D47D4DB4-593B-9996-59E8-6FD939B26231}"/>
              </a:ext>
            </a:extLst>
          </p:cNvPr>
          <p:cNvSpPr>
            <a:spLocks noGrp="1" noChangeArrowheads="1"/>
          </p:cNvSpPr>
          <p:nvPr>
            <p:ph type="sldNum" sz="quarter" idx="12"/>
          </p:nvPr>
        </p:nvSpPr>
        <p:spPr>
          <a:ln/>
        </p:spPr>
        <p:txBody>
          <a:bodyPr/>
          <a:lstStyle>
            <a:lvl1pPr>
              <a:defRPr/>
            </a:lvl1pPr>
          </a:lstStyle>
          <a:p>
            <a:pPr>
              <a:defRPr/>
            </a:pPr>
            <a:fld id="{9F9234FC-30C4-4815-AD43-14E1FD95DAF8}" type="slidenum">
              <a:rPr lang="el-GR" altLang="el-GR"/>
              <a:pPr>
                <a:defRPr/>
              </a:pPr>
              <a:t>‹#›</a:t>
            </a:fld>
            <a:endParaRPr lang="el-GR" altLang="el-GR"/>
          </a:p>
        </p:txBody>
      </p:sp>
    </p:spTree>
    <p:extLst>
      <p:ext uri="{BB962C8B-B14F-4D97-AF65-F5344CB8AC3E}">
        <p14:creationId xmlns:p14="http://schemas.microsoft.com/office/powerpoint/2010/main" val="1960933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Τίτλος και Κείμενο επάνω από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1"/>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0"/>
            <a:ext cx="8229600" cy="2189163"/>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57200" y="3941763"/>
            <a:ext cx="8229600" cy="218916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4">
            <a:extLst>
              <a:ext uri="{FF2B5EF4-FFF2-40B4-BE49-F238E27FC236}">
                <a16:creationId xmlns:a16="http://schemas.microsoft.com/office/drawing/2014/main" id="{E92E9621-F978-74FE-1C25-73E7A02A58E8}"/>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45">
            <a:extLst>
              <a:ext uri="{FF2B5EF4-FFF2-40B4-BE49-F238E27FC236}">
                <a16:creationId xmlns:a16="http://schemas.microsoft.com/office/drawing/2014/main" id="{DADC7D30-8B79-35AD-4C42-2311D5D5632E}"/>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46">
            <a:extLst>
              <a:ext uri="{FF2B5EF4-FFF2-40B4-BE49-F238E27FC236}">
                <a16:creationId xmlns:a16="http://schemas.microsoft.com/office/drawing/2014/main" id="{822B3D06-CDF2-A708-3D94-210CA9646ADB}"/>
              </a:ext>
            </a:extLst>
          </p:cNvPr>
          <p:cNvSpPr>
            <a:spLocks noGrp="1" noChangeArrowheads="1"/>
          </p:cNvSpPr>
          <p:nvPr>
            <p:ph type="sldNum" sz="quarter" idx="12"/>
          </p:nvPr>
        </p:nvSpPr>
        <p:spPr>
          <a:ln/>
        </p:spPr>
        <p:txBody>
          <a:bodyPr/>
          <a:lstStyle>
            <a:lvl1pPr>
              <a:defRPr/>
            </a:lvl1pPr>
          </a:lstStyle>
          <a:p>
            <a:pPr>
              <a:defRPr/>
            </a:pPr>
            <a:fld id="{49ACAF74-C2D1-417E-BBDE-134E605D83C0}" type="slidenum">
              <a:rPr lang="el-GR" altLang="el-GR"/>
              <a:pPr>
                <a:defRPr/>
              </a:pPr>
              <a:t>‹#›</a:t>
            </a:fld>
            <a:endParaRPr lang="el-GR" altLang="el-GR"/>
          </a:p>
        </p:txBody>
      </p:sp>
    </p:spTree>
    <p:extLst>
      <p:ext uri="{BB962C8B-B14F-4D97-AF65-F5344CB8AC3E}">
        <p14:creationId xmlns:p14="http://schemas.microsoft.com/office/powerpoint/2010/main" val="2167545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457200" y="277813"/>
            <a:ext cx="8229600" cy="585311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44">
            <a:extLst>
              <a:ext uri="{FF2B5EF4-FFF2-40B4-BE49-F238E27FC236}">
                <a16:creationId xmlns:a16="http://schemas.microsoft.com/office/drawing/2014/main" id="{C833F8FA-2794-6977-8430-FD732B60528B}"/>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45">
            <a:extLst>
              <a:ext uri="{FF2B5EF4-FFF2-40B4-BE49-F238E27FC236}">
                <a16:creationId xmlns:a16="http://schemas.microsoft.com/office/drawing/2014/main" id="{63D11C32-0064-00A9-9557-FF7FC49EB514}"/>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46">
            <a:extLst>
              <a:ext uri="{FF2B5EF4-FFF2-40B4-BE49-F238E27FC236}">
                <a16:creationId xmlns:a16="http://schemas.microsoft.com/office/drawing/2014/main" id="{9F4E1AC8-4473-C915-0EEC-324DE454C391}"/>
              </a:ext>
            </a:extLst>
          </p:cNvPr>
          <p:cNvSpPr>
            <a:spLocks noGrp="1" noChangeArrowheads="1"/>
          </p:cNvSpPr>
          <p:nvPr>
            <p:ph type="sldNum" sz="quarter" idx="12"/>
          </p:nvPr>
        </p:nvSpPr>
        <p:spPr>
          <a:ln/>
        </p:spPr>
        <p:txBody>
          <a:bodyPr/>
          <a:lstStyle>
            <a:lvl1pPr>
              <a:defRPr/>
            </a:lvl1pPr>
          </a:lstStyle>
          <a:p>
            <a:pPr>
              <a:defRPr/>
            </a:pPr>
            <a:fld id="{870EDDA6-AA29-4527-9CD0-9BFB0EBBFF25}" type="slidenum">
              <a:rPr lang="el-GR" altLang="el-GR"/>
              <a:pPr>
                <a:defRPr/>
              </a:pPr>
              <a:t>‹#›</a:t>
            </a:fld>
            <a:endParaRPr lang="el-GR" altLang="el-GR"/>
          </a:p>
        </p:txBody>
      </p:sp>
    </p:spTree>
    <p:extLst>
      <p:ext uri="{BB962C8B-B14F-4D97-AF65-F5344CB8AC3E}">
        <p14:creationId xmlns:p14="http://schemas.microsoft.com/office/powerpoint/2010/main" val="1659713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7813"/>
            <a:ext cx="8229600" cy="1143001"/>
          </a:xfrm>
        </p:spPr>
        <p:txBody>
          <a:bodyPr/>
          <a:lstStyle/>
          <a:p>
            <a:r>
              <a:rPr lang="el-GR"/>
              <a:t>Στυλ κύριου τίτλου</a:t>
            </a:r>
          </a:p>
        </p:txBody>
      </p:sp>
      <p:sp>
        <p:nvSpPr>
          <p:cNvPr id="3" name="Θέση κειμένου 2"/>
          <p:cNvSpPr>
            <a:spLocks noGrp="1"/>
          </p:cNvSpPr>
          <p:nvPr>
            <p:ph type="body" sz="half" idx="1"/>
          </p:nvPr>
        </p:nvSpPr>
        <p:spPr>
          <a:xfrm>
            <a:off x="457200" y="1600201"/>
            <a:ext cx="4038600" cy="4530724"/>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1"/>
            <a:ext cx="4038600" cy="4530724"/>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4">
            <a:extLst>
              <a:ext uri="{FF2B5EF4-FFF2-40B4-BE49-F238E27FC236}">
                <a16:creationId xmlns:a16="http://schemas.microsoft.com/office/drawing/2014/main" id="{0AC3D6B3-85BB-E9BC-6E15-A9E1B063431E}"/>
              </a:ext>
            </a:extLst>
          </p:cNvPr>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45">
            <a:extLst>
              <a:ext uri="{FF2B5EF4-FFF2-40B4-BE49-F238E27FC236}">
                <a16:creationId xmlns:a16="http://schemas.microsoft.com/office/drawing/2014/main" id="{BA1F9376-F183-0335-AA3F-4ED6ACD36DED}"/>
              </a:ext>
            </a:extLst>
          </p:cNvPr>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46">
            <a:extLst>
              <a:ext uri="{FF2B5EF4-FFF2-40B4-BE49-F238E27FC236}">
                <a16:creationId xmlns:a16="http://schemas.microsoft.com/office/drawing/2014/main" id="{B5A66E04-1C16-3020-E449-80C22FADEF11}"/>
              </a:ext>
            </a:extLst>
          </p:cNvPr>
          <p:cNvSpPr>
            <a:spLocks noGrp="1" noChangeArrowheads="1"/>
          </p:cNvSpPr>
          <p:nvPr>
            <p:ph type="sldNum" sz="quarter" idx="12"/>
          </p:nvPr>
        </p:nvSpPr>
        <p:spPr>
          <a:ln/>
        </p:spPr>
        <p:txBody>
          <a:bodyPr/>
          <a:lstStyle>
            <a:lvl1pPr>
              <a:defRPr/>
            </a:lvl1pPr>
          </a:lstStyle>
          <a:p>
            <a:pPr>
              <a:defRPr/>
            </a:pPr>
            <a:fld id="{899CAAF1-F81F-462D-9531-FA6EE4BE4288}" type="slidenum">
              <a:rPr lang="el-GR" altLang="el-GR"/>
              <a:pPr>
                <a:defRPr/>
              </a:pPr>
              <a:t>‹#›</a:t>
            </a:fld>
            <a:endParaRPr lang="el-GR" altLang="el-GR"/>
          </a:p>
        </p:txBody>
      </p:sp>
    </p:spTree>
    <p:extLst>
      <p:ext uri="{BB962C8B-B14F-4D97-AF65-F5344CB8AC3E}">
        <p14:creationId xmlns:p14="http://schemas.microsoft.com/office/powerpoint/2010/main" val="46643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l-GR" altLang="el-GR">
              <a:solidFill>
                <a:srgbClr val="FFFFFF"/>
              </a:solidFill>
            </a:endParaRPr>
          </a:p>
        </p:txBody>
      </p:sp>
      <p:sp>
        <p:nvSpPr>
          <p:cNvPr id="5" name="Θέση υποσέλιδου 4"/>
          <p:cNvSpPr>
            <a:spLocks noGrp="1"/>
          </p:cNvSpPr>
          <p:nvPr>
            <p:ph type="ftr" sz="quarter" idx="11"/>
          </p:nvPr>
        </p:nvSpPr>
        <p:spPr/>
        <p:txBody>
          <a:bodyPr/>
          <a:lstStyle>
            <a:lvl1pPr>
              <a:defRPr/>
            </a:lvl1pPr>
          </a:lstStyle>
          <a:p>
            <a:endParaRPr lang="el-GR" altLang="el-GR">
              <a:solidFill>
                <a:srgbClr val="FFFFFF"/>
              </a:solidFill>
            </a:endParaRPr>
          </a:p>
        </p:txBody>
      </p:sp>
      <p:sp>
        <p:nvSpPr>
          <p:cNvPr id="6" name="Θέση αριθμού διαφάνειας 5"/>
          <p:cNvSpPr>
            <a:spLocks noGrp="1"/>
          </p:cNvSpPr>
          <p:nvPr>
            <p:ph type="sldNum" sz="quarter" idx="12"/>
          </p:nvPr>
        </p:nvSpPr>
        <p:spPr/>
        <p:txBody>
          <a:bodyPr/>
          <a:lstStyle>
            <a:lvl1pPr>
              <a:defRPr/>
            </a:lvl1pPr>
          </a:lstStyle>
          <a:p>
            <a:fld id="{22003920-9294-4F4E-A003-83D6A1B0C519}"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292737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p:txBody>
          <a:bodyPr/>
          <a:lstStyle>
            <a:lvl1pPr>
              <a:defRPr/>
            </a:lvl1pPr>
          </a:lstStyle>
          <a:p>
            <a:fld id="{0BAA3CBE-14AA-4422-BCC3-E8136F714820}"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204323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lvl1pPr>
              <a:defRPr/>
            </a:lvl1pPr>
          </a:lstStyle>
          <a:p>
            <a:endParaRPr lang="el-GR" altLang="el-GR">
              <a:solidFill>
                <a:srgbClr val="FFFFFF"/>
              </a:solidFill>
            </a:endParaRPr>
          </a:p>
        </p:txBody>
      </p:sp>
      <p:sp>
        <p:nvSpPr>
          <p:cNvPr id="8" name="Θέση υποσέλιδου 7"/>
          <p:cNvSpPr>
            <a:spLocks noGrp="1"/>
          </p:cNvSpPr>
          <p:nvPr>
            <p:ph type="ftr" sz="quarter" idx="11"/>
          </p:nvPr>
        </p:nvSpPr>
        <p:spPr/>
        <p:txBody>
          <a:bodyPr/>
          <a:lstStyle>
            <a:lvl1pPr>
              <a:defRPr/>
            </a:lvl1pPr>
          </a:lstStyle>
          <a:p>
            <a:endParaRPr lang="el-GR" altLang="el-GR">
              <a:solidFill>
                <a:srgbClr val="FFFFFF"/>
              </a:solidFill>
            </a:endParaRPr>
          </a:p>
        </p:txBody>
      </p:sp>
      <p:sp>
        <p:nvSpPr>
          <p:cNvPr id="9" name="Θέση αριθμού διαφάνειας 8"/>
          <p:cNvSpPr>
            <a:spLocks noGrp="1"/>
          </p:cNvSpPr>
          <p:nvPr>
            <p:ph type="sldNum" sz="quarter" idx="12"/>
          </p:nvPr>
        </p:nvSpPr>
        <p:spPr/>
        <p:txBody>
          <a:bodyPr/>
          <a:lstStyle>
            <a:lvl1pPr>
              <a:defRPr/>
            </a:lvl1pPr>
          </a:lstStyle>
          <a:p>
            <a:fld id="{79F13D36-82E5-4D92-9840-A8194D8FEA42}"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365793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lvl1pPr>
              <a:defRPr/>
            </a:lvl1pPr>
          </a:lstStyle>
          <a:p>
            <a:endParaRPr lang="el-GR" altLang="el-GR">
              <a:solidFill>
                <a:srgbClr val="FFFFFF"/>
              </a:solidFill>
            </a:endParaRPr>
          </a:p>
        </p:txBody>
      </p:sp>
      <p:sp>
        <p:nvSpPr>
          <p:cNvPr id="4" name="Θέση υποσέλιδου 3"/>
          <p:cNvSpPr>
            <a:spLocks noGrp="1"/>
          </p:cNvSpPr>
          <p:nvPr>
            <p:ph type="ftr" sz="quarter" idx="11"/>
          </p:nvPr>
        </p:nvSpPr>
        <p:spPr/>
        <p:txBody>
          <a:bodyPr/>
          <a:lstStyle>
            <a:lvl1pPr>
              <a:defRPr/>
            </a:lvl1pPr>
          </a:lstStyle>
          <a:p>
            <a:endParaRPr lang="el-GR" altLang="el-GR">
              <a:solidFill>
                <a:srgbClr val="FFFFFF"/>
              </a:solidFill>
            </a:endParaRPr>
          </a:p>
        </p:txBody>
      </p:sp>
      <p:sp>
        <p:nvSpPr>
          <p:cNvPr id="5" name="Θέση αριθμού διαφάνειας 4"/>
          <p:cNvSpPr>
            <a:spLocks noGrp="1"/>
          </p:cNvSpPr>
          <p:nvPr>
            <p:ph type="sldNum" sz="quarter" idx="12"/>
          </p:nvPr>
        </p:nvSpPr>
        <p:spPr/>
        <p:txBody>
          <a:bodyPr/>
          <a:lstStyle>
            <a:lvl1pPr>
              <a:defRPr/>
            </a:lvl1pPr>
          </a:lstStyle>
          <a:p>
            <a:fld id="{AEFEEAAD-18B4-48BF-BB2A-6762A4D601F8}"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412319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l-GR" altLang="el-GR">
              <a:solidFill>
                <a:srgbClr val="FFFFFF"/>
              </a:solidFill>
            </a:endParaRPr>
          </a:p>
        </p:txBody>
      </p:sp>
      <p:sp>
        <p:nvSpPr>
          <p:cNvPr id="3" name="Θέση υποσέλιδου 2"/>
          <p:cNvSpPr>
            <a:spLocks noGrp="1"/>
          </p:cNvSpPr>
          <p:nvPr>
            <p:ph type="ftr" sz="quarter" idx="11"/>
          </p:nvPr>
        </p:nvSpPr>
        <p:spPr/>
        <p:txBody>
          <a:bodyPr/>
          <a:lstStyle>
            <a:lvl1pPr>
              <a:defRPr/>
            </a:lvl1pPr>
          </a:lstStyle>
          <a:p>
            <a:endParaRPr lang="el-GR" altLang="el-GR">
              <a:solidFill>
                <a:srgbClr val="FFFFFF"/>
              </a:solidFill>
            </a:endParaRPr>
          </a:p>
        </p:txBody>
      </p:sp>
      <p:sp>
        <p:nvSpPr>
          <p:cNvPr id="4" name="Θέση αριθμού διαφάνειας 3"/>
          <p:cNvSpPr>
            <a:spLocks noGrp="1"/>
          </p:cNvSpPr>
          <p:nvPr>
            <p:ph type="sldNum" sz="quarter" idx="12"/>
          </p:nvPr>
        </p:nvSpPr>
        <p:spPr/>
        <p:txBody>
          <a:bodyPr/>
          <a:lstStyle>
            <a:lvl1pPr>
              <a:defRPr/>
            </a:lvl1pPr>
          </a:lstStyle>
          <a:p>
            <a:fld id="{10FB950E-01A6-4408-8C4E-DD7821A12FA3}"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165775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p:txBody>
          <a:bodyPr/>
          <a:lstStyle>
            <a:lvl1pPr>
              <a:defRPr/>
            </a:lvl1pPr>
          </a:lstStyle>
          <a:p>
            <a:fld id="{D9B61AA5-3B2B-4E2E-960E-DBA92C4DB8CC}"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61685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l-GR" altLang="el-GR">
              <a:solidFill>
                <a:srgbClr val="FFFFFF"/>
              </a:solidFill>
            </a:endParaRPr>
          </a:p>
        </p:txBody>
      </p:sp>
      <p:sp>
        <p:nvSpPr>
          <p:cNvPr id="6" name="Θέση υποσέλιδου 5"/>
          <p:cNvSpPr>
            <a:spLocks noGrp="1"/>
          </p:cNvSpPr>
          <p:nvPr>
            <p:ph type="ftr" sz="quarter" idx="11"/>
          </p:nvPr>
        </p:nvSpPr>
        <p:spPr/>
        <p:txBody>
          <a:bodyPr/>
          <a:lstStyle>
            <a:lvl1pPr>
              <a:defRPr/>
            </a:lvl1pPr>
          </a:lstStyle>
          <a:p>
            <a:endParaRPr lang="el-GR" altLang="el-GR">
              <a:solidFill>
                <a:srgbClr val="FFFFFF"/>
              </a:solidFill>
            </a:endParaRPr>
          </a:p>
        </p:txBody>
      </p:sp>
      <p:sp>
        <p:nvSpPr>
          <p:cNvPr id="7" name="Θέση αριθμού διαφάνειας 6"/>
          <p:cNvSpPr>
            <a:spLocks noGrp="1"/>
          </p:cNvSpPr>
          <p:nvPr>
            <p:ph type="sldNum" sz="quarter" idx="12"/>
          </p:nvPr>
        </p:nvSpPr>
        <p:spPr/>
        <p:txBody>
          <a:bodyPr/>
          <a:lstStyle>
            <a:lvl1pPr>
              <a:defRPr/>
            </a:lvl1pPr>
          </a:lstStyle>
          <a:p>
            <a:fld id="{69BD10D1-7E9A-4AD1-BDE9-31C59CEABC73}" type="slidenum">
              <a:rPr lang="el-GR" altLang="el-GR">
                <a:solidFill>
                  <a:srgbClr val="FFFFFF"/>
                </a:solidFill>
              </a:rPr>
              <a:pPr/>
              <a:t>‹#›</a:t>
            </a:fld>
            <a:endParaRPr lang="el-GR" altLang="el-GR">
              <a:solidFill>
                <a:srgbClr val="FFFFFF"/>
              </a:solidFill>
            </a:endParaRPr>
          </a:p>
        </p:txBody>
      </p:sp>
    </p:spTree>
    <p:extLst>
      <p:ext uri="{BB962C8B-B14F-4D97-AF65-F5344CB8AC3E}">
        <p14:creationId xmlns:p14="http://schemas.microsoft.com/office/powerpoint/2010/main" val="274184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44000" cy="6856413"/>
            <a:chOff x="0" y="0"/>
            <a:chExt cx="5760" cy="4319"/>
          </a:xfrm>
        </p:grpSpPr>
        <p:sp>
          <p:nvSpPr>
            <p:cNvPr id="11267"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68"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69"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0"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1"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1272"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3"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4"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5"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6"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7"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8"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79"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0"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1"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2"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3"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4"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5"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6"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7"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l-GR">
                <a:solidFill>
                  <a:srgbClr val="FFFFFF"/>
                </a:solidFill>
              </a:endParaRPr>
            </a:p>
          </p:txBody>
        </p:sp>
        <p:sp>
          <p:nvSpPr>
            <p:cNvPr id="11288"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89"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0"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1"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2"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3"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4"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5"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6"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7"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8"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299"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0"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1"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2"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nvGrpSpPr>
            <p:cNvPr id="11303" name="Group 39"/>
            <p:cNvGrpSpPr>
              <a:grpSpLocks/>
            </p:cNvGrpSpPr>
            <p:nvPr userDrawn="1"/>
          </p:nvGrpSpPr>
          <p:grpSpPr bwMode="auto">
            <a:xfrm>
              <a:off x="0" y="1632"/>
              <a:ext cx="5758" cy="1858"/>
              <a:chOff x="0" y="1632"/>
              <a:chExt cx="5758" cy="1858"/>
            </a:xfrm>
          </p:grpSpPr>
          <p:sp>
            <p:nvSpPr>
              <p:cNvPr id="11304"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sp>
            <p:nvSpPr>
              <p:cNvPr id="11305"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l-GR">
                  <a:solidFill>
                    <a:srgbClr val="FFFFFF"/>
                  </a:solidFill>
                </a:endParaRPr>
              </a:p>
            </p:txBody>
          </p:sp>
        </p:grpSp>
      </p:grpSp>
      <p:sp>
        <p:nvSpPr>
          <p:cNvPr id="11306"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Click to edit Master title style</a:t>
            </a:r>
          </a:p>
        </p:txBody>
      </p:sp>
      <p:sp>
        <p:nvSpPr>
          <p:cNvPr id="11307"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11308"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l-GR" altLang="el-GR">
              <a:solidFill>
                <a:srgbClr val="FFFFFF"/>
              </a:solidFill>
            </a:endParaRPr>
          </a:p>
        </p:txBody>
      </p:sp>
      <p:sp>
        <p:nvSpPr>
          <p:cNvPr id="11309"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l-GR" altLang="el-GR">
              <a:solidFill>
                <a:srgbClr val="FFFFFF"/>
              </a:solidFill>
            </a:endParaRPr>
          </a:p>
        </p:txBody>
      </p:sp>
      <p:sp>
        <p:nvSpPr>
          <p:cNvPr id="11310"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2957D6DD-0BFE-4822-BEEB-9B491DC31DCD}" type="slidenum">
              <a:rPr lang="el-GR" altLang="el-GR">
                <a:solidFill>
                  <a:srgbClr val="FFFFFF"/>
                </a:solidFill>
              </a:rPr>
              <a:pPr fontAlgn="base">
                <a:spcBef>
                  <a:spcPct val="0"/>
                </a:spcBef>
                <a:spcAft>
                  <a:spcPct val="0"/>
                </a:spcAft>
              </a:pPr>
              <a:t>‹#›</a:t>
            </a:fld>
            <a:endParaRPr lang="el-GR" altLang="el-GR">
              <a:solidFill>
                <a:srgbClr val="FFFFFF"/>
              </a:solidFill>
            </a:endParaRPr>
          </a:p>
        </p:txBody>
      </p:sp>
    </p:spTree>
    <p:extLst>
      <p:ext uri="{BB962C8B-B14F-4D97-AF65-F5344CB8AC3E}">
        <p14:creationId xmlns:p14="http://schemas.microsoft.com/office/powerpoint/2010/main" val="33404541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31BAD46-0E6F-2887-B4D7-0378DBB7BACE}"/>
              </a:ext>
            </a:extLst>
          </p:cNvPr>
          <p:cNvGrpSpPr>
            <a:grpSpLocks/>
          </p:cNvGrpSpPr>
          <p:nvPr/>
        </p:nvGrpSpPr>
        <p:grpSpPr bwMode="auto">
          <a:xfrm>
            <a:off x="0" y="1"/>
            <a:ext cx="9144000" cy="6856143"/>
            <a:chOff x="0" y="0"/>
            <a:chExt cx="5760" cy="4319"/>
          </a:xfrm>
        </p:grpSpPr>
        <p:sp>
          <p:nvSpPr>
            <p:cNvPr id="11267" name="Freeform 3">
              <a:extLst>
                <a:ext uri="{FF2B5EF4-FFF2-40B4-BE49-F238E27FC236}">
                  <a16:creationId xmlns:a16="http://schemas.microsoft.com/office/drawing/2014/main" id="{C765F7C3-C3DA-E028-2762-0C92DD7ABE37}"/>
                </a:ext>
              </a:extLst>
            </p:cNvPr>
            <p:cNvSpPr>
              <a:spLocks/>
            </p:cNvSpPr>
            <p:nvPr/>
          </p:nvSpPr>
          <p:spPr bwMode="hidden">
            <a:xfrm>
              <a:off x="0" y="12"/>
              <a:ext cx="5758" cy="3274"/>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a:defRPr/>
              </a:pPr>
              <a:endParaRPr lang="el-GR" sz="1800">
                <a:solidFill>
                  <a:srgbClr val="FFFFFF"/>
                </a:solidFill>
              </a:endParaRPr>
            </a:p>
          </p:txBody>
        </p:sp>
        <p:sp>
          <p:nvSpPr>
            <p:cNvPr id="11268" name="Freeform 4">
              <a:extLst>
                <a:ext uri="{FF2B5EF4-FFF2-40B4-BE49-F238E27FC236}">
                  <a16:creationId xmlns:a16="http://schemas.microsoft.com/office/drawing/2014/main" id="{8717924C-D143-9732-7615-26484CD342D9}"/>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1269" name="Freeform 5">
              <a:extLst>
                <a:ext uri="{FF2B5EF4-FFF2-40B4-BE49-F238E27FC236}">
                  <a16:creationId xmlns:a16="http://schemas.microsoft.com/office/drawing/2014/main" id="{1C345840-1E30-629E-116F-507A43D15CE5}"/>
                </a:ext>
              </a:extLst>
            </p:cNvPr>
            <p:cNvSpPr>
              <a:spLocks/>
            </p:cNvSpPr>
            <p:nvPr/>
          </p:nvSpPr>
          <p:spPr bwMode="hidden">
            <a:xfrm>
              <a:off x="0" y="3433"/>
              <a:ext cx="4038" cy="192"/>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a:defRPr/>
              </a:pPr>
              <a:endParaRPr lang="el-GR" sz="1800">
                <a:solidFill>
                  <a:srgbClr val="FFFFFF"/>
                </a:solidFill>
              </a:endParaRPr>
            </a:p>
          </p:txBody>
        </p:sp>
        <p:sp>
          <p:nvSpPr>
            <p:cNvPr id="1035" name="Freeform 6">
              <a:extLst>
                <a:ext uri="{FF2B5EF4-FFF2-40B4-BE49-F238E27FC236}">
                  <a16:creationId xmlns:a16="http://schemas.microsoft.com/office/drawing/2014/main" id="{8CC7264D-383A-EB36-F86B-EE6A1A0DD31A}"/>
                </a:ext>
              </a:extLst>
            </p:cNvPr>
            <p:cNvSpPr>
              <a:spLocks/>
            </p:cNvSpPr>
            <p:nvPr/>
          </p:nvSpPr>
          <p:spPr bwMode="hidden">
            <a:xfrm>
              <a:off x="4038" y="3577"/>
              <a:ext cx="1720" cy="65"/>
            </a:xfrm>
            <a:custGeom>
              <a:avLst/>
              <a:gdLst>
                <a:gd name="T0" fmla="*/ 1702 w 1722"/>
                <a:gd name="T1" fmla="*/ 56 h 66"/>
                <a:gd name="T2" fmla="*/ 1702 w 1722"/>
                <a:gd name="T3" fmla="*/ 50 h 66"/>
                <a:gd name="T4" fmla="*/ 0 w 1722"/>
                <a:gd name="T5" fmla="*/ 0 h 66"/>
                <a:gd name="T6" fmla="*/ 0 w 1722"/>
                <a:gd name="T7" fmla="*/ 38 h 66"/>
                <a:gd name="T8" fmla="*/ 1702 w 1722"/>
                <a:gd name="T9" fmla="*/ 56 h 66"/>
                <a:gd name="T10" fmla="*/ 1702 w 1722"/>
                <a:gd name="T11" fmla="*/ 5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1271" name="Freeform 7">
              <a:extLst>
                <a:ext uri="{FF2B5EF4-FFF2-40B4-BE49-F238E27FC236}">
                  <a16:creationId xmlns:a16="http://schemas.microsoft.com/office/drawing/2014/main" id="{83EC39A4-63F3-509D-184A-2FD540D85C2E}"/>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p:spPr>
          <p:txBody>
            <a:bodyPr/>
            <a:lstStyle/>
            <a:p>
              <a:pPr>
                <a:defRPr/>
              </a:pPr>
              <a:endParaRPr lang="el-GR" sz="1800">
                <a:solidFill>
                  <a:srgbClr val="FFFFFF"/>
                </a:solidFill>
              </a:endParaRPr>
            </a:p>
          </p:txBody>
        </p:sp>
        <p:sp>
          <p:nvSpPr>
            <p:cNvPr id="1037" name="Freeform 8">
              <a:extLst>
                <a:ext uri="{FF2B5EF4-FFF2-40B4-BE49-F238E27FC236}">
                  <a16:creationId xmlns:a16="http://schemas.microsoft.com/office/drawing/2014/main" id="{4BB55B9D-AF1B-8A59-2654-5AEE11423076}"/>
                </a:ext>
              </a:extLst>
            </p:cNvPr>
            <p:cNvSpPr>
              <a:spLocks/>
            </p:cNvSpPr>
            <p:nvPr/>
          </p:nvSpPr>
          <p:spPr bwMode="hidden">
            <a:xfrm>
              <a:off x="4784" y="3702"/>
              <a:ext cx="974" cy="101"/>
            </a:xfrm>
            <a:custGeom>
              <a:avLst/>
              <a:gdLst>
                <a:gd name="T0" fmla="*/ 965 w 975"/>
                <a:gd name="T1" fmla="*/ 48 h 101"/>
                <a:gd name="T2" fmla="*/ 965 w 975"/>
                <a:gd name="T3" fmla="*/ 0 h 101"/>
                <a:gd name="T4" fmla="*/ 0 w 975"/>
                <a:gd name="T5" fmla="*/ 24 h 101"/>
                <a:gd name="T6" fmla="*/ 0 w 975"/>
                <a:gd name="T7" fmla="*/ 101 h 101"/>
                <a:gd name="T8" fmla="*/ 965 w 975"/>
                <a:gd name="T9" fmla="*/ 48 h 101"/>
                <a:gd name="T10" fmla="*/ 96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038" name="Freeform 9">
              <a:extLst>
                <a:ext uri="{FF2B5EF4-FFF2-40B4-BE49-F238E27FC236}">
                  <a16:creationId xmlns:a16="http://schemas.microsoft.com/office/drawing/2014/main" id="{BD5C8B4D-753D-E34E-2E2E-DCC6D2692831}"/>
                </a:ext>
              </a:extLst>
            </p:cNvPr>
            <p:cNvSpPr>
              <a:spLocks/>
            </p:cNvSpPr>
            <p:nvPr/>
          </p:nvSpPr>
          <p:spPr bwMode="hidden">
            <a:xfrm>
              <a:off x="3619" y="3815"/>
              <a:ext cx="2139" cy="198"/>
            </a:xfrm>
            <a:custGeom>
              <a:avLst/>
              <a:gdLst>
                <a:gd name="T0" fmla="*/ 2121 w 2141"/>
                <a:gd name="T1" fmla="*/ 0 h 198"/>
                <a:gd name="T2" fmla="*/ 0 w 2141"/>
                <a:gd name="T3" fmla="*/ 156 h 198"/>
                <a:gd name="T4" fmla="*/ 0 w 2141"/>
                <a:gd name="T5" fmla="*/ 198 h 198"/>
                <a:gd name="T6" fmla="*/ 2121 w 2141"/>
                <a:gd name="T7" fmla="*/ 0 h 198"/>
                <a:gd name="T8" fmla="*/ 212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1274" name="Freeform 10">
              <a:extLst>
                <a:ext uri="{FF2B5EF4-FFF2-40B4-BE49-F238E27FC236}">
                  <a16:creationId xmlns:a16="http://schemas.microsoft.com/office/drawing/2014/main" id="{E092D22E-FDA2-8EB9-9672-ACAD4B03B8E0}"/>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l-GR" sz="1800">
                <a:solidFill>
                  <a:srgbClr val="FFFFFF"/>
                </a:solidFill>
              </a:endParaRPr>
            </a:p>
          </p:txBody>
        </p:sp>
        <p:sp>
          <p:nvSpPr>
            <p:cNvPr id="1040" name="Freeform 11">
              <a:extLst>
                <a:ext uri="{FF2B5EF4-FFF2-40B4-BE49-F238E27FC236}">
                  <a16:creationId xmlns:a16="http://schemas.microsoft.com/office/drawing/2014/main" id="{60A0EB9F-A8D0-B434-2C62-E06FD069FA4E}"/>
                </a:ext>
              </a:extLst>
            </p:cNvPr>
            <p:cNvSpPr>
              <a:spLocks/>
            </p:cNvSpPr>
            <p:nvPr/>
          </p:nvSpPr>
          <p:spPr bwMode="hidden">
            <a:xfrm>
              <a:off x="2097" y="4043"/>
              <a:ext cx="2514" cy="276"/>
            </a:xfrm>
            <a:custGeom>
              <a:avLst/>
              <a:gdLst>
                <a:gd name="T0" fmla="*/ 2152 w 2517"/>
                <a:gd name="T1" fmla="*/ 276 h 276"/>
                <a:gd name="T2" fmla="*/ 2487 w 2517"/>
                <a:gd name="T3" fmla="*/ 204 h 276"/>
                <a:gd name="T4" fmla="*/ 2230 w 2517"/>
                <a:gd name="T5" fmla="*/ 0 h 276"/>
                <a:gd name="T6" fmla="*/ 0 w 2517"/>
                <a:gd name="T7" fmla="*/ 276 h 276"/>
                <a:gd name="T8" fmla="*/ 2152 w 2517"/>
                <a:gd name="T9" fmla="*/ 276 h 276"/>
                <a:gd name="T10" fmla="*/ 215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1276" name="Freeform 12">
              <a:extLst>
                <a:ext uri="{FF2B5EF4-FFF2-40B4-BE49-F238E27FC236}">
                  <a16:creationId xmlns:a16="http://schemas.microsoft.com/office/drawing/2014/main" id="{62A272A2-D84A-B9DB-441E-22F0CB609F95}"/>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a:defRPr/>
              </a:pPr>
              <a:endParaRPr lang="el-GR" sz="1800">
                <a:solidFill>
                  <a:srgbClr val="FFFFFF"/>
                </a:solidFill>
              </a:endParaRPr>
            </a:p>
          </p:txBody>
        </p:sp>
        <p:sp>
          <p:nvSpPr>
            <p:cNvPr id="1042" name="Freeform 13">
              <a:extLst>
                <a:ext uri="{FF2B5EF4-FFF2-40B4-BE49-F238E27FC236}">
                  <a16:creationId xmlns:a16="http://schemas.microsoft.com/office/drawing/2014/main" id="{2B6DABAC-7EB0-B441-DEE9-962384518AF4}"/>
                </a:ext>
              </a:extLst>
            </p:cNvPr>
            <p:cNvSpPr>
              <a:spLocks/>
            </p:cNvSpPr>
            <p:nvPr/>
          </p:nvSpPr>
          <p:spPr bwMode="hidden">
            <a:xfrm>
              <a:off x="5030" y="3151"/>
              <a:ext cx="728" cy="240"/>
            </a:xfrm>
            <a:custGeom>
              <a:avLst/>
              <a:gdLst>
                <a:gd name="T0" fmla="*/ 719 w 729"/>
                <a:gd name="T1" fmla="*/ 240 h 240"/>
                <a:gd name="T2" fmla="*/ 0 w 729"/>
                <a:gd name="T3" fmla="*/ 0 h 240"/>
                <a:gd name="T4" fmla="*/ 0 w 729"/>
                <a:gd name="T5" fmla="*/ 6 h 240"/>
                <a:gd name="T6" fmla="*/ 719 w 729"/>
                <a:gd name="T7" fmla="*/ 240 h 240"/>
                <a:gd name="T8" fmla="*/ 71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1278" name="Freeform 14">
              <a:extLst>
                <a:ext uri="{FF2B5EF4-FFF2-40B4-BE49-F238E27FC236}">
                  <a16:creationId xmlns:a16="http://schemas.microsoft.com/office/drawing/2014/main" id="{506A0E83-141C-545A-AA74-1EED76F08E3F}"/>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044" name="Freeform 15">
              <a:extLst>
                <a:ext uri="{FF2B5EF4-FFF2-40B4-BE49-F238E27FC236}">
                  <a16:creationId xmlns:a16="http://schemas.microsoft.com/office/drawing/2014/main" id="{CC81400A-0D3C-29BE-3816-783F53182C4F}"/>
                </a:ext>
              </a:extLst>
            </p:cNvPr>
            <p:cNvSpPr>
              <a:spLocks/>
            </p:cNvSpPr>
            <p:nvPr/>
          </p:nvSpPr>
          <p:spPr bwMode="hidden">
            <a:xfrm>
              <a:off x="5030" y="3049"/>
              <a:ext cx="728" cy="318"/>
            </a:xfrm>
            <a:custGeom>
              <a:avLst/>
              <a:gdLst>
                <a:gd name="T0" fmla="*/ 719 w 729"/>
                <a:gd name="T1" fmla="*/ 318 h 318"/>
                <a:gd name="T2" fmla="*/ 719 w 729"/>
                <a:gd name="T3" fmla="*/ 312 h 318"/>
                <a:gd name="T4" fmla="*/ 0 w 729"/>
                <a:gd name="T5" fmla="*/ 0 h 318"/>
                <a:gd name="T6" fmla="*/ 0 w 729"/>
                <a:gd name="T7" fmla="*/ 54 h 318"/>
                <a:gd name="T8" fmla="*/ 719 w 729"/>
                <a:gd name="T9" fmla="*/ 318 h 318"/>
                <a:gd name="T10" fmla="*/ 71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1280" name="Freeform 16">
              <a:extLst>
                <a:ext uri="{FF2B5EF4-FFF2-40B4-BE49-F238E27FC236}">
                  <a16:creationId xmlns:a16="http://schemas.microsoft.com/office/drawing/2014/main" id="{83ADD0D7-1557-7518-B233-80A48A12B0E4}"/>
                </a:ext>
              </a:extLst>
            </p:cNvPr>
            <p:cNvSpPr>
              <a:spLocks/>
            </p:cNvSpPr>
            <p:nvPr/>
          </p:nvSpPr>
          <p:spPr bwMode="hidden">
            <a:xfrm>
              <a:off x="0" y="915"/>
              <a:ext cx="5030" cy="2188"/>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a:defRPr/>
              </a:pPr>
              <a:endParaRPr lang="el-GR" sz="1800">
                <a:solidFill>
                  <a:srgbClr val="FFFFFF"/>
                </a:solidFill>
              </a:endParaRPr>
            </a:p>
          </p:txBody>
        </p:sp>
        <p:sp>
          <p:nvSpPr>
            <p:cNvPr id="11281" name="Freeform 17">
              <a:extLst>
                <a:ext uri="{FF2B5EF4-FFF2-40B4-BE49-F238E27FC236}">
                  <a16:creationId xmlns:a16="http://schemas.microsoft.com/office/drawing/2014/main" id="{3F41D9E3-7985-EA74-B671-A5D278052C13}"/>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1282" name="Freeform 18">
              <a:extLst>
                <a:ext uri="{FF2B5EF4-FFF2-40B4-BE49-F238E27FC236}">
                  <a16:creationId xmlns:a16="http://schemas.microsoft.com/office/drawing/2014/main" id="{305F1AA6-4978-3E04-555F-5147EDA2804B}"/>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a:defRPr/>
              </a:pPr>
              <a:endParaRPr lang="el-GR" sz="1800">
                <a:solidFill>
                  <a:srgbClr val="FFFFFF"/>
                </a:solidFill>
              </a:endParaRPr>
            </a:p>
          </p:txBody>
        </p:sp>
        <p:sp>
          <p:nvSpPr>
            <p:cNvPr id="1048" name="Freeform 19">
              <a:extLst>
                <a:ext uri="{FF2B5EF4-FFF2-40B4-BE49-F238E27FC236}">
                  <a16:creationId xmlns:a16="http://schemas.microsoft.com/office/drawing/2014/main" id="{94F27DD1-F111-D700-7C66-0D3B9FECABFB}"/>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1284" name="Freeform 20">
              <a:extLst>
                <a:ext uri="{FF2B5EF4-FFF2-40B4-BE49-F238E27FC236}">
                  <a16:creationId xmlns:a16="http://schemas.microsoft.com/office/drawing/2014/main" id="{B691F9FA-44B1-E5A4-3BB2-8D2044CF5C7E}"/>
                </a:ext>
              </a:extLst>
            </p:cNvPr>
            <p:cNvSpPr>
              <a:spLocks/>
            </p:cNvSpPr>
            <p:nvPr/>
          </p:nvSpPr>
          <p:spPr bwMode="hidden">
            <a:xfrm>
              <a:off x="2454" y="0"/>
              <a:ext cx="3119" cy="2677"/>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050" name="Freeform 21">
              <a:extLst>
                <a:ext uri="{FF2B5EF4-FFF2-40B4-BE49-F238E27FC236}">
                  <a16:creationId xmlns:a16="http://schemas.microsoft.com/office/drawing/2014/main" id="{1C889CB4-A20F-EBF1-E52B-90C9F9AB1FCC}"/>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1286" name="Freeform 22">
              <a:extLst>
                <a:ext uri="{FF2B5EF4-FFF2-40B4-BE49-F238E27FC236}">
                  <a16:creationId xmlns:a16="http://schemas.microsoft.com/office/drawing/2014/main" id="{FEA677CE-6802-7BEA-6F2E-A56D6B31AD1F}"/>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1287" name="Freeform 23">
              <a:extLst>
                <a:ext uri="{FF2B5EF4-FFF2-40B4-BE49-F238E27FC236}">
                  <a16:creationId xmlns:a16="http://schemas.microsoft.com/office/drawing/2014/main" id="{FD5A6FE8-8E69-4C41-8EA6-BD9BAF1B4B10}"/>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p:spPr>
          <p:txBody>
            <a:bodyPr/>
            <a:lstStyle/>
            <a:p>
              <a:pPr>
                <a:defRPr/>
              </a:pPr>
              <a:endParaRPr lang="el-GR" sz="1800">
                <a:solidFill>
                  <a:srgbClr val="FFFFFF"/>
                </a:solidFill>
              </a:endParaRPr>
            </a:p>
          </p:txBody>
        </p:sp>
        <p:sp>
          <p:nvSpPr>
            <p:cNvPr id="11288" name="Freeform 24">
              <a:extLst>
                <a:ext uri="{FF2B5EF4-FFF2-40B4-BE49-F238E27FC236}">
                  <a16:creationId xmlns:a16="http://schemas.microsoft.com/office/drawing/2014/main" id="{0A2C993C-33E1-00B9-92E7-2A49D3077403}"/>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a:defRPr/>
              </a:pPr>
              <a:endParaRPr lang="el-GR" sz="1800">
                <a:solidFill>
                  <a:srgbClr val="FFFFFF"/>
                </a:solidFill>
              </a:endParaRPr>
            </a:p>
          </p:txBody>
        </p:sp>
        <p:sp>
          <p:nvSpPr>
            <p:cNvPr id="1054" name="Freeform 25">
              <a:extLst>
                <a:ext uri="{FF2B5EF4-FFF2-40B4-BE49-F238E27FC236}">
                  <a16:creationId xmlns:a16="http://schemas.microsoft.com/office/drawing/2014/main" id="{7FB163C3-3DED-F64B-D053-105288C7C4E3}"/>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1290" name="Freeform 26">
              <a:extLst>
                <a:ext uri="{FF2B5EF4-FFF2-40B4-BE49-F238E27FC236}">
                  <a16:creationId xmlns:a16="http://schemas.microsoft.com/office/drawing/2014/main" id="{169180A8-E150-5788-2F91-EDD1BA14F259}"/>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a:defRPr/>
              </a:pPr>
              <a:endParaRPr lang="el-GR" sz="1800">
                <a:solidFill>
                  <a:srgbClr val="FFFFFF"/>
                </a:solidFill>
              </a:endParaRPr>
            </a:p>
          </p:txBody>
        </p:sp>
        <p:sp>
          <p:nvSpPr>
            <p:cNvPr id="11291" name="Freeform 27">
              <a:extLst>
                <a:ext uri="{FF2B5EF4-FFF2-40B4-BE49-F238E27FC236}">
                  <a16:creationId xmlns:a16="http://schemas.microsoft.com/office/drawing/2014/main" id="{CDB9173E-2210-13A1-3351-C84D3EB910F6}"/>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a:defRPr/>
              </a:pPr>
              <a:endParaRPr lang="el-GR" sz="1800">
                <a:solidFill>
                  <a:srgbClr val="FFFFFF"/>
                </a:solidFill>
              </a:endParaRPr>
            </a:p>
          </p:txBody>
        </p:sp>
        <p:sp>
          <p:nvSpPr>
            <p:cNvPr id="1057" name="Freeform 28">
              <a:extLst>
                <a:ext uri="{FF2B5EF4-FFF2-40B4-BE49-F238E27FC236}">
                  <a16:creationId xmlns:a16="http://schemas.microsoft.com/office/drawing/2014/main" id="{C9346BFC-4C61-8E9E-0AA9-F18C36E0F05A}"/>
                </a:ext>
              </a:extLst>
            </p:cNvPr>
            <p:cNvSpPr>
              <a:spLocks/>
            </p:cNvSpPr>
            <p:nvPr/>
          </p:nvSpPr>
          <p:spPr bwMode="hidden">
            <a:xfrm>
              <a:off x="5698" y="653"/>
              <a:ext cx="60" cy="311"/>
            </a:xfrm>
            <a:custGeom>
              <a:avLst/>
              <a:gdLst>
                <a:gd name="T0" fmla="*/ 0 w 60"/>
                <a:gd name="T1" fmla="*/ 144 h 312"/>
                <a:gd name="T2" fmla="*/ 60 w 60"/>
                <a:gd name="T3" fmla="*/ 30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1293" name="Freeform 29">
              <a:extLst>
                <a:ext uri="{FF2B5EF4-FFF2-40B4-BE49-F238E27FC236}">
                  <a16:creationId xmlns:a16="http://schemas.microsoft.com/office/drawing/2014/main" id="{AE330E0F-5B6C-939D-0323-E30EC47E0C3D}"/>
                </a:ext>
              </a:extLst>
            </p:cNvPr>
            <p:cNvSpPr>
              <a:spLocks/>
            </p:cNvSpPr>
            <p:nvPr/>
          </p:nvSpPr>
          <p:spPr bwMode="hidden">
            <a:xfrm>
              <a:off x="2" y="1601"/>
              <a:ext cx="5752" cy="1865"/>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059" name="Freeform 30">
              <a:extLst>
                <a:ext uri="{FF2B5EF4-FFF2-40B4-BE49-F238E27FC236}">
                  <a16:creationId xmlns:a16="http://schemas.microsoft.com/office/drawing/2014/main" id="{74CEE8CF-E28F-0340-A53B-3A7340F3ED98}"/>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sz="1800"/>
            </a:p>
          </p:txBody>
        </p:sp>
        <p:sp>
          <p:nvSpPr>
            <p:cNvPr id="11295" name="Freeform 31">
              <a:extLst>
                <a:ext uri="{FF2B5EF4-FFF2-40B4-BE49-F238E27FC236}">
                  <a16:creationId xmlns:a16="http://schemas.microsoft.com/office/drawing/2014/main" id="{A30E436F-262A-C250-2CBA-0E3FC4EE148F}"/>
                </a:ext>
              </a:extLst>
            </p:cNvPr>
            <p:cNvSpPr>
              <a:spLocks/>
            </p:cNvSpPr>
            <p:nvPr/>
          </p:nvSpPr>
          <p:spPr bwMode="hidden">
            <a:xfrm>
              <a:off x="2" y="2152"/>
              <a:ext cx="5752" cy="1334"/>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1296" name="Freeform 32">
              <a:extLst>
                <a:ext uri="{FF2B5EF4-FFF2-40B4-BE49-F238E27FC236}">
                  <a16:creationId xmlns:a16="http://schemas.microsoft.com/office/drawing/2014/main" id="{BF1289DD-B3D7-7E58-1234-B663EE340E6D}"/>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a:defRPr/>
              </a:pPr>
              <a:endParaRPr lang="el-GR" sz="1800">
                <a:solidFill>
                  <a:srgbClr val="FFFFFF"/>
                </a:solidFill>
              </a:endParaRPr>
            </a:p>
          </p:txBody>
        </p:sp>
        <p:sp>
          <p:nvSpPr>
            <p:cNvPr id="11297" name="Freeform 33">
              <a:extLst>
                <a:ext uri="{FF2B5EF4-FFF2-40B4-BE49-F238E27FC236}">
                  <a16:creationId xmlns:a16="http://schemas.microsoft.com/office/drawing/2014/main" id="{7F0C2F18-D3FF-9FEC-4073-5BF9DF211F53}"/>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1298" name="Freeform 34">
              <a:extLst>
                <a:ext uri="{FF2B5EF4-FFF2-40B4-BE49-F238E27FC236}">
                  <a16:creationId xmlns:a16="http://schemas.microsoft.com/office/drawing/2014/main" id="{8BC63F37-CF62-772E-11F4-E7C8CF61424F}"/>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1299" name="Freeform 35">
              <a:extLst>
                <a:ext uri="{FF2B5EF4-FFF2-40B4-BE49-F238E27FC236}">
                  <a16:creationId xmlns:a16="http://schemas.microsoft.com/office/drawing/2014/main" id="{F143FDCE-251E-BEEB-D567-E222D588A1F0}"/>
                </a:ext>
              </a:extLst>
            </p:cNvPr>
            <p:cNvSpPr>
              <a:spLocks/>
            </p:cNvSpPr>
            <p:nvPr/>
          </p:nvSpPr>
          <p:spPr bwMode="hidden">
            <a:xfrm>
              <a:off x="3950" y="0"/>
              <a:ext cx="1804" cy="2463"/>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a:defRPr/>
              </a:pPr>
              <a:endParaRPr lang="el-GR" sz="1800">
                <a:solidFill>
                  <a:srgbClr val="FFFFFF"/>
                </a:solidFill>
              </a:endParaRPr>
            </a:p>
          </p:txBody>
        </p:sp>
        <p:sp>
          <p:nvSpPr>
            <p:cNvPr id="11300" name="Freeform 36">
              <a:extLst>
                <a:ext uri="{FF2B5EF4-FFF2-40B4-BE49-F238E27FC236}">
                  <a16:creationId xmlns:a16="http://schemas.microsoft.com/office/drawing/2014/main" id="{2AF26E7A-F8D9-BE01-49D9-3AAF35FA7DFA}"/>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1301" name="Freeform 37">
              <a:extLst>
                <a:ext uri="{FF2B5EF4-FFF2-40B4-BE49-F238E27FC236}">
                  <a16:creationId xmlns:a16="http://schemas.microsoft.com/office/drawing/2014/main" id="{20152A37-9726-3A4D-6673-68753E369623}"/>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a:defRPr/>
              </a:pPr>
              <a:endParaRPr lang="el-GR" sz="1800">
                <a:solidFill>
                  <a:srgbClr val="FFFFFF"/>
                </a:solidFill>
              </a:endParaRPr>
            </a:p>
          </p:txBody>
        </p:sp>
        <p:sp>
          <p:nvSpPr>
            <p:cNvPr id="11302" name="Freeform 38">
              <a:extLst>
                <a:ext uri="{FF2B5EF4-FFF2-40B4-BE49-F238E27FC236}">
                  <a16:creationId xmlns:a16="http://schemas.microsoft.com/office/drawing/2014/main" id="{A7381F3D-8BDA-14B2-F67C-C13EBAD53BD2}"/>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a:defRPr/>
              </a:pPr>
              <a:endParaRPr lang="el-GR" sz="1800">
                <a:solidFill>
                  <a:srgbClr val="FFFFFF"/>
                </a:solidFill>
              </a:endParaRPr>
            </a:p>
          </p:txBody>
        </p:sp>
        <p:grpSp>
          <p:nvGrpSpPr>
            <p:cNvPr id="1068" name="Group 39">
              <a:extLst>
                <a:ext uri="{FF2B5EF4-FFF2-40B4-BE49-F238E27FC236}">
                  <a16:creationId xmlns:a16="http://schemas.microsoft.com/office/drawing/2014/main" id="{DC8F27C7-C0FF-563E-E9F5-5987AB146517}"/>
                </a:ext>
              </a:extLst>
            </p:cNvPr>
            <p:cNvGrpSpPr>
              <a:grpSpLocks/>
            </p:cNvGrpSpPr>
            <p:nvPr userDrawn="1"/>
          </p:nvGrpSpPr>
          <p:grpSpPr bwMode="auto">
            <a:xfrm>
              <a:off x="0" y="1632"/>
              <a:ext cx="5758" cy="1858"/>
              <a:chOff x="0" y="1632"/>
              <a:chExt cx="5758" cy="1858"/>
            </a:xfrm>
          </p:grpSpPr>
          <p:sp>
            <p:nvSpPr>
              <p:cNvPr id="11304" name="Freeform 40">
                <a:extLst>
                  <a:ext uri="{FF2B5EF4-FFF2-40B4-BE49-F238E27FC236}">
                    <a16:creationId xmlns:a16="http://schemas.microsoft.com/office/drawing/2014/main" id="{F18A4ECE-BEA9-8B9E-9FD0-B37C4B87A7A4}"/>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a:defRPr/>
                </a:pPr>
                <a:endParaRPr lang="el-GR" sz="1800">
                  <a:solidFill>
                    <a:srgbClr val="FFFFFF"/>
                  </a:solidFill>
                </a:endParaRPr>
              </a:p>
            </p:txBody>
          </p:sp>
          <p:sp>
            <p:nvSpPr>
              <p:cNvPr id="11305" name="Freeform 41">
                <a:extLst>
                  <a:ext uri="{FF2B5EF4-FFF2-40B4-BE49-F238E27FC236}">
                    <a16:creationId xmlns:a16="http://schemas.microsoft.com/office/drawing/2014/main" id="{E7F4F811-ACB7-5626-2913-E46E64EF53EA}"/>
                  </a:ext>
                </a:extLst>
              </p:cNvPr>
              <p:cNvSpPr>
                <a:spLocks/>
              </p:cNvSpPr>
              <p:nvPr/>
            </p:nvSpPr>
            <p:spPr bwMode="hidden">
              <a:xfrm>
                <a:off x="3646" y="2796"/>
                <a:ext cx="2112" cy="698"/>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a:defRPr/>
                </a:pPr>
                <a:endParaRPr lang="el-GR" sz="1800">
                  <a:solidFill>
                    <a:srgbClr val="FFFFFF"/>
                  </a:solidFill>
                </a:endParaRPr>
              </a:p>
            </p:txBody>
          </p:sp>
        </p:grpSp>
      </p:grpSp>
      <p:sp>
        <p:nvSpPr>
          <p:cNvPr id="11306" name="Rectangle 42">
            <a:extLst>
              <a:ext uri="{FF2B5EF4-FFF2-40B4-BE49-F238E27FC236}">
                <a16:creationId xmlns:a16="http://schemas.microsoft.com/office/drawing/2014/main" id="{4E264198-75E0-4D16-A744-6E12842C9BC0}"/>
              </a:ext>
            </a:extLst>
          </p:cNvPr>
          <p:cNvSpPr>
            <a:spLocks noGrp="1" noChangeArrowheads="1"/>
          </p:cNvSpPr>
          <p:nvPr>
            <p:ph type="title"/>
          </p:nvPr>
        </p:nvSpPr>
        <p:spPr bwMode="auto">
          <a:xfrm>
            <a:off x="457200" y="278403"/>
            <a:ext cx="8229600" cy="1143309"/>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l-GR" altLang="el-GR"/>
              <a:t>Click to edit Master title style</a:t>
            </a:r>
          </a:p>
        </p:txBody>
      </p:sp>
      <p:sp>
        <p:nvSpPr>
          <p:cNvPr id="11307" name="Rectangle 43">
            <a:extLst>
              <a:ext uri="{FF2B5EF4-FFF2-40B4-BE49-F238E27FC236}">
                <a16:creationId xmlns:a16="http://schemas.microsoft.com/office/drawing/2014/main" id="{9F7ED0B8-049A-511E-3568-80B6C9EF7EA6}"/>
              </a:ext>
            </a:extLst>
          </p:cNvPr>
          <p:cNvSpPr>
            <a:spLocks noGrp="1" noChangeArrowheads="1"/>
          </p:cNvSpPr>
          <p:nvPr>
            <p:ph type="body" idx="1"/>
          </p:nvPr>
        </p:nvSpPr>
        <p:spPr bwMode="auto">
          <a:xfrm>
            <a:off x="457200" y="1599891"/>
            <a:ext cx="8229600" cy="4530549"/>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l-GR" altLang="el-GR"/>
              <a:t>Click to edit Master text styles</a:t>
            </a:r>
          </a:p>
          <a:p>
            <a:pPr lvl="1"/>
            <a:r>
              <a:rPr lang="el-GR" altLang="el-GR"/>
              <a:t>Second level</a:t>
            </a:r>
          </a:p>
          <a:p>
            <a:pPr lvl="2"/>
            <a:r>
              <a:rPr lang="el-GR" altLang="el-GR"/>
              <a:t>Third level</a:t>
            </a:r>
          </a:p>
          <a:p>
            <a:pPr lvl="3"/>
            <a:r>
              <a:rPr lang="el-GR" altLang="el-GR"/>
              <a:t>Fourth level</a:t>
            </a:r>
          </a:p>
          <a:p>
            <a:pPr lvl="4"/>
            <a:r>
              <a:rPr lang="el-GR" altLang="el-GR"/>
              <a:t>Fifth level</a:t>
            </a:r>
          </a:p>
        </p:txBody>
      </p:sp>
      <p:sp>
        <p:nvSpPr>
          <p:cNvPr id="11308" name="Rectangle 44">
            <a:extLst>
              <a:ext uri="{FF2B5EF4-FFF2-40B4-BE49-F238E27FC236}">
                <a16:creationId xmlns:a16="http://schemas.microsoft.com/office/drawing/2014/main" id="{55100EEE-1A36-F557-6315-0DBBEB520387}"/>
              </a:ext>
            </a:extLst>
          </p:cNvPr>
          <p:cNvSpPr>
            <a:spLocks noGrp="1" noChangeArrowheads="1"/>
          </p:cNvSpPr>
          <p:nvPr>
            <p:ph type="dt" sz="half" idx="2"/>
          </p:nvPr>
        </p:nvSpPr>
        <p:spPr bwMode="auto">
          <a:xfrm>
            <a:off x="457200" y="6243657"/>
            <a:ext cx="2133600" cy="456581"/>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026">
                <a:solidFill>
                  <a:srgbClr val="FFFFFF"/>
                </a:solidFill>
                <a:effectLst>
                  <a:outerShdw blurRad="38100" dist="38100" dir="2700000" algn="tl">
                    <a:srgbClr val="000000"/>
                  </a:outerShdw>
                </a:effectLst>
              </a:defRPr>
            </a:lvl1pPr>
          </a:lstStyle>
          <a:p>
            <a:pPr>
              <a:defRPr/>
            </a:pPr>
            <a:endParaRPr lang="el-GR" altLang="el-GR"/>
          </a:p>
        </p:txBody>
      </p:sp>
      <p:sp>
        <p:nvSpPr>
          <p:cNvPr id="11309" name="Rectangle 45">
            <a:extLst>
              <a:ext uri="{FF2B5EF4-FFF2-40B4-BE49-F238E27FC236}">
                <a16:creationId xmlns:a16="http://schemas.microsoft.com/office/drawing/2014/main" id="{1CAC3A51-41ED-DE6A-2E6D-8513BA1DC1F1}"/>
              </a:ext>
            </a:extLst>
          </p:cNvPr>
          <p:cNvSpPr>
            <a:spLocks noGrp="1" noChangeArrowheads="1"/>
          </p:cNvSpPr>
          <p:nvPr>
            <p:ph type="ftr" sz="quarter" idx="3"/>
          </p:nvPr>
        </p:nvSpPr>
        <p:spPr bwMode="auto">
          <a:xfrm>
            <a:off x="3124200" y="6249226"/>
            <a:ext cx="2895600" cy="456581"/>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026">
                <a:solidFill>
                  <a:srgbClr val="FFFFFF"/>
                </a:solidFill>
                <a:effectLst>
                  <a:outerShdw blurRad="38100" dist="38100" dir="2700000" algn="tl">
                    <a:srgbClr val="000000"/>
                  </a:outerShdw>
                </a:effectLst>
              </a:defRPr>
            </a:lvl1pPr>
          </a:lstStyle>
          <a:p>
            <a:pPr>
              <a:defRPr/>
            </a:pPr>
            <a:endParaRPr lang="el-GR" altLang="el-GR"/>
          </a:p>
        </p:txBody>
      </p:sp>
      <p:sp>
        <p:nvSpPr>
          <p:cNvPr id="11310" name="Rectangle 46">
            <a:extLst>
              <a:ext uri="{FF2B5EF4-FFF2-40B4-BE49-F238E27FC236}">
                <a16:creationId xmlns:a16="http://schemas.microsoft.com/office/drawing/2014/main" id="{360720C5-DD24-62C0-4A62-3A9A7E6C53AF}"/>
              </a:ext>
            </a:extLst>
          </p:cNvPr>
          <p:cNvSpPr>
            <a:spLocks noGrp="1" noChangeArrowheads="1"/>
          </p:cNvSpPr>
          <p:nvPr>
            <p:ph type="sldNum" sz="quarter" idx="4"/>
          </p:nvPr>
        </p:nvSpPr>
        <p:spPr bwMode="auto">
          <a:xfrm>
            <a:off x="6553200" y="6243657"/>
            <a:ext cx="2133600" cy="456581"/>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026">
                <a:solidFill>
                  <a:srgbClr val="FFFFFF"/>
                </a:solidFill>
                <a:effectLst>
                  <a:outerShdw blurRad="38100" dist="38100" dir="2700000" algn="tl">
                    <a:srgbClr val="000000"/>
                  </a:outerShdw>
                </a:effectLst>
              </a:defRPr>
            </a:lvl1pPr>
          </a:lstStyle>
          <a:p>
            <a:pPr>
              <a:defRPr/>
            </a:pPr>
            <a:fld id="{5FB0270E-071F-44B2-8E01-BDC7C3E22BC0}" type="slidenum">
              <a:rPr lang="el-GR" altLang="el-GR"/>
              <a:pPr>
                <a:defRPr/>
              </a:pPr>
              <a:t>‹#›</a:t>
            </a:fld>
            <a:endParaRPr lang="el-GR" altLang="el-GR"/>
          </a:p>
        </p:txBody>
      </p:sp>
    </p:spTree>
    <p:extLst>
      <p:ext uri="{BB962C8B-B14F-4D97-AF65-F5344CB8AC3E}">
        <p14:creationId xmlns:p14="http://schemas.microsoft.com/office/powerpoint/2010/main" val="455261653"/>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0" fontAlgn="base" hangingPunct="0">
        <a:spcBef>
          <a:spcPct val="0"/>
        </a:spcBef>
        <a:spcAft>
          <a:spcPct val="0"/>
        </a:spcAft>
        <a:defRPr sz="37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7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7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7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700">
          <a:solidFill>
            <a:schemeClr val="tx2"/>
          </a:solidFill>
          <a:effectLst>
            <a:outerShdw blurRad="38100" dist="38100" dir="2700000" algn="tl">
              <a:srgbClr val="000000"/>
            </a:outerShdw>
          </a:effectLst>
          <a:latin typeface="Arial" charset="0"/>
        </a:defRPr>
      </a:lvl5pPr>
      <a:lvl6pPr marL="391043" algn="ctr" rtl="0" fontAlgn="base">
        <a:spcBef>
          <a:spcPct val="0"/>
        </a:spcBef>
        <a:spcAft>
          <a:spcPct val="0"/>
        </a:spcAft>
        <a:defRPr sz="3763">
          <a:solidFill>
            <a:schemeClr val="tx2"/>
          </a:solidFill>
          <a:effectLst>
            <a:outerShdw blurRad="38100" dist="38100" dir="2700000" algn="tl">
              <a:srgbClr val="000000"/>
            </a:outerShdw>
          </a:effectLst>
          <a:latin typeface="Arial" charset="0"/>
        </a:defRPr>
      </a:lvl6pPr>
      <a:lvl7pPr marL="782086" algn="ctr" rtl="0" fontAlgn="base">
        <a:spcBef>
          <a:spcPct val="0"/>
        </a:spcBef>
        <a:spcAft>
          <a:spcPct val="0"/>
        </a:spcAft>
        <a:defRPr sz="3763">
          <a:solidFill>
            <a:schemeClr val="tx2"/>
          </a:solidFill>
          <a:effectLst>
            <a:outerShdw blurRad="38100" dist="38100" dir="2700000" algn="tl">
              <a:srgbClr val="000000"/>
            </a:outerShdw>
          </a:effectLst>
          <a:latin typeface="Arial" charset="0"/>
        </a:defRPr>
      </a:lvl7pPr>
      <a:lvl8pPr marL="1173129" algn="ctr" rtl="0" fontAlgn="base">
        <a:spcBef>
          <a:spcPct val="0"/>
        </a:spcBef>
        <a:spcAft>
          <a:spcPct val="0"/>
        </a:spcAft>
        <a:defRPr sz="3763">
          <a:solidFill>
            <a:schemeClr val="tx2"/>
          </a:solidFill>
          <a:effectLst>
            <a:outerShdw blurRad="38100" dist="38100" dir="2700000" algn="tl">
              <a:srgbClr val="000000"/>
            </a:outerShdw>
          </a:effectLst>
          <a:latin typeface="Arial" charset="0"/>
        </a:defRPr>
      </a:lvl8pPr>
      <a:lvl9pPr marL="1564173" algn="ctr" rtl="0" fontAlgn="base">
        <a:spcBef>
          <a:spcPct val="0"/>
        </a:spcBef>
        <a:spcAft>
          <a:spcPct val="0"/>
        </a:spcAft>
        <a:defRPr sz="3763">
          <a:solidFill>
            <a:schemeClr val="tx2"/>
          </a:solidFill>
          <a:effectLst>
            <a:outerShdw blurRad="38100" dist="38100" dir="2700000" algn="tl">
              <a:srgbClr val="000000"/>
            </a:outerShdw>
          </a:effectLst>
          <a:latin typeface="Arial" charset="0"/>
        </a:defRPr>
      </a:lvl9pPr>
    </p:titleStyle>
    <p:bodyStyle>
      <a:lvl1pPr marL="292100" indent="-292100" algn="l" rtl="0" eaLnBrk="0" fontAlgn="base" hangingPunct="0">
        <a:spcBef>
          <a:spcPct val="20000"/>
        </a:spcBef>
        <a:spcAft>
          <a:spcPct val="0"/>
        </a:spcAft>
        <a:buClr>
          <a:schemeClr val="hlink"/>
        </a:buClr>
        <a:buSzPct val="90000"/>
        <a:buFont typeface="Wingdings" panose="05000000000000000000" pitchFamily="2" charset="2"/>
        <a:buBlip>
          <a:blip r:embed="rId16"/>
        </a:buBlip>
        <a:defRPr sz="2700">
          <a:solidFill>
            <a:schemeClr val="tx1"/>
          </a:solidFill>
          <a:effectLst>
            <a:outerShdw blurRad="38100" dist="38100" dir="2700000" algn="tl">
              <a:srgbClr val="000000"/>
            </a:outerShdw>
          </a:effectLst>
          <a:latin typeface="+mn-lt"/>
          <a:ea typeface="+mn-ea"/>
          <a:cs typeface="+mn-cs"/>
        </a:defRPr>
      </a:lvl1pPr>
      <a:lvl2pPr marL="635000" indent="-242888" algn="l" rtl="0" eaLnBrk="0" fontAlgn="base" hangingPunct="0">
        <a:spcBef>
          <a:spcPct val="20000"/>
        </a:spcBef>
        <a:spcAft>
          <a:spcPct val="0"/>
        </a:spcAft>
        <a:buChar char="–"/>
        <a:defRPr sz="2300">
          <a:solidFill>
            <a:schemeClr val="tx1"/>
          </a:solidFill>
          <a:effectLst>
            <a:outerShdw blurRad="38100" dist="38100" dir="2700000" algn="tl">
              <a:srgbClr val="000000"/>
            </a:outerShdw>
          </a:effectLst>
          <a:latin typeface="+mn-lt"/>
        </a:defRPr>
      </a:lvl2pPr>
      <a:lvl3pPr marL="976313" indent="-195263" algn="l" rtl="0" eaLnBrk="0" fontAlgn="base" hangingPunct="0">
        <a:spcBef>
          <a:spcPct val="20000"/>
        </a:spcBef>
        <a:spcAft>
          <a:spcPct val="0"/>
        </a:spcAft>
        <a:buClr>
          <a:schemeClr val="accent2"/>
        </a:buClr>
        <a:buSzPct val="90000"/>
        <a:buFont typeface="Wingdings" panose="05000000000000000000" pitchFamily="2" charset="2"/>
        <a:buBlip>
          <a:blip r:embed="rId17"/>
        </a:buBlip>
        <a:defRPr sz="2000">
          <a:solidFill>
            <a:schemeClr val="tx1"/>
          </a:solidFill>
          <a:effectLst>
            <a:outerShdw blurRad="38100" dist="38100" dir="2700000" algn="tl">
              <a:srgbClr val="000000"/>
            </a:outerShdw>
          </a:effectLst>
          <a:latin typeface="+mn-lt"/>
        </a:defRPr>
      </a:lvl3pPr>
      <a:lvl4pPr marL="1368425" indent="-195263" algn="l" rtl="0" eaLnBrk="0" fontAlgn="base" hangingPunct="0">
        <a:spcBef>
          <a:spcPct val="20000"/>
        </a:spcBef>
        <a:spcAft>
          <a:spcPct val="0"/>
        </a:spcAft>
        <a:buChar char="–"/>
        <a:defRPr sz="1700">
          <a:solidFill>
            <a:schemeClr val="tx1"/>
          </a:solidFill>
          <a:effectLst>
            <a:outerShdw blurRad="38100" dist="38100" dir="2700000" algn="tl">
              <a:srgbClr val="000000"/>
            </a:outerShdw>
          </a:effectLst>
          <a:latin typeface="+mn-lt"/>
        </a:defRPr>
      </a:lvl4pPr>
      <a:lvl5pPr marL="1758950" indent="-195263" algn="l" rtl="0" eaLnBrk="0" fontAlgn="base" hangingPunct="0">
        <a:spcBef>
          <a:spcPct val="20000"/>
        </a:spcBef>
        <a:spcAft>
          <a:spcPct val="0"/>
        </a:spcAft>
        <a:buClr>
          <a:schemeClr val="folHlink"/>
        </a:buClr>
        <a:buSzPct val="90000"/>
        <a:buFont typeface="Wingdings" panose="05000000000000000000" pitchFamily="2" charset="2"/>
        <a:buBlip>
          <a:blip r:embed="rId18"/>
        </a:buBlip>
        <a:defRPr sz="1700">
          <a:solidFill>
            <a:schemeClr val="tx1"/>
          </a:solidFill>
          <a:effectLst>
            <a:outerShdw blurRad="38100" dist="38100" dir="2700000" algn="tl">
              <a:srgbClr val="000000"/>
            </a:outerShdw>
          </a:effectLst>
          <a:latin typeface="+mn-lt"/>
        </a:defRPr>
      </a:lvl5pPr>
      <a:lvl6pPr marL="2150737" indent="-195522" algn="l" rtl="0" fontAlgn="base">
        <a:spcBef>
          <a:spcPct val="20000"/>
        </a:spcBef>
        <a:spcAft>
          <a:spcPct val="0"/>
        </a:spcAft>
        <a:buClr>
          <a:schemeClr val="folHlink"/>
        </a:buClr>
        <a:buSzPct val="90000"/>
        <a:buFont typeface="Wingdings" pitchFamily="2" charset="2"/>
        <a:buBlip>
          <a:blip r:embed="rId18"/>
        </a:buBlip>
        <a:defRPr sz="1711">
          <a:solidFill>
            <a:schemeClr val="tx1"/>
          </a:solidFill>
          <a:effectLst>
            <a:outerShdw blurRad="38100" dist="38100" dir="2700000" algn="tl">
              <a:srgbClr val="000000"/>
            </a:outerShdw>
          </a:effectLst>
          <a:latin typeface="+mn-lt"/>
        </a:defRPr>
      </a:lvl6pPr>
      <a:lvl7pPr marL="2541781" indent="-195522" algn="l" rtl="0" fontAlgn="base">
        <a:spcBef>
          <a:spcPct val="20000"/>
        </a:spcBef>
        <a:spcAft>
          <a:spcPct val="0"/>
        </a:spcAft>
        <a:buClr>
          <a:schemeClr val="folHlink"/>
        </a:buClr>
        <a:buSzPct val="90000"/>
        <a:buFont typeface="Wingdings" pitchFamily="2" charset="2"/>
        <a:buBlip>
          <a:blip r:embed="rId18"/>
        </a:buBlip>
        <a:defRPr sz="1711">
          <a:solidFill>
            <a:schemeClr val="tx1"/>
          </a:solidFill>
          <a:effectLst>
            <a:outerShdw blurRad="38100" dist="38100" dir="2700000" algn="tl">
              <a:srgbClr val="000000"/>
            </a:outerShdw>
          </a:effectLst>
          <a:latin typeface="+mn-lt"/>
        </a:defRPr>
      </a:lvl7pPr>
      <a:lvl8pPr marL="2932824" indent="-195522" algn="l" rtl="0" fontAlgn="base">
        <a:spcBef>
          <a:spcPct val="20000"/>
        </a:spcBef>
        <a:spcAft>
          <a:spcPct val="0"/>
        </a:spcAft>
        <a:buClr>
          <a:schemeClr val="folHlink"/>
        </a:buClr>
        <a:buSzPct val="90000"/>
        <a:buFont typeface="Wingdings" pitchFamily="2" charset="2"/>
        <a:buBlip>
          <a:blip r:embed="rId18"/>
        </a:buBlip>
        <a:defRPr sz="1711">
          <a:solidFill>
            <a:schemeClr val="tx1"/>
          </a:solidFill>
          <a:effectLst>
            <a:outerShdw blurRad="38100" dist="38100" dir="2700000" algn="tl">
              <a:srgbClr val="000000"/>
            </a:outerShdw>
          </a:effectLst>
          <a:latin typeface="+mn-lt"/>
        </a:defRPr>
      </a:lvl8pPr>
      <a:lvl9pPr marL="3323867" indent="-195522" algn="l" rtl="0" fontAlgn="base">
        <a:spcBef>
          <a:spcPct val="20000"/>
        </a:spcBef>
        <a:spcAft>
          <a:spcPct val="0"/>
        </a:spcAft>
        <a:buClr>
          <a:schemeClr val="folHlink"/>
        </a:buClr>
        <a:buSzPct val="90000"/>
        <a:buFont typeface="Wingdings" pitchFamily="2" charset="2"/>
        <a:buBlip>
          <a:blip r:embed="rId18"/>
        </a:buBlip>
        <a:defRPr sz="1711">
          <a:solidFill>
            <a:schemeClr val="tx1"/>
          </a:solidFill>
          <a:effectLst>
            <a:outerShdw blurRad="38100" dist="38100" dir="2700000" algn="tl">
              <a:srgbClr val="000000"/>
            </a:outerShdw>
          </a:effectLst>
          <a:latin typeface="+mn-lt"/>
        </a:defRPr>
      </a:lvl9pPr>
    </p:bodyStyle>
    <p:otherStyle>
      <a:defPPr>
        <a:defRPr lang="el-GR"/>
      </a:defPPr>
      <a:lvl1pPr marL="0" algn="l" defTabSz="782086" rtl="0" eaLnBrk="1" latinLnBrk="0" hangingPunct="1">
        <a:defRPr sz="1540" kern="1200">
          <a:solidFill>
            <a:schemeClr val="tx1"/>
          </a:solidFill>
          <a:latin typeface="+mn-lt"/>
          <a:ea typeface="+mn-ea"/>
          <a:cs typeface="+mn-cs"/>
        </a:defRPr>
      </a:lvl1pPr>
      <a:lvl2pPr marL="391043" algn="l" defTabSz="782086" rtl="0" eaLnBrk="1" latinLnBrk="0" hangingPunct="1">
        <a:defRPr sz="1540" kern="1200">
          <a:solidFill>
            <a:schemeClr val="tx1"/>
          </a:solidFill>
          <a:latin typeface="+mn-lt"/>
          <a:ea typeface="+mn-ea"/>
          <a:cs typeface="+mn-cs"/>
        </a:defRPr>
      </a:lvl2pPr>
      <a:lvl3pPr marL="782086" algn="l" defTabSz="782086" rtl="0" eaLnBrk="1" latinLnBrk="0" hangingPunct="1">
        <a:defRPr sz="1540" kern="1200">
          <a:solidFill>
            <a:schemeClr val="tx1"/>
          </a:solidFill>
          <a:latin typeface="+mn-lt"/>
          <a:ea typeface="+mn-ea"/>
          <a:cs typeface="+mn-cs"/>
        </a:defRPr>
      </a:lvl3pPr>
      <a:lvl4pPr marL="1173129" algn="l" defTabSz="782086" rtl="0" eaLnBrk="1" latinLnBrk="0" hangingPunct="1">
        <a:defRPr sz="1540" kern="1200">
          <a:solidFill>
            <a:schemeClr val="tx1"/>
          </a:solidFill>
          <a:latin typeface="+mn-lt"/>
          <a:ea typeface="+mn-ea"/>
          <a:cs typeface="+mn-cs"/>
        </a:defRPr>
      </a:lvl4pPr>
      <a:lvl5pPr marL="1564173" algn="l" defTabSz="782086" rtl="0" eaLnBrk="1" latinLnBrk="0" hangingPunct="1">
        <a:defRPr sz="1540" kern="1200">
          <a:solidFill>
            <a:schemeClr val="tx1"/>
          </a:solidFill>
          <a:latin typeface="+mn-lt"/>
          <a:ea typeface="+mn-ea"/>
          <a:cs typeface="+mn-cs"/>
        </a:defRPr>
      </a:lvl5pPr>
      <a:lvl6pPr marL="1955216" algn="l" defTabSz="782086" rtl="0" eaLnBrk="1" latinLnBrk="0" hangingPunct="1">
        <a:defRPr sz="1540" kern="1200">
          <a:solidFill>
            <a:schemeClr val="tx1"/>
          </a:solidFill>
          <a:latin typeface="+mn-lt"/>
          <a:ea typeface="+mn-ea"/>
          <a:cs typeface="+mn-cs"/>
        </a:defRPr>
      </a:lvl6pPr>
      <a:lvl7pPr marL="2346259" algn="l" defTabSz="782086" rtl="0" eaLnBrk="1" latinLnBrk="0" hangingPunct="1">
        <a:defRPr sz="1540" kern="1200">
          <a:solidFill>
            <a:schemeClr val="tx1"/>
          </a:solidFill>
          <a:latin typeface="+mn-lt"/>
          <a:ea typeface="+mn-ea"/>
          <a:cs typeface="+mn-cs"/>
        </a:defRPr>
      </a:lvl7pPr>
      <a:lvl8pPr marL="2737302" algn="l" defTabSz="782086" rtl="0" eaLnBrk="1" latinLnBrk="0" hangingPunct="1">
        <a:defRPr sz="1540" kern="1200">
          <a:solidFill>
            <a:schemeClr val="tx1"/>
          </a:solidFill>
          <a:latin typeface="+mn-lt"/>
          <a:ea typeface="+mn-ea"/>
          <a:cs typeface="+mn-cs"/>
        </a:defRPr>
      </a:lvl8pPr>
      <a:lvl9pPr marL="3128345" algn="l" defTabSz="782086" rtl="0" eaLnBrk="1" latinLnBrk="0" hangingPunct="1">
        <a:defRPr sz="15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B40CB6-E73D-8BA9-5D45-25C040FE343B}"/>
              </a:ext>
            </a:extLst>
          </p:cNvPr>
          <p:cNvSpPr>
            <a:spLocks noGrp="1"/>
          </p:cNvSpPr>
          <p:nvPr>
            <p:ph type="ctrTitle" sz="quarter"/>
          </p:nvPr>
        </p:nvSpPr>
        <p:spPr>
          <a:xfrm>
            <a:off x="457200" y="692150"/>
            <a:ext cx="8229600" cy="1828800"/>
          </a:xfrm>
        </p:spPr>
        <p:txBody>
          <a:bodyPr/>
          <a:lstStyle/>
          <a:p>
            <a:pPr eaLnBrk="1" hangingPunct="1">
              <a:defRPr/>
            </a:pPr>
            <a:r>
              <a:rPr lang="el-GR" sz="32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ΜΑΘΗΜΑ 6 </a:t>
            </a:r>
            <a:br>
              <a:rPr lang="el-GR" sz="32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l-GR" sz="32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ΕΦΑΡΜΟΣΜΕΝΗ ΗΘΙΚΗ - ΩΦΕΛΙΜΙΣΜΟΣ</a:t>
            </a:r>
            <a:br>
              <a:rPr lang="el-GR"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l-GR" sz="6000" dirty="0"/>
          </a:p>
        </p:txBody>
      </p:sp>
      <p:sp>
        <p:nvSpPr>
          <p:cNvPr id="3" name="Υπότιτλος 2">
            <a:extLst>
              <a:ext uri="{FF2B5EF4-FFF2-40B4-BE49-F238E27FC236}">
                <a16:creationId xmlns:a16="http://schemas.microsoft.com/office/drawing/2014/main" id="{61F19ABF-B27B-EA60-4CAC-E494F2366C22}"/>
              </a:ext>
            </a:extLst>
          </p:cNvPr>
          <p:cNvSpPr>
            <a:spLocks noGrp="1"/>
          </p:cNvSpPr>
          <p:nvPr>
            <p:ph type="subTitle" sz="quarter" idx="1"/>
          </p:nvPr>
        </p:nvSpPr>
        <p:spPr>
          <a:xfrm>
            <a:off x="1331913" y="2068513"/>
            <a:ext cx="6296025" cy="2720975"/>
          </a:xfrm>
        </p:spPr>
        <p:txBody>
          <a:bodyPr/>
          <a:lstStyle/>
          <a:p>
            <a:pPr>
              <a:lnSpc>
                <a:spcPct val="115000"/>
              </a:lnSpc>
              <a:spcAft>
                <a:spcPts val="1000"/>
              </a:spcAft>
              <a:defRPr/>
            </a:pPr>
            <a:r>
              <a:rPr lang="el-GR" sz="1800" b="1" i="1" dirty="0">
                <a:solidFill>
                  <a:srgbClr val="FFFF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Κωνσταντίνος Καλαχάνης</a:t>
            </a:r>
          </a:p>
          <a:p>
            <a:pPr>
              <a:lnSpc>
                <a:spcPct val="115000"/>
              </a:lnSpc>
              <a:spcAft>
                <a:spcPts val="1000"/>
              </a:spcAft>
              <a:defRPr/>
            </a:pPr>
            <a:r>
              <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Δρ. Φιλοσοφίας, Εθνικό &amp; Καποδιστριακό Πανεπιστήμιο Αθηνών</a:t>
            </a:r>
          </a:p>
          <a:p>
            <a:pPr>
              <a:lnSpc>
                <a:spcPct val="115000"/>
              </a:lnSpc>
              <a:spcAft>
                <a:spcPts val="1000"/>
              </a:spcAft>
              <a:defRPr/>
            </a:pPr>
            <a:r>
              <a:rPr lang="en-US"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M.Sc. </a:t>
            </a:r>
            <a:r>
              <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Περιβάλλον &amp;  Υγεία, διαχείριση περιβαλλοντικών θεμάτων με επιπτώσεις στην υγεία, Ιατρική Σχολή, Εθνικό &amp; Καποδιστριακό Πανεπιστήμιο Αθηνών</a:t>
            </a:r>
          </a:p>
          <a:p>
            <a:pPr>
              <a:lnSpc>
                <a:spcPct val="115000"/>
              </a:lnSpc>
              <a:spcAft>
                <a:spcPts val="1000"/>
              </a:spcAft>
              <a:defRPr/>
            </a:pPr>
            <a:r>
              <a:rPr lang="en-US"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Research Coordinator</a:t>
            </a:r>
            <a:r>
              <a:rPr lang="el-GR"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New York College, Athens, Greece</a:t>
            </a:r>
          </a:p>
          <a:p>
            <a:pPr eaLnBrk="1" hangingPunct="1">
              <a:defRPr/>
            </a:pP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4A6C0-88C3-6464-1942-711DF645A4A3}"/>
              </a:ext>
            </a:extLst>
          </p:cNvPr>
          <p:cNvSpPr>
            <a:spLocks noGrp="1"/>
          </p:cNvSpPr>
          <p:nvPr>
            <p:ph type="title"/>
          </p:nvPr>
        </p:nvSpPr>
        <p:spPr/>
        <p:txBody>
          <a:bodyPr/>
          <a:lstStyle/>
          <a:p>
            <a:r>
              <a:rPr lang="el-GR" b="1" dirty="0">
                <a:solidFill>
                  <a:srgbClr val="FFFF00"/>
                </a:solidFill>
                <a:latin typeface="Calibri" panose="020F0502020204030204" pitchFamily="34" charset="0"/>
                <a:cs typeface="Calibri" panose="020F0502020204030204" pitchFamily="34" charset="0"/>
              </a:rPr>
              <a:t>3. Ωφελιμισμός</a:t>
            </a:r>
          </a:p>
        </p:txBody>
      </p:sp>
      <p:sp>
        <p:nvSpPr>
          <p:cNvPr id="3" name="Θέση περιεχομένου 2">
            <a:extLst>
              <a:ext uri="{FF2B5EF4-FFF2-40B4-BE49-F238E27FC236}">
                <a16:creationId xmlns:a16="http://schemas.microsoft.com/office/drawing/2014/main" id="{D0970647-171E-710F-FBFD-FDA702D5F668}"/>
              </a:ext>
            </a:extLst>
          </p:cNvPr>
          <p:cNvSpPr>
            <a:spLocks noGrp="1"/>
          </p:cNvSpPr>
          <p:nvPr>
            <p:ph idx="1"/>
          </p:nvPr>
        </p:nvSpPr>
        <p:spPr/>
        <p:txBody>
          <a:bodyPr/>
          <a:lstStyle/>
          <a:p>
            <a:r>
              <a:rPr lang="el-GR" sz="1800" b="1" dirty="0">
                <a:solidFill>
                  <a:srgbClr val="FFFF00"/>
                </a:solidFill>
                <a:latin typeface="Calibri" panose="020F0502020204030204" pitchFamily="34" charset="0"/>
                <a:cs typeface="Calibri" panose="020F0502020204030204" pitchFamily="34" charset="0"/>
              </a:rPr>
              <a:t>Χαρακτηριστικά του ωφελιμισμού</a:t>
            </a:r>
          </a:p>
          <a:p>
            <a:pPr>
              <a:buFont typeface="Arial" panose="020B0604020202020204" pitchFamily="34" charset="0"/>
              <a:buChar char="•"/>
            </a:pPr>
            <a:r>
              <a:rPr lang="el-GR" sz="1800" b="1" dirty="0">
                <a:latin typeface="Calibri" panose="020F0502020204030204" pitchFamily="34" charset="0"/>
                <a:cs typeface="Calibri" panose="020F0502020204030204" pitchFamily="34" charset="0"/>
              </a:rPr>
              <a:t>Ο ωφελιμισμός, στην κλασική και σύγχρονη εκδοχή του, επικεντρώνεται στην επιδίωξη της ευτυχίας και της ευημερίας. Οι κατευθυντήριες αρχές αυτής της φιλοσοφίας είναι οι ακόλουθες:</a:t>
            </a:r>
          </a:p>
          <a:p>
            <a:pPr>
              <a:buFont typeface="Arial" panose="020B0604020202020204" pitchFamily="34" charset="0"/>
              <a:buChar char="•"/>
            </a:pPr>
            <a:endParaRPr lang="el-GR" sz="1800" b="1" dirty="0">
              <a:latin typeface="Calibri" panose="020F0502020204030204" pitchFamily="34" charset="0"/>
              <a:cs typeface="Calibri" panose="020F0502020204030204" pitchFamily="34" charset="0"/>
            </a:endParaRPr>
          </a:p>
          <a:p>
            <a:pPr>
              <a:buFont typeface="Arial" panose="020B0604020202020204" pitchFamily="34" charset="0"/>
              <a:buChar char="•"/>
            </a:pPr>
            <a:r>
              <a:rPr lang="el-GR" sz="1800" b="1" dirty="0">
                <a:latin typeface="Calibri" panose="020F0502020204030204" pitchFamily="34" charset="0"/>
                <a:cs typeface="Calibri" panose="020F0502020204030204" pitchFamily="34" charset="0"/>
              </a:rPr>
              <a:t>Αξιολόγηση Βάσει Συνεπειών: Κάθε πράξη πρέπει να αξιολογείται με βάση τις συνέπειες που προκαλεί.</a:t>
            </a:r>
          </a:p>
          <a:p>
            <a:pPr>
              <a:buFont typeface="Arial" panose="020B0604020202020204" pitchFamily="34" charset="0"/>
              <a:buChar char="•"/>
            </a:pPr>
            <a:endParaRPr lang="el-GR" sz="1800" b="1" dirty="0">
              <a:latin typeface="Calibri" panose="020F0502020204030204" pitchFamily="34" charset="0"/>
              <a:cs typeface="Calibri" panose="020F0502020204030204" pitchFamily="34" charset="0"/>
            </a:endParaRPr>
          </a:p>
          <a:p>
            <a:pPr>
              <a:buFont typeface="Arial" panose="020B0604020202020204" pitchFamily="34" charset="0"/>
              <a:buChar char="•"/>
            </a:pPr>
            <a:r>
              <a:rPr lang="el-GR" sz="1800" b="1" dirty="0">
                <a:latin typeface="Calibri" panose="020F0502020204030204" pitchFamily="34" charset="0"/>
                <a:cs typeface="Calibri" panose="020F0502020204030204" pitchFamily="34" charset="0"/>
              </a:rPr>
              <a:t>Μεγιστοποίηση της Ευτυχίας: Η πράξη που είναι ηθικά σωστή είναι εκείνη που μεγιστοποιεί την ευτυχία ή ελαχιστοποιεί τη δυστυχία.</a:t>
            </a:r>
          </a:p>
          <a:p>
            <a:pPr>
              <a:buFont typeface="Arial" panose="020B0604020202020204" pitchFamily="34" charset="0"/>
              <a:buChar char="•"/>
            </a:pPr>
            <a:endParaRPr lang="el-GR" sz="1800" b="1" dirty="0">
              <a:latin typeface="Calibri" panose="020F0502020204030204" pitchFamily="34" charset="0"/>
              <a:cs typeface="Calibri" panose="020F0502020204030204" pitchFamily="34" charset="0"/>
            </a:endParaRPr>
          </a:p>
          <a:p>
            <a:pPr>
              <a:buFont typeface="Arial" panose="020B0604020202020204" pitchFamily="34" charset="0"/>
              <a:buChar char="•"/>
            </a:pPr>
            <a:r>
              <a:rPr lang="el-GR" sz="1800" b="1" dirty="0">
                <a:latin typeface="Calibri" panose="020F0502020204030204" pitchFamily="34" charset="0"/>
                <a:cs typeface="Calibri" panose="020F0502020204030204" pitchFamily="34" charset="0"/>
              </a:rPr>
              <a:t>Ισονομία της Ευτυχίας: Η ευτυχία ή ευημερία κάθε ατόμου θεωρείται εξίσου σημαντική. Συνεπώς, το θετικό υπόλοιπο είναι καθοριστικό.</a:t>
            </a:r>
          </a:p>
          <a:p>
            <a:pPr>
              <a:buFont typeface="Arial" panose="020B0604020202020204" pitchFamily="34" charset="0"/>
              <a:buChar char="•"/>
            </a:pPr>
            <a:endParaRPr lang="el-GR"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996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4A6C0-88C3-6464-1942-711DF645A4A3}"/>
              </a:ext>
            </a:extLst>
          </p:cNvPr>
          <p:cNvSpPr>
            <a:spLocks noGrp="1"/>
          </p:cNvSpPr>
          <p:nvPr>
            <p:ph type="title"/>
          </p:nvPr>
        </p:nvSpPr>
        <p:spPr/>
        <p:txBody>
          <a:bodyPr/>
          <a:lstStyle/>
          <a:p>
            <a:r>
              <a:rPr lang="el-GR" b="1" dirty="0">
                <a:solidFill>
                  <a:srgbClr val="FFFF00"/>
                </a:solidFill>
                <a:latin typeface="Calibri" panose="020F0502020204030204" pitchFamily="34" charset="0"/>
                <a:cs typeface="Calibri" panose="020F0502020204030204" pitchFamily="34" charset="0"/>
              </a:rPr>
              <a:t>3. Ωφελιμισμός</a:t>
            </a:r>
          </a:p>
        </p:txBody>
      </p:sp>
      <p:sp>
        <p:nvSpPr>
          <p:cNvPr id="3" name="Θέση περιεχομένου 2">
            <a:extLst>
              <a:ext uri="{FF2B5EF4-FFF2-40B4-BE49-F238E27FC236}">
                <a16:creationId xmlns:a16="http://schemas.microsoft.com/office/drawing/2014/main" id="{D0970647-171E-710F-FBFD-FDA702D5F668}"/>
              </a:ext>
            </a:extLst>
          </p:cNvPr>
          <p:cNvSpPr>
            <a:spLocks noGrp="1"/>
          </p:cNvSpPr>
          <p:nvPr>
            <p:ph idx="1"/>
          </p:nvPr>
        </p:nvSpPr>
        <p:spPr/>
        <p:txBody>
          <a:bodyPr/>
          <a:lstStyle/>
          <a:p>
            <a:r>
              <a:rPr lang="el-GR" sz="1800" b="1" dirty="0">
                <a:solidFill>
                  <a:srgbClr val="FFFF00"/>
                </a:solidFill>
                <a:latin typeface="Calibri" panose="020F0502020204030204" pitchFamily="34" charset="0"/>
                <a:cs typeface="Calibri" panose="020F0502020204030204" pitchFamily="34" charset="0"/>
              </a:rPr>
              <a:t>Χαρακτηριστικά του ωφελιμισμού</a:t>
            </a:r>
          </a:p>
          <a:p>
            <a:pPr algn="l">
              <a:buFont typeface="Arial" panose="020B0604020202020204" pitchFamily="34" charset="0"/>
              <a:buChar char="•"/>
            </a:pPr>
            <a:r>
              <a:rPr lang="el-GR" sz="1800" b="1"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Ηθική Αποτελεσματικότητα: Οι πράξεις αξιολογούνται ως ηθικώς ορθές ή εσφαλμένες αποκλειστικά με βάση τις συνέπειές τους.</a:t>
            </a:r>
          </a:p>
          <a:p>
            <a:pPr algn="l">
              <a:buFont typeface="Arial" panose="020B0604020202020204" pitchFamily="34" charset="0"/>
              <a:buChar char="•"/>
            </a:pPr>
            <a:endParaRPr lang="el-GR" sz="1800" b="1"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l-GR" sz="1800" b="1"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Υποκειμενικός Μετρητής: Το μοναδικό κριτήριο είναι το μέγεθος της ευτυχίας ή δυστυχίας που προκαλούν.</a:t>
            </a:r>
          </a:p>
          <a:p>
            <a:pPr marL="0" indent="0">
              <a:buNone/>
            </a:pPr>
            <a:endParaRPr lang="el-GR" sz="1800" b="1" dirty="0">
              <a:solidFill>
                <a:srgbClr val="FFFF00"/>
              </a:solidFill>
              <a:latin typeface="Calibri" panose="020F0502020204030204" pitchFamily="34" charset="0"/>
              <a:cs typeface="Calibri" panose="020F0502020204030204" pitchFamily="34" charset="0"/>
            </a:endParaRPr>
          </a:p>
          <a:p>
            <a:pPr marL="0" indent="0">
              <a:buNone/>
            </a:pPr>
            <a:r>
              <a:rPr lang="el-GR" sz="1800" b="1" dirty="0">
                <a:solidFill>
                  <a:srgbClr val="FFFF00"/>
                </a:solidFill>
                <a:latin typeface="Calibri" panose="020F0502020204030204" pitchFamily="34" charset="0"/>
                <a:cs typeface="Calibri" panose="020F0502020204030204" pitchFamily="34" charset="0"/>
              </a:rPr>
              <a:t>ΣΧΕΣΗ ΜΕ ΤΟΝ ΗΔΟΝΙΣΜΟ</a:t>
            </a:r>
          </a:p>
          <a:p>
            <a:pPr marL="0" indent="0">
              <a:buNone/>
            </a:pPr>
            <a:r>
              <a:rPr lang="el-GR" sz="1800" b="1" dirty="0">
                <a:latin typeface="Calibri" panose="020F0502020204030204" pitchFamily="34" charset="0"/>
                <a:cs typeface="Calibri" panose="020F0502020204030204" pitchFamily="34" charset="0"/>
              </a:rPr>
              <a:t>Ο ηδονισμός, που είναι ενσωματωμένος στον ωφελιμισμό, κριτικάρεται γιατί συχνά αξιολογεί τα πράγματα με βάση το πώς μας κάνουν να νιώθουμε. Για παράδειγμα, το να δώσουμε ελεημοσύνη επειδή νιώθουμε καλά και όχι επειδή είναι ουσιαστικά σωστό, θεωρείται από πολλούς ως επιφανειακό.</a:t>
            </a: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latin typeface="Calibri" panose="020F0502020204030204" pitchFamily="34" charset="0"/>
                <a:cs typeface="Calibri" panose="020F0502020204030204" pitchFamily="34" charset="0"/>
              </a:rPr>
              <a:t>Εν τω μεταξύ, ο σύγχρονος ωφελιμισμός προσπαθεί να ενσωματώσει μια πιο πολυδιάστατη κατανόηση της ευτυχίας, δίνοντας έμφαση στις συνέπειες ως βασικό κριτήριο αξιολόγησης. Αυτό αναδεικνύει την πολυπλοκότητα της ηθικής και την ανάγκη για μια ευρύτερη, πιο διαφοροποιημένη προσέγγιση.</a:t>
            </a:r>
          </a:p>
        </p:txBody>
      </p:sp>
    </p:spTree>
    <p:extLst>
      <p:ext uri="{BB962C8B-B14F-4D97-AF65-F5344CB8AC3E}">
        <p14:creationId xmlns:p14="http://schemas.microsoft.com/office/powerpoint/2010/main" val="250172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4A6C0-88C3-6464-1942-711DF645A4A3}"/>
              </a:ext>
            </a:extLst>
          </p:cNvPr>
          <p:cNvSpPr>
            <a:spLocks noGrp="1"/>
          </p:cNvSpPr>
          <p:nvPr>
            <p:ph type="title"/>
          </p:nvPr>
        </p:nvSpPr>
        <p:spPr/>
        <p:txBody>
          <a:bodyPr/>
          <a:lstStyle/>
          <a:p>
            <a:r>
              <a:rPr lang="el-GR" b="1" dirty="0">
                <a:solidFill>
                  <a:srgbClr val="FFFF00"/>
                </a:solidFill>
                <a:latin typeface="Calibri" panose="020F0502020204030204" pitchFamily="34" charset="0"/>
                <a:cs typeface="Calibri" panose="020F0502020204030204" pitchFamily="34" charset="0"/>
              </a:rPr>
              <a:t>3. Ωφελιμισμός</a:t>
            </a:r>
          </a:p>
        </p:txBody>
      </p:sp>
      <p:sp>
        <p:nvSpPr>
          <p:cNvPr id="3" name="Θέση περιεχομένου 2">
            <a:extLst>
              <a:ext uri="{FF2B5EF4-FFF2-40B4-BE49-F238E27FC236}">
                <a16:creationId xmlns:a16="http://schemas.microsoft.com/office/drawing/2014/main" id="{D0970647-171E-710F-FBFD-FDA702D5F668}"/>
              </a:ext>
            </a:extLst>
          </p:cNvPr>
          <p:cNvSpPr>
            <a:spLocks noGrp="1"/>
          </p:cNvSpPr>
          <p:nvPr>
            <p:ph idx="1"/>
          </p:nvPr>
        </p:nvSpPr>
        <p:spPr/>
        <p:txBody>
          <a:bodyPr/>
          <a:lstStyle/>
          <a:p>
            <a:r>
              <a:rPr lang="en-US" sz="1800" b="1" dirty="0">
                <a:solidFill>
                  <a:srgbClr val="FFFF00"/>
                </a:solidFill>
                <a:latin typeface="Calibri" panose="020F0502020204030204" pitchFamily="34" charset="0"/>
                <a:cs typeface="Calibri" panose="020F0502020204030204" pitchFamily="34" charset="0"/>
              </a:rPr>
              <a:t>Jeremy Bentham  (1748-1832)</a:t>
            </a:r>
          </a:p>
          <a:p>
            <a:pPr marL="0" indent="0">
              <a:buNone/>
            </a:pPr>
            <a:r>
              <a:rPr lang="en-US"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Felicitous</a:t>
            </a:r>
            <a:r>
              <a:rPr lang="el-GR" sz="1800" b="1" dirty="0">
                <a:solidFill>
                  <a:srgbClr val="FFFF00"/>
                </a:solidFill>
                <a:latin typeface="Calibri" panose="020F0502020204030204" pitchFamily="34" charset="0"/>
                <a:cs typeface="Calibri" panose="020F0502020204030204" pitchFamily="34" charset="0"/>
              </a:rPr>
              <a:t> </a:t>
            </a:r>
            <a:r>
              <a:rPr lang="el-GR" sz="1800" b="1" dirty="0" err="1">
                <a:solidFill>
                  <a:srgbClr val="FFFF00"/>
                </a:solidFill>
                <a:latin typeface="Calibri" panose="020F0502020204030204" pitchFamily="34" charset="0"/>
                <a:cs typeface="Calibri" panose="020F0502020204030204" pitchFamily="34" charset="0"/>
              </a:rPr>
              <a:t>Calculus</a:t>
            </a:r>
            <a:r>
              <a:rPr lang="en-US" sz="1800" b="1" dirty="0">
                <a:solidFill>
                  <a:srgbClr val="FFFF00"/>
                </a:solidFill>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Πρωτοπόρος της ιδέας ότι η ευτυχία μπορεί να μετρηθεί και να αξιολογηθεί μαθηματικά μέσω του " (Υπολογισμού της Ευτυχίας).</a:t>
            </a:r>
            <a:endParaRPr lang="en-US" sz="1800" b="1"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endParaRPr lang="el-GR" sz="1800" b="1" dirty="0">
              <a:latin typeface="Calibri" panose="020F0502020204030204" pitchFamily="34" charset="0"/>
              <a:cs typeface="Calibri" panose="020F0502020204030204" pitchFamily="34" charset="0"/>
            </a:endParaRPr>
          </a:p>
          <a:p>
            <a:pPr marL="0" indent="0">
              <a:buNone/>
            </a:pPr>
            <a:endParaRPr lang="el-GR" sz="1800" b="1" dirty="0">
              <a:solidFill>
                <a:srgbClr val="FFFF00"/>
              </a:solidFill>
              <a:latin typeface="Calibri" panose="020F0502020204030204" pitchFamily="34" charset="0"/>
              <a:cs typeface="Calibri" panose="020F0502020204030204" pitchFamily="34" charset="0"/>
            </a:endParaRPr>
          </a:p>
          <a:p>
            <a:pPr marL="0" indent="0">
              <a:buNone/>
            </a:pPr>
            <a:endParaRPr lang="en-US" sz="1800" b="1" dirty="0">
              <a:solidFill>
                <a:srgbClr val="FFFF00"/>
              </a:solidFill>
              <a:latin typeface="Calibri" panose="020F0502020204030204" pitchFamily="34" charset="0"/>
              <a:cs typeface="Calibri" panose="020F0502020204030204" pitchFamily="34" charset="0"/>
            </a:endParaRPr>
          </a:p>
          <a:p>
            <a:pPr marL="0" indent="0">
              <a:buNone/>
            </a:pPr>
            <a:endParaRPr lang="en-US" sz="1800" b="1" dirty="0">
              <a:solidFill>
                <a:srgbClr val="FFFF00"/>
              </a:solidFill>
              <a:latin typeface="Calibri" panose="020F0502020204030204" pitchFamily="34" charset="0"/>
              <a:cs typeface="Calibri" panose="020F0502020204030204" pitchFamily="34" charset="0"/>
            </a:endParaRPr>
          </a:p>
          <a:p>
            <a:pPr marL="0" indent="0">
              <a:buNone/>
            </a:pPr>
            <a:endParaRPr lang="el-GR" sz="1800" b="1" dirty="0">
              <a:latin typeface="Calibri" panose="020F0502020204030204" pitchFamily="34" charset="0"/>
              <a:cs typeface="Calibri" panose="020F0502020204030204" pitchFamily="34" charset="0"/>
            </a:endParaRPr>
          </a:p>
        </p:txBody>
      </p:sp>
      <p:pic>
        <p:nvPicPr>
          <p:cNvPr id="5" name="Εικόνα 4">
            <a:extLst>
              <a:ext uri="{FF2B5EF4-FFF2-40B4-BE49-F238E27FC236}">
                <a16:creationId xmlns:a16="http://schemas.microsoft.com/office/drawing/2014/main" id="{E37610A2-0618-3D72-CA85-8E5770FD6076}"/>
              </a:ext>
            </a:extLst>
          </p:cNvPr>
          <p:cNvPicPr>
            <a:picLocks noChangeAspect="1"/>
          </p:cNvPicPr>
          <p:nvPr/>
        </p:nvPicPr>
        <p:blipFill rotWithShape="1">
          <a:blip r:embed="rId2"/>
          <a:srcRect l="1175" t="31800" r="89374" b="47200"/>
          <a:stretch/>
        </p:blipFill>
        <p:spPr>
          <a:xfrm>
            <a:off x="7486926" y="1"/>
            <a:ext cx="1657074" cy="1916832"/>
          </a:xfrm>
          <a:prstGeom prst="rect">
            <a:avLst/>
          </a:prstGeom>
        </p:spPr>
      </p:pic>
      <p:pic>
        <p:nvPicPr>
          <p:cNvPr id="7" name="Εικόνα 6">
            <a:extLst>
              <a:ext uri="{FF2B5EF4-FFF2-40B4-BE49-F238E27FC236}">
                <a16:creationId xmlns:a16="http://schemas.microsoft.com/office/drawing/2014/main" id="{94E8D526-752F-599F-4BF9-76C1CCF9A5C3}"/>
              </a:ext>
            </a:extLst>
          </p:cNvPr>
          <p:cNvPicPr>
            <a:picLocks noChangeAspect="1"/>
          </p:cNvPicPr>
          <p:nvPr/>
        </p:nvPicPr>
        <p:blipFill rotWithShape="1">
          <a:blip r:embed="rId3"/>
          <a:srcRect l="57087" t="24046" r="21650" b="47200"/>
          <a:stretch/>
        </p:blipFill>
        <p:spPr>
          <a:xfrm>
            <a:off x="742072" y="2664059"/>
            <a:ext cx="6744854" cy="3915538"/>
          </a:xfrm>
          <a:prstGeom prst="rect">
            <a:avLst/>
          </a:prstGeom>
        </p:spPr>
      </p:pic>
    </p:spTree>
    <p:extLst>
      <p:ext uri="{BB962C8B-B14F-4D97-AF65-F5344CB8AC3E}">
        <p14:creationId xmlns:p14="http://schemas.microsoft.com/office/powerpoint/2010/main" val="3895884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4A6C0-88C3-6464-1942-711DF645A4A3}"/>
              </a:ext>
            </a:extLst>
          </p:cNvPr>
          <p:cNvSpPr>
            <a:spLocks noGrp="1"/>
          </p:cNvSpPr>
          <p:nvPr>
            <p:ph type="title"/>
          </p:nvPr>
        </p:nvSpPr>
        <p:spPr/>
        <p:txBody>
          <a:bodyPr/>
          <a:lstStyle/>
          <a:p>
            <a:r>
              <a:rPr lang="el-GR" b="1" dirty="0">
                <a:solidFill>
                  <a:srgbClr val="FFFF00"/>
                </a:solidFill>
                <a:latin typeface="Calibri" panose="020F0502020204030204" pitchFamily="34" charset="0"/>
                <a:cs typeface="Calibri" panose="020F0502020204030204" pitchFamily="34" charset="0"/>
              </a:rPr>
              <a:t>3. Ωφελιμισμός</a:t>
            </a:r>
          </a:p>
        </p:txBody>
      </p:sp>
      <p:sp>
        <p:nvSpPr>
          <p:cNvPr id="3" name="Θέση περιεχομένου 2">
            <a:extLst>
              <a:ext uri="{FF2B5EF4-FFF2-40B4-BE49-F238E27FC236}">
                <a16:creationId xmlns:a16="http://schemas.microsoft.com/office/drawing/2014/main" id="{D0970647-171E-710F-FBFD-FDA702D5F668}"/>
              </a:ext>
            </a:extLst>
          </p:cNvPr>
          <p:cNvSpPr>
            <a:spLocks noGrp="1"/>
          </p:cNvSpPr>
          <p:nvPr>
            <p:ph idx="1"/>
          </p:nvPr>
        </p:nvSpPr>
        <p:spPr/>
        <p:txBody>
          <a:bodyPr/>
          <a:lstStyle/>
          <a:p>
            <a:r>
              <a:rPr lang="en-US" sz="1800" b="1" dirty="0">
                <a:solidFill>
                  <a:srgbClr val="FFFF00"/>
                </a:solidFill>
                <a:latin typeface="Calibri" panose="020F0502020204030204" pitchFamily="34" charset="0"/>
                <a:cs typeface="Calibri" panose="020F0502020204030204" pitchFamily="34" charset="0"/>
              </a:rPr>
              <a:t>Jeremy Bentham  (1748-1832)</a:t>
            </a: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solidFill>
                  <a:srgbClr val="FFFF00"/>
                </a:solidFill>
                <a:latin typeface="Calibri" panose="020F0502020204030204" pitchFamily="34" charset="0"/>
                <a:cs typeface="Calibri" panose="020F0502020204030204" pitchFamily="34" charset="0"/>
              </a:rPr>
              <a:t>Ηδονιστική Αρχή: </a:t>
            </a:r>
            <a:r>
              <a:rPr lang="el-GR" sz="1800" b="1" dirty="0">
                <a:latin typeface="Calibri" panose="020F0502020204030204" pitchFamily="34" charset="0"/>
                <a:cs typeface="Calibri" panose="020F0502020204030204" pitchFamily="34" charset="0"/>
              </a:rPr>
              <a:t>Βασικός στόχος είναι η μεγιστοποίηση της ηδονής και η ελαχιστοποίηση του πόνου.</a:t>
            </a:r>
          </a:p>
          <a:p>
            <a:pPr marL="0" indent="0">
              <a:buNone/>
            </a:pPr>
            <a:endParaRPr lang="el-GR" sz="1800" b="1" dirty="0">
              <a:solidFill>
                <a:srgbClr val="FFFF00"/>
              </a:solidFill>
              <a:latin typeface="Calibri" panose="020F0502020204030204" pitchFamily="34" charset="0"/>
              <a:cs typeface="Calibri" panose="020F0502020204030204" pitchFamily="34" charset="0"/>
            </a:endParaRPr>
          </a:p>
          <a:p>
            <a:pPr marL="0" indent="0">
              <a:buNone/>
            </a:pPr>
            <a:r>
              <a:rPr lang="el-GR" sz="1800" b="1" dirty="0">
                <a:solidFill>
                  <a:srgbClr val="FFFF00"/>
                </a:solidFill>
                <a:latin typeface="Calibri" panose="020F0502020204030204" pitchFamily="34" charset="0"/>
                <a:cs typeface="Calibri" panose="020F0502020204030204" pitchFamily="34" charset="0"/>
              </a:rPr>
              <a:t>Ισονομία: </a:t>
            </a:r>
            <a:r>
              <a:rPr lang="el-GR" sz="1800" b="1" dirty="0">
                <a:latin typeface="Calibri" panose="020F0502020204030204" pitchFamily="34" charset="0"/>
                <a:cs typeface="Calibri" panose="020F0502020204030204" pitchFamily="34" charset="0"/>
              </a:rPr>
              <a:t>Η ευτυχία όλων των ανθρώπων έχει την ίδια αξία.</a:t>
            </a:r>
          </a:p>
          <a:p>
            <a:pPr marL="0" indent="0">
              <a:buNone/>
            </a:pPr>
            <a:endParaRPr lang="el-GR" sz="1800" b="1" dirty="0">
              <a:solidFill>
                <a:srgbClr val="FFFF00"/>
              </a:solidFill>
              <a:latin typeface="Calibri" panose="020F0502020204030204" pitchFamily="34" charset="0"/>
              <a:cs typeface="Calibri" panose="020F0502020204030204" pitchFamily="34" charset="0"/>
            </a:endParaRPr>
          </a:p>
          <a:p>
            <a:pPr marL="0" indent="0">
              <a:buNone/>
            </a:pPr>
            <a:r>
              <a:rPr lang="el-GR" sz="1800" b="1" dirty="0">
                <a:solidFill>
                  <a:srgbClr val="FFFF00"/>
                </a:solidFill>
                <a:latin typeface="Calibri" panose="020F0502020204030204" pitchFamily="34" charset="0"/>
                <a:cs typeface="Calibri" panose="020F0502020204030204" pitchFamily="34" charset="0"/>
              </a:rPr>
              <a:t>Συλλογική Ευτυχία: </a:t>
            </a:r>
            <a:r>
              <a:rPr lang="el-GR" sz="1800" b="1" dirty="0">
                <a:latin typeface="Calibri" panose="020F0502020204030204" pitchFamily="34" charset="0"/>
                <a:cs typeface="Calibri" panose="020F0502020204030204" pitchFamily="34" charset="0"/>
              </a:rPr>
              <a:t>Ο ωφελιμισμός πρέπει να εφαρμόζεται με τρόπο που να ωφελεί τον μεγαλύτερο αριθμό ανθρώπων.</a:t>
            </a:r>
            <a:endParaRPr lang="en-US" sz="1800" b="1" dirty="0">
              <a:latin typeface="Calibri" panose="020F0502020204030204" pitchFamily="34" charset="0"/>
              <a:cs typeface="Calibri" panose="020F0502020204030204" pitchFamily="34" charset="0"/>
            </a:endParaRPr>
          </a:p>
          <a:p>
            <a:pPr marL="0" indent="0">
              <a:buNone/>
            </a:pPr>
            <a:endParaRPr lang="el-GR" sz="1800" b="1" dirty="0">
              <a:latin typeface="Calibri" panose="020F0502020204030204" pitchFamily="34" charset="0"/>
              <a:cs typeface="Calibri" panose="020F0502020204030204" pitchFamily="34" charset="0"/>
            </a:endParaRPr>
          </a:p>
        </p:txBody>
      </p:sp>
      <p:pic>
        <p:nvPicPr>
          <p:cNvPr id="5" name="Εικόνα 4">
            <a:extLst>
              <a:ext uri="{FF2B5EF4-FFF2-40B4-BE49-F238E27FC236}">
                <a16:creationId xmlns:a16="http://schemas.microsoft.com/office/drawing/2014/main" id="{E37610A2-0618-3D72-CA85-8E5770FD6076}"/>
              </a:ext>
            </a:extLst>
          </p:cNvPr>
          <p:cNvPicPr>
            <a:picLocks noChangeAspect="1"/>
          </p:cNvPicPr>
          <p:nvPr/>
        </p:nvPicPr>
        <p:blipFill rotWithShape="1">
          <a:blip r:embed="rId2"/>
          <a:srcRect l="1175" t="31800" r="89374" b="47200"/>
          <a:stretch/>
        </p:blipFill>
        <p:spPr>
          <a:xfrm>
            <a:off x="7486926" y="1"/>
            <a:ext cx="1657074" cy="1916832"/>
          </a:xfrm>
          <a:prstGeom prst="rect">
            <a:avLst/>
          </a:prstGeom>
        </p:spPr>
      </p:pic>
    </p:spTree>
    <p:extLst>
      <p:ext uri="{BB962C8B-B14F-4D97-AF65-F5344CB8AC3E}">
        <p14:creationId xmlns:p14="http://schemas.microsoft.com/office/powerpoint/2010/main" val="218904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4A6C0-88C3-6464-1942-711DF645A4A3}"/>
              </a:ext>
            </a:extLst>
          </p:cNvPr>
          <p:cNvSpPr>
            <a:spLocks noGrp="1"/>
          </p:cNvSpPr>
          <p:nvPr>
            <p:ph type="title"/>
          </p:nvPr>
        </p:nvSpPr>
        <p:spPr/>
        <p:txBody>
          <a:bodyPr/>
          <a:lstStyle/>
          <a:p>
            <a:r>
              <a:rPr lang="el-GR" b="1" dirty="0">
                <a:solidFill>
                  <a:srgbClr val="FFFF00"/>
                </a:solidFill>
                <a:latin typeface="Calibri" panose="020F0502020204030204" pitchFamily="34" charset="0"/>
                <a:cs typeface="Calibri" panose="020F0502020204030204" pitchFamily="34" charset="0"/>
              </a:rPr>
              <a:t>3. Ωφελιμισμός</a:t>
            </a:r>
          </a:p>
        </p:txBody>
      </p:sp>
      <p:sp>
        <p:nvSpPr>
          <p:cNvPr id="3" name="Θέση περιεχομένου 2">
            <a:extLst>
              <a:ext uri="{FF2B5EF4-FFF2-40B4-BE49-F238E27FC236}">
                <a16:creationId xmlns:a16="http://schemas.microsoft.com/office/drawing/2014/main" id="{D0970647-171E-710F-FBFD-FDA702D5F668}"/>
              </a:ext>
            </a:extLst>
          </p:cNvPr>
          <p:cNvSpPr>
            <a:spLocks noGrp="1"/>
          </p:cNvSpPr>
          <p:nvPr>
            <p:ph idx="1"/>
          </p:nvPr>
        </p:nvSpPr>
        <p:spPr/>
        <p:txBody>
          <a:bodyPr/>
          <a:lstStyle/>
          <a:p>
            <a:r>
              <a:rPr lang="en-US" sz="1800" b="1" dirty="0">
                <a:solidFill>
                  <a:srgbClr val="FFFF00"/>
                </a:solidFill>
                <a:latin typeface="Calibri" panose="020F0502020204030204" pitchFamily="34" charset="0"/>
                <a:cs typeface="Calibri" panose="020F0502020204030204" pitchFamily="34" charset="0"/>
              </a:rPr>
              <a:t>John Stuart Mill (1806-1873)</a:t>
            </a: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solidFill>
                  <a:srgbClr val="FFFF00"/>
                </a:solidFill>
                <a:latin typeface="Calibri" panose="020F0502020204030204" pitchFamily="34" charset="0"/>
                <a:cs typeface="Calibri" panose="020F0502020204030204" pitchFamily="34" charset="0"/>
              </a:rPr>
              <a:t>Ποιοτική Διάκριση</a:t>
            </a:r>
            <a:r>
              <a:rPr lang="en-US" sz="1800" b="1" dirty="0">
                <a:solidFill>
                  <a:srgbClr val="FFFF00"/>
                </a:solidFill>
                <a:latin typeface="Calibri" panose="020F0502020204030204" pitchFamily="34" charset="0"/>
                <a:cs typeface="Calibri" panose="020F0502020204030204" pitchFamily="34" charset="0"/>
              </a:rPr>
              <a:t> </a:t>
            </a:r>
            <a:r>
              <a:rPr lang="el-GR" sz="1800" b="1" dirty="0">
                <a:solidFill>
                  <a:srgbClr val="FFFF00"/>
                </a:solidFill>
                <a:latin typeface="Calibri" panose="020F0502020204030204" pitchFamily="34" charset="0"/>
                <a:cs typeface="Calibri" panose="020F0502020204030204" pitchFamily="34" charset="0"/>
              </a:rPr>
              <a:t>ηδονών: </a:t>
            </a:r>
            <a:r>
              <a:rPr lang="el-GR" sz="1800" b="1" dirty="0">
                <a:latin typeface="Calibri" panose="020F0502020204030204" pitchFamily="34" charset="0"/>
                <a:cs typeface="Calibri" panose="020F0502020204030204" pitchFamily="34" charset="0"/>
              </a:rPr>
              <a:t>Δεν είναι όλες οι ηδονές είναι ίσες. Οι υψηλές (πνευματικές, ηθικές) ηδονές είναι προτιμότερες από τις χαμηλές (σωματικές).</a:t>
            </a: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solidFill>
                  <a:srgbClr val="FFFF00"/>
                </a:solidFill>
                <a:latin typeface="Calibri" panose="020F0502020204030204" pitchFamily="34" charset="0"/>
                <a:cs typeface="Calibri" panose="020F0502020204030204" pitchFamily="34" charset="0"/>
              </a:rPr>
              <a:t>Ενδιαφέρον για την Ποιότητα της Ζωής: </a:t>
            </a:r>
            <a:r>
              <a:rPr lang="el-GR" sz="1800" b="1" dirty="0">
                <a:latin typeface="Calibri" panose="020F0502020204030204" pitchFamily="34" charset="0"/>
                <a:cs typeface="Calibri" panose="020F0502020204030204" pitchFamily="34" charset="0"/>
              </a:rPr>
              <a:t>Πέρα από την ηδονή, άλλοι παράγοντες όπως η ελευθερία, η δικαιοσύνη και η πνευματική ανάπτυξη, έχουν επίσης σημασία.</a:t>
            </a: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solidFill>
                  <a:srgbClr val="FFFF00"/>
                </a:solidFill>
                <a:latin typeface="Calibri" panose="020F0502020204030204" pitchFamily="34" charset="0"/>
                <a:cs typeface="Calibri" panose="020F0502020204030204" pitchFamily="34" charset="0"/>
              </a:rPr>
              <a:t>Κανόνες και Συνέπειες: </a:t>
            </a:r>
            <a:r>
              <a:rPr lang="el-GR" sz="1800" b="1" dirty="0">
                <a:latin typeface="Calibri" panose="020F0502020204030204" pitchFamily="34" charset="0"/>
                <a:cs typeface="Calibri" panose="020F0502020204030204" pitchFamily="34" charset="0"/>
              </a:rPr>
              <a:t>Ο ωφελιμισμός μπορεί να εφαρμοστεί όχι μόνο σε μεμονωμένες πράξεις αλλά και σε κανόνες που οδηγούν στη μεγιστοποίηση της ευτυχίας.</a:t>
            </a: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solidFill>
                  <a:srgbClr val="FFFF00"/>
                </a:solidFill>
                <a:latin typeface="Calibri" panose="020F0502020204030204" pitchFamily="34" charset="0"/>
                <a:cs typeface="Calibri" panose="020F0502020204030204" pitchFamily="34" charset="0"/>
              </a:rPr>
              <a:t>Σοσιαλιστικές Αρχές: </a:t>
            </a:r>
            <a:r>
              <a:rPr lang="el-GR" sz="1800" b="1" dirty="0">
                <a:latin typeface="Calibri" panose="020F0502020204030204" pitchFamily="34" charset="0"/>
                <a:cs typeface="Calibri" panose="020F0502020204030204" pitchFamily="34" charset="0"/>
              </a:rPr>
              <a:t>Είχε μια πιο κοινωνική προοπτική αναφορικά με τον ωφελιμισμό, επικεντρώνοντας στην αναγκαιότητα κοινωνικής δικαιοσύνης και ισότητας.</a:t>
            </a:r>
          </a:p>
        </p:txBody>
      </p:sp>
      <p:pic>
        <p:nvPicPr>
          <p:cNvPr id="6" name="Εικόνα 5">
            <a:extLst>
              <a:ext uri="{FF2B5EF4-FFF2-40B4-BE49-F238E27FC236}">
                <a16:creationId xmlns:a16="http://schemas.microsoft.com/office/drawing/2014/main" id="{8F2AB454-3272-9183-FDEE-61ACE8D3F81B}"/>
              </a:ext>
            </a:extLst>
          </p:cNvPr>
          <p:cNvPicPr>
            <a:picLocks noChangeAspect="1"/>
          </p:cNvPicPr>
          <p:nvPr/>
        </p:nvPicPr>
        <p:blipFill rotWithShape="1">
          <a:blip r:embed="rId2"/>
          <a:srcRect l="69687" t="27599" r="12201" b="31801"/>
          <a:stretch/>
        </p:blipFill>
        <p:spPr>
          <a:xfrm>
            <a:off x="7485760" y="0"/>
            <a:ext cx="1656184" cy="2088232"/>
          </a:xfrm>
          <a:prstGeom prst="rect">
            <a:avLst/>
          </a:prstGeom>
        </p:spPr>
      </p:pic>
    </p:spTree>
    <p:extLst>
      <p:ext uri="{BB962C8B-B14F-4D97-AF65-F5344CB8AC3E}">
        <p14:creationId xmlns:p14="http://schemas.microsoft.com/office/powerpoint/2010/main" val="289050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4A6C0-88C3-6464-1942-711DF645A4A3}"/>
              </a:ext>
            </a:extLst>
          </p:cNvPr>
          <p:cNvSpPr>
            <a:spLocks noGrp="1"/>
          </p:cNvSpPr>
          <p:nvPr>
            <p:ph type="title"/>
          </p:nvPr>
        </p:nvSpPr>
        <p:spPr/>
        <p:txBody>
          <a:bodyPr/>
          <a:lstStyle/>
          <a:p>
            <a:r>
              <a:rPr lang="en-US" b="1" dirty="0">
                <a:solidFill>
                  <a:srgbClr val="FFFF00"/>
                </a:solidFill>
                <a:latin typeface="Calibri" panose="020F0502020204030204" pitchFamily="34" charset="0"/>
                <a:cs typeface="Calibri" panose="020F0502020204030204" pitchFamily="34" charset="0"/>
              </a:rPr>
              <a:t>4</a:t>
            </a:r>
            <a:r>
              <a:rPr lang="el-GR" b="1" dirty="0">
                <a:solidFill>
                  <a:srgbClr val="FFFF00"/>
                </a:solidFill>
                <a:latin typeface="Calibri" panose="020F0502020204030204" pitchFamily="34" charset="0"/>
                <a:cs typeface="Calibri" panose="020F0502020204030204" pitchFamily="34" charset="0"/>
              </a:rPr>
              <a:t>. Ωφελιμισμός</a:t>
            </a:r>
            <a:r>
              <a:rPr lang="en-US" b="1" dirty="0">
                <a:solidFill>
                  <a:srgbClr val="FFFF00"/>
                </a:solidFill>
                <a:latin typeface="Calibri" panose="020F0502020204030204" pitchFamily="34" charset="0"/>
                <a:cs typeface="Calibri" panose="020F0502020204030204" pitchFamily="34" charset="0"/>
              </a:rPr>
              <a:t> </a:t>
            </a:r>
            <a:r>
              <a:rPr lang="el-GR" b="1" dirty="0">
                <a:solidFill>
                  <a:srgbClr val="FFFF00"/>
                </a:solidFill>
                <a:latin typeface="Calibri" panose="020F0502020204030204" pitchFamily="34" charset="0"/>
                <a:cs typeface="Calibri" panose="020F0502020204030204" pitchFamily="34" charset="0"/>
              </a:rPr>
              <a:t>στην Ιατρική </a:t>
            </a:r>
          </a:p>
        </p:txBody>
      </p:sp>
      <p:sp>
        <p:nvSpPr>
          <p:cNvPr id="3" name="Θέση περιεχομένου 2">
            <a:extLst>
              <a:ext uri="{FF2B5EF4-FFF2-40B4-BE49-F238E27FC236}">
                <a16:creationId xmlns:a16="http://schemas.microsoft.com/office/drawing/2014/main" id="{D0970647-171E-710F-FBFD-FDA702D5F668}"/>
              </a:ext>
            </a:extLst>
          </p:cNvPr>
          <p:cNvSpPr>
            <a:spLocks noGrp="1"/>
          </p:cNvSpPr>
          <p:nvPr>
            <p:ph idx="1"/>
          </p:nvPr>
        </p:nvSpPr>
        <p:spPr/>
        <p:txBody>
          <a:bodyPr/>
          <a:lstStyle/>
          <a:p>
            <a:pPr marL="0" indent="0">
              <a:buNone/>
            </a:pPr>
            <a:r>
              <a:rPr lang="el-GR" sz="1800" b="1" dirty="0">
                <a:solidFill>
                  <a:srgbClr val="FFFF00"/>
                </a:solidFill>
                <a:latin typeface="Calibri" panose="020F0502020204030204" pitchFamily="34" charset="0"/>
                <a:cs typeface="Calibri" panose="020F0502020204030204" pitchFamily="34" charset="0"/>
              </a:rPr>
              <a:t>Εφαρμογές των Θεωριών του </a:t>
            </a:r>
            <a:r>
              <a:rPr lang="el-GR" sz="1800" b="1" dirty="0" err="1">
                <a:solidFill>
                  <a:srgbClr val="FFFF00"/>
                </a:solidFill>
                <a:latin typeface="Calibri" panose="020F0502020204030204" pitchFamily="34" charset="0"/>
                <a:cs typeface="Calibri" panose="020F0502020204030204" pitchFamily="34" charset="0"/>
              </a:rPr>
              <a:t>Bentham</a:t>
            </a:r>
            <a:r>
              <a:rPr lang="el-GR" sz="1800" b="1" dirty="0">
                <a:solidFill>
                  <a:srgbClr val="FFFF00"/>
                </a:solidFill>
                <a:latin typeface="Calibri" panose="020F0502020204030204" pitchFamily="34" charset="0"/>
                <a:cs typeface="Calibri" panose="020F0502020204030204" pitchFamily="34" charset="0"/>
              </a:rPr>
              <a:t> στην Ιατρική:</a:t>
            </a:r>
          </a:p>
          <a:p>
            <a:pPr marL="0" indent="0">
              <a:buNone/>
            </a:pPr>
            <a:r>
              <a:rPr lang="el-GR" sz="1800" b="1" dirty="0">
                <a:solidFill>
                  <a:srgbClr val="FFFF00"/>
                </a:solidFill>
                <a:latin typeface="Calibri" panose="020F0502020204030204" pitchFamily="34" charset="0"/>
                <a:cs typeface="Calibri" panose="020F0502020204030204" pitchFamily="34" charset="0"/>
              </a:rPr>
              <a:t>Ευτυχία του ασθενούς: </a:t>
            </a:r>
            <a:r>
              <a:rPr lang="el-GR" sz="1800" b="1" dirty="0">
                <a:latin typeface="Calibri" panose="020F0502020204030204" pitchFamily="34" charset="0"/>
                <a:cs typeface="Calibri" panose="020F0502020204030204" pitchFamily="34" charset="0"/>
              </a:rPr>
              <a:t>Εφαρμογή της αρχής της μεγιστοποίησης της ευτυχίας/υγείας για τον μεγαλύτερο αριθμό ανθρώπων, αποφασίζοντας ποιος ασθενής θα λάβει προτεραιότητα βάσει της επείγουσας ανάγκης.</a:t>
            </a: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solidFill>
                  <a:srgbClr val="FFFF00"/>
                </a:solidFill>
                <a:latin typeface="Calibri" panose="020F0502020204030204" pitchFamily="34" charset="0"/>
                <a:cs typeface="Calibri" panose="020F0502020204030204" pitchFamily="34" charset="0"/>
              </a:rPr>
              <a:t>Ευθανασία σε Τερματικά Ασθενείς: </a:t>
            </a:r>
            <a:r>
              <a:rPr lang="el-GR" sz="1800" b="1" dirty="0">
                <a:latin typeface="Calibri" panose="020F0502020204030204" pitchFamily="34" charset="0"/>
                <a:cs typeface="Calibri" panose="020F0502020204030204" pitchFamily="34" charset="0"/>
              </a:rPr>
              <a:t>Η αξιολόγηση του "υπολογισμού της ευτυχίας" μπορεί να οδηγήσει στην επιλογή της ευθανασίας για να ελαττώσει τον πόνο.</a:t>
            </a: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solidFill>
                  <a:srgbClr val="FFFF00"/>
                </a:solidFill>
                <a:latin typeface="Calibri" panose="020F0502020204030204" pitchFamily="34" charset="0"/>
                <a:cs typeface="Calibri" panose="020F0502020204030204" pitchFamily="34" charset="0"/>
              </a:rPr>
              <a:t>Δημόσια Υγεία: </a:t>
            </a:r>
            <a:r>
              <a:rPr lang="el-GR" sz="1800" b="1" dirty="0">
                <a:latin typeface="Calibri" panose="020F0502020204030204" pitchFamily="34" charset="0"/>
                <a:cs typeface="Calibri" panose="020F0502020204030204" pitchFamily="34" charset="0"/>
              </a:rPr>
              <a:t>Προτεραιότητα σε εμβολιασμούς και προγράμματα πρόληψης που ωφελούν τον μεγαλύτερο αριθμό ανθρώπων.</a:t>
            </a:r>
          </a:p>
        </p:txBody>
      </p:sp>
    </p:spTree>
    <p:extLst>
      <p:ext uri="{BB962C8B-B14F-4D97-AF65-F5344CB8AC3E}">
        <p14:creationId xmlns:p14="http://schemas.microsoft.com/office/powerpoint/2010/main" val="100512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4A6C0-88C3-6464-1942-711DF645A4A3}"/>
              </a:ext>
            </a:extLst>
          </p:cNvPr>
          <p:cNvSpPr>
            <a:spLocks noGrp="1"/>
          </p:cNvSpPr>
          <p:nvPr>
            <p:ph type="title"/>
          </p:nvPr>
        </p:nvSpPr>
        <p:spPr/>
        <p:txBody>
          <a:bodyPr/>
          <a:lstStyle/>
          <a:p>
            <a:r>
              <a:rPr lang="en-US" b="1" dirty="0">
                <a:solidFill>
                  <a:srgbClr val="FFFF00"/>
                </a:solidFill>
                <a:latin typeface="Calibri" panose="020F0502020204030204" pitchFamily="34" charset="0"/>
                <a:cs typeface="Calibri" panose="020F0502020204030204" pitchFamily="34" charset="0"/>
              </a:rPr>
              <a:t>4</a:t>
            </a:r>
            <a:r>
              <a:rPr lang="el-GR" b="1" dirty="0">
                <a:solidFill>
                  <a:srgbClr val="FFFF00"/>
                </a:solidFill>
                <a:latin typeface="Calibri" panose="020F0502020204030204" pitchFamily="34" charset="0"/>
                <a:cs typeface="Calibri" panose="020F0502020204030204" pitchFamily="34" charset="0"/>
              </a:rPr>
              <a:t>. Ωφελιμισμός</a:t>
            </a:r>
            <a:r>
              <a:rPr lang="en-US" b="1" dirty="0">
                <a:solidFill>
                  <a:srgbClr val="FFFF00"/>
                </a:solidFill>
                <a:latin typeface="Calibri" panose="020F0502020204030204" pitchFamily="34" charset="0"/>
                <a:cs typeface="Calibri" panose="020F0502020204030204" pitchFamily="34" charset="0"/>
              </a:rPr>
              <a:t> </a:t>
            </a:r>
            <a:r>
              <a:rPr lang="el-GR" b="1" dirty="0">
                <a:solidFill>
                  <a:srgbClr val="FFFF00"/>
                </a:solidFill>
                <a:latin typeface="Calibri" panose="020F0502020204030204" pitchFamily="34" charset="0"/>
                <a:cs typeface="Calibri" panose="020F0502020204030204" pitchFamily="34" charset="0"/>
              </a:rPr>
              <a:t>στην Ιατρική </a:t>
            </a:r>
          </a:p>
        </p:txBody>
      </p:sp>
      <p:sp>
        <p:nvSpPr>
          <p:cNvPr id="3" name="Θέση περιεχομένου 2">
            <a:extLst>
              <a:ext uri="{FF2B5EF4-FFF2-40B4-BE49-F238E27FC236}">
                <a16:creationId xmlns:a16="http://schemas.microsoft.com/office/drawing/2014/main" id="{D0970647-171E-710F-FBFD-FDA702D5F668}"/>
              </a:ext>
            </a:extLst>
          </p:cNvPr>
          <p:cNvSpPr>
            <a:spLocks noGrp="1"/>
          </p:cNvSpPr>
          <p:nvPr>
            <p:ph idx="1"/>
          </p:nvPr>
        </p:nvSpPr>
        <p:spPr/>
        <p:txBody>
          <a:bodyPr/>
          <a:lstStyle/>
          <a:p>
            <a:pPr marL="0" indent="0">
              <a:buNone/>
            </a:pPr>
            <a:r>
              <a:rPr lang="el-GR" sz="1800" b="1" dirty="0">
                <a:solidFill>
                  <a:srgbClr val="FFFF00"/>
                </a:solidFill>
                <a:latin typeface="Calibri" panose="020F0502020204030204" pitchFamily="34" charset="0"/>
                <a:cs typeface="Calibri" panose="020F0502020204030204" pitchFamily="34" charset="0"/>
              </a:rPr>
              <a:t>Εφαρμογές των Θεωριών του </a:t>
            </a:r>
            <a:r>
              <a:rPr lang="el-GR" sz="1800" b="1" dirty="0" err="1">
                <a:solidFill>
                  <a:srgbClr val="FFFF00"/>
                </a:solidFill>
                <a:latin typeface="Calibri" panose="020F0502020204030204" pitchFamily="34" charset="0"/>
                <a:cs typeface="Calibri" panose="020F0502020204030204" pitchFamily="34" charset="0"/>
              </a:rPr>
              <a:t>Mill</a:t>
            </a:r>
            <a:r>
              <a:rPr lang="el-GR" sz="1800" b="1" dirty="0">
                <a:solidFill>
                  <a:srgbClr val="FFFF00"/>
                </a:solidFill>
                <a:latin typeface="Calibri" panose="020F0502020204030204" pitchFamily="34" charset="0"/>
                <a:cs typeface="Calibri" panose="020F0502020204030204" pitchFamily="34" charset="0"/>
              </a:rPr>
              <a:t> στην Ιατρική:</a:t>
            </a:r>
          </a:p>
          <a:p>
            <a:pPr marL="0" indent="0">
              <a:buNone/>
            </a:pPr>
            <a:r>
              <a:rPr lang="el-GR" sz="1800" b="1" dirty="0">
                <a:solidFill>
                  <a:srgbClr val="FFFF00"/>
                </a:solidFill>
                <a:latin typeface="Calibri" panose="020F0502020204030204" pitchFamily="34" charset="0"/>
                <a:cs typeface="Calibri" panose="020F0502020204030204" pitchFamily="34" charset="0"/>
              </a:rPr>
              <a:t>Ποιοτική ζωή ενάντια στη ποσότητα: </a:t>
            </a:r>
            <a:r>
              <a:rPr lang="el-GR" sz="1800" b="1" dirty="0">
                <a:latin typeface="Calibri" panose="020F0502020204030204" pitchFamily="34" charset="0"/>
                <a:cs typeface="Calibri" panose="020F0502020204030204" pitchFamily="34" charset="0"/>
              </a:rPr>
              <a:t>Σε περιπτώσεις όπου οι επιλογές θεραπείας είναι περιορισμένες, μπορεί να δοθεί προτεραιότητα στην ποιότητα ζωής του ασθενούς, και όχι μόνο στην παράταση της ζωής.</a:t>
            </a: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solidFill>
                  <a:srgbClr val="FFFF00"/>
                </a:solidFill>
                <a:latin typeface="Calibri" panose="020F0502020204030204" pitchFamily="34" charset="0"/>
                <a:cs typeface="Calibri" panose="020F0502020204030204" pitchFamily="34" charset="0"/>
              </a:rPr>
              <a:t>Αυτονομία του ασθενούς: </a:t>
            </a:r>
            <a:r>
              <a:rPr lang="el-GR" sz="1800" b="1" dirty="0">
                <a:latin typeface="Calibri" panose="020F0502020204030204" pitchFamily="34" charset="0"/>
                <a:cs typeface="Calibri" panose="020F0502020204030204" pitchFamily="34" charset="0"/>
              </a:rPr>
              <a:t>Ο </a:t>
            </a:r>
            <a:r>
              <a:rPr lang="el-GR" sz="1800" b="1" dirty="0" err="1">
                <a:latin typeface="Calibri" panose="020F0502020204030204" pitchFamily="34" charset="0"/>
                <a:cs typeface="Calibri" panose="020F0502020204030204" pitchFamily="34" charset="0"/>
              </a:rPr>
              <a:t>Mill</a:t>
            </a:r>
            <a:r>
              <a:rPr lang="el-GR" sz="1800" b="1" dirty="0">
                <a:latin typeface="Calibri" panose="020F0502020204030204" pitchFamily="34" charset="0"/>
                <a:cs typeface="Calibri" panose="020F0502020204030204" pitchFamily="34" charset="0"/>
              </a:rPr>
              <a:t> θα υποστήριζε το δικαίωμα του ασθενούς να κάνει ενημερωμένες επιλογές σχετικά με τη θεραπεία του, ενισχύοντας την αυτονομία και την ελευθερία.</a:t>
            </a: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solidFill>
                  <a:srgbClr val="FFFF00"/>
                </a:solidFill>
                <a:latin typeface="Calibri" panose="020F0502020204030204" pitchFamily="34" charset="0"/>
                <a:cs typeface="Calibri" panose="020F0502020204030204" pitchFamily="34" charset="0"/>
              </a:rPr>
              <a:t>Δεοντολογικές </a:t>
            </a:r>
            <a:r>
              <a:rPr lang="el-GR" sz="1800" b="1" dirty="0" err="1">
                <a:solidFill>
                  <a:srgbClr val="FFFF00"/>
                </a:solidFill>
                <a:latin typeface="Calibri" panose="020F0502020204030204" pitchFamily="34" charset="0"/>
                <a:cs typeface="Calibri" panose="020F0502020204030204" pitchFamily="34" charset="0"/>
              </a:rPr>
              <a:t>ςυνέπειες</a:t>
            </a:r>
            <a:r>
              <a:rPr lang="el-GR" sz="1800" b="1" dirty="0">
                <a:solidFill>
                  <a:srgbClr val="FFFF00"/>
                </a:solidFill>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Στην εφαρμογή πειραμάτων ή θεραπειών, η επίπτωση στα ηθικά και κοινωνικά δικαιώματα των ασθενών θα πρέπει να λαμβάνεται υπόψη, πέρα από το αποτέλεσμα της θεραπείας.</a:t>
            </a:r>
          </a:p>
          <a:p>
            <a:pPr marL="0" indent="0">
              <a:buNone/>
            </a:pPr>
            <a:endParaRPr lang="el-GR" sz="1800" b="1" dirty="0">
              <a:latin typeface="Calibri" panose="020F0502020204030204" pitchFamily="34" charset="0"/>
              <a:cs typeface="Calibri" panose="020F0502020204030204" pitchFamily="34" charset="0"/>
            </a:endParaRPr>
          </a:p>
          <a:p>
            <a:pPr marL="0" indent="0">
              <a:buNone/>
            </a:pPr>
            <a:r>
              <a:rPr lang="el-GR" sz="1800" b="1" dirty="0">
                <a:solidFill>
                  <a:srgbClr val="FFFF00"/>
                </a:solidFill>
                <a:latin typeface="Calibri" panose="020F0502020204030204" pitchFamily="34" charset="0"/>
                <a:cs typeface="Calibri" panose="020F0502020204030204" pitchFamily="34" charset="0"/>
              </a:rPr>
              <a:t>Κοινωνική </a:t>
            </a:r>
            <a:r>
              <a:rPr lang="el-GR" sz="1800" b="1" dirty="0">
                <a:latin typeface="Calibri" panose="020F0502020204030204" pitchFamily="34" charset="0"/>
                <a:cs typeface="Calibri" panose="020F0502020204030204" pitchFamily="34" charset="0"/>
              </a:rPr>
              <a:t>Δικαιοσύνη στην Πρόσβαση στην Υγεία: Υποστήριξη για την ισότιμη πρόσβαση σε ιατρική φροντίδα, ανεξάρτητα από κοινωνικοοικονομικό καθεστώς.</a:t>
            </a:r>
          </a:p>
        </p:txBody>
      </p:sp>
    </p:spTree>
    <p:extLst>
      <p:ext uri="{BB962C8B-B14F-4D97-AF65-F5344CB8AC3E}">
        <p14:creationId xmlns:p14="http://schemas.microsoft.com/office/powerpoint/2010/main" val="50319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D8B498-810F-6BA3-5090-9B7A7E30E2CA}"/>
              </a:ext>
            </a:extLst>
          </p:cNvPr>
          <p:cNvSpPr>
            <a:spLocks noGrp="1"/>
          </p:cNvSpPr>
          <p:nvPr>
            <p:ph type="title"/>
          </p:nvPr>
        </p:nvSpPr>
        <p:spPr/>
        <p:txBody>
          <a:bodyPr/>
          <a:lstStyle/>
          <a:p>
            <a:r>
              <a:rPr lang="el-GR" sz="3200" b="1" dirty="0">
                <a:solidFill>
                  <a:srgbClr val="FFFF00"/>
                </a:solidFill>
                <a:latin typeface="Calibri" panose="020F0502020204030204" pitchFamily="34" charset="0"/>
                <a:cs typeface="Calibri" panose="020F0502020204030204" pitchFamily="34" charset="0"/>
              </a:rPr>
              <a:t>1. Οι κλάδοι της Φιλοσοφίας</a:t>
            </a:r>
          </a:p>
        </p:txBody>
      </p:sp>
      <p:pic>
        <p:nvPicPr>
          <p:cNvPr id="4" name="Θέση περιεχομένου 4">
            <a:extLst>
              <a:ext uri="{FF2B5EF4-FFF2-40B4-BE49-F238E27FC236}">
                <a16:creationId xmlns:a16="http://schemas.microsoft.com/office/drawing/2014/main" id="{44FC43E6-B3C0-DCA0-853C-D8B614FE51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7901" t="21791" r="3665" b="31754"/>
          <a:stretch>
            <a:fillRect/>
          </a:stretch>
        </p:blipFill>
        <p:spPr>
          <a:xfrm>
            <a:off x="1331640" y="1268760"/>
            <a:ext cx="6663897" cy="4530725"/>
          </a:xfrm>
        </p:spPr>
      </p:pic>
      <p:sp>
        <p:nvSpPr>
          <p:cNvPr id="6" name="TextBox 5">
            <a:extLst>
              <a:ext uri="{FF2B5EF4-FFF2-40B4-BE49-F238E27FC236}">
                <a16:creationId xmlns:a16="http://schemas.microsoft.com/office/drawing/2014/main" id="{E257D38C-2A1E-9ED2-06F7-E263780946A6}"/>
              </a:ext>
            </a:extLst>
          </p:cNvPr>
          <p:cNvSpPr txBox="1"/>
          <p:nvPr/>
        </p:nvSpPr>
        <p:spPr>
          <a:xfrm>
            <a:off x="1907704" y="5930007"/>
            <a:ext cx="4572000" cy="646331"/>
          </a:xfrm>
          <a:prstGeom prst="rect">
            <a:avLst/>
          </a:prstGeom>
          <a:noFill/>
        </p:spPr>
        <p:txBody>
          <a:bodyPr wrap="square">
            <a:spAutoFit/>
          </a:bodyPr>
          <a:lstStyle/>
          <a:p>
            <a:r>
              <a:rPr lang="en-US" altLang="el-GR" sz="1800" b="1" dirty="0">
                <a:latin typeface="Calibri" panose="020F0502020204030204" pitchFamily="34" charset="0"/>
                <a:cs typeface="Calibri" panose="020F0502020204030204" pitchFamily="34" charset="0"/>
              </a:rPr>
              <a:t>https://philgcg11chd.wordpress.com/category/main-branches-of-philosophy/</a:t>
            </a:r>
            <a:endParaRPr lang="el-GR" altLang="el-GR"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772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D8B498-810F-6BA3-5090-9B7A7E30E2CA}"/>
              </a:ext>
            </a:extLst>
          </p:cNvPr>
          <p:cNvSpPr>
            <a:spLocks noGrp="1"/>
          </p:cNvSpPr>
          <p:nvPr>
            <p:ph type="title"/>
          </p:nvPr>
        </p:nvSpPr>
        <p:spPr/>
        <p:txBody>
          <a:bodyPr/>
          <a:lstStyle/>
          <a:p>
            <a:r>
              <a:rPr lang="el-GR" sz="3200" b="1" dirty="0">
                <a:solidFill>
                  <a:srgbClr val="FFFF00"/>
                </a:solidFill>
                <a:latin typeface="Calibri" panose="020F0502020204030204" pitchFamily="34" charset="0"/>
                <a:cs typeface="Calibri" panose="020F0502020204030204" pitchFamily="34" charset="0"/>
              </a:rPr>
              <a:t>1. Οι κλάδοι της Φιλοσοφίας</a:t>
            </a:r>
          </a:p>
        </p:txBody>
      </p:sp>
      <p:sp>
        <p:nvSpPr>
          <p:cNvPr id="6" name="TextBox 5">
            <a:extLst>
              <a:ext uri="{FF2B5EF4-FFF2-40B4-BE49-F238E27FC236}">
                <a16:creationId xmlns:a16="http://schemas.microsoft.com/office/drawing/2014/main" id="{E257D38C-2A1E-9ED2-06F7-E263780946A6}"/>
              </a:ext>
            </a:extLst>
          </p:cNvPr>
          <p:cNvSpPr txBox="1"/>
          <p:nvPr/>
        </p:nvSpPr>
        <p:spPr>
          <a:xfrm>
            <a:off x="323528" y="6237312"/>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l-GR"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https://philgcg11chd.wordpress.com/category/main-branches-of-philosophy/</a:t>
            </a:r>
            <a:endParaRPr kumimoji="0" lang="el-GR" altLang="el-GR"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 name="Θέση περιεχομένου 2">
            <a:extLst>
              <a:ext uri="{FF2B5EF4-FFF2-40B4-BE49-F238E27FC236}">
                <a16:creationId xmlns:a16="http://schemas.microsoft.com/office/drawing/2014/main" id="{58721886-5201-3B23-B529-E44C51204F5D}"/>
              </a:ext>
            </a:extLst>
          </p:cNvPr>
          <p:cNvSpPr>
            <a:spLocks noGrp="1"/>
          </p:cNvSpPr>
          <p:nvPr>
            <p:ph idx="1"/>
          </p:nvPr>
        </p:nvSpPr>
        <p:spPr>
          <a:xfrm>
            <a:off x="457200" y="1340768"/>
            <a:ext cx="8229600" cy="4530725"/>
          </a:xfrm>
        </p:spPr>
        <p:txBody>
          <a:bodyPr/>
          <a:lstStyle/>
          <a:p>
            <a:r>
              <a:rPr lang="el-GR" sz="1400" b="1" dirty="0">
                <a:solidFill>
                  <a:srgbClr val="FFFF00"/>
                </a:solidFill>
                <a:latin typeface="Calibri" panose="020F0502020204030204" pitchFamily="34" charset="0"/>
                <a:cs typeface="Calibri" panose="020F0502020204030204" pitchFamily="34" charset="0"/>
              </a:rPr>
              <a:t>Μεταφυσική: </a:t>
            </a:r>
            <a:r>
              <a:rPr lang="el-GR" sz="1400" b="1" dirty="0">
                <a:latin typeface="Calibri" panose="020F0502020204030204" pitchFamily="34" charset="0"/>
                <a:cs typeface="Calibri" panose="020F0502020204030204" pitchFamily="34" charset="0"/>
              </a:rPr>
              <a:t>Ερευνά τη φύση, τη δομή και την αξία της πραγματικότητας. Πηγαίνει επίσης πέρα από τους τομείς της επιστήμης. Ασχολείται με την απάντηση σε ερωτήματα για την ταυτότητα και τον κόσμο. Το όνομα προέρχεται από τις ελληνικές λέξεις Μετά, που σημαίνει πέρα ή μετά, και Φυσικά, που σημαίνει φυσική. Ο Αριστοτέλης, ένας από τους πιο γνωστούς φιλοσόφους, αναγνώρισε τον Θαλή ως τον πρώτο γνωστό μεταφυσικό.</a:t>
            </a:r>
            <a:r>
              <a:rPr lang="en-US" sz="1400" b="1"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Οι κύριοι κλάδοι της μεταφυσικής είναι η οντολογία, η φυσική θεολογία και η γενική επιστήμη.</a:t>
            </a:r>
          </a:p>
          <a:p>
            <a:pPr marL="0" indent="0">
              <a:buNone/>
            </a:pPr>
            <a:r>
              <a:rPr lang="el-GR" sz="1400" b="1" dirty="0">
                <a:latin typeface="Calibri" panose="020F0502020204030204" pitchFamily="34" charset="0"/>
                <a:cs typeface="Calibri" panose="020F0502020204030204" pitchFamily="34" charset="0"/>
              </a:rPr>
              <a:t>Υπάρχει ένα βασικό ερώτημα για την τελική ουσία ως προς πόσες ουσίες απαιτούνται για να αποτελέσουν αυτόν τον κόσμο;</a:t>
            </a:r>
          </a:p>
          <a:p>
            <a:pPr>
              <a:buFont typeface="Arial" panose="020B0604020202020204" pitchFamily="34" charset="0"/>
              <a:buChar char="•"/>
            </a:pPr>
            <a:r>
              <a:rPr lang="el-GR" sz="1400" b="1" dirty="0">
                <a:latin typeface="Calibri" panose="020F0502020204030204" pitchFamily="34" charset="0"/>
                <a:cs typeface="Calibri" panose="020F0502020204030204" pitchFamily="34" charset="0"/>
              </a:rPr>
              <a:t>Οι </a:t>
            </a:r>
            <a:r>
              <a:rPr lang="el-GR" sz="1400" b="1" dirty="0" err="1">
                <a:latin typeface="Calibri" panose="020F0502020204030204" pitchFamily="34" charset="0"/>
                <a:cs typeface="Calibri" panose="020F0502020204030204" pitchFamily="34" charset="0"/>
              </a:rPr>
              <a:t>Μιλήσιοι</a:t>
            </a:r>
            <a:r>
              <a:rPr lang="el-GR" sz="1400" b="1" dirty="0">
                <a:latin typeface="Calibri" panose="020F0502020204030204" pitchFamily="34" charset="0"/>
                <a:cs typeface="Calibri" panose="020F0502020204030204" pitchFamily="34" charset="0"/>
              </a:rPr>
              <a:t> φιλόσοφοι (Θαλής, Αναξίμανδρος, Αναξιμένης) μιλούσαν για 1 αρχή, ενώ οι Ατομικοί (Λεύκιππος-Δημόκριτος) για άπειρες (άτομα).</a:t>
            </a:r>
          </a:p>
          <a:p>
            <a:endParaRPr lang="el-GR" sz="1400" b="1" dirty="0">
              <a:latin typeface="Calibri" panose="020F0502020204030204" pitchFamily="34" charset="0"/>
              <a:cs typeface="Calibri" panose="020F0502020204030204" pitchFamily="34" charset="0"/>
            </a:endParaRPr>
          </a:p>
          <a:p>
            <a:pPr marL="0" indent="0">
              <a:buNone/>
            </a:pPr>
            <a:r>
              <a:rPr lang="el-GR" sz="1400" b="1" dirty="0">
                <a:solidFill>
                  <a:srgbClr val="FFFF00"/>
                </a:solidFill>
                <a:latin typeface="Calibri" panose="020F0502020204030204" pitchFamily="34" charset="0"/>
                <a:cs typeface="Calibri" panose="020F0502020204030204" pitchFamily="34" charset="0"/>
              </a:rPr>
              <a:t>Επιστημολογία: </a:t>
            </a:r>
            <a:r>
              <a:rPr lang="el-GR" sz="1400" b="1" dirty="0">
                <a:latin typeface="Calibri" panose="020F0502020204030204" pitchFamily="34" charset="0"/>
                <a:cs typeface="Calibri" panose="020F0502020204030204" pitchFamily="34" charset="0"/>
              </a:rPr>
              <a:t>ασχολείται με τον ορισμό της γνώσης</a:t>
            </a:r>
            <a:r>
              <a:rPr lang="en-US" sz="1400" b="1" dirty="0">
                <a:latin typeface="Calibri" panose="020F0502020204030204" pitchFamily="34" charset="0"/>
                <a:cs typeface="Calibri" panose="020F0502020204030204" pitchFamily="34" charset="0"/>
              </a:rPr>
              <a:t>, </a:t>
            </a:r>
            <a:r>
              <a:rPr lang="el-GR" sz="1400" b="1" dirty="0">
                <a:latin typeface="Calibri" panose="020F0502020204030204" pitchFamily="34" charset="0"/>
                <a:cs typeface="Calibri" panose="020F0502020204030204" pitchFamily="34" charset="0"/>
              </a:rPr>
              <a:t>το εύρος και τους περιορισμούς της. Θέτει ερωτήματα για το νόημα της γνώσης, πώς την αποκτάμε, πόσα ξέρουμε και πώς έχουμε αυτή τη γνώση; Κάποιοι από τους διάσημους επιστημολόγους είναι οι </a:t>
            </a:r>
            <a:r>
              <a:rPr lang="el-GR" sz="1400" b="1" dirty="0" err="1">
                <a:latin typeface="Calibri" panose="020F0502020204030204" pitchFamily="34" charset="0"/>
                <a:cs typeface="Calibri" panose="020F0502020204030204" pitchFamily="34" charset="0"/>
              </a:rPr>
              <a:t>Ντεκάρτ</a:t>
            </a:r>
            <a:r>
              <a:rPr lang="el-GR" sz="1400" b="1" dirty="0">
                <a:latin typeface="Calibri" panose="020F0502020204030204" pitchFamily="34" charset="0"/>
                <a:cs typeface="Calibri" panose="020F0502020204030204" pitchFamily="34" charset="0"/>
              </a:rPr>
              <a:t>, </a:t>
            </a:r>
            <a:r>
              <a:rPr lang="el-GR" sz="1400" b="1" dirty="0" err="1">
                <a:latin typeface="Calibri" panose="020F0502020204030204" pitchFamily="34" charset="0"/>
                <a:cs typeface="Calibri" panose="020F0502020204030204" pitchFamily="34" charset="0"/>
              </a:rPr>
              <a:t>Καντ</a:t>
            </a:r>
            <a:r>
              <a:rPr lang="el-GR" sz="1400" b="1" dirty="0">
                <a:latin typeface="Calibri" panose="020F0502020204030204" pitchFamily="34" charset="0"/>
                <a:cs typeface="Calibri" panose="020F0502020204030204" pitchFamily="34" charset="0"/>
              </a:rPr>
              <a:t> και </a:t>
            </a:r>
            <a:r>
              <a:rPr lang="el-GR" sz="1400" b="1" dirty="0" err="1">
                <a:latin typeface="Calibri" panose="020F0502020204030204" pitchFamily="34" charset="0"/>
                <a:cs typeface="Calibri" panose="020F0502020204030204" pitchFamily="34" charset="0"/>
              </a:rPr>
              <a:t>Χιούμ</a:t>
            </a:r>
            <a:r>
              <a:rPr lang="el-GR" sz="1400" b="1" dirty="0">
                <a:latin typeface="Calibri" panose="020F0502020204030204" pitchFamily="34" charset="0"/>
                <a:cs typeface="Calibri" panose="020F0502020204030204" pitchFamily="34" charset="0"/>
              </a:rPr>
              <a:t>. Θεμελιώδη ερωτήματα είναι τα ακόλουθα:</a:t>
            </a:r>
          </a:p>
          <a:p>
            <a:r>
              <a:rPr lang="el-GR" sz="1400" b="1" dirty="0">
                <a:latin typeface="Calibri" panose="020F0502020204030204" pitchFamily="34" charset="0"/>
                <a:cs typeface="Calibri" panose="020F0502020204030204" pitchFamily="34" charset="0"/>
              </a:rPr>
              <a:t>Ποια είναι η φύση της Γνώσης;</a:t>
            </a:r>
          </a:p>
          <a:p>
            <a:r>
              <a:rPr lang="el-GR" sz="1400" b="1" dirty="0">
                <a:latin typeface="Calibri" panose="020F0502020204030204" pitchFamily="34" charset="0"/>
                <a:cs typeface="Calibri" panose="020F0502020204030204" pitchFamily="34" charset="0"/>
              </a:rPr>
              <a:t>Ποια είναι η φύση της διαδικασίας της γνώσης;</a:t>
            </a:r>
          </a:p>
          <a:p>
            <a:r>
              <a:rPr lang="el-GR" sz="1400" b="1" dirty="0">
                <a:latin typeface="Calibri" panose="020F0502020204030204" pitchFamily="34" charset="0"/>
                <a:cs typeface="Calibri" panose="020F0502020204030204" pitchFamily="34" charset="0"/>
              </a:rPr>
              <a:t>Ποιες είναι οι πηγές της Γνώσης; : Ρασιοναλισμός, Εμπειρισμός, Ενδοσκόπηση.</a:t>
            </a:r>
          </a:p>
          <a:p>
            <a:r>
              <a:rPr lang="el-GR" sz="1400" b="1" dirty="0">
                <a:latin typeface="Calibri" panose="020F0502020204030204" pitchFamily="34" charset="0"/>
                <a:cs typeface="Calibri" panose="020F0502020204030204" pitchFamily="34" charset="0"/>
              </a:rPr>
              <a:t>Ποια είναι τα κριτήρια για τον καθορισμό της αλήθειας; : Η Θεωρία της Αντιστοιχίας της Αλήθειας, Η Θεωρία της Συνοχής της Αλήθειας, Η Πραγματική Θεωρία της Αλήθειας.</a:t>
            </a:r>
          </a:p>
        </p:txBody>
      </p:sp>
    </p:spTree>
    <p:extLst>
      <p:ext uri="{BB962C8B-B14F-4D97-AF65-F5344CB8AC3E}">
        <p14:creationId xmlns:p14="http://schemas.microsoft.com/office/powerpoint/2010/main" val="688638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D8B498-810F-6BA3-5090-9B7A7E30E2CA}"/>
              </a:ext>
            </a:extLst>
          </p:cNvPr>
          <p:cNvSpPr>
            <a:spLocks noGrp="1"/>
          </p:cNvSpPr>
          <p:nvPr>
            <p:ph type="title"/>
          </p:nvPr>
        </p:nvSpPr>
        <p:spPr/>
        <p:txBody>
          <a:bodyPr/>
          <a:lstStyle/>
          <a:p>
            <a:r>
              <a:rPr lang="el-GR" sz="3200" b="1" dirty="0">
                <a:solidFill>
                  <a:srgbClr val="FFFF00"/>
                </a:solidFill>
                <a:latin typeface="Calibri" panose="020F0502020204030204" pitchFamily="34" charset="0"/>
                <a:cs typeface="Calibri" panose="020F0502020204030204" pitchFamily="34" charset="0"/>
              </a:rPr>
              <a:t>1. Οι κλάδοι της Φιλοσοφίας</a:t>
            </a:r>
          </a:p>
        </p:txBody>
      </p:sp>
      <p:sp>
        <p:nvSpPr>
          <p:cNvPr id="6" name="TextBox 5">
            <a:extLst>
              <a:ext uri="{FF2B5EF4-FFF2-40B4-BE49-F238E27FC236}">
                <a16:creationId xmlns:a16="http://schemas.microsoft.com/office/drawing/2014/main" id="{E257D38C-2A1E-9ED2-06F7-E263780946A6}"/>
              </a:ext>
            </a:extLst>
          </p:cNvPr>
          <p:cNvSpPr txBox="1"/>
          <p:nvPr/>
        </p:nvSpPr>
        <p:spPr>
          <a:xfrm>
            <a:off x="323528" y="6237312"/>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l-GR"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https://philgcg11chd.wordpress.com/category/main-branches-of-philosophy/</a:t>
            </a:r>
            <a:endParaRPr kumimoji="0" lang="el-GR" altLang="el-GR"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 name="Θέση περιεχομένου 2">
            <a:extLst>
              <a:ext uri="{FF2B5EF4-FFF2-40B4-BE49-F238E27FC236}">
                <a16:creationId xmlns:a16="http://schemas.microsoft.com/office/drawing/2014/main" id="{58721886-5201-3B23-B529-E44C51204F5D}"/>
              </a:ext>
            </a:extLst>
          </p:cNvPr>
          <p:cNvSpPr>
            <a:spLocks noGrp="1"/>
          </p:cNvSpPr>
          <p:nvPr>
            <p:ph idx="1"/>
          </p:nvPr>
        </p:nvSpPr>
        <p:spPr>
          <a:xfrm>
            <a:off x="457200" y="1340768"/>
            <a:ext cx="8229600" cy="4530725"/>
          </a:xfrm>
        </p:spPr>
        <p:txBody>
          <a:bodyPr/>
          <a:lstStyle/>
          <a:p>
            <a:pPr marL="0" indent="0">
              <a:buNone/>
            </a:pPr>
            <a:r>
              <a:rPr lang="en-US" sz="1800" b="1" dirty="0">
                <a:solidFill>
                  <a:srgbClr val="FFFF00"/>
                </a:solidFill>
                <a:latin typeface="Calibri" panose="020F0502020204030204" pitchFamily="34" charset="0"/>
                <a:cs typeface="Calibri" panose="020F0502020204030204" pitchFamily="34" charset="0"/>
              </a:rPr>
              <a:t>H</a:t>
            </a:r>
            <a:r>
              <a:rPr lang="el-GR" sz="1800" b="1" dirty="0" err="1">
                <a:solidFill>
                  <a:srgbClr val="FFFF00"/>
                </a:solidFill>
                <a:latin typeface="Calibri" panose="020F0502020204030204" pitchFamily="34" charset="0"/>
                <a:cs typeface="Calibri" panose="020F0502020204030204" pitchFamily="34" charset="0"/>
              </a:rPr>
              <a:t>θική</a:t>
            </a:r>
            <a:r>
              <a:rPr lang="el-GR" sz="1800" b="1" dirty="0">
                <a:solidFill>
                  <a:srgbClr val="FFFF00"/>
                </a:solidFill>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ασχολείται με ερωτήματα σχετικά με την ηθικότητα - δηλαδή, με έννοιες όπως το καλό και το κακό, το σωστό και το λάθος, η αρετή και η κακία, η δικαιοσύνη, κλπ. Περιλαμβάνει ερωτήματα για την ηθικότητα και τις αξίες και πώς αυτές εφαρμόζονται σε διάφορες καταστάσεις. Μπορεί να χωριστεί στους κλάδους της </a:t>
            </a:r>
            <a:r>
              <a:rPr lang="el-GR" sz="1800" b="1" dirty="0" err="1">
                <a:latin typeface="Calibri" panose="020F0502020204030204" pitchFamily="34" charset="0"/>
                <a:cs typeface="Calibri" panose="020F0502020204030204" pitchFamily="34" charset="0"/>
              </a:rPr>
              <a:t>μετα</a:t>
            </a:r>
            <a:r>
              <a:rPr lang="el-GR" sz="1800" b="1" dirty="0">
                <a:latin typeface="Calibri" panose="020F0502020204030204" pitchFamily="34" charset="0"/>
                <a:cs typeface="Calibri" panose="020F0502020204030204" pitchFamily="34" charset="0"/>
              </a:rPr>
              <a:t>-ηθικής, της κανονιστικής και της εφαρμοσμένης ηθικής. Η ηθική επιδιώκει να κατανοήσει τη βάση των ηθικών αξιών, πώς αναπτύσσονται και πώς είναι και πρέπει να τηρούνται. Διάσημα έργα για την ηθική υπάρχουν από φιλοσόφους όπως ο Πλάτων, ο Αριστοτέλης, ο </a:t>
            </a:r>
            <a:r>
              <a:rPr lang="el-GR" sz="1800" b="1" dirty="0" err="1">
                <a:latin typeface="Calibri" panose="020F0502020204030204" pitchFamily="34" charset="0"/>
                <a:cs typeface="Calibri" panose="020F0502020204030204" pitchFamily="34" charset="0"/>
              </a:rPr>
              <a:t>Καντ</a:t>
            </a:r>
            <a:r>
              <a:rPr lang="el-GR" sz="1800" b="1" dirty="0">
                <a:latin typeface="Calibri" panose="020F0502020204030204" pitchFamily="34" charset="0"/>
                <a:cs typeface="Calibri" panose="020F0502020204030204" pitchFamily="34" charset="0"/>
              </a:rPr>
              <a:t> και ο Νίτσε. Βασικά ερωτήματα είναι τα ακόλουθα:</a:t>
            </a:r>
          </a:p>
          <a:p>
            <a:endParaRPr lang="el-GR" sz="1800" b="1" dirty="0">
              <a:latin typeface="Calibri" panose="020F0502020204030204" pitchFamily="34" charset="0"/>
              <a:cs typeface="Calibri" panose="020F0502020204030204" pitchFamily="34" charset="0"/>
            </a:endParaRPr>
          </a:p>
          <a:p>
            <a:r>
              <a:rPr lang="el-GR" sz="1800" b="1" dirty="0">
                <a:latin typeface="Calibri" panose="020F0502020204030204" pitchFamily="34" charset="0"/>
                <a:cs typeface="Calibri" panose="020F0502020204030204" pitchFamily="34" charset="0"/>
              </a:rPr>
              <a:t>Ποια είναι η φύση της ζωής της αρετής;</a:t>
            </a:r>
          </a:p>
          <a:p>
            <a:r>
              <a:rPr lang="el-GR" sz="1800" b="1" dirty="0">
                <a:latin typeface="Calibri" panose="020F0502020204030204" pitchFamily="34" charset="0"/>
                <a:cs typeface="Calibri" panose="020F0502020204030204" pitchFamily="34" charset="0"/>
              </a:rPr>
              <a:t>Ποια είναι η τελική αξία των στόχων μας;</a:t>
            </a:r>
          </a:p>
          <a:p>
            <a:r>
              <a:rPr lang="el-GR" sz="1800" b="1" dirty="0">
                <a:latin typeface="Calibri" panose="020F0502020204030204" pitchFamily="34" charset="0"/>
                <a:cs typeface="Calibri" panose="020F0502020204030204" pitchFamily="34" charset="0"/>
              </a:rPr>
              <a:t>Ποια συγκεκριμένα μονοπάτια συμπεριφοράς, σύμφωνα με αυτούς τους στόχους, θα βοηθήσουν στην επίτευξη της ζωής της αρετής;</a:t>
            </a:r>
          </a:p>
        </p:txBody>
      </p:sp>
    </p:spTree>
    <p:extLst>
      <p:ext uri="{BB962C8B-B14F-4D97-AF65-F5344CB8AC3E}">
        <p14:creationId xmlns:p14="http://schemas.microsoft.com/office/powerpoint/2010/main" val="46285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D8B498-810F-6BA3-5090-9B7A7E30E2CA}"/>
              </a:ext>
            </a:extLst>
          </p:cNvPr>
          <p:cNvSpPr>
            <a:spLocks noGrp="1"/>
          </p:cNvSpPr>
          <p:nvPr>
            <p:ph type="title"/>
          </p:nvPr>
        </p:nvSpPr>
        <p:spPr/>
        <p:txBody>
          <a:bodyPr/>
          <a:lstStyle/>
          <a:p>
            <a:r>
              <a:rPr lang="el-GR" sz="3200" b="1" dirty="0">
                <a:solidFill>
                  <a:srgbClr val="FFFF00"/>
                </a:solidFill>
                <a:latin typeface="Calibri" panose="020F0502020204030204" pitchFamily="34" charset="0"/>
                <a:cs typeface="Calibri" panose="020F0502020204030204" pitchFamily="34" charset="0"/>
              </a:rPr>
              <a:t>1. Οι κλάδοι της Φιλοσοφίας</a:t>
            </a:r>
          </a:p>
        </p:txBody>
      </p:sp>
      <p:sp>
        <p:nvSpPr>
          <p:cNvPr id="6" name="TextBox 5">
            <a:extLst>
              <a:ext uri="{FF2B5EF4-FFF2-40B4-BE49-F238E27FC236}">
                <a16:creationId xmlns:a16="http://schemas.microsoft.com/office/drawing/2014/main" id="{E257D38C-2A1E-9ED2-06F7-E263780946A6}"/>
              </a:ext>
            </a:extLst>
          </p:cNvPr>
          <p:cNvSpPr txBox="1"/>
          <p:nvPr/>
        </p:nvSpPr>
        <p:spPr>
          <a:xfrm>
            <a:off x="323528" y="6237312"/>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l-GR"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https://philgcg11chd.wordpress.com/category/main-branches-of-philosophy/</a:t>
            </a:r>
            <a:endParaRPr kumimoji="0" lang="el-GR" altLang="el-GR"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 name="Θέση περιεχομένου 2">
            <a:extLst>
              <a:ext uri="{FF2B5EF4-FFF2-40B4-BE49-F238E27FC236}">
                <a16:creationId xmlns:a16="http://schemas.microsoft.com/office/drawing/2014/main" id="{58721886-5201-3B23-B529-E44C51204F5D}"/>
              </a:ext>
            </a:extLst>
          </p:cNvPr>
          <p:cNvSpPr>
            <a:spLocks noGrp="1"/>
          </p:cNvSpPr>
          <p:nvPr>
            <p:ph idx="1"/>
          </p:nvPr>
        </p:nvSpPr>
        <p:spPr>
          <a:xfrm>
            <a:off x="457200" y="1340768"/>
            <a:ext cx="8229600" cy="4530725"/>
          </a:xfrm>
        </p:spPr>
        <p:txBody>
          <a:bodyPr/>
          <a:lstStyle/>
          <a:p>
            <a:pPr marL="0" indent="0">
              <a:buNone/>
            </a:pPr>
            <a:r>
              <a:rPr lang="el-GR" sz="1800" b="1" dirty="0">
                <a:solidFill>
                  <a:srgbClr val="FFFF00"/>
                </a:solidFill>
                <a:latin typeface="Calibri" panose="020F0502020204030204" pitchFamily="34" charset="0"/>
                <a:cs typeface="Calibri" panose="020F0502020204030204" pitchFamily="34" charset="0"/>
              </a:rPr>
              <a:t>Αισθητική</a:t>
            </a:r>
            <a:r>
              <a:rPr lang="en-US" sz="1800" b="1" dirty="0">
                <a:solidFill>
                  <a:srgbClr val="FFFF00"/>
                </a:solidFill>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Ασχολείται με τον ορισμό, τη δομή και τον ρόλο της ομορφιάς, ιδιαίτερα στην τέχνη</a:t>
            </a:r>
            <a:r>
              <a:rPr lang="en-US" sz="1800" b="1" dirty="0">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Ο όρος "αισθητική" έχει χρησιμοποιηθεί για να χαρακτηρίσει μια εμπειρία, την ποιότητα ενός αντικειμένου, ένα αίσθημα ευχαρίστησης, τον κλασικισμό στην τέχνη, μια κρίση γεύσης, την ικανότητα της αντίληψης, μια αξία, μια στάση, τη θεωρία της τέχνης, τη διδασκαλία της ομορφιάς, </a:t>
            </a:r>
            <a:r>
              <a:rPr lang="en-US" sz="1800" b="1" dirty="0">
                <a:latin typeface="Calibri" panose="020F0502020204030204" pitchFamily="34" charset="0"/>
                <a:cs typeface="Calibri" panose="020F0502020204030204" pitchFamily="34" charset="0"/>
              </a:rPr>
              <a:t> </a:t>
            </a:r>
            <a:r>
              <a:rPr lang="el-GR" sz="1800" b="1" dirty="0">
                <a:latin typeface="Calibri" panose="020F0502020204030204" pitchFamily="34" charset="0"/>
                <a:cs typeface="Calibri" panose="020F0502020204030204" pitchFamily="34" charset="0"/>
              </a:rPr>
              <a:t>κ.α. Βασικά ερωτήματα:</a:t>
            </a:r>
          </a:p>
          <a:p>
            <a:endParaRPr lang="el-GR" sz="1800" b="1" dirty="0">
              <a:latin typeface="Calibri" panose="020F0502020204030204" pitchFamily="34" charset="0"/>
              <a:cs typeface="Calibri" panose="020F0502020204030204" pitchFamily="34" charset="0"/>
            </a:endParaRPr>
          </a:p>
          <a:p>
            <a:r>
              <a:rPr lang="el-GR" sz="1800" b="1" dirty="0">
                <a:latin typeface="Calibri" panose="020F0502020204030204" pitchFamily="34" charset="0"/>
                <a:cs typeface="Calibri" panose="020F0502020204030204" pitchFamily="34" charset="0"/>
              </a:rPr>
              <a:t>Ποια είναι η φύση της ζωής της αρετής;</a:t>
            </a:r>
          </a:p>
          <a:p>
            <a:r>
              <a:rPr lang="el-GR" sz="1800" b="1" dirty="0">
                <a:latin typeface="Calibri" panose="020F0502020204030204" pitchFamily="34" charset="0"/>
                <a:cs typeface="Calibri" panose="020F0502020204030204" pitchFamily="34" charset="0"/>
              </a:rPr>
              <a:t>Ποια είναι η τελική αξία των στόχων μας;</a:t>
            </a:r>
          </a:p>
          <a:p>
            <a:r>
              <a:rPr lang="el-GR" sz="1800" b="1" dirty="0">
                <a:latin typeface="Calibri" panose="020F0502020204030204" pitchFamily="34" charset="0"/>
                <a:cs typeface="Calibri" panose="020F0502020204030204" pitchFamily="34" charset="0"/>
              </a:rPr>
              <a:t>Ποια συγκεκριμένα μονοπάτια συμπεριφοράς, σύμφωνα με αυτούς τους στόχους, θα βοηθήσουν στην επίτευξη της ζωής της αρετής;</a:t>
            </a:r>
          </a:p>
        </p:txBody>
      </p:sp>
    </p:spTree>
    <p:extLst>
      <p:ext uri="{BB962C8B-B14F-4D97-AF65-F5344CB8AC3E}">
        <p14:creationId xmlns:p14="http://schemas.microsoft.com/office/powerpoint/2010/main" val="190668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D8B498-810F-6BA3-5090-9B7A7E30E2CA}"/>
              </a:ext>
            </a:extLst>
          </p:cNvPr>
          <p:cNvSpPr>
            <a:spLocks noGrp="1"/>
          </p:cNvSpPr>
          <p:nvPr>
            <p:ph type="title"/>
          </p:nvPr>
        </p:nvSpPr>
        <p:spPr/>
        <p:txBody>
          <a:bodyPr/>
          <a:lstStyle/>
          <a:p>
            <a:r>
              <a:rPr lang="el-GR" sz="3200" b="1" dirty="0">
                <a:solidFill>
                  <a:srgbClr val="FFFF00"/>
                </a:solidFill>
                <a:latin typeface="Calibri" panose="020F0502020204030204" pitchFamily="34" charset="0"/>
                <a:cs typeface="Calibri" panose="020F0502020204030204" pitchFamily="34" charset="0"/>
              </a:rPr>
              <a:t>2. Η Ηθική</a:t>
            </a:r>
          </a:p>
        </p:txBody>
      </p:sp>
      <p:sp>
        <p:nvSpPr>
          <p:cNvPr id="6" name="TextBox 5">
            <a:extLst>
              <a:ext uri="{FF2B5EF4-FFF2-40B4-BE49-F238E27FC236}">
                <a16:creationId xmlns:a16="http://schemas.microsoft.com/office/drawing/2014/main" id="{E257D38C-2A1E-9ED2-06F7-E263780946A6}"/>
              </a:ext>
            </a:extLst>
          </p:cNvPr>
          <p:cNvSpPr txBox="1"/>
          <p:nvPr/>
        </p:nvSpPr>
        <p:spPr>
          <a:xfrm>
            <a:off x="323528" y="6237312"/>
            <a:ext cx="4572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l-GR"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https://edukedar.com/types-of-ethics/</a:t>
            </a:r>
            <a:endParaRPr kumimoji="0" lang="el-GR" altLang="el-GR"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5" name="Θέση περιεχομένου 4">
            <a:extLst>
              <a:ext uri="{FF2B5EF4-FFF2-40B4-BE49-F238E27FC236}">
                <a16:creationId xmlns:a16="http://schemas.microsoft.com/office/drawing/2014/main" id="{770D342B-F9A8-2394-CE23-9865DAA67FA9}"/>
              </a:ext>
            </a:extLst>
          </p:cNvPr>
          <p:cNvPicPr>
            <a:picLocks noGrp="1" noChangeAspect="1"/>
          </p:cNvPicPr>
          <p:nvPr>
            <p:ph idx="1"/>
          </p:nvPr>
        </p:nvPicPr>
        <p:blipFill rotWithShape="1">
          <a:blip r:embed="rId2"/>
          <a:srcRect l="11558" t="22236" r="44636" b="30084"/>
          <a:stretch/>
        </p:blipFill>
        <p:spPr>
          <a:xfrm>
            <a:off x="539552" y="1395699"/>
            <a:ext cx="8229600" cy="4032448"/>
          </a:xfrm>
        </p:spPr>
      </p:pic>
    </p:spTree>
    <p:extLst>
      <p:ext uri="{BB962C8B-B14F-4D97-AF65-F5344CB8AC3E}">
        <p14:creationId xmlns:p14="http://schemas.microsoft.com/office/powerpoint/2010/main" val="381145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D8B498-810F-6BA3-5090-9B7A7E30E2CA}"/>
              </a:ext>
            </a:extLst>
          </p:cNvPr>
          <p:cNvSpPr>
            <a:spLocks noGrp="1"/>
          </p:cNvSpPr>
          <p:nvPr>
            <p:ph type="title"/>
          </p:nvPr>
        </p:nvSpPr>
        <p:spPr/>
        <p:txBody>
          <a:bodyPr/>
          <a:lstStyle/>
          <a:p>
            <a:r>
              <a:rPr lang="el-GR" sz="3200" b="1" dirty="0">
                <a:solidFill>
                  <a:srgbClr val="FFFF00"/>
                </a:solidFill>
                <a:latin typeface="Calibri" panose="020F0502020204030204" pitchFamily="34" charset="0"/>
                <a:cs typeface="Calibri" panose="020F0502020204030204" pitchFamily="34" charset="0"/>
              </a:rPr>
              <a:t>2. Η Ηθική</a:t>
            </a:r>
          </a:p>
        </p:txBody>
      </p:sp>
      <p:sp>
        <p:nvSpPr>
          <p:cNvPr id="6" name="TextBox 5">
            <a:extLst>
              <a:ext uri="{FF2B5EF4-FFF2-40B4-BE49-F238E27FC236}">
                <a16:creationId xmlns:a16="http://schemas.microsoft.com/office/drawing/2014/main" id="{E257D38C-2A1E-9ED2-06F7-E263780946A6}"/>
              </a:ext>
            </a:extLst>
          </p:cNvPr>
          <p:cNvSpPr txBox="1"/>
          <p:nvPr/>
        </p:nvSpPr>
        <p:spPr>
          <a:xfrm>
            <a:off x="323528" y="6237312"/>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l-GR"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https://www.clearias.com/dimensions-of-ethics-infographics/</a:t>
            </a:r>
            <a:endParaRPr kumimoji="0" lang="el-GR" altLang="el-GR"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10" name="Θέση περιεχομένου 9">
            <a:extLst>
              <a:ext uri="{FF2B5EF4-FFF2-40B4-BE49-F238E27FC236}">
                <a16:creationId xmlns:a16="http://schemas.microsoft.com/office/drawing/2014/main" id="{1B0A56A7-697F-D7A1-8B7B-7EDDD79B83FD}"/>
              </a:ext>
            </a:extLst>
          </p:cNvPr>
          <p:cNvPicPr>
            <a:picLocks noGrp="1" noChangeAspect="1"/>
          </p:cNvPicPr>
          <p:nvPr>
            <p:ph idx="1"/>
          </p:nvPr>
        </p:nvPicPr>
        <p:blipFill rotWithShape="1">
          <a:blip r:embed="rId2"/>
          <a:srcRect l="56259" t="48311" r="3512" b="18313"/>
          <a:stretch/>
        </p:blipFill>
        <p:spPr>
          <a:xfrm>
            <a:off x="107504" y="1420812"/>
            <a:ext cx="8928992" cy="4168427"/>
          </a:xfrm>
        </p:spPr>
      </p:pic>
    </p:spTree>
    <p:extLst>
      <p:ext uri="{BB962C8B-B14F-4D97-AF65-F5344CB8AC3E}">
        <p14:creationId xmlns:p14="http://schemas.microsoft.com/office/powerpoint/2010/main" val="24202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DF261-37A8-8857-CF9E-080694054805}"/>
              </a:ext>
            </a:extLst>
          </p:cNvPr>
          <p:cNvSpPr>
            <a:spLocks noGrp="1"/>
          </p:cNvSpPr>
          <p:nvPr>
            <p:ph type="title"/>
          </p:nvPr>
        </p:nvSpPr>
        <p:spPr/>
        <p:txBody>
          <a:bodyPr/>
          <a:lstStyle/>
          <a:p>
            <a:pPr>
              <a:defRPr/>
            </a:pPr>
            <a:r>
              <a:rPr lang="en-US" b="1" dirty="0">
                <a:solidFill>
                  <a:srgbClr val="FFFF00"/>
                </a:solidFill>
                <a:latin typeface="Calibri" panose="020F0502020204030204" pitchFamily="34" charset="0"/>
                <a:cs typeface="Calibri" panose="020F0502020204030204" pitchFamily="34" charset="0"/>
              </a:rPr>
              <a:t>Defining Environmental Bioethics</a:t>
            </a:r>
            <a:endParaRPr lang="el-GR" dirty="0"/>
          </a:p>
        </p:txBody>
      </p:sp>
      <p:sp>
        <p:nvSpPr>
          <p:cNvPr id="3" name="Θέση περιεχομένου 2">
            <a:extLst>
              <a:ext uri="{FF2B5EF4-FFF2-40B4-BE49-F238E27FC236}">
                <a16:creationId xmlns:a16="http://schemas.microsoft.com/office/drawing/2014/main" id="{1B34245D-09F3-17AB-21DE-A6BF4A45569F}"/>
              </a:ext>
            </a:extLst>
          </p:cNvPr>
          <p:cNvSpPr>
            <a:spLocks noGrp="1"/>
          </p:cNvSpPr>
          <p:nvPr>
            <p:ph idx="1"/>
          </p:nvPr>
        </p:nvSpPr>
        <p:spPr/>
        <p:txBody>
          <a:bodyPr/>
          <a:lstStyle/>
          <a:p>
            <a:pPr>
              <a:defRPr/>
            </a:pPr>
            <a:r>
              <a:rPr lang="en-US" dirty="0"/>
              <a:t>BRANCHES OF BIOETHICS</a:t>
            </a:r>
            <a:endParaRPr lang="el-GR" dirty="0"/>
          </a:p>
        </p:txBody>
      </p:sp>
      <p:pic>
        <p:nvPicPr>
          <p:cNvPr id="11268" name="Εικόνα 4" descr="Εικόνα που περιέχει χάρτης&#10;&#10;Περιγραφή που δημιουργήθηκε αυτόματα">
            <a:extLst>
              <a:ext uri="{FF2B5EF4-FFF2-40B4-BE49-F238E27FC236}">
                <a16:creationId xmlns:a16="http://schemas.microsoft.com/office/drawing/2014/main" id="{E0C4B399-4547-B8E4-AD79-F900F24AFB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4A6C0-88C3-6464-1942-711DF645A4A3}"/>
              </a:ext>
            </a:extLst>
          </p:cNvPr>
          <p:cNvSpPr>
            <a:spLocks noGrp="1"/>
          </p:cNvSpPr>
          <p:nvPr>
            <p:ph type="title"/>
          </p:nvPr>
        </p:nvSpPr>
        <p:spPr/>
        <p:txBody>
          <a:bodyPr/>
          <a:lstStyle/>
          <a:p>
            <a:r>
              <a:rPr lang="el-GR" b="1" dirty="0">
                <a:solidFill>
                  <a:srgbClr val="FFFF00"/>
                </a:solidFill>
                <a:latin typeface="Calibri" panose="020F0502020204030204" pitchFamily="34" charset="0"/>
                <a:cs typeface="Calibri" panose="020F0502020204030204" pitchFamily="34" charset="0"/>
              </a:rPr>
              <a:t>3. Ωφελιμισμός</a:t>
            </a:r>
          </a:p>
        </p:txBody>
      </p:sp>
      <p:sp>
        <p:nvSpPr>
          <p:cNvPr id="3" name="Θέση περιεχομένου 2">
            <a:extLst>
              <a:ext uri="{FF2B5EF4-FFF2-40B4-BE49-F238E27FC236}">
                <a16:creationId xmlns:a16="http://schemas.microsoft.com/office/drawing/2014/main" id="{D0970647-171E-710F-FBFD-FDA702D5F668}"/>
              </a:ext>
            </a:extLst>
          </p:cNvPr>
          <p:cNvSpPr>
            <a:spLocks noGrp="1"/>
          </p:cNvSpPr>
          <p:nvPr>
            <p:ph idx="1"/>
          </p:nvPr>
        </p:nvSpPr>
        <p:spPr/>
        <p:txBody>
          <a:bodyPr/>
          <a:lstStyle/>
          <a:p>
            <a:r>
              <a:rPr lang="el-GR" sz="1800" b="1" dirty="0">
                <a:latin typeface="Calibri" panose="020F0502020204030204" pitchFamily="34" charset="0"/>
                <a:cs typeface="Calibri" panose="020F0502020204030204" pitchFamily="34" charset="0"/>
              </a:rPr>
              <a:t>Η ιδεολογία του ωφελιμισμού προέκυψε </a:t>
            </a:r>
            <a:r>
              <a:rPr lang="el-GR" sz="1800" b="1" dirty="0" err="1">
                <a:latin typeface="Calibri" panose="020F0502020204030204" pitchFamily="34" charset="0"/>
                <a:cs typeface="Calibri" panose="020F0502020204030204" pitchFamily="34" charset="0"/>
              </a:rPr>
              <a:t>κατα</a:t>
            </a:r>
            <a:r>
              <a:rPr lang="el-GR" sz="1800" b="1" dirty="0">
                <a:latin typeface="Calibri" panose="020F0502020204030204" pitchFamily="34" charset="0"/>
                <a:cs typeface="Calibri" panose="020F0502020204030204" pitchFamily="34" charset="0"/>
              </a:rPr>
              <a:t> τον 19ο αιώνα, εν μέσω των βιομηχανικών, κοινωνικών και πολιτικών αλλαγών, προσφέροντας μια νέα προσέγγιση στην ηθική φιλοσοφία.</a:t>
            </a:r>
          </a:p>
          <a:p>
            <a:endParaRPr lang="el-GR" sz="1800" b="1" dirty="0">
              <a:latin typeface="Calibri" panose="020F0502020204030204" pitchFamily="34" charset="0"/>
              <a:cs typeface="Calibri" panose="020F0502020204030204" pitchFamily="34" charset="0"/>
            </a:endParaRPr>
          </a:p>
          <a:p>
            <a:r>
              <a:rPr lang="el-GR" sz="1800" b="1" dirty="0">
                <a:latin typeface="Calibri" panose="020F0502020204030204" pitchFamily="34" charset="0"/>
                <a:cs typeface="Calibri" panose="020F0502020204030204" pitchFamily="34" charset="0"/>
              </a:rPr>
              <a:t>Είναι ριζοσπαστική σε σχέση με τις προηγούμενες ηθικές θεωρίες διότι, για πρώτη φορά, αποκεντρώνει την ηθική από την θεϊκή εξουσία και τους αφηρημένους κανόνες, ενώ  την ορίζει με βάση την ευτυχία και την ευημερία των ανθρώπων.</a:t>
            </a:r>
          </a:p>
          <a:p>
            <a:endParaRPr lang="el-GR" sz="1800" b="1" dirty="0">
              <a:latin typeface="Calibri" panose="020F0502020204030204" pitchFamily="34" charset="0"/>
              <a:cs typeface="Calibri" panose="020F0502020204030204" pitchFamily="34" charset="0"/>
            </a:endParaRPr>
          </a:p>
          <a:p>
            <a:r>
              <a:rPr lang="el-GR" sz="1800" b="1" dirty="0">
                <a:latin typeface="Calibri" panose="020F0502020204030204" pitchFamily="34" charset="0"/>
                <a:cs typeface="Calibri" panose="020F0502020204030204" pitchFamily="34" charset="0"/>
              </a:rPr>
              <a:t>Οι ωφελιμιστές φιλόσοφοι, όπως ο </a:t>
            </a:r>
            <a:r>
              <a:rPr lang="el-GR" sz="1800" b="1" dirty="0" err="1">
                <a:latin typeface="Calibri" panose="020F0502020204030204" pitchFamily="34" charset="0"/>
                <a:cs typeface="Calibri" panose="020F0502020204030204" pitchFamily="34" charset="0"/>
              </a:rPr>
              <a:t>Jeremy</a:t>
            </a:r>
            <a:r>
              <a:rPr lang="el-GR" sz="1800" b="1" dirty="0">
                <a:latin typeface="Calibri" panose="020F0502020204030204" pitchFamily="34" charset="0"/>
                <a:cs typeface="Calibri" panose="020F0502020204030204" pitchFamily="34" charset="0"/>
              </a:rPr>
              <a:t> </a:t>
            </a:r>
            <a:r>
              <a:rPr lang="el-GR" sz="1800" b="1" dirty="0" err="1">
                <a:latin typeface="Calibri" panose="020F0502020204030204" pitchFamily="34" charset="0"/>
                <a:cs typeface="Calibri" panose="020F0502020204030204" pitchFamily="34" charset="0"/>
              </a:rPr>
              <a:t>Bentham</a:t>
            </a:r>
            <a:r>
              <a:rPr lang="el-GR" sz="1800" b="1" dirty="0">
                <a:latin typeface="Calibri" panose="020F0502020204030204" pitchFamily="34" charset="0"/>
                <a:cs typeface="Calibri" panose="020F0502020204030204" pitchFamily="34" charset="0"/>
              </a:rPr>
              <a:t> και ο John </a:t>
            </a:r>
            <a:r>
              <a:rPr lang="el-GR" sz="1800" b="1" dirty="0" err="1">
                <a:latin typeface="Calibri" panose="020F0502020204030204" pitchFamily="34" charset="0"/>
                <a:cs typeface="Calibri" panose="020F0502020204030204" pitchFamily="34" charset="0"/>
              </a:rPr>
              <a:t>Stuart</a:t>
            </a:r>
            <a:r>
              <a:rPr lang="el-GR" sz="1800" b="1" dirty="0">
                <a:latin typeface="Calibri" panose="020F0502020204030204" pitchFamily="34" charset="0"/>
                <a:cs typeface="Calibri" panose="020F0502020204030204" pitchFamily="34" charset="0"/>
              </a:rPr>
              <a:t> </a:t>
            </a:r>
            <a:r>
              <a:rPr lang="el-GR" sz="1800" b="1" dirty="0" err="1">
                <a:latin typeface="Calibri" panose="020F0502020204030204" pitchFamily="34" charset="0"/>
                <a:cs typeface="Calibri" panose="020F0502020204030204" pitchFamily="34" charset="0"/>
              </a:rPr>
              <a:t>Mill</a:t>
            </a:r>
            <a:r>
              <a:rPr lang="el-GR" sz="1800" b="1" dirty="0">
                <a:latin typeface="Calibri" panose="020F0502020204030204" pitchFamily="34" charset="0"/>
                <a:cs typeface="Calibri" panose="020F0502020204030204" pitchFamily="34" charset="0"/>
              </a:rPr>
              <a:t> δεν ενδιαφερόντουσαν μόνο για θεωρητικές αναλύσεις αλλά και για την κοινωνική αναμόρφωση. Ο στόχος τους ήταν η δημιουργία μιας κοινωνίας που θα μεγιστοποιούσε την ευτυχία για τον μεγαλύτερο δυνατό αριθμό ανθρώπων.</a:t>
            </a:r>
          </a:p>
        </p:txBody>
      </p:sp>
    </p:spTree>
    <p:extLst>
      <p:ext uri="{BB962C8B-B14F-4D97-AF65-F5344CB8AC3E}">
        <p14:creationId xmlns:p14="http://schemas.microsoft.com/office/powerpoint/2010/main" val="113432446"/>
      </p:ext>
    </p:extLst>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3302</TotalTime>
  <Words>1443</Words>
  <Application>Microsoft Office PowerPoint</Application>
  <PresentationFormat>Προβολή στην οθόνη (4:3)</PresentationFormat>
  <Paragraphs>104</Paragraphs>
  <Slides>16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16</vt:i4>
      </vt:variant>
    </vt:vector>
  </HeadingPairs>
  <TitlesOfParts>
    <vt:vector size="22" baseType="lpstr">
      <vt:lpstr>Arial</vt:lpstr>
      <vt:lpstr>Calibri</vt:lpstr>
      <vt:lpstr>Cambria</vt:lpstr>
      <vt:lpstr>Wingdings</vt:lpstr>
      <vt:lpstr>Beam</vt:lpstr>
      <vt:lpstr>1_Beam</vt:lpstr>
      <vt:lpstr> ΜΑΘΗΜΑ 6  ΕΦΑΡΜΟΣΜΕΝΗ ΗΘΙΚΗ - ΩΦΕΛΙΜΙΣΜΟΣ </vt:lpstr>
      <vt:lpstr>1. Οι κλάδοι της Φιλοσοφίας</vt:lpstr>
      <vt:lpstr>1. Οι κλάδοι της Φιλοσοφίας</vt:lpstr>
      <vt:lpstr>1. Οι κλάδοι της Φιλοσοφίας</vt:lpstr>
      <vt:lpstr>1. Οι κλάδοι της Φιλοσοφίας</vt:lpstr>
      <vt:lpstr>2. Η Ηθική</vt:lpstr>
      <vt:lpstr>2. Η Ηθική</vt:lpstr>
      <vt:lpstr>Defining Environmental Bioethics</vt:lpstr>
      <vt:lpstr>3. Ωφελιμισμός</vt:lpstr>
      <vt:lpstr>3. Ωφελιμισμός</vt:lpstr>
      <vt:lpstr>3. Ωφελιμισμός</vt:lpstr>
      <vt:lpstr>3. Ωφελιμισμός</vt:lpstr>
      <vt:lpstr>3. Ωφελιμισμός</vt:lpstr>
      <vt:lpstr>3. Ωφελιμισμός</vt:lpstr>
      <vt:lpstr>4. Ωφελιμισμός στην Ιατρική </vt:lpstr>
      <vt:lpstr>4. Ωφελιμισμός στην Ιατρική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Kostas Kalachanis</dc:creator>
  <cp:lastModifiedBy>Kostas Kalachanis</cp:lastModifiedBy>
  <cp:revision>164</cp:revision>
  <dcterms:created xsi:type="dcterms:W3CDTF">2017-04-24T06:29:07Z</dcterms:created>
  <dcterms:modified xsi:type="dcterms:W3CDTF">2023-12-10T09:58:48Z</dcterms:modified>
</cp:coreProperties>
</file>