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7" r:id="rId2"/>
    <p:sldId id="308" r:id="rId3"/>
    <p:sldId id="309" r:id="rId4"/>
    <p:sldId id="310" r:id="rId5"/>
    <p:sldId id="311" r:id="rId6"/>
    <p:sldId id="312" r:id="rId7"/>
    <p:sldId id="313" r:id="rId8"/>
    <p:sldId id="314" r:id="rId9"/>
    <p:sldId id="315" r:id="rId10"/>
    <p:sldId id="316" r:id="rId11"/>
    <p:sldId id="317" r:id="rId12"/>
    <p:sldId id="318" r:id="rId13"/>
    <p:sldId id="319" r:id="rId14"/>
    <p:sldId id="320" r:id="rId15"/>
    <p:sldId id="463"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2" r:id="rId36"/>
    <p:sldId id="343" r:id="rId37"/>
    <p:sldId id="344" r:id="rId38"/>
    <p:sldId id="341" r:id="rId39"/>
    <p:sldId id="347" r:id="rId40"/>
    <p:sldId id="348" r:id="rId41"/>
    <p:sldId id="349" r:id="rId42"/>
    <p:sldId id="350" r:id="rId43"/>
    <p:sldId id="354" r:id="rId44"/>
    <p:sldId id="356" r:id="rId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24" autoAdjust="0"/>
  </p:normalViewPr>
  <p:slideViewPr>
    <p:cSldViewPr>
      <p:cViewPr varScale="1">
        <p:scale>
          <a:sx n="79" d="100"/>
          <a:sy n="79" d="100"/>
        </p:scale>
        <p:origin x="1565" y="43"/>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1T12:00:32.32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0 507,'0'-25,"0"1,23 1,0-1,-23 0,22 0,-22 0,0 1,23 23,-23-25,22 25,-22-24,0 0,23 24,-23-24,23 24,-23-23,22-1,-22 0,23 24,-23-24,23 24,0 0,-23-25,23 25,0 0,-1 0,-22-23,22 23,1 0,0 0,0-24,-1 24,1-24,0 24,0 0,0 0,-2 0,-21-24,23 24,0 0,0 0,0 0,22 0,-22 0,0 0,-1 0,0 0,1 0,0 0,0 0,-23 24,23 0,-1-24,1 24,0-24,0 23,-1-23,-22 25,22-25,-22 24,23-24,-23 24,23-24,-23 24,23-24,-23 23,23 1,-1-24,-22 24,0 0,23 1,-23-2,23 1,-23 0,22-24,-22 24,0 0,23-1,-23 1,0 25,23-49,-1 0,-22 24,0-1,0 1,23-24,-23 24,0 0,0 0,0 0,0 0,0 0,0 0,23 0,-23-1,0 1,0 1,0-1,0 0,0-1,0 1,0 0,0 0,0 0,0 1,0-2,0 1,0 0,-23 0,0 23,1-23,22 1,0-1,-23-24,23 24,-23-24,23 23,-22-23,22 24,0 0,-23-24,23 24,-23-24,23 24,-22 0,22 0,-23-24,23 24,-23-24,0 0,23 24,-23-24,23 24,-22-24,0 23,-1-23,0 24,0-24,1 0,22 25,-23-25,23 24,-23-24,-23 0,2 24,21-24,0 0,23 23,-23-23,1 0,-1 24,0-24,0 0,-21 24,21-24,0 0,0 24,0-24,1 0,22 24,0 0,0 0,-23-24,23 24,0 0,0 0,0-1,0 1,-23-24,23 24,-23-24,23 25,0-1,0-1,0 1,0 0,0 0,0 0,0 0,0 0,0 0</inkml:trace>
  <inkml:trace contextRef="#ctx0" brushRef="#br0" timeOffset="6755">500 2924,'23'0,"-46"0,0 0,0 0,23-24,23 24,0 0,-23-24,23 24,-2 0,2 0,0 24,-23 0,0 0,-23-24,23 24,-23-24,23 24,-21-24,-2 0,0 0,0 0,23-24,0 0,0 0,23 24,-23-24,23 24,0 0,-2 0,2 0</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30.67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524 149,'-25'0,"25"-25,-25 25,25-25,0 0,-24 25,24-25,-25 25,25-24,-25 24,0 0,0 0,25-25,-25 25,1 0,-2 0,1 0,0 0,0 0,1 0,-1 0,25 25,-25-25,0 0,25 24,-25-24,25 25,-24-25,24 25,0 0,-25-25,25 25,-25-25,25 24,0 1,0 0,0 0,0 0,0-1,0 1,25 0,-25 0,0 0,0-1,25-24,-25 25,0 0,24-25,-24 25,0 0,0-1,25-24,0 0,-25 25,0 0,0 0,25-25,-25 25,25 0,-25-1,24-24,-24 25,25-25,0 0,-25 25,25-25,1 0,-2 0,1 0,0 0,0 0,0 0,-25-25,25 25,-1 0,-24-25,0 1,25 24,-25-25,25 25,-25-25,25 25,-25-25,0 0,0 0,0 1,0-1,0 0,0 0,0 0,0 1,0-1,0 0,0 0,0 0,0 1,0-1</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40.15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318 0,'-25'0,"25"24,-22-24,22 25,-25-25,0 0,2 0,23 25,-25-25,1 0,24 24,-25-24,25 25,0-1,-23-24,23 25,0 0,-25-25,0 0,25 25,0 0,-22-25,22 23,0 2,-25-25,25 25,0 0,0 0,0-1,0 0,0 1,0 0,25-25,-3 25,3-25,0 0,-2 0,2 0,-1 0,1 0,-2 0,2 0,0 0,-3 0,3 0,0 0,-25-25,25 25,-25-25,23 25,-23-25,0 1,0 0,0-1,0 0,0 0,0 0,0 2,0-2,0 0,0 0,24 0,-24 1,0-1,-24 25,24-24,-23 24,-2 0,25-25,-25 25,25-25</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55.822"/>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372 27,'0'-25,"-25"25,0 0,1 0,-1 0,0 0,0 0,0 25,1-25,-1 0,0 0,25 25,-25-25,25 23,-25-23,25 25,0 0,-24-25,24 25,-25-25,25 25,0-2,0 2,-25-25,25 25,0 0,25-25,-25 25,25-25,-25 24,0 0,24-24,-24 25,0 0,25-25,-25 25,25-25,-25 24,25-24,-25 24,25-24,-25 25,0 0,24-25,1 0,0 0,0 0,0 0,-1 0,1 0,-25-25,25 25,-25-25,25 25,-25-24,0 0,25 24,-1-25,-24 0,0 0,25 25,-25-24,0 0,0-1,0 0,0 0,0 0,0 2,0-2,-25 25,25-25,-24 25,-1 0,25-25,-25 25,25-25</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1:32.533"/>
    </inkml:context>
    <inkml:brush xml:id="br0">
      <inkml:brushProperty name="width" value="0.05292" units="cm"/>
      <inkml:brushProperty name="height" value="0.05292" units="cm"/>
      <inkml:brushProperty name="fitToCurve" value="1"/>
    </inkml:brush>
  </inkml:definitions>
  <inkml:trace contextRef="#ctx0" brushRef="#br0">446 324,'0'-25,"0"0,0 1,-24 24,24-24,0-1,-25 25,0 0,25-25,-25 25,25-25,-23 25,23-24,0-1,0 1,0-1,-25 25,0 0,25-25,-25 25,25-24,-24 24,0 0,-1 0,0 0,25 24,-24-24,24 25,-25-25,25 25,0-1,0 1,-24-25,24 24,-25-24,25 25,-24-25,24 25,0 0,-25-25,25 24,0 0,0 1,0 0,0 0,0 0,0-2,0 2,0 0,0 0,25-25,-25 25,0-1,0 1,24-25,1 24,-25 1,24-25,-24 25,0-1,0 1,25-25,-25 25,24-25,1 0,-25 24,0 1,25-1,-25 1,24-25,-24 25,0 0,24-25,-24 24,25-24,-25 24,25-24,-25 25,0 0,25-25,-25 25,23-25,-23 25,25-25,-25 25,25-25,-25 23,25-23,-25 25,24-25,0 0,-24 25,25-25,0 0,-1 0,1 0,-25-25,24 25,1 0,-25-25,0 2,0-2,0 0,0 0,0 0,0 0,0 1,0 0,0-1,24 25,-24-25,0 0,25 25,-25-24,0-1,0 1,-25 24,25-25,0 0,0 1,0-1,-24 25,24-25,0 1,-25 24,25-25,0 1,0-1,0 0,0 0,0 0,-24 25,24-23,-25 23,25-25,-24 25,24-25,0 0,-25 25,25-25,0 1,-25 24,25-24,-24 24,24-25,-24 25,24-25</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4:34.85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371 152,'-25'0,"0"0,1 0,-1 0,0 0,1 0,-1 0,25 25,0 0,-25-25</inkml:trace>
  <inkml:trace contextRef="#ctx0" brushRef="#br0" timeOffset="9763">297 177,'-25'0,"0"0,1 0,-1 0,0 0,0 25,25-1,0 1,0 24,0-24,0 0,0 0,0-1,0 1,0 0,0-1,0 1,0 0,0-1,0 1,0 0,0-1,0 1,0 0,0 0,0-1,-24-24,24 25,-25-25,25 25,0-1,-25 1,25 0,-24-1,24 1,0 0,-25-25,25 25,0-1,-25-24,25 25,0 0,0-1,0 1,0 0,25-1,-25 1,25 0,-1 0,-24-1,25-24,0 0,-1 0,1 0,0 0,0 0,-1 0,1 0,0 0,-25 25,24-25,1 0,0 0,-1 0,-24 25,25-25,0 24,0-24,-25 25,24-25,-24 25,25-25,0 0,-25 24,24-24,1 0,0 0,0 0,-1 0,1-24,0 24,-25-25,24 25,-24-49,25 49,-25-25,25 0,-25-24,0 24,0 0,0 1,0-1,0 0,0 1,-25 24,25-25,0 0,-25 25,25-24,0-1,0 0,0 0,0 1,0-1,0 0,0 1,0-1,0 0,0 1,0-1,0 0,0 0,25 25,-25-24,25 24,-25-25,0 0,0 1,24 24,-24-25,0 0,0 1,25 24,-25-25,0 0,0 1,25 24,0 0,-25-25,0-25,24 50,-24-24,0-1,0 0,0 1,25-1,-25 0,0 1,0-1,25 0,-25 0,0 1,-25 24,0-25,1 25,-1 0,0 0,0 0,1 0,-1 0,0 0,1 0,-1 0,0 0,1 0,-1 0,0 0,25 25,-25-25,25 24,0 1,-24-25,24 25,-25 0,25-1,-25-24,1 0,-1 25</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4:51.83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446 249,'0'-25,"-25"25,25-25,-24 25,24-24,-25 24,0 0,25-25,0 0,-25 25,0 0,25-25,0 0,-24 25,24-24,0-1,-25 25,0 0,0-25,0 25,1 0,-1 0,0 0,0 0,1 0,-1 0,0 0,25 25,0 0,0-1,0 1,0 0,0 0,0 0,0-1,0 1,0 0,0 0,25-25,-25 24,0 1,25 0,-25 0,0-1,24 1,-24 0,25-25,-25 25,25-25,-25 25,25-25,-25 24,24-24,-24 25,25 0,0-25,0 25,0-1,-25 1,24 0,1-25,-25 25,25-25,0 0,-25 24,25-24,-25 25,24-25,-24 25,25-25,0 25,0 0,-1-25,-24 24,0 1,25-25,-25 25,0 0,0-1,25 1,0 0,0-25,-25 25,24-25,-24 25,0-1,25-24,-25 25,25 0,0-25,-25 25,0-1,24-24,-24 25,0 0,25-25,-25 25,25-25,-25 24,0 1,25-25,0 25,-1-25,-24 25,25-25,-25 25,25-25,-25 24,25-24,-25 25,25-25,-25 25,24-25,1 0,0 0,0 0,-1 0,1 0,0-25,-25 0,0 1,25 24,-25-50,0 25,25 25,-25-25,0 1,0-1,0 0,0 0,0 1,0-1,0 0,-25 25,25-25,0 1,0-1,-25 25,25-25,-25 25,0 0,25-25,-24 25,-1 0,25-25,-25 25,0 0,25-24,-24 24,24-25,-25 25,0 0,0 0,25-25,-25 25,25-25,-24 25,24-24,-25 24,0 0,25-25,-25 25,25-25,-25 25,25-25,0 0,0 1,-24 24,-1 0,25-25,0 0,0 0,0 1,0-1,0 0,0 0,0 1,0-1,0 0,0 0,-25 25,25-25,0 1,-25 24,25-25,0 0,-24 25,24-25,-25 25,0 0,25-24,-25-1</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5:09.6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696 275,'49'-24,"-49"-1,25 25,0 0,-1-24,26 24,-26-25,50 1,-49 24,0-24,24 24,-25-25,1 25,24-24,-24 24,-25-24,25 24,-1 0,1 0,0 0,-1-25,1 25,0 0,-1 0,1 0,-1 0,-24-24,25 24,0 0,-1 0,1 0,0 0,-1 0,1 0,0 0,-1 24,1-24,-25 25,25-25,-1 0,-24 24,25 0,-25 1,24-25,1 0,-25 24,0 0,25-24,-25 25,0-1,0 1,0-1,0 0,0 1,0-1,0 0,0 1,0-1,0 0,0 1,0-1,-25-24,0 0,25 25,-24-25,24 24,-25-24,1 0,-1 0,0 24,25 1,-24-25,-1 0,25 24,-25-24,1 0,24 24,-25-24,0 0,25 25,-24-25,24 24,-25-24,0 0,1 25,24-1,-25-24,1 24,24 1,0-1,0 0,0 1,0-1,0 0,-25 1,25-1,0 1,-25-25,25 24,-49-24,49 24,-49 1,24-25,0 24,1-24,-1 24,0-24,1 0,24 25,-25-25,1 0,-1 0,0 0,1 0,-1 0,0 0,25 24,-24-24,-1 0,0 0,1 0,-1 0,0 0,1 0,-1 0,1 0,-26 0,26 0,-1 0,0 0,1 0,-1 0,0 0,1 0,-1 0,0 0,1 0,-26 0,26 0,24-24,-25 24,1 0,-1 0,0 0,25-25,-24 25,-1 0,0 0,25-24,-24 24,-1-24,0-1,25 1,-24 0,24-1,-25 1,25-1,0 1,0 0,0-1,0 1,0 0,0-1,0 1,0 0,0-1,25 25,-25-24,24-1,-24 1,25 24,-25-24,25 24,-25-25,24 25,1-24,0 24,-1-24,1 24,0 0,-25-25,24 25,-24-24,25 24,-1 0,1 0,0 0,-25-25,24 25,1 0,0 0,-25-24,24 24,1 0,0 0,-1-24,1 24,0-25,-1 25,1 0,-25-24,25 24,-1-24,1 24,-25-25,49 25,-24 0</inkml:trace>
</inkml:ink>
</file>

<file path=ppt/ink/ink1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5:16.7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447 569,'0'-24,"0"-1,0 0,24 25,1-25,-25 1,25-1,0 25,0 0,-1-25,1 0,0 25,-25-24,25 24,0 0,-1 0,1-25,0 25,49 0,-24 0,24 0,26-25,-51 25,-24 0,0 0,-1 0,-24-25,25 0,-25 1,25 24,-25-25,25 25,0-25,-25 0,24 25,1 0,-25-24,25 24,-25-25,25 25,0 0,-1-25,1 25,0 0,0 0,0 0,-1 0,1 0,0 0,0 0,0 0,-1-25,1 1,0 24,0 0,0 0,-25-25,49 25,-24 0,0 0,-1 0,1 0,0 0,-25 25,25-1,0-24,-25 25,24-25,-24 25,25-25,-25 25,0-1,0 1,0 0,-25-25,25 25,0-1,-24-24,24 25,-25-25,0 0,25 25,-25-25,0 0,1 0,-1 0,0 0,0 0,1 0,-1 0,0 0,0 0,0 0,1 0,-1 0,0 0,25 25,-25-25,0 0,25 25,-24-25,-1 0,0 0,0 0,25 24,-25-24,25 25,-24-25,24 25,0 0,0-1,-25-24,25 25,0 0,25 0,-1-25,1 0,0 0,0 0,0 0,-1 0,-24 24,25-24,0 0,0 0,0 0,-25 25,24-25,1 0,0 0,0 0,0 0,-1 0,1 0,-25-25,25 25,-25-24,0-1,25 25,-1 0,-24-25,25 25,-25-25,25 25,0 0,0 0,-1 0,1 0,-25 25,25-25,-25 25,0 0,0-1,0 1,0 0,0 0,-25 0,0-25,25 24,-24-24,-1 0,0 25,25 0,-25-25,0 0,1 25,-1-25,25 24,-25-24,0 0,25 25,-24-25,24 25,-25-25,0 0,25 25,-25-25,0 24,25 1,0 0,-24-25,24 25,-25-25,25 25,-25-25,25 24,-25-24,0 25,25 0,0 0,-24-1,24 1,0 0,0 0,0-1,-25-24,25 25,-25-25,25 25,-25-25,25 25,-25-25,1 25,-1-25,0 0,0 0,25 24,-25-24,1 0,-1 0,0 0,25 25,-25-25,0 0,1 0,-1 0,0 0,0 0,1 0,-1 0,0 0,0 0,0 0,1 0,-1 0,0 0,25-25,-25 25,25-24,0-1,-25 25,25-25,0 0,0 0,0 1,0-1,0 0,0 0,25 25,0-24,0-1,0 0,-1 25,-24-25,25 25,-25-24,0-1,25 25,-25-25,0 0,0 0,0 1,0-1,-25 25,0-25,1 25,-1 0,0 0,0 0,0 0,1 0,-1 0,0 0,25 25,-25-25,25 25,-25-25,25 24,0 1,0 0,0 0,0 0,0-1,0 1,0 0,0 0,-24-25,24 24,-25-24,25 25,0 0,-25-25,0 25,0-1,1-24,-1 0,25 25,0 0,-25-25,0 0,25 25,-25-25,25 25,-24-25,-1 0,0 0,25 24,-25-24,1 0,24 25,-25-25,0 0,0 0,25 25,-25-25,1 0,-1 25,0-25,0 0,0 0,1 0,24-25,-25 25,25-25,-25 0,25 1,-25-1,25 0,-25 25,25-25,0 0,0 1,0-1,0 0,0 0,25 25,-25-24,0-1,25 25,-25-25,0 0,25 25,-25-24,25 24,-1 0,-24-25,25 25,-25-25,25 25,-25-25,25 25,-25-25,25 25,-25-24,0-1,0 0,0 0,24 25,-24-24,0-1,25 25,-25-25,25 25,-25-25,25 25,-25-24,0-1,25 25,-25-25,24 25,-24-25,25 25,0 0,0 0,-25-25,0 1,24 24,-24-25</inkml:trace>
</inkml:ink>
</file>

<file path=ppt/ink/ink1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8-10T13:45:02.16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513 422,'0'-25,"-24"25,24-25,0 0,0 0,0 1,0-1,0 0,-24 25,24-25,0 0,-24 0,24 1,0-1,-24 25,24-25,-23 25,23-25,0 0,-24 25,24-25,-24 25,24-24,-24 24,0 0,1 0,-1 0,0 0,0 0,0 0,24 24,-23-24,23 25,-24-25,24 25,-24-25,24 25,-24-25,24 25,-24 0,24-1,0 1,0 0,0 0,0 0,0 0,0-1,0 1,0 0,0 0,-23-25,23 25,0 0,0-1,0 1,-24-25,24 25,0 0,0 0,0 0,0-1,0 1,0 0,0 0,0 0,0-1,0 1,0 0,24-25,-24 25,23-25,1 0,0 0,-24 25,24-25,0 25,-1-25,1 0,0 24,0-24,0 0,-1 0,-23 25,24-25,0 0,-24 25,24-25,0 0,-1 0,1 0,0 0,0 0,-24-25,24 25,-1 0,-23-25,24 1,-24-1,0 0,0 0,0 0,0 0,0 1,0-1,0 0,-24 0,24 0,0 1,-23 24,23-25,0 0,0 0,0 0,-24 25,24-25</inkml:trace>
</inkml:ink>
</file>

<file path=ppt/ink/ink1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9T08:50:07.13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1081 155,'-18'-18,"-19"0,20 18,-2-18,-17 0,0 18,0 0,17-18,1-1,-18 19,18 0,-18 0,18 0,-18 0,17 0,1 0,1 0,-2 0,1 0,0 0,-19 0,20 0,-20 0,19 0,0 0,0 0,0 0,0 0,-19 0,20 0,-1 0,-1 0,19 19,-36-19,18 0,0 18,-18-18,0 18,36 0,-18-18,18 18,-19-18,1 18,0 0,18 0,-18-18,0 36,0-36,18 18,-18 0,-1-18,19 18,0 0,0 0,0 0,0 18,0-18,0 18,0-18,0 18,0-18,0 0,0 0,0 0,0 0,0 1,0-2,0 1,0 0,0 0,0 1,0-2,0 1,0 0,19-18,-19 19,0-1,18-18,-18 17,0 1,18-18,-18 18,18-18,0 37,-18-20,36-17,-36 36,19-36,-19 19,18-19,-1 18,2-18,-19 17,18-17,0 18,0-18,0 19,0-1,0-18,1 0,-19 18,18-18,-1 0,2 18,-1-18,0 17,18-17,-18 19,0-19,19 0,-20 0,2 18,-1-18,0 0,19 18,-20-18,1 0,37 0,-37 0,0 0,0 0,19 0,-20 0,1 0,1 0,-1 0,0 0,18 0,0 0,-17 0,-2 18,1-18,1 0,-1 0,-18 17,36-17,-18 0,0 0,0 0,18 0,-18 0,37 0,-37 0,0 0,0 0,19 0,-37 19,17-19,20 0,-19 0,0 0,0 0,18 18,-18-18,1 0,-1 0,-1 0,20 0,-1 0,-18 0,18 0,1 0,-19 0,18 0,-18 0,0 0,0 0,19 0,-19 0,0 0,18 0,-18 18,19 0,17-18,-36 0,18 0,-18 0,18 0,1 0,-20 0,2 0,-1 0,18 0,-18 0,0 0,0 0,1 0,-1 0,-1 0,20 0,-19 0,0 0,0 0,18 0,1 0,-1 0,0 0,0 0,0 0,18 0,1 0,-37 0,36 0,-35 0,35 0,-18 0,1 0,-2 0,2-18,-19 18,0 0,18 0,1 0,-20 0,1 0,19 0,-19-18,0 18,18 0,1 0,-2 0,2 0,-1 0,0-18,1 18,-20-19,1 19,19 0,-1-17,-18 17,0 0,37 0,-38-18,2 18,17 0,0 0,-18-18,0 18,19 0,-20-18,20 18,-37-19,18 19,18 0,-18 0,0 0,36 0,-35 0,-1-17,18 17,-18-18,0 18,0 0,1 0,-1-18,-1 18,2 0,-1 0,-18-18,18 18,-18-19,18 1,0 18,0-17,19-1,-37-1,18 19,0-18,-18 0,18 1,-18-1,18 18,-18-19,0 1,0 0,0 1,18-1,-18-1,0 1,0 0,0 1,0-2,0 1,0-18,0 19,0-2,0 1,0 0,0-18,0 18,0-18,-18 36,18-18,-18 18,18-18,0 0,-18 18,18-18,-18 18,18-18,-18 18,18-18,-19 0,1 18,0-18,0 18,0-18,0 18,0-18,-1 18,2-18,-1 18,18-18,-37 18,19-18,0 18,18-18,-18 18,0 0,0 0,-1-18,2 18,-1 0,-1-18,1 18,0 0,0-18,0 18,0 0,0-18,-1 18,2 0,-1 0,-1 0,1-18,-18 18,0 0,-1-18,2 18,16 0,-35 0,18-18,-1 18,2 0,16-19,-35 19,18 0,-1-17,19 17,-18 0,18 0,-18 0,18 0,-18 0,-1 0,1 0,18 0,-18 0,18 0,-18 0,-1 0,20-18,-20 18,1 0,17 0,-16 0,16 0,-35 0,18 0,-1 0,20 0,-38 0,19 0,18 0,-18 0,0 0,-1 0,19 0,-18 0,18 0,-18 0,17 0,-16 0,16 0,1 0,-18 0,0 0,-1 0,2 0,16 0,-17 0,0 0,18 0,0 0,-19 0,20 0,-2 0,1 0,0 0,0 0,0 18,0-18,-19 0,19 0,-18 0,18 0,0 17,-18-17,-1 0,1 0,18 0,0 0,0 0,0 0,-1 0,2 0,-20 0,19 0,0 19,0-19,0 0,0 0,0 0,18 18,-19-18,1 0,1 0,-2 0,1 0,0 0,0 0,0 0,0 0,0 0,-1 18,1-18,1 0,-2 0,1 0,0 0,0 0,0 0,0 0,0 0,-1 0,19 18,-18-18,73 0,-37-18,0 18</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7T08:06:41.412"/>
    </inkml:context>
    <inkml:brush xml:id="br0">
      <inkml:brushProperty name="width" value="0.05292" units="cm"/>
      <inkml:brushProperty name="height" value="0.05292" units="cm"/>
      <inkml:brushProperty name="color" value="#002060"/>
      <inkml:brushProperty name="fitToCurve" value="1"/>
    </inkml:brush>
  </inkml:definitions>
  <inkml:trace contextRef="#ctx0" brushRef="#br0">577 918,'0'25,"0"0,0 0,0 0,0-1,0 1,0 0,0 0,0 0,0-1,0 1,0 0,0 0,0 0,0-1,0 1,0 0,0 0,0 0,0 0,0-1,0 1,0 0,-25-25,25 25,-24-25,24 25,0-1,-25-24,25 25,0 0,0 0,-25-25,25 25,0-1,0 1,-25-25,0 0,25 24,0 1,0 0,-23-25,23 24,0 1,0 0,-25-25,25 50,-25-26,25 1,0 0,0 0,0 0,0-1,-25-24,25 25,0 0,0 0,0 0,0-1,0 1,0 0,0 0,0 0,0-1,0 26,0-25,0 0,0 0,0-1,0 1,0 0,0 25,0-26,0 1,0 0,0 0,0 0,0-1,0 1,0 0,0 0,0 0,0-1,0 1,0-1,0 1,0 0,0-1,0 1,0 0,0 0,0 0,0-1,25 1,-25 0,0 0,0 0,0-1,0 1,0 25,0-25,0 24,0 1,0 0,0-1,0-24,0 25,0-26,0 26,0-25,0 0,0-1,0 26,0-25,0 0,0-1,0 1,0 0,0 0,-25 0,0-1,25 1,0-1,0 1,-24 0,24 49,-25-49,25 24,-25 1,0 0,25-1,0-24,0 49,-25-24,-23 25,48-26,0-24,-25 25,25-26,-25 1,25 25,0-25,0-1,0 26,0 0,0-1,0 1,0-25,0 24,-25-25,0 26,25-26,0 26,0 0,0-1,0-24,-24 0,24 0,0-1,0 1,0 50,0-26,0-24,0 25,0-25,0-1,0 1,0 25,0-1,0-24,0 25,0-25,0-1,0 1,0 25,0-25,24-25,-24 49,25-24,0 25,-25-26,25 26,0-26,-2 25,2-49,-25 25,25-25,0 25,0 0,0-25,-1 25,26 24,-25-24,0 0,23 0,2-1,-1 1,1 0,0 25,-26-50,25 49,-24-49,0 25,24 0,1 0,-25-25,-1 0,1 0,0 25,0-25,-1 0,0 0,26 0,-25 0,49 0,-24-25,-2 25,2 0,-25-25,0 25,0-25,-1 25,26-25,-25 1,0-1,23 0,-23-25,25 25,-26 1,1-1,0 25,0-25,24 0,-24 25,-1-49,26 24,-1-25,1 25,24-24,0 0,-25-25,-24 24,0 25,0 1,-1-1,-24 0,25-25,0 26,-25-26,50 0,-50 26,0-51,24 26,25 24,-49-25,25 25,0-24,-25 24,25-50,-1 51,-24-1,25-50,0 51,0-51,-25 26,25-25,-1 25,0-26,-24 26,0-1,25 25,0-49,0 24,-25 25,0-24,24-26,1 51,-25-26,0 25,0 0,0 0,25 1,-25-26,0 25,25 0,0-24,-25 24,0 0,24 0,1 1,-25-26,0 25,0-24,24-1,1 26,-25-1,25 1,-1-1,-24 0,50 0,-50 0,0-24,25 49,-25-25,25-25,-1 26,-24-1,25 0,25 0,-50-49,24 49,0-25,1 1,0-1,0 25,-25-24,25 24,0-25,-1-24,1 49,0-49,-25-1,25 1,-1 25,0-25,-24 24,25-24,0 24,0-24,-25 24,49 1,-49 24,0-50,25 50,0-24,-25 24,25-25,-25 1,49-1,0-74,-24 50,0 24,-25 1,0 24,0-49,24 50,-24-1,0 0,0 0,0 0,0 1,0-1,0 0,0 0,0 0,0 1,0-26,25 0,-25 25,0 1,0-1,0 0,0 0,0 0,0 1,0-1,0 0,0 0,0 0,0-24,0 24,0 0,0 0,0 1,0-1,0 0,0 0,-25 25,25-25,0 1,-24-1,24 0,-25-25,0 1,0 0,1 49,0-25,-1 1,0-26,0 50,0-50,-24 50,24-24,-25-1,26 0,-25 0,-1 25,26-25,-1 0,-50 1,50-1,-48 0,23 0,1 0,-1 25,1-49,-25 49,25-25,-1 25,25-25,-24 25,24-25,0 25,-24 0,25 0,-26-24,25 24,-24 0,24 0,-50 0,27 0,23 0,0 0,0 0,0 0,1 0,-1 0,0 24,0-24,-24 0,25 25,-1-25,0 0,0 0,-24 25,24-25,0 25,-24 0,24-25,25 24,-25 1,1-25,-1 25,1 0,-26 0,25-1,0-24,25 50,-24-50,-1 25,0-25,25 25,-25-25,25 25,0-1,-24-24,0 25,-1-25,0 0,25 25,-25-25,0 0,1 0,-1 25,0-25,0 0,0 25,0-25,2 0,-2 0,0 0,0 0,0 0,1 24,-1-24,0 0,0 0,0 0,1 0,-25 25,24-1,0-24,1 0,-1 25,0-25,0 0,0 25,1-25,-1 0,25 24,-25-24,25 25,-24-25,24 25,-25 0,25 0,0-1,-24-24,-1 0,25 25,0 0,0 0,0 0,-25-25,25 24,0 1,0 0,0 0</inkml:trace>
</inkml:ink>
</file>

<file path=ppt/ink/ink2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09T08:17:23.76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28 821,'0'25,"0"-1,0 26,0-25,0 0,0 23,0-23,0 0,0 0,0-1,0 1,-25 0,25 0,0 0,0-1,0 1,0 0,0 0,0 0,0-1,0 1,0 0,0 0,0 0,0-1,0 1,0 0,0 0,0 24,25-49,-25 25,25 0,-25 0,0 0,0 24,24-24,-24 0,0 0,25-1,-25 26,25-50,-25 25,25 25,-25-26,0 26,0-25,25-25,-25 25,0 24,0-24,24 0,-24 24,25-24,-1 25,1-25,-25-1,0 26,49-25,-49 0,0-1,25 1,-25 0,25-25,-25 25,0 0,25-1,0 1,-25 0,0 0,24-25,-24 25,25-25,-25 49,25-24,-25 0,25 0,0-1,-1 1,-24 0,25-1,0 1,0 0,0-1,-25 1,24-25,-24 25,24-25,1 25,0 0,-25-1,25 1,-1-25,1 25,0-25,-25 50,25-50,0 0,-1 24,1-24,-25 25,0 0,25-25,0 25,0-25,0 25,-1-1,1-24,-25 25,25-25,-25 25,49-25,-49 25,24-25,1 25,0-25,0 0,-25 24,49-24,-49 25,25 0,0-25,0 25,0-25,-1 25,1-25,0 0,-25 24,25-24,0 25,-1-25,1 25,24 25,-24-26,-1 26,1-50,-25 25,25-25,-25 25,25-25,0 24,-1-24,-24 25,25-25,0 0,-25-25,25 1,0 24,-1 0,1 0,0 0,-25 24,25-24,-25-24,0-51,0 50,0 1,0-1,-25 25,25-25,0 0,0-24,0 24,0-25,0 25,0 1,0-1,0 0,0 0,0 0,0 1,0-1,0 0,0 0,0 0,0 1,0-1,0 0,0 0,0 0,0 1,0-1,25 0,-25 0,25 25,-25-25,24 1,0-1,1 0,0 25,-25-24,25-1,0 25,-1-25,1 25,0-24,0 24,-25-25,49 0,-24 25,-25-25,25 25,25-25,-50 1,24 24,1-25,0 25,24-25,-49 0,49 25,-24-25,0 25,-25-24,25 24,-25-25,24 25,-24-25,50 25,-50-25,25 0,0 1,-1 24,1-25,-25 0,25 25,0-25,0 25,-25-49,49 49,-24-50,-1 50,1-25,-1 0,26-24,0-1,-1 25,-49 1,25-1,0 25,-25-25,25 25,-25-50,49 50,-49-24,25 24,-25-50,25 50,-25-25,25 25,-25-25,25 0,-1 1,-24-1,24 25,-24-25,25 0,-25 0,25 25,-25-49,25 24,-1-25,1 26,-25-1,25 0,-25 0,25 0,-25 1,0-1,25 0,-25 0,0-24,0 24,24 0,-24 0,0 0,0 1,0-1,0 0,0 0,0 0,0 1,0-1,0 0,-24 0,24 0,0 2,0-2,-25 25,25-50,-25 25,25 1,0-1,0 0,-25 0,25 0,0 0,-25 1,25-1,-24 25,24-25,0 0,-25 25,25-25,0 1,-25 24,25-25,-25 25,25-25,0 0,-24 25,24-25,-24 25,24-24,-25 24,0-25,25 0,-50 0,50 0,-24 25,24-24,-25-1,25 0,-25 25,25-25,-25 25,0 0,25-25,-24 1,-26-1,25 25,0-50,0 50,1-25,-1 25,1-24,-1 24,0 0,25-25,-49 0,24 25,0-25,0 25,1 0,-1 0,0 0,0 0,0 0,-24 0,24 0,0 0,0 25,25 0,-24-25,0 0,-1 0,0 0,25 25,-25-25,-24 0,24 0,25 24,-25-24,0 0,25 25,-24 0,24 0,-25-25,0 25,0-25,25 49,-25-49,25 25,-24-25,24 25,-25 0,0-25,25 24,-25 1,25 0,-25-25,25 25,0 0,-24-25,0 24,24 26,-25-50,25 25,-25-25,25 25,-25-25,25 24,0 1,-25-25,25 25,0 0,-24-25,24 25,-25-1,0 1,25 0,-25-25,25 25,0 0,-25 0,25-1,-24 1,24 0,-25-25,25 25,0 0,0-2,-25 2,25 0,-25 0,25 0,0-1,-25-24,25 25,0 0,0 0,-24-25,24 25,-25-25,25 24,0 1,-24-25,24 25,0 0,-25-25,25 25,-25-25,1 0,-1-25,25 0,0 0,-25 25,25-25,0 1,0-1,-25 25,0-25,25 0,0 0,0 1,-24 24,24-25,0 0,-25 25,25-25,0 0,-25 2,25-2,0 0,0 0,-25 25,25-49,-25 49,25-25,0 0,0 0,-24 25,24-25,0 0,-25 25,25-24,0-1,0 0,0 0,-25 25,25-25,-25 1,25-1,0 0,0 0,-25 25,25-25,-24 1,24-1,-24 25,24-25,-25 25,25-25,0 0,0 1,-25 24,0 0,25-25,-24 25,24-25,-25 0,0 25,0 0,0 0,0 0,1 0,-1 0,0 0,0 0,0 0,1 0,24-25,-25 25,0 0,0 0,1 0,0 0,-1 0,0 0,0 0,0 0,25 25,-24-25,-1 25,0-25,25 25,-25-25,0 0,1 25,-1-1,0-24,25 25,-25-25,0 25,1 0,-1 0,25-1,-25-24,1 0,24 25,-25-25,25 25,-24-25,24 25,-25-25,25 25,-25-25,25 24,0 1,-25 0,25 0,0 0,0-1,-25-24,25 25,0 0,0 0,0 0,0 0,-24-25,24 24,0 1,0 0,-25-25</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0:31.702"/>
    </inkml:context>
    <inkml:brush xml:id="br0">
      <inkml:brushProperty name="width" value="0.05292" units="cm"/>
      <inkml:brushProperty name="height" value="0.05292" units="cm"/>
      <inkml:brushProperty name="fitToCurve" value="1"/>
    </inkml:brush>
  </inkml:definitions>
  <inkml:trace contextRef="#ctx0" brushRef="#br0">495 251,'0'-23,"0"-1,0 0,0-1,-24 25,24-24,0 0,-25 24,0 0,25-24,-25 24,2 0,23-24,-25 24,0-24,0 24,1 0,24-24,-24 24,-1 0,0 0,0 0,-23 0,23 0,0 0,1 24,-1-24,25 24,-24-24,24 24,0 0,0 0,0 0,0 1,0-1,0 0,0-1,24-23,1 25,-25-1,24-24,-24 24,0 0,25-24,-25 24,25-24,-1 0,0 24,-24 0,25 0,-25 1,25-25,-25 23,25-23,-25 24,24-24,-24 25,0-1,24-24,-24 24,0-1,25-23,-25 25,25-25,-25 24,25-24,-25 24,23 0,-23 0,25-24,-25 24,25-24,-25 24,25-24,-25 24,24-24,1 0,-1 0,1 0,0 0,-1 0,1 0,-1 0,1 0,-1 0,1 0,0 0,-25-24,0 0,0 0,0 0,0 0,0 0,0 0,0-1,0 2,0-1,0 0,-25 24,25-25,-25 25,25-24,-24 1,24-2,-25 25,25-24,0 0,-24 24,24-24,-25 24,25-24,0 0,-24 24,24-24,0 0,-25 24,25-25,0 2,-25 23,1 0,24-24</inkml:trace>
</inkml:ink>
</file>

<file path=ppt/ink/ink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0:19.310"/>
    </inkml:context>
    <inkml:brush xml:id="br0">
      <inkml:brushProperty name="width" value="0.05292" units="cm"/>
      <inkml:brushProperty name="height" value="0.05292" units="cm"/>
      <inkml:brushProperty name="fitToCurve" value="1"/>
    </inkml:brush>
  </inkml:definitions>
  <inkml:trace contextRef="#ctx0" brushRef="#br0">466 221,'0'-25,"-24"25,24-24,0 0,-25 24,25-25,-24 25,24-25,-24 25,24-25,0 1,-23 24,-1 0,24-24,-25 24,1 0,0 0,1 0,23-25,-25 25,1 0,0 0,0 0,1 0,-2 0,25 25,-24-25,24 24,0 0,-24 1,24 0,0 0,0-1,0 0,-24-24,24 25,0 0,0 0,0-1,0 1,0-1,0 1,24-25,-24 25,0 0,24-1,-24 0,0 1,24-25,1 25,-2 0,1-25,-24 24,0 0,24-24,0 25,1-25,-25 25,23-25,-23 25,0-1,24-24,0 25,-24-1,25-24,-25 25,0 0,24-25,-24 24,23-24,1 25,0-1,-24 1,25-25,-1 0,-24 25,23-25,1 0,1 0,-1 0,0 0,-1 0,-23-25,0 0,0 1,24 24,-24-25,0 1,0-1,0 0,0 1,0-1,0 1,0-1,0 0,-24 25,24-25,0 1,0 0,0-1,-23 25,23-25,-24 25,24-25,0 1,0 0,0-1,0 0,0 0,0 1,0-1,0 1,0-1,-24 25,24-25,0 0,-25 25</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0:56.902"/>
    </inkml:context>
    <inkml:brush xml:id="br0">
      <inkml:brushProperty name="width" value="0.05292" units="cm"/>
      <inkml:brushProperty name="height" value="0.05292" units="cm"/>
      <inkml:brushProperty name="fitToCurve" value="1"/>
    </inkml:brush>
  </inkml:definitions>
  <inkml:trace contextRef="#ctx0" brushRef="#br0">519 372,'0'-25,"0"0,0 1,0-1,0 0,0 0,-24 0,24 1,-25 24,0 0,25-24,-25 24,25-25,0 0,-25 25,25-25,0 0,-24 25,-1 0,25-24,-25 24,25-25,-24 25,-1 0,1 0,-1 0,0 0,0 0,0 0,1 0,-1 0,25 25,-25-25,25 24,-25-24,25 25,-25 0,25 0,0 0,0-1,0 0,-24-24,24 25,0 0,0 0,0 0,24-25,-24 24,25-24,-25 25,0 0,25-25,-25 25,25-25,-25 25,0-1,25-24,-25 24,24-24,-24 25,0 0,0 0,25-25,-25 24,0 1,25-25,-25 25,0 0,0 0,0-1,25-24,-25 25,0 0,25-25,-25 24,24-24,-24 25,25-25,-25 24,0 1,24-25,-24 25,25-25,0 0,-25 25,24-25,1 0,0 0,-25 25,25-25,0 0,-25-25,24 25,-24-25,25 25,0 0,-25-25,0 0,25 25,-25-24,0-1,0 1,0-1,0 0,0 1,0-1,0 0,0 0,0 0,0 1,0-1,-25 25,25-25,0 0,-25 25,25-24,0 0,0-1,0 0,0 0</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51:20.324"/>
    </inkml:context>
    <inkml:brush xml:id="br0">
      <inkml:brushProperty name="width" value="0.05292" units="cm"/>
      <inkml:brushProperty name="height" value="0.05292" units="cm"/>
      <inkml:brushProperty name="fitToCurve" value="1"/>
    </inkml:brush>
  </inkml:definitions>
  <inkml:trace contextRef="#ctx0" brushRef="#br0">348 375,'0'-25,"0"-24,0 24,-24 25,24-25,0 0,0 0,0 1,0 0,-24 24,24-25,0 0,0 0,0 1,-24 24,24-25,-24 25,-1 0,25-25,-24 25,-1 0,2 0,-1 0,-1 0,1 0,24 25,-24 0,0-25,24 24,-24-24,24 25,0 0,0 0,0-1,0 0,0 1,0 0,0 0,0 0,0-1,0 1,24-25,-24 25,0 0,0 0,0-1,0 1,0-1,24-24,-24 25,0 0,0-1,24-24,-24 25,0 0,0 0,0 0,0-1,24 1,-24 0,0 0,0-1,0 1,0-1,25 1,-25 0,0 0,0 0,0-1,24-24,-24 25,0 0,0 0,23-25,-23 25,0-1,25-24,-25 24,0 1,0 0,24-25,1 0,-1 25,-24-1,24-24,0 0,-24 25,24-25,-24 25,25-25,-1 0,0 0,0 0,0 0,-24-25,24 25,-24-25,25 25,-25-24,24 24,-24-25,0 0,0 0,0 1,0 0,0-1,0 0,0 0,-24 25,24-25,0 1,-25-1,25 0,0 0,-24 0,24 1,0-1,-24 25,24-24,0-1,0 0,0 0,-24 25,24-24,0-1,0 0,0 0,-24 25,24-25,0 1,0-1,0 0,0 1,-24 24,24-25,0 1,0-1,0 0</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8:55.91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295 31,'-25'0,"1"0,-1 0,0 0,2 0,23-23,-25 23,0 0,1 0,-1 0,1 0,0 0,24 23,-25-23,25 25,0-1,0 1,0-1,0-1,0 2,0-1,0 1,0-1,0 0,0 0,0 0,25-24,-25 25,0-1,0 0,24-24,-24 24,0 0,24-24,-24 25,25-25,-1 0,-24 24,25-24,-25 24,25-24,-2 0,2 24,0-24,-1 0,1 0,-2 0,2 0,0 0,-25-24,24 24,-24-24,25 24,-25-24,0-1,0 1,0 0,0 0,0 0,0-1,0 1,0 0,0 0,0 0,0-1,-25 25,25-24,0-1,-24 25,24-23,-25 23,0 0,2 0,23-24,-25-1,1 25,24-24,-25 24</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05.63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370 35,'-23'0,"-2"0,0 0,25-24,-25 24,0 0,0 0,1 0,-1 0,0 0,0 0,1 0,0 0,24 24,-25-24,25 24,-25-24,25 25,0-3,-25-22,25 24,0 1,0-1,0 0,0 0,0 0,0 0,25-24,-25 24,25-24,0 0,-1 24,-24-1,24-23,1 0,-25 25,25-25,0 0,-1 24,1-24,0 0,0 0,0 0,0 0,-2 0,2 0,0 0,0 0,-25-24,25 24,-25-25,0 2,0-1,0 0,0 0,0 0,0 0,0 0,0 0,-25 24,25-25,-25 25,0 0,25-24</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7-17T05:49:18.303"/>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320 126,'0'-25,"-25"25,2 0,-2 0,25-25,-24 25,-1 0,25-25,-24 25,24-24,-24 24,0 0,24-25,-25 25,1 0,-1 0,1 0,0 0,24 25,0-1,0 1,0 0,0 0,0 0,0-1,0 1,0-1,0 1,24-25,0 25,1-25,-25 24,24-24,-24 25,0 0,25-25,-25 25,24-25,0 0,-24 25,24-25,1 0,-25 24,24-24,1 0,-2 0,-23-24,25 24,-25-25,0 0,0 0,0 0,0 1,0-1,24 25,-24-25,25 25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A56CB5-5663-449B-A85E-850083F96BC7}" type="datetimeFigureOut">
              <a:rPr lang="el-GR" smtClean="0"/>
              <a:pPr/>
              <a:t>10/11/2023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5BDA9-6BCB-4927-B3EF-E8A0322B33A2}" type="slidenum">
              <a:rPr lang="el-GR" smtClean="0"/>
              <a:pPr/>
              <a:t>‹#›</a:t>
            </a:fld>
            <a:endParaRPr lang="el-GR"/>
          </a:p>
        </p:txBody>
      </p:sp>
    </p:spTree>
    <p:extLst>
      <p:ext uri="{BB962C8B-B14F-4D97-AF65-F5344CB8AC3E}">
        <p14:creationId xmlns:p14="http://schemas.microsoft.com/office/powerpoint/2010/main" val="228145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8C559A21-6F83-4F0E-B5B5-991481CD1B1A}" type="slidenum">
              <a:rPr lang="el-GR" smtClean="0"/>
              <a:pPr/>
              <a:t>16</a:t>
            </a:fld>
            <a:endParaRPr lang="el-GR"/>
          </a:p>
        </p:txBody>
      </p:sp>
    </p:spTree>
    <p:extLst>
      <p:ext uri="{BB962C8B-B14F-4D97-AF65-F5344CB8AC3E}">
        <p14:creationId xmlns:p14="http://schemas.microsoft.com/office/powerpoint/2010/main" val="269191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2135BDA9-6BCB-4927-B3EF-E8A0322B33A2}"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8C559A21-6F83-4F0E-B5B5-991481CD1B1A}" type="slidenum">
              <a:rPr lang="el-GR" smtClean="0"/>
              <a:pPr/>
              <a:t>31</a:t>
            </a:fld>
            <a:endParaRPr lang="el-GR"/>
          </a:p>
        </p:txBody>
      </p:sp>
    </p:spTree>
    <p:extLst>
      <p:ext uri="{BB962C8B-B14F-4D97-AF65-F5344CB8AC3E}">
        <p14:creationId xmlns:p14="http://schemas.microsoft.com/office/powerpoint/2010/main" val="43153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10/11/2023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324CA-1E95-45C7-9083-8D92D6564165}" type="datetimeFigureOut">
              <a:rPr lang="el-GR" smtClean="0"/>
              <a:pPr/>
              <a:t>10/11/2023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5E5BC-D2D1-4804-8267-F067CA6B191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gif"/><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tiff"/></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youtu.be/nEdhP4QZ5n4" TargetMode="External"/><Relationship Id="rId13" Type="http://schemas.openxmlformats.org/officeDocument/2006/relationships/image" Target="../media/image62.jpeg"/><Relationship Id="rId3" Type="http://schemas.openxmlformats.org/officeDocument/2006/relationships/hyperlink" Target="https://youtu.be/W5-W8PoOckY" TargetMode="External"/><Relationship Id="rId7" Type="http://schemas.openxmlformats.org/officeDocument/2006/relationships/hyperlink" Target="https://youtu.be/Q_cjqJzzbjE" TargetMode="External"/><Relationship Id="rId12" Type="http://schemas.openxmlformats.org/officeDocument/2006/relationships/image" Target="../media/image61.jpeg"/><Relationship Id="rId2" Type="http://schemas.openxmlformats.org/officeDocument/2006/relationships/hyperlink" Target="https://youtu.be/FVo-75l_jno" TargetMode="External"/><Relationship Id="rId16"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hyperlink" Target="https://youtu.be/sczO40DaEoM" TargetMode="External"/><Relationship Id="rId11" Type="http://schemas.openxmlformats.org/officeDocument/2006/relationships/image" Target="../media/image60.jpeg"/><Relationship Id="rId5" Type="http://schemas.openxmlformats.org/officeDocument/2006/relationships/hyperlink" Target="https://youtu.be/ZISjXJv8s10" TargetMode="External"/><Relationship Id="rId15" Type="http://schemas.openxmlformats.org/officeDocument/2006/relationships/image" Target="../media/image64.jpeg"/><Relationship Id="rId10" Type="http://schemas.openxmlformats.org/officeDocument/2006/relationships/image" Target="../media/image59.jpeg"/><Relationship Id="rId4" Type="http://schemas.openxmlformats.org/officeDocument/2006/relationships/hyperlink" Target="https://youtu.be/SM2OHiKNemc" TargetMode="External"/><Relationship Id="rId9" Type="http://schemas.openxmlformats.org/officeDocument/2006/relationships/image" Target="../media/image58.jpeg"/><Relationship Id="rId14" Type="http://schemas.openxmlformats.org/officeDocument/2006/relationships/image" Target="../media/image63.jpeg"/></Relationships>
</file>

<file path=ppt/slides/_rels/slide21.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75.emf"/><Relationship Id="rId18" Type="http://schemas.openxmlformats.org/officeDocument/2006/relationships/customXml" Target="../ink/ink9.xml"/><Relationship Id="rId26" Type="http://schemas.openxmlformats.org/officeDocument/2006/relationships/customXml" Target="../ink/ink13.xml"/><Relationship Id="rId3" Type="http://schemas.openxmlformats.org/officeDocument/2006/relationships/image" Target="../media/image67.jpeg"/><Relationship Id="rId21" Type="http://schemas.openxmlformats.org/officeDocument/2006/relationships/image" Target="../media/image79.emf"/><Relationship Id="rId7" Type="http://schemas.openxmlformats.org/officeDocument/2006/relationships/image" Target="../media/image72.emf"/><Relationship Id="rId12" Type="http://schemas.openxmlformats.org/officeDocument/2006/relationships/customXml" Target="../ink/ink6.xml"/><Relationship Id="rId17" Type="http://schemas.openxmlformats.org/officeDocument/2006/relationships/image" Target="../media/image77.emf"/><Relationship Id="rId25" Type="http://schemas.openxmlformats.org/officeDocument/2006/relationships/image" Target="../media/image81.emf"/><Relationship Id="rId2" Type="http://schemas.openxmlformats.org/officeDocument/2006/relationships/image" Target="../media/image66.jpeg"/><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Layout" Target="../slideLayouts/slideLayout6.xml"/><Relationship Id="rId6" Type="http://schemas.openxmlformats.org/officeDocument/2006/relationships/customXml" Target="../ink/ink3.xml"/><Relationship Id="rId11" Type="http://schemas.openxmlformats.org/officeDocument/2006/relationships/image" Target="../media/image74.emf"/><Relationship Id="rId24" Type="http://schemas.openxmlformats.org/officeDocument/2006/relationships/customXml" Target="../ink/ink12.xml"/><Relationship Id="rId5" Type="http://schemas.openxmlformats.org/officeDocument/2006/relationships/image" Target="../media/image69.jpeg"/><Relationship Id="rId15" Type="http://schemas.openxmlformats.org/officeDocument/2006/relationships/image" Target="../media/image76.emf"/><Relationship Id="rId23" Type="http://schemas.openxmlformats.org/officeDocument/2006/relationships/image" Target="../media/image80.emf"/><Relationship Id="rId10" Type="http://schemas.openxmlformats.org/officeDocument/2006/relationships/customXml" Target="../ink/ink5.xml"/><Relationship Id="rId19" Type="http://schemas.openxmlformats.org/officeDocument/2006/relationships/image" Target="../media/image78.emf"/><Relationship Id="rId4" Type="http://schemas.openxmlformats.org/officeDocument/2006/relationships/image" Target="../media/image68.jpeg"/><Relationship Id="rId9" Type="http://schemas.openxmlformats.org/officeDocument/2006/relationships/image" Target="../media/image73.emf"/><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82.emf"/></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89.emf"/><Relationship Id="rId13" Type="http://schemas.openxmlformats.org/officeDocument/2006/relationships/customXml" Target="../ink/ink18.xml"/><Relationship Id="rId3" Type="http://schemas.openxmlformats.org/officeDocument/2006/relationships/image" Target="../media/image73.jpeg"/><Relationship Id="rId7" Type="http://schemas.openxmlformats.org/officeDocument/2006/relationships/customXml" Target="../ink/ink15.xml"/><Relationship Id="rId12" Type="http://schemas.openxmlformats.org/officeDocument/2006/relationships/image" Target="../media/image91.emf"/><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88.emf"/><Relationship Id="rId11" Type="http://schemas.openxmlformats.org/officeDocument/2006/relationships/customXml" Target="../ink/ink17.xml"/><Relationship Id="rId5" Type="http://schemas.openxmlformats.org/officeDocument/2006/relationships/customXml" Target="../ink/ink14.xml"/><Relationship Id="rId10" Type="http://schemas.openxmlformats.org/officeDocument/2006/relationships/image" Target="../media/image90.emf"/><Relationship Id="rId4" Type="http://schemas.openxmlformats.org/officeDocument/2006/relationships/image" Target="../media/image74.jpeg"/><Relationship Id="rId9" Type="http://schemas.openxmlformats.org/officeDocument/2006/relationships/customXml" Target="../ink/ink16.xml"/><Relationship Id="rId14" Type="http://schemas.openxmlformats.org/officeDocument/2006/relationships/image" Target="../media/image92.emf"/></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8.gif"/><Relationship Id="rId5" Type="http://schemas.openxmlformats.org/officeDocument/2006/relationships/image" Target="../media/image87.jpeg"/><Relationship Id="rId4" Type="http://schemas.openxmlformats.org/officeDocument/2006/relationships/image" Target="../media/image86.jpe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5" Type="http://schemas.openxmlformats.org/officeDocument/2006/relationships/image" Target="../media/image121.emf"/><Relationship Id="rId4" Type="http://schemas.openxmlformats.org/officeDocument/2006/relationships/customXml" Target="../ink/ink19.xml"/></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8.xml"/><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5.xml"/><Relationship Id="rId5" Type="http://schemas.openxmlformats.org/officeDocument/2006/relationships/image" Target="../media/image115.jpeg"/><Relationship Id="rId4" Type="http://schemas.openxmlformats.org/officeDocument/2006/relationships/image" Target="../media/image114.jpeg"/></Relationships>
</file>

<file path=ppt/slides/_rels/slide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image" Target="../media/image118.jpeg"/><Relationship Id="rId7" Type="http://schemas.openxmlformats.org/officeDocument/2006/relationships/customXml" Target="../ink/ink20.xml"/><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gif"/></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6.xml"/><Relationship Id="rId5" Type="http://schemas.openxmlformats.org/officeDocument/2006/relationships/image" Target="../media/image28.emf"/><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8.jpeg"/><Relationship Id="rId1" Type="http://schemas.openxmlformats.org/officeDocument/2006/relationships/slideLayout" Target="../slideLayouts/slideLayout8.xml"/><Relationship Id="rId4" Type="http://schemas.openxmlformats.org/officeDocument/2006/relationships/image" Target="../media/image3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4286256"/>
            <a:ext cx="9001156" cy="1714512"/>
          </a:xfrm>
          <a:effectLst/>
        </p:spPr>
        <p:txBody>
          <a:bodyPr>
            <a:normAutofit fontScale="90000"/>
          </a:bodyPr>
          <a:lstStyle/>
          <a:p>
            <a:r>
              <a:rPr lang="en-US" sz="3100" dirty="0">
                <a:effectLst>
                  <a:outerShdw blurRad="38100" dist="38100" dir="2700000" algn="tl">
                    <a:srgbClr val="000000">
                      <a:alpha val="43137"/>
                    </a:srgbClr>
                  </a:outerShdw>
                </a:effectLst>
              </a:rPr>
              <a:t>European Society of Pathology (ESP) Special Session – </a:t>
            </a:r>
            <a:br>
              <a:rPr lang="en-US" sz="3100" dirty="0">
                <a:effectLst>
                  <a:outerShdw blurRad="38100" dist="38100" dir="2700000" algn="tl">
                    <a:srgbClr val="000000">
                      <a:alpha val="43137"/>
                    </a:srgbClr>
                  </a:outerShdw>
                </a:effectLst>
              </a:rPr>
            </a:br>
            <a:r>
              <a:rPr lang="en-US" sz="3100" spc="300" dirty="0">
                <a:effectLst>
                  <a:outerShdw blurRad="38100" dist="38100" dir="2700000" algn="tl">
                    <a:srgbClr val="000000">
                      <a:alpha val="43137"/>
                    </a:srgbClr>
                  </a:outerShdw>
                </a:effectLst>
              </a:rPr>
              <a:t>Pathology and Public</a:t>
            </a:r>
            <a:br>
              <a:rPr lang="en-US" sz="3600" dirty="0"/>
            </a:br>
            <a:r>
              <a:rPr lang="en-US" sz="2700" dirty="0"/>
              <a:t>28.9.2016</a:t>
            </a:r>
            <a:r>
              <a:rPr lang="en-US" sz="3600" dirty="0"/>
              <a:t> </a:t>
            </a:r>
            <a:br>
              <a:rPr lang="en-US" sz="3600" dirty="0"/>
            </a:br>
            <a:r>
              <a:rPr lang="en-US" sz="3600" spc="300" dirty="0">
                <a:ln>
                  <a:gradFill>
                    <a:gsLst>
                      <a:gs pos="0">
                        <a:srgbClr val="7030A0"/>
                      </a:gs>
                      <a:gs pos="50000">
                        <a:schemeClr val="accent1">
                          <a:tint val="44500"/>
                          <a:satMod val="160000"/>
                        </a:schemeClr>
                      </a:gs>
                      <a:gs pos="100000">
                        <a:schemeClr val="accent1">
                          <a:tint val="23500"/>
                          <a:satMod val="160000"/>
                        </a:schemeClr>
                      </a:gs>
                    </a:gsLst>
                    <a:lin ang="5400000" scaled="0"/>
                  </a:gradFill>
                </a:ln>
              </a:rPr>
              <a:t>The </a:t>
            </a:r>
            <a:r>
              <a:rPr lang="en-US" sz="3600" b="1" spc="300" dirty="0">
                <a:ln>
                  <a:gradFill>
                    <a:gsLst>
                      <a:gs pos="0">
                        <a:srgbClr val="7030A0"/>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rPr>
              <a:t>Arts</a:t>
            </a:r>
            <a:r>
              <a:rPr lang="en-US" sz="3600" spc="300" dirty="0">
                <a:ln>
                  <a:gradFill>
                    <a:gsLst>
                      <a:gs pos="0">
                        <a:srgbClr val="7030A0"/>
                      </a:gs>
                      <a:gs pos="50000">
                        <a:schemeClr val="accent1">
                          <a:tint val="44500"/>
                          <a:satMod val="160000"/>
                        </a:schemeClr>
                      </a:gs>
                      <a:gs pos="100000">
                        <a:schemeClr val="accent1">
                          <a:tint val="23500"/>
                          <a:satMod val="160000"/>
                        </a:schemeClr>
                      </a:gs>
                    </a:gsLst>
                    <a:lin ang="5400000" scaled="0"/>
                  </a:gradFill>
                </a:ln>
              </a:rPr>
              <a:t> Meet </a:t>
            </a:r>
            <a:r>
              <a:rPr lang="en-US" sz="3600" b="1" spc="300" dirty="0">
                <a:ln>
                  <a:gradFill>
                    <a:gsLst>
                      <a:gs pos="0">
                        <a:srgbClr val="7030A0"/>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rPr>
              <a:t>Pathology</a:t>
            </a:r>
            <a:r>
              <a:rPr lang="en-US" sz="3600" spc="300" dirty="0">
                <a:ln>
                  <a:gradFill>
                    <a:gsLst>
                      <a:gs pos="0">
                        <a:srgbClr val="7030A0"/>
                      </a:gs>
                      <a:gs pos="50000">
                        <a:schemeClr val="accent1">
                          <a:tint val="44500"/>
                          <a:satMod val="160000"/>
                        </a:schemeClr>
                      </a:gs>
                      <a:gs pos="100000">
                        <a:schemeClr val="accent1">
                          <a:tint val="23500"/>
                          <a:satMod val="160000"/>
                        </a:schemeClr>
                      </a:gs>
                    </a:gsLst>
                    <a:lin ang="5400000" scaled="0"/>
                  </a:gradFill>
                </a:ln>
              </a:rPr>
              <a:t> in </a:t>
            </a:r>
            <a:r>
              <a:rPr lang="en-US" sz="3600" b="1" spc="300" dirty="0">
                <a:ln>
                  <a:gradFill>
                    <a:gsLst>
                      <a:gs pos="0">
                        <a:srgbClr val="7030A0"/>
                      </a:gs>
                      <a:gs pos="50000">
                        <a:schemeClr val="accent1">
                          <a:tint val="44500"/>
                          <a:satMod val="160000"/>
                        </a:schemeClr>
                      </a:gs>
                      <a:gs pos="100000">
                        <a:schemeClr val="accent1">
                          <a:tint val="23500"/>
                          <a:satMod val="160000"/>
                        </a:schemeClr>
                      </a:gs>
                    </a:gsLst>
                    <a:lin ang="5400000" scaled="0"/>
                  </a:gradFill>
                </a:ln>
                <a:effectLst>
                  <a:outerShdw blurRad="38100" dist="38100" dir="2700000" algn="tl">
                    <a:srgbClr val="000000">
                      <a:alpha val="43137"/>
                    </a:srgbClr>
                  </a:outerShdw>
                </a:effectLst>
              </a:rPr>
              <a:t>Practice</a:t>
            </a:r>
            <a:r>
              <a:rPr lang="en-US" sz="3600" spc="300" dirty="0">
                <a:ln>
                  <a:gradFill>
                    <a:gsLst>
                      <a:gs pos="0">
                        <a:srgbClr val="7030A0"/>
                      </a:gs>
                      <a:gs pos="50000">
                        <a:schemeClr val="accent1">
                          <a:tint val="44500"/>
                          <a:satMod val="160000"/>
                        </a:schemeClr>
                      </a:gs>
                      <a:gs pos="100000">
                        <a:schemeClr val="accent1">
                          <a:tint val="23500"/>
                          <a:satMod val="160000"/>
                        </a:schemeClr>
                      </a:gs>
                    </a:gsLst>
                    <a:lin ang="5400000" scaled="0"/>
                  </a:gradFill>
                </a:ln>
              </a:rPr>
              <a:t>: </a:t>
            </a:r>
            <a:br>
              <a:rPr lang="en-US" sz="3600" dirty="0">
                <a:ln>
                  <a:gradFill>
                    <a:gsLst>
                      <a:gs pos="0">
                        <a:srgbClr val="7030A0"/>
                      </a:gs>
                      <a:gs pos="50000">
                        <a:schemeClr val="accent1">
                          <a:tint val="44500"/>
                          <a:satMod val="160000"/>
                        </a:schemeClr>
                      </a:gs>
                      <a:gs pos="100000">
                        <a:schemeClr val="accent1">
                          <a:tint val="23500"/>
                          <a:satMod val="160000"/>
                        </a:schemeClr>
                      </a:gs>
                    </a:gsLst>
                    <a:lin ang="5400000" scaled="0"/>
                  </a:gradFill>
                </a:ln>
              </a:rPr>
            </a:br>
            <a:r>
              <a:rPr lang="en-US" sz="3600" dirty="0">
                <a:ln>
                  <a:gradFill>
                    <a:gsLst>
                      <a:gs pos="0">
                        <a:srgbClr val="7030A0"/>
                      </a:gs>
                      <a:gs pos="50000">
                        <a:schemeClr val="accent1">
                          <a:tint val="44500"/>
                          <a:satMod val="160000"/>
                        </a:schemeClr>
                      </a:gs>
                      <a:gs pos="100000">
                        <a:schemeClr val="accent1">
                          <a:tint val="23500"/>
                          <a:satMod val="160000"/>
                        </a:schemeClr>
                      </a:gs>
                    </a:gsLst>
                    <a:lin ang="5400000" scaled="0"/>
                  </a:gradFill>
                </a:ln>
              </a:rPr>
              <a:t>A Personal Approach.</a:t>
            </a:r>
            <a:endParaRPr lang="el-GR" sz="3600" dirty="0">
              <a:ln>
                <a:gradFill>
                  <a:gsLst>
                    <a:gs pos="0">
                      <a:srgbClr val="7030A0"/>
                    </a:gs>
                    <a:gs pos="50000">
                      <a:schemeClr val="accent1">
                        <a:tint val="44500"/>
                        <a:satMod val="160000"/>
                      </a:schemeClr>
                    </a:gs>
                    <a:gs pos="100000">
                      <a:schemeClr val="accent1">
                        <a:tint val="23500"/>
                        <a:satMod val="160000"/>
                      </a:schemeClr>
                    </a:gs>
                  </a:gsLst>
                  <a:lin ang="5400000" scaled="0"/>
                </a:gradFill>
              </a:ln>
            </a:endParaRPr>
          </a:p>
        </p:txBody>
      </p:sp>
      <p:sp>
        <p:nvSpPr>
          <p:cNvPr id="3" name="2 - Υπότιτλος"/>
          <p:cNvSpPr>
            <a:spLocks noGrp="1"/>
          </p:cNvSpPr>
          <p:nvPr>
            <p:ph type="subTitle" idx="1"/>
          </p:nvPr>
        </p:nvSpPr>
        <p:spPr>
          <a:xfrm>
            <a:off x="1371600" y="6357958"/>
            <a:ext cx="6400800" cy="500042"/>
          </a:xfrm>
        </p:spPr>
        <p:txBody>
          <a:bodyPr>
            <a:normAutofit/>
          </a:bodyPr>
          <a:lstStyle/>
          <a:p>
            <a:r>
              <a:rPr lang="en-US" sz="2400" dirty="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rPr>
              <a:t>Dr Andreas C. </a:t>
            </a:r>
            <a:r>
              <a:rPr lang="en-US" sz="2400" dirty="0" err="1">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rPr>
              <a:t>Lazaris</a:t>
            </a:r>
            <a:r>
              <a:rPr lang="en-US" sz="2400" dirty="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rPr>
              <a:t>, Pathologist</a:t>
            </a:r>
            <a:endParaRPr lang="el-GR" sz="2400" dirty="0">
              <a:ln>
                <a:solidFill>
                  <a:schemeClr val="tx2">
                    <a:lumMod val="60000"/>
                    <a:lumOff val="40000"/>
                  </a:schemeClr>
                </a:solidFill>
              </a:ln>
              <a:solidFill>
                <a:schemeClr val="tx2">
                  <a:lumMod val="75000"/>
                </a:schemeClr>
              </a:solidFill>
              <a:effectLst>
                <a:outerShdw blurRad="38100" dist="38100" dir="2700000" algn="tl">
                  <a:srgbClr val="000000">
                    <a:alpha val="43137"/>
                  </a:srgbClr>
                </a:outerShdw>
              </a:effectLst>
            </a:endParaRPr>
          </a:p>
        </p:txBody>
      </p:sp>
      <p:pic>
        <p:nvPicPr>
          <p:cNvPr id="14338" name="Picture 2" descr="ESP - European Society of Pathology"/>
          <p:cNvPicPr>
            <a:picLocks noChangeAspect="1" noChangeArrowheads="1"/>
          </p:cNvPicPr>
          <p:nvPr/>
        </p:nvPicPr>
        <p:blipFill>
          <a:blip r:embed="rId2" cstate="print"/>
          <a:srcRect/>
          <a:stretch>
            <a:fillRect/>
          </a:stretch>
        </p:blipFill>
        <p:spPr bwMode="auto">
          <a:xfrm>
            <a:off x="0" y="0"/>
            <a:ext cx="9144000" cy="1331496"/>
          </a:xfrm>
          <a:prstGeom prst="rect">
            <a:avLst/>
          </a:prstGeom>
          <a:noFill/>
        </p:spPr>
      </p:pic>
      <p:pic>
        <p:nvPicPr>
          <p:cNvPr id="14340" name="Picture 4" descr="https://upload.wikimedia.org/wikipedia/commons/2/28/Robert_Sanderson_-_Apollo_and_the_Muses.jpg"/>
          <p:cNvPicPr>
            <a:picLocks noChangeAspect="1" noChangeArrowheads="1"/>
          </p:cNvPicPr>
          <p:nvPr/>
        </p:nvPicPr>
        <p:blipFill>
          <a:blip r:embed="rId3" cstate="print"/>
          <a:srcRect/>
          <a:stretch>
            <a:fillRect/>
          </a:stretch>
        </p:blipFill>
        <p:spPr bwMode="auto">
          <a:xfrm>
            <a:off x="357158" y="1500174"/>
            <a:ext cx="5705484" cy="2484062"/>
          </a:xfrm>
          <a:prstGeom prst="rect">
            <a:avLst/>
          </a:prstGeom>
          <a:noFill/>
        </p:spPr>
      </p:pic>
      <p:pic>
        <p:nvPicPr>
          <p:cNvPr id="14342" name="Picture 6" descr="http://i2.istockimg.com/file_thumbview_approve/90074567/5/stock-illustration-90074567-microscope-flat-icon.jpg"/>
          <p:cNvPicPr>
            <a:picLocks noChangeAspect="1" noChangeArrowheads="1"/>
          </p:cNvPicPr>
          <p:nvPr/>
        </p:nvPicPr>
        <p:blipFill>
          <a:blip r:embed="rId4" cstate="print"/>
          <a:srcRect/>
          <a:stretch>
            <a:fillRect/>
          </a:stretch>
        </p:blipFill>
        <p:spPr bwMode="auto">
          <a:xfrm>
            <a:off x="6286512" y="1500173"/>
            <a:ext cx="2500330" cy="2500331"/>
          </a:xfrm>
          <a:prstGeom prst="rect">
            <a:avLst/>
          </a:prstGeom>
          <a:noFill/>
        </p:spPr>
      </p:pic>
      <p:pic>
        <p:nvPicPr>
          <p:cNvPr id="80898" name="Picture 2" descr="A brief history of microscopy by i♡histo&#10;c2000 BC&#10;The Chinese use water microscopes made of a lens and a water filled tube to better visualize smaller objects.&#10;1590&#10;Hans Jansen and his son Zacharias Jansen invent the compound microscope. A tube with..."/>
          <p:cNvPicPr>
            <a:picLocks noChangeAspect="1" noChangeArrowheads="1" noCrop="1"/>
          </p:cNvPicPr>
          <p:nvPr/>
        </p:nvPicPr>
        <p:blipFill>
          <a:blip r:embed="rId5" cstate="print"/>
          <a:srcRect/>
          <a:stretch>
            <a:fillRect/>
          </a:stretch>
        </p:blipFill>
        <p:spPr bwMode="auto">
          <a:xfrm>
            <a:off x="6286512" y="1500174"/>
            <a:ext cx="2500330" cy="2500330"/>
          </a:xfrm>
          <a:prstGeom prst="rect">
            <a:avLst/>
          </a:prstGeom>
          <a:noFill/>
        </p:spPr>
      </p:pic>
      <p:sp>
        <p:nvSpPr>
          <p:cNvPr id="8" name="1 - Τίτλος"/>
          <p:cNvSpPr txBox="1">
            <a:spLocks/>
          </p:cNvSpPr>
          <p:nvPr/>
        </p:nvSpPr>
        <p:spPr>
          <a:xfrm>
            <a:off x="0" y="1428736"/>
            <a:ext cx="3571868" cy="42862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dirty="0">
                <a:ln>
                  <a:noFill/>
                </a:ln>
                <a:solidFill>
                  <a:srgbClr val="0070C0"/>
                </a:solidFill>
                <a:effectLst/>
                <a:uLnTx/>
                <a:uFillTx/>
                <a:latin typeface="+mj-lt"/>
                <a:ea typeface="+mj-ea"/>
                <a:cs typeface="+mj-cs"/>
              </a:rPr>
              <a:t>ROBERT  SANDERSON (1848-1908) Apollo and the Muses.</a:t>
            </a:r>
            <a:endParaRPr kumimoji="0" lang="el-GR" sz="800" b="0" i="0" u="none"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anim from="(-#ppt_w/2)" to="(#ppt_x)" calcmode="lin" valueType="num">
                                      <p:cBhvr>
                                        <p:cTn id="7" dur="300" fill="hold">
                                          <p:stCondLst>
                                            <p:cond delay="0"/>
                                          </p:stCondLst>
                                        </p:cTn>
                                        <p:tgtEl>
                                          <p:spTgt spid="14342"/>
                                        </p:tgtEl>
                                        <p:attrNameLst>
                                          <p:attrName>ppt_x</p:attrName>
                                        </p:attrNameLst>
                                      </p:cBhvr>
                                    </p:anim>
                                    <p:anim from="0" to="-1.0" calcmode="lin" valueType="num">
                                      <p:cBhvr>
                                        <p:cTn id="8" dur="100" decel="50000" autoRev="1" fill="hold">
                                          <p:stCondLst>
                                            <p:cond delay="300"/>
                                          </p:stCondLst>
                                        </p:cTn>
                                        <p:tgtEl>
                                          <p:spTgt spid="14342"/>
                                        </p:tgtEl>
                                        <p:attrNameLst>
                                          <p:attrName>xshear</p:attrName>
                                        </p:attrNameLst>
                                      </p:cBhvr>
                                    </p:anim>
                                    <p:animScale>
                                      <p:cBhvr>
                                        <p:cTn id="9" dur="100" decel="100000" autoRev="1" fill="hold">
                                          <p:stCondLst>
                                            <p:cond delay="300"/>
                                          </p:stCondLst>
                                        </p:cTn>
                                        <p:tgtEl>
                                          <p:spTgt spid="14342"/>
                                        </p:tgtEl>
                                      </p:cBhvr>
                                      <p:from x="100000" y="100000"/>
                                      <p:to x="80000" y="100000"/>
                                    </p:animScale>
                                    <p:anim by="(#ppt_h/3+#ppt_w*0.1)" calcmode="lin" valueType="num">
                                      <p:cBhvr additive="sum">
                                        <p:cTn id="10" dur="100" decel="100000" autoRev="1" fill="hold">
                                          <p:stCondLst>
                                            <p:cond delay="300"/>
                                          </p:stCondLst>
                                        </p:cTn>
                                        <p:tgtEl>
                                          <p:spTgt spid="1434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0898"/>
                                        </p:tgtEl>
                                        <p:attrNameLst>
                                          <p:attrName>style.visibility</p:attrName>
                                        </p:attrNameLst>
                                      </p:cBhvr>
                                      <p:to>
                                        <p:strVal val="visible"/>
                                      </p:to>
                                    </p:set>
                                    <p:animEffect transition="in" filter="dissolve">
                                      <p:cBhvr>
                                        <p:cTn id="15" dur="500"/>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001156" cy="2286016"/>
          </a:xfrm>
        </p:spPr>
        <p:txBody>
          <a:bodyPr>
            <a:noAutofit/>
          </a:bodyPr>
          <a:lstStyle/>
          <a:p>
            <a:pPr algn="ctr"/>
            <a:r>
              <a:rPr lang="el-GR" sz="2800" dirty="0"/>
              <a:t>Προσέγγιση των εικαστικών τεχνών </a:t>
            </a:r>
            <a:br>
              <a:rPr lang="el-GR" sz="2800" dirty="0"/>
            </a:br>
            <a:r>
              <a:rPr lang="el-GR" sz="2800" dirty="0"/>
              <a:t>μέσω της άσκησης της Παθολογικής Ανατομικής.</a:t>
            </a:r>
            <a:br>
              <a:rPr lang="el-GR" sz="3200" dirty="0"/>
            </a:br>
            <a:r>
              <a:rPr lang="el-GR" sz="2400" b="0" dirty="0"/>
              <a:t>Η αξιολόγηση της μορφολογίας των ιστολογικών δομών διεγείρει τη </a:t>
            </a:r>
            <a:r>
              <a:rPr lang="el-GR" sz="2400" dirty="0"/>
              <a:t>φαντασία</a:t>
            </a:r>
            <a:r>
              <a:rPr lang="el-GR" sz="2400" b="0" dirty="0"/>
              <a:t>, ένα </a:t>
            </a:r>
            <a:r>
              <a:rPr lang="el-GR" sz="2400" b="0" dirty="0">
                <a:effectLst>
                  <a:outerShdw blurRad="38100" dist="38100" dir="2700000" algn="tl">
                    <a:srgbClr val="000000">
                      <a:alpha val="43137"/>
                    </a:srgbClr>
                  </a:outerShdw>
                </a:effectLst>
              </a:rPr>
              <a:t>θεμελιώδες χάρισμα κάθε</a:t>
            </a:r>
            <a:r>
              <a:rPr lang="el-GR" sz="2400" b="0" dirty="0"/>
              <a:t> </a:t>
            </a:r>
            <a:r>
              <a:rPr lang="el-GR" sz="2400" b="0" dirty="0">
                <a:effectLst>
                  <a:outerShdw blurRad="38100" dist="38100" dir="2700000" algn="tl">
                    <a:srgbClr val="000000">
                      <a:alpha val="43137"/>
                    </a:srgbClr>
                  </a:outerShdw>
                </a:effectLst>
              </a:rPr>
              <a:t>καλλιτέχνη</a:t>
            </a:r>
            <a:r>
              <a:rPr lang="el-GR" sz="2400" b="0" dirty="0"/>
              <a:t>.</a:t>
            </a:r>
            <a:br>
              <a:rPr lang="el-GR" sz="2400" dirty="0"/>
            </a:br>
            <a:endParaRPr lang="el-GR" sz="2400" b="0" dirty="0"/>
          </a:p>
        </p:txBody>
      </p:sp>
      <p:pic>
        <p:nvPicPr>
          <p:cNvPr id="106497" name="Picture 1" descr="C:\Users\KAV-AGRO\Desktop\Bs_JJUCCYAAT4lV.jpg"/>
          <p:cNvPicPr>
            <a:picLocks noChangeAspect="1" noChangeArrowheads="1"/>
          </p:cNvPicPr>
          <p:nvPr/>
        </p:nvPicPr>
        <p:blipFill>
          <a:blip r:embed="rId2" cstate="print"/>
          <a:srcRect/>
          <a:stretch>
            <a:fillRect/>
          </a:stretch>
        </p:blipFill>
        <p:spPr bwMode="auto">
          <a:xfrm>
            <a:off x="1071538" y="1857364"/>
            <a:ext cx="7072362" cy="4856355"/>
          </a:xfrm>
          <a:prstGeom prst="rect">
            <a:avLst/>
          </a:prstGeom>
          <a:noFill/>
        </p:spPr>
      </p:pic>
      <p:pic>
        <p:nvPicPr>
          <p:cNvPr id="117761" name="Picture 1" descr="C:\Users\αγαπουλακι\Desktop\28.9\ART PATH PRESENTATION IMPROVED FIGURES\7. ΛΑΜΠΡΟΠΟΥΛΟΥ ΜΑΡΙΑ baby runner.JPG"/>
          <p:cNvPicPr>
            <a:picLocks noChangeAspect="1" noChangeArrowheads="1"/>
          </p:cNvPicPr>
          <p:nvPr/>
        </p:nvPicPr>
        <p:blipFill>
          <a:blip r:embed="rId3" cstate="print"/>
          <a:srcRect/>
          <a:stretch>
            <a:fillRect/>
          </a:stretch>
        </p:blipFill>
        <p:spPr bwMode="auto">
          <a:xfrm>
            <a:off x="966357" y="1857364"/>
            <a:ext cx="4105709" cy="4729617"/>
          </a:xfrm>
          <a:prstGeom prst="rect">
            <a:avLst/>
          </a:prstGeom>
          <a:noFill/>
        </p:spPr>
      </p:pic>
      <p:sp>
        <p:nvSpPr>
          <p:cNvPr id="5" name="Title 1"/>
          <p:cNvSpPr txBox="1">
            <a:spLocks/>
          </p:cNvSpPr>
          <p:nvPr/>
        </p:nvSpPr>
        <p:spPr>
          <a:xfrm>
            <a:off x="4929190" y="2571744"/>
            <a:ext cx="4214810" cy="2500330"/>
          </a:xfrm>
          <a:prstGeom prst="rect">
            <a:avLst/>
          </a:prstGeom>
        </p:spPr>
        <p:txBody>
          <a:bodyPr vert="horz" lIns="91440" tIns="45720" rIns="91440" bIns="45720" rtlCol="0" anchor="b">
            <a:normAutofit/>
          </a:bodyPr>
          <a:lstStyle/>
          <a:p>
            <a:pPr algn="ctr">
              <a:spcBef>
                <a:spcPct val="0"/>
              </a:spcBef>
              <a:defRPr/>
            </a:pPr>
            <a:r>
              <a:rPr lang="el-GR" sz="1600" dirty="0"/>
              <a:t>«Βρέφος δρομέας»</a:t>
            </a:r>
            <a:br>
              <a:rPr lang="el-GR" sz="1600" dirty="0"/>
            </a:br>
            <a:r>
              <a:rPr lang="el-GR" sz="1600" dirty="0"/>
              <a:t>της Αναπληρώτριας Καθηγήτριας</a:t>
            </a:r>
          </a:p>
          <a:p>
            <a:pPr algn="ctr">
              <a:spcBef>
                <a:spcPct val="0"/>
              </a:spcBef>
              <a:defRPr/>
            </a:pPr>
            <a:r>
              <a:rPr lang="el-GR" sz="1600" dirty="0"/>
              <a:t> Δρ</a:t>
            </a:r>
            <a:r>
              <a:rPr lang="el-GR" sz="1600" b="1" dirty="0"/>
              <a:t>. </a:t>
            </a:r>
            <a:r>
              <a:rPr lang="en-US" sz="1600" dirty="0"/>
              <a:t>M</a:t>
            </a:r>
            <a:r>
              <a:rPr lang="el-GR" sz="1600" dirty="0"/>
              <a:t>. Λαμπροπούλου</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497"/>
                                        </p:tgtEl>
                                      </p:cBhvr>
                                    </p:animEffect>
                                    <p:set>
                                      <p:cBhvr>
                                        <p:cTn id="7" dur="1" fill="hold">
                                          <p:stCondLst>
                                            <p:cond delay="499"/>
                                          </p:stCondLst>
                                        </p:cTn>
                                        <p:tgtEl>
                                          <p:spTgt spid="10649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761"/>
                                        </p:tgtEl>
                                        <p:attrNameLst>
                                          <p:attrName>style.visibility</p:attrName>
                                        </p:attrNameLst>
                                      </p:cBhvr>
                                      <p:to>
                                        <p:strVal val="visible"/>
                                      </p:to>
                                    </p:set>
                                    <p:animEffect transition="in" filter="fade">
                                      <p:cBhvr>
                                        <p:cTn id="12" dur="500"/>
                                        <p:tgtEl>
                                          <p:spTgt spid="1177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784"/>
            <a:ext cx="9144000" cy="4714908"/>
          </a:xfrm>
        </p:spPr>
        <p:txBody>
          <a:bodyPr>
            <a:normAutofit/>
          </a:bodyPr>
          <a:lstStyle/>
          <a:p>
            <a:r>
              <a:rPr lang="el-GR" sz="2800" dirty="0"/>
              <a:t>Άσκηση στα </a:t>
            </a:r>
            <a:r>
              <a:rPr lang="el-GR" sz="2800" b="1" dirty="0"/>
              <a:t>σχήματα </a:t>
            </a:r>
            <a:r>
              <a:rPr lang="el-GR" sz="2800" dirty="0"/>
              <a:t>μέσω της Παθολογικής Ανατομικής.</a:t>
            </a:r>
            <a:br>
              <a:rPr lang="el-GR" dirty="0"/>
            </a:br>
            <a:r>
              <a:rPr lang="el-GR" sz="2800" dirty="0"/>
              <a:t>Ένα παράθυρο απόδρασης προς τον κόσμο της </a:t>
            </a:r>
            <a:r>
              <a:rPr lang="el-GR" sz="2800" b="1" dirty="0"/>
              <a:t>φαντασίας</a:t>
            </a:r>
            <a:r>
              <a:rPr lang="el-GR" sz="2800" dirty="0"/>
              <a:t>.</a:t>
            </a:r>
            <a:br>
              <a:rPr lang="el-GR" dirty="0"/>
            </a:br>
            <a:endParaRPr lang="el-GR" dirty="0"/>
          </a:p>
        </p:txBody>
      </p:sp>
      <p:pic>
        <p:nvPicPr>
          <p:cNvPr id="15362" name="Picture 2" descr="Tyrannosaurus endometrium: "/>
          <p:cNvPicPr>
            <a:picLocks noChangeAspect="1" noChangeArrowheads="1"/>
          </p:cNvPicPr>
          <p:nvPr/>
        </p:nvPicPr>
        <p:blipFill>
          <a:blip r:embed="rId2" cstate="print"/>
          <a:srcRect/>
          <a:stretch>
            <a:fillRect/>
          </a:stretch>
        </p:blipFill>
        <p:spPr bwMode="auto">
          <a:xfrm>
            <a:off x="1928794" y="1285860"/>
            <a:ext cx="5214974" cy="5173255"/>
          </a:xfrm>
          <a:prstGeom prst="rect">
            <a:avLst/>
          </a:prstGeom>
          <a:noFill/>
        </p:spPr>
      </p:pic>
      <p:pic>
        <p:nvPicPr>
          <p:cNvPr id="15364" name="Picture 4" descr="Histology - Humor: "/>
          <p:cNvPicPr>
            <a:picLocks noChangeAspect="1" noChangeArrowheads="1"/>
          </p:cNvPicPr>
          <p:nvPr/>
        </p:nvPicPr>
        <p:blipFill>
          <a:blip r:embed="rId3" cstate="print"/>
          <a:srcRect/>
          <a:stretch>
            <a:fillRect/>
          </a:stretch>
        </p:blipFill>
        <p:spPr bwMode="auto">
          <a:xfrm>
            <a:off x="1857356" y="1142984"/>
            <a:ext cx="5357850" cy="5357852"/>
          </a:xfrm>
          <a:prstGeom prst="rect">
            <a:avLst/>
          </a:prstGeom>
          <a:noFill/>
        </p:spPr>
      </p:pic>
      <p:pic>
        <p:nvPicPr>
          <p:cNvPr id="5" name="Picture 2" descr="They're already here &amp; they live in your brain Purkinje cell #histology by mutyabernardomd #pathologists #cerebellum: "/>
          <p:cNvPicPr>
            <a:picLocks noChangeAspect="1" noChangeArrowheads="1"/>
          </p:cNvPicPr>
          <p:nvPr/>
        </p:nvPicPr>
        <p:blipFill>
          <a:blip r:embed="rId4" cstate="print"/>
          <a:srcRect/>
          <a:stretch>
            <a:fillRect/>
          </a:stretch>
        </p:blipFill>
        <p:spPr bwMode="auto">
          <a:xfrm>
            <a:off x="1785918" y="1142984"/>
            <a:ext cx="5429288" cy="5429288"/>
          </a:xfrm>
          <a:prstGeom prst="rect">
            <a:avLst/>
          </a:prstGeom>
          <a:noFill/>
        </p:spPr>
      </p:pic>
      <p:pic>
        <p:nvPicPr>
          <p:cNvPr id="7" name="Picture 2" descr="Family Portrait of Giardia.. hahah I had some of these guys in my gut for a couple weeks. not too fun.. hahaha ;) Jezzie.: "/>
          <p:cNvPicPr>
            <a:picLocks noChangeAspect="1" noChangeArrowheads="1"/>
          </p:cNvPicPr>
          <p:nvPr/>
        </p:nvPicPr>
        <p:blipFill>
          <a:blip r:embed="rId5" cstate="print"/>
          <a:srcRect/>
          <a:stretch>
            <a:fillRect/>
          </a:stretch>
        </p:blipFill>
        <p:spPr bwMode="auto">
          <a:xfrm>
            <a:off x="857224" y="1142984"/>
            <a:ext cx="7500990" cy="5535733"/>
          </a:xfrm>
          <a:prstGeom prst="rect">
            <a:avLst/>
          </a:prstGeom>
          <a:noFill/>
        </p:spPr>
      </p:pic>
      <p:sp>
        <p:nvSpPr>
          <p:cNvPr id="8" name="1 - Τίτλος"/>
          <p:cNvSpPr txBox="1">
            <a:spLocks/>
          </p:cNvSpPr>
          <p:nvPr/>
        </p:nvSpPr>
        <p:spPr>
          <a:xfrm>
            <a:off x="457200" y="1357298"/>
            <a:ext cx="8229600" cy="150019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a:ln>
                  <a:noFill/>
                </a:ln>
                <a:solidFill>
                  <a:srgbClr val="7030A0"/>
                </a:solidFill>
                <a:effectLst/>
                <a:uLnTx/>
                <a:uFillTx/>
                <a:latin typeface="+mj-lt"/>
                <a:ea typeface="+mj-ea"/>
                <a:cs typeface="+mj-cs"/>
              </a:rPr>
              <a:t>Giardia</a:t>
            </a:r>
            <a:r>
              <a:rPr kumimoji="0" lang="en-US" sz="4400" b="0" i="0" u="none" strike="noStrike" kern="1200" cap="none" spc="0" normalizeH="0" baseline="0" noProof="0" dirty="0">
                <a:ln>
                  <a:noFill/>
                </a:ln>
                <a:solidFill>
                  <a:srgbClr val="7030A0"/>
                </a:solidFill>
                <a:effectLst/>
                <a:uLnTx/>
                <a:uFillTx/>
                <a:latin typeface="+mj-lt"/>
                <a:ea typeface="+mj-ea"/>
                <a:cs typeface="+mj-cs"/>
              </a:rPr>
              <a:t> </a:t>
            </a:r>
            <a:endParaRPr kumimoji="0" lang="el-GR" sz="4400" b="0" i="0" u="none" strike="noStrike" kern="1200" cap="none" spc="0" normalizeH="0" baseline="0" noProof="0" dirty="0">
              <a:ln>
                <a:noFill/>
              </a:ln>
              <a:solidFill>
                <a:srgbClr val="7030A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71546"/>
          </a:xfrm>
        </p:spPr>
        <p:txBody>
          <a:bodyPr>
            <a:noAutofit/>
          </a:bodyPr>
          <a:lstStyle/>
          <a:p>
            <a:r>
              <a:rPr lang="el-GR" sz="2400" dirty="0"/>
              <a:t>Καθημερινή άσκηση σε </a:t>
            </a:r>
            <a:r>
              <a:rPr lang="el-GR" sz="2400" b="1" dirty="0"/>
              <a:t>φιγούρες</a:t>
            </a:r>
            <a:r>
              <a:rPr lang="el-GR" sz="2400" dirty="0"/>
              <a:t> μέσω της Παθολογικής Ανατομικής.</a:t>
            </a:r>
            <a:br>
              <a:rPr lang="el-GR" sz="2400" dirty="0"/>
            </a:br>
            <a:r>
              <a:rPr lang="el-GR" sz="2400" dirty="0"/>
              <a:t>Ανακαλύψτε «φατσούλες» και  ε υ θ υ μ ή σ τ ε  κ ά θ ε  μ έ ρ α !</a:t>
            </a:r>
            <a:br>
              <a:rPr lang="el-GR" sz="2400" dirty="0"/>
            </a:br>
            <a:endParaRPr lang="el-GR" sz="2400" dirty="0"/>
          </a:p>
        </p:txBody>
      </p:sp>
      <p:pic>
        <p:nvPicPr>
          <p:cNvPr id="6" name="Picture 2" descr="Histology - Humor: "/>
          <p:cNvPicPr>
            <a:picLocks noChangeAspect="1" noChangeArrowheads="1"/>
          </p:cNvPicPr>
          <p:nvPr/>
        </p:nvPicPr>
        <p:blipFill>
          <a:blip r:embed="rId2" cstate="print"/>
          <a:srcRect/>
          <a:stretch>
            <a:fillRect/>
          </a:stretch>
        </p:blipFill>
        <p:spPr bwMode="auto">
          <a:xfrm>
            <a:off x="214282" y="1285860"/>
            <a:ext cx="3857652" cy="3857652"/>
          </a:xfrm>
          <a:prstGeom prst="rect">
            <a:avLst/>
          </a:prstGeom>
          <a:noFill/>
        </p:spPr>
      </p:pic>
      <p:pic>
        <p:nvPicPr>
          <p:cNvPr id="7" name="Picture 2" descr="http://65.media.tumblr.com/99bc8804a5c817919500672353817bb0/tumblr_o9y57rnF5J1s24chqo1_1280.jpg"/>
          <p:cNvPicPr>
            <a:picLocks noChangeAspect="1" noChangeArrowheads="1"/>
          </p:cNvPicPr>
          <p:nvPr/>
        </p:nvPicPr>
        <p:blipFill>
          <a:blip r:embed="rId3" cstate="print"/>
          <a:srcRect/>
          <a:stretch>
            <a:fillRect/>
          </a:stretch>
        </p:blipFill>
        <p:spPr bwMode="auto">
          <a:xfrm>
            <a:off x="4572000" y="714356"/>
            <a:ext cx="3643338" cy="3643338"/>
          </a:xfrm>
          <a:prstGeom prst="rect">
            <a:avLst/>
          </a:prstGeom>
          <a:noFill/>
        </p:spPr>
      </p:pic>
      <p:sp>
        <p:nvSpPr>
          <p:cNvPr id="8" name="3 - Ορθογώνιο"/>
          <p:cNvSpPr/>
          <p:nvPr/>
        </p:nvSpPr>
        <p:spPr>
          <a:xfrm>
            <a:off x="4786314" y="714356"/>
            <a:ext cx="3357586" cy="646331"/>
          </a:xfrm>
          <a:prstGeom prst="rect">
            <a:avLst/>
          </a:prstGeom>
        </p:spPr>
        <p:txBody>
          <a:bodyPr wrap="square">
            <a:spAutoFit/>
          </a:bodyPr>
          <a:lstStyle/>
          <a:p>
            <a:r>
              <a:rPr lang="el-GR" dirty="0">
                <a:effectLst>
                  <a:outerShdw blurRad="38100" dist="38100" dir="2700000" algn="tl">
                    <a:srgbClr val="000000">
                      <a:alpha val="43137"/>
                    </a:srgbClr>
                  </a:outerShdw>
                </a:effectLst>
              </a:rPr>
              <a:t>«Μπισκότο - τερατάκι» </a:t>
            </a:r>
          </a:p>
          <a:p>
            <a:r>
              <a:rPr lang="el-GR" dirty="0">
                <a:effectLst>
                  <a:outerShdw blurRad="38100" dist="38100" dir="2700000" algn="tl">
                    <a:srgbClr val="000000">
                      <a:alpha val="43137"/>
                    </a:srgbClr>
                  </a:outerShdw>
                </a:effectLst>
              </a:rPr>
              <a:t>σε επίχρισμα κατά Παπανικολάου</a:t>
            </a:r>
          </a:p>
        </p:txBody>
      </p:sp>
      <p:pic>
        <p:nvPicPr>
          <p:cNvPr id="9" name="Picture 2" descr="Pathology LOL Not sure 100% that this is legit but I had to share just in case: "/>
          <p:cNvPicPr>
            <a:picLocks noChangeAspect="1" noChangeArrowheads="1"/>
          </p:cNvPicPr>
          <p:nvPr/>
        </p:nvPicPr>
        <p:blipFill>
          <a:blip r:embed="rId4" cstate="print"/>
          <a:srcRect/>
          <a:stretch>
            <a:fillRect/>
          </a:stretch>
        </p:blipFill>
        <p:spPr bwMode="auto">
          <a:xfrm>
            <a:off x="4714876" y="4429132"/>
            <a:ext cx="3321867" cy="2214578"/>
          </a:xfrm>
          <a:prstGeom prst="rect">
            <a:avLst/>
          </a:prstGeom>
          <a:noFill/>
        </p:spPr>
      </p:pic>
      <p:pic>
        <p:nvPicPr>
          <p:cNvPr id="10" name="Picture 9" descr="The Mustachioed Meningioma&#10;A benign gentleman derived from the meningothelial cells that line the dura mater surrounding the central nervous system.&#10;Tally ho, what what.&#10;i♡histo&#10;Histology from the microscope of Esther Youd"/>
          <p:cNvPicPr>
            <a:picLocks noChangeAspect="1" noChangeArrowheads="1" noCrop="1"/>
          </p:cNvPicPr>
          <p:nvPr/>
        </p:nvPicPr>
        <p:blipFill>
          <a:blip r:embed="rId5" cstate="print"/>
          <a:srcRect/>
          <a:stretch>
            <a:fillRect/>
          </a:stretch>
        </p:blipFill>
        <p:spPr bwMode="auto">
          <a:xfrm>
            <a:off x="214282" y="1285860"/>
            <a:ext cx="4071966" cy="49026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reedom Cervix&#10;‘Merica&#10;i♡histo&#10;These patriotic squamous epithelial cells were obtained from the uterine cervix during a Pap smear and observed in the microscope by @amber.1978 (on Instagram)"/>
          <p:cNvPicPr>
            <a:picLocks noChangeAspect="1" noChangeArrowheads="1"/>
          </p:cNvPicPr>
          <p:nvPr/>
        </p:nvPicPr>
        <p:blipFill>
          <a:blip r:embed="rId2" cstate="print"/>
          <a:srcRect/>
          <a:stretch>
            <a:fillRect/>
          </a:stretch>
        </p:blipFill>
        <p:spPr bwMode="auto">
          <a:xfrm>
            <a:off x="3143240" y="285728"/>
            <a:ext cx="2857520" cy="2786083"/>
          </a:xfrm>
          <a:prstGeom prst="rect">
            <a:avLst/>
          </a:prstGeom>
          <a:noFill/>
        </p:spPr>
      </p:pic>
      <p:pic>
        <p:nvPicPr>
          <p:cNvPr id="35844" name="Picture 4" descr="There’s something a bit fishy…&#10;…about these squamous epithelial cells!&#10;i♡histo&#10;The image shows a collection of squamous epithelial cells obtained by brushing/scraping the the transformation zone of the cervix - the region where the outer (vaginal..."/>
          <p:cNvPicPr>
            <a:picLocks noChangeAspect="1" noChangeArrowheads="1"/>
          </p:cNvPicPr>
          <p:nvPr/>
        </p:nvPicPr>
        <p:blipFill>
          <a:blip r:embed="rId3" cstate="print"/>
          <a:srcRect/>
          <a:stretch>
            <a:fillRect/>
          </a:stretch>
        </p:blipFill>
        <p:spPr bwMode="auto">
          <a:xfrm>
            <a:off x="6000760" y="3714752"/>
            <a:ext cx="2928957" cy="2928958"/>
          </a:xfrm>
          <a:prstGeom prst="rect">
            <a:avLst/>
          </a:prstGeom>
          <a:noFill/>
        </p:spPr>
      </p:pic>
      <p:pic>
        <p:nvPicPr>
          <p:cNvPr id="35846" name="Picture 6" descr="Bird cells&#10;The best squamous epithelial cells I feather seen.&#10;i♡histo&#10;Watched by @annesolveigstorlien (Insta)"/>
          <p:cNvPicPr>
            <a:picLocks noChangeAspect="1" noChangeArrowheads="1"/>
          </p:cNvPicPr>
          <p:nvPr/>
        </p:nvPicPr>
        <p:blipFill>
          <a:blip r:embed="rId4" cstate="print"/>
          <a:srcRect/>
          <a:stretch>
            <a:fillRect/>
          </a:stretch>
        </p:blipFill>
        <p:spPr bwMode="auto">
          <a:xfrm>
            <a:off x="6143612" y="285728"/>
            <a:ext cx="2786082" cy="2786082"/>
          </a:xfrm>
          <a:prstGeom prst="rect">
            <a:avLst/>
          </a:prstGeom>
          <a:noFill/>
        </p:spPr>
      </p:pic>
      <p:pic>
        <p:nvPicPr>
          <p:cNvPr id="35848" name="Picture 8" descr="http://66.media.tumblr.com/591d3c98c86b707373911c6cfed93b92/tumblr_o4ktqa5Z9t1s24chqo1_1280.jpg"/>
          <p:cNvPicPr>
            <a:picLocks noChangeAspect="1" noChangeArrowheads="1"/>
          </p:cNvPicPr>
          <p:nvPr/>
        </p:nvPicPr>
        <p:blipFill>
          <a:blip r:embed="rId5" cstate="print"/>
          <a:srcRect/>
          <a:stretch>
            <a:fillRect/>
          </a:stretch>
        </p:blipFill>
        <p:spPr bwMode="auto">
          <a:xfrm>
            <a:off x="3071802" y="3714752"/>
            <a:ext cx="2928958" cy="2928959"/>
          </a:xfrm>
          <a:prstGeom prst="rect">
            <a:avLst/>
          </a:prstGeom>
          <a:noFill/>
        </p:spPr>
      </p:pic>
      <p:pic>
        <p:nvPicPr>
          <p:cNvPr id="35850" name="Picture 10" descr="Goodbye Winter!&#10;Spring is finally smear…I mean…here! Yay!&#10;Happy first day of Spring everyone :)&#10;i♡histo&#10;Histology by @marcoslepe"/>
          <p:cNvPicPr>
            <a:picLocks noChangeAspect="1" noChangeArrowheads="1"/>
          </p:cNvPicPr>
          <p:nvPr/>
        </p:nvPicPr>
        <p:blipFill>
          <a:blip r:embed="rId6" cstate="print"/>
          <a:srcRect/>
          <a:stretch>
            <a:fillRect/>
          </a:stretch>
        </p:blipFill>
        <p:spPr bwMode="auto">
          <a:xfrm>
            <a:off x="142844" y="3714752"/>
            <a:ext cx="2928925" cy="2928926"/>
          </a:xfrm>
          <a:prstGeom prst="rect">
            <a:avLst/>
          </a:prstGeom>
          <a:noFill/>
        </p:spPr>
      </p:pic>
      <p:pic>
        <p:nvPicPr>
          <p:cNvPr id="35852" name="Picture 12" descr="http://66.media.tumblr.com/ca0a7d7a83d0a83d39bb163b2ffdd21c/tumblr_nzkc6yarZp1s24chqo1_r1_540.jpg"/>
          <p:cNvPicPr>
            <a:picLocks noChangeAspect="1" noChangeArrowheads="1"/>
          </p:cNvPicPr>
          <p:nvPr/>
        </p:nvPicPr>
        <p:blipFill>
          <a:blip r:embed="rId7" cstate="print"/>
          <a:srcRect/>
          <a:stretch>
            <a:fillRect/>
          </a:stretch>
        </p:blipFill>
        <p:spPr bwMode="auto">
          <a:xfrm>
            <a:off x="214282" y="285728"/>
            <a:ext cx="2786058" cy="2786058"/>
          </a:xfrm>
          <a:prstGeom prst="rect">
            <a:avLst/>
          </a:prstGeom>
          <a:noFill/>
        </p:spPr>
      </p:pic>
      <p:sp>
        <p:nvSpPr>
          <p:cNvPr id="8" name="Rectangle 7"/>
          <p:cNvSpPr/>
          <p:nvPr/>
        </p:nvSpPr>
        <p:spPr>
          <a:xfrm>
            <a:off x="0" y="3214685"/>
            <a:ext cx="9144000" cy="461665"/>
          </a:xfrm>
          <a:prstGeom prst="rect">
            <a:avLst/>
          </a:prstGeom>
        </p:spPr>
        <p:txBody>
          <a:bodyPr wrap="square">
            <a:spAutoFit/>
          </a:bodyPr>
          <a:lstStyle/>
          <a:p>
            <a:pPr algn="ctr"/>
            <a:r>
              <a:rPr lang="el-GR" sz="2400" dirty="0"/>
              <a:t>Ο  </a:t>
            </a:r>
            <a:r>
              <a:rPr lang="el-GR" sz="2400" b="1" dirty="0"/>
              <a:t>ζωόφιλος </a:t>
            </a:r>
            <a:r>
              <a:rPr lang="el-GR" sz="2400" dirty="0"/>
              <a:t>σίγουρα βρίσκει τη χαρά του στο μικροσκόπιο.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52"/>
                                        </p:tgtEl>
                                        <p:attrNameLst>
                                          <p:attrName>style.visibility</p:attrName>
                                        </p:attrNameLst>
                                      </p:cBhvr>
                                      <p:to>
                                        <p:strVal val="visible"/>
                                      </p:to>
                                    </p:set>
                                    <p:animEffect transition="in" filter="fade">
                                      <p:cBhvr>
                                        <p:cTn id="7" dur="1000"/>
                                        <p:tgtEl>
                                          <p:spTgt spid="35852"/>
                                        </p:tgtEl>
                                      </p:cBhvr>
                                    </p:animEffect>
                                  </p:childTnLst>
                                </p:cTn>
                              </p:par>
                              <p:par>
                                <p:cTn id="8" presetID="10" presetClass="entr" presetSubtype="0" fill="hold" nodeType="withEffect">
                                  <p:stCondLst>
                                    <p:cond delay="0"/>
                                  </p:stCondLst>
                                  <p:childTnLst>
                                    <p:set>
                                      <p:cBhvr>
                                        <p:cTn id="9" dur="1" fill="hold">
                                          <p:stCondLst>
                                            <p:cond delay="0"/>
                                          </p:stCondLst>
                                        </p:cTn>
                                        <p:tgtEl>
                                          <p:spTgt spid="35848"/>
                                        </p:tgtEl>
                                        <p:attrNameLst>
                                          <p:attrName>style.visibility</p:attrName>
                                        </p:attrNameLst>
                                      </p:cBhvr>
                                      <p:to>
                                        <p:strVal val="visible"/>
                                      </p:to>
                                    </p:set>
                                    <p:animEffect transition="in" filter="fade">
                                      <p:cBhvr>
                                        <p:cTn id="10" dur="1000"/>
                                        <p:tgtEl>
                                          <p:spTgt spid="35848"/>
                                        </p:tgtEl>
                                      </p:cBhvr>
                                    </p:animEffect>
                                  </p:childTnLst>
                                </p:cTn>
                              </p:par>
                              <p:par>
                                <p:cTn id="11" presetID="10" presetClass="entr" presetSubtype="0" fill="hold" nodeType="withEffect">
                                  <p:stCondLst>
                                    <p:cond delay="0"/>
                                  </p:stCondLst>
                                  <p:childTnLst>
                                    <p:set>
                                      <p:cBhvr>
                                        <p:cTn id="12" dur="1" fill="hold">
                                          <p:stCondLst>
                                            <p:cond delay="0"/>
                                          </p:stCondLst>
                                        </p:cTn>
                                        <p:tgtEl>
                                          <p:spTgt spid="35846"/>
                                        </p:tgtEl>
                                        <p:attrNameLst>
                                          <p:attrName>style.visibility</p:attrName>
                                        </p:attrNameLst>
                                      </p:cBhvr>
                                      <p:to>
                                        <p:strVal val="visible"/>
                                      </p:to>
                                    </p:set>
                                    <p:animEffect transition="in" filter="fade">
                                      <p:cBhvr>
                                        <p:cTn id="13" dur="10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KAV-AGRO\Desktop\3. ΒΛΟΤΙΝΟΥ ΕΛΕΝΗ.jpg"/>
          <p:cNvPicPr>
            <a:picLocks noChangeAspect="1" noChangeArrowheads="1"/>
          </p:cNvPicPr>
          <p:nvPr/>
        </p:nvPicPr>
        <p:blipFill>
          <a:blip r:embed="rId2" cstate="print"/>
          <a:srcRect/>
          <a:stretch>
            <a:fillRect/>
          </a:stretch>
        </p:blipFill>
        <p:spPr bwMode="auto">
          <a:xfrm>
            <a:off x="142844" y="2786058"/>
            <a:ext cx="5286412" cy="3945543"/>
          </a:xfrm>
          <a:prstGeom prst="rect">
            <a:avLst/>
          </a:prstGeom>
          <a:noFill/>
        </p:spPr>
      </p:pic>
      <p:pic>
        <p:nvPicPr>
          <p:cNvPr id="55300" name="Picture 4" descr="http://67.media.tumblr.com/8d8034ed745e17c06c558ed145f4c05f/tumblr_npyn4pGZEw1s24chqo1_540.jpg"/>
          <p:cNvPicPr>
            <a:picLocks noChangeAspect="1" noChangeArrowheads="1"/>
          </p:cNvPicPr>
          <p:nvPr/>
        </p:nvPicPr>
        <p:blipFill>
          <a:blip r:embed="rId3" cstate="print"/>
          <a:srcRect/>
          <a:stretch>
            <a:fillRect/>
          </a:stretch>
        </p:blipFill>
        <p:spPr bwMode="auto">
          <a:xfrm>
            <a:off x="2571736" y="0"/>
            <a:ext cx="4479810" cy="2571744"/>
          </a:xfrm>
          <a:prstGeom prst="rect">
            <a:avLst/>
          </a:prstGeom>
          <a:noFill/>
        </p:spPr>
      </p:pic>
      <p:pic>
        <p:nvPicPr>
          <p:cNvPr id="55302" name="Picture 6" descr="http://67.media.tumblr.com/82ef4dfddaf96a8bf03edbef605ce976/tumblr_npyn4pGZEw1s24chqo2_1280.jpg"/>
          <p:cNvPicPr>
            <a:picLocks noChangeAspect="1" noChangeArrowheads="1"/>
          </p:cNvPicPr>
          <p:nvPr/>
        </p:nvPicPr>
        <p:blipFill>
          <a:blip r:embed="rId4" cstate="print"/>
          <a:srcRect/>
          <a:stretch>
            <a:fillRect/>
          </a:stretch>
        </p:blipFill>
        <p:spPr bwMode="auto">
          <a:xfrm>
            <a:off x="2500298" y="0"/>
            <a:ext cx="4487863" cy="2579232"/>
          </a:xfrm>
          <a:prstGeom prst="rect">
            <a:avLst/>
          </a:prstGeom>
          <a:noFill/>
        </p:spPr>
      </p:pic>
      <p:sp>
        <p:nvSpPr>
          <p:cNvPr id="6" name="Rectangle 5"/>
          <p:cNvSpPr/>
          <p:nvPr/>
        </p:nvSpPr>
        <p:spPr>
          <a:xfrm>
            <a:off x="1643042" y="5929330"/>
            <a:ext cx="4000528" cy="307777"/>
          </a:xfrm>
          <a:prstGeom prst="rect">
            <a:avLst/>
          </a:prstGeom>
        </p:spPr>
        <p:txBody>
          <a:bodyPr wrap="square">
            <a:spAutoFit/>
          </a:bodyPr>
          <a:lstStyle/>
          <a:p>
            <a:r>
              <a:rPr lang="el-GR" sz="1400" dirty="0"/>
              <a:t>Έργο της  Ε. Βλοτινού, Ιατρού-Παθολογοανατόμου</a:t>
            </a:r>
          </a:p>
        </p:txBody>
      </p:sp>
      <p:pic>
        <p:nvPicPr>
          <p:cNvPr id="102402" name="Picture 2" descr="http://66.media.tumblr.com/058ee8a7ab14d976de61060f3a39cb24/tumblr_o8qqugYGRF1s24chqo1_1280.jpg"/>
          <p:cNvPicPr>
            <a:picLocks noChangeAspect="1" noChangeArrowheads="1"/>
          </p:cNvPicPr>
          <p:nvPr/>
        </p:nvPicPr>
        <p:blipFill>
          <a:blip r:embed="rId5" cstate="print"/>
          <a:srcRect/>
          <a:stretch>
            <a:fillRect/>
          </a:stretch>
        </p:blipFill>
        <p:spPr bwMode="auto">
          <a:xfrm>
            <a:off x="5786446" y="3643314"/>
            <a:ext cx="2987697" cy="2987697"/>
          </a:xfrm>
          <a:prstGeom prst="rect">
            <a:avLst/>
          </a:prstGeom>
          <a:noFill/>
        </p:spPr>
      </p:pic>
      <p:sp>
        <p:nvSpPr>
          <p:cNvPr id="7" name="1 - Τίτλος"/>
          <p:cNvSpPr>
            <a:spLocks noGrp="1"/>
          </p:cNvSpPr>
          <p:nvPr>
            <p:ph type="title"/>
          </p:nvPr>
        </p:nvSpPr>
        <p:spPr>
          <a:xfrm>
            <a:off x="5429256" y="2786058"/>
            <a:ext cx="3714744" cy="714380"/>
          </a:xfrm>
        </p:spPr>
        <p:txBody>
          <a:bodyPr>
            <a:normAutofit fontScale="90000"/>
          </a:bodyPr>
          <a:lstStyle/>
          <a:p>
            <a:r>
              <a:rPr lang="el-GR" sz="3200" b="1" dirty="0"/>
              <a:t>Η χαρά του ζωόφιλου</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02"/>
                                        </p:tgtEl>
                                        <p:attrNameLst>
                                          <p:attrName>style.visibility</p:attrName>
                                        </p:attrNameLst>
                                      </p:cBhvr>
                                      <p:to>
                                        <p:strVal val="visible"/>
                                      </p:to>
                                    </p:set>
                                    <p:animEffect transition="in" filter="fade">
                                      <p:cBhvr>
                                        <p:cTn id="7" dur="5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42984"/>
          </a:xfrm>
        </p:spPr>
        <p:txBody>
          <a:bodyPr>
            <a:normAutofit/>
          </a:bodyPr>
          <a:lstStyle/>
          <a:p>
            <a:r>
              <a:rPr lang="el-GR" b="1" dirty="0"/>
              <a:t>Η χαρά του ζωόφιλου</a:t>
            </a:r>
            <a:endParaRPr lang="el-GR" dirty="0"/>
          </a:p>
        </p:txBody>
      </p:sp>
      <p:pic>
        <p:nvPicPr>
          <p:cNvPr id="25602" name="Picture 2" descr="Elephant does a gigantic poop! (aka cavernous hemangioma in the liver): "/>
          <p:cNvPicPr>
            <a:picLocks noChangeAspect="1" noChangeArrowheads="1"/>
          </p:cNvPicPr>
          <p:nvPr/>
        </p:nvPicPr>
        <p:blipFill>
          <a:blip r:embed="rId2" cstate="print"/>
          <a:srcRect/>
          <a:stretch>
            <a:fillRect/>
          </a:stretch>
        </p:blipFill>
        <p:spPr bwMode="auto">
          <a:xfrm>
            <a:off x="0" y="1142984"/>
            <a:ext cx="4286280" cy="5532646"/>
          </a:xfrm>
          <a:prstGeom prst="rect">
            <a:avLst/>
          </a:prstGeom>
          <a:noFill/>
        </p:spPr>
      </p:pic>
      <p:pic>
        <p:nvPicPr>
          <p:cNvPr id="4" name="Picture 4" descr="Is this smooth muscle?&#10;You bet giraffe it is!&#10;i♡histo&#10;Smooth muscle cells are ‘spindle’ shaped cells (fat in the middle and tapering at each end) with a centrally located, cigar-shaped nucleus. This means that the cells look different depending on if..."/>
          <p:cNvPicPr>
            <a:picLocks noChangeAspect="1" noChangeArrowheads="1"/>
          </p:cNvPicPr>
          <p:nvPr/>
        </p:nvPicPr>
        <p:blipFill>
          <a:blip r:embed="rId3" cstate="print"/>
          <a:srcRect/>
          <a:stretch>
            <a:fillRect/>
          </a:stretch>
        </p:blipFill>
        <p:spPr bwMode="auto">
          <a:xfrm>
            <a:off x="4286217" y="1428736"/>
            <a:ext cx="4857783" cy="4857784"/>
          </a:xfrm>
          <a:prstGeom prst="rect">
            <a:avLst/>
          </a:prstGeom>
          <a:noFill/>
        </p:spPr>
      </p:pic>
      <p:sp>
        <p:nvSpPr>
          <p:cNvPr id="5" name="5 - Ορθογώνιο"/>
          <p:cNvSpPr/>
          <p:nvPr/>
        </p:nvSpPr>
        <p:spPr>
          <a:xfrm>
            <a:off x="4357686" y="1500174"/>
            <a:ext cx="1857388" cy="1477328"/>
          </a:xfrm>
          <a:prstGeom prst="rect">
            <a:avLst/>
          </a:prstGeom>
        </p:spPr>
        <p:txBody>
          <a:bodyPr wrap="square">
            <a:spAutoFit/>
          </a:bodyPr>
          <a:lstStyle/>
          <a:p>
            <a:pPr fontAlgn="base"/>
            <a:r>
              <a:rPr lang="el-GR" b="1" dirty="0"/>
              <a:t>Είναι αυτό λείος μυς;</a:t>
            </a:r>
            <a:r>
              <a:rPr lang="el-GR" dirty="0"/>
              <a:t> </a:t>
            </a:r>
          </a:p>
          <a:p>
            <a:pPr fontAlgn="base"/>
            <a:r>
              <a:rPr lang="el-GR" dirty="0"/>
              <a:t>Πάω στοίχημα </a:t>
            </a:r>
          </a:p>
          <a:p>
            <a:pPr fontAlgn="base"/>
            <a:r>
              <a:rPr lang="el-GR" dirty="0"/>
              <a:t>ότι  είναι καμηλοπάρδαλη!</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6000768"/>
            <a:ext cx="9144000" cy="857232"/>
          </a:xfrm>
        </p:spPr>
        <p:txBody>
          <a:bodyPr>
            <a:normAutofit/>
          </a:bodyPr>
          <a:lstStyle/>
          <a:p>
            <a:r>
              <a:rPr lang="el-GR" sz="2000" dirty="0"/>
              <a:t>Δρ Π. Αραπαντώνη-Δαδιώτη, Ιατρός-Παθολογοανατόμος</a:t>
            </a:r>
            <a:r>
              <a:rPr lang="en-US" sz="2000" dirty="0"/>
              <a:t> </a:t>
            </a:r>
            <a:endParaRPr lang="el-GR" sz="2000" dirty="0"/>
          </a:p>
        </p:txBody>
      </p:sp>
      <p:pic>
        <p:nvPicPr>
          <p:cNvPr id="54274" name="Picture 2"/>
          <p:cNvPicPr>
            <a:picLocks noChangeAspect="1" noChangeArrowheads="1"/>
          </p:cNvPicPr>
          <p:nvPr/>
        </p:nvPicPr>
        <p:blipFill>
          <a:blip r:embed="rId3" cstate="print"/>
          <a:srcRect/>
          <a:stretch>
            <a:fillRect/>
          </a:stretch>
        </p:blipFill>
        <p:spPr bwMode="auto">
          <a:xfrm>
            <a:off x="0" y="2204864"/>
            <a:ext cx="3500462" cy="3500462"/>
          </a:xfrm>
          <a:prstGeom prst="rect">
            <a:avLst/>
          </a:prstGeom>
          <a:noFill/>
          <a:ln w="9525">
            <a:noFill/>
            <a:miter lim="800000"/>
            <a:headEnd/>
            <a:tailEnd/>
          </a:ln>
          <a:effectLst/>
        </p:spPr>
      </p:pic>
      <p:sp>
        <p:nvSpPr>
          <p:cNvPr id="108546" name="AutoShape 2"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amp;dl=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8548" name="AutoShape 4"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amp;dl=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8550" name="AutoShape 6" descr="https://photos-3.dropbox.com/t/2/AAANV3VSSBoXNAinY6qtAuLeMkp9A5xnKvlGP5RN99rLNg/12/62557768/jpeg/32x32/1/1468490400/0/2/fall%20tree.tif/EOKXvTAYyN4sIAcoBw/ncdXWvJllODl6l4yGYVEUPwpC5Qn_iyNjILoRGTDoOE%2CnV-PFBwPdDg96Qqov5JHsT_Av6TpajjwGJKUMfeuGow%2CW6Igk-AFsa8Y1L-qfWWp3LX4aSKQ0CfVQAz44uSJVII%2C0bs2BGpqmHeQwjbMEz8PwTz47rOrM1us0ju25yqQCX4%2CyOfqIDttDqq8oHuSm_dL5isQcQr7yjBrcnNumdauB4E%2Cpa1aQhHSO2VdklfZ0oy6FvskUelNh_Uj_ExmTRO-2cw%2CS4RFUSosa233pATF12ye7t6awMvMBv9ajhEKDH8rKeE%2CaIWbjEd4mZSKmm2mP1flQMVagLlUP6b5U1bNsj6p13Y%2CcCSNEJqjuPmhab4VG1ZFeuAoGavkcL64gcg6M5BdWP4%2CW5V-pbpBAU0B68CW92vCps8QBcQk1Q0-g4RwGAMeFPg%2Cp9s00mWjwRWXvDRbuvtyPws4EAR0eul3euQKQbP6UjE%2CzO5jy98xosrrrjBguE3HAO6gGlq1kWqJraWr8S28O8k%2CaFadQzOAXVi0h8vBRz99AfPVr76fq6FLImsyDB9x2LE%2C7-MLbjlgpk7DYCNQ4JpsxigHikHbJBDg3NhrPXKkimw%2CG3Ow4khoZcGFpEh19tJQVg85xxrv9b9xA1nAMiwxMD4%2CrMlQW4wu4LFT42v_sLRatZopMHhbKRTggXUpSd2F6mY%2C06cjlp2XQougy7Ljk7m_qREUNUf4-IjbXjYkFHP_waI%2C0QvSM6w_y6iMUf_VeXIx2ltGhImt5VS6CgCBkLOFAiI%2CUqd_we9zHtKFnZZNMr8u7pZ5CIEkO8BhQtSmyes2Zso%2CqH56PWnktHRNM8h-qBiphxhlyTL8UoKOW0CiMcTAc5c%2CRe_zpYUWp8I_DMBKHzZpeZkTmDwgtPCpPLUzSq5kks0%2Cx3BOIOj7AUnEetisSb5_UZSLsO50W9zY7MchngEMc4g?size_mode=3&amp;size=800x60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8552" name="Picture 8"/>
          <p:cNvPicPr>
            <a:picLocks noChangeAspect="1" noChangeArrowheads="1"/>
          </p:cNvPicPr>
          <p:nvPr/>
        </p:nvPicPr>
        <p:blipFill>
          <a:blip r:embed="rId4" cstate="print"/>
          <a:srcRect/>
          <a:stretch>
            <a:fillRect/>
          </a:stretch>
        </p:blipFill>
        <p:spPr bwMode="auto">
          <a:xfrm>
            <a:off x="3707904" y="2204864"/>
            <a:ext cx="3500462" cy="3500462"/>
          </a:xfrm>
          <a:prstGeom prst="rect">
            <a:avLst/>
          </a:prstGeom>
          <a:noFill/>
          <a:ln w="9525">
            <a:noFill/>
            <a:miter lim="800000"/>
            <a:headEnd/>
            <a:tailEnd/>
          </a:ln>
          <a:effectLst/>
        </p:spPr>
      </p:pic>
      <p:sp>
        <p:nvSpPr>
          <p:cNvPr id="10" name="Title 1"/>
          <p:cNvSpPr txBox="1">
            <a:spLocks/>
          </p:cNvSpPr>
          <p:nvPr/>
        </p:nvSpPr>
        <p:spPr>
          <a:xfrm rot="10800000" flipV="1">
            <a:off x="323528" y="5589240"/>
            <a:ext cx="3141982" cy="5544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dirty="0">
                <a:latin typeface="+mj-lt"/>
                <a:ea typeface="+mj-ea"/>
                <a:cs typeface="+mj-cs"/>
              </a:rPr>
              <a:t>Ελιά</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1" name="Title 1"/>
          <p:cNvSpPr txBox="1">
            <a:spLocks/>
          </p:cNvSpPr>
          <p:nvPr/>
        </p:nvSpPr>
        <p:spPr>
          <a:xfrm rot="10800000" flipV="1">
            <a:off x="3419871" y="5661248"/>
            <a:ext cx="3866765" cy="4823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dirty="0">
                <a:latin typeface="+mj-lt"/>
                <a:ea typeface="+mj-ea"/>
                <a:cs typeface="+mj-cs"/>
              </a:rPr>
              <a:t>Το δέντρο της ζωής</a:t>
            </a:r>
            <a:r>
              <a:rPr lang="en-US" sz="2000" dirty="0">
                <a:latin typeface="+mj-lt"/>
                <a:ea typeface="+mj-ea"/>
                <a:cs typeface="+mj-cs"/>
              </a:rPr>
              <a:t> </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2" name="Title 1"/>
          <p:cNvSpPr txBox="1">
            <a:spLocks/>
          </p:cNvSpPr>
          <p:nvPr/>
        </p:nvSpPr>
        <p:spPr>
          <a:xfrm rot="10800000" flipV="1">
            <a:off x="7429519" y="5715016"/>
            <a:ext cx="1714468" cy="50959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dirty="0">
                <a:latin typeface="+mj-lt"/>
                <a:ea typeface="+mj-ea"/>
                <a:cs typeface="+mj-cs"/>
              </a:rPr>
              <a:t>Φυλλοβόλο δέντρο</a:t>
            </a:r>
            <a:r>
              <a:rPr lang="en-US" sz="2000" dirty="0">
                <a:latin typeface="+mj-lt"/>
                <a:ea typeface="+mj-ea"/>
                <a:cs typeface="+mj-cs"/>
              </a:rPr>
              <a:t> </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13" name="Title 1"/>
          <p:cNvSpPr txBox="1">
            <a:spLocks/>
          </p:cNvSpPr>
          <p:nvPr/>
        </p:nvSpPr>
        <p:spPr>
          <a:xfrm>
            <a:off x="0" y="0"/>
            <a:ext cx="7429520" cy="2143116"/>
          </a:xfrm>
          <a:prstGeom prst="rect">
            <a:avLst/>
          </a:prstGeom>
        </p:spPr>
        <p:txBody>
          <a:bodyPr vert="horz" lIns="91440" tIns="45720" rIns="91440" bIns="45720" rtlCol="0" anchor="ctr">
            <a:normAutofit fontScale="85000" lnSpcReduction="20000"/>
          </a:bodyPr>
          <a:lstStyle/>
          <a:p>
            <a:pPr algn="ctr"/>
            <a:r>
              <a:rPr lang="el-GR" sz="3600" b="1" dirty="0"/>
              <a:t>Η Δενδρολογία </a:t>
            </a:r>
            <a:endParaRPr lang="en-US" sz="3600" b="1" dirty="0"/>
          </a:p>
          <a:p>
            <a:pPr algn="ctr"/>
            <a:r>
              <a:rPr lang="el-GR" sz="3600" b="1" dirty="0"/>
              <a:t>μέσω της Παθολογικής</a:t>
            </a:r>
            <a:r>
              <a:rPr lang="en-US" sz="3600" b="1" dirty="0"/>
              <a:t> </a:t>
            </a:r>
            <a:r>
              <a:rPr lang="el-GR" sz="3600" b="1" dirty="0"/>
              <a:t>Ανατομικής</a:t>
            </a:r>
            <a:endParaRPr lang="en-US" sz="3600" b="1" dirty="0"/>
          </a:p>
          <a:p>
            <a:pPr algn="ctr"/>
            <a:endParaRPr lang="el-GR" sz="3600" dirty="0"/>
          </a:p>
          <a:p>
            <a:pPr algn="ctr"/>
            <a:r>
              <a:rPr lang="el-GR" sz="3600" dirty="0"/>
              <a:t>Η χαρά του μελετητή των δέντρων </a:t>
            </a:r>
            <a:br>
              <a:rPr lang="el-GR" sz="4400" dirty="0"/>
            </a:b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112641" name="Picture 1" descr="C:\Users\ΤΑΝΙΑ\Desktop\Καταγραφή.JPG"/>
          <p:cNvPicPr>
            <a:picLocks noChangeAspect="1" noChangeArrowheads="1"/>
          </p:cNvPicPr>
          <p:nvPr/>
        </p:nvPicPr>
        <p:blipFill>
          <a:blip r:embed="rId5" cstate="print"/>
          <a:srcRect/>
          <a:stretch>
            <a:fillRect/>
          </a:stretch>
        </p:blipFill>
        <p:spPr bwMode="auto">
          <a:xfrm>
            <a:off x="7452320" y="0"/>
            <a:ext cx="1691680" cy="569019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582726"/>
          </a:xfrm>
        </p:spPr>
        <p:txBody>
          <a:bodyPr>
            <a:normAutofit fontScale="90000"/>
          </a:bodyPr>
          <a:lstStyle/>
          <a:p>
            <a:r>
              <a:rPr lang="el-GR" dirty="0"/>
              <a:t>Καθημερινή εξάσκηση στα </a:t>
            </a:r>
            <a:r>
              <a:rPr lang="el-GR" b="1" dirty="0"/>
              <a:t>περιγράμματα</a:t>
            </a:r>
            <a:br>
              <a:rPr lang="el-GR" dirty="0"/>
            </a:br>
            <a:r>
              <a:rPr lang="el-GR" dirty="0"/>
              <a:t>μέσω της Παθολογικής Ανατομικής</a:t>
            </a:r>
            <a:br>
              <a:rPr lang="el-GR" dirty="0"/>
            </a:br>
            <a:endParaRPr lang="el-GR" dirty="0"/>
          </a:p>
        </p:txBody>
      </p:sp>
      <p:pic>
        <p:nvPicPr>
          <p:cNvPr id="3074" name="Picture 2" descr="C:\Users\αγαπουλακι\Desktop\tumblr_o9qzaaMDgZ1s24chqo1_1280.gif"/>
          <p:cNvPicPr>
            <a:picLocks noChangeAspect="1" noChangeArrowheads="1" noCrop="1"/>
          </p:cNvPicPr>
          <p:nvPr/>
        </p:nvPicPr>
        <p:blipFill>
          <a:blip r:embed="rId2" cstate="print"/>
          <a:srcRect/>
          <a:stretch>
            <a:fillRect/>
          </a:stretch>
        </p:blipFill>
        <p:spPr bwMode="auto">
          <a:xfrm>
            <a:off x="0" y="1643050"/>
            <a:ext cx="4500594" cy="4500594"/>
          </a:xfrm>
          <a:prstGeom prst="rect">
            <a:avLst/>
          </a:prstGeom>
          <a:noFill/>
        </p:spPr>
      </p:pic>
      <p:sp>
        <p:nvSpPr>
          <p:cNvPr id="7" name="Rectangle 6"/>
          <p:cNvSpPr/>
          <p:nvPr/>
        </p:nvSpPr>
        <p:spPr>
          <a:xfrm>
            <a:off x="1" y="4572008"/>
            <a:ext cx="4929189" cy="830997"/>
          </a:xfrm>
          <a:prstGeom prst="rect">
            <a:avLst/>
          </a:prstGeom>
        </p:spPr>
        <p:txBody>
          <a:bodyPr wrap="square">
            <a:spAutoFit/>
          </a:bodyPr>
          <a:lstStyle/>
          <a:p>
            <a:pPr algn="ctr"/>
            <a:r>
              <a:rPr lang="el-GR" sz="2400" b="1" dirty="0"/>
              <a:t>Οι Ηνωμένες Πολιτείες </a:t>
            </a:r>
            <a:br>
              <a:rPr lang="el-GR" sz="2400" b="1" dirty="0"/>
            </a:br>
            <a:r>
              <a:rPr lang="el-GR" sz="2400" b="1" dirty="0"/>
              <a:t>του γαστρικού βλεννογόνου!</a:t>
            </a:r>
            <a:endParaRPr lang="el-GR" sz="2400" dirty="0"/>
          </a:p>
        </p:txBody>
      </p:sp>
      <p:pic>
        <p:nvPicPr>
          <p:cNvPr id="29698" name="Picture 2" descr="Histology Look-a-like #192&#10;Warthin’s tumor v The UK&#10;This island of cells reminded me of home.&#10;Cytology submitted by @Sara_Jiang&#10;i♡histo"/>
          <p:cNvPicPr>
            <a:picLocks noChangeAspect="1" noChangeArrowheads="1"/>
          </p:cNvPicPr>
          <p:nvPr/>
        </p:nvPicPr>
        <p:blipFill>
          <a:blip r:embed="rId3" cstate="print"/>
          <a:srcRect/>
          <a:stretch>
            <a:fillRect/>
          </a:stretch>
        </p:blipFill>
        <p:spPr bwMode="auto">
          <a:xfrm>
            <a:off x="4500562" y="2357430"/>
            <a:ext cx="4643438" cy="2362531"/>
          </a:xfrm>
          <a:prstGeom prst="rect">
            <a:avLst/>
          </a:prstGeom>
          <a:noFill/>
        </p:spPr>
      </p:pic>
      <p:sp>
        <p:nvSpPr>
          <p:cNvPr id="6" name="Rectangle 5"/>
          <p:cNvSpPr/>
          <p:nvPr/>
        </p:nvSpPr>
        <p:spPr>
          <a:xfrm>
            <a:off x="5143505" y="4857760"/>
            <a:ext cx="3643338" cy="1938992"/>
          </a:xfrm>
          <a:prstGeom prst="rect">
            <a:avLst/>
          </a:prstGeom>
        </p:spPr>
        <p:txBody>
          <a:bodyPr wrap="square">
            <a:spAutoFit/>
          </a:bodyPr>
          <a:lstStyle/>
          <a:p>
            <a:pPr algn="ctr"/>
            <a:r>
              <a:rPr lang="el-GR" sz="4000" b="1" dirty="0"/>
              <a:t> </a:t>
            </a:r>
            <a:r>
              <a:rPr lang="el-GR" sz="4000" dirty="0">
                <a:effectLst>
                  <a:outerShdw blurRad="38100" dist="38100" dir="2700000" algn="tl">
                    <a:srgbClr val="000000">
                      <a:alpha val="43137"/>
                    </a:srgbClr>
                  </a:outerShdw>
                </a:effectLst>
              </a:rPr>
              <a:t>Η χαρά του γεωγράφου, επίσης!</a:t>
            </a:r>
          </a:p>
        </p:txBody>
      </p:sp>
      <p:sp>
        <p:nvSpPr>
          <p:cNvPr id="8" name="7 - Ορθογώνιο"/>
          <p:cNvSpPr/>
          <p:nvPr/>
        </p:nvSpPr>
        <p:spPr>
          <a:xfrm>
            <a:off x="6929454" y="2500306"/>
            <a:ext cx="2214545" cy="523220"/>
          </a:xfrm>
          <a:prstGeom prst="rect">
            <a:avLst/>
          </a:prstGeom>
        </p:spPr>
        <p:txBody>
          <a:bodyPr wrap="square">
            <a:spAutoFit/>
          </a:bodyPr>
          <a:lstStyle/>
          <a:p>
            <a:pPr algn="ctr"/>
            <a:r>
              <a:rPr lang="el-GR" sz="1400" b="1" dirty="0"/>
              <a:t>Όγκος του </a:t>
            </a:r>
            <a:r>
              <a:rPr lang="en-US" sz="1400" b="1" dirty="0" err="1"/>
              <a:t>Warthin</a:t>
            </a:r>
            <a:r>
              <a:rPr lang="el-GR" sz="1400" b="1" dirty="0"/>
              <a:t>  έναντι του Ηνωμένου Βασιλείου</a:t>
            </a:r>
            <a:endParaRPr lang="el-G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9144000" cy="2786082"/>
          </a:xfrm>
        </p:spPr>
        <p:txBody>
          <a:bodyPr>
            <a:normAutofit fontScale="90000"/>
          </a:bodyPr>
          <a:lstStyle/>
          <a:p>
            <a:br>
              <a:rPr lang="en-US" cap="all" dirty="0"/>
            </a:br>
            <a:r>
              <a:rPr lang="el-GR" sz="3600" dirty="0"/>
              <a:t>ΤΑ </a:t>
            </a:r>
            <a:r>
              <a:rPr lang="el-GR" sz="3600" b="1" dirty="0"/>
              <a:t>ΟΠΤΙΚΑ ΣΤΟΙΧΕΙΑ </a:t>
            </a:r>
            <a:r>
              <a:rPr lang="el-GR" sz="3600" dirty="0"/>
              <a:t>ΕΝΟΣ ΕΙΚΑΣΤΙΚΟΥ ΕΡΓΟΥ ΤΕΧΝΗΣ </a:t>
            </a:r>
            <a:br>
              <a:rPr lang="el-GR" sz="3600" dirty="0"/>
            </a:br>
            <a:r>
              <a:rPr lang="el-GR" sz="3600" dirty="0"/>
              <a:t>ήτοι</a:t>
            </a:r>
            <a:r>
              <a:rPr lang="el-GR" sz="3600" b="1" dirty="0"/>
              <a:t> </a:t>
            </a:r>
            <a:r>
              <a:rPr lang="el-GR" sz="4000" b="1" dirty="0"/>
              <a:t>η γραμμή, το σχήμα, ο τόνος, το χρώμα</a:t>
            </a:r>
            <a:r>
              <a:rPr lang="el-GR" sz="4000" dirty="0"/>
              <a:t>,</a:t>
            </a:r>
            <a:br>
              <a:rPr lang="el-GR" sz="4000" dirty="0"/>
            </a:br>
            <a:r>
              <a:rPr lang="el-GR" sz="4000" b="1" dirty="0"/>
              <a:t>το πρότυπο, η υφή και η μορφή</a:t>
            </a:r>
            <a:br>
              <a:rPr lang="el-GR" sz="3600" dirty="0"/>
            </a:br>
            <a:r>
              <a:rPr lang="el-GR" sz="3600" dirty="0"/>
              <a:t>συνιστούν τα </a:t>
            </a:r>
            <a:r>
              <a:rPr lang="el-GR" sz="3600" b="1" dirty="0"/>
              <a:t>δομικά στοιχεία</a:t>
            </a:r>
            <a:r>
              <a:rPr lang="el-GR" sz="3600" dirty="0"/>
              <a:t> της </a:t>
            </a:r>
            <a:r>
              <a:rPr lang="el-GR" sz="3600" b="1" dirty="0"/>
              <a:t>σύνθεσής του</a:t>
            </a:r>
            <a:r>
              <a:rPr lang="el-GR" sz="3600" dirty="0"/>
              <a:t>.</a:t>
            </a:r>
            <a:br>
              <a:rPr lang="el-GR" dirty="0"/>
            </a:br>
            <a:br>
              <a:rPr lang="en-US" b="1" spc="300" dirty="0"/>
            </a:br>
            <a:r>
              <a:rPr lang="en-US" sz="3600" dirty="0"/>
              <a:t> </a:t>
            </a:r>
            <a:br>
              <a:rPr lang="en-US" dirty="0"/>
            </a:br>
            <a:endParaRPr lang="el-GR" dirty="0"/>
          </a:p>
        </p:txBody>
      </p:sp>
      <p:sp>
        <p:nvSpPr>
          <p:cNvPr id="3" name="Rectangle 2"/>
          <p:cNvSpPr/>
          <p:nvPr/>
        </p:nvSpPr>
        <p:spPr>
          <a:xfrm>
            <a:off x="0" y="2500306"/>
            <a:ext cx="9144000" cy="2677656"/>
          </a:xfrm>
          <a:prstGeom prst="rect">
            <a:avLst/>
          </a:prstGeom>
        </p:spPr>
        <p:txBody>
          <a:bodyPr wrap="square">
            <a:spAutoFit/>
          </a:bodyPr>
          <a:lstStyle/>
          <a:p>
            <a:pPr algn="just"/>
            <a:r>
              <a:rPr lang="el-GR" sz="2400" dirty="0"/>
              <a:t>Όταν αναλύουμε οποιοδήποτε σκίτσο, πίνακα, γλυπτό ή σχέδιο, </a:t>
            </a:r>
            <a:br>
              <a:rPr lang="el-GR" sz="2400" dirty="0"/>
            </a:br>
            <a:r>
              <a:rPr lang="el-GR" sz="2400" dirty="0"/>
              <a:t>εξετάζουμε αυτά τα δομικά μέρη, ώστε να δούμε πώς </a:t>
            </a:r>
            <a:r>
              <a:rPr lang="el-GR" sz="2400" dirty="0">
                <a:effectLst>
                  <a:outerShdw blurRad="38100" dist="38100" dir="2700000" algn="tl">
                    <a:srgbClr val="000000">
                      <a:alpha val="43137"/>
                    </a:srgbClr>
                  </a:outerShdw>
                </a:effectLst>
              </a:rPr>
              <a:t>συνδυάζονται</a:t>
            </a:r>
            <a:r>
              <a:rPr lang="el-GR" sz="2400" dirty="0"/>
              <a:t> </a:t>
            </a:r>
            <a:br>
              <a:rPr lang="el-GR" sz="2400" dirty="0"/>
            </a:br>
            <a:r>
              <a:rPr lang="el-GR" sz="2400" dirty="0"/>
              <a:t>για να συγκροτήσουν το </a:t>
            </a:r>
            <a:r>
              <a:rPr lang="el-GR" sz="2400" dirty="0">
                <a:effectLst>
                  <a:outerShdw blurRad="38100" dist="38100" dir="2700000" algn="tl">
                    <a:srgbClr val="000000">
                      <a:alpha val="43137"/>
                    </a:srgbClr>
                  </a:outerShdw>
                </a:effectLst>
              </a:rPr>
              <a:t>συνολικό αποτέλεσμα </a:t>
            </a:r>
            <a:r>
              <a:rPr lang="el-GR" sz="2400" dirty="0"/>
              <a:t>του έργου τέχνης.</a:t>
            </a:r>
            <a:br>
              <a:rPr lang="el-GR" sz="2400" dirty="0"/>
            </a:br>
            <a:r>
              <a:rPr lang="el-GR" sz="2400" b="1" dirty="0"/>
              <a:t>Τα οπτικά στοιχεία </a:t>
            </a:r>
            <a:r>
              <a:rPr lang="el-GR" sz="2400" b="1" dirty="0">
                <a:effectLst>
                  <a:outerShdw blurRad="38100" dist="38100" dir="2700000" algn="tl">
                    <a:srgbClr val="000000">
                      <a:alpha val="43137"/>
                    </a:srgbClr>
                  </a:outerShdw>
                </a:effectLst>
              </a:rPr>
              <a:t>σχετίζονται μεταξύ τους</a:t>
            </a:r>
            <a:r>
              <a:rPr lang="el-GR" sz="2400" b="1" dirty="0"/>
              <a:t>. </a:t>
            </a:r>
            <a:br>
              <a:rPr lang="el-GR" sz="2400" b="1" dirty="0"/>
            </a:br>
            <a:r>
              <a:rPr lang="el-GR" sz="2400" b="1" dirty="0"/>
              <a:t>Καθένα από τα στοιχεία μπορεί επίσης να χρησιμοποιηθεί </a:t>
            </a:r>
            <a:r>
              <a:rPr lang="el-GR" sz="2400" b="1" spc="600" dirty="0"/>
              <a:t>μεμονωμένα</a:t>
            </a:r>
            <a:r>
              <a:rPr lang="el-GR" sz="2400" b="1" dirty="0"/>
              <a:t>,  για να προσδώσει τον δικό του, ιδιαίτερο χαρακτήρα σε ένα έργο τέχνης.</a:t>
            </a:r>
            <a:endParaRPr lang="el-GR" sz="2400" dirty="0"/>
          </a:p>
        </p:txBody>
      </p:sp>
      <p:sp>
        <p:nvSpPr>
          <p:cNvPr id="4" name="Rectangle 3"/>
          <p:cNvSpPr/>
          <p:nvPr/>
        </p:nvSpPr>
        <p:spPr>
          <a:xfrm>
            <a:off x="0" y="5429264"/>
            <a:ext cx="9144000" cy="1815882"/>
          </a:xfrm>
          <a:prstGeom prst="rect">
            <a:avLst/>
          </a:prstGeom>
        </p:spPr>
        <p:txBody>
          <a:bodyPr wrap="square">
            <a:spAutoFit/>
          </a:bodyPr>
          <a:lstStyle/>
          <a:p>
            <a:pPr algn="ctr"/>
            <a:r>
              <a:rPr lang="el-GR" sz="2800" dirty="0"/>
              <a:t>Μέσω της </a:t>
            </a:r>
            <a:r>
              <a:rPr lang="el-GR" sz="2800" dirty="0">
                <a:effectLst>
                  <a:outerShdw blurRad="38100" dist="38100" dir="2700000" algn="tl">
                    <a:srgbClr val="000000">
                      <a:alpha val="43137"/>
                    </a:srgbClr>
                  </a:outerShdw>
                </a:effectLst>
              </a:rPr>
              <a:t>μακρο</a:t>
            </a:r>
            <a:r>
              <a:rPr lang="el-GR" sz="2800" dirty="0"/>
              <a:t>σκόπησης και της </a:t>
            </a:r>
            <a:r>
              <a:rPr lang="el-GR" sz="2800" dirty="0">
                <a:effectLst>
                  <a:outerShdw blurRad="38100" dist="38100" dir="2700000" algn="tl">
                    <a:srgbClr val="000000">
                      <a:alpha val="43137"/>
                    </a:srgbClr>
                  </a:outerShdw>
                </a:effectLst>
              </a:rPr>
              <a:t>μικρο</a:t>
            </a:r>
            <a:r>
              <a:rPr lang="el-GR" sz="2800" dirty="0"/>
              <a:t>σκόπησης,</a:t>
            </a:r>
            <a:br>
              <a:rPr lang="el-GR" sz="2800" dirty="0"/>
            </a:br>
            <a:r>
              <a:rPr lang="el-GR" sz="2800" dirty="0"/>
              <a:t>ο παθολογοανατόμος δυνητικώς εξοικειώνεται με </a:t>
            </a:r>
            <a:r>
              <a:rPr lang="el-GR" sz="2800" b="1" u="sng" spc="600" dirty="0">
                <a:effectLst>
                  <a:outerShdw blurRad="38100" dist="38100" dir="2700000" algn="tl">
                    <a:srgbClr val="000000">
                      <a:alpha val="43137"/>
                    </a:srgbClr>
                  </a:outerShdw>
                </a:effectLst>
              </a:rPr>
              <a:t>όλα</a:t>
            </a:r>
            <a:br>
              <a:rPr lang="el-GR" sz="2800" spc="600" dirty="0"/>
            </a:br>
            <a:r>
              <a:rPr lang="el-GR" sz="2800" dirty="0"/>
              <a:t> τα παραπάνω οπτικά στοιχεία.</a:t>
            </a:r>
          </a:p>
          <a:p>
            <a:pPr algn="ctr"/>
            <a:r>
              <a:rPr lang="en-US" sz="2800" dirty="0"/>
              <a:t>.</a:t>
            </a: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28"/>
            <a:ext cx="9144000" cy="3000396"/>
          </a:xfrm>
        </p:spPr>
        <p:txBody>
          <a:bodyPr>
            <a:noAutofit/>
          </a:bodyPr>
          <a:lstStyle/>
          <a:p>
            <a:r>
              <a:rPr lang="el-GR" sz="2400" dirty="0"/>
              <a:t>Η </a:t>
            </a:r>
            <a:r>
              <a:rPr lang="en-US" sz="2400" dirty="0"/>
              <a:t> </a:t>
            </a:r>
            <a:r>
              <a:rPr lang="el-GR" sz="2400" b="1" spc="300" dirty="0"/>
              <a:t>ΓΡΑΜΜΗ</a:t>
            </a:r>
            <a:r>
              <a:rPr lang="el-GR" sz="2400" dirty="0"/>
              <a:t> αποτελεί το </a:t>
            </a:r>
            <a:r>
              <a:rPr lang="el-GR" sz="2400" u="sng" dirty="0"/>
              <a:t>θεμέλιο</a:t>
            </a:r>
            <a:r>
              <a:rPr lang="el-GR" sz="2400" dirty="0"/>
              <a:t> στοιχείο κάθε σχεδίου. Είναι το</a:t>
            </a:r>
            <a:r>
              <a:rPr lang="en-US" sz="2400" dirty="0"/>
              <a:t> </a:t>
            </a:r>
            <a:r>
              <a:rPr lang="el-GR" sz="2400" dirty="0"/>
              <a:t>πρώτο και πιο πολύπλευρο από τα οπτικά στοιχεία</a:t>
            </a:r>
            <a:r>
              <a:rPr lang="el-GR" sz="2000" dirty="0"/>
              <a:t>. Η γραμμή μπορεί να χρησιμοποιηθεί σε ένα έργο τέχνης για να υποδηλώσει σχήμα, πρότυπο, μορφή, δομή, ανάπτυξη, βάθος, απόσταση,</a:t>
            </a:r>
            <a:r>
              <a:rPr lang="en-US" sz="2000" dirty="0"/>
              <a:t> </a:t>
            </a:r>
            <a:r>
              <a:rPr lang="el-GR" sz="2000" dirty="0"/>
              <a:t>ρυθμό,</a:t>
            </a:r>
            <a:r>
              <a:rPr lang="en-US" sz="2000" dirty="0"/>
              <a:t> </a:t>
            </a:r>
            <a:r>
              <a:rPr lang="el-GR" sz="2000" dirty="0"/>
              <a:t>κίνηση και ένα πλήθος συναισθημάτων.</a:t>
            </a:r>
            <a:br>
              <a:rPr lang="el-GR" sz="2000" dirty="0"/>
            </a:br>
            <a:endParaRPr lang="el-GR" sz="2000" dirty="0"/>
          </a:p>
        </p:txBody>
      </p:sp>
      <p:pic>
        <p:nvPicPr>
          <p:cNvPr id="129026" name="Picture 2"/>
          <p:cNvPicPr>
            <a:picLocks noChangeAspect="1" noChangeArrowheads="1"/>
          </p:cNvPicPr>
          <p:nvPr/>
        </p:nvPicPr>
        <p:blipFill>
          <a:blip r:embed="rId2" cstate="print"/>
          <a:srcRect/>
          <a:stretch>
            <a:fillRect/>
          </a:stretch>
        </p:blipFill>
        <p:spPr bwMode="auto">
          <a:xfrm>
            <a:off x="3351763" y="1643050"/>
            <a:ext cx="5792237" cy="4686321"/>
          </a:xfrm>
          <a:prstGeom prst="rect">
            <a:avLst/>
          </a:prstGeom>
          <a:noFill/>
          <a:ln w="9525">
            <a:noFill/>
            <a:miter lim="800000"/>
            <a:headEnd/>
            <a:tailEnd/>
          </a:ln>
          <a:effectLst/>
        </p:spPr>
      </p:pic>
      <p:sp>
        <p:nvSpPr>
          <p:cNvPr id="4" name="Rectangle 3"/>
          <p:cNvSpPr/>
          <p:nvPr/>
        </p:nvSpPr>
        <p:spPr>
          <a:xfrm rot="10800000" flipV="1">
            <a:off x="2071670" y="6259162"/>
            <a:ext cx="8001056" cy="646331"/>
          </a:xfrm>
          <a:prstGeom prst="rect">
            <a:avLst/>
          </a:prstGeom>
        </p:spPr>
        <p:txBody>
          <a:bodyPr wrap="square">
            <a:spAutoFit/>
          </a:bodyPr>
          <a:lstStyle/>
          <a:p>
            <a:pPr algn="ctr"/>
            <a:r>
              <a:rPr lang="en-US" dirty="0"/>
              <a:t>PETER DOIG </a:t>
            </a:r>
            <a:br>
              <a:rPr lang="en-US" dirty="0"/>
            </a:br>
            <a:r>
              <a:rPr lang="en-US" dirty="0"/>
              <a:t>        </a:t>
            </a:r>
            <a:r>
              <a:rPr lang="el-GR" dirty="0"/>
              <a:t>Το σπίτι του αρχιτέκτονα στη λαγκαδιά,</a:t>
            </a:r>
            <a:r>
              <a:rPr lang="en-US" dirty="0"/>
              <a:t> 1991 (</a:t>
            </a:r>
            <a:r>
              <a:rPr lang="el-GR" dirty="0"/>
              <a:t>λάδι σε καμβά</a:t>
            </a:r>
            <a:r>
              <a:rPr lang="en-US" dirty="0"/>
              <a:t>) </a:t>
            </a:r>
            <a:endParaRPr lang="el-GR" dirty="0"/>
          </a:p>
        </p:txBody>
      </p:sp>
      <p:sp>
        <p:nvSpPr>
          <p:cNvPr id="5" name="Rectangle 4"/>
          <p:cNvSpPr/>
          <p:nvPr/>
        </p:nvSpPr>
        <p:spPr>
          <a:xfrm>
            <a:off x="0" y="1643050"/>
            <a:ext cx="3428992" cy="5159634"/>
          </a:xfrm>
          <a:prstGeom prst="rect">
            <a:avLst/>
          </a:prstGeom>
        </p:spPr>
        <p:txBody>
          <a:bodyPr wrap="square">
            <a:spAutoFit/>
          </a:bodyPr>
          <a:lstStyle/>
          <a:p>
            <a:pPr algn="ctr"/>
            <a:r>
              <a:rPr lang="en-US" sz="2000" dirty="0"/>
              <a:t>O </a:t>
            </a:r>
            <a:r>
              <a:rPr lang="el-GR" sz="2000" dirty="0"/>
              <a:t>καλλιτέχνης του διπλανού ζωγραφικού πίνακα καταπιάνεται </a:t>
            </a:r>
          </a:p>
          <a:p>
            <a:pPr algn="ctr"/>
            <a:r>
              <a:rPr lang="el-GR" sz="2000" dirty="0"/>
              <a:t>τόσο με την</a:t>
            </a:r>
            <a:r>
              <a:rPr lang="el-GR" sz="2000" b="1" dirty="0"/>
              <a:t> επιφάνεια</a:t>
            </a:r>
            <a:r>
              <a:rPr lang="el-GR" sz="2000" dirty="0"/>
              <a:t> </a:t>
            </a:r>
          </a:p>
          <a:p>
            <a:pPr algn="ctr"/>
            <a:r>
              <a:rPr lang="el-GR" sz="2000" dirty="0"/>
              <a:t>όσο και με το </a:t>
            </a:r>
            <a:r>
              <a:rPr lang="el-GR" sz="2000" b="1" dirty="0"/>
              <a:t>βάθος</a:t>
            </a:r>
            <a:r>
              <a:rPr lang="el-GR" sz="2000" dirty="0"/>
              <a:t>, </a:t>
            </a:r>
          </a:p>
          <a:p>
            <a:pPr algn="ctr"/>
            <a:r>
              <a:rPr lang="el-GR" sz="2000" dirty="0"/>
              <a:t>τόσο με την αφαίρεση </a:t>
            </a:r>
          </a:p>
          <a:p>
            <a:pPr algn="ctr"/>
            <a:r>
              <a:rPr lang="el-GR" sz="2000" dirty="0"/>
              <a:t>όσο και με την αναπαράσταση.  Δεσπόζει η σχέση </a:t>
            </a:r>
          </a:p>
          <a:p>
            <a:pPr algn="ctr"/>
            <a:r>
              <a:rPr lang="el-GR" sz="2000" dirty="0"/>
              <a:t>μεταξύ του ανθρώπου</a:t>
            </a:r>
          </a:p>
          <a:p>
            <a:pPr algn="ctr"/>
            <a:r>
              <a:rPr lang="el-GR" sz="2000" dirty="0"/>
              <a:t> και του περιβάλλοντός του, </a:t>
            </a:r>
          </a:p>
          <a:p>
            <a:pPr algn="ctr"/>
            <a:r>
              <a:rPr lang="el-GR" sz="2000" dirty="0"/>
              <a:t>με τη Φύση να αναμορφώνει το δικό της βιότοπο, καθώς  η </a:t>
            </a:r>
            <a:r>
              <a:rPr lang="el-GR" sz="2000" b="1" dirty="0"/>
              <a:t>αρχιτεκτονική του κτηρίου </a:t>
            </a:r>
            <a:r>
              <a:rPr lang="el-GR" sz="2000" dirty="0"/>
              <a:t>απειλητικά περικυκλώνεται  από το </a:t>
            </a:r>
            <a:r>
              <a:rPr lang="el-GR" sz="2000" b="1" dirty="0"/>
              <a:t>παρεισδύον</a:t>
            </a:r>
            <a:r>
              <a:rPr lang="el-GR" sz="2000" dirty="0"/>
              <a:t> δάσος.</a:t>
            </a:r>
            <a:br>
              <a:rPr lang="el-GR" sz="2000" dirty="0"/>
            </a:br>
            <a:endParaRPr lang="el-GR" sz="2000" dirty="0"/>
          </a:p>
        </p:txBody>
      </p:sp>
      <p:sp>
        <p:nvSpPr>
          <p:cNvPr id="7" name="Rectangle 6"/>
          <p:cNvSpPr/>
          <p:nvPr/>
        </p:nvSpPr>
        <p:spPr>
          <a:xfrm rot="10800000" flipV="1">
            <a:off x="1214414" y="5568678"/>
            <a:ext cx="6643734" cy="646331"/>
          </a:xfrm>
          <a:prstGeom prst="rect">
            <a:avLst/>
          </a:prstGeom>
        </p:spPr>
        <p:txBody>
          <a:bodyPr wrap="square">
            <a:spAutoFit/>
          </a:bodyPr>
          <a:lstStyle/>
          <a:p>
            <a:pPr algn="ctr"/>
            <a:r>
              <a:rPr lang="el-GR" dirty="0"/>
              <a:t>Ελαστικές ίνες. Χρώση </a:t>
            </a:r>
            <a:r>
              <a:rPr lang="en-US" dirty="0" err="1"/>
              <a:t>Verhoeff</a:t>
            </a:r>
            <a:r>
              <a:rPr lang="en-US" dirty="0"/>
              <a:t> Van </a:t>
            </a:r>
            <a:r>
              <a:rPr lang="en-US" dirty="0" err="1"/>
              <a:t>Gieson</a:t>
            </a:r>
            <a:r>
              <a:rPr lang="en-US" dirty="0"/>
              <a:t>.</a:t>
            </a:r>
          </a:p>
          <a:p>
            <a:pPr algn="ctr"/>
            <a:r>
              <a:rPr lang="en-US" dirty="0"/>
              <a:t> </a:t>
            </a:r>
            <a:endParaRPr lang="el-GR" dirty="0"/>
          </a:p>
        </p:txBody>
      </p:sp>
      <p:pic>
        <p:nvPicPr>
          <p:cNvPr id="96258" name="Picture 2" descr="https://histologistics.files.wordpress.com/2013/07/porcine-aorta-vvg-40x.jpg"/>
          <p:cNvPicPr>
            <a:picLocks noChangeAspect="1" noChangeArrowheads="1"/>
          </p:cNvPicPr>
          <p:nvPr/>
        </p:nvPicPr>
        <p:blipFill>
          <a:blip r:embed="rId3" cstate="print"/>
          <a:srcRect/>
          <a:stretch>
            <a:fillRect/>
          </a:stretch>
        </p:blipFill>
        <p:spPr bwMode="auto">
          <a:xfrm>
            <a:off x="1357290" y="714356"/>
            <a:ext cx="6477045" cy="48577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96258"/>
                                        </p:tgtEl>
                                      </p:cBhvr>
                                    </p:animEffect>
                                    <p:set>
                                      <p:cBhvr>
                                        <p:cTn id="7" dur="1" fill="hold">
                                          <p:stCondLst>
                                            <p:cond delay="499"/>
                                          </p:stCondLst>
                                        </p:cTn>
                                        <p:tgtEl>
                                          <p:spTgt spid="9625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9026"/>
                                        </p:tgtEl>
                                        <p:attrNameLst>
                                          <p:attrName>style.visibility</p:attrName>
                                        </p:attrNameLst>
                                      </p:cBhvr>
                                      <p:to>
                                        <p:strVal val="visible"/>
                                      </p:to>
                                    </p:set>
                                    <p:animEffect transition="in" filter="fade">
                                      <p:cBhvr>
                                        <p:cTn id="15" dur="500"/>
                                        <p:tgtEl>
                                          <p:spTgt spid="129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04"/>
            <a:ext cx="9144000" cy="1071570"/>
          </a:xfrm>
        </p:spPr>
        <p:txBody>
          <a:bodyPr>
            <a:noAutofit/>
          </a:bodyPr>
          <a:lstStyle/>
          <a:p>
            <a:br>
              <a:rPr lang="en-US" sz="2000" b="1" spc="600" dirty="0">
                <a:effectLst>
                  <a:outerShdw blurRad="38100" dist="38100" dir="2700000" algn="tl">
                    <a:srgbClr val="000000">
                      <a:alpha val="43137"/>
                    </a:srgbClr>
                  </a:outerShdw>
                </a:effectLst>
              </a:rPr>
            </a:br>
            <a:r>
              <a:rPr lang="el-GR" sz="1800" dirty="0"/>
              <a:t>Η </a:t>
            </a:r>
            <a:r>
              <a:rPr lang="el-GR" sz="1800" b="1" dirty="0"/>
              <a:t>Τέχνη,</a:t>
            </a:r>
            <a:r>
              <a:rPr lang="el-GR" sz="1800" dirty="0"/>
              <a:t> σύμφωνα με την Αισθητική, είναι η ανθρώπινη </a:t>
            </a:r>
            <a:r>
              <a:rPr lang="el-GR" sz="1800" dirty="0">
                <a:effectLst>
                  <a:outerShdw blurRad="38100" dist="38100" dir="2700000" algn="tl">
                    <a:srgbClr val="000000">
                      <a:alpha val="43137"/>
                    </a:srgbClr>
                  </a:outerShdw>
                </a:effectLst>
              </a:rPr>
              <a:t>συνειδητή ενέργεια </a:t>
            </a:r>
            <a:r>
              <a:rPr lang="el-GR" sz="1800" dirty="0"/>
              <a:t>αλλά και  </a:t>
            </a:r>
            <a:r>
              <a:rPr lang="el-GR" sz="1800" dirty="0">
                <a:effectLst>
                  <a:outerShdw blurRad="38100" dist="38100" dir="2700000" algn="tl">
                    <a:srgbClr val="000000">
                      <a:alpha val="43137"/>
                    </a:srgbClr>
                  </a:outerShdw>
                </a:effectLst>
              </a:rPr>
              <a:t>ικανότητα </a:t>
            </a:r>
            <a:r>
              <a:rPr lang="el-GR" sz="1800" dirty="0"/>
              <a:t> </a:t>
            </a:r>
            <a:r>
              <a:rPr lang="el-GR" sz="1800" b="1" dirty="0"/>
              <a:t>να δημιουργούνται έργα </a:t>
            </a:r>
            <a:r>
              <a:rPr lang="el-GR" sz="1800" dirty="0"/>
              <a:t>που προκαλούν</a:t>
            </a:r>
            <a:r>
              <a:rPr lang="el-GR" sz="1800" b="1" dirty="0"/>
              <a:t> αισθητική συγκίνηση  </a:t>
            </a:r>
            <a:r>
              <a:rPr lang="el-GR" sz="1800" u="sng" dirty="0"/>
              <a:t>και</a:t>
            </a:r>
            <a:r>
              <a:rPr lang="el-GR" sz="1800" b="1" dirty="0"/>
              <a:t>  περισυλλογή</a:t>
            </a:r>
            <a:r>
              <a:rPr lang="el-GR" sz="1800" dirty="0"/>
              <a:t>. Οι </a:t>
            </a:r>
            <a:r>
              <a:rPr lang="el-GR" sz="1800" b="1" dirty="0"/>
              <a:t>μικροσκοπικές</a:t>
            </a:r>
            <a:r>
              <a:rPr lang="el-GR" sz="1800" dirty="0"/>
              <a:t> κυρίως εικόνες με τις οποίες ο παθολογοανατόμος έρχεται σε καθημερινή επαφή, στο πλαίσιο της διαγνωστικής του σκέψης,  δυνητικώς  </a:t>
            </a:r>
            <a:r>
              <a:rPr lang="el-GR" sz="1800" b="1" dirty="0"/>
              <a:t>ξυπνούν το συναίσθημά του</a:t>
            </a:r>
            <a:r>
              <a:rPr lang="el-GR" sz="1800" dirty="0"/>
              <a:t> μέσω </a:t>
            </a:r>
            <a:r>
              <a:rPr lang="el-GR" sz="1800" b="1" dirty="0"/>
              <a:t>της αισθητικής τους και της ομορφιάς τους</a:t>
            </a:r>
            <a:r>
              <a:rPr lang="el-GR" sz="1800" dirty="0"/>
              <a:t>∙ άρα συνιστούν </a:t>
            </a:r>
            <a:r>
              <a:rPr lang="el-GR" sz="1800" b="1" dirty="0"/>
              <a:t>γνήσια καλλιτεχνικά ερεθίσματα</a:t>
            </a:r>
            <a:r>
              <a:rPr lang="el-GR" sz="1800" dirty="0"/>
              <a:t>.</a:t>
            </a:r>
            <a:br>
              <a:rPr lang="el-GR" sz="2000" dirty="0"/>
            </a:br>
            <a:br>
              <a:rPr lang="el-GR" sz="2000" dirty="0"/>
            </a:br>
            <a:endParaRPr lang="el-GR" sz="2000" dirty="0"/>
          </a:p>
        </p:txBody>
      </p:sp>
      <p:sp>
        <p:nvSpPr>
          <p:cNvPr id="5" name="Content Placeholder 4"/>
          <p:cNvSpPr>
            <a:spLocks noGrp="1"/>
          </p:cNvSpPr>
          <p:nvPr>
            <p:ph idx="1"/>
          </p:nvPr>
        </p:nvSpPr>
        <p:spPr>
          <a:xfrm>
            <a:off x="0" y="1571612"/>
            <a:ext cx="9144000" cy="1929396"/>
          </a:xfrm>
        </p:spPr>
        <p:txBody>
          <a:bodyPr>
            <a:noAutofit/>
          </a:bodyPr>
          <a:lstStyle/>
          <a:p>
            <a:pPr lvl="0"/>
            <a:r>
              <a:rPr lang="el-GR" sz="1800" b="1" dirty="0"/>
              <a:t>Απελευθερώνει τον άνθρωπο από την καθημερινή ρουτίνα</a:t>
            </a:r>
            <a:r>
              <a:rPr lang="el-GR" sz="1800" dirty="0"/>
              <a:t>, τον απαλλάσσει από την ανία, την  κόπωση, το άγχος και τον οδηγεί στην ευδαιμονία. Διασκεδάζει, ανακουφίζει και ελευθερώνει.</a:t>
            </a:r>
          </a:p>
          <a:p>
            <a:pPr lvl="0"/>
            <a:r>
              <a:rPr lang="el-GR" sz="1800" dirty="0">
                <a:effectLst>
                  <a:outerShdw blurRad="38100" dist="38100" dir="2700000" algn="tl">
                    <a:srgbClr val="000000">
                      <a:alpha val="43137"/>
                    </a:srgbClr>
                  </a:outerShdw>
                </a:effectLst>
              </a:rPr>
              <a:t>Καλλιεργεί</a:t>
            </a:r>
            <a:r>
              <a:rPr lang="el-GR" sz="1800" dirty="0"/>
              <a:t>  την  </a:t>
            </a:r>
            <a:r>
              <a:rPr lang="el-GR" sz="1800" b="1" dirty="0"/>
              <a:t>αισθητική</a:t>
            </a:r>
            <a:r>
              <a:rPr lang="el-GR" sz="1800" dirty="0"/>
              <a:t> του καθενός  μας.</a:t>
            </a:r>
          </a:p>
          <a:p>
            <a:endParaRPr lang="en-GB" sz="2000" dirty="0"/>
          </a:p>
          <a:p>
            <a:endParaRPr lang="el-GR" sz="2000" dirty="0"/>
          </a:p>
        </p:txBody>
      </p:sp>
      <p:sp>
        <p:nvSpPr>
          <p:cNvPr id="6" name="Rectangle 5"/>
          <p:cNvSpPr/>
          <p:nvPr/>
        </p:nvSpPr>
        <p:spPr>
          <a:xfrm>
            <a:off x="0" y="214290"/>
            <a:ext cx="9144000" cy="1200329"/>
          </a:xfrm>
          <a:prstGeom prst="rect">
            <a:avLst/>
          </a:prstGeom>
        </p:spPr>
        <p:txBody>
          <a:bodyPr wrap="square">
            <a:spAutoFit/>
          </a:bodyPr>
          <a:lstStyle/>
          <a:p>
            <a:pPr algn="ctr"/>
            <a:r>
              <a:rPr lang="el-GR" sz="2400" i="1" dirty="0"/>
              <a:t>Υπό τον όρο </a:t>
            </a:r>
            <a:r>
              <a:rPr lang="el-GR" sz="2400" dirty="0"/>
              <a:t>ο άνθρωπος να έχει την τάση να ανταποκρίνεται στο κάλεσμα της </a:t>
            </a:r>
            <a:r>
              <a:rPr lang="el-GR" sz="2400" b="1" dirty="0"/>
              <a:t>Τέχνης</a:t>
            </a:r>
            <a:r>
              <a:rPr lang="el-GR" sz="2400" dirty="0"/>
              <a:t>, τι έχει </a:t>
            </a:r>
            <a:r>
              <a:rPr lang="el-GR" sz="2400" u="sng" dirty="0"/>
              <a:t>πρωταρχικά</a:t>
            </a:r>
            <a:r>
              <a:rPr lang="el-GR" sz="2400" dirty="0"/>
              <a:t> να </a:t>
            </a:r>
            <a:r>
              <a:rPr lang="el-GR" sz="2400" b="1" spc="300" dirty="0"/>
              <a:t>προσφέρει</a:t>
            </a:r>
            <a:r>
              <a:rPr lang="el-GR" sz="2400" b="1" dirty="0"/>
              <a:t> η Τέχνη στην καθημερινή του ζωή</a:t>
            </a:r>
            <a:r>
              <a:rPr lang="el-GR" sz="2400" dirty="0"/>
              <a:t>;</a:t>
            </a:r>
          </a:p>
        </p:txBody>
      </p:sp>
      <p:sp>
        <p:nvSpPr>
          <p:cNvPr id="7" name="6 - Ορθογώνιο"/>
          <p:cNvSpPr/>
          <p:nvPr/>
        </p:nvSpPr>
        <p:spPr>
          <a:xfrm>
            <a:off x="0" y="2786058"/>
            <a:ext cx="5143504" cy="4062651"/>
          </a:xfrm>
          <a:prstGeom prst="rect">
            <a:avLst/>
          </a:prstGeom>
        </p:spPr>
        <p:txBody>
          <a:bodyPr wrap="square">
            <a:spAutoFit/>
          </a:bodyPr>
          <a:lstStyle/>
          <a:p>
            <a:pPr lvl="0" algn="just">
              <a:buFont typeface="Arial" pitchFamily="34" charset="0"/>
              <a:buChar char="•"/>
            </a:pPr>
            <a:r>
              <a:rPr lang="en-US" sz="2400" dirty="0"/>
              <a:t>   </a:t>
            </a:r>
            <a:r>
              <a:rPr lang="el-GR" dirty="0"/>
              <a:t>Συμβάλλει στη </a:t>
            </a:r>
            <a:r>
              <a:rPr lang="el-GR" b="1" dirty="0"/>
              <a:t>βελτίωση της ζωής </a:t>
            </a:r>
            <a:r>
              <a:rPr lang="el-GR" dirty="0"/>
              <a:t>μας και, </a:t>
            </a:r>
            <a:r>
              <a:rPr lang="el-GR" i="1" dirty="0"/>
              <a:t>ενδεχομένως</a:t>
            </a:r>
            <a:r>
              <a:rPr lang="el-GR" dirty="0"/>
              <a:t>,στην ολοκλήρωση της προσωπικότητάς μας. Κατά τη γνώμη μου, από μόνη της η αισθητική ευχαρίστηση που συνδέεται με την Τέχνη, όταν δεν συνοδεύεται από περισυλλογή εξ αντανακλάσεως,  </a:t>
            </a:r>
            <a:r>
              <a:rPr lang="el-GR" i="1" dirty="0"/>
              <a:t>δεν</a:t>
            </a:r>
            <a:r>
              <a:rPr lang="el-GR" dirty="0"/>
              <a:t> μπορεί να αναμορφώσει ριζικά τον χαρακτήρα μας προς το καλύτερο ή να βελτιώσει τη συμπεριφορά μας προς τους άλλους, τουλάχιστον όμως </a:t>
            </a:r>
            <a:r>
              <a:rPr lang="el-GR" b="1" dirty="0"/>
              <a:t> εμπλουτίζει τη ζωή μας με ομορφιά και νόημα</a:t>
            </a:r>
            <a:r>
              <a:rPr lang="el-GR" dirty="0"/>
              <a:t>.</a:t>
            </a:r>
          </a:p>
          <a:p>
            <a:pPr>
              <a:buFont typeface="Arial" pitchFamily="34" charset="0"/>
              <a:buChar char="•"/>
            </a:pPr>
            <a:endParaRPr lang="el-GR" dirty="0"/>
          </a:p>
          <a:p>
            <a:pPr lvl="0" algn="just">
              <a:buFont typeface="Arial" pitchFamily="34" charset="0"/>
              <a:buChar char="•"/>
            </a:pPr>
            <a:r>
              <a:rPr lang="en-US" dirty="0"/>
              <a:t>    </a:t>
            </a:r>
            <a:r>
              <a:rPr lang="el-GR" dirty="0"/>
              <a:t>Μέσω της Τέχνης ο άνθρωπος </a:t>
            </a:r>
            <a:r>
              <a:rPr lang="el-GR" b="1" dirty="0"/>
              <a:t>εξαλείφει</a:t>
            </a:r>
            <a:r>
              <a:rPr lang="el-GR" dirty="0"/>
              <a:t>  την </a:t>
            </a:r>
            <a:r>
              <a:rPr lang="el-GR" dirty="0">
                <a:effectLst>
                  <a:outerShdw blurRad="38100" dist="38100" dir="2700000" algn="tl">
                    <a:srgbClr val="000000">
                      <a:alpha val="43137"/>
                    </a:srgbClr>
                  </a:outerShdw>
                </a:effectLst>
              </a:rPr>
              <a:t>εσωστρέφεια</a:t>
            </a:r>
            <a:r>
              <a:rPr lang="el-GR" dirty="0"/>
              <a:t>, την </a:t>
            </a:r>
            <a:r>
              <a:rPr lang="el-GR" dirty="0">
                <a:effectLst>
                  <a:outerShdw blurRad="38100" dist="38100" dir="2700000" algn="tl">
                    <a:srgbClr val="000000">
                      <a:alpha val="43137"/>
                    </a:srgbClr>
                  </a:outerShdw>
                </a:effectLst>
              </a:rPr>
              <a:t>απομόνωση</a:t>
            </a:r>
            <a:r>
              <a:rPr lang="el-GR" dirty="0"/>
              <a:t>, τα </a:t>
            </a:r>
            <a:r>
              <a:rPr lang="el-GR" dirty="0">
                <a:effectLst>
                  <a:outerShdw blurRad="38100" dist="38100" dir="2700000" algn="tl">
                    <a:srgbClr val="000000">
                      <a:alpha val="43137"/>
                    </a:srgbClr>
                  </a:outerShdw>
                </a:effectLst>
              </a:rPr>
              <a:t>συμπλέγματα</a:t>
            </a:r>
            <a:r>
              <a:rPr lang="el-GR" dirty="0"/>
              <a:t> και, δυνητικώς, </a:t>
            </a:r>
            <a:r>
              <a:rPr lang="el-GR" b="1" dirty="0"/>
              <a:t>αποκτά κέφι και αισιοδοξία</a:t>
            </a:r>
            <a:r>
              <a:rPr lang="el-GR" dirty="0"/>
              <a:t>.</a:t>
            </a:r>
          </a:p>
        </p:txBody>
      </p:sp>
      <p:sp>
        <p:nvSpPr>
          <p:cNvPr id="8" name="7 - Ορθογώνιο"/>
          <p:cNvSpPr/>
          <p:nvPr/>
        </p:nvSpPr>
        <p:spPr>
          <a:xfrm>
            <a:off x="4929190" y="6357958"/>
            <a:ext cx="3714776" cy="253916"/>
          </a:xfrm>
          <a:prstGeom prst="rect">
            <a:avLst/>
          </a:prstGeom>
        </p:spPr>
        <p:txBody>
          <a:bodyPr wrap="square">
            <a:spAutoFit/>
          </a:bodyPr>
          <a:lstStyle/>
          <a:p>
            <a:pPr fontAlgn="t"/>
            <a:r>
              <a:rPr lang="en-US" sz="1050" dirty="0">
                <a:solidFill>
                  <a:schemeClr val="accent5">
                    <a:lumMod val="60000"/>
                    <a:lumOff val="40000"/>
                  </a:schemeClr>
                </a:solidFill>
              </a:rPr>
              <a:t>     The Splendor of Color Kaleidoscope Video v1.3</a:t>
            </a:r>
            <a:r>
              <a:rPr lang="en-US" sz="1050" dirty="0"/>
              <a:t> </a:t>
            </a:r>
            <a:r>
              <a:rPr lang="en-US" sz="1050" dirty="0">
                <a:solidFill>
                  <a:schemeClr val="accent5">
                    <a:lumMod val="60000"/>
                    <a:lumOff val="40000"/>
                  </a:schemeClr>
                </a:solidFill>
              </a:rPr>
              <a:t>-</a:t>
            </a:r>
            <a:r>
              <a:rPr lang="en-US" sz="1050" dirty="0"/>
              <a:t> </a:t>
            </a:r>
            <a:r>
              <a:rPr lang="en-US" sz="1050" dirty="0">
                <a:solidFill>
                  <a:schemeClr val="accent5">
                    <a:lumMod val="60000"/>
                    <a:lumOff val="40000"/>
                  </a:schemeClr>
                </a:solidFill>
              </a:rPr>
              <a:t>hdcolors.com</a:t>
            </a:r>
          </a:p>
        </p:txBody>
      </p:sp>
      <p:pic>
        <p:nvPicPr>
          <p:cNvPr id="65537" name="Picture 1" descr="C:\Users\αγαπουλακι\Desktop\the-art-of-painting.jpg!Large.jpg"/>
          <p:cNvPicPr>
            <a:picLocks noChangeAspect="1" noChangeArrowheads="1"/>
          </p:cNvPicPr>
          <p:nvPr/>
        </p:nvPicPr>
        <p:blipFill>
          <a:blip r:embed="rId2" cstate="print"/>
          <a:srcRect/>
          <a:stretch>
            <a:fillRect/>
          </a:stretch>
        </p:blipFill>
        <p:spPr bwMode="auto">
          <a:xfrm>
            <a:off x="5072066" y="2214554"/>
            <a:ext cx="3562953" cy="4318732"/>
          </a:xfrm>
          <a:prstGeom prst="rect">
            <a:avLst/>
          </a:prstGeom>
          <a:noFill/>
        </p:spPr>
      </p:pic>
      <p:sp>
        <p:nvSpPr>
          <p:cNvPr id="9" name="Rectangle 8"/>
          <p:cNvSpPr/>
          <p:nvPr/>
        </p:nvSpPr>
        <p:spPr>
          <a:xfrm>
            <a:off x="4643438" y="6429397"/>
            <a:ext cx="4500562" cy="461665"/>
          </a:xfrm>
          <a:prstGeom prst="rect">
            <a:avLst/>
          </a:prstGeom>
        </p:spPr>
        <p:txBody>
          <a:bodyPr wrap="square">
            <a:spAutoFit/>
          </a:bodyPr>
          <a:lstStyle/>
          <a:p>
            <a:pPr fontAlgn="base"/>
            <a:r>
              <a:rPr lang="en-GB" sz="2400" dirty="0">
                <a:latin typeface="Times New Roman" pitchFamily="18" charset="0"/>
                <a:cs typeface="Times New Roman" pitchFamily="18" charset="0"/>
              </a:rPr>
              <a:t>  </a:t>
            </a:r>
            <a:r>
              <a:rPr lang="en-GB" dirty="0">
                <a:latin typeface="+mj-lt"/>
                <a:cs typeface="Times New Roman" pitchFamily="18" charset="0"/>
              </a:rPr>
              <a:t>J. Vermeer : </a:t>
            </a:r>
            <a:r>
              <a:rPr lang="el-GR" dirty="0">
                <a:latin typeface="+mj-lt"/>
                <a:cs typeface="Times New Roman" pitchFamily="18" charset="0"/>
              </a:rPr>
              <a:t> Η τέχνη της ζωγραφικής</a:t>
            </a:r>
            <a:r>
              <a:rPr lang="en-GB" dirty="0">
                <a:latin typeface="+mj-lt"/>
                <a:cs typeface="Times New Roman" pitchFamily="18" charset="0"/>
              </a:rPr>
              <a:t>, 1666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042"/>
            <a:ext cx="9144000" cy="142876"/>
          </a:xfrm>
        </p:spPr>
        <p:txBody>
          <a:bodyPr>
            <a:normAutofit fontScale="90000"/>
          </a:bodyPr>
          <a:lstStyle/>
          <a:p>
            <a:r>
              <a:rPr lang="el-GR" sz="3100" dirty="0"/>
              <a:t>Η </a:t>
            </a:r>
            <a:r>
              <a:rPr lang="el-GR" sz="3100" b="1" dirty="0"/>
              <a:t>γραμμή</a:t>
            </a:r>
            <a:r>
              <a:rPr lang="el-GR" sz="3100" dirty="0"/>
              <a:t> στην υπηρεσία της </a:t>
            </a:r>
            <a:r>
              <a:rPr lang="el-GR" sz="3100" dirty="0">
                <a:effectLst>
                  <a:outerShdw blurRad="38100" dist="38100" dir="2700000" algn="tl">
                    <a:srgbClr val="000000">
                      <a:alpha val="43137"/>
                    </a:srgbClr>
                  </a:outerShdw>
                </a:effectLst>
              </a:rPr>
              <a:t>δημιουργικής φαντασίας</a:t>
            </a:r>
            <a:br>
              <a:rPr lang="el-GR" sz="3600" dirty="0">
                <a:effectLst>
                  <a:outerShdw blurRad="38100" dist="38100" dir="2700000" algn="tl">
                    <a:srgbClr val="000000">
                      <a:alpha val="43137"/>
                    </a:srgbClr>
                  </a:outerShdw>
                </a:effectLst>
              </a:rPr>
            </a:br>
            <a:endParaRPr lang="el-GR" dirty="0">
              <a:effectLst>
                <a:outerShdw blurRad="38100" dist="38100" dir="2700000" algn="tl">
                  <a:srgbClr val="000000">
                    <a:alpha val="43137"/>
                  </a:srgbClr>
                </a:outerShdw>
              </a:effectLst>
            </a:endParaRPr>
          </a:p>
        </p:txBody>
      </p:sp>
      <p:sp>
        <p:nvSpPr>
          <p:cNvPr id="4" name="Text Placeholder 2"/>
          <p:cNvSpPr txBox="1">
            <a:spLocks/>
          </p:cNvSpPr>
          <p:nvPr/>
        </p:nvSpPr>
        <p:spPr>
          <a:xfrm>
            <a:off x="0" y="6500834"/>
            <a:ext cx="9144000" cy="357166"/>
          </a:xfrm>
          <a:prstGeom prst="rect">
            <a:avLst/>
          </a:prstGeom>
        </p:spPr>
        <p:txBody>
          <a:bodyPr vert="horz" lIns="91440" tIns="45720" rIns="91440" bIns="45720" rtlCol="0">
            <a:normAutofit lnSpcReduction="10000"/>
          </a:bodyPr>
          <a:lstStyle/>
          <a:p>
            <a:pPr marL="342900" indent="-342900" algn="ctr">
              <a:spcBef>
                <a:spcPct val="20000"/>
              </a:spcBef>
              <a:defRPr/>
            </a:pPr>
            <a:r>
              <a:rPr lang="el-GR" dirty="0"/>
              <a:t> Αναπλ. Καθ. Δρ Χ. Γακιοπούλου, Παθολογοανατόμος</a:t>
            </a:r>
          </a:p>
        </p:txBody>
      </p:sp>
      <p:sp>
        <p:nvSpPr>
          <p:cNvPr id="5" name="Rectangle 4"/>
          <p:cNvSpPr/>
          <p:nvPr/>
        </p:nvSpPr>
        <p:spPr>
          <a:xfrm>
            <a:off x="4286248" y="1500174"/>
            <a:ext cx="4143404" cy="4524315"/>
          </a:xfrm>
          <a:prstGeom prst="rect">
            <a:avLst/>
          </a:prstGeom>
        </p:spPr>
        <p:txBody>
          <a:bodyPr wrap="square">
            <a:spAutoFit/>
          </a:bodyPr>
          <a:lstStyle/>
          <a:p>
            <a:r>
              <a:rPr lang="el-GR" dirty="0"/>
              <a:t>Σύνδεσμοι για βίντεο έργων</a:t>
            </a:r>
          </a:p>
          <a:p>
            <a:r>
              <a:rPr lang="el-GR" dirty="0"/>
              <a:t>της Δρ</a:t>
            </a:r>
            <a:r>
              <a:rPr lang="en-US" dirty="0"/>
              <a:t>.</a:t>
            </a:r>
            <a:r>
              <a:rPr lang="el-GR" dirty="0"/>
              <a:t> Γακιοπούλου</a:t>
            </a:r>
            <a:r>
              <a:rPr lang="en-US" dirty="0"/>
              <a:t>:</a:t>
            </a:r>
            <a:r>
              <a:rPr lang="el-GR" dirty="0"/>
              <a:t> </a:t>
            </a:r>
            <a:endParaRPr lang="en-US" dirty="0"/>
          </a:p>
          <a:p>
            <a:endParaRPr lang="el-GR" dirty="0"/>
          </a:p>
          <a:p>
            <a:r>
              <a:rPr lang="el-GR" dirty="0">
                <a:hlinkClick r:id="rId2" tooltip="Αυτή η εξωτερική σύνδεση θα ανοίξει σε ένα νέο παράθυρο"/>
              </a:rPr>
              <a:t>https://youtu.be/FVo-75l_jno</a:t>
            </a:r>
            <a:br>
              <a:rPr lang="el-GR" dirty="0"/>
            </a:br>
            <a:endParaRPr lang="el-GR" dirty="0"/>
          </a:p>
          <a:p>
            <a:r>
              <a:rPr lang="el-GR" dirty="0">
                <a:hlinkClick r:id="rId3" tooltip="Αυτή η εξωτερική σύνδεση θα ανοίξει σε ένα νέο παράθυρο"/>
              </a:rPr>
              <a:t>https://youtu.be/W5-W8PoOckY</a:t>
            </a:r>
            <a:br>
              <a:rPr lang="el-GR" dirty="0"/>
            </a:br>
            <a:endParaRPr lang="el-GR" dirty="0"/>
          </a:p>
          <a:p>
            <a:r>
              <a:rPr lang="el-GR" dirty="0">
                <a:hlinkClick r:id="rId4" tooltip="Αυτή η εξωτερική σύνδεση θα ανοίξει σε ένα νέο παράθυρο"/>
              </a:rPr>
              <a:t>https://youtu.be/SM2OHiKNemc</a:t>
            </a:r>
            <a:br>
              <a:rPr lang="el-GR" dirty="0"/>
            </a:br>
            <a:endParaRPr lang="el-GR" dirty="0"/>
          </a:p>
          <a:p>
            <a:r>
              <a:rPr lang="el-GR" dirty="0">
                <a:hlinkClick r:id="rId5" tooltip="Αυτή η εξωτερική σύνδεση θα ανοίξει σε ένα νέο παράθυρο"/>
              </a:rPr>
              <a:t>https://youtu.be/ZISjXJv8s10</a:t>
            </a:r>
            <a:br>
              <a:rPr lang="el-GR" dirty="0"/>
            </a:br>
            <a:endParaRPr lang="el-GR" dirty="0"/>
          </a:p>
          <a:p>
            <a:r>
              <a:rPr lang="el-GR" dirty="0">
                <a:hlinkClick r:id="rId6" tooltip="Αυτή η εξωτερική σύνδεση θα ανοίξει σε ένα νέο παράθυρο"/>
              </a:rPr>
              <a:t>https://youtu.be/sczO40DaEoM</a:t>
            </a:r>
            <a:br>
              <a:rPr lang="el-GR" dirty="0"/>
            </a:br>
            <a:endParaRPr lang="el-GR" dirty="0"/>
          </a:p>
          <a:p>
            <a:r>
              <a:rPr lang="el-GR" dirty="0">
                <a:hlinkClick r:id="rId7" tooltip="Αυτή η εξωτερική σύνδεση θα ανοίξει σε ένα νέο παράθυρο"/>
              </a:rPr>
              <a:t>https://youtu.be/Q_cjqJzzbjE</a:t>
            </a:r>
            <a:br>
              <a:rPr lang="el-GR" dirty="0"/>
            </a:br>
            <a:endParaRPr lang="el-GR" dirty="0"/>
          </a:p>
          <a:p>
            <a:r>
              <a:rPr lang="el-GR" dirty="0">
                <a:hlinkClick r:id="rId8" tooltip="Αυτή η εξωτερική σύνδεση θα ανοίξει σε ένα νέο παράθυρο"/>
              </a:rPr>
              <a:t>https://youtu.be/nEdhP4QZ5n4</a:t>
            </a:r>
            <a:endParaRPr lang="el-GR" dirty="0"/>
          </a:p>
        </p:txBody>
      </p:sp>
      <p:pic>
        <p:nvPicPr>
          <p:cNvPr id="106497" name="Picture 1" descr="G:\28.9\ΕΡΓΑ ΧΑΡΑΣ\01.JPG"/>
          <p:cNvPicPr>
            <a:picLocks noChangeAspect="1" noChangeArrowheads="1"/>
          </p:cNvPicPr>
          <p:nvPr/>
        </p:nvPicPr>
        <p:blipFill>
          <a:blip r:embed="rId9" cstate="print"/>
          <a:srcRect/>
          <a:stretch>
            <a:fillRect/>
          </a:stretch>
        </p:blipFill>
        <p:spPr bwMode="auto">
          <a:xfrm>
            <a:off x="357158" y="4071942"/>
            <a:ext cx="3143272" cy="2286884"/>
          </a:xfrm>
          <a:prstGeom prst="rect">
            <a:avLst/>
          </a:prstGeom>
          <a:noFill/>
        </p:spPr>
      </p:pic>
      <p:pic>
        <p:nvPicPr>
          <p:cNvPr id="106498" name="Picture 2" descr="G:\28.9\ΕΡΓΑ ΧΑΡΑΣ\02.JPG"/>
          <p:cNvPicPr>
            <a:picLocks noChangeAspect="1" noChangeArrowheads="1"/>
          </p:cNvPicPr>
          <p:nvPr/>
        </p:nvPicPr>
        <p:blipFill>
          <a:blip r:embed="rId10" cstate="print"/>
          <a:srcRect/>
          <a:stretch>
            <a:fillRect/>
          </a:stretch>
        </p:blipFill>
        <p:spPr bwMode="auto">
          <a:xfrm rot="5400000">
            <a:off x="661969" y="909611"/>
            <a:ext cx="2533650" cy="3143272"/>
          </a:xfrm>
          <a:prstGeom prst="rect">
            <a:avLst/>
          </a:prstGeom>
          <a:noFill/>
        </p:spPr>
      </p:pic>
      <p:pic>
        <p:nvPicPr>
          <p:cNvPr id="106499" name="Picture 3" descr="G:\28.9\ΕΡΓΑ ΧΑΡΑΣ\03.JPG"/>
          <p:cNvPicPr>
            <a:picLocks noChangeAspect="1" noChangeArrowheads="1"/>
          </p:cNvPicPr>
          <p:nvPr/>
        </p:nvPicPr>
        <p:blipFill>
          <a:blip r:embed="rId11" cstate="print"/>
          <a:srcRect/>
          <a:stretch>
            <a:fillRect/>
          </a:stretch>
        </p:blipFill>
        <p:spPr bwMode="auto">
          <a:xfrm>
            <a:off x="5000628" y="4286256"/>
            <a:ext cx="1807821" cy="2214579"/>
          </a:xfrm>
          <a:prstGeom prst="rect">
            <a:avLst/>
          </a:prstGeom>
          <a:noFill/>
        </p:spPr>
      </p:pic>
      <p:pic>
        <p:nvPicPr>
          <p:cNvPr id="106501" name="Picture 5" descr="G:\28.9\ΕΡΓΑ ΧΑΡΑΣ\05.JPG"/>
          <p:cNvPicPr>
            <a:picLocks noChangeAspect="1" noChangeArrowheads="1"/>
          </p:cNvPicPr>
          <p:nvPr/>
        </p:nvPicPr>
        <p:blipFill>
          <a:blip r:embed="rId12" cstate="print"/>
          <a:srcRect/>
          <a:stretch>
            <a:fillRect/>
          </a:stretch>
        </p:blipFill>
        <p:spPr bwMode="auto">
          <a:xfrm>
            <a:off x="4283968" y="620688"/>
            <a:ext cx="4429156" cy="3500462"/>
          </a:xfrm>
          <a:prstGeom prst="rect">
            <a:avLst/>
          </a:prstGeom>
          <a:noFill/>
        </p:spPr>
      </p:pic>
      <p:pic>
        <p:nvPicPr>
          <p:cNvPr id="106502" name="Picture 6" descr="G:\28.9\ΕΡΓΑ ΧΑΡΑΣ\06.JPG"/>
          <p:cNvPicPr>
            <a:picLocks noChangeAspect="1" noChangeArrowheads="1"/>
          </p:cNvPicPr>
          <p:nvPr/>
        </p:nvPicPr>
        <p:blipFill>
          <a:blip r:embed="rId13" cstate="print"/>
          <a:srcRect/>
          <a:stretch>
            <a:fillRect/>
          </a:stretch>
        </p:blipFill>
        <p:spPr bwMode="auto">
          <a:xfrm>
            <a:off x="428596" y="642918"/>
            <a:ext cx="2870209" cy="3500462"/>
          </a:xfrm>
          <a:prstGeom prst="rect">
            <a:avLst/>
          </a:prstGeom>
          <a:noFill/>
        </p:spPr>
      </p:pic>
      <p:pic>
        <p:nvPicPr>
          <p:cNvPr id="106503" name="Picture 7" descr="G:\28.9\ΕΡΓΑ ΧΑΡΑΣ\07.JPG"/>
          <p:cNvPicPr>
            <a:picLocks noChangeAspect="1" noChangeArrowheads="1"/>
          </p:cNvPicPr>
          <p:nvPr/>
        </p:nvPicPr>
        <p:blipFill>
          <a:blip r:embed="rId14" cstate="print"/>
          <a:srcRect/>
          <a:stretch>
            <a:fillRect/>
          </a:stretch>
        </p:blipFill>
        <p:spPr bwMode="auto">
          <a:xfrm rot="5400000">
            <a:off x="2412131" y="4160109"/>
            <a:ext cx="2214577" cy="2466871"/>
          </a:xfrm>
          <a:prstGeom prst="rect">
            <a:avLst/>
          </a:prstGeom>
          <a:noFill/>
        </p:spPr>
      </p:pic>
      <p:pic>
        <p:nvPicPr>
          <p:cNvPr id="106504" name="Picture 8" descr="G:\28.9\ΕΡΓΑ ΧΑΡΑΣ\08.JPG"/>
          <p:cNvPicPr>
            <a:picLocks noChangeAspect="1" noChangeArrowheads="1"/>
          </p:cNvPicPr>
          <p:nvPr/>
        </p:nvPicPr>
        <p:blipFill>
          <a:blip r:embed="rId15" cstate="print"/>
          <a:srcRect/>
          <a:stretch>
            <a:fillRect/>
          </a:stretch>
        </p:blipFill>
        <p:spPr bwMode="auto">
          <a:xfrm>
            <a:off x="0" y="4259459"/>
            <a:ext cx="2000232" cy="2598541"/>
          </a:xfrm>
          <a:prstGeom prst="rect">
            <a:avLst/>
          </a:prstGeom>
          <a:noFill/>
        </p:spPr>
      </p:pic>
      <p:pic>
        <p:nvPicPr>
          <p:cNvPr id="106505" name="Picture 9" descr="G:\28.9\ΕΡΓΑ ΧΑΡΑΣ\09.JPG"/>
          <p:cNvPicPr>
            <a:picLocks noChangeAspect="1" noChangeArrowheads="1"/>
          </p:cNvPicPr>
          <p:nvPr/>
        </p:nvPicPr>
        <p:blipFill>
          <a:blip r:embed="rId16" cstate="print"/>
          <a:srcRect/>
          <a:stretch>
            <a:fillRect/>
          </a:stretch>
        </p:blipFill>
        <p:spPr bwMode="auto">
          <a:xfrm>
            <a:off x="7184010" y="4286257"/>
            <a:ext cx="1959990" cy="25717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502"/>
                                        </p:tgtEl>
                                      </p:cBhvr>
                                    </p:animEffect>
                                    <p:set>
                                      <p:cBhvr>
                                        <p:cTn id="7" dur="1" fill="hold">
                                          <p:stCondLst>
                                            <p:cond delay="499"/>
                                          </p:stCondLst>
                                        </p:cTn>
                                        <p:tgtEl>
                                          <p:spTgt spid="10650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6501"/>
                                        </p:tgtEl>
                                      </p:cBhvr>
                                    </p:animEffect>
                                    <p:set>
                                      <p:cBhvr>
                                        <p:cTn id="10" dur="1" fill="hold">
                                          <p:stCondLst>
                                            <p:cond delay="499"/>
                                          </p:stCondLst>
                                        </p:cTn>
                                        <p:tgtEl>
                                          <p:spTgt spid="10650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6504"/>
                                        </p:tgtEl>
                                      </p:cBhvr>
                                    </p:animEffect>
                                    <p:set>
                                      <p:cBhvr>
                                        <p:cTn id="13" dur="1" fill="hold">
                                          <p:stCondLst>
                                            <p:cond delay="499"/>
                                          </p:stCondLst>
                                        </p:cTn>
                                        <p:tgtEl>
                                          <p:spTgt spid="10650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6503"/>
                                        </p:tgtEl>
                                      </p:cBhvr>
                                    </p:animEffect>
                                    <p:set>
                                      <p:cBhvr>
                                        <p:cTn id="16" dur="1" fill="hold">
                                          <p:stCondLst>
                                            <p:cond delay="499"/>
                                          </p:stCondLst>
                                        </p:cTn>
                                        <p:tgtEl>
                                          <p:spTgt spid="106503"/>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06499"/>
                                        </p:tgtEl>
                                      </p:cBhvr>
                                    </p:animEffect>
                                    <p:set>
                                      <p:cBhvr>
                                        <p:cTn id="19" dur="1" fill="hold">
                                          <p:stCondLst>
                                            <p:cond delay="499"/>
                                          </p:stCondLst>
                                        </p:cTn>
                                        <p:tgtEl>
                                          <p:spTgt spid="10649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6505"/>
                                        </p:tgtEl>
                                      </p:cBhvr>
                                    </p:animEffect>
                                    <p:set>
                                      <p:cBhvr>
                                        <p:cTn id="22" dur="1" fill="hold">
                                          <p:stCondLst>
                                            <p:cond delay="499"/>
                                          </p:stCondLst>
                                        </p:cTn>
                                        <p:tgtEl>
                                          <p:spTgt spid="10650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0"/>
                                  </p:stCondLst>
                                  <p:childTnLst>
                                    <p:set>
                                      <p:cBhvr>
                                        <p:cTn id="29" dur="1" fill="hold">
                                          <p:stCondLst>
                                            <p:cond delay="0"/>
                                          </p:stCondLst>
                                        </p:cTn>
                                        <p:tgtEl>
                                          <p:spTgt spid="106498"/>
                                        </p:tgtEl>
                                        <p:attrNameLst>
                                          <p:attrName>style.visibility</p:attrName>
                                        </p:attrNameLst>
                                      </p:cBhvr>
                                      <p:to>
                                        <p:strVal val="visible"/>
                                      </p:to>
                                    </p:set>
                                    <p:animEffect transition="in" filter="fade">
                                      <p:cBhvr>
                                        <p:cTn id="30" dur="500"/>
                                        <p:tgtEl>
                                          <p:spTgt spid="106498"/>
                                        </p:tgtEl>
                                      </p:cBhvr>
                                    </p:animEffect>
                                  </p:childTnLst>
                                </p:cTn>
                              </p:par>
                              <p:par>
                                <p:cTn id="31" presetID="10" presetClass="entr" presetSubtype="0" fill="hold" nodeType="withEffect">
                                  <p:stCondLst>
                                    <p:cond delay="0"/>
                                  </p:stCondLst>
                                  <p:childTnLst>
                                    <p:set>
                                      <p:cBhvr>
                                        <p:cTn id="32" dur="1" fill="hold">
                                          <p:stCondLst>
                                            <p:cond delay="0"/>
                                          </p:stCondLst>
                                        </p:cTn>
                                        <p:tgtEl>
                                          <p:spTgt spid="106497"/>
                                        </p:tgtEl>
                                        <p:attrNameLst>
                                          <p:attrName>style.visibility</p:attrName>
                                        </p:attrNameLst>
                                      </p:cBhvr>
                                      <p:to>
                                        <p:strVal val="visible"/>
                                      </p:to>
                                    </p:set>
                                    <p:animEffect transition="in" filter="fade">
                                      <p:cBhvr>
                                        <p:cTn id="33" dur="500"/>
                                        <p:tgtEl>
                                          <p:spTgt spid="106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368152"/>
          </a:xfrm>
        </p:spPr>
        <p:txBody>
          <a:bodyPr>
            <a:normAutofit fontScale="90000"/>
          </a:bodyPr>
          <a:lstStyle/>
          <a:p>
            <a:r>
              <a:rPr lang="el-GR" dirty="0"/>
              <a:t>Εκτίμηση</a:t>
            </a:r>
            <a:r>
              <a:rPr lang="el-GR" b="1" dirty="0"/>
              <a:t> σχημάτων </a:t>
            </a:r>
            <a:br>
              <a:rPr lang="el-GR" b="1" dirty="0"/>
            </a:br>
            <a:r>
              <a:rPr lang="el-GR" dirty="0"/>
              <a:t>υπό το μικροσκόπιο: μια συνήθης τακτική</a:t>
            </a:r>
            <a:br>
              <a:rPr lang="el-GR" dirty="0"/>
            </a:br>
            <a:endParaRPr lang="el-GR" dirty="0"/>
          </a:p>
        </p:txBody>
      </p:sp>
      <p:pic>
        <p:nvPicPr>
          <p:cNvPr id="132098" name="Picture 2" descr="C:\Users\αγαπουλακι\Desktop\Different shapes of cell nuclei in brain tumors.jpg"/>
          <p:cNvPicPr>
            <a:picLocks noChangeAspect="1" noChangeArrowheads="1"/>
          </p:cNvPicPr>
          <p:nvPr/>
        </p:nvPicPr>
        <p:blipFill>
          <a:blip r:embed="rId2" cstate="print"/>
          <a:srcRect/>
          <a:stretch>
            <a:fillRect/>
          </a:stretch>
        </p:blipFill>
        <p:spPr bwMode="auto">
          <a:xfrm>
            <a:off x="714348" y="1357298"/>
            <a:ext cx="2928958" cy="2196719"/>
          </a:xfrm>
          <a:prstGeom prst="rect">
            <a:avLst/>
          </a:prstGeom>
          <a:noFill/>
        </p:spPr>
      </p:pic>
      <p:sp>
        <p:nvSpPr>
          <p:cNvPr id="4" name="Rectangle 3"/>
          <p:cNvSpPr/>
          <p:nvPr/>
        </p:nvSpPr>
        <p:spPr>
          <a:xfrm>
            <a:off x="-108520" y="3500438"/>
            <a:ext cx="4609083" cy="584775"/>
          </a:xfrm>
          <a:prstGeom prst="rect">
            <a:avLst/>
          </a:prstGeom>
        </p:spPr>
        <p:txBody>
          <a:bodyPr wrap="square">
            <a:spAutoFit/>
          </a:bodyPr>
          <a:lstStyle/>
          <a:p>
            <a:pPr algn="ctr"/>
            <a:r>
              <a:rPr lang="el-GR" sz="1600" dirty="0"/>
              <a:t>Διαφορετικά σχήματα πυρήνων κυττάρων </a:t>
            </a:r>
            <a:endParaRPr lang="en-US" sz="1600" dirty="0"/>
          </a:p>
          <a:p>
            <a:pPr algn="ctr"/>
            <a:r>
              <a:rPr lang="el-GR" sz="1600" dirty="0"/>
              <a:t>σε όγκους του εγκεφάλου.</a:t>
            </a:r>
          </a:p>
        </p:txBody>
      </p:sp>
      <p:pic>
        <p:nvPicPr>
          <p:cNvPr id="132099" name="Picture 3" descr="C:\Users\αγαπουλακι\Desktop\Spindle shaped cells  schwannoma.jpg"/>
          <p:cNvPicPr>
            <a:picLocks noChangeAspect="1" noChangeArrowheads="1"/>
          </p:cNvPicPr>
          <p:nvPr/>
        </p:nvPicPr>
        <p:blipFill>
          <a:blip r:embed="rId3" cstate="print"/>
          <a:srcRect/>
          <a:stretch>
            <a:fillRect/>
          </a:stretch>
        </p:blipFill>
        <p:spPr bwMode="auto">
          <a:xfrm>
            <a:off x="500034" y="4286256"/>
            <a:ext cx="3357586" cy="2199080"/>
          </a:xfrm>
          <a:prstGeom prst="rect">
            <a:avLst/>
          </a:prstGeom>
          <a:noFill/>
        </p:spPr>
      </p:pic>
      <p:sp>
        <p:nvSpPr>
          <p:cNvPr id="6" name="Rectangle 5"/>
          <p:cNvSpPr/>
          <p:nvPr/>
        </p:nvSpPr>
        <p:spPr>
          <a:xfrm>
            <a:off x="539552" y="6453336"/>
            <a:ext cx="3889573" cy="615553"/>
          </a:xfrm>
          <a:prstGeom prst="rect">
            <a:avLst/>
          </a:prstGeom>
        </p:spPr>
        <p:txBody>
          <a:bodyPr wrap="square">
            <a:spAutoFit/>
          </a:bodyPr>
          <a:lstStyle/>
          <a:p>
            <a:r>
              <a:rPr lang="el-GR" sz="1600" dirty="0"/>
              <a:t> Ατρακτοειδή κύτταρα </a:t>
            </a:r>
            <a:r>
              <a:rPr lang="el-GR" sz="1600" dirty="0" err="1"/>
              <a:t>σβαννώματος</a:t>
            </a:r>
            <a:r>
              <a:rPr lang="el-GR" sz="1600" dirty="0"/>
              <a:t>.</a:t>
            </a:r>
          </a:p>
          <a:p>
            <a:endParaRPr lang="el-GR" dirty="0"/>
          </a:p>
        </p:txBody>
      </p:sp>
      <p:pic>
        <p:nvPicPr>
          <p:cNvPr id="132100" name="Picture 4" descr="C:\Users\αγαπουλακι\Desktop\Distorted shape of crypts in UC.jpg"/>
          <p:cNvPicPr>
            <a:picLocks noChangeAspect="1" noChangeArrowheads="1"/>
          </p:cNvPicPr>
          <p:nvPr/>
        </p:nvPicPr>
        <p:blipFill>
          <a:blip r:embed="rId4" cstate="print"/>
          <a:srcRect/>
          <a:stretch>
            <a:fillRect/>
          </a:stretch>
        </p:blipFill>
        <p:spPr bwMode="auto">
          <a:xfrm>
            <a:off x="4000496" y="1310657"/>
            <a:ext cx="3786214" cy="2471990"/>
          </a:xfrm>
          <a:prstGeom prst="rect">
            <a:avLst/>
          </a:prstGeom>
          <a:noFill/>
        </p:spPr>
      </p:pic>
      <p:sp>
        <p:nvSpPr>
          <p:cNvPr id="8" name="Rectangle 7"/>
          <p:cNvSpPr/>
          <p:nvPr/>
        </p:nvSpPr>
        <p:spPr>
          <a:xfrm rot="10800000" flipV="1">
            <a:off x="7812360" y="1809948"/>
            <a:ext cx="1331636" cy="1569660"/>
          </a:xfrm>
          <a:prstGeom prst="rect">
            <a:avLst/>
          </a:prstGeom>
        </p:spPr>
        <p:txBody>
          <a:bodyPr wrap="square">
            <a:spAutoFit/>
          </a:bodyPr>
          <a:lstStyle/>
          <a:p>
            <a:r>
              <a:rPr lang="el-GR" sz="1600" dirty="0" err="1"/>
              <a:t>Διαταραγ</a:t>
            </a:r>
            <a:r>
              <a:rPr lang="en-US" sz="1600" dirty="0"/>
              <a:t>-</a:t>
            </a:r>
          </a:p>
          <a:p>
            <a:r>
              <a:rPr lang="el-GR" sz="1600" dirty="0" err="1"/>
              <a:t>μένο</a:t>
            </a:r>
            <a:r>
              <a:rPr lang="el-GR" sz="1600" dirty="0"/>
              <a:t> σχήμα αδενικής κρύπτης σε ελκώδη κολίτιδα.</a:t>
            </a:r>
          </a:p>
        </p:txBody>
      </p:sp>
      <p:pic>
        <p:nvPicPr>
          <p:cNvPr id="132102" name="Picture 6" descr="C:\Users\αγαπουλακι\Desktop\epithelioid and round, polygonal, or oval in shape.jpg"/>
          <p:cNvPicPr>
            <a:picLocks noChangeAspect="1" noChangeArrowheads="1"/>
          </p:cNvPicPr>
          <p:nvPr/>
        </p:nvPicPr>
        <p:blipFill>
          <a:blip r:embed="rId5" cstate="print"/>
          <a:srcRect/>
          <a:stretch>
            <a:fillRect/>
          </a:stretch>
        </p:blipFill>
        <p:spPr bwMode="auto">
          <a:xfrm>
            <a:off x="4000496" y="3897484"/>
            <a:ext cx="3786214" cy="2730028"/>
          </a:xfrm>
          <a:prstGeom prst="rect">
            <a:avLst/>
          </a:prstGeom>
          <a:noFill/>
        </p:spPr>
      </p:pic>
      <p:sp>
        <p:nvSpPr>
          <p:cNvPr id="11" name="Rectangle 10"/>
          <p:cNvSpPr/>
          <p:nvPr/>
        </p:nvSpPr>
        <p:spPr>
          <a:xfrm>
            <a:off x="7740352" y="4293096"/>
            <a:ext cx="1403648" cy="2308324"/>
          </a:xfrm>
          <a:prstGeom prst="rect">
            <a:avLst/>
          </a:prstGeom>
        </p:spPr>
        <p:txBody>
          <a:bodyPr wrap="square">
            <a:spAutoFit/>
          </a:bodyPr>
          <a:lstStyle/>
          <a:p>
            <a:r>
              <a:rPr lang="el-GR" sz="1600" dirty="0" err="1"/>
              <a:t>Επιθηλιοειδή</a:t>
            </a:r>
            <a:r>
              <a:rPr lang="el-GR" sz="1600" dirty="0"/>
              <a:t> και στρογγυλά, πολυγωνικά ή ωοειδή στο σχήμα, κύτταρα όγκου νεφρού. </a:t>
            </a:r>
          </a:p>
        </p:txBody>
      </p:sp>
      <mc:AlternateContent xmlns:mc="http://schemas.openxmlformats.org/markup-compatibility/2006" xmlns:p14="http://schemas.microsoft.com/office/powerpoint/2010/main">
        <mc:Choice Requires="p14">
          <p:contentPart p14:bwMode="auto" r:id="rId6">
            <p14:nvContentPartPr>
              <p14:cNvPr id="105473" name="Ink 1"/>
              <p14:cNvContentPartPr>
                <a14:cpLocks xmlns:a14="http://schemas.microsoft.com/office/drawing/2010/main" noRot="1" noChangeAspect="1" noEditPoints="1" noChangeArrowheads="1" noChangeShapeType="1"/>
              </p14:cNvContentPartPr>
              <p14:nvPr/>
            </p14:nvContentPartPr>
            <p14:xfrm>
              <a:off x="795338" y="4330700"/>
              <a:ext cx="276225" cy="295275"/>
            </p14:xfrm>
          </p:contentPart>
        </mc:Choice>
        <mc:Fallback xmlns="">
          <p:pic>
            <p:nvPicPr>
              <p:cNvPr id="105473" name="Ink 1"/>
              <p:cNvPicPr>
                <a:picLocks noRot="1" noChangeAspect="1" noEditPoints="1" noChangeArrowheads="1" noChangeShapeType="1"/>
              </p:cNvPicPr>
              <p:nvPr/>
            </p:nvPicPr>
            <p:blipFill>
              <a:blip r:embed="rId7" cstate="print"/>
              <a:stretch>
                <a:fillRect/>
              </a:stretch>
            </p:blipFill>
            <p:spPr>
              <a:xfrm>
                <a:off x="786059" y="4321615"/>
                <a:ext cx="294783" cy="31344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5474" name="Ink 2"/>
              <p14:cNvContentPartPr>
                <a14:cpLocks xmlns:a14="http://schemas.microsoft.com/office/drawing/2010/main" noRot="1" noChangeAspect="1" noEditPoints="1" noChangeArrowheads="1" noChangeShapeType="1"/>
              </p14:cNvContentPartPr>
              <p14:nvPr/>
            </p14:nvContentPartPr>
            <p14:xfrm>
              <a:off x="1812925" y="4625975"/>
              <a:ext cx="231775" cy="330200"/>
            </p14:xfrm>
          </p:contentPart>
        </mc:Choice>
        <mc:Fallback xmlns="">
          <p:pic>
            <p:nvPicPr>
              <p:cNvPr id="105474" name="Ink 2"/>
              <p:cNvPicPr>
                <a:picLocks noRot="1" noChangeAspect="1" noEditPoints="1" noChangeArrowheads="1" noChangeShapeType="1"/>
              </p:cNvPicPr>
              <p:nvPr/>
            </p:nvPicPr>
            <p:blipFill>
              <a:blip r:embed="rId9" cstate="print"/>
              <a:stretch>
                <a:fillRect/>
              </a:stretch>
            </p:blipFill>
            <p:spPr>
              <a:xfrm>
                <a:off x="1803877" y="4616653"/>
                <a:ext cx="249872" cy="34884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5475" name="Ink 3"/>
              <p14:cNvContentPartPr>
                <a14:cpLocks xmlns:a14="http://schemas.microsoft.com/office/drawing/2010/main" noRot="1" noChangeAspect="1" noEditPoints="1" noChangeArrowheads="1" noChangeShapeType="1"/>
              </p14:cNvContentPartPr>
              <p14:nvPr/>
            </p14:nvContentPartPr>
            <p14:xfrm>
              <a:off x="1893888" y="5857875"/>
              <a:ext cx="214312" cy="330200"/>
            </p14:xfrm>
          </p:contentPart>
        </mc:Choice>
        <mc:Fallback xmlns="">
          <p:pic>
            <p:nvPicPr>
              <p:cNvPr id="105475" name="Ink 3"/>
              <p:cNvPicPr>
                <a:picLocks noRot="1" noChangeAspect="1" noEditPoints="1" noChangeArrowheads="1" noChangeShapeType="1"/>
              </p:cNvPicPr>
              <p:nvPr/>
            </p:nvPicPr>
            <p:blipFill>
              <a:blip r:embed="rId11" cstate="print"/>
              <a:stretch>
                <a:fillRect/>
              </a:stretch>
            </p:blipFill>
            <p:spPr>
              <a:xfrm>
                <a:off x="1884539" y="5848543"/>
                <a:ext cx="233010" cy="348863"/>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5476" name="Ink 4"/>
              <p14:cNvContentPartPr>
                <a14:cpLocks xmlns:a14="http://schemas.microsoft.com/office/drawing/2010/main" noRot="1" noChangeAspect="1" noEditPoints="1" noChangeArrowheads="1" noChangeShapeType="1"/>
              </p14:cNvContentPartPr>
              <p14:nvPr/>
            </p14:nvContentPartPr>
            <p14:xfrm>
              <a:off x="2751138" y="5626100"/>
              <a:ext cx="196850" cy="455613"/>
            </p14:xfrm>
          </p:contentPart>
        </mc:Choice>
        <mc:Fallback xmlns="">
          <p:pic>
            <p:nvPicPr>
              <p:cNvPr id="105476" name="Ink 4"/>
              <p:cNvPicPr>
                <a:picLocks noRot="1" noChangeAspect="1" noEditPoints="1" noChangeArrowheads="1" noChangeShapeType="1"/>
              </p:cNvPicPr>
              <p:nvPr/>
            </p:nvPicPr>
            <p:blipFill>
              <a:blip r:embed="rId13" cstate="print"/>
              <a:stretch>
                <a:fillRect/>
              </a:stretch>
            </p:blipFill>
            <p:spPr>
              <a:xfrm>
                <a:off x="2742047" y="5616772"/>
                <a:ext cx="215032" cy="47426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5477" name="Ink 5"/>
              <p14:cNvContentPartPr>
                <a14:cpLocks xmlns:a14="http://schemas.microsoft.com/office/drawing/2010/main" noRot="1" noChangeAspect="1" noEditPoints="1" noChangeArrowheads="1" noChangeShapeType="1"/>
              </p14:cNvContentPartPr>
              <p14:nvPr/>
            </p14:nvContentPartPr>
            <p14:xfrm>
              <a:off x="6357938" y="5276850"/>
              <a:ext cx="152400" cy="196850"/>
            </p14:xfrm>
          </p:contentPart>
        </mc:Choice>
        <mc:Fallback xmlns="">
          <p:pic>
            <p:nvPicPr>
              <p:cNvPr id="105477" name="Ink 5"/>
              <p:cNvPicPr>
                <a:picLocks noRot="1" noChangeAspect="1" noEditPoints="1" noChangeArrowheads="1" noChangeShapeType="1"/>
              </p:cNvPicPr>
              <p:nvPr/>
            </p:nvPicPr>
            <p:blipFill>
              <a:blip r:embed="rId15" cstate="print"/>
              <a:stretch>
                <a:fillRect/>
              </a:stretch>
            </p:blipFill>
            <p:spPr>
              <a:xfrm>
                <a:off x="6348702" y="5267711"/>
                <a:ext cx="170873" cy="21512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5478" name="Ink 6"/>
              <p14:cNvContentPartPr>
                <a14:cpLocks xmlns:a14="http://schemas.microsoft.com/office/drawing/2010/main" noRot="1" noChangeAspect="1" noEditPoints="1" noChangeArrowheads="1" noChangeShapeType="1"/>
              </p14:cNvContentPartPr>
              <p14:nvPr/>
            </p14:nvContentPartPr>
            <p14:xfrm>
              <a:off x="4286250" y="6116638"/>
              <a:ext cx="169863" cy="142875"/>
            </p14:xfrm>
          </p:contentPart>
        </mc:Choice>
        <mc:Fallback xmlns="">
          <p:pic>
            <p:nvPicPr>
              <p:cNvPr id="105478" name="Ink 6"/>
              <p:cNvPicPr>
                <a:picLocks noRot="1" noChangeAspect="1" noEditPoints="1" noChangeArrowheads="1" noChangeShapeType="1"/>
              </p:cNvPicPr>
              <p:nvPr/>
            </p:nvPicPr>
            <p:blipFill>
              <a:blip r:embed="rId17" cstate="print"/>
              <a:stretch>
                <a:fillRect/>
              </a:stretch>
            </p:blipFill>
            <p:spPr>
              <a:xfrm>
                <a:off x="4276933" y="6107555"/>
                <a:ext cx="188498" cy="161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05479" name="Ink 7"/>
              <p14:cNvContentPartPr>
                <a14:cpLocks xmlns:a14="http://schemas.microsoft.com/office/drawing/2010/main" noRot="1" noChangeAspect="1" noEditPoints="1" noChangeArrowheads="1" noChangeShapeType="1"/>
              </p14:cNvContentPartPr>
              <p14:nvPr/>
            </p14:nvContentPartPr>
            <p14:xfrm>
              <a:off x="4125913" y="6000750"/>
              <a:ext cx="133350" cy="152400"/>
            </p14:xfrm>
          </p:contentPart>
        </mc:Choice>
        <mc:Fallback xmlns="">
          <p:pic>
            <p:nvPicPr>
              <p:cNvPr id="105479" name="Ink 7"/>
              <p:cNvPicPr>
                <a:picLocks noRot="1" noChangeAspect="1" noEditPoints="1" noChangeArrowheads="1" noChangeShapeType="1"/>
              </p:cNvPicPr>
              <p:nvPr/>
            </p:nvPicPr>
            <p:blipFill>
              <a:blip r:embed="rId19" cstate="print"/>
              <a:stretch>
                <a:fillRect/>
              </a:stretch>
            </p:blipFill>
            <p:spPr>
              <a:xfrm>
                <a:off x="4116716" y="5991405"/>
                <a:ext cx="151743" cy="17109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05480" name="Ink 8"/>
              <p14:cNvContentPartPr>
                <a14:cpLocks xmlns:a14="http://schemas.microsoft.com/office/drawing/2010/main" noRot="1" noChangeAspect="1" noEditPoints="1" noChangeArrowheads="1" noChangeShapeType="1"/>
              </p14:cNvContentPartPr>
              <p14:nvPr/>
            </p14:nvContentPartPr>
            <p14:xfrm>
              <a:off x="5392738" y="4170363"/>
              <a:ext cx="198437" cy="268287"/>
            </p14:xfrm>
          </p:contentPart>
        </mc:Choice>
        <mc:Fallback xmlns="">
          <p:pic>
            <p:nvPicPr>
              <p:cNvPr id="105480" name="Ink 8"/>
              <p:cNvPicPr>
                <a:picLocks noRot="1" noChangeAspect="1" noEditPoints="1" noChangeArrowheads="1" noChangeShapeType="1"/>
              </p:cNvPicPr>
              <p:nvPr/>
            </p:nvPicPr>
            <p:blipFill>
              <a:blip r:embed="rId21" cstate="print"/>
              <a:stretch>
                <a:fillRect/>
              </a:stretch>
            </p:blipFill>
            <p:spPr>
              <a:xfrm>
                <a:off x="5383357" y="4161000"/>
                <a:ext cx="217198" cy="28701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5481" name="Ink 9"/>
              <p14:cNvContentPartPr>
                <a14:cpLocks xmlns:a14="http://schemas.microsoft.com/office/drawing/2010/main" noRot="1" noChangeAspect="1" noEditPoints="1" noChangeArrowheads="1" noChangeShapeType="1"/>
              </p14:cNvContentPartPr>
              <p14:nvPr/>
            </p14:nvContentPartPr>
            <p14:xfrm>
              <a:off x="7232650" y="4179888"/>
              <a:ext cx="152400" cy="177800"/>
            </p14:xfrm>
          </p:contentPart>
        </mc:Choice>
        <mc:Fallback xmlns="">
          <p:pic>
            <p:nvPicPr>
              <p:cNvPr id="105481" name="Ink 9"/>
              <p:cNvPicPr>
                <a:picLocks noRot="1" noChangeAspect="1" noEditPoints="1" noChangeArrowheads="1" noChangeShapeType="1"/>
              </p:cNvPicPr>
              <p:nvPr/>
            </p:nvPicPr>
            <p:blipFill>
              <a:blip r:embed="rId23" cstate="print"/>
              <a:stretch>
                <a:fillRect/>
              </a:stretch>
            </p:blipFill>
            <p:spPr>
              <a:xfrm>
                <a:off x="7223392" y="4170587"/>
                <a:ext cx="170916" cy="19640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5482" name="Ink 10"/>
              <p14:cNvContentPartPr>
                <a14:cpLocks xmlns:a14="http://schemas.microsoft.com/office/drawing/2010/main" noRot="1" noChangeAspect="1" noEditPoints="1" noChangeArrowheads="1" noChangeShapeType="1"/>
              </p14:cNvContentPartPr>
              <p14:nvPr/>
            </p14:nvContentPartPr>
            <p14:xfrm>
              <a:off x="5170488" y="6269038"/>
              <a:ext cx="169862" cy="187325"/>
            </p14:xfrm>
          </p:contentPart>
        </mc:Choice>
        <mc:Fallback xmlns="">
          <p:pic>
            <p:nvPicPr>
              <p:cNvPr id="105482" name="Ink 10"/>
              <p:cNvPicPr>
                <a:picLocks noRot="1" noChangeAspect="1" noEditPoints="1" noChangeArrowheads="1" noChangeShapeType="1"/>
              </p:cNvPicPr>
              <p:nvPr/>
            </p:nvPicPr>
            <p:blipFill>
              <a:blip r:embed="rId25" cstate="print"/>
              <a:stretch>
                <a:fillRect/>
              </a:stretch>
            </p:blipFill>
            <p:spPr>
              <a:xfrm>
                <a:off x="5161131" y="6259743"/>
                <a:ext cx="188576" cy="205915"/>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05483" name="Ink 11"/>
              <p14:cNvContentPartPr>
                <a14:cpLocks xmlns:a14="http://schemas.microsoft.com/office/drawing/2010/main" noRot="1" noChangeAspect="1" noEditPoints="1" noChangeArrowheads="1" noChangeShapeType="1"/>
              </p14:cNvContentPartPr>
              <p14:nvPr/>
            </p14:nvContentPartPr>
            <p14:xfrm>
              <a:off x="955675" y="5187950"/>
              <a:ext cx="241300" cy="393700"/>
            </p14:xfrm>
          </p:contentPart>
        </mc:Choice>
        <mc:Fallback xmlns="">
          <p:pic>
            <p:nvPicPr>
              <p:cNvPr id="105483" name="Ink 11"/>
              <p:cNvPicPr>
                <a:picLocks noRot="1" noChangeAspect="1" noEditPoints="1" noChangeArrowheads="1" noChangeShapeType="1"/>
              </p:cNvPicPr>
              <p:nvPr/>
            </p:nvPicPr>
            <p:blipFill>
              <a:blip r:embed="rId27" cstate="print"/>
              <a:stretch>
                <a:fillRect/>
              </a:stretch>
            </p:blipFill>
            <p:spPr>
              <a:xfrm>
                <a:off x="946408" y="5178644"/>
                <a:ext cx="259834" cy="412311"/>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4" y="0"/>
            <a:ext cx="4714876" cy="785794"/>
          </a:xfrm>
        </p:spPr>
        <p:txBody>
          <a:bodyPr>
            <a:normAutofit fontScale="90000"/>
          </a:bodyPr>
          <a:lstStyle/>
          <a:p>
            <a:pPr algn="ctr"/>
            <a:r>
              <a:rPr lang="el-GR" sz="4800" dirty="0"/>
              <a:t>ΤΟ ΣΧΗΜΑ</a:t>
            </a:r>
          </a:p>
        </p:txBody>
      </p:sp>
      <p:sp>
        <p:nvSpPr>
          <p:cNvPr id="4" name="Text Placeholder 3"/>
          <p:cNvSpPr>
            <a:spLocks noGrp="1"/>
          </p:cNvSpPr>
          <p:nvPr>
            <p:ph type="body" sz="half" idx="2"/>
          </p:nvPr>
        </p:nvSpPr>
        <p:spPr>
          <a:xfrm>
            <a:off x="0" y="0"/>
            <a:ext cx="4427984" cy="6858000"/>
          </a:xfrm>
        </p:spPr>
        <p:txBody>
          <a:bodyPr>
            <a:normAutofit fontScale="70000" lnSpcReduction="20000"/>
          </a:bodyPr>
          <a:lstStyle/>
          <a:p>
            <a:pPr algn="just"/>
            <a:r>
              <a:rPr lang="el-GR" sz="2800" dirty="0"/>
              <a:t>Η «Μπλε Βεντάλια» χρησιμοποιεί </a:t>
            </a:r>
            <a:r>
              <a:rPr lang="el-GR" sz="2800" dirty="0">
                <a:effectLst>
                  <a:outerShdw blurRad="38100" dist="38100" dir="2700000" algn="tl">
                    <a:srgbClr val="000000">
                      <a:alpha val="43137"/>
                    </a:srgbClr>
                  </a:outerShdw>
                </a:effectLst>
              </a:rPr>
              <a:t>ακριβή</a:t>
            </a:r>
            <a:r>
              <a:rPr lang="el-GR" sz="2800" dirty="0"/>
              <a:t> παραστατικά </a:t>
            </a:r>
            <a:r>
              <a:rPr lang="el-GR" sz="2800" b="1" dirty="0"/>
              <a:t>σχήματα </a:t>
            </a:r>
            <a:r>
              <a:rPr lang="el-GR" sz="2800" dirty="0"/>
              <a:t>που παίζουν </a:t>
            </a:r>
            <a:r>
              <a:rPr lang="el-GR" sz="2800" b="1" dirty="0"/>
              <a:t>σημαντικό ρόλο</a:t>
            </a:r>
            <a:r>
              <a:rPr lang="el-GR" sz="2800" dirty="0"/>
              <a:t> στη σύνθεση του έργου. Η ισορροπία των άλλων οπτικών στοιχείων μεταβάλλεται για να επιτευχθεί ένα δημιουργικό αποτέλεσμα: ο τόνος και η υφή υποβαθμίζονται, ώστε να επιτρέψουν στις εκφραστικές ιδιότητες του </a:t>
            </a:r>
            <a:r>
              <a:rPr lang="el-GR" sz="2800" b="1" dirty="0"/>
              <a:t>σχήματος</a:t>
            </a:r>
            <a:r>
              <a:rPr lang="el-GR" sz="2800" dirty="0"/>
              <a:t>, του </a:t>
            </a:r>
            <a:r>
              <a:rPr lang="el-GR" sz="2800" b="1" dirty="0"/>
              <a:t>χρώματος</a:t>
            </a:r>
            <a:r>
              <a:rPr lang="el-GR" sz="2800" dirty="0"/>
              <a:t> και του </a:t>
            </a:r>
            <a:r>
              <a:rPr lang="el-GR" sz="2800" b="1" dirty="0"/>
              <a:t>προτύπου</a:t>
            </a:r>
            <a:r>
              <a:rPr lang="el-GR" sz="2800" dirty="0"/>
              <a:t> να  «ανθοφορήσουν».</a:t>
            </a:r>
          </a:p>
          <a:p>
            <a:pPr algn="just"/>
            <a:endParaRPr lang="el-GR" sz="2800" u="sng" dirty="0"/>
          </a:p>
          <a:p>
            <a:pPr algn="just"/>
            <a:endParaRPr lang="el-GR" sz="2800" u="sng" dirty="0"/>
          </a:p>
          <a:p>
            <a:pPr algn="just"/>
            <a:endParaRPr lang="en-US" sz="2800" u="sng" dirty="0"/>
          </a:p>
          <a:p>
            <a:pPr algn="just"/>
            <a:r>
              <a:rPr lang="el-GR" sz="2800" dirty="0"/>
              <a:t>Τα  </a:t>
            </a:r>
            <a:r>
              <a:rPr lang="el-GR" sz="2800" b="1" spc="600" dirty="0"/>
              <a:t>οργανικά</a:t>
            </a:r>
            <a:r>
              <a:rPr lang="el-GR" sz="2800" b="1" dirty="0"/>
              <a:t> σχήματα</a:t>
            </a:r>
            <a:r>
              <a:rPr lang="el-GR" sz="2800" dirty="0"/>
              <a:t>  συνήθως είναι φυσικά, μη ομαλού περιγράμματος  και ελεύθερης μορφής· συχνά  παραπέμπουν σε </a:t>
            </a:r>
            <a:r>
              <a:rPr lang="el-GR" sz="2800" b="1" dirty="0"/>
              <a:t>ανατομικές μορφές</a:t>
            </a:r>
            <a:r>
              <a:rPr lang="el-GR" sz="2800" dirty="0"/>
              <a:t>, όπως τα σχήματα της καρδιάς και των νεφρών. Τα οργανικά σχήματα μπορούν να μεταφέρουν στο θεατή  μια </a:t>
            </a:r>
            <a:r>
              <a:rPr lang="el-GR" sz="2800" dirty="0">
                <a:effectLst>
                  <a:outerShdw blurRad="38100" dist="38100" dir="2700000" algn="tl">
                    <a:srgbClr val="000000">
                      <a:alpha val="43137"/>
                    </a:srgbClr>
                  </a:outerShdw>
                </a:effectLst>
              </a:rPr>
              <a:t>αίσθηση αναπτυσσόμενης δομής</a:t>
            </a:r>
            <a:r>
              <a:rPr lang="el-GR" sz="2800" dirty="0"/>
              <a:t>  και να αντανακλούν  </a:t>
            </a:r>
            <a:r>
              <a:rPr lang="el-GR" sz="2800" i="1" dirty="0"/>
              <a:t>ποιοτικά</a:t>
            </a:r>
            <a:r>
              <a:rPr lang="el-GR" sz="2800" dirty="0"/>
              <a:t> χαρακτηριστικά  όπως   </a:t>
            </a:r>
            <a:r>
              <a:rPr lang="el-GR" sz="2800" i="1" dirty="0"/>
              <a:t>τρυφερότητα,  αισθαντικότητα,  ευελιξία και ρευστότητα</a:t>
            </a:r>
            <a:r>
              <a:rPr lang="el-GR" sz="2800" dirty="0"/>
              <a:t>.</a:t>
            </a:r>
            <a:br>
              <a:rPr lang="el-GR" sz="2400" dirty="0"/>
            </a:br>
            <a:endParaRPr lang="el-GR" sz="2400" dirty="0"/>
          </a:p>
          <a:p>
            <a:pPr algn="just"/>
            <a:endParaRPr lang="el-GR" sz="2000" u="sng" dirty="0"/>
          </a:p>
        </p:txBody>
      </p:sp>
      <p:sp>
        <p:nvSpPr>
          <p:cNvPr id="6" name="Rectangle 5"/>
          <p:cNvSpPr/>
          <p:nvPr/>
        </p:nvSpPr>
        <p:spPr>
          <a:xfrm>
            <a:off x="4214810" y="6143644"/>
            <a:ext cx="5143504" cy="646331"/>
          </a:xfrm>
          <a:prstGeom prst="rect">
            <a:avLst/>
          </a:prstGeom>
        </p:spPr>
        <p:txBody>
          <a:bodyPr wrap="square">
            <a:spAutoFit/>
          </a:bodyPr>
          <a:lstStyle/>
          <a:p>
            <a:r>
              <a:rPr lang="en-US" dirty="0"/>
              <a:t>             FRANCIS CAMPBELL BOILEAU CADELL</a:t>
            </a:r>
          </a:p>
          <a:p>
            <a:pPr algn="ctr"/>
            <a:r>
              <a:rPr lang="el-GR" dirty="0"/>
              <a:t>Η μπλε βεντάλια</a:t>
            </a:r>
            <a:r>
              <a:rPr lang="en-US" dirty="0"/>
              <a:t>, 1922 (</a:t>
            </a:r>
            <a:r>
              <a:rPr lang="el-GR" dirty="0"/>
              <a:t>λάδι σε καμβά</a:t>
            </a:r>
            <a:r>
              <a:rPr lang="en-US" dirty="0"/>
              <a:t>)</a:t>
            </a:r>
            <a:endParaRPr lang="el-GR" dirty="0"/>
          </a:p>
        </p:txBody>
      </p:sp>
      <p:sp>
        <p:nvSpPr>
          <p:cNvPr id="8" name="Rectangle 7"/>
          <p:cNvSpPr/>
          <p:nvPr/>
        </p:nvSpPr>
        <p:spPr>
          <a:xfrm flipH="1">
            <a:off x="4572000" y="1643051"/>
            <a:ext cx="4572000" cy="646331"/>
          </a:xfrm>
          <a:prstGeom prst="rect">
            <a:avLst/>
          </a:prstGeom>
        </p:spPr>
        <p:txBody>
          <a:bodyPr wrap="square">
            <a:spAutoFit/>
          </a:bodyPr>
          <a:lstStyle/>
          <a:p>
            <a:pPr algn="ctr"/>
            <a:r>
              <a:rPr lang="en-US" dirty="0"/>
              <a:t>GRAHAM SUTHERLAND</a:t>
            </a:r>
            <a:br>
              <a:rPr lang="en-US" dirty="0"/>
            </a:br>
            <a:r>
              <a:rPr lang="el-GR" dirty="0"/>
              <a:t>Ποιμενικό</a:t>
            </a:r>
            <a:r>
              <a:rPr lang="en-US" dirty="0"/>
              <a:t>, 1930 (</a:t>
            </a:r>
            <a:r>
              <a:rPr lang="el-GR" dirty="0"/>
              <a:t>γκραβούρα</a:t>
            </a:r>
            <a:r>
              <a:rPr lang="en-US" dirty="0"/>
              <a:t>)</a:t>
            </a:r>
            <a:endParaRPr lang="el-GR" dirty="0"/>
          </a:p>
        </p:txBody>
      </p:sp>
      <p:pic>
        <p:nvPicPr>
          <p:cNvPr id="9" name="Picture 2" descr="FRANCIS CAMPBELL BOILEAU CADELL (1883-1937) The Blue Fan, 1922 (oil on canvas)"/>
          <p:cNvPicPr>
            <a:picLocks noChangeAspect="1" noChangeArrowheads="1"/>
          </p:cNvPicPr>
          <p:nvPr/>
        </p:nvPicPr>
        <p:blipFill>
          <a:blip r:embed="rId2" cstate="print"/>
          <a:srcRect/>
          <a:stretch>
            <a:fillRect/>
          </a:stretch>
        </p:blipFill>
        <p:spPr bwMode="auto">
          <a:xfrm>
            <a:off x="4415012" y="1052736"/>
            <a:ext cx="4728988" cy="5000660"/>
          </a:xfrm>
          <a:prstGeom prst="rect">
            <a:avLst/>
          </a:prstGeom>
          <a:noFill/>
        </p:spPr>
      </p:pic>
      <p:pic>
        <p:nvPicPr>
          <p:cNvPr id="104449" name="Picture 1" descr="C:\Users\αγαπουλακι\Desktop\P07117_10.jpg"/>
          <p:cNvPicPr>
            <a:picLocks noChangeAspect="1" noChangeArrowheads="1"/>
          </p:cNvPicPr>
          <p:nvPr/>
        </p:nvPicPr>
        <p:blipFill>
          <a:blip r:embed="rId3" cstate="print"/>
          <a:srcRect/>
          <a:stretch>
            <a:fillRect/>
          </a:stretch>
        </p:blipFill>
        <p:spPr bwMode="auto">
          <a:xfrm>
            <a:off x="0" y="0"/>
            <a:ext cx="5035113"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xEl>
                                              <p:pRg st="0" end="0"/>
                                            </p:txEl>
                                          </p:spTgt>
                                        </p:tgtEl>
                                      </p:cBhvr>
                                    </p:animEffect>
                                    <p:set>
                                      <p:cBhvr>
                                        <p:cTn id="20"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4449"/>
                                        </p:tgtEl>
                                        <p:attrNameLst>
                                          <p:attrName>style.visibility</p:attrName>
                                        </p:attrNameLst>
                                      </p:cBhvr>
                                      <p:to>
                                        <p:strVal val="visible"/>
                                      </p:to>
                                    </p:set>
                                    <p:animEffect transition="in" filter="fade">
                                      <p:cBhvr>
                                        <p:cTn id="30" dur="2000"/>
                                        <p:tgtEl>
                                          <p:spTgt spid="1044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000132"/>
          </a:xfrm>
        </p:spPr>
        <p:txBody>
          <a:bodyPr>
            <a:noAutofit/>
          </a:bodyPr>
          <a:lstStyle/>
          <a:p>
            <a:r>
              <a:rPr lang="el-GR" sz="2800" dirty="0"/>
              <a:t>Ταυτοποίηση του χρωματικού </a:t>
            </a:r>
            <a:r>
              <a:rPr lang="el-GR" sz="2800" b="1" dirty="0"/>
              <a:t>τόνου</a:t>
            </a:r>
            <a:r>
              <a:rPr lang="el-GR" sz="2800" dirty="0"/>
              <a:t> με το μικροσκόπιο:</a:t>
            </a:r>
            <a:br>
              <a:rPr lang="el-GR" sz="2800" dirty="0"/>
            </a:br>
            <a:r>
              <a:rPr lang="el-GR" sz="2800" dirty="0" err="1"/>
              <a:t>βασεόφιλο</a:t>
            </a:r>
            <a:r>
              <a:rPr lang="el-GR" sz="2800" dirty="0"/>
              <a:t> – </a:t>
            </a:r>
            <a:r>
              <a:rPr lang="el-GR" sz="2800" dirty="0" err="1"/>
              <a:t>οξύφιλο</a:t>
            </a:r>
            <a:r>
              <a:rPr lang="el-GR" sz="2800" dirty="0"/>
              <a:t> – </a:t>
            </a:r>
            <a:r>
              <a:rPr lang="el-GR" sz="2800" dirty="0" err="1"/>
              <a:t>αμφίφιλο</a:t>
            </a:r>
            <a:r>
              <a:rPr lang="el-GR" sz="2800" dirty="0"/>
              <a:t> κυτταρόπλασμα</a:t>
            </a:r>
            <a:br>
              <a:rPr lang="el-GR" sz="2800" dirty="0"/>
            </a:br>
            <a:endParaRPr lang="el-GR" sz="2800" dirty="0"/>
          </a:p>
        </p:txBody>
      </p:sp>
      <p:pic>
        <p:nvPicPr>
          <p:cNvPr id="133123" name="Picture 3" descr="C:\Users\αγαπουλακι\Desktop\amphophilic basophilic Adrenal_PheoA9_6.jpg"/>
          <p:cNvPicPr>
            <a:picLocks noChangeAspect="1" noChangeArrowheads="1"/>
          </p:cNvPicPr>
          <p:nvPr/>
        </p:nvPicPr>
        <p:blipFill>
          <a:blip r:embed="rId2" cstate="print"/>
          <a:srcRect/>
          <a:stretch>
            <a:fillRect/>
          </a:stretch>
        </p:blipFill>
        <p:spPr bwMode="auto">
          <a:xfrm rot="5400000">
            <a:off x="-502957" y="1860221"/>
            <a:ext cx="5572166" cy="3994815"/>
          </a:xfrm>
          <a:prstGeom prst="rect">
            <a:avLst/>
          </a:prstGeom>
          <a:noFill/>
        </p:spPr>
      </p:pic>
      <p:pic>
        <p:nvPicPr>
          <p:cNvPr id="133124" name="Picture 4" descr="C:\Users\αγαπουλακι\Desktop\Adrenal_Pheochromocytoma4.jpg"/>
          <p:cNvPicPr>
            <a:picLocks noChangeAspect="1" noChangeArrowheads="1"/>
          </p:cNvPicPr>
          <p:nvPr/>
        </p:nvPicPr>
        <p:blipFill>
          <a:blip r:embed="rId3" cstate="print"/>
          <a:srcRect/>
          <a:stretch>
            <a:fillRect/>
          </a:stretch>
        </p:blipFill>
        <p:spPr bwMode="auto">
          <a:xfrm>
            <a:off x="4857752" y="3857627"/>
            <a:ext cx="3857652" cy="2800679"/>
          </a:xfrm>
          <a:prstGeom prst="rect">
            <a:avLst/>
          </a:prstGeom>
          <a:noFill/>
        </p:spPr>
      </p:pic>
      <p:pic>
        <p:nvPicPr>
          <p:cNvPr id="133125" name="Picture 5" descr="C:\Users\αγαπουλακι\Desktop\micro4.jpg"/>
          <p:cNvPicPr>
            <a:picLocks noChangeAspect="1" noChangeArrowheads="1"/>
          </p:cNvPicPr>
          <p:nvPr/>
        </p:nvPicPr>
        <p:blipFill>
          <a:blip r:embed="rId4" cstate="print"/>
          <a:srcRect/>
          <a:stretch>
            <a:fillRect/>
          </a:stretch>
        </p:blipFill>
        <p:spPr bwMode="auto">
          <a:xfrm>
            <a:off x="4857751" y="928669"/>
            <a:ext cx="3857653" cy="2835203"/>
          </a:xfrm>
          <a:prstGeom prst="rect">
            <a:avLst/>
          </a:prstGeom>
          <a:noFill/>
        </p:spPr>
      </p:pic>
      <mc:AlternateContent xmlns:mc="http://schemas.openxmlformats.org/markup-compatibility/2006" xmlns:p14="http://schemas.microsoft.com/office/powerpoint/2010/main">
        <mc:Choice Requires="p14">
          <p:contentPart p14:bwMode="auto" r:id="rId5">
            <p14:nvContentPartPr>
              <p14:cNvPr id="27650" name="Ink 2"/>
              <p14:cNvContentPartPr>
                <a14:cpLocks xmlns:a14="http://schemas.microsoft.com/office/drawing/2010/main" noRot="1" noChangeAspect="1" noEditPoints="1" noChangeArrowheads="1" noChangeShapeType="1"/>
              </p14:cNvContentPartPr>
              <p14:nvPr/>
            </p14:nvContentPartPr>
            <p14:xfrm>
              <a:off x="1589088" y="2509838"/>
              <a:ext cx="349250" cy="490537"/>
            </p14:xfrm>
          </p:contentPart>
        </mc:Choice>
        <mc:Fallback xmlns="">
          <p:pic>
            <p:nvPicPr>
              <p:cNvPr id="27650" name="Ink 2"/>
              <p:cNvPicPr>
                <a:picLocks noRot="1" noChangeAspect="1" noEditPoints="1" noChangeArrowheads="1" noChangeShapeType="1"/>
              </p:cNvPicPr>
              <p:nvPr/>
            </p:nvPicPr>
            <p:blipFill>
              <a:blip r:embed="rId6" cstate="print"/>
              <a:stretch>
                <a:fillRect/>
              </a:stretch>
            </p:blipFill>
            <p:spPr>
              <a:xfrm>
                <a:off x="1579727" y="2500481"/>
                <a:ext cx="367973" cy="50925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7651" name="Ink 3"/>
              <p14:cNvContentPartPr>
                <a14:cpLocks xmlns:a14="http://schemas.microsoft.com/office/drawing/2010/main" noRot="1" noChangeAspect="1" noEditPoints="1" noChangeArrowheads="1" noChangeShapeType="1"/>
              </p14:cNvContentPartPr>
              <p14:nvPr/>
            </p14:nvContentPartPr>
            <p14:xfrm>
              <a:off x="3751263" y="3330575"/>
              <a:ext cx="428625" cy="519113"/>
            </p14:xfrm>
          </p:contentPart>
        </mc:Choice>
        <mc:Fallback xmlns="">
          <p:pic>
            <p:nvPicPr>
              <p:cNvPr id="27651" name="Ink 3"/>
              <p:cNvPicPr>
                <a:picLocks noRot="1" noChangeAspect="1" noEditPoints="1" noChangeArrowheads="1" noChangeShapeType="1"/>
              </p:cNvPicPr>
              <p:nvPr/>
            </p:nvPicPr>
            <p:blipFill>
              <a:blip r:embed="rId8" cstate="print"/>
              <a:stretch>
                <a:fillRect/>
              </a:stretch>
            </p:blipFill>
            <p:spPr>
              <a:xfrm>
                <a:off x="3741906" y="3321215"/>
                <a:ext cx="447339" cy="53783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7652" name="Ink 4"/>
              <p14:cNvContentPartPr>
                <a14:cpLocks xmlns:a14="http://schemas.microsoft.com/office/drawing/2010/main" noRot="1" noChangeAspect="1" noEditPoints="1" noChangeArrowheads="1" noChangeShapeType="1"/>
              </p14:cNvContentPartPr>
              <p14:nvPr/>
            </p14:nvContentPartPr>
            <p14:xfrm>
              <a:off x="5249863" y="1919288"/>
              <a:ext cx="661987" cy="420687"/>
            </p14:xfrm>
          </p:contentPart>
        </mc:Choice>
        <mc:Fallback xmlns="">
          <p:pic>
            <p:nvPicPr>
              <p:cNvPr id="27652" name="Ink 4"/>
              <p:cNvPicPr>
                <a:picLocks noRot="1" noChangeAspect="1" noEditPoints="1" noChangeArrowheads="1" noChangeShapeType="1"/>
              </p:cNvPicPr>
              <p:nvPr/>
            </p:nvPicPr>
            <p:blipFill>
              <a:blip r:embed="rId10" cstate="print"/>
              <a:stretch>
                <a:fillRect/>
              </a:stretch>
            </p:blipFill>
            <p:spPr>
              <a:xfrm>
                <a:off x="5240504" y="1909923"/>
                <a:ext cx="680706" cy="43941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653" name="Ink 5"/>
              <p14:cNvContentPartPr>
                <a14:cpLocks xmlns:a14="http://schemas.microsoft.com/office/drawing/2010/main" noRot="1" noChangeAspect="1" noEditPoints="1" noChangeArrowheads="1" noChangeShapeType="1"/>
              </p14:cNvContentPartPr>
              <p14:nvPr/>
            </p14:nvContentPartPr>
            <p14:xfrm>
              <a:off x="6518275" y="6045200"/>
              <a:ext cx="750888" cy="509588"/>
            </p14:xfrm>
          </p:contentPart>
        </mc:Choice>
        <mc:Fallback xmlns="">
          <p:pic>
            <p:nvPicPr>
              <p:cNvPr id="27653" name="Ink 5"/>
              <p:cNvPicPr>
                <a:picLocks noRot="1" noChangeAspect="1" noEditPoints="1" noChangeArrowheads="1" noChangeShapeType="1"/>
              </p:cNvPicPr>
              <p:nvPr/>
            </p:nvPicPr>
            <p:blipFill>
              <a:blip r:embed="rId12" cstate="print"/>
              <a:stretch>
                <a:fillRect/>
              </a:stretch>
            </p:blipFill>
            <p:spPr>
              <a:xfrm>
                <a:off x="6508916" y="6035843"/>
                <a:ext cx="769606" cy="52830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654" name="Ink 6"/>
              <p14:cNvContentPartPr>
                <a14:cpLocks xmlns:a14="http://schemas.microsoft.com/office/drawing/2010/main" noRot="1" noChangeAspect="1" noEditPoints="1" noChangeArrowheads="1" noChangeShapeType="1"/>
              </p14:cNvContentPartPr>
              <p14:nvPr/>
            </p14:nvContentPartPr>
            <p14:xfrm>
              <a:off x="1125538" y="4500563"/>
              <a:ext cx="204787" cy="339725"/>
            </p14:xfrm>
          </p:contentPart>
        </mc:Choice>
        <mc:Fallback xmlns="">
          <p:pic>
            <p:nvPicPr>
              <p:cNvPr id="27654" name="Ink 6"/>
              <p:cNvPicPr>
                <a:picLocks noRot="1" noChangeAspect="1" noEditPoints="1" noChangeArrowheads="1" noChangeShapeType="1"/>
              </p:cNvPicPr>
              <p:nvPr/>
            </p:nvPicPr>
            <p:blipFill>
              <a:blip r:embed="rId14" cstate="print"/>
              <a:stretch>
                <a:fillRect/>
              </a:stretch>
            </p:blipFill>
            <p:spPr>
              <a:xfrm>
                <a:off x="1116180" y="4491206"/>
                <a:ext cx="223502" cy="358439"/>
              </a:xfrm>
              <a:prstGeom prst="rect">
                <a:avLst/>
              </a:prstGeom>
            </p:spPr>
          </p:pic>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058" y="214290"/>
            <a:ext cx="5500726" cy="1857388"/>
          </a:xfrm>
        </p:spPr>
        <p:txBody>
          <a:bodyPr>
            <a:normAutofit fontScale="90000"/>
          </a:bodyPr>
          <a:lstStyle/>
          <a:p>
            <a:pPr algn="ctr"/>
            <a:r>
              <a:rPr lang="el-GR" sz="2700" dirty="0"/>
              <a:t>Ο ΤΟΝΟΣ</a:t>
            </a:r>
            <a:br>
              <a:rPr lang="en-US" sz="3200" dirty="0"/>
            </a:br>
            <a:r>
              <a:rPr lang="en-US" b="0" dirty="0"/>
              <a:t> </a:t>
            </a:r>
            <a:r>
              <a:rPr lang="el-GR" b="0" dirty="0"/>
              <a:t>Το οπτικό στοιχείο του   </a:t>
            </a:r>
            <a:r>
              <a:rPr lang="el-GR" spc="300" dirty="0"/>
              <a:t>τόνου</a:t>
            </a:r>
            <a:r>
              <a:rPr lang="el-GR" b="0" dirty="0"/>
              <a:t>  ορίζει </a:t>
            </a:r>
            <a:br>
              <a:rPr lang="el-GR" b="0" dirty="0"/>
            </a:br>
            <a:r>
              <a:rPr lang="el-GR" b="0" dirty="0"/>
              <a:t>τη </a:t>
            </a:r>
            <a:r>
              <a:rPr lang="el-GR" b="0" dirty="0">
                <a:effectLst>
                  <a:outerShdw blurRad="38100" dist="38100" dir="2700000" algn="tl">
                    <a:srgbClr val="000000">
                      <a:alpha val="43137"/>
                    </a:srgbClr>
                  </a:outerShdw>
                </a:effectLst>
              </a:rPr>
              <a:t>φωτεινότητα</a:t>
            </a:r>
            <a:r>
              <a:rPr lang="el-GR" b="0" dirty="0"/>
              <a:t> ή τη </a:t>
            </a:r>
            <a:r>
              <a:rPr lang="el-GR" b="0" dirty="0">
                <a:effectLst>
                  <a:outerShdw blurRad="38100" dist="38100" dir="2700000" algn="tl">
                    <a:srgbClr val="000000">
                      <a:alpha val="43137"/>
                    </a:srgbClr>
                  </a:outerShdw>
                </a:effectLst>
              </a:rPr>
              <a:t>σκοτεινότητα</a:t>
            </a:r>
            <a:r>
              <a:rPr lang="el-GR" b="0" dirty="0"/>
              <a:t> ενός χρώματος. </a:t>
            </a:r>
            <a:br>
              <a:rPr lang="el-GR" b="0" dirty="0"/>
            </a:br>
            <a:r>
              <a:rPr lang="el-GR" b="0" dirty="0"/>
              <a:t>Οι  </a:t>
            </a:r>
            <a:r>
              <a:rPr lang="el-GR" dirty="0"/>
              <a:t>τόνοι</a:t>
            </a:r>
            <a:r>
              <a:rPr lang="el-GR" b="0" dirty="0"/>
              <a:t>  σε ένα έργο Τέχνης </a:t>
            </a:r>
            <a:br>
              <a:rPr lang="el-GR" b="0" dirty="0"/>
            </a:br>
            <a:r>
              <a:rPr lang="el-GR" b="0" dirty="0"/>
              <a:t> μπορούν να διαμορφωθούν κατάλληλα </a:t>
            </a:r>
            <a:br>
              <a:rPr lang="el-GR" b="0" dirty="0"/>
            </a:br>
            <a:r>
              <a:rPr lang="el-GR" b="0" dirty="0"/>
              <a:t> ώστε να προβάλουν τον εκφραστικό του χαρακτήρα.</a:t>
            </a:r>
            <a:br>
              <a:rPr lang="el-GR" b="0" dirty="0"/>
            </a:br>
            <a:endParaRPr lang="el-GR" b="0" dirty="0"/>
          </a:p>
        </p:txBody>
      </p:sp>
      <p:sp>
        <p:nvSpPr>
          <p:cNvPr id="4" name="Text Placeholder 3"/>
          <p:cNvSpPr>
            <a:spLocks noGrp="1"/>
          </p:cNvSpPr>
          <p:nvPr>
            <p:ph type="body" sz="half" idx="2"/>
          </p:nvPr>
        </p:nvSpPr>
        <p:spPr>
          <a:xfrm>
            <a:off x="0" y="0"/>
            <a:ext cx="4143372" cy="6858000"/>
          </a:xfrm>
        </p:spPr>
        <p:txBody>
          <a:bodyPr>
            <a:noAutofit/>
          </a:bodyPr>
          <a:lstStyle/>
          <a:p>
            <a:pPr algn="just"/>
            <a:r>
              <a:rPr lang="el-GR" sz="1800" dirty="0"/>
              <a:t>Μια εκτύπωση μεταξοτυπίας που διερευνά τις παραμέτρους της αντίληψης του θεατή σε σχέση με τον </a:t>
            </a:r>
            <a:r>
              <a:rPr lang="el-GR" sz="1800" b="1" dirty="0"/>
              <a:t>τόνο </a:t>
            </a:r>
            <a:r>
              <a:rPr lang="el-GR" sz="1800" dirty="0"/>
              <a:t>(την </a:t>
            </a:r>
            <a:r>
              <a:rPr lang="el-GR" sz="1800" b="1" dirty="0"/>
              <a:t>απόχρωση</a:t>
            </a:r>
            <a:r>
              <a:rPr lang="el-GR" sz="1800" dirty="0"/>
              <a:t> δηλ.), το χρώμα και τη μορφή. Ο </a:t>
            </a:r>
            <a:r>
              <a:rPr lang="en-US" sz="1800" dirty="0"/>
              <a:t>Cohen</a:t>
            </a:r>
            <a:r>
              <a:rPr lang="el-GR" sz="1800" dirty="0"/>
              <a:t> χρησιμοποιεί ένα φωτογραφικό πλέγμα</a:t>
            </a:r>
            <a:r>
              <a:rPr lang="en-US" sz="1800" dirty="0"/>
              <a:t> </a:t>
            </a:r>
            <a:r>
              <a:rPr lang="el-GR" sz="1800" dirty="0"/>
              <a:t>κουκίδων και περιορίζει το ασπρόμαυρο είδωλο του ποπ καλλιτέχνη </a:t>
            </a:r>
            <a:r>
              <a:rPr lang="en-US" sz="1800" dirty="0"/>
              <a:t>Richard Hamilton</a:t>
            </a:r>
            <a:r>
              <a:rPr lang="el-GR" sz="1800" dirty="0"/>
              <a:t> σε  ένα δίκτυο σημείων. Αυτό </a:t>
            </a:r>
            <a:r>
              <a:rPr lang="el-GR" sz="1800" u="sng" dirty="0"/>
              <a:t>έχει ως αποτέλεσμα τη μείωση </a:t>
            </a:r>
            <a:r>
              <a:rPr lang="el-GR" sz="1800" b="1" u="sng" dirty="0"/>
              <a:t>της ανάλυσης</a:t>
            </a:r>
            <a:r>
              <a:rPr lang="el-GR" sz="1800" u="sng" dirty="0"/>
              <a:t> της εικόνας μέχρις  σημείου όπου κάθε περαιτέρω μείωση θα καταστούσε τη μορφή μη αναγνωρίσιμη</a:t>
            </a:r>
            <a:r>
              <a:rPr lang="el-GR" sz="1800" dirty="0"/>
              <a:t>. </a:t>
            </a:r>
          </a:p>
          <a:p>
            <a:pPr algn="just"/>
            <a:r>
              <a:rPr lang="el-GR" sz="1800" dirty="0"/>
              <a:t>Σε καθεμιά από τις 10 παρόμοιες εκτυπώσεις, ο </a:t>
            </a:r>
            <a:r>
              <a:rPr lang="en-US" sz="1800" dirty="0"/>
              <a:t>Cohen </a:t>
            </a:r>
            <a:r>
              <a:rPr lang="el-GR" sz="1800" dirty="0"/>
              <a:t>κατανέμει τρία διαφορετικά χρώματα που δημιουργούν μια </a:t>
            </a:r>
            <a:r>
              <a:rPr lang="el-GR" sz="1800" b="1" u="sng" dirty="0"/>
              <a:t>τονική σχέση</a:t>
            </a:r>
            <a:r>
              <a:rPr lang="el-GR" sz="1800" dirty="0"/>
              <a:t>: ένα χρώμα εφαρμόζεται στη δομή της </a:t>
            </a:r>
            <a:r>
              <a:rPr lang="el-GR" sz="1800" b="1" dirty="0"/>
              <a:t>τελείας</a:t>
            </a:r>
            <a:r>
              <a:rPr lang="el-GR" sz="1800" dirty="0"/>
              <a:t>, ένα χρώμα στο </a:t>
            </a:r>
            <a:r>
              <a:rPr lang="el-GR" sz="1800" b="1" dirty="0"/>
              <a:t>υπόστρωμα</a:t>
            </a:r>
            <a:r>
              <a:rPr lang="el-GR" sz="1800" dirty="0"/>
              <a:t> και ένα χρώμα στη </a:t>
            </a:r>
            <a:r>
              <a:rPr lang="el-GR" sz="1800" b="1" dirty="0"/>
              <a:t>σκίαση</a:t>
            </a:r>
            <a:r>
              <a:rPr lang="el-GR" sz="1800" dirty="0"/>
              <a:t> που ανυψώνει τις τελείες σε σχέση με το υπόστρωμα. Η τελική σειρά των εκτυπώσεων διερευνά τις σχέσεις μεταξύ  </a:t>
            </a:r>
            <a:r>
              <a:rPr lang="el-GR" sz="1800" b="1" dirty="0"/>
              <a:t>τ ό ν ο υ  </a:t>
            </a:r>
            <a:r>
              <a:rPr lang="el-GR" sz="1800" dirty="0"/>
              <a:t>και χρώματος και το πώς αυτές επηρεάζουν  την  αντίληψή  μιας    εικονιζόμενης  μορφής.</a:t>
            </a:r>
          </a:p>
        </p:txBody>
      </p:sp>
      <p:pic>
        <p:nvPicPr>
          <p:cNvPr id="123906" name="Picture 2" descr="HAROLD COHEN (b. 1928) Richard V, 1967 (silkscreen on paper)"/>
          <p:cNvPicPr>
            <a:picLocks noChangeAspect="1" noChangeArrowheads="1"/>
          </p:cNvPicPr>
          <p:nvPr/>
        </p:nvPicPr>
        <p:blipFill>
          <a:blip r:embed="rId2" cstate="print"/>
          <a:srcRect/>
          <a:stretch>
            <a:fillRect/>
          </a:stretch>
        </p:blipFill>
        <p:spPr bwMode="auto">
          <a:xfrm>
            <a:off x="4143372" y="1774048"/>
            <a:ext cx="5000628" cy="4441034"/>
          </a:xfrm>
          <a:prstGeom prst="rect">
            <a:avLst/>
          </a:prstGeom>
          <a:noFill/>
        </p:spPr>
      </p:pic>
      <p:sp>
        <p:nvSpPr>
          <p:cNvPr id="6" name="Rectangle 5"/>
          <p:cNvSpPr/>
          <p:nvPr/>
        </p:nvSpPr>
        <p:spPr>
          <a:xfrm>
            <a:off x="4143372" y="6215082"/>
            <a:ext cx="5000628" cy="646331"/>
          </a:xfrm>
          <a:prstGeom prst="rect">
            <a:avLst/>
          </a:prstGeom>
        </p:spPr>
        <p:txBody>
          <a:bodyPr wrap="square">
            <a:spAutoFit/>
          </a:bodyPr>
          <a:lstStyle/>
          <a:p>
            <a:pPr algn="ctr"/>
            <a:r>
              <a:rPr lang="en-US" dirty="0"/>
              <a:t>HAROLD COHEN </a:t>
            </a:r>
            <a:br>
              <a:rPr lang="en-US" dirty="0"/>
            </a:br>
            <a:r>
              <a:rPr lang="el-GR" dirty="0"/>
              <a:t>Ριχάρδος - </a:t>
            </a:r>
            <a:r>
              <a:rPr lang="en-US" dirty="0"/>
              <a:t>V ,  1967 (</a:t>
            </a:r>
            <a:r>
              <a:rPr lang="el-GR" dirty="0"/>
              <a:t>μεταξοτυπία σε χαρτί</a:t>
            </a:r>
            <a:r>
              <a:rPr lang="en-US" dirty="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500"/>
                                        <p:tgtEl>
                                          <p:spTgt spid="12390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480"/>
            <a:ext cx="4714876" cy="2786082"/>
          </a:xfrm>
        </p:spPr>
        <p:txBody>
          <a:bodyPr>
            <a:normAutofit fontScale="90000"/>
          </a:bodyPr>
          <a:lstStyle/>
          <a:p>
            <a:r>
              <a:rPr lang="el-GR" dirty="0">
                <a:effectLst>
                  <a:outerShdw blurRad="38100" dist="38100" dir="2700000" algn="tl">
                    <a:srgbClr val="000000">
                      <a:alpha val="43137"/>
                    </a:srgbClr>
                  </a:outerShdw>
                </a:effectLst>
              </a:rPr>
              <a:t>Κόλλα</a:t>
            </a:r>
            <a:r>
              <a:rPr lang="el-GR" dirty="0"/>
              <a:t> και </a:t>
            </a:r>
            <a:br>
              <a:rPr lang="el-GR" dirty="0"/>
            </a:br>
            <a:r>
              <a:rPr lang="el-GR" b="1" dirty="0"/>
              <a:t>φυσαλίδες αέρος</a:t>
            </a:r>
            <a:br>
              <a:rPr lang="el-GR" dirty="0"/>
            </a:br>
            <a:br>
              <a:rPr lang="el-GR" dirty="0"/>
            </a:br>
            <a:r>
              <a:rPr lang="el-GR" sz="2700" dirty="0"/>
              <a:t>της Αναπλ. Καθηγήτριας </a:t>
            </a:r>
            <a:br>
              <a:rPr lang="el-GR" sz="2700" dirty="0"/>
            </a:br>
            <a:r>
              <a:rPr lang="el-GR" sz="2700" dirty="0"/>
              <a:t>Δρ. Μ. Λαμπροπούλου</a:t>
            </a:r>
            <a:br>
              <a:rPr lang="el-GR" dirty="0"/>
            </a:br>
            <a:br>
              <a:rPr lang="el-GR" dirty="0"/>
            </a:br>
            <a:endParaRPr lang="el-GR" sz="2400" dirty="0">
              <a:effectLst>
                <a:outerShdw blurRad="38100" dist="38100" dir="2700000" algn="tl">
                  <a:srgbClr val="000000">
                    <a:alpha val="43137"/>
                  </a:srgbClr>
                </a:outerShdw>
              </a:effectLst>
            </a:endParaRPr>
          </a:p>
        </p:txBody>
      </p:sp>
      <p:pic>
        <p:nvPicPr>
          <p:cNvPr id="131074" name="Picture 2"/>
          <p:cNvPicPr>
            <a:picLocks noChangeAspect="1" noChangeArrowheads="1"/>
          </p:cNvPicPr>
          <p:nvPr/>
        </p:nvPicPr>
        <p:blipFill>
          <a:blip r:embed="rId2" cstate="print"/>
          <a:srcRect/>
          <a:stretch>
            <a:fillRect/>
          </a:stretch>
        </p:blipFill>
        <p:spPr bwMode="auto">
          <a:xfrm>
            <a:off x="0" y="3374436"/>
            <a:ext cx="4643438" cy="3483563"/>
          </a:xfrm>
          <a:prstGeom prst="rect">
            <a:avLst/>
          </a:prstGeom>
          <a:noFill/>
          <a:ln w="9525">
            <a:noFill/>
            <a:miter lim="800000"/>
            <a:headEnd/>
            <a:tailEnd/>
          </a:ln>
          <a:effectLst/>
        </p:spPr>
      </p:pic>
      <p:pic>
        <p:nvPicPr>
          <p:cNvPr id="131075" name="Picture 3"/>
          <p:cNvPicPr>
            <a:picLocks noChangeAspect="1" noChangeArrowheads="1"/>
          </p:cNvPicPr>
          <p:nvPr/>
        </p:nvPicPr>
        <p:blipFill>
          <a:blip r:embed="rId3" cstate="print"/>
          <a:srcRect/>
          <a:stretch>
            <a:fillRect/>
          </a:stretch>
        </p:blipFill>
        <p:spPr bwMode="auto">
          <a:xfrm>
            <a:off x="4594886" y="0"/>
            <a:ext cx="4549114" cy="3412476"/>
          </a:xfrm>
          <a:prstGeom prst="rect">
            <a:avLst/>
          </a:prstGeom>
          <a:noFill/>
          <a:ln w="9525">
            <a:noFill/>
            <a:miter lim="800000"/>
            <a:headEnd/>
            <a:tailEnd/>
          </a:ln>
          <a:effectLst/>
        </p:spPr>
      </p:pic>
      <p:sp>
        <p:nvSpPr>
          <p:cNvPr id="5" name="Rectangle 4"/>
          <p:cNvSpPr/>
          <p:nvPr/>
        </p:nvSpPr>
        <p:spPr>
          <a:xfrm>
            <a:off x="4643438" y="4429132"/>
            <a:ext cx="4500562" cy="1815882"/>
          </a:xfrm>
          <a:prstGeom prst="rect">
            <a:avLst/>
          </a:prstGeom>
        </p:spPr>
        <p:txBody>
          <a:bodyPr wrap="square">
            <a:spAutoFit/>
          </a:bodyPr>
          <a:lstStyle/>
          <a:p>
            <a:pPr algn="ctr"/>
            <a:r>
              <a:rPr lang="el-GR" sz="2800" dirty="0"/>
              <a:t>Κατ’ αναλογία  με το </a:t>
            </a:r>
            <a:br>
              <a:rPr lang="el-GR" sz="2800" dirty="0"/>
            </a:br>
            <a:r>
              <a:rPr lang="el-GR" sz="2800" dirty="0"/>
              <a:t>προηγούμενο  έργο  Τέχνης, </a:t>
            </a:r>
            <a:br>
              <a:rPr lang="el-GR" sz="2800" dirty="0"/>
            </a:br>
            <a:r>
              <a:rPr lang="el-GR" sz="2800" dirty="0"/>
              <a:t>δυο μελέτες</a:t>
            </a:r>
            <a:br>
              <a:rPr lang="el-GR" sz="2800" dirty="0"/>
            </a:br>
            <a:r>
              <a:rPr lang="el-GR" sz="2800" dirty="0"/>
              <a:t> της χρήσης του </a:t>
            </a:r>
            <a:r>
              <a:rPr lang="el-GR" sz="2800" b="1" dirty="0"/>
              <a:t>τόνου</a:t>
            </a:r>
            <a:r>
              <a:rPr lang="el-GR" sz="2800" dirty="0"/>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144000" cy="1857388"/>
          </a:xfrm>
        </p:spPr>
        <p:txBody>
          <a:bodyPr>
            <a:normAutofit fontScale="90000"/>
          </a:bodyPr>
          <a:lstStyle/>
          <a:p>
            <a:r>
              <a:rPr lang="el-GR" sz="3600" dirty="0"/>
              <a:t>Μια καθημερινή  </a:t>
            </a:r>
            <a:r>
              <a:rPr lang="el-GR" sz="3600" b="1" spc="300" dirty="0"/>
              <a:t>έκρηξη </a:t>
            </a:r>
            <a:r>
              <a:rPr lang="el-GR" sz="3600" b="1" spc="600" dirty="0"/>
              <a:t>χρωμάτων</a:t>
            </a:r>
            <a:br>
              <a:rPr lang="el-GR" sz="3600" spc="600" dirty="0"/>
            </a:br>
            <a:r>
              <a:rPr lang="el-GR" sz="3600" dirty="0"/>
              <a:t> μέσα από το μικροσκόπιο</a:t>
            </a:r>
            <a:br>
              <a:rPr lang="el-GR" dirty="0"/>
            </a:br>
            <a:endParaRPr lang="el-GR" dirty="0"/>
          </a:p>
        </p:txBody>
      </p:sp>
      <p:pic>
        <p:nvPicPr>
          <p:cNvPr id="134146" name="Picture 2"/>
          <p:cNvPicPr>
            <a:picLocks noChangeAspect="1" noChangeArrowheads="1"/>
          </p:cNvPicPr>
          <p:nvPr/>
        </p:nvPicPr>
        <p:blipFill>
          <a:blip r:embed="rId2" cstate="print"/>
          <a:srcRect/>
          <a:stretch>
            <a:fillRect/>
          </a:stretch>
        </p:blipFill>
        <p:spPr bwMode="auto">
          <a:xfrm rot="5400000">
            <a:off x="210665" y="860848"/>
            <a:ext cx="5786478" cy="5779245"/>
          </a:xfrm>
          <a:prstGeom prst="rect">
            <a:avLst/>
          </a:prstGeom>
          <a:noFill/>
          <a:ln w="9525">
            <a:noFill/>
            <a:miter lim="800000"/>
            <a:headEnd/>
            <a:tailEnd/>
          </a:ln>
          <a:effectLst/>
        </p:spPr>
      </p:pic>
      <p:sp>
        <p:nvSpPr>
          <p:cNvPr id="4" name="Rectangle 3"/>
          <p:cNvSpPr/>
          <p:nvPr/>
        </p:nvSpPr>
        <p:spPr>
          <a:xfrm rot="10800000" flipV="1">
            <a:off x="5929322" y="999959"/>
            <a:ext cx="3214678" cy="5693866"/>
          </a:xfrm>
          <a:prstGeom prst="rect">
            <a:avLst/>
          </a:prstGeom>
        </p:spPr>
        <p:txBody>
          <a:bodyPr wrap="square">
            <a:spAutoFit/>
          </a:bodyPr>
          <a:lstStyle/>
          <a:p>
            <a:pPr algn="ctr"/>
            <a:r>
              <a:rPr lang="el-GR" sz="2000" b="1" u="sng" dirty="0"/>
              <a:t>Η πεντάχρωμη χρώση </a:t>
            </a:r>
          </a:p>
          <a:p>
            <a:pPr algn="ctr"/>
            <a:r>
              <a:rPr lang="el-GR" sz="2000" b="1" u="sng" dirty="0"/>
              <a:t>κατά </a:t>
            </a:r>
            <a:r>
              <a:rPr lang="en-US" sz="2000" b="1" u="sng" dirty="0" err="1"/>
              <a:t>Movat</a:t>
            </a:r>
            <a:endParaRPr lang="el-GR" sz="2000" b="1" u="sng" dirty="0"/>
          </a:p>
          <a:p>
            <a:pPr algn="ctr"/>
            <a:r>
              <a:rPr lang="el-GR" sz="2000" b="1" u="sng" dirty="0"/>
              <a:t> σε ένα βρόγχο πνεύμονα ως εντυπωσιακό παράδειγμα</a:t>
            </a:r>
            <a:r>
              <a:rPr lang="el-GR" sz="2000" b="1" dirty="0"/>
              <a:t>.</a:t>
            </a:r>
          </a:p>
          <a:p>
            <a:pPr algn="ctr"/>
            <a:endParaRPr lang="el-GR" sz="2400" dirty="0"/>
          </a:p>
          <a:p>
            <a:pPr algn="ctr"/>
            <a:r>
              <a:rPr lang="el-GR" sz="2000" b="1" dirty="0"/>
              <a:t>Πέντε</a:t>
            </a:r>
            <a:r>
              <a:rPr lang="el-GR" sz="2000" dirty="0"/>
              <a:t> χρώσεις </a:t>
            </a:r>
            <a:r>
              <a:rPr lang="el-GR" sz="2000" b="1" dirty="0"/>
              <a:t>συνδυάζονται </a:t>
            </a:r>
            <a:r>
              <a:rPr lang="el-GR" sz="2000" dirty="0"/>
              <a:t> για να εκτιμήσει ο ιστοπαθολόγος  την αλλοίωση των αεραγωγών μετά από τη μεταμόσχευση πνεύμονα.</a:t>
            </a:r>
          </a:p>
          <a:p>
            <a:pPr algn="ctr"/>
            <a:endParaRPr lang="en-GB" sz="2000" dirty="0"/>
          </a:p>
          <a:p>
            <a:pPr algn="ctr"/>
            <a:r>
              <a:rPr lang="en-GB" sz="2000" dirty="0">
                <a:effectLst>
                  <a:outerShdw blurRad="38100" dist="38100" dir="2700000" algn="tl">
                    <a:srgbClr val="000000">
                      <a:alpha val="43137"/>
                    </a:srgbClr>
                  </a:outerShdw>
                </a:effectLst>
              </a:rPr>
              <a:t>E</a:t>
            </a:r>
            <a:r>
              <a:rPr lang="el-GR" sz="2000" dirty="0">
                <a:effectLst>
                  <a:outerShdw blurRad="38100" dist="38100" dir="2700000" algn="tl">
                    <a:srgbClr val="000000">
                      <a:alpha val="43137"/>
                    </a:srgbClr>
                  </a:outerShdw>
                </a:effectLst>
              </a:rPr>
              <a:t>λαστικές ίνες</a:t>
            </a:r>
            <a:r>
              <a:rPr lang="en-GB" sz="2000" dirty="0">
                <a:effectLst>
                  <a:outerShdw blurRad="38100" dist="38100" dir="2700000" algn="tl">
                    <a:srgbClr val="000000">
                      <a:alpha val="43137"/>
                    </a:srgbClr>
                  </a:outerShdw>
                </a:effectLst>
              </a:rPr>
              <a:t> - </a:t>
            </a:r>
            <a:r>
              <a:rPr lang="el-GR" sz="2000" dirty="0">
                <a:effectLst>
                  <a:outerShdw blurRad="38100" dist="38100" dir="2700000" algn="tl">
                    <a:srgbClr val="000000">
                      <a:alpha val="43137"/>
                    </a:srgbClr>
                  </a:outerShdw>
                </a:effectLst>
              </a:rPr>
              <a:t>μαύρο</a:t>
            </a:r>
            <a:r>
              <a:rPr lang="en-GB" sz="2000" dirty="0">
                <a:effectLst>
                  <a:outerShdw blurRad="38100" dist="38100" dir="2700000" algn="tl">
                    <a:srgbClr val="000000">
                      <a:alpha val="43137"/>
                    </a:srgbClr>
                  </a:outerShdw>
                </a:effectLst>
              </a:rPr>
              <a:t>, </a:t>
            </a:r>
            <a:r>
              <a:rPr lang="el-GR" sz="2000" dirty="0">
                <a:solidFill>
                  <a:srgbClr val="00B0F0"/>
                </a:solidFill>
                <a:effectLst>
                  <a:outerShdw blurRad="38100" dist="38100" dir="2700000" algn="tl">
                    <a:srgbClr val="000000">
                      <a:alpha val="43137"/>
                    </a:srgbClr>
                  </a:outerShdw>
                </a:effectLst>
              </a:rPr>
              <a:t>βλέννη</a:t>
            </a:r>
            <a:r>
              <a:rPr lang="en-GB" sz="2000" dirty="0">
                <a:effectLst>
                  <a:outerShdw blurRad="38100" dist="38100" dir="2700000" algn="tl">
                    <a:srgbClr val="000000">
                      <a:alpha val="43137"/>
                    </a:srgbClr>
                  </a:outerShdw>
                </a:effectLst>
              </a:rPr>
              <a:t> - </a:t>
            </a:r>
            <a:r>
              <a:rPr lang="el-GR" sz="2000" dirty="0">
                <a:solidFill>
                  <a:srgbClr val="00B0F0"/>
                </a:solidFill>
                <a:effectLst>
                  <a:outerShdw blurRad="38100" dist="38100" dir="2700000" algn="tl">
                    <a:srgbClr val="000000">
                      <a:alpha val="43137"/>
                    </a:srgbClr>
                  </a:outerShdw>
                </a:effectLst>
              </a:rPr>
              <a:t>κυανό</a:t>
            </a:r>
            <a:r>
              <a:rPr lang="en-GB" sz="2000" dirty="0">
                <a:effectLst>
                  <a:outerShdw blurRad="38100" dist="38100" dir="2700000" algn="tl">
                    <a:srgbClr val="000000">
                      <a:alpha val="43137"/>
                    </a:srgbClr>
                  </a:outerShdw>
                </a:effectLst>
              </a:rPr>
              <a:t>,</a:t>
            </a:r>
          </a:p>
          <a:p>
            <a:pPr algn="ctr"/>
            <a:r>
              <a:rPr lang="el-GR" sz="2000" dirty="0">
                <a:solidFill>
                  <a:srgbClr val="FF5050"/>
                </a:solidFill>
                <a:effectLst>
                  <a:outerShdw blurRad="38100" dist="38100" dir="2700000" algn="tl">
                    <a:srgbClr val="000000">
                      <a:alpha val="43137"/>
                    </a:srgbClr>
                  </a:outerShdw>
                </a:effectLst>
              </a:rPr>
              <a:t>μυς</a:t>
            </a:r>
            <a:r>
              <a:rPr lang="en-GB" sz="2000" dirty="0">
                <a:effectLst>
                  <a:outerShdw blurRad="38100" dist="38100" dir="2700000" algn="tl">
                    <a:srgbClr val="000000">
                      <a:alpha val="43137"/>
                    </a:srgbClr>
                  </a:outerShdw>
                </a:effectLst>
              </a:rPr>
              <a:t> - </a:t>
            </a:r>
            <a:r>
              <a:rPr lang="el-GR" sz="2000" dirty="0">
                <a:solidFill>
                  <a:srgbClr val="FF5050"/>
                </a:solidFill>
                <a:effectLst>
                  <a:outerShdw blurRad="38100" dist="38100" dir="2700000" algn="tl">
                    <a:srgbClr val="000000">
                      <a:alpha val="43137"/>
                    </a:srgbClr>
                  </a:outerShdw>
                </a:effectLst>
              </a:rPr>
              <a:t>κόκκινο</a:t>
            </a:r>
            <a:r>
              <a:rPr lang="en-GB" sz="2000" dirty="0">
                <a:effectLst>
                  <a:outerShdw blurRad="38100" dist="38100" dir="2700000" algn="tl">
                    <a:srgbClr val="000000">
                      <a:alpha val="43137"/>
                    </a:srgbClr>
                  </a:outerShdw>
                </a:effectLst>
              </a:rPr>
              <a:t>,</a:t>
            </a:r>
          </a:p>
          <a:p>
            <a:pPr algn="ctr"/>
            <a:r>
              <a:rPr lang="el-GR" sz="2000" dirty="0">
                <a:solidFill>
                  <a:srgbClr val="FFFF00"/>
                </a:solidFill>
                <a:effectLst>
                  <a:outerShdw blurRad="38100" dist="38100" dir="2700000" algn="tl">
                    <a:srgbClr val="000000">
                      <a:alpha val="43137"/>
                    </a:srgbClr>
                  </a:outerShdw>
                </a:effectLst>
              </a:rPr>
              <a:t>κολλαγόνο</a:t>
            </a:r>
            <a:r>
              <a:rPr lang="en-GB" sz="2000" dirty="0">
                <a:effectLst>
                  <a:outerShdw blurRad="38100" dist="38100" dir="2700000" algn="tl">
                    <a:srgbClr val="000000">
                      <a:alpha val="43137"/>
                    </a:srgbClr>
                  </a:outerShdw>
                </a:effectLst>
              </a:rPr>
              <a:t> – </a:t>
            </a:r>
            <a:r>
              <a:rPr lang="el-GR" sz="2000" dirty="0">
                <a:solidFill>
                  <a:srgbClr val="FFFF00"/>
                </a:solidFill>
                <a:effectLst>
                  <a:outerShdw blurRad="38100" dist="38100" dir="2700000" algn="tl">
                    <a:srgbClr val="000000">
                      <a:alpha val="43137"/>
                    </a:srgbClr>
                  </a:outerShdw>
                </a:effectLst>
              </a:rPr>
              <a:t>κίτρινο </a:t>
            </a:r>
            <a:r>
              <a:rPr lang="el-GR" sz="2000" dirty="0">
                <a:effectLst>
                  <a:outerShdw blurRad="38100" dist="38100" dir="2700000" algn="tl">
                    <a:srgbClr val="000000">
                      <a:alpha val="43137"/>
                    </a:srgbClr>
                  </a:outerShdw>
                </a:effectLst>
              </a:rPr>
              <a:t>&amp;</a:t>
            </a:r>
          </a:p>
          <a:p>
            <a:pPr algn="ctr"/>
            <a:r>
              <a:rPr lang="en-GB" sz="2000" dirty="0">
                <a:effectLst>
                  <a:outerShdw blurRad="38100" dist="38100" dir="2700000" algn="tl">
                    <a:srgbClr val="000000">
                      <a:alpha val="43137"/>
                    </a:srgbClr>
                  </a:outerShdw>
                </a:effectLst>
              </a:rPr>
              <a:t> </a:t>
            </a:r>
            <a:r>
              <a:rPr lang="el-GR" sz="2000" dirty="0">
                <a:solidFill>
                  <a:srgbClr val="FF0000"/>
                </a:solidFill>
                <a:effectLst>
                  <a:outerShdw blurRad="38100" dist="38100" dir="2700000" algn="tl">
                    <a:srgbClr val="000000">
                      <a:alpha val="43137"/>
                    </a:srgbClr>
                  </a:outerShdw>
                </a:effectLst>
              </a:rPr>
              <a:t>ινική</a:t>
            </a:r>
            <a:r>
              <a:rPr lang="en-GB" sz="2000" dirty="0">
                <a:effectLst>
                  <a:outerShdw blurRad="38100" dist="38100" dir="2700000" algn="tl">
                    <a:srgbClr val="000000">
                      <a:alpha val="43137"/>
                    </a:srgbClr>
                  </a:outerShdw>
                </a:effectLst>
              </a:rPr>
              <a:t> - </a:t>
            </a:r>
            <a:r>
              <a:rPr lang="el-GR" sz="2000" dirty="0">
                <a:solidFill>
                  <a:srgbClr val="FF0000"/>
                </a:solidFill>
                <a:effectLst>
                  <a:outerShdw blurRad="38100" dist="38100" dir="2700000" algn="tl">
                    <a:srgbClr val="000000">
                      <a:alpha val="43137"/>
                    </a:srgbClr>
                  </a:outerShdw>
                </a:effectLst>
              </a:rPr>
              <a:t> έντονο κόκκινο</a:t>
            </a:r>
            <a:r>
              <a:rPr lang="en-GB" sz="2000" dirty="0">
                <a:effectLst>
                  <a:outerShdw blurRad="38100" dist="38100" dir="2700000" algn="tl">
                    <a:srgbClr val="000000">
                      <a:alpha val="43137"/>
                    </a:srgbClr>
                  </a:outerShdw>
                </a:effectLst>
              </a:rPr>
              <a:t>.</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p:cTn id="7" dur="500" fill="hold"/>
                                        <p:tgtEl>
                                          <p:spTgt spid="134146"/>
                                        </p:tgtEl>
                                        <p:attrNameLst>
                                          <p:attrName>ppt_x</p:attrName>
                                        </p:attrNameLst>
                                      </p:cBhvr>
                                      <p:tavLst>
                                        <p:tav tm="0">
                                          <p:val>
                                            <p:strVal val="#ppt_x-.2"/>
                                          </p:val>
                                        </p:tav>
                                        <p:tav tm="100000">
                                          <p:val>
                                            <p:strVal val="#ppt_x"/>
                                          </p:val>
                                        </p:tav>
                                      </p:tavLst>
                                    </p:anim>
                                    <p:anim calcmode="lin" valueType="num">
                                      <p:cBhvr>
                                        <p:cTn id="8" dur="500" fill="hold"/>
                                        <p:tgtEl>
                                          <p:spTgt spid="134146"/>
                                        </p:tgtEl>
                                        <p:attrNameLst>
                                          <p:attrName>ppt_y</p:attrName>
                                        </p:attrNameLst>
                                      </p:cBhvr>
                                      <p:tavLst>
                                        <p:tav tm="0">
                                          <p:val>
                                            <p:strVal val="#ppt_y"/>
                                          </p:val>
                                        </p:tav>
                                        <p:tav tm="100000">
                                          <p:val>
                                            <p:strVal val="#ppt_y"/>
                                          </p:val>
                                        </p:tav>
                                      </p:tavLst>
                                    </p:anim>
                                    <p:animEffect transition="in" filter="wipe(right)" prLst="gradientSize: 0.1">
                                      <p:cBhvr>
                                        <p:cTn id="9" dur="5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57620" cy="1916832"/>
          </a:xfrm>
        </p:spPr>
        <p:txBody>
          <a:bodyPr>
            <a:normAutofit fontScale="90000"/>
          </a:bodyPr>
          <a:lstStyle/>
          <a:p>
            <a:br>
              <a:rPr lang="en-US" dirty="0"/>
            </a:br>
            <a:r>
              <a:rPr lang="en-US" sz="4000" dirty="0"/>
              <a:t> </a:t>
            </a:r>
            <a:r>
              <a:rPr lang="en-US" sz="4000" b="1" dirty="0"/>
              <a:t>TO </a:t>
            </a:r>
            <a:r>
              <a:rPr lang="el-GR" sz="4000" b="1" dirty="0"/>
              <a:t>ΧΡΩΜΑ:</a:t>
            </a:r>
            <a:br>
              <a:rPr lang="en-US" sz="4000" b="1" dirty="0"/>
            </a:br>
            <a:br>
              <a:rPr lang="el-GR" sz="2800" dirty="0"/>
            </a:br>
            <a:r>
              <a:rPr lang="el-GR" sz="2200" dirty="0"/>
              <a:t>πρόκειται για το οπτικό στοιχείο </a:t>
            </a:r>
            <a:br>
              <a:rPr lang="en-US" sz="2200" dirty="0"/>
            </a:br>
            <a:r>
              <a:rPr lang="el-GR" sz="2200" dirty="0"/>
              <a:t>με τον </a:t>
            </a:r>
            <a:r>
              <a:rPr lang="el-GR" sz="2200" dirty="0">
                <a:effectLst>
                  <a:outerShdw blurRad="38100" dist="38100" dir="2700000" algn="tl">
                    <a:srgbClr val="000000">
                      <a:alpha val="43137"/>
                    </a:srgbClr>
                  </a:outerShdw>
                </a:effectLst>
              </a:rPr>
              <a:t>εντονότερο αντίκτυπο</a:t>
            </a:r>
            <a:br>
              <a:rPr lang="el-GR" sz="2200" dirty="0"/>
            </a:br>
            <a:r>
              <a:rPr lang="el-GR" sz="2200" dirty="0"/>
              <a:t>στα </a:t>
            </a:r>
            <a:r>
              <a:rPr lang="el-GR" sz="2200" dirty="0">
                <a:effectLst>
                  <a:outerShdw blurRad="38100" dist="38100" dir="2700000" algn="tl">
                    <a:srgbClr val="000000">
                      <a:alpha val="43137"/>
                    </a:srgbClr>
                  </a:outerShdw>
                </a:effectLst>
              </a:rPr>
              <a:t>συναισθήματά</a:t>
            </a:r>
            <a:r>
              <a:rPr lang="el-GR" sz="2200" dirty="0"/>
              <a:t> μας.</a:t>
            </a:r>
            <a:br>
              <a:rPr lang="el-GR" sz="2800" dirty="0"/>
            </a:br>
            <a:endParaRPr lang="el-GR" sz="2700" dirty="0"/>
          </a:p>
        </p:txBody>
      </p:sp>
      <p:sp>
        <p:nvSpPr>
          <p:cNvPr id="4" name="Content Placeholder 3"/>
          <p:cNvSpPr>
            <a:spLocks noGrp="1"/>
          </p:cNvSpPr>
          <p:nvPr>
            <p:ph sz="half" idx="2"/>
          </p:nvPr>
        </p:nvSpPr>
        <p:spPr>
          <a:xfrm>
            <a:off x="0" y="4000504"/>
            <a:ext cx="9144000" cy="2857496"/>
          </a:xfrm>
        </p:spPr>
        <p:txBody>
          <a:bodyPr>
            <a:normAutofit fontScale="92500" lnSpcReduction="10000"/>
          </a:bodyPr>
          <a:lstStyle/>
          <a:p>
            <a:pPr algn="ctr">
              <a:buNone/>
            </a:pPr>
            <a:r>
              <a:rPr lang="el-GR" dirty="0"/>
              <a:t>ΤΟ </a:t>
            </a:r>
            <a:r>
              <a:rPr lang="el-GR" b="1" dirty="0"/>
              <a:t>ΧΡΩΜΑ</a:t>
            </a:r>
            <a:r>
              <a:rPr lang="el-GR" dirty="0"/>
              <a:t> ΩΣ ΘΟΡΥΒΩΔΗΣ ΔΙΑΘΕΣΗ </a:t>
            </a:r>
          </a:p>
          <a:p>
            <a:pPr lvl="0" algn="just"/>
            <a:r>
              <a:rPr lang="el-GR" dirty="0"/>
              <a:t>Ο </a:t>
            </a:r>
            <a:r>
              <a:rPr lang="en-US" dirty="0" err="1"/>
              <a:t>Severini</a:t>
            </a:r>
            <a:r>
              <a:rPr lang="el-GR" dirty="0"/>
              <a:t> σπάζει αυτή την εικόνα σε αμέτρητα θραύσματα, τα οποία </a:t>
            </a:r>
            <a:r>
              <a:rPr lang="el-GR" dirty="0" err="1"/>
              <a:t>επανασυναρμολογεί</a:t>
            </a:r>
            <a:r>
              <a:rPr lang="el-GR" dirty="0"/>
              <a:t> σε μια δυναμική σύνθεση που συλλαμβάνει τη συλλογική συνείδηση του Φουτουρισμού. Οι </a:t>
            </a:r>
            <a:r>
              <a:rPr lang="el-GR" dirty="0">
                <a:effectLst>
                  <a:outerShdw blurRad="38100" dist="38100" dir="2700000" algn="tl">
                    <a:srgbClr val="000000">
                      <a:alpha val="43137"/>
                    </a:srgbClr>
                  </a:outerShdw>
                </a:effectLst>
              </a:rPr>
              <a:t>αντιθέσεις</a:t>
            </a:r>
            <a:r>
              <a:rPr lang="el-GR" dirty="0"/>
              <a:t> των </a:t>
            </a:r>
            <a:r>
              <a:rPr lang="el-GR" b="1" dirty="0"/>
              <a:t>χρωμάτων</a:t>
            </a:r>
            <a:r>
              <a:rPr lang="el-GR" dirty="0"/>
              <a:t> συγκρούονται πάνω σε μια στέρεα δομή που αναπαριστά τη διασκέδαση, το παιδιάρισμα, τον θόρυβο και τον ενθουσιασμό της σύγχρονης διασκέδασης.</a:t>
            </a:r>
          </a:p>
        </p:txBody>
      </p:sp>
      <p:pic>
        <p:nvPicPr>
          <p:cNvPr id="124930" name="Picture 2" descr="GINO SEVERINI (1883-1966) The Dance of the Pan-Pan at the “Monico”, 1909-1911/1959-1960 (oil on canvas) "/>
          <p:cNvPicPr>
            <a:picLocks noChangeAspect="1" noChangeArrowheads="1"/>
          </p:cNvPicPr>
          <p:nvPr/>
        </p:nvPicPr>
        <p:blipFill>
          <a:blip r:embed="rId2" cstate="print"/>
          <a:srcRect/>
          <a:stretch>
            <a:fillRect/>
          </a:stretch>
        </p:blipFill>
        <p:spPr bwMode="auto">
          <a:xfrm>
            <a:off x="3929058" y="214290"/>
            <a:ext cx="5072098" cy="3647080"/>
          </a:xfrm>
          <a:prstGeom prst="rect">
            <a:avLst/>
          </a:prstGeom>
          <a:noFill/>
        </p:spPr>
      </p:pic>
      <p:sp>
        <p:nvSpPr>
          <p:cNvPr id="6" name="Rectangle 5"/>
          <p:cNvSpPr/>
          <p:nvPr/>
        </p:nvSpPr>
        <p:spPr>
          <a:xfrm>
            <a:off x="0" y="2500306"/>
            <a:ext cx="4000496" cy="1200329"/>
          </a:xfrm>
          <a:prstGeom prst="rect">
            <a:avLst/>
          </a:prstGeom>
        </p:spPr>
        <p:txBody>
          <a:bodyPr wrap="square">
            <a:spAutoFit/>
          </a:bodyPr>
          <a:lstStyle/>
          <a:p>
            <a:pPr algn="ctr"/>
            <a:r>
              <a:rPr lang="en-US" dirty="0"/>
              <a:t>GINO SEVERINI</a:t>
            </a:r>
            <a:br>
              <a:rPr lang="en-US" dirty="0"/>
            </a:br>
            <a:r>
              <a:rPr lang="el-GR" dirty="0"/>
              <a:t>Ο Χορός του </a:t>
            </a:r>
            <a:r>
              <a:rPr lang="en-US" dirty="0"/>
              <a:t>Pan</a:t>
            </a:r>
            <a:r>
              <a:rPr lang="el-GR" dirty="0"/>
              <a:t> – </a:t>
            </a:r>
            <a:r>
              <a:rPr lang="en-US" dirty="0"/>
              <a:t>Pan </a:t>
            </a:r>
            <a:r>
              <a:rPr lang="el-GR" dirty="0"/>
              <a:t>στο </a:t>
            </a:r>
            <a:r>
              <a:rPr lang="en-US" dirty="0" err="1"/>
              <a:t>Monico</a:t>
            </a:r>
            <a:r>
              <a:rPr lang="en-US" dirty="0"/>
              <a:t>, 1909-1911/1959-1960</a:t>
            </a:r>
          </a:p>
          <a:p>
            <a:pPr algn="ctr"/>
            <a:r>
              <a:rPr lang="en-US" dirty="0"/>
              <a:t> (240</a:t>
            </a:r>
            <a:r>
              <a:rPr lang="el-GR" dirty="0"/>
              <a:t>εκ.</a:t>
            </a:r>
            <a:r>
              <a:rPr lang="en-US" dirty="0"/>
              <a:t> x 400</a:t>
            </a:r>
            <a:r>
              <a:rPr lang="el-GR" dirty="0"/>
              <a:t>εκ.</a:t>
            </a:r>
            <a:r>
              <a:rPr lang="en-US" dirty="0"/>
              <a:t>, </a:t>
            </a:r>
            <a:r>
              <a:rPr lang="el-GR" dirty="0"/>
              <a:t>λάδι σε καμβά</a:t>
            </a:r>
            <a:r>
              <a:rPr lang="en-US" dirty="0"/>
              <a:t>)</a:t>
            </a:r>
            <a:r>
              <a:rPr lang="el-GR"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930"/>
                                        </p:tgtEl>
                                        <p:attrNameLst>
                                          <p:attrName>style.visibility</p:attrName>
                                        </p:attrNameLst>
                                      </p:cBhvr>
                                      <p:to>
                                        <p:strVal val="visible"/>
                                      </p:to>
                                    </p:set>
                                    <p:animEffect transition="in" filter="fade">
                                      <p:cBhvr>
                                        <p:cTn id="7" dur="500"/>
                                        <p:tgtEl>
                                          <p:spTgt spid="1249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00108"/>
          </a:xfrm>
        </p:spPr>
        <p:txBody>
          <a:bodyPr>
            <a:noAutofit/>
          </a:bodyPr>
          <a:lstStyle/>
          <a:p>
            <a:br>
              <a:rPr lang="en-US" sz="2800" dirty="0">
                <a:effectLst>
                  <a:outerShdw blurRad="38100" dist="38100" dir="2700000" algn="tl">
                    <a:srgbClr val="000000">
                      <a:alpha val="43137"/>
                    </a:srgbClr>
                  </a:outerShdw>
                </a:effectLst>
              </a:rPr>
            </a:br>
            <a:r>
              <a:rPr lang="el-GR" sz="2400" dirty="0">
                <a:effectLst>
                  <a:outerShdw blurRad="38100" dist="38100" dir="2700000" algn="tl">
                    <a:srgbClr val="000000">
                      <a:alpha val="43137"/>
                    </a:srgbClr>
                  </a:outerShdw>
                </a:effectLst>
              </a:rPr>
              <a:t>Χαρά και ζωντάνια </a:t>
            </a:r>
            <a:r>
              <a:rPr lang="el-GR" sz="2400" b="1" dirty="0"/>
              <a:t>χ ρ ω μ ά τ ω ν </a:t>
            </a:r>
            <a:r>
              <a:rPr lang="el-GR" sz="2400" dirty="0"/>
              <a:t>– </a:t>
            </a:r>
            <a:r>
              <a:rPr lang="el-GR" sz="2400" dirty="0">
                <a:effectLst>
                  <a:outerShdw blurRad="38100" dist="38100" dir="2700000" algn="tl">
                    <a:srgbClr val="000000">
                      <a:alpha val="43137"/>
                    </a:srgbClr>
                  </a:outerShdw>
                </a:effectLst>
              </a:rPr>
              <a:t>χαρά και ζωντάνια </a:t>
            </a:r>
            <a:r>
              <a:rPr lang="el-GR" sz="2400" dirty="0"/>
              <a:t>ψ υ χ ή ς</a:t>
            </a:r>
            <a:br>
              <a:rPr lang="el-GR" sz="2400" dirty="0"/>
            </a:br>
            <a:endParaRPr lang="el-GR" sz="2800" dirty="0"/>
          </a:p>
        </p:txBody>
      </p:sp>
      <p:pic>
        <p:nvPicPr>
          <p:cNvPr id="3" name="Picture 2"/>
          <p:cNvPicPr>
            <a:picLocks noChangeAspect="1" noChangeArrowheads="1"/>
          </p:cNvPicPr>
          <p:nvPr/>
        </p:nvPicPr>
        <p:blipFill>
          <a:blip r:embed="rId2" cstate="print"/>
          <a:srcRect/>
          <a:stretch>
            <a:fillRect/>
          </a:stretch>
        </p:blipFill>
        <p:spPr bwMode="auto">
          <a:xfrm>
            <a:off x="4714876" y="3500437"/>
            <a:ext cx="4000528" cy="3000397"/>
          </a:xfrm>
          <a:prstGeom prst="rect">
            <a:avLst/>
          </a:prstGeom>
          <a:noFill/>
          <a:ln w="9525">
            <a:noFill/>
            <a:miter lim="800000"/>
            <a:headEnd/>
            <a:tailEnd/>
          </a:ln>
          <a:effectLst/>
        </p:spPr>
      </p:pic>
      <p:sp>
        <p:nvSpPr>
          <p:cNvPr id="107522" name="AutoShape 2" descr="https://webmail01.uoa.gr/src/download.php?passed_id=32502&amp;mailbox=INBOX&amp;ent_id=2&amp;absolute_dl=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7523" name="Picture 3" descr="C:\Users\KAV-AGRO\Desktop\POPPY CELLS.jpg"/>
          <p:cNvPicPr>
            <a:picLocks noChangeAspect="1" noChangeArrowheads="1"/>
          </p:cNvPicPr>
          <p:nvPr/>
        </p:nvPicPr>
        <p:blipFill>
          <a:blip r:embed="rId3" cstate="print"/>
          <a:srcRect/>
          <a:stretch>
            <a:fillRect/>
          </a:stretch>
        </p:blipFill>
        <p:spPr bwMode="auto">
          <a:xfrm>
            <a:off x="500034" y="857232"/>
            <a:ext cx="4095779" cy="3071834"/>
          </a:xfrm>
          <a:prstGeom prst="rect">
            <a:avLst/>
          </a:prstGeom>
          <a:noFill/>
        </p:spPr>
      </p:pic>
      <p:pic>
        <p:nvPicPr>
          <p:cNvPr id="107524" name="Picture 4" descr="C:\Users\KAV-AGRO\Desktop\HOUSE IN IOANNINA.jpg"/>
          <p:cNvPicPr>
            <a:picLocks noChangeAspect="1" noChangeArrowheads="1"/>
          </p:cNvPicPr>
          <p:nvPr/>
        </p:nvPicPr>
        <p:blipFill>
          <a:blip r:embed="rId4" cstate="print"/>
          <a:srcRect/>
          <a:stretch>
            <a:fillRect/>
          </a:stretch>
        </p:blipFill>
        <p:spPr bwMode="auto">
          <a:xfrm>
            <a:off x="755576" y="764704"/>
            <a:ext cx="7643866" cy="5731724"/>
          </a:xfrm>
          <a:prstGeom prst="rect">
            <a:avLst/>
          </a:prstGeom>
          <a:noFill/>
        </p:spPr>
      </p:pic>
      <p:sp>
        <p:nvSpPr>
          <p:cNvPr id="7" name="6 - Ορθογώνιο"/>
          <p:cNvSpPr/>
          <p:nvPr/>
        </p:nvSpPr>
        <p:spPr>
          <a:xfrm rot="10800000" flipV="1">
            <a:off x="0" y="6488668"/>
            <a:ext cx="5148064" cy="369332"/>
          </a:xfrm>
          <a:prstGeom prst="rect">
            <a:avLst/>
          </a:prstGeom>
        </p:spPr>
        <p:txBody>
          <a:bodyPr wrap="square">
            <a:spAutoFit/>
          </a:bodyPr>
          <a:lstStyle/>
          <a:p>
            <a:r>
              <a:rPr lang="el-GR" dirty="0"/>
              <a:t>Καθ. Δρ Α. </a:t>
            </a:r>
            <a:r>
              <a:rPr lang="el-GR" dirty="0" err="1"/>
              <a:t>Μπατιστάτου</a:t>
            </a:r>
            <a:r>
              <a:rPr lang="el-GR" dirty="0"/>
              <a:t>, Ιατρός-Παθολογοανατόμος</a:t>
            </a:r>
            <a:r>
              <a:rPr lang="en-US" dirty="0"/>
              <a:t> </a:t>
            </a:r>
            <a:endParaRPr lang="el-GR" dirty="0"/>
          </a:p>
        </p:txBody>
      </p:sp>
      <p:sp>
        <p:nvSpPr>
          <p:cNvPr id="8" name="1 - Τίτλος"/>
          <p:cNvSpPr txBox="1">
            <a:spLocks/>
          </p:cNvSpPr>
          <p:nvPr/>
        </p:nvSpPr>
        <p:spPr>
          <a:xfrm>
            <a:off x="2857488" y="6357958"/>
            <a:ext cx="8072494" cy="500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dirty="0">
                <a:latin typeface="+mj-lt"/>
                <a:ea typeface="+mj-ea"/>
                <a:cs typeface="+mj-cs"/>
              </a:rPr>
              <a:t>Σπίτι στα Ιωάννινα</a:t>
            </a:r>
            <a:r>
              <a:rPr kumimoji="0" lang="en-US" b="0" i="0" u="none" strike="noStrike" kern="1200" cap="none" spc="0" normalizeH="0" baseline="0" noProof="0" dirty="0">
                <a:ln>
                  <a:noFill/>
                </a:ln>
                <a:solidFill>
                  <a:schemeClr val="tx1"/>
                </a:solidFill>
                <a:effectLst/>
                <a:uLnTx/>
                <a:uFillTx/>
                <a:latin typeface="+mj-lt"/>
                <a:ea typeface="+mj-ea"/>
                <a:cs typeface="+mj-cs"/>
              </a:rPr>
              <a:t> </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
        <p:nvSpPr>
          <p:cNvPr id="9" name="1 - Τίτλος"/>
          <p:cNvSpPr txBox="1">
            <a:spLocks/>
          </p:cNvSpPr>
          <p:nvPr/>
        </p:nvSpPr>
        <p:spPr>
          <a:xfrm>
            <a:off x="928662" y="3714752"/>
            <a:ext cx="3143272" cy="78581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noProof="0" dirty="0">
                <a:latin typeface="+mj-lt"/>
                <a:ea typeface="+mj-ea"/>
                <a:cs typeface="+mj-cs"/>
              </a:rPr>
              <a:t>Κύτταρα παπαρούνες</a:t>
            </a:r>
            <a:r>
              <a:rPr kumimoji="0" lang="en-US" b="0" i="0" u="none" strike="noStrike" kern="1200" cap="none" spc="0" normalizeH="0" baseline="0" noProof="0" dirty="0">
                <a:ln>
                  <a:noFill/>
                </a:ln>
                <a:solidFill>
                  <a:schemeClr val="tx1"/>
                </a:solidFill>
                <a:effectLst/>
                <a:uLnTx/>
                <a:uFillTx/>
                <a:latin typeface="+mj-lt"/>
                <a:ea typeface="+mj-ea"/>
                <a:cs typeface="+mj-cs"/>
              </a:rPr>
              <a:t> </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1 - Τίτλος"/>
          <p:cNvSpPr txBox="1">
            <a:spLocks/>
          </p:cNvSpPr>
          <p:nvPr/>
        </p:nvSpPr>
        <p:spPr>
          <a:xfrm>
            <a:off x="4429124" y="6357958"/>
            <a:ext cx="4438680" cy="6524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dirty="0">
                <a:latin typeface="+mj-lt"/>
                <a:ea typeface="+mj-ea"/>
                <a:cs typeface="+mj-cs"/>
              </a:rPr>
              <a:t>Άνοιξη</a:t>
            </a:r>
            <a:r>
              <a:rPr kumimoji="0" lang="en-US" b="0" i="0" u="none" strike="noStrike" kern="1200" cap="none" spc="0" normalizeH="0" baseline="0" noProof="0" dirty="0">
                <a:ln>
                  <a:noFill/>
                </a:ln>
                <a:solidFill>
                  <a:schemeClr val="tx1"/>
                </a:solidFill>
                <a:effectLst/>
                <a:uLnTx/>
                <a:uFillTx/>
                <a:latin typeface="+mj-lt"/>
                <a:ea typeface="+mj-ea"/>
                <a:cs typeface="+mj-cs"/>
              </a:rPr>
              <a:t>  </a:t>
            </a:r>
            <a:endParaRPr kumimoji="0" lang="el-GR"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dissolve">
                                      <p:cBhvr>
                                        <p:cTn id="7" dur="500"/>
                                        <p:tgtEl>
                                          <p:spTgt spid="10752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07524"/>
                                        </p:tgtEl>
                                      </p:cBhvr>
                                    </p:animEffect>
                                    <p:set>
                                      <p:cBhvr>
                                        <p:cTn id="15" dur="1" fill="hold">
                                          <p:stCondLst>
                                            <p:cond delay="499"/>
                                          </p:stCondLst>
                                        </p:cTn>
                                        <p:tgtEl>
                                          <p:spTgt spid="107524"/>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7523"/>
                                        </p:tgtEl>
                                        <p:attrNameLst>
                                          <p:attrName>style.visibility</p:attrName>
                                        </p:attrNameLst>
                                      </p:cBhvr>
                                      <p:to>
                                        <p:strVal val="visible"/>
                                      </p:to>
                                    </p:set>
                                    <p:animEffect transition="in" filter="dissolve">
                                      <p:cBhvr>
                                        <p:cTn id="23" dur="500"/>
                                        <p:tgtEl>
                                          <p:spTgt spid="10752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dissolve">
                                      <p:cBhvr>
                                        <p:cTn id="29" dur="500"/>
                                        <p:tgtEl>
                                          <p:spTgt spid="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scielo.br/img/revistas/rimtsp/v56n6/0036-4665-rimtsp-56-06-541-gf01.jpg"/>
          <p:cNvPicPr>
            <a:picLocks noChangeAspect="1" noChangeArrowheads="1"/>
          </p:cNvPicPr>
          <p:nvPr/>
        </p:nvPicPr>
        <p:blipFill>
          <a:blip r:embed="rId3" cstate="print"/>
          <a:srcRect/>
          <a:stretch>
            <a:fillRect/>
          </a:stretch>
        </p:blipFill>
        <p:spPr bwMode="auto">
          <a:xfrm>
            <a:off x="0" y="1285860"/>
            <a:ext cx="9144001" cy="2839103"/>
          </a:xfrm>
          <a:prstGeom prst="rect">
            <a:avLst/>
          </a:prstGeom>
          <a:noFill/>
        </p:spPr>
      </p:pic>
      <p:sp>
        <p:nvSpPr>
          <p:cNvPr id="4" name="Rectangle 3"/>
          <p:cNvSpPr/>
          <p:nvPr/>
        </p:nvSpPr>
        <p:spPr>
          <a:xfrm>
            <a:off x="0" y="4071942"/>
            <a:ext cx="9144000" cy="338554"/>
          </a:xfrm>
          <a:prstGeom prst="rect">
            <a:avLst/>
          </a:prstGeom>
        </p:spPr>
        <p:txBody>
          <a:bodyPr wrap="square">
            <a:spAutoFit/>
          </a:bodyPr>
          <a:lstStyle/>
          <a:p>
            <a:pPr algn="ctr"/>
            <a:r>
              <a:rPr lang="el-GR" sz="1600" dirty="0">
                <a:effectLst>
                  <a:outerShdw blurRad="38100" dist="38100" dir="2700000" algn="tl">
                    <a:srgbClr val="000000">
                      <a:alpha val="43137"/>
                    </a:srgbClr>
                  </a:outerShdw>
                </a:effectLst>
              </a:rPr>
              <a:t> Ο Δρ </a:t>
            </a:r>
            <a:r>
              <a:rPr lang="en-US" sz="1600" dirty="0">
                <a:effectLst>
                  <a:outerShdw blurRad="38100" dist="38100" dir="2700000" algn="tl">
                    <a:srgbClr val="000000">
                      <a:alpha val="43137"/>
                    </a:srgbClr>
                  </a:outerShdw>
                </a:effectLst>
              </a:rPr>
              <a:t>D</a:t>
            </a:r>
            <a:r>
              <a:rPr lang="el-GR" sz="1600" dirty="0">
                <a:effectLst>
                  <a:outerShdw blurRad="38100" dist="38100" dir="2700000" algn="tl">
                    <a:srgbClr val="000000">
                      <a:alpha val="43137"/>
                    </a:srgbClr>
                  </a:outerShdw>
                </a:effectLst>
              </a:rPr>
              <a:t>. </a:t>
            </a:r>
            <a:r>
              <a:rPr lang="en-US" sz="1600" dirty="0" err="1">
                <a:effectLst>
                  <a:outerShdw blurRad="38100" dist="38100" dir="2700000" algn="tl">
                    <a:srgbClr val="000000">
                      <a:alpha val="43137"/>
                    </a:srgbClr>
                  </a:outerShdw>
                </a:effectLst>
              </a:rPr>
              <a:t>Burkitt</a:t>
            </a:r>
            <a:r>
              <a:rPr lang="el-GR" sz="1600" dirty="0">
                <a:effectLst>
                  <a:outerShdw blurRad="38100" dist="38100" dir="2700000" algn="tl">
                    <a:srgbClr val="000000">
                      <a:alpha val="43137"/>
                    </a:srgbClr>
                  </a:outerShdw>
                </a:effectLst>
              </a:rPr>
              <a:t>, ένα παιδί με λέμφωμα </a:t>
            </a:r>
            <a:r>
              <a:rPr lang="en-US" sz="1600" dirty="0" err="1">
                <a:effectLst>
                  <a:outerShdw blurRad="38100" dist="38100" dir="2700000" algn="tl">
                    <a:srgbClr val="000000">
                      <a:alpha val="43137"/>
                    </a:srgbClr>
                  </a:outerShdw>
                </a:effectLst>
              </a:rPr>
              <a:t>Burkitt</a:t>
            </a:r>
            <a:r>
              <a:rPr lang="el-GR" sz="1600" dirty="0">
                <a:effectLst>
                  <a:outerShdw blurRad="38100" dist="38100" dir="2700000" algn="tl">
                    <a:srgbClr val="000000">
                      <a:alpha val="43137"/>
                    </a:srgbClr>
                  </a:outerShdw>
                </a:effectLst>
              </a:rPr>
              <a:t> και το πρότυπο του «έναστρου ουρανού»</a:t>
            </a:r>
          </a:p>
        </p:txBody>
      </p:sp>
      <p:sp>
        <p:nvSpPr>
          <p:cNvPr id="5" name="Rectangle 4"/>
          <p:cNvSpPr/>
          <p:nvPr/>
        </p:nvSpPr>
        <p:spPr>
          <a:xfrm>
            <a:off x="0" y="1"/>
            <a:ext cx="9144000" cy="1661993"/>
          </a:xfrm>
          <a:prstGeom prst="rect">
            <a:avLst/>
          </a:prstGeom>
        </p:spPr>
        <p:txBody>
          <a:bodyPr wrap="square">
            <a:spAutoFit/>
          </a:bodyPr>
          <a:lstStyle/>
          <a:p>
            <a:pPr algn="ctr"/>
            <a:r>
              <a:rPr lang="el-GR" sz="2400" b="1" dirty="0"/>
              <a:t>ΑΝΑΛΟΓΙΕΣ ΣΤΗΝ ΙΑΤΡΙΚΗ : Η ΕΜΦΑΝΙΣΗ ΕΝΑΣΤΡΟΥ ΟΥΡΑΝΟΥ</a:t>
            </a:r>
            <a:endParaRPr lang="en-US" sz="2800" b="1" dirty="0"/>
          </a:p>
          <a:p>
            <a:pPr algn="ctr">
              <a:tabLst>
                <a:tab pos="1520825" algn="l"/>
              </a:tabLst>
            </a:pPr>
            <a:r>
              <a:rPr lang="el-GR" sz="2000" dirty="0"/>
              <a:t>Η  </a:t>
            </a:r>
            <a:r>
              <a:rPr lang="el-GR" sz="2000" dirty="0">
                <a:effectLst>
                  <a:outerShdw blurRad="38100" dist="38100" dir="2700000" algn="tl">
                    <a:srgbClr val="000000">
                      <a:alpha val="43137"/>
                    </a:srgbClr>
                  </a:outerShdw>
                </a:effectLst>
              </a:rPr>
              <a:t>περιγραφική</a:t>
            </a:r>
            <a:r>
              <a:rPr lang="el-GR" sz="2000" dirty="0"/>
              <a:t>  Παθολογική Ανατομική βασίστηκε ανέκαθεν σε μορφολογικά  </a:t>
            </a:r>
            <a:br>
              <a:rPr lang="el-GR" sz="2000" dirty="0"/>
            </a:br>
            <a:r>
              <a:rPr lang="el-GR" sz="2000" b="1" dirty="0"/>
              <a:t>π ρ ό τ υ π α. </a:t>
            </a:r>
            <a:r>
              <a:rPr lang="el-GR" dirty="0"/>
              <a:t>Οι παθολογοανατόμοι χρησιμοποιούν </a:t>
            </a:r>
            <a:r>
              <a:rPr lang="el-GR" dirty="0">
                <a:effectLst>
                  <a:outerShdw blurRad="38100" dist="38100" dir="2700000" algn="tl">
                    <a:srgbClr val="000000">
                      <a:alpha val="43137"/>
                    </a:srgbClr>
                  </a:outerShdw>
                </a:effectLst>
              </a:rPr>
              <a:t>αναλογίες</a:t>
            </a:r>
            <a:r>
              <a:rPr lang="el-GR" dirty="0"/>
              <a:t> και </a:t>
            </a:r>
            <a:r>
              <a:rPr lang="el-GR" dirty="0">
                <a:effectLst>
                  <a:outerShdw blurRad="38100" dist="38100" dir="2700000" algn="tl">
                    <a:srgbClr val="000000">
                      <a:alpha val="43137"/>
                    </a:srgbClr>
                  </a:outerShdw>
                </a:effectLst>
              </a:rPr>
              <a:t>παρομοιώσεις</a:t>
            </a:r>
            <a:r>
              <a:rPr lang="el-GR" dirty="0"/>
              <a:t>  για να θυμούνται και να αναγνωρίζουν τα ιστολογικά </a:t>
            </a:r>
            <a:r>
              <a:rPr lang="el-GR" u="sng" dirty="0"/>
              <a:t>πρότυπα</a:t>
            </a:r>
            <a:r>
              <a:rPr lang="el-GR" dirty="0"/>
              <a:t> στα δείγματα που εξετάζουν.</a:t>
            </a:r>
          </a:p>
          <a:p>
            <a:pPr algn="ctr"/>
            <a:r>
              <a:rPr lang="en-US" sz="2000" dirty="0"/>
              <a:t> </a:t>
            </a:r>
            <a:endParaRPr lang="en-US" sz="2000" b="1" dirty="0"/>
          </a:p>
        </p:txBody>
      </p:sp>
      <p:sp>
        <p:nvSpPr>
          <p:cNvPr id="6" name="Rectangle 5"/>
          <p:cNvSpPr/>
          <p:nvPr/>
        </p:nvSpPr>
        <p:spPr>
          <a:xfrm>
            <a:off x="0" y="4293096"/>
            <a:ext cx="9144000" cy="2585323"/>
          </a:xfrm>
          <a:prstGeom prst="rect">
            <a:avLst/>
          </a:prstGeom>
        </p:spPr>
        <p:txBody>
          <a:bodyPr wrap="square">
            <a:spAutoFit/>
          </a:bodyPr>
          <a:lstStyle/>
          <a:p>
            <a:pPr algn="ctr"/>
            <a:r>
              <a:rPr lang="el-GR" sz="1400" dirty="0"/>
              <a:t>Στο λέμφωμα </a:t>
            </a:r>
            <a:r>
              <a:rPr lang="en-US" sz="1400" dirty="0" err="1"/>
              <a:t>Burkitt</a:t>
            </a:r>
            <a:r>
              <a:rPr lang="el-GR" sz="1400" dirty="0"/>
              <a:t>, οι ιστολογικές τομές προσλαμβάνουν μια  μοναδική εμφάνιση στη χαμηλή μεγέθυνση. </a:t>
            </a:r>
          </a:p>
          <a:p>
            <a:pPr algn="ctr"/>
            <a:r>
              <a:rPr lang="el-GR" sz="1400" dirty="0"/>
              <a:t>Τα </a:t>
            </a:r>
            <a:r>
              <a:rPr lang="el-GR" sz="1400" dirty="0" err="1"/>
              <a:t>νεοπλασματικά</a:t>
            </a:r>
            <a:r>
              <a:rPr lang="el-GR" sz="1400" dirty="0"/>
              <a:t> κύτταρα, που είναι μετρίου μεγέθους και στρογγυλά, με ελάχιστο κυτταρόπλασμα, </a:t>
            </a:r>
          </a:p>
          <a:p>
            <a:pPr algn="ctr"/>
            <a:r>
              <a:rPr lang="el-GR" sz="1400" dirty="0"/>
              <a:t>είναι σε στενή διάταξη το ένα στο άλλο, σχηματίζοντας ένα σκούρο κυανό υπόστρωμα (τον </a:t>
            </a:r>
            <a:r>
              <a:rPr lang="el-GR" sz="1400" b="1" dirty="0"/>
              <a:t>«ουρανό»</a:t>
            </a:r>
            <a:r>
              <a:rPr lang="el-GR" sz="1400" dirty="0"/>
              <a:t>). </a:t>
            </a:r>
          </a:p>
          <a:p>
            <a:pPr algn="ctr"/>
            <a:r>
              <a:rPr lang="el-GR" sz="1400" dirty="0"/>
              <a:t>Τα κύτταρα αυτά έχουν πολύ υψηλό δείκτη πολλαπλασιασμού και απόπτωσης, οπότε τα </a:t>
            </a:r>
            <a:r>
              <a:rPr lang="el-GR" sz="1400" dirty="0" err="1"/>
              <a:t>μακροφάγα</a:t>
            </a:r>
            <a:r>
              <a:rPr lang="el-GR" sz="1400" dirty="0"/>
              <a:t>, που συμβαίνει να παρευρίσκονται, παραγεμίζουν με κυτταρικά κατάλοιπα (σε αυτό το σημείο ονομάζονται «</a:t>
            </a:r>
            <a:r>
              <a:rPr lang="el-GR" sz="1400" dirty="0" err="1"/>
              <a:t>μακροφάγα</a:t>
            </a:r>
            <a:r>
              <a:rPr lang="el-GR" sz="1400" dirty="0"/>
              <a:t> - σαρωτές») και, κατά τη μονιμοποίησή τους, το κυτταρόπλασμα απομακρύνεται, αφήνοντας  στρογγυλούς λευκούς χώρους γεμάτους με κυτταρικά κατάλοιπα και τους πυρήνες των </a:t>
            </a:r>
            <a:r>
              <a:rPr lang="el-GR" sz="1400" dirty="0" err="1"/>
              <a:t>μακροφάγων</a:t>
            </a:r>
            <a:r>
              <a:rPr lang="el-GR" sz="1400" dirty="0"/>
              <a:t> (τα </a:t>
            </a:r>
            <a:r>
              <a:rPr lang="el-GR" sz="1400" b="1" dirty="0"/>
              <a:t>«αστέρια»</a:t>
            </a:r>
            <a:r>
              <a:rPr lang="el-GR" sz="1400" dirty="0"/>
              <a:t>). Αυτό το πρότυπο </a:t>
            </a:r>
            <a:r>
              <a:rPr lang="el-GR" sz="1400" b="1" dirty="0"/>
              <a:t>«του έναστρου ουρανού»</a:t>
            </a:r>
            <a:r>
              <a:rPr lang="el-GR" sz="1400" dirty="0"/>
              <a:t> μπορεί να παρατηρηθεί σε ιστολογικές τομές από το μυελό των οστών, από λεμφαδένες και από </a:t>
            </a:r>
            <a:r>
              <a:rPr lang="el-GR" sz="1400" dirty="0" err="1"/>
              <a:t>εξωλεμφαδενικές</a:t>
            </a:r>
            <a:r>
              <a:rPr lang="el-GR" sz="1400" dirty="0"/>
              <a:t> μάζες· </a:t>
            </a:r>
          </a:p>
          <a:p>
            <a:pPr algn="ctr"/>
            <a:r>
              <a:rPr lang="el-GR" sz="1400" dirty="0"/>
              <a:t>είναι δε, αρκετά ειδικό, αν και με κανέναν τρόπο </a:t>
            </a:r>
            <a:r>
              <a:rPr lang="el-GR" sz="1400" dirty="0" err="1"/>
              <a:t>παθογνωμονικό</a:t>
            </a:r>
            <a:r>
              <a:rPr lang="el-GR" sz="1400" dirty="0"/>
              <a:t>, για το λέμφωμα </a:t>
            </a:r>
            <a:r>
              <a:rPr lang="en-US" sz="1400" dirty="0" err="1"/>
              <a:t>Burkitt</a:t>
            </a:r>
            <a:r>
              <a:rPr lang="el-GR" sz="1400" dirty="0"/>
              <a:t>.</a:t>
            </a:r>
          </a:p>
          <a:p>
            <a:pPr algn="just"/>
            <a:r>
              <a:rPr lang="el-GR" dirty="0"/>
              <a:t>Ενδεχομένως, ο όρος  </a:t>
            </a:r>
            <a:r>
              <a:rPr lang="el-GR" spc="300" dirty="0"/>
              <a:t>πρότυπο</a:t>
            </a:r>
            <a:r>
              <a:rPr lang="el-GR" dirty="0"/>
              <a:t> </a:t>
            </a:r>
            <a:r>
              <a:rPr lang="el-GR" b="1" dirty="0"/>
              <a:t>«του έναστρου ουρανού»</a:t>
            </a:r>
            <a:r>
              <a:rPr lang="el-GR" dirty="0"/>
              <a:t>  να επινοήθηκε</a:t>
            </a:r>
          </a:p>
          <a:p>
            <a:pPr algn="just"/>
            <a:r>
              <a:rPr lang="el-GR" dirty="0"/>
              <a:t>                                                από τους όμορφους νυχτερινούς πίνακες ζωγραφικής του </a:t>
            </a:r>
            <a:r>
              <a:rPr lang="en-US" b="1" dirty="0"/>
              <a:t>van Gogh</a:t>
            </a:r>
            <a:r>
              <a:rPr lang="el-GR"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iterate type="lt">
                                    <p:tmPct val="10000"/>
                                  </p:iterate>
                                  <p:childTnLst>
                                    <p:set>
                                      <p:cBhvr>
                                        <p:cTn id="6" dur="1" fill="hold">
                                          <p:stCondLst>
                                            <p:cond delay="0"/>
                                          </p:stCondLst>
                                        </p:cTn>
                                        <p:tgtEl>
                                          <p:spTgt spid="6">
                                            <p:txEl>
                                              <p:pRg st="5" end="5"/>
                                            </p:txEl>
                                          </p:spTgt>
                                        </p:tgtEl>
                                        <p:attrNameLst>
                                          <p:attrName>style.visibility</p:attrName>
                                        </p:attrNameLst>
                                      </p:cBhvr>
                                      <p:to>
                                        <p:strVal val="visible"/>
                                      </p:to>
                                    </p:set>
                                    <p:animEffect transition="in" filter="dissolve">
                                      <p:cBhvr>
                                        <p:cTn id="7" dur="500"/>
                                        <p:tgtEl>
                                          <p:spTgt spid="6">
                                            <p:txEl>
                                              <p:pRg st="5" end="5"/>
                                            </p:txEl>
                                          </p:spTgt>
                                        </p:tgtEl>
                                      </p:cBhvr>
                                    </p:animEffect>
                                  </p:childTnLst>
                                </p:cTn>
                              </p:par>
                              <p:par>
                                <p:cTn id="8" presetID="9" presetClass="entr" presetSubtype="0" fill="hold" nodeType="withEffect">
                                  <p:stCondLst>
                                    <p:cond delay="0"/>
                                  </p:stCondLst>
                                  <p:iterate type="lt">
                                    <p:tmPct val="10000"/>
                                  </p:iterate>
                                  <p:childTnLst>
                                    <p:set>
                                      <p:cBhvr>
                                        <p:cTn id="9" dur="1" fill="hold">
                                          <p:stCondLst>
                                            <p:cond delay="0"/>
                                          </p:stCondLst>
                                        </p:cTn>
                                        <p:tgtEl>
                                          <p:spTgt spid="6">
                                            <p:txEl>
                                              <p:pRg st="6" end="6"/>
                                            </p:txEl>
                                          </p:spTgt>
                                        </p:tgtEl>
                                        <p:attrNameLst>
                                          <p:attrName>style.visibility</p:attrName>
                                        </p:attrNameLst>
                                      </p:cBhvr>
                                      <p:to>
                                        <p:strVal val="visible"/>
                                      </p:to>
                                    </p:set>
                                    <p:animEffect transition="in" filter="dissolve">
                                      <p:cBhvr>
                                        <p:cTn id="1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00174"/>
            <a:ext cx="5715008" cy="5143536"/>
          </a:xfrm>
        </p:spPr>
        <p:txBody>
          <a:bodyPr>
            <a:noAutofit/>
          </a:bodyPr>
          <a:lstStyle/>
          <a:p>
            <a:pPr algn="ctr">
              <a:buNone/>
            </a:pPr>
            <a:r>
              <a:rPr lang="el-GR" sz="1600" spc="300" dirty="0">
                <a:effectLst>
                  <a:outerShdw blurRad="38100" dist="38100" dir="2700000" algn="tl">
                    <a:srgbClr val="000000">
                      <a:alpha val="43137"/>
                    </a:srgbClr>
                  </a:outerShdw>
                </a:effectLst>
              </a:rPr>
              <a:t>Τα θεμέλια αυτής της παρουσίασης</a:t>
            </a:r>
          </a:p>
          <a:p>
            <a:pPr lvl="0" algn="just"/>
            <a:r>
              <a:rPr lang="el-GR" sz="1600" b="1" dirty="0"/>
              <a:t>Δεκτικότητα, εξωστρέφεια</a:t>
            </a:r>
            <a:r>
              <a:rPr lang="el-GR" sz="1600" dirty="0"/>
              <a:t>: συνήθη γνωρίσματα τόσο της Τέχνης όσο και της Ομάδας Εργασίας της Ευρωπαϊκής Εταιρείας Παθολογικής Ανατομικής « Η Παθολογική Ανατομική και το Κοινό» με στόχο  </a:t>
            </a:r>
            <a:r>
              <a:rPr lang="el-GR" sz="1600" u="sng" dirty="0"/>
              <a:t>να γίνεται η Παθολογική Ανατομική λιγότερο εσωστρεφής και πιο προσιτή στους ανθρώπους που δεν έχουν σχέση με την Ιατρική</a:t>
            </a:r>
            <a:r>
              <a:rPr lang="el-GR" sz="1600" dirty="0"/>
              <a:t>. </a:t>
            </a:r>
            <a:r>
              <a:rPr lang="el-GR" sz="1200" dirty="0"/>
              <a:t>Απλώς σκεφτείτε το μέγεθος του αντίκτυπου που είχαν τα βίντεο στο “</a:t>
            </a:r>
            <a:r>
              <a:rPr lang="en-US" sz="1200" dirty="0"/>
              <a:t>You</a:t>
            </a:r>
            <a:r>
              <a:rPr lang="el-GR" sz="1200" dirty="0"/>
              <a:t>Τ</a:t>
            </a:r>
            <a:r>
              <a:rPr lang="en-US" sz="1200" dirty="0" err="1"/>
              <a:t>ube</a:t>
            </a:r>
            <a:r>
              <a:rPr lang="el-GR" sz="1200" dirty="0"/>
              <a:t>” με ηθοποιούς που επεσήμαιναν  θέματα Παθολογικής Ανατομικής, σε σύγκριση με κάθε ανάλογο έντυπο ενημερωτικό κείμενο.</a:t>
            </a:r>
          </a:p>
          <a:p>
            <a:pPr lvl="0" algn="just"/>
            <a:r>
              <a:rPr lang="el-GR" sz="1600" dirty="0"/>
              <a:t>Προσωπικά δεν είμαι ούτε καλλιτέχνης ούτε θεωρητικός της Τέχνης, αλλά μόνο ένας παθολογοανατόμος, λάτρης της Τέχνης και ανέκαθεν ήθελα, πρώτα από όλα, να καταγράψω (αναπόφευκτα  χρησιμοποιώντας λέξεις) την προσωπική μου μαρτυρία για τα </a:t>
            </a:r>
            <a:r>
              <a:rPr lang="el-GR" sz="1600" b="1" dirty="0"/>
              <a:t>σημεία επαφής</a:t>
            </a:r>
            <a:r>
              <a:rPr lang="el-GR" sz="1600" dirty="0"/>
              <a:t> των μορφών </a:t>
            </a:r>
            <a:r>
              <a:rPr lang="el-GR" sz="1600" b="1" dirty="0"/>
              <a:t>Τέχνης </a:t>
            </a:r>
            <a:r>
              <a:rPr lang="el-GR" sz="1600" dirty="0"/>
              <a:t>που προσιδιάζουν στη φύση μου, με την </a:t>
            </a:r>
            <a:r>
              <a:rPr lang="el-GR" sz="1600" b="1" dirty="0"/>
              <a:t>καθημερινή μου εργασία ως Παθολογοανατόμο</a:t>
            </a:r>
            <a:r>
              <a:rPr lang="el-GR" sz="1600" dirty="0"/>
              <a:t> και,  ύστερα,  να καταστήσω  γνωστά τα καλλιτεχνικά επιτεύγματα  συναδέλφων,  τους  περισσότερους  των οποίων έχω την τύχη να γνωρίζω.</a:t>
            </a:r>
          </a:p>
          <a:p>
            <a:pPr lvl="0" algn="just"/>
            <a:r>
              <a:rPr lang="el-GR" sz="1600" dirty="0"/>
              <a:t>Άραγε  πώς μπορεί η Τέχνη να προσεγγίσει δημιουργικά την επιστήμη και, συγκεκριμένα,  την Παθολογική Ανατομική; </a:t>
            </a:r>
          </a:p>
          <a:p>
            <a:endParaRPr lang="el-GR" sz="1600" dirty="0"/>
          </a:p>
        </p:txBody>
      </p:sp>
      <p:pic>
        <p:nvPicPr>
          <p:cNvPr id="53250" name="Picture 2" descr="http://america.pink/images/3/3/9/2/4/2/7/en/3-palette.jpg"/>
          <p:cNvPicPr>
            <a:picLocks noChangeAspect="1" noChangeArrowheads="1"/>
          </p:cNvPicPr>
          <p:nvPr/>
        </p:nvPicPr>
        <p:blipFill>
          <a:blip r:embed="rId2" cstate="print"/>
          <a:srcRect/>
          <a:stretch>
            <a:fillRect/>
          </a:stretch>
        </p:blipFill>
        <p:spPr bwMode="auto">
          <a:xfrm>
            <a:off x="1643042" y="214290"/>
            <a:ext cx="2500330" cy="1250165"/>
          </a:xfrm>
          <a:prstGeom prst="rect">
            <a:avLst/>
          </a:prstGeom>
          <a:noFill/>
        </p:spPr>
      </p:pic>
      <p:pic>
        <p:nvPicPr>
          <p:cNvPr id="53252" name="Picture 4" descr="http://www.patranews.gr/sites/default/files/styles/panopoly_image_full/public/partitoura_800x400.jpg?itok=rVoEQyR1"/>
          <p:cNvPicPr>
            <a:picLocks noChangeAspect="1" noChangeArrowheads="1"/>
          </p:cNvPicPr>
          <p:nvPr/>
        </p:nvPicPr>
        <p:blipFill>
          <a:blip r:embed="rId3" cstate="print"/>
          <a:srcRect/>
          <a:stretch>
            <a:fillRect/>
          </a:stretch>
        </p:blipFill>
        <p:spPr bwMode="auto">
          <a:xfrm>
            <a:off x="5715008" y="2214554"/>
            <a:ext cx="3214710" cy="1857388"/>
          </a:xfrm>
          <a:prstGeom prst="rect">
            <a:avLst/>
          </a:prstGeom>
          <a:noFill/>
        </p:spPr>
      </p:pic>
      <p:sp>
        <p:nvSpPr>
          <p:cNvPr id="53254" name="AutoShape 6"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6" name="AutoShape 8"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58" name="AutoShape 10"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60" name="AutoShape 12"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53262" name="AutoShape 14" descr="http://www.clker.com/cliparts/R/5/G/v/Q/J/theatre-masks.sv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3263" name="Picture 15"/>
          <p:cNvPicPr>
            <a:picLocks noChangeAspect="1" noChangeArrowheads="1"/>
          </p:cNvPicPr>
          <p:nvPr/>
        </p:nvPicPr>
        <p:blipFill>
          <a:blip r:embed="rId4" cstate="print"/>
          <a:srcRect/>
          <a:stretch>
            <a:fillRect/>
          </a:stretch>
        </p:blipFill>
        <p:spPr bwMode="auto">
          <a:xfrm>
            <a:off x="5715008" y="4214818"/>
            <a:ext cx="3214678" cy="2411009"/>
          </a:xfrm>
          <a:prstGeom prst="rect">
            <a:avLst/>
          </a:prstGeom>
          <a:noFill/>
          <a:ln w="9525">
            <a:noFill/>
            <a:miter lim="800000"/>
            <a:headEnd/>
            <a:tailEnd/>
          </a:ln>
          <a:effectLst/>
        </p:spPr>
      </p:pic>
      <p:pic>
        <p:nvPicPr>
          <p:cNvPr id="53265" name="Picture 17" descr="http://caxtoncreativewriting.co.za/wp-content/uploads/2016/05/poetry-in-garden-web11.jpg"/>
          <p:cNvPicPr>
            <a:picLocks noChangeAspect="1" noChangeArrowheads="1"/>
          </p:cNvPicPr>
          <p:nvPr/>
        </p:nvPicPr>
        <p:blipFill>
          <a:blip r:embed="rId5" cstate="print"/>
          <a:srcRect/>
          <a:stretch>
            <a:fillRect/>
          </a:stretch>
        </p:blipFill>
        <p:spPr bwMode="auto">
          <a:xfrm>
            <a:off x="5715008" y="214290"/>
            <a:ext cx="3214710" cy="1857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2" end="2"/>
                                            </p:txEl>
                                          </p:spTgt>
                                        </p:tgtEl>
                                      </p:cBhvr>
                                    </p:animEffect>
                                    <p:set>
                                      <p:cBhvr>
                                        <p:cTn id="1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3" end="3"/>
                                            </p:txEl>
                                          </p:spTgt>
                                        </p:tgtEl>
                                      </p:cBhvr>
                                    </p:animEffect>
                                    <p:set>
                                      <p:cBhvr>
                                        <p:cTn id="17"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0" end="0"/>
                                            </p:txEl>
                                          </p:spTgt>
                                        </p:tgtEl>
                                      </p:cBhvr>
                                    </p:animEffect>
                                    <p:set>
                                      <p:cBhvr>
                                        <p:cTn id="2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αγαπουλακι\Desktop\0036-4665-rimtsp-56-06-541-gf02.jpg"/>
          <p:cNvPicPr>
            <a:picLocks noChangeAspect="1" noChangeArrowheads="1"/>
          </p:cNvPicPr>
          <p:nvPr/>
        </p:nvPicPr>
        <p:blipFill>
          <a:blip r:embed="rId2" cstate="print"/>
          <a:srcRect/>
          <a:stretch>
            <a:fillRect/>
          </a:stretch>
        </p:blipFill>
        <p:spPr bwMode="auto">
          <a:xfrm>
            <a:off x="1571604" y="714356"/>
            <a:ext cx="5929354" cy="3948777"/>
          </a:xfrm>
          <a:prstGeom prst="rect">
            <a:avLst/>
          </a:prstGeom>
          <a:noFill/>
        </p:spPr>
      </p:pic>
      <p:sp>
        <p:nvSpPr>
          <p:cNvPr id="3" name="Rectangle 2"/>
          <p:cNvSpPr/>
          <p:nvPr/>
        </p:nvSpPr>
        <p:spPr>
          <a:xfrm>
            <a:off x="1403648" y="4725144"/>
            <a:ext cx="6552727" cy="369332"/>
          </a:xfrm>
          <a:prstGeom prst="rect">
            <a:avLst/>
          </a:prstGeom>
        </p:spPr>
        <p:txBody>
          <a:bodyPr wrap="square">
            <a:spAutoFit/>
          </a:bodyPr>
          <a:lstStyle/>
          <a:p>
            <a:r>
              <a:rPr lang="el-GR" dirty="0"/>
              <a:t>  </a:t>
            </a:r>
            <a:r>
              <a:rPr lang="en-US" dirty="0"/>
              <a:t>VAN GOGH</a:t>
            </a:r>
            <a:r>
              <a:rPr lang="el-GR" dirty="0"/>
              <a:t> </a:t>
            </a:r>
            <a:r>
              <a:rPr lang="en-US" dirty="0"/>
              <a:t> </a:t>
            </a:r>
            <a:r>
              <a:rPr lang="el-GR" dirty="0"/>
              <a:t>Έναστρη νύχτα πάνω από το Ροδανό ποταμό</a:t>
            </a:r>
            <a:r>
              <a:rPr lang="en-US" dirty="0"/>
              <a:t>, 1888</a:t>
            </a:r>
            <a:endParaRPr lang="el-GR" dirty="0"/>
          </a:p>
        </p:txBody>
      </p:sp>
      <p:sp>
        <p:nvSpPr>
          <p:cNvPr id="4" name="Rectangle 3"/>
          <p:cNvSpPr/>
          <p:nvPr/>
        </p:nvSpPr>
        <p:spPr>
          <a:xfrm>
            <a:off x="0" y="5286388"/>
            <a:ext cx="9144000" cy="1754326"/>
          </a:xfrm>
          <a:prstGeom prst="rect">
            <a:avLst/>
          </a:prstGeom>
        </p:spPr>
        <p:txBody>
          <a:bodyPr wrap="square">
            <a:spAutoFit/>
          </a:bodyPr>
          <a:lstStyle/>
          <a:p>
            <a:pPr algn="just"/>
            <a:r>
              <a:rPr lang="el-GR" dirty="0"/>
              <a:t>«Η </a:t>
            </a:r>
            <a:r>
              <a:rPr lang="el-GR" b="1" dirty="0"/>
              <a:t>φαντασία</a:t>
            </a:r>
            <a:r>
              <a:rPr lang="el-GR" dirty="0"/>
              <a:t> είναι σίγουρα μια ικανότητα που πρέπει να </a:t>
            </a:r>
            <a:r>
              <a:rPr lang="el-GR" dirty="0">
                <a:effectLst>
                  <a:outerShdw blurRad="38100" dist="38100" dir="2700000" algn="tl">
                    <a:srgbClr val="000000">
                      <a:alpha val="43137"/>
                    </a:srgbClr>
                  </a:outerShdw>
                </a:effectLst>
              </a:rPr>
              <a:t>αναπτύσσουμε</a:t>
            </a:r>
            <a:r>
              <a:rPr lang="el-GR" dirty="0"/>
              <a:t> και, από μόνη της, μπορεί να μας ωθήσει στην αποκάλυψη μιας πιο αναζωογονητικής και καταπραϋντικής φύσης… Για παράδειγμα, να ένα πράγμα που θα ήθελα να προσπαθήσω να κάνω, έναν </a:t>
            </a:r>
            <a:r>
              <a:rPr lang="el-GR" b="1" dirty="0"/>
              <a:t>ουρανό διακοσμημένο με αστέρια</a:t>
            </a:r>
            <a:r>
              <a:rPr lang="el-GR" dirty="0"/>
              <a:t>, … Αλλά πώς μπορώ να τα καταφέρω, εκτός εάν αποφασίσω να δουλέψω… μέσα από τη </a:t>
            </a:r>
            <a:r>
              <a:rPr lang="el-GR" b="1" dirty="0"/>
              <a:t>φαντασία</a:t>
            </a:r>
            <a:r>
              <a:rPr lang="el-GR" dirty="0"/>
              <a:t>;»  Γράμμα του </a:t>
            </a:r>
            <a:r>
              <a:rPr lang="en-US" dirty="0"/>
              <a:t>van Gogh</a:t>
            </a:r>
            <a:r>
              <a:rPr lang="el-GR" dirty="0"/>
              <a:t>, 4. 1888.</a:t>
            </a:r>
            <a:br>
              <a:rPr lang="el-GR" dirty="0"/>
            </a:br>
            <a:endParaRPr lang="en-US" dirty="0"/>
          </a:p>
        </p:txBody>
      </p:sp>
      <p:sp>
        <p:nvSpPr>
          <p:cNvPr id="5" name="Rectangle 4"/>
          <p:cNvSpPr/>
          <p:nvPr/>
        </p:nvSpPr>
        <p:spPr>
          <a:xfrm rot="10800000" flipV="1">
            <a:off x="0" y="5136322"/>
            <a:ext cx="9144000" cy="1754326"/>
          </a:xfrm>
          <a:prstGeom prst="rect">
            <a:avLst/>
          </a:prstGeom>
        </p:spPr>
        <p:txBody>
          <a:bodyPr wrap="square">
            <a:spAutoFit/>
          </a:bodyPr>
          <a:lstStyle/>
          <a:p>
            <a:pPr algn="just"/>
            <a:r>
              <a:rPr lang="el-GR" dirty="0"/>
              <a:t>Ο </a:t>
            </a:r>
            <a:r>
              <a:rPr lang="en-US" dirty="0"/>
              <a:t>van Gogh</a:t>
            </a:r>
            <a:r>
              <a:rPr lang="el-GR" dirty="0"/>
              <a:t>, πριν από το νευρικό κλονισμό του το Δεκέμβριο του 1888 που κατέληξε στη νοσηλεία του στο άσυλο του </a:t>
            </a:r>
            <a:r>
              <a:rPr lang="en-US" dirty="0"/>
              <a:t>Arles</a:t>
            </a:r>
            <a:r>
              <a:rPr lang="el-GR" dirty="0"/>
              <a:t>, το Σεπτέμβριο του ίδιου έτους, ζωγράφισε την  </a:t>
            </a:r>
            <a:r>
              <a:rPr lang="el-GR" b="1" dirty="0"/>
              <a:t>Έναστρη Νύχτα πάνω από το Ροδανό ποταμό</a:t>
            </a:r>
            <a:r>
              <a:rPr lang="el-GR" dirty="0"/>
              <a:t>. Δουλεύοντας νύχτα κάτω από μια λάμπα αερίου, ο </a:t>
            </a:r>
            <a:r>
              <a:rPr lang="en-US" dirty="0"/>
              <a:t>van Gogh </a:t>
            </a:r>
            <a:r>
              <a:rPr lang="el-GR" dirty="0"/>
              <a:t>ζωγράφισε αυτό το έργο άμεσα από τη φύση. «Μου κάνει καλό να κάνω ό, τι είναι δύσκολο» έγραφε ο </a:t>
            </a:r>
            <a:r>
              <a:rPr lang="en-US" dirty="0"/>
              <a:t>van Gogh</a:t>
            </a:r>
            <a:r>
              <a:rPr lang="el-GR" dirty="0"/>
              <a:t>, «Αυτό δε σταματά την τεράστια ανάγκη μου για…- να πω τη λέξη</a:t>
            </a:r>
            <a:r>
              <a:rPr lang="en-US" dirty="0"/>
              <a:t>; </a:t>
            </a:r>
            <a:r>
              <a:rPr lang="el-GR" dirty="0"/>
              <a:t>- για θρησκεία· γι’ αυτό βγαίνω έξω τη νύχτα και ζωγραφίζω τα αστέρια».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85728"/>
            <a:ext cx="9001156" cy="71438"/>
          </a:xfrm>
        </p:spPr>
        <p:txBody>
          <a:bodyPr>
            <a:noAutofit/>
          </a:bodyPr>
          <a:lstStyle/>
          <a:p>
            <a:r>
              <a:rPr lang="el-GR" sz="2400" dirty="0"/>
              <a:t>Οι έναστροι ουρανοί της Παθολογικής Ανατομικής</a:t>
            </a:r>
            <a:br>
              <a:rPr lang="el-GR" sz="2800" dirty="0"/>
            </a:br>
            <a:endParaRPr lang="el-GR" sz="2800" dirty="0"/>
          </a:p>
        </p:txBody>
      </p:sp>
      <p:pic>
        <p:nvPicPr>
          <p:cNvPr id="22530" name="Picture 2" descr="Histology and Art——An expression of life | SM2702 Interdisciplinary Practices in Art, Secience and the Humanities: "/>
          <p:cNvPicPr>
            <a:picLocks noChangeAspect="1" noChangeArrowheads="1"/>
          </p:cNvPicPr>
          <p:nvPr/>
        </p:nvPicPr>
        <p:blipFill>
          <a:blip r:embed="rId3" cstate="print"/>
          <a:srcRect/>
          <a:stretch>
            <a:fillRect/>
          </a:stretch>
        </p:blipFill>
        <p:spPr bwMode="auto">
          <a:xfrm>
            <a:off x="428596" y="2143116"/>
            <a:ext cx="3000396" cy="2000264"/>
          </a:xfrm>
          <a:prstGeom prst="rect">
            <a:avLst/>
          </a:prstGeom>
          <a:noFill/>
        </p:spPr>
      </p:pic>
      <p:pic>
        <p:nvPicPr>
          <p:cNvPr id="22532" name="Picture 4" descr="Linfoma de Burkitt/ Noche estrellada en París -Love Pathology!: "/>
          <p:cNvPicPr>
            <a:picLocks noChangeAspect="1" noChangeArrowheads="1"/>
          </p:cNvPicPr>
          <p:nvPr/>
        </p:nvPicPr>
        <p:blipFill>
          <a:blip r:embed="rId4" cstate="print"/>
          <a:srcRect/>
          <a:stretch>
            <a:fillRect/>
          </a:stretch>
        </p:blipFill>
        <p:spPr bwMode="auto">
          <a:xfrm>
            <a:off x="3571900" y="4286256"/>
            <a:ext cx="3000364" cy="2138305"/>
          </a:xfrm>
          <a:prstGeom prst="rect">
            <a:avLst/>
          </a:prstGeom>
          <a:noFill/>
        </p:spPr>
      </p:pic>
      <p:pic>
        <p:nvPicPr>
          <p:cNvPr id="1026" name="Picture 2" descr="C:\Users\αγαπουλακι\Desktop\bio-sickle-Burkitt's-Lymphoma.jpg"/>
          <p:cNvPicPr>
            <a:picLocks noChangeAspect="1" noChangeArrowheads="1"/>
          </p:cNvPicPr>
          <p:nvPr/>
        </p:nvPicPr>
        <p:blipFill>
          <a:blip r:embed="rId5" cstate="print"/>
          <a:srcRect/>
          <a:stretch>
            <a:fillRect/>
          </a:stretch>
        </p:blipFill>
        <p:spPr bwMode="auto">
          <a:xfrm rot="10800000">
            <a:off x="3571868" y="2143116"/>
            <a:ext cx="3000396" cy="2000264"/>
          </a:xfrm>
          <a:prstGeom prst="rect">
            <a:avLst/>
          </a:prstGeom>
          <a:noFill/>
        </p:spPr>
      </p:pic>
      <p:pic>
        <p:nvPicPr>
          <p:cNvPr id="7" name="Picture 2" descr="“The stars look very different today”"/>
          <p:cNvPicPr>
            <a:picLocks noChangeAspect="1" noChangeArrowheads="1" noCrop="1"/>
          </p:cNvPicPr>
          <p:nvPr/>
        </p:nvPicPr>
        <p:blipFill>
          <a:blip r:embed="rId6" cstate="print"/>
          <a:srcRect/>
          <a:stretch>
            <a:fillRect/>
          </a:stretch>
        </p:blipFill>
        <p:spPr bwMode="auto">
          <a:xfrm>
            <a:off x="428596" y="4286256"/>
            <a:ext cx="3000396" cy="2149856"/>
          </a:xfrm>
          <a:prstGeom prst="rect">
            <a:avLst/>
          </a:prstGeom>
          <a:noFill/>
        </p:spPr>
      </p:pic>
      <p:sp>
        <p:nvSpPr>
          <p:cNvPr id="8" name="Rectangle 7"/>
          <p:cNvSpPr/>
          <p:nvPr/>
        </p:nvSpPr>
        <p:spPr>
          <a:xfrm>
            <a:off x="0" y="214290"/>
            <a:ext cx="9144000" cy="2318209"/>
          </a:xfrm>
          <a:prstGeom prst="rect">
            <a:avLst/>
          </a:prstGeom>
        </p:spPr>
        <p:txBody>
          <a:bodyPr wrap="square">
            <a:spAutoFit/>
          </a:bodyPr>
          <a:lstStyle/>
          <a:p>
            <a:pPr algn="just"/>
            <a:r>
              <a:rPr lang="el-GR" sz="1400" dirty="0"/>
              <a:t>Από τις εννέα Μούσες της Ελληνικής Μυθολογίας, η Ουρανία ήταν αυτή της αστρονομίας. Η τελευταία  εμπεριέχει  άλλη  μια </a:t>
            </a:r>
            <a:r>
              <a:rPr lang="el-GR" sz="1400" b="1" dirty="0"/>
              <a:t>αναλογία με την Παθολογική Ανατομική</a:t>
            </a:r>
            <a:r>
              <a:rPr lang="el-GR" sz="1400" dirty="0"/>
              <a:t>. «Όταν είσαι παιδί, ο νυχτερινός ουρανός σου φαίνεται πάντα ίδιος. Κάποιος όμως σε βοηθάει να παρατηρήσεις τρία αστέρια στη σειρά και σου λέει ότι αυτή είναι η «ζώνη του Ωρίωνα». Ο Δρ </a:t>
            </a:r>
            <a:r>
              <a:rPr lang="en-US" sz="1400" dirty="0"/>
              <a:t>J</a:t>
            </a:r>
            <a:r>
              <a:rPr lang="el-GR" sz="1400" dirty="0"/>
              <a:t>. </a:t>
            </a:r>
            <a:r>
              <a:rPr lang="en-US" sz="1400" dirty="0"/>
              <a:t>Sickle</a:t>
            </a:r>
            <a:r>
              <a:rPr lang="el-GR" sz="1400" dirty="0"/>
              <a:t> ισχυρίζεται ότι η </a:t>
            </a:r>
            <a:r>
              <a:rPr lang="el-GR" sz="1400" b="1" dirty="0"/>
              <a:t>Παθολογική Ανατομική</a:t>
            </a:r>
            <a:r>
              <a:rPr lang="el-GR" sz="1400" dirty="0"/>
              <a:t> είναι πολύ παρόμοια με την παραπάνω διεργασία. Οι παθολογοανατόμοι </a:t>
            </a:r>
            <a:r>
              <a:rPr lang="el-GR" sz="1400" b="1" dirty="0"/>
              <a:t>αναγνωρίζουμε, </a:t>
            </a:r>
            <a:r>
              <a:rPr lang="el-GR" sz="1400" dirty="0"/>
              <a:t> </a:t>
            </a:r>
            <a:r>
              <a:rPr lang="el-GR" sz="1400" b="1" dirty="0"/>
              <a:t>επιλέγουμε  </a:t>
            </a:r>
            <a:r>
              <a:rPr lang="el-GR" sz="1400" b="1" spc="600" dirty="0"/>
              <a:t>πρότυπα</a:t>
            </a:r>
            <a:r>
              <a:rPr lang="el-GR" sz="1400" dirty="0"/>
              <a:t> και </a:t>
            </a:r>
            <a:r>
              <a:rPr lang="el-GR" sz="1400" b="1" dirty="0"/>
              <a:t>τα ονομάζουμε</a:t>
            </a:r>
            <a:r>
              <a:rPr lang="el-GR" sz="1400" dirty="0"/>
              <a:t>. </a:t>
            </a:r>
            <a:r>
              <a:rPr lang="el-GR" sz="1400" b="1" dirty="0"/>
              <a:t>Η δεξιότητα εδραιώνεται  με την πρακτική, όπως ακριβώς μαθαίνουμε να διακρίνουμε έναν αστερισμό μια έναστρη νύχτα.</a:t>
            </a:r>
            <a:r>
              <a:rPr lang="el-GR" sz="1400" dirty="0"/>
              <a:t> Ο Δρ </a:t>
            </a:r>
            <a:r>
              <a:rPr lang="en-US" sz="1400" dirty="0" err="1"/>
              <a:t>Sickel</a:t>
            </a:r>
            <a:r>
              <a:rPr lang="en-US" sz="1400" dirty="0"/>
              <a:t> </a:t>
            </a:r>
            <a:r>
              <a:rPr lang="el-GR" sz="1400" dirty="0"/>
              <a:t>θεμελίωσε το «</a:t>
            </a:r>
            <a:r>
              <a:rPr lang="el-GR" sz="1400" b="1" dirty="0"/>
              <a:t>Θεραπευτικό Πρόγραμμα μέσω της Τέχνης»</a:t>
            </a:r>
            <a:r>
              <a:rPr lang="el-GR" sz="1400" dirty="0"/>
              <a:t>  στο Νοσοκομείο </a:t>
            </a:r>
            <a:r>
              <a:rPr lang="en-US" sz="1400" dirty="0"/>
              <a:t>El Camino </a:t>
            </a:r>
            <a:r>
              <a:rPr lang="el-GR" sz="1400" dirty="0"/>
              <a:t>στην τοποθεσία  « </a:t>
            </a:r>
            <a:r>
              <a:rPr lang="en-US" sz="1400" dirty="0"/>
              <a:t>Mountain View</a:t>
            </a:r>
            <a:r>
              <a:rPr lang="el-GR" sz="1400" dirty="0"/>
              <a:t>-Θέα του Βουνού», στην Καλιφόρνια, το 2002. Φυσικά, η  νόσος βρίσκεται στο επίκεντρο της μελέτης του∙ ενδιαφέρεται όμως επίσης  </a:t>
            </a:r>
            <a:r>
              <a:rPr lang="el-GR" sz="1400" b="1" dirty="0"/>
              <a:t>για τη δύναμη της τέχνης, της μουσικής και του γέλιου ως θεραπευτικά μέσα στην αντιμετώπιση του πόνου</a:t>
            </a:r>
            <a:r>
              <a:rPr lang="el-GR" sz="1400" dirty="0"/>
              <a:t>.</a:t>
            </a:r>
            <a:br>
              <a:rPr lang="el-GR" sz="1400" dirty="0"/>
            </a:br>
            <a:endParaRPr lang="el-GR" sz="1400" b="1" dirty="0"/>
          </a:p>
        </p:txBody>
      </p:sp>
      <p:sp>
        <p:nvSpPr>
          <p:cNvPr id="9" name="Rectangle 8"/>
          <p:cNvSpPr/>
          <p:nvPr/>
        </p:nvSpPr>
        <p:spPr>
          <a:xfrm>
            <a:off x="6572264" y="214290"/>
            <a:ext cx="2571736" cy="7417415"/>
          </a:xfrm>
          <a:prstGeom prst="rect">
            <a:avLst/>
          </a:prstGeom>
        </p:spPr>
        <p:txBody>
          <a:bodyPr wrap="square">
            <a:spAutoFit/>
          </a:bodyPr>
          <a:lstStyle/>
          <a:p>
            <a:pPr algn="ctr"/>
            <a:r>
              <a:rPr lang="el-GR" sz="1400" dirty="0"/>
              <a:t>Ο ίδιος ομολογεί ότι </a:t>
            </a:r>
            <a:r>
              <a:rPr lang="el-GR" sz="1400" b="1" dirty="0"/>
              <a:t>«Για να είναι κάποιος παθολογοανατόμος, βοηθάει το να έχει ζωηρή φαντασία»</a:t>
            </a:r>
            <a:r>
              <a:rPr lang="el-GR" sz="1400" dirty="0"/>
              <a:t>. </a:t>
            </a:r>
          </a:p>
          <a:p>
            <a:pPr algn="ctr"/>
            <a:endParaRPr lang="el-GR" sz="1400" dirty="0"/>
          </a:p>
          <a:p>
            <a:pPr algn="just"/>
            <a:r>
              <a:rPr lang="el-GR" sz="1400" dirty="0"/>
              <a:t>Ο Δρ </a:t>
            </a:r>
            <a:r>
              <a:rPr lang="en-US" sz="1400" dirty="0" err="1"/>
              <a:t>Sickel</a:t>
            </a:r>
            <a:r>
              <a:rPr lang="el-GR" sz="1400" dirty="0"/>
              <a:t> προσπαθεί να συμβιβαστεί με το εξής παράδοξο και να το αποδεχτεί: πώς κάτι όπως ένας όγκος που απειλεί τη ζωή μας, μπορεί να είναι ταυτόχρονα </a:t>
            </a:r>
            <a:r>
              <a:rPr lang="el-GR" sz="1400" b="1" dirty="0"/>
              <a:t>τόσο αισθητικά σαγηνευτικό</a:t>
            </a:r>
            <a:r>
              <a:rPr lang="el-GR" sz="1400" dirty="0"/>
              <a:t> όσο και</a:t>
            </a:r>
            <a:r>
              <a:rPr lang="el-GR" sz="1400" b="1" dirty="0"/>
              <a:t> τραγικό</a:t>
            </a:r>
            <a:r>
              <a:rPr lang="el-GR" sz="1400" dirty="0"/>
              <a:t>.  Όπως αναφέρει «Οι συγραφείς, οι δραματουργοί, οι ποιητές και εν γένει οι </a:t>
            </a:r>
            <a:r>
              <a:rPr lang="el-GR" sz="1400" b="1" dirty="0"/>
              <a:t>καλλιτέχνες</a:t>
            </a:r>
            <a:r>
              <a:rPr lang="el-GR" sz="1400" dirty="0"/>
              <a:t> καταπιάνονται  </a:t>
            </a:r>
            <a:r>
              <a:rPr lang="el-GR" sz="1400" b="1" dirty="0"/>
              <a:t>συνεχώς</a:t>
            </a:r>
            <a:r>
              <a:rPr lang="el-GR" sz="1400" dirty="0"/>
              <a:t> με αυτό το παράδοξο. </a:t>
            </a:r>
            <a:r>
              <a:rPr lang="el-GR" sz="1400" b="1" dirty="0"/>
              <a:t>Πρόκειται για άκρως </a:t>
            </a:r>
            <a:r>
              <a:rPr lang="el-GR" sz="1400" b="1" dirty="0">
                <a:effectLst>
                  <a:outerShdw blurRad="38100" dist="38100" dir="2700000" algn="tl">
                    <a:srgbClr val="000000">
                      <a:alpha val="43137"/>
                    </a:srgbClr>
                  </a:outerShdw>
                </a:effectLst>
              </a:rPr>
              <a:t>δυσάρεστα</a:t>
            </a:r>
            <a:r>
              <a:rPr lang="el-GR" sz="1400" b="1" dirty="0"/>
              <a:t> θέματα∙ ωστόσο, η παρουσίαση και </a:t>
            </a:r>
            <a:r>
              <a:rPr lang="en-US" sz="1400" b="1" dirty="0"/>
              <a:t>o </a:t>
            </a:r>
            <a:r>
              <a:rPr lang="el-GR" sz="1400" b="1" dirty="0"/>
              <a:t>συλλογισμός της αισθητικής τους υπόστασης κάτω από το μικροσκόπιο μπορεί να απαλύνει τα τραύματα αυτών των κατά τα άλλα φρικτών θεμάτων»</a:t>
            </a:r>
            <a:r>
              <a:rPr lang="el-GR" sz="1400" dirty="0"/>
              <a:t>. Είναι αδιαμφισβήτητο ότι, με την ίδια τακτική, απαίσιες καταστάσεις       δυνητικώς </a:t>
            </a:r>
            <a:r>
              <a:rPr lang="el-GR" sz="1400" b="1" spc="600" dirty="0"/>
              <a:t>καθαίρονται</a:t>
            </a:r>
            <a:r>
              <a:rPr lang="el-GR" sz="1400" dirty="0"/>
              <a:t> μέσω της </a:t>
            </a:r>
            <a:r>
              <a:rPr lang="el-GR" sz="1400" dirty="0">
                <a:effectLst>
                  <a:outerShdw blurRad="38100" dist="38100" dir="2700000" algn="tl">
                    <a:srgbClr val="000000">
                      <a:alpha val="43137"/>
                    </a:srgbClr>
                  </a:outerShdw>
                </a:effectLst>
              </a:rPr>
              <a:t>αισθητικής συγκίνησης </a:t>
            </a:r>
            <a:r>
              <a:rPr lang="el-GR" sz="1400" dirty="0"/>
              <a:t>όλων των μορφών της  </a:t>
            </a:r>
            <a:r>
              <a:rPr lang="el-GR" sz="1400" b="1" dirty="0"/>
              <a:t>Τ έ χ ν η ς.</a:t>
            </a:r>
            <a:endParaRPr lang="el-GR" sz="1400" dirty="0"/>
          </a:p>
          <a:p>
            <a:pPr algn="just"/>
            <a:r>
              <a:rPr lang="el-GR" sz="1400" b="1" dirty="0"/>
              <a:t> </a:t>
            </a:r>
            <a:endParaRPr lang="el-GR" sz="1400" dirty="0"/>
          </a:p>
          <a:p>
            <a:pPr algn="just"/>
            <a:r>
              <a:rPr lang="el-GR" sz="1400" b="1" dirty="0"/>
              <a:t> </a:t>
            </a:r>
            <a:endParaRPr lang="en-US" sz="1400" dirty="0"/>
          </a:p>
        </p:txBody>
      </p:sp>
      <p:pic>
        <p:nvPicPr>
          <p:cNvPr id="122881" name="Picture 1" descr="C:\Users\αγαπουλακι\Desktop\the-starry-night-1889(1).jpg!Large.jpg"/>
          <p:cNvPicPr>
            <a:picLocks noChangeAspect="1" noChangeArrowheads="1"/>
          </p:cNvPicPr>
          <p:nvPr/>
        </p:nvPicPr>
        <p:blipFill>
          <a:blip r:embed="rId7" cstate="print"/>
          <a:srcRect/>
          <a:stretch>
            <a:fillRect/>
          </a:stretch>
        </p:blipFill>
        <p:spPr bwMode="auto">
          <a:xfrm>
            <a:off x="285720" y="2500306"/>
            <a:ext cx="6273868" cy="3929090"/>
          </a:xfrm>
          <a:prstGeom prst="rect">
            <a:avLst/>
          </a:prstGeom>
          <a:noFill/>
        </p:spPr>
      </p:pic>
      <p:sp>
        <p:nvSpPr>
          <p:cNvPr id="10" name="Rectangle 9"/>
          <p:cNvSpPr/>
          <p:nvPr/>
        </p:nvSpPr>
        <p:spPr>
          <a:xfrm rot="10800000" flipV="1">
            <a:off x="1643042" y="6452557"/>
            <a:ext cx="5072096" cy="369332"/>
          </a:xfrm>
          <a:prstGeom prst="rect">
            <a:avLst/>
          </a:prstGeom>
        </p:spPr>
        <p:txBody>
          <a:bodyPr wrap="square">
            <a:spAutoFit/>
          </a:bodyPr>
          <a:lstStyle/>
          <a:p>
            <a:r>
              <a:rPr lang="en-GB" dirty="0"/>
              <a:t>VAN GOGH </a:t>
            </a:r>
            <a:r>
              <a:rPr lang="el-GR" dirty="0"/>
              <a:t>  Η έναστρη νύχτα</a:t>
            </a:r>
            <a:r>
              <a:rPr lang="en-GB" dirty="0"/>
              <a:t>, 1889</a:t>
            </a:r>
            <a:endParaRPr lang="el-GR" dirty="0"/>
          </a:p>
        </p:txBody>
      </p:sp>
      <p:sp>
        <p:nvSpPr>
          <p:cNvPr id="11" name="Content Placeholder 2"/>
          <p:cNvSpPr txBox="1">
            <a:spLocks/>
          </p:cNvSpPr>
          <p:nvPr/>
        </p:nvSpPr>
        <p:spPr>
          <a:xfrm>
            <a:off x="0" y="332656"/>
            <a:ext cx="6572264" cy="2024773"/>
          </a:xfrm>
          <a:prstGeom prst="rect">
            <a:avLst/>
          </a:prstGeom>
        </p:spPr>
        <p:txBody>
          <a:bodyPr>
            <a:normAutofit fontScale="475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K</a:t>
            </a:r>
            <a:r>
              <a:rPr kumimoji="0" lang="el-GR" sz="3200" b="0" i="0" u="none" strike="noStrike" kern="1200" cap="none" spc="0" normalizeH="0" baseline="0" noProof="0" dirty="0">
                <a:ln>
                  <a:noFill/>
                </a:ln>
                <a:solidFill>
                  <a:schemeClr val="tx1"/>
                </a:solidFill>
                <a:effectLst/>
                <a:uLnTx/>
                <a:uFillTx/>
                <a:latin typeface="+mn-lt"/>
                <a:ea typeface="+mn-ea"/>
                <a:cs typeface="+mn-cs"/>
              </a:rPr>
              <a:t>αθώς η αρχαία ελληνική τραγωδία σε κάποιους φαίνεται δυσπρόσιτη, χρονικά τουλάχιστον, η έννοια </a:t>
            </a:r>
            <a:r>
              <a:rPr kumimoji="0" lang="el-GR" sz="3200" i="0" u="none" strike="noStrike" kern="1200" cap="none" spc="30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rPr>
              <a:t>της κάθαρσης μέσω της Τέχνης</a:t>
            </a:r>
            <a:r>
              <a:rPr kumimoji="0" lang="el-GR" sz="3200" b="0" i="0" u="none" strike="noStrike" kern="1200" cap="none" spc="0" normalizeH="0" baseline="0" noProof="0" dirty="0">
                <a:ln>
                  <a:noFill/>
                </a:ln>
                <a:solidFill>
                  <a:schemeClr val="tx1"/>
                </a:solidFill>
                <a:effectLst/>
                <a:uLnTx/>
                <a:uFillTx/>
                <a:latin typeface="+mn-lt"/>
                <a:ea typeface="+mn-ea"/>
                <a:cs typeface="+mn-cs"/>
              </a:rPr>
              <a:t> μπορεί να γίνει αντιληπτή με το εξής παράδειγμα</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l-GR" sz="3200" b="0" i="0" u="none" strike="noStrike" kern="1200" cap="none" spc="0" normalizeH="0" baseline="0" noProof="0" dirty="0">
                <a:ln>
                  <a:noFill/>
                </a:ln>
                <a:solidFill>
                  <a:schemeClr val="tx1"/>
                </a:solidFill>
                <a:effectLst/>
                <a:uLnTx/>
                <a:uFillTx/>
                <a:latin typeface="+mn-lt"/>
                <a:ea typeface="+mn-ea"/>
                <a:cs typeface="+mn-cs"/>
              </a:rPr>
              <a:t>αναλογιστείτε τα λόγια από αγαπημένα σας τραγούδια που «χαίρεστε» να τα ακούτε∙ θα διαπιστώσετε ότι συχνά περιγράφουν καταστάσεις κάθε άλλο παρά ευχάριστες. Η προσέγγισή τους όμως μέσω</a:t>
            </a:r>
            <a:r>
              <a:rPr kumimoji="0" lang="el-GR" sz="3200" b="0" i="0" u="none" strike="noStrike" kern="1200" cap="none" spc="0" normalizeH="0" noProof="0" dirty="0">
                <a:ln>
                  <a:noFill/>
                </a:ln>
                <a:solidFill>
                  <a:schemeClr val="tx1"/>
                </a:solidFill>
                <a:effectLst/>
                <a:uLnTx/>
                <a:uFillTx/>
                <a:latin typeface="+mn-lt"/>
                <a:ea typeface="+mn-ea"/>
                <a:cs typeface="+mn-cs"/>
              </a:rPr>
              <a:t> της </a:t>
            </a:r>
            <a:r>
              <a:rPr kumimoji="0" lang="el-GR" sz="3200" b="0" i="0" u="none" strike="noStrike" kern="1200" cap="none" spc="0" normalizeH="0" baseline="0" noProof="0" dirty="0">
                <a:ln>
                  <a:noFill/>
                </a:ln>
                <a:solidFill>
                  <a:schemeClr val="tx1"/>
                </a:solidFill>
                <a:effectLst/>
                <a:uLnTx/>
                <a:uFillTx/>
                <a:latin typeface="+mn-lt"/>
                <a:ea typeface="+mn-ea"/>
                <a:cs typeface="+mn-cs"/>
              </a:rPr>
              <a:t> Τέχνης δε σας  στενοχωρεί αλλά, αντίθετα, σας τέρπει, καθώς το</a:t>
            </a:r>
            <a:r>
              <a:rPr kumimoji="0" lang="el-GR" sz="3200" b="0" i="0" u="none" strike="noStrike" kern="1200" cap="none" spc="0" normalizeH="0" noProof="0" dirty="0">
                <a:ln>
                  <a:noFill/>
                </a:ln>
                <a:solidFill>
                  <a:schemeClr val="tx1"/>
                </a:solidFill>
                <a:effectLst/>
                <a:uLnTx/>
                <a:uFillTx/>
                <a:latin typeface="+mn-lt"/>
                <a:ea typeface="+mn-ea"/>
                <a:cs typeface="+mn-cs"/>
              </a:rPr>
              <a:t> έργο Τέχνης δεν προσεγγίζεται </a:t>
            </a:r>
            <a:r>
              <a:rPr kumimoji="0" lang="el-GR" sz="3200" b="0" i="1" u="none" strike="noStrike" kern="1200" cap="none" spc="0" normalizeH="0" noProof="0" dirty="0">
                <a:ln>
                  <a:noFill/>
                </a:ln>
                <a:solidFill>
                  <a:schemeClr val="tx1"/>
                </a:solidFill>
                <a:effectLst/>
                <a:uLnTx/>
                <a:uFillTx/>
              </a:rPr>
              <a:t>μέσω της </a:t>
            </a:r>
            <a:r>
              <a:rPr lang="el-GR" sz="3200" i="1" dirty="0" err="1"/>
              <a:t>λο</a:t>
            </a:r>
            <a:r>
              <a:rPr kumimoji="0" lang="el-GR" sz="3200" b="0" i="1" u="none" strike="noStrike" kern="1200" cap="none" spc="0" normalizeH="0" noProof="0" dirty="0" err="1">
                <a:ln>
                  <a:noFill/>
                </a:ln>
                <a:solidFill>
                  <a:schemeClr val="tx1"/>
                </a:solidFill>
                <a:effectLst/>
                <a:uLnTx/>
                <a:uFillTx/>
              </a:rPr>
              <a:t>γι</a:t>
            </a:r>
            <a:r>
              <a:rPr kumimoji="0" lang="el-GR" sz="3200" b="0" i="0" u="none" strike="noStrike" kern="1200" cap="none" spc="0" normalizeH="0" noProof="0" dirty="0" err="1">
                <a:ln>
                  <a:noFill/>
                </a:ln>
                <a:solidFill>
                  <a:schemeClr val="tx1"/>
                </a:solidFill>
                <a:effectLst/>
                <a:uLnTx/>
                <a:uFillTx/>
                <a:latin typeface="+mn-lt"/>
                <a:ea typeface="+mn-ea"/>
                <a:cs typeface="+mn-cs"/>
              </a:rPr>
              <a:t>κής</a:t>
            </a:r>
            <a:r>
              <a:rPr kumimoji="0" lang="el-GR" sz="3200" b="0" i="0" u="none" strike="noStrike" kern="1200" cap="none" spc="0" normalizeH="0" noProof="0" dirty="0">
                <a:ln>
                  <a:noFill/>
                </a:ln>
                <a:solidFill>
                  <a:schemeClr val="tx1"/>
                </a:solidFill>
                <a:effectLst/>
                <a:uLnTx/>
                <a:uFillTx/>
                <a:latin typeface="+mn-lt"/>
                <a:ea typeface="+mn-ea"/>
                <a:cs typeface="+mn-cs"/>
              </a:rPr>
              <a:t> </a:t>
            </a:r>
            <a:r>
              <a:rPr kumimoji="0" lang="el-GR" sz="3200" b="0" i="1" u="none" strike="noStrike" kern="1200" cap="none" spc="0" normalizeH="0" noProof="0" dirty="0">
                <a:ln>
                  <a:noFill/>
                </a:ln>
                <a:solidFill>
                  <a:schemeClr val="tx1"/>
                </a:solidFill>
                <a:effectLst/>
                <a:uLnTx/>
                <a:uFillTx/>
                <a:latin typeface="+mn-lt"/>
                <a:ea typeface="+mn-ea"/>
                <a:cs typeface="+mn-cs"/>
              </a:rPr>
              <a:t>της πραγματικότητας</a:t>
            </a:r>
            <a:r>
              <a:rPr kumimoji="0" lang="el-GR" sz="3200" b="0" i="0" u="none" strike="noStrike" kern="1200" cap="none" spc="0" normalizeH="0" noProof="0" dirty="0">
                <a:ln>
                  <a:noFill/>
                </a:ln>
                <a:solidFill>
                  <a:schemeClr val="tx1"/>
                </a:solidFill>
                <a:effectLst/>
                <a:uLnTx/>
                <a:uFillTx/>
                <a:latin typeface="+mn-lt"/>
                <a:ea typeface="+mn-ea"/>
                <a:cs typeface="+mn-cs"/>
              </a:rPr>
              <a:t> αλλά μέσω του </a:t>
            </a:r>
            <a:r>
              <a:rPr kumimoji="0" lang="el-GR" sz="3200" b="1" i="0" u="none" strike="noStrike" kern="1200" cap="none" spc="0" normalizeH="0" noProof="0" dirty="0">
                <a:ln>
                  <a:noFill/>
                </a:ln>
                <a:solidFill>
                  <a:schemeClr val="tx1"/>
                </a:solidFill>
                <a:effectLst/>
                <a:uLnTx/>
                <a:uFillTx/>
                <a:latin typeface="+mn-lt"/>
                <a:ea typeface="+mn-ea"/>
                <a:cs typeface="+mn-cs"/>
              </a:rPr>
              <a:t>λυτρωτικού βιώματος</a:t>
            </a:r>
            <a:r>
              <a:rPr kumimoji="0" lang="el-GR" sz="3200" b="0" i="0" u="none" strike="noStrike" kern="1200" cap="none" spc="0" normalizeH="0" noProof="0" dirty="0">
                <a:ln>
                  <a:noFill/>
                </a:ln>
                <a:solidFill>
                  <a:schemeClr val="tx1"/>
                </a:solidFill>
                <a:effectLst/>
                <a:uLnTx/>
                <a:uFillTx/>
                <a:latin typeface="+mn-lt"/>
                <a:ea typeface="+mn-ea"/>
                <a:cs typeface="+mn-cs"/>
              </a:rPr>
              <a:t>.</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2881"/>
                                        </p:tgtEl>
                                      </p:cBhvr>
                                    </p:animEffect>
                                    <p:set>
                                      <p:cBhvr>
                                        <p:cTn id="10" dur="1" fill="hold">
                                          <p:stCondLst>
                                            <p:cond delay="499"/>
                                          </p:stCondLst>
                                        </p:cTn>
                                        <p:tgtEl>
                                          <p:spTgt spid="12288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22530"/>
                                        </p:tgtEl>
                                        <p:attrNameLst>
                                          <p:attrName>style.visibility</p:attrName>
                                        </p:attrNameLst>
                                      </p:cBhvr>
                                      <p:to>
                                        <p:strVal val="visible"/>
                                      </p:to>
                                    </p:set>
                                    <p:animEffect transition="in" filter="fade">
                                      <p:cBhvr>
                                        <p:cTn id="23" dur="500"/>
                                        <p:tgtEl>
                                          <p:spTgt spid="225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P spid="9"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ove histology that looks like art!: "/>
          <p:cNvPicPr>
            <a:picLocks noChangeAspect="1" noChangeArrowheads="1"/>
          </p:cNvPicPr>
          <p:nvPr/>
        </p:nvPicPr>
        <p:blipFill>
          <a:blip r:embed="rId2" cstate="print"/>
          <a:srcRect/>
          <a:stretch>
            <a:fillRect/>
          </a:stretch>
        </p:blipFill>
        <p:spPr bwMode="auto">
          <a:xfrm>
            <a:off x="142844" y="1357298"/>
            <a:ext cx="3500462" cy="5263106"/>
          </a:xfrm>
          <a:prstGeom prst="rect">
            <a:avLst/>
          </a:prstGeom>
          <a:noFill/>
        </p:spPr>
      </p:pic>
      <p:pic>
        <p:nvPicPr>
          <p:cNvPr id="21508" name="Picture 4" descr="Flower - love Pathology!: "/>
          <p:cNvPicPr>
            <a:picLocks noChangeAspect="1" noChangeArrowheads="1"/>
          </p:cNvPicPr>
          <p:nvPr/>
        </p:nvPicPr>
        <p:blipFill>
          <a:blip r:embed="rId3" cstate="print"/>
          <a:srcRect/>
          <a:stretch>
            <a:fillRect/>
          </a:stretch>
        </p:blipFill>
        <p:spPr bwMode="auto">
          <a:xfrm>
            <a:off x="3786182" y="1000108"/>
            <a:ext cx="5113606" cy="4929222"/>
          </a:xfrm>
          <a:prstGeom prst="rect">
            <a:avLst/>
          </a:prstGeom>
          <a:noFill/>
        </p:spPr>
      </p:pic>
      <p:pic>
        <p:nvPicPr>
          <p:cNvPr id="5" name="Picture 2" descr="Histology Look-a-like #117 Adult T-cell leukemia v Purple...: "/>
          <p:cNvPicPr>
            <a:picLocks noChangeAspect="1" noChangeArrowheads="1"/>
          </p:cNvPicPr>
          <p:nvPr/>
        </p:nvPicPr>
        <p:blipFill>
          <a:blip r:embed="rId4" cstate="print"/>
          <a:srcRect/>
          <a:stretch>
            <a:fillRect/>
          </a:stretch>
        </p:blipFill>
        <p:spPr bwMode="auto">
          <a:xfrm>
            <a:off x="3714744" y="1000108"/>
            <a:ext cx="5225424" cy="5214974"/>
          </a:xfrm>
          <a:prstGeom prst="rect">
            <a:avLst/>
          </a:prstGeom>
          <a:noFill/>
        </p:spPr>
      </p:pic>
      <p:pic>
        <p:nvPicPr>
          <p:cNvPr id="6" name="Picture 2" descr="http://66.media.tumblr.com/c3777a846934168e96667ed39cca10f9/tumblr_o7y4dfCwTs1s24chqo1_1280.jpg"/>
          <p:cNvPicPr>
            <a:picLocks noChangeAspect="1" noChangeArrowheads="1"/>
          </p:cNvPicPr>
          <p:nvPr/>
        </p:nvPicPr>
        <p:blipFill>
          <a:blip r:embed="rId5" cstate="print"/>
          <a:srcRect/>
          <a:stretch>
            <a:fillRect/>
          </a:stretch>
        </p:blipFill>
        <p:spPr bwMode="auto">
          <a:xfrm>
            <a:off x="3714744" y="1142984"/>
            <a:ext cx="5214973" cy="5214974"/>
          </a:xfrm>
          <a:prstGeom prst="rect">
            <a:avLst/>
          </a:prstGeom>
          <a:noFill/>
        </p:spPr>
      </p:pic>
      <p:sp>
        <p:nvSpPr>
          <p:cNvPr id="165889" name="Rectangle 1"/>
          <p:cNvSpPr>
            <a:spLocks noGrp="1" noChangeArrowheads="1"/>
          </p:cNvSpPr>
          <p:nvPr>
            <p:ph type="title"/>
          </p:nvPr>
        </p:nvSpPr>
        <p:spPr bwMode="auto">
          <a:xfrm>
            <a:off x="1" y="1"/>
            <a:ext cx="392905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sz="28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Πρότυπα</a:t>
            </a:r>
            <a:r>
              <a:rPr kumimoji="0" lang="el-GR"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αρμονίας</a:t>
            </a:r>
            <a:br>
              <a:rPr kumimoji="0" lang="el-GR"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br>
            <a:r>
              <a:rPr kumimoji="0" lang="el-GR"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σε φυσιολογικά κύτταρα </a:t>
            </a:r>
            <a:br>
              <a:rPr kumimoji="0" lang="el-GR"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br>
            <a:r>
              <a:rPr kumimoji="0" lang="el-GR" sz="2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και ιστούς</a:t>
            </a:r>
            <a:endParaRPr kumimoji="0" lang="el-GR"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508"/>
                                        </p:tgtEl>
                                      </p:cBhvr>
                                    </p:animEffect>
                                    <p:set>
                                      <p:cBhvr>
                                        <p:cTn id="7" dur="1" fill="hold">
                                          <p:stCondLst>
                                            <p:cond delay="499"/>
                                          </p:stCondLst>
                                        </p:cTn>
                                        <p:tgtEl>
                                          <p:spTgt spid="2150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00090"/>
            <a:ext cx="8229600" cy="2143140"/>
          </a:xfrm>
        </p:spPr>
        <p:txBody>
          <a:bodyPr>
            <a:normAutofit/>
          </a:bodyPr>
          <a:lstStyle/>
          <a:p>
            <a:r>
              <a:rPr lang="el-GR" sz="2400" b="1" spc="300" dirty="0"/>
              <a:t>Πρότυπα</a:t>
            </a:r>
            <a:r>
              <a:rPr lang="el-GR" sz="2400" b="1" dirty="0"/>
              <a:t> δυσ</a:t>
            </a:r>
            <a:r>
              <a:rPr lang="el-GR" sz="2400" dirty="0"/>
              <a:t>αρμονίας </a:t>
            </a:r>
            <a:br>
              <a:rPr lang="el-GR" sz="2400" dirty="0"/>
            </a:br>
            <a:r>
              <a:rPr lang="el-GR" sz="2400" dirty="0"/>
              <a:t>στην κακοήθη νεοπλασματική νόσο</a:t>
            </a:r>
            <a:br>
              <a:rPr lang="el-GR" sz="3200" dirty="0"/>
            </a:br>
            <a:endParaRPr lang="el-GR" sz="3600" dirty="0"/>
          </a:p>
        </p:txBody>
      </p:sp>
      <p:pic>
        <p:nvPicPr>
          <p:cNvPr id="30722" name="Picture 2" descr="http://2.bp.blogspot.com/-7bivYrApa9U/VRw-qPzevKI/AAAAAAAACIg/U5DIi4G_B8I/s1600/SP11-10678%2BX%2B40-2.jpeg"/>
          <p:cNvPicPr>
            <a:picLocks noChangeAspect="1" noChangeArrowheads="1"/>
          </p:cNvPicPr>
          <p:nvPr/>
        </p:nvPicPr>
        <p:blipFill>
          <a:blip r:embed="rId2" cstate="print"/>
          <a:srcRect/>
          <a:stretch>
            <a:fillRect/>
          </a:stretch>
        </p:blipFill>
        <p:spPr bwMode="auto">
          <a:xfrm rot="17625799">
            <a:off x="106971" y="811734"/>
            <a:ext cx="2744167" cy="1965939"/>
          </a:xfrm>
          <a:prstGeom prst="rect">
            <a:avLst/>
          </a:prstGeom>
          <a:noFill/>
        </p:spPr>
      </p:pic>
      <p:pic>
        <p:nvPicPr>
          <p:cNvPr id="30724" name="Picture 4" descr="http://3.bp.blogspot.com/-_FFInjv8Te8/VRw-q3mrhdI/AAAAAAAACIs/mo4MdrYaUyQ/s1600/SP12-6796x40-3.jpeg"/>
          <p:cNvPicPr>
            <a:picLocks noChangeAspect="1" noChangeArrowheads="1"/>
          </p:cNvPicPr>
          <p:nvPr/>
        </p:nvPicPr>
        <p:blipFill>
          <a:blip r:embed="rId3" cstate="print"/>
          <a:srcRect/>
          <a:stretch>
            <a:fillRect/>
          </a:stretch>
        </p:blipFill>
        <p:spPr bwMode="auto">
          <a:xfrm rot="4163093">
            <a:off x="2824175" y="1316738"/>
            <a:ext cx="3166009" cy="2273096"/>
          </a:xfrm>
          <a:prstGeom prst="rect">
            <a:avLst/>
          </a:prstGeom>
          <a:noFill/>
        </p:spPr>
      </p:pic>
      <p:pic>
        <p:nvPicPr>
          <p:cNvPr id="30726" name="Picture 6" descr="http://3.bp.blogspot.com/-bJ4mULK5txE/VRw-qiJRuBI/AAAAAAAACIo/EJWCYfez0Jw/s1600/SP12-6796%2Bx%2B40.jpeg"/>
          <p:cNvPicPr>
            <a:picLocks noChangeAspect="1" noChangeArrowheads="1"/>
          </p:cNvPicPr>
          <p:nvPr/>
        </p:nvPicPr>
        <p:blipFill>
          <a:blip r:embed="rId4" cstate="print"/>
          <a:srcRect/>
          <a:stretch>
            <a:fillRect/>
          </a:stretch>
        </p:blipFill>
        <p:spPr bwMode="auto">
          <a:xfrm rot="19612506">
            <a:off x="5739004" y="654692"/>
            <a:ext cx="3051125" cy="2202532"/>
          </a:xfrm>
          <a:prstGeom prst="rect">
            <a:avLst/>
          </a:prstGeom>
          <a:noFill/>
        </p:spPr>
      </p:pic>
      <p:pic>
        <p:nvPicPr>
          <p:cNvPr id="30728" name="Picture 8" descr="http://4.bp.blogspot.com/-vd-S_wMbqAg/VRw-qHmX0OI/AAAAAAAACIY/W43F8ym_huo/s1600/SP12-6796%2Bx%2B40-2.jpeg"/>
          <p:cNvPicPr>
            <a:picLocks noChangeAspect="1" noChangeArrowheads="1"/>
          </p:cNvPicPr>
          <p:nvPr/>
        </p:nvPicPr>
        <p:blipFill>
          <a:blip r:embed="rId5" cstate="print"/>
          <a:srcRect/>
          <a:stretch>
            <a:fillRect/>
          </a:stretch>
        </p:blipFill>
        <p:spPr bwMode="auto">
          <a:xfrm rot="8493763">
            <a:off x="392216" y="3626988"/>
            <a:ext cx="3387558" cy="2442747"/>
          </a:xfrm>
          <a:prstGeom prst="rect">
            <a:avLst/>
          </a:prstGeom>
          <a:noFill/>
        </p:spPr>
      </p:pic>
      <p:pic>
        <p:nvPicPr>
          <p:cNvPr id="30732" name="Picture 12" descr="http://3.bp.blogspot.com/-C_hVLv-BaPM/VRw-qATtYMI/AAAAAAAACIc/E3k1-wukLXM/s1600/SP12-6796%2Bx%2B20.jpeg"/>
          <p:cNvPicPr>
            <a:picLocks noChangeAspect="1" noChangeArrowheads="1"/>
          </p:cNvPicPr>
          <p:nvPr/>
        </p:nvPicPr>
        <p:blipFill>
          <a:blip r:embed="rId6" cstate="print"/>
          <a:srcRect/>
          <a:stretch>
            <a:fillRect/>
          </a:stretch>
        </p:blipFill>
        <p:spPr bwMode="auto">
          <a:xfrm rot="20895941">
            <a:off x="4966230" y="3650774"/>
            <a:ext cx="3930333" cy="28372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checkerboard(across)">
                                      <p:cBhvr>
                                        <p:cTn id="7" dur="500"/>
                                        <p:tgtEl>
                                          <p:spTgt spid="30726"/>
                                        </p:tgtEl>
                                      </p:cBhvr>
                                    </p:animEffect>
                                  </p:childTnLst>
                                </p:cTn>
                              </p:par>
                              <p:par>
                                <p:cTn id="8" presetID="5" presetClass="entr" presetSubtype="10" fill="hold" nodeType="withEffect">
                                  <p:stCondLst>
                                    <p:cond delay="0"/>
                                  </p:stCondLst>
                                  <p:childTnLst>
                                    <p:set>
                                      <p:cBhvr>
                                        <p:cTn id="9" dur="1" fill="hold">
                                          <p:stCondLst>
                                            <p:cond delay="0"/>
                                          </p:stCondLst>
                                        </p:cTn>
                                        <p:tgtEl>
                                          <p:spTgt spid="30722"/>
                                        </p:tgtEl>
                                        <p:attrNameLst>
                                          <p:attrName>style.visibility</p:attrName>
                                        </p:attrNameLst>
                                      </p:cBhvr>
                                      <p:to>
                                        <p:strVal val="visible"/>
                                      </p:to>
                                    </p:set>
                                    <p:animEffect transition="in" filter="checkerboard(across)">
                                      <p:cBhvr>
                                        <p:cTn id="10" dur="500"/>
                                        <p:tgtEl>
                                          <p:spTgt spid="30722"/>
                                        </p:tgtEl>
                                      </p:cBhvr>
                                    </p:animEffect>
                                  </p:childTnLst>
                                </p:cTn>
                              </p:par>
                              <p:par>
                                <p:cTn id="11" presetID="5" presetClass="entr" presetSubtype="10" fill="hold" nodeType="withEffect">
                                  <p:stCondLst>
                                    <p:cond delay="0"/>
                                  </p:stCondLst>
                                  <p:childTnLst>
                                    <p:set>
                                      <p:cBhvr>
                                        <p:cTn id="12" dur="1" fill="hold">
                                          <p:stCondLst>
                                            <p:cond delay="0"/>
                                          </p:stCondLst>
                                        </p:cTn>
                                        <p:tgtEl>
                                          <p:spTgt spid="30728"/>
                                        </p:tgtEl>
                                        <p:attrNameLst>
                                          <p:attrName>style.visibility</p:attrName>
                                        </p:attrNameLst>
                                      </p:cBhvr>
                                      <p:to>
                                        <p:strVal val="visible"/>
                                      </p:to>
                                    </p:set>
                                    <p:animEffect transition="in" filter="checkerboard(across)">
                                      <p:cBhvr>
                                        <p:cTn id="13" dur="5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3.bp.blogspot.com/-5Vl6lvA_rV0/VRv9x02ijZI/AAAAAAAACII/uL0hjh7cKtY/s1600/CAP_CallForEntries_HealingArt%2Bbui%2Bfinal.jpg"/>
          <p:cNvPicPr>
            <a:picLocks noChangeAspect="1" noChangeArrowheads="1"/>
          </p:cNvPicPr>
          <p:nvPr/>
        </p:nvPicPr>
        <p:blipFill>
          <a:blip r:embed="rId2" cstate="print"/>
          <a:srcRect/>
          <a:stretch>
            <a:fillRect/>
          </a:stretch>
        </p:blipFill>
        <p:spPr bwMode="auto">
          <a:xfrm>
            <a:off x="285720" y="571480"/>
            <a:ext cx="4429156" cy="5733534"/>
          </a:xfrm>
          <a:prstGeom prst="rect">
            <a:avLst/>
          </a:prstGeom>
          <a:noFill/>
        </p:spPr>
      </p:pic>
      <p:sp>
        <p:nvSpPr>
          <p:cNvPr id="39937" name="Rectangle 1"/>
          <p:cNvSpPr>
            <a:spLocks noChangeArrowheads="1"/>
          </p:cNvSpPr>
          <p:nvPr/>
        </p:nvSpPr>
        <p:spPr bwMode="auto">
          <a:xfrm>
            <a:off x="0" y="306624"/>
            <a:ext cx="9144000"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l-GR" sz="2400" dirty="0"/>
              <a:t>Οι προηγούμενοι αφηρημένοι πίνακες  προέρχονται από ένα έργο με τίτλο «Το Σάρκωμά Μου»· ο </a:t>
            </a:r>
            <a:r>
              <a:rPr lang="en-US" sz="2400" dirty="0"/>
              <a:t>Ray Paul</a:t>
            </a:r>
            <a:r>
              <a:rPr lang="el-GR" sz="2400" dirty="0"/>
              <a:t>, ένας καλλιτέχνης και ασθενής με </a:t>
            </a:r>
            <a:r>
              <a:rPr lang="el-GR" sz="2400" dirty="0" err="1"/>
              <a:t>μυξοϊνοσάρκωμα</a:t>
            </a:r>
            <a:r>
              <a:rPr lang="el-GR" sz="2400" dirty="0"/>
              <a:t>, ζωγράφισε πάνω στις ιστολογικές εικόνες του δικού του όγκου. Με αυτόν τον τρόπο, ο </a:t>
            </a:r>
            <a:r>
              <a:rPr lang="en-US" sz="2400" dirty="0"/>
              <a:t>Ray</a:t>
            </a:r>
            <a:r>
              <a:rPr lang="el-GR" sz="2400" dirty="0"/>
              <a:t> μεταμορφώθηκε από ένας ετοιμοθάνατος ασθενής σε έναν </a:t>
            </a:r>
            <a:r>
              <a:rPr lang="el-GR" sz="2400" b="1" dirty="0"/>
              <a:t>επιζήσαντα</a:t>
            </a:r>
            <a:r>
              <a:rPr lang="el-GR" sz="2400" dirty="0"/>
              <a:t>  </a:t>
            </a:r>
            <a:r>
              <a:rPr lang="el-GR" sz="2400" b="1" dirty="0"/>
              <a:t>καλλιτέχνη, γεμάτο ζωή και παλμό δημιουργίας</a:t>
            </a:r>
            <a:r>
              <a:rPr lang="el-GR" sz="2400" dirty="0"/>
              <a:t>.</a:t>
            </a:r>
            <a:br>
              <a:rPr lang="el-GR" sz="2400" dirty="0"/>
            </a:br>
            <a:br>
              <a:rPr lang="el-GR" sz="2400" dirty="0"/>
            </a:br>
            <a:r>
              <a:rPr lang="el-GR" sz="2400" dirty="0"/>
              <a:t>Ένα παράδειγμα συνεργατικής Τέχνης:</a:t>
            </a:r>
          </a:p>
          <a:p>
            <a:pPr algn="just"/>
            <a:r>
              <a:rPr lang="el-GR" sz="2400" dirty="0"/>
              <a:t>Σε καθέναν από τους πίνακες που έφτιαξε ο </a:t>
            </a:r>
            <a:r>
              <a:rPr lang="en-US" sz="2400" dirty="0"/>
              <a:t>Ray</a:t>
            </a:r>
            <a:r>
              <a:rPr lang="el-GR" sz="2400" dirty="0"/>
              <a:t> κατά τη διάρκεια του εγχειρήματός του, δούλεψαν  </a:t>
            </a:r>
            <a:r>
              <a:rPr lang="el-GR" sz="2400" i="1" dirty="0"/>
              <a:t>περισσότερα</a:t>
            </a:r>
            <a:r>
              <a:rPr lang="el-GR" sz="2400" dirty="0"/>
              <a:t> χέρια από εκείνα του </a:t>
            </a:r>
            <a:r>
              <a:rPr lang="el-GR" sz="2400" dirty="0">
                <a:effectLst>
                  <a:outerShdw blurRad="38100" dist="38100" dir="2700000" algn="tl">
                    <a:srgbClr val="000000">
                      <a:alpha val="43137"/>
                    </a:srgbClr>
                  </a:outerShdw>
                </a:effectLst>
              </a:rPr>
              <a:t>καλλιτέχνη</a:t>
            </a:r>
            <a:r>
              <a:rPr lang="el-GR" sz="2400" dirty="0"/>
              <a:t>. Πράγματι, για να φτιαχτούν οι πίνακες όπως τους βλέπετε, ένας </a:t>
            </a:r>
            <a:r>
              <a:rPr lang="el-GR" sz="2400" dirty="0">
                <a:effectLst>
                  <a:outerShdw blurRad="38100" dist="38100" dir="2700000" algn="tl">
                    <a:srgbClr val="000000">
                      <a:alpha val="43137"/>
                    </a:srgbClr>
                  </a:outerShdw>
                </a:effectLst>
              </a:rPr>
              <a:t>χειρουργός</a:t>
            </a:r>
            <a:r>
              <a:rPr lang="el-GR" sz="2400" dirty="0"/>
              <a:t> έπρεπε να αφαιρέσει τον όγκο του </a:t>
            </a:r>
            <a:r>
              <a:rPr lang="en-US" sz="2400" dirty="0"/>
              <a:t>Ray</a:t>
            </a:r>
            <a:r>
              <a:rPr lang="el-GR" sz="2400" dirty="0"/>
              <a:t>, </a:t>
            </a:r>
            <a:r>
              <a:rPr lang="el-GR" sz="2400" dirty="0">
                <a:effectLst>
                  <a:outerShdw blurRad="38100" dist="38100" dir="2700000" algn="tl">
                    <a:srgbClr val="000000">
                      <a:alpha val="43137"/>
                    </a:srgbClr>
                  </a:outerShdw>
                </a:effectLst>
              </a:rPr>
              <a:t>ένας παθολογοανατόμος κι οι συνεργάτες του τεχνολόγοι </a:t>
            </a:r>
            <a:r>
              <a:rPr lang="el-GR" sz="2400" dirty="0"/>
              <a:t>έπρεπε να επιληφθούν  για τη μονιμοποίηση και τη χρώση του ιστού και ένας </a:t>
            </a:r>
            <a:r>
              <a:rPr lang="el-GR" sz="2400" dirty="0">
                <a:effectLst>
                  <a:outerShdw blurRad="38100" dist="38100" dir="2700000" algn="tl">
                    <a:srgbClr val="000000">
                      <a:alpha val="43137"/>
                    </a:srgbClr>
                  </a:outerShdw>
                </a:effectLst>
              </a:rPr>
              <a:t>εκτυπωτής οθόνης</a:t>
            </a:r>
            <a:r>
              <a:rPr lang="el-GR" sz="2400" dirty="0"/>
              <a:t> έπρεπε να προετοιμάσει τον καμβά.</a:t>
            </a:r>
            <a:br>
              <a:rPr lang="el-GR" sz="2400" dirty="0"/>
            </a:br>
            <a:br>
              <a:rPr lang="el-GR" sz="2400" dirty="0"/>
            </a:br>
            <a:r>
              <a:rPr lang="en-US" sz="2400" spc="300" dirty="0">
                <a:effectLst>
                  <a:outerShdw blurRad="38100" dist="38100" dir="2700000" algn="tl">
                    <a:srgbClr val="000000">
                      <a:alpha val="43137"/>
                    </a:srgbClr>
                  </a:outerShdw>
                </a:effectLst>
              </a:rPr>
              <a:t>T</a:t>
            </a:r>
            <a:r>
              <a:rPr lang="el-GR" sz="2400" spc="300" dirty="0">
                <a:effectLst>
                  <a:outerShdw blurRad="38100" dist="38100" dir="2700000" algn="tl">
                    <a:srgbClr val="000000">
                      <a:alpha val="43137"/>
                    </a:srgbClr>
                  </a:outerShdw>
                </a:effectLst>
              </a:rPr>
              <a:t>ι  έμπνευση!</a:t>
            </a:r>
          </a:p>
        </p:txBody>
      </p:sp>
      <p:sp>
        <p:nvSpPr>
          <p:cNvPr id="4" name="Title 1"/>
          <p:cNvSpPr txBox="1">
            <a:spLocks/>
          </p:cNvSpPr>
          <p:nvPr/>
        </p:nvSpPr>
        <p:spPr>
          <a:xfrm>
            <a:off x="4716016" y="404664"/>
            <a:ext cx="4427984" cy="6453336"/>
          </a:xfrm>
          <a:prstGeom prst="rect">
            <a:avLst/>
          </a:prstGeom>
        </p:spPr>
        <p:txBody>
          <a:bodyPr/>
          <a:lstStyle/>
          <a:p>
            <a:pPr algn="ctr">
              <a:spcBef>
                <a:spcPct val="0"/>
              </a:spcBef>
              <a:defRPr/>
            </a:pPr>
            <a:r>
              <a:rPr lang="el-GR" sz="2400" dirty="0"/>
              <a:t>Με βάση τη θεραπευτική ισχύ που είχε για τον ίδιο το </a:t>
            </a:r>
            <a:r>
              <a:rPr lang="en-US" sz="2400" dirty="0"/>
              <a:t>Ray </a:t>
            </a:r>
            <a:endParaRPr lang="el-GR" sz="2400" dirty="0"/>
          </a:p>
          <a:p>
            <a:pPr algn="ctr">
              <a:spcBef>
                <a:spcPct val="0"/>
              </a:spcBef>
              <a:defRPr/>
            </a:pPr>
            <a:r>
              <a:rPr lang="el-GR" sz="2400" dirty="0"/>
              <a:t>η δική του τέχνη,</a:t>
            </a:r>
          </a:p>
          <a:p>
            <a:pPr algn="ctr">
              <a:spcBef>
                <a:spcPct val="0"/>
              </a:spcBef>
              <a:defRPr/>
            </a:pPr>
            <a:r>
              <a:rPr lang="el-GR" sz="2400" dirty="0"/>
              <a:t> γεννήθηκε ένα έργο· συγκεκριμένα, ένα βιβλίο, </a:t>
            </a:r>
          </a:p>
          <a:p>
            <a:pPr algn="ctr">
              <a:spcBef>
                <a:spcPct val="0"/>
              </a:spcBef>
              <a:defRPr/>
            </a:pPr>
            <a:r>
              <a:rPr lang="el-GR" sz="2400" dirty="0"/>
              <a:t>με τίτλο </a:t>
            </a:r>
            <a:br>
              <a:rPr lang="el-GR" sz="2400" dirty="0"/>
            </a:br>
            <a:r>
              <a:rPr lang="el-GR" sz="2400" dirty="0"/>
              <a:t>« </a:t>
            </a:r>
            <a:r>
              <a:rPr lang="el-GR" sz="2400" i="1" dirty="0">
                <a:effectLst>
                  <a:outerShdw blurRad="38100" dist="38100" dir="2700000" algn="tl">
                    <a:srgbClr val="000000">
                      <a:alpha val="43137"/>
                    </a:srgbClr>
                  </a:outerShdw>
                </a:effectLst>
              </a:rPr>
              <a:t>Η  Θ ε ρ α π ε υ τ ι κ ή  Τ έ χ ν η  τ η ς  Π α θ ο λ ο γ ι κ ή ς</a:t>
            </a:r>
          </a:p>
          <a:p>
            <a:pPr algn="ctr">
              <a:spcBef>
                <a:spcPct val="0"/>
              </a:spcBef>
              <a:defRPr/>
            </a:pPr>
            <a:r>
              <a:rPr lang="el-GR" sz="2400" i="1" dirty="0">
                <a:effectLst>
                  <a:outerShdw blurRad="38100" dist="38100" dir="2700000" algn="tl">
                    <a:srgbClr val="000000">
                      <a:alpha val="43137"/>
                    </a:srgbClr>
                  </a:outerShdw>
                </a:effectLst>
              </a:rPr>
              <a:t>  Α ν α τ ο μ ι κ ή ς </a:t>
            </a:r>
            <a:r>
              <a:rPr lang="el-GR" sz="2400" dirty="0"/>
              <a:t>».</a:t>
            </a:r>
          </a:p>
          <a:p>
            <a:pPr algn="ctr">
              <a:spcBef>
                <a:spcPct val="0"/>
              </a:spcBef>
              <a:defRPr/>
            </a:pPr>
            <a:r>
              <a:rPr lang="el-GR" sz="2400" dirty="0"/>
              <a:t> Αυτό το βιβλίο επιχορηγήθηκε από το  Κολλέγιο   Αμερικανών Παθολογοανατόμων </a:t>
            </a:r>
          </a:p>
          <a:p>
            <a:pPr algn="ctr">
              <a:spcBef>
                <a:spcPct val="0"/>
              </a:spcBef>
              <a:defRPr/>
            </a:pPr>
            <a:r>
              <a:rPr lang="el-GR" sz="2400" dirty="0"/>
              <a:t>κι αποτελεί μια </a:t>
            </a:r>
          </a:p>
          <a:p>
            <a:pPr algn="ctr">
              <a:spcBef>
                <a:spcPct val="0"/>
              </a:spcBef>
              <a:defRPr/>
            </a:pPr>
            <a:r>
              <a:rPr lang="el-GR" sz="2400" dirty="0"/>
              <a:t> </a:t>
            </a:r>
            <a:r>
              <a:rPr lang="el-GR" sz="2400" b="1" dirty="0"/>
              <a:t>συλλογή έργων τέχνης</a:t>
            </a:r>
            <a:r>
              <a:rPr lang="el-GR" sz="2400" dirty="0"/>
              <a:t> </a:t>
            </a:r>
          </a:p>
          <a:p>
            <a:pPr algn="ctr">
              <a:spcBef>
                <a:spcPct val="0"/>
              </a:spcBef>
              <a:defRPr/>
            </a:pPr>
            <a:r>
              <a:rPr lang="el-GR" sz="2400" dirty="0"/>
              <a:t>που προέρχονται ή εμπνέονται </a:t>
            </a:r>
          </a:p>
          <a:p>
            <a:pPr algn="ctr">
              <a:spcBef>
                <a:spcPct val="0"/>
              </a:spcBef>
              <a:defRPr/>
            </a:pPr>
            <a:r>
              <a:rPr lang="el-GR" sz="2400" dirty="0"/>
              <a:t>από την </a:t>
            </a:r>
            <a:r>
              <a:rPr lang="el-GR" sz="2400" b="1" dirty="0"/>
              <a:t>Παθολογική Ανατομική</a:t>
            </a:r>
            <a:r>
              <a:rPr lang="el-GR" sz="2400" dirty="0"/>
              <a:t>,  </a:t>
            </a:r>
          </a:p>
          <a:p>
            <a:pPr algn="ctr">
              <a:spcBef>
                <a:spcPct val="0"/>
              </a:spcBef>
              <a:defRPr/>
            </a:pPr>
            <a:r>
              <a:rPr lang="el-GR" sz="2400" dirty="0"/>
              <a:t>τη μελέτη της νόσου.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9937"/>
                                        </p:tgtEl>
                                      </p:cBhvr>
                                    </p:animEffect>
                                    <p:set>
                                      <p:cBhvr>
                                        <p:cTn id="7" dur="1" fill="hold">
                                          <p:stCondLst>
                                            <p:cond delay="499"/>
                                          </p:stCondLst>
                                        </p:cTn>
                                        <p:tgtEl>
                                          <p:spTgt spid="399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1746"/>
                                        </p:tgtEl>
                                        <p:attrNameLst>
                                          <p:attrName>style.visibility</p:attrName>
                                        </p:attrNameLst>
                                      </p:cBhvr>
                                      <p:to>
                                        <p:strVal val="visible"/>
                                      </p:to>
                                    </p:set>
                                    <p:animEffect transition="in" filter="fade">
                                      <p:cBhvr>
                                        <p:cTn id="15"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7"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4071934" cy="3643314"/>
          </a:xfrm>
        </p:spPr>
        <p:txBody>
          <a:bodyPr>
            <a:normAutofit fontScale="90000"/>
          </a:bodyPr>
          <a:lstStyle/>
          <a:p>
            <a:pPr algn="ctr"/>
            <a:br>
              <a:rPr lang="en-US" b="0" dirty="0"/>
            </a:br>
            <a:br>
              <a:rPr lang="en-US" b="0" dirty="0"/>
            </a:br>
            <a:br>
              <a:rPr lang="en-US" b="0" dirty="0"/>
            </a:br>
            <a:br>
              <a:rPr lang="en-US" b="0" dirty="0"/>
            </a:br>
            <a:br>
              <a:rPr lang="en-US" b="0" dirty="0"/>
            </a:br>
            <a:br>
              <a:rPr lang="en-US" b="0" dirty="0"/>
            </a:br>
            <a:br>
              <a:rPr lang="en-US" b="0" dirty="0"/>
            </a:br>
            <a:br>
              <a:rPr lang="en-US" b="0" dirty="0"/>
            </a:br>
            <a:br>
              <a:rPr lang="en-US" b="0" dirty="0"/>
            </a:br>
            <a:br>
              <a:rPr lang="en-US" b="0" dirty="0"/>
            </a:br>
            <a:br>
              <a:rPr lang="en-US" b="0" dirty="0"/>
            </a:br>
            <a:r>
              <a:rPr lang="en-US" sz="3600" b="0" dirty="0"/>
              <a:t>   </a:t>
            </a:r>
            <a:r>
              <a:rPr lang="el-GR" sz="3200" dirty="0"/>
              <a:t>Χάρτης διαδρομών</a:t>
            </a:r>
            <a:br>
              <a:rPr lang="el-GR" sz="3200" dirty="0"/>
            </a:br>
            <a:r>
              <a:rPr lang="el-GR" sz="3200" dirty="0"/>
              <a:t>του υπόγειου σιδηρόδρομου </a:t>
            </a:r>
            <a:br>
              <a:rPr lang="el-GR" sz="3200" dirty="0"/>
            </a:br>
            <a:r>
              <a:rPr lang="el-GR" sz="3200" dirty="0"/>
              <a:t>στην  πόλη του ήπατος</a:t>
            </a:r>
            <a:br>
              <a:rPr lang="el-GR" sz="3200" dirty="0"/>
            </a:br>
            <a:r>
              <a:rPr lang="en-US" sz="1800" b="0" dirty="0"/>
              <a:t>  </a:t>
            </a:r>
            <a:r>
              <a:rPr lang="el-GR" sz="1800" b="0" dirty="0"/>
              <a:t>Έργο της Καθηγήτριας </a:t>
            </a:r>
            <a:br>
              <a:rPr lang="el-GR" sz="1800" b="0" dirty="0"/>
            </a:br>
            <a:r>
              <a:rPr lang="el-GR" sz="1800" b="0" dirty="0"/>
              <a:t>Δρ. Κ. Τηνιακού, Ιατρού- Παθολογοανατόμου, τ. Προέδρου </a:t>
            </a:r>
            <a:br>
              <a:rPr lang="el-GR" sz="1800" b="0" dirty="0"/>
            </a:br>
            <a:r>
              <a:rPr lang="el-GR" sz="1800" b="0" dirty="0"/>
              <a:t>της  Ευρωπαϊκής Εταιρείας Παθολογικής Ανατομικής (</a:t>
            </a:r>
            <a:r>
              <a:rPr lang="en-US" sz="1800" b="0" dirty="0"/>
              <a:t>ESP</a:t>
            </a:r>
            <a:r>
              <a:rPr lang="el-GR" sz="1800" b="0" dirty="0"/>
              <a:t>)</a:t>
            </a:r>
            <a:br>
              <a:rPr lang="el-GR" sz="1800" dirty="0"/>
            </a:br>
            <a:br>
              <a:rPr lang="en-GB" b="0" dirty="0"/>
            </a:br>
            <a:endParaRPr lang="el-GR" dirty="0"/>
          </a:p>
        </p:txBody>
      </p:sp>
      <p:sp>
        <p:nvSpPr>
          <p:cNvPr id="4" name="3 - Θέση κειμένου"/>
          <p:cNvSpPr>
            <a:spLocks noGrp="1"/>
          </p:cNvSpPr>
          <p:nvPr>
            <p:ph type="body" sz="half" idx="2"/>
          </p:nvPr>
        </p:nvSpPr>
        <p:spPr>
          <a:xfrm>
            <a:off x="0" y="3500438"/>
            <a:ext cx="4143372" cy="1928826"/>
          </a:xfrm>
        </p:spPr>
        <p:txBody>
          <a:bodyPr>
            <a:normAutofit fontScale="92500" lnSpcReduction="10000"/>
          </a:bodyPr>
          <a:lstStyle/>
          <a:p>
            <a:pPr algn="ctr"/>
            <a:r>
              <a:rPr lang="el-GR" sz="3200" dirty="0">
                <a:effectLst>
                  <a:outerShdw blurRad="38100" dist="38100" dir="2700000" algn="tl">
                    <a:srgbClr val="000000">
                      <a:alpha val="43137"/>
                    </a:srgbClr>
                  </a:outerShdw>
                </a:effectLst>
              </a:rPr>
              <a:t>Το αρχιτεκτονικό  </a:t>
            </a:r>
            <a:r>
              <a:rPr lang="el-GR" sz="3200" b="1" spc="600" dirty="0">
                <a:effectLst>
                  <a:outerShdw blurRad="38100" dist="38100" dir="2700000" algn="tl">
                    <a:srgbClr val="000000">
                      <a:alpha val="43137"/>
                    </a:srgbClr>
                  </a:outerShdw>
                </a:effectLst>
              </a:rPr>
              <a:t>πρότυπο</a:t>
            </a:r>
            <a:r>
              <a:rPr lang="el-GR" sz="3200" b="1" dirty="0"/>
              <a:t> </a:t>
            </a:r>
          </a:p>
          <a:p>
            <a:pPr algn="ctr"/>
            <a:r>
              <a:rPr lang="el-GR" sz="3200" dirty="0">
                <a:effectLst>
                  <a:outerShdw blurRad="38100" dist="38100" dir="2700000" algn="tl">
                    <a:srgbClr val="000000">
                      <a:alpha val="43137"/>
                    </a:srgbClr>
                  </a:outerShdw>
                </a:effectLst>
              </a:rPr>
              <a:t>της οργάνωσης του</a:t>
            </a:r>
            <a:br>
              <a:rPr lang="el-GR" sz="3200" dirty="0">
                <a:effectLst>
                  <a:outerShdw blurRad="38100" dist="38100" dir="2700000" algn="tl">
                    <a:srgbClr val="000000">
                      <a:alpha val="43137"/>
                    </a:srgbClr>
                  </a:outerShdw>
                </a:effectLst>
              </a:rPr>
            </a:br>
            <a:r>
              <a:rPr lang="el-GR" sz="3200" dirty="0">
                <a:effectLst>
                  <a:outerShdw blurRad="38100" dist="38100" dir="2700000" algn="tl">
                    <a:srgbClr val="000000">
                      <a:alpha val="43137"/>
                    </a:srgbClr>
                  </a:outerShdw>
                </a:effectLst>
              </a:rPr>
              <a:t>ηπατικού ιστού</a:t>
            </a:r>
          </a:p>
        </p:txBody>
      </p:sp>
      <p:pic>
        <p:nvPicPr>
          <p:cNvPr id="118786" name="Picture 2" descr="https://photos-3.dropbox.com/t/2/AABeA_84V4qM0OwRLs2cM292hDlDMmD7p3c7bDLP4fHg1Q/12/54388031/jpeg/32x32/3/1468418400/0/2/48.%20Tiniakos%20Dina-Liver%20city%20subway%20map.tif/ELGTrKcDGE4gAigC/ZdbhQscRVYYNFBA0Wi5pmBH9n-8D9vvCMwJ98ALtMp4?size_mode=5&amp;size=32x32"/>
          <p:cNvPicPr>
            <a:picLocks noChangeAspect="1" noChangeArrowheads="1"/>
          </p:cNvPicPr>
          <p:nvPr/>
        </p:nvPicPr>
        <p:blipFill>
          <a:blip r:embed="rId2" cstate="print"/>
          <a:srcRect/>
          <a:stretch>
            <a:fillRect/>
          </a:stretch>
        </p:blipFill>
        <p:spPr bwMode="auto">
          <a:xfrm>
            <a:off x="4143340" y="267413"/>
            <a:ext cx="4786378" cy="6308175"/>
          </a:xfrm>
          <a:prstGeom prst="rect">
            <a:avLst/>
          </a:prstGeom>
          <a:noFill/>
        </p:spPr>
      </p:pic>
      <p:sp>
        <p:nvSpPr>
          <p:cNvPr id="5" name="Rectangle 4"/>
          <p:cNvSpPr/>
          <p:nvPr/>
        </p:nvSpPr>
        <p:spPr>
          <a:xfrm>
            <a:off x="1" y="5857892"/>
            <a:ext cx="4143372" cy="584775"/>
          </a:xfrm>
          <a:prstGeom prst="rect">
            <a:avLst/>
          </a:prstGeom>
        </p:spPr>
        <p:txBody>
          <a:bodyPr wrap="square">
            <a:spAutoFit/>
          </a:bodyPr>
          <a:lstStyle/>
          <a:p>
            <a:pPr algn="ctr"/>
            <a:r>
              <a:rPr lang="en-GB" sz="3200" dirty="0"/>
              <a:t> </a:t>
            </a:r>
            <a:r>
              <a:rPr lang="el-GR" sz="3200" dirty="0"/>
              <a:t>Τι  ευρηματικότητα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1" nodeType="clickEffect">
                                  <p:stCondLst>
                                    <p:cond delay="0"/>
                                  </p:stCondLst>
                                  <p:childTnLst>
                                    <p:animEffect transition="out" filter="fade">
                                      <p:cBhvr>
                                        <p:cTn id="14" dur="500" tmFilter="0, 0; .2, .5; .8, .5; 1, 0"/>
                                        <p:tgtEl>
                                          <p:spTgt spid="5"/>
                                        </p:tgtEl>
                                      </p:cBhvr>
                                    </p:animEffect>
                                    <p:animScale>
                                      <p:cBhvr>
                                        <p:cTn id="15"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l-GR" dirty="0"/>
              <a:t>Νόσος  του </a:t>
            </a:r>
            <a:r>
              <a:rPr lang="en-US" dirty="0"/>
              <a:t>Paget</a:t>
            </a:r>
            <a:r>
              <a:rPr lang="el-GR" dirty="0"/>
              <a:t> των οστών </a:t>
            </a:r>
            <a:r>
              <a:rPr lang="en-US" dirty="0"/>
              <a:t>: </a:t>
            </a:r>
            <a:br>
              <a:rPr lang="en-US" dirty="0"/>
            </a:br>
            <a:r>
              <a:rPr lang="el-GR" sz="3100" dirty="0"/>
              <a:t>τυχαία διάταξη τσιμεντοειδών γραμμών</a:t>
            </a:r>
            <a:r>
              <a:rPr lang="en-US" sz="3100" dirty="0"/>
              <a:t>.</a:t>
            </a:r>
            <a:r>
              <a:rPr lang="el-GR" sz="3100" dirty="0"/>
              <a:t> </a:t>
            </a:r>
            <a:r>
              <a:rPr lang="el-GR" sz="3100" dirty="0">
                <a:effectLst>
                  <a:outerShdw blurRad="38100" dist="38100" dir="2700000" algn="tl">
                    <a:srgbClr val="000000">
                      <a:alpha val="43137"/>
                    </a:srgbClr>
                  </a:outerShdw>
                </a:effectLst>
              </a:rPr>
              <a:t>Πρότυπο μωσαϊκού</a:t>
            </a:r>
            <a:r>
              <a:rPr lang="en-US" sz="3100" dirty="0"/>
              <a:t>.</a:t>
            </a:r>
            <a:endParaRPr lang="el-GR" sz="3100" dirty="0"/>
          </a:p>
        </p:txBody>
      </p:sp>
      <p:pic>
        <p:nvPicPr>
          <p:cNvPr id="34818" name="Picture 2" descr="http://images.slideplayer.com/15/4555788/slides/slide_68.jpg"/>
          <p:cNvPicPr>
            <a:picLocks noChangeAspect="1" noChangeArrowheads="1"/>
          </p:cNvPicPr>
          <p:nvPr/>
        </p:nvPicPr>
        <p:blipFill>
          <a:blip r:embed="rId2" cstate="print"/>
          <a:srcRect/>
          <a:stretch>
            <a:fillRect/>
          </a:stretch>
        </p:blipFill>
        <p:spPr bwMode="auto">
          <a:xfrm>
            <a:off x="642910" y="2357430"/>
            <a:ext cx="4667283" cy="3500462"/>
          </a:xfrm>
          <a:prstGeom prst="rect">
            <a:avLst/>
          </a:prstGeom>
          <a:noFill/>
        </p:spPr>
      </p:pic>
      <p:pic>
        <p:nvPicPr>
          <p:cNvPr id="34821" name="Picture 5" descr="http://intranet.tdmu.edu.ua/data/kafedra/internal/patologanatom/classes_stud/en/stomat/ptn/Pathomorphology/2-3/13_Jawbones_illnes(Stom_Pract).files/image038.jpg"/>
          <p:cNvPicPr>
            <a:picLocks noChangeAspect="1" noChangeArrowheads="1"/>
          </p:cNvPicPr>
          <p:nvPr/>
        </p:nvPicPr>
        <p:blipFill>
          <a:blip r:embed="rId3" cstate="print"/>
          <a:srcRect/>
          <a:stretch>
            <a:fillRect/>
          </a:stretch>
        </p:blipFill>
        <p:spPr bwMode="auto">
          <a:xfrm rot="5400000">
            <a:off x="5054246" y="2589564"/>
            <a:ext cx="3857651" cy="2964756"/>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34819" name="Ink 3"/>
              <p14:cNvContentPartPr>
                <a14:cpLocks xmlns:a14="http://schemas.microsoft.com/office/drawing/2010/main" noRot="1" noChangeAspect="1" noEditPoints="1" noChangeArrowheads="1" noChangeShapeType="1"/>
              </p14:cNvContentPartPr>
              <p14:nvPr/>
            </p14:nvContentPartPr>
            <p14:xfrm>
              <a:off x="1476375" y="5084763"/>
              <a:ext cx="1655763" cy="446087"/>
            </p14:xfrm>
          </p:contentPart>
        </mc:Choice>
        <mc:Fallback xmlns="">
          <p:pic>
            <p:nvPicPr>
              <p:cNvPr id="34819" name="Ink 3"/>
              <p:cNvPicPr>
                <a:picLocks noRot="1" noChangeAspect="1" noEditPoints="1" noChangeArrowheads="1" noChangeShapeType="1"/>
              </p:cNvPicPr>
              <p:nvPr/>
            </p:nvPicPr>
            <p:blipFill>
              <a:blip r:embed="rId5" cstate="print"/>
              <a:stretch>
                <a:fillRect/>
              </a:stretch>
            </p:blipFill>
            <p:spPr>
              <a:xfrm>
                <a:off x="1469543" y="5077964"/>
                <a:ext cx="1669427" cy="459684"/>
              </a:xfrm>
              <a:prstGeom prst="rect">
                <a:avLst/>
              </a:prstGeom>
            </p:spPr>
          </p:pic>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56"/>
            <a:ext cx="5000628" cy="1928826"/>
          </a:xfrm>
        </p:spPr>
        <p:txBody>
          <a:bodyPr>
            <a:normAutofit fontScale="90000"/>
          </a:bodyPr>
          <a:lstStyle/>
          <a:p>
            <a:pPr algn="ctr"/>
            <a:br>
              <a:rPr lang="en-US" sz="2700" dirty="0"/>
            </a:br>
            <a:br>
              <a:rPr lang="en-US" sz="2700" dirty="0"/>
            </a:br>
            <a:br>
              <a:rPr lang="en-US" sz="2700" dirty="0"/>
            </a:br>
            <a:br>
              <a:rPr lang="en-US" sz="2700" dirty="0"/>
            </a:br>
            <a:br>
              <a:rPr lang="en-US" dirty="0"/>
            </a:br>
            <a:r>
              <a:rPr lang="en-US" b="0" dirty="0"/>
              <a:t> </a:t>
            </a:r>
            <a:r>
              <a:rPr lang="el-GR" b="0" dirty="0"/>
              <a:t>Ανάμεσα στα κριτήρια για τη διάγνωση του ακανθοκυτταρικού καρκινώματος, συγκαταλέγεται η κυτταρική διάταξη που θυμίζει </a:t>
            </a:r>
            <a:r>
              <a:rPr lang="el-GR" b="0" dirty="0">
                <a:effectLst>
                  <a:outerShdw blurRad="38100" dist="38100" dir="2700000" algn="tl">
                    <a:srgbClr val="000000">
                      <a:alpha val="43137"/>
                    </a:srgbClr>
                  </a:outerShdw>
                </a:effectLst>
              </a:rPr>
              <a:t>πεζοδρόμιο </a:t>
            </a:r>
            <a:r>
              <a:rPr lang="el-GR" b="0" dirty="0"/>
              <a:t>ή το λεγόμενο </a:t>
            </a:r>
            <a:r>
              <a:rPr lang="el-GR" dirty="0"/>
              <a:t>«μωσαϊκό» πρότυπο.</a:t>
            </a:r>
            <a:br>
              <a:rPr lang="el-GR" dirty="0"/>
            </a:br>
            <a:endParaRPr lang="el-GR" b="0" dirty="0"/>
          </a:p>
        </p:txBody>
      </p:sp>
      <p:pic>
        <p:nvPicPr>
          <p:cNvPr id="36866" name="Picture 2" descr="http://66.media.tumblr.com/tumblr_m1kpazaUPF1rq3lp6o1_400.jpg"/>
          <p:cNvPicPr>
            <a:picLocks noChangeAspect="1" noChangeArrowheads="1"/>
          </p:cNvPicPr>
          <p:nvPr/>
        </p:nvPicPr>
        <p:blipFill>
          <a:blip r:embed="rId2" cstate="print"/>
          <a:srcRect/>
          <a:stretch>
            <a:fillRect/>
          </a:stretch>
        </p:blipFill>
        <p:spPr bwMode="auto">
          <a:xfrm>
            <a:off x="5214942" y="142852"/>
            <a:ext cx="3571900" cy="2869428"/>
          </a:xfrm>
          <a:prstGeom prst="rect">
            <a:avLst/>
          </a:prstGeom>
          <a:noFill/>
        </p:spPr>
      </p:pic>
      <p:sp>
        <p:nvSpPr>
          <p:cNvPr id="7" name="Rectangle 6"/>
          <p:cNvSpPr/>
          <p:nvPr/>
        </p:nvSpPr>
        <p:spPr>
          <a:xfrm>
            <a:off x="4929190" y="2928934"/>
            <a:ext cx="4214810" cy="800219"/>
          </a:xfrm>
          <a:prstGeom prst="rect">
            <a:avLst/>
          </a:prstGeom>
        </p:spPr>
        <p:txBody>
          <a:bodyPr wrap="square">
            <a:spAutoFit/>
          </a:bodyPr>
          <a:lstStyle/>
          <a:p>
            <a:pPr algn="ctr"/>
            <a:r>
              <a:rPr lang="el-GR" sz="1400" i="1" dirty="0"/>
              <a:t>Το μωσαϊκό πρότυπο της τραχηλικής δυσπλασίας </a:t>
            </a:r>
          </a:p>
          <a:p>
            <a:pPr algn="ctr"/>
            <a:r>
              <a:rPr lang="el-GR" sz="1400" i="1" dirty="0"/>
              <a:t>κατά την κολποσκόπηση</a:t>
            </a:r>
            <a:br>
              <a:rPr lang="el-GR" i="1" dirty="0"/>
            </a:br>
            <a:endParaRPr lang="el-GR" i="1" dirty="0"/>
          </a:p>
        </p:txBody>
      </p:sp>
      <p:pic>
        <p:nvPicPr>
          <p:cNvPr id="36868" name="Picture 4" descr="Zoom out"/>
          <p:cNvPicPr>
            <a:picLocks noChangeAspect="1" noChangeArrowheads="1"/>
          </p:cNvPicPr>
          <p:nvPr/>
        </p:nvPicPr>
        <p:blipFill>
          <a:blip r:embed="rId3" cstate="print"/>
          <a:srcRect/>
          <a:stretch>
            <a:fillRect/>
          </a:stretch>
        </p:blipFill>
        <p:spPr bwMode="auto">
          <a:xfrm>
            <a:off x="4857752" y="3429000"/>
            <a:ext cx="4071966" cy="3070134"/>
          </a:xfrm>
          <a:prstGeom prst="rect">
            <a:avLst/>
          </a:prstGeom>
          <a:noFill/>
        </p:spPr>
      </p:pic>
      <p:sp>
        <p:nvSpPr>
          <p:cNvPr id="9" name="Rectangle 8"/>
          <p:cNvSpPr/>
          <p:nvPr/>
        </p:nvSpPr>
        <p:spPr>
          <a:xfrm>
            <a:off x="4214810" y="6429396"/>
            <a:ext cx="4929190" cy="369332"/>
          </a:xfrm>
          <a:prstGeom prst="rect">
            <a:avLst/>
          </a:prstGeom>
        </p:spPr>
        <p:txBody>
          <a:bodyPr wrap="square">
            <a:spAutoFit/>
          </a:bodyPr>
          <a:lstStyle/>
          <a:p>
            <a:r>
              <a:rPr lang="el-GR" i="1" dirty="0"/>
              <a:t> </a:t>
            </a:r>
            <a:r>
              <a:rPr lang="en-US" i="1" dirty="0"/>
              <a:t> </a:t>
            </a:r>
            <a:r>
              <a:rPr lang="el-GR" sz="1400" i="1" dirty="0"/>
              <a:t>Καλά διαφοροποιημένο διηθητικό ακανθοκυτταρικό καρκίνωμα</a:t>
            </a:r>
          </a:p>
        </p:txBody>
      </p:sp>
      <p:sp>
        <p:nvSpPr>
          <p:cNvPr id="12" name="Rectangle 11"/>
          <p:cNvSpPr/>
          <p:nvPr/>
        </p:nvSpPr>
        <p:spPr>
          <a:xfrm>
            <a:off x="1" y="6000768"/>
            <a:ext cx="9143999" cy="954107"/>
          </a:xfrm>
          <a:prstGeom prst="rect">
            <a:avLst/>
          </a:prstGeom>
        </p:spPr>
        <p:txBody>
          <a:bodyPr wrap="square">
            <a:spAutoFit/>
          </a:bodyPr>
          <a:lstStyle/>
          <a:p>
            <a:pPr algn="ctr"/>
            <a:r>
              <a:rPr lang="el-GR" sz="2800" dirty="0"/>
              <a:t>Εκτός από ιστοπαθολογικό πρότυπο, το </a:t>
            </a:r>
            <a:r>
              <a:rPr lang="el-GR" sz="2800" b="1" dirty="0"/>
              <a:t>μωσαϊκό</a:t>
            </a:r>
            <a:r>
              <a:rPr lang="el-GR" sz="2800" dirty="0"/>
              <a:t> </a:t>
            </a:r>
          </a:p>
          <a:p>
            <a:pPr algn="ctr"/>
            <a:r>
              <a:rPr lang="el-GR" sz="2800" dirty="0"/>
              <a:t>είναι στ’ αλήθεια μια  μορφή εικαστικής Τέχνης.</a:t>
            </a:r>
          </a:p>
        </p:txBody>
      </p:sp>
      <p:sp>
        <p:nvSpPr>
          <p:cNvPr id="14" name="Rectangle 13"/>
          <p:cNvSpPr/>
          <p:nvPr/>
        </p:nvSpPr>
        <p:spPr>
          <a:xfrm>
            <a:off x="0" y="0"/>
            <a:ext cx="5568491" cy="646331"/>
          </a:xfrm>
          <a:prstGeom prst="rect">
            <a:avLst/>
          </a:prstGeom>
        </p:spPr>
        <p:txBody>
          <a:bodyPr wrap="square">
            <a:spAutoFit/>
          </a:bodyPr>
          <a:lstStyle/>
          <a:p>
            <a:r>
              <a:rPr lang="el-GR" sz="3600" b="1" dirty="0"/>
              <a:t>Το πρότυπο του μωσαϊκού</a:t>
            </a:r>
          </a:p>
        </p:txBody>
      </p:sp>
      <p:pic>
        <p:nvPicPr>
          <p:cNvPr id="138241" name="Picture 1" descr="C:\Users\KAV-AGRO\Desktop\12928201_973076579450979_73245556548643621_n.jpg"/>
          <p:cNvPicPr>
            <a:picLocks noChangeAspect="1" noChangeArrowheads="1"/>
          </p:cNvPicPr>
          <p:nvPr/>
        </p:nvPicPr>
        <p:blipFill>
          <a:blip r:embed="rId4" cstate="print"/>
          <a:srcRect/>
          <a:stretch>
            <a:fillRect/>
          </a:stretch>
        </p:blipFill>
        <p:spPr bwMode="auto">
          <a:xfrm>
            <a:off x="1643042" y="642918"/>
            <a:ext cx="5998889" cy="5133902"/>
          </a:xfrm>
          <a:prstGeom prst="rect">
            <a:avLst/>
          </a:prstGeom>
          <a:noFill/>
        </p:spPr>
      </p:pic>
      <p:sp>
        <p:nvSpPr>
          <p:cNvPr id="15" name="14 - Ορθογώνιο"/>
          <p:cNvSpPr/>
          <p:nvPr/>
        </p:nvSpPr>
        <p:spPr>
          <a:xfrm rot="10800000" flipV="1">
            <a:off x="714348" y="5756947"/>
            <a:ext cx="8001056" cy="307777"/>
          </a:xfrm>
          <a:prstGeom prst="rect">
            <a:avLst/>
          </a:prstGeom>
        </p:spPr>
        <p:txBody>
          <a:bodyPr wrap="square">
            <a:spAutoFit/>
          </a:bodyPr>
          <a:lstStyle/>
          <a:p>
            <a:pPr algn="ctr"/>
            <a:r>
              <a:rPr lang="en-US" sz="1400" dirty="0"/>
              <a:t> </a:t>
            </a:r>
            <a:r>
              <a:rPr lang="el-GR" sz="1400" dirty="0">
                <a:solidFill>
                  <a:srgbClr val="002060"/>
                </a:solidFill>
              </a:rPr>
              <a:t>Μωσαϊκό της Ομοτ. Καθ. Δρ. Λυδίας Νακοπούλου, Ιατρού-Παθολογοανατόμου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6868"/>
                                        </p:tgtEl>
                                        <p:attrNameLst>
                                          <p:attrName>style.visibility</p:attrName>
                                        </p:attrNameLst>
                                      </p:cBhvr>
                                      <p:to>
                                        <p:strVal val="visible"/>
                                      </p:to>
                                    </p:set>
                                    <p:animEffect transition="in" filter="fade">
                                      <p:cBhvr>
                                        <p:cTn id="10" dur="500"/>
                                        <p:tgtEl>
                                          <p:spTgt spid="368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6866"/>
                                        </p:tgtEl>
                                      </p:cBhvr>
                                    </p:animEffect>
                                    <p:set>
                                      <p:cBhvr>
                                        <p:cTn id="18" dur="1" fill="hold">
                                          <p:stCondLst>
                                            <p:cond delay="499"/>
                                          </p:stCondLst>
                                        </p:cTn>
                                        <p:tgtEl>
                                          <p:spTgt spid="3686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6868"/>
                                        </p:tgtEl>
                                      </p:cBhvr>
                                    </p:animEffect>
                                    <p:set>
                                      <p:cBhvr>
                                        <p:cTn id="24" dur="1" fill="hold">
                                          <p:stCondLst>
                                            <p:cond delay="499"/>
                                          </p:stCondLst>
                                        </p:cTn>
                                        <p:tgtEl>
                                          <p:spTgt spid="36868"/>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38241"/>
                                        </p:tgtEl>
                                        <p:attrNameLst>
                                          <p:attrName>style.visibility</p:attrName>
                                        </p:attrNameLst>
                                      </p:cBhvr>
                                      <p:to>
                                        <p:strVal val="visible"/>
                                      </p:to>
                                    </p:set>
                                    <p:animEffect transition="in" filter="dissolve">
                                      <p:cBhvr>
                                        <p:cTn id="45" dur="500"/>
                                        <p:tgtEl>
                                          <p:spTgt spid="138241"/>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p:bldP spid="9" grpId="0"/>
      <p:bldP spid="9" grpId="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794"/>
            <a:ext cx="4572000" cy="1923126"/>
          </a:xfrm>
        </p:spPr>
        <p:txBody>
          <a:bodyPr>
            <a:normAutofit fontScale="90000"/>
          </a:bodyPr>
          <a:lstStyle/>
          <a:p>
            <a:r>
              <a:rPr lang="el-GR" sz="2700" dirty="0"/>
              <a:t>Το  </a:t>
            </a:r>
            <a:r>
              <a:rPr lang="el-GR" sz="2700" b="1" spc="300" dirty="0"/>
              <a:t>ΠΡΟΤΥΠΟ</a:t>
            </a:r>
            <a:br>
              <a:rPr lang="el-GR" sz="2700" dirty="0"/>
            </a:br>
            <a:r>
              <a:rPr lang="el-GR" sz="2200" dirty="0"/>
              <a:t>δημιουργείται με την επανάληψη </a:t>
            </a:r>
            <a:br>
              <a:rPr lang="el-GR" sz="2200" dirty="0"/>
            </a:br>
            <a:r>
              <a:rPr lang="el-GR" sz="2200" dirty="0"/>
              <a:t>ή την απήχηση των επί μέρους στοιχείων ενός έργου Τέχνης  με σκοπό </a:t>
            </a:r>
            <a:br>
              <a:rPr lang="el-GR" sz="2200" dirty="0"/>
            </a:br>
            <a:r>
              <a:rPr lang="el-GR" sz="2200" dirty="0"/>
              <a:t>τη </a:t>
            </a:r>
            <a:r>
              <a:rPr lang="el-GR" sz="2200" dirty="0">
                <a:effectLst>
                  <a:outerShdw blurRad="38100" dist="38100" dir="2700000" algn="tl">
                    <a:srgbClr val="000000">
                      <a:alpha val="43137"/>
                    </a:srgbClr>
                  </a:outerShdw>
                </a:effectLst>
              </a:rPr>
              <a:t>μετάδοση </a:t>
            </a:r>
            <a:r>
              <a:rPr lang="el-GR" sz="2200" dirty="0"/>
              <a:t>ενός  αισθήματος  ισορροπίας, αρμονίας, αντίθεσης, ρυθμού ή κίνησης.</a:t>
            </a:r>
            <a:br>
              <a:rPr lang="el-GR" sz="3600" dirty="0"/>
            </a:br>
            <a:br>
              <a:rPr lang="en-US" sz="2700" dirty="0"/>
            </a:br>
            <a:endParaRPr lang="el-GR" sz="2700" dirty="0"/>
          </a:p>
        </p:txBody>
      </p:sp>
      <p:sp>
        <p:nvSpPr>
          <p:cNvPr id="3" name="Content Placeholder 2"/>
          <p:cNvSpPr>
            <a:spLocks noGrp="1"/>
          </p:cNvSpPr>
          <p:nvPr>
            <p:ph sz="half" idx="1"/>
          </p:nvPr>
        </p:nvSpPr>
        <p:spPr>
          <a:xfrm>
            <a:off x="0" y="2357430"/>
            <a:ext cx="4572000" cy="4960002"/>
          </a:xfrm>
        </p:spPr>
        <p:txBody>
          <a:bodyPr>
            <a:normAutofit fontScale="62500" lnSpcReduction="20000"/>
          </a:bodyPr>
          <a:lstStyle/>
          <a:p>
            <a:pPr algn="ctr">
              <a:buNone/>
            </a:pPr>
            <a:r>
              <a:rPr lang="en-GB" sz="8600" cap="all" dirty="0"/>
              <a:t> </a:t>
            </a:r>
            <a:r>
              <a:rPr lang="el-GR" sz="5100" cap="all" dirty="0"/>
              <a:t>ΕΝΑ </a:t>
            </a:r>
            <a:r>
              <a:rPr lang="el-GR" sz="5100" cap="all" dirty="0">
                <a:effectLst>
                  <a:outerShdw blurRad="38100" dist="38100" dir="2700000" algn="tl">
                    <a:srgbClr val="000000">
                      <a:alpha val="43137"/>
                    </a:srgbClr>
                  </a:outerShdw>
                </a:effectLst>
              </a:rPr>
              <a:t>ΦΥΣΙΚΟ ΠΡΟΤΥΠΟ </a:t>
            </a:r>
            <a:r>
              <a:rPr lang="el-GR" sz="5100" cap="all" dirty="0"/>
              <a:t>ΜΠΡΟΣΤΑ Μ</a:t>
            </a:r>
            <a:r>
              <a:rPr lang="en-GB" sz="5100" cap="all" dirty="0"/>
              <a:t>a</a:t>
            </a:r>
            <a:r>
              <a:rPr lang="el-GR" sz="5100" cap="all" dirty="0"/>
              <a:t>Σ</a:t>
            </a:r>
            <a:endParaRPr lang="en-GB" sz="5100" cap="all" dirty="0"/>
          </a:p>
          <a:p>
            <a:pPr algn="ctr"/>
            <a:r>
              <a:rPr lang="el-GR" sz="3200" dirty="0"/>
              <a:t>Ο καλλιτέχνης μάς καλεί να «κόψουμε ταχύτητα»,  ώστε  να </a:t>
            </a:r>
            <a:r>
              <a:rPr lang="el-GR" sz="3200" dirty="0">
                <a:effectLst>
                  <a:outerShdw blurRad="38100" dist="38100" dir="2700000" algn="tl">
                    <a:srgbClr val="000000">
                      <a:alpha val="43137"/>
                    </a:srgbClr>
                  </a:outerShdw>
                </a:effectLst>
              </a:rPr>
              <a:t>αποκαλυφθεί</a:t>
            </a:r>
            <a:r>
              <a:rPr lang="el-GR" sz="3200" dirty="0"/>
              <a:t>  μπροστά μας </a:t>
            </a:r>
            <a:r>
              <a:rPr lang="el-GR" sz="3200" b="1" dirty="0"/>
              <a:t>η εξαιρετική ομορφιά που προσπερνάμε και χάνουμε,   όταν </a:t>
            </a:r>
            <a:r>
              <a:rPr lang="el-GR" sz="3200" b="1" i="1" dirty="0"/>
              <a:t>δε</a:t>
            </a:r>
            <a:r>
              <a:rPr lang="el-GR" sz="3200" b="1" dirty="0"/>
              <a:t> βλέπουμε πραγματικά, όταν </a:t>
            </a:r>
            <a:r>
              <a:rPr lang="el-GR" sz="3200" b="1" i="1" dirty="0"/>
              <a:t>δεν</a:t>
            </a:r>
            <a:r>
              <a:rPr lang="el-GR" sz="3200" b="1" dirty="0"/>
              <a:t> παρατηρούμε  αυτό που κοιτάζουμε, καθώς μονίμως βιαζόμαστε</a:t>
            </a:r>
            <a:r>
              <a:rPr lang="el-GR" sz="3200" dirty="0"/>
              <a:t>. </a:t>
            </a:r>
          </a:p>
          <a:p>
            <a:pPr algn="ctr">
              <a:buNone/>
            </a:pPr>
            <a:r>
              <a:rPr lang="el-GR" sz="3200" dirty="0"/>
              <a:t>Η αξιοσημείωτη δεξιότητα του καλλιτέχνη να παρατηρεί ένα μεμονωμένο φύλλο  αποκαλύπτει και σε εμάς τους θεατές έναν αχανή κόσμο μυστηρίου</a:t>
            </a:r>
          </a:p>
          <a:p>
            <a:pPr algn="ctr">
              <a:buNone/>
            </a:pPr>
            <a:r>
              <a:rPr lang="el-GR" sz="3200" dirty="0"/>
              <a:t>μέσα από τη φαινομενική κοινοτοπία του!</a:t>
            </a:r>
          </a:p>
          <a:p>
            <a:endParaRPr lang="en-US" sz="7000" dirty="0"/>
          </a:p>
          <a:p>
            <a:endParaRPr lang="en-US" dirty="0"/>
          </a:p>
          <a:p>
            <a:pPr algn="ctr">
              <a:buNone/>
            </a:pPr>
            <a:endParaRPr lang="en-GB" cap="all" dirty="0"/>
          </a:p>
          <a:p>
            <a:endParaRPr lang="el-GR" dirty="0"/>
          </a:p>
        </p:txBody>
      </p:sp>
      <p:pic>
        <p:nvPicPr>
          <p:cNvPr id="125954" name="Picture 2" descr="C:\Users\αγαπουλακι\Desktop\mcewan.jpg"/>
          <p:cNvPicPr>
            <a:picLocks noChangeAspect="1" noChangeArrowheads="1"/>
          </p:cNvPicPr>
          <p:nvPr/>
        </p:nvPicPr>
        <p:blipFill>
          <a:blip r:embed="rId2" cstate="print"/>
          <a:srcRect/>
          <a:stretch>
            <a:fillRect/>
          </a:stretch>
        </p:blipFill>
        <p:spPr bwMode="auto">
          <a:xfrm>
            <a:off x="4643438" y="285728"/>
            <a:ext cx="4337799" cy="5072098"/>
          </a:xfrm>
          <a:prstGeom prst="rect">
            <a:avLst/>
          </a:prstGeom>
          <a:noFill/>
        </p:spPr>
      </p:pic>
      <p:sp>
        <p:nvSpPr>
          <p:cNvPr id="6" name="Rectangle 5"/>
          <p:cNvSpPr/>
          <p:nvPr/>
        </p:nvSpPr>
        <p:spPr>
          <a:xfrm>
            <a:off x="4643438" y="5572140"/>
            <a:ext cx="4500562" cy="923330"/>
          </a:xfrm>
          <a:prstGeom prst="rect">
            <a:avLst/>
          </a:prstGeom>
        </p:spPr>
        <p:txBody>
          <a:bodyPr wrap="square">
            <a:spAutoFit/>
          </a:bodyPr>
          <a:lstStyle/>
          <a:p>
            <a:pPr algn="ctr"/>
            <a:r>
              <a:rPr lang="en-GB" dirty="0"/>
              <a:t>RORY </a:t>
            </a:r>
            <a:r>
              <a:rPr lang="en-GB" dirty="0" err="1"/>
              <a:t>McEWEN</a:t>
            </a:r>
            <a:r>
              <a:rPr lang="en-GB" dirty="0"/>
              <a:t> </a:t>
            </a:r>
            <a:br>
              <a:rPr lang="en-GB" dirty="0"/>
            </a:br>
            <a:r>
              <a:rPr lang="el-GR" dirty="0"/>
              <a:t> Από τους Κήπους του </a:t>
            </a:r>
            <a:r>
              <a:rPr lang="el-GR" dirty="0" err="1"/>
              <a:t>Κένσινγκτον</a:t>
            </a:r>
            <a:r>
              <a:rPr lang="el-GR" dirty="0"/>
              <a:t> -</a:t>
            </a:r>
            <a:r>
              <a:rPr lang="en-GB" dirty="0"/>
              <a:t>1, 1979 </a:t>
            </a:r>
          </a:p>
          <a:p>
            <a:pPr algn="ctr"/>
            <a:r>
              <a:rPr lang="en-GB" dirty="0"/>
              <a:t>(</a:t>
            </a:r>
            <a:r>
              <a:rPr lang="el-GR" dirty="0"/>
              <a:t>υδατογραφία σε περγαμηνή</a:t>
            </a:r>
            <a:r>
              <a:rPr lang="en-GB" dirty="0"/>
              <a:t>).</a:t>
            </a:r>
            <a:endParaRPr lang="el-GR" dirty="0"/>
          </a:p>
        </p:txBody>
      </p:sp>
      <p:sp>
        <p:nvSpPr>
          <p:cNvPr id="8" name="Rectangle 7"/>
          <p:cNvSpPr/>
          <p:nvPr/>
        </p:nvSpPr>
        <p:spPr>
          <a:xfrm>
            <a:off x="0" y="214290"/>
            <a:ext cx="4643438" cy="6494085"/>
          </a:xfrm>
          <a:prstGeom prst="rect">
            <a:avLst/>
          </a:prstGeom>
        </p:spPr>
        <p:txBody>
          <a:bodyPr wrap="square">
            <a:spAutoFit/>
          </a:bodyPr>
          <a:lstStyle/>
          <a:p>
            <a:pPr algn="just"/>
            <a:r>
              <a:rPr lang="el-GR" sz="1600" dirty="0"/>
              <a:t>Το πρώτο πράγμα που βλέπουμε  στο φύλλο του </a:t>
            </a:r>
            <a:r>
              <a:rPr lang="en-US" sz="1600" dirty="0"/>
              <a:t>McEwen</a:t>
            </a:r>
            <a:r>
              <a:rPr lang="el-GR" sz="1600" dirty="0"/>
              <a:t> είναι </a:t>
            </a:r>
            <a:r>
              <a:rPr lang="el-GR" sz="1600" b="1" dirty="0"/>
              <a:t>το φυσικό πρότυπο των φλεβών του</a:t>
            </a:r>
            <a:r>
              <a:rPr lang="el-GR" sz="1600" dirty="0"/>
              <a:t>. Καθώς εμβαθύνουμε περισσότερο στη λεπτομέρεια της εικόνας, αυτό το πρότυπο προσλαμβάνει </a:t>
            </a:r>
            <a:r>
              <a:rPr lang="el-GR" sz="1600" b="1" dirty="0"/>
              <a:t>μια πολύπτυχη όψη, </a:t>
            </a:r>
            <a:r>
              <a:rPr lang="el-GR" sz="1600" dirty="0"/>
              <a:t>οπότε μας δίνεται η ευκαιρία να παρατηρήσουμε τον ίδιο φυσικό σχηματισμό με διαφορετικές ματιές. Για παράδειγμα, στο λεπτομερές πρότυπο ανάπτυξης των φλεβών μπορούμε να αναγνωρίσουμε τη δομή  των κλαδιών ενός δένδρου. Εναλλακτικά, μπορούμε  να επεκτείνουμε την όρασή μας  σε ένα γεωλογικό επίπεδο, συλλαμβάνοντας την εικόνα από μια εναέρια όψη, οπότε  οι </a:t>
            </a:r>
            <a:r>
              <a:rPr lang="el-GR" sz="1600" b="1" dirty="0"/>
              <a:t>φλέβες</a:t>
            </a:r>
            <a:r>
              <a:rPr lang="el-GR" sz="1600" dirty="0"/>
              <a:t> μετατρέπονται σε </a:t>
            </a:r>
            <a:r>
              <a:rPr lang="el-GR" sz="1600" b="1" dirty="0"/>
              <a:t>ποταμούς</a:t>
            </a:r>
            <a:r>
              <a:rPr lang="el-GR" sz="1600" dirty="0"/>
              <a:t> και </a:t>
            </a:r>
            <a:r>
              <a:rPr lang="el-GR" sz="1600" b="1" dirty="0"/>
              <a:t>παραπόταμους</a:t>
            </a:r>
            <a:r>
              <a:rPr lang="el-GR" sz="1600" dirty="0"/>
              <a:t> που τραβούν την πορεία  τους  μέσω ενός λιβαδιού προς την ακτογραμμή της  θάλασσας.  Μια πιο μελαγχολική θεώρηση θα συσχέτιζε την ανατομία του φύλλου που πεθαίνει με ένα θέμα θνητότητας σε μια «νεκρή φύση» της ζωγραφικής Τέχνης , </a:t>
            </a:r>
            <a:r>
              <a:rPr lang="el-GR" sz="1600" b="1" dirty="0"/>
              <a:t>καθώς οι φλέβες που αιμορραγούν, προσδίδουν κόκκινη χροιά στο πράσινο της χλωροφύλλης του αποσυντιθέμενου φύλλου</a:t>
            </a:r>
            <a:r>
              <a:rPr lang="el-GR" sz="1600" dirty="0"/>
              <a:t>. </a:t>
            </a:r>
          </a:p>
          <a:p>
            <a:pPr algn="just"/>
            <a:r>
              <a:rPr lang="el-GR" sz="1600" dirty="0"/>
              <a:t>Εάν κοιτάζαμε τον κόσμο μας με μια τόσο προσεκτική ματιά όπως αυτή του </a:t>
            </a:r>
            <a:r>
              <a:rPr lang="en-US" sz="1600" dirty="0"/>
              <a:t>Rory McEwen</a:t>
            </a:r>
            <a:r>
              <a:rPr lang="el-GR" sz="1600" dirty="0"/>
              <a:t>, </a:t>
            </a:r>
            <a:r>
              <a:rPr lang="el-GR" sz="1600" b="1" dirty="0"/>
              <a:t>η οπτική μας για τα πράγματα και η ικανότητά μας να παράγουμε Τέχνη θα εμπλουτίζονταν αφάνταστα</a:t>
            </a:r>
            <a:r>
              <a:rPr lang="el-GR"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fade">
                                      <p:cBhvr>
                                        <p:cTn id="7" dur="500"/>
                                        <p:tgtEl>
                                          <p:spTgt spid="1259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3">
                                            <p:txEl>
                                              <p:pRg st="0" end="0"/>
                                            </p:txEl>
                                          </p:spTgt>
                                        </p:tgtEl>
                                      </p:cBhvr>
                                    </p:animEffect>
                                    <p:set>
                                      <p:cBhvr>
                                        <p:cTn id="3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
                                            <p:txEl>
                                              <p:pRg st="1" end="1"/>
                                            </p:txEl>
                                          </p:spTgt>
                                        </p:tgtEl>
                                      </p:cBhvr>
                                    </p:animEffect>
                                    <p:set>
                                      <p:cBhvr>
                                        <p:cTn id="43"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
                                            <p:txEl>
                                              <p:pRg st="2" end="2"/>
                                            </p:txEl>
                                          </p:spTgt>
                                        </p:tgtEl>
                                      </p:cBhvr>
                                    </p:animEffect>
                                    <p:set>
                                      <p:cBhvr>
                                        <p:cTn id="48"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3">
                                            <p:txEl>
                                              <p:pRg st="3" end="3"/>
                                            </p:txEl>
                                          </p:spTgt>
                                        </p:tgtEl>
                                      </p:cBhvr>
                                    </p:animEffect>
                                    <p:set>
                                      <p:cBhvr>
                                        <p:cTn id="53"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xEl>
                                              <p:pRg st="0" end="0"/>
                                            </p:txEl>
                                          </p:spTgt>
                                        </p:tgtEl>
                                        <p:attrNameLst>
                                          <p:attrName>style.visibility</p:attrName>
                                        </p:attrNameLst>
                                      </p:cBhvr>
                                      <p:to>
                                        <p:strVal val="visible"/>
                                      </p:to>
                                    </p:set>
                                    <p:animEffect transition="in" filter="fade">
                                      <p:cBhvr>
                                        <p:cTn id="58" dur="500"/>
                                        <p:tgtEl>
                                          <p:spTgt spid="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8">
                                            <p:txEl>
                                              <p:pRg st="1" end="1"/>
                                            </p:txEl>
                                          </p:spTgt>
                                        </p:tgtEl>
                                        <p:attrNameLst>
                                          <p:attrName>style.visibility</p:attrName>
                                        </p:attrNameLst>
                                      </p:cBhvr>
                                      <p:to>
                                        <p:strVal val="visible"/>
                                      </p:to>
                                    </p:set>
                                    <p:animEffect transition="in" filter="fade">
                                      <p:cBhvr>
                                        <p:cTn id="6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222" y="274638"/>
            <a:ext cx="9501222" cy="796908"/>
          </a:xfrm>
        </p:spPr>
        <p:txBody>
          <a:bodyPr>
            <a:noAutofit/>
          </a:bodyPr>
          <a:lstStyle/>
          <a:p>
            <a:r>
              <a:rPr lang="el-GR"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 </a:t>
            </a:r>
            <a:r>
              <a:rPr lang="el-GR" sz="2800" dirty="0">
                <a:effectLst>
                  <a:outerShdw blurRad="38100" dist="38100" dir="2700000" algn="tl">
                    <a:srgbClr val="000000">
                      <a:alpha val="43137"/>
                    </a:srgbClr>
                  </a:outerShdw>
                </a:effectLst>
              </a:rPr>
              <a:t>Η </a:t>
            </a:r>
            <a:r>
              <a:rPr lang="el-GR" sz="2800" b="1" dirty="0"/>
              <a:t>Υφή</a:t>
            </a:r>
            <a:r>
              <a:rPr lang="el-GR" sz="2800" dirty="0"/>
              <a:t> στην  Παθολογική  Ανατομική – Η </a:t>
            </a:r>
            <a:r>
              <a:rPr lang="el-GR" sz="2800" b="1" dirty="0"/>
              <a:t>Υφή</a:t>
            </a:r>
            <a:r>
              <a:rPr lang="el-GR" sz="2800" dirty="0"/>
              <a:t> στην Τέχνη</a:t>
            </a:r>
          </a:p>
        </p:txBody>
      </p:sp>
      <p:pic>
        <p:nvPicPr>
          <p:cNvPr id="136194" name="Picture 2" descr="C:\Users\αγαπουλακι\Desktop\F20.large.jpg"/>
          <p:cNvPicPr>
            <a:picLocks noChangeAspect="1" noChangeArrowheads="1"/>
          </p:cNvPicPr>
          <p:nvPr/>
        </p:nvPicPr>
        <p:blipFill>
          <a:blip r:embed="rId2" cstate="print"/>
          <a:srcRect/>
          <a:stretch>
            <a:fillRect/>
          </a:stretch>
        </p:blipFill>
        <p:spPr bwMode="auto">
          <a:xfrm rot="16200000">
            <a:off x="-231996" y="2017890"/>
            <a:ext cx="5357850" cy="3750914"/>
          </a:xfrm>
          <a:prstGeom prst="rect">
            <a:avLst/>
          </a:prstGeom>
          <a:noFill/>
        </p:spPr>
      </p:pic>
      <p:pic>
        <p:nvPicPr>
          <p:cNvPr id="136195" name="Picture 3" descr="C:\Users\αγαπουλακι\Desktop\texture.jpg"/>
          <p:cNvPicPr>
            <a:picLocks noChangeAspect="1" noChangeArrowheads="1"/>
          </p:cNvPicPr>
          <p:nvPr/>
        </p:nvPicPr>
        <p:blipFill>
          <a:blip r:embed="rId3" cstate="print"/>
          <a:srcRect/>
          <a:stretch>
            <a:fillRect/>
          </a:stretch>
        </p:blipFill>
        <p:spPr bwMode="auto">
          <a:xfrm>
            <a:off x="5000627" y="1214422"/>
            <a:ext cx="3549611" cy="535785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4357686" cy="1500198"/>
          </a:xfrm>
        </p:spPr>
        <p:txBody>
          <a:bodyPr>
            <a:normAutofit fontScale="90000"/>
          </a:bodyPr>
          <a:lstStyle/>
          <a:p>
            <a:r>
              <a:rPr lang="el-GR" sz="2400" spc="600" dirty="0"/>
              <a:t>Περιγραφική </a:t>
            </a:r>
            <a:br>
              <a:rPr lang="el-GR" sz="2400" dirty="0"/>
            </a:br>
            <a:r>
              <a:rPr lang="el-GR" sz="2400" dirty="0"/>
              <a:t>Παθολογική Ανατομική &amp; Ιστολογία:</a:t>
            </a:r>
            <a:br>
              <a:rPr lang="el-GR" sz="2400" dirty="0"/>
            </a:br>
            <a:r>
              <a:rPr lang="el-GR" sz="2200" dirty="0"/>
              <a:t>η τέχνη της  </a:t>
            </a:r>
            <a:r>
              <a:rPr lang="el-GR" sz="2200" b="1" dirty="0"/>
              <a:t>παρομοίωσης</a:t>
            </a:r>
            <a:br>
              <a:rPr lang="el-GR" sz="2200" dirty="0"/>
            </a:br>
            <a:r>
              <a:rPr lang="el-GR" sz="2200" b="1" dirty="0"/>
              <a:t>στη διαγνωστική διαδικασία</a:t>
            </a:r>
            <a:r>
              <a:rPr lang="el-GR" sz="2200" dirty="0"/>
              <a:t>  αποτελεί μια</a:t>
            </a:r>
            <a:r>
              <a:rPr lang="en-US" sz="2200" dirty="0"/>
              <a:t> </a:t>
            </a:r>
            <a:r>
              <a:rPr lang="el-GR" sz="2200" dirty="0"/>
              <a:t>εξαιρετική άσκηση της φαντασίας.</a:t>
            </a:r>
            <a:br>
              <a:rPr lang="el-GR" sz="2200" dirty="0"/>
            </a:br>
            <a:endParaRPr lang="el-GR" sz="2200" dirty="0"/>
          </a:p>
        </p:txBody>
      </p:sp>
      <p:pic>
        <p:nvPicPr>
          <p:cNvPr id="52226" name="Picture 2" descr="http://www.mammaliandaily.com/wp-content/uploads/2013/05/chicken-wire.png"/>
          <p:cNvPicPr>
            <a:picLocks noChangeAspect="1" noChangeArrowheads="1"/>
          </p:cNvPicPr>
          <p:nvPr/>
        </p:nvPicPr>
        <p:blipFill>
          <a:blip r:embed="rId2" cstate="print"/>
          <a:srcRect/>
          <a:stretch>
            <a:fillRect/>
          </a:stretch>
        </p:blipFill>
        <p:spPr bwMode="auto">
          <a:xfrm>
            <a:off x="3714744" y="1785926"/>
            <a:ext cx="2171543" cy="2071702"/>
          </a:xfrm>
          <a:prstGeom prst="rect">
            <a:avLst/>
          </a:prstGeom>
          <a:noFill/>
        </p:spPr>
      </p:pic>
      <p:pic>
        <p:nvPicPr>
          <p:cNvPr id="52230" name="Picture 6" descr="http://www.meddean.luc.edu/lumen/meded/orfpath/images/fig156x.jpg"/>
          <p:cNvPicPr>
            <a:picLocks noChangeAspect="1" noChangeArrowheads="1"/>
          </p:cNvPicPr>
          <p:nvPr/>
        </p:nvPicPr>
        <p:blipFill>
          <a:blip r:embed="rId3" cstate="print"/>
          <a:srcRect/>
          <a:stretch>
            <a:fillRect/>
          </a:stretch>
        </p:blipFill>
        <p:spPr bwMode="auto">
          <a:xfrm>
            <a:off x="285720" y="1785926"/>
            <a:ext cx="3226616" cy="2143140"/>
          </a:xfrm>
          <a:prstGeom prst="rect">
            <a:avLst/>
          </a:prstGeom>
          <a:noFill/>
        </p:spPr>
      </p:pic>
      <p:sp>
        <p:nvSpPr>
          <p:cNvPr id="6" name="Title 1"/>
          <p:cNvSpPr txBox="1">
            <a:spLocks/>
          </p:cNvSpPr>
          <p:nvPr/>
        </p:nvSpPr>
        <p:spPr>
          <a:xfrm>
            <a:off x="5643570" y="2143116"/>
            <a:ext cx="3286148" cy="1500198"/>
          </a:xfrm>
          <a:prstGeom prst="rect">
            <a:avLst/>
          </a:prstGeom>
        </p:spPr>
        <p:txBody>
          <a:bodyPr vert="horz" lIns="91440" tIns="45720" rIns="91440" bIns="45720" rtlCol="0" anchor="ctr">
            <a:normAutofit fontScale="92500" lnSpcReduction="20000"/>
          </a:bodyPr>
          <a:lstStyle/>
          <a:p>
            <a:pPr algn="ctr">
              <a:spcBef>
                <a:spcPct val="0"/>
              </a:spcBef>
              <a:defRPr/>
            </a:pPr>
            <a:r>
              <a:rPr lang="el-GR" sz="2800" dirty="0"/>
              <a:t>Περικυτταρική </a:t>
            </a:r>
            <a:r>
              <a:rPr lang="el-GR" sz="2800" b="1" dirty="0"/>
              <a:t> </a:t>
            </a:r>
            <a:r>
              <a:rPr lang="el-GR" sz="2800" dirty="0"/>
              <a:t>αλκοολική ηπατική ίνωση σαν </a:t>
            </a:r>
            <a:r>
              <a:rPr lang="el-GR" sz="2800" dirty="0">
                <a:effectLst>
                  <a:outerShdw blurRad="38100" dist="38100" dir="2700000" algn="tl">
                    <a:srgbClr val="000000">
                      <a:alpha val="43137"/>
                    </a:srgbClr>
                  </a:outerShdw>
                </a:effectLst>
              </a:rPr>
              <a:t>κοτετσόσυρμα</a:t>
            </a:r>
          </a:p>
        </p:txBody>
      </p:sp>
      <p:pic>
        <p:nvPicPr>
          <p:cNvPr id="52232" name="Picture 8" descr="https://upload.wikimedia.org/wikipedia/commons/e/ef/Sarcoidosis_-_Asteroid_body.jpg"/>
          <p:cNvPicPr>
            <a:picLocks noChangeAspect="1" noChangeArrowheads="1"/>
          </p:cNvPicPr>
          <p:nvPr/>
        </p:nvPicPr>
        <p:blipFill>
          <a:blip r:embed="rId4" cstate="print"/>
          <a:srcRect/>
          <a:stretch>
            <a:fillRect/>
          </a:stretch>
        </p:blipFill>
        <p:spPr bwMode="auto">
          <a:xfrm>
            <a:off x="214282" y="4286256"/>
            <a:ext cx="3333140" cy="2143140"/>
          </a:xfrm>
          <a:prstGeom prst="rect">
            <a:avLst/>
          </a:prstGeom>
          <a:noFill/>
        </p:spPr>
      </p:pic>
      <p:sp>
        <p:nvSpPr>
          <p:cNvPr id="8" name="Title 1"/>
          <p:cNvSpPr txBox="1">
            <a:spLocks/>
          </p:cNvSpPr>
          <p:nvPr/>
        </p:nvSpPr>
        <p:spPr>
          <a:xfrm>
            <a:off x="214282" y="6143644"/>
            <a:ext cx="3214710" cy="714356"/>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214346" y="6429396"/>
            <a:ext cx="4071966" cy="369332"/>
          </a:xfrm>
          <a:prstGeom prst="rect">
            <a:avLst/>
          </a:prstGeom>
        </p:spPr>
        <p:txBody>
          <a:bodyPr wrap="square">
            <a:spAutoFit/>
          </a:bodyPr>
          <a:lstStyle/>
          <a:p>
            <a:pPr algn="ctr"/>
            <a:r>
              <a:rPr lang="el-GR" dirty="0"/>
              <a:t>   </a:t>
            </a:r>
            <a:r>
              <a:rPr lang="el-GR" dirty="0" err="1"/>
              <a:t>Σαρκοείδωση</a:t>
            </a:r>
            <a:r>
              <a:rPr lang="el-GR" dirty="0"/>
              <a:t>-Αστεροειδές σωμάτιο</a:t>
            </a:r>
          </a:p>
        </p:txBody>
      </p:sp>
      <p:pic>
        <p:nvPicPr>
          <p:cNvPr id="52234" name="Picture 10" descr="http://www.dermpath.de/Quiz%2016/10_02419.jpg"/>
          <p:cNvPicPr>
            <a:picLocks noChangeAspect="1" noChangeArrowheads="1"/>
          </p:cNvPicPr>
          <p:nvPr/>
        </p:nvPicPr>
        <p:blipFill>
          <a:blip r:embed="rId5" cstate="print"/>
          <a:srcRect/>
          <a:stretch>
            <a:fillRect/>
          </a:stretch>
        </p:blipFill>
        <p:spPr bwMode="auto">
          <a:xfrm>
            <a:off x="3786182" y="4143380"/>
            <a:ext cx="3026780" cy="2286016"/>
          </a:xfrm>
          <a:prstGeom prst="rect">
            <a:avLst/>
          </a:prstGeom>
          <a:noFill/>
        </p:spPr>
      </p:pic>
      <p:sp>
        <p:nvSpPr>
          <p:cNvPr id="12" name="Rectangle 11"/>
          <p:cNvSpPr/>
          <p:nvPr/>
        </p:nvSpPr>
        <p:spPr>
          <a:xfrm>
            <a:off x="3428992" y="6500834"/>
            <a:ext cx="5715008" cy="338554"/>
          </a:xfrm>
          <a:prstGeom prst="rect">
            <a:avLst/>
          </a:prstGeom>
        </p:spPr>
        <p:txBody>
          <a:bodyPr wrap="square">
            <a:spAutoFit/>
          </a:bodyPr>
          <a:lstStyle/>
          <a:p>
            <a:pPr algn="ctr"/>
            <a:r>
              <a:rPr lang="el-GR" sz="1600" dirty="0"/>
              <a:t>  Αιμαγγείωμα  δέρματος  με κύτταρα σαν παπουτσόπροκες </a:t>
            </a:r>
          </a:p>
        </p:txBody>
      </p:sp>
      <p:pic>
        <p:nvPicPr>
          <p:cNvPr id="52236" name="Picture 12" descr="http://img.tfd.com/wn/09/62BA6-hobnail.png"/>
          <p:cNvPicPr>
            <a:picLocks noChangeAspect="1" noChangeArrowheads="1"/>
          </p:cNvPicPr>
          <p:nvPr/>
        </p:nvPicPr>
        <p:blipFill>
          <a:blip r:embed="rId6" cstate="print"/>
          <a:srcRect/>
          <a:stretch>
            <a:fillRect/>
          </a:stretch>
        </p:blipFill>
        <p:spPr bwMode="auto">
          <a:xfrm>
            <a:off x="6929454" y="4357694"/>
            <a:ext cx="2000264" cy="1896548"/>
          </a:xfrm>
          <a:prstGeom prst="rect">
            <a:avLst/>
          </a:prstGeom>
          <a:noFill/>
        </p:spPr>
      </p:pic>
      <p:pic>
        <p:nvPicPr>
          <p:cNvPr id="13" name="Picture 2" descr="Onion Ring Skin&#10;The real reason you cry when you cut yourself!&#10;PS: Happy ‘Onion Ring’ Day - 22nd June&#10;i♡histo&#10;This onion is actually a mechanoreceptor in the dermis of the skin. It is called a Pacinian corpuscle (or lamellar corpuscle) and is..."/>
          <p:cNvPicPr>
            <a:picLocks noChangeAspect="1" noChangeArrowheads="1"/>
          </p:cNvPicPr>
          <p:nvPr/>
        </p:nvPicPr>
        <p:blipFill>
          <a:blip r:embed="rId7" cstate="print"/>
          <a:srcRect/>
          <a:stretch>
            <a:fillRect/>
          </a:stretch>
        </p:blipFill>
        <p:spPr bwMode="auto">
          <a:xfrm>
            <a:off x="4643438" y="357166"/>
            <a:ext cx="3714800" cy="3714800"/>
          </a:xfrm>
          <a:prstGeom prst="rect">
            <a:avLst/>
          </a:prstGeom>
          <a:noFill/>
        </p:spPr>
      </p:pic>
      <p:sp>
        <p:nvSpPr>
          <p:cNvPr id="14" name="3 - Ορθογώνιο"/>
          <p:cNvSpPr/>
          <p:nvPr/>
        </p:nvSpPr>
        <p:spPr>
          <a:xfrm>
            <a:off x="4572000" y="3214686"/>
            <a:ext cx="2643206" cy="646331"/>
          </a:xfrm>
          <a:prstGeom prst="rect">
            <a:avLst/>
          </a:prstGeom>
        </p:spPr>
        <p:txBody>
          <a:bodyPr wrap="square">
            <a:spAutoFit/>
          </a:bodyPr>
          <a:lstStyle/>
          <a:p>
            <a:r>
              <a:rPr lang="el-GR" dirty="0"/>
              <a:t>Σωμάτιο </a:t>
            </a:r>
            <a:r>
              <a:rPr lang="en-US" dirty="0" err="1"/>
              <a:t>Paccini</a:t>
            </a:r>
            <a:r>
              <a:rPr lang="el-GR" dirty="0"/>
              <a:t> </a:t>
            </a:r>
          </a:p>
          <a:p>
            <a:r>
              <a:rPr lang="el-GR" dirty="0"/>
              <a:t>στο χόριο</a:t>
            </a:r>
            <a:r>
              <a:rPr lang="en-US" dirty="0"/>
              <a:t> </a:t>
            </a:r>
            <a:r>
              <a:rPr lang="el-GR" dirty="0"/>
              <a:t>του  δέρματος</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230"/>
                                        </p:tgtEl>
                                        <p:attrNameLst>
                                          <p:attrName>style.visibility</p:attrName>
                                        </p:attrNameLst>
                                      </p:cBhvr>
                                      <p:to>
                                        <p:strVal val="visible"/>
                                      </p:to>
                                    </p:set>
                                    <p:animEffect transition="in" filter="fade">
                                      <p:cBhvr>
                                        <p:cTn id="15" dur="500"/>
                                        <p:tgtEl>
                                          <p:spTgt spid="522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2226"/>
                                        </p:tgtEl>
                                        <p:attrNameLst>
                                          <p:attrName>style.visibility</p:attrName>
                                        </p:attrNameLst>
                                      </p:cBhvr>
                                      <p:to>
                                        <p:strVal val="visible"/>
                                      </p:to>
                                    </p:set>
                                    <p:animEffect transition="in" filter="fade">
                                      <p:cBhvr>
                                        <p:cTn id="20" dur="500"/>
                                        <p:tgtEl>
                                          <p:spTgt spid="522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232"/>
                                        </p:tgtEl>
                                        <p:attrNameLst>
                                          <p:attrName>style.visibility</p:attrName>
                                        </p:attrNameLst>
                                      </p:cBhvr>
                                      <p:to>
                                        <p:strVal val="visible"/>
                                      </p:to>
                                    </p:set>
                                    <p:animEffect transition="in" filter="fade">
                                      <p:cBhvr>
                                        <p:cTn id="28" dur="500"/>
                                        <p:tgtEl>
                                          <p:spTgt spid="522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2234"/>
                                        </p:tgtEl>
                                        <p:attrNameLst>
                                          <p:attrName>style.visibility</p:attrName>
                                        </p:attrNameLst>
                                      </p:cBhvr>
                                      <p:to>
                                        <p:strVal val="visible"/>
                                      </p:to>
                                    </p:set>
                                    <p:animEffect transition="in" filter="fade">
                                      <p:cBhvr>
                                        <p:cTn id="36" dur="500"/>
                                        <p:tgtEl>
                                          <p:spTgt spid="5223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52236"/>
                                        </p:tgtEl>
                                        <p:attrNameLst>
                                          <p:attrName>style.visibility</p:attrName>
                                        </p:attrNameLst>
                                      </p:cBhvr>
                                      <p:to>
                                        <p:strVal val="visible"/>
                                      </p:to>
                                    </p:set>
                                    <p:animEffect transition="in" filter="fade">
                                      <p:cBhvr>
                                        <p:cTn id="44" dur="500"/>
                                        <p:tgtEl>
                                          <p:spTgt spid="52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042"/>
            <a:ext cx="8229600" cy="1214446"/>
          </a:xfrm>
        </p:spPr>
        <p:txBody>
          <a:bodyPr>
            <a:normAutofit fontScale="90000"/>
          </a:bodyPr>
          <a:lstStyle/>
          <a:p>
            <a:r>
              <a:rPr lang="el-GR" dirty="0"/>
              <a:t>Η εξέταση της </a:t>
            </a:r>
            <a:r>
              <a:rPr lang="el-GR" b="1" dirty="0"/>
              <a:t>υφής</a:t>
            </a:r>
            <a:r>
              <a:rPr lang="el-GR" dirty="0"/>
              <a:t> </a:t>
            </a:r>
            <a:br>
              <a:rPr lang="el-GR" dirty="0"/>
            </a:br>
            <a:r>
              <a:rPr lang="el-GR" dirty="0"/>
              <a:t>στην Παθολογική Ανατομική</a:t>
            </a:r>
            <a:br>
              <a:rPr lang="el-GR" dirty="0"/>
            </a:br>
            <a:endParaRPr lang="el-GR" dirty="0"/>
          </a:p>
        </p:txBody>
      </p:sp>
      <p:sp>
        <p:nvSpPr>
          <p:cNvPr id="3" name="Rectangle 2"/>
          <p:cNvSpPr/>
          <p:nvPr/>
        </p:nvSpPr>
        <p:spPr>
          <a:xfrm>
            <a:off x="4714876" y="4929198"/>
            <a:ext cx="4429124" cy="1877437"/>
          </a:xfrm>
          <a:prstGeom prst="rect">
            <a:avLst/>
          </a:prstGeom>
        </p:spPr>
        <p:txBody>
          <a:bodyPr wrap="square">
            <a:spAutoFit/>
          </a:bodyPr>
          <a:lstStyle/>
          <a:p>
            <a:r>
              <a:rPr lang="el-GR" b="1" dirty="0"/>
              <a:t>Έλλειψη δυστροφίνης που συνδυάζεται με εξελικτική μυϊκή δυστροφία του </a:t>
            </a:r>
            <a:r>
              <a:rPr lang="en-US" b="1" dirty="0"/>
              <a:t>Duchene</a:t>
            </a:r>
            <a:r>
              <a:rPr lang="el-GR" b="1" dirty="0"/>
              <a:t>.</a:t>
            </a:r>
            <a:endParaRPr lang="el-GR" dirty="0"/>
          </a:p>
          <a:p>
            <a:pPr algn="just"/>
            <a:r>
              <a:rPr lang="el-GR" sz="1600" dirty="0"/>
              <a:t>Διαφορετικές περιοχές στη χρώση αιματοξυλίνης – ηωσίνης (Α-Η) εμφανίζουν κυρίως ίνωση στο ενδομύιο, η οποία περιβάλλει υποστρόγγυλες ίνες που ποικίλουν σε μέγεθος, </a:t>
            </a:r>
            <a:r>
              <a:rPr lang="el-GR" sz="1600" b="1" dirty="0"/>
              <a:t>πρότυπο χρώσης</a:t>
            </a:r>
            <a:r>
              <a:rPr lang="el-GR" sz="1600" dirty="0"/>
              <a:t> και </a:t>
            </a:r>
            <a:r>
              <a:rPr lang="el-GR" sz="1600" b="1" spc="600" dirty="0"/>
              <a:t>υφή</a:t>
            </a:r>
            <a:r>
              <a:rPr lang="el-GR" sz="1600" b="1" dirty="0"/>
              <a:t>.</a:t>
            </a:r>
            <a:endParaRPr lang="el-GR" sz="1600" dirty="0"/>
          </a:p>
        </p:txBody>
      </p:sp>
      <p:pic>
        <p:nvPicPr>
          <p:cNvPr id="135170" name="Picture 2"/>
          <p:cNvPicPr>
            <a:picLocks noChangeAspect="1" noChangeArrowheads="1"/>
          </p:cNvPicPr>
          <p:nvPr/>
        </p:nvPicPr>
        <p:blipFill>
          <a:blip r:embed="rId2" cstate="print"/>
          <a:srcRect/>
          <a:stretch>
            <a:fillRect/>
          </a:stretch>
        </p:blipFill>
        <p:spPr bwMode="auto">
          <a:xfrm>
            <a:off x="4786314" y="1785926"/>
            <a:ext cx="4191029" cy="3143272"/>
          </a:xfrm>
          <a:prstGeom prst="rect">
            <a:avLst/>
          </a:prstGeom>
          <a:noFill/>
          <a:ln w="9525">
            <a:noFill/>
            <a:miter lim="800000"/>
            <a:headEnd/>
            <a:tailEnd/>
          </a:ln>
          <a:effectLst/>
        </p:spPr>
      </p:pic>
      <p:pic>
        <p:nvPicPr>
          <p:cNvPr id="135171" name="Picture 3" descr="C:\Users\αγαπουλακι\Desktop\Kidney_RCC_Gross19.jpg"/>
          <p:cNvPicPr>
            <a:picLocks noChangeAspect="1" noChangeArrowheads="1"/>
          </p:cNvPicPr>
          <p:nvPr/>
        </p:nvPicPr>
        <p:blipFill>
          <a:blip r:embed="rId3" cstate="print"/>
          <a:srcRect/>
          <a:stretch>
            <a:fillRect/>
          </a:stretch>
        </p:blipFill>
        <p:spPr bwMode="auto">
          <a:xfrm>
            <a:off x="571472" y="1785926"/>
            <a:ext cx="3428283" cy="2714644"/>
          </a:xfrm>
          <a:prstGeom prst="rect">
            <a:avLst/>
          </a:prstGeom>
          <a:noFill/>
        </p:spPr>
      </p:pic>
      <p:sp>
        <p:nvSpPr>
          <p:cNvPr id="7" name="Rectangle 6"/>
          <p:cNvSpPr/>
          <p:nvPr/>
        </p:nvSpPr>
        <p:spPr>
          <a:xfrm>
            <a:off x="0" y="4500570"/>
            <a:ext cx="4572000" cy="2308324"/>
          </a:xfrm>
          <a:prstGeom prst="rect">
            <a:avLst/>
          </a:prstGeom>
        </p:spPr>
        <p:txBody>
          <a:bodyPr wrap="square">
            <a:spAutoFit/>
          </a:bodyPr>
          <a:lstStyle/>
          <a:p>
            <a:r>
              <a:rPr lang="el-GR" b="1" dirty="0"/>
              <a:t>               Νεφροκυτταρικό Καρκίνωμα</a:t>
            </a:r>
            <a:endParaRPr lang="el-GR" dirty="0"/>
          </a:p>
          <a:p>
            <a:pPr algn="just"/>
            <a:r>
              <a:rPr lang="el-GR" sz="1400" dirty="0"/>
              <a:t>Ο εικονιζόμενος όγκος εμφανίζει εκσεσημασμένη ποικιλία στη χροιά και στην </a:t>
            </a:r>
            <a:r>
              <a:rPr lang="el-GR" sz="1400" b="1" spc="600" dirty="0"/>
              <a:t>υφή</a:t>
            </a:r>
            <a:r>
              <a:rPr lang="el-GR" sz="1400" b="1" dirty="0"/>
              <a:t> </a:t>
            </a:r>
            <a:r>
              <a:rPr lang="el-GR" sz="1400" dirty="0"/>
              <a:t>του. Κάποιες περιοχές είναι σαφώς κίτρινης  χροιάς  και </a:t>
            </a:r>
            <a:r>
              <a:rPr lang="el-GR" sz="1400" b="1" dirty="0"/>
              <a:t>εύθρυπτες</a:t>
            </a:r>
            <a:r>
              <a:rPr lang="el-GR" sz="1400" dirty="0"/>
              <a:t>, άλλες είναι φαιές, ενδεχομένως λόγω παλαιάς αιμορραγίας, έως</a:t>
            </a:r>
            <a:r>
              <a:rPr lang="el-GR" sz="1400" b="1" dirty="0"/>
              <a:t>  καφέ </a:t>
            </a:r>
            <a:r>
              <a:rPr lang="el-GR" sz="1400" dirty="0"/>
              <a:t>[ όπως το δέρμα μετά από ηλιοθεραπεία (</a:t>
            </a:r>
            <a:r>
              <a:rPr lang="en-US" sz="1400" dirty="0"/>
              <a:t>tan</a:t>
            </a:r>
            <a:r>
              <a:rPr lang="el-GR" sz="1400" dirty="0"/>
              <a:t>) ] και </a:t>
            </a:r>
            <a:r>
              <a:rPr lang="el-GR" sz="1400" b="1" dirty="0"/>
              <a:t>σαρκώδεις</a:t>
            </a:r>
            <a:r>
              <a:rPr lang="el-GR" sz="1400" dirty="0"/>
              <a:t>.  Από τις τελευταίες περιοχές πρέπει να γίνει επαρκής δειγματοληψία, ώστε να αναγνωριστεί  ιστολογικά η παρουσία  </a:t>
            </a:r>
            <a:r>
              <a:rPr lang="el-GR" sz="1400" dirty="0" err="1"/>
              <a:t>σαρκωματοειδούς</a:t>
            </a:r>
            <a:r>
              <a:rPr lang="el-GR" sz="1400" dirty="0"/>
              <a:t>  αποδιαφοροποίησης του όγκου, ένα  εύρημα  δυσμενούς πρόγνωσης του ασθενούς.</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14752"/>
            <a:ext cx="9144000" cy="4071966"/>
          </a:xfrm>
        </p:spPr>
        <p:txBody>
          <a:bodyPr>
            <a:noAutofit/>
          </a:bodyPr>
          <a:lstStyle/>
          <a:p>
            <a:r>
              <a:rPr lang="el-GR" sz="1800" dirty="0"/>
              <a:t>Ο/Η παθολογοανατόμος προσπαθεί να </a:t>
            </a:r>
            <a:r>
              <a:rPr lang="el-GR" sz="1800" b="1" dirty="0"/>
              <a:t>εστιάσει</a:t>
            </a:r>
            <a:r>
              <a:rPr lang="el-GR" sz="1800" dirty="0"/>
              <a:t> σε </a:t>
            </a:r>
            <a:r>
              <a:rPr lang="el-GR" sz="1800" b="1" u="sng" dirty="0"/>
              <a:t>κομβικά σημεία</a:t>
            </a:r>
            <a:r>
              <a:rPr lang="el-GR" sz="1800" dirty="0"/>
              <a:t> </a:t>
            </a:r>
            <a:br>
              <a:rPr lang="el-GR" sz="1800" dirty="0"/>
            </a:br>
            <a:r>
              <a:rPr lang="el-GR" sz="1800" dirty="0"/>
              <a:t>για τη </a:t>
            </a:r>
            <a:r>
              <a:rPr lang="el-GR" sz="1800" i="1" dirty="0"/>
              <a:t>μικροσκοπική</a:t>
            </a:r>
            <a:r>
              <a:rPr lang="el-GR" sz="1800" dirty="0"/>
              <a:t> διάγνωση και επιλέγει να κοιτάξει  </a:t>
            </a:r>
            <a:br>
              <a:rPr lang="el-GR" sz="1800" dirty="0"/>
            </a:br>
            <a:r>
              <a:rPr lang="el-GR" sz="1800" dirty="0"/>
              <a:t>είτε από πιο μακριά (μικρή μεγέθυνση) είτε από πιο κοντά (μεγαλύτερη μεγέθυνση).</a:t>
            </a:r>
            <a:br>
              <a:rPr lang="el-GR" sz="1800" dirty="0"/>
            </a:br>
            <a:r>
              <a:rPr lang="el-GR" sz="1800" dirty="0"/>
              <a:t>Με παρόμοιο τρόπο, αυτή η καλλιτέχνης προσπαθεί να κάνει το θεατή να </a:t>
            </a:r>
            <a:r>
              <a:rPr lang="el-GR" sz="1800" b="1" dirty="0"/>
              <a:t>εστιάσει </a:t>
            </a:r>
            <a:br>
              <a:rPr lang="el-GR" sz="1800" b="1" dirty="0"/>
            </a:br>
            <a:r>
              <a:rPr lang="el-GR" sz="1800" dirty="0"/>
              <a:t>στα </a:t>
            </a:r>
            <a:r>
              <a:rPr lang="el-GR" sz="1800" b="1" dirty="0"/>
              <a:t>κομβικά στοιχεία </a:t>
            </a:r>
            <a:r>
              <a:rPr lang="el-GR" sz="1800" dirty="0"/>
              <a:t>που καθορίζουν τη συναισθηματική απήχηση του τοπίου. </a:t>
            </a:r>
            <a:br>
              <a:rPr lang="el-GR" sz="1800" dirty="0"/>
            </a:br>
            <a:r>
              <a:rPr lang="el-GR" sz="1800" dirty="0"/>
              <a:t>Στο έργο «Σπαρμένα </a:t>
            </a:r>
            <a:r>
              <a:rPr lang="en-US" sz="1800" dirty="0"/>
              <a:t>X</a:t>
            </a:r>
            <a:r>
              <a:rPr lang="el-GR" sz="1800" dirty="0"/>
              <a:t>όρτα και </a:t>
            </a:r>
            <a:r>
              <a:rPr lang="en-US" sz="1800" dirty="0"/>
              <a:t>M</a:t>
            </a:r>
            <a:r>
              <a:rPr lang="el-GR" sz="1800" dirty="0"/>
              <a:t>αργαρίτες, Σεπτέμβριος», </a:t>
            </a:r>
            <a:br>
              <a:rPr lang="el-GR" sz="1800" dirty="0"/>
            </a:br>
            <a:r>
              <a:rPr lang="el-GR" sz="1800" dirty="0"/>
              <a:t>η πλήρης απορρόφηση της καλλιτέχνιδας στο θέμα την οδήγησε να συμπεριλάβει στον πίνακα </a:t>
            </a:r>
            <a:br>
              <a:rPr lang="el-GR" sz="1800" dirty="0"/>
            </a:br>
            <a:r>
              <a:rPr lang="el-GR" sz="1800" b="1" dirty="0"/>
              <a:t>μίσχους από χορτάρια λιβαδιού και λουλούδια</a:t>
            </a:r>
            <a:r>
              <a:rPr lang="el-GR" sz="1800" dirty="0"/>
              <a:t> ως </a:t>
            </a:r>
            <a:r>
              <a:rPr lang="el-GR" sz="1800" b="1" u="sng" dirty="0"/>
              <a:t>κομβικά στοιχεία</a:t>
            </a:r>
            <a:r>
              <a:rPr lang="el-GR" sz="1800" b="1" dirty="0"/>
              <a:t>, </a:t>
            </a:r>
            <a:br>
              <a:rPr lang="el-GR" sz="1800" b="1" dirty="0"/>
            </a:br>
            <a:r>
              <a:rPr lang="el-GR" sz="1800" dirty="0"/>
              <a:t>με σκοπό να </a:t>
            </a:r>
            <a:r>
              <a:rPr lang="el-GR" sz="1800" b="1" dirty="0"/>
              <a:t>γεφυρώσουν </a:t>
            </a:r>
            <a:r>
              <a:rPr lang="el-GR" sz="1800" dirty="0"/>
              <a:t>την αφηρημένη σύλληψη με την </a:t>
            </a:r>
            <a:r>
              <a:rPr lang="el-GR" sz="1800" b="1" dirty="0"/>
              <a:t>υφή</a:t>
            </a:r>
            <a:r>
              <a:rPr lang="el-GR" sz="1800" dirty="0"/>
              <a:t> της πραγματικότητας.</a:t>
            </a:r>
            <a:br>
              <a:rPr lang="el-GR" sz="1800" dirty="0"/>
            </a:br>
            <a:endParaRPr lang="el-GR" sz="1800" dirty="0"/>
          </a:p>
        </p:txBody>
      </p:sp>
      <p:pic>
        <p:nvPicPr>
          <p:cNvPr id="126978" name="Picture 2"/>
          <p:cNvPicPr>
            <a:picLocks noChangeAspect="1" noChangeArrowheads="1"/>
          </p:cNvPicPr>
          <p:nvPr/>
        </p:nvPicPr>
        <p:blipFill>
          <a:blip r:embed="rId2" cstate="print"/>
          <a:srcRect/>
          <a:stretch>
            <a:fillRect/>
          </a:stretch>
        </p:blipFill>
        <p:spPr bwMode="auto">
          <a:xfrm>
            <a:off x="214282" y="214290"/>
            <a:ext cx="4544728" cy="4143404"/>
          </a:xfrm>
          <a:prstGeom prst="rect">
            <a:avLst/>
          </a:prstGeom>
          <a:noFill/>
          <a:ln w="9525">
            <a:noFill/>
            <a:miter lim="800000"/>
            <a:headEnd/>
            <a:tailEnd/>
          </a:ln>
          <a:effectLst/>
        </p:spPr>
      </p:pic>
      <p:sp>
        <p:nvSpPr>
          <p:cNvPr id="4" name="Rectangle 3"/>
          <p:cNvSpPr/>
          <p:nvPr/>
        </p:nvSpPr>
        <p:spPr>
          <a:xfrm>
            <a:off x="4857752" y="2786058"/>
            <a:ext cx="4286248" cy="1477328"/>
          </a:xfrm>
          <a:prstGeom prst="rect">
            <a:avLst/>
          </a:prstGeom>
        </p:spPr>
        <p:txBody>
          <a:bodyPr wrap="square">
            <a:spAutoFit/>
          </a:bodyPr>
          <a:lstStyle/>
          <a:p>
            <a:pPr algn="ctr"/>
            <a:r>
              <a:rPr lang="en-US" dirty="0"/>
              <a:t>JOAN EARDLEY </a:t>
            </a:r>
            <a:br>
              <a:rPr lang="en-US" dirty="0"/>
            </a:br>
            <a:r>
              <a:rPr lang="el-GR" dirty="0"/>
              <a:t>Σπαρμένα χόρτα και μαργαρίτες, Σεπτέμβριος</a:t>
            </a:r>
            <a:r>
              <a:rPr lang="en-US" dirty="0"/>
              <a:t>,  1960 </a:t>
            </a:r>
          </a:p>
          <a:p>
            <a:pPr algn="ctr"/>
            <a:r>
              <a:rPr lang="en-US" dirty="0"/>
              <a:t>(</a:t>
            </a:r>
            <a:r>
              <a:rPr lang="el-GR" dirty="0"/>
              <a:t>λάδι σε χαρτόνι </a:t>
            </a:r>
          </a:p>
          <a:p>
            <a:pPr algn="ctr"/>
            <a:r>
              <a:rPr lang="el-GR" dirty="0"/>
              <a:t>με χόρτα και κεφαλές σπόρων</a:t>
            </a:r>
            <a:r>
              <a:rPr lang="en-US" dirty="0"/>
              <a:t>)</a:t>
            </a:r>
            <a:endParaRPr lang="el-GR" dirty="0"/>
          </a:p>
        </p:txBody>
      </p:sp>
      <p:sp>
        <p:nvSpPr>
          <p:cNvPr id="5" name="Rectangle 4"/>
          <p:cNvSpPr/>
          <p:nvPr/>
        </p:nvSpPr>
        <p:spPr>
          <a:xfrm>
            <a:off x="4929190" y="0"/>
            <a:ext cx="4214810" cy="2677656"/>
          </a:xfrm>
          <a:prstGeom prst="rect">
            <a:avLst/>
          </a:prstGeom>
        </p:spPr>
        <p:txBody>
          <a:bodyPr wrap="square">
            <a:spAutoFit/>
          </a:bodyPr>
          <a:lstStyle/>
          <a:p>
            <a:pPr algn="ctr"/>
            <a:r>
              <a:rPr lang="el-GR" sz="2800" dirty="0"/>
              <a:t>Η</a:t>
            </a:r>
            <a:r>
              <a:rPr lang="el-GR" sz="2800" b="1" dirty="0"/>
              <a:t>   </a:t>
            </a:r>
            <a:r>
              <a:rPr lang="el-GR" sz="2800" b="1" spc="600" dirty="0"/>
              <a:t>υφή</a:t>
            </a:r>
            <a:br>
              <a:rPr lang="el-GR" sz="2000" b="1" dirty="0"/>
            </a:br>
            <a:r>
              <a:rPr lang="el-GR" sz="2000" dirty="0"/>
              <a:t>ορίζει την </a:t>
            </a:r>
            <a:r>
              <a:rPr lang="el-GR" sz="2000" b="1" dirty="0"/>
              <a:t>ποιότητα της επιφάνειας</a:t>
            </a:r>
            <a:r>
              <a:rPr lang="el-GR" sz="2000" dirty="0"/>
              <a:t> ενός έργου Τέχνης ,</a:t>
            </a:r>
          </a:p>
          <a:p>
            <a:pPr algn="ctr"/>
            <a:r>
              <a:rPr lang="el-GR" sz="2000" dirty="0"/>
              <a:t>την </a:t>
            </a:r>
            <a:r>
              <a:rPr lang="el-GR" sz="2000" b="1" dirty="0"/>
              <a:t>τραχύτητα</a:t>
            </a:r>
            <a:r>
              <a:rPr lang="el-GR" sz="2000" dirty="0"/>
              <a:t> ή τη </a:t>
            </a:r>
            <a:r>
              <a:rPr lang="el-GR" sz="2000" b="1" dirty="0"/>
              <a:t>λειότητα</a:t>
            </a:r>
            <a:r>
              <a:rPr lang="el-GR" sz="2000" dirty="0"/>
              <a:t> του υλικού από το οποίο αποτελείται.</a:t>
            </a:r>
            <a:br>
              <a:rPr lang="el-GR" sz="2000" dirty="0"/>
            </a:br>
            <a:r>
              <a:rPr lang="el-GR" sz="2000" dirty="0"/>
              <a:t>Βιώνουμε την υφή με δυο τρόπους: </a:t>
            </a:r>
            <a:r>
              <a:rPr lang="el-GR" sz="2000" b="1" dirty="0"/>
              <a:t>οπτικά</a:t>
            </a:r>
            <a:r>
              <a:rPr lang="el-GR" sz="2000" dirty="0"/>
              <a:t> (μέσω της όρασης) και </a:t>
            </a:r>
            <a:r>
              <a:rPr lang="el-GR" sz="2000" b="1" dirty="0"/>
              <a:t>σωματικά</a:t>
            </a:r>
            <a:r>
              <a:rPr lang="el-GR" sz="2000" dirty="0"/>
              <a:t> (μέσω της αφής).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978"/>
                                        </p:tgtEl>
                                        <p:attrNameLst>
                                          <p:attrName>style.visibility</p:attrName>
                                        </p:attrNameLst>
                                      </p:cBhvr>
                                      <p:to>
                                        <p:strVal val="visible"/>
                                      </p:to>
                                    </p:set>
                                    <p:animEffect transition="in" filter="fade">
                                      <p:cBhvr>
                                        <p:cTn id="7" dur="500"/>
                                        <p:tgtEl>
                                          <p:spTgt spid="1269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43050"/>
          </a:xfrm>
        </p:spPr>
        <p:txBody>
          <a:bodyPr>
            <a:normAutofit fontScale="90000"/>
          </a:bodyPr>
          <a:lstStyle/>
          <a:p>
            <a:r>
              <a:rPr lang="el-GR" sz="4000" dirty="0"/>
              <a:t>Η </a:t>
            </a:r>
            <a:r>
              <a:rPr lang="el-GR" sz="4000" b="1" spc="300" dirty="0">
                <a:effectLst>
                  <a:outerShdw blurRad="38100" dist="38100" dir="2700000" algn="tl">
                    <a:srgbClr val="000000">
                      <a:alpha val="43137"/>
                    </a:srgbClr>
                  </a:outerShdw>
                </a:effectLst>
              </a:rPr>
              <a:t>μορφή</a:t>
            </a:r>
            <a:r>
              <a:rPr lang="el-GR" sz="4000" dirty="0"/>
              <a:t> σχετίζεται με το φυσικό </a:t>
            </a:r>
            <a:r>
              <a:rPr lang="el-GR" sz="4000" b="1" dirty="0"/>
              <a:t>όγκο</a:t>
            </a:r>
            <a:r>
              <a:rPr lang="el-GR" sz="4000" dirty="0"/>
              <a:t> ενός σχήματος και το </a:t>
            </a:r>
            <a:r>
              <a:rPr lang="el-GR" sz="4000" dirty="0">
                <a:effectLst>
                  <a:outerShdw blurRad="38100" dist="38100" dir="2700000" algn="tl">
                    <a:srgbClr val="000000">
                      <a:alpha val="43137"/>
                    </a:srgbClr>
                  </a:outerShdw>
                </a:effectLst>
              </a:rPr>
              <a:t>χώρο</a:t>
            </a:r>
            <a:r>
              <a:rPr lang="el-GR" sz="4000" dirty="0"/>
              <a:t> που αυτό καταλαμβάνει.</a:t>
            </a:r>
            <a:br>
              <a:rPr lang="el-GR" dirty="0"/>
            </a:br>
            <a:endParaRPr lang="el-GR" dirty="0"/>
          </a:p>
        </p:txBody>
      </p:sp>
      <p:sp>
        <p:nvSpPr>
          <p:cNvPr id="3" name="Text Placeholder 2"/>
          <p:cNvSpPr>
            <a:spLocks noGrp="1"/>
          </p:cNvSpPr>
          <p:nvPr>
            <p:ph type="body" idx="1"/>
          </p:nvPr>
        </p:nvSpPr>
        <p:spPr>
          <a:xfrm>
            <a:off x="0" y="1714488"/>
            <a:ext cx="4500562" cy="2071702"/>
          </a:xfrm>
        </p:spPr>
        <p:txBody>
          <a:bodyPr>
            <a:noAutofit/>
          </a:bodyPr>
          <a:lstStyle/>
          <a:p>
            <a:pPr algn="ctr"/>
            <a:endParaRPr lang="el-GR" sz="1600" b="0" dirty="0"/>
          </a:p>
          <a:p>
            <a:pPr algn="ctr"/>
            <a:endParaRPr lang="el-GR" sz="1600" b="0" dirty="0"/>
          </a:p>
          <a:p>
            <a:pPr algn="ctr"/>
            <a:r>
              <a:rPr lang="el-GR" sz="1600" b="0" dirty="0"/>
              <a:t>Η </a:t>
            </a:r>
            <a:r>
              <a:rPr lang="el-GR" sz="1600" dirty="0"/>
              <a:t>συνεστιακή μικροσκόπηση </a:t>
            </a:r>
            <a:r>
              <a:rPr lang="el-GR" sz="1600" b="0" dirty="0"/>
              <a:t>επιτρέπει την αναπαράσταση τρισδιάστατων δομών από  αποκτημένες εικόνες, συλλέγοντας σειρές  εικόνων σε διαφορετικά βάθη ενός ογκώδους αντικειμένου.</a:t>
            </a:r>
          </a:p>
          <a:p>
            <a:pPr algn="ctr"/>
            <a:r>
              <a:rPr lang="en-GB" sz="1400" b="0" dirty="0"/>
              <a:t>Ran Li and Ann Marie </a:t>
            </a:r>
            <a:r>
              <a:rPr lang="en-GB" sz="1400" b="0" dirty="0" err="1"/>
              <a:t>Pendergast</a:t>
            </a:r>
            <a:endParaRPr lang="en-GB" sz="1400" b="0" dirty="0"/>
          </a:p>
          <a:p>
            <a:pPr algn="ctr"/>
            <a:r>
              <a:rPr lang="el-GR" sz="1400" b="0" dirty="0"/>
              <a:t>Σωληνογένεση από κύτταρα </a:t>
            </a:r>
            <a:r>
              <a:rPr lang="en-US" sz="1400" b="0" dirty="0"/>
              <a:t>MDCK</a:t>
            </a:r>
            <a:r>
              <a:rPr lang="el-GR" sz="1400" b="0" dirty="0"/>
              <a:t>, αναπτυσσόμενα σε τρισδιάστατη δομή κολλαγόνου,  κατόπιν επίδρασης του ηπατοκυτταρικού αυξητικού παράγοντα (</a:t>
            </a:r>
            <a:r>
              <a:rPr lang="en-US" sz="1400" b="0" dirty="0"/>
              <a:t>HGF</a:t>
            </a:r>
            <a:r>
              <a:rPr lang="el-GR" sz="1400" b="0" dirty="0"/>
              <a:t>). Τρισδιάστατη ανακατασκευή </a:t>
            </a:r>
            <a:r>
              <a:rPr lang="el-GR" sz="1400" dirty="0" err="1"/>
              <a:t>συνεστιακής</a:t>
            </a:r>
            <a:r>
              <a:rPr lang="el-GR" sz="1400" dirty="0"/>
              <a:t> </a:t>
            </a:r>
            <a:r>
              <a:rPr lang="el-GR" sz="1400" b="0" dirty="0"/>
              <a:t>στοίβας –</a:t>
            </a:r>
            <a:r>
              <a:rPr lang="en-US" sz="1400" b="0" dirty="0"/>
              <a:t>z</a:t>
            </a:r>
            <a:r>
              <a:rPr lang="el-GR" sz="1400" b="0" dirty="0"/>
              <a:t>,</a:t>
            </a:r>
            <a:r>
              <a:rPr lang="en-US" sz="1400" b="0" dirty="0"/>
              <a:t> </a:t>
            </a:r>
            <a:r>
              <a:rPr lang="el-GR" sz="1400" b="0" dirty="0"/>
              <a:t>παραγομένης με ταχύτητα . </a:t>
            </a:r>
            <a:r>
              <a:rPr lang="en-US" sz="1400" b="0" dirty="0"/>
              <a:t>E </a:t>
            </a:r>
            <a:r>
              <a:rPr lang="el-GR" sz="1400" b="0" dirty="0"/>
              <a:t>– καντχερίνη.</a:t>
            </a:r>
          </a:p>
          <a:p>
            <a:endParaRPr lang="el-GR" sz="2000" dirty="0"/>
          </a:p>
        </p:txBody>
      </p:sp>
      <p:sp>
        <p:nvSpPr>
          <p:cNvPr id="5" name="Text Placeholder 4"/>
          <p:cNvSpPr>
            <a:spLocks noGrp="1"/>
          </p:cNvSpPr>
          <p:nvPr>
            <p:ph type="body" sz="quarter" idx="3"/>
          </p:nvPr>
        </p:nvSpPr>
        <p:spPr>
          <a:xfrm>
            <a:off x="4786314" y="1000108"/>
            <a:ext cx="4357686" cy="1785950"/>
          </a:xfrm>
        </p:spPr>
        <p:txBody>
          <a:bodyPr>
            <a:normAutofit fontScale="70000" lnSpcReduction="20000"/>
          </a:bodyPr>
          <a:lstStyle/>
          <a:p>
            <a:pPr algn="ctr"/>
            <a:r>
              <a:rPr lang="en-US" b="0" dirty="0"/>
              <a:t>NAUM GABO </a:t>
            </a:r>
            <a:br>
              <a:rPr lang="en-US" dirty="0"/>
            </a:br>
            <a:r>
              <a:rPr lang="el-GR" b="0" dirty="0"/>
              <a:t>Κεφαλή αρ</a:t>
            </a:r>
            <a:r>
              <a:rPr lang="en-US" b="0" dirty="0"/>
              <a:t>.2, 1916</a:t>
            </a:r>
          </a:p>
          <a:p>
            <a:pPr algn="ctr"/>
            <a:r>
              <a:rPr lang="en-US" b="0" dirty="0"/>
              <a:t> (</a:t>
            </a:r>
            <a:r>
              <a:rPr lang="el-GR" b="0" dirty="0"/>
              <a:t>αντίγραφο σε φύλλα χάλυβα </a:t>
            </a:r>
          </a:p>
          <a:p>
            <a:pPr algn="ctr"/>
            <a:r>
              <a:rPr lang="el-GR" b="0" dirty="0"/>
              <a:t>από πρωτότυπο χαρτονιού).</a:t>
            </a:r>
          </a:p>
          <a:p>
            <a:pPr algn="ctr"/>
            <a:r>
              <a:rPr lang="el-GR" b="0" dirty="0"/>
              <a:t>Τα άκρα των φύλλων προσδιορίζουν τη </a:t>
            </a:r>
            <a:r>
              <a:rPr lang="el-GR" dirty="0"/>
              <a:t>μορφή</a:t>
            </a:r>
            <a:r>
              <a:rPr lang="el-GR" b="0" dirty="0"/>
              <a:t> της κεφαλής και ενώνουν τον </a:t>
            </a:r>
            <a:r>
              <a:rPr lang="el-GR" b="0" dirty="0">
                <a:effectLst>
                  <a:outerShdw blurRad="38100" dist="38100" dir="2700000" algn="tl">
                    <a:srgbClr val="000000">
                      <a:alpha val="43137"/>
                    </a:srgbClr>
                  </a:outerShdw>
                </a:effectLst>
              </a:rPr>
              <a:t>εσωτερικό</a:t>
            </a:r>
            <a:r>
              <a:rPr lang="el-GR" b="0" dirty="0"/>
              <a:t> και τον </a:t>
            </a:r>
            <a:r>
              <a:rPr lang="el-GR" b="0" dirty="0">
                <a:effectLst>
                  <a:outerShdw blurRad="38100" dist="38100" dir="2700000" algn="tl">
                    <a:srgbClr val="000000">
                      <a:alpha val="43137"/>
                    </a:srgbClr>
                  </a:outerShdw>
                </a:effectLst>
              </a:rPr>
              <a:t>εξωτερικό</a:t>
            </a:r>
            <a:r>
              <a:rPr lang="el-GR" b="0" dirty="0"/>
              <a:t> της </a:t>
            </a:r>
            <a:r>
              <a:rPr lang="el-GR" b="0" dirty="0">
                <a:effectLst>
                  <a:outerShdw blurRad="38100" dist="38100" dir="2700000" algn="tl">
                    <a:srgbClr val="000000">
                      <a:alpha val="43137"/>
                    </a:srgbClr>
                  </a:outerShdw>
                </a:effectLst>
              </a:rPr>
              <a:t>χώρο</a:t>
            </a:r>
            <a:r>
              <a:rPr lang="en-US" b="0" dirty="0">
                <a:effectLst>
                  <a:outerShdw blurRad="38100" dist="38100" dir="2700000" algn="tl">
                    <a:srgbClr val="000000">
                      <a:alpha val="43137"/>
                    </a:srgbClr>
                  </a:outerShdw>
                </a:effectLst>
              </a:rPr>
              <a:t>.</a:t>
            </a:r>
            <a:endParaRPr lang="el-GR" b="0" dirty="0">
              <a:effectLst>
                <a:outerShdw blurRad="38100" dist="38100" dir="2700000" algn="tl">
                  <a:srgbClr val="000000">
                    <a:alpha val="43137"/>
                  </a:srgbClr>
                </a:outerShdw>
              </a:effectLst>
            </a:endParaRPr>
          </a:p>
        </p:txBody>
      </p:sp>
      <p:pic>
        <p:nvPicPr>
          <p:cNvPr id="128002" name="Picture 2" descr="C:\Users\αγαπουλακι\Desktop\Tubule_Ran.jpg"/>
          <p:cNvPicPr>
            <a:picLocks noGrp="1" noChangeAspect="1" noChangeArrowheads="1"/>
          </p:cNvPicPr>
          <p:nvPr>
            <p:ph sz="half" idx="2"/>
          </p:nvPr>
        </p:nvPicPr>
        <p:blipFill>
          <a:blip r:embed="rId2" cstate="print"/>
          <a:srcRect/>
          <a:stretch>
            <a:fillRect/>
          </a:stretch>
        </p:blipFill>
        <p:spPr bwMode="auto">
          <a:xfrm>
            <a:off x="285720" y="3357562"/>
            <a:ext cx="4143404" cy="3335440"/>
          </a:xfrm>
          <a:prstGeom prst="rect">
            <a:avLst/>
          </a:prstGeom>
          <a:noFill/>
        </p:spPr>
      </p:pic>
      <p:pic>
        <p:nvPicPr>
          <p:cNvPr id="128003" name="Picture 3" descr="C:\Users\αγαπουλακι\Desktop\gabo.jpg"/>
          <p:cNvPicPr>
            <a:picLocks noGrp="1" noChangeAspect="1" noChangeArrowheads="1"/>
          </p:cNvPicPr>
          <p:nvPr>
            <p:ph sz="quarter" idx="4"/>
          </p:nvPr>
        </p:nvPicPr>
        <p:blipFill>
          <a:blip r:embed="rId3" cstate="print"/>
          <a:srcRect/>
          <a:stretch>
            <a:fillRect/>
          </a:stretch>
        </p:blipFill>
        <p:spPr bwMode="auto">
          <a:xfrm>
            <a:off x="5572132" y="2714620"/>
            <a:ext cx="2990358" cy="4143380"/>
          </a:xfrm>
          <a:prstGeom prst="rect">
            <a:avLst/>
          </a:prstGeom>
          <a:noFill/>
        </p:spPr>
      </p:pic>
      <p:sp>
        <p:nvSpPr>
          <p:cNvPr id="9" name="Rectangle 8"/>
          <p:cNvSpPr/>
          <p:nvPr/>
        </p:nvSpPr>
        <p:spPr>
          <a:xfrm>
            <a:off x="5572132" y="2786058"/>
            <a:ext cx="3071834" cy="400110"/>
          </a:xfrm>
          <a:prstGeom prst="rect">
            <a:avLst/>
          </a:prstGeom>
        </p:spPr>
        <p:txBody>
          <a:bodyPr wrap="square">
            <a:spAutoFit/>
          </a:bodyPr>
          <a:lstStyle/>
          <a:p>
            <a:r>
              <a:rPr lang="el-GR" sz="2000" cap="all" dirty="0"/>
              <a:t> Η </a:t>
            </a:r>
            <a:r>
              <a:rPr lang="el-GR" sz="2000" b="1" cap="all" dirty="0"/>
              <a:t>ΜΟΡΦΗ</a:t>
            </a:r>
            <a:r>
              <a:rPr lang="el-GR" sz="2000" cap="all" dirty="0"/>
              <a:t> ΩΣ </a:t>
            </a:r>
            <a:r>
              <a:rPr lang="el-GR" sz="2000" cap="all" dirty="0">
                <a:effectLst>
                  <a:outerShdw blurRad="38100" dist="38100" dir="2700000" algn="tl">
                    <a:srgbClr val="000000">
                      <a:alpha val="43137"/>
                    </a:srgbClr>
                  </a:outerShdw>
                </a:effectLst>
              </a:rPr>
              <a:t>ΚΑΤΑΣΚΕΥΗ</a:t>
            </a:r>
            <a:endParaRPr lang="en-GB" sz="2000" b="1" cap="all" dirty="0">
              <a:effectLst>
                <a:outerShdw blurRad="38100" dist="38100" dir="2700000" algn="tl">
                  <a:srgbClr val="000000">
                    <a:alpha val="43137"/>
                  </a:srgbClr>
                </a:outerShdw>
              </a:effectLst>
            </a:endParaRPr>
          </a:p>
        </p:txBody>
      </p:sp>
      <p:pic>
        <p:nvPicPr>
          <p:cNvPr id="136194" name="Picture 2" descr="http://www.cimtecimaging.com/sites/default/files/styles/borealis_colorbox_respondlarge/public/Final_digital%20path_3D_0.jpg?itok=xkJjoOm6"/>
          <p:cNvPicPr>
            <a:picLocks noChangeAspect="1" noChangeArrowheads="1"/>
          </p:cNvPicPr>
          <p:nvPr/>
        </p:nvPicPr>
        <p:blipFill>
          <a:blip r:embed="rId4" cstate="print"/>
          <a:srcRect/>
          <a:stretch>
            <a:fillRect/>
          </a:stretch>
        </p:blipFill>
        <p:spPr bwMode="auto">
          <a:xfrm>
            <a:off x="714348" y="2036909"/>
            <a:ext cx="3143272" cy="2298518"/>
          </a:xfrm>
          <a:prstGeom prst="rect">
            <a:avLst/>
          </a:prstGeom>
          <a:noFill/>
        </p:spPr>
      </p:pic>
      <p:pic>
        <p:nvPicPr>
          <p:cNvPr id="136196" name="Picture 4" descr="x, y and z axis manipulation"/>
          <p:cNvPicPr>
            <a:picLocks noChangeAspect="1" noChangeArrowheads="1"/>
          </p:cNvPicPr>
          <p:nvPr/>
        </p:nvPicPr>
        <p:blipFill>
          <a:blip r:embed="rId5" cstate="print"/>
          <a:srcRect/>
          <a:stretch>
            <a:fillRect/>
          </a:stretch>
        </p:blipFill>
        <p:spPr bwMode="auto">
          <a:xfrm>
            <a:off x="714348" y="4500570"/>
            <a:ext cx="3143272" cy="2143140"/>
          </a:xfrm>
          <a:prstGeom prst="rect">
            <a:avLst/>
          </a:prstGeom>
          <a:noFill/>
        </p:spPr>
      </p:pic>
      <p:sp>
        <p:nvSpPr>
          <p:cNvPr id="10" name="Rectangle 9"/>
          <p:cNvSpPr/>
          <p:nvPr/>
        </p:nvSpPr>
        <p:spPr>
          <a:xfrm rot="10800000" flipV="1">
            <a:off x="642910" y="4881827"/>
            <a:ext cx="1214446" cy="1785104"/>
          </a:xfrm>
          <a:prstGeom prst="rect">
            <a:avLst/>
          </a:prstGeom>
        </p:spPr>
        <p:txBody>
          <a:bodyPr wrap="square">
            <a:spAutoFit/>
          </a:bodyPr>
          <a:lstStyle/>
          <a:p>
            <a:r>
              <a:rPr lang="el-GR" sz="1000" dirty="0" err="1">
                <a:solidFill>
                  <a:schemeClr val="bg1"/>
                </a:solidFill>
              </a:rPr>
              <a:t>Τρισδιάστα</a:t>
            </a:r>
            <a:r>
              <a:rPr lang="en-US" sz="1000" dirty="0">
                <a:solidFill>
                  <a:schemeClr val="bg1"/>
                </a:solidFill>
              </a:rPr>
              <a:t>-</a:t>
            </a:r>
          </a:p>
          <a:p>
            <a:r>
              <a:rPr lang="el-GR" sz="1000" dirty="0">
                <a:solidFill>
                  <a:schemeClr val="bg1"/>
                </a:solidFill>
              </a:rPr>
              <a:t>το </a:t>
            </a:r>
            <a:r>
              <a:rPr lang="en-US" sz="1000" dirty="0">
                <a:solidFill>
                  <a:schemeClr val="bg1"/>
                </a:solidFill>
              </a:rPr>
              <a:t>   </a:t>
            </a:r>
            <a:r>
              <a:rPr lang="el-GR" sz="1000" dirty="0" err="1">
                <a:solidFill>
                  <a:schemeClr val="bg1"/>
                </a:solidFill>
              </a:rPr>
              <a:t>ιστικό</a:t>
            </a:r>
            <a:endParaRPr lang="el-GR" sz="1000" dirty="0">
              <a:solidFill>
                <a:schemeClr val="bg1"/>
              </a:solidFill>
            </a:endParaRPr>
          </a:p>
          <a:p>
            <a:r>
              <a:rPr lang="el-GR" sz="1000" dirty="0">
                <a:solidFill>
                  <a:schemeClr val="bg1"/>
                </a:solidFill>
              </a:rPr>
              <a:t>πρότυπο</a:t>
            </a:r>
          </a:p>
          <a:p>
            <a:r>
              <a:rPr lang="el-GR" sz="1000" dirty="0">
                <a:solidFill>
                  <a:schemeClr val="bg1"/>
                </a:solidFill>
              </a:rPr>
              <a:t>κίρρωσης </a:t>
            </a:r>
          </a:p>
          <a:p>
            <a:r>
              <a:rPr lang="el-GR" sz="1000" dirty="0">
                <a:solidFill>
                  <a:schemeClr val="bg1"/>
                </a:solidFill>
              </a:rPr>
              <a:t>του ήπατος, </a:t>
            </a:r>
          </a:p>
          <a:p>
            <a:r>
              <a:rPr lang="el-GR" sz="1000" dirty="0">
                <a:solidFill>
                  <a:schemeClr val="bg1"/>
                </a:solidFill>
              </a:rPr>
              <a:t>που επιτρέπει</a:t>
            </a:r>
          </a:p>
          <a:p>
            <a:r>
              <a:rPr lang="el-GR" sz="1000" dirty="0">
                <a:solidFill>
                  <a:schemeClr val="bg1"/>
                </a:solidFill>
              </a:rPr>
              <a:t>στον παθολογοανατόμο να εξετάσει</a:t>
            </a:r>
          </a:p>
          <a:p>
            <a:r>
              <a:rPr lang="el-GR" sz="1000" dirty="0">
                <a:solidFill>
                  <a:schemeClr val="bg1"/>
                </a:solidFill>
              </a:rPr>
              <a:t> την κίρρωση</a:t>
            </a:r>
          </a:p>
          <a:p>
            <a:r>
              <a:rPr lang="el-GR" sz="1000" dirty="0">
                <a:solidFill>
                  <a:schemeClr val="bg1"/>
                </a:solidFill>
              </a:rPr>
              <a:t>λεπτομερώς.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194"/>
                                        </p:tgtEl>
                                        <p:attrNameLst>
                                          <p:attrName>style.visibility</p:attrName>
                                        </p:attrNameLst>
                                      </p:cBhvr>
                                      <p:to>
                                        <p:strVal val="visible"/>
                                      </p:to>
                                    </p:set>
                                    <p:animEffect transition="in" filter="fade">
                                      <p:cBhvr>
                                        <p:cTn id="12" dur="500"/>
                                        <p:tgtEl>
                                          <p:spTgt spid="136194"/>
                                        </p:tgtEl>
                                      </p:cBhvr>
                                    </p:animEffect>
                                  </p:childTnLst>
                                </p:cTn>
                              </p:par>
                              <p:par>
                                <p:cTn id="13" presetID="10" presetClass="entr" presetSubtype="0" fill="hold" nodeType="withEffect">
                                  <p:stCondLst>
                                    <p:cond delay="0"/>
                                  </p:stCondLst>
                                  <p:childTnLst>
                                    <p:set>
                                      <p:cBhvr>
                                        <p:cTn id="14" dur="1" fill="hold">
                                          <p:stCondLst>
                                            <p:cond delay="0"/>
                                          </p:stCondLst>
                                        </p:cTn>
                                        <p:tgtEl>
                                          <p:spTgt spid="136196"/>
                                        </p:tgtEl>
                                        <p:attrNameLst>
                                          <p:attrName>style.visibility</p:attrName>
                                        </p:attrNameLst>
                                      </p:cBhvr>
                                      <p:to>
                                        <p:strVal val="visible"/>
                                      </p:to>
                                    </p:set>
                                    <p:animEffect transition="in" filter="fade">
                                      <p:cBhvr>
                                        <p:cTn id="15" dur="500"/>
                                        <p:tgtEl>
                                          <p:spTgt spid="1361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6194"/>
                                        </p:tgtEl>
                                      </p:cBhvr>
                                    </p:animEffect>
                                    <p:set>
                                      <p:cBhvr>
                                        <p:cTn id="25" dur="1" fill="hold">
                                          <p:stCondLst>
                                            <p:cond delay="499"/>
                                          </p:stCondLst>
                                        </p:cTn>
                                        <p:tgtEl>
                                          <p:spTgt spid="13619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6196"/>
                                        </p:tgtEl>
                                      </p:cBhvr>
                                    </p:animEffect>
                                    <p:set>
                                      <p:cBhvr>
                                        <p:cTn id="28" dur="1" fill="hold">
                                          <p:stCondLst>
                                            <p:cond delay="499"/>
                                          </p:stCondLst>
                                        </p:cTn>
                                        <p:tgtEl>
                                          <p:spTgt spid="13619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8002"/>
                                        </p:tgtEl>
                                        <p:attrNameLst>
                                          <p:attrName>style.visibility</p:attrName>
                                        </p:attrNameLst>
                                      </p:cBhvr>
                                      <p:to>
                                        <p:strVal val="visible"/>
                                      </p:to>
                                    </p:set>
                                    <p:animEffect transition="in" filter="fade">
                                      <p:cBhvr>
                                        <p:cTn id="36" dur="500"/>
                                        <p:tgtEl>
                                          <p:spTgt spid="12800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500"/>
                                        <p:tgtEl>
                                          <p:spTgt spid="3">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928934"/>
            <a:ext cx="9144000" cy="3929066"/>
          </a:xfrm>
        </p:spPr>
        <p:txBody>
          <a:bodyPr>
            <a:normAutofit fontScale="77500" lnSpcReduction="20000"/>
          </a:bodyPr>
          <a:lstStyle/>
          <a:p>
            <a:pPr algn="just"/>
            <a:r>
              <a:rPr lang="el-GR" dirty="0"/>
              <a:t>Από τη δική μου οπτική γωνία, η </a:t>
            </a:r>
            <a:r>
              <a:rPr lang="el-GR" b="1" dirty="0"/>
              <a:t>ουσία της Τέχνης</a:t>
            </a:r>
            <a:r>
              <a:rPr lang="el-GR" dirty="0"/>
              <a:t> είναι να </a:t>
            </a:r>
            <a:r>
              <a:rPr lang="el-GR" b="1" dirty="0"/>
              <a:t>ενισχύει</a:t>
            </a:r>
            <a:r>
              <a:rPr lang="el-GR" dirty="0"/>
              <a:t> τις ζωές μας, να μας κάνει </a:t>
            </a:r>
            <a:r>
              <a:rPr lang="el-GR" b="1" dirty="0"/>
              <a:t>να αισθανόμαστε καλύτερα</a:t>
            </a:r>
            <a:r>
              <a:rPr lang="el-GR" dirty="0"/>
              <a:t>, όπως όταν ερωτευόμαστε ένα ζωντανό πρόσωπο. Φυσικά, όπως συμβαίνει με κάθε αγαθό, για να </a:t>
            </a:r>
            <a:r>
              <a:rPr lang="el-GR" dirty="0">
                <a:effectLst>
                  <a:outerShdw blurRad="38100" dist="38100" dir="2700000" algn="tl">
                    <a:srgbClr val="000000">
                      <a:alpha val="43137"/>
                    </a:srgbClr>
                  </a:outerShdw>
                </a:effectLst>
              </a:rPr>
              <a:t>εκτιμήσουμε την Τέχνη </a:t>
            </a:r>
            <a:r>
              <a:rPr lang="el-GR" dirty="0"/>
              <a:t>και να τη χαρούμε, δεν χρειαζόμαστε μόνο τα </a:t>
            </a:r>
            <a:r>
              <a:rPr lang="el-GR" dirty="0">
                <a:effectLst>
                  <a:outerShdw blurRad="38100" dist="38100" dir="2700000" algn="tl">
                    <a:srgbClr val="000000">
                      <a:alpha val="43137"/>
                    </a:srgbClr>
                  </a:outerShdw>
                </a:effectLst>
              </a:rPr>
              <a:t>κατάλληλα ερεθίσματα </a:t>
            </a:r>
            <a:r>
              <a:rPr lang="el-GR" dirty="0"/>
              <a:t>– τα οποία, παρεμπιπτόντως, δεν αφορούν σε υπερβολικά προσωπικές  αναζητήσεις από πλευράς του καλλιτέχνη – αλλά και την </a:t>
            </a:r>
            <a:r>
              <a:rPr lang="el-GR" dirty="0">
                <a:effectLst>
                  <a:outerShdw blurRad="38100" dist="38100" dir="2700000" algn="tl">
                    <a:srgbClr val="000000">
                      <a:alpha val="43137"/>
                    </a:srgbClr>
                  </a:outerShdw>
                </a:effectLst>
              </a:rPr>
              <a:t>κατάλληλη προδιάθεση και ροπή</a:t>
            </a:r>
            <a:r>
              <a:rPr lang="el-GR" dirty="0"/>
              <a:t> από μέρους μας. Εάν στερούμαστε των τελευταίων, ας ξεχάσουμε την Τέχνη και ας ζήσουμε τη ζωή μας όπως νομίζουμε καλύτερα, χωρίς Τέχνη∙ σε αυτή την περίπτωση, όμως, ας μην υποβαθμίζουμε κάτι που δεν επιθυμούμε να γνωρίσουμε.</a:t>
            </a:r>
          </a:p>
        </p:txBody>
      </p:sp>
      <p:sp>
        <p:nvSpPr>
          <p:cNvPr id="7" name="Content Placeholder 2"/>
          <p:cNvSpPr txBox="1">
            <a:spLocks/>
          </p:cNvSpPr>
          <p:nvPr/>
        </p:nvSpPr>
        <p:spPr>
          <a:xfrm>
            <a:off x="0" y="3357562"/>
            <a:ext cx="9144000" cy="6286544"/>
          </a:xfrm>
          <a:prstGeom prst="rect">
            <a:avLst/>
          </a:prstGeom>
        </p:spPr>
        <p:txBody>
          <a:bodyPr vert="horz" lIns="91440" tIns="45720" rIns="91440" bIns="45720" rtlCol="0">
            <a:normAutofit/>
          </a:bodyPr>
          <a:lstStyle/>
          <a:p>
            <a:pPr lvl="0" algn="ctr" fontAlgn="base">
              <a:spcBef>
                <a:spcPct val="0"/>
              </a:spcBef>
              <a:spcAft>
                <a:spcPct val="0"/>
              </a:spcAft>
              <a:defRPr/>
            </a:pPr>
            <a:r>
              <a:rPr lang="el-GR" sz="3200" b="1" dirty="0"/>
              <a:t>Η ΤΕΧΝΗ : πρακτική</a:t>
            </a:r>
            <a:r>
              <a:rPr lang="el-GR" sz="3200" dirty="0"/>
              <a:t> ή </a:t>
            </a:r>
            <a:r>
              <a:rPr lang="el-GR" sz="3200" b="1" dirty="0"/>
              <a:t>πνευματική</a:t>
            </a:r>
            <a:r>
              <a:rPr lang="el-GR" sz="3200" dirty="0"/>
              <a:t> ανάγκη;</a:t>
            </a:r>
          </a:p>
          <a:p>
            <a:pPr lvl="0" algn="ctr" fontAlgn="base">
              <a:spcBef>
                <a:spcPct val="0"/>
              </a:spcBef>
              <a:spcAft>
                <a:spcPct val="0"/>
              </a:spcAft>
              <a:defRPr/>
            </a:pPr>
            <a:endParaRPr lang="el-GR" sz="3200" dirty="0"/>
          </a:p>
          <a:p>
            <a:pPr lvl="0" algn="ctr" fontAlgn="base">
              <a:spcBef>
                <a:spcPct val="0"/>
              </a:spcBef>
              <a:spcAft>
                <a:spcPct val="0"/>
              </a:spcAft>
              <a:defRPr/>
            </a:pPr>
            <a:endParaRPr lang="el-GR" sz="3200" dirty="0"/>
          </a:p>
          <a:p>
            <a:pPr lvl="0" algn="ctr" fontAlgn="base">
              <a:spcBef>
                <a:spcPct val="0"/>
              </a:spcBef>
              <a:spcAft>
                <a:spcPct val="0"/>
              </a:spcAft>
              <a:defRPr/>
            </a:pPr>
            <a:br>
              <a:rPr lang="el-GR" sz="3200" dirty="0"/>
            </a:br>
            <a:r>
              <a:rPr lang="el-GR" sz="3200" dirty="0"/>
              <a:t>Αποφασίστε </a:t>
            </a:r>
            <a:r>
              <a:rPr lang="el-GR" sz="3200" u="sng" dirty="0"/>
              <a:t>σύμφωνα με την ψυχοσύνθεσή σας</a:t>
            </a:r>
            <a:endParaRPr kumimoji="0" lang="el-GR" sz="2800" b="0" i="0" u="none" strike="noStrike" kern="1200" cap="none" spc="0" normalizeH="0" baseline="0" noProof="0" dirty="0">
              <a:ln>
                <a:noFill/>
              </a:ln>
              <a:solidFill>
                <a:schemeClr val="tx1"/>
              </a:solidFill>
              <a:effectLst/>
              <a:uLnTx/>
              <a:uFillTx/>
              <a:latin typeface="+mn-lt"/>
              <a:ea typeface="+mn-ea"/>
              <a:cs typeface="Arial" pitchFamily="34" charset="0"/>
            </a:endParaRPr>
          </a:p>
        </p:txBody>
      </p:sp>
      <p:sp>
        <p:nvSpPr>
          <p:cNvPr id="8" name="Rectangle 7"/>
          <p:cNvSpPr/>
          <p:nvPr/>
        </p:nvSpPr>
        <p:spPr>
          <a:xfrm rot="10800000" flipV="1">
            <a:off x="1214414" y="2165640"/>
            <a:ext cx="7215236" cy="369332"/>
          </a:xfrm>
          <a:prstGeom prst="rect">
            <a:avLst/>
          </a:prstGeom>
        </p:spPr>
        <p:txBody>
          <a:bodyPr wrap="square">
            <a:spAutoFit/>
          </a:bodyPr>
          <a:lstStyle/>
          <a:p>
            <a:pPr algn="ctr"/>
            <a:r>
              <a:rPr lang="el-GR" dirty="0"/>
              <a:t>Ζωγραφιά σε σπήλαιο στο </a:t>
            </a:r>
            <a:r>
              <a:rPr lang="en-GB" dirty="0"/>
              <a:t>Lascaux</a:t>
            </a:r>
            <a:r>
              <a:rPr lang="el-GR" dirty="0"/>
              <a:t>  της Γαλλίας</a:t>
            </a:r>
            <a:r>
              <a:rPr lang="en-GB" dirty="0"/>
              <a:t> , 15</a:t>
            </a:r>
            <a:r>
              <a:rPr lang="el-GR" dirty="0"/>
              <a:t>.</a:t>
            </a:r>
            <a:r>
              <a:rPr lang="en-GB" dirty="0"/>
              <a:t>000 </a:t>
            </a:r>
            <a:r>
              <a:rPr lang="el-GR" dirty="0"/>
              <a:t>π.Χ</a:t>
            </a:r>
            <a:r>
              <a:rPr lang="en-GB" dirty="0"/>
              <a:t>.</a:t>
            </a:r>
            <a:endParaRPr lang="el-GR" dirty="0"/>
          </a:p>
        </p:txBody>
      </p:sp>
      <p:pic>
        <p:nvPicPr>
          <p:cNvPr id="156676" name="Picture 4" descr="http://www.arthistoryarchive.com/arthistory/prehistoricart/images/Lascaux-France-Cave-Painting-2-c15000BC.jpg"/>
          <p:cNvPicPr>
            <a:picLocks noChangeAspect="1" noChangeArrowheads="1"/>
          </p:cNvPicPr>
          <p:nvPr/>
        </p:nvPicPr>
        <p:blipFill>
          <a:blip r:embed="rId2" cstate="print"/>
          <a:srcRect/>
          <a:stretch>
            <a:fillRect/>
          </a:stretch>
        </p:blipFill>
        <p:spPr bwMode="auto">
          <a:xfrm>
            <a:off x="3357554" y="285728"/>
            <a:ext cx="2571768" cy="1892756"/>
          </a:xfrm>
          <a:prstGeom prst="rect">
            <a:avLst/>
          </a:prstGeom>
          <a:noFill/>
        </p:spPr>
      </p:pic>
      <p:sp>
        <p:nvSpPr>
          <p:cNvPr id="10" name="Rectangle 9"/>
          <p:cNvSpPr/>
          <p:nvPr/>
        </p:nvSpPr>
        <p:spPr>
          <a:xfrm>
            <a:off x="0" y="1928802"/>
            <a:ext cx="9144000" cy="2246769"/>
          </a:xfrm>
          <a:prstGeom prst="rect">
            <a:avLst/>
          </a:prstGeom>
        </p:spPr>
        <p:txBody>
          <a:bodyPr wrap="square">
            <a:spAutoFit/>
          </a:bodyPr>
          <a:lstStyle/>
          <a:p>
            <a:pPr algn="just"/>
            <a:r>
              <a:rPr lang="el-GR" sz="2800" dirty="0"/>
              <a:t>Επιθυμώ να εκφράσω τις ευχαριστίες μου που μου δόθηκε η ευκαιρία να προσπαθήσω να παρουσιάσω ένα θέμα πραγματικά σημαντικό για μένα και να μοιραστώ μαζί σας τις προσωπικές μου σκέψεις, που ελπίζω να είχαν κάποιο ενδιαφέρον για εσάς.</a:t>
            </a:r>
          </a:p>
        </p:txBody>
      </p:sp>
      <p:sp>
        <p:nvSpPr>
          <p:cNvPr id="11" name="Rectangle 10"/>
          <p:cNvSpPr/>
          <p:nvPr/>
        </p:nvSpPr>
        <p:spPr>
          <a:xfrm>
            <a:off x="0" y="2714620"/>
            <a:ext cx="9144000" cy="4401205"/>
          </a:xfrm>
          <a:prstGeom prst="rect">
            <a:avLst/>
          </a:prstGeom>
        </p:spPr>
        <p:txBody>
          <a:bodyPr wrap="square">
            <a:spAutoFit/>
          </a:bodyPr>
          <a:lstStyle/>
          <a:p>
            <a:pPr algn="ctr" eaLnBrk="0" fontAlgn="base" hangingPunct="0">
              <a:spcBef>
                <a:spcPct val="0"/>
              </a:spcBef>
              <a:spcAft>
                <a:spcPct val="0"/>
              </a:spcAft>
              <a:defRPr/>
            </a:pPr>
            <a:r>
              <a:rPr lang="el-GR" sz="2800" dirty="0"/>
              <a:t>Τι οδήγησε το χέρι του προϊστορικού ανθρώπου να δημιουργήσει Τέχνη;</a:t>
            </a:r>
          </a:p>
          <a:p>
            <a:pPr algn="ctr" eaLnBrk="0" fontAlgn="base" hangingPunct="0">
              <a:spcBef>
                <a:spcPct val="0"/>
              </a:spcBef>
              <a:spcAft>
                <a:spcPct val="0"/>
              </a:spcAft>
              <a:defRPr/>
            </a:pPr>
            <a:br>
              <a:rPr lang="el-GR" sz="2800" dirty="0"/>
            </a:br>
            <a:r>
              <a:rPr lang="el-GR" sz="2400" dirty="0"/>
              <a:t>Οι προϊστορικοί άνθρωποι ενδέχεται να ζωγράφιζαν ζώα  για να «συλλάβουν» την ψυχή ή τις διαθέσεις τους , ώστε να τα κυνηγούν ευκολότερα ή οι αντίστοιχοι πίνακες μπορεί να εντάσσονται στη θεοποίηση της περιβάλλουσας φύσης  και  να αποτελούν έκφραση σεβασμού και τιμής σε αυτή.  Άρα, η Τέχνη μπορεί να δημιουργήθηκε είτε για </a:t>
            </a:r>
            <a:r>
              <a:rPr lang="el-GR" sz="2400" b="1" dirty="0"/>
              <a:t>τη μετάδοση  πρακτικών πληροφοριών  </a:t>
            </a:r>
            <a:r>
              <a:rPr lang="el-GR" sz="2400" dirty="0"/>
              <a:t>είτε</a:t>
            </a:r>
            <a:r>
              <a:rPr lang="el-GR" sz="2400" b="1" dirty="0"/>
              <a:t> </a:t>
            </a:r>
            <a:r>
              <a:rPr lang="el-GR" sz="2400" dirty="0"/>
              <a:t>ως</a:t>
            </a:r>
            <a:r>
              <a:rPr lang="el-GR" sz="2400" b="1" dirty="0"/>
              <a:t>  αποτέλεσμα μιας βασικής ανάγκης έκφρασης,  έμφυτης  στα ανθρώπινα όντα.</a:t>
            </a:r>
            <a:br>
              <a:rPr lang="el-GR" sz="2800" b="1" dirty="0"/>
            </a:br>
            <a:endParaRPr lang="el-G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10"/>
                                        </p:tgtEl>
                                      </p:cBhvr>
                                    </p:animEffect>
                                    <p:set>
                                      <p:cBhvr>
                                        <p:cTn id="7" dur="1" fill="hold">
                                          <p:stCondLst>
                                            <p:cond delay="2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xEl>
                                              <p:pRg st="0" end="0"/>
                                            </p:txEl>
                                          </p:spTgt>
                                        </p:tgtEl>
                                      </p:cBhvr>
                                    </p:animEffect>
                                    <p:set>
                                      <p:cBhvr>
                                        <p:cTn id="2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xEl>
                                              <p:pRg st="3" end="3"/>
                                            </p:txEl>
                                          </p:spTgt>
                                        </p:tgtEl>
                                      </p:cBhvr>
                                    </p:animEffect>
                                    <p:set>
                                      <p:cBhvr>
                                        <p:cTn id="27"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6676"/>
                                        </p:tgtEl>
                                        <p:attrNameLst>
                                          <p:attrName>style.visibility</p:attrName>
                                        </p:attrNameLst>
                                      </p:cBhvr>
                                      <p:to>
                                        <p:strVal val="visible"/>
                                      </p:to>
                                    </p:set>
                                    <p:animEffect transition="in" filter="fade">
                                      <p:cBhvr>
                                        <p:cTn id="32" dur="500"/>
                                        <p:tgtEl>
                                          <p:spTgt spid="15667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6676"/>
                                        </p:tgtEl>
                                      </p:cBhvr>
                                    </p:animEffect>
                                    <p:set>
                                      <p:cBhvr>
                                        <p:cTn id="43" dur="1" fill="hold">
                                          <p:stCondLst>
                                            <p:cond delay="499"/>
                                          </p:stCondLst>
                                        </p:cTn>
                                        <p:tgtEl>
                                          <p:spTgt spid="15667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0" end="0"/>
                                            </p:txEl>
                                          </p:spTgt>
                                        </p:tgtEl>
                                        <p:attrNameLst>
                                          <p:attrName>style.visibility</p:attrName>
                                        </p:attrNameLst>
                                      </p:cBhvr>
                                      <p:to>
                                        <p:strVal val="visible"/>
                                      </p:to>
                                    </p:set>
                                    <p:animEffect transition="in" filter="fade">
                                      <p:cBhvr>
                                        <p:cTn id="5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allAtOnce"/>
      <p:bldP spid="8" grpId="0"/>
      <p:bldP spid="8" grpId="1"/>
      <p:bldP spid="10" grpId="0"/>
      <p:bldP spid="11" grpId="0"/>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ove in my tummy…&#10;…and my duodenum…and pancreas…and jejunum.&#10;i♡histo"/>
          <p:cNvPicPr>
            <a:picLocks noChangeAspect="1" noChangeArrowheads="1"/>
          </p:cNvPicPr>
          <p:nvPr/>
        </p:nvPicPr>
        <p:blipFill>
          <a:blip r:embed="rId2" cstate="print"/>
          <a:srcRect/>
          <a:stretch>
            <a:fillRect/>
          </a:stretch>
        </p:blipFill>
        <p:spPr bwMode="auto">
          <a:xfrm>
            <a:off x="642910" y="214290"/>
            <a:ext cx="3571900" cy="3571900"/>
          </a:xfrm>
          <a:prstGeom prst="rect">
            <a:avLst/>
          </a:prstGeom>
          <a:noFill/>
        </p:spPr>
      </p:pic>
      <p:pic>
        <p:nvPicPr>
          <p:cNvPr id="36868" name="Picture 4" descr="You can find love in the strangest of places&#10;Clockwise, top left to center:&#10;1. In a pancreas&#10;2. In a Pap smear&#10;3. In a thyroid follicle&#10;4. In an anal canal&#10;5. In a lymph node&#10;6. In a parotid gland&#10;7. In a colonic crypt&#10;8. In a bronchiole&#10;9. In a lung..."/>
          <p:cNvPicPr>
            <a:picLocks noChangeAspect="1" noChangeArrowheads="1"/>
          </p:cNvPicPr>
          <p:nvPr/>
        </p:nvPicPr>
        <p:blipFill>
          <a:blip r:embed="rId3" cstate="print"/>
          <a:srcRect/>
          <a:stretch>
            <a:fillRect/>
          </a:stretch>
        </p:blipFill>
        <p:spPr bwMode="auto">
          <a:xfrm>
            <a:off x="4857752" y="0"/>
            <a:ext cx="4000503" cy="4000503"/>
          </a:xfrm>
          <a:prstGeom prst="rect">
            <a:avLst/>
          </a:prstGeom>
          <a:noFill/>
        </p:spPr>
      </p:pic>
      <p:pic>
        <p:nvPicPr>
          <p:cNvPr id="36870" name="Picture 6" descr="I bloody love you!&#10;Amorous neutrophils floating in a sea of erythrocytes.&#10;i♡histo&#10;Image by @pathology-nerd (Twitter)"/>
          <p:cNvPicPr>
            <a:picLocks noChangeAspect="1" noChangeArrowheads="1"/>
          </p:cNvPicPr>
          <p:nvPr/>
        </p:nvPicPr>
        <p:blipFill>
          <a:blip r:embed="rId4" cstate="print"/>
          <a:srcRect/>
          <a:stretch>
            <a:fillRect/>
          </a:stretch>
        </p:blipFill>
        <p:spPr bwMode="auto">
          <a:xfrm>
            <a:off x="0" y="3956976"/>
            <a:ext cx="2357422" cy="2901023"/>
          </a:xfrm>
          <a:prstGeom prst="rect">
            <a:avLst/>
          </a:prstGeom>
          <a:noFill/>
        </p:spPr>
      </p:pic>
      <p:pic>
        <p:nvPicPr>
          <p:cNvPr id="5" name="Picture 2" descr=" Love Pathology!: "/>
          <p:cNvPicPr>
            <a:picLocks noChangeAspect="1" noChangeArrowheads="1"/>
          </p:cNvPicPr>
          <p:nvPr/>
        </p:nvPicPr>
        <p:blipFill>
          <a:blip r:embed="rId5" cstate="print"/>
          <a:srcRect/>
          <a:stretch>
            <a:fillRect/>
          </a:stretch>
        </p:blipFill>
        <p:spPr bwMode="auto">
          <a:xfrm>
            <a:off x="2500298" y="4000480"/>
            <a:ext cx="2708640" cy="2857520"/>
          </a:xfrm>
          <a:prstGeom prst="rect">
            <a:avLst/>
          </a:prstGeom>
          <a:noFill/>
        </p:spPr>
      </p:pic>
      <p:pic>
        <p:nvPicPr>
          <p:cNvPr id="6" name="Picture 2" descr="Pathology!: "/>
          <p:cNvPicPr>
            <a:picLocks noChangeAspect="1" noChangeArrowheads="1"/>
          </p:cNvPicPr>
          <p:nvPr/>
        </p:nvPicPr>
        <p:blipFill>
          <a:blip r:embed="rId6" cstate="print"/>
          <a:srcRect/>
          <a:stretch>
            <a:fillRect/>
          </a:stretch>
        </p:blipFill>
        <p:spPr bwMode="auto">
          <a:xfrm>
            <a:off x="5357818" y="4018363"/>
            <a:ext cx="3786182" cy="2839637"/>
          </a:xfrm>
          <a:prstGeom prst="rect">
            <a:avLst/>
          </a:prstGeom>
          <a:noFill/>
        </p:spPr>
      </p:pic>
      <p:sp>
        <p:nvSpPr>
          <p:cNvPr id="7" name="Rectangle 6"/>
          <p:cNvSpPr/>
          <p:nvPr/>
        </p:nvSpPr>
        <p:spPr>
          <a:xfrm>
            <a:off x="1" y="428604"/>
            <a:ext cx="4857752" cy="3170099"/>
          </a:xfrm>
          <a:prstGeom prst="rect">
            <a:avLst/>
          </a:prstGeom>
        </p:spPr>
        <p:txBody>
          <a:bodyPr wrap="square">
            <a:spAutoFit/>
          </a:bodyPr>
          <a:lstStyle/>
          <a:p>
            <a:pPr algn="ctr"/>
            <a:r>
              <a:rPr lang="el-GR" sz="4000" b="1" dirty="0"/>
              <a:t>ΠΑΘΟΛΟΓΙΚΗ ΑΝΑΤΟΜΙΚΗ</a:t>
            </a:r>
            <a:r>
              <a:rPr lang="el-GR" sz="4000" dirty="0"/>
              <a:t>: </a:t>
            </a:r>
          </a:p>
          <a:p>
            <a:pPr algn="ctr"/>
            <a:r>
              <a:rPr lang="el-GR" sz="4000" dirty="0"/>
              <a:t>ένα σπουδαίο μέσο να γεμίσετε τη ζωή σας με </a:t>
            </a:r>
            <a:r>
              <a:rPr lang="el-GR" sz="4000" b="1" dirty="0"/>
              <a:t>φιλοτεχνία</a:t>
            </a:r>
            <a:r>
              <a:rPr lang="el-GR" sz="4000" dirty="0"/>
              <a:t>.</a:t>
            </a:r>
          </a:p>
        </p:txBody>
      </p:sp>
      <p:sp>
        <p:nvSpPr>
          <p:cNvPr id="8" name="Rectangle 7"/>
          <p:cNvSpPr/>
          <p:nvPr/>
        </p:nvSpPr>
        <p:spPr>
          <a:xfrm>
            <a:off x="0" y="179249"/>
            <a:ext cx="4857752" cy="7109639"/>
          </a:xfrm>
          <a:prstGeom prst="rect">
            <a:avLst/>
          </a:prstGeom>
        </p:spPr>
        <p:txBody>
          <a:bodyPr wrap="square">
            <a:spAutoFit/>
          </a:bodyPr>
          <a:lstStyle/>
          <a:p>
            <a:pPr algn="ctr"/>
            <a:r>
              <a:rPr lang="el-GR" sz="2800" dirty="0"/>
              <a:t>Χωρίς την Τέχνη, </a:t>
            </a:r>
          </a:p>
          <a:p>
            <a:pPr algn="ctr"/>
            <a:r>
              <a:rPr lang="el-GR" sz="2800" dirty="0"/>
              <a:t>η ζωή μας τείνει να γίνει</a:t>
            </a:r>
          </a:p>
          <a:p>
            <a:pPr algn="ctr"/>
            <a:r>
              <a:rPr lang="el-GR" sz="2800" dirty="0"/>
              <a:t> ανιαρή, επίπεδη και μονότονη. Το πνεύμα αποδυναμώνεται. </a:t>
            </a:r>
          </a:p>
          <a:p>
            <a:pPr algn="ctr"/>
            <a:r>
              <a:rPr lang="el-GR" sz="2800" dirty="0"/>
              <a:t>Η υποκρισία, ο εγωκεντρισμός, η ανηθικότητα, η προσκόλληση στην εφήμερη καταναλωτική μανία και στον ακόρεστο υλικό ευδαιμονισμό  κυριαρχούν.</a:t>
            </a:r>
          </a:p>
          <a:p>
            <a:pPr algn="ctr"/>
            <a:endParaRPr lang="el-GR" sz="2800" dirty="0"/>
          </a:p>
          <a:p>
            <a:pPr algn="ctr"/>
            <a:endParaRPr lang="el-GR" sz="2800" dirty="0"/>
          </a:p>
          <a:p>
            <a:pPr algn="ctr"/>
            <a:r>
              <a:rPr lang="el-GR" sz="2800" b="1" dirty="0"/>
              <a:t>Αντισταθείτε</a:t>
            </a:r>
            <a:r>
              <a:rPr lang="el-GR" sz="2800" dirty="0"/>
              <a:t> σε όλα αυτά, </a:t>
            </a:r>
            <a:r>
              <a:rPr lang="el-GR" sz="2800" b="1" dirty="0"/>
              <a:t>ανακαλύπτοντας την Τέχνη</a:t>
            </a:r>
            <a:r>
              <a:rPr lang="el-GR" sz="2800" dirty="0"/>
              <a:t> μέσω της </a:t>
            </a:r>
            <a:r>
              <a:rPr lang="el-GR" sz="2800" b="1" dirty="0"/>
              <a:t>Παθολογικής Ανατομικής.</a:t>
            </a:r>
            <a:endParaRPr lang="el-GR" sz="2800" dirty="0"/>
          </a:p>
          <a:p>
            <a:pPr algn="ctr"/>
            <a:endParaRPr lang="el-GR" sz="3600" dirty="0"/>
          </a:p>
        </p:txBody>
      </p:sp>
      <mc:AlternateContent xmlns:mc="http://schemas.openxmlformats.org/markup-compatibility/2006" xmlns:p14="http://schemas.microsoft.com/office/powerpoint/2010/main">
        <mc:Choice Requires="p14">
          <p:contentPart p14:bwMode="auto" r:id="rId7">
            <p14:nvContentPartPr>
              <p14:cNvPr id="15361" name="Ink 1"/>
              <p14:cNvContentPartPr>
                <a14:cpLocks xmlns:a14="http://schemas.microsoft.com/office/drawing/2010/main" noRot="1" noChangeAspect="1" noEditPoints="1" noChangeArrowheads="1" noChangeShapeType="1"/>
              </p14:cNvContentPartPr>
              <p14:nvPr/>
            </p14:nvContentPartPr>
            <p14:xfrm>
              <a:off x="3276600" y="4868863"/>
              <a:ext cx="1347788" cy="1411287"/>
            </p14:xfrm>
          </p:contentPart>
        </mc:Choice>
        <mc:Fallback xmlns="">
          <p:pic>
            <p:nvPicPr>
              <p:cNvPr id="15361" name="Ink 1"/>
              <p:cNvPicPr>
                <a:picLocks noRot="1" noChangeAspect="1" noEditPoints="1" noChangeArrowheads="1" noChangeShapeType="1"/>
              </p:cNvPicPr>
              <p:nvPr/>
            </p:nvPicPr>
            <p:blipFill>
              <a:blip r:embed="rId8" cstate="print"/>
              <a:stretch>
                <a:fillRect/>
              </a:stretch>
            </p:blipFill>
            <p:spPr>
              <a:xfrm>
                <a:off x="3267260" y="4859507"/>
                <a:ext cx="1366467" cy="142999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15361"/>
                                        </p:tgtEl>
                                        <p:attrNameLst>
                                          <p:attrName>style.visibility</p:attrName>
                                        </p:attrNameLst>
                                      </p:cBhvr>
                                      <p:to>
                                        <p:strVal val="visible"/>
                                      </p:to>
                                    </p:set>
                                    <p:anim from="(-#ppt_w/2)" to="(#ppt_x)" calcmode="lin" valueType="num">
                                      <p:cBhvr>
                                        <p:cTn id="7" dur="300" fill="hold">
                                          <p:stCondLst>
                                            <p:cond delay="0"/>
                                          </p:stCondLst>
                                        </p:cTn>
                                        <p:tgtEl>
                                          <p:spTgt spid="15361"/>
                                        </p:tgtEl>
                                        <p:attrNameLst>
                                          <p:attrName>ppt_x</p:attrName>
                                        </p:attrNameLst>
                                      </p:cBhvr>
                                    </p:anim>
                                    <p:anim from="0" to="-1.0" calcmode="lin" valueType="num">
                                      <p:cBhvr>
                                        <p:cTn id="8" dur="100" decel="50000" autoRev="1" fill="hold">
                                          <p:stCondLst>
                                            <p:cond delay="300"/>
                                          </p:stCondLst>
                                        </p:cTn>
                                        <p:tgtEl>
                                          <p:spTgt spid="15361"/>
                                        </p:tgtEl>
                                        <p:attrNameLst>
                                          <p:attrName>xshear</p:attrName>
                                        </p:attrNameLst>
                                      </p:cBhvr>
                                    </p:anim>
                                    <p:animScale>
                                      <p:cBhvr>
                                        <p:cTn id="9" dur="100" decel="100000" autoRev="1" fill="hold">
                                          <p:stCondLst>
                                            <p:cond delay="300"/>
                                          </p:stCondLst>
                                        </p:cTn>
                                        <p:tgtEl>
                                          <p:spTgt spid="15361"/>
                                        </p:tgtEl>
                                      </p:cBhvr>
                                      <p:from x="100000" y="100000"/>
                                      <p:to x="80000" y="100000"/>
                                    </p:animScale>
                                    <p:anim by="(#ppt_h/3+#ppt_w*0.1)" calcmode="lin" valueType="num">
                                      <p:cBhvr additive="sum">
                                        <p:cTn id="10" dur="100" decel="100000" autoRev="1" fill="hold">
                                          <p:stCondLst>
                                            <p:cond delay="300"/>
                                          </p:stCondLst>
                                        </p:cTn>
                                        <p:tgtEl>
                                          <p:spTgt spid="15361"/>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
                                            <p:txEl>
                                              <p:pRg st="0" end="0"/>
                                            </p:txEl>
                                          </p:spTgt>
                                        </p:tgtEl>
                                      </p:cBhvr>
                                    </p:animEffect>
                                    <p:set>
                                      <p:cBhvr>
                                        <p:cTn id="15"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8">
                                            <p:txEl>
                                              <p:pRg st="1" end="1"/>
                                            </p:txEl>
                                          </p:spTgt>
                                        </p:tgtEl>
                                      </p:cBhvr>
                                    </p:animEffect>
                                    <p:set>
                                      <p:cBhvr>
                                        <p:cTn id="20" dur="1" fill="hold">
                                          <p:stCondLst>
                                            <p:cond delay="499"/>
                                          </p:stCondLst>
                                        </p:cTn>
                                        <p:tgtEl>
                                          <p:spTgt spid="8">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xEl>
                                              <p:pRg st="2" end="2"/>
                                            </p:txEl>
                                          </p:spTgt>
                                        </p:tgtEl>
                                      </p:cBhvr>
                                    </p:animEffect>
                                    <p:set>
                                      <p:cBhvr>
                                        <p:cTn id="25" dur="1" fill="hold">
                                          <p:stCondLst>
                                            <p:cond delay="499"/>
                                          </p:stCondLst>
                                        </p:cTn>
                                        <p:tgtEl>
                                          <p:spTgt spid="8">
                                            <p:txEl>
                                              <p:pRg st="2" end="2"/>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8">
                                            <p:txEl>
                                              <p:pRg st="3" end="3"/>
                                            </p:txEl>
                                          </p:spTgt>
                                        </p:tgtEl>
                                      </p:cBhvr>
                                    </p:animEffect>
                                    <p:set>
                                      <p:cBhvr>
                                        <p:cTn id="30" dur="1" fill="hold">
                                          <p:stCondLst>
                                            <p:cond delay="499"/>
                                          </p:stCondLst>
                                        </p:cTn>
                                        <p:tgtEl>
                                          <p:spTgt spid="8">
                                            <p:txEl>
                                              <p:pRg st="3" end="3"/>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8">
                                            <p:txEl>
                                              <p:pRg st="6" end="6"/>
                                            </p:txEl>
                                          </p:spTgt>
                                        </p:tgtEl>
                                      </p:cBhvr>
                                    </p:animEffect>
                                    <p:set>
                                      <p:cBhvr>
                                        <p:cTn id="35" dur="1" fill="hold">
                                          <p:stCondLst>
                                            <p:cond delay="499"/>
                                          </p:stCondLst>
                                        </p:cTn>
                                        <p:tgtEl>
                                          <p:spTgt spid="8">
                                            <p:txEl>
                                              <p:pRg st="6" end="6"/>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6866"/>
                                        </p:tgtEl>
                                        <p:attrNameLst>
                                          <p:attrName>style.visibility</p:attrName>
                                        </p:attrNameLst>
                                      </p:cBhvr>
                                      <p:to>
                                        <p:strVal val="visible"/>
                                      </p:to>
                                    </p:set>
                                    <p:animEffect transition="in" filter="fade">
                                      <p:cBhvr>
                                        <p:cTn id="40" dur="500"/>
                                        <p:tgtEl>
                                          <p:spTgt spid="36866"/>
                                        </p:tgtEl>
                                      </p:cBhvr>
                                    </p:animEffect>
                                  </p:childTnLst>
                                </p:cTn>
                              </p:par>
                              <p:par>
                                <p:cTn id="41" presetID="10" presetClass="entr" presetSubtype="0" fill="hold" nodeType="withEffect">
                                  <p:stCondLst>
                                    <p:cond delay="0"/>
                                  </p:stCondLst>
                                  <p:childTnLst>
                                    <p:set>
                                      <p:cBhvr>
                                        <p:cTn id="42" dur="1" fill="hold">
                                          <p:stCondLst>
                                            <p:cond delay="0"/>
                                          </p:stCondLst>
                                        </p:cTn>
                                        <p:tgtEl>
                                          <p:spTgt spid="36868"/>
                                        </p:tgtEl>
                                        <p:attrNameLst>
                                          <p:attrName>style.visibility</p:attrName>
                                        </p:attrNameLst>
                                      </p:cBhvr>
                                      <p:to>
                                        <p:strVal val="visible"/>
                                      </p:to>
                                    </p:set>
                                    <p:animEffect transition="in" filter="fade">
                                      <p:cBhvr>
                                        <p:cTn id="43" dur="500"/>
                                        <p:tgtEl>
                                          <p:spTgt spid="36868"/>
                                        </p:tgtEl>
                                      </p:cBhvr>
                                    </p:animEffect>
                                  </p:childTnLst>
                                </p:cTn>
                              </p:par>
                              <p:par>
                                <p:cTn id="44" presetID="10" presetClass="entr" presetSubtype="0" fill="hold" nodeType="withEffect">
                                  <p:stCondLst>
                                    <p:cond delay="0"/>
                                  </p:stCondLst>
                                  <p:childTnLst>
                                    <p:set>
                                      <p:cBhvr>
                                        <p:cTn id="45" dur="1" fill="hold">
                                          <p:stCondLst>
                                            <p:cond delay="0"/>
                                          </p:stCondLst>
                                        </p:cTn>
                                        <p:tgtEl>
                                          <p:spTgt spid="36870"/>
                                        </p:tgtEl>
                                        <p:attrNameLst>
                                          <p:attrName>style.visibility</p:attrName>
                                        </p:attrNameLst>
                                      </p:cBhvr>
                                      <p:to>
                                        <p:strVal val="visible"/>
                                      </p:to>
                                    </p:set>
                                    <p:animEffect transition="in" filter="fade">
                                      <p:cBhvr>
                                        <p:cTn id="46" dur="500"/>
                                        <p:tgtEl>
                                          <p:spTgt spid="36870"/>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par>
                                <p:cTn id="50" presetID="10"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6866"/>
                                        </p:tgtEl>
                                      </p:cBhvr>
                                    </p:animEffect>
                                    <p:set>
                                      <p:cBhvr>
                                        <p:cTn id="57" dur="1" fill="hold">
                                          <p:stCondLst>
                                            <p:cond delay="499"/>
                                          </p:stCondLst>
                                        </p:cTn>
                                        <p:tgtEl>
                                          <p:spTgt spid="3686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145">
                                          <p:stCondLst>
                                            <p:cond delay="0"/>
                                          </p:stCondLst>
                                        </p:cTn>
                                        <p:tgtEl>
                                          <p:spTgt spid="7"/>
                                        </p:tgtEl>
                                      </p:cBhvr>
                                    </p:animEffect>
                                    <p:anim calcmode="lin" valueType="num">
                                      <p:cBhvr>
                                        <p:cTn id="63"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4"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5"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66"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67"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68" dur="7">
                                          <p:stCondLst>
                                            <p:cond delay="163"/>
                                          </p:stCondLst>
                                        </p:cTn>
                                        <p:tgtEl>
                                          <p:spTgt spid="7"/>
                                        </p:tgtEl>
                                      </p:cBhvr>
                                      <p:to x="100000" y="60000"/>
                                    </p:animScale>
                                    <p:animScale>
                                      <p:cBhvr>
                                        <p:cTn id="69" dur="42" decel="50000">
                                          <p:stCondLst>
                                            <p:cond delay="169"/>
                                          </p:stCondLst>
                                        </p:cTn>
                                        <p:tgtEl>
                                          <p:spTgt spid="7"/>
                                        </p:tgtEl>
                                      </p:cBhvr>
                                      <p:to x="100000" y="100000"/>
                                    </p:animScale>
                                    <p:animScale>
                                      <p:cBhvr>
                                        <p:cTn id="70" dur="7">
                                          <p:stCondLst>
                                            <p:cond delay="328"/>
                                          </p:stCondLst>
                                        </p:cTn>
                                        <p:tgtEl>
                                          <p:spTgt spid="7"/>
                                        </p:tgtEl>
                                      </p:cBhvr>
                                      <p:to x="100000" y="80000"/>
                                    </p:animScale>
                                    <p:animScale>
                                      <p:cBhvr>
                                        <p:cTn id="71" dur="42" decel="50000">
                                          <p:stCondLst>
                                            <p:cond delay="335"/>
                                          </p:stCondLst>
                                        </p:cTn>
                                        <p:tgtEl>
                                          <p:spTgt spid="7"/>
                                        </p:tgtEl>
                                      </p:cBhvr>
                                      <p:to x="100000" y="100000"/>
                                    </p:animScale>
                                    <p:animScale>
                                      <p:cBhvr>
                                        <p:cTn id="72" dur="7">
                                          <p:stCondLst>
                                            <p:cond delay="411"/>
                                          </p:stCondLst>
                                        </p:cTn>
                                        <p:tgtEl>
                                          <p:spTgt spid="7"/>
                                        </p:tgtEl>
                                      </p:cBhvr>
                                      <p:to x="100000" y="90000"/>
                                    </p:animScale>
                                    <p:animScale>
                                      <p:cBhvr>
                                        <p:cTn id="73" dur="42" decel="50000">
                                          <p:stCondLst>
                                            <p:cond delay="417"/>
                                          </p:stCondLst>
                                        </p:cTn>
                                        <p:tgtEl>
                                          <p:spTgt spid="7"/>
                                        </p:tgtEl>
                                      </p:cBhvr>
                                      <p:to x="100000" y="100000"/>
                                    </p:animScale>
                                    <p:animScale>
                                      <p:cBhvr>
                                        <p:cTn id="74" dur="7">
                                          <p:stCondLst>
                                            <p:cond delay="452"/>
                                          </p:stCondLst>
                                        </p:cTn>
                                        <p:tgtEl>
                                          <p:spTgt spid="7"/>
                                        </p:tgtEl>
                                      </p:cBhvr>
                                      <p:to x="100000" y="95000"/>
                                    </p:animScale>
                                    <p:animScale>
                                      <p:cBhvr>
                                        <p:cTn id="75" dur="42" decel="50000">
                                          <p:stCondLst>
                                            <p:cond delay="459"/>
                                          </p:stCondLst>
                                        </p:cTn>
                                        <p:tgtEl>
                                          <p:spTgt spid="7"/>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36870"/>
                                        </p:tgtEl>
                                      </p:cBhvr>
                                    </p:animEffect>
                                    <p:animScale>
                                      <p:cBhvr>
                                        <p:cTn id="80" dur="250" autoRev="1" fill="hold"/>
                                        <p:tgtEl>
                                          <p:spTgt spid="368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28802"/>
          </a:xfrm>
        </p:spPr>
        <p:txBody>
          <a:bodyPr>
            <a:normAutofit fontScale="90000"/>
          </a:bodyPr>
          <a:lstStyle/>
          <a:p>
            <a:r>
              <a:rPr lang="el-GR" sz="3600" dirty="0"/>
              <a:t>Η τέχνη της </a:t>
            </a:r>
            <a:r>
              <a:rPr lang="el-GR" sz="3600" b="1" dirty="0"/>
              <a:t>παρομοίωσης</a:t>
            </a:r>
            <a:br>
              <a:rPr lang="el-GR" sz="3600" b="1" dirty="0"/>
            </a:br>
            <a:r>
              <a:rPr lang="el-GR" sz="3600" dirty="0"/>
              <a:t>στα  π ρ ό τ υ π α  </a:t>
            </a:r>
            <a:r>
              <a:rPr lang="el-GR" sz="3600" spc="300" dirty="0"/>
              <a:t>αρχιτεκτονικής των ιστών </a:t>
            </a:r>
            <a:br>
              <a:rPr lang="el-GR" sz="3600" spc="300" dirty="0"/>
            </a:br>
            <a:r>
              <a:rPr lang="el-GR" sz="3600" dirty="0"/>
              <a:t>της Περιγραφικής Παθολογικής Ανατομικής</a:t>
            </a:r>
            <a:br>
              <a:rPr lang="el-GR" dirty="0"/>
            </a:br>
            <a:endParaRPr lang="el-GR" dirty="0"/>
          </a:p>
        </p:txBody>
      </p:sp>
      <p:pic>
        <p:nvPicPr>
          <p:cNvPr id="54274" name="Picture 2" descr="http://journalthis.danoah.com/wp-content/uploads/Swiss-Cheese.jpg"/>
          <p:cNvPicPr>
            <a:picLocks noChangeAspect="1" noChangeArrowheads="1"/>
          </p:cNvPicPr>
          <p:nvPr/>
        </p:nvPicPr>
        <p:blipFill>
          <a:blip r:embed="rId2" cstate="print"/>
          <a:srcRect/>
          <a:stretch>
            <a:fillRect/>
          </a:stretch>
        </p:blipFill>
        <p:spPr bwMode="auto">
          <a:xfrm>
            <a:off x="3391600" y="1452577"/>
            <a:ext cx="2966349" cy="1976424"/>
          </a:xfrm>
          <a:prstGeom prst="rect">
            <a:avLst/>
          </a:prstGeom>
          <a:noFill/>
        </p:spPr>
      </p:pic>
      <p:sp>
        <p:nvSpPr>
          <p:cNvPr id="5" name="Rectangle 4"/>
          <p:cNvSpPr/>
          <p:nvPr/>
        </p:nvSpPr>
        <p:spPr>
          <a:xfrm>
            <a:off x="6286512" y="1500174"/>
            <a:ext cx="2857488" cy="2010430"/>
          </a:xfrm>
          <a:prstGeom prst="rect">
            <a:avLst/>
          </a:prstGeom>
        </p:spPr>
        <p:txBody>
          <a:bodyPr wrap="square">
            <a:spAutoFit/>
          </a:bodyPr>
          <a:lstStyle/>
          <a:p>
            <a:pPr algn="ctr"/>
            <a:r>
              <a:rPr lang="el-GR" sz="2400" dirty="0"/>
              <a:t>Αδενοειδές κυστικό καρκίνωμα των σιελογόνων αδένων : πρότυπο «</a:t>
            </a:r>
            <a:r>
              <a:rPr lang="el-GR" sz="2400" dirty="0">
                <a:effectLst>
                  <a:outerShdw blurRad="38100" dist="38100" dir="2700000" algn="tl">
                    <a:srgbClr val="000000">
                      <a:alpha val="43137"/>
                    </a:srgbClr>
                  </a:outerShdw>
                </a:effectLst>
              </a:rPr>
              <a:t>ελβετικού τυριού»</a:t>
            </a:r>
          </a:p>
        </p:txBody>
      </p:sp>
      <p:sp>
        <p:nvSpPr>
          <p:cNvPr id="9" name="Rectangle 8"/>
          <p:cNvSpPr/>
          <p:nvPr/>
        </p:nvSpPr>
        <p:spPr>
          <a:xfrm>
            <a:off x="5857884" y="3857628"/>
            <a:ext cx="3500462" cy="2677656"/>
          </a:xfrm>
          <a:prstGeom prst="rect">
            <a:avLst/>
          </a:prstGeom>
        </p:spPr>
        <p:txBody>
          <a:bodyPr wrap="square">
            <a:spAutoFit/>
          </a:bodyPr>
          <a:lstStyle/>
          <a:p>
            <a:pPr algn="ctr"/>
            <a:r>
              <a:rPr lang="el-GR" sz="2400" dirty="0"/>
              <a:t>Αιμαγγειοπερικύττωμα</a:t>
            </a:r>
            <a:r>
              <a:rPr lang="en-US" sz="2400" dirty="0"/>
              <a:t>:</a:t>
            </a:r>
            <a:br>
              <a:rPr lang="el-GR" sz="2400" dirty="0"/>
            </a:br>
            <a:br>
              <a:rPr lang="el-GR" sz="2400" dirty="0"/>
            </a:br>
            <a:r>
              <a:rPr lang="el-GR" sz="2400" dirty="0"/>
              <a:t>Ανώμαλη διακλάδωση  αγγειακών χώρων με το χαρακτηριστικό</a:t>
            </a:r>
          </a:p>
          <a:p>
            <a:pPr algn="ctr"/>
            <a:r>
              <a:rPr lang="el-GR" sz="2400" dirty="0"/>
              <a:t>πρότυπο </a:t>
            </a:r>
            <a:r>
              <a:rPr lang="el-GR" sz="2400" dirty="0">
                <a:effectLst>
                  <a:outerShdw blurRad="38100" dist="38100" dir="2700000" algn="tl">
                    <a:srgbClr val="000000">
                      <a:alpha val="43137"/>
                    </a:srgbClr>
                  </a:outerShdw>
                </a:effectLst>
              </a:rPr>
              <a:t>«ελαφοκέρατου»</a:t>
            </a:r>
          </a:p>
        </p:txBody>
      </p:sp>
      <p:pic>
        <p:nvPicPr>
          <p:cNvPr id="2049" name="Picture 1" descr="C:\Users\αγαπουλακι\Desktop\ART PATH IMPROVED FIGURES\gNI5fjlkIW7x1hY7ZdTeSg_m.png"/>
          <p:cNvPicPr>
            <a:picLocks noChangeAspect="1" noChangeArrowheads="1"/>
          </p:cNvPicPr>
          <p:nvPr/>
        </p:nvPicPr>
        <p:blipFill>
          <a:blip r:embed="rId3" cstate="print"/>
          <a:srcRect/>
          <a:stretch>
            <a:fillRect/>
          </a:stretch>
        </p:blipFill>
        <p:spPr bwMode="auto">
          <a:xfrm>
            <a:off x="214282" y="1452122"/>
            <a:ext cx="2938960" cy="1976878"/>
          </a:xfrm>
          <a:prstGeom prst="rect">
            <a:avLst/>
          </a:prstGeom>
          <a:noFill/>
        </p:spPr>
      </p:pic>
      <p:pic>
        <p:nvPicPr>
          <p:cNvPr id="2050" name="Picture 2" descr="C:\Users\αγαπουλακι\Desktop\ART PATH IMPROVED FIGURES\figure5.jpg"/>
          <p:cNvPicPr>
            <a:picLocks noChangeAspect="1" noChangeArrowheads="1"/>
          </p:cNvPicPr>
          <p:nvPr/>
        </p:nvPicPr>
        <p:blipFill>
          <a:blip r:embed="rId4" cstate="print"/>
          <a:srcRect/>
          <a:stretch>
            <a:fillRect/>
          </a:stretch>
        </p:blipFill>
        <p:spPr bwMode="auto">
          <a:xfrm rot="10800000">
            <a:off x="214282" y="3929066"/>
            <a:ext cx="3160281" cy="2552534"/>
          </a:xfrm>
          <a:prstGeom prst="rect">
            <a:avLst/>
          </a:prstGeom>
          <a:noFill/>
        </p:spPr>
      </p:pic>
      <p:pic>
        <p:nvPicPr>
          <p:cNvPr id="111618" name="Picture 2" descr="http://beaus.ca/wp-content/uploads/2015/01/label-staghorn-1024x1024.png"/>
          <p:cNvPicPr>
            <a:picLocks noChangeAspect="1" noChangeArrowheads="1"/>
          </p:cNvPicPr>
          <p:nvPr/>
        </p:nvPicPr>
        <p:blipFill>
          <a:blip r:embed="rId5" cstate="print"/>
          <a:srcRect/>
          <a:stretch>
            <a:fillRect/>
          </a:stretch>
        </p:blipFill>
        <p:spPr bwMode="auto">
          <a:xfrm>
            <a:off x="3500430" y="3929066"/>
            <a:ext cx="2559037" cy="2559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500"/>
                                        <p:tgtEl>
                                          <p:spTgt spid="542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1618"/>
                                        </p:tgtEl>
                                        <p:attrNameLst>
                                          <p:attrName>style.visibility</p:attrName>
                                        </p:attrNameLst>
                                      </p:cBhvr>
                                      <p:to>
                                        <p:strVal val="visible"/>
                                      </p:to>
                                    </p:set>
                                    <p:animEffect transition="in" filter="dissolve">
                                      <p:cBhvr>
                                        <p:cTn id="15" dur="500"/>
                                        <p:tgtEl>
                                          <p:spTgt spid="11161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67498"/>
            <a:ext cx="4714876" cy="3290501"/>
          </a:xfrm>
        </p:spPr>
        <p:txBody>
          <a:bodyPr>
            <a:noAutofit/>
          </a:bodyPr>
          <a:lstStyle/>
          <a:p>
            <a:pPr lvl="0" algn="ctr"/>
            <a:r>
              <a:rPr lang="el-GR" sz="2000" dirty="0"/>
              <a:t>Ο καλλιτέχνης αναδύεται και καταξιώνεται πάνω από όλα </a:t>
            </a:r>
          </a:p>
          <a:p>
            <a:pPr marL="0" lvl="0" indent="0" algn="ctr">
              <a:buNone/>
            </a:pPr>
            <a:r>
              <a:rPr lang="el-GR" sz="2000" dirty="0"/>
              <a:t>       από τη δική του  </a:t>
            </a:r>
            <a:r>
              <a:rPr lang="el-GR" sz="2000" b="1" dirty="0"/>
              <a:t>έ μ π ν ε υ σ η</a:t>
            </a:r>
            <a:r>
              <a:rPr lang="el-GR" sz="2000" dirty="0"/>
              <a:t>.</a:t>
            </a:r>
          </a:p>
          <a:p>
            <a:pPr algn="just"/>
            <a:r>
              <a:rPr lang="el-GR" sz="1800" dirty="0"/>
              <a:t>Η</a:t>
            </a:r>
            <a:r>
              <a:rPr lang="el-GR" sz="1800" b="1" dirty="0"/>
              <a:t>  </a:t>
            </a:r>
            <a:r>
              <a:rPr lang="el-GR" sz="1800" b="1" spc="600" dirty="0"/>
              <a:t>έμπνευση</a:t>
            </a:r>
            <a:r>
              <a:rPr lang="el-GR" sz="1800" dirty="0"/>
              <a:t>  συνίσταται  στην ανάπτυξη και εξάσκηση της </a:t>
            </a:r>
            <a:r>
              <a:rPr lang="el-GR" sz="1800" b="1" dirty="0"/>
              <a:t>φαντασίας</a:t>
            </a:r>
            <a:r>
              <a:rPr lang="el-GR" sz="1800" dirty="0"/>
              <a:t>,  στη σύλληψη </a:t>
            </a:r>
            <a:r>
              <a:rPr lang="el-GR" sz="1800" dirty="0">
                <a:effectLst>
                  <a:outerShdw blurRad="38100" dist="38100" dir="2700000" algn="tl">
                    <a:srgbClr val="000000">
                      <a:alpha val="43137"/>
                    </a:srgbClr>
                  </a:outerShdw>
                </a:effectLst>
              </a:rPr>
              <a:t>εικόνων</a:t>
            </a:r>
            <a:r>
              <a:rPr lang="el-GR" sz="1800" dirty="0"/>
              <a:t> και </a:t>
            </a:r>
            <a:r>
              <a:rPr lang="el-GR" sz="1800" dirty="0">
                <a:effectLst>
                  <a:outerShdw blurRad="38100" dist="38100" dir="2700000" algn="tl">
                    <a:srgbClr val="000000">
                      <a:alpha val="43137"/>
                    </a:srgbClr>
                  </a:outerShdw>
                </a:effectLst>
              </a:rPr>
              <a:t>καταστάσεων</a:t>
            </a:r>
            <a:r>
              <a:rPr lang="el-GR" sz="1800" dirty="0"/>
              <a:t> από τον </a:t>
            </a:r>
            <a:r>
              <a:rPr lang="el-GR" sz="1800" dirty="0">
                <a:effectLst>
                  <a:outerShdw blurRad="38100" dist="38100" dir="2700000" algn="tl">
                    <a:srgbClr val="000000">
                      <a:alpha val="43137"/>
                    </a:srgbClr>
                  </a:outerShdw>
                </a:effectLst>
              </a:rPr>
              <a:t>εξωτερικό κόσμο</a:t>
            </a:r>
            <a:r>
              <a:rPr lang="el-GR" sz="1800" dirty="0"/>
              <a:t>, με </a:t>
            </a:r>
            <a:r>
              <a:rPr lang="el-GR" sz="1800" dirty="0">
                <a:effectLst>
                  <a:outerShdw blurRad="38100" dist="38100" dir="2700000" algn="tl">
                    <a:srgbClr val="000000">
                      <a:alpha val="43137"/>
                    </a:srgbClr>
                  </a:outerShdw>
                </a:effectLst>
              </a:rPr>
              <a:t>αυθορμητισμό </a:t>
            </a:r>
            <a:r>
              <a:rPr lang="el-GR" sz="1800" dirty="0"/>
              <a:t>και </a:t>
            </a:r>
            <a:r>
              <a:rPr lang="el-GR" sz="1800" dirty="0">
                <a:effectLst>
                  <a:outerShdw blurRad="38100" dist="38100" dir="2700000" algn="tl">
                    <a:srgbClr val="000000">
                      <a:alpha val="43137"/>
                    </a:srgbClr>
                  </a:outerShdw>
                </a:effectLst>
              </a:rPr>
              <a:t>ευαισθησία,</a:t>
            </a:r>
            <a:r>
              <a:rPr lang="el-GR" sz="1800" dirty="0"/>
              <a:t> και στη με </a:t>
            </a:r>
            <a:r>
              <a:rPr lang="el-GR" sz="1800" i="1" dirty="0"/>
              <a:t>αισθητικά μέσα </a:t>
            </a:r>
            <a:r>
              <a:rPr lang="el-GR" sz="1800" b="1" spc="300" dirty="0"/>
              <a:t>εξωτερίκευση </a:t>
            </a:r>
            <a:r>
              <a:rPr lang="el-GR" sz="1800" spc="300" dirty="0"/>
              <a:t>του </a:t>
            </a:r>
            <a:r>
              <a:rPr lang="el-GR" sz="1800" u="sng" spc="300" dirty="0">
                <a:effectLst>
                  <a:outerShdw blurRad="38100" dist="38100" dir="2700000" algn="tl">
                    <a:srgbClr val="000000">
                      <a:alpha val="43137"/>
                    </a:srgbClr>
                  </a:outerShdw>
                </a:effectLst>
              </a:rPr>
              <a:t>δονούμενου συναισθήματος</a:t>
            </a:r>
            <a:r>
              <a:rPr lang="el-GR" sz="1800" dirty="0"/>
              <a:t>, με τη </a:t>
            </a:r>
            <a:r>
              <a:rPr lang="el-GR" sz="1800" b="1" spc="300" dirty="0">
                <a:effectLst>
                  <a:outerShdw blurRad="38100" dist="38100" dir="2700000" algn="tl">
                    <a:srgbClr val="000000">
                      <a:alpha val="43137"/>
                    </a:srgbClr>
                  </a:outerShdw>
                </a:effectLst>
              </a:rPr>
              <a:t>μεταφορά του στους άλλους.</a:t>
            </a:r>
          </a:p>
        </p:txBody>
      </p:sp>
      <p:pic>
        <p:nvPicPr>
          <p:cNvPr id="147458" name="Picture 2" descr="C:\Users\αγαπουλακι\Desktop\monet-painting-in-his-garden-at-argenteuil-1873.jpg!Large.jpg"/>
          <p:cNvPicPr>
            <a:picLocks noChangeAspect="1" noChangeArrowheads="1"/>
          </p:cNvPicPr>
          <p:nvPr/>
        </p:nvPicPr>
        <p:blipFill>
          <a:blip r:embed="rId2" cstate="print"/>
          <a:srcRect/>
          <a:stretch>
            <a:fillRect/>
          </a:stretch>
        </p:blipFill>
        <p:spPr bwMode="auto">
          <a:xfrm>
            <a:off x="357158" y="214290"/>
            <a:ext cx="4000528" cy="3249744"/>
          </a:xfrm>
          <a:prstGeom prst="rect">
            <a:avLst/>
          </a:prstGeom>
          <a:noFill/>
        </p:spPr>
      </p:pic>
      <p:pic>
        <p:nvPicPr>
          <p:cNvPr id="147459" name="Picture 3" descr="C:\Users\αγαπουλακι\Desktop\artist-and-his-model.jpg!Large.jpg"/>
          <p:cNvPicPr>
            <a:picLocks noChangeAspect="1" noChangeArrowheads="1"/>
          </p:cNvPicPr>
          <p:nvPr/>
        </p:nvPicPr>
        <p:blipFill>
          <a:blip r:embed="rId3" cstate="print"/>
          <a:srcRect/>
          <a:stretch>
            <a:fillRect/>
          </a:stretch>
        </p:blipFill>
        <p:spPr bwMode="auto">
          <a:xfrm>
            <a:off x="4786314" y="1357298"/>
            <a:ext cx="3990973" cy="5324260"/>
          </a:xfrm>
          <a:prstGeom prst="rect">
            <a:avLst/>
          </a:prstGeom>
          <a:noFill/>
        </p:spPr>
      </p:pic>
      <p:sp>
        <p:nvSpPr>
          <p:cNvPr id="7" name="Rectangle 6"/>
          <p:cNvSpPr/>
          <p:nvPr/>
        </p:nvSpPr>
        <p:spPr>
          <a:xfrm>
            <a:off x="4786314" y="6572272"/>
            <a:ext cx="5072097" cy="369332"/>
          </a:xfrm>
          <a:prstGeom prst="rect">
            <a:avLst/>
          </a:prstGeom>
        </p:spPr>
        <p:txBody>
          <a:bodyPr wrap="square">
            <a:spAutoFit/>
          </a:bodyPr>
          <a:lstStyle/>
          <a:p>
            <a:r>
              <a:rPr lang="en-GB" dirty="0"/>
              <a:t> </a:t>
            </a:r>
            <a:r>
              <a:rPr lang="el-GR" dirty="0"/>
              <a:t> </a:t>
            </a:r>
            <a:r>
              <a:rPr lang="en-GB" sz="1400" dirty="0"/>
              <a:t>M. CHAGALL   </a:t>
            </a:r>
            <a:r>
              <a:rPr lang="el-GR" sz="1400" dirty="0"/>
              <a:t>Καλλιτέχνης και το μοντέλο του,</a:t>
            </a:r>
            <a:r>
              <a:rPr lang="en-GB" sz="1400" dirty="0"/>
              <a:t> 1973</a:t>
            </a:r>
            <a:endParaRPr lang="el-GR" sz="1400" dirty="0"/>
          </a:p>
        </p:txBody>
      </p:sp>
      <p:sp>
        <p:nvSpPr>
          <p:cNvPr id="8" name="Rectangle 7"/>
          <p:cNvSpPr/>
          <p:nvPr/>
        </p:nvSpPr>
        <p:spPr>
          <a:xfrm>
            <a:off x="0" y="3429000"/>
            <a:ext cx="4929190" cy="276999"/>
          </a:xfrm>
          <a:prstGeom prst="rect">
            <a:avLst/>
          </a:prstGeom>
        </p:spPr>
        <p:txBody>
          <a:bodyPr wrap="square">
            <a:spAutoFit/>
          </a:bodyPr>
          <a:lstStyle/>
          <a:p>
            <a:r>
              <a:rPr lang="en-GB" sz="1200" dirty="0"/>
              <a:t>   </a:t>
            </a:r>
            <a:r>
              <a:rPr lang="el-GR" sz="1200" dirty="0"/>
              <a:t> </a:t>
            </a:r>
            <a:r>
              <a:rPr lang="en-GB" sz="1200" dirty="0"/>
              <a:t>A. RENOIR  </a:t>
            </a:r>
            <a:r>
              <a:rPr lang="el-GR" sz="1200" dirty="0"/>
              <a:t>Ο </a:t>
            </a:r>
            <a:r>
              <a:rPr lang="en-US" sz="1200" dirty="0"/>
              <a:t>Monet </a:t>
            </a:r>
            <a:r>
              <a:rPr lang="el-GR" sz="1200" dirty="0"/>
              <a:t>ζωγραφίζει στον κήπο του στο </a:t>
            </a:r>
            <a:r>
              <a:rPr lang="en-GB" sz="1200" dirty="0"/>
              <a:t>Argenteuil</a:t>
            </a:r>
            <a:r>
              <a:rPr lang="el-GR" sz="1200" dirty="0"/>
              <a:t>, </a:t>
            </a:r>
            <a:r>
              <a:rPr lang="en-GB" sz="1200" dirty="0"/>
              <a:t>1873</a:t>
            </a:r>
            <a:endParaRPr lang="el-GR" sz="1200" dirty="0"/>
          </a:p>
        </p:txBody>
      </p:sp>
      <p:sp>
        <p:nvSpPr>
          <p:cNvPr id="9" name="Rectangle 8"/>
          <p:cNvSpPr/>
          <p:nvPr/>
        </p:nvSpPr>
        <p:spPr>
          <a:xfrm>
            <a:off x="4286248" y="214290"/>
            <a:ext cx="4857752" cy="1631216"/>
          </a:xfrm>
          <a:prstGeom prst="rect">
            <a:avLst/>
          </a:prstGeom>
        </p:spPr>
        <p:txBody>
          <a:bodyPr wrap="square">
            <a:spAutoFit/>
          </a:bodyPr>
          <a:lstStyle/>
          <a:p>
            <a:pPr algn="ctr"/>
            <a:r>
              <a:rPr lang="el-GR" sz="2400" dirty="0"/>
              <a:t>Η   θεμελιώδης σημασία </a:t>
            </a:r>
            <a:br>
              <a:rPr lang="el-GR" sz="2400" dirty="0"/>
            </a:br>
            <a:r>
              <a:rPr lang="el-GR" sz="2400" dirty="0"/>
              <a:t>της  </a:t>
            </a:r>
            <a:r>
              <a:rPr lang="el-GR" sz="2400" b="1" dirty="0"/>
              <a:t>έ μ π ν ε υ σ η ς</a:t>
            </a:r>
            <a:br>
              <a:rPr lang="el-GR" sz="2400" dirty="0"/>
            </a:br>
            <a:r>
              <a:rPr lang="el-GR" sz="2400" dirty="0"/>
              <a:t>στη  δ η μ ι ο υ ρ γ ί α  τ η ς  Τ έ χ ν η ς</a:t>
            </a:r>
          </a:p>
          <a:p>
            <a:pPr algn="ctr"/>
            <a:endParaRPr lang="el-GR" sz="2800" spc="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0042"/>
            <a:ext cx="9144000" cy="642942"/>
          </a:xfrm>
        </p:spPr>
        <p:txBody>
          <a:bodyPr>
            <a:noAutofit/>
          </a:bodyPr>
          <a:lstStyle/>
          <a:p>
            <a:r>
              <a:rPr lang="el-GR" sz="3200" dirty="0"/>
              <a:t>Μια εξαιρετική άσκηση της </a:t>
            </a:r>
            <a:r>
              <a:rPr lang="el-GR" sz="3200" b="1" dirty="0"/>
              <a:t>φαντασίας</a:t>
            </a:r>
            <a:r>
              <a:rPr lang="el-GR" sz="3200" dirty="0"/>
              <a:t> πραγματοποιείται μέσω των </a:t>
            </a:r>
            <a:r>
              <a:rPr lang="el-GR" sz="3200" dirty="0">
                <a:effectLst>
                  <a:outerShdw blurRad="38100" dist="38100" dir="2700000" algn="tl">
                    <a:srgbClr val="000000">
                      <a:alpha val="43137"/>
                    </a:srgbClr>
                  </a:outerShdw>
                </a:effectLst>
              </a:rPr>
              <a:t>μικροσκοπικών</a:t>
            </a:r>
            <a:r>
              <a:rPr lang="el-GR" sz="3200" dirty="0"/>
              <a:t> δομών.</a:t>
            </a:r>
            <a:br>
              <a:rPr lang="el-GR" sz="3200" dirty="0"/>
            </a:br>
            <a:endParaRPr lang="el-GR" sz="3200" dirty="0"/>
          </a:p>
        </p:txBody>
      </p:sp>
      <p:pic>
        <p:nvPicPr>
          <p:cNvPr id="65538" name="Picture 2" descr="http://66.media.tumblr.com/4e938b2bff3f19e5ce7981d12e5ea637/tumblr_n8oj4ie7uk1s24chqo2_r1_400.gif"/>
          <p:cNvPicPr>
            <a:picLocks noChangeAspect="1" noChangeArrowheads="1" noCrop="1"/>
          </p:cNvPicPr>
          <p:nvPr/>
        </p:nvPicPr>
        <p:blipFill>
          <a:blip r:embed="rId2" cstate="print"/>
          <a:srcRect/>
          <a:stretch>
            <a:fillRect/>
          </a:stretch>
        </p:blipFill>
        <p:spPr bwMode="auto">
          <a:xfrm>
            <a:off x="2928926" y="1571612"/>
            <a:ext cx="2571768" cy="2571768"/>
          </a:xfrm>
          <a:prstGeom prst="rect">
            <a:avLst/>
          </a:prstGeom>
          <a:noFill/>
        </p:spPr>
      </p:pic>
      <p:pic>
        <p:nvPicPr>
          <p:cNvPr id="65540" name="Picture 4" descr="http://67.media.tumblr.com/4051adc57a7e320041c11bf880b01516/tumblr_n8oj4ie7uk1s24chqo1_r1_500.jpg"/>
          <p:cNvPicPr>
            <a:picLocks noChangeAspect="1" noChangeArrowheads="1"/>
          </p:cNvPicPr>
          <p:nvPr/>
        </p:nvPicPr>
        <p:blipFill>
          <a:blip r:embed="rId3" cstate="print"/>
          <a:srcRect/>
          <a:stretch>
            <a:fillRect/>
          </a:stretch>
        </p:blipFill>
        <p:spPr bwMode="auto">
          <a:xfrm>
            <a:off x="214282" y="1571612"/>
            <a:ext cx="2571768" cy="2571768"/>
          </a:xfrm>
          <a:prstGeom prst="rect">
            <a:avLst/>
          </a:prstGeom>
          <a:noFill/>
        </p:spPr>
      </p:pic>
      <p:pic>
        <p:nvPicPr>
          <p:cNvPr id="5" name="Picture 2" descr="Megaloblastic Butterfly&#10;Hatched from a bone marrow smear taken from a patient with megaloblastic anemia&#10;i♡histo&#10;Source&#10;Histology by Haneen Al. Magrahbi"/>
          <p:cNvPicPr>
            <a:picLocks noChangeAspect="1" noChangeArrowheads="1" noCrop="1"/>
          </p:cNvPicPr>
          <p:nvPr/>
        </p:nvPicPr>
        <p:blipFill>
          <a:blip r:embed="rId4" cstate="print"/>
          <a:srcRect/>
          <a:stretch>
            <a:fillRect/>
          </a:stretch>
        </p:blipFill>
        <p:spPr bwMode="auto">
          <a:xfrm>
            <a:off x="2143108" y="1357298"/>
            <a:ext cx="4929222" cy="4889789"/>
          </a:xfrm>
          <a:prstGeom prst="rect">
            <a:avLst/>
          </a:prstGeom>
          <a:noFill/>
        </p:spPr>
      </p:pic>
      <p:sp>
        <p:nvSpPr>
          <p:cNvPr id="6" name="1 - Τίτλος"/>
          <p:cNvSpPr txBox="1">
            <a:spLocks/>
          </p:cNvSpPr>
          <p:nvPr/>
        </p:nvSpPr>
        <p:spPr>
          <a:xfrm>
            <a:off x="0" y="5786454"/>
            <a:ext cx="9144000" cy="1071546"/>
          </a:xfrm>
          <a:prstGeom prst="rect">
            <a:avLst/>
          </a:prstGeom>
        </p:spPr>
        <p:txBody>
          <a:bodyPr vert="horz" lIns="91440" tIns="45720" rIns="91440" bIns="45720" rtlCol="0" anchor="ctr">
            <a:noAutofit/>
          </a:bodyPr>
          <a:lstStyle/>
          <a:p>
            <a:pPr lvl="0" algn="ctr" fontAlgn="base">
              <a:spcBef>
                <a:spcPct val="0"/>
              </a:spcBef>
              <a:defRPr/>
            </a:pPr>
            <a:r>
              <a:rPr lang="el-GR" sz="2400" b="1" dirty="0"/>
              <a:t>Μεγαλοβλαστική  Πεταλούδα</a:t>
            </a:r>
            <a:br>
              <a:rPr lang="el-GR" sz="2400" dirty="0"/>
            </a:br>
            <a:r>
              <a:rPr lang="el-GR" sz="2000" dirty="0"/>
              <a:t>«εκκολαφθείσα»  από ένα επίχρισμα μυελού των οστών</a:t>
            </a:r>
          </a:p>
          <a:p>
            <a:pPr lvl="0" algn="ctr" fontAlgn="base">
              <a:spcBef>
                <a:spcPct val="0"/>
              </a:spcBef>
              <a:defRPr/>
            </a:pPr>
            <a:r>
              <a:rPr lang="el-GR" sz="2000" dirty="0"/>
              <a:t> ληφθέν από ασθενή με μεγαλοβλαστική αναιμία.</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7" name="Picture 2"/>
          <p:cNvPicPr>
            <a:picLocks noChangeAspect="1" noChangeArrowheads="1"/>
          </p:cNvPicPr>
          <p:nvPr/>
        </p:nvPicPr>
        <p:blipFill>
          <a:blip r:embed="rId5" cstate="print"/>
          <a:srcRect/>
          <a:stretch>
            <a:fillRect/>
          </a:stretch>
        </p:blipFill>
        <p:spPr bwMode="auto">
          <a:xfrm>
            <a:off x="214282" y="1142984"/>
            <a:ext cx="5286412" cy="5321456"/>
          </a:xfrm>
          <a:prstGeom prst="rect">
            <a:avLst/>
          </a:prstGeom>
          <a:noFill/>
          <a:ln w="9525">
            <a:noFill/>
            <a:miter lim="800000"/>
            <a:headEnd/>
            <a:tailEnd/>
          </a:ln>
          <a:effectLst/>
        </p:spPr>
      </p:pic>
      <p:sp>
        <p:nvSpPr>
          <p:cNvPr id="8" name="Rectangle 7"/>
          <p:cNvSpPr/>
          <p:nvPr/>
        </p:nvSpPr>
        <p:spPr>
          <a:xfrm>
            <a:off x="5214942" y="2714620"/>
            <a:ext cx="4214842" cy="2400657"/>
          </a:xfrm>
          <a:prstGeom prst="rect">
            <a:avLst/>
          </a:prstGeom>
        </p:spPr>
        <p:txBody>
          <a:bodyPr wrap="square">
            <a:spAutoFit/>
          </a:bodyPr>
          <a:lstStyle/>
          <a:p>
            <a:pPr algn="ctr"/>
            <a:r>
              <a:rPr lang="el-GR" dirty="0"/>
              <a:t>«Πετώντας </a:t>
            </a:r>
          </a:p>
          <a:p>
            <a:pPr algn="ctr"/>
            <a:r>
              <a:rPr lang="el-GR" dirty="0"/>
              <a:t>μέσω  της  Παθολογικής  Ανατομικής»</a:t>
            </a:r>
            <a:br>
              <a:rPr lang="el-GR" dirty="0"/>
            </a:br>
            <a:r>
              <a:rPr lang="el-GR" dirty="0"/>
              <a:t>Δρ </a:t>
            </a:r>
            <a:r>
              <a:rPr lang="en-US" dirty="0"/>
              <a:t>Aleksandra </a:t>
            </a:r>
            <a:r>
              <a:rPr lang="en-US" b="1" dirty="0" err="1"/>
              <a:t>Lovrenski</a:t>
            </a:r>
            <a:r>
              <a:rPr lang="el-GR" dirty="0"/>
              <a:t>, Παθολογοανατόμος.</a:t>
            </a:r>
            <a:br>
              <a:rPr lang="el-GR" dirty="0"/>
            </a:br>
            <a:r>
              <a:rPr lang="el-GR" b="1" dirty="0"/>
              <a:t>1</a:t>
            </a:r>
            <a:r>
              <a:rPr lang="el-GR" b="1" baseline="30000" dirty="0"/>
              <a:t>η  </a:t>
            </a:r>
            <a:r>
              <a:rPr lang="el-GR" dirty="0"/>
              <a:t>βαθμολογική  διάκριση,</a:t>
            </a:r>
            <a:br>
              <a:rPr lang="el-GR" dirty="0"/>
            </a:br>
            <a:r>
              <a:rPr lang="el-GR" sz="1400" dirty="0"/>
              <a:t>ΚΑΛΛΙΤΕΧΝΙΚΗ ΕΚΘΕΣΗ </a:t>
            </a:r>
            <a:r>
              <a:rPr lang="en-US" sz="1400" dirty="0"/>
              <a:t>ARTPATHS </a:t>
            </a:r>
            <a:br>
              <a:rPr lang="el-GR" sz="1400" dirty="0"/>
            </a:br>
            <a:r>
              <a:rPr lang="el-GR" sz="1400" dirty="0"/>
              <a:t>ΠΑΝΕΥΡΩΠΑΪΚΟ ΣΥΝΕΔΡΙΟ ΠΑΘΟΛΟΓΙΚΗΣ ΑΝΑΤΟΜΙΚΗΣ 2015, ΒΕΛΙΓΡΑΔΙ</a:t>
            </a:r>
            <a:br>
              <a:rPr lang="el-GR" dirty="0"/>
            </a:b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 calcmode="lin" valueType="num">
                                      <p:cBhvr additive="base">
                                        <p:cTn id="7" dur="500" fill="hold"/>
                                        <p:tgtEl>
                                          <p:spTgt spid="65538"/>
                                        </p:tgtEl>
                                        <p:attrNameLst>
                                          <p:attrName>ppt_x</p:attrName>
                                        </p:attrNameLst>
                                      </p:cBhvr>
                                      <p:tavLst>
                                        <p:tav tm="0">
                                          <p:val>
                                            <p:strVal val="#ppt_x"/>
                                          </p:val>
                                        </p:tav>
                                        <p:tav tm="100000">
                                          <p:val>
                                            <p:strVal val="#ppt_x"/>
                                          </p:val>
                                        </p:tav>
                                      </p:tavLst>
                                    </p:anim>
                                    <p:anim calcmode="lin" valueType="num">
                                      <p:cBhvr additive="base">
                                        <p:cTn id="8"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5540"/>
                                        </p:tgtEl>
                                      </p:cBhvr>
                                    </p:animEffect>
                                    <p:set>
                                      <p:cBhvr>
                                        <p:cTn id="13" dur="1" fill="hold">
                                          <p:stCondLst>
                                            <p:cond delay="499"/>
                                          </p:stCondLst>
                                        </p:cTn>
                                        <p:tgtEl>
                                          <p:spTgt spid="6554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5538"/>
                                        </p:tgtEl>
                                      </p:cBhvr>
                                    </p:animEffect>
                                    <p:set>
                                      <p:cBhvr>
                                        <p:cTn id="16" dur="1" fill="hold">
                                          <p:stCondLst>
                                            <p:cond delay="499"/>
                                          </p:stCondLst>
                                        </p:cTn>
                                        <p:tgtEl>
                                          <p:spTgt spid="6553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rot="10800000" flipV="1">
            <a:off x="0" y="-285776"/>
            <a:ext cx="9144000" cy="3429024"/>
          </a:xfrm>
        </p:spPr>
        <p:txBody>
          <a:bodyPr>
            <a:normAutofit fontScale="90000"/>
          </a:bodyPr>
          <a:lstStyle/>
          <a:p>
            <a:r>
              <a:rPr lang="el-GR" b="1" dirty="0"/>
              <a:t>Ασυγκράτητη φαντασία.</a:t>
            </a:r>
            <a:br>
              <a:rPr lang="el-GR" dirty="0"/>
            </a:br>
            <a:r>
              <a:rPr lang="el-GR" sz="4000" dirty="0"/>
              <a:t>Όταν καπνίζετε, καπνίζουν κι οι νεφροί σας!</a:t>
            </a:r>
            <a:br>
              <a:rPr lang="el-GR" sz="4000" dirty="0"/>
            </a:br>
            <a:r>
              <a:rPr lang="el-GR" sz="4000" dirty="0"/>
              <a:t> </a:t>
            </a:r>
            <a:br>
              <a:rPr lang="el-GR" dirty="0"/>
            </a:br>
            <a:br>
              <a:rPr lang="en-US" sz="3600" dirty="0"/>
            </a:br>
            <a:endParaRPr lang="el-GR" sz="3600" dirty="0"/>
          </a:p>
        </p:txBody>
      </p:sp>
      <p:pic>
        <p:nvPicPr>
          <p:cNvPr id="63490" name="Picture 2" descr="When you smoke.&#10;Your kidneys smoke too.&#10;UK: QUIT&#10;USA: 1-800-QUIT-NOW&#10;i♡histo"/>
          <p:cNvPicPr>
            <a:picLocks noChangeAspect="1" noChangeArrowheads="1" noCrop="1"/>
          </p:cNvPicPr>
          <p:nvPr/>
        </p:nvPicPr>
        <p:blipFill>
          <a:blip r:embed="rId2" cstate="print"/>
          <a:srcRect/>
          <a:stretch>
            <a:fillRect/>
          </a:stretch>
        </p:blipFill>
        <p:spPr bwMode="auto">
          <a:xfrm>
            <a:off x="3929057" y="1500174"/>
            <a:ext cx="4913311" cy="5000660"/>
          </a:xfrm>
          <a:prstGeom prst="rect">
            <a:avLst/>
          </a:prstGeom>
          <a:noFill/>
        </p:spPr>
      </p:pic>
      <p:pic>
        <p:nvPicPr>
          <p:cNvPr id="63492" name="Picture 4" descr="Where am I?&#10;Urea&#10;I found this guy and his glomeruIar brain in the renal cortex amongst the proximal and distal convoluted tubules. I wonder what he was thinking?&#10;i♡histo"/>
          <p:cNvPicPr>
            <a:picLocks noChangeAspect="1" noChangeArrowheads="1"/>
          </p:cNvPicPr>
          <p:nvPr/>
        </p:nvPicPr>
        <p:blipFill>
          <a:blip r:embed="rId3" cstate="print"/>
          <a:srcRect/>
          <a:stretch>
            <a:fillRect/>
          </a:stretch>
        </p:blipFill>
        <p:spPr bwMode="auto">
          <a:xfrm>
            <a:off x="357158" y="1500174"/>
            <a:ext cx="3429024" cy="5022984"/>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75778" name="Ink 2"/>
              <p14:cNvContentPartPr>
                <a14:cpLocks xmlns:a14="http://schemas.microsoft.com/office/drawing/2010/main" noRot="1" noChangeAspect="1" noEditPoints="1" noChangeArrowheads="1" noChangeShapeType="1"/>
              </p14:cNvContentPartPr>
              <p14:nvPr/>
            </p14:nvContentPartPr>
            <p14:xfrm>
              <a:off x="1651000" y="2133600"/>
              <a:ext cx="469900" cy="1079500"/>
            </p14:xfrm>
          </p:contentPart>
        </mc:Choice>
        <mc:Fallback xmlns="">
          <p:pic>
            <p:nvPicPr>
              <p:cNvPr id="75778" name="Ink 2"/>
              <p:cNvPicPr>
                <a:picLocks noRot="1" noChangeAspect="1" noEditPoints="1" noChangeArrowheads="1" noChangeShapeType="1"/>
              </p:cNvPicPr>
              <p:nvPr/>
            </p:nvPicPr>
            <p:blipFill>
              <a:blip r:embed="rId5" cstate="print"/>
              <a:stretch>
                <a:fillRect/>
              </a:stretch>
            </p:blipFill>
            <p:spPr>
              <a:xfrm>
                <a:off x="1642426" y="2124564"/>
                <a:ext cx="487047" cy="1097573"/>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fade">
                                      <p:cBhvr>
                                        <p:cTn id="7" dur="500"/>
                                        <p:tgtEl>
                                          <p:spTgt spid="75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90"/>
                                        </p:tgtEl>
                                        <p:attrNameLst>
                                          <p:attrName>style.visibility</p:attrName>
                                        </p:attrNameLst>
                                      </p:cBhvr>
                                      <p:to>
                                        <p:strVal val="visible"/>
                                      </p:to>
                                    </p:set>
                                    <p:animEffect transition="in" filter="fade">
                                      <p:cBhvr>
                                        <p:cTn id="12" dur="500"/>
                                        <p:tgtEl>
                                          <p:spTgt spid="63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042"/>
            <a:ext cx="3857620" cy="2571768"/>
          </a:xfrm>
        </p:spPr>
        <p:txBody>
          <a:bodyPr>
            <a:noAutofit/>
          </a:bodyPr>
          <a:lstStyle/>
          <a:p>
            <a:pPr algn="ctr"/>
            <a:r>
              <a:rPr lang="el-GR" sz="3200" dirty="0"/>
              <a:t>Προσεγγίζοντας τις εικαστικές τέχνες μέσω της άσκησης της Παθολογικής Ανατομικής.</a:t>
            </a:r>
            <a:br>
              <a:rPr lang="el-GR" sz="3200" dirty="0"/>
            </a:br>
            <a:endParaRPr lang="el-GR" sz="3200" dirty="0"/>
          </a:p>
        </p:txBody>
      </p:sp>
      <p:sp>
        <p:nvSpPr>
          <p:cNvPr id="4" name="Text Placeholder 3"/>
          <p:cNvSpPr>
            <a:spLocks noGrp="1"/>
          </p:cNvSpPr>
          <p:nvPr>
            <p:ph type="body" sz="half" idx="2"/>
          </p:nvPr>
        </p:nvSpPr>
        <p:spPr>
          <a:xfrm>
            <a:off x="0" y="2500306"/>
            <a:ext cx="3714744" cy="4357694"/>
          </a:xfrm>
        </p:spPr>
        <p:txBody>
          <a:bodyPr>
            <a:normAutofit fontScale="92500"/>
          </a:bodyPr>
          <a:lstStyle/>
          <a:p>
            <a:pPr algn="ctr"/>
            <a:r>
              <a:rPr lang="el-GR" sz="3200" dirty="0"/>
              <a:t>Μέσω της </a:t>
            </a:r>
            <a:r>
              <a:rPr lang="el-GR" sz="3200" dirty="0">
                <a:effectLst>
                  <a:outerShdw blurRad="38100" dist="38100" dir="2700000" algn="tl">
                    <a:srgbClr val="000000">
                      <a:alpha val="43137"/>
                    </a:srgbClr>
                  </a:outerShdw>
                </a:effectLst>
              </a:rPr>
              <a:t>μικροσκόπησης</a:t>
            </a:r>
            <a:r>
              <a:rPr lang="el-GR" sz="3200" dirty="0"/>
              <a:t>, ο παθολογοανατόμος ασκείται καθημερινά στην αναγνώριση </a:t>
            </a:r>
            <a:r>
              <a:rPr lang="el-GR" sz="3200" b="1" dirty="0"/>
              <a:t> σχημάτων,  χρωμάτων, τόνων </a:t>
            </a:r>
            <a:r>
              <a:rPr lang="el-GR" sz="3200" dirty="0"/>
              <a:t>και</a:t>
            </a:r>
            <a:r>
              <a:rPr lang="el-GR" sz="3200" b="1" dirty="0"/>
              <a:t>  προτύπων αρμονίας και δυσαρμονίας</a:t>
            </a:r>
            <a:r>
              <a:rPr lang="el-GR" sz="3200" dirty="0"/>
              <a:t>. </a:t>
            </a:r>
          </a:p>
        </p:txBody>
      </p:sp>
      <p:pic>
        <p:nvPicPr>
          <p:cNvPr id="6" name="Picture 6" descr="Scream Pathology: "/>
          <p:cNvPicPr>
            <a:picLocks noChangeAspect="1" noChangeArrowheads="1"/>
          </p:cNvPicPr>
          <p:nvPr/>
        </p:nvPicPr>
        <p:blipFill>
          <a:blip r:embed="rId2" cstate="print"/>
          <a:srcRect/>
          <a:stretch>
            <a:fillRect/>
          </a:stretch>
        </p:blipFill>
        <p:spPr bwMode="auto">
          <a:xfrm>
            <a:off x="3786182" y="214290"/>
            <a:ext cx="4929222" cy="6480449"/>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5724525" y="2708275"/>
              <a:ext cx="1436688" cy="2474913"/>
            </p14:xfrm>
          </p:contentPart>
        </mc:Choice>
        <mc:Fallback xmlns="">
          <p:pic>
            <p:nvPicPr>
              <p:cNvPr id="1026" name="Ink 2"/>
              <p:cNvPicPr>
                <a:picLocks noRot="1" noChangeAspect="1" noEditPoints="1" noChangeArrowheads="1" noChangeShapeType="1"/>
              </p:cNvPicPr>
              <p:nvPr/>
            </p:nvPicPr>
            <p:blipFill>
              <a:blip r:embed="rId4" cstate="print"/>
              <a:stretch>
                <a:fillRect/>
              </a:stretch>
            </p:blipFill>
            <p:spPr>
              <a:xfrm>
                <a:off x="5715198" y="2698923"/>
                <a:ext cx="1455342" cy="2493616"/>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diamond(i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9135</TotalTime>
  <Words>4465</Words>
  <Application>Microsoft Office PowerPoint</Application>
  <PresentationFormat>Προβολή στην οθόνη (4:3)</PresentationFormat>
  <Paragraphs>254</Paragraphs>
  <Slides>44</Slides>
  <Notes>3</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44</vt:i4>
      </vt:variant>
    </vt:vector>
  </HeadingPairs>
  <TitlesOfParts>
    <vt:vector size="48" baseType="lpstr">
      <vt:lpstr>Arial</vt:lpstr>
      <vt:lpstr>Calibri</vt:lpstr>
      <vt:lpstr>Times New Roman</vt:lpstr>
      <vt:lpstr>Θέμα του Office</vt:lpstr>
      <vt:lpstr>European Society of Pathology (ESP) Special Session –  Pathology and Public 28.9.2016  The Arts Meet Pathology in Practice:  A Personal Approach.</vt:lpstr>
      <vt:lpstr> Η Τέχνη, σύμφωνα με την Αισθητική, είναι η ανθρώπινη συνειδητή ενέργεια αλλά και  ικανότητα  να δημιουργούνται έργα που προκαλούν αισθητική συγκίνηση  και  περισυλλογή. Οι μικροσκοπικές κυρίως εικόνες με τις οποίες ο παθολογοανατόμος έρχεται σε καθημερινή επαφή, στο πλαίσιο της διαγνωστικής του σκέψης,  δυνητικώς  ξυπνούν το συναίσθημά του μέσω της αισθητικής τους και της ομορφιάς τους∙ άρα συνιστούν γνήσια καλλιτεχνικά ερεθίσματα.  </vt:lpstr>
      <vt:lpstr>Παρουσίαση του PowerPoint</vt:lpstr>
      <vt:lpstr>Περιγραφική  Παθολογική Ανατομική &amp; Ιστολογία: η τέχνη της  παρομοίωσης στη διαγνωστική διαδικασία  αποτελεί μια εξαιρετική άσκηση της φαντασίας. </vt:lpstr>
      <vt:lpstr>Η τέχνη της παρομοίωσης στα  π ρ ό τ υ π α  αρχιτεκτονικής των ιστών  της Περιγραφικής Παθολογικής Ανατομικής </vt:lpstr>
      <vt:lpstr>Παρουσίαση του PowerPoint</vt:lpstr>
      <vt:lpstr>Μια εξαιρετική άσκηση της φαντασίας πραγματοποιείται μέσω των μικροσκοπικών δομών. </vt:lpstr>
      <vt:lpstr>Ασυγκράτητη φαντασία. Όταν καπνίζετε, καπνίζουν κι οι νεφροί σας!    </vt:lpstr>
      <vt:lpstr>Προσεγγίζοντας τις εικαστικές τέχνες μέσω της άσκησης της Παθολογικής Ανατομικής. </vt:lpstr>
      <vt:lpstr>Προσέγγιση των εικαστικών τεχνών  μέσω της άσκησης της Παθολογικής Ανατομικής. Η αξιολόγηση της μορφολογίας των ιστολογικών δομών διεγείρει τη φαντασία, ένα θεμελιώδες χάρισμα κάθε καλλιτέχνη. </vt:lpstr>
      <vt:lpstr>Άσκηση στα σχήματα μέσω της Παθολογικής Ανατομικής. Ένα παράθυρο απόδρασης προς τον κόσμο της φαντασίας. </vt:lpstr>
      <vt:lpstr>Καθημερινή άσκηση σε φιγούρες μέσω της Παθολογικής Ανατομικής. Ανακαλύψτε «φατσούλες» και  ε υ θ υ μ ή σ τ ε  κ ά θ ε  μ έ ρ α ! </vt:lpstr>
      <vt:lpstr>Παρουσίαση του PowerPoint</vt:lpstr>
      <vt:lpstr>Η χαρά του ζωόφιλου</vt:lpstr>
      <vt:lpstr>Η χαρά του ζωόφιλου</vt:lpstr>
      <vt:lpstr>Δρ Π. Αραπαντώνη-Δαδιώτη, Ιατρός-Παθολογοανατόμος </vt:lpstr>
      <vt:lpstr>Καθημερινή εξάσκηση στα περιγράμματα μέσω της Παθολογικής Ανατομικής </vt:lpstr>
      <vt:lpstr> ΤΑ ΟΠΤΙΚΑ ΣΤΟΙΧΕΙΑ ΕΝΟΣ ΕΙΚΑΣΤΙΚΟΥ ΕΡΓΟΥ ΤΕΧΝΗΣ  ήτοι η γραμμή, το σχήμα, ο τόνος, το χρώμα, το πρότυπο, η υφή και η μορφή συνιστούν τα δομικά στοιχεία της σύνθεσής του.    </vt:lpstr>
      <vt:lpstr>Η  ΓΡΑΜΜΗ αποτελεί το θεμέλιο στοιχείο κάθε σχεδίου. Είναι το πρώτο και πιο πολύπλευρο από τα οπτικά στοιχεία. Η γραμμή μπορεί να χρησιμοποιηθεί σε ένα έργο τέχνης για να υποδηλώσει σχήμα, πρότυπο, μορφή, δομή, ανάπτυξη, βάθος, απόσταση, ρυθμό, κίνηση και ένα πλήθος συναισθημάτων. </vt:lpstr>
      <vt:lpstr>Η γραμμή στην υπηρεσία της δημιουργικής φαντασίας </vt:lpstr>
      <vt:lpstr>Εκτίμηση σχημάτων  υπό το μικροσκόπιο: μια συνήθης τακτική </vt:lpstr>
      <vt:lpstr>ΤΟ ΣΧΗΜΑ</vt:lpstr>
      <vt:lpstr>Ταυτοποίηση του χρωματικού τόνου με το μικροσκόπιο: βασεόφιλο – οξύφιλο – αμφίφιλο κυτταρόπλασμα </vt:lpstr>
      <vt:lpstr>Ο ΤΟΝΟΣ  Το οπτικό στοιχείο του   τόνου  ορίζει  τη φωτεινότητα ή τη σκοτεινότητα ενός χρώματος.  Οι  τόνοι  σε ένα έργο Τέχνης   μπορούν να διαμορφωθούν κατάλληλα   ώστε να προβάλουν τον εκφραστικό του χαρακτήρα. </vt:lpstr>
      <vt:lpstr>Κόλλα και  φυσαλίδες αέρος  της Αναπλ. Καθηγήτριας  Δρ. Μ. Λαμπροπούλου  </vt:lpstr>
      <vt:lpstr>Μια καθημερινή  έκρηξη χρωμάτων  μέσα από το μικροσκόπιο </vt:lpstr>
      <vt:lpstr>  TO ΧΡΩΜΑ:  πρόκειται για το οπτικό στοιχείο  με τον εντονότερο αντίκτυπο στα συναισθήματά μας. </vt:lpstr>
      <vt:lpstr> Χαρά και ζωντάνια χ ρ ω μ ά τ ω ν – χαρά και ζωντάνια ψ υ χ ή ς </vt:lpstr>
      <vt:lpstr>Παρουσίαση του PowerPoint</vt:lpstr>
      <vt:lpstr>Παρουσίαση του PowerPoint</vt:lpstr>
      <vt:lpstr>Οι έναστροι ουρανοί της Παθολογικής Ανατομικής </vt:lpstr>
      <vt:lpstr>Πρότυπα αρμονίας  σε φυσιολογικά κύτταρα  και ιστούς</vt:lpstr>
      <vt:lpstr>Πρότυπα δυσαρμονίας  στην κακοήθη νεοπλασματική νόσο </vt:lpstr>
      <vt:lpstr>Παρουσίαση του PowerPoint</vt:lpstr>
      <vt:lpstr>              Χάρτης διαδρομών του υπόγειου σιδηρόδρομου  στην  πόλη του ήπατος   Έργο της Καθηγήτριας  Δρ. Κ. Τηνιακού, Ιατρού- Παθολογοανατόμου, τ. Προέδρου  της  Ευρωπαϊκής Εταιρείας Παθολογικής Ανατομικής (ESP)  </vt:lpstr>
      <vt:lpstr>Νόσος  του Paget των οστών :  τυχαία διάταξη τσιμεντοειδών γραμμών. Πρότυπο μωσαϊκού.</vt:lpstr>
      <vt:lpstr>      Ανάμεσα στα κριτήρια για τη διάγνωση του ακανθοκυτταρικού καρκινώματος, συγκαταλέγεται η κυτταρική διάταξη που θυμίζει πεζοδρόμιο ή το λεγόμενο «μωσαϊκό» πρότυπο. </vt:lpstr>
      <vt:lpstr>Το  ΠΡΟΤΥΠΟ δημιουργείται με την επανάληψη  ή την απήχηση των επί μέρους στοιχείων ενός έργου Τέχνης  με σκοπό  τη μετάδοση ενός  αισθήματος  ισορροπίας, αρμονίας, αντίθεσης, ρυθμού ή κίνησης.  </vt:lpstr>
      <vt:lpstr>   Η Υφή στην  Παθολογική  Ανατομική – Η Υφή στην Τέχνη</vt:lpstr>
      <vt:lpstr>Η εξέταση της υφής  στην Παθολογική Ανατομική </vt:lpstr>
      <vt:lpstr>Ο/Η παθολογοανατόμος προσπαθεί να εστιάσει σε κομβικά σημεία  για τη μικροσκοπική διάγνωση και επιλέγει να κοιτάξει   είτε από πιο μακριά (μικρή μεγέθυνση) είτε από πιο κοντά (μεγαλύτερη μεγέθυνση). Με παρόμοιο τρόπο, αυτή η καλλιτέχνης προσπαθεί να κάνει το θεατή να εστιάσει  στα κομβικά στοιχεία που καθορίζουν τη συναισθηματική απήχηση του τοπίου.  Στο έργο «Σπαρμένα Xόρτα και Mαργαρίτες, Σεπτέμβριος»,  η πλήρης απορρόφηση της καλλιτέχνιδας στο θέμα την οδήγησε να συμπεριλάβει στον πίνακα  μίσχους από χορτάρια λιβαδιού και λουλούδια ως κομβικά στοιχεία,  με σκοπό να γεφυρώσουν την αφηρημένη σύλληψη με την υφή της πραγματικότητας. </vt:lpstr>
      <vt:lpstr>Η μορφή σχετίζεται με το φυσικό όγκο ενός σχήματος και το χώρο που αυτό καταλαμβάνει. </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KAV-AGRO</dc:creator>
  <cp:lastModifiedBy>user</cp:lastModifiedBy>
  <cp:revision>1131</cp:revision>
  <dcterms:created xsi:type="dcterms:W3CDTF">2017-07-26T06:11:05Z</dcterms:created>
  <dcterms:modified xsi:type="dcterms:W3CDTF">2023-11-10T12:40:14Z</dcterms:modified>
</cp:coreProperties>
</file>