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0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2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4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2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A5B0"/>
          </a:solidFill>
          <a:ln w="12700">
            <a:solidFill>
              <a:srgbClr val="14A5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Το Βλέμμα που Λείπει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53505" y="21717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Τέχνη, Ενσυναίσθηση και η </a:t>
            </a:r>
            <a:r>
              <a:rPr lang="en-US" sz="1400" dirty="0" err="1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Ι</a:t>
            </a:r>
            <a:r>
              <a:rPr lang="en-US" sz="1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α</a:t>
            </a:r>
            <a:r>
              <a:rPr lang="en-US" sz="1400" dirty="0" err="1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τρική</a:t>
            </a:r>
            <a:r>
              <a:rPr lang="en-US" sz="1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</a:t>
            </a:r>
            <a:r>
              <a:rPr lang="en-US" sz="1400" dirty="0" err="1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Εκ</a:t>
            </a:r>
            <a:r>
              <a:rPr lang="en-US" sz="1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πα</a:t>
            </a:r>
            <a:r>
              <a:rPr lang="en-US" sz="1400" dirty="0" err="1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ίδευση</a:t>
            </a:r>
            <a:br>
              <a:rPr lang="en-US" sz="1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</a:br>
            <a:r>
              <a:rPr lang="el-GR" sz="1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Μέθοδος </a:t>
            </a:r>
            <a:r>
              <a:rPr lang="el-GR" sz="1400" dirty="0" err="1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Νευρογνωστικής</a:t>
            </a:r>
            <a:r>
              <a:rPr lang="el-GR" sz="1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Προπόνησης Δρ. </a:t>
            </a:r>
            <a:r>
              <a:rPr lang="el-GR" sz="1400" dirty="0" err="1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Λάζαρη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200400" y="3337560"/>
            <a:ext cx="2743200" cy="36576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3566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Άγνη Μαριακάκη | Ψυχολόγος · Κοινωνική Ερευνήτρια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F7E89"/>
          </a:solidFill>
          <a:ln w="12700">
            <a:solidFill>
              <a:srgbClr val="0F7E8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5C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114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kern="0" spc="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Άμστερνταμ, 1632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Επτά γιατροί.</a:t>
            </a:r>
            <a:endParaRPr lang="en-US" sz="3800" dirty="0"/>
          </a:p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Ένα σώμα μπροστά τους.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457200" y="265176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Κανένας τους δεν κοιτάζει το σώμα.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«Το Μάθημα Ανατομίας του Δρ Τουλπ» — Rembrandt van Rijn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2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Κοιτάμε το επιστημονικό βιβλίο.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Τη γνώση την ίδια.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743200" y="2240280"/>
            <a:ext cx="3657600" cy="36576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242316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Δεν κοιτάμε το πρόσωπο.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32004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Τον άνθρωπο πίσω από το σύμπτωμα.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3977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Ένας πίνακας 400 ετών κρατά ένα μυστικό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που η ιατρική εκπαίδευση δεν συζητά εύκολα.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5C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kern="0" spc="5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Τι λένε οι έρευνες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Οι πρωτοετείς είχαν τα υψηλότερα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σκορ ενσυναίσθησης.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242316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Οι τεταρτοετείς τα χαμηλότερα.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3383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Chen et al. (2007)  ·  Jefferson Empathy Scale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560320" y="2011680"/>
            <a:ext cx="1371600" cy="0"/>
          </a:xfrm>
          <a:prstGeom prst="rect">
            <a:avLst/>
          </a:prstGeom>
          <a:solidFill>
            <a:srgbClr val="14A5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118,5 → </a:t>
            </a:r>
            <a:r>
              <a:rPr lang="el-GR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105,5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2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i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«The devil is in the third year»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600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Hojat et al., Academic Medicine, 2009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200400" y="2148840"/>
            <a:ext cx="2743200" cy="36576"/>
          </a:xfrm>
          <a:prstGeom prst="rect">
            <a:avLst/>
          </a:prstGeom>
          <a:solidFill>
            <a:srgbClr val="14A5B0"/>
          </a:solidFill>
          <a:ln w="12700">
            <a:solidFill>
              <a:srgbClr val="14A5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23317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Τότε που ο φοιτητής συναντά για πρώτη φορά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τον πραγματικό πόνο, τον πραγματικό φόβο.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36118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Τότε ακριβώς που θα περίμενε κανείς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η ενσυναίσθηση να βαθύνει — εκεί υποχωρεί.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5C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Ο εγκέφαλος κάνει το μόνο λογικό.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Κατεβάζει τον διακόπτη.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828800" y="2286000"/>
            <a:ext cx="5486400" cy="36576"/>
          </a:xfrm>
          <a:prstGeom prst="rect">
            <a:avLst/>
          </a:prstGeom>
          <a:solidFill>
            <a:srgbClr val="14A5B0"/>
          </a:solidFill>
          <a:ln w="12700">
            <a:solidFill>
              <a:srgbClr val="14A5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24688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Ο μηχανισμός που σε σώζει ως φοιτητή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σε κρατά πίσω ως γιατρό.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57200" y="37033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Η αποσύνδεση γίνεται συνήθεια.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Η συνήθεια γίνεται τρόπος ιατρικής πράξης.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2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Η ενσυναίσθηση δεν είναι αρετή.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200400" y="1325880"/>
            <a:ext cx="2743200" cy="4572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Είναι νευρογνωστική δεξιότητα.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57200" y="24688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Είναι το όργανο με το οποίο ένας γιατρός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διαβάζει αυτό που ο ασθενής δεν λέει.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37490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Κι ό,τι είναι δεξιότητα — χάνεται όταν δεν προπονείται.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5C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kern="0" spc="4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Yale, 2001  ·  Irwin Braverman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Φοιτητές σε μια πινακοθήκη.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Μόνο παρατήρηση. Καμία ιατρική.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200400" y="2377440"/>
            <a:ext cx="2743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+10%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457200" y="34747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βελτίωση διαγνωστικής παρατήρησης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σε σχέση με την ομάδα ελέγχου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4434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JAMA, 286(9), 2001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2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3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Η Μεθοδολογία του Δρ Ανδρέα Λάζαρη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Ένα corpus τέχνης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ως νευρογνωστική προπόνηση.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23317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Καθηγητής Παθολογικής Ανατομικής · Ιατρική Σχολή ΕΚΠΑ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828800" y="2926080"/>
            <a:ext cx="5486400" cy="36576"/>
          </a:xfrm>
          <a:prstGeom prst="rect">
            <a:avLst/>
          </a:prstGeom>
          <a:solidFill>
            <a:srgbClr val="14A5B0"/>
          </a:solidFill>
          <a:ln w="12700">
            <a:solidFill>
              <a:srgbClr val="14A5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310896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Κάθε έργο τέχνης υπηρετεί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έναν συγκεκριμένο στόχο μάθησης.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5C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Τρία Έργα. Τρία Μαθήματα.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65760" y="96012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0A4A50"/>
          </a:solidFill>
          <a:ln/>
          <a:effectLst>
            <a:outerShdw blurRad="101600" dist="3810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Μπρίγκελ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«Ο Θρίαμβος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του Θανάτου»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22860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Ανοχή στο χάος.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Παρατήρηση χωρίς αποστροφή.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91840" y="96012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0A4A50"/>
          </a:solidFill>
          <a:ln/>
          <a:effectLst>
            <a:outerShdw blurRad="101600" dist="3810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383280" y="11430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Φρίντα Κάλο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383280" y="155448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«Η Σπασμένη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Κολώνα»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383280" y="22860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Ο πόνος του άλλου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από μέσα — όχι ως σύμπτωμα.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217920" y="96012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0A4A50"/>
          </a:solidFill>
          <a:ln/>
          <a:effectLst>
            <a:outerShdw blurRad="101600" dist="3810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309360" y="11430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Μιχαήλ Άγγελος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09360" y="155448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«Πιετά»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09360" y="22860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Το πένθος ως κλινικό δεδομένο.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Παρουσία χωρίς κατάρρευση.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Ο πίνακας είναι μόνο το μισό. Το άλλο μισό είναι πώς τον κοιτάς.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5C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11480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Διανοητική Φιλοξενία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Intellectual Hospitality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2743200" y="1783080"/>
            <a:ext cx="3657600" cy="36576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96596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Μια στάση του νου που υποδέχεται ιδέες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rgbClr val="E8F7F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χωρίς να τις κρίνει στην πόρτα.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3108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John Dewey, 1910  ·  Bennett, 2000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365760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Ανοχή στην αμφισημία (tolerance of ambiguity):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από τους ισχυρότερους προγνωστικούς δείκτες του καλού διαγνώστη.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2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Οι επτά γιατροί του Rembrandt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κοιτάζουν ακόμα το βιβλίο.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2743200" y="2011680"/>
            <a:ext cx="3657600" cy="45720"/>
          </a:xfrm>
          <a:prstGeom prst="rect">
            <a:avLst/>
          </a:prstGeom>
          <a:solidFill>
            <a:srgbClr val="14A5B0"/>
          </a:solidFill>
          <a:ln w="12700">
            <a:solidFill>
              <a:srgbClr val="14A5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224028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Είμαστε επιτέλους έτοιμοι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b="1" i="1" dirty="0">
                <a:solidFill>
                  <a:srgbClr val="D4A853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να σηκώσουμε το βλέμμα;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365760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Η ενσυναίσθηση χτίζεται. Εξελίσσεται.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Και ίσως ο πιο σοβαρός τρόπος να εκπαιδεύσεις καλούς γιατρούς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9BD4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δεν είναι να τους δώσεις περισσότερη ιατρική.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F7E89"/>
          </a:solidFill>
          <a:ln w="12700">
            <a:solidFill>
              <a:srgbClr val="0F7E8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473</Words>
  <Application>Microsoft Macintosh PowerPoint</Application>
  <PresentationFormat>On-screen Show (16:9)</PresentationFormat>
  <Paragraphs>92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Agnes Mariakaki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Rembrandt στην Ιατρική</dc:title>
  <dc:subject>Agnes Mariakaki</dc:subject>
  <dc:creator>Agnes Mariakaki</dc:creator>
  <cp:lastModifiedBy>Agnes Mariakaki</cp:lastModifiedBy>
  <cp:revision>3</cp:revision>
  <dcterms:created xsi:type="dcterms:W3CDTF">2026-06-18T17:58:42Z</dcterms:created>
  <dcterms:modified xsi:type="dcterms:W3CDTF">2026-06-18T18:03:09Z</dcterms:modified>
</cp:coreProperties>
</file>