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sldIdLst>
    <p:sldId id="291" r:id="rId3"/>
    <p:sldId id="292" r:id="rId4"/>
    <p:sldId id="259" r:id="rId5"/>
    <p:sldId id="260" r:id="rId6"/>
    <p:sldId id="261" r:id="rId7"/>
    <p:sldId id="293" r:id="rId8"/>
    <p:sldId id="294" r:id="rId9"/>
    <p:sldId id="295" r:id="rId10"/>
    <p:sldId id="296" r:id="rId11"/>
    <p:sldId id="300" r:id="rId12"/>
    <p:sldId id="301" r:id="rId13"/>
    <p:sldId id="299" r:id="rId14"/>
    <p:sldId id="302" r:id="rId1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229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29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29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294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29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296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297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29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299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0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01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0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03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0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0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0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07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0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09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1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1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1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13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1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1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16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1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18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1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2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2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2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2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2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2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232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grpSp>
          <p:nvGrpSpPr>
            <p:cNvPr id="12327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232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l-GR">
                  <a:solidFill>
                    <a:srgbClr val="FFFFFF"/>
                  </a:solidFill>
                </a:endParaRPr>
              </a:p>
            </p:txBody>
          </p:sp>
          <p:sp>
            <p:nvSpPr>
              <p:cNvPr id="1232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l-GR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33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l-GR" altLang="el-GR" noProof="0"/>
              <a:t>Click to edit Master title style</a:t>
            </a:r>
          </a:p>
        </p:txBody>
      </p:sp>
      <p:sp>
        <p:nvSpPr>
          <p:cNvPr id="1233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el-GR" altLang="el-GR" noProof="0"/>
              <a:t>Click to edit Master subtitle style</a:t>
            </a:r>
          </a:p>
        </p:txBody>
      </p:sp>
      <p:sp>
        <p:nvSpPr>
          <p:cNvPr id="12332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12333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12334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830F844-37A0-4A77-BA2B-75C5457FA9A4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60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91E68-1123-4BC4-A800-CF51FF7D723F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540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03920-9294-4F4E-A003-83D6A1B0C519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74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AA3CBE-14AA-4422-BCC3-E8136F714820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89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F13D36-82E5-4D92-9840-A8194D8FEA42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909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FEEAAD-18B4-48BF-BB2A-6762A4D601F8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443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B950E-01A6-4408-8C4E-DD7821A12FA3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613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61AA5-3B2B-4E2E-960E-DBA92C4DB8CC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670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D10D1-7E9A-4AD1-BDE9-31C59CEABC73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310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6912D-13E3-41B5-BFEB-2DBCC2B5C9A0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51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065FE-AEBB-4DEA-BC93-2F86B9EF28F7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823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Τίτλος και Κείμενο επάνω από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1385A8B-EAE2-450D-BFFE-AB926325BDF5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905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7F57B0F-5D65-4706-967D-9353809F5ACD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852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F814606-1FEE-429B-BADD-864DF823FE61}" type="slidenum">
              <a:rPr lang="el-GR" altLang="el-GR">
                <a:solidFill>
                  <a:srgbClr val="FFFFFF"/>
                </a:solidFill>
              </a:rPr>
              <a:pPr/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446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DC63FC7-8E5D-C35C-01A8-E9429E4848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C3F8A4A-D33A-2FA0-9727-15D63762341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26D7752-1971-BFBB-82CF-6614158AE53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961B388-112B-BB3E-0B11-FBFAAB816F9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7449FF7-547E-C541-0B91-018AC53FBB5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90 w 1722"/>
                <a:gd name="T1" fmla="*/ 50 h 66"/>
                <a:gd name="T2" fmla="*/ 1690 w 1722"/>
                <a:gd name="T3" fmla="*/ 44 h 66"/>
                <a:gd name="T4" fmla="*/ 0 w 1722"/>
                <a:gd name="T5" fmla="*/ 0 h 66"/>
                <a:gd name="T6" fmla="*/ 0 w 1722"/>
                <a:gd name="T7" fmla="*/ 33 h 66"/>
                <a:gd name="T8" fmla="*/ 1690 w 1722"/>
                <a:gd name="T9" fmla="*/ 50 h 66"/>
                <a:gd name="T10" fmla="*/ 1690 w 1722"/>
                <a:gd name="T11" fmla="*/ 5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B5B9BA8-ADAB-6D98-B21B-DF8728C5399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F7917FA-CC2F-82D0-7FCB-A911C946050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9 w 975"/>
                <a:gd name="T1" fmla="*/ 48 h 101"/>
                <a:gd name="T2" fmla="*/ 959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9 w 975"/>
                <a:gd name="T9" fmla="*/ 48 h 101"/>
                <a:gd name="T10" fmla="*/ 959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6F7E864-5EE7-4D24-5D82-4AC641BF0BB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9 w 2141"/>
                <a:gd name="T7" fmla="*/ 0 h 198"/>
                <a:gd name="T8" fmla="*/ 210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D905A57B-08DE-747A-FFBD-9EBAF9EEEB5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176A3DB-3FE2-C083-59E1-AD97737F122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34 w 2517"/>
                <a:gd name="T1" fmla="*/ 276 h 276"/>
                <a:gd name="T2" fmla="*/ 2469 w 2517"/>
                <a:gd name="T3" fmla="*/ 204 h 276"/>
                <a:gd name="T4" fmla="*/ 2212 w 2517"/>
                <a:gd name="T5" fmla="*/ 0 h 276"/>
                <a:gd name="T6" fmla="*/ 0 w 2517"/>
                <a:gd name="T7" fmla="*/ 276 h 276"/>
                <a:gd name="T8" fmla="*/ 2134 w 2517"/>
                <a:gd name="T9" fmla="*/ 276 h 276"/>
                <a:gd name="T10" fmla="*/ 2134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234EBBB-9ED6-8027-1E5E-CF8135E94BC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A82046D0-B464-488B-B588-3E0183802C7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3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3 w 729"/>
                <a:gd name="T7" fmla="*/ 240 h 240"/>
                <a:gd name="T8" fmla="*/ 713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062BB57-AD3A-3EB9-63BC-299DEE58C91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20CCB907-9A06-52F3-FAC7-E67D64658E0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3 w 729"/>
                <a:gd name="T1" fmla="*/ 318 h 318"/>
                <a:gd name="T2" fmla="*/ 713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3 w 729"/>
                <a:gd name="T9" fmla="*/ 318 h 318"/>
                <a:gd name="T10" fmla="*/ 713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156CE749-7D6E-B268-BB92-FE2BA04FAF9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FDF5095-0244-5BAF-E0B9-27A3B15D003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21D15C31-1D1C-788B-7430-02231A17AFE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A11B43CB-8183-7D73-4775-AEEF0002D9F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9C98B4F-3757-402A-83F7-6C901164C4D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D142DAA9-5E0F-9071-615C-986FABDC604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EFBA98F-48EA-3737-CDDE-49DF070708A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9237087E-295A-88E8-7AC8-D9EC8266352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EF404D39-2F9A-2063-2B9B-58C99EE74C0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79973FF4-4653-B15A-3EB8-B56BCB20463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12EED5D2-6750-9D34-06C7-05DAA20256F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5C1C2655-4E51-39BA-75EF-9EEFB6CF716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A3C5E365-86E5-F41C-C593-F15951E0942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6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4AC5E42-C21B-FA75-D879-4AF20484A1F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27DD3260-5240-5F84-2E1E-3A44D1CF739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C6491224-3547-0D48-1184-BCB7B2DFD0D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50208" name="Freeform 32">
              <a:extLst>
                <a:ext uri="{FF2B5EF4-FFF2-40B4-BE49-F238E27FC236}">
                  <a16:creationId xmlns:a16="http://schemas.microsoft.com/office/drawing/2014/main" id="{5777C8C6-EA9A-2873-1F25-5F958E55F6B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50209" name="Freeform 33">
              <a:extLst>
                <a:ext uri="{FF2B5EF4-FFF2-40B4-BE49-F238E27FC236}">
                  <a16:creationId xmlns:a16="http://schemas.microsoft.com/office/drawing/2014/main" id="{DDD45A1F-DF4D-EA9D-40BC-C1C6CBA6E81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50210" name="Freeform 34">
              <a:extLst>
                <a:ext uri="{FF2B5EF4-FFF2-40B4-BE49-F238E27FC236}">
                  <a16:creationId xmlns:a16="http://schemas.microsoft.com/office/drawing/2014/main" id="{06742849-405E-6F87-B2AE-567745F1FFD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50211" name="Freeform 35">
              <a:extLst>
                <a:ext uri="{FF2B5EF4-FFF2-40B4-BE49-F238E27FC236}">
                  <a16:creationId xmlns:a16="http://schemas.microsoft.com/office/drawing/2014/main" id="{9B524DB7-25DA-F15B-95E0-4784F2C5E7A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50212" name="Freeform 36">
              <a:extLst>
                <a:ext uri="{FF2B5EF4-FFF2-40B4-BE49-F238E27FC236}">
                  <a16:creationId xmlns:a16="http://schemas.microsoft.com/office/drawing/2014/main" id="{0B878B41-0D07-E120-2FD5-B170EE29A04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50213" name="Freeform 37">
              <a:extLst>
                <a:ext uri="{FF2B5EF4-FFF2-40B4-BE49-F238E27FC236}">
                  <a16:creationId xmlns:a16="http://schemas.microsoft.com/office/drawing/2014/main" id="{F8CB267D-C04A-8523-E2DD-D694786A7FB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50214" name="Freeform 38">
              <a:extLst>
                <a:ext uri="{FF2B5EF4-FFF2-40B4-BE49-F238E27FC236}">
                  <a16:creationId xmlns:a16="http://schemas.microsoft.com/office/drawing/2014/main" id="{D0542413-F3B6-76CF-674B-98C9835B6F5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grpSp>
          <p:nvGrpSpPr>
            <p:cNvPr id="50215" name="Group 39">
              <a:extLst>
                <a:ext uri="{FF2B5EF4-FFF2-40B4-BE49-F238E27FC236}">
                  <a16:creationId xmlns:a16="http://schemas.microsoft.com/office/drawing/2014/main" id="{679FE71D-E00E-E91D-17A9-A6083FDA6A8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0216" name="Freeform 40">
                <a:extLst>
                  <a:ext uri="{FF2B5EF4-FFF2-40B4-BE49-F238E27FC236}">
                    <a16:creationId xmlns:a16="http://schemas.microsoft.com/office/drawing/2014/main" id="{BF11A523-75A4-53C3-1DC6-EC99835B735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l-GR">
                  <a:latin typeface="Arial" charset="0"/>
                </a:endParaRPr>
              </a:p>
            </p:txBody>
          </p:sp>
          <p:sp>
            <p:nvSpPr>
              <p:cNvPr id="50217" name="Freeform 41">
                <a:extLst>
                  <a:ext uri="{FF2B5EF4-FFF2-40B4-BE49-F238E27FC236}">
                    <a16:creationId xmlns:a16="http://schemas.microsoft.com/office/drawing/2014/main" id="{4D7527D2-5BDC-1A22-5479-1BB606A7559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l-GR">
                  <a:latin typeface="Arial" charset="0"/>
                </a:endParaRPr>
              </a:p>
            </p:txBody>
          </p:sp>
        </p:grpSp>
      </p:grpSp>
      <p:sp>
        <p:nvSpPr>
          <p:cNvPr id="50218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l-GR" altLang="el-GR" noProof="0"/>
              <a:t>Click to edit Master title style</a:t>
            </a:r>
          </a:p>
        </p:txBody>
      </p:sp>
      <p:sp>
        <p:nvSpPr>
          <p:cNvPr id="50219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el-GR" altLang="el-GR" noProof="0"/>
              <a:t>Click to edit Master subtitle style</a:t>
            </a:r>
          </a:p>
        </p:txBody>
      </p:sp>
      <p:sp>
        <p:nvSpPr>
          <p:cNvPr id="50220" name="Rectangle 44">
            <a:extLst>
              <a:ext uri="{FF2B5EF4-FFF2-40B4-BE49-F238E27FC236}">
                <a16:creationId xmlns:a16="http://schemas.microsoft.com/office/drawing/2014/main" id="{8012D5E3-7D39-EB75-B3C7-C21FAFEA1D3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0221" name="Rectangle 45">
            <a:extLst>
              <a:ext uri="{FF2B5EF4-FFF2-40B4-BE49-F238E27FC236}">
                <a16:creationId xmlns:a16="http://schemas.microsoft.com/office/drawing/2014/main" id="{F8D6C2D9-073F-E032-EEEB-5318BC084B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0222" name="Rectangle 46">
            <a:extLst>
              <a:ext uri="{FF2B5EF4-FFF2-40B4-BE49-F238E27FC236}">
                <a16:creationId xmlns:a16="http://schemas.microsoft.com/office/drawing/2014/main" id="{6B2AFFCA-D1DA-3511-02CD-50C0A3727F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09D94-CF9E-45B4-B3A7-5AB6B03C3EF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55886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8A787936-3C68-C5C5-1C01-9CE446CAB4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42C49B93-17A1-F642-960A-17AC3D387D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FDFCC306-419E-17CD-D1D6-9D62092FAD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8E23F-8B51-4EAF-9CAA-A2920FE713D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994943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7BE93CF4-6538-08E8-E3E4-D3D77664A7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2736DD33-EB67-6D96-54C2-8A39AB5428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48DB62F3-EB7D-DAD3-4F43-B04FC56A5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BCC1E-A3BB-4D50-B6EF-A092DB97A847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884925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1426F7C6-61C5-CCAA-6416-DB493356C4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103DC13B-C318-0BEA-7A84-AB6EA11AB9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847CACE0-01F8-897A-5E89-A176E557A6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8473F-4F11-404F-9609-C121DAED2BBF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400429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E6A1BF7F-9BE6-E439-0114-2FBFC8CBAB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8" name="Rectangle 45">
            <a:extLst>
              <a:ext uri="{FF2B5EF4-FFF2-40B4-BE49-F238E27FC236}">
                <a16:creationId xmlns:a16="http://schemas.microsoft.com/office/drawing/2014/main" id="{E9FF7757-DD6B-FBAA-C347-ED94B9B842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A0886BC2-2A24-D75A-CCD4-84F684437C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F2731-9DB3-454D-BF78-2505F19996D3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84913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Rectangle 44">
            <a:extLst>
              <a:ext uri="{FF2B5EF4-FFF2-40B4-BE49-F238E27FC236}">
                <a16:creationId xmlns:a16="http://schemas.microsoft.com/office/drawing/2014/main" id="{8C615ABE-3D15-5F04-AB23-5B4CDF569F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FE0981E6-B899-075E-2CBD-47EC1A0619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3494BC9D-4540-68A8-5BDF-BBBF94F858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ADEFE-C4C5-4EA3-9F44-1663FB9B05F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7305633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>
            <a:extLst>
              <a:ext uri="{FF2B5EF4-FFF2-40B4-BE49-F238E27FC236}">
                <a16:creationId xmlns:a16="http://schemas.microsoft.com/office/drawing/2014/main" id="{FB4AFD9A-C2F5-0254-AA8F-BBB251B377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3" name="Rectangle 45">
            <a:extLst>
              <a:ext uri="{FF2B5EF4-FFF2-40B4-BE49-F238E27FC236}">
                <a16:creationId xmlns:a16="http://schemas.microsoft.com/office/drawing/2014/main" id="{2D07FD9F-6FE3-330D-3FBD-0451B449EB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6445F6D7-0136-819F-9723-1C82FFBB3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FA0B85-18F5-4413-8FDF-1ACC9D51BE03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988380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D2998224-D1E2-B74C-0AAA-16619B83EF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3A7A13C3-87B5-1357-2405-73F05D26E4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6FCEA224-2720-36D7-2377-3163609953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A7F30-8863-4C88-8904-ED6434C3B256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5401304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FFD73DA4-AF12-6C7C-E7D2-C4BE202462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BB5B26ED-03D7-DF7F-2F04-9E43D9F972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DE3E5A79-832D-877B-1777-475C27E5C0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863EE-A0B1-495E-BEB1-599231C41503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2359242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F46031F0-749B-2560-9DFF-241CE8CDCB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6F8E0CDB-D889-0EBE-0D4B-203072A048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933A0C6A-CE2A-3BD4-0B50-973726D8AD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9A765-4EB2-4662-B84C-B76D4CE722E1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6482542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E4204FC6-2A6E-C72F-DBF6-5876791D57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85B7F6C0-CBC2-EDA2-8BCB-E059644DF7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E57BE224-C29E-0D03-D5B4-D8BF051FE0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C9F62-6DAA-4FF7-996D-BF20D616F242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8142444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3AF986CB-ECC2-84CE-4B3E-3DE4CDEEC0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6CECDFDE-B3EC-B992-14D3-C03D494004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24728D80-C81E-512C-6097-E242A65F00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C4191-C9E7-475E-93BA-92B94AA93E5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0404313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3" name="Rectangle 44">
            <a:extLst>
              <a:ext uri="{FF2B5EF4-FFF2-40B4-BE49-F238E27FC236}">
                <a16:creationId xmlns:a16="http://schemas.microsoft.com/office/drawing/2014/main" id="{B9BA2829-3A96-7C83-83E1-E8CB77E64F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C370C0DF-F15A-80CE-D643-88A8DA100B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482F889E-0B8B-7CBE-26F6-84DEE9D1E4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CD619-D108-4D03-97E7-FF41C9A3D0B5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671890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126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6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6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7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7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7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7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7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7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7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7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7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7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8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8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8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8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8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8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8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8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8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8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9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9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9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9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9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9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9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9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9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29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30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30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sp>
          <p:nvSpPr>
            <p:cNvPr id="1130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l-GR">
                <a:solidFill>
                  <a:srgbClr val="FFFFFF"/>
                </a:solidFill>
              </a:endParaRPr>
            </a:p>
          </p:txBody>
        </p:sp>
        <p:grpSp>
          <p:nvGrpSpPr>
            <p:cNvPr id="1130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130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l-GR">
                  <a:solidFill>
                    <a:srgbClr val="FFFFFF"/>
                  </a:solidFill>
                </a:endParaRPr>
              </a:p>
            </p:txBody>
          </p:sp>
          <p:sp>
            <p:nvSpPr>
              <p:cNvPr id="1130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l-GR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130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Click to edit Master title style</a:t>
            </a:r>
          </a:p>
        </p:txBody>
      </p:sp>
      <p:sp>
        <p:nvSpPr>
          <p:cNvPr id="1130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Click to edit Master text styles</a:t>
            </a:r>
          </a:p>
          <a:p>
            <a:pPr lvl="1"/>
            <a:r>
              <a:rPr lang="el-GR" altLang="el-GR"/>
              <a:t>Second level</a:t>
            </a:r>
          </a:p>
          <a:p>
            <a:pPr lvl="2"/>
            <a:r>
              <a:rPr lang="el-GR" altLang="el-GR"/>
              <a:t>Third level</a:t>
            </a:r>
          </a:p>
          <a:p>
            <a:pPr lvl="3"/>
            <a:r>
              <a:rPr lang="el-GR" altLang="el-GR"/>
              <a:t>Fourth level</a:t>
            </a:r>
          </a:p>
          <a:p>
            <a:pPr lvl="4"/>
            <a:r>
              <a:rPr lang="el-GR" altLang="el-GR"/>
              <a:t>Fifth level</a:t>
            </a:r>
          </a:p>
        </p:txBody>
      </p:sp>
      <p:sp>
        <p:nvSpPr>
          <p:cNvPr id="1130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1130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 altLang="el-GR">
              <a:solidFill>
                <a:srgbClr val="FFFFFF"/>
              </a:solidFill>
            </a:endParaRPr>
          </a:p>
        </p:txBody>
      </p:sp>
      <p:sp>
        <p:nvSpPr>
          <p:cNvPr id="1131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57D6DD-0BFE-4822-BEEB-9B491DC31DCD}" type="slidenum">
              <a:rPr lang="el-GR" altLang="el-G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l-GR" altLang="el-G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02099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6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7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D838A234-6A9D-E8EF-E24B-305CDA1C092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9155" name="Freeform 3">
              <a:extLst>
                <a:ext uri="{FF2B5EF4-FFF2-40B4-BE49-F238E27FC236}">
                  <a16:creationId xmlns:a16="http://schemas.microsoft.com/office/drawing/2014/main" id="{B72D3346-A7F7-FF39-4603-D99FDCA8B49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56" name="Freeform 4">
              <a:extLst>
                <a:ext uri="{FF2B5EF4-FFF2-40B4-BE49-F238E27FC236}">
                  <a16:creationId xmlns:a16="http://schemas.microsoft.com/office/drawing/2014/main" id="{105CDF98-318B-5E01-4BB9-86042426290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57" name="Freeform 5">
              <a:extLst>
                <a:ext uri="{FF2B5EF4-FFF2-40B4-BE49-F238E27FC236}">
                  <a16:creationId xmlns:a16="http://schemas.microsoft.com/office/drawing/2014/main" id="{0721D2B1-57F3-A0F3-C514-8FD82E48C5A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035" name="Freeform 6">
              <a:extLst>
                <a:ext uri="{FF2B5EF4-FFF2-40B4-BE49-F238E27FC236}">
                  <a16:creationId xmlns:a16="http://schemas.microsoft.com/office/drawing/2014/main" id="{6A165E8D-913E-877F-7E80-CB643452A9C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90 w 1722"/>
                <a:gd name="T1" fmla="*/ 50 h 66"/>
                <a:gd name="T2" fmla="*/ 1690 w 1722"/>
                <a:gd name="T3" fmla="*/ 44 h 66"/>
                <a:gd name="T4" fmla="*/ 0 w 1722"/>
                <a:gd name="T5" fmla="*/ 0 h 66"/>
                <a:gd name="T6" fmla="*/ 0 w 1722"/>
                <a:gd name="T7" fmla="*/ 33 h 66"/>
                <a:gd name="T8" fmla="*/ 1690 w 1722"/>
                <a:gd name="T9" fmla="*/ 50 h 66"/>
                <a:gd name="T10" fmla="*/ 1690 w 1722"/>
                <a:gd name="T11" fmla="*/ 5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9159" name="Freeform 7">
              <a:extLst>
                <a:ext uri="{FF2B5EF4-FFF2-40B4-BE49-F238E27FC236}">
                  <a16:creationId xmlns:a16="http://schemas.microsoft.com/office/drawing/2014/main" id="{E7A22B99-5D00-7253-47D1-A4BDA1AE8EC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037" name="Freeform 8">
              <a:extLst>
                <a:ext uri="{FF2B5EF4-FFF2-40B4-BE49-F238E27FC236}">
                  <a16:creationId xmlns:a16="http://schemas.microsoft.com/office/drawing/2014/main" id="{9E4314D1-F098-705B-52D5-55255C437DE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59 w 975"/>
                <a:gd name="T1" fmla="*/ 48 h 101"/>
                <a:gd name="T2" fmla="*/ 959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59 w 975"/>
                <a:gd name="T9" fmla="*/ 48 h 101"/>
                <a:gd name="T10" fmla="*/ 959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038" name="Freeform 9">
              <a:extLst>
                <a:ext uri="{FF2B5EF4-FFF2-40B4-BE49-F238E27FC236}">
                  <a16:creationId xmlns:a16="http://schemas.microsoft.com/office/drawing/2014/main" id="{890902AC-2D0D-4206-C19D-D6CCBB5A12A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0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09 w 2141"/>
                <a:gd name="T7" fmla="*/ 0 h 198"/>
                <a:gd name="T8" fmla="*/ 210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9162" name="Freeform 10">
              <a:extLst>
                <a:ext uri="{FF2B5EF4-FFF2-40B4-BE49-F238E27FC236}">
                  <a16:creationId xmlns:a16="http://schemas.microsoft.com/office/drawing/2014/main" id="{D3F20516-54AD-85D0-E1E5-600BEE1344A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040" name="Freeform 11">
              <a:extLst>
                <a:ext uri="{FF2B5EF4-FFF2-40B4-BE49-F238E27FC236}">
                  <a16:creationId xmlns:a16="http://schemas.microsoft.com/office/drawing/2014/main" id="{F024E1F6-D951-678B-F4F7-993B2DC3267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34 w 2517"/>
                <a:gd name="T1" fmla="*/ 276 h 276"/>
                <a:gd name="T2" fmla="*/ 2469 w 2517"/>
                <a:gd name="T3" fmla="*/ 204 h 276"/>
                <a:gd name="T4" fmla="*/ 2212 w 2517"/>
                <a:gd name="T5" fmla="*/ 0 h 276"/>
                <a:gd name="T6" fmla="*/ 0 w 2517"/>
                <a:gd name="T7" fmla="*/ 276 h 276"/>
                <a:gd name="T8" fmla="*/ 2134 w 2517"/>
                <a:gd name="T9" fmla="*/ 276 h 276"/>
                <a:gd name="T10" fmla="*/ 2134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9164" name="Freeform 12">
              <a:extLst>
                <a:ext uri="{FF2B5EF4-FFF2-40B4-BE49-F238E27FC236}">
                  <a16:creationId xmlns:a16="http://schemas.microsoft.com/office/drawing/2014/main" id="{17E79894-FE1F-FDFE-EB71-847DD6B9BB3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042" name="Freeform 13">
              <a:extLst>
                <a:ext uri="{FF2B5EF4-FFF2-40B4-BE49-F238E27FC236}">
                  <a16:creationId xmlns:a16="http://schemas.microsoft.com/office/drawing/2014/main" id="{5249F2A5-67A6-B86C-4134-8F7D114C86A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3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3 w 729"/>
                <a:gd name="T7" fmla="*/ 240 h 240"/>
                <a:gd name="T8" fmla="*/ 713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9166" name="Freeform 14">
              <a:extLst>
                <a:ext uri="{FF2B5EF4-FFF2-40B4-BE49-F238E27FC236}">
                  <a16:creationId xmlns:a16="http://schemas.microsoft.com/office/drawing/2014/main" id="{9607F405-F979-8B52-DBB4-C0B9CC47194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044" name="Freeform 15">
              <a:extLst>
                <a:ext uri="{FF2B5EF4-FFF2-40B4-BE49-F238E27FC236}">
                  <a16:creationId xmlns:a16="http://schemas.microsoft.com/office/drawing/2014/main" id="{9063EE1A-312E-7028-76AC-870028F0271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3 w 729"/>
                <a:gd name="T1" fmla="*/ 318 h 318"/>
                <a:gd name="T2" fmla="*/ 713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3 w 729"/>
                <a:gd name="T9" fmla="*/ 318 h 318"/>
                <a:gd name="T10" fmla="*/ 713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9168" name="Freeform 16">
              <a:extLst>
                <a:ext uri="{FF2B5EF4-FFF2-40B4-BE49-F238E27FC236}">
                  <a16:creationId xmlns:a16="http://schemas.microsoft.com/office/drawing/2014/main" id="{D2C3705E-AFA9-997F-8610-77791779C60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69" name="Freeform 17">
              <a:extLst>
                <a:ext uri="{FF2B5EF4-FFF2-40B4-BE49-F238E27FC236}">
                  <a16:creationId xmlns:a16="http://schemas.microsoft.com/office/drawing/2014/main" id="{7FFFFCC3-F598-7E94-27AC-53447BACADE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70" name="Freeform 18">
              <a:extLst>
                <a:ext uri="{FF2B5EF4-FFF2-40B4-BE49-F238E27FC236}">
                  <a16:creationId xmlns:a16="http://schemas.microsoft.com/office/drawing/2014/main" id="{506F9FC1-857B-855B-468A-D813477ACAE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048" name="Freeform 19">
              <a:extLst>
                <a:ext uri="{FF2B5EF4-FFF2-40B4-BE49-F238E27FC236}">
                  <a16:creationId xmlns:a16="http://schemas.microsoft.com/office/drawing/2014/main" id="{8210FDB7-ED53-FBB9-7703-6573CEAD0B8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9172" name="Freeform 20">
              <a:extLst>
                <a:ext uri="{FF2B5EF4-FFF2-40B4-BE49-F238E27FC236}">
                  <a16:creationId xmlns:a16="http://schemas.microsoft.com/office/drawing/2014/main" id="{89701F50-06CC-F2E4-9D23-DBDE2FA86E3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050" name="Freeform 21">
              <a:extLst>
                <a:ext uri="{FF2B5EF4-FFF2-40B4-BE49-F238E27FC236}">
                  <a16:creationId xmlns:a16="http://schemas.microsoft.com/office/drawing/2014/main" id="{25C34E17-7678-8150-5E9C-E810A016D3B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9174" name="Freeform 22">
              <a:extLst>
                <a:ext uri="{FF2B5EF4-FFF2-40B4-BE49-F238E27FC236}">
                  <a16:creationId xmlns:a16="http://schemas.microsoft.com/office/drawing/2014/main" id="{52FBA31B-5FA9-63E5-5480-F145ED5CA92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75" name="Freeform 23">
              <a:extLst>
                <a:ext uri="{FF2B5EF4-FFF2-40B4-BE49-F238E27FC236}">
                  <a16:creationId xmlns:a16="http://schemas.microsoft.com/office/drawing/2014/main" id="{82363304-F3E9-32A7-F51B-2ABBD2528F3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76" name="Freeform 24">
              <a:extLst>
                <a:ext uri="{FF2B5EF4-FFF2-40B4-BE49-F238E27FC236}">
                  <a16:creationId xmlns:a16="http://schemas.microsoft.com/office/drawing/2014/main" id="{2F9C499A-35E9-C322-F825-BEAA09C1733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054" name="Freeform 25">
              <a:extLst>
                <a:ext uri="{FF2B5EF4-FFF2-40B4-BE49-F238E27FC236}">
                  <a16:creationId xmlns:a16="http://schemas.microsoft.com/office/drawing/2014/main" id="{4972CD7B-CDC2-C3EA-A7A2-01D26A92C55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9178" name="Freeform 26">
              <a:extLst>
                <a:ext uri="{FF2B5EF4-FFF2-40B4-BE49-F238E27FC236}">
                  <a16:creationId xmlns:a16="http://schemas.microsoft.com/office/drawing/2014/main" id="{1BDEDE4C-6C8F-6528-B9F9-C9623363AF1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79" name="Freeform 27">
              <a:extLst>
                <a:ext uri="{FF2B5EF4-FFF2-40B4-BE49-F238E27FC236}">
                  <a16:creationId xmlns:a16="http://schemas.microsoft.com/office/drawing/2014/main" id="{80E7B8F0-E6D9-C433-8698-ED81558E67D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057" name="Freeform 28">
              <a:extLst>
                <a:ext uri="{FF2B5EF4-FFF2-40B4-BE49-F238E27FC236}">
                  <a16:creationId xmlns:a16="http://schemas.microsoft.com/office/drawing/2014/main" id="{E5D43B3C-7EE7-3E21-7574-078A6B4B6D3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6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9181" name="Freeform 29">
              <a:extLst>
                <a:ext uri="{FF2B5EF4-FFF2-40B4-BE49-F238E27FC236}">
                  <a16:creationId xmlns:a16="http://schemas.microsoft.com/office/drawing/2014/main" id="{EEA8476D-710D-0932-144F-0DD1895D4FF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1059" name="Freeform 30">
              <a:extLst>
                <a:ext uri="{FF2B5EF4-FFF2-40B4-BE49-F238E27FC236}">
                  <a16:creationId xmlns:a16="http://schemas.microsoft.com/office/drawing/2014/main" id="{B1519079-7F2B-035A-7E81-8BBF99EAE19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9183" name="Freeform 31">
              <a:extLst>
                <a:ext uri="{FF2B5EF4-FFF2-40B4-BE49-F238E27FC236}">
                  <a16:creationId xmlns:a16="http://schemas.microsoft.com/office/drawing/2014/main" id="{D14AF2A0-2C87-4D58-838F-D9F8AD2C518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84" name="Freeform 32">
              <a:extLst>
                <a:ext uri="{FF2B5EF4-FFF2-40B4-BE49-F238E27FC236}">
                  <a16:creationId xmlns:a16="http://schemas.microsoft.com/office/drawing/2014/main" id="{7B5C5820-FF82-7317-1E59-D077C52082F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85" name="Freeform 33">
              <a:extLst>
                <a:ext uri="{FF2B5EF4-FFF2-40B4-BE49-F238E27FC236}">
                  <a16:creationId xmlns:a16="http://schemas.microsoft.com/office/drawing/2014/main" id="{FFC7AA86-9067-1B2A-883E-62E699514D6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86" name="Freeform 34">
              <a:extLst>
                <a:ext uri="{FF2B5EF4-FFF2-40B4-BE49-F238E27FC236}">
                  <a16:creationId xmlns:a16="http://schemas.microsoft.com/office/drawing/2014/main" id="{45BC3744-7A08-B46A-BCDE-A8E4B1A9AEA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87" name="Freeform 35">
              <a:extLst>
                <a:ext uri="{FF2B5EF4-FFF2-40B4-BE49-F238E27FC236}">
                  <a16:creationId xmlns:a16="http://schemas.microsoft.com/office/drawing/2014/main" id="{434C5856-0ED1-BA1F-B173-ADA0B1A855C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88" name="Freeform 36">
              <a:extLst>
                <a:ext uri="{FF2B5EF4-FFF2-40B4-BE49-F238E27FC236}">
                  <a16:creationId xmlns:a16="http://schemas.microsoft.com/office/drawing/2014/main" id="{AFA431A2-E30C-5D27-67D5-650F88BCE7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89" name="Freeform 37">
              <a:extLst>
                <a:ext uri="{FF2B5EF4-FFF2-40B4-BE49-F238E27FC236}">
                  <a16:creationId xmlns:a16="http://schemas.microsoft.com/office/drawing/2014/main" id="{0499B493-2CDC-7585-DD3A-98A1E32E1F1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sp>
          <p:nvSpPr>
            <p:cNvPr id="49190" name="Freeform 38">
              <a:extLst>
                <a:ext uri="{FF2B5EF4-FFF2-40B4-BE49-F238E27FC236}">
                  <a16:creationId xmlns:a16="http://schemas.microsoft.com/office/drawing/2014/main" id="{69A7777A-95FE-47FB-B63A-4D57FE41CE1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l-GR">
                <a:latin typeface="Arial" charset="0"/>
              </a:endParaRPr>
            </a:p>
          </p:txBody>
        </p:sp>
        <p:grpSp>
          <p:nvGrpSpPr>
            <p:cNvPr id="1068" name="Group 39">
              <a:extLst>
                <a:ext uri="{FF2B5EF4-FFF2-40B4-BE49-F238E27FC236}">
                  <a16:creationId xmlns:a16="http://schemas.microsoft.com/office/drawing/2014/main" id="{4933B546-F180-FB96-9C7B-8318A739ED2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9192" name="Freeform 40">
                <a:extLst>
                  <a:ext uri="{FF2B5EF4-FFF2-40B4-BE49-F238E27FC236}">
                    <a16:creationId xmlns:a16="http://schemas.microsoft.com/office/drawing/2014/main" id="{84E9FD2D-ADAF-D6BE-69A0-39D645CC991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l-GR">
                  <a:latin typeface="Arial" charset="0"/>
                </a:endParaRPr>
              </a:p>
            </p:txBody>
          </p:sp>
          <p:sp>
            <p:nvSpPr>
              <p:cNvPr id="49193" name="Freeform 41">
                <a:extLst>
                  <a:ext uri="{FF2B5EF4-FFF2-40B4-BE49-F238E27FC236}">
                    <a16:creationId xmlns:a16="http://schemas.microsoft.com/office/drawing/2014/main" id="{344F2D78-A35F-177B-21F2-C1997F468C3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l-GR">
                  <a:latin typeface="Arial" charset="0"/>
                </a:endParaRPr>
              </a:p>
            </p:txBody>
          </p:sp>
        </p:grpSp>
      </p:grpSp>
      <p:sp>
        <p:nvSpPr>
          <p:cNvPr id="49194" name="Rectangle 42">
            <a:extLst>
              <a:ext uri="{FF2B5EF4-FFF2-40B4-BE49-F238E27FC236}">
                <a16:creationId xmlns:a16="http://schemas.microsoft.com/office/drawing/2014/main" id="{2042F213-5EE8-F930-41B2-6699C23210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Click to edit Master title style</a:t>
            </a:r>
          </a:p>
        </p:txBody>
      </p:sp>
      <p:sp>
        <p:nvSpPr>
          <p:cNvPr id="49195" name="Rectangle 43">
            <a:extLst>
              <a:ext uri="{FF2B5EF4-FFF2-40B4-BE49-F238E27FC236}">
                <a16:creationId xmlns:a16="http://schemas.microsoft.com/office/drawing/2014/main" id="{CC2DFF3B-82A4-8403-51B5-D2EB24B89C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Click to edit Master text styles</a:t>
            </a:r>
          </a:p>
          <a:p>
            <a:pPr lvl="1"/>
            <a:r>
              <a:rPr lang="el-GR" altLang="el-GR"/>
              <a:t>Second level</a:t>
            </a:r>
          </a:p>
          <a:p>
            <a:pPr lvl="2"/>
            <a:r>
              <a:rPr lang="el-GR" altLang="el-GR"/>
              <a:t>Third level</a:t>
            </a:r>
          </a:p>
          <a:p>
            <a:pPr lvl="3"/>
            <a:r>
              <a:rPr lang="el-GR" altLang="el-GR"/>
              <a:t>Fourth level</a:t>
            </a:r>
          </a:p>
          <a:p>
            <a:pPr lvl="4"/>
            <a:r>
              <a:rPr lang="el-GR" altLang="el-GR"/>
              <a:t>Fifth level</a:t>
            </a:r>
          </a:p>
        </p:txBody>
      </p:sp>
      <p:sp>
        <p:nvSpPr>
          <p:cNvPr id="49196" name="Rectangle 44">
            <a:extLst>
              <a:ext uri="{FF2B5EF4-FFF2-40B4-BE49-F238E27FC236}">
                <a16:creationId xmlns:a16="http://schemas.microsoft.com/office/drawing/2014/main" id="{D30BC8E2-E770-3BC7-BCFC-1CF49005EB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9197" name="Rectangle 45">
            <a:extLst>
              <a:ext uri="{FF2B5EF4-FFF2-40B4-BE49-F238E27FC236}">
                <a16:creationId xmlns:a16="http://schemas.microsoft.com/office/drawing/2014/main" id="{EA0364D0-F82B-7E53-47B2-7700A0DCCB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9198" name="Rectangle 46">
            <a:extLst>
              <a:ext uri="{FF2B5EF4-FFF2-40B4-BE49-F238E27FC236}">
                <a16:creationId xmlns:a16="http://schemas.microsoft.com/office/drawing/2014/main" id="{8E66D8A5-C3CC-BBDE-8575-39B4A04040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0DCAA80-A51E-41D7-A595-8C68EBB187CF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29916804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6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kalahanis@hot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1B622A-B196-63CB-3FE0-FBAF03824007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457200" y="692150"/>
            <a:ext cx="8229600" cy="1828800"/>
          </a:xfrm>
        </p:spPr>
        <p:txBody>
          <a:bodyPr/>
          <a:lstStyle/>
          <a:p>
            <a:pPr eaLnBrk="1" hangingPunct="1">
              <a:defRPr/>
            </a:pPr>
            <a:br>
              <a:rPr lang="el-GR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διαχρονική συμβολή του Ιπποκράτη στη διαμόρφωση της ιατρικής εκπαίδευσης</a:t>
            </a:r>
            <a:br>
              <a:rPr lang="el-GR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el-GR" sz="8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AB4C7B9-42F3-F58B-5154-CD68842CFB4C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1331640" y="1844824"/>
            <a:ext cx="6296025" cy="2720975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l-GR" sz="1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Κωνσταντίνος Καλαχάνης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l-G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Δρ. Φιλοσοφίας, Εθνικό &amp; Καποδιστριακό Πανεπιστήμιο Αθηνών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M.Sc. </a:t>
            </a:r>
            <a:r>
              <a:rPr lang="el-G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Περιβάλλον &amp;  Υγεία, διαχείριση περιβαλλοντικών θεμάτων με επιπτώσεις στην υγεία, Ιατρική Σχολή, Εθνικό &amp; Καποδιστριακό Πανεπιστήμιο Αθηνών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endParaRPr lang="el-G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l-G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Εκπαιδευτικός Δευτεροβάθμιας Εκπαίδευσης ΠΕ02 2</a:t>
            </a:r>
            <a:r>
              <a:rPr lang="el-GR" sz="1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ο</a:t>
            </a:r>
            <a:r>
              <a:rPr lang="el-G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ΓΕΛ Ν. Σμύρνης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New York College, Athens, Greece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kalahanis@hotmail.com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defRPr/>
            </a:pPr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230C2A-E5A8-DB53-27E8-023C2B168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διαχρονική συμβολή του Ιπποκράτη στη διαμόρφωση της ιατρικής εκπαίδευσης</a:t>
            </a:r>
            <a:endParaRPr lang="el-GR" sz="28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81937F-1658-3619-4F73-5587B09D7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 Περί Επιδημιών του Ιπποκράτη</a:t>
            </a:r>
          </a:p>
          <a:p>
            <a:pPr marL="514350" indent="-514350">
              <a:buAutoNum type="arabicPeriod"/>
            </a:pP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Συμβολή των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case reports </a:t>
            </a: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στην  ιατρική εκπαίδευση</a:t>
            </a:r>
          </a:p>
          <a:p>
            <a:pPr marL="514350" indent="-514350">
              <a:buAutoNum type="arabicPeriod"/>
            </a:pP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Ιπποκρατική μεθοδολογία στις περιπτωσιακές μελέτες</a:t>
            </a:r>
          </a:p>
          <a:p>
            <a:pPr marL="514350" indent="-514350">
              <a:buAutoNum type="arabicPeriod"/>
            </a:pP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Μία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πιθανή περίπτωση λοιμώδους νοσήματος</a:t>
            </a:r>
          </a:p>
          <a:p>
            <a:pPr marL="514350" indent="-514350">
              <a:buAutoNum type="arabicPeriod"/>
            </a:pP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Παιδαγωγική αξία του 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Περί Επιδημιών </a:t>
            </a: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του Ιπποκράτη</a:t>
            </a:r>
          </a:p>
          <a:p>
            <a:pPr marL="514350" indent="-514350">
              <a:buAutoNum type="arabicPeriod"/>
            </a:pPr>
            <a:endParaRPr lang="el-GR" dirty="0"/>
          </a:p>
          <a:p>
            <a:pPr marL="514350" indent="-514350">
              <a:buAutoNum type="arabicPeriod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20182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C4211305-DA7C-5D8F-802C-212392186F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l-GR" b="1" dirty="0">
                <a:solidFill>
                  <a:srgbClr val="FFFF00"/>
                </a:solidFill>
                <a:latin typeface="Calibri" panose="020F0502020204030204" pitchFamily="34" charset="0"/>
              </a:rPr>
              <a:t>CORPUS HIPPOCRATICUM</a:t>
            </a:r>
            <a:endParaRPr lang="el-GR" altLang="el-GR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4210B1CF-25A0-91EB-539E-AA72B45D80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1) Γενικά έργα:</a:t>
            </a:r>
            <a:r>
              <a:rPr lang="el-GR" altLang="el-GR" sz="2000" b="1" dirty="0">
                <a:solidFill>
                  <a:srgbClr val="FF9900"/>
                </a:solidFill>
                <a:latin typeface="Calibri" panose="020F0502020204030204" pitchFamily="34" charset="0"/>
              </a:rPr>
              <a:t> </a:t>
            </a:r>
            <a:r>
              <a:rPr lang="el-GR" altLang="el-GR" sz="2000" b="1" i="1" dirty="0">
                <a:latin typeface="Calibri" panose="020F0502020204030204" pitchFamily="34" charset="0"/>
              </a:rPr>
              <a:t>Όρκος</a:t>
            </a:r>
            <a:r>
              <a:rPr lang="el-GR" altLang="el-GR" sz="2000" b="1" dirty="0">
                <a:latin typeface="Calibri" panose="020F0502020204030204" pitchFamily="34" charset="0"/>
              </a:rPr>
              <a:t>,</a:t>
            </a:r>
            <a:r>
              <a:rPr lang="el-GR" altLang="el-GR" sz="2000" b="1" i="1" dirty="0">
                <a:latin typeface="Calibri" panose="020F0502020204030204" pitchFamily="34" charset="0"/>
              </a:rPr>
              <a:t> Νόμος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Αρχαίης</a:t>
            </a:r>
            <a:r>
              <a:rPr lang="el-GR" altLang="el-GR" sz="2000" b="1" i="1" dirty="0">
                <a:latin typeface="Calibri" panose="020F0502020204030204" pitchFamily="34" charset="0"/>
              </a:rPr>
              <a:t>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Ιητρικής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Ιατρού, Περί Τέχνης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Ευσχημοσύνης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Παραγγελίαι</a:t>
            </a:r>
            <a:r>
              <a:rPr lang="el-GR" altLang="el-GR" sz="2000" b="1" i="1" dirty="0">
                <a:latin typeface="Calibri" panose="020F0502020204030204" pitchFamily="34" charset="0"/>
              </a:rPr>
              <a:t>, Αφορισμοί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2)Φυσιολογία-Ανατομία-Διατροφή:</a:t>
            </a:r>
            <a:r>
              <a:rPr lang="el-GR" altLang="el-GR" sz="2000" b="1" dirty="0">
                <a:solidFill>
                  <a:srgbClr val="FF9900"/>
                </a:solidFill>
                <a:latin typeface="Calibri" panose="020F0502020204030204" pitchFamily="34" charset="0"/>
              </a:rPr>
              <a:t>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Ανατομής,Περί</a:t>
            </a:r>
            <a:r>
              <a:rPr lang="el-GR" altLang="el-GR" sz="2000" b="1" i="1" dirty="0">
                <a:latin typeface="Calibri" panose="020F0502020204030204" pitchFamily="34" charset="0"/>
              </a:rPr>
              <a:t> Καρδίας, Περί Σαρκών, Περί Αδένων, Περί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Οστέων</a:t>
            </a:r>
            <a:r>
              <a:rPr lang="el-GR" altLang="el-GR" sz="2000" b="1" i="1" dirty="0">
                <a:latin typeface="Calibri" panose="020F0502020204030204" pitchFamily="34" charset="0"/>
              </a:rPr>
              <a:t> Φύσεως, Περί Γονής, Περί Φύσεως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Παιδίου</a:t>
            </a:r>
            <a:r>
              <a:rPr lang="el-GR" altLang="el-GR" sz="2000" b="1" i="1" dirty="0">
                <a:latin typeface="Calibri" panose="020F0502020204030204" pitchFamily="34" charset="0"/>
              </a:rPr>
              <a:t>, Διαιτητικά, Περί Τροφής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Διαίτης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Διαίτης Υγιεινής, Περί Διαίτης Οξέων</a:t>
            </a:r>
            <a:r>
              <a:rPr lang="el-GR" altLang="el-GR" sz="2000" b="1" dirty="0">
                <a:latin typeface="Calibri" panose="020F0502020204030204" pitchFamily="34" charset="0"/>
              </a:rPr>
              <a:t> </a:t>
            </a:r>
            <a:endParaRPr lang="el-GR" altLang="el-GR" sz="2000" b="1" i="1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3)Παθολογία: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Αέρων-Υδάτων-Τόπων, Περί Χυμών, Περί Κρίσεων, Περί Κρισίμων, Περί Εβδομάδων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Φυσών</a:t>
            </a:r>
            <a:endParaRPr lang="el-GR" altLang="el-GR" sz="2000" b="1" i="1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4)Προγνωστικά:</a:t>
            </a:r>
            <a:r>
              <a:rPr lang="el-GR" altLang="el-GR" sz="2000" b="1" dirty="0">
                <a:solidFill>
                  <a:srgbClr val="FF9900"/>
                </a:solidFill>
                <a:latin typeface="Calibri" panose="020F0502020204030204" pitchFamily="34" charset="0"/>
              </a:rPr>
              <a:t>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Προγνωστικόν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Προρρητικόν</a:t>
            </a:r>
            <a:r>
              <a:rPr lang="el-GR" altLang="el-GR" sz="2000" b="1" i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Κωακαί</a:t>
            </a:r>
            <a:r>
              <a:rPr lang="el-GR" altLang="el-GR" sz="2000" b="1" i="1" dirty="0">
                <a:latin typeface="Calibri" panose="020F0502020204030204" pitchFamily="34" charset="0"/>
              </a:rPr>
              <a:t> Προγνώσεις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5)Επιδημιολογία-Νοσολογία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Επιδημιών, Περί Παθών, Περί Νόσων, Περί των Εντός Παθών, Περί της Ιερής Νόσου, Περί Τύπων των κατ'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άνθρωπον</a:t>
            </a:r>
            <a:endParaRPr lang="el-GR" altLang="el-GR" sz="2000" b="1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l-GR" altLang="el-GR" sz="2400" b="1" dirty="0">
              <a:solidFill>
                <a:srgbClr val="FF99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l-GR" altLang="el-GR" sz="2000" b="1" dirty="0">
              <a:solidFill>
                <a:srgbClr val="FF99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l-GR" altLang="el-GR" sz="2000" b="1" dirty="0">
              <a:solidFill>
                <a:srgbClr val="FF99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l-GR" altLang="el-GR" sz="2000" b="1" dirty="0">
              <a:solidFill>
                <a:srgbClr val="FF99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l-GR" altLang="el-GR" sz="2000" b="1" dirty="0"/>
          </a:p>
          <a:p>
            <a:pPr eaLnBrk="1" hangingPunct="1">
              <a:lnSpc>
                <a:spcPct val="90000"/>
              </a:lnSpc>
              <a:defRPr/>
            </a:pPr>
            <a:endParaRPr lang="el-GR" altLang="el-GR" sz="2000" b="1" dirty="0">
              <a:solidFill>
                <a:srgbClr val="FF99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l-GR" altLang="el-GR" sz="2000" b="1" dirty="0"/>
          </a:p>
          <a:p>
            <a:pPr eaLnBrk="1" hangingPunct="1">
              <a:lnSpc>
                <a:spcPct val="90000"/>
              </a:lnSpc>
              <a:defRPr/>
            </a:pPr>
            <a:endParaRPr lang="el-GR" altLang="el-GR" sz="24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1B037F5B-A10B-68ED-2B20-1A9B325D1A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l-GR" b="1" dirty="0">
                <a:solidFill>
                  <a:srgbClr val="FFFF00"/>
                </a:solidFill>
                <a:latin typeface="Calibri" panose="020F0502020204030204" pitchFamily="34" charset="0"/>
              </a:rPr>
              <a:t>CORPUS HIPPOCRATICUM</a:t>
            </a:r>
            <a:endParaRPr lang="el-GR" altLang="el-GR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6E878249-25C8-6E95-23BF-85E732C644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6) Θεραπευτική</a:t>
            </a:r>
            <a:r>
              <a:rPr lang="el-GR" altLang="el-GR" sz="2000" b="1" dirty="0">
                <a:latin typeface="Calibri" panose="020F0502020204030204" pitchFamily="34" charset="0"/>
              </a:rPr>
              <a:t> 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Διαίτης Οξέων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Υγρών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Χρήσιος</a:t>
            </a:r>
            <a:endParaRPr lang="el-GR" altLang="el-GR" sz="2000" b="1" i="1" dirty="0">
              <a:latin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7) Χειρουργική:</a:t>
            </a:r>
            <a:r>
              <a:rPr lang="el-GR" altLang="el-GR" sz="2000" b="1" dirty="0">
                <a:solidFill>
                  <a:srgbClr val="FF9900"/>
                </a:solidFill>
                <a:latin typeface="Calibri" panose="020F0502020204030204" pitchFamily="34" charset="0"/>
              </a:rPr>
              <a:t> </a:t>
            </a:r>
            <a:r>
              <a:rPr lang="el-GR" altLang="el-GR" sz="2000" b="1" i="1" dirty="0">
                <a:latin typeface="Calibri" panose="020F0502020204030204" pitchFamily="34" charset="0"/>
              </a:rPr>
              <a:t>Κατ'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Ιατρείον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Ελκών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Αιμοροϊδων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Συρίγγων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των εν τη Κεφαλή Τραυμάτων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Αγμών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Άρθρων,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Μολχικός</a:t>
            </a:r>
            <a:endParaRPr lang="el-GR" altLang="el-GR" sz="2000" b="1" i="1" dirty="0">
              <a:latin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8) Γυναικολογία:</a:t>
            </a:r>
            <a:r>
              <a:rPr lang="el-GR" altLang="el-GR" sz="2000" b="1" dirty="0">
                <a:latin typeface="Calibri" panose="020F0502020204030204" pitchFamily="34" charset="0"/>
              </a:rPr>
              <a:t>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Παρθενίων, Περί Γυναικείας Φύσεως, Περί Γυναικείων Α', Β, Περί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Αφόρων</a:t>
            </a:r>
            <a:r>
              <a:rPr lang="el-GR" altLang="el-GR" sz="2000" b="1" i="1" dirty="0">
                <a:latin typeface="Calibri" panose="020F0502020204030204" pitchFamily="34" charset="0"/>
              </a:rPr>
              <a:t>, Περί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Επικυήσεως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Επταμήνου και Οκταμήνου</a:t>
            </a:r>
            <a:r>
              <a:rPr lang="el-GR" altLang="el-GR" sz="2000" b="1" dirty="0">
                <a:latin typeface="Calibri" panose="020F0502020204030204" pitchFamily="34" charset="0"/>
              </a:rPr>
              <a:t>,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Εγκατατομής</a:t>
            </a:r>
            <a:r>
              <a:rPr lang="el-GR" altLang="el-GR" sz="2000" b="1" i="1" dirty="0">
                <a:latin typeface="Calibri" panose="020F0502020204030204" pitchFamily="34" charset="0"/>
              </a:rPr>
              <a:t> Εμβρύου</a:t>
            </a: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9) Οφθαλμολογία:</a:t>
            </a:r>
            <a:r>
              <a:rPr lang="el-GR" altLang="el-GR" sz="2000" b="1" dirty="0">
                <a:solidFill>
                  <a:srgbClr val="FF9900"/>
                </a:solidFill>
                <a:latin typeface="Calibri" panose="020F0502020204030204" pitchFamily="34" charset="0"/>
              </a:rPr>
              <a:t>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Όψεως</a:t>
            </a:r>
            <a:r>
              <a:rPr lang="el-GR" altLang="el-GR" sz="2000" b="1" dirty="0">
                <a:latin typeface="Calibri" panose="020F0502020204030204" pitchFamily="34" charset="0"/>
              </a:rPr>
              <a:t> </a:t>
            </a: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10) Παιδιατρικά</a:t>
            </a:r>
            <a:r>
              <a:rPr lang="el-GR" altLang="el-GR" sz="2000" b="1" dirty="0">
                <a:solidFill>
                  <a:srgbClr val="FF9900"/>
                </a:solidFill>
                <a:latin typeface="Calibri" panose="020F0502020204030204" pitchFamily="34" charset="0"/>
              </a:rPr>
              <a:t> </a:t>
            </a:r>
            <a:r>
              <a:rPr lang="el-GR" altLang="el-GR" sz="2000" b="1" i="1" dirty="0">
                <a:latin typeface="Calibri" panose="020F0502020204030204" pitchFamily="34" charset="0"/>
              </a:rPr>
              <a:t>Περί </a:t>
            </a:r>
            <a:r>
              <a:rPr lang="el-GR" altLang="el-GR" sz="2000" b="1" i="1" dirty="0" err="1">
                <a:latin typeface="Calibri" panose="020F0502020204030204" pitchFamily="34" charset="0"/>
              </a:rPr>
              <a:t>Οδοντοφυίης</a:t>
            </a:r>
            <a:r>
              <a:rPr lang="el-GR" altLang="el-GR" dirty="0">
                <a:latin typeface="Calibri" panose="020F0502020204030204" pitchFamily="34" charset="0"/>
              </a:rPr>
              <a:t> </a:t>
            </a:r>
            <a:endParaRPr lang="el-GR" altLang="el-GR" sz="2000" b="1" dirty="0">
              <a:solidFill>
                <a:srgbClr val="FF9900"/>
              </a:solidFill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l-GR" altLang="el-GR" sz="2000" b="1" dirty="0">
              <a:solidFill>
                <a:srgbClr val="FF9900"/>
              </a:solidFill>
            </a:endParaRPr>
          </a:p>
          <a:p>
            <a:pPr eaLnBrk="1" hangingPunct="1">
              <a:defRPr/>
            </a:pPr>
            <a:endParaRPr lang="el-GR" altLang="el-GR" sz="2000" b="1" dirty="0">
              <a:solidFill>
                <a:srgbClr val="FF9900"/>
              </a:solidFill>
            </a:endParaRPr>
          </a:p>
          <a:p>
            <a:pPr eaLnBrk="1" hangingPunct="1">
              <a:defRPr/>
            </a:pPr>
            <a:endParaRPr lang="el-GR" altLang="el-GR" sz="2000" b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EAD342AE-D79F-B5D6-366D-3DA18B8B9C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Η ΙΑΤΡΙΚΗ ΩΣ ΕΠΙΣΤΗΜΗ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316A16EE-5549-2D9C-029E-C06C3AF7E0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420813"/>
            <a:ext cx="4160152" cy="388265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Char char="-"/>
              <a:defRPr/>
            </a:pPr>
            <a:r>
              <a:rPr lang="el-G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Ο Ιπποκράτης (460–375 π.Χ.) θεωρείται ο θεμελιωτής της επιστημονικής Ιατρικής, καθώς απέρριψε τις υπερφυσικές ερμηνείες των νοσημάτων και υιοθέτησε μια προσέγγιση βασισμένη στην παρατήρηση, την εμπειρία και τη λογική σκέψη.</a:t>
            </a:r>
            <a:endParaRPr lang="el-GR" altLang="el-G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l-GR" altLang="el-GR" sz="2000" b="1" dirty="0"/>
              <a:t> </a:t>
            </a:r>
            <a:endParaRPr lang="el-GR" altLang="el-GR" sz="2000" b="1" i="1" dirty="0">
              <a:solidFill>
                <a:srgbClr val="FF9900"/>
              </a:solidFill>
            </a:endParaRPr>
          </a:p>
        </p:txBody>
      </p:sp>
      <p:pic>
        <p:nvPicPr>
          <p:cNvPr id="2" name="Εικόνα 1" descr="Πανεπιστήμια: Επιτέλους, διά ζώσης μάθημα για τους φοιτητές της χώρας -Με  μάσκες και τήρηση αποστάσεων [εικόνες] - iefimerida.gr">
            <a:extLst>
              <a:ext uri="{FF2B5EF4-FFF2-40B4-BE49-F238E27FC236}">
                <a16:creationId xmlns:a16="http://schemas.microsoft.com/office/drawing/2014/main" id="{E5707C6A-9FC5-BB0C-31C3-83F370B19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656" y="1250894"/>
            <a:ext cx="4797152" cy="4229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31BD30-3768-D99C-F20D-5AEF5E235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ΠΕΡΙ ΕΠΙΔΗΜΙΩΝ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0FF2C22-5A73-3C37-F25E-05084EA92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20813"/>
            <a:ext cx="5076056" cy="4530725"/>
          </a:xfrm>
        </p:spPr>
        <p:txBody>
          <a:bodyPr/>
          <a:lstStyle/>
          <a:p>
            <a:pPr marL="0" indent="0">
              <a:buNone/>
            </a:pP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 </a:t>
            </a:r>
            <a:r>
              <a:rPr lang="el-GR" sz="16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Περί Επιδημιών </a:t>
            </a: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συγκαταλέγεται στα σημαντικότερα κείμενα της αρχαίας ελληνικής ιατρικής γραμματείας (</a:t>
            </a:r>
            <a:r>
              <a:rPr lang="el-GR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Ackerknecht</a:t>
            </a: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1982). Ειδικότερα περιλαμβάνει: </a:t>
            </a: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l-GR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Περιλαμβάνει λεπτομερείς καταγραφές κλινικών περιστατικών με αναφορές στο ιστορικό των ασθενών, τα συμπτώματα, τις περιβαλλοντικές συνθήκες, τη θεραπευτική αντιμετώπιση και την τελική έκβαση της νόσου.</a:t>
            </a:r>
          </a:p>
          <a:p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Οι καταγραφές αυτές αποτελούν την αρχαιότερη γνωστή μορφή συστηματικών περιπτωσιολογικών μελετών (</a:t>
            </a:r>
            <a:r>
              <a:rPr lang="el-GR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case</a:t>
            </a: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studies</a:t>
            </a: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προάγοντας τη μεθοδική συλλογή και αξιολόγηση κλινικών δεδομένων.</a:t>
            </a:r>
          </a:p>
          <a:p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σημασία του έργου παραμένει διαχρονική, καθώς συνέβαλε στη διαμόρφωση της επιστημονικής μεθοδολογίας και εξακολουθεί να προσφέρει πολύτιμα παιδαγωγικά πρότυπα για τη σύγχρονη ιατρική εκπαίδευση (Pappas </a:t>
            </a:r>
            <a:r>
              <a:rPr lang="el-GR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al., 2008).</a:t>
            </a:r>
          </a:p>
          <a:p>
            <a:endParaRPr lang="el-GR" dirty="0"/>
          </a:p>
        </p:txBody>
      </p:sp>
      <p:pic>
        <p:nvPicPr>
          <p:cNvPr id="4" name="Εικόνα 3" descr="Hippocrates bust and title page Wellcome L0041093">
            <a:extLst>
              <a:ext uri="{FF2B5EF4-FFF2-40B4-BE49-F238E27FC236}">
                <a16:creationId xmlns:a16="http://schemas.microsoft.com/office/drawing/2014/main" id="{5AE7BA1F-1325-EFE5-345A-0F255A8EC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1" y="1196752"/>
            <a:ext cx="421196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84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6F317-ADFF-EC51-ADB4-72CC4DDE0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BB16AF-D896-C5E1-9409-70A3C4380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ΣΥΜΒΟΛΗ ΤΩΝ 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CASE REPORTS</a:t>
            </a:r>
            <a:r>
              <a:rPr lang="el-GR" sz="2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ΣΤΗΝ ΕΡΕΥΝΑ ΚΑΙ ΣΤΗΝ ΙΑΤΡΙΚΗ ΕΚΠΑΙΔΕΥΣΗ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5F933A2-CF6E-A354-2587-A4B90D5EB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68760"/>
            <a:ext cx="8892479" cy="4680520"/>
          </a:xfrm>
        </p:spPr>
        <p:txBody>
          <a:bodyPr/>
          <a:lstStyle/>
          <a:p>
            <a:pPr marL="0" indent="0">
              <a:buNone/>
            </a:pP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Αποτελούν θεμελιώδες εργαλείο της τεκμηριωμένης ιατρικής (</a:t>
            </a:r>
            <a:r>
              <a:rPr lang="el-GR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evidence-based</a:t>
            </a: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medicine</a:t>
            </a: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ιδιαίτερα για την καταγραφή σπάνιων νοσημάτων και ασυνήθιστων κλινικών εκδηλώσεων.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Συμβάλλουν στην αναγνώριση νέων ασθενειών, ανεπιθύμητων ενεργειών φαρμάκων και καινοτόμων θεραπευτικών προσεγγίσεων.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Παρέχουν λεπτομερή κλινικά δεδομένα από πραγματικούς ασθενείς, τα οποία συχνά δεν μπορούν να αποτυπωθούν σε μεγάλες κλινικές μελέτες.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Λειτουργούν ως αφετηρία για τη διαμόρφωση νέων ερευνητικών υποθέσεων και την ανάπτυξη περαιτέρω κλινικής έρευνας.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Αποτελούν σημαντικό εκπαιδευτικό εργαλείο, ενισχύοντας την κλινική σκέψη, τη διαγνωστική ικανότητα και τη λήψη αποφάσεων των επαγγελματιών υγείας.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Διευκολύνουν τη διάδοση της κλινικής εμπειρίας και την ανταλλαγή γνώσης μεταξύ των ιατρών, συμβάλλοντας στη συνεχή βελτίωση της ιατρικής πρακτικής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1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Suvvari</a:t>
            </a:r>
            <a:r>
              <a:rPr lang="el-G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l-G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al., 2024)</a:t>
            </a:r>
          </a:p>
          <a:p>
            <a:pPr marL="0" indent="0">
              <a:buNone/>
            </a:pPr>
            <a:endParaRPr lang="el-GR" sz="1400" dirty="0"/>
          </a:p>
        </p:txBody>
      </p:sp>
      <p:pic>
        <p:nvPicPr>
          <p:cNvPr id="5" name="Εικόνα 4" descr="Collaborative Medical Education: Students as Partners during  Technology-Enhanced Course Redesign | EDUCAUSE Review">
            <a:extLst>
              <a:ext uri="{FF2B5EF4-FFF2-40B4-BE49-F238E27FC236}">
                <a16:creationId xmlns:a16="http://schemas.microsoft.com/office/drawing/2014/main" id="{42199B38-D484-8612-7A6E-A14CD7597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08920" y="386471"/>
            <a:ext cx="3240361" cy="361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35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597B82-CE2F-17C1-9A04-8450A781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ΙΠΠΟΚΡΑΤΙΚΗ ΜΕΘΟΔΟΛΟΓΙΑ ΣΤΙΣ ΠΕΡΙΠΤΩΣΙΑΚΕΣ ΜΕΛΕΤΕΣ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24FBDF-1728-6E00-B2E5-474286656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  </a:t>
            </a:r>
            <a:r>
              <a:rPr lang="el-GR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Περί Επιδημιών </a:t>
            </a: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αποτυπώνει τη μετάβαση της Ιατρικής από τις εμπειρικές και μεταφυσικές αντιλήψεις σε μια επιστήμη βασισμένη στη συστηματική παρατήρηση και τη λογική ανάλυση (Kalachanis, 2011· </a:t>
            </a:r>
            <a:r>
              <a:rPr lang="el-G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Nissen</a:t>
            </a: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l-G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Wynn</a:t>
            </a: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2014).</a:t>
            </a:r>
          </a:p>
          <a:p>
            <a:pPr marL="0" indent="0">
              <a:buNone/>
            </a:pP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περιλαμβάνει πολυάριθμες περιπτωσιολογικές μελέτες ασθενών και παρουσιάζει μια πρώιμη μορφή ταξινόμησης των νοσημάτων με βάση: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 συμπτώματα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τη φυσική πορεία και την έκβασή τους (Martin &amp; </a:t>
            </a:r>
            <a:r>
              <a:rPr lang="el-G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Granel</a:t>
            </a: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2020)</a:t>
            </a:r>
          </a:p>
          <a:p>
            <a:pPr marL="0" indent="0">
              <a:buNone/>
            </a:pP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Η ακριβής καταγραφή των κλινικών δεδομένων και η ομαδοποίηση παρόμοιων περιστατικών συνέβαλαν στη διαμόρφωση της ιπποκρατικής μεθόδου και έθεσαν τις βάσεις για τη συστηματική διάγνωση, πρόγνωση και διαχείριση των ασθενειών (</a:t>
            </a:r>
            <a:r>
              <a:rPr lang="el-G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Kleisiaris</a:t>
            </a: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2014).</a:t>
            </a:r>
          </a:p>
        </p:txBody>
      </p:sp>
    </p:spTree>
    <p:extLst>
      <p:ext uri="{BB962C8B-B14F-4D97-AF65-F5344CB8AC3E}">
        <p14:creationId xmlns:p14="http://schemas.microsoft.com/office/powerpoint/2010/main" val="2575751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D6FAD-750D-7529-92E5-EF0DC5B25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9122A0-6663-A7E4-EFA3-6C127B949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ΙΠΠΟΚΡΑΤΙΚΗ ΜΕΘΟΔΟΛΟΓΙΑ ΣΤΙΣ ΠΕΡΙΠΤΩΣΙΑΚΕΣ ΜΕΛΕΤΕΣ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7F63600A-2FA9-CA0F-C154-0A686565F0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1592820"/>
              </p:ext>
            </p:extLst>
          </p:nvPr>
        </p:nvGraphicFramePr>
        <p:xfrm>
          <a:off x="539552" y="1268760"/>
          <a:ext cx="7859216" cy="5050258"/>
        </p:xfrm>
        <a:graphic>
          <a:graphicData uri="http://schemas.openxmlformats.org/drawingml/2006/table">
            <a:tbl>
              <a:tblPr/>
              <a:tblGrid>
                <a:gridCol w="3929608">
                  <a:extLst>
                    <a:ext uri="{9D8B030D-6E8A-4147-A177-3AD203B41FA5}">
                      <a16:colId xmlns:a16="http://schemas.microsoft.com/office/drawing/2014/main" val="4018227223"/>
                    </a:ext>
                  </a:extLst>
                </a:gridCol>
                <a:gridCol w="3929608">
                  <a:extLst>
                    <a:ext uri="{9D8B030D-6E8A-4147-A177-3AD203B41FA5}">
                      <a16:colId xmlns:a16="http://schemas.microsoft.com/office/drawing/2014/main" val="1321614736"/>
                    </a:ext>
                  </a:extLst>
                </a:gridCol>
              </a:tblGrid>
              <a:tr h="2384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ΜΕΘΟΔΟΣ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ΠΕΡΙΓΡΑΦΗ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591514"/>
                  </a:ext>
                </a:extLst>
              </a:tr>
              <a:tr h="7749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Σύγκριση και ομαδοποίηση περιστατικών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Συστηματική σύγκριση διαφορετικών κλινικών περιπτώσεων και ομαδοποίηση παρόμοιων περιστατικών.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3705460"/>
                  </a:ext>
                </a:extLst>
              </a:tr>
              <a:tr h="5961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Ταξινομική προσέγγιση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Ταξινόμηση των νοσημάτων με βάση κοινά κλινικά χαρακτηριστικά, συμπτώματα και εκδηλώσεις.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1081067"/>
                  </a:ext>
                </a:extLst>
              </a:tr>
              <a:tr h="7749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Έμφαση στην πρόγνωση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Η πρόγνωση θεωρείται θεμελιώδες στοιχείο της ιατρικής πρακτικής και της αξιολόγησης της πορείας του ασθενούς.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196135"/>
                  </a:ext>
                </a:extLst>
              </a:tr>
              <a:tr h="7749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Η νόσος ως δυναμική διαδικασία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Η ασθένεια αντιμετωπίζεται ως εξελισσόμενη κατάσταση με συγκεκριμένη χρονική πορεία και φυσική ιστορία.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8836637"/>
                  </a:ext>
                </a:extLst>
              </a:tr>
              <a:tr h="5961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Από τα σύνδρομα στις νοσολογικές οντότητες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Η παρατήρηση ομάδων συμπτωμάτων οδήγησε στη σταδιακή αναγνώριση διακριτών νοσημάτων.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652870"/>
                  </a:ext>
                </a:extLst>
              </a:tr>
              <a:tr h="7749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Ρόλος του περιβάλλοντος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Μελέτη της επίδρασης περιβαλλοντικών παραγόντων στην εμφάνιση, εξέλιξη και έκβαση των ασθενειών.</a:t>
                      </a:r>
                    </a:p>
                  </a:txBody>
                  <a:tcPr marL="59615" marR="59615" marT="29807" marB="298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75576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EBE2A3B-6D6C-9126-B41C-8450A3202217}"/>
              </a:ext>
            </a:extLst>
          </p:cNvPr>
          <p:cNvSpPr txBox="1"/>
          <p:nvPr/>
        </p:nvSpPr>
        <p:spPr>
          <a:xfrm>
            <a:off x="718200" y="631901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Martin and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Granel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(2006) </a:t>
            </a:r>
            <a:endParaRPr lang="el-G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098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4F1F9-C3B2-5643-275B-F2C8F99A6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EFC6A3-2BFE-0487-CE1D-49306B114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ΜΙΑ ΠΙΘΑΝΗ ΠΕΡΙΠΤΩΣΗ ΛΟΙΜΩΔΟΥΣ ΝΟΣΗΜΑΤΟΣ (Επιδημιών το πρώτον, III, 3, 17)</a:t>
            </a:r>
            <a:br>
              <a:rPr lang="el-GR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7715C161-239E-5A1C-D50A-C12E64170E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880444"/>
              </p:ext>
            </p:extLst>
          </p:nvPr>
        </p:nvGraphicFramePr>
        <p:xfrm>
          <a:off x="395536" y="1412776"/>
          <a:ext cx="8064896" cy="4575034"/>
        </p:xfrm>
        <a:graphic>
          <a:graphicData uri="http://schemas.openxmlformats.org/drawingml/2006/table">
            <a:tbl>
              <a:tblPr/>
              <a:tblGrid>
                <a:gridCol w="1944216">
                  <a:extLst>
                    <a:ext uri="{9D8B030D-6E8A-4147-A177-3AD203B41FA5}">
                      <a16:colId xmlns:a16="http://schemas.microsoft.com/office/drawing/2014/main" val="3278827211"/>
                    </a:ext>
                  </a:extLst>
                </a:gridCol>
                <a:gridCol w="6120680">
                  <a:extLst>
                    <a:ext uri="{9D8B030D-6E8A-4147-A177-3AD203B41FA5}">
                      <a16:colId xmlns:a16="http://schemas.microsoft.com/office/drawing/2014/main" val="3390560896"/>
                    </a:ext>
                  </a:extLst>
                </a:gridCol>
              </a:tblGrid>
              <a:tr h="2441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ΑΣΘΕΝΗΣ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Απολλώνιος από τα Άβδηρα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181113"/>
                  </a:ext>
                </a:extLst>
              </a:tr>
              <a:tr h="17149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ΙΣΤΟΡΙΚΟ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Χρόνιος πόνος στην περιοχή του ήπατος, διόγκωση σπλάγχνων, επεισόδια </a:t>
                      </a:r>
                      <a:r>
                        <a:rPr lang="el-GR" sz="20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ικτέρου</a:t>
                      </a:r>
                      <a:r>
                        <a:rPr lang="el-GR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μετεωρισμός και ωχρότητα.</a:t>
                      </a:r>
                      <a:r>
                        <a:rPr lang="en-US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Πιθανή ηπατική νόσος Κακή διατροφή και υπερβολική κατανάλωση τροφής και γάλακτος κατά την έναρξη της νόσου.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8440197"/>
                  </a:ext>
                </a:extLst>
              </a:tr>
              <a:tr h="5913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ΕΝΑΡΞΗ ΝΟΣΟΥ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Πυρετός μετά από κατανάλωση </a:t>
                      </a:r>
                      <a:r>
                        <a:rPr lang="el-GR" sz="20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βοείου</a:t>
                      </a:r>
                      <a:r>
                        <a:rPr lang="el-GR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κρέατος και ποτού, ακολουθούμενος από κατάκλιση.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0456717"/>
                  </a:ext>
                </a:extLst>
              </a:tr>
              <a:tr h="7687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ΚΥΡΙΑ ΣΥΜΠΤΩΜΑΤΑ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Πυρετός, ανορεξία/δυσπεψία, έντονος μετεωρισμός, δίψα, αϋπνία, κοιλιακή διαταραχή, επώδυνη διόγκωση δεξιού υποχονδρίου, ψυχρά άκρα.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317038"/>
                  </a:ext>
                </a:extLst>
              </a:tr>
              <a:tr h="7687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ΝΕΥΡΟΛΟΓΙΚΑ ΣΥΜΠΤΩΜΑΤΑ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Σύγχυση, απώλεια μνήμης, παραλήρημα, διαταραχές συνείδησης, κωματώδεις καταστάσεις, απώλεια ομιλίας στα τελικά στάδια.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8044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1754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F38E3-2924-DB4F-7D96-C1169969C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F5D047-35A6-109A-BE1C-A1BE10642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ΜΙΑ ΠΙΘΑΝΗ ΠΕΡΙΠΤΩΣΗ ΛΟΙΜΩΔΟΥΣ ΝΟΣΗΜΑΤΟΣ (Επιδημιών το πρώτον, III, 3, 17)</a:t>
            </a:r>
            <a:br>
              <a:rPr lang="el-GR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l-GR" sz="24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7B645206-7823-6CE9-99C6-EF40B2A087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253684"/>
              </p:ext>
            </p:extLst>
          </p:nvPr>
        </p:nvGraphicFramePr>
        <p:xfrm>
          <a:off x="0" y="1282601"/>
          <a:ext cx="4572000" cy="5282672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327882721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390560896"/>
                    </a:ext>
                  </a:extLst>
                </a:gridCol>
              </a:tblGrid>
              <a:tr h="4892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ΕΥΡΗΜΑΤΑ 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Αραιά και λιγοστά ούρα, συχνά μαύρου χρώματος. Διαρροϊκές κενώσεις με ποικίλη μορφολογία (</a:t>
                      </a:r>
                      <a:r>
                        <a:rPr lang="el-GR" sz="14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χολώδεις</a:t>
                      </a:r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μέλαινες, λιπαρές, άπεπτες, γαλακτώδεις).</a:t>
                      </a:r>
                    </a:p>
                    <a:p>
                      <a:pPr>
                        <a:buNone/>
                      </a:pPr>
                      <a:endParaRPr lang="el-GR" sz="1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823304"/>
                  </a:ext>
                </a:extLst>
              </a:tr>
              <a:tr h="9508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ΕΞΕΛΙΞΗ ΝΟΣΟΥ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14η ημέρα: σοβαρό παραλήρημα και κώμα. 24η ημέρα: παροδική βελτίωση. 30ή ημέρα: επιδείνωση με υψηλό πυρετό και αφωνία.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746154"/>
                  </a:ext>
                </a:extLst>
              </a:tr>
              <a:tr h="2584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ΕΚΒΑΣΗ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Θάνατος την 34η ημέρα.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7690428"/>
                  </a:ext>
                </a:extLst>
              </a:tr>
              <a:tr h="4892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ΙΠΠΟΚΡΑΤΙΚΗ ΔΙΑΓΝΩΣΗ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Φρενίτιδα (οξύ εμπύρετο νόσημα με διαταραχή των νοητικών λειτουργιών).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1582414"/>
                  </a:ext>
                </a:extLst>
              </a:tr>
              <a:tr h="12411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ΣΥΓΧΡΟΝΗ ΔΙΑΓΝΩΣΤΙΚΗ ΠΡΟΣΕΓΓΙΣΗ (ΥΠΟΘΕΤΙΚΗ)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Σοβαρό λοιμώδες νόσημα με ηπατική συμμετοχή και εγκεφαλοπάθεια. Πιθανές διαγνώσεις: σηψαιμία, ηπατική ανεπάρκεια με ηπατική εγκεφαλοπάθεια, βαριά </a:t>
                      </a:r>
                      <a:r>
                        <a:rPr lang="el-GR" sz="14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χολαγγειίτιδα</a:t>
                      </a:r>
                      <a:r>
                        <a:rPr lang="el-GR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ή άλλη συστηματική λοίμωξη.</a:t>
                      </a:r>
                    </a:p>
                  </a:txBody>
                  <a:tcPr marL="29230" marR="29230" marT="14615" marB="14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789871"/>
                  </a:ext>
                </a:extLst>
              </a:tr>
            </a:tbl>
          </a:graphicData>
        </a:graphic>
      </p:graphicFrame>
      <p:pic>
        <p:nvPicPr>
          <p:cNvPr id="5" name="Εικόνα 4" descr="Hepatic Encephalopathy">
            <a:extLst>
              <a:ext uri="{FF2B5EF4-FFF2-40B4-BE49-F238E27FC236}">
                <a16:creationId xmlns:a16="http://schemas.microsoft.com/office/drawing/2014/main" id="{B6BC02F8-0809-1F4D-B3A6-07C2FD96B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104" y="1420813"/>
            <a:ext cx="4409723" cy="352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11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2023C-5A77-7D56-E3BC-99B70AC5B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9FBC007-8AA6-5309-DC02-E0C4E4247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ΠΑΙΔΑΓΩΓΙΚΗ ΑΞΙΑ ΤΟΥ </a:t>
            </a:r>
            <a:r>
              <a:rPr lang="el-GR" sz="2400" b="1" i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ΠΕΡΙ ΕΠΙΔΗΜΙΩΝ</a:t>
            </a:r>
            <a:r>
              <a:rPr lang="el-GR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ΤΟΥ ΙΠΠΟΚΡΑΤΗ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49105CB-C6F0-4119-7716-E757C8A99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83" y="1163637"/>
            <a:ext cx="8229600" cy="4530725"/>
          </a:xfrm>
        </p:spPr>
        <p:txBody>
          <a:bodyPr/>
          <a:lstStyle/>
          <a:p>
            <a:pPr marL="0" algn="l" rtl="0" eaLnBrk="1" fontAlgn="ctr" latinLnBrk="0" hangingPunct="1">
              <a:buNone/>
            </a:pPr>
            <a:r>
              <a:rPr lang="en-US" sz="1800" b="1" i="0" u="sng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l-GR" sz="1800" b="1" i="0" u="sng" strike="noStrike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ία πρόταση σύγχρονης ερμηνείας των Επιδημιών του Ιπποκρ</a:t>
            </a:r>
            <a:r>
              <a:rPr lang="el-GR" sz="1800" b="1" u="sng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άτη</a:t>
            </a:r>
          </a:p>
          <a:p>
            <a:pPr marL="0" fontAlgn="ctr">
              <a:buNone/>
            </a:pP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Ιστορικό → Κλινική Εικόνα → Εξέλιξη νόσου → Διάγνωση → Έκβαση → Σύγχρονη ερμηνεία.</a:t>
            </a:r>
            <a:endParaRPr lang="el-GR" sz="1800" b="1" kern="1200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algn="l" rtl="0" eaLnBrk="1" fontAlgn="ctr" latinLnBrk="0" hangingPunct="1">
              <a:buNone/>
            </a:pPr>
            <a:endParaRPr lang="el-GR" sz="1800" b="1" i="0" u="none" strike="noStrike" kern="1200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Αποτελούν πρώιμες μορφές κλινικών περιπτωσιολογικών μελετών (</a:t>
            </a:r>
            <a:r>
              <a:rPr lang="el-G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case</a:t>
            </a: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studies</a:t>
            </a:r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Αναδεικνύουν τη σημασία της συστηματικής παρατήρησης και καταγραφής κλινικών δεδομένων.</a:t>
            </a:r>
          </a:p>
          <a:p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Ενισχύουν την κριτική σκέψη και τη διαγνωστική ικανότητα των επιστημόνων</a:t>
            </a:r>
          </a:p>
          <a:p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Συμβάλλουν στην κατανόηση της φυσικής πορείας των νοσημάτων και της πρόγνωσης.</a:t>
            </a:r>
          </a:p>
          <a:p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•Συνδέουν την ιστορία της ιατρικής με τη σύγχρονη ιατρική εκπαίδευση και πρακτική.</a:t>
            </a:r>
          </a:p>
          <a:p>
            <a:r>
              <a:rPr lang="el-G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Παρέχουν ιστορική γνώση για νοσήματα, που ίσως απασχολήσουν ξανά την ανθρωπότητα</a:t>
            </a:r>
          </a:p>
          <a:p>
            <a:endParaRPr lang="el-G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el-G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l-G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l-G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el-G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31676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Ιπποκράτης - Βικιπαίδεια">
            <a:extLst>
              <a:ext uri="{FF2B5EF4-FFF2-40B4-BE49-F238E27FC236}">
                <a16:creationId xmlns:a16="http://schemas.microsoft.com/office/drawing/2014/main" id="{BC9F63FF-94F7-521A-6D52-079527A43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528" y="275710"/>
            <a:ext cx="3744416" cy="42484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743191-0CE8-7405-9762-781B5228BA3B}"/>
              </a:ext>
            </a:extLst>
          </p:cNvPr>
          <p:cNvSpPr txBox="1"/>
          <p:nvPr/>
        </p:nvSpPr>
        <p:spPr>
          <a:xfrm>
            <a:off x="971600" y="4797152"/>
            <a:ext cx="70202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Ὁ βίος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βραχὺς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ἡ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δὲ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τέχνη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μακρὴ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ὁ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δὲ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καιρὸς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ὀξὺς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ἡ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δὲ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πεῖρα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σφαλερὴ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ἡ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δὲ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κρίσις χαλεπή.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Δεῖ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δὲ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οὐ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μόνον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ἑωυτὸν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παρέ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b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χειν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τὰ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δέοντα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ποιεῦντα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ἀλλὰ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καὶ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τὸν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νοσέοντα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καὶ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τοὺς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παρεόντας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καὶ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τὰ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ἔξωθεν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ctr"/>
            <a:endParaRPr lang="el-GR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Ιπποκράτης, </a:t>
            </a:r>
            <a:r>
              <a:rPr lang="el-GR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Αφορισμοί, </a:t>
            </a: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Ι, Ι, 2</a:t>
            </a:r>
          </a:p>
        </p:txBody>
      </p:sp>
    </p:spTree>
    <p:extLst>
      <p:ext uri="{BB962C8B-B14F-4D97-AF65-F5344CB8AC3E}">
        <p14:creationId xmlns:p14="http://schemas.microsoft.com/office/powerpoint/2010/main" val="1360348945"/>
      </p:ext>
    </p:extLst>
  </p:cSld>
  <p:clrMapOvr>
    <a:masterClrMapping/>
  </p:clrMapOvr>
</p:sld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</TotalTime>
  <Words>1227</Words>
  <Application>Microsoft Office PowerPoint</Application>
  <PresentationFormat>Προβολή στην οθόνη (4:3)</PresentationFormat>
  <Paragraphs>118</Paragraphs>
  <Slides>13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13</vt:i4>
      </vt:variant>
    </vt:vector>
  </HeadingPairs>
  <TitlesOfParts>
    <vt:vector size="18" baseType="lpstr">
      <vt:lpstr>Arial</vt:lpstr>
      <vt:lpstr>Calibri</vt:lpstr>
      <vt:lpstr>Wingdings</vt:lpstr>
      <vt:lpstr>Beam</vt:lpstr>
      <vt:lpstr>1_Beam</vt:lpstr>
      <vt:lpstr> Η διαχρονική συμβολή του Ιπποκράτη στη διαμόρφωση της ιατρικής εκπαίδευσης </vt:lpstr>
      <vt:lpstr>Η διαχρονική συμβολή του Ιπποκράτη στη διαμόρφωση της ιατρικής εκπαίδευσης</vt:lpstr>
      <vt:lpstr>CORPUS HIPPOCRATICUM</vt:lpstr>
      <vt:lpstr>CORPUS HIPPOCRATICUM</vt:lpstr>
      <vt:lpstr>Η ΙΑΤΡΙΚΗ ΩΣ ΕΠΙΣΤΗΜΗ</vt:lpstr>
      <vt:lpstr>ΠΕΡΙ ΕΠΙΔΗΜΙΩΝ</vt:lpstr>
      <vt:lpstr>ΣΥΜΒΟΛΗ ΤΩΝ CASE REPORTS ΣΤΗΝ ΕΡΕΥΝΑ ΚΑΙ ΣΤΗΝ ΙΑΤΡΙΚΗ ΕΚΠΑΙΔΕΥΣΗ</vt:lpstr>
      <vt:lpstr>ΙΠΠΟΚΡΑΤΙΚΗ ΜΕΘΟΔΟΛΟΓΙΑ ΣΤΙΣ ΠΕΡΙΠΤΩΣΙΑΚΕΣ ΜΕΛΕΤΕΣ</vt:lpstr>
      <vt:lpstr>ΙΠΠΟΚΡΑΤΙΚΗ ΜΕΘΟΔΟΛΟΓΙΑ ΣΤΙΣ ΠΕΡΙΠΤΩΣΙΑΚΕΣ ΜΕΛΕΤΕΣ</vt:lpstr>
      <vt:lpstr>ΜΙΑ ΠΙΘΑΝΗ ΠΕΡΙΠΤΩΣΗ ΛΟΙΜΩΔΟΥΣ ΝΟΣΗΜΑΤΟΣ (Επιδημιών το πρώτον, III, 3, 17) </vt:lpstr>
      <vt:lpstr>ΜΙΑ ΠΙΘΑΝΗ ΠΕΡΙΠΤΩΣΗ ΛΟΙΜΩΔΟΥΣ ΝΟΣΗΜΑΤΟΣ (Επιδημιών το πρώτον, III, 3, 17) </vt:lpstr>
      <vt:lpstr>ΠΑΙΔΑΓΩΓΙΚΗ ΑΞΙΑ ΤΟΥ ΠΕΡΙ ΕΠΙΔΗΜΙΩΝ ΤΟΥ ΙΠΠΟΚΡΑΤΗ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Κοσμολογία του Αναξαγόρα</dc:title>
  <dc:creator>Kostas Kalachanis</dc:creator>
  <cp:lastModifiedBy>Andreas Lazaris</cp:lastModifiedBy>
  <cp:revision>45</cp:revision>
  <dcterms:created xsi:type="dcterms:W3CDTF">2014-11-17T18:47:18Z</dcterms:created>
  <dcterms:modified xsi:type="dcterms:W3CDTF">2026-06-18T17:24:27Z</dcterms:modified>
</cp:coreProperties>
</file>