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5" r:id="rId5"/>
    <p:sldId id="270" r:id="rId6"/>
    <p:sldId id="258" r:id="rId7"/>
    <p:sldId id="266" r:id="rId8"/>
    <p:sldId id="269" r:id="rId9"/>
    <p:sldId id="267" r:id="rId10"/>
    <p:sldId id="262" r:id="rId11"/>
    <p:sldId id="263" r:id="rId12"/>
    <p:sldId id="261" r:id="rId13"/>
    <p:sldId id="260" r:id="rId14"/>
    <p:sldId id="264" r:id="rId1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C7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6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Lazaris" userId="46bea56d-4055-4ee5-82dc-855d1aba7be6" providerId="ADAL" clId="{30BAE075-B5C7-4704-AF92-8D0FE752E212}"/>
    <pc:docChg chg="modSld">
      <pc:chgData name="Andreas Lazaris" userId="46bea56d-4055-4ee5-82dc-855d1aba7be6" providerId="ADAL" clId="{30BAE075-B5C7-4704-AF92-8D0FE752E212}" dt="2026-06-19T05:53:09.675" v="31" actId="113"/>
      <pc:docMkLst>
        <pc:docMk/>
      </pc:docMkLst>
      <pc:sldChg chg="modSp mod">
        <pc:chgData name="Andreas Lazaris" userId="46bea56d-4055-4ee5-82dc-855d1aba7be6" providerId="ADAL" clId="{30BAE075-B5C7-4704-AF92-8D0FE752E212}" dt="2026-06-19T05:44:18.581" v="0" actId="20577"/>
        <pc:sldMkLst>
          <pc:docMk/>
          <pc:sldMk cId="1223624699" sldId="259"/>
        </pc:sldMkLst>
        <pc:spChg chg="mod">
          <ac:chgData name="Andreas Lazaris" userId="46bea56d-4055-4ee5-82dc-855d1aba7be6" providerId="ADAL" clId="{30BAE075-B5C7-4704-AF92-8D0FE752E212}" dt="2026-06-19T05:44:18.581" v="0" actId="20577"/>
          <ac:spMkLst>
            <pc:docMk/>
            <pc:sldMk cId="1223624699" sldId="259"/>
            <ac:spMk id="7" creationId="{DD4C750B-2CA9-8B65-C7CC-3BC98E654CB1}"/>
          </ac:spMkLst>
        </pc:spChg>
      </pc:sldChg>
      <pc:sldChg chg="modSp">
        <pc:chgData name="Andreas Lazaris" userId="46bea56d-4055-4ee5-82dc-855d1aba7be6" providerId="ADAL" clId="{30BAE075-B5C7-4704-AF92-8D0FE752E212}" dt="2026-06-19T05:53:09.675" v="31" actId="113"/>
        <pc:sldMkLst>
          <pc:docMk/>
          <pc:sldMk cId="56625589" sldId="260"/>
        </pc:sldMkLst>
        <pc:spChg chg="mod">
          <ac:chgData name="Andreas Lazaris" userId="46bea56d-4055-4ee5-82dc-855d1aba7be6" providerId="ADAL" clId="{30BAE075-B5C7-4704-AF92-8D0FE752E212}" dt="2026-06-19T05:53:09.675" v="31" actId="113"/>
          <ac:spMkLst>
            <pc:docMk/>
            <pc:sldMk cId="56625589" sldId="260"/>
            <ac:spMk id="9" creationId="{951EAC32-662A-6BBE-FAE7-1BCC521CD25B}"/>
          </ac:spMkLst>
        </pc:spChg>
      </pc:sldChg>
      <pc:sldChg chg="modSp">
        <pc:chgData name="Andreas Lazaris" userId="46bea56d-4055-4ee5-82dc-855d1aba7be6" providerId="ADAL" clId="{30BAE075-B5C7-4704-AF92-8D0FE752E212}" dt="2026-06-19T05:52:10.268" v="29" actId="114"/>
        <pc:sldMkLst>
          <pc:docMk/>
          <pc:sldMk cId="593279479" sldId="261"/>
        </pc:sldMkLst>
        <pc:spChg chg="mod">
          <ac:chgData name="Andreas Lazaris" userId="46bea56d-4055-4ee5-82dc-855d1aba7be6" providerId="ADAL" clId="{30BAE075-B5C7-4704-AF92-8D0FE752E212}" dt="2026-06-19T05:52:10.268" v="29" actId="114"/>
          <ac:spMkLst>
            <pc:docMk/>
            <pc:sldMk cId="593279479" sldId="261"/>
            <ac:spMk id="9" creationId="{0EE0C3AF-4C5D-5B5B-54CA-1BF9C3DC5BA3}"/>
          </ac:spMkLst>
        </pc:spChg>
      </pc:sldChg>
      <pc:sldChg chg="modSp">
        <pc:chgData name="Andreas Lazaris" userId="46bea56d-4055-4ee5-82dc-855d1aba7be6" providerId="ADAL" clId="{30BAE075-B5C7-4704-AF92-8D0FE752E212}" dt="2026-06-19T05:49:22.576" v="26" actId="20577"/>
        <pc:sldMkLst>
          <pc:docMk/>
          <pc:sldMk cId="479334767" sldId="269"/>
        </pc:sldMkLst>
        <pc:spChg chg="mod">
          <ac:chgData name="Andreas Lazaris" userId="46bea56d-4055-4ee5-82dc-855d1aba7be6" providerId="ADAL" clId="{30BAE075-B5C7-4704-AF92-8D0FE752E212}" dt="2026-06-19T05:48:31.430" v="4" actId="20577"/>
          <ac:spMkLst>
            <pc:docMk/>
            <pc:sldMk cId="479334767" sldId="269"/>
            <ac:spMk id="7" creationId="{062D65AD-10C5-F72B-E2C0-D66EC9C8A81A}"/>
          </ac:spMkLst>
        </pc:spChg>
        <pc:spChg chg="mod">
          <ac:chgData name="Andreas Lazaris" userId="46bea56d-4055-4ee5-82dc-855d1aba7be6" providerId="ADAL" clId="{30BAE075-B5C7-4704-AF92-8D0FE752E212}" dt="2026-06-19T05:49:22.576" v="26" actId="20577"/>
          <ac:spMkLst>
            <pc:docMk/>
            <pc:sldMk cId="479334767" sldId="269"/>
            <ac:spMk id="12" creationId="{BA800C4D-6351-3C67-2759-073E577480ED}"/>
          </ac:spMkLst>
        </pc:spChg>
      </pc:sldChg>
    </pc:docChg>
  </pc:docChgLst>
  <pc:docChgLst>
    <pc:chgData name="Andreas Lazaris" userId="46bea56d-4055-4ee5-82dc-855d1aba7be6" providerId="ADAL" clId="{5D8BA785-812C-43E6-B889-63F74FA275DA}"/>
    <pc:docChg chg="modSld sldOrd">
      <pc:chgData name="Andreas Lazaris" userId="46bea56d-4055-4ee5-82dc-855d1aba7be6" providerId="ADAL" clId="{5D8BA785-812C-43E6-B889-63F74FA275DA}" dt="2026-06-18T16:12:09.597" v="147" actId="14100"/>
      <pc:docMkLst>
        <pc:docMk/>
      </pc:docMkLst>
      <pc:sldChg chg="modSp">
        <pc:chgData name="Andreas Lazaris" userId="46bea56d-4055-4ee5-82dc-855d1aba7be6" providerId="ADAL" clId="{5D8BA785-812C-43E6-B889-63F74FA275DA}" dt="2026-06-18T16:02:45.583" v="54" actId="20577"/>
        <pc:sldMkLst>
          <pc:docMk/>
          <pc:sldMk cId="1128015724" sldId="258"/>
        </pc:sldMkLst>
        <pc:spChg chg="mod">
          <ac:chgData name="Andreas Lazaris" userId="46bea56d-4055-4ee5-82dc-855d1aba7be6" providerId="ADAL" clId="{5D8BA785-812C-43E6-B889-63F74FA275DA}" dt="2026-06-18T16:02:45.583" v="54" actId="20577"/>
          <ac:spMkLst>
            <pc:docMk/>
            <pc:sldMk cId="1128015724" sldId="258"/>
            <ac:spMk id="5" creationId="{566686D9-3FD0-B45B-B3B9-64EE7DEBB4C0}"/>
          </ac:spMkLst>
        </pc:spChg>
      </pc:sldChg>
      <pc:sldChg chg="modSp mod">
        <pc:chgData name="Andreas Lazaris" userId="46bea56d-4055-4ee5-82dc-855d1aba7be6" providerId="ADAL" clId="{5D8BA785-812C-43E6-B889-63F74FA275DA}" dt="2026-06-18T15:57:47.929" v="24" actId="20577"/>
        <pc:sldMkLst>
          <pc:docMk/>
          <pc:sldMk cId="1223624699" sldId="259"/>
        </pc:sldMkLst>
        <pc:spChg chg="mod">
          <ac:chgData name="Andreas Lazaris" userId="46bea56d-4055-4ee5-82dc-855d1aba7be6" providerId="ADAL" clId="{5D8BA785-812C-43E6-B889-63F74FA275DA}" dt="2026-06-18T15:57:47.929" v="24" actId="20577"/>
          <ac:spMkLst>
            <pc:docMk/>
            <pc:sldMk cId="1223624699" sldId="259"/>
            <ac:spMk id="7" creationId="{DD4C750B-2CA9-8B65-C7CC-3BC98E654CB1}"/>
          </ac:spMkLst>
        </pc:spChg>
      </pc:sldChg>
      <pc:sldChg chg="modSp mod">
        <pc:chgData name="Andreas Lazaris" userId="46bea56d-4055-4ee5-82dc-855d1aba7be6" providerId="ADAL" clId="{5D8BA785-812C-43E6-B889-63F74FA275DA}" dt="2026-06-18T16:12:09.597" v="147" actId="14100"/>
        <pc:sldMkLst>
          <pc:docMk/>
          <pc:sldMk cId="56625589" sldId="260"/>
        </pc:sldMkLst>
        <pc:spChg chg="mod">
          <ac:chgData name="Andreas Lazaris" userId="46bea56d-4055-4ee5-82dc-855d1aba7be6" providerId="ADAL" clId="{5D8BA785-812C-43E6-B889-63F74FA275DA}" dt="2026-06-18T16:12:09.597" v="147" actId="14100"/>
          <ac:spMkLst>
            <pc:docMk/>
            <pc:sldMk cId="56625589" sldId="260"/>
            <ac:spMk id="9" creationId="{951EAC32-662A-6BBE-FAE7-1BCC521CD25B}"/>
          </ac:spMkLst>
        </pc:spChg>
      </pc:sldChg>
      <pc:sldChg chg="modSp mod">
        <pc:chgData name="Andreas Lazaris" userId="46bea56d-4055-4ee5-82dc-855d1aba7be6" providerId="ADAL" clId="{5D8BA785-812C-43E6-B889-63F74FA275DA}" dt="2026-06-18T16:09:50.441" v="144" actId="20577"/>
        <pc:sldMkLst>
          <pc:docMk/>
          <pc:sldMk cId="479334767" sldId="269"/>
        </pc:sldMkLst>
        <pc:spChg chg="mod">
          <ac:chgData name="Andreas Lazaris" userId="46bea56d-4055-4ee5-82dc-855d1aba7be6" providerId="ADAL" clId="{5D8BA785-812C-43E6-B889-63F74FA275DA}" dt="2026-06-18T16:09:50.441" v="144" actId="20577"/>
          <ac:spMkLst>
            <pc:docMk/>
            <pc:sldMk cId="479334767" sldId="269"/>
            <ac:spMk id="2" creationId="{8AC49326-3167-707D-E5FD-B5789815A44B}"/>
          </ac:spMkLst>
        </pc:spChg>
        <pc:spChg chg="mod">
          <ac:chgData name="Andreas Lazaris" userId="46bea56d-4055-4ee5-82dc-855d1aba7be6" providerId="ADAL" clId="{5D8BA785-812C-43E6-B889-63F74FA275DA}" dt="2026-06-18T16:06:43.948" v="75" actId="20577"/>
          <ac:spMkLst>
            <pc:docMk/>
            <pc:sldMk cId="479334767" sldId="269"/>
            <ac:spMk id="7" creationId="{062D65AD-10C5-F72B-E2C0-D66EC9C8A81A}"/>
          </ac:spMkLst>
        </pc:spChg>
      </pc:sldChg>
      <pc:sldChg chg="modSp mod ord">
        <pc:chgData name="Andreas Lazaris" userId="46bea56d-4055-4ee5-82dc-855d1aba7be6" providerId="ADAL" clId="{5D8BA785-812C-43E6-B889-63F74FA275DA}" dt="2026-06-18T16:04:52.360" v="74" actId="20577"/>
        <pc:sldMkLst>
          <pc:docMk/>
          <pc:sldMk cId="2501807256" sldId="270"/>
        </pc:sldMkLst>
        <pc:spChg chg="mod">
          <ac:chgData name="Andreas Lazaris" userId="46bea56d-4055-4ee5-82dc-855d1aba7be6" providerId="ADAL" clId="{5D8BA785-812C-43E6-B889-63F74FA275DA}" dt="2026-06-18T16:04:52.360" v="74" actId="20577"/>
          <ac:spMkLst>
            <pc:docMk/>
            <pc:sldMk cId="2501807256" sldId="270"/>
            <ac:spMk id="2" creationId="{EBDC7116-2FDA-14E1-41B3-A9FBB6E69615}"/>
          </ac:spMkLst>
        </pc:spChg>
      </pc:sldChg>
    </pc:docChg>
  </pc:docChgLst>
  <pc:docChgLst>
    <pc:chgData name="Andreas Lazaris" userId="46bea56d-4055-4ee5-82dc-855d1aba7be6" providerId="ADAL" clId="{C6684766-A8F6-4621-A163-C15829A4B096}"/>
    <pc:docChg chg="custSel addSld modSld">
      <pc:chgData name="Andreas Lazaris" userId="46bea56d-4055-4ee5-82dc-855d1aba7be6" providerId="ADAL" clId="{C6684766-A8F6-4621-A163-C15829A4B096}" dt="2026-06-15T10:15:20.359" v="175" actId="1076"/>
      <pc:docMkLst>
        <pc:docMk/>
      </pc:docMkLst>
      <pc:sldChg chg="addSp modSp new mod">
        <pc:chgData name="Andreas Lazaris" userId="46bea56d-4055-4ee5-82dc-855d1aba7be6" providerId="ADAL" clId="{C6684766-A8F6-4621-A163-C15829A4B096}" dt="2026-06-15T10:15:20.359" v="175" actId="1076"/>
        <pc:sldMkLst>
          <pc:docMk/>
          <pc:sldMk cId="2501807256" sldId="270"/>
        </pc:sldMkLst>
        <pc:spChg chg="mod">
          <ac:chgData name="Andreas Lazaris" userId="46bea56d-4055-4ee5-82dc-855d1aba7be6" providerId="ADAL" clId="{C6684766-A8F6-4621-A163-C15829A4B096}" dt="2026-06-15T10:11:42.131" v="158" actId="14100"/>
          <ac:spMkLst>
            <pc:docMk/>
            <pc:sldMk cId="2501807256" sldId="270"/>
            <ac:spMk id="2" creationId="{EBDC7116-2FDA-14E1-41B3-A9FBB6E69615}"/>
          </ac:spMkLst>
        </pc:spChg>
        <pc:picChg chg="add mod">
          <ac:chgData name="Andreas Lazaris" userId="46bea56d-4055-4ee5-82dc-855d1aba7be6" providerId="ADAL" clId="{C6684766-A8F6-4621-A163-C15829A4B096}" dt="2026-06-15T10:12:32.995" v="163" actId="1076"/>
          <ac:picMkLst>
            <pc:docMk/>
            <pc:sldMk cId="2501807256" sldId="270"/>
            <ac:picMk id="4" creationId="{69ABE270-7917-EC8E-1688-DE4BCABBF292}"/>
          </ac:picMkLst>
        </pc:picChg>
        <pc:picChg chg="add mod">
          <ac:chgData name="Andreas Lazaris" userId="46bea56d-4055-4ee5-82dc-855d1aba7be6" providerId="ADAL" clId="{C6684766-A8F6-4621-A163-C15829A4B096}" dt="2026-06-15T10:13:15.737" v="169" actId="1076"/>
          <ac:picMkLst>
            <pc:docMk/>
            <pc:sldMk cId="2501807256" sldId="270"/>
            <ac:picMk id="6" creationId="{2F22CE81-510B-4323-CF1B-58AC41B4AFEB}"/>
          </ac:picMkLst>
        </pc:picChg>
        <pc:picChg chg="add mod">
          <ac:chgData name="Andreas Lazaris" userId="46bea56d-4055-4ee5-82dc-855d1aba7be6" providerId="ADAL" clId="{C6684766-A8F6-4621-A163-C15829A4B096}" dt="2026-06-15T10:15:20.359" v="175" actId="1076"/>
          <ac:picMkLst>
            <pc:docMk/>
            <pc:sldMk cId="2501807256" sldId="270"/>
            <ac:picMk id="1026" creationId="{656CB577-5D1B-2883-9A75-35382B67FCA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02B717-2276-7A73-6B58-CBCC3AB54548}"/>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48CE3777-7DDB-1B76-D04E-B97DD498C2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BAA14CD-BF8E-3AB5-061A-6BEC6142A904}"/>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5" name="Θέση υποσέλιδου 4">
            <a:extLst>
              <a:ext uri="{FF2B5EF4-FFF2-40B4-BE49-F238E27FC236}">
                <a16:creationId xmlns:a16="http://schemas.microsoft.com/office/drawing/2014/main" id="{D2AA152C-8E39-24E6-BEE5-87D955B2CE1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F87272D-7236-C8BC-5FBF-4B1F52A35607}"/>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3297261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5FC38D-E938-A2D5-73DD-83842998F29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679B328-6F44-10BD-A7CC-D566F9CA24C2}"/>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87E50A7-C2ED-08D8-A260-94B0B190C47D}"/>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5" name="Θέση υποσέλιδου 4">
            <a:extLst>
              <a:ext uri="{FF2B5EF4-FFF2-40B4-BE49-F238E27FC236}">
                <a16:creationId xmlns:a16="http://schemas.microsoft.com/office/drawing/2014/main" id="{B9527BA0-4D9C-7679-0EED-5B6717A6BB4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0767599-25D7-EEE9-1D6B-F251343800E7}"/>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422513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CE314E-D965-EB9C-AF7A-6CCFA55D05DE}"/>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0639857-5D20-55A5-8D55-32612443EF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20657445-F111-3B8C-2F52-FCD97D310731}"/>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5" name="Θέση υποσέλιδου 4">
            <a:extLst>
              <a:ext uri="{FF2B5EF4-FFF2-40B4-BE49-F238E27FC236}">
                <a16:creationId xmlns:a16="http://schemas.microsoft.com/office/drawing/2014/main" id="{95CFA762-B48E-0CC4-52B3-79541142B7F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3519FA6-D684-D2E9-00B3-B18466D3A1C3}"/>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104567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0405D1-B342-15BA-CABD-7AA0C5335A7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1C498DE-71A6-ACE7-B9DD-67D1F473B25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26F8BAF9-AA73-D67F-FBCB-8A415687999A}"/>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BD7CD6A7-4E02-94E4-3D50-DB38D7625321}"/>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6" name="Θέση υποσέλιδου 5">
            <a:extLst>
              <a:ext uri="{FF2B5EF4-FFF2-40B4-BE49-F238E27FC236}">
                <a16:creationId xmlns:a16="http://schemas.microsoft.com/office/drawing/2014/main" id="{81D9AE33-E3AB-4C06-5D21-421F936D9FC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22547090-FA4E-D89C-6E33-AD34F7EDA036}"/>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286903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604422-CF90-F201-CDE3-35D7D2E0AC53}"/>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74A2555-198F-3D29-E73F-6A6CCB92FF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F738D1F3-79BB-DBF8-9BA0-1F46272E8ADB}"/>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4968793F-40A4-F1C1-D519-9FB9D47326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498D0E05-7E64-4C4F-071C-7D288FAC522B}"/>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2F4B688A-8E93-A97D-2C59-469D5791682F}"/>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8" name="Θέση υποσέλιδου 7">
            <a:extLst>
              <a:ext uri="{FF2B5EF4-FFF2-40B4-BE49-F238E27FC236}">
                <a16:creationId xmlns:a16="http://schemas.microsoft.com/office/drawing/2014/main" id="{94CC20FE-3D0B-B979-D69E-A15FE87D367D}"/>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1C230D95-5BF2-B97B-1485-678ED501E99A}"/>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2521328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0D6365A-5288-246B-39E0-20D6261548D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F56D4139-0A44-5937-5042-6085393DCE6A}"/>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4" name="Θέση υποσέλιδου 3">
            <a:extLst>
              <a:ext uri="{FF2B5EF4-FFF2-40B4-BE49-F238E27FC236}">
                <a16:creationId xmlns:a16="http://schemas.microsoft.com/office/drawing/2014/main" id="{042D6599-4C3E-F8CA-6D86-918CD70ABE4D}"/>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F77A43D4-A299-14F9-D9C5-EE3B4BBD606F}"/>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3635584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AD3DBA6-9CA6-8814-D416-EB869F0531BE}"/>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3" name="Θέση υποσέλιδου 2">
            <a:extLst>
              <a:ext uri="{FF2B5EF4-FFF2-40B4-BE49-F238E27FC236}">
                <a16:creationId xmlns:a16="http://schemas.microsoft.com/office/drawing/2014/main" id="{365948DF-CF88-9EDB-9E31-E0352F4A1F9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B996947D-5762-95DD-2DBD-5538895470FB}"/>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3805395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C1B33B-0973-8D3A-49B7-77D4612172C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0E2F1DA-8815-AA7A-B5CD-3D752619F4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C38615DB-B110-B6A3-A9F1-C0C0753D16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5BB68843-0238-9749-6AED-E9A5CE4AEFFA}"/>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6" name="Θέση υποσέλιδου 5">
            <a:extLst>
              <a:ext uri="{FF2B5EF4-FFF2-40B4-BE49-F238E27FC236}">
                <a16:creationId xmlns:a16="http://schemas.microsoft.com/office/drawing/2014/main" id="{63BE4529-3CE9-7E10-D599-D6E9C7A13C4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7879521-27B1-B9FC-0B85-7D7F34198A66}"/>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1433276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960ED3-9893-F2A3-344A-93BAE87283C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761DDCD5-B5E9-6151-47E3-636BD71806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FC2246B-B50B-02BC-32DF-72666FF8C9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20A8C424-724C-E8CA-9107-E54AA20BA6C4}"/>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6" name="Θέση υποσέλιδου 5">
            <a:extLst>
              <a:ext uri="{FF2B5EF4-FFF2-40B4-BE49-F238E27FC236}">
                <a16:creationId xmlns:a16="http://schemas.microsoft.com/office/drawing/2014/main" id="{550208C4-4D92-F572-0F8D-2C28592FC1E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9CD6D61-7674-802B-333F-D742ED35C9CD}"/>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558662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E1E3C0-719E-5210-28DF-67273F7CA86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B02067B2-6F3E-0D74-FEF7-4B404863DDD6}"/>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2756EB7-33D1-7951-13C2-B7752DB603B9}"/>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5" name="Θέση υποσέλιδου 4">
            <a:extLst>
              <a:ext uri="{FF2B5EF4-FFF2-40B4-BE49-F238E27FC236}">
                <a16:creationId xmlns:a16="http://schemas.microsoft.com/office/drawing/2014/main" id="{59190E7F-53A8-5D6A-B3AD-6DC67597E61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C416B3B-807D-2364-DB6B-BFEB23553281}"/>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378895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621A16B9-8988-C9BD-9FCE-B2CC98CDEDA1}"/>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B13E4933-5C86-4D77-3964-A47DA9A8F5ED}"/>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2169A15-ABB2-98C0-83EE-E78A69BCDCD4}"/>
              </a:ext>
            </a:extLst>
          </p:cNvPr>
          <p:cNvSpPr>
            <a:spLocks noGrp="1"/>
          </p:cNvSpPr>
          <p:nvPr>
            <p:ph type="dt" sz="half" idx="10"/>
          </p:nvPr>
        </p:nvSpPr>
        <p:spPr/>
        <p:txBody>
          <a:bodyPr/>
          <a:lstStyle/>
          <a:p>
            <a:fld id="{3A0B367B-2E37-4528-B38A-3D52DCA877BF}" type="datetimeFigureOut">
              <a:rPr lang="el-GR" smtClean="0"/>
              <a:t>19/6/2026</a:t>
            </a:fld>
            <a:endParaRPr lang="el-GR"/>
          </a:p>
        </p:txBody>
      </p:sp>
      <p:sp>
        <p:nvSpPr>
          <p:cNvPr id="5" name="Θέση υποσέλιδου 4">
            <a:extLst>
              <a:ext uri="{FF2B5EF4-FFF2-40B4-BE49-F238E27FC236}">
                <a16:creationId xmlns:a16="http://schemas.microsoft.com/office/drawing/2014/main" id="{5929499E-2AD5-D94E-61CF-9062462949D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6BAC0BA-7ED5-28ED-290A-3AEECE445A30}"/>
              </a:ext>
            </a:extLst>
          </p:cNvPr>
          <p:cNvSpPr>
            <a:spLocks noGrp="1"/>
          </p:cNvSpPr>
          <p:nvPr>
            <p:ph type="sldNum" sz="quarter" idx="12"/>
          </p:nvPr>
        </p:nvSpPr>
        <p:spPr/>
        <p:txBody>
          <a:bodyPr/>
          <a:lstStyle/>
          <a:p>
            <a:fld id="{B75FD7B1-EAFB-463C-9AA1-A7969E17E31B}" type="slidenum">
              <a:rPr lang="el-GR" smtClean="0"/>
              <a:t>‹#›</a:t>
            </a:fld>
            <a:endParaRPr lang="el-GR"/>
          </a:p>
        </p:txBody>
      </p:sp>
    </p:spTree>
    <p:extLst>
      <p:ext uri="{BB962C8B-B14F-4D97-AF65-F5344CB8AC3E}">
        <p14:creationId xmlns:p14="http://schemas.microsoft.com/office/powerpoint/2010/main" val="286063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63000">
              <a:srgbClr val="FBC7E5">
                <a:lumMod val="88000"/>
                <a:lumOff val="12000"/>
              </a:srgbClr>
            </a:gs>
            <a:gs pos="100000">
              <a:schemeClr val="accent1">
                <a:lumMod val="30000"/>
                <a:lumOff val="7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0F06F234-D157-FB22-8B31-DC54E049C0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EB27C9B0-A21E-C0F1-BD86-394C0B80AA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02347CC-A24D-6834-0613-3093F68B59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A0B367B-2E37-4528-B38A-3D52DCA877BF}" type="datetimeFigureOut">
              <a:rPr lang="el-GR" smtClean="0"/>
              <a:t>19/6/2026</a:t>
            </a:fld>
            <a:endParaRPr lang="el-GR"/>
          </a:p>
        </p:txBody>
      </p:sp>
      <p:sp>
        <p:nvSpPr>
          <p:cNvPr id="5" name="Θέση υποσέλιδου 4">
            <a:extLst>
              <a:ext uri="{FF2B5EF4-FFF2-40B4-BE49-F238E27FC236}">
                <a16:creationId xmlns:a16="http://schemas.microsoft.com/office/drawing/2014/main" id="{07E9414B-D6F2-7821-8768-F8915AE28C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2A4D0B69-7B04-F41D-7E2C-92CD1D0B96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5FD7B1-EAFB-463C-9AA1-A7969E17E31B}" type="slidenum">
              <a:rPr lang="el-GR" smtClean="0"/>
              <a:t>‹#›</a:t>
            </a:fld>
            <a:endParaRPr lang="el-GR"/>
          </a:p>
        </p:txBody>
      </p:sp>
    </p:spTree>
    <p:extLst>
      <p:ext uri="{BB962C8B-B14F-4D97-AF65-F5344CB8AC3E}">
        <p14:creationId xmlns:p14="http://schemas.microsoft.com/office/powerpoint/2010/main" val="2334941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tiff"/><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jpg"/></Relationships>
</file>

<file path=ppt/slides/_rels/slide1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1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Εικόνα 14" descr="Εικόνα που περιέχει σύμβολο, τέχνη&#10;&#10;Το περιεχόμενο που δημιουργείται από τεχνολογία AI ενδέχεται να είναι εσφαλμένο.">
            <a:extLst>
              <a:ext uri="{FF2B5EF4-FFF2-40B4-BE49-F238E27FC236}">
                <a16:creationId xmlns:a16="http://schemas.microsoft.com/office/drawing/2014/main" id="{E16DF007-DB5B-DFF8-8476-FE6F4A65A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6947" y="112406"/>
            <a:ext cx="2300140" cy="2300140"/>
          </a:xfrm>
          <a:prstGeom prst="rect">
            <a:avLst/>
          </a:prstGeom>
        </p:spPr>
      </p:pic>
      <p:sp>
        <p:nvSpPr>
          <p:cNvPr id="21" name="TextBox 20">
            <a:extLst>
              <a:ext uri="{FF2B5EF4-FFF2-40B4-BE49-F238E27FC236}">
                <a16:creationId xmlns:a16="http://schemas.microsoft.com/office/drawing/2014/main" id="{209AF7C6-4EF9-9DA6-A283-C27920C1D848}"/>
              </a:ext>
            </a:extLst>
          </p:cNvPr>
          <p:cNvSpPr txBox="1"/>
          <p:nvPr/>
        </p:nvSpPr>
        <p:spPr>
          <a:xfrm rot="10800000" flipV="1">
            <a:off x="1167318" y="6125051"/>
            <a:ext cx="9049699" cy="461665"/>
          </a:xfrm>
          <a:prstGeom prst="rect">
            <a:avLst/>
          </a:prstGeom>
          <a:noFill/>
        </p:spPr>
        <p:txBody>
          <a:bodyPr wrap="square">
            <a:spAutoFit/>
          </a:bodyPr>
          <a:lstStyle/>
          <a:p>
            <a:pPr algn="ctr"/>
            <a:r>
              <a:rPr lang="el-GR"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Ανδρέας Χ. Λάζαρης</a:t>
            </a:r>
            <a:endParaRPr lang="en-US"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7D6D23D-A79C-6287-DD32-460B7166FB46}"/>
              </a:ext>
            </a:extLst>
          </p:cNvPr>
          <p:cNvSpPr txBox="1"/>
          <p:nvPr/>
        </p:nvSpPr>
        <p:spPr>
          <a:xfrm>
            <a:off x="-65315" y="112406"/>
            <a:ext cx="9938889" cy="1156855"/>
          </a:xfrm>
          <a:prstGeom prst="rect">
            <a:avLst/>
          </a:prstGeom>
          <a:noFill/>
        </p:spPr>
        <p:txBody>
          <a:bodyPr wrap="square">
            <a:spAutoFit/>
          </a:bodyPr>
          <a:lstStyle/>
          <a:p>
            <a:pPr algn="ctr">
              <a:lnSpc>
                <a:spcPct val="115000"/>
              </a:lnSpc>
              <a:spcAft>
                <a:spcPts val="800"/>
              </a:spcAft>
            </a:pPr>
            <a:r>
              <a:rPr lang="el-GR" sz="2800" b="1" kern="100" spc="3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11ο ΠΑΝΕΛΛΗΝΙΟ ΣΥΝΕΔΡΙΟ ΕΠΙΣΤΗΜΩΝ </a:t>
            </a:r>
          </a:p>
          <a:p>
            <a:pPr algn="ctr">
              <a:lnSpc>
                <a:spcPct val="115000"/>
              </a:lnSpc>
              <a:spcAft>
                <a:spcPts val="800"/>
              </a:spcAft>
            </a:pPr>
            <a:r>
              <a:rPr lang="el-GR" sz="2800" b="1" kern="100" spc="3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ΕΚΠΑΙΔΕΥΣΗΣ ΚΑΙ ΨΥΧΟΘΕΡΑΠΕΙΑΣ </a:t>
            </a:r>
          </a:p>
        </p:txBody>
      </p:sp>
      <p:sp>
        <p:nvSpPr>
          <p:cNvPr id="10" name="TextBox 9">
            <a:extLst>
              <a:ext uri="{FF2B5EF4-FFF2-40B4-BE49-F238E27FC236}">
                <a16:creationId xmlns:a16="http://schemas.microsoft.com/office/drawing/2014/main" id="{C4C56DC1-C810-668A-4F1F-4B8F75F5FEEC}"/>
              </a:ext>
            </a:extLst>
          </p:cNvPr>
          <p:cNvSpPr txBox="1"/>
          <p:nvPr/>
        </p:nvSpPr>
        <p:spPr>
          <a:xfrm>
            <a:off x="102636" y="1758727"/>
            <a:ext cx="12089364" cy="1815882"/>
          </a:xfrm>
          <a:prstGeom prst="rect">
            <a:avLst/>
          </a:prstGeom>
          <a:noFill/>
        </p:spPr>
        <p:txBody>
          <a:bodyPr wrap="square">
            <a:spAutoFit/>
          </a:bodyPr>
          <a:lstStyle/>
          <a:p>
            <a:pPr algn="ctr"/>
            <a:r>
              <a:rPr lang="el-GR" sz="2800" b="1" spc="600" dirty="0">
                <a:effectLst/>
                <a:latin typeface="Calibri" panose="020F0502020204030204" pitchFamily="34" charset="0"/>
                <a:ea typeface="Calibri" panose="020F0502020204030204" pitchFamily="34" charset="0"/>
                <a:cs typeface="Calibri" panose="020F0502020204030204" pitchFamily="34" charset="0"/>
              </a:rPr>
              <a:t>ΘΕΜΑΤΙΚΟ ΣΥΜΠΟΣΙΟ</a:t>
            </a:r>
          </a:p>
          <a:p>
            <a:pPr algn="ctr"/>
            <a:endParaRPr lang="el-GR" sz="2800" b="1" dirty="0">
              <a:effectLst/>
              <a:latin typeface="Calibri" panose="020F0502020204030204" pitchFamily="34" charset="0"/>
              <a:ea typeface="Calibri" panose="020F0502020204030204" pitchFamily="34" charset="0"/>
              <a:cs typeface="Calibri" panose="020F0502020204030204" pitchFamily="34" charset="0"/>
            </a:endParaRPr>
          </a:p>
          <a:p>
            <a:pPr algn="ctr"/>
            <a:endParaRPr lang="el-GR" sz="2800" b="1" dirty="0">
              <a:effectLst/>
              <a:latin typeface="Calibri" panose="020F0502020204030204" pitchFamily="34" charset="0"/>
              <a:ea typeface="Calibri" panose="020F0502020204030204" pitchFamily="34" charset="0"/>
              <a:cs typeface="Calibri" panose="020F0502020204030204" pitchFamily="34" charset="0"/>
            </a:endParaRPr>
          </a:p>
          <a:p>
            <a:pPr algn="ctr"/>
            <a:r>
              <a:rPr lang="el-GR" sz="2800" b="1" spc="300" dirty="0">
                <a:effectLst/>
                <a:latin typeface="Calibri" panose="020F0502020204030204" pitchFamily="34" charset="0"/>
                <a:ea typeface="Calibri" panose="020F0502020204030204" pitchFamily="34" charset="0"/>
                <a:cs typeface="Calibri" panose="020F0502020204030204" pitchFamily="34" charset="0"/>
              </a:rPr>
              <a:t>ΚΑΙΝΟΤΟΜΕΣ ΠΡΟΣΕΓΓΙΣΕΙΣ ΣΤΗ</a:t>
            </a:r>
            <a:r>
              <a:rPr lang="el-GR" sz="2800" spc="300" dirty="0">
                <a:effectLst/>
                <a:latin typeface="Calibri" panose="020F0502020204030204" pitchFamily="34" charset="0"/>
                <a:ea typeface="Calibri" panose="020F0502020204030204" pitchFamily="34" charset="0"/>
                <a:cs typeface="Calibri" panose="020F0502020204030204" pitchFamily="34" charset="0"/>
              </a:rPr>
              <a:t> </a:t>
            </a:r>
            <a:r>
              <a:rPr lang="el-GR" sz="2800" b="1" spc="300" dirty="0">
                <a:effectLst/>
                <a:latin typeface="Calibri" panose="020F0502020204030204" pitchFamily="34" charset="0"/>
                <a:ea typeface="Calibri" panose="020F0502020204030204" pitchFamily="34" charset="0"/>
                <a:cs typeface="Calibri" panose="020F0502020204030204" pitchFamily="34" charset="0"/>
              </a:rPr>
              <a:t>ΦΟΙΤΗΤΙΚΗ ΙΑΤΡΙΚΗ ΕΚΠΑΙΔΕΥΣΗ</a:t>
            </a:r>
            <a:r>
              <a:rPr lang="el-GR" sz="2800" spc="300" dirty="0">
                <a:effectLst/>
                <a:latin typeface="Calibri" panose="020F0502020204030204" pitchFamily="34" charset="0"/>
                <a:ea typeface="Calibri" panose="020F0502020204030204" pitchFamily="34" charset="0"/>
                <a:cs typeface="Calibri" panose="020F0502020204030204" pitchFamily="34" charset="0"/>
              </a:rPr>
              <a:t> </a:t>
            </a:r>
            <a:endParaRPr lang="el-GR" sz="2800" spc="300"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05CBC5AD-3476-718B-94D5-D6A5EC5C86D2}"/>
              </a:ext>
            </a:extLst>
          </p:cNvPr>
          <p:cNvSpPr txBox="1"/>
          <p:nvPr/>
        </p:nvSpPr>
        <p:spPr>
          <a:xfrm>
            <a:off x="102636" y="4056434"/>
            <a:ext cx="12089364" cy="1156855"/>
          </a:xfrm>
          <a:prstGeom prst="rect">
            <a:avLst/>
          </a:prstGeom>
          <a:noFill/>
        </p:spPr>
        <p:txBody>
          <a:bodyPr wrap="square">
            <a:spAutoFit/>
          </a:bodyPr>
          <a:lstStyle/>
          <a:p>
            <a:pPr algn="ctr">
              <a:lnSpc>
                <a:spcPct val="115000"/>
              </a:lnSpc>
              <a:spcAft>
                <a:spcPts val="800"/>
              </a:spcAft>
            </a:pPr>
            <a:r>
              <a:rPr lang="el-GR" sz="2800" b="1" kern="100" dirty="0">
                <a:effectLst/>
                <a:latin typeface="Calibri" panose="020F0502020204030204" pitchFamily="34" charset="0"/>
                <a:ea typeface="Calibri" panose="020F0502020204030204" pitchFamily="34" charset="0"/>
                <a:cs typeface="Calibri" panose="020F0502020204030204" pitchFamily="34" charset="0"/>
              </a:rPr>
              <a:t>Πολύ νωρίς για απτή επαγγελματική κατάρτιση, </a:t>
            </a:r>
          </a:p>
          <a:p>
            <a:pPr algn="ctr">
              <a:lnSpc>
                <a:spcPct val="115000"/>
              </a:lnSpc>
              <a:spcAft>
                <a:spcPts val="800"/>
              </a:spcAft>
            </a:pPr>
            <a:r>
              <a:rPr lang="el-GR" sz="2800" b="1" kern="100" dirty="0">
                <a:effectLst/>
                <a:latin typeface="Calibri" panose="020F0502020204030204" pitchFamily="34" charset="0"/>
                <a:ea typeface="Calibri" panose="020F0502020204030204" pitchFamily="34" charset="0"/>
                <a:cs typeface="Calibri" panose="020F0502020204030204" pitchFamily="34" charset="0"/>
              </a:rPr>
              <a:t>πολύ αργά για απτά ερεθίσματα παιδείας; </a:t>
            </a:r>
          </a:p>
        </p:txBody>
      </p:sp>
    </p:spTree>
    <p:extLst>
      <p:ext uri="{BB962C8B-B14F-4D97-AF65-F5344CB8AC3E}">
        <p14:creationId xmlns:p14="http://schemas.microsoft.com/office/powerpoint/2010/main" val="415973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αγαπουλακι\Desktop\the-genius-and-the-crowd-1909(1).jpg!Large.jpg">
            <a:extLst>
              <a:ext uri="{FF2B5EF4-FFF2-40B4-BE49-F238E27FC236}">
                <a16:creationId xmlns:a16="http://schemas.microsoft.com/office/drawing/2014/main" id="{99824F78-2D76-10F5-E181-173928B2C85B}"/>
              </a:ext>
            </a:extLst>
          </p:cNvPr>
          <p:cNvPicPr>
            <a:picLocks noChangeAspect="1" noChangeArrowheads="1"/>
          </p:cNvPicPr>
          <p:nvPr/>
        </p:nvPicPr>
        <p:blipFill>
          <a:blip r:embed="rId2" cstate="print"/>
          <a:srcRect/>
          <a:stretch>
            <a:fillRect/>
          </a:stretch>
        </p:blipFill>
        <p:spPr bwMode="auto">
          <a:xfrm>
            <a:off x="8159641" y="122255"/>
            <a:ext cx="3897086" cy="4024530"/>
          </a:xfrm>
          <a:prstGeom prst="rect">
            <a:avLst/>
          </a:prstGeom>
          <a:noFill/>
        </p:spPr>
      </p:pic>
      <p:pic>
        <p:nvPicPr>
          <p:cNvPr id="3" name="Picture 2" descr="C:\Users\αγαπουλακι\Desktop\self-portrait-with-others-1959.jpg!Large.jpg">
            <a:extLst>
              <a:ext uri="{FF2B5EF4-FFF2-40B4-BE49-F238E27FC236}">
                <a16:creationId xmlns:a16="http://schemas.microsoft.com/office/drawing/2014/main" id="{5C4ABD9B-5997-6227-D3E1-4A975ECCA2E4}"/>
              </a:ext>
            </a:extLst>
          </p:cNvPr>
          <p:cNvPicPr>
            <a:picLocks noChangeAspect="1" noChangeArrowheads="1"/>
          </p:cNvPicPr>
          <p:nvPr/>
        </p:nvPicPr>
        <p:blipFill>
          <a:blip r:embed="rId3" cstate="print"/>
          <a:srcRect/>
          <a:stretch>
            <a:fillRect/>
          </a:stretch>
        </p:blipFill>
        <p:spPr bwMode="auto">
          <a:xfrm>
            <a:off x="135273" y="1200329"/>
            <a:ext cx="2716784" cy="5506994"/>
          </a:xfrm>
          <a:prstGeom prst="rect">
            <a:avLst/>
          </a:prstGeom>
          <a:noFill/>
        </p:spPr>
      </p:pic>
      <p:sp>
        <p:nvSpPr>
          <p:cNvPr id="5" name="TextBox 4">
            <a:extLst>
              <a:ext uri="{FF2B5EF4-FFF2-40B4-BE49-F238E27FC236}">
                <a16:creationId xmlns:a16="http://schemas.microsoft.com/office/drawing/2014/main" id="{C6785EAF-7200-4831-74FE-C8DFB15D80E0}"/>
              </a:ext>
            </a:extLst>
          </p:cNvPr>
          <p:cNvSpPr txBox="1"/>
          <p:nvPr/>
        </p:nvSpPr>
        <p:spPr>
          <a:xfrm>
            <a:off x="-93305" y="-102636"/>
            <a:ext cx="8252944" cy="1200329"/>
          </a:xfrm>
          <a:prstGeom prst="rect">
            <a:avLst/>
          </a:prstGeom>
          <a:noFill/>
        </p:spPr>
        <p:txBody>
          <a:bodyPr wrap="square">
            <a:spAutoFit/>
          </a:bodyPr>
          <a:lstStyle/>
          <a:p>
            <a:pPr algn="ctr"/>
            <a:r>
              <a:rPr lang="el-GR" sz="2400" b="1" spc="300" dirty="0">
                <a:latin typeface="Calibri" panose="020F0502020204030204" pitchFamily="34" charset="0"/>
                <a:ea typeface="Calibri" panose="020F0502020204030204" pitchFamily="34" charset="0"/>
                <a:cs typeface="Calibri" panose="020F0502020204030204" pitchFamily="34" charset="0"/>
              </a:rPr>
              <a:t>Η ΠΡΟΣΩΠΙΚΗ ΑΙΣΘΗΣΗ ΚΑΤΑΛΛΗΛΟΥ ΝΟΗΜΑΤΟΣ  ΖΩΗΣ ΕΙΝΑΙ ΤΟ Κ</a:t>
            </a:r>
            <a:r>
              <a:rPr lang="en-US" sz="2400" b="1" spc="300" dirty="0">
                <a:latin typeface="Calibri" panose="020F0502020204030204" pitchFamily="34" charset="0"/>
                <a:ea typeface="Calibri" panose="020F0502020204030204" pitchFamily="34" charset="0"/>
                <a:cs typeface="Calibri" panose="020F0502020204030204" pitchFamily="34" charset="0"/>
              </a:rPr>
              <a:t>A</a:t>
            </a:r>
            <a:r>
              <a:rPr lang="el-GR" sz="2400" b="1" spc="300" dirty="0">
                <a:latin typeface="Calibri" panose="020F0502020204030204" pitchFamily="34" charset="0"/>
                <a:ea typeface="Calibri" panose="020F0502020204030204" pitchFamily="34" charset="0"/>
                <a:cs typeface="Calibri" panose="020F0502020204030204" pitchFamily="34" charset="0"/>
              </a:rPr>
              <a:t>ΘΟΡΙΣΤΙΚΟ ΣΤΟΙΧΕΙΟ ΓΙΑ ΤΗΝ ΠΑΡΟΧΗ ΕΚΠΑΙΔΕΥΣΗΣ ΚΑΙ ΚΑΛΛΙΕΡΓΕΙΑΣ</a:t>
            </a:r>
          </a:p>
        </p:txBody>
      </p:sp>
      <p:sp>
        <p:nvSpPr>
          <p:cNvPr id="7" name="TextBox 6">
            <a:extLst>
              <a:ext uri="{FF2B5EF4-FFF2-40B4-BE49-F238E27FC236}">
                <a16:creationId xmlns:a16="http://schemas.microsoft.com/office/drawing/2014/main" id="{DD4C750B-2CA9-8B65-C7CC-3BC98E654CB1}"/>
              </a:ext>
            </a:extLst>
          </p:cNvPr>
          <p:cNvSpPr txBox="1"/>
          <p:nvPr/>
        </p:nvSpPr>
        <p:spPr>
          <a:xfrm>
            <a:off x="2852056" y="989045"/>
            <a:ext cx="5307583" cy="4294767"/>
          </a:xfrm>
          <a:prstGeom prst="rect">
            <a:avLst/>
          </a:prstGeom>
          <a:noFill/>
        </p:spPr>
        <p:txBody>
          <a:bodyPr wrap="square">
            <a:spAutoFit/>
          </a:bodyPr>
          <a:lstStyle/>
          <a:p>
            <a:pPr algn="just"/>
            <a:r>
              <a:rPr lang="el-GR" sz="2400" dirty="0">
                <a:latin typeface="Calibri" panose="020F0502020204030204" pitchFamily="34" charset="0"/>
                <a:ea typeface="Calibri" panose="020F0502020204030204" pitchFamily="34" charset="0"/>
                <a:cs typeface="Calibri" panose="020F0502020204030204" pitchFamily="34" charset="0"/>
              </a:rPr>
              <a:t>Κάποιοι άνθρωποι υιοθετούν άκριτα ή συνειδητά μια </a:t>
            </a:r>
            <a:r>
              <a:rPr lang="el-GR"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θρησκεία</a:t>
            </a:r>
            <a:r>
              <a:rPr lang="el-GR" sz="2400" dirty="0">
                <a:latin typeface="Calibri" panose="020F0502020204030204" pitchFamily="34" charset="0"/>
                <a:ea typeface="Calibri" panose="020F0502020204030204" pitchFamily="34" charset="0"/>
                <a:cs typeface="Calibri" panose="020F0502020204030204" pitchFamily="34" charset="0"/>
              </a:rPr>
              <a:t> για να </a:t>
            </a:r>
            <a:r>
              <a:rPr lang="el-GR" sz="2400" dirty="0" err="1">
                <a:latin typeface="Calibri" panose="020F0502020204030204" pitchFamily="34" charset="0"/>
                <a:ea typeface="Calibri" panose="020F0502020204030204" pitchFamily="34" charset="0"/>
                <a:cs typeface="Calibri" panose="020F0502020204030204" pitchFamily="34" charset="0"/>
              </a:rPr>
              <a:t>πλοηγηθούν</a:t>
            </a:r>
            <a:r>
              <a:rPr lang="el-GR" sz="2400" dirty="0">
                <a:latin typeface="Calibri" panose="020F0502020204030204" pitchFamily="34" charset="0"/>
                <a:ea typeface="Calibri" panose="020F0502020204030204" pitchFamily="34" charset="0"/>
                <a:cs typeface="Calibri" panose="020F0502020204030204" pitchFamily="34" charset="0"/>
              </a:rPr>
              <a:t> στη ζωή τους. Άλλοι συνειδητά ή ασυνείδητα δημιουργούν </a:t>
            </a:r>
            <a:r>
              <a:rPr lang="el-GR"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τη δική τους φιλοσοφία ζωής </a:t>
            </a:r>
            <a:r>
              <a:rPr lang="el-GR" sz="2400" dirty="0">
                <a:latin typeface="Calibri" panose="020F0502020204030204" pitchFamily="34" charset="0"/>
                <a:ea typeface="Calibri" panose="020F0502020204030204" pitchFamily="34" charset="0"/>
                <a:cs typeface="Calibri" panose="020F0502020204030204" pitchFamily="34" charset="0"/>
              </a:rPr>
              <a:t>χωρίς να τη διερευνούν και να τη σκέφτονται τόσο πολύ, οπότε και </a:t>
            </a:r>
            <a:r>
              <a:rPr lang="el-GR"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πορεύονται πράττοντας ανάλογα</a:t>
            </a:r>
            <a:r>
              <a:rPr lang="el-GR" sz="2400" dirty="0">
                <a:latin typeface="Calibri" panose="020F0502020204030204" pitchFamily="34" charset="0"/>
                <a:ea typeface="Calibri" panose="020F0502020204030204" pitchFamily="34" charset="0"/>
                <a:cs typeface="Calibri" panose="020F0502020204030204" pitchFamily="34" charset="0"/>
              </a:rPr>
              <a:t>. Άλλοι, πάλι, </a:t>
            </a:r>
            <a:r>
              <a:rPr lang="el-GR"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αφιερώνουν χρόνο για να εξετάσουν και να </a:t>
            </a:r>
            <a:r>
              <a:rPr lang="el-GR" sz="2400" b="1" spc="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αναθεωρήσουν</a:t>
            </a:r>
            <a:r>
              <a:rPr lang="el-GR"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τη ζωή τους προκειμένου να τη ζήσουν καλύτερα</a:t>
            </a:r>
            <a:r>
              <a:rPr lang="el-GR" sz="2400" dirty="0">
                <a:latin typeface="Calibri" panose="020F0502020204030204" pitchFamily="34" charset="0"/>
                <a:ea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9895D32D-8A7E-2E4C-CD06-1598EE7A75A8}"/>
              </a:ext>
            </a:extLst>
          </p:cNvPr>
          <p:cNvSpPr txBox="1"/>
          <p:nvPr/>
        </p:nvSpPr>
        <p:spPr>
          <a:xfrm rot="10800000" flipV="1">
            <a:off x="2852057" y="5079520"/>
            <a:ext cx="9339934" cy="1815882"/>
          </a:xfrm>
          <a:prstGeom prst="rect">
            <a:avLst/>
          </a:prstGeom>
          <a:noFill/>
        </p:spPr>
        <p:txBody>
          <a:bodyPr wrap="square">
            <a:spAutoFit/>
          </a:bodyPr>
          <a:lstStyle/>
          <a:p>
            <a:pPr algn="ctr"/>
            <a:r>
              <a:rPr lang="el-GR" sz="2800" dirty="0">
                <a:latin typeface="Calibri" panose="020F0502020204030204" pitchFamily="34" charset="0"/>
                <a:ea typeface="Calibri" panose="020F0502020204030204" pitchFamily="34" charset="0"/>
                <a:cs typeface="Calibri" panose="020F0502020204030204" pitchFamily="34" charset="0"/>
              </a:rPr>
              <a:t>Σε </a:t>
            </a:r>
            <a:r>
              <a:rPr lang="el-GR" sz="2800"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κάθε περίπτωση</a:t>
            </a:r>
            <a:r>
              <a:rPr lang="el-GR" sz="2800" dirty="0">
                <a:latin typeface="Calibri" panose="020F0502020204030204" pitchFamily="34" charset="0"/>
                <a:ea typeface="Calibri" panose="020F0502020204030204" pitchFamily="34" charset="0"/>
                <a:cs typeface="Calibri" panose="020F0502020204030204" pitchFamily="34" charset="0"/>
              </a:rPr>
              <a:t>, η </a:t>
            </a:r>
            <a:r>
              <a:rPr lang="el-GR"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ευδαιμονία στη ζωή </a:t>
            </a:r>
            <a:r>
              <a:rPr lang="el-GR" sz="2800" dirty="0">
                <a:latin typeface="Calibri" panose="020F0502020204030204" pitchFamily="34" charset="0"/>
                <a:ea typeface="Calibri" panose="020F0502020204030204" pitchFamily="34" charset="0"/>
                <a:cs typeface="Calibri" panose="020F0502020204030204" pitchFamily="34" charset="0"/>
              </a:rPr>
              <a:t>σχετίζεται με την </a:t>
            </a:r>
            <a:r>
              <a:rPr lang="el-GR" sz="2800" b="1" dirty="0">
                <a:latin typeface="Calibri" panose="020F0502020204030204" pitchFamily="34" charset="0"/>
                <a:ea typeface="Calibri" panose="020F0502020204030204" pitchFamily="34" charset="0"/>
                <a:cs typeface="Calibri" panose="020F0502020204030204" pitchFamily="34" charset="0"/>
              </a:rPr>
              <a:t>καλλιέργεια</a:t>
            </a:r>
            <a:r>
              <a:rPr lang="el-GR" sz="2800" dirty="0">
                <a:latin typeface="Calibri" panose="020F0502020204030204" pitchFamily="34" charset="0"/>
                <a:ea typeface="Calibri" panose="020F0502020204030204" pitchFamily="34" charset="0"/>
                <a:cs typeface="Calibri" panose="020F0502020204030204" pitchFamily="34" charset="0"/>
              </a:rPr>
              <a:t> του χαρακτήρα μας με </a:t>
            </a:r>
            <a:r>
              <a:rPr lang="el-GR" sz="2800" u="sng"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στόχο</a:t>
            </a:r>
            <a:r>
              <a:rPr lang="el-GR" sz="2800" dirty="0">
                <a:latin typeface="Calibri" panose="020F0502020204030204" pitchFamily="34" charset="0"/>
                <a:ea typeface="Calibri" panose="020F0502020204030204" pitchFamily="34" charset="0"/>
                <a:cs typeface="Calibri" panose="020F0502020204030204" pitchFamily="34" charset="0"/>
              </a:rPr>
              <a:t> την </a:t>
            </a:r>
            <a:r>
              <a:rPr lang="el-GR" sz="2800" b="1" spc="300" dirty="0">
                <a:latin typeface="Calibri" panose="020F0502020204030204" pitchFamily="34" charset="0"/>
                <a:ea typeface="Calibri" panose="020F0502020204030204" pitchFamily="34" charset="0"/>
                <a:cs typeface="Calibri" panose="020F0502020204030204" pitchFamily="34" charset="0"/>
              </a:rPr>
              <a:t>εξισορρόπηση</a:t>
            </a:r>
            <a:r>
              <a:rPr lang="el-GR" sz="2800" dirty="0">
                <a:latin typeface="Calibri" panose="020F0502020204030204" pitchFamily="34" charset="0"/>
                <a:ea typeface="Calibri" panose="020F0502020204030204" pitchFamily="34" charset="0"/>
                <a:cs typeface="Calibri" panose="020F0502020204030204" pitchFamily="34" charset="0"/>
              </a:rPr>
              <a:t> και τη </a:t>
            </a:r>
            <a:r>
              <a:rPr lang="el-GR" sz="2800" b="1" spc="300" dirty="0">
                <a:latin typeface="Calibri" panose="020F0502020204030204" pitchFamily="34" charset="0"/>
                <a:ea typeface="Calibri" panose="020F0502020204030204" pitchFamily="34" charset="0"/>
                <a:cs typeface="Calibri" panose="020F0502020204030204" pitchFamily="34" charset="0"/>
              </a:rPr>
              <a:t>σύνδεση</a:t>
            </a:r>
            <a:r>
              <a:rPr lang="el-GR" sz="2800" dirty="0">
                <a:latin typeface="Calibri" panose="020F0502020204030204" pitchFamily="34" charset="0"/>
                <a:ea typeface="Calibri" panose="020F0502020204030204" pitchFamily="34" charset="0"/>
                <a:cs typeface="Calibri" panose="020F0502020204030204" pitchFamily="34" charset="0"/>
              </a:rPr>
              <a:t> της </a:t>
            </a:r>
            <a:r>
              <a:rPr lang="el-GR" sz="2800" b="1" dirty="0">
                <a:latin typeface="Calibri" panose="020F0502020204030204" pitchFamily="34" charset="0"/>
                <a:ea typeface="Calibri" panose="020F0502020204030204" pitchFamily="34" charset="0"/>
                <a:cs typeface="Calibri" panose="020F0502020204030204" pitchFamily="34" charset="0"/>
              </a:rPr>
              <a:t>φροντίδας</a:t>
            </a:r>
            <a:r>
              <a:rPr lang="el-GR" sz="2800" dirty="0">
                <a:latin typeface="Calibri" panose="020F0502020204030204" pitchFamily="34" charset="0"/>
                <a:ea typeface="Calibri" panose="020F0502020204030204" pitchFamily="34" charset="0"/>
                <a:cs typeface="Calibri" panose="020F0502020204030204" pitchFamily="34" charset="0"/>
              </a:rPr>
              <a:t> </a:t>
            </a:r>
            <a:r>
              <a:rPr lang="el-GR" sz="2800" b="1" dirty="0">
                <a:latin typeface="Calibri" panose="020F0502020204030204" pitchFamily="34" charset="0"/>
                <a:ea typeface="Calibri" panose="020F0502020204030204" pitchFamily="34" charset="0"/>
                <a:cs typeface="Calibri" panose="020F0502020204030204" pitchFamily="34" charset="0"/>
              </a:rPr>
              <a:t>για τον εαυτό μας </a:t>
            </a:r>
            <a:r>
              <a:rPr lang="el-GR" sz="2800" dirty="0">
                <a:latin typeface="Calibri" panose="020F0502020204030204" pitchFamily="34" charset="0"/>
                <a:ea typeface="Calibri" panose="020F0502020204030204" pitchFamily="34" charset="0"/>
                <a:cs typeface="Calibri" panose="020F0502020204030204" pitchFamily="34" charset="0"/>
              </a:rPr>
              <a:t>με τη </a:t>
            </a:r>
            <a:r>
              <a:rPr lang="el-GR" sz="2800" b="1" dirty="0">
                <a:latin typeface="Calibri" panose="020F0502020204030204" pitchFamily="34" charset="0"/>
                <a:ea typeface="Calibri" panose="020F0502020204030204" pitchFamily="34" charset="0"/>
                <a:cs typeface="Calibri" panose="020F0502020204030204" pitchFamily="34" charset="0"/>
              </a:rPr>
              <a:t>φροντίδα για τους άλλους ανθρώπους.</a:t>
            </a:r>
          </a:p>
        </p:txBody>
      </p:sp>
      <p:sp>
        <p:nvSpPr>
          <p:cNvPr id="6" name="TextBox 5">
            <a:extLst>
              <a:ext uri="{FF2B5EF4-FFF2-40B4-BE49-F238E27FC236}">
                <a16:creationId xmlns:a16="http://schemas.microsoft.com/office/drawing/2014/main" id="{A9E3F1BE-90D2-B496-22BF-4733331B6A8C}"/>
              </a:ext>
            </a:extLst>
          </p:cNvPr>
          <p:cNvSpPr txBox="1"/>
          <p:nvPr/>
        </p:nvSpPr>
        <p:spPr>
          <a:xfrm rot="10800000" flipV="1">
            <a:off x="8159640" y="4146785"/>
            <a:ext cx="3897086" cy="830997"/>
          </a:xfrm>
          <a:prstGeom prst="rect">
            <a:avLst/>
          </a:prstGeom>
          <a:noFill/>
        </p:spPr>
        <p:txBody>
          <a:bodyPr wrap="square">
            <a:spAutoFit/>
          </a:bodyPr>
          <a:lstStyle/>
          <a:p>
            <a:pPr algn="just"/>
            <a:r>
              <a:rPr lang="en-US" sz="1200" dirty="0" err="1">
                <a:effectLst>
                  <a:outerShdw blurRad="38100" dist="38100" dir="2700000" algn="tl">
                    <a:srgbClr val="000000">
                      <a:alpha val="43137"/>
                    </a:srgbClr>
                  </a:outerShdw>
                </a:effectLst>
              </a:rPr>
              <a:t>Giannari</a:t>
            </a:r>
            <a:r>
              <a:rPr lang="en-US" sz="1200" dirty="0">
                <a:effectLst>
                  <a:outerShdw blurRad="38100" dist="38100" dir="2700000" algn="tl">
                    <a:srgbClr val="000000">
                      <a:alpha val="43137"/>
                    </a:srgbClr>
                  </a:outerShdw>
                </a:effectLst>
              </a:rPr>
              <a:t>, M., </a:t>
            </a:r>
            <a:r>
              <a:rPr lang="en-US" sz="1200" dirty="0" err="1">
                <a:effectLst>
                  <a:outerShdw blurRad="38100" dist="38100" dir="2700000" algn="tl">
                    <a:srgbClr val="000000">
                      <a:alpha val="43137"/>
                    </a:srgbClr>
                  </a:outerShdw>
                </a:effectLst>
              </a:rPr>
              <a:t>Kalachanis</a:t>
            </a:r>
            <a:r>
              <a:rPr lang="en-US" sz="1200" dirty="0">
                <a:effectLst>
                  <a:outerShdw blurRad="38100" dist="38100" dir="2700000" algn="tl">
                    <a:srgbClr val="000000">
                      <a:alpha val="43137"/>
                    </a:srgbClr>
                  </a:outerShdw>
                </a:effectLst>
              </a:rPr>
              <a:t>, K., </a:t>
            </a:r>
            <a:r>
              <a:rPr lang="en-US" sz="1200" dirty="0" err="1">
                <a:effectLst>
                  <a:outerShdw blurRad="38100" dist="38100" dir="2700000" algn="tl">
                    <a:srgbClr val="000000">
                      <a:alpha val="43137"/>
                    </a:srgbClr>
                  </a:outerShdw>
                </a:effectLst>
              </a:rPr>
              <a:t>Lazari</a:t>
            </a:r>
            <a:r>
              <a:rPr lang="en-US" sz="1200" dirty="0">
                <a:effectLst>
                  <a:outerShdw blurRad="38100" dist="38100" dir="2700000" algn="tl">
                    <a:srgbClr val="000000">
                      <a:alpha val="43137"/>
                    </a:srgbClr>
                  </a:outerShdw>
                </a:effectLst>
              </a:rPr>
              <a:t>, M.-N., et al. (2025) The Field of Pathology as a Stimulus for Philosophical Reflection. Open Journal of Philosophy, 15, 529-540. </a:t>
            </a:r>
            <a:r>
              <a:rPr lang="en-US" sz="1200" dirty="0" err="1">
                <a:effectLst>
                  <a:outerShdw blurRad="38100" dist="38100" dir="2700000" algn="tl">
                    <a:srgbClr val="000000">
                      <a:alpha val="43137"/>
                    </a:srgbClr>
                  </a:outerShdw>
                </a:effectLst>
              </a:rPr>
              <a:t>doi</a:t>
            </a:r>
            <a:r>
              <a:rPr lang="en-US" sz="1200" dirty="0">
                <a:effectLst>
                  <a:outerShdw blurRad="38100" dist="38100" dir="2700000" algn="tl">
                    <a:srgbClr val="000000">
                      <a:alpha val="43137"/>
                    </a:srgbClr>
                  </a:outerShdw>
                </a:effectLst>
              </a:rPr>
              <a:t>: 10.4236/ojpp.2025.153031.</a:t>
            </a:r>
            <a:endParaRPr lang="el-GR"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2362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εσωτερικός χώρος, αίθουσα συνεδριάσεων, Συνέδριο, υπολογιστής&#10;&#10;Το περιεχόμενο που δημιουργείται από τεχνολογία AI ενδέχεται να είναι εσφαλμένο.">
            <a:extLst>
              <a:ext uri="{FF2B5EF4-FFF2-40B4-BE49-F238E27FC236}">
                <a16:creationId xmlns:a16="http://schemas.microsoft.com/office/drawing/2014/main" id="{54DAED3E-8E77-4A2B-048A-2B244A550A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249" y="119742"/>
            <a:ext cx="4489580" cy="4489580"/>
          </a:xfrm>
          <a:prstGeom prst="rect">
            <a:avLst/>
          </a:prstGeom>
        </p:spPr>
      </p:pic>
      <p:pic>
        <p:nvPicPr>
          <p:cNvPr id="7" name="Εικόνα 6" descr="Εικόνα που περιέχει εσωτερικός χώρος, αίθουσα/μέγαρο, μέγαρο μουσικής, Κέντρο ερμηνευτικών τεχνών&#10;&#10;Το περιεχόμενο που δημιουργείται από τεχνολογία AI ενδέχεται να είναι εσφαλμένο.">
            <a:extLst>
              <a:ext uri="{FF2B5EF4-FFF2-40B4-BE49-F238E27FC236}">
                <a16:creationId xmlns:a16="http://schemas.microsoft.com/office/drawing/2014/main" id="{7F57D56A-F152-F487-73D0-B68CDD9DF7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171" y="119742"/>
            <a:ext cx="3782009" cy="2204941"/>
          </a:xfrm>
          <a:prstGeom prst="rect">
            <a:avLst/>
          </a:prstGeom>
        </p:spPr>
      </p:pic>
      <p:pic>
        <p:nvPicPr>
          <p:cNvPr id="9" name="Εικόνα 8" descr="Εικόνα που περιέχει ρουχισμός, άνδρας, άτομο, υπολογιστής&#10;&#10;Το περιεχόμενο που δημιουργείται από τεχνολογία AI ενδέχεται να είναι εσφαλμένο.">
            <a:extLst>
              <a:ext uri="{FF2B5EF4-FFF2-40B4-BE49-F238E27FC236}">
                <a16:creationId xmlns:a16="http://schemas.microsoft.com/office/drawing/2014/main" id="{4809E313-7333-E0F5-2029-1F056FEA30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8460" y="119742"/>
            <a:ext cx="3071605" cy="2204941"/>
          </a:xfrm>
          <a:prstGeom prst="rect">
            <a:avLst/>
          </a:prstGeom>
        </p:spPr>
      </p:pic>
      <p:pic>
        <p:nvPicPr>
          <p:cNvPr id="11" name="Εικόνα 10" descr="Εικόνα που περιέχει κείμενο, υπολογιστής, οθόνη υπολογιστή, συσκευή προβολής&#10;&#10;Το περιεχόμενο που δημιουργείται από τεχνολογία AI ενδέχεται να είναι εσφαλμένο.">
            <a:extLst>
              <a:ext uri="{FF2B5EF4-FFF2-40B4-BE49-F238E27FC236}">
                <a16:creationId xmlns:a16="http://schemas.microsoft.com/office/drawing/2014/main" id="{214BCDB8-5037-8793-1585-B6AB9B2989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0134" y="4786603"/>
            <a:ext cx="3903310" cy="1951655"/>
          </a:xfrm>
          <a:prstGeom prst="rect">
            <a:avLst/>
          </a:prstGeom>
        </p:spPr>
      </p:pic>
      <p:sp>
        <p:nvSpPr>
          <p:cNvPr id="13" name="TextBox 12">
            <a:extLst>
              <a:ext uri="{FF2B5EF4-FFF2-40B4-BE49-F238E27FC236}">
                <a16:creationId xmlns:a16="http://schemas.microsoft.com/office/drawing/2014/main" id="{B6D8C531-4D7A-98A6-0589-6F2E935CAEEC}"/>
              </a:ext>
            </a:extLst>
          </p:cNvPr>
          <p:cNvSpPr txBox="1"/>
          <p:nvPr/>
        </p:nvSpPr>
        <p:spPr>
          <a:xfrm>
            <a:off x="0" y="2324683"/>
            <a:ext cx="7600951" cy="4505529"/>
          </a:xfrm>
          <a:prstGeom prst="rect">
            <a:avLst/>
          </a:prstGeom>
          <a:noFill/>
        </p:spPr>
        <p:txBody>
          <a:bodyPr wrap="square">
            <a:spAutoFit/>
          </a:bodyPr>
          <a:lstStyle/>
          <a:p>
            <a:pPr algn="ctr">
              <a:lnSpc>
                <a:spcPct val="115000"/>
              </a:lnSpc>
              <a:spcAft>
                <a:spcPts val="800"/>
              </a:spcAft>
            </a:pPr>
            <a:r>
              <a:rPr lang="el-GR" sz="2400" kern="100" dirty="0">
                <a:latin typeface="Calibri" panose="020F0502020204030204" pitchFamily="34" charset="0"/>
                <a:ea typeface="Calibri" panose="020F0502020204030204" pitchFamily="34" charset="0"/>
                <a:cs typeface="Calibri" panose="020F0502020204030204" pitchFamily="34" charset="0"/>
              </a:rPr>
              <a:t>Η </a:t>
            </a:r>
            <a:r>
              <a:rPr lang="el-GR" sz="2400" i="1"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εκρηκτική ανάπτυξη της τεχνολογίας </a:t>
            </a:r>
          </a:p>
          <a:p>
            <a:pPr algn="ctr">
              <a:lnSpc>
                <a:spcPct val="115000"/>
              </a:lnSpc>
              <a:spcAft>
                <a:spcPts val="800"/>
              </a:spcAft>
            </a:pPr>
            <a:r>
              <a:rPr lang="el-GR" sz="2400" kern="100" dirty="0">
                <a:latin typeface="Calibri" panose="020F0502020204030204" pitchFamily="34" charset="0"/>
                <a:ea typeface="Calibri" panose="020F0502020204030204" pitchFamily="34" charset="0"/>
                <a:cs typeface="Calibri" panose="020F0502020204030204" pitchFamily="34" charset="0"/>
              </a:rPr>
              <a:t>έχει αναμφίβολα </a:t>
            </a:r>
            <a:r>
              <a:rPr lang="el-GR" sz="2400"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πολλαπλασιάσει τις δυνατότητές μας </a:t>
            </a:r>
          </a:p>
          <a:p>
            <a:pPr algn="ctr">
              <a:lnSpc>
                <a:spcPct val="115000"/>
              </a:lnSpc>
              <a:spcAft>
                <a:spcPts val="800"/>
              </a:spcAft>
            </a:pPr>
            <a:r>
              <a:rPr lang="el-GR" sz="2400" kern="100" dirty="0">
                <a:latin typeface="Calibri" panose="020F0502020204030204" pitchFamily="34" charset="0"/>
                <a:ea typeface="Calibri" panose="020F0502020204030204" pitchFamily="34" charset="0"/>
                <a:cs typeface="Calibri" panose="020F0502020204030204" pitchFamily="34" charset="0"/>
              </a:rPr>
              <a:t> για καλύτερη τόσο εξ αποστάσεως όσο και δια ζώσης εκπαίδευση (η τελευταία με φυσική παρουσία)</a:t>
            </a:r>
          </a:p>
          <a:p>
            <a:pPr algn="ctr">
              <a:lnSpc>
                <a:spcPct val="115000"/>
              </a:lnSpc>
              <a:spcAft>
                <a:spcPts val="800"/>
              </a:spcAft>
            </a:pPr>
            <a:r>
              <a:rPr lang="el-GR" sz="2400" kern="100" dirty="0">
                <a:latin typeface="Calibri" panose="020F0502020204030204" pitchFamily="34" charset="0"/>
                <a:ea typeface="Calibri" panose="020F0502020204030204" pitchFamily="34" charset="0"/>
                <a:cs typeface="Calibri" panose="020F0502020204030204" pitchFamily="34" charset="0"/>
              </a:rPr>
              <a:t>υπό την ακόλουθη </a:t>
            </a:r>
            <a:r>
              <a:rPr lang="el-GR" sz="2400" b="1" kern="100" dirty="0">
                <a:latin typeface="Calibri" panose="020F0502020204030204" pitchFamily="34" charset="0"/>
                <a:ea typeface="Calibri" panose="020F0502020204030204" pitchFamily="34" charset="0"/>
                <a:cs typeface="Calibri" panose="020F0502020204030204" pitchFamily="34" charset="0"/>
              </a:rPr>
              <a:t>θεμελιώδη προϋπόθεση</a:t>
            </a:r>
            <a:r>
              <a:rPr lang="el-GR" sz="2400" kern="100" dirty="0">
                <a:latin typeface="Calibri" panose="020F0502020204030204" pitchFamily="34" charset="0"/>
                <a:ea typeface="Calibri" panose="020F0502020204030204" pitchFamily="34" charset="0"/>
                <a:cs typeface="Calibri" panose="020F0502020204030204" pitchFamily="34" charset="0"/>
              </a:rPr>
              <a:t>:</a:t>
            </a:r>
          </a:p>
          <a:p>
            <a:pPr algn="ctr">
              <a:lnSpc>
                <a:spcPct val="115000"/>
              </a:lnSpc>
              <a:spcAft>
                <a:spcPts val="800"/>
              </a:spcAft>
            </a:pPr>
            <a:r>
              <a:rPr lang="el-GR" sz="2400" kern="100" dirty="0">
                <a:latin typeface="Calibri" panose="020F0502020204030204" pitchFamily="34" charset="0"/>
                <a:ea typeface="Calibri" panose="020F0502020204030204" pitchFamily="34" charset="0"/>
                <a:cs typeface="Calibri" panose="020F0502020204030204" pitchFamily="34" charset="0"/>
              </a:rPr>
              <a:t>ο εκπαιδευτής πρέπει να διακατέχεται από μια </a:t>
            </a:r>
          </a:p>
          <a:p>
            <a:pPr algn="ctr">
              <a:lnSpc>
                <a:spcPct val="115000"/>
              </a:lnSpc>
              <a:spcAft>
                <a:spcPts val="800"/>
              </a:spcAft>
            </a:pPr>
            <a:r>
              <a:rPr lang="el-GR" sz="2400" b="1" kern="100" dirty="0">
                <a:latin typeface="Calibri" panose="020F0502020204030204" pitchFamily="34" charset="0"/>
                <a:ea typeface="Calibri" panose="020F0502020204030204" pitchFamily="34" charset="0"/>
                <a:cs typeface="Calibri" panose="020F0502020204030204" pitchFamily="34" charset="0"/>
              </a:rPr>
              <a:t>εσωτερική ώθηση </a:t>
            </a:r>
            <a:r>
              <a:rPr lang="el-GR" sz="2400" kern="100" dirty="0">
                <a:latin typeface="Calibri" panose="020F0502020204030204" pitchFamily="34" charset="0"/>
                <a:ea typeface="Calibri" panose="020F0502020204030204" pitchFamily="34" charset="0"/>
                <a:cs typeface="Calibri" panose="020F0502020204030204" pitchFamily="34" charset="0"/>
              </a:rPr>
              <a:t>να </a:t>
            </a:r>
            <a:r>
              <a:rPr lang="el-GR" sz="2400" b="1" kern="100" spc="600" dirty="0">
                <a:latin typeface="Calibri" panose="020F0502020204030204" pitchFamily="34" charset="0"/>
                <a:ea typeface="Calibri" panose="020F0502020204030204" pitchFamily="34" charset="0"/>
                <a:cs typeface="Calibri" panose="020F0502020204030204" pitchFamily="34" charset="0"/>
              </a:rPr>
              <a:t>προσφέρει πραγματικά </a:t>
            </a:r>
          </a:p>
          <a:p>
            <a:pPr algn="ctr">
              <a:lnSpc>
                <a:spcPct val="115000"/>
              </a:lnSpc>
              <a:spcAft>
                <a:spcPts val="800"/>
              </a:spcAft>
            </a:pPr>
            <a:r>
              <a:rPr lang="el-GR" sz="2400" kern="100" dirty="0">
                <a:latin typeface="Calibri" panose="020F0502020204030204" pitchFamily="34" charset="0"/>
                <a:ea typeface="Calibri" panose="020F0502020204030204" pitchFamily="34" charset="0"/>
                <a:cs typeface="Calibri" panose="020F0502020204030204" pitchFamily="34" charset="0"/>
              </a:rPr>
              <a:t>στους εκπαιδευόμενους με </a:t>
            </a:r>
            <a:r>
              <a:rPr lang="el-GR" sz="2400" b="1" kern="100" dirty="0">
                <a:latin typeface="Calibri" panose="020F0502020204030204" pitchFamily="34" charset="0"/>
                <a:ea typeface="Calibri" panose="020F0502020204030204" pitchFamily="34" charset="0"/>
                <a:cs typeface="Calibri" panose="020F0502020204030204" pitchFamily="34" charset="0"/>
              </a:rPr>
              <a:t>μεράκι</a:t>
            </a:r>
            <a:r>
              <a:rPr lang="el-GR" sz="2400" kern="100" dirty="0">
                <a:latin typeface="Calibri" panose="020F0502020204030204" pitchFamily="34" charset="0"/>
                <a:ea typeface="Calibri" panose="020F0502020204030204" pitchFamily="34" charset="0"/>
                <a:cs typeface="Calibri" panose="020F0502020204030204" pitchFamily="34" charset="0"/>
              </a:rPr>
              <a:t> ή και </a:t>
            </a:r>
            <a:r>
              <a:rPr lang="el-GR" sz="2400" b="1" kern="100" dirty="0">
                <a:latin typeface="Calibri" panose="020F0502020204030204" pitchFamily="34" charset="0"/>
                <a:ea typeface="Calibri" panose="020F0502020204030204" pitchFamily="34" charset="0"/>
                <a:cs typeface="Calibri" panose="020F0502020204030204" pitchFamily="34" charset="0"/>
              </a:rPr>
              <a:t>πάθος</a:t>
            </a:r>
            <a:r>
              <a:rPr lang="el-GR" sz="2400" kern="100" dirty="0">
                <a:latin typeface="Calibri" panose="020F0502020204030204" pitchFamily="34" charset="0"/>
                <a:ea typeface="Calibri" panose="020F0502020204030204" pitchFamily="34" charset="0"/>
                <a:cs typeface="Calibri" panose="020F0502020204030204" pitchFamily="34" charset="0"/>
              </a:rPr>
              <a:t>, </a:t>
            </a:r>
            <a:r>
              <a:rPr lang="el-GR" sz="2400" b="1" kern="100" dirty="0">
                <a:latin typeface="Calibri" panose="020F0502020204030204" pitchFamily="34" charset="0"/>
                <a:ea typeface="Calibri" panose="020F0502020204030204" pitchFamily="34" charset="0"/>
                <a:cs typeface="Calibri" panose="020F0502020204030204" pitchFamily="34" charset="0"/>
              </a:rPr>
              <a:t>φιλότιμο </a:t>
            </a:r>
            <a:r>
              <a:rPr lang="el-GR" sz="2400" kern="100" dirty="0">
                <a:latin typeface="Calibri" panose="020F0502020204030204" pitchFamily="34" charset="0"/>
                <a:ea typeface="Calibri" panose="020F0502020204030204" pitchFamily="34" charset="0"/>
                <a:cs typeface="Calibri" panose="020F0502020204030204" pitchFamily="34" charset="0"/>
              </a:rPr>
              <a:t>και </a:t>
            </a:r>
            <a:r>
              <a:rPr lang="el-GR" sz="2400" b="1" kern="100" dirty="0">
                <a:latin typeface="Calibri" panose="020F0502020204030204" pitchFamily="34" charset="0"/>
                <a:ea typeface="Calibri" panose="020F0502020204030204" pitchFamily="34" charset="0"/>
                <a:cs typeface="Calibri" panose="020F0502020204030204" pitchFamily="34" charset="0"/>
              </a:rPr>
              <a:t>αίσθημα ευθύνης </a:t>
            </a:r>
            <a:r>
              <a:rPr lang="el-GR" sz="2400" kern="100" dirty="0">
                <a:latin typeface="Calibri" panose="020F0502020204030204" pitchFamily="34" charset="0"/>
                <a:ea typeface="Calibri" panose="020F0502020204030204" pitchFamily="34" charset="0"/>
                <a:cs typeface="Calibri" panose="020F0502020204030204" pitchFamily="34" charset="0"/>
              </a:rPr>
              <a:t>και </a:t>
            </a:r>
            <a:r>
              <a:rPr lang="el-GR" sz="2400" b="1" kern="100" dirty="0">
                <a:latin typeface="Calibri" panose="020F0502020204030204" pitchFamily="34" charset="0"/>
                <a:ea typeface="Calibri" panose="020F0502020204030204" pitchFamily="34" charset="0"/>
                <a:cs typeface="Calibri" panose="020F0502020204030204" pitchFamily="34" charset="0"/>
              </a:rPr>
              <a:t>κοινωνική συνείδηση</a:t>
            </a:r>
            <a:r>
              <a:rPr lang="el-GR" sz="2400" kern="100" dirty="0">
                <a:latin typeface="Calibri" panose="020F0502020204030204" pitchFamily="34" charset="0"/>
                <a:ea typeface="Calibri" panose="020F0502020204030204" pitchFamily="34" charset="0"/>
                <a:cs typeface="Calibri" panose="020F0502020204030204" pitchFamily="34" charset="0"/>
              </a:rPr>
              <a:t>.</a:t>
            </a:r>
            <a:endParaRPr lang="el-GR" sz="24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4B6D8F8D-6D77-CA3A-74DF-17E519E5C53A}"/>
              </a:ext>
            </a:extLst>
          </p:cNvPr>
          <p:cNvSpPr txBox="1"/>
          <p:nvPr/>
        </p:nvSpPr>
        <p:spPr>
          <a:xfrm>
            <a:off x="7528248" y="3733800"/>
            <a:ext cx="4663751" cy="830997"/>
          </a:xfrm>
          <a:prstGeom prst="rect">
            <a:avLst/>
          </a:prstGeom>
          <a:noFill/>
        </p:spPr>
        <p:txBody>
          <a:bodyPr wrap="square">
            <a:spAutoFit/>
          </a:bodyPr>
          <a:lstStyle/>
          <a:p>
            <a:r>
              <a:rPr lang="el-GR" sz="1600" b="1" dirty="0">
                <a:solidFill>
                  <a:schemeClr val="bg1">
                    <a:lumMod val="95000"/>
                  </a:schemeClr>
                </a:solidFill>
                <a:highlight>
                  <a:srgbClr val="808000"/>
                </a:highlight>
                <a:latin typeface="Calibri" panose="020F0502020204030204" pitchFamily="34" charset="0"/>
                <a:ea typeface="Calibri" panose="020F0502020204030204" pitchFamily="34" charset="0"/>
                <a:cs typeface="Calibri" panose="020F0502020204030204" pitchFamily="34" charset="0"/>
              </a:rPr>
              <a:t>Εθελοντική συμμετοχή των φοιτητών μας σε </a:t>
            </a:r>
            <a:r>
              <a:rPr lang="el-GR" sz="1600" b="1" dirty="0" err="1">
                <a:solidFill>
                  <a:schemeClr val="bg1">
                    <a:lumMod val="95000"/>
                  </a:schemeClr>
                </a:solidFill>
                <a:highlight>
                  <a:srgbClr val="808000"/>
                </a:highlight>
                <a:latin typeface="Calibri" panose="020F0502020204030204" pitchFamily="34" charset="0"/>
                <a:ea typeface="Calibri" panose="020F0502020204030204" pitchFamily="34" charset="0"/>
                <a:cs typeface="Calibri" panose="020F0502020204030204" pitchFamily="34" charset="0"/>
              </a:rPr>
              <a:t>διαδραστικές</a:t>
            </a:r>
            <a:r>
              <a:rPr lang="el-GR" sz="1600" b="1" dirty="0">
                <a:solidFill>
                  <a:schemeClr val="bg1">
                    <a:lumMod val="95000"/>
                  </a:schemeClr>
                </a:solidFill>
                <a:highlight>
                  <a:srgbClr val="808000"/>
                </a:highlight>
                <a:latin typeface="Calibri" panose="020F0502020204030204" pitchFamily="34" charset="0"/>
                <a:ea typeface="Calibri" panose="020F0502020204030204" pitchFamily="34" charset="0"/>
                <a:cs typeface="Calibri" panose="020F0502020204030204" pitchFamily="34" charset="0"/>
              </a:rPr>
              <a:t> ομάδες μελέτης ψηφιοποιημένων ιστολογικών πλακιδίων</a:t>
            </a:r>
            <a:endParaRPr lang="en-US" sz="1600" b="1" dirty="0">
              <a:solidFill>
                <a:schemeClr val="bg1">
                  <a:lumMod val="95000"/>
                </a:schemeClr>
              </a:solidFill>
              <a:highlight>
                <a:srgbClr val="808000"/>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548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AE451B-A8CC-B48B-904C-79FA7187ED88}"/>
              </a:ext>
            </a:extLst>
          </p:cNvPr>
          <p:cNvPicPr>
            <a:picLocks noChangeAspect="1" noChangeArrowheads="1"/>
          </p:cNvPicPr>
          <p:nvPr/>
        </p:nvPicPr>
        <p:blipFill>
          <a:blip r:embed="rId2" cstate="print"/>
          <a:srcRect/>
          <a:stretch>
            <a:fillRect/>
          </a:stretch>
        </p:blipFill>
        <p:spPr bwMode="auto">
          <a:xfrm>
            <a:off x="126451" y="238802"/>
            <a:ext cx="7467600" cy="1504950"/>
          </a:xfrm>
          <a:prstGeom prst="rect">
            <a:avLst/>
          </a:prstGeom>
          <a:noFill/>
        </p:spPr>
      </p:pic>
      <p:pic>
        <p:nvPicPr>
          <p:cNvPr id="6" name="Picture 3">
            <a:extLst>
              <a:ext uri="{FF2B5EF4-FFF2-40B4-BE49-F238E27FC236}">
                <a16:creationId xmlns:a16="http://schemas.microsoft.com/office/drawing/2014/main" id="{710072BF-CFA1-D7A5-60EC-AC20428C2224}"/>
              </a:ext>
            </a:extLst>
          </p:cNvPr>
          <p:cNvPicPr>
            <a:picLocks noChangeAspect="1" noChangeArrowheads="1"/>
          </p:cNvPicPr>
          <p:nvPr/>
        </p:nvPicPr>
        <p:blipFill>
          <a:blip r:embed="rId3" cstate="print"/>
          <a:srcRect/>
          <a:stretch>
            <a:fillRect/>
          </a:stretch>
        </p:blipFill>
        <p:spPr bwMode="auto">
          <a:xfrm>
            <a:off x="5519775" y="1875917"/>
            <a:ext cx="2184527" cy="2121207"/>
          </a:xfrm>
          <a:prstGeom prst="rect">
            <a:avLst/>
          </a:prstGeom>
          <a:noFill/>
        </p:spPr>
      </p:pic>
      <p:pic>
        <p:nvPicPr>
          <p:cNvPr id="7" name="Picture 2">
            <a:extLst>
              <a:ext uri="{FF2B5EF4-FFF2-40B4-BE49-F238E27FC236}">
                <a16:creationId xmlns:a16="http://schemas.microsoft.com/office/drawing/2014/main" id="{0CC88935-A278-7B4C-D745-F53FF452CBCC}"/>
              </a:ext>
            </a:extLst>
          </p:cNvPr>
          <p:cNvPicPr>
            <a:picLocks noChangeAspect="1" noChangeArrowheads="1"/>
          </p:cNvPicPr>
          <p:nvPr/>
        </p:nvPicPr>
        <p:blipFill>
          <a:blip r:embed="rId4" cstate="print"/>
          <a:srcRect/>
          <a:stretch>
            <a:fillRect/>
          </a:stretch>
        </p:blipFill>
        <p:spPr bwMode="auto">
          <a:xfrm>
            <a:off x="6553201" y="4078288"/>
            <a:ext cx="5512347" cy="2580530"/>
          </a:xfrm>
          <a:prstGeom prst="rect">
            <a:avLst/>
          </a:prstGeom>
          <a:noFill/>
        </p:spPr>
      </p:pic>
      <p:pic>
        <p:nvPicPr>
          <p:cNvPr id="10" name="Picture 3">
            <a:extLst>
              <a:ext uri="{FF2B5EF4-FFF2-40B4-BE49-F238E27FC236}">
                <a16:creationId xmlns:a16="http://schemas.microsoft.com/office/drawing/2014/main" id="{ED089EBC-CCA0-C4FD-1D5A-4C253F37C18D}"/>
              </a:ext>
            </a:extLst>
          </p:cNvPr>
          <p:cNvPicPr>
            <a:picLocks noChangeAspect="1" noChangeArrowheads="1"/>
          </p:cNvPicPr>
          <p:nvPr/>
        </p:nvPicPr>
        <p:blipFill>
          <a:blip r:embed="rId5" cstate="print"/>
          <a:srcRect/>
          <a:stretch>
            <a:fillRect/>
          </a:stretch>
        </p:blipFill>
        <p:spPr bwMode="auto">
          <a:xfrm>
            <a:off x="126451" y="1875919"/>
            <a:ext cx="3442248" cy="4838633"/>
          </a:xfrm>
          <a:prstGeom prst="rect">
            <a:avLst/>
          </a:prstGeom>
          <a:noFill/>
          <a:ln w="9525">
            <a:noFill/>
            <a:miter lim="800000"/>
            <a:headEnd/>
            <a:tailEnd/>
          </a:ln>
        </p:spPr>
      </p:pic>
      <p:sp>
        <p:nvSpPr>
          <p:cNvPr id="12" name="TextBox 11">
            <a:extLst>
              <a:ext uri="{FF2B5EF4-FFF2-40B4-BE49-F238E27FC236}">
                <a16:creationId xmlns:a16="http://schemas.microsoft.com/office/drawing/2014/main" id="{2B08E549-C28F-754E-C689-B688BA8FDB35}"/>
              </a:ext>
            </a:extLst>
          </p:cNvPr>
          <p:cNvSpPr txBox="1"/>
          <p:nvPr/>
        </p:nvSpPr>
        <p:spPr>
          <a:xfrm>
            <a:off x="7823200" y="127000"/>
            <a:ext cx="4076700" cy="1015663"/>
          </a:xfrm>
          <a:prstGeom prst="rect">
            <a:avLst/>
          </a:prstGeom>
          <a:noFill/>
        </p:spPr>
        <p:txBody>
          <a:bodyPr wrap="square">
            <a:spAutoFit/>
          </a:bodyPr>
          <a:lstStyle/>
          <a:p>
            <a:pPr algn="ctr"/>
            <a:r>
              <a:rPr lang="el-GR" sz="2000" dirty="0">
                <a:latin typeface="Calibri" panose="020F0502020204030204" pitchFamily="34" charset="0"/>
                <a:ea typeface="Calibri" panose="020F0502020204030204" pitchFamily="34" charset="0"/>
                <a:cs typeface="Calibri" panose="020F0502020204030204" pitchFamily="34" charset="0"/>
              </a:rPr>
              <a:t>Καταγραφή της βήμα προς βήμα διαγνωστικής προσέγγισης. Καθοδηγητικές ερωτήσεις.</a:t>
            </a:r>
          </a:p>
        </p:txBody>
      </p:sp>
      <p:pic>
        <p:nvPicPr>
          <p:cNvPr id="14" name="Εικόνα 13" descr="Εικόνα που περιέχει κείμενο, στιγμιότυπο οθόνης, λογισμικό, ιστοσελίδα&#10;&#10;Το περιεχόμενο που δημιουργείται από τεχνολογία AI ενδέχεται να είναι εσφαλμένο.">
            <a:extLst>
              <a:ext uri="{FF2B5EF4-FFF2-40B4-BE49-F238E27FC236}">
                <a16:creationId xmlns:a16="http://schemas.microsoft.com/office/drawing/2014/main" id="{B7A86477-7B5D-EB3A-776D-A577A105EE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23200" y="1150341"/>
            <a:ext cx="4242348" cy="2812457"/>
          </a:xfrm>
          <a:prstGeom prst="rect">
            <a:avLst/>
          </a:prstGeom>
        </p:spPr>
      </p:pic>
      <p:pic>
        <p:nvPicPr>
          <p:cNvPr id="15" name="Picture 2" descr="Î¦ÏÏÎ¿Î³ÏÎ±ÏÎ¯Î± ÏÎ¿Ï ÏÏÎ®ÏÏÎ· HIPON Project.">
            <a:extLst>
              <a:ext uri="{FF2B5EF4-FFF2-40B4-BE49-F238E27FC236}">
                <a16:creationId xmlns:a16="http://schemas.microsoft.com/office/drawing/2014/main" id="{A8C89E74-A69A-3342-1B5B-41A6C434A3EF}"/>
              </a:ext>
            </a:extLst>
          </p:cNvPr>
          <p:cNvPicPr>
            <a:picLocks noChangeAspect="1" noChangeArrowheads="1"/>
          </p:cNvPicPr>
          <p:nvPr/>
        </p:nvPicPr>
        <p:blipFill>
          <a:blip r:embed="rId7" cstate="print"/>
          <a:srcRect/>
          <a:stretch>
            <a:fillRect/>
          </a:stretch>
        </p:blipFill>
        <p:spPr bwMode="auto">
          <a:xfrm>
            <a:off x="3702051" y="1875917"/>
            <a:ext cx="1698826" cy="2651826"/>
          </a:xfrm>
          <a:prstGeom prst="rect">
            <a:avLst/>
          </a:prstGeom>
          <a:noFill/>
        </p:spPr>
      </p:pic>
      <p:sp>
        <p:nvSpPr>
          <p:cNvPr id="17" name="TextBox 16">
            <a:extLst>
              <a:ext uri="{FF2B5EF4-FFF2-40B4-BE49-F238E27FC236}">
                <a16:creationId xmlns:a16="http://schemas.microsoft.com/office/drawing/2014/main" id="{10135B0C-7859-C84D-1FDE-68F58596BB82}"/>
              </a:ext>
            </a:extLst>
          </p:cNvPr>
          <p:cNvSpPr txBox="1"/>
          <p:nvPr/>
        </p:nvSpPr>
        <p:spPr>
          <a:xfrm>
            <a:off x="3568700" y="4450702"/>
            <a:ext cx="2984502" cy="2554545"/>
          </a:xfrm>
          <a:prstGeom prst="rect">
            <a:avLst/>
          </a:prstGeom>
          <a:noFill/>
        </p:spPr>
        <p:txBody>
          <a:bodyPr wrap="square">
            <a:spAutoFit/>
          </a:bodyPr>
          <a:lstStyle/>
          <a:p>
            <a:pPr algn="ctr"/>
            <a:r>
              <a:rPr lang="el-GR" sz="3200" dirty="0">
                <a:latin typeface="Calibri" panose="020F0502020204030204" pitchFamily="34" charset="0"/>
                <a:ea typeface="Calibri" panose="020F0502020204030204" pitchFamily="34" charset="0"/>
                <a:cs typeface="Calibri" panose="020F0502020204030204" pitchFamily="34" charset="0"/>
              </a:rPr>
              <a:t>Μια προσέγγιση </a:t>
            </a:r>
            <a:r>
              <a:rPr lang="el-GR" sz="3200" b="1" dirty="0">
                <a:latin typeface="Calibri" panose="020F0502020204030204" pitchFamily="34" charset="0"/>
                <a:ea typeface="Calibri" panose="020F0502020204030204" pitchFamily="34" charset="0"/>
                <a:cs typeface="Calibri" panose="020F0502020204030204" pitchFamily="34" charset="0"/>
              </a:rPr>
              <a:t>μάθησης </a:t>
            </a:r>
            <a:r>
              <a:rPr lang="el-GR" sz="3200" b="1" u="sng" dirty="0">
                <a:solidFill>
                  <a:srgbClr val="FF0000"/>
                </a:solidFill>
                <a:latin typeface="Calibri" panose="020F0502020204030204" pitchFamily="34" charset="0"/>
                <a:ea typeface="Calibri" panose="020F0502020204030204" pitchFamily="34" charset="0"/>
                <a:cs typeface="Calibri" panose="020F0502020204030204" pitchFamily="34" charset="0"/>
              </a:rPr>
              <a:t>βασισμένη</a:t>
            </a:r>
            <a:r>
              <a:rPr lang="el-GR" sz="3200" dirty="0">
                <a:latin typeface="Calibri" panose="020F0502020204030204" pitchFamily="34" charset="0"/>
                <a:ea typeface="Calibri" panose="020F0502020204030204" pitchFamily="34" charset="0"/>
                <a:cs typeface="Calibri" panose="020F0502020204030204" pitchFamily="34" charset="0"/>
              </a:rPr>
              <a:t> σε</a:t>
            </a:r>
          </a:p>
          <a:p>
            <a:pPr algn="ctr"/>
            <a:r>
              <a:rPr lang="el-GR" sz="3200" b="1" dirty="0">
                <a:latin typeface="Calibri" panose="020F0502020204030204" pitchFamily="34" charset="0"/>
                <a:ea typeface="Calibri" panose="020F0502020204030204" pitchFamily="34" charset="0"/>
                <a:cs typeface="Calibri" panose="020F0502020204030204" pitchFamily="34" charset="0"/>
              </a:rPr>
              <a:t>περιπτώσεις ασθενών </a:t>
            </a:r>
          </a:p>
        </p:txBody>
      </p:sp>
      <p:sp>
        <p:nvSpPr>
          <p:cNvPr id="4" name="TextBox 3">
            <a:extLst>
              <a:ext uri="{FF2B5EF4-FFF2-40B4-BE49-F238E27FC236}">
                <a16:creationId xmlns:a16="http://schemas.microsoft.com/office/drawing/2014/main" id="{C0A19008-4C5D-2E31-0D36-EF6FAB3F4460}"/>
              </a:ext>
            </a:extLst>
          </p:cNvPr>
          <p:cNvSpPr txBox="1"/>
          <p:nvPr/>
        </p:nvSpPr>
        <p:spPr>
          <a:xfrm rot="10800000" flipV="1">
            <a:off x="9694506" y="4507500"/>
            <a:ext cx="1558212" cy="1323439"/>
          </a:xfrm>
          <a:prstGeom prst="rect">
            <a:avLst/>
          </a:prstGeom>
          <a:noFill/>
        </p:spPr>
        <p:txBody>
          <a:bodyPr wrap="square">
            <a:spAutoFit/>
          </a:bodyPr>
          <a:lstStyle/>
          <a:p>
            <a:r>
              <a:rPr lang="el-GR" sz="1600" dirty="0">
                <a:solidFill>
                  <a:srgbClr val="FF0000"/>
                </a:solidFill>
                <a:effectLst>
                  <a:outerShdw blurRad="38100" dist="38100" dir="2700000" algn="tl">
                    <a:srgbClr val="000000">
                      <a:alpha val="43137"/>
                    </a:srgbClr>
                  </a:outerShdw>
                </a:effectLst>
              </a:rPr>
              <a:t>Προσομοίωση με</a:t>
            </a:r>
            <a:r>
              <a:rPr lang="en-US" sz="1600" dirty="0">
                <a:solidFill>
                  <a:srgbClr val="FF0000"/>
                </a:solidFill>
                <a:effectLst>
                  <a:outerShdw blurRad="38100" dist="38100" dir="2700000" algn="tl">
                    <a:srgbClr val="000000">
                      <a:alpha val="43137"/>
                    </a:srgbClr>
                  </a:outerShdw>
                </a:effectLst>
              </a:rPr>
              <a:t> </a:t>
            </a:r>
            <a:r>
              <a:rPr lang="el-GR" sz="1600" dirty="0">
                <a:solidFill>
                  <a:srgbClr val="FF0000"/>
                </a:solidFill>
                <a:effectLst>
                  <a:outerShdw blurRad="38100" dist="38100" dir="2700000" algn="tl">
                    <a:srgbClr val="000000">
                      <a:alpha val="43137"/>
                    </a:srgbClr>
                  </a:outerShdw>
                </a:effectLst>
              </a:rPr>
              <a:t>την  καθημερινή επαγγελματική πρακτική</a:t>
            </a:r>
          </a:p>
        </p:txBody>
      </p:sp>
    </p:spTree>
    <p:extLst>
      <p:ext uri="{BB962C8B-B14F-4D97-AF65-F5344CB8AC3E}">
        <p14:creationId xmlns:p14="http://schemas.microsoft.com/office/powerpoint/2010/main" val="92249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DC7116-2FDA-14E1-41B3-A9FBB6E69615}"/>
              </a:ext>
            </a:extLst>
          </p:cNvPr>
          <p:cNvSpPr>
            <a:spLocks noGrp="1"/>
          </p:cNvSpPr>
          <p:nvPr>
            <p:ph type="title"/>
          </p:nvPr>
        </p:nvSpPr>
        <p:spPr>
          <a:xfrm>
            <a:off x="-74644" y="-233266"/>
            <a:ext cx="12266644" cy="1923955"/>
          </a:xfrm>
        </p:spPr>
        <p:txBody>
          <a:bodyPr>
            <a:noAutofit/>
          </a:bodyPr>
          <a:lstStyle/>
          <a:p>
            <a:pPr algn="ctr"/>
            <a:r>
              <a:rPr lang="el-GR" sz="32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ΑΠΟΣΠΑΣΜΑΤΙΚΗ ΑΝΤΙΛΗΨΗ &amp; ΕΠΙΠΟΛΑΙΟΤΗΤΑ</a:t>
            </a:r>
            <a:br>
              <a:rPr lang="el-GR" sz="32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el-GR" sz="32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ΛΟΓΩ ΕΞΑΡΤΗΣΗΣ ΑΠΟ ΤΗ ΛΗΨΗ ΚΑΤΑΙΓΙΣΤΙΚΩΝ ΜΗΝΥΜΑΤΩΝ </a:t>
            </a:r>
            <a:br>
              <a:rPr lang="el-GR" sz="32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el-GR" sz="32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ΜΕΣΩ ΟΘΟΝΩΝ ΚΙΝΗΤΩΝ ΤΗΛΕΦΩΝΩΝ;</a:t>
            </a:r>
          </a:p>
        </p:txBody>
      </p:sp>
      <p:pic>
        <p:nvPicPr>
          <p:cNvPr id="4" name="Εικόνα 3">
            <a:extLst>
              <a:ext uri="{FF2B5EF4-FFF2-40B4-BE49-F238E27FC236}">
                <a16:creationId xmlns:a16="http://schemas.microsoft.com/office/drawing/2014/main" id="{69ABE270-7917-EC8E-1688-DE4BCABBF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68" y="1533632"/>
            <a:ext cx="9065108" cy="5081772"/>
          </a:xfrm>
          <a:prstGeom prst="rect">
            <a:avLst/>
          </a:prstGeom>
        </p:spPr>
      </p:pic>
      <p:pic>
        <p:nvPicPr>
          <p:cNvPr id="6" name="Εικόνα 5">
            <a:extLst>
              <a:ext uri="{FF2B5EF4-FFF2-40B4-BE49-F238E27FC236}">
                <a16:creationId xmlns:a16="http://schemas.microsoft.com/office/drawing/2014/main" id="{2F22CE81-510B-4323-CF1B-58AC41B4AF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9044" y="4419030"/>
            <a:ext cx="2790988" cy="2196374"/>
          </a:xfrm>
          <a:prstGeom prst="rect">
            <a:avLst/>
          </a:prstGeom>
        </p:spPr>
      </p:pic>
      <p:pic>
        <p:nvPicPr>
          <p:cNvPr id="1026" name="Picture 2" descr="How to Break a Screen Addiction | Screen Addiction in Adults">
            <a:extLst>
              <a:ext uri="{FF2B5EF4-FFF2-40B4-BE49-F238E27FC236}">
                <a16:creationId xmlns:a16="http://schemas.microsoft.com/office/drawing/2014/main" id="{656CB577-5D1B-2883-9A75-35382B67FC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352"/>
          <a:stretch/>
        </p:blipFill>
        <p:spPr bwMode="auto">
          <a:xfrm>
            <a:off x="9463782" y="1428103"/>
            <a:ext cx="2441510" cy="2873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807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2ED8AB1A-4721-92AF-ACDC-DC48A2001A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361" y="460902"/>
            <a:ext cx="3155668" cy="2179782"/>
          </a:xfrm>
          <a:prstGeom prst="rect">
            <a:avLst/>
          </a:prstGeom>
        </p:spPr>
      </p:pic>
      <p:pic>
        <p:nvPicPr>
          <p:cNvPr id="3" name="Picture 3">
            <a:extLst>
              <a:ext uri="{FF2B5EF4-FFF2-40B4-BE49-F238E27FC236}">
                <a16:creationId xmlns:a16="http://schemas.microsoft.com/office/drawing/2014/main" id="{1B60D4FB-1E4D-734B-E8F5-6F86C16BBF9D}"/>
              </a:ext>
            </a:extLst>
          </p:cNvPr>
          <p:cNvPicPr>
            <a:picLocks noChangeAspect="1" noChangeArrowheads="1"/>
          </p:cNvPicPr>
          <p:nvPr/>
        </p:nvPicPr>
        <p:blipFill>
          <a:blip r:embed="rId3"/>
          <a:srcRect/>
          <a:stretch>
            <a:fillRect/>
          </a:stretch>
        </p:blipFill>
        <p:spPr bwMode="auto">
          <a:xfrm>
            <a:off x="3501895" y="460902"/>
            <a:ext cx="2168172" cy="2179797"/>
          </a:xfrm>
          <a:prstGeom prst="rect">
            <a:avLst/>
          </a:prstGeom>
          <a:noFill/>
        </p:spPr>
      </p:pic>
      <p:sp>
        <p:nvSpPr>
          <p:cNvPr id="5" name="TextBox 4">
            <a:extLst>
              <a:ext uri="{FF2B5EF4-FFF2-40B4-BE49-F238E27FC236}">
                <a16:creationId xmlns:a16="http://schemas.microsoft.com/office/drawing/2014/main" id="{566686D9-3FD0-B45B-B3B9-64EE7DEBB4C0}"/>
              </a:ext>
            </a:extLst>
          </p:cNvPr>
          <p:cNvSpPr txBox="1"/>
          <p:nvPr/>
        </p:nvSpPr>
        <p:spPr>
          <a:xfrm>
            <a:off x="5670067" y="-95250"/>
            <a:ext cx="6521933" cy="3069141"/>
          </a:xfrm>
          <a:prstGeom prst="rect">
            <a:avLst/>
          </a:prstGeom>
          <a:noFill/>
        </p:spPr>
        <p:txBody>
          <a:bodyPr wrap="square">
            <a:spAutoFit/>
          </a:bodyPr>
          <a:lstStyle/>
          <a:p>
            <a:pPr algn="just">
              <a:lnSpc>
                <a:spcPct val="115000"/>
              </a:lnSpc>
              <a:spcAft>
                <a:spcPts val="800"/>
              </a:spcAft>
            </a:pPr>
            <a:r>
              <a:rPr lang="el-GR" kern="100" dirty="0">
                <a:latin typeface="Calibri" panose="020F0502020204030204" pitchFamily="34" charset="0"/>
                <a:ea typeface="Calibri" panose="020F0502020204030204" pitchFamily="34" charset="0"/>
                <a:cs typeface="Calibri" panose="020F0502020204030204" pitchFamily="34" charset="0"/>
              </a:rPr>
              <a:t>Το να περνάει ένας φοιτητής όλες τις σπουδές του με την </a:t>
            </a:r>
            <a:r>
              <a:rPr lang="el-GR" i="1" kern="100" dirty="0">
                <a:latin typeface="Calibri" panose="020F0502020204030204" pitchFamily="34" charset="0"/>
                <a:ea typeface="Calibri" panose="020F0502020204030204" pitchFamily="34" charset="0"/>
                <a:cs typeface="Calibri" panose="020F0502020204030204" pitchFamily="34" charset="0"/>
              </a:rPr>
              <a:t>αίσθηση ότι κανένας από τους καθηγητές του δεν νοιάζεται πραγματικά γι' αυτόν</a:t>
            </a:r>
            <a:r>
              <a:rPr lang="el-GR" kern="100" dirty="0">
                <a:latin typeface="Calibri" panose="020F0502020204030204" pitchFamily="34" charset="0"/>
                <a:ea typeface="Calibri" panose="020F0502020204030204" pitchFamily="34" charset="0"/>
                <a:cs typeface="Calibri" panose="020F0502020204030204" pitchFamily="34" charset="0"/>
              </a:rPr>
              <a:t>, σε συνδυασμό με το να </a:t>
            </a:r>
            <a:r>
              <a:rPr lang="el-GR" i="1" kern="100" dirty="0">
                <a:latin typeface="Calibri" panose="020F0502020204030204" pitchFamily="34" charset="0"/>
                <a:ea typeface="Calibri" panose="020F0502020204030204" pitchFamily="34" charset="0"/>
                <a:cs typeface="Calibri" panose="020F0502020204030204" pitchFamily="34" charset="0"/>
              </a:rPr>
              <a:t>αντιλαμβάνεται τον κόσμο σχεδόν αποκλειστικά μέσα από οθόνες</a:t>
            </a:r>
            <a:r>
              <a:rPr lang="el-GR" kern="100" dirty="0">
                <a:latin typeface="Calibri" panose="020F0502020204030204" pitchFamily="34" charset="0"/>
                <a:ea typeface="Calibri" panose="020F0502020204030204" pitchFamily="34" charset="0"/>
                <a:cs typeface="Calibri" panose="020F0502020204030204" pitchFamily="34" charset="0"/>
              </a:rPr>
              <a:t> γεμάτες καταιγιστικά ερεθίσματα, τον οδηγεί με μαθηματική ακρίβεια </a:t>
            </a:r>
            <a:r>
              <a:rPr lang="el-GR" i="1" kern="100" dirty="0">
                <a:latin typeface="Calibri" panose="020F0502020204030204" pitchFamily="34" charset="0"/>
                <a:ea typeface="Calibri" panose="020F0502020204030204" pitchFamily="34" charset="0"/>
                <a:cs typeface="Calibri" panose="020F0502020204030204" pitchFamily="34" charset="0"/>
              </a:rPr>
              <a:t>στην παθητικότητα, στην ακηδία, στον αρνητισμό, στην απώλεια της </a:t>
            </a:r>
            <a:r>
              <a:rPr lang="el-GR" i="1" kern="100" dirty="0" err="1">
                <a:latin typeface="Calibri" panose="020F0502020204030204" pitchFamily="34" charset="0"/>
                <a:ea typeface="Calibri" panose="020F0502020204030204" pitchFamily="34" charset="0"/>
                <a:cs typeface="Calibri" panose="020F0502020204030204" pitchFamily="34" charset="0"/>
              </a:rPr>
              <a:t>ενσυναίσθησης</a:t>
            </a:r>
            <a:r>
              <a:rPr lang="el-GR" i="1" kern="100" dirty="0">
                <a:latin typeface="Calibri" panose="020F0502020204030204" pitchFamily="34" charset="0"/>
                <a:ea typeface="Calibri" panose="020F0502020204030204" pitchFamily="34" charset="0"/>
                <a:cs typeface="Calibri" panose="020F0502020204030204" pitchFamily="34" charset="0"/>
              </a:rPr>
              <a:t> για τους άλλους και στον μαρασμό του βλέμματός του όταν απευθύνεται σε άλλους ανθρώπους αυτοπροσώπως</a:t>
            </a:r>
            <a:r>
              <a:rPr lang="el-GR" kern="100" dirty="0">
                <a:latin typeface="Calibri" panose="020F0502020204030204" pitchFamily="34" charset="0"/>
                <a:ea typeface="Calibri" panose="020F0502020204030204" pitchFamily="34" charset="0"/>
                <a:cs typeface="Calibri" panose="020F0502020204030204" pitchFamily="34" charset="0"/>
              </a:rPr>
              <a:t>. Σκεφτείτε πόσο </a:t>
            </a:r>
            <a:r>
              <a:rPr lang="el-GR" i="1" kern="100" dirty="0">
                <a:latin typeface="Calibri" panose="020F0502020204030204" pitchFamily="34" charset="0"/>
                <a:ea typeface="Calibri" panose="020F0502020204030204" pitchFamily="34" charset="0"/>
                <a:cs typeface="Calibri" panose="020F0502020204030204" pitchFamily="34" charset="0"/>
              </a:rPr>
              <a:t>καταστροφικό</a:t>
            </a:r>
            <a:r>
              <a:rPr lang="el-GR" kern="100" dirty="0">
                <a:latin typeface="Calibri" panose="020F0502020204030204" pitchFamily="34" charset="0"/>
                <a:ea typeface="Calibri" panose="020F0502020204030204" pitchFamily="34" charset="0"/>
                <a:cs typeface="Calibri" panose="020F0502020204030204" pitchFamily="34" charset="0"/>
              </a:rPr>
              <a:t> είναι αυτό για τη </a:t>
            </a:r>
            <a:r>
              <a:rPr lang="el-GR" i="1" kern="100" dirty="0">
                <a:latin typeface="Calibri" panose="020F0502020204030204" pitchFamily="34" charset="0"/>
                <a:ea typeface="Calibri" panose="020F0502020204030204" pitchFamily="34" charset="0"/>
                <a:cs typeface="Calibri" panose="020F0502020204030204" pitchFamily="34" charset="0"/>
              </a:rPr>
              <a:t>σχέση γιατρού-ασθενούς</a:t>
            </a:r>
            <a:r>
              <a:rPr lang="el-GR" sz="2000" kern="100" dirty="0">
                <a:latin typeface="Calibri" panose="020F0502020204030204" pitchFamily="34" charset="0"/>
                <a:ea typeface="Calibri" panose="020F0502020204030204" pitchFamily="34" charset="0"/>
                <a:cs typeface="Calibri" panose="020F0502020204030204" pitchFamily="34" charset="0"/>
              </a:rPr>
              <a:t>.</a:t>
            </a:r>
            <a:endParaRPr lang="el-GR" sz="20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Picture 2">
            <a:extLst>
              <a:ext uri="{FF2B5EF4-FFF2-40B4-BE49-F238E27FC236}">
                <a16:creationId xmlns:a16="http://schemas.microsoft.com/office/drawing/2014/main" id="{A318F936-2DC4-E6B4-E545-60D13ACAA38E}"/>
              </a:ext>
            </a:extLst>
          </p:cNvPr>
          <p:cNvPicPr>
            <a:picLocks noChangeAspect="1" noChangeArrowheads="1"/>
          </p:cNvPicPr>
          <p:nvPr/>
        </p:nvPicPr>
        <p:blipFill>
          <a:blip r:embed="rId4"/>
          <a:srcRect/>
          <a:stretch>
            <a:fillRect/>
          </a:stretch>
        </p:blipFill>
        <p:spPr bwMode="auto">
          <a:xfrm>
            <a:off x="8009590" y="3042819"/>
            <a:ext cx="4007049" cy="3715939"/>
          </a:xfrm>
          <a:prstGeom prst="rect">
            <a:avLst/>
          </a:prstGeom>
          <a:noFill/>
        </p:spPr>
      </p:pic>
      <p:sp>
        <p:nvSpPr>
          <p:cNvPr id="8" name="TextBox 7">
            <a:extLst>
              <a:ext uri="{FF2B5EF4-FFF2-40B4-BE49-F238E27FC236}">
                <a16:creationId xmlns:a16="http://schemas.microsoft.com/office/drawing/2014/main" id="{D051E6CA-6B3E-9D79-704D-CADE380CB8B9}"/>
              </a:ext>
            </a:extLst>
          </p:cNvPr>
          <p:cNvSpPr txBox="1"/>
          <p:nvPr/>
        </p:nvSpPr>
        <p:spPr>
          <a:xfrm>
            <a:off x="85725" y="3042818"/>
            <a:ext cx="7923864" cy="3785652"/>
          </a:xfrm>
          <a:prstGeom prst="rect">
            <a:avLst/>
          </a:prstGeom>
          <a:noFill/>
        </p:spPr>
        <p:txBody>
          <a:bodyPr wrap="square">
            <a:spAutoFit/>
          </a:bodyPr>
          <a:lstStyle/>
          <a:p>
            <a:pPr algn="just"/>
            <a:r>
              <a:rPr lang="el-GR" sz="2000" dirty="0">
                <a:latin typeface="Calibri" panose="020F0502020204030204" pitchFamily="34" charset="0"/>
                <a:ea typeface="Calibri" panose="020F0502020204030204" pitchFamily="34" charset="0"/>
                <a:cs typeface="Calibri" panose="020F0502020204030204" pitchFamily="34" charset="0"/>
              </a:rPr>
              <a:t>Οι </a:t>
            </a:r>
            <a:r>
              <a:rPr lang="el-GR" sz="2000" i="1" dirty="0">
                <a:latin typeface="Calibri" panose="020F0502020204030204" pitchFamily="34" charset="0"/>
                <a:ea typeface="Calibri" panose="020F0502020204030204" pitchFamily="34" charset="0"/>
                <a:cs typeface="Calibri" panose="020F0502020204030204" pitchFamily="34" charset="0"/>
              </a:rPr>
              <a:t>συμβατικές</a:t>
            </a:r>
            <a:r>
              <a:rPr lang="el-GR" sz="2000" dirty="0">
                <a:latin typeface="Calibri" panose="020F0502020204030204" pitchFamily="34" charset="0"/>
                <a:ea typeface="Calibri" panose="020F0502020204030204" pitchFamily="34" charset="0"/>
                <a:cs typeface="Calibri" panose="020F0502020204030204" pitchFamily="34" charset="0"/>
              </a:rPr>
              <a:t> μέθοδοι διδασκαλίας έχουν </a:t>
            </a:r>
            <a:r>
              <a:rPr lang="el-GR" sz="2000" i="1" dirty="0">
                <a:latin typeface="Calibri" panose="020F0502020204030204" pitchFamily="34" charset="0"/>
                <a:ea typeface="Calibri" panose="020F0502020204030204" pitchFamily="34" charset="0"/>
                <a:cs typeface="Calibri" panose="020F0502020204030204" pitchFamily="34" charset="0"/>
              </a:rPr>
              <a:t>περιορισμένη αποτελεσματικότητα</a:t>
            </a:r>
            <a:r>
              <a:rPr lang="el-GR" sz="2000" dirty="0">
                <a:latin typeface="Calibri" panose="020F0502020204030204" pitchFamily="34" charset="0"/>
                <a:ea typeface="Calibri" panose="020F0502020204030204" pitchFamily="34" charset="0"/>
                <a:cs typeface="Calibri" panose="020F0502020204030204" pitchFamily="34" charset="0"/>
              </a:rPr>
              <a:t> στην καλλιέργεια της </a:t>
            </a:r>
            <a:r>
              <a:rPr lang="el-GR" sz="2000" dirty="0" err="1">
                <a:latin typeface="Calibri" panose="020F0502020204030204" pitchFamily="34" charset="0"/>
                <a:ea typeface="Calibri" panose="020F0502020204030204" pitchFamily="34" charset="0"/>
                <a:cs typeface="Calibri" panose="020F0502020204030204" pitchFamily="34" charset="0"/>
              </a:rPr>
              <a:t>ενσυναίσθησης</a:t>
            </a:r>
            <a:r>
              <a:rPr lang="el-GR" sz="2000" dirty="0">
                <a:latin typeface="Calibri" panose="020F0502020204030204" pitchFamily="34" charset="0"/>
                <a:ea typeface="Calibri" panose="020F0502020204030204" pitchFamily="34" charset="0"/>
                <a:cs typeface="Calibri" panose="020F0502020204030204" pitchFamily="34" charset="0"/>
              </a:rPr>
              <a:t>. Ενώ μπορεί να ενισχύουν την εννοιολογική κατανόηση, συχνά </a:t>
            </a:r>
            <a:r>
              <a:rPr lang="el-GR" sz="2000" i="1" dirty="0">
                <a:latin typeface="Calibri" panose="020F0502020204030204" pitchFamily="34" charset="0"/>
                <a:ea typeface="Calibri" panose="020F0502020204030204" pitchFamily="34" charset="0"/>
                <a:cs typeface="Calibri" panose="020F0502020204030204" pitchFamily="34" charset="0"/>
              </a:rPr>
              <a:t>αποτυγχάνουν να εμπλέξουν τις συναισθηματικές και </a:t>
            </a:r>
            <a:r>
              <a:rPr lang="el-GR" sz="2000" i="1" dirty="0" err="1">
                <a:latin typeface="Calibri" panose="020F0502020204030204" pitchFamily="34" charset="0"/>
                <a:ea typeface="Calibri" panose="020F0502020204030204" pitchFamily="34" charset="0"/>
                <a:cs typeface="Calibri" panose="020F0502020204030204" pitchFamily="34" charset="0"/>
              </a:rPr>
              <a:t>αναστοχαστικές</a:t>
            </a:r>
            <a:r>
              <a:rPr lang="el-GR" sz="2000" i="1" dirty="0">
                <a:latin typeface="Calibri" panose="020F0502020204030204" pitchFamily="34" charset="0"/>
                <a:ea typeface="Calibri" panose="020F0502020204030204" pitchFamily="34" charset="0"/>
                <a:cs typeface="Calibri" panose="020F0502020204030204" pitchFamily="34" charset="0"/>
              </a:rPr>
              <a:t> διαδικασίες </a:t>
            </a:r>
            <a:r>
              <a:rPr lang="el-GR" sz="2000" dirty="0">
                <a:latin typeface="Calibri" panose="020F0502020204030204" pitchFamily="34" charset="0"/>
                <a:ea typeface="Calibri" panose="020F0502020204030204" pitchFamily="34" charset="0"/>
                <a:cs typeface="Calibri" panose="020F0502020204030204" pitchFamily="34" charset="0"/>
              </a:rPr>
              <a:t>που είναι απαραίτητες για την </a:t>
            </a:r>
            <a:r>
              <a:rPr lang="el-GR" sz="2000" b="1" dirty="0">
                <a:latin typeface="Calibri" panose="020F0502020204030204" pitchFamily="34" charset="0"/>
                <a:ea typeface="Calibri" panose="020F0502020204030204" pitchFamily="34" charset="0"/>
                <a:cs typeface="Calibri" panose="020F0502020204030204" pitchFamily="34" charset="0"/>
              </a:rPr>
              <a:t>γνήσια </a:t>
            </a:r>
            <a:r>
              <a:rPr lang="el-GR" sz="2000" b="1" dirty="0" err="1">
                <a:latin typeface="Calibri" panose="020F0502020204030204" pitchFamily="34" charset="0"/>
                <a:ea typeface="Calibri" panose="020F0502020204030204" pitchFamily="34" charset="0"/>
                <a:cs typeface="Calibri" panose="020F0502020204030204" pitchFamily="34" charset="0"/>
              </a:rPr>
              <a:t>ενσυναισθητική</a:t>
            </a:r>
            <a:r>
              <a:rPr lang="el-GR" sz="2000" b="1" dirty="0">
                <a:latin typeface="Calibri" panose="020F0502020204030204" pitchFamily="34" charset="0"/>
                <a:ea typeface="Calibri" panose="020F0502020204030204" pitchFamily="34" charset="0"/>
                <a:cs typeface="Calibri" panose="020F0502020204030204" pitchFamily="34" charset="0"/>
              </a:rPr>
              <a:t> ανάπτυξη</a:t>
            </a:r>
            <a:r>
              <a:rPr lang="el-GR" sz="2000" dirty="0">
                <a:latin typeface="Calibri" panose="020F0502020204030204" pitchFamily="34" charset="0"/>
                <a:ea typeface="Calibri" panose="020F0502020204030204" pitchFamily="34" charset="0"/>
                <a:cs typeface="Calibri" panose="020F0502020204030204" pitchFamily="34" charset="0"/>
              </a:rPr>
              <a:t>. Η </a:t>
            </a:r>
            <a:r>
              <a:rPr lang="el-GR" sz="2000" dirty="0" err="1">
                <a:latin typeface="Calibri" panose="020F0502020204030204" pitchFamily="34" charset="0"/>
                <a:ea typeface="Calibri" panose="020F0502020204030204" pitchFamily="34" charset="0"/>
                <a:cs typeface="Calibri" panose="020F0502020204030204" pitchFamily="34" charset="0"/>
              </a:rPr>
              <a:t>νευροεπιστημονική</a:t>
            </a:r>
            <a:r>
              <a:rPr lang="el-GR" sz="2000" dirty="0">
                <a:latin typeface="Calibri" panose="020F0502020204030204" pitchFamily="34" charset="0"/>
                <a:ea typeface="Calibri" panose="020F0502020204030204" pitchFamily="34" charset="0"/>
                <a:cs typeface="Calibri" panose="020F0502020204030204" pitchFamily="34" charset="0"/>
              </a:rPr>
              <a:t> έρευνα υποστηρίζει αυτόν τον περιορισμό, καταδεικνύοντας ότι η </a:t>
            </a:r>
            <a:r>
              <a:rPr lang="el-GR" sz="20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ενσυναίσθηση</a:t>
            </a:r>
            <a:r>
              <a:rPr lang="el-GR" sz="2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ενισχύεται μέσω συναισθηματικά σημαντικών, ενσωματωμένων και κοινωνικά πλαισιωμένων εμπειριών που ενεργοποιούν τόσο το γνωστικό όσο </a:t>
            </a:r>
            <a:r>
              <a:rPr lang="el-GR" sz="2000" b="1" spc="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και</a:t>
            </a:r>
            <a:r>
              <a:rPr lang="el-GR" sz="2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το συναισθηματικό </a:t>
            </a:r>
            <a:r>
              <a:rPr lang="el-GR" sz="20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νευρωνικό</a:t>
            </a:r>
            <a:r>
              <a:rPr lang="el-GR" sz="2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σύστημα</a:t>
            </a:r>
            <a:r>
              <a:rPr lang="el-GR" sz="2000" dirty="0">
                <a:latin typeface="Calibri" panose="020F0502020204030204" pitchFamily="34" charset="0"/>
                <a:ea typeface="Calibri" panose="020F0502020204030204" pitchFamily="34" charset="0"/>
                <a:cs typeface="Calibri" panose="020F0502020204030204" pitchFamily="34" charset="0"/>
              </a:rPr>
              <a:t>. Χωρίς τέτοια εμπειρική εμπλοκή, οι εκπαιδευόμενοι μπορεί να αποκτήσουν </a:t>
            </a:r>
            <a:r>
              <a:rPr lang="el-GR" sz="2000" i="1" dirty="0">
                <a:latin typeface="Calibri" panose="020F0502020204030204" pitchFamily="34" charset="0"/>
                <a:ea typeface="Calibri" panose="020F0502020204030204" pitchFamily="34" charset="0"/>
                <a:cs typeface="Calibri" panose="020F0502020204030204" pitchFamily="34" charset="0"/>
              </a:rPr>
              <a:t>στείρα γνώση </a:t>
            </a:r>
            <a:r>
              <a:rPr lang="el-GR" sz="2000" dirty="0">
                <a:latin typeface="Calibri" panose="020F0502020204030204" pitchFamily="34" charset="0"/>
                <a:ea typeface="Calibri" panose="020F0502020204030204" pitchFamily="34" charset="0"/>
                <a:cs typeface="Calibri" panose="020F0502020204030204" pitchFamily="34" charset="0"/>
              </a:rPr>
              <a:t>σχετικά με την </a:t>
            </a:r>
            <a:r>
              <a:rPr lang="el-GR" sz="2000" dirty="0" err="1">
                <a:latin typeface="Calibri" panose="020F0502020204030204" pitchFamily="34" charset="0"/>
                <a:ea typeface="Calibri" panose="020F0502020204030204" pitchFamily="34" charset="0"/>
                <a:cs typeface="Calibri" panose="020F0502020204030204" pitchFamily="34" charset="0"/>
              </a:rPr>
              <a:t>ενσυναίσθηση</a:t>
            </a:r>
            <a:r>
              <a:rPr lang="el-GR" sz="2000" dirty="0">
                <a:latin typeface="Calibri" panose="020F0502020204030204" pitchFamily="34" charset="0"/>
                <a:ea typeface="Calibri" panose="020F0502020204030204" pitchFamily="34" charset="0"/>
                <a:cs typeface="Calibri" panose="020F0502020204030204" pitchFamily="34" charset="0"/>
              </a:rPr>
              <a:t> </a:t>
            </a:r>
            <a:r>
              <a:rPr lang="el-GR" sz="2000" i="1" dirty="0">
                <a:latin typeface="Calibri" panose="020F0502020204030204" pitchFamily="34" charset="0"/>
                <a:ea typeface="Calibri" panose="020F0502020204030204" pitchFamily="34" charset="0"/>
                <a:cs typeface="Calibri" panose="020F0502020204030204" pitchFamily="34" charset="0"/>
              </a:rPr>
              <a:t>χωρίς να την εσωτερικεύσουν στην καθημερινή πρακτική τους.</a:t>
            </a:r>
          </a:p>
        </p:txBody>
      </p:sp>
    </p:spTree>
    <p:extLst>
      <p:ext uri="{BB962C8B-B14F-4D97-AF65-F5344CB8AC3E}">
        <p14:creationId xmlns:p14="http://schemas.microsoft.com/office/powerpoint/2010/main" val="112801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E7421F-9992-D836-09F0-ACDE529397B1}"/>
              </a:ext>
            </a:extLst>
          </p:cNvPr>
          <p:cNvSpPr txBox="1"/>
          <p:nvPr/>
        </p:nvSpPr>
        <p:spPr>
          <a:xfrm>
            <a:off x="0" y="0"/>
            <a:ext cx="12192000" cy="1323439"/>
          </a:xfrm>
          <a:prstGeom prst="rect">
            <a:avLst/>
          </a:prstGeom>
          <a:noFill/>
        </p:spPr>
        <p:txBody>
          <a:bodyPr wrap="square">
            <a:spAutoFit/>
          </a:bodyPr>
          <a:lstStyle/>
          <a:p>
            <a:pPr algn="just"/>
            <a:r>
              <a:rPr lang="el-GR" sz="2000" spc="300" dirty="0">
                <a:latin typeface="Calibri" panose="020F0502020204030204" pitchFamily="34" charset="0"/>
                <a:ea typeface="Calibri" panose="020F0502020204030204" pitchFamily="34" charset="0"/>
                <a:cs typeface="Calibri" panose="020F0502020204030204" pitchFamily="34" charset="0"/>
              </a:rPr>
              <a:t>Πώς οι </a:t>
            </a:r>
            <a:r>
              <a:rPr lang="el-GR" sz="2000" spc="3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μελέτες περιπτώσεων ασθενών </a:t>
            </a:r>
            <a:r>
              <a:rPr lang="el-GR" sz="2000" spc="300" dirty="0">
                <a:latin typeface="Calibri" panose="020F0502020204030204" pitchFamily="34" charset="0"/>
                <a:ea typeface="Calibri" panose="020F0502020204030204" pitchFamily="34" charset="0"/>
                <a:cs typeface="Calibri" panose="020F0502020204030204" pitchFamily="34" charset="0"/>
              </a:rPr>
              <a:t>από τη μία πλευρά και τα </a:t>
            </a:r>
            <a:r>
              <a:rPr lang="el-GR" sz="2000" spc="3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Γράμματα και οι Τέχνες </a:t>
            </a:r>
            <a:r>
              <a:rPr lang="el-GR" sz="2000" spc="300" dirty="0">
                <a:latin typeface="Calibri" panose="020F0502020204030204" pitchFamily="34" charset="0"/>
                <a:ea typeface="Calibri" panose="020F0502020204030204" pitchFamily="34" charset="0"/>
                <a:cs typeface="Calibri" panose="020F0502020204030204" pitchFamily="34" charset="0"/>
              </a:rPr>
              <a:t>από την άλλη μπορούν να διδάξουν στο ίδιο αμφιθέατρο </a:t>
            </a:r>
            <a:r>
              <a:rPr lang="el-GR" sz="2000" b="1" spc="3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βιωματικής</a:t>
            </a:r>
            <a:r>
              <a:rPr lang="el-GR" sz="2000" spc="3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ιατρικής εκπαίδευσης</a:t>
            </a:r>
            <a:r>
              <a:rPr lang="el-GR" sz="2000" spc="300" dirty="0">
                <a:latin typeface="Calibri" panose="020F0502020204030204" pitchFamily="34" charset="0"/>
                <a:ea typeface="Calibri" panose="020F0502020204030204" pitchFamily="34" charset="0"/>
                <a:cs typeface="Calibri" panose="020F0502020204030204" pitchFamily="34" charset="0"/>
              </a:rPr>
              <a:t> αυτό που </a:t>
            </a:r>
            <a:r>
              <a:rPr lang="el-GR" sz="2000" i="1" spc="300" dirty="0">
                <a:latin typeface="Calibri" panose="020F0502020204030204" pitchFamily="34" charset="0"/>
                <a:ea typeface="Calibri" panose="020F0502020204030204" pitchFamily="34" charset="0"/>
                <a:cs typeface="Calibri" panose="020F0502020204030204" pitchFamily="34" charset="0"/>
              </a:rPr>
              <a:t>δεν</a:t>
            </a:r>
            <a:r>
              <a:rPr lang="el-GR" sz="2000" spc="300" dirty="0">
                <a:latin typeface="Calibri" panose="020F0502020204030204" pitchFamily="34" charset="0"/>
                <a:ea typeface="Calibri" panose="020F0502020204030204" pitchFamily="34" charset="0"/>
                <a:cs typeface="Calibri" panose="020F0502020204030204" pitchFamily="34" charset="0"/>
              </a:rPr>
              <a:t> δύναται να καλλιεργηθεί από τα συμβατικά ακαδημαϊκά συγγράμματα : </a:t>
            </a:r>
            <a:r>
              <a:rPr lang="el-GR" sz="2000" b="1" spc="3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επαγγελματική οντότητα, διανοητική φιλοξενία και </a:t>
            </a:r>
            <a:r>
              <a:rPr lang="el-GR" sz="2000" b="1" spc="3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ενσυναίσθηση</a:t>
            </a:r>
            <a:r>
              <a:rPr lang="el-GR" sz="2000" spc="300" dirty="0">
                <a:latin typeface="Calibri" panose="020F0502020204030204" pitchFamily="34" charset="0"/>
                <a:ea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446552F1-C174-7AF7-2CD2-0676EAB418B7}"/>
              </a:ext>
            </a:extLst>
          </p:cNvPr>
          <p:cNvSpPr txBox="1"/>
          <p:nvPr/>
        </p:nvSpPr>
        <p:spPr>
          <a:xfrm>
            <a:off x="0" y="1371600"/>
            <a:ext cx="5969001" cy="3970318"/>
          </a:xfrm>
          <a:prstGeom prst="rect">
            <a:avLst/>
          </a:prstGeom>
          <a:noFill/>
        </p:spPr>
        <p:txBody>
          <a:bodyPr wrap="square">
            <a:spAutoFit/>
          </a:bodyPr>
          <a:lstStyle/>
          <a:p>
            <a:pPr algn="just"/>
            <a:r>
              <a:rPr lang="el-GR" dirty="0">
                <a:latin typeface="Calibri" panose="020F0502020204030204" pitchFamily="34" charset="0"/>
                <a:ea typeface="Calibri" panose="020F0502020204030204" pitchFamily="34" charset="0"/>
                <a:cs typeface="Calibri" panose="020F0502020204030204" pitchFamily="34" charset="0"/>
              </a:rPr>
              <a:t>Η προπτυχιακή ιατρική εκπαίδευση θα πρέπει να χρησιμοποιεί </a:t>
            </a:r>
            <a:r>
              <a:rPr lang="el-GR" b="1" dirty="0">
                <a:latin typeface="Calibri" panose="020F0502020204030204" pitchFamily="34" charset="0"/>
                <a:ea typeface="Calibri" panose="020F0502020204030204" pitchFamily="34" charset="0"/>
                <a:cs typeface="Calibri" panose="020F0502020204030204" pitchFamily="34" charset="0"/>
              </a:rPr>
              <a:t>βιωματικές στρατηγικές μάθησης και </a:t>
            </a:r>
            <a:r>
              <a:rPr lang="el-GR" b="1" dirty="0" err="1">
                <a:latin typeface="Calibri" panose="020F0502020204030204" pitchFamily="34" charset="0"/>
                <a:ea typeface="Calibri" panose="020F0502020204030204" pitchFamily="34" charset="0"/>
                <a:cs typeface="Calibri" panose="020F0502020204030204" pitchFamily="34" charset="0"/>
              </a:rPr>
              <a:t>διαδραστικής</a:t>
            </a:r>
            <a:r>
              <a:rPr lang="el-GR" b="1" dirty="0">
                <a:latin typeface="Calibri" panose="020F0502020204030204" pitchFamily="34" charset="0"/>
                <a:ea typeface="Calibri" panose="020F0502020204030204" pitchFamily="34" charset="0"/>
                <a:cs typeface="Calibri" panose="020F0502020204030204" pitchFamily="34" charset="0"/>
              </a:rPr>
              <a:t> διδασκαλίας</a:t>
            </a:r>
            <a:r>
              <a:rPr lang="el-GR" dirty="0">
                <a:latin typeface="Calibri" panose="020F0502020204030204" pitchFamily="34" charset="0"/>
                <a:ea typeface="Calibri" panose="020F0502020204030204" pitchFamily="34" charset="0"/>
                <a:cs typeface="Calibri" panose="020F0502020204030204" pitchFamily="34" charset="0"/>
              </a:rPr>
              <a:t>, ώστε οι φοιτητές να αποκτήσουν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πρακτικές δεξιότητες </a:t>
            </a:r>
            <a:r>
              <a:rPr lang="el-GR" dirty="0">
                <a:latin typeface="Calibri" panose="020F0502020204030204" pitchFamily="34" charset="0"/>
                <a:ea typeface="Calibri" panose="020F0502020204030204" pitchFamily="34" charset="0"/>
                <a:cs typeface="Calibri" panose="020F0502020204030204" pitchFamily="34" charset="0"/>
              </a:rPr>
              <a:t>και την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αυτοπεποίθηση</a:t>
            </a:r>
            <a:r>
              <a:rPr lang="el-GR" dirty="0">
                <a:latin typeface="Calibri" panose="020F0502020204030204" pitchFamily="34" charset="0"/>
                <a:ea typeface="Calibri" panose="020F0502020204030204" pitchFamily="34" charset="0"/>
                <a:cs typeface="Calibri" panose="020F0502020204030204" pitchFamily="34" charset="0"/>
              </a:rPr>
              <a:t> που προκύπτει από αυτές, ως εργαλεία για την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επαγγελματική τους σταδιοδρομία</a:t>
            </a:r>
            <a:r>
              <a:rPr lang="el-GR" dirty="0">
                <a:latin typeface="Calibri" panose="020F0502020204030204" pitchFamily="34" charset="0"/>
                <a:ea typeface="Calibri" panose="020F0502020204030204" pitchFamily="34" charset="0"/>
                <a:cs typeface="Calibri" panose="020F0502020204030204" pitchFamily="34" charset="0"/>
              </a:rPr>
              <a:t>. Ταυτόχρονα, η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καλλιέργεια</a:t>
            </a:r>
            <a:r>
              <a:rPr lang="el-GR" dirty="0">
                <a:latin typeface="Calibri" panose="020F0502020204030204" pitchFamily="34" charset="0"/>
                <a:ea typeface="Calibri" panose="020F0502020204030204" pitchFamily="34" charset="0"/>
                <a:cs typeface="Calibri" panose="020F0502020204030204" pitchFamily="34" charset="0"/>
              </a:rPr>
              <a:t>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συναισθηματικής νοημοσύνης </a:t>
            </a:r>
            <a:r>
              <a:rPr lang="el-GR" dirty="0">
                <a:latin typeface="Calibri" panose="020F0502020204030204" pitchFamily="34" charset="0"/>
                <a:ea typeface="Calibri" panose="020F0502020204030204" pitchFamily="34" charset="0"/>
                <a:cs typeface="Calibri" panose="020F0502020204030204" pitchFamily="34" charset="0"/>
              </a:rPr>
              <a:t>και τα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επικοινωνιακά κίνητρα</a:t>
            </a:r>
            <a:r>
              <a:rPr lang="el-GR" dirty="0">
                <a:latin typeface="Calibri" panose="020F0502020204030204" pitchFamily="34" charset="0"/>
                <a:ea typeface="Calibri" panose="020F0502020204030204" pitchFamily="34" charset="0"/>
                <a:cs typeface="Calibri" panose="020F0502020204030204" pitchFamily="34" charset="0"/>
              </a:rPr>
              <a:t>, μέσω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ανθρωπιστικών εκπαιδευτικών ερεθισμάτων</a:t>
            </a:r>
            <a:r>
              <a:rPr lang="el-GR" dirty="0">
                <a:latin typeface="Calibri" panose="020F0502020204030204" pitchFamily="34" charset="0"/>
                <a:ea typeface="Calibri" panose="020F0502020204030204" pitchFamily="34" charset="0"/>
                <a:cs typeface="Calibri" panose="020F0502020204030204" pitchFamily="34" charset="0"/>
              </a:rPr>
              <a:t>, θα ενισχύσουν και θα διατηρήσουν την </a:t>
            </a:r>
            <a:r>
              <a:rPr lang="el-GR" b="1" dirty="0" err="1">
                <a:latin typeface="Calibri" panose="020F0502020204030204" pitchFamily="34" charset="0"/>
                <a:ea typeface="Calibri" panose="020F0502020204030204" pitchFamily="34" charset="0"/>
                <a:cs typeface="Calibri" panose="020F0502020204030204" pitchFamily="34" charset="0"/>
              </a:rPr>
              <a:t>ενσυναίσθησή</a:t>
            </a:r>
            <a:r>
              <a:rPr lang="el-GR" dirty="0">
                <a:latin typeface="Calibri" panose="020F0502020204030204" pitchFamily="34" charset="0"/>
                <a:ea typeface="Calibri" panose="020F0502020204030204" pitchFamily="34" charset="0"/>
                <a:cs typeface="Calibri" panose="020F0502020204030204" pitchFamily="34" charset="0"/>
              </a:rPr>
              <a:t> τους απέναντι στους μελλοντικούς ασθενείς τους, μετά από </a:t>
            </a:r>
            <a:r>
              <a:rPr lang="el-GR" u="sng"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αλληλεπίδραση</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των φοιτητών </a:t>
            </a:r>
            <a:r>
              <a:rPr lang="el-GR" dirty="0">
                <a:latin typeface="Calibri" panose="020F0502020204030204" pitchFamily="34" charset="0"/>
                <a:ea typeface="Calibri" panose="020F0502020204030204" pitchFamily="34" charset="0"/>
                <a:cs typeface="Calibri" panose="020F0502020204030204" pitchFamily="34" charset="0"/>
              </a:rPr>
              <a:t>με  εκπαιδευτικούς που εφαρμόζουν τη </a:t>
            </a:r>
            <a:r>
              <a:rPr lang="el-GR" b="1" dirty="0">
                <a:latin typeface="Calibri" panose="020F0502020204030204" pitchFamily="34" charset="0"/>
                <a:ea typeface="Calibri" panose="020F0502020204030204" pitchFamily="34" charset="0"/>
                <a:cs typeface="Calibri" panose="020F0502020204030204" pitchFamily="34" charset="0"/>
              </a:rPr>
              <a:t>διανοητική φιλοξενία</a:t>
            </a:r>
            <a:r>
              <a:rPr lang="el-GR" dirty="0">
                <a:latin typeface="Calibri" panose="020F0502020204030204" pitchFamily="34" charset="0"/>
                <a:ea typeface="Calibri" panose="020F0502020204030204" pitchFamily="34" charset="0"/>
                <a:cs typeface="Calibri" panose="020F0502020204030204" pitchFamily="34" charset="0"/>
              </a:rPr>
              <a:t>, ξεπερνώντας την απλή μετάδοση γνώσης και  εστιάζοντας στην ανάπτυξη των φοιτητών ως προσωπικοτήτων.</a:t>
            </a:r>
          </a:p>
        </p:txBody>
      </p:sp>
      <p:sp>
        <p:nvSpPr>
          <p:cNvPr id="7" name="TextBox 6">
            <a:extLst>
              <a:ext uri="{FF2B5EF4-FFF2-40B4-BE49-F238E27FC236}">
                <a16:creationId xmlns:a16="http://schemas.microsoft.com/office/drawing/2014/main" id="{02EAD8B9-1645-1909-E60D-0C67ED11F3F1}"/>
              </a:ext>
            </a:extLst>
          </p:cNvPr>
          <p:cNvSpPr txBox="1"/>
          <p:nvPr/>
        </p:nvSpPr>
        <p:spPr>
          <a:xfrm>
            <a:off x="5969001" y="1323439"/>
            <a:ext cx="6222997" cy="3477875"/>
          </a:xfrm>
          <a:prstGeom prst="rect">
            <a:avLst/>
          </a:prstGeom>
          <a:noFill/>
        </p:spPr>
        <p:txBody>
          <a:bodyPr wrap="square">
            <a:spAutoFit/>
          </a:bodyPr>
          <a:lstStyle/>
          <a:p>
            <a:pPr algn="just"/>
            <a:r>
              <a:rPr lang="el-GR" sz="2000" dirty="0">
                <a:latin typeface="Calibri" panose="020F0502020204030204" pitchFamily="34" charset="0"/>
                <a:ea typeface="Calibri" panose="020F0502020204030204" pitchFamily="34" charset="0"/>
                <a:cs typeface="Calibri" panose="020F0502020204030204" pitchFamily="34" charset="0"/>
              </a:rPr>
              <a:t>Η εν ισχύ ιατρική εκπαίδευση </a:t>
            </a:r>
            <a:r>
              <a:rPr lang="el-GR" sz="2000" dirty="0" err="1">
                <a:latin typeface="Calibri" panose="020F0502020204030204" pitchFamily="34" charset="0"/>
                <a:ea typeface="Calibri" panose="020F0502020204030204" pitchFamily="34" charset="0"/>
                <a:cs typeface="Calibri" panose="020F0502020204030204" pitchFamily="34" charset="0"/>
              </a:rPr>
              <a:t>ευοδώνει</a:t>
            </a:r>
            <a:r>
              <a:rPr lang="el-GR" sz="2000" dirty="0">
                <a:latin typeface="Calibri" panose="020F0502020204030204" pitchFamily="34" charset="0"/>
                <a:ea typeface="Calibri" panose="020F0502020204030204" pitchFamily="34" charset="0"/>
                <a:cs typeface="Calibri" panose="020F0502020204030204" pitchFamily="34" charset="0"/>
              </a:rPr>
              <a:t> την </a:t>
            </a:r>
            <a:r>
              <a:rPr lang="el-GR" sz="2000" i="1" dirty="0">
                <a:latin typeface="Calibri" panose="020F0502020204030204" pitchFamily="34" charset="0"/>
                <a:ea typeface="Calibri" panose="020F0502020204030204" pitchFamily="34" charset="0"/>
                <a:cs typeface="Calibri" panose="020F0502020204030204" pitchFamily="34" charset="0"/>
              </a:rPr>
              <a:t>αποστασιοποίηση</a:t>
            </a:r>
            <a:r>
              <a:rPr lang="el-GR" sz="2000" dirty="0">
                <a:latin typeface="Calibri" panose="020F0502020204030204" pitchFamily="34" charset="0"/>
                <a:ea typeface="Calibri" panose="020F0502020204030204" pitchFamily="34" charset="0"/>
                <a:cs typeface="Calibri" panose="020F0502020204030204" pitchFamily="34" charset="0"/>
              </a:rPr>
              <a:t> ως </a:t>
            </a:r>
            <a:r>
              <a:rPr lang="el-GR" sz="2000" i="1" dirty="0">
                <a:latin typeface="Calibri" panose="020F0502020204030204" pitchFamily="34" charset="0"/>
                <a:ea typeface="Calibri" panose="020F0502020204030204" pitchFamily="34" charset="0"/>
                <a:cs typeface="Calibri" panose="020F0502020204030204" pitchFamily="34" charset="0"/>
              </a:rPr>
              <a:t>στρατηγική επιβίωσης </a:t>
            </a:r>
            <a:r>
              <a:rPr lang="el-GR" sz="2000" dirty="0">
                <a:latin typeface="Calibri" panose="020F0502020204030204" pitchFamily="34" charset="0"/>
                <a:ea typeface="Calibri" panose="020F0502020204030204" pitchFamily="34" charset="0"/>
                <a:cs typeface="Calibri" panose="020F0502020204030204" pitchFamily="34" charset="0"/>
              </a:rPr>
              <a:t>στη διαχείριση του πόνου των άλλων. Οι </a:t>
            </a:r>
            <a:r>
              <a:rPr lang="el-GR" sz="2000" b="1" dirty="0">
                <a:latin typeface="Calibri" panose="020F0502020204030204" pitchFamily="34" charset="0"/>
                <a:ea typeface="Calibri" panose="020F0502020204030204" pitchFamily="34" charset="0"/>
                <a:cs typeface="Calibri" panose="020F0502020204030204" pitchFamily="34" charset="0"/>
              </a:rPr>
              <a:t>Τέχνες και τα Γράμματα </a:t>
            </a:r>
            <a:r>
              <a:rPr lang="el-GR" sz="2000" dirty="0">
                <a:latin typeface="Calibri" panose="020F0502020204030204" pitchFamily="34" charset="0"/>
                <a:ea typeface="Calibri" panose="020F0502020204030204" pitchFamily="34" charset="0"/>
                <a:cs typeface="Calibri" panose="020F0502020204030204" pitchFamily="34" charset="0"/>
              </a:rPr>
              <a:t>αποδεικνύονται ένα εργαλείο ικανό να </a:t>
            </a:r>
            <a:r>
              <a:rPr lang="el-GR" sz="2000" b="1" dirty="0">
                <a:latin typeface="Calibri" panose="020F0502020204030204" pitchFamily="34" charset="0"/>
                <a:ea typeface="Calibri" panose="020F0502020204030204" pitchFamily="34" charset="0"/>
                <a:cs typeface="Calibri" panose="020F0502020204030204" pitchFamily="34" charset="0"/>
              </a:rPr>
              <a:t>αντιστρέψει αυτή τη διαδικασία</a:t>
            </a:r>
            <a:r>
              <a:rPr lang="el-GR" sz="2000" dirty="0">
                <a:latin typeface="Calibri" panose="020F0502020204030204" pitchFamily="34" charset="0"/>
                <a:ea typeface="Calibri" panose="020F0502020204030204" pitchFamily="34" charset="0"/>
                <a:cs typeface="Calibri" panose="020F0502020204030204" pitchFamily="34" charset="0"/>
              </a:rPr>
              <a:t>, εκπαιδεύοντας στην </a:t>
            </a:r>
            <a:r>
              <a:rPr lang="el-GR" sz="20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ενσυναίσθηση</a:t>
            </a:r>
            <a:r>
              <a:rPr lang="el-GR" sz="2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την παρουσία και τη σύνδεση, πάντα σε λογικά όρια</a:t>
            </a:r>
            <a:r>
              <a:rPr lang="el-GR" sz="2000" dirty="0">
                <a:latin typeface="Calibri" panose="020F0502020204030204" pitchFamily="34" charset="0"/>
                <a:ea typeface="Calibri" panose="020F0502020204030204" pitchFamily="34" charset="0"/>
                <a:cs typeface="Calibri" panose="020F0502020204030204" pitchFamily="34" charset="0"/>
              </a:rPr>
              <a:t>. Η έννοια της </a:t>
            </a:r>
            <a:r>
              <a:rPr lang="el-GR" sz="2000" b="1" dirty="0">
                <a:latin typeface="Calibri" panose="020F0502020204030204" pitchFamily="34" charset="0"/>
                <a:ea typeface="Calibri" panose="020F0502020204030204" pitchFamily="34" charset="0"/>
                <a:cs typeface="Calibri" panose="020F0502020204030204" pitchFamily="34" charset="0"/>
              </a:rPr>
              <a:t>διανοητικής φιλοξενίας</a:t>
            </a:r>
            <a:r>
              <a:rPr lang="el-GR" sz="2000" dirty="0">
                <a:latin typeface="Calibri" panose="020F0502020204030204" pitchFamily="34" charset="0"/>
                <a:ea typeface="Calibri" panose="020F0502020204030204" pitchFamily="34" charset="0"/>
                <a:cs typeface="Calibri" panose="020F0502020204030204" pitchFamily="34" charset="0"/>
              </a:rPr>
              <a:t>, η παιδαγωγική στάση της </a:t>
            </a:r>
            <a:r>
              <a:rPr lang="el-GR" sz="2000" b="1" dirty="0">
                <a:latin typeface="Calibri" panose="020F0502020204030204" pitchFamily="34" charset="0"/>
                <a:ea typeface="Calibri" panose="020F0502020204030204" pitchFamily="34" charset="0"/>
                <a:cs typeface="Calibri" panose="020F0502020204030204" pitchFamily="34" charset="0"/>
              </a:rPr>
              <a:t>ανοιχτής προοπτικής</a:t>
            </a:r>
            <a:r>
              <a:rPr lang="el-GR" sz="2000" dirty="0">
                <a:latin typeface="Calibri" panose="020F0502020204030204" pitchFamily="34" charset="0"/>
                <a:ea typeface="Calibri" panose="020F0502020204030204" pitchFamily="34" charset="0"/>
                <a:cs typeface="Calibri" panose="020F0502020204030204" pitchFamily="34" charset="0"/>
              </a:rPr>
              <a:t>, αποτελεί τον πυρήνα αυτής της προσέγγισης και το πλαίσιο που ενώνει τη </a:t>
            </a:r>
            <a:r>
              <a:rPr lang="el-GR" sz="20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νευροεπιστήμη</a:t>
            </a:r>
            <a:r>
              <a:rPr lang="el-GR" sz="2000" dirty="0">
                <a:latin typeface="Calibri" panose="020F0502020204030204" pitchFamily="34" charset="0"/>
                <a:ea typeface="Calibri" panose="020F0502020204030204" pitchFamily="34" charset="0"/>
                <a:cs typeface="Calibri" panose="020F0502020204030204" pitchFamily="34" charset="0"/>
              </a:rPr>
              <a:t>, την </a:t>
            </a:r>
            <a:r>
              <a:rPr lang="el-GR" sz="2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ιατρική εκπαίδευση</a:t>
            </a:r>
            <a:r>
              <a:rPr lang="el-GR" sz="2000" dirty="0">
                <a:latin typeface="Calibri" panose="020F0502020204030204" pitchFamily="34" charset="0"/>
                <a:ea typeface="Calibri" panose="020F0502020204030204" pitchFamily="34" charset="0"/>
                <a:cs typeface="Calibri" panose="020F0502020204030204" pitchFamily="34" charset="0"/>
              </a:rPr>
              <a:t> και την </a:t>
            </a:r>
            <a:r>
              <a:rPr lang="el-GR" sz="2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ανθρωπιστική παράδοση στην Υγεία</a:t>
            </a:r>
            <a:r>
              <a:rPr lang="el-GR" sz="2000" dirty="0">
                <a:latin typeface="Calibri" panose="020F0502020204030204" pitchFamily="34" charset="0"/>
                <a:ea typeface="Calibri" panose="020F0502020204030204" pitchFamily="34" charset="0"/>
                <a:cs typeface="Calibri" panose="020F0502020204030204" pitchFamily="34" charset="0"/>
              </a:rPr>
              <a:t>.</a:t>
            </a:r>
          </a:p>
        </p:txBody>
      </p:sp>
      <p:pic>
        <p:nvPicPr>
          <p:cNvPr id="9" name="Εικόνα 8" descr="Εικόνα που περιέχει λαμπτήρας, εσωτερικός χώρος, φως&#10;&#10;Το περιεχόμενο που δημιουργείται από τεχνολογία AI ενδέχεται να είναι εσφαλμένο.">
            <a:extLst>
              <a:ext uri="{FF2B5EF4-FFF2-40B4-BE49-F238E27FC236}">
                <a16:creationId xmlns:a16="http://schemas.microsoft.com/office/drawing/2014/main" id="{B9AAAEE2-3397-BAC3-8262-565394D2C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7008" y="5045284"/>
            <a:ext cx="3712552" cy="1722762"/>
          </a:xfrm>
          <a:prstGeom prst="rect">
            <a:avLst/>
          </a:prstGeom>
        </p:spPr>
      </p:pic>
      <p:pic>
        <p:nvPicPr>
          <p:cNvPr id="11" name="Εικόνα 10" descr="Εικόνα που περιέχει ρουχισμός, άτομο, ανθρώπινο πρόσωπο, γυναίκα&#10;&#10;Το περιεχόμενο που δημιουργείται από τεχνολογία AI ενδέχεται να είναι εσφαλμένο.">
            <a:extLst>
              <a:ext uri="{FF2B5EF4-FFF2-40B4-BE49-F238E27FC236}">
                <a16:creationId xmlns:a16="http://schemas.microsoft.com/office/drawing/2014/main" id="{BCF3CFDD-0C9B-4346-2B46-669D23A5E5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0327" y="4765205"/>
            <a:ext cx="2913224" cy="2002842"/>
          </a:xfrm>
          <a:prstGeom prst="rect">
            <a:avLst/>
          </a:prstGeom>
        </p:spPr>
      </p:pic>
    </p:spTree>
    <p:extLst>
      <p:ext uri="{BB962C8B-B14F-4D97-AF65-F5344CB8AC3E}">
        <p14:creationId xmlns:p14="http://schemas.microsoft.com/office/powerpoint/2010/main" val="3534805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χερσαίο όχημα, όχημα, γκραφίτι, εξωτερικός χώρος/ύπαιθρος&#10;&#10;Το περιεχόμενο που δημιουργείται από τεχνολογία AI ενδέχεται να είναι εσφαλμένο.">
            <a:extLst>
              <a:ext uri="{FF2B5EF4-FFF2-40B4-BE49-F238E27FC236}">
                <a16:creationId xmlns:a16="http://schemas.microsoft.com/office/drawing/2014/main" id="{5E3F2BDC-141A-C5C2-0AEC-87AB07718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47" y="99600"/>
            <a:ext cx="4796712" cy="3197808"/>
          </a:xfrm>
          <a:prstGeom prst="rect">
            <a:avLst/>
          </a:prstGeom>
        </p:spPr>
      </p:pic>
      <p:pic>
        <p:nvPicPr>
          <p:cNvPr id="5" name="Εικόνα 4" descr="Εικόνα που περιέχει Κινούμενα σχέδια, clipart, Σχεδίαση κινουμένων σχεδίων, εικονογράφηση&#10;&#10;Το περιεχόμενο που δημιουργείται από τεχνολογία AI ενδέχεται να είναι εσφαλμένο.">
            <a:extLst>
              <a:ext uri="{FF2B5EF4-FFF2-40B4-BE49-F238E27FC236}">
                <a16:creationId xmlns:a16="http://schemas.microsoft.com/office/drawing/2014/main" id="{9DC67FB8-6FF3-D016-46C4-83CE3249CF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335" y="171384"/>
            <a:ext cx="1399730" cy="1029458"/>
          </a:xfrm>
          <a:prstGeom prst="rect">
            <a:avLst/>
          </a:prstGeom>
        </p:spPr>
      </p:pic>
      <p:sp>
        <p:nvSpPr>
          <p:cNvPr id="7" name="TextBox 6">
            <a:extLst>
              <a:ext uri="{FF2B5EF4-FFF2-40B4-BE49-F238E27FC236}">
                <a16:creationId xmlns:a16="http://schemas.microsoft.com/office/drawing/2014/main" id="{062D65AD-10C5-F72B-E2C0-D66EC9C8A81A}"/>
              </a:ext>
            </a:extLst>
          </p:cNvPr>
          <p:cNvSpPr txBox="1"/>
          <p:nvPr/>
        </p:nvSpPr>
        <p:spPr>
          <a:xfrm>
            <a:off x="4992652" y="0"/>
            <a:ext cx="7199347" cy="1077218"/>
          </a:xfrm>
          <a:prstGeom prst="rect">
            <a:avLst/>
          </a:prstGeom>
          <a:noFill/>
        </p:spPr>
        <p:txBody>
          <a:bodyPr wrap="square">
            <a:spAutoFit/>
          </a:bodyPr>
          <a:lstStyle/>
          <a:p>
            <a:pPr algn="just"/>
            <a:r>
              <a:rPr lang="el-GR" sz="1600" dirty="0">
                <a:latin typeface="Calibri" panose="020F0502020204030204" pitchFamily="34" charset="0"/>
                <a:ea typeface="Calibri" panose="020F0502020204030204" pitchFamily="34" charset="0"/>
                <a:cs typeface="Calibri" panose="020F0502020204030204" pitchFamily="34" charset="0"/>
              </a:rPr>
              <a:t>Τα μέσα κοινωνικής δικτύωσης επιβάλλουν τη </a:t>
            </a:r>
            <a:r>
              <a:rPr lang="el-GR" sz="1600" i="1" dirty="0">
                <a:latin typeface="Calibri" panose="020F0502020204030204" pitchFamily="34" charset="0"/>
                <a:ea typeface="Calibri" panose="020F0502020204030204" pitchFamily="34" charset="0"/>
                <a:cs typeface="Calibri" panose="020F0502020204030204" pitchFamily="34" charset="0"/>
              </a:rPr>
              <a:t>βιασύνη</a:t>
            </a:r>
            <a:r>
              <a:rPr lang="el-GR" sz="1600" dirty="0">
                <a:latin typeface="Calibri" panose="020F0502020204030204" pitchFamily="34" charset="0"/>
                <a:ea typeface="Calibri" panose="020F0502020204030204" pitchFamily="34" charset="0"/>
                <a:cs typeface="Calibri" panose="020F0502020204030204" pitchFamily="34" charset="0"/>
              </a:rPr>
              <a:t>, τη </a:t>
            </a:r>
            <a:r>
              <a:rPr lang="el-GR" sz="1600" i="1" dirty="0">
                <a:latin typeface="Calibri" panose="020F0502020204030204" pitchFamily="34" charset="0"/>
                <a:ea typeface="Calibri" panose="020F0502020204030204" pitchFamily="34" charset="0"/>
                <a:cs typeface="Calibri" panose="020F0502020204030204" pitchFamily="34" charset="0"/>
              </a:rPr>
              <a:t>λοιδορία</a:t>
            </a:r>
            <a:r>
              <a:rPr lang="el-GR" sz="1600" dirty="0">
                <a:latin typeface="Calibri" panose="020F0502020204030204" pitchFamily="34" charset="0"/>
                <a:ea typeface="Calibri" panose="020F0502020204030204" pitchFamily="34" charset="0"/>
                <a:cs typeface="Calibri" panose="020F0502020204030204" pitchFamily="34" charset="0"/>
              </a:rPr>
              <a:t> και την </a:t>
            </a:r>
            <a:r>
              <a:rPr lang="el-GR" sz="1600" i="1" dirty="0">
                <a:latin typeface="Calibri" panose="020F0502020204030204" pitchFamily="34" charset="0"/>
                <a:ea typeface="Calibri" panose="020F0502020204030204" pitchFamily="34" charset="0"/>
                <a:cs typeface="Calibri" panose="020F0502020204030204" pitchFamily="34" charset="0"/>
              </a:rPr>
              <a:t>επιφανειακή, την </a:t>
            </a:r>
            <a:r>
              <a:rPr lang="el-GR" sz="1600" i="1" spc="300" dirty="0">
                <a:latin typeface="Calibri" panose="020F0502020204030204" pitchFamily="34" charset="0"/>
                <a:ea typeface="Calibri" panose="020F0502020204030204" pitchFamily="34" charset="0"/>
                <a:cs typeface="Calibri" panose="020F0502020204030204" pitchFamily="34" charset="0"/>
              </a:rPr>
              <a:t>άμοχθη</a:t>
            </a:r>
            <a:r>
              <a:rPr lang="el-GR" sz="1600" i="1" dirty="0">
                <a:latin typeface="Calibri" panose="020F0502020204030204" pitchFamily="34" charset="0"/>
                <a:ea typeface="Calibri" panose="020F0502020204030204" pitchFamily="34" charset="0"/>
                <a:cs typeface="Calibri" panose="020F0502020204030204" pitchFamily="34" charset="0"/>
              </a:rPr>
              <a:t> ενασχόληση </a:t>
            </a:r>
            <a:r>
              <a:rPr lang="el-GR" sz="1600" dirty="0">
                <a:latin typeface="Calibri" panose="020F0502020204030204" pitchFamily="34" charset="0"/>
                <a:ea typeface="Calibri" panose="020F0502020204030204" pitchFamily="34" charset="0"/>
                <a:cs typeface="Calibri" panose="020F0502020204030204" pitchFamily="34" charset="0"/>
              </a:rPr>
              <a:t>— κανένα από τα οποία </a:t>
            </a:r>
            <a:r>
              <a:rPr lang="el-GR" sz="1600" i="1" dirty="0">
                <a:latin typeface="Calibri" panose="020F0502020204030204" pitchFamily="34" charset="0"/>
                <a:ea typeface="Calibri" panose="020F0502020204030204" pitchFamily="34" charset="0"/>
                <a:cs typeface="Calibri" panose="020F0502020204030204" pitchFamily="34" charset="0"/>
              </a:rPr>
              <a:t>δεν</a:t>
            </a:r>
            <a:r>
              <a:rPr lang="el-GR" sz="1600" dirty="0">
                <a:latin typeface="Calibri" panose="020F0502020204030204" pitchFamily="34" charset="0"/>
                <a:ea typeface="Calibri" panose="020F0502020204030204" pitchFamily="34" charset="0"/>
                <a:cs typeface="Calibri" panose="020F0502020204030204" pitchFamily="34" charset="0"/>
              </a:rPr>
              <a:t> ευνοεί την καλλιέργεια της </a:t>
            </a:r>
            <a:r>
              <a:rPr lang="el-GR"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σύνδεσης</a:t>
            </a:r>
            <a:r>
              <a:rPr lang="el-GR" sz="1600" dirty="0">
                <a:latin typeface="Calibri" panose="020F0502020204030204" pitchFamily="34" charset="0"/>
                <a:ea typeface="Calibri" panose="020F0502020204030204" pitchFamily="34" charset="0"/>
                <a:cs typeface="Calibri" panose="020F0502020204030204" pitchFamily="34" charset="0"/>
              </a:rPr>
              <a:t>, της </a:t>
            </a:r>
            <a:r>
              <a:rPr lang="el-GR"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φροντίδας</a:t>
            </a:r>
            <a:r>
              <a:rPr lang="el-GR" sz="1600" dirty="0">
                <a:latin typeface="Calibri" panose="020F0502020204030204" pitchFamily="34" charset="0"/>
                <a:ea typeface="Calibri" panose="020F0502020204030204" pitchFamily="34" charset="0"/>
                <a:cs typeface="Calibri" panose="020F0502020204030204" pitchFamily="34" charset="0"/>
              </a:rPr>
              <a:t> και της </a:t>
            </a:r>
            <a:r>
              <a:rPr lang="el-GR"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δημιουργικής περιέργειας</a:t>
            </a:r>
            <a:r>
              <a:rPr lang="el-GR" sz="1600" dirty="0">
                <a:latin typeface="Calibri" panose="020F0502020204030204" pitchFamily="34" charset="0"/>
                <a:ea typeface="Calibri" panose="020F0502020204030204" pitchFamily="34" charset="0"/>
                <a:cs typeface="Calibri" panose="020F0502020204030204" pitchFamily="34" charset="0"/>
              </a:rPr>
              <a:t>, που είναι ζωτικής σημασίας για τη </a:t>
            </a:r>
            <a:r>
              <a:rPr lang="el-GR" sz="1600" b="1" dirty="0">
                <a:latin typeface="Calibri" panose="020F0502020204030204" pitchFamily="34" charset="0"/>
                <a:ea typeface="Calibri" panose="020F0502020204030204" pitchFamily="34" charset="0"/>
                <a:cs typeface="Calibri" panose="020F0502020204030204" pitchFamily="34" charset="0"/>
              </a:rPr>
              <a:t>διανοητική φιλοξενία</a:t>
            </a:r>
            <a:r>
              <a:rPr lang="el-GR" sz="1600" dirty="0">
                <a:latin typeface="Calibri" panose="020F0502020204030204" pitchFamily="34" charset="0"/>
                <a:ea typeface="Calibri" panose="020F0502020204030204" pitchFamily="34" charset="0"/>
                <a:cs typeface="Calibri" panose="020F0502020204030204" pitchFamily="34" charset="0"/>
              </a:rPr>
              <a:t>.</a:t>
            </a:r>
          </a:p>
        </p:txBody>
      </p:sp>
      <p:pic>
        <p:nvPicPr>
          <p:cNvPr id="9" name="Εικόνα 8" descr="Εικόνα που περιέχει ρουχισμός, άτομο, μουσείο, ζωγραφική&#10;&#10;Το περιεχόμενο που δημιουργείται από τεχνολογία AI ενδέχεται να είναι εσφαλμένο.">
            <a:extLst>
              <a:ext uri="{FF2B5EF4-FFF2-40B4-BE49-F238E27FC236}">
                <a16:creationId xmlns:a16="http://schemas.microsoft.com/office/drawing/2014/main" id="{B6298F3E-3901-AA35-BD27-F92F81240B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2595" y="1127435"/>
            <a:ext cx="7054150" cy="4849727"/>
          </a:xfrm>
          <a:prstGeom prst="rect">
            <a:avLst/>
          </a:prstGeom>
        </p:spPr>
      </p:pic>
      <p:sp>
        <p:nvSpPr>
          <p:cNvPr id="12" name="TextBox 11">
            <a:extLst>
              <a:ext uri="{FF2B5EF4-FFF2-40B4-BE49-F238E27FC236}">
                <a16:creationId xmlns:a16="http://schemas.microsoft.com/office/drawing/2014/main" id="{BA800C4D-6351-3C67-2759-073E577480ED}"/>
              </a:ext>
            </a:extLst>
          </p:cNvPr>
          <p:cNvSpPr txBox="1"/>
          <p:nvPr/>
        </p:nvSpPr>
        <p:spPr>
          <a:xfrm rot="10800000" flipV="1">
            <a:off x="29055" y="3297408"/>
            <a:ext cx="5030614" cy="2862322"/>
          </a:xfrm>
          <a:prstGeom prst="rect">
            <a:avLst/>
          </a:prstGeom>
          <a:noFill/>
        </p:spPr>
        <p:txBody>
          <a:bodyPr wrap="square">
            <a:spAutoFit/>
          </a:bodyPr>
          <a:lstStyle/>
          <a:p>
            <a:pPr algn="just"/>
            <a:r>
              <a:rPr lang="el-GR" dirty="0">
                <a:latin typeface="Calibri" panose="020F0502020204030204" pitchFamily="34" charset="0"/>
                <a:cs typeface="Calibri" panose="020F0502020204030204" pitchFamily="34" charset="0"/>
              </a:rPr>
              <a:t>Η </a:t>
            </a:r>
            <a:r>
              <a:rPr lang="el-GR" b="1" dirty="0">
                <a:latin typeface="Calibri" panose="020F0502020204030204" pitchFamily="34" charset="0"/>
                <a:cs typeface="Calibri" panose="020F0502020204030204" pitchFamily="34" charset="0"/>
              </a:rPr>
              <a:t>διανοητική φιλοξενία </a:t>
            </a:r>
            <a:r>
              <a:rPr lang="el-GR" dirty="0">
                <a:latin typeface="Calibri" panose="020F0502020204030204" pitchFamily="34" charset="0"/>
                <a:cs typeface="Calibri" panose="020F0502020204030204" pitchFamily="34" charset="0"/>
              </a:rPr>
              <a:t>στην εκπαίδευση είναι η πρακτική της καλλιέργειας ενός </a:t>
            </a:r>
            <a:r>
              <a:rPr lang="el-GR" b="1" dirty="0">
                <a:latin typeface="Calibri" panose="020F0502020204030204" pitchFamily="34" charset="0"/>
                <a:cs typeface="Calibri" panose="020F0502020204030204" pitchFamily="34" charset="0"/>
              </a:rPr>
              <a:t>φιλόξενου, ανοιχτού και οικείου περιβάλλοντος</a:t>
            </a:r>
            <a:r>
              <a:rPr lang="el-GR" dirty="0">
                <a:latin typeface="Calibri" panose="020F0502020204030204" pitchFamily="34" charset="0"/>
                <a:cs typeface="Calibri" panose="020F0502020204030204" pitchFamily="34" charset="0"/>
              </a:rPr>
              <a:t> όπου οι μαθητές και οι εκπαιδευτικοί ασχολούνται </a:t>
            </a:r>
            <a:r>
              <a:rPr lang="el-GR" b="1" dirty="0">
                <a:latin typeface="Calibri" panose="020F0502020204030204" pitchFamily="34" charset="0"/>
                <a:cs typeface="Calibri" panose="020F0502020204030204" pitchFamily="34" charset="0"/>
              </a:rPr>
              <a:t>ενεργά</a:t>
            </a:r>
            <a:r>
              <a:rPr lang="el-GR" dirty="0">
                <a:latin typeface="Calibri" panose="020F0502020204030204" pitchFamily="34" charset="0"/>
                <a:cs typeface="Calibri" panose="020F0502020204030204" pitchFamily="34" charset="0"/>
              </a:rPr>
              <a:t> με άγνωστες, προκλητικές, συχνά αντικρουόμενες ιδέες. Δίνει έμφαση στην περιέργεια έναντι της κρίσης, ενθαρρύνοντας τους εκπαιδευόμενους να «δοκιμάσουν» νέες προοπτικές και να </a:t>
            </a:r>
            <a:r>
              <a:rPr lang="el-GR" b="1" dirty="0">
                <a:latin typeface="Calibri" panose="020F0502020204030204" pitchFamily="34" charset="0"/>
                <a:cs typeface="Calibri" panose="020F0502020204030204" pitchFamily="34" charset="0"/>
              </a:rPr>
              <a:t>ακούσουν σε βάθος</a:t>
            </a:r>
            <a:r>
              <a:rPr lang="el-GR" dirty="0">
                <a:latin typeface="Calibri" panose="020F0502020204030204" pitchFamily="34" charset="0"/>
                <a:cs typeface="Calibri" panose="020F0502020204030204" pitchFamily="34" charset="0"/>
              </a:rPr>
              <a:t>, δημιουργώντας έναν χώρο για </a:t>
            </a:r>
            <a:r>
              <a:rPr lang="el-GR" b="1" dirty="0">
                <a:latin typeface="Calibri" panose="020F0502020204030204" pitchFamily="34" charset="0"/>
                <a:cs typeface="Calibri" panose="020F0502020204030204" pitchFamily="34" charset="0"/>
              </a:rPr>
              <a:t>πραγματικό διάλογο και πνευματική ανάπτυξη.</a:t>
            </a:r>
            <a:endParaRPr lang="el-GR" b="1" spc="300" dirty="0">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2E55B20-ECCC-CCF6-B4E4-3B51D1BFFF95}"/>
              </a:ext>
            </a:extLst>
          </p:cNvPr>
          <p:cNvSpPr txBox="1"/>
          <p:nvPr/>
        </p:nvSpPr>
        <p:spPr>
          <a:xfrm flipH="1">
            <a:off x="10553700" y="1200842"/>
            <a:ext cx="1572987" cy="923330"/>
          </a:xfrm>
          <a:prstGeom prst="rect">
            <a:avLst/>
          </a:prstGeom>
          <a:noFill/>
        </p:spPr>
        <p:txBody>
          <a:bodyPr wrap="square">
            <a:spAutoFit/>
          </a:bodyPr>
          <a:lstStyle/>
          <a:p>
            <a:r>
              <a:rPr lang="el-GR" b="1" dirty="0">
                <a:solidFill>
                  <a:srgbClr val="FF0000"/>
                </a:solidFill>
                <a:highlight>
                  <a:srgbClr val="FFFF00"/>
                </a:highlight>
              </a:rPr>
              <a:t>Αίσθημα </a:t>
            </a:r>
            <a:r>
              <a:rPr lang="el-GR" b="1" dirty="0" err="1">
                <a:solidFill>
                  <a:srgbClr val="FF0000"/>
                </a:solidFill>
                <a:highlight>
                  <a:srgbClr val="FFFF00"/>
                </a:highlight>
              </a:rPr>
              <a:t>ανοιχτότητας</a:t>
            </a:r>
            <a:r>
              <a:rPr lang="el-GR" b="1" dirty="0">
                <a:solidFill>
                  <a:srgbClr val="FF0000"/>
                </a:solidFill>
                <a:highlight>
                  <a:srgbClr val="FFFF00"/>
                </a:highlight>
              </a:rPr>
              <a:t> στη μάθηση</a:t>
            </a:r>
          </a:p>
        </p:txBody>
      </p:sp>
      <p:sp>
        <p:nvSpPr>
          <p:cNvPr id="20" name="TextBox 19">
            <a:extLst>
              <a:ext uri="{FF2B5EF4-FFF2-40B4-BE49-F238E27FC236}">
                <a16:creationId xmlns:a16="http://schemas.microsoft.com/office/drawing/2014/main" id="{FD3A89E4-C1B3-8BEC-A7E4-09866A0E3E6D}"/>
              </a:ext>
            </a:extLst>
          </p:cNvPr>
          <p:cNvSpPr txBox="1"/>
          <p:nvPr/>
        </p:nvSpPr>
        <p:spPr>
          <a:xfrm>
            <a:off x="5030614" y="1127435"/>
            <a:ext cx="4132436" cy="646331"/>
          </a:xfrm>
          <a:prstGeom prst="rect">
            <a:avLst/>
          </a:prstGeom>
          <a:noFill/>
        </p:spPr>
        <p:txBody>
          <a:bodyPr wrap="square">
            <a:spAutoFit/>
          </a:bodyPr>
          <a:lstStyle/>
          <a:p>
            <a:r>
              <a:rPr lang="el-GR" b="1" dirty="0">
                <a:solidFill>
                  <a:srgbClr val="FF0000"/>
                </a:solidFill>
                <a:effectLst>
                  <a:outerShdw blurRad="38100" dist="38100" dir="2700000" algn="tl">
                    <a:srgbClr val="000000">
                      <a:alpha val="43137"/>
                    </a:srgbClr>
                  </a:outerShdw>
                </a:effectLst>
                <a:highlight>
                  <a:srgbClr val="FFFF00"/>
                </a:highlight>
              </a:rPr>
              <a:t>Ένα δυναμικό, «μεταμορφωτικό» γεγονός</a:t>
            </a:r>
          </a:p>
        </p:txBody>
      </p:sp>
      <p:sp>
        <p:nvSpPr>
          <p:cNvPr id="8" name="TextBox 7">
            <a:extLst>
              <a:ext uri="{FF2B5EF4-FFF2-40B4-BE49-F238E27FC236}">
                <a16:creationId xmlns:a16="http://schemas.microsoft.com/office/drawing/2014/main" id="{816EC0CC-2823-7F90-E524-AEC1EDE1CA2A}"/>
              </a:ext>
            </a:extLst>
          </p:cNvPr>
          <p:cNvSpPr txBox="1"/>
          <p:nvPr/>
        </p:nvSpPr>
        <p:spPr>
          <a:xfrm>
            <a:off x="5059668" y="1823984"/>
            <a:ext cx="2598431" cy="1200329"/>
          </a:xfrm>
          <a:prstGeom prst="rect">
            <a:avLst/>
          </a:prstGeom>
          <a:noFill/>
        </p:spPr>
        <p:txBody>
          <a:bodyPr wrap="square">
            <a:spAutoFit/>
          </a:bodyPr>
          <a:lstStyle/>
          <a:p>
            <a:r>
              <a:rPr lang="el-GR" dirty="0">
                <a:solidFill>
                  <a:srgbClr val="FF0000"/>
                </a:solidFill>
                <a:highlight>
                  <a:srgbClr val="FFFF00"/>
                </a:highlight>
              </a:rPr>
              <a:t>Ένας </a:t>
            </a:r>
            <a:r>
              <a:rPr lang="el-GR" b="1" dirty="0">
                <a:solidFill>
                  <a:srgbClr val="FF0000"/>
                </a:solidFill>
                <a:highlight>
                  <a:srgbClr val="FFFF00"/>
                </a:highlight>
              </a:rPr>
              <a:t>κοινός</a:t>
            </a:r>
            <a:r>
              <a:rPr lang="el-GR" dirty="0">
                <a:solidFill>
                  <a:srgbClr val="FF0000"/>
                </a:solidFill>
                <a:highlight>
                  <a:srgbClr val="FFFF00"/>
                </a:highlight>
              </a:rPr>
              <a:t> χώρος </a:t>
            </a:r>
            <a:r>
              <a:rPr lang="el-GR" b="1" dirty="0">
                <a:solidFill>
                  <a:srgbClr val="FF0000"/>
                </a:solidFill>
                <a:highlight>
                  <a:srgbClr val="FFFF00"/>
                </a:highlight>
              </a:rPr>
              <a:t>αποκάλυψης </a:t>
            </a:r>
            <a:r>
              <a:rPr lang="el-GR" dirty="0">
                <a:solidFill>
                  <a:srgbClr val="FF0000"/>
                </a:solidFill>
                <a:highlight>
                  <a:srgbClr val="FFFF00"/>
                </a:highlight>
              </a:rPr>
              <a:t>επιφέρει </a:t>
            </a:r>
            <a:r>
              <a:rPr lang="el-GR" dirty="0">
                <a:solidFill>
                  <a:srgbClr val="FF0000"/>
                </a:solidFill>
                <a:effectLst>
                  <a:outerShdw blurRad="38100" dist="38100" dir="2700000" algn="tl">
                    <a:srgbClr val="000000">
                      <a:alpha val="43137"/>
                    </a:srgbClr>
                  </a:outerShdw>
                </a:effectLst>
                <a:highlight>
                  <a:srgbClr val="FFFF00"/>
                </a:highlight>
              </a:rPr>
              <a:t>αλλαγές στον νου και την καρδιά.</a:t>
            </a:r>
          </a:p>
        </p:txBody>
      </p:sp>
      <p:sp>
        <p:nvSpPr>
          <p:cNvPr id="2" name="TextBox 1">
            <a:extLst>
              <a:ext uri="{FF2B5EF4-FFF2-40B4-BE49-F238E27FC236}">
                <a16:creationId xmlns:a16="http://schemas.microsoft.com/office/drawing/2014/main" id="{8AC49326-3167-707D-E5FD-B5789815A44B}"/>
              </a:ext>
            </a:extLst>
          </p:cNvPr>
          <p:cNvSpPr txBox="1"/>
          <p:nvPr/>
        </p:nvSpPr>
        <p:spPr>
          <a:xfrm>
            <a:off x="29054" y="6027379"/>
            <a:ext cx="12133892" cy="830997"/>
          </a:xfrm>
          <a:prstGeom prst="rect">
            <a:avLst/>
          </a:prstGeom>
          <a:noFill/>
        </p:spPr>
        <p:txBody>
          <a:bodyPr wrap="square" rtlCol="0">
            <a:spAutoFit/>
          </a:bodyPr>
          <a:lstStyle/>
          <a:p>
            <a:pPr algn="ctr"/>
            <a:r>
              <a:rPr lang="el-GR" sz="1600" dirty="0">
                <a:latin typeface="Calibri" panose="020F0502020204030204" pitchFamily="34" charset="0"/>
                <a:cs typeface="Calibri" panose="020F0502020204030204" pitchFamily="34" charset="0"/>
              </a:rPr>
              <a:t>Ο </a:t>
            </a:r>
            <a:r>
              <a:rPr lang="el-GR" sz="1600" b="1" dirty="0">
                <a:latin typeface="Calibri" panose="020F0502020204030204" pitchFamily="34" charset="0"/>
                <a:cs typeface="Calibri" panose="020F0502020204030204" pitchFamily="34" charset="0"/>
              </a:rPr>
              <a:t>τρόπος που σκεφτόμαστε και συμπεριφερόμαστε, καθώς και αυτά που σκεφτόμαστε</a:t>
            </a:r>
            <a:r>
              <a:rPr lang="el-GR" sz="1600" dirty="0">
                <a:latin typeface="Calibri" panose="020F0502020204030204" pitchFamily="34" charset="0"/>
                <a:cs typeface="Calibri" panose="020F0502020204030204" pitchFamily="34" charset="0"/>
              </a:rPr>
              <a:t>, εξαρτώνται σε μεγάλο βαθμό από </a:t>
            </a:r>
            <a:r>
              <a:rPr lang="el-GR" sz="1600" b="1" spc="3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τα ερεθίσματα στα οποία έχουμε προηγουμένω</a:t>
            </a:r>
            <a:r>
              <a:rPr lang="el-GR" sz="1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ς  </a:t>
            </a:r>
            <a:r>
              <a:rPr lang="el-GR" sz="1600" b="1" spc="3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εκτεθεί </a:t>
            </a:r>
            <a:r>
              <a:rPr lang="el-GR" sz="1600" dirty="0">
                <a:latin typeface="Calibri" panose="020F0502020204030204" pitchFamily="34" charset="0"/>
                <a:cs typeface="Calibri" panose="020F0502020204030204" pitchFamily="34" charset="0"/>
              </a:rPr>
              <a:t>μέσω των </a:t>
            </a:r>
            <a:r>
              <a:rPr lang="el-GR" sz="1600" b="1" dirty="0">
                <a:latin typeface="Calibri" panose="020F0502020204030204" pitchFamily="34" charset="0"/>
                <a:cs typeface="Calibri" panose="020F0502020204030204" pitchFamily="34" charset="0"/>
              </a:rPr>
              <a:t>σχέσεων και των αλληλεπιδράσεών μας</a:t>
            </a:r>
            <a:r>
              <a:rPr lang="el-GR" sz="1600" dirty="0">
                <a:latin typeface="Calibri" panose="020F0502020204030204" pitchFamily="34" charset="0"/>
                <a:cs typeface="Calibri" panose="020F0502020204030204" pitchFamily="34" charset="0"/>
              </a:rPr>
              <a:t>. </a:t>
            </a:r>
          </a:p>
          <a:p>
            <a:pPr algn="ctr"/>
            <a:r>
              <a:rPr lang="el-GR" sz="1600" dirty="0">
                <a:latin typeface="Calibri" panose="020F0502020204030204" pitchFamily="34" charset="0"/>
                <a:cs typeface="Calibri" panose="020F0502020204030204" pitchFamily="34" charset="0"/>
              </a:rPr>
              <a:t>Να μάθουμε να </a:t>
            </a:r>
            <a:r>
              <a:rPr lang="el-GR" sz="1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μελετούμε και να κατανοούμε </a:t>
            </a:r>
            <a:r>
              <a:rPr lang="el-GR" sz="1600" b="1" dirty="0">
                <a:latin typeface="Calibri" panose="020F0502020204030204" pitchFamily="34" charset="0"/>
                <a:cs typeface="Calibri" panose="020F0502020204030204" pitchFamily="34" charset="0"/>
              </a:rPr>
              <a:t>πιο βαθιά</a:t>
            </a:r>
            <a:r>
              <a:rPr lang="el-GR" sz="1600" dirty="0">
                <a:latin typeface="Calibri" panose="020F0502020204030204" pitchFamily="34" charset="0"/>
                <a:cs typeface="Calibri" panose="020F0502020204030204" pitchFamily="34" charset="0"/>
              </a:rPr>
              <a:t>, να </a:t>
            </a:r>
            <a:r>
              <a:rPr lang="el-GR" sz="1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στοχαζόμαστε</a:t>
            </a:r>
            <a:r>
              <a:rPr lang="el-GR" sz="1600" dirty="0">
                <a:latin typeface="Calibri" panose="020F0502020204030204" pitchFamily="34" charset="0"/>
                <a:cs typeface="Calibri" panose="020F0502020204030204" pitchFamily="34" charset="0"/>
              </a:rPr>
              <a:t>, να </a:t>
            </a:r>
            <a:r>
              <a:rPr lang="el-GR" sz="1600"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αναστοχαζόμαστε</a:t>
            </a:r>
            <a:r>
              <a:rPr lang="el-GR" sz="1600" dirty="0">
                <a:latin typeface="Calibri" panose="020F0502020204030204" pitchFamily="34" charset="0"/>
                <a:cs typeface="Calibri" panose="020F0502020204030204" pitchFamily="34" charset="0"/>
              </a:rPr>
              <a:t> και να </a:t>
            </a:r>
            <a:r>
              <a:rPr lang="el-GR" sz="1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ζούμε με μεγαλύτερη πληρότητα</a:t>
            </a:r>
            <a:r>
              <a:rPr lang="el-GR" sz="16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7933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6" grpId="0"/>
      <p:bldP spid="2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κείμενο, φλιτζάνι του καφέ, επιτραπέζια σκεύη, είδη σερβιρίσματος&#10;&#10;Το περιεχόμενο που δημιουργείται από τεχνολογία AI ενδέχεται να είναι εσφαλμένο.">
            <a:extLst>
              <a:ext uri="{FF2B5EF4-FFF2-40B4-BE49-F238E27FC236}">
                <a16:creationId xmlns:a16="http://schemas.microsoft.com/office/drawing/2014/main" id="{B098AF60-DE15-B145-0F7B-7C59BB4A67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4111" y="139700"/>
            <a:ext cx="4380089" cy="2463800"/>
          </a:xfrm>
          <a:prstGeom prst="rect">
            <a:avLst/>
          </a:prstGeom>
        </p:spPr>
      </p:pic>
      <p:pic>
        <p:nvPicPr>
          <p:cNvPr id="5" name="Εικόνα 4" descr="Εικόνα που περιέχει ρουχισμός, ανθρώπινο πρόσωπο, νερό, εξωτερικός χώρος/ύπαιθρος&#10;&#10;Το περιεχόμενο που δημιουργείται από τεχνολογία AI ενδέχεται να είναι εσφαλμένο.">
            <a:extLst>
              <a:ext uri="{FF2B5EF4-FFF2-40B4-BE49-F238E27FC236}">
                <a16:creationId xmlns:a16="http://schemas.microsoft.com/office/drawing/2014/main" id="{571EB775-6D75-3D9A-5A6C-8ED39B82D0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010" y="615254"/>
            <a:ext cx="4223441" cy="2893057"/>
          </a:xfrm>
          <a:prstGeom prst="rect">
            <a:avLst/>
          </a:prstGeom>
        </p:spPr>
      </p:pic>
      <p:sp>
        <p:nvSpPr>
          <p:cNvPr id="7" name="TextBox 6">
            <a:extLst>
              <a:ext uri="{FF2B5EF4-FFF2-40B4-BE49-F238E27FC236}">
                <a16:creationId xmlns:a16="http://schemas.microsoft.com/office/drawing/2014/main" id="{3B246FA9-2DB8-E0F2-FB9F-6DB67F8391EC}"/>
              </a:ext>
            </a:extLst>
          </p:cNvPr>
          <p:cNvSpPr txBox="1"/>
          <p:nvPr/>
        </p:nvSpPr>
        <p:spPr>
          <a:xfrm rot="10800000" flipV="1">
            <a:off x="4702629" y="661723"/>
            <a:ext cx="3323768" cy="261610"/>
          </a:xfrm>
          <a:prstGeom prst="rect">
            <a:avLst/>
          </a:prstGeom>
          <a:noFill/>
        </p:spPr>
        <p:txBody>
          <a:bodyPr wrap="square">
            <a:spAutoFit/>
          </a:bodyPr>
          <a:lstStyle/>
          <a:p>
            <a:r>
              <a:rPr lang="el-GR" sz="1100">
                <a:latin typeface="Calibri" panose="020F0502020204030204" pitchFamily="34" charset="0"/>
                <a:ea typeface="Calibri" panose="020F0502020204030204" pitchFamily="34" charset="0"/>
                <a:cs typeface="Calibri" panose="020F0502020204030204" pitchFamily="34" charset="0"/>
              </a:rPr>
              <a:t>«Το χέρι βοήθειας» του </a:t>
            </a:r>
            <a:r>
              <a:rPr lang="el-GR" sz="1100" dirty="0" err="1">
                <a:latin typeface="Calibri" panose="020F0502020204030204" pitchFamily="34" charset="0"/>
                <a:ea typeface="Calibri" panose="020F0502020204030204" pitchFamily="34" charset="0"/>
                <a:cs typeface="Calibri" panose="020F0502020204030204" pitchFamily="34" charset="0"/>
              </a:rPr>
              <a:t>Εμίλ</a:t>
            </a:r>
            <a:r>
              <a:rPr lang="el-GR" sz="1100" dirty="0">
                <a:latin typeface="Calibri" panose="020F0502020204030204" pitchFamily="34" charset="0"/>
                <a:ea typeface="Calibri" panose="020F0502020204030204" pitchFamily="34" charset="0"/>
                <a:cs typeface="Calibri" panose="020F0502020204030204" pitchFamily="34" charset="0"/>
              </a:rPr>
              <a:t> </a:t>
            </a:r>
            <a:r>
              <a:rPr lang="el-GR" sz="1100" dirty="0" err="1">
                <a:latin typeface="Calibri" panose="020F0502020204030204" pitchFamily="34" charset="0"/>
                <a:ea typeface="Calibri" panose="020F0502020204030204" pitchFamily="34" charset="0"/>
                <a:cs typeface="Calibri" panose="020F0502020204030204" pitchFamily="34" charset="0"/>
              </a:rPr>
              <a:t>Ρενούφ</a:t>
            </a:r>
            <a:r>
              <a:rPr lang="el-GR" sz="1100" dirty="0">
                <a:latin typeface="Calibri" panose="020F0502020204030204" pitchFamily="34" charset="0"/>
                <a:ea typeface="Calibri" panose="020F0502020204030204" pitchFamily="34" charset="0"/>
                <a:cs typeface="Calibri" panose="020F0502020204030204" pitchFamily="34" charset="0"/>
              </a:rPr>
              <a:t>, 1881.</a:t>
            </a:r>
          </a:p>
        </p:txBody>
      </p:sp>
      <p:sp>
        <p:nvSpPr>
          <p:cNvPr id="9" name="TextBox 8">
            <a:extLst>
              <a:ext uri="{FF2B5EF4-FFF2-40B4-BE49-F238E27FC236}">
                <a16:creationId xmlns:a16="http://schemas.microsoft.com/office/drawing/2014/main" id="{9FF69720-DDD7-6945-DF3B-4CC0AC75CABD}"/>
              </a:ext>
            </a:extLst>
          </p:cNvPr>
          <p:cNvSpPr txBox="1"/>
          <p:nvPr/>
        </p:nvSpPr>
        <p:spPr>
          <a:xfrm>
            <a:off x="3166476" y="3508311"/>
            <a:ext cx="4355758" cy="600164"/>
          </a:xfrm>
          <a:prstGeom prst="rect">
            <a:avLst/>
          </a:prstGeom>
          <a:noFill/>
        </p:spPr>
        <p:txBody>
          <a:bodyPr wrap="square">
            <a:spAutoFit/>
          </a:bodyPr>
          <a:lstStyle/>
          <a:p>
            <a:pPr algn="just"/>
            <a:r>
              <a:rPr lang="el-GR" sz="1100">
                <a:latin typeface="Calibri" panose="020F0502020204030204" pitchFamily="34" charset="0"/>
                <a:ea typeface="Calibri" panose="020F0502020204030204" pitchFamily="34" charset="0"/>
                <a:cs typeface="Calibri" panose="020F0502020204030204" pitchFamily="34" charset="0"/>
              </a:rPr>
              <a:t>Ένας συγκινητικός, διάσημος πίνακας που απεικονίζει έναν άντρα να βοηθά ένα μικρό παιδί σε μια βάρκα, συμβολίζοντας τη συμπόνια και την αλληλεγγύη.</a:t>
            </a:r>
            <a:endParaRPr lang="el-GR" sz="1100"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5B0E017C-9134-F8AB-AB33-423E11E9429A}"/>
              </a:ext>
            </a:extLst>
          </p:cNvPr>
          <p:cNvSpPr txBox="1"/>
          <p:nvPr/>
        </p:nvSpPr>
        <p:spPr>
          <a:xfrm>
            <a:off x="8006093" y="6653002"/>
            <a:ext cx="4165600" cy="215444"/>
          </a:xfrm>
          <a:prstGeom prst="rect">
            <a:avLst/>
          </a:prstGeom>
          <a:noFill/>
        </p:spPr>
        <p:txBody>
          <a:bodyPr wrap="square">
            <a:spAutoFit/>
          </a:bodyPr>
          <a:lstStyle/>
          <a:p>
            <a:pPr algn="ctr"/>
            <a:r>
              <a:rPr lang="el-GR" sz="800" dirty="0">
                <a:latin typeface="Calibri" panose="020F0502020204030204" pitchFamily="34" charset="0"/>
                <a:ea typeface="Calibri" panose="020F0502020204030204" pitchFamily="34" charset="0"/>
                <a:cs typeface="Calibri" panose="020F0502020204030204" pitchFamily="34" charset="0"/>
              </a:rPr>
              <a:t>Το «Άρρωστο Παιδί» (1926) του </a:t>
            </a:r>
            <a:r>
              <a:rPr lang="el-GR" sz="800" dirty="0" err="1">
                <a:latin typeface="Calibri" panose="020F0502020204030204" pitchFamily="34" charset="0"/>
                <a:ea typeface="Calibri" panose="020F0502020204030204" pitchFamily="34" charset="0"/>
                <a:cs typeface="Calibri" panose="020F0502020204030204" pitchFamily="34" charset="0"/>
              </a:rPr>
              <a:t>Έντβαρντ</a:t>
            </a:r>
            <a:r>
              <a:rPr lang="el-GR" sz="800" dirty="0">
                <a:latin typeface="Calibri" panose="020F0502020204030204" pitchFamily="34" charset="0"/>
                <a:ea typeface="Calibri" panose="020F0502020204030204" pitchFamily="34" charset="0"/>
                <a:cs typeface="Calibri" panose="020F0502020204030204" pitchFamily="34" charset="0"/>
              </a:rPr>
              <a:t> </a:t>
            </a:r>
            <a:r>
              <a:rPr lang="el-GR" sz="800" dirty="0" err="1">
                <a:latin typeface="Calibri" panose="020F0502020204030204" pitchFamily="34" charset="0"/>
                <a:ea typeface="Calibri" panose="020F0502020204030204" pitchFamily="34" charset="0"/>
                <a:cs typeface="Calibri" panose="020F0502020204030204" pitchFamily="34" charset="0"/>
              </a:rPr>
              <a:t>Μουνκ</a:t>
            </a:r>
            <a:r>
              <a:rPr lang="el-GR" sz="800" dirty="0">
                <a:latin typeface="Calibri" panose="020F0502020204030204" pitchFamily="34" charset="0"/>
                <a:ea typeface="Calibri" panose="020F0502020204030204" pitchFamily="34" charset="0"/>
                <a:cs typeface="Calibri" panose="020F0502020204030204" pitchFamily="34" charset="0"/>
              </a:rPr>
              <a:t> αναδεικνύει τον πόνο και την απώλεια.</a:t>
            </a:r>
          </a:p>
        </p:txBody>
      </p:sp>
      <p:pic>
        <p:nvPicPr>
          <p:cNvPr id="13" name="Εικόνα 12" descr="Εικόνα που περιέχει ζωγραφική, ζωγραφιά, τέχνη, μοντέρνα τέχνη&#10;&#10;Το περιεχόμενο που δημιουργείται από τεχνολογία AI ενδέχεται να είναι εσφαλμένο.">
            <a:extLst>
              <a:ext uri="{FF2B5EF4-FFF2-40B4-BE49-F238E27FC236}">
                <a16:creationId xmlns:a16="http://schemas.microsoft.com/office/drawing/2014/main" id="{14AD8CF2-92F9-68E3-53EF-5BF1DAB0FA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6400" y="2736794"/>
            <a:ext cx="4001234" cy="3916208"/>
          </a:xfrm>
          <a:prstGeom prst="rect">
            <a:avLst/>
          </a:prstGeom>
        </p:spPr>
      </p:pic>
      <p:sp>
        <p:nvSpPr>
          <p:cNvPr id="15" name="TextBox 14">
            <a:extLst>
              <a:ext uri="{FF2B5EF4-FFF2-40B4-BE49-F238E27FC236}">
                <a16:creationId xmlns:a16="http://schemas.microsoft.com/office/drawing/2014/main" id="{CED94C9B-832B-3830-47EB-16AA2904A8BA}"/>
              </a:ext>
            </a:extLst>
          </p:cNvPr>
          <p:cNvSpPr txBox="1"/>
          <p:nvPr/>
        </p:nvSpPr>
        <p:spPr>
          <a:xfrm>
            <a:off x="0" y="4636954"/>
            <a:ext cx="8006093" cy="2308324"/>
          </a:xfrm>
          <a:prstGeom prst="rect">
            <a:avLst/>
          </a:prstGeom>
          <a:noFill/>
        </p:spPr>
        <p:txBody>
          <a:bodyPr wrap="square">
            <a:spAutoFit/>
          </a:bodyPr>
          <a:lstStyle/>
          <a:p>
            <a:pPr algn="just"/>
            <a:r>
              <a:rPr lang="el-GR" dirty="0">
                <a:latin typeface="Calibri" panose="020F0502020204030204" pitchFamily="34" charset="0"/>
                <a:cs typeface="Calibri" panose="020F0502020204030204" pitchFamily="34" charset="0"/>
              </a:rPr>
              <a:t>Ένας γιατρός που </a:t>
            </a:r>
            <a:r>
              <a:rPr lang="el-GR" i="1" dirty="0">
                <a:latin typeface="Calibri" panose="020F0502020204030204" pitchFamily="34" charset="0"/>
                <a:cs typeface="Calibri" panose="020F0502020204030204" pitchFamily="34" charset="0"/>
              </a:rPr>
              <a:t>δεν</a:t>
            </a:r>
            <a:r>
              <a:rPr lang="el-GR" dirty="0">
                <a:latin typeface="Calibri" panose="020F0502020204030204" pitchFamily="34" charset="0"/>
                <a:cs typeface="Calibri" panose="020F0502020204030204" pitchFamily="34" charset="0"/>
              </a:rPr>
              <a:t> μπορεί να διαβάσει ένα ποίημα με ανοιχτό μυαλό, </a:t>
            </a:r>
            <a:r>
              <a:rPr lang="el-GR" i="1" dirty="0">
                <a:latin typeface="Calibri" panose="020F0502020204030204" pitchFamily="34" charset="0"/>
                <a:cs typeface="Calibri" panose="020F0502020204030204" pitchFamily="34" charset="0"/>
              </a:rPr>
              <a:t>δεν</a:t>
            </a:r>
            <a:r>
              <a:rPr lang="el-GR" dirty="0">
                <a:latin typeface="Calibri" panose="020F0502020204030204" pitchFamily="34" charset="0"/>
                <a:cs typeface="Calibri" panose="020F0502020204030204" pitchFamily="34" charset="0"/>
              </a:rPr>
              <a:t> μπορεί να διαβάσει έναν ασθενή με ανοιχτό μυαλό. Η ίδια </a:t>
            </a:r>
            <a:r>
              <a:rPr lang="el-GR" dirty="0" err="1">
                <a:latin typeface="Calibri" panose="020F0502020204030204" pitchFamily="34" charset="0"/>
                <a:cs typeface="Calibri" panose="020F0502020204030204" pitchFamily="34" charset="0"/>
              </a:rPr>
              <a:t>νευρογνωστική</a:t>
            </a:r>
            <a:r>
              <a:rPr lang="el-GR" dirty="0">
                <a:latin typeface="Calibri" panose="020F0502020204030204" pitchFamily="34" charset="0"/>
                <a:cs typeface="Calibri" panose="020F0502020204030204" pitchFamily="34" charset="0"/>
              </a:rPr>
              <a:t> ικανότητα κρύβεται πίσω και από τα δύο. Όταν ένας φοιτητής </a:t>
            </a:r>
            <a:r>
              <a:rPr lang="el-GR" dirty="0" err="1">
                <a:latin typeface="Calibri" panose="020F0502020204030204" pitchFamily="34" charset="0"/>
                <a:cs typeface="Calibri" panose="020F0502020204030204" pitchFamily="34" charset="0"/>
              </a:rPr>
              <a:t>Iατρικής</a:t>
            </a:r>
            <a:r>
              <a:rPr lang="el-GR" dirty="0">
                <a:latin typeface="Calibri" panose="020F0502020204030204" pitchFamily="34" charset="0"/>
                <a:cs typeface="Calibri" panose="020F0502020204030204" pitchFamily="34" charset="0"/>
              </a:rPr>
              <a:t> «διαβάζει» έναν πίνακα, ενεργοποιεί τα ίδια </a:t>
            </a:r>
            <a:r>
              <a:rPr lang="el-GR" dirty="0" err="1">
                <a:latin typeface="Calibri" panose="020F0502020204030204" pitchFamily="34" charset="0"/>
                <a:cs typeface="Calibri" panose="020F0502020204030204" pitchFamily="34" charset="0"/>
              </a:rPr>
              <a:t>νευρογνωστικά</a:t>
            </a:r>
            <a:r>
              <a:rPr lang="el-GR" dirty="0">
                <a:latin typeface="Calibri" panose="020F0502020204030204" pitchFamily="34" charset="0"/>
                <a:cs typeface="Calibri" panose="020F0502020204030204" pitchFamily="34" charset="0"/>
              </a:rPr>
              <a:t> συστήματα που χρειάζεται για να «διαβάσει» έναν ασθενή: </a:t>
            </a:r>
            <a:r>
              <a:rPr lang="el-GR"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ανοχή στην ασάφεια, προσοχή στη λεπτομέρεια, αναστολή πρόωρου συμπεράσματος</a:t>
            </a:r>
            <a:r>
              <a:rPr lang="el-GR" dirty="0">
                <a:latin typeface="Calibri" panose="020F0502020204030204" pitchFamily="34" charset="0"/>
                <a:cs typeface="Calibri" panose="020F0502020204030204" pitchFamily="34" charset="0"/>
              </a:rPr>
              <a:t>. </a:t>
            </a:r>
          </a:p>
          <a:p>
            <a:pPr algn="ctr"/>
            <a:r>
              <a:rPr lang="el-GR" dirty="0">
                <a:latin typeface="Calibri" panose="020F0502020204030204" pitchFamily="34" charset="0"/>
                <a:cs typeface="Calibri" panose="020F0502020204030204" pitchFamily="34" charset="0"/>
              </a:rPr>
              <a:t>Η </a:t>
            </a:r>
            <a:r>
              <a:rPr lang="el-GR" b="1" dirty="0">
                <a:latin typeface="Calibri" panose="020F0502020204030204" pitchFamily="34" charset="0"/>
                <a:cs typeface="Calibri" panose="020F0502020204030204" pitchFamily="34" charset="0"/>
              </a:rPr>
              <a:t>Τέχνη</a:t>
            </a:r>
            <a:r>
              <a:rPr lang="el-GR" dirty="0">
                <a:latin typeface="Calibri" panose="020F0502020204030204" pitchFamily="34" charset="0"/>
                <a:cs typeface="Calibri" panose="020F0502020204030204" pitchFamily="34" charset="0"/>
              </a:rPr>
              <a:t> </a:t>
            </a:r>
            <a:r>
              <a:rPr lang="el-GR" i="1" dirty="0">
                <a:latin typeface="Calibri" panose="020F0502020204030204" pitchFamily="34" charset="0"/>
                <a:cs typeface="Calibri" panose="020F0502020204030204" pitchFamily="34" charset="0"/>
              </a:rPr>
              <a:t>δεν διδάσκει </a:t>
            </a:r>
            <a:r>
              <a:rPr lang="el-GR" dirty="0">
                <a:latin typeface="Calibri" panose="020F0502020204030204" pitchFamily="34" charset="0"/>
                <a:cs typeface="Calibri" panose="020F0502020204030204" pitchFamily="34" charset="0"/>
              </a:rPr>
              <a:t>την </a:t>
            </a:r>
            <a:r>
              <a:rPr lang="el-GR" b="1" spc="600" dirty="0" err="1">
                <a:latin typeface="Calibri" panose="020F0502020204030204" pitchFamily="34" charset="0"/>
                <a:cs typeface="Calibri" panose="020F0502020204030204" pitchFamily="34" charset="0"/>
              </a:rPr>
              <a:t>ενσυναίσθηση</a:t>
            </a:r>
            <a:r>
              <a:rPr lang="el-GR" dirty="0">
                <a:latin typeface="Calibri" panose="020F0502020204030204" pitchFamily="34" charset="0"/>
                <a:cs typeface="Calibri" panose="020F0502020204030204" pitchFamily="34" charset="0"/>
              </a:rPr>
              <a:t> ως </a:t>
            </a:r>
            <a:r>
              <a:rPr lang="el-GR" i="1" dirty="0">
                <a:latin typeface="Calibri" panose="020F0502020204030204" pitchFamily="34" charset="0"/>
                <a:cs typeface="Calibri" panose="020F0502020204030204" pitchFamily="34" charset="0"/>
              </a:rPr>
              <a:t>αξία</a:t>
            </a:r>
            <a:r>
              <a:rPr lang="el-GR" dirty="0">
                <a:latin typeface="Calibri" panose="020F0502020204030204" pitchFamily="34" charset="0"/>
                <a:cs typeface="Calibri" panose="020F0502020204030204" pitchFamily="34" charset="0"/>
              </a:rPr>
              <a:t>· </a:t>
            </a:r>
          </a:p>
          <a:p>
            <a:pPr algn="ctr"/>
            <a:r>
              <a:rPr lang="el-GR" b="1" spc="600" dirty="0">
                <a:latin typeface="Calibri" panose="020F0502020204030204" pitchFamily="34" charset="0"/>
                <a:cs typeface="Calibri" panose="020F0502020204030204" pitchFamily="34" charset="0"/>
              </a:rPr>
              <a:t>τη διδάσκει ως γνωστική ικανότητα.</a:t>
            </a:r>
            <a:endParaRPr lang="el-GR" b="1" spc="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Εικόνα 5">
            <a:extLst>
              <a:ext uri="{FF2B5EF4-FFF2-40B4-BE49-F238E27FC236}">
                <a16:creationId xmlns:a16="http://schemas.microsoft.com/office/drawing/2014/main" id="{91F653B7-82C3-DA41-A1B3-490C8450A5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99" y="127904"/>
            <a:ext cx="2882847" cy="4324271"/>
          </a:xfrm>
          <a:prstGeom prst="rect">
            <a:avLst/>
          </a:prstGeom>
        </p:spPr>
      </p:pic>
    </p:spTree>
    <p:extLst>
      <p:ext uri="{BB962C8B-B14F-4D97-AF65-F5344CB8AC3E}">
        <p14:creationId xmlns:p14="http://schemas.microsoft.com/office/powerpoint/2010/main" val="413990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741800-B48F-2D56-5EE4-8743996CD77E}"/>
              </a:ext>
            </a:extLst>
          </p:cNvPr>
          <p:cNvSpPr txBox="1"/>
          <p:nvPr/>
        </p:nvSpPr>
        <p:spPr>
          <a:xfrm>
            <a:off x="0" y="7296"/>
            <a:ext cx="12191999" cy="1077218"/>
          </a:xfrm>
          <a:prstGeom prst="rect">
            <a:avLst/>
          </a:prstGeom>
          <a:noFill/>
        </p:spPr>
        <p:txBody>
          <a:bodyPr wrap="square">
            <a:spAutoFit/>
          </a:bodyPr>
          <a:lstStyle/>
          <a:p>
            <a:pPr algn="just"/>
            <a:r>
              <a:rPr lang="el-GR"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Ενσωματώνοντας τις Τέχνες και τα Γράμματα και βιωματικά εργαστήρια</a:t>
            </a:r>
            <a:r>
              <a:rPr lang="el-GR" sz="1600" dirty="0">
                <a:latin typeface="Calibri" panose="020F0502020204030204" pitchFamily="34" charset="0"/>
                <a:ea typeface="Calibri" panose="020F0502020204030204" pitchFamily="34" charset="0"/>
                <a:cs typeface="Calibri" panose="020F0502020204030204" pitchFamily="34" charset="0"/>
              </a:rPr>
              <a:t>, το </a:t>
            </a:r>
            <a:r>
              <a:rPr lang="el-GR" sz="1600" u="sng" dirty="0">
                <a:latin typeface="Calibri" panose="020F0502020204030204" pitchFamily="34" charset="0"/>
                <a:ea typeface="Calibri" panose="020F0502020204030204" pitchFamily="34" charset="0"/>
                <a:cs typeface="Calibri" panose="020F0502020204030204" pitchFamily="34" charset="0"/>
              </a:rPr>
              <a:t>ανοιχτό σε όλους</a:t>
            </a:r>
            <a:r>
              <a:rPr lang="el-GR" sz="1600" dirty="0">
                <a:latin typeface="Calibri" panose="020F0502020204030204" pitchFamily="34" charset="0"/>
                <a:ea typeface="Calibri" panose="020F0502020204030204" pitchFamily="34" charset="0"/>
                <a:cs typeface="Calibri" panose="020F0502020204030204" pitchFamily="34" charset="0"/>
              </a:rPr>
              <a:t> επιλεγόμενο μάθημα «</a:t>
            </a:r>
            <a:r>
              <a:rPr lang="el-GR" sz="1600" b="1" dirty="0">
                <a:latin typeface="Calibri" panose="020F0502020204030204" pitchFamily="34" charset="0"/>
                <a:ea typeface="Calibri" panose="020F0502020204030204" pitchFamily="34" charset="0"/>
                <a:cs typeface="Calibri" panose="020F0502020204030204" pitchFamily="34" charset="0"/>
              </a:rPr>
              <a:t>Ανθρωπιστικές Αξίες και Σύγχρονη Ιατρική (MED500800)</a:t>
            </a:r>
            <a:r>
              <a:rPr lang="el-GR" sz="1600" dirty="0">
                <a:latin typeface="Calibri" panose="020F0502020204030204" pitchFamily="34" charset="0"/>
                <a:ea typeface="Calibri" panose="020F0502020204030204" pitchFamily="34" charset="0"/>
                <a:cs typeface="Calibri" panose="020F0502020204030204" pitchFamily="34" charset="0"/>
              </a:rPr>
              <a:t>» επιδιώκει να </a:t>
            </a:r>
            <a:r>
              <a:rPr lang="el-GR"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καλλιεργήσει την </a:t>
            </a:r>
            <a:r>
              <a:rPr lang="el-GR" sz="16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ενσυναίσθηση</a:t>
            </a:r>
            <a:r>
              <a:rPr lang="el-GR"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μέσω της άμεσης εμπειρίας, της συναισθηματικής εμπλοκής και του </a:t>
            </a:r>
            <a:r>
              <a:rPr lang="el-GR" sz="16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αναστοχασμού</a:t>
            </a:r>
            <a:r>
              <a:rPr lang="el-GR" sz="1600" dirty="0">
                <a:latin typeface="Calibri" panose="020F0502020204030204" pitchFamily="34" charset="0"/>
                <a:ea typeface="Calibri" panose="020F0502020204030204" pitchFamily="34" charset="0"/>
                <a:cs typeface="Calibri" panose="020F0502020204030204" pitchFamily="34" charset="0"/>
              </a:rPr>
              <a:t>. Αυτό το μάθημα φαίνεται ομολογουμένως αποτελεσματικό στη </a:t>
            </a:r>
            <a:r>
              <a:rPr lang="el-GR"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δημιουργία ενός μαθησιακού περιβάλλοντος μέσω απτών και εμπειρικά βιώσιμων καλλιεργητικών ερεθισμάτων, που οι φοιτητές έχουν αναγνωρίσει στις αξιολογήσεις τους ως ουσιαστικό και ελκυστικό</a:t>
            </a:r>
            <a:r>
              <a:rPr lang="el-GR" sz="1600" dirty="0">
                <a:latin typeface="Calibri" panose="020F0502020204030204" pitchFamily="34" charset="0"/>
                <a:ea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442C49DC-8536-CDB8-604D-EC93A2F0B1DF}"/>
              </a:ext>
            </a:extLst>
          </p:cNvPr>
          <p:cNvSpPr txBox="1"/>
          <p:nvPr/>
        </p:nvSpPr>
        <p:spPr>
          <a:xfrm>
            <a:off x="-21137" y="6045370"/>
            <a:ext cx="3529449" cy="830997"/>
          </a:xfrm>
          <a:prstGeom prst="rect">
            <a:avLst/>
          </a:prstGeom>
          <a:noFill/>
        </p:spPr>
        <p:txBody>
          <a:bodyPr wrap="square">
            <a:spAutoFit/>
          </a:bodyPr>
          <a:lstStyle/>
          <a:p>
            <a:pPr algn="ctr"/>
            <a:r>
              <a:rPr lang="el-GR" sz="1200" dirty="0"/>
              <a:t>Παραδείγματα πρόσφατων ταινιών </a:t>
            </a:r>
          </a:p>
          <a:p>
            <a:pPr algn="ctr"/>
            <a:r>
              <a:rPr lang="el-GR" sz="1200" dirty="0"/>
              <a:t>σε σκηνές των  οποίων βασίστηκαν </a:t>
            </a:r>
            <a:r>
              <a:rPr lang="el-GR" sz="1200" u="sng" dirty="0"/>
              <a:t>θέματα για συζήτηση και  </a:t>
            </a:r>
            <a:r>
              <a:rPr lang="el-GR" sz="1200" u="sng" dirty="0" err="1"/>
              <a:t>αναστοχασμό</a:t>
            </a:r>
            <a:r>
              <a:rPr lang="el-GR" sz="1200" dirty="0"/>
              <a:t> στο πλαίσιο του μαθήματος</a:t>
            </a:r>
            <a:endParaRPr lang="en-US" b="1" dirty="0"/>
          </a:p>
        </p:txBody>
      </p:sp>
      <p:pic>
        <p:nvPicPr>
          <p:cNvPr id="7" name="Εικόνα 6" descr="Εικόνα που περιέχει κείμενο, ανθρώπινο πρόσωπο, γυναίκα, ρουχισμός&#10;&#10;Το περιεχόμενο που δημιουργείται από τεχνολογία AI ενδέχεται να είναι εσφαλμένο.">
            <a:extLst>
              <a:ext uri="{FF2B5EF4-FFF2-40B4-BE49-F238E27FC236}">
                <a16:creationId xmlns:a16="http://schemas.microsoft.com/office/drawing/2014/main" id="{3D678B57-6316-7F90-4B32-7773BDBC26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621" y="1200329"/>
            <a:ext cx="3191070" cy="2161868"/>
          </a:xfrm>
          <a:prstGeom prst="rect">
            <a:avLst/>
          </a:prstGeom>
        </p:spPr>
      </p:pic>
      <p:pic>
        <p:nvPicPr>
          <p:cNvPr id="9" name="Εικόνα 8" descr="Εικόνα που περιέχει κείμενο, ανθρώπινο πρόσωπο, ρουχισμός, άτομο&#10;&#10;Το περιεχόμενο που δημιουργείται από τεχνολογία AI ενδέχεται να είναι εσφαλμένο.">
            <a:extLst>
              <a:ext uri="{FF2B5EF4-FFF2-40B4-BE49-F238E27FC236}">
                <a16:creationId xmlns:a16="http://schemas.microsoft.com/office/drawing/2014/main" id="{CBA0DD4E-37B8-4DFD-A32F-BDAE82A25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364" y="3495804"/>
            <a:ext cx="3148327" cy="2549566"/>
          </a:xfrm>
          <a:prstGeom prst="rect">
            <a:avLst/>
          </a:prstGeom>
        </p:spPr>
      </p:pic>
      <p:pic>
        <p:nvPicPr>
          <p:cNvPr id="10" name="Εικόνα 9">
            <a:extLst>
              <a:ext uri="{FF2B5EF4-FFF2-40B4-BE49-F238E27FC236}">
                <a16:creationId xmlns:a16="http://schemas.microsoft.com/office/drawing/2014/main" id="{E75E805C-270A-974E-4619-F9CD05365C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8312" y="1200329"/>
            <a:ext cx="3529449" cy="3087594"/>
          </a:xfrm>
          <a:prstGeom prst="rect">
            <a:avLst/>
          </a:prstGeom>
        </p:spPr>
      </p:pic>
      <p:pic>
        <p:nvPicPr>
          <p:cNvPr id="11" name="Εικόνα 10">
            <a:extLst>
              <a:ext uri="{FF2B5EF4-FFF2-40B4-BE49-F238E27FC236}">
                <a16:creationId xmlns:a16="http://schemas.microsoft.com/office/drawing/2014/main" id="{89AED569-B669-2E7D-5AE8-7260C2B6FC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1320" y="1200329"/>
            <a:ext cx="2366949" cy="3087594"/>
          </a:xfrm>
          <a:prstGeom prst="rect">
            <a:avLst/>
          </a:prstGeom>
        </p:spPr>
      </p:pic>
      <p:pic>
        <p:nvPicPr>
          <p:cNvPr id="12" name="Εικόνα 11">
            <a:extLst>
              <a:ext uri="{FF2B5EF4-FFF2-40B4-BE49-F238E27FC236}">
                <a16:creationId xmlns:a16="http://schemas.microsoft.com/office/drawing/2014/main" id="{21FDF293-5891-A423-C5A8-9EA3EF1B06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34684" y="3087595"/>
            <a:ext cx="1563478" cy="1200328"/>
          </a:xfrm>
          <a:prstGeom prst="rect">
            <a:avLst/>
          </a:prstGeom>
        </p:spPr>
      </p:pic>
      <p:pic>
        <p:nvPicPr>
          <p:cNvPr id="13" name="Εικόνα 12">
            <a:extLst>
              <a:ext uri="{FF2B5EF4-FFF2-40B4-BE49-F238E27FC236}">
                <a16:creationId xmlns:a16="http://schemas.microsoft.com/office/drawing/2014/main" id="{8BD50074-E880-CFDE-D554-DC8B6B6D3C4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93766" y="4480709"/>
            <a:ext cx="1997232" cy="2246885"/>
          </a:xfrm>
          <a:prstGeom prst="rect">
            <a:avLst/>
          </a:prstGeom>
        </p:spPr>
      </p:pic>
      <p:pic>
        <p:nvPicPr>
          <p:cNvPr id="14" name="Picture 1">
            <a:extLst>
              <a:ext uri="{FF2B5EF4-FFF2-40B4-BE49-F238E27FC236}">
                <a16:creationId xmlns:a16="http://schemas.microsoft.com/office/drawing/2014/main" id="{5AA9A41B-C3F8-BDF3-E7F7-BE8F2F7B9C5E}"/>
              </a:ext>
            </a:extLst>
          </p:cNvPr>
          <p:cNvPicPr>
            <a:picLocks noChangeAspect="1" noChangeArrowheads="1"/>
          </p:cNvPicPr>
          <p:nvPr/>
        </p:nvPicPr>
        <p:blipFill>
          <a:blip r:embed="rId8" cstate="print"/>
          <a:srcRect/>
          <a:stretch>
            <a:fillRect/>
          </a:stretch>
        </p:blipFill>
        <p:spPr bwMode="auto">
          <a:xfrm>
            <a:off x="7663463" y="4480709"/>
            <a:ext cx="1606172" cy="2246885"/>
          </a:xfrm>
          <a:prstGeom prst="rect">
            <a:avLst/>
          </a:prstGeom>
          <a:noFill/>
        </p:spPr>
      </p:pic>
      <p:pic>
        <p:nvPicPr>
          <p:cNvPr id="15" name="Εικόνα 14">
            <a:extLst>
              <a:ext uri="{FF2B5EF4-FFF2-40B4-BE49-F238E27FC236}">
                <a16:creationId xmlns:a16="http://schemas.microsoft.com/office/drawing/2014/main" id="{80466779-0B92-CB4C-9651-0E7AFAABD0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42100" y="4480709"/>
            <a:ext cx="2708044" cy="2246885"/>
          </a:xfrm>
          <a:prstGeom prst="rect">
            <a:avLst/>
          </a:prstGeom>
        </p:spPr>
      </p:pic>
      <p:pic>
        <p:nvPicPr>
          <p:cNvPr id="16" name="Εικόνα 15">
            <a:extLst>
              <a:ext uri="{FF2B5EF4-FFF2-40B4-BE49-F238E27FC236}">
                <a16:creationId xmlns:a16="http://schemas.microsoft.com/office/drawing/2014/main" id="{92C05C1D-968A-1FE3-2C6E-68DDC4F2699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08313" y="4480709"/>
            <a:ext cx="1998264" cy="2142445"/>
          </a:xfrm>
          <a:prstGeom prst="rect">
            <a:avLst/>
          </a:prstGeom>
        </p:spPr>
      </p:pic>
      <p:pic>
        <p:nvPicPr>
          <p:cNvPr id="17" name="Εικόνα 16">
            <a:extLst>
              <a:ext uri="{FF2B5EF4-FFF2-40B4-BE49-F238E27FC236}">
                <a16:creationId xmlns:a16="http://schemas.microsoft.com/office/drawing/2014/main" id="{B8226948-4567-2BDB-7028-DCFF9B2B640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98923" y="1200329"/>
            <a:ext cx="1151221" cy="1819586"/>
          </a:xfrm>
          <a:prstGeom prst="rect">
            <a:avLst/>
          </a:prstGeom>
        </p:spPr>
      </p:pic>
      <p:pic>
        <p:nvPicPr>
          <p:cNvPr id="18" name="Εικόνα 17">
            <a:extLst>
              <a:ext uri="{FF2B5EF4-FFF2-40B4-BE49-F238E27FC236}">
                <a16:creationId xmlns:a16="http://schemas.microsoft.com/office/drawing/2014/main" id="{690977A0-1976-5016-04FE-5BC67C242FE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71828" y="1200329"/>
            <a:ext cx="1244595" cy="1819586"/>
          </a:xfrm>
          <a:prstGeom prst="rect">
            <a:avLst/>
          </a:prstGeom>
        </p:spPr>
      </p:pic>
      <p:pic>
        <p:nvPicPr>
          <p:cNvPr id="4" name="Εικόνα 3">
            <a:extLst>
              <a:ext uri="{FF2B5EF4-FFF2-40B4-BE49-F238E27FC236}">
                <a16:creationId xmlns:a16="http://schemas.microsoft.com/office/drawing/2014/main" id="{3DBE67DD-4754-2769-DBC3-AE8CBD94AD9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08312" y="1200328"/>
            <a:ext cx="8541832" cy="5527266"/>
          </a:xfrm>
          <a:prstGeom prst="rect">
            <a:avLst/>
          </a:prstGeom>
        </p:spPr>
      </p:pic>
    </p:spTree>
    <p:extLst>
      <p:ext uri="{BB962C8B-B14F-4D97-AF65-F5344CB8AC3E}">
        <p14:creationId xmlns:p14="http://schemas.microsoft.com/office/powerpoint/2010/main" val="67999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818268-20CE-8613-D9FF-3FB12FB7384F}"/>
              </a:ext>
            </a:extLst>
          </p:cNvPr>
          <p:cNvSpPr txBox="1"/>
          <p:nvPr/>
        </p:nvSpPr>
        <p:spPr>
          <a:xfrm>
            <a:off x="0" y="0"/>
            <a:ext cx="12192000" cy="1323439"/>
          </a:xfrm>
          <a:prstGeom prst="rect">
            <a:avLst/>
          </a:prstGeom>
          <a:noFill/>
        </p:spPr>
        <p:txBody>
          <a:bodyPr wrap="square">
            <a:spAutoFit/>
          </a:bodyPr>
          <a:lstStyle/>
          <a:p>
            <a:pPr algn="just"/>
            <a:r>
              <a:rPr lang="el-GR" sz="2000" dirty="0">
                <a:latin typeface="Calibri" panose="020F0502020204030204" pitchFamily="34" charset="0"/>
                <a:ea typeface="Calibri" panose="020F0502020204030204" pitchFamily="34" charset="0"/>
                <a:cs typeface="Calibri" panose="020F0502020204030204" pitchFamily="34" charset="0"/>
              </a:rPr>
              <a:t>Φυσικά, τα ανθρωπιστικά πολιτιστικά ερεθίσματα </a:t>
            </a:r>
            <a:r>
              <a:rPr lang="el-GR" sz="2000" i="1" dirty="0">
                <a:latin typeface="Calibri" panose="020F0502020204030204" pitchFamily="34" charset="0"/>
                <a:ea typeface="Calibri" panose="020F0502020204030204" pitchFamily="34" charset="0"/>
                <a:cs typeface="Calibri" panose="020F0502020204030204" pitchFamily="34" charset="0"/>
              </a:rPr>
              <a:t>δεν</a:t>
            </a:r>
            <a:r>
              <a:rPr lang="el-GR" sz="2000" dirty="0">
                <a:latin typeface="Calibri" panose="020F0502020204030204" pitchFamily="34" charset="0"/>
                <a:ea typeface="Calibri" panose="020F0502020204030204" pitchFamily="34" charset="0"/>
                <a:cs typeface="Calibri" panose="020F0502020204030204" pitchFamily="34" charset="0"/>
              </a:rPr>
              <a:t> μπορούν να παρέχονται </a:t>
            </a:r>
            <a:r>
              <a:rPr lang="el-GR" sz="2000" i="1" dirty="0">
                <a:latin typeface="Calibri" panose="020F0502020204030204" pitchFamily="34" charset="0"/>
                <a:ea typeface="Calibri" panose="020F0502020204030204" pitchFamily="34" charset="0"/>
                <a:cs typeface="Calibri" panose="020F0502020204030204" pitchFamily="34" charset="0"/>
              </a:rPr>
              <a:t>μόνο</a:t>
            </a:r>
            <a:r>
              <a:rPr lang="el-GR" sz="2000" dirty="0">
                <a:latin typeface="Calibri" panose="020F0502020204030204" pitchFamily="34" charset="0"/>
                <a:ea typeface="Calibri" panose="020F0502020204030204" pitchFamily="34" charset="0"/>
                <a:cs typeface="Calibri" panose="020F0502020204030204" pitchFamily="34" charset="0"/>
              </a:rPr>
              <a:t> μέσω ηλεκτρονικών οθονών από το χαρτοφυλάκιο του μαθήματος. Απαιτείται επίσης η </a:t>
            </a:r>
            <a:r>
              <a:rPr lang="el-GR" sz="2000" b="1" dirty="0">
                <a:latin typeface="Calibri" panose="020F0502020204030204" pitchFamily="34" charset="0"/>
                <a:ea typeface="Calibri" panose="020F0502020204030204" pitchFamily="34" charset="0"/>
                <a:cs typeface="Calibri" panose="020F0502020204030204" pitchFamily="34" charset="0"/>
              </a:rPr>
              <a:t>φυσική παρουσία </a:t>
            </a:r>
            <a:r>
              <a:rPr lang="el-GR" sz="2000" dirty="0">
                <a:latin typeface="Calibri" panose="020F0502020204030204" pitchFamily="34" charset="0"/>
                <a:ea typeface="Calibri" panose="020F0502020204030204" pitchFamily="34" charset="0"/>
                <a:cs typeface="Calibri" panose="020F0502020204030204" pitchFamily="34" charset="0"/>
              </a:rPr>
              <a:t>των εκπαιδευτών και των εκπαιδευόμενων, </a:t>
            </a:r>
            <a:r>
              <a:rPr lang="el-GR" sz="2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τόσο στο αμφιθέατρο όσο και στις δραστηριότητες του μαθήματος εκτός Σχολής</a:t>
            </a:r>
            <a:r>
              <a:rPr lang="el-GR" sz="2000" dirty="0">
                <a:latin typeface="Calibri" panose="020F0502020204030204" pitchFamily="34" charset="0"/>
                <a:ea typeface="Calibri" panose="020F0502020204030204" pitchFamily="34" charset="0"/>
                <a:cs typeface="Calibri" panose="020F0502020204030204" pitchFamily="34" charset="0"/>
              </a:rPr>
              <a:t>, σε εκθέσεις εικαστικών τεχνών, θεατρικές παραστάσεις, συναυλίες, μουσεία κ.λπ.</a:t>
            </a:r>
          </a:p>
        </p:txBody>
      </p:sp>
      <p:pic>
        <p:nvPicPr>
          <p:cNvPr id="5" name="Εικόνα 4" descr="Εικόνα που περιέχει ρουχισμός, άτομο, άνδρας, άνθρωποι&#10;&#10;Το περιεχόμενο που δημιουργείται από τεχνολογία AI ενδέχεται να είναι εσφαλμένο.">
            <a:extLst>
              <a:ext uri="{FF2B5EF4-FFF2-40B4-BE49-F238E27FC236}">
                <a16:creationId xmlns:a16="http://schemas.microsoft.com/office/drawing/2014/main" id="{4403617D-8892-43EB-BD9A-819874269D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015" y="1526829"/>
            <a:ext cx="4355065" cy="2738928"/>
          </a:xfrm>
          <a:prstGeom prst="rect">
            <a:avLst/>
          </a:prstGeom>
        </p:spPr>
      </p:pic>
      <p:pic>
        <p:nvPicPr>
          <p:cNvPr id="7" name="Εικόνα 6" descr="Εικόνα που περιέχει ρουχισμός, άτομο, παπούτσια, τζιν παντελόνια&#10;&#10;Το περιεχόμενο που δημιουργείται από τεχνολογία AI ενδέχεται να είναι εσφαλμένο.">
            <a:extLst>
              <a:ext uri="{FF2B5EF4-FFF2-40B4-BE49-F238E27FC236}">
                <a16:creationId xmlns:a16="http://schemas.microsoft.com/office/drawing/2014/main" id="{F45B418A-5D0D-5453-A59D-F053B44B74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4321" y="1275202"/>
            <a:ext cx="4456664" cy="3342499"/>
          </a:xfrm>
          <a:prstGeom prst="rect">
            <a:avLst/>
          </a:prstGeom>
        </p:spPr>
      </p:pic>
      <p:pic>
        <p:nvPicPr>
          <p:cNvPr id="9" name="Εικόνα 8" descr="Εικόνα που περιέχει ρουχισμός, άτομο, εσωτερικός χώρος, τοίχος&#10;&#10;Το περιεχόμενο που δημιουργείται από τεχνολογία AI ενδέχεται να είναι εσφαλμένο.">
            <a:extLst>
              <a:ext uri="{FF2B5EF4-FFF2-40B4-BE49-F238E27FC236}">
                <a16:creationId xmlns:a16="http://schemas.microsoft.com/office/drawing/2014/main" id="{02E7619C-7398-D1A9-B9CF-9BB597BA20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947" y="4340487"/>
            <a:ext cx="3505200" cy="2406475"/>
          </a:xfrm>
          <a:prstGeom prst="rect">
            <a:avLst/>
          </a:prstGeom>
        </p:spPr>
      </p:pic>
      <p:pic>
        <p:nvPicPr>
          <p:cNvPr id="11" name="Εικόνα 10" descr="Εικόνα που περιέχει ρουχισμός, άτομο, άνδρας, ανθρώπινο πρόσωπο&#10;&#10;Το περιεχόμενο που δημιουργείται από τεχνολογία AI ενδέχεται να είναι εσφαλμένο.">
            <a:extLst>
              <a:ext uri="{FF2B5EF4-FFF2-40B4-BE49-F238E27FC236}">
                <a16:creationId xmlns:a16="http://schemas.microsoft.com/office/drawing/2014/main" id="{57B7BA9C-05B2-034B-B459-605F9A0CE7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4321" y="4837494"/>
            <a:ext cx="4480419" cy="1868106"/>
          </a:xfrm>
          <a:prstGeom prst="rect">
            <a:avLst/>
          </a:prstGeom>
        </p:spPr>
      </p:pic>
      <p:pic>
        <p:nvPicPr>
          <p:cNvPr id="13" name="Εικόνα 12" descr="Εικόνα που περιέχει ρουχισμός, άτομο, κτίριο, άνδρας&#10;&#10;Το περιεχόμενο που δημιουργείται από τεχνολογία AI ενδέχεται να είναι εσφαλμένο.">
            <a:extLst>
              <a:ext uri="{FF2B5EF4-FFF2-40B4-BE49-F238E27FC236}">
                <a16:creationId xmlns:a16="http://schemas.microsoft.com/office/drawing/2014/main" id="{3F729C85-1424-8449-9B83-986737D0F6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4246" y="2457421"/>
            <a:ext cx="2701908" cy="3616671"/>
          </a:xfrm>
          <a:prstGeom prst="rect">
            <a:avLst/>
          </a:prstGeom>
        </p:spPr>
      </p:pic>
    </p:spTree>
    <p:extLst>
      <p:ext uri="{BB962C8B-B14F-4D97-AF65-F5344CB8AC3E}">
        <p14:creationId xmlns:p14="http://schemas.microsoft.com/office/powerpoint/2010/main" val="3683622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ρουχισμός, εσωτερικός χώρος, άτομο, τραπέζι&#10;&#10;Το περιεχόμενο που δημιουργείται από τεχνολογία AI ενδέχεται να είναι εσφαλμένο.">
            <a:extLst>
              <a:ext uri="{FF2B5EF4-FFF2-40B4-BE49-F238E27FC236}">
                <a16:creationId xmlns:a16="http://schemas.microsoft.com/office/drawing/2014/main" id="{4E137461-6EA4-EFF7-D1E8-931F9C5D31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489" y="418682"/>
            <a:ext cx="2658003" cy="1698169"/>
          </a:xfrm>
          <a:prstGeom prst="rect">
            <a:avLst/>
          </a:prstGeom>
        </p:spPr>
      </p:pic>
      <p:pic>
        <p:nvPicPr>
          <p:cNvPr id="5" name="Εικόνα 4" descr="Εικόνα που περιέχει ρουχισμός, άτομο, άνδρας, παπούτσια&#10;&#10;Το περιεχόμενο που δημιουργείται από τεχνολογία AI ενδέχεται να είναι εσφαλμένο.">
            <a:extLst>
              <a:ext uri="{FF2B5EF4-FFF2-40B4-BE49-F238E27FC236}">
                <a16:creationId xmlns:a16="http://schemas.microsoft.com/office/drawing/2014/main" id="{3F40D202-ACC0-4AE8-9955-77855DBD54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972" y="2361841"/>
            <a:ext cx="4338013" cy="4077477"/>
          </a:xfrm>
          <a:prstGeom prst="rect">
            <a:avLst/>
          </a:prstGeom>
        </p:spPr>
      </p:pic>
      <p:sp>
        <p:nvSpPr>
          <p:cNvPr id="7" name="TextBox 6">
            <a:extLst>
              <a:ext uri="{FF2B5EF4-FFF2-40B4-BE49-F238E27FC236}">
                <a16:creationId xmlns:a16="http://schemas.microsoft.com/office/drawing/2014/main" id="{5B570E76-106F-6892-9837-D618207D8B38}"/>
              </a:ext>
            </a:extLst>
          </p:cNvPr>
          <p:cNvSpPr txBox="1"/>
          <p:nvPr/>
        </p:nvSpPr>
        <p:spPr>
          <a:xfrm>
            <a:off x="4637315" y="59362"/>
            <a:ext cx="7554684" cy="1023357"/>
          </a:xfrm>
          <a:prstGeom prst="rect">
            <a:avLst/>
          </a:prstGeom>
          <a:noFill/>
        </p:spPr>
        <p:txBody>
          <a:bodyPr wrap="square">
            <a:spAutoFit/>
          </a:bodyPr>
          <a:lstStyle/>
          <a:p>
            <a:pPr algn="ctr">
              <a:spcBef>
                <a:spcPts val="1000"/>
              </a:spcBef>
              <a:spcAft>
                <a:spcPts val="500"/>
              </a:spcAft>
            </a:pPr>
            <a:r>
              <a:rPr lang="el-GR" sz="2400" b="1" spc="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Εργαστήρια: Ενεργός Συμμετοχή &amp;</a:t>
            </a:r>
          </a:p>
          <a:p>
            <a:pPr algn="ctr">
              <a:spcBef>
                <a:spcPts val="1000"/>
              </a:spcBef>
              <a:spcAft>
                <a:spcPts val="500"/>
              </a:spcAft>
            </a:pPr>
            <a:r>
              <a:rPr lang="el-GR" sz="2400" b="1" spc="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Ενσωματωμένη Μάθηση </a:t>
            </a:r>
          </a:p>
        </p:txBody>
      </p:sp>
      <p:sp>
        <p:nvSpPr>
          <p:cNvPr id="9" name="TextBox 8">
            <a:extLst>
              <a:ext uri="{FF2B5EF4-FFF2-40B4-BE49-F238E27FC236}">
                <a16:creationId xmlns:a16="http://schemas.microsoft.com/office/drawing/2014/main" id="{0EE0C3AF-4C5D-5B5B-54CA-1BF9C3DC5BA3}"/>
              </a:ext>
            </a:extLst>
          </p:cNvPr>
          <p:cNvSpPr txBox="1"/>
          <p:nvPr/>
        </p:nvSpPr>
        <p:spPr>
          <a:xfrm>
            <a:off x="4541438" y="1166327"/>
            <a:ext cx="7554684" cy="5632311"/>
          </a:xfrm>
          <a:prstGeom prst="rect">
            <a:avLst/>
          </a:prstGeom>
          <a:noFill/>
        </p:spPr>
        <p:txBody>
          <a:bodyPr wrap="square">
            <a:spAutoFit/>
          </a:bodyPr>
          <a:lstStyle/>
          <a:p>
            <a:pPr marL="285750" indent="-285750" algn="just">
              <a:buFontTx/>
              <a:buChar char="-"/>
            </a:pPr>
            <a:r>
              <a:rPr lang="el-GR" dirty="0">
                <a:latin typeface="Calibri" panose="020F0502020204030204" pitchFamily="34" charset="0"/>
                <a:ea typeface="Calibri" panose="020F0502020204030204" pitchFamily="34" charset="0"/>
                <a:cs typeface="Calibri" panose="020F0502020204030204" pitchFamily="34" charset="0"/>
              </a:rPr>
              <a:t>Το εργαστήριο της κάτω εικόνας επικεντρώθηκε στη </a:t>
            </a:r>
            <a:r>
              <a:rPr lang="el-GR"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μη λεκτική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επικοινωνία </a:t>
            </a:r>
            <a:r>
              <a:rPr lang="el-GR" dirty="0">
                <a:latin typeface="Calibri" panose="020F0502020204030204" pitchFamily="34" charset="0"/>
                <a:ea typeface="Calibri" panose="020F0502020204030204" pitchFamily="34" charset="0"/>
                <a:cs typeface="Calibri" panose="020F0502020204030204" pitchFamily="34" charset="0"/>
              </a:rPr>
              <a:t>σε προσομοιωμένο κλινικό περιβάλλον, με επικεφαλής μία ειδικό.</a:t>
            </a:r>
          </a:p>
          <a:p>
            <a:pPr marL="285750" indent="-285750" algn="just">
              <a:buFontTx/>
              <a:buChar char="-"/>
            </a:pPr>
            <a:r>
              <a:rPr lang="el-GR" dirty="0">
                <a:latin typeface="Calibri" panose="020F0502020204030204" pitchFamily="34" charset="0"/>
                <a:ea typeface="Calibri" panose="020F0502020204030204" pitchFamily="34" charset="0"/>
                <a:cs typeface="Calibri" panose="020F0502020204030204" pitchFamily="34" charset="0"/>
              </a:rPr>
              <a:t>Στόχος του ήταν να παρέχει ένα δομημένο περιβάλλον για τους φοιτητές ώστε να εξασκηθούν στην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ερμηνεία και την έκφραση της γλώσσας του σώματος.</a:t>
            </a:r>
          </a:p>
          <a:p>
            <a:pPr marL="285750" indent="-285750" algn="just">
              <a:buFontTx/>
              <a:buChar char="-"/>
            </a:pPr>
            <a:r>
              <a:rPr lang="el-GR" dirty="0">
                <a:latin typeface="Calibri" panose="020F0502020204030204" pitchFamily="34" charset="0"/>
                <a:ea typeface="Calibri" panose="020F0502020204030204" pitchFamily="34" charset="0"/>
                <a:cs typeface="Calibri" panose="020F0502020204030204" pitchFamily="34" charset="0"/>
              </a:rPr>
              <a:t>Η συνεδρία ξεκίνησε με μια επίδειξη βασικών </a:t>
            </a:r>
            <a:r>
              <a:rPr lang="el-GR" i="1" dirty="0">
                <a:latin typeface="Calibri" panose="020F0502020204030204" pitchFamily="34" charset="0"/>
                <a:ea typeface="Calibri" panose="020F0502020204030204" pitchFamily="34" charset="0"/>
                <a:cs typeface="Calibri" panose="020F0502020204030204" pitchFamily="34" charset="0"/>
              </a:rPr>
              <a:t>μη</a:t>
            </a:r>
            <a:r>
              <a:rPr lang="el-GR" dirty="0">
                <a:latin typeface="Calibri" panose="020F0502020204030204" pitchFamily="34" charset="0"/>
                <a:ea typeface="Calibri" panose="020F0502020204030204" pitchFamily="34" charset="0"/>
                <a:cs typeface="Calibri" panose="020F0502020204030204" pitchFamily="34" charset="0"/>
              </a:rPr>
              <a:t> λεκτικών αρχών που εφαρμόζονται στην υγειονομική περίθαλψη, με έμφαση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στη στάση του σώματος, την απόσταση, την τοποθέτηση των χεριών, το βλέμμα και τις χειρονομίες.</a:t>
            </a:r>
          </a:p>
          <a:p>
            <a:pPr marL="285750" indent="-285750" algn="just">
              <a:buFontTx/>
              <a:buChar char="-"/>
            </a:pPr>
            <a:r>
              <a:rPr lang="el-GR" dirty="0">
                <a:latin typeface="Calibri" panose="020F0502020204030204" pitchFamily="34" charset="0"/>
                <a:ea typeface="Calibri" panose="020F0502020204030204" pitchFamily="34" charset="0"/>
                <a:cs typeface="Calibri" panose="020F0502020204030204" pitchFamily="34" charset="0"/>
              </a:rPr>
              <a:t> Στη συνέχεια, οι φοιτητές συμμετείχαν σε δομημένες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ασκήσεις παιχνιδιού ρόλων</a:t>
            </a:r>
            <a:r>
              <a:rPr lang="el-GR" dirty="0">
                <a:latin typeface="Calibri" panose="020F0502020204030204" pitchFamily="34" charset="0"/>
                <a:ea typeface="Calibri" panose="020F0502020204030204" pitchFamily="34" charset="0"/>
                <a:cs typeface="Calibri" panose="020F0502020204030204" pitchFamily="34" charset="0"/>
              </a:rPr>
              <a:t>, λαμβάνοντας διορθωτική ανατροφοδότηση για να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ευθυγραμμίσουν τις προθέσεις τους με τις </a:t>
            </a:r>
            <a:r>
              <a:rPr lang="el-GR" i="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μη</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λεκτικές εκφράσεις τους.</a:t>
            </a:r>
          </a:p>
          <a:p>
            <a:pPr marL="285750" indent="-285750" algn="just">
              <a:buFontTx/>
              <a:buChar char="-"/>
            </a:pPr>
            <a:r>
              <a:rPr lang="el-GR" dirty="0">
                <a:latin typeface="Calibri" panose="020F0502020204030204" pitchFamily="34" charset="0"/>
                <a:ea typeface="Calibri" panose="020F0502020204030204" pitchFamily="34" charset="0"/>
                <a:cs typeface="Calibri" panose="020F0502020204030204" pitchFamily="34" charset="0"/>
              </a:rPr>
              <a:t>Συμπεριλήφθηκαν κιναισθητικές ασκήσεις για την ενίσχυση της ιδιοδεκτικής και </a:t>
            </a:r>
            <a:r>
              <a:rPr lang="el-GR" dirty="0" err="1">
                <a:latin typeface="Calibri" panose="020F0502020204030204" pitchFamily="34" charset="0"/>
                <a:ea typeface="Calibri" panose="020F0502020204030204" pitchFamily="34" charset="0"/>
                <a:cs typeface="Calibri" panose="020F0502020204030204" pitchFamily="34" charset="0"/>
              </a:rPr>
              <a:t>διαδεκτικής</a:t>
            </a:r>
            <a:r>
              <a:rPr lang="el-GR" dirty="0">
                <a:latin typeface="Calibri" panose="020F0502020204030204" pitchFamily="34" charset="0"/>
                <a:ea typeface="Calibri" panose="020F0502020204030204" pitchFamily="34" charset="0"/>
                <a:cs typeface="Calibri" panose="020F0502020204030204" pitchFamily="34" charset="0"/>
              </a:rPr>
              <a:t>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επίγνωσης</a:t>
            </a:r>
            <a:r>
              <a:rPr lang="el-GR" dirty="0">
                <a:latin typeface="Calibri" panose="020F0502020204030204" pitchFamily="34" charset="0"/>
                <a:ea typeface="Calibri" panose="020F0502020204030204" pitchFamily="34" charset="0"/>
                <a:cs typeface="Calibri" panose="020F0502020204030204" pitchFamily="34" charset="0"/>
              </a:rPr>
              <a:t>, επιτρέποντας στους φοιτητές να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βιώσουν τις συναισθηματικές συσχετίσεις των συναισθημάτων των ασθενών.</a:t>
            </a:r>
          </a:p>
          <a:p>
            <a:pPr marL="285750" indent="-285750" algn="just">
              <a:buFontTx/>
              <a:buChar char="-"/>
            </a:pPr>
            <a:r>
              <a:rPr lang="el-GR" dirty="0">
                <a:latin typeface="Calibri" panose="020F0502020204030204" pitchFamily="34" charset="0"/>
                <a:ea typeface="Calibri" panose="020F0502020204030204" pitchFamily="34" charset="0"/>
                <a:cs typeface="Calibri" panose="020F0502020204030204" pitchFamily="34" charset="0"/>
              </a:rPr>
              <a:t>Αυτή η βιωματική προσέγγιση ενθάρρυνε την εσωτερίκευση των στρατηγικών </a:t>
            </a:r>
            <a:r>
              <a:rPr lang="el-GR" i="1" dirty="0">
                <a:latin typeface="Calibri" panose="020F0502020204030204" pitchFamily="34" charset="0"/>
                <a:ea typeface="Calibri" panose="020F0502020204030204" pitchFamily="34" charset="0"/>
                <a:cs typeface="Calibri" panose="020F0502020204030204" pitchFamily="34" charset="0"/>
              </a:rPr>
              <a:t>μη</a:t>
            </a:r>
            <a:r>
              <a:rPr lang="el-GR" dirty="0">
                <a:latin typeface="Calibri" panose="020F0502020204030204" pitchFamily="34" charset="0"/>
                <a:ea typeface="Calibri" panose="020F0502020204030204" pitchFamily="34" charset="0"/>
                <a:cs typeface="Calibri" panose="020F0502020204030204" pitchFamily="34" charset="0"/>
              </a:rPr>
              <a:t> λεκτικής επικοινωνίας ως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ενσωματωμένες ικανότητες</a:t>
            </a:r>
            <a:r>
              <a:rPr lang="el-GR" dirty="0">
                <a:latin typeface="Calibri" panose="020F0502020204030204" pitchFamily="34" charset="0"/>
                <a:ea typeface="Calibri" panose="020F0502020204030204" pitchFamily="34" charset="0"/>
                <a:cs typeface="Calibri" panose="020F0502020204030204" pitchFamily="34" charset="0"/>
              </a:rPr>
              <a:t>, διευκολύνοντας την </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αναγωγή των </a:t>
            </a:r>
            <a:r>
              <a:rPr lang="el-GR"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ενσυναισθητικών</a:t>
            </a:r>
            <a:r>
              <a:rPr lang="el-GR"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προθέσεων σε ορατές κλινικές συμπεριφορές.</a:t>
            </a:r>
          </a:p>
        </p:txBody>
      </p:sp>
      <p:pic>
        <p:nvPicPr>
          <p:cNvPr id="4" name="Εικόνα 3">
            <a:extLst>
              <a:ext uri="{FF2B5EF4-FFF2-40B4-BE49-F238E27FC236}">
                <a16:creationId xmlns:a16="http://schemas.microsoft.com/office/drawing/2014/main" id="{42E4B4B9-EDEC-D51D-AB25-F8A9C89AD8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3945" y="418682"/>
            <a:ext cx="1619040" cy="1698170"/>
          </a:xfrm>
          <a:prstGeom prst="rect">
            <a:avLst/>
          </a:prstGeom>
        </p:spPr>
      </p:pic>
    </p:spTree>
    <p:extLst>
      <p:ext uri="{BB962C8B-B14F-4D97-AF65-F5344CB8AC3E}">
        <p14:creationId xmlns:p14="http://schemas.microsoft.com/office/powerpoint/2010/main" val="59327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fade">
                                      <p:cBhvr>
                                        <p:cTn id="20" dur="500"/>
                                        <p:tgtEl>
                                          <p:spTgt spid="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fade">
                                      <p:cBhvr>
                                        <p:cTn id="25" dur="500"/>
                                        <p:tgtEl>
                                          <p:spTgt spid="9">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xEl>
                                              <p:pRg st="3" end="3"/>
                                            </p:txEl>
                                          </p:spTgt>
                                        </p:tgtEl>
                                        <p:attrNameLst>
                                          <p:attrName>style.visibility</p:attrName>
                                        </p:attrNameLst>
                                      </p:cBhvr>
                                      <p:to>
                                        <p:strVal val="visible"/>
                                      </p:to>
                                    </p:set>
                                    <p:animEffect transition="in" filter="fade">
                                      <p:cBhvr>
                                        <p:cTn id="30" dur="500"/>
                                        <p:tgtEl>
                                          <p:spTgt spid="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500"/>
                                        <p:tgtEl>
                                          <p:spTgt spid="9">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xEl>
                                              <p:pRg st="5" end="5"/>
                                            </p:txEl>
                                          </p:spTgt>
                                        </p:tgtEl>
                                        <p:attrNameLst>
                                          <p:attrName>style.visibility</p:attrName>
                                        </p:attrNameLst>
                                      </p:cBhvr>
                                      <p:to>
                                        <p:strVal val="visible"/>
                                      </p:to>
                                    </p:set>
                                    <p:animEffect transition="in" filter="fade">
                                      <p:cBhvr>
                                        <p:cTn id="40"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ρουχισμός, άτομο, ανθρώπινο πρόσωπο, γυναίκα&#10;&#10;Το περιεχόμενο που δημιουργείται από τεχνολογία AI ενδέχεται να είναι εσφαλμένο.">
            <a:extLst>
              <a:ext uri="{FF2B5EF4-FFF2-40B4-BE49-F238E27FC236}">
                <a16:creationId xmlns:a16="http://schemas.microsoft.com/office/drawing/2014/main" id="{8C4C3282-0366-A39D-3000-F23E442D3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960" y="2077744"/>
            <a:ext cx="3974840" cy="2342317"/>
          </a:xfrm>
          <a:prstGeom prst="rect">
            <a:avLst/>
          </a:prstGeom>
        </p:spPr>
      </p:pic>
      <p:pic>
        <p:nvPicPr>
          <p:cNvPr id="5" name="Εικόνα 4" descr="Εικόνα που περιέχει άτομο, ρουχισμός, ανθρώπινο πρόσωπο, δουλειά&#10;&#10;Το περιεχόμενο που δημιουργείται από τεχνολογία AI ενδέχεται να είναι εσφαλμένο.">
            <a:extLst>
              <a:ext uri="{FF2B5EF4-FFF2-40B4-BE49-F238E27FC236}">
                <a16:creationId xmlns:a16="http://schemas.microsoft.com/office/drawing/2014/main" id="{B45406E5-906F-AE8B-621B-242755462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960" y="4642789"/>
            <a:ext cx="3974840" cy="2090284"/>
          </a:xfrm>
          <a:prstGeom prst="rect">
            <a:avLst/>
          </a:prstGeom>
        </p:spPr>
      </p:pic>
      <p:sp>
        <p:nvSpPr>
          <p:cNvPr id="7" name="TextBox 6">
            <a:extLst>
              <a:ext uri="{FF2B5EF4-FFF2-40B4-BE49-F238E27FC236}">
                <a16:creationId xmlns:a16="http://schemas.microsoft.com/office/drawing/2014/main" id="{D6E85F4C-10F4-2F70-775B-10AEF6559F96}"/>
              </a:ext>
            </a:extLst>
          </p:cNvPr>
          <p:cNvSpPr txBox="1"/>
          <p:nvPr/>
        </p:nvSpPr>
        <p:spPr>
          <a:xfrm>
            <a:off x="0" y="0"/>
            <a:ext cx="12192000" cy="1938992"/>
          </a:xfrm>
          <a:prstGeom prst="rect">
            <a:avLst/>
          </a:prstGeom>
          <a:noFill/>
        </p:spPr>
        <p:txBody>
          <a:bodyPr wrap="square">
            <a:spAutoFit/>
          </a:bodyPr>
          <a:lstStyle/>
          <a:p>
            <a:pPr algn="just"/>
            <a:r>
              <a:rPr lang="el-GR" sz="2000" dirty="0">
                <a:latin typeface="Calibri" panose="020F0502020204030204" pitchFamily="34" charset="0"/>
                <a:ea typeface="Calibri" panose="020F0502020204030204" pitchFamily="34" charset="0"/>
                <a:cs typeface="Calibri" panose="020F0502020204030204" pitchFamily="34" charset="0"/>
              </a:rPr>
              <a:t>Η </a:t>
            </a:r>
            <a:r>
              <a:rPr lang="el-GR" sz="2000" b="1" dirty="0">
                <a:latin typeface="Calibri" panose="020F0502020204030204" pitchFamily="34" charset="0"/>
                <a:ea typeface="Calibri" panose="020F0502020204030204" pitchFamily="34" charset="0"/>
                <a:cs typeface="Calibri" panose="020F0502020204030204" pitchFamily="34" charset="0"/>
              </a:rPr>
              <a:t>καθοδήγηση</a:t>
            </a:r>
            <a:r>
              <a:rPr lang="el-GR" sz="2000" dirty="0">
                <a:latin typeface="Calibri" panose="020F0502020204030204" pitchFamily="34" charset="0"/>
                <a:ea typeface="Calibri" panose="020F0502020204030204" pitchFamily="34" charset="0"/>
                <a:cs typeface="Calibri" panose="020F0502020204030204" pitchFamily="34" charset="0"/>
              </a:rPr>
              <a:t> και η </a:t>
            </a:r>
            <a:r>
              <a:rPr lang="el-GR" sz="2000" b="1" dirty="0">
                <a:latin typeface="Calibri" panose="020F0502020204030204" pitchFamily="34" charset="0"/>
                <a:ea typeface="Calibri" panose="020F0502020204030204" pitchFamily="34" charset="0"/>
                <a:cs typeface="Calibri" panose="020F0502020204030204" pitchFamily="34" charset="0"/>
              </a:rPr>
              <a:t>συμβουλευτική</a:t>
            </a:r>
            <a:r>
              <a:rPr lang="el-GR" sz="2000" dirty="0">
                <a:latin typeface="Calibri" panose="020F0502020204030204" pitchFamily="34" charset="0"/>
                <a:ea typeface="Calibri" panose="020F0502020204030204" pitchFamily="34" charset="0"/>
                <a:cs typeface="Calibri" panose="020F0502020204030204" pitchFamily="34" charset="0"/>
              </a:rPr>
              <a:t> </a:t>
            </a:r>
            <a:r>
              <a:rPr lang="el-GR" sz="2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νέων φοιτητών Ιατρικής </a:t>
            </a:r>
            <a:r>
              <a:rPr lang="el-GR" sz="2000" dirty="0">
                <a:latin typeface="Calibri" panose="020F0502020204030204" pitchFamily="34" charset="0"/>
                <a:ea typeface="Calibri" panose="020F0502020204030204" pitchFamily="34" charset="0"/>
                <a:cs typeface="Calibri" panose="020F0502020204030204" pitchFamily="34" charset="0"/>
              </a:rPr>
              <a:t>αποτελεί κρίσιμο στοιχείο της ιατρικής εκπαίδευσης, που αξίζει να σχεδιαστεί για να υποστηρίζει την προσωπική και επαγγελματική ανάπτυξη, να μειώνει το ακαδημαϊκό άγχος και να καταπολεμά την επαγγελματική εξουθένωση. Αυτά τα προγράμματα θα παρέχουν καθοδήγηση σχετικά με τις επαγγελματικές πορείες, τις επιλογές ειδικότητας και τις ερευνητικές ευκαιρίες, </a:t>
            </a:r>
            <a:r>
              <a:rPr lang="el-GR" sz="2000" b="1" dirty="0">
                <a:latin typeface="Calibri" panose="020F0502020204030204" pitchFamily="34" charset="0"/>
                <a:ea typeface="Calibri" panose="020F0502020204030204" pitchFamily="34" charset="0"/>
                <a:cs typeface="Calibri" panose="020F0502020204030204" pitchFamily="34" charset="0"/>
              </a:rPr>
              <a:t>καλλιεργώντας παράλληλα εσωτερικά κίνητρα </a:t>
            </a:r>
            <a:r>
              <a:rPr lang="el-GR" sz="2000" dirty="0">
                <a:latin typeface="Calibri" panose="020F0502020204030204" pitchFamily="34" charset="0"/>
                <a:ea typeface="Calibri" panose="020F0502020204030204" pitchFamily="34" charset="0"/>
                <a:cs typeface="Calibri" panose="020F0502020204030204" pitchFamily="34" charset="0"/>
              </a:rPr>
              <a:t>και βοηθώντας τους φοιτητές να </a:t>
            </a:r>
            <a:r>
              <a:rPr lang="el-GR" sz="2000" dirty="0" err="1">
                <a:latin typeface="Calibri" panose="020F0502020204030204" pitchFamily="34" charset="0"/>
                <a:ea typeface="Calibri" panose="020F0502020204030204" pitchFamily="34" charset="0"/>
                <a:cs typeface="Calibri" panose="020F0502020204030204" pitchFamily="34" charset="0"/>
              </a:rPr>
              <a:t>πλοηγηθούν</a:t>
            </a:r>
            <a:r>
              <a:rPr lang="el-GR" sz="2000" dirty="0">
                <a:latin typeface="Calibri" panose="020F0502020204030204" pitchFamily="34" charset="0"/>
                <a:ea typeface="Calibri" panose="020F0502020204030204" pitchFamily="34" charset="0"/>
                <a:cs typeface="Calibri" panose="020F0502020204030204" pitchFamily="34" charset="0"/>
              </a:rPr>
              <a:t> σε ένα συμπληρωματικό  «πρόγραμμα σπουδών» της σχολής όπου φοιτούν.</a:t>
            </a:r>
          </a:p>
        </p:txBody>
      </p:sp>
      <p:sp>
        <p:nvSpPr>
          <p:cNvPr id="9" name="TextBox 8">
            <a:extLst>
              <a:ext uri="{FF2B5EF4-FFF2-40B4-BE49-F238E27FC236}">
                <a16:creationId xmlns:a16="http://schemas.microsoft.com/office/drawing/2014/main" id="{951EAC32-662A-6BBE-FAE7-1BCC521CD25B}"/>
              </a:ext>
            </a:extLst>
          </p:cNvPr>
          <p:cNvSpPr txBox="1"/>
          <p:nvPr/>
        </p:nvSpPr>
        <p:spPr>
          <a:xfrm>
            <a:off x="4114800" y="1772816"/>
            <a:ext cx="8077199" cy="5217180"/>
          </a:xfrm>
          <a:prstGeom prst="rect">
            <a:avLst/>
          </a:prstGeom>
          <a:noFill/>
        </p:spPr>
        <p:txBody>
          <a:bodyPr wrap="square">
            <a:spAutoFit/>
          </a:bodyPr>
          <a:lstStyle/>
          <a:p>
            <a:pPr algn="ctr"/>
            <a:r>
              <a:rPr lang="el-GR" sz="2400" b="1" dirty="0">
                <a:latin typeface="Calibri" panose="020F0502020204030204" pitchFamily="34" charset="0"/>
                <a:ea typeface="Calibri" panose="020F0502020204030204" pitchFamily="34" charset="0"/>
                <a:cs typeface="Calibri" panose="020F0502020204030204" pitchFamily="34" charset="0"/>
              </a:rPr>
              <a:t>ΣΤΟΧΟΙ ΣΥΜΒΟΥΛΕΥΤΙΚΗΣ</a:t>
            </a:r>
          </a:p>
          <a:p>
            <a:pPr algn="ctr"/>
            <a:endParaRPr lang="el-GR" sz="2400" b="1"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FontTx/>
              <a:buChar char="-"/>
            </a:pPr>
            <a:r>
              <a:rPr lang="el-GR" sz="2000" dirty="0">
                <a:latin typeface="Calibri" panose="020F0502020204030204" pitchFamily="34" charset="0"/>
                <a:ea typeface="Calibri" panose="020F0502020204030204" pitchFamily="34" charset="0"/>
                <a:cs typeface="Calibri" panose="020F0502020204030204" pitchFamily="34" charset="0"/>
              </a:rPr>
              <a:t>Έμφαση στην </a:t>
            </a:r>
            <a:r>
              <a:rPr lang="el-GR" sz="2000" b="1" dirty="0">
                <a:latin typeface="Calibri" panose="020F0502020204030204" pitchFamily="34" charset="0"/>
                <a:ea typeface="Calibri" panose="020F0502020204030204" pitchFamily="34" charset="0"/>
                <a:cs typeface="Calibri" panose="020F0502020204030204" pitchFamily="34" charset="0"/>
              </a:rPr>
              <a:t>ουσιαστική</a:t>
            </a:r>
            <a:r>
              <a:rPr lang="el-GR" sz="2000" dirty="0">
                <a:latin typeface="Calibri" panose="020F0502020204030204" pitchFamily="34" charset="0"/>
                <a:ea typeface="Calibri" panose="020F0502020204030204" pitchFamily="34" charset="0"/>
                <a:cs typeface="Calibri" panose="020F0502020204030204" pitchFamily="34" charset="0"/>
              </a:rPr>
              <a:t>, </a:t>
            </a:r>
            <a:r>
              <a:rPr lang="el-GR" sz="2000" i="1" dirty="0">
                <a:latin typeface="Calibri" panose="020F0502020204030204" pitchFamily="34" charset="0"/>
                <a:ea typeface="Calibri" panose="020F0502020204030204" pitchFamily="34" charset="0"/>
                <a:cs typeface="Calibri" panose="020F0502020204030204" pitchFamily="34" charset="0"/>
              </a:rPr>
              <a:t>όχι μόνο τυπική-</a:t>
            </a:r>
            <a:r>
              <a:rPr lang="el-GR" sz="2000" i="1" dirty="0" err="1">
                <a:latin typeface="Calibri" panose="020F0502020204030204" pitchFamily="34" charset="0"/>
                <a:ea typeface="Calibri" panose="020F0502020204030204" pitchFamily="34" charset="0"/>
                <a:cs typeface="Calibri" panose="020F0502020204030204" pitchFamily="34" charset="0"/>
              </a:rPr>
              <a:t>διεκπαιρεωτική</a:t>
            </a:r>
            <a:r>
              <a:rPr lang="el-GR" sz="2000" dirty="0">
                <a:latin typeface="Calibri" panose="020F0502020204030204" pitchFamily="34" charset="0"/>
                <a:ea typeface="Calibri" panose="020F0502020204030204" pitchFamily="34" charset="0"/>
                <a:cs typeface="Calibri" panose="020F0502020204030204" pitchFamily="34" charset="0"/>
              </a:rPr>
              <a:t>, </a:t>
            </a:r>
            <a:r>
              <a:rPr lang="el-GR" sz="2000" b="1" dirty="0">
                <a:latin typeface="Calibri" panose="020F0502020204030204" pitchFamily="34" charset="0"/>
                <a:ea typeface="Calibri" panose="020F0502020204030204" pitchFamily="34" charset="0"/>
                <a:cs typeface="Calibri" panose="020F0502020204030204" pitchFamily="34" charset="0"/>
              </a:rPr>
              <a:t>ενασχόληση</a:t>
            </a:r>
            <a:r>
              <a:rPr lang="el-GR" sz="2000" dirty="0">
                <a:latin typeface="Calibri" panose="020F0502020204030204" pitchFamily="34" charset="0"/>
                <a:ea typeface="Calibri" panose="020F0502020204030204" pitchFamily="34" charset="0"/>
                <a:cs typeface="Calibri" panose="020F0502020204030204" pitchFamily="34" charset="0"/>
              </a:rPr>
              <a:t> και στην </a:t>
            </a:r>
            <a:r>
              <a:rPr lang="el-GR" sz="2000" b="1" dirty="0">
                <a:latin typeface="Calibri" panose="020F0502020204030204" pitchFamily="34" charset="0"/>
                <a:ea typeface="Calibri" panose="020F0502020204030204" pitchFamily="34" charset="0"/>
                <a:cs typeface="Calibri" panose="020F0502020204030204" pitchFamily="34" charset="0"/>
              </a:rPr>
              <a:t>εμβάθυνση στη μελέτη </a:t>
            </a:r>
            <a:r>
              <a:rPr lang="el-GR" sz="2000" dirty="0">
                <a:latin typeface="Calibri" panose="020F0502020204030204" pitchFamily="34" charset="0"/>
                <a:ea typeface="Calibri" panose="020F0502020204030204" pitchFamily="34" charset="0"/>
                <a:cs typeface="Calibri" panose="020F0502020204030204" pitchFamily="34" charset="0"/>
              </a:rPr>
              <a:t>της Ιατρικής. Οι σπουδές </a:t>
            </a:r>
            <a:r>
              <a:rPr lang="el-GR" sz="2000" b="1" i="1" dirty="0">
                <a:latin typeface="Calibri" panose="020F0502020204030204" pitchFamily="34" charset="0"/>
                <a:ea typeface="Calibri" panose="020F0502020204030204" pitchFamily="34" charset="0"/>
                <a:cs typeface="Calibri" panose="020F0502020204030204" pitchFamily="34" charset="0"/>
              </a:rPr>
              <a:t>δεν</a:t>
            </a:r>
            <a:r>
              <a:rPr lang="el-GR" sz="2000" dirty="0">
                <a:latin typeface="Calibri" panose="020F0502020204030204" pitchFamily="34" charset="0"/>
                <a:ea typeface="Calibri" panose="020F0502020204030204" pitchFamily="34" charset="0"/>
                <a:cs typeface="Calibri" panose="020F0502020204030204" pitchFamily="34" charset="0"/>
              </a:rPr>
              <a:t> προσφέρονται για «</a:t>
            </a:r>
            <a:r>
              <a:rPr lang="el-GR" sz="2000" i="1" dirty="0" err="1">
                <a:latin typeface="Calibri" panose="020F0502020204030204" pitchFamily="34" charset="0"/>
                <a:ea typeface="Calibri" panose="020F0502020204030204" pitchFamily="34" charset="0"/>
                <a:cs typeface="Calibri" panose="020F0502020204030204" pitchFamily="34" charset="0"/>
              </a:rPr>
              <a:t>σκρολάρισμα</a:t>
            </a:r>
            <a:r>
              <a:rPr lang="el-GR" sz="2000" dirty="0">
                <a:latin typeface="Calibri" panose="020F0502020204030204" pitchFamily="34" charset="0"/>
                <a:ea typeface="Calibri" panose="020F0502020204030204" pitchFamily="34" charset="0"/>
                <a:cs typeface="Calibri" panose="020F0502020204030204" pitchFamily="34" charset="0"/>
              </a:rPr>
              <a:t>» σε ηλεκτρονικές συσκευές.</a:t>
            </a:r>
          </a:p>
          <a:p>
            <a:pPr marL="342900" indent="-342900" algn="just">
              <a:buFontTx/>
              <a:buChar char="-"/>
            </a:pPr>
            <a:endParaRPr lang="el-GR" sz="2000"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FontTx/>
              <a:buChar char="-"/>
            </a:pPr>
            <a:r>
              <a:rPr lang="el-GR" sz="2000" dirty="0">
                <a:latin typeface="Calibri" panose="020F0502020204030204" pitchFamily="34" charset="0"/>
                <a:ea typeface="Calibri" panose="020F0502020204030204" pitchFamily="34" charset="0"/>
                <a:cs typeface="Calibri" panose="020F0502020204030204" pitchFamily="34" charset="0"/>
              </a:rPr>
              <a:t>Η μελέτη θα πρέπει να συνδέεται με την </a:t>
            </a:r>
            <a:r>
              <a:rPr lang="el-GR" sz="2000" b="1" dirty="0">
                <a:latin typeface="Calibri" panose="020F0502020204030204" pitchFamily="34" charset="0"/>
                <a:ea typeface="Calibri" panose="020F0502020204030204" pitchFamily="34" charset="0"/>
                <a:cs typeface="Calibri" panose="020F0502020204030204" pitchFamily="34" charset="0"/>
              </a:rPr>
              <a:t>απόκτηση πρακτικών δεξιοτήτων ενός μελλοντικού επαγγελματία</a:t>
            </a:r>
            <a:r>
              <a:rPr lang="el-GR" sz="2000" dirty="0">
                <a:latin typeface="Calibri" panose="020F0502020204030204" pitchFamily="34" charset="0"/>
                <a:ea typeface="Calibri" panose="020F0502020204030204" pitchFamily="34" charset="0"/>
                <a:cs typeface="Calibri" panose="020F0502020204030204" pitchFamily="34" charset="0"/>
              </a:rPr>
              <a:t>.</a:t>
            </a:r>
          </a:p>
          <a:p>
            <a:pPr marL="342900" indent="-342900" algn="just">
              <a:buFontTx/>
              <a:buChar char="-"/>
            </a:pPr>
            <a:endParaRPr lang="el-GR" sz="2000"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FontTx/>
              <a:buChar char="-"/>
            </a:pPr>
            <a:r>
              <a:rPr lang="el-GR" sz="2000" dirty="0">
                <a:latin typeface="Calibri" panose="020F0502020204030204" pitchFamily="34" charset="0"/>
                <a:ea typeface="Calibri" panose="020F0502020204030204" pitchFamily="34" charset="0"/>
                <a:cs typeface="Calibri" panose="020F0502020204030204" pitchFamily="34" charset="0"/>
              </a:rPr>
              <a:t>Καλλιέργεια μιας </a:t>
            </a:r>
            <a:r>
              <a:rPr lang="el-GR" sz="2000" b="1" dirty="0">
                <a:latin typeface="Calibri" panose="020F0502020204030204" pitchFamily="34" charset="0"/>
                <a:ea typeface="Calibri" panose="020F0502020204030204" pitchFamily="34" charset="0"/>
                <a:cs typeface="Calibri" panose="020F0502020204030204" pitchFamily="34" charset="0"/>
              </a:rPr>
              <a:t>ολιστικής αντίληψης για τον ασθενή και τη νόσο</a:t>
            </a:r>
            <a:r>
              <a:rPr lang="el-GR" sz="2000" dirty="0">
                <a:latin typeface="Calibri" panose="020F0502020204030204" pitchFamily="34" charset="0"/>
                <a:ea typeface="Calibri" panose="020F0502020204030204" pitchFamily="34" charset="0"/>
                <a:cs typeface="Calibri" panose="020F0502020204030204" pitchFamily="34" charset="0"/>
              </a:rPr>
              <a:t>.</a:t>
            </a:r>
          </a:p>
          <a:p>
            <a:pPr marL="342900" indent="-342900" algn="just">
              <a:buFontTx/>
              <a:buChar char="-"/>
            </a:pPr>
            <a:endParaRPr lang="el-GR" sz="2000"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FontTx/>
              <a:buChar char="-"/>
            </a:pPr>
            <a:r>
              <a:rPr lang="el-GR" sz="2000" dirty="0">
                <a:latin typeface="Calibri" panose="020F0502020204030204" pitchFamily="34" charset="0"/>
                <a:ea typeface="Calibri" panose="020F0502020204030204" pitchFamily="34" charset="0"/>
                <a:cs typeface="Calibri" panose="020F0502020204030204" pitchFamily="34" charset="0"/>
              </a:rPr>
              <a:t>Ενίσχυση </a:t>
            </a:r>
            <a:r>
              <a:rPr lang="el-GR" sz="2000" b="1" dirty="0">
                <a:latin typeface="Calibri" panose="020F0502020204030204" pitchFamily="34" charset="0"/>
                <a:ea typeface="Calibri" panose="020F0502020204030204" pitchFamily="34" charset="0"/>
                <a:cs typeface="Calibri" panose="020F0502020204030204" pitchFamily="34" charset="0"/>
              </a:rPr>
              <a:t>επαγγελματικών συμπεριφορών, προσωπικής ανάπτυξης και ισορροπίας μεταξύ επαγγελματικής και προσωπικής ζωής.</a:t>
            </a:r>
          </a:p>
          <a:p>
            <a:pPr marL="342900" indent="-342900" algn="just">
              <a:buFontTx/>
              <a:buChar char="-"/>
            </a:pPr>
            <a:endParaRPr lang="el-GR" sz="2000" b="1"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FontTx/>
              <a:buChar char="-"/>
            </a:pPr>
            <a:r>
              <a:rPr lang="el-GR" sz="2000" b="1" dirty="0">
                <a:latin typeface="Calibri" panose="020F0502020204030204" pitchFamily="34" charset="0"/>
                <a:ea typeface="Calibri" panose="020F0502020204030204" pitchFamily="34" charset="0"/>
                <a:cs typeface="Calibri" panose="020F0502020204030204" pitchFamily="34" charset="0"/>
              </a:rPr>
              <a:t>Ανταπόκριση</a:t>
            </a:r>
            <a:r>
              <a:rPr lang="el-GR" sz="2000" dirty="0">
                <a:latin typeface="Calibri" panose="020F0502020204030204" pitchFamily="34" charset="0"/>
                <a:ea typeface="Calibri" panose="020F0502020204030204" pitchFamily="34" charset="0"/>
                <a:cs typeface="Calibri" panose="020F0502020204030204" pitchFamily="34" charset="0"/>
              </a:rPr>
              <a:t> σε απτά </a:t>
            </a:r>
            <a:r>
              <a:rPr lang="el-GR" sz="2000" b="1" dirty="0">
                <a:latin typeface="Calibri" panose="020F0502020204030204" pitchFamily="34" charset="0"/>
                <a:ea typeface="Calibri" panose="020F0502020204030204" pitchFamily="34" charset="0"/>
                <a:cs typeface="Calibri" panose="020F0502020204030204" pitchFamily="34" charset="0"/>
              </a:rPr>
              <a:t>ερεθίσματα για συναισθηματική νοημοσύνη</a:t>
            </a:r>
            <a:r>
              <a:rPr lang="el-GR" sz="2000" dirty="0">
                <a:latin typeface="Calibri" panose="020F0502020204030204" pitchFamily="34" charset="0"/>
                <a:ea typeface="Calibri" panose="020F0502020204030204" pitchFamily="34" charset="0"/>
                <a:cs typeface="Calibri" panose="020F0502020204030204" pitchFamily="34" charset="0"/>
              </a:rPr>
              <a:t>, </a:t>
            </a:r>
            <a:r>
              <a:rPr lang="el-GR" sz="2000" b="1" dirty="0">
                <a:latin typeface="Calibri" panose="020F0502020204030204" pitchFamily="34" charset="0"/>
                <a:ea typeface="Calibri" panose="020F0502020204030204" pitchFamily="34" charset="0"/>
                <a:cs typeface="Calibri" panose="020F0502020204030204" pitchFamily="34" charset="0"/>
              </a:rPr>
              <a:t>δεξιότητες επικοινωνίας</a:t>
            </a:r>
            <a:r>
              <a:rPr lang="el-GR" sz="2000" dirty="0">
                <a:latin typeface="Calibri" panose="020F0502020204030204" pitchFamily="34" charset="0"/>
                <a:ea typeface="Calibri" panose="020F0502020204030204" pitchFamily="34" charset="0"/>
                <a:cs typeface="Calibri" panose="020F0502020204030204" pitchFamily="34" charset="0"/>
              </a:rPr>
              <a:t>, </a:t>
            </a:r>
            <a:r>
              <a:rPr lang="el-GR" sz="2000" b="1" dirty="0">
                <a:latin typeface="Calibri" panose="020F0502020204030204" pitchFamily="34" charset="0"/>
                <a:ea typeface="Calibri" panose="020F0502020204030204" pitchFamily="34" charset="0"/>
                <a:cs typeface="Calibri" panose="020F0502020204030204" pitchFamily="34" charset="0"/>
              </a:rPr>
              <a:t>ομαδική εργασία </a:t>
            </a:r>
            <a:r>
              <a:rPr lang="el-GR" sz="2000" dirty="0">
                <a:latin typeface="Calibri" panose="020F0502020204030204" pitchFamily="34" charset="0"/>
                <a:ea typeface="Calibri" panose="020F0502020204030204" pitchFamily="34" charset="0"/>
                <a:cs typeface="Calibri" panose="020F0502020204030204" pitchFamily="34" charset="0"/>
              </a:rPr>
              <a:t>και </a:t>
            </a:r>
            <a:r>
              <a:rPr lang="el-GR" sz="2000" b="1" dirty="0" err="1">
                <a:latin typeface="Calibri" panose="020F0502020204030204" pitchFamily="34" charset="0"/>
                <a:ea typeface="Calibri" panose="020F0502020204030204" pitchFamily="34" charset="0"/>
                <a:cs typeface="Calibri" panose="020F0502020204030204" pitchFamily="34" charset="0"/>
              </a:rPr>
              <a:t>ενσυναίσθηση</a:t>
            </a:r>
            <a:r>
              <a:rPr lang="el-GR" sz="20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5662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animEffect transition="in" filter="fade">
                                      <p:cBhvr>
                                        <p:cTn id="15" dur="500"/>
                                        <p:tgtEl>
                                          <p:spTgt spid="9">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xEl>
                                              <p:pRg st="6" end="6"/>
                                            </p:txEl>
                                          </p:spTgt>
                                        </p:tgtEl>
                                        <p:attrNameLst>
                                          <p:attrName>style.visibility</p:attrName>
                                        </p:attrNameLst>
                                      </p:cBhvr>
                                      <p:to>
                                        <p:strVal val="visible"/>
                                      </p:to>
                                    </p:set>
                                    <p:animEffect transition="in" filter="fade">
                                      <p:cBhvr>
                                        <p:cTn id="18" dur="500"/>
                                        <p:tgtEl>
                                          <p:spTgt spid="9">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8" end="8"/>
                                            </p:txEl>
                                          </p:spTgt>
                                        </p:tgtEl>
                                        <p:attrNameLst>
                                          <p:attrName>style.visibility</p:attrName>
                                        </p:attrNameLst>
                                      </p:cBhvr>
                                      <p:to>
                                        <p:strVal val="visible"/>
                                      </p:to>
                                    </p:set>
                                    <p:animEffect transition="in" filter="fade">
                                      <p:cBhvr>
                                        <p:cTn id="21" dur="500"/>
                                        <p:tgtEl>
                                          <p:spTgt spid="9">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
                                            <p:txEl>
                                              <p:pRg st="10" end="10"/>
                                            </p:txEl>
                                          </p:spTgt>
                                        </p:tgtEl>
                                        <p:attrNameLst>
                                          <p:attrName>style.visibility</p:attrName>
                                        </p:attrNameLst>
                                      </p:cBhvr>
                                      <p:to>
                                        <p:strVal val="visible"/>
                                      </p:to>
                                    </p:set>
                                    <p:animEffect transition="in" filter="fade">
                                      <p:cBhvr>
                                        <p:cTn id="24"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08EA00-3038-5CA1-163A-918786DF3B73}"/>
              </a:ext>
            </a:extLst>
          </p:cNvPr>
          <p:cNvSpPr>
            <a:spLocks noGrp="1"/>
          </p:cNvSpPr>
          <p:nvPr>
            <p:ph type="title"/>
          </p:nvPr>
        </p:nvSpPr>
        <p:spPr>
          <a:xfrm>
            <a:off x="0" y="1"/>
            <a:ext cx="12192000" cy="398465"/>
          </a:xfrm>
        </p:spPr>
        <p:txBody>
          <a:bodyPr>
            <a:normAutofit fontScale="90000"/>
          </a:bodyPr>
          <a:lstStyle/>
          <a:p>
            <a:pPr algn="ctr"/>
            <a:r>
              <a:rPr lang="el-GR" sz="2800" dirty="0">
                <a:latin typeface="Calibri" panose="020F0502020204030204" pitchFamily="34" charset="0"/>
                <a:ea typeface="Calibri" panose="020F0502020204030204" pitchFamily="34" charset="0"/>
                <a:cs typeface="Calibri" panose="020F0502020204030204" pitchFamily="34" charset="0"/>
              </a:rPr>
              <a:t>Συμβολή στη βιβλιογραφία για την Ιατρική Εκπαίδευση</a:t>
            </a:r>
          </a:p>
        </p:txBody>
      </p:sp>
      <p:sp>
        <p:nvSpPr>
          <p:cNvPr id="4" name="TextBox 3">
            <a:extLst>
              <a:ext uri="{FF2B5EF4-FFF2-40B4-BE49-F238E27FC236}">
                <a16:creationId xmlns:a16="http://schemas.microsoft.com/office/drawing/2014/main" id="{2D822251-955E-F93C-7DEE-731AA72CE050}"/>
              </a:ext>
            </a:extLst>
          </p:cNvPr>
          <p:cNvSpPr txBox="1"/>
          <p:nvPr/>
        </p:nvSpPr>
        <p:spPr>
          <a:xfrm rot="10800000" flipV="1">
            <a:off x="0" y="398467"/>
            <a:ext cx="12192000" cy="7110729"/>
          </a:xfrm>
          <a:prstGeom prst="rect">
            <a:avLst/>
          </a:prstGeom>
          <a:noFill/>
        </p:spPr>
        <p:txBody>
          <a:bodyPr wrap="square">
            <a:spAutoFit/>
          </a:bodyPr>
          <a:lstStyle/>
          <a:p>
            <a:pPr marL="342900" lvl="0" indent="-342900" algn="just">
              <a:buFont typeface="+mj-lt"/>
              <a:buAutoNum type="arabicPeriod"/>
            </a:pPr>
            <a:r>
              <a:rPr lang="el-GR" sz="1300" dirty="0">
                <a:solidFill>
                  <a:srgbClr val="000000"/>
                </a:solidFill>
                <a:latin typeface="Calibri" panose="020F0502020204030204" pitchFamily="34" charset="0"/>
                <a:ea typeface="Calibri" panose="020F0502020204030204" pitchFamily="34" charset="0"/>
                <a:cs typeface="Calibri" panose="020F0502020204030204" pitchFamily="34" charset="0"/>
              </a:rPr>
              <a:t>Α</a:t>
            </a:r>
            <a:r>
              <a:rPr lang="en-US" sz="1300" dirty="0" err="1">
                <a:solidFill>
                  <a:srgbClr val="000000"/>
                </a:solidFill>
                <a:latin typeface="Calibri" panose="020F0502020204030204" pitchFamily="34" charset="0"/>
                <a:ea typeface="Calibri" panose="020F0502020204030204" pitchFamily="34" charset="0"/>
                <a:cs typeface="Calibri" panose="020F0502020204030204" pitchFamily="34" charset="0"/>
              </a:rPr>
              <a:t>rgyrou</a:t>
            </a:r>
            <a:r>
              <a:rPr lang="en-US" sz="1300" dirty="0">
                <a:solidFill>
                  <a:srgbClr val="000000"/>
                </a:solidFill>
                <a:latin typeface="Calibri" panose="020F0502020204030204" pitchFamily="34" charset="0"/>
                <a:ea typeface="Calibri" panose="020F0502020204030204" pitchFamily="34" charset="0"/>
                <a:cs typeface="Calibri" panose="020F0502020204030204" pitchFamily="34" charset="0"/>
              </a:rPr>
              <a:t>, A.E., </a:t>
            </a:r>
            <a:r>
              <a:rPr lang="en-US" sz="1300" dirty="0" err="1">
                <a:solidFill>
                  <a:srgbClr val="000000"/>
                </a:solidFill>
                <a:latin typeface="Calibri" panose="020F0502020204030204" pitchFamily="34" charset="0"/>
                <a:ea typeface="Calibri" panose="020F0502020204030204" pitchFamily="34" charset="0"/>
                <a:cs typeface="Calibri" panose="020F0502020204030204" pitchFamily="34" charset="0"/>
              </a:rPr>
              <a:t>Mariakaki</a:t>
            </a:r>
            <a:r>
              <a:rPr lang="en-US" sz="1300" dirty="0">
                <a:solidFill>
                  <a:srgbClr val="000000"/>
                </a:solidFill>
                <a:latin typeface="Calibri" panose="020F0502020204030204" pitchFamily="34" charset="0"/>
                <a:ea typeface="Calibri" panose="020F0502020204030204" pitchFamily="34" charset="0"/>
                <a:cs typeface="Calibri" panose="020F0502020204030204" pitchFamily="34" charset="0"/>
              </a:rPr>
              <a:t>, A., </a:t>
            </a:r>
            <a:r>
              <a:rPr lang="en-US" sz="1300" dirty="0" err="1">
                <a:solidFill>
                  <a:srgbClr val="000000"/>
                </a:solidFill>
                <a:latin typeface="Calibri" panose="020F0502020204030204" pitchFamily="34" charset="0"/>
                <a:ea typeface="Calibri" panose="020F0502020204030204" pitchFamily="34" charset="0"/>
                <a:cs typeface="Calibri" panose="020F0502020204030204" pitchFamily="34" charset="0"/>
              </a:rPr>
              <a:t>Giannari</a:t>
            </a:r>
            <a:r>
              <a:rPr lang="en-US" sz="1300" dirty="0">
                <a:solidFill>
                  <a:srgbClr val="000000"/>
                </a:solidFill>
                <a:latin typeface="Calibri" panose="020F0502020204030204" pitchFamily="34" charset="0"/>
                <a:ea typeface="Calibri" panose="020F0502020204030204" pitchFamily="34" charset="0"/>
                <a:cs typeface="Calibri" panose="020F0502020204030204" pitchFamily="34" charset="0"/>
              </a:rPr>
              <a:t>, M., et al. (2026) Cultivating  Empathy Through Experiential Learning in Medical Education: The 'Humanistic Values and Modern Medicine' Course. “Advances in Health Sciences Education” (</a:t>
            </a:r>
            <a:r>
              <a:rPr lang="el-GR" sz="1300" dirty="0">
                <a:solidFill>
                  <a:srgbClr val="000000"/>
                </a:solidFill>
                <a:latin typeface="Calibri" panose="020F0502020204030204" pitchFamily="34" charset="0"/>
                <a:ea typeface="Calibri" panose="020F0502020204030204" pitchFamily="34" charset="0"/>
                <a:cs typeface="Calibri" panose="020F0502020204030204" pitchFamily="34" charset="0"/>
              </a:rPr>
              <a:t>υπό κρίση</a:t>
            </a:r>
            <a:r>
              <a:rPr lang="en-US" sz="1300" dirty="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l-GR"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Argyrou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Giannari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 and Lazaris, A.C. (2026).  Beyond External Obligation: Rethinking the Framework and Spirit of Medical Education. Creative Education,17 (3),509-22.</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Argyrou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Giannari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Polydorides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&amp; Lazaris, A. C. (2025). Empowering Active Student Learning in Medical Education. IOSR Journal of Research &amp; Method in Education (IOSR JRME), 15, 1-5.</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Argyrou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M.-N.,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E.C., et al. (2025). How can one benefit from a humanistic values medical course? UAI J Arts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Humanit</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Soc Sci - ISSN: 3048-7692, Volume 2 Issue 10.</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Belezini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Katsoulas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Thomopoulou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&amp; Lazaris, A. C. (2021). The Superiority of Interactive Courses Combined with the Teacher’s Physical Presence in the Undergraduate Pathology Curriculum. Journal of Contemporary Medical Education, 11, 1-5.</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Giannari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Mariakaki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A.-A.,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E.-C., et al. (2025) Cultivating harmony: addressing challenges and fostering positivity in the medical community. Discover Education 4 (1), 117.</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Giannari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Botis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G.G.,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E.-C., et al. (2025). Restoring Empathy in Medical Education: The Measurable Impact of a Humanities Based Course on Empathy. Journal of Medical Education and Curricular Development, Volume 12: 1-7.</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et al. (2023). Ethical Implications of Interactive and Experiential Medical Education. Research &amp; Reviews: Journal of Medical and Health Sciences, 12, 1-2.</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Lazaris, A. C.,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Manou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Agrogiannis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Nastos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Pikoulis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et al. (2023).  “Starting from the Image”: A Tele-Pathology Pre-Graduate Course Aimed at Motivating Medical Students. Medical Science Educator, 33, 589-593.</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E.-C.,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Mylonas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Thomopoulou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G-E., et al. (2023) Experiential student study groups: perspectives on medical education in the post‑COVID‑19 period. BMC Medical Education 23:42</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Lazaris, A. C.,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Riccioni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Solomou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 Nikolakopoulos, I.,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Vemmou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Karamaroudis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 et al. (2015). Implementation of Experimental Learning in Pathology: Impact of HIPON Project Concept and Attainment. International Archives of Medicine, 8, 3-6.</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Manou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C.,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Thomopoulou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Agrogiannis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Kavantzas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 G., &amp;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Lazaris,A</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 (2022). Asynchronous E-Learning after Synchronous E-Learning in the Pathology Course. When Is the Proper Time for This Transition? Journal of Education and Health Promotion, 11, Article 200. https://doi.org/10.4103/jehp.jehp_1236_21</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Manou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Lazaris, A.,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Agrogiannis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Kavantzas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 G., &amp;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Thomopoulou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(2022). Evaluating E-Learning in the Pathology Course during the COVID-19 Pandemic. Advances in Medical Education and Practice, 13, 285-300.</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Manou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Thomopoulou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Agrogiannis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Kavantzas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 &amp; Lazaris, A. C. (2021). Participation and Interactivity in Synchronous E-Learning Pathology Course</a:t>
            </a:r>
            <a:r>
              <a:rPr lang="el-GR"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the COVID-19 Pandemic. Advances in Medical Education and Practice, 12, 1081-1091. </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t>
            </a:r>
            <a:r>
              <a:rPr lang="el-GR"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ανού</a:t>
            </a:r>
            <a:r>
              <a:rPr lang="el-GR"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Ε., Λάζαρης, Α.Χ., </a:t>
            </a:r>
            <a:r>
              <a:rPr lang="el-GR"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Καβαντζάς</a:t>
            </a:r>
            <a:r>
              <a:rPr lang="el-GR"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Ν., </a:t>
            </a:r>
            <a:r>
              <a:rPr lang="el-GR"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Αγρογιάννης</a:t>
            </a:r>
            <a:r>
              <a:rPr lang="el-GR"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Γ. (2022). Συμμετέχω στη σύγχρονη τηλεκπαίδευση ή απλώς την παρακολουθώ παθητικά; Πρακτικά 7</a:t>
            </a:r>
            <a:r>
              <a:rPr lang="el-GR" sz="1300"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ου</a:t>
            </a:r>
            <a:r>
              <a:rPr lang="el-GR"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Διεθνούς Συνεδρίου για την Προώθηση της Εκπαιδευτικής Καινοτομίας. </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ISSN</a:t>
            </a:r>
            <a:r>
              <a:rPr lang="el-GR"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l-GR"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2529‐1580. </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Mylonas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 C.,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Lazari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C.,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Menti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Manou</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Kavantzas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 Lazaris, A. C. et al. (2024). Preclinical Medical Education: Pathology through the Eyes of Experiential and Integrated Learning. Discover Education, 3, Article No.273. https://doi.org/10.1007/s44217-024-00379-1</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eriod"/>
            </a:pP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Riccioni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Vrasidas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Brcic</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L.,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Armenski</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Seiwerth</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 </a:t>
            </a:r>
            <a:r>
              <a:rPr lang="en-US" sz="13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Smeets</a:t>
            </a: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et al. (2015). Acquiring Experience in Pathology Predominantly from What You See, Not from What You Read: The HIPON E-Learning Platform. Advances in Medical Education and Practice, 6, 439-445. https://doi.org/10.2147/amep.s79182</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1000"/>
              </a:spcAft>
            </a:pPr>
            <a:r>
              <a:rPr lang="en-US" sz="13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l-GR" sz="13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9999020"/>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850</TotalTime>
  <Words>2447</Words>
  <Application>Microsoft Office PowerPoint</Application>
  <PresentationFormat>Ευρεία οθόνη</PresentationFormat>
  <Paragraphs>88</Paragraphs>
  <Slides>14</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14</vt:i4>
      </vt:variant>
    </vt:vector>
  </HeadingPairs>
  <TitlesOfParts>
    <vt:vector size="19" baseType="lpstr">
      <vt:lpstr>Aptos</vt:lpstr>
      <vt:lpstr>Aptos Display</vt:lpstr>
      <vt:lpstr>Arial</vt:lpstr>
      <vt:lpstr>Calibri</vt:lpstr>
      <vt:lpstr>Θέμα του Office</vt:lpstr>
      <vt:lpstr>Παρουσίαση του PowerPoint</vt:lpstr>
      <vt:lpstr>Παρουσίαση του PowerPoint</vt:lpstr>
      <vt:lpstr>Παρουσίαση του PowerPoint</vt:lpstr>
      <vt:lpstr>Παρουσίαση του PowerPoint</vt:lpstr>
      <vt:lpstr>ΑΠΟΣΠΑΣΜΑΤΙΚΗ ΑΝΤΙΛΗΨΗ &amp; ΕΠΙΠΟΛΑΙΟΤΗΤΑ  ΛΟΓΩ ΕΞΑΡΤΗΣΗΣ ΑΠΟ ΤΗ ΛΗΨΗ ΚΑΤΑΙΓΙΣΤΙΚΩΝ ΜΗΝΥΜΑΤΩΝ  ΜΕΣΩ ΟΘΟΝΩΝ ΚΙΝΗΤΩΝ ΤΗΛΕΦΩΝΩΝ;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Συμβολή στη βιβλιογραφία για την Ιατρική Εκπαίδευση</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Andreas Lazaris</dc:creator>
  <cp:lastModifiedBy>Andreas Lazaris</cp:lastModifiedBy>
  <cp:revision>65</cp:revision>
  <dcterms:created xsi:type="dcterms:W3CDTF">2026-04-10T08:53:38Z</dcterms:created>
  <dcterms:modified xsi:type="dcterms:W3CDTF">2026-06-19T05:53:30Z</dcterms:modified>
</cp:coreProperties>
</file>