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4" autoAdjust="0"/>
    <p:restoredTop sz="94610"/>
  </p:normalViewPr>
  <p:slideViewPr>
    <p:cSldViewPr snapToGrid="0" snapToObjects="1">
      <p:cViewPr>
        <p:scale>
          <a:sx n="88" d="100"/>
          <a:sy n="88" d="100"/>
        </p:scale>
        <p:origin x="283" y="-30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2650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_title.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118872" cy="6858000"/>
          </a:xfrm>
          <a:prstGeom prst="rect">
            <a:avLst/>
          </a:prstGeom>
          <a:solidFill>
            <a:srgbClr val="FFDC46"/>
          </a:solidFill>
          <a:ln w="12700">
            <a:solidFill>
              <a:srgbClr val="333333">
                <a:alpha val="0"/>
              </a:srgbClr>
            </a:solidFill>
            <a:prstDash val="solid"/>
          </a:ln>
        </p:spPr>
        <p:txBody>
          <a:bodyPr/>
          <a:lstStyle/>
          <a:p>
            <a:endParaRPr lang="el-GR"/>
          </a:p>
        </p:txBody>
      </p:sp>
      <p:sp>
        <p:nvSpPr>
          <p:cNvPr id="4" name="Text 1"/>
          <p:cNvSpPr/>
          <p:nvPr/>
        </p:nvSpPr>
        <p:spPr>
          <a:xfrm>
            <a:off x="713232" y="850392"/>
            <a:ext cx="10744200" cy="1399032"/>
          </a:xfrm>
          <a:prstGeom prst="rect">
            <a:avLst/>
          </a:prstGeom>
          <a:noFill/>
          <a:ln/>
        </p:spPr>
        <p:txBody>
          <a:bodyPr wrap="square" lIns="0" tIns="0" rIns="0" bIns="0" rtlCol="0" anchor="ctr">
            <a:normAutofit/>
          </a:bodyPr>
          <a:lstStyle/>
          <a:p>
            <a:pPr marL="0" indent="0" algn="ctr">
              <a:buNone/>
            </a:pPr>
            <a:r>
              <a:rPr lang="el-GR" altLang="en-US" sz="3680" b="1" dirty="0">
                <a:solidFill>
                  <a:srgbClr val="FFDC46"/>
                </a:solidFill>
                <a:latin typeface="Georgia" pitchFamily="34" charset="0"/>
                <a:ea typeface="Georgia" pitchFamily="34" charset="-122"/>
                <a:cs typeface="Georgia" pitchFamily="34" charset="-120"/>
              </a:rPr>
              <a:t>ΕΠΙΣΤΗΜΗ ΚΑΙ ΑΙΣΘΗΣΗ</a:t>
            </a:r>
            <a:endParaRPr lang="el-GR" sz="3680" dirty="0"/>
          </a:p>
          <a:p>
            <a:pPr marL="0" indent="0" algn="ctr">
              <a:buNone/>
            </a:pPr>
            <a:r>
              <a:rPr lang="el-GR" altLang="en-US" sz="3680" b="1" dirty="0">
                <a:solidFill>
                  <a:srgbClr val="FFDC46"/>
                </a:solidFill>
                <a:latin typeface="Georgia" pitchFamily="34" charset="0"/>
                <a:ea typeface="Georgia" pitchFamily="34" charset="-122"/>
                <a:cs typeface="Georgia" pitchFamily="34" charset="-120"/>
              </a:rPr>
              <a:t>ΣΤΟΝ ΠΛΑΤΩΝΙΚΟ ΘΕΑΙΤΗΤΟ</a:t>
            </a:r>
            <a:endParaRPr lang="el-GR" sz="3680" dirty="0"/>
          </a:p>
        </p:txBody>
      </p:sp>
      <p:sp>
        <p:nvSpPr>
          <p:cNvPr id="5" name="Shape 2"/>
          <p:cNvSpPr/>
          <p:nvPr/>
        </p:nvSpPr>
        <p:spPr>
          <a:xfrm>
            <a:off x="5093208" y="2441448"/>
            <a:ext cx="202996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6" name="Text 3"/>
          <p:cNvSpPr/>
          <p:nvPr/>
        </p:nvSpPr>
        <p:spPr>
          <a:xfrm>
            <a:off x="859536" y="2743200"/>
            <a:ext cx="10479024" cy="429768"/>
          </a:xfrm>
          <a:prstGeom prst="rect">
            <a:avLst/>
          </a:prstGeom>
          <a:noFill/>
          <a:ln/>
        </p:spPr>
        <p:txBody>
          <a:bodyPr wrap="square" lIns="0" tIns="0" rIns="0" bIns="0" rtlCol="0" anchor="ctr">
            <a:normAutofit/>
          </a:bodyPr>
          <a:lstStyle/>
          <a:p>
            <a:pPr marL="0" indent="0" algn="ctr">
              <a:buNone/>
            </a:pPr>
            <a:r>
              <a:rPr lang="el-GR" altLang="en-US" sz="2400" b="1" dirty="0">
                <a:solidFill>
                  <a:srgbClr val="F7FAFF"/>
                </a:solidFill>
                <a:latin typeface="Arial" pitchFamily="34" charset="0"/>
                <a:ea typeface="Arial" pitchFamily="34" charset="-122"/>
                <a:cs typeface="Arial" pitchFamily="34" charset="-120"/>
              </a:rPr>
              <a:t>Κωνσταντίνος Καλαχάνης</a:t>
            </a:r>
            <a:endParaRPr lang="el-GR" sz="2400" dirty="0"/>
          </a:p>
        </p:txBody>
      </p:sp>
      <p:sp>
        <p:nvSpPr>
          <p:cNvPr id="7" name="Text 4"/>
          <p:cNvSpPr/>
          <p:nvPr/>
        </p:nvSpPr>
        <p:spPr>
          <a:xfrm>
            <a:off x="1280160" y="3310128"/>
            <a:ext cx="9628632" cy="2340864"/>
          </a:xfrm>
          <a:prstGeom prst="rect">
            <a:avLst/>
          </a:prstGeom>
          <a:noFill/>
          <a:ln/>
        </p:spPr>
        <p:txBody>
          <a:bodyPr wrap="square" lIns="0" tIns="0" rIns="0" bIns="0" rtlCol="0" anchor="ctr">
            <a:normAutofit/>
          </a:bodyPr>
          <a:lstStyle/>
          <a:p>
            <a:pPr marL="0" indent="0" algn="ctr">
              <a:lnSpc>
                <a:spcPct val="112000"/>
              </a:lnSpc>
              <a:buNone/>
            </a:pPr>
            <a:r>
              <a:rPr lang="el-GR" altLang="en-US" sz="1830" dirty="0">
                <a:solidFill>
                  <a:srgbClr val="D0DFF3"/>
                </a:solidFill>
                <a:latin typeface="Arial" pitchFamily="34" charset="0"/>
                <a:ea typeface="Arial" pitchFamily="34" charset="-122"/>
                <a:cs typeface="Arial" pitchFamily="34" charset="-120"/>
              </a:rPr>
              <a:t>Δρ. Φιλοσοφίας, Εθνικό &amp; Καποδιστριακό Πανεπιστήμιο Αθηνών</a:t>
            </a:r>
            <a:endParaRPr lang="el-GR" sz="1830" dirty="0"/>
          </a:p>
          <a:p>
            <a:pPr marL="0" indent="0" algn="ctr">
              <a:lnSpc>
                <a:spcPct val="112000"/>
              </a:lnSpc>
              <a:buNone/>
            </a:pPr>
            <a:r>
              <a:rPr lang="el-GR" altLang="en-US" sz="1830" dirty="0">
                <a:solidFill>
                  <a:srgbClr val="D0DFF3"/>
                </a:solidFill>
                <a:latin typeface="Arial" pitchFamily="34" charset="0"/>
                <a:ea typeface="Arial" pitchFamily="34" charset="-122"/>
                <a:cs typeface="Arial" pitchFamily="34" charset="-120"/>
              </a:rPr>
              <a:t>M.Sc. Περιβάλλον &amp; Υγεία, διαχείριση περιβαλλοντικών θεμάτων με επιπτώσεις στην υγεία, Ιατρική Σχολή, Εθνικό &amp; Καποδιστριακό Πανεπιστήμιο Αθηνών</a:t>
            </a:r>
            <a:endParaRPr lang="el-GR" sz="1830" dirty="0"/>
          </a:p>
          <a:p>
            <a:pPr marL="0" indent="0" algn="ctr">
              <a:lnSpc>
                <a:spcPct val="112000"/>
              </a:lnSpc>
              <a:buNone/>
            </a:pPr>
            <a:r>
              <a:rPr lang="el-GR" altLang="en-US" sz="1830" dirty="0">
                <a:solidFill>
                  <a:srgbClr val="D0DFF3"/>
                </a:solidFill>
                <a:latin typeface="Arial" pitchFamily="34" charset="0"/>
                <a:ea typeface="Arial" pitchFamily="34" charset="-122"/>
                <a:cs typeface="Arial" pitchFamily="34" charset="-120"/>
              </a:rPr>
              <a:t>Φιλόλογος 2Βάθμιας Εκπαίδευσης 2ο ΓΕΛ Ν. Σμύρνης</a:t>
            </a:r>
            <a:endParaRPr lang="el-GR" sz="1830" dirty="0"/>
          </a:p>
          <a:p>
            <a:pPr marL="0" indent="0" algn="ctr">
              <a:lnSpc>
                <a:spcPct val="112000"/>
              </a:lnSpc>
              <a:buNone/>
            </a:pPr>
            <a:r>
              <a:rPr lang="el-GR" altLang="en-US" sz="1830" dirty="0">
                <a:solidFill>
                  <a:srgbClr val="D0DFF3"/>
                </a:solidFill>
                <a:latin typeface="Arial" pitchFamily="34" charset="0"/>
                <a:ea typeface="Arial" pitchFamily="34" charset="-122"/>
                <a:cs typeface="Arial" pitchFamily="34" charset="-120"/>
              </a:rPr>
              <a:t>New York College, Athens, Greece</a:t>
            </a:r>
            <a:endParaRPr lang="el-GR" sz="1830" dirty="0"/>
          </a:p>
        </p:txBody>
      </p:sp>
      <p:sp>
        <p:nvSpPr>
          <p:cNvPr id="8" name="Text 5"/>
          <p:cNvSpPr/>
          <p:nvPr/>
        </p:nvSpPr>
        <p:spPr>
          <a:xfrm>
            <a:off x="4343400" y="6099048"/>
            <a:ext cx="3511296" cy="274320"/>
          </a:xfrm>
          <a:prstGeom prst="rect">
            <a:avLst/>
          </a:prstGeom>
          <a:noFill/>
          <a:ln/>
        </p:spPr>
        <p:txBody>
          <a:bodyPr wrap="square" lIns="0" tIns="0" rIns="0" bIns="0" rtlCol="0" anchor="ctr">
            <a:normAutofit/>
          </a:bodyPr>
          <a:lstStyle/>
          <a:p>
            <a:pPr marL="0" indent="0" algn="ctr">
              <a:buNone/>
            </a:pPr>
            <a:r>
              <a:rPr lang="el-GR" altLang="en-US" sz="1160" b="1" kern="0" spc="200" dirty="0">
                <a:solidFill>
                  <a:srgbClr val="FFDC46"/>
                </a:solidFill>
                <a:latin typeface="Arial" pitchFamily="34" charset="0"/>
                <a:ea typeface="Arial" pitchFamily="34" charset="-122"/>
                <a:cs typeface="Arial" pitchFamily="34" charset="-120"/>
              </a:rPr>
              <a:t>ΜΑΘΗΜΑ ΙΑΤΡΙΚΗΣ</a:t>
            </a:r>
            <a:endParaRPr lang="el-GR" sz="116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Ο ΠΛΑΤΩΝΙΚΟΣ ΔΙΑΛΟΓΟΣ «ΘΕΑΙΤΗΤΟΣ»</a:t>
            </a:r>
            <a:endParaRPr lang="el-GR" sz="2850" dirty="0"/>
          </a:p>
        </p:txBody>
      </p:sp>
      <p:sp>
        <p:nvSpPr>
          <p:cNvPr id="5" name="Text 2"/>
          <p:cNvSpPr/>
          <p:nvPr/>
        </p:nvSpPr>
        <p:spPr>
          <a:xfrm>
            <a:off x="722376" y="1170432"/>
            <a:ext cx="10561320" cy="283464"/>
          </a:xfrm>
          <a:prstGeom prst="rect">
            <a:avLst/>
          </a:prstGeom>
          <a:noFill/>
          <a:ln/>
        </p:spPr>
        <p:txBody>
          <a:bodyPr wrap="square" lIns="0" tIns="0" rIns="0" bIns="0" rtlCol="0" anchor="ctr">
            <a:normAutofit/>
          </a:bodyPr>
          <a:lstStyle/>
          <a:p>
            <a:pPr marL="0" indent="0">
              <a:buNone/>
            </a:pPr>
            <a:r>
              <a:rPr lang="el-GR" altLang="en-US" sz="1250" i="1" dirty="0">
                <a:solidFill>
                  <a:srgbClr val="D0DFF3"/>
                </a:solidFill>
                <a:latin typeface="Arial" pitchFamily="34" charset="0"/>
                <a:ea typeface="Arial" pitchFamily="34" charset="-122"/>
                <a:cs typeface="Arial" pitchFamily="34" charset="-120"/>
              </a:rPr>
              <a:t>Ιστορικό πλαίσιο · δομή · φιλοσοφικός σκοπός</a:t>
            </a:r>
            <a:endParaRPr lang="el-GR" sz="1250" dirty="0"/>
          </a:p>
        </p:txBody>
      </p:sp>
      <p:sp>
        <p:nvSpPr>
          <p:cNvPr id="6" name="Shape 3"/>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7" name="Shape 4"/>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8" name="Text 5"/>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9" name="Text 6"/>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02 / 31</a:t>
            </a:r>
            <a:endParaRPr lang="el-GR" sz="1050" dirty="0"/>
          </a:p>
        </p:txBody>
      </p:sp>
      <p:sp>
        <p:nvSpPr>
          <p:cNvPr id="10" name="Shape 7"/>
          <p:cNvSpPr/>
          <p:nvPr/>
        </p:nvSpPr>
        <p:spPr>
          <a:xfrm>
            <a:off x="722376" y="1536192"/>
            <a:ext cx="5230368" cy="1636776"/>
          </a:xfrm>
          <a:prstGeom prst="roundRect">
            <a:avLst>
              <a:gd name="adj" fmla="val 10056"/>
            </a:avLst>
          </a:prstGeom>
          <a:solidFill>
            <a:srgbClr val="0B2A64">
              <a:alpha val="88000"/>
            </a:srgbClr>
          </a:solidFill>
          <a:ln w="10160">
            <a:solidFill>
              <a:srgbClr val="3871B4">
                <a:alpha val="56000"/>
              </a:srgbClr>
            </a:solidFill>
            <a:prstDash val="solid"/>
          </a:ln>
        </p:spPr>
        <p:txBody>
          <a:bodyPr/>
          <a:lstStyle/>
          <a:p>
            <a:endParaRPr lang="el-GR"/>
          </a:p>
        </p:txBody>
      </p:sp>
      <p:sp>
        <p:nvSpPr>
          <p:cNvPr id="11" name="Text 8"/>
          <p:cNvSpPr/>
          <p:nvPr/>
        </p:nvSpPr>
        <p:spPr>
          <a:xfrm>
            <a:off x="960120" y="1746504"/>
            <a:ext cx="4782312" cy="246888"/>
          </a:xfrm>
          <a:prstGeom prst="rect">
            <a:avLst/>
          </a:prstGeom>
          <a:noFill/>
          <a:ln/>
        </p:spPr>
        <p:txBody>
          <a:bodyPr wrap="square" lIns="0" tIns="0" rIns="0" bIns="0" rtlCol="0" anchor="ctr">
            <a:normAutofit/>
          </a:bodyPr>
          <a:lstStyle/>
          <a:p>
            <a:pPr marL="0" indent="0">
              <a:buNone/>
            </a:pPr>
            <a:r>
              <a:rPr lang="el-GR" altLang="en-US" sz="1300" b="1" kern="0" spc="100" dirty="0">
                <a:solidFill>
                  <a:srgbClr val="FFDC46"/>
                </a:solidFill>
                <a:latin typeface="Arial" pitchFamily="34" charset="0"/>
                <a:ea typeface="Arial" pitchFamily="34" charset="-122"/>
                <a:cs typeface="Arial" pitchFamily="34" charset="-120"/>
              </a:rPr>
              <a:t>ΧΡΟΝΟΛΟΓΗΣΗ</a:t>
            </a:r>
            <a:endParaRPr lang="el-GR" sz="1300" dirty="0"/>
          </a:p>
        </p:txBody>
      </p:sp>
      <p:sp>
        <p:nvSpPr>
          <p:cNvPr id="12" name="Text 9"/>
          <p:cNvSpPr/>
          <p:nvPr/>
        </p:nvSpPr>
        <p:spPr>
          <a:xfrm>
            <a:off x="969264" y="2157984"/>
            <a:ext cx="4727448" cy="832104"/>
          </a:xfrm>
          <a:prstGeom prst="rect">
            <a:avLst/>
          </a:prstGeom>
          <a:noFill/>
          <a:ln/>
        </p:spPr>
        <p:txBody>
          <a:bodyPr wrap="square" lIns="0" tIns="0" rIns="0" bIns="0" rtlCol="0" anchor="t">
            <a:normAutofit/>
          </a:bodyPr>
          <a:lstStyle/>
          <a:p>
            <a:pPr marL="0" indent="0">
              <a:buNone/>
            </a:pPr>
            <a:r>
              <a:rPr lang="el-GR" altLang="en-US" sz="1860" dirty="0">
                <a:solidFill>
                  <a:srgbClr val="F7FAFF"/>
                </a:solidFill>
                <a:latin typeface="Arial" pitchFamily="34" charset="0"/>
                <a:ea typeface="Arial" pitchFamily="34" charset="-122"/>
                <a:cs typeface="Arial" pitchFamily="34" charset="-120"/>
              </a:rPr>
              <a:t>Πιθανή συγγραφή: περ. 369 π.Χ.</a:t>
            </a:r>
            <a:endParaRPr lang="el-GR" sz="1860" dirty="0"/>
          </a:p>
          <a:p>
            <a:pPr marL="0" indent="0">
              <a:buNone/>
            </a:pPr>
            <a:r>
              <a:rPr lang="el-GR" altLang="en-US" sz="1860" dirty="0">
                <a:solidFill>
                  <a:srgbClr val="F7FAFF"/>
                </a:solidFill>
                <a:latin typeface="Arial" pitchFamily="34" charset="0"/>
                <a:ea typeface="Arial" pitchFamily="34" charset="-122"/>
                <a:cs typeface="Arial" pitchFamily="34" charset="-120"/>
              </a:rPr>
              <a:t>Δραματικός χρόνος: 399 π.Χ., λίγο πριν από τη δίκη του Σωκράτη.</a:t>
            </a:r>
            <a:endParaRPr lang="el-GR" sz="1860" dirty="0"/>
          </a:p>
        </p:txBody>
      </p:sp>
      <p:sp>
        <p:nvSpPr>
          <p:cNvPr id="13" name="Shape 10"/>
          <p:cNvSpPr/>
          <p:nvPr/>
        </p:nvSpPr>
        <p:spPr>
          <a:xfrm>
            <a:off x="6217920" y="1536192"/>
            <a:ext cx="5230368" cy="1636776"/>
          </a:xfrm>
          <a:prstGeom prst="roundRect">
            <a:avLst>
              <a:gd name="adj" fmla="val 10056"/>
            </a:avLst>
          </a:prstGeom>
          <a:solidFill>
            <a:srgbClr val="0B2A64">
              <a:alpha val="88000"/>
            </a:srgbClr>
          </a:solidFill>
          <a:ln w="10160">
            <a:solidFill>
              <a:srgbClr val="3871B4">
                <a:alpha val="56000"/>
              </a:srgbClr>
            </a:solidFill>
            <a:prstDash val="solid"/>
          </a:ln>
        </p:spPr>
        <p:txBody>
          <a:bodyPr/>
          <a:lstStyle/>
          <a:p>
            <a:endParaRPr lang="el-GR"/>
          </a:p>
        </p:txBody>
      </p:sp>
      <p:sp>
        <p:nvSpPr>
          <p:cNvPr id="14" name="Text 11"/>
          <p:cNvSpPr/>
          <p:nvPr/>
        </p:nvSpPr>
        <p:spPr>
          <a:xfrm>
            <a:off x="6455664" y="1746504"/>
            <a:ext cx="4782312" cy="246888"/>
          </a:xfrm>
          <a:prstGeom prst="rect">
            <a:avLst/>
          </a:prstGeom>
          <a:noFill/>
          <a:ln/>
        </p:spPr>
        <p:txBody>
          <a:bodyPr wrap="square" lIns="0" tIns="0" rIns="0" bIns="0" rtlCol="0" anchor="ctr">
            <a:normAutofit/>
          </a:bodyPr>
          <a:lstStyle/>
          <a:p>
            <a:pPr marL="0" indent="0">
              <a:buNone/>
            </a:pPr>
            <a:r>
              <a:rPr lang="el-GR" altLang="en-US" sz="1300" b="1" kern="0" spc="100" dirty="0">
                <a:solidFill>
                  <a:srgbClr val="FFDC46"/>
                </a:solidFill>
                <a:latin typeface="Arial" pitchFamily="34" charset="0"/>
                <a:ea typeface="Arial" pitchFamily="34" charset="-122"/>
                <a:cs typeface="Arial" pitchFamily="34" charset="-120"/>
              </a:rPr>
              <a:t>ΠΡΟΣΩΠΑ</a:t>
            </a:r>
            <a:endParaRPr lang="el-GR" sz="1300" dirty="0"/>
          </a:p>
        </p:txBody>
      </p:sp>
      <p:sp>
        <p:nvSpPr>
          <p:cNvPr id="15" name="Text 12"/>
          <p:cNvSpPr/>
          <p:nvPr/>
        </p:nvSpPr>
        <p:spPr>
          <a:xfrm>
            <a:off x="6464808" y="2157984"/>
            <a:ext cx="4727448" cy="832104"/>
          </a:xfrm>
          <a:prstGeom prst="rect">
            <a:avLst/>
          </a:prstGeom>
          <a:noFill/>
          <a:ln/>
        </p:spPr>
        <p:txBody>
          <a:bodyPr wrap="square" lIns="0" tIns="0" rIns="0" bIns="0" rtlCol="0" anchor="t">
            <a:normAutofit/>
          </a:bodyPr>
          <a:lstStyle/>
          <a:p>
            <a:pPr marL="0" indent="0">
              <a:buNone/>
            </a:pPr>
            <a:r>
              <a:rPr lang="el-GR" altLang="en-US" sz="1860" dirty="0">
                <a:solidFill>
                  <a:srgbClr val="F7FAFF"/>
                </a:solidFill>
                <a:latin typeface="Arial" pitchFamily="34" charset="0"/>
                <a:ea typeface="Arial" pitchFamily="34" charset="-122"/>
                <a:cs typeface="Arial" pitchFamily="34" charset="-120"/>
              </a:rPr>
              <a:t>Σωκράτης, Θεαίτητος, Θεόδωρος.</a:t>
            </a:r>
            <a:endParaRPr lang="el-GR" sz="1860" dirty="0"/>
          </a:p>
          <a:p>
            <a:pPr marL="0" indent="0">
              <a:buNone/>
            </a:pPr>
            <a:r>
              <a:rPr lang="el-GR" altLang="en-US" sz="1860" dirty="0">
                <a:solidFill>
                  <a:srgbClr val="F7FAFF"/>
                </a:solidFill>
                <a:latin typeface="Arial" pitchFamily="34" charset="0"/>
                <a:ea typeface="Arial" pitchFamily="34" charset="-122"/>
                <a:cs typeface="Arial" pitchFamily="34" charset="-120"/>
              </a:rPr>
              <a:t>Πλαίσιο αφήγησης: Ευκλείδης και Τερψίων.</a:t>
            </a:r>
            <a:endParaRPr lang="el-GR" sz="1860" dirty="0"/>
          </a:p>
        </p:txBody>
      </p:sp>
      <p:sp>
        <p:nvSpPr>
          <p:cNvPr id="16" name="Shape 13"/>
          <p:cNvSpPr/>
          <p:nvPr/>
        </p:nvSpPr>
        <p:spPr>
          <a:xfrm>
            <a:off x="722376" y="3401568"/>
            <a:ext cx="5230368" cy="1636776"/>
          </a:xfrm>
          <a:prstGeom prst="roundRect">
            <a:avLst>
              <a:gd name="adj" fmla="val 10056"/>
            </a:avLst>
          </a:prstGeom>
          <a:solidFill>
            <a:srgbClr val="0B2A64">
              <a:alpha val="88000"/>
            </a:srgbClr>
          </a:solidFill>
          <a:ln w="10160">
            <a:solidFill>
              <a:srgbClr val="3871B4">
                <a:alpha val="56000"/>
              </a:srgbClr>
            </a:solidFill>
            <a:prstDash val="solid"/>
          </a:ln>
        </p:spPr>
        <p:txBody>
          <a:bodyPr/>
          <a:lstStyle/>
          <a:p>
            <a:endParaRPr lang="el-GR"/>
          </a:p>
        </p:txBody>
      </p:sp>
      <p:sp>
        <p:nvSpPr>
          <p:cNvPr id="17" name="Text 14"/>
          <p:cNvSpPr/>
          <p:nvPr/>
        </p:nvSpPr>
        <p:spPr>
          <a:xfrm>
            <a:off x="960120" y="3611880"/>
            <a:ext cx="4782312" cy="246888"/>
          </a:xfrm>
          <a:prstGeom prst="rect">
            <a:avLst/>
          </a:prstGeom>
          <a:noFill/>
          <a:ln/>
        </p:spPr>
        <p:txBody>
          <a:bodyPr wrap="square" lIns="0" tIns="0" rIns="0" bIns="0" rtlCol="0" anchor="ctr">
            <a:normAutofit/>
          </a:bodyPr>
          <a:lstStyle/>
          <a:p>
            <a:pPr marL="0" indent="0">
              <a:buNone/>
            </a:pPr>
            <a:r>
              <a:rPr lang="el-GR" altLang="en-US" sz="1300" b="1" kern="0" spc="100" dirty="0">
                <a:solidFill>
                  <a:srgbClr val="FFDC46"/>
                </a:solidFill>
                <a:latin typeface="Arial" pitchFamily="34" charset="0"/>
                <a:ea typeface="Arial" pitchFamily="34" charset="-122"/>
                <a:cs typeface="Arial" pitchFamily="34" charset="-120"/>
              </a:rPr>
              <a:t>ΘΕΜΑ</a:t>
            </a:r>
            <a:endParaRPr lang="el-GR" sz="1300" dirty="0"/>
          </a:p>
        </p:txBody>
      </p:sp>
      <p:sp>
        <p:nvSpPr>
          <p:cNvPr id="18" name="Text 15"/>
          <p:cNvSpPr/>
          <p:nvPr/>
        </p:nvSpPr>
        <p:spPr>
          <a:xfrm>
            <a:off x="969264" y="4023360"/>
            <a:ext cx="4727448" cy="832104"/>
          </a:xfrm>
          <a:prstGeom prst="rect">
            <a:avLst/>
          </a:prstGeom>
          <a:noFill/>
          <a:ln/>
        </p:spPr>
        <p:txBody>
          <a:bodyPr wrap="square" lIns="0" tIns="0" rIns="0" bIns="0" rtlCol="0" anchor="t">
            <a:normAutofit/>
          </a:bodyPr>
          <a:lstStyle/>
          <a:p>
            <a:pPr marL="0" indent="0">
              <a:buNone/>
            </a:pPr>
            <a:r>
              <a:rPr lang="el-GR" altLang="en-US" sz="1860" dirty="0">
                <a:solidFill>
                  <a:srgbClr val="F7FAFF"/>
                </a:solidFill>
                <a:latin typeface="Arial" pitchFamily="34" charset="0"/>
                <a:ea typeface="Arial" pitchFamily="34" charset="-122"/>
                <a:cs typeface="Arial" pitchFamily="34" charset="-120"/>
              </a:rPr>
              <a:t>Τί ἐστιν ἐπιστήμη;</a:t>
            </a:r>
            <a:endParaRPr lang="el-GR" sz="1860" dirty="0"/>
          </a:p>
          <a:p>
            <a:pPr marL="0" indent="0">
              <a:buNone/>
            </a:pPr>
            <a:r>
              <a:rPr lang="el-GR" altLang="en-US" sz="1860" dirty="0">
                <a:solidFill>
                  <a:srgbClr val="F7FAFF"/>
                </a:solidFill>
                <a:latin typeface="Arial" pitchFamily="34" charset="0"/>
                <a:ea typeface="Arial" pitchFamily="34" charset="-122"/>
                <a:cs typeface="Arial" pitchFamily="34" charset="-120"/>
              </a:rPr>
              <a:t>Αναζήτηση καθολικού ορισμού της γνώσης και όχι απλής απαρίθμησης ειδικών γνώσεων.</a:t>
            </a:r>
            <a:endParaRPr lang="el-GR" sz="1860" dirty="0"/>
          </a:p>
        </p:txBody>
      </p:sp>
      <p:sp>
        <p:nvSpPr>
          <p:cNvPr id="19" name="Shape 16"/>
          <p:cNvSpPr/>
          <p:nvPr/>
        </p:nvSpPr>
        <p:spPr>
          <a:xfrm>
            <a:off x="6217920" y="3401568"/>
            <a:ext cx="5230368" cy="1636776"/>
          </a:xfrm>
          <a:prstGeom prst="roundRect">
            <a:avLst>
              <a:gd name="adj" fmla="val 10056"/>
            </a:avLst>
          </a:prstGeom>
          <a:solidFill>
            <a:srgbClr val="0B2A64">
              <a:alpha val="88000"/>
            </a:srgbClr>
          </a:solidFill>
          <a:ln w="10160">
            <a:solidFill>
              <a:srgbClr val="3871B4">
                <a:alpha val="56000"/>
              </a:srgbClr>
            </a:solidFill>
            <a:prstDash val="solid"/>
          </a:ln>
        </p:spPr>
        <p:txBody>
          <a:bodyPr/>
          <a:lstStyle/>
          <a:p>
            <a:endParaRPr lang="el-GR"/>
          </a:p>
        </p:txBody>
      </p:sp>
      <p:sp>
        <p:nvSpPr>
          <p:cNvPr id="20" name="Text 17"/>
          <p:cNvSpPr/>
          <p:nvPr/>
        </p:nvSpPr>
        <p:spPr>
          <a:xfrm>
            <a:off x="6455664" y="3611880"/>
            <a:ext cx="4782312" cy="246888"/>
          </a:xfrm>
          <a:prstGeom prst="rect">
            <a:avLst/>
          </a:prstGeom>
          <a:noFill/>
          <a:ln/>
        </p:spPr>
        <p:txBody>
          <a:bodyPr wrap="square" lIns="0" tIns="0" rIns="0" bIns="0" rtlCol="0" anchor="ctr">
            <a:normAutofit/>
          </a:bodyPr>
          <a:lstStyle/>
          <a:p>
            <a:pPr marL="0" indent="0">
              <a:buNone/>
            </a:pPr>
            <a:r>
              <a:rPr lang="el-GR" altLang="en-US" sz="1300" b="1" kern="0" spc="100" dirty="0">
                <a:solidFill>
                  <a:srgbClr val="FFDC46"/>
                </a:solidFill>
                <a:latin typeface="Arial" pitchFamily="34" charset="0"/>
                <a:ea typeface="Arial" pitchFamily="34" charset="-122"/>
                <a:cs typeface="Arial" pitchFamily="34" charset="-120"/>
              </a:rPr>
              <a:t>ΧΑΡΑΚΤΗΡΑΣ</a:t>
            </a:r>
            <a:endParaRPr lang="el-GR" sz="1300" dirty="0"/>
          </a:p>
        </p:txBody>
      </p:sp>
      <p:sp>
        <p:nvSpPr>
          <p:cNvPr id="21" name="Text 18"/>
          <p:cNvSpPr/>
          <p:nvPr/>
        </p:nvSpPr>
        <p:spPr>
          <a:xfrm>
            <a:off x="6464808" y="4023360"/>
            <a:ext cx="4727448" cy="832104"/>
          </a:xfrm>
          <a:prstGeom prst="rect">
            <a:avLst/>
          </a:prstGeom>
          <a:noFill/>
          <a:ln/>
        </p:spPr>
        <p:txBody>
          <a:bodyPr wrap="square" lIns="0" tIns="0" rIns="0" bIns="0" rtlCol="0" anchor="t">
            <a:normAutofit/>
          </a:bodyPr>
          <a:lstStyle/>
          <a:p>
            <a:pPr marL="0" indent="0">
              <a:buNone/>
            </a:pPr>
            <a:r>
              <a:rPr lang="el-GR" altLang="en-US" sz="1860" dirty="0">
                <a:solidFill>
                  <a:srgbClr val="F7FAFF"/>
                </a:solidFill>
                <a:latin typeface="Arial" pitchFamily="34" charset="0"/>
                <a:ea typeface="Arial" pitchFamily="34" charset="-122"/>
                <a:cs typeface="Arial" pitchFamily="34" charset="-120"/>
              </a:rPr>
              <a:t>Απορητικός διάλογος: οι τρεις ορισμοί δοκιμάζονται και απορρίπτονται, χωρίς οριστική θετική λύση.</a:t>
            </a:r>
            <a:endParaRPr lang="el-GR" sz="1860" dirty="0"/>
          </a:p>
        </p:txBody>
      </p:sp>
      <p:sp>
        <p:nvSpPr>
          <p:cNvPr id="22" name="Text 19"/>
          <p:cNvSpPr/>
          <p:nvPr/>
        </p:nvSpPr>
        <p:spPr>
          <a:xfrm>
            <a:off x="758952" y="6153912"/>
            <a:ext cx="10515600" cy="237744"/>
          </a:xfrm>
          <a:prstGeom prst="rect">
            <a:avLst/>
          </a:prstGeom>
          <a:noFill/>
          <a:ln/>
        </p:spPr>
        <p:txBody>
          <a:bodyPr wrap="square" lIns="0" tIns="0" rIns="0" bIns="0" rtlCol="0" anchor="ctr">
            <a:normAutofit/>
          </a:bodyPr>
          <a:lstStyle/>
          <a:p>
            <a:pPr marL="0" indent="0">
              <a:buNone/>
            </a:pPr>
            <a:r>
              <a:rPr lang="el-GR" altLang="en-US" sz="1250" i="1" dirty="0" err="1">
                <a:solidFill>
                  <a:srgbClr val="D0DFF3"/>
                </a:solidFill>
                <a:latin typeface="Arial" pitchFamily="34" charset="0"/>
                <a:ea typeface="Arial" pitchFamily="34" charset="-122"/>
                <a:cs typeface="Arial" pitchFamily="34" charset="-120"/>
              </a:rPr>
              <a:t>Stanford</a:t>
            </a:r>
            <a:r>
              <a:rPr lang="el-GR" altLang="en-US" sz="1250" i="1" dirty="0">
                <a:solidFill>
                  <a:srgbClr val="D0DFF3"/>
                </a:solidFill>
                <a:latin typeface="Arial" pitchFamily="34" charset="0"/>
                <a:ea typeface="Arial" pitchFamily="34" charset="-122"/>
                <a:cs typeface="Arial" pitchFamily="34" charset="-120"/>
              </a:rPr>
              <a:t> Encyclopedia of Philosophy, “Plato on Knowledge in the Theaetetus” (2025).</a:t>
            </a:r>
            <a:endParaRPr lang="el-GR"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ΕΠΙΣΤΗΜΗ ΚΑΙ ΑΙΣΘΗΣΗ ΣΤΟΝ ΠΛΑΤΩΝΙΚΟ ΘΕΑΙΤΗΤΟ</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03 / 31</a:t>
            </a:r>
            <a:endParaRPr lang="el-GR" sz="1050" dirty="0"/>
          </a:p>
        </p:txBody>
      </p:sp>
      <p:sp>
        <p:nvSpPr>
          <p:cNvPr id="9" name="Shape 6"/>
          <p:cNvSpPr/>
          <p:nvPr/>
        </p:nvSpPr>
        <p:spPr>
          <a:xfrm>
            <a:off x="822960" y="1581912"/>
            <a:ext cx="10570464" cy="1207008"/>
          </a:xfrm>
          <a:prstGeom prst="roundRect">
            <a:avLst>
              <a:gd name="adj" fmla="val 13636"/>
            </a:avLst>
          </a:prstGeom>
          <a:solidFill>
            <a:srgbClr val="0B2B66">
              <a:alpha val="90000"/>
            </a:srgbClr>
          </a:solidFill>
          <a:ln w="10160">
            <a:solidFill>
              <a:srgbClr val="3871B4">
                <a:alpha val="56000"/>
              </a:srgbClr>
            </a:solidFill>
            <a:prstDash val="solid"/>
          </a:ln>
        </p:spPr>
        <p:txBody>
          <a:bodyPr/>
          <a:lstStyle/>
          <a:p>
            <a:endParaRPr lang="el-GR"/>
          </a:p>
        </p:txBody>
      </p:sp>
      <p:sp>
        <p:nvSpPr>
          <p:cNvPr id="10" name="Shape 7"/>
          <p:cNvSpPr/>
          <p:nvPr/>
        </p:nvSpPr>
        <p:spPr>
          <a:xfrm>
            <a:off x="1115568" y="1920240"/>
            <a:ext cx="576072" cy="576072"/>
          </a:xfrm>
          <a:prstGeom prst="ellipse">
            <a:avLst/>
          </a:prstGeom>
          <a:solidFill>
            <a:srgbClr val="FFDC46"/>
          </a:solidFill>
          <a:ln w="12700">
            <a:solidFill>
              <a:srgbClr val="FFDC46"/>
            </a:solidFill>
            <a:prstDash val="solid"/>
          </a:ln>
        </p:spPr>
        <p:txBody>
          <a:bodyPr/>
          <a:lstStyle/>
          <a:p>
            <a:endParaRPr lang="el-GR"/>
          </a:p>
        </p:txBody>
      </p:sp>
      <p:sp>
        <p:nvSpPr>
          <p:cNvPr id="11" name="Text 8"/>
          <p:cNvSpPr/>
          <p:nvPr/>
        </p:nvSpPr>
        <p:spPr>
          <a:xfrm>
            <a:off x="1115568" y="1993392"/>
            <a:ext cx="576072" cy="384048"/>
          </a:xfrm>
          <a:prstGeom prst="rect">
            <a:avLst/>
          </a:prstGeom>
          <a:noFill/>
          <a:ln/>
        </p:spPr>
        <p:txBody>
          <a:bodyPr wrap="square" lIns="0" tIns="0" rIns="0" bIns="0" rtlCol="0" anchor="ctr">
            <a:normAutofit/>
          </a:bodyPr>
          <a:lstStyle/>
          <a:p>
            <a:pPr marL="0" indent="0" algn="ctr">
              <a:buNone/>
            </a:pPr>
            <a:r>
              <a:rPr lang="el-GR" altLang="en-US" sz="2300" b="1" dirty="0">
                <a:solidFill>
                  <a:srgbClr val="061636"/>
                </a:solidFill>
                <a:latin typeface="Georgia" pitchFamily="34" charset="0"/>
                <a:ea typeface="Georgia" pitchFamily="34" charset="-122"/>
                <a:cs typeface="Georgia" pitchFamily="34" charset="-120"/>
              </a:rPr>
              <a:t>1</a:t>
            </a:r>
            <a:endParaRPr lang="el-GR" sz="2300" dirty="0"/>
          </a:p>
        </p:txBody>
      </p:sp>
      <p:sp>
        <p:nvSpPr>
          <p:cNvPr id="12" name="Text 9"/>
          <p:cNvSpPr/>
          <p:nvPr/>
        </p:nvSpPr>
        <p:spPr>
          <a:xfrm>
            <a:off x="1911096" y="1737360"/>
            <a:ext cx="9226296" cy="393192"/>
          </a:xfrm>
          <a:prstGeom prst="rect">
            <a:avLst/>
          </a:prstGeom>
          <a:noFill/>
          <a:ln/>
        </p:spPr>
        <p:txBody>
          <a:bodyPr wrap="square" lIns="0" tIns="0" rIns="0" bIns="0" rtlCol="0" anchor="ctr">
            <a:normAutofit/>
          </a:bodyPr>
          <a:lstStyle/>
          <a:p>
            <a:pPr marL="0" indent="0">
              <a:buNone/>
            </a:pPr>
            <a:r>
              <a:rPr lang="el-GR" altLang="en-US" sz="1780" b="1" dirty="0">
                <a:solidFill>
                  <a:srgbClr val="FFDC46"/>
                </a:solidFill>
                <a:latin typeface="Arial" pitchFamily="34" charset="0"/>
                <a:ea typeface="Arial" pitchFamily="34" charset="-122"/>
                <a:cs typeface="Arial" pitchFamily="34" charset="-120"/>
              </a:rPr>
              <a:t>ΠΡΩΤΑΓΟΡΑΣ &amp; ΑΙΣΘΗΣΗ</a:t>
            </a:r>
            <a:endParaRPr lang="el-GR" sz="1780" dirty="0"/>
          </a:p>
        </p:txBody>
      </p:sp>
      <p:sp>
        <p:nvSpPr>
          <p:cNvPr id="13" name="Text 10"/>
          <p:cNvSpPr/>
          <p:nvPr/>
        </p:nvSpPr>
        <p:spPr>
          <a:xfrm>
            <a:off x="1911096" y="2176272"/>
            <a:ext cx="9244584" cy="457200"/>
          </a:xfrm>
          <a:prstGeom prst="rect">
            <a:avLst/>
          </a:prstGeom>
          <a:noFill/>
          <a:ln/>
        </p:spPr>
        <p:txBody>
          <a:bodyPr wrap="square" lIns="0" tIns="0" rIns="0" bIns="0" rtlCol="0" anchor="ctr">
            <a:normAutofit/>
          </a:bodyPr>
          <a:lstStyle/>
          <a:p>
            <a:pPr marL="0" indent="0">
              <a:buNone/>
            </a:pPr>
            <a:r>
              <a:rPr lang="el-GR" altLang="en-US" sz="1860" dirty="0">
                <a:solidFill>
                  <a:srgbClr val="F7FAFF"/>
                </a:solidFill>
                <a:latin typeface="Arial" pitchFamily="34" charset="0"/>
                <a:ea typeface="Arial" pitchFamily="34" charset="-122"/>
                <a:cs typeface="Arial" pitchFamily="34" charset="-120"/>
              </a:rPr>
              <a:t>1) Επιστήμη ως αίσθηση- «πάντων χρημάτων μέτρον άνθρωπον είναι».</a:t>
            </a:r>
            <a:endParaRPr lang="el-GR" sz="1860" dirty="0"/>
          </a:p>
        </p:txBody>
      </p:sp>
      <p:sp>
        <p:nvSpPr>
          <p:cNvPr id="14" name="Shape 11"/>
          <p:cNvSpPr/>
          <p:nvPr/>
        </p:nvSpPr>
        <p:spPr>
          <a:xfrm>
            <a:off x="822960" y="3026664"/>
            <a:ext cx="10570464" cy="1207008"/>
          </a:xfrm>
          <a:prstGeom prst="roundRect">
            <a:avLst>
              <a:gd name="adj" fmla="val 13636"/>
            </a:avLst>
          </a:prstGeom>
          <a:solidFill>
            <a:srgbClr val="0B2B66">
              <a:alpha val="90000"/>
            </a:srgbClr>
          </a:solidFill>
          <a:ln w="10160">
            <a:solidFill>
              <a:srgbClr val="3871B4">
                <a:alpha val="56000"/>
              </a:srgbClr>
            </a:solidFill>
            <a:prstDash val="solid"/>
          </a:ln>
        </p:spPr>
        <p:txBody>
          <a:bodyPr/>
          <a:lstStyle/>
          <a:p>
            <a:endParaRPr lang="el-GR"/>
          </a:p>
        </p:txBody>
      </p:sp>
      <p:sp>
        <p:nvSpPr>
          <p:cNvPr id="15" name="Shape 12"/>
          <p:cNvSpPr/>
          <p:nvPr/>
        </p:nvSpPr>
        <p:spPr>
          <a:xfrm>
            <a:off x="1115568" y="3364992"/>
            <a:ext cx="576072" cy="576072"/>
          </a:xfrm>
          <a:prstGeom prst="ellipse">
            <a:avLst/>
          </a:prstGeom>
          <a:solidFill>
            <a:srgbClr val="FFDC46"/>
          </a:solidFill>
          <a:ln w="12700">
            <a:solidFill>
              <a:srgbClr val="FFDC46"/>
            </a:solidFill>
            <a:prstDash val="solid"/>
          </a:ln>
        </p:spPr>
        <p:txBody>
          <a:bodyPr/>
          <a:lstStyle/>
          <a:p>
            <a:endParaRPr lang="el-GR"/>
          </a:p>
        </p:txBody>
      </p:sp>
      <p:sp>
        <p:nvSpPr>
          <p:cNvPr id="16" name="Text 13"/>
          <p:cNvSpPr/>
          <p:nvPr/>
        </p:nvSpPr>
        <p:spPr>
          <a:xfrm>
            <a:off x="1115568" y="3438144"/>
            <a:ext cx="576072" cy="384048"/>
          </a:xfrm>
          <a:prstGeom prst="rect">
            <a:avLst/>
          </a:prstGeom>
          <a:noFill/>
          <a:ln/>
        </p:spPr>
        <p:txBody>
          <a:bodyPr wrap="square" lIns="0" tIns="0" rIns="0" bIns="0" rtlCol="0" anchor="ctr">
            <a:normAutofit/>
          </a:bodyPr>
          <a:lstStyle/>
          <a:p>
            <a:pPr marL="0" indent="0" algn="ctr">
              <a:buNone/>
            </a:pPr>
            <a:r>
              <a:rPr lang="el-GR" altLang="en-US" sz="2300" b="1" dirty="0">
                <a:solidFill>
                  <a:srgbClr val="061636"/>
                </a:solidFill>
                <a:latin typeface="Georgia" pitchFamily="34" charset="0"/>
                <a:ea typeface="Georgia" pitchFamily="34" charset="-122"/>
                <a:cs typeface="Georgia" pitchFamily="34" charset="-120"/>
              </a:rPr>
              <a:t>2</a:t>
            </a:r>
            <a:endParaRPr lang="el-GR" sz="2300" dirty="0"/>
          </a:p>
        </p:txBody>
      </p:sp>
      <p:sp>
        <p:nvSpPr>
          <p:cNvPr id="17" name="Text 14"/>
          <p:cNvSpPr/>
          <p:nvPr/>
        </p:nvSpPr>
        <p:spPr>
          <a:xfrm>
            <a:off x="1911096" y="3182112"/>
            <a:ext cx="9226296" cy="393192"/>
          </a:xfrm>
          <a:prstGeom prst="rect">
            <a:avLst/>
          </a:prstGeom>
          <a:noFill/>
          <a:ln/>
        </p:spPr>
        <p:txBody>
          <a:bodyPr wrap="square" lIns="0" tIns="0" rIns="0" bIns="0" rtlCol="0" anchor="ctr">
            <a:normAutofit/>
          </a:bodyPr>
          <a:lstStyle/>
          <a:p>
            <a:pPr marL="0" indent="0">
              <a:buNone/>
            </a:pPr>
            <a:r>
              <a:rPr lang="el-GR" altLang="en-US" sz="1780" b="1" dirty="0">
                <a:solidFill>
                  <a:srgbClr val="FFDC46"/>
                </a:solidFill>
                <a:latin typeface="Arial" pitchFamily="34" charset="0"/>
                <a:ea typeface="Arial" pitchFamily="34" charset="-122"/>
                <a:cs typeface="Arial" pitchFamily="34" charset="-120"/>
              </a:rPr>
              <a:t>ΚΙΝΗΣΗ &amp; ΓΙΓΝΕΣΘΑΙ</a:t>
            </a:r>
            <a:endParaRPr lang="el-GR" sz="1780" dirty="0"/>
          </a:p>
        </p:txBody>
      </p:sp>
      <p:sp>
        <p:nvSpPr>
          <p:cNvPr id="18" name="Text 15"/>
          <p:cNvSpPr/>
          <p:nvPr/>
        </p:nvSpPr>
        <p:spPr>
          <a:xfrm>
            <a:off x="1911096" y="3621024"/>
            <a:ext cx="9244584" cy="457200"/>
          </a:xfrm>
          <a:prstGeom prst="rect">
            <a:avLst/>
          </a:prstGeom>
          <a:noFill/>
          <a:ln/>
        </p:spPr>
        <p:txBody>
          <a:bodyPr wrap="square" lIns="0" tIns="0" rIns="0" bIns="0" rtlCol="0" anchor="ctr">
            <a:normAutofit/>
          </a:bodyPr>
          <a:lstStyle/>
          <a:p>
            <a:pPr marL="0" indent="0">
              <a:buNone/>
            </a:pPr>
            <a:r>
              <a:rPr lang="el-GR" altLang="en-US" sz="1860" dirty="0">
                <a:solidFill>
                  <a:srgbClr val="F7FAFF"/>
                </a:solidFill>
                <a:latin typeface="Arial" pitchFamily="34" charset="0"/>
                <a:ea typeface="Arial" pitchFamily="34" charset="-122"/>
                <a:cs typeface="Arial" pitchFamily="34" charset="-120"/>
              </a:rPr>
              <a:t>2) Επιστήμη και κίνηση</a:t>
            </a:r>
            <a:endParaRPr lang="el-GR" sz="1860" dirty="0"/>
          </a:p>
        </p:txBody>
      </p:sp>
      <p:sp>
        <p:nvSpPr>
          <p:cNvPr id="19" name="Shape 16"/>
          <p:cNvSpPr/>
          <p:nvPr/>
        </p:nvSpPr>
        <p:spPr>
          <a:xfrm>
            <a:off x="822960" y="4471416"/>
            <a:ext cx="10570464" cy="1207008"/>
          </a:xfrm>
          <a:prstGeom prst="roundRect">
            <a:avLst>
              <a:gd name="adj" fmla="val 13636"/>
            </a:avLst>
          </a:prstGeom>
          <a:solidFill>
            <a:srgbClr val="0B2B66">
              <a:alpha val="90000"/>
            </a:srgbClr>
          </a:solidFill>
          <a:ln w="10160">
            <a:solidFill>
              <a:srgbClr val="3871B4">
                <a:alpha val="56000"/>
              </a:srgbClr>
            </a:solidFill>
            <a:prstDash val="solid"/>
          </a:ln>
        </p:spPr>
        <p:txBody>
          <a:bodyPr/>
          <a:lstStyle/>
          <a:p>
            <a:endParaRPr lang="el-GR"/>
          </a:p>
        </p:txBody>
      </p:sp>
      <p:sp>
        <p:nvSpPr>
          <p:cNvPr id="20" name="Shape 17"/>
          <p:cNvSpPr/>
          <p:nvPr/>
        </p:nvSpPr>
        <p:spPr>
          <a:xfrm>
            <a:off x="1115568" y="4809744"/>
            <a:ext cx="576072" cy="576072"/>
          </a:xfrm>
          <a:prstGeom prst="ellipse">
            <a:avLst/>
          </a:prstGeom>
          <a:solidFill>
            <a:srgbClr val="FFDC46"/>
          </a:solidFill>
          <a:ln w="12700">
            <a:solidFill>
              <a:srgbClr val="FFDC46"/>
            </a:solidFill>
            <a:prstDash val="solid"/>
          </a:ln>
        </p:spPr>
        <p:txBody>
          <a:bodyPr/>
          <a:lstStyle/>
          <a:p>
            <a:endParaRPr lang="el-GR"/>
          </a:p>
        </p:txBody>
      </p:sp>
      <p:sp>
        <p:nvSpPr>
          <p:cNvPr id="21" name="Text 18"/>
          <p:cNvSpPr/>
          <p:nvPr/>
        </p:nvSpPr>
        <p:spPr>
          <a:xfrm>
            <a:off x="1115568" y="4882896"/>
            <a:ext cx="576072" cy="384048"/>
          </a:xfrm>
          <a:prstGeom prst="rect">
            <a:avLst/>
          </a:prstGeom>
          <a:noFill/>
          <a:ln/>
        </p:spPr>
        <p:txBody>
          <a:bodyPr wrap="square" lIns="0" tIns="0" rIns="0" bIns="0" rtlCol="0" anchor="ctr">
            <a:normAutofit/>
          </a:bodyPr>
          <a:lstStyle/>
          <a:p>
            <a:pPr marL="0" indent="0" algn="ctr">
              <a:buNone/>
            </a:pPr>
            <a:r>
              <a:rPr lang="el-GR" altLang="en-US" sz="2300" b="1" dirty="0">
                <a:solidFill>
                  <a:srgbClr val="061636"/>
                </a:solidFill>
                <a:latin typeface="Georgia" pitchFamily="34" charset="0"/>
                <a:ea typeface="Georgia" pitchFamily="34" charset="-122"/>
                <a:cs typeface="Georgia" pitchFamily="34" charset="-120"/>
              </a:rPr>
              <a:t>3</a:t>
            </a:r>
            <a:endParaRPr lang="el-GR" sz="2300" dirty="0"/>
          </a:p>
        </p:txBody>
      </p:sp>
      <p:sp>
        <p:nvSpPr>
          <p:cNvPr id="22" name="Text 19"/>
          <p:cNvSpPr/>
          <p:nvPr/>
        </p:nvSpPr>
        <p:spPr>
          <a:xfrm>
            <a:off x="1911096" y="4626864"/>
            <a:ext cx="9226296" cy="393192"/>
          </a:xfrm>
          <a:prstGeom prst="rect">
            <a:avLst/>
          </a:prstGeom>
          <a:noFill/>
          <a:ln/>
        </p:spPr>
        <p:txBody>
          <a:bodyPr wrap="square" lIns="0" tIns="0" rIns="0" bIns="0" rtlCol="0" anchor="ctr">
            <a:normAutofit/>
          </a:bodyPr>
          <a:lstStyle/>
          <a:p>
            <a:pPr marL="0" indent="0">
              <a:buNone/>
            </a:pPr>
            <a:r>
              <a:rPr lang="el-GR" altLang="en-US" sz="1780" b="1" dirty="0">
                <a:solidFill>
                  <a:srgbClr val="FFDC46"/>
                </a:solidFill>
                <a:latin typeface="Arial" pitchFamily="34" charset="0"/>
                <a:ea typeface="Arial" pitchFamily="34" charset="-122"/>
                <a:cs typeface="Arial" pitchFamily="34" charset="-120"/>
              </a:rPr>
              <a:t>ΑΙΣΘΗΤΗ ΠΡΑΓΜΑΤΙΚΟΤΗΤΑ</a:t>
            </a:r>
            <a:endParaRPr lang="el-GR" sz="1780" dirty="0"/>
          </a:p>
        </p:txBody>
      </p:sp>
      <p:sp>
        <p:nvSpPr>
          <p:cNvPr id="23" name="Text 20"/>
          <p:cNvSpPr/>
          <p:nvPr/>
        </p:nvSpPr>
        <p:spPr>
          <a:xfrm>
            <a:off x="1911096" y="5065776"/>
            <a:ext cx="9244584" cy="457200"/>
          </a:xfrm>
          <a:prstGeom prst="rect">
            <a:avLst/>
          </a:prstGeom>
          <a:noFill/>
          <a:ln/>
        </p:spPr>
        <p:txBody>
          <a:bodyPr wrap="square" lIns="0" tIns="0" rIns="0" bIns="0" rtlCol="0" anchor="ctr">
            <a:normAutofit/>
          </a:bodyPr>
          <a:lstStyle/>
          <a:p>
            <a:pPr marL="0" indent="0">
              <a:buNone/>
            </a:pPr>
            <a:r>
              <a:rPr lang="el-GR" altLang="en-US" sz="1860" dirty="0">
                <a:solidFill>
                  <a:srgbClr val="F7FAFF"/>
                </a:solidFill>
                <a:latin typeface="Arial" pitchFamily="34" charset="0"/>
                <a:ea typeface="Arial" pitchFamily="34" charset="-122"/>
                <a:cs typeface="Arial" pitchFamily="34" charset="-120"/>
              </a:rPr>
              <a:t>3) Αισθήσεις και πραγματικότητα</a:t>
            </a:r>
            <a:endParaRPr lang="el-GR" sz="186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4" name="Text 1"/>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5" name="Text 2"/>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04 / 31</a:t>
            </a:r>
            <a:endParaRPr lang="el-GR" sz="1050" dirty="0"/>
          </a:p>
        </p:txBody>
      </p:sp>
      <p:sp>
        <p:nvSpPr>
          <p:cNvPr id="6" name="Shape 3"/>
          <p:cNvSpPr/>
          <p:nvPr/>
        </p:nvSpPr>
        <p:spPr>
          <a:xfrm>
            <a:off x="5193792" y="1069848"/>
            <a:ext cx="1737360" cy="1737360"/>
          </a:xfrm>
          <a:prstGeom prst="ellipse">
            <a:avLst/>
          </a:prstGeom>
          <a:solidFill>
            <a:srgbClr val="1B548F">
              <a:alpha val="20000"/>
            </a:srgbClr>
          </a:solidFill>
          <a:ln w="25400">
            <a:solidFill>
              <a:srgbClr val="6DCCF4">
                <a:alpha val="40000"/>
              </a:srgbClr>
            </a:solidFill>
            <a:prstDash val="solid"/>
          </a:ln>
        </p:spPr>
        <p:txBody>
          <a:bodyPr/>
          <a:lstStyle/>
          <a:p>
            <a:endParaRPr lang="el-GR"/>
          </a:p>
        </p:txBody>
      </p:sp>
      <p:sp>
        <p:nvSpPr>
          <p:cNvPr id="7" name="Text 4"/>
          <p:cNvSpPr/>
          <p:nvPr/>
        </p:nvSpPr>
        <p:spPr>
          <a:xfrm>
            <a:off x="5477256" y="1188720"/>
            <a:ext cx="1152144" cy="1417320"/>
          </a:xfrm>
          <a:prstGeom prst="rect">
            <a:avLst/>
          </a:prstGeom>
          <a:noFill/>
          <a:ln/>
        </p:spPr>
        <p:txBody>
          <a:bodyPr wrap="square" lIns="0" tIns="0" rIns="0" bIns="0" rtlCol="0" anchor="ctr">
            <a:normAutofit/>
          </a:bodyPr>
          <a:lstStyle/>
          <a:p>
            <a:pPr marL="0" indent="0" algn="ctr">
              <a:buNone/>
            </a:pPr>
            <a:r>
              <a:rPr lang="el-GR" altLang="en-US" sz="9200" dirty="0">
                <a:solidFill>
                  <a:srgbClr val="FFDC46"/>
                </a:solidFill>
                <a:latin typeface="Georgia" pitchFamily="34" charset="0"/>
                <a:ea typeface="Georgia" pitchFamily="34" charset="-122"/>
                <a:cs typeface="Georgia" pitchFamily="34" charset="-120"/>
              </a:rPr>
              <a:t>;</a:t>
            </a:r>
            <a:endParaRPr lang="el-GR" sz="9200" dirty="0"/>
          </a:p>
        </p:txBody>
      </p:sp>
      <p:sp>
        <p:nvSpPr>
          <p:cNvPr id="8" name="Text 5"/>
          <p:cNvSpPr/>
          <p:nvPr/>
        </p:nvSpPr>
        <p:spPr>
          <a:xfrm>
            <a:off x="777240" y="2926080"/>
            <a:ext cx="10698480" cy="1170432"/>
          </a:xfrm>
          <a:prstGeom prst="rect">
            <a:avLst/>
          </a:prstGeom>
          <a:noFill/>
          <a:ln/>
        </p:spPr>
        <p:txBody>
          <a:bodyPr wrap="square" lIns="0" tIns="0" rIns="0" bIns="0" rtlCol="0" anchor="ctr">
            <a:normAutofit/>
          </a:bodyPr>
          <a:lstStyle/>
          <a:p>
            <a:pPr marL="0" indent="0" algn="ctr">
              <a:buNone/>
            </a:pPr>
            <a:r>
              <a:rPr lang="el-GR" altLang="en-US" sz="4700" b="1" dirty="0">
                <a:solidFill>
                  <a:srgbClr val="FFDC46"/>
                </a:solidFill>
                <a:latin typeface="Georgia" pitchFamily="34" charset="0"/>
                <a:ea typeface="Georgia" pitchFamily="34" charset="-122"/>
                <a:cs typeface="Georgia" pitchFamily="34" charset="-120"/>
              </a:rPr>
              <a:t>Τι είναι η επιστήμη;</a:t>
            </a:r>
            <a:endParaRPr lang="el-GR" sz="4700" dirty="0"/>
          </a:p>
        </p:txBody>
      </p:sp>
      <p:sp>
        <p:nvSpPr>
          <p:cNvPr id="9" name="Shape 6"/>
          <p:cNvSpPr/>
          <p:nvPr/>
        </p:nvSpPr>
        <p:spPr>
          <a:xfrm>
            <a:off x="4956048" y="4288536"/>
            <a:ext cx="2286000" cy="50292"/>
          </a:xfrm>
          <a:prstGeom prst="rect">
            <a:avLst/>
          </a:prstGeom>
          <a:solidFill>
            <a:srgbClr val="6DCCF4"/>
          </a:solidFill>
          <a:ln w="12700">
            <a:solidFill>
              <a:srgbClr val="333333">
                <a:alpha val="0"/>
              </a:srgbClr>
            </a:solidFill>
            <a:prstDash val="solid"/>
          </a:ln>
        </p:spPr>
        <p:txBody>
          <a:bodyPr/>
          <a:lstStyle/>
          <a:p>
            <a:endParaRPr lang="el-G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ΤΙ ΕΙΝΑΙ ΕΠΙΣΤΗΜΗ;</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05 / 31</a:t>
            </a:r>
            <a:endParaRPr lang="el-GR" sz="1050" dirty="0"/>
          </a:p>
        </p:txBody>
      </p:sp>
      <p:sp>
        <p:nvSpPr>
          <p:cNvPr id="9" name="Shape 6"/>
          <p:cNvSpPr/>
          <p:nvPr/>
        </p:nvSpPr>
        <p:spPr>
          <a:xfrm>
            <a:off x="768096" y="1490472"/>
            <a:ext cx="10661904" cy="1389888"/>
          </a:xfrm>
          <a:prstGeom prst="roundRect">
            <a:avLst>
              <a:gd name="adj" fmla="val 11842"/>
            </a:avLst>
          </a:prstGeom>
          <a:solidFill>
            <a:srgbClr val="0B2A64">
              <a:alpha val="81000"/>
            </a:srgbClr>
          </a:solidFill>
          <a:ln w="10160">
            <a:solidFill>
              <a:srgbClr val="3871B4">
                <a:alpha val="56000"/>
              </a:srgbClr>
            </a:solidFill>
            <a:prstDash val="solid"/>
          </a:ln>
        </p:spPr>
        <p:txBody>
          <a:bodyPr/>
          <a:lstStyle/>
          <a:p>
            <a:endParaRPr lang="el-GR"/>
          </a:p>
        </p:txBody>
      </p:sp>
      <p:sp>
        <p:nvSpPr>
          <p:cNvPr id="10" name="Shape 7"/>
          <p:cNvSpPr/>
          <p:nvPr/>
        </p:nvSpPr>
        <p:spPr>
          <a:xfrm>
            <a:off x="1014984" y="1682496"/>
            <a:ext cx="3200400" cy="292608"/>
          </a:xfrm>
          <a:prstGeom prst="roundRect">
            <a:avLst>
              <a:gd name="adj" fmla="val 37500"/>
            </a:avLst>
          </a:prstGeom>
          <a:solidFill>
            <a:srgbClr val="071C42">
              <a:alpha val="80000"/>
            </a:srgbClr>
          </a:solidFill>
          <a:ln w="8890">
            <a:solidFill>
              <a:srgbClr val="6DCCF4">
                <a:alpha val="42000"/>
              </a:srgbClr>
            </a:solidFill>
            <a:prstDash val="solid"/>
          </a:ln>
        </p:spPr>
        <p:txBody>
          <a:bodyPr/>
          <a:lstStyle/>
          <a:p>
            <a:endParaRPr lang="el-GR"/>
          </a:p>
        </p:txBody>
      </p:sp>
      <p:sp>
        <p:nvSpPr>
          <p:cNvPr id="11" name="Text 8"/>
          <p:cNvSpPr/>
          <p:nvPr/>
        </p:nvSpPr>
        <p:spPr>
          <a:xfrm>
            <a:off x="1124712" y="1714500"/>
            <a:ext cx="2980944" cy="219456"/>
          </a:xfrm>
          <a:prstGeom prst="rect">
            <a:avLst/>
          </a:prstGeom>
          <a:noFill/>
          <a:ln/>
        </p:spPr>
        <p:txBody>
          <a:bodyPr wrap="square" lIns="0" tIns="0" rIns="0" bIns="0" rtlCol="0" anchor="ctr">
            <a:normAutofit/>
          </a:bodyPr>
          <a:lstStyle/>
          <a:p>
            <a:pPr marL="0" indent="0">
              <a:buNone/>
            </a:pPr>
            <a:r>
              <a:rPr lang="el-GR" altLang="en-US" sz="1130" b="1" kern="0" spc="25" dirty="0">
                <a:solidFill>
                  <a:srgbClr val="6DCCF4"/>
                </a:solidFill>
                <a:latin typeface="Arial" pitchFamily="34" charset="0"/>
                <a:ea typeface="Arial" pitchFamily="34" charset="-122"/>
                <a:cs typeface="Arial" pitchFamily="34" charset="-120"/>
              </a:rPr>
              <a:t>ΘΕΑΙΤΗΤΟΣ</a:t>
            </a:r>
            <a:endParaRPr lang="el-GR" sz="1130" dirty="0"/>
          </a:p>
        </p:txBody>
      </p:sp>
      <p:sp>
        <p:nvSpPr>
          <p:cNvPr id="12" name="Text 9"/>
          <p:cNvSpPr/>
          <p:nvPr/>
        </p:nvSpPr>
        <p:spPr>
          <a:xfrm>
            <a:off x="1051560" y="2130552"/>
            <a:ext cx="10094976" cy="585216"/>
          </a:xfrm>
          <a:prstGeom prst="rect">
            <a:avLst/>
          </a:prstGeom>
          <a:noFill/>
          <a:ln/>
        </p:spPr>
        <p:txBody>
          <a:bodyPr wrap="square" lIns="0" tIns="0" rIns="0" bIns="0" rtlCol="0" anchor="ctr">
            <a:normAutofit/>
          </a:bodyPr>
          <a:lstStyle/>
          <a:p>
            <a:pPr marL="0" indent="0" algn="l">
              <a:lnSpc>
                <a:spcPct val="110000"/>
              </a:lnSpc>
              <a:buNone/>
            </a:pPr>
            <a:r>
              <a:rPr lang="el-GR" altLang="en-US" sz="2050" dirty="0">
                <a:solidFill>
                  <a:srgbClr val="F7FAFF"/>
                </a:solidFill>
                <a:latin typeface="Arial" pitchFamily="34" charset="0"/>
                <a:ea typeface="Arial" pitchFamily="34" charset="-122"/>
                <a:cs typeface="Arial" pitchFamily="34" charset="-120"/>
              </a:rPr>
              <a:t>ΘΕΑΙ: Αλλά και η γνώση της κατεργασίας δερμάτων και οι τέχνες των άλλων τεχνιτών στο σύνολό τους και εκάστη χωριστά, δεν νομίζω ότι είναι τίποτε άλλο, παρά γνώσεις.</a:t>
            </a:r>
            <a:endParaRPr lang="el-GR" sz="2050" dirty="0"/>
          </a:p>
        </p:txBody>
      </p:sp>
      <p:sp>
        <p:nvSpPr>
          <p:cNvPr id="13" name="Shape 10"/>
          <p:cNvSpPr/>
          <p:nvPr/>
        </p:nvSpPr>
        <p:spPr>
          <a:xfrm>
            <a:off x="768096" y="3035808"/>
            <a:ext cx="10661904" cy="2679192"/>
          </a:xfrm>
          <a:prstGeom prst="roundRect">
            <a:avLst>
              <a:gd name="adj" fmla="val 6143"/>
            </a:avLst>
          </a:prstGeom>
          <a:solidFill>
            <a:srgbClr val="0B2A64">
              <a:alpha val="81000"/>
            </a:srgbClr>
          </a:solidFill>
          <a:ln w="10160">
            <a:solidFill>
              <a:srgbClr val="3871B4">
                <a:alpha val="56000"/>
              </a:srgbClr>
            </a:solidFill>
            <a:prstDash val="solid"/>
          </a:ln>
        </p:spPr>
        <p:txBody>
          <a:bodyPr/>
          <a:lstStyle/>
          <a:p>
            <a:endParaRPr lang="el-GR"/>
          </a:p>
        </p:txBody>
      </p:sp>
      <p:sp>
        <p:nvSpPr>
          <p:cNvPr id="14" name="Shape 11"/>
          <p:cNvSpPr/>
          <p:nvPr/>
        </p:nvSpPr>
        <p:spPr>
          <a:xfrm>
            <a:off x="1014984" y="3227832"/>
            <a:ext cx="3200400" cy="292608"/>
          </a:xfrm>
          <a:prstGeom prst="roundRect">
            <a:avLst>
              <a:gd name="adj" fmla="val 37500"/>
            </a:avLst>
          </a:prstGeom>
          <a:solidFill>
            <a:srgbClr val="071C42">
              <a:alpha val="80000"/>
            </a:srgbClr>
          </a:solidFill>
          <a:ln w="8890">
            <a:solidFill>
              <a:srgbClr val="6DCCF4">
                <a:alpha val="42000"/>
              </a:srgbClr>
            </a:solidFill>
            <a:prstDash val="solid"/>
          </a:ln>
        </p:spPr>
        <p:txBody>
          <a:bodyPr/>
          <a:lstStyle/>
          <a:p>
            <a:endParaRPr lang="el-GR"/>
          </a:p>
        </p:txBody>
      </p:sp>
      <p:sp>
        <p:nvSpPr>
          <p:cNvPr id="15" name="Text 12"/>
          <p:cNvSpPr/>
          <p:nvPr/>
        </p:nvSpPr>
        <p:spPr>
          <a:xfrm>
            <a:off x="1124712" y="3259836"/>
            <a:ext cx="2980944" cy="219456"/>
          </a:xfrm>
          <a:prstGeom prst="rect">
            <a:avLst/>
          </a:prstGeom>
          <a:noFill/>
          <a:ln/>
        </p:spPr>
        <p:txBody>
          <a:bodyPr wrap="square" lIns="0" tIns="0" rIns="0" bIns="0" rtlCol="0" anchor="ctr">
            <a:normAutofit/>
          </a:bodyPr>
          <a:lstStyle/>
          <a:p>
            <a:pPr marL="0" indent="0">
              <a:buNone/>
            </a:pPr>
            <a:r>
              <a:rPr lang="el-GR" altLang="en-US" sz="1130" b="1" kern="0" spc="25" dirty="0">
                <a:solidFill>
                  <a:srgbClr val="6DCCF4"/>
                </a:solidFill>
                <a:latin typeface="Arial" pitchFamily="34" charset="0"/>
                <a:ea typeface="Arial" pitchFamily="34" charset="-122"/>
                <a:cs typeface="Arial" pitchFamily="34" charset="-120"/>
              </a:rPr>
              <a:t>ΣΩΚΡΑΤΗΣ</a:t>
            </a:r>
            <a:endParaRPr lang="el-GR" sz="1130" dirty="0"/>
          </a:p>
        </p:txBody>
      </p:sp>
      <p:sp>
        <p:nvSpPr>
          <p:cNvPr id="16" name="Text 13"/>
          <p:cNvSpPr/>
          <p:nvPr/>
        </p:nvSpPr>
        <p:spPr>
          <a:xfrm>
            <a:off x="1051560" y="3675888"/>
            <a:ext cx="10094976" cy="1874520"/>
          </a:xfrm>
          <a:prstGeom prst="rect">
            <a:avLst/>
          </a:prstGeom>
          <a:noFill/>
          <a:ln/>
        </p:spPr>
        <p:txBody>
          <a:bodyPr wrap="square" lIns="0" tIns="0" rIns="0" bIns="0" rtlCol="0" anchor="ctr">
            <a:normAutofit/>
          </a:bodyPr>
          <a:lstStyle/>
          <a:p>
            <a:pPr marL="0" indent="0" algn="l">
              <a:lnSpc>
                <a:spcPct val="110000"/>
              </a:lnSpc>
              <a:buNone/>
            </a:pPr>
            <a:r>
              <a:rPr lang="el-GR" altLang="en-US" sz="2050" dirty="0">
                <a:solidFill>
                  <a:srgbClr val="F7FAFF"/>
                </a:solidFill>
                <a:latin typeface="Arial" pitchFamily="34" charset="0"/>
                <a:ea typeface="Arial" pitchFamily="34" charset="-122"/>
                <a:cs typeface="Arial" pitchFamily="34" charset="-120"/>
              </a:rPr>
              <a:t>ΣΩΚΡ: Με ευγένεια φίλε μου και με γενναιοδωρία, αντί του ενός που σου εζητήθη, δίδεις πολλά.....Αλλά εκείνο που σου εζητήθη αυτό που σου εζητήθη Θεαίτητε δεν ήτο αυτό το πράγμα, δηλαδή σε ποια πράγματα αναφέρεται η γνώση, ούτε πόσες και ποιες γνώσεις υπάρχουν. Δεν σε ρωτήσαμε επιθυμούντες να απαριθμήσεις αυτές, αλλά να εννοήσουμε τι τάχα είναι η γνώση καθ’ εαυτήν.</a:t>
            </a:r>
            <a:endParaRPr lang="el-GR" sz="2050" dirty="0"/>
          </a:p>
        </p:txBody>
      </p:sp>
      <p:sp>
        <p:nvSpPr>
          <p:cNvPr id="17" name="Text 14"/>
          <p:cNvSpPr/>
          <p:nvPr/>
        </p:nvSpPr>
        <p:spPr>
          <a:xfrm>
            <a:off x="905256" y="5952744"/>
            <a:ext cx="10424160" cy="274320"/>
          </a:xfrm>
          <a:prstGeom prst="rect">
            <a:avLst/>
          </a:prstGeom>
          <a:noFill/>
          <a:ln/>
        </p:spPr>
        <p:txBody>
          <a:bodyPr wrap="square" lIns="0" tIns="0" rIns="0" bIns="0" rtlCol="0" anchor="ctr">
            <a:normAutofit/>
          </a:bodyPr>
          <a:lstStyle/>
          <a:p>
            <a:pPr marL="0" indent="0" algn="r">
              <a:buNone/>
            </a:pPr>
            <a:r>
              <a:rPr lang="el-GR" altLang="en-US" sz="1320" dirty="0">
                <a:solidFill>
                  <a:srgbClr val="FFDC46"/>
                </a:solidFill>
                <a:latin typeface="Arial" pitchFamily="34" charset="0"/>
                <a:ea typeface="Arial" pitchFamily="34" charset="-122"/>
                <a:cs typeface="Arial" pitchFamily="34" charset="-120"/>
              </a:rPr>
              <a:t>(Πλ. Θεαίτ.146 D-E)</a:t>
            </a:r>
            <a:endParaRPr lang="el-GR" sz="132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ΟΙ ΟΡΙΣΜΟΙ ΤΗΣ ΕΠΙΣΤΗΜΗΣ</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06 / 31</a:t>
            </a:r>
            <a:endParaRPr lang="el-GR" sz="1050" dirty="0"/>
          </a:p>
        </p:txBody>
      </p:sp>
      <p:sp>
        <p:nvSpPr>
          <p:cNvPr id="9" name="Shape 6"/>
          <p:cNvSpPr/>
          <p:nvPr/>
        </p:nvSpPr>
        <p:spPr>
          <a:xfrm>
            <a:off x="795528" y="1508760"/>
            <a:ext cx="10634472" cy="1325880"/>
          </a:xfrm>
          <a:prstGeom prst="roundRect">
            <a:avLst>
              <a:gd name="adj" fmla="val 12414"/>
            </a:avLst>
          </a:prstGeom>
          <a:solidFill>
            <a:srgbClr val="0B2A64">
              <a:alpha val="88000"/>
            </a:srgbClr>
          </a:solidFill>
          <a:ln w="10160">
            <a:solidFill>
              <a:srgbClr val="3871B4">
                <a:alpha val="56000"/>
              </a:srgbClr>
            </a:solidFill>
            <a:prstDash val="solid"/>
          </a:ln>
        </p:spPr>
        <p:txBody>
          <a:bodyPr/>
          <a:lstStyle/>
          <a:p>
            <a:endParaRPr lang="el-GR"/>
          </a:p>
        </p:txBody>
      </p:sp>
      <p:sp>
        <p:nvSpPr>
          <p:cNvPr id="10" name="Text 7"/>
          <p:cNvSpPr/>
          <p:nvPr/>
        </p:nvSpPr>
        <p:spPr>
          <a:xfrm>
            <a:off x="1078992" y="1746504"/>
            <a:ext cx="621792" cy="521208"/>
          </a:xfrm>
          <a:prstGeom prst="rect">
            <a:avLst/>
          </a:prstGeom>
          <a:noFill/>
          <a:ln/>
        </p:spPr>
        <p:txBody>
          <a:bodyPr wrap="square" lIns="0" tIns="0" rIns="0" bIns="0" rtlCol="0" anchor="ctr">
            <a:normAutofit/>
          </a:bodyPr>
          <a:lstStyle/>
          <a:p>
            <a:pPr marL="0" indent="0">
              <a:buNone/>
            </a:pPr>
            <a:r>
              <a:rPr lang="el-GR" altLang="en-US" sz="3400" b="1" dirty="0">
                <a:solidFill>
                  <a:srgbClr val="FFDC46"/>
                </a:solidFill>
                <a:latin typeface="Georgia" pitchFamily="34" charset="0"/>
                <a:ea typeface="Georgia" pitchFamily="34" charset="-122"/>
                <a:cs typeface="Georgia" pitchFamily="34" charset="-120"/>
              </a:rPr>
              <a:t>01</a:t>
            </a:r>
            <a:endParaRPr lang="el-GR" sz="3400" dirty="0"/>
          </a:p>
        </p:txBody>
      </p:sp>
      <p:sp>
        <p:nvSpPr>
          <p:cNvPr id="11" name="Text 8"/>
          <p:cNvSpPr/>
          <p:nvPr/>
        </p:nvSpPr>
        <p:spPr>
          <a:xfrm>
            <a:off x="1901952" y="1700784"/>
            <a:ext cx="9052560" cy="868680"/>
          </a:xfrm>
          <a:prstGeom prst="rect">
            <a:avLst/>
          </a:prstGeom>
          <a:noFill/>
          <a:ln/>
        </p:spPr>
        <p:txBody>
          <a:bodyPr wrap="square" lIns="0" tIns="0" rIns="0" bIns="0" rtlCol="0" anchor="ctr">
            <a:normAutofit/>
          </a:bodyPr>
          <a:lstStyle/>
          <a:p>
            <a:pPr marL="0" indent="0">
              <a:buNone/>
            </a:pPr>
            <a:r>
              <a:rPr lang="el-GR" altLang="en-US" sz="2300" b="1" dirty="0">
                <a:solidFill>
                  <a:srgbClr val="F7FAFF"/>
                </a:solidFill>
                <a:latin typeface="Arial" pitchFamily="34" charset="0"/>
                <a:ea typeface="Arial" pitchFamily="34" charset="-122"/>
                <a:cs typeface="Arial" pitchFamily="34" charset="-120"/>
              </a:rPr>
              <a:t>Η επιστήμη είναι αίσθηση. (Πλ. Θεαίτ. 151D-151E)</a:t>
            </a:r>
            <a:endParaRPr lang="el-GR" sz="2300" dirty="0"/>
          </a:p>
        </p:txBody>
      </p:sp>
      <p:sp>
        <p:nvSpPr>
          <p:cNvPr id="12" name="Shape 9"/>
          <p:cNvSpPr/>
          <p:nvPr/>
        </p:nvSpPr>
        <p:spPr>
          <a:xfrm>
            <a:off x="795528" y="3026664"/>
            <a:ext cx="10634472" cy="1325880"/>
          </a:xfrm>
          <a:prstGeom prst="roundRect">
            <a:avLst>
              <a:gd name="adj" fmla="val 12414"/>
            </a:avLst>
          </a:prstGeom>
          <a:solidFill>
            <a:srgbClr val="0B2A64">
              <a:alpha val="88000"/>
            </a:srgbClr>
          </a:solidFill>
          <a:ln w="10160">
            <a:solidFill>
              <a:srgbClr val="3871B4">
                <a:alpha val="56000"/>
              </a:srgbClr>
            </a:solidFill>
            <a:prstDash val="solid"/>
          </a:ln>
        </p:spPr>
        <p:txBody>
          <a:bodyPr/>
          <a:lstStyle/>
          <a:p>
            <a:endParaRPr lang="el-GR"/>
          </a:p>
        </p:txBody>
      </p:sp>
      <p:sp>
        <p:nvSpPr>
          <p:cNvPr id="13" name="Text 10"/>
          <p:cNvSpPr/>
          <p:nvPr/>
        </p:nvSpPr>
        <p:spPr>
          <a:xfrm>
            <a:off x="1078992" y="3264408"/>
            <a:ext cx="621792" cy="521208"/>
          </a:xfrm>
          <a:prstGeom prst="rect">
            <a:avLst/>
          </a:prstGeom>
          <a:noFill/>
          <a:ln/>
        </p:spPr>
        <p:txBody>
          <a:bodyPr wrap="square" lIns="0" tIns="0" rIns="0" bIns="0" rtlCol="0" anchor="ctr">
            <a:normAutofit/>
          </a:bodyPr>
          <a:lstStyle/>
          <a:p>
            <a:pPr marL="0" indent="0">
              <a:buNone/>
            </a:pPr>
            <a:r>
              <a:rPr lang="el-GR" altLang="en-US" sz="3400" b="1" dirty="0">
                <a:solidFill>
                  <a:srgbClr val="FFDC46"/>
                </a:solidFill>
                <a:latin typeface="Georgia" pitchFamily="34" charset="0"/>
                <a:ea typeface="Georgia" pitchFamily="34" charset="-122"/>
                <a:cs typeface="Georgia" pitchFamily="34" charset="-120"/>
              </a:rPr>
              <a:t>02</a:t>
            </a:r>
            <a:endParaRPr lang="el-GR" sz="3400" dirty="0"/>
          </a:p>
        </p:txBody>
      </p:sp>
      <p:sp>
        <p:nvSpPr>
          <p:cNvPr id="14" name="Text 11"/>
          <p:cNvSpPr/>
          <p:nvPr/>
        </p:nvSpPr>
        <p:spPr>
          <a:xfrm>
            <a:off x="1901952" y="3218688"/>
            <a:ext cx="9052560" cy="868680"/>
          </a:xfrm>
          <a:prstGeom prst="rect">
            <a:avLst/>
          </a:prstGeom>
          <a:noFill/>
          <a:ln/>
        </p:spPr>
        <p:txBody>
          <a:bodyPr wrap="square" lIns="0" tIns="0" rIns="0" bIns="0" rtlCol="0" anchor="ctr">
            <a:normAutofit/>
          </a:bodyPr>
          <a:lstStyle/>
          <a:p>
            <a:pPr marL="0" indent="0">
              <a:buNone/>
            </a:pPr>
            <a:r>
              <a:rPr lang="el-GR" altLang="en-US" sz="2300" dirty="0">
                <a:solidFill>
                  <a:srgbClr val="F7FAFF"/>
                </a:solidFill>
                <a:latin typeface="Arial" pitchFamily="34" charset="0"/>
                <a:ea typeface="Arial" pitchFamily="34" charset="-122"/>
                <a:cs typeface="Arial" pitchFamily="34" charset="-120"/>
              </a:rPr>
              <a:t>Η επιστήμη είναι η ορθή γνώμη. (Πλ. Θεαίτ. 187D-187D)</a:t>
            </a:r>
            <a:endParaRPr lang="el-GR" sz="2300" dirty="0"/>
          </a:p>
        </p:txBody>
      </p:sp>
      <p:sp>
        <p:nvSpPr>
          <p:cNvPr id="15" name="Shape 12"/>
          <p:cNvSpPr/>
          <p:nvPr/>
        </p:nvSpPr>
        <p:spPr>
          <a:xfrm>
            <a:off x="795528" y="4544568"/>
            <a:ext cx="10634472" cy="1325880"/>
          </a:xfrm>
          <a:prstGeom prst="roundRect">
            <a:avLst>
              <a:gd name="adj" fmla="val 12414"/>
            </a:avLst>
          </a:prstGeom>
          <a:solidFill>
            <a:srgbClr val="0B2A64">
              <a:alpha val="88000"/>
            </a:srgbClr>
          </a:solidFill>
          <a:ln w="10160">
            <a:solidFill>
              <a:srgbClr val="3871B4">
                <a:alpha val="56000"/>
              </a:srgbClr>
            </a:solidFill>
            <a:prstDash val="solid"/>
          </a:ln>
        </p:spPr>
        <p:txBody>
          <a:bodyPr/>
          <a:lstStyle/>
          <a:p>
            <a:endParaRPr lang="el-GR"/>
          </a:p>
        </p:txBody>
      </p:sp>
      <p:sp>
        <p:nvSpPr>
          <p:cNvPr id="16" name="Text 13"/>
          <p:cNvSpPr/>
          <p:nvPr/>
        </p:nvSpPr>
        <p:spPr>
          <a:xfrm>
            <a:off x="1078992" y="4782312"/>
            <a:ext cx="621792" cy="521208"/>
          </a:xfrm>
          <a:prstGeom prst="rect">
            <a:avLst/>
          </a:prstGeom>
          <a:noFill/>
          <a:ln/>
        </p:spPr>
        <p:txBody>
          <a:bodyPr wrap="square" lIns="0" tIns="0" rIns="0" bIns="0" rtlCol="0" anchor="ctr">
            <a:normAutofit/>
          </a:bodyPr>
          <a:lstStyle/>
          <a:p>
            <a:pPr marL="0" indent="0">
              <a:buNone/>
            </a:pPr>
            <a:r>
              <a:rPr lang="el-GR" altLang="en-US" sz="3400" b="1" dirty="0">
                <a:solidFill>
                  <a:srgbClr val="FFDC46"/>
                </a:solidFill>
                <a:latin typeface="Georgia" pitchFamily="34" charset="0"/>
                <a:ea typeface="Georgia" pitchFamily="34" charset="-122"/>
                <a:cs typeface="Georgia" pitchFamily="34" charset="-120"/>
              </a:rPr>
              <a:t>03</a:t>
            </a:r>
            <a:endParaRPr lang="el-GR" sz="3400" dirty="0"/>
          </a:p>
        </p:txBody>
      </p:sp>
      <p:sp>
        <p:nvSpPr>
          <p:cNvPr id="17" name="Text 14"/>
          <p:cNvSpPr/>
          <p:nvPr/>
        </p:nvSpPr>
        <p:spPr>
          <a:xfrm>
            <a:off x="1901952" y="4736592"/>
            <a:ext cx="9052560" cy="868680"/>
          </a:xfrm>
          <a:prstGeom prst="rect">
            <a:avLst/>
          </a:prstGeom>
          <a:noFill/>
          <a:ln/>
        </p:spPr>
        <p:txBody>
          <a:bodyPr wrap="square" lIns="0" tIns="0" rIns="0" bIns="0" rtlCol="0" anchor="ctr">
            <a:normAutofit/>
          </a:bodyPr>
          <a:lstStyle/>
          <a:p>
            <a:pPr marL="0" indent="0">
              <a:buNone/>
            </a:pPr>
            <a:r>
              <a:rPr lang="el-GR" altLang="en-US" sz="2300" dirty="0">
                <a:solidFill>
                  <a:srgbClr val="F7FAFF"/>
                </a:solidFill>
                <a:latin typeface="Arial" pitchFamily="34" charset="0"/>
                <a:ea typeface="Arial" pitchFamily="34" charset="-122"/>
                <a:cs typeface="Arial" pitchFamily="34" charset="-120"/>
              </a:rPr>
              <a:t>Η επιστήμη είναι η ορθή γνώμη συνοδευομένη από τον λόγο. (Πλ. Θεαίτ. 201C-202E)</a:t>
            </a:r>
            <a:endParaRPr lang="el-GR" sz="2300" dirty="0"/>
          </a:p>
        </p:txBody>
      </p:sp>
      <p:sp>
        <p:nvSpPr>
          <p:cNvPr id="18" name="Text 15"/>
          <p:cNvSpPr/>
          <p:nvPr/>
        </p:nvSpPr>
        <p:spPr>
          <a:xfrm>
            <a:off x="822960" y="6144768"/>
            <a:ext cx="10332720" cy="228600"/>
          </a:xfrm>
          <a:prstGeom prst="rect">
            <a:avLst/>
          </a:prstGeom>
          <a:noFill/>
          <a:ln/>
        </p:spPr>
        <p:txBody>
          <a:bodyPr wrap="square" lIns="0" tIns="0" rIns="0" bIns="0" rtlCol="0" anchor="ctr">
            <a:normAutofit/>
          </a:bodyPr>
          <a:lstStyle/>
          <a:p>
            <a:pPr marL="0" indent="0">
              <a:buNone/>
            </a:pPr>
            <a:r>
              <a:rPr lang="el-GR" altLang="en-US" sz="1250" i="1" dirty="0">
                <a:solidFill>
                  <a:srgbClr val="D0DFF3"/>
                </a:solidFill>
                <a:latin typeface="Arial" pitchFamily="34" charset="0"/>
                <a:ea typeface="Arial" pitchFamily="34" charset="-122"/>
                <a:cs typeface="Arial" pitchFamily="34" charset="-120"/>
              </a:rPr>
              <a:t>Σημ.: στον αρχικό πίνακα διατηρήθηκε αυτούσια η παραπομπή «187D-187D»· η σχετική ενότητα είναι 187b–201c.</a:t>
            </a:r>
            <a:endParaRPr lang="el-GR"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Η ΕΠΙΣΤΗΜΗ ΩΣ ΑΙΣΘΗΣΗ</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07 / 31</a:t>
            </a:r>
            <a:endParaRPr lang="el-GR" sz="1050" dirty="0"/>
          </a:p>
        </p:txBody>
      </p:sp>
      <p:sp>
        <p:nvSpPr>
          <p:cNvPr id="9" name="Shape 6"/>
          <p:cNvSpPr/>
          <p:nvPr/>
        </p:nvSpPr>
        <p:spPr>
          <a:xfrm>
            <a:off x="768096" y="1581912"/>
            <a:ext cx="10652760" cy="1856232"/>
          </a:xfrm>
          <a:prstGeom prst="roundRect">
            <a:avLst>
              <a:gd name="adj" fmla="val 8867"/>
            </a:avLst>
          </a:prstGeom>
          <a:solidFill>
            <a:srgbClr val="0B2A64">
              <a:alpha val="81000"/>
            </a:srgbClr>
          </a:solidFill>
          <a:ln w="10160">
            <a:solidFill>
              <a:srgbClr val="3871B4">
                <a:alpha val="56000"/>
              </a:srgbClr>
            </a:solidFill>
            <a:prstDash val="solid"/>
          </a:ln>
        </p:spPr>
        <p:txBody>
          <a:bodyPr/>
          <a:lstStyle/>
          <a:p>
            <a:endParaRPr lang="el-GR"/>
          </a:p>
        </p:txBody>
      </p:sp>
      <p:sp>
        <p:nvSpPr>
          <p:cNvPr id="10" name="Shape 7"/>
          <p:cNvSpPr/>
          <p:nvPr/>
        </p:nvSpPr>
        <p:spPr>
          <a:xfrm>
            <a:off x="1014984" y="1773936"/>
            <a:ext cx="3200400" cy="292608"/>
          </a:xfrm>
          <a:prstGeom prst="roundRect">
            <a:avLst>
              <a:gd name="adj" fmla="val 37500"/>
            </a:avLst>
          </a:prstGeom>
          <a:solidFill>
            <a:srgbClr val="071C42">
              <a:alpha val="80000"/>
            </a:srgbClr>
          </a:solidFill>
          <a:ln w="8890">
            <a:solidFill>
              <a:srgbClr val="6DCCF4">
                <a:alpha val="42000"/>
              </a:srgbClr>
            </a:solidFill>
            <a:prstDash val="solid"/>
          </a:ln>
        </p:spPr>
        <p:txBody>
          <a:bodyPr/>
          <a:lstStyle/>
          <a:p>
            <a:endParaRPr lang="el-GR"/>
          </a:p>
        </p:txBody>
      </p:sp>
      <p:sp>
        <p:nvSpPr>
          <p:cNvPr id="11" name="Text 8"/>
          <p:cNvSpPr/>
          <p:nvPr/>
        </p:nvSpPr>
        <p:spPr>
          <a:xfrm>
            <a:off x="1124712" y="1805940"/>
            <a:ext cx="2980944" cy="219456"/>
          </a:xfrm>
          <a:prstGeom prst="rect">
            <a:avLst/>
          </a:prstGeom>
          <a:noFill/>
          <a:ln/>
        </p:spPr>
        <p:txBody>
          <a:bodyPr wrap="square" lIns="0" tIns="0" rIns="0" bIns="0" rtlCol="0" anchor="ctr">
            <a:normAutofit/>
          </a:bodyPr>
          <a:lstStyle/>
          <a:p>
            <a:pPr marL="0" indent="0">
              <a:buNone/>
            </a:pPr>
            <a:r>
              <a:rPr lang="el-GR" altLang="en-US" sz="1130" b="1" kern="0" spc="25" dirty="0">
                <a:solidFill>
                  <a:srgbClr val="6DCCF4"/>
                </a:solidFill>
                <a:latin typeface="Arial" pitchFamily="34" charset="0"/>
                <a:ea typeface="Arial" pitchFamily="34" charset="-122"/>
                <a:cs typeface="Arial" pitchFamily="34" charset="-120"/>
              </a:rPr>
              <a:t>ΠΡΩΤΑΓΟΡΑΣ — «ΜΕΤΡΟΝ ΑΝΘΡΩΠΟΣ»</a:t>
            </a:r>
            <a:endParaRPr lang="el-GR" sz="1130" dirty="0"/>
          </a:p>
        </p:txBody>
      </p:sp>
      <p:sp>
        <p:nvSpPr>
          <p:cNvPr id="12" name="Text 9"/>
          <p:cNvSpPr/>
          <p:nvPr/>
        </p:nvSpPr>
        <p:spPr>
          <a:xfrm>
            <a:off x="1051560" y="2221992"/>
            <a:ext cx="10085832" cy="1051560"/>
          </a:xfrm>
          <a:prstGeom prst="rect">
            <a:avLst/>
          </a:prstGeom>
          <a:noFill/>
          <a:ln/>
        </p:spPr>
        <p:txBody>
          <a:bodyPr wrap="square" lIns="0" tIns="0" rIns="0" bIns="0" rtlCol="0" anchor="ctr">
            <a:normAutofit/>
          </a:bodyPr>
          <a:lstStyle/>
          <a:p>
            <a:pPr marL="0" indent="0" algn="l">
              <a:lnSpc>
                <a:spcPct val="110000"/>
              </a:lnSpc>
              <a:buNone/>
            </a:pPr>
            <a:r>
              <a:rPr lang="el-GR" altLang="en-US" sz="2180" dirty="0">
                <a:solidFill>
                  <a:srgbClr val="F7FAFF"/>
                </a:solidFill>
                <a:latin typeface="Arial" pitchFamily="34" charset="0"/>
                <a:ea typeface="Arial" pitchFamily="34" charset="-122"/>
                <a:cs typeface="Arial" pitchFamily="34" charset="-120"/>
              </a:rPr>
              <a:t>«ο άνθρωπος είναι μέτρον όλων των πραγμάτων: εκείνων μεν τα οποία υπάρχουν, μέτρο ότι υπάρχουν, εκείνων δε τα οποία ότι δεν υπάρχουν, μέτρο ότι δεν υπάρχουν». (Πλ. Θεαίτ. 152 Α,1-5)</a:t>
            </a:r>
            <a:endParaRPr lang="el-GR" sz="2180" dirty="0"/>
          </a:p>
        </p:txBody>
      </p:sp>
      <p:sp>
        <p:nvSpPr>
          <p:cNvPr id="13" name="Shape 10"/>
          <p:cNvSpPr/>
          <p:nvPr/>
        </p:nvSpPr>
        <p:spPr>
          <a:xfrm>
            <a:off x="768096" y="3630168"/>
            <a:ext cx="10652760" cy="2139696"/>
          </a:xfrm>
          <a:prstGeom prst="roundRect">
            <a:avLst>
              <a:gd name="adj" fmla="val 7692"/>
            </a:avLst>
          </a:prstGeom>
          <a:solidFill>
            <a:srgbClr val="0B2A64">
              <a:alpha val="81000"/>
            </a:srgbClr>
          </a:solidFill>
          <a:ln w="10160">
            <a:solidFill>
              <a:srgbClr val="3871B4">
                <a:alpha val="56000"/>
              </a:srgbClr>
            </a:solidFill>
            <a:prstDash val="solid"/>
          </a:ln>
        </p:spPr>
        <p:txBody>
          <a:bodyPr/>
          <a:lstStyle/>
          <a:p>
            <a:endParaRPr lang="el-GR"/>
          </a:p>
        </p:txBody>
      </p:sp>
      <p:sp>
        <p:nvSpPr>
          <p:cNvPr id="14" name="Shape 11"/>
          <p:cNvSpPr/>
          <p:nvPr/>
        </p:nvSpPr>
        <p:spPr>
          <a:xfrm>
            <a:off x="1014984" y="3822192"/>
            <a:ext cx="3200400" cy="292608"/>
          </a:xfrm>
          <a:prstGeom prst="roundRect">
            <a:avLst>
              <a:gd name="adj" fmla="val 37500"/>
            </a:avLst>
          </a:prstGeom>
          <a:solidFill>
            <a:srgbClr val="071C42">
              <a:alpha val="80000"/>
            </a:srgbClr>
          </a:solidFill>
          <a:ln w="8890">
            <a:solidFill>
              <a:srgbClr val="6DCCF4">
                <a:alpha val="42000"/>
              </a:srgbClr>
            </a:solidFill>
            <a:prstDash val="solid"/>
          </a:ln>
        </p:spPr>
        <p:txBody>
          <a:bodyPr/>
          <a:lstStyle/>
          <a:p>
            <a:endParaRPr lang="el-GR"/>
          </a:p>
        </p:txBody>
      </p:sp>
      <p:sp>
        <p:nvSpPr>
          <p:cNvPr id="15" name="Text 12"/>
          <p:cNvSpPr/>
          <p:nvPr/>
        </p:nvSpPr>
        <p:spPr>
          <a:xfrm>
            <a:off x="1124712" y="3854196"/>
            <a:ext cx="2980944" cy="219456"/>
          </a:xfrm>
          <a:prstGeom prst="rect">
            <a:avLst/>
          </a:prstGeom>
          <a:noFill/>
          <a:ln/>
        </p:spPr>
        <p:txBody>
          <a:bodyPr wrap="square" lIns="0" tIns="0" rIns="0" bIns="0" rtlCol="0" anchor="ctr">
            <a:normAutofit/>
          </a:bodyPr>
          <a:lstStyle/>
          <a:p>
            <a:pPr marL="0" indent="0">
              <a:buNone/>
            </a:pPr>
            <a:r>
              <a:rPr lang="el-GR" altLang="en-US" sz="1130" b="1" kern="0" spc="25" dirty="0">
                <a:solidFill>
                  <a:srgbClr val="6DCCF4"/>
                </a:solidFill>
                <a:latin typeface="Arial" pitchFamily="34" charset="0"/>
                <a:ea typeface="Arial" pitchFamily="34" charset="-122"/>
                <a:cs typeface="Arial" pitchFamily="34" charset="-120"/>
              </a:rPr>
              <a:t>ΣΥΝΔΕΣΗ ΜΕ ΤΗΝ ΑΙΣΘΗΣΗ</a:t>
            </a:r>
            <a:endParaRPr lang="el-GR" sz="1130" dirty="0"/>
          </a:p>
        </p:txBody>
      </p:sp>
      <p:sp>
        <p:nvSpPr>
          <p:cNvPr id="16" name="Text 13"/>
          <p:cNvSpPr/>
          <p:nvPr/>
        </p:nvSpPr>
        <p:spPr>
          <a:xfrm>
            <a:off x="1051560" y="4270248"/>
            <a:ext cx="10085832" cy="1335024"/>
          </a:xfrm>
          <a:prstGeom prst="rect">
            <a:avLst/>
          </a:prstGeom>
          <a:noFill/>
          <a:ln/>
        </p:spPr>
        <p:txBody>
          <a:bodyPr wrap="square" lIns="0" tIns="0" rIns="0" bIns="0" rtlCol="0" anchor="ctr">
            <a:normAutofit/>
          </a:bodyPr>
          <a:lstStyle/>
          <a:p>
            <a:pPr marL="0" indent="0" algn="l">
              <a:lnSpc>
                <a:spcPct val="110000"/>
              </a:lnSpc>
              <a:buNone/>
            </a:pPr>
            <a:r>
              <a:rPr lang="el-GR" altLang="en-US" sz="2090" dirty="0">
                <a:solidFill>
                  <a:srgbClr val="F7FAFF"/>
                </a:solidFill>
                <a:latin typeface="Arial" pitchFamily="34" charset="0"/>
                <a:ea typeface="Arial" pitchFamily="34" charset="-122"/>
                <a:cs typeface="Arial" pitchFamily="34" charset="-120"/>
              </a:rPr>
              <a:t>«...κατά δε τον Πρωταγόραν τον σοφώτατον έλεγεν πάντων χρημάτων μέτρον άνθρωπον είναι, κατά δε Θεαίτητον τούτων όντως εχόντων αίσθησιν επιστήμην γίγνεσθαι». (Πλ., Θεαίτ. 160d, 8-9)</a:t>
            </a:r>
            <a:endParaRPr lang="el-GR" sz="209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ΑΡΧΗ ΤΗΣ ΜΗ ΑΝΤΙΦΑΣΕΩΣ</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08 / 31</a:t>
            </a:r>
            <a:endParaRPr lang="el-GR" sz="1050" dirty="0"/>
          </a:p>
        </p:txBody>
      </p:sp>
      <p:sp>
        <p:nvSpPr>
          <p:cNvPr id="9" name="Shape 6"/>
          <p:cNvSpPr/>
          <p:nvPr/>
        </p:nvSpPr>
        <p:spPr>
          <a:xfrm>
            <a:off x="877824" y="2057400"/>
            <a:ext cx="4663440" cy="2304288"/>
          </a:xfrm>
          <a:prstGeom prst="roundRect">
            <a:avLst>
              <a:gd name="adj" fmla="val 7143"/>
            </a:avLst>
          </a:prstGeom>
          <a:solidFill>
            <a:srgbClr val="123B76">
              <a:alpha val="90000"/>
            </a:srgbClr>
          </a:solidFill>
          <a:ln w="10160">
            <a:solidFill>
              <a:srgbClr val="3871B4">
                <a:alpha val="56000"/>
              </a:srgbClr>
            </a:solidFill>
            <a:prstDash val="solid"/>
          </a:ln>
        </p:spPr>
        <p:txBody>
          <a:bodyPr/>
          <a:lstStyle/>
          <a:p>
            <a:endParaRPr lang="el-GR"/>
          </a:p>
        </p:txBody>
      </p:sp>
      <p:sp>
        <p:nvSpPr>
          <p:cNvPr id="10" name="Shape 7"/>
          <p:cNvSpPr/>
          <p:nvPr/>
        </p:nvSpPr>
        <p:spPr>
          <a:xfrm>
            <a:off x="6665976" y="2057400"/>
            <a:ext cx="4663440" cy="2304288"/>
          </a:xfrm>
          <a:prstGeom prst="roundRect">
            <a:avLst>
              <a:gd name="adj" fmla="val 7143"/>
            </a:avLst>
          </a:prstGeom>
          <a:solidFill>
            <a:srgbClr val="123B76">
              <a:alpha val="90000"/>
            </a:srgbClr>
          </a:solidFill>
          <a:ln w="10160">
            <a:solidFill>
              <a:srgbClr val="3871B4">
                <a:alpha val="56000"/>
              </a:srgbClr>
            </a:solidFill>
            <a:prstDash val="solid"/>
          </a:ln>
        </p:spPr>
        <p:txBody>
          <a:bodyPr/>
          <a:lstStyle/>
          <a:p>
            <a:endParaRPr lang="el-GR"/>
          </a:p>
        </p:txBody>
      </p:sp>
      <p:sp>
        <p:nvSpPr>
          <p:cNvPr id="11" name="Text 8"/>
          <p:cNvSpPr/>
          <p:nvPr/>
        </p:nvSpPr>
        <p:spPr>
          <a:xfrm>
            <a:off x="1005840" y="2496312"/>
            <a:ext cx="4361688" cy="987552"/>
          </a:xfrm>
          <a:prstGeom prst="rect">
            <a:avLst/>
          </a:prstGeom>
          <a:noFill/>
          <a:ln/>
        </p:spPr>
        <p:txBody>
          <a:bodyPr wrap="square" lIns="0" tIns="0" rIns="0" bIns="0" rtlCol="0" anchor="ctr">
            <a:normAutofit/>
          </a:bodyPr>
          <a:lstStyle/>
          <a:p>
            <a:pPr marL="0" indent="0" algn="ctr">
              <a:buNone/>
            </a:pPr>
            <a:r>
              <a:rPr lang="el-GR" altLang="en-US" sz="5500" b="1" dirty="0">
                <a:solidFill>
                  <a:srgbClr val="F7FAFF"/>
                </a:solidFill>
                <a:latin typeface="Georgia" pitchFamily="34" charset="0"/>
                <a:ea typeface="Georgia" pitchFamily="34" charset="-122"/>
                <a:cs typeface="Georgia" pitchFamily="34" charset="-120"/>
              </a:rPr>
              <a:t>ΟΝ</a:t>
            </a:r>
            <a:endParaRPr lang="el-GR" sz="5500" dirty="0"/>
          </a:p>
        </p:txBody>
      </p:sp>
      <p:sp>
        <p:nvSpPr>
          <p:cNvPr id="12" name="Text 9"/>
          <p:cNvSpPr/>
          <p:nvPr/>
        </p:nvSpPr>
        <p:spPr>
          <a:xfrm>
            <a:off x="6867144" y="2496312"/>
            <a:ext cx="4261104" cy="987552"/>
          </a:xfrm>
          <a:prstGeom prst="rect">
            <a:avLst/>
          </a:prstGeom>
          <a:noFill/>
          <a:ln/>
        </p:spPr>
        <p:txBody>
          <a:bodyPr wrap="square" lIns="0" tIns="0" rIns="0" bIns="0" rtlCol="0" anchor="ctr">
            <a:normAutofit/>
          </a:bodyPr>
          <a:lstStyle/>
          <a:p>
            <a:pPr marL="0" indent="0" algn="ctr">
              <a:buNone/>
            </a:pPr>
            <a:r>
              <a:rPr lang="el-GR" altLang="en-US" sz="5500" b="1" dirty="0">
                <a:solidFill>
                  <a:srgbClr val="F7FAFF"/>
                </a:solidFill>
                <a:latin typeface="Georgia" pitchFamily="34" charset="0"/>
                <a:ea typeface="Georgia" pitchFamily="34" charset="-122"/>
                <a:cs typeface="Georgia" pitchFamily="34" charset="-120"/>
              </a:rPr>
              <a:t>ΜΗ ΟΝ</a:t>
            </a:r>
            <a:endParaRPr lang="el-GR" sz="5500" dirty="0"/>
          </a:p>
        </p:txBody>
      </p:sp>
      <p:sp>
        <p:nvSpPr>
          <p:cNvPr id="13" name="Text 10"/>
          <p:cNvSpPr/>
          <p:nvPr/>
        </p:nvSpPr>
        <p:spPr>
          <a:xfrm>
            <a:off x="5605272" y="2706624"/>
            <a:ext cx="1005840" cy="557784"/>
          </a:xfrm>
          <a:prstGeom prst="rect">
            <a:avLst/>
          </a:prstGeom>
          <a:noFill/>
          <a:ln/>
        </p:spPr>
        <p:txBody>
          <a:bodyPr wrap="square" lIns="0" tIns="0" rIns="0" bIns="0" rtlCol="0" anchor="ctr">
            <a:normAutofit/>
          </a:bodyPr>
          <a:lstStyle/>
          <a:p>
            <a:pPr marL="0" indent="0" algn="ctr">
              <a:buNone/>
            </a:pPr>
            <a:r>
              <a:rPr lang="el-GR" altLang="en-US" sz="3000" b="1" dirty="0">
                <a:solidFill>
                  <a:srgbClr val="FFDC46"/>
                </a:solidFill>
                <a:latin typeface="Arial" pitchFamily="34" charset="0"/>
                <a:ea typeface="Arial" pitchFamily="34" charset="-122"/>
                <a:cs typeface="Arial" pitchFamily="34" charset="-120"/>
              </a:rPr>
              <a:t>ή</a:t>
            </a:r>
            <a:endParaRPr lang="el-GR" sz="3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ΚΙΝΗΣΗ, ΚΡΑΣΗ ΚΑΙ ΓΙΓΝΕΣΘΑΙ</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09 / 31</a:t>
            </a:r>
            <a:endParaRPr lang="el-GR" sz="1050" dirty="0"/>
          </a:p>
        </p:txBody>
      </p:sp>
      <p:sp>
        <p:nvSpPr>
          <p:cNvPr id="9" name="Shape 6"/>
          <p:cNvSpPr/>
          <p:nvPr/>
        </p:nvSpPr>
        <p:spPr>
          <a:xfrm>
            <a:off x="7114032" y="1554480"/>
            <a:ext cx="4352544" cy="4315968"/>
          </a:xfrm>
          <a:prstGeom prst="roundRect">
            <a:avLst>
              <a:gd name="adj" fmla="val 3814"/>
            </a:avLst>
          </a:prstGeom>
          <a:solidFill>
            <a:srgbClr val="0A2A60">
              <a:alpha val="95000"/>
            </a:srgbClr>
          </a:solidFill>
          <a:ln w="10160">
            <a:solidFill>
              <a:srgbClr val="3871B4">
                <a:alpha val="56000"/>
              </a:srgbClr>
            </a:solidFill>
            <a:prstDash val="solid"/>
          </a:ln>
        </p:spPr>
        <p:txBody>
          <a:bodyPr/>
          <a:lstStyle/>
          <a:p>
            <a:endParaRPr lang="el-GR"/>
          </a:p>
        </p:txBody>
      </p:sp>
      <p:pic>
        <p:nvPicPr>
          <p:cNvPr id="10" name="Image 1" descr="/mnt/data/work_thea/assets/orig_s08_pic0.jpg"/>
          <p:cNvPicPr>
            <a:picLocks noChangeAspect="1"/>
          </p:cNvPicPr>
          <p:nvPr/>
        </p:nvPicPr>
        <p:blipFill>
          <a:blip r:embed="rId4"/>
          <a:srcRect l="12172" r="12172"/>
          <a:stretch/>
        </p:blipFill>
        <p:spPr>
          <a:xfrm>
            <a:off x="7178040" y="1618488"/>
            <a:ext cx="4224528" cy="4187952"/>
          </a:xfrm>
          <a:prstGeom prst="rect">
            <a:avLst/>
          </a:prstGeom>
        </p:spPr>
      </p:pic>
      <p:sp>
        <p:nvSpPr>
          <p:cNvPr id="11" name="Shape 7"/>
          <p:cNvSpPr/>
          <p:nvPr/>
        </p:nvSpPr>
        <p:spPr>
          <a:xfrm>
            <a:off x="758952" y="1691640"/>
            <a:ext cx="6117336" cy="3904488"/>
          </a:xfrm>
          <a:prstGeom prst="roundRect">
            <a:avLst>
              <a:gd name="adj" fmla="val 4215"/>
            </a:avLst>
          </a:prstGeom>
          <a:solidFill>
            <a:srgbClr val="0B2A64">
              <a:alpha val="81000"/>
            </a:srgbClr>
          </a:solidFill>
          <a:ln w="10160">
            <a:solidFill>
              <a:srgbClr val="3871B4">
                <a:alpha val="56000"/>
              </a:srgbClr>
            </a:solidFill>
            <a:prstDash val="solid"/>
          </a:ln>
        </p:spPr>
        <p:txBody>
          <a:bodyPr/>
          <a:lstStyle/>
          <a:p>
            <a:endParaRPr lang="el-GR"/>
          </a:p>
        </p:txBody>
      </p:sp>
      <p:sp>
        <p:nvSpPr>
          <p:cNvPr id="12" name="Text 8"/>
          <p:cNvSpPr/>
          <p:nvPr/>
        </p:nvSpPr>
        <p:spPr>
          <a:xfrm>
            <a:off x="1042416" y="1920240"/>
            <a:ext cx="5550408" cy="3438144"/>
          </a:xfrm>
          <a:prstGeom prst="rect">
            <a:avLst/>
          </a:prstGeom>
          <a:noFill/>
          <a:ln/>
        </p:spPr>
        <p:txBody>
          <a:bodyPr wrap="square" lIns="0" tIns="0" rIns="0" bIns="0" rtlCol="0" anchor="ctr">
            <a:normAutofit/>
          </a:bodyPr>
          <a:lstStyle/>
          <a:p>
            <a:pPr marL="0" indent="0" algn="l">
              <a:lnSpc>
                <a:spcPct val="110000"/>
              </a:lnSpc>
              <a:buNone/>
            </a:pPr>
            <a:r>
              <a:rPr lang="el-GR" altLang="en-US" sz="2240" dirty="0">
                <a:solidFill>
                  <a:srgbClr val="F7FAFF"/>
                </a:solidFill>
                <a:latin typeface="Arial" pitchFamily="34" charset="0"/>
                <a:ea typeface="Arial" pitchFamily="34" charset="-122"/>
                <a:cs typeface="Arial" pitchFamily="34" charset="-120"/>
              </a:rPr>
              <a:t>…με την φορά, την κίνηση και την κράση (μεταξύ τους ανάμειξη) γίγνεται τα πάντα, αυτά που ισχυριζόμαστε ότι είναι, χαρακτηρισμός ωστόσο που δεν είναι σωστός. (Πλ. Θεαίτ. 152 D-E)</a:t>
            </a:r>
            <a:endParaRPr lang="el-GR" sz="224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ΟΠΤΙΚΟ ΦΑΣΜΑ</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10 / 31</a:t>
            </a:r>
            <a:endParaRPr lang="el-GR" sz="1050" dirty="0"/>
          </a:p>
        </p:txBody>
      </p:sp>
      <p:sp>
        <p:nvSpPr>
          <p:cNvPr id="9" name="Shape 6"/>
          <p:cNvSpPr/>
          <p:nvPr/>
        </p:nvSpPr>
        <p:spPr>
          <a:xfrm>
            <a:off x="786384" y="1499616"/>
            <a:ext cx="10625328" cy="3794760"/>
          </a:xfrm>
          <a:prstGeom prst="roundRect">
            <a:avLst>
              <a:gd name="adj" fmla="val 4337"/>
            </a:avLst>
          </a:prstGeom>
          <a:solidFill>
            <a:srgbClr val="0B2A64">
              <a:alpha val="96000"/>
            </a:srgbClr>
          </a:solidFill>
          <a:ln w="10160">
            <a:solidFill>
              <a:srgbClr val="3871B4">
                <a:alpha val="56000"/>
              </a:srgbClr>
            </a:solidFill>
            <a:prstDash val="solid"/>
          </a:ln>
        </p:spPr>
        <p:txBody>
          <a:bodyPr/>
          <a:lstStyle/>
          <a:p>
            <a:endParaRPr lang="el-GR"/>
          </a:p>
        </p:txBody>
      </p:sp>
      <p:sp>
        <p:nvSpPr>
          <p:cNvPr id="10" name="Shape 7"/>
          <p:cNvSpPr/>
          <p:nvPr/>
        </p:nvSpPr>
        <p:spPr>
          <a:xfrm>
            <a:off x="1115568" y="1609344"/>
            <a:ext cx="9939528" cy="3438144"/>
          </a:xfrm>
          <a:prstGeom prst="roundRect">
            <a:avLst>
              <a:gd name="adj" fmla="val 4787"/>
            </a:avLst>
          </a:prstGeom>
          <a:solidFill>
            <a:srgbClr val="0A2A60">
              <a:alpha val="95000"/>
            </a:srgbClr>
          </a:solidFill>
          <a:ln w="10160">
            <a:solidFill>
              <a:srgbClr val="3871B4">
                <a:alpha val="56000"/>
              </a:srgbClr>
            </a:solidFill>
            <a:prstDash val="solid"/>
          </a:ln>
        </p:spPr>
        <p:txBody>
          <a:bodyPr/>
          <a:lstStyle/>
          <a:p>
            <a:endParaRPr lang="el-GR"/>
          </a:p>
        </p:txBody>
      </p:sp>
      <p:pic>
        <p:nvPicPr>
          <p:cNvPr id="11" name="Image 1" descr="/mnt/data/work_thea/assets/orig_s09_pic2.png"/>
          <p:cNvPicPr>
            <a:picLocks noChangeAspect="1"/>
          </p:cNvPicPr>
          <p:nvPr/>
        </p:nvPicPr>
        <p:blipFill>
          <a:blip r:embed="rId4"/>
          <a:stretch>
            <a:fillRect/>
          </a:stretch>
        </p:blipFill>
        <p:spPr>
          <a:xfrm>
            <a:off x="2755809" y="1673352"/>
            <a:ext cx="6659047" cy="3310128"/>
          </a:xfrm>
          <a:prstGeom prst="rect">
            <a:avLst/>
          </a:prstGeom>
        </p:spPr>
      </p:pic>
      <p:sp>
        <p:nvSpPr>
          <p:cNvPr id="12" name="Shape 8"/>
          <p:cNvSpPr/>
          <p:nvPr/>
        </p:nvSpPr>
        <p:spPr>
          <a:xfrm>
            <a:off x="813816" y="5449824"/>
            <a:ext cx="10561320" cy="649224"/>
          </a:xfrm>
          <a:prstGeom prst="roundRect">
            <a:avLst>
              <a:gd name="adj" fmla="val 25352"/>
            </a:avLst>
          </a:prstGeom>
          <a:solidFill>
            <a:srgbClr val="0B2A64">
              <a:alpha val="81000"/>
            </a:srgbClr>
          </a:solidFill>
          <a:ln w="10160">
            <a:solidFill>
              <a:srgbClr val="3871B4">
                <a:alpha val="56000"/>
              </a:srgbClr>
            </a:solidFill>
            <a:prstDash val="solid"/>
          </a:ln>
        </p:spPr>
        <p:txBody>
          <a:bodyPr/>
          <a:lstStyle/>
          <a:p>
            <a:endParaRPr lang="el-GR"/>
          </a:p>
        </p:txBody>
      </p:sp>
      <p:sp>
        <p:nvSpPr>
          <p:cNvPr id="13" name="Text 9"/>
          <p:cNvSpPr/>
          <p:nvPr/>
        </p:nvSpPr>
        <p:spPr>
          <a:xfrm>
            <a:off x="1097280" y="5678424"/>
            <a:ext cx="9994392" cy="182880"/>
          </a:xfrm>
          <a:prstGeom prst="rect">
            <a:avLst/>
          </a:prstGeom>
          <a:noFill/>
          <a:ln/>
        </p:spPr>
        <p:txBody>
          <a:bodyPr wrap="square" lIns="0" tIns="0" rIns="0" bIns="0" rtlCol="0" anchor="ctr">
            <a:normAutofit/>
          </a:bodyPr>
          <a:lstStyle/>
          <a:p>
            <a:pPr marL="0" indent="0" algn="l">
              <a:lnSpc>
                <a:spcPct val="110000"/>
              </a:lnSpc>
              <a:buNone/>
            </a:pPr>
            <a:r>
              <a:rPr lang="el-GR" altLang="en-US" sz="1700" dirty="0">
                <a:solidFill>
                  <a:srgbClr val="F7FAFF"/>
                </a:solidFill>
                <a:latin typeface="Arial" pitchFamily="34" charset="0"/>
                <a:ea typeface="Arial" pitchFamily="34" charset="-122"/>
                <a:cs typeface="Arial" pitchFamily="34" charset="-120"/>
              </a:rPr>
              <a:t>Το μέρος του οπτικού φάσματος που βλέπει ο άνθρωπος είναι πολύ περιορισμένο. Από 400nm ως 700nm (www.dls.ym.edu.tw/neuroscience/gif/electro.gif)</a:t>
            </a:r>
            <a:endParaRPr lang="el-GR"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Η ΕΠΙΣΤΗΜΗ ΩΣ ΑΙΣΘΗΣΗ</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11 / 31</a:t>
            </a:r>
            <a:endParaRPr lang="el-GR" sz="1050" dirty="0"/>
          </a:p>
        </p:txBody>
      </p:sp>
      <p:sp>
        <p:nvSpPr>
          <p:cNvPr id="9" name="Shape 6"/>
          <p:cNvSpPr/>
          <p:nvPr/>
        </p:nvSpPr>
        <p:spPr>
          <a:xfrm>
            <a:off x="786384" y="1536192"/>
            <a:ext cx="10634472" cy="1709928"/>
          </a:xfrm>
          <a:prstGeom prst="roundRect">
            <a:avLst>
              <a:gd name="adj" fmla="val 9626"/>
            </a:avLst>
          </a:prstGeom>
          <a:solidFill>
            <a:srgbClr val="0B2A64">
              <a:alpha val="81000"/>
            </a:srgbClr>
          </a:solidFill>
          <a:ln w="10160">
            <a:solidFill>
              <a:srgbClr val="3871B4">
                <a:alpha val="56000"/>
              </a:srgbClr>
            </a:solidFill>
            <a:prstDash val="solid"/>
          </a:ln>
        </p:spPr>
        <p:txBody>
          <a:bodyPr/>
          <a:lstStyle/>
          <a:p>
            <a:endParaRPr lang="el-GR"/>
          </a:p>
        </p:txBody>
      </p:sp>
      <p:sp>
        <p:nvSpPr>
          <p:cNvPr id="10" name="Shape 7"/>
          <p:cNvSpPr/>
          <p:nvPr/>
        </p:nvSpPr>
        <p:spPr>
          <a:xfrm>
            <a:off x="1033272" y="1728216"/>
            <a:ext cx="3200400" cy="292608"/>
          </a:xfrm>
          <a:prstGeom prst="roundRect">
            <a:avLst>
              <a:gd name="adj" fmla="val 37500"/>
            </a:avLst>
          </a:prstGeom>
          <a:solidFill>
            <a:srgbClr val="071C42">
              <a:alpha val="80000"/>
            </a:srgbClr>
          </a:solidFill>
          <a:ln w="8890">
            <a:solidFill>
              <a:srgbClr val="6DCCF4">
                <a:alpha val="42000"/>
              </a:srgbClr>
            </a:solidFill>
            <a:prstDash val="solid"/>
          </a:ln>
        </p:spPr>
        <p:txBody>
          <a:bodyPr/>
          <a:lstStyle/>
          <a:p>
            <a:endParaRPr lang="el-GR"/>
          </a:p>
        </p:txBody>
      </p:sp>
      <p:sp>
        <p:nvSpPr>
          <p:cNvPr id="11" name="Text 8"/>
          <p:cNvSpPr/>
          <p:nvPr/>
        </p:nvSpPr>
        <p:spPr>
          <a:xfrm>
            <a:off x="1143000" y="1760220"/>
            <a:ext cx="2980944" cy="219456"/>
          </a:xfrm>
          <a:prstGeom prst="rect">
            <a:avLst/>
          </a:prstGeom>
          <a:noFill/>
          <a:ln/>
        </p:spPr>
        <p:txBody>
          <a:bodyPr wrap="square" lIns="0" tIns="0" rIns="0" bIns="0" rtlCol="0" anchor="ctr">
            <a:normAutofit/>
          </a:bodyPr>
          <a:lstStyle/>
          <a:p>
            <a:pPr marL="0" indent="0">
              <a:buNone/>
            </a:pPr>
            <a:r>
              <a:rPr lang="el-GR" altLang="en-US" sz="1130" b="1" kern="0" spc="25" dirty="0">
                <a:solidFill>
                  <a:srgbClr val="6DCCF4"/>
                </a:solidFill>
                <a:latin typeface="Arial" pitchFamily="34" charset="0"/>
                <a:ea typeface="Arial" pitchFamily="34" charset="-122"/>
                <a:cs typeface="Arial" pitchFamily="34" charset="-120"/>
              </a:rPr>
              <a:t>ΚΙΝΗΣΗ ΚΑΙ ΓΕΝΕΣΗ</a:t>
            </a:r>
            <a:endParaRPr lang="el-GR" sz="1130" dirty="0"/>
          </a:p>
        </p:txBody>
      </p:sp>
      <p:sp>
        <p:nvSpPr>
          <p:cNvPr id="12" name="Text 9"/>
          <p:cNvSpPr/>
          <p:nvPr/>
        </p:nvSpPr>
        <p:spPr>
          <a:xfrm>
            <a:off x="1069848" y="2176272"/>
            <a:ext cx="10067544" cy="905256"/>
          </a:xfrm>
          <a:prstGeom prst="rect">
            <a:avLst/>
          </a:prstGeom>
          <a:noFill/>
          <a:ln/>
        </p:spPr>
        <p:txBody>
          <a:bodyPr wrap="square" lIns="0" tIns="0" rIns="0" bIns="0" rtlCol="0" anchor="ctr">
            <a:normAutofit/>
          </a:bodyPr>
          <a:lstStyle/>
          <a:p>
            <a:pPr marL="0" indent="0" algn="l">
              <a:lnSpc>
                <a:spcPct val="110000"/>
              </a:lnSpc>
              <a:buNone/>
            </a:pPr>
            <a:r>
              <a:rPr lang="el-GR" altLang="en-US" sz="2090" dirty="0">
                <a:solidFill>
                  <a:srgbClr val="F7FAFF"/>
                </a:solidFill>
                <a:latin typeface="Arial" pitchFamily="34" charset="0"/>
                <a:ea typeface="Arial" pitchFamily="34" charset="-122"/>
                <a:cs typeface="Arial" pitchFamily="34" charset="-120"/>
              </a:rPr>
              <a:t>«..ό,τι νομίζεται (δοκούν) και ό,τι γίγνεται μας το παρέχει η κίνηση, ενώ την ανυπαρξία (μη είναι) και την καταστροφή των πραγμάτων, μας την παρέχει η ακινησία ». (Πλ. Θεαίτ. 153 Α, 5-9)</a:t>
            </a:r>
            <a:endParaRPr lang="el-GR" sz="2090" dirty="0"/>
          </a:p>
        </p:txBody>
      </p:sp>
      <p:sp>
        <p:nvSpPr>
          <p:cNvPr id="13" name="Shape 10"/>
          <p:cNvSpPr/>
          <p:nvPr/>
        </p:nvSpPr>
        <p:spPr>
          <a:xfrm>
            <a:off x="786384" y="3447288"/>
            <a:ext cx="10634472" cy="2523744"/>
          </a:xfrm>
          <a:prstGeom prst="roundRect">
            <a:avLst>
              <a:gd name="adj" fmla="val 6522"/>
            </a:avLst>
          </a:prstGeom>
          <a:solidFill>
            <a:srgbClr val="0B2A64">
              <a:alpha val="81000"/>
            </a:srgbClr>
          </a:solidFill>
          <a:ln w="10160">
            <a:solidFill>
              <a:srgbClr val="3871B4">
                <a:alpha val="56000"/>
              </a:srgbClr>
            </a:solidFill>
            <a:prstDash val="solid"/>
          </a:ln>
        </p:spPr>
        <p:txBody>
          <a:bodyPr/>
          <a:lstStyle/>
          <a:p>
            <a:endParaRPr lang="el-GR"/>
          </a:p>
        </p:txBody>
      </p:sp>
      <p:sp>
        <p:nvSpPr>
          <p:cNvPr id="14" name="Shape 11"/>
          <p:cNvSpPr/>
          <p:nvPr/>
        </p:nvSpPr>
        <p:spPr>
          <a:xfrm>
            <a:off x="1033272" y="3639312"/>
            <a:ext cx="3200400" cy="292608"/>
          </a:xfrm>
          <a:prstGeom prst="roundRect">
            <a:avLst>
              <a:gd name="adj" fmla="val 37500"/>
            </a:avLst>
          </a:prstGeom>
          <a:solidFill>
            <a:srgbClr val="071C42">
              <a:alpha val="80000"/>
            </a:srgbClr>
          </a:solidFill>
          <a:ln w="8890">
            <a:solidFill>
              <a:srgbClr val="6DCCF4">
                <a:alpha val="42000"/>
              </a:srgbClr>
            </a:solidFill>
            <a:prstDash val="solid"/>
          </a:ln>
        </p:spPr>
        <p:txBody>
          <a:bodyPr/>
          <a:lstStyle/>
          <a:p>
            <a:endParaRPr lang="el-GR"/>
          </a:p>
        </p:txBody>
      </p:sp>
      <p:sp>
        <p:nvSpPr>
          <p:cNvPr id="15" name="Text 12"/>
          <p:cNvSpPr/>
          <p:nvPr/>
        </p:nvSpPr>
        <p:spPr>
          <a:xfrm>
            <a:off x="1143000" y="3671316"/>
            <a:ext cx="2980944" cy="219456"/>
          </a:xfrm>
          <a:prstGeom prst="rect">
            <a:avLst/>
          </a:prstGeom>
          <a:noFill/>
          <a:ln/>
        </p:spPr>
        <p:txBody>
          <a:bodyPr wrap="square" lIns="0" tIns="0" rIns="0" bIns="0" rtlCol="0" anchor="ctr">
            <a:normAutofit/>
          </a:bodyPr>
          <a:lstStyle/>
          <a:p>
            <a:pPr marL="0" indent="0">
              <a:buNone/>
            </a:pPr>
            <a:r>
              <a:rPr lang="el-GR" altLang="en-US" sz="1130" b="1" kern="0" spc="25" dirty="0">
                <a:solidFill>
                  <a:srgbClr val="6DCCF4"/>
                </a:solidFill>
                <a:latin typeface="Arial" pitchFamily="34" charset="0"/>
                <a:ea typeface="Arial" pitchFamily="34" charset="-122"/>
                <a:cs typeface="Arial" pitchFamily="34" charset="-120"/>
              </a:rPr>
              <a:t>ΧΡΩΜΑ ΚΑΙ ΠΑΡΑΤΗΡΗΤΗΣ</a:t>
            </a:r>
            <a:endParaRPr lang="el-GR" sz="1130" dirty="0"/>
          </a:p>
        </p:txBody>
      </p:sp>
      <p:sp>
        <p:nvSpPr>
          <p:cNvPr id="16" name="Text 13"/>
          <p:cNvSpPr/>
          <p:nvPr/>
        </p:nvSpPr>
        <p:spPr>
          <a:xfrm>
            <a:off x="1069848" y="4087368"/>
            <a:ext cx="10067544" cy="1719072"/>
          </a:xfrm>
          <a:prstGeom prst="rect">
            <a:avLst/>
          </a:prstGeom>
          <a:noFill/>
          <a:ln/>
        </p:spPr>
        <p:txBody>
          <a:bodyPr wrap="square" lIns="0" tIns="0" rIns="0" bIns="0" rtlCol="0" anchor="ctr">
            <a:normAutofit/>
          </a:bodyPr>
          <a:lstStyle/>
          <a:p>
            <a:pPr marL="0" indent="0" algn="l">
              <a:lnSpc>
                <a:spcPct val="110000"/>
              </a:lnSpc>
              <a:buNone/>
            </a:pPr>
            <a:r>
              <a:rPr lang="el-GR" altLang="en-US" sz="2080" dirty="0">
                <a:solidFill>
                  <a:srgbClr val="F7FAFF"/>
                </a:solidFill>
                <a:latin typeface="Arial" pitchFamily="34" charset="0"/>
                <a:ea typeface="Arial" pitchFamily="34" charset="-122"/>
                <a:cs typeface="Arial" pitchFamily="34" charset="-120"/>
              </a:rPr>
              <a:t>«...το μαύρο και το λευκό και οποιοδήποτε άλλο χρώμα προέρχεται από την κατεύθυνση των ματιών προς την προσήκουσα φορά. Και όποιο χρώμα ισχυριζόμαστε ότι υπάρχει, δεν είναι ούτε το προσβάλλον ούτε το προσβαλλόμενον, αλλά κάτι μεταξύ αυτών, το οποίο είναι ιδιαίτερο για κάθε άνθρωπο. Θα ισχυριζόσου μάλιστα εσύ πως όποιο χρώμα σου φαίνεται εσένα, το ίδιο φαίνεται και σε έναν σκύλο» (Πλ. Θεαίτ. 153 Ε, 5-9 – 154 Α, 1-4)</a:t>
            </a:r>
            <a:endParaRPr lang="el-GR" sz="208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Η ΕΠΙΣΤΗΜΗ ΩΣ ΑΙΣΘΗΣΗ</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12 / 31</a:t>
            </a:r>
            <a:endParaRPr lang="el-GR" sz="1050" dirty="0"/>
          </a:p>
        </p:txBody>
      </p:sp>
      <p:sp>
        <p:nvSpPr>
          <p:cNvPr id="9" name="Shape 6"/>
          <p:cNvSpPr/>
          <p:nvPr/>
        </p:nvSpPr>
        <p:spPr>
          <a:xfrm>
            <a:off x="941832" y="1938528"/>
            <a:ext cx="4169664" cy="1389888"/>
          </a:xfrm>
          <a:prstGeom prst="roundRect">
            <a:avLst>
              <a:gd name="adj" fmla="val 11842"/>
            </a:avLst>
          </a:prstGeom>
          <a:solidFill>
            <a:srgbClr val="0B2A64">
              <a:alpha val="91000"/>
            </a:srgbClr>
          </a:solidFill>
          <a:ln w="10160">
            <a:solidFill>
              <a:srgbClr val="3871B4">
                <a:alpha val="56000"/>
              </a:srgbClr>
            </a:solidFill>
            <a:prstDash val="solid"/>
          </a:ln>
        </p:spPr>
        <p:txBody>
          <a:bodyPr/>
          <a:lstStyle/>
          <a:p>
            <a:endParaRPr lang="el-GR"/>
          </a:p>
        </p:txBody>
      </p:sp>
      <p:sp>
        <p:nvSpPr>
          <p:cNvPr id="10" name="Shape 7"/>
          <p:cNvSpPr/>
          <p:nvPr/>
        </p:nvSpPr>
        <p:spPr>
          <a:xfrm>
            <a:off x="6995160" y="1938528"/>
            <a:ext cx="4169664" cy="1389888"/>
          </a:xfrm>
          <a:prstGeom prst="roundRect">
            <a:avLst>
              <a:gd name="adj" fmla="val 11842"/>
            </a:avLst>
          </a:prstGeom>
          <a:solidFill>
            <a:srgbClr val="0B2A64">
              <a:alpha val="91000"/>
            </a:srgbClr>
          </a:solidFill>
          <a:ln w="10160">
            <a:solidFill>
              <a:srgbClr val="3871B4">
                <a:alpha val="56000"/>
              </a:srgbClr>
            </a:solidFill>
            <a:prstDash val="solid"/>
          </a:ln>
        </p:spPr>
        <p:txBody>
          <a:bodyPr/>
          <a:lstStyle/>
          <a:p>
            <a:endParaRPr lang="el-GR"/>
          </a:p>
        </p:txBody>
      </p:sp>
      <p:sp>
        <p:nvSpPr>
          <p:cNvPr id="11" name="Text 8"/>
          <p:cNvSpPr/>
          <p:nvPr/>
        </p:nvSpPr>
        <p:spPr>
          <a:xfrm>
            <a:off x="1225296" y="2167128"/>
            <a:ext cx="566928" cy="484632"/>
          </a:xfrm>
          <a:prstGeom prst="rect">
            <a:avLst/>
          </a:prstGeom>
          <a:noFill/>
          <a:ln/>
        </p:spPr>
        <p:txBody>
          <a:bodyPr wrap="square" lIns="0" tIns="0" rIns="0" bIns="0" rtlCol="0" anchor="ctr">
            <a:normAutofit/>
          </a:bodyPr>
          <a:lstStyle/>
          <a:p>
            <a:pPr marL="0" indent="0">
              <a:buNone/>
            </a:pPr>
            <a:r>
              <a:rPr lang="el-GR" altLang="en-US" sz="2900" b="1" dirty="0">
                <a:solidFill>
                  <a:srgbClr val="FFDC46"/>
                </a:solidFill>
                <a:latin typeface="Georgia" pitchFamily="34" charset="0"/>
                <a:ea typeface="Georgia" pitchFamily="34" charset="-122"/>
                <a:cs typeface="Georgia" pitchFamily="34" charset="-120"/>
              </a:rPr>
              <a:t>Α</a:t>
            </a:r>
            <a:endParaRPr lang="el-GR" sz="2900" dirty="0"/>
          </a:p>
        </p:txBody>
      </p:sp>
      <p:sp>
        <p:nvSpPr>
          <p:cNvPr id="12" name="Text 9"/>
          <p:cNvSpPr/>
          <p:nvPr/>
        </p:nvSpPr>
        <p:spPr>
          <a:xfrm>
            <a:off x="1828800" y="2185416"/>
            <a:ext cx="2862072" cy="457200"/>
          </a:xfrm>
          <a:prstGeom prst="rect">
            <a:avLst/>
          </a:prstGeom>
          <a:noFill/>
          <a:ln/>
        </p:spPr>
        <p:txBody>
          <a:bodyPr wrap="square" lIns="0" tIns="0" rIns="0" bIns="0" rtlCol="0" anchor="ctr">
            <a:normAutofit/>
          </a:bodyPr>
          <a:lstStyle/>
          <a:p>
            <a:pPr marL="0" indent="0">
              <a:buNone/>
            </a:pPr>
            <a:r>
              <a:rPr lang="el-GR" altLang="en-US" sz="2250" b="1" dirty="0">
                <a:solidFill>
                  <a:srgbClr val="F7FAFF"/>
                </a:solidFill>
                <a:latin typeface="Arial" pitchFamily="34" charset="0"/>
                <a:ea typeface="Arial" pitchFamily="34" charset="-122"/>
                <a:cs typeface="Arial" pitchFamily="34" charset="-120"/>
              </a:rPr>
              <a:t>ΠΑΡΑΤΗΡΗΤΗΣ</a:t>
            </a:r>
            <a:endParaRPr lang="el-GR" sz="2250" dirty="0"/>
          </a:p>
        </p:txBody>
      </p:sp>
      <p:sp>
        <p:nvSpPr>
          <p:cNvPr id="13" name="Text 10"/>
          <p:cNvSpPr/>
          <p:nvPr/>
        </p:nvSpPr>
        <p:spPr>
          <a:xfrm>
            <a:off x="7306056" y="2167128"/>
            <a:ext cx="521208" cy="484632"/>
          </a:xfrm>
          <a:prstGeom prst="rect">
            <a:avLst/>
          </a:prstGeom>
          <a:noFill/>
          <a:ln/>
        </p:spPr>
        <p:txBody>
          <a:bodyPr wrap="square" lIns="0" tIns="0" rIns="0" bIns="0" rtlCol="0" anchor="ctr">
            <a:normAutofit/>
          </a:bodyPr>
          <a:lstStyle/>
          <a:p>
            <a:pPr marL="0" indent="0">
              <a:buNone/>
            </a:pPr>
            <a:r>
              <a:rPr lang="el-GR" altLang="en-US" sz="2900" b="1" dirty="0">
                <a:solidFill>
                  <a:srgbClr val="FFDC46"/>
                </a:solidFill>
                <a:latin typeface="Georgia" pitchFamily="34" charset="0"/>
                <a:ea typeface="Georgia" pitchFamily="34" charset="-122"/>
                <a:cs typeface="Georgia" pitchFamily="34" charset="-120"/>
              </a:rPr>
              <a:t>Β</a:t>
            </a:r>
            <a:endParaRPr lang="el-GR" sz="2900" dirty="0"/>
          </a:p>
        </p:txBody>
      </p:sp>
      <p:sp>
        <p:nvSpPr>
          <p:cNvPr id="14" name="Text 11"/>
          <p:cNvSpPr/>
          <p:nvPr/>
        </p:nvSpPr>
        <p:spPr>
          <a:xfrm>
            <a:off x="7891272" y="2176272"/>
            <a:ext cx="2816352" cy="502920"/>
          </a:xfrm>
          <a:prstGeom prst="rect">
            <a:avLst/>
          </a:prstGeom>
          <a:noFill/>
          <a:ln/>
        </p:spPr>
        <p:txBody>
          <a:bodyPr wrap="square" lIns="0" tIns="0" rIns="0" bIns="0" rtlCol="0" anchor="ctr">
            <a:normAutofit/>
          </a:bodyPr>
          <a:lstStyle/>
          <a:p>
            <a:pPr marL="0" indent="0">
              <a:buNone/>
            </a:pPr>
            <a:r>
              <a:rPr lang="el-GR" altLang="en-US" sz="2060" b="1" dirty="0">
                <a:solidFill>
                  <a:srgbClr val="F7FAFF"/>
                </a:solidFill>
                <a:latin typeface="Arial" pitchFamily="34" charset="0"/>
                <a:ea typeface="Arial" pitchFamily="34" charset="-122"/>
                <a:cs typeface="Arial" pitchFamily="34" charset="-120"/>
              </a:rPr>
              <a:t>ΠΑΡΑΤΗΡΟΥΜΕΝΟ</a:t>
            </a:r>
            <a:endParaRPr lang="el-GR" sz="2060" dirty="0"/>
          </a:p>
        </p:txBody>
      </p:sp>
      <p:sp>
        <p:nvSpPr>
          <p:cNvPr id="15" name="Shape 12"/>
          <p:cNvSpPr/>
          <p:nvPr/>
        </p:nvSpPr>
        <p:spPr>
          <a:xfrm>
            <a:off x="5111496" y="2624328"/>
            <a:ext cx="1865376" cy="0"/>
          </a:xfrm>
          <a:prstGeom prst="line">
            <a:avLst/>
          </a:prstGeom>
          <a:noFill/>
          <a:ln w="38100">
            <a:solidFill>
              <a:srgbClr val="6DCCF4"/>
            </a:solidFill>
            <a:prstDash val="solid"/>
            <a:headEnd type="none"/>
            <a:tailEnd type="none"/>
          </a:ln>
        </p:spPr>
        <p:txBody>
          <a:bodyPr/>
          <a:lstStyle/>
          <a:p>
            <a:endParaRPr lang="el-GR"/>
          </a:p>
        </p:txBody>
      </p:sp>
      <p:sp>
        <p:nvSpPr>
          <p:cNvPr id="16" name="Shape 13"/>
          <p:cNvSpPr/>
          <p:nvPr/>
        </p:nvSpPr>
        <p:spPr>
          <a:xfrm>
            <a:off x="3017520" y="3364992"/>
            <a:ext cx="3072384" cy="804672"/>
          </a:xfrm>
          <a:prstGeom prst="line">
            <a:avLst/>
          </a:prstGeom>
          <a:noFill/>
          <a:ln w="25400">
            <a:solidFill>
              <a:srgbClr val="6DCCF4"/>
            </a:solidFill>
            <a:prstDash val="solid"/>
            <a:headEnd type="none"/>
            <a:tailEnd type="none"/>
          </a:ln>
        </p:spPr>
        <p:txBody>
          <a:bodyPr/>
          <a:lstStyle/>
          <a:p>
            <a:endParaRPr lang="el-GR"/>
          </a:p>
        </p:txBody>
      </p:sp>
      <p:sp>
        <p:nvSpPr>
          <p:cNvPr id="17" name="Shape 14"/>
          <p:cNvSpPr/>
          <p:nvPr/>
        </p:nvSpPr>
        <p:spPr>
          <a:xfrm>
            <a:off x="9107424" y="3364992"/>
            <a:ext cx="0" cy="804672"/>
          </a:xfrm>
          <a:prstGeom prst="line">
            <a:avLst/>
          </a:prstGeom>
          <a:noFill/>
          <a:ln w="25400">
            <a:solidFill>
              <a:srgbClr val="6DCCF4"/>
            </a:solidFill>
            <a:prstDash val="solid"/>
            <a:headEnd type="none"/>
            <a:tailEnd type="none"/>
          </a:ln>
        </p:spPr>
        <p:txBody>
          <a:bodyPr/>
          <a:lstStyle/>
          <a:p>
            <a:endParaRPr lang="el-GR"/>
          </a:p>
        </p:txBody>
      </p:sp>
      <p:sp>
        <p:nvSpPr>
          <p:cNvPr id="18" name="Shape 15"/>
          <p:cNvSpPr/>
          <p:nvPr/>
        </p:nvSpPr>
        <p:spPr>
          <a:xfrm>
            <a:off x="3758184" y="4297680"/>
            <a:ext cx="4672584" cy="1371600"/>
          </a:xfrm>
          <a:prstGeom prst="roundRect">
            <a:avLst>
              <a:gd name="adj" fmla="val 12000"/>
            </a:avLst>
          </a:prstGeom>
          <a:solidFill>
            <a:srgbClr val="104883">
              <a:alpha val="92000"/>
            </a:srgbClr>
          </a:solidFill>
          <a:ln w="10160">
            <a:solidFill>
              <a:srgbClr val="FFDC46">
                <a:alpha val="56000"/>
              </a:srgbClr>
            </a:solidFill>
            <a:prstDash val="solid"/>
          </a:ln>
        </p:spPr>
        <p:txBody>
          <a:bodyPr/>
          <a:lstStyle/>
          <a:p>
            <a:endParaRPr lang="el-GR"/>
          </a:p>
        </p:txBody>
      </p:sp>
      <p:sp>
        <p:nvSpPr>
          <p:cNvPr id="19" name="Text 16"/>
          <p:cNvSpPr/>
          <p:nvPr/>
        </p:nvSpPr>
        <p:spPr>
          <a:xfrm>
            <a:off x="4014216" y="4645152"/>
            <a:ext cx="548640" cy="457200"/>
          </a:xfrm>
          <a:prstGeom prst="rect">
            <a:avLst/>
          </a:prstGeom>
          <a:noFill/>
          <a:ln/>
        </p:spPr>
        <p:txBody>
          <a:bodyPr wrap="square" lIns="0" tIns="0" rIns="0" bIns="0" rtlCol="0" anchor="ctr">
            <a:normAutofit/>
          </a:bodyPr>
          <a:lstStyle/>
          <a:p>
            <a:pPr marL="0" indent="0">
              <a:buNone/>
            </a:pPr>
            <a:r>
              <a:rPr lang="el-GR" altLang="en-US" sz="2700" b="1" dirty="0">
                <a:solidFill>
                  <a:srgbClr val="FFDC46"/>
                </a:solidFill>
                <a:latin typeface="Georgia" pitchFamily="34" charset="0"/>
                <a:ea typeface="Georgia" pitchFamily="34" charset="-122"/>
                <a:cs typeface="Georgia" pitchFamily="34" charset="-120"/>
              </a:rPr>
              <a:t>Γ</a:t>
            </a:r>
            <a:endParaRPr lang="el-GR" sz="2700" dirty="0"/>
          </a:p>
        </p:txBody>
      </p:sp>
      <p:sp>
        <p:nvSpPr>
          <p:cNvPr id="20" name="Text 17"/>
          <p:cNvSpPr/>
          <p:nvPr/>
        </p:nvSpPr>
        <p:spPr>
          <a:xfrm>
            <a:off x="4590288" y="4562856"/>
            <a:ext cx="3383280" cy="310896"/>
          </a:xfrm>
          <a:prstGeom prst="rect">
            <a:avLst/>
          </a:prstGeom>
          <a:noFill/>
          <a:ln/>
        </p:spPr>
        <p:txBody>
          <a:bodyPr wrap="square" lIns="0" tIns="0" rIns="0" bIns="0" rtlCol="0" anchor="ctr">
            <a:normAutofit/>
          </a:bodyPr>
          <a:lstStyle/>
          <a:p>
            <a:pPr marL="0" indent="0" algn="ctr">
              <a:buNone/>
            </a:pPr>
            <a:r>
              <a:rPr lang="el-GR" altLang="en-US" sz="2300" b="1" dirty="0">
                <a:solidFill>
                  <a:srgbClr val="F7FAFF"/>
                </a:solidFill>
                <a:latin typeface="Arial" pitchFamily="34" charset="0"/>
                <a:ea typeface="Arial" pitchFamily="34" charset="-122"/>
                <a:cs typeface="Arial" pitchFamily="34" charset="-120"/>
              </a:rPr>
              <a:t>ΓΕΓΟΝΟΣ</a:t>
            </a:r>
            <a:endParaRPr lang="el-GR" sz="2300" dirty="0"/>
          </a:p>
        </p:txBody>
      </p:sp>
      <p:sp>
        <p:nvSpPr>
          <p:cNvPr id="21" name="Text 18"/>
          <p:cNvSpPr/>
          <p:nvPr/>
        </p:nvSpPr>
        <p:spPr>
          <a:xfrm>
            <a:off x="4187952" y="4965192"/>
            <a:ext cx="3849624" cy="356616"/>
          </a:xfrm>
          <a:prstGeom prst="rect">
            <a:avLst/>
          </a:prstGeom>
          <a:noFill/>
          <a:ln/>
        </p:spPr>
        <p:txBody>
          <a:bodyPr wrap="square" lIns="0" tIns="0" rIns="0" bIns="0" rtlCol="0" anchor="ctr">
            <a:normAutofit/>
          </a:bodyPr>
          <a:lstStyle/>
          <a:p>
            <a:pPr marL="0" indent="0" algn="ctr">
              <a:buNone/>
            </a:pPr>
            <a:r>
              <a:rPr lang="el-GR" altLang="en-US" sz="1650" dirty="0">
                <a:solidFill>
                  <a:srgbClr val="D0DFF3"/>
                </a:solidFill>
                <a:latin typeface="Arial" pitchFamily="34" charset="0"/>
                <a:ea typeface="Arial" pitchFamily="34" charset="-122"/>
                <a:cs typeface="Arial" pitchFamily="34" charset="-120"/>
              </a:rPr>
              <a:t>ΧΑΡΑΚΤΗΡΙΣΤΙΚΟ ΓΝΩΡΙΣΜΑ</a:t>
            </a:r>
            <a:endParaRPr lang="el-GR" sz="1650" dirty="0"/>
          </a:p>
        </p:txBody>
      </p:sp>
      <p:sp>
        <p:nvSpPr>
          <p:cNvPr id="22" name="Text 19"/>
          <p:cNvSpPr/>
          <p:nvPr/>
        </p:nvSpPr>
        <p:spPr>
          <a:xfrm>
            <a:off x="822960" y="6080760"/>
            <a:ext cx="10424160" cy="237744"/>
          </a:xfrm>
          <a:prstGeom prst="rect">
            <a:avLst/>
          </a:prstGeom>
          <a:noFill/>
          <a:ln/>
        </p:spPr>
        <p:txBody>
          <a:bodyPr wrap="square" lIns="0" tIns="0" rIns="0" bIns="0" rtlCol="0" anchor="ctr">
            <a:normAutofit/>
          </a:bodyPr>
          <a:lstStyle/>
          <a:p>
            <a:pPr marL="0" indent="0">
              <a:buNone/>
            </a:pPr>
            <a:r>
              <a:rPr lang="el-GR" altLang="en-US" sz="1250" i="1" dirty="0">
                <a:solidFill>
                  <a:srgbClr val="D0DFF3"/>
                </a:solidFill>
                <a:latin typeface="Arial" pitchFamily="34" charset="0"/>
                <a:ea typeface="Arial" pitchFamily="34" charset="-122"/>
                <a:cs typeface="Arial" pitchFamily="34" charset="-120"/>
              </a:rPr>
              <a:t>Το γεγονός/γνώρισμα παρουσιάζεται ως αποτέλεσμα σχέσης παρατηρητή και παρατηρουμένου.</a:t>
            </a:r>
            <a:endParaRPr lang="el-GR"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ΕΜΠΕΔΟΚΛΗΣ</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13 / 31</a:t>
            </a:r>
            <a:endParaRPr lang="el-GR" sz="1050" dirty="0"/>
          </a:p>
        </p:txBody>
      </p:sp>
      <p:sp>
        <p:nvSpPr>
          <p:cNvPr id="9" name="Shape 6"/>
          <p:cNvSpPr/>
          <p:nvPr/>
        </p:nvSpPr>
        <p:spPr>
          <a:xfrm>
            <a:off x="804672" y="1719072"/>
            <a:ext cx="10570464" cy="1792224"/>
          </a:xfrm>
          <a:prstGeom prst="roundRect">
            <a:avLst>
              <a:gd name="adj" fmla="val 9184"/>
            </a:avLst>
          </a:prstGeom>
          <a:solidFill>
            <a:srgbClr val="0B2A64">
              <a:alpha val="81000"/>
            </a:srgbClr>
          </a:solidFill>
          <a:ln w="10160">
            <a:solidFill>
              <a:srgbClr val="3871B4">
                <a:alpha val="56000"/>
              </a:srgbClr>
            </a:solidFill>
            <a:prstDash val="solid"/>
          </a:ln>
        </p:spPr>
        <p:txBody>
          <a:bodyPr/>
          <a:lstStyle/>
          <a:p>
            <a:endParaRPr lang="el-GR"/>
          </a:p>
        </p:txBody>
      </p:sp>
      <p:sp>
        <p:nvSpPr>
          <p:cNvPr id="10" name="Text 7"/>
          <p:cNvSpPr/>
          <p:nvPr/>
        </p:nvSpPr>
        <p:spPr>
          <a:xfrm>
            <a:off x="1088136" y="1947672"/>
            <a:ext cx="10003536" cy="1325880"/>
          </a:xfrm>
          <a:prstGeom prst="rect">
            <a:avLst/>
          </a:prstGeom>
          <a:noFill/>
          <a:ln/>
        </p:spPr>
        <p:txBody>
          <a:bodyPr wrap="square" lIns="0" tIns="0" rIns="0" bIns="0" rtlCol="0" anchor="ctr">
            <a:normAutofit/>
          </a:bodyPr>
          <a:lstStyle/>
          <a:p>
            <a:pPr marL="0" indent="0" algn="l">
              <a:lnSpc>
                <a:spcPct val="110000"/>
              </a:lnSpc>
              <a:buNone/>
            </a:pPr>
            <a:r>
              <a:rPr lang="el-GR" altLang="en-US" sz="2600" dirty="0">
                <a:solidFill>
                  <a:srgbClr val="F7FAFF"/>
                </a:solidFill>
                <a:latin typeface="Arial" pitchFamily="34" charset="0"/>
                <a:ea typeface="Arial" pitchFamily="34" charset="-122"/>
                <a:cs typeface="Arial" pitchFamily="34" charset="-120"/>
              </a:rPr>
              <a:t>όταν μεταβάλλει ο άνθρωπος την έξιν, μεταβάλλει και την φρόνηση». (Αριστοτέλους, Μ.τ.Φ, 1009 b, 17)</a:t>
            </a:r>
            <a:endParaRPr lang="el-GR" sz="2600" dirty="0"/>
          </a:p>
        </p:txBody>
      </p:sp>
      <p:sp>
        <p:nvSpPr>
          <p:cNvPr id="11" name="Shape 8"/>
          <p:cNvSpPr/>
          <p:nvPr/>
        </p:nvSpPr>
        <p:spPr>
          <a:xfrm>
            <a:off x="804672" y="3703320"/>
            <a:ext cx="10570464" cy="1792224"/>
          </a:xfrm>
          <a:prstGeom prst="roundRect">
            <a:avLst>
              <a:gd name="adj" fmla="val 9184"/>
            </a:avLst>
          </a:prstGeom>
          <a:solidFill>
            <a:srgbClr val="0B2A64">
              <a:alpha val="81000"/>
            </a:srgbClr>
          </a:solidFill>
          <a:ln w="10160">
            <a:solidFill>
              <a:srgbClr val="3871B4">
                <a:alpha val="56000"/>
              </a:srgbClr>
            </a:solidFill>
            <a:prstDash val="solid"/>
          </a:ln>
        </p:spPr>
        <p:txBody>
          <a:bodyPr/>
          <a:lstStyle/>
          <a:p>
            <a:endParaRPr lang="el-GR"/>
          </a:p>
        </p:txBody>
      </p:sp>
      <p:sp>
        <p:nvSpPr>
          <p:cNvPr id="12" name="Text 9"/>
          <p:cNvSpPr/>
          <p:nvPr/>
        </p:nvSpPr>
        <p:spPr>
          <a:xfrm>
            <a:off x="1088136" y="3931920"/>
            <a:ext cx="10003536" cy="1325880"/>
          </a:xfrm>
          <a:prstGeom prst="rect">
            <a:avLst/>
          </a:prstGeom>
          <a:noFill/>
          <a:ln/>
        </p:spPr>
        <p:txBody>
          <a:bodyPr wrap="square" lIns="0" tIns="0" rIns="0" bIns="0" rtlCol="0" anchor="ctr">
            <a:normAutofit/>
          </a:bodyPr>
          <a:lstStyle/>
          <a:p>
            <a:pPr marL="0" indent="0" algn="l">
              <a:lnSpc>
                <a:spcPct val="110000"/>
              </a:lnSpc>
              <a:buNone/>
            </a:pPr>
            <a:r>
              <a:rPr lang="el-GR" altLang="en-US" sz="2480" dirty="0">
                <a:solidFill>
                  <a:srgbClr val="F7FAFF"/>
                </a:solidFill>
                <a:latin typeface="Arial" pitchFamily="34" charset="0"/>
                <a:ea typeface="Arial" pitchFamily="34" charset="-122"/>
                <a:cs typeface="Arial" pitchFamily="34" charset="-120"/>
              </a:rPr>
              <a:t>«όπως οι άνθρωποι μεταβάλλονται σωματικώς, έτσι παρίστανται σε αυτούς διαφορετικές σκέψεις». (Αριστοτέλους, Μ.τ.Φ, 1009 b, 18, [B108] )</a:t>
            </a:r>
            <a:endParaRPr lang="el-GR" sz="248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Η ΘΕΩΡΙΑ ΤΗΣ ΑΠΡΟΣΔΙΟΡΙΣΤΙΑΣ</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14 / 31</a:t>
            </a:r>
            <a:endParaRPr lang="el-GR" sz="1050" dirty="0"/>
          </a:p>
        </p:txBody>
      </p:sp>
      <p:sp>
        <p:nvSpPr>
          <p:cNvPr id="9" name="Shape 6"/>
          <p:cNvSpPr/>
          <p:nvPr/>
        </p:nvSpPr>
        <p:spPr>
          <a:xfrm>
            <a:off x="8494776" y="1600200"/>
            <a:ext cx="2459736" cy="3602736"/>
          </a:xfrm>
          <a:prstGeom prst="roundRect">
            <a:avLst>
              <a:gd name="adj" fmla="val 6691"/>
            </a:avLst>
          </a:prstGeom>
          <a:solidFill>
            <a:srgbClr val="0A2A60">
              <a:alpha val="95000"/>
            </a:srgbClr>
          </a:solidFill>
          <a:ln w="10160">
            <a:solidFill>
              <a:srgbClr val="3871B4">
                <a:alpha val="56000"/>
              </a:srgbClr>
            </a:solidFill>
            <a:prstDash val="solid"/>
          </a:ln>
        </p:spPr>
        <p:txBody>
          <a:bodyPr/>
          <a:lstStyle/>
          <a:p>
            <a:endParaRPr lang="el-GR"/>
          </a:p>
        </p:txBody>
      </p:sp>
      <p:pic>
        <p:nvPicPr>
          <p:cNvPr id="10" name="Image 1" descr="/mnt/data/work_thea/assets/orig_s13_pic2.jpg"/>
          <p:cNvPicPr>
            <a:picLocks noChangeAspect="1"/>
          </p:cNvPicPr>
          <p:nvPr/>
        </p:nvPicPr>
        <p:blipFill>
          <a:blip r:embed="rId4"/>
          <a:stretch>
            <a:fillRect/>
          </a:stretch>
        </p:blipFill>
        <p:spPr>
          <a:xfrm>
            <a:off x="8558784" y="2504753"/>
            <a:ext cx="2331720" cy="1793631"/>
          </a:xfrm>
          <a:prstGeom prst="rect">
            <a:avLst/>
          </a:prstGeom>
        </p:spPr>
      </p:pic>
      <p:sp>
        <p:nvSpPr>
          <p:cNvPr id="11" name="Shape 7"/>
          <p:cNvSpPr/>
          <p:nvPr/>
        </p:nvSpPr>
        <p:spPr>
          <a:xfrm>
            <a:off x="786384" y="1545336"/>
            <a:ext cx="7488936" cy="4178808"/>
          </a:xfrm>
          <a:prstGeom prst="roundRect">
            <a:avLst>
              <a:gd name="adj" fmla="val 3939"/>
            </a:avLst>
          </a:prstGeom>
          <a:solidFill>
            <a:srgbClr val="0B2A64">
              <a:alpha val="81000"/>
            </a:srgbClr>
          </a:solidFill>
          <a:ln w="10160">
            <a:solidFill>
              <a:srgbClr val="3871B4">
                <a:alpha val="56000"/>
              </a:srgbClr>
            </a:solidFill>
            <a:prstDash val="solid"/>
          </a:ln>
        </p:spPr>
        <p:txBody>
          <a:bodyPr/>
          <a:lstStyle/>
          <a:p>
            <a:endParaRPr lang="el-GR"/>
          </a:p>
        </p:txBody>
      </p:sp>
      <p:sp>
        <p:nvSpPr>
          <p:cNvPr id="12" name="Text 8"/>
          <p:cNvSpPr/>
          <p:nvPr/>
        </p:nvSpPr>
        <p:spPr>
          <a:xfrm>
            <a:off x="1069848" y="1773936"/>
            <a:ext cx="6922008" cy="3712464"/>
          </a:xfrm>
          <a:prstGeom prst="rect">
            <a:avLst/>
          </a:prstGeom>
          <a:noFill/>
          <a:ln/>
        </p:spPr>
        <p:txBody>
          <a:bodyPr wrap="square" lIns="0" tIns="0" rIns="0" bIns="0" rtlCol="0" anchor="ctr">
            <a:normAutofit/>
          </a:bodyPr>
          <a:lstStyle/>
          <a:p>
            <a:pPr marL="0" indent="0" algn="l">
              <a:lnSpc>
                <a:spcPct val="110000"/>
              </a:lnSpc>
              <a:buNone/>
            </a:pPr>
            <a:r>
              <a:rPr lang="el-GR" altLang="en-US" sz="2230" dirty="0">
                <a:solidFill>
                  <a:srgbClr val="F7FAFF"/>
                </a:solidFill>
                <a:latin typeface="Arial" pitchFamily="34" charset="0"/>
                <a:ea typeface="Arial" pitchFamily="34" charset="-122"/>
                <a:cs typeface="Arial" pitchFamily="34" charset="-120"/>
              </a:rPr>
              <a:t>Ο προσδιορισμός της θέσεως ενός υποατομικού σωματιδίου, προϋποθέτει  τον εντοπισμό, αλλά και τον φωτισμό του.  Τα φωτόνια που χρησιμοποιούνται για να το φωτίσουν, το εκτρέπουν από την πορεία του και του αλλάζουν θέση. Κατά συνέπεια υπάρχει αβεβαιότητα ως προς τον καθορισμό της θέσεως και της ταχύτητάς του.</a:t>
            </a:r>
            <a:endParaRPr lang="el-GR" sz="2230" dirty="0"/>
          </a:p>
          <a:p>
            <a:pPr marL="0" indent="0" algn="l">
              <a:lnSpc>
                <a:spcPct val="110000"/>
              </a:lnSpc>
              <a:buNone/>
            </a:pPr>
            <a:endParaRPr lang="el-GR" sz="2230" dirty="0"/>
          </a:p>
          <a:p>
            <a:pPr marL="0" indent="0" algn="l">
              <a:lnSpc>
                <a:spcPct val="110000"/>
              </a:lnSpc>
              <a:buNone/>
            </a:pPr>
            <a:r>
              <a:rPr lang="el-GR" altLang="en-US" sz="2230" dirty="0">
                <a:solidFill>
                  <a:srgbClr val="F7FAFF"/>
                </a:solidFill>
                <a:latin typeface="Arial" pitchFamily="34" charset="0"/>
                <a:ea typeface="Arial" pitchFamily="34" charset="-122"/>
                <a:cs typeface="Arial" pitchFamily="34" charset="-120"/>
              </a:rPr>
              <a:t>Werner Heisenberg, 1901-1976</a:t>
            </a:r>
            <a:endParaRPr lang="el-GR" sz="2230" dirty="0"/>
          </a:p>
        </p:txBody>
      </p:sp>
      <p:sp>
        <p:nvSpPr>
          <p:cNvPr id="13" name="Text 9"/>
          <p:cNvSpPr/>
          <p:nvPr/>
        </p:nvSpPr>
        <p:spPr>
          <a:xfrm>
            <a:off x="850392" y="6071616"/>
            <a:ext cx="10241280" cy="274320"/>
          </a:xfrm>
          <a:prstGeom prst="rect">
            <a:avLst/>
          </a:prstGeom>
          <a:noFill/>
          <a:ln/>
        </p:spPr>
        <p:txBody>
          <a:bodyPr wrap="square" lIns="0" tIns="0" rIns="0" bIns="0" rtlCol="0" anchor="ctr">
            <a:normAutofit/>
          </a:bodyPr>
          <a:lstStyle/>
          <a:p>
            <a:pPr marL="0" indent="0">
              <a:buNone/>
            </a:pPr>
            <a:r>
              <a:rPr lang="el-GR" altLang="en-US" sz="1250" i="1" dirty="0">
                <a:solidFill>
                  <a:srgbClr val="D0DFF3"/>
                </a:solidFill>
                <a:latin typeface="Arial" pitchFamily="34" charset="0"/>
                <a:ea typeface="Arial" pitchFamily="34" charset="-122"/>
                <a:cs typeface="Arial" pitchFamily="34" charset="-120"/>
              </a:rPr>
              <a:t>Η ιστορική αναφορά του αρχικού υλικού διατηρείται· ακολουθεί διάκριση για τη σύγχρονη διατύπωση.</a:t>
            </a:r>
            <a:endParaRPr lang="el-GR"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ΕΠΙΣΤΗΜΟΝΙΚΗ ΔΙΕΥΚΡΙΝΙΣΗ: ΑΠΡΟΣΔΙΟΡΙΣΤΙΑ</a:t>
            </a:r>
            <a:endParaRPr lang="el-GR" sz="2850" dirty="0"/>
          </a:p>
        </p:txBody>
      </p:sp>
      <p:sp>
        <p:nvSpPr>
          <p:cNvPr id="5" name="Text 2"/>
          <p:cNvSpPr/>
          <p:nvPr/>
        </p:nvSpPr>
        <p:spPr>
          <a:xfrm>
            <a:off x="722376" y="1170432"/>
            <a:ext cx="10561320" cy="283464"/>
          </a:xfrm>
          <a:prstGeom prst="rect">
            <a:avLst/>
          </a:prstGeom>
          <a:noFill/>
          <a:ln/>
        </p:spPr>
        <p:txBody>
          <a:bodyPr wrap="square" lIns="0" tIns="0" rIns="0" bIns="0" rtlCol="0" anchor="ctr">
            <a:normAutofit/>
          </a:bodyPr>
          <a:lstStyle/>
          <a:p>
            <a:pPr marL="0" indent="0">
              <a:buNone/>
            </a:pPr>
            <a:r>
              <a:rPr lang="el-GR" altLang="en-US" sz="1250" i="1" dirty="0">
                <a:solidFill>
                  <a:srgbClr val="D0DFF3"/>
                </a:solidFill>
                <a:latin typeface="Arial" pitchFamily="34" charset="0"/>
                <a:ea typeface="Arial" pitchFamily="34" charset="-122"/>
                <a:cs typeface="Arial" pitchFamily="34" charset="-120"/>
              </a:rPr>
              <a:t>Σύγχρονη φυσική — φιλοσοφική αναλογία, όχι ταύτιση θεωριών</a:t>
            </a:r>
            <a:endParaRPr lang="el-GR" sz="1250" dirty="0"/>
          </a:p>
        </p:txBody>
      </p:sp>
      <p:sp>
        <p:nvSpPr>
          <p:cNvPr id="6" name="Shape 3"/>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7" name="Shape 4"/>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8" name="Text 5"/>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9" name="Text 6"/>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15 / 31</a:t>
            </a:r>
            <a:endParaRPr lang="el-GR" sz="1050" dirty="0"/>
          </a:p>
        </p:txBody>
      </p:sp>
      <p:sp>
        <p:nvSpPr>
          <p:cNvPr id="10" name="Shape 7"/>
          <p:cNvSpPr/>
          <p:nvPr/>
        </p:nvSpPr>
        <p:spPr>
          <a:xfrm>
            <a:off x="804672" y="1709928"/>
            <a:ext cx="10579608" cy="1490472"/>
          </a:xfrm>
          <a:prstGeom prst="roundRect">
            <a:avLst>
              <a:gd name="adj" fmla="val 11043"/>
            </a:avLst>
          </a:prstGeom>
          <a:solidFill>
            <a:srgbClr val="10356C">
              <a:alpha val="87000"/>
            </a:srgbClr>
          </a:solidFill>
          <a:ln w="10160">
            <a:solidFill>
              <a:srgbClr val="3871B4">
                <a:alpha val="56000"/>
              </a:srgbClr>
            </a:solidFill>
            <a:prstDash val="solid"/>
          </a:ln>
        </p:spPr>
        <p:txBody>
          <a:bodyPr/>
          <a:lstStyle/>
          <a:p>
            <a:endParaRPr lang="el-GR"/>
          </a:p>
        </p:txBody>
      </p:sp>
      <p:sp>
        <p:nvSpPr>
          <p:cNvPr id="11" name="Text 8"/>
          <p:cNvSpPr/>
          <p:nvPr/>
        </p:nvSpPr>
        <p:spPr>
          <a:xfrm>
            <a:off x="987552" y="1874520"/>
            <a:ext cx="10222992" cy="941832"/>
          </a:xfrm>
          <a:prstGeom prst="rect">
            <a:avLst/>
          </a:prstGeom>
          <a:noFill/>
          <a:ln/>
        </p:spPr>
        <p:txBody>
          <a:bodyPr wrap="square" lIns="0" tIns="0" rIns="0" bIns="0" rtlCol="0" anchor="ctr">
            <a:normAutofit/>
          </a:bodyPr>
          <a:lstStyle/>
          <a:p>
            <a:pPr marL="0" indent="0" algn="ctr">
              <a:buNone/>
            </a:pPr>
            <a:r>
              <a:rPr lang="el-GR" altLang="en-US" sz="4200" b="1" dirty="0">
                <a:solidFill>
                  <a:srgbClr val="FFDC46"/>
                </a:solidFill>
                <a:latin typeface="Cambria Math" pitchFamily="34" charset="0"/>
                <a:ea typeface="Cambria Math" pitchFamily="34" charset="-122"/>
                <a:cs typeface="Cambria Math" pitchFamily="34" charset="-120"/>
              </a:rPr>
              <a:t>Δx · Δp ≥ ℏ / 2</a:t>
            </a:r>
            <a:endParaRPr lang="el-GR" sz="4200" dirty="0"/>
          </a:p>
        </p:txBody>
      </p:sp>
      <p:sp>
        <p:nvSpPr>
          <p:cNvPr id="12" name="Shape 9"/>
          <p:cNvSpPr/>
          <p:nvPr/>
        </p:nvSpPr>
        <p:spPr>
          <a:xfrm>
            <a:off x="822960" y="3401568"/>
            <a:ext cx="10552176" cy="1581912"/>
          </a:xfrm>
          <a:prstGeom prst="roundRect">
            <a:avLst>
              <a:gd name="adj" fmla="val 10405"/>
            </a:avLst>
          </a:prstGeom>
          <a:solidFill>
            <a:srgbClr val="0B2A64">
              <a:alpha val="81000"/>
            </a:srgbClr>
          </a:solidFill>
          <a:ln w="10160">
            <a:solidFill>
              <a:srgbClr val="3871B4">
                <a:alpha val="56000"/>
              </a:srgbClr>
            </a:solidFill>
            <a:prstDash val="solid"/>
          </a:ln>
        </p:spPr>
        <p:txBody>
          <a:bodyPr/>
          <a:lstStyle/>
          <a:p>
            <a:endParaRPr lang="el-GR"/>
          </a:p>
        </p:txBody>
      </p:sp>
      <p:sp>
        <p:nvSpPr>
          <p:cNvPr id="13" name="Text 10"/>
          <p:cNvSpPr/>
          <p:nvPr/>
        </p:nvSpPr>
        <p:spPr>
          <a:xfrm>
            <a:off x="1106424" y="3630168"/>
            <a:ext cx="9985248" cy="1115568"/>
          </a:xfrm>
          <a:prstGeom prst="rect">
            <a:avLst/>
          </a:prstGeom>
          <a:noFill/>
          <a:ln/>
        </p:spPr>
        <p:txBody>
          <a:bodyPr wrap="square" lIns="0" tIns="0" rIns="0" bIns="0" rtlCol="0" anchor="ctr">
            <a:normAutofit/>
          </a:bodyPr>
          <a:lstStyle/>
          <a:p>
            <a:pPr marL="0" indent="0" algn="l">
              <a:lnSpc>
                <a:spcPct val="110000"/>
              </a:lnSpc>
              <a:buNone/>
            </a:pPr>
            <a:r>
              <a:rPr lang="el-GR" altLang="en-US" sz="2270" dirty="0">
                <a:solidFill>
                  <a:srgbClr val="F7FAFF"/>
                </a:solidFill>
                <a:latin typeface="Arial" pitchFamily="34" charset="0"/>
                <a:ea typeface="Arial" pitchFamily="34" charset="-122"/>
                <a:cs typeface="Arial" pitchFamily="34" charset="-120"/>
              </a:rPr>
              <a:t>Η αβεβαιότητα θέσης–ορμής αποτελεί εγγενές χαρακτηριστικό της κβαντικής περιγραφής και δεν ανάγεται απλώς στη μηχανική διατάραξη ενός σωματιδίου από το όργανο μέτρησης.</a:t>
            </a:r>
            <a:endParaRPr lang="el-GR" sz="227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Η ΕΠΙΣΤΗΜΗ ΩΣ ΑΙΣΘΗΣΗ</a:t>
            </a:r>
            <a:endParaRPr lang="el-GR" sz="2850" dirty="0"/>
          </a:p>
        </p:txBody>
      </p:sp>
      <p:sp>
        <p:nvSpPr>
          <p:cNvPr id="5" name="Text 2"/>
          <p:cNvSpPr/>
          <p:nvPr/>
        </p:nvSpPr>
        <p:spPr>
          <a:xfrm>
            <a:off x="722376" y="1170432"/>
            <a:ext cx="10561320" cy="283464"/>
          </a:xfrm>
          <a:prstGeom prst="rect">
            <a:avLst/>
          </a:prstGeom>
          <a:noFill/>
          <a:ln/>
        </p:spPr>
        <p:txBody>
          <a:bodyPr wrap="square" lIns="0" tIns="0" rIns="0" bIns="0" rtlCol="0" anchor="ctr">
            <a:normAutofit/>
          </a:bodyPr>
          <a:lstStyle/>
          <a:p>
            <a:pPr marL="0" indent="0">
              <a:buNone/>
            </a:pPr>
            <a:r>
              <a:rPr lang="el-GR" altLang="en-US" sz="1250" i="1" dirty="0">
                <a:solidFill>
                  <a:srgbClr val="D0DFF3"/>
                </a:solidFill>
                <a:latin typeface="Arial" pitchFamily="34" charset="0"/>
                <a:ea typeface="Arial" pitchFamily="34" charset="-122"/>
                <a:cs typeface="Arial" pitchFamily="34" charset="-120"/>
              </a:rPr>
              <a:t>Πηγές και κριτική της άμεσης αισθητηριακής βεβαιότητας · μέρος Α</a:t>
            </a:r>
            <a:endParaRPr lang="el-GR" sz="1250" dirty="0"/>
          </a:p>
        </p:txBody>
      </p:sp>
      <p:sp>
        <p:nvSpPr>
          <p:cNvPr id="6" name="Shape 3"/>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7" name="Shape 4"/>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8" name="Text 5"/>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9" name="Text 6"/>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16 / 31</a:t>
            </a:r>
            <a:endParaRPr lang="el-GR" sz="1050" dirty="0"/>
          </a:p>
        </p:txBody>
      </p:sp>
      <p:sp>
        <p:nvSpPr>
          <p:cNvPr id="10" name="Shape 7"/>
          <p:cNvSpPr/>
          <p:nvPr/>
        </p:nvSpPr>
        <p:spPr>
          <a:xfrm>
            <a:off x="786384" y="1664208"/>
            <a:ext cx="10607040" cy="2441448"/>
          </a:xfrm>
          <a:prstGeom prst="roundRect">
            <a:avLst>
              <a:gd name="adj" fmla="val 6742"/>
            </a:avLst>
          </a:prstGeom>
          <a:solidFill>
            <a:srgbClr val="0B2A64">
              <a:alpha val="81000"/>
            </a:srgbClr>
          </a:solidFill>
          <a:ln w="10160">
            <a:solidFill>
              <a:srgbClr val="3871B4">
                <a:alpha val="56000"/>
              </a:srgbClr>
            </a:solidFill>
            <a:prstDash val="solid"/>
          </a:ln>
        </p:spPr>
        <p:txBody>
          <a:bodyPr/>
          <a:lstStyle/>
          <a:p>
            <a:endParaRPr lang="el-GR"/>
          </a:p>
        </p:txBody>
      </p:sp>
      <p:sp>
        <p:nvSpPr>
          <p:cNvPr id="11" name="Text 8"/>
          <p:cNvSpPr/>
          <p:nvPr/>
        </p:nvSpPr>
        <p:spPr>
          <a:xfrm>
            <a:off x="1069848" y="1892808"/>
            <a:ext cx="10040112" cy="1975104"/>
          </a:xfrm>
          <a:prstGeom prst="rect">
            <a:avLst/>
          </a:prstGeom>
          <a:noFill/>
          <a:ln/>
        </p:spPr>
        <p:txBody>
          <a:bodyPr wrap="square" lIns="0" tIns="0" rIns="0" bIns="0" rtlCol="0" anchor="ctr">
            <a:normAutofit/>
          </a:bodyPr>
          <a:lstStyle/>
          <a:p>
            <a:pPr marL="0" indent="0" algn="l">
              <a:lnSpc>
                <a:spcPct val="110000"/>
              </a:lnSpc>
              <a:buNone/>
            </a:pPr>
            <a:r>
              <a:rPr lang="el-GR" altLang="en-US" sz="2240" dirty="0">
                <a:solidFill>
                  <a:srgbClr val="F7FAFF"/>
                </a:solidFill>
                <a:latin typeface="Arial" pitchFamily="34" charset="0"/>
                <a:ea typeface="Arial" pitchFamily="34" charset="-122"/>
                <a:cs typeface="Arial" pitchFamily="34" charset="-120"/>
              </a:rPr>
              <a:t>«πρόσεχε μήπως μας ακούσει κάποιος από τους αμυήτους, γιατί αυτοί είναι εκείνοι που νομίζουν ότι τίποτε δεν υπάρχει, εκτός από αυτό που μπορούν να πιάσουν με τα χέρια και οι οποίοι πράξεις και γενέσεις και γενικά τίποτε το αόρατο δεν το αποδέχονται ως μέρος της ουσίας (πραγματικότητας)». (Πλ. Θεαίτ. 155 Ε, 6-10)</a:t>
            </a:r>
            <a:endParaRPr lang="el-GR" sz="2240" dirty="0"/>
          </a:p>
        </p:txBody>
      </p:sp>
      <p:sp>
        <p:nvSpPr>
          <p:cNvPr id="12" name="Shape 9"/>
          <p:cNvSpPr/>
          <p:nvPr/>
        </p:nvSpPr>
        <p:spPr>
          <a:xfrm>
            <a:off x="786384" y="4251960"/>
            <a:ext cx="10607040" cy="1197864"/>
          </a:xfrm>
          <a:prstGeom prst="roundRect">
            <a:avLst>
              <a:gd name="adj" fmla="val 13740"/>
            </a:avLst>
          </a:prstGeom>
          <a:solidFill>
            <a:srgbClr val="0B2A64">
              <a:alpha val="81000"/>
            </a:srgbClr>
          </a:solidFill>
          <a:ln w="10160">
            <a:solidFill>
              <a:srgbClr val="3871B4">
                <a:alpha val="56000"/>
              </a:srgbClr>
            </a:solidFill>
            <a:prstDash val="solid"/>
          </a:ln>
        </p:spPr>
        <p:txBody>
          <a:bodyPr/>
          <a:lstStyle/>
          <a:p>
            <a:endParaRPr lang="el-GR"/>
          </a:p>
        </p:txBody>
      </p:sp>
      <p:sp>
        <p:nvSpPr>
          <p:cNvPr id="13" name="Text 10"/>
          <p:cNvSpPr/>
          <p:nvPr/>
        </p:nvSpPr>
        <p:spPr>
          <a:xfrm>
            <a:off x="1069848" y="4480560"/>
            <a:ext cx="10040112" cy="731520"/>
          </a:xfrm>
          <a:prstGeom prst="rect">
            <a:avLst/>
          </a:prstGeom>
          <a:noFill/>
          <a:ln/>
        </p:spPr>
        <p:txBody>
          <a:bodyPr wrap="square" lIns="0" tIns="0" rIns="0" bIns="0" rtlCol="0" anchor="ctr">
            <a:normAutofit/>
          </a:bodyPr>
          <a:lstStyle/>
          <a:p>
            <a:pPr marL="0" indent="0" algn="l">
              <a:lnSpc>
                <a:spcPct val="110000"/>
              </a:lnSpc>
              <a:buNone/>
            </a:pPr>
            <a:r>
              <a:rPr lang="el-GR" altLang="en-US" sz="2220" dirty="0">
                <a:solidFill>
                  <a:srgbClr val="F7FAFF"/>
                </a:solidFill>
                <a:latin typeface="Arial" pitchFamily="34" charset="0"/>
                <a:ea typeface="Arial" pitchFamily="34" charset="-122"/>
                <a:cs typeface="Arial" pitchFamily="34" charset="-120"/>
              </a:rPr>
              <a:t>«τέτοια καθ’ αυτό...αλλά μέσω της προσεγγίσεως που λαμβάνει χώρα δια της κινήσεως, λαμβάνουν τις ιδιότητές τους» (Πλ. Θεαίτ. 157 Α)</a:t>
            </a:r>
            <a:endParaRPr lang="el-GR" sz="222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Η ΕΠΙΣΤΗΜΗ ΩΣ ΑΙΣΘΗΣΗ</a:t>
            </a:r>
            <a:endParaRPr lang="el-GR" sz="2850" dirty="0"/>
          </a:p>
        </p:txBody>
      </p:sp>
      <p:sp>
        <p:nvSpPr>
          <p:cNvPr id="5" name="Text 2"/>
          <p:cNvSpPr/>
          <p:nvPr/>
        </p:nvSpPr>
        <p:spPr>
          <a:xfrm>
            <a:off x="722376" y="1170432"/>
            <a:ext cx="10561320" cy="283464"/>
          </a:xfrm>
          <a:prstGeom prst="rect">
            <a:avLst/>
          </a:prstGeom>
          <a:noFill/>
          <a:ln/>
        </p:spPr>
        <p:txBody>
          <a:bodyPr wrap="square" lIns="0" tIns="0" rIns="0" bIns="0" rtlCol="0" anchor="ctr">
            <a:normAutofit/>
          </a:bodyPr>
          <a:lstStyle/>
          <a:p>
            <a:pPr marL="0" indent="0">
              <a:buNone/>
            </a:pPr>
            <a:r>
              <a:rPr lang="el-GR" altLang="en-US" sz="1250" i="1" dirty="0">
                <a:solidFill>
                  <a:srgbClr val="D0DFF3"/>
                </a:solidFill>
                <a:latin typeface="Arial" pitchFamily="34" charset="0"/>
                <a:ea typeface="Arial" pitchFamily="34" charset="-122"/>
                <a:cs typeface="Arial" pitchFamily="34" charset="-120"/>
              </a:rPr>
              <a:t>Πηγές και κριτική της άμεσης αισθητηριακής βεβαιότητας · μέρος Β</a:t>
            </a:r>
            <a:endParaRPr lang="el-GR" sz="1250" dirty="0"/>
          </a:p>
        </p:txBody>
      </p:sp>
      <p:sp>
        <p:nvSpPr>
          <p:cNvPr id="6" name="Shape 3"/>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7" name="Shape 4"/>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8" name="Text 5"/>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9" name="Text 6"/>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17 / 31</a:t>
            </a:r>
            <a:endParaRPr lang="el-GR" sz="1050" dirty="0"/>
          </a:p>
        </p:txBody>
      </p:sp>
      <p:sp>
        <p:nvSpPr>
          <p:cNvPr id="10" name="Shape 7"/>
          <p:cNvSpPr/>
          <p:nvPr/>
        </p:nvSpPr>
        <p:spPr>
          <a:xfrm>
            <a:off x="786384" y="1600200"/>
            <a:ext cx="10607040" cy="4443984"/>
          </a:xfrm>
          <a:prstGeom prst="roundRect">
            <a:avLst>
              <a:gd name="adj" fmla="val 3704"/>
            </a:avLst>
          </a:prstGeom>
          <a:solidFill>
            <a:srgbClr val="0B2A64">
              <a:alpha val="81000"/>
            </a:srgbClr>
          </a:solidFill>
          <a:ln w="10160">
            <a:solidFill>
              <a:srgbClr val="3871B4">
                <a:alpha val="56000"/>
              </a:srgbClr>
            </a:solidFill>
            <a:prstDash val="solid"/>
          </a:ln>
        </p:spPr>
        <p:txBody>
          <a:bodyPr/>
          <a:lstStyle/>
          <a:p>
            <a:endParaRPr lang="el-GR"/>
          </a:p>
        </p:txBody>
      </p:sp>
      <p:sp>
        <p:nvSpPr>
          <p:cNvPr id="11" name="Text 8"/>
          <p:cNvSpPr/>
          <p:nvPr/>
        </p:nvSpPr>
        <p:spPr>
          <a:xfrm>
            <a:off x="1069848" y="1828800"/>
            <a:ext cx="10040112" cy="3977640"/>
          </a:xfrm>
          <a:prstGeom prst="rect">
            <a:avLst/>
          </a:prstGeom>
          <a:noFill/>
          <a:ln/>
        </p:spPr>
        <p:txBody>
          <a:bodyPr wrap="square" lIns="0" tIns="0" rIns="0" bIns="0" rtlCol="0" anchor="ctr">
            <a:normAutofit/>
          </a:bodyPr>
          <a:lstStyle/>
          <a:p>
            <a:pPr marL="0" indent="0" algn="l">
              <a:lnSpc>
                <a:spcPct val="110000"/>
              </a:lnSpc>
              <a:buNone/>
            </a:pPr>
            <a:r>
              <a:rPr lang="el-GR" altLang="en-US" sz="2300" dirty="0">
                <a:solidFill>
                  <a:srgbClr val="F7FAFF"/>
                </a:solidFill>
                <a:latin typeface="Arial" pitchFamily="34" charset="0"/>
                <a:ea typeface="Arial" pitchFamily="34" charset="-122"/>
                <a:cs typeface="Arial" pitchFamily="34" charset="-120"/>
              </a:rPr>
              <a:t>«τίποτε δεν είναι εν αυτό καθ’ αυτό, αλλά τα πάντα υπόκειται σε διαρκή μεταβολή. Τον όρο ΕΙΝΑΙ πρέπει να τον αφαιρέσουμε από παντού...όπως ακριβώς ο λόγος των σοφών, να μην επιτρέπουμε ούτε το τι, ούτε το εμού, ούτε το τόδε και γενικά οποιαδήποτε λέξη που να απομονώνει κάτι, αλλά να χρησιμοποιούμε εκφράσεις σύγχρονες με την πραγματικότητα, γιγνόμενα, ποιούμενα, απολλύμενα, αλλοιούμενα,. Διότι, αν κάποιος απομονώσει κάτι λεκτικώς, θα είναι ευέλεγκτος (κατακριτέος)». (Πλ. Θεαίτ. 157 Α-Β)</a:t>
            </a:r>
            <a:endParaRPr lang="el-GR" sz="2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Η ΕΠΙΣΤΗΜΗ ΩΣ ΑΙΣΘΗΣΗ</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18 / 31</a:t>
            </a:r>
            <a:endParaRPr lang="el-GR" sz="1050" dirty="0"/>
          </a:p>
        </p:txBody>
      </p:sp>
      <p:sp>
        <p:nvSpPr>
          <p:cNvPr id="9" name="Shape 6"/>
          <p:cNvSpPr/>
          <p:nvPr/>
        </p:nvSpPr>
        <p:spPr>
          <a:xfrm>
            <a:off x="1362456" y="1508760"/>
            <a:ext cx="9491472" cy="1088136"/>
          </a:xfrm>
          <a:prstGeom prst="roundRect">
            <a:avLst>
              <a:gd name="adj" fmla="val 15126"/>
            </a:avLst>
          </a:prstGeom>
          <a:solidFill>
            <a:srgbClr val="0B2A64">
              <a:alpha val="91000"/>
            </a:srgbClr>
          </a:solidFill>
          <a:ln w="10160">
            <a:solidFill>
              <a:srgbClr val="3871B4">
                <a:alpha val="56000"/>
              </a:srgbClr>
            </a:solidFill>
            <a:prstDash val="solid"/>
          </a:ln>
        </p:spPr>
        <p:txBody>
          <a:bodyPr/>
          <a:lstStyle/>
          <a:p>
            <a:endParaRPr lang="el-GR"/>
          </a:p>
        </p:txBody>
      </p:sp>
      <p:sp>
        <p:nvSpPr>
          <p:cNvPr id="10" name="Text 7"/>
          <p:cNvSpPr/>
          <p:nvPr/>
        </p:nvSpPr>
        <p:spPr>
          <a:xfrm>
            <a:off x="1728216" y="1764792"/>
            <a:ext cx="8787384" cy="594360"/>
          </a:xfrm>
          <a:prstGeom prst="rect">
            <a:avLst/>
          </a:prstGeom>
          <a:noFill/>
          <a:ln/>
        </p:spPr>
        <p:txBody>
          <a:bodyPr wrap="square" lIns="0" tIns="0" rIns="0" bIns="0" rtlCol="0" anchor="ctr">
            <a:normAutofit/>
          </a:bodyPr>
          <a:lstStyle/>
          <a:p>
            <a:pPr marL="0" indent="0" algn="ctr">
              <a:buNone/>
            </a:pPr>
            <a:r>
              <a:rPr lang="el-GR" altLang="en-US" sz="2750" dirty="0">
                <a:solidFill>
                  <a:srgbClr val="F7FAFF"/>
                </a:solidFill>
                <a:latin typeface="Arial" pitchFamily="34" charset="0"/>
                <a:ea typeface="Arial" pitchFamily="34" charset="-122"/>
                <a:cs typeface="Arial" pitchFamily="34" charset="-120"/>
              </a:rPr>
              <a:t>Η επιστήμη είναι αίσθηση</a:t>
            </a:r>
            <a:endParaRPr lang="el-GR" sz="2750" dirty="0"/>
          </a:p>
        </p:txBody>
      </p:sp>
      <p:sp>
        <p:nvSpPr>
          <p:cNvPr id="11" name="Shape 8"/>
          <p:cNvSpPr/>
          <p:nvPr/>
        </p:nvSpPr>
        <p:spPr>
          <a:xfrm>
            <a:off x="1362456" y="2816352"/>
            <a:ext cx="9491472" cy="1088136"/>
          </a:xfrm>
          <a:prstGeom prst="roundRect">
            <a:avLst>
              <a:gd name="adj" fmla="val 15126"/>
            </a:avLst>
          </a:prstGeom>
          <a:solidFill>
            <a:srgbClr val="0B2A64">
              <a:alpha val="91000"/>
            </a:srgbClr>
          </a:solidFill>
          <a:ln w="10160">
            <a:solidFill>
              <a:srgbClr val="3871B4">
                <a:alpha val="56000"/>
              </a:srgbClr>
            </a:solidFill>
            <a:prstDash val="solid"/>
          </a:ln>
        </p:spPr>
        <p:txBody>
          <a:bodyPr/>
          <a:lstStyle/>
          <a:p>
            <a:endParaRPr lang="el-GR"/>
          </a:p>
        </p:txBody>
      </p:sp>
      <p:sp>
        <p:nvSpPr>
          <p:cNvPr id="12" name="Text 9"/>
          <p:cNvSpPr/>
          <p:nvPr/>
        </p:nvSpPr>
        <p:spPr>
          <a:xfrm>
            <a:off x="1728216" y="3072384"/>
            <a:ext cx="8787384" cy="594360"/>
          </a:xfrm>
          <a:prstGeom prst="rect">
            <a:avLst/>
          </a:prstGeom>
          <a:noFill/>
          <a:ln/>
        </p:spPr>
        <p:txBody>
          <a:bodyPr wrap="square" lIns="0" tIns="0" rIns="0" bIns="0" rtlCol="0" anchor="ctr">
            <a:normAutofit/>
          </a:bodyPr>
          <a:lstStyle/>
          <a:p>
            <a:pPr marL="0" indent="0" algn="ctr">
              <a:buNone/>
            </a:pPr>
            <a:r>
              <a:rPr lang="el-GR" altLang="en-US" sz="2750" dirty="0">
                <a:solidFill>
                  <a:srgbClr val="F7FAFF"/>
                </a:solidFill>
                <a:latin typeface="Arial" pitchFamily="34" charset="0"/>
                <a:ea typeface="Arial" pitchFamily="34" charset="-122"/>
                <a:cs typeface="Arial" pitchFamily="34" charset="-120"/>
              </a:rPr>
              <a:t>Τα ζώα έχουν αίσθηση</a:t>
            </a:r>
            <a:endParaRPr lang="el-GR" sz="2750" dirty="0"/>
          </a:p>
        </p:txBody>
      </p:sp>
      <p:sp>
        <p:nvSpPr>
          <p:cNvPr id="13" name="Shape 10"/>
          <p:cNvSpPr/>
          <p:nvPr/>
        </p:nvSpPr>
        <p:spPr>
          <a:xfrm>
            <a:off x="1362456" y="4123944"/>
            <a:ext cx="9491472" cy="1088136"/>
          </a:xfrm>
          <a:prstGeom prst="roundRect">
            <a:avLst>
              <a:gd name="adj" fmla="val 15126"/>
            </a:avLst>
          </a:prstGeom>
          <a:solidFill>
            <a:srgbClr val="174F8D">
              <a:alpha val="91000"/>
            </a:srgbClr>
          </a:solidFill>
          <a:ln w="10160">
            <a:solidFill>
              <a:srgbClr val="FFDC46">
                <a:alpha val="56000"/>
              </a:srgbClr>
            </a:solidFill>
            <a:prstDash val="solid"/>
          </a:ln>
        </p:spPr>
        <p:txBody>
          <a:bodyPr/>
          <a:lstStyle/>
          <a:p>
            <a:endParaRPr lang="el-GR"/>
          </a:p>
        </p:txBody>
      </p:sp>
      <p:sp>
        <p:nvSpPr>
          <p:cNvPr id="14" name="Text 11"/>
          <p:cNvSpPr/>
          <p:nvPr/>
        </p:nvSpPr>
        <p:spPr>
          <a:xfrm>
            <a:off x="1728216" y="4379976"/>
            <a:ext cx="8787384" cy="594360"/>
          </a:xfrm>
          <a:prstGeom prst="rect">
            <a:avLst/>
          </a:prstGeom>
          <a:noFill/>
          <a:ln/>
        </p:spPr>
        <p:txBody>
          <a:bodyPr wrap="square" lIns="0" tIns="0" rIns="0" bIns="0" rtlCol="0" anchor="ctr">
            <a:normAutofit/>
          </a:bodyPr>
          <a:lstStyle/>
          <a:p>
            <a:pPr marL="0" indent="0" algn="ctr">
              <a:buNone/>
            </a:pPr>
            <a:r>
              <a:rPr lang="el-GR" altLang="en-US" sz="2750" b="1" dirty="0">
                <a:solidFill>
                  <a:srgbClr val="FFDC46"/>
                </a:solidFill>
                <a:latin typeface="Arial" pitchFamily="34" charset="0"/>
                <a:ea typeface="Arial" pitchFamily="34" charset="-122"/>
                <a:cs typeface="Arial" pitchFamily="34" charset="-120"/>
              </a:rPr>
              <a:t>Τα ζώα έχουν επιστήμη</a:t>
            </a:r>
            <a:endParaRPr lang="el-GR" sz="2750" dirty="0"/>
          </a:p>
        </p:txBody>
      </p:sp>
      <p:sp>
        <p:nvSpPr>
          <p:cNvPr id="15" name="Text 12"/>
          <p:cNvSpPr/>
          <p:nvPr/>
        </p:nvSpPr>
        <p:spPr>
          <a:xfrm>
            <a:off x="941832" y="5779008"/>
            <a:ext cx="10332720" cy="402336"/>
          </a:xfrm>
          <a:prstGeom prst="rect">
            <a:avLst/>
          </a:prstGeom>
          <a:noFill/>
          <a:ln/>
        </p:spPr>
        <p:txBody>
          <a:bodyPr wrap="square" lIns="0" tIns="0" rIns="0" bIns="0" rtlCol="0" anchor="ctr">
            <a:normAutofit/>
          </a:bodyPr>
          <a:lstStyle/>
          <a:p>
            <a:pPr marL="0" indent="0">
              <a:buNone/>
            </a:pPr>
            <a:r>
              <a:rPr lang="el-GR" altLang="en-US" sz="1250" i="1" dirty="0">
                <a:solidFill>
                  <a:srgbClr val="D0DFF3"/>
                </a:solidFill>
                <a:latin typeface="Arial" pitchFamily="34" charset="0"/>
                <a:ea typeface="Arial" pitchFamily="34" charset="-122"/>
                <a:cs typeface="Arial" pitchFamily="34" charset="-120"/>
              </a:rPr>
              <a:t>Πρόκειται για ελεγκτική συνέπεια του υπό εξέταση ορισμού «επιστήμη = αίσθηση», όχι για οριστική θέση του Πλάτωνα.</a:t>
            </a:r>
            <a:endParaRPr lang="el-GR" sz="12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Η ΥΠΕΡΑΣΠΙΣΗ ΤΟΥ ΠΡΩΤΑΓΟΡΟΥ</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19 / 31</a:t>
            </a:r>
            <a:endParaRPr lang="el-GR" sz="1050" dirty="0"/>
          </a:p>
        </p:txBody>
      </p:sp>
      <p:sp>
        <p:nvSpPr>
          <p:cNvPr id="9" name="Shape 6"/>
          <p:cNvSpPr/>
          <p:nvPr/>
        </p:nvSpPr>
        <p:spPr>
          <a:xfrm>
            <a:off x="786384" y="1627632"/>
            <a:ext cx="10625328" cy="1828800"/>
          </a:xfrm>
          <a:prstGeom prst="roundRect">
            <a:avLst>
              <a:gd name="adj" fmla="val 9000"/>
            </a:avLst>
          </a:prstGeom>
          <a:solidFill>
            <a:srgbClr val="0B2A64">
              <a:alpha val="81000"/>
            </a:srgbClr>
          </a:solidFill>
          <a:ln w="10160">
            <a:solidFill>
              <a:srgbClr val="3871B4">
                <a:alpha val="56000"/>
              </a:srgbClr>
            </a:solidFill>
            <a:prstDash val="solid"/>
          </a:ln>
        </p:spPr>
        <p:txBody>
          <a:bodyPr/>
          <a:lstStyle/>
          <a:p>
            <a:endParaRPr lang="el-GR"/>
          </a:p>
        </p:txBody>
      </p:sp>
      <p:sp>
        <p:nvSpPr>
          <p:cNvPr id="10" name="Shape 7"/>
          <p:cNvSpPr/>
          <p:nvPr/>
        </p:nvSpPr>
        <p:spPr>
          <a:xfrm>
            <a:off x="1033272" y="1819656"/>
            <a:ext cx="3200400" cy="292608"/>
          </a:xfrm>
          <a:prstGeom prst="roundRect">
            <a:avLst>
              <a:gd name="adj" fmla="val 37500"/>
            </a:avLst>
          </a:prstGeom>
          <a:solidFill>
            <a:srgbClr val="071C42">
              <a:alpha val="80000"/>
            </a:srgbClr>
          </a:solidFill>
          <a:ln w="8890">
            <a:solidFill>
              <a:srgbClr val="6DCCF4">
                <a:alpha val="42000"/>
              </a:srgbClr>
            </a:solidFill>
            <a:prstDash val="solid"/>
          </a:ln>
        </p:spPr>
        <p:txBody>
          <a:bodyPr/>
          <a:lstStyle/>
          <a:p>
            <a:endParaRPr lang="el-GR"/>
          </a:p>
        </p:txBody>
      </p:sp>
      <p:sp>
        <p:nvSpPr>
          <p:cNvPr id="11" name="Text 8"/>
          <p:cNvSpPr/>
          <p:nvPr/>
        </p:nvSpPr>
        <p:spPr>
          <a:xfrm>
            <a:off x="1143000" y="1851660"/>
            <a:ext cx="2980944" cy="219456"/>
          </a:xfrm>
          <a:prstGeom prst="rect">
            <a:avLst/>
          </a:prstGeom>
          <a:noFill/>
          <a:ln/>
        </p:spPr>
        <p:txBody>
          <a:bodyPr wrap="square" lIns="0" tIns="0" rIns="0" bIns="0" rtlCol="0" anchor="ctr">
            <a:normAutofit/>
          </a:bodyPr>
          <a:lstStyle/>
          <a:p>
            <a:pPr marL="0" indent="0">
              <a:buNone/>
            </a:pPr>
            <a:r>
              <a:rPr lang="el-GR" altLang="en-US" sz="1130" b="1" kern="0" spc="25" dirty="0">
                <a:solidFill>
                  <a:srgbClr val="6DCCF4"/>
                </a:solidFill>
                <a:latin typeface="Arial" pitchFamily="34" charset="0"/>
                <a:ea typeface="Arial" pitchFamily="34" charset="-122"/>
                <a:cs typeface="Arial" pitchFamily="34" charset="-120"/>
              </a:rPr>
              <a:t>ΣΟΦΟΣ ΚΑΙ ΜΕΤΑΒΟΛΗ</a:t>
            </a:r>
            <a:endParaRPr lang="el-GR" sz="1130" dirty="0"/>
          </a:p>
        </p:txBody>
      </p:sp>
      <p:sp>
        <p:nvSpPr>
          <p:cNvPr id="12" name="Text 9"/>
          <p:cNvSpPr/>
          <p:nvPr/>
        </p:nvSpPr>
        <p:spPr>
          <a:xfrm>
            <a:off x="1069848" y="2267712"/>
            <a:ext cx="10058400" cy="1024128"/>
          </a:xfrm>
          <a:prstGeom prst="rect">
            <a:avLst/>
          </a:prstGeom>
          <a:noFill/>
          <a:ln/>
        </p:spPr>
        <p:txBody>
          <a:bodyPr wrap="square" lIns="0" tIns="0" rIns="0" bIns="0" rtlCol="0" anchor="ctr">
            <a:normAutofit/>
          </a:bodyPr>
          <a:lstStyle/>
          <a:p>
            <a:pPr marL="0" indent="0" algn="l">
              <a:lnSpc>
                <a:spcPct val="110000"/>
              </a:lnSpc>
              <a:buNone/>
            </a:pPr>
            <a:r>
              <a:rPr lang="el-GR" altLang="en-US" sz="2350" dirty="0">
                <a:solidFill>
                  <a:srgbClr val="F7FAFF"/>
                </a:solidFill>
                <a:latin typeface="Arial" pitchFamily="34" charset="0"/>
                <a:ea typeface="Arial" pitchFamily="34" charset="-122"/>
                <a:cs typeface="Arial" pitchFamily="34" charset="-120"/>
              </a:rPr>
              <a:t>«ονομάζω σοφόν αυτόν ακριβώς ο οποίος όσα πράγματα μας φαίνονται και είναι κακά, μπορεί με μία μεταβολή να τα κάνει να φαίνονται και να είναι αγαθά». (Πλ. Θεαίτ. 166D 8-9)</a:t>
            </a:r>
            <a:endParaRPr lang="el-GR" sz="2350" dirty="0"/>
          </a:p>
        </p:txBody>
      </p:sp>
      <p:sp>
        <p:nvSpPr>
          <p:cNvPr id="13" name="Shape 10"/>
          <p:cNvSpPr/>
          <p:nvPr/>
        </p:nvSpPr>
        <p:spPr>
          <a:xfrm>
            <a:off x="786384" y="3639312"/>
            <a:ext cx="10625328" cy="2295144"/>
          </a:xfrm>
          <a:prstGeom prst="roundRect">
            <a:avLst>
              <a:gd name="adj" fmla="val 7171"/>
            </a:avLst>
          </a:prstGeom>
          <a:solidFill>
            <a:srgbClr val="0B2A64">
              <a:alpha val="81000"/>
            </a:srgbClr>
          </a:solidFill>
          <a:ln w="10160">
            <a:solidFill>
              <a:srgbClr val="3871B4">
                <a:alpha val="56000"/>
              </a:srgbClr>
            </a:solidFill>
            <a:prstDash val="solid"/>
          </a:ln>
        </p:spPr>
        <p:txBody>
          <a:bodyPr/>
          <a:lstStyle/>
          <a:p>
            <a:endParaRPr lang="el-GR"/>
          </a:p>
        </p:txBody>
      </p:sp>
      <p:sp>
        <p:nvSpPr>
          <p:cNvPr id="14" name="Shape 11"/>
          <p:cNvSpPr/>
          <p:nvPr/>
        </p:nvSpPr>
        <p:spPr>
          <a:xfrm>
            <a:off x="1033272" y="3831336"/>
            <a:ext cx="3200400" cy="292608"/>
          </a:xfrm>
          <a:prstGeom prst="roundRect">
            <a:avLst>
              <a:gd name="adj" fmla="val 37500"/>
            </a:avLst>
          </a:prstGeom>
          <a:solidFill>
            <a:srgbClr val="071C42">
              <a:alpha val="80000"/>
            </a:srgbClr>
          </a:solidFill>
          <a:ln w="8890">
            <a:solidFill>
              <a:srgbClr val="6DCCF4">
                <a:alpha val="42000"/>
              </a:srgbClr>
            </a:solidFill>
            <a:prstDash val="solid"/>
          </a:ln>
        </p:spPr>
        <p:txBody>
          <a:bodyPr/>
          <a:lstStyle/>
          <a:p>
            <a:endParaRPr lang="el-GR"/>
          </a:p>
        </p:txBody>
      </p:sp>
      <p:sp>
        <p:nvSpPr>
          <p:cNvPr id="15" name="Text 12"/>
          <p:cNvSpPr/>
          <p:nvPr/>
        </p:nvSpPr>
        <p:spPr>
          <a:xfrm>
            <a:off x="1143000" y="3863340"/>
            <a:ext cx="2980944" cy="219456"/>
          </a:xfrm>
          <a:prstGeom prst="rect">
            <a:avLst/>
          </a:prstGeom>
          <a:noFill/>
          <a:ln/>
        </p:spPr>
        <p:txBody>
          <a:bodyPr wrap="square" lIns="0" tIns="0" rIns="0" bIns="0" rtlCol="0" anchor="ctr">
            <a:normAutofit/>
          </a:bodyPr>
          <a:lstStyle/>
          <a:p>
            <a:pPr marL="0" indent="0">
              <a:buNone/>
            </a:pPr>
            <a:r>
              <a:rPr lang="el-GR" altLang="en-US" sz="1130" b="1" kern="0" spc="25" dirty="0">
                <a:solidFill>
                  <a:srgbClr val="6DCCF4"/>
                </a:solidFill>
                <a:latin typeface="Arial" pitchFamily="34" charset="0"/>
                <a:ea typeface="Arial" pitchFamily="34" charset="-122"/>
                <a:cs typeface="Arial" pitchFamily="34" charset="-120"/>
              </a:rPr>
              <a:t>ΠΑΡΑΔΕΙΓΜΑ ΤΟΥ ΑΣΘΕΝΟΥΣ</a:t>
            </a:r>
            <a:endParaRPr lang="el-GR" sz="1130" dirty="0"/>
          </a:p>
        </p:txBody>
      </p:sp>
      <p:sp>
        <p:nvSpPr>
          <p:cNvPr id="16" name="Text 13"/>
          <p:cNvSpPr/>
          <p:nvPr/>
        </p:nvSpPr>
        <p:spPr>
          <a:xfrm>
            <a:off x="1069848" y="4279392"/>
            <a:ext cx="10058400" cy="1490472"/>
          </a:xfrm>
          <a:prstGeom prst="rect">
            <a:avLst/>
          </a:prstGeom>
          <a:noFill/>
          <a:ln/>
        </p:spPr>
        <p:txBody>
          <a:bodyPr wrap="square" lIns="0" tIns="0" rIns="0" bIns="0" rtlCol="0" anchor="ctr">
            <a:normAutofit/>
          </a:bodyPr>
          <a:lstStyle/>
          <a:p>
            <a:pPr marL="0" indent="0" algn="l">
              <a:lnSpc>
                <a:spcPct val="110000"/>
              </a:lnSpc>
              <a:buNone/>
            </a:pPr>
            <a:r>
              <a:rPr lang="el-GR" altLang="en-US" sz="2150" dirty="0">
                <a:solidFill>
                  <a:srgbClr val="F7FAFF"/>
                </a:solidFill>
                <a:latin typeface="Arial" pitchFamily="34" charset="0"/>
                <a:ea typeface="Arial" pitchFamily="34" charset="-122"/>
                <a:cs typeface="Arial" pitchFamily="34" charset="-120"/>
              </a:rPr>
              <a:t>«εις τον ασθενή όσα τρώει του φαίνονται πικρά, ενώ στον υγιή φαίνονται και είναι το αντίθετο.....Πρέπει λοιπόν να μετατρέψουμε την μία κατάσταση στην άλλη, διότι η μία εκ των δυο είναι καλύτερη...Έτσι και στην παιδεία πρέπει να γίνεται η μεταβολή από μία κατάσταση προς την καλύτερη» (Πλ. Θεαίτ. 167Α )</a:t>
            </a:r>
            <a:endParaRPr lang="el-GR" sz="21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ΑΝΑΙΡΕΣΗ ΘΕΣΕΩΣ ΠΡΩΤΑΓΟΡΟΥ</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20 / 31</a:t>
            </a:r>
            <a:endParaRPr lang="el-GR" sz="1050" dirty="0"/>
          </a:p>
        </p:txBody>
      </p:sp>
      <p:sp>
        <p:nvSpPr>
          <p:cNvPr id="9" name="Shape 6"/>
          <p:cNvSpPr/>
          <p:nvPr/>
        </p:nvSpPr>
        <p:spPr>
          <a:xfrm>
            <a:off x="1170432" y="2084832"/>
            <a:ext cx="9875520" cy="2423160"/>
          </a:xfrm>
          <a:prstGeom prst="roundRect">
            <a:avLst>
              <a:gd name="adj" fmla="val 6792"/>
            </a:avLst>
          </a:prstGeom>
          <a:solidFill>
            <a:srgbClr val="0B2A64">
              <a:alpha val="81000"/>
            </a:srgbClr>
          </a:solidFill>
          <a:ln w="10160">
            <a:solidFill>
              <a:srgbClr val="3871B4">
                <a:alpha val="56000"/>
              </a:srgbClr>
            </a:solidFill>
            <a:prstDash val="solid"/>
          </a:ln>
        </p:spPr>
        <p:txBody>
          <a:bodyPr/>
          <a:lstStyle/>
          <a:p>
            <a:endParaRPr lang="el-GR"/>
          </a:p>
        </p:txBody>
      </p:sp>
      <p:sp>
        <p:nvSpPr>
          <p:cNvPr id="10" name="Text 7"/>
          <p:cNvSpPr/>
          <p:nvPr/>
        </p:nvSpPr>
        <p:spPr>
          <a:xfrm>
            <a:off x="1453896" y="2313432"/>
            <a:ext cx="9308592" cy="1956816"/>
          </a:xfrm>
          <a:prstGeom prst="rect">
            <a:avLst/>
          </a:prstGeom>
          <a:noFill/>
          <a:ln/>
        </p:spPr>
        <p:txBody>
          <a:bodyPr wrap="square" lIns="0" tIns="0" rIns="0" bIns="0" rtlCol="0" anchor="ctr">
            <a:normAutofit/>
          </a:bodyPr>
          <a:lstStyle/>
          <a:p>
            <a:pPr marL="0" indent="0" algn="ctr">
              <a:lnSpc>
                <a:spcPct val="110000"/>
              </a:lnSpc>
              <a:buNone/>
            </a:pPr>
            <a:r>
              <a:rPr lang="el-GR" altLang="en-US" sz="2900" dirty="0">
                <a:solidFill>
                  <a:srgbClr val="F7FAFF"/>
                </a:solidFill>
                <a:latin typeface="Arial" pitchFamily="34" charset="0"/>
                <a:ea typeface="Arial" pitchFamily="34" charset="-122"/>
                <a:cs typeface="Arial" pitchFamily="34" charset="-120"/>
              </a:rPr>
              <a:t>«τουλάχιστον υπάρχει πιθανότητα (ο σοφός) ως πρεσβύτερος να είναι σοφώτερός μας».  (Πλ. Θεαίτ. 171 D)</a:t>
            </a:r>
            <a:endParaRPr lang="el-GR" sz="2900" dirty="0"/>
          </a:p>
        </p:txBody>
      </p:sp>
      <p:sp>
        <p:nvSpPr>
          <p:cNvPr id="11" name="Shape 8"/>
          <p:cNvSpPr/>
          <p:nvPr/>
        </p:nvSpPr>
        <p:spPr>
          <a:xfrm>
            <a:off x="5184648" y="4773168"/>
            <a:ext cx="1828800" cy="50292"/>
          </a:xfrm>
          <a:prstGeom prst="rect">
            <a:avLst/>
          </a:prstGeom>
          <a:solidFill>
            <a:srgbClr val="6DCCF4"/>
          </a:solidFill>
          <a:ln w="12700">
            <a:solidFill>
              <a:srgbClr val="333333">
                <a:alpha val="0"/>
              </a:srgbClr>
            </a:solidFill>
            <a:prstDash val="solid"/>
          </a:ln>
        </p:spPr>
        <p:txBody>
          <a:bodyPr/>
          <a:lstStyle/>
          <a:p>
            <a:endParaRPr lang="el-G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ΑΠΟ ΤΗΝ ΑΙΣΘΗΣΗ ΣΤΗΝ ΚΛΙΝΙΚΗ ΓΝΩΣΗ</a:t>
            </a:r>
            <a:endParaRPr lang="el-GR" sz="2850" dirty="0"/>
          </a:p>
        </p:txBody>
      </p:sp>
      <p:sp>
        <p:nvSpPr>
          <p:cNvPr id="5" name="Text 2"/>
          <p:cNvSpPr/>
          <p:nvPr/>
        </p:nvSpPr>
        <p:spPr>
          <a:xfrm>
            <a:off x="722376" y="1170432"/>
            <a:ext cx="10561320" cy="283464"/>
          </a:xfrm>
          <a:prstGeom prst="rect">
            <a:avLst/>
          </a:prstGeom>
          <a:noFill/>
          <a:ln/>
        </p:spPr>
        <p:txBody>
          <a:bodyPr wrap="square" lIns="0" tIns="0" rIns="0" bIns="0" rtlCol="0" anchor="ctr">
            <a:normAutofit/>
          </a:bodyPr>
          <a:lstStyle/>
          <a:p>
            <a:pPr marL="0" indent="0">
              <a:buNone/>
            </a:pPr>
            <a:r>
              <a:rPr lang="el-GR" altLang="en-US" sz="1250" i="1" dirty="0">
                <a:solidFill>
                  <a:srgbClr val="D0DFF3"/>
                </a:solidFill>
                <a:latin typeface="Arial" pitchFamily="34" charset="0"/>
                <a:ea typeface="Arial" pitchFamily="34" charset="-122"/>
                <a:cs typeface="Arial" pitchFamily="34" charset="-120"/>
              </a:rPr>
              <a:t>Διδακτική αναλογία με τη σύγχρονη Ιατρική — όχι ισχυρισμός του αρχαίου κειμένου</a:t>
            </a:r>
            <a:endParaRPr lang="el-GR" sz="1250" dirty="0"/>
          </a:p>
        </p:txBody>
      </p:sp>
      <p:sp>
        <p:nvSpPr>
          <p:cNvPr id="6" name="Shape 3"/>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7" name="Shape 4"/>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8" name="Text 5"/>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9" name="Text 6"/>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21 / 31</a:t>
            </a:r>
            <a:endParaRPr lang="el-GR" sz="1050" dirty="0"/>
          </a:p>
        </p:txBody>
      </p:sp>
      <p:sp>
        <p:nvSpPr>
          <p:cNvPr id="10" name="Shape 7"/>
          <p:cNvSpPr/>
          <p:nvPr/>
        </p:nvSpPr>
        <p:spPr>
          <a:xfrm>
            <a:off x="768096" y="1627632"/>
            <a:ext cx="10634472" cy="1252728"/>
          </a:xfrm>
          <a:prstGeom prst="roundRect">
            <a:avLst>
              <a:gd name="adj" fmla="val 13139"/>
            </a:avLst>
          </a:prstGeom>
          <a:solidFill>
            <a:srgbClr val="0B2A64">
              <a:alpha val="88000"/>
            </a:srgbClr>
          </a:solidFill>
          <a:ln w="10160">
            <a:solidFill>
              <a:srgbClr val="3871B4">
                <a:alpha val="56000"/>
              </a:srgbClr>
            </a:solidFill>
            <a:prstDash val="solid"/>
          </a:ln>
        </p:spPr>
        <p:txBody>
          <a:bodyPr/>
          <a:lstStyle/>
          <a:p>
            <a:endParaRPr lang="el-GR"/>
          </a:p>
        </p:txBody>
      </p:sp>
      <p:sp>
        <p:nvSpPr>
          <p:cNvPr id="11" name="Text 8"/>
          <p:cNvSpPr/>
          <p:nvPr/>
        </p:nvSpPr>
        <p:spPr>
          <a:xfrm>
            <a:off x="1024128" y="1975104"/>
            <a:ext cx="713232" cy="475488"/>
          </a:xfrm>
          <a:prstGeom prst="rect">
            <a:avLst/>
          </a:prstGeom>
          <a:noFill/>
          <a:ln/>
        </p:spPr>
        <p:txBody>
          <a:bodyPr wrap="square" lIns="0" tIns="0" rIns="0" bIns="0" rtlCol="0" anchor="ctr">
            <a:normAutofit/>
          </a:bodyPr>
          <a:lstStyle/>
          <a:p>
            <a:pPr marL="0" indent="0">
              <a:buNone/>
            </a:pPr>
            <a:r>
              <a:rPr lang="el-GR" altLang="en-US" sz="2800" b="1" dirty="0">
                <a:solidFill>
                  <a:srgbClr val="FFDC46"/>
                </a:solidFill>
                <a:latin typeface="Georgia" pitchFamily="34" charset="0"/>
                <a:ea typeface="Georgia" pitchFamily="34" charset="-122"/>
                <a:cs typeface="Georgia" pitchFamily="34" charset="-120"/>
              </a:rPr>
              <a:t>01</a:t>
            </a:r>
            <a:endParaRPr lang="el-GR" sz="2800" dirty="0"/>
          </a:p>
        </p:txBody>
      </p:sp>
      <p:sp>
        <p:nvSpPr>
          <p:cNvPr id="12" name="Text 9"/>
          <p:cNvSpPr/>
          <p:nvPr/>
        </p:nvSpPr>
        <p:spPr>
          <a:xfrm>
            <a:off x="1947672" y="1792224"/>
            <a:ext cx="9089136" cy="384048"/>
          </a:xfrm>
          <a:prstGeom prst="rect">
            <a:avLst/>
          </a:prstGeom>
          <a:noFill/>
          <a:ln/>
        </p:spPr>
        <p:txBody>
          <a:bodyPr wrap="square" lIns="0" tIns="0" rIns="0" bIns="0" rtlCol="0" anchor="ctr">
            <a:normAutofit/>
          </a:bodyPr>
          <a:lstStyle/>
          <a:p>
            <a:pPr marL="0" indent="0">
              <a:buNone/>
            </a:pPr>
            <a:r>
              <a:rPr lang="el-GR" altLang="en-US" sz="2170" b="1" dirty="0">
                <a:solidFill>
                  <a:srgbClr val="F7FAFF"/>
                </a:solidFill>
                <a:latin typeface="Arial" pitchFamily="34" charset="0"/>
                <a:ea typeface="Arial" pitchFamily="34" charset="-122"/>
                <a:cs typeface="Arial" pitchFamily="34" charset="-120"/>
              </a:rPr>
              <a:t>ΑΙΣΘΗΤΗΡΙΑΚΟ ΔΕΔΟΜΕΝΟ</a:t>
            </a:r>
            <a:endParaRPr lang="el-GR" sz="2170" dirty="0"/>
          </a:p>
        </p:txBody>
      </p:sp>
      <p:sp>
        <p:nvSpPr>
          <p:cNvPr id="13" name="Text 10"/>
          <p:cNvSpPr/>
          <p:nvPr/>
        </p:nvSpPr>
        <p:spPr>
          <a:xfrm>
            <a:off x="1947672" y="2240280"/>
            <a:ext cx="9025128" cy="466344"/>
          </a:xfrm>
          <a:prstGeom prst="rect">
            <a:avLst/>
          </a:prstGeom>
          <a:noFill/>
          <a:ln/>
        </p:spPr>
        <p:txBody>
          <a:bodyPr wrap="square" lIns="0" tIns="0" rIns="0" bIns="0" rtlCol="0" anchor="ctr">
            <a:normAutofit/>
          </a:bodyPr>
          <a:lstStyle/>
          <a:p>
            <a:pPr marL="0" indent="0">
              <a:buNone/>
            </a:pPr>
            <a:r>
              <a:rPr lang="el-GR" altLang="en-US" sz="1790" dirty="0">
                <a:solidFill>
                  <a:srgbClr val="D0DFF3"/>
                </a:solidFill>
                <a:latin typeface="Arial" pitchFamily="34" charset="0"/>
                <a:ea typeface="Arial" pitchFamily="34" charset="-122"/>
                <a:cs typeface="Arial" pitchFamily="34" charset="-120"/>
              </a:rPr>
              <a:t>Παρατήρηση, σύμπτωμα ή ένδειξη.</a:t>
            </a:r>
            <a:endParaRPr lang="el-GR" sz="1790" dirty="0"/>
          </a:p>
        </p:txBody>
      </p:sp>
      <p:sp>
        <p:nvSpPr>
          <p:cNvPr id="14" name="Shape 11"/>
          <p:cNvSpPr/>
          <p:nvPr/>
        </p:nvSpPr>
        <p:spPr>
          <a:xfrm>
            <a:off x="768096" y="3054096"/>
            <a:ext cx="10634472" cy="1252728"/>
          </a:xfrm>
          <a:prstGeom prst="roundRect">
            <a:avLst>
              <a:gd name="adj" fmla="val 13139"/>
            </a:avLst>
          </a:prstGeom>
          <a:solidFill>
            <a:srgbClr val="0B2A64">
              <a:alpha val="88000"/>
            </a:srgbClr>
          </a:solidFill>
          <a:ln w="10160">
            <a:solidFill>
              <a:srgbClr val="3871B4">
                <a:alpha val="56000"/>
              </a:srgbClr>
            </a:solidFill>
            <a:prstDash val="solid"/>
          </a:ln>
        </p:spPr>
        <p:txBody>
          <a:bodyPr/>
          <a:lstStyle/>
          <a:p>
            <a:endParaRPr lang="el-GR"/>
          </a:p>
        </p:txBody>
      </p:sp>
      <p:sp>
        <p:nvSpPr>
          <p:cNvPr id="15" name="Text 12"/>
          <p:cNvSpPr/>
          <p:nvPr/>
        </p:nvSpPr>
        <p:spPr>
          <a:xfrm>
            <a:off x="1024128" y="3401568"/>
            <a:ext cx="713232" cy="475488"/>
          </a:xfrm>
          <a:prstGeom prst="rect">
            <a:avLst/>
          </a:prstGeom>
          <a:noFill/>
          <a:ln/>
        </p:spPr>
        <p:txBody>
          <a:bodyPr wrap="square" lIns="0" tIns="0" rIns="0" bIns="0" rtlCol="0" anchor="ctr">
            <a:normAutofit/>
          </a:bodyPr>
          <a:lstStyle/>
          <a:p>
            <a:pPr marL="0" indent="0">
              <a:buNone/>
            </a:pPr>
            <a:r>
              <a:rPr lang="el-GR" altLang="en-US" sz="2800" b="1" dirty="0">
                <a:solidFill>
                  <a:srgbClr val="FFDC46"/>
                </a:solidFill>
                <a:latin typeface="Georgia" pitchFamily="34" charset="0"/>
                <a:ea typeface="Georgia" pitchFamily="34" charset="-122"/>
                <a:cs typeface="Georgia" pitchFamily="34" charset="-120"/>
              </a:rPr>
              <a:t>02</a:t>
            </a:r>
            <a:endParaRPr lang="el-GR" sz="2800" dirty="0"/>
          </a:p>
        </p:txBody>
      </p:sp>
      <p:sp>
        <p:nvSpPr>
          <p:cNvPr id="16" name="Text 13"/>
          <p:cNvSpPr/>
          <p:nvPr/>
        </p:nvSpPr>
        <p:spPr>
          <a:xfrm>
            <a:off x="1947672" y="3218688"/>
            <a:ext cx="9089136" cy="384048"/>
          </a:xfrm>
          <a:prstGeom prst="rect">
            <a:avLst/>
          </a:prstGeom>
          <a:noFill/>
          <a:ln/>
        </p:spPr>
        <p:txBody>
          <a:bodyPr wrap="square" lIns="0" tIns="0" rIns="0" bIns="0" rtlCol="0" anchor="ctr">
            <a:normAutofit/>
          </a:bodyPr>
          <a:lstStyle/>
          <a:p>
            <a:pPr marL="0" indent="0">
              <a:buNone/>
            </a:pPr>
            <a:r>
              <a:rPr lang="el-GR" altLang="en-US" sz="2170" b="1" dirty="0">
                <a:solidFill>
                  <a:srgbClr val="F7FAFF"/>
                </a:solidFill>
                <a:latin typeface="Arial" pitchFamily="34" charset="0"/>
                <a:ea typeface="Arial" pitchFamily="34" charset="-122"/>
                <a:cs typeface="Arial" pitchFamily="34" charset="-120"/>
              </a:rPr>
              <a:t>ΚΡΙΣΗ ΚΑΙ ΕΡΜΗΝΕΙΑ</a:t>
            </a:r>
            <a:endParaRPr lang="el-GR" sz="2170" dirty="0"/>
          </a:p>
        </p:txBody>
      </p:sp>
      <p:sp>
        <p:nvSpPr>
          <p:cNvPr id="17" name="Text 14"/>
          <p:cNvSpPr/>
          <p:nvPr/>
        </p:nvSpPr>
        <p:spPr>
          <a:xfrm>
            <a:off x="1947672" y="3666744"/>
            <a:ext cx="9025128" cy="466344"/>
          </a:xfrm>
          <a:prstGeom prst="rect">
            <a:avLst/>
          </a:prstGeom>
          <a:noFill/>
          <a:ln/>
        </p:spPr>
        <p:txBody>
          <a:bodyPr wrap="square" lIns="0" tIns="0" rIns="0" bIns="0" rtlCol="0" anchor="ctr">
            <a:normAutofit/>
          </a:bodyPr>
          <a:lstStyle/>
          <a:p>
            <a:pPr marL="0" indent="0">
              <a:buNone/>
            </a:pPr>
            <a:r>
              <a:rPr lang="el-GR" altLang="en-US" sz="1790" dirty="0">
                <a:solidFill>
                  <a:srgbClr val="D0DFF3"/>
                </a:solidFill>
                <a:latin typeface="Arial" pitchFamily="34" charset="0"/>
                <a:ea typeface="Arial" pitchFamily="34" charset="-122"/>
                <a:cs typeface="Arial" pitchFamily="34" charset="-120"/>
              </a:rPr>
              <a:t>Συσχέτιση με ιστορικό, εξέταση και εναλλακτικές υποθέσεις.</a:t>
            </a:r>
            <a:endParaRPr lang="el-GR" sz="1790" dirty="0"/>
          </a:p>
        </p:txBody>
      </p:sp>
      <p:sp>
        <p:nvSpPr>
          <p:cNvPr id="18" name="Shape 15"/>
          <p:cNvSpPr/>
          <p:nvPr/>
        </p:nvSpPr>
        <p:spPr>
          <a:xfrm>
            <a:off x="768096" y="4480560"/>
            <a:ext cx="10634472" cy="1252728"/>
          </a:xfrm>
          <a:prstGeom prst="roundRect">
            <a:avLst>
              <a:gd name="adj" fmla="val 13139"/>
            </a:avLst>
          </a:prstGeom>
          <a:solidFill>
            <a:srgbClr val="0B2A64">
              <a:alpha val="88000"/>
            </a:srgbClr>
          </a:solidFill>
          <a:ln w="10160">
            <a:solidFill>
              <a:srgbClr val="3871B4">
                <a:alpha val="56000"/>
              </a:srgbClr>
            </a:solidFill>
            <a:prstDash val="solid"/>
          </a:ln>
        </p:spPr>
        <p:txBody>
          <a:bodyPr/>
          <a:lstStyle/>
          <a:p>
            <a:endParaRPr lang="el-GR"/>
          </a:p>
        </p:txBody>
      </p:sp>
      <p:sp>
        <p:nvSpPr>
          <p:cNvPr id="19" name="Text 16"/>
          <p:cNvSpPr/>
          <p:nvPr/>
        </p:nvSpPr>
        <p:spPr>
          <a:xfrm>
            <a:off x="1024128" y="4828032"/>
            <a:ext cx="713232" cy="475488"/>
          </a:xfrm>
          <a:prstGeom prst="rect">
            <a:avLst/>
          </a:prstGeom>
          <a:noFill/>
          <a:ln/>
        </p:spPr>
        <p:txBody>
          <a:bodyPr wrap="square" lIns="0" tIns="0" rIns="0" bIns="0" rtlCol="0" anchor="ctr">
            <a:normAutofit/>
          </a:bodyPr>
          <a:lstStyle/>
          <a:p>
            <a:pPr marL="0" indent="0">
              <a:buNone/>
            </a:pPr>
            <a:r>
              <a:rPr lang="el-GR" altLang="en-US" sz="2800" b="1" dirty="0">
                <a:solidFill>
                  <a:srgbClr val="FFDC46"/>
                </a:solidFill>
                <a:latin typeface="Georgia" pitchFamily="34" charset="0"/>
                <a:ea typeface="Georgia" pitchFamily="34" charset="-122"/>
                <a:cs typeface="Georgia" pitchFamily="34" charset="-120"/>
              </a:rPr>
              <a:t>03</a:t>
            </a:r>
            <a:endParaRPr lang="el-GR" sz="2800" dirty="0"/>
          </a:p>
        </p:txBody>
      </p:sp>
      <p:sp>
        <p:nvSpPr>
          <p:cNvPr id="20" name="Text 17"/>
          <p:cNvSpPr/>
          <p:nvPr/>
        </p:nvSpPr>
        <p:spPr>
          <a:xfrm>
            <a:off x="1947672" y="4645152"/>
            <a:ext cx="9089136" cy="384048"/>
          </a:xfrm>
          <a:prstGeom prst="rect">
            <a:avLst/>
          </a:prstGeom>
          <a:noFill/>
          <a:ln/>
        </p:spPr>
        <p:txBody>
          <a:bodyPr wrap="square" lIns="0" tIns="0" rIns="0" bIns="0" rtlCol="0" anchor="ctr">
            <a:normAutofit/>
          </a:bodyPr>
          <a:lstStyle/>
          <a:p>
            <a:pPr marL="0" indent="0">
              <a:buNone/>
            </a:pPr>
            <a:r>
              <a:rPr lang="el-GR" altLang="en-US" sz="2170" b="1" dirty="0">
                <a:solidFill>
                  <a:srgbClr val="F7FAFF"/>
                </a:solidFill>
                <a:latin typeface="Arial" pitchFamily="34" charset="0"/>
                <a:ea typeface="Arial" pitchFamily="34" charset="-122"/>
                <a:cs typeface="Arial" pitchFamily="34" charset="-120"/>
              </a:rPr>
              <a:t>ΤΕΚΜΗΡΙΩΜΕΝΟΣ ΛΟΓΟΣ</a:t>
            </a:r>
            <a:endParaRPr lang="el-GR" sz="2170" dirty="0"/>
          </a:p>
        </p:txBody>
      </p:sp>
      <p:sp>
        <p:nvSpPr>
          <p:cNvPr id="21" name="Text 18"/>
          <p:cNvSpPr/>
          <p:nvPr/>
        </p:nvSpPr>
        <p:spPr>
          <a:xfrm>
            <a:off x="1947672" y="5093208"/>
            <a:ext cx="9025128" cy="466344"/>
          </a:xfrm>
          <a:prstGeom prst="rect">
            <a:avLst/>
          </a:prstGeom>
          <a:noFill/>
          <a:ln/>
        </p:spPr>
        <p:txBody>
          <a:bodyPr wrap="square" lIns="0" tIns="0" rIns="0" bIns="0" rtlCol="0" anchor="ctr">
            <a:normAutofit/>
          </a:bodyPr>
          <a:lstStyle/>
          <a:p>
            <a:pPr marL="0" indent="0">
              <a:buNone/>
            </a:pPr>
            <a:r>
              <a:rPr lang="el-GR" altLang="en-US" sz="1790" dirty="0">
                <a:solidFill>
                  <a:srgbClr val="D0DFF3"/>
                </a:solidFill>
                <a:latin typeface="Arial" pitchFamily="34" charset="0"/>
                <a:ea typeface="Arial" pitchFamily="34" charset="-122"/>
                <a:cs typeface="Arial" pitchFamily="34" charset="-120"/>
              </a:rPr>
              <a:t>Αιτιολόγηση της διάγνωσης με δεδομένα και επανέλεγχο.</a:t>
            </a:r>
            <a:endParaRPr lang="el-GR" sz="1790" dirty="0"/>
          </a:p>
        </p:txBody>
      </p:sp>
      <p:sp>
        <p:nvSpPr>
          <p:cNvPr id="22" name="Text 19"/>
          <p:cNvSpPr/>
          <p:nvPr/>
        </p:nvSpPr>
        <p:spPr>
          <a:xfrm>
            <a:off x="859536" y="6025896"/>
            <a:ext cx="10515600" cy="292608"/>
          </a:xfrm>
          <a:prstGeom prst="rect">
            <a:avLst/>
          </a:prstGeom>
          <a:noFill/>
          <a:ln/>
        </p:spPr>
        <p:txBody>
          <a:bodyPr wrap="square" lIns="0" tIns="0" rIns="0" bIns="0" rtlCol="0" anchor="ctr">
            <a:normAutofit/>
          </a:bodyPr>
          <a:lstStyle/>
          <a:p>
            <a:pPr marL="0" indent="0">
              <a:buNone/>
            </a:pPr>
            <a:r>
              <a:rPr lang="el-GR" altLang="en-US" sz="1250" i="1" dirty="0">
                <a:solidFill>
                  <a:srgbClr val="D0DFF3"/>
                </a:solidFill>
                <a:latin typeface="Arial" pitchFamily="34" charset="0"/>
                <a:ea typeface="Arial" pitchFamily="34" charset="-122"/>
                <a:cs typeface="Arial" pitchFamily="34" charset="-120"/>
              </a:rPr>
              <a:t>Η διαγνωστική συλλογιστική περιλαμβάνει και αναλυτικές και μη αναλυτικές διαδικασίες (Norman &amp; Eva, 2010· Elstein &amp; Schwarz, 2002).</a:t>
            </a:r>
            <a:endParaRPr lang="el-GR" sz="12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ΕΠΙΣΤΗΜΗ ΚΑΙ ΚΙΝΗΣΗ</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22 / 31</a:t>
            </a:r>
            <a:endParaRPr lang="el-GR" sz="1050" dirty="0"/>
          </a:p>
        </p:txBody>
      </p:sp>
      <p:sp>
        <p:nvSpPr>
          <p:cNvPr id="9" name="Shape 6"/>
          <p:cNvSpPr/>
          <p:nvPr/>
        </p:nvSpPr>
        <p:spPr>
          <a:xfrm>
            <a:off x="841248" y="1691640"/>
            <a:ext cx="10488168" cy="4233672"/>
          </a:xfrm>
          <a:prstGeom prst="roundRect">
            <a:avLst>
              <a:gd name="adj" fmla="val 3888"/>
            </a:avLst>
          </a:prstGeom>
          <a:solidFill>
            <a:srgbClr val="0B2A64">
              <a:alpha val="81000"/>
            </a:srgbClr>
          </a:solidFill>
          <a:ln w="10160">
            <a:solidFill>
              <a:srgbClr val="3871B4">
                <a:alpha val="56000"/>
              </a:srgbClr>
            </a:solidFill>
            <a:prstDash val="solid"/>
          </a:ln>
        </p:spPr>
        <p:txBody>
          <a:bodyPr/>
          <a:lstStyle/>
          <a:p>
            <a:endParaRPr lang="el-GR"/>
          </a:p>
        </p:txBody>
      </p:sp>
      <p:sp>
        <p:nvSpPr>
          <p:cNvPr id="10" name="Text 7"/>
          <p:cNvSpPr/>
          <p:nvPr/>
        </p:nvSpPr>
        <p:spPr>
          <a:xfrm>
            <a:off x="1124712" y="1920240"/>
            <a:ext cx="9921240" cy="3767328"/>
          </a:xfrm>
          <a:prstGeom prst="rect">
            <a:avLst/>
          </a:prstGeom>
          <a:noFill/>
          <a:ln/>
        </p:spPr>
        <p:txBody>
          <a:bodyPr wrap="square" lIns="0" tIns="0" rIns="0" bIns="0" rtlCol="0" anchor="ctr">
            <a:normAutofit/>
          </a:bodyPr>
          <a:lstStyle/>
          <a:p>
            <a:pPr marL="0" indent="0" algn="l">
              <a:lnSpc>
                <a:spcPct val="110000"/>
              </a:lnSpc>
              <a:buNone/>
            </a:pPr>
            <a:r>
              <a:rPr lang="el-GR" altLang="en-US" sz="2410" dirty="0">
                <a:solidFill>
                  <a:srgbClr val="F7FAFF"/>
                </a:solidFill>
                <a:latin typeface="Arial" pitchFamily="34" charset="0"/>
                <a:ea typeface="Arial" pitchFamily="34" charset="-122"/>
                <a:cs typeface="Arial" pitchFamily="34" charset="-120"/>
              </a:rPr>
              <a:t>«Αν ρωτήσουμε κάτι έναν από αυτούς, ανασύρουν σαν από φαρέτρα και εκτοξεύουν μικρές αινιγματικές φράσεις. Ακόμη και αν ζητήσεις να μάθεις τι εννοούν , θα έχει ήδη ριφθεί εναντίον σου κάτι άλλο με νέα σημασία. Δεν θα καταφέρεις  ποτέ τίποτα με κανέναν από αυτούς, όπως και εκείνοι μεταξύ τους. Γιατί προσέχουν να μην είναι τίποτε βέβαιο ούτε στους λόγους ούτε την ψυχή τους, διότι πιστεύουν ότι παραμένει αυτό στάσιμο» (Πλ. Θεαίτ. 180 Α6-Β3).</a:t>
            </a:r>
            <a:endParaRPr lang="el-GR" sz="241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ΠΑΡΜΕΝΙΔΗΣ — ΤΟ ΑΚΙΝΗΤΟ ΟΝ</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23 / 31</a:t>
            </a:r>
            <a:endParaRPr lang="el-GR" sz="1050" dirty="0"/>
          </a:p>
        </p:txBody>
      </p:sp>
      <p:sp>
        <p:nvSpPr>
          <p:cNvPr id="9" name="Shape 6"/>
          <p:cNvSpPr/>
          <p:nvPr/>
        </p:nvSpPr>
        <p:spPr>
          <a:xfrm>
            <a:off x="7680960" y="1545336"/>
            <a:ext cx="3694176" cy="4553712"/>
          </a:xfrm>
          <a:prstGeom prst="roundRect">
            <a:avLst>
              <a:gd name="adj" fmla="val 4455"/>
            </a:avLst>
          </a:prstGeom>
          <a:solidFill>
            <a:srgbClr val="0A2A60">
              <a:alpha val="95000"/>
            </a:srgbClr>
          </a:solidFill>
          <a:ln w="10160">
            <a:solidFill>
              <a:srgbClr val="3871B4">
                <a:alpha val="56000"/>
              </a:srgbClr>
            </a:solidFill>
            <a:prstDash val="solid"/>
          </a:ln>
        </p:spPr>
        <p:txBody>
          <a:bodyPr/>
          <a:lstStyle/>
          <a:p>
            <a:endParaRPr lang="el-GR"/>
          </a:p>
        </p:txBody>
      </p:sp>
      <p:pic>
        <p:nvPicPr>
          <p:cNvPr id="10" name="Image 1" descr="/mnt/data/work_thea/assets/orig_s19_pic0.jpg"/>
          <p:cNvPicPr>
            <a:picLocks noChangeAspect="1"/>
          </p:cNvPicPr>
          <p:nvPr/>
        </p:nvPicPr>
        <p:blipFill>
          <a:blip r:embed="rId4"/>
          <a:srcRect l="19783" r="19783"/>
          <a:stretch/>
        </p:blipFill>
        <p:spPr>
          <a:xfrm>
            <a:off x="7744968" y="1609344"/>
            <a:ext cx="3566160" cy="4425696"/>
          </a:xfrm>
          <a:prstGeom prst="rect">
            <a:avLst/>
          </a:prstGeom>
        </p:spPr>
      </p:pic>
      <p:sp>
        <p:nvSpPr>
          <p:cNvPr id="11" name="Shape 7"/>
          <p:cNvSpPr/>
          <p:nvPr/>
        </p:nvSpPr>
        <p:spPr>
          <a:xfrm>
            <a:off x="740664" y="1572768"/>
            <a:ext cx="6748272" cy="2258568"/>
          </a:xfrm>
          <a:prstGeom prst="roundRect">
            <a:avLst>
              <a:gd name="adj" fmla="val 7287"/>
            </a:avLst>
          </a:prstGeom>
          <a:solidFill>
            <a:srgbClr val="0B2A64">
              <a:alpha val="81000"/>
            </a:srgbClr>
          </a:solidFill>
          <a:ln w="10160">
            <a:solidFill>
              <a:srgbClr val="3871B4">
                <a:alpha val="56000"/>
              </a:srgbClr>
            </a:solidFill>
            <a:prstDash val="solid"/>
          </a:ln>
        </p:spPr>
        <p:txBody>
          <a:bodyPr/>
          <a:lstStyle/>
          <a:p>
            <a:endParaRPr lang="el-GR"/>
          </a:p>
        </p:txBody>
      </p:sp>
      <p:sp>
        <p:nvSpPr>
          <p:cNvPr id="12" name="Text 8"/>
          <p:cNvSpPr/>
          <p:nvPr/>
        </p:nvSpPr>
        <p:spPr>
          <a:xfrm>
            <a:off x="1024128" y="1801368"/>
            <a:ext cx="6181344" cy="1792224"/>
          </a:xfrm>
          <a:prstGeom prst="rect">
            <a:avLst/>
          </a:prstGeom>
          <a:noFill/>
          <a:ln/>
        </p:spPr>
        <p:txBody>
          <a:bodyPr wrap="square" lIns="0" tIns="0" rIns="0" bIns="0" rtlCol="0" anchor="ctr">
            <a:normAutofit/>
          </a:bodyPr>
          <a:lstStyle/>
          <a:p>
            <a:pPr marL="0" indent="0" algn="l">
              <a:lnSpc>
                <a:spcPct val="110000"/>
              </a:lnSpc>
              <a:buNone/>
            </a:pPr>
            <a:r>
              <a:rPr lang="el-GR" altLang="en-US" sz="2140" dirty="0">
                <a:solidFill>
                  <a:srgbClr val="F7FAFF"/>
                </a:solidFill>
                <a:latin typeface="Arial" pitchFamily="34" charset="0"/>
                <a:ea typeface="Arial" pitchFamily="34" charset="-122"/>
                <a:cs typeface="Arial" pitchFamily="34" charset="-120"/>
              </a:rPr>
              <a:t>«Αυτό (το ον) είναι ακίνητο και περιλαμβάνεται σε πανίσχυρα όρια, είναι άναρχο και άπαυστο, επειδή η γένεση και ο όλεθρος δεν υπάρχουν σε αυτό». (Παρμενίδου Β8, 26-29)</a:t>
            </a:r>
            <a:endParaRPr lang="el-GR" sz="2140" dirty="0"/>
          </a:p>
        </p:txBody>
      </p:sp>
      <p:sp>
        <p:nvSpPr>
          <p:cNvPr id="13" name="Shape 9"/>
          <p:cNvSpPr/>
          <p:nvPr/>
        </p:nvSpPr>
        <p:spPr>
          <a:xfrm>
            <a:off x="740664" y="4014216"/>
            <a:ext cx="6748272" cy="1792224"/>
          </a:xfrm>
          <a:prstGeom prst="roundRect">
            <a:avLst>
              <a:gd name="adj" fmla="val 9184"/>
            </a:avLst>
          </a:prstGeom>
          <a:solidFill>
            <a:srgbClr val="0B2A64">
              <a:alpha val="81000"/>
            </a:srgbClr>
          </a:solidFill>
          <a:ln w="10160">
            <a:solidFill>
              <a:srgbClr val="3871B4">
                <a:alpha val="56000"/>
              </a:srgbClr>
            </a:solidFill>
            <a:prstDash val="solid"/>
          </a:ln>
        </p:spPr>
        <p:txBody>
          <a:bodyPr/>
          <a:lstStyle/>
          <a:p>
            <a:endParaRPr lang="el-GR"/>
          </a:p>
        </p:txBody>
      </p:sp>
      <p:sp>
        <p:nvSpPr>
          <p:cNvPr id="14" name="Text 10"/>
          <p:cNvSpPr/>
          <p:nvPr/>
        </p:nvSpPr>
        <p:spPr>
          <a:xfrm>
            <a:off x="1024128" y="4242816"/>
            <a:ext cx="6181344" cy="1325880"/>
          </a:xfrm>
          <a:prstGeom prst="rect">
            <a:avLst/>
          </a:prstGeom>
          <a:noFill/>
          <a:ln/>
        </p:spPr>
        <p:txBody>
          <a:bodyPr wrap="square" lIns="0" tIns="0" rIns="0" bIns="0" rtlCol="0" anchor="ctr">
            <a:normAutofit/>
          </a:bodyPr>
          <a:lstStyle/>
          <a:p>
            <a:pPr marL="0" indent="0" algn="l">
              <a:lnSpc>
                <a:spcPct val="110000"/>
              </a:lnSpc>
              <a:buNone/>
            </a:pPr>
            <a:r>
              <a:rPr lang="el-GR" altLang="en-US" sz="2070" dirty="0">
                <a:solidFill>
                  <a:srgbClr val="F7FAFF"/>
                </a:solidFill>
                <a:latin typeface="Arial" pitchFamily="34" charset="0"/>
                <a:ea typeface="Arial" pitchFamily="34" charset="-122"/>
                <a:cs typeface="Arial" pitchFamily="34" charset="-120"/>
              </a:rPr>
              <a:t>«...ούτε κινείται διότι δεν έχει κάπου να υποχωρήσει, αλλά είναι πλήρες...... Αν λοιπόν είναι πλήρες δεν κινείται». (Σιμπλικίου, Εις φυσ. 111,18 (Β7) )</a:t>
            </a:r>
            <a:endParaRPr lang="el-GR" sz="207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ΗΡΑΚΛΕΙΤΟΣ — «ΠΑΝΤΑ ΧΩΡΕΙ»</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24 / 31</a:t>
            </a:r>
            <a:endParaRPr lang="el-GR" sz="1050" dirty="0"/>
          </a:p>
        </p:txBody>
      </p:sp>
      <p:sp>
        <p:nvSpPr>
          <p:cNvPr id="9" name="Shape 6"/>
          <p:cNvSpPr/>
          <p:nvPr/>
        </p:nvSpPr>
        <p:spPr>
          <a:xfrm>
            <a:off x="6949440" y="1609344"/>
            <a:ext cx="4315968" cy="4288536"/>
          </a:xfrm>
          <a:prstGeom prst="roundRect">
            <a:avLst>
              <a:gd name="adj" fmla="val 3838"/>
            </a:avLst>
          </a:prstGeom>
          <a:solidFill>
            <a:srgbClr val="0A2A60">
              <a:alpha val="95000"/>
            </a:srgbClr>
          </a:solidFill>
          <a:ln w="10160">
            <a:solidFill>
              <a:srgbClr val="3871B4">
                <a:alpha val="56000"/>
              </a:srgbClr>
            </a:solidFill>
            <a:prstDash val="solid"/>
          </a:ln>
        </p:spPr>
        <p:txBody>
          <a:bodyPr/>
          <a:lstStyle/>
          <a:p>
            <a:endParaRPr lang="el-GR"/>
          </a:p>
        </p:txBody>
      </p:sp>
      <p:pic>
        <p:nvPicPr>
          <p:cNvPr id="10" name="Image 1" descr="/mnt/data/work_thea/assets/orig_s20_pic0.jpg"/>
          <p:cNvPicPr>
            <a:picLocks noChangeAspect="1"/>
          </p:cNvPicPr>
          <p:nvPr/>
        </p:nvPicPr>
        <p:blipFill>
          <a:blip r:embed="rId4"/>
          <a:srcRect l="9736" r="9736"/>
          <a:stretch/>
        </p:blipFill>
        <p:spPr>
          <a:xfrm>
            <a:off x="7013448" y="1673352"/>
            <a:ext cx="4187952" cy="4160520"/>
          </a:xfrm>
          <a:prstGeom prst="rect">
            <a:avLst/>
          </a:prstGeom>
        </p:spPr>
      </p:pic>
      <p:sp>
        <p:nvSpPr>
          <p:cNvPr id="11" name="Shape 7"/>
          <p:cNvSpPr/>
          <p:nvPr/>
        </p:nvSpPr>
        <p:spPr>
          <a:xfrm>
            <a:off x="777240" y="2048256"/>
            <a:ext cx="5989320" cy="3255264"/>
          </a:xfrm>
          <a:prstGeom prst="roundRect">
            <a:avLst>
              <a:gd name="adj" fmla="val 5056"/>
            </a:avLst>
          </a:prstGeom>
          <a:solidFill>
            <a:srgbClr val="0B2A64">
              <a:alpha val="81000"/>
            </a:srgbClr>
          </a:solidFill>
          <a:ln w="10160">
            <a:solidFill>
              <a:srgbClr val="3871B4">
                <a:alpha val="56000"/>
              </a:srgbClr>
            </a:solidFill>
            <a:prstDash val="solid"/>
          </a:ln>
        </p:spPr>
        <p:txBody>
          <a:bodyPr/>
          <a:lstStyle/>
          <a:p>
            <a:endParaRPr lang="el-GR"/>
          </a:p>
        </p:txBody>
      </p:sp>
      <p:sp>
        <p:nvSpPr>
          <p:cNvPr id="12" name="Text 8"/>
          <p:cNvSpPr/>
          <p:nvPr/>
        </p:nvSpPr>
        <p:spPr>
          <a:xfrm>
            <a:off x="1060704" y="2276856"/>
            <a:ext cx="5422392" cy="2788920"/>
          </a:xfrm>
          <a:prstGeom prst="rect">
            <a:avLst/>
          </a:prstGeom>
          <a:noFill/>
          <a:ln/>
        </p:spPr>
        <p:txBody>
          <a:bodyPr wrap="square" lIns="0" tIns="0" rIns="0" bIns="0" rtlCol="0" anchor="ctr">
            <a:normAutofit/>
          </a:bodyPr>
          <a:lstStyle/>
          <a:p>
            <a:pPr marL="0" indent="0" algn="l">
              <a:lnSpc>
                <a:spcPct val="110000"/>
              </a:lnSpc>
              <a:buNone/>
            </a:pPr>
            <a:r>
              <a:rPr lang="el-GR" altLang="en-US" sz="2690" dirty="0">
                <a:solidFill>
                  <a:srgbClr val="F7FAFF"/>
                </a:solidFill>
                <a:latin typeface="Arial" pitchFamily="34" charset="0"/>
                <a:ea typeface="Arial" pitchFamily="34" charset="-122"/>
                <a:cs typeface="Arial" pitchFamily="34" charset="-120"/>
              </a:rPr>
              <a:t>«λέγει ο Ηράκλειτος ότι πάντα χωρεί και ουδέν μένει» (Πλ. Κρατύλος, 402 Α, (Α6) )</a:t>
            </a:r>
            <a:endParaRPr lang="el-GR" sz="269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ΤΙ ΣΗΜΑΙΝΕΙ «ΤΑ ΠΑΝΤΑ ΚΙΝΟΥΝΤΑΙ»;</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25 / 31</a:t>
            </a:r>
            <a:endParaRPr lang="el-GR" sz="1050" dirty="0"/>
          </a:p>
        </p:txBody>
      </p:sp>
      <p:sp>
        <p:nvSpPr>
          <p:cNvPr id="9" name="Shape 6"/>
          <p:cNvSpPr/>
          <p:nvPr/>
        </p:nvSpPr>
        <p:spPr>
          <a:xfrm>
            <a:off x="886968" y="2258568"/>
            <a:ext cx="10405872" cy="2093976"/>
          </a:xfrm>
          <a:prstGeom prst="roundRect">
            <a:avLst>
              <a:gd name="adj" fmla="val 7860"/>
            </a:avLst>
          </a:prstGeom>
          <a:solidFill>
            <a:srgbClr val="0B2A64">
              <a:alpha val="81000"/>
            </a:srgbClr>
          </a:solidFill>
          <a:ln w="10160">
            <a:solidFill>
              <a:srgbClr val="3871B4">
                <a:alpha val="56000"/>
              </a:srgbClr>
            </a:solidFill>
            <a:prstDash val="solid"/>
          </a:ln>
        </p:spPr>
        <p:txBody>
          <a:bodyPr/>
          <a:lstStyle/>
          <a:p>
            <a:endParaRPr lang="el-GR"/>
          </a:p>
        </p:txBody>
      </p:sp>
      <p:sp>
        <p:nvSpPr>
          <p:cNvPr id="10" name="Text 7"/>
          <p:cNvSpPr/>
          <p:nvPr/>
        </p:nvSpPr>
        <p:spPr>
          <a:xfrm>
            <a:off x="1170432" y="2487168"/>
            <a:ext cx="9838944" cy="1627632"/>
          </a:xfrm>
          <a:prstGeom prst="rect">
            <a:avLst/>
          </a:prstGeom>
          <a:noFill/>
          <a:ln/>
        </p:spPr>
        <p:txBody>
          <a:bodyPr wrap="square" lIns="0" tIns="0" rIns="0" bIns="0" rtlCol="0" anchor="ctr">
            <a:normAutofit/>
          </a:bodyPr>
          <a:lstStyle/>
          <a:p>
            <a:pPr marL="0" indent="0" algn="ctr">
              <a:lnSpc>
                <a:spcPct val="110000"/>
              </a:lnSpc>
              <a:buNone/>
            </a:pPr>
            <a:r>
              <a:rPr lang="el-GR" altLang="en-US" sz="3000" dirty="0">
                <a:solidFill>
                  <a:srgbClr val="F7FAFF"/>
                </a:solidFill>
                <a:latin typeface="Arial" pitchFamily="34" charset="0"/>
                <a:ea typeface="Arial" pitchFamily="34" charset="-122"/>
                <a:cs typeface="Arial" pitchFamily="34" charset="-120"/>
              </a:rPr>
              <a:t>«τι θέλουν να πουν ισχυριζόμενοι ότι τα πάντα κινούνται» (Πλ. Θεαίτ. 181C 1-2)</a:t>
            </a:r>
            <a:endParaRPr lang="el-GR" sz="3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ΕΙΔΗ ΚΙΝΗΣΕΩΣ</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26 / 31</a:t>
            </a:r>
            <a:endParaRPr lang="el-GR" sz="1050" dirty="0"/>
          </a:p>
        </p:txBody>
      </p:sp>
      <p:sp>
        <p:nvSpPr>
          <p:cNvPr id="9" name="Shape 6"/>
          <p:cNvSpPr/>
          <p:nvPr/>
        </p:nvSpPr>
        <p:spPr>
          <a:xfrm>
            <a:off x="822960" y="1554480"/>
            <a:ext cx="10570464" cy="2048256"/>
          </a:xfrm>
          <a:prstGeom prst="roundRect">
            <a:avLst>
              <a:gd name="adj" fmla="val 8036"/>
            </a:avLst>
          </a:prstGeom>
          <a:solidFill>
            <a:srgbClr val="0B2A64">
              <a:alpha val="86000"/>
            </a:srgbClr>
          </a:solidFill>
          <a:ln w="10160">
            <a:solidFill>
              <a:srgbClr val="3871B4">
                <a:alpha val="56000"/>
              </a:srgbClr>
            </a:solidFill>
            <a:prstDash val="solid"/>
          </a:ln>
        </p:spPr>
        <p:txBody>
          <a:bodyPr/>
          <a:lstStyle/>
          <a:p>
            <a:endParaRPr lang="el-GR"/>
          </a:p>
        </p:txBody>
      </p:sp>
      <p:sp>
        <p:nvSpPr>
          <p:cNvPr id="10" name="Text 7"/>
          <p:cNvSpPr/>
          <p:nvPr/>
        </p:nvSpPr>
        <p:spPr>
          <a:xfrm>
            <a:off x="1088136" y="1783080"/>
            <a:ext cx="9957816" cy="292608"/>
          </a:xfrm>
          <a:prstGeom prst="rect">
            <a:avLst/>
          </a:prstGeom>
          <a:noFill/>
          <a:ln/>
        </p:spPr>
        <p:txBody>
          <a:bodyPr wrap="square" lIns="0" tIns="0" rIns="0" bIns="0" rtlCol="0" anchor="ctr">
            <a:normAutofit/>
          </a:bodyPr>
          <a:lstStyle/>
          <a:p>
            <a:pPr marL="0" indent="0">
              <a:buNone/>
            </a:pPr>
            <a:r>
              <a:rPr lang="el-GR" altLang="en-US" sz="1600" b="1" dirty="0">
                <a:solidFill>
                  <a:srgbClr val="FFDC46"/>
                </a:solidFill>
                <a:latin typeface="Arial" pitchFamily="34" charset="0"/>
                <a:ea typeface="Arial" pitchFamily="34" charset="-122"/>
                <a:cs typeface="Arial" pitchFamily="34" charset="-120"/>
              </a:rPr>
              <a:t>01 · ΠΕΡΙΦΟΡΑ</a:t>
            </a:r>
            <a:endParaRPr lang="el-GR" sz="1600" dirty="0"/>
          </a:p>
        </p:txBody>
      </p:sp>
      <p:sp>
        <p:nvSpPr>
          <p:cNvPr id="11" name="Text 8"/>
          <p:cNvSpPr/>
          <p:nvPr/>
        </p:nvSpPr>
        <p:spPr>
          <a:xfrm>
            <a:off x="1097280" y="2157984"/>
            <a:ext cx="9939528" cy="1124712"/>
          </a:xfrm>
          <a:prstGeom prst="rect">
            <a:avLst/>
          </a:prstGeom>
          <a:noFill/>
          <a:ln/>
        </p:spPr>
        <p:txBody>
          <a:bodyPr wrap="square" lIns="0" tIns="0" rIns="0" bIns="0" rtlCol="0" anchor="ctr">
            <a:normAutofit/>
          </a:bodyPr>
          <a:lstStyle/>
          <a:p>
            <a:pPr marL="0" indent="0">
              <a:buNone/>
            </a:pPr>
            <a:r>
              <a:rPr lang="el-GR" altLang="en-US" sz="2160" dirty="0">
                <a:solidFill>
                  <a:srgbClr val="F7FAFF"/>
                </a:solidFill>
                <a:latin typeface="Arial" pitchFamily="34" charset="0"/>
                <a:ea typeface="Arial" pitchFamily="34" charset="-122"/>
                <a:cs typeface="Arial" pitchFamily="34" charset="-120"/>
              </a:rPr>
              <a:t>ΠΕΡΙΦΟΡΑ: «μεταβάλλει την θέση του και όταν στρέφεται παραμένοντας στην ιδία θέση» (Πλ. Θεαίτ. 181C 5-7)</a:t>
            </a:r>
            <a:endParaRPr lang="el-GR" sz="2160" dirty="0"/>
          </a:p>
        </p:txBody>
      </p:sp>
      <p:sp>
        <p:nvSpPr>
          <p:cNvPr id="12" name="Shape 9"/>
          <p:cNvSpPr/>
          <p:nvPr/>
        </p:nvSpPr>
        <p:spPr>
          <a:xfrm>
            <a:off x="822960" y="3813048"/>
            <a:ext cx="10570464" cy="2048256"/>
          </a:xfrm>
          <a:prstGeom prst="roundRect">
            <a:avLst>
              <a:gd name="adj" fmla="val 8036"/>
            </a:avLst>
          </a:prstGeom>
          <a:solidFill>
            <a:srgbClr val="0B2A64">
              <a:alpha val="86000"/>
            </a:srgbClr>
          </a:solidFill>
          <a:ln w="10160">
            <a:solidFill>
              <a:srgbClr val="3871B4">
                <a:alpha val="56000"/>
              </a:srgbClr>
            </a:solidFill>
            <a:prstDash val="solid"/>
          </a:ln>
        </p:spPr>
        <p:txBody>
          <a:bodyPr/>
          <a:lstStyle/>
          <a:p>
            <a:endParaRPr lang="el-GR"/>
          </a:p>
        </p:txBody>
      </p:sp>
      <p:sp>
        <p:nvSpPr>
          <p:cNvPr id="13" name="Text 10"/>
          <p:cNvSpPr/>
          <p:nvPr/>
        </p:nvSpPr>
        <p:spPr>
          <a:xfrm>
            <a:off x="1088136" y="4041648"/>
            <a:ext cx="9957816" cy="292608"/>
          </a:xfrm>
          <a:prstGeom prst="rect">
            <a:avLst/>
          </a:prstGeom>
          <a:noFill/>
          <a:ln/>
        </p:spPr>
        <p:txBody>
          <a:bodyPr wrap="square" lIns="0" tIns="0" rIns="0" bIns="0" rtlCol="0" anchor="ctr">
            <a:normAutofit/>
          </a:bodyPr>
          <a:lstStyle/>
          <a:p>
            <a:pPr marL="0" indent="0">
              <a:buNone/>
            </a:pPr>
            <a:r>
              <a:rPr lang="el-GR" altLang="en-US" sz="1600" b="1" dirty="0">
                <a:solidFill>
                  <a:srgbClr val="FFDC46"/>
                </a:solidFill>
                <a:latin typeface="Arial" pitchFamily="34" charset="0"/>
                <a:ea typeface="Arial" pitchFamily="34" charset="-122"/>
                <a:cs typeface="Arial" pitchFamily="34" charset="-120"/>
              </a:rPr>
              <a:t>02 · ΑΛΛΟΙΩΣΗ</a:t>
            </a:r>
            <a:endParaRPr lang="el-GR" sz="1600" dirty="0"/>
          </a:p>
        </p:txBody>
      </p:sp>
      <p:sp>
        <p:nvSpPr>
          <p:cNvPr id="14" name="Text 11"/>
          <p:cNvSpPr/>
          <p:nvPr/>
        </p:nvSpPr>
        <p:spPr>
          <a:xfrm>
            <a:off x="1097280" y="4416552"/>
            <a:ext cx="9939528" cy="1124712"/>
          </a:xfrm>
          <a:prstGeom prst="rect">
            <a:avLst/>
          </a:prstGeom>
          <a:noFill/>
          <a:ln/>
        </p:spPr>
        <p:txBody>
          <a:bodyPr wrap="square" lIns="0" tIns="0" rIns="0" bIns="0" rtlCol="0" anchor="ctr">
            <a:normAutofit/>
          </a:bodyPr>
          <a:lstStyle/>
          <a:p>
            <a:pPr marL="0" indent="0">
              <a:buNone/>
            </a:pPr>
            <a:r>
              <a:rPr lang="el-GR" altLang="en-US" sz="2160" dirty="0">
                <a:solidFill>
                  <a:srgbClr val="F7FAFF"/>
                </a:solidFill>
                <a:latin typeface="Arial" pitchFamily="34" charset="0"/>
                <a:ea typeface="Arial" pitchFamily="34" charset="-122"/>
                <a:cs typeface="Arial" pitchFamily="34" charset="-120"/>
              </a:rPr>
              <a:t>ΑΛΛΟΙΩΣΗ: «Όταν μένει στην ιδία θέση και γερνά, ή από λευκό γίνεται μαύρο και από μαλακό σκληρό, ή αν υφίσταται οποιαδήποτε αλλοίωση, αυτά δεν μπορούμε να τα θεωρήσουμε ως μία άλλη μορφή κινήσεως»; (Πλ. Θεαίτ. 181D 1-4)</a:t>
            </a:r>
            <a:endParaRPr lang="el-GR" sz="216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ΑΙΣΘΗΣΕΙΣ</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27 / 31</a:t>
            </a:r>
            <a:endParaRPr lang="el-GR" sz="1050" dirty="0"/>
          </a:p>
        </p:txBody>
      </p:sp>
      <p:sp>
        <p:nvSpPr>
          <p:cNvPr id="9" name="Shape 6"/>
          <p:cNvSpPr/>
          <p:nvPr/>
        </p:nvSpPr>
        <p:spPr>
          <a:xfrm>
            <a:off x="804672" y="1517904"/>
            <a:ext cx="10570464" cy="1783080"/>
          </a:xfrm>
          <a:prstGeom prst="roundRect">
            <a:avLst>
              <a:gd name="adj" fmla="val 9231"/>
            </a:avLst>
          </a:prstGeom>
          <a:solidFill>
            <a:srgbClr val="0B2A64">
              <a:alpha val="81000"/>
            </a:srgbClr>
          </a:solidFill>
          <a:ln w="10160">
            <a:solidFill>
              <a:srgbClr val="3871B4">
                <a:alpha val="56000"/>
              </a:srgbClr>
            </a:solidFill>
            <a:prstDash val="solid"/>
          </a:ln>
        </p:spPr>
        <p:txBody>
          <a:bodyPr/>
          <a:lstStyle/>
          <a:p>
            <a:endParaRPr lang="el-GR"/>
          </a:p>
        </p:txBody>
      </p:sp>
      <p:sp>
        <p:nvSpPr>
          <p:cNvPr id="10" name="Shape 7"/>
          <p:cNvSpPr/>
          <p:nvPr/>
        </p:nvSpPr>
        <p:spPr>
          <a:xfrm>
            <a:off x="1051560" y="1709928"/>
            <a:ext cx="3200400" cy="292608"/>
          </a:xfrm>
          <a:prstGeom prst="roundRect">
            <a:avLst>
              <a:gd name="adj" fmla="val 37500"/>
            </a:avLst>
          </a:prstGeom>
          <a:solidFill>
            <a:srgbClr val="071C42">
              <a:alpha val="80000"/>
            </a:srgbClr>
          </a:solidFill>
          <a:ln w="8890">
            <a:solidFill>
              <a:srgbClr val="6DCCF4">
                <a:alpha val="42000"/>
              </a:srgbClr>
            </a:solidFill>
            <a:prstDash val="solid"/>
          </a:ln>
        </p:spPr>
        <p:txBody>
          <a:bodyPr/>
          <a:lstStyle/>
          <a:p>
            <a:endParaRPr lang="el-GR"/>
          </a:p>
        </p:txBody>
      </p:sp>
      <p:sp>
        <p:nvSpPr>
          <p:cNvPr id="11" name="Text 8"/>
          <p:cNvSpPr/>
          <p:nvPr/>
        </p:nvSpPr>
        <p:spPr>
          <a:xfrm>
            <a:off x="1161288" y="1741932"/>
            <a:ext cx="2980944" cy="219456"/>
          </a:xfrm>
          <a:prstGeom prst="rect">
            <a:avLst/>
          </a:prstGeom>
          <a:noFill/>
          <a:ln/>
        </p:spPr>
        <p:txBody>
          <a:bodyPr wrap="square" lIns="0" tIns="0" rIns="0" bIns="0" rtlCol="0" anchor="ctr">
            <a:normAutofit/>
          </a:bodyPr>
          <a:lstStyle/>
          <a:p>
            <a:pPr marL="0" indent="0">
              <a:buNone/>
            </a:pPr>
            <a:r>
              <a:rPr lang="el-GR" altLang="en-US" sz="1130" b="1" kern="0" spc="25" dirty="0">
                <a:solidFill>
                  <a:srgbClr val="6DCCF4"/>
                </a:solidFill>
                <a:latin typeface="Arial" pitchFamily="34" charset="0"/>
                <a:ea typeface="Arial" pitchFamily="34" charset="-122"/>
                <a:cs typeface="Arial" pitchFamily="34" charset="-120"/>
              </a:rPr>
              <a:t>ΑΙΣΘΗΤΗΡΙΑΚΑ ΟΡΓΑΝΑ</a:t>
            </a:r>
            <a:endParaRPr lang="el-GR" sz="1130" dirty="0"/>
          </a:p>
        </p:txBody>
      </p:sp>
      <p:sp>
        <p:nvSpPr>
          <p:cNvPr id="12" name="Text 9"/>
          <p:cNvSpPr/>
          <p:nvPr/>
        </p:nvSpPr>
        <p:spPr>
          <a:xfrm>
            <a:off x="1088136" y="2157984"/>
            <a:ext cx="10003536" cy="978408"/>
          </a:xfrm>
          <a:prstGeom prst="rect">
            <a:avLst/>
          </a:prstGeom>
          <a:noFill/>
          <a:ln/>
        </p:spPr>
        <p:txBody>
          <a:bodyPr wrap="square" lIns="0" tIns="0" rIns="0" bIns="0" rtlCol="0" anchor="ctr">
            <a:normAutofit/>
          </a:bodyPr>
          <a:lstStyle/>
          <a:p>
            <a:pPr marL="0" indent="0" algn="l">
              <a:lnSpc>
                <a:spcPct val="110000"/>
              </a:lnSpc>
              <a:buNone/>
            </a:pPr>
            <a:r>
              <a:rPr lang="el-GR" altLang="en-US" sz="2030" dirty="0">
                <a:solidFill>
                  <a:srgbClr val="F7FAFF"/>
                </a:solidFill>
                <a:latin typeface="Arial" pitchFamily="34" charset="0"/>
                <a:ea typeface="Arial" pitchFamily="34" charset="-122"/>
                <a:cs typeface="Arial" pitchFamily="34" charset="-120"/>
              </a:rPr>
              <a:t>« με το οποίο μέσω των ματιών μας πλησιάζουμε και εννοούμε τα λευκά και τα μαύρα, μέσω δε των άλλων οργάνων τα άλλα επίσης αισθητά και αν ερωτώμενος θα είσαι σε θέση να τα αποδώσεις όλα αυτά στο σώμα». (Πλ. Θεαίτ. 184 D-E)</a:t>
            </a:r>
            <a:endParaRPr lang="el-GR" sz="2030" dirty="0"/>
          </a:p>
        </p:txBody>
      </p:sp>
      <p:sp>
        <p:nvSpPr>
          <p:cNvPr id="13" name="Shape 10"/>
          <p:cNvSpPr/>
          <p:nvPr/>
        </p:nvSpPr>
        <p:spPr>
          <a:xfrm>
            <a:off x="804672" y="3465576"/>
            <a:ext cx="10570464" cy="1371600"/>
          </a:xfrm>
          <a:prstGeom prst="roundRect">
            <a:avLst>
              <a:gd name="adj" fmla="val 12000"/>
            </a:avLst>
          </a:prstGeom>
          <a:solidFill>
            <a:srgbClr val="0B2A64">
              <a:alpha val="81000"/>
            </a:srgbClr>
          </a:solidFill>
          <a:ln w="10160">
            <a:solidFill>
              <a:srgbClr val="3871B4">
                <a:alpha val="56000"/>
              </a:srgbClr>
            </a:solidFill>
            <a:prstDash val="solid"/>
          </a:ln>
        </p:spPr>
        <p:txBody>
          <a:bodyPr/>
          <a:lstStyle/>
          <a:p>
            <a:endParaRPr lang="el-GR"/>
          </a:p>
        </p:txBody>
      </p:sp>
      <p:sp>
        <p:nvSpPr>
          <p:cNvPr id="14" name="Shape 11"/>
          <p:cNvSpPr/>
          <p:nvPr/>
        </p:nvSpPr>
        <p:spPr>
          <a:xfrm>
            <a:off x="1051560" y="3657600"/>
            <a:ext cx="3200400" cy="292608"/>
          </a:xfrm>
          <a:prstGeom prst="roundRect">
            <a:avLst>
              <a:gd name="adj" fmla="val 37500"/>
            </a:avLst>
          </a:prstGeom>
          <a:solidFill>
            <a:srgbClr val="071C42">
              <a:alpha val="80000"/>
            </a:srgbClr>
          </a:solidFill>
          <a:ln w="8890">
            <a:solidFill>
              <a:srgbClr val="6DCCF4">
                <a:alpha val="42000"/>
              </a:srgbClr>
            </a:solidFill>
            <a:prstDash val="solid"/>
          </a:ln>
        </p:spPr>
        <p:txBody>
          <a:bodyPr/>
          <a:lstStyle/>
          <a:p>
            <a:endParaRPr lang="el-GR"/>
          </a:p>
        </p:txBody>
      </p:sp>
      <p:sp>
        <p:nvSpPr>
          <p:cNvPr id="15" name="Text 12"/>
          <p:cNvSpPr/>
          <p:nvPr/>
        </p:nvSpPr>
        <p:spPr>
          <a:xfrm>
            <a:off x="1161288" y="3689604"/>
            <a:ext cx="2980944" cy="219456"/>
          </a:xfrm>
          <a:prstGeom prst="rect">
            <a:avLst/>
          </a:prstGeom>
          <a:noFill/>
          <a:ln/>
        </p:spPr>
        <p:txBody>
          <a:bodyPr wrap="square" lIns="0" tIns="0" rIns="0" bIns="0" rtlCol="0" anchor="ctr">
            <a:normAutofit/>
          </a:bodyPr>
          <a:lstStyle/>
          <a:p>
            <a:pPr marL="0" indent="0">
              <a:buNone/>
            </a:pPr>
            <a:r>
              <a:rPr lang="el-GR" altLang="en-US" sz="1130" b="1" kern="0" spc="25" dirty="0">
                <a:solidFill>
                  <a:srgbClr val="6DCCF4"/>
                </a:solidFill>
                <a:latin typeface="Arial" pitchFamily="34" charset="0"/>
                <a:ea typeface="Arial" pitchFamily="34" charset="-122"/>
                <a:cs typeface="Arial" pitchFamily="34" charset="-120"/>
              </a:rPr>
              <a:t>ΤΑ «ΚΟΙΝΑ» ΤΩΝ ΑΙΣΘΗΤΩΝ</a:t>
            </a:r>
            <a:endParaRPr lang="el-GR" sz="1130" dirty="0"/>
          </a:p>
        </p:txBody>
      </p:sp>
      <p:sp>
        <p:nvSpPr>
          <p:cNvPr id="16" name="Text 13"/>
          <p:cNvSpPr/>
          <p:nvPr/>
        </p:nvSpPr>
        <p:spPr>
          <a:xfrm>
            <a:off x="1088136" y="4105656"/>
            <a:ext cx="10003536" cy="566928"/>
          </a:xfrm>
          <a:prstGeom prst="rect">
            <a:avLst/>
          </a:prstGeom>
          <a:noFill/>
          <a:ln/>
        </p:spPr>
        <p:txBody>
          <a:bodyPr wrap="square" lIns="0" tIns="0" rIns="0" bIns="0" rtlCol="0" anchor="ctr">
            <a:normAutofit/>
          </a:bodyPr>
          <a:lstStyle/>
          <a:p>
            <a:pPr marL="0" indent="0" algn="l">
              <a:lnSpc>
                <a:spcPct val="110000"/>
              </a:lnSpc>
              <a:buNone/>
            </a:pPr>
            <a:r>
              <a:rPr lang="el-GR" altLang="en-US" sz="2060" dirty="0">
                <a:solidFill>
                  <a:srgbClr val="F7FAFF"/>
                </a:solidFill>
                <a:latin typeface="Arial" pitchFamily="34" charset="0"/>
                <a:ea typeface="Arial" pitchFamily="34" charset="-122"/>
                <a:cs typeface="Arial" pitchFamily="34" charset="-120"/>
              </a:rPr>
              <a:t>«ικανότητα η οποία φανερώνει όλα τα κοινά χαρακτηριστικά σε όλα τα αισθητά και σε όλα τα άλλα και την οποία υποδεικνύεις με τις φράσεις είναι-δεν είναι» (Πλ. Θεαίτ. 185 C 4-8 ).</a:t>
            </a:r>
            <a:endParaRPr lang="el-GR" sz="2060" dirty="0"/>
          </a:p>
        </p:txBody>
      </p:sp>
      <p:sp>
        <p:nvSpPr>
          <p:cNvPr id="17" name="Shape 14"/>
          <p:cNvSpPr/>
          <p:nvPr/>
        </p:nvSpPr>
        <p:spPr>
          <a:xfrm>
            <a:off x="804672" y="5001768"/>
            <a:ext cx="10570464" cy="1005840"/>
          </a:xfrm>
          <a:prstGeom prst="roundRect">
            <a:avLst>
              <a:gd name="adj" fmla="val 16364"/>
            </a:avLst>
          </a:prstGeom>
          <a:solidFill>
            <a:srgbClr val="0B2A64">
              <a:alpha val="81000"/>
            </a:srgbClr>
          </a:solidFill>
          <a:ln w="10160">
            <a:solidFill>
              <a:srgbClr val="3871B4">
                <a:alpha val="56000"/>
              </a:srgbClr>
            </a:solidFill>
            <a:prstDash val="solid"/>
          </a:ln>
        </p:spPr>
        <p:txBody>
          <a:bodyPr/>
          <a:lstStyle/>
          <a:p>
            <a:endParaRPr lang="el-GR"/>
          </a:p>
        </p:txBody>
      </p:sp>
      <p:sp>
        <p:nvSpPr>
          <p:cNvPr id="18" name="Text 15"/>
          <p:cNvSpPr/>
          <p:nvPr/>
        </p:nvSpPr>
        <p:spPr>
          <a:xfrm>
            <a:off x="1088136" y="5230368"/>
            <a:ext cx="10003536" cy="539496"/>
          </a:xfrm>
          <a:prstGeom prst="rect">
            <a:avLst/>
          </a:prstGeom>
          <a:noFill/>
          <a:ln/>
        </p:spPr>
        <p:txBody>
          <a:bodyPr wrap="square" lIns="0" tIns="0" rIns="0" bIns="0" rtlCol="0" anchor="ctr">
            <a:normAutofit/>
          </a:bodyPr>
          <a:lstStyle/>
          <a:p>
            <a:pPr marL="0" indent="0" algn="l">
              <a:lnSpc>
                <a:spcPct val="110000"/>
              </a:lnSpc>
              <a:buNone/>
            </a:pPr>
            <a:r>
              <a:rPr lang="el-GR" altLang="en-US" sz="2130" dirty="0">
                <a:solidFill>
                  <a:srgbClr val="F7FAFF"/>
                </a:solidFill>
                <a:latin typeface="Arial" pitchFamily="34" charset="0"/>
                <a:ea typeface="Arial" pitchFamily="34" charset="-122"/>
                <a:cs typeface="Arial" pitchFamily="34" charset="-120"/>
              </a:rPr>
              <a:t>«δεν ευρίσκεται στις εντυπώσεις, αλλά στους συλλογισμούς επί των εντυπώσεων» (Πλ. Θεαίτ. 186 D 2 ).</a:t>
            </a:r>
            <a:endParaRPr lang="el-GR" sz="213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ΔΙΑΛΕΚΤΙΚΗ ΠΟΡΕΙΑ ΠΡΟΣ ΤΟ ΑΓΑΘΟΝ</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28 / 31</a:t>
            </a:r>
            <a:endParaRPr lang="el-GR" sz="1050" dirty="0"/>
          </a:p>
        </p:txBody>
      </p:sp>
      <p:sp>
        <p:nvSpPr>
          <p:cNvPr id="9" name="Shape 6"/>
          <p:cNvSpPr/>
          <p:nvPr/>
        </p:nvSpPr>
        <p:spPr>
          <a:xfrm>
            <a:off x="4818888" y="1472184"/>
            <a:ext cx="2514600" cy="557784"/>
          </a:xfrm>
          <a:prstGeom prst="ellipse">
            <a:avLst/>
          </a:prstGeom>
          <a:solidFill>
            <a:srgbClr val="194B89">
              <a:alpha val="87000"/>
            </a:srgbClr>
          </a:solidFill>
          <a:ln w="15240">
            <a:solidFill>
              <a:srgbClr val="FFDC46"/>
            </a:solidFill>
            <a:prstDash val="solid"/>
          </a:ln>
        </p:spPr>
        <p:txBody>
          <a:bodyPr/>
          <a:lstStyle/>
          <a:p>
            <a:endParaRPr lang="el-GR"/>
          </a:p>
        </p:txBody>
      </p:sp>
      <p:sp>
        <p:nvSpPr>
          <p:cNvPr id="10" name="Text 7"/>
          <p:cNvSpPr/>
          <p:nvPr/>
        </p:nvSpPr>
        <p:spPr>
          <a:xfrm>
            <a:off x="4937760" y="1581912"/>
            <a:ext cx="2276856" cy="310896"/>
          </a:xfrm>
          <a:prstGeom prst="rect">
            <a:avLst/>
          </a:prstGeom>
          <a:noFill/>
          <a:ln/>
        </p:spPr>
        <p:txBody>
          <a:bodyPr wrap="square" lIns="0" tIns="0" rIns="0" bIns="0" rtlCol="0" anchor="ctr">
            <a:normAutofit/>
          </a:bodyPr>
          <a:lstStyle/>
          <a:p>
            <a:pPr marL="0" indent="0" algn="ctr">
              <a:buNone/>
            </a:pPr>
            <a:r>
              <a:rPr lang="el-GR" altLang="en-US" sz="1950" b="1" dirty="0">
                <a:solidFill>
                  <a:srgbClr val="FFDC46"/>
                </a:solidFill>
                <a:latin typeface="Arial" pitchFamily="34" charset="0"/>
                <a:ea typeface="Arial" pitchFamily="34" charset="-122"/>
                <a:cs typeface="Arial" pitchFamily="34" charset="-120"/>
              </a:rPr>
              <a:t>ΑΓΑΘΟΝ</a:t>
            </a:r>
            <a:endParaRPr lang="el-GR" sz="1950" dirty="0"/>
          </a:p>
        </p:txBody>
      </p:sp>
      <p:sp>
        <p:nvSpPr>
          <p:cNvPr id="11" name="Shape 8"/>
          <p:cNvSpPr/>
          <p:nvPr/>
        </p:nvSpPr>
        <p:spPr>
          <a:xfrm>
            <a:off x="1316736" y="2240280"/>
            <a:ext cx="9555480" cy="813816"/>
          </a:xfrm>
          <a:prstGeom prst="roundRect">
            <a:avLst>
              <a:gd name="adj" fmla="val 20225"/>
            </a:avLst>
          </a:prstGeom>
          <a:solidFill>
            <a:srgbClr val="174680">
              <a:alpha val="93000"/>
            </a:srgbClr>
          </a:solidFill>
          <a:ln w="10160">
            <a:solidFill>
              <a:srgbClr val="3871B4">
                <a:alpha val="56000"/>
              </a:srgbClr>
            </a:solidFill>
            <a:prstDash val="solid"/>
          </a:ln>
        </p:spPr>
        <p:txBody>
          <a:bodyPr/>
          <a:lstStyle/>
          <a:p>
            <a:endParaRPr lang="el-GR"/>
          </a:p>
        </p:txBody>
      </p:sp>
      <p:sp>
        <p:nvSpPr>
          <p:cNvPr id="12" name="Text 9"/>
          <p:cNvSpPr/>
          <p:nvPr/>
        </p:nvSpPr>
        <p:spPr>
          <a:xfrm>
            <a:off x="1545336" y="2368296"/>
            <a:ext cx="1947672" cy="329184"/>
          </a:xfrm>
          <a:prstGeom prst="rect">
            <a:avLst/>
          </a:prstGeom>
          <a:noFill/>
          <a:ln/>
        </p:spPr>
        <p:txBody>
          <a:bodyPr wrap="square" lIns="0" tIns="0" rIns="0" bIns="0" rtlCol="0" anchor="ctr">
            <a:normAutofit/>
          </a:bodyPr>
          <a:lstStyle/>
          <a:p>
            <a:pPr marL="0" indent="0">
              <a:buNone/>
            </a:pPr>
            <a:r>
              <a:rPr lang="el-GR" altLang="en-US" sz="2100" b="1" dirty="0">
                <a:solidFill>
                  <a:srgbClr val="FFDC46"/>
                </a:solidFill>
                <a:latin typeface="Arial" pitchFamily="34" charset="0"/>
                <a:ea typeface="Arial" pitchFamily="34" charset="-122"/>
                <a:cs typeface="Arial" pitchFamily="34" charset="-120"/>
              </a:rPr>
              <a:t>ΝΟΥΣ</a:t>
            </a:r>
            <a:endParaRPr lang="el-GR" sz="2100" dirty="0"/>
          </a:p>
        </p:txBody>
      </p:sp>
      <p:sp>
        <p:nvSpPr>
          <p:cNvPr id="13" name="Text 10"/>
          <p:cNvSpPr/>
          <p:nvPr/>
        </p:nvSpPr>
        <p:spPr>
          <a:xfrm>
            <a:off x="3511296" y="2359152"/>
            <a:ext cx="7059168" cy="566928"/>
          </a:xfrm>
          <a:prstGeom prst="rect">
            <a:avLst/>
          </a:prstGeom>
          <a:noFill/>
          <a:ln/>
        </p:spPr>
        <p:txBody>
          <a:bodyPr wrap="square" lIns="0" tIns="0" rIns="0" bIns="0" rtlCol="0" anchor="ctr">
            <a:normAutofit/>
          </a:bodyPr>
          <a:lstStyle/>
          <a:p>
            <a:pPr marL="0" indent="0">
              <a:buNone/>
            </a:pPr>
            <a:r>
              <a:rPr lang="el-GR" altLang="en-US" sz="1730" dirty="0">
                <a:solidFill>
                  <a:srgbClr val="F7FAFF"/>
                </a:solidFill>
                <a:latin typeface="Arial" pitchFamily="34" charset="0"/>
                <a:ea typeface="Arial" pitchFamily="34" charset="-122"/>
                <a:cs typeface="Arial" pitchFamily="34" charset="-120"/>
              </a:rPr>
              <a:t>Είδη και αρχές</a:t>
            </a:r>
            <a:endParaRPr lang="el-GR" sz="1730" dirty="0"/>
          </a:p>
        </p:txBody>
      </p:sp>
      <p:sp>
        <p:nvSpPr>
          <p:cNvPr id="14" name="Shape 11"/>
          <p:cNvSpPr/>
          <p:nvPr/>
        </p:nvSpPr>
        <p:spPr>
          <a:xfrm>
            <a:off x="1865376" y="3172968"/>
            <a:ext cx="8458200" cy="813816"/>
          </a:xfrm>
          <a:prstGeom prst="roundRect">
            <a:avLst>
              <a:gd name="adj" fmla="val 20225"/>
            </a:avLst>
          </a:prstGeom>
          <a:solidFill>
            <a:srgbClr val="174680">
              <a:alpha val="93000"/>
            </a:srgbClr>
          </a:solidFill>
          <a:ln w="10160">
            <a:solidFill>
              <a:srgbClr val="FFDC46">
                <a:alpha val="56000"/>
              </a:srgbClr>
            </a:solidFill>
            <a:prstDash val="solid"/>
          </a:ln>
        </p:spPr>
        <p:txBody>
          <a:bodyPr/>
          <a:lstStyle/>
          <a:p>
            <a:endParaRPr lang="el-GR"/>
          </a:p>
        </p:txBody>
      </p:sp>
      <p:sp>
        <p:nvSpPr>
          <p:cNvPr id="15" name="Text 12"/>
          <p:cNvSpPr/>
          <p:nvPr/>
        </p:nvSpPr>
        <p:spPr>
          <a:xfrm>
            <a:off x="2093976" y="3300984"/>
            <a:ext cx="1947672" cy="329184"/>
          </a:xfrm>
          <a:prstGeom prst="rect">
            <a:avLst/>
          </a:prstGeom>
          <a:noFill/>
          <a:ln/>
        </p:spPr>
        <p:txBody>
          <a:bodyPr wrap="square" lIns="0" tIns="0" rIns="0" bIns="0" rtlCol="0" anchor="ctr">
            <a:normAutofit/>
          </a:bodyPr>
          <a:lstStyle/>
          <a:p>
            <a:pPr marL="0" indent="0">
              <a:buNone/>
            </a:pPr>
            <a:r>
              <a:rPr lang="el-GR" altLang="en-US" sz="2100" b="1" dirty="0">
                <a:solidFill>
                  <a:srgbClr val="FFDC46"/>
                </a:solidFill>
                <a:latin typeface="Arial" pitchFamily="34" charset="0"/>
                <a:ea typeface="Arial" pitchFamily="34" charset="-122"/>
                <a:cs typeface="Arial" pitchFamily="34" charset="-120"/>
              </a:rPr>
              <a:t>ΔΙΑΝΟΙΑ</a:t>
            </a:r>
            <a:endParaRPr lang="el-GR" sz="2100" dirty="0"/>
          </a:p>
        </p:txBody>
      </p:sp>
      <p:sp>
        <p:nvSpPr>
          <p:cNvPr id="16" name="Text 13"/>
          <p:cNvSpPr/>
          <p:nvPr/>
        </p:nvSpPr>
        <p:spPr>
          <a:xfrm>
            <a:off x="4059936" y="3291840"/>
            <a:ext cx="5961888" cy="566928"/>
          </a:xfrm>
          <a:prstGeom prst="rect">
            <a:avLst/>
          </a:prstGeom>
          <a:noFill/>
          <a:ln/>
        </p:spPr>
        <p:txBody>
          <a:bodyPr wrap="square" lIns="0" tIns="0" rIns="0" bIns="0" rtlCol="0" anchor="ctr">
            <a:normAutofit/>
          </a:bodyPr>
          <a:lstStyle/>
          <a:p>
            <a:pPr marL="0" indent="0">
              <a:buNone/>
            </a:pPr>
            <a:r>
              <a:rPr lang="el-GR" altLang="en-US" sz="1570" dirty="0">
                <a:solidFill>
                  <a:srgbClr val="F7FAFF"/>
                </a:solidFill>
                <a:latin typeface="Arial" pitchFamily="34" charset="0"/>
                <a:ea typeface="Arial" pitchFamily="34" charset="-122"/>
                <a:cs typeface="Arial" pitchFamily="34" charset="-120"/>
              </a:rPr>
              <a:t>Επιστήμες, αποδοχή αξιωμάτων που δεν οδηγούν στην αλήθεια.</a:t>
            </a:r>
            <a:endParaRPr lang="el-GR" sz="1570" dirty="0"/>
          </a:p>
          <a:p>
            <a:pPr marL="0" indent="0">
              <a:buNone/>
            </a:pPr>
            <a:r>
              <a:rPr lang="el-GR" altLang="en-US" sz="1570" dirty="0">
                <a:solidFill>
                  <a:srgbClr val="F7FAFF"/>
                </a:solidFill>
                <a:latin typeface="Arial" pitchFamily="34" charset="0"/>
                <a:ea typeface="Arial" pitchFamily="34" charset="-122"/>
                <a:cs typeface="Arial" pitchFamily="34" charset="-120"/>
              </a:rPr>
              <a:t>Αδυναμία της διανοίας να δώσει ορισμό στα πράγματα.</a:t>
            </a:r>
            <a:endParaRPr lang="el-GR" sz="1570" dirty="0"/>
          </a:p>
        </p:txBody>
      </p:sp>
      <p:sp>
        <p:nvSpPr>
          <p:cNvPr id="17" name="Shape 14"/>
          <p:cNvSpPr/>
          <p:nvPr/>
        </p:nvSpPr>
        <p:spPr>
          <a:xfrm>
            <a:off x="2414016" y="4105656"/>
            <a:ext cx="7360920" cy="813816"/>
          </a:xfrm>
          <a:prstGeom prst="roundRect">
            <a:avLst>
              <a:gd name="adj" fmla="val 20225"/>
            </a:avLst>
          </a:prstGeom>
          <a:solidFill>
            <a:srgbClr val="13386D">
              <a:alpha val="93000"/>
            </a:srgbClr>
          </a:solidFill>
          <a:ln w="10160">
            <a:solidFill>
              <a:srgbClr val="3871B4">
                <a:alpha val="56000"/>
              </a:srgbClr>
            </a:solidFill>
            <a:prstDash val="solid"/>
          </a:ln>
        </p:spPr>
        <p:txBody>
          <a:bodyPr/>
          <a:lstStyle/>
          <a:p>
            <a:endParaRPr lang="el-GR"/>
          </a:p>
        </p:txBody>
      </p:sp>
      <p:sp>
        <p:nvSpPr>
          <p:cNvPr id="18" name="Text 15"/>
          <p:cNvSpPr/>
          <p:nvPr/>
        </p:nvSpPr>
        <p:spPr>
          <a:xfrm>
            <a:off x="2642616" y="4233672"/>
            <a:ext cx="1947672" cy="329184"/>
          </a:xfrm>
          <a:prstGeom prst="rect">
            <a:avLst/>
          </a:prstGeom>
          <a:noFill/>
          <a:ln/>
        </p:spPr>
        <p:txBody>
          <a:bodyPr wrap="square" lIns="0" tIns="0" rIns="0" bIns="0" rtlCol="0" anchor="ctr">
            <a:normAutofit/>
          </a:bodyPr>
          <a:lstStyle/>
          <a:p>
            <a:pPr marL="0" indent="0">
              <a:buNone/>
            </a:pPr>
            <a:r>
              <a:rPr lang="el-GR" altLang="en-US" sz="2100" b="1" dirty="0">
                <a:solidFill>
                  <a:srgbClr val="6DCCF4"/>
                </a:solidFill>
                <a:latin typeface="Arial" pitchFamily="34" charset="0"/>
                <a:ea typeface="Arial" pitchFamily="34" charset="-122"/>
                <a:cs typeface="Arial" pitchFamily="34" charset="-120"/>
              </a:rPr>
              <a:t>ΠΙΣΤΙΣ</a:t>
            </a:r>
            <a:endParaRPr lang="el-GR" sz="2100" dirty="0"/>
          </a:p>
        </p:txBody>
      </p:sp>
      <p:sp>
        <p:nvSpPr>
          <p:cNvPr id="19" name="Text 16"/>
          <p:cNvSpPr/>
          <p:nvPr/>
        </p:nvSpPr>
        <p:spPr>
          <a:xfrm>
            <a:off x="4608576" y="4224528"/>
            <a:ext cx="4864608" cy="566928"/>
          </a:xfrm>
          <a:prstGeom prst="rect">
            <a:avLst/>
          </a:prstGeom>
          <a:noFill/>
          <a:ln/>
        </p:spPr>
        <p:txBody>
          <a:bodyPr wrap="square" lIns="0" tIns="0" rIns="0" bIns="0" rtlCol="0" anchor="ctr">
            <a:normAutofit/>
          </a:bodyPr>
          <a:lstStyle/>
          <a:p>
            <a:pPr marL="0" indent="0">
              <a:buNone/>
            </a:pPr>
            <a:r>
              <a:rPr lang="el-GR" altLang="en-US" sz="1730" dirty="0">
                <a:solidFill>
                  <a:srgbClr val="F7FAFF"/>
                </a:solidFill>
                <a:latin typeface="Arial" pitchFamily="34" charset="0"/>
                <a:ea typeface="Arial" pitchFamily="34" charset="-122"/>
                <a:cs typeface="Arial" pitchFamily="34" charset="-120"/>
              </a:rPr>
              <a:t>Αισθητή πραγματικότητα</a:t>
            </a:r>
            <a:endParaRPr lang="el-GR" sz="1730" dirty="0"/>
          </a:p>
        </p:txBody>
      </p:sp>
      <p:sp>
        <p:nvSpPr>
          <p:cNvPr id="20" name="Shape 17"/>
          <p:cNvSpPr/>
          <p:nvPr/>
        </p:nvSpPr>
        <p:spPr>
          <a:xfrm>
            <a:off x="2962656" y="5038344"/>
            <a:ext cx="6263640" cy="813816"/>
          </a:xfrm>
          <a:prstGeom prst="roundRect">
            <a:avLst>
              <a:gd name="adj" fmla="val 20225"/>
            </a:avLst>
          </a:prstGeom>
          <a:solidFill>
            <a:srgbClr val="13386D">
              <a:alpha val="93000"/>
            </a:srgbClr>
          </a:solidFill>
          <a:ln w="10160">
            <a:solidFill>
              <a:srgbClr val="3871B4">
                <a:alpha val="56000"/>
              </a:srgbClr>
            </a:solidFill>
            <a:prstDash val="solid"/>
          </a:ln>
        </p:spPr>
        <p:txBody>
          <a:bodyPr/>
          <a:lstStyle/>
          <a:p>
            <a:endParaRPr lang="el-GR"/>
          </a:p>
        </p:txBody>
      </p:sp>
      <p:sp>
        <p:nvSpPr>
          <p:cNvPr id="21" name="Text 18"/>
          <p:cNvSpPr/>
          <p:nvPr/>
        </p:nvSpPr>
        <p:spPr>
          <a:xfrm>
            <a:off x="3191256" y="5166360"/>
            <a:ext cx="1947672" cy="329184"/>
          </a:xfrm>
          <a:prstGeom prst="rect">
            <a:avLst/>
          </a:prstGeom>
          <a:noFill/>
          <a:ln/>
        </p:spPr>
        <p:txBody>
          <a:bodyPr wrap="square" lIns="0" tIns="0" rIns="0" bIns="0" rtlCol="0" anchor="ctr">
            <a:normAutofit/>
          </a:bodyPr>
          <a:lstStyle/>
          <a:p>
            <a:pPr marL="0" indent="0">
              <a:buNone/>
            </a:pPr>
            <a:r>
              <a:rPr lang="el-GR" altLang="en-US" sz="2100" b="1" dirty="0">
                <a:solidFill>
                  <a:srgbClr val="6DCCF4"/>
                </a:solidFill>
                <a:latin typeface="Arial" pitchFamily="34" charset="0"/>
                <a:ea typeface="Arial" pitchFamily="34" charset="-122"/>
                <a:cs typeface="Arial" pitchFamily="34" charset="-120"/>
              </a:rPr>
              <a:t>ΕΙΚΑΣΙΑ</a:t>
            </a:r>
            <a:endParaRPr lang="el-GR" sz="2100" dirty="0"/>
          </a:p>
        </p:txBody>
      </p:sp>
      <p:sp>
        <p:nvSpPr>
          <p:cNvPr id="22" name="Text 19"/>
          <p:cNvSpPr/>
          <p:nvPr/>
        </p:nvSpPr>
        <p:spPr>
          <a:xfrm>
            <a:off x="5157216" y="5157216"/>
            <a:ext cx="3767328" cy="566928"/>
          </a:xfrm>
          <a:prstGeom prst="rect">
            <a:avLst/>
          </a:prstGeom>
          <a:noFill/>
          <a:ln/>
        </p:spPr>
        <p:txBody>
          <a:bodyPr wrap="square" lIns="0" tIns="0" rIns="0" bIns="0" rtlCol="0" anchor="ctr">
            <a:normAutofit/>
          </a:bodyPr>
          <a:lstStyle/>
          <a:p>
            <a:pPr marL="0" indent="0">
              <a:buNone/>
            </a:pPr>
            <a:r>
              <a:rPr lang="el-GR" altLang="en-US" sz="1730" dirty="0">
                <a:solidFill>
                  <a:srgbClr val="F7FAFF"/>
                </a:solidFill>
                <a:latin typeface="Arial" pitchFamily="34" charset="0"/>
                <a:ea typeface="Arial" pitchFamily="34" charset="-122"/>
                <a:cs typeface="Arial" pitchFamily="34" charset="-120"/>
              </a:rPr>
              <a:t>Καθρεφτίσματα-απεικονίσεις όντων</a:t>
            </a:r>
            <a:endParaRPr lang="el-GR" sz="1730" dirty="0"/>
          </a:p>
        </p:txBody>
      </p:sp>
      <p:sp>
        <p:nvSpPr>
          <p:cNvPr id="23" name="Shape 20"/>
          <p:cNvSpPr/>
          <p:nvPr/>
        </p:nvSpPr>
        <p:spPr>
          <a:xfrm>
            <a:off x="768096" y="2843784"/>
            <a:ext cx="1965960" cy="292608"/>
          </a:xfrm>
          <a:prstGeom prst="roundRect">
            <a:avLst>
              <a:gd name="adj" fmla="val 37500"/>
            </a:avLst>
          </a:prstGeom>
          <a:solidFill>
            <a:srgbClr val="071C42">
              <a:alpha val="80000"/>
            </a:srgbClr>
          </a:solidFill>
          <a:ln w="8890">
            <a:solidFill>
              <a:srgbClr val="FFDC46">
                <a:alpha val="42000"/>
              </a:srgbClr>
            </a:solidFill>
            <a:prstDash val="solid"/>
          </a:ln>
        </p:spPr>
        <p:txBody>
          <a:bodyPr/>
          <a:lstStyle/>
          <a:p>
            <a:endParaRPr lang="el-GR"/>
          </a:p>
        </p:txBody>
      </p:sp>
      <p:sp>
        <p:nvSpPr>
          <p:cNvPr id="24" name="Text 21"/>
          <p:cNvSpPr/>
          <p:nvPr/>
        </p:nvSpPr>
        <p:spPr>
          <a:xfrm>
            <a:off x="877824" y="2875788"/>
            <a:ext cx="1746504" cy="219456"/>
          </a:xfrm>
          <a:prstGeom prst="rect">
            <a:avLst/>
          </a:prstGeom>
          <a:noFill/>
          <a:ln/>
        </p:spPr>
        <p:txBody>
          <a:bodyPr wrap="square" lIns="0" tIns="0" rIns="0" bIns="0" rtlCol="0" anchor="ctr">
            <a:normAutofit/>
          </a:bodyPr>
          <a:lstStyle/>
          <a:p>
            <a:pPr marL="0" indent="0">
              <a:buNone/>
            </a:pPr>
            <a:r>
              <a:rPr lang="el-GR" altLang="en-US" sz="1130" b="1" kern="0" spc="25" dirty="0">
                <a:solidFill>
                  <a:srgbClr val="FFDC46"/>
                </a:solidFill>
                <a:latin typeface="Arial" pitchFamily="34" charset="0"/>
                <a:ea typeface="Arial" pitchFamily="34" charset="-122"/>
                <a:cs typeface="Arial" pitchFamily="34" charset="-120"/>
              </a:rPr>
              <a:t>ΝΟΗΤΑ-ΕΙΔΗ</a:t>
            </a:r>
            <a:endParaRPr lang="el-GR" sz="1130" dirty="0"/>
          </a:p>
        </p:txBody>
      </p:sp>
      <p:sp>
        <p:nvSpPr>
          <p:cNvPr id="25" name="Shape 22"/>
          <p:cNvSpPr/>
          <p:nvPr/>
        </p:nvSpPr>
        <p:spPr>
          <a:xfrm>
            <a:off x="768096" y="4754880"/>
            <a:ext cx="1316736" cy="292608"/>
          </a:xfrm>
          <a:prstGeom prst="roundRect">
            <a:avLst>
              <a:gd name="adj" fmla="val 37500"/>
            </a:avLst>
          </a:prstGeom>
          <a:solidFill>
            <a:srgbClr val="071C42">
              <a:alpha val="80000"/>
            </a:srgbClr>
          </a:solidFill>
          <a:ln w="8890">
            <a:solidFill>
              <a:srgbClr val="6DCCF4">
                <a:alpha val="42000"/>
              </a:srgbClr>
            </a:solidFill>
            <a:prstDash val="solid"/>
          </a:ln>
        </p:spPr>
        <p:txBody>
          <a:bodyPr/>
          <a:lstStyle/>
          <a:p>
            <a:endParaRPr lang="el-GR"/>
          </a:p>
        </p:txBody>
      </p:sp>
      <p:sp>
        <p:nvSpPr>
          <p:cNvPr id="26" name="Text 23"/>
          <p:cNvSpPr/>
          <p:nvPr/>
        </p:nvSpPr>
        <p:spPr>
          <a:xfrm>
            <a:off x="877824" y="4786884"/>
            <a:ext cx="1097280" cy="219456"/>
          </a:xfrm>
          <a:prstGeom prst="rect">
            <a:avLst/>
          </a:prstGeom>
          <a:noFill/>
          <a:ln/>
        </p:spPr>
        <p:txBody>
          <a:bodyPr wrap="square" lIns="0" tIns="0" rIns="0" bIns="0" rtlCol="0" anchor="ctr">
            <a:normAutofit/>
          </a:bodyPr>
          <a:lstStyle/>
          <a:p>
            <a:pPr marL="0" indent="0">
              <a:buNone/>
            </a:pPr>
            <a:r>
              <a:rPr lang="el-GR" altLang="en-US" sz="1130" b="1" kern="0" spc="25" dirty="0">
                <a:solidFill>
                  <a:srgbClr val="6DCCF4"/>
                </a:solidFill>
                <a:latin typeface="Arial" pitchFamily="34" charset="0"/>
                <a:ea typeface="Arial" pitchFamily="34" charset="-122"/>
                <a:cs typeface="Arial" pitchFamily="34" charset="-120"/>
              </a:rPr>
              <a:t>ΑΙΣΘΗΤΑ</a:t>
            </a:r>
            <a:endParaRPr lang="el-GR" sz="1130" dirty="0"/>
          </a:p>
        </p:txBody>
      </p:sp>
      <p:sp>
        <p:nvSpPr>
          <p:cNvPr id="27" name="Text 24"/>
          <p:cNvSpPr/>
          <p:nvPr/>
        </p:nvSpPr>
        <p:spPr>
          <a:xfrm>
            <a:off x="822960" y="6208776"/>
            <a:ext cx="10058400" cy="173736"/>
          </a:xfrm>
          <a:prstGeom prst="rect">
            <a:avLst/>
          </a:prstGeom>
          <a:noFill/>
          <a:ln/>
        </p:spPr>
        <p:txBody>
          <a:bodyPr wrap="square" lIns="0" tIns="0" rIns="0" bIns="0" rtlCol="0" anchor="ctr">
            <a:normAutofit/>
          </a:bodyPr>
          <a:lstStyle/>
          <a:p>
            <a:pPr marL="0" indent="0">
              <a:buNone/>
            </a:pPr>
            <a:r>
              <a:rPr lang="el-GR" altLang="en-US" sz="1250" i="1" dirty="0">
                <a:solidFill>
                  <a:srgbClr val="D0DFF3"/>
                </a:solidFill>
                <a:latin typeface="Arial" pitchFamily="34" charset="0"/>
                <a:ea typeface="Arial" pitchFamily="34" charset="-122"/>
                <a:cs typeface="Arial" pitchFamily="34" charset="-120"/>
              </a:rPr>
              <a:t>Διάγραμμα της διαλεκτικής αναβάσεως· διατηρούνται οι διατυπώσεις της αρχικής παρουσίασης.</a:t>
            </a:r>
            <a:endParaRPr lang="el-GR" sz="12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ΠΛΑΤΩΝΟΣ ΚΡΑΤΥΛΟΣ · 408 C</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29 / 31</a:t>
            </a:r>
            <a:endParaRPr lang="el-GR" sz="1050" dirty="0"/>
          </a:p>
        </p:txBody>
      </p:sp>
      <p:sp>
        <p:nvSpPr>
          <p:cNvPr id="9" name="Shape 6"/>
          <p:cNvSpPr/>
          <p:nvPr/>
        </p:nvSpPr>
        <p:spPr>
          <a:xfrm>
            <a:off x="6684264" y="1581912"/>
            <a:ext cx="4663440" cy="4443984"/>
          </a:xfrm>
          <a:prstGeom prst="roundRect">
            <a:avLst>
              <a:gd name="adj" fmla="val 3704"/>
            </a:avLst>
          </a:prstGeom>
          <a:solidFill>
            <a:srgbClr val="0A2A60">
              <a:alpha val="95000"/>
            </a:srgbClr>
          </a:solidFill>
          <a:ln w="10160">
            <a:solidFill>
              <a:srgbClr val="3871B4">
                <a:alpha val="56000"/>
              </a:srgbClr>
            </a:solidFill>
            <a:prstDash val="solid"/>
          </a:ln>
        </p:spPr>
        <p:txBody>
          <a:bodyPr/>
          <a:lstStyle/>
          <a:p>
            <a:endParaRPr lang="el-GR"/>
          </a:p>
        </p:txBody>
      </p:sp>
      <p:pic>
        <p:nvPicPr>
          <p:cNvPr id="10" name="Image 1" descr="/mnt/data/work_thea/assets/orig_s25_pic0.jpg"/>
          <p:cNvPicPr>
            <a:picLocks noChangeAspect="1"/>
          </p:cNvPicPr>
          <p:nvPr/>
        </p:nvPicPr>
        <p:blipFill>
          <a:blip r:embed="rId4"/>
          <a:srcRect l="7966" r="7966"/>
          <a:stretch/>
        </p:blipFill>
        <p:spPr>
          <a:xfrm>
            <a:off x="6748272" y="1645920"/>
            <a:ext cx="4535424" cy="4315968"/>
          </a:xfrm>
          <a:prstGeom prst="rect">
            <a:avLst/>
          </a:prstGeom>
        </p:spPr>
      </p:pic>
      <p:sp>
        <p:nvSpPr>
          <p:cNvPr id="11" name="Shape 7"/>
          <p:cNvSpPr/>
          <p:nvPr/>
        </p:nvSpPr>
        <p:spPr>
          <a:xfrm>
            <a:off x="722376" y="1636776"/>
            <a:ext cx="5797296" cy="4334256"/>
          </a:xfrm>
          <a:prstGeom prst="roundRect">
            <a:avLst>
              <a:gd name="adj" fmla="val 3797"/>
            </a:avLst>
          </a:prstGeom>
          <a:solidFill>
            <a:srgbClr val="0B2A64">
              <a:alpha val="81000"/>
            </a:srgbClr>
          </a:solidFill>
          <a:ln w="10160">
            <a:solidFill>
              <a:srgbClr val="3871B4">
                <a:alpha val="56000"/>
              </a:srgbClr>
            </a:solidFill>
            <a:prstDash val="solid"/>
          </a:ln>
        </p:spPr>
        <p:txBody>
          <a:bodyPr/>
          <a:lstStyle/>
          <a:p>
            <a:endParaRPr lang="el-GR"/>
          </a:p>
        </p:txBody>
      </p:sp>
      <p:sp>
        <p:nvSpPr>
          <p:cNvPr id="12" name="Text 8"/>
          <p:cNvSpPr/>
          <p:nvPr/>
        </p:nvSpPr>
        <p:spPr>
          <a:xfrm>
            <a:off x="1005840" y="1865376"/>
            <a:ext cx="5230368" cy="3867912"/>
          </a:xfrm>
          <a:prstGeom prst="rect">
            <a:avLst/>
          </a:prstGeom>
          <a:noFill/>
          <a:ln/>
        </p:spPr>
        <p:txBody>
          <a:bodyPr wrap="square" lIns="0" tIns="0" rIns="0" bIns="0" rtlCol="0" anchor="ctr">
            <a:normAutofit/>
          </a:bodyPr>
          <a:lstStyle/>
          <a:p>
            <a:pPr marL="0" indent="0" algn="l">
              <a:lnSpc>
                <a:spcPct val="110000"/>
              </a:lnSpc>
              <a:buNone/>
            </a:pPr>
            <a:r>
              <a:rPr lang="el-GR" altLang="en-US" sz="2320" dirty="0">
                <a:solidFill>
                  <a:srgbClr val="F7FAFF"/>
                </a:solidFill>
                <a:latin typeface="Arial" pitchFamily="34" charset="0"/>
                <a:ea typeface="Arial" pitchFamily="34" charset="-122"/>
                <a:cs typeface="Arial" pitchFamily="34" charset="-120"/>
              </a:rPr>
              <a:t>«Η αληθινή όψη αυτού  είναι ομαλή και θεϊκή. Βρίσκεται ψηλά στον ουρανό μεταξύ των Θεών, το δε ψεύδος βρίσκεται εδώ κάτω  στην γη μέσα στον λαό και είναι τραχύ και επιτηδευμένο (γεμάτο τεχνάσματα), διότι στην τραγική ζωή μας υπάρχουν άφθονοι μύθοι και ψέματα»</a:t>
            </a:r>
            <a:endParaRPr lang="el-GR" sz="2320" dirty="0"/>
          </a:p>
          <a:p>
            <a:pPr marL="0" indent="0" algn="l">
              <a:lnSpc>
                <a:spcPct val="110000"/>
              </a:lnSpc>
              <a:buNone/>
            </a:pPr>
            <a:endParaRPr lang="el-GR" sz="2320" dirty="0"/>
          </a:p>
          <a:p>
            <a:pPr marL="0" indent="0" algn="l">
              <a:lnSpc>
                <a:spcPct val="110000"/>
              </a:lnSpc>
              <a:buNone/>
            </a:pPr>
            <a:r>
              <a:rPr lang="el-GR" altLang="en-US" sz="2320" dirty="0">
                <a:solidFill>
                  <a:srgbClr val="F7FAFF"/>
                </a:solidFill>
                <a:latin typeface="Arial" pitchFamily="34" charset="0"/>
                <a:ea typeface="Arial" pitchFamily="34" charset="-122"/>
                <a:cs typeface="Arial" pitchFamily="34" charset="-120"/>
              </a:rPr>
              <a:t>                  Πλάτωνος Κρατύλος, 408 C</a:t>
            </a:r>
            <a:endParaRPr lang="el-GR" sz="232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ΣΥΝΘΕΣΗ: ΤΡΙΑ ΕΠΙΠΕΔΑ ΠΡΟΣ ΕΞΕΤΑΣΗ</a:t>
            </a:r>
            <a:endParaRPr lang="el-GR" sz="2850" dirty="0"/>
          </a:p>
        </p:txBody>
      </p:sp>
      <p:sp>
        <p:nvSpPr>
          <p:cNvPr id="5" name="Text 2"/>
          <p:cNvSpPr/>
          <p:nvPr/>
        </p:nvSpPr>
        <p:spPr>
          <a:xfrm>
            <a:off x="722376" y="1170432"/>
            <a:ext cx="10561320" cy="283464"/>
          </a:xfrm>
          <a:prstGeom prst="rect">
            <a:avLst/>
          </a:prstGeom>
          <a:noFill/>
          <a:ln/>
        </p:spPr>
        <p:txBody>
          <a:bodyPr wrap="square" lIns="0" tIns="0" rIns="0" bIns="0" rtlCol="0" anchor="ctr">
            <a:normAutofit/>
          </a:bodyPr>
          <a:lstStyle/>
          <a:p>
            <a:pPr marL="0" indent="0">
              <a:buNone/>
            </a:pPr>
            <a:r>
              <a:rPr lang="el-GR" altLang="en-US" sz="1250" i="1" dirty="0">
                <a:solidFill>
                  <a:srgbClr val="D0DFF3"/>
                </a:solidFill>
                <a:latin typeface="Arial" pitchFamily="34" charset="0"/>
                <a:ea typeface="Arial" pitchFamily="34" charset="-122"/>
                <a:cs typeface="Arial" pitchFamily="34" charset="-120"/>
              </a:rPr>
              <a:t>Ο Θεαίτητος παραμένει απορητικός· τα παρακάτω συνοψίζουν τα ερωτήματα, όχι τελικό ορισμό</a:t>
            </a:r>
            <a:endParaRPr lang="el-GR" sz="1250" dirty="0"/>
          </a:p>
        </p:txBody>
      </p:sp>
      <p:sp>
        <p:nvSpPr>
          <p:cNvPr id="6" name="Shape 3"/>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7" name="Shape 4"/>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8" name="Text 5"/>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9" name="Text 6"/>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30 / 31</a:t>
            </a:r>
            <a:endParaRPr lang="el-GR" sz="1050" dirty="0"/>
          </a:p>
        </p:txBody>
      </p:sp>
      <p:sp>
        <p:nvSpPr>
          <p:cNvPr id="10" name="Shape 7"/>
          <p:cNvSpPr/>
          <p:nvPr/>
        </p:nvSpPr>
        <p:spPr>
          <a:xfrm>
            <a:off x="795528" y="1691640"/>
            <a:ext cx="10607040" cy="1252728"/>
          </a:xfrm>
          <a:prstGeom prst="roundRect">
            <a:avLst>
              <a:gd name="adj" fmla="val 13139"/>
            </a:avLst>
          </a:prstGeom>
          <a:solidFill>
            <a:srgbClr val="103C7B">
              <a:alpha val="86000"/>
            </a:srgbClr>
          </a:solidFill>
          <a:ln w="10160">
            <a:solidFill>
              <a:srgbClr val="3871B4">
                <a:alpha val="56000"/>
              </a:srgbClr>
            </a:solidFill>
            <a:prstDash val="solid"/>
          </a:ln>
        </p:spPr>
        <p:txBody>
          <a:bodyPr/>
          <a:lstStyle/>
          <a:p>
            <a:endParaRPr lang="el-GR"/>
          </a:p>
        </p:txBody>
      </p:sp>
      <p:sp>
        <p:nvSpPr>
          <p:cNvPr id="11" name="Text 8"/>
          <p:cNvSpPr/>
          <p:nvPr/>
        </p:nvSpPr>
        <p:spPr>
          <a:xfrm>
            <a:off x="1097280" y="1947672"/>
            <a:ext cx="758952" cy="548640"/>
          </a:xfrm>
          <a:prstGeom prst="rect">
            <a:avLst/>
          </a:prstGeom>
          <a:noFill/>
          <a:ln/>
        </p:spPr>
        <p:txBody>
          <a:bodyPr wrap="square" lIns="0" tIns="0" rIns="0" bIns="0" rtlCol="0" anchor="ctr">
            <a:normAutofit/>
          </a:bodyPr>
          <a:lstStyle/>
          <a:p>
            <a:pPr marL="0" indent="0">
              <a:buNone/>
            </a:pPr>
            <a:r>
              <a:rPr lang="el-GR" altLang="en-US" sz="3300" b="1" dirty="0">
                <a:solidFill>
                  <a:srgbClr val="FFDC46"/>
                </a:solidFill>
                <a:latin typeface="Georgia" pitchFamily="34" charset="0"/>
                <a:ea typeface="Georgia" pitchFamily="34" charset="-122"/>
                <a:cs typeface="Georgia" pitchFamily="34" charset="-120"/>
              </a:rPr>
              <a:t>01</a:t>
            </a:r>
            <a:endParaRPr lang="el-GR" sz="3300" dirty="0"/>
          </a:p>
        </p:txBody>
      </p:sp>
      <p:sp>
        <p:nvSpPr>
          <p:cNvPr id="12" name="Text 9"/>
          <p:cNvSpPr/>
          <p:nvPr/>
        </p:nvSpPr>
        <p:spPr>
          <a:xfrm>
            <a:off x="2057400" y="1819656"/>
            <a:ext cx="8631936" cy="347472"/>
          </a:xfrm>
          <a:prstGeom prst="rect">
            <a:avLst/>
          </a:prstGeom>
          <a:noFill/>
          <a:ln/>
        </p:spPr>
        <p:txBody>
          <a:bodyPr wrap="square" lIns="0" tIns="0" rIns="0" bIns="0" rtlCol="0" anchor="ctr">
            <a:normAutofit/>
          </a:bodyPr>
          <a:lstStyle/>
          <a:p>
            <a:pPr marL="0" indent="0">
              <a:buNone/>
            </a:pPr>
            <a:r>
              <a:rPr lang="el-GR" altLang="en-US" sz="2140" b="1" dirty="0">
                <a:solidFill>
                  <a:srgbClr val="F7FAFF"/>
                </a:solidFill>
                <a:latin typeface="Arial" pitchFamily="34" charset="0"/>
                <a:ea typeface="Arial" pitchFamily="34" charset="-122"/>
                <a:cs typeface="Arial" pitchFamily="34" charset="-120"/>
              </a:rPr>
              <a:t>ΑΙΣΘΗΣΗ</a:t>
            </a:r>
            <a:endParaRPr lang="el-GR" sz="2140" dirty="0"/>
          </a:p>
        </p:txBody>
      </p:sp>
      <p:sp>
        <p:nvSpPr>
          <p:cNvPr id="13" name="Text 10"/>
          <p:cNvSpPr/>
          <p:nvPr/>
        </p:nvSpPr>
        <p:spPr>
          <a:xfrm>
            <a:off x="2057400" y="2221992"/>
            <a:ext cx="8631936" cy="420624"/>
          </a:xfrm>
          <a:prstGeom prst="rect">
            <a:avLst/>
          </a:prstGeom>
          <a:noFill/>
          <a:ln/>
        </p:spPr>
        <p:txBody>
          <a:bodyPr wrap="square" lIns="0" tIns="0" rIns="0" bIns="0" rtlCol="0" anchor="ctr">
            <a:normAutofit/>
          </a:bodyPr>
          <a:lstStyle/>
          <a:p>
            <a:pPr marL="0" indent="0">
              <a:buNone/>
            </a:pPr>
            <a:r>
              <a:rPr lang="el-GR" altLang="en-US" sz="1850" dirty="0">
                <a:solidFill>
                  <a:srgbClr val="D0DFF3"/>
                </a:solidFill>
                <a:latin typeface="Arial" pitchFamily="34" charset="0"/>
                <a:ea typeface="Arial" pitchFamily="34" charset="-122"/>
                <a:cs typeface="Arial" pitchFamily="34" charset="-120"/>
              </a:rPr>
              <a:t>Τι μας δίνει η άμεση εμπειρία;</a:t>
            </a:r>
            <a:endParaRPr lang="el-GR" sz="1850" dirty="0"/>
          </a:p>
        </p:txBody>
      </p:sp>
      <p:sp>
        <p:nvSpPr>
          <p:cNvPr id="14" name="Shape 11"/>
          <p:cNvSpPr/>
          <p:nvPr/>
        </p:nvSpPr>
        <p:spPr>
          <a:xfrm>
            <a:off x="795528" y="3127248"/>
            <a:ext cx="10607040" cy="1252728"/>
          </a:xfrm>
          <a:prstGeom prst="roundRect">
            <a:avLst>
              <a:gd name="adj" fmla="val 13139"/>
            </a:avLst>
          </a:prstGeom>
          <a:solidFill>
            <a:srgbClr val="103C7B">
              <a:alpha val="86000"/>
            </a:srgbClr>
          </a:solidFill>
          <a:ln w="10160">
            <a:solidFill>
              <a:srgbClr val="3871B4">
                <a:alpha val="56000"/>
              </a:srgbClr>
            </a:solidFill>
            <a:prstDash val="solid"/>
          </a:ln>
        </p:spPr>
        <p:txBody>
          <a:bodyPr/>
          <a:lstStyle/>
          <a:p>
            <a:endParaRPr lang="el-GR"/>
          </a:p>
        </p:txBody>
      </p:sp>
      <p:sp>
        <p:nvSpPr>
          <p:cNvPr id="15" name="Text 12"/>
          <p:cNvSpPr/>
          <p:nvPr/>
        </p:nvSpPr>
        <p:spPr>
          <a:xfrm>
            <a:off x="1097280" y="3383280"/>
            <a:ext cx="758952" cy="548640"/>
          </a:xfrm>
          <a:prstGeom prst="rect">
            <a:avLst/>
          </a:prstGeom>
          <a:noFill/>
          <a:ln/>
        </p:spPr>
        <p:txBody>
          <a:bodyPr wrap="square" lIns="0" tIns="0" rIns="0" bIns="0" rtlCol="0" anchor="ctr">
            <a:normAutofit/>
          </a:bodyPr>
          <a:lstStyle/>
          <a:p>
            <a:pPr marL="0" indent="0">
              <a:buNone/>
            </a:pPr>
            <a:r>
              <a:rPr lang="el-GR" altLang="en-US" sz="3300" b="1" dirty="0">
                <a:solidFill>
                  <a:srgbClr val="FFDC46"/>
                </a:solidFill>
                <a:latin typeface="Georgia" pitchFamily="34" charset="0"/>
                <a:ea typeface="Georgia" pitchFamily="34" charset="-122"/>
                <a:cs typeface="Georgia" pitchFamily="34" charset="-120"/>
              </a:rPr>
              <a:t>02</a:t>
            </a:r>
            <a:endParaRPr lang="el-GR" sz="3300" dirty="0"/>
          </a:p>
        </p:txBody>
      </p:sp>
      <p:sp>
        <p:nvSpPr>
          <p:cNvPr id="16" name="Text 13"/>
          <p:cNvSpPr/>
          <p:nvPr/>
        </p:nvSpPr>
        <p:spPr>
          <a:xfrm>
            <a:off x="2057400" y="3255264"/>
            <a:ext cx="8631936" cy="347472"/>
          </a:xfrm>
          <a:prstGeom prst="rect">
            <a:avLst/>
          </a:prstGeom>
          <a:noFill/>
          <a:ln/>
        </p:spPr>
        <p:txBody>
          <a:bodyPr wrap="square" lIns="0" tIns="0" rIns="0" bIns="0" rtlCol="0" anchor="ctr">
            <a:normAutofit/>
          </a:bodyPr>
          <a:lstStyle/>
          <a:p>
            <a:pPr marL="0" indent="0">
              <a:buNone/>
            </a:pPr>
            <a:r>
              <a:rPr lang="el-GR" altLang="en-US" sz="2140" b="1" dirty="0">
                <a:solidFill>
                  <a:srgbClr val="F7FAFF"/>
                </a:solidFill>
                <a:latin typeface="Arial" pitchFamily="34" charset="0"/>
                <a:ea typeface="Arial" pitchFamily="34" charset="-122"/>
                <a:cs typeface="Arial" pitchFamily="34" charset="-120"/>
              </a:rPr>
              <a:t>ΟΡΘΗ ΓΝΩΜΗ</a:t>
            </a:r>
            <a:endParaRPr lang="el-GR" sz="2140" dirty="0"/>
          </a:p>
        </p:txBody>
      </p:sp>
      <p:sp>
        <p:nvSpPr>
          <p:cNvPr id="17" name="Text 14"/>
          <p:cNvSpPr/>
          <p:nvPr/>
        </p:nvSpPr>
        <p:spPr>
          <a:xfrm>
            <a:off x="2057400" y="3657600"/>
            <a:ext cx="8631936" cy="420624"/>
          </a:xfrm>
          <a:prstGeom prst="rect">
            <a:avLst/>
          </a:prstGeom>
          <a:noFill/>
          <a:ln/>
        </p:spPr>
        <p:txBody>
          <a:bodyPr wrap="square" lIns="0" tIns="0" rIns="0" bIns="0" rtlCol="0" anchor="ctr">
            <a:normAutofit/>
          </a:bodyPr>
          <a:lstStyle/>
          <a:p>
            <a:pPr marL="0" indent="0">
              <a:buNone/>
            </a:pPr>
            <a:r>
              <a:rPr lang="el-GR" altLang="en-US" sz="1850" dirty="0">
                <a:solidFill>
                  <a:srgbClr val="D0DFF3"/>
                </a:solidFill>
                <a:latin typeface="Arial" pitchFamily="34" charset="0"/>
                <a:ea typeface="Arial" pitchFamily="34" charset="-122"/>
                <a:cs typeface="Arial" pitchFamily="34" charset="-120"/>
              </a:rPr>
              <a:t>Αρκεί μια αληθής κρίση;</a:t>
            </a:r>
            <a:endParaRPr lang="el-GR" sz="1850" dirty="0"/>
          </a:p>
        </p:txBody>
      </p:sp>
      <p:sp>
        <p:nvSpPr>
          <p:cNvPr id="18" name="Shape 15"/>
          <p:cNvSpPr/>
          <p:nvPr/>
        </p:nvSpPr>
        <p:spPr>
          <a:xfrm>
            <a:off x="795528" y="4562856"/>
            <a:ext cx="10607040" cy="1252728"/>
          </a:xfrm>
          <a:prstGeom prst="roundRect">
            <a:avLst>
              <a:gd name="adj" fmla="val 13139"/>
            </a:avLst>
          </a:prstGeom>
          <a:solidFill>
            <a:srgbClr val="103C7B">
              <a:alpha val="86000"/>
            </a:srgbClr>
          </a:solidFill>
          <a:ln w="10160">
            <a:solidFill>
              <a:srgbClr val="3871B4">
                <a:alpha val="56000"/>
              </a:srgbClr>
            </a:solidFill>
            <a:prstDash val="solid"/>
          </a:ln>
        </p:spPr>
        <p:txBody>
          <a:bodyPr/>
          <a:lstStyle/>
          <a:p>
            <a:endParaRPr lang="el-GR"/>
          </a:p>
        </p:txBody>
      </p:sp>
      <p:sp>
        <p:nvSpPr>
          <p:cNvPr id="19" name="Text 16"/>
          <p:cNvSpPr/>
          <p:nvPr/>
        </p:nvSpPr>
        <p:spPr>
          <a:xfrm>
            <a:off x="1097280" y="4818888"/>
            <a:ext cx="758952" cy="548640"/>
          </a:xfrm>
          <a:prstGeom prst="rect">
            <a:avLst/>
          </a:prstGeom>
          <a:noFill/>
          <a:ln/>
        </p:spPr>
        <p:txBody>
          <a:bodyPr wrap="square" lIns="0" tIns="0" rIns="0" bIns="0" rtlCol="0" anchor="ctr">
            <a:normAutofit/>
          </a:bodyPr>
          <a:lstStyle/>
          <a:p>
            <a:pPr marL="0" indent="0">
              <a:buNone/>
            </a:pPr>
            <a:r>
              <a:rPr lang="el-GR" altLang="en-US" sz="3300" b="1" dirty="0">
                <a:solidFill>
                  <a:srgbClr val="FFDC46"/>
                </a:solidFill>
                <a:latin typeface="Georgia" pitchFamily="34" charset="0"/>
                <a:ea typeface="Georgia" pitchFamily="34" charset="-122"/>
                <a:cs typeface="Georgia" pitchFamily="34" charset="-120"/>
              </a:rPr>
              <a:t>03</a:t>
            </a:r>
            <a:endParaRPr lang="el-GR" sz="3300" dirty="0"/>
          </a:p>
        </p:txBody>
      </p:sp>
      <p:sp>
        <p:nvSpPr>
          <p:cNvPr id="20" name="Text 17"/>
          <p:cNvSpPr/>
          <p:nvPr/>
        </p:nvSpPr>
        <p:spPr>
          <a:xfrm>
            <a:off x="2057400" y="4690872"/>
            <a:ext cx="8631936" cy="347472"/>
          </a:xfrm>
          <a:prstGeom prst="rect">
            <a:avLst/>
          </a:prstGeom>
          <a:noFill/>
          <a:ln/>
        </p:spPr>
        <p:txBody>
          <a:bodyPr wrap="square" lIns="0" tIns="0" rIns="0" bIns="0" rtlCol="0" anchor="ctr">
            <a:normAutofit/>
          </a:bodyPr>
          <a:lstStyle/>
          <a:p>
            <a:pPr marL="0" indent="0">
              <a:buNone/>
            </a:pPr>
            <a:r>
              <a:rPr lang="el-GR" altLang="en-US" sz="2140" b="1" dirty="0">
                <a:solidFill>
                  <a:srgbClr val="F7FAFF"/>
                </a:solidFill>
                <a:latin typeface="Arial" pitchFamily="34" charset="0"/>
                <a:ea typeface="Arial" pitchFamily="34" charset="-122"/>
                <a:cs typeface="Arial" pitchFamily="34" charset="-120"/>
              </a:rPr>
              <a:t>ΛΟΓΟΣ</a:t>
            </a:r>
            <a:endParaRPr lang="el-GR" sz="2140" dirty="0"/>
          </a:p>
        </p:txBody>
      </p:sp>
      <p:sp>
        <p:nvSpPr>
          <p:cNvPr id="21" name="Text 18"/>
          <p:cNvSpPr/>
          <p:nvPr/>
        </p:nvSpPr>
        <p:spPr>
          <a:xfrm>
            <a:off x="2057400" y="5093208"/>
            <a:ext cx="8631936" cy="420624"/>
          </a:xfrm>
          <a:prstGeom prst="rect">
            <a:avLst/>
          </a:prstGeom>
          <a:noFill/>
          <a:ln/>
        </p:spPr>
        <p:txBody>
          <a:bodyPr wrap="square" lIns="0" tIns="0" rIns="0" bIns="0" rtlCol="0" anchor="ctr">
            <a:normAutofit/>
          </a:bodyPr>
          <a:lstStyle/>
          <a:p>
            <a:pPr marL="0" indent="0">
              <a:buNone/>
            </a:pPr>
            <a:r>
              <a:rPr lang="el-GR" altLang="en-US" sz="1850" dirty="0">
                <a:solidFill>
                  <a:srgbClr val="D0DFF3"/>
                </a:solidFill>
                <a:latin typeface="Arial" pitchFamily="34" charset="0"/>
                <a:ea typeface="Arial" pitchFamily="34" charset="-122"/>
                <a:cs typeface="Arial" pitchFamily="34" charset="-120"/>
              </a:rPr>
              <a:t>Τι προσθέτει η αιτιολόγηση;</a:t>
            </a:r>
            <a:endParaRPr lang="el-GR" sz="18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61636"/>
        </a:solidFill>
        <a:effectLst/>
      </p:bgPr>
    </p:bg>
    <p:spTree>
      <p:nvGrpSpPr>
        <p:cNvPr id="1" name=""/>
        <p:cNvGrpSpPr/>
        <p:nvPr/>
      </p:nvGrpSpPr>
      <p:grpSpPr>
        <a:xfrm>
          <a:off x="0" y="0"/>
          <a:ext cx="0" cy="0"/>
          <a:chOff x="0" y="0"/>
          <a:chExt cx="0" cy="0"/>
        </a:xfrm>
      </p:grpSpPr>
      <p:pic>
        <p:nvPicPr>
          <p:cNvPr id="2" name="Image 0" descr="/mnt/data/work_thea/assets/background.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76656" y="347472"/>
            <a:ext cx="566928" cy="50292"/>
          </a:xfrm>
          <a:prstGeom prst="rect">
            <a:avLst/>
          </a:prstGeom>
          <a:solidFill>
            <a:srgbClr val="6DCCF4"/>
          </a:solidFill>
          <a:ln w="12700">
            <a:solidFill>
              <a:srgbClr val="333333">
                <a:alpha val="0"/>
              </a:srgbClr>
            </a:solidFill>
            <a:prstDash val="solid"/>
          </a:ln>
        </p:spPr>
        <p:txBody>
          <a:bodyPr/>
          <a:lstStyle/>
          <a:p>
            <a:endParaRPr lang="el-GR"/>
          </a:p>
        </p:txBody>
      </p:sp>
      <p:sp>
        <p:nvSpPr>
          <p:cNvPr id="4" name="Text 1"/>
          <p:cNvSpPr/>
          <p:nvPr/>
        </p:nvSpPr>
        <p:spPr>
          <a:xfrm>
            <a:off x="685800" y="448056"/>
            <a:ext cx="10853928" cy="740664"/>
          </a:xfrm>
          <a:prstGeom prst="rect">
            <a:avLst/>
          </a:prstGeom>
          <a:noFill/>
          <a:ln/>
        </p:spPr>
        <p:txBody>
          <a:bodyPr wrap="square" lIns="0" tIns="0" rIns="0" bIns="0" rtlCol="0" anchor="ctr">
            <a:normAutofit/>
          </a:bodyPr>
          <a:lstStyle/>
          <a:p>
            <a:pPr marL="0" indent="0">
              <a:buNone/>
            </a:pPr>
            <a:r>
              <a:rPr lang="el-GR" altLang="en-US" sz="2850" b="1" dirty="0">
                <a:solidFill>
                  <a:srgbClr val="FFDC46"/>
                </a:solidFill>
                <a:latin typeface="Georgia" pitchFamily="34" charset="0"/>
                <a:ea typeface="Georgia" pitchFamily="34" charset="-122"/>
                <a:cs typeface="Georgia" pitchFamily="34" charset="-120"/>
              </a:rPr>
              <a:t>ΒΙΒΛΙΟΓΡΑΦΙΑ</a:t>
            </a:r>
            <a:endParaRPr lang="el-GR" sz="2850" dirty="0"/>
          </a:p>
        </p:txBody>
      </p:sp>
      <p:sp>
        <p:nvSpPr>
          <p:cNvPr id="5" name="Shape 2"/>
          <p:cNvSpPr/>
          <p:nvPr/>
        </p:nvSpPr>
        <p:spPr>
          <a:xfrm>
            <a:off x="694944" y="1280160"/>
            <a:ext cx="10771632" cy="0"/>
          </a:xfrm>
          <a:prstGeom prst="line">
            <a:avLst/>
          </a:prstGeom>
          <a:noFill/>
          <a:ln w="9525">
            <a:solidFill>
              <a:srgbClr val="608BC0">
                <a:alpha val="38000"/>
              </a:srgbClr>
            </a:solidFill>
            <a:prstDash val="solid"/>
          </a:ln>
        </p:spPr>
        <p:txBody>
          <a:bodyPr/>
          <a:lstStyle/>
          <a:p>
            <a:endParaRPr lang="el-GR"/>
          </a:p>
        </p:txBody>
      </p:sp>
      <p:sp>
        <p:nvSpPr>
          <p:cNvPr id="6" name="Shape 3"/>
          <p:cNvSpPr/>
          <p:nvPr/>
        </p:nvSpPr>
        <p:spPr>
          <a:xfrm>
            <a:off x="704088" y="6483096"/>
            <a:ext cx="10789920" cy="0"/>
          </a:xfrm>
          <a:prstGeom prst="line">
            <a:avLst/>
          </a:prstGeom>
          <a:noFill/>
          <a:ln w="6350">
            <a:solidFill>
              <a:srgbClr val="608BC0">
                <a:alpha val="32000"/>
              </a:srgbClr>
            </a:solidFill>
            <a:prstDash val="solid"/>
          </a:ln>
        </p:spPr>
        <p:txBody>
          <a:bodyPr/>
          <a:lstStyle/>
          <a:p>
            <a:endParaRPr lang="el-GR"/>
          </a:p>
        </p:txBody>
      </p:sp>
      <p:sp>
        <p:nvSpPr>
          <p:cNvPr id="7" name="Text 4"/>
          <p:cNvSpPr/>
          <p:nvPr/>
        </p:nvSpPr>
        <p:spPr>
          <a:xfrm>
            <a:off x="722376" y="6519672"/>
            <a:ext cx="6949440" cy="182880"/>
          </a:xfrm>
          <a:prstGeom prst="rect">
            <a:avLst/>
          </a:prstGeom>
          <a:noFill/>
          <a:ln/>
        </p:spPr>
        <p:txBody>
          <a:bodyPr wrap="square" lIns="0" tIns="0" rIns="0" bIns="0" rtlCol="0" anchor="ctr">
            <a:normAutofit/>
          </a:bodyPr>
          <a:lstStyle/>
          <a:p>
            <a:pPr marL="0" indent="0">
              <a:buNone/>
            </a:pPr>
            <a:r>
              <a:rPr lang="el-GR" altLang="en-US" sz="930" kern="0" spc="40" dirty="0">
                <a:solidFill>
                  <a:srgbClr val="91B2DD"/>
                </a:solidFill>
                <a:latin typeface="Arial" pitchFamily="34" charset="0"/>
                <a:ea typeface="Arial" pitchFamily="34" charset="-122"/>
                <a:cs typeface="Arial" pitchFamily="34" charset="-120"/>
              </a:rPr>
              <a:t>ΠΛΑΤΩΝ · ΘΕΑΙΤΗΤΟΣ  |  ΕΠΙΣΤΗΜΗ ΚΑΙ ΑΙΣΘΗΣΗ</a:t>
            </a:r>
            <a:endParaRPr lang="el-GR" sz="930" dirty="0"/>
          </a:p>
        </p:txBody>
      </p:sp>
      <p:sp>
        <p:nvSpPr>
          <p:cNvPr id="8" name="Text 5"/>
          <p:cNvSpPr/>
          <p:nvPr/>
        </p:nvSpPr>
        <p:spPr>
          <a:xfrm>
            <a:off x="10561320" y="6505956"/>
            <a:ext cx="950976" cy="210312"/>
          </a:xfrm>
          <a:prstGeom prst="rect">
            <a:avLst/>
          </a:prstGeom>
          <a:noFill/>
          <a:ln/>
        </p:spPr>
        <p:txBody>
          <a:bodyPr wrap="square" lIns="0" tIns="0" rIns="0" bIns="0" rtlCol="0" anchor="ctr">
            <a:normAutofit/>
          </a:bodyPr>
          <a:lstStyle/>
          <a:p>
            <a:pPr marL="0" indent="0" algn="r">
              <a:buNone/>
            </a:pPr>
            <a:r>
              <a:rPr lang="el-GR" altLang="en-US" sz="1050" dirty="0">
                <a:solidFill>
                  <a:srgbClr val="98B6E5"/>
                </a:solidFill>
                <a:latin typeface="Arial" pitchFamily="34" charset="0"/>
                <a:ea typeface="Arial" pitchFamily="34" charset="-122"/>
                <a:cs typeface="Arial" pitchFamily="34" charset="-120"/>
              </a:rPr>
              <a:t>31 / 31</a:t>
            </a:r>
            <a:endParaRPr lang="el-GR" sz="1050" dirty="0"/>
          </a:p>
        </p:txBody>
      </p:sp>
      <p:sp>
        <p:nvSpPr>
          <p:cNvPr id="9" name="Shape 6"/>
          <p:cNvSpPr/>
          <p:nvPr/>
        </p:nvSpPr>
        <p:spPr>
          <a:xfrm>
            <a:off x="804672" y="1527048"/>
            <a:ext cx="10597896" cy="4498848"/>
          </a:xfrm>
          <a:prstGeom prst="roundRect">
            <a:avLst>
              <a:gd name="adj" fmla="val 3659"/>
            </a:avLst>
          </a:prstGeom>
          <a:solidFill>
            <a:srgbClr val="0B2A64">
              <a:alpha val="91000"/>
            </a:srgbClr>
          </a:solidFill>
          <a:ln w="10160">
            <a:solidFill>
              <a:srgbClr val="3871B4">
                <a:alpha val="56000"/>
              </a:srgbClr>
            </a:solidFill>
            <a:prstDash val="solid"/>
          </a:ln>
        </p:spPr>
        <p:txBody>
          <a:bodyPr/>
          <a:lstStyle/>
          <a:p>
            <a:endParaRPr lang="el-GR"/>
          </a:p>
        </p:txBody>
      </p:sp>
      <p:sp>
        <p:nvSpPr>
          <p:cNvPr id="10" name="Text 7"/>
          <p:cNvSpPr/>
          <p:nvPr/>
        </p:nvSpPr>
        <p:spPr>
          <a:xfrm>
            <a:off x="1078992" y="1746504"/>
            <a:ext cx="10021824" cy="530352"/>
          </a:xfrm>
          <a:prstGeom prst="rect">
            <a:avLst/>
          </a:prstGeom>
          <a:noFill/>
          <a:ln/>
        </p:spPr>
        <p:txBody>
          <a:bodyPr wrap="square" lIns="0" tIns="0" rIns="0" bIns="0" rtlCol="0" anchor="ctr">
            <a:normAutofit/>
          </a:bodyPr>
          <a:lstStyle/>
          <a:p>
            <a:pPr marL="0" indent="0">
              <a:buNone/>
            </a:pPr>
            <a:r>
              <a:rPr lang="el-GR" altLang="en-US" sz="1530" dirty="0">
                <a:solidFill>
                  <a:srgbClr val="FFDC46"/>
                </a:solidFill>
                <a:latin typeface="Arial" pitchFamily="34" charset="0"/>
                <a:ea typeface="Arial" pitchFamily="34" charset="-122"/>
                <a:cs typeface="Arial" pitchFamily="34" charset="-120"/>
              </a:rPr>
              <a:t>Πλάτων, Θεαίτητος, χωρία 142a</a:t>
            </a:r>
            <a:r>
              <a:rPr lang="el-GR" altLang="en-US" sz="1530">
                <a:solidFill>
                  <a:srgbClr val="FFDC46"/>
                </a:solidFill>
                <a:latin typeface="Arial" pitchFamily="34" charset="0"/>
                <a:ea typeface="Arial" pitchFamily="34" charset="-122"/>
                <a:cs typeface="Arial" pitchFamily="34" charset="-120"/>
              </a:rPr>
              <a:t>–210d</a:t>
            </a:r>
            <a:endParaRPr lang="el-GR" sz="1530" dirty="0"/>
          </a:p>
        </p:txBody>
      </p:sp>
      <p:sp>
        <p:nvSpPr>
          <p:cNvPr id="11" name="Shape 8"/>
          <p:cNvSpPr/>
          <p:nvPr/>
        </p:nvSpPr>
        <p:spPr>
          <a:xfrm>
            <a:off x="1069848" y="2459736"/>
            <a:ext cx="9966960" cy="0"/>
          </a:xfrm>
          <a:prstGeom prst="line">
            <a:avLst/>
          </a:prstGeom>
          <a:noFill/>
          <a:ln w="5715">
            <a:solidFill>
              <a:srgbClr val="3871B4">
                <a:alpha val="21000"/>
              </a:srgbClr>
            </a:solidFill>
            <a:prstDash val="solid"/>
          </a:ln>
        </p:spPr>
        <p:txBody>
          <a:bodyPr/>
          <a:lstStyle/>
          <a:p>
            <a:endParaRPr lang="el-GR"/>
          </a:p>
        </p:txBody>
      </p:sp>
      <p:sp>
        <p:nvSpPr>
          <p:cNvPr id="12" name="Text 9"/>
          <p:cNvSpPr/>
          <p:nvPr/>
        </p:nvSpPr>
        <p:spPr>
          <a:xfrm>
            <a:off x="1078992" y="2423160"/>
            <a:ext cx="10021824" cy="530352"/>
          </a:xfrm>
          <a:prstGeom prst="rect">
            <a:avLst/>
          </a:prstGeom>
          <a:noFill/>
          <a:ln/>
        </p:spPr>
        <p:txBody>
          <a:bodyPr wrap="square" lIns="0" tIns="0" rIns="0" bIns="0" rtlCol="0" anchor="ctr">
            <a:normAutofit/>
          </a:bodyPr>
          <a:lstStyle/>
          <a:p>
            <a:pPr marL="0" indent="0">
              <a:buNone/>
            </a:pPr>
            <a:r>
              <a:rPr lang="el-GR" altLang="en-US" sz="1530" dirty="0">
                <a:solidFill>
                  <a:srgbClr val="F7FAFF"/>
                </a:solidFill>
                <a:latin typeface="Arial" pitchFamily="34" charset="0"/>
                <a:ea typeface="Arial" pitchFamily="34" charset="-122"/>
                <a:cs typeface="Arial" pitchFamily="34" charset="-120"/>
              </a:rPr>
              <a:t>Stanford Encyclopedia of Philosophy (2025). “Plato on Knowledge in the Theaetetus”. plato.stanford.edu/entries/plato-theaetetus/</a:t>
            </a:r>
            <a:endParaRPr lang="el-GR" sz="1530" dirty="0"/>
          </a:p>
        </p:txBody>
      </p:sp>
      <p:sp>
        <p:nvSpPr>
          <p:cNvPr id="13" name="Shape 10"/>
          <p:cNvSpPr/>
          <p:nvPr/>
        </p:nvSpPr>
        <p:spPr>
          <a:xfrm>
            <a:off x="1069848" y="3118104"/>
            <a:ext cx="9966960" cy="0"/>
          </a:xfrm>
          <a:prstGeom prst="line">
            <a:avLst/>
          </a:prstGeom>
          <a:noFill/>
          <a:ln w="5715">
            <a:solidFill>
              <a:srgbClr val="3871B4">
                <a:alpha val="21000"/>
              </a:srgbClr>
            </a:solidFill>
            <a:prstDash val="solid"/>
          </a:ln>
        </p:spPr>
        <p:txBody>
          <a:bodyPr/>
          <a:lstStyle/>
          <a:p>
            <a:endParaRPr lang="el-GR"/>
          </a:p>
        </p:txBody>
      </p:sp>
      <p:sp>
        <p:nvSpPr>
          <p:cNvPr id="14" name="Text 11"/>
          <p:cNvSpPr/>
          <p:nvPr/>
        </p:nvSpPr>
        <p:spPr>
          <a:xfrm>
            <a:off x="1078992" y="3099816"/>
            <a:ext cx="10021824" cy="530352"/>
          </a:xfrm>
          <a:prstGeom prst="rect">
            <a:avLst/>
          </a:prstGeom>
          <a:noFill/>
          <a:ln/>
        </p:spPr>
        <p:txBody>
          <a:bodyPr wrap="square" lIns="0" tIns="0" rIns="0" bIns="0" rtlCol="0" anchor="ctr">
            <a:normAutofit/>
          </a:bodyPr>
          <a:lstStyle/>
          <a:p>
            <a:pPr marL="0" indent="0">
              <a:buNone/>
            </a:pPr>
            <a:r>
              <a:rPr lang="el-GR" altLang="en-US" sz="1530" dirty="0">
                <a:solidFill>
                  <a:srgbClr val="F7FAFF"/>
                </a:solidFill>
                <a:latin typeface="Arial" pitchFamily="34" charset="0"/>
                <a:ea typeface="Arial" pitchFamily="34" charset="-122"/>
                <a:cs typeface="Arial" pitchFamily="34" charset="-120"/>
              </a:rPr>
              <a:t>American Physical Society (2008). “1927: Heisenberg’s Uncertainty Principle”. aps.org/apsnews/2008/02/1927-heisenberg-uncertainty-principle</a:t>
            </a:r>
            <a:endParaRPr lang="el-GR" sz="1530" dirty="0"/>
          </a:p>
        </p:txBody>
      </p:sp>
      <p:sp>
        <p:nvSpPr>
          <p:cNvPr id="15" name="Shape 12"/>
          <p:cNvSpPr/>
          <p:nvPr/>
        </p:nvSpPr>
        <p:spPr>
          <a:xfrm>
            <a:off x="1069848" y="3776472"/>
            <a:ext cx="9966960" cy="0"/>
          </a:xfrm>
          <a:prstGeom prst="line">
            <a:avLst/>
          </a:prstGeom>
          <a:noFill/>
          <a:ln w="5715">
            <a:solidFill>
              <a:srgbClr val="3871B4">
                <a:alpha val="21000"/>
              </a:srgbClr>
            </a:solidFill>
            <a:prstDash val="solid"/>
          </a:ln>
        </p:spPr>
        <p:txBody>
          <a:bodyPr/>
          <a:lstStyle/>
          <a:p>
            <a:endParaRPr lang="el-GR"/>
          </a:p>
        </p:txBody>
      </p:sp>
      <p:sp>
        <p:nvSpPr>
          <p:cNvPr id="16" name="Text 13"/>
          <p:cNvSpPr/>
          <p:nvPr/>
        </p:nvSpPr>
        <p:spPr>
          <a:xfrm>
            <a:off x="1078992" y="3776472"/>
            <a:ext cx="10021824" cy="530352"/>
          </a:xfrm>
          <a:prstGeom prst="rect">
            <a:avLst/>
          </a:prstGeom>
          <a:noFill/>
          <a:ln/>
        </p:spPr>
        <p:txBody>
          <a:bodyPr wrap="square" lIns="0" tIns="0" rIns="0" bIns="0" rtlCol="0" anchor="ctr">
            <a:normAutofit/>
          </a:bodyPr>
          <a:lstStyle/>
          <a:p>
            <a:pPr marL="0" indent="0">
              <a:buNone/>
            </a:pPr>
            <a:r>
              <a:rPr lang="el-GR" altLang="en-US" sz="1530" dirty="0">
                <a:solidFill>
                  <a:srgbClr val="F7FAFF"/>
                </a:solidFill>
                <a:latin typeface="Arial" pitchFamily="34" charset="0"/>
                <a:ea typeface="Arial" pitchFamily="34" charset="-122"/>
                <a:cs typeface="Arial" pitchFamily="34" charset="-120"/>
              </a:rPr>
              <a:t>American Physical Society, Physics (2012, 2013). “The Certainty of Uncertainty” · “Rescuing Heisenberg”.</a:t>
            </a:r>
            <a:endParaRPr lang="el-GR" sz="1530" dirty="0"/>
          </a:p>
        </p:txBody>
      </p:sp>
      <p:sp>
        <p:nvSpPr>
          <p:cNvPr id="17" name="Shape 14"/>
          <p:cNvSpPr/>
          <p:nvPr/>
        </p:nvSpPr>
        <p:spPr>
          <a:xfrm>
            <a:off x="1069848" y="4434840"/>
            <a:ext cx="9966960" cy="0"/>
          </a:xfrm>
          <a:prstGeom prst="line">
            <a:avLst/>
          </a:prstGeom>
          <a:noFill/>
          <a:ln w="5715">
            <a:solidFill>
              <a:srgbClr val="3871B4">
                <a:alpha val="21000"/>
              </a:srgbClr>
            </a:solidFill>
            <a:prstDash val="solid"/>
          </a:ln>
        </p:spPr>
        <p:txBody>
          <a:bodyPr/>
          <a:lstStyle/>
          <a:p>
            <a:endParaRPr lang="el-GR"/>
          </a:p>
        </p:txBody>
      </p:sp>
      <p:sp>
        <p:nvSpPr>
          <p:cNvPr id="18" name="Text 15"/>
          <p:cNvSpPr/>
          <p:nvPr/>
        </p:nvSpPr>
        <p:spPr>
          <a:xfrm>
            <a:off x="1078992" y="4453128"/>
            <a:ext cx="10021824" cy="530352"/>
          </a:xfrm>
          <a:prstGeom prst="rect">
            <a:avLst/>
          </a:prstGeom>
          <a:noFill/>
          <a:ln/>
        </p:spPr>
        <p:txBody>
          <a:bodyPr wrap="square" lIns="0" tIns="0" rIns="0" bIns="0" rtlCol="0" anchor="ctr">
            <a:normAutofit/>
          </a:bodyPr>
          <a:lstStyle/>
          <a:p>
            <a:pPr marL="0" indent="0">
              <a:buNone/>
            </a:pPr>
            <a:r>
              <a:rPr lang="el-GR" altLang="en-US" sz="1530" dirty="0">
                <a:solidFill>
                  <a:srgbClr val="F7FAFF"/>
                </a:solidFill>
                <a:latin typeface="Arial" pitchFamily="34" charset="0"/>
                <a:ea typeface="Arial" pitchFamily="34" charset="-122"/>
                <a:cs typeface="Arial" pitchFamily="34" charset="-120"/>
              </a:rPr>
              <a:t>Norman, G. &amp; Eva, K. W. (2010). Diagnostic error and clinical reasoning. Medical Education, 44(1), 94–100. doi:10.1111/j.1365-2923.2009.03507.x</a:t>
            </a:r>
            <a:endParaRPr lang="el-GR" sz="1530" dirty="0"/>
          </a:p>
        </p:txBody>
      </p:sp>
      <p:sp>
        <p:nvSpPr>
          <p:cNvPr id="19" name="Shape 16"/>
          <p:cNvSpPr/>
          <p:nvPr/>
        </p:nvSpPr>
        <p:spPr>
          <a:xfrm>
            <a:off x="1069848" y="5093208"/>
            <a:ext cx="9966960" cy="0"/>
          </a:xfrm>
          <a:prstGeom prst="line">
            <a:avLst/>
          </a:prstGeom>
          <a:noFill/>
          <a:ln w="5715">
            <a:solidFill>
              <a:srgbClr val="3871B4">
                <a:alpha val="21000"/>
              </a:srgbClr>
            </a:solidFill>
            <a:prstDash val="solid"/>
          </a:ln>
        </p:spPr>
        <p:txBody>
          <a:bodyPr/>
          <a:lstStyle/>
          <a:p>
            <a:endParaRPr lang="el-GR"/>
          </a:p>
        </p:txBody>
      </p:sp>
      <p:sp>
        <p:nvSpPr>
          <p:cNvPr id="20" name="Text 17"/>
          <p:cNvSpPr/>
          <p:nvPr/>
        </p:nvSpPr>
        <p:spPr>
          <a:xfrm>
            <a:off x="1078992" y="5129784"/>
            <a:ext cx="10021824" cy="530352"/>
          </a:xfrm>
          <a:prstGeom prst="rect">
            <a:avLst/>
          </a:prstGeom>
          <a:noFill/>
          <a:ln/>
        </p:spPr>
        <p:txBody>
          <a:bodyPr wrap="square" lIns="0" tIns="0" rIns="0" bIns="0" rtlCol="0" anchor="ctr">
            <a:normAutofit/>
          </a:bodyPr>
          <a:lstStyle/>
          <a:p>
            <a:pPr marL="0" indent="0">
              <a:buNone/>
            </a:pPr>
            <a:r>
              <a:rPr lang="el-GR" altLang="en-US" sz="1530" dirty="0">
                <a:solidFill>
                  <a:srgbClr val="F7FAFF"/>
                </a:solidFill>
                <a:latin typeface="Arial" pitchFamily="34" charset="0"/>
                <a:ea typeface="Arial" pitchFamily="34" charset="-122"/>
                <a:cs typeface="Arial" pitchFamily="34" charset="-120"/>
              </a:rPr>
              <a:t>Elstein, A. S. &amp; Schwarz, A. (2002). Clinical problem solving and diagnostic decision making. BMJ, 324, 729–732.</a:t>
            </a:r>
            <a:endParaRPr lang="el-GR" sz="153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213</TotalTime>
  <Words>2416</Words>
  <Application>Microsoft Office PowerPoint</Application>
  <PresentationFormat>Ευρεία οθόνη</PresentationFormat>
  <Paragraphs>265</Paragraphs>
  <Slides>31</Slides>
  <Notes>31</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31</vt:i4>
      </vt:variant>
    </vt:vector>
  </HeadingPairs>
  <TitlesOfParts>
    <vt:vector size="35" baseType="lpstr">
      <vt:lpstr>Arial</vt:lpstr>
      <vt:lpstr>Cambria Math</vt:lpstr>
      <vt:lpstr>Georgia</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Ακαδημαϊκή διδασκαλία</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Επιστήμη και αίσθηση στον πλατωνικό Θεαίτητο</dc:title>
  <dc:subject>Επιστήμη και αίσθηση στον πλατωνικό Θεαίτητο — ανανεωμένη παρουσίαση για την Ιατρική</dc:subject>
  <dc:creator>Κωνσταντίνος Καλαχάνης</dc:creator>
  <cp:lastModifiedBy>Kostas Kalachanis</cp:lastModifiedBy>
  <cp:revision>2</cp:revision>
  <dcterms:created xsi:type="dcterms:W3CDTF">2026-10-20T11:30:56Z</dcterms:created>
  <dcterms:modified xsi:type="dcterms:W3CDTF">2026-10-20T15:09:01Z</dcterms:modified>
</cp:coreProperties>
</file>