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7" r:id="rId4"/>
    <p:sldId id="268" r:id="rId5"/>
    <p:sldId id="269" r:id="rId6"/>
    <p:sldId id="270" r:id="rId7"/>
    <p:sldId id="271" r:id="rId8"/>
    <p:sldId id="272" r:id="rId9"/>
    <p:sldId id="273" r:id="rId10"/>
    <p:sldId id="274" r:id="rId11"/>
    <p:sldId id="260" r:id="rId12"/>
    <p:sldId id="261" r:id="rId13"/>
    <p:sldId id="259" r:id="rId14"/>
    <p:sldId id="263" r:id="rId15"/>
    <p:sldId id="264" r:id="rId16"/>
    <p:sldId id="262" r:id="rId17"/>
    <p:sldId id="265" r:id="rId18"/>
    <p:sldId id="266" r:id="rId19"/>
    <p:sldId id="276" r:id="rId20"/>
    <p:sldId id="275" r:id="rId21"/>
    <p:sldId id="267"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106" d="100"/>
          <a:sy n="106" d="100"/>
        </p:scale>
        <p:origin x="7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47719-8693-4CEA-A749-F49AAAFD8E78}" type="datetimeFigureOut">
              <a:rPr lang="el-GR" smtClean="0"/>
              <a:t>23/10/2025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CB951-8068-48DA-8CB2-5422CF9EFF3B}" type="slidenum">
              <a:rPr lang="el-GR" smtClean="0"/>
              <a:t>‹#›</a:t>
            </a:fld>
            <a:endParaRPr lang="el-GR"/>
          </a:p>
        </p:txBody>
      </p:sp>
    </p:spTree>
    <p:extLst>
      <p:ext uri="{BB962C8B-B14F-4D97-AF65-F5344CB8AC3E}">
        <p14:creationId xmlns:p14="http://schemas.microsoft.com/office/powerpoint/2010/main" val="25533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08CB951-8068-48DA-8CB2-5422CF9EFF3B}" type="slidenum">
              <a:rPr lang="el-GR" smtClean="0"/>
              <a:t>1</a:t>
            </a:fld>
            <a:endParaRPr lang="el-GR"/>
          </a:p>
        </p:txBody>
      </p:sp>
    </p:spTree>
    <p:extLst>
      <p:ext uri="{BB962C8B-B14F-4D97-AF65-F5344CB8AC3E}">
        <p14:creationId xmlns:p14="http://schemas.microsoft.com/office/powerpoint/2010/main" val="380945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9C2E7-D021-5E85-C36D-D7922A839B8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95025C0-FA5E-C03D-6D35-2E993EA878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5268E1E-7F9E-6BA9-56AB-7A630A369604}"/>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5" name="Θέση υποσέλιδου 4">
            <a:extLst>
              <a:ext uri="{FF2B5EF4-FFF2-40B4-BE49-F238E27FC236}">
                <a16:creationId xmlns:a16="http://schemas.microsoft.com/office/drawing/2014/main" id="{5339E78F-84DA-3745-939C-29C57493A5D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51D8950-C306-EB17-923F-C036FED50E13}"/>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120253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7E4AD3-2B8A-3B36-1BBD-5B278A451A9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B88FA22-D885-AF97-DA51-C988DD3E524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B41C263-47B4-C361-5C45-D301FC0F59E3}"/>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5" name="Θέση υποσέλιδου 4">
            <a:extLst>
              <a:ext uri="{FF2B5EF4-FFF2-40B4-BE49-F238E27FC236}">
                <a16:creationId xmlns:a16="http://schemas.microsoft.com/office/drawing/2014/main" id="{A5387A4D-6F88-C9F3-3D71-C4CAA3788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C3ADA37-2E17-2E01-6FE6-5A296876172B}"/>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269929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25CCDC2-AF9A-E24B-2DDD-20F34DB0DCB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107A9D5-4ADE-144B-2827-2006717B823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D6EDED-F00D-0FDD-97E7-08B5FE5C52A9}"/>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5" name="Θέση υποσέλιδου 4">
            <a:extLst>
              <a:ext uri="{FF2B5EF4-FFF2-40B4-BE49-F238E27FC236}">
                <a16:creationId xmlns:a16="http://schemas.microsoft.com/office/drawing/2014/main" id="{DD8C4BB7-8ACD-FD7C-08B3-3A4D8667EAD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53DFB7E-48D8-BA4E-2338-C0220475840B}"/>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108617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A5AC97-F4B6-8832-7789-06DF07C4B0D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D27775-F569-AA82-7DEC-93C552D2285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78B77DA-D82E-B6E5-55DD-A1D8952B0ED7}"/>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5" name="Θέση υποσέλιδου 4">
            <a:extLst>
              <a:ext uri="{FF2B5EF4-FFF2-40B4-BE49-F238E27FC236}">
                <a16:creationId xmlns:a16="http://schemas.microsoft.com/office/drawing/2014/main" id="{FB07FC8A-C7CA-B953-34DF-FC706CAEEDD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3E8A2FA-222D-9DFE-6EE2-5722420C6099}"/>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131493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753EC0-95B0-F25B-9B64-33E58949AB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EF14EA7-F687-4475-BCBF-30CDDA8C09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25EC28C-D847-694D-AB6A-A50DF47DEE40}"/>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5" name="Θέση υποσέλιδου 4">
            <a:extLst>
              <a:ext uri="{FF2B5EF4-FFF2-40B4-BE49-F238E27FC236}">
                <a16:creationId xmlns:a16="http://schemas.microsoft.com/office/drawing/2014/main" id="{173A30C8-0F36-46E7-A41A-7D475D2ABC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2B8FC22-5DFE-CE7D-9498-7E648858F5B0}"/>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79367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8B9094-38D2-A063-646F-8235AB30863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A66811-6644-A788-E77E-F1BFAC30BDA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1F6F7DC-F8ED-FB98-1609-ACE265E4133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72E4DAF-603E-2725-0012-E34F6AE06FD8}"/>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6" name="Θέση υποσέλιδου 5">
            <a:extLst>
              <a:ext uri="{FF2B5EF4-FFF2-40B4-BE49-F238E27FC236}">
                <a16:creationId xmlns:a16="http://schemas.microsoft.com/office/drawing/2014/main" id="{01F98B6A-7FB4-E67A-D18B-F24A813F957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7A00E89-C667-8970-2F54-D1BF70F9849F}"/>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368008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304466-49C6-736F-9C95-132D3877E66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F3499EB-F9C6-75BB-2669-4E1D377EB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0A62B51-4F4E-4CD3-9A9A-9A47A2D58E9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7505446-5491-B334-A4DD-70219628BD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3A381CC-9F4B-3008-748A-86C98825AE8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33B035D-7793-66C7-728A-97BE89060A0C}"/>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8" name="Θέση υποσέλιδου 7">
            <a:extLst>
              <a:ext uri="{FF2B5EF4-FFF2-40B4-BE49-F238E27FC236}">
                <a16:creationId xmlns:a16="http://schemas.microsoft.com/office/drawing/2014/main" id="{6D6B7560-2329-8B30-3923-3AE475E2D9C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0F59177-457A-DDAF-3EF8-FE32DF1C5FA5}"/>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29816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42AF14-4E76-BAC5-CEE0-BB6745D7F85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BEC83C3-E53E-8EE2-A87C-1BBC94AD8CDB}"/>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4" name="Θέση υποσέλιδου 3">
            <a:extLst>
              <a:ext uri="{FF2B5EF4-FFF2-40B4-BE49-F238E27FC236}">
                <a16:creationId xmlns:a16="http://schemas.microsoft.com/office/drawing/2014/main" id="{F8AB534D-8342-58E1-C88C-0F69BF35D39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7D87D39-7E13-0F4A-D401-DA5E0E75DFFB}"/>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408353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7FA394A-4646-607F-F177-A1088480576E}"/>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3" name="Θέση υποσέλιδου 2">
            <a:extLst>
              <a:ext uri="{FF2B5EF4-FFF2-40B4-BE49-F238E27FC236}">
                <a16:creationId xmlns:a16="http://schemas.microsoft.com/office/drawing/2014/main" id="{E31E7823-9F1D-6DAF-A23F-0255B4036D9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1260D08-7C61-68A1-5EDA-2C5C66862F36}"/>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268626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72F7D1-C2E0-BB7C-0AF7-04E4D1B1F88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FB76F5E-8139-35AD-8DA2-C79CE9089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F3955D4-20D2-B4DA-A6C8-20C2FE696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BAC66F6-CEE7-B3D4-D1FB-B2919D244E04}"/>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6" name="Θέση υποσέλιδου 5">
            <a:extLst>
              <a:ext uri="{FF2B5EF4-FFF2-40B4-BE49-F238E27FC236}">
                <a16:creationId xmlns:a16="http://schemas.microsoft.com/office/drawing/2014/main" id="{34DD2962-3D1C-43C3-DF0A-1BCBAD40ACD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AA53319-AF3B-81AD-EB7E-B4440772A4E5}"/>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69433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1A71FA-818D-9ADA-E080-2F6FB4C58C8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6FCA4F9-1BD0-7BF3-5696-D9286194F7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84B5CDE-8D1F-6430-C1AD-9728F82D8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7D9A481-38C4-CA57-DE79-39B8A491CFD5}"/>
              </a:ext>
            </a:extLst>
          </p:cNvPr>
          <p:cNvSpPr>
            <a:spLocks noGrp="1"/>
          </p:cNvSpPr>
          <p:nvPr>
            <p:ph type="dt" sz="half" idx="10"/>
          </p:nvPr>
        </p:nvSpPr>
        <p:spPr/>
        <p:txBody>
          <a:bodyPr/>
          <a:lstStyle/>
          <a:p>
            <a:fld id="{FC312A55-EA11-435D-84AC-D8E44F24D8B0}" type="datetimeFigureOut">
              <a:rPr lang="el-GR" smtClean="0"/>
              <a:t>23/10/2025</a:t>
            </a:fld>
            <a:endParaRPr lang="el-GR"/>
          </a:p>
        </p:txBody>
      </p:sp>
      <p:sp>
        <p:nvSpPr>
          <p:cNvPr id="6" name="Θέση υποσέλιδου 5">
            <a:extLst>
              <a:ext uri="{FF2B5EF4-FFF2-40B4-BE49-F238E27FC236}">
                <a16:creationId xmlns:a16="http://schemas.microsoft.com/office/drawing/2014/main" id="{B7BD5FB3-58ED-BA5A-9230-967A265EBE7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7779C43-A9EA-35F0-BF70-A5B4A6A2B962}"/>
              </a:ext>
            </a:extLst>
          </p:cNvPr>
          <p:cNvSpPr>
            <a:spLocks noGrp="1"/>
          </p:cNvSpPr>
          <p:nvPr>
            <p:ph type="sldNum" sz="quarter" idx="12"/>
          </p:nvPr>
        </p:nvSpPr>
        <p:spPr/>
        <p:txBody>
          <a:bodyPr/>
          <a:lstStyle/>
          <a:p>
            <a:fld id="{0F275917-9540-4339-9A32-D6560C3FCAE4}" type="slidenum">
              <a:rPr lang="el-GR" smtClean="0"/>
              <a:t>‹#›</a:t>
            </a:fld>
            <a:endParaRPr lang="el-GR"/>
          </a:p>
        </p:txBody>
      </p:sp>
    </p:spTree>
    <p:extLst>
      <p:ext uri="{BB962C8B-B14F-4D97-AF65-F5344CB8AC3E}">
        <p14:creationId xmlns:p14="http://schemas.microsoft.com/office/powerpoint/2010/main" val="235308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0A56283-58BA-EE05-D68F-C5BDDF9D5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B433BC5-DD00-C66E-D650-0DA0AC299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A193753-B751-D027-D0B8-556EBBF27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312A55-EA11-435D-84AC-D8E44F24D8B0}" type="datetimeFigureOut">
              <a:rPr lang="el-GR" smtClean="0"/>
              <a:t>23/10/2025</a:t>
            </a:fld>
            <a:endParaRPr lang="el-GR"/>
          </a:p>
        </p:txBody>
      </p:sp>
      <p:sp>
        <p:nvSpPr>
          <p:cNvPr id="5" name="Θέση υποσέλιδου 4">
            <a:extLst>
              <a:ext uri="{FF2B5EF4-FFF2-40B4-BE49-F238E27FC236}">
                <a16:creationId xmlns:a16="http://schemas.microsoft.com/office/drawing/2014/main" id="{55E6EF25-B437-DE32-28B0-5FE56A4F9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FEE8CD2-CC90-3FCF-C5E9-61D42F689A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275917-9540-4339-9A32-D6560C3FCAE4}" type="slidenum">
              <a:rPr lang="el-GR" smtClean="0"/>
              <a:t>‹#›</a:t>
            </a:fld>
            <a:endParaRPr lang="el-GR"/>
          </a:p>
        </p:txBody>
      </p:sp>
    </p:spTree>
    <p:extLst>
      <p:ext uri="{BB962C8B-B14F-4D97-AF65-F5344CB8AC3E}">
        <p14:creationId xmlns:p14="http://schemas.microsoft.com/office/powerpoint/2010/main" val="388862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flickr.com/photos/mariaschaeferphotography/877291535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discoverstill.com/" TargetMode="External"/><Relationship Id="rId3" Type="http://schemas.openxmlformats.org/officeDocument/2006/relationships/hyperlink" Target="https://doi.org/10.1037/tra0000174" TargetMode="External"/><Relationship Id="rId7" Type="http://schemas.openxmlformats.org/officeDocument/2006/relationships/hyperlink" Target="https://www.amazon.com/21-Days-Mindful-Photography-Perceptions-ebook/dp/B07TVXRRGD/" TargetMode="External"/><Relationship Id="rId2" Type="http://schemas.openxmlformats.org/officeDocument/2006/relationships/hyperlink" Target="https://www.nationalgeographic.com/travel/intelligent-travel/2014/06/06/mindful-photography-jonathan-foust/" TargetMode="External"/><Relationship Id="rId1" Type="http://schemas.openxmlformats.org/officeDocument/2006/relationships/slideLayout" Target="../slideLayouts/slideLayout2.xml"/><Relationship Id="rId6" Type="http://schemas.openxmlformats.org/officeDocument/2006/relationships/hyperlink" Target="https://en.wikipedia.org/wiki/Meister_Eckhart" TargetMode="External"/><Relationship Id="rId5" Type="http://schemas.openxmlformats.org/officeDocument/2006/relationships/hyperlink" Target="https://www.nationalgeographic.com/travel/2020/12/want-to-take-better-photos-heres-how-to-practice-at-home/" TargetMode="External"/><Relationship Id="rId4" Type="http://schemas.openxmlformats.org/officeDocument/2006/relationships/hyperlink" Target="https://doi.org/10.6000/1927-5129.2015.11.51" TargetMode="External"/><Relationship Id="rId9" Type="http://schemas.openxmlformats.org/officeDocument/2006/relationships/hyperlink" Target="https://photzy.com/7-ways-to-shoot-the-mundan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flickr.com/photos/themercurist/1721278346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flickr.com/photos/thomasletholsen/699390423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flickr.com/photos/zedzap/82456087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Υπότιτλος 2">
            <a:extLst>
              <a:ext uri="{FF2B5EF4-FFF2-40B4-BE49-F238E27FC236}">
                <a16:creationId xmlns:a16="http://schemas.microsoft.com/office/drawing/2014/main" id="{140C9093-7EC1-8015-F11A-8A317A00510B}"/>
              </a:ext>
            </a:extLst>
          </p:cNvPr>
          <p:cNvSpPr>
            <a:spLocks noGrp="1"/>
          </p:cNvSpPr>
          <p:nvPr>
            <p:ph type="subTitle" idx="1"/>
          </p:nvPr>
        </p:nvSpPr>
        <p:spPr>
          <a:xfrm>
            <a:off x="5448300" y="4062038"/>
            <a:ext cx="6057900" cy="2110162"/>
          </a:xfrm>
        </p:spPr>
        <p:txBody>
          <a:bodyPr anchor="t">
            <a:normAutofit/>
          </a:bodyPr>
          <a:lstStyle/>
          <a:p>
            <a:pPr lvl="0" eaLnBrk="0" fontAlgn="base" hangingPunct="0">
              <a:spcBef>
                <a:spcPct val="0"/>
              </a:spcBef>
              <a:spcAft>
                <a:spcPts val="600"/>
              </a:spcAft>
            </a:pPr>
            <a:r>
              <a:rPr lang="el-GR" sz="1200" dirty="0">
                <a:latin typeface="Arial" panose="020B0604020202020204" pitchFamily="34" charset="0"/>
                <a:cs typeface="Arial" panose="020B0604020202020204" pitchFamily="34" charset="0"/>
              </a:rPr>
              <a:t>Ενσυνείδητη Φωτογραφία:</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Η Ομορφιά του Ασήμαντου</a:t>
            </a:r>
          </a:p>
          <a:p>
            <a:pPr lvl="0" eaLnBrk="0" fontAlgn="base" hangingPunct="0">
              <a:spcBef>
                <a:spcPct val="0"/>
              </a:spcBef>
              <a:spcAft>
                <a:spcPts val="600"/>
              </a:spcAft>
            </a:pPr>
            <a:endParaRPr lang="el-GR" sz="1200" dirty="0">
              <a:latin typeface="Arial" panose="020B0604020202020204" pitchFamily="34" charset="0"/>
              <a:cs typeface="Arial" panose="020B0604020202020204" pitchFamily="34" charset="0"/>
            </a:endParaRPr>
          </a:p>
          <a:p>
            <a:pPr eaLnBrk="0" fontAlgn="base" hangingPunct="0">
              <a:spcBef>
                <a:spcPct val="0"/>
              </a:spcBef>
              <a:spcAft>
                <a:spcPts val="600"/>
              </a:spcAft>
            </a:pPr>
            <a:r>
              <a:rPr lang="el-GR" sz="1200" dirty="0">
                <a:latin typeface="Arial" panose="020B0604020202020204" pitchFamily="34" charset="0"/>
                <a:cs typeface="Arial" panose="020B0604020202020204" pitchFamily="34" charset="0"/>
              </a:rPr>
              <a:t>Βλέποντας με προσοχή – Φωτογραφίζοντας με παρουσία</a:t>
            </a:r>
          </a:p>
          <a:p>
            <a:pPr eaLnBrk="0" fontAlgn="base" hangingPunct="0">
              <a:spcBef>
                <a:spcPct val="0"/>
              </a:spcBef>
              <a:spcAft>
                <a:spcPts val="600"/>
              </a:spcAft>
            </a:pPr>
            <a:r>
              <a:rPr lang="el-GR" sz="1200" dirty="0">
                <a:latin typeface="Arial" panose="020B0604020202020204" pitchFamily="34" charset="0"/>
                <a:cs typeface="Arial" panose="020B0604020202020204" pitchFamily="34" charset="0"/>
              </a:rPr>
              <a:t>			</a:t>
            </a:r>
          </a:p>
          <a:p>
            <a:pPr eaLnBrk="0" fontAlgn="base" hangingPunct="0">
              <a:spcBef>
                <a:spcPct val="0"/>
              </a:spcBef>
              <a:spcAft>
                <a:spcPts val="600"/>
              </a:spcAft>
            </a:pPr>
            <a:endParaRPr lang="el-GR" sz="1200" dirty="0">
              <a:solidFill>
                <a:srgbClr val="595959"/>
              </a:solidFill>
              <a:latin typeface="Arial" panose="020B0604020202020204" pitchFamily="34" charset="0"/>
              <a:cs typeface="Arial" panose="020B0604020202020204" pitchFamily="34" charset="0"/>
            </a:endParaRPr>
          </a:p>
          <a:p>
            <a:pPr eaLnBrk="0" fontAlgn="base" hangingPunct="0">
              <a:spcBef>
                <a:spcPct val="0"/>
              </a:spcBef>
              <a:spcAft>
                <a:spcPts val="600"/>
              </a:spcAft>
            </a:pPr>
            <a:r>
              <a:rPr lang="el-GR" sz="1200" dirty="0">
                <a:solidFill>
                  <a:srgbClr val="595959"/>
                </a:solidFill>
                <a:latin typeface="Arial" panose="020B0604020202020204" pitchFamily="34" charset="0"/>
                <a:cs typeface="Arial" panose="020B0604020202020204" pitchFamily="34" charset="0"/>
              </a:rPr>
              <a:t>					Μ. Γιάνναρη</a:t>
            </a:r>
          </a:p>
          <a:p>
            <a:pPr eaLnBrk="0" fontAlgn="base" hangingPunct="0">
              <a:spcBef>
                <a:spcPct val="0"/>
              </a:spcBef>
              <a:spcAft>
                <a:spcPts val="600"/>
              </a:spcAft>
            </a:pPr>
            <a:endParaRPr lang="el-GR" sz="1400" dirty="0">
              <a:solidFill>
                <a:srgbClr val="595959"/>
              </a:solidFill>
            </a:endParaRPr>
          </a:p>
          <a:p>
            <a:pPr lvl="0" eaLnBrk="0" fontAlgn="base" hangingPunct="0">
              <a:spcBef>
                <a:spcPct val="0"/>
              </a:spcBef>
              <a:spcAft>
                <a:spcPts val="600"/>
              </a:spcAft>
            </a:pPr>
            <a:endParaRPr lang="el-GR" sz="1400" dirty="0">
              <a:solidFill>
                <a:srgbClr val="595959"/>
              </a:solidFill>
            </a:endParaRPr>
          </a:p>
        </p:txBody>
      </p:sp>
      <p:pic>
        <p:nvPicPr>
          <p:cNvPr id="1029" name="Picture 5" descr="about — Colin Sanders Photography">
            <a:extLst>
              <a:ext uri="{FF2B5EF4-FFF2-40B4-BE49-F238E27FC236}">
                <a16:creationId xmlns:a16="http://schemas.microsoft.com/office/drawing/2014/main" id="{EC781FED-67A1-9496-AF5E-810F1D55C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 y="1412341"/>
            <a:ext cx="6151527" cy="4237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5E48C8-6C93-BD81-9838-158521ACB6BF}"/>
              </a:ext>
            </a:extLst>
          </p:cNvPr>
          <p:cNvSpPr txBox="1"/>
          <p:nvPr/>
        </p:nvSpPr>
        <p:spPr>
          <a:xfrm>
            <a:off x="0" y="5667469"/>
            <a:ext cx="5345128" cy="276999"/>
          </a:xfrm>
          <a:prstGeom prst="rect">
            <a:avLst/>
          </a:prstGeom>
          <a:noFill/>
        </p:spPr>
        <p:txBody>
          <a:bodyPr wrap="square" rtlCol="0">
            <a:spAutoFit/>
          </a:bodyPr>
          <a:lstStyle/>
          <a:p>
            <a:pPr lvl="1"/>
            <a:r>
              <a:rPr lang="el-GR" sz="1200" i="1" dirty="0"/>
              <a:t>Φωτογράφος </a:t>
            </a:r>
            <a:r>
              <a:rPr lang="en-US" sz="1200" i="1" dirty="0"/>
              <a:t>Colin Sanders</a:t>
            </a:r>
          </a:p>
        </p:txBody>
      </p:sp>
    </p:spTree>
    <p:extLst>
      <p:ext uri="{BB962C8B-B14F-4D97-AF65-F5344CB8AC3E}">
        <p14:creationId xmlns:p14="http://schemas.microsoft.com/office/powerpoint/2010/main" val="180296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354952-D0A0-3921-931B-553E0ECCE213}"/>
              </a:ext>
            </a:extLst>
          </p:cNvPr>
          <p:cNvSpPr>
            <a:spLocks noGrp="1"/>
          </p:cNvSpPr>
          <p:nvPr>
            <p:ph type="title"/>
          </p:nvPr>
        </p:nvSpPr>
        <p:spPr>
          <a:xfrm>
            <a:off x="6563762" y="72429"/>
            <a:ext cx="5368705" cy="6104534"/>
          </a:xfrm>
        </p:spPr>
        <p:txBody>
          <a:bodyPr>
            <a:noAutofit/>
          </a:bodyPr>
          <a:lstStyle/>
          <a:p>
            <a:pPr algn="ctr">
              <a:lnSpc>
                <a:spcPct val="100000"/>
              </a:lnSpc>
            </a:pPr>
            <a:r>
              <a:rPr lang="en-US" sz="1200" b="1" dirty="0">
                <a:latin typeface="Arial" panose="020B0604020202020204" pitchFamily="34" charset="0"/>
                <a:cs typeface="Arial" panose="020B0604020202020204" pitchFamily="34" charset="0"/>
              </a:rPr>
              <a:t>Macro Photography</a:t>
            </a:r>
            <a:br>
              <a:rPr lang="el-GR" sz="1200" b="1" dirty="0">
                <a:latin typeface="Arial" panose="020B0604020202020204" pitchFamily="34" charset="0"/>
                <a:cs typeface="Arial" panose="020B0604020202020204" pitchFamily="34" charset="0"/>
              </a:rPr>
            </a:br>
            <a:br>
              <a:rPr lang="el-GR" sz="1200" b="1"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Η </a:t>
            </a:r>
            <a:r>
              <a:rPr lang="el-GR" sz="1200" dirty="0" err="1">
                <a:latin typeface="Arial" panose="020B0604020202020204" pitchFamily="34" charset="0"/>
                <a:cs typeface="Arial" panose="020B0604020202020204" pitchFamily="34" charset="0"/>
              </a:rPr>
              <a:t>μακροφωτογραφία</a:t>
            </a:r>
            <a:r>
              <a:rPr lang="el-GR" sz="1200" dirty="0">
                <a:latin typeface="Arial" panose="020B0604020202020204" pitchFamily="34" charset="0"/>
                <a:cs typeface="Arial" panose="020B0604020202020204" pitchFamily="34" charset="0"/>
              </a:rPr>
              <a:t>, ή αλλιώς η κοντινή φωτογραφία, μας επιτρέπει να βλέπουμε το κανονικό μας περιβάλλον με ένα νέο, ασυνήθιστο φως. Ενώ μπορεί να μην βρείτε μια συνηθισμένη φωτογραφία ενός γκαζόν πολύ ελκυστική, μια εξαιρετικά κοντινή λήψη μπορεί να μετατρέψει τα φύλλα του γρασιδιού σε μια άγρια ​​ζούγκλα. </a:t>
            </a:r>
            <a:br>
              <a:rPr lang="el-GR" sz="1200" dirty="0">
                <a:latin typeface="Arial" panose="020B0604020202020204" pitchFamily="34" charset="0"/>
                <a:cs typeface="Arial" panose="020B0604020202020204" pitchFamily="34" charset="0"/>
              </a:rPr>
            </a:b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Τα μικροσκοπικά έντομα γίνονται τερατώδη και οι λεπτομέρειες που παραβλέπουμε σε καθημερινή βάση μπορούν να αποκαλυφθούν με απρόβλεπτους τρόπους.</a:t>
            </a:r>
            <a:br>
              <a:rPr lang="el-GR" sz="1200" dirty="0">
                <a:latin typeface="Arial" panose="020B0604020202020204" pitchFamily="34" charset="0"/>
                <a:cs typeface="Arial" panose="020B0604020202020204" pitchFamily="34" charset="0"/>
              </a:rPr>
            </a:b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 Η λέξη-κλειδί είναι «λεπτομέρειες». </a:t>
            </a:r>
            <a:br>
              <a:rPr lang="el-GR" sz="1200" dirty="0">
                <a:latin typeface="Arial" panose="020B0604020202020204" pitchFamily="34" charset="0"/>
                <a:cs typeface="Arial" panose="020B0604020202020204" pitchFamily="34" charset="0"/>
              </a:rPr>
            </a:b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Η λήψη </a:t>
            </a:r>
            <a:r>
              <a:rPr lang="el-GR" sz="1200" dirty="0" err="1">
                <a:latin typeface="Arial" panose="020B0604020202020204" pitchFamily="34" charset="0"/>
                <a:cs typeface="Arial" panose="020B0604020202020204" pitchFamily="34" charset="0"/>
              </a:rPr>
              <a:t>μακροφωτογραφίας</a:t>
            </a:r>
            <a:r>
              <a:rPr lang="el-GR" sz="1200" dirty="0">
                <a:latin typeface="Arial" panose="020B0604020202020204" pitchFamily="34" charset="0"/>
                <a:cs typeface="Arial" panose="020B0604020202020204" pitchFamily="34" charset="0"/>
              </a:rPr>
              <a:t> απαιτεί συνεπή, υπομονετική παρατήρηση των πιο μικροσκοπικών λεπτομερειών στο περιβάλλον μας. </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Η ανταμοιβή; Εκπληκτικές φωτογραφίες, οι οποίες σε πολλές περιπτώσεις δεν απαιτούν καν να φύγετε από το σπίτι σας. </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Υπάρχουν πολλοί τρόποι για να τραβήξετε </a:t>
            </a:r>
            <a:r>
              <a:rPr lang="el-GR" sz="1200" dirty="0" err="1">
                <a:latin typeface="Arial" panose="020B0604020202020204" pitchFamily="34" charset="0"/>
                <a:cs typeface="Arial" panose="020B0604020202020204" pitchFamily="34" charset="0"/>
              </a:rPr>
              <a:t>μακροφωτογραφία</a:t>
            </a:r>
            <a:r>
              <a:rPr lang="el-GR" sz="1200" dirty="0">
                <a:latin typeface="Arial" panose="020B0604020202020204" pitchFamily="34" charset="0"/>
                <a:cs typeface="Arial" panose="020B0604020202020204" pitchFamily="34" charset="0"/>
              </a:rPr>
              <a:t>. Ορισμένες </a:t>
            </a:r>
            <a:r>
              <a:rPr lang="el-GR" sz="1200" dirty="0" err="1">
                <a:latin typeface="Arial" panose="020B0604020202020204" pitchFamily="34" charset="0"/>
                <a:cs typeface="Arial" panose="020B0604020202020204" pitchFamily="34" charset="0"/>
              </a:rPr>
              <a:t>compact</a:t>
            </a:r>
            <a:r>
              <a:rPr lang="el-GR" sz="1200" dirty="0">
                <a:latin typeface="Arial" panose="020B0604020202020204" pitchFamily="34" charset="0"/>
                <a:cs typeface="Arial" panose="020B0604020202020204" pitchFamily="34" charset="0"/>
              </a:rPr>
              <a:t> φωτογραφικές μηχανές, ακόμη και κινητά τηλέφωνα, μπορούν να εστιάσουν έως και μια ίντσα μακριά. </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Η υπομονή είναι το κλειδί κατά τη λήψη κοντινών φωτογραφιών.</a:t>
            </a:r>
            <a:br>
              <a:rPr lang="el-GR" sz="1200" dirty="0">
                <a:latin typeface="Arial" panose="020B0604020202020204" pitchFamily="34" charset="0"/>
                <a:cs typeface="Arial" panose="020B0604020202020204" pitchFamily="34" charset="0"/>
              </a:rPr>
            </a:b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Αυτή η εικόνα μοιάζει σχεδόν με ένα σουρεαλιστικό εναέριο τοπίο. Στην πραγματικότητα, είναι μια κοντινή λήψη δύο μικροσκοπικών προεξοχών σε ένα σάπιο κούτσουρο δέντρου.</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 </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.Μην φοβάστε να πλησιάσετε. </a:t>
            </a:r>
            <a:br>
              <a:rPr lang="el-GR" sz="1200" dirty="0">
                <a:latin typeface="Arial" panose="020B0604020202020204" pitchFamily="34" charset="0"/>
                <a:cs typeface="Arial" panose="020B0604020202020204" pitchFamily="34" charset="0"/>
              </a:rPr>
            </a:b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Αν δεν μπορείτε να σκεφτείτε τίποτα να τραβήξετε, θυμηθείτε ότι σχεδόν πάντα κρύβεται μια μικροσκοπική λεπτομέρεια κοντά που θα αποτελέσει ένα εξαιρετικό </a:t>
            </a:r>
            <a:r>
              <a:rPr lang="el-GR" sz="1200" dirty="0" err="1">
                <a:latin typeface="Arial" panose="020B0604020202020204" pitchFamily="34" charset="0"/>
                <a:cs typeface="Arial" panose="020B0604020202020204" pitchFamily="34" charset="0"/>
              </a:rPr>
              <a:t>μακρο</a:t>
            </a:r>
            <a:r>
              <a:rPr lang="el-GR" sz="1200" dirty="0">
                <a:latin typeface="Arial" panose="020B0604020202020204" pitchFamily="34" charset="0"/>
                <a:cs typeface="Arial" panose="020B0604020202020204" pitchFamily="34" charset="0"/>
              </a:rPr>
              <a:t> θέμα.</a:t>
            </a:r>
          </a:p>
        </p:txBody>
      </p:sp>
      <p:pic>
        <p:nvPicPr>
          <p:cNvPr id="8194" name="Picture 2">
            <a:extLst>
              <a:ext uri="{FF2B5EF4-FFF2-40B4-BE49-F238E27FC236}">
                <a16:creationId xmlns:a16="http://schemas.microsoft.com/office/drawing/2014/main" id="{D3DD7647-0DE1-A83D-CDD2-46709529C6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287" y="0"/>
            <a:ext cx="4789488" cy="4789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C5DB24-D045-83C2-8195-CAE205A9B2EB}"/>
              </a:ext>
            </a:extLst>
          </p:cNvPr>
          <p:cNvSpPr txBox="1"/>
          <p:nvPr/>
        </p:nvSpPr>
        <p:spPr>
          <a:xfrm>
            <a:off x="145140" y="4861917"/>
            <a:ext cx="5730560" cy="1477328"/>
          </a:xfrm>
          <a:prstGeom prst="rect">
            <a:avLst/>
          </a:prstGeom>
          <a:noFill/>
        </p:spPr>
        <p:txBody>
          <a:bodyPr wrap="square" rtlCol="0">
            <a:spAutoFit/>
          </a:bodyPr>
          <a:lstStyle/>
          <a:p>
            <a:pPr algn="ctr"/>
            <a:r>
              <a:rPr lang="el-GR" sz="1000" i="1" dirty="0"/>
              <a:t>Φωτογραφία από τον </a:t>
            </a:r>
            <a:r>
              <a:rPr lang="el-GR" sz="1000" i="1" dirty="0" err="1"/>
              <a:t>Daid</a:t>
            </a:r>
            <a:r>
              <a:rPr lang="el-GR" sz="1000" i="1" dirty="0"/>
              <a:t> </a:t>
            </a:r>
            <a:r>
              <a:rPr lang="el-GR" sz="1000" i="1" dirty="0" err="1"/>
              <a:t>VeldmanΑυτή</a:t>
            </a:r>
            <a:r>
              <a:rPr lang="el-GR" sz="1000" i="1" dirty="0"/>
              <a:t> η εικόνα παραπάνω μοιάζει σχεδόν με ένα σουρεαλιστικό εναέριο τοπίο. Στην πραγματικότητα, είναι ένα κοντινό πλάνο δύο μικροσκοπικών προεξοχών σε ένα σάπιο κούτσουρο δέντρου. Όταν είδα για πρώτη φορά το κούτσουρο, ήξερα ότι κάτι είχε τραβήξει την προσοχή μου, αλλά δεν μπορούσα να το εντοπίσω. Μετά από μερικές ανεπιτυχείς λήψεις ολόκληρου του κούτσουρου, συνειδητοποίησα ότι οι ρέουσες γραμμές και η τραχιά υφή είχαν τραβήξει την προσοχή μου και επέλεξα να χρησιμοποιήσω ένα κοντινό πλάνο για να τονίσω αυτά τα </a:t>
            </a:r>
            <a:r>
              <a:rPr lang="el-GR" sz="1000" i="1" dirty="0" err="1"/>
              <a:t>στοιχεία.Μην</a:t>
            </a:r>
            <a:r>
              <a:rPr lang="el-GR" sz="1000" i="1" dirty="0"/>
              <a:t> φοβάστε να πλησιάσετε. Αν δεν μπορείτε να σκεφτείτε τίποτα να φωτογραφίσετε, θυμηθείτε ότι σχεδόν πάντα κρύβεται μια μικροσκοπική λεπτομέρεια κοντά σας που θα αποτελέσει ένα εξαιρετικό </a:t>
            </a:r>
            <a:r>
              <a:rPr lang="el-GR" sz="1000" i="1" dirty="0" err="1"/>
              <a:t>μακρο</a:t>
            </a:r>
            <a:r>
              <a:rPr lang="el-GR" sz="1000" i="1" dirty="0"/>
              <a:t> θέμα.</a:t>
            </a:r>
          </a:p>
        </p:txBody>
      </p:sp>
    </p:spTree>
    <p:extLst>
      <p:ext uri="{BB962C8B-B14F-4D97-AF65-F5344CB8AC3E}">
        <p14:creationId xmlns:p14="http://schemas.microsoft.com/office/powerpoint/2010/main" val="422656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98994F-8AC5-B585-F5E7-EC6954A047E2}"/>
              </a:ext>
            </a:extLst>
          </p:cNvPr>
          <p:cNvSpPr>
            <a:spLocks noGrp="1"/>
          </p:cNvSpPr>
          <p:nvPr>
            <p:ph type="ctrTitle"/>
          </p:nvPr>
        </p:nvSpPr>
        <p:spPr>
          <a:xfrm>
            <a:off x="6355534" y="162963"/>
            <a:ext cx="5667468" cy="6455120"/>
          </a:xfrm>
          <a:noFill/>
        </p:spPr>
        <p:txBody>
          <a:bodyPr>
            <a:noAutofit/>
          </a:bodyPr>
          <a:lstStyle/>
          <a:p>
            <a:r>
              <a:rPr lang="el-GR" sz="1200" b="1" dirty="0">
                <a:latin typeface="Arial" panose="020B0604020202020204" pitchFamily="34" charset="0"/>
                <a:cs typeface="Arial" panose="020B0604020202020204" pitchFamily="34" charset="0"/>
              </a:rPr>
              <a:t>Διαφορετικές Κατευθύνσεις</a:t>
            </a:r>
            <a:r>
              <a:rPr lang="el-GR" sz="1200" dirty="0">
                <a:latin typeface="Arial" panose="020B0604020202020204" pitchFamily="34" charset="0"/>
                <a:cs typeface="Arial" panose="020B0604020202020204" pitchFamily="34" charset="0"/>
              </a:rPr>
              <a:t> από τον </a:t>
            </a:r>
            <a:r>
              <a:rPr lang="el-GR" sz="1200" i="1" dirty="0" err="1">
                <a:latin typeface="Arial" panose="020B0604020202020204" pitchFamily="34" charset="0"/>
                <a:cs typeface="Arial" panose="020B0604020202020204" pitchFamily="34" charset="0"/>
              </a:rPr>
              <a:t>Fan</a:t>
            </a:r>
            <a:r>
              <a:rPr lang="el-GR" sz="1200" i="1" dirty="0">
                <a:latin typeface="Arial" panose="020B0604020202020204" pitchFamily="34" charset="0"/>
                <a:cs typeface="Arial" panose="020B0604020202020204" pitchFamily="34" charset="0"/>
              </a:rPr>
              <a:t> </a:t>
            </a:r>
            <a:r>
              <a:rPr lang="el-GR" sz="1200" i="1" dirty="0" err="1">
                <a:latin typeface="Arial" panose="020B0604020202020204" pitchFamily="34" charset="0"/>
                <a:cs typeface="Arial" panose="020B0604020202020204" pitchFamily="34" charset="0"/>
              </a:rPr>
              <a:t>Ho</a:t>
            </a:r>
            <a:br>
              <a:rPr lang="el-GR" sz="1200" dirty="0">
                <a:latin typeface="Arial" panose="020B0604020202020204" pitchFamily="34" charset="0"/>
                <a:cs typeface="Arial" panose="020B0604020202020204" pitchFamily="34" charset="0"/>
              </a:rPr>
            </a:br>
            <a:r>
              <a:rPr lang="el-GR" sz="1200" b="1" dirty="0">
                <a:latin typeface="Arial" panose="020B0604020202020204" pitchFamily="34" charset="0"/>
                <a:cs typeface="Arial" panose="020B0604020202020204" pitchFamily="34" charset="0"/>
              </a:rPr>
              <a:t>Ο Δάσκαλος του Φωτός και των Σκιών</a:t>
            </a:r>
            <a:br>
              <a:rPr lang="el-GR" sz="1200" b="1" dirty="0">
                <a:latin typeface="Arial" panose="020B0604020202020204" pitchFamily="34" charset="0"/>
                <a:cs typeface="Arial" panose="020B0604020202020204" pitchFamily="34" charset="0"/>
              </a:rPr>
            </a:b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Ο </a:t>
            </a:r>
            <a:r>
              <a:rPr lang="el-GR" sz="1200" dirty="0" err="1">
                <a:latin typeface="Arial" panose="020B0604020202020204" pitchFamily="34" charset="0"/>
                <a:cs typeface="Arial" panose="020B0604020202020204" pitchFamily="34" charset="0"/>
              </a:rPr>
              <a:t>Fan</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Ho</a:t>
            </a:r>
            <a:r>
              <a:rPr lang="el-GR" sz="1200" dirty="0">
                <a:latin typeface="Arial" panose="020B0604020202020204" pitchFamily="34" charset="0"/>
                <a:cs typeface="Arial" panose="020B0604020202020204" pitchFamily="34" charset="0"/>
              </a:rPr>
              <a:t>, που συχνά χαρακτηρίζεται ως «μάγος» της φωτογραφίας δρόμου, αποτυπώνει μαγευτικά στιγμές της αστικής ζωής με έντονο δράμα φωτός και σκιάς. Στη φωτογραφία </a:t>
            </a:r>
            <a:r>
              <a:rPr lang="el-GR" sz="1200" i="1" dirty="0">
                <a:latin typeface="Arial" panose="020B0604020202020204" pitchFamily="34" charset="0"/>
                <a:cs typeface="Arial" panose="020B0604020202020204" pitchFamily="34" charset="0"/>
              </a:rPr>
              <a:t> Διαφορετικές Κατευθύνσεις</a:t>
            </a:r>
            <a:r>
              <a:rPr lang="el-GR" sz="1200" dirty="0">
                <a:latin typeface="Arial" panose="020B0604020202020204" pitchFamily="34" charset="0"/>
                <a:cs typeface="Arial" panose="020B0604020202020204" pitchFamily="34" charset="0"/>
              </a:rPr>
              <a:t>, ένα φαινομενικά συνηθισμένο σκηνικό του δρόμου μεταμορφώνεται σε μια γεωμετρική χορογραφία ανθρώπινων μορφών, φωτεινών </a:t>
            </a:r>
            <a:r>
              <a:rPr lang="el-GR" sz="1200" dirty="0" err="1">
                <a:latin typeface="Arial" panose="020B0604020202020204" pitchFamily="34" charset="0"/>
                <a:cs typeface="Arial" panose="020B0604020202020204" pitchFamily="34" charset="0"/>
              </a:rPr>
              <a:t>ακτίνων</a:t>
            </a:r>
            <a:r>
              <a:rPr lang="el-GR" sz="1200" dirty="0">
                <a:latin typeface="Arial" panose="020B0604020202020204" pitchFamily="34" charset="0"/>
                <a:cs typeface="Arial" panose="020B0604020202020204" pitchFamily="34" charset="0"/>
              </a:rPr>
              <a:t> και σκοτεινών σιλουετών — πιθανώς τραβηγμένη από το εσωτερικό ενός τραμ, προσδίδοντας μια αίσθηση παρατήρησης μέσα από κάδρο.</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Οι σκιές ενός αχθοφόρου με </a:t>
            </a:r>
            <a:r>
              <a:rPr lang="el-GR" sz="1200" dirty="0" err="1">
                <a:latin typeface="Arial" panose="020B0604020202020204" pitchFamily="34" charset="0"/>
                <a:cs typeface="Arial" panose="020B0604020202020204" pitchFamily="34" charset="0"/>
              </a:rPr>
              <a:t>ρίκσο</a:t>
            </a:r>
            <a:r>
              <a:rPr lang="el-GR" sz="1200" dirty="0">
                <a:latin typeface="Arial" panose="020B0604020202020204" pitchFamily="34" charset="0"/>
                <a:cs typeface="Arial" panose="020B0604020202020204" pitchFamily="34" charset="0"/>
              </a:rPr>
              <a:t> εκτείνονται στο προσκήνιο, καθοδηγώντας το βλέμμα προς το βάθος της εικόνας. Πιο πίσω, ένας μοναχικός άνδρας περπατά ανάμεσα σε κάθετες λωρίδες φωτός, δημιουργώντας μια σχεδόν συμμετρική ισορροπία μέσα στο αρχιτεκτονικό πλαίσιο. Στο μεσαίο πλάνο, ένα μικρό πλήθος </a:t>
            </a:r>
            <a:r>
              <a:rPr lang="el-GR" sz="1200" dirty="0" err="1">
                <a:latin typeface="Arial" panose="020B0604020202020204" pitchFamily="34" charset="0"/>
                <a:cs typeface="Arial" panose="020B0604020202020204" pitchFamily="34" charset="0"/>
              </a:rPr>
              <a:t>αλληλεπιδρά</a:t>
            </a:r>
            <a:r>
              <a:rPr lang="el-GR" sz="1200" dirty="0">
                <a:latin typeface="Arial" panose="020B0604020202020204" pitchFamily="34" charset="0"/>
                <a:cs typeface="Arial" panose="020B0604020202020204" pitchFamily="34" charset="0"/>
              </a:rPr>
              <a:t> αυθόρμητα, ενώ αριστερά, ένα παιδί πηδά παιχνιδιάρικα μέσα στο κάδρο — μια χαρακτηριστική πινελιά της συναισθηματικής ευαισθησίας του </a:t>
            </a:r>
            <a:r>
              <a:rPr lang="el-GR" sz="1200" dirty="0" err="1">
                <a:latin typeface="Arial" panose="020B0604020202020204" pitchFamily="34" charset="0"/>
                <a:cs typeface="Arial" panose="020B0604020202020204" pitchFamily="34" charset="0"/>
              </a:rPr>
              <a:t>Ho</a:t>
            </a:r>
            <a:r>
              <a:rPr lang="el-GR" sz="1200" dirty="0">
                <a:latin typeface="Arial" panose="020B0604020202020204" pitchFamily="34" charset="0"/>
                <a:cs typeface="Arial" panose="020B0604020202020204" pitchFamily="34" charset="0"/>
              </a:rPr>
              <a:t>.</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Η φωτογραφία πάλλεται από αστική ενέργεια. Κάθε φιγούρα κινείται προς διαφορετική κατεύθυνση, με τις πορείες τους να δημιουργούν μια σχεδόν σκηνοθετημένη αλληλεπίδραση — ένα οπτικό σύμβολο του πολυδιάστατου και απρόβλεπτου ρυθμού της ζωής στην πόλη. Μέσα από την αξεπέραστη χρήση του φωτός και του κάδρου, ο </a:t>
            </a:r>
            <a:r>
              <a:rPr lang="el-GR" sz="1200" dirty="0" err="1">
                <a:latin typeface="Arial" panose="020B0604020202020204" pitchFamily="34" charset="0"/>
                <a:cs typeface="Arial" panose="020B0604020202020204" pitchFamily="34" charset="0"/>
              </a:rPr>
              <a:t>Fan</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Ho</a:t>
            </a:r>
            <a:r>
              <a:rPr lang="el-GR" sz="1200" dirty="0">
                <a:latin typeface="Arial" panose="020B0604020202020204" pitchFamily="34" charset="0"/>
                <a:cs typeface="Arial" panose="020B0604020202020204" pitchFamily="34" charset="0"/>
              </a:rPr>
              <a:t> δημιουργεί ένα διαχρονικό πορτρέτο κίνησης, αντίθεσης και αστικής ομορφιάς.</a:t>
            </a:r>
            <a:br>
              <a:rPr lang="el-GR" sz="1200" dirty="0"/>
            </a:br>
            <a:endParaRPr lang="el-GR" sz="1200" dirty="0">
              <a:latin typeface="+mn-lt"/>
            </a:endParaRPr>
          </a:p>
        </p:txBody>
      </p:sp>
      <p:pic>
        <p:nvPicPr>
          <p:cNvPr id="1026" name="Picture 2" descr="Different Directions by Fan Ho">
            <a:extLst>
              <a:ext uri="{FF2B5EF4-FFF2-40B4-BE49-F238E27FC236}">
                <a16:creationId xmlns:a16="http://schemas.microsoft.com/office/drawing/2014/main" id="{151D6A24-17E7-F15F-4A61-726C79337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285" b="645"/>
          <a:stretch>
            <a:fillRect/>
          </a:stretch>
        </p:blipFill>
        <p:spPr bwMode="auto">
          <a:xfrm>
            <a:off x="0"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8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9842CA-4586-D952-A3B3-2B64280F45B6}"/>
              </a:ext>
            </a:extLst>
          </p:cNvPr>
          <p:cNvSpPr>
            <a:spLocks noGrp="1"/>
          </p:cNvSpPr>
          <p:nvPr>
            <p:ph type="title"/>
          </p:nvPr>
        </p:nvSpPr>
        <p:spPr>
          <a:xfrm>
            <a:off x="7910285" y="741391"/>
            <a:ext cx="3443514" cy="1616203"/>
          </a:xfrm>
        </p:spPr>
        <p:txBody>
          <a:bodyPr anchor="b">
            <a:normAutofit/>
          </a:bodyPr>
          <a:lstStyle/>
          <a:p>
            <a:br>
              <a:rPr lang="el-GR" sz="3200"/>
            </a:br>
            <a:endParaRPr lang="el-GR" sz="3200"/>
          </a:p>
        </p:txBody>
      </p:sp>
      <p:pic>
        <p:nvPicPr>
          <p:cNvPr id="3076" name="Picture 4" descr="Conversation by Josef Koudelka">
            <a:extLst>
              <a:ext uri="{FF2B5EF4-FFF2-40B4-BE49-F238E27FC236}">
                <a16:creationId xmlns:a16="http://schemas.microsoft.com/office/drawing/2014/main" id="{FBC82830-387A-03D7-232A-7A78CA9414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92504"/>
            <a:ext cx="8467725" cy="546168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76B23145-92E6-CEF2-A84D-BA9C028B0FCB}"/>
              </a:ext>
            </a:extLst>
          </p:cNvPr>
          <p:cNvSpPr>
            <a:spLocks noGrp="1"/>
          </p:cNvSpPr>
          <p:nvPr>
            <p:ph idx="1"/>
          </p:nvPr>
        </p:nvSpPr>
        <p:spPr>
          <a:xfrm>
            <a:off x="8467725" y="2533476"/>
            <a:ext cx="3581400" cy="2581911"/>
          </a:xfrm>
        </p:spPr>
        <p:txBody>
          <a:bodyPr anchor="t">
            <a:normAutofit/>
          </a:bodyPr>
          <a:lstStyle/>
          <a:p>
            <a:pPr marL="0" indent="0">
              <a:buNone/>
            </a:pPr>
            <a:r>
              <a:rPr lang="el-GR" sz="1200" b="1" dirty="0">
                <a:latin typeface="Arial" panose="020B0604020202020204" pitchFamily="34" charset="0"/>
                <a:cs typeface="Arial" panose="020B0604020202020204" pitchFamily="34" charset="0"/>
              </a:rPr>
              <a:t>Συνομιλία</a:t>
            </a:r>
            <a:r>
              <a:rPr lang="el-GR" sz="1200" dirty="0">
                <a:latin typeface="Arial" panose="020B0604020202020204" pitchFamily="34" charset="0"/>
                <a:cs typeface="Arial" panose="020B0604020202020204" pitchFamily="34" charset="0"/>
              </a:rPr>
              <a:t> </a:t>
            </a:r>
          </a:p>
          <a:p>
            <a:pPr marL="0" indent="0">
              <a:buNone/>
            </a:pPr>
            <a:r>
              <a:rPr lang="el-GR" sz="1200" dirty="0">
                <a:latin typeface="Arial" panose="020B0604020202020204" pitchFamily="34" charset="0"/>
                <a:cs typeface="Arial" panose="020B0604020202020204" pitchFamily="34" charset="0"/>
              </a:rPr>
              <a:t>από τον </a:t>
            </a:r>
            <a:r>
              <a:rPr lang="el-GR" sz="1200" i="1" dirty="0" err="1">
                <a:latin typeface="Arial" panose="020B0604020202020204" pitchFamily="34" charset="0"/>
                <a:cs typeface="Arial" panose="020B0604020202020204" pitchFamily="34" charset="0"/>
              </a:rPr>
              <a:t>Josef</a:t>
            </a:r>
            <a:r>
              <a:rPr lang="el-GR" sz="1200" i="1" dirty="0">
                <a:latin typeface="Arial" panose="020B0604020202020204" pitchFamily="34" charset="0"/>
                <a:cs typeface="Arial" panose="020B0604020202020204" pitchFamily="34" charset="0"/>
              </a:rPr>
              <a:t> </a:t>
            </a:r>
            <a:r>
              <a:rPr lang="el-GR" sz="1200" i="1" dirty="0" err="1">
                <a:latin typeface="Arial" panose="020B0604020202020204" pitchFamily="34" charset="0"/>
                <a:cs typeface="Arial" panose="020B0604020202020204" pitchFamily="34" charset="0"/>
              </a:rPr>
              <a:t>Koudelka</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Μια απολύτως αυθεντική εικόνα ενός ανθρώπου με το άλογό του από τον </a:t>
            </a:r>
            <a:r>
              <a:rPr lang="el-GR" sz="1200" dirty="0" err="1">
                <a:latin typeface="Arial" panose="020B0604020202020204" pitchFamily="34" charset="0"/>
                <a:cs typeface="Arial" panose="020B0604020202020204" pitchFamily="34" charset="0"/>
              </a:rPr>
              <a:t>Josef</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Koudelka</a:t>
            </a:r>
            <a:r>
              <a:rPr lang="el-GR" sz="1200" dirty="0">
                <a:latin typeface="Arial" panose="020B0604020202020204" pitchFamily="34" charset="0"/>
                <a:cs typeface="Arial" panose="020B0604020202020204" pitchFamily="34" charset="0"/>
              </a:rPr>
              <a:t>. Πραγματικά, ένας Δάσκαλος και το άλογό του — η στάση πίστης και το μοτίβο του άσπρου και μαύρου στη σέλα δημιουργούν μια υπέροχη οπτική ισορροπία.</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Το δραματικό στοιχείο παραμένει ακέραιο, κάνοντας τη «συνομιλία» ανάμεσα στους δύο ακόμα πιο δυνατή. Το καπέλο, η χειρονομία του άνδρα και ο τραχύς τοίχος στο φόντο προσδίδουν μοναδική αίσθηση σε αυτήν τη συγκλονιστικά όμορφη εικόνα.</a:t>
            </a:r>
          </a:p>
        </p:txBody>
      </p:sp>
    </p:spTree>
    <p:extLst>
      <p:ext uri="{BB962C8B-B14F-4D97-AF65-F5344CB8AC3E}">
        <p14:creationId xmlns:p14="http://schemas.microsoft.com/office/powerpoint/2010/main" val="139260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Content Placeholder 4101">
            <a:extLst>
              <a:ext uri="{FF2B5EF4-FFF2-40B4-BE49-F238E27FC236}">
                <a16:creationId xmlns:a16="http://schemas.microsoft.com/office/drawing/2014/main" id="{65786269-7B06-EECA-004A-A601B66D88AE}"/>
              </a:ext>
            </a:extLst>
          </p:cNvPr>
          <p:cNvSpPr>
            <a:spLocks noGrp="1"/>
          </p:cNvSpPr>
          <p:nvPr>
            <p:ph idx="1"/>
          </p:nvPr>
        </p:nvSpPr>
        <p:spPr>
          <a:xfrm>
            <a:off x="262550" y="479834"/>
            <a:ext cx="3268301" cy="4101219"/>
          </a:xfrm>
        </p:spPr>
        <p:txBody>
          <a:bodyPr anchor="t">
            <a:noAutofit/>
          </a:bodyPr>
          <a:lstStyle/>
          <a:p>
            <a:pPr marL="0" indent="0" algn="ctr">
              <a:buNone/>
            </a:pPr>
            <a:r>
              <a:rPr lang="el-GR" sz="1200" b="1" dirty="0">
                <a:latin typeface="Arial" panose="020B0604020202020204" pitchFamily="34" charset="0"/>
                <a:cs typeface="Arial" panose="020B0604020202020204" pitchFamily="34" charset="0"/>
              </a:rPr>
              <a:t>Κατάστημα με Καθρέφτες στο Πεζοδρόμιο</a:t>
            </a:r>
            <a:r>
              <a:rPr lang="el-GR" sz="1200" dirty="0">
                <a:latin typeface="Arial" panose="020B0604020202020204" pitchFamily="34" charset="0"/>
                <a:cs typeface="Arial" panose="020B0604020202020204" pitchFamily="34" charset="0"/>
              </a:rPr>
              <a:t> από τον </a:t>
            </a:r>
            <a:r>
              <a:rPr lang="el-GR" sz="1200" i="1" dirty="0" err="1">
                <a:latin typeface="Arial" panose="020B0604020202020204" pitchFamily="34" charset="0"/>
                <a:cs typeface="Arial" panose="020B0604020202020204" pitchFamily="34" charset="0"/>
              </a:rPr>
              <a:t>Raghubir</a:t>
            </a:r>
            <a:r>
              <a:rPr lang="el-GR" sz="1200" i="1" dirty="0">
                <a:latin typeface="Arial" panose="020B0604020202020204" pitchFamily="34" charset="0"/>
                <a:cs typeface="Arial" panose="020B0604020202020204" pitchFamily="34" charset="0"/>
              </a:rPr>
              <a:t> </a:t>
            </a:r>
            <a:r>
              <a:rPr lang="el-GR" sz="1200" i="1" dirty="0" err="1">
                <a:latin typeface="Arial" panose="020B0604020202020204" pitchFamily="34" charset="0"/>
                <a:cs typeface="Arial" panose="020B0604020202020204" pitchFamily="34" charset="0"/>
              </a:rPr>
              <a:t>Singh</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Ο </a:t>
            </a:r>
            <a:r>
              <a:rPr lang="el-GR" sz="1200" dirty="0" err="1">
                <a:latin typeface="Arial" panose="020B0604020202020204" pitchFamily="34" charset="0"/>
                <a:cs typeface="Arial" panose="020B0604020202020204" pitchFamily="34" charset="0"/>
              </a:rPr>
              <a:t>Raghubir</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Singh</a:t>
            </a:r>
            <a:r>
              <a:rPr lang="el-GR" sz="1200" dirty="0">
                <a:latin typeface="Arial" panose="020B0604020202020204" pitchFamily="34" charset="0"/>
                <a:cs typeface="Arial" panose="020B0604020202020204" pitchFamily="34" charset="0"/>
              </a:rPr>
              <a:t> υπήρξε πρωτοπόρος και ηγετική μορφή στην έγχρωμη φωτογραφία στην Ινδία. Οι φωτογραφίες του δρόμου χτίζονται με πολλαπλά στρώματα ζωής και χαρακτήρων που </a:t>
            </a:r>
            <a:r>
              <a:rPr lang="el-GR" sz="1200" dirty="0" err="1">
                <a:latin typeface="Arial" panose="020B0604020202020204" pitchFamily="34" charset="0"/>
                <a:cs typeface="Arial" panose="020B0604020202020204" pitchFamily="34" charset="0"/>
              </a:rPr>
              <a:t>αλληλεπιδρούν</a:t>
            </a:r>
            <a:r>
              <a:rPr lang="el-GR" sz="1200" dirty="0">
                <a:latin typeface="Arial" panose="020B0604020202020204" pitchFamily="34" charset="0"/>
                <a:cs typeface="Arial" panose="020B0604020202020204" pitchFamily="34" charset="0"/>
              </a:rPr>
              <a:t> μεταξύ τους.</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Σε αυτή τη φωτογραφία, έχει αποτυπώσει την ουσία μιας σκηνής αγοράς — ζωές που αντικατοπτρίζονται στους καθρέφτες, ενώ η πινελιά του κόκκινου στην επιφάνεια προσδίδει μια ιδιαίτερη αίσθηση στην εικόνα.</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Τα αμέτρητα αντικείμενα που μοιάζουν στοιβαγμένα και τα πρόσωπα των ανθρώπων αποκαλύπτουν τη μεγάλη ποικιλομορφία που χαρακτηρίζει την Ινδία.</a:t>
            </a:r>
            <a:br>
              <a:rPr lang="el-GR"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pic>
        <p:nvPicPr>
          <p:cNvPr id="4098" name="Picture 2" descr="Εικόνα που περιέχει ρουχισμός, άτομο, άνδρας, εξωτερικός χώρος/ύπαιθρος&#10;&#10;Το περιεχόμενο που δημιουργείται από AI ενδέχεται να είναι εσφαλμένο.">
            <a:extLst>
              <a:ext uri="{FF2B5EF4-FFF2-40B4-BE49-F238E27FC236}">
                <a16:creationId xmlns:a16="http://schemas.microsoft.com/office/drawing/2014/main" id="{B5024FD5-B96A-942B-82BE-C291B2E7B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95" r="19175" b="-1"/>
          <a:stretch>
            <a:fillRect/>
          </a:stretch>
        </p:blipFill>
        <p:spPr bwMode="auto">
          <a:xfrm>
            <a:off x="3669646" y="71656"/>
            <a:ext cx="7004390" cy="640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5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vided Soul by David Alan Harvey">
            <a:extLst>
              <a:ext uri="{FF2B5EF4-FFF2-40B4-BE49-F238E27FC236}">
                <a16:creationId xmlns:a16="http://schemas.microsoft.com/office/drawing/2014/main" id="{2159E910-78AD-8FF9-9E92-B8F050216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399"/>
          <a:stretch>
            <a:fillRect/>
          </a:stretch>
        </p:blipFill>
        <p:spPr bwMode="auto">
          <a:xfrm>
            <a:off x="-9886" y="10"/>
            <a:ext cx="7572605"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FA2A67-59CC-73A1-6F7C-EFE5F2B44FDA}"/>
              </a:ext>
            </a:extLst>
          </p:cNvPr>
          <p:cNvSpPr txBox="1"/>
          <p:nvPr/>
        </p:nvSpPr>
        <p:spPr>
          <a:xfrm>
            <a:off x="8153400" y="2543364"/>
            <a:ext cx="3434180" cy="3599019"/>
          </a:xfrm>
          <a:prstGeom prst="rect">
            <a:avLst/>
          </a:prstGeom>
        </p:spPr>
        <p:txBody>
          <a:bodyPr vert="horz" lIns="91440" tIns="45720" rIns="91440" bIns="45720" rtlCol="0">
            <a:normAutofit/>
          </a:bodyPr>
          <a:lstStyle/>
          <a:p>
            <a:pPr>
              <a:lnSpc>
                <a:spcPct val="90000"/>
              </a:lnSpc>
              <a:spcAft>
                <a:spcPts val="600"/>
              </a:spcAft>
            </a:pPr>
            <a:r>
              <a:rPr lang="en-US" sz="1200" b="1" dirty="0" err="1">
                <a:latin typeface="Arial" panose="020B0604020202020204" pitchFamily="34" charset="0"/>
                <a:cs typeface="Arial" panose="020B0604020202020204" pitchFamily="34" charset="0"/>
              </a:rPr>
              <a:t>Διχ</a:t>
            </a:r>
            <a:r>
              <a:rPr lang="en-US" sz="1200" b="1" dirty="0">
                <a:latin typeface="Arial" panose="020B0604020202020204" pitchFamily="34" charset="0"/>
                <a:cs typeface="Arial" panose="020B0604020202020204" pitchFamily="34" charset="0"/>
              </a:rPr>
              <a:t>ασμένη Ψυχή</a:t>
            </a:r>
            <a:r>
              <a:rPr lang="en-US" sz="1200" dirty="0">
                <a:latin typeface="Arial" panose="020B0604020202020204" pitchFamily="34" charset="0"/>
                <a:cs typeface="Arial" panose="020B0604020202020204" pitchFamily="34" charset="0"/>
              </a:rPr>
              <a:t> από τον </a:t>
            </a:r>
            <a:r>
              <a:rPr lang="en-US" sz="1200" i="1" dirty="0">
                <a:latin typeface="Arial" panose="020B0604020202020204" pitchFamily="34" charset="0"/>
                <a:cs typeface="Arial" panose="020B0604020202020204" pitchFamily="34" charset="0"/>
              </a:rPr>
              <a:t>David Alan Harvey</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Ένα αριστούργημα του David Alan Harvey για το κλείσιμο. </a:t>
            </a:r>
            <a:r>
              <a:rPr lang="en-US" sz="1200" dirty="0" err="1">
                <a:latin typeface="Arial" panose="020B0604020202020204" pitchFamily="34" charset="0"/>
                <a:cs typeface="Arial" panose="020B0604020202020204" pitchFamily="34" charset="0"/>
              </a:rPr>
              <a:t>Το</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θέμ</a:t>
            </a:r>
            <a:r>
              <a:rPr lang="en-US" sz="1200" dirty="0">
                <a:latin typeface="Arial" panose="020B0604020202020204" pitchFamily="34" charset="0"/>
                <a:cs typeface="Arial" panose="020B0604020202020204" pitchFamily="34" charset="0"/>
              </a:rPr>
              <a:t>α, φωτισμένο εξαιρετικά, κάθεται δίπλα σε έναν τοίχο, και η επιλογή του φωτογράφου να το αποτυπώσει από ύψος κάνει όλη τη διαφορά.</a:t>
            </a:r>
            <a:br>
              <a:rPr lang="en-US" sz="1200" dirty="0">
                <a:latin typeface="Arial" panose="020B0604020202020204" pitchFamily="34" charset="0"/>
                <a:cs typeface="Arial" panose="020B0604020202020204" pitchFamily="34" charset="0"/>
              </a:rPr>
            </a:br>
            <a:r>
              <a:rPr lang="en-US" sz="1200" dirty="0" err="1">
                <a:latin typeface="Arial" panose="020B0604020202020204" pitchFamily="34" charset="0"/>
                <a:cs typeface="Arial" panose="020B0604020202020204" pitchFamily="34" charset="0"/>
              </a:rPr>
              <a:t>Αν</a:t>
            </a:r>
            <a:r>
              <a:rPr lang="en-US" sz="1200" dirty="0">
                <a:latin typeface="Arial" panose="020B0604020202020204" pitchFamily="34" charset="0"/>
                <a:cs typeface="Arial" panose="020B0604020202020204" pitchFamily="34" charset="0"/>
              </a:rPr>
              <a:t> η </a:t>
            </a:r>
            <a:r>
              <a:rPr lang="en-US" sz="1200" dirty="0" err="1">
                <a:latin typeface="Arial" panose="020B0604020202020204" pitchFamily="34" charset="0"/>
                <a:cs typeface="Arial" panose="020B0604020202020204" pitchFamily="34" charset="0"/>
              </a:rPr>
              <a:t>λήψη</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είχε</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γίνει</a:t>
            </a:r>
            <a:r>
              <a:rPr lang="en-US" sz="1200" dirty="0">
                <a:latin typeface="Arial" panose="020B0604020202020204" pitchFamily="34" charset="0"/>
                <a:cs typeface="Arial" panose="020B0604020202020204" pitchFamily="34" charset="0"/>
              </a:rPr>
              <a:t> από </a:t>
            </a:r>
            <a:r>
              <a:rPr lang="en-US" sz="1200" dirty="0" err="1">
                <a:latin typeface="Arial" panose="020B0604020202020204" pitchFamily="34" charset="0"/>
                <a:cs typeface="Arial" panose="020B0604020202020204" pitchFamily="34" charset="0"/>
              </a:rPr>
              <a:t>το</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ύψος</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των</a:t>
            </a:r>
            <a:r>
              <a:rPr lang="en-US" sz="1200" dirty="0">
                <a:latin typeface="Arial" panose="020B0604020202020204" pitchFamily="34" charset="0"/>
                <a:cs typeface="Arial" panose="020B0604020202020204" pitchFamily="34" charset="0"/>
              </a:rPr>
              <a:t> μα</a:t>
            </a:r>
            <a:r>
              <a:rPr lang="en-US" sz="1200" dirty="0" err="1">
                <a:latin typeface="Arial" panose="020B0604020202020204" pitchFamily="34" charset="0"/>
                <a:cs typeface="Arial" panose="020B0604020202020204" pitchFamily="34" charset="0"/>
              </a:rPr>
              <a:t>τιών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ίσως</a:t>
            </a:r>
            <a:r>
              <a:rPr lang="en-US" sz="1200" dirty="0">
                <a:latin typeface="Arial" panose="020B0604020202020204" pitchFamily="34" charset="0"/>
                <a:cs typeface="Arial" panose="020B0604020202020204" pitchFamily="34" charset="0"/>
              </a:rPr>
              <a:t> να </a:t>
            </a:r>
            <a:r>
              <a:rPr lang="en-US" sz="1200" dirty="0" err="1">
                <a:latin typeface="Arial" panose="020B0604020202020204" pitchFamily="34" charset="0"/>
                <a:cs typeface="Arial" panose="020B0604020202020204" pitchFamily="34" charset="0"/>
              </a:rPr>
              <a:t>μην</a:t>
            </a:r>
            <a:r>
              <a:rPr lang="en-US" sz="1200" dirty="0">
                <a:latin typeface="Arial" panose="020B0604020202020204" pitchFamily="34" charset="0"/>
                <a:cs typeface="Arial" panose="020B0604020202020204" pitchFamily="34" charset="0"/>
              </a:rPr>
              <a:t> υπ</a:t>
            </a:r>
            <a:r>
              <a:rPr lang="en-US" sz="1200" dirty="0" err="1">
                <a:latin typeface="Arial" panose="020B0604020202020204" pitchFamily="34" charset="0"/>
                <a:cs typeface="Arial" panose="020B0604020202020204" pitchFamily="34" charset="0"/>
              </a:rPr>
              <a:t>ήρχε</a:t>
            </a:r>
            <a:r>
              <a:rPr lang="en-US" sz="1200" dirty="0">
                <a:latin typeface="Arial" panose="020B0604020202020204" pitchFamily="34" charset="0"/>
                <a:cs typeface="Arial" panose="020B0604020202020204" pitchFamily="34" charset="0"/>
              </a:rPr>
              <a:t> κα</a:t>
            </a:r>
            <a:r>
              <a:rPr lang="en-US" sz="1200" dirty="0" err="1">
                <a:latin typeface="Arial" panose="020B0604020202020204" pitchFamily="34" charset="0"/>
                <a:cs typeface="Arial" panose="020B0604020202020204" pitchFamily="34" charset="0"/>
              </a:rPr>
              <a:t>νέν</a:t>
            </a:r>
            <a:r>
              <a:rPr lang="en-US" sz="1200" dirty="0">
                <a:latin typeface="Arial" panose="020B0604020202020204" pitchFamily="34" charset="0"/>
                <a:cs typeface="Arial" panose="020B0604020202020204" pitchFamily="34" charset="0"/>
              </a:rPr>
              <a:t>α στοιχείο δράματος ή ιδιαίτερου ενδιαφέροντος — αυτό ακριβώς αναδεικνύει τη ματιά και το όραμα του φωτογράφου. </a:t>
            </a:r>
            <a:r>
              <a:rPr lang="en-US" sz="1200" dirty="0" err="1">
                <a:latin typeface="Arial" panose="020B0604020202020204" pitchFamily="34" charset="0"/>
                <a:cs typeface="Arial" panose="020B0604020202020204" pitchFamily="34" charset="0"/>
              </a:rPr>
              <a:t>Μι</a:t>
            </a:r>
            <a:r>
              <a:rPr lang="en-US" sz="1200" dirty="0">
                <a:latin typeface="Arial" panose="020B0604020202020204" pitchFamily="34" charset="0"/>
                <a:cs typeface="Arial" panose="020B0604020202020204" pitchFamily="34" charset="0"/>
              </a:rPr>
              <a:t>α έξοχη μινιμαλιστική σύνθεση, περιβαλλόμενη από απόλυτο σκοτάδι.</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Επιπ</a:t>
            </a:r>
            <a:r>
              <a:rPr lang="en-US" sz="1200" dirty="0" err="1">
                <a:latin typeface="Arial" panose="020B0604020202020204" pitchFamily="34" charset="0"/>
                <a:cs typeface="Arial" panose="020B0604020202020204" pitchFamily="34" charset="0"/>
              </a:rPr>
              <a:t>λέον</a:t>
            </a:r>
            <a:r>
              <a:rPr lang="en-US" sz="1200" dirty="0">
                <a:latin typeface="Arial" panose="020B0604020202020204" pitchFamily="34" charset="0"/>
                <a:cs typeface="Arial" panose="020B0604020202020204" pitchFamily="34" charset="0"/>
              </a:rPr>
              <a:t>, η επ</a:t>
            </a:r>
            <a:r>
              <a:rPr lang="en-US" sz="1200" dirty="0" err="1">
                <a:latin typeface="Arial" panose="020B0604020202020204" pitchFamily="34" charset="0"/>
                <a:cs typeface="Arial" panose="020B0604020202020204" pitchFamily="34" charset="0"/>
              </a:rPr>
              <a:t>ιλογή</a:t>
            </a:r>
            <a:r>
              <a:rPr lang="en-US" sz="1200" dirty="0">
                <a:latin typeface="Arial" panose="020B0604020202020204" pitchFamily="34" charset="0"/>
                <a:cs typeface="Arial" panose="020B0604020202020204" pitchFamily="34" charset="0"/>
              </a:rPr>
              <a:t> να </a:t>
            </a:r>
            <a:r>
              <a:rPr lang="en-US" sz="1200" dirty="0" err="1">
                <a:latin typeface="Arial" panose="020B0604020202020204" pitchFamily="34" charset="0"/>
                <a:cs typeface="Arial" panose="020B0604020202020204" pitchFamily="34" charset="0"/>
              </a:rPr>
              <a:t>το</a:t>
            </a:r>
            <a:r>
              <a:rPr lang="en-US" sz="1200" dirty="0">
                <a:latin typeface="Arial" panose="020B0604020202020204" pitchFamily="34" charset="0"/>
                <a:cs typeface="Arial" panose="020B0604020202020204" pitchFamily="34" charset="0"/>
              </a:rPr>
              <a:t>ποθετήσει το θέμα στο αριστερό μέρος του κάδρου ενισχύει την αίσθηση ενδιαφέροντος και έντασης μέσα στην εικόνα.</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13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D3A327-7834-CCBA-A1E0-9DCA40CDCA2C}"/>
              </a:ext>
            </a:extLst>
          </p:cNvPr>
          <p:cNvSpPr>
            <a:spLocks noGrp="1"/>
          </p:cNvSpPr>
          <p:nvPr>
            <p:ph type="title"/>
          </p:nvPr>
        </p:nvSpPr>
        <p:spPr>
          <a:xfrm>
            <a:off x="8124825" y="2152650"/>
            <a:ext cx="4067175" cy="4114799"/>
          </a:xfrm>
        </p:spPr>
        <p:txBody>
          <a:bodyPr>
            <a:normAutofit fontScale="90000"/>
          </a:bodyPr>
          <a:lstStyle/>
          <a:p>
            <a:br>
              <a:rPr lang="el-GR" sz="1000" b="1" dirty="0"/>
            </a:br>
            <a:br>
              <a:rPr lang="el-GR" sz="1000" b="1" dirty="0"/>
            </a:br>
            <a:br>
              <a:rPr lang="el-GR" sz="1000" b="1" dirty="0"/>
            </a:br>
            <a:br>
              <a:rPr lang="el-GR" sz="1000" b="1" dirty="0"/>
            </a:br>
            <a:br>
              <a:rPr lang="el-GR" sz="1000" b="1" dirty="0"/>
            </a:br>
            <a:br>
              <a:rPr lang="el-GR" sz="1000" b="1" dirty="0"/>
            </a:br>
            <a:br>
              <a:rPr lang="el-GR" sz="1000" b="1" dirty="0"/>
            </a:br>
            <a:r>
              <a:rPr lang="el-GR" sz="1300" b="1" dirty="0">
                <a:latin typeface="Arial" panose="020B0604020202020204" pitchFamily="34" charset="0"/>
                <a:cs typeface="Arial" panose="020B0604020202020204" pitchFamily="34" charset="0"/>
              </a:rPr>
              <a:t>Αγόρι στον Αέρα</a:t>
            </a:r>
            <a:br>
              <a:rPr lang="el-GR" sz="1300" i="1" dirty="0">
                <a:latin typeface="Arial" panose="020B0604020202020204" pitchFamily="34" charset="0"/>
                <a:cs typeface="Arial" panose="020B0604020202020204" pitchFamily="34" charset="0"/>
              </a:rPr>
            </a:br>
            <a:br>
              <a:rPr lang="el-GR" sz="1300" dirty="0">
                <a:latin typeface="Arial" panose="020B0604020202020204" pitchFamily="34" charset="0"/>
                <a:cs typeface="Arial" panose="020B0604020202020204" pitchFamily="34" charset="0"/>
              </a:rPr>
            </a:br>
            <a:r>
              <a:rPr lang="el-GR" sz="1300" dirty="0">
                <a:latin typeface="Arial" panose="020B0604020202020204" pitchFamily="34" charset="0"/>
                <a:cs typeface="Arial" panose="020B0604020202020204" pitchFamily="34" charset="0"/>
              </a:rPr>
              <a:t>Συχνά μιλώντας για τη «στιγμή αποφάσεως», πόσο συχνά συναντάμε μια λήψη σαν αυτή; Ο </a:t>
            </a:r>
            <a:r>
              <a:rPr lang="el-GR" sz="1300" dirty="0" err="1">
                <a:latin typeface="Arial" panose="020B0604020202020204" pitchFamily="34" charset="0"/>
                <a:cs typeface="Arial" panose="020B0604020202020204" pitchFamily="34" charset="0"/>
              </a:rPr>
              <a:t>Steve</a:t>
            </a:r>
            <a:r>
              <a:rPr lang="el-GR" sz="1300" dirty="0">
                <a:latin typeface="Arial" panose="020B0604020202020204" pitchFamily="34" charset="0"/>
                <a:cs typeface="Arial" panose="020B0604020202020204" pitchFamily="34" charset="0"/>
              </a:rPr>
              <a:t> </a:t>
            </a:r>
            <a:r>
              <a:rPr lang="el-GR" sz="1300" dirty="0" err="1">
                <a:latin typeface="Arial" panose="020B0604020202020204" pitchFamily="34" charset="0"/>
                <a:cs typeface="Arial" panose="020B0604020202020204" pitchFamily="34" charset="0"/>
              </a:rPr>
              <a:t>McCurry</a:t>
            </a:r>
            <a:r>
              <a:rPr lang="el-GR" sz="1300" dirty="0">
                <a:latin typeface="Arial" panose="020B0604020202020204" pitchFamily="34" charset="0"/>
                <a:cs typeface="Arial" panose="020B0604020202020204" pitchFamily="34" charset="0"/>
              </a:rPr>
              <a:t> έχει, αναμφίβολα, αποτυπώσει την Ινδία πιο όμορφα από οποιονδήποτε άλλο φωτογράφο.</a:t>
            </a:r>
            <a:br>
              <a:rPr lang="el-GR" sz="1300" dirty="0">
                <a:latin typeface="Arial" panose="020B0604020202020204" pitchFamily="34" charset="0"/>
                <a:cs typeface="Arial" panose="020B0604020202020204" pitchFamily="34" charset="0"/>
              </a:rPr>
            </a:br>
            <a:r>
              <a:rPr lang="el-GR" sz="1300" dirty="0">
                <a:latin typeface="Arial" panose="020B0604020202020204" pitchFamily="34" charset="0"/>
                <a:cs typeface="Arial" panose="020B0604020202020204" pitchFamily="34" charset="0"/>
              </a:rPr>
              <a:t>Σε αυτή τη συγκεκριμένη φωτογραφία, το στενό δρομάκι στο </a:t>
            </a:r>
            <a:r>
              <a:rPr lang="el-GR" sz="1300" dirty="0" err="1">
                <a:latin typeface="Arial" panose="020B0604020202020204" pitchFamily="34" charset="0"/>
                <a:cs typeface="Arial" panose="020B0604020202020204" pitchFamily="34" charset="0"/>
              </a:rPr>
              <a:t>Ρατζαστάν</a:t>
            </a:r>
            <a:r>
              <a:rPr lang="el-GR" sz="1300" dirty="0">
                <a:latin typeface="Arial" panose="020B0604020202020204" pitchFamily="34" charset="0"/>
                <a:cs typeface="Arial" panose="020B0604020202020204" pitchFamily="34" charset="0"/>
              </a:rPr>
              <a:t> δημιουργεί μια έντονη εντύπωση — και ο </a:t>
            </a:r>
            <a:r>
              <a:rPr lang="el-GR" sz="1300" dirty="0" err="1">
                <a:latin typeface="Arial" panose="020B0604020202020204" pitchFamily="34" charset="0"/>
                <a:cs typeface="Arial" panose="020B0604020202020204" pitchFamily="34" charset="0"/>
              </a:rPr>
              <a:t>Steve</a:t>
            </a:r>
            <a:r>
              <a:rPr lang="el-GR" sz="1300" dirty="0">
                <a:latin typeface="Arial" panose="020B0604020202020204" pitchFamily="34" charset="0"/>
                <a:cs typeface="Arial" panose="020B0604020202020204" pitchFamily="34" charset="0"/>
              </a:rPr>
              <a:t> έπρεπε να περιμένει για το κατάλληλο θέμα την κατάλληλη στιγμή. Η υπομονή του ανταμείφθηκε: το αγόρι αιωρείται στον αέρα.</a:t>
            </a:r>
            <a:br>
              <a:rPr lang="el-GR" sz="1300" dirty="0">
                <a:latin typeface="Arial" panose="020B0604020202020204" pitchFamily="34" charset="0"/>
                <a:cs typeface="Arial" panose="020B0604020202020204" pitchFamily="34" charset="0"/>
              </a:rPr>
            </a:br>
            <a:r>
              <a:rPr lang="el-GR" sz="1300" dirty="0">
                <a:latin typeface="Arial" panose="020B0604020202020204" pitchFamily="34" charset="0"/>
                <a:cs typeface="Arial" panose="020B0604020202020204" pitchFamily="34" charset="0"/>
              </a:rPr>
              <a:t>Τα αποτυπώματα χεριών στον τοίχο, οι μουσταρδί και γαλάζιοι τοίχοι, μαζί με μια μοναδική σύνθεση, προσδίδουν επιπλέον δράμα και αισθητική γοητεία στην εικόνα. Αρχικά, η φωτογραφία δημιουργεί την αίσθηση κάποιου εμποδίου — λες και το παιδί πηδά για να υπερβεί το περιορισμένο χώρο. Όμως, αυτό είναι που διπλασιάζει τη χαρά που προσφέρει αυτή η εικόνα ως έργο τέχνης.</a:t>
            </a:r>
            <a:br>
              <a:rPr lang="el-GR" sz="1300" dirty="0">
                <a:latin typeface="Arial" panose="020B0604020202020204" pitchFamily="34" charset="0"/>
                <a:cs typeface="Arial" panose="020B0604020202020204" pitchFamily="34" charset="0"/>
              </a:rPr>
            </a:br>
            <a:r>
              <a:rPr lang="el-GR" sz="1300" dirty="0">
                <a:latin typeface="Arial" panose="020B0604020202020204" pitchFamily="34" charset="0"/>
                <a:cs typeface="Arial" panose="020B0604020202020204" pitchFamily="34" charset="0"/>
              </a:rPr>
              <a:t>Μια λαμπρή σύνθεση, με το κατάλληλο θέμα, στο κατάλληλο σημείο, την κατάλληλη στιγμή.</a:t>
            </a:r>
            <a:br>
              <a:rPr lang="el-GR" sz="1300" dirty="0">
                <a:latin typeface="Arial" panose="020B0604020202020204" pitchFamily="34" charset="0"/>
                <a:cs typeface="Arial" panose="020B0604020202020204" pitchFamily="34" charset="0"/>
              </a:rPr>
            </a:br>
            <a:br>
              <a:rPr lang="el-GR" sz="1300" dirty="0">
                <a:latin typeface="Arial" panose="020B0604020202020204" pitchFamily="34" charset="0"/>
                <a:cs typeface="Arial" panose="020B0604020202020204" pitchFamily="34" charset="0"/>
              </a:rPr>
            </a:br>
            <a:br>
              <a:rPr lang="el-GR" sz="1300" dirty="0">
                <a:latin typeface="Arial" panose="020B0604020202020204" pitchFamily="34" charset="0"/>
                <a:cs typeface="Arial" panose="020B0604020202020204" pitchFamily="34" charset="0"/>
              </a:rPr>
            </a:br>
            <a:r>
              <a:rPr lang="el-GR" sz="1300" dirty="0">
                <a:latin typeface="Arial" panose="020B0604020202020204" pitchFamily="34" charset="0"/>
                <a:cs typeface="Arial" panose="020B0604020202020204" pitchFamily="34" charset="0"/>
              </a:rPr>
              <a:t>Φωτογραφία </a:t>
            </a:r>
            <a:r>
              <a:rPr lang="el-GR" sz="1300" i="1" dirty="0" err="1">
                <a:latin typeface="Arial" panose="020B0604020202020204" pitchFamily="34" charset="0"/>
                <a:cs typeface="Arial" panose="020B0604020202020204" pitchFamily="34" charset="0"/>
              </a:rPr>
              <a:t>Steve</a:t>
            </a:r>
            <a:r>
              <a:rPr lang="el-GR" sz="1300" i="1" dirty="0">
                <a:latin typeface="Arial" panose="020B0604020202020204" pitchFamily="34" charset="0"/>
                <a:cs typeface="Arial" panose="020B0604020202020204" pitchFamily="34" charset="0"/>
              </a:rPr>
              <a:t> </a:t>
            </a:r>
            <a:r>
              <a:rPr lang="el-GR" sz="1300" i="1" dirty="0" err="1">
                <a:latin typeface="Arial" panose="020B0604020202020204" pitchFamily="34" charset="0"/>
                <a:cs typeface="Arial" panose="020B0604020202020204" pitchFamily="34" charset="0"/>
              </a:rPr>
              <a:t>McCurry</a:t>
            </a:r>
            <a:br>
              <a:rPr lang="el-GR" sz="1300" dirty="0">
                <a:latin typeface="Arial" panose="020B0604020202020204" pitchFamily="34" charset="0"/>
                <a:cs typeface="Arial" panose="020B0604020202020204" pitchFamily="34" charset="0"/>
              </a:rPr>
            </a:br>
            <a:br>
              <a:rPr lang="el-GR" sz="1300" b="1" dirty="0">
                <a:latin typeface="Arial" panose="020B0604020202020204" pitchFamily="34" charset="0"/>
                <a:cs typeface="Arial" panose="020B0604020202020204" pitchFamily="34" charset="0"/>
              </a:rPr>
            </a:br>
            <a:br>
              <a:rPr lang="en-US" b="1" dirty="0"/>
            </a:br>
            <a:endParaRPr lang="el-GR" dirty="0"/>
          </a:p>
        </p:txBody>
      </p:sp>
      <p:pic>
        <p:nvPicPr>
          <p:cNvPr id="6146" name="Picture 2" descr="Boy Mid Flight by Steve McCurry">
            <a:extLst>
              <a:ext uri="{FF2B5EF4-FFF2-40B4-BE49-F238E27FC236}">
                <a16:creationId xmlns:a16="http://schemas.microsoft.com/office/drawing/2014/main" id="{BCEA14F6-C962-5836-0B1C-50FC3E410A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6984" y="486568"/>
            <a:ext cx="7707841" cy="578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85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9C0E196-83B9-79EB-80D3-6FD17419416F}"/>
              </a:ext>
            </a:extLst>
          </p:cNvPr>
          <p:cNvSpPr>
            <a:spLocks noGrp="1"/>
          </p:cNvSpPr>
          <p:nvPr>
            <p:ph idx="1"/>
          </p:nvPr>
        </p:nvSpPr>
        <p:spPr>
          <a:xfrm>
            <a:off x="557543" y="159787"/>
            <a:ext cx="10515600" cy="1080537"/>
          </a:xfrm>
        </p:spPr>
        <p:txBody>
          <a:bodyPr/>
          <a:lstStyle/>
          <a:p>
            <a:pPr marL="0" indent="0" algn="ctr">
              <a:buNone/>
            </a:pPr>
            <a:r>
              <a:rPr lang="el-GR" sz="1200" b="1" dirty="0">
                <a:latin typeface="Arial" panose="020B0604020202020204" pitchFamily="34" charset="0"/>
                <a:cs typeface="Arial" panose="020B0604020202020204" pitchFamily="34" charset="0"/>
              </a:rPr>
              <a:t>Ένα Αγόρι Παίζει στη Ρεματιά του </a:t>
            </a:r>
            <a:r>
              <a:rPr lang="el-GR" sz="1200" b="1" dirty="0" err="1">
                <a:latin typeface="Arial" panose="020B0604020202020204" pitchFamily="34" charset="0"/>
                <a:cs typeface="Arial" panose="020B0604020202020204" pitchFamily="34" charset="0"/>
              </a:rPr>
              <a:t>Galets</a:t>
            </a:r>
            <a:endParaRPr lang="el-GR" sz="1200" dirty="0">
              <a:latin typeface="Arial" panose="020B0604020202020204" pitchFamily="34" charset="0"/>
              <a:cs typeface="Arial" panose="020B0604020202020204" pitchFamily="34" charset="0"/>
            </a:endParaRPr>
          </a:p>
          <a:p>
            <a:pPr marL="0" indent="0" algn="ctr">
              <a:buNone/>
            </a:pPr>
            <a:r>
              <a:rPr lang="el-GR" sz="1200" dirty="0">
                <a:latin typeface="Arial" panose="020B0604020202020204" pitchFamily="34" charset="0"/>
                <a:cs typeface="Arial" panose="020B0604020202020204" pitchFamily="34" charset="0"/>
              </a:rPr>
              <a:t>Όταν μιλάμε για την απεικόνιση του αθέατου, αυτή η φωτογραφία του </a:t>
            </a:r>
            <a:r>
              <a:rPr lang="el-GR" sz="1200" dirty="0" err="1">
                <a:latin typeface="Arial" panose="020B0604020202020204" pitchFamily="34" charset="0"/>
                <a:cs typeface="Arial" panose="020B0604020202020204" pitchFamily="34" charset="0"/>
              </a:rPr>
              <a:t>Bruno</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Barbey</a:t>
            </a:r>
            <a:r>
              <a:rPr lang="el-GR" sz="1200" dirty="0">
                <a:latin typeface="Arial" panose="020B0604020202020204" pitchFamily="34" charset="0"/>
                <a:cs typeface="Arial" panose="020B0604020202020204" pitchFamily="34" charset="0"/>
              </a:rPr>
              <a:t> αποτελεί χαρακτηριστικό παράδειγμα. Εξαιρετική αντίθεση — ένα αγόρι κάνει ποδήλατο μέσα στο νερό. Είναι σχεδόν αδύνατο να ξεχάσει κανείς αυτή την εικόνα, λόγω της έκπληξης που προκαλεί. Αισθητικά, η γεωμετρία των τροχών συνδυάζεται μαγευτικά με τη μορφή του αγοριού και του ποδηλάτου. Μια εξαιρετική αλλά και παράξενη σκηνή, γεμάτη ζωντάνια και πραγματικά αξέχαστη.</a:t>
            </a:r>
          </a:p>
          <a:p>
            <a:endParaRPr lang="el-GR" dirty="0"/>
          </a:p>
        </p:txBody>
      </p:sp>
      <p:pic>
        <p:nvPicPr>
          <p:cNvPr id="7170" name="Picture 2" descr="A boy plays in the Riviere of Galets by Bruno Barbey">
            <a:extLst>
              <a:ext uri="{FF2B5EF4-FFF2-40B4-BE49-F238E27FC236}">
                <a16:creationId xmlns:a16="http://schemas.microsoft.com/office/drawing/2014/main" id="{5515E106-014A-F86B-3066-E5852B910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314" y="1214670"/>
            <a:ext cx="8143875" cy="54835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9F6956-20C9-1DAA-C7FA-B20FF54EDBAC}"/>
              </a:ext>
            </a:extLst>
          </p:cNvPr>
          <p:cNvSpPr txBox="1"/>
          <p:nvPr/>
        </p:nvSpPr>
        <p:spPr>
          <a:xfrm>
            <a:off x="10130828" y="5893806"/>
            <a:ext cx="2061172" cy="246221"/>
          </a:xfrm>
          <a:prstGeom prst="rect">
            <a:avLst/>
          </a:prstGeom>
          <a:noFill/>
        </p:spPr>
        <p:txBody>
          <a:bodyPr wrap="square" rtlCol="0">
            <a:spAutoFit/>
          </a:bodyPr>
          <a:lstStyle/>
          <a:p>
            <a:r>
              <a:rPr lang="el-GR" sz="1000" dirty="0">
                <a:solidFill>
                  <a:schemeClr val="tx1">
                    <a:lumMod val="50000"/>
                    <a:lumOff val="50000"/>
                  </a:schemeClr>
                </a:solidFill>
                <a:latin typeface="Arial" panose="020B0604020202020204" pitchFamily="34" charset="0"/>
                <a:cs typeface="Arial" panose="020B0604020202020204" pitchFamily="34" charset="0"/>
              </a:rPr>
              <a:t>Φωτογραφία τον </a:t>
            </a:r>
            <a:r>
              <a:rPr lang="el-GR" sz="1000" i="1" dirty="0" err="1">
                <a:solidFill>
                  <a:schemeClr val="tx1">
                    <a:lumMod val="50000"/>
                    <a:lumOff val="50000"/>
                  </a:schemeClr>
                </a:solidFill>
                <a:latin typeface="Arial" panose="020B0604020202020204" pitchFamily="34" charset="0"/>
                <a:cs typeface="Arial" panose="020B0604020202020204" pitchFamily="34" charset="0"/>
              </a:rPr>
              <a:t>Bruno</a:t>
            </a:r>
            <a:r>
              <a:rPr lang="el-GR" sz="1000" i="1" dirty="0">
                <a:solidFill>
                  <a:schemeClr val="tx1">
                    <a:lumMod val="50000"/>
                    <a:lumOff val="50000"/>
                  </a:schemeClr>
                </a:solidFill>
                <a:latin typeface="Arial" panose="020B0604020202020204" pitchFamily="34" charset="0"/>
                <a:cs typeface="Arial" panose="020B0604020202020204" pitchFamily="34" charset="0"/>
              </a:rPr>
              <a:t> </a:t>
            </a:r>
            <a:r>
              <a:rPr lang="el-GR" sz="1000" i="1" dirty="0" err="1">
                <a:solidFill>
                  <a:schemeClr val="tx1">
                    <a:lumMod val="50000"/>
                    <a:lumOff val="50000"/>
                  </a:schemeClr>
                </a:solidFill>
                <a:latin typeface="Arial" panose="020B0604020202020204" pitchFamily="34" charset="0"/>
                <a:cs typeface="Arial" panose="020B0604020202020204" pitchFamily="34" charset="0"/>
              </a:rPr>
              <a:t>Barbey</a:t>
            </a:r>
            <a:endParaRPr lang="el-GR" sz="1000" dirty="0">
              <a:solidFill>
                <a:schemeClr val="tx1">
                  <a:lumMod val="50000"/>
                  <a:lumOff val="50000"/>
                </a:schemeClr>
              </a:solidFill>
            </a:endParaRPr>
          </a:p>
        </p:txBody>
      </p:sp>
    </p:spTree>
    <p:extLst>
      <p:ext uri="{BB962C8B-B14F-4D97-AF65-F5344CB8AC3E}">
        <p14:creationId xmlns:p14="http://schemas.microsoft.com/office/powerpoint/2010/main" val="2781108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194" name="Picture 2" descr="The Decisive Moment by Henri Cartier Bresson">
            <a:extLst>
              <a:ext uri="{FF2B5EF4-FFF2-40B4-BE49-F238E27FC236}">
                <a16:creationId xmlns:a16="http://schemas.microsoft.com/office/drawing/2014/main" id="{98BDE8B3-8B33-5AE0-A268-6E396C7976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5066" y="0"/>
            <a:ext cx="450913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201" name="Straight Connector 820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551EC569-1A3C-3AC1-40E2-F45CFDF0D214}"/>
              </a:ext>
            </a:extLst>
          </p:cNvPr>
          <p:cNvSpPr>
            <a:spLocks noGrp="1"/>
          </p:cNvSpPr>
          <p:nvPr>
            <p:ph idx="1"/>
          </p:nvPr>
        </p:nvSpPr>
        <p:spPr>
          <a:xfrm>
            <a:off x="6527800" y="1909191"/>
            <a:ext cx="5151170" cy="3658689"/>
          </a:xfrm>
        </p:spPr>
        <p:txBody>
          <a:bodyPr>
            <a:normAutofit/>
          </a:bodyPr>
          <a:lstStyle/>
          <a:p>
            <a:pPr marL="0" indent="0">
              <a:buNone/>
            </a:pPr>
            <a:r>
              <a:rPr lang="el-GR" sz="1200" b="1" dirty="0">
                <a:solidFill>
                  <a:schemeClr val="bg1"/>
                </a:solidFill>
                <a:latin typeface="Arial" panose="020B0604020202020204" pitchFamily="34" charset="0"/>
                <a:cs typeface="Arial" panose="020B0604020202020204" pitchFamily="34" charset="0"/>
              </a:rPr>
              <a:t>Η Αποφασιστική Στιγμή</a:t>
            </a:r>
            <a:r>
              <a:rPr lang="el-GR" sz="1200" dirty="0">
                <a:solidFill>
                  <a:schemeClr val="bg1"/>
                </a:solidFill>
                <a:latin typeface="Arial" panose="020B0604020202020204" pitchFamily="34" charset="0"/>
                <a:cs typeface="Arial" panose="020B0604020202020204" pitchFamily="34" charset="0"/>
              </a:rPr>
              <a:t> από τον </a:t>
            </a:r>
            <a:r>
              <a:rPr lang="el-GR" sz="1200" i="1" dirty="0" err="1">
                <a:solidFill>
                  <a:schemeClr val="bg1"/>
                </a:solidFill>
                <a:latin typeface="Arial" panose="020B0604020202020204" pitchFamily="34" charset="0"/>
                <a:cs typeface="Arial" panose="020B0604020202020204" pitchFamily="34" charset="0"/>
              </a:rPr>
              <a:t>Henri</a:t>
            </a:r>
            <a:r>
              <a:rPr lang="el-GR" sz="1200" i="1" dirty="0">
                <a:solidFill>
                  <a:schemeClr val="bg1"/>
                </a:solidFill>
                <a:latin typeface="Arial" panose="020B0604020202020204" pitchFamily="34" charset="0"/>
                <a:cs typeface="Arial" panose="020B0604020202020204" pitchFamily="34" charset="0"/>
              </a:rPr>
              <a:t> </a:t>
            </a:r>
            <a:r>
              <a:rPr lang="el-GR" sz="1200" i="1" dirty="0" err="1">
                <a:solidFill>
                  <a:schemeClr val="bg1"/>
                </a:solidFill>
                <a:latin typeface="Arial" panose="020B0604020202020204" pitchFamily="34" charset="0"/>
                <a:cs typeface="Arial" panose="020B0604020202020204" pitchFamily="34" charset="0"/>
              </a:rPr>
              <a:t>Cartier-Bresson</a:t>
            </a:r>
            <a:endParaRPr lang="el-GR" sz="1200" dirty="0">
              <a:solidFill>
                <a:schemeClr val="bg1"/>
              </a:solidFill>
              <a:latin typeface="Arial" panose="020B0604020202020204" pitchFamily="34" charset="0"/>
              <a:cs typeface="Arial" panose="020B0604020202020204" pitchFamily="34" charset="0"/>
            </a:endParaRPr>
          </a:p>
          <a:p>
            <a:pPr marL="0" indent="0">
              <a:buNone/>
            </a:pPr>
            <a:r>
              <a:rPr lang="el-GR" sz="1200" dirty="0">
                <a:solidFill>
                  <a:schemeClr val="bg1"/>
                </a:solidFill>
                <a:latin typeface="Arial" panose="020B0604020202020204" pitchFamily="34" charset="0"/>
                <a:cs typeface="Arial" panose="020B0604020202020204" pitchFamily="34" charset="0"/>
              </a:rPr>
              <a:t>Η πρώτη φωτογραφία από τον μεγάλο δάσκαλο, μια από τις πιο εξαιρετικές φωτογραφίες δρόμου που μπορεί κανείς να συναντήσει. Αυτή η εικόνα αποτελεί το απόλυτο παράδειγμα αυτού που αργότερα ονομάστηκε «η αποφασιστική στιγμή».</a:t>
            </a:r>
          </a:p>
          <a:p>
            <a:pPr marL="0" indent="0">
              <a:buNone/>
            </a:pPr>
            <a:r>
              <a:rPr lang="el-GR" sz="1200" dirty="0">
                <a:solidFill>
                  <a:schemeClr val="bg1"/>
                </a:solidFill>
                <a:latin typeface="Arial" panose="020B0604020202020204" pitchFamily="34" charset="0"/>
                <a:cs typeface="Arial" panose="020B0604020202020204" pitchFamily="34" charset="0"/>
              </a:rPr>
              <a:t>Ο </a:t>
            </a:r>
            <a:r>
              <a:rPr lang="el-GR" sz="1200" dirty="0" err="1">
                <a:solidFill>
                  <a:schemeClr val="bg1"/>
                </a:solidFill>
                <a:latin typeface="Arial" panose="020B0604020202020204" pitchFamily="34" charset="0"/>
                <a:cs typeface="Arial" panose="020B0604020202020204" pitchFamily="34" charset="0"/>
              </a:rPr>
              <a:t>Henri</a:t>
            </a:r>
            <a:r>
              <a:rPr lang="el-GR" sz="1200" dirty="0">
                <a:solidFill>
                  <a:schemeClr val="bg1"/>
                </a:solidFill>
                <a:latin typeface="Arial" panose="020B0604020202020204" pitchFamily="34" charset="0"/>
                <a:cs typeface="Arial" panose="020B0604020202020204" pitchFamily="34" charset="0"/>
              </a:rPr>
              <a:t> </a:t>
            </a:r>
            <a:r>
              <a:rPr lang="el-GR" sz="1200" dirty="0" err="1">
                <a:solidFill>
                  <a:schemeClr val="bg1"/>
                </a:solidFill>
                <a:latin typeface="Arial" panose="020B0604020202020204" pitchFamily="34" charset="0"/>
                <a:cs typeface="Arial" panose="020B0604020202020204" pitchFamily="34" charset="0"/>
              </a:rPr>
              <a:t>Cartier-Bresson</a:t>
            </a:r>
            <a:r>
              <a:rPr lang="el-GR" sz="1200" dirty="0">
                <a:solidFill>
                  <a:schemeClr val="bg1"/>
                </a:solidFill>
                <a:latin typeface="Arial" panose="020B0604020202020204" pitchFamily="34" charset="0"/>
                <a:cs typeface="Arial" panose="020B0604020202020204" pitchFamily="34" charset="0"/>
              </a:rPr>
              <a:t> είχε μια μοναδική συνήθεια να φωτογραφίζει με αλάνθαστο χρονισμό. Και σε αυτή τη συγκεκριμένη φωτογραφία, όπως μπορούμε να δούμε, η χρονική στιγμή είναι αψεγάδιαστη — το κομψό δευτερόλεπτο πριν η μπότα αγγίξει το νερό, ενώ η ισορροπία της σύνθεσης βρίσκεται στα αριστερά του κάδρου.</a:t>
            </a:r>
          </a:p>
          <a:p>
            <a:pPr marL="0" indent="0">
              <a:buNone/>
            </a:pPr>
            <a:r>
              <a:rPr lang="el-GR" sz="1200" dirty="0">
                <a:solidFill>
                  <a:schemeClr val="bg1"/>
                </a:solidFill>
                <a:latin typeface="Arial" panose="020B0604020202020204" pitchFamily="34" charset="0"/>
                <a:cs typeface="Arial" panose="020B0604020202020204" pitchFamily="34" charset="0"/>
              </a:rPr>
              <a:t>Στο φόντο, ένα κορίτσι σε μια αφίσα τεντώνει τα πόδια της από τα δεξιά προς τα αριστερά — μια φανταστική αντιπαραβολή και ίσως η πιο τυχερή σύνθεση που θα μπορούσε κανείς να ονειρευτεί. Η σιλουέτα της μορφής προσθέτει χαρά και μυστήριο στην εικόνα.</a:t>
            </a:r>
          </a:p>
          <a:p>
            <a:pPr marL="0" indent="0">
              <a:buNone/>
            </a:pPr>
            <a:endParaRPr lang="el-GR" sz="1300" dirty="0">
              <a:solidFill>
                <a:schemeClr val="bg1"/>
              </a:solidFill>
            </a:endParaRPr>
          </a:p>
        </p:txBody>
      </p:sp>
      <p:cxnSp>
        <p:nvCxnSpPr>
          <p:cNvPr id="8203" name="Straight Connector 820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23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0A079C6-4DC3-5A1D-52D1-39059557554E}"/>
              </a:ext>
            </a:extLst>
          </p:cNvPr>
          <p:cNvSpPr>
            <a:spLocks noGrp="1"/>
          </p:cNvSpPr>
          <p:nvPr>
            <p:ph idx="1"/>
          </p:nvPr>
        </p:nvSpPr>
        <p:spPr>
          <a:xfrm>
            <a:off x="85725" y="5267324"/>
            <a:ext cx="12106275" cy="1400175"/>
          </a:xfrm>
        </p:spPr>
        <p:txBody>
          <a:bodyPr>
            <a:normAutofit fontScale="55000" lnSpcReduction="20000"/>
          </a:bodyPr>
          <a:lstStyle/>
          <a:p>
            <a:pPr marL="0" indent="0">
              <a:buNone/>
            </a:pPr>
            <a:r>
              <a:rPr lang="el-GR" dirty="0"/>
              <a:t> </a:t>
            </a:r>
          </a:p>
          <a:p>
            <a:pPr marL="0" indent="0" algn="ctr">
              <a:buNone/>
            </a:pPr>
            <a:r>
              <a:rPr lang="el-GR" sz="2200" b="1" dirty="0">
                <a:latin typeface="Arial" panose="020B0604020202020204" pitchFamily="34" charset="0"/>
                <a:cs typeface="Arial" panose="020B0604020202020204" pitchFamily="34" charset="0"/>
              </a:rPr>
              <a:t>Φωτογραφία από τον </a:t>
            </a:r>
            <a:r>
              <a:rPr lang="el-GR" sz="2200" b="1" i="1" dirty="0" err="1">
                <a:latin typeface="Arial" panose="020B0604020202020204" pitchFamily="34" charset="0"/>
                <a:cs typeface="Arial" panose="020B0604020202020204" pitchFamily="34" charset="0"/>
              </a:rPr>
              <a:t>Saul</a:t>
            </a:r>
            <a:r>
              <a:rPr lang="el-GR" sz="2200" b="1" i="1" dirty="0">
                <a:latin typeface="Arial" panose="020B0604020202020204" pitchFamily="34" charset="0"/>
                <a:cs typeface="Arial" panose="020B0604020202020204" pitchFamily="34" charset="0"/>
              </a:rPr>
              <a:t> </a:t>
            </a:r>
            <a:r>
              <a:rPr lang="el-GR" sz="2200" b="1" i="1" dirty="0" err="1">
                <a:latin typeface="Arial" panose="020B0604020202020204" pitchFamily="34" charset="0"/>
                <a:cs typeface="Arial" panose="020B0604020202020204" pitchFamily="34" charset="0"/>
              </a:rPr>
              <a:t>Leiter</a:t>
            </a:r>
            <a:endParaRPr lang="el-GR" sz="2200" dirty="0">
              <a:latin typeface="Arial" panose="020B0604020202020204" pitchFamily="34" charset="0"/>
              <a:cs typeface="Arial" panose="020B0604020202020204" pitchFamily="34" charset="0"/>
            </a:endParaRPr>
          </a:p>
          <a:p>
            <a:pPr marL="0" indent="0" algn="ctr">
              <a:buNone/>
            </a:pPr>
            <a:r>
              <a:rPr lang="el-GR" sz="2200" dirty="0">
                <a:latin typeface="Arial" panose="020B0604020202020204" pitchFamily="34" charset="0"/>
                <a:cs typeface="Arial" panose="020B0604020202020204" pitchFamily="34" charset="0"/>
              </a:rPr>
              <a:t>Μια εικόνα από τον </a:t>
            </a:r>
            <a:r>
              <a:rPr lang="el-GR" sz="2200" dirty="0" err="1">
                <a:latin typeface="Arial" panose="020B0604020202020204" pitchFamily="34" charset="0"/>
                <a:cs typeface="Arial" panose="020B0604020202020204" pitchFamily="34" charset="0"/>
              </a:rPr>
              <a:t>Saul</a:t>
            </a:r>
            <a:r>
              <a:rPr lang="el-GR" sz="2200" dirty="0">
                <a:latin typeface="Arial" panose="020B0604020202020204" pitchFamily="34" charset="0"/>
                <a:cs typeface="Arial" panose="020B0604020202020204" pitchFamily="34" charset="0"/>
              </a:rPr>
              <a:t> </a:t>
            </a:r>
            <a:r>
              <a:rPr lang="el-GR" sz="2200" dirty="0" err="1">
                <a:latin typeface="Arial" panose="020B0604020202020204" pitchFamily="34" charset="0"/>
                <a:cs typeface="Arial" panose="020B0604020202020204" pitchFamily="34" charset="0"/>
              </a:rPr>
              <a:t>Leiter</a:t>
            </a:r>
            <a:r>
              <a:rPr lang="el-GR" sz="2200" dirty="0">
                <a:latin typeface="Arial" panose="020B0604020202020204" pitchFamily="34" charset="0"/>
                <a:cs typeface="Arial" panose="020B0604020202020204" pitchFamily="34" charset="0"/>
              </a:rPr>
              <a:t>. Ένας φωτογράφος γνωστός για τα υπέροχα έργα του με χρώμα, ο οποίος —ίσως και να το ξεπερνά— με αυτή την ασπρόμαυρη φωτογραφία.</a:t>
            </a:r>
          </a:p>
          <a:p>
            <a:pPr marL="0" indent="0" algn="ctr">
              <a:buNone/>
            </a:pPr>
            <a:r>
              <a:rPr lang="el-GR" sz="2200" dirty="0">
                <a:latin typeface="Arial" panose="020B0604020202020204" pitchFamily="34" charset="0"/>
                <a:cs typeface="Arial" panose="020B0604020202020204" pitchFamily="34" charset="0"/>
              </a:rPr>
              <a:t>Μια πληθώρα ερωτημάτων γεννιούνται από αυτή την εικόνα, πολλά μένουν αναπάντητα· ένα βαθύ, κενό, μαύρο διάστημα, ένας άντρας χωρίς ταυτότητα. Αυτή είναι καθαρή τέχνη, με κομψότητα που διαχέεται σε όλο το κάδρο — είτε πρόκειται για τον μακρινό πύργο σημάτων, είτε για τις ήσυχες μορφές που περπατούν μέσα στο χιόνι.</a:t>
            </a:r>
          </a:p>
          <a:p>
            <a:pPr marL="0" indent="0" algn="ctr">
              <a:buNone/>
            </a:pPr>
            <a:r>
              <a:rPr lang="el-GR" sz="2200" dirty="0">
                <a:latin typeface="Arial" panose="020B0604020202020204" pitchFamily="34" charset="0"/>
                <a:cs typeface="Arial" panose="020B0604020202020204" pitchFamily="34" charset="0"/>
              </a:rPr>
              <a:t>Αυτό είναι ορισμός της ομορφιάς και της τέχνης.</a:t>
            </a:r>
          </a:p>
          <a:p>
            <a:endParaRPr lang="el-GR" dirty="0"/>
          </a:p>
        </p:txBody>
      </p:sp>
      <p:pic>
        <p:nvPicPr>
          <p:cNvPr id="10242" name="Picture 2" descr="Photo by Saul Leiter">
            <a:extLst>
              <a:ext uri="{FF2B5EF4-FFF2-40B4-BE49-F238E27FC236}">
                <a16:creationId xmlns:a16="http://schemas.microsoft.com/office/drawing/2014/main" id="{1E427835-71FB-350C-F831-A6E340832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834" y="190501"/>
            <a:ext cx="8012216" cy="530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34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5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4EC25C6-B459-71AD-079E-013EAFF633FA}"/>
              </a:ext>
            </a:extLst>
          </p:cNvPr>
          <p:cNvSpPr>
            <a:spLocks noGrp="1"/>
          </p:cNvSpPr>
          <p:nvPr>
            <p:ph type="title"/>
          </p:nvPr>
        </p:nvSpPr>
        <p:spPr>
          <a:xfrm>
            <a:off x="8753475" y="0"/>
            <a:ext cx="3324225" cy="5819775"/>
          </a:xfrm>
        </p:spPr>
        <p:txBody>
          <a:bodyPr vert="horz" lIns="91440" tIns="45720" rIns="91440" bIns="45720" rtlCol="0" anchor="ctr">
            <a:normAutofit fontScale="90000"/>
          </a:bodyPr>
          <a:lstStyle/>
          <a:p>
            <a:br>
              <a:rPr lang="en-US" sz="900" b="1" dirty="0">
                <a:solidFill>
                  <a:srgbClr val="FFFFFF"/>
                </a:solidFill>
              </a:rPr>
            </a:br>
            <a:br>
              <a:rPr lang="en-US" sz="900" b="1" dirty="0">
                <a:solidFill>
                  <a:srgbClr val="FFFFFF"/>
                </a:solidFill>
              </a:rPr>
            </a:br>
            <a:br>
              <a:rPr lang="el-GR" sz="900" b="1" dirty="0">
                <a:solidFill>
                  <a:srgbClr val="FFFFFF"/>
                </a:solidFill>
              </a:rPr>
            </a:br>
            <a:r>
              <a:rPr lang="en-US" sz="1300" b="1" dirty="0">
                <a:latin typeface="Arial" panose="020B0604020202020204" pitchFamily="34" charset="0"/>
                <a:cs typeface="Arial" panose="020B0604020202020204" pitchFamily="34" charset="0"/>
              </a:rPr>
              <a:t>Στόχος </a:t>
            </a:r>
            <a:r>
              <a:rPr lang="el-GR" sz="1300" b="1"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του Μα</a:t>
            </a:r>
            <a:r>
              <a:rPr lang="en-US" sz="1300" b="1" dirty="0" err="1">
                <a:latin typeface="Arial" panose="020B0604020202020204" pitchFamily="34" charset="0"/>
                <a:cs typeface="Arial" panose="020B0604020202020204" pitchFamily="34" charset="0"/>
              </a:rPr>
              <a:t>θήμ</a:t>
            </a:r>
            <a:r>
              <a:rPr lang="en-US" sz="1300" b="1" dirty="0">
                <a:latin typeface="Arial" panose="020B0604020202020204" pitchFamily="34" charset="0"/>
                <a:cs typeface="Arial" panose="020B0604020202020204" pitchFamily="34" charset="0"/>
              </a:rPr>
              <a:t>ατος</a:t>
            </a:r>
            <a:br>
              <a:rPr lang="el-GR" sz="1300" b="1" dirty="0">
                <a:latin typeface="Arial" panose="020B0604020202020204" pitchFamily="34" charset="0"/>
                <a:cs typeface="Arial" panose="020B0604020202020204" pitchFamily="34" charset="0"/>
              </a:rPr>
            </a:br>
            <a:r>
              <a:rPr lang="en-US" sz="1300" b="1" dirty="0">
                <a:latin typeface="Arial" panose="020B0604020202020204" pitchFamily="34" charset="0"/>
                <a:cs typeface="Arial" panose="020B0604020202020204" pitchFamily="34" charset="0"/>
              </a:rPr>
              <a:t>Παρα</a:t>
            </a:r>
            <a:r>
              <a:rPr lang="en-US" sz="1300" b="1" dirty="0" err="1">
                <a:latin typeface="Arial" panose="020B0604020202020204" pitchFamily="34" charset="0"/>
                <a:cs typeface="Arial" panose="020B0604020202020204" pitchFamily="34" charset="0"/>
              </a:rPr>
              <a:t>τήρηση</a:t>
            </a:r>
            <a:r>
              <a:rPr lang="en-US" sz="1300" b="1" dirty="0">
                <a:latin typeface="Arial" panose="020B0604020202020204" pitchFamily="34" charset="0"/>
                <a:cs typeface="Arial" panose="020B0604020202020204" pitchFamily="34" charset="0"/>
              </a:rPr>
              <a:t> &amp; Φωτογραφία</a:t>
            </a:r>
            <a:br>
              <a:rPr lang="en-US" sz="13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Να παρουσιάσετε τις δικές σας </a:t>
            </a:r>
            <a:r>
              <a:rPr lang="en-US" sz="1300" b="1" dirty="0">
                <a:latin typeface="Arial" panose="020B0604020202020204" pitchFamily="34" charset="0"/>
                <a:cs typeface="Arial" panose="020B0604020202020204" pitchFamily="34" charset="0"/>
              </a:rPr>
              <a:t>σκέψεις και φωτογραφίες</a:t>
            </a:r>
            <a:r>
              <a:rPr lang="en-US" sz="1300" dirty="0">
                <a:latin typeface="Arial" panose="020B0604020202020204" pitchFamily="34" charset="0"/>
                <a:cs typeface="Arial" panose="020B0604020202020204" pitchFamily="34" charset="0"/>
              </a:rPr>
              <a:t>, καλλιεργώντας την </a:t>
            </a:r>
            <a:r>
              <a:rPr lang="en-US" sz="1300" b="1" dirty="0">
                <a:latin typeface="Arial" panose="020B0604020202020204" pitchFamily="34" charset="0"/>
                <a:cs typeface="Arial" panose="020B0604020202020204" pitchFamily="34" charset="0"/>
              </a:rPr>
              <a:t>παρατήρηση, τη δημιουργική έκφραση</a:t>
            </a:r>
            <a:r>
              <a:rPr lang="en-US" sz="1300" dirty="0">
                <a:latin typeface="Arial" panose="020B0604020202020204" pitchFamily="34" charset="0"/>
                <a:cs typeface="Arial" panose="020B0604020202020204" pitchFamily="34" charset="0"/>
              </a:rPr>
              <a:t> και την </a:t>
            </a:r>
            <a:r>
              <a:rPr lang="en-US" sz="1300" b="1" dirty="0">
                <a:latin typeface="Arial" panose="020B0604020202020204" pitchFamily="34" charset="0"/>
                <a:cs typeface="Arial" panose="020B0604020202020204" pitchFamily="34" charset="0"/>
              </a:rPr>
              <a:t>προσωπική ματιά</a:t>
            </a:r>
            <a:r>
              <a:rPr lang="en-US" sz="1300" dirty="0">
                <a:latin typeface="Arial" panose="020B0604020202020204" pitchFamily="34" charset="0"/>
                <a:cs typeface="Arial" panose="020B0604020202020204" pitchFamily="34" charset="0"/>
              </a:rPr>
              <a:t>.</a:t>
            </a:r>
            <a:br>
              <a:rPr lang="el-GR" sz="1300" dirty="0">
                <a:latin typeface="Arial" panose="020B0604020202020204" pitchFamily="34" charset="0"/>
                <a:cs typeface="Arial" panose="020B0604020202020204" pitchFamily="34" charset="0"/>
              </a:rPr>
            </a:br>
            <a:br>
              <a:rPr lang="el-GR" sz="1300" dirty="0">
                <a:latin typeface="Arial" panose="020B0604020202020204" pitchFamily="34" charset="0"/>
                <a:cs typeface="Arial" panose="020B0604020202020204" pitchFamily="34" charset="0"/>
              </a:rPr>
            </a:br>
            <a:br>
              <a:rPr lang="en-US" sz="1300" dirty="0">
                <a:solidFill>
                  <a:srgbClr val="FFFFFF"/>
                </a:solidFill>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Οδηγίες </a:t>
            </a:r>
            <a:r>
              <a:rPr lang="el-GR"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συμμετοχής:</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Στείλτε </a:t>
            </a:r>
            <a:r>
              <a:rPr lang="el-GR"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τις φωτογραφίες σας μέχρι τις 16/11/2025</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Email: mgiannari@med.uoa.gr</a:t>
            </a:r>
            <a:br>
              <a:rPr lang="en-US" sz="14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Συμπεριλάβετε:</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Τίτλο φωτογραφίας</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Σύντομο συνοδευτικό κείμενο</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Παρουσίαση &amp; Έκθεση:</a:t>
            </a:r>
            <a:br>
              <a:rPr lang="en-US" sz="1400" dirty="0">
                <a:latin typeface="Arial" panose="020B0604020202020204" pitchFamily="34" charset="0"/>
                <a:cs typeface="Arial" panose="020B0604020202020204" pitchFamily="34" charset="0"/>
              </a:rPr>
            </a:br>
            <a:br>
              <a:rPr lang="el-GR" sz="1300" dirty="0">
                <a:solidFill>
                  <a:srgbClr val="FFFFFF"/>
                </a:solidFill>
                <a:latin typeface="Arial" panose="020B0604020202020204" pitchFamily="34" charset="0"/>
                <a:cs typeface="Arial" panose="020B0604020202020204" pitchFamily="34" charset="0"/>
              </a:rPr>
            </a:br>
            <a:br>
              <a:rPr lang="el-GR" sz="1300" dirty="0">
                <a:solidFill>
                  <a:srgbClr val="FFFFFF"/>
                </a:solidFill>
                <a:latin typeface="Arial" panose="020B0604020202020204" pitchFamily="34" charset="0"/>
                <a:cs typeface="Arial" panose="020B0604020202020204" pitchFamily="34" charset="0"/>
              </a:rPr>
            </a:br>
            <a:br>
              <a:rPr lang="el-GR" sz="1300" dirty="0">
                <a:solidFill>
                  <a:srgbClr val="FFFFFF"/>
                </a:solidFill>
                <a:latin typeface="Arial" panose="020B0604020202020204" pitchFamily="34" charset="0"/>
                <a:cs typeface="Arial" panose="020B0604020202020204" pitchFamily="34" charset="0"/>
              </a:rPr>
            </a:br>
            <a:r>
              <a:rPr lang="en-US" sz="1300" b="1" dirty="0">
                <a:latin typeface="Arial" panose="020B0604020202020204" pitchFamily="34" charset="0"/>
                <a:cs typeface="Arial" panose="020B0604020202020204" pitchFamily="34" charset="0"/>
              </a:rPr>
              <a:t>Στις 24/11/2025, στο τελευταίο δια ζώσης μάθημα, θα έχετε τη δυνατότητα να παρουσιάσετε τις φωτογραφίες σας και να συμμετέχετε στην φωτογραφική έκθεση του μαθήματος.</a:t>
            </a:r>
            <a:br>
              <a:rPr lang="el-GR" sz="1300" b="1" dirty="0">
                <a:latin typeface="Arial" panose="020B0604020202020204" pitchFamily="34" charset="0"/>
                <a:cs typeface="Arial" panose="020B0604020202020204" pitchFamily="34" charset="0"/>
              </a:rPr>
            </a:br>
            <a:br>
              <a:rPr lang="en-US" sz="1300" b="1" dirty="0">
                <a:latin typeface="Arial" panose="020B0604020202020204" pitchFamily="34" charset="0"/>
                <a:cs typeface="Arial" panose="020B0604020202020204" pitchFamily="34" charset="0"/>
              </a:rPr>
            </a:br>
            <a:r>
              <a:rPr lang="en-US" sz="1300" b="1" dirty="0">
                <a:latin typeface="Arial" panose="020B0604020202020204" pitchFamily="34" charset="0"/>
                <a:cs typeface="Arial" panose="020B0604020202020204" pitchFamily="34" charset="0"/>
              </a:rPr>
              <a:t>Μοιραστείτε την οπτική σας και εμπνεύστε τους άλλους με τον δικό σας τρόπο να βλέπουν τον κόσμο!</a:t>
            </a:r>
            <a:br>
              <a:rPr lang="en-US" sz="1300" b="1" dirty="0">
                <a:latin typeface="Arial" panose="020B0604020202020204" pitchFamily="34" charset="0"/>
                <a:cs typeface="Arial" panose="020B0604020202020204" pitchFamily="34" charset="0"/>
              </a:rPr>
            </a:br>
            <a:endParaRPr lang="en-US" sz="1300" b="1" dirty="0">
              <a:latin typeface="Arial" panose="020B0604020202020204" pitchFamily="34" charset="0"/>
              <a:cs typeface="Arial" panose="020B0604020202020204" pitchFamily="34" charset="0"/>
            </a:endParaRPr>
          </a:p>
        </p:txBody>
      </p:sp>
      <p:sp>
        <p:nvSpPr>
          <p:cNvPr id="103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4 εκθέσεις φωτογραφίας που αξίζει να δεις στην Αθήνα">
            <a:extLst>
              <a:ext uri="{FF2B5EF4-FFF2-40B4-BE49-F238E27FC236}">
                <a16:creationId xmlns:a16="http://schemas.microsoft.com/office/drawing/2014/main" id="{F40A8E91-C47E-34C8-998D-155F852AC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29" b="-2"/>
          <a:stretch>
            <a:fillRect/>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2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1347430-3391-D4E7-AEFD-830CCE3997E8}"/>
              </a:ext>
            </a:extLst>
          </p:cNvPr>
          <p:cNvSpPr>
            <a:spLocks noGrp="1"/>
          </p:cNvSpPr>
          <p:nvPr>
            <p:ph idx="1"/>
          </p:nvPr>
        </p:nvSpPr>
        <p:spPr/>
        <p:txBody>
          <a:bodyPr>
            <a:normAutofit lnSpcReduction="10000"/>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sz="1400" i="1" dirty="0"/>
          </a:p>
          <a:p>
            <a:pPr marL="0" indent="0">
              <a:buNone/>
            </a:pPr>
            <a:r>
              <a:rPr lang="el-GR" sz="1200" i="1" dirty="0"/>
              <a:t>Φωτογράφος </a:t>
            </a:r>
            <a:r>
              <a:rPr lang="en-US" sz="1200" i="1" dirty="0"/>
              <a:t>Colin Sanders</a:t>
            </a:r>
          </a:p>
          <a:p>
            <a:pPr marL="0" indent="0">
              <a:buNone/>
            </a:pPr>
            <a:endParaRPr lang="el-GR" dirty="0"/>
          </a:p>
        </p:txBody>
      </p:sp>
      <p:pic>
        <p:nvPicPr>
          <p:cNvPr id="5" name="Εικόνα 4">
            <a:extLst>
              <a:ext uri="{FF2B5EF4-FFF2-40B4-BE49-F238E27FC236}">
                <a16:creationId xmlns:a16="http://schemas.microsoft.com/office/drawing/2014/main" id="{2CD8A40E-B8A1-F91C-1F32-3EB9EB78F06B}"/>
              </a:ext>
            </a:extLst>
          </p:cNvPr>
          <p:cNvPicPr>
            <a:picLocks noChangeAspect="1"/>
          </p:cNvPicPr>
          <p:nvPr/>
        </p:nvPicPr>
        <p:blipFill>
          <a:blip r:embed="rId2"/>
          <a:stretch>
            <a:fillRect/>
          </a:stretch>
        </p:blipFill>
        <p:spPr>
          <a:xfrm>
            <a:off x="838200" y="319857"/>
            <a:ext cx="5305425" cy="5372100"/>
          </a:xfrm>
          <a:prstGeom prst="rect">
            <a:avLst/>
          </a:prstGeom>
        </p:spPr>
      </p:pic>
      <p:sp>
        <p:nvSpPr>
          <p:cNvPr id="8" name="TextBox 7">
            <a:extLst>
              <a:ext uri="{FF2B5EF4-FFF2-40B4-BE49-F238E27FC236}">
                <a16:creationId xmlns:a16="http://schemas.microsoft.com/office/drawing/2014/main" id="{F64694B5-31CB-B6A2-7531-73A00E0BBE7B}"/>
              </a:ext>
            </a:extLst>
          </p:cNvPr>
          <p:cNvSpPr txBox="1"/>
          <p:nvPr/>
        </p:nvSpPr>
        <p:spPr>
          <a:xfrm>
            <a:off x="6355533" y="319857"/>
            <a:ext cx="5395865" cy="7325082"/>
          </a:xfrm>
          <a:prstGeom prst="rect">
            <a:avLst/>
          </a:prstGeom>
          <a:noFill/>
        </p:spPr>
        <p:txBody>
          <a:bodyPr wrap="square" rtlCol="0">
            <a:spAutoFit/>
          </a:bodyPr>
          <a:lstStyle/>
          <a:p>
            <a:endParaRPr lang="el-GR" sz="1400" dirty="0"/>
          </a:p>
          <a:p>
            <a:pPr algn="just"/>
            <a:r>
              <a:rPr lang="el-GR" sz="1200" dirty="0">
                <a:latin typeface="Arial" panose="020B0604020202020204" pitchFamily="34" charset="0"/>
                <a:cs typeface="Arial" panose="020B0604020202020204" pitchFamily="34" charset="0"/>
              </a:rPr>
              <a:t>Η φωτογραφία είναι ένα πολύ προσωπικό ταξίδι. </a:t>
            </a:r>
          </a:p>
          <a:p>
            <a:pPr algn="just"/>
            <a:endParaRPr lang="el-GR" sz="1200" dirty="0">
              <a:latin typeface="Arial" panose="020B0604020202020204" pitchFamily="34" charset="0"/>
              <a:cs typeface="Arial" panose="020B0604020202020204" pitchFamily="34" charset="0"/>
            </a:endParaRPr>
          </a:p>
          <a:p>
            <a:pPr algn="just"/>
            <a:r>
              <a:rPr lang="el-GR" sz="1200" dirty="0">
                <a:latin typeface="Arial" panose="020B0604020202020204" pitchFamily="34" charset="0"/>
                <a:cs typeface="Arial" panose="020B0604020202020204" pitchFamily="34" charset="0"/>
              </a:rPr>
              <a:t>Ένας συνδυασμός τεχνικής δεξιότητας και μοναδικής έκφρασης μιας στιγμής που βιώνεται. </a:t>
            </a:r>
          </a:p>
          <a:p>
            <a:pPr algn="just"/>
            <a:endParaRPr lang="el-GR" sz="1200" dirty="0">
              <a:latin typeface="Arial" panose="020B0604020202020204" pitchFamily="34" charset="0"/>
              <a:cs typeface="Arial" panose="020B0604020202020204" pitchFamily="34" charset="0"/>
            </a:endParaRPr>
          </a:p>
          <a:p>
            <a:pPr algn="just"/>
            <a:r>
              <a:rPr lang="el-GR" sz="1200" dirty="0">
                <a:latin typeface="Arial" panose="020B0604020202020204" pitchFamily="34" charset="0"/>
                <a:cs typeface="Arial" panose="020B0604020202020204" pitchFamily="34" charset="0"/>
              </a:rPr>
              <a:t>Η ομορφιά είναι τα πάντα, από το συνηθισμένο μέχρι το πιο εκλεκτό τοπίο -  η ομορφιά δεν έχει κανόνες, όρια ή φόρμουλες είναι ένα από τα πιο σημαντικά μαθήματα που μπορεί να μάθει κάποιος που ασχολείται με τη φωτογραφία. </a:t>
            </a:r>
          </a:p>
          <a:p>
            <a:pPr algn="just"/>
            <a:endParaRPr lang="el-GR" sz="1200" dirty="0">
              <a:latin typeface="Arial" panose="020B0604020202020204" pitchFamily="34" charset="0"/>
              <a:cs typeface="Arial" panose="020B0604020202020204" pitchFamily="34" charset="0"/>
            </a:endParaRPr>
          </a:p>
          <a:p>
            <a:pPr algn="just"/>
            <a:r>
              <a:rPr lang="el-GR" sz="1200" dirty="0">
                <a:latin typeface="Arial" panose="020B0604020202020204" pitchFamily="34" charset="0"/>
                <a:cs typeface="Arial" panose="020B0604020202020204" pitchFamily="34" charset="0"/>
              </a:rPr>
              <a:t>Κάθε μια φωτογραφία λέει μια δική μας ιστορία, τη σύνδεσή μας με τον κόσμο που ζούμε σήμερα. </a:t>
            </a:r>
          </a:p>
          <a:p>
            <a:pPr algn="just"/>
            <a:endParaRPr lang="el-GR" sz="1200" dirty="0">
              <a:latin typeface="Arial" panose="020B0604020202020204" pitchFamily="34" charset="0"/>
              <a:cs typeface="Arial" panose="020B0604020202020204" pitchFamily="34" charset="0"/>
            </a:endParaRPr>
          </a:p>
          <a:p>
            <a:pPr algn="just"/>
            <a:r>
              <a:rPr lang="el-GR" sz="1200" dirty="0">
                <a:latin typeface="Arial" panose="020B0604020202020204" pitchFamily="34" charset="0"/>
                <a:cs typeface="Arial" panose="020B0604020202020204" pitchFamily="34" charset="0"/>
              </a:rPr>
              <a:t>Αυτό το εργαστήρι είναι μια πρόσκληση να ανακαλύψετε τη δική σας σχέση με τον κόσμο γύρω σας: να εξερευνήσετε τα συναισθήματά σας, να εκφράσετε τις συνδέσεις σας και να ανακαλύψετε τη δική σας προοπτική.  </a:t>
            </a:r>
          </a:p>
          <a:p>
            <a:pPr algn="just"/>
            <a:endParaRPr lang="el-GR" sz="1200" dirty="0">
              <a:latin typeface="Arial" panose="020B0604020202020204" pitchFamily="34" charset="0"/>
              <a:cs typeface="Arial" panose="020B0604020202020204" pitchFamily="34" charset="0"/>
            </a:endParaRPr>
          </a:p>
          <a:p>
            <a:pPr algn="just"/>
            <a:r>
              <a:rPr lang="el-GR" sz="1200" dirty="0">
                <a:latin typeface="Arial" panose="020B0604020202020204" pitchFamily="34" charset="0"/>
                <a:cs typeface="Arial" panose="020B0604020202020204" pitchFamily="34" charset="0"/>
              </a:rPr>
              <a:t>Η ενσυνείδητη φωτογραφία μας προσκαλεί να απελευθερωθούμε </a:t>
            </a:r>
          </a:p>
          <a:p>
            <a:pPr algn="just"/>
            <a:endParaRPr lang="el-GR" sz="1200" dirty="0">
              <a:latin typeface="Arial" panose="020B0604020202020204" pitchFamily="34" charset="0"/>
              <a:cs typeface="Arial" panose="020B0604020202020204" pitchFamily="34" charset="0"/>
            </a:endParaRPr>
          </a:p>
          <a:p>
            <a:pPr algn="just"/>
            <a:r>
              <a:rPr lang="el-GR" sz="1200" dirty="0">
                <a:latin typeface="Arial" panose="020B0604020202020204" pitchFamily="34" charset="0"/>
                <a:cs typeface="Arial" panose="020B0604020202020204" pitchFamily="34" charset="0"/>
              </a:rPr>
              <a:t>Μας ψιθυρίζει: "Σταμάτα. Κοίτα. Νιώσε". Παρατηρήστε τη χαρά του να είστε απλώς παρόντες/παρούσες. Είναι μια προσπάθεια  να βρούμε ενδιαφέρον  στα συνηθισμένα αλλά και την ομορφιά στο απροσδόκητο.  </a:t>
            </a:r>
          </a:p>
          <a:p>
            <a:pPr algn="just"/>
            <a:endParaRPr lang="el-GR" sz="1200" dirty="0">
              <a:latin typeface="Arial" panose="020B0604020202020204" pitchFamily="34" charset="0"/>
              <a:cs typeface="Arial" panose="020B0604020202020204" pitchFamily="34" charset="0"/>
            </a:endParaRPr>
          </a:p>
          <a:p>
            <a:pPr algn="just"/>
            <a:r>
              <a:rPr lang="el-GR" sz="1200" dirty="0">
                <a:latin typeface="Arial" panose="020B0604020202020204" pitchFamily="34" charset="0"/>
                <a:cs typeface="Arial" panose="020B0604020202020204" pitchFamily="34" charset="0"/>
              </a:rPr>
              <a:t>Τι χρειαζόμαστε : Μια φωτογραφική μηχανή ή ένα κινητό </a:t>
            </a:r>
          </a:p>
          <a:p>
            <a:endParaRPr lang="el-GR" sz="1200" dirty="0">
              <a:latin typeface="Arial" panose="020B0604020202020204" pitchFamily="34" charset="0"/>
              <a:cs typeface="Arial" panose="020B0604020202020204" pitchFamily="34" charset="0"/>
            </a:endParaRPr>
          </a:p>
          <a:p>
            <a:r>
              <a:rPr lang="el-GR" sz="1200" b="1" u="sng" dirty="0">
                <a:solidFill>
                  <a:schemeClr val="bg1"/>
                </a:solidFill>
                <a:latin typeface="Arial" panose="020B0604020202020204" pitchFamily="34" charset="0"/>
                <a:cs typeface="Arial" panose="020B0604020202020204" pitchFamily="34" charset="0"/>
              </a:rPr>
              <a:t> χρειαζόμαστε:</a:t>
            </a:r>
          </a:p>
          <a:p>
            <a:endParaRPr lang="el-GR" sz="1200" b="1" u="sng" dirty="0">
              <a:solidFill>
                <a:schemeClr val="bg1"/>
              </a:solidFill>
              <a:latin typeface="Arial" panose="020B0604020202020204" pitchFamily="34" charset="0"/>
              <a:cs typeface="Arial" panose="020B0604020202020204" pitchFamily="34" charset="0"/>
            </a:endParaRPr>
          </a:p>
          <a:p>
            <a:r>
              <a:rPr lang="el-GR" sz="1200" b="1" dirty="0">
                <a:solidFill>
                  <a:schemeClr val="bg1"/>
                </a:solidFill>
                <a:latin typeface="Arial" panose="020B0604020202020204" pitchFamily="34" charset="0"/>
                <a:cs typeface="Arial" panose="020B0604020202020204" pitchFamily="34" charset="0"/>
              </a:rPr>
              <a:t>Μια φωτογραφική μηχανή ή ένα κινητό</a:t>
            </a:r>
          </a:p>
          <a:p>
            <a:endParaRPr lang="el-GR" sz="1200" b="1" dirty="0">
              <a:solidFill>
                <a:schemeClr val="bg1"/>
              </a:solidFill>
            </a:endParaRPr>
          </a:p>
          <a:p>
            <a:endParaRPr lang="el-GR" sz="1200" b="1" dirty="0">
              <a:solidFill>
                <a:schemeClr val="bg1"/>
              </a:solidFill>
            </a:endParaRPr>
          </a:p>
          <a:p>
            <a:endParaRPr lang="el-GR" sz="1200" dirty="0"/>
          </a:p>
          <a:p>
            <a:endParaRPr lang="el-GR" sz="1400" dirty="0"/>
          </a:p>
          <a:p>
            <a:endParaRPr lang="el-GR" sz="1400" dirty="0"/>
          </a:p>
          <a:p>
            <a:endParaRPr lang="el-GR" sz="1400" dirty="0"/>
          </a:p>
          <a:p>
            <a:endParaRPr lang="el-GR" sz="1400" dirty="0"/>
          </a:p>
          <a:p>
            <a:endParaRPr lang="el-GR" sz="1400" dirty="0"/>
          </a:p>
          <a:p>
            <a:endParaRPr lang="el-GR" sz="1400" dirty="0"/>
          </a:p>
        </p:txBody>
      </p:sp>
    </p:spTree>
    <p:extLst>
      <p:ext uri="{BB962C8B-B14F-4D97-AF65-F5344CB8AC3E}">
        <p14:creationId xmlns:p14="http://schemas.microsoft.com/office/powerpoint/2010/main" val="3049604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AF4D7BA-A98C-2060-0247-2E767FEE7ADF}"/>
              </a:ext>
            </a:extLst>
          </p:cNvPr>
          <p:cNvSpPr>
            <a:spLocks noGrp="1"/>
          </p:cNvSpPr>
          <p:nvPr>
            <p:ph idx="1"/>
          </p:nvPr>
        </p:nvSpPr>
        <p:spPr>
          <a:xfrm>
            <a:off x="279913" y="712772"/>
            <a:ext cx="6639614" cy="6000751"/>
          </a:xfrm>
        </p:spPr>
        <p:txBody>
          <a:bodyPr>
            <a:normAutofit/>
          </a:bodyPr>
          <a:lstStyle/>
          <a:p>
            <a:pPr marL="0" indent="0" algn="just">
              <a:buNone/>
            </a:pPr>
            <a:r>
              <a:rPr lang="el-GR" sz="1200" i="1" dirty="0">
                <a:latin typeface="Arial" panose="020B0604020202020204" pitchFamily="34" charset="0"/>
                <a:cs typeface="Arial" panose="020B0604020202020204" pitchFamily="34" charset="0"/>
              </a:rPr>
              <a:t>Να συνεχίζετε πάντα να φωτογραφίζετε, ανεξάρτητα από την έλλειψη συναρπαστικών θεμάτων. Με την πάροδο του χρόνου, μπορεί ακόμη και να διαπιστώσετε ότι υπάρχει μια ήσυχη γοητεία στα καθημερινά θέματα. Άλλωστε, τις ζωές μας κυρίως γεμίζουν από συνηθισμένες στιγμές. </a:t>
            </a:r>
          </a:p>
          <a:p>
            <a:pPr marL="0" indent="0" algn="just">
              <a:buNone/>
            </a:pPr>
            <a:r>
              <a:rPr lang="el-GR" sz="1200" i="1" dirty="0">
                <a:latin typeface="Arial" panose="020B0604020202020204" pitchFamily="34" charset="0"/>
                <a:cs typeface="Arial" panose="020B0604020202020204" pitchFamily="34" charset="0"/>
              </a:rPr>
              <a:t>Δεν αξίζει μια προσπάθεια να βρούμε ομορφιά σε αυτό;</a:t>
            </a:r>
          </a:p>
          <a:p>
            <a:pPr marL="0" indent="0" algn="just">
              <a:buNone/>
            </a:pPr>
            <a:endParaRPr lang="el-GR" sz="1200" b="1" i="1" dirty="0">
              <a:solidFill>
                <a:schemeClr val="tx1">
                  <a:lumMod val="50000"/>
                  <a:lumOff val="50000"/>
                </a:schemeClr>
              </a:solidFill>
              <a:latin typeface="Arial" panose="020B0604020202020204" pitchFamily="34" charset="0"/>
              <a:cs typeface="Arial" panose="020B0604020202020204" pitchFamily="34" charset="0"/>
            </a:endParaRPr>
          </a:p>
          <a:p>
            <a:pPr marL="0" indent="0" algn="just">
              <a:buNone/>
            </a:pPr>
            <a:endParaRPr lang="el-GR" sz="1200" b="1" i="1" dirty="0">
              <a:solidFill>
                <a:schemeClr val="tx1">
                  <a:lumMod val="50000"/>
                  <a:lumOff val="50000"/>
                </a:schemeClr>
              </a:solidFill>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a:p>
            <a:pPr marL="0" indent="0" algn="r">
              <a:buNone/>
            </a:pPr>
            <a:r>
              <a:rPr lang="el-GR" sz="1200" i="1"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Photo by </a:t>
            </a:r>
            <a:r>
              <a:rPr lang="en-US" sz="1000" i="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Maria Schaefer</a:t>
            </a:r>
            <a:endParaRPr lang="el-GR" sz="1000" i="1" dirty="0">
              <a:latin typeface="Arial" panose="020B0604020202020204" pitchFamily="34" charset="0"/>
              <a:cs typeface="Arial" panose="020B0604020202020204" pitchFamily="34" charset="0"/>
            </a:endParaRPr>
          </a:p>
          <a:p>
            <a:pPr marL="0" indent="0" algn="just">
              <a:buNone/>
            </a:pPr>
            <a:endParaRPr lang="el-GR" sz="1200" i="1" dirty="0">
              <a:latin typeface="Arial" panose="020B0604020202020204" pitchFamily="34" charset="0"/>
              <a:cs typeface="Arial" panose="020B0604020202020204" pitchFamily="34" charset="0"/>
            </a:endParaRPr>
          </a:p>
        </p:txBody>
      </p:sp>
      <p:pic>
        <p:nvPicPr>
          <p:cNvPr id="9218" name="Picture 2">
            <a:extLst>
              <a:ext uri="{FF2B5EF4-FFF2-40B4-BE49-F238E27FC236}">
                <a16:creationId xmlns:a16="http://schemas.microsoft.com/office/drawing/2014/main" id="{E19DDEA7-3B8A-280E-273B-13D21DF47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8311"/>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3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441A97A-49AB-8992-E0B0-4D0CFF96AB3F}"/>
              </a:ext>
            </a:extLst>
          </p:cNvPr>
          <p:cNvSpPr>
            <a:spLocks noGrp="1"/>
          </p:cNvSpPr>
          <p:nvPr>
            <p:ph idx="1"/>
          </p:nvPr>
        </p:nvSpPr>
        <p:spPr>
          <a:xfrm>
            <a:off x="838200" y="95250"/>
            <a:ext cx="10515600" cy="6081713"/>
          </a:xfrm>
        </p:spPr>
        <p:txBody>
          <a:bodyPr>
            <a:normAutofit fontScale="40000" lnSpcReduction="20000"/>
          </a:bodyPr>
          <a:lstStyle/>
          <a:p>
            <a:r>
              <a:rPr lang="el-GR" b="1" dirty="0" err="1"/>
              <a:t>References</a:t>
            </a:r>
            <a:endParaRPr lang="el-GR" dirty="0"/>
          </a:p>
          <a:p>
            <a:pPr lvl="0"/>
            <a:r>
              <a:rPr lang="en-US" dirty="0"/>
              <a:t>Gottlieb, J. (2014). The art of mindful photography. </a:t>
            </a:r>
            <a:r>
              <a:rPr lang="en-US" i="1" dirty="0"/>
              <a:t>National Geographic</a:t>
            </a:r>
            <a:r>
              <a:rPr lang="en-US" dirty="0"/>
              <a:t>. Retrieved January 6, 2021, from </a:t>
            </a:r>
            <a:r>
              <a:rPr lang="en-US" u="sng" dirty="0">
                <a:hlinkClick r:id="rId2"/>
              </a:rPr>
              <a:t>https://www.nationalgeographic.com/travel/intelligent-travel/2014/06/06/mindful-photography-jonathan-foust/</a:t>
            </a:r>
            <a:endParaRPr lang="el-GR" dirty="0"/>
          </a:p>
          <a:p>
            <a:pPr lvl="0"/>
            <a:r>
              <a:rPr lang="en-US" dirty="0"/>
              <a:t>Guzman, L. (2020). </a:t>
            </a:r>
            <a:r>
              <a:rPr lang="en-US" i="1" dirty="0"/>
              <a:t>Essential art therapy exercises: Effective techniques to manage anxiety, depression, and PTSD</a:t>
            </a:r>
            <a:r>
              <a:rPr lang="en-US" dirty="0"/>
              <a:t>. </a:t>
            </a:r>
            <a:r>
              <a:rPr lang="el-GR" dirty="0" err="1"/>
              <a:t>Rockridge</a:t>
            </a:r>
            <a:r>
              <a:rPr lang="el-GR" dirty="0"/>
              <a:t> </a:t>
            </a:r>
            <a:r>
              <a:rPr lang="el-GR" dirty="0" err="1"/>
              <a:t>Press</a:t>
            </a:r>
            <a:r>
              <a:rPr lang="el-GR" dirty="0"/>
              <a:t>.</a:t>
            </a:r>
          </a:p>
          <a:p>
            <a:pPr lvl="0"/>
            <a:r>
              <a:rPr lang="en-US" dirty="0" err="1"/>
              <a:t>Kalmanowitz</a:t>
            </a:r>
            <a:r>
              <a:rPr lang="en-US" dirty="0"/>
              <a:t>, D. L., &amp; Ho, R. T. H. (2017). Art therapy and mindfulness with survivors of political violence: A qualitative study. </a:t>
            </a:r>
            <a:r>
              <a:rPr lang="en-US" i="1" dirty="0"/>
              <a:t>Psychological Trauma: Theory, Research, Practice, and Policy</a:t>
            </a:r>
            <a:r>
              <a:rPr lang="en-US" dirty="0"/>
              <a:t>, </a:t>
            </a:r>
            <a:r>
              <a:rPr lang="en-US" i="1" dirty="0"/>
              <a:t>9</a:t>
            </a:r>
            <a:r>
              <a:rPr lang="en-US" dirty="0"/>
              <a:t>(Suppl 1), 107–113. </a:t>
            </a:r>
            <a:r>
              <a:rPr lang="en-US" u="sng" dirty="0">
                <a:hlinkClick r:id="rId3"/>
              </a:rPr>
              <a:t>https://doi.org/10.1037/tra0000174</a:t>
            </a:r>
            <a:endParaRPr lang="el-GR" dirty="0"/>
          </a:p>
          <a:p>
            <a:pPr lvl="0"/>
            <a:r>
              <a:rPr lang="en-US" dirty="0"/>
              <a:t>Kurtz, J. L., &amp; Lyubomirsky, S. (2013). Happiness promotion: Using mindful photography to increase positive emotion and appreciation. In J. J. Froh &amp; A. C. Parks (Eds.),  </a:t>
            </a:r>
            <a:r>
              <a:rPr lang="en-US" i="1" dirty="0"/>
              <a:t>Activities for teaching positive psychology: A guide for instructors</a:t>
            </a:r>
            <a:r>
              <a:rPr lang="en-US" dirty="0"/>
              <a:t> (pp. 133–136). </a:t>
            </a:r>
            <a:r>
              <a:rPr lang="el-GR" dirty="0"/>
              <a:t>American </a:t>
            </a:r>
            <a:r>
              <a:rPr lang="el-GR" dirty="0" err="1"/>
              <a:t>Psychological</a:t>
            </a:r>
            <a:r>
              <a:rPr lang="el-GR" dirty="0"/>
              <a:t> Association.</a:t>
            </a:r>
          </a:p>
          <a:p>
            <a:pPr lvl="0"/>
            <a:r>
              <a:rPr lang="en-US" dirty="0"/>
              <a:t>Kurtz, J. (2015). Seeing through new eyes: An experimental investigation of the benefits of photography. </a:t>
            </a:r>
            <a:r>
              <a:rPr lang="el-GR" i="1" dirty="0"/>
              <a:t>Journal of </a:t>
            </a:r>
            <a:r>
              <a:rPr lang="el-GR" i="1" dirty="0" err="1"/>
              <a:t>Basic</a:t>
            </a:r>
            <a:r>
              <a:rPr lang="el-GR" i="1" dirty="0"/>
              <a:t> &amp; </a:t>
            </a:r>
            <a:r>
              <a:rPr lang="el-GR" i="1" dirty="0" err="1"/>
              <a:t>Applied</a:t>
            </a:r>
            <a:r>
              <a:rPr lang="el-GR" i="1" dirty="0"/>
              <a:t> </a:t>
            </a:r>
            <a:r>
              <a:rPr lang="el-GR" i="1" dirty="0" err="1"/>
              <a:t>Sciences</a:t>
            </a:r>
            <a:r>
              <a:rPr lang="el-GR" dirty="0"/>
              <a:t>, </a:t>
            </a:r>
            <a:r>
              <a:rPr lang="el-GR" i="1" dirty="0"/>
              <a:t>11</a:t>
            </a:r>
            <a:r>
              <a:rPr lang="el-GR" dirty="0"/>
              <a:t>, 354–358. </a:t>
            </a:r>
            <a:r>
              <a:rPr lang="el-GR" u="sng" dirty="0">
                <a:hlinkClick r:id="rId4"/>
              </a:rPr>
              <a:t>https://doi.org/10.6000/1927-5129.2015.11.51</a:t>
            </a:r>
            <a:endParaRPr lang="el-GR" dirty="0"/>
          </a:p>
          <a:p>
            <a:pPr lvl="0"/>
            <a:r>
              <a:rPr lang="en-US" dirty="0"/>
              <a:t>Hale, R. (2020). Want to take better photos? Here’s how to practice at home. </a:t>
            </a:r>
            <a:r>
              <a:rPr lang="en-US" i="1" dirty="0"/>
              <a:t>National Geographic.</a:t>
            </a:r>
            <a:r>
              <a:rPr lang="en-US" dirty="0"/>
              <a:t> Retrieved January 6, 2021, from </a:t>
            </a:r>
            <a:r>
              <a:rPr lang="en-US" u="sng" dirty="0">
                <a:hlinkClick r:id="rId5"/>
              </a:rPr>
              <a:t>https://www.nationalgeographic.com/travel/2020/12/want-to-take-better-photos-heres-how-to-practice-at-home/</a:t>
            </a:r>
            <a:endParaRPr lang="el-GR" dirty="0"/>
          </a:p>
          <a:p>
            <a:pPr lvl="0"/>
            <a:r>
              <a:rPr lang="en-US" dirty="0"/>
              <a:t>Lopez, S. J., Edwards, L. M., &amp; Marques, S. C. (2020). </a:t>
            </a:r>
            <a:r>
              <a:rPr lang="en-US" i="1" dirty="0"/>
              <a:t>The Oxford handbook of positive psychology</a:t>
            </a:r>
            <a:r>
              <a:rPr lang="en-US" dirty="0"/>
              <a:t>. </a:t>
            </a:r>
            <a:r>
              <a:rPr lang="el-GR" dirty="0" err="1"/>
              <a:t>Oxford</a:t>
            </a:r>
            <a:r>
              <a:rPr lang="el-GR" dirty="0"/>
              <a:t> </a:t>
            </a:r>
            <a:r>
              <a:rPr lang="el-GR" dirty="0" err="1"/>
              <a:t>University</a:t>
            </a:r>
            <a:r>
              <a:rPr lang="el-GR" dirty="0"/>
              <a:t> </a:t>
            </a:r>
            <a:r>
              <a:rPr lang="el-GR" dirty="0" err="1"/>
              <a:t>Press</a:t>
            </a:r>
            <a:r>
              <a:rPr lang="el-GR" dirty="0"/>
              <a:t>.</a:t>
            </a:r>
          </a:p>
          <a:p>
            <a:pPr lvl="0"/>
            <a:r>
              <a:rPr lang="en-US" dirty="0"/>
              <a:t>Meister Eckhart. (2021, January 6). In </a:t>
            </a:r>
            <a:r>
              <a:rPr lang="en-US" i="1" dirty="0"/>
              <a:t>Wikipedia. </a:t>
            </a:r>
            <a:r>
              <a:rPr lang="el-GR" u="sng" dirty="0">
                <a:hlinkClick r:id="rId6"/>
              </a:rPr>
              <a:t>https://en.wikipedia.org/wiki/Meister_Eckhart</a:t>
            </a:r>
            <a:endParaRPr lang="el-GR" dirty="0"/>
          </a:p>
          <a:p>
            <a:pPr lvl="0"/>
            <a:r>
              <a:rPr lang="en-US" dirty="0"/>
              <a:t>Searls, A. (2019). </a:t>
            </a:r>
            <a:r>
              <a:rPr lang="en-US" i="1" dirty="0"/>
              <a:t>21 Days of mindful photography: A course in new perceptions</a:t>
            </a:r>
            <a:r>
              <a:rPr lang="en-US" dirty="0"/>
              <a:t>. [Kindle DX version]. Retrieved from </a:t>
            </a:r>
            <a:r>
              <a:rPr lang="en-US" u="sng" dirty="0">
                <a:hlinkClick r:id="rId7"/>
              </a:rPr>
              <a:t>https://www.amazon.com/21-Days-Mindful-Photography-Perceptions-ebook/dp/B07TVXRRGD/</a:t>
            </a:r>
            <a:endParaRPr lang="el-GR" dirty="0"/>
          </a:p>
          <a:p>
            <a:pPr lvl="0"/>
            <a:r>
              <a:rPr lang="en-US" dirty="0"/>
              <a:t>Shapiro, S. L. (2020). </a:t>
            </a:r>
            <a:r>
              <a:rPr lang="en-US" i="1" dirty="0"/>
              <a:t>Rewire your mind: Discover the science + practice of mindfulness</a:t>
            </a:r>
            <a:r>
              <a:rPr lang="en-US" dirty="0"/>
              <a:t>. </a:t>
            </a:r>
            <a:r>
              <a:rPr lang="el-GR" dirty="0" err="1"/>
              <a:t>Aster</a:t>
            </a:r>
            <a:r>
              <a:rPr lang="el-GR" dirty="0"/>
              <a:t>.</a:t>
            </a:r>
          </a:p>
          <a:p>
            <a:pPr lvl="0"/>
            <a:r>
              <a:rPr lang="en-US" dirty="0"/>
              <a:t>Thomas, S. (2016). </a:t>
            </a:r>
            <a:r>
              <a:rPr lang="en-US" i="1" dirty="0"/>
              <a:t>Mindful photography and its implications in end-of-life caregiving: An art-based phenomenology</a:t>
            </a:r>
            <a:r>
              <a:rPr lang="en-US" dirty="0"/>
              <a:t> (Doctoral dissertation). </a:t>
            </a:r>
            <a:r>
              <a:rPr lang="el-GR" dirty="0" err="1"/>
              <a:t>Retrieved</a:t>
            </a:r>
            <a:r>
              <a:rPr lang="el-GR" dirty="0"/>
              <a:t> </a:t>
            </a:r>
            <a:r>
              <a:rPr lang="el-GR" dirty="0" err="1"/>
              <a:t>from</a:t>
            </a:r>
            <a:r>
              <a:rPr lang="el-GR" dirty="0"/>
              <a:t> </a:t>
            </a:r>
            <a:r>
              <a:rPr lang="el-GR" dirty="0" err="1"/>
              <a:t>ProQuest</a:t>
            </a:r>
            <a:r>
              <a:rPr lang="el-GR" dirty="0"/>
              <a:t> </a:t>
            </a:r>
            <a:r>
              <a:rPr lang="el-GR" dirty="0" err="1"/>
              <a:t>Dissertations</a:t>
            </a:r>
            <a:r>
              <a:rPr lang="el-GR" dirty="0"/>
              <a:t> </a:t>
            </a:r>
            <a:r>
              <a:rPr lang="el-GR" dirty="0" err="1"/>
              <a:t>Publishing</a:t>
            </a:r>
            <a:r>
              <a:rPr lang="el-GR" dirty="0"/>
              <a:t> (10096860).</a:t>
            </a:r>
          </a:p>
          <a:p>
            <a:pPr lvl="0"/>
            <a:r>
              <a:rPr lang="en-US" dirty="0"/>
              <a:t>Williams, M., &amp; Penman, D. (2016). </a:t>
            </a:r>
            <a:r>
              <a:rPr lang="en-US" i="1" dirty="0"/>
              <a:t>Mindfulness: A practical guide to finding peace in a frantic world</a:t>
            </a:r>
            <a:r>
              <a:rPr lang="en-US" dirty="0"/>
              <a:t>. </a:t>
            </a:r>
            <a:r>
              <a:rPr lang="el-GR" dirty="0" err="1"/>
              <a:t>Joosr</a:t>
            </a:r>
            <a:r>
              <a:rPr lang="el-GR" dirty="0"/>
              <a:t>.</a:t>
            </a:r>
          </a:p>
          <a:p>
            <a:pPr marL="0" lvl="0" indent="0">
              <a:buNone/>
            </a:pPr>
            <a:r>
              <a:rPr lang="el-GR" dirty="0"/>
              <a:t>     </a:t>
            </a:r>
            <a:r>
              <a:rPr lang="el-GR" b="1" dirty="0"/>
              <a:t>ΗΛΕΚΤΡΟΝΙΚΕΣ ΠΗΓΕΣ</a:t>
            </a:r>
          </a:p>
          <a:p>
            <a:pPr marL="0" indent="0">
              <a:buNone/>
            </a:pPr>
            <a:r>
              <a:rPr lang="en-US" dirty="0">
                <a:hlinkClick r:id="rId8"/>
              </a:rPr>
              <a:t>https</a:t>
            </a:r>
            <a:r>
              <a:rPr lang="el-GR" dirty="0">
                <a:hlinkClick r:id="rId8"/>
              </a:rPr>
              <a:t>://</a:t>
            </a:r>
            <a:r>
              <a:rPr lang="en-US" dirty="0">
                <a:hlinkClick r:id="rId8"/>
              </a:rPr>
              <a:t>www</a:t>
            </a:r>
            <a:r>
              <a:rPr lang="el-GR" dirty="0">
                <a:hlinkClick r:id="rId8"/>
              </a:rPr>
              <a:t>.</a:t>
            </a:r>
            <a:r>
              <a:rPr lang="en-US" dirty="0" err="1">
                <a:hlinkClick r:id="rId8"/>
              </a:rPr>
              <a:t>discoverstill</a:t>
            </a:r>
            <a:r>
              <a:rPr lang="el-GR" dirty="0">
                <a:hlinkClick r:id="rId8"/>
              </a:rPr>
              <a:t>.</a:t>
            </a:r>
            <a:r>
              <a:rPr lang="en-US" dirty="0">
                <a:hlinkClick r:id="rId8"/>
              </a:rPr>
              <a:t>com</a:t>
            </a:r>
            <a:r>
              <a:rPr lang="el-GR" dirty="0">
                <a:hlinkClick r:id="rId8"/>
              </a:rPr>
              <a:t>/</a:t>
            </a:r>
            <a:endParaRPr lang="el-GR" dirty="0"/>
          </a:p>
          <a:p>
            <a:pPr marL="0" lvl="0" indent="0">
              <a:buNone/>
            </a:pPr>
            <a:r>
              <a:rPr lang="en-US" dirty="0">
                <a:hlinkClick r:id="rId9"/>
              </a:rPr>
              <a:t>https://photzy.com/7-ways-to-shoot-the-mundane/</a:t>
            </a:r>
            <a:endParaRPr lang="el-GR" dirty="0"/>
          </a:p>
          <a:p>
            <a:pPr marL="0" lvl="0" indent="0">
              <a:buNone/>
            </a:pPr>
            <a:endParaRPr lang="el-GR" dirty="0"/>
          </a:p>
          <a:p>
            <a:pPr marL="0" indent="0">
              <a:buNone/>
            </a:pPr>
            <a:r>
              <a:rPr lang="el-GR" dirty="0"/>
              <a:t> </a:t>
            </a:r>
          </a:p>
          <a:p>
            <a:pPr marL="0" indent="0">
              <a:buNone/>
            </a:pPr>
            <a:r>
              <a:rPr lang="el-GR" dirty="0"/>
              <a:t> </a:t>
            </a:r>
          </a:p>
          <a:p>
            <a:pPr marL="0" indent="0">
              <a:buNone/>
            </a:pPr>
            <a:r>
              <a:rPr lang="el-GR" dirty="0"/>
              <a:t> </a:t>
            </a:r>
          </a:p>
          <a:p>
            <a:pPr marL="0" indent="0">
              <a:buNone/>
            </a:pPr>
            <a:r>
              <a:rPr lang="el-GR" dirty="0"/>
              <a:t> </a:t>
            </a:r>
          </a:p>
          <a:p>
            <a:endParaRPr lang="el-GR" dirty="0"/>
          </a:p>
        </p:txBody>
      </p:sp>
    </p:spTree>
    <p:extLst>
      <p:ext uri="{BB962C8B-B14F-4D97-AF65-F5344CB8AC3E}">
        <p14:creationId xmlns:p14="http://schemas.microsoft.com/office/powerpoint/2010/main" val="87488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Θέση περιεχομένου 2">
            <a:extLst>
              <a:ext uri="{FF2B5EF4-FFF2-40B4-BE49-F238E27FC236}">
                <a16:creationId xmlns:a16="http://schemas.microsoft.com/office/drawing/2014/main" id="{DF7F38D4-6B86-AF62-6F36-9767360BFB68}"/>
              </a:ext>
            </a:extLst>
          </p:cNvPr>
          <p:cNvSpPr>
            <a:spLocks noGrp="1"/>
          </p:cNvSpPr>
          <p:nvPr>
            <p:ph idx="1"/>
          </p:nvPr>
        </p:nvSpPr>
        <p:spPr>
          <a:xfrm>
            <a:off x="6934954" y="381755"/>
            <a:ext cx="4801603" cy="6476245"/>
          </a:xfrm>
        </p:spPr>
        <p:txBody>
          <a:bodyPr>
            <a:normAutofit lnSpcReduction="10000"/>
          </a:bodyPr>
          <a:lstStyle/>
          <a:p>
            <a:pPr marL="0" indent="0">
              <a:buNone/>
            </a:pPr>
            <a:r>
              <a:rPr lang="el-GR" sz="1200" b="1" dirty="0">
                <a:latin typeface="Arial" panose="020B0604020202020204" pitchFamily="34" charset="0"/>
                <a:cs typeface="Arial" panose="020B0604020202020204" pitchFamily="34" charset="0"/>
              </a:rPr>
              <a:t>Τι Είναι η Ενσυνείδητη Φωτογραφία</a:t>
            </a:r>
          </a:p>
          <a:p>
            <a:pPr marL="0" indent="0">
              <a:buNone/>
            </a:pPr>
            <a:r>
              <a:rPr lang="el-GR" sz="1200" b="1" dirty="0">
                <a:latin typeface="Arial" panose="020B0604020202020204" pitchFamily="34" charset="0"/>
                <a:cs typeface="Arial" panose="020B0604020202020204" pitchFamily="34" charset="0"/>
              </a:rPr>
              <a:t>Ορισμός:</a:t>
            </a:r>
            <a:br>
              <a:rPr lang="el-GR" sz="1200" dirty="0">
                <a:latin typeface="Arial" panose="020B0604020202020204" pitchFamily="34" charset="0"/>
                <a:cs typeface="Arial" panose="020B0604020202020204" pitchFamily="34" charset="0"/>
              </a:rPr>
            </a:br>
            <a:r>
              <a:rPr lang="el-GR" sz="1200" dirty="0">
                <a:latin typeface="Arial" panose="020B0604020202020204" pitchFamily="34" charset="0"/>
                <a:cs typeface="Arial" panose="020B0604020202020204" pitchFamily="34" charset="0"/>
              </a:rPr>
              <a:t>Η ενσυνείδητη φωτογραφία είναι η πρακτική του να παρατηρούμε με πλήρη προσοχή, αποδοχή και παρουσία το παρόν, ανακαλύπτοντας την ομορφιά σε καθημερινά, συχνά ασήμαντα, αντικείμενα και στιγμές.</a:t>
            </a:r>
          </a:p>
          <a:p>
            <a:r>
              <a:rPr lang="el-GR" sz="1200" b="1" dirty="0">
                <a:latin typeface="Arial" panose="020B0604020202020204" pitchFamily="34" charset="0"/>
                <a:cs typeface="Arial" panose="020B0604020202020204" pitchFamily="34" charset="0"/>
              </a:rPr>
              <a:t>Κύρια χαρακτηριστικά:</a:t>
            </a:r>
            <a:endParaRPr lang="el-GR" sz="1200" dirty="0">
              <a:latin typeface="Arial" panose="020B0604020202020204" pitchFamily="34" charset="0"/>
              <a:cs typeface="Arial" panose="020B0604020202020204" pitchFamily="34" charset="0"/>
            </a:endParaRPr>
          </a:p>
          <a:p>
            <a:r>
              <a:rPr lang="el-GR" sz="1200" dirty="0">
                <a:latin typeface="Arial" panose="020B0604020202020204" pitchFamily="34" charset="0"/>
                <a:cs typeface="Arial" panose="020B0604020202020204" pitchFamily="34" charset="0"/>
              </a:rPr>
              <a:t>Εστιάζει </a:t>
            </a:r>
            <a:r>
              <a:rPr lang="el-GR" sz="1200" b="1" dirty="0">
                <a:latin typeface="Arial" panose="020B0604020202020204" pitchFamily="34" charset="0"/>
                <a:cs typeface="Arial" panose="020B0604020202020204" pitchFamily="34" charset="0"/>
              </a:rPr>
              <a:t>στην παρατήρηση και την εμπειρία</a:t>
            </a:r>
            <a:r>
              <a:rPr lang="el-GR" sz="1200" dirty="0">
                <a:latin typeface="Arial" panose="020B0604020202020204" pitchFamily="34" charset="0"/>
                <a:cs typeface="Arial" panose="020B0604020202020204" pitchFamily="34" charset="0"/>
              </a:rPr>
              <a:t>, όχι στην τεχνική ή το αποτέλεσμα.</a:t>
            </a:r>
          </a:p>
          <a:p>
            <a:r>
              <a:rPr lang="el-GR" sz="1200" dirty="0">
                <a:latin typeface="Arial" panose="020B0604020202020204" pitchFamily="34" charset="0"/>
                <a:cs typeface="Arial" panose="020B0604020202020204" pitchFamily="34" charset="0"/>
              </a:rPr>
              <a:t>Μας καλεί να </a:t>
            </a:r>
            <a:r>
              <a:rPr lang="el-GR" sz="1200" b="1" dirty="0">
                <a:latin typeface="Arial" panose="020B0604020202020204" pitchFamily="34" charset="0"/>
                <a:cs typeface="Arial" panose="020B0604020202020204" pitchFamily="34" charset="0"/>
              </a:rPr>
              <a:t>φωτογραφίζουμε με παρουσία</a:t>
            </a:r>
            <a:r>
              <a:rPr lang="el-GR" sz="1200" dirty="0">
                <a:latin typeface="Arial" panose="020B0604020202020204" pitchFamily="34" charset="0"/>
                <a:cs typeface="Arial" panose="020B0604020202020204" pitchFamily="34" charset="0"/>
              </a:rPr>
              <a:t>, όχι με βιασύνη.</a:t>
            </a:r>
          </a:p>
          <a:p>
            <a:r>
              <a:rPr lang="el-GR" sz="1200" dirty="0">
                <a:latin typeface="Arial" panose="020B0604020202020204" pitchFamily="34" charset="0"/>
                <a:cs typeface="Arial" panose="020B0604020202020204" pitchFamily="34" charset="0"/>
              </a:rPr>
              <a:t>Ενισχύει τη </a:t>
            </a:r>
            <a:r>
              <a:rPr lang="el-GR" sz="1200" b="1" dirty="0" err="1">
                <a:latin typeface="Arial" panose="020B0604020202020204" pitchFamily="34" charset="0"/>
                <a:cs typeface="Arial" panose="020B0604020202020204" pitchFamily="34" charset="0"/>
              </a:rPr>
              <a:t>συνειδητότητα</a:t>
            </a:r>
            <a:r>
              <a:rPr lang="el-GR" sz="1200" b="1" dirty="0">
                <a:latin typeface="Arial" panose="020B0604020202020204" pitchFamily="34" charset="0"/>
                <a:cs typeface="Arial" panose="020B0604020202020204" pitchFamily="34" charset="0"/>
              </a:rPr>
              <a:t>, την ηρεμία και την ευγνωμοσύνη</a:t>
            </a:r>
            <a:r>
              <a:rPr lang="el-GR" sz="1200" dirty="0">
                <a:latin typeface="Arial" panose="020B0604020202020204" pitchFamily="34" charset="0"/>
                <a:cs typeface="Arial" panose="020B0604020202020204" pitchFamily="34" charset="0"/>
              </a:rPr>
              <a:t>.</a:t>
            </a:r>
          </a:p>
          <a:p>
            <a:r>
              <a:rPr lang="el-GR" sz="1200" dirty="0">
                <a:latin typeface="Arial" panose="020B0604020202020204" pitchFamily="34" charset="0"/>
                <a:cs typeface="Arial" panose="020B0604020202020204" pitchFamily="34" charset="0"/>
              </a:rPr>
              <a:t>Μετατρέπει το «ασήμαντο» σε </a:t>
            </a:r>
            <a:r>
              <a:rPr lang="el-GR" sz="1200" b="1" dirty="0">
                <a:latin typeface="Arial" panose="020B0604020202020204" pitchFamily="34" charset="0"/>
                <a:cs typeface="Arial" panose="020B0604020202020204" pitchFamily="34" charset="0"/>
              </a:rPr>
              <a:t>πηγή θαυμασμού και δημιουργικής έκφρασης</a:t>
            </a:r>
            <a:r>
              <a:rPr lang="el-GR" sz="1200" dirty="0">
                <a:latin typeface="Arial" panose="020B0604020202020204" pitchFamily="34" charset="0"/>
                <a:cs typeface="Arial" panose="020B0604020202020204" pitchFamily="34" charset="0"/>
              </a:rPr>
              <a:t>.</a:t>
            </a:r>
          </a:p>
          <a:p>
            <a:pPr marL="0" indent="0">
              <a:buNone/>
            </a:pPr>
            <a:br>
              <a:rPr lang="el-GR" sz="1200" dirty="0">
                <a:latin typeface="Arial" panose="020B0604020202020204" pitchFamily="34" charset="0"/>
                <a:cs typeface="Arial" panose="020B0604020202020204" pitchFamily="34" charset="0"/>
              </a:rPr>
            </a:br>
            <a:endParaRPr lang="el-GR" sz="1200" dirty="0">
              <a:latin typeface="Arial" panose="020B0604020202020204" pitchFamily="34" charset="0"/>
              <a:cs typeface="Arial" panose="020B0604020202020204" pitchFamily="34" charset="0"/>
            </a:endParaRPr>
          </a:p>
          <a:p>
            <a:pPr lvl="1"/>
            <a:endParaRPr lang="el-GR" sz="1200" dirty="0">
              <a:latin typeface="Arial" panose="020B0604020202020204" pitchFamily="34" charset="0"/>
              <a:cs typeface="Arial" panose="020B0604020202020204" pitchFamily="34" charset="0"/>
            </a:endParaRPr>
          </a:p>
          <a:p>
            <a:pPr lvl="1"/>
            <a:endParaRPr lang="el-GR" sz="1200" dirty="0">
              <a:latin typeface="Arial" panose="020B0604020202020204" pitchFamily="34" charset="0"/>
              <a:cs typeface="Arial" panose="020B0604020202020204" pitchFamily="34" charset="0"/>
            </a:endParaRPr>
          </a:p>
          <a:p>
            <a:pPr lvl="1"/>
            <a:endParaRPr lang="el-GR" sz="1200" dirty="0">
              <a:latin typeface="Arial" panose="020B0604020202020204" pitchFamily="34" charset="0"/>
              <a:cs typeface="Arial" panose="020B0604020202020204" pitchFamily="34" charset="0"/>
            </a:endParaRPr>
          </a:p>
          <a:p>
            <a:pPr marL="457200" lvl="1" indent="0">
              <a:buNone/>
            </a:pPr>
            <a:endParaRPr lang="el-GR" sz="2000" i="1" dirty="0">
              <a:latin typeface="Arial" panose="020B0604020202020204" pitchFamily="34" charset="0"/>
              <a:cs typeface="Arial" panose="020B0604020202020204" pitchFamily="34" charset="0"/>
            </a:endParaRPr>
          </a:p>
          <a:p>
            <a:pPr marL="457200" lvl="1" indent="0">
              <a:buNone/>
            </a:pPr>
            <a:endParaRPr lang="el-GR" sz="2000" i="1" dirty="0">
              <a:latin typeface="Arial" panose="020B0604020202020204" pitchFamily="34" charset="0"/>
              <a:cs typeface="Arial" panose="020B0604020202020204" pitchFamily="34" charset="0"/>
            </a:endParaRPr>
          </a:p>
          <a:p>
            <a:pPr marL="457200" lvl="1" indent="0">
              <a:buNone/>
            </a:pPr>
            <a:endParaRPr lang="el-GR" sz="2000" i="1" dirty="0">
              <a:latin typeface="Arial" panose="020B0604020202020204" pitchFamily="34" charset="0"/>
              <a:cs typeface="Arial" panose="020B0604020202020204" pitchFamily="34" charset="0"/>
            </a:endParaRPr>
          </a:p>
          <a:p>
            <a:pPr marL="457200" lvl="1" indent="0">
              <a:buNone/>
            </a:pPr>
            <a:endParaRPr lang="el-GR" sz="2000" i="1" dirty="0">
              <a:latin typeface="Arial" panose="020B0604020202020204" pitchFamily="34" charset="0"/>
              <a:cs typeface="Arial" panose="020B0604020202020204" pitchFamily="34" charset="0"/>
            </a:endParaRPr>
          </a:p>
          <a:p>
            <a:pPr marL="457200" lvl="1" indent="0">
              <a:buNone/>
            </a:pPr>
            <a:endParaRPr lang="el-GR" sz="2000" i="1" dirty="0">
              <a:latin typeface="Arial" panose="020B0604020202020204" pitchFamily="34" charset="0"/>
              <a:cs typeface="Arial" panose="020B0604020202020204" pitchFamily="34" charset="0"/>
            </a:endParaRPr>
          </a:p>
          <a:p>
            <a:pPr marL="457200" lvl="1" indent="0">
              <a:buNone/>
            </a:pPr>
            <a:endParaRPr lang="el-GR" sz="2000" i="1" dirty="0">
              <a:latin typeface="Arial" panose="020B0604020202020204" pitchFamily="34" charset="0"/>
              <a:cs typeface="Arial" panose="020B0604020202020204" pitchFamily="34" charset="0"/>
            </a:endParaRPr>
          </a:p>
          <a:p>
            <a:pPr marL="457200" lvl="1" indent="0">
              <a:buNone/>
            </a:pPr>
            <a:endParaRPr lang="el-GR" sz="1100" i="1" dirty="0">
              <a:latin typeface="Arial" panose="020B0604020202020204" pitchFamily="34" charset="0"/>
              <a:cs typeface="Arial" panose="020B0604020202020204" pitchFamily="34" charset="0"/>
            </a:endParaRPr>
          </a:p>
          <a:p>
            <a:pPr marL="457200" lvl="1" indent="0">
              <a:buNone/>
            </a:pPr>
            <a:r>
              <a:rPr lang="el-GR" sz="1100" i="1" dirty="0">
                <a:latin typeface="Arial" panose="020B0604020202020204" pitchFamily="34" charset="0"/>
                <a:cs typeface="Arial" panose="020B0604020202020204" pitchFamily="34" charset="0"/>
              </a:rPr>
              <a:t>Φωτογράφος </a:t>
            </a:r>
            <a:r>
              <a:rPr lang="en-US" sz="1100" i="1" dirty="0">
                <a:latin typeface="Arial" panose="020B0604020202020204" pitchFamily="34" charset="0"/>
                <a:cs typeface="Arial" panose="020B0604020202020204" pitchFamily="34" charset="0"/>
              </a:rPr>
              <a:t>Colin Sanders</a:t>
            </a:r>
          </a:p>
          <a:p>
            <a:pPr lvl="1"/>
            <a:endParaRPr lang="el-GR" sz="1200" dirty="0"/>
          </a:p>
          <a:p>
            <a:pPr marL="0" lvl="0" indent="0" eaLnBrk="0" fontAlgn="base" hangingPunct="0">
              <a:spcBef>
                <a:spcPct val="0"/>
              </a:spcBef>
              <a:spcAft>
                <a:spcPct val="0"/>
              </a:spcAft>
              <a:buNone/>
            </a:pPr>
            <a:endParaRPr lang="el-GR" sz="500" dirty="0"/>
          </a:p>
        </p:txBody>
      </p:sp>
      <p:pic>
        <p:nvPicPr>
          <p:cNvPr id="9" name="Εικόνα 8">
            <a:extLst>
              <a:ext uri="{FF2B5EF4-FFF2-40B4-BE49-F238E27FC236}">
                <a16:creationId xmlns:a16="http://schemas.microsoft.com/office/drawing/2014/main" id="{01C30EA9-DA02-1A57-881E-70683EA78D33}"/>
              </a:ext>
            </a:extLst>
          </p:cNvPr>
          <p:cNvPicPr>
            <a:picLocks noChangeAspect="1"/>
          </p:cNvPicPr>
          <p:nvPr/>
        </p:nvPicPr>
        <p:blipFill>
          <a:blip r:embed="rId2"/>
          <a:stretch>
            <a:fillRect/>
          </a:stretch>
        </p:blipFill>
        <p:spPr>
          <a:xfrm>
            <a:off x="0" y="0"/>
            <a:ext cx="6807137" cy="6858000"/>
          </a:xfrm>
          <a:prstGeom prst="rect">
            <a:avLst/>
          </a:prstGeom>
        </p:spPr>
      </p:pic>
    </p:spTree>
    <p:extLst>
      <p:ext uri="{BB962C8B-B14F-4D97-AF65-F5344CB8AC3E}">
        <p14:creationId xmlns:p14="http://schemas.microsoft.com/office/powerpoint/2010/main" val="80616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C57CDA-DCC5-12BB-316C-2E7726F19C33}"/>
              </a:ext>
            </a:extLst>
          </p:cNvPr>
          <p:cNvSpPr>
            <a:spLocks noGrp="1"/>
          </p:cNvSpPr>
          <p:nvPr>
            <p:ph type="title"/>
          </p:nvPr>
        </p:nvSpPr>
        <p:spPr>
          <a:xfrm>
            <a:off x="1" y="3752849"/>
            <a:ext cx="4223982" cy="361951"/>
          </a:xfrm>
        </p:spPr>
        <p:txBody>
          <a:bodyPr vert="horz" lIns="91440" tIns="45720" rIns="91440" bIns="45720" rtlCol="0" anchor="ctr">
            <a:noAutofit/>
          </a:bodyPr>
          <a:lstStyle/>
          <a:p>
            <a:r>
              <a:rPr lang="en-US" sz="1000" b="1" i="1" u="sng" dirty="0">
                <a:solidFill>
                  <a:schemeClr val="bg2">
                    <a:lumMod val="90000"/>
                  </a:schemeClr>
                </a:solidFill>
                <a:latin typeface="Arial" panose="020B0604020202020204" pitchFamily="34" charset="0"/>
                <a:cs typeface="Arial" panose="020B0604020202020204" pitchFamily="34" charset="0"/>
              </a:rPr>
              <a:t>Photo by </a:t>
            </a:r>
            <a:r>
              <a:rPr lang="en-US" sz="1000" b="1" i="1" u="sng" dirty="0">
                <a:solidFill>
                  <a:schemeClr val="bg2">
                    <a:lumMod val="9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David Veldman</a:t>
            </a:r>
            <a:br>
              <a:rPr lang="en-US" sz="1000" b="1" i="1" u="sng" dirty="0">
                <a:solidFill>
                  <a:schemeClr val="bg2">
                    <a:lumMod val="90000"/>
                  </a:schemeClr>
                </a:solidFill>
                <a:latin typeface="Arial" panose="020B0604020202020204" pitchFamily="34" charset="0"/>
                <a:cs typeface="Arial" panose="020B0604020202020204" pitchFamily="34" charset="0"/>
              </a:rPr>
            </a:br>
            <a:r>
              <a:rPr lang="en-US" sz="1000" b="1" i="1" u="sng" dirty="0">
                <a:solidFill>
                  <a:schemeClr val="bg2">
                    <a:lumMod val="90000"/>
                  </a:schemeClr>
                </a:solidFill>
                <a:latin typeface="Arial" panose="020B0604020202020204" pitchFamily="34" charset="0"/>
                <a:cs typeface="Arial" panose="020B0604020202020204" pitchFamily="34" charset="0"/>
              </a:rPr>
              <a:t>https://photzy.com/7-ways-to-shoot-the-mundane</a:t>
            </a:r>
            <a:r>
              <a:rPr lang="en-US" sz="1000" b="1" i="1" dirty="0">
                <a:solidFill>
                  <a:schemeClr val="bg2">
                    <a:lumMod val="90000"/>
                  </a:schemeClr>
                </a:solidFill>
                <a:latin typeface="Arial" panose="020B0604020202020204" pitchFamily="34" charset="0"/>
                <a:cs typeface="Arial" panose="020B0604020202020204" pitchFamily="34" charset="0"/>
              </a:rPr>
              <a:t>/</a:t>
            </a:r>
            <a:endParaRPr lang="en-US" sz="1000" b="1" dirty="0">
              <a:solidFill>
                <a:schemeClr val="bg2">
                  <a:lumMod val="90000"/>
                </a:schemeClr>
              </a:solidFill>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8364659D-87B3-3DD9-C8C0-9AB30CCCA5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6070" b="17307"/>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EF85DF-302F-BB9A-5B3B-D70E09871CAE}"/>
              </a:ext>
            </a:extLst>
          </p:cNvPr>
          <p:cNvSpPr txBox="1"/>
          <p:nvPr/>
        </p:nvSpPr>
        <p:spPr>
          <a:xfrm>
            <a:off x="4109682" y="3603279"/>
            <a:ext cx="7822785" cy="2664169"/>
          </a:xfrm>
          <a:prstGeom prst="rect">
            <a:avLst/>
          </a:prstGeom>
        </p:spPr>
        <p:txBody>
          <a:bodyPr vert="horz" lIns="91440" tIns="45720" rIns="91440" bIns="45720" rtlCol="0" anchor="ctr">
            <a:noAutofit/>
          </a:bodyPr>
          <a:lstStyle/>
          <a:p>
            <a:pPr algn="just">
              <a:lnSpc>
                <a:spcPct val="90000"/>
              </a:lnSpc>
              <a:spcAft>
                <a:spcPts val="600"/>
              </a:spcAft>
            </a:pPr>
            <a:r>
              <a:rPr lang="en-US" sz="1200" b="1" dirty="0">
                <a:latin typeface="Arial" panose="020B0604020202020204" pitchFamily="34" charset="0"/>
                <a:cs typeface="Arial" panose="020B0604020202020204" pitchFamily="34" charset="0"/>
              </a:rPr>
              <a:t>Γιατί να φωτογραφίζετε το συνηθισμένο</a:t>
            </a:r>
            <a:r>
              <a:rPr lang="el-GR" sz="1200" b="1" dirty="0">
                <a:latin typeface="Arial" panose="020B0604020202020204" pitchFamily="34" charset="0"/>
                <a:cs typeface="Arial" panose="020B0604020202020204" pitchFamily="34" charset="0"/>
              </a:rPr>
              <a:t>; </a:t>
            </a:r>
          </a:p>
          <a:p>
            <a:pPr algn="just">
              <a:lnSpc>
                <a:spcPct val="90000"/>
              </a:lnSpc>
              <a:spcAft>
                <a:spcPts val="600"/>
              </a:spcAft>
            </a:pPr>
            <a:r>
              <a:rPr lang="el-GR" sz="1200" dirty="0">
                <a:latin typeface="Arial" panose="020B0604020202020204" pitchFamily="34" charset="0"/>
                <a:cs typeface="Arial" panose="020B0604020202020204" pitchFamily="34" charset="0"/>
              </a:rPr>
              <a:t>Και γιατί όχι;</a:t>
            </a:r>
            <a:endParaRPr lang="en-US" sz="1200" dirty="0">
              <a:latin typeface="Arial" panose="020B0604020202020204" pitchFamily="34" charset="0"/>
              <a:cs typeface="Arial" panose="020B0604020202020204" pitchFamily="34" charset="0"/>
            </a:endParaRPr>
          </a:p>
          <a:p>
            <a:pPr algn="just">
              <a:lnSpc>
                <a:spcPct val="90000"/>
              </a:lnSpc>
              <a:spcAft>
                <a:spcPts val="600"/>
              </a:spcAft>
            </a:pPr>
            <a:r>
              <a:rPr lang="el-GR" sz="1200" dirty="0">
                <a:latin typeface="Arial" panose="020B0604020202020204" pitchFamily="34" charset="0"/>
                <a:cs typeface="Arial" panose="020B0604020202020204" pitchFamily="34" charset="0"/>
              </a:rPr>
              <a:t>Η</a:t>
            </a:r>
            <a:r>
              <a:rPr lang="en-US" sz="1200" dirty="0">
                <a:latin typeface="Arial" panose="020B0604020202020204" pitchFamily="34" charset="0"/>
                <a:cs typeface="Arial" panose="020B0604020202020204" pitchFamily="34" charset="0"/>
              </a:rPr>
              <a:t> φωτογράφιση βαρετών θεμάτων </a:t>
            </a:r>
            <a:r>
              <a:rPr lang="el-GR" sz="1200" dirty="0">
                <a:latin typeface="Arial" panose="020B0604020202020204" pitchFamily="34" charset="0"/>
                <a:cs typeface="Arial" panose="020B0604020202020204" pitchFamily="34" charset="0"/>
              </a:rPr>
              <a:t>μπορεί να</a:t>
            </a:r>
            <a:r>
              <a:rPr lang="en-US" sz="1200" dirty="0">
                <a:latin typeface="Arial" panose="020B0604020202020204" pitchFamily="34" charset="0"/>
                <a:cs typeface="Arial" panose="020B0604020202020204" pitchFamily="34" charset="0"/>
              </a:rPr>
              <a:t> βελτιώσει τη συνολική </a:t>
            </a:r>
            <a:r>
              <a:rPr lang="el-GR" sz="1200" dirty="0">
                <a:latin typeface="Arial" panose="020B0604020202020204" pitchFamily="34" charset="0"/>
                <a:cs typeface="Arial" panose="020B0604020202020204" pitchFamily="34" charset="0"/>
              </a:rPr>
              <a:t>φωτογραφική μας ικανότητα.</a:t>
            </a:r>
            <a:r>
              <a:rPr lang="en-US" sz="120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Α</a:t>
            </a:r>
            <a:r>
              <a:rPr lang="en-US" sz="1200" dirty="0">
                <a:latin typeface="Arial" panose="020B0604020202020204" pitchFamily="34" charset="0"/>
                <a:cs typeface="Arial" panose="020B0604020202020204" pitchFamily="34" charset="0"/>
              </a:rPr>
              <a:t>ν μπ</a:t>
            </a:r>
            <a:r>
              <a:rPr lang="en-US" sz="1200" dirty="0" err="1">
                <a:latin typeface="Arial" panose="020B0604020202020204" pitchFamily="34" charset="0"/>
                <a:cs typeface="Arial" panose="020B0604020202020204" pitchFamily="34" charset="0"/>
              </a:rPr>
              <a:t>ορ</a:t>
            </a:r>
            <a:r>
              <a:rPr lang="el-GR" sz="1200" dirty="0">
                <a:latin typeface="Arial" panose="020B0604020202020204" pitchFamily="34" charset="0"/>
                <a:cs typeface="Arial" panose="020B0604020202020204" pitchFamily="34" charset="0"/>
              </a:rPr>
              <a:t>είς</a:t>
            </a:r>
            <a:r>
              <a:rPr lang="en-US" sz="1200" dirty="0">
                <a:latin typeface="Arial" panose="020B0604020202020204" pitchFamily="34" charset="0"/>
                <a:cs typeface="Arial" panose="020B0604020202020204" pitchFamily="34" charset="0"/>
              </a:rPr>
              <a:t> να </a:t>
            </a:r>
            <a:r>
              <a:rPr lang="el-GR"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τραβ</a:t>
            </a:r>
            <a:r>
              <a:rPr lang="en-US" sz="1200" dirty="0" err="1">
                <a:latin typeface="Arial" panose="020B0604020202020204" pitchFamily="34" charset="0"/>
                <a:cs typeface="Arial" panose="020B0604020202020204" pitchFamily="34" charset="0"/>
              </a:rPr>
              <a:t>ήξεις</a:t>
            </a:r>
            <a:r>
              <a:rPr lang="en-US" sz="1200" dirty="0">
                <a:latin typeface="Arial" panose="020B0604020202020204" pitchFamily="34" charset="0"/>
                <a:cs typeface="Arial" panose="020B0604020202020204" pitchFamily="34" charset="0"/>
              </a:rPr>
              <a:t> μια καλή φωτογραφία ενός βαρετού θέματος, μπορείς να τραβήξεις μια υπέροχη φωτογραφία ενός ενδιαφέροντος θέματος. </a:t>
            </a:r>
            <a:endParaRPr lang="el-GR" sz="1200" dirty="0">
              <a:latin typeface="Arial" panose="020B0604020202020204" pitchFamily="34" charset="0"/>
              <a:cs typeface="Arial" panose="020B0604020202020204" pitchFamily="34" charset="0"/>
            </a:endParaRPr>
          </a:p>
          <a:p>
            <a:pPr algn="just">
              <a:lnSpc>
                <a:spcPct val="90000"/>
              </a:lnSpc>
              <a:spcAft>
                <a:spcPts val="600"/>
              </a:spcAft>
            </a:pPr>
            <a:r>
              <a:rPr lang="en-US" sz="1200" dirty="0">
                <a:latin typeface="Arial" panose="020B0604020202020204" pitchFamily="34" charset="0"/>
                <a:cs typeface="Arial" panose="020B0604020202020204" pitchFamily="34" charset="0"/>
              </a:rPr>
              <a:t>Όταν φωτογραφίζετε κάτι συνηθισμένο, πρέπει να εξετάσετε το θέμα σας πολύ προσεκτικά και να το εξετάσετε για την πιο ενδιαφέρουσα σύνθεση και γωνία. </a:t>
            </a:r>
            <a:endParaRPr lang="el-GR" sz="1200" dirty="0">
              <a:latin typeface="Arial" panose="020B0604020202020204" pitchFamily="34" charset="0"/>
              <a:cs typeface="Arial" panose="020B0604020202020204" pitchFamily="34" charset="0"/>
            </a:endParaRPr>
          </a:p>
          <a:p>
            <a:pPr algn="just">
              <a:lnSpc>
                <a:spcPct val="90000"/>
              </a:lnSpc>
              <a:spcAft>
                <a:spcPts val="600"/>
              </a:spcAft>
            </a:pPr>
            <a:r>
              <a:rPr lang="en-US" sz="1200" dirty="0">
                <a:latin typeface="Arial" panose="020B0604020202020204" pitchFamily="34" charset="0"/>
                <a:cs typeface="Arial" panose="020B0604020202020204" pitchFamily="34" charset="0"/>
              </a:rPr>
              <a:t>Στη συνέχεια, αντί να τραβήξετε την προφανή συνηθισμένη λήψη σε μια εξαιρετική τοποθεσία, θα σταματήσετε και θα σκεφτείτε πώς να μεγιστοποιήσετε το ενδιαφέρον. </a:t>
            </a:r>
            <a:endParaRPr lang="el-GR" sz="1200" dirty="0">
              <a:latin typeface="Arial" panose="020B0604020202020204" pitchFamily="34" charset="0"/>
              <a:cs typeface="Arial" panose="020B0604020202020204" pitchFamily="34" charset="0"/>
            </a:endParaRPr>
          </a:p>
          <a:p>
            <a:pPr algn="just">
              <a:lnSpc>
                <a:spcPct val="90000"/>
              </a:lnSpc>
              <a:spcAft>
                <a:spcPts val="600"/>
              </a:spcAft>
            </a:pPr>
            <a:r>
              <a:rPr lang="en-US" sz="1200" dirty="0">
                <a:latin typeface="Arial" panose="020B0604020202020204" pitchFamily="34" charset="0"/>
                <a:cs typeface="Arial" panose="020B0604020202020204" pitchFamily="34" charset="0"/>
              </a:rPr>
              <a:t>Λάβετε υπόψη ότι η λήψη ενός συνηθισμένου θέματος δεν θα παράγει πάντα εκπληκτικές εικόνες που κερδίζουν την αναγνώριση. Ωστόσο, μπ</a:t>
            </a:r>
            <a:r>
              <a:rPr lang="en-US" sz="1200" dirty="0" err="1">
                <a:latin typeface="Arial" panose="020B0604020202020204" pitchFamily="34" charset="0"/>
                <a:cs typeface="Arial" panose="020B0604020202020204" pitchFamily="34" charset="0"/>
              </a:rPr>
              <a:t>ορεί</a:t>
            </a:r>
            <a:r>
              <a:rPr lang="en-US" sz="1200" dirty="0">
                <a:latin typeface="Arial" panose="020B0604020202020204" pitchFamily="34" charset="0"/>
                <a:cs typeface="Arial" panose="020B0604020202020204" pitchFamily="34" charset="0"/>
              </a:rPr>
              <a:t> να εκπλαγείτε με το τι μπορεί να δημιουργηθεί.</a:t>
            </a:r>
          </a:p>
        </p:txBody>
      </p:sp>
    </p:spTree>
    <p:extLst>
      <p:ext uri="{BB962C8B-B14F-4D97-AF65-F5344CB8AC3E}">
        <p14:creationId xmlns:p14="http://schemas.microsoft.com/office/powerpoint/2010/main" val="102488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898A05-C55E-7720-1B1C-EB2E40E8CAF7}"/>
              </a:ext>
            </a:extLst>
          </p:cNvPr>
          <p:cNvSpPr>
            <a:spLocks noGrp="1"/>
          </p:cNvSpPr>
          <p:nvPr>
            <p:ph idx="1"/>
          </p:nvPr>
        </p:nvSpPr>
        <p:spPr>
          <a:xfrm>
            <a:off x="630936" y="699516"/>
            <a:ext cx="5312664" cy="5954600"/>
          </a:xfrm>
        </p:spPr>
        <p:txBody>
          <a:bodyPr anchor="t">
            <a:noAutofit/>
          </a:bodyPr>
          <a:lstStyle/>
          <a:p>
            <a:pPr marL="0" indent="0">
              <a:buNone/>
            </a:pPr>
            <a:r>
              <a:rPr lang="el-GR" sz="1200" b="1" dirty="0">
                <a:latin typeface="Arial" panose="020B0604020202020204" pitchFamily="34" charset="0"/>
                <a:cs typeface="Arial" panose="020B0604020202020204" pitchFamily="34" charset="0"/>
              </a:rPr>
              <a:t>Πώς να φωτογραφίσετε κάτι συνηθισμένο</a:t>
            </a:r>
            <a:endParaRPr lang="en-US" sz="1200" b="1" dirty="0">
              <a:latin typeface="Arial" panose="020B0604020202020204" pitchFamily="34" charset="0"/>
              <a:cs typeface="Arial" panose="020B0604020202020204" pitchFamily="34" charset="0"/>
            </a:endParaRPr>
          </a:p>
          <a:p>
            <a:pPr marL="0" indent="0">
              <a:buNone/>
            </a:pPr>
            <a:r>
              <a:rPr lang="el-GR" sz="1200" dirty="0">
                <a:latin typeface="Arial" panose="020B0604020202020204" pitchFamily="34" charset="0"/>
                <a:cs typeface="Arial" panose="020B0604020202020204" pitchFamily="34" charset="0"/>
              </a:rPr>
              <a:t>Ιδέες για το πώς να φωτογραφίζετε τον καθημερινό κόσμο γύρω μας</a:t>
            </a:r>
          </a:p>
          <a:p>
            <a:pPr marL="0" indent="0" algn="just">
              <a:buNone/>
            </a:pPr>
            <a:r>
              <a:rPr lang="el-GR" sz="1200" dirty="0">
                <a:latin typeface="Arial" panose="020B0604020202020204" pitchFamily="34" charset="0"/>
                <a:cs typeface="Arial" panose="020B0604020202020204" pitchFamily="34" charset="0"/>
              </a:rPr>
              <a:t>Τα σχήματα είναι ένα κρίσιμο στοιχείο της σύνθεσης, είτε φωτογραφίζετε κάτι συνηθισμένο είτε ένα εκπληκτικό αρχιτεκτονικό θαύμα. </a:t>
            </a:r>
          </a:p>
          <a:p>
            <a:pPr marL="0" indent="0" algn="just">
              <a:buNone/>
            </a:pPr>
            <a:r>
              <a:rPr lang="el-GR" sz="1200" dirty="0">
                <a:latin typeface="Arial" panose="020B0604020202020204" pitchFamily="34" charset="0"/>
                <a:cs typeface="Arial" panose="020B0604020202020204" pitchFamily="34" charset="0"/>
              </a:rPr>
              <a:t>Τα σχήματα είναι ένα κρίσιμο στοιχείο της σύνθεσης, είτε φωτογραφίζετε κάτι συνηθισμένο είτε ένα εκπληκτικό αρχιτεκτονικό θαύμα. </a:t>
            </a:r>
          </a:p>
          <a:p>
            <a:pPr marL="0" indent="0" algn="just">
              <a:buNone/>
            </a:pPr>
            <a:r>
              <a:rPr lang="el-GR" sz="1200" dirty="0">
                <a:latin typeface="Arial" panose="020B0604020202020204" pitchFamily="34" charset="0"/>
                <a:cs typeface="Arial" panose="020B0604020202020204" pitchFamily="34" charset="0"/>
              </a:rPr>
              <a:t>Τα σχήματα είναι ένα από τα πρώτα πράγματα που οι άνθρωποι μαθαίνουν να διαφοροποιούν και μπορούν ακόμη και να δημιουργήσουν ένα είδος ατμόσφαιρας σε μια εικόνα. Τα «μαλακά» σχήματα όπως οι κύκλοι και τα οβάλ δίνουν μια αίσθηση γαλήνης καθώς μπορούν να βρεθούν στη φύση.</a:t>
            </a:r>
          </a:p>
          <a:p>
            <a:pPr marL="0" indent="0" algn="just">
              <a:buNone/>
            </a:pPr>
            <a:r>
              <a:rPr lang="el-GR" sz="1200" dirty="0">
                <a:latin typeface="Arial" panose="020B0604020202020204" pitchFamily="34" charset="0"/>
                <a:cs typeface="Arial" panose="020B0604020202020204" pitchFamily="34" charset="0"/>
              </a:rPr>
              <a:t> Τα «σκληρά» σχήματα όπως τα τετράγωνα και τα πολύγωνα μπορούν να δημιουργήσουν ένταση και σχετίζονται με τεχνητά αντικείμενα και συνδέονται νοερά με την τάξη.</a:t>
            </a:r>
          </a:p>
          <a:p>
            <a:pPr marL="0" indent="0">
              <a:buNone/>
            </a:pPr>
            <a:endParaRPr lang="el-GR" sz="1000" i="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l-GR" sz="1000" i="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l-GR" sz="1000" i="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l-GR" sz="1000" i="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l-GR" sz="1000" i="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l-GR" sz="1000" i="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l-GR" sz="1000" i="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r>
              <a:rPr lang="el-GR" sz="1000" i="1" dirty="0">
                <a:solidFill>
                  <a:schemeClr val="tx1">
                    <a:lumMod val="50000"/>
                    <a:lumOff val="50000"/>
                  </a:schemeClr>
                </a:solidFill>
                <a:latin typeface="Arial" panose="020B0604020202020204" pitchFamily="34" charset="0"/>
                <a:cs typeface="Arial" panose="020B0604020202020204" pitchFamily="34" charset="0"/>
              </a:rPr>
              <a:t>                                                                                                  </a:t>
            </a:r>
          </a:p>
          <a:p>
            <a:pPr marL="0" indent="0">
              <a:buNone/>
            </a:pPr>
            <a:endParaRPr lang="el-GR" sz="1000" i="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r>
              <a:rPr lang="el-GR" sz="1000" i="1" dirty="0">
                <a:solidFill>
                  <a:schemeClr val="tx1">
                    <a:lumMod val="50000"/>
                    <a:lumOff val="50000"/>
                  </a:schemeClr>
                </a:solidFill>
                <a:latin typeface="Arial" panose="020B0604020202020204" pitchFamily="34" charset="0"/>
                <a:cs typeface="Arial" panose="020B0604020202020204" pitchFamily="34" charset="0"/>
              </a:rPr>
              <a:t>								 </a:t>
            </a:r>
            <a:r>
              <a:rPr lang="en-US" sz="1000" i="1" dirty="0">
                <a:solidFill>
                  <a:schemeClr val="tx1">
                    <a:lumMod val="50000"/>
                    <a:lumOff val="50000"/>
                  </a:schemeClr>
                </a:solidFill>
                <a:latin typeface="Arial" panose="020B0604020202020204" pitchFamily="34" charset="0"/>
                <a:cs typeface="Arial" panose="020B0604020202020204" pitchFamily="34" charset="0"/>
              </a:rPr>
              <a:t>Photo by </a:t>
            </a:r>
            <a:r>
              <a:rPr lang="en-US" sz="1000" i="1" dirty="0">
                <a:solidFill>
                  <a:schemeClr val="tx1">
                    <a:lumMod val="50000"/>
                    <a:lumOff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Leth-Olsen</a:t>
            </a:r>
            <a:endParaRPr lang="el-GR" sz="10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DD220A0F-E483-6791-5EFB-7998751E0B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0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004CAF3-E500-6716-8004-EAF0891E1873}"/>
              </a:ext>
            </a:extLst>
          </p:cNvPr>
          <p:cNvSpPr>
            <a:spLocks noGrp="1"/>
          </p:cNvSpPr>
          <p:nvPr>
            <p:ph idx="1"/>
          </p:nvPr>
        </p:nvSpPr>
        <p:spPr>
          <a:xfrm>
            <a:off x="6858000" y="71877"/>
            <a:ext cx="5334000" cy="6714245"/>
          </a:xfrm>
        </p:spPr>
        <p:txBody>
          <a:bodyPr>
            <a:normAutofit fontScale="25000" lnSpcReduction="20000"/>
          </a:bodyPr>
          <a:lstStyle/>
          <a:p>
            <a:pPr marL="0" indent="0">
              <a:buNone/>
            </a:pPr>
            <a:endParaRPr lang="el-GR" sz="2500" i="1" dirty="0">
              <a:latin typeface="Arial" panose="020B0604020202020204" pitchFamily="34" charset="0"/>
              <a:cs typeface="Arial" panose="020B0604020202020204" pitchFamily="34" charset="0"/>
            </a:endParaRPr>
          </a:p>
          <a:p>
            <a:pPr marL="0" indent="0" algn="r">
              <a:buNone/>
            </a:pPr>
            <a:endParaRPr lang="el-GR" sz="4800" dirty="0">
              <a:latin typeface="Arial" panose="020B0604020202020204" pitchFamily="34" charset="0"/>
              <a:cs typeface="Arial" panose="020B0604020202020204" pitchFamily="34" charset="0"/>
            </a:endParaRPr>
          </a:p>
          <a:p>
            <a:pPr marL="0" indent="0" algn="r">
              <a:buNone/>
            </a:pPr>
            <a:endParaRPr lang="el-GR" sz="4800" dirty="0">
              <a:latin typeface="Arial" panose="020B0604020202020204" pitchFamily="34" charset="0"/>
              <a:cs typeface="Arial" panose="020B0604020202020204" pitchFamily="34" charset="0"/>
            </a:endParaRPr>
          </a:p>
          <a:p>
            <a:pPr marL="0" indent="0" algn="r">
              <a:buNone/>
            </a:pPr>
            <a:endParaRPr lang="el-GR" sz="4800" dirty="0">
              <a:latin typeface="Arial" panose="020B0604020202020204" pitchFamily="34" charset="0"/>
              <a:cs typeface="Arial" panose="020B0604020202020204" pitchFamily="34" charset="0"/>
            </a:endParaRPr>
          </a:p>
          <a:p>
            <a:pPr marL="0" indent="0" algn="r">
              <a:buNone/>
            </a:pPr>
            <a:r>
              <a:rPr lang="el-GR" sz="4800" dirty="0">
                <a:latin typeface="Arial" panose="020B0604020202020204" pitchFamily="34" charset="0"/>
                <a:cs typeface="Arial" panose="020B0604020202020204" pitchFamily="34" charset="0"/>
              </a:rPr>
              <a:t>Όταν φωτογραφίζετε τα καθημερινά αντικείμενα, </a:t>
            </a:r>
          </a:p>
          <a:p>
            <a:pPr marL="0" indent="0" algn="r">
              <a:buNone/>
            </a:pPr>
            <a:r>
              <a:rPr lang="el-GR" sz="4800" dirty="0">
                <a:latin typeface="Arial" panose="020B0604020202020204" pitchFamily="34" charset="0"/>
                <a:cs typeface="Arial" panose="020B0604020202020204" pitchFamily="34" charset="0"/>
              </a:rPr>
              <a:t>οι σκιές και τα φωτεινά σημεία γίνονται πρωταρχικό μέρος της εικόνας. </a:t>
            </a:r>
          </a:p>
          <a:p>
            <a:pPr marL="0" indent="0" algn="r">
              <a:buNone/>
            </a:pPr>
            <a:r>
              <a:rPr lang="el-GR" sz="4800" dirty="0">
                <a:latin typeface="Arial" panose="020B0604020202020204" pitchFamily="34" charset="0"/>
                <a:cs typeface="Arial" panose="020B0604020202020204" pitchFamily="34" charset="0"/>
              </a:rPr>
              <a:t>Στις περισσότερες περιπτώσεις, </a:t>
            </a:r>
          </a:p>
          <a:p>
            <a:pPr marL="0" indent="0" algn="r">
              <a:buNone/>
            </a:pPr>
            <a:r>
              <a:rPr lang="el-GR" sz="4800" dirty="0">
                <a:latin typeface="Arial" panose="020B0604020202020204" pitchFamily="34" charset="0"/>
                <a:cs typeface="Arial" panose="020B0604020202020204" pitchFamily="34" charset="0"/>
              </a:rPr>
              <a:t>οι φωτογράφοι επιλέγουν ένα θέμα και στη συνέχεια περιμένουν </a:t>
            </a:r>
          </a:p>
          <a:p>
            <a:pPr marL="0" indent="0" algn="r">
              <a:buNone/>
            </a:pPr>
            <a:r>
              <a:rPr lang="el-GR" sz="4800" dirty="0">
                <a:latin typeface="Arial" panose="020B0604020202020204" pitchFamily="34" charset="0"/>
                <a:cs typeface="Arial" panose="020B0604020202020204" pitchFamily="34" charset="0"/>
              </a:rPr>
              <a:t>ή </a:t>
            </a:r>
          </a:p>
          <a:p>
            <a:pPr marL="0" indent="0" algn="r">
              <a:buNone/>
            </a:pPr>
            <a:r>
              <a:rPr lang="el-GR" sz="4800" dirty="0">
                <a:latin typeface="Arial" panose="020B0604020202020204" pitchFamily="34" charset="0"/>
                <a:cs typeface="Arial" panose="020B0604020202020204" pitchFamily="34" charset="0"/>
              </a:rPr>
              <a:t>δημιουργούν το ιδανικό φως. </a:t>
            </a:r>
          </a:p>
          <a:p>
            <a:pPr marL="0" indent="0" algn="r">
              <a:buNone/>
            </a:pPr>
            <a:r>
              <a:rPr lang="el-GR" sz="4800" dirty="0">
                <a:latin typeface="Arial" panose="020B0604020202020204" pitchFamily="34" charset="0"/>
                <a:cs typeface="Arial" panose="020B0604020202020204" pitchFamily="34" charset="0"/>
              </a:rPr>
              <a:t>Σε αυτήν την περίπτωση, </a:t>
            </a:r>
          </a:p>
          <a:p>
            <a:pPr marL="0" indent="0" algn="r">
              <a:buNone/>
            </a:pPr>
            <a:r>
              <a:rPr lang="el-GR" sz="4800" dirty="0">
                <a:latin typeface="Arial" panose="020B0604020202020204" pitchFamily="34" charset="0"/>
                <a:cs typeface="Arial" panose="020B0604020202020204" pitchFamily="34" charset="0"/>
              </a:rPr>
              <a:t>μπορείτε να περιμένετε το φως και να φωτογραφίσετε ό,τι έχετε γύρω σας.</a:t>
            </a:r>
          </a:p>
          <a:p>
            <a:pPr marL="0" indent="0" algn="r">
              <a:buNone/>
            </a:pPr>
            <a:r>
              <a:rPr lang="el-GR" sz="4800" dirty="0">
                <a:latin typeface="Arial" panose="020B0604020202020204" pitchFamily="34" charset="0"/>
                <a:cs typeface="Arial" panose="020B0604020202020204" pitchFamily="34" charset="0"/>
              </a:rPr>
              <a:t>Μπορείτε επίσης να αρχίσετε να εξετάζετε την τοποθέτηση και </a:t>
            </a:r>
          </a:p>
          <a:p>
            <a:pPr marL="0" indent="0" algn="r">
              <a:buNone/>
            </a:pPr>
            <a:r>
              <a:rPr lang="el-GR" sz="4800" dirty="0">
                <a:latin typeface="Arial" panose="020B0604020202020204" pitchFamily="34" charset="0"/>
                <a:cs typeface="Arial" panose="020B0604020202020204" pitchFamily="34" charset="0"/>
              </a:rPr>
              <a:t>τον τύπο των σκιών. </a:t>
            </a:r>
          </a:p>
          <a:p>
            <a:pPr marL="0" indent="0" algn="r">
              <a:buNone/>
            </a:pPr>
            <a:r>
              <a:rPr lang="el-GR" sz="4800" dirty="0">
                <a:latin typeface="Arial" panose="020B0604020202020204" pitchFamily="34" charset="0"/>
                <a:cs typeface="Arial" panose="020B0604020202020204" pitchFamily="34" charset="0"/>
              </a:rPr>
              <a:t>Το όμορφο φως ή οι εντυπωσιακές σκιές μπορούν να μετατρέψουν ακόμη και </a:t>
            </a:r>
          </a:p>
          <a:p>
            <a:pPr marL="0" indent="0" algn="r">
              <a:buNone/>
            </a:pPr>
            <a:r>
              <a:rPr lang="el-GR" sz="4800" dirty="0">
                <a:latin typeface="Arial" panose="020B0604020202020204" pitchFamily="34" charset="0"/>
                <a:cs typeface="Arial" panose="020B0604020202020204" pitchFamily="34" charset="0"/>
              </a:rPr>
              <a:t>το πιο βαρετό θέμα σε μια εκπληκτική εικόνα.</a:t>
            </a:r>
          </a:p>
          <a:p>
            <a:pPr marL="0" indent="0" algn="r">
              <a:buNone/>
            </a:pPr>
            <a:r>
              <a:rPr lang="el-GR" sz="4800" dirty="0">
                <a:latin typeface="Arial" panose="020B0604020202020204" pitchFamily="34" charset="0"/>
                <a:cs typeface="Arial" panose="020B0604020202020204" pitchFamily="34" charset="0"/>
              </a:rPr>
              <a:t>Αν δείτε ότι το φως είναι τέλειο, αλλά δεν μπορείτε να φτάσετε μακριά </a:t>
            </a:r>
          </a:p>
          <a:p>
            <a:pPr marL="0" indent="0" algn="r">
              <a:buNone/>
            </a:pPr>
            <a:r>
              <a:rPr lang="el-GR" sz="4800" dirty="0">
                <a:latin typeface="Arial" panose="020B0604020202020204" pitchFamily="34" charset="0"/>
                <a:cs typeface="Arial" panose="020B0604020202020204" pitchFamily="34" charset="0"/>
              </a:rPr>
              <a:t>ή να φτάσετε σε ένα ιδανικό θέμα εγκαίρως, μην ανησυχείτε. </a:t>
            </a:r>
          </a:p>
          <a:p>
            <a:pPr marL="0" indent="0" algn="r">
              <a:buNone/>
            </a:pPr>
            <a:r>
              <a:rPr lang="el-GR" sz="4800" dirty="0">
                <a:latin typeface="Arial" panose="020B0604020202020204" pitchFamily="34" charset="0"/>
                <a:cs typeface="Arial" panose="020B0604020202020204" pitchFamily="34" charset="0"/>
              </a:rPr>
              <a:t>Κοιτάξτε γύρω σας και φωτογραφίστε ό,τι μπορείτε.</a:t>
            </a:r>
          </a:p>
          <a:p>
            <a:pPr marL="0" indent="0" algn="r">
              <a:buNone/>
            </a:pPr>
            <a:endParaRPr lang="el-GR" sz="4800" i="1" dirty="0">
              <a:latin typeface="Arial" panose="020B0604020202020204" pitchFamily="34" charset="0"/>
              <a:cs typeface="Arial" panose="020B0604020202020204" pitchFamily="34" charset="0"/>
            </a:endParaRPr>
          </a:p>
          <a:p>
            <a:pPr marL="0" indent="0" algn="r">
              <a:buNone/>
            </a:pPr>
            <a:endParaRPr lang="el-GR" sz="4800" i="1" dirty="0">
              <a:latin typeface="Arial" panose="020B0604020202020204" pitchFamily="34" charset="0"/>
              <a:cs typeface="Arial" panose="020B0604020202020204" pitchFamily="34" charset="0"/>
            </a:endParaRPr>
          </a:p>
          <a:p>
            <a:pPr marL="0" indent="0" algn="r">
              <a:buNone/>
            </a:pPr>
            <a:endParaRPr lang="el-GR" sz="4800" i="1" dirty="0">
              <a:latin typeface="Arial" panose="020B0604020202020204" pitchFamily="34" charset="0"/>
              <a:cs typeface="Arial" panose="020B0604020202020204" pitchFamily="34" charset="0"/>
            </a:endParaRPr>
          </a:p>
          <a:p>
            <a:pPr marL="0" indent="0" algn="r">
              <a:buNone/>
            </a:pPr>
            <a:endParaRPr lang="el-GR" sz="4800" i="1" dirty="0">
              <a:latin typeface="Arial" panose="020B0604020202020204" pitchFamily="34" charset="0"/>
              <a:cs typeface="Arial" panose="020B0604020202020204" pitchFamily="34" charset="0"/>
            </a:endParaRPr>
          </a:p>
          <a:p>
            <a:pPr marL="0" indent="0" algn="r">
              <a:buNone/>
            </a:pPr>
            <a:endParaRPr lang="el-GR" sz="4800" i="1" dirty="0">
              <a:latin typeface="Arial" panose="020B0604020202020204" pitchFamily="34" charset="0"/>
              <a:cs typeface="Arial" panose="020B0604020202020204" pitchFamily="34" charset="0"/>
            </a:endParaRPr>
          </a:p>
          <a:p>
            <a:pPr marL="0" indent="0" algn="r">
              <a:buNone/>
            </a:pPr>
            <a:endParaRPr lang="el-GR" sz="48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endParaRPr lang="el-GR" sz="1200" i="1" dirty="0">
              <a:latin typeface="Arial" panose="020B0604020202020204" pitchFamily="34" charset="0"/>
              <a:cs typeface="Arial" panose="020B0604020202020204" pitchFamily="34" charset="0"/>
            </a:endParaRPr>
          </a:p>
          <a:p>
            <a:pPr marL="0" indent="0">
              <a:buNone/>
            </a:pPr>
            <a:r>
              <a:rPr lang="en-US" sz="1200" i="1" dirty="0">
                <a:latin typeface="Arial" panose="020B0604020202020204" pitchFamily="34" charset="0"/>
                <a:cs typeface="Arial" panose="020B0604020202020204" pitchFamily="34" charset="0"/>
              </a:rPr>
              <a:t>Photo by </a:t>
            </a:r>
            <a:r>
              <a:rPr lang="en-US" sz="1200" i="1" dirty="0">
                <a:latin typeface="Arial" panose="020B0604020202020204" pitchFamily="34" charset="0"/>
                <a:cs typeface="Arial" panose="020B0604020202020204" pitchFamily="34" charset="0"/>
                <a:hlinkClick r:id="rId2"/>
              </a:rPr>
              <a:t>Nick Kenrick</a:t>
            </a:r>
            <a:endParaRPr lang="el-GR" sz="1200" dirty="0">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96F23ACF-D86F-A647-72CB-8FFEFD5EE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3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E7B7308-AB64-C939-500B-04019CC1F767}"/>
              </a:ext>
            </a:extLst>
          </p:cNvPr>
          <p:cNvSpPr>
            <a:spLocks noGrp="1"/>
          </p:cNvSpPr>
          <p:nvPr>
            <p:ph idx="1"/>
          </p:nvPr>
        </p:nvSpPr>
        <p:spPr>
          <a:xfrm>
            <a:off x="7105650" y="152400"/>
            <a:ext cx="4991100" cy="6524625"/>
          </a:xfrm>
        </p:spPr>
        <p:txBody>
          <a:bodyPr>
            <a:normAutofit/>
          </a:bodyPr>
          <a:lstStyle/>
          <a:p>
            <a:pPr marL="0" indent="0">
              <a:buNone/>
            </a:pPr>
            <a:endParaRPr lang="el-GR" sz="1200" b="1" dirty="0">
              <a:latin typeface="Arial" panose="020B0604020202020204" pitchFamily="34" charset="0"/>
              <a:cs typeface="Arial" panose="020B0604020202020204" pitchFamily="34" charset="0"/>
            </a:endParaRPr>
          </a:p>
          <a:p>
            <a:pPr marL="0" indent="0">
              <a:buNone/>
            </a:pPr>
            <a:endParaRPr lang="el-GR" sz="1200" b="1" dirty="0">
              <a:latin typeface="Arial" panose="020B0604020202020204" pitchFamily="34" charset="0"/>
              <a:cs typeface="Arial" panose="020B0604020202020204" pitchFamily="34" charset="0"/>
            </a:endParaRPr>
          </a:p>
          <a:p>
            <a:pPr marL="0" indent="0">
              <a:buNone/>
            </a:pPr>
            <a:r>
              <a:rPr lang="el-GR" sz="1200" b="1" dirty="0">
                <a:latin typeface="Arial" panose="020B0604020202020204" pitchFamily="34" charset="0"/>
                <a:cs typeface="Arial" panose="020B0604020202020204" pitchFamily="34" charset="0"/>
              </a:rPr>
              <a:t>Υφές</a:t>
            </a:r>
          </a:p>
          <a:p>
            <a:pPr marL="0" indent="0">
              <a:buNone/>
            </a:pPr>
            <a:r>
              <a:rPr lang="el-GR" sz="1200" dirty="0">
                <a:latin typeface="Arial" panose="020B0604020202020204" pitchFamily="34" charset="0"/>
                <a:cs typeface="Arial" panose="020B0604020202020204" pitchFamily="34" charset="0"/>
              </a:rPr>
              <a:t>Οι υφές υπάρχουν γύρω μας σε πολλές διαφορετικές μορφές. </a:t>
            </a:r>
          </a:p>
          <a:p>
            <a:pPr marL="0" indent="0">
              <a:buNone/>
            </a:pPr>
            <a:r>
              <a:rPr lang="el-GR" sz="1200" dirty="0">
                <a:latin typeface="Arial" panose="020B0604020202020204" pitchFamily="34" charset="0"/>
                <a:cs typeface="Arial" panose="020B0604020202020204" pitchFamily="34" charset="0"/>
              </a:rPr>
              <a:t>Τείνουμε να παραβλέπουμε πολλές από αυτές επειδή είναι τόσο συνηθισμένες, αλλά αυτό δεν σημαίνει ότι δεν έχουν αξία.</a:t>
            </a:r>
          </a:p>
          <a:p>
            <a:pPr marL="0" indent="0">
              <a:buNone/>
            </a:pPr>
            <a:r>
              <a:rPr lang="el-GR" sz="1200" dirty="0">
                <a:latin typeface="Arial" panose="020B0604020202020204" pitchFamily="34" charset="0"/>
                <a:cs typeface="Arial" panose="020B0604020202020204" pitchFamily="34" charset="0"/>
              </a:rPr>
              <a:t>Οι υφές είναι ιδιαίτερα αποτελεσματικές στο να μεταφέρουν την αίσθηση της ηλικίας. </a:t>
            </a:r>
          </a:p>
          <a:p>
            <a:pPr marL="0" indent="0">
              <a:buNone/>
            </a:pPr>
            <a:r>
              <a:rPr lang="el-GR" sz="1200" dirty="0">
                <a:latin typeface="Arial" panose="020B0604020202020204" pitchFamily="34" charset="0"/>
                <a:cs typeface="Arial" panose="020B0604020202020204" pitchFamily="34" charset="0"/>
              </a:rPr>
              <a:t>Καθώς τα υλικά γερνούν, φθείρονται, ραγίζουν και σημαδεύονται, αποκτώντας μια μοναδική προσωπικότητα</a:t>
            </a: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lgn="just">
              <a:buNone/>
            </a:pPr>
            <a:r>
              <a:rPr lang="el-GR" sz="1200" dirty="0">
                <a:latin typeface="Arial" panose="020B0604020202020204" pitchFamily="34" charset="0"/>
                <a:cs typeface="Arial" panose="020B0604020202020204" pitchFamily="34" charset="0"/>
              </a:rPr>
              <a:t>Αυτή η εικόνα με την κλειδαριά και τις αλυσίδες είναι μια εικονική πανδαισία υφής, με το ραγισμένο, γερασμένο ξύλο και το σκουριασμένο ατσάλι.</a:t>
            </a:r>
          </a:p>
          <a:p>
            <a:pPr marL="0" indent="0" algn="just">
              <a:buNone/>
            </a:pPr>
            <a:r>
              <a:rPr lang="el-GR" sz="1200" dirty="0">
                <a:latin typeface="Arial" panose="020B0604020202020204" pitchFamily="34" charset="0"/>
                <a:cs typeface="Arial" panose="020B0604020202020204" pitchFamily="34" charset="0"/>
              </a:rPr>
              <a:t>Οι υφές είναι παντού και παρέχουν απεριόριστες ευκαιρίες σε όσους φωτογραφίζουν τα καθημερινά. </a:t>
            </a:r>
          </a:p>
          <a:p>
            <a:pPr marL="0" indent="0" algn="just">
              <a:buNone/>
            </a:pPr>
            <a:r>
              <a:rPr lang="el-GR" sz="1200" dirty="0">
                <a:latin typeface="Arial" panose="020B0604020202020204" pitchFamily="34" charset="0"/>
                <a:cs typeface="Arial" panose="020B0604020202020204" pitchFamily="34" charset="0"/>
              </a:rPr>
              <a:t>Αν θέλετε πραγματικά να τονίσετε μια υφή, σκεφτείτε να την επεξεργαστείτε σε ασπρόμαυρο, καθώς αφαιρεί τα χρώματα που αποσπούν την προσοχή.</a:t>
            </a:r>
          </a:p>
        </p:txBody>
      </p:sp>
      <p:pic>
        <p:nvPicPr>
          <p:cNvPr id="5122" name="Picture 2">
            <a:extLst>
              <a:ext uri="{FF2B5EF4-FFF2-40B4-BE49-F238E27FC236}">
                <a16:creationId xmlns:a16="http://schemas.microsoft.com/office/drawing/2014/main" id="{9B458EF0-18D2-1115-0608-4257BDAA5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31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D275BE-50B8-9288-1E8A-CE35186BCF17}"/>
              </a:ext>
            </a:extLst>
          </p:cNvPr>
          <p:cNvSpPr>
            <a:spLocks noGrp="1"/>
          </p:cNvSpPr>
          <p:nvPr>
            <p:ph type="title"/>
          </p:nvPr>
        </p:nvSpPr>
        <p:spPr>
          <a:xfrm>
            <a:off x="871052" y="5673557"/>
            <a:ext cx="5224948" cy="691029"/>
          </a:xfrm>
        </p:spPr>
        <p:txBody>
          <a:bodyPr anchor="t">
            <a:normAutofit fontScale="90000"/>
          </a:bodyPr>
          <a:lstStyle/>
          <a:p>
            <a:pPr algn="ctr"/>
            <a:r>
              <a:rPr lang="el-GR" sz="1200" i="1" dirty="0">
                <a:solidFill>
                  <a:srgbClr val="595959"/>
                </a:solidFill>
                <a:latin typeface="Arial" panose="020B0604020202020204" pitchFamily="34" charset="0"/>
                <a:cs typeface="Arial" panose="020B0604020202020204" pitchFamily="34" charset="0"/>
              </a:rPr>
              <a:t>Σε αυτήν την εικόνα, η τραχιά υφή του τσιμεντένιου τοίχου ήταν το σημείο ενδιαφέροντος. Η αντιπαραβολή από τον τραχύ, γεμάτο βρύα τοίχο με το ομαλό, ορμητικό ρέμα. Αυτό δημιούργησε μια ευχάριστη αντίθεση, η οποία ενισχύθηκε από τις λαμπερές ανταύγειες του νερού και το σκούρο νερό κοντά στον τοίχο.</a:t>
            </a:r>
            <a:br>
              <a:rPr lang="el-GR" sz="1200" i="1" dirty="0">
                <a:solidFill>
                  <a:srgbClr val="595959"/>
                </a:solidFill>
                <a:latin typeface="Arial" panose="020B0604020202020204" pitchFamily="34" charset="0"/>
                <a:cs typeface="Arial" panose="020B0604020202020204" pitchFamily="34" charset="0"/>
              </a:rPr>
            </a:br>
            <a:r>
              <a:rPr lang="el-GR" sz="1200" i="1" dirty="0">
                <a:solidFill>
                  <a:srgbClr val="595959"/>
                </a:solidFill>
                <a:latin typeface="Arial" panose="020B0604020202020204" pitchFamily="34" charset="0"/>
                <a:cs typeface="Arial" panose="020B0604020202020204" pitchFamily="34" charset="0"/>
              </a:rPr>
              <a:t>Φωτογραφία από τον </a:t>
            </a:r>
            <a:r>
              <a:rPr lang="el-GR" sz="1200" i="1" dirty="0" err="1">
                <a:solidFill>
                  <a:srgbClr val="595959"/>
                </a:solidFill>
                <a:latin typeface="Arial" panose="020B0604020202020204" pitchFamily="34" charset="0"/>
                <a:cs typeface="Arial" panose="020B0604020202020204" pitchFamily="34" charset="0"/>
              </a:rPr>
              <a:t>David</a:t>
            </a:r>
            <a:r>
              <a:rPr lang="el-GR" sz="1200" i="1" dirty="0">
                <a:solidFill>
                  <a:srgbClr val="595959"/>
                </a:solidFill>
                <a:latin typeface="Arial" panose="020B0604020202020204" pitchFamily="34" charset="0"/>
                <a:cs typeface="Arial" panose="020B0604020202020204" pitchFamily="34" charset="0"/>
              </a:rPr>
              <a:t> </a:t>
            </a:r>
            <a:r>
              <a:rPr lang="el-GR" sz="1200" i="1" dirty="0" err="1">
                <a:solidFill>
                  <a:srgbClr val="595959"/>
                </a:solidFill>
                <a:latin typeface="Arial" panose="020B0604020202020204" pitchFamily="34" charset="0"/>
                <a:cs typeface="Arial" panose="020B0604020202020204" pitchFamily="34" charset="0"/>
              </a:rPr>
              <a:t>Veldman</a:t>
            </a:r>
            <a:br>
              <a:rPr lang="el-GR" sz="800" i="1" dirty="0">
                <a:solidFill>
                  <a:srgbClr val="595959"/>
                </a:solidFill>
                <a:latin typeface="Arial" panose="020B0604020202020204" pitchFamily="34" charset="0"/>
                <a:cs typeface="Arial" panose="020B0604020202020204" pitchFamily="34" charset="0"/>
              </a:rPr>
            </a:br>
            <a:endParaRPr lang="el-GR" sz="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146" name="Picture 2">
            <a:extLst>
              <a:ext uri="{FF2B5EF4-FFF2-40B4-BE49-F238E27FC236}">
                <a16:creationId xmlns:a16="http://schemas.microsoft.com/office/drawing/2014/main" id="{0129E3EF-09A7-7477-49FA-F3745FA3D0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1052" y="280659"/>
            <a:ext cx="5169528" cy="5169528"/>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4B55C057-CE29-3B7F-F878-F20FF6A09DF7}"/>
              </a:ext>
            </a:extLst>
          </p:cNvPr>
          <p:cNvSpPr>
            <a:spLocks noGrp="1"/>
          </p:cNvSpPr>
          <p:nvPr>
            <p:ph idx="1"/>
          </p:nvPr>
        </p:nvSpPr>
        <p:spPr>
          <a:xfrm>
            <a:off x="7416207" y="135803"/>
            <a:ext cx="4775793" cy="5993868"/>
          </a:xfrm>
        </p:spPr>
        <p:txBody>
          <a:bodyPr anchor="ctr">
            <a:normAutofit fontScale="25000" lnSpcReduction="20000"/>
          </a:bodyPr>
          <a:lstStyle/>
          <a:p>
            <a:pPr marL="0" indent="0">
              <a:buNone/>
            </a:pPr>
            <a:endParaRPr lang="el-GR" sz="1000" i="1" dirty="0">
              <a:solidFill>
                <a:srgbClr val="595959"/>
              </a:solidFill>
              <a:latin typeface="Arial" panose="020B0604020202020204" pitchFamily="34" charset="0"/>
              <a:cs typeface="Arial" panose="020B0604020202020204" pitchFamily="34" charset="0"/>
            </a:endParaRPr>
          </a:p>
          <a:p>
            <a:pPr marL="0" indent="0">
              <a:buNone/>
            </a:pPr>
            <a:endParaRPr lang="el-GR" sz="1000" i="1" dirty="0">
              <a:solidFill>
                <a:srgbClr val="595959"/>
              </a:solidFill>
              <a:latin typeface="Arial" panose="020B0604020202020204" pitchFamily="34" charset="0"/>
              <a:cs typeface="Arial" panose="020B0604020202020204" pitchFamily="34" charset="0"/>
            </a:endParaRPr>
          </a:p>
          <a:p>
            <a:pPr marL="0" indent="0" algn="just">
              <a:buNone/>
            </a:pPr>
            <a:endParaRPr lang="el-GR" sz="1200" b="1"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endParaRPr lang="el-GR" sz="1200" b="1"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endParaRPr lang="el-GR" sz="1200" b="1"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endParaRPr lang="el-GR" sz="1200" b="1"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endParaRPr lang="el-GR" sz="1200" b="1" dirty="0">
              <a:latin typeface="Arial" panose="020B0604020202020204" pitchFamily="34" charset="0"/>
              <a:cs typeface="Arial" panose="020B0604020202020204" pitchFamily="34" charset="0"/>
            </a:endParaRPr>
          </a:p>
          <a:p>
            <a:pPr marL="0" indent="0" algn="just">
              <a:buNone/>
            </a:pPr>
            <a:r>
              <a:rPr lang="el-GR" sz="1200" b="1" dirty="0">
                <a:latin typeface="Arial" panose="020B0604020202020204" pitchFamily="34" charset="0"/>
                <a:cs typeface="Arial" panose="020B0604020202020204" pitchFamily="34" charset="0"/>
              </a:rPr>
              <a:t>	</a:t>
            </a:r>
            <a:endParaRPr lang="el-GR" sz="4800" b="1" dirty="0">
              <a:latin typeface="Arial" panose="020B0604020202020204" pitchFamily="34" charset="0"/>
              <a:cs typeface="Arial" panose="020B0604020202020204" pitchFamily="34" charset="0"/>
            </a:endParaRPr>
          </a:p>
          <a:p>
            <a:pPr marL="0" indent="0" algn="just">
              <a:lnSpc>
                <a:spcPct val="170000"/>
              </a:lnSpc>
              <a:buNone/>
            </a:pPr>
            <a:br>
              <a:rPr lang="el-GR" sz="4800" dirty="0">
                <a:latin typeface="Arial" panose="020B0604020202020204" pitchFamily="34" charset="0"/>
                <a:cs typeface="Arial" panose="020B0604020202020204" pitchFamily="34" charset="0"/>
              </a:rPr>
            </a:br>
            <a:endParaRPr lang="el-GR" sz="4800" dirty="0">
              <a:latin typeface="Arial" panose="020B0604020202020204" pitchFamily="34" charset="0"/>
              <a:cs typeface="Arial" panose="020B0604020202020204" pitchFamily="34" charset="0"/>
            </a:endParaRPr>
          </a:p>
          <a:p>
            <a:pPr marL="0" indent="0" algn="just">
              <a:lnSpc>
                <a:spcPct val="170000"/>
              </a:lnSpc>
              <a:buNone/>
            </a:pPr>
            <a:endParaRPr lang="el-GR" sz="4800" dirty="0">
              <a:latin typeface="Arial" panose="020B0604020202020204" pitchFamily="34" charset="0"/>
              <a:cs typeface="Arial" panose="020B0604020202020204" pitchFamily="34" charset="0"/>
            </a:endParaRPr>
          </a:p>
          <a:p>
            <a:pPr marL="0" indent="0" algn="just">
              <a:lnSpc>
                <a:spcPct val="170000"/>
              </a:lnSpc>
              <a:buNone/>
            </a:pPr>
            <a:endParaRPr lang="el-GR" sz="4800" dirty="0">
              <a:latin typeface="Arial" panose="020B0604020202020204" pitchFamily="34" charset="0"/>
              <a:cs typeface="Arial" panose="020B0604020202020204" pitchFamily="34" charset="0"/>
            </a:endParaRPr>
          </a:p>
          <a:p>
            <a:pPr marL="0" indent="0" algn="just">
              <a:lnSpc>
                <a:spcPct val="170000"/>
              </a:lnSpc>
              <a:buNone/>
            </a:pPr>
            <a:r>
              <a:rPr lang="el-GR" sz="4800" b="1" dirty="0">
                <a:latin typeface="Arial" panose="020B0604020202020204" pitchFamily="34" charset="0"/>
                <a:cs typeface="Arial" panose="020B0604020202020204" pitchFamily="34" charset="0"/>
              </a:rPr>
              <a:t>ΑΝΤΙΘΕΣΕΙΣ</a:t>
            </a:r>
            <a:r>
              <a:rPr lang="el-GR" sz="4800" dirty="0">
                <a:latin typeface="Arial" panose="020B0604020202020204" pitchFamily="34" charset="0"/>
                <a:cs typeface="Arial" panose="020B0604020202020204" pitchFamily="34" charset="0"/>
              </a:rPr>
              <a:t> </a:t>
            </a:r>
          </a:p>
          <a:p>
            <a:pPr marL="0" indent="0" algn="just">
              <a:lnSpc>
                <a:spcPct val="170000"/>
              </a:lnSpc>
              <a:buNone/>
            </a:pPr>
            <a:r>
              <a:rPr lang="el-GR" sz="4800" dirty="0">
                <a:latin typeface="Arial" panose="020B0604020202020204" pitchFamily="34" charset="0"/>
                <a:cs typeface="Arial" panose="020B0604020202020204" pitchFamily="34" charset="0"/>
              </a:rPr>
              <a:t>Η αντίθεση είναι η χρήση δύο αντιθετικών στοιχείων για τη δημιουργία μιας δυναμικής εικόνας. Αυτή η τεχνική είναι πολύ ευέλικτη, αλλά απαιτεί προσεκτικό μάτι και λίγη τύχη. </a:t>
            </a:r>
          </a:p>
          <a:p>
            <a:pPr marL="0" indent="0" algn="just">
              <a:lnSpc>
                <a:spcPct val="170000"/>
              </a:lnSpc>
              <a:buNone/>
            </a:pPr>
            <a:r>
              <a:rPr lang="el-GR" sz="4800" dirty="0">
                <a:latin typeface="Arial" panose="020B0604020202020204" pitchFamily="34" charset="0"/>
                <a:cs typeface="Arial" panose="020B0604020202020204" pitchFamily="34" charset="0"/>
              </a:rPr>
              <a:t>Ευτυχώς, μπορείτε να επιλέξετε να αντιπαραβάλετε ό,τι θέλετε: παλιό και νέο, φωτεινό και σκοτεινό, λείο και τραχύ. Οι δυνατότητες είναι ατελείωτες. Η δύναμη της αντιπαράθεσης έγκειται κυρίως στον τρόπο με τον οποίο δύο αντίθετα στοιχεία ανταγωνίζονται μεταξύ τους. </a:t>
            </a:r>
          </a:p>
          <a:p>
            <a:pPr marL="0" indent="0" algn="just">
              <a:lnSpc>
                <a:spcPct val="170000"/>
              </a:lnSpc>
              <a:buNone/>
            </a:pPr>
            <a:r>
              <a:rPr lang="el-GR" sz="4800" dirty="0">
                <a:latin typeface="Arial" panose="020B0604020202020204" pitchFamily="34" charset="0"/>
                <a:cs typeface="Arial" panose="020B0604020202020204" pitchFamily="34" charset="0"/>
              </a:rPr>
              <a:t>Το ανθρώπινο μυαλό απαιτεί ένα σημείο αναφοράς για να κρίνει και η χρήση της αντιπαράθεσης το παρέχει. Δεν θα βρίσκετε πάντα τα δύο στοιχεία που χρειάζεστε για να δημιουργήσετε αυτό το είδος εικόνας, αλλά αξίζει να τα παρακολουθείτε ανεξάρτητα.</a:t>
            </a:r>
            <a:endParaRPr lang="el-GR" sz="4800" i="1" dirty="0">
              <a:latin typeface="Arial" panose="020B0604020202020204" pitchFamily="34" charset="0"/>
              <a:cs typeface="Arial" panose="020B0604020202020204" pitchFamily="34" charset="0"/>
            </a:endParaRPr>
          </a:p>
          <a:p>
            <a:pPr marL="0" indent="0" algn="just">
              <a:lnSpc>
                <a:spcPct val="170000"/>
              </a:lnSpc>
              <a:buNone/>
            </a:pPr>
            <a:endParaRPr lang="el-GR" sz="4800" i="1" dirty="0">
              <a:latin typeface="Arial" panose="020B0604020202020204" pitchFamily="34" charset="0"/>
              <a:cs typeface="Arial" panose="020B0604020202020204" pitchFamily="34" charset="0"/>
            </a:endParaRPr>
          </a:p>
          <a:p>
            <a:pPr marL="0" indent="0" algn="just">
              <a:lnSpc>
                <a:spcPct val="170000"/>
              </a:lnSpc>
              <a:buNone/>
            </a:pPr>
            <a:endParaRPr lang="el-GR" sz="4800" i="1" dirty="0">
              <a:latin typeface="Arial" panose="020B0604020202020204" pitchFamily="34" charset="0"/>
              <a:cs typeface="Arial" panose="020B0604020202020204" pitchFamily="34" charset="0"/>
            </a:endParaRPr>
          </a:p>
          <a:p>
            <a:pPr marL="0" indent="0" algn="just">
              <a:buNone/>
            </a:pPr>
            <a:endParaRPr lang="el-GR" sz="4800" i="1" dirty="0">
              <a:latin typeface="Arial" panose="020B0604020202020204" pitchFamily="34" charset="0"/>
              <a:cs typeface="Arial" panose="020B0604020202020204" pitchFamily="34" charset="0"/>
            </a:endParaRPr>
          </a:p>
          <a:p>
            <a:pPr marL="0" indent="0">
              <a:buNone/>
            </a:pPr>
            <a:endParaRPr lang="el-GR" sz="4800" i="1" dirty="0">
              <a:latin typeface="Arial" panose="020B0604020202020204" pitchFamily="34" charset="0"/>
              <a:cs typeface="Arial" panose="020B0604020202020204" pitchFamily="34" charset="0"/>
            </a:endParaRPr>
          </a:p>
          <a:p>
            <a:pPr marL="0" indent="0">
              <a:buNone/>
            </a:pPr>
            <a:endParaRPr lang="el-GR" sz="4800" i="1" dirty="0">
              <a:latin typeface="Arial" panose="020B0604020202020204" pitchFamily="34" charset="0"/>
              <a:cs typeface="Arial" panose="020B0604020202020204" pitchFamily="34" charset="0"/>
            </a:endParaRPr>
          </a:p>
          <a:p>
            <a:pPr marL="0" indent="0">
              <a:buNone/>
            </a:pPr>
            <a:endParaRPr lang="el-GR" sz="4800" i="1" dirty="0">
              <a:solidFill>
                <a:srgbClr val="595959"/>
              </a:solidFill>
              <a:latin typeface="Arial" panose="020B0604020202020204" pitchFamily="34" charset="0"/>
              <a:cs typeface="Arial" panose="020B0604020202020204" pitchFamily="34" charset="0"/>
            </a:endParaRPr>
          </a:p>
          <a:p>
            <a:pPr marL="0" indent="0">
              <a:buNone/>
            </a:pPr>
            <a:endParaRPr lang="el-GR" sz="4800" i="1" dirty="0">
              <a:solidFill>
                <a:srgbClr val="595959"/>
              </a:solidFill>
              <a:latin typeface="Arial" panose="020B0604020202020204" pitchFamily="34" charset="0"/>
              <a:cs typeface="Arial" panose="020B0604020202020204" pitchFamily="34" charset="0"/>
            </a:endParaRPr>
          </a:p>
          <a:p>
            <a:pPr marL="0" indent="0">
              <a:buNone/>
            </a:pPr>
            <a:endParaRPr lang="el-GR" sz="4800" i="1" dirty="0">
              <a:solidFill>
                <a:srgbClr val="595959"/>
              </a:solidFill>
              <a:latin typeface="Arial" panose="020B0604020202020204" pitchFamily="34" charset="0"/>
              <a:cs typeface="Arial" panose="020B0604020202020204" pitchFamily="34" charset="0"/>
            </a:endParaRPr>
          </a:p>
          <a:p>
            <a:pPr marL="0" indent="0">
              <a:buNone/>
            </a:pPr>
            <a:endParaRPr lang="el-GR" sz="1000" i="1" dirty="0">
              <a:solidFill>
                <a:srgbClr val="595959"/>
              </a:solidFill>
              <a:latin typeface="Arial" panose="020B0604020202020204" pitchFamily="34" charset="0"/>
              <a:cs typeface="Arial" panose="020B0604020202020204" pitchFamily="34" charset="0"/>
            </a:endParaRPr>
          </a:p>
          <a:p>
            <a:pPr marL="0" indent="0">
              <a:buNone/>
            </a:pPr>
            <a:endParaRPr lang="el-GR" sz="1000" i="1" dirty="0">
              <a:solidFill>
                <a:srgbClr val="595959"/>
              </a:solidFill>
              <a:latin typeface="Arial" panose="020B0604020202020204" pitchFamily="34" charset="0"/>
              <a:cs typeface="Arial" panose="020B0604020202020204" pitchFamily="34" charset="0"/>
            </a:endParaRPr>
          </a:p>
          <a:p>
            <a:pPr marL="0" indent="0">
              <a:buNone/>
            </a:pPr>
            <a:endParaRPr lang="el-GR" sz="1000" i="1"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68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0D3CD7B-95EA-6A7F-8385-449EBF0D0588}"/>
              </a:ext>
            </a:extLst>
          </p:cNvPr>
          <p:cNvSpPr>
            <a:spLocks noGrp="1"/>
          </p:cNvSpPr>
          <p:nvPr>
            <p:ph idx="1"/>
          </p:nvPr>
        </p:nvSpPr>
        <p:spPr>
          <a:xfrm>
            <a:off x="-247216" y="222029"/>
            <a:ext cx="819847" cy="2851559"/>
          </a:xfrm>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sp>
        <p:nvSpPr>
          <p:cNvPr id="5" name="TextBox 4">
            <a:extLst>
              <a:ext uri="{FF2B5EF4-FFF2-40B4-BE49-F238E27FC236}">
                <a16:creationId xmlns:a16="http://schemas.microsoft.com/office/drawing/2014/main" id="{E677E704-0270-1D0F-C9F5-6ED6E999F7E3}"/>
              </a:ext>
            </a:extLst>
          </p:cNvPr>
          <p:cNvSpPr txBox="1"/>
          <p:nvPr/>
        </p:nvSpPr>
        <p:spPr>
          <a:xfrm>
            <a:off x="6844420" y="1089898"/>
            <a:ext cx="5124262" cy="4493538"/>
          </a:xfrm>
          <a:prstGeom prst="rect">
            <a:avLst/>
          </a:prstGeom>
          <a:noFill/>
        </p:spPr>
        <p:txBody>
          <a:bodyPr wrap="square">
            <a:spAutoFit/>
          </a:bodyPr>
          <a:lstStyle/>
          <a:p>
            <a:pPr algn="just"/>
            <a:r>
              <a:rPr lang="el-GR" sz="1200" b="1" dirty="0">
                <a:latin typeface="Arial" panose="020B0604020202020204" pitchFamily="34" charset="0"/>
                <a:cs typeface="Arial" panose="020B0604020202020204" pitchFamily="34" charset="0"/>
              </a:rPr>
              <a:t>ΑΝΤΑΝΑΚΛΑΣΕΙΣ </a:t>
            </a:r>
          </a:p>
          <a:p>
            <a:pPr algn="just"/>
            <a:r>
              <a:rPr lang="el-GR" sz="1200" b="1" i="1" dirty="0">
                <a:latin typeface="Arial" panose="020B0604020202020204" pitchFamily="34" charset="0"/>
                <a:cs typeface="Arial" panose="020B0604020202020204" pitchFamily="34" charset="0"/>
              </a:rPr>
              <a:t>ένα παράθυρο στον ανάποδο κόσμο</a:t>
            </a:r>
          </a:p>
          <a:p>
            <a:pPr algn="just"/>
            <a:r>
              <a:rPr lang="el-GR" sz="1200" dirty="0">
                <a:latin typeface="Arial" panose="020B0604020202020204" pitchFamily="34" charset="0"/>
                <a:cs typeface="Arial" panose="020B0604020202020204" pitchFamily="34" charset="0"/>
              </a:rPr>
              <a:t>Είναι αυτονόητο ότι οι αντανακλάσεις μπορούν να δημιουργήσουν εκπληκτικές εικόνες. Ποιος δεν έχει απολαύσει μια φωτογραφία ενός βουνού που αντανακλάται σε μια ήρεμη λίμνη; </a:t>
            </a:r>
          </a:p>
          <a:p>
            <a:pPr algn="just"/>
            <a:r>
              <a:rPr lang="el-GR" sz="1200" dirty="0">
                <a:latin typeface="Arial" panose="020B0604020202020204" pitchFamily="34" charset="0"/>
                <a:cs typeface="Arial" panose="020B0604020202020204" pitchFamily="34" charset="0"/>
              </a:rPr>
              <a:t>Ευτυχώς, ενώ μπορεί να μην έχετε πρόσβαση σε ένα βουνό, οι αντανακλάσεις μπορούν να βρεθούν παντού γύρω μας. Όπως και οι περισσότερες από τις προηγούμενες συμβουλές, είναι απλώς θέμα να μάθουμε να βλέπουμε τις ευκαιρίες γύρω μας. Είναι αυτονόητο ότι οι αντανακλάσεις μπορούν να δημιουργήσουν εκπληκτικές εικόνες. </a:t>
            </a:r>
          </a:p>
          <a:p>
            <a:pPr algn="just"/>
            <a:r>
              <a:rPr lang="el-GR" sz="1200" dirty="0">
                <a:latin typeface="Arial" panose="020B0604020202020204" pitchFamily="34" charset="0"/>
                <a:cs typeface="Arial" panose="020B0604020202020204" pitchFamily="34" charset="0"/>
              </a:rPr>
              <a:t>Αναζητήστε λακκούβες μετά τη βροχή, αδιαφανή παράθυρα, λίμνες, ρυάκια ή ακόμα και σιντριβάνια. </a:t>
            </a:r>
          </a:p>
          <a:p>
            <a:pPr algn="just"/>
            <a:r>
              <a:rPr lang="el-GR" sz="1200" dirty="0">
                <a:latin typeface="Arial" panose="020B0604020202020204" pitchFamily="34" charset="0"/>
                <a:cs typeface="Arial" panose="020B0604020202020204" pitchFamily="34" charset="0"/>
              </a:rPr>
              <a:t>Οι αντανακλάσεις μπορούν να δημιουργήσουν άμεσα ισορροπία σε μια εικόνα και να εστιάσουν την προσοχή πίσω στο θέμα.</a:t>
            </a:r>
          </a:p>
          <a:p>
            <a:pPr algn="just"/>
            <a:endParaRPr lang="el-GR" sz="1200" i="1" dirty="0">
              <a:latin typeface="Arial" panose="020B0604020202020204" pitchFamily="34" charset="0"/>
              <a:cs typeface="Arial" panose="020B0604020202020204" pitchFamily="34" charset="0"/>
            </a:endParaRPr>
          </a:p>
          <a:p>
            <a:pPr algn="just"/>
            <a:endParaRPr lang="el-GR" sz="1200" i="1" dirty="0">
              <a:latin typeface="Arial" panose="020B0604020202020204" pitchFamily="34" charset="0"/>
              <a:cs typeface="Arial" panose="020B0604020202020204" pitchFamily="34" charset="0"/>
            </a:endParaRPr>
          </a:p>
          <a:p>
            <a:pPr algn="just"/>
            <a:endParaRPr lang="el-GR" sz="1200" i="1" dirty="0">
              <a:latin typeface="Arial" panose="020B0604020202020204" pitchFamily="34" charset="0"/>
              <a:cs typeface="Arial" panose="020B0604020202020204" pitchFamily="34" charset="0"/>
            </a:endParaRPr>
          </a:p>
          <a:p>
            <a:pPr algn="just"/>
            <a:endParaRPr lang="el-GR" sz="1200" i="1" dirty="0">
              <a:latin typeface="Arial" panose="020B0604020202020204" pitchFamily="34" charset="0"/>
              <a:cs typeface="Arial" panose="020B0604020202020204" pitchFamily="34" charset="0"/>
            </a:endParaRPr>
          </a:p>
          <a:p>
            <a:pPr algn="just"/>
            <a:endParaRPr lang="el-GR" sz="1200" i="1" dirty="0">
              <a:latin typeface="Arial" panose="020B0604020202020204" pitchFamily="34" charset="0"/>
              <a:cs typeface="Arial" panose="020B0604020202020204" pitchFamily="34" charset="0"/>
            </a:endParaRPr>
          </a:p>
          <a:p>
            <a:pPr algn="just"/>
            <a:endParaRPr lang="el-GR" sz="1200" i="1" dirty="0">
              <a:latin typeface="Arial" panose="020B0604020202020204" pitchFamily="34" charset="0"/>
              <a:cs typeface="Arial" panose="020B0604020202020204" pitchFamily="34" charset="0"/>
            </a:endParaRPr>
          </a:p>
          <a:p>
            <a:pPr algn="just"/>
            <a:endParaRPr lang="el-GR" sz="1200" i="1" dirty="0">
              <a:latin typeface="Arial" panose="020B0604020202020204" pitchFamily="34" charset="0"/>
              <a:cs typeface="Arial" panose="020B0604020202020204" pitchFamily="34" charset="0"/>
            </a:endParaRPr>
          </a:p>
          <a:p>
            <a:pPr algn="just"/>
            <a:endParaRPr lang="el-GR" sz="1200" i="1" dirty="0">
              <a:latin typeface="Arial" panose="020B0604020202020204" pitchFamily="34" charset="0"/>
              <a:cs typeface="Arial" panose="020B0604020202020204" pitchFamily="34" charset="0"/>
            </a:endParaRPr>
          </a:p>
          <a:p>
            <a:pPr algn="just"/>
            <a:endParaRPr lang="el-GR" sz="1200" b="1" i="1" dirty="0">
              <a:solidFill>
                <a:schemeClr val="tx1">
                  <a:lumMod val="50000"/>
                  <a:lumOff val="50000"/>
                </a:schemeClr>
              </a:solidFill>
              <a:latin typeface="Arial" panose="020B0604020202020204" pitchFamily="34" charset="0"/>
              <a:cs typeface="Arial" panose="020B0604020202020204" pitchFamily="34" charset="0"/>
            </a:endParaRPr>
          </a:p>
          <a:p>
            <a:pPr algn="just"/>
            <a:r>
              <a:rPr lang="el-GR" sz="1000" b="1" i="1" dirty="0">
                <a:solidFill>
                  <a:schemeClr val="tx1">
                    <a:lumMod val="50000"/>
                    <a:lumOff val="50000"/>
                  </a:schemeClr>
                </a:solidFill>
                <a:latin typeface="Arial" panose="020B0604020202020204" pitchFamily="34" charset="0"/>
                <a:cs typeface="Arial" panose="020B0604020202020204" pitchFamily="34" charset="0"/>
              </a:rPr>
              <a:t>Φωτογραφία από τον </a:t>
            </a:r>
            <a:r>
              <a:rPr lang="el-GR" sz="1000" b="1" i="1" dirty="0" err="1">
                <a:solidFill>
                  <a:schemeClr val="tx1">
                    <a:lumMod val="50000"/>
                    <a:lumOff val="50000"/>
                  </a:schemeClr>
                </a:solidFill>
                <a:latin typeface="Arial" panose="020B0604020202020204" pitchFamily="34" charset="0"/>
                <a:cs typeface="Arial" panose="020B0604020202020204" pitchFamily="34" charset="0"/>
              </a:rPr>
              <a:t>David</a:t>
            </a:r>
            <a:r>
              <a:rPr lang="el-GR" sz="1000" b="1" i="1" dirty="0">
                <a:solidFill>
                  <a:schemeClr val="tx1">
                    <a:lumMod val="50000"/>
                    <a:lumOff val="50000"/>
                  </a:schemeClr>
                </a:solidFill>
                <a:latin typeface="Arial" panose="020B0604020202020204" pitchFamily="34" charset="0"/>
                <a:cs typeface="Arial" panose="020B0604020202020204" pitchFamily="34" charset="0"/>
              </a:rPr>
              <a:t> </a:t>
            </a:r>
            <a:r>
              <a:rPr lang="el-GR" sz="1000" b="1" i="1" dirty="0" err="1">
                <a:solidFill>
                  <a:schemeClr val="tx1">
                    <a:lumMod val="50000"/>
                    <a:lumOff val="50000"/>
                  </a:schemeClr>
                </a:solidFill>
                <a:latin typeface="Arial" panose="020B0604020202020204" pitchFamily="34" charset="0"/>
                <a:cs typeface="Arial" panose="020B0604020202020204" pitchFamily="34" charset="0"/>
              </a:rPr>
              <a:t>Veldman</a:t>
            </a:r>
            <a:endParaRPr lang="el-GR" sz="1000" b="1"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170" name="Picture 2">
            <a:extLst>
              <a:ext uri="{FF2B5EF4-FFF2-40B4-BE49-F238E27FC236}">
                <a16:creationId xmlns:a16="http://schemas.microsoft.com/office/drawing/2014/main" id="{E52C026B-8B2B-75FE-E8A6-A1A81550E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0505"/>
            <a:ext cx="6755082" cy="506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6905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271</TotalTime>
  <Words>3213</Words>
  <Application>Microsoft Office PowerPoint</Application>
  <PresentationFormat>Ευρεία οθόνη</PresentationFormat>
  <Paragraphs>244</Paragraphs>
  <Slides>21</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Aptos</vt:lpstr>
      <vt:lpstr>Aptos Display</vt:lpstr>
      <vt:lpstr>Arial</vt:lpstr>
      <vt:lpstr>Θέμα του Office</vt:lpstr>
      <vt:lpstr>Παρουσίαση του PowerPoint</vt:lpstr>
      <vt:lpstr>Παρουσίαση του PowerPoint</vt:lpstr>
      <vt:lpstr>Παρουσίαση του PowerPoint</vt:lpstr>
      <vt:lpstr>Photo by David Veldman https://photzy.com/7-ways-to-shoot-the-mundane/</vt:lpstr>
      <vt:lpstr>Παρουσίαση του PowerPoint</vt:lpstr>
      <vt:lpstr>Παρουσίαση του PowerPoint</vt:lpstr>
      <vt:lpstr>Παρουσίαση του PowerPoint</vt:lpstr>
      <vt:lpstr>Σε αυτήν την εικόνα, η τραχιά υφή του τσιμεντένιου τοίχου ήταν το σημείο ενδιαφέροντος. Η αντιπαραβολή από τον τραχύ, γεμάτο βρύα τοίχο με το ομαλό, ορμητικό ρέμα. Αυτό δημιούργησε μια ευχάριστη αντίθεση, η οποία ενισχύθηκε από τις λαμπερές ανταύγειες του νερού και το σκούρο νερό κοντά στον τοίχο. Φωτογραφία από τον David Veldman </vt:lpstr>
      <vt:lpstr>Παρουσίαση του PowerPoint</vt:lpstr>
      <vt:lpstr>Macro Photography  Η μακροφωτογραφία, ή αλλιώς η κοντινή φωτογραφία, μας επιτρέπει να βλέπουμε το κανονικό μας περιβάλλον με ένα νέο, ασυνήθιστο φως. Ενώ μπορεί να μην βρείτε μια συνηθισμένη φωτογραφία ενός γκαζόν πολύ ελκυστική, μια εξαιρετικά κοντινή λήψη μπορεί να μετατρέψει τα φύλλα του γρασιδιού σε μια άγρια ​​ζούγκλα.   Τα μικροσκοπικά έντομα γίνονται τερατώδη και οι λεπτομέρειες που παραβλέπουμε σε καθημερινή βάση μπορούν να αποκαλυφθούν με απρόβλεπτους τρόπους.   Η λέξη-κλειδί είναι «λεπτομέρειες».   Η λήψη μακροφωτογραφίας απαιτεί συνεπή, υπομονετική παρατήρηση των πιο μικροσκοπικών λεπτομερειών στο περιβάλλον μας.  Η ανταμοιβή; Εκπληκτικές φωτογραφίες, οι οποίες σε πολλές περιπτώσεις δεν απαιτούν καν να φύγετε από το σπίτι σας.  Υπάρχουν πολλοί τρόποι για να τραβήξετε μακροφωτογραφία. Ορισμένες compact φωτογραφικές μηχανές, ακόμη και κινητά τηλέφωνα, μπορούν να εστιάσουν έως και μια ίντσα μακριά.  Η υπομονή είναι το κλειδί κατά τη λήψη κοντινών φωτογραφιών.  Αυτή η εικόνα μοιάζει σχεδόν με ένα σουρεαλιστικό εναέριο τοπίο. Στην πραγματικότητα, είναι μια κοντινή λήψη δύο μικροσκοπικών προεξοχών σε ένα σάπιο κούτσουρο δέντρου.   .Μην φοβάστε να πλησιάσετε.   Αν δεν μπορείτε να σκεφτείτε τίποτα να τραβήξετε, θυμηθείτε ότι σχεδόν πάντα κρύβεται μια μικροσκοπική λεπτομέρεια κοντά που θα αποτελέσει ένα εξαιρετικό μακρο θέμα.</vt:lpstr>
      <vt:lpstr>Διαφορετικές Κατευθύνσεις από τον Fan Ho Ο Δάσκαλος του Φωτός και των Σκιών  Ο Fan Ho, που συχνά χαρακτηρίζεται ως «μάγος» της φωτογραφίας δρόμου, αποτυπώνει μαγευτικά στιγμές της αστικής ζωής με έντονο δράμα φωτός και σκιάς. Στη φωτογραφία  Διαφορετικές Κατευθύνσεις, ένα φαινομενικά συνηθισμένο σκηνικό του δρόμου μεταμορφώνεται σε μια γεωμετρική χορογραφία ανθρώπινων μορφών, φωτεινών ακτίνων και σκοτεινών σιλουετών — πιθανώς τραβηγμένη από το εσωτερικό ενός τραμ, προσδίδοντας μια αίσθηση παρατήρησης μέσα από κάδρο. Οι σκιές ενός αχθοφόρου με ρίκσο εκτείνονται στο προσκήνιο, καθοδηγώντας το βλέμμα προς το βάθος της εικόνας. Πιο πίσω, ένας μοναχικός άνδρας περπατά ανάμεσα σε κάθετες λωρίδες φωτός, δημιουργώντας μια σχεδόν συμμετρική ισορροπία μέσα στο αρχιτεκτονικό πλαίσιο. Στο μεσαίο πλάνο, ένα μικρό πλήθος αλληλεπιδρά αυθόρμητα, ενώ αριστερά, ένα παιδί πηδά παιχνιδιάρικα μέσα στο κάδρο — μια χαρακτηριστική πινελιά της συναισθηματικής ευαισθησίας του Ho. Η φωτογραφία πάλλεται από αστική ενέργεια. Κάθε φιγούρα κινείται προς διαφορετική κατεύθυνση, με τις πορείες τους να δημιουργούν μια σχεδόν σκηνοθετημένη αλληλεπίδραση — ένα οπτικό σύμβολο του πολυδιάστατου και απρόβλεπτου ρυθμού της ζωής στην πόλη. Μέσα από την αξεπέραστη χρήση του φωτός και του κάδρου, ο Fan Ho δημιουργεί ένα διαχρονικό πορτρέτο κίνησης, αντίθεσης και αστικής ομορφιάς. </vt:lpstr>
      <vt:lpstr> </vt:lpstr>
      <vt:lpstr>Παρουσίαση του PowerPoint</vt:lpstr>
      <vt:lpstr>Παρουσίαση του PowerPoint</vt:lpstr>
      <vt:lpstr>       Αγόρι στον Αέρα  Συχνά μιλώντας για τη «στιγμή αποφάσεως», πόσο συχνά συναντάμε μια λήψη σαν αυτή; Ο Steve McCurry έχει, αναμφίβολα, αποτυπώσει την Ινδία πιο όμορφα από οποιονδήποτε άλλο φωτογράφο. Σε αυτή τη συγκεκριμένη φωτογραφία, το στενό δρομάκι στο Ρατζαστάν δημιουργεί μια έντονη εντύπωση — και ο Steve έπρεπε να περιμένει για το κατάλληλο θέμα την κατάλληλη στιγμή. Η υπομονή του ανταμείφθηκε: το αγόρι αιωρείται στον αέρα. Τα αποτυπώματα χεριών στον τοίχο, οι μουσταρδί και γαλάζιοι τοίχοι, μαζί με μια μοναδική σύνθεση, προσδίδουν επιπλέον δράμα και αισθητική γοητεία στην εικόνα. Αρχικά, η φωτογραφία δημιουργεί την αίσθηση κάποιου εμποδίου — λες και το παιδί πηδά για να υπερβεί το περιορισμένο χώρο. Όμως, αυτό είναι που διπλασιάζει τη χαρά που προσφέρει αυτή η εικόνα ως έργο τέχνης. Μια λαμπρή σύνθεση, με το κατάλληλο θέμα, στο κατάλληλο σημείο, την κατάλληλη στιγμή.   Φωτογραφία Steve McCurry   </vt:lpstr>
      <vt:lpstr>Παρουσίαση του PowerPoint</vt:lpstr>
      <vt:lpstr>Παρουσίαση του PowerPoint</vt:lpstr>
      <vt:lpstr>Παρουσίαση του PowerPoint</vt:lpstr>
      <vt:lpstr>   Στόχος  του Μαθήματος Παρατήρηση &amp; Φωτογραφία  Να παρουσιάσετε τις δικές σας σκέψεις και φωτογραφίες, καλλιεργώντας την παρατήρηση, τη δημιουργική έκφραση και την προσωπική ματιά.   Οδηγίες  συμμετοχής: Στείλτε  τις φωτογραφίες σας μέχρι τις 16/11/2025 Email: mgiannari@med.uoa.gr Συμπεριλάβετε: Τίτλο φωτογραφίας Σύντομο συνοδευτικό κείμενο Παρουσίαση &amp; Έκθεση:    Στις 24/11/2025, στο τελευταίο δια ζώσης μάθημα, θα έχετε τη δυνατότητα να παρουσιάσετε τις φωτογραφίες σας και να συμμετέχετε στην φωτογραφική έκθεση του μαθήματος.  Μοιραστείτε την οπτική σας και εμπνεύστε τους άλλους με τον δικό σας τρόπο να βλέπουν τον κόσμο! </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Giannari</dc:creator>
  <cp:lastModifiedBy>Maria Giannari</cp:lastModifiedBy>
  <cp:revision>42</cp:revision>
  <dcterms:created xsi:type="dcterms:W3CDTF">2025-10-22T08:02:54Z</dcterms:created>
  <dcterms:modified xsi:type="dcterms:W3CDTF">2025-10-23T10:28:39Z</dcterms:modified>
</cp:coreProperties>
</file>