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9" r:id="rId2"/>
    <p:sldId id="258" r:id="rId3"/>
    <p:sldId id="315" r:id="rId4"/>
    <p:sldId id="317" r:id="rId5"/>
    <p:sldId id="318" r:id="rId6"/>
    <p:sldId id="319" r:id="rId7"/>
    <p:sldId id="320" r:id="rId8"/>
    <p:sldId id="321" r:id="rId9"/>
    <p:sldId id="322" r:id="rId10"/>
    <p:sldId id="323" r:id="rId11"/>
    <p:sldId id="474" r:id="rId12"/>
    <p:sldId id="324" r:id="rId13"/>
    <p:sldId id="325" r:id="rId14"/>
    <p:sldId id="326" r:id="rId15"/>
    <p:sldId id="331" r:id="rId16"/>
    <p:sldId id="327" r:id="rId17"/>
    <p:sldId id="282" r:id="rId18"/>
    <p:sldId id="310" r:id="rId19"/>
    <p:sldId id="303" r:id="rId20"/>
    <p:sldId id="312" r:id="rId21"/>
    <p:sldId id="313" r:id="rId22"/>
    <p:sldId id="261" r:id="rId23"/>
    <p:sldId id="276" r:id="rId24"/>
    <p:sldId id="270" r:id="rId25"/>
    <p:sldId id="275" r:id="rId26"/>
    <p:sldId id="277" r:id="rId27"/>
    <p:sldId id="280" r:id="rId28"/>
    <p:sldId id="281" r:id="rId29"/>
    <p:sldId id="292" r:id="rId30"/>
    <p:sldId id="328" r:id="rId31"/>
    <p:sldId id="329" r:id="rId32"/>
    <p:sldId id="330" r:id="rId33"/>
    <p:sldId id="473" r:id="rId34"/>
    <p:sldId id="461" r:id="rId35"/>
    <p:sldId id="472" r:id="rId36"/>
    <p:sldId id="332" r:id="rId37"/>
    <p:sldId id="309" r:id="rId38"/>
    <p:sldId id="307" r:id="rId39"/>
    <p:sldId id="475" r:id="rId40"/>
    <p:sldId id="476" r:id="rId41"/>
    <p:sldId id="314" r:id="rId42"/>
    <p:sldId id="279" r:id="rId4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64" autoAdjust="0"/>
    <p:restoredTop sz="86477" autoAdjust="0"/>
  </p:normalViewPr>
  <p:slideViewPr>
    <p:cSldViewPr>
      <p:cViewPr varScale="1">
        <p:scale>
          <a:sx n="72" d="100"/>
          <a:sy n="72" d="100"/>
        </p:scale>
        <p:origin x="1574" y="62"/>
      </p:cViewPr>
      <p:guideLst>
        <p:guide orient="horz" pos="2160"/>
        <p:guide pos="2880"/>
      </p:guideLst>
    </p:cSldViewPr>
  </p:slideViewPr>
  <p:outlineViewPr>
    <p:cViewPr>
      <p:scale>
        <a:sx n="33" d="100"/>
        <a:sy n="33" d="100"/>
      </p:scale>
      <p:origin x="258" y="694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CBF06-EAC4-4837-8B02-2AE1A700D04B}" type="datetimeFigureOut">
              <a:rPr lang="el-GR" smtClean="0"/>
              <a:t>05/12/2022</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49BA8-AE27-4D9B-8FDB-B36DFA02288F}" type="slidenum">
              <a:rPr lang="el-GR" smtClean="0"/>
              <a:t>‹#›</a:t>
            </a:fld>
            <a:endParaRPr lang="el-GR"/>
          </a:p>
        </p:txBody>
      </p:sp>
    </p:spTree>
    <p:extLst>
      <p:ext uri="{BB962C8B-B14F-4D97-AF65-F5344CB8AC3E}">
        <p14:creationId xmlns:p14="http://schemas.microsoft.com/office/powerpoint/2010/main" val="3284557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 diagram depicting the habitable zone boundaries around stars, and how the boundaries are affected by star type. This plot includes Solar System planets (Venus, Earth, and Mars) as well as especially significant exoplanets such as TRAPPIST-1d, Kepler-186f, and our nearest neighbor Proxima Centauri b.</a:t>
            </a:r>
            <a:endParaRPr lang="el-GR" dirty="0"/>
          </a:p>
        </p:txBody>
      </p:sp>
      <p:sp>
        <p:nvSpPr>
          <p:cNvPr id="4" name="Θέση αριθμού διαφάνειας 3"/>
          <p:cNvSpPr>
            <a:spLocks noGrp="1"/>
          </p:cNvSpPr>
          <p:nvPr>
            <p:ph type="sldNum" sz="quarter" idx="5"/>
          </p:nvPr>
        </p:nvSpPr>
        <p:spPr/>
        <p:txBody>
          <a:bodyPr/>
          <a:lstStyle/>
          <a:p>
            <a:fld id="{E0A49BA8-AE27-4D9B-8FDB-B36DFA02288F}" type="slidenum">
              <a:rPr lang="el-GR" smtClean="0"/>
              <a:t>5</a:t>
            </a:fld>
            <a:endParaRPr lang="el-GR"/>
          </a:p>
        </p:txBody>
      </p:sp>
    </p:spTree>
    <p:extLst>
      <p:ext uri="{BB962C8B-B14F-4D97-AF65-F5344CB8AC3E}">
        <p14:creationId xmlns:p14="http://schemas.microsoft.com/office/powerpoint/2010/main" val="4057979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12290" name="Group 2"/>
          <p:cNvGrpSpPr>
            <a:grpSpLocks/>
          </p:cNvGrpSpPr>
          <p:nvPr/>
        </p:nvGrpSpPr>
        <p:grpSpPr bwMode="auto">
          <a:xfrm>
            <a:off x="0" y="0"/>
            <a:ext cx="9144000" cy="6856413"/>
            <a:chOff x="0" y="0"/>
            <a:chExt cx="5760" cy="4319"/>
          </a:xfrm>
        </p:grpSpPr>
        <p:sp>
          <p:nvSpPr>
            <p:cNvPr id="1229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29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29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294"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29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l-GR">
                <a:solidFill>
                  <a:srgbClr val="FFFFFF"/>
                </a:solidFill>
              </a:endParaRPr>
            </a:p>
          </p:txBody>
        </p:sp>
        <p:sp>
          <p:nvSpPr>
            <p:cNvPr id="12296"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297"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29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299"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0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01"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0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03"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0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0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0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07"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0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09"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1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1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l-GR">
                <a:solidFill>
                  <a:srgbClr val="FFFFFF"/>
                </a:solidFill>
              </a:endParaRPr>
            </a:p>
          </p:txBody>
        </p:sp>
        <p:sp>
          <p:nvSpPr>
            <p:cNvPr id="1231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13"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1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1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16"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1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18"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1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2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2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2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2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2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2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2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grpSp>
          <p:nvGrpSpPr>
            <p:cNvPr id="12327" name="Group 39"/>
            <p:cNvGrpSpPr>
              <a:grpSpLocks/>
            </p:cNvGrpSpPr>
            <p:nvPr userDrawn="1"/>
          </p:nvGrpSpPr>
          <p:grpSpPr bwMode="auto">
            <a:xfrm>
              <a:off x="0" y="1632"/>
              <a:ext cx="5758" cy="1858"/>
              <a:chOff x="0" y="1632"/>
              <a:chExt cx="5758" cy="1858"/>
            </a:xfrm>
          </p:grpSpPr>
          <p:sp>
            <p:nvSpPr>
              <p:cNvPr id="1232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232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grpSp>
      </p:grpSp>
      <p:sp>
        <p:nvSpPr>
          <p:cNvPr id="1233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l-GR" altLang="el-GR" noProof="0"/>
              <a:t>Click to edit Master title style</a:t>
            </a:r>
          </a:p>
        </p:txBody>
      </p:sp>
      <p:sp>
        <p:nvSpPr>
          <p:cNvPr id="1233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l-GR" altLang="el-GR" noProof="0"/>
              <a:t>Click to edit Master subtitle style</a:t>
            </a:r>
          </a:p>
        </p:txBody>
      </p:sp>
      <p:sp>
        <p:nvSpPr>
          <p:cNvPr id="12332" name="Rectangle 44"/>
          <p:cNvSpPr>
            <a:spLocks noGrp="1" noChangeArrowheads="1"/>
          </p:cNvSpPr>
          <p:nvPr>
            <p:ph type="dt" sz="quarter" idx="2"/>
          </p:nvPr>
        </p:nvSpPr>
        <p:spPr/>
        <p:txBody>
          <a:bodyPr/>
          <a:lstStyle>
            <a:lvl1pPr>
              <a:defRPr/>
            </a:lvl1pPr>
          </a:lstStyle>
          <a:p>
            <a:endParaRPr lang="el-GR" altLang="el-GR">
              <a:solidFill>
                <a:srgbClr val="FFFFFF"/>
              </a:solidFill>
            </a:endParaRPr>
          </a:p>
        </p:txBody>
      </p:sp>
      <p:sp>
        <p:nvSpPr>
          <p:cNvPr id="12333" name="Rectangle 45"/>
          <p:cNvSpPr>
            <a:spLocks noGrp="1" noChangeArrowheads="1"/>
          </p:cNvSpPr>
          <p:nvPr>
            <p:ph type="ftr" sz="quarter" idx="3"/>
          </p:nvPr>
        </p:nvSpPr>
        <p:spPr/>
        <p:txBody>
          <a:bodyPr/>
          <a:lstStyle>
            <a:lvl1pPr>
              <a:defRPr/>
            </a:lvl1pPr>
          </a:lstStyle>
          <a:p>
            <a:endParaRPr lang="el-GR" altLang="el-GR">
              <a:solidFill>
                <a:srgbClr val="FFFFFF"/>
              </a:solidFill>
            </a:endParaRPr>
          </a:p>
        </p:txBody>
      </p:sp>
      <p:sp>
        <p:nvSpPr>
          <p:cNvPr id="12334" name="Rectangle 46"/>
          <p:cNvSpPr>
            <a:spLocks noGrp="1" noChangeArrowheads="1"/>
          </p:cNvSpPr>
          <p:nvPr>
            <p:ph type="sldNum" sz="quarter" idx="4"/>
          </p:nvPr>
        </p:nvSpPr>
        <p:spPr/>
        <p:txBody>
          <a:bodyPr/>
          <a:lstStyle>
            <a:lvl1pPr>
              <a:defRPr/>
            </a:lvl1pPr>
          </a:lstStyle>
          <a:p>
            <a:fld id="{9830F844-37A0-4A77-BA2B-75C5457FA9A4}"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1373287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lt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lt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41D6912D-13E3-41B5-BFEB-2DBCC2B5C9A0}"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849657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7813"/>
            <a:ext cx="2057400" cy="5853112"/>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7813"/>
            <a:ext cx="6019800" cy="5853112"/>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lt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lt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BE2065FE-AEBB-4DEA-BC93-2F86B9EF28F7}"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3187783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Τίτλος και Κείμενο επάνω από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7813"/>
            <a:ext cx="8229600" cy="1143000"/>
          </a:xfrm>
        </p:spPr>
        <p:txBody>
          <a:bodyPr/>
          <a:lstStyle/>
          <a:p>
            <a:r>
              <a:rPr lang="el-GR"/>
              <a:t>Στυλ κύριου τίτλου</a:t>
            </a:r>
          </a:p>
        </p:txBody>
      </p:sp>
      <p:sp>
        <p:nvSpPr>
          <p:cNvPr id="3" name="Θέση κειμένου 2"/>
          <p:cNvSpPr>
            <a:spLocks noGrp="1"/>
          </p:cNvSpPr>
          <p:nvPr>
            <p:ph type="body" sz="half" idx="1"/>
          </p:nvPr>
        </p:nvSpPr>
        <p:spPr>
          <a:xfrm>
            <a:off x="457200" y="1600200"/>
            <a:ext cx="8229600" cy="21891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57200" y="3941763"/>
            <a:ext cx="8229600" cy="2189162"/>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a:xfrm>
            <a:off x="457200" y="6243638"/>
            <a:ext cx="2133600" cy="457200"/>
          </a:xfrm>
        </p:spPr>
        <p:txBody>
          <a:bodyPr/>
          <a:lstStyle>
            <a:lvl1pPr>
              <a:defRPr/>
            </a:lvl1pPr>
          </a:lstStyle>
          <a:p>
            <a:endParaRPr lang="el-GR" altLang="el-GR">
              <a:solidFill>
                <a:srgbClr val="FFFFFF"/>
              </a:solidFill>
            </a:endParaRPr>
          </a:p>
        </p:txBody>
      </p:sp>
      <p:sp>
        <p:nvSpPr>
          <p:cNvPr id="6" name="Θέση υποσέλιδου 5"/>
          <p:cNvSpPr>
            <a:spLocks noGrp="1"/>
          </p:cNvSpPr>
          <p:nvPr>
            <p:ph type="ftr" sz="quarter" idx="11"/>
          </p:nvPr>
        </p:nvSpPr>
        <p:spPr>
          <a:xfrm>
            <a:off x="3124200" y="6248400"/>
            <a:ext cx="2895600" cy="457200"/>
          </a:xfrm>
        </p:spPr>
        <p:txBody>
          <a:bodyPr/>
          <a:lstStyle>
            <a:lvl1pPr>
              <a:defRPr/>
            </a:lvl1pPr>
          </a:lstStyle>
          <a:p>
            <a:endParaRPr lang="el-GR" altLang="el-GR">
              <a:solidFill>
                <a:srgbClr val="FFFFFF"/>
              </a:solidFill>
            </a:endParaRPr>
          </a:p>
        </p:txBody>
      </p:sp>
      <p:sp>
        <p:nvSpPr>
          <p:cNvPr id="7" name="Θέση αριθμού διαφάνειας 6"/>
          <p:cNvSpPr>
            <a:spLocks noGrp="1"/>
          </p:cNvSpPr>
          <p:nvPr>
            <p:ph type="sldNum" sz="quarter" idx="12"/>
          </p:nvPr>
        </p:nvSpPr>
        <p:spPr>
          <a:xfrm>
            <a:off x="6553200" y="6243638"/>
            <a:ext cx="2133600" cy="457200"/>
          </a:xfrm>
        </p:spPr>
        <p:txBody>
          <a:bodyPr/>
          <a:lstStyle>
            <a:lvl1pPr>
              <a:defRPr/>
            </a:lvl1pPr>
          </a:lstStyle>
          <a:p>
            <a:fld id="{31385A8B-EAE2-450D-BFFE-AB926325BDF5}"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747553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457200" y="277813"/>
            <a:ext cx="8229600" cy="5853112"/>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Θέση ημερομηνίας 2"/>
          <p:cNvSpPr>
            <a:spLocks noGrp="1"/>
          </p:cNvSpPr>
          <p:nvPr>
            <p:ph type="dt" sz="half" idx="10"/>
          </p:nvPr>
        </p:nvSpPr>
        <p:spPr>
          <a:xfrm>
            <a:off x="457200" y="6243638"/>
            <a:ext cx="2133600" cy="457200"/>
          </a:xfrm>
        </p:spPr>
        <p:txBody>
          <a:bodyPr/>
          <a:lstStyle>
            <a:lvl1pPr>
              <a:defRPr/>
            </a:lvl1pPr>
          </a:lstStyle>
          <a:p>
            <a:endParaRPr lang="el-GR" altLang="el-GR">
              <a:solidFill>
                <a:srgbClr val="FFFFFF"/>
              </a:solidFill>
            </a:endParaRPr>
          </a:p>
        </p:txBody>
      </p:sp>
      <p:sp>
        <p:nvSpPr>
          <p:cNvPr id="4" name="Θέση υποσέλιδου 3"/>
          <p:cNvSpPr>
            <a:spLocks noGrp="1"/>
          </p:cNvSpPr>
          <p:nvPr>
            <p:ph type="ftr" sz="quarter" idx="11"/>
          </p:nvPr>
        </p:nvSpPr>
        <p:spPr>
          <a:xfrm>
            <a:off x="3124200" y="6248400"/>
            <a:ext cx="2895600" cy="457200"/>
          </a:xfrm>
        </p:spPr>
        <p:txBody>
          <a:bodyPr/>
          <a:lstStyle>
            <a:lvl1pPr>
              <a:defRPr/>
            </a:lvl1pPr>
          </a:lstStyle>
          <a:p>
            <a:endParaRPr lang="el-GR" altLang="el-GR">
              <a:solidFill>
                <a:srgbClr val="FFFFFF"/>
              </a:solidFill>
            </a:endParaRPr>
          </a:p>
        </p:txBody>
      </p:sp>
      <p:sp>
        <p:nvSpPr>
          <p:cNvPr id="5" name="Θέση αριθμού διαφάνειας 4"/>
          <p:cNvSpPr>
            <a:spLocks noGrp="1"/>
          </p:cNvSpPr>
          <p:nvPr>
            <p:ph type="sldNum" sz="quarter" idx="12"/>
          </p:nvPr>
        </p:nvSpPr>
        <p:spPr>
          <a:xfrm>
            <a:off x="6553200" y="6243638"/>
            <a:ext cx="2133600" cy="457200"/>
          </a:xfrm>
        </p:spPr>
        <p:txBody>
          <a:bodyPr/>
          <a:lstStyle>
            <a:lvl1pPr>
              <a:defRPr/>
            </a:lvl1pPr>
          </a:lstStyle>
          <a:p>
            <a:fld id="{97F57B0F-5D65-4706-967D-9353809F5ACD}"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3687599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7813"/>
            <a:ext cx="8229600" cy="1143000"/>
          </a:xfrm>
        </p:spPr>
        <p:txBody>
          <a:bodyPr/>
          <a:lstStyle/>
          <a:p>
            <a:r>
              <a:rPr lang="el-GR"/>
              <a:t>Στυλ κύριου τίτλου</a:t>
            </a:r>
          </a:p>
        </p:txBody>
      </p:sp>
      <p:sp>
        <p:nvSpPr>
          <p:cNvPr id="3" name="Θέση κειμένου 2"/>
          <p:cNvSpPr>
            <a:spLocks noGrp="1"/>
          </p:cNvSpPr>
          <p:nvPr>
            <p:ph type="body" sz="half" idx="1"/>
          </p:nvPr>
        </p:nvSpPr>
        <p:spPr>
          <a:xfrm>
            <a:off x="457200" y="1600200"/>
            <a:ext cx="4038600" cy="453072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3072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a:xfrm>
            <a:off x="457200" y="6243638"/>
            <a:ext cx="2133600" cy="457200"/>
          </a:xfrm>
        </p:spPr>
        <p:txBody>
          <a:bodyPr/>
          <a:lstStyle>
            <a:lvl1pPr>
              <a:defRPr/>
            </a:lvl1pPr>
          </a:lstStyle>
          <a:p>
            <a:endParaRPr lang="el-GR" altLang="el-GR">
              <a:solidFill>
                <a:srgbClr val="FFFFFF"/>
              </a:solidFill>
            </a:endParaRPr>
          </a:p>
        </p:txBody>
      </p:sp>
      <p:sp>
        <p:nvSpPr>
          <p:cNvPr id="6" name="Θέση υποσέλιδου 5"/>
          <p:cNvSpPr>
            <a:spLocks noGrp="1"/>
          </p:cNvSpPr>
          <p:nvPr>
            <p:ph type="ftr" sz="quarter" idx="11"/>
          </p:nvPr>
        </p:nvSpPr>
        <p:spPr>
          <a:xfrm>
            <a:off x="3124200" y="6248400"/>
            <a:ext cx="2895600" cy="457200"/>
          </a:xfrm>
        </p:spPr>
        <p:txBody>
          <a:bodyPr/>
          <a:lstStyle>
            <a:lvl1pPr>
              <a:defRPr/>
            </a:lvl1pPr>
          </a:lstStyle>
          <a:p>
            <a:endParaRPr lang="el-GR" altLang="el-GR">
              <a:solidFill>
                <a:srgbClr val="FFFFFF"/>
              </a:solidFill>
            </a:endParaRPr>
          </a:p>
        </p:txBody>
      </p:sp>
      <p:sp>
        <p:nvSpPr>
          <p:cNvPr id="7" name="Θέση αριθμού διαφάνειας 6"/>
          <p:cNvSpPr>
            <a:spLocks noGrp="1"/>
          </p:cNvSpPr>
          <p:nvPr>
            <p:ph type="sldNum" sz="quarter" idx="12"/>
          </p:nvPr>
        </p:nvSpPr>
        <p:spPr>
          <a:xfrm>
            <a:off x="6553200" y="6243638"/>
            <a:ext cx="2133600" cy="457200"/>
          </a:xfrm>
        </p:spPr>
        <p:txBody>
          <a:bodyPr/>
          <a:lstStyle>
            <a:lvl1pPr>
              <a:defRPr/>
            </a:lvl1pPr>
          </a:lstStyle>
          <a:p>
            <a:fld id="{3F814606-1FEE-429B-BADD-864DF823FE61}"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3284831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lt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lt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0EF91E68-1123-4BC4-A800-CF51FF7D723F}"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1468956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lt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lt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22003920-9294-4F4E-A003-83D6A1B0C519}"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292737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lt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lt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0BAA3CBE-14AA-4422-BCC3-E8136F714820}"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204323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ltLang="el-GR">
              <a:solidFill>
                <a:srgbClr val="FFFFFF"/>
              </a:solidFill>
            </a:endParaRPr>
          </a:p>
        </p:txBody>
      </p:sp>
      <p:sp>
        <p:nvSpPr>
          <p:cNvPr id="8" name="Θέση υποσέλιδου 7"/>
          <p:cNvSpPr>
            <a:spLocks noGrp="1"/>
          </p:cNvSpPr>
          <p:nvPr>
            <p:ph type="ftr" sz="quarter" idx="11"/>
          </p:nvPr>
        </p:nvSpPr>
        <p:spPr/>
        <p:txBody>
          <a:bodyPr/>
          <a:lstStyle>
            <a:lvl1pPr>
              <a:defRPr/>
            </a:lvl1pPr>
          </a:lstStyle>
          <a:p>
            <a:endParaRPr lang="el-GR" altLang="el-GR">
              <a:solidFill>
                <a:srgbClr val="FFFFFF"/>
              </a:solidFill>
            </a:endParaRPr>
          </a:p>
        </p:txBody>
      </p:sp>
      <p:sp>
        <p:nvSpPr>
          <p:cNvPr id="9" name="Θέση αριθμού διαφάνειας 8"/>
          <p:cNvSpPr>
            <a:spLocks noGrp="1"/>
          </p:cNvSpPr>
          <p:nvPr>
            <p:ph type="sldNum" sz="quarter" idx="12"/>
          </p:nvPr>
        </p:nvSpPr>
        <p:spPr/>
        <p:txBody>
          <a:bodyPr/>
          <a:lstStyle>
            <a:lvl1pPr>
              <a:defRPr/>
            </a:lvl1pPr>
          </a:lstStyle>
          <a:p>
            <a:fld id="{79F13D36-82E5-4D92-9840-A8194D8FEA42}"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3657935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ltLang="el-GR">
              <a:solidFill>
                <a:srgbClr val="FFFFFF"/>
              </a:solidFill>
            </a:endParaRPr>
          </a:p>
        </p:txBody>
      </p:sp>
      <p:sp>
        <p:nvSpPr>
          <p:cNvPr id="4" name="Θέση υποσέλιδου 3"/>
          <p:cNvSpPr>
            <a:spLocks noGrp="1"/>
          </p:cNvSpPr>
          <p:nvPr>
            <p:ph type="ftr" sz="quarter" idx="11"/>
          </p:nvPr>
        </p:nvSpPr>
        <p:spPr/>
        <p:txBody>
          <a:bodyPr/>
          <a:lstStyle>
            <a:lvl1pPr>
              <a:defRPr/>
            </a:lvl1pPr>
          </a:lstStyle>
          <a:p>
            <a:endParaRPr lang="el-GR" altLang="el-GR">
              <a:solidFill>
                <a:srgbClr val="FFFFFF"/>
              </a:solidFill>
            </a:endParaRPr>
          </a:p>
        </p:txBody>
      </p:sp>
      <p:sp>
        <p:nvSpPr>
          <p:cNvPr id="5" name="Θέση αριθμού διαφάνειας 4"/>
          <p:cNvSpPr>
            <a:spLocks noGrp="1"/>
          </p:cNvSpPr>
          <p:nvPr>
            <p:ph type="sldNum" sz="quarter" idx="12"/>
          </p:nvPr>
        </p:nvSpPr>
        <p:spPr/>
        <p:txBody>
          <a:bodyPr/>
          <a:lstStyle>
            <a:lvl1pPr>
              <a:defRPr/>
            </a:lvl1pPr>
          </a:lstStyle>
          <a:p>
            <a:fld id="{AEFEEAAD-18B4-48BF-BB2A-6762A4D601F8}"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412319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ltLang="el-GR">
              <a:solidFill>
                <a:srgbClr val="FFFFFF"/>
              </a:solidFill>
            </a:endParaRPr>
          </a:p>
        </p:txBody>
      </p:sp>
      <p:sp>
        <p:nvSpPr>
          <p:cNvPr id="3" name="Θέση υποσέλιδου 2"/>
          <p:cNvSpPr>
            <a:spLocks noGrp="1"/>
          </p:cNvSpPr>
          <p:nvPr>
            <p:ph type="ftr" sz="quarter" idx="11"/>
          </p:nvPr>
        </p:nvSpPr>
        <p:spPr/>
        <p:txBody>
          <a:bodyPr/>
          <a:lstStyle>
            <a:lvl1pPr>
              <a:defRPr/>
            </a:lvl1pPr>
          </a:lstStyle>
          <a:p>
            <a:endParaRPr lang="el-GR" altLang="el-GR">
              <a:solidFill>
                <a:srgbClr val="FFFFFF"/>
              </a:solidFill>
            </a:endParaRPr>
          </a:p>
        </p:txBody>
      </p:sp>
      <p:sp>
        <p:nvSpPr>
          <p:cNvPr id="4" name="Θέση αριθμού διαφάνειας 3"/>
          <p:cNvSpPr>
            <a:spLocks noGrp="1"/>
          </p:cNvSpPr>
          <p:nvPr>
            <p:ph type="sldNum" sz="quarter" idx="12"/>
          </p:nvPr>
        </p:nvSpPr>
        <p:spPr/>
        <p:txBody>
          <a:bodyPr/>
          <a:lstStyle>
            <a:lvl1pPr>
              <a:defRPr/>
            </a:lvl1pPr>
          </a:lstStyle>
          <a:p>
            <a:fld id="{10FB950E-01A6-4408-8C4E-DD7821A12FA3}"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1657751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lt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lt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D9B61AA5-3B2B-4E2E-960E-DBA92C4DB8CC}"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61685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lt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lt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69BD10D1-7E9A-4AD1-BDE9-31C59CEABC73}" type="slidenum">
              <a:rPr lang="el-GR" altLang="el-GR">
                <a:solidFill>
                  <a:srgbClr val="FFFFFF"/>
                </a:solidFill>
              </a:rPr>
              <a:pPr/>
              <a:t>‹#›</a:t>
            </a:fld>
            <a:endParaRPr lang="el-GR" altLang="el-GR">
              <a:solidFill>
                <a:srgbClr val="FFFFFF"/>
              </a:solidFill>
            </a:endParaRPr>
          </a:p>
        </p:txBody>
      </p:sp>
    </p:spTree>
    <p:extLst>
      <p:ext uri="{BB962C8B-B14F-4D97-AF65-F5344CB8AC3E}">
        <p14:creationId xmlns:p14="http://schemas.microsoft.com/office/powerpoint/2010/main" val="2741847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856413"/>
            <a:chOff x="0" y="0"/>
            <a:chExt cx="5760" cy="4319"/>
          </a:xfrm>
        </p:grpSpPr>
        <p:sp>
          <p:nvSpPr>
            <p:cNvPr id="1126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6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6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70"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7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l-GR">
                <a:solidFill>
                  <a:srgbClr val="FFFFFF"/>
                </a:solidFill>
              </a:endParaRPr>
            </a:p>
          </p:txBody>
        </p:sp>
        <p:sp>
          <p:nvSpPr>
            <p:cNvPr id="11272"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73"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7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75"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7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77"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7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79"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8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8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8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83"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8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85"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8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8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l-GR">
                <a:solidFill>
                  <a:srgbClr val="FFFFFF"/>
                </a:solidFill>
              </a:endParaRPr>
            </a:p>
          </p:txBody>
        </p:sp>
        <p:sp>
          <p:nvSpPr>
            <p:cNvPr id="1128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89"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9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9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92"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9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94"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9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9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9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9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29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30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30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30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grpSp>
          <p:nvGrpSpPr>
            <p:cNvPr id="11303" name="Group 39"/>
            <p:cNvGrpSpPr>
              <a:grpSpLocks/>
            </p:cNvGrpSpPr>
            <p:nvPr userDrawn="1"/>
          </p:nvGrpSpPr>
          <p:grpSpPr bwMode="auto">
            <a:xfrm>
              <a:off x="0" y="1632"/>
              <a:ext cx="5758" cy="1858"/>
              <a:chOff x="0" y="1632"/>
              <a:chExt cx="5758" cy="1858"/>
            </a:xfrm>
          </p:grpSpPr>
          <p:sp>
            <p:nvSpPr>
              <p:cNvPr id="1130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130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grpSp>
      </p:grpSp>
      <p:sp>
        <p:nvSpPr>
          <p:cNvPr id="11306"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Click to edit Master title style</a:t>
            </a:r>
          </a:p>
        </p:txBody>
      </p:sp>
      <p:sp>
        <p:nvSpPr>
          <p:cNvPr id="1130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Click to edit Master text styles</a:t>
            </a:r>
          </a:p>
          <a:p>
            <a:pPr lvl="1"/>
            <a:r>
              <a:rPr lang="el-GR" altLang="el-GR"/>
              <a:t>Second level</a:t>
            </a:r>
          </a:p>
          <a:p>
            <a:pPr lvl="2"/>
            <a:r>
              <a:rPr lang="el-GR" altLang="el-GR"/>
              <a:t>Third level</a:t>
            </a:r>
          </a:p>
          <a:p>
            <a:pPr lvl="3"/>
            <a:r>
              <a:rPr lang="el-GR" altLang="el-GR"/>
              <a:t>Fourth level</a:t>
            </a:r>
          </a:p>
          <a:p>
            <a:pPr lvl="4"/>
            <a:r>
              <a:rPr lang="el-GR" altLang="el-GR"/>
              <a:t>Fifth level</a:t>
            </a:r>
          </a:p>
        </p:txBody>
      </p:sp>
      <p:sp>
        <p:nvSpPr>
          <p:cNvPr id="11308"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fontAlgn="base">
              <a:spcBef>
                <a:spcPct val="0"/>
              </a:spcBef>
              <a:spcAft>
                <a:spcPct val="0"/>
              </a:spcAft>
            </a:pPr>
            <a:endParaRPr lang="el-GR" altLang="el-GR">
              <a:solidFill>
                <a:srgbClr val="FFFFFF"/>
              </a:solidFill>
            </a:endParaRPr>
          </a:p>
        </p:txBody>
      </p:sp>
      <p:sp>
        <p:nvSpPr>
          <p:cNvPr id="11309"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fontAlgn="base">
              <a:spcBef>
                <a:spcPct val="0"/>
              </a:spcBef>
              <a:spcAft>
                <a:spcPct val="0"/>
              </a:spcAft>
            </a:pPr>
            <a:endParaRPr lang="el-GR" altLang="el-GR">
              <a:solidFill>
                <a:srgbClr val="FFFFFF"/>
              </a:solidFill>
            </a:endParaRPr>
          </a:p>
        </p:txBody>
      </p:sp>
      <p:sp>
        <p:nvSpPr>
          <p:cNvPr id="11310"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fontAlgn="base">
              <a:spcBef>
                <a:spcPct val="0"/>
              </a:spcBef>
              <a:spcAft>
                <a:spcPct val="0"/>
              </a:spcAft>
            </a:pPr>
            <a:fld id="{2957D6DD-0BFE-4822-BEEB-9B491DC31DCD}" type="slidenum">
              <a:rPr lang="el-GR" altLang="el-GR">
                <a:solidFill>
                  <a:srgbClr val="FFFFFF"/>
                </a:solidFill>
              </a:rPr>
              <a:pPr fontAlgn="base">
                <a:spcBef>
                  <a:spcPct val="0"/>
                </a:spcBef>
                <a:spcAft>
                  <a:spcPct val="0"/>
                </a:spcAft>
              </a:pPr>
              <a:t>‹#›</a:t>
            </a:fld>
            <a:endParaRPr lang="el-GR" altLang="el-GR">
              <a:solidFill>
                <a:srgbClr val="FFFFFF"/>
              </a:solidFill>
            </a:endParaRPr>
          </a:p>
        </p:txBody>
      </p:sp>
    </p:spTree>
    <p:extLst>
      <p:ext uri="{BB962C8B-B14F-4D97-AF65-F5344CB8AC3E}">
        <p14:creationId xmlns:p14="http://schemas.microsoft.com/office/powerpoint/2010/main" val="33404541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sciencemeetsreligion.org/physics/anthropic.php"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4.jf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B40CB6-E73D-8BA9-5D45-25C040FE343B}"/>
              </a:ext>
            </a:extLst>
          </p:cNvPr>
          <p:cNvSpPr>
            <a:spLocks noGrp="1"/>
          </p:cNvSpPr>
          <p:nvPr>
            <p:ph type="ctrTitle" sz="quarter"/>
          </p:nvPr>
        </p:nvSpPr>
        <p:spPr>
          <a:xfrm>
            <a:off x="457200" y="692150"/>
            <a:ext cx="8229600" cy="1828800"/>
          </a:xfrm>
        </p:spPr>
        <p:txBody>
          <a:bodyPr/>
          <a:lstStyle/>
          <a:p>
            <a:pPr eaLnBrk="1" hangingPunct="1">
              <a:defRPr/>
            </a:pPr>
            <a:r>
              <a:rPr lang="el-GR" sz="3200" b="1" i="1" dirty="0">
                <a:solidFill>
                  <a:srgbClr val="FFFF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Η ΑΝΘΡΩΠΙΚΗ ΑΡΧΗ &amp; Η ΘΕΣΗ ΜΑΣ ΣΤΟ ΣΥΜΠΑΝ</a:t>
            </a:r>
            <a:br>
              <a:rPr lang="el-GR"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br>
            <a:endParaRPr lang="el-GR" sz="6000" dirty="0"/>
          </a:p>
        </p:txBody>
      </p:sp>
      <p:sp>
        <p:nvSpPr>
          <p:cNvPr id="3" name="Υπότιτλος 2">
            <a:extLst>
              <a:ext uri="{FF2B5EF4-FFF2-40B4-BE49-F238E27FC236}">
                <a16:creationId xmlns:a16="http://schemas.microsoft.com/office/drawing/2014/main" id="{61F19ABF-B27B-EA60-4CAC-E494F2366C22}"/>
              </a:ext>
            </a:extLst>
          </p:cNvPr>
          <p:cNvSpPr>
            <a:spLocks noGrp="1"/>
          </p:cNvSpPr>
          <p:nvPr>
            <p:ph type="subTitle" sz="quarter" idx="1"/>
          </p:nvPr>
        </p:nvSpPr>
        <p:spPr>
          <a:xfrm>
            <a:off x="1331913" y="2068513"/>
            <a:ext cx="6296025" cy="2720975"/>
          </a:xfrm>
        </p:spPr>
        <p:txBody>
          <a:bodyPr/>
          <a:lstStyle/>
          <a:p>
            <a:pPr>
              <a:lnSpc>
                <a:spcPct val="115000"/>
              </a:lnSpc>
              <a:spcAft>
                <a:spcPts val="1000"/>
              </a:spcAft>
              <a:defRPr/>
            </a:pPr>
            <a:r>
              <a:rPr lang="el-GR" sz="1800" b="1" i="1" dirty="0">
                <a:solidFill>
                  <a:srgbClr val="FFFF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Κωνσταντίνος Καλαχάνης</a:t>
            </a:r>
          </a:p>
          <a:p>
            <a:pPr>
              <a:lnSpc>
                <a:spcPct val="115000"/>
              </a:lnSpc>
              <a:spcAft>
                <a:spcPts val="1000"/>
              </a:spcAft>
              <a:defRPr/>
            </a:pPr>
            <a:r>
              <a:rPr lang="el-GR" sz="1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Δρ. Φιλοσοφίας, Εθνικό &amp; Καποδιστριακό Πανεπιστήμιο Αθηνών</a:t>
            </a:r>
          </a:p>
          <a:p>
            <a:pPr>
              <a:lnSpc>
                <a:spcPct val="115000"/>
              </a:lnSpc>
              <a:spcAft>
                <a:spcPts val="1000"/>
              </a:spcAft>
              <a:defRPr/>
            </a:pPr>
            <a:r>
              <a:rPr lang="en-US" sz="1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M.Sc. </a:t>
            </a:r>
            <a:r>
              <a:rPr lang="el-GR" sz="1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Περιβάλλον &amp;  Υγεία, διαχείριση περιβαλλοντικών θεμάτων με επιπτώσεις στην υγεία, Ιατρική Σχολή, Εθνικό &amp; Καποδιστριακό Πανεπιστήμιο Αθηνών</a:t>
            </a:r>
          </a:p>
          <a:p>
            <a:pPr>
              <a:lnSpc>
                <a:spcPct val="115000"/>
              </a:lnSpc>
              <a:spcAft>
                <a:spcPts val="1000"/>
              </a:spcAft>
              <a:defRPr/>
            </a:pPr>
            <a:r>
              <a:rPr lang="en-US" sz="1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Research Coordinator</a:t>
            </a:r>
            <a:r>
              <a:rPr lang="el-GR" sz="1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New York College, Athens, Greece</a:t>
            </a:r>
          </a:p>
          <a:p>
            <a:pPr>
              <a:lnSpc>
                <a:spcPct val="115000"/>
              </a:lnSpc>
              <a:spcAft>
                <a:spcPts val="1000"/>
              </a:spcAft>
              <a:defRPr/>
            </a:pPr>
            <a:r>
              <a:rPr lang="el-GR" sz="1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Επιστημονικός Συνεργάτης</a:t>
            </a:r>
            <a:r>
              <a:rPr lang="en-US" sz="1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r>
              <a:rPr lang="el-GR" sz="1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Αριστοτέλειο Κορινθιακό Εκπαιδευτήριο</a:t>
            </a:r>
          </a:p>
          <a:p>
            <a:pPr eaLnBrk="1" hangingPunct="1">
              <a:defRPr/>
            </a:pPr>
            <a:endParaRPr lang="el-GR" dirty="0"/>
          </a:p>
        </p:txBody>
      </p:sp>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22BCADF9-4BDE-6168-69DA-819204A574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Εικόνα 4">
            <a:extLst>
              <a:ext uri="{FF2B5EF4-FFF2-40B4-BE49-F238E27FC236}">
                <a16:creationId xmlns:a16="http://schemas.microsoft.com/office/drawing/2014/main" id="{CF07EA99-001B-3E2B-1585-B62FBA60F4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8EE2F2-F17B-D2C3-800B-AAED066A6D43}"/>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Η ύπαρξη της ζωής στο Σύμπαν</a:t>
            </a:r>
            <a:br>
              <a:rPr kumimoji="0" 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Προϋποθέσεις</a:t>
            </a:r>
            <a:endParaRPr lang="el-GR" dirty="0"/>
          </a:p>
        </p:txBody>
      </p:sp>
      <p:sp>
        <p:nvSpPr>
          <p:cNvPr id="3" name="Θέση περιεχομένου 2">
            <a:extLst>
              <a:ext uri="{FF2B5EF4-FFF2-40B4-BE49-F238E27FC236}">
                <a16:creationId xmlns:a16="http://schemas.microsoft.com/office/drawing/2014/main" id="{2E0F04A7-CDC5-15CF-4BA5-ED12C68B6A1D}"/>
              </a:ext>
            </a:extLst>
          </p:cNvPr>
          <p:cNvSpPr>
            <a:spLocks noGrp="1"/>
          </p:cNvSpPr>
          <p:nvPr>
            <p:ph idx="1"/>
          </p:nvPr>
        </p:nvSpPr>
        <p:spPr>
          <a:xfrm>
            <a:off x="457200" y="1286619"/>
            <a:ext cx="8229600" cy="4530725"/>
          </a:xfrm>
        </p:spPr>
        <p:txBody>
          <a:bodyPr/>
          <a:lstStyle/>
          <a:p>
            <a:pPr marL="0" indent="0">
              <a:buNone/>
            </a:pPr>
            <a:r>
              <a:rPr lang="el-GR" sz="2000" b="1" dirty="0">
                <a:solidFill>
                  <a:srgbClr val="FFFF00"/>
                </a:solidFill>
                <a:latin typeface="Calibri" panose="020F0502020204030204" pitchFamily="34" charset="0"/>
                <a:cs typeface="Calibri" panose="020F0502020204030204" pitchFamily="34" charset="0"/>
              </a:rPr>
              <a:t>•</a:t>
            </a:r>
            <a:r>
              <a:rPr lang="en-US" sz="2000" b="1" dirty="0">
                <a:solidFill>
                  <a:srgbClr val="FFFF00"/>
                </a:solidFill>
                <a:latin typeface="Calibri" panose="020F0502020204030204" pitchFamily="34" charset="0"/>
                <a:cs typeface="Calibri" panose="020F0502020204030204" pitchFamily="34" charset="0"/>
              </a:rPr>
              <a:t> </a:t>
            </a:r>
            <a:r>
              <a:rPr lang="el-GR" sz="2000" b="1" dirty="0">
                <a:solidFill>
                  <a:srgbClr val="FFFF00"/>
                </a:solidFill>
                <a:latin typeface="Calibri" panose="020F0502020204030204" pitchFamily="34" charset="0"/>
                <a:cs typeface="Calibri" panose="020F0502020204030204" pitchFamily="34" charset="0"/>
              </a:rPr>
              <a:t>Τεκτονικές διαδικασίες: </a:t>
            </a:r>
            <a:r>
              <a:rPr lang="el-GR" sz="2000" b="1" dirty="0">
                <a:latin typeface="Calibri" panose="020F0502020204030204" pitchFamily="34" charset="0"/>
                <a:cs typeface="Calibri" panose="020F0502020204030204" pitchFamily="34" charset="0"/>
              </a:rPr>
              <a:t>Οι τεκτονικές πλάκες της Γης συμβάλλουν στη ρύθμιση της θερμοκρασίας και της βιοποικιλότητας. </a:t>
            </a:r>
            <a:r>
              <a:rPr lang="en-US" sz="2000" b="1" dirty="0">
                <a:latin typeface="Calibri" panose="020F0502020204030204" pitchFamily="34" charset="0"/>
                <a:cs typeface="Calibri" panose="020F0502020204030204" pitchFamily="34" charset="0"/>
              </a:rPr>
              <a:t> </a:t>
            </a:r>
            <a:r>
              <a:rPr lang="el-GR" sz="2000" b="1" dirty="0">
                <a:latin typeface="Calibri" panose="020F0502020204030204" pitchFamily="34" charset="0"/>
                <a:cs typeface="Calibri" panose="020F0502020204030204" pitchFamily="34" charset="0"/>
              </a:rPr>
              <a:t>Επίσης μεταβάλλουν δραματικά το τοπίο της Γης</a:t>
            </a:r>
          </a:p>
        </p:txBody>
      </p:sp>
      <p:pic>
        <p:nvPicPr>
          <p:cNvPr id="5" name="Εικόνα 4">
            <a:extLst>
              <a:ext uri="{FF2B5EF4-FFF2-40B4-BE49-F238E27FC236}">
                <a16:creationId xmlns:a16="http://schemas.microsoft.com/office/drawing/2014/main" id="{48E55022-99EE-A5E0-A702-F3364F1604B2}"/>
              </a:ext>
            </a:extLst>
          </p:cNvPr>
          <p:cNvPicPr>
            <a:picLocks noChangeAspect="1"/>
          </p:cNvPicPr>
          <p:nvPr/>
        </p:nvPicPr>
        <p:blipFill rotWithShape="1">
          <a:blip r:embed="rId2"/>
          <a:srcRect l="57087" t="26200" r="2751" b="31800"/>
          <a:stretch/>
        </p:blipFill>
        <p:spPr>
          <a:xfrm>
            <a:off x="827584" y="2236763"/>
            <a:ext cx="7776864" cy="4104456"/>
          </a:xfrm>
          <a:prstGeom prst="rect">
            <a:avLst/>
          </a:prstGeom>
        </p:spPr>
      </p:pic>
      <p:pic>
        <p:nvPicPr>
          <p:cNvPr id="4" name="Εικόνα 3">
            <a:extLst>
              <a:ext uri="{FF2B5EF4-FFF2-40B4-BE49-F238E27FC236}">
                <a16:creationId xmlns:a16="http://schemas.microsoft.com/office/drawing/2014/main" id="{80BA9416-5D26-E0F7-7901-C590E171DD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5" descr="Εικόνα που περιέχει κείμενο, clipart&#10;&#10;Περιγραφή που δημιουργήθηκε αυτόματα">
            <a:extLst>
              <a:ext uri="{FF2B5EF4-FFF2-40B4-BE49-F238E27FC236}">
                <a16:creationId xmlns:a16="http://schemas.microsoft.com/office/drawing/2014/main" id="{CE3F1AA0-2D39-9CEE-8D9D-90E8834D45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521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3614526-7909-DA6A-EE05-7EAB839DE33A}"/>
              </a:ext>
            </a:extLst>
          </p:cNvPr>
          <p:cNvSpPr>
            <a:spLocks noGrp="1"/>
          </p:cNvSpPr>
          <p:nvPr>
            <p:ph idx="1"/>
          </p:nvPr>
        </p:nvSpPr>
        <p:spPr/>
        <p:txBody>
          <a:bodyPr/>
          <a:lstStyle/>
          <a:p>
            <a:pPr marL="0" indent="0">
              <a:buNone/>
            </a:pPr>
            <a:r>
              <a:rPr lang="el-GR" sz="2000" b="1" dirty="0">
                <a:latin typeface="Calibri" panose="020F0502020204030204" pitchFamily="34" charset="0"/>
                <a:cs typeface="Calibri" panose="020F0502020204030204" pitchFamily="34" charset="0"/>
              </a:rPr>
              <a:t>Ηφαίστεια υπάρχουν και σε άλλα σώματα του ηλιακού συστήματος</a:t>
            </a:r>
          </a:p>
          <a:p>
            <a:pPr marL="0" indent="0">
              <a:buNone/>
            </a:pPr>
            <a:endParaRPr lang="el-GR" sz="2000" b="1" dirty="0">
              <a:latin typeface="Calibri" panose="020F0502020204030204" pitchFamily="34" charset="0"/>
              <a:cs typeface="Calibri" panose="020F0502020204030204" pitchFamily="34" charset="0"/>
            </a:endParaRPr>
          </a:p>
        </p:txBody>
      </p:sp>
      <p:sp>
        <p:nvSpPr>
          <p:cNvPr id="4" name="Τίτλος 1">
            <a:extLst>
              <a:ext uri="{FF2B5EF4-FFF2-40B4-BE49-F238E27FC236}">
                <a16:creationId xmlns:a16="http://schemas.microsoft.com/office/drawing/2014/main" id="{1B867C3C-B681-1349-A460-A3FC38F22196}"/>
              </a:ext>
            </a:extLst>
          </p:cNvPr>
          <p:cNvSpPr>
            <a:spLocks noGrp="1"/>
          </p:cNvSpPr>
          <p:nvPr>
            <p:ph type="title"/>
          </p:nvPr>
        </p:nvSpPr>
        <p:spPr>
          <a:xfrm>
            <a:off x="457200" y="277813"/>
            <a:ext cx="8229600" cy="1143000"/>
          </a:xfrm>
        </p:spPr>
        <p:txBody>
          <a:bodyPr/>
          <a:lstStyle/>
          <a:p>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Η ύπαρξη της ζωής στο Σύμπαν</a:t>
            </a:r>
            <a:br>
              <a:rPr kumimoji="0" 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Προϋποθέσεις</a:t>
            </a:r>
            <a:endParaRPr lang="el-GR" dirty="0"/>
          </a:p>
        </p:txBody>
      </p:sp>
      <p:pic>
        <p:nvPicPr>
          <p:cNvPr id="6" name="Εικόνα 5">
            <a:extLst>
              <a:ext uri="{FF2B5EF4-FFF2-40B4-BE49-F238E27FC236}">
                <a16:creationId xmlns:a16="http://schemas.microsoft.com/office/drawing/2014/main" id="{EC07BC1E-F0D4-A849-DC41-896440DDF11C}"/>
              </a:ext>
            </a:extLst>
          </p:cNvPr>
          <p:cNvPicPr>
            <a:picLocks noChangeAspect="1"/>
          </p:cNvPicPr>
          <p:nvPr/>
        </p:nvPicPr>
        <p:blipFill rotWithShape="1">
          <a:blip r:embed="rId2"/>
          <a:srcRect l="57875" t="26201" r="4326" b="38799"/>
          <a:stretch/>
        </p:blipFill>
        <p:spPr>
          <a:xfrm>
            <a:off x="755576" y="1988840"/>
            <a:ext cx="7272808" cy="2622291"/>
          </a:xfrm>
          <a:prstGeom prst="rect">
            <a:avLst/>
          </a:prstGeom>
        </p:spPr>
      </p:pic>
      <p:sp>
        <p:nvSpPr>
          <p:cNvPr id="8" name="TextBox 7">
            <a:extLst>
              <a:ext uri="{FF2B5EF4-FFF2-40B4-BE49-F238E27FC236}">
                <a16:creationId xmlns:a16="http://schemas.microsoft.com/office/drawing/2014/main" id="{BE778240-614A-6E86-2AAE-CDEF81062B4C}"/>
              </a:ext>
            </a:extLst>
          </p:cNvPr>
          <p:cNvSpPr txBox="1"/>
          <p:nvPr/>
        </p:nvSpPr>
        <p:spPr>
          <a:xfrm>
            <a:off x="992715" y="4809698"/>
            <a:ext cx="7020272" cy="1446550"/>
          </a:xfrm>
          <a:prstGeom prst="rect">
            <a:avLst/>
          </a:prstGeom>
          <a:noFill/>
        </p:spPr>
        <p:txBody>
          <a:bodyPr wrap="square">
            <a:spAutoFit/>
          </a:bodyPr>
          <a:lstStyle/>
          <a:p>
            <a:pPr algn="ctr"/>
            <a:r>
              <a:rPr lang="el-GR" sz="1400" b="1" dirty="0">
                <a:latin typeface="Calibri" panose="020F0502020204030204" pitchFamily="34" charset="0"/>
                <a:cs typeface="Calibri" panose="020F0502020204030204" pitchFamily="34" charset="0"/>
              </a:rPr>
              <a:t>Τα κρυοηφαίστεια κοντά στο νότιο πόλο του Εγκέλαδου (δορυφόρος του Κρόνου) εκτοξεύουν στο διάστημα πίδακες υδρατμών, μοριακού υδρογόνου, άλλων πτητικών ουσιών και στερεών υλικών, συμπεριλαμβανομένων κρυστάλλων χλωριούχου νατρίου και σωματιδίων πάγου, συνολικού βάρους περίπου 200 κιλών ανά δευτερόλεπτο.</a:t>
            </a:r>
            <a:endParaRPr lang="en-US" sz="1400" b="1" dirty="0">
              <a:latin typeface="Calibri" panose="020F0502020204030204" pitchFamily="34" charset="0"/>
              <a:cs typeface="Calibri" panose="020F0502020204030204" pitchFamily="34" charset="0"/>
            </a:endParaRPr>
          </a:p>
          <a:p>
            <a:pPr algn="ctr"/>
            <a:endParaRPr lang="en-US" sz="1400" b="1" dirty="0">
              <a:latin typeface="Calibri" panose="020F0502020204030204" pitchFamily="34" charset="0"/>
              <a:cs typeface="Calibri" panose="020F0502020204030204" pitchFamily="34" charset="0"/>
            </a:endParaRPr>
          </a:p>
          <a:p>
            <a:pPr algn="ctr"/>
            <a:r>
              <a:rPr lang="en-US" dirty="0"/>
              <a:t>NASA/JPL-Caltech/SSI/PSI </a:t>
            </a:r>
            <a:endParaRPr lang="el-GR" dirty="0"/>
          </a:p>
        </p:txBody>
      </p:sp>
    </p:spTree>
    <p:extLst>
      <p:ext uri="{BB962C8B-B14F-4D97-AF65-F5344CB8AC3E}">
        <p14:creationId xmlns:p14="http://schemas.microsoft.com/office/powerpoint/2010/main" val="1424520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5036F2-0A3C-8641-D724-4B7E8F057A0A}"/>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Η ύπαρξη της ζωής στο Σύμπαν</a:t>
            </a:r>
            <a:br>
              <a:rPr kumimoji="0" 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Προϋποθέσεις</a:t>
            </a:r>
            <a:endParaRPr lang="el-GR" dirty="0"/>
          </a:p>
        </p:txBody>
      </p:sp>
      <p:pic>
        <p:nvPicPr>
          <p:cNvPr id="5" name="Θέση περιεχομένου 4">
            <a:extLst>
              <a:ext uri="{FF2B5EF4-FFF2-40B4-BE49-F238E27FC236}">
                <a16:creationId xmlns:a16="http://schemas.microsoft.com/office/drawing/2014/main" id="{FD845E54-4BA6-1EBC-787A-1DE5776993D0}"/>
              </a:ext>
            </a:extLst>
          </p:cNvPr>
          <p:cNvPicPr>
            <a:picLocks noGrp="1" noChangeAspect="1"/>
          </p:cNvPicPr>
          <p:nvPr>
            <p:ph idx="1"/>
          </p:nvPr>
        </p:nvPicPr>
        <p:blipFill rotWithShape="1">
          <a:blip r:embed="rId2"/>
          <a:srcRect l="56259" t="27651" r="2618" b="38974"/>
          <a:stretch/>
        </p:blipFill>
        <p:spPr>
          <a:xfrm>
            <a:off x="484743" y="1400977"/>
            <a:ext cx="8202057" cy="3744416"/>
          </a:xfrm>
        </p:spPr>
      </p:pic>
      <p:sp>
        <p:nvSpPr>
          <p:cNvPr id="7" name="TextBox 6">
            <a:extLst>
              <a:ext uri="{FF2B5EF4-FFF2-40B4-BE49-F238E27FC236}">
                <a16:creationId xmlns:a16="http://schemas.microsoft.com/office/drawing/2014/main" id="{46CC24D4-97BF-2AC8-66F1-0F4606D91DD6}"/>
              </a:ext>
            </a:extLst>
          </p:cNvPr>
          <p:cNvSpPr txBox="1"/>
          <p:nvPr/>
        </p:nvSpPr>
        <p:spPr>
          <a:xfrm>
            <a:off x="1835696" y="5457023"/>
            <a:ext cx="4572000" cy="646331"/>
          </a:xfrm>
          <a:prstGeom prst="rect">
            <a:avLst/>
          </a:prstGeom>
          <a:noFill/>
        </p:spPr>
        <p:txBody>
          <a:bodyPr wrap="square">
            <a:spAutoFit/>
          </a:bodyPr>
          <a:lstStyle/>
          <a:p>
            <a:pPr algn="ctr"/>
            <a:r>
              <a:rPr lang="el-GR" b="1" dirty="0">
                <a:latin typeface="Calibri" panose="020F0502020204030204" pitchFamily="34" charset="0"/>
                <a:cs typeface="Calibri" panose="020F0502020204030204" pitchFamily="34" charset="0"/>
              </a:rPr>
              <a:t>Κολυμπώντας μεταξύ τεκτονικών πλακών στην Ισλανδία!!</a:t>
            </a:r>
          </a:p>
        </p:txBody>
      </p:sp>
      <p:pic>
        <p:nvPicPr>
          <p:cNvPr id="3" name="Εικόνα 2" descr="Εικόνα που περιέχει κείμενο, clipart&#10;&#10;Περιγραφή που δημιουργήθηκε αυτόματα">
            <a:extLst>
              <a:ext uri="{FF2B5EF4-FFF2-40B4-BE49-F238E27FC236}">
                <a16:creationId xmlns:a16="http://schemas.microsoft.com/office/drawing/2014/main" id="{F3B2533A-E553-3443-FF8F-AA3BE1A8DE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ικόνα 3">
            <a:extLst>
              <a:ext uri="{FF2B5EF4-FFF2-40B4-BE49-F238E27FC236}">
                <a16:creationId xmlns:a16="http://schemas.microsoft.com/office/drawing/2014/main" id="{25FE70AE-78A8-F185-BAA3-576E78871D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254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40268E-8CCA-A08E-E1B8-E46519FE274C}"/>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Η ύπαρξη της ζωής στο Σύμπαν</a:t>
            </a:r>
            <a:br>
              <a:rPr kumimoji="0" 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Προϋποθέσεις</a:t>
            </a:r>
            <a:endParaRPr lang="el-GR" dirty="0"/>
          </a:p>
        </p:txBody>
      </p:sp>
      <p:sp>
        <p:nvSpPr>
          <p:cNvPr id="3" name="Θέση περιεχομένου 2">
            <a:extLst>
              <a:ext uri="{FF2B5EF4-FFF2-40B4-BE49-F238E27FC236}">
                <a16:creationId xmlns:a16="http://schemas.microsoft.com/office/drawing/2014/main" id="{D02DF197-6D91-DEE1-4209-DFFE68BE5A17}"/>
              </a:ext>
            </a:extLst>
          </p:cNvPr>
          <p:cNvSpPr>
            <a:spLocks noGrp="1"/>
          </p:cNvSpPr>
          <p:nvPr>
            <p:ph idx="1"/>
          </p:nvPr>
        </p:nvSpPr>
        <p:spPr/>
        <p:txBody>
          <a:bodyPr/>
          <a:lstStyle/>
          <a:p>
            <a:pPr marL="0" indent="0">
              <a:buNone/>
            </a:pPr>
            <a:r>
              <a:rPr lang="el-GR" sz="2000" b="1" dirty="0">
                <a:solidFill>
                  <a:srgbClr val="FFFF00"/>
                </a:solidFill>
                <a:latin typeface="Calibri" panose="020F0502020204030204" pitchFamily="34" charset="0"/>
                <a:cs typeface="Calibri" panose="020F0502020204030204" pitchFamily="34" charset="0"/>
              </a:rPr>
              <a:t>• Δορυφόροι όπως η Σελήνη: </a:t>
            </a:r>
            <a:r>
              <a:rPr lang="el-GR" sz="2000" b="1" dirty="0">
                <a:latin typeface="Calibri" panose="020F0502020204030204" pitchFamily="34" charset="0"/>
                <a:cs typeface="Calibri" panose="020F0502020204030204" pitchFamily="34" charset="0"/>
              </a:rPr>
              <a:t>Η Σελήνη, η οποία δημιουργήθηκε πιθανότατα από σύγκρουση της Γης με ένα άλλο ουράνιο σώμα, συμβάλλει με τη </a:t>
            </a:r>
            <a:r>
              <a:rPr lang="el-GR" sz="2000" b="1" dirty="0" err="1">
                <a:latin typeface="Calibri" panose="020F0502020204030204" pitchFamily="34" charset="0"/>
                <a:cs typeface="Calibri" panose="020F0502020204030204" pitchFamily="34" charset="0"/>
              </a:rPr>
              <a:t>βαρυτική</a:t>
            </a:r>
            <a:r>
              <a:rPr lang="el-GR" sz="2000" b="1" dirty="0">
                <a:latin typeface="Calibri" panose="020F0502020204030204" pitchFamily="34" charset="0"/>
                <a:cs typeface="Calibri" panose="020F0502020204030204" pitchFamily="34" charset="0"/>
              </a:rPr>
              <a:t> της επίδραση στη σταθεροποίηση της τροχιάς της Γης</a:t>
            </a:r>
          </a:p>
        </p:txBody>
      </p:sp>
      <p:pic>
        <p:nvPicPr>
          <p:cNvPr id="5" name="Εικόνα 4">
            <a:extLst>
              <a:ext uri="{FF2B5EF4-FFF2-40B4-BE49-F238E27FC236}">
                <a16:creationId xmlns:a16="http://schemas.microsoft.com/office/drawing/2014/main" id="{E857FCC9-2E3D-6043-DEAB-B29F5BDE677F}"/>
              </a:ext>
            </a:extLst>
          </p:cNvPr>
          <p:cNvPicPr>
            <a:picLocks noChangeAspect="1"/>
          </p:cNvPicPr>
          <p:nvPr/>
        </p:nvPicPr>
        <p:blipFill rotWithShape="1">
          <a:blip r:embed="rId2"/>
          <a:srcRect l="62600" t="30400" r="9051" b="54200"/>
          <a:stretch/>
        </p:blipFill>
        <p:spPr>
          <a:xfrm>
            <a:off x="94411" y="2996952"/>
            <a:ext cx="8955177" cy="2736304"/>
          </a:xfrm>
          <a:prstGeom prst="rect">
            <a:avLst/>
          </a:prstGeom>
        </p:spPr>
      </p:pic>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2C2B4921-AB87-53B8-EAFD-C50CCF8BCF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5">
            <a:extLst>
              <a:ext uri="{FF2B5EF4-FFF2-40B4-BE49-F238E27FC236}">
                <a16:creationId xmlns:a16="http://schemas.microsoft.com/office/drawing/2014/main" id="{51A1F80C-C05F-F0F6-84C4-D4610B91A9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37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710281-C009-DE77-49B6-9B1EA7FA48FE}"/>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Η ύπαρξη της ζωής στο Σύμπαν</a:t>
            </a:r>
            <a:br>
              <a:rPr kumimoji="0" 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Προϋποθέσεις</a:t>
            </a:r>
            <a:endParaRPr lang="el-GR" dirty="0"/>
          </a:p>
        </p:txBody>
      </p:sp>
      <p:sp>
        <p:nvSpPr>
          <p:cNvPr id="3" name="Θέση περιεχομένου 2">
            <a:extLst>
              <a:ext uri="{FF2B5EF4-FFF2-40B4-BE49-F238E27FC236}">
                <a16:creationId xmlns:a16="http://schemas.microsoft.com/office/drawing/2014/main" id="{005C10AE-B471-1ACE-9F61-87385CF0AC55}"/>
              </a:ext>
            </a:extLst>
          </p:cNvPr>
          <p:cNvSpPr>
            <a:spLocks noGrp="1"/>
          </p:cNvSpPr>
          <p:nvPr>
            <p:ph idx="1"/>
          </p:nvPr>
        </p:nvSpPr>
        <p:spPr>
          <a:xfrm>
            <a:off x="483380" y="1268760"/>
            <a:ext cx="8229600" cy="4530725"/>
          </a:xfrm>
        </p:spPr>
        <p:txBody>
          <a:bodyPr/>
          <a:lstStyle/>
          <a:p>
            <a:pPr marL="0" indent="0">
              <a:buNone/>
            </a:pPr>
            <a:r>
              <a:rPr lang="el-GR" sz="1800" b="1" dirty="0">
                <a:solidFill>
                  <a:srgbClr val="FFFF00"/>
                </a:solidFill>
                <a:latin typeface="Calibri" panose="020F0502020204030204" pitchFamily="34" charset="0"/>
                <a:cs typeface="Calibri" panose="020F0502020204030204" pitchFamily="34" charset="0"/>
              </a:rPr>
              <a:t>•</a:t>
            </a:r>
            <a:r>
              <a:rPr lang="en-US" sz="1800" b="1" dirty="0">
                <a:solidFill>
                  <a:srgbClr val="FFFF00"/>
                </a:solidFill>
                <a:latin typeface="Calibri" panose="020F0502020204030204" pitchFamily="34" charset="0"/>
                <a:cs typeface="Calibri" panose="020F0502020204030204" pitchFamily="34" charset="0"/>
              </a:rPr>
              <a:t> </a:t>
            </a:r>
            <a:r>
              <a:rPr lang="el-GR" sz="1800" b="1" dirty="0">
                <a:solidFill>
                  <a:srgbClr val="FFFF00"/>
                </a:solidFill>
                <a:latin typeface="Calibri" panose="020F0502020204030204" pitchFamily="34" charset="0"/>
                <a:cs typeface="Calibri" panose="020F0502020204030204" pitchFamily="34" charset="0"/>
              </a:rPr>
              <a:t>Η εξέλιξη: </a:t>
            </a:r>
            <a:r>
              <a:rPr lang="el-GR" sz="1800" b="1" dirty="0">
                <a:latin typeface="Calibri" panose="020F0502020204030204" pitchFamily="34" charset="0"/>
                <a:cs typeface="Calibri" panose="020F0502020204030204" pitchFamily="34" charset="0"/>
              </a:rPr>
              <a:t>Μετάβαση από τα απλά κύτταρα (</a:t>
            </a:r>
            <a:r>
              <a:rPr lang="el-GR" sz="1800" b="1" dirty="0" err="1">
                <a:latin typeface="Calibri" panose="020F0502020204030204" pitchFamily="34" charset="0"/>
                <a:cs typeface="Calibri" panose="020F0502020204030204" pitchFamily="34" charset="0"/>
              </a:rPr>
              <a:t>προκαρυωτικά</a:t>
            </a:r>
            <a:r>
              <a:rPr lang="el-GR" sz="1800" b="1" dirty="0">
                <a:latin typeface="Calibri" panose="020F0502020204030204" pitchFamily="34" charset="0"/>
                <a:cs typeface="Calibri" panose="020F0502020204030204" pitchFamily="34" charset="0"/>
              </a:rPr>
              <a:t>) σε πιο σύνθετα (</a:t>
            </a:r>
            <a:r>
              <a:rPr lang="el-GR" sz="1800" b="1" dirty="0" err="1">
                <a:latin typeface="Calibri" panose="020F0502020204030204" pitchFamily="34" charset="0"/>
                <a:cs typeface="Calibri" panose="020F0502020204030204" pitchFamily="34" charset="0"/>
              </a:rPr>
              <a:t>ευκαρυωτικά</a:t>
            </a:r>
            <a:r>
              <a:rPr lang="el-GR" sz="1800" b="1" dirty="0">
                <a:latin typeface="Calibri" panose="020F0502020204030204" pitchFamily="34" charset="0"/>
                <a:cs typeface="Calibri" panose="020F0502020204030204" pitchFamily="34" charset="0"/>
              </a:rPr>
              <a:t>) και την κατάλληλη στιγμή όπως η πτώση ενός αστεροειδούς με χημικά στοιχεία, εκρήξεις ηφαιστείων κ.λπ.</a:t>
            </a:r>
          </a:p>
        </p:txBody>
      </p:sp>
      <p:pic>
        <p:nvPicPr>
          <p:cNvPr id="5" name="Εικόνα 4">
            <a:extLst>
              <a:ext uri="{FF2B5EF4-FFF2-40B4-BE49-F238E27FC236}">
                <a16:creationId xmlns:a16="http://schemas.microsoft.com/office/drawing/2014/main" id="{F8ABA97D-7C34-F833-D2C4-BA370F697584}"/>
              </a:ext>
            </a:extLst>
          </p:cNvPr>
          <p:cNvPicPr>
            <a:picLocks noChangeAspect="1"/>
          </p:cNvPicPr>
          <p:nvPr/>
        </p:nvPicPr>
        <p:blipFill rotWithShape="1">
          <a:blip r:embed="rId2"/>
          <a:srcRect l="13775" t="10957" r="38975" b="38800"/>
          <a:stretch/>
        </p:blipFill>
        <p:spPr>
          <a:xfrm>
            <a:off x="31460" y="2187988"/>
            <a:ext cx="9143999" cy="3689284"/>
          </a:xfrm>
          <a:prstGeom prst="rect">
            <a:avLst/>
          </a:prstGeom>
        </p:spPr>
      </p:pic>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84F40F7B-0DCC-6279-F16D-9309D3EE53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5">
            <a:extLst>
              <a:ext uri="{FF2B5EF4-FFF2-40B4-BE49-F238E27FC236}">
                <a16:creationId xmlns:a16="http://schemas.microsoft.com/office/drawing/2014/main" id="{A6AE93AD-1212-AB23-4DE2-FAB3F12D79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129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5D5F2ED-6D19-5F5D-F503-5F1E88368647}"/>
              </a:ext>
            </a:extLst>
          </p:cNvPr>
          <p:cNvPicPr>
            <a:picLocks noChangeAspect="1"/>
          </p:cNvPicPr>
          <p:nvPr/>
        </p:nvPicPr>
        <p:blipFill rotWithShape="1">
          <a:blip r:embed="rId2"/>
          <a:srcRect l="37400" t="33201" r="53150" b="41600"/>
          <a:stretch/>
        </p:blipFill>
        <p:spPr>
          <a:xfrm>
            <a:off x="1691680" y="188640"/>
            <a:ext cx="6120680" cy="6283898"/>
          </a:xfrm>
          <a:prstGeom prst="rect">
            <a:avLst/>
          </a:prstGeom>
        </p:spPr>
      </p:pic>
    </p:spTree>
    <p:extLst>
      <p:ext uri="{BB962C8B-B14F-4D97-AF65-F5344CB8AC3E}">
        <p14:creationId xmlns:p14="http://schemas.microsoft.com/office/powerpoint/2010/main" val="1723067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40FCAF-79AC-28F4-EACC-301FCA516A18}"/>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F0C111F6-BD26-D670-7413-FA676123E444}"/>
              </a:ext>
            </a:extLst>
          </p:cNvPr>
          <p:cNvSpPr>
            <a:spLocks noGrp="1"/>
          </p:cNvSpPr>
          <p:nvPr>
            <p:ph idx="1"/>
          </p:nvPr>
        </p:nvSpPr>
        <p:spPr/>
        <p:txBody>
          <a:bodyPr/>
          <a:lstStyle/>
          <a:p>
            <a:pPr algn="ctr"/>
            <a:endParaRPr lang="en-US" sz="2400" b="1" i="1" dirty="0">
              <a:latin typeface="Calibri" panose="020F0502020204030204" pitchFamily="34" charset="0"/>
              <a:cs typeface="Calibri" panose="020F0502020204030204" pitchFamily="34" charset="0"/>
            </a:endParaRPr>
          </a:p>
          <a:p>
            <a:pPr algn="ctr"/>
            <a:endParaRPr lang="en-US" sz="2400" b="1" i="1" dirty="0">
              <a:latin typeface="Calibri" panose="020F0502020204030204" pitchFamily="34" charset="0"/>
              <a:cs typeface="Calibri" panose="020F0502020204030204" pitchFamily="34" charset="0"/>
            </a:endParaRPr>
          </a:p>
          <a:p>
            <a:pPr algn="ctr"/>
            <a:r>
              <a:rPr lang="el-GR" sz="2400" b="1" i="1" dirty="0">
                <a:latin typeface="Calibri" panose="020F0502020204030204" pitchFamily="34" charset="0"/>
                <a:cs typeface="Calibri" panose="020F0502020204030204" pitchFamily="34" charset="0"/>
              </a:rPr>
              <a:t>Όλα τα παραπάνω αποτελούν απλώς μία επισκόπηση των βασικότερων παραμέτρων που καθορίζουν την ύπαρξη της ζωής σε έναν πλανήτη, Το φιλοσοφικό ερώτημα που τίθεται ωστόσο, είναι αν η ύπαρξη της ζωής είναι μία σύμπτωση, ή αν το Σύμπαν έχει ρυθμιστεί έτσι ώστε να είναι εφικτή.</a:t>
            </a:r>
            <a:endParaRPr lang="en-US" sz="2400" b="1" i="1" dirty="0">
              <a:latin typeface="Calibri" panose="020F0502020204030204" pitchFamily="34" charset="0"/>
              <a:cs typeface="Calibri" panose="020F0502020204030204" pitchFamily="34" charset="0"/>
            </a:endParaRPr>
          </a:p>
          <a:p>
            <a:pPr algn="ctr"/>
            <a:endParaRPr lang="en-US" sz="2400" b="1" i="1" dirty="0">
              <a:latin typeface="Calibri" panose="020F0502020204030204" pitchFamily="34" charset="0"/>
              <a:cs typeface="Calibri" panose="020F0502020204030204" pitchFamily="34" charset="0"/>
            </a:endParaRPr>
          </a:p>
          <a:p>
            <a:pPr algn="ctr"/>
            <a:endParaRPr lang="el-GR" sz="2400" b="1" i="1" dirty="0">
              <a:latin typeface="Calibri" panose="020F0502020204030204" pitchFamily="34" charset="0"/>
              <a:cs typeface="Calibri" panose="020F0502020204030204" pitchFamily="34" charset="0"/>
            </a:endParaRPr>
          </a:p>
        </p:txBody>
      </p:sp>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D87AEE5F-CAF2-5912-E3A1-AD65AF8080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Εικόνα 4">
            <a:extLst>
              <a:ext uri="{FF2B5EF4-FFF2-40B4-BE49-F238E27FC236}">
                <a16:creationId xmlns:a16="http://schemas.microsoft.com/office/drawing/2014/main" id="{16B26DFF-ABEB-CC30-C238-DECA5D3410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846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lvl="0" fontAlgn="auto">
              <a:spcBef>
                <a:spcPts val="0"/>
              </a:spcBef>
              <a:spcAft>
                <a:spcPts val="0"/>
              </a:spcAft>
            </a:pPr>
            <a:r>
              <a:rPr lang="el-GR" sz="2800" b="1" i="1" kern="1200"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Περί της </a:t>
            </a:r>
            <a:r>
              <a:rPr lang="el-GR" sz="2800" b="1" i="1" kern="1200" dirty="0" err="1">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Ανθρωπικής</a:t>
            </a:r>
            <a:r>
              <a:rPr lang="el-GR" sz="2800" b="1" i="1" kern="1200"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Αρχής</a:t>
            </a:r>
            <a:endParaRPr lang="el-GR" dirty="0"/>
          </a:p>
        </p:txBody>
      </p:sp>
      <p:sp>
        <p:nvSpPr>
          <p:cNvPr id="3" name="Θέση περιεχομένου 2"/>
          <p:cNvSpPr>
            <a:spLocks noGrp="1"/>
          </p:cNvSpPr>
          <p:nvPr>
            <p:ph idx="1"/>
          </p:nvPr>
        </p:nvSpPr>
        <p:spPr>
          <a:xfrm>
            <a:off x="467544" y="1124744"/>
            <a:ext cx="8229600" cy="4530725"/>
          </a:xfrm>
        </p:spPr>
        <p:txBody>
          <a:bodyPr/>
          <a:lstStyle/>
          <a:p>
            <a:pPr marL="0" indent="0">
              <a:buNone/>
            </a:pPr>
            <a:r>
              <a:rPr lang="el-GR" sz="2000" b="1" dirty="0">
                <a:effectLst/>
                <a:latin typeface="Calibri" panose="020F0502020204030204" pitchFamily="34" charset="0"/>
                <a:ea typeface="Times New Roman" panose="02020603050405020304" pitchFamily="18" charset="0"/>
                <a:cs typeface="Calibri" panose="020F0502020204030204" pitchFamily="34" charset="0"/>
              </a:rPr>
              <a:t>Ο  αστροφυσικός </a:t>
            </a:r>
            <a:r>
              <a:rPr lang="en-US" sz="2000" b="1" dirty="0">
                <a:effectLst/>
                <a:latin typeface="Calibri" panose="020F0502020204030204" pitchFamily="34" charset="0"/>
                <a:ea typeface="Times New Roman" panose="02020603050405020304" pitchFamily="18" charset="0"/>
                <a:cs typeface="Calibri" panose="020F0502020204030204" pitchFamily="34" charset="0"/>
              </a:rPr>
              <a:t>Brandon Carter</a:t>
            </a:r>
            <a:r>
              <a:rPr lang="el-GR" sz="2000" b="1" dirty="0">
                <a:effectLst/>
                <a:latin typeface="Calibri" panose="020F0502020204030204" pitchFamily="34" charset="0"/>
                <a:ea typeface="Times New Roman" panose="02020603050405020304" pitchFamily="18" charset="0"/>
                <a:cs typeface="Calibri" panose="020F0502020204030204" pitchFamily="34" charset="0"/>
              </a:rPr>
              <a:t> καθιέρωσε τον όρο "</a:t>
            </a:r>
            <a:r>
              <a:rPr lang="el-GR" sz="2000" b="1" dirty="0" err="1">
                <a:effectLst/>
                <a:latin typeface="Calibri" panose="020F0502020204030204" pitchFamily="34" charset="0"/>
                <a:ea typeface="Times New Roman" panose="02020603050405020304" pitchFamily="18" charset="0"/>
                <a:cs typeface="Calibri" panose="020F0502020204030204" pitchFamily="34" charset="0"/>
              </a:rPr>
              <a:t>Ανθρωπική</a:t>
            </a:r>
            <a:r>
              <a:rPr lang="el-GR" sz="2000" b="1" dirty="0">
                <a:effectLst/>
                <a:latin typeface="Calibri" panose="020F0502020204030204" pitchFamily="34" charset="0"/>
                <a:ea typeface="Times New Roman" panose="02020603050405020304" pitchFamily="18" charset="0"/>
                <a:cs typeface="Calibri" panose="020F0502020204030204" pitchFamily="34" charset="0"/>
              </a:rPr>
              <a:t> Αρχή" στην επιστημονική βιβλιογραφία το 1974, ώστε να εξηγήσει τον "μεγάλο αριθμό" συμπτώσεων στην Φυσική και στην Κοσμολογία (</a:t>
            </a:r>
            <a:r>
              <a:rPr lang="el-GR" sz="2000" b="1" dirty="0" err="1">
                <a:effectLst/>
                <a:latin typeface="Calibri" panose="020F0502020204030204" pitchFamily="34" charset="0"/>
                <a:ea typeface="Times New Roman" panose="02020603050405020304" pitchFamily="18" charset="0"/>
                <a:cs typeface="Calibri" panose="020F0502020204030204" pitchFamily="34" charset="0"/>
              </a:rPr>
              <a:t>Carter</a:t>
            </a:r>
            <a:r>
              <a:rPr lang="el-GR" sz="2000" b="1" dirty="0">
                <a:effectLst/>
                <a:latin typeface="Calibri" panose="020F0502020204030204" pitchFamily="34" charset="0"/>
                <a:ea typeface="Times New Roman" panose="02020603050405020304" pitchFamily="18" charset="0"/>
                <a:cs typeface="Calibri" panose="020F0502020204030204" pitchFamily="34" charset="0"/>
              </a:rPr>
              <a:t>, 1974), οι οποίες συντελούν στην συμπαντική εξέλιξη και στην εμφάνιση της ζωής. </a:t>
            </a:r>
          </a:p>
          <a:p>
            <a:pPr marL="0" indent="0">
              <a:buNone/>
            </a:pPr>
            <a:endParaRPr lang="el-GR" sz="2000" b="1"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l-GR" sz="2000" b="1" dirty="0">
                <a:effectLst/>
                <a:latin typeface="Calibri" panose="020F0502020204030204" pitchFamily="34" charset="0"/>
                <a:ea typeface="Times New Roman" panose="02020603050405020304" pitchFamily="18" charset="0"/>
                <a:cs typeface="Calibri" panose="020F0502020204030204" pitchFamily="34" charset="0"/>
              </a:rPr>
              <a:t>Πράγματι αν έστω και μία από τις φυσικές σταθερές είχε διαφορετική τιμή, η δημιουργία γαλαξιών, πλανητικών συστημάτων και πλανητών θα ήταν ίσως αδύνατη. </a:t>
            </a:r>
          </a:p>
          <a:p>
            <a:pPr marL="0" indent="0">
              <a:buNone/>
            </a:pPr>
            <a:endParaRPr lang="el-GR" sz="2000" b="1"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l-GR" sz="2000" b="1" dirty="0">
                <a:effectLst/>
                <a:latin typeface="Calibri" panose="020F0502020204030204" pitchFamily="34" charset="0"/>
                <a:ea typeface="Times New Roman" panose="02020603050405020304" pitchFamily="18" charset="0"/>
                <a:cs typeface="Calibri" panose="020F0502020204030204" pitchFamily="34" charset="0"/>
              </a:rPr>
              <a:t>Μία βασική παράμετρος που θέτει η </a:t>
            </a:r>
            <a:r>
              <a:rPr lang="el-GR" sz="2000" b="1" dirty="0" err="1">
                <a:effectLst/>
                <a:latin typeface="Calibri" panose="020F0502020204030204" pitchFamily="34" charset="0"/>
                <a:ea typeface="Times New Roman" panose="02020603050405020304" pitchFamily="18" charset="0"/>
                <a:cs typeface="Calibri" panose="020F0502020204030204" pitchFamily="34" charset="0"/>
              </a:rPr>
              <a:t>Ανθρωπική</a:t>
            </a:r>
            <a:r>
              <a:rPr lang="el-GR" sz="2000" b="1" dirty="0">
                <a:effectLst/>
                <a:latin typeface="Calibri" panose="020F0502020204030204" pitchFamily="34" charset="0"/>
                <a:ea typeface="Times New Roman" panose="02020603050405020304" pitchFamily="18" charset="0"/>
                <a:cs typeface="Calibri" panose="020F0502020204030204" pitchFamily="34" charset="0"/>
              </a:rPr>
              <a:t> Αρχή είναι η αναγκαιότητα ύπαρξης παρατηρητών στο Σύμπαν.</a:t>
            </a:r>
          </a:p>
          <a:p>
            <a:pPr marL="0" indent="0">
              <a:buNone/>
            </a:pPr>
            <a:endParaRPr lang="el-GR" sz="2000" dirty="0">
              <a:hlinkClick r:id="rId2"/>
            </a:endParaRPr>
          </a:p>
          <a:p>
            <a:pPr marL="0" indent="0">
              <a:buNone/>
            </a:pPr>
            <a:endParaRPr lang="el-GR" sz="2000" dirty="0">
              <a:hlinkClick r:id="rId2"/>
            </a:endParaRPr>
          </a:p>
          <a:p>
            <a:endParaRPr lang="el-GR" sz="2800" dirty="0"/>
          </a:p>
        </p:txBody>
      </p:sp>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13BC4521-05B8-54DE-B24E-A9AF3AFA57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5">
            <a:extLst>
              <a:ext uri="{FF2B5EF4-FFF2-40B4-BE49-F238E27FC236}">
                <a16:creationId xmlns:a16="http://schemas.microsoft.com/office/drawing/2014/main" id="{49F43604-72CD-DBA9-CB2A-874A42DAFE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558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3991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a:xfrm>
            <a:off x="467544" y="980728"/>
            <a:ext cx="8229600" cy="4530725"/>
          </a:xfrm>
        </p:spPr>
        <p:txBody>
          <a:bodyPr/>
          <a:lstStyle/>
          <a:p>
            <a:pPr algn="ctr"/>
            <a:r>
              <a:rPr lang="el-GR" sz="2800" b="1" dirty="0">
                <a:latin typeface="Calibri" panose="020F0502020204030204" pitchFamily="34" charset="0"/>
                <a:cs typeface="Calibri" panose="020F0502020204030204" pitchFamily="34" charset="0"/>
              </a:rPr>
              <a:t>Για αιώνες η ανθρωπότητα πίστευε ότι είναι το κέντρο του Σύμπαντος</a:t>
            </a:r>
            <a:endParaRPr lang="en-US" sz="2800" b="1" dirty="0">
              <a:latin typeface="Calibri" panose="020F0502020204030204" pitchFamily="34" charset="0"/>
              <a:cs typeface="Calibri" panose="020F0502020204030204" pitchFamily="34" charset="0"/>
            </a:endParaRPr>
          </a:p>
          <a:p>
            <a:pPr marL="0" indent="0" algn="ctr">
              <a:buNone/>
            </a:pPr>
            <a:r>
              <a:rPr lang="el-GR" sz="2800" b="1" i="1" dirty="0" err="1">
                <a:solidFill>
                  <a:srgbClr val="FFFF00"/>
                </a:solidFill>
                <a:latin typeface="Calibri" panose="020F0502020204030204" pitchFamily="34" charset="0"/>
                <a:cs typeface="Calibri" panose="020F0502020204030204" pitchFamily="34" charset="0"/>
              </a:rPr>
              <a:t>Γεωκεντρισμός</a:t>
            </a:r>
            <a:r>
              <a:rPr lang="el-GR" sz="2800" b="1" i="1" dirty="0">
                <a:solidFill>
                  <a:srgbClr val="FFFF00"/>
                </a:solidFill>
                <a:latin typeface="Calibri" panose="020F0502020204030204" pitchFamily="34" charset="0"/>
                <a:cs typeface="Calibri" panose="020F0502020204030204" pitchFamily="34" charset="0"/>
              </a:rPr>
              <a:t> ή Εγωκεντρισμός</a:t>
            </a:r>
            <a:endParaRPr lang="en-GB" sz="2800" b="1" i="1" dirty="0">
              <a:solidFill>
                <a:srgbClr val="FFFF00"/>
              </a:solidFill>
              <a:latin typeface="Calibri" panose="020F0502020204030204" pitchFamily="34" charset="0"/>
              <a:cs typeface="Calibri" panose="020F0502020204030204" pitchFamily="34" charset="0"/>
            </a:endParaRPr>
          </a:p>
          <a:p>
            <a:pPr marL="0" indent="0">
              <a:buNone/>
            </a:pPr>
            <a:endParaRPr lang="el-GR" b="1" dirty="0">
              <a:latin typeface="Calibri" panose="020F0502020204030204" pitchFamily="34" charset="0"/>
              <a:cs typeface="Calibri" panose="020F0502020204030204" pitchFamily="34"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547648"/>
            <a:ext cx="4259012" cy="3437962"/>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547648"/>
            <a:ext cx="3888432" cy="3545648"/>
          </a:xfrm>
          <a:prstGeom prst="rect">
            <a:avLst/>
          </a:prstGeom>
        </p:spPr>
      </p:pic>
      <p:pic>
        <p:nvPicPr>
          <p:cNvPr id="5" name="Εικόνα 4" descr="Εικόνα που περιέχει κείμενο, clipart&#10;&#10;Περιγραφή που δημιουργήθηκε αυτόματα">
            <a:extLst>
              <a:ext uri="{FF2B5EF4-FFF2-40B4-BE49-F238E27FC236}">
                <a16:creationId xmlns:a16="http://schemas.microsoft.com/office/drawing/2014/main" id="{D5B8D89B-9638-EE60-263F-7FE0186FAC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a:extLst>
              <a:ext uri="{FF2B5EF4-FFF2-40B4-BE49-F238E27FC236}">
                <a16:creationId xmlns:a16="http://schemas.microsoft.com/office/drawing/2014/main" id="{54B70114-0389-04E1-E2F9-E905C53112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549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628800"/>
            <a:ext cx="8229600" cy="4530725"/>
          </a:xfrm>
        </p:spPr>
        <p:txBody>
          <a:bodyPr/>
          <a:lstStyle/>
          <a:p>
            <a:pPr marL="0" indent="0">
              <a:buNone/>
            </a:pPr>
            <a:endParaRPr lang="el-GR" b="1" i="1" dirty="0">
              <a:solidFill>
                <a:srgbClr val="FFFF00"/>
              </a:solidFill>
              <a:latin typeface="Calibri" panose="020F0502020204030204" pitchFamily="34" charset="0"/>
              <a:cs typeface="Calibri" panose="020F0502020204030204" pitchFamily="34" charset="0"/>
            </a:endParaRPr>
          </a:p>
          <a:p>
            <a:pPr marL="0" indent="0">
              <a:buNone/>
            </a:pPr>
            <a:endParaRPr lang="el-GR" b="1" i="1" dirty="0">
              <a:solidFill>
                <a:srgbClr val="FFFF00"/>
              </a:solidFill>
              <a:latin typeface="Calibri" panose="020F0502020204030204" pitchFamily="34" charset="0"/>
              <a:cs typeface="Calibri" panose="020F0502020204030204" pitchFamily="34" charset="0"/>
            </a:endParaRPr>
          </a:p>
          <a:p>
            <a:pPr marL="0" indent="0">
              <a:buNone/>
            </a:pPr>
            <a:r>
              <a:rPr lang="el-GR" b="1" i="1" dirty="0">
                <a:solidFill>
                  <a:srgbClr val="FFFF00"/>
                </a:solidFill>
                <a:latin typeface="Calibri" panose="020F0502020204030204" pitchFamily="34" charset="0"/>
                <a:cs typeface="Calibri" panose="020F0502020204030204" pitchFamily="34" charset="0"/>
              </a:rPr>
              <a:t>Η ύπαρξη της ζωής στο Σύμπαν</a:t>
            </a:r>
          </a:p>
          <a:p>
            <a:pPr marL="0" indent="0">
              <a:buNone/>
            </a:pPr>
            <a:r>
              <a:rPr lang="el-GR" b="1" i="1" dirty="0">
                <a:solidFill>
                  <a:srgbClr val="FFFF00"/>
                </a:solidFill>
                <a:latin typeface="Calibri" panose="020F0502020204030204" pitchFamily="34" charset="0"/>
                <a:cs typeface="Calibri" panose="020F0502020204030204" pitchFamily="34" charset="0"/>
              </a:rPr>
              <a:t>Η </a:t>
            </a:r>
            <a:r>
              <a:rPr lang="el-GR" b="1" i="1" dirty="0" err="1">
                <a:solidFill>
                  <a:srgbClr val="FFFF00"/>
                </a:solidFill>
                <a:latin typeface="Calibri" panose="020F0502020204030204" pitchFamily="34" charset="0"/>
                <a:cs typeface="Calibri" panose="020F0502020204030204" pitchFamily="34" charset="0"/>
              </a:rPr>
              <a:t>Ανθρωπική</a:t>
            </a:r>
            <a:r>
              <a:rPr lang="el-GR" b="1" i="1" dirty="0">
                <a:solidFill>
                  <a:srgbClr val="FFFF00"/>
                </a:solidFill>
                <a:latin typeface="Calibri" panose="020F0502020204030204" pitchFamily="34" charset="0"/>
                <a:cs typeface="Calibri" panose="020F0502020204030204" pitchFamily="34" charset="0"/>
              </a:rPr>
              <a:t> Αρχή</a:t>
            </a:r>
          </a:p>
          <a:p>
            <a:pPr marL="0" indent="0">
              <a:buNone/>
            </a:pPr>
            <a:r>
              <a:rPr lang="el-GR" b="1" i="1" dirty="0">
                <a:solidFill>
                  <a:srgbClr val="FFFF00"/>
                </a:solidFill>
                <a:latin typeface="Calibri" panose="020F0502020204030204" pitchFamily="34" charset="0"/>
                <a:cs typeface="Calibri" panose="020F0502020204030204" pitchFamily="34" charset="0"/>
              </a:rPr>
              <a:t>Επιχειρήματα εναντίον της </a:t>
            </a:r>
            <a:r>
              <a:rPr lang="el-GR" b="1" i="1" dirty="0" err="1">
                <a:solidFill>
                  <a:srgbClr val="FFFF00"/>
                </a:solidFill>
                <a:latin typeface="Calibri" panose="020F0502020204030204" pitchFamily="34" charset="0"/>
                <a:cs typeface="Calibri" panose="020F0502020204030204" pitchFamily="34" charset="0"/>
              </a:rPr>
              <a:t>Ανθρωπικής</a:t>
            </a:r>
            <a:r>
              <a:rPr lang="el-GR" b="1" i="1" dirty="0">
                <a:solidFill>
                  <a:srgbClr val="FFFF00"/>
                </a:solidFill>
                <a:latin typeface="Calibri" panose="020F0502020204030204" pitchFamily="34" charset="0"/>
                <a:cs typeface="Calibri" panose="020F0502020204030204" pitchFamily="34" charset="0"/>
              </a:rPr>
              <a:t> Αρχής</a:t>
            </a:r>
          </a:p>
          <a:p>
            <a:pPr marL="0" indent="0">
              <a:buNone/>
            </a:pPr>
            <a:endParaRPr lang="el-GR" sz="2400" b="1" i="1" dirty="0">
              <a:solidFill>
                <a:srgbClr val="FFFF00"/>
              </a:solidFill>
              <a:latin typeface="Calibri" panose="020F0502020204030204" pitchFamily="34" charset="0"/>
              <a:cs typeface="Calibri" panose="020F0502020204030204" pitchFamily="34" charset="0"/>
            </a:endParaRPr>
          </a:p>
          <a:p>
            <a:pPr marL="0" indent="0">
              <a:buNone/>
            </a:pPr>
            <a:endParaRPr lang="en-US" sz="2400" b="1" i="1" dirty="0">
              <a:latin typeface="Calibri" panose="020F0502020204030204" pitchFamily="34" charset="0"/>
              <a:cs typeface="Calibri" panose="020F0502020204030204" pitchFamily="34" charset="0"/>
            </a:endParaRPr>
          </a:p>
          <a:p>
            <a:pPr marL="0" indent="0">
              <a:buNone/>
            </a:pPr>
            <a:endParaRPr lang="el-GR" sz="2400" b="1" i="1" dirty="0">
              <a:latin typeface="Calibri" panose="020F0502020204030204" pitchFamily="34" charset="0"/>
              <a:cs typeface="Calibri" panose="020F0502020204030204" pitchFamily="34" charset="0"/>
            </a:endParaRPr>
          </a:p>
        </p:txBody>
      </p:sp>
      <p:pic>
        <p:nvPicPr>
          <p:cNvPr id="5" name="Εικόνα 3" descr="Εικόνα που περιέχει κείμενο, clipart&#10;&#10;Περιγραφή που δημιουργήθηκε αυτόματα">
            <a:extLst>
              <a:ext uri="{FF2B5EF4-FFF2-40B4-BE49-F238E27FC236}">
                <a16:creationId xmlns:a16="http://schemas.microsoft.com/office/drawing/2014/main" id="{4F11B12D-1A6E-7FC2-DFF4-0AB1F5503F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5">
            <a:extLst>
              <a:ext uri="{FF2B5EF4-FFF2-40B4-BE49-F238E27FC236}">
                <a16:creationId xmlns:a16="http://schemas.microsoft.com/office/drawing/2014/main" id="{D1DD7F2E-C9B8-92A2-1B61-96095C2595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Τίτλος 3">
            <a:extLst>
              <a:ext uri="{FF2B5EF4-FFF2-40B4-BE49-F238E27FC236}">
                <a16:creationId xmlns:a16="http://schemas.microsoft.com/office/drawing/2014/main" id="{D6F15E77-3A94-5A21-FEAC-67970F34B9FA}"/>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3701103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4000" b="1" i="1" dirty="0">
                <a:solidFill>
                  <a:srgbClr val="FFFF00"/>
                </a:solidFill>
                <a:latin typeface="Calibri" panose="020F0502020204030204" pitchFamily="34" charset="0"/>
                <a:cs typeface="Calibri" panose="020F0502020204030204" pitchFamily="34" charset="0"/>
              </a:rPr>
              <a:t>Οι φυσικές σταθερές</a:t>
            </a:r>
          </a:p>
        </p:txBody>
      </p:sp>
      <p:sp>
        <p:nvSpPr>
          <p:cNvPr id="3" name="Θέση περιεχομένου 2"/>
          <p:cNvSpPr>
            <a:spLocks noGrp="1"/>
          </p:cNvSpPr>
          <p:nvPr>
            <p:ph idx="1"/>
          </p:nvPr>
        </p:nvSpPr>
        <p:spPr/>
        <p:txBody>
          <a:bodyPr/>
          <a:lstStyle/>
          <a:p>
            <a:pPr marL="0" indent="0">
              <a:buNone/>
            </a:pPr>
            <a:r>
              <a:rPr lang="el-GR" sz="2400" b="1" dirty="0">
                <a:latin typeface="Calibri" panose="020F0502020204030204" pitchFamily="34" charset="0"/>
                <a:cs typeface="Calibri" panose="020F0502020204030204" pitchFamily="34" charset="0"/>
              </a:rPr>
              <a:t>Οι 4 δυνάμεις του Σύμπαντος είναι «ρυθμισμένες» ώστε το Σύμπαν να εξελίσσεται και να φιλοξενεί ζωή.</a:t>
            </a: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348880"/>
            <a:ext cx="5832648" cy="3724275"/>
          </a:xfrm>
          <a:prstGeom prst="rect">
            <a:avLst/>
          </a:prstGeom>
        </p:spPr>
      </p:pic>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3A1143D2-770C-3401-3494-D43379B16E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a:extLst>
              <a:ext uri="{FF2B5EF4-FFF2-40B4-BE49-F238E27FC236}">
                <a16:creationId xmlns:a16="http://schemas.microsoft.com/office/drawing/2014/main" id="{5D1D1175-B577-BD96-BC3D-0DC295C7E7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6721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489924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188640"/>
            <a:ext cx="8229600" cy="1143000"/>
          </a:xfrm>
        </p:spPr>
        <p:txBody>
          <a:bodyPr/>
          <a:lstStyle/>
          <a:p>
            <a:r>
              <a:rPr lang="el-GR" sz="3600" b="1" i="1" dirty="0">
                <a:solidFill>
                  <a:srgbClr val="FFFF00"/>
                </a:solidFill>
                <a:latin typeface="Calibri" panose="020F0502020204030204" pitchFamily="34" charset="0"/>
                <a:cs typeface="Calibri" panose="020F0502020204030204" pitchFamily="34" charset="0"/>
              </a:rPr>
              <a:t>Η </a:t>
            </a:r>
            <a:r>
              <a:rPr lang="el-GR" sz="3600" b="1" i="1" dirty="0" err="1">
                <a:solidFill>
                  <a:srgbClr val="FFFF00"/>
                </a:solidFill>
                <a:latin typeface="Calibri" panose="020F0502020204030204" pitchFamily="34" charset="0"/>
                <a:cs typeface="Calibri" panose="020F0502020204030204" pitchFamily="34" charset="0"/>
              </a:rPr>
              <a:t>ανθρωπική</a:t>
            </a:r>
            <a:r>
              <a:rPr lang="el-GR" sz="3600" b="1" i="1" dirty="0">
                <a:solidFill>
                  <a:srgbClr val="FFFF00"/>
                </a:solidFill>
                <a:latin typeface="Calibri" panose="020F0502020204030204" pitchFamily="34" charset="0"/>
                <a:cs typeface="Calibri" panose="020F0502020204030204" pitchFamily="34" charset="0"/>
              </a:rPr>
              <a:t> αρχή</a:t>
            </a:r>
          </a:p>
        </p:txBody>
      </p:sp>
      <p:sp>
        <p:nvSpPr>
          <p:cNvPr id="3" name="Θέση περιεχομένου 2"/>
          <p:cNvSpPr>
            <a:spLocks noGrp="1"/>
          </p:cNvSpPr>
          <p:nvPr>
            <p:ph idx="1"/>
          </p:nvPr>
        </p:nvSpPr>
        <p:spPr>
          <a:xfrm>
            <a:off x="539552" y="1268760"/>
            <a:ext cx="8229600" cy="4530725"/>
          </a:xfrm>
        </p:spPr>
        <p:txBody>
          <a:bodyPr/>
          <a:lstStyle/>
          <a:p>
            <a:r>
              <a:rPr lang="el-GR" sz="1800" b="1" dirty="0">
                <a:latin typeface="Calibri" panose="020F0502020204030204" pitchFamily="34" charset="0"/>
                <a:cs typeface="Calibri" panose="020F0502020204030204" pitchFamily="34" charset="0"/>
              </a:rPr>
              <a:t>Το Σύμπαν θα πρέπει να είναι «ρυθμισμένο» κατά τέτοιον τρόπο, μία θεωρία που είναι γνωστή ως </a:t>
            </a:r>
            <a:r>
              <a:rPr lang="el-GR" sz="1800" b="1" dirty="0" err="1">
                <a:latin typeface="Calibri" panose="020F0502020204030204" pitchFamily="34" charset="0"/>
                <a:cs typeface="Calibri" panose="020F0502020204030204" pitchFamily="34" charset="0"/>
              </a:rPr>
              <a:t>fine</a:t>
            </a:r>
            <a:r>
              <a:rPr lang="el-GR" sz="1800" b="1" dirty="0">
                <a:latin typeface="Calibri" panose="020F0502020204030204" pitchFamily="34" charset="0"/>
                <a:cs typeface="Calibri" panose="020F0502020204030204" pitchFamily="34" charset="0"/>
              </a:rPr>
              <a:t> </a:t>
            </a:r>
            <a:r>
              <a:rPr lang="el-GR" sz="1800" b="1" dirty="0" err="1">
                <a:latin typeface="Calibri" panose="020F0502020204030204" pitchFamily="34" charset="0"/>
                <a:cs typeface="Calibri" panose="020F0502020204030204" pitchFamily="34" charset="0"/>
              </a:rPr>
              <a:t>tuning</a:t>
            </a:r>
            <a:r>
              <a:rPr lang="el-GR" sz="1800" b="1" dirty="0">
                <a:latin typeface="Calibri" panose="020F0502020204030204" pitchFamily="34" charset="0"/>
                <a:cs typeface="Calibri" panose="020F0502020204030204" pitchFamily="34" charset="0"/>
              </a:rPr>
              <a:t>, καθώς μέσα από μία σειρά απείρων πιθανοτήτων για τις τιμές των φυσικών σταθερών έχουν ισχύσει αυτές που καθιστούν το Σύμπαν   φιλόξενο για την ζωή. </a:t>
            </a:r>
          </a:p>
          <a:p>
            <a:r>
              <a:rPr lang="el-GR" sz="1800" b="1" dirty="0">
                <a:latin typeface="Calibri" panose="020F0502020204030204" pitchFamily="34" charset="0"/>
                <a:cs typeface="Calibri" panose="020F0502020204030204" pitchFamily="34" charset="0"/>
              </a:rPr>
              <a:t> Επομένως, η εμφάνιση της ζωής δεν ήταν σύμπτωση, αλλά ήταν μέρος ενός σχεδίου. Αυτός ήταν ο λόγος για τον οποίο ο John </a:t>
            </a:r>
            <a:r>
              <a:rPr lang="el-GR" sz="1800" b="1" dirty="0" err="1">
                <a:latin typeface="Calibri" panose="020F0502020204030204" pitchFamily="34" charset="0"/>
                <a:cs typeface="Calibri" panose="020F0502020204030204" pitchFamily="34" charset="0"/>
              </a:rPr>
              <a:t>Barrow</a:t>
            </a:r>
            <a:r>
              <a:rPr lang="el-GR" sz="1800" b="1" dirty="0">
                <a:latin typeface="Calibri" panose="020F0502020204030204" pitchFamily="34" charset="0"/>
                <a:cs typeface="Calibri" panose="020F0502020204030204" pitchFamily="34" charset="0"/>
              </a:rPr>
              <a:t> και ο </a:t>
            </a:r>
            <a:r>
              <a:rPr lang="el-GR" sz="1800" b="1" dirty="0" err="1">
                <a:latin typeface="Calibri" panose="020F0502020204030204" pitchFamily="34" charset="0"/>
                <a:cs typeface="Calibri" panose="020F0502020204030204" pitchFamily="34" charset="0"/>
              </a:rPr>
              <a:t>Frank</a:t>
            </a:r>
            <a:r>
              <a:rPr lang="el-GR" sz="1800" b="1" dirty="0">
                <a:latin typeface="Calibri" panose="020F0502020204030204" pitchFamily="34" charset="0"/>
                <a:cs typeface="Calibri" panose="020F0502020204030204" pitchFamily="34" charset="0"/>
              </a:rPr>
              <a:t> </a:t>
            </a:r>
            <a:r>
              <a:rPr lang="el-GR" sz="1800" b="1" dirty="0" err="1">
                <a:latin typeface="Calibri" panose="020F0502020204030204" pitchFamily="34" charset="0"/>
                <a:cs typeface="Calibri" panose="020F0502020204030204" pitchFamily="34" charset="0"/>
              </a:rPr>
              <a:t>Tipler</a:t>
            </a:r>
            <a:r>
              <a:rPr lang="el-GR" sz="1800" b="1" dirty="0">
                <a:latin typeface="Calibri" panose="020F0502020204030204" pitchFamily="34" charset="0"/>
                <a:cs typeface="Calibri" panose="020F0502020204030204" pitchFamily="34" charset="0"/>
              </a:rPr>
              <a:t> δημοσίευσαν το έργο τους με τίτλο The </a:t>
            </a:r>
            <a:r>
              <a:rPr lang="el-GR" sz="1800" b="1" dirty="0" err="1">
                <a:latin typeface="Calibri" panose="020F0502020204030204" pitchFamily="34" charset="0"/>
                <a:cs typeface="Calibri" panose="020F0502020204030204" pitchFamily="34" charset="0"/>
              </a:rPr>
              <a:t>Anthropic</a:t>
            </a:r>
            <a:r>
              <a:rPr lang="el-GR" sz="1800" b="1" dirty="0">
                <a:latin typeface="Calibri" panose="020F0502020204030204" pitchFamily="34" charset="0"/>
                <a:cs typeface="Calibri" panose="020F0502020204030204" pitchFamily="34" charset="0"/>
              </a:rPr>
              <a:t> </a:t>
            </a:r>
            <a:r>
              <a:rPr lang="el-GR" sz="1800" b="1" dirty="0" err="1">
                <a:latin typeface="Calibri" panose="020F0502020204030204" pitchFamily="34" charset="0"/>
                <a:cs typeface="Calibri" panose="020F0502020204030204" pitchFamily="34" charset="0"/>
              </a:rPr>
              <a:t>Cosmological</a:t>
            </a:r>
            <a:r>
              <a:rPr lang="el-GR" sz="1800" b="1" dirty="0">
                <a:latin typeface="Calibri" panose="020F0502020204030204" pitchFamily="34" charset="0"/>
                <a:cs typeface="Calibri" panose="020F0502020204030204" pitchFamily="34" charset="0"/>
              </a:rPr>
              <a:t> </a:t>
            </a:r>
            <a:r>
              <a:rPr lang="el-GR" sz="1800" b="1" dirty="0" err="1">
                <a:latin typeface="Calibri" panose="020F0502020204030204" pitchFamily="34" charset="0"/>
                <a:cs typeface="Calibri" panose="020F0502020204030204" pitchFamily="34" charset="0"/>
              </a:rPr>
              <a:t>Principle</a:t>
            </a:r>
            <a:r>
              <a:rPr lang="el-GR" sz="1800" b="1" dirty="0">
                <a:latin typeface="Calibri" panose="020F0502020204030204" pitchFamily="34" charset="0"/>
                <a:cs typeface="Calibri" panose="020F0502020204030204" pitchFamily="34" charset="0"/>
              </a:rPr>
              <a:t> (Η </a:t>
            </a:r>
            <a:r>
              <a:rPr lang="el-GR" sz="1800" b="1" dirty="0" err="1">
                <a:latin typeface="Calibri" panose="020F0502020204030204" pitchFamily="34" charset="0"/>
                <a:cs typeface="Calibri" panose="020F0502020204030204" pitchFamily="34" charset="0"/>
              </a:rPr>
              <a:t>Ανθρωπική</a:t>
            </a:r>
            <a:r>
              <a:rPr lang="el-GR" sz="1800" b="1" dirty="0">
                <a:latin typeface="Calibri" panose="020F0502020204030204" pitchFamily="34" charset="0"/>
                <a:cs typeface="Calibri" panose="020F0502020204030204" pitchFamily="34" charset="0"/>
              </a:rPr>
              <a:t> Κοσμολογική Αρχή).</a:t>
            </a:r>
          </a:p>
          <a:p>
            <a:r>
              <a:rPr lang="el-GR" sz="1800" b="1" dirty="0">
                <a:latin typeface="Calibri" panose="020F0502020204030204" pitchFamily="34" charset="0"/>
                <a:cs typeface="Calibri" panose="020F0502020204030204" pitchFamily="34" charset="0"/>
              </a:rPr>
              <a:t> Εφόσον ο άνθρωπος αποτελεί νοήμονα ζωή, τότε η θεωρία αυτή είναι καθαρά ανθρωποκεντρική, τοποθετώντας τον άνθρωπο σε περίοπτη θέση στο Σύμπαν. </a:t>
            </a:r>
          </a:p>
          <a:p>
            <a:r>
              <a:rPr lang="el-GR" sz="1800" b="1" dirty="0">
                <a:latin typeface="Calibri" panose="020F0502020204030204" pitchFamily="34" charset="0"/>
                <a:cs typeface="Calibri" panose="020F0502020204030204" pitchFamily="34" charset="0"/>
              </a:rPr>
              <a:t>Από την άλλη πλευρά, εφόσον η ζωή προσαρμόστηκε στις απαιτήσεις του Σύμπαντος, τότε αποτελεί μία απόρροια της δημιουργίας και όχι τον σκοπό της.  Προκειμένου να απαντηθούν αυτά τα ερωτήματα, διατυπώθηκαν διάφορες εκδοχές της </a:t>
            </a:r>
            <a:r>
              <a:rPr lang="el-GR" sz="1800" b="1" dirty="0" err="1">
                <a:latin typeface="Calibri" panose="020F0502020204030204" pitchFamily="34" charset="0"/>
                <a:cs typeface="Calibri" panose="020F0502020204030204" pitchFamily="34" charset="0"/>
              </a:rPr>
              <a:t>Ανθρωπικής</a:t>
            </a:r>
            <a:r>
              <a:rPr lang="el-GR" sz="1800" b="1" dirty="0">
                <a:latin typeface="Calibri" panose="020F0502020204030204" pitchFamily="34" charset="0"/>
                <a:cs typeface="Calibri" panose="020F0502020204030204" pitchFamily="34" charset="0"/>
              </a:rPr>
              <a:t> Αρχής ως ακολούθως (Βλ. Καλαχάνης, 2019): </a:t>
            </a:r>
          </a:p>
        </p:txBody>
      </p:sp>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E5EA6984-5B3D-E4D5-AEEC-FB17F6B5B7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5">
            <a:extLst>
              <a:ext uri="{FF2B5EF4-FFF2-40B4-BE49-F238E27FC236}">
                <a16:creationId xmlns:a16="http://schemas.microsoft.com/office/drawing/2014/main" id="{5D92916A-4E2D-82D5-2A3D-B9E05BE85F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00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869404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13412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467544" y="1052736"/>
            <a:ext cx="4186808" cy="4530725"/>
          </a:xfrm>
        </p:spPr>
        <p:txBody>
          <a:bodyPr/>
          <a:lstStyle/>
          <a:p>
            <a:pPr marL="0" indent="0" algn="ctr">
              <a:buNone/>
            </a:pPr>
            <a:endParaRPr lang="en-US" sz="2400" b="1" dirty="0">
              <a:solidFill>
                <a:srgbClr val="FFFF00"/>
              </a:solidFill>
            </a:endParaRPr>
          </a:p>
          <a:p>
            <a:pPr marL="0" indent="0" algn="ctr">
              <a:buNone/>
            </a:pPr>
            <a:r>
              <a:rPr lang="el-GR" sz="2400" b="1" dirty="0">
                <a:solidFill>
                  <a:srgbClr val="FFFF00"/>
                </a:solidFill>
              </a:rPr>
              <a:t>Είναι προφανές ότι η δημιουργία και η εξέλιξη του Σύμπαντος διαμορφώνεται έτσι ώστε να δημιουργεί νοήμονα ζωή</a:t>
            </a:r>
          </a:p>
          <a:p>
            <a:pPr marL="0" indent="0" algn="ctr">
              <a:buNone/>
            </a:pPr>
            <a:endParaRPr lang="el-GR" sz="2400" b="1" dirty="0">
              <a:solidFill>
                <a:srgbClr val="FFFF00"/>
              </a:solidFill>
            </a:endParaRPr>
          </a:p>
          <a:p>
            <a:pPr marL="0" indent="0" algn="ctr">
              <a:buNone/>
            </a:pPr>
            <a:r>
              <a:rPr lang="el-GR" sz="2400" b="1" dirty="0">
                <a:solidFill>
                  <a:srgbClr val="FFFF00"/>
                </a:solidFill>
              </a:rPr>
              <a:t>Είναι όμως αυτός ο σκοπός του;</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196752"/>
            <a:ext cx="3841626" cy="3672408"/>
          </a:xfrm>
          <a:prstGeom prst="rect">
            <a:avLst/>
          </a:prstGeom>
        </p:spPr>
      </p:pic>
      <p:pic>
        <p:nvPicPr>
          <p:cNvPr id="5" name="Εικόνα 4" descr="Εικόνα που περιέχει κείμενο, clipart&#10;&#10;Περιγραφή που δημιουργήθηκε αυτόματα">
            <a:extLst>
              <a:ext uri="{FF2B5EF4-FFF2-40B4-BE49-F238E27FC236}">
                <a16:creationId xmlns:a16="http://schemas.microsoft.com/office/drawing/2014/main" id="{D8DD1FC1-D4A5-EAB4-47B1-C0CC29FBB5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a:extLst>
              <a:ext uri="{FF2B5EF4-FFF2-40B4-BE49-F238E27FC236}">
                <a16:creationId xmlns:a16="http://schemas.microsoft.com/office/drawing/2014/main" id="{FBDE8BDA-2503-FEA7-7E0E-AC72A893EC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203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lvl="0">
              <a:spcBef>
                <a:spcPct val="20000"/>
              </a:spcBef>
            </a:pPr>
            <a:br>
              <a:rPr lang="en-US" sz="2400" b="1" i="1" dirty="0">
                <a:solidFill>
                  <a:srgbClr val="FFFF00"/>
                </a:solidFill>
                <a:latin typeface="Calibri" panose="020F0502020204030204" pitchFamily="34" charset="0"/>
                <a:ea typeface="+mn-ea"/>
                <a:cs typeface="Calibri" panose="020F0502020204030204" pitchFamily="34" charset="0"/>
              </a:rPr>
            </a:br>
            <a:br>
              <a:rPr lang="en-US" sz="2400" b="1" i="1" dirty="0">
                <a:solidFill>
                  <a:srgbClr val="FFFF00"/>
                </a:solidFill>
                <a:latin typeface="Calibri" panose="020F0502020204030204" pitchFamily="34" charset="0"/>
                <a:ea typeface="+mn-ea"/>
                <a:cs typeface="Calibri" panose="020F0502020204030204" pitchFamily="34" charset="0"/>
              </a:rPr>
            </a:br>
            <a:r>
              <a:rPr lang="el-GR" sz="2800" b="1" i="1" dirty="0">
                <a:solidFill>
                  <a:srgbClr val="FFFF00"/>
                </a:solidFill>
                <a:latin typeface="Calibri" panose="020F0502020204030204" pitchFamily="34" charset="0"/>
                <a:ea typeface="+mn-ea"/>
                <a:cs typeface="Calibri" panose="020F0502020204030204" pitchFamily="34" charset="0"/>
              </a:rPr>
              <a:t>Ασθενής </a:t>
            </a:r>
            <a:r>
              <a:rPr lang="el-GR" sz="2800" b="1" i="1" dirty="0" err="1">
                <a:solidFill>
                  <a:srgbClr val="FFFF00"/>
                </a:solidFill>
                <a:latin typeface="Calibri" panose="020F0502020204030204" pitchFamily="34" charset="0"/>
                <a:ea typeface="+mn-ea"/>
                <a:cs typeface="Calibri" panose="020F0502020204030204" pitchFamily="34" charset="0"/>
              </a:rPr>
              <a:t>Ανθρωπική</a:t>
            </a:r>
            <a:r>
              <a:rPr lang="el-GR" sz="2800" b="1" i="1" dirty="0">
                <a:solidFill>
                  <a:srgbClr val="FFFF00"/>
                </a:solidFill>
                <a:latin typeface="Calibri" panose="020F0502020204030204" pitchFamily="34" charset="0"/>
                <a:ea typeface="+mn-ea"/>
                <a:cs typeface="Calibri" panose="020F0502020204030204" pitchFamily="34" charset="0"/>
              </a:rPr>
              <a:t> Αρχή </a:t>
            </a:r>
            <a:r>
              <a:rPr lang="en-US" sz="2800" b="1" i="1" dirty="0">
                <a:solidFill>
                  <a:srgbClr val="FFFF00"/>
                </a:solidFill>
                <a:latin typeface="Calibri" panose="020F0502020204030204" pitchFamily="34" charset="0"/>
                <a:ea typeface="+mn-ea"/>
                <a:cs typeface="Calibri" panose="020F0502020204030204" pitchFamily="34" charset="0"/>
              </a:rPr>
              <a:t>Carter)</a:t>
            </a:r>
            <a:br>
              <a:rPr lang="en-US" sz="2400" b="1" i="1" dirty="0">
                <a:solidFill>
                  <a:srgbClr val="FFFFFF"/>
                </a:solidFill>
                <a:latin typeface="Calibri" panose="020F0502020204030204" pitchFamily="34" charset="0"/>
                <a:ea typeface="+mn-ea"/>
                <a:cs typeface="Calibri" panose="020F0502020204030204" pitchFamily="34" charset="0"/>
              </a:rPr>
            </a:br>
            <a:br>
              <a:rPr lang="en-US" sz="2400" b="1" i="1" dirty="0">
                <a:solidFill>
                  <a:srgbClr val="FFFF00"/>
                </a:solidFill>
                <a:latin typeface="Calibri" panose="020F0502020204030204" pitchFamily="34" charset="0"/>
                <a:ea typeface="+mn-ea"/>
                <a:cs typeface="Calibri" panose="020F0502020204030204" pitchFamily="34" charset="0"/>
              </a:rPr>
            </a:br>
            <a:endParaRPr lang="el-GR" dirty="0"/>
          </a:p>
        </p:txBody>
      </p:sp>
      <p:sp>
        <p:nvSpPr>
          <p:cNvPr id="3" name="Θέση περιεχομένου 2"/>
          <p:cNvSpPr>
            <a:spLocks noGrp="1"/>
          </p:cNvSpPr>
          <p:nvPr>
            <p:ph idx="1"/>
          </p:nvPr>
        </p:nvSpPr>
        <p:spPr/>
        <p:txBody>
          <a:bodyPr/>
          <a:lstStyle/>
          <a:p>
            <a:r>
              <a:rPr lang="el-GR" sz="2400" b="1" i="1" dirty="0">
                <a:solidFill>
                  <a:srgbClr val="FFFF00"/>
                </a:solidFill>
                <a:latin typeface="Calibri" panose="020F0502020204030204" pitchFamily="34" charset="0"/>
                <a:cs typeface="Calibri" panose="020F0502020204030204" pitchFamily="34" charset="0"/>
              </a:rPr>
              <a:t>Αυτό που παρατηρούμε για το σύμπαν περιορίζεται από την απαίτηση της ύπαρξής μας ως παρατηρητών</a:t>
            </a:r>
            <a:r>
              <a:rPr lang="en-US" sz="2400" b="1" i="1" dirty="0">
                <a:solidFill>
                  <a:srgbClr val="FFFF00"/>
                </a:solidFill>
                <a:latin typeface="Calibri" panose="020F0502020204030204" pitchFamily="34" charset="0"/>
                <a:cs typeface="Calibri" panose="020F0502020204030204" pitchFamily="34" charset="0"/>
              </a:rPr>
              <a:t>(</a:t>
            </a:r>
            <a:r>
              <a:rPr lang="en-US" sz="2400" b="1" i="1" dirty="0" err="1">
                <a:solidFill>
                  <a:srgbClr val="FFFF00"/>
                </a:solidFill>
                <a:latin typeface="Calibri" panose="020F0502020204030204" pitchFamily="34" charset="0"/>
                <a:cs typeface="Calibri" panose="020F0502020204030204" pitchFamily="34" charset="0"/>
              </a:rPr>
              <a:t>Kaku</a:t>
            </a:r>
            <a:r>
              <a:rPr lang="en-US" sz="2400" b="1" i="1" dirty="0">
                <a:solidFill>
                  <a:srgbClr val="FFFF00"/>
                </a:solidFill>
                <a:latin typeface="Calibri" panose="020F0502020204030204" pitchFamily="34" charset="0"/>
                <a:cs typeface="Calibri" panose="020F0502020204030204" pitchFamily="34" charset="0"/>
              </a:rPr>
              <a:t>, 2005). </a:t>
            </a:r>
            <a:endParaRPr lang="el-GR" sz="2400" b="1" i="1" dirty="0">
              <a:solidFill>
                <a:srgbClr val="FFFF00"/>
              </a:solidFill>
              <a:latin typeface="Calibri" panose="020F0502020204030204" pitchFamily="34" charset="0"/>
              <a:cs typeface="Calibri" panose="020F0502020204030204" pitchFamily="34" charset="0"/>
            </a:endParaRPr>
          </a:p>
          <a:p>
            <a:pPr marL="0" indent="0">
              <a:buNone/>
            </a:pPr>
            <a:r>
              <a:rPr lang="el-GR" sz="2400" b="1" i="1" dirty="0">
                <a:latin typeface="Calibri" panose="020F0502020204030204" pitchFamily="34" charset="0"/>
                <a:cs typeface="Calibri" panose="020F0502020204030204" pitchFamily="34" charset="0"/>
              </a:rPr>
              <a:t>Η ανάπτυξη νοήμονος ζωής, θα πρέπει να ικανοποιείται μόνο σε ορισμένες περιοχές του Σύμπαντος. Ως εκ τούτου, τα νοήμονα όντα στις περιοχές αυτές δεν πρέπει να εκπλήσσονται για να διαπιστώσουν ότι η θέση τους στο σύμπαν πληροί τις προϋποθέσεις που απαιτούνται για την ύπαρξή τους. Είναι σαν ένας πλούσιος άνθρωπος που ζει σε μια πλούσια γειτονιά χωρίς να δει τη φτώχεια γύρω του</a:t>
            </a:r>
            <a:endParaRPr lang="en-US" sz="2400" b="1" i="1" dirty="0">
              <a:latin typeface="Calibri" panose="020F0502020204030204" pitchFamily="34" charset="0"/>
              <a:cs typeface="Calibri" panose="020F0502020204030204" pitchFamily="34" charset="0"/>
            </a:endParaRPr>
          </a:p>
        </p:txBody>
      </p:sp>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ECCF393B-D673-36D3-FFBA-9F9767CF02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5">
            <a:extLst>
              <a:ext uri="{FF2B5EF4-FFF2-40B4-BE49-F238E27FC236}">
                <a16:creationId xmlns:a16="http://schemas.microsoft.com/office/drawing/2014/main" id="{1FE1C9C7-C529-1880-7131-6002AEFC76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37" y="6310312"/>
            <a:ext cx="1731963" cy="5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227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br>
              <a:rPr lang="en-US" sz="3200" b="1" i="1" dirty="0">
                <a:solidFill>
                  <a:srgbClr val="FFFF00"/>
                </a:solidFill>
                <a:latin typeface="Calibri" panose="020F0502020204030204" pitchFamily="34" charset="0"/>
                <a:cs typeface="Calibri" panose="020F0502020204030204" pitchFamily="34" charset="0"/>
              </a:rPr>
            </a:br>
            <a:br>
              <a:rPr lang="en-US" sz="3200" b="1" i="1" dirty="0">
                <a:solidFill>
                  <a:srgbClr val="FFFF00"/>
                </a:solidFill>
                <a:latin typeface="Calibri" panose="020F0502020204030204" pitchFamily="34" charset="0"/>
                <a:cs typeface="Calibri" panose="020F0502020204030204" pitchFamily="34" charset="0"/>
              </a:rPr>
            </a:br>
            <a:r>
              <a:rPr lang="el-GR" sz="3200" b="1" i="1" dirty="0">
                <a:solidFill>
                  <a:srgbClr val="FFFF00"/>
                </a:solidFill>
                <a:latin typeface="Calibri" panose="020F0502020204030204" pitchFamily="34" charset="0"/>
                <a:cs typeface="Calibri" panose="020F0502020204030204" pitchFamily="34" charset="0"/>
              </a:rPr>
              <a:t>Ισχυρή </a:t>
            </a:r>
            <a:r>
              <a:rPr lang="el-GR" sz="3200" b="1" i="1" dirty="0" err="1">
                <a:solidFill>
                  <a:srgbClr val="FFFF00"/>
                </a:solidFill>
                <a:latin typeface="Calibri" panose="020F0502020204030204" pitchFamily="34" charset="0"/>
                <a:cs typeface="Calibri" panose="020F0502020204030204" pitchFamily="34" charset="0"/>
              </a:rPr>
              <a:t>Ανθρωπική</a:t>
            </a:r>
            <a:r>
              <a:rPr lang="el-GR" sz="3200" b="1" i="1" dirty="0">
                <a:solidFill>
                  <a:srgbClr val="FFFF00"/>
                </a:solidFill>
                <a:latin typeface="Calibri" panose="020F0502020204030204" pitchFamily="34" charset="0"/>
                <a:cs typeface="Calibri" panose="020F0502020204030204" pitchFamily="34" charset="0"/>
              </a:rPr>
              <a:t> Αρχή </a:t>
            </a:r>
            <a:r>
              <a:rPr lang="en-US" sz="3200" b="1" i="1" dirty="0">
                <a:solidFill>
                  <a:schemeClr val="tx1"/>
                </a:solidFill>
                <a:latin typeface="Calibri" panose="020F0502020204030204" pitchFamily="34" charset="0"/>
                <a:cs typeface="Calibri" panose="020F0502020204030204" pitchFamily="34" charset="0"/>
              </a:rPr>
              <a:t>(Barrow and Tipler)</a:t>
            </a:r>
            <a:br>
              <a:rPr lang="en-US" sz="2400" b="1" i="1" dirty="0">
                <a:solidFill>
                  <a:srgbClr val="FFFFFF"/>
                </a:solidFill>
                <a:latin typeface="Calibri" panose="020F0502020204030204" pitchFamily="34" charset="0"/>
                <a:cs typeface="Calibri" panose="020F0502020204030204" pitchFamily="34" charset="0"/>
              </a:rPr>
            </a:br>
            <a:br>
              <a:rPr lang="en-US" sz="2400" b="1" i="1" dirty="0">
                <a:solidFill>
                  <a:srgbClr val="FFFF00"/>
                </a:solidFill>
                <a:latin typeface="Calibri" panose="020F0502020204030204" pitchFamily="34" charset="0"/>
                <a:cs typeface="Calibri" panose="020F0502020204030204" pitchFamily="34" charset="0"/>
              </a:rPr>
            </a:br>
            <a:endParaRPr lang="el-GR" dirty="0"/>
          </a:p>
        </p:txBody>
      </p:sp>
      <p:sp>
        <p:nvSpPr>
          <p:cNvPr id="3" name="Θέση περιεχομένου 2"/>
          <p:cNvSpPr>
            <a:spLocks noGrp="1"/>
          </p:cNvSpPr>
          <p:nvPr>
            <p:ph idx="1"/>
          </p:nvPr>
        </p:nvSpPr>
        <p:spPr/>
        <p:txBody>
          <a:bodyPr/>
          <a:lstStyle/>
          <a:p>
            <a:r>
              <a:rPr lang="el-GR" sz="2000" b="1" i="1" dirty="0">
                <a:latin typeface="Calibri" panose="020F0502020204030204" pitchFamily="34" charset="0"/>
                <a:cs typeface="Calibri" panose="020F0502020204030204" pitchFamily="34" charset="0"/>
              </a:rPr>
              <a:t>Το σύμπαν πρέπει να έχει τις ιδιότητες για να αναπτύξει τη ζωή του σε κάποια στιγμή μέσα του. Υπάρχουν επίσης πολλά διαφορετικά σύμπαντα ή πολλές διαφορετικές περιοχές του ίδιου του σύμπαντος, το καθένα με τη δική του αρχική διαμόρφωση και ίσως με το δικό του σύνολο νόμων της επιστήμης. Στα περισσότερα από αυτά τα σύμπαντα οι συνθήκες για την ανάπτυξη σύνθετων οργανισμών δεν θα ήταν σωστές. σε λίγα μόνο σύμπαντα που μοιάζουν με τα δικά μας, τα νοήμονα όντα θα μπορούσαν να αναπτυχθούν και να θέτουν το ερώτημα: "Γιατί είναι το σύμπαν όπως το βλέπουμε;". Η απάντηση είναι πολύ απλή: "αν ήταν διαφορετική, δεν θα είμαστε εδώ!</a:t>
            </a:r>
            <a:r>
              <a:rPr lang="en-US" sz="2000" b="1" i="1"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a:t>
            </a:r>
            <a:r>
              <a:rPr lang="en-US" sz="2000" b="1" dirty="0">
                <a:solidFill>
                  <a:srgbClr val="FFFF00"/>
                </a:solidFill>
                <a:latin typeface="Calibri" panose="020F0502020204030204" pitchFamily="34" charset="0"/>
                <a:cs typeface="Calibri" panose="020F0502020204030204" pitchFamily="34" charset="0"/>
              </a:rPr>
              <a:t>Hawking, S.  (1998). </a:t>
            </a:r>
            <a:r>
              <a:rPr lang="en-US" sz="2000" b="1" i="1" dirty="0">
                <a:solidFill>
                  <a:srgbClr val="FFFF00"/>
                </a:solidFill>
                <a:latin typeface="Calibri" panose="020F0502020204030204" pitchFamily="34" charset="0"/>
                <a:cs typeface="Calibri" panose="020F0502020204030204" pitchFamily="34" charset="0"/>
              </a:rPr>
              <a:t>A brief history of Time )</a:t>
            </a:r>
            <a:endParaRPr lang="el-GR" sz="2000" b="1" i="1" dirty="0">
              <a:solidFill>
                <a:srgbClr val="FFFF00"/>
              </a:solidFill>
              <a:latin typeface="Calibri" panose="020F0502020204030204" pitchFamily="34" charset="0"/>
              <a:cs typeface="Calibri" panose="020F0502020204030204" pitchFamily="34" charset="0"/>
            </a:endParaRPr>
          </a:p>
        </p:txBody>
      </p:sp>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DE57DA07-E713-9DF6-375D-8B694AC163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5">
            <a:extLst>
              <a:ext uri="{FF2B5EF4-FFF2-40B4-BE49-F238E27FC236}">
                <a16:creationId xmlns:a16="http://schemas.microsoft.com/office/drawing/2014/main" id="{30AECCAF-7D0E-D8E9-FAD6-57EC4E8416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37" y="6310312"/>
            <a:ext cx="1731963" cy="5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212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3811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600" b="1" i="1" dirty="0">
                <a:solidFill>
                  <a:srgbClr val="FFFF00"/>
                </a:solidFill>
                <a:latin typeface="Calibri" panose="020F0502020204030204" pitchFamily="34" charset="0"/>
                <a:cs typeface="Calibri" panose="020F0502020204030204" pitchFamily="34" charset="0"/>
              </a:rPr>
              <a:t>Τελική </a:t>
            </a:r>
            <a:r>
              <a:rPr lang="el-GR" sz="3600" b="1" i="1" dirty="0" err="1">
                <a:solidFill>
                  <a:srgbClr val="FFFF00"/>
                </a:solidFill>
                <a:latin typeface="Calibri" panose="020F0502020204030204" pitchFamily="34" charset="0"/>
                <a:cs typeface="Calibri" panose="020F0502020204030204" pitchFamily="34" charset="0"/>
              </a:rPr>
              <a:t>Ανθρωπική</a:t>
            </a:r>
            <a:r>
              <a:rPr lang="el-GR" sz="3600" b="1" i="1" dirty="0">
                <a:solidFill>
                  <a:srgbClr val="FFFF00"/>
                </a:solidFill>
                <a:latin typeface="Calibri" panose="020F0502020204030204" pitchFamily="34" charset="0"/>
                <a:cs typeface="Calibri" panose="020F0502020204030204" pitchFamily="34" charset="0"/>
              </a:rPr>
              <a:t> Αρχή </a:t>
            </a:r>
            <a:r>
              <a:rPr lang="en-GB" sz="3600" b="1" i="1" dirty="0">
                <a:solidFill>
                  <a:srgbClr val="FFFF00"/>
                </a:solidFill>
                <a:latin typeface="Calibri" panose="020F0502020204030204" pitchFamily="34" charset="0"/>
                <a:cs typeface="Calibri" panose="020F0502020204030204" pitchFamily="34" charset="0"/>
              </a:rPr>
              <a:t>(FAP)</a:t>
            </a:r>
            <a:endParaRPr lang="el-GR" sz="3600" b="1" i="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p:cNvSpPr>
            <a:spLocks noGrp="1"/>
          </p:cNvSpPr>
          <p:nvPr>
            <p:ph idx="1"/>
          </p:nvPr>
        </p:nvSpPr>
        <p:spPr/>
        <p:txBody>
          <a:bodyPr/>
          <a:lstStyle/>
          <a:p>
            <a:r>
              <a:rPr lang="el-GR" b="1" dirty="0">
                <a:latin typeface="Calibri" panose="020F0502020204030204" pitchFamily="34" charset="0"/>
                <a:cs typeface="Calibri" panose="020F0502020204030204" pitchFamily="34" charset="0"/>
              </a:rPr>
              <a:t>Η ευφυής ζωή και η δυνατότητα επεξεργασίας πληροφοριών πρέπει να είναι δυνατές στο Σύμπαν και, όταν υπάρχει, δεν μπορεί ποτέ να πεθάνει.</a:t>
            </a:r>
            <a:endParaRPr lang="en-US" b="1" dirty="0">
              <a:latin typeface="Calibri" panose="020F0502020204030204" pitchFamily="34" charset="0"/>
              <a:cs typeface="Calibri" panose="020F0502020204030204" pitchFamily="34" charset="0"/>
            </a:endParaRPr>
          </a:p>
        </p:txBody>
      </p:sp>
      <p:pic>
        <p:nvPicPr>
          <p:cNvPr id="5" name="Εικόνα 4" descr="Εικόνα που περιέχει κείμενο, clipart&#10;&#10;Περιγραφή που δημιουργήθηκε αυτόματα">
            <a:extLst>
              <a:ext uri="{FF2B5EF4-FFF2-40B4-BE49-F238E27FC236}">
                <a16:creationId xmlns:a16="http://schemas.microsoft.com/office/drawing/2014/main" id="{C40D7786-816C-0195-7B1E-8280A45431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5">
            <a:extLst>
              <a:ext uri="{FF2B5EF4-FFF2-40B4-BE49-F238E27FC236}">
                <a16:creationId xmlns:a16="http://schemas.microsoft.com/office/drawing/2014/main" id="{11960569-8DAC-AE55-23AC-E5F63AC277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37" y="6310312"/>
            <a:ext cx="1731963" cy="5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069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3D9CCC-E93E-7863-3118-5C7BE7568766}"/>
              </a:ext>
            </a:extLst>
          </p:cNvPr>
          <p:cNvSpPr>
            <a:spLocks noGrp="1"/>
          </p:cNvSpPr>
          <p:nvPr>
            <p:ph type="title"/>
          </p:nvPr>
        </p:nvSpPr>
        <p:spPr/>
        <p:txBody>
          <a:bodyPr/>
          <a:lstStyle/>
          <a:p>
            <a:br>
              <a:rPr lang="el-GR" sz="2800" b="1" dirty="0">
                <a:solidFill>
                  <a:srgbClr val="FFFF00"/>
                </a:solidFill>
                <a:latin typeface="Calibri" panose="020F0502020204030204" pitchFamily="34" charset="0"/>
                <a:cs typeface="Calibri" panose="020F0502020204030204" pitchFamily="34" charset="0"/>
              </a:rPr>
            </a:br>
            <a:r>
              <a:rPr lang="el-GR" sz="2800" b="1" dirty="0">
                <a:solidFill>
                  <a:srgbClr val="FFFF00"/>
                </a:solidFill>
                <a:latin typeface="Calibri" panose="020F0502020204030204" pitchFamily="34" charset="0"/>
                <a:cs typeface="Calibri" panose="020F0502020204030204" pitchFamily="34" charset="0"/>
              </a:rPr>
              <a:t>Η ύπαρξη της ζωής στο Σύμπαν </a:t>
            </a:r>
            <a:br>
              <a:rPr lang="el-GR" sz="2800" b="1" dirty="0">
                <a:solidFill>
                  <a:srgbClr val="FFFF00"/>
                </a:solidFill>
                <a:latin typeface="Calibri" panose="020F0502020204030204" pitchFamily="34" charset="0"/>
                <a:cs typeface="Calibri" panose="020F0502020204030204" pitchFamily="34" charset="0"/>
              </a:rPr>
            </a:br>
            <a:r>
              <a:rPr lang="el-GR" sz="2800" b="1" dirty="0">
                <a:solidFill>
                  <a:srgbClr val="FFFF00"/>
                </a:solidFill>
                <a:latin typeface="Calibri" panose="020F0502020204030204" pitchFamily="34" charset="0"/>
                <a:cs typeface="Calibri" panose="020F0502020204030204" pitchFamily="34" charset="0"/>
              </a:rPr>
              <a:t>Αρχαίες αντιλήψεις</a:t>
            </a:r>
            <a:br>
              <a:rPr lang="el-GR" sz="3600" b="1" dirty="0">
                <a:solidFill>
                  <a:srgbClr val="FFFF00"/>
                </a:solidFill>
                <a:latin typeface="Calibri" panose="020F0502020204030204" pitchFamily="34" charset="0"/>
                <a:cs typeface="Calibri" panose="020F0502020204030204" pitchFamily="34" charset="0"/>
              </a:rPr>
            </a:br>
            <a:endParaRPr lang="el-GR" sz="36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1CB62783-303B-8CCB-4032-A28DB59E341D}"/>
              </a:ext>
            </a:extLst>
          </p:cNvPr>
          <p:cNvSpPr>
            <a:spLocks noGrp="1"/>
          </p:cNvSpPr>
          <p:nvPr>
            <p:ph idx="1"/>
          </p:nvPr>
        </p:nvSpPr>
        <p:spPr/>
        <p:txBody>
          <a:bodyPr/>
          <a:lstStyle/>
          <a:p>
            <a:pPr marL="0" indent="0">
              <a:buNone/>
            </a:pPr>
            <a:r>
              <a:rPr lang="el-GR" sz="2400" b="1" dirty="0">
                <a:solidFill>
                  <a:srgbClr val="FFFF00"/>
                </a:solidFill>
                <a:latin typeface="Calibri" panose="020F0502020204030204" pitchFamily="34" charset="0"/>
                <a:cs typeface="Calibri" panose="020F0502020204030204" pitchFamily="34" charset="0"/>
              </a:rPr>
              <a:t>Αρχαίες αντιλήψεις</a:t>
            </a:r>
          </a:p>
          <a:p>
            <a:pPr marL="0" indent="0">
              <a:buNone/>
            </a:pPr>
            <a:r>
              <a:rPr lang="el-GR" sz="2400" b="1" dirty="0">
                <a:latin typeface="Calibri" panose="020F0502020204030204" pitchFamily="34" charset="0"/>
                <a:cs typeface="Calibri" panose="020F0502020204030204" pitchFamily="34" charset="0"/>
              </a:rPr>
              <a:t>Μητρόδωρος ο Χίος (5ος – 4ος αι. π.Χ.): δεν είναι δυνατόν σε ένα  χωράφι να βλαστήσει μόνο ένα στάχυ (</a:t>
            </a:r>
            <a:r>
              <a:rPr lang="el-GR" sz="2400" b="1" dirty="0" err="1">
                <a:latin typeface="Calibri" panose="020F0502020204030204" pitchFamily="34" charset="0"/>
                <a:cs typeface="Calibri" panose="020F0502020204030204" pitchFamily="34" charset="0"/>
              </a:rPr>
              <a:t>Αέτιος</a:t>
            </a:r>
            <a:r>
              <a:rPr lang="el-GR" sz="2400" b="1" dirty="0">
                <a:latin typeface="Calibri" panose="020F0502020204030204" pitchFamily="34" charset="0"/>
                <a:cs typeface="Calibri" panose="020F0502020204030204" pitchFamily="34" charset="0"/>
              </a:rPr>
              <a:t>, Περί </a:t>
            </a:r>
            <a:r>
              <a:rPr lang="el-GR" sz="2400" b="1" dirty="0" err="1">
                <a:latin typeface="Calibri" panose="020F0502020204030204" pitchFamily="34" charset="0"/>
                <a:cs typeface="Calibri" panose="020F0502020204030204" pitchFamily="34" charset="0"/>
              </a:rPr>
              <a:t>αρεσκόντων</a:t>
            </a:r>
            <a:r>
              <a:rPr lang="el-GR" sz="2400" b="1" dirty="0">
                <a:latin typeface="Calibri" panose="020F0502020204030204" pitchFamily="34" charset="0"/>
                <a:cs typeface="Calibri" panose="020F0502020204030204" pitchFamily="34" charset="0"/>
              </a:rPr>
              <a:t>, DK, 70A6 ). </a:t>
            </a:r>
          </a:p>
          <a:p>
            <a:pPr marL="0" indent="0">
              <a:buNone/>
            </a:pPr>
            <a:endParaRPr lang="el-GR" sz="2400" b="1" dirty="0">
              <a:latin typeface="Calibri" panose="020F0502020204030204" pitchFamily="34" charset="0"/>
              <a:cs typeface="Calibri" panose="020F0502020204030204" pitchFamily="34" charset="0"/>
            </a:endParaRPr>
          </a:p>
          <a:p>
            <a:pPr marL="0" indent="0">
              <a:buNone/>
            </a:pPr>
            <a:r>
              <a:rPr lang="el-GR" sz="2400" b="1" dirty="0">
                <a:latin typeface="Calibri" panose="020F0502020204030204" pitchFamily="34" charset="0"/>
                <a:cs typeface="Calibri" panose="020F0502020204030204" pitchFamily="34" charset="0"/>
              </a:rPr>
              <a:t>Απόψεις επίσης περί πολλαπλότητας των κόσμων είχαν διατυπωθεί από τον Ξενοφάνη (565-488 π.Χ.) (Διογένης, Λαέρτιος, Βίοι, IX, 19, 6-7),τον Επίκουρο (341-271 π.Χ.) αλλά και τους Ατομικούς φιλοσόφους Λεύκιππο (5ος αι. π.Χ.) και Δημόκριτο (460-370 π.Χ.</a:t>
            </a:r>
          </a:p>
        </p:txBody>
      </p:sp>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29CDD68B-9FD9-2D87-852B-4038EDBADF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Εικόνα 4">
            <a:extLst>
              <a:ext uri="{FF2B5EF4-FFF2-40B4-BE49-F238E27FC236}">
                <a16:creationId xmlns:a16="http://schemas.microsoft.com/office/drawing/2014/main" id="{83A152FB-26C7-9145-6FB7-6398062B43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4477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98F381-ABC9-6A88-251F-2E72559891F9}"/>
              </a:ext>
            </a:extLst>
          </p:cNvPr>
          <p:cNvSpPr>
            <a:spLocks noGrp="1"/>
          </p:cNvSpPr>
          <p:nvPr>
            <p:ph type="title"/>
          </p:nvPr>
        </p:nvSpPr>
        <p:spPr/>
        <p:txBody>
          <a:bodyPr/>
          <a:lstStyle/>
          <a:p>
            <a:r>
              <a:rPr lang="el-GR" sz="2800" b="1" dirty="0">
                <a:solidFill>
                  <a:srgbClr val="FFFF00"/>
                </a:solidFill>
                <a:latin typeface="Calibri" panose="020F0502020204030204" pitchFamily="34" charset="0"/>
                <a:cs typeface="Calibri" panose="020F0502020204030204" pitchFamily="34" charset="0"/>
              </a:rPr>
              <a:t>Επιχειρήματα εναντίον της </a:t>
            </a:r>
            <a:r>
              <a:rPr lang="el-GR" sz="2800" b="1" dirty="0" err="1">
                <a:solidFill>
                  <a:srgbClr val="FFFF00"/>
                </a:solidFill>
                <a:latin typeface="Calibri" panose="020F0502020204030204" pitchFamily="34" charset="0"/>
                <a:cs typeface="Calibri" panose="020F0502020204030204" pitchFamily="34" charset="0"/>
              </a:rPr>
              <a:t>Ανθρωπικής</a:t>
            </a:r>
            <a:r>
              <a:rPr lang="el-GR" sz="2800" b="1" dirty="0">
                <a:solidFill>
                  <a:srgbClr val="FFFF00"/>
                </a:solidFill>
                <a:latin typeface="Calibri" panose="020F0502020204030204" pitchFamily="34" charset="0"/>
                <a:cs typeface="Calibri" panose="020F0502020204030204" pitchFamily="34" charset="0"/>
              </a:rPr>
              <a:t> Αρχής</a:t>
            </a:r>
          </a:p>
        </p:txBody>
      </p:sp>
      <p:sp>
        <p:nvSpPr>
          <p:cNvPr id="3" name="Θέση περιεχομένου 2">
            <a:extLst>
              <a:ext uri="{FF2B5EF4-FFF2-40B4-BE49-F238E27FC236}">
                <a16:creationId xmlns:a16="http://schemas.microsoft.com/office/drawing/2014/main" id="{3AB0B47D-ED94-C537-7EBD-7929CDDA9641}"/>
              </a:ext>
            </a:extLst>
          </p:cNvPr>
          <p:cNvSpPr>
            <a:spLocks noGrp="1"/>
          </p:cNvSpPr>
          <p:nvPr>
            <p:ph idx="1"/>
          </p:nvPr>
        </p:nvSpPr>
        <p:spPr>
          <a:xfrm>
            <a:off x="457200" y="1268760"/>
            <a:ext cx="8229600" cy="4530725"/>
          </a:xfrm>
        </p:spPr>
        <p:txBody>
          <a:bodyPr/>
          <a:lstStyle/>
          <a:p>
            <a:r>
              <a:rPr lang="el-GR" sz="1800" b="1" dirty="0">
                <a:latin typeface="Calibri" panose="020F0502020204030204" pitchFamily="34" charset="0"/>
                <a:cs typeface="Calibri" panose="020F0502020204030204" pitchFamily="34" charset="0"/>
              </a:rPr>
              <a:t>Από την φύση της προϋποθέτει ότι οι θεμελιώδεις αρχές του Σύμπαντος θα μπορούσαν να είναι και διαφορετικές. Επομένως το δικό μας Σύμπαν είναι στην πραγματικότητα είτε εξαιρετικά απίθανο, είτε προϊόν σχεδιασμού. Αλλά με βάση τις φυσικές σταθερές του δικού μας Σύμπαντος, η ύπαρξη ζωής είναι εξ’ ορισμού αδύνατη οπουδήποτε αλλού (</a:t>
            </a:r>
            <a:r>
              <a:rPr lang="el-GR" sz="1800" b="1" dirty="0" err="1">
                <a:latin typeface="Calibri" panose="020F0502020204030204" pitchFamily="34" charset="0"/>
                <a:cs typeface="Calibri" panose="020F0502020204030204" pitchFamily="34" charset="0"/>
              </a:rPr>
              <a:t>Fulmer</a:t>
            </a:r>
            <a:r>
              <a:rPr lang="el-GR" sz="1800" b="1" dirty="0">
                <a:latin typeface="Calibri" panose="020F0502020204030204" pitchFamily="34" charset="0"/>
                <a:cs typeface="Calibri" panose="020F0502020204030204" pitchFamily="34" charset="0"/>
              </a:rPr>
              <a:t>, 2001). </a:t>
            </a:r>
          </a:p>
          <a:p>
            <a:r>
              <a:rPr lang="el-GR" sz="1800" b="1" dirty="0">
                <a:latin typeface="Calibri" panose="020F0502020204030204" pitchFamily="34" charset="0"/>
                <a:cs typeface="Calibri" panose="020F0502020204030204" pitchFamily="34" charset="0"/>
              </a:rPr>
              <a:t> Στην προκειμένη περίπτωση είναι προφανές πως γίνεται λόγος για το </a:t>
            </a:r>
            <a:r>
              <a:rPr lang="el-GR" sz="1800" b="1" dirty="0" err="1">
                <a:latin typeface="Calibri" panose="020F0502020204030204" pitchFamily="34" charset="0"/>
                <a:cs typeface="Calibri" panose="020F0502020204030204" pitchFamily="34" charset="0"/>
              </a:rPr>
              <a:t>Multiverse</a:t>
            </a:r>
            <a:r>
              <a:rPr lang="el-GR" sz="1800" b="1" dirty="0">
                <a:latin typeface="Calibri" panose="020F0502020204030204" pitchFamily="34" charset="0"/>
                <a:cs typeface="Calibri" panose="020F0502020204030204" pitchFamily="34" charset="0"/>
              </a:rPr>
              <a:t>, μία θεωρία που υποστηρίζει ότι υπάρχουν και άλλα σύμπαντα εκτός από το δικό μας, με διαφορετικούς φυσικούς νόμους. Όπως είναι φυσικό η θεωρία του </a:t>
            </a:r>
            <a:r>
              <a:rPr lang="el-GR" sz="1800" b="1" dirty="0" err="1">
                <a:latin typeface="Calibri" panose="020F0502020204030204" pitchFamily="34" charset="0"/>
                <a:cs typeface="Calibri" panose="020F0502020204030204" pitchFamily="34" charset="0"/>
              </a:rPr>
              <a:t>Multiverse</a:t>
            </a:r>
            <a:r>
              <a:rPr lang="el-GR" sz="1800" b="1" dirty="0">
                <a:latin typeface="Calibri" panose="020F0502020204030204" pitchFamily="34" charset="0"/>
                <a:cs typeface="Calibri" panose="020F0502020204030204" pitchFamily="34" charset="0"/>
              </a:rPr>
              <a:t> (</a:t>
            </a:r>
            <a:r>
              <a:rPr lang="el-GR" sz="1800" b="1" dirty="0" err="1">
                <a:latin typeface="Calibri" panose="020F0502020204030204" pitchFamily="34" charset="0"/>
                <a:cs typeface="Calibri" panose="020F0502020204030204" pitchFamily="34" charset="0"/>
              </a:rPr>
              <a:t>Πολυσύμπαν</a:t>
            </a:r>
            <a:r>
              <a:rPr lang="el-GR" sz="1800" b="1" dirty="0">
                <a:latin typeface="Calibri" panose="020F0502020204030204" pitchFamily="34" charset="0"/>
                <a:cs typeface="Calibri" panose="020F0502020204030204" pitchFamily="34" charset="0"/>
              </a:rPr>
              <a:t>) υπήρξε ένα βασικό επιχείρημα υπέρ της </a:t>
            </a:r>
            <a:r>
              <a:rPr lang="el-GR" sz="1800" b="1" dirty="0" err="1">
                <a:latin typeface="Calibri" panose="020F0502020204030204" pitchFamily="34" charset="0"/>
                <a:cs typeface="Calibri" panose="020F0502020204030204" pitchFamily="34" charset="0"/>
              </a:rPr>
              <a:t>Ανθρωπικής</a:t>
            </a:r>
            <a:r>
              <a:rPr lang="el-GR" sz="1800" b="1" dirty="0">
                <a:latin typeface="Calibri" panose="020F0502020204030204" pitchFamily="34" charset="0"/>
                <a:cs typeface="Calibri" panose="020F0502020204030204" pitchFamily="34" charset="0"/>
              </a:rPr>
              <a:t> Αρχής και ιδιαίτερα για το </a:t>
            </a:r>
            <a:r>
              <a:rPr lang="el-GR" sz="1800" b="1" dirty="0" err="1">
                <a:latin typeface="Calibri" panose="020F0502020204030204" pitchFamily="34" charset="0"/>
                <a:cs typeface="Calibri" panose="020F0502020204030204" pitchFamily="34" charset="0"/>
              </a:rPr>
              <a:t>fine-tuning</a:t>
            </a:r>
            <a:r>
              <a:rPr lang="el-GR" sz="1800" b="1" dirty="0">
                <a:latin typeface="Calibri" panose="020F0502020204030204" pitchFamily="34" charset="0"/>
                <a:cs typeface="Calibri" panose="020F0502020204030204" pitchFamily="34" charset="0"/>
              </a:rPr>
              <a:t>, το οποίο ουσιαστικά αναφέρεται στην «ρύθμιση» του Σύμπαντος ώστε να φιλοξενήσει ζωή. Στην περίπτωση αυτή υπάρχει ένα άπειρο σύνολο συμπάντων που περιλαμβάνει όλες τις πιθανότητες και  συνδυασμούς. Από την άλλη πλευρά, θα μπορούσε  να υποστηριχθεί ότι η ρύθμιση αυτή των φυσικών σταθερών δεν πραγματοποιήθηκε από κάποιον ανώτερο νου, αλλά από την τύχη, η οποία </a:t>
            </a:r>
            <a:r>
              <a:rPr lang="el-GR" sz="1800" b="1" dirty="0" err="1">
                <a:latin typeface="Calibri" panose="020F0502020204030204" pitchFamily="34" charset="0"/>
                <a:cs typeface="Calibri" panose="020F0502020204030204" pitchFamily="34" charset="0"/>
              </a:rPr>
              <a:t>συνέπεσε</a:t>
            </a:r>
            <a:r>
              <a:rPr lang="el-GR" sz="1800" b="1" dirty="0">
                <a:latin typeface="Calibri" panose="020F0502020204030204" pitchFamily="34" charset="0"/>
                <a:cs typeface="Calibri" panose="020F0502020204030204" pitchFamily="34" charset="0"/>
              </a:rPr>
              <a:t> με το δικό μας Σύμπαν. Οπότε η ύπαρξη της ζωής στην Γη είναι καθαρά συγκυριακή.</a:t>
            </a:r>
          </a:p>
        </p:txBody>
      </p:sp>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BEE43435-A8D0-6A5B-D043-D1054FB69B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Εικόνα 4">
            <a:extLst>
              <a:ext uri="{FF2B5EF4-FFF2-40B4-BE49-F238E27FC236}">
                <a16:creationId xmlns:a16="http://schemas.microsoft.com/office/drawing/2014/main" id="{EA6757B0-FF2C-74F0-C4A2-A8B4800DC3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37" y="6310312"/>
            <a:ext cx="1731963" cy="5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835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0D16F4-C0BE-E8B2-E0A8-CD00A2604837}"/>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Επιχειρήματα εναντίον της </a:t>
            </a:r>
            <a:r>
              <a:rPr kumimoji="0" lang="el-GR" sz="2800" b="1" i="0" u="none" strike="noStrike" kern="0" cap="none" spc="0" normalizeH="0" baseline="0" noProof="0" dirty="0" err="1">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Ανθρωπικής</a:t>
            </a: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 Αρχής</a:t>
            </a:r>
            <a:endParaRPr lang="el-GR" dirty="0"/>
          </a:p>
        </p:txBody>
      </p:sp>
      <p:sp>
        <p:nvSpPr>
          <p:cNvPr id="3" name="Θέση περιεχομένου 2">
            <a:extLst>
              <a:ext uri="{FF2B5EF4-FFF2-40B4-BE49-F238E27FC236}">
                <a16:creationId xmlns:a16="http://schemas.microsoft.com/office/drawing/2014/main" id="{4C1EDAC6-49AE-089B-9243-022EE542D20A}"/>
              </a:ext>
            </a:extLst>
          </p:cNvPr>
          <p:cNvSpPr>
            <a:spLocks noGrp="1"/>
          </p:cNvSpPr>
          <p:nvPr>
            <p:ph idx="1"/>
          </p:nvPr>
        </p:nvSpPr>
        <p:spPr/>
        <p:txBody>
          <a:bodyPr/>
          <a:lstStyle/>
          <a:p>
            <a:r>
              <a:rPr lang="el-GR" sz="2000" b="1" dirty="0">
                <a:latin typeface="Calibri" panose="020F0502020204030204" pitchFamily="34" charset="0"/>
                <a:cs typeface="Calibri" panose="020F0502020204030204" pitchFamily="34" charset="0"/>
              </a:rPr>
              <a:t> Οι </a:t>
            </a:r>
            <a:r>
              <a:rPr lang="el-GR" sz="2000" b="1" dirty="0" err="1">
                <a:latin typeface="Calibri" panose="020F0502020204030204" pitchFamily="34" charset="0"/>
                <a:cs typeface="Calibri" panose="020F0502020204030204" pitchFamily="34" charset="0"/>
              </a:rPr>
              <a:t>Carr</a:t>
            </a:r>
            <a:r>
              <a:rPr lang="el-GR" sz="2000" b="1" dirty="0">
                <a:latin typeface="Calibri" panose="020F0502020204030204" pitchFamily="34" charset="0"/>
                <a:cs typeface="Calibri" panose="020F0502020204030204" pitchFamily="34" charset="0"/>
              </a:rPr>
              <a:t> &amp; </a:t>
            </a:r>
            <a:r>
              <a:rPr lang="el-GR" sz="2000" b="1" dirty="0" err="1">
                <a:latin typeface="Calibri" panose="020F0502020204030204" pitchFamily="34" charset="0"/>
                <a:cs typeface="Calibri" panose="020F0502020204030204" pitchFamily="34" charset="0"/>
              </a:rPr>
              <a:t>Ellis</a:t>
            </a:r>
            <a:r>
              <a:rPr lang="el-GR" sz="2000" b="1" dirty="0">
                <a:latin typeface="Calibri" panose="020F0502020204030204" pitchFamily="34" charset="0"/>
                <a:cs typeface="Calibri" panose="020F0502020204030204" pitchFamily="34" charset="0"/>
              </a:rPr>
              <a:t> (2008) θέτουν το ερώτημα αν οι φυσικές σταθερές εξαρτώνται από τυχαία χαρακτηριστικά του σπασίματος της συμμετρίας και τις αρχικές συνθήκες του σύμπαντός μας ή αν κάποια θεμελιώδης θεωρία θα τις καθορίσει όλες μοναδικά. </a:t>
            </a:r>
          </a:p>
          <a:p>
            <a:endParaRPr lang="el-GR" sz="2000" b="1" dirty="0">
              <a:latin typeface="Calibri" panose="020F0502020204030204" pitchFamily="34" charset="0"/>
              <a:cs typeface="Calibri" panose="020F0502020204030204" pitchFamily="34" charset="0"/>
            </a:endParaRPr>
          </a:p>
          <a:p>
            <a:r>
              <a:rPr lang="el-GR" sz="2000" b="1" dirty="0">
                <a:latin typeface="Calibri" panose="020F0502020204030204" pitchFamily="34" charset="0"/>
                <a:cs typeface="Calibri" panose="020F0502020204030204" pitchFamily="34" charset="0"/>
              </a:rPr>
              <a:t>Οι δύο αυτές περιπτώσεις αντιστοιχούν ουσιαστικά στις επιλογές του </a:t>
            </a:r>
            <a:r>
              <a:rPr lang="el-GR" sz="2000" b="1" dirty="0" err="1">
                <a:latin typeface="Calibri" panose="020F0502020204030204" pitchFamily="34" charset="0"/>
                <a:cs typeface="Calibri" panose="020F0502020204030204" pitchFamily="34" charset="0"/>
              </a:rPr>
              <a:t>Multiverse</a:t>
            </a:r>
            <a:r>
              <a:rPr lang="el-GR" sz="2000" b="1" dirty="0">
                <a:latin typeface="Calibri" panose="020F0502020204030204" pitchFamily="34" charset="0"/>
                <a:cs typeface="Calibri" panose="020F0502020204030204" pitchFamily="34" charset="0"/>
              </a:rPr>
              <a:t>  και του ενιαίου σύμπαντος. Μάλιστα παραθέτουν και το  ερώτημα που έθεσε ο Αϊνστάιν για το  αν είχε ο Θεός κάποια επιλογή όταν δημιούργησε το Σύμπαν. Αν η απάντηση είναι αρνητική, η </a:t>
            </a:r>
            <a:r>
              <a:rPr lang="el-GR" sz="2000" b="1" dirty="0" err="1">
                <a:latin typeface="Calibri" panose="020F0502020204030204" pitchFamily="34" charset="0"/>
                <a:cs typeface="Calibri" panose="020F0502020204030204" pitchFamily="34" charset="0"/>
              </a:rPr>
              <a:t>Ανθρωπική</a:t>
            </a:r>
            <a:r>
              <a:rPr lang="el-GR" sz="2000" b="1" dirty="0">
                <a:latin typeface="Calibri" panose="020F0502020204030204" pitchFamily="34" charset="0"/>
                <a:cs typeface="Calibri" panose="020F0502020204030204" pitchFamily="34" charset="0"/>
              </a:rPr>
              <a:t> Αρχή δεν είναι αναγκαία </a:t>
            </a:r>
          </a:p>
        </p:txBody>
      </p:sp>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3E54D0F3-F559-AE77-B5DE-2672E95D2B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Εικόνα 4">
            <a:extLst>
              <a:ext uri="{FF2B5EF4-FFF2-40B4-BE49-F238E27FC236}">
                <a16:creationId xmlns:a16="http://schemas.microsoft.com/office/drawing/2014/main" id="{3F61A020-8108-B584-5F00-8E041C725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37" y="6310312"/>
            <a:ext cx="1731963" cy="5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637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660D2B-E96B-BEF8-363D-E68C851851F0}"/>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Επιχειρήματα εναντίον της </a:t>
            </a:r>
            <a:r>
              <a:rPr kumimoji="0" lang="el-GR" sz="2800" b="1" i="0" u="none" strike="noStrike" kern="0" cap="none" spc="0" normalizeH="0" baseline="0" noProof="0" dirty="0" err="1">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Ανθρωπικής</a:t>
            </a: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 Αρχής</a:t>
            </a:r>
            <a:endParaRPr lang="el-GR" dirty="0"/>
          </a:p>
        </p:txBody>
      </p:sp>
      <p:sp>
        <p:nvSpPr>
          <p:cNvPr id="3" name="Θέση περιεχομένου 2">
            <a:extLst>
              <a:ext uri="{FF2B5EF4-FFF2-40B4-BE49-F238E27FC236}">
                <a16:creationId xmlns:a16="http://schemas.microsoft.com/office/drawing/2014/main" id="{D928952E-28AA-0BE4-89F4-3197A79E3DCC}"/>
              </a:ext>
            </a:extLst>
          </p:cNvPr>
          <p:cNvSpPr>
            <a:spLocks noGrp="1"/>
          </p:cNvSpPr>
          <p:nvPr>
            <p:ph idx="1"/>
          </p:nvPr>
        </p:nvSpPr>
        <p:spPr/>
        <p:txBody>
          <a:bodyPr/>
          <a:lstStyle/>
          <a:p>
            <a:pPr algn="ctr"/>
            <a:r>
              <a:rPr lang="el-GR" sz="2000" b="1" dirty="0">
                <a:latin typeface="Calibri" panose="020F0502020204030204" pitchFamily="34" charset="0"/>
                <a:cs typeface="Calibri" panose="020F0502020204030204" pitchFamily="34" charset="0"/>
              </a:rPr>
              <a:t>Η </a:t>
            </a:r>
            <a:r>
              <a:rPr lang="el-GR" sz="2000" b="1" dirty="0" err="1">
                <a:latin typeface="Calibri" panose="020F0502020204030204" pitchFamily="34" charset="0"/>
                <a:cs typeface="Calibri" panose="020F0502020204030204" pitchFamily="34" charset="0"/>
              </a:rPr>
              <a:t>ανθρωπική</a:t>
            </a:r>
            <a:r>
              <a:rPr lang="el-GR" sz="2000" b="1" dirty="0">
                <a:latin typeface="Calibri" panose="020F0502020204030204" pitchFamily="34" charset="0"/>
                <a:cs typeface="Calibri" panose="020F0502020204030204" pitchFamily="34" charset="0"/>
              </a:rPr>
              <a:t> αρχή είναι πρωτίστως φιλοσοφικό-θεολογικό κατασκεύασμα και αφορά το πώς η ανθρωπότητα βλέπει τη θέση της στο σύμπαν, αλλά στην πραγματικότητα δεν μπορεί να υποστηριχθεί από την επιστήμη. </a:t>
            </a:r>
          </a:p>
          <a:p>
            <a:pPr algn="ctr"/>
            <a:r>
              <a:rPr lang="el-GR" sz="2000" b="1" dirty="0">
                <a:latin typeface="Calibri" panose="020F0502020204030204" pitchFamily="34" charset="0"/>
                <a:cs typeface="Calibri" panose="020F0502020204030204" pitchFamily="34" charset="0"/>
              </a:rPr>
              <a:t>Απεναντίας, υπάρχουν πολλά επιστημονικά δεδομένα που δείχνουν ότι η ίδια η προέλευση των χημικών στοιχείων  του ανθρώπου ανάγεται σε διαδικασίες που σχετίζονται με την ίδια την γέννηση του Σύμπαντος και την αστρική εξέλιξη.  Κατά συνέπεια ο άνθρωπος είναι εξ’ ορισμού συνδεδεμένος με το Σύμπαν και δεν είναι ανάγκη να τοποθετηθεί σε κάποια περίοπτη θέση.</a:t>
            </a:r>
          </a:p>
          <a:p>
            <a:pPr marL="0" indent="0" algn="ctr">
              <a:buNone/>
            </a:pPr>
            <a:endParaRPr lang="el-GR" sz="2000" b="1" dirty="0">
              <a:latin typeface="Calibri" panose="020F0502020204030204" pitchFamily="34" charset="0"/>
              <a:cs typeface="Calibri" panose="020F0502020204030204" pitchFamily="34" charset="0"/>
            </a:endParaRPr>
          </a:p>
          <a:p>
            <a:pPr marL="0" indent="0" algn="just">
              <a:buNone/>
            </a:pPr>
            <a:r>
              <a:rPr lang="el-GR" sz="2000" b="1" dirty="0">
                <a:solidFill>
                  <a:srgbClr val="FFFF00"/>
                </a:solidFill>
                <a:latin typeface="Calibri" panose="020F0502020204030204" pitchFamily="34" charset="0"/>
                <a:cs typeface="Calibri" panose="020F0502020204030204" pitchFamily="34" charset="0"/>
              </a:rPr>
              <a:t>Βλ. αναλυτικά </a:t>
            </a:r>
            <a:r>
              <a:rPr lang="en-US" sz="2000" b="1" dirty="0">
                <a:solidFill>
                  <a:srgbClr val="FFFF00"/>
                </a:solidFill>
                <a:latin typeface="Calibri" panose="020F0502020204030204" pitchFamily="34" charset="0"/>
                <a:cs typeface="Calibri" panose="020F0502020204030204" pitchFamily="34" charset="0"/>
              </a:rPr>
              <a:t>Kalachanis, K. </a:t>
            </a:r>
            <a:r>
              <a:rPr lang="en-US" sz="2000" b="1" dirty="0" err="1">
                <a:solidFill>
                  <a:srgbClr val="FFFF00"/>
                </a:solidFill>
                <a:latin typeface="Calibri" panose="020F0502020204030204" pitchFamily="34" charset="0"/>
                <a:cs typeface="Calibri" panose="020F0502020204030204" pitchFamily="34" charset="0"/>
              </a:rPr>
              <a:t>Anastasiou</a:t>
            </a:r>
            <a:r>
              <a:rPr lang="en-US" sz="2000" b="1" dirty="0">
                <a:solidFill>
                  <a:srgbClr val="FFFF00"/>
                </a:solidFill>
                <a:latin typeface="Calibri" panose="020F0502020204030204" pitchFamily="34" charset="0"/>
                <a:cs typeface="Calibri" panose="020F0502020204030204" pitchFamily="34" charset="0"/>
              </a:rPr>
              <a:t>, A.  </a:t>
            </a:r>
            <a:r>
              <a:rPr lang="en-US" sz="2000" b="1" dirty="0" err="1">
                <a:solidFill>
                  <a:srgbClr val="FFFF00"/>
                </a:solidFill>
                <a:latin typeface="Calibri" panose="020F0502020204030204" pitchFamily="34" charset="0"/>
                <a:cs typeface="Calibri" panose="020F0502020204030204" pitchFamily="34" charset="0"/>
              </a:rPr>
              <a:t>Dimitrijević</a:t>
            </a:r>
            <a:r>
              <a:rPr lang="en-US" sz="2000" b="1" dirty="0">
                <a:solidFill>
                  <a:srgbClr val="FFFF00"/>
                </a:solidFill>
                <a:latin typeface="Calibri" panose="020F0502020204030204" pitchFamily="34" charset="0"/>
                <a:cs typeface="Calibri" panose="020F0502020204030204" pitchFamily="34" charset="0"/>
              </a:rPr>
              <a:t>, </a:t>
            </a:r>
            <a:r>
              <a:rPr lang="az-Cyrl-AZ" sz="2000" b="1" dirty="0">
                <a:solidFill>
                  <a:srgbClr val="FFFF00"/>
                </a:solidFill>
                <a:latin typeface="Calibri" panose="020F0502020204030204" pitchFamily="34" charset="0"/>
                <a:cs typeface="Calibri" panose="020F0502020204030204" pitchFamily="34" charset="0"/>
              </a:rPr>
              <a:t>М.</a:t>
            </a:r>
            <a:r>
              <a:rPr lang="en-US" sz="2000" b="1" dirty="0">
                <a:solidFill>
                  <a:srgbClr val="FFFF00"/>
                </a:solidFill>
                <a:latin typeface="Calibri" panose="020F0502020204030204" pitchFamily="34" charset="0"/>
                <a:cs typeface="Calibri" panose="020F0502020204030204" pitchFamily="34" charset="0"/>
              </a:rPr>
              <a:t>S </a:t>
            </a:r>
            <a:r>
              <a:rPr lang="en-US" sz="2000" b="1" dirty="0" err="1">
                <a:solidFill>
                  <a:srgbClr val="FFFF00"/>
                </a:solidFill>
                <a:latin typeface="Calibri" panose="020F0502020204030204" pitchFamily="34" charset="0"/>
                <a:cs typeface="Calibri" panose="020F0502020204030204" pitchFamily="34" charset="0"/>
              </a:rPr>
              <a:t>Theodossiou</a:t>
            </a:r>
            <a:r>
              <a:rPr lang="en-US" sz="2000" b="1" dirty="0">
                <a:solidFill>
                  <a:srgbClr val="FFFF00"/>
                </a:solidFill>
                <a:latin typeface="Calibri" panose="020F0502020204030204" pitchFamily="34" charset="0"/>
                <a:cs typeface="Calibri" panose="020F0502020204030204" pitchFamily="34" charset="0"/>
              </a:rPr>
              <a:t>, E. (2020). Beyond the </a:t>
            </a:r>
            <a:r>
              <a:rPr lang="el-GR" sz="2000" b="1" dirty="0">
                <a:solidFill>
                  <a:srgbClr val="FFFF00"/>
                </a:solidFill>
                <a:latin typeface="Calibri" panose="020F0502020204030204" pitchFamily="34" charset="0"/>
                <a:cs typeface="Calibri" panose="020F0502020204030204" pitchFamily="34" charset="0"/>
              </a:rPr>
              <a:t> </a:t>
            </a:r>
            <a:r>
              <a:rPr lang="en-US" sz="2000" b="1" dirty="0">
                <a:solidFill>
                  <a:srgbClr val="FFFF00"/>
                </a:solidFill>
                <a:latin typeface="Calibri" panose="020F0502020204030204" pitchFamily="34" charset="0"/>
                <a:cs typeface="Calibri" panose="020F0502020204030204" pitchFamily="34" charset="0"/>
              </a:rPr>
              <a:t>Anthropic Principle: man and the universe </a:t>
            </a:r>
            <a:r>
              <a:rPr lang="en-US" sz="2000" b="1" i="1" dirty="0">
                <a:solidFill>
                  <a:srgbClr val="FFFF00"/>
                </a:solidFill>
                <a:latin typeface="Calibri" panose="020F0502020204030204" pitchFamily="34" charset="0"/>
                <a:cs typeface="Calibri" panose="020F0502020204030204" pitchFamily="34" charset="0"/>
              </a:rPr>
              <a:t>Astronomical and Astrophysical Transactions (</a:t>
            </a:r>
            <a:r>
              <a:rPr lang="en-US" sz="2000" b="1" i="1" dirty="0" err="1">
                <a:solidFill>
                  <a:srgbClr val="FFFF00"/>
                </a:solidFill>
                <a:latin typeface="Calibri" panose="020F0502020204030204" pitchFamily="34" charset="0"/>
                <a:cs typeface="Calibri" panose="020F0502020204030204" pitchFamily="34" charset="0"/>
              </a:rPr>
              <a:t>AApTr</a:t>
            </a:r>
            <a:r>
              <a:rPr lang="en-US" sz="2000" b="1" i="1" dirty="0">
                <a:solidFill>
                  <a:srgbClr val="FFFF00"/>
                </a:solidFill>
                <a:latin typeface="Calibri" panose="020F0502020204030204" pitchFamily="34" charset="0"/>
                <a:cs typeface="Calibri" panose="020F0502020204030204" pitchFamily="34" charset="0"/>
              </a:rPr>
              <a:t>) </a:t>
            </a:r>
            <a:r>
              <a:rPr lang="en-US" sz="2000" b="1" dirty="0">
                <a:solidFill>
                  <a:srgbClr val="FFFF00"/>
                </a:solidFill>
                <a:latin typeface="Calibri" panose="020F0502020204030204" pitchFamily="34" charset="0"/>
                <a:cs typeface="Calibri" panose="020F0502020204030204" pitchFamily="34" charset="0"/>
              </a:rPr>
              <a:t>Vol. 31, Issue 4. pp. 443-450.</a:t>
            </a:r>
          </a:p>
          <a:p>
            <a:pPr marL="0" indent="0" algn="ctr">
              <a:buNone/>
            </a:pPr>
            <a:endParaRPr lang="el-GR"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3023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4" descr="Εικόνα που περιέχει πίνακας&#10;&#10;Περιγραφή που δημιουργήθηκε αυτόματα">
            <a:extLst>
              <a:ext uri="{FF2B5EF4-FFF2-40B4-BE49-F238E27FC236}">
                <a16:creationId xmlns:a16="http://schemas.microsoft.com/office/drawing/2014/main" id="{F9B42DCC-0E8B-9ED8-3218-030DA0CA4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1"/>
            <a:ext cx="9099550" cy="73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591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6C5A32-1CE2-D9D4-4034-57AF2CFD6EE9}"/>
              </a:ext>
            </a:extLst>
          </p:cNvPr>
          <p:cNvSpPr>
            <a:spLocks noGrp="1"/>
          </p:cNvSpPr>
          <p:nvPr>
            <p:ph type="title"/>
          </p:nvPr>
        </p:nvSpPr>
        <p:spPr/>
        <p:txBody>
          <a:bodyPr/>
          <a:lstStyle/>
          <a:p>
            <a:pPr eaLnBrk="1" hangingPunct="1">
              <a:defRPr/>
            </a:pPr>
            <a:endParaRPr lang="el-GR" sz="3763"/>
          </a:p>
        </p:txBody>
      </p:sp>
      <p:pic>
        <p:nvPicPr>
          <p:cNvPr id="13316" name="Θέση περιεχομένου 6">
            <a:extLst>
              <a:ext uri="{FF2B5EF4-FFF2-40B4-BE49-F238E27FC236}">
                <a16:creationId xmlns:a16="http://schemas.microsoft.com/office/drawing/2014/main" id="{B580E5B3-C71D-55CD-724D-F13BFA21F0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451" y="4077495"/>
            <a:ext cx="9136063" cy="2780505"/>
          </a:xfrm>
        </p:spPr>
      </p:pic>
      <p:pic>
        <p:nvPicPr>
          <p:cNvPr id="13317" name="Εικόνα 8">
            <a:extLst>
              <a:ext uri="{FF2B5EF4-FFF2-40B4-BE49-F238E27FC236}">
                <a16:creationId xmlns:a16="http://schemas.microsoft.com/office/drawing/2014/main" id="{C16C3142-EB0F-992B-4BF2-A6777FCE0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 y="0"/>
            <a:ext cx="9136063" cy="407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Hertzsprung-Russell-Diagram">
            <a:extLst>
              <a:ext uri="{FF2B5EF4-FFF2-40B4-BE49-F238E27FC236}">
                <a16:creationId xmlns:a16="http://schemas.microsoft.com/office/drawing/2014/main" id="{EEF72AD8-17CF-F327-BEBD-CFB928184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019"/>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0BD8B86-5474-FDB3-1C4B-4B5CE41544BD}"/>
              </a:ext>
            </a:extLst>
          </p:cNvPr>
          <p:cNvPicPr>
            <a:picLocks noChangeAspect="1"/>
          </p:cNvPicPr>
          <p:nvPr/>
        </p:nvPicPr>
        <p:blipFill rotWithShape="1">
          <a:blip r:embed="rId2"/>
          <a:srcRect l="15937" t="16821" r="36252" b="8097"/>
          <a:stretch/>
        </p:blipFill>
        <p:spPr>
          <a:xfrm>
            <a:off x="323528" y="249341"/>
            <a:ext cx="8244408" cy="6359318"/>
          </a:xfrm>
          <a:prstGeom prst="rect">
            <a:avLst/>
          </a:prstGeom>
        </p:spPr>
      </p:pic>
    </p:spTree>
    <p:extLst>
      <p:ext uri="{BB962C8B-B14F-4D97-AF65-F5344CB8AC3E}">
        <p14:creationId xmlns:p14="http://schemas.microsoft.com/office/powerpoint/2010/main" val="1326927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6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3902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600" b="1" dirty="0">
                <a:solidFill>
                  <a:srgbClr val="FFFF00"/>
                </a:solidFill>
                <a:latin typeface="Calibri" panose="020F0502020204030204" pitchFamily="34" charset="0"/>
                <a:cs typeface="Calibri" panose="020F0502020204030204" pitchFamily="34" charset="0"/>
              </a:rPr>
              <a:t>Προκλήσεις για το μέλλον</a:t>
            </a:r>
            <a:endParaRPr lang="el-GR" dirty="0"/>
          </a:p>
        </p:txBody>
      </p:sp>
      <p:sp>
        <p:nvSpPr>
          <p:cNvPr id="3" name="Θέση περιεχομένου 2"/>
          <p:cNvSpPr>
            <a:spLocks noGrp="1"/>
          </p:cNvSpPr>
          <p:nvPr>
            <p:ph idx="1"/>
          </p:nvPr>
        </p:nvSpPr>
        <p:spPr>
          <a:xfrm>
            <a:off x="467544" y="1412776"/>
            <a:ext cx="8229600" cy="4530725"/>
          </a:xfrm>
        </p:spPr>
        <p:txBody>
          <a:bodyPr/>
          <a:lstStyle/>
          <a:p>
            <a:pPr>
              <a:buFont typeface="Arial" panose="020B0604020202020204" pitchFamily="34" charset="0"/>
              <a:buChar char="•"/>
            </a:pPr>
            <a:r>
              <a:rPr lang="el-GR" sz="2400" b="1" dirty="0">
                <a:latin typeface="Calibri" panose="020F0502020204030204" pitchFamily="34" charset="0"/>
                <a:cs typeface="Calibri" panose="020F0502020204030204" pitchFamily="34" charset="0"/>
              </a:rPr>
              <a:t>Μελέτη </a:t>
            </a:r>
            <a:r>
              <a:rPr lang="el-GR" sz="2400" b="1" dirty="0" err="1">
                <a:latin typeface="Calibri" panose="020F0502020204030204" pitchFamily="34" charset="0"/>
                <a:cs typeface="Calibri" panose="020F0502020204030204" pitchFamily="34" charset="0"/>
              </a:rPr>
              <a:t>εξωπλανητών</a:t>
            </a:r>
            <a:r>
              <a:rPr lang="el-GR" sz="2400" b="1" dirty="0">
                <a:latin typeface="Calibri" panose="020F0502020204030204" pitchFamily="34" charset="0"/>
                <a:cs typeface="Calibri" panose="020F0502020204030204" pitchFamily="34" charset="0"/>
              </a:rPr>
              <a:t>  και των αστρικών συστημάτων τους.</a:t>
            </a:r>
            <a:endParaRPr lang="en-US" sz="2400" b="1" dirty="0">
              <a:latin typeface="Calibri" panose="020F0502020204030204" pitchFamily="34" charset="0"/>
              <a:cs typeface="Calibri" panose="020F0502020204030204" pitchFamily="34" charset="0"/>
            </a:endParaRPr>
          </a:p>
          <a:p>
            <a:pPr>
              <a:buFont typeface="Arial" panose="020B0604020202020204" pitchFamily="34" charset="0"/>
              <a:buChar char="•"/>
            </a:pPr>
            <a:r>
              <a:rPr lang="el-GR" sz="2400" b="1" dirty="0">
                <a:latin typeface="Calibri" panose="020F0502020204030204" pitchFamily="34" charset="0"/>
                <a:cs typeface="Calibri" panose="020F0502020204030204" pitchFamily="34" charset="0"/>
              </a:rPr>
              <a:t>Περαιτέρω εξερεύνηση του ηλιακού συστήματος</a:t>
            </a:r>
          </a:p>
          <a:p>
            <a:pPr>
              <a:buFont typeface="Arial" panose="020B0604020202020204" pitchFamily="34" charset="0"/>
              <a:buChar char="•"/>
            </a:pPr>
            <a:r>
              <a:rPr lang="el-GR" sz="2400" b="1" dirty="0">
                <a:latin typeface="Calibri" panose="020F0502020204030204" pitchFamily="34" charset="0"/>
                <a:cs typeface="Calibri" panose="020F0502020204030204" pitchFamily="34" charset="0"/>
              </a:rPr>
              <a:t>Επίσης μελλοντικές έρευνες ενδεχομένως θα ορίσουν ποιες συνθήκες πρέπει να πληρούνται για να δημιουργηθούν πρωτεΐνες από το μηδέν και αν σχετίζονται με την αστρική εξέλιξη  (βλ. σχετικά </a:t>
            </a:r>
            <a:r>
              <a:rPr lang="el-GR" sz="2400" b="1" dirty="0" err="1">
                <a:latin typeface="Calibri" panose="020F0502020204030204" pitchFamily="34" charset="0"/>
                <a:cs typeface="Calibri" panose="020F0502020204030204" pitchFamily="34" charset="0"/>
              </a:rPr>
              <a:t>Gomez</a:t>
            </a:r>
            <a:r>
              <a:rPr lang="el-GR" sz="2400" b="1" dirty="0">
                <a:latin typeface="Calibri" panose="020F0502020204030204" pitchFamily="34" charset="0"/>
                <a:cs typeface="Calibri" panose="020F0502020204030204" pitchFamily="34" charset="0"/>
              </a:rPr>
              <a:t> de </a:t>
            </a:r>
            <a:r>
              <a:rPr lang="el-GR" sz="2400" b="1" dirty="0" err="1">
                <a:latin typeface="Calibri" panose="020F0502020204030204" pitchFamily="34" charset="0"/>
                <a:cs typeface="Calibri" panose="020F0502020204030204" pitchFamily="34" charset="0"/>
              </a:rPr>
              <a:t>Castro</a:t>
            </a:r>
            <a:r>
              <a:rPr lang="el-GR" sz="2400" b="1" dirty="0">
                <a:latin typeface="Calibri" panose="020F0502020204030204" pitchFamily="34" charset="0"/>
                <a:cs typeface="Calibri" panose="020F0502020204030204" pitchFamily="34" charset="0"/>
              </a:rPr>
              <a:t>, 2018).  </a:t>
            </a:r>
          </a:p>
          <a:p>
            <a:pPr>
              <a:buFont typeface="Arial" panose="020B0604020202020204" pitchFamily="34" charset="0"/>
              <a:buChar char="•"/>
            </a:pPr>
            <a:endParaRPr lang="el-GR" sz="1800" b="1"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l-GR" sz="1800" b="1"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280" y="6006440"/>
            <a:ext cx="2051720" cy="822960"/>
          </a:xfrm>
          <a:prstGeom prst="rect">
            <a:avLst/>
          </a:prstGeom>
        </p:spPr>
      </p:pic>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C28BF313-ABBC-1C4B-A676-4C2E339CB8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703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74DC65-BAEB-BD42-CB88-D37D2C5644F7}"/>
              </a:ext>
            </a:extLst>
          </p:cNvPr>
          <p:cNvSpPr>
            <a:spLocks noGrp="1"/>
          </p:cNvSpPr>
          <p:nvPr>
            <p:ph type="title"/>
          </p:nvPr>
        </p:nvSpPr>
        <p:spPr>
          <a:xfrm>
            <a:off x="457200" y="5467"/>
            <a:ext cx="8229600" cy="1143000"/>
          </a:xfrm>
        </p:spPr>
        <p:txBody>
          <a:bodyPr/>
          <a:lstStyle/>
          <a:p>
            <a:r>
              <a:rPr lang="el-GR" sz="2000" b="1" i="1" dirty="0">
                <a:solidFill>
                  <a:srgbClr val="FFFF00"/>
                </a:solidFill>
                <a:latin typeface="Calibri" panose="020F0502020204030204" pitchFamily="34" charset="0"/>
                <a:cs typeface="Calibri" panose="020F0502020204030204" pitchFamily="34" charset="0"/>
              </a:rPr>
              <a:t>Ο δρόμος της εξερεύνησης της «γειτονιάς μας» είναι μακρύς….</a:t>
            </a:r>
          </a:p>
        </p:txBody>
      </p:sp>
      <p:pic>
        <p:nvPicPr>
          <p:cNvPr id="5" name="Θέση περιεχομένου 4">
            <a:extLst>
              <a:ext uri="{FF2B5EF4-FFF2-40B4-BE49-F238E27FC236}">
                <a16:creationId xmlns:a16="http://schemas.microsoft.com/office/drawing/2014/main" id="{76E6ABAD-D864-515E-7CFF-4B0E484F45E6}"/>
              </a:ext>
            </a:extLst>
          </p:cNvPr>
          <p:cNvPicPr>
            <a:picLocks noGrp="1" noChangeAspect="1"/>
          </p:cNvPicPr>
          <p:nvPr>
            <p:ph idx="1"/>
          </p:nvPr>
        </p:nvPicPr>
        <p:blipFill rotWithShape="1">
          <a:blip r:embed="rId2"/>
          <a:srcRect l="15135" t="11756" r="12452" b="21493"/>
          <a:stretch/>
        </p:blipFill>
        <p:spPr>
          <a:xfrm>
            <a:off x="0" y="980728"/>
            <a:ext cx="9144000" cy="5877272"/>
          </a:xfrm>
        </p:spPr>
      </p:pic>
    </p:spTree>
    <p:extLst>
      <p:ext uri="{BB962C8B-B14F-4D97-AF65-F5344CB8AC3E}">
        <p14:creationId xmlns:p14="http://schemas.microsoft.com/office/powerpoint/2010/main" val="238275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309939-D6A0-D4EE-5F1A-658FA7565949}"/>
              </a:ext>
            </a:extLst>
          </p:cNvPr>
          <p:cNvSpPr>
            <a:spLocks noGrp="1"/>
          </p:cNvSpPr>
          <p:nvPr>
            <p:ph type="title"/>
          </p:nvPr>
        </p:nvSpPr>
        <p:spPr/>
        <p:txBody>
          <a:bodyPr/>
          <a:lstStyle/>
          <a:p>
            <a:br>
              <a:rPr kumimoji="0" lang="el-GR"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Η ύπαρξη της ζωής στο Σύμπαν</a:t>
            </a:r>
            <a:br>
              <a:rPr kumimoji="0" 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Προϋποθέσεις</a:t>
            </a:r>
            <a:br>
              <a:rPr kumimoji="0" lang="el-GR"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endParaRPr lang="el-GR" dirty="0"/>
          </a:p>
        </p:txBody>
      </p:sp>
      <p:sp>
        <p:nvSpPr>
          <p:cNvPr id="3" name="Θέση περιεχομένου 2">
            <a:extLst>
              <a:ext uri="{FF2B5EF4-FFF2-40B4-BE49-F238E27FC236}">
                <a16:creationId xmlns:a16="http://schemas.microsoft.com/office/drawing/2014/main" id="{4ED33A6D-862B-15D0-063B-48017B2E6C3C}"/>
              </a:ext>
            </a:extLst>
          </p:cNvPr>
          <p:cNvSpPr>
            <a:spLocks noGrp="1"/>
          </p:cNvSpPr>
          <p:nvPr>
            <p:ph idx="1"/>
          </p:nvPr>
        </p:nvSpPr>
        <p:spPr/>
        <p:txBody>
          <a:bodyPr/>
          <a:lstStyle/>
          <a:p>
            <a:pPr>
              <a:buFont typeface="Arial" panose="020B0604020202020204" pitchFamily="34" charset="0"/>
              <a:buChar char="•"/>
            </a:pPr>
            <a:r>
              <a:rPr lang="el-GR" sz="2000" b="1" dirty="0">
                <a:solidFill>
                  <a:srgbClr val="FFFF00"/>
                </a:solidFill>
                <a:latin typeface="Calibri" panose="020F0502020204030204" pitchFamily="34" charset="0"/>
                <a:cs typeface="Calibri" panose="020F0502020204030204" pitchFamily="34" charset="0"/>
              </a:rPr>
              <a:t>Η σωστή θέση στο σωστό γαλαξία: </a:t>
            </a:r>
            <a:r>
              <a:rPr lang="el-GR" sz="2000" b="1" dirty="0">
                <a:latin typeface="Calibri" panose="020F0502020204030204" pitchFamily="34" charset="0"/>
                <a:cs typeface="Calibri" panose="020F0502020204030204" pitchFamily="34" charset="0"/>
              </a:rPr>
              <a:t>Υπάρχουν νεκρές ζώνες στους γαλαξίες καθώς και αλλαγές στη μεταλλικότητα των άστρων, ακτινοβολία Χ και γ και </a:t>
            </a:r>
            <a:r>
              <a:rPr lang="el-GR" sz="2000" b="1" dirty="0" err="1">
                <a:latin typeface="Calibri" panose="020F0502020204030204" pitchFamily="34" charset="0"/>
                <a:cs typeface="Calibri" panose="020F0502020204030204" pitchFamily="34" charset="0"/>
              </a:rPr>
              <a:t>βαρυτικές</a:t>
            </a:r>
            <a:r>
              <a:rPr lang="el-GR" sz="2000" b="1" dirty="0">
                <a:latin typeface="Calibri" panose="020F0502020204030204" pitchFamily="34" charset="0"/>
                <a:cs typeface="Calibri" panose="020F0502020204030204" pitchFamily="34" charset="0"/>
              </a:rPr>
              <a:t> διαταραχές που οδηγούν σε πτώσεις αστεροειδών και κομητών. Ένα άστρο που έχει σε τροχιά ένα πλανητικό σύστημα δεν πρέπει να βρίσκεται σε τροχιά κοντά στο κέντρο του γαλαξία, όπου η ακτινοβολία από το γαλαξιακό κέντρο είναι ισχυρή, αλλά όχι πολύ μακριά όπου η περιεκτικότητα σε </a:t>
            </a:r>
            <a:r>
              <a:rPr lang="el-GR" sz="2000" b="1" dirty="0" err="1">
                <a:latin typeface="Calibri" panose="020F0502020204030204" pitchFamily="34" charset="0"/>
                <a:cs typeface="Calibri" panose="020F0502020204030204" pitchFamily="34" charset="0"/>
              </a:rPr>
              <a:t>βαρέα</a:t>
            </a:r>
            <a:r>
              <a:rPr lang="el-GR" sz="2000" b="1" dirty="0">
                <a:latin typeface="Calibri" panose="020F0502020204030204" pitchFamily="34" charset="0"/>
                <a:cs typeface="Calibri" panose="020F0502020204030204" pitchFamily="34" charset="0"/>
              </a:rPr>
              <a:t> στοιχεία είναι χαμηλή</a:t>
            </a:r>
            <a:r>
              <a:rPr lang="en-US" sz="2000" b="1" dirty="0">
                <a:latin typeface="Calibri" panose="020F0502020204030204" pitchFamily="34" charset="0"/>
                <a:cs typeface="Calibri" panose="020F0502020204030204" pitchFamily="34" charset="0"/>
              </a:rPr>
              <a:t> (</a:t>
            </a:r>
            <a:r>
              <a:rPr lang="el-GR" sz="2000" b="1" dirty="0">
                <a:latin typeface="Calibri" panose="020F0502020204030204" pitchFamily="34" charset="0"/>
                <a:cs typeface="Calibri" panose="020F0502020204030204" pitchFamily="34" charset="0"/>
              </a:rPr>
              <a:t>Νιάρχος, 2018</a:t>
            </a:r>
            <a:r>
              <a:rPr lang="en-US" sz="2000" b="1" dirty="0">
                <a:latin typeface="Calibri" panose="020F0502020204030204" pitchFamily="34" charset="0"/>
                <a:cs typeface="Calibri" panose="020F0502020204030204" pitchFamily="34" charset="0"/>
              </a:rPr>
              <a:t>)</a:t>
            </a:r>
            <a:r>
              <a:rPr lang="el-GR" sz="2000" b="1" dirty="0">
                <a:latin typeface="Calibri" panose="020F0502020204030204" pitchFamily="34" charset="0"/>
                <a:cs typeface="Calibri" panose="020F0502020204030204" pitchFamily="34" charset="0"/>
              </a:rPr>
              <a:t>.</a:t>
            </a:r>
          </a:p>
        </p:txBody>
      </p:sp>
      <p:pic>
        <p:nvPicPr>
          <p:cNvPr id="5" name="Εικόνα 4">
            <a:extLst>
              <a:ext uri="{FF2B5EF4-FFF2-40B4-BE49-F238E27FC236}">
                <a16:creationId xmlns:a16="http://schemas.microsoft.com/office/drawing/2014/main" id="{1EBB6117-C9E1-98B7-773B-002C913D753F}"/>
              </a:ext>
            </a:extLst>
          </p:cNvPr>
          <p:cNvPicPr>
            <a:picLocks noChangeAspect="1"/>
          </p:cNvPicPr>
          <p:nvPr/>
        </p:nvPicPr>
        <p:blipFill rotWithShape="1">
          <a:blip r:embed="rId2"/>
          <a:srcRect l="57087" t="27601" r="5000" b="36000"/>
          <a:stretch/>
        </p:blipFill>
        <p:spPr>
          <a:xfrm>
            <a:off x="3563888" y="3869336"/>
            <a:ext cx="4546848" cy="2455528"/>
          </a:xfrm>
          <a:prstGeom prst="rect">
            <a:avLst/>
          </a:prstGeom>
        </p:spPr>
      </p:pic>
      <p:pic>
        <p:nvPicPr>
          <p:cNvPr id="6" name="Εικόνα 5" descr="Εικόνα που περιέχει κείμενο, clipart&#10;&#10;Περιγραφή που δημιουργήθηκε αυτόματα">
            <a:extLst>
              <a:ext uri="{FF2B5EF4-FFF2-40B4-BE49-F238E27FC236}">
                <a16:creationId xmlns:a16="http://schemas.microsoft.com/office/drawing/2014/main" id="{FFBB4891-7E38-22DF-CE34-12DAA9CA62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a:extLst>
              <a:ext uri="{FF2B5EF4-FFF2-40B4-BE49-F238E27FC236}">
                <a16:creationId xmlns:a16="http://schemas.microsoft.com/office/drawing/2014/main" id="{83E475AA-FE95-4FBB-5B9E-A4EC731166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841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57A21E-7CF4-8002-3E31-EA536F9F27E0}"/>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DE7B4003-81C4-E23D-1927-17D023556F01}"/>
              </a:ext>
            </a:extLst>
          </p:cNvPr>
          <p:cNvPicPr>
            <a:picLocks noGrp="1" noChangeAspect="1"/>
          </p:cNvPicPr>
          <p:nvPr>
            <p:ph idx="1"/>
          </p:nvPr>
        </p:nvPicPr>
        <p:blipFill rotWithShape="1">
          <a:blip r:embed="rId2"/>
          <a:srcRect t="13346" r="7982" b="10366"/>
          <a:stretch/>
        </p:blipFill>
        <p:spPr>
          <a:xfrm>
            <a:off x="1" y="0"/>
            <a:ext cx="9144000" cy="6858000"/>
          </a:xfrm>
        </p:spPr>
      </p:pic>
    </p:spTree>
    <p:extLst>
      <p:ext uri="{BB962C8B-B14F-4D97-AF65-F5344CB8AC3E}">
        <p14:creationId xmlns:p14="http://schemas.microsoft.com/office/powerpoint/2010/main" val="450104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6515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Εικόνα 1">
            <a:extLst>
              <a:ext uri="{FF2B5EF4-FFF2-40B4-BE49-F238E27FC236}">
                <a16:creationId xmlns:a16="http://schemas.microsoft.com/office/drawing/2014/main" id="{8DA6A97C-21B2-5F3D-5D38-6A97B8821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Ορθογώνιο 2">
            <a:extLst>
              <a:ext uri="{FF2B5EF4-FFF2-40B4-BE49-F238E27FC236}">
                <a16:creationId xmlns:a16="http://schemas.microsoft.com/office/drawing/2014/main" id="{9F2A0AA9-99FD-8F1A-6A7C-52255494BA87}"/>
              </a:ext>
            </a:extLst>
          </p:cNvPr>
          <p:cNvSpPr>
            <a:spLocks noChangeArrowheads="1"/>
          </p:cNvSpPr>
          <p:nvPr/>
        </p:nvSpPr>
        <p:spPr bwMode="auto">
          <a:xfrm>
            <a:off x="1492250" y="4414045"/>
            <a:ext cx="59134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l-GR" altLang="el-GR" b="1" i="1" dirty="0" err="1">
                <a:solidFill>
                  <a:srgbClr val="FFFF00"/>
                </a:solidFill>
              </a:rPr>
              <a:t>Παις</a:t>
            </a:r>
            <a:r>
              <a:rPr lang="el-GR" altLang="el-GR" b="1" i="1" dirty="0">
                <a:solidFill>
                  <a:srgbClr val="FFFF00"/>
                </a:solidFill>
              </a:rPr>
              <a:t> </a:t>
            </a:r>
            <a:r>
              <a:rPr lang="el-GR" altLang="el-GR" b="1" i="1" dirty="0" err="1">
                <a:solidFill>
                  <a:srgbClr val="FFFF00"/>
                </a:solidFill>
              </a:rPr>
              <a:t>ειμί</a:t>
            </a:r>
            <a:r>
              <a:rPr lang="el-GR" altLang="el-GR" b="1" i="1" dirty="0">
                <a:solidFill>
                  <a:srgbClr val="FFFF00"/>
                </a:solidFill>
              </a:rPr>
              <a:t> γης και Ουρανού </a:t>
            </a:r>
            <a:r>
              <a:rPr lang="el-GR" altLang="el-GR" b="1" i="1" dirty="0" err="1">
                <a:solidFill>
                  <a:srgbClr val="FFFF00"/>
                </a:solidFill>
              </a:rPr>
              <a:t>αστερόεντος</a:t>
            </a:r>
            <a:r>
              <a:rPr lang="el-GR" altLang="el-GR" b="1" i="1" dirty="0">
                <a:solidFill>
                  <a:srgbClr val="FFFF00"/>
                </a:solidFill>
              </a:rPr>
              <a:t>, </a:t>
            </a:r>
            <a:r>
              <a:rPr lang="el-GR" altLang="el-GR" b="1" i="1" dirty="0" err="1">
                <a:solidFill>
                  <a:srgbClr val="FFFF00"/>
                </a:solidFill>
              </a:rPr>
              <a:t>αυτάρ</a:t>
            </a:r>
            <a:r>
              <a:rPr lang="el-GR" altLang="el-GR" b="1" i="1" dirty="0">
                <a:solidFill>
                  <a:srgbClr val="FFFF00"/>
                </a:solidFill>
              </a:rPr>
              <a:t> εμοί γένος </a:t>
            </a:r>
            <a:r>
              <a:rPr lang="el-GR" altLang="el-GR" b="1" i="1" dirty="0" err="1">
                <a:solidFill>
                  <a:srgbClr val="FFFF00"/>
                </a:solidFill>
              </a:rPr>
              <a:t>ουράνιον</a:t>
            </a:r>
            <a:r>
              <a:rPr lang="el-GR" altLang="el-GR" b="1" i="1" dirty="0">
                <a:solidFill>
                  <a:srgbClr val="FFFF00"/>
                </a:solidFill>
              </a:rPr>
              <a:t>∙ </a:t>
            </a:r>
            <a:r>
              <a:rPr lang="el-GR" altLang="el-GR" b="1" i="1" dirty="0" err="1">
                <a:solidFill>
                  <a:srgbClr val="FFFF00"/>
                </a:solidFill>
              </a:rPr>
              <a:t>τόδε</a:t>
            </a:r>
            <a:r>
              <a:rPr lang="el-GR" altLang="el-GR" b="1" i="1" dirty="0">
                <a:solidFill>
                  <a:srgbClr val="FFFF00"/>
                </a:solidFill>
              </a:rPr>
              <a:t> δ’ </a:t>
            </a:r>
            <a:r>
              <a:rPr lang="el-GR" altLang="el-GR" b="1" i="1" dirty="0" err="1">
                <a:solidFill>
                  <a:srgbClr val="FFFF00"/>
                </a:solidFill>
              </a:rPr>
              <a:t>ίστε</a:t>
            </a:r>
            <a:r>
              <a:rPr lang="el-GR" altLang="el-GR" b="1" i="1" dirty="0">
                <a:solidFill>
                  <a:srgbClr val="FFFF00"/>
                </a:solidFill>
              </a:rPr>
              <a:t> και αυτοί </a:t>
            </a:r>
          </a:p>
          <a:p>
            <a:endParaRPr lang="el-GR" altLang="el-GR" b="1" i="1" dirty="0">
              <a:solidFill>
                <a:srgbClr val="FFFF00"/>
              </a:solidFill>
            </a:endParaRPr>
          </a:p>
          <a:p>
            <a:r>
              <a:rPr lang="el-GR" altLang="el-GR" b="1" i="1" dirty="0">
                <a:solidFill>
                  <a:srgbClr val="FFFF00"/>
                </a:solidFill>
              </a:rPr>
              <a:t> Ορφέας </a:t>
            </a:r>
            <a:r>
              <a:rPr lang="en-US" altLang="el-GR" b="1" i="1" dirty="0">
                <a:solidFill>
                  <a:srgbClr val="FFFF00"/>
                </a:solidFill>
              </a:rPr>
              <a:t>(</a:t>
            </a:r>
            <a:r>
              <a:rPr lang="en-US" altLang="el-GR" b="1" i="1" dirty="0" err="1">
                <a:solidFill>
                  <a:srgbClr val="FFFF00"/>
                </a:solidFill>
              </a:rPr>
              <a:t>Fragmenta</a:t>
            </a:r>
            <a:r>
              <a:rPr lang="en-US" altLang="el-GR" b="1" i="1" dirty="0">
                <a:solidFill>
                  <a:srgbClr val="FFFF00"/>
                </a:solidFill>
              </a:rPr>
              <a:t>) </a:t>
            </a:r>
            <a:r>
              <a:rPr lang="el-GR" altLang="el-GR" b="1" i="1" dirty="0">
                <a:solidFill>
                  <a:srgbClr val="FFFF00"/>
                </a:solidFill>
              </a:rPr>
              <a:t>(</a:t>
            </a:r>
            <a:r>
              <a:rPr lang="en-US" altLang="el-GR" b="1" i="1" dirty="0">
                <a:solidFill>
                  <a:srgbClr val="FFFF00"/>
                </a:solidFill>
              </a:rPr>
              <a:t>DK 1{66} B 17, 6-7</a:t>
            </a:r>
            <a:r>
              <a:rPr lang="el-GR" altLang="el-GR" b="1" i="1" dirty="0">
                <a:solidFill>
                  <a:srgbClr val="FFFF00"/>
                </a:solidFill>
              </a:rPr>
              <a:t>)</a:t>
            </a:r>
            <a:endParaRPr lang="el-GR" alt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A89921-F5DD-E4E8-4E88-6949FBC7C464}"/>
              </a:ext>
            </a:extLst>
          </p:cNvPr>
          <p:cNvSpPr>
            <a:spLocks noGrp="1"/>
          </p:cNvSpPr>
          <p:nvPr>
            <p:ph type="title"/>
          </p:nvPr>
        </p:nvSpPr>
        <p:spPr/>
        <p:txBody>
          <a:bodyPr/>
          <a:lstStyle/>
          <a:p>
            <a:br>
              <a:rPr kumimoji="0" lang="el-GR" sz="32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Η ύπαρξη της ζωής στο Σύμπαν</a:t>
            </a:r>
            <a:b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Προϋποθέσεις</a:t>
            </a:r>
            <a:br>
              <a:rPr kumimoji="0" lang="el-GR" sz="32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endParaRPr lang="el-GR" sz="4000" dirty="0"/>
          </a:p>
        </p:txBody>
      </p:sp>
      <p:sp>
        <p:nvSpPr>
          <p:cNvPr id="3" name="Θέση περιεχομένου 2">
            <a:extLst>
              <a:ext uri="{FF2B5EF4-FFF2-40B4-BE49-F238E27FC236}">
                <a16:creationId xmlns:a16="http://schemas.microsoft.com/office/drawing/2014/main" id="{05389FD5-53D7-654E-CF43-89FD86782829}"/>
              </a:ext>
            </a:extLst>
          </p:cNvPr>
          <p:cNvSpPr>
            <a:spLocks noGrp="1"/>
          </p:cNvSpPr>
          <p:nvPr>
            <p:ph idx="1"/>
          </p:nvPr>
        </p:nvSpPr>
        <p:spPr>
          <a:xfrm>
            <a:off x="457200" y="1163637"/>
            <a:ext cx="8229600" cy="4530725"/>
          </a:xfrm>
        </p:spPr>
        <p:txBody>
          <a:bodyPr/>
          <a:lstStyle/>
          <a:p>
            <a:pPr marL="0" indent="0">
              <a:buNone/>
            </a:pPr>
            <a:r>
              <a:rPr lang="el-GR" sz="2000" dirty="0"/>
              <a:t>• </a:t>
            </a:r>
            <a:r>
              <a:rPr lang="el-GR" sz="1800" b="1" dirty="0">
                <a:solidFill>
                  <a:srgbClr val="FFFF00"/>
                </a:solidFill>
                <a:latin typeface="Calibri" panose="020F0502020204030204" pitchFamily="34" charset="0"/>
                <a:cs typeface="Calibri" panose="020F0502020204030204" pitchFamily="34" charset="0"/>
              </a:rPr>
              <a:t>Η σωστή τροχιά του πλανήτη: </a:t>
            </a:r>
            <a:r>
              <a:rPr lang="el-GR" sz="1800" b="1" dirty="0">
                <a:latin typeface="Calibri" panose="020F0502020204030204" pitchFamily="34" charset="0"/>
                <a:cs typeface="Calibri" panose="020F0502020204030204" pitchFamily="34" charset="0"/>
              </a:rPr>
              <a:t>ο πλανήτης πρέπει να βρίσκεται στην κατοικήσιμη ζώνη, όχι πολύ κοντά στο άστρο, αλλά ούτε και πολύ μακριά. Επιπλέον η θερμοκρασία πρέπει να επιτρέπει την παρουσία νερού σε υγρή μορφή</a:t>
            </a:r>
            <a:r>
              <a:rPr lang="el-GR" sz="2000" b="1" dirty="0">
                <a:latin typeface="Calibri" panose="020F0502020204030204" pitchFamily="34" charset="0"/>
                <a:cs typeface="Calibri" panose="020F0502020204030204" pitchFamily="34" charset="0"/>
              </a:rPr>
              <a:t>.</a:t>
            </a:r>
            <a:endParaRPr lang="en-US" sz="2000" b="1" dirty="0">
              <a:latin typeface="Calibri" panose="020F0502020204030204" pitchFamily="34" charset="0"/>
              <a:cs typeface="Calibri" panose="020F0502020204030204" pitchFamily="34" charset="0"/>
            </a:endParaRPr>
          </a:p>
          <a:p>
            <a:pPr marL="0" indent="0">
              <a:buNone/>
            </a:pPr>
            <a:endParaRPr lang="el-GR" sz="2000" b="1" dirty="0">
              <a:latin typeface="Calibri" panose="020F0502020204030204" pitchFamily="34" charset="0"/>
              <a:cs typeface="Calibri" panose="020F0502020204030204" pitchFamily="34" charset="0"/>
            </a:endParaRPr>
          </a:p>
        </p:txBody>
      </p:sp>
      <p:pic>
        <p:nvPicPr>
          <p:cNvPr id="6" name="Εικόνα 5">
            <a:extLst>
              <a:ext uri="{FF2B5EF4-FFF2-40B4-BE49-F238E27FC236}">
                <a16:creationId xmlns:a16="http://schemas.microsoft.com/office/drawing/2014/main" id="{E9C21860-1E4D-0F82-C565-5ECFA7A79975}"/>
              </a:ext>
            </a:extLst>
          </p:cNvPr>
          <p:cNvPicPr>
            <a:picLocks noChangeAspect="1"/>
          </p:cNvPicPr>
          <p:nvPr/>
        </p:nvPicPr>
        <p:blipFill rotWithShape="1">
          <a:blip r:embed="rId3"/>
          <a:srcRect l="29525" t="28180" r="11413" b="17800"/>
          <a:stretch/>
        </p:blipFill>
        <p:spPr>
          <a:xfrm>
            <a:off x="971600" y="2564904"/>
            <a:ext cx="7200800" cy="3704731"/>
          </a:xfrm>
          <a:prstGeom prst="rect">
            <a:avLst/>
          </a:prstGeom>
        </p:spPr>
      </p:pic>
    </p:spTree>
    <p:extLst>
      <p:ext uri="{BB962C8B-B14F-4D97-AF65-F5344CB8AC3E}">
        <p14:creationId xmlns:p14="http://schemas.microsoft.com/office/powerpoint/2010/main" val="2618077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5276FA-8902-14CC-68BC-6881175C9384}"/>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Η ύπαρξη της ζωής στο Σύμπαν</a:t>
            </a:r>
            <a:br>
              <a:rPr kumimoji="0" 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Προϋποθέσεις</a:t>
            </a:r>
            <a:endParaRPr lang="el-GR" sz="4800" dirty="0"/>
          </a:p>
        </p:txBody>
      </p:sp>
      <p:sp>
        <p:nvSpPr>
          <p:cNvPr id="3" name="Θέση περιεχομένου 2">
            <a:extLst>
              <a:ext uri="{FF2B5EF4-FFF2-40B4-BE49-F238E27FC236}">
                <a16:creationId xmlns:a16="http://schemas.microsoft.com/office/drawing/2014/main" id="{DA66DA5A-7029-95CF-DAA3-0156F24F8A5E}"/>
              </a:ext>
            </a:extLst>
          </p:cNvPr>
          <p:cNvSpPr>
            <a:spLocks noGrp="1"/>
          </p:cNvSpPr>
          <p:nvPr>
            <p:ph idx="1"/>
          </p:nvPr>
        </p:nvSpPr>
        <p:spPr>
          <a:xfrm>
            <a:off x="457200" y="1340768"/>
            <a:ext cx="8229600" cy="4530725"/>
          </a:xfrm>
        </p:spPr>
        <p:txBody>
          <a:bodyPr/>
          <a:lstStyle/>
          <a:p>
            <a:pPr marL="0" indent="0">
              <a:buNone/>
            </a:pPr>
            <a:r>
              <a:rPr lang="el-GR" sz="2400" dirty="0"/>
              <a:t>•</a:t>
            </a:r>
            <a:r>
              <a:rPr lang="en-US" sz="2400" dirty="0"/>
              <a:t> </a:t>
            </a:r>
            <a:r>
              <a:rPr lang="el-GR" sz="1600" b="1" dirty="0">
                <a:solidFill>
                  <a:srgbClr val="FFFF00"/>
                </a:solidFill>
                <a:latin typeface="Calibri" panose="020F0502020204030204" pitchFamily="34" charset="0"/>
                <a:cs typeface="Calibri" panose="020F0502020204030204" pitchFamily="34" charset="0"/>
              </a:rPr>
              <a:t>Το σωστό ηλιακό σύστημα με την κατάλληλη τοποθέτηση των πλανητών: </a:t>
            </a:r>
            <a:r>
              <a:rPr lang="el-GR" sz="1600" b="1" dirty="0">
                <a:latin typeface="Calibri" panose="020F0502020204030204" pitchFamily="34" charset="0"/>
                <a:cs typeface="Calibri" panose="020F0502020204030204" pitchFamily="34" charset="0"/>
              </a:rPr>
              <a:t>Η παρουσία αερίων γιγάντων όπως ο Δίας και ο Κρόνος συμβάλλει στην ύπαρξη ζωής και μάλιστα έχουν ανακαλυφθεί παρόμοιοι </a:t>
            </a:r>
            <a:r>
              <a:rPr lang="el-GR" sz="1600" b="1" dirty="0" err="1">
                <a:latin typeface="Calibri" panose="020F0502020204030204" pitchFamily="34" charset="0"/>
                <a:cs typeface="Calibri" panose="020F0502020204030204" pitchFamily="34" charset="0"/>
              </a:rPr>
              <a:t>εξωπλανήτες</a:t>
            </a:r>
            <a:r>
              <a:rPr lang="el-GR" sz="1600" b="1" dirty="0">
                <a:latin typeface="Calibri" panose="020F0502020204030204" pitchFamily="34" charset="0"/>
                <a:cs typeface="Calibri" panose="020F0502020204030204" pitchFamily="34" charset="0"/>
              </a:rPr>
              <a:t>. Ο Δίας επίσης (κυρίως) με την ισχυρή βαρύτητά του μας προστατεύει από τις πτώσεις μετεωριτών και κομητών</a:t>
            </a:r>
            <a:r>
              <a:rPr lang="en-US" sz="1600" b="1" dirty="0">
                <a:latin typeface="Calibri" panose="020F0502020204030204" pitchFamily="34" charset="0"/>
                <a:cs typeface="Calibri" panose="020F0502020204030204" pitchFamily="34" charset="0"/>
              </a:rPr>
              <a:t> (</a:t>
            </a:r>
            <a:r>
              <a:rPr lang="el-GR" sz="1600" b="1" dirty="0">
                <a:latin typeface="Calibri" panose="020F0502020204030204" pitchFamily="34" charset="0"/>
                <a:cs typeface="Calibri" panose="020F0502020204030204" pitchFamily="34" charset="0"/>
              </a:rPr>
              <a:t>Νιάρχος, 2018</a:t>
            </a:r>
            <a:r>
              <a:rPr lang="en-US" sz="1600" b="1" dirty="0">
                <a:latin typeface="Calibri" panose="020F0502020204030204" pitchFamily="34" charset="0"/>
                <a:cs typeface="Calibri" panose="020F0502020204030204" pitchFamily="34" charset="0"/>
              </a:rPr>
              <a:t>)</a:t>
            </a:r>
            <a:r>
              <a:rPr lang="el-GR" sz="1600" b="1" dirty="0">
                <a:latin typeface="Calibri" panose="020F0502020204030204" pitchFamily="34" charset="0"/>
                <a:cs typeface="Calibri" panose="020F0502020204030204" pitchFamily="34" charset="0"/>
              </a:rPr>
              <a:t>.</a:t>
            </a:r>
            <a:endParaRPr lang="el-GR" sz="2400" b="1" dirty="0">
              <a:latin typeface="Calibri" panose="020F0502020204030204" pitchFamily="34" charset="0"/>
              <a:cs typeface="Calibri" panose="020F0502020204030204" pitchFamily="34" charset="0"/>
            </a:endParaRPr>
          </a:p>
        </p:txBody>
      </p:sp>
      <p:pic>
        <p:nvPicPr>
          <p:cNvPr id="5" name="Εικόνα 4">
            <a:extLst>
              <a:ext uri="{FF2B5EF4-FFF2-40B4-BE49-F238E27FC236}">
                <a16:creationId xmlns:a16="http://schemas.microsoft.com/office/drawing/2014/main" id="{68A4525E-0678-D369-60A0-B683D2FDA781}"/>
              </a:ext>
            </a:extLst>
          </p:cNvPr>
          <p:cNvPicPr>
            <a:picLocks noChangeAspect="1"/>
          </p:cNvPicPr>
          <p:nvPr/>
        </p:nvPicPr>
        <p:blipFill rotWithShape="1">
          <a:blip r:embed="rId2"/>
          <a:srcRect l="62600" t="26200" r="5901" b="17800"/>
          <a:stretch/>
        </p:blipFill>
        <p:spPr>
          <a:xfrm>
            <a:off x="179512" y="2636912"/>
            <a:ext cx="8938874" cy="4104456"/>
          </a:xfrm>
          <a:prstGeom prst="rect">
            <a:avLst/>
          </a:prstGeom>
        </p:spPr>
      </p:pic>
    </p:spTree>
    <p:extLst>
      <p:ext uri="{BB962C8B-B14F-4D97-AF65-F5344CB8AC3E}">
        <p14:creationId xmlns:p14="http://schemas.microsoft.com/office/powerpoint/2010/main" val="834390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579CC1-ED6D-AFAB-D45A-F41A1F434AE1}"/>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Η ύπαρξη της ζωής στο Σύμπαν</a:t>
            </a:r>
            <a:br>
              <a:rPr kumimoji="0" 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Προϋποθέσεις</a:t>
            </a:r>
            <a:endParaRPr lang="el-GR" dirty="0"/>
          </a:p>
        </p:txBody>
      </p:sp>
      <p:pic>
        <p:nvPicPr>
          <p:cNvPr id="5" name="Θέση περιεχομένου 4">
            <a:extLst>
              <a:ext uri="{FF2B5EF4-FFF2-40B4-BE49-F238E27FC236}">
                <a16:creationId xmlns:a16="http://schemas.microsoft.com/office/drawing/2014/main" id="{A6CCD429-2620-8887-D12D-B9E9C0B137D9}"/>
              </a:ext>
            </a:extLst>
          </p:cNvPr>
          <p:cNvPicPr>
            <a:picLocks noGrp="1" noChangeAspect="1"/>
          </p:cNvPicPr>
          <p:nvPr>
            <p:ph idx="1"/>
          </p:nvPr>
        </p:nvPicPr>
        <p:blipFill rotWithShape="1">
          <a:blip r:embed="rId2"/>
          <a:srcRect l="65198" t="24472" r="7088" b="16724"/>
          <a:stretch/>
        </p:blipFill>
        <p:spPr>
          <a:xfrm>
            <a:off x="13642" y="1268760"/>
            <a:ext cx="4558358" cy="4109004"/>
          </a:xfrm>
        </p:spPr>
      </p:pic>
      <p:sp>
        <p:nvSpPr>
          <p:cNvPr id="7" name="TextBox 6">
            <a:extLst>
              <a:ext uri="{FF2B5EF4-FFF2-40B4-BE49-F238E27FC236}">
                <a16:creationId xmlns:a16="http://schemas.microsoft.com/office/drawing/2014/main" id="{BF9F41D1-5830-EC50-5AD6-D53FEF02765F}"/>
              </a:ext>
            </a:extLst>
          </p:cNvPr>
          <p:cNvSpPr txBox="1"/>
          <p:nvPr/>
        </p:nvSpPr>
        <p:spPr>
          <a:xfrm>
            <a:off x="13642" y="5630047"/>
            <a:ext cx="4572000" cy="1477328"/>
          </a:xfrm>
          <a:prstGeom prst="rect">
            <a:avLst/>
          </a:prstGeom>
          <a:noFill/>
        </p:spPr>
        <p:txBody>
          <a:bodyPr wrap="square">
            <a:spAutoFit/>
          </a:bodyPr>
          <a:lstStyle/>
          <a:p>
            <a:pPr algn="ctr"/>
            <a:r>
              <a:rPr lang="el-GR" b="1" dirty="0"/>
              <a:t>Πτώση κομήτη </a:t>
            </a:r>
            <a:r>
              <a:rPr lang="en-US" b="1" dirty="0"/>
              <a:t>Comet Shoemaker-Levy 9</a:t>
            </a:r>
            <a:r>
              <a:rPr lang="el-GR" b="1" dirty="0"/>
              <a:t> στον Δία το 1994</a:t>
            </a:r>
          </a:p>
          <a:p>
            <a:pPr algn="ctr"/>
            <a:r>
              <a:rPr lang="el-GR" b="1" dirty="0"/>
              <a:t>Πηγή: </a:t>
            </a:r>
            <a:r>
              <a:rPr lang="en-US" b="1" dirty="0"/>
              <a:t>https://lweb.cfa.harvard.edu/~jhora/sl9/index.html</a:t>
            </a:r>
            <a:endParaRPr lang="el-GR" b="1" dirty="0"/>
          </a:p>
        </p:txBody>
      </p:sp>
      <p:pic>
        <p:nvPicPr>
          <p:cNvPr id="9" name="Εικόνα 8">
            <a:extLst>
              <a:ext uri="{FF2B5EF4-FFF2-40B4-BE49-F238E27FC236}">
                <a16:creationId xmlns:a16="http://schemas.microsoft.com/office/drawing/2014/main" id="{4EBBA8A7-4EDC-BA15-BB8C-AFC48F3ABE21}"/>
              </a:ext>
            </a:extLst>
          </p:cNvPr>
          <p:cNvPicPr>
            <a:picLocks noChangeAspect="1"/>
          </p:cNvPicPr>
          <p:nvPr/>
        </p:nvPicPr>
        <p:blipFill rotWithShape="1">
          <a:blip r:embed="rId3"/>
          <a:srcRect l="64175" t="26200" r="6689" b="43000"/>
          <a:stretch/>
        </p:blipFill>
        <p:spPr>
          <a:xfrm>
            <a:off x="4598983" y="1268760"/>
            <a:ext cx="4572000" cy="4109004"/>
          </a:xfrm>
          <a:prstGeom prst="rect">
            <a:avLst/>
          </a:prstGeom>
        </p:spPr>
      </p:pic>
      <p:sp>
        <p:nvSpPr>
          <p:cNvPr id="11" name="TextBox 10">
            <a:extLst>
              <a:ext uri="{FF2B5EF4-FFF2-40B4-BE49-F238E27FC236}">
                <a16:creationId xmlns:a16="http://schemas.microsoft.com/office/drawing/2014/main" id="{0B5F25C5-08F7-FFA6-420B-B9F708CFAAA6}"/>
              </a:ext>
            </a:extLst>
          </p:cNvPr>
          <p:cNvSpPr txBox="1"/>
          <p:nvPr/>
        </p:nvSpPr>
        <p:spPr>
          <a:xfrm>
            <a:off x="4598983" y="5733256"/>
            <a:ext cx="4587948" cy="369332"/>
          </a:xfrm>
          <a:prstGeom prst="rect">
            <a:avLst/>
          </a:prstGeom>
          <a:noFill/>
        </p:spPr>
        <p:txBody>
          <a:bodyPr wrap="square">
            <a:spAutoFit/>
          </a:bodyPr>
          <a:lstStyle/>
          <a:p>
            <a:r>
              <a:rPr lang="el-GR" b="1" dirty="0">
                <a:latin typeface="Calibri" panose="020F0502020204030204" pitchFamily="34" charset="0"/>
                <a:cs typeface="Calibri" panose="020F0502020204030204" pitchFamily="34" charset="0"/>
              </a:rPr>
              <a:t>Πηγή: </a:t>
            </a:r>
            <a:r>
              <a:rPr lang="en-US" b="1" dirty="0">
                <a:latin typeface="Calibri" panose="020F0502020204030204" pitchFamily="34" charset="0"/>
                <a:cs typeface="Calibri" panose="020F0502020204030204" pitchFamily="34" charset="0"/>
              </a:rPr>
              <a:t>http://www.midnightkite.com/sl9.html</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5510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FC3B3F-220A-602C-F512-17D3D95D4B6E}"/>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Η ύπαρξη της ζωής στο Σύμπαν</a:t>
            </a:r>
            <a:br>
              <a:rPr kumimoji="0" 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Προϋποθέσεις</a:t>
            </a:r>
            <a:endParaRPr lang="el-GR" dirty="0"/>
          </a:p>
        </p:txBody>
      </p:sp>
      <p:sp>
        <p:nvSpPr>
          <p:cNvPr id="3" name="Θέση περιεχομένου 2">
            <a:extLst>
              <a:ext uri="{FF2B5EF4-FFF2-40B4-BE49-F238E27FC236}">
                <a16:creationId xmlns:a16="http://schemas.microsoft.com/office/drawing/2014/main" id="{F1CF631E-A1E3-97C8-35C1-A64D2BE92F7F}"/>
              </a:ext>
            </a:extLst>
          </p:cNvPr>
          <p:cNvSpPr>
            <a:spLocks noGrp="1"/>
          </p:cNvSpPr>
          <p:nvPr>
            <p:ph idx="1"/>
          </p:nvPr>
        </p:nvSpPr>
        <p:spPr/>
        <p:txBody>
          <a:bodyPr/>
          <a:lstStyle/>
          <a:p>
            <a:pPr marL="0" indent="0">
              <a:buNone/>
            </a:pPr>
            <a:r>
              <a:rPr lang="el-GR" sz="2800" b="1" dirty="0">
                <a:latin typeface="Calibri" panose="020F0502020204030204" pitchFamily="34" charset="0"/>
                <a:cs typeface="Calibri" panose="020F0502020204030204" pitchFamily="34" charset="0"/>
              </a:rPr>
              <a:t>• </a:t>
            </a:r>
            <a:r>
              <a:rPr lang="el-GR" sz="2800" b="1" dirty="0">
                <a:solidFill>
                  <a:srgbClr val="FFFF00"/>
                </a:solidFill>
                <a:latin typeface="Calibri" panose="020F0502020204030204" pitchFamily="34" charset="0"/>
                <a:cs typeface="Calibri" panose="020F0502020204030204" pitchFamily="34" charset="0"/>
              </a:rPr>
              <a:t>Σταθερότητα της τροχιάς τους: </a:t>
            </a:r>
            <a:r>
              <a:rPr lang="el-GR" sz="2800" b="1" dirty="0">
                <a:latin typeface="Calibri" panose="020F0502020204030204" pitchFamily="34" charset="0"/>
                <a:cs typeface="Calibri" panose="020F0502020204030204" pitchFamily="34" charset="0"/>
              </a:rPr>
              <a:t>Οι πλανήτες σε διπλά αστρικά συστήματα εισέρχονται και εξέρχονται από κατοικήσιμες ζώνες</a:t>
            </a:r>
          </a:p>
        </p:txBody>
      </p:sp>
      <p:pic>
        <p:nvPicPr>
          <p:cNvPr id="5" name="Εικόνα 4">
            <a:extLst>
              <a:ext uri="{FF2B5EF4-FFF2-40B4-BE49-F238E27FC236}">
                <a16:creationId xmlns:a16="http://schemas.microsoft.com/office/drawing/2014/main" id="{8E945591-25E3-2338-5435-17D59441DBAA}"/>
              </a:ext>
            </a:extLst>
          </p:cNvPr>
          <p:cNvPicPr>
            <a:picLocks noChangeAspect="1"/>
          </p:cNvPicPr>
          <p:nvPr/>
        </p:nvPicPr>
        <p:blipFill rotWithShape="1">
          <a:blip r:embed="rId2"/>
          <a:srcRect l="57087" t="26200" r="3538" b="38800"/>
          <a:stretch/>
        </p:blipFill>
        <p:spPr>
          <a:xfrm>
            <a:off x="2339752" y="3429000"/>
            <a:ext cx="6626720" cy="3313360"/>
          </a:xfrm>
          <a:prstGeom prst="rect">
            <a:avLst/>
          </a:prstGeom>
        </p:spPr>
      </p:pic>
    </p:spTree>
    <p:extLst>
      <p:ext uri="{BB962C8B-B14F-4D97-AF65-F5344CB8AC3E}">
        <p14:creationId xmlns:p14="http://schemas.microsoft.com/office/powerpoint/2010/main" val="3639530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594A93-CFCE-634A-7378-F1382D9D3C6C}"/>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Η ύπαρξη της ζωής στο Σύμπαν</a:t>
            </a:r>
            <a:br>
              <a:rPr kumimoji="0" 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br>
            <a:r>
              <a:rPr kumimoji="0" lang="el-G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Προϋποθέσεις</a:t>
            </a:r>
            <a:endParaRPr lang="el-GR" dirty="0"/>
          </a:p>
        </p:txBody>
      </p:sp>
      <p:sp>
        <p:nvSpPr>
          <p:cNvPr id="3" name="Θέση περιεχομένου 2">
            <a:extLst>
              <a:ext uri="{FF2B5EF4-FFF2-40B4-BE49-F238E27FC236}">
                <a16:creationId xmlns:a16="http://schemas.microsoft.com/office/drawing/2014/main" id="{B6231C4C-62F8-9DAC-983C-B6BD029EEBD0}"/>
              </a:ext>
            </a:extLst>
          </p:cNvPr>
          <p:cNvSpPr>
            <a:spLocks noGrp="1"/>
          </p:cNvSpPr>
          <p:nvPr>
            <p:ph idx="1"/>
          </p:nvPr>
        </p:nvSpPr>
        <p:spPr/>
        <p:txBody>
          <a:bodyPr/>
          <a:lstStyle/>
          <a:p>
            <a:pPr marL="0" indent="0">
              <a:buNone/>
            </a:pPr>
            <a:r>
              <a:rPr lang="el-GR" sz="2400" b="1" dirty="0">
                <a:solidFill>
                  <a:srgbClr val="FFFF00"/>
                </a:solidFill>
                <a:latin typeface="Calibri" panose="020F0502020204030204" pitchFamily="34" charset="0"/>
                <a:cs typeface="Calibri" panose="020F0502020204030204" pitchFamily="34" charset="0"/>
              </a:rPr>
              <a:t>•Γεώδης πλανήτης κατάλληλου μεγέθους: </a:t>
            </a:r>
            <a:r>
              <a:rPr lang="el-GR" sz="2400" b="1" dirty="0">
                <a:latin typeface="Calibri" panose="020F0502020204030204" pitchFamily="34" charset="0"/>
                <a:cs typeface="Calibri" panose="020F0502020204030204" pitchFamily="34" charset="0"/>
              </a:rPr>
              <a:t>Διαθέτει αρκετή βαρύτητα και μάζα για τη διατήρηση της ατμόσφαιρας</a:t>
            </a:r>
          </a:p>
        </p:txBody>
      </p:sp>
      <p:pic>
        <p:nvPicPr>
          <p:cNvPr id="5" name="Εικόνα 4">
            <a:extLst>
              <a:ext uri="{FF2B5EF4-FFF2-40B4-BE49-F238E27FC236}">
                <a16:creationId xmlns:a16="http://schemas.microsoft.com/office/drawing/2014/main" id="{B6C05655-4DF9-0211-31DC-90D9A9CC7F22}"/>
              </a:ext>
            </a:extLst>
          </p:cNvPr>
          <p:cNvPicPr>
            <a:picLocks noChangeAspect="1"/>
          </p:cNvPicPr>
          <p:nvPr/>
        </p:nvPicPr>
        <p:blipFill rotWithShape="1">
          <a:blip r:embed="rId2"/>
          <a:srcRect l="57087" t="26200" r="5000" b="34600"/>
          <a:stretch/>
        </p:blipFill>
        <p:spPr>
          <a:xfrm>
            <a:off x="3275856" y="2780928"/>
            <a:ext cx="5076280" cy="2952328"/>
          </a:xfrm>
          <a:prstGeom prst="rect">
            <a:avLst/>
          </a:prstGeom>
        </p:spPr>
      </p:pic>
      <p:pic>
        <p:nvPicPr>
          <p:cNvPr id="4" name="Εικόνα 3" descr="Εικόνα που περιέχει κείμενο, clipart&#10;&#10;Περιγραφή που δημιουργήθηκε αυτόματα">
            <a:extLst>
              <a:ext uri="{FF2B5EF4-FFF2-40B4-BE49-F238E27FC236}">
                <a16:creationId xmlns:a16="http://schemas.microsoft.com/office/drawing/2014/main" id="{6569DA97-A223-B0C3-B450-B64C0C1D59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5" y="6318249"/>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5">
            <a:extLst>
              <a:ext uri="{FF2B5EF4-FFF2-40B4-BE49-F238E27FC236}">
                <a16:creationId xmlns:a16="http://schemas.microsoft.com/office/drawing/2014/main" id="{DAD2A20B-2B7B-89BB-FBE5-AA647A2E1B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037" y="6367512"/>
            <a:ext cx="173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929419"/>
      </p:ext>
    </p:extLst>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2422</TotalTime>
  <Words>1934</Words>
  <Application>Microsoft Office PowerPoint</Application>
  <PresentationFormat>Προβολή στην οθόνη (4:3)</PresentationFormat>
  <Paragraphs>96</Paragraphs>
  <Slides>42</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42</vt:i4>
      </vt:variant>
    </vt:vector>
  </HeadingPairs>
  <TitlesOfParts>
    <vt:vector size="48" baseType="lpstr">
      <vt:lpstr>Arial</vt:lpstr>
      <vt:lpstr>Calibri</vt:lpstr>
      <vt:lpstr>Cambria</vt:lpstr>
      <vt:lpstr>Verdana</vt:lpstr>
      <vt:lpstr>Wingdings</vt:lpstr>
      <vt:lpstr>Beam</vt:lpstr>
      <vt:lpstr> Η ΑΝΘΡΩΠΙΚΗ ΑΡΧΗ &amp; Η ΘΕΣΗ ΜΑΣ ΣΤΟ ΣΥΜΠΑΝ </vt:lpstr>
      <vt:lpstr>Παρουσίαση του PowerPoint</vt:lpstr>
      <vt:lpstr> Η ύπαρξη της ζωής στο Σύμπαν  Αρχαίες αντιλήψεις </vt:lpstr>
      <vt:lpstr> Η ύπαρξη της ζωής στο Σύμπαν Προϋποθέσεις </vt:lpstr>
      <vt:lpstr> Η ύπαρξη της ζωής στο Σύμπαν Προϋποθέσεις </vt:lpstr>
      <vt:lpstr>Η ύπαρξη της ζωής στο Σύμπαν Προϋποθέσεις</vt:lpstr>
      <vt:lpstr>Η ύπαρξη της ζωής στο Σύμπαν Προϋποθέσεις</vt:lpstr>
      <vt:lpstr>Η ύπαρξη της ζωής στο Σύμπαν Προϋποθέσεις</vt:lpstr>
      <vt:lpstr>Η ύπαρξη της ζωής στο Σύμπαν Προϋποθέσεις</vt:lpstr>
      <vt:lpstr>Η ύπαρξη της ζωής στο Σύμπαν Προϋποθέσεις</vt:lpstr>
      <vt:lpstr>Η ύπαρξη της ζωής στο Σύμπαν Προϋποθέσεις</vt:lpstr>
      <vt:lpstr>Η ύπαρξη της ζωής στο Σύμπαν Προϋποθέσεις</vt:lpstr>
      <vt:lpstr>Η ύπαρξη της ζωής στο Σύμπαν Προϋποθέσεις</vt:lpstr>
      <vt:lpstr>Η ύπαρξη της ζωής στο Σύμπαν Προϋποθέσεις</vt:lpstr>
      <vt:lpstr>Παρουσίαση του PowerPoint</vt:lpstr>
      <vt:lpstr>Παρουσίαση του PowerPoint</vt:lpstr>
      <vt:lpstr>Περί της Ανθρωπικής Αρχής</vt:lpstr>
      <vt:lpstr>Παρουσίαση του PowerPoint</vt:lpstr>
      <vt:lpstr>Παρουσίαση του PowerPoint</vt:lpstr>
      <vt:lpstr>Οι φυσικές σταθερές</vt:lpstr>
      <vt:lpstr>Παρουσίαση του PowerPoint</vt:lpstr>
      <vt:lpstr>Η ανθρωπική αρχή</vt:lpstr>
      <vt:lpstr>Παρουσίαση του PowerPoint</vt:lpstr>
      <vt:lpstr>Παρουσίαση του PowerPoint</vt:lpstr>
      <vt:lpstr>Παρουσίαση του PowerPoint</vt:lpstr>
      <vt:lpstr>  Ασθενής Ανθρωπική Αρχή Carter)  </vt:lpstr>
      <vt:lpstr>  Ισχυρή Ανθρωπική Αρχή (Barrow and Tipler)  </vt:lpstr>
      <vt:lpstr>Παρουσίαση του PowerPoint</vt:lpstr>
      <vt:lpstr>Τελική Ανθρωπική Αρχή (FAP)</vt:lpstr>
      <vt:lpstr>Επιχειρήματα εναντίον της Ανθρωπικής Αρχής</vt:lpstr>
      <vt:lpstr>Επιχειρήματα εναντίον της Ανθρωπικής Αρχής</vt:lpstr>
      <vt:lpstr>Επιχειρήματα εναντίον της Ανθρωπικής Αρχής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Προκλήσεις για το μέλλον</vt:lpstr>
      <vt:lpstr>Ο δρόμος της εξερεύνησης της «γειτονιάς μας» είναι μακρύς….</vt:lpstr>
      <vt:lpstr>Παρουσίαση του PowerPoint</vt:lpstr>
      <vt:lpstr>Παρουσίαση του PowerPoint</vt:lpstr>
      <vt:lpstr>Παρουσίαση του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Kostas Kalachanis</dc:creator>
  <cp:lastModifiedBy>Kostas Kalachanis</cp:lastModifiedBy>
  <cp:revision>137</cp:revision>
  <dcterms:created xsi:type="dcterms:W3CDTF">2017-04-24T06:29:07Z</dcterms:created>
  <dcterms:modified xsi:type="dcterms:W3CDTF">2022-12-05T14:55:53Z</dcterms:modified>
</cp:coreProperties>
</file>