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 id="2147483802" r:id="rId2"/>
  </p:sldMasterIdLst>
  <p:notesMasterIdLst>
    <p:notesMasterId r:id="rId20"/>
  </p:notesMasterIdLst>
  <p:sldIdLst>
    <p:sldId id="256" r:id="rId3"/>
    <p:sldId id="289" r:id="rId4"/>
    <p:sldId id="301" r:id="rId5"/>
    <p:sldId id="303" r:id="rId6"/>
    <p:sldId id="306" r:id="rId7"/>
    <p:sldId id="302" r:id="rId8"/>
    <p:sldId id="311" r:id="rId9"/>
    <p:sldId id="312" r:id="rId10"/>
    <p:sldId id="309" r:id="rId11"/>
    <p:sldId id="310" r:id="rId12"/>
    <p:sldId id="305" r:id="rId13"/>
    <p:sldId id="307" r:id="rId14"/>
    <p:sldId id="308" r:id="rId15"/>
    <p:sldId id="314" r:id="rId16"/>
    <p:sldId id="315" r:id="rId17"/>
    <p:sldId id="313" r:id="rId18"/>
    <p:sldId id="30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79" autoAdjust="0"/>
  </p:normalViewPr>
  <p:slideViewPr>
    <p:cSldViewPr snapToGrid="0">
      <p:cViewPr varScale="1">
        <p:scale>
          <a:sx n="70" d="100"/>
          <a:sy n="70" d="100"/>
        </p:scale>
        <p:origin x="-4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CB424D-6FC1-46F3-A4EC-4EB351DFCC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E08AE2A-F6EE-41A5-BE36-E08E5F996EC3}">
      <dgm:prSet phldrT="[Text]" custT="1"/>
      <dgm:spPr/>
      <dgm:t>
        <a:bodyPr/>
        <a:lstStyle/>
        <a:p>
          <a:r>
            <a:rPr lang="el-GR" sz="1800" dirty="0"/>
            <a:t>Πρωτότυπη ερευνητική εργασία</a:t>
          </a:r>
          <a:endParaRPr lang="en-US" sz="1800" dirty="0"/>
        </a:p>
      </dgm:t>
    </dgm:pt>
    <dgm:pt modelId="{BBD0324E-106B-42A2-826C-F364FA63E1CF}" type="parTrans" cxnId="{12B9E272-CC15-48ED-8E3E-7945BA198C47}">
      <dgm:prSet/>
      <dgm:spPr/>
      <dgm:t>
        <a:bodyPr/>
        <a:lstStyle/>
        <a:p>
          <a:endParaRPr lang="en-US"/>
        </a:p>
      </dgm:t>
    </dgm:pt>
    <dgm:pt modelId="{7E69C04E-613E-4D96-BC90-5B727D51A9D7}" type="sibTrans" cxnId="{12B9E272-CC15-48ED-8E3E-7945BA198C47}">
      <dgm:prSet/>
      <dgm:spPr/>
      <dgm:t>
        <a:bodyPr/>
        <a:lstStyle/>
        <a:p>
          <a:endParaRPr lang="en-US"/>
        </a:p>
      </dgm:t>
    </dgm:pt>
    <dgm:pt modelId="{1BCD1D8B-7318-4118-BCBB-8575E7826AF5}">
      <dgm:prSet phldrT="[Text]" custT="1"/>
      <dgm:spPr/>
      <dgm:t>
        <a:bodyPr/>
        <a:lstStyle/>
        <a:p>
          <a:r>
            <a:rPr lang="el-GR" sz="1200" dirty="0"/>
            <a:t>Ιδέα για </a:t>
          </a:r>
          <a:r>
            <a:rPr lang="el-GR" sz="1200" b="1" dirty="0"/>
            <a:t>θέμα</a:t>
          </a:r>
          <a:endParaRPr lang="en-US" sz="1200" b="1" dirty="0"/>
        </a:p>
      </dgm:t>
    </dgm:pt>
    <dgm:pt modelId="{6976D2CC-AD81-471F-B021-FD40335A179E}" type="parTrans" cxnId="{486D2BE9-0A3B-47AC-9C16-DC7FF86C570F}">
      <dgm:prSet/>
      <dgm:spPr/>
      <dgm:t>
        <a:bodyPr/>
        <a:lstStyle/>
        <a:p>
          <a:endParaRPr lang="en-US"/>
        </a:p>
      </dgm:t>
    </dgm:pt>
    <dgm:pt modelId="{29079917-13A7-44A4-B9E1-A35F5ED626D4}" type="sibTrans" cxnId="{486D2BE9-0A3B-47AC-9C16-DC7FF86C570F}">
      <dgm:prSet/>
      <dgm:spPr/>
      <dgm:t>
        <a:bodyPr/>
        <a:lstStyle/>
        <a:p>
          <a:endParaRPr lang="en-US"/>
        </a:p>
      </dgm:t>
    </dgm:pt>
    <dgm:pt modelId="{6FBFD224-106D-4079-9446-D9A25816C81A}">
      <dgm:prSet phldrT="[Text]" custT="1"/>
      <dgm:spPr/>
      <dgm:t>
        <a:bodyPr/>
        <a:lstStyle/>
        <a:p>
          <a:r>
            <a:rPr lang="el-GR" sz="1800" dirty="0"/>
            <a:t>Συστηματική ανασκόπηση</a:t>
          </a:r>
          <a:endParaRPr lang="en-US" sz="1800" dirty="0"/>
        </a:p>
      </dgm:t>
    </dgm:pt>
    <dgm:pt modelId="{A47992A8-6112-46BE-8200-E60DC49A9250}" type="parTrans" cxnId="{E458D756-CDA0-4FBA-AB91-822255996748}">
      <dgm:prSet/>
      <dgm:spPr/>
      <dgm:t>
        <a:bodyPr/>
        <a:lstStyle/>
        <a:p>
          <a:endParaRPr lang="en-US"/>
        </a:p>
      </dgm:t>
    </dgm:pt>
    <dgm:pt modelId="{A0635E1F-5CCC-4C31-81F6-C4CF5E96002E}" type="sibTrans" cxnId="{E458D756-CDA0-4FBA-AB91-822255996748}">
      <dgm:prSet/>
      <dgm:spPr/>
      <dgm:t>
        <a:bodyPr/>
        <a:lstStyle/>
        <a:p>
          <a:endParaRPr lang="en-US"/>
        </a:p>
      </dgm:t>
    </dgm:pt>
    <dgm:pt modelId="{3DAAF7F7-B807-440A-9897-364C4D8E1997}">
      <dgm:prSet phldrT="[Text]" custT="1"/>
      <dgm:spPr/>
      <dgm:t>
        <a:bodyPr/>
        <a:lstStyle/>
        <a:p>
          <a:r>
            <a:rPr lang="el-GR" sz="1300" b="1" dirty="0"/>
            <a:t>Ιδέα για θέμα </a:t>
          </a:r>
          <a:endParaRPr lang="en-US" sz="1300" b="1" dirty="0"/>
        </a:p>
      </dgm:t>
    </dgm:pt>
    <dgm:pt modelId="{C14FEDD6-2122-4480-8260-B586E269E999}" type="parTrans" cxnId="{D47A860D-63EA-4DA9-BD1F-6404D1B5CCE6}">
      <dgm:prSet/>
      <dgm:spPr/>
      <dgm:t>
        <a:bodyPr/>
        <a:lstStyle/>
        <a:p>
          <a:endParaRPr lang="en-US"/>
        </a:p>
      </dgm:t>
    </dgm:pt>
    <dgm:pt modelId="{DF5D2016-F516-4100-A7A1-1B477381D9A2}" type="sibTrans" cxnId="{D47A860D-63EA-4DA9-BD1F-6404D1B5CCE6}">
      <dgm:prSet/>
      <dgm:spPr/>
      <dgm:t>
        <a:bodyPr/>
        <a:lstStyle/>
        <a:p>
          <a:endParaRPr lang="en-US"/>
        </a:p>
      </dgm:t>
    </dgm:pt>
    <dgm:pt modelId="{4D2D85F5-FC01-4380-9A3C-529E12090467}">
      <dgm:prSet phldrT="[Text]" custT="1"/>
      <dgm:spPr/>
      <dgm:t>
        <a:bodyPr/>
        <a:lstStyle/>
        <a:p>
          <a:r>
            <a:rPr lang="el-GR" sz="1200" b="1" dirty="0"/>
            <a:t>Βιβλιογραφική ανασκόπηση</a:t>
          </a:r>
          <a:endParaRPr lang="en-US" sz="1200" b="1" dirty="0"/>
        </a:p>
      </dgm:t>
    </dgm:pt>
    <dgm:pt modelId="{B5FEABB7-E92B-42BA-9305-6AC0DAA79E31}" type="parTrans" cxnId="{E6D8B31A-F233-42FB-AC62-98B677A9626F}">
      <dgm:prSet/>
      <dgm:spPr/>
      <dgm:t>
        <a:bodyPr/>
        <a:lstStyle/>
        <a:p>
          <a:endParaRPr lang="en-US"/>
        </a:p>
      </dgm:t>
    </dgm:pt>
    <dgm:pt modelId="{EFED606B-C07B-4E2E-A186-7020EDE63D9B}" type="sibTrans" cxnId="{E6D8B31A-F233-42FB-AC62-98B677A9626F}">
      <dgm:prSet/>
      <dgm:spPr/>
      <dgm:t>
        <a:bodyPr/>
        <a:lstStyle/>
        <a:p>
          <a:endParaRPr lang="en-US"/>
        </a:p>
      </dgm:t>
    </dgm:pt>
    <dgm:pt modelId="{ECB9854D-EF4A-4DE3-8BDF-F980615CFC80}">
      <dgm:prSet phldrT="[Text]" custT="1"/>
      <dgm:spPr/>
      <dgm:t>
        <a:bodyPr/>
        <a:lstStyle/>
        <a:p>
          <a:r>
            <a:rPr lang="el-GR" sz="1200" dirty="0"/>
            <a:t>Οριστικοποίηση θέματος – </a:t>
          </a:r>
          <a:r>
            <a:rPr lang="el-GR" sz="1200" b="1" dirty="0"/>
            <a:t>τίτλου</a:t>
          </a:r>
          <a:endParaRPr lang="en-US" sz="1200" b="1" dirty="0"/>
        </a:p>
      </dgm:t>
    </dgm:pt>
    <dgm:pt modelId="{485D04B2-3F57-4D97-91BC-EEC1F32C86F8}" type="parTrans" cxnId="{C03E66C0-4BC8-4CF3-9634-949C67B8784F}">
      <dgm:prSet/>
      <dgm:spPr/>
      <dgm:t>
        <a:bodyPr/>
        <a:lstStyle/>
        <a:p>
          <a:endParaRPr lang="en-US"/>
        </a:p>
      </dgm:t>
    </dgm:pt>
    <dgm:pt modelId="{052AF157-760D-4D04-9E4D-D7B55616E5EE}" type="sibTrans" cxnId="{C03E66C0-4BC8-4CF3-9634-949C67B8784F}">
      <dgm:prSet/>
      <dgm:spPr/>
      <dgm:t>
        <a:bodyPr/>
        <a:lstStyle/>
        <a:p>
          <a:endParaRPr lang="en-US"/>
        </a:p>
      </dgm:t>
    </dgm:pt>
    <dgm:pt modelId="{13F845DD-BDF6-429B-9E91-5724363CE894}">
      <dgm:prSet phldrT="[Text]"/>
      <dgm:spPr/>
      <dgm:t>
        <a:bodyPr/>
        <a:lstStyle/>
        <a:p>
          <a:endParaRPr lang="en-US" sz="1000" dirty="0"/>
        </a:p>
      </dgm:t>
    </dgm:pt>
    <dgm:pt modelId="{9056CE9A-D4B9-4DFD-AF4C-27D6E9A14A5A}" type="parTrans" cxnId="{DF3E346A-2B9D-462F-87F7-144E4CF41E93}">
      <dgm:prSet/>
      <dgm:spPr/>
      <dgm:t>
        <a:bodyPr/>
        <a:lstStyle/>
        <a:p>
          <a:endParaRPr lang="en-US"/>
        </a:p>
      </dgm:t>
    </dgm:pt>
    <dgm:pt modelId="{2928C249-627F-40F0-B7D7-B6C049F1D811}" type="sibTrans" cxnId="{DF3E346A-2B9D-462F-87F7-144E4CF41E93}">
      <dgm:prSet/>
      <dgm:spPr/>
      <dgm:t>
        <a:bodyPr/>
        <a:lstStyle/>
        <a:p>
          <a:endParaRPr lang="en-US"/>
        </a:p>
      </dgm:t>
    </dgm:pt>
    <dgm:pt modelId="{B635046B-EDBE-41AA-93A7-DA21FF8DE551}">
      <dgm:prSet phldrT="[Text]"/>
      <dgm:spPr/>
      <dgm:t>
        <a:bodyPr/>
        <a:lstStyle/>
        <a:p>
          <a:endParaRPr lang="en-US" sz="1000" dirty="0"/>
        </a:p>
      </dgm:t>
    </dgm:pt>
    <dgm:pt modelId="{9140BD90-1188-431D-A7CA-7B7ECB879DF7}" type="parTrans" cxnId="{0B2F1225-B364-46A5-A0B1-C16412D93645}">
      <dgm:prSet/>
      <dgm:spPr/>
      <dgm:t>
        <a:bodyPr/>
        <a:lstStyle/>
        <a:p>
          <a:endParaRPr lang="en-US"/>
        </a:p>
      </dgm:t>
    </dgm:pt>
    <dgm:pt modelId="{CEA20166-2E1A-452E-BB20-F9346C2D6F73}" type="sibTrans" cxnId="{0B2F1225-B364-46A5-A0B1-C16412D93645}">
      <dgm:prSet/>
      <dgm:spPr/>
      <dgm:t>
        <a:bodyPr/>
        <a:lstStyle/>
        <a:p>
          <a:endParaRPr lang="en-US"/>
        </a:p>
      </dgm:t>
    </dgm:pt>
    <dgm:pt modelId="{74DCF88A-BC4C-4C35-8051-746B88E03BDE}">
      <dgm:prSet phldrT="[Text]" custT="1"/>
      <dgm:spPr/>
      <dgm:t>
        <a:bodyPr/>
        <a:lstStyle/>
        <a:p>
          <a:r>
            <a:rPr lang="el-GR" sz="1300" b="1" dirty="0"/>
            <a:t>Βιβλιογραφική ανασκόπηση</a:t>
          </a:r>
          <a:endParaRPr lang="en-US" sz="1300" b="1" dirty="0"/>
        </a:p>
      </dgm:t>
    </dgm:pt>
    <dgm:pt modelId="{7617D3F7-3A4E-4DAE-B34B-9469A4159F78}" type="parTrans" cxnId="{84952D8F-2EE1-463A-8B6D-2769722E95AA}">
      <dgm:prSet/>
      <dgm:spPr/>
      <dgm:t>
        <a:bodyPr/>
        <a:lstStyle/>
        <a:p>
          <a:endParaRPr lang="en-US"/>
        </a:p>
      </dgm:t>
    </dgm:pt>
    <dgm:pt modelId="{F9D5A50F-AA1E-4D57-97AA-34F4F45E2CC3}" type="sibTrans" cxnId="{84952D8F-2EE1-463A-8B6D-2769722E95AA}">
      <dgm:prSet/>
      <dgm:spPr/>
      <dgm:t>
        <a:bodyPr/>
        <a:lstStyle/>
        <a:p>
          <a:endParaRPr lang="en-US"/>
        </a:p>
      </dgm:t>
    </dgm:pt>
    <dgm:pt modelId="{09C23E70-6545-4324-8D34-120E83BEFD83}">
      <dgm:prSet phldrT="[Text]" custT="1"/>
      <dgm:spPr/>
      <dgm:t>
        <a:bodyPr/>
        <a:lstStyle/>
        <a:p>
          <a:r>
            <a:rPr lang="el-GR" sz="1300" dirty="0"/>
            <a:t>Οριστικοποίηση θέματος – τίτλου </a:t>
          </a:r>
          <a:endParaRPr lang="en-US" sz="1300" dirty="0"/>
        </a:p>
      </dgm:t>
    </dgm:pt>
    <dgm:pt modelId="{BCB9442F-9FE6-4914-839D-F7979E4BB45C}" type="parTrans" cxnId="{C37166D9-9110-4AC1-A37B-6BED9463431F}">
      <dgm:prSet/>
      <dgm:spPr/>
      <dgm:t>
        <a:bodyPr/>
        <a:lstStyle/>
        <a:p>
          <a:endParaRPr lang="en-US"/>
        </a:p>
      </dgm:t>
    </dgm:pt>
    <dgm:pt modelId="{2A8EBBA5-9BBF-452D-8359-AB175911DBB3}" type="sibTrans" cxnId="{C37166D9-9110-4AC1-A37B-6BED9463431F}">
      <dgm:prSet/>
      <dgm:spPr/>
      <dgm:t>
        <a:bodyPr/>
        <a:lstStyle/>
        <a:p>
          <a:endParaRPr lang="en-US"/>
        </a:p>
      </dgm:t>
    </dgm:pt>
    <dgm:pt modelId="{AC60ECC6-635D-491D-912A-F6101DE54DD6}">
      <dgm:prSet phldrT="[Text]" custT="1"/>
      <dgm:spPr/>
      <dgm:t>
        <a:bodyPr/>
        <a:lstStyle/>
        <a:p>
          <a:r>
            <a:rPr lang="en-US" sz="1300" dirty="0"/>
            <a:t>“Umbrella” review?</a:t>
          </a:r>
        </a:p>
      </dgm:t>
    </dgm:pt>
    <dgm:pt modelId="{F8FEA7DF-C9BD-47B3-88E9-7C209EA8994E}" type="parTrans" cxnId="{14C13090-104F-4FCE-8F03-484E407B268C}">
      <dgm:prSet/>
      <dgm:spPr/>
      <dgm:t>
        <a:bodyPr/>
        <a:lstStyle/>
        <a:p>
          <a:endParaRPr lang="en-US"/>
        </a:p>
      </dgm:t>
    </dgm:pt>
    <dgm:pt modelId="{02BDBBE7-0994-4804-A759-C4F69CBAF9AB}" type="sibTrans" cxnId="{14C13090-104F-4FCE-8F03-484E407B268C}">
      <dgm:prSet/>
      <dgm:spPr/>
      <dgm:t>
        <a:bodyPr/>
        <a:lstStyle/>
        <a:p>
          <a:endParaRPr lang="en-US"/>
        </a:p>
      </dgm:t>
    </dgm:pt>
    <dgm:pt modelId="{3EE8E3E3-36F4-449C-84F9-C4F9000B6CBB}">
      <dgm:prSet phldrT="[Text]" custT="1"/>
      <dgm:spPr/>
      <dgm:t>
        <a:bodyPr/>
        <a:lstStyle/>
        <a:p>
          <a:r>
            <a:rPr lang="el-GR" sz="1300" dirty="0"/>
            <a:t>Συγγραφή ερευνητικού πρωτοκόλλου</a:t>
          </a:r>
          <a:endParaRPr lang="en-US" sz="1300" dirty="0"/>
        </a:p>
      </dgm:t>
    </dgm:pt>
    <dgm:pt modelId="{BB6EB960-68AD-494D-9DCC-E69BE7154467}" type="parTrans" cxnId="{9FDDB432-9E3D-4B04-876B-0FDEC9396719}">
      <dgm:prSet/>
      <dgm:spPr/>
      <dgm:t>
        <a:bodyPr/>
        <a:lstStyle/>
        <a:p>
          <a:endParaRPr lang="en-US"/>
        </a:p>
      </dgm:t>
    </dgm:pt>
    <dgm:pt modelId="{A27FF98B-6CE0-4C20-931B-574F5B744B7B}" type="sibTrans" cxnId="{9FDDB432-9E3D-4B04-876B-0FDEC9396719}">
      <dgm:prSet/>
      <dgm:spPr/>
      <dgm:t>
        <a:bodyPr/>
        <a:lstStyle/>
        <a:p>
          <a:endParaRPr lang="en-US"/>
        </a:p>
      </dgm:t>
    </dgm:pt>
    <dgm:pt modelId="{A8684890-8775-4B38-B633-1141F747C4CA}">
      <dgm:prSet phldrT="[Text]" custT="1"/>
      <dgm:spPr/>
      <dgm:t>
        <a:bodyPr/>
        <a:lstStyle/>
        <a:p>
          <a:r>
            <a:rPr lang="el-GR" sz="1300" b="1" dirty="0"/>
            <a:t>ΣΤΡΑΤΗΓΙΚΗ ΑΝΑΖΗΤΗΣΗΣ</a:t>
          </a:r>
          <a:r>
            <a:rPr lang="en-US" sz="1300" dirty="0"/>
            <a:t>	</a:t>
          </a:r>
          <a:r>
            <a:rPr lang="el-GR" sz="1300" dirty="0"/>
            <a:t> </a:t>
          </a:r>
          <a:endParaRPr lang="en-US" sz="1300" dirty="0"/>
        </a:p>
      </dgm:t>
    </dgm:pt>
    <dgm:pt modelId="{A5709FD6-0457-4531-BCA1-0F12985EC5BE}" type="parTrans" cxnId="{31B7296D-9538-4C15-B2A0-9420CEC322A8}">
      <dgm:prSet/>
      <dgm:spPr/>
      <dgm:t>
        <a:bodyPr/>
        <a:lstStyle/>
        <a:p>
          <a:endParaRPr lang="en-US"/>
        </a:p>
      </dgm:t>
    </dgm:pt>
    <dgm:pt modelId="{E58D88D7-7B4D-4A1A-A8B5-6C0850C94EB3}" type="sibTrans" cxnId="{31B7296D-9538-4C15-B2A0-9420CEC322A8}">
      <dgm:prSet/>
      <dgm:spPr/>
      <dgm:t>
        <a:bodyPr/>
        <a:lstStyle/>
        <a:p>
          <a:endParaRPr lang="en-US"/>
        </a:p>
      </dgm:t>
    </dgm:pt>
    <dgm:pt modelId="{C3C7C003-C239-487B-A51D-895D5055FB6B}">
      <dgm:prSet phldrT="[Text]" custT="1"/>
      <dgm:spPr/>
      <dgm:t>
        <a:bodyPr/>
        <a:lstStyle/>
        <a:p>
          <a:r>
            <a:rPr lang="el-GR" sz="1300" dirty="0"/>
            <a:t>ΚΡΙΤΗΡΙΑ ΑΠΟΚΛΕΙΣΜΟΥ </a:t>
          </a:r>
          <a:endParaRPr lang="en-US" sz="1300" dirty="0"/>
        </a:p>
      </dgm:t>
    </dgm:pt>
    <dgm:pt modelId="{828AE3CB-017A-489B-9187-03CA7C2C0031}" type="parTrans" cxnId="{97C2899A-7798-4C58-A486-5BC751EF7280}">
      <dgm:prSet/>
      <dgm:spPr/>
      <dgm:t>
        <a:bodyPr/>
        <a:lstStyle/>
        <a:p>
          <a:endParaRPr lang="en-US"/>
        </a:p>
      </dgm:t>
    </dgm:pt>
    <dgm:pt modelId="{9C54C3CE-0986-4D34-AFE7-90AB584B18D3}" type="sibTrans" cxnId="{97C2899A-7798-4C58-A486-5BC751EF7280}">
      <dgm:prSet/>
      <dgm:spPr/>
      <dgm:t>
        <a:bodyPr/>
        <a:lstStyle/>
        <a:p>
          <a:endParaRPr lang="en-US"/>
        </a:p>
      </dgm:t>
    </dgm:pt>
    <dgm:pt modelId="{853F204B-2818-4648-97D1-7464C1AA31C8}">
      <dgm:prSet phldrT="[Text]" custT="1"/>
      <dgm:spPr/>
      <dgm:t>
        <a:bodyPr/>
        <a:lstStyle/>
        <a:p>
          <a:r>
            <a:rPr lang="el-GR" sz="1300" dirty="0"/>
            <a:t>Τελική επιλογή μελετών: ~ 50 </a:t>
          </a:r>
          <a:r>
            <a:rPr lang="en-US" sz="1300" dirty="0"/>
            <a:t>max</a:t>
          </a:r>
        </a:p>
      </dgm:t>
    </dgm:pt>
    <dgm:pt modelId="{305D274C-33D7-4FB4-B620-0E0FF3490925}" type="parTrans" cxnId="{43B15FBE-D38B-4D03-96DC-90336BE4D7F8}">
      <dgm:prSet/>
      <dgm:spPr/>
      <dgm:t>
        <a:bodyPr/>
        <a:lstStyle/>
        <a:p>
          <a:endParaRPr lang="en-US"/>
        </a:p>
      </dgm:t>
    </dgm:pt>
    <dgm:pt modelId="{C734B0D3-CD0C-4FD9-B193-FF7A454A5374}" type="sibTrans" cxnId="{43B15FBE-D38B-4D03-96DC-90336BE4D7F8}">
      <dgm:prSet/>
      <dgm:spPr/>
      <dgm:t>
        <a:bodyPr/>
        <a:lstStyle/>
        <a:p>
          <a:endParaRPr lang="en-US"/>
        </a:p>
      </dgm:t>
    </dgm:pt>
    <dgm:pt modelId="{8F4FDDB3-C98E-44EA-94EC-215FB8B805DB}">
      <dgm:prSet phldrT="[Text]" custT="1"/>
      <dgm:spPr/>
      <dgm:t>
        <a:bodyPr/>
        <a:lstStyle/>
        <a:p>
          <a:r>
            <a:rPr lang="el-GR" sz="1200" dirty="0"/>
            <a:t>ΕΡΕΥΝΗΤΙΚΟ ΕΡΩΤΗΜΑ </a:t>
          </a:r>
          <a:endParaRPr lang="en-US" sz="1200" dirty="0"/>
        </a:p>
      </dgm:t>
    </dgm:pt>
    <dgm:pt modelId="{AE9615CD-A0EF-4328-9683-B3A793FC2384}" type="parTrans" cxnId="{99697D2F-CC89-474B-836F-7BAE40C4E88F}">
      <dgm:prSet/>
      <dgm:spPr/>
      <dgm:t>
        <a:bodyPr/>
        <a:lstStyle/>
        <a:p>
          <a:endParaRPr lang="en-US"/>
        </a:p>
      </dgm:t>
    </dgm:pt>
    <dgm:pt modelId="{49E8B220-B330-4652-B517-F9EF6C1251C5}" type="sibTrans" cxnId="{99697D2F-CC89-474B-836F-7BAE40C4E88F}">
      <dgm:prSet/>
      <dgm:spPr/>
      <dgm:t>
        <a:bodyPr/>
        <a:lstStyle/>
        <a:p>
          <a:endParaRPr lang="en-US"/>
        </a:p>
      </dgm:t>
    </dgm:pt>
    <dgm:pt modelId="{916F5952-C053-4F18-89A5-5B7156BA4E27}">
      <dgm:prSet phldrT="[Text]" custT="1"/>
      <dgm:spPr/>
      <dgm:t>
        <a:bodyPr/>
        <a:lstStyle/>
        <a:p>
          <a:r>
            <a:rPr lang="el-GR" sz="1200" dirty="0"/>
            <a:t>Συγγραφή </a:t>
          </a:r>
          <a:r>
            <a:rPr lang="el-GR" sz="1200" b="1" dirty="0"/>
            <a:t>ερευνητικού πρωτοκόλλου </a:t>
          </a:r>
          <a:r>
            <a:rPr lang="el-GR" sz="1200" dirty="0">
              <a:sym typeface="Wingdings" panose="05000000000000000000" pitchFamily="2" charset="2"/>
            </a:rPr>
            <a:t> προς </a:t>
          </a:r>
          <a:r>
            <a:rPr lang="el-GR" sz="1200" b="1" dirty="0">
              <a:sym typeface="Wingdings" panose="05000000000000000000" pitchFamily="2" charset="2"/>
            </a:rPr>
            <a:t>έγκριση από επιστημονικό συμβούλιο</a:t>
          </a:r>
          <a:r>
            <a:rPr lang="el-GR" sz="1200" dirty="0">
              <a:sym typeface="Wingdings" panose="05000000000000000000" pitchFamily="2" charset="2"/>
            </a:rPr>
            <a:t>, μαζί με </a:t>
          </a:r>
          <a:r>
            <a:rPr lang="el-GR" sz="1200" b="1" dirty="0">
              <a:sym typeface="Wingdings" panose="05000000000000000000" pitchFamily="2" charset="2"/>
            </a:rPr>
            <a:t>έντυπο συγκατάθεσης</a:t>
          </a:r>
          <a:endParaRPr lang="en-US" sz="1200" b="1" dirty="0"/>
        </a:p>
      </dgm:t>
    </dgm:pt>
    <dgm:pt modelId="{5D2CF48C-21A8-423D-AC2D-A3C116BE69C9}" type="parTrans" cxnId="{A7139F12-0ACD-40D6-A87C-73A34A861A90}">
      <dgm:prSet/>
      <dgm:spPr/>
      <dgm:t>
        <a:bodyPr/>
        <a:lstStyle/>
        <a:p>
          <a:endParaRPr lang="en-US"/>
        </a:p>
      </dgm:t>
    </dgm:pt>
    <dgm:pt modelId="{B1B88CFB-35A3-4217-AAA4-F6FE613ECC21}" type="sibTrans" cxnId="{A7139F12-0ACD-40D6-A87C-73A34A861A90}">
      <dgm:prSet/>
      <dgm:spPr/>
      <dgm:t>
        <a:bodyPr/>
        <a:lstStyle/>
        <a:p>
          <a:endParaRPr lang="en-US"/>
        </a:p>
      </dgm:t>
    </dgm:pt>
    <dgm:pt modelId="{6CB353FB-F405-4BE0-9EC6-29B2F4AE74A7}">
      <dgm:prSet phldrT="[Text]" custT="1"/>
      <dgm:spPr/>
      <dgm:t>
        <a:bodyPr/>
        <a:lstStyle/>
        <a:p>
          <a:r>
            <a:rPr lang="el-GR" sz="1200" dirty="0"/>
            <a:t>Μεθοδολογία απάντησης: είδος μελέτης (αναδρομική - συγχρονική - προοπτική, παρατήρησης – παρέμβασης, </a:t>
          </a:r>
          <a:r>
            <a:rPr lang="el-GR" sz="1200" dirty="0" err="1"/>
            <a:t>κλπ</a:t>
          </a:r>
          <a:r>
            <a:rPr lang="el-GR" sz="1200" dirty="0"/>
            <a:t>)</a:t>
          </a:r>
          <a:endParaRPr lang="en-US" sz="1200" dirty="0"/>
        </a:p>
      </dgm:t>
    </dgm:pt>
    <dgm:pt modelId="{62D4D12A-7B2C-4E8B-94C0-345553ECD1C7}" type="parTrans" cxnId="{960BDD12-FF18-4949-A2B3-B01F31883BCF}">
      <dgm:prSet/>
      <dgm:spPr/>
      <dgm:t>
        <a:bodyPr/>
        <a:lstStyle/>
        <a:p>
          <a:endParaRPr lang="en-US"/>
        </a:p>
      </dgm:t>
    </dgm:pt>
    <dgm:pt modelId="{04615649-5EF0-44F8-A024-CA340AC0C73D}" type="sibTrans" cxnId="{960BDD12-FF18-4949-A2B3-B01F31883BCF}">
      <dgm:prSet/>
      <dgm:spPr/>
      <dgm:t>
        <a:bodyPr/>
        <a:lstStyle/>
        <a:p>
          <a:endParaRPr lang="en-US"/>
        </a:p>
      </dgm:t>
    </dgm:pt>
    <dgm:pt modelId="{7830E70C-3B0F-4CBA-B7CD-4B837FD27039}">
      <dgm:prSet phldrT="[Text]"/>
      <dgm:spPr/>
      <dgm:t>
        <a:bodyPr/>
        <a:lstStyle/>
        <a:p>
          <a:endParaRPr lang="en-US" sz="1000" dirty="0"/>
        </a:p>
      </dgm:t>
    </dgm:pt>
    <dgm:pt modelId="{D616A8BC-F7D3-4787-81FF-19745E603F51}" type="parTrans" cxnId="{1AE602F6-2E9A-4982-9C25-5C693496F142}">
      <dgm:prSet/>
      <dgm:spPr/>
      <dgm:t>
        <a:bodyPr/>
        <a:lstStyle/>
        <a:p>
          <a:endParaRPr lang="en-US"/>
        </a:p>
      </dgm:t>
    </dgm:pt>
    <dgm:pt modelId="{C1F75384-1A70-4C32-8B24-595A080474A0}" type="sibTrans" cxnId="{1AE602F6-2E9A-4982-9C25-5C693496F142}">
      <dgm:prSet/>
      <dgm:spPr/>
      <dgm:t>
        <a:bodyPr/>
        <a:lstStyle/>
        <a:p>
          <a:endParaRPr lang="en-US"/>
        </a:p>
      </dgm:t>
    </dgm:pt>
    <dgm:pt modelId="{9760DA59-B75F-4970-B2BF-263969AADF2A}">
      <dgm:prSet phldrT="[Text]" custT="1"/>
      <dgm:spPr/>
      <dgm:t>
        <a:bodyPr/>
        <a:lstStyle/>
        <a:p>
          <a:r>
            <a:rPr lang="el-GR" sz="1300" dirty="0"/>
            <a:t>Κριτική ανάγνωση/αξιολόγηση ποιότητας </a:t>
          </a:r>
          <a:r>
            <a:rPr lang="el-GR" sz="1300" dirty="0" err="1"/>
            <a:t>μελετων</a:t>
          </a:r>
          <a:endParaRPr lang="en-US" sz="1300" dirty="0"/>
        </a:p>
      </dgm:t>
    </dgm:pt>
    <dgm:pt modelId="{0182A3E1-DEEA-4D91-A79F-A8582B8AAE95}" type="parTrans" cxnId="{AF9291FD-3305-463A-904E-7973C28C6370}">
      <dgm:prSet/>
      <dgm:spPr/>
      <dgm:t>
        <a:bodyPr/>
        <a:lstStyle/>
        <a:p>
          <a:endParaRPr lang="en-US"/>
        </a:p>
      </dgm:t>
    </dgm:pt>
    <dgm:pt modelId="{4DB616B1-939B-4F44-AE8F-B82EC5D00F66}" type="sibTrans" cxnId="{AF9291FD-3305-463A-904E-7973C28C6370}">
      <dgm:prSet/>
      <dgm:spPr/>
      <dgm:t>
        <a:bodyPr/>
        <a:lstStyle/>
        <a:p>
          <a:endParaRPr lang="en-US"/>
        </a:p>
      </dgm:t>
    </dgm:pt>
    <dgm:pt modelId="{60B2825E-BCB0-470C-97A7-A8A98BF85318}">
      <dgm:prSet phldrT="[Text]" custT="1"/>
      <dgm:spPr/>
      <dgm:t>
        <a:bodyPr/>
        <a:lstStyle/>
        <a:p>
          <a:r>
            <a:rPr lang="el-GR" sz="1300" dirty="0"/>
            <a:t>Σύνθεση και ερμηνεία αποτελεσμάτων μελετών</a:t>
          </a:r>
          <a:r>
            <a:rPr lang="en-US" sz="1300" dirty="0"/>
            <a:t> </a:t>
          </a:r>
        </a:p>
      </dgm:t>
    </dgm:pt>
    <dgm:pt modelId="{3B1AB0C4-3030-449D-8F1C-61547214EBB9}" type="parTrans" cxnId="{BBE44F82-8CF8-4AD7-9333-2CE17010DDDD}">
      <dgm:prSet/>
      <dgm:spPr/>
      <dgm:t>
        <a:bodyPr/>
        <a:lstStyle/>
        <a:p>
          <a:endParaRPr lang="en-US"/>
        </a:p>
      </dgm:t>
    </dgm:pt>
    <dgm:pt modelId="{2F19BCD8-918A-413B-B922-67624EE689B1}" type="sibTrans" cxnId="{BBE44F82-8CF8-4AD7-9333-2CE17010DDDD}">
      <dgm:prSet/>
      <dgm:spPr/>
      <dgm:t>
        <a:bodyPr/>
        <a:lstStyle/>
        <a:p>
          <a:endParaRPr lang="en-US"/>
        </a:p>
      </dgm:t>
    </dgm:pt>
    <dgm:pt modelId="{4460FE9F-05B9-4C61-87CC-3CA061B03B60}">
      <dgm:prSet phldrT="[Text]" custT="1"/>
      <dgm:spPr/>
      <dgm:t>
        <a:bodyPr/>
        <a:lstStyle/>
        <a:p>
          <a:r>
            <a:rPr lang="el-GR" sz="1200" dirty="0"/>
            <a:t>Εφαρμογή πρωτοκόλλου: Συλλογή δεδομένων – </a:t>
          </a:r>
          <a:r>
            <a:rPr lang="el-GR" sz="1200" dirty="0" err="1"/>
            <a:t>μικροτροποποιήσεις</a:t>
          </a:r>
          <a:r>
            <a:rPr lang="el-GR" sz="1200" dirty="0"/>
            <a:t> μεθοδολογίας </a:t>
          </a:r>
          <a:endParaRPr lang="en-US" sz="1200" dirty="0"/>
        </a:p>
      </dgm:t>
    </dgm:pt>
    <dgm:pt modelId="{6A20F52C-E10F-44A4-B302-472AD684E5DB}" type="parTrans" cxnId="{3B570C8E-B275-4788-81A7-AAB5FACA2D4A}">
      <dgm:prSet/>
      <dgm:spPr/>
      <dgm:t>
        <a:bodyPr/>
        <a:lstStyle/>
        <a:p>
          <a:endParaRPr lang="en-US"/>
        </a:p>
      </dgm:t>
    </dgm:pt>
    <dgm:pt modelId="{D0FFA2F5-9ACF-438A-A06D-8B01215A07BC}" type="sibTrans" cxnId="{3B570C8E-B275-4788-81A7-AAB5FACA2D4A}">
      <dgm:prSet/>
      <dgm:spPr/>
      <dgm:t>
        <a:bodyPr/>
        <a:lstStyle/>
        <a:p>
          <a:endParaRPr lang="en-US"/>
        </a:p>
      </dgm:t>
    </dgm:pt>
    <dgm:pt modelId="{A1B2541B-8901-4CBF-B40F-1D1FAB56331C}">
      <dgm:prSet phldrT="[Text]" custT="1"/>
      <dgm:spPr/>
      <dgm:t>
        <a:bodyPr/>
        <a:lstStyle/>
        <a:p>
          <a:r>
            <a:rPr lang="el-GR" sz="1200" dirty="0"/>
            <a:t>Ανάλυση </a:t>
          </a:r>
          <a:r>
            <a:rPr lang="el-GR" sz="1200" dirty="0" err="1"/>
            <a:t>δεδόμένων</a:t>
          </a:r>
          <a:r>
            <a:rPr lang="el-GR" sz="1200" dirty="0"/>
            <a:t> (στατιστικός;) – καταγραφή αποτελεσμάτων – ερμηνεία </a:t>
          </a:r>
          <a:endParaRPr lang="en-US" sz="1200" dirty="0"/>
        </a:p>
      </dgm:t>
    </dgm:pt>
    <dgm:pt modelId="{5290DA9C-51A9-459B-AD93-1698D64A1C05}" type="parTrans" cxnId="{DB670505-464A-4035-9932-FA2BFD5EE1A1}">
      <dgm:prSet/>
      <dgm:spPr/>
      <dgm:t>
        <a:bodyPr/>
        <a:lstStyle/>
        <a:p>
          <a:endParaRPr lang="en-US"/>
        </a:p>
      </dgm:t>
    </dgm:pt>
    <dgm:pt modelId="{5C4BE806-DAC9-49A0-9A7C-556083C6FBBF}" type="sibTrans" cxnId="{DB670505-464A-4035-9932-FA2BFD5EE1A1}">
      <dgm:prSet/>
      <dgm:spPr/>
      <dgm:t>
        <a:bodyPr/>
        <a:lstStyle/>
        <a:p>
          <a:endParaRPr lang="en-US"/>
        </a:p>
      </dgm:t>
    </dgm:pt>
    <dgm:pt modelId="{35F71F41-2227-4577-9465-61254BFA310B}" type="pres">
      <dgm:prSet presAssocID="{EACB424D-6FC1-46F3-A4EC-4EB351DFCCEE}" presName="linear" presStyleCnt="0">
        <dgm:presLayoutVars>
          <dgm:animLvl val="lvl"/>
          <dgm:resizeHandles val="exact"/>
        </dgm:presLayoutVars>
      </dgm:prSet>
      <dgm:spPr/>
      <dgm:t>
        <a:bodyPr/>
        <a:lstStyle/>
        <a:p>
          <a:endParaRPr lang="el-GR"/>
        </a:p>
      </dgm:t>
    </dgm:pt>
    <dgm:pt modelId="{1C5CD9F4-F978-4D22-9174-728E64AB3207}" type="pres">
      <dgm:prSet presAssocID="{0E08AE2A-F6EE-41A5-BE36-E08E5F996EC3}" presName="parentText" presStyleLbl="node1" presStyleIdx="0" presStyleCnt="2" custScaleY="50111" custLinFactNeighborY="-13548">
        <dgm:presLayoutVars>
          <dgm:chMax val="0"/>
          <dgm:bulletEnabled val="1"/>
        </dgm:presLayoutVars>
      </dgm:prSet>
      <dgm:spPr/>
      <dgm:t>
        <a:bodyPr/>
        <a:lstStyle/>
        <a:p>
          <a:endParaRPr lang="el-GR"/>
        </a:p>
      </dgm:t>
    </dgm:pt>
    <dgm:pt modelId="{F02D9A39-1E0D-479F-9DAB-B097AD439D3C}" type="pres">
      <dgm:prSet presAssocID="{0E08AE2A-F6EE-41A5-BE36-E08E5F996EC3}" presName="childText" presStyleLbl="revTx" presStyleIdx="0" presStyleCnt="2" custScaleX="78201" custScaleY="77857" custLinFactNeighborX="-10900" custLinFactNeighborY="10522">
        <dgm:presLayoutVars>
          <dgm:bulletEnabled val="1"/>
        </dgm:presLayoutVars>
      </dgm:prSet>
      <dgm:spPr/>
      <dgm:t>
        <a:bodyPr/>
        <a:lstStyle/>
        <a:p>
          <a:endParaRPr lang="el-GR"/>
        </a:p>
      </dgm:t>
    </dgm:pt>
    <dgm:pt modelId="{4FB813C9-BBBC-43DC-969D-78CF910EE221}" type="pres">
      <dgm:prSet presAssocID="{6FBFD224-106D-4079-9446-D9A25816C81A}" presName="parentText" presStyleLbl="node1" presStyleIdx="1" presStyleCnt="2" custScaleY="55544" custLinFactNeighborY="50">
        <dgm:presLayoutVars>
          <dgm:chMax val="0"/>
          <dgm:bulletEnabled val="1"/>
        </dgm:presLayoutVars>
      </dgm:prSet>
      <dgm:spPr/>
      <dgm:t>
        <a:bodyPr/>
        <a:lstStyle/>
        <a:p>
          <a:endParaRPr lang="el-GR"/>
        </a:p>
      </dgm:t>
    </dgm:pt>
    <dgm:pt modelId="{C1382A09-2FEF-4D4A-9C0D-3C2796DC6F86}" type="pres">
      <dgm:prSet presAssocID="{6FBFD224-106D-4079-9446-D9A25816C81A}" presName="childText" presStyleLbl="revTx" presStyleIdx="1" presStyleCnt="2" custScaleX="51257" custScaleY="105750" custLinFactNeighborX="-9739" custLinFactNeighborY="34722">
        <dgm:presLayoutVars>
          <dgm:bulletEnabled val="1"/>
        </dgm:presLayoutVars>
      </dgm:prSet>
      <dgm:spPr/>
      <dgm:t>
        <a:bodyPr/>
        <a:lstStyle/>
        <a:p>
          <a:endParaRPr lang="el-GR"/>
        </a:p>
      </dgm:t>
    </dgm:pt>
  </dgm:ptLst>
  <dgm:cxnLst>
    <dgm:cxn modelId="{12B9E272-CC15-48ED-8E3E-7945BA198C47}" srcId="{EACB424D-6FC1-46F3-A4EC-4EB351DFCCEE}" destId="{0E08AE2A-F6EE-41A5-BE36-E08E5F996EC3}" srcOrd="0" destOrd="0" parTransId="{BBD0324E-106B-42A2-826C-F364FA63E1CF}" sibTransId="{7E69C04E-613E-4D96-BC90-5B727D51A9D7}"/>
    <dgm:cxn modelId="{AF8C7E81-7974-449E-BB22-A3A663AE88DF}" type="presOf" srcId="{1BCD1D8B-7318-4118-BCBB-8575E7826AF5}" destId="{F02D9A39-1E0D-479F-9DAB-B097AD439D3C}" srcOrd="0" destOrd="0" presId="urn:microsoft.com/office/officeart/2005/8/layout/vList2"/>
    <dgm:cxn modelId="{E25A8FD6-7CA1-4815-BD66-ED02751AE638}" type="presOf" srcId="{6FBFD224-106D-4079-9446-D9A25816C81A}" destId="{4FB813C9-BBBC-43DC-969D-78CF910EE221}" srcOrd="0" destOrd="0" presId="urn:microsoft.com/office/officeart/2005/8/layout/vList2"/>
    <dgm:cxn modelId="{537FF143-F08A-466F-BC36-18AE2310EA20}" type="presOf" srcId="{4D2D85F5-FC01-4380-9A3C-529E12090467}" destId="{F02D9A39-1E0D-479F-9DAB-B097AD439D3C}" srcOrd="0" destOrd="1" presId="urn:microsoft.com/office/officeart/2005/8/layout/vList2"/>
    <dgm:cxn modelId="{BBE44F82-8CF8-4AD7-9333-2CE17010DDDD}" srcId="{3EE8E3E3-36F4-449C-84F9-C4F9000B6CBB}" destId="{60B2825E-BCB0-470C-97A7-A8A98BF85318}" srcOrd="4" destOrd="0" parTransId="{3B1AB0C4-3030-449D-8F1C-61547214EBB9}" sibTransId="{2F19BCD8-918A-413B-B922-67624EE689B1}"/>
    <dgm:cxn modelId="{222246F7-BCB9-4FF0-A5A9-77A41FCDC4E1}" type="presOf" srcId="{916F5952-C053-4F18-89A5-5B7156BA4E27}" destId="{F02D9A39-1E0D-479F-9DAB-B097AD439D3C}" srcOrd="0" destOrd="3" presId="urn:microsoft.com/office/officeart/2005/8/layout/vList2"/>
    <dgm:cxn modelId="{960BDD12-FF18-4949-A2B3-B01F31883BCF}" srcId="{916F5952-C053-4F18-89A5-5B7156BA4E27}" destId="{6CB353FB-F405-4BE0-9EC6-29B2F4AE74A7}" srcOrd="1" destOrd="0" parTransId="{62D4D12A-7B2C-4E8B-94C0-345553ECD1C7}" sibTransId="{04615649-5EF0-44F8-A024-CA340AC0C73D}"/>
    <dgm:cxn modelId="{1B1B9414-7574-4692-9D28-CDCEBE142E29}" type="presOf" srcId="{ECB9854D-EF4A-4DE3-8BDF-F980615CFC80}" destId="{F02D9A39-1E0D-479F-9DAB-B097AD439D3C}" srcOrd="0" destOrd="2" presId="urn:microsoft.com/office/officeart/2005/8/layout/vList2"/>
    <dgm:cxn modelId="{31B7296D-9538-4C15-B2A0-9420CEC322A8}" srcId="{3EE8E3E3-36F4-449C-84F9-C4F9000B6CBB}" destId="{A8684890-8775-4B38-B633-1141F747C4CA}" srcOrd="0" destOrd="0" parTransId="{A5709FD6-0457-4531-BCA1-0F12985EC5BE}" sibTransId="{E58D88D7-7B4D-4A1A-A8B5-6C0850C94EB3}"/>
    <dgm:cxn modelId="{3B570C8E-B275-4788-81A7-AAB5FACA2D4A}" srcId="{0E08AE2A-F6EE-41A5-BE36-E08E5F996EC3}" destId="{4460FE9F-05B9-4C61-87CC-3CA061B03B60}" srcOrd="4" destOrd="0" parTransId="{6A20F52C-E10F-44A4-B302-472AD684E5DB}" sibTransId="{D0FFA2F5-9ACF-438A-A06D-8B01215A07BC}"/>
    <dgm:cxn modelId="{F30D417B-6ADC-4725-BFAA-971ADDCCC936}" type="presOf" srcId="{B635046B-EDBE-41AA-93A7-DA21FF8DE551}" destId="{F02D9A39-1E0D-479F-9DAB-B097AD439D3C}" srcOrd="0" destOrd="9" presId="urn:microsoft.com/office/officeart/2005/8/layout/vList2"/>
    <dgm:cxn modelId="{C1644E97-3569-47C6-9019-1F5DCAF4D9F2}" type="presOf" srcId="{8F4FDDB3-C98E-44EA-94EC-215FB8B805DB}" destId="{F02D9A39-1E0D-479F-9DAB-B097AD439D3C}" srcOrd="0" destOrd="4" presId="urn:microsoft.com/office/officeart/2005/8/layout/vList2"/>
    <dgm:cxn modelId="{4C4BFE53-14CD-497C-8F69-D6575E0E7F5D}" type="presOf" srcId="{7830E70C-3B0F-4CBA-B7CD-4B837FD27039}" destId="{F02D9A39-1E0D-479F-9DAB-B097AD439D3C}" srcOrd="0" destOrd="8" presId="urn:microsoft.com/office/officeart/2005/8/layout/vList2"/>
    <dgm:cxn modelId="{10CB710D-2594-4944-9436-028E086E0D4B}" type="presOf" srcId="{0E08AE2A-F6EE-41A5-BE36-E08E5F996EC3}" destId="{1C5CD9F4-F978-4D22-9174-728E64AB3207}" srcOrd="0" destOrd="0" presId="urn:microsoft.com/office/officeart/2005/8/layout/vList2"/>
    <dgm:cxn modelId="{4827BFDE-860F-4304-A560-A4D00A594067}" type="presOf" srcId="{4460FE9F-05B9-4C61-87CC-3CA061B03B60}" destId="{F02D9A39-1E0D-479F-9DAB-B097AD439D3C}" srcOrd="0" destOrd="6" presId="urn:microsoft.com/office/officeart/2005/8/layout/vList2"/>
    <dgm:cxn modelId="{D5AE17D9-F9F2-4035-B3C1-F6FDE27281AF}" type="presOf" srcId="{853F204B-2818-4648-97D1-7464C1AA31C8}" destId="{C1382A09-2FEF-4D4A-9C0D-3C2796DC6F86}" srcOrd="0" destOrd="7" presId="urn:microsoft.com/office/officeart/2005/8/layout/vList2"/>
    <dgm:cxn modelId="{2A6D6A58-F932-472D-A2A2-6A06AF64F92E}" type="presOf" srcId="{3EE8E3E3-36F4-449C-84F9-C4F9000B6CBB}" destId="{C1382A09-2FEF-4D4A-9C0D-3C2796DC6F86}" srcOrd="0" destOrd="4" presId="urn:microsoft.com/office/officeart/2005/8/layout/vList2"/>
    <dgm:cxn modelId="{DB670505-464A-4035-9932-FA2BFD5EE1A1}" srcId="{0E08AE2A-F6EE-41A5-BE36-E08E5F996EC3}" destId="{A1B2541B-8901-4CBF-B40F-1D1FAB56331C}" srcOrd="5" destOrd="0" parTransId="{5290DA9C-51A9-459B-AD93-1698D64A1C05}" sibTransId="{5C4BE806-DAC9-49A0-9A7C-556083C6FBBF}"/>
    <dgm:cxn modelId="{0B2F1225-B364-46A5-A0B1-C16412D93645}" srcId="{0E08AE2A-F6EE-41A5-BE36-E08E5F996EC3}" destId="{B635046B-EDBE-41AA-93A7-DA21FF8DE551}" srcOrd="7" destOrd="0" parTransId="{9140BD90-1188-431D-A7CA-7B7ECB879DF7}" sibTransId="{CEA20166-2E1A-452E-BB20-F9346C2D6F73}"/>
    <dgm:cxn modelId="{E458D756-CDA0-4FBA-AB91-822255996748}" srcId="{EACB424D-6FC1-46F3-A4EC-4EB351DFCCEE}" destId="{6FBFD224-106D-4079-9446-D9A25816C81A}" srcOrd="1" destOrd="0" parTransId="{A47992A8-6112-46BE-8200-E60DC49A9250}" sibTransId="{A0635E1F-5CCC-4C31-81F6-C4CF5E96002E}"/>
    <dgm:cxn modelId="{84952D8F-2EE1-463A-8B6D-2769722E95AA}" srcId="{6FBFD224-106D-4079-9446-D9A25816C81A}" destId="{74DCF88A-BC4C-4C35-8051-746B88E03BDE}" srcOrd="1" destOrd="0" parTransId="{7617D3F7-3A4E-4DAE-B34B-9469A4159F78}" sibTransId="{F9D5A50F-AA1E-4D57-97AA-34F4F45E2CC3}"/>
    <dgm:cxn modelId="{43B15FBE-D38B-4D03-96DC-90336BE4D7F8}" srcId="{3EE8E3E3-36F4-449C-84F9-C4F9000B6CBB}" destId="{853F204B-2818-4648-97D1-7464C1AA31C8}" srcOrd="2" destOrd="0" parTransId="{305D274C-33D7-4FB4-B620-0E0FF3490925}" sibTransId="{C734B0D3-CD0C-4FD9-B193-FF7A454A5374}"/>
    <dgm:cxn modelId="{7BEB8BC9-26FB-4899-9714-C5438247316B}" type="presOf" srcId="{A1B2541B-8901-4CBF-B40F-1D1FAB56331C}" destId="{F02D9A39-1E0D-479F-9DAB-B097AD439D3C}" srcOrd="0" destOrd="7" presId="urn:microsoft.com/office/officeart/2005/8/layout/vList2"/>
    <dgm:cxn modelId="{31CE9D74-3B13-4ED7-9D92-DE4416D2CC15}" type="presOf" srcId="{AC60ECC6-635D-491D-912A-F6101DE54DD6}" destId="{C1382A09-2FEF-4D4A-9C0D-3C2796DC6F86}" srcOrd="0" destOrd="3" presId="urn:microsoft.com/office/officeart/2005/8/layout/vList2"/>
    <dgm:cxn modelId="{AF9291FD-3305-463A-904E-7973C28C6370}" srcId="{3EE8E3E3-36F4-449C-84F9-C4F9000B6CBB}" destId="{9760DA59-B75F-4970-B2BF-263969AADF2A}" srcOrd="3" destOrd="0" parTransId="{0182A3E1-DEEA-4D91-A79F-A8582B8AAE95}" sibTransId="{4DB616B1-939B-4F44-AE8F-B82EC5D00F66}"/>
    <dgm:cxn modelId="{BD96586C-BD84-4E16-8F02-6EC769833FFB}" type="presOf" srcId="{6CB353FB-F405-4BE0-9EC6-29B2F4AE74A7}" destId="{F02D9A39-1E0D-479F-9DAB-B097AD439D3C}" srcOrd="0" destOrd="5" presId="urn:microsoft.com/office/officeart/2005/8/layout/vList2"/>
    <dgm:cxn modelId="{ACF6C4D2-A131-49C4-98C9-F4C81D272C32}" type="presOf" srcId="{13F845DD-BDF6-429B-9E91-5724363CE894}" destId="{F02D9A39-1E0D-479F-9DAB-B097AD439D3C}" srcOrd="0" destOrd="10" presId="urn:microsoft.com/office/officeart/2005/8/layout/vList2"/>
    <dgm:cxn modelId="{14C13090-104F-4FCE-8F03-484E407B268C}" srcId="{09C23E70-6545-4324-8D34-120E83BEFD83}" destId="{AC60ECC6-635D-491D-912A-F6101DE54DD6}" srcOrd="0" destOrd="0" parTransId="{F8FEA7DF-C9BD-47B3-88E9-7C209EA8994E}" sibTransId="{02BDBBE7-0994-4804-A759-C4F69CBAF9AB}"/>
    <dgm:cxn modelId="{1AE602F6-2E9A-4982-9C25-5C693496F142}" srcId="{0E08AE2A-F6EE-41A5-BE36-E08E5F996EC3}" destId="{7830E70C-3B0F-4CBA-B7CD-4B837FD27039}" srcOrd="6" destOrd="0" parTransId="{D616A8BC-F7D3-4787-81FF-19745E603F51}" sibTransId="{C1F75384-1A70-4C32-8B24-595A080474A0}"/>
    <dgm:cxn modelId="{D47A860D-63EA-4DA9-BD1F-6404D1B5CCE6}" srcId="{6FBFD224-106D-4079-9446-D9A25816C81A}" destId="{3DAAF7F7-B807-440A-9897-364C4D8E1997}" srcOrd="0" destOrd="0" parTransId="{C14FEDD6-2122-4480-8260-B586E269E999}" sibTransId="{DF5D2016-F516-4100-A7A1-1B477381D9A2}"/>
    <dgm:cxn modelId="{97C2899A-7798-4C58-A486-5BC751EF7280}" srcId="{3EE8E3E3-36F4-449C-84F9-C4F9000B6CBB}" destId="{C3C7C003-C239-487B-A51D-895D5055FB6B}" srcOrd="1" destOrd="0" parTransId="{828AE3CB-017A-489B-9187-03CA7C2C0031}" sibTransId="{9C54C3CE-0986-4D34-AFE7-90AB584B18D3}"/>
    <dgm:cxn modelId="{D23DBBA4-AA61-4CBE-8596-FFF1E1FB4198}" type="presOf" srcId="{3DAAF7F7-B807-440A-9897-364C4D8E1997}" destId="{C1382A09-2FEF-4D4A-9C0D-3C2796DC6F86}" srcOrd="0" destOrd="0" presId="urn:microsoft.com/office/officeart/2005/8/layout/vList2"/>
    <dgm:cxn modelId="{486D2BE9-0A3B-47AC-9C16-DC7FF86C570F}" srcId="{0E08AE2A-F6EE-41A5-BE36-E08E5F996EC3}" destId="{1BCD1D8B-7318-4118-BCBB-8575E7826AF5}" srcOrd="0" destOrd="0" parTransId="{6976D2CC-AD81-471F-B021-FD40335A179E}" sibTransId="{29079917-13A7-44A4-B9E1-A35F5ED626D4}"/>
    <dgm:cxn modelId="{DF3E346A-2B9D-462F-87F7-144E4CF41E93}" srcId="{0E08AE2A-F6EE-41A5-BE36-E08E5F996EC3}" destId="{13F845DD-BDF6-429B-9E91-5724363CE894}" srcOrd="8" destOrd="0" parTransId="{9056CE9A-D4B9-4DFD-AF4C-27D6E9A14A5A}" sibTransId="{2928C249-627F-40F0-B7D7-B6C049F1D811}"/>
    <dgm:cxn modelId="{A7139F12-0ACD-40D6-A87C-73A34A861A90}" srcId="{0E08AE2A-F6EE-41A5-BE36-E08E5F996EC3}" destId="{916F5952-C053-4F18-89A5-5B7156BA4E27}" srcOrd="3" destOrd="0" parTransId="{5D2CF48C-21A8-423D-AC2D-A3C116BE69C9}" sibTransId="{B1B88CFB-35A3-4217-AAA4-F6FE613ECC21}"/>
    <dgm:cxn modelId="{99697D2F-CC89-474B-836F-7BAE40C4E88F}" srcId="{916F5952-C053-4F18-89A5-5B7156BA4E27}" destId="{8F4FDDB3-C98E-44EA-94EC-215FB8B805DB}" srcOrd="0" destOrd="0" parTransId="{AE9615CD-A0EF-4328-9683-B3A793FC2384}" sibTransId="{49E8B220-B330-4652-B517-F9EF6C1251C5}"/>
    <dgm:cxn modelId="{E6D8B31A-F233-42FB-AC62-98B677A9626F}" srcId="{0E08AE2A-F6EE-41A5-BE36-E08E5F996EC3}" destId="{4D2D85F5-FC01-4380-9A3C-529E12090467}" srcOrd="1" destOrd="0" parTransId="{B5FEABB7-E92B-42BA-9305-6AC0DAA79E31}" sibTransId="{EFED606B-C07B-4E2E-A186-7020EDE63D9B}"/>
    <dgm:cxn modelId="{B1452895-8E5A-475C-AAED-45188A2F58BC}" type="presOf" srcId="{EACB424D-6FC1-46F3-A4EC-4EB351DFCCEE}" destId="{35F71F41-2227-4577-9465-61254BFA310B}" srcOrd="0" destOrd="0" presId="urn:microsoft.com/office/officeart/2005/8/layout/vList2"/>
    <dgm:cxn modelId="{897EAABE-D9D5-44A2-81B6-0952E4A50D1F}" type="presOf" srcId="{9760DA59-B75F-4970-B2BF-263969AADF2A}" destId="{C1382A09-2FEF-4D4A-9C0D-3C2796DC6F86}" srcOrd="0" destOrd="8" presId="urn:microsoft.com/office/officeart/2005/8/layout/vList2"/>
    <dgm:cxn modelId="{24761463-B9AA-4DB5-AB2A-9393F4B66636}" type="presOf" srcId="{C3C7C003-C239-487B-A51D-895D5055FB6B}" destId="{C1382A09-2FEF-4D4A-9C0D-3C2796DC6F86}" srcOrd="0" destOrd="6" presId="urn:microsoft.com/office/officeart/2005/8/layout/vList2"/>
    <dgm:cxn modelId="{D2D014F5-90C5-4924-9C8F-A7F76DEF0C3C}" type="presOf" srcId="{A8684890-8775-4B38-B633-1141F747C4CA}" destId="{C1382A09-2FEF-4D4A-9C0D-3C2796DC6F86}" srcOrd="0" destOrd="5" presId="urn:microsoft.com/office/officeart/2005/8/layout/vList2"/>
    <dgm:cxn modelId="{C37166D9-9110-4AC1-A37B-6BED9463431F}" srcId="{6FBFD224-106D-4079-9446-D9A25816C81A}" destId="{09C23E70-6545-4324-8D34-120E83BEFD83}" srcOrd="2" destOrd="0" parTransId="{BCB9442F-9FE6-4914-839D-F7979E4BB45C}" sibTransId="{2A8EBBA5-9BBF-452D-8359-AB175911DBB3}"/>
    <dgm:cxn modelId="{38AA3B59-41C0-4DD0-940A-7F751B6AC490}" type="presOf" srcId="{74DCF88A-BC4C-4C35-8051-746B88E03BDE}" destId="{C1382A09-2FEF-4D4A-9C0D-3C2796DC6F86}" srcOrd="0" destOrd="1" presId="urn:microsoft.com/office/officeart/2005/8/layout/vList2"/>
    <dgm:cxn modelId="{CCC85AA6-6BB4-49A2-99DD-82309A9CB039}" type="presOf" srcId="{60B2825E-BCB0-470C-97A7-A8A98BF85318}" destId="{C1382A09-2FEF-4D4A-9C0D-3C2796DC6F86}" srcOrd="0" destOrd="9" presId="urn:microsoft.com/office/officeart/2005/8/layout/vList2"/>
    <dgm:cxn modelId="{C03E66C0-4BC8-4CF3-9634-949C67B8784F}" srcId="{0E08AE2A-F6EE-41A5-BE36-E08E5F996EC3}" destId="{ECB9854D-EF4A-4DE3-8BDF-F980615CFC80}" srcOrd="2" destOrd="0" parTransId="{485D04B2-3F57-4D97-91BC-EEC1F32C86F8}" sibTransId="{052AF157-760D-4D04-9E4D-D7B55616E5EE}"/>
    <dgm:cxn modelId="{9FDDB432-9E3D-4B04-876B-0FDEC9396719}" srcId="{6FBFD224-106D-4079-9446-D9A25816C81A}" destId="{3EE8E3E3-36F4-449C-84F9-C4F9000B6CBB}" srcOrd="3" destOrd="0" parTransId="{BB6EB960-68AD-494D-9DCC-E69BE7154467}" sibTransId="{A27FF98B-6CE0-4C20-931B-574F5B744B7B}"/>
    <dgm:cxn modelId="{964219F9-3FDB-4E70-83A0-C55BFA5EF021}" type="presOf" srcId="{09C23E70-6545-4324-8D34-120E83BEFD83}" destId="{C1382A09-2FEF-4D4A-9C0D-3C2796DC6F86}" srcOrd="0" destOrd="2" presId="urn:microsoft.com/office/officeart/2005/8/layout/vList2"/>
    <dgm:cxn modelId="{ACFE072B-1C07-4D14-962B-1B590EA81776}" type="presParOf" srcId="{35F71F41-2227-4577-9465-61254BFA310B}" destId="{1C5CD9F4-F978-4D22-9174-728E64AB3207}" srcOrd="0" destOrd="0" presId="urn:microsoft.com/office/officeart/2005/8/layout/vList2"/>
    <dgm:cxn modelId="{F1BC4FC1-558C-4625-B729-3062C9D5102E}" type="presParOf" srcId="{35F71F41-2227-4577-9465-61254BFA310B}" destId="{F02D9A39-1E0D-479F-9DAB-B097AD439D3C}" srcOrd="1" destOrd="0" presId="urn:microsoft.com/office/officeart/2005/8/layout/vList2"/>
    <dgm:cxn modelId="{9E7DCA3D-5EBC-4D0E-8DCB-E20446F15ADD}" type="presParOf" srcId="{35F71F41-2227-4577-9465-61254BFA310B}" destId="{4FB813C9-BBBC-43DC-969D-78CF910EE221}" srcOrd="2" destOrd="0" presId="urn:microsoft.com/office/officeart/2005/8/layout/vList2"/>
    <dgm:cxn modelId="{40476685-BC06-4A66-A31D-FD4A38D848BD}" type="presParOf" srcId="{35F71F41-2227-4577-9465-61254BFA310B}" destId="{C1382A09-2FEF-4D4A-9C0D-3C2796DC6F86}"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5CD9F4-F978-4D22-9174-728E64AB3207}">
      <dsp:nvSpPr>
        <dsp:cNvPr id="0" name=""/>
        <dsp:cNvSpPr/>
      </dsp:nvSpPr>
      <dsp:spPr>
        <a:xfrm>
          <a:off x="0" y="0"/>
          <a:ext cx="10574348" cy="28114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l-GR" sz="1800" kern="1200" dirty="0"/>
            <a:t>Πρωτότυπη ερευνητική εργασία</a:t>
          </a:r>
          <a:endParaRPr lang="en-US" sz="1800" kern="1200" dirty="0"/>
        </a:p>
      </dsp:txBody>
      <dsp:txXfrm>
        <a:off x="13725" y="13725"/>
        <a:ext cx="10546898" cy="253698"/>
      </dsp:txXfrm>
    </dsp:sp>
    <dsp:sp modelId="{F02D9A39-1E0D-479F-9DAB-B097AD439D3C}">
      <dsp:nvSpPr>
        <dsp:cNvPr id="0" name=""/>
        <dsp:cNvSpPr/>
      </dsp:nvSpPr>
      <dsp:spPr>
        <a:xfrm>
          <a:off x="0" y="347130"/>
          <a:ext cx="8269245" cy="16905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736"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l-GR" sz="1200" kern="1200" dirty="0"/>
            <a:t>Ιδέα για </a:t>
          </a:r>
          <a:r>
            <a:rPr lang="el-GR" sz="1200" b="1" kern="1200" dirty="0"/>
            <a:t>θέμα</a:t>
          </a:r>
          <a:endParaRPr lang="en-US" sz="1200" b="1" kern="1200" dirty="0"/>
        </a:p>
        <a:p>
          <a:pPr marL="114300" lvl="1" indent="-114300" algn="l" defTabSz="533400">
            <a:lnSpc>
              <a:spcPct val="90000"/>
            </a:lnSpc>
            <a:spcBef>
              <a:spcPct val="0"/>
            </a:spcBef>
            <a:spcAft>
              <a:spcPct val="20000"/>
            </a:spcAft>
            <a:buChar char="••"/>
          </a:pPr>
          <a:r>
            <a:rPr lang="el-GR" sz="1200" b="1" kern="1200" dirty="0"/>
            <a:t>Βιβλιογραφική ανασκόπηση</a:t>
          </a:r>
          <a:endParaRPr lang="en-US" sz="1200" b="1" kern="1200" dirty="0"/>
        </a:p>
        <a:p>
          <a:pPr marL="114300" lvl="1" indent="-114300" algn="l" defTabSz="533400">
            <a:lnSpc>
              <a:spcPct val="90000"/>
            </a:lnSpc>
            <a:spcBef>
              <a:spcPct val="0"/>
            </a:spcBef>
            <a:spcAft>
              <a:spcPct val="20000"/>
            </a:spcAft>
            <a:buChar char="••"/>
          </a:pPr>
          <a:r>
            <a:rPr lang="el-GR" sz="1200" kern="1200" dirty="0"/>
            <a:t>Οριστικοποίηση θέματος – </a:t>
          </a:r>
          <a:r>
            <a:rPr lang="el-GR" sz="1200" b="1" kern="1200" dirty="0"/>
            <a:t>τίτλου</a:t>
          </a:r>
          <a:endParaRPr lang="en-US" sz="1200" b="1" kern="1200" dirty="0"/>
        </a:p>
        <a:p>
          <a:pPr marL="114300" lvl="1" indent="-114300" algn="l" defTabSz="533400">
            <a:lnSpc>
              <a:spcPct val="90000"/>
            </a:lnSpc>
            <a:spcBef>
              <a:spcPct val="0"/>
            </a:spcBef>
            <a:spcAft>
              <a:spcPct val="20000"/>
            </a:spcAft>
            <a:buChar char="••"/>
          </a:pPr>
          <a:r>
            <a:rPr lang="el-GR" sz="1200" kern="1200" dirty="0"/>
            <a:t>Συγγραφή </a:t>
          </a:r>
          <a:r>
            <a:rPr lang="el-GR" sz="1200" b="1" kern="1200" dirty="0"/>
            <a:t>ερευνητικού πρωτοκόλλου </a:t>
          </a:r>
          <a:r>
            <a:rPr lang="el-GR" sz="1200" kern="1200" dirty="0">
              <a:sym typeface="Wingdings" panose="05000000000000000000" pitchFamily="2" charset="2"/>
            </a:rPr>
            <a:t> προς </a:t>
          </a:r>
          <a:r>
            <a:rPr lang="el-GR" sz="1200" b="1" kern="1200" dirty="0">
              <a:sym typeface="Wingdings" panose="05000000000000000000" pitchFamily="2" charset="2"/>
            </a:rPr>
            <a:t>έγκριση από επιστημονικό συμβούλιο</a:t>
          </a:r>
          <a:r>
            <a:rPr lang="el-GR" sz="1200" kern="1200" dirty="0">
              <a:sym typeface="Wingdings" panose="05000000000000000000" pitchFamily="2" charset="2"/>
            </a:rPr>
            <a:t>, μαζί με </a:t>
          </a:r>
          <a:r>
            <a:rPr lang="el-GR" sz="1200" b="1" kern="1200" dirty="0">
              <a:sym typeface="Wingdings" panose="05000000000000000000" pitchFamily="2" charset="2"/>
            </a:rPr>
            <a:t>έντυπο συγκατάθεσης</a:t>
          </a:r>
          <a:endParaRPr lang="en-US" sz="1200" b="1" kern="1200" dirty="0"/>
        </a:p>
        <a:p>
          <a:pPr marL="228600" lvl="2" indent="-114300" algn="l" defTabSz="533400">
            <a:lnSpc>
              <a:spcPct val="90000"/>
            </a:lnSpc>
            <a:spcBef>
              <a:spcPct val="0"/>
            </a:spcBef>
            <a:spcAft>
              <a:spcPct val="20000"/>
            </a:spcAft>
            <a:buChar char="••"/>
          </a:pPr>
          <a:r>
            <a:rPr lang="el-GR" sz="1200" kern="1200" dirty="0"/>
            <a:t>ΕΡΕΥΝΗΤΙΚΟ ΕΡΩΤΗΜΑ </a:t>
          </a:r>
          <a:endParaRPr lang="en-US" sz="1200" kern="1200" dirty="0"/>
        </a:p>
        <a:p>
          <a:pPr marL="228600" lvl="2" indent="-114300" algn="l" defTabSz="533400">
            <a:lnSpc>
              <a:spcPct val="90000"/>
            </a:lnSpc>
            <a:spcBef>
              <a:spcPct val="0"/>
            </a:spcBef>
            <a:spcAft>
              <a:spcPct val="20000"/>
            </a:spcAft>
            <a:buChar char="••"/>
          </a:pPr>
          <a:r>
            <a:rPr lang="el-GR" sz="1200" kern="1200" dirty="0"/>
            <a:t>Μεθοδολογία απάντησης: είδος μελέτης (αναδρομική - συγχρονική - προοπτική, παρατήρησης – παρέμβασης, </a:t>
          </a:r>
          <a:r>
            <a:rPr lang="el-GR" sz="1200" kern="1200" dirty="0" err="1"/>
            <a:t>κλπ</a:t>
          </a:r>
          <a:r>
            <a:rPr lang="el-GR" sz="1200" kern="1200" dirty="0"/>
            <a:t>)</a:t>
          </a:r>
          <a:endParaRPr lang="en-US" sz="1200" kern="1200" dirty="0"/>
        </a:p>
        <a:p>
          <a:pPr marL="114300" lvl="1" indent="-114300" algn="l" defTabSz="533400">
            <a:lnSpc>
              <a:spcPct val="90000"/>
            </a:lnSpc>
            <a:spcBef>
              <a:spcPct val="0"/>
            </a:spcBef>
            <a:spcAft>
              <a:spcPct val="20000"/>
            </a:spcAft>
            <a:buChar char="••"/>
          </a:pPr>
          <a:r>
            <a:rPr lang="el-GR" sz="1200" kern="1200" dirty="0"/>
            <a:t>Εφαρμογή πρωτοκόλλου: Συλλογή δεδομένων – </a:t>
          </a:r>
          <a:r>
            <a:rPr lang="el-GR" sz="1200" kern="1200" dirty="0" err="1"/>
            <a:t>μικροτροποποιήσεις</a:t>
          </a:r>
          <a:r>
            <a:rPr lang="el-GR" sz="1200" kern="1200" dirty="0"/>
            <a:t> μεθοδολογίας </a:t>
          </a:r>
          <a:endParaRPr lang="en-US" sz="1200" kern="1200" dirty="0"/>
        </a:p>
        <a:p>
          <a:pPr marL="114300" lvl="1" indent="-114300" algn="l" defTabSz="533400">
            <a:lnSpc>
              <a:spcPct val="90000"/>
            </a:lnSpc>
            <a:spcBef>
              <a:spcPct val="0"/>
            </a:spcBef>
            <a:spcAft>
              <a:spcPct val="20000"/>
            </a:spcAft>
            <a:buChar char="••"/>
          </a:pPr>
          <a:r>
            <a:rPr lang="el-GR" sz="1200" kern="1200" dirty="0"/>
            <a:t>Ανάλυση </a:t>
          </a:r>
          <a:r>
            <a:rPr lang="el-GR" sz="1200" kern="1200" dirty="0" err="1"/>
            <a:t>δεδόμένων</a:t>
          </a:r>
          <a:r>
            <a:rPr lang="el-GR" sz="1200" kern="1200" dirty="0"/>
            <a:t> (στατιστικός;) – καταγραφή αποτελεσμάτων – ερμηνεία </a:t>
          </a:r>
          <a:endParaRPr lang="en-US" sz="1200" kern="1200" dirty="0"/>
        </a:p>
        <a:p>
          <a:pPr marL="57150" lvl="1" indent="-57150" algn="l" defTabSz="444500">
            <a:lnSpc>
              <a:spcPct val="90000"/>
            </a:lnSpc>
            <a:spcBef>
              <a:spcPct val="0"/>
            </a:spcBef>
            <a:spcAft>
              <a:spcPct val="20000"/>
            </a:spcAft>
            <a:buChar char="••"/>
          </a:pPr>
          <a:endParaRPr lang="en-US" sz="1000" kern="1200" dirty="0"/>
        </a:p>
        <a:p>
          <a:pPr marL="57150" lvl="1" indent="-57150" algn="l" defTabSz="444500">
            <a:lnSpc>
              <a:spcPct val="90000"/>
            </a:lnSpc>
            <a:spcBef>
              <a:spcPct val="0"/>
            </a:spcBef>
            <a:spcAft>
              <a:spcPct val="20000"/>
            </a:spcAft>
            <a:buChar char="••"/>
          </a:pPr>
          <a:endParaRPr lang="en-US" sz="1000" kern="1200" dirty="0"/>
        </a:p>
        <a:p>
          <a:pPr marL="57150" lvl="1" indent="-57150" algn="l" defTabSz="444500">
            <a:lnSpc>
              <a:spcPct val="90000"/>
            </a:lnSpc>
            <a:spcBef>
              <a:spcPct val="0"/>
            </a:spcBef>
            <a:spcAft>
              <a:spcPct val="20000"/>
            </a:spcAft>
            <a:buChar char="••"/>
          </a:pPr>
          <a:endParaRPr lang="en-US" sz="1000" kern="1200" dirty="0"/>
        </a:p>
      </dsp:txBody>
      <dsp:txXfrm>
        <a:off x="0" y="347130"/>
        <a:ext cx="8269245" cy="1690569"/>
      </dsp:txXfrm>
    </dsp:sp>
    <dsp:sp modelId="{4FB813C9-BBBC-43DC-969D-78CF910EE221}">
      <dsp:nvSpPr>
        <dsp:cNvPr id="0" name=""/>
        <dsp:cNvSpPr/>
      </dsp:nvSpPr>
      <dsp:spPr>
        <a:xfrm>
          <a:off x="0" y="1979782"/>
          <a:ext cx="10574348" cy="3116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l-GR" sz="1800" kern="1200" dirty="0"/>
            <a:t>Συστηματική ανασκόπηση</a:t>
          </a:r>
          <a:endParaRPr lang="en-US" sz="1800" kern="1200" dirty="0"/>
        </a:p>
      </dsp:txBody>
      <dsp:txXfrm>
        <a:off x="15213" y="1994995"/>
        <a:ext cx="10543922" cy="281204"/>
      </dsp:txXfrm>
    </dsp:sp>
    <dsp:sp modelId="{C1382A09-2FEF-4D4A-9C0D-3C2796DC6F86}">
      <dsp:nvSpPr>
        <dsp:cNvPr id="0" name=""/>
        <dsp:cNvSpPr/>
      </dsp:nvSpPr>
      <dsp:spPr>
        <a:xfrm>
          <a:off x="1547291" y="2297243"/>
          <a:ext cx="5420093" cy="2361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73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l-GR" sz="1300" b="1" kern="1200" dirty="0"/>
            <a:t>Ιδέα για θέμα </a:t>
          </a:r>
          <a:endParaRPr lang="en-US" sz="1300" b="1" kern="1200" dirty="0"/>
        </a:p>
        <a:p>
          <a:pPr marL="114300" lvl="1" indent="-114300" algn="l" defTabSz="577850">
            <a:lnSpc>
              <a:spcPct val="90000"/>
            </a:lnSpc>
            <a:spcBef>
              <a:spcPct val="0"/>
            </a:spcBef>
            <a:spcAft>
              <a:spcPct val="20000"/>
            </a:spcAft>
            <a:buChar char="••"/>
          </a:pPr>
          <a:r>
            <a:rPr lang="el-GR" sz="1300" b="1" kern="1200" dirty="0"/>
            <a:t>Βιβλιογραφική ανασκόπηση</a:t>
          </a:r>
          <a:endParaRPr lang="en-US" sz="1300" b="1" kern="1200" dirty="0"/>
        </a:p>
        <a:p>
          <a:pPr marL="114300" lvl="1" indent="-114300" algn="l" defTabSz="577850">
            <a:lnSpc>
              <a:spcPct val="90000"/>
            </a:lnSpc>
            <a:spcBef>
              <a:spcPct val="0"/>
            </a:spcBef>
            <a:spcAft>
              <a:spcPct val="20000"/>
            </a:spcAft>
            <a:buChar char="••"/>
          </a:pPr>
          <a:r>
            <a:rPr lang="el-GR" sz="1300" kern="1200" dirty="0"/>
            <a:t>Οριστικοποίηση θέματος – τίτλου </a:t>
          </a:r>
          <a:endParaRPr lang="en-US" sz="1300" kern="1200" dirty="0"/>
        </a:p>
        <a:p>
          <a:pPr marL="228600" lvl="2" indent="-114300" algn="l" defTabSz="577850">
            <a:lnSpc>
              <a:spcPct val="90000"/>
            </a:lnSpc>
            <a:spcBef>
              <a:spcPct val="0"/>
            </a:spcBef>
            <a:spcAft>
              <a:spcPct val="20000"/>
            </a:spcAft>
            <a:buChar char="••"/>
          </a:pPr>
          <a:r>
            <a:rPr lang="en-US" sz="1300" kern="1200" dirty="0"/>
            <a:t>“Umbrella” review?</a:t>
          </a:r>
        </a:p>
        <a:p>
          <a:pPr marL="114300" lvl="1" indent="-114300" algn="l" defTabSz="577850">
            <a:lnSpc>
              <a:spcPct val="90000"/>
            </a:lnSpc>
            <a:spcBef>
              <a:spcPct val="0"/>
            </a:spcBef>
            <a:spcAft>
              <a:spcPct val="20000"/>
            </a:spcAft>
            <a:buChar char="••"/>
          </a:pPr>
          <a:r>
            <a:rPr lang="el-GR" sz="1300" kern="1200" dirty="0"/>
            <a:t>Συγγραφή ερευνητικού πρωτοκόλλου</a:t>
          </a:r>
          <a:endParaRPr lang="en-US" sz="1300" kern="1200" dirty="0"/>
        </a:p>
        <a:p>
          <a:pPr marL="228600" lvl="2" indent="-114300" algn="l" defTabSz="577850">
            <a:lnSpc>
              <a:spcPct val="90000"/>
            </a:lnSpc>
            <a:spcBef>
              <a:spcPct val="0"/>
            </a:spcBef>
            <a:spcAft>
              <a:spcPct val="20000"/>
            </a:spcAft>
            <a:buChar char="••"/>
          </a:pPr>
          <a:r>
            <a:rPr lang="el-GR" sz="1300" b="1" kern="1200" dirty="0"/>
            <a:t>ΣΤΡΑΤΗΓΙΚΗ ΑΝΑΖΗΤΗΣΗΣ</a:t>
          </a:r>
          <a:r>
            <a:rPr lang="en-US" sz="1300" kern="1200" dirty="0"/>
            <a:t>	</a:t>
          </a:r>
          <a:r>
            <a:rPr lang="el-GR" sz="1300" kern="1200" dirty="0"/>
            <a:t> </a:t>
          </a:r>
          <a:endParaRPr lang="en-US" sz="1300" kern="1200" dirty="0"/>
        </a:p>
        <a:p>
          <a:pPr marL="228600" lvl="2" indent="-114300" algn="l" defTabSz="577850">
            <a:lnSpc>
              <a:spcPct val="90000"/>
            </a:lnSpc>
            <a:spcBef>
              <a:spcPct val="0"/>
            </a:spcBef>
            <a:spcAft>
              <a:spcPct val="20000"/>
            </a:spcAft>
            <a:buChar char="••"/>
          </a:pPr>
          <a:r>
            <a:rPr lang="el-GR" sz="1300" kern="1200" dirty="0"/>
            <a:t>ΚΡΙΤΗΡΙΑ ΑΠΟΚΛΕΙΣΜΟΥ </a:t>
          </a:r>
          <a:endParaRPr lang="en-US" sz="1300" kern="1200" dirty="0"/>
        </a:p>
        <a:p>
          <a:pPr marL="228600" lvl="2" indent="-114300" algn="l" defTabSz="577850">
            <a:lnSpc>
              <a:spcPct val="90000"/>
            </a:lnSpc>
            <a:spcBef>
              <a:spcPct val="0"/>
            </a:spcBef>
            <a:spcAft>
              <a:spcPct val="20000"/>
            </a:spcAft>
            <a:buChar char="••"/>
          </a:pPr>
          <a:r>
            <a:rPr lang="el-GR" sz="1300" kern="1200" dirty="0"/>
            <a:t>Τελική επιλογή μελετών: ~ 50 </a:t>
          </a:r>
          <a:r>
            <a:rPr lang="en-US" sz="1300" kern="1200" dirty="0"/>
            <a:t>max</a:t>
          </a:r>
        </a:p>
        <a:p>
          <a:pPr marL="228600" lvl="2" indent="-114300" algn="l" defTabSz="577850">
            <a:lnSpc>
              <a:spcPct val="90000"/>
            </a:lnSpc>
            <a:spcBef>
              <a:spcPct val="0"/>
            </a:spcBef>
            <a:spcAft>
              <a:spcPct val="20000"/>
            </a:spcAft>
            <a:buChar char="••"/>
          </a:pPr>
          <a:r>
            <a:rPr lang="el-GR" sz="1300" kern="1200" dirty="0"/>
            <a:t>Κριτική ανάγνωση/αξιολόγηση ποιότητας </a:t>
          </a:r>
          <a:r>
            <a:rPr lang="el-GR" sz="1300" kern="1200" dirty="0" err="1"/>
            <a:t>μελετων</a:t>
          </a:r>
          <a:endParaRPr lang="en-US" sz="1300" kern="1200" dirty="0"/>
        </a:p>
        <a:p>
          <a:pPr marL="228600" lvl="2" indent="-114300" algn="l" defTabSz="577850">
            <a:lnSpc>
              <a:spcPct val="90000"/>
            </a:lnSpc>
            <a:spcBef>
              <a:spcPct val="0"/>
            </a:spcBef>
            <a:spcAft>
              <a:spcPct val="20000"/>
            </a:spcAft>
            <a:buChar char="••"/>
          </a:pPr>
          <a:r>
            <a:rPr lang="el-GR" sz="1300" kern="1200" dirty="0"/>
            <a:t>Σύνθεση και ερμηνεία αποτελεσμάτων μελετών</a:t>
          </a:r>
          <a:r>
            <a:rPr lang="en-US" sz="1300" kern="1200" dirty="0"/>
            <a:t> </a:t>
          </a:r>
        </a:p>
      </dsp:txBody>
      <dsp:txXfrm>
        <a:off x="1547291" y="2297243"/>
        <a:ext cx="5420093" cy="236183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45A8C2-87EA-4BDB-8C2B-694E2761EA94}" type="datetimeFigureOut">
              <a:rPr lang="en-US" smtClean="0"/>
              <a:pPr/>
              <a:t>6/12/2026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899C31-3DA2-443A-A5CE-AFCBDC75DCF7}" type="slidenum">
              <a:rPr lang="en-US" smtClean="0"/>
              <a:pPr/>
              <a:t>‹#›</a:t>
            </a:fld>
            <a:endParaRPr lang="en-US"/>
          </a:p>
        </p:txBody>
      </p:sp>
    </p:spTree>
    <p:extLst>
      <p:ext uri="{BB962C8B-B14F-4D97-AF65-F5344CB8AC3E}">
        <p14:creationId xmlns:p14="http://schemas.microsoft.com/office/powerpoint/2010/main" val="2317749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1899C31-3DA2-443A-A5CE-AFCBDC75DCF7}" type="slidenum">
              <a:rPr lang="en-US" smtClean="0"/>
              <a:pPr/>
              <a:t>8</a:t>
            </a:fld>
            <a:endParaRPr lang="en-US"/>
          </a:p>
        </p:txBody>
      </p:sp>
    </p:spTree>
    <p:extLst>
      <p:ext uri="{BB962C8B-B14F-4D97-AF65-F5344CB8AC3E}">
        <p14:creationId xmlns:p14="http://schemas.microsoft.com/office/powerpoint/2010/main" val="2366851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546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1926769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1824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B4BFC8-E64D-4725-93C1-2BF4D9D5544D}" type="datetimeFigureOut">
              <a:rPr lang="en-US" smtClean="0"/>
              <a:pPr/>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3915635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B4BFC8-E64D-4725-93C1-2BF4D9D5544D}" type="datetimeFigureOut">
              <a:rPr lang="en-US" smtClean="0"/>
              <a:pPr/>
              <a:t>6/12/2026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3123494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B4BFC8-E64D-4725-93C1-2BF4D9D5544D}" type="datetimeFigureOut">
              <a:rPr lang="en-US" smtClean="0"/>
              <a:pPr/>
              <a:t>6/12/2026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318017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2B4BFC8-E64D-4725-93C1-2BF4D9D5544D}" type="datetimeFigureOut">
              <a:rPr lang="en-US" smtClean="0"/>
              <a:pPr/>
              <a:t>6/12/2026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75865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2B4BFC8-E64D-4725-93C1-2BF4D9D5544D}" type="datetimeFigureOut">
              <a:rPr lang="en-US" smtClean="0"/>
              <a:pPr/>
              <a:t>6/12/2026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C262BEC-3A47-4F49-A758-F85FC44481D9}" type="slidenum">
              <a:rPr lang="en-US" smtClean="0"/>
              <a:pPr/>
              <a:t>‹#›</a:t>
            </a:fld>
            <a:endParaRPr lang="en-US"/>
          </a:p>
        </p:txBody>
      </p:sp>
    </p:spTree>
    <p:extLst>
      <p:ext uri="{BB962C8B-B14F-4D97-AF65-F5344CB8AC3E}">
        <p14:creationId xmlns:p14="http://schemas.microsoft.com/office/powerpoint/2010/main" val="870072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B4BFC8-E64D-4725-93C1-2BF4D9D5544D}" type="datetimeFigureOut">
              <a:rPr lang="en-US" smtClean="0"/>
              <a:pPr/>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3720928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161391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3405335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8754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1497384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200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B4BFC8-E64D-4725-93C1-2BF4D9D5544D}" type="datetimeFigureOut">
              <a:rPr lang="en-US" smtClean="0"/>
              <a:pPr/>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2146937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B4BFC8-E64D-4725-93C1-2BF4D9D5544D}" type="datetimeFigureOut">
              <a:rPr lang="en-US" smtClean="0"/>
              <a:pPr/>
              <a:t>6/12/2026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82863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B4BFC8-E64D-4725-93C1-2BF4D9D5544D}" type="datetimeFigureOut">
              <a:rPr lang="en-US" smtClean="0"/>
              <a:pPr/>
              <a:t>6/12/2026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14586247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2B4BFC8-E64D-4725-93C1-2BF4D9D5544D}" type="datetimeFigureOut">
              <a:rPr lang="en-US" smtClean="0"/>
              <a:pPr/>
              <a:t>6/12/2026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639544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2B4BFC8-E64D-4725-93C1-2BF4D9D5544D}" type="datetimeFigureOut">
              <a:rPr lang="en-US" smtClean="0"/>
              <a:pPr/>
              <a:t>6/12/2026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solidFill>
                <a:srgbClr val="637052"/>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C262BEC-3A47-4F49-A758-F85FC44481D9}" type="slidenum">
              <a:rPr lang="en-US" smtClean="0">
                <a:solidFill>
                  <a:srgbClr val="637052"/>
                </a:solidFill>
              </a:rPr>
              <a:pPr/>
              <a:t>‹#›</a:t>
            </a:fld>
            <a:endParaRPr lang="en-US">
              <a:solidFill>
                <a:srgbClr val="637052"/>
              </a:solidFill>
            </a:endParaRPr>
          </a:p>
        </p:txBody>
      </p:sp>
    </p:spTree>
    <p:extLst>
      <p:ext uri="{BB962C8B-B14F-4D97-AF65-F5344CB8AC3E}">
        <p14:creationId xmlns:p14="http://schemas.microsoft.com/office/powerpoint/2010/main" val="2589102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B4BFC8-E64D-4725-93C1-2BF4D9D5544D}" type="datetimeFigureOut">
              <a:rPr lang="en-US" smtClean="0"/>
              <a:pPr/>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40797769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40355243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4BFC8-E64D-4725-93C1-2BF4D9D5544D}" type="datetimeFigureOut">
              <a:rPr lang="en-US" smtClean="0"/>
              <a:pPr/>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62BEC-3A47-4F49-A758-F85FC44481D9}" type="slidenum">
              <a:rPr lang="en-US" smtClean="0"/>
              <a:pPr/>
              <a:t>‹#›</a:t>
            </a:fld>
            <a:endParaRPr lang="en-US"/>
          </a:p>
        </p:txBody>
      </p:sp>
    </p:spTree>
    <p:extLst>
      <p:ext uri="{BB962C8B-B14F-4D97-AF65-F5344CB8AC3E}">
        <p14:creationId xmlns:p14="http://schemas.microsoft.com/office/powerpoint/2010/main" val="762093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2B4BFC8-E64D-4725-93C1-2BF4D9D5544D}" type="datetimeFigureOut">
              <a:rPr lang="en-US" smtClean="0"/>
              <a:pPr/>
              <a:t>6/12/2026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C262BEC-3A47-4F49-A758-F85FC44481D9}"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7830420"/>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2B4BFC8-E64D-4725-93C1-2BF4D9D5544D}" type="datetimeFigureOut">
              <a:rPr lang="en-US" smtClean="0"/>
              <a:pPr/>
              <a:t>6/12/2026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C262BEC-3A47-4F49-A758-F85FC44481D9}"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86375"/>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55799" y="4467812"/>
            <a:ext cx="9202651" cy="1713532"/>
          </a:xfrm>
        </p:spPr>
        <p:txBody>
          <a:bodyPr>
            <a:normAutofit fontScale="92500" lnSpcReduction="20000"/>
          </a:bodyPr>
          <a:lstStyle/>
          <a:p>
            <a:r>
              <a:rPr lang="el-GR" sz="3300" b="1" dirty="0" err="1">
                <a:solidFill>
                  <a:schemeClr val="tx1"/>
                </a:solidFill>
              </a:rPr>
              <a:t>Οδηγιεσ</a:t>
            </a:r>
            <a:r>
              <a:rPr lang="el-GR" sz="3300" b="1" dirty="0">
                <a:solidFill>
                  <a:schemeClr val="tx1"/>
                </a:solidFill>
              </a:rPr>
              <a:t> </a:t>
            </a:r>
            <a:r>
              <a:rPr lang="el-GR" sz="3300" b="1" dirty="0" err="1">
                <a:solidFill>
                  <a:schemeClr val="tx1"/>
                </a:solidFill>
              </a:rPr>
              <a:t>συγγραφησ</a:t>
            </a:r>
            <a:r>
              <a:rPr lang="el-GR" sz="3300" b="1" dirty="0">
                <a:solidFill>
                  <a:schemeClr val="tx1"/>
                </a:solidFill>
              </a:rPr>
              <a:t> </a:t>
            </a:r>
            <a:r>
              <a:rPr lang="el-GR" sz="3300" b="1" dirty="0" err="1">
                <a:solidFill>
                  <a:schemeClr val="tx1"/>
                </a:solidFill>
              </a:rPr>
              <a:t>διπλωματικησ</a:t>
            </a:r>
            <a:r>
              <a:rPr lang="el-GR" sz="3300" b="1" dirty="0">
                <a:solidFill>
                  <a:schemeClr val="tx1"/>
                </a:solidFill>
              </a:rPr>
              <a:t> </a:t>
            </a:r>
            <a:r>
              <a:rPr lang="el-GR" sz="3300" b="1" dirty="0" err="1">
                <a:solidFill>
                  <a:schemeClr val="tx1"/>
                </a:solidFill>
              </a:rPr>
              <a:t>εργασιασ</a:t>
            </a:r>
            <a:r>
              <a:rPr lang="el-GR" sz="3300" b="1" dirty="0">
                <a:solidFill>
                  <a:schemeClr val="tx1"/>
                </a:solidFill>
              </a:rPr>
              <a:t> </a:t>
            </a:r>
            <a:r>
              <a:rPr lang="el-GR" sz="3300" b="1">
                <a:solidFill>
                  <a:schemeClr val="tx1"/>
                </a:solidFill>
              </a:rPr>
              <a:t>- 202</a:t>
            </a:r>
            <a:r>
              <a:rPr lang="en-GB" sz="3300" b="1">
                <a:solidFill>
                  <a:schemeClr val="tx1"/>
                </a:solidFill>
              </a:rPr>
              <a:t>6</a:t>
            </a:r>
            <a:endParaRPr lang="el-GR" sz="3300" b="1" dirty="0">
              <a:solidFill>
                <a:schemeClr val="tx1"/>
              </a:solidFill>
            </a:endParaRPr>
          </a:p>
          <a:p>
            <a:r>
              <a:rPr lang="el-GR" dirty="0"/>
              <a:t> </a:t>
            </a:r>
          </a:p>
          <a:p>
            <a:r>
              <a:rPr lang="el-GR" dirty="0"/>
              <a:t>Ε. Κραββαριτη</a:t>
            </a:r>
          </a:p>
          <a:p>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 r="-3305" b="58369"/>
          <a:stretch/>
        </p:blipFill>
        <p:spPr>
          <a:xfrm>
            <a:off x="0" y="-332075"/>
            <a:ext cx="9220200" cy="4588605"/>
          </a:xfrm>
          <a:prstGeom prst="rect">
            <a:avLst/>
          </a:prstGeom>
        </p:spPr>
      </p:pic>
    </p:spTree>
    <p:extLst>
      <p:ext uri="{BB962C8B-B14F-4D97-AF65-F5344CB8AC3E}">
        <p14:creationId xmlns:p14="http://schemas.microsoft.com/office/powerpoint/2010/main" val="14064983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239" y="324722"/>
            <a:ext cx="6971071" cy="1297686"/>
          </a:xfrm>
        </p:spPr>
        <p:txBody>
          <a:bodyPr>
            <a:normAutofit/>
          </a:bodyPr>
          <a:lstStyle/>
          <a:p>
            <a:r>
              <a:rPr lang="el-GR" sz="3600" dirty="0">
                <a:solidFill>
                  <a:schemeClr val="accent2"/>
                </a:solidFill>
              </a:rPr>
              <a:t>Διπλωματικές εργασίες</a:t>
            </a:r>
            <a:endParaRPr lang="en-US" sz="3600" dirty="0">
              <a:solidFill>
                <a:schemeClr val="accent2"/>
              </a:solidFill>
            </a:endParaRPr>
          </a:p>
        </p:txBody>
      </p:sp>
      <p:sp>
        <p:nvSpPr>
          <p:cNvPr id="3" name="Content Placeholder 2"/>
          <p:cNvSpPr>
            <a:spLocks noGrp="1"/>
          </p:cNvSpPr>
          <p:nvPr>
            <p:ph idx="1"/>
          </p:nvPr>
        </p:nvSpPr>
        <p:spPr>
          <a:xfrm>
            <a:off x="314632" y="2015613"/>
            <a:ext cx="11808541" cy="4149214"/>
          </a:xfrm>
        </p:spPr>
        <p:txBody>
          <a:bodyPr>
            <a:normAutofit fontScale="25000" lnSpcReduction="20000"/>
          </a:bodyPr>
          <a:lstStyle/>
          <a:p>
            <a:pPr>
              <a:lnSpc>
                <a:spcPct val="120000"/>
              </a:lnSpc>
              <a:spcBef>
                <a:spcPts val="600"/>
              </a:spcBef>
              <a:spcAft>
                <a:spcPts val="600"/>
              </a:spcAft>
              <a:buFont typeface="Arial" panose="020B0604020202020204" pitchFamily="34" charset="0"/>
              <a:buChar char="•"/>
            </a:pPr>
            <a:r>
              <a:rPr lang="el-GR" sz="8000" b="1" dirty="0"/>
              <a:t>Θέμα</a:t>
            </a:r>
            <a:r>
              <a:rPr lang="el-GR" sz="8000" dirty="0"/>
              <a:t> (</a:t>
            </a:r>
            <a:r>
              <a:rPr lang="el-GR" sz="8000" b="1" dirty="0"/>
              <a:t>πρωτότυπη</a:t>
            </a:r>
            <a:r>
              <a:rPr lang="el-GR" sz="8000" dirty="0"/>
              <a:t> ερευνητική εργασία </a:t>
            </a:r>
            <a:r>
              <a:rPr lang="en-US" sz="8000" dirty="0"/>
              <a:t>vs</a:t>
            </a:r>
            <a:r>
              <a:rPr lang="el-GR" sz="8000" dirty="0"/>
              <a:t> </a:t>
            </a:r>
            <a:r>
              <a:rPr lang="el-GR" sz="8000" b="1" dirty="0"/>
              <a:t>συστηματική</a:t>
            </a:r>
            <a:r>
              <a:rPr lang="el-GR" sz="8000" dirty="0"/>
              <a:t> ανασκόπηση)</a:t>
            </a:r>
          </a:p>
          <a:p>
            <a:pPr>
              <a:lnSpc>
                <a:spcPct val="120000"/>
              </a:lnSpc>
              <a:spcBef>
                <a:spcPts val="600"/>
              </a:spcBef>
              <a:spcAft>
                <a:spcPts val="600"/>
              </a:spcAft>
              <a:buFont typeface="Arial" panose="020B0604020202020204" pitchFamily="34" charset="0"/>
              <a:buChar char="•"/>
            </a:pPr>
            <a:r>
              <a:rPr lang="el-GR" sz="8000" b="1" dirty="0"/>
              <a:t>Τριμελής εξεταστική επιτροπή</a:t>
            </a:r>
            <a:r>
              <a:rPr lang="el-GR" sz="8000" dirty="0"/>
              <a:t>: </a:t>
            </a:r>
          </a:p>
          <a:p>
            <a:pPr lvl="1">
              <a:lnSpc>
                <a:spcPct val="120000"/>
              </a:lnSpc>
              <a:spcBef>
                <a:spcPts val="600"/>
              </a:spcBef>
              <a:spcAft>
                <a:spcPts val="600"/>
              </a:spcAft>
              <a:buFont typeface="Arial" panose="020B0604020202020204" pitchFamily="34" charset="0"/>
              <a:buChar char="•"/>
            </a:pPr>
            <a:r>
              <a:rPr lang="el-GR" sz="8000" b="1" dirty="0"/>
              <a:t>Επιβλέπων</a:t>
            </a:r>
            <a:r>
              <a:rPr lang="el-GR" sz="8000" dirty="0"/>
              <a:t> (</a:t>
            </a:r>
            <a:r>
              <a:rPr lang="el-GR" sz="8000"/>
              <a:t>μέλος </a:t>
            </a:r>
            <a:r>
              <a:rPr lang="el-GR" sz="8000" b="1"/>
              <a:t>ΔΕΠ</a:t>
            </a:r>
            <a:r>
              <a:rPr lang="en-GB" sz="8000" b="1"/>
              <a:t> </a:t>
            </a:r>
            <a:r>
              <a:rPr lang="el-GR" sz="8000" b="1"/>
              <a:t>ΕΚΠΑ ή άλλου ΑΕΙ</a:t>
            </a:r>
            <a:r>
              <a:rPr lang="el-GR" sz="8000"/>
              <a:t>) </a:t>
            </a:r>
            <a:endParaRPr lang="el-GR" sz="8000" dirty="0"/>
          </a:p>
          <a:p>
            <a:pPr lvl="1">
              <a:lnSpc>
                <a:spcPct val="120000"/>
              </a:lnSpc>
              <a:spcBef>
                <a:spcPts val="600"/>
              </a:spcBef>
              <a:spcAft>
                <a:spcPts val="600"/>
              </a:spcAft>
              <a:buFont typeface="Arial" panose="020B0604020202020204" pitchFamily="34" charset="0"/>
              <a:buChar char="•"/>
            </a:pPr>
            <a:r>
              <a:rPr lang="el-GR" sz="8000" b="1" dirty="0"/>
              <a:t>Μέλος</a:t>
            </a:r>
            <a:r>
              <a:rPr lang="el-GR" sz="8000" dirty="0"/>
              <a:t> (διδάσκων ΠΜΣ με </a:t>
            </a:r>
            <a:r>
              <a:rPr lang="el-GR" sz="8000" b="1" dirty="0"/>
              <a:t>διδακτορικό</a:t>
            </a:r>
            <a:r>
              <a:rPr lang="el-GR" sz="8000" dirty="0"/>
              <a:t>) </a:t>
            </a:r>
          </a:p>
          <a:p>
            <a:pPr lvl="1">
              <a:lnSpc>
                <a:spcPct val="120000"/>
              </a:lnSpc>
              <a:spcBef>
                <a:spcPts val="600"/>
              </a:spcBef>
              <a:spcAft>
                <a:spcPts val="600"/>
              </a:spcAft>
              <a:buFont typeface="Arial" panose="020B0604020202020204" pitchFamily="34" charset="0"/>
              <a:buChar char="•"/>
            </a:pPr>
            <a:r>
              <a:rPr lang="el-GR" sz="8000" b="1" dirty="0"/>
              <a:t>Μέλος</a:t>
            </a:r>
            <a:r>
              <a:rPr lang="el-GR" sz="8000" dirty="0"/>
              <a:t> (διδάσκων ΠΜΣ με </a:t>
            </a:r>
            <a:r>
              <a:rPr lang="el-GR" sz="8000" b="1" dirty="0" err="1"/>
              <a:t>διδακτορκό</a:t>
            </a:r>
            <a:r>
              <a:rPr lang="el-GR" sz="8000" dirty="0"/>
              <a:t>)</a:t>
            </a:r>
          </a:p>
          <a:p>
            <a:pPr>
              <a:lnSpc>
                <a:spcPct val="120000"/>
              </a:lnSpc>
              <a:spcBef>
                <a:spcPts val="600"/>
              </a:spcBef>
              <a:spcAft>
                <a:spcPts val="600"/>
              </a:spcAft>
              <a:buFont typeface="Arial" panose="020B0604020202020204" pitchFamily="34" charset="0"/>
              <a:buChar char="•"/>
            </a:pPr>
            <a:r>
              <a:rPr lang="el-GR" sz="8000" dirty="0"/>
              <a:t>Χρονοδιάγραμμα</a:t>
            </a:r>
          </a:p>
          <a:p>
            <a:pPr lvl="1">
              <a:lnSpc>
                <a:spcPct val="120000"/>
              </a:lnSpc>
              <a:spcBef>
                <a:spcPts val="600"/>
              </a:spcBef>
              <a:spcAft>
                <a:spcPts val="600"/>
              </a:spcAft>
              <a:buFont typeface="Arial" panose="020B0604020202020204" pitchFamily="34" charset="0"/>
              <a:buChar char="•"/>
            </a:pPr>
            <a:r>
              <a:rPr lang="el-GR" sz="8000" dirty="0"/>
              <a:t>Εξάμηνο πρακτικής άσκησης και </a:t>
            </a:r>
            <a:r>
              <a:rPr lang="el-GR" sz="8000" b="1" dirty="0"/>
              <a:t>συγγραφής</a:t>
            </a:r>
            <a:r>
              <a:rPr lang="el-GR" sz="8000" dirty="0"/>
              <a:t> διπλωματικής: </a:t>
            </a:r>
            <a:r>
              <a:rPr lang="el-GR" sz="8000" b="1" dirty="0"/>
              <a:t>Σεπ 2022 – Ιαν 2023</a:t>
            </a:r>
            <a:r>
              <a:rPr lang="el-GR" sz="8000" dirty="0"/>
              <a:t> </a:t>
            </a:r>
          </a:p>
          <a:p>
            <a:pPr lvl="1">
              <a:lnSpc>
                <a:spcPct val="120000"/>
              </a:lnSpc>
              <a:spcBef>
                <a:spcPts val="600"/>
              </a:spcBef>
              <a:spcAft>
                <a:spcPts val="600"/>
              </a:spcAft>
              <a:buFont typeface="Arial" panose="020B0604020202020204" pitchFamily="34" charset="0"/>
              <a:buChar char="•"/>
            </a:pPr>
            <a:r>
              <a:rPr lang="el-GR" sz="8000" dirty="0"/>
              <a:t>Συνήθης χρόνος </a:t>
            </a:r>
            <a:r>
              <a:rPr lang="el-GR" sz="8000" b="1" dirty="0"/>
              <a:t>παρουσίασης</a:t>
            </a:r>
            <a:r>
              <a:rPr lang="el-GR" sz="8000" dirty="0"/>
              <a:t> διπλωματικής: </a:t>
            </a:r>
            <a:r>
              <a:rPr lang="el-GR" sz="8000" b="1" dirty="0"/>
              <a:t>Ιαν – Ιουν 2023</a:t>
            </a:r>
            <a:endParaRPr lang="en-US" sz="8000" b="1" dirty="0"/>
          </a:p>
          <a:p>
            <a:pPr>
              <a:lnSpc>
                <a:spcPct val="120000"/>
              </a:lnSpc>
              <a:spcBef>
                <a:spcPts val="600"/>
              </a:spcBef>
              <a:spcAft>
                <a:spcPts val="600"/>
              </a:spcAft>
              <a:buFont typeface="Arial" panose="020B0604020202020204" pitchFamily="34" charset="0"/>
              <a:buChar char="•"/>
            </a:pPr>
            <a:r>
              <a:rPr lang="el-GR" sz="8200" b="1" dirty="0"/>
              <a:t>Στόχος: </a:t>
            </a:r>
            <a:r>
              <a:rPr lang="el-GR" sz="8200" dirty="0"/>
              <a:t>Η παραγωγή </a:t>
            </a:r>
            <a:r>
              <a:rPr lang="el-GR" sz="8200" b="1" dirty="0"/>
              <a:t>ΝΕΑΣ ΓΝΩΣΗΣ </a:t>
            </a:r>
            <a:r>
              <a:rPr lang="el-GR" sz="8200" dirty="0"/>
              <a:t>(μέσω </a:t>
            </a:r>
            <a:r>
              <a:rPr lang="el-GR" sz="8200" b="1" dirty="0"/>
              <a:t>πειραματικών αποτελεσμάτων </a:t>
            </a:r>
            <a:r>
              <a:rPr lang="en-US" sz="8200" dirty="0"/>
              <a:t>vs </a:t>
            </a:r>
            <a:r>
              <a:rPr lang="el-GR" sz="8200" b="1" dirty="0"/>
              <a:t>νέας</a:t>
            </a:r>
            <a:r>
              <a:rPr lang="el-GR" sz="8200" dirty="0"/>
              <a:t> </a:t>
            </a:r>
            <a:r>
              <a:rPr lang="el-GR" sz="8200" b="1" dirty="0"/>
              <a:t>σύνθεσης </a:t>
            </a:r>
            <a:r>
              <a:rPr lang="el-GR" sz="8200" dirty="0"/>
              <a:t>υπαρχόντων)</a:t>
            </a:r>
          </a:p>
          <a:p>
            <a:pPr marL="201168" lvl="1" indent="0">
              <a:lnSpc>
                <a:spcPct val="120000"/>
              </a:lnSpc>
              <a:spcBef>
                <a:spcPts val="600"/>
              </a:spcBef>
              <a:spcAft>
                <a:spcPts val="600"/>
              </a:spcAft>
              <a:buNone/>
            </a:pPr>
            <a:endParaRPr lang="el-GR" sz="4000" dirty="0"/>
          </a:p>
          <a:p>
            <a:endParaRPr lang="el-GR"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rcRect l="38023"/>
          <a:stretch>
            <a:fillRect/>
          </a:stretch>
        </p:blipFill>
        <p:spPr>
          <a:xfrm>
            <a:off x="5181600" y="193810"/>
            <a:ext cx="6316980" cy="1397246"/>
          </a:xfrm>
          <a:prstGeom prst="rect">
            <a:avLst/>
          </a:prstGeom>
        </p:spPr>
      </p:pic>
      <p:sp>
        <p:nvSpPr>
          <p:cNvPr id="5" name="TextBox 4"/>
          <p:cNvSpPr txBox="1"/>
          <p:nvPr/>
        </p:nvSpPr>
        <p:spPr>
          <a:xfrm>
            <a:off x="7221547" y="2497393"/>
            <a:ext cx="4581833" cy="2031325"/>
          </a:xfrm>
          <a:prstGeom prst="rect">
            <a:avLst/>
          </a:prstGeom>
          <a:solidFill>
            <a:schemeClr val="accent1">
              <a:lumMod val="40000"/>
              <a:lumOff val="60000"/>
            </a:schemeClr>
          </a:solidFill>
        </p:spPr>
        <p:txBody>
          <a:bodyPr wrap="square" rtlCol="0">
            <a:spAutoFit/>
          </a:bodyPr>
          <a:lstStyle/>
          <a:p>
            <a:pPr algn="ctr"/>
            <a:r>
              <a:rPr lang="el-GR" dirty="0"/>
              <a:t>Τα μέλη της τριμελούς εξεταστικής επιτροπής μπορεί να μην έχουν διδάξει από αμφιθεάτρου, αλλά θα πρέπει πληρούν τις προϋποθέσεις για συμμετοχή ως διδάσκοντες (πάντα απαιτείται διδακτορικό και κατά κανόνα και ακαδημαϊκή σχέση με το τμήμα Ιατρικής ΕΚΠΑ)</a:t>
            </a:r>
            <a:endParaRPr lang="en-US" dirty="0"/>
          </a:p>
        </p:txBody>
      </p:sp>
    </p:spTree>
    <p:extLst>
      <p:ext uri="{BB962C8B-B14F-4D97-AF65-F5344CB8AC3E}">
        <p14:creationId xmlns:p14="http://schemas.microsoft.com/office/powerpoint/2010/main" val="3350667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4232" y="324722"/>
            <a:ext cx="6912078" cy="1150117"/>
          </a:xfrm>
        </p:spPr>
        <p:txBody>
          <a:bodyPr>
            <a:normAutofit/>
          </a:bodyPr>
          <a:lstStyle/>
          <a:p>
            <a:r>
              <a:rPr lang="el-GR" sz="3200" dirty="0">
                <a:solidFill>
                  <a:schemeClr val="accent2"/>
                </a:solidFill>
              </a:rPr>
              <a:t>Κατηγορίες διπλωματικών</a:t>
            </a:r>
            <a:br>
              <a:rPr lang="el-GR" sz="3200" dirty="0">
                <a:solidFill>
                  <a:schemeClr val="accent2"/>
                </a:solidFill>
              </a:rPr>
            </a:br>
            <a:r>
              <a:rPr lang="el-GR" sz="3200" dirty="0">
                <a:solidFill>
                  <a:schemeClr val="accent2"/>
                </a:solidFill>
              </a:rPr>
              <a:t>Προετοιμασία</a:t>
            </a:r>
            <a:endParaRPr lang="en-US" sz="3200" dirty="0">
              <a:solidFill>
                <a:schemeClr val="accent2"/>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rcRect l="38023"/>
          <a:stretch>
            <a:fillRect/>
          </a:stretch>
        </p:blipFill>
        <p:spPr>
          <a:xfrm>
            <a:off x="5181600" y="193810"/>
            <a:ext cx="6316980" cy="1397246"/>
          </a:xfrm>
          <a:prstGeom prst="rect">
            <a:avLst/>
          </a:prstGeom>
        </p:spPr>
      </p:pic>
      <p:graphicFrame>
        <p:nvGraphicFramePr>
          <p:cNvPr id="9" name="Content Placeholder 8"/>
          <p:cNvGraphicFramePr>
            <a:graphicFrameLocks noGrp="1"/>
          </p:cNvGraphicFramePr>
          <p:nvPr>
            <p:ph idx="1"/>
            <p:extLst>
              <p:ext uri="{D42A27DB-BD31-4B8C-83A1-F6EECF244321}">
                <p14:modId xmlns:p14="http://schemas.microsoft.com/office/powerpoint/2010/main" val="4193288167"/>
              </p:ext>
            </p:extLst>
          </p:nvPr>
        </p:nvGraphicFramePr>
        <p:xfrm>
          <a:off x="924232" y="1554905"/>
          <a:ext cx="10574348" cy="46590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Flowchart: Alternate Process 9"/>
          <p:cNvSpPr/>
          <p:nvPr/>
        </p:nvSpPr>
        <p:spPr>
          <a:xfrm>
            <a:off x="8940068" y="4581832"/>
            <a:ext cx="2544429" cy="1278193"/>
          </a:xfrm>
          <a:prstGeom prst="flowChartAlternateProcess">
            <a:avLst/>
          </a:prstGeom>
          <a:solidFill>
            <a:schemeClr val="accent4">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t>Παράλληλα, μετά</a:t>
            </a:r>
            <a:r>
              <a:rPr lang="el-GR" dirty="0"/>
              <a:t>, ή άσχετα με την πρακτική άσκηση</a:t>
            </a:r>
            <a:endParaRPr lang="en-US" dirty="0"/>
          </a:p>
        </p:txBody>
      </p:sp>
      <p:sp>
        <p:nvSpPr>
          <p:cNvPr id="11" name="Flowchart: Alternate Process 10"/>
          <p:cNvSpPr/>
          <p:nvPr/>
        </p:nvSpPr>
        <p:spPr>
          <a:xfrm>
            <a:off x="8878949" y="2101982"/>
            <a:ext cx="2605548" cy="1199535"/>
          </a:xfrm>
          <a:prstGeom prst="flowChartAlternateProcess">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b="1" dirty="0"/>
              <a:t>Πριν</a:t>
            </a:r>
            <a:r>
              <a:rPr lang="el-GR" sz="1600" dirty="0"/>
              <a:t>, παράλληλα, ή άσχετα με την πρακτική άσκηση (συλλογή δεδομένων στη διάρκεια της πρακτικής;) </a:t>
            </a:r>
            <a:endParaRPr lang="en-US" sz="1600" dirty="0"/>
          </a:p>
        </p:txBody>
      </p:sp>
      <p:sp>
        <p:nvSpPr>
          <p:cNvPr id="12" name="Oval 11"/>
          <p:cNvSpPr/>
          <p:nvPr/>
        </p:nvSpPr>
        <p:spPr>
          <a:xfrm>
            <a:off x="49161" y="2033157"/>
            <a:ext cx="1160206" cy="5625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Γενικό μέρος</a:t>
            </a:r>
            <a:endParaRPr lang="en-US" dirty="0"/>
          </a:p>
        </p:txBody>
      </p:sp>
      <p:sp>
        <p:nvSpPr>
          <p:cNvPr id="13" name="Oval 12"/>
          <p:cNvSpPr/>
          <p:nvPr/>
        </p:nvSpPr>
        <p:spPr>
          <a:xfrm>
            <a:off x="49161" y="2835934"/>
            <a:ext cx="1199534" cy="743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Ειδικό μέρος</a:t>
            </a:r>
            <a:endParaRPr lang="en-US" dirty="0"/>
          </a:p>
        </p:txBody>
      </p:sp>
      <p:sp>
        <p:nvSpPr>
          <p:cNvPr id="14" name="Oval 13"/>
          <p:cNvSpPr/>
          <p:nvPr/>
        </p:nvSpPr>
        <p:spPr>
          <a:xfrm>
            <a:off x="1582993" y="3884446"/>
            <a:ext cx="1160206" cy="6973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Γενικό μέρος</a:t>
            </a:r>
            <a:endParaRPr lang="en-US" dirty="0"/>
          </a:p>
        </p:txBody>
      </p:sp>
      <p:sp>
        <p:nvSpPr>
          <p:cNvPr id="15" name="Oval 14"/>
          <p:cNvSpPr/>
          <p:nvPr/>
        </p:nvSpPr>
        <p:spPr>
          <a:xfrm>
            <a:off x="1484671" y="5063612"/>
            <a:ext cx="1356852" cy="10323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Ειδικό μέρος</a:t>
            </a:r>
            <a:endParaRPr lang="en-US" dirty="0"/>
          </a:p>
        </p:txBody>
      </p:sp>
    </p:spTree>
    <p:extLst>
      <p:ext uri="{BB962C8B-B14F-4D97-AF65-F5344CB8AC3E}">
        <p14:creationId xmlns:p14="http://schemas.microsoft.com/office/powerpoint/2010/main" val="1424326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239" y="324722"/>
            <a:ext cx="6971071" cy="1297686"/>
          </a:xfrm>
        </p:spPr>
        <p:txBody>
          <a:bodyPr>
            <a:normAutofit/>
          </a:bodyPr>
          <a:lstStyle/>
          <a:p>
            <a:r>
              <a:rPr lang="el-GR" sz="3600" dirty="0">
                <a:solidFill>
                  <a:schemeClr val="accent2"/>
                </a:solidFill>
              </a:rPr>
              <a:t>Συστηματικές </a:t>
            </a:r>
            <a:br>
              <a:rPr lang="el-GR" sz="3600" dirty="0">
                <a:solidFill>
                  <a:schemeClr val="accent2"/>
                </a:solidFill>
              </a:rPr>
            </a:br>
            <a:r>
              <a:rPr lang="el-GR" sz="3600" dirty="0">
                <a:solidFill>
                  <a:schemeClr val="accent2"/>
                </a:solidFill>
              </a:rPr>
              <a:t>ανασκοπήσεις </a:t>
            </a:r>
            <a:endParaRPr lang="en-US" sz="3600" dirty="0">
              <a:solidFill>
                <a:schemeClr val="accent2"/>
              </a:solidFill>
            </a:endParaRPr>
          </a:p>
        </p:txBody>
      </p:sp>
      <p:sp>
        <p:nvSpPr>
          <p:cNvPr id="3" name="Content Placeholder 2"/>
          <p:cNvSpPr>
            <a:spLocks noGrp="1"/>
          </p:cNvSpPr>
          <p:nvPr>
            <p:ph idx="1"/>
          </p:nvPr>
        </p:nvSpPr>
        <p:spPr>
          <a:xfrm>
            <a:off x="989740" y="2045110"/>
            <a:ext cx="10287859" cy="3903407"/>
          </a:xfrm>
        </p:spPr>
        <p:txBody>
          <a:bodyPr>
            <a:normAutofit lnSpcReduction="10000"/>
          </a:bodyPr>
          <a:lstStyle/>
          <a:p>
            <a:pPr>
              <a:lnSpc>
                <a:spcPct val="120000"/>
              </a:lnSpc>
              <a:spcBef>
                <a:spcPts val="600"/>
              </a:spcBef>
              <a:spcAft>
                <a:spcPts val="600"/>
              </a:spcAft>
              <a:buFont typeface="Arial" panose="020B0604020202020204" pitchFamily="34" charset="0"/>
              <a:buChar char="•"/>
            </a:pPr>
            <a:r>
              <a:rPr lang="el-GR" sz="1800" dirty="0"/>
              <a:t>Ζήτημα γηριατρικής για το οποίο τα δεδομένα των μεμονωμένων μελετών δεν δίνουν ξεκάθαρη απάντηση (π.χ. ιδανική μέθοδος ανίχνευσης υποκείμενης κολπικής μαρμαρυγής σε ΑΕΕ)</a:t>
            </a:r>
          </a:p>
          <a:p>
            <a:pPr>
              <a:lnSpc>
                <a:spcPct val="120000"/>
              </a:lnSpc>
              <a:spcBef>
                <a:spcPts val="600"/>
              </a:spcBef>
              <a:spcAft>
                <a:spcPts val="600"/>
              </a:spcAft>
              <a:buFont typeface="Arial" panose="020B0604020202020204" pitchFamily="34" charset="0"/>
              <a:buChar char="•"/>
            </a:pPr>
            <a:r>
              <a:rPr lang="el-GR" sz="1800" dirty="0"/>
              <a:t>Μπορεί να αφορά θέμα το οποίο είναι καλά μελετημένο στο γενικό πληθυσμό, αλλά όχι στον πληθυσμό των υπερηλίκων (π.χ. σχέση κόστους – οφέλους πρωτογενούς πρόληψης με </a:t>
            </a:r>
            <a:r>
              <a:rPr lang="el-GR" sz="1800" dirty="0" err="1"/>
              <a:t>στατίνες</a:t>
            </a:r>
            <a:r>
              <a:rPr lang="el-GR" sz="1800" dirty="0"/>
              <a:t> ή αποτελεσματικότητα </a:t>
            </a:r>
            <a:r>
              <a:rPr lang="el-GR" sz="1800" dirty="0" err="1"/>
              <a:t>αντιοστεοπορωτικής</a:t>
            </a:r>
            <a:r>
              <a:rPr lang="el-GR" sz="1800" dirty="0"/>
              <a:t> θεραπείας)</a:t>
            </a:r>
            <a:endParaRPr lang="en-US" sz="1800" dirty="0"/>
          </a:p>
          <a:p>
            <a:pPr>
              <a:lnSpc>
                <a:spcPct val="120000"/>
              </a:lnSpc>
              <a:spcBef>
                <a:spcPts val="600"/>
              </a:spcBef>
              <a:spcAft>
                <a:spcPts val="600"/>
              </a:spcAft>
              <a:buFont typeface="Arial" panose="020B0604020202020204" pitchFamily="34" charset="0"/>
              <a:buChar char="•"/>
            </a:pPr>
            <a:r>
              <a:rPr lang="el-GR" sz="1800" dirty="0"/>
              <a:t>Μπορεί να αφορά ένα σημαντικό γηριατρικό θέμα που ο φοιτητής θέλει να μελετήσει σε βάθος, για το οποίο υπάρχουν ήδη </a:t>
            </a:r>
            <a:r>
              <a:rPr lang="el-GR" sz="1800" dirty="0" err="1"/>
              <a:t>μετα</a:t>
            </a:r>
            <a:r>
              <a:rPr lang="el-GR" sz="1800" dirty="0"/>
              <a:t>-αναλύσεις (π.χ. πρόληψη πτώσεων </a:t>
            </a:r>
            <a:r>
              <a:rPr lang="el-GR" sz="1800" dirty="0">
                <a:sym typeface="Wingdings" panose="05000000000000000000" pitchFamily="2" charset="2"/>
              </a:rPr>
              <a:t> ανασκόπηση ανασκοπήσεων </a:t>
            </a:r>
            <a:r>
              <a:rPr lang="en-US" sz="1800" dirty="0">
                <a:sym typeface="Wingdings" panose="05000000000000000000" pitchFamily="2" charset="2"/>
              </a:rPr>
              <a:t>(“umbrella review”)</a:t>
            </a:r>
            <a:endParaRPr lang="el-GR" sz="1800" dirty="0"/>
          </a:p>
          <a:p>
            <a:pPr>
              <a:lnSpc>
                <a:spcPct val="120000"/>
              </a:lnSpc>
              <a:spcBef>
                <a:spcPts val="600"/>
              </a:spcBef>
              <a:spcAft>
                <a:spcPts val="600"/>
              </a:spcAft>
              <a:buFont typeface="Arial" panose="020B0604020202020204" pitchFamily="34" charset="0"/>
              <a:buChar char="•"/>
            </a:pPr>
            <a:r>
              <a:rPr lang="el-GR" sz="1800" dirty="0"/>
              <a:t>Πρέπει να ακολουθεί τα κριτήρια </a:t>
            </a:r>
            <a:r>
              <a:rPr lang="en-US" sz="1800" b="1" dirty="0"/>
              <a:t>PRISMA </a:t>
            </a:r>
          </a:p>
          <a:p>
            <a:pPr>
              <a:lnSpc>
                <a:spcPct val="120000"/>
              </a:lnSpc>
              <a:spcBef>
                <a:spcPts val="600"/>
              </a:spcBef>
              <a:spcAft>
                <a:spcPts val="600"/>
              </a:spcAft>
              <a:buFont typeface="Arial" panose="020B0604020202020204" pitchFamily="34" charset="0"/>
              <a:buChar char="•"/>
            </a:pPr>
            <a:r>
              <a:rPr lang="el-GR" sz="1800" dirty="0"/>
              <a:t>Για τη δημοσίευσή της βοηθάει να έχει προηγηθεί εγγραφή της σε βάση ανασκοπήσεων (</a:t>
            </a:r>
            <a:r>
              <a:rPr lang="en-US" sz="1800" dirty="0"/>
              <a:t>Prospero)</a:t>
            </a:r>
            <a:endParaRPr lang="el-GR" sz="1800" dirty="0"/>
          </a:p>
          <a:p>
            <a:endParaRPr lang="el-GR"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rcRect l="38023"/>
          <a:stretch>
            <a:fillRect/>
          </a:stretch>
        </p:blipFill>
        <p:spPr>
          <a:xfrm>
            <a:off x="5181600" y="193810"/>
            <a:ext cx="6316980" cy="1397246"/>
          </a:xfrm>
          <a:prstGeom prst="rect">
            <a:avLst/>
          </a:prstGeom>
        </p:spPr>
      </p:pic>
    </p:spTree>
    <p:extLst>
      <p:ext uri="{BB962C8B-B14F-4D97-AF65-F5344CB8AC3E}">
        <p14:creationId xmlns:p14="http://schemas.microsoft.com/office/powerpoint/2010/main" val="14513811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239" y="324722"/>
            <a:ext cx="6971071" cy="1297686"/>
          </a:xfrm>
        </p:spPr>
        <p:txBody>
          <a:bodyPr>
            <a:normAutofit/>
          </a:bodyPr>
          <a:lstStyle/>
          <a:p>
            <a:r>
              <a:rPr lang="el-GR" sz="3600" dirty="0">
                <a:solidFill>
                  <a:schemeClr val="accent2"/>
                </a:solidFill>
              </a:rPr>
              <a:t>Πρωτότυπες </a:t>
            </a:r>
            <a:br>
              <a:rPr lang="el-GR" sz="3600" dirty="0">
                <a:solidFill>
                  <a:schemeClr val="accent2"/>
                </a:solidFill>
              </a:rPr>
            </a:br>
            <a:r>
              <a:rPr lang="el-GR" sz="3600" dirty="0">
                <a:solidFill>
                  <a:schemeClr val="accent2"/>
                </a:solidFill>
              </a:rPr>
              <a:t>ερευνητικές εργασίες</a:t>
            </a:r>
            <a:endParaRPr lang="en-US" sz="3600" dirty="0">
              <a:solidFill>
                <a:schemeClr val="accent2"/>
              </a:solidFill>
            </a:endParaRPr>
          </a:p>
        </p:txBody>
      </p:sp>
      <p:sp>
        <p:nvSpPr>
          <p:cNvPr id="3" name="Content Placeholder 2"/>
          <p:cNvSpPr>
            <a:spLocks noGrp="1"/>
          </p:cNvSpPr>
          <p:nvPr>
            <p:ph idx="1"/>
          </p:nvPr>
        </p:nvSpPr>
        <p:spPr>
          <a:xfrm>
            <a:off x="989740" y="2045110"/>
            <a:ext cx="10287859" cy="3903407"/>
          </a:xfrm>
        </p:spPr>
        <p:txBody>
          <a:bodyPr>
            <a:normAutofit fontScale="92500" lnSpcReduction="10000"/>
          </a:bodyPr>
          <a:lstStyle/>
          <a:p>
            <a:pPr>
              <a:lnSpc>
                <a:spcPct val="120000"/>
              </a:lnSpc>
              <a:spcBef>
                <a:spcPts val="600"/>
              </a:spcBef>
              <a:spcAft>
                <a:spcPts val="600"/>
              </a:spcAft>
              <a:buFont typeface="Arial" panose="020B0604020202020204" pitchFamily="34" charset="0"/>
              <a:buChar char="•"/>
            </a:pPr>
            <a:r>
              <a:rPr lang="el-GR" sz="1600" dirty="0" err="1"/>
              <a:t>Εμφαση</a:t>
            </a:r>
            <a:r>
              <a:rPr lang="el-GR" sz="1600" dirty="0"/>
              <a:t> θα δίνεται στο ερευνητικό μέρος, στη μεθοδολογία συλλογής των στοιχείων και στη σωστή χρήση των στατιστικών δοκιμασιών ανάλυσης των δεδομένων. </a:t>
            </a:r>
          </a:p>
          <a:p>
            <a:pPr lvl="1">
              <a:lnSpc>
                <a:spcPct val="120000"/>
              </a:lnSpc>
              <a:spcBef>
                <a:spcPts val="600"/>
              </a:spcBef>
              <a:spcAft>
                <a:spcPts val="600"/>
              </a:spcAft>
              <a:buFont typeface="Arial" panose="020B0604020202020204" pitchFamily="34" charset="0"/>
              <a:buChar char="•"/>
            </a:pPr>
            <a:r>
              <a:rPr lang="el-GR" sz="1600" dirty="0"/>
              <a:t>Είναι ενδιαφέρον το ερώτημα; Υπάρχει όντως κενό γνώσης στη βιβλιογραφία; </a:t>
            </a:r>
          </a:p>
          <a:p>
            <a:pPr lvl="1">
              <a:lnSpc>
                <a:spcPct val="120000"/>
              </a:lnSpc>
              <a:spcBef>
                <a:spcPts val="600"/>
              </a:spcBef>
              <a:spcAft>
                <a:spcPts val="600"/>
              </a:spcAft>
              <a:buFont typeface="Arial" panose="020B0604020202020204" pitchFamily="34" charset="0"/>
              <a:buChar char="•"/>
            </a:pPr>
            <a:r>
              <a:rPr lang="el-GR" sz="1600" dirty="0"/>
              <a:t>Είναι σωστή η μεθοδολογία για την απάντηση του ερωτήματος ; </a:t>
            </a:r>
          </a:p>
          <a:p>
            <a:pPr lvl="2">
              <a:lnSpc>
                <a:spcPct val="120000"/>
              </a:lnSpc>
              <a:spcBef>
                <a:spcPts val="600"/>
              </a:spcBef>
              <a:spcAft>
                <a:spcPts val="600"/>
              </a:spcAft>
              <a:buFont typeface="Arial" panose="020B0604020202020204" pitchFamily="34" charset="0"/>
              <a:buChar char="•"/>
            </a:pPr>
            <a:r>
              <a:rPr lang="el-GR" sz="1600" dirty="0"/>
              <a:t>Έρευνες παρέμβασης: </a:t>
            </a:r>
            <a:r>
              <a:rPr lang="en-US" sz="1600" dirty="0"/>
              <a:t>PICOS = Population, Intervention, Comparison, Outcome, Study Design</a:t>
            </a:r>
            <a:endParaRPr lang="el-GR" sz="1600" dirty="0"/>
          </a:p>
          <a:p>
            <a:pPr lvl="2">
              <a:lnSpc>
                <a:spcPct val="120000"/>
              </a:lnSpc>
              <a:spcBef>
                <a:spcPts val="600"/>
              </a:spcBef>
              <a:spcAft>
                <a:spcPts val="600"/>
              </a:spcAft>
              <a:buFont typeface="Arial" panose="020B0604020202020204" pitchFamily="34" charset="0"/>
              <a:buChar char="•"/>
            </a:pPr>
            <a:r>
              <a:rPr lang="el-GR" sz="1600" dirty="0"/>
              <a:t>Έρευνες παρατήρησης ή ασθενών-μαρτύρων: Αξιολόγηση </a:t>
            </a:r>
            <a:r>
              <a:rPr lang="en-US" sz="1600" dirty="0"/>
              <a:t>bias </a:t>
            </a:r>
            <a:r>
              <a:rPr lang="en-US" sz="1600" dirty="0">
                <a:sym typeface="Wingdings" panose="05000000000000000000" pitchFamily="2" charset="2"/>
              </a:rPr>
              <a:t> </a:t>
            </a:r>
            <a:r>
              <a:rPr lang="en-US" sz="1600" dirty="0"/>
              <a:t>Newcastle-Ottawa scale: </a:t>
            </a:r>
            <a:r>
              <a:rPr lang="el-GR" sz="1600" dirty="0"/>
              <a:t>Επιλογή ασθενών/</a:t>
            </a:r>
            <a:r>
              <a:rPr lang="en-US" sz="1600" dirty="0"/>
              <a:t>controls</a:t>
            </a:r>
            <a:r>
              <a:rPr lang="el-GR" sz="1600" dirty="0"/>
              <a:t> – </a:t>
            </a:r>
            <a:r>
              <a:rPr lang="el-GR" sz="1600" dirty="0" err="1"/>
              <a:t>Συγκρισιμότητα</a:t>
            </a:r>
            <a:r>
              <a:rPr lang="el-GR" sz="1600" dirty="0"/>
              <a:t> ασθενών/</a:t>
            </a:r>
            <a:r>
              <a:rPr lang="en-US" sz="1600" dirty="0"/>
              <a:t>controls</a:t>
            </a:r>
            <a:r>
              <a:rPr lang="el-GR" sz="1600" dirty="0"/>
              <a:t> – Έκθεση</a:t>
            </a:r>
            <a:r>
              <a:rPr lang="en-US" sz="1600" dirty="0"/>
              <a:t> (</a:t>
            </a:r>
            <a:r>
              <a:rPr lang="el-GR" sz="1600" dirty="0"/>
              <a:t>για μελέτες ασθενών-μαρτύρων) /  Έκβαση </a:t>
            </a:r>
          </a:p>
          <a:p>
            <a:pPr lvl="2">
              <a:lnSpc>
                <a:spcPct val="120000"/>
              </a:lnSpc>
              <a:spcBef>
                <a:spcPts val="600"/>
              </a:spcBef>
              <a:spcAft>
                <a:spcPts val="600"/>
              </a:spcAft>
              <a:buFont typeface="Arial" panose="020B0604020202020204" pitchFamily="34" charset="0"/>
              <a:buChar char="•"/>
            </a:pPr>
            <a:r>
              <a:rPr lang="el-GR" sz="1600" dirty="0"/>
              <a:t>Θα γίνεται κριτική αξιολόγηση του σχεδιασμού της έρευνας και της συλλογής των στοιχείων. Οι στατιστικές μέθοδοι που χρησιμοποιούνται θα πρέπει να επεξηγούνται πλήρως</a:t>
            </a:r>
            <a:r>
              <a:rPr lang="el-GR" sz="1600"/>
              <a:t>. </a:t>
            </a:r>
          </a:p>
          <a:p>
            <a:pPr lvl="2">
              <a:lnSpc>
                <a:spcPct val="120000"/>
              </a:lnSpc>
              <a:spcBef>
                <a:spcPts val="600"/>
              </a:spcBef>
              <a:spcAft>
                <a:spcPts val="600"/>
              </a:spcAft>
              <a:buFont typeface="Arial" panose="020B0604020202020204" pitchFamily="34" charset="0"/>
              <a:buChar char="•"/>
            </a:pPr>
            <a:r>
              <a:rPr lang="el-GR" sz="1600"/>
              <a:t>Απαιτείται έγκριση </a:t>
            </a:r>
            <a:r>
              <a:rPr lang="el-GR" sz="1600" b="1"/>
              <a:t>ΕΠΙΤΡΟΠΗΣ ΒΙΟΗΘΙΚΗΣ με ΦΟΡΜΑ ΣΥΓΚΑΤΑΘΕΣΗΣ ασθενούς, ακόμη και για χρήση δεδομένων που έχουν ήδη συλλεγεί</a:t>
            </a:r>
            <a:endParaRPr lang="el-GR" sz="16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rcRect l="38023"/>
          <a:stretch>
            <a:fillRect/>
          </a:stretch>
        </p:blipFill>
        <p:spPr>
          <a:xfrm>
            <a:off x="5181600" y="193810"/>
            <a:ext cx="6316980" cy="1397246"/>
          </a:xfrm>
          <a:prstGeom prst="rect">
            <a:avLst/>
          </a:prstGeom>
        </p:spPr>
      </p:pic>
    </p:spTree>
    <p:extLst>
      <p:ext uri="{BB962C8B-B14F-4D97-AF65-F5344CB8AC3E}">
        <p14:creationId xmlns:p14="http://schemas.microsoft.com/office/powerpoint/2010/main" val="2004254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552074"/>
            <a:ext cx="10058400" cy="1001423"/>
          </a:xfrm>
        </p:spPr>
        <p:txBody>
          <a:bodyPr/>
          <a:lstStyle/>
          <a:p>
            <a:r>
              <a:rPr lang="el-GR" dirty="0"/>
              <a:t>Ερευνητικό πρωτόκολλο </a:t>
            </a:r>
            <a:endParaRPr lang="en-US" dirty="0"/>
          </a:p>
        </p:txBody>
      </p:sp>
      <p:sp>
        <p:nvSpPr>
          <p:cNvPr id="3" name="Content Placeholder 2"/>
          <p:cNvSpPr>
            <a:spLocks noGrp="1"/>
          </p:cNvSpPr>
          <p:nvPr>
            <p:ph idx="1"/>
          </p:nvPr>
        </p:nvSpPr>
        <p:spPr>
          <a:xfrm>
            <a:off x="1097280" y="1966452"/>
            <a:ext cx="10058400" cy="3902642"/>
          </a:xfrm>
        </p:spPr>
        <p:txBody>
          <a:bodyPr/>
          <a:lstStyle/>
          <a:p>
            <a:r>
              <a:rPr lang="el-GR" dirty="0"/>
              <a:t>Το ερευνητικό πρωτόκολλο δεν θα πρέπει να ξεπερνά τις 1000 λέξεις. Θα πρέπει να έχει τα ακόλουθα χαρακτηριστικά: </a:t>
            </a:r>
            <a:endParaRPr lang="en-US" dirty="0"/>
          </a:p>
          <a:p>
            <a:r>
              <a:rPr lang="el-GR" dirty="0"/>
              <a:t>1. Μικρή εισαγωγή στην οποία αναλύεται το θεωρητικό υπόβαθρο του θέματος σύμφωνα με την πιο σχετική με το αντικείμενο βιβλιογραφία (τι είναι ήδη γνωστό και ποια ερωτήματα μένουν αναπάντητα στη βιβλιογραφία). </a:t>
            </a:r>
            <a:endParaRPr lang="en-US" dirty="0"/>
          </a:p>
          <a:p>
            <a:r>
              <a:rPr lang="el-GR" dirty="0"/>
              <a:t>2. Ο σκοπός/στόχοι της παρούσας μελέτης με αναφορές στα ερευνητικά ερωτήματα και τις υποθέσεις εργασίας. </a:t>
            </a:r>
            <a:endParaRPr lang="en-US" dirty="0"/>
          </a:p>
          <a:p>
            <a:r>
              <a:rPr lang="el-GR" dirty="0"/>
              <a:t>3. Μια πιο εκτεταμένη περιγραφή του υλικού και της προτεινόμενη ερευνητικής μεθοδολογίας που θα ακολουθηθεί καθώς και η χρησιμότητα/αξία της προτεινόμενης μελέτης. </a:t>
            </a:r>
          </a:p>
          <a:p>
            <a:r>
              <a:rPr lang="el-GR" dirty="0"/>
              <a:t>4. Στις πρωτότυπες έρευνες θα πρέπει να συνοδεύεται από </a:t>
            </a:r>
            <a:r>
              <a:rPr lang="el-GR" b="1" dirty="0"/>
              <a:t>ΕΝΤΥΠΟ ΣΥΓΚΑΤΑΘΕΣΗΣ ΑΣΘΕΝΟΥΣ</a:t>
            </a:r>
            <a:endParaRPr lang="en-US" b="1" dirty="0"/>
          </a:p>
          <a:p>
            <a:endParaRPr lang="en-US" dirty="0"/>
          </a:p>
        </p:txBody>
      </p:sp>
    </p:spTree>
    <p:extLst>
      <p:ext uri="{BB962C8B-B14F-4D97-AF65-F5344CB8AC3E}">
        <p14:creationId xmlns:p14="http://schemas.microsoft.com/office/powerpoint/2010/main" val="615054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A070779-DA72-1D11-D7B9-92454EF5F7B1}"/>
              </a:ext>
            </a:extLst>
          </p:cNvPr>
          <p:cNvPicPr>
            <a:picLocks noChangeAspect="1"/>
          </p:cNvPicPr>
          <p:nvPr/>
        </p:nvPicPr>
        <p:blipFill>
          <a:blip r:embed="rId2"/>
          <a:stretch>
            <a:fillRect/>
          </a:stretch>
        </p:blipFill>
        <p:spPr>
          <a:xfrm>
            <a:off x="6909043" y="130485"/>
            <a:ext cx="5100077" cy="6113757"/>
          </a:xfrm>
          <a:prstGeom prst="rect">
            <a:avLst/>
          </a:prstGeom>
        </p:spPr>
      </p:pic>
      <p:sp>
        <p:nvSpPr>
          <p:cNvPr id="6" name="Title 5">
            <a:extLst>
              <a:ext uri="{FF2B5EF4-FFF2-40B4-BE49-F238E27FC236}">
                <a16:creationId xmlns:a16="http://schemas.microsoft.com/office/drawing/2014/main" xmlns="" id="{E8B2A9D2-817D-5D98-9C9D-E8F55948B3A0}"/>
              </a:ext>
            </a:extLst>
          </p:cNvPr>
          <p:cNvSpPr>
            <a:spLocks noGrp="1"/>
          </p:cNvSpPr>
          <p:nvPr>
            <p:ph type="title"/>
          </p:nvPr>
        </p:nvSpPr>
        <p:spPr>
          <a:xfrm>
            <a:off x="182880" y="130485"/>
            <a:ext cx="5492363" cy="1271165"/>
          </a:xfrm>
        </p:spPr>
        <p:txBody>
          <a:bodyPr>
            <a:normAutofit/>
          </a:bodyPr>
          <a:lstStyle/>
          <a:p>
            <a:r>
              <a:rPr lang="el-GR" sz="4000"/>
              <a:t>Έγκριση βιοηθικής και </a:t>
            </a:r>
            <a:br>
              <a:rPr lang="el-GR" sz="4000"/>
            </a:br>
            <a:r>
              <a:rPr lang="el-GR" sz="4000"/>
              <a:t>ερευνητικό πρωτόκολλο </a:t>
            </a:r>
            <a:endParaRPr lang="en-GB" sz="4000"/>
          </a:p>
        </p:txBody>
      </p:sp>
      <p:sp>
        <p:nvSpPr>
          <p:cNvPr id="7" name="Content Placeholder 6">
            <a:extLst>
              <a:ext uri="{FF2B5EF4-FFF2-40B4-BE49-F238E27FC236}">
                <a16:creationId xmlns:a16="http://schemas.microsoft.com/office/drawing/2014/main" xmlns="" id="{45ADFCAF-4447-8734-C78D-83FCBA865F65}"/>
              </a:ext>
            </a:extLst>
          </p:cNvPr>
          <p:cNvSpPr>
            <a:spLocks noGrp="1"/>
          </p:cNvSpPr>
          <p:nvPr>
            <p:ph idx="1"/>
          </p:nvPr>
        </p:nvSpPr>
        <p:spPr>
          <a:xfrm>
            <a:off x="182880" y="1537621"/>
            <a:ext cx="6726163" cy="4644518"/>
          </a:xfrm>
        </p:spPr>
        <p:txBody>
          <a:bodyPr/>
          <a:lstStyle/>
          <a:p>
            <a:endParaRPr lang="en-GB"/>
          </a:p>
        </p:txBody>
      </p:sp>
    </p:spTree>
    <p:extLst>
      <p:ext uri="{BB962C8B-B14F-4D97-AF65-F5344CB8AC3E}">
        <p14:creationId xmlns:p14="http://schemas.microsoft.com/office/powerpoint/2010/main" val="2382001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621C7F-188F-E436-DFCD-4678E0B617FD}"/>
              </a:ext>
            </a:extLst>
          </p:cNvPr>
          <p:cNvSpPr>
            <a:spLocks noGrp="1"/>
          </p:cNvSpPr>
          <p:nvPr>
            <p:ph type="title"/>
          </p:nvPr>
        </p:nvSpPr>
        <p:spPr>
          <a:xfrm>
            <a:off x="451236" y="167334"/>
            <a:ext cx="10213450" cy="702303"/>
          </a:xfrm>
        </p:spPr>
        <p:txBody>
          <a:bodyPr>
            <a:normAutofit fontScale="90000"/>
          </a:bodyPr>
          <a:lstStyle/>
          <a:p>
            <a:r>
              <a:rPr lang="el-GR"/>
              <a:t>Δομή ερευνητικής εργασίας </a:t>
            </a:r>
            <a:endParaRPr lang="en-GB"/>
          </a:p>
        </p:txBody>
      </p:sp>
      <p:sp>
        <p:nvSpPr>
          <p:cNvPr id="3" name="Content Placeholder 2">
            <a:extLst>
              <a:ext uri="{FF2B5EF4-FFF2-40B4-BE49-F238E27FC236}">
                <a16:creationId xmlns:a16="http://schemas.microsoft.com/office/drawing/2014/main" xmlns="" id="{0570CD66-E577-FF1B-D736-6B791EEAD1E5}"/>
              </a:ext>
            </a:extLst>
          </p:cNvPr>
          <p:cNvSpPr>
            <a:spLocks noGrp="1"/>
          </p:cNvSpPr>
          <p:nvPr>
            <p:ph idx="1"/>
          </p:nvPr>
        </p:nvSpPr>
        <p:spPr>
          <a:xfrm>
            <a:off x="165983" y="1063412"/>
            <a:ext cx="11751034" cy="4661527"/>
          </a:xfrm>
          <a:solidFill>
            <a:schemeClr val="bg1"/>
          </a:solidFill>
        </p:spPr>
        <p:txBody>
          <a:bodyPr numCol="2">
            <a:normAutofit fontScale="25000" lnSpcReduction="20000"/>
          </a:bodyPr>
          <a:lstStyle/>
          <a:p>
            <a:r>
              <a:rPr lang="el-GR" sz="5600" b="1"/>
              <a:t>1. Εξώφυλλο: </a:t>
            </a:r>
            <a:r>
              <a:rPr lang="el-GR" sz="5600"/>
              <a:t>Όπως παρουσιάζεται στο Παράρτημα </a:t>
            </a:r>
            <a:endParaRPr lang="en-GB" sz="5600"/>
          </a:p>
          <a:p>
            <a:r>
              <a:rPr lang="el-GR" sz="5600" b="1"/>
              <a:t>2. Πρόλογος: Σ</a:t>
            </a:r>
            <a:r>
              <a:rPr lang="el-GR" sz="5600"/>
              <a:t>ύντομος – προαιρετικός - προσωπικός χαρακτήρας </a:t>
            </a:r>
          </a:p>
          <a:p>
            <a:r>
              <a:rPr lang="el-GR" sz="5600" b="1"/>
              <a:t>3. Ευχαριστίες: </a:t>
            </a:r>
            <a:r>
              <a:rPr lang="el-GR" sz="5600"/>
              <a:t>Με συντομία, ευγένεια, εγκράτεια </a:t>
            </a:r>
            <a:endParaRPr lang="en-GB" sz="5600"/>
          </a:p>
          <a:p>
            <a:r>
              <a:rPr lang="el-GR" sz="5600" b="1"/>
              <a:t>4. Περίληψη: </a:t>
            </a:r>
            <a:r>
              <a:rPr lang="el-GR" sz="5600"/>
              <a:t>Ελληνικά + Αγγλικά ως 300 λέξεις: Μικρή εισαγωγή 3 γραμμών, σκοπός, υλικό και μέθοδος, αποτελέσματα, συμπεράσματα. Στο τέλος 3-5 λέξεις κλειδιά από το </a:t>
            </a:r>
            <a:r>
              <a:rPr lang="en-US" sz="5600"/>
              <a:t>Index Medicus</a:t>
            </a:r>
            <a:r>
              <a:rPr lang="el-GR" sz="5600"/>
              <a:t>. </a:t>
            </a:r>
          </a:p>
          <a:p>
            <a:r>
              <a:rPr lang="el-GR" sz="5600" b="1"/>
              <a:t>5. Περιεχόμενα: </a:t>
            </a:r>
            <a:r>
              <a:rPr lang="el-GR" sz="5600"/>
              <a:t>Αναφέρεται όλη η δομή της εργασίας με τις αντίστοιχες σελίδες. </a:t>
            </a:r>
            <a:endParaRPr lang="en-GB" sz="5600"/>
          </a:p>
          <a:p>
            <a:r>
              <a:rPr lang="el-GR" sz="5600" b="1"/>
              <a:t>6. Λίστα Φωτογραφιών</a:t>
            </a:r>
            <a:r>
              <a:rPr lang="el-GR" sz="5600"/>
              <a:t>, με συνοπτική περιγραφή και σελίδα εμφάνισης </a:t>
            </a:r>
            <a:endParaRPr lang="en-GB" sz="5600"/>
          </a:p>
          <a:p>
            <a:r>
              <a:rPr lang="el-GR" sz="5600" b="1"/>
              <a:t>7. Λίστα Διαγραμμάτων</a:t>
            </a:r>
            <a:r>
              <a:rPr lang="el-GR" sz="5600"/>
              <a:t>, με συνοπτική περιγραφή και σελίδα εμφάνισης </a:t>
            </a:r>
            <a:endParaRPr lang="en-GB" sz="5600"/>
          </a:p>
          <a:p>
            <a:r>
              <a:rPr lang="el-GR" sz="5600" b="1"/>
              <a:t>8. Λίστα Πινάκων</a:t>
            </a:r>
            <a:r>
              <a:rPr lang="el-GR" sz="5600"/>
              <a:t>, με συνοπτική περιγραφή και σελίδα εμφάνισης </a:t>
            </a:r>
            <a:endParaRPr lang="en-GB" sz="5600"/>
          </a:p>
          <a:p>
            <a:r>
              <a:rPr lang="el-GR" sz="5600" b="1"/>
              <a:t>9. Συντομογραφίες</a:t>
            </a:r>
            <a:r>
              <a:rPr lang="el-GR" sz="5600"/>
              <a:t>: αναφέρονται οι συντομογραφίες που έχουν χρησιμοποιηθεί στο κείμενο. Οι συντομογραφίες όπου αναφέρονται για πρώτη φορά πρέπει να επεξηγούνται </a:t>
            </a:r>
            <a:endParaRPr lang="en-GB" sz="5600"/>
          </a:p>
          <a:p>
            <a:r>
              <a:rPr lang="el-GR" sz="5600" b="1"/>
              <a:t>10. Εισαγωγή και Σκοπός: </a:t>
            </a:r>
            <a:r>
              <a:rPr lang="el-GR" sz="5600"/>
              <a:t>Εκτεταμένη βιβλιογραφική ανασκόπηση του θέματος, παράθεση ερευνητικών ερωτημάτων και υποθέσεων εργασίας προς διερεύνηση. </a:t>
            </a:r>
            <a:endParaRPr lang="en-GB" sz="5600"/>
          </a:p>
          <a:p>
            <a:r>
              <a:rPr lang="el-GR" sz="5600" b="1"/>
              <a:t>11. Υλικό και Μέθοδος</a:t>
            </a:r>
            <a:r>
              <a:rPr lang="el-GR" sz="5600"/>
              <a:t>: Αναλυτικός ερευνητικός σχεδιασμός που θα συμπεριλαμβάνει π.χ: το μέγεθος και είδος του δείγματος, το χρονικό διάστημα διεξαγωγής της μελέτης, τα κριτήρια εισόδου των συμμετεχόντων στην μελέτη, την μεθοδολογία λήψης των δεδομένων και την στατιστική ανάλυση. </a:t>
            </a:r>
            <a:endParaRPr lang="el-GR" sz="5600" b="1"/>
          </a:p>
          <a:p>
            <a:r>
              <a:rPr lang="el-GR" sz="5600" b="1"/>
              <a:t>12 . Αποτελέσματα</a:t>
            </a:r>
            <a:r>
              <a:rPr lang="el-GR" sz="5600"/>
              <a:t>: Αναφέρονται αναλυτικά τα περιγραφικά και συγκριτικά αποτελέσματα σε μορφή κειμένων, διαγραμμάτων, φωτογραφιών και πινάκων. </a:t>
            </a:r>
            <a:endParaRPr lang="en-GB" sz="5600"/>
          </a:p>
          <a:p>
            <a:r>
              <a:rPr lang="el-GR" sz="5600" b="1"/>
              <a:t>13. Συζήτηση</a:t>
            </a:r>
            <a:r>
              <a:rPr lang="el-GR" sz="5600"/>
              <a:t>: Βασίζεται στα αποτελέσματα της μελέτης. Συνήθως, ξεκινά με μία παράγραφο, στην οποία αναφέρονται τα αρχικά ερευνητικά ερωτήματα και υποθέσεις εργασίας και τα σημαντικότερα αποτελέσματα της μελέτης, τα οποία σχολιάζονται αναλυτικά στις επόμενες παραγράφους. Ο σχολιασμός ενός ευρήματος έχει δύο μέρη: </a:t>
            </a:r>
            <a:endParaRPr lang="en-GB" sz="5600"/>
          </a:p>
          <a:p>
            <a:r>
              <a:rPr lang="el-GR" sz="5600" b="1" i="1"/>
              <a:t>α)Αναφορά ανάλογων αποτελεσμάτων από τη διεθνή βιβλιογραφία, ακόμα και εάν αυτά δε συμφωνούν με τα δικά σας αποτελέσματα και </a:t>
            </a:r>
            <a:endParaRPr lang="en-GB" sz="5600"/>
          </a:p>
          <a:p>
            <a:r>
              <a:rPr lang="el-GR" sz="5600" b="1" i="1"/>
              <a:t>β)Αναφορά της δικής σας ερμηνείας για τα αποτελέσματα αυτά. </a:t>
            </a:r>
            <a:endParaRPr lang="en-GB" sz="5600"/>
          </a:p>
          <a:p>
            <a:r>
              <a:rPr lang="el-GR" sz="5600" b="1"/>
              <a:t>14. Περιορισμοί της μελέτης: </a:t>
            </a:r>
            <a:r>
              <a:rPr lang="el-GR" sz="5600"/>
              <a:t>Αναφέρονται περιορισμοί της ερευνητικής μελέτης που αφορούν π.χ. το μέγεθος του δείγματος, τη χρονική διάρκεια, και άλλες μη προβλέψιμες παραμέτρους. </a:t>
            </a:r>
            <a:endParaRPr lang="en-GB" sz="5600"/>
          </a:p>
          <a:p>
            <a:r>
              <a:rPr lang="el-GR" sz="5600" b="1"/>
              <a:t>15. Συμπεράσματα: </a:t>
            </a:r>
            <a:r>
              <a:rPr lang="el-GR" sz="5600"/>
              <a:t>Αναφέρονται τα κύρια συμπεράσματα της μελέτης και κατά πόσο απαντήθηκαν τα ερευνητικά ερωτήματα και οι υποθέσεις εργασίας. </a:t>
            </a:r>
            <a:endParaRPr lang="en-GB" sz="5600"/>
          </a:p>
          <a:p>
            <a:r>
              <a:rPr lang="el-GR" sz="5600" b="1"/>
              <a:t>16. Προτάσεις για περαιτέρω διερεύνηση (προεραιτικά) </a:t>
            </a:r>
            <a:endParaRPr lang="en-GB" sz="5600"/>
          </a:p>
          <a:p>
            <a:r>
              <a:rPr lang="el-GR" sz="5600" b="1"/>
              <a:t>17. Βιβλιογραφία </a:t>
            </a:r>
            <a:endParaRPr lang="en-GB" sz="5600"/>
          </a:p>
          <a:p>
            <a:r>
              <a:rPr lang="el-GR" sz="5600" b="1"/>
              <a:t>18. Παράρτημα Ι: </a:t>
            </a:r>
            <a:r>
              <a:rPr lang="el-GR" sz="5600"/>
              <a:t>Αναφέρεται η έγκριση από την επιστημονική επιτροπή του ιδρύματος που έλαβε χώρα η εργασία και η τήρηση των διεθνών κανόνων ηθικής και δεοντολογίας. Παρατίθεται το έντυπο συγκατάθεσης ασθενούς. Αναφέρονται πιθανές συγκρούσεις συμφερόντων ή έλλειψη τους. </a:t>
            </a:r>
            <a:endParaRPr lang="en-GB" sz="5600"/>
          </a:p>
          <a:p>
            <a:r>
              <a:rPr lang="el-GR" sz="5600" b="1"/>
              <a:t>19. Παράρτημα ΙΙ: </a:t>
            </a:r>
            <a:r>
              <a:rPr lang="el-GR" sz="5600"/>
              <a:t>Παρατίθενται επιπρόσθετες πληροφορίες για τα ερευνητικά εργαλεία π.χ. ερωτηματολόγια και άλλα έντυπα καταγραφής. </a:t>
            </a:r>
            <a:endParaRPr lang="en-GB" sz="5600"/>
          </a:p>
          <a:p>
            <a:endParaRPr lang="en-GB"/>
          </a:p>
        </p:txBody>
      </p:sp>
    </p:spTree>
    <p:extLst>
      <p:ext uri="{BB962C8B-B14F-4D97-AF65-F5344CB8AC3E}">
        <p14:creationId xmlns:p14="http://schemas.microsoft.com/office/powerpoint/2010/main" val="2253644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0D92D1B2-FF62-67EB-83AA-C3347E3B8103}"/>
              </a:ext>
            </a:extLst>
          </p:cNvPr>
          <p:cNvPicPr>
            <a:picLocks noChangeAspect="1"/>
          </p:cNvPicPr>
          <p:nvPr/>
        </p:nvPicPr>
        <p:blipFill>
          <a:blip r:embed="rId2"/>
          <a:stretch>
            <a:fillRect/>
          </a:stretch>
        </p:blipFill>
        <p:spPr>
          <a:xfrm>
            <a:off x="452127" y="159026"/>
            <a:ext cx="4259021" cy="5881124"/>
          </a:xfrm>
          <a:prstGeom prst="rect">
            <a:avLst/>
          </a:prstGeom>
        </p:spPr>
      </p:pic>
    </p:spTree>
    <p:extLst>
      <p:ext uri="{BB962C8B-B14F-4D97-AF65-F5344CB8AC3E}">
        <p14:creationId xmlns:p14="http://schemas.microsoft.com/office/powerpoint/2010/main" val="22053429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xmlns="" id="{D68AE122-3302-956B-5508-AC7DC31D5C5C}"/>
              </a:ext>
            </a:extLst>
          </p:cNvPr>
          <p:cNvGraphicFramePr>
            <a:graphicFrameLocks noGrp="1"/>
          </p:cNvGraphicFramePr>
          <p:nvPr>
            <p:extLst>
              <p:ext uri="{D42A27DB-BD31-4B8C-83A1-F6EECF244321}">
                <p14:modId xmlns:p14="http://schemas.microsoft.com/office/powerpoint/2010/main" val="1151122054"/>
              </p:ext>
            </p:extLst>
          </p:nvPr>
        </p:nvGraphicFramePr>
        <p:xfrm>
          <a:off x="261730" y="1118499"/>
          <a:ext cx="11668539" cy="4066997"/>
        </p:xfrm>
        <a:graphic>
          <a:graphicData uri="http://schemas.openxmlformats.org/drawingml/2006/table">
            <a:tbl>
              <a:tblPr firstRow="1" firstCol="1" bandRow="1"/>
              <a:tblGrid>
                <a:gridCol w="2234245">
                  <a:extLst>
                    <a:ext uri="{9D8B030D-6E8A-4147-A177-3AD203B41FA5}">
                      <a16:colId xmlns:a16="http://schemas.microsoft.com/office/drawing/2014/main" xmlns="" val="764047303"/>
                    </a:ext>
                  </a:extLst>
                </a:gridCol>
                <a:gridCol w="748040">
                  <a:extLst>
                    <a:ext uri="{9D8B030D-6E8A-4147-A177-3AD203B41FA5}">
                      <a16:colId xmlns:a16="http://schemas.microsoft.com/office/drawing/2014/main" xmlns="" val="2748007823"/>
                    </a:ext>
                  </a:extLst>
                </a:gridCol>
                <a:gridCol w="864159">
                  <a:extLst>
                    <a:ext uri="{9D8B030D-6E8A-4147-A177-3AD203B41FA5}">
                      <a16:colId xmlns:a16="http://schemas.microsoft.com/office/drawing/2014/main" xmlns="" val="2741491772"/>
                    </a:ext>
                  </a:extLst>
                </a:gridCol>
                <a:gridCol w="1103243">
                  <a:extLst>
                    <a:ext uri="{9D8B030D-6E8A-4147-A177-3AD203B41FA5}">
                      <a16:colId xmlns:a16="http://schemas.microsoft.com/office/drawing/2014/main" xmlns="" val="3505199439"/>
                    </a:ext>
                  </a:extLst>
                </a:gridCol>
                <a:gridCol w="1192696">
                  <a:extLst>
                    <a:ext uri="{9D8B030D-6E8A-4147-A177-3AD203B41FA5}">
                      <a16:colId xmlns:a16="http://schemas.microsoft.com/office/drawing/2014/main" xmlns="" val="1979321662"/>
                    </a:ext>
                  </a:extLst>
                </a:gridCol>
                <a:gridCol w="1152939">
                  <a:extLst>
                    <a:ext uri="{9D8B030D-6E8A-4147-A177-3AD203B41FA5}">
                      <a16:colId xmlns:a16="http://schemas.microsoft.com/office/drawing/2014/main" xmlns="" val="2362245568"/>
                    </a:ext>
                  </a:extLst>
                </a:gridCol>
                <a:gridCol w="1063487">
                  <a:extLst>
                    <a:ext uri="{9D8B030D-6E8A-4147-A177-3AD203B41FA5}">
                      <a16:colId xmlns:a16="http://schemas.microsoft.com/office/drawing/2014/main" xmlns="" val="3114644407"/>
                    </a:ext>
                  </a:extLst>
                </a:gridCol>
                <a:gridCol w="1202635">
                  <a:extLst>
                    <a:ext uri="{9D8B030D-6E8A-4147-A177-3AD203B41FA5}">
                      <a16:colId xmlns:a16="http://schemas.microsoft.com/office/drawing/2014/main" xmlns="" val="4192706107"/>
                    </a:ext>
                  </a:extLst>
                </a:gridCol>
                <a:gridCol w="1143000">
                  <a:extLst>
                    <a:ext uri="{9D8B030D-6E8A-4147-A177-3AD203B41FA5}">
                      <a16:colId xmlns:a16="http://schemas.microsoft.com/office/drawing/2014/main" xmlns="" val="1541346453"/>
                    </a:ext>
                  </a:extLst>
                </a:gridCol>
                <a:gridCol w="964095">
                  <a:extLst>
                    <a:ext uri="{9D8B030D-6E8A-4147-A177-3AD203B41FA5}">
                      <a16:colId xmlns:a16="http://schemas.microsoft.com/office/drawing/2014/main" xmlns="" val="3225789998"/>
                    </a:ext>
                  </a:extLst>
                </a:gridCol>
              </a:tblGrid>
              <a:tr h="864450">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Ιούνιος 2025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Ιούλιος 2025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Σεπτέμβριος 2025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Οκτώβριος 2025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Νοέμβριος 2025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Δεκέμβριος 2025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Ιανουάριος  2026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Φεβρουάριος 2026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Μάρτιος 2026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904279426"/>
                  </a:ext>
                </a:extLst>
              </a:tr>
              <a:tr h="573456">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Ανασκόπηση βιβλιογραφίας</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767136651"/>
                  </a:ext>
                </a:extLst>
              </a:tr>
              <a:tr h="864450">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Διανομή ερωτηματολογίων/συλλογή δεδομένων</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748771001"/>
                  </a:ext>
                </a:extLst>
              </a:tr>
              <a:tr h="573456">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Επεξεργασία δεδομένων</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35274444"/>
                  </a:ext>
                </a:extLst>
              </a:tr>
              <a:tr h="427960">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Συγγραφή εργασίας</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204178385"/>
                  </a:ext>
                </a:extLst>
              </a:tr>
              <a:tr h="718953">
                <a:tc>
                  <a:txBody>
                    <a:bodyPr/>
                    <a:lstStyle/>
                    <a:p>
                      <a:pPr>
                        <a:lnSpc>
                          <a:spcPct val="115000"/>
                        </a:lnSpc>
                        <a:spcAft>
                          <a:spcPts val="1000"/>
                        </a:spcAft>
                        <a:buNone/>
                      </a:pPr>
                      <a:r>
                        <a:rPr lang="el-GR" sz="1400" b="1">
                          <a:effectLst/>
                          <a:latin typeface="Calibri" panose="020F0502020204030204" pitchFamily="34" charset="0"/>
                          <a:ea typeface="Calibri" panose="020F0502020204030204" pitchFamily="34" charset="0"/>
                          <a:cs typeface="Times New Roman" panose="02020603050405020304" pitchFamily="18" charset="0"/>
                        </a:rPr>
                        <a:t>Παρουσίαση μεταπτυχιακής εργασίας</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Times New Roman" panose="02020603050405020304" pitchFamily="18"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l-GR" sz="1400">
                          <a:effectLst/>
                          <a:latin typeface="Calibri" panose="020F0502020204030204" pitchFamily="34" charset="0"/>
                          <a:ea typeface="Calibri" panose="020F0502020204030204" pitchFamily="34" charset="0"/>
                          <a:cs typeface="Calibri" panose="020F0502020204030204" pitchFamily="34" charset="0"/>
                        </a:rPr>
                        <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51758" marR="517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986245370"/>
                  </a:ext>
                </a:extLst>
              </a:tr>
            </a:tbl>
          </a:graphicData>
        </a:graphic>
      </p:graphicFrame>
      <p:sp>
        <p:nvSpPr>
          <p:cNvPr id="9" name="Rectangle 2">
            <a:extLst>
              <a:ext uri="{FF2B5EF4-FFF2-40B4-BE49-F238E27FC236}">
                <a16:creationId xmlns:a16="http://schemas.microsoft.com/office/drawing/2014/main" xmlns="" id="{06F2FD70-5377-29F9-D225-1F0E898A5348}"/>
              </a:ext>
            </a:extLst>
          </p:cNvPr>
          <p:cNvSpPr>
            <a:spLocks noChangeArrowheads="1"/>
          </p:cNvSpPr>
          <p:nvPr/>
        </p:nvSpPr>
        <p:spPr bwMode="auto">
          <a:xfrm>
            <a:off x="619759" y="441761"/>
            <a:ext cx="654635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n-US" sz="16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Χρονοδιάγραμμα </a:t>
            </a:r>
            <a:r>
              <a:rPr lang="el-GR" altLang="en-US" sz="1600" b="1">
                <a:latin typeface="Calibri" panose="020F0502020204030204" pitchFamily="34" charset="0"/>
                <a:ea typeface="Calibri" panose="020F0502020204030204" pitchFamily="34" charset="0"/>
                <a:cs typeface="Times New Roman" panose="02020603050405020304" pitchFamily="18" charset="0"/>
              </a:rPr>
              <a:t>Πρωτότυπης εργασίας – Παράδειγμα </a:t>
            </a:r>
            <a:endParaRPr kumimoji="0" lang="en-GB" altLang="en-US" sz="1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6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558952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591403"/>
            <a:ext cx="10058400" cy="1001423"/>
          </a:xfrm>
        </p:spPr>
        <p:txBody>
          <a:bodyPr/>
          <a:lstStyle/>
          <a:p>
            <a:r>
              <a:rPr lang="el-GR" dirty="0"/>
              <a:t>Δομή και μορφή διπλωματικής εργασίας </a:t>
            </a:r>
            <a:endParaRPr lang="en-US" dirty="0"/>
          </a:p>
        </p:txBody>
      </p:sp>
      <p:sp>
        <p:nvSpPr>
          <p:cNvPr id="3" name="Content Placeholder 2"/>
          <p:cNvSpPr>
            <a:spLocks noGrp="1"/>
          </p:cNvSpPr>
          <p:nvPr>
            <p:ph idx="1"/>
          </p:nvPr>
        </p:nvSpPr>
        <p:spPr>
          <a:xfrm>
            <a:off x="1097280" y="1966452"/>
            <a:ext cx="10058400" cy="3902642"/>
          </a:xfrm>
        </p:spPr>
        <p:txBody>
          <a:bodyPr/>
          <a:lstStyle/>
          <a:p>
            <a:pPr>
              <a:buFont typeface="Arial" panose="020B0604020202020204" pitchFamily="34" charset="0"/>
              <a:buChar char="•"/>
            </a:pPr>
            <a:r>
              <a:rPr lang="el-GR" dirty="0"/>
              <a:t>Γλώσσα ελληνική ή αγγλική </a:t>
            </a:r>
          </a:p>
          <a:p>
            <a:pPr>
              <a:buFont typeface="Arial" panose="020B0604020202020204" pitchFamily="34" charset="0"/>
              <a:buChar char="•"/>
            </a:pPr>
            <a:r>
              <a:rPr lang="el-GR"/>
              <a:t>Έκταση</a:t>
            </a:r>
            <a:r>
              <a:rPr lang="en-GB"/>
              <a:t>: ~</a:t>
            </a:r>
            <a:r>
              <a:rPr lang="el-GR"/>
              <a:t> 10.000 </a:t>
            </a:r>
            <a:r>
              <a:rPr lang="el-GR" dirty="0"/>
              <a:t>λέξεις </a:t>
            </a:r>
          </a:p>
          <a:p>
            <a:pPr>
              <a:buFont typeface="Arial" panose="020B0604020202020204" pitchFamily="34" charset="0"/>
              <a:buChar char="•"/>
            </a:pPr>
            <a:r>
              <a:rPr lang="el-GR" dirty="0"/>
              <a:t>Περίληψη σε ελληνικά και αγγλικά </a:t>
            </a:r>
          </a:p>
          <a:p>
            <a:pPr>
              <a:buFont typeface="Arial" panose="020B0604020202020204" pitchFamily="34" charset="0"/>
              <a:buChar char="•"/>
            </a:pPr>
            <a:r>
              <a:rPr lang="el-GR" dirty="0"/>
              <a:t>Αναλυτική περιγραφή και παραδείγματα </a:t>
            </a:r>
          </a:p>
          <a:p>
            <a:endParaRPr lang="en-US" dirty="0"/>
          </a:p>
        </p:txBody>
      </p:sp>
    </p:spTree>
    <p:extLst>
      <p:ext uri="{BB962C8B-B14F-4D97-AF65-F5344CB8AC3E}">
        <p14:creationId xmlns:p14="http://schemas.microsoft.com/office/powerpoint/2010/main" val="3921681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AFDC20-063C-CA19-C805-AEB54B352437}"/>
              </a:ext>
            </a:extLst>
          </p:cNvPr>
          <p:cNvSpPr>
            <a:spLocks noGrp="1"/>
          </p:cNvSpPr>
          <p:nvPr>
            <p:ph type="title"/>
          </p:nvPr>
        </p:nvSpPr>
        <p:spPr>
          <a:xfrm>
            <a:off x="1" y="29991"/>
            <a:ext cx="5377070" cy="645870"/>
          </a:xfrm>
        </p:spPr>
        <p:txBody>
          <a:bodyPr>
            <a:normAutofit/>
          </a:bodyPr>
          <a:lstStyle/>
          <a:p>
            <a:r>
              <a:rPr lang="el-GR" sz="3300"/>
              <a:t>Συστηματικές ανασκοπήσεις</a:t>
            </a:r>
            <a:endParaRPr lang="en-GB" sz="3300"/>
          </a:p>
        </p:txBody>
      </p:sp>
      <p:pic>
        <p:nvPicPr>
          <p:cNvPr id="5" name="Picture 4">
            <a:extLst>
              <a:ext uri="{FF2B5EF4-FFF2-40B4-BE49-F238E27FC236}">
                <a16:creationId xmlns:a16="http://schemas.microsoft.com/office/drawing/2014/main" xmlns="" id="{5326FC43-9A47-9C1B-9516-7D70B85FD836}"/>
              </a:ext>
            </a:extLst>
          </p:cNvPr>
          <p:cNvPicPr>
            <a:picLocks noChangeAspect="1"/>
          </p:cNvPicPr>
          <p:nvPr/>
        </p:nvPicPr>
        <p:blipFill>
          <a:blip r:embed="rId2"/>
          <a:stretch>
            <a:fillRect/>
          </a:stretch>
        </p:blipFill>
        <p:spPr>
          <a:xfrm>
            <a:off x="0" y="588214"/>
            <a:ext cx="5080559" cy="5681572"/>
          </a:xfrm>
          <a:prstGeom prst="rect">
            <a:avLst/>
          </a:prstGeom>
        </p:spPr>
      </p:pic>
      <p:pic>
        <p:nvPicPr>
          <p:cNvPr id="7" name="Picture 6">
            <a:extLst>
              <a:ext uri="{FF2B5EF4-FFF2-40B4-BE49-F238E27FC236}">
                <a16:creationId xmlns:a16="http://schemas.microsoft.com/office/drawing/2014/main" xmlns="" id="{F046A989-8EFC-347A-D91A-45D88D35F792}"/>
              </a:ext>
            </a:extLst>
          </p:cNvPr>
          <p:cNvPicPr>
            <a:picLocks noChangeAspect="1"/>
          </p:cNvPicPr>
          <p:nvPr/>
        </p:nvPicPr>
        <p:blipFill>
          <a:blip r:embed="rId3"/>
          <a:stretch>
            <a:fillRect/>
          </a:stretch>
        </p:blipFill>
        <p:spPr>
          <a:xfrm>
            <a:off x="5063376" y="0"/>
            <a:ext cx="7128624" cy="3071192"/>
          </a:xfrm>
          <a:prstGeom prst="rect">
            <a:avLst/>
          </a:prstGeom>
        </p:spPr>
      </p:pic>
      <p:pic>
        <p:nvPicPr>
          <p:cNvPr id="9" name="Picture 8">
            <a:extLst>
              <a:ext uri="{FF2B5EF4-FFF2-40B4-BE49-F238E27FC236}">
                <a16:creationId xmlns:a16="http://schemas.microsoft.com/office/drawing/2014/main" xmlns="" id="{8EF3FFE7-03A4-F660-D13D-1B7D7FCD4279}"/>
              </a:ext>
            </a:extLst>
          </p:cNvPr>
          <p:cNvPicPr>
            <a:picLocks noChangeAspect="1"/>
          </p:cNvPicPr>
          <p:nvPr/>
        </p:nvPicPr>
        <p:blipFill>
          <a:blip r:embed="rId4"/>
          <a:stretch>
            <a:fillRect/>
          </a:stretch>
        </p:blipFill>
        <p:spPr>
          <a:xfrm>
            <a:off x="5091351" y="3101183"/>
            <a:ext cx="7089857" cy="3429001"/>
          </a:xfrm>
          <a:prstGeom prst="rect">
            <a:avLst/>
          </a:prstGeom>
        </p:spPr>
      </p:pic>
    </p:spTree>
    <p:extLst>
      <p:ext uri="{BB962C8B-B14F-4D97-AF65-F5344CB8AC3E}">
        <p14:creationId xmlns:p14="http://schemas.microsoft.com/office/powerpoint/2010/main" val="11170834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5A46F3-D5A6-768F-95CB-686223AF82B9}"/>
              </a:ext>
            </a:extLst>
          </p:cNvPr>
          <p:cNvSpPr>
            <a:spLocks noGrp="1"/>
          </p:cNvSpPr>
          <p:nvPr>
            <p:ph type="title"/>
          </p:nvPr>
        </p:nvSpPr>
        <p:spPr>
          <a:xfrm>
            <a:off x="1097280" y="574839"/>
            <a:ext cx="10058400" cy="846458"/>
          </a:xfrm>
        </p:spPr>
        <p:txBody>
          <a:bodyPr/>
          <a:lstStyle/>
          <a:p>
            <a:r>
              <a:rPr lang="el-GR" i="1"/>
              <a:t>ΣΤΡΑΤΗΓΙΚΗ ΑΝΑΖΗΤΗΣΗΣ </a:t>
            </a:r>
            <a:endParaRPr lang="en-GB"/>
          </a:p>
        </p:txBody>
      </p:sp>
      <p:sp>
        <p:nvSpPr>
          <p:cNvPr id="3" name="Content Placeholder 2">
            <a:extLst>
              <a:ext uri="{FF2B5EF4-FFF2-40B4-BE49-F238E27FC236}">
                <a16:creationId xmlns:a16="http://schemas.microsoft.com/office/drawing/2014/main" xmlns="" id="{380C2898-84EF-41E0-EB91-DDCB729BD577}"/>
              </a:ext>
            </a:extLst>
          </p:cNvPr>
          <p:cNvSpPr>
            <a:spLocks noGrp="1"/>
          </p:cNvSpPr>
          <p:nvPr>
            <p:ph idx="1"/>
          </p:nvPr>
        </p:nvSpPr>
        <p:spPr>
          <a:xfrm>
            <a:off x="1097280" y="2064395"/>
            <a:ext cx="10058400" cy="4023360"/>
          </a:xfrm>
        </p:spPr>
        <p:txBody>
          <a:bodyPr>
            <a:normAutofit fontScale="92500" lnSpcReduction="10000"/>
          </a:bodyPr>
          <a:lstStyle/>
          <a:p>
            <a:r>
              <a:rPr lang="el-GR"/>
              <a:t>Η αναζήτηση πραγματοποιήθηκε στη βάση δεδομένων </a:t>
            </a:r>
            <a:r>
              <a:rPr lang="en-US"/>
              <a:t>MEDLINE</a:t>
            </a:r>
            <a:r>
              <a:rPr lang="el-GR"/>
              <a:t>/</a:t>
            </a:r>
            <a:r>
              <a:rPr lang="en-US"/>
              <a:t>PUBMED</a:t>
            </a:r>
            <a:r>
              <a:rPr lang="el-GR"/>
              <a:t>. Χρησιμοποιήθηκε συνδυασμός λέξεων-κλειδιών για την αναζήτηση των αποτελεσμάτων σχετικά με τη διατροφή, τους ηλικιωμένους και το σακχαρώδη διαβήτη τύπου 2. Συγκεκριμένα</a:t>
            </a:r>
            <a:r>
              <a:rPr lang="en-US"/>
              <a:t>:</a:t>
            </a:r>
            <a:endParaRPr lang="en-GB"/>
          </a:p>
          <a:p>
            <a:pPr>
              <a:buFont typeface="Wingdings" panose="05000000000000000000" pitchFamily="2" charset="2"/>
              <a:buChar char="§"/>
            </a:pPr>
            <a:r>
              <a:rPr lang="el-GR"/>
              <a:t>διατροφή</a:t>
            </a:r>
            <a:r>
              <a:rPr lang="en-US"/>
              <a:t>: (“diet*” OR “nutrition*” OR “dietary pattern*” OR “dietary intervention*” OR “food pattern*” OR “eating pattern*” OR “diet adherence*” OR “nutrition adherence*” OR “diet score*” OR “diet quality*” OR “healthy diet*” OR “unhealthy diet*” OR “dietary habits*” OR “Mediterranean diet*” OR “Nordic diet*” OR “DASH diet*” OR “dietary approaches to stop hypertension*” OR “vegetarian diet*” OR “vegan diet*” OR “Western diet*” OR “prudent diet*”)</a:t>
            </a:r>
            <a:endParaRPr lang="en-GB"/>
          </a:p>
          <a:p>
            <a:pPr>
              <a:buFont typeface="Wingdings" panose="05000000000000000000" pitchFamily="2" charset="2"/>
              <a:buChar char="§"/>
            </a:pPr>
            <a:r>
              <a:rPr lang="el-GR"/>
              <a:t>ηλικιωμένοι</a:t>
            </a:r>
            <a:r>
              <a:rPr lang="en-US"/>
              <a:t>: (“elderly*” OR “elders*” OR “older adults*” OR “aged*” OR “older people*” OR “geriatric*” OR “older individuals*” OR “older population*” OR “aged population*” OR “advanced age*”)</a:t>
            </a:r>
            <a:endParaRPr lang="en-GB"/>
          </a:p>
          <a:p>
            <a:pPr>
              <a:buFont typeface="Wingdings" panose="05000000000000000000" pitchFamily="2" charset="2"/>
              <a:buChar char="§"/>
            </a:pPr>
            <a:r>
              <a:rPr lang="el-GR"/>
              <a:t>σακχαρώδη διαβήτη τύπου</a:t>
            </a:r>
            <a:r>
              <a:rPr lang="en-US"/>
              <a:t> 2: (“type 2 diabetes*” OR “diabetes mellitus type 2*” OR “diabetic*” OR “type II diabetes*” OR “T2DM*” OR “diabetes mellitus type II*”)</a:t>
            </a:r>
            <a:endParaRPr lang="en-GB"/>
          </a:p>
          <a:p>
            <a:endParaRPr lang="en-GB"/>
          </a:p>
        </p:txBody>
      </p:sp>
    </p:spTree>
    <p:extLst>
      <p:ext uri="{BB962C8B-B14F-4D97-AF65-F5344CB8AC3E}">
        <p14:creationId xmlns:p14="http://schemas.microsoft.com/office/powerpoint/2010/main" val="4198450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xmlns="" id="{488A3BA4-139A-89B8-7576-C28A495B972C}"/>
              </a:ext>
            </a:extLst>
          </p:cNvPr>
          <p:cNvGraphicFramePr>
            <a:graphicFrameLocks noGrp="1"/>
          </p:cNvGraphicFramePr>
          <p:nvPr>
            <p:extLst>
              <p:ext uri="{D42A27DB-BD31-4B8C-83A1-F6EECF244321}">
                <p14:modId xmlns:p14="http://schemas.microsoft.com/office/powerpoint/2010/main" val="595630498"/>
              </p:ext>
            </p:extLst>
          </p:nvPr>
        </p:nvGraphicFramePr>
        <p:xfrm>
          <a:off x="241326" y="2060331"/>
          <a:ext cx="5702274" cy="4389120"/>
        </p:xfrm>
        <a:graphic>
          <a:graphicData uri="http://schemas.openxmlformats.org/drawingml/2006/table">
            <a:tbl>
              <a:tblPr firstRow="1" firstCol="1" lastRow="1" lastCol="1" bandRow="1" bandCol="1"/>
              <a:tblGrid>
                <a:gridCol w="1189909">
                  <a:extLst>
                    <a:ext uri="{9D8B030D-6E8A-4147-A177-3AD203B41FA5}">
                      <a16:colId xmlns:a16="http://schemas.microsoft.com/office/drawing/2014/main" xmlns="" val="2399175627"/>
                    </a:ext>
                  </a:extLst>
                </a:gridCol>
                <a:gridCol w="4512365">
                  <a:extLst>
                    <a:ext uri="{9D8B030D-6E8A-4147-A177-3AD203B41FA5}">
                      <a16:colId xmlns:a16="http://schemas.microsoft.com/office/drawing/2014/main" xmlns="" val="2645773112"/>
                    </a:ext>
                  </a:extLst>
                </a:gridCol>
              </a:tblGrid>
              <a:tr h="190500">
                <a:tc>
                  <a:txBody>
                    <a:bodyPr/>
                    <a:lstStyle/>
                    <a:p>
                      <a:pPr marL="69215" algn="just">
                        <a:lnSpc>
                          <a:spcPct val="200000"/>
                        </a:lnSpc>
                        <a:buNone/>
                      </a:pPr>
                      <a:r>
                        <a:rPr lang="en-US" sz="1600" b="1" spc="-10">
                          <a:effectLst/>
                          <a:latin typeface="Times New Roman" panose="02020603050405020304" pitchFamily="18" charset="0"/>
                          <a:ea typeface="Calibri" panose="020F0502020204030204" pitchFamily="34" charset="0"/>
                          <a:cs typeface="Times New Roman" panose="02020603050405020304" pitchFamily="18" charset="0"/>
                        </a:rPr>
                        <a:t>Population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9215" algn="just">
                        <a:lnSpc>
                          <a:spcPct val="200000"/>
                        </a:lnSpc>
                        <a:buNone/>
                      </a:pPr>
                      <a:r>
                        <a:rPr lang="el-GR" sz="1600">
                          <a:effectLst/>
                          <a:latin typeface="Times New Roman" panose="02020603050405020304" pitchFamily="18" charset="0"/>
                          <a:ea typeface="Calibri" panose="020F0502020204030204" pitchFamily="34" charset="0"/>
                          <a:cs typeface="Times New Roman" panose="02020603050405020304" pitchFamily="18" charset="0"/>
                        </a:rPr>
                        <a:t>Ηλικιωμένα άτομα (≥ 65 ετών) με σακχαρώδη διαβήτη τύπου 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031829884"/>
                  </a:ext>
                </a:extLst>
              </a:tr>
              <a:tr h="339725">
                <a:tc>
                  <a:txBody>
                    <a:bodyPr/>
                    <a:lstStyle/>
                    <a:p>
                      <a:pPr marL="69215" algn="just">
                        <a:lnSpc>
                          <a:spcPct val="200000"/>
                        </a:lnSpc>
                        <a:buNone/>
                      </a:pPr>
                      <a:r>
                        <a:rPr lang="en-US" sz="1600" b="1" spc="-10">
                          <a:effectLst/>
                          <a:latin typeface="Times New Roman" panose="02020603050405020304" pitchFamily="18" charset="0"/>
                          <a:ea typeface="Calibri" panose="020F0502020204030204" pitchFamily="34" charset="0"/>
                          <a:cs typeface="Times New Roman" panose="02020603050405020304" pitchFamily="18" charset="0"/>
                        </a:rPr>
                        <a:t>Intervention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9215" algn="just">
                        <a:lnSpc>
                          <a:spcPct val="200000"/>
                        </a:lnSpc>
                        <a:buNone/>
                      </a:pPr>
                      <a:r>
                        <a:rPr lang="el-GR" sz="1600">
                          <a:effectLst/>
                          <a:latin typeface="Times New Roman" panose="02020603050405020304" pitchFamily="18" charset="0"/>
                          <a:ea typeface="Calibri" panose="020F0502020204030204" pitchFamily="34" charset="0"/>
                          <a:cs typeface="Times New Roman" panose="02020603050405020304" pitchFamily="18" charset="0"/>
                        </a:rPr>
                        <a:t>Διερεύνηση διατροφικών προτύπων ή θρεπτικών συστατικών ή διατροφικών παρεμβάσεων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556246568"/>
                  </a:ext>
                </a:extLst>
              </a:tr>
              <a:tr h="190500">
                <a:tc>
                  <a:txBody>
                    <a:bodyPr/>
                    <a:lstStyle/>
                    <a:p>
                      <a:pPr marL="69215" algn="just">
                        <a:lnSpc>
                          <a:spcPct val="200000"/>
                        </a:lnSpc>
                        <a:buNone/>
                      </a:pPr>
                      <a:r>
                        <a:rPr lang="en-US" sz="1600" b="1" spc="-10">
                          <a:effectLst/>
                          <a:latin typeface="Times New Roman" panose="02020603050405020304" pitchFamily="18" charset="0"/>
                          <a:ea typeface="Calibri" panose="020F0502020204030204" pitchFamily="34" charset="0"/>
                          <a:cs typeface="Times New Roman" panose="02020603050405020304" pitchFamily="18" charset="0"/>
                        </a:rPr>
                        <a:t>Comparison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9215" algn="just">
                        <a:lnSpc>
                          <a:spcPct val="200000"/>
                        </a:lnSpc>
                        <a:buNone/>
                      </a:pPr>
                      <a:r>
                        <a:rPr lang="el-GR" sz="1600">
                          <a:effectLst/>
                          <a:latin typeface="Times New Roman" panose="02020603050405020304" pitchFamily="18" charset="0"/>
                          <a:ea typeface="Calibri" panose="020F0502020204030204" pitchFamily="34" charset="0"/>
                          <a:cs typeface="Times New Roman" panose="02020603050405020304" pitchFamily="18" charset="0"/>
                        </a:rPr>
                        <a:t>Συνήθης φροντίδα ή μη συμμόρφωση ή απουσία παρέμβασης</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514199300"/>
                  </a:ext>
                </a:extLst>
              </a:tr>
              <a:tr h="190500">
                <a:tc>
                  <a:txBody>
                    <a:bodyPr/>
                    <a:lstStyle/>
                    <a:p>
                      <a:pPr marL="69215" algn="just">
                        <a:lnSpc>
                          <a:spcPct val="200000"/>
                        </a:lnSpc>
                        <a:buNone/>
                      </a:pPr>
                      <a:r>
                        <a:rPr lang="en-US" sz="1600" b="1" spc="-10">
                          <a:effectLst/>
                          <a:latin typeface="Times New Roman" panose="02020603050405020304" pitchFamily="18" charset="0"/>
                          <a:ea typeface="Calibri" panose="020F0502020204030204" pitchFamily="34" charset="0"/>
                          <a:cs typeface="Times New Roman" panose="02020603050405020304" pitchFamily="18" charset="0"/>
                        </a:rPr>
                        <a:t>Outcome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9215" algn="just">
                        <a:lnSpc>
                          <a:spcPct val="200000"/>
                        </a:lnSpc>
                        <a:buNone/>
                      </a:pPr>
                      <a:r>
                        <a:rPr lang="el-GR" sz="1600">
                          <a:effectLst/>
                          <a:latin typeface="Times New Roman" panose="02020603050405020304" pitchFamily="18" charset="0"/>
                          <a:ea typeface="Calibri" panose="020F0502020204030204" pitchFamily="34" charset="0"/>
                          <a:cs typeface="Times New Roman" panose="02020603050405020304" pitchFamily="18" charset="0"/>
                        </a:rPr>
                        <a:t>Αλλαγές σε μεταβολικό, λειτουργικό, γνωστικό επίπεδο, σε άλλους δείκτες υγείας ή σχετιζόμενες με το διαβήτη επιπλοκές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25375497"/>
                  </a:ext>
                </a:extLst>
              </a:tr>
            </a:tbl>
          </a:graphicData>
        </a:graphic>
      </p:graphicFrame>
      <p:sp>
        <p:nvSpPr>
          <p:cNvPr id="7" name="Rectangle 2">
            <a:extLst>
              <a:ext uri="{FF2B5EF4-FFF2-40B4-BE49-F238E27FC236}">
                <a16:creationId xmlns:a16="http://schemas.microsoft.com/office/drawing/2014/main" xmlns="" id="{13FF92E9-BAA6-CEFA-4BF8-6B7AE2928C30}"/>
              </a:ext>
            </a:extLst>
          </p:cNvPr>
          <p:cNvSpPr>
            <a:spLocks noChangeArrowheads="1"/>
          </p:cNvSpPr>
          <p:nvPr/>
        </p:nvSpPr>
        <p:spPr bwMode="auto">
          <a:xfrm>
            <a:off x="-111125" y="880467"/>
            <a:ext cx="5398742" cy="2030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584" tIns="914112" rIns="685584" bIns="91411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n-US"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Πίνακας</a:t>
            </a:r>
            <a:r>
              <a:rPr kumimoji="0" lang="en-US" altLang="en-US"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PICO (Population-Intervention-Comparison-Outcome)</a:t>
            </a:r>
            <a:endParaRPr kumimoji="0" lang="en-GB" altLang="en-US" sz="800" b="0" i="0" u="none" strike="noStrike" cap="none" normalizeH="0" baseline="0">
              <a:ln>
                <a:noFill/>
              </a:ln>
              <a:solidFill>
                <a:schemeClr val="tx1"/>
              </a:solidFill>
              <a:effectLst/>
            </a:endParaRPr>
          </a:p>
        </p:txBody>
      </p:sp>
      <p:sp>
        <p:nvSpPr>
          <p:cNvPr id="9" name="TextBox 8">
            <a:extLst>
              <a:ext uri="{FF2B5EF4-FFF2-40B4-BE49-F238E27FC236}">
                <a16:creationId xmlns:a16="http://schemas.microsoft.com/office/drawing/2014/main" xmlns="" id="{443A49A4-F348-E024-FA49-FF8C46FEFAEF}"/>
              </a:ext>
            </a:extLst>
          </p:cNvPr>
          <p:cNvSpPr txBox="1"/>
          <p:nvPr/>
        </p:nvSpPr>
        <p:spPr>
          <a:xfrm>
            <a:off x="6039680" y="1564407"/>
            <a:ext cx="6152320" cy="4524315"/>
          </a:xfrm>
          <a:prstGeom prst="rect">
            <a:avLst/>
          </a:prstGeom>
          <a:solidFill>
            <a:schemeClr val="bg1"/>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l-GR" altLang="en-US">
                <a:latin typeface="Times New Roman" panose="02020603050405020304" pitchFamily="18" charset="0"/>
                <a:ea typeface="Calibri" panose="020F0502020204030204" pitchFamily="34" charset="0"/>
                <a:cs typeface="Times New Roman" panose="02020603050405020304" pitchFamily="18" charset="0"/>
              </a:rPr>
              <a:t>Κ</a:t>
            </a:r>
            <a:r>
              <a:rPr kumimoji="0" lang="el-GR" altLang="en-US" sz="18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ριτήρια ένταξης: </a:t>
            </a:r>
          </a:p>
          <a:p>
            <a:pPr marL="285750" marR="0" lvl="0" indent="-285750" algn="l" defTabSz="914400" rtl="0" eaLnBrk="0" fontAlgn="base" latinLnBrk="0" hangingPunct="0">
              <a:lnSpc>
                <a:spcPct val="100000"/>
              </a:lnSpc>
              <a:spcBef>
                <a:spcPct val="0"/>
              </a:spcBef>
              <a:spcAft>
                <a:spcPct val="0"/>
              </a:spcAft>
              <a:buClrTx/>
              <a:buSzTx/>
              <a:buFontTx/>
              <a:buChar char="-"/>
              <a:tabLst/>
            </a:pPr>
            <a:r>
              <a:rPr kumimoji="0" lang="el-GR" altLang="en-US" sz="18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ηλικιωμένα άτομα (≥ 65 ετών), με διαγνωσμένο σακχαρώδη διαβήτη τύπου 2</a:t>
            </a:r>
            <a:r>
              <a:rPr lang="el-GR" altLang="en-US">
                <a:latin typeface="Times New Roman" panose="02020603050405020304" pitchFamily="18" charset="0"/>
                <a:ea typeface="Calibri" panose="020F0502020204030204" pitchFamily="34" charset="0"/>
                <a:cs typeface="Times New Roman" panose="02020603050405020304" pitchFamily="18" charset="0"/>
              </a:rPr>
              <a:t/>
            </a:r>
            <a:br>
              <a:rPr lang="el-GR" altLang="en-US">
                <a:latin typeface="Times New Roman" panose="02020603050405020304" pitchFamily="18" charset="0"/>
                <a:ea typeface="Calibri" panose="020F0502020204030204" pitchFamily="34" charset="0"/>
                <a:cs typeface="Times New Roman" panose="02020603050405020304" pitchFamily="18" charset="0"/>
              </a:rPr>
            </a:br>
            <a:r>
              <a:rPr lang="el-GR" altLang="en-US">
                <a:latin typeface="Times New Roman" panose="02020603050405020304" pitchFamily="18" charset="0"/>
                <a:ea typeface="Calibri" panose="020F0502020204030204" pitchFamily="34" charset="0"/>
                <a:cs typeface="Times New Roman" panose="02020603050405020304" pitchFamily="18" charset="0"/>
              </a:rPr>
              <a:t>- </a:t>
            </a:r>
            <a:r>
              <a:rPr kumimoji="0" lang="el-GR" altLang="en-US" sz="18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διατροφική παρέμβαση ή εξεταση</a:t>
            </a:r>
            <a:r>
              <a:rPr lang="el-GR" altLang="en-US">
                <a:latin typeface="Times New Roman" panose="02020603050405020304" pitchFamily="18" charset="0"/>
                <a:ea typeface="Calibri" panose="020F0502020204030204" pitchFamily="34" charset="0"/>
                <a:cs typeface="Times New Roman" panose="02020603050405020304" pitchFamily="18" charset="0"/>
              </a:rPr>
              <a:t> </a:t>
            </a:r>
            <a:r>
              <a:rPr kumimoji="0" lang="el-GR" altLang="en-US" sz="18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επίδρασης ενός διατροφικού προτύπου ή συνολικά της διατροφής και η επίδραση που είχε σε δείκτες υγείας, σε μεταβολικό, λειτουργικό, γνωστικό επίπεδο ή σε σχετιζόμενες με το διαβήτη επιπλοκές</a:t>
            </a:r>
            <a:endParaRPr lang="el-GR" altLang="en-US">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eaLnBrk="0" fontAlgn="base" hangingPunct="0">
              <a:spcBef>
                <a:spcPct val="0"/>
              </a:spcBef>
              <a:spcAft>
                <a:spcPct val="0"/>
              </a:spcAft>
              <a:buFontTx/>
              <a:buChar char="-"/>
            </a:pPr>
            <a:r>
              <a:rPr lang="el-GR" altLang="en-US">
                <a:latin typeface="Times New Roman" panose="02020603050405020304" pitchFamily="18" charset="0"/>
                <a:ea typeface="Calibri" panose="020F0502020204030204" pitchFamily="34" charset="0"/>
                <a:cs typeface="Times New Roman" panose="02020603050405020304" pitchFamily="18" charset="0"/>
              </a:rPr>
              <a:t>Δημοσιεύσεις από την τελευταία δεκαετία (2015-2025)</a:t>
            </a:r>
          </a:p>
          <a:p>
            <a:pPr marR="0" lvl="0" algn="l" defTabSz="914400" rtl="0" eaLnBrk="0" fontAlgn="base" latinLnBrk="0" hangingPunct="0">
              <a:lnSpc>
                <a:spcPct val="100000"/>
              </a:lnSpc>
              <a:spcBef>
                <a:spcPct val="0"/>
              </a:spcBef>
              <a:spcAft>
                <a:spcPct val="0"/>
              </a:spcAft>
              <a:buClrTx/>
              <a:buSzTx/>
              <a:tabLst/>
            </a:pPr>
            <a:r>
              <a:rPr kumimoji="0" lang="el-GR" altLang="en-US" sz="18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Κριτήρια αποκλεισμού</a:t>
            </a:r>
            <a:r>
              <a:rPr lang="el-GR" altLang="en-US">
                <a:latin typeface="Times New Roman" panose="02020603050405020304" pitchFamily="18" charset="0"/>
                <a:ea typeface="Calibri" panose="020F0502020204030204" pitchFamily="34" charset="0"/>
                <a:cs typeface="Times New Roman" panose="02020603050405020304" pitchFamily="18" charset="0"/>
              </a:rPr>
              <a:t>: </a:t>
            </a:r>
          </a:p>
          <a:p>
            <a:pPr marL="285750" marR="0" lvl="0" indent="-285750" algn="l" defTabSz="914400" rtl="0" eaLnBrk="0" fontAlgn="base" latinLnBrk="0" hangingPunct="0">
              <a:lnSpc>
                <a:spcPct val="100000"/>
              </a:lnSpc>
              <a:spcBef>
                <a:spcPct val="0"/>
              </a:spcBef>
              <a:spcAft>
                <a:spcPct val="0"/>
              </a:spcAft>
              <a:buClrTx/>
              <a:buSzTx/>
              <a:buFontTx/>
              <a:buChar char="-"/>
              <a:tabLst/>
            </a:pPr>
            <a:r>
              <a:rPr kumimoji="0" lang="el-GR" altLang="en-US" sz="18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Μέση ηλικία του δείγματος &lt;65 έτη</a:t>
            </a:r>
            <a:endParaRPr lang="el-GR" altLang="en-US">
              <a:latin typeface="Times New Roman" panose="02020603050405020304" pitchFamily="18" charset="0"/>
              <a:ea typeface="Calibri" panose="020F0502020204030204" pitchFamily="34"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Tx/>
              <a:buChar char="-"/>
              <a:tabLst/>
            </a:pPr>
            <a:r>
              <a:rPr kumimoji="0" lang="el-GR" altLang="en-US" sz="18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Μελέτη σε προδιαβήτη ή μεταβολικό σύνδρομο (χωρίς εγκατεστημένο διαβήτη), Σακχαρώδη Διαβήτη τύπου Ι</a:t>
            </a:r>
          </a:p>
          <a:p>
            <a:pPr marL="285750" marR="0" lvl="0" indent="-285750" algn="l" defTabSz="914400" rtl="0" eaLnBrk="0" fontAlgn="base" latinLnBrk="0" hangingPunct="0">
              <a:lnSpc>
                <a:spcPct val="100000"/>
              </a:lnSpc>
              <a:spcBef>
                <a:spcPct val="0"/>
              </a:spcBef>
              <a:spcAft>
                <a:spcPct val="0"/>
              </a:spcAft>
              <a:buClrTx/>
              <a:buSzTx/>
              <a:buFontTx/>
              <a:buChar char="-"/>
              <a:tabLst/>
            </a:pPr>
            <a:r>
              <a:rPr lang="el-GR" altLang="en-US">
                <a:latin typeface="Times New Roman" panose="02020603050405020304" pitchFamily="18" charset="0"/>
                <a:ea typeface="Calibri" panose="020F0502020204030204" pitchFamily="34" charset="0"/>
                <a:cs typeface="Times New Roman" panose="02020603050405020304" pitchFamily="18" charset="0"/>
              </a:rPr>
              <a:t>Μ</a:t>
            </a:r>
            <a:r>
              <a:rPr kumimoji="0" lang="el-GR" altLang="en-US" sz="18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ελέτες που δεν αξιολόγησαν καθόλου τη διατροφή</a:t>
            </a:r>
            <a:endParaRPr lang="el-GR" altLang="en-US">
              <a:latin typeface="Times New Roman" panose="02020603050405020304" pitchFamily="18" charset="0"/>
              <a:ea typeface="Calibri" panose="020F0502020204030204" pitchFamily="34"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Tx/>
              <a:buChar char="-"/>
              <a:tabLst/>
            </a:pPr>
            <a:r>
              <a:rPr lang="el-GR" altLang="en-US">
                <a:latin typeface="Times New Roman" panose="02020603050405020304" pitchFamily="18" charset="0"/>
                <a:ea typeface="Calibri" panose="020F0502020204030204" pitchFamily="34" charset="0"/>
                <a:cs typeface="Times New Roman" panose="02020603050405020304" pitchFamily="18" charset="0"/>
              </a:rPr>
              <a:t>Μ</a:t>
            </a:r>
            <a:r>
              <a:rPr kumimoji="0" lang="el-GR" altLang="en-US" sz="18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ελέτες που δεν ήταν στα αγγλικά, δεν είχαν διαθέσιμο το πλήρες κείμενο, δεν αφορούσαν ανθρώπους.</a:t>
            </a:r>
            <a:endParaRPr kumimoji="0" lang="en-GB" altLang="en-US" sz="1050" b="0" i="0" u="none" strike="noStrike" cap="none" normalizeH="0" baseline="0">
              <a:ln>
                <a:noFill/>
              </a:ln>
              <a:solidFill>
                <a:schemeClr val="tx1"/>
              </a:solidFill>
              <a:effectLst/>
            </a:endParaRPr>
          </a:p>
        </p:txBody>
      </p:sp>
      <p:sp>
        <p:nvSpPr>
          <p:cNvPr id="11" name="TextBox 10">
            <a:extLst>
              <a:ext uri="{FF2B5EF4-FFF2-40B4-BE49-F238E27FC236}">
                <a16:creationId xmlns:a16="http://schemas.microsoft.com/office/drawing/2014/main" xmlns="" id="{DC13ED7A-3235-AF11-9ECB-71468E572A26}"/>
              </a:ext>
            </a:extLst>
          </p:cNvPr>
          <p:cNvSpPr txBox="1"/>
          <p:nvPr/>
        </p:nvSpPr>
        <p:spPr>
          <a:xfrm>
            <a:off x="1061002" y="686933"/>
            <a:ext cx="3699841"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n-US" sz="1800" b="0" i="1"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ΚΡΙΤΗΡΙΑ ΕΝΤΑΞΗΣ ΚΑΙ ΑΠΟΚΛΕΙΣΜΟΥ ΜΕΛΕΤΩΝ</a:t>
            </a:r>
            <a:endParaRPr kumimoji="0" lang="en-GB" altLang="en-US" sz="1050" b="0" i="0" u="none" strike="noStrike" cap="none" normalizeH="0" baseline="0">
              <a:ln>
                <a:noFill/>
              </a:ln>
              <a:solidFill>
                <a:schemeClr val="tx1"/>
              </a:solidFill>
              <a:effectLst/>
            </a:endParaRPr>
          </a:p>
        </p:txBody>
      </p:sp>
    </p:spTree>
    <p:extLst>
      <p:ext uri="{BB962C8B-B14F-4D97-AF65-F5344CB8AC3E}">
        <p14:creationId xmlns:p14="http://schemas.microsoft.com/office/powerpoint/2010/main" val="27688110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97C09B-07AF-413B-9CB7-ED25687EE8D3}"/>
              </a:ext>
            </a:extLst>
          </p:cNvPr>
          <p:cNvSpPr>
            <a:spLocks noGrp="1"/>
          </p:cNvSpPr>
          <p:nvPr>
            <p:ph type="title"/>
          </p:nvPr>
        </p:nvSpPr>
        <p:spPr>
          <a:xfrm>
            <a:off x="1097280" y="286603"/>
            <a:ext cx="10058400" cy="922437"/>
          </a:xfrm>
        </p:spPr>
        <p:txBody>
          <a:bodyPr/>
          <a:lstStyle/>
          <a:p>
            <a:r>
              <a:rPr lang="en-GB"/>
              <a:t>PRISMA flow</a:t>
            </a:r>
          </a:p>
        </p:txBody>
      </p:sp>
      <p:pic>
        <p:nvPicPr>
          <p:cNvPr id="5" name="Picture 4">
            <a:extLst>
              <a:ext uri="{FF2B5EF4-FFF2-40B4-BE49-F238E27FC236}">
                <a16:creationId xmlns:a16="http://schemas.microsoft.com/office/drawing/2014/main" xmlns="" id="{CCB49426-B11F-B1C7-B1C5-5510218DFE84}"/>
              </a:ext>
            </a:extLst>
          </p:cNvPr>
          <p:cNvPicPr>
            <a:picLocks noChangeAspect="1"/>
          </p:cNvPicPr>
          <p:nvPr/>
        </p:nvPicPr>
        <p:blipFill>
          <a:blip r:embed="rId2"/>
          <a:stretch>
            <a:fillRect/>
          </a:stretch>
        </p:blipFill>
        <p:spPr>
          <a:xfrm>
            <a:off x="5293360" y="149648"/>
            <a:ext cx="6350454" cy="5925860"/>
          </a:xfrm>
          <a:prstGeom prst="rect">
            <a:avLst/>
          </a:prstGeom>
        </p:spPr>
      </p:pic>
    </p:spTree>
    <p:extLst>
      <p:ext uri="{BB962C8B-B14F-4D97-AF65-F5344CB8AC3E}">
        <p14:creationId xmlns:p14="http://schemas.microsoft.com/office/powerpoint/2010/main" val="31726825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6884AC-68F1-ABAF-574E-5C7090059105}"/>
              </a:ext>
            </a:extLst>
          </p:cNvPr>
          <p:cNvSpPr>
            <a:spLocks noGrp="1"/>
          </p:cNvSpPr>
          <p:nvPr>
            <p:ph type="title"/>
          </p:nvPr>
        </p:nvSpPr>
        <p:spPr>
          <a:xfrm>
            <a:off x="477520" y="0"/>
            <a:ext cx="10292080" cy="617637"/>
          </a:xfrm>
        </p:spPr>
        <p:txBody>
          <a:bodyPr>
            <a:normAutofit/>
          </a:bodyPr>
          <a:lstStyle/>
          <a:p>
            <a:r>
              <a:rPr lang="el-GR" sz="3600"/>
              <a:t>Πρακτική άσκηση</a:t>
            </a:r>
            <a:endParaRPr lang="en-GB" sz="3600"/>
          </a:p>
        </p:txBody>
      </p:sp>
      <p:graphicFrame>
        <p:nvGraphicFramePr>
          <p:cNvPr id="4" name="Content Placeholder 3">
            <a:extLst>
              <a:ext uri="{FF2B5EF4-FFF2-40B4-BE49-F238E27FC236}">
                <a16:creationId xmlns:a16="http://schemas.microsoft.com/office/drawing/2014/main" xmlns="" id="{5F7C4378-2443-0655-D199-1B4835DDB67B}"/>
              </a:ext>
            </a:extLst>
          </p:cNvPr>
          <p:cNvGraphicFramePr>
            <a:graphicFrameLocks noGrp="1"/>
          </p:cNvGraphicFramePr>
          <p:nvPr>
            <p:ph idx="1"/>
            <p:extLst>
              <p:ext uri="{D42A27DB-BD31-4B8C-83A1-F6EECF244321}">
                <p14:modId xmlns:p14="http://schemas.microsoft.com/office/powerpoint/2010/main" val="469787161"/>
              </p:ext>
            </p:extLst>
          </p:nvPr>
        </p:nvGraphicFramePr>
        <p:xfrm>
          <a:off x="152400" y="612140"/>
          <a:ext cx="12039601" cy="5934374"/>
        </p:xfrm>
        <a:graphic>
          <a:graphicData uri="http://schemas.openxmlformats.org/drawingml/2006/table">
            <a:tbl>
              <a:tblPr firstRow="1" bandRow="1">
                <a:tableStyleId>{5C22544A-7EE6-4342-B048-85BDC9FD1C3A}</a:tableStyleId>
              </a:tblPr>
              <a:tblGrid>
                <a:gridCol w="526997">
                  <a:extLst>
                    <a:ext uri="{9D8B030D-6E8A-4147-A177-3AD203B41FA5}">
                      <a16:colId xmlns:a16="http://schemas.microsoft.com/office/drawing/2014/main" xmlns="" val="3637474480"/>
                    </a:ext>
                  </a:extLst>
                </a:gridCol>
                <a:gridCol w="1384901">
                  <a:extLst>
                    <a:ext uri="{9D8B030D-6E8A-4147-A177-3AD203B41FA5}">
                      <a16:colId xmlns:a16="http://schemas.microsoft.com/office/drawing/2014/main" xmlns="" val="4082045692"/>
                    </a:ext>
                  </a:extLst>
                </a:gridCol>
                <a:gridCol w="2055905">
                  <a:extLst>
                    <a:ext uri="{9D8B030D-6E8A-4147-A177-3AD203B41FA5}">
                      <a16:colId xmlns:a16="http://schemas.microsoft.com/office/drawing/2014/main" xmlns="" val="895088461"/>
                    </a:ext>
                  </a:extLst>
                </a:gridCol>
                <a:gridCol w="2720778">
                  <a:extLst>
                    <a:ext uri="{9D8B030D-6E8A-4147-A177-3AD203B41FA5}">
                      <a16:colId xmlns:a16="http://schemas.microsoft.com/office/drawing/2014/main" xmlns="" val="18664987"/>
                    </a:ext>
                  </a:extLst>
                </a:gridCol>
                <a:gridCol w="2561882">
                  <a:extLst>
                    <a:ext uri="{9D8B030D-6E8A-4147-A177-3AD203B41FA5}">
                      <a16:colId xmlns:a16="http://schemas.microsoft.com/office/drawing/2014/main" xmlns="" val="3715709347"/>
                    </a:ext>
                  </a:extLst>
                </a:gridCol>
                <a:gridCol w="2789138">
                  <a:extLst>
                    <a:ext uri="{9D8B030D-6E8A-4147-A177-3AD203B41FA5}">
                      <a16:colId xmlns:a16="http://schemas.microsoft.com/office/drawing/2014/main" xmlns="" val="3967083405"/>
                    </a:ext>
                  </a:extLst>
                </a:gridCol>
              </a:tblGrid>
              <a:tr h="215559">
                <a:tc>
                  <a:txBody>
                    <a:bodyPr/>
                    <a:lstStyle/>
                    <a:p>
                      <a:pPr>
                        <a:lnSpc>
                          <a:spcPct val="115000"/>
                        </a:lnSpc>
                        <a:spcAft>
                          <a:spcPts val="1000"/>
                        </a:spcAft>
                        <a:buNone/>
                      </a:pPr>
                      <a:r>
                        <a:rPr lang="el-GR" sz="1300" dirty="0">
                          <a:effectLst/>
                        </a:rPr>
                        <a:t>Α/Α</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Υπεύθυνος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Τίτλος Υπευθύνου</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Χώρος πρακτικής άσκησης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Αντικείμενο πρακτικής άσκησης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Ημέρες/Ώρες Παρουσίας</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extLst>
                  <a:ext uri="{0D108BD9-81ED-4DB2-BD59-A6C34878D82A}">
                    <a16:rowId xmlns:a16="http://schemas.microsoft.com/office/drawing/2014/main" xmlns="" val="3991953423"/>
                  </a:ext>
                </a:extLst>
              </a:tr>
              <a:tr h="673612">
                <a:tc>
                  <a:txBody>
                    <a:bodyPr/>
                    <a:lstStyle/>
                    <a:p>
                      <a:pPr>
                        <a:lnSpc>
                          <a:spcPct val="115000"/>
                        </a:lnSpc>
                        <a:spcAft>
                          <a:spcPts val="1000"/>
                        </a:spcAft>
                        <a:buNone/>
                      </a:pPr>
                      <a:r>
                        <a:rPr lang="el-GR" sz="1300">
                          <a:effectLst/>
                        </a:rPr>
                        <a:t>1.</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Αντώνης Πολίτης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Καθηγητής Ψυχιατρικής</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Ψυχογηριατρικό ιατρείο «Αιγινήτειο» νοσοκομείο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Διερεύνηση και διαχείριση ηλικιωμένων ασθενών με νοητικό έλλειμμα, άνοια, ή/και κατάθλιψη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Πρωί Δευτέρα – Παρασκευή</a:t>
                      </a:r>
                      <a:r>
                        <a:rPr lang="en-US" sz="1300" dirty="0">
                          <a:effectLst/>
                        </a:rPr>
                        <a:t> x 10</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extLst>
                  <a:ext uri="{0D108BD9-81ED-4DB2-BD59-A6C34878D82A}">
                    <a16:rowId xmlns:a16="http://schemas.microsoft.com/office/drawing/2014/main" xmlns="" val="686323894"/>
                  </a:ext>
                </a:extLst>
              </a:tr>
              <a:tr h="572248">
                <a:tc>
                  <a:txBody>
                    <a:bodyPr/>
                    <a:lstStyle/>
                    <a:p>
                      <a:pPr>
                        <a:lnSpc>
                          <a:spcPct val="115000"/>
                        </a:lnSpc>
                        <a:spcAft>
                          <a:spcPts val="1000"/>
                        </a:spcAft>
                        <a:buNone/>
                      </a:pPr>
                      <a:r>
                        <a:rPr lang="el-GR" sz="1300">
                          <a:effectLst/>
                        </a:rPr>
                        <a:t>2.</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Ευρυδίκη Κραββαρίτη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Επίκουρη Καθηγήτρια Γηριατρικής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Λαϊκό </a:t>
                      </a:r>
                      <a:r>
                        <a:rPr lang="el-GR" sz="1300" dirty="0" smtClean="0">
                          <a:effectLst/>
                        </a:rPr>
                        <a:t>Νοσοκομείο</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Εξωτερικό ιατρείο Γηριατρικής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Δευτέρα πρωί 10 πμ – 12:30 μμ </a:t>
                      </a:r>
                      <a:endParaRPr lang="en-GB" sz="1300">
                        <a:effectLst/>
                      </a:endParaRPr>
                    </a:p>
                    <a:p>
                      <a:pPr>
                        <a:lnSpc>
                          <a:spcPct val="115000"/>
                        </a:lnSpc>
                        <a:spcAft>
                          <a:spcPts val="1000"/>
                        </a:spcAft>
                        <a:buNone/>
                      </a:pPr>
                      <a:r>
                        <a:rPr lang="el-GR"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extLst>
                  <a:ext uri="{0D108BD9-81ED-4DB2-BD59-A6C34878D82A}">
                    <a16:rowId xmlns:a16="http://schemas.microsoft.com/office/drawing/2014/main" xmlns="" val="3063409799"/>
                  </a:ext>
                </a:extLst>
              </a:tr>
              <a:tr h="673612">
                <a:tc>
                  <a:txBody>
                    <a:bodyPr/>
                    <a:lstStyle/>
                    <a:p>
                      <a:pPr>
                        <a:lnSpc>
                          <a:spcPct val="115000"/>
                        </a:lnSpc>
                        <a:spcAft>
                          <a:spcPts val="1000"/>
                        </a:spcAft>
                        <a:buNone/>
                      </a:pPr>
                      <a:r>
                        <a:rPr lang="el-GR" sz="1300">
                          <a:effectLst/>
                        </a:rPr>
                        <a:t>3.</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Αναστασία Κουτσούρη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Παθολόγος μετεκπαιδευθείσα στην Γηριατρική</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Νοσοκομείο Έρρίκος Ντυνάν</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Κέντρο ολιστικής γηριατρικής αξιολόγησης περιπατητικών ασθενών</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Πρωί </a:t>
                      </a:r>
                      <a:r>
                        <a:rPr lang="el-GR" sz="1300" dirty="0" smtClean="0">
                          <a:effectLst/>
                        </a:rPr>
                        <a:t>Τετάρτη – Παρασκευή ή Πέμπτη – Παρασκευή </a:t>
                      </a:r>
                      <a:r>
                        <a:rPr lang="en-US" sz="1300" dirty="0" smtClean="0">
                          <a:effectLst/>
                        </a:rPr>
                        <a:t>x </a:t>
                      </a:r>
                      <a:r>
                        <a:rPr lang="en-US" sz="1300" dirty="0">
                          <a:effectLst/>
                        </a:rPr>
                        <a:t>10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extLst>
                  <a:ext uri="{0D108BD9-81ED-4DB2-BD59-A6C34878D82A}">
                    <a16:rowId xmlns:a16="http://schemas.microsoft.com/office/drawing/2014/main" xmlns="" val="3557888036"/>
                  </a:ext>
                </a:extLst>
              </a:tr>
              <a:tr h="1488354">
                <a:tc>
                  <a:txBody>
                    <a:bodyPr/>
                    <a:lstStyle/>
                    <a:p>
                      <a:pPr>
                        <a:lnSpc>
                          <a:spcPct val="115000"/>
                        </a:lnSpc>
                        <a:spcAft>
                          <a:spcPts val="1000"/>
                        </a:spcAft>
                        <a:buNone/>
                      </a:pPr>
                      <a:r>
                        <a:rPr lang="el-GR" sz="1300">
                          <a:effectLst/>
                        </a:rPr>
                        <a:t>4.</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Νικόλαος Σκαρμέας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Καθηγητής Νευρολογίας</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Ιατρείο Διαταραχών Μνήμης «Αιγινήτειο» νοσοκομείο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Αναλυτική νευροδιανοητική </a:t>
                      </a:r>
                      <a:r>
                        <a:rPr lang="el-GR" sz="1300" dirty="0" smtClean="0">
                          <a:effectLst/>
                        </a:rPr>
                        <a:t>αξιολόγηση</a:t>
                      </a:r>
                      <a:endParaRPr lang="el-GR" sz="1300" dirty="0">
                        <a:effectLst/>
                      </a:endParaRPr>
                    </a:p>
                    <a:p>
                      <a:pPr>
                        <a:lnSpc>
                          <a:spcPct val="115000"/>
                        </a:lnSpc>
                        <a:spcAft>
                          <a:spcPts val="1000"/>
                        </a:spcAft>
                        <a:buNone/>
                      </a:pPr>
                      <a:endParaRPr lang="en-GB" sz="1300" dirty="0">
                        <a:effectLst/>
                      </a:endParaRPr>
                    </a:p>
                    <a:p>
                      <a:pPr>
                        <a:lnSpc>
                          <a:spcPct val="115000"/>
                        </a:lnSpc>
                        <a:spcAft>
                          <a:spcPts val="1000"/>
                        </a:spcAft>
                        <a:buNone/>
                      </a:pPr>
                      <a:r>
                        <a:rPr lang="el-GR" sz="1300" dirty="0">
                          <a:effectLst/>
                        </a:rPr>
                        <a:t>Βάση δεδομένων </a:t>
                      </a:r>
                      <a:r>
                        <a:rPr lang="en-US" sz="1300" dirty="0">
                          <a:effectLst/>
                        </a:rPr>
                        <a:t>HELIAD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Πρωί Δευτέρα – Τετάρτη – Παρασκευή </a:t>
                      </a:r>
                      <a:endParaRPr lang="en-GB" sz="1300" dirty="0">
                        <a:effectLst/>
                      </a:endParaRPr>
                    </a:p>
                    <a:p>
                      <a:pPr>
                        <a:lnSpc>
                          <a:spcPct val="115000"/>
                        </a:lnSpc>
                        <a:spcAft>
                          <a:spcPts val="1000"/>
                        </a:spcAft>
                        <a:buNone/>
                      </a:pPr>
                      <a:r>
                        <a:rPr lang="el-GR" sz="1300" dirty="0">
                          <a:effectLst/>
                        </a:rPr>
                        <a:t>Τρίτη – Πέμπτη κλινικές μελέτες (δοκιμές φαρμάκων σε άτομα με άνοια – προοπτική παρακολούθηση υγιών μεσηλίκων) </a:t>
                      </a:r>
                      <a:r>
                        <a:rPr lang="en-US" sz="1300" dirty="0">
                          <a:effectLst/>
                        </a:rPr>
                        <a:t>x</a:t>
                      </a:r>
                      <a:r>
                        <a:rPr lang="el-GR" sz="1300" dirty="0">
                          <a:effectLst/>
                        </a:rPr>
                        <a:t> 10</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extLst>
                  <a:ext uri="{0D108BD9-81ED-4DB2-BD59-A6C34878D82A}">
                    <a16:rowId xmlns:a16="http://schemas.microsoft.com/office/drawing/2014/main" xmlns="" val="2494308761"/>
                  </a:ext>
                </a:extLst>
              </a:tr>
              <a:tr h="444585">
                <a:tc>
                  <a:txBody>
                    <a:bodyPr/>
                    <a:lstStyle/>
                    <a:p>
                      <a:pPr>
                        <a:lnSpc>
                          <a:spcPct val="115000"/>
                        </a:lnSpc>
                        <a:spcAft>
                          <a:spcPts val="1000"/>
                        </a:spcAft>
                        <a:buNone/>
                      </a:pPr>
                      <a:r>
                        <a:rPr lang="el-GR" sz="1300">
                          <a:effectLst/>
                        </a:rPr>
                        <a:t>5.</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Ειρήνη Λαμπρινουδάκη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Καθηγήτρια Ενδοκρινολογίας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Ιατρείο Κλιμακτηρίου – Εμμηνόπαυσης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Δευτέρα – Τετάρτη πρωί </a:t>
                      </a:r>
                      <a:r>
                        <a:rPr lang="en-US" sz="1300">
                          <a:effectLst/>
                        </a:rPr>
                        <a:t>x 10</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extLst>
                  <a:ext uri="{0D108BD9-81ED-4DB2-BD59-A6C34878D82A}">
                    <a16:rowId xmlns:a16="http://schemas.microsoft.com/office/drawing/2014/main" xmlns="" val="527578998"/>
                  </a:ext>
                </a:extLst>
              </a:tr>
              <a:tr h="444585">
                <a:tc>
                  <a:txBody>
                    <a:bodyPr/>
                    <a:lstStyle/>
                    <a:p>
                      <a:pPr>
                        <a:lnSpc>
                          <a:spcPct val="115000"/>
                        </a:lnSpc>
                        <a:spcAft>
                          <a:spcPts val="1000"/>
                        </a:spcAft>
                        <a:buNone/>
                      </a:pPr>
                      <a:r>
                        <a:rPr lang="el-GR" sz="1300">
                          <a:effectLst/>
                        </a:rPr>
                        <a:t>6.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Αναστασία Κοσσιώνη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Καθηγήτρια Γηροδοντιατρικής</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Διεπιστημονική ομάδα γηριατρικής / γηροδοντιατρικής αξιολόγησης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Γηροκομείο Αθηνών</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Απογεύματα καθημερινής </a:t>
                      </a:r>
                      <a:r>
                        <a:rPr lang="en-US" sz="1300">
                          <a:effectLst/>
                        </a:rPr>
                        <a:t>x 8</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extLst>
                  <a:ext uri="{0D108BD9-81ED-4DB2-BD59-A6C34878D82A}">
                    <a16:rowId xmlns:a16="http://schemas.microsoft.com/office/drawing/2014/main" xmlns="" val="3923746465"/>
                  </a:ext>
                </a:extLst>
              </a:tr>
              <a:tr h="673612">
                <a:tc>
                  <a:txBody>
                    <a:bodyPr/>
                    <a:lstStyle/>
                    <a:p>
                      <a:pPr>
                        <a:lnSpc>
                          <a:spcPct val="115000"/>
                        </a:lnSpc>
                        <a:spcAft>
                          <a:spcPts val="1000"/>
                        </a:spcAft>
                        <a:buNone/>
                      </a:pPr>
                      <a:r>
                        <a:rPr lang="el-GR" sz="1300">
                          <a:effectLst/>
                        </a:rPr>
                        <a:t>7.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Κωνσταντίνα Πετροπούλου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Φυσίατρος, διευθύντρια Εθνικού Κέντρου Αποκατάστασης Αναπήρων</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Παρακολούθηση ενδονοσοκομειακής γηριατρικής αποκατάστασης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Εθνικό Κέντρο Αποκατάστασης Αναπήρων</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Εργάσιμες πρωϊνές ώρες </a:t>
                      </a:r>
                      <a:r>
                        <a:rPr lang="en-US" sz="1300" dirty="0">
                          <a:effectLst/>
                        </a:rPr>
                        <a:t>x 10</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extLst>
                  <a:ext uri="{0D108BD9-81ED-4DB2-BD59-A6C34878D82A}">
                    <a16:rowId xmlns:a16="http://schemas.microsoft.com/office/drawing/2014/main" xmlns="" val="1445171198"/>
                  </a:ext>
                </a:extLst>
              </a:tr>
              <a:tr h="673612">
                <a:tc>
                  <a:txBody>
                    <a:bodyPr/>
                    <a:lstStyle/>
                    <a:p>
                      <a:pPr>
                        <a:lnSpc>
                          <a:spcPct val="115000"/>
                        </a:lnSpc>
                        <a:spcAft>
                          <a:spcPts val="1000"/>
                        </a:spcAft>
                        <a:buNone/>
                      </a:pPr>
                      <a:r>
                        <a:rPr lang="el-GR" sz="1300">
                          <a:effectLst/>
                        </a:rPr>
                        <a:t>8.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Κυριακή Μυστακίδου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Καθηγήτρια Ανακουφιστικής Αγωγής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a:effectLst/>
                        </a:rPr>
                        <a:t>Παρακολούθηση εργασιών διεπιστημονικής ομάδας ανακουφιστικής αγωγής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Μονάδα Ανακουφιστικής Αγωγής ΕΚΠΑ «Τζένη Καρέζη»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tc>
                  <a:txBody>
                    <a:bodyPr/>
                    <a:lstStyle/>
                    <a:p>
                      <a:pPr>
                        <a:lnSpc>
                          <a:spcPct val="115000"/>
                        </a:lnSpc>
                        <a:spcAft>
                          <a:spcPts val="1000"/>
                        </a:spcAft>
                        <a:buNone/>
                      </a:pPr>
                      <a:r>
                        <a:rPr lang="el-GR" sz="1300" dirty="0">
                          <a:effectLst/>
                        </a:rPr>
                        <a:t>Εργάσιμες πρωϊνές ώρες </a:t>
                      </a:r>
                      <a:r>
                        <a:rPr lang="en-US" sz="1300" dirty="0">
                          <a:effectLst/>
                        </a:rPr>
                        <a:t>x 10</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4525" marR="34525" marT="0" marB="0"/>
                </a:tc>
                <a:extLst>
                  <a:ext uri="{0D108BD9-81ED-4DB2-BD59-A6C34878D82A}">
                    <a16:rowId xmlns:a16="http://schemas.microsoft.com/office/drawing/2014/main" xmlns="" val="1012879542"/>
                  </a:ext>
                </a:extLst>
              </a:tr>
            </a:tbl>
          </a:graphicData>
        </a:graphic>
      </p:graphicFrame>
      <p:sp>
        <p:nvSpPr>
          <p:cNvPr id="5" name="Rectangle 1">
            <a:extLst>
              <a:ext uri="{FF2B5EF4-FFF2-40B4-BE49-F238E27FC236}">
                <a16:creationId xmlns:a16="http://schemas.microsoft.com/office/drawing/2014/main" xmlns="" id="{4272169C-AEB4-300D-46BD-C03C7A9A1FC3}"/>
              </a:ext>
            </a:extLst>
          </p:cNvPr>
          <p:cNvSpPr>
            <a:spLocks noChangeArrowheads="1"/>
          </p:cNvSpPr>
          <p:nvPr/>
        </p:nvSpPr>
        <p:spPr bwMode="auto">
          <a:xfrm>
            <a:off x="4083049" y="1485900"/>
            <a:ext cx="2209839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21795931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3458" y="275303"/>
            <a:ext cx="11474245" cy="5683045"/>
          </a:xfrm>
          <a:prstGeom prst="rect">
            <a:avLst/>
          </a:prstGeom>
          <a:solidFill>
            <a:srgbClr val="FFFF00"/>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KEEP CALM </a:t>
            </a:r>
          </a:p>
          <a:p>
            <a:pPr algn="ctr"/>
            <a:r>
              <a:rPr lang="en-US" sz="4000" b="1" dirty="0">
                <a:solidFill>
                  <a:schemeClr val="tx1"/>
                </a:solidFill>
              </a:rPr>
              <a:t>AND </a:t>
            </a:r>
          </a:p>
          <a:p>
            <a:pPr algn="ctr"/>
            <a:r>
              <a:rPr lang="en-US" sz="4000" b="1" dirty="0">
                <a:solidFill>
                  <a:schemeClr val="tx1"/>
                </a:solidFill>
              </a:rPr>
              <a:t>COME </a:t>
            </a:r>
          </a:p>
          <a:p>
            <a:pPr algn="ctr"/>
            <a:r>
              <a:rPr lang="en-US" sz="4000" b="1" dirty="0">
                <a:solidFill>
                  <a:schemeClr val="tx1"/>
                </a:solidFill>
              </a:rPr>
              <a:t>TO </a:t>
            </a:r>
          </a:p>
          <a:p>
            <a:pPr algn="ctr"/>
            <a:r>
              <a:rPr lang="en-US" sz="4000" b="1" dirty="0">
                <a:solidFill>
                  <a:schemeClr val="tx1"/>
                </a:solidFill>
              </a:rPr>
              <a:t>THE EXAM</a:t>
            </a:r>
          </a:p>
        </p:txBody>
      </p:sp>
    </p:spTree>
    <p:extLst>
      <p:ext uri="{BB962C8B-B14F-4D97-AF65-F5344CB8AC3E}">
        <p14:creationId xmlns:p14="http://schemas.microsoft.com/office/powerpoint/2010/main" val="265758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1050</TotalTime>
  <Words>1670</Words>
  <Application>Microsoft Office PowerPoint</Application>
  <PresentationFormat>Custom</PresentationFormat>
  <Paragraphs>241</Paragraphs>
  <Slides>17</Slides>
  <Notes>1</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Retrospect</vt:lpstr>
      <vt:lpstr>1_Retrospect</vt:lpstr>
      <vt:lpstr>PowerPoint Presentation</vt:lpstr>
      <vt:lpstr>Διπλωματικές εργασίες</vt:lpstr>
      <vt:lpstr>Κατηγορίες διπλωματικών Προετοιμασία</vt:lpstr>
      <vt:lpstr>Συστηματικές  ανασκοπήσεις </vt:lpstr>
      <vt:lpstr>Πρωτότυπες  ερευνητικές εργασίες</vt:lpstr>
      <vt:lpstr>Ερευνητικό πρωτόκολλο </vt:lpstr>
      <vt:lpstr>Έγκριση βιοηθικής και  ερευνητικό πρωτόκολλο </vt:lpstr>
      <vt:lpstr>Δομή ερευνητικής εργασίας </vt:lpstr>
      <vt:lpstr>PowerPoint Presentation</vt:lpstr>
      <vt:lpstr>PowerPoint Presentation</vt:lpstr>
      <vt:lpstr>Δομή και μορφή διπλωματικής εργασίας </vt:lpstr>
      <vt:lpstr>Συστηματικές ανασκοπήσεις</vt:lpstr>
      <vt:lpstr>ΣΤΡΑΤΗΓΙΚΗ ΑΝΑΖΗΤΗΣΗΣ </vt:lpstr>
      <vt:lpstr>PowerPoint Presentation</vt:lpstr>
      <vt:lpstr>PRISMA flow</vt:lpstr>
      <vt:lpstr>Πρακτική άσκηση</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Evrydiki Kravvariti</cp:lastModifiedBy>
  <cp:revision>71</cp:revision>
  <dcterms:created xsi:type="dcterms:W3CDTF">2018-11-08T22:27:49Z</dcterms:created>
  <dcterms:modified xsi:type="dcterms:W3CDTF">2026-06-12T16:38:48Z</dcterms:modified>
</cp:coreProperties>
</file>