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9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0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61" r:id="rId2"/>
    <p:sldMasterId id="2147484256" r:id="rId3"/>
    <p:sldMasterId id="2147484268" r:id="rId4"/>
    <p:sldMasterId id="2147484389" r:id="rId5"/>
    <p:sldMasterId id="2147484464" r:id="rId6"/>
    <p:sldMasterId id="2147484520" r:id="rId7"/>
    <p:sldMasterId id="2147484532" r:id="rId8"/>
    <p:sldMasterId id="2147484547" r:id="rId9"/>
    <p:sldMasterId id="2147484586" r:id="rId10"/>
    <p:sldMasterId id="2147484622" r:id="rId11"/>
    <p:sldMasterId id="2147484635" r:id="rId12"/>
    <p:sldMasterId id="2147484689" r:id="rId13"/>
    <p:sldMasterId id="2147484940" r:id="rId14"/>
    <p:sldMasterId id="2147484979" r:id="rId15"/>
    <p:sldMasterId id="2147485007" r:id="rId16"/>
    <p:sldMasterId id="2147485019" r:id="rId17"/>
    <p:sldMasterId id="2147485174" r:id="rId18"/>
    <p:sldMasterId id="2147485187" r:id="rId19"/>
    <p:sldMasterId id="2147485236" r:id="rId20"/>
    <p:sldMasterId id="2147485252" r:id="rId21"/>
  </p:sldMasterIdLst>
  <p:notesMasterIdLst>
    <p:notesMasterId r:id="rId68"/>
  </p:notesMasterIdLst>
  <p:sldIdLst>
    <p:sldId id="2134804769" r:id="rId22"/>
    <p:sldId id="2147483578" r:id="rId23"/>
    <p:sldId id="257" r:id="rId24"/>
    <p:sldId id="3370" r:id="rId25"/>
    <p:sldId id="2147483580" r:id="rId26"/>
    <p:sldId id="2147483579" r:id="rId27"/>
    <p:sldId id="3428" r:id="rId28"/>
    <p:sldId id="3429" r:id="rId29"/>
    <p:sldId id="260" r:id="rId30"/>
    <p:sldId id="273" r:id="rId31"/>
    <p:sldId id="261" r:id="rId32"/>
    <p:sldId id="263" r:id="rId33"/>
    <p:sldId id="279" r:id="rId34"/>
    <p:sldId id="272" r:id="rId35"/>
    <p:sldId id="275" r:id="rId36"/>
    <p:sldId id="276" r:id="rId37"/>
    <p:sldId id="287" r:id="rId38"/>
    <p:sldId id="2134804953" r:id="rId39"/>
    <p:sldId id="2147483505" r:id="rId40"/>
    <p:sldId id="2147483577" r:id="rId41"/>
    <p:sldId id="2147374631" r:id="rId42"/>
    <p:sldId id="2134804888" r:id="rId43"/>
    <p:sldId id="2134804894" r:id="rId44"/>
    <p:sldId id="2134804895" r:id="rId45"/>
    <p:sldId id="2147483563" r:id="rId46"/>
    <p:sldId id="2134804905" r:id="rId47"/>
    <p:sldId id="2147374632" r:id="rId48"/>
    <p:sldId id="2147374630" r:id="rId49"/>
    <p:sldId id="2147483532" r:id="rId50"/>
    <p:sldId id="2134804759" r:id="rId51"/>
    <p:sldId id="2134804911" r:id="rId52"/>
    <p:sldId id="2134804912" r:id="rId53"/>
    <p:sldId id="2134804794" r:id="rId54"/>
    <p:sldId id="2134804692" r:id="rId55"/>
    <p:sldId id="2134804726" r:id="rId56"/>
    <p:sldId id="2134804999" r:id="rId57"/>
    <p:sldId id="2134805009" r:id="rId58"/>
    <p:sldId id="2134804920" r:id="rId59"/>
    <p:sldId id="2134804922" r:id="rId60"/>
    <p:sldId id="2134804923" r:id="rId61"/>
    <p:sldId id="2134804924" r:id="rId62"/>
    <p:sldId id="2134804925" r:id="rId63"/>
    <p:sldId id="361" r:id="rId64"/>
    <p:sldId id="2134804927" r:id="rId65"/>
    <p:sldId id="2134804928" r:id="rId66"/>
    <p:sldId id="2147374629" r:id="rId6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DF7"/>
    <a:srgbClr val="000000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1" autoAdjust="0"/>
    <p:restoredTop sz="99770" autoAdjust="0"/>
  </p:normalViewPr>
  <p:slideViewPr>
    <p:cSldViewPr snapToGrid="0" showGuides="1">
      <p:cViewPr varScale="1">
        <p:scale>
          <a:sx n="111" d="100"/>
          <a:sy n="111" d="100"/>
        </p:scale>
        <p:origin x="82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piratory%20dr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piratory%20dr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01850973447601E-2"/>
          <c:y val="3.8912345263723801E-2"/>
          <c:w val="0.91564446763432705"/>
          <c:h val="0.9055840976767056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Φύλλο1!$B$1:$B$170</c:f>
              <c:numCache>
                <c:formatCode>General</c:formatCode>
                <c:ptCount val="1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10</c:v>
                </c:pt>
                <c:pt idx="86">
                  <c:v>11</c:v>
                </c:pt>
                <c:pt idx="87">
                  <c:v>12</c:v>
                </c:pt>
                <c:pt idx="88">
                  <c:v>13</c:v>
                </c:pt>
                <c:pt idx="89">
                  <c:v>14</c:v>
                </c:pt>
                <c:pt idx="90">
                  <c:v>15</c:v>
                </c:pt>
                <c:pt idx="91">
                  <c:v>16</c:v>
                </c:pt>
                <c:pt idx="92">
                  <c:v>17</c:v>
                </c:pt>
                <c:pt idx="93">
                  <c:v>18</c:v>
                </c:pt>
                <c:pt idx="94">
                  <c:v>19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23</c:v>
                </c:pt>
                <c:pt idx="99">
                  <c:v>24</c:v>
                </c:pt>
                <c:pt idx="100">
                  <c:v>25</c:v>
                </c:pt>
                <c:pt idx="101">
                  <c:v>26</c:v>
                </c:pt>
                <c:pt idx="102">
                  <c:v>27</c:v>
                </c:pt>
                <c:pt idx="103">
                  <c:v>28</c:v>
                </c:pt>
                <c:pt idx="104">
                  <c:v>29</c:v>
                </c:pt>
                <c:pt idx="105">
                  <c:v>30</c:v>
                </c:pt>
                <c:pt idx="106">
                  <c:v>31</c:v>
                </c:pt>
                <c:pt idx="107">
                  <c:v>32</c:v>
                </c:pt>
                <c:pt idx="108">
                  <c:v>33</c:v>
                </c:pt>
                <c:pt idx="109">
                  <c:v>34</c:v>
                </c:pt>
                <c:pt idx="110">
                  <c:v>35</c:v>
                </c:pt>
                <c:pt idx="111">
                  <c:v>36</c:v>
                </c:pt>
                <c:pt idx="112">
                  <c:v>37</c:v>
                </c:pt>
                <c:pt idx="113">
                  <c:v>38</c:v>
                </c:pt>
                <c:pt idx="114">
                  <c:v>39</c:v>
                </c:pt>
                <c:pt idx="115">
                  <c:v>40</c:v>
                </c:pt>
                <c:pt idx="116">
                  <c:v>41</c:v>
                </c:pt>
                <c:pt idx="117">
                  <c:v>42</c:v>
                </c:pt>
                <c:pt idx="118">
                  <c:v>43</c:v>
                </c:pt>
                <c:pt idx="119">
                  <c:v>44</c:v>
                </c:pt>
                <c:pt idx="120">
                  <c:v>45</c:v>
                </c:pt>
                <c:pt idx="121">
                  <c:v>46</c:v>
                </c:pt>
                <c:pt idx="122">
                  <c:v>47</c:v>
                </c:pt>
                <c:pt idx="123">
                  <c:v>48</c:v>
                </c:pt>
                <c:pt idx="124">
                  <c:v>49</c:v>
                </c:pt>
                <c:pt idx="125">
                  <c:v>50</c:v>
                </c:pt>
                <c:pt idx="126">
                  <c:v>51</c:v>
                </c:pt>
                <c:pt idx="127">
                  <c:v>52</c:v>
                </c:pt>
                <c:pt idx="128">
                  <c:v>53</c:v>
                </c:pt>
                <c:pt idx="129">
                  <c:v>54</c:v>
                </c:pt>
                <c:pt idx="130">
                  <c:v>55</c:v>
                </c:pt>
                <c:pt idx="131">
                  <c:v>56</c:v>
                </c:pt>
                <c:pt idx="132">
                  <c:v>57</c:v>
                </c:pt>
                <c:pt idx="133">
                  <c:v>58</c:v>
                </c:pt>
                <c:pt idx="134">
                  <c:v>59</c:v>
                </c:pt>
                <c:pt idx="135">
                  <c:v>60</c:v>
                </c:pt>
                <c:pt idx="136">
                  <c:v>61</c:v>
                </c:pt>
                <c:pt idx="137">
                  <c:v>62</c:v>
                </c:pt>
                <c:pt idx="138">
                  <c:v>63</c:v>
                </c:pt>
                <c:pt idx="139">
                  <c:v>64</c:v>
                </c:pt>
                <c:pt idx="140">
                  <c:v>65</c:v>
                </c:pt>
                <c:pt idx="141">
                  <c:v>66</c:v>
                </c:pt>
                <c:pt idx="142">
                  <c:v>67</c:v>
                </c:pt>
                <c:pt idx="143">
                  <c:v>68</c:v>
                </c:pt>
                <c:pt idx="144">
                  <c:v>69</c:v>
                </c:pt>
                <c:pt idx="145">
                  <c:v>70</c:v>
                </c:pt>
                <c:pt idx="146">
                  <c:v>71</c:v>
                </c:pt>
                <c:pt idx="147">
                  <c:v>72</c:v>
                </c:pt>
                <c:pt idx="148">
                  <c:v>73</c:v>
                </c:pt>
                <c:pt idx="149">
                  <c:v>74</c:v>
                </c:pt>
                <c:pt idx="150">
                  <c:v>75</c:v>
                </c:pt>
                <c:pt idx="151">
                  <c:v>76</c:v>
                </c:pt>
                <c:pt idx="152">
                  <c:v>77</c:v>
                </c:pt>
                <c:pt idx="153">
                  <c:v>78</c:v>
                </c:pt>
                <c:pt idx="154">
                  <c:v>79</c:v>
                </c:pt>
                <c:pt idx="155">
                  <c:v>80</c:v>
                </c:pt>
                <c:pt idx="156">
                  <c:v>81</c:v>
                </c:pt>
                <c:pt idx="157">
                  <c:v>82</c:v>
                </c:pt>
                <c:pt idx="158">
                  <c:v>83</c:v>
                </c:pt>
                <c:pt idx="159">
                  <c:v>84</c:v>
                </c:pt>
                <c:pt idx="160">
                  <c:v>85</c:v>
                </c:pt>
                <c:pt idx="161">
                  <c:v>86</c:v>
                </c:pt>
                <c:pt idx="162">
                  <c:v>87</c:v>
                </c:pt>
                <c:pt idx="163">
                  <c:v>88</c:v>
                </c:pt>
                <c:pt idx="164">
                  <c:v>89</c:v>
                </c:pt>
                <c:pt idx="165">
                  <c:v>90</c:v>
                </c:pt>
                <c:pt idx="166">
                  <c:v>91</c:v>
                </c:pt>
                <c:pt idx="167">
                  <c:v>92</c:v>
                </c:pt>
                <c:pt idx="168">
                  <c:v>93</c:v>
                </c:pt>
                <c:pt idx="169">
                  <c:v>94</c:v>
                </c:pt>
              </c:numCache>
            </c:numRef>
          </c:xVal>
          <c:yVal>
            <c:numRef>
              <c:f>Φύλλο1!$D$1:$D$170</c:f>
              <c:numCache>
                <c:formatCode>General</c:formatCode>
                <c:ptCount val="170"/>
                <c:pt idx="85">
                  <c:v>43.15</c:v>
                </c:pt>
                <c:pt idx="86">
                  <c:v>39.227272727272762</c:v>
                </c:pt>
                <c:pt idx="87">
                  <c:v>35.958333333333336</c:v>
                </c:pt>
                <c:pt idx="88">
                  <c:v>33.192307692307693</c:v>
                </c:pt>
                <c:pt idx="89">
                  <c:v>30.821428571428573</c:v>
                </c:pt>
                <c:pt idx="90">
                  <c:v>28.766666666666666</c:v>
                </c:pt>
                <c:pt idx="91">
                  <c:v>26.968749999999453</c:v>
                </c:pt>
                <c:pt idx="92">
                  <c:v>25.382352941176137</c:v>
                </c:pt>
                <c:pt idx="93">
                  <c:v>23.97222222222177</c:v>
                </c:pt>
                <c:pt idx="94">
                  <c:v>22.710526315789473</c:v>
                </c:pt>
                <c:pt idx="95">
                  <c:v>21.574999999999999</c:v>
                </c:pt>
                <c:pt idx="96">
                  <c:v>20.547619047619026</c:v>
                </c:pt>
                <c:pt idx="97">
                  <c:v>19.613636363636363</c:v>
                </c:pt>
                <c:pt idx="98">
                  <c:v>18.760869565217387</c:v>
                </c:pt>
                <c:pt idx="99">
                  <c:v>17.979166666666668</c:v>
                </c:pt>
                <c:pt idx="100">
                  <c:v>17.260000000000002</c:v>
                </c:pt>
                <c:pt idx="101">
                  <c:v>16.596153846153829</c:v>
                </c:pt>
                <c:pt idx="102">
                  <c:v>15.981481481481481</c:v>
                </c:pt>
                <c:pt idx="103">
                  <c:v>15.410714285714286</c:v>
                </c:pt>
                <c:pt idx="104">
                  <c:v>14.879310344827585</c:v>
                </c:pt>
                <c:pt idx="105">
                  <c:v>14.383333333333336</c:v>
                </c:pt>
                <c:pt idx="106">
                  <c:v>13.919354838709866</c:v>
                </c:pt>
                <c:pt idx="107">
                  <c:v>13.484375</c:v>
                </c:pt>
                <c:pt idx="108">
                  <c:v>13.075757575757576</c:v>
                </c:pt>
                <c:pt idx="109">
                  <c:v>12.691176470588236</c:v>
                </c:pt>
                <c:pt idx="110">
                  <c:v>12.328571428571298</c:v>
                </c:pt>
                <c:pt idx="111">
                  <c:v>11.986111111111111</c:v>
                </c:pt>
                <c:pt idx="112">
                  <c:v>11.662162162162161</c:v>
                </c:pt>
                <c:pt idx="113">
                  <c:v>11.355263157894736</c:v>
                </c:pt>
                <c:pt idx="114">
                  <c:v>11.064102564102564</c:v>
                </c:pt>
                <c:pt idx="115">
                  <c:v>10.7875</c:v>
                </c:pt>
                <c:pt idx="116">
                  <c:v>10.524390243902438</c:v>
                </c:pt>
                <c:pt idx="117">
                  <c:v>10.273809523809524</c:v>
                </c:pt>
                <c:pt idx="118">
                  <c:v>10.034883720930218</c:v>
                </c:pt>
                <c:pt idx="119">
                  <c:v>9.8068181818181639</c:v>
                </c:pt>
                <c:pt idx="120">
                  <c:v>9.5888888888888886</c:v>
                </c:pt>
                <c:pt idx="121">
                  <c:v>9.3804347826088268</c:v>
                </c:pt>
                <c:pt idx="122">
                  <c:v>9.1808510638297829</c:v>
                </c:pt>
                <c:pt idx="123">
                  <c:v>8.9895833333333748</c:v>
                </c:pt>
                <c:pt idx="124">
                  <c:v>8.8061224489795915</c:v>
                </c:pt>
                <c:pt idx="125">
                  <c:v>8.6300000000000008</c:v>
                </c:pt>
                <c:pt idx="126">
                  <c:v>8.4607843137256999</c:v>
                </c:pt>
                <c:pt idx="127">
                  <c:v>8.298076923076918</c:v>
                </c:pt>
                <c:pt idx="128">
                  <c:v>8.1415094339622645</c:v>
                </c:pt>
                <c:pt idx="129">
                  <c:v>7.9907407407407414</c:v>
                </c:pt>
                <c:pt idx="130">
                  <c:v>7.8454545454545457</c:v>
                </c:pt>
                <c:pt idx="131">
                  <c:v>7.7053571428571432</c:v>
                </c:pt>
                <c:pt idx="132">
                  <c:v>7.5701754385964755</c:v>
                </c:pt>
                <c:pt idx="133">
                  <c:v>7.4396551724138931</c:v>
                </c:pt>
                <c:pt idx="134">
                  <c:v>7.3135593220338979</c:v>
                </c:pt>
                <c:pt idx="135">
                  <c:v>7.1916666666666664</c:v>
                </c:pt>
                <c:pt idx="136">
                  <c:v>7.0737704918033852</c:v>
                </c:pt>
                <c:pt idx="137">
                  <c:v>6.9596774193549331</c:v>
                </c:pt>
                <c:pt idx="138">
                  <c:v>6.8492063492063489</c:v>
                </c:pt>
                <c:pt idx="139">
                  <c:v>6.7421874999999956</c:v>
                </c:pt>
                <c:pt idx="140">
                  <c:v>6.6384615384615389</c:v>
                </c:pt>
                <c:pt idx="141">
                  <c:v>6.5378787878787881</c:v>
                </c:pt>
                <c:pt idx="142">
                  <c:v>6.4402985074627024</c:v>
                </c:pt>
                <c:pt idx="143">
                  <c:v>6.3455882352941178</c:v>
                </c:pt>
                <c:pt idx="144">
                  <c:v>6.2536231884058822</c:v>
                </c:pt>
                <c:pt idx="145">
                  <c:v>6.1642857142856755</c:v>
                </c:pt>
                <c:pt idx="146">
                  <c:v>6.0774647887323994</c:v>
                </c:pt>
                <c:pt idx="147">
                  <c:v>5.9930555555555545</c:v>
                </c:pt>
                <c:pt idx="148">
                  <c:v>5.9109589041095889</c:v>
                </c:pt>
                <c:pt idx="149">
                  <c:v>5.8310810810810834</c:v>
                </c:pt>
                <c:pt idx="150">
                  <c:v>5.7533333333333534</c:v>
                </c:pt>
                <c:pt idx="151">
                  <c:v>5.6776315789473655</c:v>
                </c:pt>
                <c:pt idx="152">
                  <c:v>5.6038961038961039</c:v>
                </c:pt>
                <c:pt idx="153">
                  <c:v>5.5320512820512819</c:v>
                </c:pt>
                <c:pt idx="154">
                  <c:v>5.4620253164556845</c:v>
                </c:pt>
                <c:pt idx="155">
                  <c:v>5.3937499999999998</c:v>
                </c:pt>
                <c:pt idx="156">
                  <c:v>5.3271604938271624</c:v>
                </c:pt>
                <c:pt idx="157">
                  <c:v>5.2621951219512155</c:v>
                </c:pt>
                <c:pt idx="158">
                  <c:v>5.1987951807228914</c:v>
                </c:pt>
                <c:pt idx="159">
                  <c:v>5.1369047619047619</c:v>
                </c:pt>
                <c:pt idx="160">
                  <c:v>5.0764705882352885</c:v>
                </c:pt>
                <c:pt idx="161">
                  <c:v>5.0174418604650359</c:v>
                </c:pt>
                <c:pt idx="162">
                  <c:v>4.9597701149426356</c:v>
                </c:pt>
                <c:pt idx="163">
                  <c:v>4.9034090909091823</c:v>
                </c:pt>
                <c:pt idx="164">
                  <c:v>4.8483146067415666</c:v>
                </c:pt>
                <c:pt idx="165">
                  <c:v>4.7944444444444443</c:v>
                </c:pt>
                <c:pt idx="166">
                  <c:v>4.7417582417582418</c:v>
                </c:pt>
                <c:pt idx="167">
                  <c:v>4.6902173913043494</c:v>
                </c:pt>
                <c:pt idx="168">
                  <c:v>4.6397849462364666</c:v>
                </c:pt>
                <c:pt idx="169">
                  <c:v>4.5904255319148906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7B-4D67-94FB-9467C9380741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Φύλλο1!$B$1:$B$170</c:f>
              <c:numCache>
                <c:formatCode>General</c:formatCode>
                <c:ptCount val="1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10</c:v>
                </c:pt>
                <c:pt idx="86">
                  <c:v>11</c:v>
                </c:pt>
                <c:pt idx="87">
                  <c:v>12</c:v>
                </c:pt>
                <c:pt idx="88">
                  <c:v>13</c:v>
                </c:pt>
                <c:pt idx="89">
                  <c:v>14</c:v>
                </c:pt>
                <c:pt idx="90">
                  <c:v>15</c:v>
                </c:pt>
                <c:pt idx="91">
                  <c:v>16</c:v>
                </c:pt>
                <c:pt idx="92">
                  <c:v>17</c:v>
                </c:pt>
                <c:pt idx="93">
                  <c:v>18</c:v>
                </c:pt>
                <c:pt idx="94">
                  <c:v>19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23</c:v>
                </c:pt>
                <c:pt idx="99">
                  <c:v>24</c:v>
                </c:pt>
                <c:pt idx="100">
                  <c:v>25</c:v>
                </c:pt>
                <c:pt idx="101">
                  <c:v>26</c:v>
                </c:pt>
                <c:pt idx="102">
                  <c:v>27</c:v>
                </c:pt>
                <c:pt idx="103">
                  <c:v>28</c:v>
                </c:pt>
                <c:pt idx="104">
                  <c:v>29</c:v>
                </c:pt>
                <c:pt idx="105">
                  <c:v>30</c:v>
                </c:pt>
                <c:pt idx="106">
                  <c:v>31</c:v>
                </c:pt>
                <c:pt idx="107">
                  <c:v>32</c:v>
                </c:pt>
                <c:pt idx="108">
                  <c:v>33</c:v>
                </c:pt>
                <c:pt idx="109">
                  <c:v>34</c:v>
                </c:pt>
                <c:pt idx="110">
                  <c:v>35</c:v>
                </c:pt>
                <c:pt idx="111">
                  <c:v>36</c:v>
                </c:pt>
                <c:pt idx="112">
                  <c:v>37</c:v>
                </c:pt>
                <c:pt idx="113">
                  <c:v>38</c:v>
                </c:pt>
                <c:pt idx="114">
                  <c:v>39</c:v>
                </c:pt>
                <c:pt idx="115">
                  <c:v>40</c:v>
                </c:pt>
                <c:pt idx="116">
                  <c:v>41</c:v>
                </c:pt>
                <c:pt idx="117">
                  <c:v>42</c:v>
                </c:pt>
                <c:pt idx="118">
                  <c:v>43</c:v>
                </c:pt>
                <c:pt idx="119">
                  <c:v>44</c:v>
                </c:pt>
                <c:pt idx="120">
                  <c:v>45</c:v>
                </c:pt>
                <c:pt idx="121">
                  <c:v>46</c:v>
                </c:pt>
                <c:pt idx="122">
                  <c:v>47</c:v>
                </c:pt>
                <c:pt idx="123">
                  <c:v>48</c:v>
                </c:pt>
                <c:pt idx="124">
                  <c:v>49</c:v>
                </c:pt>
                <c:pt idx="125">
                  <c:v>50</c:v>
                </c:pt>
                <c:pt idx="126">
                  <c:v>51</c:v>
                </c:pt>
                <c:pt idx="127">
                  <c:v>52</c:v>
                </c:pt>
                <c:pt idx="128">
                  <c:v>53</c:v>
                </c:pt>
                <c:pt idx="129">
                  <c:v>54</c:v>
                </c:pt>
                <c:pt idx="130">
                  <c:v>55</c:v>
                </c:pt>
                <c:pt idx="131">
                  <c:v>56</c:v>
                </c:pt>
                <c:pt idx="132">
                  <c:v>57</c:v>
                </c:pt>
                <c:pt idx="133">
                  <c:v>58</c:v>
                </c:pt>
                <c:pt idx="134">
                  <c:v>59</c:v>
                </c:pt>
                <c:pt idx="135">
                  <c:v>60</c:v>
                </c:pt>
                <c:pt idx="136">
                  <c:v>61</c:v>
                </c:pt>
                <c:pt idx="137">
                  <c:v>62</c:v>
                </c:pt>
                <c:pt idx="138">
                  <c:v>63</c:v>
                </c:pt>
                <c:pt idx="139">
                  <c:v>64</c:v>
                </c:pt>
                <c:pt idx="140">
                  <c:v>65</c:v>
                </c:pt>
                <c:pt idx="141">
                  <c:v>66</c:v>
                </c:pt>
                <c:pt idx="142">
                  <c:v>67</c:v>
                </c:pt>
                <c:pt idx="143">
                  <c:v>68</c:v>
                </c:pt>
                <c:pt idx="144">
                  <c:v>69</c:v>
                </c:pt>
                <c:pt idx="145">
                  <c:v>70</c:v>
                </c:pt>
                <c:pt idx="146">
                  <c:v>71</c:v>
                </c:pt>
                <c:pt idx="147">
                  <c:v>72</c:v>
                </c:pt>
                <c:pt idx="148">
                  <c:v>73</c:v>
                </c:pt>
                <c:pt idx="149">
                  <c:v>74</c:v>
                </c:pt>
                <c:pt idx="150">
                  <c:v>75</c:v>
                </c:pt>
                <c:pt idx="151">
                  <c:v>76</c:v>
                </c:pt>
                <c:pt idx="152">
                  <c:v>77</c:v>
                </c:pt>
                <c:pt idx="153">
                  <c:v>78</c:v>
                </c:pt>
                <c:pt idx="154">
                  <c:v>79</c:v>
                </c:pt>
                <c:pt idx="155">
                  <c:v>80</c:v>
                </c:pt>
                <c:pt idx="156">
                  <c:v>81</c:v>
                </c:pt>
                <c:pt idx="157">
                  <c:v>82</c:v>
                </c:pt>
                <c:pt idx="158">
                  <c:v>83</c:v>
                </c:pt>
                <c:pt idx="159">
                  <c:v>84</c:v>
                </c:pt>
                <c:pt idx="160">
                  <c:v>85</c:v>
                </c:pt>
                <c:pt idx="161">
                  <c:v>86</c:v>
                </c:pt>
                <c:pt idx="162">
                  <c:v>87</c:v>
                </c:pt>
                <c:pt idx="163">
                  <c:v>88</c:v>
                </c:pt>
                <c:pt idx="164">
                  <c:v>89</c:v>
                </c:pt>
                <c:pt idx="165">
                  <c:v>90</c:v>
                </c:pt>
                <c:pt idx="166">
                  <c:v>91</c:v>
                </c:pt>
                <c:pt idx="167">
                  <c:v>92</c:v>
                </c:pt>
                <c:pt idx="168">
                  <c:v>93</c:v>
                </c:pt>
                <c:pt idx="169">
                  <c:v>94</c:v>
                </c:pt>
              </c:numCache>
            </c:numRef>
          </c:xVal>
          <c:yVal>
            <c:numRef>
              <c:f>Φύλλο1!$E$1:$E$170</c:f>
              <c:numCache>
                <c:formatCode>General</c:formatCode>
                <c:ptCount val="17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7B-4D67-94FB-9467C9380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40800"/>
        <c:axId val="116942336"/>
      </c:scatterChart>
      <c:valAx>
        <c:axId val="116940800"/>
        <c:scaling>
          <c:orientation val="minMax"/>
          <c:max val="60"/>
          <c:min val="20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942336"/>
        <c:crosses val="autoZero"/>
        <c:crossBetween val="midCat"/>
        <c:minorUnit val="1"/>
      </c:valAx>
      <c:valAx>
        <c:axId val="116942336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940800"/>
        <c:crosses val="autoZero"/>
        <c:crossBetween val="midCat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01850973447601E-2"/>
          <c:y val="3.8912345263723801E-2"/>
          <c:w val="0.91564446763432705"/>
          <c:h val="0.9055840976767056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Φύλλο1!$B$1:$B$170</c:f>
              <c:numCache>
                <c:formatCode>General</c:formatCode>
                <c:ptCount val="1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10</c:v>
                </c:pt>
                <c:pt idx="86">
                  <c:v>11</c:v>
                </c:pt>
                <c:pt idx="87">
                  <c:v>12</c:v>
                </c:pt>
                <c:pt idx="88">
                  <c:v>13</c:v>
                </c:pt>
                <c:pt idx="89">
                  <c:v>14</c:v>
                </c:pt>
                <c:pt idx="90">
                  <c:v>15</c:v>
                </c:pt>
                <c:pt idx="91">
                  <c:v>16</c:v>
                </c:pt>
                <c:pt idx="92">
                  <c:v>17</c:v>
                </c:pt>
                <c:pt idx="93">
                  <c:v>18</c:v>
                </c:pt>
                <c:pt idx="94">
                  <c:v>19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23</c:v>
                </c:pt>
                <c:pt idx="99">
                  <c:v>24</c:v>
                </c:pt>
                <c:pt idx="100">
                  <c:v>25</c:v>
                </c:pt>
                <c:pt idx="101">
                  <c:v>26</c:v>
                </c:pt>
                <c:pt idx="102">
                  <c:v>27</c:v>
                </c:pt>
                <c:pt idx="103">
                  <c:v>28</c:v>
                </c:pt>
                <c:pt idx="104">
                  <c:v>29</c:v>
                </c:pt>
                <c:pt idx="105">
                  <c:v>30</c:v>
                </c:pt>
                <c:pt idx="106">
                  <c:v>31</c:v>
                </c:pt>
                <c:pt idx="107">
                  <c:v>32</c:v>
                </c:pt>
                <c:pt idx="108">
                  <c:v>33</c:v>
                </c:pt>
                <c:pt idx="109">
                  <c:v>34</c:v>
                </c:pt>
                <c:pt idx="110">
                  <c:v>35</c:v>
                </c:pt>
                <c:pt idx="111">
                  <c:v>36</c:v>
                </c:pt>
                <c:pt idx="112">
                  <c:v>37</c:v>
                </c:pt>
                <c:pt idx="113">
                  <c:v>38</c:v>
                </c:pt>
                <c:pt idx="114">
                  <c:v>39</c:v>
                </c:pt>
                <c:pt idx="115">
                  <c:v>40</c:v>
                </c:pt>
                <c:pt idx="116">
                  <c:v>41</c:v>
                </c:pt>
                <c:pt idx="117">
                  <c:v>42</c:v>
                </c:pt>
                <c:pt idx="118">
                  <c:v>43</c:v>
                </c:pt>
                <c:pt idx="119">
                  <c:v>44</c:v>
                </c:pt>
                <c:pt idx="120">
                  <c:v>45</c:v>
                </c:pt>
                <c:pt idx="121">
                  <c:v>46</c:v>
                </c:pt>
                <c:pt idx="122">
                  <c:v>47</c:v>
                </c:pt>
                <c:pt idx="123">
                  <c:v>48</c:v>
                </c:pt>
                <c:pt idx="124">
                  <c:v>49</c:v>
                </c:pt>
                <c:pt idx="125">
                  <c:v>50</c:v>
                </c:pt>
                <c:pt idx="126">
                  <c:v>51</c:v>
                </c:pt>
                <c:pt idx="127">
                  <c:v>52</c:v>
                </c:pt>
                <c:pt idx="128">
                  <c:v>53</c:v>
                </c:pt>
                <c:pt idx="129">
                  <c:v>54</c:v>
                </c:pt>
                <c:pt idx="130">
                  <c:v>55</c:v>
                </c:pt>
                <c:pt idx="131">
                  <c:v>56</c:v>
                </c:pt>
                <c:pt idx="132">
                  <c:v>57</c:v>
                </c:pt>
                <c:pt idx="133">
                  <c:v>58</c:v>
                </c:pt>
                <c:pt idx="134">
                  <c:v>59</c:v>
                </c:pt>
                <c:pt idx="135">
                  <c:v>60</c:v>
                </c:pt>
                <c:pt idx="136">
                  <c:v>61</c:v>
                </c:pt>
                <c:pt idx="137">
                  <c:v>62</c:v>
                </c:pt>
                <c:pt idx="138">
                  <c:v>63</c:v>
                </c:pt>
                <c:pt idx="139">
                  <c:v>64</c:v>
                </c:pt>
                <c:pt idx="140">
                  <c:v>65</c:v>
                </c:pt>
                <c:pt idx="141">
                  <c:v>66</c:v>
                </c:pt>
                <c:pt idx="142">
                  <c:v>67</c:v>
                </c:pt>
                <c:pt idx="143">
                  <c:v>68</c:v>
                </c:pt>
                <c:pt idx="144">
                  <c:v>69</c:v>
                </c:pt>
                <c:pt idx="145">
                  <c:v>70</c:v>
                </c:pt>
                <c:pt idx="146">
                  <c:v>71</c:v>
                </c:pt>
                <c:pt idx="147">
                  <c:v>72</c:v>
                </c:pt>
                <c:pt idx="148">
                  <c:v>73</c:v>
                </c:pt>
                <c:pt idx="149">
                  <c:v>74</c:v>
                </c:pt>
                <c:pt idx="150">
                  <c:v>75</c:v>
                </c:pt>
                <c:pt idx="151">
                  <c:v>76</c:v>
                </c:pt>
                <c:pt idx="152">
                  <c:v>77</c:v>
                </c:pt>
                <c:pt idx="153">
                  <c:v>78</c:v>
                </c:pt>
                <c:pt idx="154">
                  <c:v>79</c:v>
                </c:pt>
                <c:pt idx="155">
                  <c:v>80</c:v>
                </c:pt>
                <c:pt idx="156">
                  <c:v>81</c:v>
                </c:pt>
                <c:pt idx="157">
                  <c:v>82</c:v>
                </c:pt>
                <c:pt idx="158">
                  <c:v>83</c:v>
                </c:pt>
                <c:pt idx="159">
                  <c:v>84</c:v>
                </c:pt>
                <c:pt idx="160">
                  <c:v>85</c:v>
                </c:pt>
                <c:pt idx="161">
                  <c:v>86</c:v>
                </c:pt>
                <c:pt idx="162">
                  <c:v>87</c:v>
                </c:pt>
                <c:pt idx="163">
                  <c:v>88</c:v>
                </c:pt>
                <c:pt idx="164">
                  <c:v>89</c:v>
                </c:pt>
                <c:pt idx="165">
                  <c:v>90</c:v>
                </c:pt>
                <c:pt idx="166">
                  <c:v>91</c:v>
                </c:pt>
                <c:pt idx="167">
                  <c:v>92</c:v>
                </c:pt>
                <c:pt idx="168">
                  <c:v>93</c:v>
                </c:pt>
                <c:pt idx="169">
                  <c:v>94</c:v>
                </c:pt>
              </c:numCache>
            </c:numRef>
          </c:xVal>
          <c:yVal>
            <c:numRef>
              <c:f>Φύλλο1!$D$1:$D$170</c:f>
              <c:numCache>
                <c:formatCode>General</c:formatCode>
                <c:ptCount val="170"/>
                <c:pt idx="85">
                  <c:v>43.15</c:v>
                </c:pt>
                <c:pt idx="86">
                  <c:v>39.227272727272762</c:v>
                </c:pt>
                <c:pt idx="87">
                  <c:v>35.958333333333336</c:v>
                </c:pt>
                <c:pt idx="88">
                  <c:v>33.192307692307693</c:v>
                </c:pt>
                <c:pt idx="89">
                  <c:v>30.821428571428573</c:v>
                </c:pt>
                <c:pt idx="90">
                  <c:v>28.766666666666666</c:v>
                </c:pt>
                <c:pt idx="91">
                  <c:v>26.968749999999453</c:v>
                </c:pt>
                <c:pt idx="92">
                  <c:v>25.382352941176137</c:v>
                </c:pt>
                <c:pt idx="93">
                  <c:v>23.97222222222177</c:v>
                </c:pt>
                <c:pt idx="94">
                  <c:v>22.710526315789473</c:v>
                </c:pt>
                <c:pt idx="95">
                  <c:v>21.574999999999999</c:v>
                </c:pt>
                <c:pt idx="96">
                  <c:v>20.547619047619026</c:v>
                </c:pt>
                <c:pt idx="97">
                  <c:v>19.613636363636363</c:v>
                </c:pt>
                <c:pt idx="98">
                  <c:v>18.760869565217387</c:v>
                </c:pt>
                <c:pt idx="99">
                  <c:v>17.979166666666668</c:v>
                </c:pt>
                <c:pt idx="100">
                  <c:v>17.260000000000002</c:v>
                </c:pt>
                <c:pt idx="101">
                  <c:v>16.596153846153829</c:v>
                </c:pt>
                <c:pt idx="102">
                  <c:v>15.981481481481481</c:v>
                </c:pt>
                <c:pt idx="103">
                  <c:v>15.410714285714286</c:v>
                </c:pt>
                <c:pt idx="104">
                  <c:v>14.879310344827585</c:v>
                </c:pt>
                <c:pt idx="105">
                  <c:v>14.383333333333336</c:v>
                </c:pt>
                <c:pt idx="106">
                  <c:v>13.919354838709866</c:v>
                </c:pt>
                <c:pt idx="107">
                  <c:v>13.484375</c:v>
                </c:pt>
                <c:pt idx="108">
                  <c:v>13.075757575757576</c:v>
                </c:pt>
                <c:pt idx="109">
                  <c:v>12.691176470588236</c:v>
                </c:pt>
                <c:pt idx="110">
                  <c:v>12.328571428571298</c:v>
                </c:pt>
                <c:pt idx="111">
                  <c:v>11.986111111111111</c:v>
                </c:pt>
                <c:pt idx="112">
                  <c:v>11.662162162162161</c:v>
                </c:pt>
                <c:pt idx="113">
                  <c:v>11.355263157894736</c:v>
                </c:pt>
                <c:pt idx="114">
                  <c:v>11.064102564102564</c:v>
                </c:pt>
                <c:pt idx="115">
                  <c:v>10.7875</c:v>
                </c:pt>
                <c:pt idx="116">
                  <c:v>10.524390243902438</c:v>
                </c:pt>
                <c:pt idx="117">
                  <c:v>10.273809523809524</c:v>
                </c:pt>
                <c:pt idx="118">
                  <c:v>10.034883720930218</c:v>
                </c:pt>
                <c:pt idx="119">
                  <c:v>9.8068181818181639</c:v>
                </c:pt>
                <c:pt idx="120">
                  <c:v>9.5888888888888886</c:v>
                </c:pt>
                <c:pt idx="121">
                  <c:v>9.3804347826088268</c:v>
                </c:pt>
                <c:pt idx="122">
                  <c:v>9.1808510638297829</c:v>
                </c:pt>
                <c:pt idx="123">
                  <c:v>8.9895833333333748</c:v>
                </c:pt>
                <c:pt idx="124">
                  <c:v>8.8061224489795915</c:v>
                </c:pt>
                <c:pt idx="125">
                  <c:v>8.6300000000000008</c:v>
                </c:pt>
                <c:pt idx="126">
                  <c:v>8.4607843137256999</c:v>
                </c:pt>
                <c:pt idx="127">
                  <c:v>8.298076923076918</c:v>
                </c:pt>
                <c:pt idx="128">
                  <c:v>8.1415094339622645</c:v>
                </c:pt>
                <c:pt idx="129">
                  <c:v>7.9907407407407414</c:v>
                </c:pt>
                <c:pt idx="130">
                  <c:v>7.8454545454545457</c:v>
                </c:pt>
                <c:pt idx="131">
                  <c:v>7.7053571428571432</c:v>
                </c:pt>
                <c:pt idx="132">
                  <c:v>7.5701754385964755</c:v>
                </c:pt>
                <c:pt idx="133">
                  <c:v>7.4396551724138931</c:v>
                </c:pt>
                <c:pt idx="134">
                  <c:v>7.3135593220338979</c:v>
                </c:pt>
                <c:pt idx="135">
                  <c:v>7.1916666666666664</c:v>
                </c:pt>
                <c:pt idx="136">
                  <c:v>7.0737704918033852</c:v>
                </c:pt>
                <c:pt idx="137">
                  <c:v>6.9596774193549331</c:v>
                </c:pt>
                <c:pt idx="138">
                  <c:v>6.8492063492063489</c:v>
                </c:pt>
                <c:pt idx="139">
                  <c:v>6.7421874999999956</c:v>
                </c:pt>
                <c:pt idx="140">
                  <c:v>6.6384615384615389</c:v>
                </c:pt>
                <c:pt idx="141">
                  <c:v>6.5378787878787881</c:v>
                </c:pt>
                <c:pt idx="142">
                  <c:v>6.4402985074627024</c:v>
                </c:pt>
                <c:pt idx="143">
                  <c:v>6.3455882352941178</c:v>
                </c:pt>
                <c:pt idx="144">
                  <c:v>6.2536231884058822</c:v>
                </c:pt>
                <c:pt idx="145">
                  <c:v>6.1642857142856755</c:v>
                </c:pt>
                <c:pt idx="146">
                  <c:v>6.0774647887323994</c:v>
                </c:pt>
                <c:pt idx="147">
                  <c:v>5.9930555555555545</c:v>
                </c:pt>
                <c:pt idx="148">
                  <c:v>5.9109589041095889</c:v>
                </c:pt>
                <c:pt idx="149">
                  <c:v>5.8310810810810834</c:v>
                </c:pt>
                <c:pt idx="150">
                  <c:v>5.7533333333333534</c:v>
                </c:pt>
                <c:pt idx="151">
                  <c:v>5.6776315789473655</c:v>
                </c:pt>
                <c:pt idx="152">
                  <c:v>5.6038961038961039</c:v>
                </c:pt>
                <c:pt idx="153">
                  <c:v>5.5320512820512819</c:v>
                </c:pt>
                <c:pt idx="154">
                  <c:v>5.4620253164556845</c:v>
                </c:pt>
                <c:pt idx="155">
                  <c:v>5.3937499999999998</c:v>
                </c:pt>
                <c:pt idx="156">
                  <c:v>5.3271604938271624</c:v>
                </c:pt>
                <c:pt idx="157">
                  <c:v>5.2621951219512155</c:v>
                </c:pt>
                <c:pt idx="158">
                  <c:v>5.1987951807228914</c:v>
                </c:pt>
                <c:pt idx="159">
                  <c:v>5.1369047619047619</c:v>
                </c:pt>
                <c:pt idx="160">
                  <c:v>5.0764705882352885</c:v>
                </c:pt>
                <c:pt idx="161">
                  <c:v>5.0174418604650359</c:v>
                </c:pt>
                <c:pt idx="162">
                  <c:v>4.9597701149426356</c:v>
                </c:pt>
                <c:pt idx="163">
                  <c:v>4.9034090909091823</c:v>
                </c:pt>
                <c:pt idx="164">
                  <c:v>4.8483146067415666</c:v>
                </c:pt>
                <c:pt idx="165">
                  <c:v>4.7944444444444443</c:v>
                </c:pt>
                <c:pt idx="166">
                  <c:v>4.7417582417582418</c:v>
                </c:pt>
                <c:pt idx="167">
                  <c:v>4.6902173913043494</c:v>
                </c:pt>
                <c:pt idx="168">
                  <c:v>4.6397849462364666</c:v>
                </c:pt>
                <c:pt idx="169">
                  <c:v>4.5904255319148906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7B-4D67-94FB-9467C9380741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Φύλλο1!$B$1:$B$170</c:f>
              <c:numCache>
                <c:formatCode>General</c:formatCode>
                <c:ptCount val="1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10</c:v>
                </c:pt>
                <c:pt idx="86">
                  <c:v>11</c:v>
                </c:pt>
                <c:pt idx="87">
                  <c:v>12</c:v>
                </c:pt>
                <c:pt idx="88">
                  <c:v>13</c:v>
                </c:pt>
                <c:pt idx="89">
                  <c:v>14</c:v>
                </c:pt>
                <c:pt idx="90">
                  <c:v>15</c:v>
                </c:pt>
                <c:pt idx="91">
                  <c:v>16</c:v>
                </c:pt>
                <c:pt idx="92">
                  <c:v>17</c:v>
                </c:pt>
                <c:pt idx="93">
                  <c:v>18</c:v>
                </c:pt>
                <c:pt idx="94">
                  <c:v>19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23</c:v>
                </c:pt>
                <c:pt idx="99">
                  <c:v>24</c:v>
                </c:pt>
                <c:pt idx="100">
                  <c:v>25</c:v>
                </c:pt>
                <c:pt idx="101">
                  <c:v>26</c:v>
                </c:pt>
                <c:pt idx="102">
                  <c:v>27</c:v>
                </c:pt>
                <c:pt idx="103">
                  <c:v>28</c:v>
                </c:pt>
                <c:pt idx="104">
                  <c:v>29</c:v>
                </c:pt>
                <c:pt idx="105">
                  <c:v>30</c:v>
                </c:pt>
                <c:pt idx="106">
                  <c:v>31</c:v>
                </c:pt>
                <c:pt idx="107">
                  <c:v>32</c:v>
                </c:pt>
                <c:pt idx="108">
                  <c:v>33</c:v>
                </c:pt>
                <c:pt idx="109">
                  <c:v>34</c:v>
                </c:pt>
                <c:pt idx="110">
                  <c:v>35</c:v>
                </c:pt>
                <c:pt idx="111">
                  <c:v>36</c:v>
                </c:pt>
                <c:pt idx="112">
                  <c:v>37</c:v>
                </c:pt>
                <c:pt idx="113">
                  <c:v>38</c:v>
                </c:pt>
                <c:pt idx="114">
                  <c:v>39</c:v>
                </c:pt>
                <c:pt idx="115">
                  <c:v>40</c:v>
                </c:pt>
                <c:pt idx="116">
                  <c:v>41</c:v>
                </c:pt>
                <c:pt idx="117">
                  <c:v>42</c:v>
                </c:pt>
                <c:pt idx="118">
                  <c:v>43</c:v>
                </c:pt>
                <c:pt idx="119">
                  <c:v>44</c:v>
                </c:pt>
                <c:pt idx="120">
                  <c:v>45</c:v>
                </c:pt>
                <c:pt idx="121">
                  <c:v>46</c:v>
                </c:pt>
                <c:pt idx="122">
                  <c:v>47</c:v>
                </c:pt>
                <c:pt idx="123">
                  <c:v>48</c:v>
                </c:pt>
                <c:pt idx="124">
                  <c:v>49</c:v>
                </c:pt>
                <c:pt idx="125">
                  <c:v>50</c:v>
                </c:pt>
                <c:pt idx="126">
                  <c:v>51</c:v>
                </c:pt>
                <c:pt idx="127">
                  <c:v>52</c:v>
                </c:pt>
                <c:pt idx="128">
                  <c:v>53</c:v>
                </c:pt>
                <c:pt idx="129">
                  <c:v>54</c:v>
                </c:pt>
                <c:pt idx="130">
                  <c:v>55</c:v>
                </c:pt>
                <c:pt idx="131">
                  <c:v>56</c:v>
                </c:pt>
                <c:pt idx="132">
                  <c:v>57</c:v>
                </c:pt>
                <c:pt idx="133">
                  <c:v>58</c:v>
                </c:pt>
                <c:pt idx="134">
                  <c:v>59</c:v>
                </c:pt>
                <c:pt idx="135">
                  <c:v>60</c:v>
                </c:pt>
                <c:pt idx="136">
                  <c:v>61</c:v>
                </c:pt>
                <c:pt idx="137">
                  <c:v>62</c:v>
                </c:pt>
                <c:pt idx="138">
                  <c:v>63</c:v>
                </c:pt>
                <c:pt idx="139">
                  <c:v>64</c:v>
                </c:pt>
                <c:pt idx="140">
                  <c:v>65</c:v>
                </c:pt>
                <c:pt idx="141">
                  <c:v>66</c:v>
                </c:pt>
                <c:pt idx="142">
                  <c:v>67</c:v>
                </c:pt>
                <c:pt idx="143">
                  <c:v>68</c:v>
                </c:pt>
                <c:pt idx="144">
                  <c:v>69</c:v>
                </c:pt>
                <c:pt idx="145">
                  <c:v>70</c:v>
                </c:pt>
                <c:pt idx="146">
                  <c:v>71</c:v>
                </c:pt>
                <c:pt idx="147">
                  <c:v>72</c:v>
                </c:pt>
                <c:pt idx="148">
                  <c:v>73</c:v>
                </c:pt>
                <c:pt idx="149">
                  <c:v>74</c:v>
                </c:pt>
                <c:pt idx="150">
                  <c:v>75</c:v>
                </c:pt>
                <c:pt idx="151">
                  <c:v>76</c:v>
                </c:pt>
                <c:pt idx="152">
                  <c:v>77</c:v>
                </c:pt>
                <c:pt idx="153">
                  <c:v>78</c:v>
                </c:pt>
                <c:pt idx="154">
                  <c:v>79</c:v>
                </c:pt>
                <c:pt idx="155">
                  <c:v>80</c:v>
                </c:pt>
                <c:pt idx="156">
                  <c:v>81</c:v>
                </c:pt>
                <c:pt idx="157">
                  <c:v>82</c:v>
                </c:pt>
                <c:pt idx="158">
                  <c:v>83</c:v>
                </c:pt>
                <c:pt idx="159">
                  <c:v>84</c:v>
                </c:pt>
                <c:pt idx="160">
                  <c:v>85</c:v>
                </c:pt>
                <c:pt idx="161">
                  <c:v>86</c:v>
                </c:pt>
                <c:pt idx="162">
                  <c:v>87</c:v>
                </c:pt>
                <c:pt idx="163">
                  <c:v>88</c:v>
                </c:pt>
                <c:pt idx="164">
                  <c:v>89</c:v>
                </c:pt>
                <c:pt idx="165">
                  <c:v>90</c:v>
                </c:pt>
                <c:pt idx="166">
                  <c:v>91</c:v>
                </c:pt>
                <c:pt idx="167">
                  <c:v>92</c:v>
                </c:pt>
                <c:pt idx="168">
                  <c:v>93</c:v>
                </c:pt>
                <c:pt idx="169">
                  <c:v>94</c:v>
                </c:pt>
              </c:numCache>
            </c:numRef>
          </c:xVal>
          <c:yVal>
            <c:numRef>
              <c:f>Φύλλο1!$E$1:$E$170</c:f>
              <c:numCache>
                <c:formatCode>General</c:formatCode>
                <c:ptCount val="17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7B-4D67-94FB-9467C9380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40800"/>
        <c:axId val="116942336"/>
      </c:scatterChart>
      <c:valAx>
        <c:axId val="116940800"/>
        <c:scaling>
          <c:orientation val="minMax"/>
          <c:max val="60"/>
          <c:min val="20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942336"/>
        <c:crosses val="autoZero"/>
        <c:crossBetween val="midCat"/>
        <c:minorUnit val="1"/>
      </c:valAx>
      <c:valAx>
        <c:axId val="116942336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940800"/>
        <c:crosses val="autoZero"/>
        <c:crossBetween val="midCat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l-G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EDE66-B3C8-4A10-A6DE-2CBDECB8A84E}" type="doc">
      <dgm:prSet loTypeId="urn:microsoft.com/office/officeart/2005/8/layout/hierarchy6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E8C7F15E-FE57-431B-B751-6F25029EAED7}">
      <dgm:prSet phldrT="[Κείμενο]" custT="1"/>
      <dgm:spPr/>
      <dgm:t>
        <a:bodyPr/>
        <a:lstStyle/>
        <a:p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Οξεία Δύσπνοια</a:t>
          </a:r>
        </a:p>
      </dgm:t>
    </dgm:pt>
    <dgm:pt modelId="{38FFF98C-A8D7-4BCD-944C-ADD5B9BB71B1}" type="parTrans" cxnId="{D7CC9C0D-A689-4F32-B07A-39B9203E48C0}">
      <dgm:prSet/>
      <dgm:spPr/>
      <dgm:t>
        <a:bodyPr/>
        <a:lstStyle/>
        <a:p>
          <a:endParaRPr lang="el-GR" sz="2800"/>
        </a:p>
      </dgm:t>
    </dgm:pt>
    <dgm:pt modelId="{FB7BD5B9-8E34-4122-A731-D75E3139C8AA}" type="sibTrans" cxnId="{D7CC9C0D-A689-4F32-B07A-39B9203E48C0}">
      <dgm:prSet/>
      <dgm:spPr/>
      <dgm:t>
        <a:bodyPr/>
        <a:lstStyle/>
        <a:p>
          <a:endParaRPr lang="el-GR" sz="2800"/>
        </a:p>
      </dgm:t>
    </dgm:pt>
    <dgm:pt modelId="{D5D21060-033B-43B2-98C9-375AEB7CF93F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Αρχική εκτίμηση</a:t>
          </a:r>
        </a:p>
        <a:p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airway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Breathing C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Circulation</a:t>
          </a:r>
          <a:endParaRPr lang="el-G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5F19F-6121-4C76-A2DA-FF987852C4B5}" type="parTrans" cxnId="{E2710136-C236-4A0E-A039-C4C98CDCFDFB}">
      <dgm:prSet/>
      <dgm:spPr/>
      <dgm:t>
        <a:bodyPr/>
        <a:lstStyle/>
        <a:p>
          <a:endParaRPr lang="el-GR" sz="2800"/>
        </a:p>
      </dgm:t>
    </dgm:pt>
    <dgm:pt modelId="{2FA2087D-18A3-4430-B58D-CC3A863C62BA}" type="sibTrans" cxnId="{E2710136-C236-4A0E-A039-C4C98CDCFDFB}">
      <dgm:prSet/>
      <dgm:spPr/>
      <dgm:t>
        <a:bodyPr/>
        <a:lstStyle/>
        <a:p>
          <a:endParaRPr lang="el-GR" sz="2800"/>
        </a:p>
      </dgm:t>
    </dgm:pt>
    <dgm:pt modelId="{65EF710B-7009-480E-B24E-C844C5A2C484}">
      <dgm:prSet phldrT="[Κείμενο]" custT="1"/>
      <dgm:spPr>
        <a:gradFill rotWithShape="0">
          <a:gsLst>
            <a:gs pos="0">
              <a:srgbClr val="FF000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ctr"/>
          <a:r>
            <a:rPr lang="el-GR" sz="1600" b="1" dirty="0" err="1">
              <a:latin typeface="Arial" panose="020B0604020202020204" pitchFamily="34" charset="0"/>
              <a:cs typeface="Arial" panose="020B0604020202020204" pitchFamily="34" charset="0"/>
            </a:rPr>
            <a:t>Ενδοτραχειακή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 διασωλήνωση και υποστήριξη αναπνευστικού συστήματος</a:t>
          </a:r>
        </a:p>
      </dgm:t>
    </dgm:pt>
    <dgm:pt modelId="{BAA7808F-5F8C-44FD-865A-0D390DA4337E}" type="parTrans" cxnId="{19CE9FFF-4495-40BF-AF94-ECDBA2A4DDDD}">
      <dgm:prSet/>
      <dgm:spPr/>
      <dgm:t>
        <a:bodyPr/>
        <a:lstStyle/>
        <a:p>
          <a:endParaRPr lang="el-GR" sz="2800"/>
        </a:p>
      </dgm:t>
    </dgm:pt>
    <dgm:pt modelId="{FE2D6C0F-42AC-42EA-9543-F56CAE8375FA}" type="sibTrans" cxnId="{19CE9FFF-4495-40BF-AF94-ECDBA2A4DDDD}">
      <dgm:prSet/>
      <dgm:spPr/>
      <dgm:t>
        <a:bodyPr/>
        <a:lstStyle/>
        <a:p>
          <a:endParaRPr lang="el-GR" sz="2800"/>
        </a:p>
      </dgm:t>
    </dgm:pt>
    <dgm:pt modelId="{72AF6FEF-CCC0-4CE6-B4F4-827DBD7B69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600" b="1" dirty="0"/>
            <a:t>Σταθερός Ασθενής</a:t>
          </a:r>
        </a:p>
      </dgm:t>
    </dgm:pt>
    <dgm:pt modelId="{885C7E38-90D2-4901-83D9-69A1F958E057}" type="parTrans" cxnId="{2E1AA09F-FFA5-491B-A0C2-1EB5BC60AD79}">
      <dgm:prSet/>
      <dgm:spPr/>
      <dgm:t>
        <a:bodyPr/>
        <a:lstStyle/>
        <a:p>
          <a:endParaRPr lang="el-GR" sz="2800"/>
        </a:p>
      </dgm:t>
    </dgm:pt>
    <dgm:pt modelId="{DEFC80D5-36D6-42D8-87DC-E395797DFA27}" type="sibTrans" cxnId="{2E1AA09F-FFA5-491B-A0C2-1EB5BC60AD79}">
      <dgm:prSet/>
      <dgm:spPr/>
      <dgm:t>
        <a:bodyPr/>
        <a:lstStyle/>
        <a:p>
          <a:endParaRPr lang="el-GR" sz="2800"/>
        </a:p>
      </dgm:t>
    </dgm:pt>
    <dgm:pt modelId="{A4765C1B-EE90-414A-BF62-EACAA8A9980D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Ασταθής Ασθενής</a:t>
          </a:r>
        </a:p>
      </dgm:t>
    </dgm:pt>
    <dgm:pt modelId="{15E0C7BE-9E8B-4883-9A9E-9C2AB4FADF97}" type="parTrans" cxnId="{4C6B09AE-18D8-467E-B469-CCFB3E001401}">
      <dgm:prSet/>
      <dgm:spPr/>
      <dgm:t>
        <a:bodyPr/>
        <a:lstStyle/>
        <a:p>
          <a:endParaRPr lang="el-GR"/>
        </a:p>
      </dgm:t>
    </dgm:pt>
    <dgm:pt modelId="{2677EA5C-E3B9-4D90-BB0F-D6D20238DEF3}" type="sibTrans" cxnId="{4C6B09AE-18D8-467E-B469-CCFB3E001401}">
      <dgm:prSet/>
      <dgm:spPr/>
      <dgm:t>
        <a:bodyPr/>
        <a:lstStyle/>
        <a:p>
          <a:endParaRPr lang="el-GR"/>
        </a:p>
      </dgm:t>
    </dgm:pt>
    <dgm:pt modelId="{A4FB512F-2DAA-4463-837A-DC22091623DC}">
      <dgm:prSet phldrT="[Κείμενο]" custT="1"/>
      <dgm:spPr>
        <a:gradFill rotWithShape="0">
          <a:gsLst>
            <a:gs pos="2200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Αναλυτικό Ιστορικό, Κλινική εξέταση και ζωτικά σημεία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Οξυγονοθεραπεία αν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SpO2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90%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600" b="1" dirty="0" err="1">
              <a:latin typeface="Arial" panose="020B0604020202020204" pitchFamily="34" charset="0"/>
              <a:cs typeface="Arial" panose="020B0604020202020204" pitchFamily="34" charset="0"/>
            </a:rPr>
            <a:t>φλεβοκαθετήρας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monitoring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8F1DDE8-DFE0-41D0-9AE0-DC37E4712641}" type="parTrans" cxnId="{B5A7EE42-5F30-41BD-9512-C8CB5E7A17FC}">
      <dgm:prSet/>
      <dgm:spPr/>
      <dgm:t>
        <a:bodyPr/>
        <a:lstStyle/>
        <a:p>
          <a:endParaRPr lang="el-GR"/>
        </a:p>
      </dgm:t>
    </dgm:pt>
    <dgm:pt modelId="{ECF46A02-EE91-4BB0-AAE5-8F54EC1CDBE1}" type="sibTrans" cxnId="{B5A7EE42-5F30-41BD-9512-C8CB5E7A17FC}">
      <dgm:prSet/>
      <dgm:spPr/>
      <dgm:t>
        <a:bodyPr/>
        <a:lstStyle/>
        <a:p>
          <a:endParaRPr lang="el-GR"/>
        </a:p>
      </dgm:t>
    </dgm:pt>
    <dgm:pt modelId="{870176C1-1A54-463B-81EF-6B780410D40B}" type="pres">
      <dgm:prSet presAssocID="{7FAEDE66-B3C8-4A10-A6DE-2CBDECB8A8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96E4CC-621A-4877-9DC5-AAA365652FE8}" type="pres">
      <dgm:prSet presAssocID="{7FAEDE66-B3C8-4A10-A6DE-2CBDECB8A84E}" presName="hierFlow" presStyleCnt="0"/>
      <dgm:spPr/>
    </dgm:pt>
    <dgm:pt modelId="{1012E7F8-E515-44AD-91AB-70D0CF20535A}" type="pres">
      <dgm:prSet presAssocID="{7FAEDE66-B3C8-4A10-A6DE-2CBDECB8A8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09110FE-4326-4488-9A78-6A21E88FF021}" type="pres">
      <dgm:prSet presAssocID="{E8C7F15E-FE57-431B-B751-6F25029EAED7}" presName="Name14" presStyleCnt="0"/>
      <dgm:spPr/>
    </dgm:pt>
    <dgm:pt modelId="{C8365BE2-6F12-4AE8-9860-4EBB1286ABE2}" type="pres">
      <dgm:prSet presAssocID="{E8C7F15E-FE57-431B-B751-6F25029EAED7}" presName="level1Shape" presStyleLbl="node0" presStyleIdx="0" presStyleCnt="1" custScaleX="226400" custScaleY="159755" custLinFactNeighborX="12135" custLinFactNeighborY="-56">
        <dgm:presLayoutVars>
          <dgm:chPref val="3"/>
        </dgm:presLayoutVars>
      </dgm:prSet>
      <dgm:spPr/>
    </dgm:pt>
    <dgm:pt modelId="{40259242-9628-45B0-9702-AD53D7169D58}" type="pres">
      <dgm:prSet presAssocID="{E8C7F15E-FE57-431B-B751-6F25029EAED7}" presName="hierChild2" presStyleCnt="0"/>
      <dgm:spPr/>
    </dgm:pt>
    <dgm:pt modelId="{2CB38E53-820B-4376-B7B5-B2AF27A9CAF3}" type="pres">
      <dgm:prSet presAssocID="{F215F19F-6121-4C76-A2DA-FF987852C4B5}" presName="Name19" presStyleLbl="parChTrans1D2" presStyleIdx="0" presStyleCnt="1"/>
      <dgm:spPr/>
    </dgm:pt>
    <dgm:pt modelId="{93BFC8A2-51F3-4F89-A735-29B791B0D7EB}" type="pres">
      <dgm:prSet presAssocID="{D5D21060-033B-43B2-98C9-375AEB7CF93F}" presName="Name21" presStyleCnt="0"/>
      <dgm:spPr/>
    </dgm:pt>
    <dgm:pt modelId="{484C5C45-5B7F-46E9-B89D-3E800CE70C2B}" type="pres">
      <dgm:prSet presAssocID="{D5D21060-033B-43B2-98C9-375AEB7CF93F}" presName="level2Shape" presStyleLbl="node2" presStyleIdx="0" presStyleCnt="1" custScaleX="236693" custScaleY="122895" custLinFactNeighborX="17281" custLinFactNeighborY="-7748"/>
      <dgm:spPr/>
    </dgm:pt>
    <dgm:pt modelId="{0409951E-040F-4939-BCBC-B7179ACE81E2}" type="pres">
      <dgm:prSet presAssocID="{D5D21060-033B-43B2-98C9-375AEB7CF93F}" presName="hierChild3" presStyleCnt="0"/>
      <dgm:spPr/>
    </dgm:pt>
    <dgm:pt modelId="{4A9B198A-CE15-445A-A7C7-77DF58575EDE}" type="pres">
      <dgm:prSet presAssocID="{15E0C7BE-9E8B-4883-9A9E-9C2AB4FADF97}" presName="Name19" presStyleLbl="parChTrans1D3" presStyleIdx="0" presStyleCnt="2"/>
      <dgm:spPr/>
    </dgm:pt>
    <dgm:pt modelId="{F3E0AEBC-6BE2-4138-A364-2458E7D14A17}" type="pres">
      <dgm:prSet presAssocID="{A4765C1B-EE90-414A-BF62-EACAA8A9980D}" presName="Name21" presStyleCnt="0"/>
      <dgm:spPr/>
    </dgm:pt>
    <dgm:pt modelId="{0DBD3622-AFF4-426F-A771-23FABB498F1C}" type="pres">
      <dgm:prSet presAssocID="{A4765C1B-EE90-414A-BF62-EACAA8A9980D}" presName="level2Shape" presStyleLbl="node3" presStyleIdx="0" presStyleCnt="2" custScaleX="109355" custScaleY="99999" custLinFactNeighborX="39770" custLinFactNeighborY="-1277"/>
      <dgm:spPr/>
    </dgm:pt>
    <dgm:pt modelId="{2E8AD798-1521-4A13-B648-2D60CAC313E6}" type="pres">
      <dgm:prSet presAssocID="{A4765C1B-EE90-414A-BF62-EACAA8A9980D}" presName="hierChild3" presStyleCnt="0"/>
      <dgm:spPr/>
    </dgm:pt>
    <dgm:pt modelId="{AFE4B7E0-5239-4067-B189-C5966462BAEC}" type="pres">
      <dgm:prSet presAssocID="{BAA7808F-5F8C-44FD-865A-0D390DA4337E}" presName="Name19" presStyleLbl="parChTrans1D4" presStyleIdx="0" presStyleCnt="2"/>
      <dgm:spPr/>
    </dgm:pt>
    <dgm:pt modelId="{5EB55921-B4F9-4C38-96FB-C49AD49E69B8}" type="pres">
      <dgm:prSet presAssocID="{65EF710B-7009-480E-B24E-C844C5A2C484}" presName="Name21" presStyleCnt="0"/>
      <dgm:spPr/>
    </dgm:pt>
    <dgm:pt modelId="{2C047FEE-3E70-4116-AD8C-7B0460CA65F9}" type="pres">
      <dgm:prSet presAssocID="{65EF710B-7009-480E-B24E-C844C5A2C484}" presName="level2Shape" presStyleLbl="node4" presStyleIdx="0" presStyleCnt="2" custScaleX="205544" custScaleY="196956" custLinFactNeighborX="8592" custLinFactNeighborY="652"/>
      <dgm:spPr/>
    </dgm:pt>
    <dgm:pt modelId="{DE2F5DBE-054D-4227-AD5B-0AE765E5011D}" type="pres">
      <dgm:prSet presAssocID="{65EF710B-7009-480E-B24E-C844C5A2C484}" presName="hierChild3" presStyleCnt="0"/>
      <dgm:spPr/>
    </dgm:pt>
    <dgm:pt modelId="{57FF28C6-02D0-46B5-993C-811E0F79BA0C}" type="pres">
      <dgm:prSet presAssocID="{885C7E38-90D2-4901-83D9-69A1F958E057}" presName="Name19" presStyleLbl="parChTrans1D3" presStyleIdx="1" presStyleCnt="2"/>
      <dgm:spPr/>
    </dgm:pt>
    <dgm:pt modelId="{8580E933-3D1E-4A41-A715-0004DBA0368D}" type="pres">
      <dgm:prSet presAssocID="{72AF6FEF-CCC0-4CE6-B4F4-827DBD7B698D}" presName="Name21" presStyleCnt="0"/>
      <dgm:spPr/>
    </dgm:pt>
    <dgm:pt modelId="{A810694E-8704-468B-A380-ABB78BEDCBE4}" type="pres">
      <dgm:prSet presAssocID="{72AF6FEF-CCC0-4CE6-B4F4-827DBD7B698D}" presName="level2Shape" presStyleLbl="node3" presStyleIdx="1" presStyleCnt="2" custScaleX="161273" custScaleY="100875"/>
      <dgm:spPr/>
    </dgm:pt>
    <dgm:pt modelId="{F5ADC085-E4E5-4EB3-AAC7-CD89D776E147}" type="pres">
      <dgm:prSet presAssocID="{72AF6FEF-CCC0-4CE6-B4F4-827DBD7B698D}" presName="hierChild3" presStyleCnt="0"/>
      <dgm:spPr/>
    </dgm:pt>
    <dgm:pt modelId="{66F64F39-0A0C-465F-849E-53872E6F6992}" type="pres">
      <dgm:prSet presAssocID="{88F1DDE8-DFE0-41D0-9AE0-DC37E4712641}" presName="Name19" presStyleLbl="parChTrans1D4" presStyleIdx="1" presStyleCnt="2"/>
      <dgm:spPr/>
    </dgm:pt>
    <dgm:pt modelId="{EEDF66DD-06E2-4763-AC2D-2145179B69F1}" type="pres">
      <dgm:prSet presAssocID="{A4FB512F-2DAA-4463-837A-DC22091623DC}" presName="Name21" presStyleCnt="0"/>
      <dgm:spPr/>
    </dgm:pt>
    <dgm:pt modelId="{DA26725D-ABB9-41AE-9C17-3996750F77B8}" type="pres">
      <dgm:prSet presAssocID="{A4FB512F-2DAA-4463-837A-DC22091623DC}" presName="level2Shape" presStyleLbl="node4" presStyleIdx="1" presStyleCnt="2" custScaleX="233842" custScaleY="258390" custLinFactX="31258" custLinFactNeighborX="100000" custLinFactNeighborY="652"/>
      <dgm:spPr/>
    </dgm:pt>
    <dgm:pt modelId="{8C00E395-2AFE-4DAA-90B1-5ADC06BD265C}" type="pres">
      <dgm:prSet presAssocID="{A4FB512F-2DAA-4463-837A-DC22091623DC}" presName="hierChild3" presStyleCnt="0"/>
      <dgm:spPr/>
    </dgm:pt>
    <dgm:pt modelId="{A42E31F5-B1B9-4FE0-80CF-A2FAEEE3FC53}" type="pres">
      <dgm:prSet presAssocID="{7FAEDE66-B3C8-4A10-A6DE-2CBDECB8A84E}" presName="bgShapesFlow" presStyleCnt="0"/>
      <dgm:spPr/>
    </dgm:pt>
  </dgm:ptLst>
  <dgm:cxnLst>
    <dgm:cxn modelId="{D7CC9C0D-A689-4F32-B07A-39B9203E48C0}" srcId="{7FAEDE66-B3C8-4A10-A6DE-2CBDECB8A84E}" destId="{E8C7F15E-FE57-431B-B751-6F25029EAED7}" srcOrd="0" destOrd="0" parTransId="{38FFF98C-A8D7-4BCD-944C-ADD5B9BB71B1}" sibTransId="{FB7BD5B9-8E34-4122-A731-D75E3139C8AA}"/>
    <dgm:cxn modelId="{96FB0D10-A759-4930-BA2C-C31003B90105}" type="presOf" srcId="{88F1DDE8-DFE0-41D0-9AE0-DC37E4712641}" destId="{66F64F39-0A0C-465F-849E-53872E6F6992}" srcOrd="0" destOrd="0" presId="urn:microsoft.com/office/officeart/2005/8/layout/hierarchy6"/>
    <dgm:cxn modelId="{B09E6B1A-FD6D-478F-A828-F3B1AD98FD60}" type="presOf" srcId="{72AF6FEF-CCC0-4CE6-B4F4-827DBD7B698D}" destId="{A810694E-8704-468B-A380-ABB78BEDCBE4}" srcOrd="0" destOrd="0" presId="urn:microsoft.com/office/officeart/2005/8/layout/hierarchy6"/>
    <dgm:cxn modelId="{059B0822-FA7E-4C01-B91A-37B78CA4713E}" type="presOf" srcId="{7FAEDE66-B3C8-4A10-A6DE-2CBDECB8A84E}" destId="{870176C1-1A54-463B-81EF-6B780410D40B}" srcOrd="0" destOrd="0" presId="urn:microsoft.com/office/officeart/2005/8/layout/hierarchy6"/>
    <dgm:cxn modelId="{22AC432C-7CC0-466A-B98D-21DA55333C7B}" type="presOf" srcId="{A4FB512F-2DAA-4463-837A-DC22091623DC}" destId="{DA26725D-ABB9-41AE-9C17-3996750F77B8}" srcOrd="0" destOrd="0" presId="urn:microsoft.com/office/officeart/2005/8/layout/hierarchy6"/>
    <dgm:cxn modelId="{E2710136-C236-4A0E-A039-C4C98CDCFDFB}" srcId="{E8C7F15E-FE57-431B-B751-6F25029EAED7}" destId="{D5D21060-033B-43B2-98C9-375AEB7CF93F}" srcOrd="0" destOrd="0" parTransId="{F215F19F-6121-4C76-A2DA-FF987852C4B5}" sibTransId="{2FA2087D-18A3-4430-B58D-CC3A863C62BA}"/>
    <dgm:cxn modelId="{2820853B-8402-45F7-843E-088B71B24E83}" type="presOf" srcId="{BAA7808F-5F8C-44FD-865A-0D390DA4337E}" destId="{AFE4B7E0-5239-4067-B189-C5966462BAEC}" srcOrd="0" destOrd="0" presId="urn:microsoft.com/office/officeart/2005/8/layout/hierarchy6"/>
    <dgm:cxn modelId="{B5A7EE42-5F30-41BD-9512-C8CB5E7A17FC}" srcId="{72AF6FEF-CCC0-4CE6-B4F4-827DBD7B698D}" destId="{A4FB512F-2DAA-4463-837A-DC22091623DC}" srcOrd="0" destOrd="0" parTransId="{88F1DDE8-DFE0-41D0-9AE0-DC37E4712641}" sibTransId="{ECF46A02-EE91-4BB0-AAE5-8F54EC1CDBE1}"/>
    <dgm:cxn modelId="{BB83024E-2F9D-428C-95FF-E11A84591D4A}" type="presOf" srcId="{A4765C1B-EE90-414A-BF62-EACAA8A9980D}" destId="{0DBD3622-AFF4-426F-A771-23FABB498F1C}" srcOrd="0" destOrd="0" presId="urn:microsoft.com/office/officeart/2005/8/layout/hierarchy6"/>
    <dgm:cxn modelId="{A459EF50-3FD3-4785-9976-61F6D44AF7CD}" type="presOf" srcId="{D5D21060-033B-43B2-98C9-375AEB7CF93F}" destId="{484C5C45-5B7F-46E9-B89D-3E800CE70C2B}" srcOrd="0" destOrd="0" presId="urn:microsoft.com/office/officeart/2005/8/layout/hierarchy6"/>
    <dgm:cxn modelId="{233CC689-07B5-4B87-B581-A8DBA344521A}" type="presOf" srcId="{F215F19F-6121-4C76-A2DA-FF987852C4B5}" destId="{2CB38E53-820B-4376-B7B5-B2AF27A9CAF3}" srcOrd="0" destOrd="0" presId="urn:microsoft.com/office/officeart/2005/8/layout/hierarchy6"/>
    <dgm:cxn modelId="{7B6E6692-F0A7-44A9-92FD-AD3B598EF508}" type="presOf" srcId="{65EF710B-7009-480E-B24E-C844C5A2C484}" destId="{2C047FEE-3E70-4116-AD8C-7B0460CA65F9}" srcOrd="0" destOrd="0" presId="urn:microsoft.com/office/officeart/2005/8/layout/hierarchy6"/>
    <dgm:cxn modelId="{2E1AA09F-FFA5-491B-A0C2-1EB5BC60AD79}" srcId="{D5D21060-033B-43B2-98C9-375AEB7CF93F}" destId="{72AF6FEF-CCC0-4CE6-B4F4-827DBD7B698D}" srcOrd="1" destOrd="0" parTransId="{885C7E38-90D2-4901-83D9-69A1F958E057}" sibTransId="{DEFC80D5-36D6-42D8-87DC-E395797DFA27}"/>
    <dgm:cxn modelId="{D6D667A8-A23B-41D2-A097-9B9447C1124A}" type="presOf" srcId="{E8C7F15E-FE57-431B-B751-6F25029EAED7}" destId="{C8365BE2-6F12-4AE8-9860-4EBB1286ABE2}" srcOrd="0" destOrd="0" presId="urn:microsoft.com/office/officeart/2005/8/layout/hierarchy6"/>
    <dgm:cxn modelId="{491B65AD-CA07-41A1-B2DF-2C2A651C9558}" type="presOf" srcId="{885C7E38-90D2-4901-83D9-69A1F958E057}" destId="{57FF28C6-02D0-46B5-993C-811E0F79BA0C}" srcOrd="0" destOrd="0" presId="urn:microsoft.com/office/officeart/2005/8/layout/hierarchy6"/>
    <dgm:cxn modelId="{4C6B09AE-18D8-467E-B469-CCFB3E001401}" srcId="{D5D21060-033B-43B2-98C9-375AEB7CF93F}" destId="{A4765C1B-EE90-414A-BF62-EACAA8A9980D}" srcOrd="0" destOrd="0" parTransId="{15E0C7BE-9E8B-4883-9A9E-9C2AB4FADF97}" sibTransId="{2677EA5C-E3B9-4D90-BB0F-D6D20238DEF3}"/>
    <dgm:cxn modelId="{33961BF4-D00D-4016-88F2-4C5B49E7C92D}" type="presOf" srcId="{15E0C7BE-9E8B-4883-9A9E-9C2AB4FADF97}" destId="{4A9B198A-CE15-445A-A7C7-77DF58575EDE}" srcOrd="0" destOrd="0" presId="urn:microsoft.com/office/officeart/2005/8/layout/hierarchy6"/>
    <dgm:cxn modelId="{19CE9FFF-4495-40BF-AF94-ECDBA2A4DDDD}" srcId="{A4765C1B-EE90-414A-BF62-EACAA8A9980D}" destId="{65EF710B-7009-480E-B24E-C844C5A2C484}" srcOrd="0" destOrd="0" parTransId="{BAA7808F-5F8C-44FD-865A-0D390DA4337E}" sibTransId="{FE2D6C0F-42AC-42EA-9543-F56CAE8375FA}"/>
    <dgm:cxn modelId="{83376616-BCCA-4BB1-90C5-B38767CF497D}" type="presParOf" srcId="{870176C1-1A54-463B-81EF-6B780410D40B}" destId="{6396E4CC-621A-4877-9DC5-AAA365652FE8}" srcOrd="0" destOrd="0" presId="urn:microsoft.com/office/officeart/2005/8/layout/hierarchy6"/>
    <dgm:cxn modelId="{D3F17791-7053-43F1-BEE8-6A49BF1B131B}" type="presParOf" srcId="{6396E4CC-621A-4877-9DC5-AAA365652FE8}" destId="{1012E7F8-E515-44AD-91AB-70D0CF20535A}" srcOrd="0" destOrd="0" presId="urn:microsoft.com/office/officeart/2005/8/layout/hierarchy6"/>
    <dgm:cxn modelId="{FA5F7C6A-FF0D-4CFE-B0C5-7CF39576B195}" type="presParOf" srcId="{1012E7F8-E515-44AD-91AB-70D0CF20535A}" destId="{009110FE-4326-4488-9A78-6A21E88FF021}" srcOrd="0" destOrd="0" presId="urn:microsoft.com/office/officeart/2005/8/layout/hierarchy6"/>
    <dgm:cxn modelId="{CF433B8A-5FE6-495F-B4E8-F7F70F64B034}" type="presParOf" srcId="{009110FE-4326-4488-9A78-6A21E88FF021}" destId="{C8365BE2-6F12-4AE8-9860-4EBB1286ABE2}" srcOrd="0" destOrd="0" presId="urn:microsoft.com/office/officeart/2005/8/layout/hierarchy6"/>
    <dgm:cxn modelId="{21BB6D3F-7DDF-4AF0-B554-90FA87CEA817}" type="presParOf" srcId="{009110FE-4326-4488-9A78-6A21E88FF021}" destId="{40259242-9628-45B0-9702-AD53D7169D58}" srcOrd="1" destOrd="0" presId="urn:microsoft.com/office/officeart/2005/8/layout/hierarchy6"/>
    <dgm:cxn modelId="{08175F75-7A50-40F0-AEDD-1AF21D9425E5}" type="presParOf" srcId="{40259242-9628-45B0-9702-AD53D7169D58}" destId="{2CB38E53-820B-4376-B7B5-B2AF27A9CAF3}" srcOrd="0" destOrd="0" presId="urn:microsoft.com/office/officeart/2005/8/layout/hierarchy6"/>
    <dgm:cxn modelId="{01D301C0-5489-4EF0-AFF9-6FC73E172E84}" type="presParOf" srcId="{40259242-9628-45B0-9702-AD53D7169D58}" destId="{93BFC8A2-51F3-4F89-A735-29B791B0D7EB}" srcOrd="1" destOrd="0" presId="urn:microsoft.com/office/officeart/2005/8/layout/hierarchy6"/>
    <dgm:cxn modelId="{501C1999-4053-4400-B4DC-7C8652CBF7B6}" type="presParOf" srcId="{93BFC8A2-51F3-4F89-A735-29B791B0D7EB}" destId="{484C5C45-5B7F-46E9-B89D-3E800CE70C2B}" srcOrd="0" destOrd="0" presId="urn:microsoft.com/office/officeart/2005/8/layout/hierarchy6"/>
    <dgm:cxn modelId="{4CE54014-F821-469E-81B4-08E68FEADC63}" type="presParOf" srcId="{93BFC8A2-51F3-4F89-A735-29B791B0D7EB}" destId="{0409951E-040F-4939-BCBC-B7179ACE81E2}" srcOrd="1" destOrd="0" presId="urn:microsoft.com/office/officeart/2005/8/layout/hierarchy6"/>
    <dgm:cxn modelId="{D6A167A3-4A8C-490E-B523-E30385E644EB}" type="presParOf" srcId="{0409951E-040F-4939-BCBC-B7179ACE81E2}" destId="{4A9B198A-CE15-445A-A7C7-77DF58575EDE}" srcOrd="0" destOrd="0" presId="urn:microsoft.com/office/officeart/2005/8/layout/hierarchy6"/>
    <dgm:cxn modelId="{EFC315C8-8EE0-4F0A-BA53-E73B019146DA}" type="presParOf" srcId="{0409951E-040F-4939-BCBC-B7179ACE81E2}" destId="{F3E0AEBC-6BE2-4138-A364-2458E7D14A17}" srcOrd="1" destOrd="0" presId="urn:microsoft.com/office/officeart/2005/8/layout/hierarchy6"/>
    <dgm:cxn modelId="{9D6AAED0-315F-45F3-8D1F-2A8F70D6B464}" type="presParOf" srcId="{F3E0AEBC-6BE2-4138-A364-2458E7D14A17}" destId="{0DBD3622-AFF4-426F-A771-23FABB498F1C}" srcOrd="0" destOrd="0" presId="urn:microsoft.com/office/officeart/2005/8/layout/hierarchy6"/>
    <dgm:cxn modelId="{2D22C5B3-EAD9-4D2B-AA15-17E127AEAF62}" type="presParOf" srcId="{F3E0AEBC-6BE2-4138-A364-2458E7D14A17}" destId="{2E8AD798-1521-4A13-B648-2D60CAC313E6}" srcOrd="1" destOrd="0" presId="urn:microsoft.com/office/officeart/2005/8/layout/hierarchy6"/>
    <dgm:cxn modelId="{1CDD12B1-F7AB-4206-8B47-055312221958}" type="presParOf" srcId="{2E8AD798-1521-4A13-B648-2D60CAC313E6}" destId="{AFE4B7E0-5239-4067-B189-C5966462BAEC}" srcOrd="0" destOrd="0" presId="urn:microsoft.com/office/officeart/2005/8/layout/hierarchy6"/>
    <dgm:cxn modelId="{523C47C0-1561-4A0B-B82B-48FDF61D7333}" type="presParOf" srcId="{2E8AD798-1521-4A13-B648-2D60CAC313E6}" destId="{5EB55921-B4F9-4C38-96FB-C49AD49E69B8}" srcOrd="1" destOrd="0" presId="urn:microsoft.com/office/officeart/2005/8/layout/hierarchy6"/>
    <dgm:cxn modelId="{EF0D0587-2AE0-4427-9EDC-544954581E96}" type="presParOf" srcId="{5EB55921-B4F9-4C38-96FB-C49AD49E69B8}" destId="{2C047FEE-3E70-4116-AD8C-7B0460CA65F9}" srcOrd="0" destOrd="0" presId="urn:microsoft.com/office/officeart/2005/8/layout/hierarchy6"/>
    <dgm:cxn modelId="{DC8968AE-41E4-4CEF-9C65-532EDF7C0465}" type="presParOf" srcId="{5EB55921-B4F9-4C38-96FB-C49AD49E69B8}" destId="{DE2F5DBE-054D-4227-AD5B-0AE765E5011D}" srcOrd="1" destOrd="0" presId="urn:microsoft.com/office/officeart/2005/8/layout/hierarchy6"/>
    <dgm:cxn modelId="{05DC5CD5-A849-48CD-B32D-1069463959EA}" type="presParOf" srcId="{0409951E-040F-4939-BCBC-B7179ACE81E2}" destId="{57FF28C6-02D0-46B5-993C-811E0F79BA0C}" srcOrd="2" destOrd="0" presId="urn:microsoft.com/office/officeart/2005/8/layout/hierarchy6"/>
    <dgm:cxn modelId="{C2FF2907-F988-433A-803D-FF4EFBC57C7E}" type="presParOf" srcId="{0409951E-040F-4939-BCBC-B7179ACE81E2}" destId="{8580E933-3D1E-4A41-A715-0004DBA0368D}" srcOrd="3" destOrd="0" presId="urn:microsoft.com/office/officeart/2005/8/layout/hierarchy6"/>
    <dgm:cxn modelId="{5D1B622A-A304-46A1-B55A-5DA5CF8F9FD5}" type="presParOf" srcId="{8580E933-3D1E-4A41-A715-0004DBA0368D}" destId="{A810694E-8704-468B-A380-ABB78BEDCBE4}" srcOrd="0" destOrd="0" presId="urn:microsoft.com/office/officeart/2005/8/layout/hierarchy6"/>
    <dgm:cxn modelId="{00C2E6AA-E9CD-4958-95D0-174AF28F2F71}" type="presParOf" srcId="{8580E933-3D1E-4A41-A715-0004DBA0368D}" destId="{F5ADC085-E4E5-4EB3-AAC7-CD89D776E147}" srcOrd="1" destOrd="0" presId="urn:microsoft.com/office/officeart/2005/8/layout/hierarchy6"/>
    <dgm:cxn modelId="{B2DAE1C8-7043-4648-94AC-79389FDAA2D8}" type="presParOf" srcId="{F5ADC085-E4E5-4EB3-AAC7-CD89D776E147}" destId="{66F64F39-0A0C-465F-849E-53872E6F6992}" srcOrd="0" destOrd="0" presId="urn:microsoft.com/office/officeart/2005/8/layout/hierarchy6"/>
    <dgm:cxn modelId="{E44C7F18-4D20-440F-AAE4-4FEDF8C5CB4B}" type="presParOf" srcId="{F5ADC085-E4E5-4EB3-AAC7-CD89D776E147}" destId="{EEDF66DD-06E2-4763-AC2D-2145179B69F1}" srcOrd="1" destOrd="0" presId="urn:microsoft.com/office/officeart/2005/8/layout/hierarchy6"/>
    <dgm:cxn modelId="{7A849B74-92DF-43B3-A3BE-C47D813E1ED5}" type="presParOf" srcId="{EEDF66DD-06E2-4763-AC2D-2145179B69F1}" destId="{DA26725D-ABB9-41AE-9C17-3996750F77B8}" srcOrd="0" destOrd="0" presId="urn:microsoft.com/office/officeart/2005/8/layout/hierarchy6"/>
    <dgm:cxn modelId="{DD60C76E-0B72-4AF7-8782-9B383D815852}" type="presParOf" srcId="{EEDF66DD-06E2-4763-AC2D-2145179B69F1}" destId="{8C00E395-2AFE-4DAA-90B1-5ADC06BD265C}" srcOrd="1" destOrd="0" presId="urn:microsoft.com/office/officeart/2005/8/layout/hierarchy6"/>
    <dgm:cxn modelId="{918F9E16-B8F7-45A6-B927-75E95E26D05F}" type="presParOf" srcId="{870176C1-1A54-463B-81EF-6B780410D40B}" destId="{A42E31F5-B1B9-4FE0-80CF-A2FAEEE3FC53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EDE66-B3C8-4A10-A6DE-2CBDECB8A84E}" type="doc">
      <dgm:prSet loTypeId="urn:microsoft.com/office/officeart/2005/8/layout/hierarchy6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E8C7F15E-FE57-431B-B751-6F25029EAED7}">
      <dgm:prSet phldrT="[Κείμενο]" custT="1"/>
      <dgm:spPr/>
      <dgm:t>
        <a:bodyPr/>
        <a:lstStyle/>
        <a:p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Οξεία Δύσπνοια</a:t>
          </a:r>
        </a:p>
      </dgm:t>
    </dgm:pt>
    <dgm:pt modelId="{38FFF98C-A8D7-4BCD-944C-ADD5B9BB71B1}" type="parTrans" cxnId="{D7CC9C0D-A689-4F32-B07A-39B9203E48C0}">
      <dgm:prSet/>
      <dgm:spPr/>
      <dgm:t>
        <a:bodyPr/>
        <a:lstStyle/>
        <a:p>
          <a:endParaRPr lang="el-GR" sz="2800"/>
        </a:p>
      </dgm:t>
    </dgm:pt>
    <dgm:pt modelId="{FB7BD5B9-8E34-4122-A731-D75E3139C8AA}" type="sibTrans" cxnId="{D7CC9C0D-A689-4F32-B07A-39B9203E48C0}">
      <dgm:prSet/>
      <dgm:spPr/>
      <dgm:t>
        <a:bodyPr/>
        <a:lstStyle/>
        <a:p>
          <a:endParaRPr lang="el-GR" sz="2800"/>
        </a:p>
      </dgm:t>
    </dgm:pt>
    <dgm:pt modelId="{D5D21060-033B-43B2-98C9-375AEB7CF93F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Αρχική εκτίμηση</a:t>
          </a:r>
        </a:p>
        <a:p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airway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Breathing C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Circulation</a:t>
          </a:r>
          <a:endParaRPr lang="el-G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5F19F-6121-4C76-A2DA-FF987852C4B5}" type="parTrans" cxnId="{E2710136-C236-4A0E-A039-C4C98CDCFDFB}">
      <dgm:prSet/>
      <dgm:spPr/>
      <dgm:t>
        <a:bodyPr/>
        <a:lstStyle/>
        <a:p>
          <a:endParaRPr lang="el-GR" sz="2800"/>
        </a:p>
      </dgm:t>
    </dgm:pt>
    <dgm:pt modelId="{2FA2087D-18A3-4430-B58D-CC3A863C62BA}" type="sibTrans" cxnId="{E2710136-C236-4A0E-A039-C4C98CDCFDFB}">
      <dgm:prSet/>
      <dgm:spPr/>
      <dgm:t>
        <a:bodyPr/>
        <a:lstStyle/>
        <a:p>
          <a:endParaRPr lang="el-GR" sz="2800"/>
        </a:p>
      </dgm:t>
    </dgm:pt>
    <dgm:pt modelId="{72AF6FEF-CCC0-4CE6-B4F4-827DBD7B69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Σταθερός Ασθενής</a:t>
          </a:r>
        </a:p>
      </dgm:t>
    </dgm:pt>
    <dgm:pt modelId="{885C7E38-90D2-4901-83D9-69A1F958E057}" type="parTrans" cxnId="{2E1AA09F-FFA5-491B-A0C2-1EB5BC60AD79}">
      <dgm:prSet/>
      <dgm:spPr/>
      <dgm:t>
        <a:bodyPr/>
        <a:lstStyle/>
        <a:p>
          <a:endParaRPr lang="el-GR" sz="2800"/>
        </a:p>
      </dgm:t>
    </dgm:pt>
    <dgm:pt modelId="{DEFC80D5-36D6-42D8-87DC-E395797DFA27}" type="sibTrans" cxnId="{2E1AA09F-FFA5-491B-A0C2-1EB5BC60AD79}">
      <dgm:prSet/>
      <dgm:spPr/>
      <dgm:t>
        <a:bodyPr/>
        <a:lstStyle/>
        <a:p>
          <a:endParaRPr lang="el-GR" sz="2800"/>
        </a:p>
      </dgm:t>
    </dgm:pt>
    <dgm:pt modelId="{A4765C1B-EE90-414A-BF62-EACAA8A9980D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Ασταθής Ασθενής</a:t>
          </a:r>
        </a:p>
      </dgm:t>
    </dgm:pt>
    <dgm:pt modelId="{15E0C7BE-9E8B-4883-9A9E-9C2AB4FADF97}" type="parTrans" cxnId="{4C6B09AE-18D8-467E-B469-CCFB3E001401}">
      <dgm:prSet/>
      <dgm:spPr/>
      <dgm:t>
        <a:bodyPr/>
        <a:lstStyle/>
        <a:p>
          <a:endParaRPr lang="el-GR"/>
        </a:p>
      </dgm:t>
    </dgm:pt>
    <dgm:pt modelId="{2677EA5C-E3B9-4D90-BB0F-D6D20238DEF3}" type="sibTrans" cxnId="{4C6B09AE-18D8-467E-B469-CCFB3E001401}">
      <dgm:prSet/>
      <dgm:spPr/>
      <dgm:t>
        <a:bodyPr/>
        <a:lstStyle/>
        <a:p>
          <a:endParaRPr lang="el-GR"/>
        </a:p>
      </dgm:t>
    </dgm:pt>
    <dgm:pt modelId="{A4FB512F-2DAA-4463-837A-DC22091623DC}">
      <dgm:prSet phldrT="[Κείμενο]" custT="1"/>
      <dgm:spPr>
        <a:gradFill rotWithShape="0">
          <a:gsLst>
            <a:gs pos="2200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Αναλυτικό Ιστορικό, Κλινική εξέταση και ζωτικά σημεία </a:t>
          </a:r>
        </a:p>
        <a:p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Οξυγονοθεραπεία αν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SpO2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90%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600" b="1" dirty="0" err="1">
              <a:latin typeface="Arial" panose="020B0604020202020204" pitchFamily="34" charset="0"/>
              <a:cs typeface="Arial" panose="020B0604020202020204" pitchFamily="34" charset="0"/>
            </a:rPr>
            <a:t>φλεβοκαθετήρας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monitoring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8F1DDE8-DFE0-41D0-9AE0-DC37E4712641}" type="parTrans" cxnId="{B5A7EE42-5F30-41BD-9512-C8CB5E7A17FC}">
      <dgm:prSet/>
      <dgm:spPr/>
      <dgm:t>
        <a:bodyPr/>
        <a:lstStyle/>
        <a:p>
          <a:endParaRPr lang="el-GR"/>
        </a:p>
      </dgm:t>
    </dgm:pt>
    <dgm:pt modelId="{ECF46A02-EE91-4BB0-AAE5-8F54EC1CDBE1}" type="sibTrans" cxnId="{B5A7EE42-5F30-41BD-9512-C8CB5E7A17FC}">
      <dgm:prSet/>
      <dgm:spPr/>
      <dgm:t>
        <a:bodyPr/>
        <a:lstStyle/>
        <a:p>
          <a:endParaRPr lang="el-GR"/>
        </a:p>
      </dgm:t>
    </dgm:pt>
    <dgm:pt modelId="{65EF710B-7009-480E-B24E-C844C5A2C484}">
      <dgm:prSet phldrT="[Κείμενο]" custT="1"/>
      <dgm:spPr>
        <a:gradFill rotWithShape="0">
          <a:gsLst>
            <a:gs pos="0">
              <a:srgbClr val="FF000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el-GR" sz="1600" b="1" dirty="0" err="1">
              <a:latin typeface="Arial" panose="020B0604020202020204" pitchFamily="34" charset="0"/>
              <a:cs typeface="Arial" panose="020B0604020202020204" pitchFamily="34" charset="0"/>
            </a:rPr>
            <a:t>Ενδοτραχειακή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 διασωλήνωση και υποστήριξη αναπνευστικού</a:t>
          </a:r>
        </a:p>
      </dgm:t>
    </dgm:pt>
    <dgm:pt modelId="{FE2D6C0F-42AC-42EA-9543-F56CAE8375FA}" type="sibTrans" cxnId="{19CE9FFF-4495-40BF-AF94-ECDBA2A4DDDD}">
      <dgm:prSet/>
      <dgm:spPr/>
      <dgm:t>
        <a:bodyPr/>
        <a:lstStyle/>
        <a:p>
          <a:endParaRPr lang="el-GR" sz="2800"/>
        </a:p>
      </dgm:t>
    </dgm:pt>
    <dgm:pt modelId="{BAA7808F-5F8C-44FD-865A-0D390DA4337E}" type="parTrans" cxnId="{19CE9FFF-4495-40BF-AF94-ECDBA2A4DDDD}">
      <dgm:prSet/>
      <dgm:spPr/>
      <dgm:t>
        <a:bodyPr/>
        <a:lstStyle/>
        <a:p>
          <a:endParaRPr lang="el-GR" sz="2800"/>
        </a:p>
      </dgm:t>
    </dgm:pt>
    <dgm:pt modelId="{870176C1-1A54-463B-81EF-6B780410D40B}" type="pres">
      <dgm:prSet presAssocID="{7FAEDE66-B3C8-4A10-A6DE-2CBDECB8A8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96E4CC-621A-4877-9DC5-AAA365652FE8}" type="pres">
      <dgm:prSet presAssocID="{7FAEDE66-B3C8-4A10-A6DE-2CBDECB8A84E}" presName="hierFlow" presStyleCnt="0"/>
      <dgm:spPr/>
    </dgm:pt>
    <dgm:pt modelId="{1012E7F8-E515-44AD-91AB-70D0CF20535A}" type="pres">
      <dgm:prSet presAssocID="{7FAEDE66-B3C8-4A10-A6DE-2CBDECB8A8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09110FE-4326-4488-9A78-6A21E88FF021}" type="pres">
      <dgm:prSet presAssocID="{E8C7F15E-FE57-431B-B751-6F25029EAED7}" presName="Name14" presStyleCnt="0"/>
      <dgm:spPr/>
    </dgm:pt>
    <dgm:pt modelId="{C8365BE2-6F12-4AE8-9860-4EBB1286ABE2}" type="pres">
      <dgm:prSet presAssocID="{E8C7F15E-FE57-431B-B751-6F25029EAED7}" presName="level1Shape" presStyleLbl="node0" presStyleIdx="0" presStyleCnt="1" custScaleX="226400" custScaleY="159755" custLinFactNeighborX="12135" custLinFactNeighborY="-56">
        <dgm:presLayoutVars>
          <dgm:chPref val="3"/>
        </dgm:presLayoutVars>
      </dgm:prSet>
      <dgm:spPr/>
    </dgm:pt>
    <dgm:pt modelId="{40259242-9628-45B0-9702-AD53D7169D58}" type="pres">
      <dgm:prSet presAssocID="{E8C7F15E-FE57-431B-B751-6F25029EAED7}" presName="hierChild2" presStyleCnt="0"/>
      <dgm:spPr/>
    </dgm:pt>
    <dgm:pt modelId="{2CB38E53-820B-4376-B7B5-B2AF27A9CAF3}" type="pres">
      <dgm:prSet presAssocID="{F215F19F-6121-4C76-A2DA-FF987852C4B5}" presName="Name19" presStyleLbl="parChTrans1D2" presStyleIdx="0" presStyleCnt="1"/>
      <dgm:spPr/>
    </dgm:pt>
    <dgm:pt modelId="{93BFC8A2-51F3-4F89-A735-29B791B0D7EB}" type="pres">
      <dgm:prSet presAssocID="{D5D21060-033B-43B2-98C9-375AEB7CF93F}" presName="Name21" presStyleCnt="0"/>
      <dgm:spPr/>
    </dgm:pt>
    <dgm:pt modelId="{484C5C45-5B7F-46E9-B89D-3E800CE70C2B}" type="pres">
      <dgm:prSet presAssocID="{D5D21060-033B-43B2-98C9-375AEB7CF93F}" presName="level2Shape" presStyleLbl="node2" presStyleIdx="0" presStyleCnt="1" custScaleX="236693" custScaleY="122895" custLinFactNeighborX="17281" custLinFactNeighborY="-7748"/>
      <dgm:spPr/>
    </dgm:pt>
    <dgm:pt modelId="{0409951E-040F-4939-BCBC-B7179ACE81E2}" type="pres">
      <dgm:prSet presAssocID="{D5D21060-033B-43B2-98C9-375AEB7CF93F}" presName="hierChild3" presStyleCnt="0"/>
      <dgm:spPr/>
    </dgm:pt>
    <dgm:pt modelId="{4A9B198A-CE15-445A-A7C7-77DF58575EDE}" type="pres">
      <dgm:prSet presAssocID="{15E0C7BE-9E8B-4883-9A9E-9C2AB4FADF97}" presName="Name19" presStyleLbl="parChTrans1D3" presStyleIdx="0" presStyleCnt="2"/>
      <dgm:spPr/>
    </dgm:pt>
    <dgm:pt modelId="{F3E0AEBC-6BE2-4138-A364-2458E7D14A17}" type="pres">
      <dgm:prSet presAssocID="{A4765C1B-EE90-414A-BF62-EACAA8A9980D}" presName="Name21" presStyleCnt="0"/>
      <dgm:spPr/>
    </dgm:pt>
    <dgm:pt modelId="{0DBD3622-AFF4-426F-A771-23FABB498F1C}" type="pres">
      <dgm:prSet presAssocID="{A4765C1B-EE90-414A-BF62-EACAA8A9980D}" presName="level2Shape" presStyleLbl="node3" presStyleIdx="0" presStyleCnt="2" custScaleX="120371" custLinFactNeighborX="39770" custLinFactNeighborY="-1277"/>
      <dgm:spPr/>
    </dgm:pt>
    <dgm:pt modelId="{2E8AD798-1521-4A13-B648-2D60CAC313E6}" type="pres">
      <dgm:prSet presAssocID="{A4765C1B-EE90-414A-BF62-EACAA8A9980D}" presName="hierChild3" presStyleCnt="0"/>
      <dgm:spPr/>
    </dgm:pt>
    <dgm:pt modelId="{AFE4B7E0-5239-4067-B189-C5966462BAEC}" type="pres">
      <dgm:prSet presAssocID="{BAA7808F-5F8C-44FD-865A-0D390DA4337E}" presName="Name19" presStyleLbl="parChTrans1D4" presStyleIdx="0" presStyleCnt="2"/>
      <dgm:spPr/>
    </dgm:pt>
    <dgm:pt modelId="{5EB55921-B4F9-4C38-96FB-C49AD49E69B8}" type="pres">
      <dgm:prSet presAssocID="{65EF710B-7009-480E-B24E-C844C5A2C484}" presName="Name21" presStyleCnt="0"/>
      <dgm:spPr/>
    </dgm:pt>
    <dgm:pt modelId="{2C047FEE-3E70-4116-AD8C-7B0460CA65F9}" type="pres">
      <dgm:prSet presAssocID="{65EF710B-7009-480E-B24E-C844C5A2C484}" presName="level2Shape" presStyleLbl="node4" presStyleIdx="0" presStyleCnt="2" custScaleX="194339" custScaleY="138587" custLinFactNeighborX="8592" custLinFactNeighborY="652"/>
      <dgm:spPr/>
    </dgm:pt>
    <dgm:pt modelId="{DE2F5DBE-054D-4227-AD5B-0AE765E5011D}" type="pres">
      <dgm:prSet presAssocID="{65EF710B-7009-480E-B24E-C844C5A2C484}" presName="hierChild3" presStyleCnt="0"/>
      <dgm:spPr/>
    </dgm:pt>
    <dgm:pt modelId="{57FF28C6-02D0-46B5-993C-811E0F79BA0C}" type="pres">
      <dgm:prSet presAssocID="{885C7E38-90D2-4901-83D9-69A1F958E057}" presName="Name19" presStyleLbl="parChTrans1D3" presStyleIdx="1" presStyleCnt="2"/>
      <dgm:spPr/>
    </dgm:pt>
    <dgm:pt modelId="{8580E933-3D1E-4A41-A715-0004DBA0368D}" type="pres">
      <dgm:prSet presAssocID="{72AF6FEF-CCC0-4CE6-B4F4-827DBD7B698D}" presName="Name21" presStyleCnt="0"/>
      <dgm:spPr/>
    </dgm:pt>
    <dgm:pt modelId="{A810694E-8704-468B-A380-ABB78BEDCBE4}" type="pres">
      <dgm:prSet presAssocID="{72AF6FEF-CCC0-4CE6-B4F4-827DBD7B698D}" presName="level2Shape" presStyleLbl="node3" presStyleIdx="1" presStyleCnt="2" custScaleX="118329"/>
      <dgm:spPr/>
    </dgm:pt>
    <dgm:pt modelId="{F5ADC085-E4E5-4EB3-AAC7-CD89D776E147}" type="pres">
      <dgm:prSet presAssocID="{72AF6FEF-CCC0-4CE6-B4F4-827DBD7B698D}" presName="hierChild3" presStyleCnt="0"/>
      <dgm:spPr/>
    </dgm:pt>
    <dgm:pt modelId="{66F64F39-0A0C-465F-849E-53872E6F6992}" type="pres">
      <dgm:prSet presAssocID="{88F1DDE8-DFE0-41D0-9AE0-DC37E4712641}" presName="Name19" presStyleLbl="parChTrans1D4" presStyleIdx="1" presStyleCnt="2"/>
      <dgm:spPr/>
    </dgm:pt>
    <dgm:pt modelId="{EEDF66DD-06E2-4763-AC2D-2145179B69F1}" type="pres">
      <dgm:prSet presAssocID="{A4FB512F-2DAA-4463-837A-DC22091623DC}" presName="Name21" presStyleCnt="0"/>
      <dgm:spPr/>
    </dgm:pt>
    <dgm:pt modelId="{DA26725D-ABB9-41AE-9C17-3996750F77B8}" type="pres">
      <dgm:prSet presAssocID="{A4FB512F-2DAA-4463-837A-DC22091623DC}" presName="level2Shape" presStyleLbl="node4" presStyleIdx="1" presStyleCnt="2" custScaleX="233842" custScaleY="258390" custLinFactX="31258" custLinFactNeighborX="100000" custLinFactNeighborY="652"/>
      <dgm:spPr/>
    </dgm:pt>
    <dgm:pt modelId="{8C00E395-2AFE-4DAA-90B1-5ADC06BD265C}" type="pres">
      <dgm:prSet presAssocID="{A4FB512F-2DAA-4463-837A-DC22091623DC}" presName="hierChild3" presStyleCnt="0"/>
      <dgm:spPr/>
    </dgm:pt>
    <dgm:pt modelId="{A42E31F5-B1B9-4FE0-80CF-A2FAEEE3FC53}" type="pres">
      <dgm:prSet presAssocID="{7FAEDE66-B3C8-4A10-A6DE-2CBDECB8A84E}" presName="bgShapesFlow" presStyleCnt="0"/>
      <dgm:spPr/>
    </dgm:pt>
  </dgm:ptLst>
  <dgm:cxnLst>
    <dgm:cxn modelId="{D7CC9C0D-A689-4F32-B07A-39B9203E48C0}" srcId="{7FAEDE66-B3C8-4A10-A6DE-2CBDECB8A84E}" destId="{E8C7F15E-FE57-431B-B751-6F25029EAED7}" srcOrd="0" destOrd="0" parTransId="{38FFF98C-A8D7-4BCD-944C-ADD5B9BB71B1}" sibTransId="{FB7BD5B9-8E34-4122-A731-D75E3139C8AA}"/>
    <dgm:cxn modelId="{EA79E122-8939-4E93-BB16-88528A5BC39A}" type="presOf" srcId="{65EF710B-7009-480E-B24E-C844C5A2C484}" destId="{2C047FEE-3E70-4116-AD8C-7B0460CA65F9}" srcOrd="0" destOrd="0" presId="urn:microsoft.com/office/officeart/2005/8/layout/hierarchy6"/>
    <dgm:cxn modelId="{E2710136-C236-4A0E-A039-C4C98CDCFDFB}" srcId="{E8C7F15E-FE57-431B-B751-6F25029EAED7}" destId="{D5D21060-033B-43B2-98C9-375AEB7CF93F}" srcOrd="0" destOrd="0" parTransId="{F215F19F-6121-4C76-A2DA-FF987852C4B5}" sibTransId="{2FA2087D-18A3-4430-B58D-CC3A863C62BA}"/>
    <dgm:cxn modelId="{0C45183B-8D2D-4F52-9FB9-852FDE14721F}" type="presOf" srcId="{BAA7808F-5F8C-44FD-865A-0D390DA4337E}" destId="{AFE4B7E0-5239-4067-B189-C5966462BAEC}" srcOrd="0" destOrd="0" presId="urn:microsoft.com/office/officeart/2005/8/layout/hierarchy6"/>
    <dgm:cxn modelId="{97EC2E3F-0ABD-4D09-B4A1-37730D774D0A}" type="presOf" srcId="{15E0C7BE-9E8B-4883-9A9E-9C2AB4FADF97}" destId="{4A9B198A-CE15-445A-A7C7-77DF58575EDE}" srcOrd="0" destOrd="0" presId="urn:microsoft.com/office/officeart/2005/8/layout/hierarchy6"/>
    <dgm:cxn modelId="{9F76CF5D-0E8F-4043-BCD3-BCB592CD3785}" type="presOf" srcId="{7FAEDE66-B3C8-4A10-A6DE-2CBDECB8A84E}" destId="{870176C1-1A54-463B-81EF-6B780410D40B}" srcOrd="0" destOrd="0" presId="urn:microsoft.com/office/officeart/2005/8/layout/hierarchy6"/>
    <dgm:cxn modelId="{B5A7EE42-5F30-41BD-9512-C8CB5E7A17FC}" srcId="{72AF6FEF-CCC0-4CE6-B4F4-827DBD7B698D}" destId="{A4FB512F-2DAA-4463-837A-DC22091623DC}" srcOrd="0" destOrd="0" parTransId="{88F1DDE8-DFE0-41D0-9AE0-DC37E4712641}" sibTransId="{ECF46A02-EE91-4BB0-AAE5-8F54EC1CDBE1}"/>
    <dgm:cxn modelId="{12102D64-24DD-4A55-A1B2-7DE5D2D14A45}" type="presOf" srcId="{E8C7F15E-FE57-431B-B751-6F25029EAED7}" destId="{C8365BE2-6F12-4AE8-9860-4EBB1286ABE2}" srcOrd="0" destOrd="0" presId="urn:microsoft.com/office/officeart/2005/8/layout/hierarchy6"/>
    <dgm:cxn modelId="{97438368-4B6C-46C5-943F-AF61155F3738}" type="presOf" srcId="{A4765C1B-EE90-414A-BF62-EACAA8A9980D}" destId="{0DBD3622-AFF4-426F-A771-23FABB498F1C}" srcOrd="0" destOrd="0" presId="urn:microsoft.com/office/officeart/2005/8/layout/hierarchy6"/>
    <dgm:cxn modelId="{6E819574-AC60-4785-8B8C-562458B86B32}" type="presOf" srcId="{A4FB512F-2DAA-4463-837A-DC22091623DC}" destId="{DA26725D-ABB9-41AE-9C17-3996750F77B8}" srcOrd="0" destOrd="0" presId="urn:microsoft.com/office/officeart/2005/8/layout/hierarchy6"/>
    <dgm:cxn modelId="{B5EBD674-9D38-43C1-A28B-A95606657D69}" type="presOf" srcId="{72AF6FEF-CCC0-4CE6-B4F4-827DBD7B698D}" destId="{A810694E-8704-468B-A380-ABB78BEDCBE4}" srcOrd="0" destOrd="0" presId="urn:microsoft.com/office/officeart/2005/8/layout/hierarchy6"/>
    <dgm:cxn modelId="{E9137689-2BA0-4DB3-BB53-21CECCDEF6DC}" type="presOf" srcId="{D5D21060-033B-43B2-98C9-375AEB7CF93F}" destId="{484C5C45-5B7F-46E9-B89D-3E800CE70C2B}" srcOrd="0" destOrd="0" presId="urn:microsoft.com/office/officeart/2005/8/layout/hierarchy6"/>
    <dgm:cxn modelId="{9B42C190-D116-41C4-AEF4-515A5C72981E}" type="presOf" srcId="{885C7E38-90D2-4901-83D9-69A1F958E057}" destId="{57FF28C6-02D0-46B5-993C-811E0F79BA0C}" srcOrd="0" destOrd="0" presId="urn:microsoft.com/office/officeart/2005/8/layout/hierarchy6"/>
    <dgm:cxn modelId="{2E1AA09F-FFA5-491B-A0C2-1EB5BC60AD79}" srcId="{D5D21060-033B-43B2-98C9-375AEB7CF93F}" destId="{72AF6FEF-CCC0-4CE6-B4F4-827DBD7B698D}" srcOrd="1" destOrd="0" parTransId="{885C7E38-90D2-4901-83D9-69A1F958E057}" sibTransId="{DEFC80D5-36D6-42D8-87DC-E395797DFA27}"/>
    <dgm:cxn modelId="{4C6B09AE-18D8-467E-B469-CCFB3E001401}" srcId="{D5D21060-033B-43B2-98C9-375AEB7CF93F}" destId="{A4765C1B-EE90-414A-BF62-EACAA8A9980D}" srcOrd="0" destOrd="0" parTransId="{15E0C7BE-9E8B-4883-9A9E-9C2AB4FADF97}" sibTransId="{2677EA5C-E3B9-4D90-BB0F-D6D20238DEF3}"/>
    <dgm:cxn modelId="{E785A9DC-CD73-45B3-80F6-0AFC7B3C7FC5}" type="presOf" srcId="{88F1DDE8-DFE0-41D0-9AE0-DC37E4712641}" destId="{66F64F39-0A0C-465F-849E-53872E6F6992}" srcOrd="0" destOrd="0" presId="urn:microsoft.com/office/officeart/2005/8/layout/hierarchy6"/>
    <dgm:cxn modelId="{A94CDBE6-58AB-47D0-90C8-82865DB24A6E}" type="presOf" srcId="{F215F19F-6121-4C76-A2DA-FF987852C4B5}" destId="{2CB38E53-820B-4376-B7B5-B2AF27A9CAF3}" srcOrd="0" destOrd="0" presId="urn:microsoft.com/office/officeart/2005/8/layout/hierarchy6"/>
    <dgm:cxn modelId="{19CE9FFF-4495-40BF-AF94-ECDBA2A4DDDD}" srcId="{A4765C1B-EE90-414A-BF62-EACAA8A9980D}" destId="{65EF710B-7009-480E-B24E-C844C5A2C484}" srcOrd="0" destOrd="0" parTransId="{BAA7808F-5F8C-44FD-865A-0D390DA4337E}" sibTransId="{FE2D6C0F-42AC-42EA-9543-F56CAE8375FA}"/>
    <dgm:cxn modelId="{E872EC94-7F18-4D62-A37A-FB8C8406F180}" type="presParOf" srcId="{870176C1-1A54-463B-81EF-6B780410D40B}" destId="{6396E4CC-621A-4877-9DC5-AAA365652FE8}" srcOrd="0" destOrd="0" presId="urn:microsoft.com/office/officeart/2005/8/layout/hierarchy6"/>
    <dgm:cxn modelId="{0E875F64-AD71-49F5-92A7-62CEF9E826C5}" type="presParOf" srcId="{6396E4CC-621A-4877-9DC5-AAA365652FE8}" destId="{1012E7F8-E515-44AD-91AB-70D0CF20535A}" srcOrd="0" destOrd="0" presId="urn:microsoft.com/office/officeart/2005/8/layout/hierarchy6"/>
    <dgm:cxn modelId="{0829A1F9-8346-43A7-AEEF-46400180CBA0}" type="presParOf" srcId="{1012E7F8-E515-44AD-91AB-70D0CF20535A}" destId="{009110FE-4326-4488-9A78-6A21E88FF021}" srcOrd="0" destOrd="0" presId="urn:microsoft.com/office/officeart/2005/8/layout/hierarchy6"/>
    <dgm:cxn modelId="{BD5B5E2C-EA4D-4807-84C6-8936AAB73B86}" type="presParOf" srcId="{009110FE-4326-4488-9A78-6A21E88FF021}" destId="{C8365BE2-6F12-4AE8-9860-4EBB1286ABE2}" srcOrd="0" destOrd="0" presId="urn:microsoft.com/office/officeart/2005/8/layout/hierarchy6"/>
    <dgm:cxn modelId="{C487C45A-A1AA-4A93-8D69-65308601279B}" type="presParOf" srcId="{009110FE-4326-4488-9A78-6A21E88FF021}" destId="{40259242-9628-45B0-9702-AD53D7169D58}" srcOrd="1" destOrd="0" presId="urn:microsoft.com/office/officeart/2005/8/layout/hierarchy6"/>
    <dgm:cxn modelId="{F42C68CE-518B-4492-B576-2A23A2C637D0}" type="presParOf" srcId="{40259242-9628-45B0-9702-AD53D7169D58}" destId="{2CB38E53-820B-4376-B7B5-B2AF27A9CAF3}" srcOrd="0" destOrd="0" presId="urn:microsoft.com/office/officeart/2005/8/layout/hierarchy6"/>
    <dgm:cxn modelId="{7439D4CA-3FFF-414F-8D69-EF6F01D8DE00}" type="presParOf" srcId="{40259242-9628-45B0-9702-AD53D7169D58}" destId="{93BFC8A2-51F3-4F89-A735-29B791B0D7EB}" srcOrd="1" destOrd="0" presId="urn:microsoft.com/office/officeart/2005/8/layout/hierarchy6"/>
    <dgm:cxn modelId="{F06D6EBD-9B7C-4DA0-8049-2BBBDEC0B547}" type="presParOf" srcId="{93BFC8A2-51F3-4F89-A735-29B791B0D7EB}" destId="{484C5C45-5B7F-46E9-B89D-3E800CE70C2B}" srcOrd="0" destOrd="0" presId="urn:microsoft.com/office/officeart/2005/8/layout/hierarchy6"/>
    <dgm:cxn modelId="{8406D666-F691-4F0A-8A6F-09F93B209359}" type="presParOf" srcId="{93BFC8A2-51F3-4F89-A735-29B791B0D7EB}" destId="{0409951E-040F-4939-BCBC-B7179ACE81E2}" srcOrd="1" destOrd="0" presId="urn:microsoft.com/office/officeart/2005/8/layout/hierarchy6"/>
    <dgm:cxn modelId="{08823BAB-3E8B-4F89-A051-79CFFC85E7EE}" type="presParOf" srcId="{0409951E-040F-4939-BCBC-B7179ACE81E2}" destId="{4A9B198A-CE15-445A-A7C7-77DF58575EDE}" srcOrd="0" destOrd="0" presId="urn:microsoft.com/office/officeart/2005/8/layout/hierarchy6"/>
    <dgm:cxn modelId="{127B0A77-877A-43FA-9AD7-17CC2BE1EC2A}" type="presParOf" srcId="{0409951E-040F-4939-BCBC-B7179ACE81E2}" destId="{F3E0AEBC-6BE2-4138-A364-2458E7D14A17}" srcOrd="1" destOrd="0" presId="urn:microsoft.com/office/officeart/2005/8/layout/hierarchy6"/>
    <dgm:cxn modelId="{DFAE34F4-EB97-427F-AB30-72EC1FA067C4}" type="presParOf" srcId="{F3E0AEBC-6BE2-4138-A364-2458E7D14A17}" destId="{0DBD3622-AFF4-426F-A771-23FABB498F1C}" srcOrd="0" destOrd="0" presId="urn:microsoft.com/office/officeart/2005/8/layout/hierarchy6"/>
    <dgm:cxn modelId="{0FD9E08A-988C-4875-AAC7-73CF74CB143F}" type="presParOf" srcId="{F3E0AEBC-6BE2-4138-A364-2458E7D14A17}" destId="{2E8AD798-1521-4A13-B648-2D60CAC313E6}" srcOrd="1" destOrd="0" presId="urn:microsoft.com/office/officeart/2005/8/layout/hierarchy6"/>
    <dgm:cxn modelId="{914D6DE9-B980-4B09-9738-9CF338F8C830}" type="presParOf" srcId="{2E8AD798-1521-4A13-B648-2D60CAC313E6}" destId="{AFE4B7E0-5239-4067-B189-C5966462BAEC}" srcOrd="0" destOrd="0" presId="urn:microsoft.com/office/officeart/2005/8/layout/hierarchy6"/>
    <dgm:cxn modelId="{E78C4E89-F088-42F1-BEA6-4C9B1A2E08A5}" type="presParOf" srcId="{2E8AD798-1521-4A13-B648-2D60CAC313E6}" destId="{5EB55921-B4F9-4C38-96FB-C49AD49E69B8}" srcOrd="1" destOrd="0" presId="urn:microsoft.com/office/officeart/2005/8/layout/hierarchy6"/>
    <dgm:cxn modelId="{7AF3C64D-DED7-4887-BCD4-09E252C8A26D}" type="presParOf" srcId="{5EB55921-B4F9-4C38-96FB-C49AD49E69B8}" destId="{2C047FEE-3E70-4116-AD8C-7B0460CA65F9}" srcOrd="0" destOrd="0" presId="urn:microsoft.com/office/officeart/2005/8/layout/hierarchy6"/>
    <dgm:cxn modelId="{3CA8EE22-61D1-491B-9595-4949A133E0F5}" type="presParOf" srcId="{5EB55921-B4F9-4C38-96FB-C49AD49E69B8}" destId="{DE2F5DBE-054D-4227-AD5B-0AE765E5011D}" srcOrd="1" destOrd="0" presId="urn:microsoft.com/office/officeart/2005/8/layout/hierarchy6"/>
    <dgm:cxn modelId="{4D7601AC-1C47-426F-B108-7BA45449CB4F}" type="presParOf" srcId="{0409951E-040F-4939-BCBC-B7179ACE81E2}" destId="{57FF28C6-02D0-46B5-993C-811E0F79BA0C}" srcOrd="2" destOrd="0" presId="urn:microsoft.com/office/officeart/2005/8/layout/hierarchy6"/>
    <dgm:cxn modelId="{45B94D11-5AB8-439E-9768-BBE612A13E4F}" type="presParOf" srcId="{0409951E-040F-4939-BCBC-B7179ACE81E2}" destId="{8580E933-3D1E-4A41-A715-0004DBA0368D}" srcOrd="3" destOrd="0" presId="urn:microsoft.com/office/officeart/2005/8/layout/hierarchy6"/>
    <dgm:cxn modelId="{5EC4C1F4-E026-4F42-8EC4-227926FC5427}" type="presParOf" srcId="{8580E933-3D1E-4A41-A715-0004DBA0368D}" destId="{A810694E-8704-468B-A380-ABB78BEDCBE4}" srcOrd="0" destOrd="0" presId="urn:microsoft.com/office/officeart/2005/8/layout/hierarchy6"/>
    <dgm:cxn modelId="{E2731506-5C06-4C82-857F-1D9FD0B1AF61}" type="presParOf" srcId="{8580E933-3D1E-4A41-A715-0004DBA0368D}" destId="{F5ADC085-E4E5-4EB3-AAC7-CD89D776E147}" srcOrd="1" destOrd="0" presId="urn:microsoft.com/office/officeart/2005/8/layout/hierarchy6"/>
    <dgm:cxn modelId="{711A96EA-58A5-4D11-B9D9-48B9B0231636}" type="presParOf" srcId="{F5ADC085-E4E5-4EB3-AAC7-CD89D776E147}" destId="{66F64F39-0A0C-465F-849E-53872E6F6992}" srcOrd="0" destOrd="0" presId="urn:microsoft.com/office/officeart/2005/8/layout/hierarchy6"/>
    <dgm:cxn modelId="{BC96A32A-FFD6-46DE-B30A-275180768E0C}" type="presParOf" srcId="{F5ADC085-E4E5-4EB3-AAC7-CD89D776E147}" destId="{EEDF66DD-06E2-4763-AC2D-2145179B69F1}" srcOrd="1" destOrd="0" presId="urn:microsoft.com/office/officeart/2005/8/layout/hierarchy6"/>
    <dgm:cxn modelId="{7CAEA0DF-D8E6-4CFF-A2E1-806ECB005D0A}" type="presParOf" srcId="{EEDF66DD-06E2-4763-AC2D-2145179B69F1}" destId="{DA26725D-ABB9-41AE-9C17-3996750F77B8}" srcOrd="0" destOrd="0" presId="urn:microsoft.com/office/officeart/2005/8/layout/hierarchy6"/>
    <dgm:cxn modelId="{10A8534B-D68E-4DFF-95B6-12BB2A1A4DD5}" type="presParOf" srcId="{EEDF66DD-06E2-4763-AC2D-2145179B69F1}" destId="{8C00E395-2AFE-4DAA-90B1-5ADC06BD265C}" srcOrd="1" destOrd="0" presId="urn:microsoft.com/office/officeart/2005/8/layout/hierarchy6"/>
    <dgm:cxn modelId="{AF1E69D3-EC53-4341-9FC9-A8BB979774BF}" type="presParOf" srcId="{870176C1-1A54-463B-81EF-6B780410D40B}" destId="{A42E31F5-B1B9-4FE0-80CF-A2FAEEE3FC53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EDE66-B3C8-4A10-A6DE-2CBDECB8A84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D5D21060-033B-43B2-98C9-375AEB7CF93F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Σταθερός Ασθενής</a:t>
          </a:r>
        </a:p>
      </dgm:t>
    </dgm:pt>
    <dgm:pt modelId="{F215F19F-6121-4C76-A2DA-FF987852C4B5}" type="parTrans" cxnId="{E2710136-C236-4A0E-A039-C4C98CDCFDFB}">
      <dgm:prSet/>
      <dgm:spPr/>
      <dgm:t>
        <a:bodyPr/>
        <a:lstStyle/>
        <a:p>
          <a:endParaRPr lang="el-GR" sz="2800" b="1"/>
        </a:p>
      </dgm:t>
    </dgm:pt>
    <dgm:pt modelId="{2FA2087D-18A3-4430-B58D-CC3A863C62BA}" type="sibTrans" cxnId="{E2710136-C236-4A0E-A039-C4C98CDCFDFB}">
      <dgm:prSet/>
      <dgm:spPr/>
      <dgm:t>
        <a:bodyPr/>
        <a:lstStyle/>
        <a:p>
          <a:endParaRPr lang="el-GR" sz="2800" b="1"/>
        </a:p>
      </dgm:t>
    </dgm:pt>
    <dgm:pt modelId="{3F94CDD0-9D2D-48CF-991E-9D88F612C1D8}">
      <dgm:prSet custT="1"/>
      <dgm:spPr>
        <a:gradFill rotWithShape="0">
          <a:gsLst>
            <a:gs pos="2200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l-GR" sz="1800" b="1" dirty="0">
              <a:latin typeface="Arial" panose="020B0604020202020204" pitchFamily="34" charset="0"/>
              <a:cs typeface="Arial" panose="020B0604020202020204" pitchFamily="34" charset="0"/>
            </a:rPr>
            <a:t>Αέρια αίματος, Ε/Ε, ΗΚΓ, Ακτινογραφία θώρακος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800" b="1" dirty="0" err="1">
              <a:latin typeface="Arial" panose="020B0604020202020204" pitchFamily="34" charset="0"/>
              <a:cs typeface="Arial" panose="020B0604020202020204" pitchFamily="34" charset="0"/>
            </a:rPr>
            <a:t>Διαθωρακικό</a:t>
          </a:r>
          <a:r>
            <a:rPr lang="el-GR" sz="1800" b="1" dirty="0">
              <a:latin typeface="Arial" panose="020B0604020202020204" pitchFamily="34" charset="0"/>
              <a:cs typeface="Arial" panose="020B0604020202020204" pitchFamily="34" charset="0"/>
            </a:rPr>
            <a:t> υπερηχογράφημα</a:t>
          </a:r>
        </a:p>
      </dgm:t>
    </dgm:pt>
    <dgm:pt modelId="{936FCC98-ADBD-49E3-9CAA-B54CB76FF26A}" type="parTrans" cxnId="{5AD0858D-A2A6-42F9-8424-F01DDC3439BA}">
      <dgm:prSet/>
      <dgm:spPr/>
      <dgm:t>
        <a:bodyPr/>
        <a:lstStyle/>
        <a:p>
          <a:endParaRPr lang="el-GR" sz="2800" b="1"/>
        </a:p>
      </dgm:t>
    </dgm:pt>
    <dgm:pt modelId="{9C920FE7-9476-4008-AF5A-304BE737D77E}" type="sibTrans" cxnId="{5AD0858D-A2A6-42F9-8424-F01DDC3439BA}">
      <dgm:prSet/>
      <dgm:spPr/>
      <dgm:t>
        <a:bodyPr/>
        <a:lstStyle/>
        <a:p>
          <a:endParaRPr lang="el-GR" sz="2800" b="1"/>
        </a:p>
      </dgm:t>
    </dgm:pt>
    <dgm:pt modelId="{B60DBDB7-9CA1-4840-A2E1-69A081BF0A02}">
      <dgm:prSet custT="1"/>
      <dgm:spPr/>
      <dgm:t>
        <a:bodyPr/>
        <a:lstStyle/>
        <a:p>
          <a:r>
            <a:rPr lang="el-GR" sz="1800" b="1" dirty="0">
              <a:latin typeface="Arial" panose="020B0604020202020204" pitchFamily="34" charset="0"/>
              <a:cs typeface="Arial" panose="020B0604020202020204" pitchFamily="34" charset="0"/>
            </a:rPr>
            <a:t>Διάγνωση</a:t>
          </a:r>
        </a:p>
      </dgm:t>
    </dgm:pt>
    <dgm:pt modelId="{E56437CE-F9CE-45CA-94E9-A5645DB52ED3}" type="parTrans" cxnId="{4EDA8740-FC07-4E8A-AED4-14D75A6D7A82}">
      <dgm:prSet/>
      <dgm:spPr/>
      <dgm:t>
        <a:bodyPr/>
        <a:lstStyle/>
        <a:p>
          <a:endParaRPr lang="el-GR"/>
        </a:p>
      </dgm:t>
    </dgm:pt>
    <dgm:pt modelId="{7128B780-5805-4538-BF1A-C0D5CC764662}" type="sibTrans" cxnId="{4EDA8740-FC07-4E8A-AED4-14D75A6D7A82}">
      <dgm:prSet/>
      <dgm:spPr/>
      <dgm:t>
        <a:bodyPr/>
        <a:lstStyle/>
        <a:p>
          <a:endParaRPr lang="el-GR"/>
        </a:p>
      </dgm:t>
    </dgm:pt>
    <dgm:pt modelId="{1C3450B6-49A7-46F0-BC5B-9EECC9E6119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Ναι </a:t>
          </a:r>
        </a:p>
      </dgm:t>
    </dgm:pt>
    <dgm:pt modelId="{D6240A42-FED7-4F73-9AC1-9D0AEBDE67E1}" type="parTrans" cxnId="{5B040E0C-3876-4B7F-94E8-24BCDBC61EE1}">
      <dgm:prSet/>
      <dgm:spPr/>
      <dgm:t>
        <a:bodyPr/>
        <a:lstStyle/>
        <a:p>
          <a:endParaRPr lang="el-GR"/>
        </a:p>
      </dgm:t>
    </dgm:pt>
    <dgm:pt modelId="{734708B9-D277-46C7-80A8-3873379E3499}" type="sibTrans" cxnId="{5B040E0C-3876-4B7F-94E8-24BCDBC61EE1}">
      <dgm:prSet/>
      <dgm:spPr/>
      <dgm:t>
        <a:bodyPr/>
        <a:lstStyle/>
        <a:p>
          <a:endParaRPr lang="el-GR"/>
        </a:p>
      </dgm:t>
    </dgm:pt>
    <dgm:pt modelId="{450227EB-67B3-4FB4-BE84-9C54DB38E25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Όχι</a:t>
          </a:r>
        </a:p>
      </dgm:t>
    </dgm:pt>
    <dgm:pt modelId="{D88472EF-E83A-44AA-B415-5F98E595DC7C}" type="parTrans" cxnId="{153D843D-0906-434A-B394-A9B028407070}">
      <dgm:prSet/>
      <dgm:spPr/>
      <dgm:t>
        <a:bodyPr/>
        <a:lstStyle/>
        <a:p>
          <a:endParaRPr lang="el-GR"/>
        </a:p>
      </dgm:t>
    </dgm:pt>
    <dgm:pt modelId="{B3AE512F-5385-441F-B175-FED08D4C1A10}" type="sibTrans" cxnId="{153D843D-0906-434A-B394-A9B028407070}">
      <dgm:prSet/>
      <dgm:spPr/>
      <dgm:t>
        <a:bodyPr/>
        <a:lstStyle/>
        <a:p>
          <a:endParaRPr lang="el-GR"/>
        </a:p>
      </dgm:t>
    </dgm:pt>
    <dgm:pt modelId="{3C4B3FF7-8D13-41E5-93E4-986AEA5ED86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U/S 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πνευμόνων/καρδιάς  </a:t>
          </a:r>
        </a:p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CT 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Θώρακος, </a:t>
          </a: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V/Q scan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Βρογχοσκόπηση, Λειτουργικός έλεγχος της αναπνοής</a:t>
          </a:r>
        </a:p>
      </dgm:t>
    </dgm:pt>
    <dgm:pt modelId="{D9C0D996-555E-4296-85CB-3451CF0EC2BA}" type="parTrans" cxnId="{E3C06EDB-9BB9-4266-B8F9-5A1213150894}">
      <dgm:prSet/>
      <dgm:spPr/>
      <dgm:t>
        <a:bodyPr/>
        <a:lstStyle/>
        <a:p>
          <a:endParaRPr lang="el-GR"/>
        </a:p>
      </dgm:t>
    </dgm:pt>
    <dgm:pt modelId="{751FD93A-882E-4239-9D52-378CF4068E43}" type="sibTrans" cxnId="{E3C06EDB-9BB9-4266-B8F9-5A1213150894}">
      <dgm:prSet/>
      <dgm:spPr/>
      <dgm:t>
        <a:bodyPr/>
        <a:lstStyle/>
        <a:p>
          <a:endParaRPr lang="el-GR"/>
        </a:p>
      </dgm:t>
    </dgm:pt>
    <dgm:pt modelId="{9B194DF2-F78E-45F6-B840-C2164B09639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Αντιμετώπιση</a:t>
          </a:r>
        </a:p>
      </dgm:t>
    </dgm:pt>
    <dgm:pt modelId="{ECB04C51-DC56-40D6-AC46-327DA2263B47}" type="parTrans" cxnId="{4AB343BE-1909-4AA9-A6D1-459711D02682}">
      <dgm:prSet/>
      <dgm:spPr/>
      <dgm:t>
        <a:bodyPr/>
        <a:lstStyle/>
        <a:p>
          <a:endParaRPr lang="el-GR"/>
        </a:p>
      </dgm:t>
    </dgm:pt>
    <dgm:pt modelId="{6EE9F8B0-43F0-4D1D-9B1B-8DBDBABDED5D}" type="sibTrans" cxnId="{4AB343BE-1909-4AA9-A6D1-459711D02682}">
      <dgm:prSet/>
      <dgm:spPr/>
      <dgm:t>
        <a:bodyPr/>
        <a:lstStyle/>
        <a:p>
          <a:endParaRPr lang="el-GR"/>
        </a:p>
      </dgm:t>
    </dgm:pt>
    <dgm:pt modelId="{83A47487-C6E8-45DC-8D88-AFC19E692F4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Διάγνωση</a:t>
          </a:r>
        </a:p>
      </dgm:t>
    </dgm:pt>
    <dgm:pt modelId="{A5FD4540-701A-43AC-91FB-285A18729BE5}" type="parTrans" cxnId="{DDC2BC98-B8B8-4F5F-903B-D69350465CC6}">
      <dgm:prSet/>
      <dgm:spPr/>
      <dgm:t>
        <a:bodyPr/>
        <a:lstStyle/>
        <a:p>
          <a:endParaRPr lang="el-GR"/>
        </a:p>
      </dgm:t>
    </dgm:pt>
    <dgm:pt modelId="{BC88B734-FBF2-4576-ABD4-AB3A294147D9}" type="sibTrans" cxnId="{DDC2BC98-B8B8-4F5F-903B-D69350465CC6}">
      <dgm:prSet/>
      <dgm:spPr/>
      <dgm:t>
        <a:bodyPr/>
        <a:lstStyle/>
        <a:p>
          <a:endParaRPr lang="el-GR"/>
        </a:p>
      </dgm:t>
    </dgm:pt>
    <dgm:pt modelId="{36AA4F13-4EE8-4C90-976B-BD2DAB8277C2}" type="pres">
      <dgm:prSet presAssocID="{7FAEDE66-B3C8-4A10-A6DE-2CBDECB8A8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D03A48-BC33-4AB0-AA8F-491C95940CAB}" type="pres">
      <dgm:prSet presAssocID="{7FAEDE66-B3C8-4A10-A6DE-2CBDECB8A84E}" presName="hierFlow" presStyleCnt="0"/>
      <dgm:spPr/>
    </dgm:pt>
    <dgm:pt modelId="{1A5B6DE8-D400-4B54-9B3C-A1FE5A0B60FB}" type="pres">
      <dgm:prSet presAssocID="{7FAEDE66-B3C8-4A10-A6DE-2CBDECB8A8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E5F5C76-F0B9-4279-AA0E-28B9D7F2A986}" type="pres">
      <dgm:prSet presAssocID="{D5D21060-033B-43B2-98C9-375AEB7CF93F}" presName="Name14" presStyleCnt="0"/>
      <dgm:spPr/>
    </dgm:pt>
    <dgm:pt modelId="{BCD01C8A-88E7-465D-B406-12E22D15AD56}" type="pres">
      <dgm:prSet presAssocID="{D5D21060-033B-43B2-98C9-375AEB7CF93F}" presName="level1Shape" presStyleLbl="node0" presStyleIdx="0" presStyleCnt="1" custScaleX="161076">
        <dgm:presLayoutVars>
          <dgm:chPref val="3"/>
        </dgm:presLayoutVars>
      </dgm:prSet>
      <dgm:spPr/>
    </dgm:pt>
    <dgm:pt modelId="{43520A93-62C1-4261-8E15-30D4CF839580}" type="pres">
      <dgm:prSet presAssocID="{D5D21060-033B-43B2-98C9-375AEB7CF93F}" presName="hierChild2" presStyleCnt="0"/>
      <dgm:spPr/>
    </dgm:pt>
    <dgm:pt modelId="{339F9499-A5F0-4050-9678-9F531A621A90}" type="pres">
      <dgm:prSet presAssocID="{936FCC98-ADBD-49E3-9CAA-B54CB76FF26A}" presName="Name19" presStyleLbl="parChTrans1D2" presStyleIdx="0" presStyleCnt="1"/>
      <dgm:spPr/>
    </dgm:pt>
    <dgm:pt modelId="{20D7BD9B-E9CA-45AD-8BE6-7D23A444D496}" type="pres">
      <dgm:prSet presAssocID="{3F94CDD0-9D2D-48CF-991E-9D88F612C1D8}" presName="Name21" presStyleCnt="0"/>
      <dgm:spPr/>
    </dgm:pt>
    <dgm:pt modelId="{E856F8EE-AA5A-4B6D-AB9F-5D30DD510E28}" type="pres">
      <dgm:prSet presAssocID="{3F94CDD0-9D2D-48CF-991E-9D88F612C1D8}" presName="level2Shape" presStyleLbl="node2" presStyleIdx="0" presStyleCnt="1" custScaleX="257298" custScaleY="154209"/>
      <dgm:spPr/>
    </dgm:pt>
    <dgm:pt modelId="{C61F68E4-57B7-4DC8-B51C-67A00C90CC3C}" type="pres">
      <dgm:prSet presAssocID="{3F94CDD0-9D2D-48CF-991E-9D88F612C1D8}" presName="hierChild3" presStyleCnt="0"/>
      <dgm:spPr/>
    </dgm:pt>
    <dgm:pt modelId="{E2D04779-B867-42C5-8D75-6EB53E381AD6}" type="pres">
      <dgm:prSet presAssocID="{E56437CE-F9CE-45CA-94E9-A5645DB52ED3}" presName="Name19" presStyleLbl="parChTrans1D3" presStyleIdx="0" presStyleCnt="1"/>
      <dgm:spPr/>
    </dgm:pt>
    <dgm:pt modelId="{58BA07DB-E85C-4AC1-9D11-E02A8C4BDCE2}" type="pres">
      <dgm:prSet presAssocID="{B60DBDB7-9CA1-4840-A2E1-69A081BF0A02}" presName="Name21" presStyleCnt="0"/>
      <dgm:spPr/>
    </dgm:pt>
    <dgm:pt modelId="{72B5E552-E2E2-4238-BC38-BE361006E3FC}" type="pres">
      <dgm:prSet presAssocID="{B60DBDB7-9CA1-4840-A2E1-69A081BF0A02}" presName="level2Shape" presStyleLbl="node3" presStyleIdx="0" presStyleCnt="1" custScaleX="133172"/>
      <dgm:spPr/>
    </dgm:pt>
    <dgm:pt modelId="{8E3CF933-07F2-4ADB-8A28-3949D03DE613}" type="pres">
      <dgm:prSet presAssocID="{B60DBDB7-9CA1-4840-A2E1-69A081BF0A02}" presName="hierChild3" presStyleCnt="0"/>
      <dgm:spPr/>
    </dgm:pt>
    <dgm:pt modelId="{BA824065-D062-4A3E-BA32-D128F0910FC3}" type="pres">
      <dgm:prSet presAssocID="{D6240A42-FED7-4F73-9AC1-9D0AEBDE67E1}" presName="Name19" presStyleLbl="parChTrans1D4" presStyleIdx="0" presStyleCnt="5"/>
      <dgm:spPr/>
    </dgm:pt>
    <dgm:pt modelId="{56F123E8-4AF5-44BF-AF37-39AA39AB3764}" type="pres">
      <dgm:prSet presAssocID="{1C3450B6-49A7-46F0-BC5B-9EECC9E61192}" presName="Name21" presStyleCnt="0"/>
      <dgm:spPr/>
    </dgm:pt>
    <dgm:pt modelId="{337B929A-560E-4871-AD9B-9D4DFB1A1040}" type="pres">
      <dgm:prSet presAssocID="{1C3450B6-49A7-46F0-BC5B-9EECC9E61192}" presName="level2Shape" presStyleLbl="node4" presStyleIdx="0" presStyleCnt="5"/>
      <dgm:spPr/>
    </dgm:pt>
    <dgm:pt modelId="{B5F0944C-5312-41D8-BE86-8ABA11AD7365}" type="pres">
      <dgm:prSet presAssocID="{1C3450B6-49A7-46F0-BC5B-9EECC9E61192}" presName="hierChild3" presStyleCnt="0"/>
      <dgm:spPr/>
    </dgm:pt>
    <dgm:pt modelId="{ABFF5C77-67B6-49EE-B7EE-2E644CC27245}" type="pres">
      <dgm:prSet presAssocID="{ECB04C51-DC56-40D6-AC46-327DA2263B47}" presName="Name19" presStyleLbl="parChTrans1D4" presStyleIdx="1" presStyleCnt="5"/>
      <dgm:spPr/>
    </dgm:pt>
    <dgm:pt modelId="{F48DE95E-6D11-4350-9417-1DDED842D0C7}" type="pres">
      <dgm:prSet presAssocID="{9B194DF2-F78E-45F6-B840-C2164B09639B}" presName="Name21" presStyleCnt="0"/>
      <dgm:spPr/>
    </dgm:pt>
    <dgm:pt modelId="{733778AA-B2C2-4D8E-826F-5F50D4B6A545}" type="pres">
      <dgm:prSet presAssocID="{9B194DF2-F78E-45F6-B840-C2164B09639B}" presName="level2Shape" presStyleLbl="node4" presStyleIdx="1" presStyleCnt="5" custScaleX="180916"/>
      <dgm:spPr/>
    </dgm:pt>
    <dgm:pt modelId="{644DB3B1-FB99-447A-846B-F2075BE7FD54}" type="pres">
      <dgm:prSet presAssocID="{9B194DF2-F78E-45F6-B840-C2164B09639B}" presName="hierChild3" presStyleCnt="0"/>
      <dgm:spPr/>
    </dgm:pt>
    <dgm:pt modelId="{D2D8D692-613F-4CE4-B6A7-213695A83BE0}" type="pres">
      <dgm:prSet presAssocID="{D88472EF-E83A-44AA-B415-5F98E595DC7C}" presName="Name19" presStyleLbl="parChTrans1D4" presStyleIdx="2" presStyleCnt="5"/>
      <dgm:spPr/>
    </dgm:pt>
    <dgm:pt modelId="{8C8A9459-91A6-4DC2-8792-CF3E7EA05BC7}" type="pres">
      <dgm:prSet presAssocID="{450227EB-67B3-4FB4-BE84-9C54DB38E25D}" presName="Name21" presStyleCnt="0"/>
      <dgm:spPr/>
    </dgm:pt>
    <dgm:pt modelId="{628B99F6-CD3E-4AA1-83C9-9B805399B611}" type="pres">
      <dgm:prSet presAssocID="{450227EB-67B3-4FB4-BE84-9C54DB38E25D}" presName="level2Shape" presStyleLbl="node4" presStyleIdx="2" presStyleCnt="5"/>
      <dgm:spPr/>
    </dgm:pt>
    <dgm:pt modelId="{FFA58C84-E7A7-4D98-89EF-1F859959DA92}" type="pres">
      <dgm:prSet presAssocID="{450227EB-67B3-4FB4-BE84-9C54DB38E25D}" presName="hierChild3" presStyleCnt="0"/>
      <dgm:spPr/>
    </dgm:pt>
    <dgm:pt modelId="{D40C396D-B02E-4FA3-B299-7C2C0C12A217}" type="pres">
      <dgm:prSet presAssocID="{D9C0D996-555E-4296-85CB-3451CF0EC2BA}" presName="Name19" presStyleLbl="parChTrans1D4" presStyleIdx="3" presStyleCnt="5"/>
      <dgm:spPr/>
    </dgm:pt>
    <dgm:pt modelId="{46A9FCF6-F157-4D2A-95AF-E47100E92E6C}" type="pres">
      <dgm:prSet presAssocID="{3C4B3FF7-8D13-41E5-93E4-986AEA5ED864}" presName="Name21" presStyleCnt="0"/>
      <dgm:spPr/>
    </dgm:pt>
    <dgm:pt modelId="{8ECC1EB2-8577-4A41-B3B7-63267BC10494}" type="pres">
      <dgm:prSet presAssocID="{3C4B3FF7-8D13-41E5-93E4-986AEA5ED864}" presName="level2Shape" presStyleLbl="node4" presStyleIdx="3" presStyleCnt="5" custScaleX="493237" custScaleY="129829" custLinFactNeighborX="-458" custLinFactNeighborY="-2616"/>
      <dgm:spPr/>
    </dgm:pt>
    <dgm:pt modelId="{93E218F7-E843-48D7-A199-4418538BAA70}" type="pres">
      <dgm:prSet presAssocID="{3C4B3FF7-8D13-41E5-93E4-986AEA5ED864}" presName="hierChild3" presStyleCnt="0"/>
      <dgm:spPr/>
    </dgm:pt>
    <dgm:pt modelId="{9587F1B4-1A33-4BBD-AC2C-FA908891DF81}" type="pres">
      <dgm:prSet presAssocID="{A5FD4540-701A-43AC-91FB-285A18729BE5}" presName="Name19" presStyleLbl="parChTrans1D4" presStyleIdx="4" presStyleCnt="5"/>
      <dgm:spPr/>
    </dgm:pt>
    <dgm:pt modelId="{43B039CC-B5A7-4DC5-B32F-597A81346999}" type="pres">
      <dgm:prSet presAssocID="{83A47487-C6E8-45DC-8D88-AFC19E692F4E}" presName="Name21" presStyleCnt="0"/>
      <dgm:spPr/>
    </dgm:pt>
    <dgm:pt modelId="{AD26A433-310F-47BA-9654-5336EE932362}" type="pres">
      <dgm:prSet presAssocID="{83A47487-C6E8-45DC-8D88-AFC19E692F4E}" presName="level2Shape" presStyleLbl="node4" presStyleIdx="4" presStyleCnt="5" custScaleX="196479"/>
      <dgm:spPr/>
    </dgm:pt>
    <dgm:pt modelId="{B41DD4EF-3357-4173-A8A7-F1EAE620741E}" type="pres">
      <dgm:prSet presAssocID="{83A47487-C6E8-45DC-8D88-AFC19E692F4E}" presName="hierChild3" presStyleCnt="0"/>
      <dgm:spPr/>
    </dgm:pt>
    <dgm:pt modelId="{97A66F56-F2F6-45A1-9287-F20C0F669DB3}" type="pres">
      <dgm:prSet presAssocID="{7FAEDE66-B3C8-4A10-A6DE-2CBDECB8A84E}" presName="bgShapesFlow" presStyleCnt="0"/>
      <dgm:spPr/>
    </dgm:pt>
  </dgm:ptLst>
  <dgm:cxnLst>
    <dgm:cxn modelId="{5B040E0C-3876-4B7F-94E8-24BCDBC61EE1}" srcId="{B60DBDB7-9CA1-4840-A2E1-69A081BF0A02}" destId="{1C3450B6-49A7-46F0-BC5B-9EECC9E61192}" srcOrd="0" destOrd="0" parTransId="{D6240A42-FED7-4F73-9AC1-9D0AEBDE67E1}" sibTransId="{734708B9-D277-46C7-80A8-3873379E3499}"/>
    <dgm:cxn modelId="{7C925B13-9908-4550-9775-98BEE5CC6C9C}" type="presOf" srcId="{D88472EF-E83A-44AA-B415-5F98E595DC7C}" destId="{D2D8D692-613F-4CE4-B6A7-213695A83BE0}" srcOrd="0" destOrd="0" presId="urn:microsoft.com/office/officeart/2005/8/layout/hierarchy6"/>
    <dgm:cxn modelId="{7064FC14-6B94-448F-AEAD-33334970DD37}" type="presOf" srcId="{936FCC98-ADBD-49E3-9CAA-B54CB76FF26A}" destId="{339F9499-A5F0-4050-9678-9F531A621A90}" srcOrd="0" destOrd="0" presId="urn:microsoft.com/office/officeart/2005/8/layout/hierarchy6"/>
    <dgm:cxn modelId="{D615BE2E-C87D-4ED2-A238-9FFE9FC66551}" type="presOf" srcId="{A5FD4540-701A-43AC-91FB-285A18729BE5}" destId="{9587F1B4-1A33-4BBD-AC2C-FA908891DF81}" srcOrd="0" destOrd="0" presId="urn:microsoft.com/office/officeart/2005/8/layout/hierarchy6"/>
    <dgm:cxn modelId="{E2710136-C236-4A0E-A039-C4C98CDCFDFB}" srcId="{7FAEDE66-B3C8-4A10-A6DE-2CBDECB8A84E}" destId="{D5D21060-033B-43B2-98C9-375AEB7CF93F}" srcOrd="0" destOrd="0" parTransId="{F215F19F-6121-4C76-A2DA-FF987852C4B5}" sibTransId="{2FA2087D-18A3-4430-B58D-CC3A863C62BA}"/>
    <dgm:cxn modelId="{153D843D-0906-434A-B394-A9B028407070}" srcId="{B60DBDB7-9CA1-4840-A2E1-69A081BF0A02}" destId="{450227EB-67B3-4FB4-BE84-9C54DB38E25D}" srcOrd="1" destOrd="0" parTransId="{D88472EF-E83A-44AA-B415-5F98E595DC7C}" sibTransId="{B3AE512F-5385-441F-B175-FED08D4C1A10}"/>
    <dgm:cxn modelId="{A658E63E-DFD0-46F5-B59A-280F9440203E}" type="presOf" srcId="{3F94CDD0-9D2D-48CF-991E-9D88F612C1D8}" destId="{E856F8EE-AA5A-4B6D-AB9F-5D30DD510E28}" srcOrd="0" destOrd="0" presId="urn:microsoft.com/office/officeart/2005/8/layout/hierarchy6"/>
    <dgm:cxn modelId="{4EDA8740-FC07-4E8A-AED4-14D75A6D7A82}" srcId="{3F94CDD0-9D2D-48CF-991E-9D88F612C1D8}" destId="{B60DBDB7-9CA1-4840-A2E1-69A081BF0A02}" srcOrd="0" destOrd="0" parTransId="{E56437CE-F9CE-45CA-94E9-A5645DB52ED3}" sibTransId="{7128B780-5805-4538-BF1A-C0D5CC764662}"/>
    <dgm:cxn modelId="{A93E486A-2929-432E-90C1-0F9493C5AFAE}" type="presOf" srcId="{83A47487-C6E8-45DC-8D88-AFC19E692F4E}" destId="{AD26A433-310F-47BA-9654-5336EE932362}" srcOrd="0" destOrd="0" presId="urn:microsoft.com/office/officeart/2005/8/layout/hierarchy6"/>
    <dgm:cxn modelId="{7EF4096D-9AB6-422E-84FF-6E37279A0B80}" type="presOf" srcId="{450227EB-67B3-4FB4-BE84-9C54DB38E25D}" destId="{628B99F6-CD3E-4AA1-83C9-9B805399B611}" srcOrd="0" destOrd="0" presId="urn:microsoft.com/office/officeart/2005/8/layout/hierarchy6"/>
    <dgm:cxn modelId="{28EAEA70-538D-4070-AA83-80FC0FE2D9FD}" type="presOf" srcId="{ECB04C51-DC56-40D6-AC46-327DA2263B47}" destId="{ABFF5C77-67B6-49EE-B7EE-2E644CC27245}" srcOrd="0" destOrd="0" presId="urn:microsoft.com/office/officeart/2005/8/layout/hierarchy6"/>
    <dgm:cxn modelId="{7E6F3B73-31C1-48C2-8B70-C543435B3F6D}" type="presOf" srcId="{D5D21060-033B-43B2-98C9-375AEB7CF93F}" destId="{BCD01C8A-88E7-465D-B406-12E22D15AD56}" srcOrd="0" destOrd="0" presId="urn:microsoft.com/office/officeart/2005/8/layout/hierarchy6"/>
    <dgm:cxn modelId="{AF99E989-86DA-4226-8E94-1D09F4DCEBC3}" type="presOf" srcId="{9B194DF2-F78E-45F6-B840-C2164B09639B}" destId="{733778AA-B2C2-4D8E-826F-5F50D4B6A545}" srcOrd="0" destOrd="0" presId="urn:microsoft.com/office/officeart/2005/8/layout/hierarchy6"/>
    <dgm:cxn modelId="{5AD0858D-A2A6-42F9-8424-F01DDC3439BA}" srcId="{D5D21060-033B-43B2-98C9-375AEB7CF93F}" destId="{3F94CDD0-9D2D-48CF-991E-9D88F612C1D8}" srcOrd="0" destOrd="0" parTransId="{936FCC98-ADBD-49E3-9CAA-B54CB76FF26A}" sibTransId="{9C920FE7-9476-4008-AF5A-304BE737D77E}"/>
    <dgm:cxn modelId="{DDC2BC98-B8B8-4F5F-903B-D69350465CC6}" srcId="{3C4B3FF7-8D13-41E5-93E4-986AEA5ED864}" destId="{83A47487-C6E8-45DC-8D88-AFC19E692F4E}" srcOrd="0" destOrd="0" parTransId="{A5FD4540-701A-43AC-91FB-285A18729BE5}" sibTransId="{BC88B734-FBF2-4576-ABD4-AB3A294147D9}"/>
    <dgm:cxn modelId="{71BE719C-D130-44E1-A8A9-3BB9AA580139}" type="presOf" srcId="{1C3450B6-49A7-46F0-BC5B-9EECC9E61192}" destId="{337B929A-560E-4871-AD9B-9D4DFB1A1040}" srcOrd="0" destOrd="0" presId="urn:microsoft.com/office/officeart/2005/8/layout/hierarchy6"/>
    <dgm:cxn modelId="{686522A7-E01F-4A5F-BB30-49B4A1338588}" type="presOf" srcId="{D9C0D996-555E-4296-85CB-3451CF0EC2BA}" destId="{D40C396D-B02E-4FA3-B299-7C2C0C12A217}" srcOrd="0" destOrd="0" presId="urn:microsoft.com/office/officeart/2005/8/layout/hierarchy6"/>
    <dgm:cxn modelId="{4AB343BE-1909-4AA9-A6D1-459711D02682}" srcId="{1C3450B6-49A7-46F0-BC5B-9EECC9E61192}" destId="{9B194DF2-F78E-45F6-B840-C2164B09639B}" srcOrd="0" destOrd="0" parTransId="{ECB04C51-DC56-40D6-AC46-327DA2263B47}" sibTransId="{6EE9F8B0-43F0-4D1D-9B1B-8DBDBABDED5D}"/>
    <dgm:cxn modelId="{F0B545D8-862F-4A48-B6EB-058CF74F548B}" type="presOf" srcId="{E56437CE-F9CE-45CA-94E9-A5645DB52ED3}" destId="{E2D04779-B867-42C5-8D75-6EB53E381AD6}" srcOrd="0" destOrd="0" presId="urn:microsoft.com/office/officeart/2005/8/layout/hierarchy6"/>
    <dgm:cxn modelId="{E3C06EDB-9BB9-4266-B8F9-5A1213150894}" srcId="{450227EB-67B3-4FB4-BE84-9C54DB38E25D}" destId="{3C4B3FF7-8D13-41E5-93E4-986AEA5ED864}" srcOrd="0" destOrd="0" parTransId="{D9C0D996-555E-4296-85CB-3451CF0EC2BA}" sibTransId="{751FD93A-882E-4239-9D52-378CF4068E43}"/>
    <dgm:cxn modelId="{44B22DEE-D870-4CE6-B48D-C543002636F5}" type="presOf" srcId="{3C4B3FF7-8D13-41E5-93E4-986AEA5ED864}" destId="{8ECC1EB2-8577-4A41-B3B7-63267BC10494}" srcOrd="0" destOrd="0" presId="urn:microsoft.com/office/officeart/2005/8/layout/hierarchy6"/>
    <dgm:cxn modelId="{54E7F5EE-F38F-4AF6-827B-93C9F3C80827}" type="presOf" srcId="{D6240A42-FED7-4F73-9AC1-9D0AEBDE67E1}" destId="{BA824065-D062-4A3E-BA32-D128F0910FC3}" srcOrd="0" destOrd="0" presId="urn:microsoft.com/office/officeart/2005/8/layout/hierarchy6"/>
    <dgm:cxn modelId="{A93BF6FC-8A94-4C23-B572-1AA4A343F98E}" type="presOf" srcId="{7FAEDE66-B3C8-4A10-A6DE-2CBDECB8A84E}" destId="{36AA4F13-4EE8-4C90-976B-BD2DAB8277C2}" srcOrd="0" destOrd="0" presId="urn:microsoft.com/office/officeart/2005/8/layout/hierarchy6"/>
    <dgm:cxn modelId="{242548FF-38BE-4425-A1BE-430C560C50A2}" type="presOf" srcId="{B60DBDB7-9CA1-4840-A2E1-69A081BF0A02}" destId="{72B5E552-E2E2-4238-BC38-BE361006E3FC}" srcOrd="0" destOrd="0" presId="urn:microsoft.com/office/officeart/2005/8/layout/hierarchy6"/>
    <dgm:cxn modelId="{9700609B-09DB-4BC0-B0E5-9CFC80585E22}" type="presParOf" srcId="{36AA4F13-4EE8-4C90-976B-BD2DAB8277C2}" destId="{05D03A48-BC33-4AB0-AA8F-491C95940CAB}" srcOrd="0" destOrd="0" presId="urn:microsoft.com/office/officeart/2005/8/layout/hierarchy6"/>
    <dgm:cxn modelId="{0AE694C1-CBF5-4E55-873C-2A8E5AA5D65F}" type="presParOf" srcId="{05D03A48-BC33-4AB0-AA8F-491C95940CAB}" destId="{1A5B6DE8-D400-4B54-9B3C-A1FE5A0B60FB}" srcOrd="0" destOrd="0" presId="urn:microsoft.com/office/officeart/2005/8/layout/hierarchy6"/>
    <dgm:cxn modelId="{78A10B40-3164-4136-B8D5-3DE3B0F8043F}" type="presParOf" srcId="{1A5B6DE8-D400-4B54-9B3C-A1FE5A0B60FB}" destId="{EE5F5C76-F0B9-4279-AA0E-28B9D7F2A986}" srcOrd="0" destOrd="0" presId="urn:microsoft.com/office/officeart/2005/8/layout/hierarchy6"/>
    <dgm:cxn modelId="{B17145B6-5047-4082-9143-5B6C97525F60}" type="presParOf" srcId="{EE5F5C76-F0B9-4279-AA0E-28B9D7F2A986}" destId="{BCD01C8A-88E7-465D-B406-12E22D15AD56}" srcOrd="0" destOrd="0" presId="urn:microsoft.com/office/officeart/2005/8/layout/hierarchy6"/>
    <dgm:cxn modelId="{FA780FB7-232C-4F33-926D-71E555AB482E}" type="presParOf" srcId="{EE5F5C76-F0B9-4279-AA0E-28B9D7F2A986}" destId="{43520A93-62C1-4261-8E15-30D4CF839580}" srcOrd="1" destOrd="0" presId="urn:microsoft.com/office/officeart/2005/8/layout/hierarchy6"/>
    <dgm:cxn modelId="{B00815DB-2B73-403D-B157-6083FC8B3D74}" type="presParOf" srcId="{43520A93-62C1-4261-8E15-30D4CF839580}" destId="{339F9499-A5F0-4050-9678-9F531A621A90}" srcOrd="0" destOrd="0" presId="urn:microsoft.com/office/officeart/2005/8/layout/hierarchy6"/>
    <dgm:cxn modelId="{857D05BC-ADDC-4CE7-8461-B3E4CE812A24}" type="presParOf" srcId="{43520A93-62C1-4261-8E15-30D4CF839580}" destId="{20D7BD9B-E9CA-45AD-8BE6-7D23A444D496}" srcOrd="1" destOrd="0" presId="urn:microsoft.com/office/officeart/2005/8/layout/hierarchy6"/>
    <dgm:cxn modelId="{2EE2698F-AEF2-4627-8C06-F1FA05ACA0A8}" type="presParOf" srcId="{20D7BD9B-E9CA-45AD-8BE6-7D23A444D496}" destId="{E856F8EE-AA5A-4B6D-AB9F-5D30DD510E28}" srcOrd="0" destOrd="0" presId="urn:microsoft.com/office/officeart/2005/8/layout/hierarchy6"/>
    <dgm:cxn modelId="{9F038A77-7A93-492C-8E05-9352686186B5}" type="presParOf" srcId="{20D7BD9B-E9CA-45AD-8BE6-7D23A444D496}" destId="{C61F68E4-57B7-4DC8-B51C-67A00C90CC3C}" srcOrd="1" destOrd="0" presId="urn:microsoft.com/office/officeart/2005/8/layout/hierarchy6"/>
    <dgm:cxn modelId="{984A8C8D-5802-494B-AC3C-5E872831849A}" type="presParOf" srcId="{C61F68E4-57B7-4DC8-B51C-67A00C90CC3C}" destId="{E2D04779-B867-42C5-8D75-6EB53E381AD6}" srcOrd="0" destOrd="0" presId="urn:microsoft.com/office/officeart/2005/8/layout/hierarchy6"/>
    <dgm:cxn modelId="{E9655D39-3C62-4DD0-8634-F082F6A23780}" type="presParOf" srcId="{C61F68E4-57B7-4DC8-B51C-67A00C90CC3C}" destId="{58BA07DB-E85C-4AC1-9D11-E02A8C4BDCE2}" srcOrd="1" destOrd="0" presId="urn:microsoft.com/office/officeart/2005/8/layout/hierarchy6"/>
    <dgm:cxn modelId="{0325C029-8ECD-4D55-A432-373371F2D12C}" type="presParOf" srcId="{58BA07DB-E85C-4AC1-9D11-E02A8C4BDCE2}" destId="{72B5E552-E2E2-4238-BC38-BE361006E3FC}" srcOrd="0" destOrd="0" presId="urn:microsoft.com/office/officeart/2005/8/layout/hierarchy6"/>
    <dgm:cxn modelId="{0E49667B-DA8E-4BFA-8D56-1DA5118EE0E6}" type="presParOf" srcId="{58BA07DB-E85C-4AC1-9D11-E02A8C4BDCE2}" destId="{8E3CF933-07F2-4ADB-8A28-3949D03DE613}" srcOrd="1" destOrd="0" presId="urn:microsoft.com/office/officeart/2005/8/layout/hierarchy6"/>
    <dgm:cxn modelId="{7AB2C620-7EEE-45AF-AF4D-DC18CFD6EAF6}" type="presParOf" srcId="{8E3CF933-07F2-4ADB-8A28-3949D03DE613}" destId="{BA824065-D062-4A3E-BA32-D128F0910FC3}" srcOrd="0" destOrd="0" presId="urn:microsoft.com/office/officeart/2005/8/layout/hierarchy6"/>
    <dgm:cxn modelId="{74121244-8CAF-4F37-800B-A2F647FAD92C}" type="presParOf" srcId="{8E3CF933-07F2-4ADB-8A28-3949D03DE613}" destId="{56F123E8-4AF5-44BF-AF37-39AA39AB3764}" srcOrd="1" destOrd="0" presId="urn:microsoft.com/office/officeart/2005/8/layout/hierarchy6"/>
    <dgm:cxn modelId="{172308FA-5EB4-4F1B-A2AC-A7D3DCF6A24F}" type="presParOf" srcId="{56F123E8-4AF5-44BF-AF37-39AA39AB3764}" destId="{337B929A-560E-4871-AD9B-9D4DFB1A1040}" srcOrd="0" destOrd="0" presId="urn:microsoft.com/office/officeart/2005/8/layout/hierarchy6"/>
    <dgm:cxn modelId="{AF595C6F-6653-47E1-8060-3B0B51CC8F01}" type="presParOf" srcId="{56F123E8-4AF5-44BF-AF37-39AA39AB3764}" destId="{B5F0944C-5312-41D8-BE86-8ABA11AD7365}" srcOrd="1" destOrd="0" presId="urn:microsoft.com/office/officeart/2005/8/layout/hierarchy6"/>
    <dgm:cxn modelId="{01330CCE-5898-445D-9ABF-2D9DDF65CF48}" type="presParOf" srcId="{B5F0944C-5312-41D8-BE86-8ABA11AD7365}" destId="{ABFF5C77-67B6-49EE-B7EE-2E644CC27245}" srcOrd="0" destOrd="0" presId="urn:microsoft.com/office/officeart/2005/8/layout/hierarchy6"/>
    <dgm:cxn modelId="{C51B403A-7C75-4B76-B91D-E2F2985704CE}" type="presParOf" srcId="{B5F0944C-5312-41D8-BE86-8ABA11AD7365}" destId="{F48DE95E-6D11-4350-9417-1DDED842D0C7}" srcOrd="1" destOrd="0" presId="urn:microsoft.com/office/officeart/2005/8/layout/hierarchy6"/>
    <dgm:cxn modelId="{67E4E35F-EA23-4BA3-84B7-4B29429DCA14}" type="presParOf" srcId="{F48DE95E-6D11-4350-9417-1DDED842D0C7}" destId="{733778AA-B2C2-4D8E-826F-5F50D4B6A545}" srcOrd="0" destOrd="0" presId="urn:microsoft.com/office/officeart/2005/8/layout/hierarchy6"/>
    <dgm:cxn modelId="{933DEA0E-9BF4-4D36-B6FF-58A4C9A2B0DF}" type="presParOf" srcId="{F48DE95E-6D11-4350-9417-1DDED842D0C7}" destId="{644DB3B1-FB99-447A-846B-F2075BE7FD54}" srcOrd="1" destOrd="0" presId="urn:microsoft.com/office/officeart/2005/8/layout/hierarchy6"/>
    <dgm:cxn modelId="{B85FBB80-591C-4434-940C-93FE82794E5B}" type="presParOf" srcId="{8E3CF933-07F2-4ADB-8A28-3949D03DE613}" destId="{D2D8D692-613F-4CE4-B6A7-213695A83BE0}" srcOrd="2" destOrd="0" presId="urn:microsoft.com/office/officeart/2005/8/layout/hierarchy6"/>
    <dgm:cxn modelId="{3B11D98D-27E6-4821-A2FC-E43CBE85E660}" type="presParOf" srcId="{8E3CF933-07F2-4ADB-8A28-3949D03DE613}" destId="{8C8A9459-91A6-4DC2-8792-CF3E7EA05BC7}" srcOrd="3" destOrd="0" presId="urn:microsoft.com/office/officeart/2005/8/layout/hierarchy6"/>
    <dgm:cxn modelId="{6AF401AA-B1A0-4060-A9B0-1EFB680008F1}" type="presParOf" srcId="{8C8A9459-91A6-4DC2-8792-CF3E7EA05BC7}" destId="{628B99F6-CD3E-4AA1-83C9-9B805399B611}" srcOrd="0" destOrd="0" presId="urn:microsoft.com/office/officeart/2005/8/layout/hierarchy6"/>
    <dgm:cxn modelId="{0B2C7CDA-59DF-4944-BD87-89908828E90B}" type="presParOf" srcId="{8C8A9459-91A6-4DC2-8792-CF3E7EA05BC7}" destId="{FFA58C84-E7A7-4D98-89EF-1F859959DA92}" srcOrd="1" destOrd="0" presId="urn:microsoft.com/office/officeart/2005/8/layout/hierarchy6"/>
    <dgm:cxn modelId="{76C8A4A6-8315-4F0E-9E02-B487E1385FC7}" type="presParOf" srcId="{FFA58C84-E7A7-4D98-89EF-1F859959DA92}" destId="{D40C396D-B02E-4FA3-B299-7C2C0C12A217}" srcOrd="0" destOrd="0" presId="urn:microsoft.com/office/officeart/2005/8/layout/hierarchy6"/>
    <dgm:cxn modelId="{F7D46223-86CD-4376-BAB3-29084D900529}" type="presParOf" srcId="{FFA58C84-E7A7-4D98-89EF-1F859959DA92}" destId="{46A9FCF6-F157-4D2A-95AF-E47100E92E6C}" srcOrd="1" destOrd="0" presId="urn:microsoft.com/office/officeart/2005/8/layout/hierarchy6"/>
    <dgm:cxn modelId="{F68D3D28-5F33-4BEC-A71D-24FC9B69AFAB}" type="presParOf" srcId="{46A9FCF6-F157-4D2A-95AF-E47100E92E6C}" destId="{8ECC1EB2-8577-4A41-B3B7-63267BC10494}" srcOrd="0" destOrd="0" presId="urn:microsoft.com/office/officeart/2005/8/layout/hierarchy6"/>
    <dgm:cxn modelId="{29574F69-ABC7-49FC-A7A5-6BA3129C6FDE}" type="presParOf" srcId="{46A9FCF6-F157-4D2A-95AF-E47100E92E6C}" destId="{93E218F7-E843-48D7-A199-4418538BAA70}" srcOrd="1" destOrd="0" presId="urn:microsoft.com/office/officeart/2005/8/layout/hierarchy6"/>
    <dgm:cxn modelId="{65413040-4790-4457-8C6B-6A88716460D9}" type="presParOf" srcId="{93E218F7-E843-48D7-A199-4418538BAA70}" destId="{9587F1B4-1A33-4BBD-AC2C-FA908891DF81}" srcOrd="0" destOrd="0" presId="urn:microsoft.com/office/officeart/2005/8/layout/hierarchy6"/>
    <dgm:cxn modelId="{333B450C-6E91-440B-A139-8C8B46F128B5}" type="presParOf" srcId="{93E218F7-E843-48D7-A199-4418538BAA70}" destId="{43B039CC-B5A7-4DC5-B32F-597A81346999}" srcOrd="1" destOrd="0" presId="urn:microsoft.com/office/officeart/2005/8/layout/hierarchy6"/>
    <dgm:cxn modelId="{379E11FB-D45D-4F5B-A723-87840D7DBD95}" type="presParOf" srcId="{43B039CC-B5A7-4DC5-B32F-597A81346999}" destId="{AD26A433-310F-47BA-9654-5336EE932362}" srcOrd="0" destOrd="0" presId="urn:microsoft.com/office/officeart/2005/8/layout/hierarchy6"/>
    <dgm:cxn modelId="{516B76A7-EECB-4B98-A9E5-4ED04A563C58}" type="presParOf" srcId="{43B039CC-B5A7-4DC5-B32F-597A81346999}" destId="{B41DD4EF-3357-4173-A8A7-F1EAE620741E}" srcOrd="1" destOrd="0" presId="urn:microsoft.com/office/officeart/2005/8/layout/hierarchy6"/>
    <dgm:cxn modelId="{0729CED6-12D4-43E3-A177-1D4168D33DCF}" type="presParOf" srcId="{36AA4F13-4EE8-4C90-976B-BD2DAB8277C2}" destId="{97A66F56-F2F6-45A1-9287-F20C0F669DB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0895B-B93F-4C01-9081-DA7934AC0A6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6242FAEA-1E5D-4B32-93C5-054A59DC98DE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l-G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Χρόνια Δύσπνοια                    (&gt;4 εβδομάδες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FFF84DCC-2896-4923-A223-F4C2FB7CFA10}" type="parTrans" cxnId="{33F7D1E4-EE9A-4039-A9D8-6802E48C2CE6}">
      <dgm:prSet/>
      <dgm:spPr/>
      <dgm:t>
        <a:bodyPr/>
        <a:lstStyle/>
        <a:p>
          <a:endParaRPr lang="el-GR"/>
        </a:p>
      </dgm:t>
    </dgm:pt>
    <dgm:pt modelId="{2ACD267F-F0CF-4C7A-8925-0EA3D5F89035}" type="sibTrans" cxnId="{33F7D1E4-EE9A-4039-A9D8-6802E48C2CE6}">
      <dgm:prSet/>
      <dgm:spPr/>
      <dgm:t>
        <a:bodyPr/>
        <a:lstStyle/>
        <a:p>
          <a:endParaRPr lang="el-GR"/>
        </a:p>
      </dgm:t>
    </dgm:pt>
    <dgm:pt modelId="{1FAC2EA6-78F7-4B76-ADC4-94934A172342}">
      <dgm:prSet phldrT="[Κείμενο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Ιστορικό και Κλινική Εξέταση</a:t>
          </a:r>
        </a:p>
      </dgm:t>
    </dgm:pt>
    <dgm:pt modelId="{445B5C09-8312-4A16-8312-4A1B0E32030A}" type="parTrans" cxnId="{A090EFB0-46AD-4AB8-8CC2-7093E041C419}">
      <dgm:prSet/>
      <dgm:spPr/>
      <dgm:t>
        <a:bodyPr/>
        <a:lstStyle/>
        <a:p>
          <a:endParaRPr lang="el-GR"/>
        </a:p>
      </dgm:t>
    </dgm:pt>
    <dgm:pt modelId="{E8960360-748D-4113-8B62-08383CECD665}" type="sibTrans" cxnId="{A090EFB0-46AD-4AB8-8CC2-7093E041C419}">
      <dgm:prSet/>
      <dgm:spPr/>
      <dgm:t>
        <a:bodyPr/>
        <a:lstStyle/>
        <a:p>
          <a:endParaRPr lang="el-GR"/>
        </a:p>
      </dgm:t>
    </dgm:pt>
    <dgm:pt modelId="{9106FFF7-CBB3-48FA-B818-D6FC7A29FBE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l-GR" sz="16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Βήμα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Γεν. Αίματος, Βιοχημικός έλεγχος, 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TSH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Ακτινογραφία Θώρακος</a:t>
          </a:r>
        </a:p>
        <a:p>
          <a:pPr algn="l"/>
          <a:r>
            <a:rPr lang="el-GR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Σπιρομέτρηση</a:t>
          </a:r>
          <a:endParaRPr lang="el-G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ΗΚΓ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Οξυμετρία σε ηρεμία και κόπωση</a:t>
          </a:r>
        </a:p>
      </dgm:t>
    </dgm:pt>
    <dgm:pt modelId="{98439303-48B9-4B38-8552-75790C394D6E}" type="parTrans" cxnId="{D3533095-9001-406F-840B-1F377B0A0F5D}">
      <dgm:prSet/>
      <dgm:spPr/>
      <dgm:t>
        <a:bodyPr/>
        <a:lstStyle/>
        <a:p>
          <a:endParaRPr lang="el-GR"/>
        </a:p>
      </dgm:t>
    </dgm:pt>
    <dgm:pt modelId="{34BC35DA-821B-4913-954A-F0115A4A6739}" type="sibTrans" cxnId="{D3533095-9001-406F-840B-1F377B0A0F5D}">
      <dgm:prSet/>
      <dgm:spPr/>
      <dgm:t>
        <a:bodyPr/>
        <a:lstStyle/>
        <a:p>
          <a:endParaRPr lang="el-GR"/>
        </a:p>
      </dgm:t>
    </dgm:pt>
    <dgm:pt modelId="{DDF4219B-9B3E-4704-973E-8499B16AB0D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l-GR" sz="16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Βήμα</a:t>
          </a:r>
        </a:p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BNP, ECHO 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καρδιάς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Σπινθηρογράφημα μυοκαρδίου με </a:t>
          </a:r>
          <a:r>
            <a:rPr lang="el-GR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θάλιο</a:t>
          </a:r>
          <a:endParaRPr lang="el-G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CT 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θώρακος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Πλήρης λειτουργικός έλεγχος της αναπνοής</a:t>
          </a:r>
        </a:p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ABGs</a:t>
          </a:r>
          <a:endParaRPr lang="el-G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A337B-4AF1-4F74-9F97-5207EAB90CF0}" type="parTrans" cxnId="{4A01398D-655D-433E-BFCB-05E478A637A1}">
      <dgm:prSet/>
      <dgm:spPr/>
      <dgm:t>
        <a:bodyPr/>
        <a:lstStyle/>
        <a:p>
          <a:endParaRPr lang="el-GR"/>
        </a:p>
      </dgm:t>
    </dgm:pt>
    <dgm:pt modelId="{26A55D4B-62A2-40EC-828A-19B2305834BD}" type="sibTrans" cxnId="{4A01398D-655D-433E-BFCB-05E478A637A1}">
      <dgm:prSet/>
      <dgm:spPr/>
      <dgm:t>
        <a:bodyPr/>
        <a:lstStyle/>
        <a:p>
          <a:endParaRPr lang="el-GR"/>
        </a:p>
      </dgm:t>
    </dgm:pt>
    <dgm:pt modelId="{A08001FC-650E-4E2D-A764-9FB4D4269BA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l-GR" sz="16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Βήμα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Δεξιός καρδιακός καθετηριασμός</a:t>
          </a:r>
        </a:p>
        <a:p>
          <a:pPr algn="l"/>
          <a:r>
            <a:rPr lang="el-GR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Στεφανιογραφία</a:t>
          </a:r>
          <a:endParaRPr lang="el-G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Καρδιοπνευμονική δοκιμασία άσκησης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Βρογχοσκόπηση</a:t>
          </a: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Δοκιμασία κατάποσης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l-G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Ψυχιατρική εκτίμηση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l-GR" sz="1400" b="1" dirty="0"/>
        </a:p>
      </dgm:t>
    </dgm:pt>
    <dgm:pt modelId="{CDB57E4F-BF7F-4BA2-94D2-0161FD8A2A08}" type="parTrans" cxnId="{C92EE8EC-768F-44EC-BE58-7AF220654794}">
      <dgm:prSet/>
      <dgm:spPr/>
      <dgm:t>
        <a:bodyPr/>
        <a:lstStyle/>
        <a:p>
          <a:endParaRPr lang="el-GR"/>
        </a:p>
      </dgm:t>
    </dgm:pt>
    <dgm:pt modelId="{1F6EF0D0-50F2-4AA9-80B6-1795B4DC1516}" type="sibTrans" cxnId="{C92EE8EC-768F-44EC-BE58-7AF220654794}">
      <dgm:prSet/>
      <dgm:spPr/>
      <dgm:t>
        <a:bodyPr/>
        <a:lstStyle/>
        <a:p>
          <a:endParaRPr lang="el-GR"/>
        </a:p>
      </dgm:t>
    </dgm:pt>
    <dgm:pt modelId="{3D46E363-56B6-4F84-8489-43D04F06EEAC}" type="pres">
      <dgm:prSet presAssocID="{F300895B-B93F-4C01-9081-DA7934AC0A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90E13B-C8EA-4D66-83F3-E82A3DF9BE17}" type="pres">
      <dgm:prSet presAssocID="{F300895B-B93F-4C01-9081-DA7934AC0A6A}" presName="hierFlow" presStyleCnt="0"/>
      <dgm:spPr/>
    </dgm:pt>
    <dgm:pt modelId="{F53D86BB-3019-444C-BF83-3EA7599188F5}" type="pres">
      <dgm:prSet presAssocID="{F300895B-B93F-4C01-9081-DA7934AC0A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62C5170-5702-4214-B2CB-D63B9C8D0211}" type="pres">
      <dgm:prSet presAssocID="{6242FAEA-1E5D-4B32-93C5-054A59DC98DE}" presName="Name14" presStyleCnt="0"/>
      <dgm:spPr/>
    </dgm:pt>
    <dgm:pt modelId="{4E41158C-3A0C-43AE-ADAC-FEF1EE2E076A}" type="pres">
      <dgm:prSet presAssocID="{6242FAEA-1E5D-4B32-93C5-054A59DC98DE}" presName="level1Shape" presStyleLbl="node0" presStyleIdx="0" presStyleCnt="1" custScaleX="521678" custScaleY="355698" custLinFactNeighborY="-90419">
        <dgm:presLayoutVars>
          <dgm:chPref val="3"/>
        </dgm:presLayoutVars>
      </dgm:prSet>
      <dgm:spPr/>
    </dgm:pt>
    <dgm:pt modelId="{B7793711-E14C-43C9-8D7A-E76D1C0136E1}" type="pres">
      <dgm:prSet presAssocID="{6242FAEA-1E5D-4B32-93C5-054A59DC98DE}" presName="hierChild2" presStyleCnt="0"/>
      <dgm:spPr/>
    </dgm:pt>
    <dgm:pt modelId="{2743F6A5-9B95-4093-9A38-07030DF411C4}" type="pres">
      <dgm:prSet presAssocID="{445B5C09-8312-4A16-8312-4A1B0E32030A}" presName="Name19" presStyleLbl="parChTrans1D2" presStyleIdx="0" presStyleCnt="1"/>
      <dgm:spPr/>
    </dgm:pt>
    <dgm:pt modelId="{C490CA73-E4AC-4CCA-89CC-B140D405DBB3}" type="pres">
      <dgm:prSet presAssocID="{1FAC2EA6-78F7-4B76-ADC4-94934A172342}" presName="Name21" presStyleCnt="0"/>
      <dgm:spPr/>
    </dgm:pt>
    <dgm:pt modelId="{B52278BE-8E4D-4DEC-8DDB-847A2BD18643}" type="pres">
      <dgm:prSet presAssocID="{1FAC2EA6-78F7-4B76-ADC4-94934A172342}" presName="level2Shape" presStyleLbl="node2" presStyleIdx="0" presStyleCnt="1" custScaleX="360450" custScaleY="298519" custLinFactNeighborX="217" custLinFactNeighborY="-19707"/>
      <dgm:spPr/>
    </dgm:pt>
    <dgm:pt modelId="{327A28E4-84C7-4826-957F-D1EEDF40DC5D}" type="pres">
      <dgm:prSet presAssocID="{1FAC2EA6-78F7-4B76-ADC4-94934A172342}" presName="hierChild3" presStyleCnt="0"/>
      <dgm:spPr/>
    </dgm:pt>
    <dgm:pt modelId="{E4E630FD-0C94-46A3-A379-7DCEA229F300}" type="pres">
      <dgm:prSet presAssocID="{98439303-48B9-4B38-8552-75790C394D6E}" presName="Name19" presStyleLbl="parChTrans1D3" presStyleIdx="0" presStyleCnt="3"/>
      <dgm:spPr/>
    </dgm:pt>
    <dgm:pt modelId="{9290347A-B169-41E7-837D-F041FE187A63}" type="pres">
      <dgm:prSet presAssocID="{9106FFF7-CBB3-48FA-B818-D6FC7A29FBE0}" presName="Name21" presStyleCnt="0"/>
      <dgm:spPr/>
    </dgm:pt>
    <dgm:pt modelId="{666DF185-746F-4199-9B89-40EAEC9101AD}" type="pres">
      <dgm:prSet presAssocID="{9106FFF7-CBB3-48FA-B818-D6FC7A29FBE0}" presName="level2Shape" presStyleLbl="node3" presStyleIdx="0" presStyleCnt="3" custScaleX="791123" custScaleY="710897" custLinFactNeighborY="-39086"/>
      <dgm:spPr/>
    </dgm:pt>
    <dgm:pt modelId="{AB71465C-23AC-4964-A8E8-B20131B5CEAC}" type="pres">
      <dgm:prSet presAssocID="{9106FFF7-CBB3-48FA-B818-D6FC7A29FBE0}" presName="hierChild3" presStyleCnt="0"/>
      <dgm:spPr/>
    </dgm:pt>
    <dgm:pt modelId="{0FA39BEE-1F0B-444B-8C2D-28C4525904B3}" type="pres">
      <dgm:prSet presAssocID="{ACFA337B-4AF1-4F74-9F97-5207EAB90CF0}" presName="Name19" presStyleLbl="parChTrans1D3" presStyleIdx="1" presStyleCnt="3"/>
      <dgm:spPr/>
    </dgm:pt>
    <dgm:pt modelId="{355D9058-1D1C-4370-A041-871015569328}" type="pres">
      <dgm:prSet presAssocID="{DDF4219B-9B3E-4704-973E-8499B16AB0DD}" presName="Name21" presStyleCnt="0"/>
      <dgm:spPr/>
    </dgm:pt>
    <dgm:pt modelId="{C5800EB8-46F6-49CE-9BE7-7A5D7FB51C10}" type="pres">
      <dgm:prSet presAssocID="{DDF4219B-9B3E-4704-973E-8499B16AB0DD}" presName="level2Shape" presStyleLbl="node3" presStyleIdx="1" presStyleCnt="3" custScaleX="532945" custScaleY="661122"/>
      <dgm:spPr/>
    </dgm:pt>
    <dgm:pt modelId="{4FF28C2D-DB2B-4940-ABBE-AE04F4B2FB30}" type="pres">
      <dgm:prSet presAssocID="{DDF4219B-9B3E-4704-973E-8499B16AB0DD}" presName="hierChild3" presStyleCnt="0"/>
      <dgm:spPr/>
    </dgm:pt>
    <dgm:pt modelId="{12E6A52E-3334-4B70-8B1B-680F67361308}" type="pres">
      <dgm:prSet presAssocID="{CDB57E4F-BF7F-4BA2-94D2-0161FD8A2A08}" presName="Name19" presStyleLbl="parChTrans1D3" presStyleIdx="2" presStyleCnt="3"/>
      <dgm:spPr/>
    </dgm:pt>
    <dgm:pt modelId="{895AA133-F3F5-4F3E-8EAD-26FEAE72D724}" type="pres">
      <dgm:prSet presAssocID="{A08001FC-650E-4E2D-A764-9FB4D4269BAA}" presName="Name21" presStyleCnt="0"/>
      <dgm:spPr/>
    </dgm:pt>
    <dgm:pt modelId="{B42281FD-ED08-4597-938F-CAB78D4CD4CC}" type="pres">
      <dgm:prSet presAssocID="{A08001FC-650E-4E2D-A764-9FB4D4269BAA}" presName="level2Shape" presStyleLbl="node3" presStyleIdx="2" presStyleCnt="3" custScaleX="782721" custScaleY="845449"/>
      <dgm:spPr/>
    </dgm:pt>
    <dgm:pt modelId="{978AA457-B325-42BA-80C3-65788234F073}" type="pres">
      <dgm:prSet presAssocID="{A08001FC-650E-4E2D-A764-9FB4D4269BAA}" presName="hierChild3" presStyleCnt="0"/>
      <dgm:spPr/>
    </dgm:pt>
    <dgm:pt modelId="{6A8D8DAA-4332-4F56-B38A-87F8F59BF832}" type="pres">
      <dgm:prSet presAssocID="{F300895B-B93F-4C01-9081-DA7934AC0A6A}" presName="bgShapesFlow" presStyleCnt="0"/>
      <dgm:spPr/>
    </dgm:pt>
  </dgm:ptLst>
  <dgm:cxnLst>
    <dgm:cxn modelId="{12FD4203-B031-4AFF-80C0-A0A05CC06AA3}" type="presOf" srcId="{98439303-48B9-4B38-8552-75790C394D6E}" destId="{E4E630FD-0C94-46A3-A379-7DCEA229F300}" srcOrd="0" destOrd="0" presId="urn:microsoft.com/office/officeart/2005/8/layout/hierarchy6"/>
    <dgm:cxn modelId="{BBD08E14-B3A3-4971-BB41-8A6684129EE2}" type="presOf" srcId="{ACFA337B-4AF1-4F74-9F97-5207EAB90CF0}" destId="{0FA39BEE-1F0B-444B-8C2D-28C4525904B3}" srcOrd="0" destOrd="0" presId="urn:microsoft.com/office/officeart/2005/8/layout/hierarchy6"/>
    <dgm:cxn modelId="{3A7C6A36-F87B-4A64-987C-692D9678657B}" type="presOf" srcId="{9106FFF7-CBB3-48FA-B818-D6FC7A29FBE0}" destId="{666DF185-746F-4199-9B89-40EAEC9101AD}" srcOrd="0" destOrd="0" presId="urn:microsoft.com/office/officeart/2005/8/layout/hierarchy6"/>
    <dgm:cxn modelId="{03B4A483-F0D5-422F-AF1E-B74BA8A89E85}" type="presOf" srcId="{445B5C09-8312-4A16-8312-4A1B0E32030A}" destId="{2743F6A5-9B95-4093-9A38-07030DF411C4}" srcOrd="0" destOrd="0" presId="urn:microsoft.com/office/officeart/2005/8/layout/hierarchy6"/>
    <dgm:cxn modelId="{4BBE6988-3BA9-49F0-BF91-82A23111C92E}" type="presOf" srcId="{A08001FC-650E-4E2D-A764-9FB4D4269BAA}" destId="{B42281FD-ED08-4597-938F-CAB78D4CD4CC}" srcOrd="0" destOrd="0" presId="urn:microsoft.com/office/officeart/2005/8/layout/hierarchy6"/>
    <dgm:cxn modelId="{4A01398D-655D-433E-BFCB-05E478A637A1}" srcId="{1FAC2EA6-78F7-4B76-ADC4-94934A172342}" destId="{DDF4219B-9B3E-4704-973E-8499B16AB0DD}" srcOrd="1" destOrd="0" parTransId="{ACFA337B-4AF1-4F74-9F97-5207EAB90CF0}" sibTransId="{26A55D4B-62A2-40EC-828A-19B2305834BD}"/>
    <dgm:cxn modelId="{D3533095-9001-406F-840B-1F377B0A0F5D}" srcId="{1FAC2EA6-78F7-4B76-ADC4-94934A172342}" destId="{9106FFF7-CBB3-48FA-B818-D6FC7A29FBE0}" srcOrd="0" destOrd="0" parTransId="{98439303-48B9-4B38-8552-75790C394D6E}" sibTransId="{34BC35DA-821B-4913-954A-F0115A4A6739}"/>
    <dgm:cxn modelId="{7085F6A1-EDF8-4CD9-8BF4-38470F98FE0A}" type="presOf" srcId="{6242FAEA-1E5D-4B32-93C5-054A59DC98DE}" destId="{4E41158C-3A0C-43AE-ADAC-FEF1EE2E076A}" srcOrd="0" destOrd="0" presId="urn:microsoft.com/office/officeart/2005/8/layout/hierarchy6"/>
    <dgm:cxn modelId="{A090EFB0-46AD-4AB8-8CC2-7093E041C419}" srcId="{6242FAEA-1E5D-4B32-93C5-054A59DC98DE}" destId="{1FAC2EA6-78F7-4B76-ADC4-94934A172342}" srcOrd="0" destOrd="0" parTransId="{445B5C09-8312-4A16-8312-4A1B0E32030A}" sibTransId="{E8960360-748D-4113-8B62-08383CECD665}"/>
    <dgm:cxn modelId="{6CDF38B3-CEFC-490E-B641-BA35A703A026}" type="presOf" srcId="{CDB57E4F-BF7F-4BA2-94D2-0161FD8A2A08}" destId="{12E6A52E-3334-4B70-8B1B-680F67361308}" srcOrd="0" destOrd="0" presId="urn:microsoft.com/office/officeart/2005/8/layout/hierarchy6"/>
    <dgm:cxn modelId="{33F7D1E4-EE9A-4039-A9D8-6802E48C2CE6}" srcId="{F300895B-B93F-4C01-9081-DA7934AC0A6A}" destId="{6242FAEA-1E5D-4B32-93C5-054A59DC98DE}" srcOrd="0" destOrd="0" parTransId="{FFF84DCC-2896-4923-A223-F4C2FB7CFA10}" sibTransId="{2ACD267F-F0CF-4C7A-8925-0EA3D5F89035}"/>
    <dgm:cxn modelId="{A93835E6-0053-444B-9800-24EDE850B87B}" type="presOf" srcId="{1FAC2EA6-78F7-4B76-ADC4-94934A172342}" destId="{B52278BE-8E4D-4DEC-8DDB-847A2BD18643}" srcOrd="0" destOrd="0" presId="urn:microsoft.com/office/officeart/2005/8/layout/hierarchy6"/>
    <dgm:cxn modelId="{C92EE8EC-768F-44EC-BE58-7AF220654794}" srcId="{1FAC2EA6-78F7-4B76-ADC4-94934A172342}" destId="{A08001FC-650E-4E2D-A764-9FB4D4269BAA}" srcOrd="2" destOrd="0" parTransId="{CDB57E4F-BF7F-4BA2-94D2-0161FD8A2A08}" sibTransId="{1F6EF0D0-50F2-4AA9-80B6-1795B4DC1516}"/>
    <dgm:cxn modelId="{4E8950F5-CEC7-4B32-9479-D9D362190BB5}" type="presOf" srcId="{DDF4219B-9B3E-4704-973E-8499B16AB0DD}" destId="{C5800EB8-46F6-49CE-9BE7-7A5D7FB51C10}" srcOrd="0" destOrd="0" presId="urn:microsoft.com/office/officeart/2005/8/layout/hierarchy6"/>
    <dgm:cxn modelId="{E8D3EEFC-33FE-47ED-A4D8-901732514DD6}" type="presOf" srcId="{F300895B-B93F-4C01-9081-DA7934AC0A6A}" destId="{3D46E363-56B6-4F84-8489-43D04F06EEAC}" srcOrd="0" destOrd="0" presId="urn:microsoft.com/office/officeart/2005/8/layout/hierarchy6"/>
    <dgm:cxn modelId="{5AA8A724-FEBA-4046-9740-8CDDAE371DAF}" type="presParOf" srcId="{3D46E363-56B6-4F84-8489-43D04F06EEAC}" destId="{4A90E13B-C8EA-4D66-83F3-E82A3DF9BE17}" srcOrd="0" destOrd="0" presId="urn:microsoft.com/office/officeart/2005/8/layout/hierarchy6"/>
    <dgm:cxn modelId="{0DE0B4F4-3C29-47D4-8B08-578068DB7AB1}" type="presParOf" srcId="{4A90E13B-C8EA-4D66-83F3-E82A3DF9BE17}" destId="{F53D86BB-3019-444C-BF83-3EA7599188F5}" srcOrd="0" destOrd="0" presId="urn:microsoft.com/office/officeart/2005/8/layout/hierarchy6"/>
    <dgm:cxn modelId="{B39A3AA1-8C27-40C1-8609-C6BDAB45FABD}" type="presParOf" srcId="{F53D86BB-3019-444C-BF83-3EA7599188F5}" destId="{A62C5170-5702-4214-B2CB-D63B9C8D0211}" srcOrd="0" destOrd="0" presId="urn:microsoft.com/office/officeart/2005/8/layout/hierarchy6"/>
    <dgm:cxn modelId="{13F1D01B-CE35-4883-9231-11AEB9902C15}" type="presParOf" srcId="{A62C5170-5702-4214-B2CB-D63B9C8D0211}" destId="{4E41158C-3A0C-43AE-ADAC-FEF1EE2E076A}" srcOrd="0" destOrd="0" presId="urn:microsoft.com/office/officeart/2005/8/layout/hierarchy6"/>
    <dgm:cxn modelId="{F3A088D9-6085-4F7E-A71F-8D0F4BB203BD}" type="presParOf" srcId="{A62C5170-5702-4214-B2CB-D63B9C8D0211}" destId="{B7793711-E14C-43C9-8D7A-E76D1C0136E1}" srcOrd="1" destOrd="0" presId="urn:microsoft.com/office/officeart/2005/8/layout/hierarchy6"/>
    <dgm:cxn modelId="{2752AB98-8632-46FB-B341-E3DE42A38E7C}" type="presParOf" srcId="{B7793711-E14C-43C9-8D7A-E76D1C0136E1}" destId="{2743F6A5-9B95-4093-9A38-07030DF411C4}" srcOrd="0" destOrd="0" presId="urn:microsoft.com/office/officeart/2005/8/layout/hierarchy6"/>
    <dgm:cxn modelId="{17420B66-027B-48F3-9618-5CB748B37EA2}" type="presParOf" srcId="{B7793711-E14C-43C9-8D7A-E76D1C0136E1}" destId="{C490CA73-E4AC-4CCA-89CC-B140D405DBB3}" srcOrd="1" destOrd="0" presId="urn:microsoft.com/office/officeart/2005/8/layout/hierarchy6"/>
    <dgm:cxn modelId="{17A81982-33CF-4918-996B-CA3B80116879}" type="presParOf" srcId="{C490CA73-E4AC-4CCA-89CC-B140D405DBB3}" destId="{B52278BE-8E4D-4DEC-8DDB-847A2BD18643}" srcOrd="0" destOrd="0" presId="urn:microsoft.com/office/officeart/2005/8/layout/hierarchy6"/>
    <dgm:cxn modelId="{1F3BF8AD-E973-457C-B852-EE7A2BCB705C}" type="presParOf" srcId="{C490CA73-E4AC-4CCA-89CC-B140D405DBB3}" destId="{327A28E4-84C7-4826-957F-D1EEDF40DC5D}" srcOrd="1" destOrd="0" presId="urn:microsoft.com/office/officeart/2005/8/layout/hierarchy6"/>
    <dgm:cxn modelId="{7DEF96DA-58ED-44BA-83AF-FBD25BC4831B}" type="presParOf" srcId="{327A28E4-84C7-4826-957F-D1EEDF40DC5D}" destId="{E4E630FD-0C94-46A3-A379-7DCEA229F300}" srcOrd="0" destOrd="0" presId="urn:microsoft.com/office/officeart/2005/8/layout/hierarchy6"/>
    <dgm:cxn modelId="{A784CCED-D66B-4096-BBDD-98A407A0E7A8}" type="presParOf" srcId="{327A28E4-84C7-4826-957F-D1EEDF40DC5D}" destId="{9290347A-B169-41E7-837D-F041FE187A63}" srcOrd="1" destOrd="0" presId="urn:microsoft.com/office/officeart/2005/8/layout/hierarchy6"/>
    <dgm:cxn modelId="{D5C356F5-1C89-4897-A1A4-CC1293570B87}" type="presParOf" srcId="{9290347A-B169-41E7-837D-F041FE187A63}" destId="{666DF185-746F-4199-9B89-40EAEC9101AD}" srcOrd="0" destOrd="0" presId="urn:microsoft.com/office/officeart/2005/8/layout/hierarchy6"/>
    <dgm:cxn modelId="{689433E7-6C49-454B-A150-4DA5C6225AF1}" type="presParOf" srcId="{9290347A-B169-41E7-837D-F041FE187A63}" destId="{AB71465C-23AC-4964-A8E8-B20131B5CEAC}" srcOrd="1" destOrd="0" presId="urn:microsoft.com/office/officeart/2005/8/layout/hierarchy6"/>
    <dgm:cxn modelId="{C482EA9E-B478-4DBB-81CB-FE7663FDA1F5}" type="presParOf" srcId="{327A28E4-84C7-4826-957F-D1EEDF40DC5D}" destId="{0FA39BEE-1F0B-444B-8C2D-28C4525904B3}" srcOrd="2" destOrd="0" presId="urn:microsoft.com/office/officeart/2005/8/layout/hierarchy6"/>
    <dgm:cxn modelId="{E68A905A-A5D1-4B1C-89E8-8E634990B707}" type="presParOf" srcId="{327A28E4-84C7-4826-957F-D1EEDF40DC5D}" destId="{355D9058-1D1C-4370-A041-871015569328}" srcOrd="3" destOrd="0" presId="urn:microsoft.com/office/officeart/2005/8/layout/hierarchy6"/>
    <dgm:cxn modelId="{F638A172-FC2D-4CA0-B7A6-5D944C344D82}" type="presParOf" srcId="{355D9058-1D1C-4370-A041-871015569328}" destId="{C5800EB8-46F6-49CE-9BE7-7A5D7FB51C10}" srcOrd="0" destOrd="0" presId="urn:microsoft.com/office/officeart/2005/8/layout/hierarchy6"/>
    <dgm:cxn modelId="{309249F4-5E52-450F-9A63-F1BDCF2E151E}" type="presParOf" srcId="{355D9058-1D1C-4370-A041-871015569328}" destId="{4FF28C2D-DB2B-4940-ABBE-AE04F4B2FB30}" srcOrd="1" destOrd="0" presId="urn:microsoft.com/office/officeart/2005/8/layout/hierarchy6"/>
    <dgm:cxn modelId="{96C789C9-4662-4DBE-9E42-20B12D9E30A8}" type="presParOf" srcId="{327A28E4-84C7-4826-957F-D1EEDF40DC5D}" destId="{12E6A52E-3334-4B70-8B1B-680F67361308}" srcOrd="4" destOrd="0" presId="urn:microsoft.com/office/officeart/2005/8/layout/hierarchy6"/>
    <dgm:cxn modelId="{118B6EF6-42FD-4836-B4A4-D15B724DA0F3}" type="presParOf" srcId="{327A28E4-84C7-4826-957F-D1EEDF40DC5D}" destId="{895AA133-F3F5-4F3E-8EAD-26FEAE72D724}" srcOrd="5" destOrd="0" presId="urn:microsoft.com/office/officeart/2005/8/layout/hierarchy6"/>
    <dgm:cxn modelId="{52AD5293-8F4A-4756-8909-E20426CE9703}" type="presParOf" srcId="{895AA133-F3F5-4F3E-8EAD-26FEAE72D724}" destId="{B42281FD-ED08-4597-938F-CAB78D4CD4CC}" srcOrd="0" destOrd="0" presId="urn:microsoft.com/office/officeart/2005/8/layout/hierarchy6"/>
    <dgm:cxn modelId="{94DA1885-B206-465F-A4E5-2F2DA269F32A}" type="presParOf" srcId="{895AA133-F3F5-4F3E-8EAD-26FEAE72D724}" destId="{978AA457-B325-42BA-80C3-65788234F073}" srcOrd="1" destOrd="0" presId="urn:microsoft.com/office/officeart/2005/8/layout/hierarchy6"/>
    <dgm:cxn modelId="{B02DEC29-D247-449D-B211-1339B6444193}" type="presParOf" srcId="{3D46E363-56B6-4F84-8489-43D04F06EEAC}" destId="{6A8D8DAA-4332-4F56-B38A-87F8F59BF8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5BE2-6F12-4AE8-9860-4EBB1286ABE2}">
      <dsp:nvSpPr>
        <dsp:cNvPr id="0" name=""/>
        <dsp:cNvSpPr/>
      </dsp:nvSpPr>
      <dsp:spPr>
        <a:xfrm>
          <a:off x="3191335" y="0"/>
          <a:ext cx="2197062" cy="1033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Οξεία Δύσπνοια</a:t>
          </a:r>
        </a:p>
      </dsp:txBody>
      <dsp:txXfrm>
        <a:off x="3221606" y="30271"/>
        <a:ext cx="2136520" cy="973002"/>
      </dsp:txXfrm>
    </dsp:sp>
    <dsp:sp modelId="{2CB38E53-820B-4376-B7B5-B2AF27A9CAF3}">
      <dsp:nvSpPr>
        <dsp:cNvPr id="0" name=""/>
        <dsp:cNvSpPr/>
      </dsp:nvSpPr>
      <dsp:spPr>
        <a:xfrm>
          <a:off x="4244146" y="1033544"/>
          <a:ext cx="91440" cy="208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367"/>
              </a:lnTo>
              <a:lnTo>
                <a:pt x="95658" y="104367"/>
              </a:lnTo>
              <a:lnTo>
                <a:pt x="95658" y="2087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C5C45-5B7F-46E9-B89D-3E800CE70C2B}">
      <dsp:nvSpPr>
        <dsp:cNvPr id="0" name=""/>
        <dsp:cNvSpPr/>
      </dsp:nvSpPr>
      <dsp:spPr>
        <a:xfrm>
          <a:off x="3191330" y="1242279"/>
          <a:ext cx="2296948" cy="79507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Αρχική εκτίμηση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airway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Breathing C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Circulation</a:t>
          </a:r>
          <a:endParaRPr lang="el-G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4617" y="1265566"/>
        <a:ext cx="2250374" cy="748502"/>
      </dsp:txXfrm>
    </dsp:sp>
    <dsp:sp modelId="{4A9B198A-CE15-445A-A7C7-77DF58575EDE}">
      <dsp:nvSpPr>
        <dsp:cNvPr id="0" name=""/>
        <dsp:cNvSpPr/>
      </dsp:nvSpPr>
      <dsp:spPr>
        <a:xfrm>
          <a:off x="3220535" y="2037355"/>
          <a:ext cx="1119269" cy="300646"/>
        </a:xfrm>
        <a:custGeom>
          <a:avLst/>
          <a:gdLst/>
          <a:ahLst/>
          <a:cxnLst/>
          <a:rect l="0" t="0" r="0" b="0"/>
          <a:pathLst>
            <a:path>
              <a:moveTo>
                <a:pt x="1119269" y="0"/>
              </a:moveTo>
              <a:lnTo>
                <a:pt x="1119269" y="150323"/>
              </a:lnTo>
              <a:lnTo>
                <a:pt x="0" y="150323"/>
              </a:lnTo>
              <a:lnTo>
                <a:pt x="0" y="3006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D3622-AFF4-426F-A771-23FABB498F1C}">
      <dsp:nvSpPr>
        <dsp:cNvPr id="0" name=""/>
        <dsp:cNvSpPr/>
      </dsp:nvSpPr>
      <dsp:spPr>
        <a:xfrm>
          <a:off x="2689926" y="2338002"/>
          <a:ext cx="1061217" cy="64694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Ασταθής Ασθενής</a:t>
          </a:r>
        </a:p>
      </dsp:txBody>
      <dsp:txXfrm>
        <a:off x="2708874" y="2356950"/>
        <a:ext cx="1023321" cy="609053"/>
      </dsp:txXfrm>
    </dsp:sp>
    <dsp:sp modelId="{AFE4B7E0-5239-4067-B189-C5966462BAEC}">
      <dsp:nvSpPr>
        <dsp:cNvPr id="0" name=""/>
        <dsp:cNvSpPr/>
      </dsp:nvSpPr>
      <dsp:spPr>
        <a:xfrm>
          <a:off x="2917973" y="2984951"/>
          <a:ext cx="302561" cy="271262"/>
        </a:xfrm>
        <a:custGeom>
          <a:avLst/>
          <a:gdLst/>
          <a:ahLst/>
          <a:cxnLst/>
          <a:rect l="0" t="0" r="0" b="0"/>
          <a:pathLst>
            <a:path>
              <a:moveTo>
                <a:pt x="302561" y="0"/>
              </a:moveTo>
              <a:lnTo>
                <a:pt x="302561" y="135631"/>
              </a:lnTo>
              <a:lnTo>
                <a:pt x="0" y="135631"/>
              </a:lnTo>
              <a:lnTo>
                <a:pt x="0" y="271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47FEE-3E70-4116-AD8C-7B0460CA65F9}">
      <dsp:nvSpPr>
        <dsp:cNvPr id="0" name=""/>
        <dsp:cNvSpPr/>
      </dsp:nvSpPr>
      <dsp:spPr>
        <a:xfrm>
          <a:off x="1920639" y="3256213"/>
          <a:ext cx="1994668" cy="12742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Ενδοτραχειακή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 διασωλήνωση και υποστήριξη αναπνευστικού συστήματος</a:t>
          </a:r>
        </a:p>
      </dsp:txBody>
      <dsp:txXfrm>
        <a:off x="1957960" y="3293534"/>
        <a:ext cx="1920026" cy="1199576"/>
      </dsp:txXfrm>
    </dsp:sp>
    <dsp:sp modelId="{57FF28C6-02D0-46B5-993C-811E0F79BA0C}">
      <dsp:nvSpPr>
        <dsp:cNvPr id="0" name=""/>
        <dsp:cNvSpPr/>
      </dsp:nvSpPr>
      <dsp:spPr>
        <a:xfrm>
          <a:off x="4339804" y="2037355"/>
          <a:ext cx="917894" cy="308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54"/>
              </a:lnTo>
              <a:lnTo>
                <a:pt x="917894" y="154454"/>
              </a:lnTo>
              <a:lnTo>
                <a:pt x="917894" y="3089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0694E-8704-468B-A380-ABB78BEDCBE4}">
      <dsp:nvSpPr>
        <dsp:cNvPr id="0" name=""/>
        <dsp:cNvSpPr/>
      </dsp:nvSpPr>
      <dsp:spPr>
        <a:xfrm>
          <a:off x="4475175" y="2346264"/>
          <a:ext cx="1565047" cy="65261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Σταθερός Ασθενής</a:t>
          </a:r>
        </a:p>
      </dsp:txBody>
      <dsp:txXfrm>
        <a:off x="4494289" y="2365378"/>
        <a:ext cx="1526819" cy="614388"/>
      </dsp:txXfrm>
    </dsp:sp>
    <dsp:sp modelId="{66F64F39-0A0C-465F-849E-53872E6F6992}">
      <dsp:nvSpPr>
        <dsp:cNvPr id="0" name=""/>
        <dsp:cNvSpPr/>
      </dsp:nvSpPr>
      <dsp:spPr>
        <a:xfrm>
          <a:off x="5257699" y="2998880"/>
          <a:ext cx="1273771" cy="258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30"/>
              </a:lnTo>
              <a:lnTo>
                <a:pt x="1273771" y="129430"/>
              </a:lnTo>
              <a:lnTo>
                <a:pt x="1273771" y="258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6725D-ABB9-41AE-9C17-3996750F77B8}">
      <dsp:nvSpPr>
        <dsp:cNvPr id="0" name=""/>
        <dsp:cNvSpPr/>
      </dsp:nvSpPr>
      <dsp:spPr>
        <a:xfrm>
          <a:off x="5396830" y="3257741"/>
          <a:ext cx="2269281" cy="1671669"/>
        </a:xfrm>
        <a:prstGeom prst="roundRect">
          <a:avLst>
            <a:gd name="adj" fmla="val 10000"/>
          </a:avLst>
        </a:prstGeom>
        <a:gradFill rotWithShape="0">
          <a:gsLst>
            <a:gs pos="2200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Αναλυτικό Ιστορικό, Κλινική εξέταση και ζωτικά σημεία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Οξυγονοθεραπεία αν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SpO2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90%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φλεβοκαθετήρας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monitoring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445792" y="3306703"/>
        <a:ext cx="2171357" cy="1573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5BE2-6F12-4AE8-9860-4EBB1286ABE2}">
      <dsp:nvSpPr>
        <dsp:cNvPr id="0" name=""/>
        <dsp:cNvSpPr/>
      </dsp:nvSpPr>
      <dsp:spPr>
        <a:xfrm>
          <a:off x="3032119" y="0"/>
          <a:ext cx="2199336" cy="1034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Οξεία Δύσπνοια</a:t>
          </a:r>
        </a:p>
      </dsp:txBody>
      <dsp:txXfrm>
        <a:off x="3062422" y="30303"/>
        <a:ext cx="2138730" cy="974008"/>
      </dsp:txXfrm>
    </dsp:sp>
    <dsp:sp modelId="{2CB38E53-820B-4376-B7B5-B2AF27A9CAF3}">
      <dsp:nvSpPr>
        <dsp:cNvPr id="0" name=""/>
        <dsp:cNvSpPr/>
      </dsp:nvSpPr>
      <dsp:spPr>
        <a:xfrm>
          <a:off x="4086068" y="1034614"/>
          <a:ext cx="91440" cy="2092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616"/>
              </a:lnTo>
              <a:lnTo>
                <a:pt x="95710" y="104616"/>
              </a:lnTo>
              <a:lnTo>
                <a:pt x="95710" y="2092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C5C45-5B7F-46E9-B89D-3E800CE70C2B}">
      <dsp:nvSpPr>
        <dsp:cNvPr id="0" name=""/>
        <dsp:cNvSpPr/>
      </dsp:nvSpPr>
      <dsp:spPr>
        <a:xfrm>
          <a:off x="3032114" y="1243847"/>
          <a:ext cx="2299326" cy="79589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Αρχική εκτίμηση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airway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Breathing C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Circulation</a:t>
          </a:r>
          <a:endParaRPr lang="el-G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5425" y="1267158"/>
        <a:ext cx="2252704" cy="749277"/>
      </dsp:txXfrm>
    </dsp:sp>
    <dsp:sp modelId="{4A9B198A-CE15-445A-A7C7-77DF58575EDE}">
      <dsp:nvSpPr>
        <dsp:cNvPr id="0" name=""/>
        <dsp:cNvSpPr/>
      </dsp:nvSpPr>
      <dsp:spPr>
        <a:xfrm>
          <a:off x="3219609" y="2039746"/>
          <a:ext cx="962168" cy="300958"/>
        </a:xfrm>
        <a:custGeom>
          <a:avLst/>
          <a:gdLst/>
          <a:ahLst/>
          <a:cxnLst/>
          <a:rect l="0" t="0" r="0" b="0"/>
          <a:pathLst>
            <a:path>
              <a:moveTo>
                <a:pt x="962168" y="0"/>
              </a:moveTo>
              <a:lnTo>
                <a:pt x="962168" y="150479"/>
              </a:lnTo>
              <a:lnTo>
                <a:pt x="0" y="150479"/>
              </a:lnTo>
              <a:lnTo>
                <a:pt x="0" y="3009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D3622-AFF4-426F-A771-23FABB498F1C}">
      <dsp:nvSpPr>
        <dsp:cNvPr id="0" name=""/>
        <dsp:cNvSpPr/>
      </dsp:nvSpPr>
      <dsp:spPr>
        <a:xfrm>
          <a:off x="2634944" y="2340704"/>
          <a:ext cx="1169330" cy="64762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Ασταθής Ασθενής</a:t>
          </a:r>
        </a:p>
      </dsp:txBody>
      <dsp:txXfrm>
        <a:off x="2653912" y="2359672"/>
        <a:ext cx="1131394" cy="609689"/>
      </dsp:txXfrm>
    </dsp:sp>
    <dsp:sp modelId="{AFE4B7E0-5239-4067-B189-C5966462BAEC}">
      <dsp:nvSpPr>
        <dsp:cNvPr id="0" name=""/>
        <dsp:cNvSpPr/>
      </dsp:nvSpPr>
      <dsp:spPr>
        <a:xfrm>
          <a:off x="2916734" y="2988330"/>
          <a:ext cx="302875" cy="271542"/>
        </a:xfrm>
        <a:custGeom>
          <a:avLst/>
          <a:gdLst/>
          <a:ahLst/>
          <a:cxnLst/>
          <a:rect l="0" t="0" r="0" b="0"/>
          <a:pathLst>
            <a:path>
              <a:moveTo>
                <a:pt x="302875" y="0"/>
              </a:moveTo>
              <a:lnTo>
                <a:pt x="302875" y="135771"/>
              </a:lnTo>
              <a:lnTo>
                <a:pt x="0" y="135771"/>
              </a:lnTo>
              <a:lnTo>
                <a:pt x="0" y="2715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47FEE-3E70-4116-AD8C-7B0460CA65F9}">
      <dsp:nvSpPr>
        <dsp:cNvPr id="0" name=""/>
        <dsp:cNvSpPr/>
      </dsp:nvSpPr>
      <dsp:spPr>
        <a:xfrm>
          <a:off x="1972792" y="3259873"/>
          <a:ext cx="1887883" cy="8975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Ενδοτραχειακή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 διασωλήνωση και υποστήριξη αναπνευστικού</a:t>
          </a:r>
        </a:p>
      </dsp:txBody>
      <dsp:txXfrm>
        <a:off x="1999080" y="3286161"/>
        <a:ext cx="1835307" cy="844948"/>
      </dsp:txXfrm>
    </dsp:sp>
    <dsp:sp modelId="{57FF28C6-02D0-46B5-993C-811E0F79BA0C}">
      <dsp:nvSpPr>
        <dsp:cNvPr id="0" name=""/>
        <dsp:cNvSpPr/>
      </dsp:nvSpPr>
      <dsp:spPr>
        <a:xfrm>
          <a:off x="4181778" y="2039746"/>
          <a:ext cx="1022679" cy="309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14"/>
              </a:lnTo>
              <a:lnTo>
                <a:pt x="1022679" y="154614"/>
              </a:lnTo>
              <a:lnTo>
                <a:pt x="1022679" y="3092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0694E-8704-468B-A380-ABB78BEDCBE4}">
      <dsp:nvSpPr>
        <dsp:cNvPr id="0" name=""/>
        <dsp:cNvSpPr/>
      </dsp:nvSpPr>
      <dsp:spPr>
        <a:xfrm>
          <a:off x="4629710" y="2348974"/>
          <a:ext cx="1149493" cy="64762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Σταθερός Ασθενής</a:t>
          </a:r>
        </a:p>
      </dsp:txBody>
      <dsp:txXfrm>
        <a:off x="4648678" y="2367942"/>
        <a:ext cx="1111557" cy="609689"/>
      </dsp:txXfrm>
    </dsp:sp>
    <dsp:sp modelId="{66F64F39-0A0C-465F-849E-53872E6F6992}">
      <dsp:nvSpPr>
        <dsp:cNvPr id="0" name=""/>
        <dsp:cNvSpPr/>
      </dsp:nvSpPr>
      <dsp:spPr>
        <a:xfrm>
          <a:off x="5204457" y="2996600"/>
          <a:ext cx="1275090" cy="259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05"/>
              </a:lnTo>
              <a:lnTo>
                <a:pt x="1275090" y="129705"/>
              </a:lnTo>
              <a:lnTo>
                <a:pt x="1275090" y="2594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6725D-ABB9-41AE-9C17-3996750F77B8}">
      <dsp:nvSpPr>
        <dsp:cNvPr id="0" name=""/>
        <dsp:cNvSpPr/>
      </dsp:nvSpPr>
      <dsp:spPr>
        <a:xfrm>
          <a:off x="5343732" y="3256011"/>
          <a:ext cx="2271630" cy="1673399"/>
        </a:xfrm>
        <a:prstGeom prst="roundRect">
          <a:avLst>
            <a:gd name="adj" fmla="val 10000"/>
          </a:avLst>
        </a:prstGeom>
        <a:gradFill rotWithShape="0">
          <a:gsLst>
            <a:gs pos="2200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Αναλυτικό Ιστορικό, Κλινική εξέταση και ζωτικά σημεία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Οξυγονοθεραπεία αν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SpO2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90%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φλεβοκαθετήρας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monitoring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392744" y="3305023"/>
        <a:ext cx="2173606" cy="1575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01C8A-88E7-465D-B406-12E22D15AD56}">
      <dsp:nvSpPr>
        <dsp:cNvPr id="0" name=""/>
        <dsp:cNvSpPr/>
      </dsp:nvSpPr>
      <dsp:spPr>
        <a:xfrm>
          <a:off x="2684397" y="199"/>
          <a:ext cx="1771118" cy="73303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Σταθερός Ασθενής</a:t>
          </a:r>
        </a:p>
      </dsp:txBody>
      <dsp:txXfrm>
        <a:off x="2705867" y="21669"/>
        <a:ext cx="1728178" cy="690096"/>
      </dsp:txXfrm>
    </dsp:sp>
    <dsp:sp modelId="{339F9499-A5F0-4050-9678-9F531A621A90}">
      <dsp:nvSpPr>
        <dsp:cNvPr id="0" name=""/>
        <dsp:cNvSpPr/>
      </dsp:nvSpPr>
      <dsp:spPr>
        <a:xfrm>
          <a:off x="3524236" y="733235"/>
          <a:ext cx="91440" cy="293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F8EE-AA5A-4B6D-AB9F-5D30DD510E28}">
      <dsp:nvSpPr>
        <dsp:cNvPr id="0" name=""/>
        <dsp:cNvSpPr/>
      </dsp:nvSpPr>
      <dsp:spPr>
        <a:xfrm>
          <a:off x="2155390" y="1026450"/>
          <a:ext cx="2829132" cy="1130408"/>
        </a:xfrm>
        <a:prstGeom prst="roundRect">
          <a:avLst>
            <a:gd name="adj" fmla="val 10000"/>
          </a:avLst>
        </a:prstGeom>
        <a:gradFill rotWithShape="0">
          <a:gsLst>
            <a:gs pos="2200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Arial" panose="020B0604020202020204" pitchFamily="34" charset="0"/>
              <a:cs typeface="Arial" panose="020B0604020202020204" pitchFamily="34" charset="0"/>
            </a:rPr>
            <a:t>Αέρια αίματος, Ε/Ε, ΗΚΓ, Ακτινογραφία θώρακος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Διαθωρακικό</a:t>
          </a:r>
          <a:r>
            <a:rPr lang="el-GR" sz="1800" b="1" kern="1200" dirty="0">
              <a:latin typeface="Arial" panose="020B0604020202020204" pitchFamily="34" charset="0"/>
              <a:cs typeface="Arial" panose="020B0604020202020204" pitchFamily="34" charset="0"/>
            </a:rPr>
            <a:t> υπερηχογράφημα</a:t>
          </a:r>
        </a:p>
      </dsp:txBody>
      <dsp:txXfrm>
        <a:off x="2188499" y="1059559"/>
        <a:ext cx="2762914" cy="1064190"/>
      </dsp:txXfrm>
    </dsp:sp>
    <dsp:sp modelId="{E2D04779-B867-42C5-8D75-6EB53E381AD6}">
      <dsp:nvSpPr>
        <dsp:cNvPr id="0" name=""/>
        <dsp:cNvSpPr/>
      </dsp:nvSpPr>
      <dsp:spPr>
        <a:xfrm>
          <a:off x="3524236" y="2156858"/>
          <a:ext cx="91440" cy="293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5E552-E2E2-4238-BC38-BE361006E3FC}">
      <dsp:nvSpPr>
        <dsp:cNvPr id="0" name=""/>
        <dsp:cNvSpPr/>
      </dsp:nvSpPr>
      <dsp:spPr>
        <a:xfrm>
          <a:off x="2837807" y="2450073"/>
          <a:ext cx="1464299" cy="7330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Arial" panose="020B0604020202020204" pitchFamily="34" charset="0"/>
              <a:cs typeface="Arial" panose="020B0604020202020204" pitchFamily="34" charset="0"/>
            </a:rPr>
            <a:t>Διάγνωση</a:t>
          </a:r>
        </a:p>
      </dsp:txBody>
      <dsp:txXfrm>
        <a:off x="2859277" y="2471543"/>
        <a:ext cx="1421359" cy="690096"/>
      </dsp:txXfrm>
    </dsp:sp>
    <dsp:sp modelId="{BA824065-D062-4A3E-BA32-D128F0910FC3}">
      <dsp:nvSpPr>
        <dsp:cNvPr id="0" name=""/>
        <dsp:cNvSpPr/>
      </dsp:nvSpPr>
      <dsp:spPr>
        <a:xfrm>
          <a:off x="1551853" y="3183109"/>
          <a:ext cx="2018103" cy="293214"/>
        </a:xfrm>
        <a:custGeom>
          <a:avLst/>
          <a:gdLst/>
          <a:ahLst/>
          <a:cxnLst/>
          <a:rect l="0" t="0" r="0" b="0"/>
          <a:pathLst>
            <a:path>
              <a:moveTo>
                <a:pt x="2018103" y="0"/>
              </a:moveTo>
              <a:lnTo>
                <a:pt x="2018103" y="146607"/>
              </a:lnTo>
              <a:lnTo>
                <a:pt x="0" y="146607"/>
              </a:lnTo>
              <a:lnTo>
                <a:pt x="0" y="293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B929A-560E-4871-AD9B-9D4DFB1A1040}">
      <dsp:nvSpPr>
        <dsp:cNvPr id="0" name=""/>
        <dsp:cNvSpPr/>
      </dsp:nvSpPr>
      <dsp:spPr>
        <a:xfrm>
          <a:off x="1002075" y="3476324"/>
          <a:ext cx="1099554" cy="7330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Ναι </a:t>
          </a:r>
        </a:p>
      </dsp:txBody>
      <dsp:txXfrm>
        <a:off x="1023545" y="3497794"/>
        <a:ext cx="1056614" cy="690096"/>
      </dsp:txXfrm>
    </dsp:sp>
    <dsp:sp modelId="{ABFF5C77-67B6-49EE-B7EE-2E644CC27245}">
      <dsp:nvSpPr>
        <dsp:cNvPr id="0" name=""/>
        <dsp:cNvSpPr/>
      </dsp:nvSpPr>
      <dsp:spPr>
        <a:xfrm>
          <a:off x="1506133" y="4209360"/>
          <a:ext cx="91440" cy="293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778AA-B2C2-4D8E-826F-5F50D4B6A545}">
      <dsp:nvSpPr>
        <dsp:cNvPr id="0" name=""/>
        <dsp:cNvSpPr/>
      </dsp:nvSpPr>
      <dsp:spPr>
        <a:xfrm>
          <a:off x="557218" y="4502575"/>
          <a:ext cx="1989270" cy="73303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Αντιμετώπιση</a:t>
          </a:r>
        </a:p>
      </dsp:txBody>
      <dsp:txXfrm>
        <a:off x="578688" y="4524045"/>
        <a:ext cx="1946330" cy="690096"/>
      </dsp:txXfrm>
    </dsp:sp>
    <dsp:sp modelId="{D2D8D692-613F-4CE4-B6A7-213695A83BE0}">
      <dsp:nvSpPr>
        <dsp:cNvPr id="0" name=""/>
        <dsp:cNvSpPr/>
      </dsp:nvSpPr>
      <dsp:spPr>
        <a:xfrm>
          <a:off x="3569956" y="3183109"/>
          <a:ext cx="2018103" cy="293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07"/>
              </a:lnTo>
              <a:lnTo>
                <a:pt x="2018103" y="146607"/>
              </a:lnTo>
              <a:lnTo>
                <a:pt x="2018103" y="293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B99F6-CD3E-4AA1-83C9-9B805399B611}">
      <dsp:nvSpPr>
        <dsp:cNvPr id="0" name=""/>
        <dsp:cNvSpPr/>
      </dsp:nvSpPr>
      <dsp:spPr>
        <a:xfrm>
          <a:off x="5038283" y="3476324"/>
          <a:ext cx="1099554" cy="73303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Όχι</a:t>
          </a:r>
        </a:p>
      </dsp:txBody>
      <dsp:txXfrm>
        <a:off x="5059753" y="3497794"/>
        <a:ext cx="1056614" cy="690096"/>
      </dsp:txXfrm>
    </dsp:sp>
    <dsp:sp modelId="{D40C396D-B02E-4FA3-B299-7C2C0C12A217}">
      <dsp:nvSpPr>
        <dsp:cNvPr id="0" name=""/>
        <dsp:cNvSpPr/>
      </dsp:nvSpPr>
      <dsp:spPr>
        <a:xfrm>
          <a:off x="5537304" y="4209360"/>
          <a:ext cx="91440" cy="274038"/>
        </a:xfrm>
        <a:custGeom>
          <a:avLst/>
          <a:gdLst/>
          <a:ahLst/>
          <a:cxnLst/>
          <a:rect l="0" t="0" r="0" b="0"/>
          <a:pathLst>
            <a:path>
              <a:moveTo>
                <a:pt x="50755" y="0"/>
              </a:moveTo>
              <a:lnTo>
                <a:pt x="50755" y="137019"/>
              </a:lnTo>
              <a:lnTo>
                <a:pt x="45720" y="137019"/>
              </a:lnTo>
              <a:lnTo>
                <a:pt x="45720" y="2740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C1EB2-8577-4A41-B3B7-63267BC10494}">
      <dsp:nvSpPr>
        <dsp:cNvPr id="0" name=""/>
        <dsp:cNvSpPr/>
      </dsp:nvSpPr>
      <dsp:spPr>
        <a:xfrm>
          <a:off x="2871319" y="4483399"/>
          <a:ext cx="5423410" cy="9516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U/S 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πνευμόνων/καρδιάς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CT 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Θώρακος, </a:t>
          </a: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V/Q scan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Βρογχοσκόπηση, Λειτουργικός έλεγχος της αναπνοής</a:t>
          </a:r>
        </a:p>
      </dsp:txBody>
      <dsp:txXfrm>
        <a:off x="2899193" y="4511273"/>
        <a:ext cx="5367662" cy="895945"/>
      </dsp:txXfrm>
    </dsp:sp>
    <dsp:sp modelId="{9587F1B4-1A33-4BBD-AC2C-FA908891DF81}">
      <dsp:nvSpPr>
        <dsp:cNvPr id="0" name=""/>
        <dsp:cNvSpPr/>
      </dsp:nvSpPr>
      <dsp:spPr>
        <a:xfrm>
          <a:off x="5537304" y="5435093"/>
          <a:ext cx="91440" cy="312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195"/>
              </a:lnTo>
              <a:lnTo>
                <a:pt x="50755" y="156195"/>
              </a:lnTo>
              <a:lnTo>
                <a:pt x="50755" y="3123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6A433-310F-47BA-9654-5336EE932362}">
      <dsp:nvSpPr>
        <dsp:cNvPr id="0" name=""/>
        <dsp:cNvSpPr/>
      </dsp:nvSpPr>
      <dsp:spPr>
        <a:xfrm>
          <a:off x="4507863" y="5747484"/>
          <a:ext cx="2160394" cy="73303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Διάγνωση</a:t>
          </a:r>
        </a:p>
      </dsp:txBody>
      <dsp:txXfrm>
        <a:off x="4529333" y="5768954"/>
        <a:ext cx="2117454" cy="690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158C-3A0C-43AE-ADAC-FEF1EE2E076A}">
      <dsp:nvSpPr>
        <dsp:cNvPr id="0" name=""/>
        <dsp:cNvSpPr/>
      </dsp:nvSpPr>
      <dsp:spPr>
        <a:xfrm>
          <a:off x="3883233" y="544185"/>
          <a:ext cx="2462200" cy="111920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Χρόνια Δύσπνοια                    (&gt;4 εβδομάδες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916013" y="576965"/>
        <a:ext cx="2396640" cy="1053648"/>
      </dsp:txXfrm>
    </dsp:sp>
    <dsp:sp modelId="{2743F6A5-9B95-4093-9A38-07030DF411C4}">
      <dsp:nvSpPr>
        <dsp:cNvPr id="0" name=""/>
        <dsp:cNvSpPr/>
      </dsp:nvSpPr>
      <dsp:spPr>
        <a:xfrm>
          <a:off x="5068613" y="1663394"/>
          <a:ext cx="91440" cy="348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178"/>
              </a:lnTo>
              <a:lnTo>
                <a:pt x="46744" y="174178"/>
              </a:lnTo>
              <a:lnTo>
                <a:pt x="46744" y="3483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278BE-8E4D-4DEC-8DDB-847A2BD18643}">
      <dsp:nvSpPr>
        <dsp:cNvPr id="0" name=""/>
        <dsp:cNvSpPr/>
      </dsp:nvSpPr>
      <dsp:spPr>
        <a:xfrm>
          <a:off x="4264737" y="2011751"/>
          <a:ext cx="1701241" cy="9392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Ιστορικό και Κλινική Εξέταση</a:t>
          </a:r>
        </a:p>
      </dsp:txBody>
      <dsp:txXfrm>
        <a:off x="4292248" y="2039262"/>
        <a:ext cx="1646219" cy="884272"/>
      </dsp:txXfrm>
    </dsp:sp>
    <dsp:sp modelId="{E4E630FD-0C94-46A3-A379-7DCEA229F300}">
      <dsp:nvSpPr>
        <dsp:cNvPr id="0" name=""/>
        <dsp:cNvSpPr/>
      </dsp:nvSpPr>
      <dsp:spPr>
        <a:xfrm>
          <a:off x="1867919" y="2905325"/>
          <a:ext cx="3247438" cy="91440"/>
        </a:xfrm>
        <a:custGeom>
          <a:avLst/>
          <a:gdLst/>
          <a:ahLst/>
          <a:cxnLst/>
          <a:rect l="0" t="0" r="0" b="0"/>
          <a:pathLst>
            <a:path>
              <a:moveTo>
                <a:pt x="3247438" y="45720"/>
              </a:moveTo>
              <a:lnTo>
                <a:pt x="3247438" y="78162"/>
              </a:lnTo>
              <a:lnTo>
                <a:pt x="0" y="78162"/>
              </a:lnTo>
              <a:lnTo>
                <a:pt x="0" y="1106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DF185-746F-4199-9B89-40EAEC9101AD}">
      <dsp:nvSpPr>
        <dsp:cNvPr id="0" name=""/>
        <dsp:cNvSpPr/>
      </dsp:nvSpPr>
      <dsp:spPr>
        <a:xfrm>
          <a:off x="959" y="3015929"/>
          <a:ext cx="3733919" cy="223684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l-GR" sz="16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Βήμα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Γεν. Αίματος, Βιοχημικός έλεγχος, 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TSH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Ακτινογραφία Θώρακος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Σπιρομέτρηση</a:t>
          </a:r>
          <a:endParaRPr lang="el-G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ΗΚΓ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Οξυμετρία σε ηρεμία και κόπωση</a:t>
          </a:r>
        </a:p>
      </dsp:txBody>
      <dsp:txXfrm>
        <a:off x="66474" y="3081444"/>
        <a:ext cx="3602889" cy="2105817"/>
      </dsp:txXfrm>
    </dsp:sp>
    <dsp:sp modelId="{0FA39BEE-1F0B-444B-8C2D-28C4525904B3}">
      <dsp:nvSpPr>
        <dsp:cNvPr id="0" name=""/>
        <dsp:cNvSpPr/>
      </dsp:nvSpPr>
      <dsp:spPr>
        <a:xfrm>
          <a:off x="5069638" y="2951045"/>
          <a:ext cx="91440" cy="187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934"/>
              </a:lnTo>
              <a:lnTo>
                <a:pt x="64523" y="93934"/>
              </a:lnTo>
              <a:lnTo>
                <a:pt x="64523" y="1878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00EB8-46F6-49CE-9BE7-7A5D7FB51C10}">
      <dsp:nvSpPr>
        <dsp:cNvPr id="0" name=""/>
        <dsp:cNvSpPr/>
      </dsp:nvSpPr>
      <dsp:spPr>
        <a:xfrm>
          <a:off x="3876472" y="3138914"/>
          <a:ext cx="2515378" cy="20802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l-GR" sz="16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Βήμα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BNP, ECHO 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καρδιάς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Σπινθηρογράφημα μυοκαρδίου με </a:t>
          </a:r>
          <a:r>
            <a:rPr lang="el-GR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θάλιο</a:t>
          </a:r>
          <a:endParaRPr lang="el-G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CT 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θώρακος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Πλήρης λειτουργικός έλεγχος της αναπνοής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ABGs</a:t>
          </a:r>
          <a:endParaRPr lang="el-G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7400" y="3199842"/>
        <a:ext cx="2393522" cy="1958373"/>
      </dsp:txXfrm>
    </dsp:sp>
    <dsp:sp modelId="{12E6A52E-3334-4B70-8B1B-680F67361308}">
      <dsp:nvSpPr>
        <dsp:cNvPr id="0" name=""/>
        <dsp:cNvSpPr/>
      </dsp:nvSpPr>
      <dsp:spPr>
        <a:xfrm>
          <a:off x="5115358" y="2951045"/>
          <a:ext cx="3265217" cy="187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34"/>
              </a:lnTo>
              <a:lnTo>
                <a:pt x="3265217" y="93934"/>
              </a:lnTo>
              <a:lnTo>
                <a:pt x="3265217" y="1878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281FD-ED08-4597-938F-CAB78D4CD4CC}">
      <dsp:nvSpPr>
        <dsp:cNvPr id="0" name=""/>
        <dsp:cNvSpPr/>
      </dsp:nvSpPr>
      <dsp:spPr>
        <a:xfrm>
          <a:off x="6533444" y="3138914"/>
          <a:ext cx="3694263" cy="266021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l-GR" sz="16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Βήμα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Δεξιός καρδιακός καθετηριασμός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Στεφανιογραφία</a:t>
          </a:r>
          <a:endParaRPr lang="el-G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Καρδιοπνευμονική δοκιμασία άσκησης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Βρογχοσκόπηση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Δοκιμασία κατάποσης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Ψυχιατρική εκτίμηση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1" kern="1200" dirty="0"/>
        </a:p>
      </dsp:txBody>
      <dsp:txXfrm>
        <a:off x="6611359" y="3216829"/>
        <a:ext cx="3538433" cy="250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FFE1D-ECA7-49EA-AC63-86A160AA415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8C0F7-1486-4241-8045-79141E8F28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3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98E9B-B7C8-487F-8C29-035C1DF4C53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4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98E9B-B7C8-487F-8C29-035C1DF4C53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9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Platypnea-orthodeoxia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syndrome is caused mainly due to intrapulmonary shunts like pulmonary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arteriovenous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malformations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hepatopulmonary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syndrome. Rare cardiac causes include patent foramen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atrial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defect (ASD)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44466-9A9F-43C7-9D77-E88DE80B53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9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44466-9A9F-43C7-9D77-E88DE80B53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6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6A76-6A25-4056-8D1C-12A0D3F137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090A-1681-47D9-9A46-BF67A0A18BA1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6A76-6A25-4056-8D1C-12A0D3F137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3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7090A-1681-47D9-9A46-BF67A0A18BA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3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7CAFA-FF4D-467D-A4E9-C3F48919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445E11-DF05-4569-ACAA-2CDB5F59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3EB888-CCC6-4F05-B61A-824460FD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17925C-2BD3-4CAA-B363-7793504E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450D70-3AE5-43DC-8790-65CCA479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15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191EC-7782-4C71-932E-AD4E9FE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74A130-23BF-4E65-9494-793194B7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F8139D-E51E-4A14-B113-99E4ED8B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5F1E72-4507-4405-9160-C3810006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AA7D32-0D34-48B6-916C-64AF5566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5906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001C-7D32-4261-9DF1-CD1BACA4A0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C5A4-2E7D-44FD-A677-21D77CAAE34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560174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B0CA-202B-4E2E-A74E-9EE602FF022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2C64E-BC34-4DEF-A842-07973057DAE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05710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5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8EE1-AC71-4BB8-9539-6AD367DCF0B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5F82-70E7-4FFB-86AB-FCB0F5443D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27182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29C0-B5F0-49E6-8A9E-44A843DD2F3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074D-CF62-4699-812E-2579E5D015D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74421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B872-5A59-4238-8174-FD86CC81BED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EAECC-6A29-4FA1-ACF9-354C22132E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1637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2499-3AE3-46D8-A6EB-A58FED59A2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B0D3-C4C6-4208-BBEB-FBD34465EB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106992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262C-F59C-4A3E-A8B4-2CD4350C23D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CCA1-BB9A-4782-89DF-D727C82FE9E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33552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6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12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6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ABC7-B425-42BE-9B04-3E32D34FCEF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D2901-7A19-4F0E-853D-8C1251C6287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9751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9F6E-8D7A-4B8B-B785-FE9DFE98DFC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FF40F-D2A4-4580-B7CD-796BD4B2715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01660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27E9-0E94-4275-9599-4C1623EEEA6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F88BC-B7AC-46BC-AAB8-B6919E9B03D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D2FDB35-F853-48AB-88FC-D1AAC50CC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B1F8DB-3C6A-46F3-9353-428ABDC8C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2E2056-7549-400C-A5AE-9B4E9966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F263A1-A1C2-477F-B2AC-CDE77275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5D268B-4A7F-4C25-B6ED-FF9E134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4901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712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712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BE50-1DD9-47D2-A7B1-44021EF088F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0B36-34D6-4030-9101-DE2E164A5A6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44574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60" y="125427"/>
            <a:ext cx="11281833" cy="1000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551" y="6437085"/>
            <a:ext cx="5602816" cy="224518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3009" y="6437085"/>
            <a:ext cx="5602816" cy="224518"/>
          </a:xfrm>
        </p:spPr>
        <p:txBody>
          <a:bodyPr tIns="0" bIns="0"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3151024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3627" y="1268416"/>
            <a:ext cx="11044767" cy="4321175"/>
          </a:xfrm>
        </p:spPr>
        <p:txBody>
          <a:bodyPr/>
          <a:lstStyle>
            <a:lvl1pPr marL="284400" indent="-284400">
              <a:spcBef>
                <a:spcPts val="0"/>
              </a:spcBef>
              <a:buFont typeface="Arial" pitchFamily="34" charset="0"/>
              <a:buChar char="•"/>
              <a:defRPr>
                <a:latin typeface="Ubuntu" pitchFamily="34" charset="0"/>
              </a:defRPr>
            </a:lvl1pPr>
            <a:lvl2pPr marL="533400" indent="-284163">
              <a:spcBef>
                <a:spcPts val="0"/>
              </a:spcBef>
              <a:buFont typeface="Arial" pitchFamily="34" charset="0"/>
              <a:buChar char="•"/>
              <a:defRPr sz="1400">
                <a:latin typeface="Ubuntu" pitchFamily="34" charset="0"/>
              </a:defRPr>
            </a:lvl2pPr>
            <a:lvl3pPr marL="812800" indent="-266700">
              <a:spcBef>
                <a:spcPts val="0"/>
              </a:spcBef>
              <a:buFont typeface="Arial" pitchFamily="34" charset="0"/>
              <a:buChar char="•"/>
              <a:defRPr>
                <a:latin typeface="Ubuntu" pitchFamily="34" charset="0"/>
              </a:defRPr>
            </a:lvl3pPr>
            <a:lvl4pPr marL="1168400" indent="-284163">
              <a:spcBef>
                <a:spcPts val="0"/>
              </a:spcBef>
              <a:buFont typeface="Arial" pitchFamily="34" charset="0"/>
              <a:buChar char="•"/>
              <a:tabLst/>
              <a:defRPr>
                <a:latin typeface="Ubuntu" pitchFamily="34" charset="0"/>
              </a:defRPr>
            </a:lvl4pPr>
            <a:lvl5pPr marL="1524000" indent="-284163">
              <a:spcBef>
                <a:spcPts val="0"/>
              </a:spcBef>
              <a:buFont typeface="Arial" pitchFamily="34" charset="0"/>
              <a:buChar char="•"/>
              <a:defRPr>
                <a:latin typeface="Ubuntu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73627" y="0"/>
            <a:ext cx="11044767" cy="692696"/>
          </a:xfrm>
          <a:prstGeom prst="rect">
            <a:avLst/>
          </a:prstGeom>
          <a:effectLst>
            <a:outerShdw blurRad="25400" dist="25400" dir="2700000" algn="tl" rotWithShape="0">
              <a:srgbClr val="FFEC00">
                <a:alpha val="40000"/>
              </a:srgbClr>
            </a:outerShdw>
          </a:effectLst>
        </p:spPr>
        <p:txBody>
          <a:bodyPr lIns="0" tIns="0" rIns="0" bIns="0" rtlCol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573617" y="6165865"/>
            <a:ext cx="8786283" cy="576263"/>
          </a:xfrm>
        </p:spPr>
        <p:txBody>
          <a:bodyPr lIns="0" tIns="0" rIns="0" bIns="0"/>
          <a:lstStyle>
            <a:lvl1pPr algn="l">
              <a:tabLst>
                <a:tab pos="271463" algn="l"/>
              </a:tabLst>
              <a:defRPr lang="de-DE" sz="1000" kern="1200">
                <a:solidFill>
                  <a:srgbClr val="9CD6E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11273367" y="0"/>
            <a:ext cx="774700" cy="692150"/>
          </a:xfrm>
        </p:spPr>
        <p:txBody>
          <a:bodyPr/>
          <a:lstStyle>
            <a:lvl1pPr>
              <a:defRPr b="1">
                <a:solidFill>
                  <a:srgbClr val="9CD6E2"/>
                </a:solidFill>
              </a:defRPr>
            </a:lvl1pPr>
          </a:lstStyle>
          <a:p>
            <a:fld id="{3344D795-2F90-4B24-9CBE-B8603736B720}" type="slidenum">
              <a:rPr lang="de-DE" altLang="el-GR"/>
              <a:pPr/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3475390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25D72F-49B7-ECCB-A2BC-3239E1F8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AF6D768-8122-37F0-C1F7-5ADE8B9F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59B8A6-0912-5086-2BCF-DA6A8484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CB2155-4C15-5162-F428-22CF659F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0DDB5A-1CDE-9DD1-1755-9BE65ABA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73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69DF5-4FBC-3EE7-6CE2-6213DD59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1E878F-017E-BE75-BFD8-16617888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6B49DA-94BC-91B4-1444-431EA28F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99439E-6925-D5B2-DF0C-F714F15C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81ED04-6E6E-56A6-67DA-71FD9578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3E0989-3468-3354-5E32-4482959E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68709C-22C5-59EF-A9B2-11A18A53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582C6E-AB81-6BA7-BB96-06AA7424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49DADC-D22B-4E0F-E3A8-A88C8FB4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33C793-AD74-BB52-E837-31FF106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74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A6ECF2-821A-BBCE-2375-D035035A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B84861-4C7D-A8CC-11AC-3A4B993B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6E3ACD-A095-77BE-386A-B1FD471F8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9E57FA-12B4-8997-3372-5A9C6C32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2BDF9F-E743-7BD8-57F2-40ABA0DD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ECA557-8D8F-32FD-64C8-35C3AEF9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34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30CC0A-E20E-70FA-1F5B-A3C4390D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533CF9-EA55-00C0-73AF-27027A3C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DE1462-BAA7-6169-71E6-F7314DC4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CF3265E-C7F0-F7F4-5FE6-2795DE767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BDA598-09D1-F987-A8F0-8B8D0E3C7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B74C78D-4205-85D0-4A3A-3436BF8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73CBBC7-4C76-BFB1-0CD0-2E2E998A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6BAF4B0-5595-23E0-6034-0624FE12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40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6DAE1F-7E4D-6923-ECBC-95298C1E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500E7F-B073-0A53-9666-410B3597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7E7980B-2970-8D8A-7AA2-073699FB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580C56B-04C2-835A-5756-77D261D4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2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3892384-1D25-E1A2-665D-F7D8C610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A0156F1-A662-4C60-338B-8D21FFC5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A775A1E-5B93-6EB4-9C87-6DAF3E08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138095"/>
            <a:ext cx="11326189" cy="2303585"/>
          </a:xfrm>
        </p:spPr>
        <p:txBody>
          <a:bodyPr anchor="b"/>
          <a:lstStyle>
            <a:lvl1pPr>
              <a:defRPr sz="4000" b="1">
                <a:solidFill>
                  <a:srgbClr val="78BE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681028"/>
            <a:ext cx="113284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48000" y="660786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 charset="0"/>
                <a:cs typeface="Arial" charset="0"/>
              </a:rPr>
              <a:t>For Internal Use Only – CONFIDENTIAL. Not for Promotion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258127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8510FF-3DC7-96BB-41A0-BA34BBF8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EE8854-81EE-59DC-D586-AB02837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0D4DFB-C094-F252-77B2-169E038DF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42F1F0-8AD1-4AF5-274E-A31CB99E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30427E-C270-964A-5DE8-9E163731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EF607B-8F34-7242-1407-C8CA25E3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76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424CF3-8FCE-D8BA-924F-74239F47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7FA1062-D4F1-6A16-4B24-FAB7F982A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95B37E-A816-5C8C-37CC-9F2ADB69D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21EDAB-99DA-3592-4338-28CD71C4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81C7FA-3F1A-4F3D-20F4-9003096D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A99109-5D45-F8A8-4E75-4A2C9085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2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E092B0-C6B0-E0BE-AAF8-DB8BEBC9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6F6CDE-6663-4B4D-96FF-B51545AB2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1ACB41-20D8-AEBF-0233-6724964D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539A04-2C59-3C67-E3DA-9085729D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74274D-F3DF-1E4A-EA77-F082AAB7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94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06BAF0C-3982-109E-EA8C-4F82C6C8A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C004D02-78B0-C925-31BE-D16E503EF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0C6AC0-E8DF-52F0-36AF-34AC9D8D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6F9717-959D-D83F-F03C-1FAFBEE7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3533C1-EFC2-3959-9F0C-EAEE764D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74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341439"/>
            <a:ext cx="11326189" cy="2087562"/>
          </a:xfrm>
        </p:spPr>
        <p:txBody>
          <a:bodyPr anchor="b"/>
          <a:lstStyle>
            <a:lvl1pPr>
              <a:defRPr sz="3600" b="1">
                <a:solidFill>
                  <a:srgbClr val="004F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645024"/>
            <a:ext cx="11328400" cy="12241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400" b="1">
                <a:solidFill>
                  <a:srgbClr val="78BE2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051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7CAFA-FF4D-467D-A4E9-C3F48919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445E11-DF05-4569-ACAA-2CDB5F59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3EB888-CCC6-4F05-B61A-824460FD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17925C-2BD3-4CAA-B363-7793504E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450D70-3AE5-43DC-8790-65CCA479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8614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C6DCF-09D9-4F18-B6B9-51F4BDC2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C72C87-0BEE-4FEC-8ADE-62E5D5E7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C9A546-085F-4A0F-A3D7-F722F44C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20F690-F04B-42B2-A70C-72ED11C4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F76B-4298-4C45-9CF7-74FAA30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0679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0EA3D7-B564-4426-A5AA-39FB0DD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FA2E3F-F8FA-4FC2-A99D-E22B7356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23A821-58DE-4FAF-B106-2CA301D1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B57400-91AC-4901-9A1C-6BB20A6E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D85F48-913F-49BC-820C-CCCDCFEA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7661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091157-A54E-4A49-8A91-867A6F21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9996AC-DBD0-4234-BE9A-8EC8E8078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02B19E-0954-469A-AA8D-4E418564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106D97-5EA6-4A7A-8235-37D9CAB1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B738DD-564C-4BB7-9B50-AF34BEA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45F4C6-0A52-4B9E-BEEB-3729574C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28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D3D4B-F3B3-4B9C-A51F-9BA6A0B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EA4BA9-738C-4B02-8D41-24DB4276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3C3D09-454D-49CB-8857-777F68D9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E14412C-F026-4379-AEF9-91093ABE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13CD089-05E9-4F38-AC71-18A9422D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16E45A3-9686-4C20-9BA6-468B933F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AB2C60-4235-43BF-84DE-AC979F3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B8954F8-C660-42E2-A645-CB88ECB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06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83" y="115200"/>
            <a:ext cx="11328000" cy="1044000"/>
          </a:xfrm>
        </p:spPr>
        <p:txBody>
          <a:bodyPr lIns="0" tIns="0" rIns="0" bIns="0"/>
          <a:lstStyle>
            <a:lvl1pPr algn="l">
              <a:defRPr sz="2800" b="1">
                <a:solidFill>
                  <a:srgbClr val="78BE20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7" y="1233490"/>
            <a:ext cx="11305116" cy="498792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buClr>
                <a:schemeClr val="accent1"/>
              </a:buClr>
              <a:defRPr sz="2000">
                <a:solidFill>
                  <a:schemeClr val="bg2">
                    <a:lumMod val="50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spcBef>
                <a:spcPts val="1200"/>
              </a:spcBef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spcBef>
                <a:spcPts val="1200"/>
              </a:spcBef>
              <a:defRPr sz="1400">
                <a:solidFill>
                  <a:schemeClr val="bg2">
                    <a:lumMod val="50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spcBef>
                <a:spcPts val="1200"/>
              </a:spcBef>
              <a:defRPr sz="1400">
                <a:solidFill>
                  <a:schemeClr val="bg2">
                    <a:lumMod val="50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226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8AD9D-D460-4B74-A580-C284913F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0DE590-39B4-4434-81F7-39C3A4A6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212E02-75AD-425F-A909-DBBD2FFB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C03342-4A14-473C-91C7-05E8AE9B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9485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03233C-D0D0-4B19-A750-9039F543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056AE29-F4CC-42DB-BC8C-793500E3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26BDFA-7EBD-439F-A604-42CC632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1165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F65AA-CA45-42FA-9E52-297EC158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99E9EC-E5DA-43FC-9A62-55C342E9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9E3323-34E4-4D4D-A5E3-0BBA992DA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AC9D5E-9DDC-44CF-89C6-122BB52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142C0D-1656-4EAA-9EC1-D7EA069A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F97B3C-CE25-42E6-A0D0-83BF1146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7196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28D1A-5901-4CA8-82EC-0008113F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094B9D-1FA0-44C8-AD09-0DDF2B1A1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AA533D-4661-4B3C-B4C6-6A514F028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493CA5-FB86-4CA5-9F77-0F61D88F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BE2DD9-46B4-4F9C-B489-E586DF3F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0381DC-9D2A-4C37-B733-270F2A6A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92035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191EC-7782-4C71-932E-AD4E9FE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74A130-23BF-4E65-9494-793194B7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F8139D-E51E-4A14-B113-99E4ED8B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5F1E72-4507-4405-9160-C3810006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AA7D32-0D34-48B6-916C-64AF5566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0526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D2FDB35-F853-48AB-88FC-D1AAC50CC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B1F8DB-3C6A-46F3-9353-428ABDC8C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2E2056-7549-400C-A5AE-9B4E9966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F263A1-A1C2-477F-B2AC-CDE77275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5D268B-4A7F-4C25-B6ED-FF9E134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7541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CFC2-6F4C-4147-982C-0A3AC851F2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2104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C955-A894-4055-A4FF-FFC1C7F0B7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2506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0561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25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73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187F-77D8-44AB-99A3-596B6D28DB9F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F0994-F17C-46C2-935A-B93E8CA3C61A}"/>
              </a:ext>
            </a:extLst>
          </p:cNvPr>
          <p:cNvSpPr txBox="1"/>
          <p:nvPr userDrawn="1"/>
        </p:nvSpPr>
        <p:spPr>
          <a:xfrm>
            <a:off x="10160000" y="6611788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2021</a:t>
            </a:r>
          </a:p>
        </p:txBody>
      </p:sp>
    </p:spTree>
    <p:extLst>
      <p:ext uri="{BB962C8B-B14F-4D97-AF65-F5344CB8AC3E}">
        <p14:creationId xmlns:p14="http://schemas.microsoft.com/office/powerpoint/2010/main" val="116649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376" y="1233488"/>
            <a:ext cx="5466605" cy="5221732"/>
          </a:xfrm>
          <a:prstGeom prst="rect">
            <a:avLst/>
          </a:prstGeo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spcBef>
                <a:spcPts val="120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spcBef>
                <a:spcPts val="120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spcBef>
                <a:spcPts val="120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596" y="1233488"/>
            <a:ext cx="5466605" cy="5221732"/>
          </a:xfrm>
          <a:prstGeom prst="rect">
            <a:avLst/>
          </a:prstGeo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spcBef>
                <a:spcPts val="120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spcBef>
                <a:spcPts val="120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spcBef>
                <a:spcPts val="120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800" y="115200"/>
            <a:ext cx="11328000" cy="1044000"/>
          </a:xfrm>
        </p:spPr>
        <p:txBody>
          <a:bodyPr lIns="0" tIns="0" rIns="0" bIns="0"/>
          <a:lstStyle>
            <a:lvl1pPr algn="l">
              <a:defRPr sz="2800" b="1">
                <a:solidFill>
                  <a:srgbClr val="78BE20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678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31E2-EDD0-4116-93D3-AFB5F385AD78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7724027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74B-AB22-448A-A265-268311487055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23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24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24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101-080C-4B85-AC54-06AFAC4F0A81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649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88B8-10AE-4A18-A901-70972D5E175A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84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7073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230D-527C-497C-AE7B-88F10673E221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34714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3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1A09-3DD3-4814-BDCF-935499F15EA0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0694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85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3503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3A5-F483-4560-8FF9-FCB3A3589909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1731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3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12E-D535-4D45-93DD-9B16E0D20A43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755039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- Ex and mor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555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ALID LAYOUT : [Landm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52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115200"/>
            <a:ext cx="11328000" cy="1044000"/>
          </a:xfrm>
        </p:spPr>
        <p:txBody>
          <a:bodyPr lIns="0" tIns="0" rIns="0" bIns="0"/>
          <a:lstStyle>
            <a:lvl1pPr algn="l">
              <a:defRPr sz="2800" b="1">
                <a:solidFill>
                  <a:srgbClr val="78BE20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9712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3DBB-7C1F-40A9-9428-9036D98612C4}"/>
              </a:ext>
            </a:extLst>
          </p:cNvPr>
          <p:cNvSpPr/>
          <p:nvPr userDrawn="1"/>
        </p:nvSpPr>
        <p:spPr>
          <a:xfrm>
            <a:off x="2082785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40A82-5B0D-48F5-BD99-BD4CAE90B1E3}"/>
              </a:ext>
            </a:extLst>
          </p:cNvPr>
          <p:cNvSpPr/>
          <p:nvPr userDrawn="1"/>
        </p:nvSpPr>
        <p:spPr>
          <a:xfrm>
            <a:off x="3703173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D9177-F294-4704-9748-FF8C822F0A58}"/>
              </a:ext>
            </a:extLst>
          </p:cNvPr>
          <p:cNvSpPr/>
          <p:nvPr userDrawn="1"/>
        </p:nvSpPr>
        <p:spPr>
          <a:xfrm>
            <a:off x="5323557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E31A9-971C-47F3-A7AC-EEF8A7F83798}"/>
              </a:ext>
            </a:extLst>
          </p:cNvPr>
          <p:cNvSpPr/>
          <p:nvPr userDrawn="1"/>
        </p:nvSpPr>
        <p:spPr>
          <a:xfrm>
            <a:off x="6943945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DF6B9-2043-41D5-AD9F-92155B6B2524}"/>
              </a:ext>
            </a:extLst>
          </p:cNvPr>
          <p:cNvSpPr/>
          <p:nvPr userDrawn="1"/>
        </p:nvSpPr>
        <p:spPr>
          <a:xfrm>
            <a:off x="462401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18672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H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D42D-D1D8-47CF-A669-09E03BBB57AE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1DA4DD8-6AD7-4F6C-91BB-046A8D0FB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" y="6534157"/>
            <a:ext cx="628073" cy="323851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6FF24D-E472-4CC5-8A91-DC3F1BB9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88" y="358244"/>
            <a:ext cx="11277600" cy="8000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A93F8-9F7E-48E6-A81C-CC7F4C4758B8}"/>
              </a:ext>
            </a:extLst>
          </p:cNvPr>
          <p:cNvSpPr txBox="1"/>
          <p:nvPr userDrawn="1"/>
        </p:nvSpPr>
        <p:spPr>
          <a:xfrm>
            <a:off x="457205" y="184158"/>
            <a:ext cx="811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accent1"/>
                </a:solidFill>
              </a:rPr>
              <a:t>BREZTRI AEROSPHERE</a:t>
            </a:r>
            <a:r>
              <a:rPr lang="en-US" sz="1400" b="0" baseline="30000" dirty="0">
                <a:solidFill>
                  <a:schemeClr val="accent1"/>
                </a:solidFill>
              </a:rPr>
              <a:t>®</a:t>
            </a:r>
            <a:r>
              <a:rPr lang="en-US" sz="1400" b="0" dirty="0">
                <a:solidFill>
                  <a:schemeClr val="accent1"/>
                </a:solidFill>
              </a:rPr>
              <a:t> (budesonide, glycopyrrolate, and formoterol fumarate) Inhalation Aerosol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6326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7CAFA-FF4D-467D-A4E9-C3F48919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445E11-DF05-4569-ACAA-2CDB5F59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3EB888-CCC6-4F05-B61A-824460FD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17925C-2BD3-4CAA-B363-7793504E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450D70-3AE5-43DC-8790-65CCA479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1591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C6DCF-09D9-4F18-B6B9-51F4BDC2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C72C87-0BEE-4FEC-8ADE-62E5D5E7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C9A546-085F-4A0F-A3D7-F722F44C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20F690-F04B-42B2-A70C-72ED11C4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F76B-4298-4C45-9CF7-74FAA30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1343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0EA3D7-B564-4426-A5AA-39FB0DD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FA2E3F-F8FA-4FC2-A99D-E22B7356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23A821-58DE-4FAF-B106-2CA301D1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B57400-91AC-4901-9A1C-6BB20A6E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D85F48-913F-49BC-820C-CCCDCFEA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7728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091157-A54E-4A49-8A91-867A6F21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9996AC-DBD0-4234-BE9A-8EC8E8078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02B19E-0954-469A-AA8D-4E418564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106D97-5EA6-4A7A-8235-37D9CAB1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B738DD-564C-4BB7-9B50-AF34BEA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45F4C6-0A52-4B9E-BEEB-3729574C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8590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D3D4B-F3B3-4B9C-A51F-9BA6A0B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EA4BA9-738C-4B02-8D41-24DB4276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3C3D09-454D-49CB-8857-777F68D9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E14412C-F026-4379-AEF9-91093ABE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13CD089-05E9-4F38-AC71-18A9422D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16E45A3-9686-4C20-9BA6-468B933F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AB2C60-4235-43BF-84DE-AC979F3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B8954F8-C660-42E2-A645-CB88ECB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2094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8AD9D-D460-4B74-A580-C284913F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0DE590-39B4-4434-81F7-39C3A4A6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212E02-75AD-425F-A909-DBBD2FFB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C03342-4A14-473C-91C7-05E8AE9B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9080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03233C-D0D0-4B19-A750-9039F543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056AE29-F4CC-42DB-BC8C-793500E3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26BDFA-7EBD-439F-A604-42CC632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0944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F65AA-CA45-42FA-9E52-297EC158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99E9EC-E5DA-43FC-9A62-55C342E9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9E3323-34E4-4D4D-A5E3-0BBA992DA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AC9D5E-9DDC-44CF-89C6-122BB52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142C0D-1656-4EAA-9EC1-D7EA069A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F97B3C-CE25-42E6-A0D0-83BF1146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99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7CAFA-FF4D-467D-A4E9-C3F48919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445E11-DF05-4569-ACAA-2CDB5F59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3EB888-CCC6-4F05-B61A-824460FD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17925C-2BD3-4CAA-B363-7793504E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450D70-3AE5-43DC-8790-65CCA479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1591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28D1A-5901-4CA8-82EC-0008113F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094B9D-1FA0-44C8-AD09-0DDF2B1A1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AA533D-4661-4B3C-B4C6-6A514F028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493CA5-FB86-4CA5-9F77-0F61D88F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BE2DD9-46B4-4F9C-B489-E586DF3F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0381DC-9D2A-4C37-B733-270F2A6A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221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191EC-7782-4C71-932E-AD4E9FE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74A130-23BF-4E65-9494-793194B7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F8139D-E51E-4A14-B113-99E4ED8B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5F1E72-4507-4405-9160-C3810006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AA7D32-0D34-48B6-916C-64AF5566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5906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D2FDB35-F853-48AB-88FC-D1AAC50CC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B1F8DB-3C6A-46F3-9353-428ABDC8C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2E2056-7549-400C-A5AE-9B4E9966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F263A1-A1C2-477F-B2AC-CDE77275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5D268B-4A7F-4C25-B6ED-FF9E134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4901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7F7931E2-EDD0-4116-93D3-AFB5F385AD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defTabSz="457200">
              <a:defRPr/>
            </a:pPr>
            <a:fld id="{CC7432E5-F8E0-41AE-9A6B-AD730338B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50" indent="0">
              <a:buNone/>
              <a:defRPr sz="750"/>
            </a:lvl2pPr>
            <a:lvl3pPr marL="342900" indent="0">
              <a:buNone/>
              <a:defRPr sz="75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2660379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25D72F-49B7-ECCB-A2BC-3239E1F8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AF6D768-8122-37F0-C1F7-5ADE8B9F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59B8A6-0912-5086-2BCF-DA6A8484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CB2155-4C15-5162-F428-22CF659F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0DDB5A-1CDE-9DD1-1755-9BE65ABA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84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69DF5-4FBC-3EE7-6CE2-6213DD59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1E878F-017E-BE75-BFD8-16617888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6B49DA-94BC-91B4-1444-431EA28F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99439E-6925-D5B2-DF0C-F714F15C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81ED04-6E6E-56A6-67DA-71FD9578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7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3E0989-3468-3354-5E32-4482959E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68709C-22C5-59EF-A9B2-11A18A53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582C6E-AB81-6BA7-BB96-06AA7424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49DADC-D22B-4E0F-E3A8-A88C8FB4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33C793-AD74-BB52-E837-31FF106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12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A6ECF2-821A-BBCE-2375-D035035A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B84861-4C7D-A8CC-11AC-3A4B993B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6E3ACD-A095-77BE-386A-B1FD471F8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9E57FA-12B4-8997-3372-5A9C6C32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2BDF9F-E743-7BD8-57F2-40ABA0DD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ECA557-8D8F-32FD-64C8-35C3AEF9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3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30CC0A-E20E-70FA-1F5B-A3C4390D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533CF9-EA55-00C0-73AF-27027A3C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DE1462-BAA7-6169-71E6-F7314DC4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CF3265E-C7F0-F7F4-5FE6-2795DE767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BDA598-09D1-F987-A8F0-8B8D0E3C7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B74C78D-4205-85D0-4A3A-3436BF8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73CBBC7-4C76-BFB1-0CD0-2E2E998A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6BAF4B0-5595-23E0-6034-0624FE12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8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6DAE1F-7E4D-6923-ECBC-95298C1E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500E7F-B073-0A53-9666-410B3597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7E7980B-2970-8D8A-7AA2-073699FB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580C56B-04C2-835A-5756-77D261D4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C6DCF-09D9-4F18-B6B9-51F4BDC2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C72C87-0BEE-4FEC-8ADE-62E5D5E7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C9A546-085F-4A0F-A3D7-F722F44C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20F690-F04B-42B2-A70C-72ED11C4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F76B-4298-4C45-9CF7-74FAA30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1343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3892384-1D25-E1A2-665D-F7D8C610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A0156F1-A662-4C60-338B-8D21FFC5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A775A1E-5B93-6EB4-9C87-6DAF3E08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78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8510FF-3DC7-96BB-41A0-BA34BBF8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EE8854-81EE-59DC-D586-AB02837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0D4DFB-C094-F252-77B2-169E038DF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42F1F0-8AD1-4AF5-274E-A31CB99E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30427E-C270-964A-5DE8-9E163731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EF607B-8F34-7242-1407-C8CA25E3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40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424CF3-8FCE-D8BA-924F-74239F47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7FA1062-D4F1-6A16-4B24-FAB7F982A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95B37E-A816-5C8C-37CC-9F2ADB69D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21EDAB-99DA-3592-4338-28CD71C4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81C7FA-3F1A-4F3D-20F4-9003096D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A99109-5D45-F8A8-4E75-4A2C9085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39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E092B0-C6B0-E0BE-AAF8-DB8BEBC9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6F6CDE-6663-4B4D-96FF-B51545AB2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1ACB41-20D8-AEBF-0233-6724964D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539A04-2C59-3C67-E3DA-9085729D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74274D-F3DF-1E4A-EA77-F082AAB7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3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06BAF0C-3982-109E-EA8C-4F82C6C8A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C004D02-78B0-C925-31BE-D16E503EF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0C6AC0-E8DF-52F0-36AF-34AC9D8D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6F9717-959D-D83F-F03C-1FAFBEE7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3533C1-EFC2-3959-9F0C-EAEE764D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87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E7A3-460A-49B4-939A-7FCC95D9764F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2182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0BAF-8F54-4535-88DC-EBB43CE1D10A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0115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C961-3A30-4931-97DB-BE887D82A61D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4702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63D-7C98-449F-86FB-4F5E314C7BCB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0492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C629-E4E0-477A-8DF0-C31F8A60F00F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2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0EA3D7-B564-4426-A5AA-39FB0DD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FA2E3F-F8FA-4FC2-A99D-E22B7356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23A821-58DE-4FAF-B106-2CA301D1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B57400-91AC-4901-9A1C-6BB20A6E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D85F48-913F-49BC-820C-CCCDCFEA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7728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0EB-857C-4987-A1B2-54B8CC5FDF42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5427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846-06F4-4276-A138-D4396F03D5AB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3653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AA91-7E2B-41D2-98A1-7E40CE08DA0E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6739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F252-0ABA-4591-A005-9D301C278F79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02196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8BE3-1EFD-4755-926F-ED07F09886F8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6835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816C-8629-48BC-BE23-B801A8645178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1573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029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17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65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187F-77D8-44AB-99A3-596B6D28DB9F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F0994-F17C-46C2-935A-B93E8CA3C61A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2021</a:t>
            </a:r>
          </a:p>
        </p:txBody>
      </p:sp>
    </p:spTree>
    <p:extLst>
      <p:ext uri="{BB962C8B-B14F-4D97-AF65-F5344CB8AC3E}">
        <p14:creationId xmlns:p14="http://schemas.microsoft.com/office/powerpoint/2010/main" val="7903473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31E2-EDD0-4116-93D3-AFB5F385AD78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9372897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74B-AB22-448A-A265-268311487055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7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C6DCF-09D9-4F18-B6B9-51F4BDC2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C72C87-0BEE-4FEC-8ADE-62E5D5E7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C9A546-085F-4A0F-A3D7-F722F44C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20F690-F04B-42B2-A70C-72ED11C4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EF76B-4298-4C45-9CF7-74FAA30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134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091157-A54E-4A49-8A91-867A6F21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9996AC-DBD0-4234-BE9A-8EC8E8078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02B19E-0954-469A-AA8D-4E418564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106D97-5EA6-4A7A-8235-37D9CAB1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B738DD-564C-4BB7-9B50-AF34BEA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45F4C6-0A52-4B9E-BEEB-3729574C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8590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101-080C-4B85-AC54-06AFAC4F0A81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034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88B8-10AE-4A18-A901-70972D5E175A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6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99283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230D-527C-497C-AE7B-88F10673E221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6665349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1A09-3DD3-4814-BDCF-935499F15EA0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8126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77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3A5-F483-4560-8FF9-FCB3A3589909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1402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12E-D535-4D45-93DD-9B16E0D20A43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90288804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- Ex and mor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0150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ALID LAYOUT : [Landm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9180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3DBB-7C1F-40A9-9428-9036D98612C4}"/>
              </a:ext>
            </a:extLst>
          </p:cNvPr>
          <p:cNvSpPr/>
          <p:nvPr userDrawn="1"/>
        </p:nvSpPr>
        <p:spPr>
          <a:xfrm>
            <a:off x="2082785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40A82-5B0D-48F5-BD99-BD4CAE90B1E3}"/>
              </a:ext>
            </a:extLst>
          </p:cNvPr>
          <p:cNvSpPr/>
          <p:nvPr userDrawn="1"/>
        </p:nvSpPr>
        <p:spPr>
          <a:xfrm>
            <a:off x="3703171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D9177-F294-4704-9748-FF8C822F0A58}"/>
              </a:ext>
            </a:extLst>
          </p:cNvPr>
          <p:cNvSpPr/>
          <p:nvPr userDrawn="1"/>
        </p:nvSpPr>
        <p:spPr>
          <a:xfrm>
            <a:off x="5323557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E31A9-971C-47F3-A7AC-EEF8A7F83798}"/>
              </a:ext>
            </a:extLst>
          </p:cNvPr>
          <p:cNvSpPr/>
          <p:nvPr userDrawn="1"/>
        </p:nvSpPr>
        <p:spPr>
          <a:xfrm>
            <a:off x="6943944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DF6B9-2043-41D5-AD9F-92155B6B2524}"/>
              </a:ext>
            </a:extLst>
          </p:cNvPr>
          <p:cNvSpPr/>
          <p:nvPr userDrawn="1"/>
        </p:nvSpPr>
        <p:spPr>
          <a:xfrm>
            <a:off x="462399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553196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H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D42D-D1D8-47CF-A669-09E03BBB57AE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1DA4DD8-6AD7-4F6C-91BB-046A8D0FB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4149"/>
            <a:ext cx="628073" cy="323851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6FF24D-E472-4CC5-8A91-DC3F1BB9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88" y="358236"/>
            <a:ext cx="11277600" cy="8000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A93F8-9F7E-48E6-A81C-CC7F4C4758B8}"/>
              </a:ext>
            </a:extLst>
          </p:cNvPr>
          <p:cNvSpPr txBox="1"/>
          <p:nvPr userDrawn="1"/>
        </p:nvSpPr>
        <p:spPr>
          <a:xfrm>
            <a:off x="457200" y="184150"/>
            <a:ext cx="818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accent1"/>
                </a:solidFill>
              </a:rPr>
              <a:t>BREZTRI AEROSPHERE</a:t>
            </a:r>
            <a:r>
              <a:rPr lang="en-US" sz="1400" b="0" baseline="30000" dirty="0">
                <a:solidFill>
                  <a:schemeClr val="accent1"/>
                </a:solidFill>
              </a:rPr>
              <a:t>®</a:t>
            </a:r>
            <a:r>
              <a:rPr lang="en-US" sz="1400" b="0" dirty="0">
                <a:solidFill>
                  <a:schemeClr val="accent1"/>
                </a:solidFill>
              </a:rPr>
              <a:t> (budesonide, glycopyrrolate, and formoterol fumarate) Inhalation Aerosol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4544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D3D4B-F3B3-4B9C-A51F-9BA6A0B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EA4BA9-738C-4B02-8D41-24DB4276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3C3D09-454D-49CB-8857-777F68D9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E14412C-F026-4379-AEF9-91093ABE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13CD089-05E9-4F38-AC71-18A9422D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16E45A3-9686-4C20-9BA6-468B933F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AB2C60-4235-43BF-84DE-AC979F3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B8954F8-C660-42E2-A645-CB88ECB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2094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001C-7D32-4261-9DF1-CD1BACA4A023}" type="datetimeFigureOut">
              <a:rPr lang="el-GR"/>
              <a:pPr>
                <a:defRPr/>
              </a:pPr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C5A4-2E7D-44FD-A677-21D77CAAE34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34996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305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9217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68166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9332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9871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9214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00745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197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53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8AD9D-D460-4B74-A580-C284913F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0DE590-39B4-4434-81F7-39C3A4A6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212E02-75AD-425F-A909-DBBD2FFB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C03342-4A14-473C-91C7-05E8AE9B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9080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7637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06816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800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349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EA1BD-01E4-47CE-977D-9A08EF37B14B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80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10C8-41D7-4385-A8F9-FBCE7D314DAC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138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B4C05-12DC-4FAC-9585-622A8D20BF0B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392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0F54D-23D5-4C51-A3D1-96C2861D0BA0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74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7DB4-367D-4416-8DF6-B662F6747D7E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90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BB2D7-6FAB-48C9-945C-332DBBDFD826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178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52287-913F-4BD6-BA2B-39B68E003B35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3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03233C-D0D0-4B19-A750-9039F543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056AE29-F4CC-42DB-BC8C-793500E3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26BDFA-7EBD-439F-A604-42CC632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0944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153A8-F9E0-4F3F-984D-7882C81B8A97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537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5B8D0-EE46-41D2-9A9D-6979D77EAEB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877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723C2-1602-4029-97CA-4005CF117EAF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684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ADC33-F12F-4DF5-A52C-461BD8A357FE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699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DBA54-DE19-45F6-92D1-D7D637F9A762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342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B302D-3E18-4714-A691-2166A1EBF7C0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66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2566776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1CF8356F-5EF7-4610-AC7A-786318CBEFFB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127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33C46934-3A98-42E1-A861-D9117BBABCE1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953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319" y="4406912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3147165B-8E95-4960-8145-A1D87AD5A25C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9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F65AA-CA45-42FA-9E52-297EC158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99E9EC-E5DA-43FC-9A62-55C342E9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9E3323-34E4-4D4D-A5E3-0BBA992DA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AC9D5E-9DDC-44CF-89C6-122BB52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142C0D-1656-4EAA-9EC1-D7EA069A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F97B3C-CE25-42E6-A0D0-83BF1146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99984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86320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802BA040-344E-4F17-AC2C-38B7F8154EEF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36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251312DC-9FCD-4B57-A0AA-A24CF2CB9737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1826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67F3B622-E0B6-4FC6-9A36-79DCCD8744CC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9160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C161C98D-64E8-48A0-A105-29C14012F6C7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480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7676" y="273056"/>
            <a:ext cx="6814725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A95D1775-744F-4233-86B2-BBB88AC3B581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8171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7A627A6F-E8A7-4AB5-961B-AF2C8704BE75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4835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76A01352-977B-4032-A91E-73D7407E7F50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59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9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055707C5-9BA2-4D33-AC0A-5F386802F39F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596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23DD8D97-5569-47C7-A1F5-57522C741A09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325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86320" y="1981200"/>
            <a:ext cx="5091289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186320" y="4114800"/>
            <a:ext cx="5091289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6A179DC7-80EA-4372-9C40-19B3A3855A0B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8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28D1A-5901-4CA8-82EC-0008113F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094B9D-1FA0-44C8-AD09-0DDF2B1A1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AA533D-4661-4B3C-B4C6-6A514F028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493CA5-FB86-4CA5-9F77-0F61D88F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BE2DD9-46B4-4F9C-B489-E586DF3F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0381DC-9D2A-4C37-B733-270F2A6A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221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7" y="1981200"/>
            <a:ext cx="5091289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86320" y="1981200"/>
            <a:ext cx="5091289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914407" y="4114800"/>
            <a:ext cx="5091289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86320" y="4114800"/>
            <a:ext cx="5091289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90FB9A99-C150-44D9-90CE-147642ACF1C6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736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37E8F-882D-4D39-8038-620A4A27E645}" type="slidenum">
              <a:rPr lang="ja-JP" altLang="el-GR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820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5182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5250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26449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25465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99083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1409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38340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017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191EC-7782-4C71-932E-AD4E9FE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74A130-23BF-4E65-9494-793194B7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F8139D-E51E-4A14-B113-99E4ED8B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5F1E72-4507-4405-9160-C3810006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AA7D32-0D34-48B6-916C-64AF5566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59063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06944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11792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972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D2FDB35-F853-48AB-88FC-D1AAC50CC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B1F8DB-3C6A-46F3-9353-428ABDC8C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2E2056-7549-400C-A5AE-9B4E9966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F263A1-A1C2-477F-B2AC-CDE77275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5D268B-4A7F-4C25-B6ED-FF9E134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490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3629" y="1268416"/>
            <a:ext cx="11044767" cy="4321175"/>
          </a:xfrm>
        </p:spPr>
        <p:txBody>
          <a:bodyPr/>
          <a:lstStyle>
            <a:lvl1pPr marL="284400" indent="-284400">
              <a:spcBef>
                <a:spcPts val="0"/>
              </a:spcBef>
              <a:buFont typeface="Arial" pitchFamily="34" charset="0"/>
              <a:buChar char="•"/>
              <a:defRPr>
                <a:latin typeface="Ubuntu" pitchFamily="34" charset="0"/>
              </a:defRPr>
            </a:lvl1pPr>
            <a:lvl2pPr marL="533400" indent="-284163">
              <a:spcBef>
                <a:spcPts val="0"/>
              </a:spcBef>
              <a:buFont typeface="Arial" pitchFamily="34" charset="0"/>
              <a:buChar char="•"/>
              <a:defRPr sz="1400">
                <a:latin typeface="Ubuntu" pitchFamily="34" charset="0"/>
              </a:defRPr>
            </a:lvl2pPr>
            <a:lvl3pPr marL="812800" indent="-266700">
              <a:spcBef>
                <a:spcPts val="0"/>
              </a:spcBef>
              <a:buFont typeface="Arial" pitchFamily="34" charset="0"/>
              <a:buChar char="•"/>
              <a:defRPr>
                <a:latin typeface="Ubuntu" pitchFamily="34" charset="0"/>
              </a:defRPr>
            </a:lvl3pPr>
            <a:lvl4pPr marL="1168400" indent="-284163">
              <a:spcBef>
                <a:spcPts val="0"/>
              </a:spcBef>
              <a:buFont typeface="Arial" pitchFamily="34" charset="0"/>
              <a:buChar char="•"/>
              <a:tabLst/>
              <a:defRPr>
                <a:latin typeface="Ubuntu" pitchFamily="34" charset="0"/>
              </a:defRPr>
            </a:lvl4pPr>
            <a:lvl5pPr marL="1524000" indent="-284163">
              <a:spcBef>
                <a:spcPts val="0"/>
              </a:spcBef>
              <a:buFont typeface="Arial" pitchFamily="34" charset="0"/>
              <a:buChar char="•"/>
              <a:defRPr>
                <a:latin typeface="Ubuntu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573617" y="6165306"/>
            <a:ext cx="8786283" cy="576808"/>
          </a:xfrm>
        </p:spPr>
        <p:txBody>
          <a:bodyPr lIns="0" tIns="0" rIns="0" bIns="0"/>
          <a:lstStyle>
            <a:lvl1pPr algn="l">
              <a:tabLst>
                <a:tab pos="271463" algn="l"/>
              </a:tabLst>
              <a:defRPr lang="de-DE" sz="1000" kern="1200">
                <a:solidFill>
                  <a:srgbClr val="9CD6E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463" algn="l"/>
              </a:tabLst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9CD6E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73629" y="0"/>
            <a:ext cx="11044767" cy="692696"/>
          </a:xfrm>
          <a:prstGeom prst="rect">
            <a:avLst/>
          </a:prstGeom>
          <a:effectLst>
            <a:outerShdw blurRad="25400" dist="25400" dir="2700000" algn="tl" rotWithShape="0">
              <a:srgbClr val="FFEC00">
                <a:alpha val="40000"/>
              </a:srgbClr>
            </a:outerShdw>
          </a:effectLst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1273968" y="17"/>
            <a:ext cx="774693" cy="69269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9CD6E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A6BD1-6F17-44EA-86F9-A97AC3423D71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9CD6E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9CD6E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77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309D-43A9-4967-A90A-365973E4D1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58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0EA3D7-B564-4426-A5AA-39FB0DD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FA2E3F-F8FA-4FC2-A99D-E22B7356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23A821-58DE-4FAF-B106-2CA301D1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B57400-91AC-4901-9A1C-6BB20A6E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D85F48-913F-49BC-820C-CCCDCFEA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772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FCC6-A84B-463E-93D8-F9E80124B7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860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465A-2BE3-4E8E-B8F5-94741D606B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770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C5CF-83AC-4434-B7B2-BD4F3CA72B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218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6969-BCF2-41B5-B306-6F9B44C6F2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882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C8D3-E518-496B-AE77-D17EE4D94F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476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4040C-580F-4175-B8B2-D104103B0B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568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BA14-F773-4581-A1B6-C3F2140B1A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244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FC9C-D2D9-4FA2-A19C-1981DC9063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441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5600-2B8C-4E33-AED1-472FA0D1F2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690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82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82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5EDB-F440-47B8-8572-60C1B7210F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14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091157-A54E-4A49-8A91-867A6F21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9996AC-DBD0-4234-BE9A-8EC8E8078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02B19E-0954-469A-AA8D-4E418564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106D97-5EA6-4A7A-8235-37D9CAB1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B738DD-564C-4BB7-9B50-AF34BEA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45F4C6-0A52-4B9E-BEEB-3729574C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859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1CC2-F270-4379-957F-1474DA40F5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802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309D-43A9-4967-A90A-365973E4D1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465A-2BE3-4E8E-B8F5-94741D606B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6969-BCF2-41B5-B306-6F9B44C6F2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BA14-F773-4581-A1B6-C3F2140B1A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5EDB-F440-47B8-8572-60C1B7210F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BA14-F773-4581-A1B6-C3F2140B1A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5EDB-F440-47B8-8572-60C1B7210F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1693" y="138599"/>
            <a:ext cx="11500339" cy="1143000"/>
          </a:xfrm>
        </p:spPr>
        <p:txBody>
          <a:bodyPr anchor="b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1709" y="6484963"/>
            <a:ext cx="5382359" cy="37306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57968" y="6484963"/>
            <a:ext cx="5394081" cy="373063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629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1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D3D4B-F3B3-4B9C-A51F-9BA6A0B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EA4BA9-738C-4B02-8D41-24DB4276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3C3D09-454D-49CB-8857-777F68D9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E14412C-F026-4379-AEF9-91093ABE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13CD089-05E9-4F38-AC71-18A9422D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16E45A3-9686-4C20-9BA6-468B933F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AB2C60-4235-43BF-84DE-AC979F3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B8954F8-C660-42E2-A645-CB88ECB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209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33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81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F0994-F17C-46C2-935A-B93E8CA3C61A}"/>
              </a:ext>
            </a:extLst>
          </p:cNvPr>
          <p:cNvSpPr txBox="1"/>
          <p:nvPr userDrawn="1"/>
        </p:nvSpPr>
        <p:spPr>
          <a:xfrm>
            <a:off x="10160000" y="6611796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2020</a:t>
            </a:r>
          </a:p>
        </p:txBody>
      </p:sp>
    </p:spTree>
    <p:extLst>
      <p:ext uri="{BB962C8B-B14F-4D97-AF65-F5344CB8AC3E}">
        <p14:creationId xmlns:p14="http://schemas.microsoft.com/office/powerpoint/2010/main" val="2014620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891832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831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32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32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70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2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35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744207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3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517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93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3503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481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3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3599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3DBB-7C1F-40A9-9428-9036D98612C4}"/>
              </a:ext>
            </a:extLst>
          </p:cNvPr>
          <p:cNvSpPr/>
          <p:nvPr userDrawn="1"/>
        </p:nvSpPr>
        <p:spPr>
          <a:xfrm>
            <a:off x="2082785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40A82-5B0D-48F5-BD99-BD4CAE90B1E3}"/>
              </a:ext>
            </a:extLst>
          </p:cNvPr>
          <p:cNvSpPr/>
          <p:nvPr userDrawn="1"/>
        </p:nvSpPr>
        <p:spPr>
          <a:xfrm>
            <a:off x="3703173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D9177-F294-4704-9748-FF8C822F0A58}"/>
              </a:ext>
            </a:extLst>
          </p:cNvPr>
          <p:cNvSpPr/>
          <p:nvPr userDrawn="1"/>
        </p:nvSpPr>
        <p:spPr>
          <a:xfrm>
            <a:off x="5323557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E31A9-971C-47F3-A7AC-EEF8A7F83798}"/>
              </a:ext>
            </a:extLst>
          </p:cNvPr>
          <p:cNvSpPr/>
          <p:nvPr userDrawn="1"/>
        </p:nvSpPr>
        <p:spPr>
          <a:xfrm>
            <a:off x="6943945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DF6B9-2043-41D5-AD9F-92155B6B2524}"/>
              </a:ext>
            </a:extLst>
          </p:cNvPr>
          <p:cNvSpPr/>
          <p:nvPr userDrawn="1"/>
        </p:nvSpPr>
        <p:spPr>
          <a:xfrm>
            <a:off x="462401" y="-16761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4746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8AD9D-D460-4B74-A580-C284913F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0DE590-39B4-4434-81F7-39C3A4A6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212E02-75AD-425F-A909-DBBD2FFB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C03342-4A14-473C-91C7-05E8AE9B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908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ALID LAYOUT : [Subgroup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A3E46-6E7A-42A2-AF60-23CC637C266A}"/>
              </a:ext>
            </a:extLst>
          </p:cNvPr>
          <p:cNvSpPr/>
          <p:nvPr userDrawn="1"/>
        </p:nvSpPr>
        <p:spPr>
          <a:xfrm>
            <a:off x="1979713" y="-13713"/>
            <a:ext cx="3281311" cy="228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en-US" sz="1200" b="1" spc="0" baseline="0" dirty="0"/>
              <a:t>SUBGROUP ANALYSES</a:t>
            </a:r>
            <a:endParaRPr lang="en-GB" sz="1200" b="1" spc="0" baseline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3DBB-7C1F-40A9-9428-9036D98612C4}"/>
              </a:ext>
            </a:extLst>
          </p:cNvPr>
          <p:cNvSpPr/>
          <p:nvPr userDrawn="1"/>
        </p:nvSpPr>
        <p:spPr>
          <a:xfrm>
            <a:off x="8466449" y="-137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40A82-5B0D-48F5-BD99-BD4CAE90B1E3}"/>
              </a:ext>
            </a:extLst>
          </p:cNvPr>
          <p:cNvSpPr/>
          <p:nvPr userDrawn="1"/>
        </p:nvSpPr>
        <p:spPr>
          <a:xfrm>
            <a:off x="457201" y="-137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D9177-F294-4704-9748-FF8C822F0A58}"/>
              </a:ext>
            </a:extLst>
          </p:cNvPr>
          <p:cNvSpPr/>
          <p:nvPr userDrawn="1"/>
        </p:nvSpPr>
        <p:spPr>
          <a:xfrm>
            <a:off x="5421441" y="-137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E31A9-971C-47F3-A7AC-EEF8A7F83798}"/>
              </a:ext>
            </a:extLst>
          </p:cNvPr>
          <p:cNvSpPr/>
          <p:nvPr userDrawn="1"/>
        </p:nvSpPr>
        <p:spPr>
          <a:xfrm>
            <a:off x="6943945" y="-137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10382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ALID LAYOUT : [exacerbations and mortalit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A3E46-6E7A-42A2-AF60-23CC637C266A}"/>
              </a:ext>
            </a:extLst>
          </p:cNvPr>
          <p:cNvSpPr/>
          <p:nvPr userDrawn="1"/>
        </p:nvSpPr>
        <p:spPr>
          <a:xfrm>
            <a:off x="3502215" y="-12013"/>
            <a:ext cx="3281311" cy="228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en-US" sz="1200" b="1" spc="0" baseline="0" dirty="0"/>
              <a:t>EXACERBATIONS &amp; MORTALITY</a:t>
            </a:r>
            <a:endParaRPr lang="en-GB" sz="1200" b="1" spc="0" baseline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3DBB-7C1F-40A9-9428-9036D98612C4}"/>
              </a:ext>
            </a:extLst>
          </p:cNvPr>
          <p:cNvSpPr/>
          <p:nvPr userDrawn="1"/>
        </p:nvSpPr>
        <p:spPr>
          <a:xfrm>
            <a:off x="8466449" y="-120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40A82-5B0D-48F5-BD99-BD4CAE90B1E3}"/>
              </a:ext>
            </a:extLst>
          </p:cNvPr>
          <p:cNvSpPr/>
          <p:nvPr userDrawn="1"/>
        </p:nvSpPr>
        <p:spPr>
          <a:xfrm>
            <a:off x="1979705" y="-120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E31A9-971C-47F3-A7AC-EEF8A7F83798}"/>
              </a:ext>
            </a:extLst>
          </p:cNvPr>
          <p:cNvSpPr/>
          <p:nvPr userDrawn="1"/>
        </p:nvSpPr>
        <p:spPr>
          <a:xfrm>
            <a:off x="6943945" y="-120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3AAB6A-D41F-4383-954C-8C85FF3D3BE0}"/>
              </a:ext>
            </a:extLst>
          </p:cNvPr>
          <p:cNvSpPr/>
          <p:nvPr userDrawn="1"/>
        </p:nvSpPr>
        <p:spPr>
          <a:xfrm>
            <a:off x="457201" y="-137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7444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ALID LAYOUT : [Tipp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A3E46-6E7A-42A2-AF60-23CC637C266A}"/>
              </a:ext>
            </a:extLst>
          </p:cNvPr>
          <p:cNvSpPr/>
          <p:nvPr userDrawn="1"/>
        </p:nvSpPr>
        <p:spPr>
          <a:xfrm>
            <a:off x="6547222" y="-14094"/>
            <a:ext cx="3281311" cy="228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en-US" sz="1200" b="1" spc="0" baseline="0" dirty="0"/>
              <a:t>TIPPING POINT ANALYSES</a:t>
            </a:r>
            <a:endParaRPr lang="en-GB" sz="1200" b="1" spc="0" baseline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40A82-5B0D-48F5-BD99-BD4CAE90B1E3}"/>
              </a:ext>
            </a:extLst>
          </p:cNvPr>
          <p:cNvSpPr/>
          <p:nvPr userDrawn="1"/>
        </p:nvSpPr>
        <p:spPr>
          <a:xfrm>
            <a:off x="1979705" y="-14094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D9177-F294-4704-9748-FF8C822F0A58}"/>
              </a:ext>
            </a:extLst>
          </p:cNvPr>
          <p:cNvSpPr/>
          <p:nvPr userDrawn="1"/>
        </p:nvSpPr>
        <p:spPr>
          <a:xfrm>
            <a:off x="3502209" y="-14094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E31A9-971C-47F3-A7AC-EEF8A7F83798}"/>
              </a:ext>
            </a:extLst>
          </p:cNvPr>
          <p:cNvSpPr/>
          <p:nvPr userDrawn="1"/>
        </p:nvSpPr>
        <p:spPr>
          <a:xfrm>
            <a:off x="5024709" y="-14094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1C5E77-BE9C-499E-82C0-5BFC308593F1}"/>
              </a:ext>
            </a:extLst>
          </p:cNvPr>
          <p:cNvSpPr/>
          <p:nvPr userDrawn="1"/>
        </p:nvSpPr>
        <p:spPr>
          <a:xfrm>
            <a:off x="457201" y="-13713"/>
            <a:ext cx="1362075" cy="1752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04590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64B2-E514-426F-891B-00310AE83863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807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2F1-6F6C-4B77-9DDB-E0202870095E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741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7BB-F3EA-4F67-AB7F-B74C3326A9CB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577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0B64-434B-447B-AFC7-FB6D39645D00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665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C8F3-E0D0-4661-8A00-9EDBEFB9F9E6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441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54-5A9A-430F-8DB0-427A2B8CEA95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975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52B-5F56-4895-B292-B6482CD4BA3E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41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03233C-D0D0-4B19-A750-9039F543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056AE29-F4CC-42DB-BC8C-793500E3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26BDFA-7EBD-439F-A604-42CC632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0944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0110-A1D6-425F-9B12-62825B34D431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20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8A2-EE71-464C-A011-FA8B9AFA94BA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267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6C5-23DC-41EA-8594-36CD9270D301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388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6B49-CD24-4D79-B3D9-8E6E0B4B8029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218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7F7931E2-EDD0-4116-93D3-AFB5F385AD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defTabSz="457200">
              <a:defRPr/>
            </a:pPr>
            <a:fld id="{CC7432E5-F8E0-41AE-9A6B-AD730338B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50" indent="0">
              <a:buNone/>
              <a:defRPr sz="750"/>
            </a:lvl2pPr>
            <a:lvl3pPr marL="342900" indent="0">
              <a:buNone/>
              <a:defRPr sz="75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145565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E7A3-460A-49B4-939A-7FCC95D9764F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980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0BAF-8F54-4535-88DC-EBB43CE1D10A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379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C961-3A30-4931-97DB-BE887D82A61D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128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63D-7C98-449F-86FB-4F5E314C7BCB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85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C629-E4E0-477A-8DF0-C31F8A60F00F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7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F65AA-CA45-42FA-9E52-297EC158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99E9EC-E5DA-43FC-9A62-55C342E9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9E3323-34E4-4D4D-A5E3-0BBA992DA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AC9D5E-9DDC-44CF-89C6-122BB52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142C0D-1656-4EAA-9EC1-D7EA069A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F97B3C-CE25-42E6-A0D0-83BF1146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9998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0EB-857C-4987-A1B2-54B8CC5FDF42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451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846-06F4-4276-A138-D4396F03D5AB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730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AA91-7E2B-41D2-98A1-7E40CE08DA0E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8167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F252-0ABA-4591-A005-9D301C278F79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2017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8BE3-1EFD-4755-926F-ED07F09886F8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242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816C-8629-48BC-BE23-B801A8645178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8709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5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28D1A-5901-4CA8-82EC-0008113F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094B9D-1FA0-44C8-AD09-0DDF2B1A1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AA533D-4661-4B3C-B4C6-6A514F028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493CA5-FB86-4CA5-9F77-0F61D88F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BE2DD9-46B4-4F9C-B489-E586DF3F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0381DC-9D2A-4C37-B733-270F2A6A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22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6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6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714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714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115200"/>
            <a:ext cx="11328000" cy="1044000"/>
          </a:xfrm>
        </p:spPr>
        <p:txBody>
          <a:bodyPr lIns="0" tIns="0" rIns="0" bIns="0"/>
          <a:lstStyle>
            <a:lvl1pPr algn="l">
              <a:defRPr sz="2800" b="1">
                <a:solidFill>
                  <a:srgbClr val="78BE20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9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7EFA-5695-4952-BED7-9ACC635439E1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06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6367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0" y="16367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1" y="5814282"/>
            <a:ext cx="5520267" cy="360363"/>
          </a:xfr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5733" y="6119829"/>
            <a:ext cx="5520267" cy="360363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38376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14B38D-EFD7-4364-8567-256F652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420FBB-51C1-401F-B3F7-0E5236C1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85BD10-DE9A-4822-8957-F670684C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484A77-2972-438F-AAF5-5B06EA64F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59DB6-6CB9-45AC-B080-D98A866C5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12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0B7BB6E-F817-5C6D-8E5D-41690DFC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1C653C-C1A6-A827-C036-FD9CC61A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301641-310B-EF07-0EC2-CE89DE8E8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52132B-1B96-4D5A-179B-7B2FD5B6E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EED1BF-BB62-676B-4367-01C520D0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4A7E-0872-484B-BE89-5F7646ED811F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D351-F8AF-4925-B298-AF071C841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14B38D-EFD7-4364-8567-256F652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420FBB-51C1-401F-B3F7-0E5236C1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85BD10-DE9A-4822-8957-F670684C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484A77-2972-438F-AAF5-5B06EA64F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59DB6-6CB9-45AC-B080-D98A866C5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06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10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8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641C-1BFD-4E39-BE68-FA3BD8BB5F86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23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  <p:sldLayoutId id="2147484702" r:id="rId13"/>
    <p:sldLayoutId id="214748470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14B38D-EFD7-4364-8567-256F652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420FBB-51C1-401F-B3F7-0E5236C1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85BD10-DE9A-4822-8957-F670684C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484A77-2972-438F-AAF5-5B06EA64F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59DB6-6CB9-45AC-B080-D98A866C5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12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42" r:id="rId2"/>
    <p:sldLayoutId id="2147484943" r:id="rId3"/>
    <p:sldLayoutId id="2147484944" r:id="rId4"/>
    <p:sldLayoutId id="2147484945" r:id="rId5"/>
    <p:sldLayoutId id="2147484946" r:id="rId6"/>
    <p:sldLayoutId id="2147484947" r:id="rId7"/>
    <p:sldLayoutId id="2147484948" r:id="rId8"/>
    <p:sldLayoutId id="2147484949" r:id="rId9"/>
    <p:sldLayoutId id="2147484950" r:id="rId10"/>
    <p:sldLayoutId id="2147484951" r:id="rId11"/>
    <p:sldLayoutId id="21474849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0B7BB6E-F817-5C6D-8E5D-41690DFC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1C653C-C1A6-A827-C036-FD9CC61A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301641-310B-EF07-0EC2-CE89DE8E8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F213-67CF-4844-B4EE-F53CAA612E76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52132B-1B96-4D5A-179B-7B2FD5B6E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EED1BF-BB62-676B-4367-01C520D0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EDCD-81AB-4B48-9F5B-E6888F9A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A36A-BD38-4D94-BB8F-1D4B591DE17E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8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641C-1BFD-4E39-BE68-FA3BD8BB5F86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15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  <p:sldLayoutId id="2147485031" r:id="rId12"/>
    <p:sldLayoutId id="2147485032" r:id="rId13"/>
    <p:sldLayoutId id="2147485033" r:id="rId14"/>
    <p:sldLayoutId id="214748503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2903-2069-42D1-9EF8-5B5A321B4E46}" type="datetimeFigureOut">
              <a:rPr lang="el-GR" smtClean="0"/>
              <a:t>6/10/2025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5047-AE57-4F41-9E4E-C9D32414D5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  <p:sldLayoutId id="21474851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6DEDF-C945-4052-A28C-8E2147E86070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  <p:sldLayoutId id="2147485199" r:id="rId12"/>
    <p:sldLayoutId id="2147485200" r:id="rId13"/>
    <p:sldLayoutId id="21474852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6632"/>
            <a:ext cx="11328400" cy="10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8207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EA911"/>
          </a:solidFill>
          <a:latin typeface="Arial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EA911"/>
          </a:solidFill>
          <a:latin typeface="Arial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EA911"/>
          </a:solidFill>
          <a:latin typeface="Arial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EA911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4">
              <a:lumMod val="10000"/>
            </a:schemeClr>
          </a:solidFill>
          <a:latin typeface="+mj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4">
              <a:lumMod val="10000"/>
            </a:schemeClr>
          </a:solidFill>
          <a:latin typeface="+mj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4">
              <a:lumMod val="10000"/>
            </a:schemeClr>
          </a:solidFill>
          <a:latin typeface="+mj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4">
              <a:lumMod val="10000"/>
            </a:schemeClr>
          </a:solidFill>
          <a:latin typeface="+mj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4">
              <a:lumMod val="10000"/>
            </a:schemeClr>
          </a:solidFill>
          <a:latin typeface="+mj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</a:pPr>
            <a:fld id="{193C2EBC-F27B-4489-878D-76AE337F6DDC}" type="slidenum">
              <a:rPr lang="en-US" smtClean="0">
                <a:solidFill>
                  <a:srgbClr val="000000"/>
                </a:solidFill>
              </a:rPr>
              <a:pPr defTabSz="81281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  <p:sldLayoutId id="2147485250" r:id="rId14"/>
    <p:sldLayoutId id="21474852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6246-64CC-43CC-95E2-4E776D8A3425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4D54-A44A-444A-8EE4-11B28B7ED0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0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14B38D-EFD7-4364-8567-256F652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420FBB-51C1-401F-B3F7-0E5236C1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85BD10-DE9A-4822-8957-F670684C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FD5-F5A9-4467-B957-BAA2F017C513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484A77-2972-438F-AAF5-5B06EA64F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59DB6-6CB9-45AC-B080-D98A866C5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B7C1-9409-4070-8279-6FCCDA3CB76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12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23F13AA-9968-4396-9D14-164C2CD806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951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562" r:id="rId13"/>
    <p:sldLayoutId id="2147484564" r:id="rId14"/>
    <p:sldLayoutId id="2147484566" r:id="rId15"/>
    <p:sldLayoutId id="2147484569" r:id="rId16"/>
    <p:sldLayoutId id="2147484572" r:id="rId17"/>
    <p:sldLayoutId id="2147484973" r:id="rId18"/>
    <p:sldLayoutId id="2147484976" r:id="rId19"/>
    <p:sldLayoutId id="214748497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18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66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31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023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2483-6051-49B1-8483-4B215A66900F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2019 Global Initiative for Chronic Obstructive Lung Disease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66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A36A-BD38-4D94-BB8F-1D4B591DE17E}" type="datetime1">
              <a:rPr lang="en-AU" smtClean="0"/>
              <a:pPr/>
              <a:t>6/10/2025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2024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448D-6502-4295-B405-BDA4B517BFE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83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1" y="63564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3863-6944-4D6E-8259-15F4C31FEE56}" type="datetimeFigureOut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4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27B5-ABDA-4C2B-8B0B-9F8F93338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  <p:sldLayoutId id="2147484545" r:id="rId13"/>
    <p:sldLayoutId id="214748454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5996E7-3949-470E-B12F-907C35508EE6}" type="datetimeFigureOut">
              <a:rPr lang="el-GR">
                <a:solidFill>
                  <a:prstClr val="black">
                    <a:tint val="75000"/>
                  </a:prstClr>
                </a:solidFill>
                <a:ea typeface="+mn-ea"/>
                <a:cs typeface="Arial" panose="020B0604020202020204" pitchFamily="34" charset="0"/>
              </a:rPr>
              <a:pPr>
                <a:defRPr/>
              </a:pPr>
              <a:t>6/10/2025</a:t>
            </a:fld>
            <a:endParaRPr lang="el-GR">
              <a:solidFill>
                <a:prstClr val="black">
                  <a:tint val="75000"/>
                </a:prst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8FCA0C2-A1F9-4ACC-BFDA-3C686940C364}" type="slidenum">
              <a:rPr lang="el-GR" altLang="el-GR">
                <a:ea typeface="+mn-ea"/>
                <a:cs typeface="Arial" panose="020B0604020202020204" pitchFamily="34" charset="0"/>
              </a:rPr>
              <a:pPr/>
              <a:t>‹#›</a:t>
            </a:fld>
            <a:endParaRPr lang="el-GR" altLang="el-GR"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3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3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233" name="Rectangle 18023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235" name="Group 1802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0236" name="Rectangle 1802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37" name="Rectangle 1802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239" name="Rectangle 1802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5FC9B-0FDE-400C-BFB9-78C4462CB830}"/>
              </a:ext>
            </a:extLst>
          </p:cNvPr>
          <p:cNvSpPr txBox="1"/>
          <p:nvPr/>
        </p:nvSpPr>
        <p:spPr>
          <a:xfrm>
            <a:off x="155575" y="3308466"/>
            <a:ext cx="6762333" cy="3001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1909" algn="ctr">
              <a:lnSpc>
                <a:spcPct val="90000"/>
              </a:lnSpc>
              <a:spcBef>
                <a:spcPts val="431"/>
              </a:spcBef>
              <a:spcAft>
                <a:spcPts val="75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41" name="Rectangle 1802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43" name="Rectangle 1802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Αποτέλεσμα εικόνας για copd paint">
            <a:extLst>
              <a:ext uri="{FF2B5EF4-FFF2-40B4-BE49-F238E27FC236}">
                <a16:creationId xmlns:a16="http://schemas.microsoft.com/office/drawing/2014/main" id="{31487DBC-E2F2-7DA9-232D-7CD00752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922" y="2530276"/>
            <a:ext cx="2669363" cy="15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45" name="Rectangle 18024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AutoShape 2" descr="chronic obstructive pulmonary disease | pathology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924" name="AutoShape 4" descr="chronic obstructive pulmonary disease | pathology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0226" name="AutoShape 2" descr="COPD - O2 Healthcare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0228" name="AutoShape 4" descr="https://o2healthcaregroup.com/wp-content/uploads/2024/03/Chronic-Obstructive-Pulmonary-Disease_img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7F085-24AC-15D4-AE40-B44F47F511FC}"/>
              </a:ext>
            </a:extLst>
          </p:cNvPr>
          <p:cNvSpPr txBox="1"/>
          <p:nvPr/>
        </p:nvSpPr>
        <p:spPr>
          <a:xfrm>
            <a:off x="302698" y="4176920"/>
            <a:ext cx="6050166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509" marR="0" lvl="0" indent="-260509" algn="ctr" defTabSz="914400" rtl="0" eaLnBrk="1" fontAlgn="auto" latinLnBrk="0" hangingPunct="0">
              <a:lnSpc>
                <a:spcPct val="100000"/>
              </a:lnSpc>
              <a:spcBef>
                <a:spcPts val="431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Γεώργιος Χειλάς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Αναπληρωτής Καθηγητής Πνευμονολογίας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Ιατρικής Σχολής ΕΚΠΑ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Β’ Πανεπιστημιακή Πνευμονολογική Κλινική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Πανεπιστημιακό Γενικό Νοσοκομείο «ΑΤΤΙΚΟΝ»</a:t>
            </a:r>
          </a:p>
        </p:txBody>
      </p:sp>
      <p:pic>
        <p:nvPicPr>
          <p:cNvPr id="5" name="Picture 2" descr="Αρχική σελίδα - Β' Πνευμονολογική κλινική | Αττικόν">
            <a:extLst>
              <a:ext uri="{FF2B5EF4-FFF2-40B4-BE49-F238E27FC236}">
                <a16:creationId xmlns:a16="http://schemas.microsoft.com/office/drawing/2014/main" id="{7C70D328-49A2-8C54-46A0-69717D80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8551" y="5068906"/>
            <a:ext cx="2472295" cy="940547"/>
          </a:xfrm>
          <a:prstGeom prst="rect">
            <a:avLst/>
          </a:prstGeom>
          <a:noFill/>
        </p:spPr>
      </p:pic>
      <p:pic>
        <p:nvPicPr>
          <p:cNvPr id="6" name="Picture 4" descr="ΠΜΣ &quot;Βιολογία της Άσκησης&quot; ΕΚΠΑ - Study in Greece">
            <a:extLst>
              <a:ext uri="{FF2B5EF4-FFF2-40B4-BE49-F238E27FC236}">
                <a16:creationId xmlns:a16="http://schemas.microsoft.com/office/drawing/2014/main" id="{1663F741-56E6-BF65-489C-512FB81C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6299" y="3709449"/>
            <a:ext cx="2968024" cy="1135012"/>
          </a:xfrm>
          <a:prstGeom prst="rect">
            <a:avLst/>
          </a:prstGeom>
          <a:noFill/>
        </p:spPr>
      </p:pic>
      <p:sp>
        <p:nvSpPr>
          <p:cNvPr id="7" name="10 - Ορθογώνιο">
            <a:extLst>
              <a:ext uri="{FF2B5EF4-FFF2-40B4-BE49-F238E27FC236}">
                <a16:creationId xmlns:a16="http://schemas.microsoft.com/office/drawing/2014/main" id="{78750CE0-C0F4-953D-6BA9-82648283C977}"/>
              </a:ext>
            </a:extLst>
          </p:cNvPr>
          <p:cNvSpPr/>
          <p:nvPr/>
        </p:nvSpPr>
        <p:spPr>
          <a:xfrm>
            <a:off x="153919" y="177891"/>
            <a:ext cx="6427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Διαγνωστική προσέγγιση και θεραπευτική αντιμετώπιση οξείας δύσπνοιας - </a:t>
            </a:r>
            <a:r>
              <a:rPr lang="el-G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ΧΑΠ</a:t>
            </a:r>
          </a:p>
        </p:txBody>
      </p:sp>
      <p:pic>
        <p:nvPicPr>
          <p:cNvPr id="2" name="Picture 2" descr="توییتر \ Frits Franssen در توییتر: &amp;quot;Pathophysiology of pulmonary emphysema  and lung hyperinflation in patient with COPD, illustrated by Netter  https://t.co/LVxh9zYxxo&amp;quot;">
            <a:extLst>
              <a:ext uri="{FF2B5EF4-FFF2-40B4-BE49-F238E27FC236}">
                <a16:creationId xmlns:a16="http://schemas.microsoft.com/office/drawing/2014/main" id="{726B9D06-1EB0-EBCE-E03A-0DC991063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4014"/>
          <a:stretch>
            <a:fillRect/>
          </a:stretch>
        </p:blipFill>
        <p:spPr bwMode="auto">
          <a:xfrm>
            <a:off x="7927959" y="733652"/>
            <a:ext cx="2324703" cy="217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Δύσπνοια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Περιγραφή από τους ασθενείς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7473" y="1593895"/>
            <a:ext cx="11304927" cy="48195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Μη ικανοποιητική αναπνοή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Ανάγκη για «παραπάνω» αναπνοή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Αίσθημα «ασφυξίας» ή «δίψας» για αέρα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«Πλάκωμα» στο στήθος που τους εμποδίζει να αναπνεύσει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Αδυναμία να εκτελέσουν τις καθημερινές τους δραστηριότητες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Αδυναμία να πάρουν βαθιά ανάσα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Εύκολη κόπωση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31" y="2068436"/>
            <a:ext cx="3598935" cy="35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3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5886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Δύσπνοια - </a:t>
            </a:r>
            <a:r>
              <a:rPr lang="el-G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Μορφές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397292" y="1195776"/>
            <a:ext cx="7895370" cy="55014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l-GR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Ορθόπνοια</a:t>
            </a:r>
            <a:endParaRPr lang="el-GR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Η δύσπνοια που εμφανίζει ο ασθενής στην ύπτια θέση και ανακουφίζεται σε καθιστή ή όρθια θέση (καρδιακή ανεπάρκεια)</a:t>
            </a:r>
          </a:p>
          <a:p>
            <a:pPr algn="just">
              <a:lnSpc>
                <a:spcPct val="170000"/>
              </a:lnSpc>
            </a:pPr>
            <a:r>
              <a:rPr lang="el-GR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Πλατύπνοια</a:t>
            </a:r>
            <a:endParaRPr lang="el-G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Η δύσπνοια που εντείνεται σε καθιστή ή όρθια θέση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latin typeface="Arial" panose="020B0604020202020204" pitchFamily="34" charset="0"/>
                <a:cs typeface="Arial" panose="020B0604020202020204" pitchFamily="34" charset="0"/>
              </a:rPr>
              <a:t>ενδοκαρδιακό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shunt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δεξιά προς αριστερά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3600" dirty="0" err="1">
                <a:latin typeface="Arial" panose="020B0604020202020204" pitchFamily="34" charset="0"/>
                <a:cs typeface="Arial" panose="020B0604020202020204" pitchFamily="34" charset="0"/>
              </a:rPr>
              <a:t>ενδοπνευμονικό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shunt,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διαταραχές αερισμού αιμάτωσης)</a:t>
            </a:r>
          </a:p>
          <a:p>
            <a:pPr>
              <a:lnSpc>
                <a:spcPct val="170000"/>
              </a:lnSpc>
            </a:pPr>
            <a:r>
              <a:rPr lang="el-GR" sz="3600" b="1" dirty="0" err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36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νυχτερινή δύσπνοια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Η δύσπνοια που συμβαίνει κατά τη διάρκεια του ύπνου, επιβάλει την έγερση του ασθενούς και δεν υποχωρεί άμεσα σε καθιστή θέση (άσθμα)</a:t>
            </a:r>
          </a:p>
          <a:p>
            <a:pPr marL="0" indent="0" algn="just">
              <a:buNone/>
            </a:pPr>
            <a:endParaRPr lang="el-GR" sz="3600" dirty="0"/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39" y="1457836"/>
            <a:ext cx="3070051" cy="194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A person with orthopnea is short of breath when lying down. Adding pillows under his head makes it easier for him to breath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11268"/>
          <a:stretch/>
        </p:blipFill>
        <p:spPr bwMode="auto">
          <a:xfrm>
            <a:off x="8842380" y="4005440"/>
            <a:ext cx="2952328" cy="22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1379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Δύσπνοια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64861" y="1600201"/>
            <a:ext cx="5990896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δύσπνοια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αιφνίδια έναρξη δύσπνοιας, εμφανιζόμενη από ωρών έως ημερών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Χρόνια Δύσπνοια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δύσπνοια που διαρκεί &gt;4 εβδομάδες</a:t>
            </a:r>
          </a:p>
        </p:txBody>
      </p:sp>
      <p:pic>
        <p:nvPicPr>
          <p:cNvPr id="6146" name="Picture 2" descr="Δεν σας φτάνει ο αέρας, έχετε δύσπνοια; Αιτίες που την προκαλούν; Πότε  πρέπει να πάτε σε νοσοκομείο; | MEDLABNEWS.GR / IATRIKA NEA">
            <a:extLst>
              <a:ext uri="{FF2B5EF4-FFF2-40B4-BE49-F238E27FC236}">
                <a16:creationId xmlns:a16="http://schemas.microsoft.com/office/drawing/2014/main" id="{331BBF1B-CFBF-2175-A2A8-82D76E49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001" y="1600201"/>
            <a:ext cx="4677997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6029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Διαφορική Διάγνωση Δύσπνοιας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b="39863"/>
          <a:stretch/>
        </p:blipFill>
        <p:spPr bwMode="auto">
          <a:xfrm>
            <a:off x="443845" y="1215574"/>
            <a:ext cx="5256966" cy="54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59887" r="548" b="2"/>
          <a:stretch/>
        </p:blipFill>
        <p:spPr bwMode="auto">
          <a:xfrm>
            <a:off x="6242472" y="1988839"/>
            <a:ext cx="5318687" cy="38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72034" y="274638"/>
            <a:ext cx="9020754" cy="381435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Δύσπνοια – Αλγοριθμική προσέγγιση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59758"/>
              </p:ext>
            </p:extLst>
          </p:nvPr>
        </p:nvGraphicFramePr>
        <p:xfrm>
          <a:off x="1981200" y="1196753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Έλλειψη 4"/>
          <p:cNvSpPr/>
          <p:nvPr/>
        </p:nvSpPr>
        <p:spPr>
          <a:xfrm>
            <a:off x="699212" y="851336"/>
            <a:ext cx="2914252" cy="1450282"/>
          </a:xfrm>
          <a:prstGeom prst="ellipse">
            <a:avLst/>
          </a:prstGeom>
          <a:gradFill>
            <a:gsLst>
              <a:gs pos="22000">
                <a:srgbClr val="FF0000"/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Αρτηριακή πίεση, </a:t>
            </a:r>
            <a:r>
              <a:rPr lang="el-G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Σφύξεις</a:t>
            </a:r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Αναπνοές, Θερμοκρασία, Οξυμετρία</a:t>
            </a:r>
          </a:p>
        </p:txBody>
      </p:sp>
      <p:pic>
        <p:nvPicPr>
          <p:cNvPr id="2050" name="Picture 2" descr="C:\Users\Dell User\OneDrive\Pictures\Screenshots\2024-03-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49" y="2177771"/>
            <a:ext cx="2808312" cy="13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Έλλειψη 5"/>
          <p:cNvSpPr/>
          <p:nvPr/>
        </p:nvSpPr>
        <p:spPr>
          <a:xfrm>
            <a:off x="797256" y="2405729"/>
            <a:ext cx="2914252" cy="1301621"/>
          </a:xfrm>
          <a:prstGeom prst="ellipse">
            <a:avLst/>
          </a:prstGeom>
          <a:gradFill>
            <a:gsLst>
              <a:gs pos="22000">
                <a:srgbClr val="FF0000"/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Τοποθέτηση </a:t>
            </a:r>
            <a:r>
              <a:rPr lang="el-G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Φλεβοκαθετήρα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Οξυγόνου</a:t>
            </a: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959149" y="3920350"/>
            <a:ext cx="2553408" cy="2076854"/>
          </a:xfrm>
          <a:prstGeom prst="roundRect">
            <a:avLst/>
          </a:prstGeom>
          <a:gradFill>
            <a:gsLst>
              <a:gs pos="22000">
                <a:srgbClr val="FF0000"/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  <a:latin typeface="Calibri"/>
            </a:endParaRPr>
          </a:p>
          <a:p>
            <a:pPr algn="just"/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Αδρό Ιστορικό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Έναρξη – διάρκεια  συμπτωμάτων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Συνοδά</a:t>
            </a:r>
            <a:r>
              <a:rPr lang="el-G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νοσήματα (καρδιαγγειακό/ αναπνευστικό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l-GR" b="1" dirty="0">
              <a:solidFill>
                <a:prstClr val="white"/>
              </a:solidFill>
              <a:latin typeface="Calibri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4511824" y="3356992"/>
            <a:ext cx="1340336" cy="101951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6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11975"/>
              </p:ext>
            </p:extLst>
          </p:nvPr>
        </p:nvGraphicFramePr>
        <p:xfrm>
          <a:off x="1981200" y="1196753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Dell User\OneDrive\Pictures\Screenshots\2024-03-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73" y="2046661"/>
            <a:ext cx="2808312" cy="13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Έλλειψη 7"/>
          <p:cNvSpPr/>
          <p:nvPr/>
        </p:nvSpPr>
        <p:spPr>
          <a:xfrm>
            <a:off x="6447910" y="3368220"/>
            <a:ext cx="1476164" cy="1035208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1EAC92D-8D5F-198A-918B-8756B760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Δύσπνοια – Αλγοριθμική προσέγγιση </a:t>
            </a:r>
          </a:p>
        </p:txBody>
      </p:sp>
    </p:spTree>
    <p:extLst>
      <p:ext uri="{BB962C8B-B14F-4D97-AF65-F5344CB8AC3E}">
        <p14:creationId xmlns:p14="http://schemas.microsoft.com/office/powerpoint/2010/main" val="1763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110608064"/>
              </p:ext>
            </p:extLst>
          </p:nvPr>
        </p:nvGraphicFramePr>
        <p:xfrm>
          <a:off x="1703512" y="260648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Έλλειψη 4"/>
          <p:cNvSpPr/>
          <p:nvPr/>
        </p:nvSpPr>
        <p:spPr>
          <a:xfrm>
            <a:off x="895481" y="294819"/>
            <a:ext cx="3293998" cy="1231284"/>
          </a:xfrm>
          <a:prstGeom prst="ellipse">
            <a:avLst/>
          </a:prstGeom>
          <a:gradFill>
            <a:gsLst>
              <a:gs pos="22000">
                <a:srgbClr val="00B050"/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Γενική αίματος, βιοχημικός έλεγχος, </a:t>
            </a:r>
            <a:r>
              <a:rPr lang="el-GR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Τροπονίνη</a:t>
            </a:r>
            <a:r>
              <a:rPr lang="el-G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BNP</a:t>
            </a:r>
            <a:endParaRPr lang="el-G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11824" y="5589240"/>
            <a:ext cx="151216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radiologymasterclass.co.uk/images/chest-images/gallery-pneumothorax/cxr_gall_adb.jpg?mtime=20210304211317&amp;focal=n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16" y="2428953"/>
            <a:ext cx="3798480" cy="18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6" y="260648"/>
            <a:ext cx="2362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 descr="Pneumonia | Radiology Reference Article | Radiopaedia.or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" y="1684974"/>
            <a:ext cx="1758489" cy="168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16483A5-7AB9-FACC-3583-EADF0338E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6"/>
          <a:stretch/>
        </p:blipFill>
        <p:spPr bwMode="auto">
          <a:xfrm>
            <a:off x="164904" y="3697825"/>
            <a:ext cx="2527449" cy="24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492680227"/>
              </p:ext>
            </p:extLst>
          </p:nvPr>
        </p:nvGraphicFramePr>
        <p:xfrm>
          <a:off x="882869" y="182881"/>
          <a:ext cx="10228668" cy="662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Στρογγυλεμένο ορθογώνιο 4"/>
          <p:cNvSpPr/>
          <p:nvPr/>
        </p:nvSpPr>
        <p:spPr>
          <a:xfrm>
            <a:off x="428826" y="250993"/>
            <a:ext cx="4185514" cy="23859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Ιστορικό Δύσπνοιας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Έναρξη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Διάρκεια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Ένταση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Συχνότητα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 που την επιδεινώνουν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ή καταστάσεις που την μετριάζουν</a:t>
            </a:r>
          </a:p>
          <a:p>
            <a:endParaRPr lang="el-GR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/>
          <a:stretch/>
        </p:blipFill>
        <p:spPr bwMode="auto">
          <a:xfrm>
            <a:off x="7614771" y="567261"/>
            <a:ext cx="2808311" cy="238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FEF1F-F4C2-6A8D-9C78-7C65B659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2FFEC1-61DC-83B3-CAA1-784DB684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Μέθοδοι ανακούφισης της δύσπνοιας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307D85-FF79-B4D7-96AB-498D3DBA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3" y="826845"/>
            <a:ext cx="3720008" cy="2820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4781E-2EE8-127D-1E4B-AC0449211EDD}"/>
              </a:ext>
            </a:extLst>
          </p:cNvPr>
          <p:cNvSpPr txBox="1"/>
          <p:nvPr/>
        </p:nvSpPr>
        <p:spPr>
          <a:xfrm>
            <a:off x="884316" y="3672189"/>
            <a:ext cx="22913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Θέση ανακούφισης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5 Breathing Exercises for COPD">
            <a:extLst>
              <a:ext uri="{FF2B5EF4-FFF2-40B4-BE49-F238E27FC236}">
                <a16:creationId xmlns:a16="http://schemas.microsoft.com/office/drawing/2014/main" id="{803DF2B4-65F3-9852-24BE-098E04C3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49" y="826839"/>
            <a:ext cx="3862955" cy="21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8086E2-D35E-58FB-9828-19C7E571925F}"/>
              </a:ext>
            </a:extLst>
          </p:cNvPr>
          <p:cNvSpPr txBox="1"/>
          <p:nvPr/>
        </p:nvSpPr>
        <p:spPr>
          <a:xfrm>
            <a:off x="6782172" y="3088329"/>
            <a:ext cx="37026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Αναπνοή με προτεταμένα χείλη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Mobility Aids for COPD Patients May Help Transform Your Life">
            <a:extLst>
              <a:ext uri="{FF2B5EF4-FFF2-40B4-BE49-F238E27FC236}">
                <a16:creationId xmlns:a16="http://schemas.microsoft.com/office/drawing/2014/main" id="{8D664C6D-6383-31BD-3AAA-38DC868A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61" y="4093788"/>
            <a:ext cx="3236459" cy="21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6597D-163A-0493-AA25-01D79F92D145}"/>
              </a:ext>
            </a:extLst>
          </p:cNvPr>
          <p:cNvSpPr txBox="1"/>
          <p:nvPr/>
        </p:nvSpPr>
        <p:spPr>
          <a:xfrm>
            <a:off x="2472794" y="6269593"/>
            <a:ext cx="23936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Βοηθήματα βάδισης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0" name="Picture 6" descr="Handheld fans — INSPIRE: breathing better">
            <a:extLst>
              <a:ext uri="{FF2B5EF4-FFF2-40B4-BE49-F238E27FC236}">
                <a16:creationId xmlns:a16="http://schemas.microsoft.com/office/drawing/2014/main" id="{F343DDBD-5EC6-4C91-A859-D8D18DF3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03" y="35900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7AE6E5-D5B9-E0F3-7224-196D6484FFDE}"/>
              </a:ext>
            </a:extLst>
          </p:cNvPr>
          <p:cNvSpPr txBox="1"/>
          <p:nvPr/>
        </p:nvSpPr>
        <p:spPr>
          <a:xfrm>
            <a:off x="7496979" y="5814536"/>
            <a:ext cx="23337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Ανεμιστήρες χειρός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0FC99226-6D4D-772C-A091-0BDC6309658F}"/>
              </a:ext>
            </a:extLst>
          </p:cNvPr>
          <p:cNvSpPr txBox="1"/>
          <p:nvPr/>
        </p:nvSpPr>
        <p:spPr>
          <a:xfrm rot="10800000" flipV="1">
            <a:off x="7239001" y="6357182"/>
            <a:ext cx="46862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Murray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ΜΑ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2023; 19: 220229.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2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907"/>
            <a:ext cx="4367808" cy="58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175788" y="3092457"/>
            <a:ext cx="7872873" cy="324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329 million cases globally in 2019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↑ rates of mortality/morbidity</a:t>
            </a:r>
            <a:endParaRPr kumimoji="0" lang="el-GR" sz="21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Leading risk factor: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smoking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(including early life exposure)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Pathogenesis of COPD: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airway inflammation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oxidative stress, genetic factors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epithelial-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mesenchymal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transition (EMT) mediated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airway remodeling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endothelial-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mesenchymal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transition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EndMT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mediated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vascular remodeling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COPD often coexists with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lung cancer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cardiovascular diseases,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pulmonary hypertension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other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comorbidities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334920" y="6112266"/>
            <a:ext cx="5618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 W,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Respiratory Research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25: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338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7092" b="7677"/>
          <a:stretch>
            <a:fillRect/>
          </a:stretch>
        </p:blipFill>
        <p:spPr bwMode="auto">
          <a:xfrm>
            <a:off x="4148298" y="359454"/>
            <a:ext cx="7357941" cy="20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199163-8CCF-EAE6-288B-202439F7D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3" t="22754" r="49826" b="5826"/>
          <a:stretch>
            <a:fillRect/>
          </a:stretch>
        </p:blipFill>
        <p:spPr>
          <a:xfrm>
            <a:off x="90890" y="847514"/>
            <a:ext cx="4084898" cy="3829625"/>
          </a:xfrm>
          <a:prstGeom prst="rect">
            <a:avLst/>
          </a:prstGeom>
        </p:spPr>
      </p:pic>
      <p:pic>
        <p:nvPicPr>
          <p:cNvPr id="3" name="Picture 2" descr="WHO | World Health Organization">
            <a:extLst>
              <a:ext uri="{FF2B5EF4-FFF2-40B4-BE49-F238E27FC236}">
                <a16:creationId xmlns:a16="http://schemas.microsoft.com/office/drawing/2014/main" id="{132AEC74-FBD8-9E49-1110-51A06611F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15337"/>
          <a:stretch>
            <a:fillRect/>
          </a:stretch>
        </p:blipFill>
        <p:spPr bwMode="auto">
          <a:xfrm>
            <a:off x="9936427" y="2660915"/>
            <a:ext cx="1536171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981200" y="277151"/>
            <a:ext cx="8229600" cy="535781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Δήλωση συμφερόντων</a:t>
            </a:r>
            <a:endParaRPr lang="en-US" altLang="el-GR" sz="3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07" y="1589915"/>
            <a:ext cx="11279184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Έχω λάβει τιμητικές αμοιβές για ομιλίες και παροχή συμβουλευτικών υπηρεσιών από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</a:p>
          <a:p>
            <a:pPr marL="257175" marR="0" lvl="0" indent="-25717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AstraZeneca,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Alector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Pharmaceuticals,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Boehringer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Ingelheim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hiesi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CSL Behring, ELPEN,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Innovis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GILEAD, GSK,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Guidotti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Menarini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Novartis,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Pharmathen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Pfizer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Sanofi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Specialty Therapeutics, UCB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8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95208" y="1509626"/>
            <a:ext cx="11906333" cy="39250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Η 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Χρόνια Αποφρακτική Πνευμονοπάθεια (ΧΑΠ)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είναι μία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ετερογενής «κατάσταση» των πνευμόνων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που χαρακτηρίζεται από χρόνια συμπτώματα του αναπνευστικού συστήματος 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(δύσπνοια, βήχας, απόχρεμψη ή/και παροξύνσεις)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που οφείλονται σε διαταραχές των αεραγωγών </a:t>
            </a:r>
            <a:r>
              <a:rPr lang="el-GR" sz="2000" b="1" dirty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(βρογχίτιδα, βρογχιολίτιδα)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ή/και των κυψελίδων </a:t>
            </a:r>
            <a:r>
              <a:rPr lang="el-GR" sz="20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(εμφύσημα)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και προκαλούν εμμένον, συχνά προοδευτικό, περιορισμό της ροής του αέρα.</a:t>
            </a:r>
          </a:p>
          <a:p>
            <a:pPr algn="just">
              <a:lnSpc>
                <a:spcPct val="150000"/>
              </a:lnSpc>
              <a:buNone/>
            </a:pPr>
            <a:endParaRPr lang="el-GR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  <a:buNone/>
            </a:pPr>
            <a:endParaRPr lang="el-GR" sz="2000" dirty="0">
              <a:ea typeface="ＭＳ Ｐゴシック" pitchFamily="34" charset="-128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28369" y="214349"/>
            <a:ext cx="11450595" cy="76599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Ορισμός ΧΑΠ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29ED1F45-2B97-4D3C-DA00-0BC8F33B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231" y="6343098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4223208" y="2865747"/>
            <a:ext cx="603316" cy="9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2">
            <a:extLst>
              <a:ext uri="{FF2B5EF4-FFF2-40B4-BE49-F238E27FC236}">
                <a16:creationId xmlns:a16="http://schemas.microsoft.com/office/drawing/2014/main" id="{65ED8F4F-F6B6-97A5-31F2-62C16D015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849299" y="5168348"/>
            <a:ext cx="1124210" cy="11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25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24612-4A8F-C259-8861-67E5A3FA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4B336025-E09D-942D-C15A-E57C1750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  <a:solidFill>
            <a:srgbClr val="FFC000"/>
          </a:solidFill>
        </p:spPr>
        <p:txBody>
          <a:bodyPr/>
          <a:lstStyle/>
          <a:p>
            <a:r>
              <a:rPr lang="el-GR" sz="3200" b="1" dirty="0">
                <a:latin typeface="Arial" pitchFamily="34" charset="0"/>
                <a:cs typeface="Arial" pitchFamily="34" charset="0"/>
              </a:rPr>
              <a:t>ΧΑΠ-Παράγοντες κινδύνου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DB7143F9-BFFA-4A8E-06F4-67D7204E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142984"/>
            <a:ext cx="11546316" cy="45658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Arial" pitchFamily="34" charset="0"/>
                <a:cs typeface="Arial" pitchFamily="34" charset="0"/>
              </a:rPr>
              <a:t>Ο κύριος παράγοντας κινδύνου είναι το κάπνισμα 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  </a:t>
            </a:r>
            <a:r>
              <a:rPr lang="el-GR" sz="2000" u="sng" dirty="0">
                <a:latin typeface="Arial" pitchFamily="34" charset="0"/>
                <a:cs typeface="Arial" pitchFamily="34" charset="0"/>
              </a:rPr>
              <a:t>Άλλοι παράγοντες κινδύνου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Έκθεση σε διάφορα είδη ρύπων, είτε εντός είτε εκτός οικίας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(π.χ. επαγγελματική έκθεση σε καπνό, σε καύση βιομάζας ή άλλα τοξικά αέρια ή διαμονή σε περιοχή με υψηλή ρύπανση)</a:t>
            </a:r>
            <a:endParaRPr lang="el-GR" sz="2000" u="sng" dirty="0"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Ενδογενείς παράγοντες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l-GR" sz="2000" dirty="0">
                <a:latin typeface="Arial" panose="020B0604020202020204" pitchFamily="34" charset="0"/>
                <a:cs typeface="Arial" pitchFamily="34" charset="0"/>
              </a:rPr>
              <a:t>γενετικές ανωμαλίες, ανώμαλη ανάπτυξη πνευμόνων (συνήθως από μητέρες καπνίστριες κατά την κύηση),  επιταχυνόμενη γήρανση</a:t>
            </a:r>
          </a:p>
          <a:p>
            <a:pPr algn="just">
              <a:lnSpc>
                <a:spcPct val="150000"/>
              </a:lnSpc>
            </a:pPr>
            <a:endParaRPr lang="el-G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70B80176-8979-E29E-18AF-F0B2C063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462" y="6269650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26C8F519-EA6D-0C75-B5D3-7B8ED55D5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10541708" y="274733"/>
            <a:ext cx="1124210" cy="11310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4B03C5-1386-BCC7-49AB-278103E40305}"/>
              </a:ext>
            </a:extLst>
          </p:cNvPr>
          <p:cNvSpPr txBox="1"/>
          <p:nvPr/>
        </p:nvSpPr>
        <p:spPr>
          <a:xfrm>
            <a:off x="502275" y="4318463"/>
            <a:ext cx="11426113" cy="188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Σημαντικότερο γενετικό αίτιο ανάπτυξης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XA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έλλειψη α1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αντιθρυψίνης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πρωτεΐνη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αναστολέας των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ελαστασών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των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ουδετεροφίλων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έλλειψη της πρωτεΐνης αυτής οδηγεί στην ανάπτυξη εμφυσήματος σε νεότερα άτομα, ακόμη και μετά από μια μικρή καπνιστική έκθεση </a:t>
            </a:r>
          </a:p>
        </p:txBody>
      </p:sp>
    </p:spTree>
    <p:extLst>
      <p:ext uri="{BB962C8B-B14F-4D97-AF65-F5344CB8AC3E}">
        <p14:creationId xmlns:p14="http://schemas.microsoft.com/office/powerpoint/2010/main" val="35598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220617" y="71414"/>
            <a:ext cx="11685672" cy="1026940"/>
          </a:xfrm>
          <a:noFill/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Θεμελειώδεις μηχανισμοί υπεύθυνοι για τις «αλλαγές» που παρατηρούνται στη ΧΑΠ</a:t>
            </a:r>
          </a:p>
        </p:txBody>
      </p:sp>
      <p:sp>
        <p:nvSpPr>
          <p:cNvPr id="3075" name="AutoShape 7"/>
          <p:cNvSpPr>
            <a:spLocks noGrp="1" noChangeArrowheads="1"/>
          </p:cNvSpPr>
          <p:nvPr>
            <p:ph idx="1"/>
          </p:nvPr>
        </p:nvSpPr>
        <p:spPr>
          <a:xfrm>
            <a:off x="1200151" y="5000651"/>
            <a:ext cx="2783416" cy="40862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scene3d>
            <a:camera prst="legacyObliqueTopRight"/>
            <a:lightRig rig="legacyFlat3" dir="b"/>
          </a:scene3d>
          <a:sp3d extrusionH="125400" prstMaterial="legacyPlastic">
            <a:bevelT w="13500" h="13500" prst="angle"/>
            <a:bevelB w="13500" h="13500" prst="angle"/>
            <a:extrusionClr>
              <a:srgbClr val="9AE6E4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inflammation </a:t>
            </a:r>
          </a:p>
        </p:txBody>
      </p:sp>
      <p:sp>
        <p:nvSpPr>
          <p:cNvPr id="5" name="AutoShape 7"/>
          <p:cNvSpPr txBox="1">
            <a:spLocks noChangeArrowheads="1"/>
          </p:cNvSpPr>
          <p:nvPr/>
        </p:nvSpPr>
        <p:spPr bwMode="auto">
          <a:xfrm>
            <a:off x="4656685" y="4692650"/>
            <a:ext cx="2783417" cy="11237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Plastic">
            <a:bevelT w="13500" h="13500" prst="angle"/>
            <a:bevelB w="13500" h="13500" prst="angle"/>
            <a:extrusionClr>
              <a:srgbClr val="9AE6E4"/>
            </a:extrusionClr>
          </a:sp3d>
        </p:spPr>
        <p:txBody>
          <a:bodyPr anchor="ctr">
            <a:sp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protease-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antiprotease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imbalance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6" name="AutoShape 7"/>
          <p:cNvSpPr txBox="1">
            <a:spLocks noChangeArrowheads="1"/>
          </p:cNvSpPr>
          <p:nvPr/>
        </p:nvSpPr>
        <p:spPr bwMode="auto">
          <a:xfrm>
            <a:off x="8113184" y="4933950"/>
            <a:ext cx="2783416" cy="44267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Plastic">
            <a:bevelT w="13500" h="13500" prst="angle"/>
            <a:bevelB w="13500" h="13500" prst="angle"/>
            <a:extrusionClr>
              <a:srgbClr val="9AE6E4"/>
            </a:extrusionClr>
          </a:sp3d>
        </p:spPr>
        <p:txBody>
          <a:bodyPr anchor="ctr">
            <a:spAutoFit/>
            <a:flatTx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apoptosis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7" name="AutoShape 7"/>
          <p:cNvSpPr txBox="1">
            <a:spLocks noChangeArrowheads="1"/>
          </p:cNvSpPr>
          <p:nvPr/>
        </p:nvSpPr>
        <p:spPr bwMode="auto">
          <a:xfrm>
            <a:off x="4078819" y="2349500"/>
            <a:ext cx="3456516" cy="509588"/>
          </a:xfrm>
          <a:prstGeom prst="roundRect">
            <a:avLst>
              <a:gd name="adj" fmla="val 16667"/>
            </a:avLst>
          </a:prstGeom>
          <a:solidFill>
            <a:srgbClr val="9AE6E4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Plastic">
            <a:bevelT w="13500" h="13500" prst="angle"/>
            <a:bevelB w="13500" h="13500" prst="angle"/>
            <a:extrusionClr>
              <a:srgbClr val="9AE6E4"/>
            </a:extrusionClr>
          </a:sp3d>
        </p:spPr>
        <p:txBody>
          <a:bodyPr anchor="ctr">
            <a:spAutoFit/>
            <a:flatTx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oxidative stress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9 - Δεξιό βέλος"/>
          <p:cNvSpPr>
            <a:spLocks noChangeArrowheads="1"/>
          </p:cNvSpPr>
          <p:nvPr/>
        </p:nvSpPr>
        <p:spPr bwMode="auto">
          <a:xfrm>
            <a:off x="7823200" y="2492402"/>
            <a:ext cx="865717" cy="288925"/>
          </a:xfrm>
          <a:prstGeom prst="rightArrow">
            <a:avLst>
              <a:gd name="adj1" fmla="val 50000"/>
              <a:gd name="adj2" fmla="val 49939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3" name="12 - Βέλος προς τα κάτω"/>
          <p:cNvSpPr>
            <a:spLocks noChangeArrowheads="1"/>
          </p:cNvSpPr>
          <p:nvPr/>
        </p:nvSpPr>
        <p:spPr bwMode="auto">
          <a:xfrm>
            <a:off x="5712887" y="2924202"/>
            <a:ext cx="383116" cy="792163"/>
          </a:xfrm>
          <a:prstGeom prst="downArrow">
            <a:avLst>
              <a:gd name="adj1" fmla="val 50000"/>
              <a:gd name="adj2" fmla="val 50122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809721" y="3908430"/>
            <a:ext cx="8832851" cy="5078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Triggers and exacerbates the three other mechanisms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2381224" y="6305600"/>
            <a:ext cx="7681384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MacNee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W.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Proc Am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Thorac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Soc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2005; 2: 258-66.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17688" y="2191290"/>
            <a:ext cx="2877749" cy="889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Direct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injury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respiratory tract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55592" y="4588503"/>
            <a:ext cx="3383005" cy="1243913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1-s2"/>
          <p:cNvPicPr>
            <a:picLocks noChangeAspect="1" noChangeArrowheads="1"/>
          </p:cNvPicPr>
          <p:nvPr/>
        </p:nvPicPr>
        <p:blipFill>
          <a:blip r:embed="rId2" cstate="print"/>
          <a:srcRect l="40661" t="1254" r="15349" b="87183"/>
          <a:stretch>
            <a:fillRect/>
          </a:stretch>
        </p:blipFill>
        <p:spPr bwMode="auto">
          <a:xfrm>
            <a:off x="3511340" y="1500174"/>
            <a:ext cx="4476781" cy="6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  <p:bldP spid="5" grpId="0" animBg="1"/>
      <p:bldP spid="6" grpId="0" animBg="1"/>
      <p:bldP spid="7" grpId="0" animBg="1"/>
      <p:bldP spid="10" grpId="0" animBg="1"/>
      <p:bldP spid="13" grpId="0" animBg="1"/>
      <p:bldP spid="19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93E-9BA4-5185-CCBF-DC3CB179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>
            <a:extLst>
              <a:ext uri="{FF2B5EF4-FFF2-40B4-BE49-F238E27FC236}">
                <a16:creationId xmlns:a16="http://schemas.microsoft.com/office/drawing/2014/main" id="{85FEFD6E-5EE9-9EAB-9579-31DBCF25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949" y="142852"/>
            <a:ext cx="11296691" cy="1285884"/>
          </a:xfrm>
          <a:noFill/>
        </p:spPr>
        <p:txBody>
          <a:bodyPr>
            <a:normAutofit fontScale="90000"/>
          </a:bodyPr>
          <a:lstStyle/>
          <a:p>
            <a:br>
              <a:rPr lang="en-US" alt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l-G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ΧΑΠ</a:t>
            </a:r>
            <a:r>
              <a:rPr lang="en-US" altLang="el-G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l-G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Ποιές είναι οι παθοφυσιολογικές συνέπειες;</a:t>
            </a:r>
            <a:br>
              <a:rPr lang="el-GR" altLang="el-G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el-G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5074" name="Picture 2" descr="ÎÏÎ¿ÏÎ­Î»ÎµÏÎ¼Î± ÎµÎ¹ÎºÏÎ½Î±Ï Î³Î¹Î± copd pathophysiology">
            <a:extLst>
              <a:ext uri="{FF2B5EF4-FFF2-40B4-BE49-F238E27FC236}">
                <a16:creationId xmlns:a16="http://schemas.microsoft.com/office/drawing/2014/main" id="{6BA0FF7E-82D8-B440-EC15-F54F1DA5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35" y="1785926"/>
            <a:ext cx="9512300" cy="4238626"/>
          </a:xfrm>
          <a:prstGeom prst="rect">
            <a:avLst/>
          </a:prstGeom>
          <a:noFill/>
        </p:spPr>
      </p:pic>
      <p:pic>
        <p:nvPicPr>
          <p:cNvPr id="1795076" name="Picture 4" descr="ÎÏÎ¿ÏÎ­Î»ÎµÏÎ¼Î± ÎµÎ¹ÎºÏÎ½Î±Ï Î³Î¹Î± baloon">
            <a:extLst>
              <a:ext uri="{FF2B5EF4-FFF2-40B4-BE49-F238E27FC236}">
                <a16:creationId xmlns:a16="http://schemas.microsoft.com/office/drawing/2014/main" id="{0C2EB897-0C65-2B00-7828-703FA7F9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467" y="2786079"/>
            <a:ext cx="3714776" cy="3619455"/>
          </a:xfrm>
          <a:prstGeom prst="rect">
            <a:avLst/>
          </a:prstGeom>
          <a:noFill/>
        </p:spPr>
      </p:pic>
      <p:pic>
        <p:nvPicPr>
          <p:cNvPr id="2" name="Picture 2" descr="ÎÏÎ¿ÏÎ­Î»ÎµÏÎ¼Î± ÎµÎ¹ÎºÏÎ½Î±Ï Î³Î¹Î± SLIGHTLY DEFLATED BALLOON">
            <a:extLst>
              <a:ext uri="{FF2B5EF4-FFF2-40B4-BE49-F238E27FC236}">
                <a16:creationId xmlns:a16="http://schemas.microsoft.com/office/drawing/2014/main" id="{885267B1-F0C9-D0CB-5665-73D79F50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312" y="2857496"/>
            <a:ext cx="6928717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4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C5EF-7897-C551-E313-F32A20474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e Troyer 5 copy">
            <a:extLst>
              <a:ext uri="{FF2B5EF4-FFF2-40B4-BE49-F238E27FC236}">
                <a16:creationId xmlns:a16="http://schemas.microsoft.com/office/drawing/2014/main" id="{97F24613-85C0-436C-C4AE-C55B639EB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6" y="2099342"/>
            <a:ext cx="3950208" cy="38039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3" descr="3-torax">
            <a:extLst>
              <a:ext uri="{FF2B5EF4-FFF2-40B4-BE49-F238E27FC236}">
                <a16:creationId xmlns:a16="http://schemas.microsoft.com/office/drawing/2014/main" id="{EB906979-695C-52B7-BB1F-B5BACC367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1379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81DCB7E-7CA4-5BE2-DE8E-084C8B952E0A}"/>
              </a:ext>
            </a:extLst>
          </p:cNvPr>
          <p:cNvGrpSpPr>
            <a:grpSpLocks/>
          </p:cNvGrpSpPr>
          <p:nvPr/>
        </p:nvGrpSpPr>
        <p:grpSpPr bwMode="auto">
          <a:xfrm>
            <a:off x="334433" y="1520846"/>
            <a:ext cx="11618384" cy="1235075"/>
            <a:chOff x="158" y="935"/>
            <a:chExt cx="5489" cy="778"/>
          </a:xfrm>
        </p:grpSpPr>
        <p:sp>
          <p:nvSpPr>
            <p:cNvPr id="53253" name="Text Box 5">
              <a:extLst>
                <a:ext uri="{FF2B5EF4-FFF2-40B4-BE49-F238E27FC236}">
                  <a16:creationId xmlns:a16="http://schemas.microsoft.com/office/drawing/2014/main" id="{380833EC-A89C-50C8-2623-056D0201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480"/>
              <a:ext cx="2138" cy="2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Μειωμένη ζώνη απόθεσης</a:t>
              </a:r>
            </a:p>
          </p:txBody>
        </p:sp>
        <p:sp>
          <p:nvSpPr>
            <p:cNvPr id="53254" name="AutoShape 6">
              <a:extLst>
                <a:ext uri="{FF2B5EF4-FFF2-40B4-BE49-F238E27FC236}">
                  <a16:creationId xmlns:a16="http://schemas.microsoft.com/office/drawing/2014/main" id="{FF356B48-C69C-9258-537E-466EC0C8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935"/>
              <a:ext cx="455" cy="400"/>
            </a:xfrm>
            <a:prstGeom prst="rightArrow">
              <a:avLst>
                <a:gd name="adj1" fmla="val 50000"/>
                <a:gd name="adj2" fmla="val 28438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255" name="AutoShape 7">
              <a:extLst>
                <a:ext uri="{FF2B5EF4-FFF2-40B4-BE49-F238E27FC236}">
                  <a16:creationId xmlns:a16="http://schemas.microsoft.com/office/drawing/2014/main" id="{0EF2E792-F947-7CDC-3776-B991D61C37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84" y="1207"/>
              <a:ext cx="363" cy="218"/>
            </a:xfrm>
            <a:prstGeom prst="rightArrow">
              <a:avLst>
                <a:gd name="adj1" fmla="val 50000"/>
                <a:gd name="adj2" fmla="val 41628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B1B1CC7-3D2B-7C26-1DB6-5A7A5D305B19}"/>
              </a:ext>
            </a:extLst>
          </p:cNvPr>
          <p:cNvGrpSpPr>
            <a:grpSpLocks/>
          </p:cNvGrpSpPr>
          <p:nvPr/>
        </p:nvGrpSpPr>
        <p:grpSpPr bwMode="auto">
          <a:xfrm>
            <a:off x="7440111" y="2349521"/>
            <a:ext cx="3839635" cy="1520825"/>
            <a:chOff x="3515" y="1480"/>
            <a:chExt cx="1814" cy="958"/>
          </a:xfrm>
        </p:grpSpPr>
        <p:sp>
          <p:nvSpPr>
            <p:cNvPr id="53257" name="Text Box 9">
              <a:extLst>
                <a:ext uri="{FF2B5EF4-FFF2-40B4-BE49-F238E27FC236}">
                  <a16:creationId xmlns:a16="http://schemas.microsoft.com/office/drawing/2014/main" id="{5CE5EFD2-6FC7-A6F1-8EF2-7D4BFC7B0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205"/>
              <a:ext cx="1633" cy="23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Εισολκή</a:t>
              </a:r>
              <a:r>
                <a:rPr kumimoji="0" lang="el-GR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κατωτέρων πλευρών</a:t>
              </a:r>
            </a:p>
          </p:txBody>
        </p:sp>
        <p:sp>
          <p:nvSpPr>
            <p:cNvPr id="53258" name="AutoShape 10">
              <a:extLst>
                <a:ext uri="{FF2B5EF4-FFF2-40B4-BE49-F238E27FC236}">
                  <a16:creationId xmlns:a16="http://schemas.microsoft.com/office/drawing/2014/main" id="{4FCB9E1D-2B67-7EC5-B1D5-032BBC09B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480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259" name="AutoShape 11">
              <a:extLst>
                <a:ext uri="{FF2B5EF4-FFF2-40B4-BE49-F238E27FC236}">
                  <a16:creationId xmlns:a16="http://schemas.microsoft.com/office/drawing/2014/main" id="{29447947-0C83-E1FF-6EDD-7024B520B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1480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206790A1-A3C6-8DF3-96E5-AEC1FF51E448}"/>
              </a:ext>
            </a:extLst>
          </p:cNvPr>
          <p:cNvSpPr txBox="1">
            <a:spLocks noChangeArrowheads="1"/>
          </p:cNvSpPr>
          <p:nvPr/>
        </p:nvSpPr>
        <p:spPr>
          <a:xfrm>
            <a:off x="380960" y="5929330"/>
            <a:ext cx="3905277" cy="64294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Συνέπειες υπερδιάτασης</a:t>
            </a:r>
          </a:p>
        </p:txBody>
      </p:sp>
    </p:spTree>
    <p:extLst>
      <p:ext uri="{BB962C8B-B14F-4D97-AF65-F5344CB8AC3E}">
        <p14:creationId xmlns:p14="http://schemas.microsoft.com/office/powerpoint/2010/main" val="40711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BB3E-26E5-FDE1-67F5-CCB03187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low limitation">
            <a:extLst>
              <a:ext uri="{FF2B5EF4-FFF2-40B4-BE49-F238E27FC236}">
                <a16:creationId xmlns:a16="http://schemas.microsoft.com/office/drawing/2014/main" id="{5E613F09-E6E7-E48A-C687-803BB3752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1586" y="1294545"/>
            <a:ext cx="3220369" cy="2359908"/>
          </a:xfrm>
          <a:noFill/>
        </p:spPr>
      </p:pic>
      <p:pic>
        <p:nvPicPr>
          <p:cNvPr id="128002" name="Picture 2" descr="توییتر \ Frits Franssen در توییتر: &amp;quot;Pathophysiology of pulmonary emphysema  and lung hyperinflation in patient with COPD, illustrated by Netter  https://t.co/LVxh9zYxxo&amp;quot;">
            <a:extLst>
              <a:ext uri="{FF2B5EF4-FFF2-40B4-BE49-F238E27FC236}">
                <a16:creationId xmlns:a16="http://schemas.microsoft.com/office/drawing/2014/main" id="{2EE581F1-82BC-761F-06AE-0280BCED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4014"/>
          <a:stretch>
            <a:fillRect/>
          </a:stretch>
        </p:blipFill>
        <p:spPr bwMode="auto">
          <a:xfrm>
            <a:off x="1006177" y="1327653"/>
            <a:ext cx="2324703" cy="2171175"/>
          </a:xfrm>
          <a:prstGeom prst="rect">
            <a:avLst/>
          </a:prstGeom>
          <a:noFill/>
        </p:spPr>
      </p:pic>
      <p:pic>
        <p:nvPicPr>
          <p:cNvPr id="5" name="Picture 3" descr="Dyspnea 1">
            <a:extLst>
              <a:ext uri="{FF2B5EF4-FFF2-40B4-BE49-F238E27FC236}">
                <a16:creationId xmlns:a16="http://schemas.microsoft.com/office/drawing/2014/main" id="{C5504B8C-7B15-945C-6163-D2B835E1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364" y="3842158"/>
            <a:ext cx="3568828" cy="1664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B2B9F2-DD92-B91C-501B-23CE4F8C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6881" t="17452" r="28945" b="16330"/>
          <a:stretch>
            <a:fillRect/>
          </a:stretch>
        </p:blipFill>
        <p:spPr bwMode="auto">
          <a:xfrm>
            <a:off x="8005686" y="1327654"/>
            <a:ext cx="3966571" cy="27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6F364FD-A7F5-7772-D8C6-1651CCBC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0310"/>
          <a:stretch>
            <a:fillRect/>
          </a:stretch>
        </p:blipFill>
        <p:spPr bwMode="auto">
          <a:xfrm>
            <a:off x="8557523" y="4276150"/>
            <a:ext cx="2844099" cy="214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yperinflated Lungs and COPD">
            <a:extLst>
              <a:ext uri="{FF2B5EF4-FFF2-40B4-BE49-F238E27FC236}">
                <a16:creationId xmlns:a16="http://schemas.microsoft.com/office/drawing/2014/main" id="{AAA07745-784D-5226-C443-A70A0FF6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7" y="3810824"/>
            <a:ext cx="3409348" cy="17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10B686-D5E3-ED6A-86A9-EF98DD17A3A9}"/>
              </a:ext>
            </a:extLst>
          </p:cNvPr>
          <p:cNvSpPr txBox="1">
            <a:spLocks noChangeArrowheads="1"/>
          </p:cNvSpPr>
          <p:nvPr/>
        </p:nvSpPr>
        <p:spPr>
          <a:xfrm>
            <a:off x="325120" y="276048"/>
            <a:ext cx="11501120" cy="7237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ΧΑΠ =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Υπερδιάταση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+ Φλεγμονή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B9C20B-6CB7-A096-BC85-C285ACFD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881" y="5931497"/>
            <a:ext cx="2421584" cy="40624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Δύσπνοια</a:t>
            </a:r>
          </a:p>
        </p:txBody>
      </p:sp>
    </p:spTree>
    <p:extLst>
      <p:ext uri="{BB962C8B-B14F-4D97-AF65-F5344CB8AC3E}">
        <p14:creationId xmlns:p14="http://schemas.microsoft.com/office/powerpoint/2010/main" val="37235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785818"/>
          </a:xfrm>
          <a:solidFill>
            <a:srgbClr val="FFC000"/>
          </a:solidFill>
        </p:spPr>
        <p:txBody>
          <a:bodyPr/>
          <a:lstStyle/>
          <a:p>
            <a:r>
              <a:rPr lang="el-GR" sz="3200" b="1" dirty="0">
                <a:latin typeface="Arial" pitchFamily="34" charset="0"/>
                <a:cs typeface="Arial" pitchFamily="34" charset="0"/>
              </a:rPr>
              <a:t>Διάγνωση ΧΑΠ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/>
              <a:t>  </a:t>
            </a:r>
            <a:endParaRPr lang="el-GR" sz="1800" dirty="0"/>
          </a:p>
        </p:txBody>
      </p:sp>
      <p:sp>
        <p:nvSpPr>
          <p:cNvPr id="6" name="5 - Στρογγυλεμένο ορθογώνιο"/>
          <p:cNvSpPr/>
          <p:nvPr/>
        </p:nvSpPr>
        <p:spPr bwMode="auto">
          <a:xfrm>
            <a:off x="857216" y="1500174"/>
            <a:ext cx="4476781" cy="3143272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sz="2000" b="1" dirty="0">
                <a:latin typeface="Arial" pitchFamily="34" charset="0"/>
                <a:cs typeface="Arial" pitchFamily="34" charset="0"/>
              </a:rPr>
              <a:t>Συμπτώματα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Δύσπνοια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Χρόνιος βήχας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Απόχρεμψη</a:t>
            </a:r>
          </a:p>
        </p:txBody>
      </p:sp>
      <p:sp>
        <p:nvSpPr>
          <p:cNvPr id="7" name="6 - Στρογγυλεμένο ορθογώνιο"/>
          <p:cNvSpPr/>
          <p:nvPr/>
        </p:nvSpPr>
        <p:spPr bwMode="auto">
          <a:xfrm>
            <a:off x="6286501" y="1500174"/>
            <a:ext cx="4667283" cy="321471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Arial" pitchFamily="34" charset="0"/>
                <a:cs typeface="Arial" pitchFamily="34" charset="0"/>
              </a:rPr>
              <a:t>Παράγοντες κινδύνου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Ενδογενείς παράγοντες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Κάπνισμα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παγγελματικοί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Εσωτερική/εξωτερική μόλυνση</a:t>
            </a:r>
          </a:p>
        </p:txBody>
      </p:sp>
      <p:sp>
        <p:nvSpPr>
          <p:cNvPr id="8" name="7 - Δεξιό άγκιστρο"/>
          <p:cNvSpPr/>
          <p:nvPr/>
        </p:nvSpPr>
        <p:spPr bwMode="auto">
          <a:xfrm rot="5400000">
            <a:off x="5703091" y="1059649"/>
            <a:ext cx="500066" cy="8096307"/>
          </a:xfrm>
          <a:prstGeom prst="rightBrac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0" i="0" u="none" strike="noStrike" cap="none" normalizeH="0" baseline="0">
              <a:ln>
                <a:noFill/>
              </a:ln>
              <a:solidFill>
                <a:srgbClr val="E7EC18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 bwMode="auto">
          <a:xfrm>
            <a:off x="1960608" y="5500702"/>
            <a:ext cx="8394357" cy="891860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ΣΠΙΡΟΜΕΤΡΗΣΗ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Απαραίτητη για την επιβεβαίωση της διάγνωσης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0611574" y="6269650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l-GR" sz="1600" b="1" dirty="0">
                <a:solidFill>
                  <a:prstClr val="black"/>
                </a:solidFill>
              </a:rPr>
              <a:t>GOLD 202</a:t>
            </a:r>
            <a:r>
              <a:rPr lang="el-GR" altLang="el-GR" sz="1600" b="1" dirty="0">
                <a:solidFill>
                  <a:prstClr val="black"/>
                </a:solidFill>
              </a:rPr>
              <a:t>5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0B324655-9FE9-561C-A558-D3AA89884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342900" y="5406886"/>
            <a:ext cx="1124210" cy="11310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  <a:solidFill>
            <a:srgbClr val="FFC000"/>
          </a:solidFill>
        </p:spPr>
        <p:txBody>
          <a:bodyPr/>
          <a:lstStyle/>
          <a:p>
            <a:r>
              <a:rPr lang="el-GR" sz="3200" b="1" dirty="0">
                <a:latin typeface="Arial" pitchFamily="34" charset="0"/>
                <a:cs typeface="Arial" pitchFamily="34" charset="0"/>
              </a:rPr>
              <a:t>ΧΑΠ - Συνήθη συμπτώματα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3611" y="1142984"/>
            <a:ext cx="11318789" cy="45658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Τα πιο κοινά συμπτώματα είναι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η δύσπνοια, 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ο βήχας και/ή αυξημένη απόχρεμψη </a:t>
            </a:r>
            <a:r>
              <a:rPr lang="el-G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Τα συμπτώματα συνήθως υποεκτιμώνται από τους ασθενείς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303462" y="6269650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C0C9682-55AE-1AA7-BFB0-DA1CBBAB2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10642166" y="128820"/>
            <a:ext cx="1124210" cy="1131073"/>
          </a:xfrm>
          <a:prstGeom prst="rect">
            <a:avLst/>
          </a:prstGeom>
        </p:spPr>
      </p:pic>
      <p:pic>
        <p:nvPicPr>
          <p:cNvPr id="4" name="Picture 3" descr="Flow limitation">
            <a:extLst>
              <a:ext uri="{FF2B5EF4-FFF2-40B4-BE49-F238E27FC236}">
                <a16:creationId xmlns:a16="http://schemas.microsoft.com/office/drawing/2014/main" id="{FCD5C585-083B-A21A-8A71-48AAD4E3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74" y="2487721"/>
            <a:ext cx="3996903" cy="292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yspnea 1">
            <a:extLst>
              <a:ext uri="{FF2B5EF4-FFF2-40B4-BE49-F238E27FC236}">
                <a16:creationId xmlns:a16="http://schemas.microsoft.com/office/drawing/2014/main" id="{C5504B8C-7B15-945C-6163-D2B835E1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713" y="2620011"/>
            <a:ext cx="4792613" cy="2235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143E1AE-A2D7-B2BA-63A2-6349483B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226" y="5026603"/>
            <a:ext cx="1975449" cy="5115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Δύσπνοια</a:t>
            </a:r>
          </a:p>
        </p:txBody>
      </p:sp>
    </p:spTree>
    <p:extLst>
      <p:ext uri="{BB962C8B-B14F-4D97-AF65-F5344CB8AC3E}">
        <p14:creationId xmlns:p14="http://schemas.microsoft.com/office/powerpoint/2010/main" val="39381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714372"/>
          </a:xfrm>
          <a:solidFill>
            <a:srgbClr val="FFC000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Διάγνωση ΧΑΠ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12" y="939120"/>
            <a:ext cx="11620581" cy="45720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κλινική διάγνωση της ΧΑΠ θα πρέπει να θεωρείται πιθανή σε κάθε ασθενή που εμφανίζει δύσπνοια, χρόνιο βήχα ή απόχρεμψη και ιστορικό έκθεσης σε παράγοντες κινδύνου της νόσου (κυρίως κάπνισμα)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09600" y="2429675"/>
            <a:ext cx="11309305" cy="4196020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Ενδείξεις-κλειδιά για να τεθεί η υποψία της ΧΑΠ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Δύσπνοια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Επίμονη, επιδεινούμενη με το χρόνο και την άσκηση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Χρόνιος βήχας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Συχνά διαλείπων και ξηρός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Χρόνια παραγωγή πτυέλων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οποιοδήποτε πρότυπο μπορεί να είναι ένδειξη ΧΑΠ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Παραγωγικός βήχας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30%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των ασθενών με ΧΑΠ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Υποτροπιάζουσες λοιμώξεις κατώτερου αναπνευστικού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Ιστορικό έκθεσης σε παράγοντες κινδύνου της νόσου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(κάπνισμα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βιομάζα, επαγγελματική σκόνη, τοξικά αέρια ή άλλα χημικά)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Οικογενειακό ιστορικό ΧΑΠ ή παραγόντων που σχετίζονται με την παιδική ηλικία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(βάρος γέννησης, λοιμώξεις αναπνευστικού, κτλ)</a:t>
            </a:r>
            <a:endParaRPr kumimoji="0" lang="el-GR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0303462" y="6269650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C62B4C5-B9B1-7F11-E861-434D8AE92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11004265" y="82544"/>
            <a:ext cx="902023" cy="9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F9565-17DE-2E88-8D78-3D8E04087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2B752511-EE28-C7F6-CDED-4A3B3B2D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838200" y="5497785"/>
            <a:ext cx="1124211" cy="1131073"/>
          </a:xfrm>
          <a:prstGeom prst="rect">
            <a:avLst/>
          </a:prstGeom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08B75D9A-C7D9-8954-5C54-8F065703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233" y="6258035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>
              <a:defRPr/>
            </a:pPr>
            <a:r>
              <a:rPr lang="en-US" altLang="el-GR" sz="1600" b="1" dirty="0">
                <a:solidFill>
                  <a:prstClr val="black"/>
                </a:solidFill>
                <a:ea typeface="ＭＳ Ｐゴシック" pitchFamily="34" charset="-128"/>
              </a:rPr>
              <a:t>GOLD 2025</a:t>
            </a:r>
            <a:endParaRPr lang="el-GR" altLang="el-GR" sz="16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1" name="Picture 10" descr="This slide shows Figure 2.6 from the GOLD 2025 report. This Figure is a flowchart with an algorithm for measuring pre and post bronchodilator spirometry. Firstly, pre-bronchodilator FEV1/FVC is measured - if it is greater than or equal to 0.7 then the patient does not have COPD. If it is less than 0.7 then post-bronchodilator FEV1/FVC should be measured. If it is also less than 0.7 COPD is confirmed. ">
            <a:extLst>
              <a:ext uri="{FF2B5EF4-FFF2-40B4-BE49-F238E27FC236}">
                <a16:creationId xmlns:a16="http://schemas.microsoft.com/office/drawing/2014/main" id="{1B725C2A-7525-5D4C-856A-7831D4332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26" t="11959" r="3410" b="12520"/>
          <a:stretch/>
        </p:blipFill>
        <p:spPr bwMode="auto">
          <a:xfrm>
            <a:off x="3161574" y="348250"/>
            <a:ext cx="6010300" cy="6325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2B0C93B-E420-D78A-9A75-14E332331E84}"/>
              </a:ext>
            </a:extLst>
          </p:cNvPr>
          <p:cNvSpPr/>
          <p:nvPr/>
        </p:nvSpPr>
        <p:spPr>
          <a:xfrm>
            <a:off x="4130224" y="2314079"/>
            <a:ext cx="1152128" cy="1714457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7026629" y="2358523"/>
            <a:ext cx="1152128" cy="5297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Στρογγυλεμένο ορθογώνιο"/>
          <p:cNvSpPr/>
          <p:nvPr/>
        </p:nvSpPr>
        <p:spPr>
          <a:xfrm>
            <a:off x="7645031" y="4653981"/>
            <a:ext cx="1152128" cy="6306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6"/>
          <p:cNvSpPr/>
          <p:nvPr/>
        </p:nvSpPr>
        <p:spPr>
          <a:xfrm rot="5400000">
            <a:off x="8389419" y="5655237"/>
            <a:ext cx="797259" cy="2321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Αριστερό 13">
            <a:extLst>
              <a:ext uri="{FF2B5EF4-FFF2-40B4-BE49-F238E27FC236}">
                <a16:creationId xmlns:a16="http://schemas.microsoft.com/office/drawing/2014/main" id="{4F0050FC-A514-19D6-7B88-7BA73C368769}"/>
              </a:ext>
            </a:extLst>
          </p:cNvPr>
          <p:cNvSpPr/>
          <p:nvPr/>
        </p:nvSpPr>
        <p:spPr>
          <a:xfrm>
            <a:off x="4854299" y="5934395"/>
            <a:ext cx="978408" cy="2607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58838-1301-ACED-C6AB-910E56EE1800}"/>
              </a:ext>
            </a:extLst>
          </p:cNvPr>
          <p:cNvSpPr txBox="1"/>
          <p:nvPr/>
        </p:nvSpPr>
        <p:spPr>
          <a:xfrm>
            <a:off x="2307479" y="5678753"/>
            <a:ext cx="227065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for COPD development in the future</a:t>
            </a:r>
            <a:endParaRPr lang="el-G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Εικόνα 7">
            <a:extLst>
              <a:ext uri="{FF2B5EF4-FFF2-40B4-BE49-F238E27FC236}">
                <a16:creationId xmlns:a16="http://schemas.microsoft.com/office/drawing/2014/main" id="{65F69DE5-5C11-8D7E-37A3-E943AC7B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019" y="5196605"/>
            <a:ext cx="1104568" cy="7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Δύσπνοια - </a:t>
            </a:r>
            <a:r>
              <a:rPr lang="el-G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7473" y="1620695"/>
            <a:ext cx="11817832" cy="319094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υποκειμενικό αίσθημα δυσχέρειας στην αναπνοή, που περιλαμβάνει ποιοτικά διακριτές «αισθήσεις» του δυσάρεστου αυτού αισθήματος με διαφορετική ένταση. 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«εμπειρία» αυτή προέρχεται από την αλληλεπίδραση διαφόρων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παθοφυσιολογικών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κοινωνικών, ψυχολογικών και περιβαλλοντικών παραγόντων. 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B2631-E5BE-4CF2-5AD9-E8D22F9BE298}"/>
              </a:ext>
            </a:extLst>
          </p:cNvPr>
          <p:cNvSpPr txBox="1"/>
          <p:nvPr/>
        </p:nvSpPr>
        <p:spPr>
          <a:xfrm>
            <a:off x="1419947" y="5743404"/>
            <a:ext cx="935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American Thoracic Society: Am J Respir Crit Care Med Vol 185,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4, pp 435–452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Feb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3181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285709" y="274638"/>
            <a:ext cx="11715832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Σταδιοποίηση</a:t>
            </a: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της βαρύτητας του περιορισμού της </a:t>
            </a:r>
            <a:r>
              <a:rPr lang="el-GR" sz="28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εκπνευστικής</a:t>
            </a:r>
            <a:r>
              <a:rPr lang="el-GR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ροής του αέρα</a:t>
            </a: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GB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FEV</a:t>
            </a:r>
            <a:r>
              <a:rPr lang="en-GB" sz="2800" b="1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lang="el-GR" sz="2800" b="1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μετά </a:t>
            </a:r>
            <a:r>
              <a:rPr lang="el-GR" sz="28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βρογχοδιαστολή</a:t>
            </a:r>
            <a:r>
              <a:rPr lang="el-GR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933" y="2251075"/>
            <a:ext cx="11057467" cy="32496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91808" y="3470811"/>
                <a:ext cx="20037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</m:oMath>
                  </m:oMathPara>
                </a14:m>
                <a:endPara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08" y="3470811"/>
                <a:ext cx="200376" cy="246221"/>
              </a:xfrm>
              <a:prstGeom prst="rect">
                <a:avLst/>
              </a:prstGeom>
              <a:blipFill>
                <a:blip r:embed="rId4"/>
                <a:stretch>
                  <a:fillRect l="-21875" r="-25000" b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02433" y="4334907"/>
                <a:ext cx="200376" cy="2462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</m:oMath>
                  </m:oMathPara>
                </a14:m>
                <a:endPara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433" y="4334907"/>
                <a:ext cx="200376" cy="246221"/>
              </a:xfrm>
              <a:prstGeom prst="rect">
                <a:avLst/>
              </a:prstGeom>
              <a:blipFill>
                <a:blip r:embed="rId5"/>
                <a:stretch>
                  <a:fillRect l="-21212" r="-21212" b="-7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 - Τίτλος"/>
          <p:cNvSpPr txBox="1">
            <a:spLocks/>
          </p:cNvSpPr>
          <p:nvPr/>
        </p:nvSpPr>
        <p:spPr bwMode="auto">
          <a:xfrm>
            <a:off x="4095736" y="5715016"/>
            <a:ext cx="4572032" cy="928694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Βαθμονόμηση της απόφραξης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grade of airflow limitation)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0120341" y="3619502"/>
            <a:ext cx="3286148" cy="476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3436" y="1825540"/>
            <a:ext cx="214033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Πρόοδος νόσου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9ED1F45-2B97-4D3C-DA00-0BC8F33B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7182" y="6236012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GOLD 202</a:t>
            </a:r>
            <a:r>
              <a:rPr lang="el-GR" altLang="el-GR" sz="1600" b="1" dirty="0">
                <a:solidFill>
                  <a:prstClr val="black"/>
                </a:solidFill>
                <a:ea typeface="ＭＳ Ｐゴシック" pitchFamily="34" charset="-128"/>
              </a:rPr>
              <a:t>5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A29182D-D90A-2533-7D45-01E5CFDCB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1326" t="31307" r="22143" b="23304"/>
          <a:stretch/>
        </p:blipFill>
        <p:spPr>
          <a:xfrm>
            <a:off x="601318" y="5436704"/>
            <a:ext cx="1124210" cy="11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Τίτλος"/>
          <p:cNvSpPr>
            <a:spLocks noGrp="1"/>
          </p:cNvSpPr>
          <p:nvPr>
            <p:ph type="title"/>
          </p:nvPr>
        </p:nvSpPr>
        <p:spPr>
          <a:xfrm>
            <a:off x="838200" y="175665"/>
            <a:ext cx="105156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Αξιολόγηση δύσπνοιας με την τροποποιημένη κλίμακα MRC (</a:t>
            </a:r>
            <a:r>
              <a:rPr lang="el-GR" sz="28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mMRC</a:t>
            </a:r>
            <a:r>
              <a:rPr lang="el-GR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1469" y="1600206"/>
            <a:ext cx="9889067" cy="4525963"/>
          </a:xfrm>
          <a:noFill/>
        </p:spPr>
      </p:pic>
      <p:sp>
        <p:nvSpPr>
          <p:cNvPr id="6" name="Rectangle 5"/>
          <p:cNvSpPr/>
          <p:nvPr/>
        </p:nvSpPr>
        <p:spPr>
          <a:xfrm>
            <a:off x="8829474" y="1957320"/>
            <a:ext cx="214033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Πρόοδος νόσου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9574357" y="3745131"/>
            <a:ext cx="3286148" cy="476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29ED1F45-2B97-4D3C-DA00-0BC8F33B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7182" y="6236022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477" y="142852"/>
            <a:ext cx="7334251" cy="6470650"/>
          </a:xfrm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526210" y="428616"/>
            <a:ext cx="2045515" cy="839479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kern="0" dirty="0">
                <a:latin typeface="Arial" pitchFamily="34" charset="0"/>
                <a:ea typeface="ＭＳ Ｐゴシック" charset="0"/>
                <a:cs typeface="Arial" pitchFamily="34" charset="0"/>
              </a:rPr>
              <a:t>Ερωτήσεις</a:t>
            </a:r>
            <a:r>
              <a:rPr lang="en-US" sz="2000" b="1" kern="0" dirty="0">
                <a:latin typeface="Arial" pitchFamily="34" charset="0"/>
                <a:ea typeface="ＭＳ Ｐゴシック" charset="0"/>
                <a:cs typeface="Arial" pitchFamily="34" charset="0"/>
              </a:rPr>
              <a:t>: 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kern="0" dirty="0">
                <a:latin typeface="Arial" pitchFamily="34" charset="0"/>
                <a:ea typeface="ＭＳ Ｐゴシック" charset="0"/>
                <a:cs typeface="Arial" pitchFamily="34" charset="0"/>
              </a:rPr>
              <a:t>Σκορ </a:t>
            </a:r>
            <a:r>
              <a:rPr lang="en-US" sz="2000" b="1" kern="0" dirty="0">
                <a:latin typeface="Arial" pitchFamily="34" charset="0"/>
                <a:ea typeface="ＭＳ Ｐゴシック" charset="0"/>
                <a:cs typeface="Arial" pitchFamily="34" charset="0"/>
              </a:rPr>
              <a:t>: 0-40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68" y="6243600"/>
            <a:ext cx="214033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Πρόοδος νόσου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81489" y="6286520"/>
            <a:ext cx="3238523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29ED1F45-2B97-4D3C-DA00-0BC8F33B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7182" y="6236022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GOLD 2025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77" y="274638"/>
            <a:ext cx="3086271" cy="1035178"/>
          </a:xfr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1600" b="1" dirty="0">
                <a:latin typeface="Arial" pitchFamily="34" charset="0"/>
                <a:cs typeface="Arial" pitchFamily="34" charset="0"/>
              </a:rPr>
              <a:t>Επιβεβαίωση </a:t>
            </a:r>
            <a:br>
              <a:rPr lang="el-GR" sz="1600" b="1" dirty="0">
                <a:latin typeface="Arial" pitchFamily="34" charset="0"/>
                <a:cs typeface="Arial" pitchFamily="34" charset="0"/>
              </a:rPr>
            </a:br>
            <a:r>
              <a:rPr lang="el-GR" sz="1600" b="1" dirty="0">
                <a:latin typeface="Arial" pitchFamily="34" charset="0"/>
                <a:cs typeface="Arial" pitchFamily="34" charset="0"/>
              </a:rPr>
              <a:t>της διάγνωσης με </a:t>
            </a:r>
            <a:r>
              <a:rPr lang="el-GR" sz="1600" b="1" dirty="0" err="1">
                <a:latin typeface="Arial" pitchFamily="34" charset="0"/>
                <a:cs typeface="Arial" pitchFamily="34" charset="0"/>
              </a:rPr>
              <a:t>σπιρομέτρηση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3 - Δεξιό βέλος"/>
          <p:cNvSpPr>
            <a:spLocks noChangeArrowheads="1"/>
          </p:cNvSpPr>
          <p:nvPr/>
        </p:nvSpPr>
        <p:spPr bwMode="auto">
          <a:xfrm>
            <a:off x="3524251" y="714416"/>
            <a:ext cx="571500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4000" b="0" i="0" u="none" strike="noStrike" kern="1200" cap="none" spc="0" normalizeH="0" baseline="0" noProof="0">
              <a:ln>
                <a:noFill/>
              </a:ln>
              <a:solidFill>
                <a:srgbClr val="E7EC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191001" y="285750"/>
            <a:ext cx="2575011" cy="1155872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Εκτίμηση του περιορισμού της ροής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του αέρα</a:t>
            </a:r>
          </a:p>
        </p:txBody>
      </p:sp>
      <p:sp>
        <p:nvSpPr>
          <p:cNvPr id="131077" name="5 - Δεξιό βέλος"/>
          <p:cNvSpPr>
            <a:spLocks noChangeArrowheads="1"/>
          </p:cNvSpPr>
          <p:nvPr/>
        </p:nvSpPr>
        <p:spPr bwMode="auto">
          <a:xfrm>
            <a:off x="7429501" y="714416"/>
            <a:ext cx="857251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4000" b="0" i="0" u="none" strike="noStrike" kern="1200" cap="none" spc="0" normalizeH="0" baseline="0" noProof="0">
              <a:ln>
                <a:noFill/>
              </a:ln>
              <a:solidFill>
                <a:srgbClr val="E7EC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8572500" y="285750"/>
            <a:ext cx="3429000" cy="11430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Εκτίμηση των συμπτωμάτων/κινδύνου παρόξυνσης</a:t>
            </a: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90501" y="2846429"/>
            <a:ext cx="3143251" cy="10826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Μετά </a:t>
            </a:r>
            <a:r>
              <a:rPr kumimoji="0" lang="el-G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βρογχοδιαστολή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FEV</a:t>
            </a:r>
            <a:r>
              <a: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1/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FVC &lt; 0.7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3905253" y="2643188"/>
          <a:ext cx="2889250" cy="23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46">
                <a:tc>
                  <a:txBody>
                    <a:bodyPr/>
                    <a:lstStyle/>
                    <a:p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FEV</a:t>
                      </a:r>
                      <a:r>
                        <a:rPr kumimoji="0" lang="en-US" sz="18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1</a:t>
                      </a:r>
                      <a:endParaRPr kumimoji="0" lang="el-GR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  <a:p>
                      <a:endParaRPr lang="el-G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5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GOLD 1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80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GOLD 2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50-79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GOLD 3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30-49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5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GOLD 4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 30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marT="45732" marB="4573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1101" name="15 - Ορθογώνιο"/>
          <p:cNvSpPr>
            <a:spLocks noChangeArrowheads="1"/>
          </p:cNvSpPr>
          <p:nvPr/>
        </p:nvSpPr>
        <p:spPr bwMode="auto">
          <a:xfrm>
            <a:off x="9077353" y="2847980"/>
            <a:ext cx="2762249" cy="1928813"/>
          </a:xfrm>
          <a:prstGeom prst="rect">
            <a:avLst/>
          </a:prstGeom>
          <a:solidFill>
            <a:srgbClr val="0070C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4000" b="0" i="0" u="none" strike="noStrike" kern="1200" cap="none" spc="0" normalizeH="0" baseline="0" noProof="0">
              <a:ln>
                <a:noFill/>
              </a:ln>
              <a:solidFill>
                <a:srgbClr val="E7EC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104" name="Text Box 6"/>
          <p:cNvSpPr txBox="1">
            <a:spLocks noChangeArrowheads="1"/>
          </p:cNvSpPr>
          <p:nvPr/>
        </p:nvSpPr>
        <p:spPr bwMode="auto">
          <a:xfrm>
            <a:off x="9518651" y="4129103"/>
            <a:ext cx="61264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(A)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105" name="Text Box 8"/>
          <p:cNvSpPr txBox="1">
            <a:spLocks noChangeArrowheads="1"/>
          </p:cNvSpPr>
          <p:nvPr/>
        </p:nvSpPr>
        <p:spPr bwMode="auto">
          <a:xfrm>
            <a:off x="10661651" y="4129103"/>
            <a:ext cx="61264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(B)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107" name="Text Box 7"/>
          <p:cNvSpPr txBox="1">
            <a:spLocks noChangeArrowheads="1"/>
          </p:cNvSpPr>
          <p:nvPr/>
        </p:nvSpPr>
        <p:spPr bwMode="auto">
          <a:xfrm>
            <a:off x="10161343" y="3143264"/>
            <a:ext cx="59501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(E)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108" name="19 - Ορθογώνιο"/>
          <p:cNvSpPr>
            <a:spLocks noChangeArrowheads="1"/>
          </p:cNvSpPr>
          <p:nvPr/>
        </p:nvSpPr>
        <p:spPr bwMode="auto">
          <a:xfrm>
            <a:off x="9180011" y="4867316"/>
            <a:ext cx="934871" cy="276999"/>
          </a:xfrm>
          <a:prstGeom prst="rect">
            <a:avLst/>
          </a:prstGeom>
          <a:solidFill>
            <a:srgbClr val="0070C0"/>
          </a:solidFill>
          <a:ln w="1905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mMRC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0-1</a:t>
            </a:r>
          </a:p>
        </p:txBody>
      </p:sp>
      <p:sp>
        <p:nvSpPr>
          <p:cNvPr id="131109" name="Text Box 13"/>
          <p:cNvSpPr txBox="1">
            <a:spLocks noChangeArrowheads="1"/>
          </p:cNvSpPr>
          <p:nvPr/>
        </p:nvSpPr>
        <p:spPr bwMode="auto">
          <a:xfrm>
            <a:off x="9268912" y="5153066"/>
            <a:ext cx="835273" cy="276989"/>
          </a:xfrm>
          <a:prstGeom prst="rect">
            <a:avLst/>
          </a:prstGeom>
          <a:solidFill>
            <a:srgbClr val="002060"/>
          </a:solidFill>
          <a:ln w="19050">
            <a:solidFill>
              <a:srgbClr val="FF475C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 &lt; 10</a:t>
            </a:r>
            <a:endParaRPr kumimoji="0" lang="el-GR" altLang="el-G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110" name="20 - Ορθογώνιο"/>
          <p:cNvSpPr>
            <a:spLocks noChangeArrowheads="1"/>
          </p:cNvSpPr>
          <p:nvPr/>
        </p:nvSpPr>
        <p:spPr bwMode="auto">
          <a:xfrm>
            <a:off x="10479645" y="4857791"/>
            <a:ext cx="926857" cy="276999"/>
          </a:xfrm>
          <a:prstGeom prst="rect">
            <a:avLst/>
          </a:prstGeom>
          <a:solidFill>
            <a:srgbClr val="0070C0"/>
          </a:solidFill>
          <a:ln w="1905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mMRC ≥ 2</a:t>
            </a:r>
          </a:p>
        </p:txBody>
      </p:sp>
      <p:sp>
        <p:nvSpPr>
          <p:cNvPr id="131111" name="Text Box 14"/>
          <p:cNvSpPr txBox="1">
            <a:spLocks noChangeArrowheads="1"/>
          </p:cNvSpPr>
          <p:nvPr/>
        </p:nvSpPr>
        <p:spPr bwMode="auto">
          <a:xfrm>
            <a:off x="10513484" y="5143541"/>
            <a:ext cx="830464" cy="276989"/>
          </a:xfrm>
          <a:prstGeom prst="rect">
            <a:avLst/>
          </a:prstGeom>
          <a:solidFill>
            <a:srgbClr val="002060"/>
          </a:solidFill>
          <a:ln w="19050">
            <a:solidFill>
              <a:srgbClr val="FF475C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 ≥ 10</a:t>
            </a:r>
            <a:endParaRPr kumimoji="0" lang="el-GR" altLang="el-G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112" name="Text Box 17"/>
          <p:cNvSpPr txBox="1">
            <a:spLocks noChangeArrowheads="1"/>
          </p:cNvSpPr>
          <p:nvPr/>
        </p:nvSpPr>
        <p:spPr bwMode="auto">
          <a:xfrm>
            <a:off x="9525001" y="5429250"/>
            <a:ext cx="1913467" cy="298450"/>
          </a:xfrm>
          <a:prstGeom prst="rect">
            <a:avLst/>
          </a:prstGeom>
          <a:solidFill>
            <a:srgbClr val="7030A0"/>
          </a:solidFill>
          <a:ln w="19050">
            <a:solidFill>
              <a:srgbClr val="FF475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Συμπτώματα</a:t>
            </a:r>
            <a:endParaRPr kumimoji="0" lang="en-US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7143751" y="2214604"/>
            <a:ext cx="18542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Ιστορικό παροξύνσεων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239001" y="2928979"/>
            <a:ext cx="1593851" cy="6463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≥ 2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μέτριες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ή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≥ 1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που οδηγεί σε νοσηλεία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239001" y="3976714"/>
            <a:ext cx="1619251" cy="677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ή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μέτριες (που δεν οδηγεί σε νοσηλεία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0102284" y="6296478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2025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5">
            <a:extLst>
              <a:ext uri="{FF2B5EF4-FFF2-40B4-BE49-F238E27FC236}">
                <a16:creationId xmlns:a16="http://schemas.microsoft.com/office/drawing/2014/main" id="{19B17BE9-04B5-4F37-98F2-1FF74401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07" y="5860034"/>
            <a:ext cx="867140" cy="832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0" name="29 - Ευθεία γραμμή σύνδεσης"/>
          <p:cNvCxnSpPr>
            <a:stCxn id="131101" idx="1"/>
            <a:endCxn id="131101" idx="3"/>
          </p:cNvCxnSpPr>
          <p:nvPr/>
        </p:nvCxnSpPr>
        <p:spPr>
          <a:xfrm>
            <a:off x="9077353" y="3812386"/>
            <a:ext cx="2762249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endCxn id="131101" idx="2"/>
          </p:cNvCxnSpPr>
          <p:nvPr/>
        </p:nvCxnSpPr>
        <p:spPr>
          <a:xfrm rot="16200000" flipH="1">
            <a:off x="9967166" y="4285485"/>
            <a:ext cx="956189" cy="26437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7">
            <a:extLst>
              <a:ext uri="{FF2B5EF4-FFF2-40B4-BE49-F238E27FC236}">
                <a16:creationId xmlns:a16="http://schemas.microsoft.com/office/drawing/2014/main" id="{25176198-D37A-C55B-2398-AF1CB61B40AC}"/>
              </a:ext>
            </a:extLst>
          </p:cNvPr>
          <p:cNvSpPr/>
          <p:nvPr/>
        </p:nvSpPr>
        <p:spPr>
          <a:xfrm>
            <a:off x="9340848" y="2324393"/>
            <a:ext cx="214033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Πρόοδος νόσου</a:t>
            </a:r>
          </a:p>
        </p:txBody>
      </p:sp>
      <p:sp>
        <p:nvSpPr>
          <p:cNvPr id="9" name="Βέλος: Ραβδωτό δεξιό 8">
            <a:extLst>
              <a:ext uri="{FF2B5EF4-FFF2-40B4-BE49-F238E27FC236}">
                <a16:creationId xmlns:a16="http://schemas.microsoft.com/office/drawing/2014/main" id="{54001951-C879-CD1F-12B5-876BFD6307C2}"/>
              </a:ext>
            </a:extLst>
          </p:cNvPr>
          <p:cNvSpPr/>
          <p:nvPr/>
        </p:nvSpPr>
        <p:spPr>
          <a:xfrm>
            <a:off x="9829803" y="3933827"/>
            <a:ext cx="1104900" cy="3143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Βέλος: Ραβδωτό δεξιό 11">
            <a:extLst>
              <a:ext uri="{FF2B5EF4-FFF2-40B4-BE49-F238E27FC236}">
                <a16:creationId xmlns:a16="http://schemas.microsoft.com/office/drawing/2014/main" id="{226FF6B7-5071-0351-95D6-95CA8BAE8E4A}"/>
              </a:ext>
            </a:extLst>
          </p:cNvPr>
          <p:cNvSpPr/>
          <p:nvPr/>
        </p:nvSpPr>
        <p:spPr>
          <a:xfrm rot="5400000" flipH="1">
            <a:off x="10370152" y="3397639"/>
            <a:ext cx="1186090" cy="372640"/>
          </a:xfrm>
          <a:prstGeom prst="stripedRightArrow">
            <a:avLst>
              <a:gd name="adj1" fmla="val 50000"/>
              <a:gd name="adj2" fmla="val 443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Βέλος: Ραβδωτό δεξιό 8">
            <a:extLst>
              <a:ext uri="{FF2B5EF4-FFF2-40B4-BE49-F238E27FC236}">
                <a16:creationId xmlns:a16="http://schemas.microsoft.com/office/drawing/2014/main" id="{54001951-C879-CD1F-12B5-876BFD6307C2}"/>
              </a:ext>
            </a:extLst>
          </p:cNvPr>
          <p:cNvSpPr/>
          <p:nvPr/>
        </p:nvSpPr>
        <p:spPr>
          <a:xfrm rot="5400000">
            <a:off x="2883436" y="3995546"/>
            <a:ext cx="1638941" cy="28832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25176198-D37A-C55B-2398-AF1CB61B40AC}"/>
              </a:ext>
            </a:extLst>
          </p:cNvPr>
          <p:cNvSpPr/>
          <p:nvPr/>
        </p:nvSpPr>
        <p:spPr>
          <a:xfrm>
            <a:off x="4352736" y="2196701"/>
            <a:ext cx="214033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Πρόοδος νόσου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9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5 - Θέση περιεχομένου"/>
          <p:cNvSpPr>
            <a:spLocks noGrp="1"/>
          </p:cNvSpPr>
          <p:nvPr>
            <p:ph idx="1"/>
          </p:nvPr>
        </p:nvSpPr>
        <p:spPr>
          <a:xfrm>
            <a:off x="447040" y="1428745"/>
            <a:ext cx="10962640" cy="4057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Αποφυγή παραγόντων κινδύνου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Εμβολιασμός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Τακτική σωματική άσκηση – Πνευμονική αποκατάσταση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Φαρμακευτική θεραπεία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Μακροχρόνια οξυγονοθεραπεία (LTOT)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Μη επεμβατικός μηχανικός αερισμός (NI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</a:t>
            </a: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V)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Χειρουργικές επιλογές</a:t>
            </a:r>
            <a:endParaRPr lang="en-US" sz="20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Παρηγορητική θεραπεία</a:t>
            </a:r>
          </a:p>
          <a:p>
            <a:endParaRPr lang="el-GR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91382" y="6313842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812818" y="214312"/>
            <a:ext cx="10908145" cy="6816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Θεραπευτικές επιλογές για τη σταθερή ΧΑΠ</a:t>
            </a:r>
          </a:p>
        </p:txBody>
      </p:sp>
      <p:pic>
        <p:nvPicPr>
          <p:cNvPr id="2" name="Picture 11" descr="Figure 3.18 lists maintenance medications in COPD, inhaler type, nebulizer, oral, injectable delivery and duration of action">
            <a:extLst>
              <a:ext uri="{FF2B5EF4-FFF2-40B4-BE49-F238E27FC236}">
                <a16:creationId xmlns:a16="http://schemas.microsoft.com/office/drawing/2014/main" id="{B7DFF341-D901-E510-C347-B38DC8A787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761" t="3225" r="3874"/>
          <a:stretch/>
        </p:blipFill>
        <p:spPr>
          <a:xfrm>
            <a:off x="7394317" y="935665"/>
            <a:ext cx="4199162" cy="5693735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97B3051E-8620-B8D5-8B21-4243E6C2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326" t="31307" r="22143" b="23304"/>
          <a:stretch/>
        </p:blipFill>
        <p:spPr>
          <a:xfrm>
            <a:off x="6007708" y="5436704"/>
            <a:ext cx="1124210" cy="11310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550" y="274637"/>
            <a:ext cx="11510639" cy="872675"/>
          </a:xfrm>
          <a:solidFill>
            <a:srgbClr val="FFC000"/>
          </a:solidFill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ea typeface="ＭＳ Ｐゴシック" pitchFamily="34" charset="-128"/>
              </a:rPr>
              <a:t>Μη φαρμακευτική διαχείριση της ΧΑΠ</a:t>
            </a:r>
          </a:p>
        </p:txBody>
      </p:sp>
      <p:graphicFrame>
        <p:nvGraphicFramePr>
          <p:cNvPr id="29187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380027"/>
              </p:ext>
            </p:extLst>
          </p:nvPr>
        </p:nvGraphicFramePr>
        <p:xfrm>
          <a:off x="320259" y="1622628"/>
          <a:ext cx="11620582" cy="4139184"/>
        </p:xfrm>
        <a:graphic>
          <a:graphicData uri="http://schemas.openxmlformats.org/drawingml/2006/table">
            <a:tbl>
              <a:tblPr/>
              <a:tblGrid>
                <a:gridCol w="185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Ομάδα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Απαραίτητα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Συνιστώμενα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Εξαρτώνται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από τις τοπικές κατευθυντήριες οδηγίες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Διακοπή καπνίσματος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(μπορεί να περιλαμβάνει και φαρμακευτική θεραπεία)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Σωματική άσκηση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Αντιγριπικός Εμβολιασμός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Έναντι της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COVID-19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Αντιπνευμονιοκοκκικός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Εμβολιασμός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Έναντι του </a:t>
                      </a:r>
                      <a:r>
                        <a:rPr kumimoji="0" lang="el-G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κοκκύτη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του έρπητα ζωστήρ και του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RSV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</a:t>
                      </a:r>
                      <a:r>
                        <a:rPr kumimoji="0" lang="el-G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και </a:t>
                      </a: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Ε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Διακοπή καπνίσματος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(μπορεί να περιλαμβάνει και φαρμακευτική θεραπεία)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Πνευμονική αποκατάσταση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Σωματική άσκηση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Αντιγριπικός Εμβολιασμός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Έναντι της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COVID-19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Αντιπνευμονιοκοκκικός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Εμβολιασμός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Έναντι του </a:t>
                      </a:r>
                      <a:r>
                        <a:rPr kumimoji="0" lang="el-G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κοκκύτη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του έρπητα ζωστήρ και του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RSV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0619844" y="6169282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E8650F48-26F5-0420-EB17-C0660E1E3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10739728" y="144614"/>
            <a:ext cx="1124210" cy="11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1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49" y="1170403"/>
            <a:ext cx="11952651" cy="546396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l-GR" sz="20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Αποτελούν τον ακρογωνιαίο λίθο της θεραπείας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Ο συνδυασμός βρογχοδιασταλτικών διαφορετικής φαρμακολογικής τάξης βελτιώνει την αποτελεσματικότητά τους ως προς την αναπνευστική λειτουργία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και τη μείωση των συμπτωμάτων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(Evidence Α)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LABA, LAMA: 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βελτιώνουν τον FEV</a:t>
            </a:r>
            <a:r>
              <a:rPr lang="el-GR" sz="2000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τη δύσπνοια, την ποιότητα ζωής και μειώνουν τις παροξύνσεις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A)</a:t>
            </a:r>
            <a:endParaRPr lang="en-US" sz="20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LABA/LAMA: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αποτελεσματικότεροι στη βελτίωση του FEV</a:t>
            </a:r>
            <a:r>
              <a:rPr lang="el-GR" sz="2000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lang="en-US" sz="2000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και στη μείωση των συμπτωμάτων σε σύγκριση με τις </a:t>
            </a:r>
            <a:r>
              <a:rPr lang="el-GR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μονοθεραπείες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Α)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LABA/LAMA: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αποτελεσματικότεροι στη μείωση των παροξύνσεων σε σύγκριση με τις </a:t>
            </a:r>
            <a:r>
              <a:rPr lang="el-GR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μονοθεραπείες</a:t>
            </a:r>
            <a:r>
              <a:rPr lang="el-G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Β)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1028" y="134486"/>
            <a:ext cx="11210925" cy="80850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Βρογχοδιασταλτικά στη σταθερή ΧΑΠ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0102284" y="6318271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lang="el-GR" altLang="el-GR" sz="1600" b="1" dirty="0">
                <a:solidFill>
                  <a:srgbClr val="000000"/>
                </a:solidFill>
              </a:rPr>
              <a:t>5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13F2132-1505-0664-2D55-18CD26A3D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326" t="31307" r="22143" b="23304"/>
          <a:stretch/>
        </p:blipFill>
        <p:spPr>
          <a:xfrm>
            <a:off x="10967334" y="89453"/>
            <a:ext cx="1124210" cy="11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1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3330"/>
          </a:xfrm>
          <a:solidFill>
            <a:srgbClr val="FFC000"/>
          </a:solidFill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ea typeface="ＭＳ Ｐゴシック" pitchFamily="34" charset="-128"/>
              </a:rPr>
              <a:t>Εισπνεόμενα κορτικοστεροειδή (</a:t>
            </a:r>
            <a:r>
              <a:rPr lang="en-US" sz="3200" b="1" dirty="0">
                <a:solidFill>
                  <a:schemeClr val="bg1"/>
                </a:solidFill>
                <a:ea typeface="ＭＳ Ｐゴシック" pitchFamily="34" charset="-128"/>
              </a:rPr>
              <a:t>ICS</a:t>
            </a:r>
            <a:r>
              <a:rPr lang="el-GR" sz="3200" b="1" dirty="0">
                <a:solidFill>
                  <a:schemeClr val="bg1"/>
                </a:solidFill>
                <a:ea typeface="ＭＳ Ｐゴシック" pitchFamily="34" charset="-128"/>
              </a:rPr>
              <a:t>) </a:t>
            </a:r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>
          <a:xfrm>
            <a:off x="190461" y="1214422"/>
            <a:ext cx="11525331" cy="49292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ea typeface="ＭＳ Ｐゴシック" pitchFamily="34" charset="-128"/>
              </a:rPr>
              <a:t>ICS/LABA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αποτελεσματικότεροι από τις </a:t>
            </a:r>
            <a:r>
              <a:rPr lang="el-GR" sz="2000" dirty="0" err="1">
                <a:solidFill>
                  <a:schemeClr val="bg1"/>
                </a:solidFill>
                <a:ea typeface="ＭＳ Ｐゴシック" pitchFamily="34" charset="-128"/>
              </a:rPr>
              <a:t>μονοθεραπείες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, στη βελτίωση της αναπνευστικής λειτουργίας και της ποιότητας ζωής και στη μείωση των παροξύνσεων σε ασθενείς με μέτρια/πολύ σοβαρή ΧΑΠ και ιστορικό παροξύνσεων </a:t>
            </a:r>
            <a:r>
              <a:rPr lang="el-GR" sz="2000" b="1" dirty="0">
                <a:solidFill>
                  <a:srgbClr val="0070C0"/>
                </a:solidFill>
                <a:ea typeface="ＭＳ Ｐゴシック" pitchFamily="34" charset="-128"/>
              </a:rPr>
              <a:t>(</a:t>
            </a:r>
            <a:r>
              <a:rPr lang="el-GR" sz="2000" b="1" dirty="0" err="1">
                <a:solidFill>
                  <a:srgbClr val="0070C0"/>
                </a:solidFill>
                <a:ea typeface="ＭＳ Ｐゴシック" pitchFamily="34" charset="-128"/>
              </a:rPr>
              <a:t>Evidence</a:t>
            </a:r>
            <a:r>
              <a:rPr lang="el-GR" sz="2000" b="1" dirty="0">
                <a:solidFill>
                  <a:srgbClr val="0070C0"/>
                </a:solidFill>
                <a:ea typeface="ＭＳ Ｐゴシック" pitchFamily="34" charset="-128"/>
              </a:rPr>
              <a:t> A)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ea typeface="ＭＳ Ｐゴシック" pitchFamily="34" charset="-128"/>
              </a:rPr>
              <a:t>ICS/LABA/LAMA: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βελτιώνει την αναπνευστική λειτουργία, τα συμπτώματα και την ποιότητα ζωής και μειώνει τις παροξύνσεις σε σχέση με τη θεραπεία με </a:t>
            </a: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ICS/LABA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, με </a:t>
            </a: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LABA/LAMA 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ή τη </a:t>
            </a:r>
            <a:r>
              <a:rPr lang="el-GR" sz="2000" dirty="0" err="1">
                <a:solidFill>
                  <a:schemeClr val="bg1"/>
                </a:solidFill>
                <a:ea typeface="ＭＳ Ｐゴシック" pitchFamily="34" charset="-128"/>
              </a:rPr>
              <a:t>μονοθεραπεία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 με </a:t>
            </a: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LAMA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l-GR" sz="2000" b="1" dirty="0">
                <a:solidFill>
                  <a:srgbClr val="0070C0"/>
                </a:solidFill>
                <a:ea typeface="ＭＳ Ｐゴシック" pitchFamily="34" charset="-128"/>
              </a:rPr>
              <a:t>(Evidence </a:t>
            </a:r>
            <a:r>
              <a:rPr lang="en-US" sz="2000" b="1" dirty="0">
                <a:solidFill>
                  <a:srgbClr val="0070C0"/>
                </a:solidFill>
                <a:ea typeface="ＭＳ Ｐゴシック" pitchFamily="34" charset="-128"/>
              </a:rPr>
              <a:t>A</a:t>
            </a:r>
            <a:r>
              <a:rPr lang="el-GR" sz="2000" b="1" dirty="0">
                <a:solidFill>
                  <a:srgbClr val="0070C0"/>
                </a:solidFill>
                <a:ea typeface="ＭＳ Ｐゴシック" pitchFamily="34" charset="-128"/>
              </a:rPr>
              <a:t>) </a:t>
            </a:r>
          </a:p>
          <a:p>
            <a:pPr algn="just">
              <a:lnSpc>
                <a:spcPct val="150000"/>
              </a:lnSpc>
              <a:buNone/>
            </a:pPr>
            <a:endParaRPr lang="el-GR" sz="20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ea typeface="ＭＳ Ｐゴシック" pitchFamily="34" charset="-128"/>
              </a:rPr>
              <a:t>ICS/LABA/LAMA</a:t>
            </a:r>
            <a:r>
              <a:rPr lang="el-GR" sz="2000" b="1" dirty="0">
                <a:solidFill>
                  <a:srgbClr val="FF0000"/>
                </a:solidFill>
                <a:ea typeface="ＭＳ Ｐゴシック" pitchFamily="34" charset="-128"/>
              </a:rPr>
              <a:t> έναντι </a:t>
            </a:r>
            <a:r>
              <a:rPr lang="en-US" sz="2000" b="1" dirty="0">
                <a:solidFill>
                  <a:srgbClr val="FF0000"/>
                </a:solidFill>
                <a:ea typeface="ＭＳ Ｐゴシック" pitchFamily="34" charset="-128"/>
              </a:rPr>
              <a:t>LABA/LAMA: </a:t>
            </a:r>
            <a:r>
              <a:rPr lang="el-GR" sz="2000" b="1" dirty="0">
                <a:solidFill>
                  <a:schemeClr val="bg1"/>
                </a:solidFill>
                <a:ea typeface="ＭＳ Ｐゴシック" pitchFamily="34" charset="-128"/>
              </a:rPr>
              <a:t>θετική επίδραση στη θνητότητα</a:t>
            </a:r>
            <a:r>
              <a:rPr lang="en-US" sz="2000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l-GR" sz="2000" dirty="0">
                <a:solidFill>
                  <a:schemeClr val="bg1"/>
                </a:solidFill>
                <a:ea typeface="ＭＳ Ｐゴシック" pitchFamily="34" charset="-128"/>
              </a:rPr>
              <a:t>σε συμπτωματικούς ασθενείς με ΧΑΠ και ιστορικό συχνών ή/και σοβαρών παροξύνσεων</a:t>
            </a:r>
          </a:p>
          <a:p>
            <a:pPr algn="just">
              <a:lnSpc>
                <a:spcPct val="150000"/>
              </a:lnSpc>
            </a:pPr>
            <a:endParaRPr lang="el-GR" sz="20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</a:pPr>
            <a:endParaRPr lang="el-GR" sz="2000" dirty="0">
              <a:ea typeface="ＭＳ Ｐゴシック" pitchFamily="34" charset="-128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102284" y="6318277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lang="el-GR" altLang="el-GR" sz="1600" b="1" dirty="0">
                <a:solidFill>
                  <a:srgbClr val="000000"/>
                </a:solidFill>
              </a:rPr>
              <a:t>5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51930F29-7C97-C31C-1BE4-69DF2BEB1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10530012" y="139148"/>
            <a:ext cx="1124210" cy="11310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460" y="365140"/>
            <a:ext cx="11620581" cy="84929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el-GR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l-GR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Μακροχρόνια οξυγονοθεραπεία (LTOT)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στη ΧΑΠ</a:t>
            </a:r>
            <a:br>
              <a:rPr lang="el-GR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l-G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368" y="1825629"/>
            <a:ext cx="11458832" cy="42243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LTOT: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αυξάνει την επιβίωση σε ασθενείς με σοβαρή χρόνια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υποξυγοναιμία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ηρεμίας 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Α)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LTOT: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συστήνεται σε ασθενείς με σοβαρή χρόνια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υποξυγοναιμία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ηρεμίας 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Α)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Η μη ανάγκη οξυγονοθεραπείας σε ηρεμία στο επίπεδο της θάλασσας δεν αποκλείει την ανάπτυξη σοβαρής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υποξυγοναιμίας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σε αεροπορικό ταξίδι 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l-GR" sz="2000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Evidence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el-GR" sz="20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  <a:endParaRPr lang="el-G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86AE0CC-8EC4-5DBE-CF1A-0FF52F44D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9844" y="6169292"/>
            <a:ext cx="1273582" cy="3299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202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05AC2C39-5368-7579-6140-D5B99158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968569" y="5267740"/>
            <a:ext cx="1124210" cy="113107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274638"/>
            <a:ext cx="11425269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LTOT 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 σταθερή ΧΑΠ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δεν οδήγησε σε μείωση της θνητότητας ή αύξηση του χρόνου ως προς την 1</a:t>
            </a:r>
            <a:r>
              <a:rPr lang="el-GR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νοσηλεία για οποιαδήποτε αιτία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 b="14754"/>
          <a:stretch>
            <a:fillRect/>
          </a:stretch>
        </p:blipFill>
        <p:spPr bwMode="auto">
          <a:xfrm>
            <a:off x="571464" y="1714494"/>
            <a:ext cx="10763325" cy="38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51" y="6381782"/>
            <a:ext cx="6616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47715" y="5620432"/>
            <a:ext cx="102870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738 ασθενείς με σταθερή ΧΑΠ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(α)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SatO</a:t>
            </a:r>
            <a:r>
              <a:rPr kumimoji="0" lang="el-G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89-93% στην ηρεμία (β)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αποκορεσμός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επαγόμενος από την άσκηση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5 - Ορθογώνιο">
            <a:extLst>
              <a:ext uri="{FF2B5EF4-FFF2-40B4-BE49-F238E27FC236}">
                <a16:creationId xmlns:a16="http://schemas.microsoft.com/office/drawing/2014/main" id="{25A84608-F106-4F4C-D879-3533C09E5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0314" y="3282441"/>
            <a:ext cx="1214499" cy="738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Πρωτεύον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καταληκτικό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σημείο</a:t>
            </a:r>
          </a:p>
        </p:txBody>
      </p:sp>
    </p:spTree>
    <p:extLst>
      <p:ext uri="{BB962C8B-B14F-4D97-AF65-F5344CB8AC3E}">
        <p14:creationId xmlns:p14="http://schemas.microsoft.com/office/powerpoint/2010/main" val="225447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0" y="519153"/>
            <a:ext cx="111935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DYSPNEA</a:t>
            </a:r>
          </a:p>
          <a:p>
            <a:pPr algn="ctr"/>
            <a:endParaRPr lang="en-US" sz="4000" dirty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subjective experience of breathing discomfort that consists of qualitatively distinct sensations that vary in intensity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</a:rPr>
              <a:t>15, 2012</a:t>
            </a:r>
            <a:endParaRPr lang="el-GR" sz="1400" i="1" dirty="0">
              <a:solidFill>
                <a:schemeClr val="bg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C6FD94F-2114-44DD-96EF-DB7746005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9E0A46B-E333-4141-B9FE-2036C476203A}"/>
              </a:ext>
            </a:extLst>
          </p:cNvPr>
          <p:cNvSpPr/>
          <p:nvPr/>
        </p:nvSpPr>
        <p:spPr>
          <a:xfrm>
            <a:off x="334228" y="3184631"/>
            <a:ext cx="11382703" cy="958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Μια υποκειμενική εμπειρία δυσφορίας στην αναπνοή που αποτελείται από ποιοτικά διακριτές αισθήσεις που ποικίλλουν σε ένταση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56166-8FDF-77D5-5D2A-91D4A3266205}"/>
              </a:ext>
            </a:extLst>
          </p:cNvPr>
          <p:cNvSpPr txBox="1"/>
          <p:nvPr/>
        </p:nvSpPr>
        <p:spPr>
          <a:xfrm>
            <a:off x="1419947" y="5743404"/>
            <a:ext cx="935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American Thoracic Society: Am J Respir Crit Care Med Vol 185,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4, pp 435–452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Feb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464BE8-D643-9A49-8771-4E1E8EA7A0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71" t="10698" r="23081" b="27442"/>
          <a:stretch/>
        </p:blipFill>
        <p:spPr>
          <a:xfrm>
            <a:off x="5934427" y="2604976"/>
            <a:ext cx="6161887" cy="346606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0B62E50-BEA3-DF95-6585-E94E42B9CCEC}"/>
              </a:ext>
            </a:extLst>
          </p:cNvPr>
          <p:cNvSpPr/>
          <p:nvPr/>
        </p:nvSpPr>
        <p:spPr>
          <a:xfrm>
            <a:off x="6103088" y="5199321"/>
            <a:ext cx="5582093" cy="212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8212653-66E4-1AF5-3872-446CB99A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38" t="15503" r="18198" b="32869"/>
          <a:stretch/>
        </p:blipFill>
        <p:spPr>
          <a:xfrm>
            <a:off x="233919" y="393405"/>
            <a:ext cx="5730948" cy="27941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0799D0-31A1-F154-7BAF-4B9BE695CE7E}"/>
              </a:ext>
            </a:extLst>
          </p:cNvPr>
          <p:cNvSpPr txBox="1"/>
          <p:nvPr/>
        </p:nvSpPr>
        <p:spPr>
          <a:xfrm>
            <a:off x="340246" y="3285464"/>
            <a:ext cx="5305647" cy="1703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May 18, 2018, and April 4, 2022, a total of 241 patients were randomly assigned to receive long-term oxygen therapy for 24 hours per day (117 patients) or 15 hours per day (124 patients).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34493-DB79-6916-5DA0-BBD95D949DDF}"/>
              </a:ext>
            </a:extLst>
          </p:cNvPr>
          <p:cNvSpPr txBox="1"/>
          <p:nvPr/>
        </p:nvSpPr>
        <p:spPr>
          <a:xfrm>
            <a:off x="308349" y="6241891"/>
            <a:ext cx="51993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Ekström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et al. </a:t>
            </a:r>
            <a:r>
              <a:rPr lang="en-US" sz="16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en-US" sz="160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 391: 977-88.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68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22051A-A5F1-A034-1056-B026E84E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3" y="95695"/>
            <a:ext cx="11302411" cy="13503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LTOT 24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ώρες/24ωρο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15ώρες/24ωρο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ασθενείς με σοβαρή </a:t>
            </a:r>
            <a:r>
              <a:rPr lang="el-G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υποξυγοναιμία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καμία διαφορά στην επιβίωση ή στην πιθανότητα νοσηλείας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έτος παρακολούθησης)</a:t>
            </a:r>
          </a:p>
        </p:txBody>
      </p:sp>
      <p:pic>
        <p:nvPicPr>
          <p:cNvPr id="15" name="Θέση περιεχομένου 14">
            <a:extLst>
              <a:ext uri="{FF2B5EF4-FFF2-40B4-BE49-F238E27FC236}">
                <a16:creationId xmlns:a16="http://schemas.microsoft.com/office/drawing/2014/main" id="{26F5662E-1361-31BF-A301-E8C0E84FA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6920" t="27287" r="9301" b="14573"/>
          <a:stretch/>
        </p:blipFill>
        <p:spPr>
          <a:xfrm>
            <a:off x="3030285" y="1448195"/>
            <a:ext cx="6241311" cy="4662379"/>
          </a:xfrm>
          <a:prstGeom prst="rect">
            <a:avLst/>
          </a:prstGeom>
        </p:spPr>
      </p:pic>
      <p:sp>
        <p:nvSpPr>
          <p:cNvPr id="4" name="5 - Ορθογώνιο">
            <a:extLst>
              <a:ext uri="{FF2B5EF4-FFF2-40B4-BE49-F238E27FC236}">
                <a16:creationId xmlns:a16="http://schemas.microsoft.com/office/drawing/2014/main" id="{91148836-DF61-13A5-3C2A-2D536FE5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0314" y="5743876"/>
            <a:ext cx="1214499" cy="738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Πρωτεύον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καταληκτικό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σημείο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B88BA-80D0-D012-6BC3-F30BBB4199EA}"/>
              </a:ext>
            </a:extLst>
          </p:cNvPr>
          <p:cNvSpPr txBox="1"/>
          <p:nvPr/>
        </p:nvSpPr>
        <p:spPr>
          <a:xfrm>
            <a:off x="3048887" y="5157369"/>
            <a:ext cx="60977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3600" b="0" i="0" u="none" strike="noStrike" baseline="0" dirty="0">
              <a:solidFill>
                <a:srgbClr val="000000"/>
              </a:solidFill>
              <a:latin typeface="OTNEJMScalaSansLF"/>
            </a:endParaRP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OTNEJMScalaSansLF"/>
              </a:rPr>
              <a:t> </a:t>
            </a:r>
            <a:endParaRPr lang="el-GR" sz="1800" b="0" i="0" u="none" strike="noStrike" baseline="0" dirty="0">
              <a:solidFill>
                <a:srgbClr val="000000"/>
              </a:solidFill>
              <a:latin typeface="OTNEJMScalaSansLF"/>
            </a:endParaRP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OTNEJMScalaSansLF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Ekström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et al. </a:t>
            </a:r>
            <a:r>
              <a:rPr lang="en-US" sz="16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en-US" sz="160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 391: 977-88.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42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67504" y="215430"/>
            <a:ext cx="5200648" cy="119734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Medical Research Council Trial</a:t>
            </a:r>
            <a:br>
              <a:rPr lang="el-G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(MRC)</a:t>
            </a:r>
            <a:endParaRPr lang="el-G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1464" y="486831"/>
            <a:ext cx="4191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Nocturnal Oxygen Therapy Trial (NOTT)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9" y="1571612"/>
            <a:ext cx="5564852" cy="454819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485" y="1643050"/>
            <a:ext cx="5296472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9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1AE49-5E92-41EC-91F8-57C7E1F9E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2931" y="6551497"/>
            <a:ext cx="613718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2024, 2025 Global Initiative for Chronic Obstructive Lung Disease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925CB-9C88-1681-049B-4E7D7090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Prescription of supplemental oxygen to COPD patients</a:t>
            </a:r>
          </a:p>
        </p:txBody>
      </p:sp>
      <p:pic>
        <p:nvPicPr>
          <p:cNvPr id="7" name="Picture 6" descr="Figure 3.15 is a flow chart about the prescription of supplemental oxygen to COPD patients and the definition of arterial hypoxemia is given.">
            <a:extLst>
              <a:ext uri="{FF2B5EF4-FFF2-40B4-BE49-F238E27FC236}">
                <a16:creationId xmlns:a16="http://schemas.microsoft.com/office/drawing/2014/main" id="{24257BC7-775D-CE28-16A6-B9EC268B5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25" t="12239" r="4488" b="28444"/>
          <a:stretch/>
        </p:blipFill>
        <p:spPr bwMode="auto">
          <a:xfrm>
            <a:off x="2363115" y="276349"/>
            <a:ext cx="7465769" cy="630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9 - Στρογγυλεμένο ορθογώνιο">
            <a:extLst>
              <a:ext uri="{FF2B5EF4-FFF2-40B4-BE49-F238E27FC236}">
                <a16:creationId xmlns:a16="http://schemas.microsoft.com/office/drawing/2014/main" id="{51941579-1879-C9C4-0C19-9BA2B0E75AE1}"/>
              </a:ext>
            </a:extLst>
          </p:cNvPr>
          <p:cNvSpPr/>
          <p:nvPr/>
        </p:nvSpPr>
        <p:spPr>
          <a:xfrm>
            <a:off x="4171951" y="4895858"/>
            <a:ext cx="3744612" cy="116719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9AFD2E7-2C0D-5F83-D7BD-0A3A5AB22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326" t="31307" r="22143" b="23304"/>
          <a:stretch/>
        </p:blipFill>
        <p:spPr>
          <a:xfrm>
            <a:off x="571461" y="5174502"/>
            <a:ext cx="1124210" cy="1131073"/>
          </a:xfrm>
          <a:prstGeom prst="rect">
            <a:avLst/>
          </a:prstGeom>
        </p:spPr>
      </p:pic>
      <p:sp>
        <p:nvSpPr>
          <p:cNvPr id="14" name="4 - Ορθογώνιο">
            <a:extLst>
              <a:ext uri="{FF2B5EF4-FFF2-40B4-BE49-F238E27FC236}">
                <a16:creationId xmlns:a16="http://schemas.microsoft.com/office/drawing/2014/main" id="{84878843-0D52-9C1B-5A90-7C74B0DA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0" y="5967021"/>
            <a:ext cx="1331895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Monotype Sort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GOLD 20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>
          <a:xfrm>
            <a:off x="571461" y="285728"/>
            <a:ext cx="10972800" cy="83901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3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l-GR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ΜΕΜΑ στη σταθερή ΧΑΠ</a:t>
            </a:r>
            <a:br>
              <a:rPr lang="el-GR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l-GR" sz="3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2 - Θέση περιεχομένου"/>
          <p:cNvSpPr>
            <a:spLocks noGrp="1"/>
          </p:cNvSpPr>
          <p:nvPr>
            <p:ph idx="1"/>
          </p:nvPr>
        </p:nvSpPr>
        <p:spPr>
          <a:xfrm>
            <a:off x="431800" y="974748"/>
            <a:ext cx="11150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l-GR" sz="2000" dirty="0">
              <a:ea typeface="ＭＳ Ｐゴシック" pitchFamily="34" charset="-128"/>
            </a:endParaRPr>
          </a:p>
          <a:p>
            <a:endParaRPr lang="el-GR" sz="2000" dirty="0">
              <a:ea typeface="ＭＳ Ｐゴシック" pitchFamily="34" charset="-128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0459" y="1701380"/>
            <a:ext cx="11821312" cy="287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NIV: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η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μακροχρόνια χρήση του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αυξάνει το διάστημα-ελεύθερο νοσηλείας μετά από πρόσφατη νοσηλεία (παρόξυνση ΧΑΠ)  ιδιαίτερα σε ασθενείς με σοβαρή ημερήσια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υπερκαπνία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≥ 5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mmHg)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(Evidence Β)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-Θα πρέπει να θεωρείται ως θεραπευτική επιλογή σε ασθενείς με ΧΑΠ και σοβαρή χρόνια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υπερκαπνία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και συχνές νοσηλείες λόγω ΑΑ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Evidence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Β) </a:t>
            </a:r>
          </a:p>
        </p:txBody>
      </p:sp>
      <p:sp>
        <p:nvSpPr>
          <p:cNvPr id="11" name="4 - Ορθογώνιο"/>
          <p:cNvSpPr>
            <a:spLocks noChangeArrowheads="1"/>
          </p:cNvSpPr>
          <p:nvPr/>
        </p:nvSpPr>
        <p:spPr bwMode="auto">
          <a:xfrm>
            <a:off x="9953630" y="5967021"/>
            <a:ext cx="1331895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Monotype Sort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GOLD 20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04B5E8D1-9B04-B6D1-3C3A-4AF5E51B2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571461" y="5174502"/>
            <a:ext cx="1124210" cy="11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33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893" b="27094"/>
          <a:stretch>
            <a:fillRect/>
          </a:stretch>
        </p:blipFill>
        <p:spPr bwMode="auto">
          <a:xfrm>
            <a:off x="857213" y="142852"/>
            <a:ext cx="1057282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27" y="1700811"/>
            <a:ext cx="10001320" cy="44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129675" y="3429004"/>
            <a:ext cx="3145552" cy="3385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352" y="1375935"/>
            <a:ext cx="1171330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Ασθενείς με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PaCO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&gt;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53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mmHg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εβδομάδες μετά από νοσηλεία λόγω παρόξυνσης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332464" y="6132711"/>
            <a:ext cx="54528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BlinkMacSystemFont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Murphy PB, et al.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JAMA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2017;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317: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2177-86.</a:t>
            </a:r>
          </a:p>
        </p:txBody>
      </p:sp>
    </p:spTree>
    <p:extLst>
      <p:ext uri="{BB962C8B-B14F-4D97-AF65-F5344CB8AC3E}">
        <p14:creationId xmlns:p14="http://schemas.microsoft.com/office/powerpoint/2010/main" val="620645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47650"/>
            <a:ext cx="10972800" cy="75151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MEMA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στην παρόξυνση ΧΑΠ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Ενδείξεις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5360" y="1285861"/>
            <a:ext cx="11521280" cy="35719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l-GR" sz="2000" dirty="0"/>
              <a:t>     </a:t>
            </a: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ένα από τα ακόλουθα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Σοβαρή δύσπνοια με χρήση επικουρικών μυών και κοιλιακή αναπνοή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Αναπνευστική οξέωση </a:t>
            </a: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(PCO</a:t>
            </a:r>
            <a:r>
              <a:rPr lang="el-GR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45 </a:t>
            </a:r>
            <a:r>
              <a:rPr lang="el-G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 7.35)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Εμμένουσα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υποξυγοναιμία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παρά τη χορήγηση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οξυνοθεραπείας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12" y="3667126"/>
            <a:ext cx="11620581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ΜΕΜΑ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Σε περίπτωση μη απόλυτης αντένδειξης, αποτελεί την 1</a:t>
            </a:r>
            <a:r>
              <a:rPr kumimoji="0" lang="el-GR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επιλογή αερισμού σε ασθενείς με ΧΑΠ και ΟΑΑ γιατί βελτιώνει την ανταλλαγή αερίων, μειώνει το έργο της αναπνοής, την ανάγκη διασωλήνωσης, τη διάρκεια νοσηλείας και αυξάνει την επιβίωση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Evidence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Α)</a:t>
            </a:r>
          </a:p>
        </p:txBody>
      </p:sp>
      <p:sp>
        <p:nvSpPr>
          <p:cNvPr id="9" name="4 - Ορθογώνιο"/>
          <p:cNvSpPr>
            <a:spLocks noChangeArrowheads="1"/>
          </p:cNvSpPr>
          <p:nvPr/>
        </p:nvSpPr>
        <p:spPr bwMode="auto">
          <a:xfrm>
            <a:off x="10058401" y="6233722"/>
            <a:ext cx="1343027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Monotype Sort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GOLD 20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71236B7-0364-483B-19D7-706BF5D5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26" t="31307" r="22143" b="23304"/>
          <a:stretch/>
        </p:blipFill>
        <p:spPr>
          <a:xfrm>
            <a:off x="561064" y="5227983"/>
            <a:ext cx="1124210" cy="11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A2D86-8B40-DD68-5B1D-25D981006402}"/>
              </a:ext>
            </a:extLst>
          </p:cNvPr>
          <p:cNvSpPr txBox="1"/>
          <p:nvPr/>
        </p:nvSpPr>
        <p:spPr>
          <a:xfrm>
            <a:off x="201799" y="2062128"/>
            <a:ext cx="6533229" cy="2343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i="0" dirty="0">
                <a:solidFill>
                  <a:srgbClr val="CC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αναπνευστικό κέντρο </a:t>
            </a:r>
            <a:r>
              <a:rPr lang="el-GR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βρίσκεται στο </a:t>
            </a:r>
            <a:r>
              <a:rPr lang="el-G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εγκεφαλικό στέλεχος</a:t>
            </a:r>
            <a:r>
              <a:rPr lang="el-GR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και συγκεκριμένα στον </a:t>
            </a:r>
            <a:r>
              <a:rPr lang="el-G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προμήκη μυελό και τη γέφυρα</a:t>
            </a:r>
            <a:r>
              <a:rPr lang="el-GR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όπου ομάδες </a:t>
            </a:r>
            <a:r>
              <a:rPr lang="el-GR" sz="2000" b="1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νευρώνων</a:t>
            </a:r>
            <a:r>
              <a:rPr lang="el-GR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ελέγχουν τον ρυθμό και το βάθος της αναπνοής στέλνοντας σήματα στους </a:t>
            </a:r>
            <a:r>
              <a:rPr lang="el-GR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αναπνευστικούς μύες</a:t>
            </a:r>
            <a:r>
              <a:rPr lang="el-GR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5CFBA-128F-5EFA-148F-170DDC25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71" y="541969"/>
            <a:ext cx="4702868" cy="60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3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Αναπνευστικό κέντρο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34" y="1646179"/>
            <a:ext cx="6076951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/>
          <p:cNvSpPr/>
          <p:nvPr/>
        </p:nvSpPr>
        <p:spPr bwMode="auto">
          <a:xfrm>
            <a:off x="7309659" y="4763205"/>
            <a:ext cx="457200" cy="5153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334902" y="2079835"/>
            <a:ext cx="2265407" cy="71302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Ταλαντωτής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Oscillator)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6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7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/>
          </p:cNvGraphicFramePr>
          <p:nvPr/>
        </p:nvGraphicFramePr>
        <p:xfrm>
          <a:off x="4123286" y="430884"/>
          <a:ext cx="7589520" cy="579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158068" y="6224859"/>
            <a:ext cx="194155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PaCO</a:t>
            </a:r>
            <a:r>
              <a:rPr kumimoji="0" lang="en-GB" sz="2133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(mmHg)</a:t>
            </a:r>
          </a:p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16200000">
            <a:off x="2861490" y="2953472"/>
            <a:ext cx="2207784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Ventilation (l/min)</a:t>
            </a:r>
          </a:p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Ορθογώνιο 29"/>
          <p:cNvSpPr/>
          <p:nvPr/>
        </p:nvSpPr>
        <p:spPr bwMode="auto">
          <a:xfrm>
            <a:off x="5401042" y="5385528"/>
            <a:ext cx="359852" cy="4443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Ορθογώνιο 30"/>
          <p:cNvSpPr/>
          <p:nvPr/>
        </p:nvSpPr>
        <p:spPr bwMode="auto">
          <a:xfrm>
            <a:off x="5494365" y="5298679"/>
            <a:ext cx="408951" cy="4222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6636088" y="-270753"/>
            <a:ext cx="1361872" cy="552531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6931714" y="3565736"/>
            <a:ext cx="167424" cy="18030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 flipV="1">
            <a:off x="4606345" y="3703184"/>
            <a:ext cx="2531205" cy="36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4A1875-3064-4BCF-AE60-9CAE2E4411FB}"/>
              </a:ext>
            </a:extLst>
          </p:cNvPr>
          <p:cNvSpPr txBox="1"/>
          <p:nvPr/>
        </p:nvSpPr>
        <p:spPr>
          <a:xfrm>
            <a:off x="5043429" y="2757567"/>
            <a:ext cx="1359859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V’ 15 l/min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A1875-3064-4BCF-AE60-9CAE2E4411FB}"/>
              </a:ext>
            </a:extLst>
          </p:cNvPr>
          <p:cNvSpPr txBox="1"/>
          <p:nvPr/>
        </p:nvSpPr>
        <p:spPr>
          <a:xfrm>
            <a:off x="5022261" y="3888510"/>
            <a:ext cx="155222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V’ 12.5 l/min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2" name="Straight Connector 41">
            <a:extLst>
              <a:ext uri="{FF2B5EF4-FFF2-40B4-BE49-F238E27FC236}">
                <a16:creationId xmlns:a16="http://schemas.microsoft.com/office/drawing/2014/main" id="{C478F028-9287-408E-9214-92B2F126CCF6}"/>
              </a:ext>
            </a:extLst>
          </p:cNvPr>
          <p:cNvCxnSpPr>
            <a:cxnSpLocks/>
          </p:cNvCxnSpPr>
          <p:nvPr/>
        </p:nvCxnSpPr>
        <p:spPr bwMode="auto">
          <a:xfrm flipV="1">
            <a:off x="6704181" y="-20198"/>
            <a:ext cx="1495443" cy="53914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7">
            <a:extLst>
              <a:ext uri="{FF2B5EF4-FFF2-40B4-BE49-F238E27FC236}">
                <a16:creationId xmlns:a16="http://schemas.microsoft.com/office/drawing/2014/main" id="{8B500A88-D7A4-4779-8B03-FA0228269DFF}"/>
              </a:ext>
            </a:extLst>
          </p:cNvPr>
          <p:cNvSpPr/>
          <p:nvPr/>
        </p:nvSpPr>
        <p:spPr bwMode="auto">
          <a:xfrm>
            <a:off x="7092223" y="3655890"/>
            <a:ext cx="167424" cy="18030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cxnSpLocks/>
            <a:stCxn id="33" idx="4"/>
          </p:cNvCxnSpPr>
          <p:nvPr/>
        </p:nvCxnSpPr>
        <p:spPr bwMode="auto">
          <a:xfrm flipH="1">
            <a:off x="7157839" y="3836198"/>
            <a:ext cx="18096" cy="2071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94A1875-3064-4BCF-AE60-9CAE2E4411FB}"/>
              </a:ext>
            </a:extLst>
          </p:cNvPr>
          <p:cNvSpPr txBox="1"/>
          <p:nvPr/>
        </p:nvSpPr>
        <p:spPr>
          <a:xfrm>
            <a:off x="7247509" y="4958665"/>
            <a:ext cx="217239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34.5 mmHg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501849" y="429638"/>
            <a:ext cx="151238" cy="3698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8122095" y="505066"/>
            <a:ext cx="309205" cy="2365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8450755" y="585946"/>
            <a:ext cx="1507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Αναπνευστική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καμπύλη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96658" y="66472"/>
            <a:ext cx="130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Εγκεφαλική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καμπύλη</a:t>
            </a:r>
          </a:p>
        </p:txBody>
      </p:sp>
      <p:cxnSp>
        <p:nvCxnSpPr>
          <p:cNvPr id="36" name="Straight Arrow Connector 16">
            <a:extLst>
              <a:ext uri="{FF2B5EF4-FFF2-40B4-BE49-F238E27FC236}">
                <a16:creationId xmlns:a16="http://schemas.microsoft.com/office/drawing/2014/main" id="{019A8044-70C6-449A-AB4C-541873A591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91635" y="3274698"/>
            <a:ext cx="2531205" cy="36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8" descr="What Are “Shadow Copies”, and How Can I Use Them to Copy Locked Files?">
            <a:extLst>
              <a:ext uri="{FF2B5EF4-FFF2-40B4-BE49-F238E27FC236}">
                <a16:creationId xmlns:a16="http://schemas.microsoft.com/office/drawing/2014/main" id="{3D442D08-247E-40BF-A215-E88AF923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810" y="2018183"/>
            <a:ext cx="2736712" cy="1138016"/>
          </a:xfrm>
          <a:prstGeom prst="rect">
            <a:avLst/>
          </a:prstGeom>
          <a:noFill/>
        </p:spPr>
      </p:pic>
      <p:pic>
        <p:nvPicPr>
          <p:cNvPr id="47" name="Picture 8" descr="What Are “Shadow Copies”, and How Can I Use Them to Copy Locked Files?">
            <a:extLst>
              <a:ext uri="{FF2B5EF4-FFF2-40B4-BE49-F238E27FC236}">
                <a16:creationId xmlns:a16="http://schemas.microsoft.com/office/drawing/2014/main" id="{85CC9DB1-E285-46D7-B0F2-35666016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810" y="3600336"/>
            <a:ext cx="2591057" cy="1077447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B9CB32-FCF5-49D9-90A2-30EDCF361AF9}"/>
              </a:ext>
            </a:extLst>
          </p:cNvPr>
          <p:cNvSpPr txBox="1"/>
          <p:nvPr/>
        </p:nvSpPr>
        <p:spPr>
          <a:xfrm>
            <a:off x="1216781" y="1703789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l/min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10" descr="Do you know your brain? The brain can be divided into 3 basic units. —  Brainwave Centre">
            <a:extLst>
              <a:ext uri="{FF2B5EF4-FFF2-40B4-BE49-F238E27FC236}">
                <a16:creationId xmlns:a16="http://schemas.microsoft.com/office/drawing/2014/main" id="{B1090B1A-F714-4425-A2AF-D6566E12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5" y="39803"/>
            <a:ext cx="2482389" cy="1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38">
            <a:extLst>
              <a:ext uri="{FF2B5EF4-FFF2-40B4-BE49-F238E27FC236}">
                <a16:creationId xmlns:a16="http://schemas.microsoft.com/office/drawing/2014/main" id="{C102CE68-2356-4A7B-8B80-8E0CBBD3833A}"/>
              </a:ext>
            </a:extLst>
          </p:cNvPr>
          <p:cNvSpPr/>
          <p:nvPr/>
        </p:nvSpPr>
        <p:spPr>
          <a:xfrm>
            <a:off x="2836386" y="181138"/>
            <a:ext cx="1383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Forebrain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7AAF32-7A9A-4E64-9445-5A74A6A753F9}"/>
              </a:ext>
            </a:extLst>
          </p:cNvPr>
          <p:cNvSpPr txBox="1"/>
          <p:nvPr/>
        </p:nvSpPr>
        <p:spPr>
          <a:xfrm>
            <a:off x="766262" y="3234725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12.5 l/min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2CE791F-DBA3-4622-8FE1-80A13976C93F}"/>
              </a:ext>
            </a:extLst>
          </p:cNvPr>
          <p:cNvSpPr/>
          <p:nvPr/>
        </p:nvSpPr>
        <p:spPr>
          <a:xfrm>
            <a:off x="2067581" y="3954393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83%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0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1003 -0.05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39" grpId="0" animBg="1"/>
      <p:bldP spid="48" grpId="0"/>
      <p:bldP spid="5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/>
          </p:cNvGraphicFramePr>
          <p:nvPr/>
        </p:nvGraphicFramePr>
        <p:xfrm>
          <a:off x="4602480" y="422495"/>
          <a:ext cx="7589520" cy="579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637262" y="6216470"/>
            <a:ext cx="194155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PaCO</a:t>
            </a:r>
            <a:r>
              <a:rPr kumimoji="0" lang="en-GB" sz="2133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(mmHg)</a:t>
            </a:r>
          </a:p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16200000">
            <a:off x="3340684" y="2945083"/>
            <a:ext cx="2207784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Ventilation (l/min)</a:t>
            </a:r>
          </a:p>
          <a:p>
            <a:pPr marL="0" marR="0" lvl="0" indent="0" algn="l" defTabSz="8127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Ορθογώνιο 29"/>
          <p:cNvSpPr/>
          <p:nvPr/>
        </p:nvSpPr>
        <p:spPr bwMode="auto">
          <a:xfrm>
            <a:off x="5880236" y="5377139"/>
            <a:ext cx="359852" cy="4443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Ορθογώνιο 30"/>
          <p:cNvSpPr/>
          <p:nvPr/>
        </p:nvSpPr>
        <p:spPr bwMode="auto">
          <a:xfrm>
            <a:off x="5973559" y="5290290"/>
            <a:ext cx="408951" cy="4222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7115282" y="-279142"/>
            <a:ext cx="1361872" cy="552531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7434610" y="3577137"/>
            <a:ext cx="167424" cy="18030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>
            <a:off x="5070829" y="3912677"/>
            <a:ext cx="31591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4A1875-3064-4BCF-AE60-9CAE2E4411FB}"/>
              </a:ext>
            </a:extLst>
          </p:cNvPr>
          <p:cNvSpPr txBox="1"/>
          <p:nvPr/>
        </p:nvSpPr>
        <p:spPr>
          <a:xfrm>
            <a:off x="5716462" y="219963"/>
            <a:ext cx="1359859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V’ 30 l/min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A1875-3064-4BCF-AE60-9CAE2E4411FB}"/>
              </a:ext>
            </a:extLst>
          </p:cNvPr>
          <p:cNvSpPr txBox="1"/>
          <p:nvPr/>
        </p:nvSpPr>
        <p:spPr>
          <a:xfrm>
            <a:off x="5469941" y="3468951"/>
            <a:ext cx="154273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V’ 11.2 l/min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2" name="Straight Connector 41">
            <a:extLst>
              <a:ext uri="{FF2B5EF4-FFF2-40B4-BE49-F238E27FC236}">
                <a16:creationId xmlns:a16="http://schemas.microsoft.com/office/drawing/2014/main" id="{C478F028-9287-408E-9214-92B2F126CCF6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6135" y="542081"/>
            <a:ext cx="2872699" cy="48083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7">
            <a:extLst>
              <a:ext uri="{FF2B5EF4-FFF2-40B4-BE49-F238E27FC236}">
                <a16:creationId xmlns:a16="http://schemas.microsoft.com/office/drawing/2014/main" id="{8B500A88-D7A4-4779-8B03-FA0228269DFF}"/>
              </a:ext>
            </a:extLst>
          </p:cNvPr>
          <p:cNvSpPr/>
          <p:nvPr/>
        </p:nvSpPr>
        <p:spPr bwMode="auto">
          <a:xfrm>
            <a:off x="8177682" y="3806469"/>
            <a:ext cx="167424" cy="18030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cxnSpLocks/>
            <a:stCxn id="33" idx="4"/>
          </p:cNvCxnSpPr>
          <p:nvPr/>
        </p:nvCxnSpPr>
        <p:spPr bwMode="auto">
          <a:xfrm>
            <a:off x="8261394" y="3986777"/>
            <a:ext cx="0" cy="1834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94A1875-3064-4BCF-AE60-9CAE2E4411FB}"/>
              </a:ext>
            </a:extLst>
          </p:cNvPr>
          <p:cNvSpPr txBox="1"/>
          <p:nvPr/>
        </p:nvSpPr>
        <p:spPr>
          <a:xfrm>
            <a:off x="8376258" y="5003832"/>
            <a:ext cx="217239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38.5 mmHg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6" name="Straight Arrow Connector 16">
            <a:extLst>
              <a:ext uri="{FF2B5EF4-FFF2-40B4-BE49-F238E27FC236}">
                <a16:creationId xmlns:a16="http://schemas.microsoft.com/office/drawing/2014/main" id="{019A8044-70C6-449A-AB4C-541873A591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19654" y="653205"/>
            <a:ext cx="305802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8" descr="What Are “Shadow Copies”, and How Can I Use Them to Copy Locked Files?">
            <a:extLst>
              <a:ext uri="{FF2B5EF4-FFF2-40B4-BE49-F238E27FC236}">
                <a16:creationId xmlns:a16="http://schemas.microsoft.com/office/drawing/2014/main" id="{3D442D08-247E-40BF-A215-E88AF923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" y="2038156"/>
            <a:ext cx="4110058" cy="1709099"/>
          </a:xfrm>
          <a:prstGeom prst="rect">
            <a:avLst/>
          </a:prstGeom>
          <a:noFill/>
        </p:spPr>
      </p:pic>
      <p:pic>
        <p:nvPicPr>
          <p:cNvPr id="47" name="Picture 8" descr="What Are “Shadow Copies”, and How Can I Use Them to Copy Locked Files?">
            <a:extLst>
              <a:ext uri="{FF2B5EF4-FFF2-40B4-BE49-F238E27FC236}">
                <a16:creationId xmlns:a16="http://schemas.microsoft.com/office/drawing/2014/main" id="{85CC9DB1-E285-46D7-B0F2-35666016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300" y="4119489"/>
            <a:ext cx="1828685" cy="760428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B9CB32-FCF5-49D9-90A2-30EDCF361AF9}"/>
              </a:ext>
            </a:extLst>
          </p:cNvPr>
          <p:cNvSpPr txBox="1"/>
          <p:nvPr/>
        </p:nvSpPr>
        <p:spPr>
          <a:xfrm>
            <a:off x="1559054" y="170441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l/min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10" descr="Do you know your brain? The brain can be divided into 3 basic units. —  Brainwave Centre">
            <a:extLst>
              <a:ext uri="{FF2B5EF4-FFF2-40B4-BE49-F238E27FC236}">
                <a16:creationId xmlns:a16="http://schemas.microsoft.com/office/drawing/2014/main" id="{B1090B1A-F714-4425-A2AF-D6566E12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9" y="22480"/>
            <a:ext cx="2482389" cy="1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38">
            <a:extLst>
              <a:ext uri="{FF2B5EF4-FFF2-40B4-BE49-F238E27FC236}">
                <a16:creationId xmlns:a16="http://schemas.microsoft.com/office/drawing/2014/main" id="{C102CE68-2356-4A7B-8B80-8E0CBBD3833A}"/>
              </a:ext>
            </a:extLst>
          </p:cNvPr>
          <p:cNvSpPr/>
          <p:nvPr/>
        </p:nvSpPr>
        <p:spPr>
          <a:xfrm>
            <a:off x="2762348" y="166699"/>
            <a:ext cx="1383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Forebrain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7AAF32-7A9A-4E64-9445-5A74A6A753F9}"/>
              </a:ext>
            </a:extLst>
          </p:cNvPr>
          <p:cNvSpPr txBox="1"/>
          <p:nvPr/>
        </p:nvSpPr>
        <p:spPr>
          <a:xfrm>
            <a:off x="1424608" y="377426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11.2 l/min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2CE791F-DBA3-4622-8FE1-80A13976C93F}"/>
              </a:ext>
            </a:extLst>
          </p:cNvPr>
          <p:cNvSpPr/>
          <p:nvPr/>
        </p:nvSpPr>
        <p:spPr>
          <a:xfrm>
            <a:off x="2392938" y="416452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37%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B9541210-AC28-4CF6-8F56-B4D0ACD62B0E}"/>
              </a:ext>
            </a:extLst>
          </p:cNvPr>
          <p:cNvSpPr/>
          <p:nvPr/>
        </p:nvSpPr>
        <p:spPr>
          <a:xfrm>
            <a:off x="984274" y="5346389"/>
            <a:ext cx="2952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Moosavi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et al. J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Appl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Physiol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2004 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2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5976 -0.434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39" grpId="0" animBg="1"/>
      <p:bldP spid="48" grpId="0"/>
      <p:bldP spid="58" grpId="0"/>
      <p:bldP spid="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DA0816-D743-41CF-AB53-FB6C5DAF38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905" y="0"/>
            <a:ext cx="5889167" cy="2925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424" y="3077005"/>
            <a:ext cx="1125523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Οι ασθενείς με πνευμονία λόγω COVID-19 μπορεί να εμφανιστούν χωρίς δύσπνοια, παρά τη σοβαρή υποξαιμία.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What Are “Shadow Copies”, and How Can I Use Them to Copy Locked Files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415" y="413095"/>
            <a:ext cx="2736712" cy="1138016"/>
          </a:xfrm>
          <a:prstGeom prst="rect">
            <a:avLst/>
          </a:prstGeom>
          <a:noFill/>
        </p:spPr>
      </p:pic>
      <p:pic>
        <p:nvPicPr>
          <p:cNvPr id="6" name="Picture 8" descr="What Are “Shadow Copies”, and How Can I Use Them to Copy Locked Files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8085" y="1699737"/>
            <a:ext cx="2591057" cy="1077447"/>
          </a:xfrm>
          <a:prstGeom prst="rect">
            <a:avLst/>
          </a:prstGeom>
          <a:noFill/>
        </p:spPr>
      </p:pic>
      <p:sp>
        <p:nvSpPr>
          <p:cNvPr id="9" name="Ορθογώνιο 14">
            <a:extLst>
              <a:ext uri="{FF2B5EF4-FFF2-40B4-BE49-F238E27FC236}">
                <a16:creationId xmlns:a16="http://schemas.microsoft.com/office/drawing/2014/main" id="{13D234A6-A54D-41C4-89D8-AE8996269C96}"/>
              </a:ext>
            </a:extLst>
          </p:cNvPr>
          <p:cNvSpPr/>
          <p:nvPr/>
        </p:nvSpPr>
        <p:spPr bwMode="auto">
          <a:xfrm>
            <a:off x="6543236" y="489687"/>
            <a:ext cx="2360815" cy="976919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Respiratory center oscillator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3972" y="2043982"/>
            <a:ext cx="845103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/T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l-GR" sz="24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462A23-E3F4-43C2-9B9C-9D942EE32B35}"/>
              </a:ext>
            </a:extLst>
          </p:cNvPr>
          <p:cNvSpPr/>
          <p:nvPr/>
        </p:nvSpPr>
        <p:spPr>
          <a:xfrm>
            <a:off x="428821" y="4427587"/>
            <a:ext cx="11477833" cy="1940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Η απουσία δύσπνοιας δεν σχετίζεται ειδικά με τη νόσο COVID-19, αλλά μπορεί να εμφανιστεί σε οποιονδήποτε ασθενή με οξεία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υποξαιμική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αναπνευστική ανεπάρκεια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που εμφανίζει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φυσιολογική λειτουργία των αναπνευστικών μυών 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σχετικά φυσιολογική μηχανική του αναπνευστικού συστήματος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9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3|0.8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3|0.8|5.3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7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Κενή παρουσίαση">
  <a:themeElements>
    <a:clrScheme name="Κενή παρουσ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Κενή παρουσ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Κενή παρουσ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ενή παρουσ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ενή παρουσ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ενή παρουσ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ενή παρουσ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ενή παρουσ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ενή παρουσ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 Presentation">
  <a:themeElements>
    <a:clrScheme name="Custom 2">
      <a:dk1>
        <a:srgbClr val="969696"/>
      </a:dk1>
      <a:lt1>
        <a:srgbClr val="FFFFFF"/>
      </a:lt1>
      <a:dk2>
        <a:srgbClr val="004F59"/>
      </a:dk2>
      <a:lt2>
        <a:srgbClr val="FFA60A"/>
      </a:lt2>
      <a:accent1>
        <a:srgbClr val="78BE20"/>
      </a:accent1>
      <a:accent2>
        <a:srgbClr val="004F59"/>
      </a:accent2>
      <a:accent3>
        <a:srgbClr val="6BBBAE"/>
      </a:accent3>
      <a:accent4>
        <a:srgbClr val="FAE100"/>
      </a:accent4>
      <a:accent5>
        <a:srgbClr val="FFFFFF"/>
      </a:accent5>
      <a:accent6>
        <a:srgbClr val="78BE20"/>
      </a:accent6>
      <a:hlink>
        <a:srgbClr val="004F59"/>
      </a:hlink>
      <a:folHlink>
        <a:srgbClr val="6BBB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4000" b="0" i="0" u="none" strike="noStrike" cap="none" normalizeH="0" baseline="0" smtClean="0">
            <a:ln>
              <a:noFill/>
            </a:ln>
            <a:solidFill>
              <a:srgbClr val="E7EC18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4000" b="0" i="0" u="none" strike="noStrike" cap="none" normalizeH="0" baseline="0" smtClean="0">
            <a:ln>
              <a:noFill/>
            </a:ln>
            <a:solidFill>
              <a:srgbClr val="E7EC18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2322</Words>
  <Application>Microsoft Office PowerPoint</Application>
  <PresentationFormat>Widescreen</PresentationFormat>
  <Paragraphs>358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46</vt:i4>
      </vt:variant>
    </vt:vector>
  </HeadingPairs>
  <TitlesOfParts>
    <vt:vector size="79" baseType="lpstr">
      <vt:lpstr>ＭＳ Ｐゴシック</vt:lpstr>
      <vt:lpstr>Arial</vt:lpstr>
      <vt:lpstr>BlinkMacSystemFont</vt:lpstr>
      <vt:lpstr>Calibri</vt:lpstr>
      <vt:lpstr>Calibri Light</vt:lpstr>
      <vt:lpstr>Cambria Math</vt:lpstr>
      <vt:lpstr>Monotype Sorts</vt:lpstr>
      <vt:lpstr>OTNEJMScalaSansLF</vt:lpstr>
      <vt:lpstr>Tahoma</vt:lpstr>
      <vt:lpstr>Times New Roman</vt:lpstr>
      <vt:lpstr>Ubuntu</vt:lpstr>
      <vt:lpstr>Wingdings</vt:lpstr>
      <vt:lpstr>Θέμα του Office</vt:lpstr>
      <vt:lpstr>5_Blank Presentation</vt:lpstr>
      <vt:lpstr>6_Θέμα του Office</vt:lpstr>
      <vt:lpstr>1_Default Design</vt:lpstr>
      <vt:lpstr>6_Slide Template</vt:lpstr>
      <vt:lpstr>1_Office Theme</vt:lpstr>
      <vt:lpstr>2_Office Theme</vt:lpstr>
      <vt:lpstr>12_Θέμα του Office</vt:lpstr>
      <vt:lpstr>13_Θέμα του Office</vt:lpstr>
      <vt:lpstr>14_Θέμα του Office</vt:lpstr>
      <vt:lpstr>Office Theme</vt:lpstr>
      <vt:lpstr>17_Θέμα του Office</vt:lpstr>
      <vt:lpstr>10_Slide Template</vt:lpstr>
      <vt:lpstr>27_Θέμα του Office</vt:lpstr>
      <vt:lpstr>2_Θέμα του Office</vt:lpstr>
      <vt:lpstr>5_Office Theme</vt:lpstr>
      <vt:lpstr>5_Slide Template</vt:lpstr>
      <vt:lpstr>1_Θέμα του Office</vt:lpstr>
      <vt:lpstr>1_Κενή παρουσίαση</vt:lpstr>
      <vt:lpstr>6_Blank Presentation</vt:lpstr>
      <vt:lpstr>3_Θέμα του Office</vt:lpstr>
      <vt:lpstr>PowerPoint Presentation</vt:lpstr>
      <vt:lpstr>Δήλωση συμφερόντων</vt:lpstr>
      <vt:lpstr>Δύσπνοια - Ορισμός</vt:lpstr>
      <vt:lpstr>PowerPoint Presentation</vt:lpstr>
      <vt:lpstr>PowerPoint Presentation</vt:lpstr>
      <vt:lpstr>Αναπνευστικό κέντρο </vt:lpstr>
      <vt:lpstr>PowerPoint Presentation</vt:lpstr>
      <vt:lpstr>PowerPoint Presentation</vt:lpstr>
      <vt:lpstr>PowerPoint Presentation</vt:lpstr>
      <vt:lpstr>Δύσπνοια :Περιγραφή από τους ασθενείς</vt:lpstr>
      <vt:lpstr>Δύσπνοια - Μορφές</vt:lpstr>
      <vt:lpstr>Δύσπνοια</vt:lpstr>
      <vt:lpstr>Διαφορική Διάγνωση Δύσπνοιας</vt:lpstr>
      <vt:lpstr>Οξεία Δύσπνοια – Αλγοριθμική προσέγγιση </vt:lpstr>
      <vt:lpstr>Οξεία Δύσπνοια – Αλγοριθμική προσέγγιση </vt:lpstr>
      <vt:lpstr>PowerPoint Presentation</vt:lpstr>
      <vt:lpstr>PowerPoint Presentation</vt:lpstr>
      <vt:lpstr>Μέθοδοι ανακούφισης της δύσπνοιας</vt:lpstr>
      <vt:lpstr>PowerPoint Presentation</vt:lpstr>
      <vt:lpstr>PowerPoint Presentation</vt:lpstr>
      <vt:lpstr>ΧΑΠ-Παράγοντες κινδύνου</vt:lpstr>
      <vt:lpstr>Θεμελειώδεις μηχανισμοί υπεύθυνοι για τις «αλλαγές» που παρατηρούνται στη ΧΑΠ</vt:lpstr>
      <vt:lpstr> ΧΑΠ: Ποιές είναι οι παθοφυσιολογικές συνέπειες; </vt:lpstr>
      <vt:lpstr>PowerPoint Presentation</vt:lpstr>
      <vt:lpstr>PowerPoint Presentation</vt:lpstr>
      <vt:lpstr>Διάγνωση ΧΑΠ</vt:lpstr>
      <vt:lpstr>ΧΑΠ - Συνήθη συμπτώματα</vt:lpstr>
      <vt:lpstr> Διάγνωση ΧΑΠ</vt:lpstr>
      <vt:lpstr>PowerPoint Presentation</vt:lpstr>
      <vt:lpstr>Σταδιοποίηση της βαρύτητας του περιορισμού της εκπνευστικής ροής του αέρα (FEV1 μετά βρογχοδιαστολή)</vt:lpstr>
      <vt:lpstr>Αξιολόγηση δύσπνοιας με την τροποποιημένη κλίμακα MRC (mMRC)</vt:lpstr>
      <vt:lpstr>PowerPoint Presentation</vt:lpstr>
      <vt:lpstr>Επιβεβαίωση  της διάγνωσης με σπιρομέτρηση</vt:lpstr>
      <vt:lpstr>PowerPoint Presentation</vt:lpstr>
      <vt:lpstr>Μη φαρμακευτική διαχείριση της ΧΑΠ</vt:lpstr>
      <vt:lpstr>PowerPoint Presentation</vt:lpstr>
      <vt:lpstr>Εισπνεόμενα κορτικοστεροειδή (ICS) </vt:lpstr>
      <vt:lpstr> Μακροχρόνια οξυγονοθεραπεία (LTOT) στη ΧΑΠ </vt:lpstr>
      <vt:lpstr>LTOT στη σταθερή ΧΑΠ: δεν οδήγησε σε μείωση της θνητότητας ή αύξηση του χρόνου ως προς την 1η νοσηλεία για οποιαδήποτε αιτία</vt:lpstr>
      <vt:lpstr>PowerPoint Presentation</vt:lpstr>
      <vt:lpstr>LTOT 24ώρες/24ωρο vs 15ώρες/24ωρο σε ασθενείς με σοβαρή υποξυγοναιμία: καμία διαφορά στην επιβίωση ή στην πιθανότητα νοσηλείας (1 έτος παρακολούθησης)</vt:lpstr>
      <vt:lpstr>Medical Research Council Trial (MRC)</vt:lpstr>
      <vt:lpstr>Prescription of supplemental oxygen to COPD patients</vt:lpstr>
      <vt:lpstr> ΜΕΜΑ στη σταθερή ΧΑΠ </vt:lpstr>
      <vt:lpstr>PowerPoint Presentation</vt:lpstr>
      <vt:lpstr>MEMA στην παρόξυνση ΧΑΠ - Ενδείξεις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Γιώργος Χειλάς</dc:creator>
  <cp:lastModifiedBy>Γιώργος Χειλάς</cp:lastModifiedBy>
  <cp:revision>466</cp:revision>
  <dcterms:created xsi:type="dcterms:W3CDTF">2021-09-25T08:06:32Z</dcterms:created>
  <dcterms:modified xsi:type="dcterms:W3CDTF">2025-10-06T08:57:48Z</dcterms:modified>
</cp:coreProperties>
</file>