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384" r:id="rId2"/>
    <p:sldId id="298" r:id="rId3"/>
    <p:sldId id="2134959688" r:id="rId4"/>
    <p:sldId id="259" r:id="rId5"/>
    <p:sldId id="424" r:id="rId6"/>
    <p:sldId id="534" r:id="rId7"/>
    <p:sldId id="540" r:id="rId8"/>
    <p:sldId id="294" r:id="rId9"/>
    <p:sldId id="274" r:id="rId10"/>
    <p:sldId id="269" r:id="rId11"/>
    <p:sldId id="261" r:id="rId12"/>
    <p:sldId id="292" r:id="rId13"/>
    <p:sldId id="775" r:id="rId14"/>
    <p:sldId id="296" r:id="rId15"/>
    <p:sldId id="258" r:id="rId16"/>
    <p:sldId id="1072" r:id="rId17"/>
    <p:sldId id="1246" r:id="rId18"/>
    <p:sldId id="1075" r:id="rId19"/>
    <p:sldId id="288" r:id="rId20"/>
    <p:sldId id="1371" r:id="rId21"/>
    <p:sldId id="281" r:id="rId22"/>
    <p:sldId id="306" r:id="rId23"/>
    <p:sldId id="260" r:id="rId24"/>
    <p:sldId id="514" r:id="rId25"/>
    <p:sldId id="289" r:id="rId26"/>
    <p:sldId id="535" r:id="rId27"/>
    <p:sldId id="2134959679" r:id="rId28"/>
    <p:sldId id="2134959687" r:id="rId29"/>
    <p:sldId id="257" r:id="rId30"/>
    <p:sldId id="310" r:id="rId31"/>
    <p:sldId id="311" r:id="rId32"/>
    <p:sldId id="1388" r:id="rId33"/>
    <p:sldId id="1389" r:id="rId34"/>
    <p:sldId id="1390" r:id="rId35"/>
    <p:sldId id="276" r:id="rId36"/>
    <p:sldId id="265" r:id="rId37"/>
    <p:sldId id="346" r:id="rId38"/>
    <p:sldId id="318" r:id="rId39"/>
    <p:sldId id="307" r:id="rId40"/>
    <p:sldId id="308" r:id="rId41"/>
    <p:sldId id="305" r:id="rId42"/>
    <p:sldId id="1373" r:id="rId43"/>
    <p:sldId id="405" r:id="rId44"/>
    <p:sldId id="300" r:id="rId45"/>
    <p:sldId id="293" r:id="rId46"/>
    <p:sldId id="396" r:id="rId47"/>
    <p:sldId id="325" r:id="rId48"/>
    <p:sldId id="1372" r:id="rId49"/>
    <p:sldId id="302" r:id="rId50"/>
    <p:sldId id="301" r:id="rId51"/>
    <p:sldId id="303" r:id="rId52"/>
    <p:sldId id="541" r:id="rId53"/>
    <p:sldId id="543" r:id="rId54"/>
    <p:sldId id="1375" r:id="rId55"/>
    <p:sldId id="1376" r:id="rId56"/>
    <p:sldId id="1381" r:id="rId57"/>
    <p:sldId id="1382" r:id="rId58"/>
    <p:sldId id="1383" r:id="rId59"/>
    <p:sldId id="1384" r:id="rId60"/>
    <p:sldId id="1385" r:id="rId61"/>
    <p:sldId id="1386" r:id="rId6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99" autoAdjust="0"/>
    <p:restoredTop sz="94660"/>
  </p:normalViewPr>
  <p:slideViewPr>
    <p:cSldViewPr snapToGrid="0">
      <p:cViewPr varScale="1">
        <p:scale>
          <a:sx n="77" d="100"/>
          <a:sy n="77" d="100"/>
        </p:scale>
        <p:origin x="200" y="9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Column2</c:v>
                </c:pt>
              </c:strCache>
            </c:strRef>
          </c:tx>
          <c:explosion val="8"/>
          <c:dLbls>
            <c:dLbl>
              <c:idx val="0"/>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0-C79C-DD4C-AB8C-E038CE690A04}"/>
                </c:ext>
              </c:extLst>
            </c:dLbl>
            <c:dLbl>
              <c:idx val="1"/>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79C-DD4C-AB8C-E038CE690A04}"/>
                </c:ext>
              </c:extLst>
            </c:dLbl>
            <c:dLbl>
              <c:idx val="2"/>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C79C-DD4C-AB8C-E038CE690A0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cat>
            <c:strRef>
              <c:f>Sheet1!$A$2:$A$4</c:f>
              <c:strCache>
                <c:ptCount val="3"/>
                <c:pt idx="0">
                  <c:v>Μετά την ψωρίαση</c:v>
                </c:pt>
                <c:pt idx="1">
                  <c:v>Πριν την ψωρίαση</c:v>
                </c:pt>
                <c:pt idx="2">
                  <c:v>Ταυτόχρονα με την ψωρίαση</c:v>
                </c:pt>
              </c:strCache>
            </c:strRef>
          </c:cat>
          <c:val>
            <c:numRef>
              <c:f>Sheet1!$B$2:$B$4</c:f>
              <c:numCache>
                <c:formatCode>0%</c:formatCode>
                <c:ptCount val="3"/>
                <c:pt idx="0">
                  <c:v>0.65</c:v>
                </c:pt>
                <c:pt idx="1">
                  <c:v>0.2</c:v>
                </c:pt>
                <c:pt idx="2">
                  <c:v>0.15</c:v>
                </c:pt>
              </c:numCache>
            </c:numRef>
          </c:val>
          <c:extLst>
            <c:ext xmlns:c16="http://schemas.microsoft.com/office/drawing/2014/chart" uri="{C3380CC4-5D6E-409C-BE32-E72D297353CC}">
              <c16:uniqueId val="{00000003-C79C-DD4C-AB8C-E038CE690A04}"/>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58745540487994596"/>
          <c:y val="0.29757455708661401"/>
          <c:w val="0.41254461942257198"/>
          <c:h val="0.40772539370078698"/>
        </c:manualLayout>
      </c:layout>
      <c:overlay val="0"/>
    </c:legend>
    <c:plotVisOnly val="1"/>
    <c:dispBlanksAs val="gap"/>
    <c:showDLblsOverMax val="0"/>
  </c:chart>
  <c:txPr>
    <a:bodyPr/>
    <a:lstStyle/>
    <a:p>
      <a:pPr>
        <a:defRPr sz="1800"/>
      </a:pPr>
      <a:endParaRPr lang="en-G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318139-49B2-0D47-A83C-FB5CE8DE5CAA}" type="datetimeFigureOut">
              <a:rPr lang="el-GR" smtClean="0"/>
              <a:t>3/2/26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663507-E655-A248-A894-394F1E288D19}" type="slidenum">
              <a:rPr lang="el-GR" smtClean="0"/>
              <a:t>‹#›</a:t>
            </a:fld>
            <a:endParaRPr lang="el-GR"/>
          </a:p>
        </p:txBody>
      </p:sp>
    </p:spTree>
    <p:extLst>
      <p:ext uri="{BB962C8B-B14F-4D97-AF65-F5344CB8AC3E}">
        <p14:creationId xmlns:p14="http://schemas.microsoft.com/office/powerpoint/2010/main" val="3871310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7D5BCE0F-EDDE-4DCC-9692-0161B3FF73F5}" type="slidenum">
              <a:rPr lang="el-GR" smtClean="0"/>
              <a:t>4</a:t>
            </a:fld>
            <a:endParaRPr lang="el-GR"/>
          </a:p>
        </p:txBody>
      </p:sp>
    </p:spTree>
    <p:extLst>
      <p:ext uri="{BB962C8B-B14F-4D97-AF65-F5344CB8AC3E}">
        <p14:creationId xmlns:p14="http://schemas.microsoft.com/office/powerpoint/2010/main" val="3245132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1506"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21507"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95B5F3-C8B0-4D46-98ED-B990FA877770}" type="slidenum">
              <a:rPr lang="el-GR" smtClean="0">
                <a:latin typeface="Arial" pitchFamily="34" charset="0"/>
                <a:cs typeface="Arial" pitchFamily="34" charset="0"/>
              </a:rPr>
              <a:pPr/>
              <a:t>14</a:t>
            </a:fld>
            <a:endParaRPr lang="el-GR">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B4128C46-34FC-4FEB-9FAC-B41C2C94F12F}" type="slidenum">
              <a:rPr lang="el-GR" smtClean="0"/>
              <a:pPr/>
              <a:t>15</a:t>
            </a:fld>
            <a:endParaRPr lang="el-G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62D049AC-F447-4516-8A9F-55E8D8A4CE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D85B56C-1818-4EF0-8201-41256732461C}" type="slidenum">
              <a:rPr kumimoji="0" lang="en-US" altLang="el-GR"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l-GR"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7651" name="Rectangle 2">
            <a:extLst>
              <a:ext uri="{FF2B5EF4-FFF2-40B4-BE49-F238E27FC236}">
                <a16:creationId xmlns:a16="http://schemas.microsoft.com/office/drawing/2014/main" id="{174B3AB3-F151-4D00-8D42-AE9B6D71CB06}"/>
              </a:ext>
            </a:extLst>
          </p:cNvPr>
          <p:cNvSpPr>
            <a:spLocks noGrp="1" noRot="1" noChangeAspect="1" noChangeArrowheads="1" noTextEdit="1"/>
          </p:cNvSpPr>
          <p:nvPr>
            <p:ph type="sldImg"/>
          </p:nvPr>
        </p:nvSpPr>
        <p:spPr>
          <a:xfrm>
            <a:off x="388938" y="684213"/>
            <a:ext cx="6097587" cy="3430587"/>
          </a:xfrm>
          <a:ln/>
        </p:spPr>
      </p:sp>
      <p:sp>
        <p:nvSpPr>
          <p:cNvPr id="27652" name="Rectangle 3">
            <a:extLst>
              <a:ext uri="{FF2B5EF4-FFF2-40B4-BE49-F238E27FC236}">
                <a16:creationId xmlns:a16="http://schemas.microsoft.com/office/drawing/2014/main" id="{D30F1993-BD14-412B-9825-E67DE231F0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08B2C96C-0D1D-4FDC-98AA-184AD431B8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DC17AAD-D627-4319-A414-F965F786663E}"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0723" name="Text Box 2">
            <a:extLst>
              <a:ext uri="{FF2B5EF4-FFF2-40B4-BE49-F238E27FC236}">
                <a16:creationId xmlns:a16="http://schemas.microsoft.com/office/drawing/2014/main" id="{BF8E7869-2E26-41B2-BC60-570D60471883}"/>
              </a:ext>
            </a:extLst>
          </p:cNvPr>
          <p:cNvSpPr txBox="1">
            <a:spLocks noChangeArrowheads="1"/>
          </p:cNvSpPr>
          <p:nvPr/>
        </p:nvSpPr>
        <p:spPr bwMode="auto">
          <a:xfrm>
            <a:off x="641350" y="8396288"/>
            <a:ext cx="4360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b">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l-GR" sz="12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Grassi W, De Angelis R, Lamanna G, Cervini C. The clinical features of rheumatoid arthritis.</a:t>
            </a:r>
            <a:br>
              <a:rPr kumimoji="0" lang="en-US" altLang="el-GR" sz="12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br>
            <a:r>
              <a:rPr kumimoji="0" lang="en-US" altLang="el-GR" sz="1200" b="1"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Eur J Radiol</a:t>
            </a:r>
            <a:r>
              <a:rPr kumimoji="0" lang="en-US" altLang="el-GR" sz="12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1998;27(suppl 1):S18-S24.</a:t>
            </a:r>
          </a:p>
        </p:txBody>
      </p:sp>
      <p:sp>
        <p:nvSpPr>
          <p:cNvPr id="30724" name="Rectangle 3">
            <a:extLst>
              <a:ext uri="{FF2B5EF4-FFF2-40B4-BE49-F238E27FC236}">
                <a16:creationId xmlns:a16="http://schemas.microsoft.com/office/drawing/2014/main" id="{7BD40C42-983C-4126-9214-70D27E730592}"/>
              </a:ext>
            </a:extLst>
          </p:cNvPr>
          <p:cNvSpPr>
            <a:spLocks noGrp="1" noRot="1" noChangeAspect="1" noChangeArrowheads="1" noTextEdit="1"/>
          </p:cNvSpPr>
          <p:nvPr>
            <p:ph type="sldImg"/>
          </p:nvPr>
        </p:nvSpPr>
        <p:spPr>
          <a:xfrm>
            <a:off x="42863" y="352425"/>
            <a:ext cx="6921500" cy="3894138"/>
          </a:xfrm>
          <a:solidFill>
            <a:srgbClr val="FFFFFF"/>
          </a:solidFill>
          <a:ln/>
        </p:spPr>
      </p:sp>
      <p:sp>
        <p:nvSpPr>
          <p:cNvPr id="30725" name="Rectangle 4">
            <a:extLst>
              <a:ext uri="{FF2B5EF4-FFF2-40B4-BE49-F238E27FC236}">
                <a16:creationId xmlns:a16="http://schemas.microsoft.com/office/drawing/2014/main" id="{C049C947-283F-4AC3-AAC9-6D7A0E2F2DA6}"/>
              </a:ext>
            </a:extLst>
          </p:cNvPr>
          <p:cNvSpPr>
            <a:spLocks noGrp="1" noChangeArrowheads="1"/>
          </p:cNvSpPr>
          <p:nvPr>
            <p:ph type="body" idx="1"/>
          </p:nvPr>
        </p:nvSpPr>
        <p:spPr>
          <a:xfrm>
            <a:off x="735013" y="4346575"/>
            <a:ext cx="5549900" cy="2690813"/>
          </a:xfrm>
          <a:solidFill>
            <a:srgbClr val="FFFFFF"/>
          </a:solidFill>
          <a:ln>
            <a:solidFill>
              <a:srgbClr val="000000"/>
            </a:solidFill>
          </a:ln>
        </p:spPr>
        <p:txBody>
          <a:bodyPr/>
          <a:lstStyle/>
          <a:p>
            <a:r>
              <a:rPr lang="en-US" altLang="el-GR" sz="600">
                <a:latin typeface="Times New Roman" panose="02020603050405020304" pitchFamily="18" charset="0"/>
              </a:rPr>
              <a:t>Slide 8 Notes. Rheumatoid Arthritis: Presenting Signs and Symptoms</a:t>
            </a:r>
          </a:p>
          <a:p>
            <a:pPr lvl="1">
              <a:buFontTx/>
              <a:buChar char="•"/>
            </a:pPr>
            <a:r>
              <a:rPr lang="en-US" altLang="el-GR" sz="600">
                <a:latin typeface="Times New Roman" panose="02020603050405020304" pitchFamily="18" charset="0"/>
                <a:ea typeface="ＭＳ Ｐゴシック" panose="020B0600070205080204" pitchFamily="34" charset="-128"/>
              </a:rPr>
              <a:t>Typically, pain in the small joints of the hands and feet, together with symmetric swelling, is the first symptom noticed by patients with RA.</a:t>
            </a:r>
          </a:p>
          <a:p>
            <a:pPr lvl="1">
              <a:buFontTx/>
              <a:buChar char="•"/>
            </a:pPr>
            <a:r>
              <a:rPr lang="en-US" altLang="el-GR" sz="600">
                <a:latin typeface="Times New Roman" panose="02020603050405020304" pitchFamily="18" charset="0"/>
                <a:ea typeface="ＭＳ Ｐゴシック" panose="020B0600070205080204" pitchFamily="34" charset="-128"/>
              </a:rPr>
              <a:t>The number of affected joints varies greatly, but eventually the disease becomes polyarticular. Although, in principle, any joint can be affected by RA, the distal interphalangeal, sacroiliac, and lumbar spine joints are rarely affected. Extraarticular manifestations of RA include rheumatoid nodules, Sjogren's syndrome, episcleritis and scleritis, interstitial lung disease, pericardial disease, systemic vasculitis, and Felty's syndrome.</a:t>
            </a:r>
          </a:p>
          <a:p>
            <a:pPr lvl="1">
              <a:buFontTx/>
              <a:buChar char="•"/>
            </a:pPr>
            <a:r>
              <a:rPr lang="en-US" altLang="el-GR" sz="600">
                <a:latin typeface="Times New Roman" panose="02020603050405020304" pitchFamily="18" charset="0"/>
                <a:ea typeface="ＭＳ Ｐゴシック" panose="020B0600070205080204" pitchFamily="34" charset="-128"/>
              </a:rPr>
              <a:t>Joint stiffness in the morning lasting an hour or more is a characteristic symptom of RA.</a:t>
            </a:r>
          </a:p>
          <a:p>
            <a:pPr lvl="1">
              <a:buFontTx/>
              <a:buChar char="•"/>
            </a:pPr>
            <a:r>
              <a:rPr lang="en-US" altLang="el-GR" sz="600">
                <a:latin typeface="Times New Roman" panose="02020603050405020304" pitchFamily="18" charset="0"/>
                <a:ea typeface="ＭＳ Ｐゴシック" panose="020B0600070205080204" pitchFamily="34" charset="-128"/>
              </a:rPr>
              <a:t>Sometimes, nonspecific systemic symptoms, such as fatigue, depression, or low-grade fever, occur weeks or even months before the onset of joint pain and stiffness.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5FBAA72C-9857-4DF5-B7CA-DCEDC8C529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87FAD23-1D23-44C9-9A9D-80B4BEBB3C75}" type="slidenum">
              <a:rPr kumimoji="0" lang="en-US" altLang="el-GR"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l-GR"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771" name="Rectangle 2">
            <a:extLst>
              <a:ext uri="{FF2B5EF4-FFF2-40B4-BE49-F238E27FC236}">
                <a16:creationId xmlns:a16="http://schemas.microsoft.com/office/drawing/2014/main" id="{1F33DB9A-A5A3-4314-AD44-648BCDCCF321}"/>
              </a:ext>
            </a:extLst>
          </p:cNvPr>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l-GR" altLang="el-GR"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772" name="Rectangle 3">
            <a:extLst>
              <a:ext uri="{FF2B5EF4-FFF2-40B4-BE49-F238E27FC236}">
                <a16:creationId xmlns:a16="http://schemas.microsoft.com/office/drawing/2014/main" id="{10BD54B9-2696-47BD-A1B7-DFD0FDA728F8}"/>
              </a:ext>
            </a:extLst>
          </p:cNvPr>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b"/>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l-GR" sz="1200" b="0" i="0" u="none" strike="noStrike" kern="1200" cap="none" spc="0" normalizeH="0" baseline="0" noProof="0">
                <a:ln>
                  <a:noFill/>
                </a:ln>
                <a:solidFill>
                  <a:srgbClr val="000000"/>
                </a:solidFill>
                <a:effectLst/>
                <a:uLnTx/>
                <a:uFillTx/>
                <a:latin typeface="Times" panose="02020603060405020304" pitchFamily="18" charset="0"/>
                <a:ea typeface="ＭＳ Ｐゴシック" panose="020B0600070205080204" pitchFamily="34" charset="-128"/>
                <a:cs typeface="+mn-cs"/>
              </a:rPr>
              <a:t>5</a:t>
            </a:r>
          </a:p>
        </p:txBody>
      </p:sp>
      <p:sp>
        <p:nvSpPr>
          <p:cNvPr id="32773" name="Rectangle 4">
            <a:extLst>
              <a:ext uri="{FF2B5EF4-FFF2-40B4-BE49-F238E27FC236}">
                <a16:creationId xmlns:a16="http://schemas.microsoft.com/office/drawing/2014/main" id="{12ECBE42-BE67-4E7B-9C34-5ABE14D430F7}"/>
              </a:ext>
            </a:extLst>
          </p:cNvPr>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l-GR" altLang="el-GR"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774" name="Rectangle 5">
            <a:extLst>
              <a:ext uri="{FF2B5EF4-FFF2-40B4-BE49-F238E27FC236}">
                <a16:creationId xmlns:a16="http://schemas.microsoft.com/office/drawing/2014/main" id="{05B94673-23CE-49FD-B9EB-B98893AB157B}"/>
              </a:ext>
            </a:extLst>
          </p:cNvPr>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l-GR" altLang="el-GR"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775" name="Rectangle 6">
            <a:extLst>
              <a:ext uri="{FF2B5EF4-FFF2-40B4-BE49-F238E27FC236}">
                <a16:creationId xmlns:a16="http://schemas.microsoft.com/office/drawing/2014/main" id="{43F81DEC-13E8-4BE2-B279-83176DF31DE7}"/>
              </a:ext>
            </a:extLst>
          </p:cNvPr>
          <p:cNvSpPr>
            <a:spLocks noGrp="1" noRot="1" noChangeAspect="1" noChangeArrowheads="1" noTextEdit="1"/>
          </p:cNvSpPr>
          <p:nvPr>
            <p:ph type="sldImg"/>
          </p:nvPr>
        </p:nvSpPr>
        <p:spPr>
          <a:xfrm>
            <a:off x="393700" y="692150"/>
            <a:ext cx="6070600" cy="3416300"/>
          </a:xfrm>
          <a:ln w="12700"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l-GR" dirty="0"/>
              <a:t>Προσβολή  Θ+ΟΜΣΣ, ιερολαγόνια  ή  άπω ΦΦ χεριών  πολύ  σπάνια  στη  ΡΑ. </a:t>
            </a:r>
          </a:p>
          <a:p>
            <a:pPr>
              <a:buNone/>
            </a:pPr>
            <a:r>
              <a:rPr lang="el-GR" dirty="0"/>
              <a:t> ΔΔ  με  ΨΑ,  ορο-αρνητικές  σπονδυλαρθροπάθειες  ή  ΟΑ</a:t>
            </a:r>
          </a:p>
          <a:p>
            <a:endParaRPr lang="el-GR" dirty="0"/>
          </a:p>
        </p:txBody>
      </p:sp>
      <p:sp>
        <p:nvSpPr>
          <p:cNvPr id="4" name="Slide Number Placeholder 3"/>
          <p:cNvSpPr>
            <a:spLocks noGrp="1"/>
          </p:cNvSpPr>
          <p:nvPr>
            <p:ph type="sldNum" sz="quarter" idx="10"/>
          </p:nvPr>
        </p:nvSpPr>
        <p:spPr/>
        <p:txBody>
          <a:bodyPr/>
          <a:lstStyle/>
          <a:p>
            <a:fld id="{FD163685-7909-428F-BDF2-C9F9E294BAEB}" type="slidenum">
              <a:rPr lang="el-GR" smtClean="0"/>
              <a:pPr/>
              <a:t>23</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38A03013-17A5-488A-9ADD-ADC536553455}" type="slidenum">
              <a:rPr lang="el-GR" smtClean="0"/>
              <a:pPr/>
              <a:t>57</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55298"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55299"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BE43A7D-0DDF-48D1-B50A-BC5656FBCE1E}" type="slidenum">
              <a:rPr lang="el-GR" smtClean="0">
                <a:latin typeface="Arial" pitchFamily="34" charset="0"/>
                <a:cs typeface="Arial" pitchFamily="34" charset="0"/>
              </a:rPr>
              <a:pPr/>
              <a:t>59</a:t>
            </a:fld>
            <a:endParaRPr lang="el-GR">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28CB-E347-CFF6-E7E6-AC30D00C7DA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l-GR"/>
          </a:p>
        </p:txBody>
      </p:sp>
      <p:sp>
        <p:nvSpPr>
          <p:cNvPr id="3" name="Subtitle 2">
            <a:extLst>
              <a:ext uri="{FF2B5EF4-FFF2-40B4-BE49-F238E27FC236}">
                <a16:creationId xmlns:a16="http://schemas.microsoft.com/office/drawing/2014/main" id="{040C450E-C808-89BB-17A5-F0CF27DBCA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l-GR"/>
          </a:p>
        </p:txBody>
      </p:sp>
      <p:sp>
        <p:nvSpPr>
          <p:cNvPr id="4" name="Date Placeholder 3">
            <a:extLst>
              <a:ext uri="{FF2B5EF4-FFF2-40B4-BE49-F238E27FC236}">
                <a16:creationId xmlns:a16="http://schemas.microsoft.com/office/drawing/2014/main" id="{34CEA2C0-E2E2-34FA-FA98-973CCA878A64}"/>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5" name="Footer Placeholder 4">
            <a:extLst>
              <a:ext uri="{FF2B5EF4-FFF2-40B4-BE49-F238E27FC236}">
                <a16:creationId xmlns:a16="http://schemas.microsoft.com/office/drawing/2014/main" id="{2C0A2F50-1F8F-4CE1-C7F8-8C64E2F34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EE4CE1-CC9A-7379-7CD7-9E27812EEC24}"/>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2338342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A8C5E-D166-AE39-ABFD-FAEAE4E379D9}"/>
              </a:ext>
            </a:extLst>
          </p:cNvPr>
          <p:cNvSpPr>
            <a:spLocks noGrp="1"/>
          </p:cNvSpPr>
          <p:nvPr>
            <p:ph type="title"/>
          </p:nvPr>
        </p:nvSpPr>
        <p:spPr/>
        <p:txBody>
          <a:bodyPr/>
          <a:lstStyle/>
          <a:p>
            <a:r>
              <a:rPr lang="en-GB"/>
              <a:t>Click to edit Master title style</a:t>
            </a:r>
            <a:endParaRPr lang="el-GR"/>
          </a:p>
        </p:txBody>
      </p:sp>
      <p:sp>
        <p:nvSpPr>
          <p:cNvPr id="3" name="Content Placeholder 2">
            <a:extLst>
              <a:ext uri="{FF2B5EF4-FFF2-40B4-BE49-F238E27FC236}">
                <a16:creationId xmlns:a16="http://schemas.microsoft.com/office/drawing/2014/main" id="{54B65BDA-E321-7FC1-6BFA-3DCFB4934F5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4" name="Date Placeholder 3">
            <a:extLst>
              <a:ext uri="{FF2B5EF4-FFF2-40B4-BE49-F238E27FC236}">
                <a16:creationId xmlns:a16="http://schemas.microsoft.com/office/drawing/2014/main" id="{96C1F291-0BEE-3D5F-4366-993F3FDE8DA6}"/>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5" name="Footer Placeholder 4">
            <a:extLst>
              <a:ext uri="{FF2B5EF4-FFF2-40B4-BE49-F238E27FC236}">
                <a16:creationId xmlns:a16="http://schemas.microsoft.com/office/drawing/2014/main" id="{3409CA2A-5163-3902-FA76-65DBAC39A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104189-CBE3-922B-49DF-6F7631599B49}"/>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3118782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5E1A1-9C63-474A-972E-8FF1BBA99CD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l-GR"/>
          </a:p>
        </p:txBody>
      </p:sp>
      <p:sp>
        <p:nvSpPr>
          <p:cNvPr id="3" name="Text Placeholder 2">
            <a:extLst>
              <a:ext uri="{FF2B5EF4-FFF2-40B4-BE49-F238E27FC236}">
                <a16:creationId xmlns:a16="http://schemas.microsoft.com/office/drawing/2014/main" id="{D51273C2-6DC3-C98C-B42B-BA2557139C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BCC0EDA-B836-A178-143B-E76BDA3D729B}"/>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5" name="Footer Placeholder 4">
            <a:extLst>
              <a:ext uri="{FF2B5EF4-FFF2-40B4-BE49-F238E27FC236}">
                <a16:creationId xmlns:a16="http://schemas.microsoft.com/office/drawing/2014/main" id="{9597E176-0DC2-07CC-3488-FFC50C34B2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2D9C00-FD0C-1E80-F96B-51A71C12B074}"/>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2945075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873C2-6A97-D46F-C383-1A5638DAB17B}"/>
              </a:ext>
            </a:extLst>
          </p:cNvPr>
          <p:cNvSpPr>
            <a:spLocks noGrp="1"/>
          </p:cNvSpPr>
          <p:nvPr>
            <p:ph type="title"/>
          </p:nvPr>
        </p:nvSpPr>
        <p:spPr/>
        <p:txBody>
          <a:bodyPr/>
          <a:lstStyle/>
          <a:p>
            <a:r>
              <a:rPr lang="en-GB"/>
              <a:t>Click to edit Master title style</a:t>
            </a:r>
            <a:endParaRPr lang="el-GR"/>
          </a:p>
        </p:txBody>
      </p:sp>
      <p:sp>
        <p:nvSpPr>
          <p:cNvPr id="3" name="Content Placeholder 2">
            <a:extLst>
              <a:ext uri="{FF2B5EF4-FFF2-40B4-BE49-F238E27FC236}">
                <a16:creationId xmlns:a16="http://schemas.microsoft.com/office/drawing/2014/main" id="{64C59AA6-E768-8AED-F82E-2E4EE874A0E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4" name="Content Placeholder 3">
            <a:extLst>
              <a:ext uri="{FF2B5EF4-FFF2-40B4-BE49-F238E27FC236}">
                <a16:creationId xmlns:a16="http://schemas.microsoft.com/office/drawing/2014/main" id="{6FD1C7F8-EC5A-0D3E-C915-D62AD94C134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5" name="Date Placeholder 4">
            <a:extLst>
              <a:ext uri="{FF2B5EF4-FFF2-40B4-BE49-F238E27FC236}">
                <a16:creationId xmlns:a16="http://schemas.microsoft.com/office/drawing/2014/main" id="{F2CAC3CE-32EA-3CBA-84DC-368A2CB7A586}"/>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6" name="Footer Placeholder 5">
            <a:extLst>
              <a:ext uri="{FF2B5EF4-FFF2-40B4-BE49-F238E27FC236}">
                <a16:creationId xmlns:a16="http://schemas.microsoft.com/office/drawing/2014/main" id="{E36A5573-AD76-635F-628E-98FBD275D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05A084-86DD-5F2D-813D-4F3F17D5A292}"/>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19445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48FE7-8FCB-F2DF-F0CC-6DBDBDE99A23}"/>
              </a:ext>
            </a:extLst>
          </p:cNvPr>
          <p:cNvSpPr>
            <a:spLocks noGrp="1"/>
          </p:cNvSpPr>
          <p:nvPr>
            <p:ph type="title"/>
          </p:nvPr>
        </p:nvSpPr>
        <p:spPr>
          <a:xfrm>
            <a:off x="839788" y="365125"/>
            <a:ext cx="10515600" cy="1325563"/>
          </a:xfrm>
        </p:spPr>
        <p:txBody>
          <a:bodyPr/>
          <a:lstStyle/>
          <a:p>
            <a:r>
              <a:rPr lang="en-GB"/>
              <a:t>Click to edit Master title style</a:t>
            </a:r>
            <a:endParaRPr lang="el-GR"/>
          </a:p>
        </p:txBody>
      </p:sp>
      <p:sp>
        <p:nvSpPr>
          <p:cNvPr id="3" name="Text Placeholder 2">
            <a:extLst>
              <a:ext uri="{FF2B5EF4-FFF2-40B4-BE49-F238E27FC236}">
                <a16:creationId xmlns:a16="http://schemas.microsoft.com/office/drawing/2014/main" id="{E56B4F16-97B9-AFB3-C356-38DD7D31F7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A7028DC-B83E-E2BA-3F84-BA8E067A08D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5" name="Text Placeholder 4">
            <a:extLst>
              <a:ext uri="{FF2B5EF4-FFF2-40B4-BE49-F238E27FC236}">
                <a16:creationId xmlns:a16="http://schemas.microsoft.com/office/drawing/2014/main" id="{411A040A-DAE0-0E26-FF92-3F636E961D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2815FB1-9169-C649-56FC-EF33AEA0324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7" name="Date Placeholder 6">
            <a:extLst>
              <a:ext uri="{FF2B5EF4-FFF2-40B4-BE49-F238E27FC236}">
                <a16:creationId xmlns:a16="http://schemas.microsoft.com/office/drawing/2014/main" id="{AA63ABF0-5239-09B9-4296-2ABD8CC2AEF7}"/>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8" name="Footer Placeholder 7">
            <a:extLst>
              <a:ext uri="{FF2B5EF4-FFF2-40B4-BE49-F238E27FC236}">
                <a16:creationId xmlns:a16="http://schemas.microsoft.com/office/drawing/2014/main" id="{FADC02F2-5004-480C-34D9-DD0A034395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583C12-28A2-9365-3590-26FAACB1C24B}"/>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2181485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4FA69-4BFB-B502-C8A5-4CF5334F25A3}"/>
              </a:ext>
            </a:extLst>
          </p:cNvPr>
          <p:cNvSpPr>
            <a:spLocks noGrp="1"/>
          </p:cNvSpPr>
          <p:nvPr>
            <p:ph type="title"/>
          </p:nvPr>
        </p:nvSpPr>
        <p:spPr/>
        <p:txBody>
          <a:bodyPr/>
          <a:lstStyle/>
          <a:p>
            <a:r>
              <a:rPr lang="en-GB"/>
              <a:t>Click to edit Master title style</a:t>
            </a:r>
            <a:endParaRPr lang="el-GR"/>
          </a:p>
        </p:txBody>
      </p:sp>
      <p:sp>
        <p:nvSpPr>
          <p:cNvPr id="3" name="Date Placeholder 2">
            <a:extLst>
              <a:ext uri="{FF2B5EF4-FFF2-40B4-BE49-F238E27FC236}">
                <a16:creationId xmlns:a16="http://schemas.microsoft.com/office/drawing/2014/main" id="{6CC434E2-CE7A-FFB9-12A4-9877B5A53925}"/>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4" name="Footer Placeholder 3">
            <a:extLst>
              <a:ext uri="{FF2B5EF4-FFF2-40B4-BE49-F238E27FC236}">
                <a16:creationId xmlns:a16="http://schemas.microsoft.com/office/drawing/2014/main" id="{AF96E1E3-D68D-1FAB-379E-4940DD469C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865DA9-3E0A-887F-6F49-5173708E6A64}"/>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3356682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0F7BB8-EA74-4E4A-A024-77A5C0295CA1}"/>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3" name="Footer Placeholder 2">
            <a:extLst>
              <a:ext uri="{FF2B5EF4-FFF2-40B4-BE49-F238E27FC236}">
                <a16:creationId xmlns:a16="http://schemas.microsoft.com/office/drawing/2014/main" id="{31EDE3EE-2213-56A4-C16D-3E8F70BDEA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953AF9-6137-9D60-DF91-47800F907ED4}"/>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1781191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B01B8-9918-006D-F10E-24336B4144A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l-GR"/>
          </a:p>
        </p:txBody>
      </p:sp>
      <p:sp>
        <p:nvSpPr>
          <p:cNvPr id="3" name="Content Placeholder 2">
            <a:extLst>
              <a:ext uri="{FF2B5EF4-FFF2-40B4-BE49-F238E27FC236}">
                <a16:creationId xmlns:a16="http://schemas.microsoft.com/office/drawing/2014/main" id="{FC7A4456-973D-8644-3A0A-A669AD637C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4" name="Text Placeholder 3">
            <a:extLst>
              <a:ext uri="{FF2B5EF4-FFF2-40B4-BE49-F238E27FC236}">
                <a16:creationId xmlns:a16="http://schemas.microsoft.com/office/drawing/2014/main" id="{ADD22860-84D9-DB9B-8FAB-58793AC91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9D4B049-FE81-8628-A689-1A0B7A7E161F}"/>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6" name="Footer Placeholder 5">
            <a:extLst>
              <a:ext uri="{FF2B5EF4-FFF2-40B4-BE49-F238E27FC236}">
                <a16:creationId xmlns:a16="http://schemas.microsoft.com/office/drawing/2014/main" id="{4D35CFC9-B617-5B5C-FFBA-907281856E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E43ACF-219A-9D02-AB3F-12F3B2080DED}"/>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1085071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7A0D8-F706-A882-520E-046E7CF132B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l-GR"/>
          </a:p>
        </p:txBody>
      </p:sp>
      <p:sp>
        <p:nvSpPr>
          <p:cNvPr id="3" name="Picture Placeholder 2">
            <a:extLst>
              <a:ext uri="{FF2B5EF4-FFF2-40B4-BE49-F238E27FC236}">
                <a16:creationId xmlns:a16="http://schemas.microsoft.com/office/drawing/2014/main" id="{1DFF9889-DDE2-7258-BEF2-C508641AD0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6DB1BC18-EFD0-D06F-5550-7AA580AD2D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B69FE0E-8699-BBDD-B2F1-427031459FE6}"/>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6" name="Footer Placeholder 5">
            <a:extLst>
              <a:ext uri="{FF2B5EF4-FFF2-40B4-BE49-F238E27FC236}">
                <a16:creationId xmlns:a16="http://schemas.microsoft.com/office/drawing/2014/main" id="{DBE8D137-959F-B805-5470-B8C662150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ADF8F1-6C36-F338-E63C-52A26A258891}"/>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51893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98529-15A6-1433-9836-38F0F77293F9}"/>
              </a:ext>
            </a:extLst>
          </p:cNvPr>
          <p:cNvSpPr>
            <a:spLocks noGrp="1"/>
          </p:cNvSpPr>
          <p:nvPr>
            <p:ph type="title"/>
          </p:nvPr>
        </p:nvSpPr>
        <p:spPr/>
        <p:txBody>
          <a:bodyPr/>
          <a:lstStyle/>
          <a:p>
            <a:r>
              <a:rPr lang="en-GB"/>
              <a:t>Click to edit Master title style</a:t>
            </a:r>
            <a:endParaRPr lang="el-GR"/>
          </a:p>
        </p:txBody>
      </p:sp>
      <p:sp>
        <p:nvSpPr>
          <p:cNvPr id="3" name="Vertical Text Placeholder 2">
            <a:extLst>
              <a:ext uri="{FF2B5EF4-FFF2-40B4-BE49-F238E27FC236}">
                <a16:creationId xmlns:a16="http://schemas.microsoft.com/office/drawing/2014/main" id="{15353D14-13ED-88BC-FA88-2E5CA30971F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4" name="Date Placeholder 3">
            <a:extLst>
              <a:ext uri="{FF2B5EF4-FFF2-40B4-BE49-F238E27FC236}">
                <a16:creationId xmlns:a16="http://schemas.microsoft.com/office/drawing/2014/main" id="{F804C325-3191-A841-C263-C8D4633E2D7B}"/>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5" name="Footer Placeholder 4">
            <a:extLst>
              <a:ext uri="{FF2B5EF4-FFF2-40B4-BE49-F238E27FC236}">
                <a16:creationId xmlns:a16="http://schemas.microsoft.com/office/drawing/2014/main" id="{CCDE6652-9C31-91BB-9181-20E5D6E87C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B1B934-47FB-72CD-12E0-EE85C55A9484}"/>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850234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2F9D19-C5BC-9CB8-030D-C469638E4A2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l-GR"/>
          </a:p>
        </p:txBody>
      </p:sp>
      <p:sp>
        <p:nvSpPr>
          <p:cNvPr id="3" name="Vertical Text Placeholder 2">
            <a:extLst>
              <a:ext uri="{FF2B5EF4-FFF2-40B4-BE49-F238E27FC236}">
                <a16:creationId xmlns:a16="http://schemas.microsoft.com/office/drawing/2014/main" id="{856A519B-C093-5F48-AE07-F5A0D1C888B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4" name="Date Placeholder 3">
            <a:extLst>
              <a:ext uri="{FF2B5EF4-FFF2-40B4-BE49-F238E27FC236}">
                <a16:creationId xmlns:a16="http://schemas.microsoft.com/office/drawing/2014/main" id="{55E56BD8-BA56-986A-2E25-6839876BCD5F}"/>
              </a:ext>
            </a:extLst>
          </p:cNvPr>
          <p:cNvSpPr>
            <a:spLocks noGrp="1"/>
          </p:cNvSpPr>
          <p:nvPr>
            <p:ph type="dt" sz="half" idx="10"/>
          </p:nvPr>
        </p:nvSpPr>
        <p:spPr/>
        <p:txBody>
          <a:bodyPr/>
          <a:lstStyle/>
          <a:p>
            <a:fld id="{BDC1FA90-1A74-49CC-BDB6-1EF67735A8FC}" type="datetimeFigureOut">
              <a:rPr lang="en-US" smtClean="0"/>
              <a:t>2/3/26</a:t>
            </a:fld>
            <a:endParaRPr lang="en-US"/>
          </a:p>
        </p:txBody>
      </p:sp>
      <p:sp>
        <p:nvSpPr>
          <p:cNvPr id="5" name="Footer Placeholder 4">
            <a:extLst>
              <a:ext uri="{FF2B5EF4-FFF2-40B4-BE49-F238E27FC236}">
                <a16:creationId xmlns:a16="http://schemas.microsoft.com/office/drawing/2014/main" id="{1F4D0DDB-7175-5BE6-E8DD-54D13B5506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C83083-D396-F6DC-0F82-E7362A3C586C}"/>
              </a:ext>
            </a:extLst>
          </p:cNvPr>
          <p:cNvSpPr>
            <a:spLocks noGrp="1"/>
          </p:cNvSpPr>
          <p:nvPr>
            <p:ph type="sldNum" sz="quarter" idx="12"/>
          </p:nvPr>
        </p:nvSpPr>
        <p:spPr/>
        <p:txBody>
          <a:bodyPr/>
          <a:lstStyle/>
          <a:p>
            <a:fld id="{2CD9C33F-1879-4A78-93C1-ED4E4B30172A}" type="slidenum">
              <a:rPr lang="en-US" smtClean="0"/>
              <a:t>‹#›</a:t>
            </a:fld>
            <a:endParaRPr lang="en-US"/>
          </a:p>
        </p:txBody>
      </p:sp>
    </p:spTree>
    <p:extLst>
      <p:ext uri="{BB962C8B-B14F-4D97-AF65-F5344CB8AC3E}">
        <p14:creationId xmlns:p14="http://schemas.microsoft.com/office/powerpoint/2010/main" val="1384593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Τίτλος, Clip Art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28600"/>
            <a:ext cx="10972800" cy="1143000"/>
          </a:xfrm>
          <a:prstGeom prst="rect">
            <a:avLst/>
          </a:prstGeom>
        </p:spPr>
        <p:txBody>
          <a:bodyPr/>
          <a:lstStyle/>
          <a:p>
            <a:r>
              <a:rPr lang="el-GR"/>
              <a:t>Kλικ για επεξεργασία του τίτλου</a:t>
            </a:r>
          </a:p>
        </p:txBody>
      </p:sp>
      <p:sp>
        <p:nvSpPr>
          <p:cNvPr id="3" name="2 - Θέση ClipArt"/>
          <p:cNvSpPr>
            <a:spLocks noGrp="1"/>
          </p:cNvSpPr>
          <p:nvPr>
            <p:ph type="clipArt" sz="half" idx="1"/>
          </p:nvPr>
        </p:nvSpPr>
        <p:spPr>
          <a:xfrm>
            <a:off x="609600" y="1600200"/>
            <a:ext cx="5384800" cy="4495800"/>
          </a:xfrm>
          <a:prstGeom prst="rect">
            <a:avLst/>
          </a:prstGeom>
        </p:spPr>
        <p:txBody>
          <a:bodyPr/>
          <a:lstStyle/>
          <a:p>
            <a:pPr lvl="0"/>
            <a:endParaRPr lang="el-GR" noProof="0"/>
          </a:p>
        </p:txBody>
      </p:sp>
      <p:sp>
        <p:nvSpPr>
          <p:cNvPr id="4" name="3 - Θέση κειμένου"/>
          <p:cNvSpPr>
            <a:spLocks noGrp="1"/>
          </p:cNvSpPr>
          <p:nvPr>
            <p:ph type="body" sz="half" idx="2"/>
          </p:nvPr>
        </p:nvSpPr>
        <p:spPr>
          <a:xfrm>
            <a:off x="6197600" y="1600200"/>
            <a:ext cx="5384800" cy="4495800"/>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a:extLst>
              <a:ext uri="{FF2B5EF4-FFF2-40B4-BE49-F238E27FC236}">
                <a16:creationId xmlns:a16="http://schemas.microsoft.com/office/drawing/2014/main" id="{91566566-8CC5-4299-BBFC-CC00356B214E}"/>
              </a:ext>
            </a:extLst>
          </p:cNvPr>
          <p:cNvSpPr>
            <a:spLocks noGrp="1"/>
          </p:cNvSpPr>
          <p:nvPr>
            <p:ph type="dt" sz="half" idx="10"/>
          </p:nvPr>
        </p:nvSpPr>
        <p:spPr>
          <a:xfrm>
            <a:off x="609600" y="6248400"/>
            <a:ext cx="2844800" cy="457200"/>
          </a:xfrm>
          <a:prstGeom prst="rect">
            <a:avLst/>
          </a:prstGeom>
        </p:spPr>
        <p:txBody>
          <a:bodyPr/>
          <a:lstStyle>
            <a:lvl1pPr>
              <a:defRPr>
                <a:latin typeface="Arial" pitchFamily="34" charset="0"/>
                <a:ea typeface="+mn-ea"/>
              </a:defRPr>
            </a:lvl1pPr>
          </a:lstStyle>
          <a:p>
            <a:pPr>
              <a:defRPr/>
            </a:pPr>
            <a:endParaRPr lang="en-US"/>
          </a:p>
        </p:txBody>
      </p:sp>
      <p:sp>
        <p:nvSpPr>
          <p:cNvPr id="6" name="5 - Θέση υποσέλιδου">
            <a:extLst>
              <a:ext uri="{FF2B5EF4-FFF2-40B4-BE49-F238E27FC236}">
                <a16:creationId xmlns:a16="http://schemas.microsoft.com/office/drawing/2014/main" id="{D023CE5C-64AD-4FDD-AD16-799A9742D7F9}"/>
              </a:ext>
            </a:extLst>
          </p:cNvPr>
          <p:cNvSpPr>
            <a:spLocks noGrp="1"/>
          </p:cNvSpPr>
          <p:nvPr>
            <p:ph type="ftr" sz="quarter" idx="11"/>
          </p:nvPr>
        </p:nvSpPr>
        <p:spPr>
          <a:xfrm>
            <a:off x="4165600" y="6248400"/>
            <a:ext cx="3860800" cy="457200"/>
          </a:xfrm>
          <a:prstGeom prst="rect">
            <a:avLst/>
          </a:prstGeom>
        </p:spPr>
        <p:txBody>
          <a:bodyPr/>
          <a:lstStyle>
            <a:lvl1pPr>
              <a:defRPr>
                <a:latin typeface="Arial" pitchFamily="34" charset="0"/>
                <a:ea typeface="+mn-ea"/>
              </a:defRPr>
            </a:lvl1pPr>
          </a:lstStyle>
          <a:p>
            <a:pPr>
              <a:defRPr/>
            </a:pPr>
            <a:endParaRPr lang="en-US"/>
          </a:p>
        </p:txBody>
      </p:sp>
      <p:sp>
        <p:nvSpPr>
          <p:cNvPr id="7" name="6 - Θέση αριθμού διαφάνειας">
            <a:extLst>
              <a:ext uri="{FF2B5EF4-FFF2-40B4-BE49-F238E27FC236}">
                <a16:creationId xmlns:a16="http://schemas.microsoft.com/office/drawing/2014/main" id="{B01B26CD-A064-4BED-88FA-C7C10A4C1A63}"/>
              </a:ext>
            </a:extLst>
          </p:cNvPr>
          <p:cNvSpPr>
            <a:spLocks noGrp="1"/>
          </p:cNvSpPr>
          <p:nvPr>
            <p:ph type="sldNum" sz="quarter" idx="12"/>
          </p:nvPr>
        </p:nvSpPr>
        <p:spPr>
          <a:xfrm>
            <a:off x="8737600" y="6248400"/>
            <a:ext cx="28448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4E92800F-043B-4D48-AFA2-ED3E1A7A573F}" type="slidenum">
              <a:rPr lang="en-US" altLang="el-GR"/>
              <a:pPr/>
              <a:t>‹#›</a:t>
            </a:fld>
            <a:endParaRPr lang="en-US" altLang="el-GR"/>
          </a:p>
        </p:txBody>
      </p:sp>
    </p:spTree>
    <p:extLst>
      <p:ext uri="{BB962C8B-B14F-4D97-AF65-F5344CB8AC3E}">
        <p14:creationId xmlns:p14="http://schemas.microsoft.com/office/powerpoint/2010/main" val="33348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824AD-03DB-C32E-6DED-095E35C0DE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l-GR"/>
          </a:p>
        </p:txBody>
      </p:sp>
      <p:sp>
        <p:nvSpPr>
          <p:cNvPr id="3" name="Text Placeholder 2">
            <a:extLst>
              <a:ext uri="{FF2B5EF4-FFF2-40B4-BE49-F238E27FC236}">
                <a16:creationId xmlns:a16="http://schemas.microsoft.com/office/drawing/2014/main" id="{8D4A1142-89C4-6045-74E1-C95BBA3B4C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4" name="Date Placeholder 3">
            <a:extLst>
              <a:ext uri="{FF2B5EF4-FFF2-40B4-BE49-F238E27FC236}">
                <a16:creationId xmlns:a16="http://schemas.microsoft.com/office/drawing/2014/main" id="{2ADB4185-612F-B854-E863-AC54E669FD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1FA90-1A74-49CC-BDB6-1EF67735A8FC}" type="datetimeFigureOut">
              <a:rPr lang="en-US" smtClean="0"/>
              <a:t>2/3/26</a:t>
            </a:fld>
            <a:endParaRPr lang="en-US"/>
          </a:p>
        </p:txBody>
      </p:sp>
      <p:sp>
        <p:nvSpPr>
          <p:cNvPr id="5" name="Footer Placeholder 4">
            <a:extLst>
              <a:ext uri="{FF2B5EF4-FFF2-40B4-BE49-F238E27FC236}">
                <a16:creationId xmlns:a16="http://schemas.microsoft.com/office/drawing/2014/main" id="{D281777C-F512-20B5-19AD-D195963C54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582662-44E6-8B10-CB1D-E74DC9D977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9C33F-1879-4A78-93C1-ED4E4B30172A}" type="slidenum">
              <a:rPr lang="en-US" smtClean="0"/>
              <a:t>‹#›</a:t>
            </a:fld>
            <a:endParaRPr lang="en-US"/>
          </a:p>
        </p:txBody>
      </p:sp>
    </p:spTree>
    <p:extLst>
      <p:ext uri="{BB962C8B-B14F-4D97-AF65-F5344CB8AC3E}">
        <p14:creationId xmlns:p14="http://schemas.microsoft.com/office/powerpoint/2010/main" val="14187401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jpeg"/></Relationships>
</file>

<file path=ppt/slides/_rels/slide4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25B8D-A5F2-1552-0866-8874A55F21B4}"/>
              </a:ext>
            </a:extLst>
          </p:cNvPr>
          <p:cNvSpPr>
            <a:spLocks noGrp="1"/>
          </p:cNvSpPr>
          <p:nvPr>
            <p:ph type="ctrTitle"/>
          </p:nvPr>
        </p:nvSpPr>
        <p:spPr>
          <a:xfrm>
            <a:off x="2209800" y="1631336"/>
            <a:ext cx="7772400" cy="1470025"/>
          </a:xfrm>
        </p:spPr>
        <p:txBody>
          <a:bodyPr>
            <a:normAutofit/>
          </a:bodyPr>
          <a:lstStyle/>
          <a:p>
            <a:r>
              <a:rPr lang="el-GR" sz="3200" b="1" dirty="0">
                <a:latin typeface="Calibri Light" panose="020F0302020204030204" pitchFamily="34" charset="0"/>
                <a:ea typeface="+mn-ea"/>
                <a:cs typeface="Calibri Light" panose="020F0302020204030204" pitchFamily="34" charset="0"/>
              </a:rPr>
              <a:t>Ρευματοειδής αρθρίτιδα - Σπονδυλαρθρίτιδες</a:t>
            </a:r>
          </a:p>
        </p:txBody>
      </p:sp>
      <p:sp>
        <p:nvSpPr>
          <p:cNvPr id="6" name="Subtitle 2">
            <a:extLst>
              <a:ext uri="{FF2B5EF4-FFF2-40B4-BE49-F238E27FC236}">
                <a16:creationId xmlns:a16="http://schemas.microsoft.com/office/drawing/2014/main" id="{4B440875-785A-4A3C-D549-6B82A1458283}"/>
              </a:ext>
            </a:extLst>
          </p:cNvPr>
          <p:cNvSpPr>
            <a:spLocks noGrp="1"/>
          </p:cNvSpPr>
          <p:nvPr>
            <p:ph type="subTitle" idx="1"/>
          </p:nvPr>
        </p:nvSpPr>
        <p:spPr>
          <a:xfrm>
            <a:off x="2571100" y="4350405"/>
            <a:ext cx="7632848" cy="2254764"/>
          </a:xfrm>
        </p:spPr>
        <p:txBody>
          <a:bodyPr>
            <a:noAutofit/>
          </a:bodyPr>
          <a:lstStyle/>
          <a:p>
            <a:r>
              <a:rPr lang="el-GR" dirty="0">
                <a:latin typeface="Calibri Light" panose="020F0302020204030204" pitchFamily="34" charset="0"/>
                <a:cs typeface="Calibri Light" panose="020F0302020204030204" pitchFamily="34" charset="0"/>
              </a:rPr>
              <a:t>Αντώνης Φανουριάκης</a:t>
            </a:r>
            <a:endParaRPr lang="en-GB" dirty="0">
              <a:solidFill>
                <a:schemeClr val="bg1">
                  <a:lumMod val="50000"/>
                </a:schemeClr>
              </a:solidFill>
              <a:latin typeface="Calibri Light" panose="020F0302020204030204" pitchFamily="34" charset="0"/>
              <a:cs typeface="Calibri Light" panose="020F0302020204030204" pitchFamily="34" charset="0"/>
            </a:endParaRPr>
          </a:p>
          <a:p>
            <a:r>
              <a:rPr lang="el-GR" dirty="0">
                <a:solidFill>
                  <a:schemeClr val="bg1">
                    <a:lumMod val="50000"/>
                  </a:schemeClr>
                </a:solidFill>
                <a:latin typeface="Calibri Light" panose="020F0302020204030204" pitchFamily="34" charset="0"/>
                <a:cs typeface="Calibri Light" panose="020F0302020204030204" pitchFamily="34" charset="0"/>
              </a:rPr>
              <a:t>Μονάδα Ρευματολογίας, Δ’ Πανεπιστημιακή Παθολογική Κλινική, ΠΓΝ </a:t>
            </a:r>
            <a:r>
              <a:rPr lang="el-GR" dirty="0" err="1">
                <a:solidFill>
                  <a:schemeClr val="bg1">
                    <a:lumMod val="50000"/>
                  </a:schemeClr>
                </a:solidFill>
                <a:latin typeface="Calibri Light" panose="020F0302020204030204" pitchFamily="34" charset="0"/>
                <a:cs typeface="Calibri Light" panose="020F0302020204030204" pitchFamily="34" charset="0"/>
              </a:rPr>
              <a:t>Αττικόν</a:t>
            </a:r>
            <a:endParaRPr lang="el-GR" dirty="0">
              <a:solidFill>
                <a:schemeClr val="bg1">
                  <a:lumMod val="50000"/>
                </a:schemeClr>
              </a:solidFill>
              <a:latin typeface="Calibri Light" panose="020F0302020204030204" pitchFamily="34" charset="0"/>
              <a:cs typeface="Calibri Light" panose="020F0302020204030204" pitchFamily="34" charset="0"/>
            </a:endParaRPr>
          </a:p>
          <a:p>
            <a:endParaRPr lang="en-GB" dirty="0">
              <a:latin typeface="Calibri Light" panose="020F0302020204030204" pitchFamily="34" charset="0"/>
              <a:cs typeface="Calibri Light" panose="020F0302020204030204" pitchFamily="34" charset="0"/>
            </a:endParaRPr>
          </a:p>
          <a:p>
            <a:r>
              <a:rPr lang="el-GR" dirty="0">
                <a:latin typeface="Calibri Light" panose="020F0302020204030204" pitchFamily="34" charset="0"/>
                <a:cs typeface="Calibri Light" panose="020F0302020204030204" pitchFamily="34" charset="0"/>
              </a:rPr>
              <a:t>3/2/2026</a:t>
            </a:r>
            <a:endParaRPr lang="en-GB" dirty="0">
              <a:latin typeface="Calibri Light" panose="020F0302020204030204" pitchFamily="34" charset="0"/>
              <a:cs typeface="Calibri Light" panose="020F0302020204030204" pitchFamily="34" charset="0"/>
            </a:endParaRPr>
          </a:p>
        </p:txBody>
      </p:sp>
      <p:pic>
        <p:nvPicPr>
          <p:cNvPr id="2" name="Picture 2">
            <a:extLst>
              <a:ext uri="{FF2B5EF4-FFF2-40B4-BE49-F238E27FC236}">
                <a16:creationId xmlns:a16="http://schemas.microsoft.com/office/drawing/2014/main" id="{9E485F65-7FB7-8F17-95C8-D501DC153B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8239" y="4600694"/>
            <a:ext cx="770952" cy="12102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CD3FCFC2-63B3-6410-6B0C-05D662F4D513}"/>
              </a:ext>
            </a:extLst>
          </p:cNvPr>
          <p:cNvPicPr>
            <a:picLocks noChangeAspect="1" noChangeArrowheads="1"/>
          </p:cNvPicPr>
          <p:nvPr/>
        </p:nvPicPr>
        <p:blipFill>
          <a:blip r:embed="rId3">
            <a:lum contrast="18000"/>
          </a:blip>
          <a:srcRect/>
          <a:stretch>
            <a:fillRect/>
          </a:stretch>
        </p:blipFill>
        <p:spPr bwMode="auto">
          <a:xfrm>
            <a:off x="1303051" y="4600695"/>
            <a:ext cx="1398005" cy="1217684"/>
          </a:xfrm>
          <a:prstGeom prst="rect">
            <a:avLst/>
          </a:prstGeom>
          <a:solidFill>
            <a:srgbClr val="FFFFFF"/>
          </a:solidFill>
          <a:ln w="9525">
            <a:noFill/>
            <a:miter lim="800000"/>
            <a:headEnd/>
            <a:tailEnd/>
          </a:ln>
        </p:spPr>
      </p:pic>
    </p:spTree>
    <p:extLst>
      <p:ext uri="{BB962C8B-B14F-4D97-AF65-F5344CB8AC3E}">
        <p14:creationId xmlns:p14="http://schemas.microsoft.com/office/powerpoint/2010/main" val="29527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φωτογραφία 4.JPG"/>
          <p:cNvPicPr>
            <a:picLocks noChangeAspect="1"/>
          </p:cNvPicPr>
          <p:nvPr/>
        </p:nvPicPr>
        <p:blipFill>
          <a:blip r:embed="rId2"/>
          <a:stretch>
            <a:fillRect/>
          </a:stretch>
        </p:blipFill>
        <p:spPr>
          <a:xfrm>
            <a:off x="7194240" y="1846778"/>
            <a:ext cx="3437132" cy="2577850"/>
          </a:xfrm>
          <a:prstGeom prst="rect">
            <a:avLst/>
          </a:prstGeom>
        </p:spPr>
      </p:pic>
      <p:sp>
        <p:nvSpPr>
          <p:cNvPr id="5" name="Title 1"/>
          <p:cNvSpPr txBox="1">
            <a:spLocks noGrp="1"/>
          </p:cNvSpPr>
          <p:nvPr>
            <p:ph type="title"/>
          </p:nvPr>
        </p:nvSpPr>
        <p:spPr>
          <a:xfrm>
            <a:off x="1981200" y="8814"/>
            <a:ext cx="8229600" cy="1143000"/>
          </a:xfrm>
          <a:prstGeom prst="rect">
            <a:avLst/>
          </a:prstGeom>
        </p:spPr>
        <p:txBody>
          <a:bodyPr vert="horz" lIns="91440" tIns="45720" rIns="91440" bIns="45720" rtlCol="0" anchor="ctr">
            <a:noAutofit/>
          </a:bodyPr>
          <a:lstStyle/>
          <a:p>
            <a:pPr algn="ctr" defTabSz="457200">
              <a:lnSpc>
                <a:spcPct val="100000"/>
              </a:lnSpc>
              <a:defRPr/>
            </a:pPr>
            <a:r>
              <a:rPr lang="el-GR" sz="2800" b="1" dirty="0"/>
              <a:t>Περίπτωση ασθενούς #1</a:t>
            </a:r>
            <a:endParaRPr lang="en-US" sz="2800" dirty="0"/>
          </a:p>
        </p:txBody>
      </p:sp>
      <p:sp>
        <p:nvSpPr>
          <p:cNvPr id="6" name="TextBox 5"/>
          <p:cNvSpPr txBox="1"/>
          <p:nvPr/>
        </p:nvSpPr>
        <p:spPr>
          <a:xfrm>
            <a:off x="2498572" y="1772188"/>
            <a:ext cx="237566" cy="369332"/>
          </a:xfrm>
          <a:prstGeom prst="rect">
            <a:avLst/>
          </a:prstGeom>
          <a:noFill/>
        </p:spPr>
        <p:txBody>
          <a:bodyPr wrap="none" rtlCol="0">
            <a:spAutoFit/>
          </a:bodyPr>
          <a:lstStyle/>
          <a:p>
            <a:r>
              <a:rPr lang="en-US" dirty="0"/>
              <a:t> </a:t>
            </a:r>
          </a:p>
        </p:txBody>
      </p:sp>
      <p:sp>
        <p:nvSpPr>
          <p:cNvPr id="8" name="TextBox 7"/>
          <p:cNvSpPr txBox="1"/>
          <p:nvPr/>
        </p:nvSpPr>
        <p:spPr>
          <a:xfrm>
            <a:off x="1151206" y="1633941"/>
            <a:ext cx="4725200" cy="4708981"/>
          </a:xfrm>
          <a:prstGeom prst="rect">
            <a:avLst/>
          </a:prstGeom>
          <a:noFill/>
        </p:spPr>
        <p:txBody>
          <a:bodyPr wrap="square" rtlCol="0">
            <a:spAutoFit/>
          </a:bodyPr>
          <a:lstStyle/>
          <a:p>
            <a:r>
              <a:rPr lang="el-GR" sz="2000" b="1" dirty="0"/>
              <a:t>Γυναίκα 35 ετών</a:t>
            </a:r>
          </a:p>
          <a:p>
            <a:r>
              <a:rPr lang="el-GR" sz="2000" dirty="0"/>
              <a:t>Οικογενειακό αναμν/κό: Μητέρα με ΡΑ</a:t>
            </a:r>
          </a:p>
          <a:p>
            <a:endParaRPr lang="el-GR" sz="2000" dirty="0"/>
          </a:p>
          <a:p>
            <a:r>
              <a:rPr lang="el-GR" sz="2000" dirty="0"/>
              <a:t>Προσέρχεται για άλγη στις αρθρώσεις των άκρων χειρών από 6μήνου με προοδευτική επιδείνωση και πρωινή δυσκαμψία διάρκειας ~ 1 ώρας</a:t>
            </a:r>
          </a:p>
          <a:p>
            <a:endParaRPr lang="el-GR" sz="2000" dirty="0"/>
          </a:p>
          <a:p>
            <a:r>
              <a:rPr lang="el-GR" sz="2000" dirty="0"/>
              <a:t>Δυσκολίες στις καθημερινές εργασίες («πέφτουν πράγματα από τα χέρια»)</a:t>
            </a:r>
          </a:p>
          <a:p>
            <a:endParaRPr lang="el-GR" sz="2000" dirty="0"/>
          </a:p>
          <a:p>
            <a:r>
              <a:rPr lang="el-GR" sz="2000" dirty="0"/>
              <a:t>ΤΚΕ </a:t>
            </a:r>
            <a:r>
              <a:rPr lang="el-GR" sz="2000" b="1" dirty="0"/>
              <a:t>45 </a:t>
            </a:r>
            <a:r>
              <a:rPr lang="en-US" sz="2000" dirty="0"/>
              <a:t>mm/hr – CRP </a:t>
            </a:r>
            <a:r>
              <a:rPr lang="en-US" sz="2000" b="1" dirty="0"/>
              <a:t>1.5</a:t>
            </a:r>
            <a:r>
              <a:rPr lang="en-US" sz="2000" dirty="0"/>
              <a:t> mg/dl (&lt; 0.5)</a:t>
            </a:r>
            <a:endParaRPr lang="el-GR" sz="2000" dirty="0"/>
          </a:p>
          <a:p>
            <a:endParaRPr lang="el-GR" sz="2000" dirty="0"/>
          </a:p>
          <a:p>
            <a:endParaRPr lang="en-US" sz="2000" dirty="0"/>
          </a:p>
          <a:p>
            <a:endParaRPr lang="en-US" sz="2000" dirty="0"/>
          </a:p>
        </p:txBody>
      </p:sp>
      <p:sp>
        <p:nvSpPr>
          <p:cNvPr id="2" name="TextBox 1">
            <a:extLst>
              <a:ext uri="{FF2B5EF4-FFF2-40B4-BE49-F238E27FC236}">
                <a16:creationId xmlns:a16="http://schemas.microsoft.com/office/drawing/2014/main" id="{672B8319-BAA7-0586-5B58-A91640B5654E}"/>
              </a:ext>
            </a:extLst>
          </p:cNvPr>
          <p:cNvSpPr txBox="1"/>
          <p:nvPr/>
        </p:nvSpPr>
        <p:spPr>
          <a:xfrm>
            <a:off x="6742977" y="5119592"/>
            <a:ext cx="4769896" cy="461665"/>
          </a:xfrm>
          <a:prstGeom prst="rect">
            <a:avLst/>
          </a:prstGeom>
          <a:noFill/>
        </p:spPr>
        <p:txBody>
          <a:bodyPr wrap="none" rtlCol="0">
            <a:spAutoFit/>
          </a:bodyPr>
          <a:lstStyle/>
          <a:p>
            <a:r>
              <a:rPr lang="el-GR" sz="2400" b="1" dirty="0"/>
              <a:t>Η κλασική εικόνα εμφάνισης της ΡΑ</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FB1F1E8-7BFC-BF40-91B8-0E80C465FB74}"/>
              </a:ext>
            </a:extLst>
          </p:cNvPr>
          <p:cNvSpPr>
            <a:spLocks noGrp="1"/>
          </p:cNvSpPr>
          <p:nvPr>
            <p:ph idx="1"/>
          </p:nvPr>
        </p:nvSpPr>
        <p:spPr>
          <a:xfrm>
            <a:off x="838200" y="904568"/>
            <a:ext cx="10901516" cy="5588306"/>
          </a:xfrm>
        </p:spPr>
        <p:txBody>
          <a:bodyPr>
            <a:normAutofit/>
          </a:bodyPr>
          <a:lstStyle/>
          <a:p>
            <a:pPr>
              <a:lnSpc>
                <a:spcPct val="200000"/>
              </a:lnSpc>
            </a:pPr>
            <a:r>
              <a:rPr lang="el-GR" sz="1800" dirty="0"/>
              <a:t>Άνδρας 63 ετών με </a:t>
            </a:r>
            <a:r>
              <a:rPr lang="el-GR" sz="1800" dirty="0">
                <a:solidFill>
                  <a:srgbClr val="FF0000"/>
                </a:solidFill>
              </a:rPr>
              <a:t>εμπύρετο</a:t>
            </a:r>
            <a:r>
              <a:rPr lang="el-GR" sz="1800" dirty="0"/>
              <a:t> έως 39, παραγωγικό </a:t>
            </a:r>
            <a:r>
              <a:rPr lang="el-GR" sz="1800" dirty="0">
                <a:solidFill>
                  <a:srgbClr val="FF0000"/>
                </a:solidFill>
              </a:rPr>
              <a:t>βήχα</a:t>
            </a:r>
            <a:r>
              <a:rPr lang="el-GR" sz="1800" dirty="0"/>
              <a:t>  και </a:t>
            </a:r>
            <a:r>
              <a:rPr lang="el-GR" sz="1800" dirty="0">
                <a:solidFill>
                  <a:srgbClr val="FF0000"/>
                </a:solidFill>
              </a:rPr>
              <a:t>δύσπνοια</a:t>
            </a:r>
            <a:r>
              <a:rPr lang="el-GR" sz="1800" dirty="0"/>
              <a:t> από 15 ημέρες</a:t>
            </a:r>
          </a:p>
          <a:p>
            <a:pPr>
              <a:lnSpc>
                <a:spcPct val="200000"/>
              </a:lnSpc>
            </a:pPr>
            <a:r>
              <a:rPr lang="el-GR" sz="1800" dirty="0"/>
              <a:t>Ατομικό αναμνηστικό: ΑΥ </a:t>
            </a:r>
          </a:p>
          <a:p>
            <a:pPr>
              <a:lnSpc>
                <a:spcPct val="200000"/>
              </a:lnSpc>
            </a:pPr>
            <a:r>
              <a:rPr lang="el-GR" sz="1800" dirty="0"/>
              <a:t>Έξεις/συνήθειες: πρώην καπνιστής (&gt; 40</a:t>
            </a:r>
            <a:r>
              <a:rPr lang="en-US" sz="1800" dirty="0" err="1"/>
              <a:t>py</a:t>
            </a:r>
            <a:r>
              <a:rPr lang="en-US" sz="1800" dirty="0"/>
              <a:t>)</a:t>
            </a:r>
            <a:endParaRPr lang="el-GR" sz="1800" dirty="0"/>
          </a:p>
          <a:p>
            <a:pPr>
              <a:lnSpc>
                <a:spcPct val="200000"/>
              </a:lnSpc>
            </a:pPr>
            <a:r>
              <a:rPr lang="el-GR" sz="1800" dirty="0"/>
              <a:t>Επάγγελμα: ναυτικός </a:t>
            </a:r>
          </a:p>
          <a:p>
            <a:pPr>
              <a:lnSpc>
                <a:spcPct val="200000"/>
              </a:lnSpc>
            </a:pPr>
            <a:endParaRPr lang="el-GR" sz="1800" dirty="0"/>
          </a:p>
          <a:p>
            <a:pPr>
              <a:lnSpc>
                <a:spcPct val="200000"/>
              </a:lnSpc>
            </a:pPr>
            <a:r>
              <a:rPr lang="el-GR" sz="1800" dirty="0"/>
              <a:t>ΑΠ: 139/85, ΣΦ:69 </a:t>
            </a:r>
            <a:r>
              <a:rPr lang="en-US" sz="1800" dirty="0"/>
              <a:t>bpm, Sp02: 94% (Fi02: 21%), T: 38,5 </a:t>
            </a:r>
          </a:p>
          <a:p>
            <a:pPr>
              <a:lnSpc>
                <a:spcPct val="200000"/>
              </a:lnSpc>
            </a:pPr>
            <a:r>
              <a:rPr lang="el-GR" sz="1800" dirty="0"/>
              <a:t>ΑΨ: ΜΜΡ</a:t>
            </a:r>
            <a:r>
              <a:rPr lang="en-US" sz="1800" dirty="0"/>
              <a:t>s </a:t>
            </a:r>
            <a:r>
              <a:rPr lang="el-GR" sz="1800" dirty="0" err="1"/>
              <a:t>άμφω</a:t>
            </a:r>
            <a:r>
              <a:rPr lang="el-GR" sz="1800" dirty="0"/>
              <a:t> (ΔΕ&gt; ΑΡ)</a:t>
            </a:r>
          </a:p>
          <a:p>
            <a:pPr>
              <a:lnSpc>
                <a:spcPct val="150000"/>
              </a:lnSpc>
            </a:pPr>
            <a:endParaRPr lang="el-GR" dirty="0"/>
          </a:p>
        </p:txBody>
      </p:sp>
      <p:pic>
        <p:nvPicPr>
          <p:cNvPr id="4" name="Picture 2">
            <a:extLst>
              <a:ext uri="{FF2B5EF4-FFF2-40B4-BE49-F238E27FC236}">
                <a16:creationId xmlns:a16="http://schemas.microsoft.com/office/drawing/2014/main" id="{AE729DDC-538E-BEF7-58AF-82969198667C}"/>
              </a:ext>
            </a:extLst>
          </p:cNvPr>
          <p:cNvPicPr>
            <a:picLocks noChangeAspect="1" noChangeArrowheads="1"/>
          </p:cNvPicPr>
          <p:nvPr/>
        </p:nvPicPr>
        <p:blipFill rotWithShape="1">
          <a:blip r:embed="rId2"/>
          <a:srcRect l="33131" t="19888" r="35657" b="36853"/>
          <a:stretch/>
        </p:blipFill>
        <p:spPr bwMode="auto">
          <a:xfrm>
            <a:off x="6341772" y="2192595"/>
            <a:ext cx="5397944" cy="4208206"/>
          </a:xfrm>
          <a:prstGeom prst="rect">
            <a:avLst/>
          </a:prstGeom>
          <a:noFill/>
          <a:ln w="9525">
            <a:noFill/>
            <a:miter lim="800000"/>
            <a:headEnd/>
            <a:tailEnd/>
          </a:ln>
          <a:effectLst/>
        </p:spPr>
      </p:pic>
      <p:sp>
        <p:nvSpPr>
          <p:cNvPr id="7" name="Title 1">
            <a:extLst>
              <a:ext uri="{FF2B5EF4-FFF2-40B4-BE49-F238E27FC236}">
                <a16:creationId xmlns:a16="http://schemas.microsoft.com/office/drawing/2014/main" id="{F33F14AB-EE27-F3B7-DE57-1C57D405B2C2}"/>
              </a:ext>
            </a:extLst>
          </p:cNvPr>
          <p:cNvSpPr txBox="1">
            <a:spLocks noGrp="1"/>
          </p:cNvSpPr>
          <p:nvPr>
            <p:ph type="title"/>
          </p:nvPr>
        </p:nvSpPr>
        <p:spPr>
          <a:xfrm>
            <a:off x="1981200" y="8814"/>
            <a:ext cx="8229600" cy="1143000"/>
          </a:xfrm>
          <a:prstGeom prst="rect">
            <a:avLst/>
          </a:prstGeom>
        </p:spPr>
        <p:txBody>
          <a:bodyPr vert="horz" lIns="91440" tIns="45720" rIns="91440" bIns="45720" rtlCol="0" anchor="ctr">
            <a:noAutofit/>
          </a:bodyPr>
          <a:lstStyle/>
          <a:p>
            <a:pPr algn="ctr" defTabSz="457200">
              <a:lnSpc>
                <a:spcPct val="100000"/>
              </a:lnSpc>
              <a:defRPr/>
            </a:pPr>
            <a:r>
              <a:rPr lang="el-GR" sz="2800" b="1" dirty="0"/>
              <a:t>Περίπτωση ασθενούς #2</a:t>
            </a:r>
            <a:endParaRPr lang="en-US" sz="2800" dirty="0"/>
          </a:p>
        </p:txBody>
      </p:sp>
    </p:spTree>
    <p:extLst>
      <p:ext uri="{BB962C8B-B14F-4D97-AF65-F5344CB8AC3E}">
        <p14:creationId xmlns:p14="http://schemas.microsoft.com/office/powerpoint/2010/main" val="278547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6E7965C-CDEB-787E-B38A-300024E3C19C}"/>
              </a:ext>
            </a:extLst>
          </p:cNvPr>
          <p:cNvPicPr>
            <a:picLocks noChangeAspect="1" noChangeArrowheads="1"/>
          </p:cNvPicPr>
          <p:nvPr/>
        </p:nvPicPr>
        <p:blipFill rotWithShape="1">
          <a:blip r:embed="rId3"/>
          <a:srcRect l="32036" t="27209" r="32770" b="20870"/>
          <a:stretch/>
        </p:blipFill>
        <p:spPr bwMode="auto">
          <a:xfrm>
            <a:off x="838200" y="1061884"/>
            <a:ext cx="3549445" cy="2945547"/>
          </a:xfrm>
          <a:prstGeom prst="rect">
            <a:avLst/>
          </a:prstGeom>
          <a:noFill/>
          <a:ln w="9525">
            <a:noFill/>
            <a:miter lim="800000"/>
            <a:headEnd/>
            <a:tailEnd/>
          </a:ln>
          <a:effectLst/>
        </p:spPr>
      </p:pic>
      <p:sp>
        <p:nvSpPr>
          <p:cNvPr id="5" name="TextBox 4">
            <a:extLst>
              <a:ext uri="{FF2B5EF4-FFF2-40B4-BE49-F238E27FC236}">
                <a16:creationId xmlns:a16="http://schemas.microsoft.com/office/drawing/2014/main" id="{D8EDEEE9-7607-ADAD-9B04-AC0C67E223A6}"/>
              </a:ext>
            </a:extLst>
          </p:cNvPr>
          <p:cNvSpPr txBox="1"/>
          <p:nvPr/>
        </p:nvSpPr>
        <p:spPr>
          <a:xfrm>
            <a:off x="838200" y="4704190"/>
            <a:ext cx="3549445" cy="1754326"/>
          </a:xfrm>
          <a:prstGeom prst="rect">
            <a:avLst/>
          </a:prstGeom>
          <a:noFill/>
        </p:spPr>
        <p:txBody>
          <a:bodyPr wrap="square" rtlCol="0">
            <a:spAutoFit/>
          </a:bodyPr>
          <a:lstStyle/>
          <a:p>
            <a:pPr marL="285750" indent="-285750">
              <a:buFont typeface="Wingdings" panose="05000000000000000000" pitchFamily="2" charset="2"/>
              <a:buChar char="ü"/>
            </a:pPr>
            <a:r>
              <a:rPr lang="en-US" b="1" dirty="0"/>
              <a:t>E</a:t>
            </a:r>
            <a:r>
              <a:rPr lang="el-GR" b="1" dirty="0" err="1"/>
              <a:t>μπύρετο</a:t>
            </a:r>
            <a:endParaRPr lang="el-GR" b="1" dirty="0"/>
          </a:p>
          <a:p>
            <a:pPr marL="285750" indent="-285750">
              <a:buFont typeface="Wingdings" panose="05000000000000000000" pitchFamily="2" charset="2"/>
              <a:buChar char="ü"/>
            </a:pPr>
            <a:r>
              <a:rPr lang="en-US" b="1" dirty="0"/>
              <a:t>HFNC </a:t>
            </a:r>
            <a:endParaRPr lang="el-GR" b="1" dirty="0"/>
          </a:p>
          <a:p>
            <a:pPr marL="285750" indent="-285750">
              <a:buFont typeface="Wingdings" panose="05000000000000000000" pitchFamily="2" charset="2"/>
              <a:buChar char="ü"/>
            </a:pPr>
            <a:r>
              <a:rPr lang="el-GR" b="1" dirty="0" err="1"/>
              <a:t>Μεροπενέμη</a:t>
            </a:r>
            <a:r>
              <a:rPr lang="el-GR" b="1" dirty="0"/>
              <a:t>/</a:t>
            </a:r>
            <a:r>
              <a:rPr lang="el-GR" b="1" dirty="0" err="1"/>
              <a:t>λινεζολίδη</a:t>
            </a:r>
            <a:r>
              <a:rPr lang="el-GR" b="1" dirty="0"/>
              <a:t> </a:t>
            </a:r>
          </a:p>
          <a:p>
            <a:r>
              <a:rPr lang="en-US" b="1" dirty="0"/>
              <a:t>                          </a:t>
            </a:r>
            <a:r>
              <a:rPr lang="el-GR" b="1" dirty="0"/>
              <a:t>ΚΑΙ</a:t>
            </a:r>
          </a:p>
          <a:p>
            <a:pPr marL="285750" indent="-285750">
              <a:buFont typeface="Wingdings" panose="05000000000000000000" pitchFamily="2" charset="2"/>
              <a:buChar char="ü"/>
            </a:pPr>
            <a:r>
              <a:rPr lang="en-US" b="1" dirty="0"/>
              <a:t>Methylprednisolone 80 mg x3 </a:t>
            </a:r>
          </a:p>
          <a:p>
            <a:endParaRPr lang="el-GR" dirty="0"/>
          </a:p>
        </p:txBody>
      </p:sp>
      <p:pic>
        <p:nvPicPr>
          <p:cNvPr id="6" name="Picture 2">
            <a:extLst>
              <a:ext uri="{FF2B5EF4-FFF2-40B4-BE49-F238E27FC236}">
                <a16:creationId xmlns:a16="http://schemas.microsoft.com/office/drawing/2014/main" id="{78BC9D6A-B262-8CD8-B410-49B5CBAA8280}"/>
              </a:ext>
            </a:extLst>
          </p:cNvPr>
          <p:cNvPicPr>
            <a:picLocks noGrp="1" noChangeAspect="1" noChangeArrowheads="1"/>
          </p:cNvPicPr>
          <p:nvPr>
            <p:ph idx="1"/>
          </p:nvPr>
        </p:nvPicPr>
        <p:blipFill rotWithShape="1">
          <a:blip r:embed="rId4"/>
          <a:srcRect l="32159" t="26123" r="31059" b="20436"/>
          <a:stretch/>
        </p:blipFill>
        <p:spPr bwMode="auto">
          <a:xfrm>
            <a:off x="5869857" y="1061884"/>
            <a:ext cx="2959510" cy="2418736"/>
          </a:xfrm>
          <a:prstGeom prst="rect">
            <a:avLst/>
          </a:prstGeom>
          <a:noFill/>
          <a:ln w="9525">
            <a:noFill/>
            <a:miter lim="800000"/>
            <a:headEnd/>
            <a:tailEnd/>
          </a:ln>
          <a:effectLst/>
        </p:spPr>
      </p:pic>
      <p:pic>
        <p:nvPicPr>
          <p:cNvPr id="7" name="Picture 2">
            <a:extLst>
              <a:ext uri="{FF2B5EF4-FFF2-40B4-BE49-F238E27FC236}">
                <a16:creationId xmlns:a16="http://schemas.microsoft.com/office/drawing/2014/main" id="{EC36B97B-B508-530F-3202-FFF0F6A5463A}"/>
              </a:ext>
            </a:extLst>
          </p:cNvPr>
          <p:cNvPicPr>
            <a:picLocks noChangeAspect="1" noChangeArrowheads="1"/>
          </p:cNvPicPr>
          <p:nvPr/>
        </p:nvPicPr>
        <p:blipFill rotWithShape="1">
          <a:blip r:embed="rId5"/>
          <a:srcRect l="32770" t="28513" r="32892" b="21304"/>
          <a:stretch/>
        </p:blipFill>
        <p:spPr bwMode="auto">
          <a:xfrm>
            <a:off x="8947354" y="1047713"/>
            <a:ext cx="2959510" cy="2432907"/>
          </a:xfrm>
          <a:prstGeom prst="rect">
            <a:avLst/>
          </a:prstGeom>
          <a:noFill/>
          <a:ln w="9525">
            <a:noFill/>
            <a:miter lim="800000"/>
            <a:headEnd/>
            <a:tailEnd/>
          </a:ln>
          <a:effectLst/>
        </p:spPr>
      </p:pic>
      <p:pic>
        <p:nvPicPr>
          <p:cNvPr id="8" name="Picture 2">
            <a:extLst>
              <a:ext uri="{FF2B5EF4-FFF2-40B4-BE49-F238E27FC236}">
                <a16:creationId xmlns:a16="http://schemas.microsoft.com/office/drawing/2014/main" id="{236C36B9-B055-8D31-01F6-3BA4047B242A}"/>
              </a:ext>
            </a:extLst>
          </p:cNvPr>
          <p:cNvPicPr>
            <a:picLocks noChangeAspect="1" noChangeArrowheads="1"/>
          </p:cNvPicPr>
          <p:nvPr/>
        </p:nvPicPr>
        <p:blipFill rotWithShape="1">
          <a:blip r:embed="rId6"/>
          <a:srcRect l="32037" t="26992" r="32525" b="23911"/>
          <a:stretch/>
        </p:blipFill>
        <p:spPr bwMode="auto">
          <a:xfrm>
            <a:off x="9055509" y="4007431"/>
            <a:ext cx="2851355" cy="2222090"/>
          </a:xfrm>
          <a:prstGeom prst="rect">
            <a:avLst/>
          </a:prstGeom>
          <a:noFill/>
          <a:ln w="9525">
            <a:noFill/>
            <a:miter lim="800000"/>
            <a:headEnd/>
            <a:tailEnd/>
          </a:ln>
          <a:effectLst/>
        </p:spPr>
      </p:pic>
      <p:sp>
        <p:nvSpPr>
          <p:cNvPr id="9" name="TextBox 8">
            <a:extLst>
              <a:ext uri="{FF2B5EF4-FFF2-40B4-BE49-F238E27FC236}">
                <a16:creationId xmlns:a16="http://schemas.microsoft.com/office/drawing/2014/main" id="{30FCCB78-D8C5-33BF-F3E1-B01B2160A910}"/>
              </a:ext>
            </a:extLst>
          </p:cNvPr>
          <p:cNvSpPr txBox="1"/>
          <p:nvPr/>
        </p:nvSpPr>
        <p:spPr>
          <a:xfrm>
            <a:off x="5869857" y="4542503"/>
            <a:ext cx="2959510" cy="1754326"/>
          </a:xfrm>
          <a:prstGeom prst="rect">
            <a:avLst/>
          </a:prstGeom>
          <a:noFill/>
        </p:spPr>
        <p:txBody>
          <a:bodyPr wrap="square" rtlCol="0">
            <a:spAutoFit/>
          </a:bodyPr>
          <a:lstStyle/>
          <a:p>
            <a:pPr marL="285750" indent="-285750">
              <a:buFont typeface="Wingdings" panose="05000000000000000000" pitchFamily="2" charset="2"/>
              <a:buChar char="ü"/>
            </a:pPr>
            <a:r>
              <a:rPr lang="el-GR" b="1" dirty="0"/>
              <a:t>Απύρετος</a:t>
            </a:r>
          </a:p>
          <a:p>
            <a:pPr marL="285750" indent="-285750">
              <a:buFont typeface="Wingdings" panose="05000000000000000000" pitchFamily="2" charset="2"/>
              <a:buChar char="ü"/>
            </a:pPr>
            <a:r>
              <a:rPr lang="en-US" b="1" dirty="0"/>
              <a:t>MV 31%</a:t>
            </a:r>
            <a:endParaRPr lang="el-GR" b="1" dirty="0"/>
          </a:p>
          <a:p>
            <a:pPr marL="285750" indent="-285750">
              <a:buFont typeface="Wingdings" panose="05000000000000000000" pitchFamily="2" charset="2"/>
              <a:buChar char="ü"/>
            </a:pPr>
            <a:r>
              <a:rPr lang="en-US" b="1" dirty="0"/>
              <a:t>Methylprednisolone 40 mg x2</a:t>
            </a:r>
          </a:p>
          <a:p>
            <a:pPr marL="285750" indent="-285750">
              <a:buFont typeface="Wingdings" panose="05000000000000000000" pitchFamily="2" charset="2"/>
              <a:buChar char="ü"/>
            </a:pPr>
            <a:r>
              <a:rPr lang="el-GR" b="1" dirty="0" err="1"/>
              <a:t>Αζιθρομυκίνη</a:t>
            </a:r>
            <a:r>
              <a:rPr lang="el-GR" b="1" dirty="0"/>
              <a:t>/ </a:t>
            </a:r>
            <a:r>
              <a:rPr lang="el-GR" b="1" dirty="0" err="1"/>
              <a:t>κολιστίνη</a:t>
            </a:r>
            <a:r>
              <a:rPr lang="el-GR" b="1" dirty="0"/>
              <a:t> </a:t>
            </a:r>
          </a:p>
          <a:p>
            <a:endParaRPr lang="el-GR" dirty="0"/>
          </a:p>
        </p:txBody>
      </p:sp>
      <p:sp>
        <p:nvSpPr>
          <p:cNvPr id="10" name="Βέλος: Δεξιό 9">
            <a:extLst>
              <a:ext uri="{FF2B5EF4-FFF2-40B4-BE49-F238E27FC236}">
                <a16:creationId xmlns:a16="http://schemas.microsoft.com/office/drawing/2014/main" id="{8F14ABFA-2543-B0CB-311F-8501CD670D40}"/>
              </a:ext>
            </a:extLst>
          </p:cNvPr>
          <p:cNvSpPr/>
          <p:nvPr/>
        </p:nvSpPr>
        <p:spPr>
          <a:xfrm>
            <a:off x="4572000" y="2605548"/>
            <a:ext cx="1042219" cy="3146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TextBox 10">
            <a:extLst>
              <a:ext uri="{FF2B5EF4-FFF2-40B4-BE49-F238E27FC236}">
                <a16:creationId xmlns:a16="http://schemas.microsoft.com/office/drawing/2014/main" id="{46F32C24-3B09-7A95-768C-98836233BD91}"/>
              </a:ext>
            </a:extLst>
          </p:cNvPr>
          <p:cNvSpPr txBox="1"/>
          <p:nvPr/>
        </p:nvSpPr>
        <p:spPr>
          <a:xfrm>
            <a:off x="4572000" y="2113933"/>
            <a:ext cx="1042219" cy="369332"/>
          </a:xfrm>
          <a:prstGeom prst="rect">
            <a:avLst/>
          </a:prstGeom>
          <a:noFill/>
        </p:spPr>
        <p:txBody>
          <a:bodyPr wrap="square" rtlCol="0">
            <a:spAutoFit/>
          </a:bodyPr>
          <a:lstStyle/>
          <a:p>
            <a:pPr algn="ctr"/>
            <a:r>
              <a:rPr lang="en-US" dirty="0"/>
              <a:t>20d </a:t>
            </a:r>
            <a:r>
              <a:rPr lang="el-GR" dirty="0"/>
              <a:t>μετά </a:t>
            </a:r>
          </a:p>
        </p:txBody>
      </p:sp>
      <p:sp>
        <p:nvSpPr>
          <p:cNvPr id="12" name="TextBox 11">
            <a:extLst>
              <a:ext uri="{FF2B5EF4-FFF2-40B4-BE49-F238E27FC236}">
                <a16:creationId xmlns:a16="http://schemas.microsoft.com/office/drawing/2014/main" id="{BC5245A7-FCF2-7546-0350-8752B1CD8D49}"/>
              </a:ext>
            </a:extLst>
          </p:cNvPr>
          <p:cNvSpPr txBox="1"/>
          <p:nvPr/>
        </p:nvSpPr>
        <p:spPr>
          <a:xfrm>
            <a:off x="3844409" y="5043950"/>
            <a:ext cx="5053781" cy="954107"/>
          </a:xfrm>
          <a:prstGeom prst="rect">
            <a:avLst/>
          </a:prstGeom>
          <a:solidFill>
            <a:schemeClr val="accent1"/>
          </a:solidFill>
        </p:spPr>
        <p:txBody>
          <a:bodyPr wrap="square" rtlCol="0">
            <a:spAutoFit/>
          </a:bodyPr>
          <a:lstStyle/>
          <a:p>
            <a:r>
              <a:rPr lang="en-US" sz="2800" dirty="0"/>
              <a:t>Anti-CCP: 145 IU/ml </a:t>
            </a:r>
          </a:p>
          <a:p>
            <a:r>
              <a:rPr lang="en-US" sz="2800" dirty="0"/>
              <a:t>RF 213 IU/ml </a:t>
            </a:r>
            <a:endParaRPr lang="el-GR" sz="2800" dirty="0"/>
          </a:p>
        </p:txBody>
      </p:sp>
      <p:sp>
        <p:nvSpPr>
          <p:cNvPr id="14" name="Title 1">
            <a:extLst>
              <a:ext uri="{FF2B5EF4-FFF2-40B4-BE49-F238E27FC236}">
                <a16:creationId xmlns:a16="http://schemas.microsoft.com/office/drawing/2014/main" id="{F510848B-BF46-8EFD-D736-0146AB806A22}"/>
              </a:ext>
            </a:extLst>
          </p:cNvPr>
          <p:cNvSpPr txBox="1">
            <a:spLocks noGrp="1"/>
          </p:cNvSpPr>
          <p:nvPr>
            <p:ph type="title"/>
          </p:nvPr>
        </p:nvSpPr>
        <p:spPr>
          <a:xfrm>
            <a:off x="1981200" y="8814"/>
            <a:ext cx="8229600" cy="1143000"/>
          </a:xfrm>
          <a:prstGeom prst="rect">
            <a:avLst/>
          </a:prstGeom>
        </p:spPr>
        <p:txBody>
          <a:bodyPr vert="horz" lIns="91440" tIns="45720" rIns="91440" bIns="45720" rtlCol="0" anchor="ctr">
            <a:noAutofit/>
          </a:bodyPr>
          <a:lstStyle/>
          <a:p>
            <a:pPr algn="ctr" defTabSz="457200">
              <a:lnSpc>
                <a:spcPct val="100000"/>
              </a:lnSpc>
              <a:defRPr/>
            </a:pPr>
            <a:r>
              <a:rPr lang="el-GR" sz="2800" b="1" dirty="0"/>
              <a:t>Περίπτωση ασθενούς #2</a:t>
            </a:r>
            <a:endParaRPr lang="en-US" sz="2800" dirty="0"/>
          </a:p>
        </p:txBody>
      </p:sp>
    </p:spTree>
    <p:extLst>
      <p:ext uri="{BB962C8B-B14F-4D97-AF65-F5344CB8AC3E}">
        <p14:creationId xmlns:p14="http://schemas.microsoft.com/office/powerpoint/2010/main" val="29057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Έλλειψη">
            <a:extLst>
              <a:ext uri="{FF2B5EF4-FFF2-40B4-BE49-F238E27FC236}">
                <a16:creationId xmlns:a16="http://schemas.microsoft.com/office/drawing/2014/main" id="{9A6D28A4-627F-2137-0DB7-141F1600FCA5}"/>
              </a:ext>
            </a:extLst>
          </p:cNvPr>
          <p:cNvSpPr/>
          <p:nvPr/>
        </p:nvSpPr>
        <p:spPr>
          <a:xfrm>
            <a:off x="5232400" y="981075"/>
            <a:ext cx="5256213" cy="56880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l-GR" dirty="0"/>
          </a:p>
        </p:txBody>
      </p:sp>
      <p:sp>
        <p:nvSpPr>
          <p:cNvPr id="5" name="4 - Στρογγυλεμένο ορθογώνιο">
            <a:extLst>
              <a:ext uri="{FF2B5EF4-FFF2-40B4-BE49-F238E27FC236}">
                <a16:creationId xmlns:a16="http://schemas.microsoft.com/office/drawing/2014/main" id="{73276BF8-E551-1E00-E1A4-FFDCE58DF352}"/>
              </a:ext>
            </a:extLst>
          </p:cNvPr>
          <p:cNvSpPr/>
          <p:nvPr/>
        </p:nvSpPr>
        <p:spPr>
          <a:xfrm>
            <a:off x="2279650" y="188913"/>
            <a:ext cx="8208963" cy="50323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000" b="1" dirty="0">
                <a:solidFill>
                  <a:schemeClr val="tx1"/>
                </a:solidFill>
                <a:latin typeface="Arial Narrow" pitchFamily="34" charset="0"/>
              </a:rPr>
              <a:t>Φλεγμονώδεις  Αρθρίτιδες</a:t>
            </a:r>
            <a:r>
              <a:rPr lang="en-US" sz="2000" b="1" dirty="0">
                <a:solidFill>
                  <a:schemeClr val="tx1"/>
                </a:solidFill>
                <a:latin typeface="Arial Narrow" pitchFamily="34" charset="0"/>
              </a:rPr>
              <a:t>: </a:t>
            </a:r>
            <a:r>
              <a:rPr lang="el-GR" sz="2000" b="1" dirty="0">
                <a:solidFill>
                  <a:schemeClr val="tx1"/>
                </a:solidFill>
                <a:latin typeface="Arial Narrow" pitchFamily="34" charset="0"/>
              </a:rPr>
              <a:t>Ρευματοειδής (ΡΑ) και </a:t>
            </a:r>
            <a:r>
              <a:rPr lang="el-GR" sz="2000" b="1" dirty="0" err="1">
                <a:solidFill>
                  <a:schemeClr val="tx1"/>
                </a:solidFill>
                <a:latin typeface="Arial Narrow" pitchFamily="34" charset="0"/>
              </a:rPr>
              <a:t>Σπ</a:t>
            </a:r>
            <a:r>
              <a:rPr lang="en-US" sz="2000" b="1" dirty="0">
                <a:solidFill>
                  <a:schemeClr val="tx1"/>
                </a:solidFill>
                <a:latin typeface="Arial Narrow" pitchFamily="34" charset="0"/>
              </a:rPr>
              <a:t>o</a:t>
            </a:r>
            <a:r>
              <a:rPr lang="el-GR" sz="2000" b="1" dirty="0" err="1">
                <a:solidFill>
                  <a:schemeClr val="tx1"/>
                </a:solidFill>
                <a:latin typeface="Arial Narrow" pitchFamily="34" charset="0"/>
              </a:rPr>
              <a:t>νδυλαρθρίτιδες</a:t>
            </a:r>
            <a:r>
              <a:rPr lang="el-GR" sz="2000" b="1" dirty="0">
                <a:solidFill>
                  <a:schemeClr val="tx1"/>
                </a:solidFill>
                <a:latin typeface="Arial Narrow" pitchFamily="34" charset="0"/>
              </a:rPr>
              <a:t> (ΣπΑ)</a:t>
            </a:r>
          </a:p>
        </p:txBody>
      </p:sp>
      <p:sp>
        <p:nvSpPr>
          <p:cNvPr id="7" name="6 - Έλλειψη">
            <a:extLst>
              <a:ext uri="{FF2B5EF4-FFF2-40B4-BE49-F238E27FC236}">
                <a16:creationId xmlns:a16="http://schemas.microsoft.com/office/drawing/2014/main" id="{9A77172A-B4C2-6120-8846-8C596BBC0DB6}"/>
              </a:ext>
            </a:extLst>
          </p:cNvPr>
          <p:cNvSpPr/>
          <p:nvPr/>
        </p:nvSpPr>
        <p:spPr>
          <a:xfrm>
            <a:off x="7608888" y="2276475"/>
            <a:ext cx="2663825" cy="2520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800" b="1" dirty="0">
                <a:latin typeface="Arial Narrow" pitchFamily="34" charset="0"/>
              </a:rPr>
              <a:t>Αξονικού</a:t>
            </a:r>
          </a:p>
          <a:p>
            <a:pPr algn="ctr" eaLnBrk="1" fontAlgn="auto" hangingPunct="1">
              <a:spcBef>
                <a:spcPts val="0"/>
              </a:spcBef>
              <a:spcAft>
                <a:spcPts val="0"/>
              </a:spcAft>
              <a:defRPr/>
            </a:pPr>
            <a:r>
              <a:rPr lang="el-GR" sz="2800" b="1" dirty="0">
                <a:latin typeface="Arial Narrow" pitchFamily="34" charset="0"/>
              </a:rPr>
              <a:t>Σκελετού</a:t>
            </a:r>
          </a:p>
          <a:p>
            <a:pPr algn="ctr" eaLnBrk="1" fontAlgn="auto" hangingPunct="1">
              <a:spcBef>
                <a:spcPts val="0"/>
              </a:spcBef>
              <a:spcAft>
                <a:spcPts val="0"/>
              </a:spcAft>
              <a:defRPr/>
            </a:pPr>
            <a:r>
              <a:rPr lang="el-GR" sz="2800" b="1" dirty="0">
                <a:latin typeface="Arial Narrow" pitchFamily="34" charset="0"/>
              </a:rPr>
              <a:t>(ΑΣ) </a:t>
            </a:r>
          </a:p>
        </p:txBody>
      </p:sp>
      <p:sp>
        <p:nvSpPr>
          <p:cNvPr id="9" name="8 - Έλλειψη">
            <a:extLst>
              <a:ext uri="{FF2B5EF4-FFF2-40B4-BE49-F238E27FC236}">
                <a16:creationId xmlns:a16="http://schemas.microsoft.com/office/drawing/2014/main" id="{101FE7DD-5850-3229-26AC-A8CE706DB539}"/>
              </a:ext>
            </a:extLst>
          </p:cNvPr>
          <p:cNvSpPr/>
          <p:nvPr/>
        </p:nvSpPr>
        <p:spPr>
          <a:xfrm>
            <a:off x="5159375" y="2349500"/>
            <a:ext cx="2881313" cy="2447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800" b="1" dirty="0">
                <a:latin typeface="Arial Narrow" pitchFamily="34" charset="0"/>
              </a:rPr>
              <a:t>Περιφερικού</a:t>
            </a:r>
          </a:p>
          <a:p>
            <a:pPr algn="ctr" eaLnBrk="1" fontAlgn="auto" hangingPunct="1">
              <a:spcBef>
                <a:spcPts val="0"/>
              </a:spcBef>
              <a:spcAft>
                <a:spcPts val="0"/>
              </a:spcAft>
              <a:defRPr/>
            </a:pPr>
            <a:r>
              <a:rPr lang="el-GR" sz="2800" b="1" dirty="0">
                <a:latin typeface="Arial Narrow" pitchFamily="34" charset="0"/>
              </a:rPr>
              <a:t>Σκελετού</a:t>
            </a:r>
          </a:p>
          <a:p>
            <a:pPr algn="ctr" eaLnBrk="1" fontAlgn="auto" hangingPunct="1">
              <a:spcBef>
                <a:spcPts val="0"/>
              </a:spcBef>
              <a:spcAft>
                <a:spcPts val="0"/>
              </a:spcAft>
              <a:defRPr/>
            </a:pPr>
            <a:r>
              <a:rPr lang="el-GR" sz="2800" b="1" dirty="0">
                <a:latin typeface="Arial Narrow" pitchFamily="34" charset="0"/>
              </a:rPr>
              <a:t>(ΡΑ)</a:t>
            </a:r>
          </a:p>
        </p:txBody>
      </p:sp>
      <p:grpSp>
        <p:nvGrpSpPr>
          <p:cNvPr id="7174" name="Group 14">
            <a:extLst>
              <a:ext uri="{FF2B5EF4-FFF2-40B4-BE49-F238E27FC236}">
                <a16:creationId xmlns:a16="http://schemas.microsoft.com/office/drawing/2014/main" id="{4B0E0CDB-D1DD-22D4-BFA3-9D51470C6232}"/>
              </a:ext>
            </a:extLst>
          </p:cNvPr>
          <p:cNvGrpSpPr>
            <a:grpSpLocks/>
          </p:cNvGrpSpPr>
          <p:nvPr/>
        </p:nvGrpSpPr>
        <p:grpSpPr bwMode="auto">
          <a:xfrm>
            <a:off x="1524000" y="1341438"/>
            <a:ext cx="3348038" cy="5183187"/>
            <a:chOff x="793" y="680"/>
            <a:chExt cx="3402" cy="3657"/>
          </a:xfrm>
        </p:grpSpPr>
        <p:pic>
          <p:nvPicPr>
            <p:cNvPr id="7179" name="Picture 15" descr="18FF11">
              <a:extLst>
                <a:ext uri="{FF2B5EF4-FFF2-40B4-BE49-F238E27FC236}">
                  <a16:creationId xmlns:a16="http://schemas.microsoft.com/office/drawing/2014/main" id="{E034E214-9FD4-7BDE-D726-C8F20CF35B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 y="680"/>
              <a:ext cx="2920" cy="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0" name="Rectangle 16">
              <a:extLst>
                <a:ext uri="{FF2B5EF4-FFF2-40B4-BE49-F238E27FC236}">
                  <a16:creationId xmlns:a16="http://schemas.microsoft.com/office/drawing/2014/main" id="{A5A58734-E72A-1C9B-BB1A-37D58F04D962}"/>
                </a:ext>
              </a:extLst>
            </p:cNvPr>
            <p:cNvSpPr>
              <a:spLocks noChangeArrowheads="1"/>
            </p:cNvSpPr>
            <p:nvPr/>
          </p:nvSpPr>
          <p:spPr bwMode="auto">
            <a:xfrm>
              <a:off x="793" y="680"/>
              <a:ext cx="3402" cy="210"/>
            </a:xfrm>
            <a:prstGeom prst="rect">
              <a:avLst/>
            </a:prstGeom>
            <a:solidFill>
              <a:schemeClr val="bg1"/>
            </a:solidFill>
            <a:ln w="9525">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l-GR" altLang="el-GR" sz="1800"/>
            </a:p>
          </p:txBody>
        </p:sp>
        <p:sp>
          <p:nvSpPr>
            <p:cNvPr id="7181" name="Rectangle 17">
              <a:extLst>
                <a:ext uri="{FF2B5EF4-FFF2-40B4-BE49-F238E27FC236}">
                  <a16:creationId xmlns:a16="http://schemas.microsoft.com/office/drawing/2014/main" id="{034318CA-6C32-8E5E-903B-3D568899F262}"/>
                </a:ext>
              </a:extLst>
            </p:cNvPr>
            <p:cNvSpPr>
              <a:spLocks noChangeArrowheads="1"/>
            </p:cNvSpPr>
            <p:nvPr/>
          </p:nvSpPr>
          <p:spPr bwMode="auto">
            <a:xfrm>
              <a:off x="839" y="4201"/>
              <a:ext cx="3220" cy="119"/>
            </a:xfrm>
            <a:prstGeom prst="rect">
              <a:avLst/>
            </a:prstGeom>
            <a:solidFill>
              <a:schemeClr val="bg1"/>
            </a:solidFill>
            <a:ln w="9525">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l-GR" altLang="el-GR" sz="1800"/>
            </a:p>
          </p:txBody>
        </p:sp>
      </p:grpSp>
      <p:sp>
        <p:nvSpPr>
          <p:cNvPr id="12" name="11 - Έλλειψη">
            <a:extLst>
              <a:ext uri="{FF2B5EF4-FFF2-40B4-BE49-F238E27FC236}">
                <a16:creationId xmlns:a16="http://schemas.microsoft.com/office/drawing/2014/main" id="{D0DE090D-3361-9811-F8E0-95470C5293AC}"/>
              </a:ext>
            </a:extLst>
          </p:cNvPr>
          <p:cNvSpPr/>
          <p:nvPr/>
        </p:nvSpPr>
        <p:spPr>
          <a:xfrm>
            <a:off x="6527800" y="4005263"/>
            <a:ext cx="2376488" cy="23764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800" b="1" dirty="0">
                <a:latin typeface="Arial Narrow" pitchFamily="34" charset="0"/>
              </a:rPr>
              <a:t>Μεικτές</a:t>
            </a:r>
          </a:p>
          <a:p>
            <a:pPr algn="ctr" eaLnBrk="1" fontAlgn="auto" hangingPunct="1">
              <a:spcBef>
                <a:spcPts val="0"/>
              </a:spcBef>
              <a:spcAft>
                <a:spcPts val="0"/>
              </a:spcAft>
              <a:defRPr/>
            </a:pPr>
            <a:r>
              <a:rPr lang="el-GR" sz="2800" b="1" dirty="0">
                <a:latin typeface="Arial Narrow" pitchFamily="34" charset="0"/>
              </a:rPr>
              <a:t>(ΨΑ, ΑΑ, </a:t>
            </a:r>
            <a:r>
              <a:rPr lang="el-GR" sz="2800" b="1" dirty="0" err="1">
                <a:latin typeface="Arial Narrow" pitchFamily="34" charset="0"/>
              </a:rPr>
              <a:t>ΕπΑ</a:t>
            </a:r>
            <a:r>
              <a:rPr lang="el-GR" sz="2800" dirty="0">
                <a:latin typeface="Arial Narrow" pitchFamily="34" charset="0"/>
              </a:rPr>
              <a:t>)</a:t>
            </a:r>
          </a:p>
        </p:txBody>
      </p:sp>
      <p:sp>
        <p:nvSpPr>
          <p:cNvPr id="13" name="12 - Ορθογώνιο">
            <a:extLst>
              <a:ext uri="{FF2B5EF4-FFF2-40B4-BE49-F238E27FC236}">
                <a16:creationId xmlns:a16="http://schemas.microsoft.com/office/drawing/2014/main" id="{BAB5C337-2FA7-A1BE-0A5B-8129746B9A87}"/>
              </a:ext>
            </a:extLst>
          </p:cNvPr>
          <p:cNvSpPr/>
          <p:nvPr/>
        </p:nvSpPr>
        <p:spPr>
          <a:xfrm>
            <a:off x="3000375" y="2420938"/>
            <a:ext cx="719138" cy="14398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l-GR"/>
          </a:p>
        </p:txBody>
      </p:sp>
      <p:sp>
        <p:nvSpPr>
          <p:cNvPr id="14" name="13 - Ορθογώνιο">
            <a:extLst>
              <a:ext uri="{FF2B5EF4-FFF2-40B4-BE49-F238E27FC236}">
                <a16:creationId xmlns:a16="http://schemas.microsoft.com/office/drawing/2014/main" id="{AD8F1674-2EBC-D841-281A-1914AE29C755}"/>
              </a:ext>
            </a:extLst>
          </p:cNvPr>
          <p:cNvSpPr/>
          <p:nvPr/>
        </p:nvSpPr>
        <p:spPr>
          <a:xfrm>
            <a:off x="1992313" y="1268413"/>
            <a:ext cx="3132137" cy="3698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b="1" dirty="0">
                <a:solidFill>
                  <a:srgbClr val="FF0000"/>
                </a:solidFill>
                <a:latin typeface="Arial Narrow" pitchFamily="34" charset="0"/>
              </a:rPr>
              <a:t>Αξονικός- </a:t>
            </a:r>
            <a:r>
              <a:rPr lang="el-GR" b="1" dirty="0">
                <a:solidFill>
                  <a:srgbClr val="002060"/>
                </a:solidFill>
                <a:latin typeface="Arial Narrow" pitchFamily="34" charset="0"/>
              </a:rPr>
              <a:t>Περιφερικός</a:t>
            </a:r>
            <a:r>
              <a:rPr lang="el-GR" b="1" dirty="0">
                <a:solidFill>
                  <a:schemeClr val="tx1"/>
                </a:solidFill>
                <a:latin typeface="Arial Narrow" pitchFamily="34" charset="0"/>
              </a:rPr>
              <a:t> σκελετός</a:t>
            </a:r>
          </a:p>
        </p:txBody>
      </p:sp>
      <p:cxnSp>
        <p:nvCxnSpPr>
          <p:cNvPr id="16" name="Ευθύγραμμο βέλος σύνδεσης 15">
            <a:extLst>
              <a:ext uri="{FF2B5EF4-FFF2-40B4-BE49-F238E27FC236}">
                <a16:creationId xmlns:a16="http://schemas.microsoft.com/office/drawing/2014/main" id="{D69B7E2A-36A8-8992-1DFE-3ABA7CDF78A6}"/>
              </a:ext>
            </a:extLst>
          </p:cNvPr>
          <p:cNvCxnSpPr/>
          <p:nvPr/>
        </p:nvCxnSpPr>
        <p:spPr>
          <a:xfrm>
            <a:off x="2424113" y="1638300"/>
            <a:ext cx="503237" cy="1069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AA4C8-AB59-441D-4953-0A8946476351}"/>
              </a:ext>
            </a:extLst>
          </p:cNvPr>
          <p:cNvSpPr>
            <a:spLocks noGrp="1"/>
          </p:cNvSpPr>
          <p:nvPr>
            <p:ph type="title"/>
          </p:nvPr>
        </p:nvSpPr>
        <p:spPr>
          <a:xfrm>
            <a:off x="838200" y="0"/>
            <a:ext cx="10515600" cy="1325563"/>
          </a:xfrm>
        </p:spPr>
        <p:txBody>
          <a:bodyPr>
            <a:normAutofit/>
          </a:bodyPr>
          <a:lstStyle/>
          <a:p>
            <a:r>
              <a:rPr lang="el-GR" sz="3200" dirty="0"/>
              <a:t>Ένας ασθενής πονάει στις αρθρώσεις: Τα βασικά ερωτήματα</a:t>
            </a:r>
          </a:p>
        </p:txBody>
      </p:sp>
      <p:sp>
        <p:nvSpPr>
          <p:cNvPr id="3" name="Content Placeholder 2">
            <a:extLst>
              <a:ext uri="{FF2B5EF4-FFF2-40B4-BE49-F238E27FC236}">
                <a16:creationId xmlns:a16="http://schemas.microsoft.com/office/drawing/2014/main" id="{2B4E9CBF-3415-F102-00C6-C7B08D8D0C44}"/>
              </a:ext>
            </a:extLst>
          </p:cNvPr>
          <p:cNvSpPr>
            <a:spLocks noGrp="1"/>
          </p:cNvSpPr>
          <p:nvPr>
            <p:ph idx="1"/>
          </p:nvPr>
        </p:nvSpPr>
        <p:spPr>
          <a:xfrm>
            <a:off x="838200" y="1187475"/>
            <a:ext cx="10515600" cy="5363226"/>
          </a:xfrm>
        </p:spPr>
        <p:txBody>
          <a:bodyPr>
            <a:normAutofit/>
          </a:bodyPr>
          <a:lstStyle/>
          <a:p>
            <a:r>
              <a:rPr lang="el-GR" sz="2400" dirty="0">
                <a:latin typeface="+mj-lt"/>
              </a:rPr>
              <a:t>Είναι αρθραλγία ή πραγματική αρθρίτιδα;</a:t>
            </a:r>
          </a:p>
          <a:p>
            <a:r>
              <a:rPr lang="el-GR" sz="2400" dirty="0">
                <a:latin typeface="+mj-lt"/>
              </a:rPr>
              <a:t>Πάσχει η άρθρωση ή περιαρθρικές δομές (πχ. τένοντες, θύλακοι </a:t>
            </a:r>
            <a:r>
              <a:rPr lang="el-GR" sz="2400" dirty="0" err="1">
                <a:latin typeface="+mj-lt"/>
              </a:rPr>
              <a:t>κτλ</a:t>
            </a:r>
            <a:r>
              <a:rPr lang="el-GR" sz="2400" dirty="0">
                <a:latin typeface="+mj-lt"/>
              </a:rPr>
              <a:t>)</a:t>
            </a:r>
          </a:p>
          <a:p>
            <a:r>
              <a:rPr lang="el-GR" sz="2400" dirty="0">
                <a:latin typeface="+mj-lt"/>
              </a:rPr>
              <a:t>Αν πάσχει η άρθρωση (αρθρίτιδα):</a:t>
            </a:r>
          </a:p>
          <a:p>
            <a:r>
              <a:rPr lang="el-GR" sz="2400" dirty="0">
                <a:latin typeface="+mj-lt"/>
              </a:rPr>
              <a:t>Φλεγμονώδης ή εκφυλιστική αρθρίτιδα;</a:t>
            </a:r>
          </a:p>
          <a:p>
            <a:pPr marL="0" indent="0">
              <a:buNone/>
            </a:pPr>
            <a:r>
              <a:rPr lang="el-GR" sz="2400" dirty="0">
                <a:latin typeface="+mj-lt"/>
              </a:rPr>
              <a:t>Αν φλεγμονώδης:</a:t>
            </a:r>
          </a:p>
          <a:p>
            <a:pPr marL="514350" indent="-514350">
              <a:buFont typeface="+mj-lt"/>
              <a:buAutoNum type="arabicPeriod"/>
            </a:pPr>
            <a:r>
              <a:rPr lang="el-GR" sz="2400" dirty="0">
                <a:latin typeface="+mj-lt"/>
              </a:rPr>
              <a:t>Πόσες αρθρώσεις;</a:t>
            </a:r>
          </a:p>
          <a:p>
            <a:pPr marL="914400" lvl="1" indent="-457200">
              <a:buFont typeface="+mj-lt"/>
              <a:buAutoNum type="arabicPeriod"/>
            </a:pPr>
            <a:r>
              <a:rPr lang="el-GR" sz="2000" dirty="0">
                <a:latin typeface="+mj-lt"/>
              </a:rPr>
              <a:t>1: </a:t>
            </a:r>
            <a:r>
              <a:rPr lang="el-GR" sz="2000" dirty="0" err="1">
                <a:latin typeface="+mj-lt"/>
              </a:rPr>
              <a:t>Μονοαρθρίτιδα</a:t>
            </a:r>
            <a:endParaRPr lang="el-GR" sz="2000" dirty="0">
              <a:latin typeface="+mj-lt"/>
            </a:endParaRPr>
          </a:p>
          <a:p>
            <a:pPr marL="914400" lvl="1" indent="-457200">
              <a:buFont typeface="+mj-lt"/>
              <a:buAutoNum type="arabicPeriod"/>
            </a:pPr>
            <a:r>
              <a:rPr lang="el-GR" sz="2000" dirty="0">
                <a:latin typeface="+mj-lt"/>
              </a:rPr>
              <a:t>2-5: </a:t>
            </a:r>
            <a:r>
              <a:rPr lang="el-GR" sz="2000" dirty="0" err="1">
                <a:latin typeface="+mj-lt"/>
              </a:rPr>
              <a:t>Ολιγοαρθρίτιδα</a:t>
            </a:r>
            <a:endParaRPr lang="el-GR" sz="2000" dirty="0">
              <a:latin typeface="+mj-lt"/>
            </a:endParaRPr>
          </a:p>
          <a:p>
            <a:pPr marL="914400" lvl="1" indent="-457200">
              <a:buFont typeface="+mj-lt"/>
              <a:buAutoNum type="arabicPeriod"/>
            </a:pPr>
            <a:r>
              <a:rPr lang="el-GR" sz="2000" dirty="0">
                <a:latin typeface="+mj-lt"/>
              </a:rPr>
              <a:t>&gt;5: Πολυαρθρίτιδα</a:t>
            </a:r>
          </a:p>
          <a:p>
            <a:pPr marL="514350" indent="-514350">
              <a:buFont typeface="+mj-lt"/>
              <a:buAutoNum type="arabicPeriod"/>
            </a:pPr>
            <a:r>
              <a:rPr lang="el-GR" sz="2400" dirty="0">
                <a:latin typeface="+mj-lt"/>
              </a:rPr>
              <a:t>Πόσο καιρό;</a:t>
            </a:r>
          </a:p>
          <a:p>
            <a:pPr marL="914400" lvl="1" indent="-457200">
              <a:buFont typeface="+mj-lt"/>
              <a:buAutoNum type="arabicPeriod"/>
            </a:pPr>
            <a:r>
              <a:rPr lang="el-GR" sz="2000" dirty="0">
                <a:latin typeface="+mj-lt"/>
              </a:rPr>
              <a:t>&lt; 6 εβδομάδες: οξεία (ή πρώιμη)</a:t>
            </a:r>
          </a:p>
          <a:p>
            <a:pPr marL="914400" lvl="1" indent="-457200">
              <a:buFont typeface="+mj-lt"/>
              <a:buAutoNum type="arabicPeriod"/>
            </a:pPr>
            <a:r>
              <a:rPr lang="el-GR" sz="2000" dirty="0">
                <a:latin typeface="+mj-lt"/>
              </a:rPr>
              <a:t>&gt; 6 εβδομάδες: χρόνια</a:t>
            </a:r>
          </a:p>
          <a:p>
            <a:pPr marL="514350" indent="-514350">
              <a:buFont typeface="+mj-lt"/>
              <a:buAutoNum type="arabicPeriod"/>
            </a:pPr>
            <a:r>
              <a:rPr lang="el-GR" sz="2400" dirty="0">
                <a:latin typeface="+mj-lt"/>
              </a:rPr>
              <a:t>Το πρότυπο προσβολής (προσθετικό, μεταναστευτικό </a:t>
            </a:r>
            <a:r>
              <a:rPr lang="el-GR" sz="2400" dirty="0" err="1">
                <a:latin typeface="+mj-lt"/>
              </a:rPr>
              <a:t>κτλ</a:t>
            </a:r>
            <a:r>
              <a:rPr lang="el-GR" sz="2400" dirty="0">
                <a:latin typeface="+mj-lt"/>
              </a:rPr>
              <a:t>) δε βοηθά τόσο πολύ</a:t>
            </a:r>
          </a:p>
          <a:p>
            <a:pPr lvl="1"/>
            <a:endParaRPr lang="el-GR" sz="2000" dirty="0">
              <a:latin typeface="+mj-lt"/>
            </a:endParaRPr>
          </a:p>
        </p:txBody>
      </p:sp>
    </p:spTree>
    <p:extLst>
      <p:ext uri="{BB962C8B-B14F-4D97-AF65-F5344CB8AC3E}">
        <p14:creationId xmlns:p14="http://schemas.microsoft.com/office/powerpoint/2010/main" val="236127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092A-DEA8-4A1B-B396-30A6109E6177}"/>
              </a:ext>
            </a:extLst>
          </p:cNvPr>
          <p:cNvSpPr>
            <a:spLocks noGrp="1"/>
          </p:cNvSpPr>
          <p:nvPr>
            <p:ph type="title"/>
          </p:nvPr>
        </p:nvSpPr>
        <p:spPr/>
        <p:txBody>
          <a:bodyPr/>
          <a:lstStyle/>
          <a:p>
            <a:endParaRPr lang="el-GR"/>
          </a:p>
        </p:txBody>
      </p:sp>
      <p:pic>
        <p:nvPicPr>
          <p:cNvPr id="5" name="Content Placeholder 4" descr="Graphical user interface, table&#10;&#10;Description automatically generated">
            <a:extLst>
              <a:ext uri="{FF2B5EF4-FFF2-40B4-BE49-F238E27FC236}">
                <a16:creationId xmlns:a16="http://schemas.microsoft.com/office/drawing/2014/main" id="{0C62B46E-2DD1-647E-6459-41B9E8EE3A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12267316" cy="6858001"/>
          </a:xfrm>
        </p:spPr>
      </p:pic>
    </p:spTree>
    <p:extLst>
      <p:ext uri="{BB962C8B-B14F-4D97-AF65-F5344CB8AC3E}">
        <p14:creationId xmlns:p14="http://schemas.microsoft.com/office/powerpoint/2010/main" val="3427489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a:off x="5951538" y="1271588"/>
            <a:ext cx="5218112" cy="5757862"/>
            <a:chOff x="1338" y="681"/>
            <a:chExt cx="3356" cy="3702"/>
          </a:xfrm>
        </p:grpSpPr>
        <p:graphicFrame>
          <p:nvGraphicFramePr>
            <p:cNvPr id="61443" name="Object 3"/>
            <p:cNvGraphicFramePr>
              <a:graphicFrameLocks noChangeAspect="1"/>
            </p:cNvGraphicFramePr>
            <p:nvPr/>
          </p:nvGraphicFramePr>
          <p:xfrm>
            <a:off x="1473" y="681"/>
            <a:ext cx="2775" cy="3628"/>
          </p:xfrm>
          <a:graphic>
            <a:graphicData uri="http://schemas.openxmlformats.org/presentationml/2006/ole">
              <mc:AlternateContent xmlns:mc="http://schemas.openxmlformats.org/markup-compatibility/2006">
                <mc:Choice xmlns:v="urn:schemas-microsoft-com:vml" Requires="v">
                  <p:oleObj name="Bitmap Image" r:id="rId2" imgW="8345065" imgH="10914286" progId="PBrush">
                    <p:embed/>
                  </p:oleObj>
                </mc:Choice>
                <mc:Fallback>
                  <p:oleObj name="Bitmap Image" r:id="rId2" imgW="8345065" imgH="10914286" progId="PBrush">
                    <p:embed/>
                    <p:pic>
                      <p:nvPicPr>
                        <p:cNvPr id="6144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 y="681"/>
                          <a:ext cx="2775" cy="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44" name="Text Box 4"/>
            <p:cNvSpPr txBox="1">
              <a:spLocks noChangeAspect="1" noChangeArrowheads="1"/>
            </p:cNvSpPr>
            <p:nvPr/>
          </p:nvSpPr>
          <p:spPr bwMode="auto">
            <a:xfrm>
              <a:off x="1705" y="846"/>
              <a:ext cx="342" cy="158"/>
            </a:xfrm>
            <a:prstGeom prst="rect">
              <a:avLst/>
            </a:prstGeom>
            <a:noFill/>
            <a:ln w="9525">
              <a:noFill/>
              <a:miter lim="800000"/>
              <a:headEnd/>
              <a:tailEnd/>
            </a:ln>
            <a:effectLst/>
          </p:spPr>
          <p:txBody>
            <a:bodyPr wrap="none">
              <a:spAutoFit/>
            </a:bodyPr>
            <a:lstStyle/>
            <a:p>
              <a:r>
                <a:rPr lang="el-GR" sz="1000" b="1"/>
                <a:t>Δέρμα</a:t>
              </a:r>
            </a:p>
          </p:txBody>
        </p:sp>
        <p:sp>
          <p:nvSpPr>
            <p:cNvPr id="61445" name="Text Box 5"/>
            <p:cNvSpPr txBox="1">
              <a:spLocks noChangeAspect="1" noChangeArrowheads="1"/>
            </p:cNvSpPr>
            <p:nvPr/>
          </p:nvSpPr>
          <p:spPr bwMode="auto">
            <a:xfrm>
              <a:off x="1673" y="1688"/>
              <a:ext cx="244" cy="138"/>
            </a:xfrm>
            <a:prstGeom prst="rect">
              <a:avLst/>
            </a:prstGeom>
            <a:noFill/>
            <a:ln w="9525">
              <a:noFill/>
              <a:miter lim="800000"/>
              <a:headEnd/>
              <a:tailEnd/>
            </a:ln>
            <a:effectLst/>
          </p:spPr>
          <p:txBody>
            <a:bodyPr wrap="none">
              <a:spAutoFit/>
            </a:bodyPr>
            <a:lstStyle/>
            <a:p>
              <a:r>
                <a:rPr lang="el-GR" sz="800" b="1"/>
                <a:t>Μυς</a:t>
              </a:r>
            </a:p>
          </p:txBody>
        </p:sp>
        <p:sp>
          <p:nvSpPr>
            <p:cNvPr id="61446" name="Text Box 6"/>
            <p:cNvSpPr txBox="1">
              <a:spLocks noChangeAspect="1" noChangeArrowheads="1"/>
            </p:cNvSpPr>
            <p:nvPr/>
          </p:nvSpPr>
          <p:spPr bwMode="auto">
            <a:xfrm>
              <a:off x="1503" y="1997"/>
              <a:ext cx="368" cy="139"/>
            </a:xfrm>
            <a:prstGeom prst="rect">
              <a:avLst/>
            </a:prstGeom>
            <a:noFill/>
            <a:ln w="9525">
              <a:noFill/>
              <a:miter lim="800000"/>
              <a:headEnd/>
              <a:tailEnd/>
            </a:ln>
            <a:effectLst/>
          </p:spPr>
          <p:txBody>
            <a:bodyPr wrap="none">
              <a:spAutoFit/>
            </a:bodyPr>
            <a:lstStyle/>
            <a:p>
              <a:r>
                <a:rPr lang="el-GR" sz="800" b="1"/>
                <a:t>Θύλακας</a:t>
              </a:r>
            </a:p>
          </p:txBody>
        </p:sp>
        <p:sp>
          <p:nvSpPr>
            <p:cNvPr id="61447" name="Text Box 7"/>
            <p:cNvSpPr txBox="1">
              <a:spLocks noChangeAspect="1" noChangeArrowheads="1"/>
            </p:cNvSpPr>
            <p:nvPr/>
          </p:nvSpPr>
          <p:spPr bwMode="auto">
            <a:xfrm>
              <a:off x="1595" y="2922"/>
              <a:ext cx="371" cy="139"/>
            </a:xfrm>
            <a:prstGeom prst="rect">
              <a:avLst/>
            </a:prstGeom>
            <a:noFill/>
            <a:ln w="9525">
              <a:noFill/>
              <a:miter lim="800000"/>
              <a:headEnd/>
              <a:tailEnd/>
            </a:ln>
            <a:effectLst/>
          </p:spPr>
          <p:txBody>
            <a:bodyPr wrap="none">
              <a:spAutoFit/>
            </a:bodyPr>
            <a:lstStyle/>
            <a:p>
              <a:r>
                <a:rPr lang="el-GR" sz="800" b="1"/>
                <a:t>Τένοντας</a:t>
              </a:r>
            </a:p>
          </p:txBody>
        </p:sp>
        <p:sp>
          <p:nvSpPr>
            <p:cNvPr id="61448" name="Text Box 8"/>
            <p:cNvSpPr txBox="1">
              <a:spLocks noChangeAspect="1" noChangeArrowheads="1"/>
            </p:cNvSpPr>
            <p:nvPr/>
          </p:nvSpPr>
          <p:spPr bwMode="auto">
            <a:xfrm>
              <a:off x="1686" y="3679"/>
              <a:ext cx="320" cy="139"/>
            </a:xfrm>
            <a:prstGeom prst="rect">
              <a:avLst/>
            </a:prstGeom>
            <a:noFill/>
            <a:ln w="9525">
              <a:noFill/>
              <a:miter lim="800000"/>
              <a:headEnd/>
              <a:tailEnd/>
            </a:ln>
            <a:effectLst/>
          </p:spPr>
          <p:txBody>
            <a:bodyPr wrap="none">
              <a:spAutoFit/>
            </a:bodyPr>
            <a:lstStyle/>
            <a:p>
              <a:r>
                <a:rPr lang="el-GR" sz="800" b="1"/>
                <a:t>Ένθεση</a:t>
              </a:r>
            </a:p>
          </p:txBody>
        </p:sp>
        <p:sp>
          <p:nvSpPr>
            <p:cNvPr id="61449" name="Text Box 9"/>
            <p:cNvSpPr txBox="1">
              <a:spLocks noChangeAspect="1" noChangeArrowheads="1"/>
            </p:cNvSpPr>
            <p:nvPr/>
          </p:nvSpPr>
          <p:spPr bwMode="auto">
            <a:xfrm>
              <a:off x="3587" y="3675"/>
              <a:ext cx="353" cy="139"/>
            </a:xfrm>
            <a:prstGeom prst="rect">
              <a:avLst/>
            </a:prstGeom>
            <a:noFill/>
            <a:ln w="9525">
              <a:noFill/>
              <a:miter lim="800000"/>
              <a:headEnd/>
              <a:tailEnd/>
            </a:ln>
            <a:effectLst/>
          </p:spPr>
          <p:txBody>
            <a:bodyPr wrap="none">
              <a:spAutoFit/>
            </a:bodyPr>
            <a:lstStyle/>
            <a:p>
              <a:r>
                <a:rPr lang="el-GR" sz="800" b="1"/>
                <a:t>Χόνδρος</a:t>
              </a:r>
            </a:p>
          </p:txBody>
        </p:sp>
        <p:sp>
          <p:nvSpPr>
            <p:cNvPr id="61450" name="Text Box 10"/>
            <p:cNvSpPr txBox="1">
              <a:spLocks noChangeAspect="1" noChangeArrowheads="1"/>
            </p:cNvSpPr>
            <p:nvPr/>
          </p:nvSpPr>
          <p:spPr bwMode="auto">
            <a:xfrm>
              <a:off x="3681" y="2806"/>
              <a:ext cx="317" cy="139"/>
            </a:xfrm>
            <a:prstGeom prst="rect">
              <a:avLst/>
            </a:prstGeom>
            <a:noFill/>
            <a:ln w="9525">
              <a:noFill/>
              <a:miter lim="800000"/>
              <a:headEnd/>
              <a:tailEnd/>
            </a:ln>
            <a:effectLst/>
          </p:spPr>
          <p:txBody>
            <a:bodyPr wrap="none">
              <a:spAutoFit/>
            </a:bodyPr>
            <a:lstStyle/>
            <a:p>
              <a:r>
                <a:rPr lang="el-GR" sz="800" b="1"/>
                <a:t>Υμένας</a:t>
              </a:r>
            </a:p>
          </p:txBody>
        </p:sp>
        <p:sp>
          <p:nvSpPr>
            <p:cNvPr id="61451" name="Text Box 11"/>
            <p:cNvSpPr txBox="1">
              <a:spLocks noChangeAspect="1" noChangeArrowheads="1"/>
            </p:cNvSpPr>
            <p:nvPr/>
          </p:nvSpPr>
          <p:spPr bwMode="auto">
            <a:xfrm>
              <a:off x="3788" y="1952"/>
              <a:ext cx="386" cy="218"/>
            </a:xfrm>
            <a:prstGeom prst="rect">
              <a:avLst/>
            </a:prstGeom>
            <a:noFill/>
            <a:ln w="9525">
              <a:noFill/>
              <a:miter lim="800000"/>
              <a:headEnd/>
              <a:tailEnd/>
            </a:ln>
            <a:effectLst/>
          </p:spPr>
          <p:txBody>
            <a:bodyPr wrap="none">
              <a:spAutoFit/>
            </a:bodyPr>
            <a:lstStyle/>
            <a:p>
              <a:r>
                <a:rPr lang="el-GR" sz="800" b="1"/>
                <a:t>Αρθρικό </a:t>
              </a:r>
            </a:p>
            <a:p>
              <a:r>
                <a:rPr lang="el-GR" sz="800" b="1"/>
                <a:t>διάστημα</a:t>
              </a:r>
            </a:p>
          </p:txBody>
        </p:sp>
        <p:sp>
          <p:nvSpPr>
            <p:cNvPr id="61452" name="Text Box 12"/>
            <p:cNvSpPr txBox="1">
              <a:spLocks noChangeAspect="1" noChangeArrowheads="1"/>
            </p:cNvSpPr>
            <p:nvPr/>
          </p:nvSpPr>
          <p:spPr bwMode="auto">
            <a:xfrm>
              <a:off x="3772" y="1684"/>
              <a:ext cx="327" cy="139"/>
            </a:xfrm>
            <a:prstGeom prst="rect">
              <a:avLst/>
            </a:prstGeom>
            <a:noFill/>
            <a:ln w="9525">
              <a:noFill/>
              <a:miter lim="800000"/>
              <a:headEnd/>
              <a:tailEnd/>
            </a:ln>
            <a:effectLst/>
          </p:spPr>
          <p:txBody>
            <a:bodyPr wrap="none">
              <a:spAutoFit/>
            </a:bodyPr>
            <a:lstStyle/>
            <a:p>
              <a:r>
                <a:rPr lang="el-GR" sz="800" b="1"/>
                <a:t>Οστούν</a:t>
              </a:r>
            </a:p>
          </p:txBody>
        </p:sp>
        <p:sp>
          <p:nvSpPr>
            <p:cNvPr id="61453" name="Rectangle 13"/>
            <p:cNvSpPr>
              <a:spLocks noChangeAspect="1" noChangeArrowheads="1"/>
            </p:cNvSpPr>
            <p:nvPr/>
          </p:nvSpPr>
          <p:spPr bwMode="auto">
            <a:xfrm>
              <a:off x="1383" y="681"/>
              <a:ext cx="3175" cy="90"/>
            </a:xfrm>
            <a:prstGeom prst="rect">
              <a:avLst/>
            </a:prstGeom>
            <a:solidFill>
              <a:schemeClr val="bg1"/>
            </a:solidFill>
            <a:ln w="9525">
              <a:solidFill>
                <a:schemeClr val="bg1"/>
              </a:solidFill>
              <a:miter lim="800000"/>
              <a:headEnd/>
              <a:tailEnd/>
            </a:ln>
            <a:effectLst/>
          </p:spPr>
          <p:txBody>
            <a:bodyPr wrap="none" anchor="ctr"/>
            <a:lstStyle/>
            <a:p>
              <a:endParaRPr lang="el-GR"/>
            </a:p>
          </p:txBody>
        </p:sp>
        <p:sp>
          <p:nvSpPr>
            <p:cNvPr id="61454" name="Rectangle 14"/>
            <p:cNvSpPr>
              <a:spLocks noChangeAspect="1" noChangeArrowheads="1"/>
            </p:cNvSpPr>
            <p:nvPr/>
          </p:nvSpPr>
          <p:spPr bwMode="auto">
            <a:xfrm>
              <a:off x="1428" y="4219"/>
              <a:ext cx="2948" cy="73"/>
            </a:xfrm>
            <a:prstGeom prst="rect">
              <a:avLst/>
            </a:prstGeom>
            <a:solidFill>
              <a:schemeClr val="bg1"/>
            </a:solidFill>
            <a:ln w="9525">
              <a:solidFill>
                <a:schemeClr val="bg1"/>
              </a:solidFill>
              <a:miter lim="800000"/>
              <a:headEnd/>
              <a:tailEnd/>
            </a:ln>
            <a:effectLst/>
          </p:spPr>
          <p:txBody>
            <a:bodyPr wrap="none" anchor="ctr"/>
            <a:lstStyle/>
            <a:p>
              <a:endParaRPr lang="el-GR"/>
            </a:p>
          </p:txBody>
        </p:sp>
        <p:sp>
          <p:nvSpPr>
            <p:cNvPr id="61455" name="Rectangle 15"/>
            <p:cNvSpPr>
              <a:spLocks noChangeAspect="1" noChangeArrowheads="1"/>
            </p:cNvSpPr>
            <p:nvPr/>
          </p:nvSpPr>
          <p:spPr bwMode="auto">
            <a:xfrm>
              <a:off x="1338" y="4219"/>
              <a:ext cx="3356" cy="164"/>
            </a:xfrm>
            <a:prstGeom prst="rect">
              <a:avLst/>
            </a:prstGeom>
            <a:solidFill>
              <a:schemeClr val="bg1"/>
            </a:solidFill>
            <a:ln w="9525">
              <a:solidFill>
                <a:schemeClr val="bg1"/>
              </a:solidFill>
              <a:miter lim="800000"/>
              <a:headEnd/>
              <a:tailEnd/>
            </a:ln>
            <a:effectLst/>
          </p:spPr>
          <p:txBody>
            <a:bodyPr wrap="none" anchor="ctr"/>
            <a:lstStyle/>
            <a:p>
              <a:endParaRPr lang="el-GR"/>
            </a:p>
          </p:txBody>
        </p:sp>
      </p:grpSp>
      <p:sp>
        <p:nvSpPr>
          <p:cNvPr id="61456" name="Rectangle 16"/>
          <p:cNvSpPr>
            <a:spLocks noChangeArrowheads="1"/>
          </p:cNvSpPr>
          <p:nvPr/>
        </p:nvSpPr>
        <p:spPr bwMode="auto">
          <a:xfrm>
            <a:off x="1524000" y="1"/>
            <a:ext cx="9144000" cy="1268413"/>
          </a:xfrm>
          <a:prstGeom prst="rect">
            <a:avLst/>
          </a:prstGeom>
          <a:solidFill>
            <a:schemeClr val="accent2"/>
          </a:solidFill>
          <a:ln w="9525">
            <a:solidFill>
              <a:schemeClr val="tx1"/>
            </a:solidFill>
            <a:miter lim="800000"/>
            <a:headEnd/>
            <a:tailEnd/>
          </a:ln>
          <a:effectLst/>
        </p:spPr>
        <p:txBody>
          <a:bodyPr wrap="none" anchor="ctr"/>
          <a:lstStyle/>
          <a:p>
            <a:endParaRPr lang="el-GR"/>
          </a:p>
        </p:txBody>
      </p:sp>
      <p:sp>
        <p:nvSpPr>
          <p:cNvPr id="61457" name="Rectangle 17"/>
          <p:cNvSpPr>
            <a:spLocks noChangeArrowheads="1"/>
          </p:cNvSpPr>
          <p:nvPr/>
        </p:nvSpPr>
        <p:spPr bwMode="auto">
          <a:xfrm>
            <a:off x="1981200" y="346075"/>
            <a:ext cx="8229600" cy="490538"/>
          </a:xfrm>
          <a:prstGeom prst="rect">
            <a:avLst/>
          </a:prstGeom>
          <a:noFill/>
          <a:ln w="9525">
            <a:noFill/>
            <a:miter lim="800000"/>
            <a:headEnd/>
            <a:tailEnd/>
          </a:ln>
          <a:effectLst/>
        </p:spPr>
        <p:txBody>
          <a:bodyPr anchor="ctr"/>
          <a:lstStyle/>
          <a:p>
            <a:pPr algn="ctr"/>
            <a:r>
              <a:rPr lang="el-GR" sz="3600" b="1">
                <a:solidFill>
                  <a:schemeClr val="bg1"/>
                </a:solidFill>
              </a:rPr>
              <a:t>Εντόπιση παθολογίας</a:t>
            </a:r>
            <a:r>
              <a:rPr lang="el-GR" sz="3600" b="1">
                <a:solidFill>
                  <a:schemeClr val="tx2"/>
                </a:solidFill>
              </a:rPr>
              <a:t> </a:t>
            </a:r>
          </a:p>
        </p:txBody>
      </p:sp>
      <p:sp>
        <p:nvSpPr>
          <p:cNvPr id="61458" name="Text Box 18"/>
          <p:cNvSpPr txBox="1">
            <a:spLocks noChangeArrowheads="1"/>
          </p:cNvSpPr>
          <p:nvPr/>
        </p:nvSpPr>
        <p:spPr bwMode="auto">
          <a:xfrm>
            <a:off x="2259013" y="1144588"/>
            <a:ext cx="7797800" cy="366712"/>
          </a:xfrm>
          <a:prstGeom prst="rect">
            <a:avLst/>
          </a:prstGeom>
          <a:noFill/>
          <a:ln w="9525">
            <a:noFill/>
            <a:miter lim="800000"/>
            <a:headEnd/>
            <a:tailEnd/>
          </a:ln>
          <a:effectLst/>
        </p:spPr>
        <p:txBody>
          <a:bodyPr>
            <a:spAutoFit/>
          </a:bodyPr>
          <a:lstStyle/>
          <a:p>
            <a:endParaRPr lang="el-GR"/>
          </a:p>
        </p:txBody>
      </p:sp>
      <p:sp>
        <p:nvSpPr>
          <p:cNvPr id="61459" name="Text Box 19"/>
          <p:cNvSpPr txBox="1">
            <a:spLocks noChangeArrowheads="1"/>
          </p:cNvSpPr>
          <p:nvPr/>
        </p:nvSpPr>
        <p:spPr bwMode="auto">
          <a:xfrm>
            <a:off x="1631951" y="1773239"/>
            <a:ext cx="4392613" cy="4281487"/>
          </a:xfrm>
          <a:prstGeom prst="rect">
            <a:avLst/>
          </a:prstGeom>
          <a:noFill/>
          <a:ln w="9525">
            <a:noFill/>
            <a:miter lim="800000"/>
            <a:headEnd/>
            <a:tailEnd/>
          </a:ln>
          <a:effectLst/>
        </p:spPr>
        <p:txBody>
          <a:bodyPr>
            <a:spAutoFit/>
          </a:bodyPr>
          <a:lstStyle/>
          <a:p>
            <a:pPr algn="just">
              <a:lnSpc>
                <a:spcPct val="140000"/>
              </a:lnSpc>
              <a:buSzPct val="80000"/>
              <a:buFont typeface="Wingdings" pitchFamily="2" charset="2"/>
              <a:buChar char="l"/>
            </a:pPr>
            <a:r>
              <a:rPr lang="el-GR" sz="2800" b="1"/>
              <a:t>   Αρθρίτιδα (υμενίτιδα)</a:t>
            </a:r>
          </a:p>
          <a:p>
            <a:pPr algn="just">
              <a:lnSpc>
                <a:spcPct val="140000"/>
              </a:lnSpc>
              <a:buSzPct val="80000"/>
              <a:buFont typeface="Wingdings" pitchFamily="2" charset="2"/>
              <a:buChar char="l"/>
            </a:pPr>
            <a:r>
              <a:rPr lang="el-GR" sz="2800" b="1"/>
              <a:t>   Αρθραλγία</a:t>
            </a:r>
          </a:p>
          <a:p>
            <a:pPr algn="just">
              <a:lnSpc>
                <a:spcPct val="140000"/>
              </a:lnSpc>
              <a:buSzPct val="80000"/>
              <a:buFont typeface="Wingdings" pitchFamily="2" charset="2"/>
              <a:buChar char="l"/>
            </a:pPr>
            <a:r>
              <a:rPr lang="el-GR" sz="2800" b="1"/>
              <a:t>   ¨Ενθεσοπάθεια¨</a:t>
            </a:r>
          </a:p>
          <a:p>
            <a:pPr algn="just">
              <a:lnSpc>
                <a:spcPct val="140000"/>
              </a:lnSpc>
              <a:buSzPct val="80000"/>
              <a:buFont typeface="Wingdings" pitchFamily="2" charset="2"/>
              <a:buChar char="l"/>
            </a:pPr>
            <a:r>
              <a:rPr lang="el-GR" sz="2800" b="1"/>
              <a:t>   Περιαρθρίτιδα</a:t>
            </a:r>
          </a:p>
          <a:p>
            <a:pPr algn="just">
              <a:lnSpc>
                <a:spcPct val="140000"/>
              </a:lnSpc>
              <a:buSzPct val="80000"/>
              <a:buFont typeface="Wingdings" pitchFamily="2" charset="2"/>
              <a:buChar char="l"/>
            </a:pPr>
            <a:r>
              <a:rPr lang="el-GR" sz="2800" b="1"/>
              <a:t>   Θυλακίτιδα</a:t>
            </a:r>
          </a:p>
          <a:p>
            <a:pPr algn="just">
              <a:lnSpc>
                <a:spcPct val="140000"/>
              </a:lnSpc>
              <a:buSzPct val="80000"/>
              <a:buFont typeface="Wingdings" pitchFamily="2" charset="2"/>
              <a:buChar char="l"/>
            </a:pPr>
            <a:r>
              <a:rPr lang="el-GR" sz="2800" b="1"/>
              <a:t>   Μυοσίτιδα</a:t>
            </a:r>
          </a:p>
          <a:p>
            <a:pPr algn="just">
              <a:lnSpc>
                <a:spcPct val="140000"/>
              </a:lnSpc>
              <a:buSzPct val="80000"/>
              <a:buFont typeface="Wingdings" pitchFamily="2" charset="2"/>
              <a:buChar char="l"/>
            </a:pPr>
            <a:endParaRPr lang="el-GR" sz="28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user\Desktop\knee-arthritis-symptoms.jpg"/>
          <p:cNvPicPr>
            <a:picLocks noChangeAspect="1" noChangeArrowheads="1"/>
          </p:cNvPicPr>
          <p:nvPr/>
        </p:nvPicPr>
        <p:blipFill>
          <a:blip r:embed="rId2"/>
          <a:srcRect/>
          <a:stretch>
            <a:fillRect/>
          </a:stretch>
        </p:blipFill>
        <p:spPr bwMode="auto">
          <a:xfrm>
            <a:off x="2384529" y="624716"/>
            <a:ext cx="7422941" cy="593835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63053" y="18255"/>
            <a:ext cx="10515600" cy="1325563"/>
          </a:xfrm>
        </p:spPr>
        <p:txBody>
          <a:bodyPr>
            <a:normAutofit/>
          </a:bodyPr>
          <a:lstStyle/>
          <a:p>
            <a:r>
              <a:rPr lang="el-GR" sz="4000" b="1" dirty="0"/>
              <a:t>Τι είναι αρθρίτιδα;</a:t>
            </a:r>
          </a:p>
        </p:txBody>
      </p:sp>
      <p:sp>
        <p:nvSpPr>
          <p:cNvPr id="3" name="2 - Θέση περιεχομένου"/>
          <p:cNvSpPr>
            <a:spLocks noGrp="1"/>
          </p:cNvSpPr>
          <p:nvPr>
            <p:ph sz="quarter" idx="1"/>
          </p:nvPr>
        </p:nvSpPr>
        <p:spPr/>
        <p:txBody>
          <a:bodyPr>
            <a:normAutofit/>
          </a:bodyPr>
          <a:lstStyle/>
          <a:p>
            <a:r>
              <a:rPr lang="el-GR" dirty="0">
                <a:effectLst/>
                <a:latin typeface="+mj-lt"/>
              </a:rPr>
              <a:t>Ο όρος αρθρίτιδα εκφράζει φλεγμονή της άρθρωσης και εκδηλώνεται με &gt; 1από τα εξής: </a:t>
            </a:r>
          </a:p>
          <a:p>
            <a:endParaRPr lang="el-GR" dirty="0">
              <a:effectLst/>
              <a:latin typeface="+mj-lt"/>
            </a:endParaRPr>
          </a:p>
          <a:p>
            <a:pPr marL="514350" indent="-514350">
              <a:buFont typeface="+mj-lt"/>
              <a:buAutoNum type="arabicPeriod"/>
            </a:pPr>
            <a:r>
              <a:rPr lang="el-GR" dirty="0">
                <a:effectLst/>
                <a:latin typeface="+mj-lt"/>
              </a:rPr>
              <a:t>Πόνο</a:t>
            </a:r>
          </a:p>
          <a:p>
            <a:pPr marL="514350" indent="-514350">
              <a:buFont typeface="+mj-lt"/>
              <a:buAutoNum type="arabicPeriod"/>
            </a:pPr>
            <a:r>
              <a:rPr lang="el-GR" dirty="0">
                <a:effectLst/>
                <a:latin typeface="+mj-lt"/>
              </a:rPr>
              <a:t>Περιορισμό κίνησης</a:t>
            </a:r>
          </a:p>
          <a:p>
            <a:pPr marL="514350" indent="-514350">
              <a:buFont typeface="+mj-lt"/>
              <a:buAutoNum type="arabicPeriod"/>
            </a:pPr>
            <a:r>
              <a:rPr lang="el-GR" dirty="0">
                <a:effectLst/>
                <a:latin typeface="+mj-lt"/>
              </a:rPr>
              <a:t>Οίδημα</a:t>
            </a:r>
          </a:p>
          <a:p>
            <a:pPr marL="514350" indent="-514350">
              <a:buFont typeface="+mj-lt"/>
              <a:buAutoNum type="arabicPeriod"/>
            </a:pPr>
            <a:r>
              <a:rPr lang="el-GR" dirty="0">
                <a:effectLst/>
                <a:latin typeface="+mj-lt"/>
              </a:rPr>
              <a:t>Θερμότητα</a:t>
            </a:r>
          </a:p>
          <a:p>
            <a:pPr marL="514350" indent="-514350">
              <a:buFont typeface="+mj-lt"/>
              <a:buAutoNum type="arabicPeriod"/>
            </a:pPr>
            <a:r>
              <a:rPr lang="el-GR" dirty="0">
                <a:latin typeface="+mj-lt"/>
              </a:rPr>
              <a:t>Ε</a:t>
            </a:r>
            <a:r>
              <a:rPr lang="el-GR" dirty="0">
                <a:effectLst/>
                <a:latin typeface="+mj-lt"/>
              </a:rPr>
              <a:t>ρυθρότητα</a:t>
            </a:r>
          </a:p>
          <a:p>
            <a:pPr>
              <a:buNone/>
            </a:pPr>
            <a:endParaRPr lang="el-GR" b="1" dirty="0">
              <a:solidFill>
                <a:schemeClr val="accent1"/>
              </a:solidFill>
              <a:latin typeface="+mj-lt"/>
            </a:endParaRPr>
          </a:p>
        </p:txBody>
      </p:sp>
      <p:pic>
        <p:nvPicPr>
          <p:cNvPr id="4" name="Picture 3">
            <a:extLst>
              <a:ext uri="{FF2B5EF4-FFF2-40B4-BE49-F238E27FC236}">
                <a16:creationId xmlns:a16="http://schemas.microsoft.com/office/drawing/2014/main" id="{AE048708-D4C7-03DE-900C-38B7E4775D4C}"/>
              </a:ext>
            </a:extLst>
          </p:cNvPr>
          <p:cNvPicPr>
            <a:picLocks noChangeAspect="1"/>
          </p:cNvPicPr>
          <p:nvPr/>
        </p:nvPicPr>
        <p:blipFill>
          <a:blip r:embed="rId2"/>
          <a:stretch>
            <a:fillRect/>
          </a:stretch>
        </p:blipFill>
        <p:spPr>
          <a:xfrm>
            <a:off x="5496384" y="2602524"/>
            <a:ext cx="5857416" cy="3811076"/>
          </a:xfrm>
          <a:prstGeom prst="rect">
            <a:avLst/>
          </a:prstGeom>
          <a:effectLst/>
        </p:spPr>
      </p:pic>
      <p:sp>
        <p:nvSpPr>
          <p:cNvPr id="5" name="Rounded Rectangle 4">
            <a:extLst>
              <a:ext uri="{FF2B5EF4-FFF2-40B4-BE49-F238E27FC236}">
                <a16:creationId xmlns:a16="http://schemas.microsoft.com/office/drawing/2014/main" id="{CC5F74FA-6CB2-9CC6-7976-AFA93694A901}"/>
              </a:ext>
            </a:extLst>
          </p:cNvPr>
          <p:cNvSpPr/>
          <p:nvPr/>
        </p:nvSpPr>
        <p:spPr>
          <a:xfrm>
            <a:off x="6257735" y="5858527"/>
            <a:ext cx="4157816" cy="304018"/>
          </a:xfrm>
          <a:prstGeom prst="roundRect">
            <a:avLst/>
          </a:prstGeom>
          <a:noFill/>
          <a:ln w="254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png"/>
          <p:cNvPicPr>
            <a:picLocks noGrp="1" noChangeAspect="1"/>
          </p:cNvPicPr>
          <p:nvPr>
            <p:ph idx="1"/>
          </p:nvPr>
        </p:nvPicPr>
        <p:blipFill>
          <a:blip r:embed="rId2"/>
          <a:stretch>
            <a:fillRect/>
          </a:stretch>
        </p:blipFill>
        <p:spPr>
          <a:xfrm>
            <a:off x="1562476" y="30599"/>
            <a:ext cx="9074923" cy="6790253"/>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53" name="Rectangle 9"/>
          <p:cNvSpPr>
            <a:spLocks noChangeArrowheads="1"/>
          </p:cNvSpPr>
          <p:nvPr/>
        </p:nvSpPr>
        <p:spPr bwMode="auto">
          <a:xfrm>
            <a:off x="1524000" y="1"/>
            <a:ext cx="9144000" cy="1052513"/>
          </a:xfrm>
          <a:prstGeom prst="rect">
            <a:avLst/>
          </a:prstGeom>
          <a:solidFill>
            <a:schemeClr val="accent2"/>
          </a:solidFill>
          <a:ln w="9525">
            <a:solidFill>
              <a:schemeClr val="tx1"/>
            </a:solidFill>
            <a:miter lim="800000"/>
            <a:headEnd/>
            <a:tailEnd/>
          </a:ln>
          <a:effectLst/>
        </p:spPr>
        <p:txBody>
          <a:bodyPr wrap="none" anchor="ctr"/>
          <a:lstStyle/>
          <a:p>
            <a:endParaRPr lang="el-GR"/>
          </a:p>
        </p:txBody>
      </p:sp>
      <p:sp>
        <p:nvSpPr>
          <p:cNvPr id="185348" name="Text Box 4"/>
          <p:cNvSpPr txBox="1">
            <a:spLocks noChangeArrowheads="1"/>
          </p:cNvSpPr>
          <p:nvPr/>
        </p:nvSpPr>
        <p:spPr bwMode="auto">
          <a:xfrm>
            <a:off x="2259013" y="1360488"/>
            <a:ext cx="7797800" cy="366712"/>
          </a:xfrm>
          <a:prstGeom prst="rect">
            <a:avLst/>
          </a:prstGeom>
          <a:noFill/>
          <a:ln w="9525">
            <a:noFill/>
            <a:miter lim="800000"/>
            <a:headEnd/>
            <a:tailEnd/>
          </a:ln>
          <a:effectLst/>
        </p:spPr>
        <p:txBody>
          <a:bodyPr>
            <a:spAutoFit/>
          </a:bodyPr>
          <a:lstStyle/>
          <a:p>
            <a:endParaRPr lang="el-GR"/>
          </a:p>
        </p:txBody>
      </p:sp>
      <p:sp>
        <p:nvSpPr>
          <p:cNvPr id="185349" name="Rectangle 5"/>
          <p:cNvSpPr>
            <a:spLocks noChangeArrowheads="1"/>
          </p:cNvSpPr>
          <p:nvPr/>
        </p:nvSpPr>
        <p:spPr bwMode="auto">
          <a:xfrm>
            <a:off x="1703389" y="1557339"/>
            <a:ext cx="4752975" cy="4967287"/>
          </a:xfrm>
          <a:prstGeom prst="rect">
            <a:avLst/>
          </a:prstGeom>
          <a:noFill/>
          <a:ln w="9525">
            <a:noFill/>
            <a:miter lim="800000"/>
            <a:headEnd/>
            <a:tailEnd/>
          </a:ln>
          <a:effectLst/>
        </p:spPr>
        <p:txBody>
          <a:bodyPr/>
          <a:lstStyle/>
          <a:p>
            <a:pPr marL="342900" indent="-342900" algn="ctr">
              <a:spcBef>
                <a:spcPct val="20000"/>
              </a:spcBef>
            </a:pPr>
            <a:r>
              <a:rPr lang="el-GR" sz="2400" b="1" dirty="0"/>
              <a:t>ΦΛΕΓΜΟΝΩΔΗΣ</a:t>
            </a:r>
          </a:p>
          <a:p>
            <a:pPr marL="342900" indent="-342900" algn="just">
              <a:spcBef>
                <a:spcPct val="20000"/>
              </a:spcBef>
              <a:buSzPct val="70000"/>
              <a:buFont typeface="Wingdings" pitchFamily="2" charset="2"/>
              <a:buChar char="l"/>
            </a:pPr>
            <a:r>
              <a:rPr lang="el-GR" sz="2000" b="1" dirty="0"/>
              <a:t>Άλγος/δυσκαμψία τις πρωινές ώρες και μετά από παρατεταμένη ακινησία</a:t>
            </a:r>
          </a:p>
          <a:p>
            <a:pPr marL="342900" indent="-342900" algn="just">
              <a:spcBef>
                <a:spcPct val="20000"/>
              </a:spcBef>
              <a:buSzPct val="70000"/>
            </a:pPr>
            <a:endParaRPr lang="el-GR" sz="2000" b="1" dirty="0"/>
          </a:p>
          <a:p>
            <a:pPr marL="342900" indent="-342900" algn="just">
              <a:spcBef>
                <a:spcPct val="20000"/>
              </a:spcBef>
              <a:buSzPct val="70000"/>
              <a:buFont typeface="Wingdings" pitchFamily="2" charset="2"/>
              <a:buChar char="l"/>
            </a:pPr>
            <a:r>
              <a:rPr lang="el-GR" sz="2000" b="1" dirty="0"/>
              <a:t>Βελτίωση με τις κινήσεις</a:t>
            </a:r>
          </a:p>
          <a:p>
            <a:pPr marL="342900" indent="-342900">
              <a:spcBef>
                <a:spcPct val="20000"/>
              </a:spcBef>
              <a:buSzPct val="70000"/>
              <a:buFont typeface="Wingdings" pitchFamily="2" charset="2"/>
              <a:buChar char="l"/>
            </a:pPr>
            <a:endParaRPr lang="el-GR" sz="2000" b="1" dirty="0"/>
          </a:p>
          <a:p>
            <a:pPr marL="342900" indent="-342900">
              <a:spcBef>
                <a:spcPct val="20000"/>
              </a:spcBef>
              <a:buSzPct val="70000"/>
              <a:buFont typeface="Wingdings" pitchFamily="2" charset="2"/>
              <a:buChar char="l"/>
            </a:pPr>
            <a:r>
              <a:rPr lang="el-GR" sz="2000" b="1" dirty="0"/>
              <a:t>Σημεία τοπικής φλεγμονής (οίδημα/</a:t>
            </a:r>
            <a:r>
              <a:rPr lang="el-GR" sz="2000" b="1" dirty="0" err="1"/>
              <a:t>θερμότητα</a:t>
            </a:r>
            <a:endParaRPr lang="el-GR" sz="2000" b="1" dirty="0"/>
          </a:p>
          <a:p>
            <a:pPr marL="342900" indent="-342900">
              <a:spcBef>
                <a:spcPct val="20000"/>
              </a:spcBef>
              <a:buSzPct val="70000"/>
            </a:pPr>
            <a:r>
              <a:rPr lang="el-GR" sz="2000" b="1" dirty="0"/>
              <a:t>     *</a:t>
            </a:r>
            <a:r>
              <a:rPr lang="el-GR" sz="2000" b="1" u="sng" dirty="0"/>
              <a:t> Σπάνια</a:t>
            </a:r>
            <a:r>
              <a:rPr lang="el-GR" sz="2000" b="1" dirty="0"/>
              <a:t>, ερυθρότητα)</a:t>
            </a:r>
          </a:p>
          <a:p>
            <a:pPr marL="342900" indent="-342900">
              <a:spcBef>
                <a:spcPct val="20000"/>
              </a:spcBef>
              <a:buSzPct val="70000"/>
            </a:pPr>
            <a:endParaRPr lang="el-GR" sz="2000" b="1" dirty="0"/>
          </a:p>
          <a:p>
            <a:pPr marL="342900" indent="-342900">
              <a:spcBef>
                <a:spcPct val="20000"/>
              </a:spcBef>
              <a:buSzPct val="70000"/>
              <a:buFont typeface="+mj-lt"/>
              <a:buAutoNum type="arabicPeriod"/>
            </a:pPr>
            <a:r>
              <a:rPr lang="el-GR" sz="1600" b="1" dirty="0"/>
              <a:t>Ρευματοειδής αρθρίτιδα</a:t>
            </a:r>
          </a:p>
          <a:p>
            <a:pPr marL="342900" indent="-342900">
              <a:spcBef>
                <a:spcPct val="20000"/>
              </a:spcBef>
              <a:buSzPct val="70000"/>
              <a:buFont typeface="+mj-lt"/>
              <a:buAutoNum type="arabicPeriod"/>
            </a:pPr>
            <a:r>
              <a:rPr lang="el-GR" sz="1600" b="1" dirty="0"/>
              <a:t>Κρυσταλλογενείς</a:t>
            </a:r>
          </a:p>
          <a:p>
            <a:pPr marL="342900" indent="-342900">
              <a:spcBef>
                <a:spcPct val="20000"/>
              </a:spcBef>
              <a:buSzPct val="70000"/>
              <a:buFont typeface="+mj-lt"/>
              <a:buAutoNum type="arabicPeriod"/>
            </a:pPr>
            <a:r>
              <a:rPr lang="el-GR" sz="1600" b="1" dirty="0"/>
              <a:t>Σπονδυλαρθρίτιδες</a:t>
            </a:r>
          </a:p>
          <a:p>
            <a:pPr marL="342900" indent="-342900">
              <a:spcBef>
                <a:spcPct val="20000"/>
              </a:spcBef>
              <a:buSzPct val="70000"/>
              <a:buFont typeface="+mj-lt"/>
              <a:buAutoNum type="arabicPeriod"/>
            </a:pPr>
            <a:r>
              <a:rPr lang="el-GR" sz="1600" b="1" dirty="0"/>
              <a:t>Συστηματικές ρευματικές παθήσεις</a:t>
            </a:r>
          </a:p>
        </p:txBody>
      </p:sp>
      <p:sp>
        <p:nvSpPr>
          <p:cNvPr id="185350" name="Rectangle 6"/>
          <p:cNvSpPr>
            <a:spLocks noChangeArrowheads="1"/>
          </p:cNvSpPr>
          <p:nvPr/>
        </p:nvSpPr>
        <p:spPr bwMode="auto">
          <a:xfrm>
            <a:off x="6816726" y="1557338"/>
            <a:ext cx="3573463" cy="4525962"/>
          </a:xfrm>
          <a:prstGeom prst="rect">
            <a:avLst/>
          </a:prstGeom>
          <a:noFill/>
          <a:ln w="9525">
            <a:noFill/>
            <a:miter lim="800000"/>
            <a:headEnd/>
            <a:tailEnd/>
          </a:ln>
          <a:effectLst/>
        </p:spPr>
        <p:txBody>
          <a:bodyPr/>
          <a:lstStyle/>
          <a:p>
            <a:pPr marL="342900" indent="-342900" algn="ctr">
              <a:spcBef>
                <a:spcPct val="20000"/>
              </a:spcBef>
            </a:pPr>
            <a:r>
              <a:rPr lang="el-GR" sz="2400" b="1" dirty="0"/>
              <a:t>ΜΗ-ΦΛΕΓΜΟΝΩΔΗΣ</a:t>
            </a:r>
          </a:p>
          <a:p>
            <a:pPr marL="342900" indent="-342900">
              <a:spcBef>
                <a:spcPct val="20000"/>
              </a:spcBef>
              <a:buSzPct val="70000"/>
              <a:buFont typeface="Wingdings" pitchFamily="2" charset="2"/>
              <a:buChar char="l"/>
            </a:pPr>
            <a:r>
              <a:rPr lang="el-GR" sz="2000" b="1" dirty="0"/>
              <a:t>Άλγος με τη κίνηση και στο τέλος της ημέρας</a:t>
            </a:r>
          </a:p>
          <a:p>
            <a:pPr marL="342900" indent="-342900">
              <a:spcBef>
                <a:spcPct val="20000"/>
              </a:spcBef>
              <a:buSzPct val="70000"/>
            </a:pPr>
            <a:endParaRPr lang="el-GR" sz="2000" b="1" dirty="0"/>
          </a:p>
          <a:p>
            <a:pPr marL="342900" indent="-342900">
              <a:spcBef>
                <a:spcPct val="20000"/>
              </a:spcBef>
              <a:buSzPct val="70000"/>
              <a:buFont typeface="Wingdings" pitchFamily="2" charset="2"/>
              <a:buChar char="l"/>
            </a:pPr>
            <a:r>
              <a:rPr lang="el-GR" sz="2000" b="1" dirty="0"/>
              <a:t>Δυσκαμψία μετά από ακινησία</a:t>
            </a:r>
            <a:endParaRPr lang="en-US" sz="2000" b="1" dirty="0"/>
          </a:p>
          <a:p>
            <a:pPr marL="342900" indent="-342900">
              <a:spcBef>
                <a:spcPct val="20000"/>
              </a:spcBef>
              <a:buSzPct val="70000"/>
              <a:buFont typeface="Wingdings" pitchFamily="2" charset="2"/>
              <a:buChar char="l"/>
            </a:pPr>
            <a:endParaRPr lang="en-US" sz="2000" b="1" dirty="0"/>
          </a:p>
          <a:p>
            <a:pPr marL="342900" indent="-342900">
              <a:spcBef>
                <a:spcPct val="20000"/>
              </a:spcBef>
              <a:buSzPct val="70000"/>
              <a:buFont typeface="Wingdings" pitchFamily="2" charset="2"/>
              <a:buChar char="l"/>
            </a:pPr>
            <a:r>
              <a:rPr lang="el-GR" sz="2000" b="1" dirty="0"/>
              <a:t>Απουσία/ήπια σημεία φλεγμονής τοπικά</a:t>
            </a:r>
          </a:p>
          <a:p>
            <a:pPr marL="342900" indent="-342900">
              <a:spcBef>
                <a:spcPct val="20000"/>
              </a:spcBef>
              <a:buSzPct val="70000"/>
              <a:buFont typeface="Wingdings" pitchFamily="2" charset="2"/>
              <a:buChar char="l"/>
            </a:pPr>
            <a:endParaRPr lang="el-GR" sz="2000" b="1" dirty="0"/>
          </a:p>
          <a:p>
            <a:pPr marL="342900" indent="-342900">
              <a:spcBef>
                <a:spcPct val="20000"/>
              </a:spcBef>
              <a:buSzPct val="70000"/>
              <a:buFont typeface="+mj-lt"/>
              <a:buAutoNum type="arabicPeriod"/>
            </a:pPr>
            <a:r>
              <a:rPr lang="el-GR" sz="1600" b="1" dirty="0"/>
              <a:t>Οστεοαρθρίτιδα</a:t>
            </a:r>
          </a:p>
          <a:p>
            <a:pPr marL="342900" indent="-342900">
              <a:spcBef>
                <a:spcPct val="20000"/>
              </a:spcBef>
              <a:buSzPct val="70000"/>
              <a:buFont typeface="+mj-lt"/>
              <a:buAutoNum type="arabicPeriod"/>
            </a:pPr>
            <a:r>
              <a:rPr lang="el-GR" sz="1600" b="1" dirty="0" err="1"/>
              <a:t>Μετατραυματική</a:t>
            </a:r>
            <a:endParaRPr lang="el-GR" sz="1600" b="1" dirty="0"/>
          </a:p>
          <a:p>
            <a:pPr marL="342900" indent="-342900">
              <a:spcBef>
                <a:spcPct val="20000"/>
              </a:spcBef>
              <a:buSzPct val="70000"/>
              <a:buFont typeface="+mj-lt"/>
              <a:buAutoNum type="arabicPeriod"/>
            </a:pPr>
            <a:r>
              <a:rPr lang="el-GR" sz="1600" b="1" dirty="0"/>
              <a:t>Άσηπτη νέκρωση</a:t>
            </a:r>
          </a:p>
          <a:p>
            <a:pPr marL="342900" indent="-342900">
              <a:spcBef>
                <a:spcPct val="20000"/>
              </a:spcBef>
              <a:buSzPct val="70000"/>
              <a:buFont typeface="Wingdings" pitchFamily="2" charset="2"/>
              <a:buChar char="l"/>
            </a:pPr>
            <a:endParaRPr lang="el-GR" sz="2000" b="1" dirty="0"/>
          </a:p>
        </p:txBody>
      </p:sp>
      <p:sp>
        <p:nvSpPr>
          <p:cNvPr id="185351" name="Rectangle 7"/>
          <p:cNvSpPr>
            <a:spLocks noChangeArrowheads="1"/>
          </p:cNvSpPr>
          <p:nvPr/>
        </p:nvSpPr>
        <p:spPr bwMode="auto">
          <a:xfrm>
            <a:off x="2381224" y="0"/>
            <a:ext cx="7829576" cy="1071546"/>
          </a:xfrm>
          <a:prstGeom prst="rect">
            <a:avLst/>
          </a:prstGeom>
          <a:noFill/>
          <a:ln w="9525">
            <a:noFill/>
            <a:miter lim="800000"/>
            <a:headEnd/>
            <a:tailEnd/>
          </a:ln>
          <a:effectLst/>
        </p:spPr>
        <p:txBody>
          <a:bodyPr anchor="ctr"/>
          <a:lstStyle/>
          <a:p>
            <a:pPr algn="ctr"/>
            <a:r>
              <a:rPr lang="el-GR" sz="2800" b="1" dirty="0">
                <a:solidFill>
                  <a:schemeClr val="bg1"/>
                </a:solidFill>
              </a:rPr>
              <a:t>Φλεγμονώδης </a:t>
            </a:r>
            <a:r>
              <a:rPr lang="en-US" sz="2800" b="1" dirty="0">
                <a:solidFill>
                  <a:schemeClr val="bg1"/>
                </a:solidFill>
              </a:rPr>
              <a:t>vs </a:t>
            </a:r>
            <a:r>
              <a:rPr lang="el-GR" sz="2800" b="1" dirty="0">
                <a:solidFill>
                  <a:schemeClr val="bg1"/>
                </a:solidFill>
              </a:rPr>
              <a:t>Μη-φλεγμονώδης αρθρίτιδα</a:t>
            </a:r>
            <a:r>
              <a:rPr lang="el-GR" sz="2800" b="1" dirty="0">
                <a:effectLst>
                  <a:outerShdw blurRad="38100" dist="38100" dir="2700000" algn="tl">
                    <a:srgbClr val="C0C0C0"/>
                  </a:outerShdw>
                </a:effectLst>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Τίτλος 1">
            <a:extLst>
              <a:ext uri="{FF2B5EF4-FFF2-40B4-BE49-F238E27FC236}">
                <a16:creationId xmlns:a16="http://schemas.microsoft.com/office/drawing/2014/main" id="{55697DF8-AF20-BF0E-9912-5C6CBED348DA}"/>
              </a:ext>
            </a:extLst>
          </p:cNvPr>
          <p:cNvSpPr>
            <a:spLocks noGrp="1" noChangeArrowheads="1"/>
          </p:cNvSpPr>
          <p:nvPr>
            <p:ph type="title"/>
          </p:nvPr>
        </p:nvSpPr>
        <p:spPr>
          <a:xfrm>
            <a:off x="1981200" y="274638"/>
            <a:ext cx="8229600" cy="490537"/>
          </a:xfrm>
        </p:spPr>
        <p:txBody>
          <a:bodyPr/>
          <a:lstStyle/>
          <a:p>
            <a:r>
              <a:rPr lang="el-GR" altLang="en-GR" sz="2400" b="1">
                <a:latin typeface="Arial Narrow" panose="020B0604020202020204" pitchFamily="34" charset="0"/>
              </a:rPr>
              <a:t>Αρθρίτιδα και διάγνωση αυτοανοσων ρευματικών νοσημάτων</a:t>
            </a:r>
          </a:p>
        </p:txBody>
      </p:sp>
      <p:sp>
        <p:nvSpPr>
          <p:cNvPr id="3" name="Θέση περιεχομένου 2">
            <a:extLst>
              <a:ext uri="{FF2B5EF4-FFF2-40B4-BE49-F238E27FC236}">
                <a16:creationId xmlns:a16="http://schemas.microsoft.com/office/drawing/2014/main" id="{73506BE3-4493-0E29-599E-E7CE8C505CBE}"/>
              </a:ext>
            </a:extLst>
          </p:cNvPr>
          <p:cNvSpPr>
            <a:spLocks noGrp="1"/>
          </p:cNvSpPr>
          <p:nvPr>
            <p:ph idx="1"/>
          </p:nvPr>
        </p:nvSpPr>
        <p:spPr>
          <a:xfrm>
            <a:off x="1703388" y="908050"/>
            <a:ext cx="8964612" cy="5218113"/>
          </a:xfrm>
        </p:spPr>
        <p:txBody>
          <a:bodyPr rtlCol="0">
            <a:normAutofit/>
          </a:bodyPr>
          <a:lstStyle/>
          <a:p>
            <a:pPr fontAlgn="auto">
              <a:spcAft>
                <a:spcPts val="0"/>
              </a:spcAft>
              <a:defRPr/>
            </a:pPr>
            <a:r>
              <a:rPr lang="el-GR" sz="2000" b="1" dirty="0">
                <a:latin typeface="Arial Narrow" panose="020B0606020202030204" pitchFamily="34" charset="0"/>
              </a:rPr>
              <a:t>Κοινός παρονομαστής όλων. Δεν εμφανίζεται απαραίτητα από την αρχή της νόσου!! Επανεκτίμηση !!!! </a:t>
            </a:r>
          </a:p>
          <a:p>
            <a:pPr fontAlgn="auto">
              <a:spcAft>
                <a:spcPts val="0"/>
              </a:spcAft>
              <a:defRPr/>
            </a:pPr>
            <a:endParaRPr lang="el-GR" sz="2000" b="1" dirty="0">
              <a:latin typeface="Arial Narrow" panose="020B0606020202030204" pitchFamily="34" charset="0"/>
            </a:endParaRPr>
          </a:p>
          <a:p>
            <a:pPr fontAlgn="auto">
              <a:spcAft>
                <a:spcPts val="0"/>
              </a:spcAft>
              <a:defRPr/>
            </a:pPr>
            <a:r>
              <a:rPr lang="el-GR" sz="2000" b="1" dirty="0">
                <a:solidFill>
                  <a:srgbClr val="FF0000"/>
                </a:solidFill>
                <a:latin typeface="Arial Narrow" panose="020B0606020202030204" pitchFamily="34" charset="0"/>
              </a:rPr>
              <a:t>Όχι σπάνια (10-20% ) ασυμπτωματική ή αβληχρή σημειολογία ή εμφάνιση !!!!</a:t>
            </a:r>
          </a:p>
          <a:p>
            <a:pPr fontAlgn="auto">
              <a:spcAft>
                <a:spcPts val="0"/>
              </a:spcAft>
              <a:defRPr/>
            </a:pPr>
            <a:endParaRPr lang="el-GR" sz="2000" b="1" dirty="0">
              <a:latin typeface="Arial Narrow" panose="020B0606020202030204" pitchFamily="34" charset="0"/>
            </a:endParaRPr>
          </a:p>
          <a:p>
            <a:pPr fontAlgn="auto">
              <a:spcAft>
                <a:spcPts val="0"/>
              </a:spcAft>
              <a:defRPr/>
            </a:pPr>
            <a:r>
              <a:rPr lang="el-GR" sz="2000" b="1" dirty="0">
                <a:latin typeface="Arial Narrow" panose="020B0606020202030204" pitchFamily="34" charset="0"/>
              </a:rPr>
              <a:t>Όχι σπάνια άτυπα συμπτώματα λχ νυγμώδη άλγη ή αιμωδίες ή παραισθησίες ή αδυναμία σύσφιξης  </a:t>
            </a:r>
          </a:p>
          <a:p>
            <a:pPr fontAlgn="auto">
              <a:spcAft>
                <a:spcPts val="0"/>
              </a:spcAft>
              <a:defRPr/>
            </a:pPr>
            <a:endParaRPr lang="el-GR" sz="2000" b="1" dirty="0">
              <a:latin typeface="Arial Narrow" panose="020B0606020202030204" pitchFamily="34" charset="0"/>
            </a:endParaRPr>
          </a:p>
          <a:p>
            <a:pPr fontAlgn="auto">
              <a:spcAft>
                <a:spcPts val="0"/>
              </a:spcAft>
              <a:defRPr/>
            </a:pPr>
            <a:r>
              <a:rPr lang="el-GR" sz="2000" b="1" dirty="0">
                <a:latin typeface="Arial Narrow" panose="020B0606020202030204" pitchFamily="34" charset="0"/>
              </a:rPr>
              <a:t>Μερικά μυστικά…..</a:t>
            </a:r>
            <a:r>
              <a:rPr lang="el-GR" sz="2000" b="1" i="1" dirty="0">
                <a:solidFill>
                  <a:srgbClr val="C00000"/>
                </a:solidFill>
                <a:latin typeface="Arial Narrow" panose="020B0606020202030204" pitchFamily="34" charset="0"/>
              </a:rPr>
              <a:t>πίεση όχι χάδι της άρθρωσης</a:t>
            </a:r>
            <a:r>
              <a:rPr lang="el-GR" sz="2000" b="1" dirty="0">
                <a:latin typeface="Arial Narrow" panose="020B0606020202030204" pitchFamily="34" charset="0"/>
              </a:rPr>
              <a:t>, </a:t>
            </a:r>
            <a:r>
              <a:rPr lang="el-GR" sz="2000" b="1" i="1" dirty="0">
                <a:solidFill>
                  <a:srgbClr val="C00000"/>
                </a:solidFill>
                <a:latin typeface="Arial Narrow" panose="020B0606020202030204" pitchFamily="34" charset="0"/>
              </a:rPr>
              <a:t>σύγκριση με άλλη άρθρωση </a:t>
            </a:r>
          </a:p>
          <a:p>
            <a:pPr marL="0" indent="0" fontAlgn="auto">
              <a:spcAft>
                <a:spcPts val="0"/>
              </a:spcAft>
              <a:buFont typeface="Arial" panose="020B0604020202020204" pitchFamily="34" charset="0"/>
              <a:buNone/>
              <a:defRPr/>
            </a:pPr>
            <a:r>
              <a:rPr lang="el-GR" sz="2000" b="1" i="1" dirty="0">
                <a:solidFill>
                  <a:srgbClr val="C00000"/>
                </a:solidFill>
                <a:latin typeface="Arial Narrow" panose="020B0606020202030204" pitchFamily="34" charset="0"/>
              </a:rPr>
              <a:t>      </a:t>
            </a:r>
            <a:r>
              <a:rPr lang="el-GR" sz="2000" b="1" dirty="0">
                <a:latin typeface="Arial Narrow" panose="020B0606020202030204" pitchFamily="34" charset="0"/>
              </a:rPr>
              <a:t>λχ άπω φαλλαγική </a:t>
            </a:r>
          </a:p>
          <a:p>
            <a:pPr fontAlgn="auto">
              <a:spcAft>
                <a:spcPts val="0"/>
              </a:spcAft>
              <a:defRPr/>
            </a:pPr>
            <a:endParaRPr lang="el-GR" sz="1500" b="1" dirty="0">
              <a:latin typeface="Arial Narrow" panose="020B0606020202030204" pitchFamily="34" charset="0"/>
            </a:endParaRPr>
          </a:p>
        </p:txBody>
      </p:sp>
      <p:pic>
        <p:nvPicPr>
          <p:cNvPr id="3076" name="Picture 3">
            <a:extLst>
              <a:ext uri="{FF2B5EF4-FFF2-40B4-BE49-F238E27FC236}">
                <a16:creationId xmlns:a16="http://schemas.microsoft.com/office/drawing/2014/main" id="{59CF2C44-9197-51A0-76F2-08EF506AA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163" y="4627563"/>
            <a:ext cx="1560512"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96 - Εικόνα" descr="C:\Users\user\AppData\Local\Microsoft\Windows\Temporary Internet Files\Content.IE5\EI28J2N7\dad.PNG">
            <a:extLst>
              <a:ext uri="{FF2B5EF4-FFF2-40B4-BE49-F238E27FC236}">
                <a16:creationId xmlns:a16="http://schemas.microsoft.com/office/drawing/2014/main" id="{7806C41C-D562-10F0-B0F6-7EE84AB87E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743" r="11839" b="19197"/>
          <a:stretch>
            <a:fillRect/>
          </a:stretch>
        </p:blipFill>
        <p:spPr bwMode="auto">
          <a:xfrm>
            <a:off x="7265988" y="4627563"/>
            <a:ext cx="1493837"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1981200" y="0"/>
            <a:ext cx="8229600" cy="1143000"/>
          </a:xfrm>
        </p:spPr>
        <p:txBody>
          <a:bodyPr anchor="ctr">
            <a:normAutofit fontScale="90000"/>
          </a:bodyPr>
          <a:lstStyle/>
          <a:p>
            <a:pPr eaLnBrk="1" hangingPunct="1"/>
            <a:r>
              <a:rPr lang="el-GR" b="1" dirty="0">
                <a:solidFill>
                  <a:schemeClr val="tx2">
                    <a:lumMod val="75000"/>
                  </a:schemeClr>
                </a:solidFill>
              </a:rPr>
              <a:t>Ταξινόμηση φλεγμονωδών </a:t>
            </a:r>
            <a:r>
              <a:rPr lang="el-GR" b="1" dirty="0" err="1">
                <a:solidFill>
                  <a:schemeClr val="tx2">
                    <a:lumMod val="75000"/>
                  </a:schemeClr>
                </a:solidFill>
              </a:rPr>
              <a:t>αρθριτίδων</a:t>
            </a:r>
            <a:endParaRPr lang="en-US" b="1" dirty="0">
              <a:solidFill>
                <a:schemeClr val="tx2">
                  <a:lumMod val="75000"/>
                </a:schemeClr>
              </a:solidFill>
            </a:endParaRPr>
          </a:p>
        </p:txBody>
      </p:sp>
      <p:sp>
        <p:nvSpPr>
          <p:cNvPr id="20482" name="Rectangle 3"/>
          <p:cNvSpPr>
            <a:spLocks noGrp="1" noChangeArrowheads="1"/>
          </p:cNvSpPr>
          <p:nvPr>
            <p:ph type="body" idx="1"/>
          </p:nvPr>
        </p:nvSpPr>
        <p:spPr>
          <a:xfrm>
            <a:off x="1051809" y="1143000"/>
            <a:ext cx="10235783" cy="5486400"/>
          </a:xfrm>
        </p:spPr>
        <p:txBody>
          <a:bodyPr/>
          <a:lstStyle/>
          <a:p>
            <a:pPr eaLnBrk="1" hangingPunct="1">
              <a:lnSpc>
                <a:spcPct val="90000"/>
              </a:lnSpc>
            </a:pPr>
            <a:endParaRPr lang="el-GR" dirty="0"/>
          </a:p>
          <a:p>
            <a:pPr eaLnBrk="1" hangingPunct="1">
              <a:lnSpc>
                <a:spcPct val="90000"/>
              </a:lnSpc>
            </a:pPr>
            <a:r>
              <a:rPr lang="el-GR" dirty="0"/>
              <a:t>Μονοαρθρίτιδα</a:t>
            </a:r>
          </a:p>
          <a:p>
            <a:pPr eaLnBrk="1" hangingPunct="1">
              <a:lnSpc>
                <a:spcPct val="90000"/>
              </a:lnSpc>
            </a:pPr>
            <a:endParaRPr lang="el-GR" dirty="0"/>
          </a:p>
          <a:p>
            <a:pPr eaLnBrk="1" hangingPunct="1">
              <a:lnSpc>
                <a:spcPct val="90000"/>
              </a:lnSpc>
            </a:pPr>
            <a:r>
              <a:rPr lang="el-GR" dirty="0"/>
              <a:t>Ολιγοαρθρίτιδα (&lt;5 αρθρώσεις)</a:t>
            </a:r>
          </a:p>
          <a:p>
            <a:pPr eaLnBrk="1" hangingPunct="1">
              <a:lnSpc>
                <a:spcPct val="90000"/>
              </a:lnSpc>
            </a:pPr>
            <a:endParaRPr lang="el-GR" dirty="0"/>
          </a:p>
          <a:p>
            <a:pPr eaLnBrk="1" hangingPunct="1">
              <a:lnSpc>
                <a:spcPct val="90000"/>
              </a:lnSpc>
            </a:pPr>
            <a:r>
              <a:rPr lang="el-GR" dirty="0"/>
              <a:t>Πολυαρθρίτιδα</a:t>
            </a:r>
          </a:p>
          <a:p>
            <a:pPr eaLnBrk="1" hangingPunct="1">
              <a:lnSpc>
                <a:spcPct val="90000"/>
              </a:lnSpc>
            </a:pPr>
            <a:endParaRPr lang="el-GR" dirty="0"/>
          </a:p>
          <a:p>
            <a:pPr eaLnBrk="1" hangingPunct="1">
              <a:lnSpc>
                <a:spcPct val="90000"/>
              </a:lnSpc>
            </a:pPr>
            <a:r>
              <a:rPr lang="el-GR" dirty="0"/>
              <a:t>Ειδικοί χαρακτήρες (π.χ. Συμμετρική, Μεταναστευτική)</a:t>
            </a:r>
          </a:p>
          <a:p>
            <a:pPr eaLnBrk="1" hangingPunct="1">
              <a:lnSpc>
                <a:spcPct val="90000"/>
              </a:lnSpc>
            </a:pPr>
            <a:endParaRPr lang="el-GR" dirty="0"/>
          </a:p>
          <a:p>
            <a:pPr eaLnBrk="1" hangingPunct="1">
              <a:lnSpc>
                <a:spcPct val="90000"/>
              </a:lnSpc>
            </a:pPr>
            <a:r>
              <a:rPr lang="el-GR" dirty="0"/>
              <a:t>Τοπογραφία (Αξονική- περιφερική)</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53" name="Rectangle 13"/>
          <p:cNvSpPr>
            <a:spLocks noChangeArrowheads="1"/>
          </p:cNvSpPr>
          <p:nvPr/>
        </p:nvSpPr>
        <p:spPr bwMode="auto">
          <a:xfrm>
            <a:off x="1524000" y="1"/>
            <a:ext cx="9144000" cy="1052513"/>
          </a:xfrm>
          <a:prstGeom prst="rect">
            <a:avLst/>
          </a:prstGeom>
          <a:solidFill>
            <a:schemeClr val="accent2"/>
          </a:solidFill>
          <a:ln w="9525">
            <a:solidFill>
              <a:schemeClr val="tx1"/>
            </a:solidFill>
            <a:miter lim="800000"/>
            <a:headEnd/>
            <a:tailEnd/>
          </a:ln>
          <a:effectLst/>
        </p:spPr>
        <p:txBody>
          <a:bodyPr wrap="none" anchor="ctr"/>
          <a:lstStyle/>
          <a:p>
            <a:endParaRPr lang="el-GR" dirty="0"/>
          </a:p>
        </p:txBody>
      </p:sp>
      <p:sp>
        <p:nvSpPr>
          <p:cNvPr id="189444" name="Rectangle 4"/>
          <p:cNvSpPr>
            <a:spLocks noChangeArrowheads="1"/>
          </p:cNvSpPr>
          <p:nvPr/>
        </p:nvSpPr>
        <p:spPr bwMode="auto">
          <a:xfrm>
            <a:off x="1981200" y="274639"/>
            <a:ext cx="8229600" cy="490537"/>
          </a:xfrm>
          <a:prstGeom prst="rect">
            <a:avLst/>
          </a:prstGeom>
          <a:noFill/>
          <a:ln w="9525">
            <a:noFill/>
            <a:miter lim="800000"/>
            <a:headEnd/>
            <a:tailEnd/>
          </a:ln>
          <a:effectLst/>
        </p:spPr>
        <p:txBody>
          <a:bodyPr anchor="ctr"/>
          <a:lstStyle/>
          <a:p>
            <a:pPr algn="ctr"/>
            <a:r>
              <a:rPr lang="el-GR" sz="3600" b="1" dirty="0">
                <a:solidFill>
                  <a:schemeClr val="bg1"/>
                </a:solidFill>
                <a:latin typeface="+mj-lt"/>
              </a:rPr>
              <a:t>Διάρκεια αρθρίτιδας</a:t>
            </a:r>
            <a:r>
              <a:rPr lang="el-GR" sz="3600" b="1" dirty="0">
                <a:effectLst>
                  <a:outerShdw blurRad="38100" dist="38100" dir="2700000" algn="tl">
                    <a:srgbClr val="C0C0C0"/>
                  </a:outerShdw>
                </a:effectLst>
                <a:latin typeface="+mj-lt"/>
              </a:rPr>
              <a:t> </a:t>
            </a:r>
          </a:p>
        </p:txBody>
      </p:sp>
      <p:sp>
        <p:nvSpPr>
          <p:cNvPr id="189445" name="Text Box 5"/>
          <p:cNvSpPr txBox="1">
            <a:spLocks noChangeArrowheads="1"/>
          </p:cNvSpPr>
          <p:nvPr/>
        </p:nvSpPr>
        <p:spPr bwMode="auto">
          <a:xfrm>
            <a:off x="2259013" y="908051"/>
            <a:ext cx="7797800" cy="366713"/>
          </a:xfrm>
          <a:prstGeom prst="rect">
            <a:avLst/>
          </a:prstGeom>
          <a:noFill/>
          <a:ln w="9525">
            <a:noFill/>
            <a:miter lim="800000"/>
            <a:headEnd/>
            <a:tailEnd/>
          </a:ln>
          <a:effectLst/>
        </p:spPr>
        <p:txBody>
          <a:bodyPr>
            <a:spAutoFit/>
          </a:bodyPr>
          <a:lstStyle/>
          <a:p>
            <a:endParaRPr lang="el-GR" dirty="0"/>
          </a:p>
        </p:txBody>
      </p:sp>
      <p:sp>
        <p:nvSpPr>
          <p:cNvPr id="189446" name="Rectangle 6"/>
          <p:cNvSpPr>
            <a:spLocks noChangeArrowheads="1"/>
          </p:cNvSpPr>
          <p:nvPr/>
        </p:nvSpPr>
        <p:spPr bwMode="auto">
          <a:xfrm>
            <a:off x="6378575" y="1690688"/>
            <a:ext cx="4032250" cy="925512"/>
          </a:xfrm>
          <a:prstGeom prst="rect">
            <a:avLst/>
          </a:prstGeom>
          <a:solidFill>
            <a:srgbClr val="00FFFF"/>
          </a:solidFill>
          <a:ln w="9525" algn="ctr">
            <a:solidFill>
              <a:srgbClr val="00FFFF"/>
            </a:solidFill>
            <a:miter lim="800000"/>
            <a:headEnd/>
            <a:tailEnd/>
          </a:ln>
          <a:effectLst/>
        </p:spPr>
        <p:txBody>
          <a:bodyPr wrap="none" anchor="ctr"/>
          <a:lstStyle/>
          <a:p>
            <a:endParaRPr lang="el-GR" dirty="0"/>
          </a:p>
        </p:txBody>
      </p:sp>
      <p:sp>
        <p:nvSpPr>
          <p:cNvPr id="189447" name="Rectangle 7"/>
          <p:cNvSpPr>
            <a:spLocks noChangeArrowheads="1"/>
          </p:cNvSpPr>
          <p:nvPr/>
        </p:nvSpPr>
        <p:spPr bwMode="auto">
          <a:xfrm>
            <a:off x="1774825" y="1690688"/>
            <a:ext cx="4032250" cy="965200"/>
          </a:xfrm>
          <a:prstGeom prst="rect">
            <a:avLst/>
          </a:prstGeom>
          <a:solidFill>
            <a:srgbClr val="00FFFF"/>
          </a:solidFill>
          <a:ln w="9525" algn="ctr">
            <a:solidFill>
              <a:srgbClr val="00FFFF"/>
            </a:solidFill>
            <a:miter lim="800000"/>
            <a:headEnd/>
            <a:tailEnd/>
          </a:ln>
          <a:effectLst/>
        </p:spPr>
        <p:txBody>
          <a:bodyPr wrap="none" anchor="ctr"/>
          <a:lstStyle/>
          <a:p>
            <a:endParaRPr lang="el-GR" dirty="0"/>
          </a:p>
        </p:txBody>
      </p:sp>
      <p:sp>
        <p:nvSpPr>
          <p:cNvPr id="189448" name="Rectangle 8"/>
          <p:cNvSpPr>
            <a:spLocks noChangeArrowheads="1"/>
          </p:cNvSpPr>
          <p:nvPr/>
        </p:nvSpPr>
        <p:spPr bwMode="auto">
          <a:xfrm>
            <a:off x="1776413" y="1690688"/>
            <a:ext cx="4038600" cy="4525962"/>
          </a:xfrm>
          <a:prstGeom prst="rect">
            <a:avLst/>
          </a:prstGeom>
          <a:noFill/>
          <a:ln w="28575">
            <a:noFill/>
            <a:miter lim="800000"/>
            <a:headEnd/>
            <a:tailEnd/>
          </a:ln>
          <a:effectLst/>
        </p:spPr>
        <p:txBody>
          <a:bodyPr/>
          <a:lstStyle/>
          <a:p>
            <a:pPr marL="342900" indent="-342900" algn="ctr">
              <a:spcBef>
                <a:spcPct val="20000"/>
              </a:spcBef>
            </a:pPr>
            <a:r>
              <a:rPr lang="el-GR" sz="2000" b="1" dirty="0">
                <a:latin typeface="+mj-lt"/>
              </a:rPr>
              <a:t>ΟΞΕΙΑ - ΑΥΤΟΠΕΡΙΟΡΙΖΟΜΕΝΗ</a:t>
            </a:r>
          </a:p>
          <a:p>
            <a:pPr marL="342900" indent="-342900" algn="ctr">
              <a:spcBef>
                <a:spcPct val="20000"/>
              </a:spcBef>
            </a:pPr>
            <a:endParaRPr lang="el-GR" sz="2400" b="1" dirty="0"/>
          </a:p>
          <a:p>
            <a:pPr marL="342900" indent="-342900">
              <a:spcBef>
                <a:spcPct val="20000"/>
              </a:spcBef>
              <a:buSzPct val="70000"/>
              <a:buFont typeface="Wingdings" pitchFamily="2" charset="2"/>
              <a:buChar char="l"/>
            </a:pPr>
            <a:endParaRPr lang="en-US" sz="2000" b="1" dirty="0">
              <a:latin typeface="+mj-lt"/>
            </a:endParaRPr>
          </a:p>
          <a:p>
            <a:pPr marL="342900" indent="-342900">
              <a:spcBef>
                <a:spcPct val="20000"/>
              </a:spcBef>
              <a:buSzPct val="70000"/>
              <a:buFont typeface="Wingdings" pitchFamily="2" charset="2"/>
              <a:buChar char="l"/>
            </a:pPr>
            <a:r>
              <a:rPr lang="el-GR" sz="2000" b="1" dirty="0">
                <a:latin typeface="+mj-lt"/>
              </a:rPr>
              <a:t>Κρυσταλλογενείς</a:t>
            </a:r>
          </a:p>
          <a:p>
            <a:pPr marL="342900" indent="-342900">
              <a:spcBef>
                <a:spcPct val="20000"/>
              </a:spcBef>
              <a:buSzPct val="70000"/>
            </a:pPr>
            <a:r>
              <a:rPr lang="el-GR" sz="2000" b="1" dirty="0">
                <a:latin typeface="+mj-lt"/>
              </a:rPr>
              <a:t>      (ουρική αρθρίτιδα)</a:t>
            </a:r>
          </a:p>
          <a:p>
            <a:pPr marL="342900" indent="-342900">
              <a:spcBef>
                <a:spcPct val="20000"/>
              </a:spcBef>
              <a:buSzPct val="70000"/>
            </a:pPr>
            <a:endParaRPr lang="el-GR" sz="2000" b="1" dirty="0">
              <a:latin typeface="+mj-lt"/>
            </a:endParaRPr>
          </a:p>
          <a:p>
            <a:pPr marL="342900" indent="-342900">
              <a:spcBef>
                <a:spcPct val="20000"/>
              </a:spcBef>
              <a:buSzPct val="70000"/>
              <a:buFont typeface="Wingdings" pitchFamily="2" charset="2"/>
              <a:buChar char="l"/>
            </a:pPr>
            <a:r>
              <a:rPr lang="el-GR" sz="2000" b="1" dirty="0">
                <a:latin typeface="+mj-lt"/>
              </a:rPr>
              <a:t>Αντιδραστικές αρθρίτιδες</a:t>
            </a:r>
          </a:p>
          <a:p>
            <a:pPr marL="342900" indent="-342900">
              <a:spcBef>
                <a:spcPct val="20000"/>
              </a:spcBef>
              <a:buSzPct val="70000"/>
              <a:buFont typeface="Wingdings" pitchFamily="2" charset="2"/>
              <a:buChar char="l"/>
            </a:pPr>
            <a:endParaRPr lang="el-GR" sz="2000" b="1" dirty="0">
              <a:latin typeface="+mj-lt"/>
            </a:endParaRPr>
          </a:p>
          <a:p>
            <a:pPr marL="342900" indent="-342900">
              <a:spcBef>
                <a:spcPct val="20000"/>
              </a:spcBef>
              <a:buSzPct val="70000"/>
              <a:buFont typeface="Wingdings" pitchFamily="2" charset="2"/>
              <a:buChar char="l"/>
            </a:pPr>
            <a:r>
              <a:rPr lang="el-GR" sz="2000" b="1" dirty="0">
                <a:latin typeface="+mj-lt"/>
              </a:rPr>
              <a:t>Παλίνδρομος ρευματισμός</a:t>
            </a:r>
          </a:p>
          <a:p>
            <a:pPr marL="342900" indent="-342900">
              <a:spcBef>
                <a:spcPct val="20000"/>
              </a:spcBef>
              <a:buSzPct val="70000"/>
              <a:buFont typeface="Wingdings" pitchFamily="2" charset="2"/>
              <a:buChar char="l"/>
            </a:pPr>
            <a:endParaRPr lang="el-GR" sz="2000" b="1" dirty="0">
              <a:latin typeface="+mj-lt"/>
            </a:endParaRPr>
          </a:p>
          <a:p>
            <a:pPr marL="342900" indent="-342900">
              <a:spcBef>
                <a:spcPct val="20000"/>
              </a:spcBef>
              <a:buSzPct val="70000"/>
              <a:buFont typeface="Wingdings" pitchFamily="2" charset="2"/>
              <a:buChar char="l"/>
            </a:pPr>
            <a:r>
              <a:rPr lang="el-GR" sz="2000" b="1" dirty="0">
                <a:latin typeface="+mj-lt"/>
              </a:rPr>
              <a:t>Ιογενείς αρθρίτιδες (Παρβο</a:t>
            </a:r>
            <a:r>
              <a:rPr lang="en-US" sz="2000" b="1" dirty="0">
                <a:latin typeface="+mj-lt"/>
                <a:cs typeface="Arial" pitchFamily="34" charset="0"/>
              </a:rPr>
              <a:t>ï</a:t>
            </a:r>
            <a:r>
              <a:rPr lang="el-GR" sz="2000" b="1" dirty="0">
                <a:latin typeface="+mj-lt"/>
                <a:cs typeface="Arial" pitchFamily="34" charset="0"/>
              </a:rPr>
              <a:t>ός)</a:t>
            </a:r>
            <a:endParaRPr lang="el-GR" sz="2000" b="1" dirty="0">
              <a:latin typeface="+mj-lt"/>
            </a:endParaRPr>
          </a:p>
        </p:txBody>
      </p:sp>
      <p:sp>
        <p:nvSpPr>
          <p:cNvPr id="189449" name="Text Box 9"/>
          <p:cNvSpPr txBox="1">
            <a:spLocks noChangeArrowheads="1"/>
          </p:cNvSpPr>
          <p:nvPr/>
        </p:nvSpPr>
        <p:spPr bwMode="auto">
          <a:xfrm>
            <a:off x="2782889" y="1050926"/>
            <a:ext cx="2048831" cy="461665"/>
          </a:xfrm>
          <a:prstGeom prst="rect">
            <a:avLst/>
          </a:prstGeom>
          <a:noFill/>
          <a:ln w="9525" algn="ctr">
            <a:noFill/>
            <a:miter lim="800000"/>
            <a:headEnd/>
            <a:tailEnd/>
          </a:ln>
          <a:effectLst/>
        </p:spPr>
        <p:txBody>
          <a:bodyPr wrap="none">
            <a:spAutoFit/>
          </a:bodyPr>
          <a:lstStyle/>
          <a:p>
            <a:pPr marL="342900" indent="-342900">
              <a:spcBef>
                <a:spcPct val="20000"/>
              </a:spcBef>
            </a:pPr>
            <a:r>
              <a:rPr lang="el-GR" sz="2400" b="1" dirty="0">
                <a:solidFill>
                  <a:srgbClr val="FF0000"/>
                </a:solidFill>
                <a:latin typeface="+mj-lt"/>
              </a:rPr>
              <a:t>&lt; 6 εβδομάδες</a:t>
            </a:r>
          </a:p>
        </p:txBody>
      </p:sp>
      <p:sp>
        <p:nvSpPr>
          <p:cNvPr id="189450" name="Text Box 10"/>
          <p:cNvSpPr txBox="1">
            <a:spLocks noChangeArrowheads="1"/>
          </p:cNvSpPr>
          <p:nvPr/>
        </p:nvSpPr>
        <p:spPr bwMode="auto">
          <a:xfrm>
            <a:off x="7175501" y="1104901"/>
            <a:ext cx="2048831" cy="461665"/>
          </a:xfrm>
          <a:prstGeom prst="rect">
            <a:avLst/>
          </a:prstGeom>
          <a:noFill/>
          <a:ln w="9525" algn="ctr">
            <a:noFill/>
            <a:miter lim="800000"/>
            <a:headEnd/>
            <a:tailEnd/>
          </a:ln>
          <a:effectLst/>
        </p:spPr>
        <p:txBody>
          <a:bodyPr wrap="none">
            <a:spAutoFit/>
          </a:bodyPr>
          <a:lstStyle/>
          <a:p>
            <a:pPr marL="342900" indent="-342900">
              <a:spcBef>
                <a:spcPct val="20000"/>
              </a:spcBef>
            </a:pPr>
            <a:r>
              <a:rPr lang="el-GR" sz="2400" b="1" dirty="0">
                <a:solidFill>
                  <a:srgbClr val="FF0000"/>
                </a:solidFill>
                <a:latin typeface="+mj-lt"/>
              </a:rPr>
              <a:t>&gt; 6 εβδομάδες</a:t>
            </a:r>
          </a:p>
        </p:txBody>
      </p:sp>
      <p:sp>
        <p:nvSpPr>
          <p:cNvPr id="189451" name="Rectangle 11"/>
          <p:cNvSpPr>
            <a:spLocks noChangeArrowheads="1"/>
          </p:cNvSpPr>
          <p:nvPr/>
        </p:nvSpPr>
        <p:spPr bwMode="auto">
          <a:xfrm>
            <a:off x="6378575" y="1690688"/>
            <a:ext cx="4038600" cy="4525962"/>
          </a:xfrm>
          <a:prstGeom prst="rect">
            <a:avLst/>
          </a:prstGeom>
          <a:noFill/>
          <a:ln w="28575">
            <a:noFill/>
            <a:miter lim="800000"/>
            <a:headEnd/>
            <a:tailEnd/>
          </a:ln>
          <a:effectLst/>
        </p:spPr>
        <p:txBody>
          <a:bodyPr/>
          <a:lstStyle/>
          <a:p>
            <a:pPr marL="342900" indent="-342900" algn="ctr">
              <a:spcBef>
                <a:spcPct val="20000"/>
              </a:spcBef>
            </a:pPr>
            <a:r>
              <a:rPr lang="el-GR" sz="2400" b="1" dirty="0">
                <a:latin typeface="+mj-lt"/>
              </a:rPr>
              <a:t>ΧΡΟΝΙΑ</a:t>
            </a:r>
          </a:p>
          <a:p>
            <a:pPr marL="342900" indent="-342900" algn="ctr">
              <a:spcBef>
                <a:spcPct val="20000"/>
              </a:spcBef>
            </a:pPr>
            <a:endParaRPr lang="el-GR" sz="2400" b="1" dirty="0"/>
          </a:p>
          <a:p>
            <a:pPr marL="342900" indent="-342900" algn="ctr">
              <a:spcBef>
                <a:spcPct val="20000"/>
              </a:spcBef>
            </a:pPr>
            <a:endParaRPr lang="el-GR" sz="2400" b="1" dirty="0"/>
          </a:p>
          <a:p>
            <a:pPr marL="342900" indent="-342900">
              <a:spcBef>
                <a:spcPct val="20000"/>
              </a:spcBef>
              <a:buSzPct val="70000"/>
              <a:buFont typeface="Wingdings" pitchFamily="2" charset="2"/>
              <a:buChar char="l"/>
            </a:pPr>
            <a:r>
              <a:rPr lang="el-GR" sz="2000" b="1" dirty="0">
                <a:latin typeface="+mj-lt"/>
              </a:rPr>
              <a:t>Ρευματοειδής αρθρίτιδα</a:t>
            </a:r>
          </a:p>
          <a:p>
            <a:pPr marL="342900" indent="-342900">
              <a:spcBef>
                <a:spcPct val="20000"/>
              </a:spcBef>
              <a:buSzPct val="70000"/>
            </a:pPr>
            <a:endParaRPr lang="el-GR" sz="2000" b="1" dirty="0">
              <a:latin typeface="+mj-lt"/>
            </a:endParaRPr>
          </a:p>
          <a:p>
            <a:pPr marL="342900" indent="-342900">
              <a:spcBef>
                <a:spcPct val="20000"/>
              </a:spcBef>
              <a:buSzPct val="70000"/>
              <a:buFont typeface="Wingdings" pitchFamily="2" charset="2"/>
              <a:buChar char="l"/>
            </a:pPr>
            <a:r>
              <a:rPr lang="el-GR" sz="2000" b="1" dirty="0">
                <a:latin typeface="+mj-lt"/>
              </a:rPr>
              <a:t>Οστεοαρθρίτιδα</a:t>
            </a:r>
          </a:p>
          <a:p>
            <a:pPr marL="342900" indent="-342900">
              <a:spcBef>
                <a:spcPct val="20000"/>
              </a:spcBef>
              <a:buSzPct val="70000"/>
              <a:buFont typeface="Wingdings" pitchFamily="2" charset="2"/>
              <a:buChar char="l"/>
            </a:pPr>
            <a:endParaRPr lang="el-GR" sz="2000" b="1" dirty="0">
              <a:latin typeface="+mj-lt"/>
            </a:endParaRPr>
          </a:p>
          <a:p>
            <a:pPr marL="342900" indent="-342900">
              <a:spcBef>
                <a:spcPct val="20000"/>
              </a:spcBef>
              <a:buSzPct val="70000"/>
              <a:buFont typeface="Wingdings" pitchFamily="2" charset="2"/>
              <a:buChar char="l"/>
            </a:pPr>
            <a:r>
              <a:rPr lang="el-GR" sz="2000" b="1" dirty="0">
                <a:latin typeface="+mj-lt"/>
              </a:rPr>
              <a:t>Αρθρίτιδα συστηματικών ρευματικών παθήσεων</a:t>
            </a:r>
          </a:p>
          <a:p>
            <a:pPr marL="342900" indent="-342900">
              <a:spcBef>
                <a:spcPct val="20000"/>
              </a:spcBef>
              <a:buSzPct val="70000"/>
              <a:buFont typeface="Wingdings" pitchFamily="2" charset="2"/>
              <a:buChar char="l"/>
            </a:pPr>
            <a:endParaRPr lang="el-GR" sz="2000" b="1" dirty="0">
              <a:latin typeface="+mj-lt"/>
            </a:endParaRPr>
          </a:p>
          <a:p>
            <a:pPr marL="342900" indent="-342900">
              <a:spcBef>
                <a:spcPct val="20000"/>
              </a:spcBef>
              <a:buSzPct val="70000"/>
              <a:buFont typeface="Wingdings" pitchFamily="2" charset="2"/>
              <a:buChar char="l"/>
            </a:pPr>
            <a:r>
              <a:rPr lang="el-GR" sz="2000" b="1" dirty="0">
                <a:latin typeface="+mj-lt"/>
              </a:rPr>
              <a:t>Σπονδυλαρθρίτιδες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8">
            <a:extLst>
              <a:ext uri="{FF2B5EF4-FFF2-40B4-BE49-F238E27FC236}">
                <a16:creationId xmlns:a16="http://schemas.microsoft.com/office/drawing/2014/main" id="{A281CB12-118D-49A6-86FF-5C38352C6CF7}"/>
              </a:ext>
            </a:extLst>
          </p:cNvPr>
          <p:cNvSpPr>
            <a:spLocks noGrp="1" noChangeArrowheads="1"/>
          </p:cNvSpPr>
          <p:nvPr>
            <p:ph type="title"/>
          </p:nvPr>
        </p:nvSpPr>
        <p:spPr bwMode="auto">
          <a:xfrm>
            <a:off x="838200" y="146048"/>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l-GR" altLang="el-GR" sz="3200" dirty="0">
                <a:effectLst/>
                <a:latin typeface="Calibri Light" panose="020F0302020204030204" pitchFamily="34" charset="0"/>
                <a:cs typeface="Calibri Light" panose="020F0302020204030204" pitchFamily="34" charset="0"/>
              </a:rPr>
              <a:t>Ρευματοειδής αρθρίτιδα</a:t>
            </a:r>
            <a:br>
              <a:rPr lang="en-US" altLang="el-GR" sz="3200" dirty="0">
                <a:effectLst/>
                <a:latin typeface="Calibri Light" panose="020F0302020204030204" pitchFamily="34" charset="0"/>
                <a:cs typeface="Calibri Light" panose="020F0302020204030204" pitchFamily="34" charset="0"/>
              </a:rPr>
            </a:br>
            <a:r>
              <a:rPr lang="el-GR" altLang="el-GR" sz="3200" dirty="0">
                <a:effectLst/>
                <a:latin typeface="Calibri Light" panose="020F0302020204030204" pitchFamily="34" charset="0"/>
                <a:cs typeface="Calibri Light" panose="020F0302020204030204" pitchFamily="34" charset="0"/>
              </a:rPr>
              <a:t>Χρόνια φλεγμονώδης νόσος</a:t>
            </a:r>
            <a:endParaRPr lang="de-CH" altLang="el-GR" sz="3200" dirty="0">
              <a:effectLst/>
              <a:latin typeface="Calibri Light" panose="020F0302020204030204" pitchFamily="34" charset="0"/>
              <a:cs typeface="Calibri Light" panose="020F0302020204030204" pitchFamily="34" charset="0"/>
            </a:endParaRPr>
          </a:p>
        </p:txBody>
      </p:sp>
      <p:sp>
        <p:nvSpPr>
          <p:cNvPr id="26627" name="Text Box 21">
            <a:extLst>
              <a:ext uri="{FF2B5EF4-FFF2-40B4-BE49-F238E27FC236}">
                <a16:creationId xmlns:a16="http://schemas.microsoft.com/office/drawing/2014/main" id="{877421EA-BBC8-4F21-8851-253BA375E656}"/>
              </a:ext>
            </a:extLst>
          </p:cNvPr>
          <p:cNvSpPr txBox="1">
            <a:spLocks noChangeArrowheads="1"/>
          </p:cNvSpPr>
          <p:nvPr/>
        </p:nvSpPr>
        <p:spPr bwMode="auto">
          <a:xfrm>
            <a:off x="822855" y="2173333"/>
            <a:ext cx="4945062" cy="377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1272" tIns="40636" rIns="81272" bIns="40636">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342900" indent="-342900" eaLnBrk="0" fontAlgn="base" hangingPunct="0">
              <a:spcBef>
                <a:spcPct val="50000"/>
              </a:spcBef>
              <a:spcAft>
                <a:spcPct val="0"/>
              </a:spcAft>
              <a:buFont typeface="Arial" panose="020B0604020202020204" pitchFamily="34" charset="0"/>
              <a:buChar char="•"/>
            </a:pPr>
            <a:r>
              <a:rPr lang="el-GR" altLang="el-GR" b="0" dirty="0">
                <a:solidFill>
                  <a:srgbClr val="463416"/>
                </a:solidFill>
                <a:latin typeface="Calibri Light" panose="020F0302020204030204" pitchFamily="34" charset="0"/>
                <a:cs typeface="Calibri Light" panose="020F0302020204030204" pitchFamily="34" charset="0"/>
              </a:rPr>
              <a:t>Κατανομή</a:t>
            </a:r>
            <a:r>
              <a:rPr lang="en-US" altLang="el-GR" b="0" dirty="0">
                <a:solidFill>
                  <a:srgbClr val="463416"/>
                </a:solidFill>
                <a:latin typeface="Calibri Light" panose="020F0302020204030204" pitchFamily="34" charset="0"/>
                <a:cs typeface="Calibri Light" panose="020F0302020204030204" pitchFamily="34" charset="0"/>
              </a:rPr>
              <a:t>: </a:t>
            </a:r>
            <a:r>
              <a:rPr lang="el-GR" altLang="el-GR" b="0" dirty="0">
                <a:solidFill>
                  <a:srgbClr val="463416"/>
                </a:solidFill>
                <a:latin typeface="Calibri Light" panose="020F0302020204030204" pitchFamily="34" charset="0"/>
                <a:cs typeface="Calibri Light" panose="020F0302020204030204" pitchFamily="34" charset="0"/>
              </a:rPr>
              <a:t>παγκόσμια</a:t>
            </a:r>
          </a:p>
          <a:p>
            <a:pPr marL="342900" indent="-342900" eaLnBrk="0" fontAlgn="base" hangingPunct="0">
              <a:spcBef>
                <a:spcPct val="50000"/>
              </a:spcBef>
              <a:spcAft>
                <a:spcPct val="0"/>
              </a:spcAft>
              <a:buFont typeface="Arial" panose="020B0604020202020204" pitchFamily="34" charset="0"/>
              <a:buChar char="•"/>
            </a:pPr>
            <a:r>
              <a:rPr lang="el-GR" altLang="el-GR" b="0" dirty="0">
                <a:solidFill>
                  <a:srgbClr val="463416"/>
                </a:solidFill>
                <a:latin typeface="Calibri Light" panose="020F0302020204030204" pitchFamily="34" charset="0"/>
                <a:cs typeface="Calibri Light" panose="020F0302020204030204" pitchFamily="34" charset="0"/>
              </a:rPr>
              <a:t>Συχνότητα</a:t>
            </a:r>
            <a:r>
              <a:rPr lang="en-US" altLang="el-GR" b="0" dirty="0">
                <a:solidFill>
                  <a:srgbClr val="463416"/>
                </a:solidFill>
                <a:latin typeface="Calibri Light" panose="020F0302020204030204" pitchFamily="34" charset="0"/>
                <a:cs typeface="Calibri Light" panose="020F0302020204030204" pitchFamily="34" charset="0"/>
              </a:rPr>
              <a:t>: 0.5-</a:t>
            </a:r>
            <a:r>
              <a:rPr lang="el-GR" altLang="el-GR" b="0" dirty="0">
                <a:solidFill>
                  <a:srgbClr val="463416"/>
                </a:solidFill>
                <a:latin typeface="Calibri Light" panose="020F0302020204030204" pitchFamily="34" charset="0"/>
                <a:cs typeface="Calibri Light" panose="020F0302020204030204" pitchFamily="34" charset="0"/>
              </a:rPr>
              <a:t> 1% </a:t>
            </a:r>
            <a:endParaRPr lang="en-US" altLang="el-GR" b="0" dirty="0">
              <a:solidFill>
                <a:srgbClr val="463416"/>
              </a:solidFill>
              <a:latin typeface="Calibri Light" panose="020F0302020204030204" pitchFamily="34" charset="0"/>
              <a:cs typeface="Calibri Light" panose="020F0302020204030204" pitchFamily="34" charset="0"/>
            </a:endParaRPr>
          </a:p>
          <a:p>
            <a:pPr marL="342900" indent="-342900" eaLnBrk="0" fontAlgn="base" hangingPunct="0">
              <a:spcBef>
                <a:spcPct val="50000"/>
              </a:spcBef>
              <a:spcAft>
                <a:spcPct val="0"/>
              </a:spcAft>
              <a:buFont typeface="Arial" panose="020B0604020202020204" pitchFamily="34" charset="0"/>
              <a:buChar char="•"/>
            </a:pPr>
            <a:r>
              <a:rPr lang="en-US" altLang="el-GR" b="0" dirty="0">
                <a:solidFill>
                  <a:srgbClr val="463416"/>
                </a:solidFill>
                <a:latin typeface="Calibri Light" panose="020F0302020204030204" pitchFamily="34" charset="0"/>
                <a:cs typeface="Calibri Light" panose="020F0302020204030204" pitchFamily="34" charset="0"/>
              </a:rPr>
              <a:t>5-50/100000 </a:t>
            </a:r>
            <a:r>
              <a:rPr lang="el-GR" altLang="el-GR" b="0" dirty="0">
                <a:solidFill>
                  <a:srgbClr val="463416"/>
                </a:solidFill>
                <a:latin typeface="Calibri Light" panose="020F0302020204030204" pitchFamily="34" charset="0"/>
                <a:cs typeface="Calibri Light" panose="020F0302020204030204" pitchFamily="34" charset="0"/>
              </a:rPr>
              <a:t>νέα περιστατικά/έτος</a:t>
            </a:r>
          </a:p>
          <a:p>
            <a:pPr marL="342900" indent="-342900" eaLnBrk="0" fontAlgn="base" hangingPunct="0">
              <a:spcBef>
                <a:spcPct val="50000"/>
              </a:spcBef>
              <a:spcAft>
                <a:spcPct val="0"/>
              </a:spcAft>
              <a:buFont typeface="Arial" panose="020B0604020202020204" pitchFamily="34" charset="0"/>
              <a:buChar char="•"/>
            </a:pPr>
            <a:r>
              <a:rPr lang="el-GR" altLang="el-GR" b="0" dirty="0">
                <a:solidFill>
                  <a:srgbClr val="463416"/>
                </a:solidFill>
                <a:latin typeface="Calibri Light" panose="020F0302020204030204" pitchFamily="34" charset="0"/>
                <a:cs typeface="Calibri Light" panose="020F0302020204030204" pitchFamily="34" charset="0"/>
              </a:rPr>
              <a:t>Γυναίκες</a:t>
            </a:r>
            <a:r>
              <a:rPr lang="en-US" altLang="el-GR" b="0" dirty="0">
                <a:solidFill>
                  <a:srgbClr val="463416"/>
                </a:solidFill>
                <a:latin typeface="Calibri Light" panose="020F0302020204030204" pitchFamily="34" charset="0"/>
                <a:cs typeface="Calibri Light" panose="020F0302020204030204" pitchFamily="34" charset="0"/>
              </a:rPr>
              <a:t> </a:t>
            </a:r>
            <a:r>
              <a:rPr lang="en-US" altLang="el-GR" dirty="0">
                <a:solidFill>
                  <a:srgbClr val="463416"/>
                </a:solidFill>
                <a:latin typeface="Calibri Light" panose="020F0302020204030204" pitchFamily="34" charset="0"/>
                <a:cs typeface="Calibri Light" panose="020F0302020204030204" pitchFamily="34" charset="0"/>
              </a:rPr>
              <a:t>&gt;</a:t>
            </a:r>
            <a:r>
              <a:rPr lang="en-US" altLang="el-GR" b="0" dirty="0">
                <a:solidFill>
                  <a:srgbClr val="463416"/>
                </a:solidFill>
                <a:latin typeface="Calibri Light" panose="020F0302020204030204" pitchFamily="34" charset="0"/>
                <a:cs typeface="Calibri Light" panose="020F0302020204030204" pitchFamily="34" charset="0"/>
              </a:rPr>
              <a:t> </a:t>
            </a:r>
            <a:r>
              <a:rPr lang="el-GR" altLang="el-GR" b="0" dirty="0">
                <a:solidFill>
                  <a:srgbClr val="463416"/>
                </a:solidFill>
                <a:latin typeface="Calibri Light" panose="020F0302020204030204" pitchFamily="34" charset="0"/>
                <a:cs typeface="Calibri Light" panose="020F0302020204030204" pitchFamily="34" charset="0"/>
              </a:rPr>
              <a:t>άνδρες = 3 </a:t>
            </a:r>
            <a:r>
              <a:rPr lang="en-US" altLang="el-GR" b="0" dirty="0">
                <a:solidFill>
                  <a:srgbClr val="463416"/>
                </a:solidFill>
                <a:latin typeface="Calibri Light" panose="020F0302020204030204" pitchFamily="34" charset="0"/>
                <a:cs typeface="Calibri Light" panose="020F0302020204030204" pitchFamily="34" charset="0"/>
              </a:rPr>
              <a:t>:</a:t>
            </a:r>
            <a:r>
              <a:rPr lang="el-GR" altLang="el-GR" b="0" dirty="0">
                <a:solidFill>
                  <a:srgbClr val="463416"/>
                </a:solidFill>
                <a:latin typeface="Calibri Light" panose="020F0302020204030204" pitchFamily="34" charset="0"/>
                <a:cs typeface="Calibri Light" panose="020F0302020204030204" pitchFamily="34" charset="0"/>
              </a:rPr>
              <a:t> 1</a:t>
            </a:r>
          </a:p>
          <a:p>
            <a:pPr marL="342900" indent="-342900" eaLnBrk="0" fontAlgn="base" hangingPunct="0">
              <a:spcBef>
                <a:spcPct val="50000"/>
              </a:spcBef>
              <a:spcAft>
                <a:spcPct val="0"/>
              </a:spcAft>
              <a:buFont typeface="Arial" panose="020B0604020202020204" pitchFamily="34" charset="0"/>
              <a:buChar char="•"/>
            </a:pPr>
            <a:r>
              <a:rPr lang="el-GR" altLang="el-GR" b="0" dirty="0">
                <a:solidFill>
                  <a:srgbClr val="463416"/>
                </a:solidFill>
                <a:latin typeface="Calibri Light" panose="020F0302020204030204" pitchFamily="34" charset="0"/>
                <a:cs typeface="Calibri Light" panose="020F0302020204030204" pitchFamily="34" charset="0"/>
              </a:rPr>
              <a:t>Ηλικία έναρξης</a:t>
            </a:r>
            <a:r>
              <a:rPr lang="en-US" altLang="el-GR" b="0" dirty="0">
                <a:solidFill>
                  <a:srgbClr val="463416"/>
                </a:solidFill>
                <a:latin typeface="Calibri Light" panose="020F0302020204030204" pitchFamily="34" charset="0"/>
                <a:cs typeface="Calibri Light" panose="020F0302020204030204" pitchFamily="34" charset="0"/>
              </a:rPr>
              <a:t>:</a:t>
            </a:r>
            <a:r>
              <a:rPr lang="el-GR" altLang="el-GR" b="0" dirty="0">
                <a:solidFill>
                  <a:srgbClr val="463416"/>
                </a:solidFill>
                <a:latin typeface="Calibri Light" panose="020F0302020204030204" pitchFamily="34" charset="0"/>
                <a:cs typeface="Calibri Light" panose="020F0302020204030204" pitchFamily="34" charset="0"/>
              </a:rPr>
              <a:t> 3</a:t>
            </a:r>
            <a:r>
              <a:rPr lang="en-US" altLang="el-GR" b="0" dirty="0">
                <a:solidFill>
                  <a:srgbClr val="463416"/>
                </a:solidFill>
                <a:latin typeface="Calibri Light" panose="020F0302020204030204" pitchFamily="34" charset="0"/>
                <a:cs typeface="Calibri Light" panose="020F0302020204030204" pitchFamily="34" charset="0"/>
              </a:rPr>
              <a:t>5</a:t>
            </a:r>
            <a:r>
              <a:rPr lang="el-GR" altLang="el-GR" b="0" dirty="0">
                <a:solidFill>
                  <a:srgbClr val="463416"/>
                </a:solidFill>
                <a:latin typeface="Calibri Light" panose="020F0302020204030204" pitchFamily="34" charset="0"/>
                <a:cs typeface="Calibri Light" panose="020F0302020204030204" pitchFamily="34" charset="0"/>
              </a:rPr>
              <a:t>-</a:t>
            </a:r>
            <a:r>
              <a:rPr lang="en-US" altLang="el-GR" b="0" dirty="0">
                <a:solidFill>
                  <a:srgbClr val="463416"/>
                </a:solidFill>
                <a:latin typeface="Calibri Light" panose="020F0302020204030204" pitchFamily="34" charset="0"/>
                <a:cs typeface="Calibri Light" panose="020F0302020204030204" pitchFamily="34" charset="0"/>
              </a:rPr>
              <a:t>45</a:t>
            </a:r>
            <a:r>
              <a:rPr lang="el-GR" altLang="el-GR" b="0" dirty="0">
                <a:solidFill>
                  <a:srgbClr val="463416"/>
                </a:solidFill>
                <a:latin typeface="Calibri Light" panose="020F0302020204030204" pitchFamily="34" charset="0"/>
                <a:cs typeface="Calibri Light" panose="020F0302020204030204" pitchFamily="34" charset="0"/>
              </a:rPr>
              <a:t> έτη</a:t>
            </a:r>
          </a:p>
          <a:p>
            <a:pPr marL="342900" indent="-342900" eaLnBrk="0" fontAlgn="base" hangingPunct="0">
              <a:spcBef>
                <a:spcPct val="50000"/>
              </a:spcBef>
              <a:spcAft>
                <a:spcPct val="0"/>
              </a:spcAft>
              <a:buFont typeface="Arial" panose="020B0604020202020204" pitchFamily="34" charset="0"/>
              <a:buChar char="•"/>
            </a:pPr>
            <a:r>
              <a:rPr lang="el-GR" altLang="el-GR" b="0" dirty="0">
                <a:solidFill>
                  <a:srgbClr val="463416"/>
                </a:solidFill>
                <a:latin typeface="Calibri Light" panose="020F0302020204030204" pitchFamily="34" charset="0"/>
                <a:cs typeface="Calibri Light" panose="020F0302020204030204" pitchFamily="34" charset="0"/>
              </a:rPr>
              <a:t>Παθογένεια</a:t>
            </a:r>
            <a:r>
              <a:rPr lang="en-US" altLang="el-GR" b="0" dirty="0">
                <a:solidFill>
                  <a:srgbClr val="463416"/>
                </a:solidFill>
                <a:latin typeface="Calibri Light" panose="020F0302020204030204" pitchFamily="34" charset="0"/>
                <a:cs typeface="Calibri Light" panose="020F0302020204030204" pitchFamily="34" charset="0"/>
              </a:rPr>
              <a:t>:</a:t>
            </a:r>
            <a:r>
              <a:rPr lang="el-GR" altLang="el-GR" b="0" dirty="0">
                <a:solidFill>
                  <a:srgbClr val="463416"/>
                </a:solidFill>
                <a:latin typeface="Calibri Light" panose="020F0302020204030204" pitchFamily="34" charset="0"/>
                <a:cs typeface="Calibri Light" panose="020F0302020204030204" pitchFamily="34" charset="0"/>
              </a:rPr>
              <a:t> </a:t>
            </a:r>
            <a:r>
              <a:rPr lang="el-GR" altLang="el-GR" b="0" dirty="0" err="1">
                <a:solidFill>
                  <a:srgbClr val="463416"/>
                </a:solidFill>
                <a:latin typeface="Calibri Light" panose="020F0302020204030204" pitchFamily="34" charset="0"/>
                <a:cs typeface="Calibri Light" panose="020F0302020204030204" pitchFamily="34" charset="0"/>
              </a:rPr>
              <a:t>πολυπαραγοντική</a:t>
            </a:r>
            <a:endParaRPr lang="el-GR" altLang="el-GR" b="0" dirty="0">
              <a:solidFill>
                <a:srgbClr val="463416"/>
              </a:solidFill>
              <a:latin typeface="Calibri Light" panose="020F0302020204030204" pitchFamily="34" charset="0"/>
              <a:cs typeface="Calibri Light" panose="020F0302020204030204" pitchFamily="34" charset="0"/>
            </a:endParaRPr>
          </a:p>
          <a:p>
            <a:pPr marL="342900" indent="-342900" eaLnBrk="0" fontAlgn="base" hangingPunct="0">
              <a:spcBef>
                <a:spcPct val="50000"/>
              </a:spcBef>
              <a:spcAft>
                <a:spcPct val="0"/>
              </a:spcAft>
              <a:buFont typeface="Arial" panose="020B0604020202020204" pitchFamily="34" charset="0"/>
              <a:buChar char="•"/>
            </a:pPr>
            <a:r>
              <a:rPr lang="en-GB" altLang="el-GR" b="0" dirty="0">
                <a:solidFill>
                  <a:srgbClr val="463416"/>
                </a:solidFill>
                <a:latin typeface="Calibri Light" panose="020F0302020204030204" pitchFamily="34" charset="0"/>
                <a:cs typeface="Calibri Light" panose="020F0302020204030204" pitchFamily="34" charset="0"/>
                <a:sym typeface="Symbol" panose="05050102010706020507" pitchFamily="18" charset="2"/>
              </a:rPr>
              <a:t></a:t>
            </a:r>
            <a:r>
              <a:rPr lang="el-GR" altLang="el-GR" b="0" dirty="0">
                <a:solidFill>
                  <a:srgbClr val="463416"/>
                </a:solidFill>
                <a:latin typeface="Calibri Light" panose="020F0302020204030204" pitchFamily="34" charset="0"/>
                <a:cs typeface="Calibri Light" panose="020F0302020204030204" pitchFamily="34" charset="0"/>
                <a:sym typeface="Symbol" panose="05050102010706020507" pitchFamily="18" charset="2"/>
              </a:rPr>
              <a:t> Νοσηρότητα - </a:t>
            </a:r>
            <a:r>
              <a:rPr lang="en-US" altLang="el-GR" b="0" dirty="0">
                <a:solidFill>
                  <a:srgbClr val="463416"/>
                </a:solidFill>
                <a:latin typeface="Calibri Light" panose="020F0302020204030204" pitchFamily="34" charset="0"/>
                <a:cs typeface="Calibri Light" panose="020F0302020204030204" pitchFamily="34" charset="0"/>
                <a:sym typeface="Symbol" panose="05050102010706020507" pitchFamily="18" charset="2"/>
              </a:rPr>
              <a:t> </a:t>
            </a:r>
            <a:r>
              <a:rPr lang="el-GR" altLang="el-GR" b="0" dirty="0">
                <a:solidFill>
                  <a:srgbClr val="463416"/>
                </a:solidFill>
                <a:latin typeface="Calibri Light" panose="020F0302020204030204" pitchFamily="34" charset="0"/>
                <a:cs typeface="Calibri Light" panose="020F0302020204030204" pitchFamily="34" charset="0"/>
                <a:sym typeface="Symbol" panose="05050102010706020507" pitchFamily="18" charset="2"/>
              </a:rPr>
              <a:t>Θνητότητα</a:t>
            </a:r>
            <a:endParaRPr lang="en-GB" altLang="el-GR" b="0" dirty="0">
              <a:solidFill>
                <a:srgbClr val="463416"/>
              </a:solidFill>
              <a:latin typeface="Calibri Light" panose="020F0302020204030204" pitchFamily="34" charset="0"/>
              <a:cs typeface="Calibri Light" panose="020F0302020204030204" pitchFamily="34" charset="0"/>
            </a:endParaRPr>
          </a:p>
        </p:txBody>
      </p:sp>
      <p:pic>
        <p:nvPicPr>
          <p:cNvPr id="26628" name="Picture 9" descr="Side17_art">
            <a:extLst>
              <a:ext uri="{FF2B5EF4-FFF2-40B4-BE49-F238E27FC236}">
                <a16:creationId xmlns:a16="http://schemas.microsoft.com/office/drawing/2014/main" id="{3621E726-22E8-4EF0-B3A7-4AC8C21C6F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600200"/>
            <a:ext cx="3709988"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 Box 10">
            <a:extLst>
              <a:ext uri="{FF2B5EF4-FFF2-40B4-BE49-F238E27FC236}">
                <a16:creationId xmlns:a16="http://schemas.microsoft.com/office/drawing/2014/main" id="{4A269F6B-661C-4185-9971-890FCE7AB625}"/>
              </a:ext>
            </a:extLst>
          </p:cNvPr>
          <p:cNvSpPr txBox="1">
            <a:spLocks noChangeArrowheads="1"/>
          </p:cNvSpPr>
          <p:nvPr/>
        </p:nvSpPr>
        <p:spPr bwMode="auto">
          <a:xfrm>
            <a:off x="7086600" y="4786314"/>
            <a:ext cx="12954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50000"/>
              </a:spcBef>
              <a:spcAft>
                <a:spcPct val="0"/>
              </a:spcAft>
            </a:pPr>
            <a:r>
              <a:rPr lang="en-US" altLang="el-GR" sz="1100">
                <a:solidFill>
                  <a:srgbClr val="003399"/>
                </a:solidFill>
              </a:rPr>
              <a:t>Joints involved in ≥ 80% of    RA cases</a:t>
            </a:r>
          </a:p>
        </p:txBody>
      </p:sp>
      <p:sp>
        <p:nvSpPr>
          <p:cNvPr id="26630" name="Text Box 11">
            <a:extLst>
              <a:ext uri="{FF2B5EF4-FFF2-40B4-BE49-F238E27FC236}">
                <a16:creationId xmlns:a16="http://schemas.microsoft.com/office/drawing/2014/main" id="{00EE155F-0183-4CBB-8E84-BBA19F4CC0B8}"/>
              </a:ext>
            </a:extLst>
          </p:cNvPr>
          <p:cNvSpPr txBox="1">
            <a:spLocks noChangeArrowheads="1"/>
          </p:cNvSpPr>
          <p:nvPr/>
        </p:nvSpPr>
        <p:spPr bwMode="auto">
          <a:xfrm>
            <a:off x="7086600" y="5351464"/>
            <a:ext cx="12954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50000"/>
              </a:spcBef>
              <a:spcAft>
                <a:spcPct val="0"/>
              </a:spcAft>
            </a:pPr>
            <a:r>
              <a:rPr lang="en-US" altLang="el-GR" sz="1100">
                <a:solidFill>
                  <a:srgbClr val="003399"/>
                </a:solidFill>
              </a:rPr>
              <a:t>Joints involved in 50%-80% of RA cases</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5787_07_manFinal">
            <a:extLst>
              <a:ext uri="{FF2B5EF4-FFF2-40B4-BE49-F238E27FC236}">
                <a16:creationId xmlns:a16="http://schemas.microsoft.com/office/drawing/2014/main" id="{B7DCF593-6C57-4623-9FE5-D5CE812C2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626" y="1412875"/>
            <a:ext cx="3084513"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a:extLst>
              <a:ext uri="{FF2B5EF4-FFF2-40B4-BE49-F238E27FC236}">
                <a16:creationId xmlns:a16="http://schemas.microsoft.com/office/drawing/2014/main" id="{E853C0FD-5B0E-4274-8D71-CEA89F61730E}"/>
              </a:ext>
            </a:extLst>
          </p:cNvPr>
          <p:cNvSpPr>
            <a:spLocks noGrp="1" noChangeArrowheads="1"/>
          </p:cNvSpPr>
          <p:nvPr>
            <p:ph type="body" idx="1"/>
          </p:nvPr>
        </p:nvSpPr>
        <p:spPr bwMode="auto">
          <a:xfrm>
            <a:off x="1774826" y="1052513"/>
            <a:ext cx="5216525" cy="71965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37160" rIns="0" bIns="244533" numCol="1" anchor="t" anchorCtr="0" compatLnSpc="1">
            <a:prstTxWarp prst="textNoShape">
              <a:avLst/>
            </a:prstTxWarp>
            <a:spAutoFit/>
          </a:bodyPr>
          <a:lstStyle/>
          <a:p>
            <a:pPr marL="285750" lvl="1" indent="-284163" defTabSz="1027113">
              <a:lnSpc>
                <a:spcPct val="150000"/>
              </a:lnSpc>
              <a:buClr>
                <a:srgbClr val="FF0000"/>
              </a:buClr>
            </a:pPr>
            <a:r>
              <a:rPr lang="el-GR" altLang="el-GR" sz="2500" dirty="0">
                <a:latin typeface="Calibri Light" panose="020F0302020204030204" pitchFamily="34" charset="0"/>
                <a:ea typeface="ＭＳ Ｐゴシック" panose="020B0600070205080204" pitchFamily="34" charset="-128"/>
                <a:cs typeface="Calibri Light" panose="020F0302020204030204" pitchFamily="34" charset="0"/>
              </a:rPr>
              <a:t>Συμμετρική αρθρίτιδα</a:t>
            </a:r>
            <a:endParaRPr lang="en-US" altLang="el-GR" sz="2500" dirty="0">
              <a:latin typeface="Calibri Light" panose="020F0302020204030204" pitchFamily="34" charset="0"/>
              <a:ea typeface="ＭＳ Ｐゴシック" panose="020B0600070205080204" pitchFamily="34" charset="-128"/>
              <a:cs typeface="Calibri Light" panose="020F0302020204030204" pitchFamily="34" charset="0"/>
            </a:endParaRPr>
          </a:p>
          <a:p>
            <a:pPr marL="285750" lvl="1" indent="-284163" defTabSz="1027113">
              <a:lnSpc>
                <a:spcPct val="150000"/>
              </a:lnSpc>
              <a:buClr>
                <a:srgbClr val="FF0000"/>
              </a:buClr>
            </a:pPr>
            <a:r>
              <a:rPr lang="el-GR" altLang="el-GR" sz="2500" dirty="0">
                <a:latin typeface="Calibri Light" panose="020F0302020204030204" pitchFamily="34" charset="0"/>
                <a:ea typeface="ＭＳ Ｐゴシック" panose="020B0600070205080204" pitchFamily="34" charset="-128"/>
                <a:cs typeface="Calibri Light" panose="020F0302020204030204" pitchFamily="34" charset="0"/>
              </a:rPr>
              <a:t>Οίδημα μικρών περιφερικών αρθρώσεων</a:t>
            </a:r>
            <a:endParaRPr lang="en-US" altLang="el-GR" sz="2500" dirty="0">
              <a:latin typeface="Calibri Light" panose="020F0302020204030204" pitchFamily="34" charset="0"/>
              <a:ea typeface="ＭＳ Ｐゴシック" panose="020B0600070205080204" pitchFamily="34" charset="-128"/>
              <a:cs typeface="Calibri Light" panose="020F0302020204030204" pitchFamily="34" charset="0"/>
            </a:endParaRPr>
          </a:p>
          <a:p>
            <a:pPr marL="285750" lvl="1" indent="-284163" defTabSz="1027113">
              <a:lnSpc>
                <a:spcPct val="150000"/>
              </a:lnSpc>
              <a:buClr>
                <a:srgbClr val="FF0000"/>
              </a:buClr>
            </a:pPr>
            <a:r>
              <a:rPr lang="el-GR" altLang="el-GR" sz="2500" dirty="0">
                <a:latin typeface="Calibri Light" panose="020F0302020204030204" pitchFamily="34" charset="0"/>
                <a:ea typeface="ＭＳ Ｐゴシック" panose="020B0600070205080204" pitchFamily="34" charset="-128"/>
                <a:cs typeface="Calibri Light" panose="020F0302020204030204" pitchFamily="34" charset="0"/>
              </a:rPr>
              <a:t>Πρωινή δυσκαμψία &gt; 30 λεπτά</a:t>
            </a:r>
            <a:endParaRPr lang="en-US" altLang="el-GR" sz="2500" dirty="0">
              <a:latin typeface="Calibri Light" panose="020F0302020204030204" pitchFamily="34" charset="0"/>
              <a:ea typeface="ＭＳ Ｐゴシック" panose="020B0600070205080204" pitchFamily="34" charset="-128"/>
              <a:cs typeface="Calibri Light" panose="020F0302020204030204" pitchFamily="34" charset="0"/>
            </a:endParaRPr>
          </a:p>
          <a:p>
            <a:pPr marL="285750" lvl="1" indent="-284163" defTabSz="1027113">
              <a:lnSpc>
                <a:spcPct val="150000"/>
              </a:lnSpc>
              <a:buClr>
                <a:srgbClr val="FF0000"/>
              </a:buClr>
            </a:pPr>
            <a:endParaRPr lang="en-US" altLang="el-GR" sz="2500" dirty="0">
              <a:latin typeface="Calibri Light" panose="020F0302020204030204" pitchFamily="34" charset="0"/>
              <a:ea typeface="ＭＳ Ｐゴシック" panose="020B0600070205080204" pitchFamily="34" charset="-128"/>
              <a:cs typeface="Calibri Light" panose="020F0302020204030204" pitchFamily="34" charset="0"/>
            </a:endParaRPr>
          </a:p>
          <a:p>
            <a:pPr marL="0" indent="0" defTabSz="1027113">
              <a:lnSpc>
                <a:spcPct val="150000"/>
              </a:lnSpc>
              <a:buClr>
                <a:srgbClr val="FF0000"/>
              </a:buClr>
            </a:pPr>
            <a:r>
              <a:rPr lang="en-US" altLang="el-GR" sz="2000" dirty="0">
                <a:latin typeface="Calibri Light" panose="020F0302020204030204" pitchFamily="34" charset="0"/>
                <a:cs typeface="Calibri Light" panose="020F0302020204030204" pitchFamily="34" charset="0"/>
              </a:rPr>
              <a:t> </a:t>
            </a:r>
            <a:r>
              <a:rPr lang="el-GR" altLang="el-GR" sz="2000" dirty="0">
                <a:latin typeface="Calibri Light" panose="020F0302020204030204" pitchFamily="34" charset="0"/>
                <a:cs typeface="Calibri Light" panose="020F0302020204030204" pitchFamily="34" charset="0"/>
              </a:rPr>
              <a:t>Εύκολη κόπωση</a:t>
            </a:r>
            <a:r>
              <a:rPr lang="en-US" altLang="el-GR" sz="2000" dirty="0">
                <a:latin typeface="Calibri Light" panose="020F0302020204030204" pitchFamily="34" charset="0"/>
                <a:cs typeface="Calibri Light" panose="020F0302020204030204" pitchFamily="34" charset="0"/>
              </a:rPr>
              <a:t>, </a:t>
            </a:r>
            <a:r>
              <a:rPr lang="el-GR" altLang="el-GR" sz="2000" dirty="0">
                <a:latin typeface="Calibri Light" panose="020F0302020204030204" pitchFamily="34" charset="0"/>
                <a:cs typeface="Calibri Light" panose="020F0302020204030204" pitchFamily="34" charset="0"/>
              </a:rPr>
              <a:t>κακουχία, απώλεια βάρους, κατάθλιψη</a:t>
            </a:r>
            <a:endParaRPr lang="en-US" altLang="el-GR" sz="2000" dirty="0">
              <a:latin typeface="Calibri Light" panose="020F0302020204030204" pitchFamily="34" charset="0"/>
              <a:cs typeface="Calibri Light" panose="020F0302020204030204" pitchFamily="34" charset="0"/>
            </a:endParaRPr>
          </a:p>
          <a:p>
            <a:pPr marL="0" indent="0" defTabSz="1027113">
              <a:lnSpc>
                <a:spcPct val="150000"/>
              </a:lnSpc>
              <a:buClr>
                <a:srgbClr val="FF0000"/>
              </a:buClr>
            </a:pPr>
            <a:endParaRPr lang="en-US" altLang="el-GR" sz="1000" dirty="0">
              <a:latin typeface="Calibri Light" panose="020F0302020204030204" pitchFamily="34" charset="0"/>
              <a:cs typeface="Calibri Light" panose="020F0302020204030204" pitchFamily="34" charset="0"/>
            </a:endParaRPr>
          </a:p>
          <a:p>
            <a:pPr marL="0" indent="0" defTabSz="1027113">
              <a:lnSpc>
                <a:spcPct val="150000"/>
              </a:lnSpc>
              <a:buClr>
                <a:srgbClr val="FF0000"/>
              </a:buClr>
            </a:pPr>
            <a:r>
              <a:rPr lang="el-GR" altLang="el-GR" sz="2800" i="1" dirty="0">
                <a:latin typeface="Calibri Light" panose="020F0302020204030204" pitchFamily="34" charset="0"/>
                <a:cs typeface="Calibri Light" panose="020F0302020204030204" pitchFamily="34" charset="0"/>
              </a:rPr>
              <a:t>Μακροχρόνια νόσος</a:t>
            </a:r>
            <a:endParaRPr lang="en-US" altLang="el-GR" sz="2800" i="1" dirty="0">
              <a:latin typeface="Calibri Light" panose="020F0302020204030204" pitchFamily="34" charset="0"/>
              <a:cs typeface="Calibri Light" panose="020F0302020204030204" pitchFamily="34" charset="0"/>
            </a:endParaRPr>
          </a:p>
          <a:p>
            <a:pPr marL="0" indent="0" defTabSz="1027113"/>
            <a:endParaRPr lang="en-US" altLang="el-GR" sz="2800" i="1" dirty="0">
              <a:latin typeface="Calibri Light" panose="020F0302020204030204" pitchFamily="34" charset="0"/>
              <a:cs typeface="Calibri Light" panose="020F0302020204030204" pitchFamily="34" charset="0"/>
            </a:endParaRPr>
          </a:p>
          <a:p>
            <a:pPr marL="0" indent="0" defTabSz="1027113">
              <a:buNone/>
            </a:pPr>
            <a:endParaRPr lang="en-US" altLang="el-GR" sz="2800" i="1" dirty="0">
              <a:latin typeface="Calibri Light" panose="020F0302020204030204" pitchFamily="34" charset="0"/>
              <a:cs typeface="Calibri Light" panose="020F0302020204030204" pitchFamily="34" charset="0"/>
            </a:endParaRPr>
          </a:p>
          <a:p>
            <a:pPr marL="0" indent="0" defTabSz="1027113"/>
            <a:endParaRPr lang="en-US" altLang="el-GR" sz="2800" dirty="0">
              <a:latin typeface="Calibri Light" panose="020F0302020204030204" pitchFamily="34" charset="0"/>
              <a:cs typeface="Calibri Light" panose="020F0302020204030204" pitchFamily="34" charset="0"/>
            </a:endParaRPr>
          </a:p>
        </p:txBody>
      </p:sp>
      <p:sp>
        <p:nvSpPr>
          <p:cNvPr id="29700" name="Rectangle 4">
            <a:extLst>
              <a:ext uri="{FF2B5EF4-FFF2-40B4-BE49-F238E27FC236}">
                <a16:creationId xmlns:a16="http://schemas.microsoft.com/office/drawing/2014/main" id="{23038C2F-6C64-4D40-8BEC-A1095B911102}"/>
              </a:ext>
            </a:extLst>
          </p:cNvPr>
          <p:cNvSpPr>
            <a:spLocks noGrp="1" noChangeArrowheads="1"/>
          </p:cNvSpPr>
          <p:nvPr>
            <p:ph type="title"/>
          </p:nvPr>
        </p:nvSpPr>
        <p:spPr bwMode="auto">
          <a:xfrm>
            <a:off x="2082624" y="267512"/>
            <a:ext cx="8229600" cy="5460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50944" rIns="0" bIns="50944" numCol="1" anchor="b" anchorCtr="0" compatLnSpc="1">
            <a:prstTxWarp prst="textNoShape">
              <a:avLst/>
            </a:prstTxWarp>
            <a:spAutoFit/>
          </a:bodyPr>
          <a:lstStyle/>
          <a:p>
            <a:pPr eaLnBrk="1" hangingPunct="1"/>
            <a:r>
              <a:rPr lang="el-GR" altLang="el-GR" sz="3200">
                <a:effectLst/>
                <a:latin typeface="Calibri Light" panose="020F0302020204030204" pitchFamily="34" charset="0"/>
                <a:cs typeface="Calibri Light" panose="020F0302020204030204" pitchFamily="34" charset="0"/>
              </a:rPr>
              <a:t>Κλινική εικόνα</a:t>
            </a:r>
            <a:r>
              <a:rPr lang="en-US" altLang="el-GR" sz="3200">
                <a:effectLst/>
                <a:latin typeface="Calibri Light" panose="020F0302020204030204" pitchFamily="34" charset="0"/>
                <a:cs typeface="Calibri Light" panose="020F0302020204030204" pitchFamily="34" charset="0"/>
              </a:rPr>
              <a:t>: </a:t>
            </a:r>
            <a:r>
              <a:rPr lang="el-GR" altLang="el-GR" sz="3200">
                <a:effectLst/>
                <a:latin typeface="Calibri Light" panose="020F0302020204030204" pitchFamily="34" charset="0"/>
                <a:cs typeface="Calibri Light" panose="020F0302020204030204" pitchFamily="34" charset="0"/>
              </a:rPr>
              <a:t>σημεία και συμπτώματα</a:t>
            </a:r>
            <a:endParaRPr lang="en-US" altLang="el-GR" sz="3200">
              <a:effectLst/>
              <a:latin typeface="Calibri Light" panose="020F0302020204030204" pitchFamily="34" charset="0"/>
              <a:cs typeface="Calibri Light" panose="020F03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3">
            <a:extLst>
              <a:ext uri="{FF2B5EF4-FFF2-40B4-BE49-F238E27FC236}">
                <a16:creationId xmlns:a16="http://schemas.microsoft.com/office/drawing/2014/main" id="{12B7CC87-989E-47B5-B3C8-1197C8B95A25}"/>
              </a:ext>
            </a:extLst>
          </p:cNvPr>
          <p:cNvGrpSpPr>
            <a:grpSpLocks/>
          </p:cNvGrpSpPr>
          <p:nvPr/>
        </p:nvGrpSpPr>
        <p:grpSpPr bwMode="auto">
          <a:xfrm>
            <a:off x="721255" y="1697567"/>
            <a:ext cx="4897437" cy="3433763"/>
            <a:chOff x="293" y="904"/>
            <a:chExt cx="2529" cy="1694"/>
          </a:xfrm>
        </p:grpSpPr>
        <p:pic>
          <p:nvPicPr>
            <p:cNvPr id="31750" name="Picture 4">
              <a:extLst>
                <a:ext uri="{FF2B5EF4-FFF2-40B4-BE49-F238E27FC236}">
                  <a16:creationId xmlns:a16="http://schemas.microsoft.com/office/drawing/2014/main" id="{CE60FBBB-7B36-4BF9-9E79-DB8F1A2CFA7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 y="904"/>
              <a:ext cx="2529" cy="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1751" name="Rectangle 5">
              <a:extLst>
                <a:ext uri="{FF2B5EF4-FFF2-40B4-BE49-F238E27FC236}">
                  <a16:creationId xmlns:a16="http://schemas.microsoft.com/office/drawing/2014/main" id="{B127D851-3D7C-45CA-AF2D-EACC380EFD45}"/>
                </a:ext>
              </a:extLst>
            </p:cNvPr>
            <p:cNvSpPr>
              <a:spLocks noChangeArrowheads="1"/>
            </p:cNvSpPr>
            <p:nvPr/>
          </p:nvSpPr>
          <p:spPr bwMode="auto">
            <a:xfrm>
              <a:off x="350" y="932"/>
              <a:ext cx="2391" cy="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eaLnBrk="0" fontAlgn="base" hangingPunct="0">
                <a:spcBef>
                  <a:spcPct val="0"/>
                </a:spcBef>
                <a:spcAft>
                  <a:spcPct val="0"/>
                </a:spcAft>
              </a:pPr>
              <a:endParaRPr lang="el-GR" altLang="el-GR" sz="1800">
                <a:solidFill>
                  <a:srgbClr val="463416"/>
                </a:solidFill>
              </a:endParaRPr>
            </a:p>
          </p:txBody>
        </p:sp>
      </p:grpSp>
      <p:sp>
        <p:nvSpPr>
          <p:cNvPr id="31747" name="Rectangle 6">
            <a:extLst>
              <a:ext uri="{FF2B5EF4-FFF2-40B4-BE49-F238E27FC236}">
                <a16:creationId xmlns:a16="http://schemas.microsoft.com/office/drawing/2014/main" id="{823F79F4-04BF-414B-A4D0-D95D34C5D45C}"/>
              </a:ext>
            </a:extLst>
          </p:cNvPr>
          <p:cNvSpPr>
            <a:spLocks noGrp="1" noChangeArrowheads="1"/>
          </p:cNvSpPr>
          <p:nvPr>
            <p:ph type="title"/>
          </p:nvPr>
        </p:nvSpPr>
        <p:spPr bwMode="auto">
          <a:xfrm>
            <a:off x="1981200" y="-39613"/>
            <a:ext cx="8229600" cy="895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4450" rIns="92075" bIns="44450" numCol="1" anchor="b" anchorCtr="0" compatLnSpc="1">
            <a:prstTxWarp prst="textNoShape">
              <a:avLst/>
            </a:prstTxWarp>
          </a:bodyPr>
          <a:lstStyle/>
          <a:p>
            <a:pPr eaLnBrk="1" hangingPunct="1"/>
            <a:r>
              <a:rPr lang="el-GR" altLang="el-GR" sz="2400" dirty="0">
                <a:effectLst/>
                <a:latin typeface="Calibri Light" panose="020F0302020204030204" pitchFamily="34" charset="0"/>
                <a:cs typeface="Calibri Light" panose="020F0302020204030204" pitchFamily="34" charset="0"/>
              </a:rPr>
              <a:t>Τυπική εικόνα</a:t>
            </a:r>
            <a:r>
              <a:rPr lang="en-US" altLang="el-GR" sz="2400" dirty="0">
                <a:effectLst/>
                <a:latin typeface="Calibri Light" panose="020F0302020204030204" pitchFamily="34" charset="0"/>
                <a:cs typeface="Calibri Light" panose="020F0302020204030204" pitchFamily="34" charset="0"/>
              </a:rPr>
              <a:t>: </a:t>
            </a:r>
            <a:r>
              <a:rPr lang="el-GR" altLang="el-GR" sz="2400" dirty="0">
                <a:effectLst/>
                <a:latin typeface="Calibri Light" panose="020F0302020204030204" pitchFamily="34" charset="0"/>
                <a:cs typeface="Calibri Light" panose="020F0302020204030204" pitchFamily="34" charset="0"/>
              </a:rPr>
              <a:t>Οίδημα εγγύς </a:t>
            </a:r>
            <a:r>
              <a:rPr lang="el-GR" altLang="el-GR" sz="2400" dirty="0" err="1">
                <a:effectLst/>
                <a:latin typeface="Calibri Light" panose="020F0302020204030204" pitchFamily="34" charset="0"/>
                <a:cs typeface="Calibri Light" panose="020F0302020204030204" pitchFamily="34" charset="0"/>
              </a:rPr>
              <a:t>μεσοφαλαγγικών</a:t>
            </a:r>
            <a:r>
              <a:rPr lang="el-GR" altLang="el-GR" sz="2400" dirty="0">
                <a:effectLst/>
                <a:latin typeface="Calibri Light" panose="020F0302020204030204" pitchFamily="34" charset="0"/>
                <a:cs typeface="Calibri Light" panose="020F0302020204030204" pitchFamily="34" charset="0"/>
              </a:rPr>
              <a:t> αρθρώσεων</a:t>
            </a:r>
            <a:endParaRPr lang="en-US" altLang="el-GR" sz="2400" dirty="0">
              <a:effectLst/>
              <a:latin typeface="Calibri Light" panose="020F0302020204030204" pitchFamily="34" charset="0"/>
              <a:cs typeface="Calibri Light" panose="020F0302020204030204" pitchFamily="34" charset="0"/>
            </a:endParaRPr>
          </a:p>
        </p:txBody>
      </p:sp>
      <p:sp>
        <p:nvSpPr>
          <p:cNvPr id="31748" name="Rectangle 7">
            <a:extLst>
              <a:ext uri="{FF2B5EF4-FFF2-40B4-BE49-F238E27FC236}">
                <a16:creationId xmlns:a16="http://schemas.microsoft.com/office/drawing/2014/main" id="{C337F091-B95D-40A8-8DA7-7FCBFF489CCD}"/>
              </a:ext>
            </a:extLst>
          </p:cNvPr>
          <p:cNvSpPr>
            <a:spLocks noGrp="1" noChangeArrowheads="1"/>
          </p:cNvSpPr>
          <p:nvPr>
            <p:ph type="body" sz="half" idx="2"/>
          </p:nvPr>
        </p:nvSpPr>
        <p:spPr bwMode="auto">
          <a:xfrm>
            <a:off x="6874053" y="1266121"/>
            <a:ext cx="4753503" cy="5184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eaLnBrk="1" hangingPunct="1">
              <a:lnSpc>
                <a:spcPct val="150000"/>
              </a:lnSpc>
              <a:buClr>
                <a:srgbClr val="FF0000"/>
              </a:buClr>
            </a:pPr>
            <a:r>
              <a:rPr lang="el-GR" altLang="el-GR" sz="2400" dirty="0">
                <a:latin typeface="Calibri Light" panose="020F0302020204030204" pitchFamily="34" charset="0"/>
                <a:cs typeface="Calibri Light" panose="020F0302020204030204" pitchFamily="34" charset="0"/>
              </a:rPr>
              <a:t>Φλεγμονώδης </a:t>
            </a:r>
            <a:r>
              <a:rPr lang="el-GR" altLang="el-GR" sz="2400" dirty="0" err="1">
                <a:latin typeface="Calibri Light" panose="020F0302020204030204" pitchFamily="34" charset="0"/>
                <a:cs typeface="Calibri Light" panose="020F0302020204030204" pitchFamily="34" charset="0"/>
              </a:rPr>
              <a:t>υμενίτιδα</a:t>
            </a:r>
            <a:r>
              <a:rPr lang="el-GR" altLang="el-GR" sz="2400" dirty="0">
                <a:latin typeface="Calibri Light" panose="020F0302020204030204" pitchFamily="34" charset="0"/>
                <a:cs typeface="Calibri Light" panose="020F0302020204030204" pitchFamily="34" charset="0"/>
              </a:rPr>
              <a:t>, συμμετρική, μικρών αρθρώσεων (καρποί, </a:t>
            </a:r>
            <a:r>
              <a:rPr lang="en-US" altLang="el-GR" sz="2400" dirty="0">
                <a:latin typeface="Calibri Light" panose="020F0302020204030204" pitchFamily="34" charset="0"/>
                <a:cs typeface="Calibri Light" panose="020F0302020204030204" pitchFamily="34" charset="0"/>
              </a:rPr>
              <a:t>MCP, PIP)</a:t>
            </a:r>
          </a:p>
          <a:p>
            <a:pPr eaLnBrk="1" hangingPunct="1">
              <a:lnSpc>
                <a:spcPct val="150000"/>
              </a:lnSpc>
              <a:buClr>
                <a:srgbClr val="FF0000"/>
              </a:buClr>
            </a:pPr>
            <a:r>
              <a:rPr lang="el-GR" altLang="el-GR" sz="2400" dirty="0">
                <a:latin typeface="Calibri Light" panose="020F0302020204030204" pitchFamily="34" charset="0"/>
                <a:cs typeface="Calibri Light" panose="020F0302020204030204" pitchFamily="34" charset="0"/>
              </a:rPr>
              <a:t>Πρωινή δυσκαμψία</a:t>
            </a:r>
          </a:p>
          <a:p>
            <a:pPr eaLnBrk="1" hangingPunct="1">
              <a:lnSpc>
                <a:spcPct val="150000"/>
              </a:lnSpc>
              <a:buClr>
                <a:srgbClr val="FF0000"/>
              </a:buClr>
            </a:pPr>
            <a:r>
              <a:rPr lang="el-GR" altLang="el-GR" sz="2400" dirty="0">
                <a:latin typeface="Calibri Light" panose="020F0302020204030204" pitchFamily="34" charset="0"/>
                <a:cs typeface="Calibri Light" panose="020F0302020204030204" pitchFamily="34" charset="0"/>
              </a:rPr>
              <a:t>Διάρκεια συμπτωμάτων &gt; 6 εβδομάδες</a:t>
            </a:r>
            <a:endParaRPr lang="en-US" altLang="el-GR" sz="2400" dirty="0">
              <a:latin typeface="Calibri Light" panose="020F0302020204030204" pitchFamily="34" charset="0"/>
              <a:cs typeface="Calibri Light" panose="020F0302020204030204" pitchFamily="34" charset="0"/>
            </a:endParaRPr>
          </a:p>
          <a:p>
            <a:pPr eaLnBrk="1" hangingPunct="1">
              <a:lnSpc>
                <a:spcPct val="150000"/>
              </a:lnSpc>
              <a:buClr>
                <a:srgbClr val="FF0000"/>
              </a:buClr>
            </a:pPr>
            <a:r>
              <a:rPr lang="el-GR" altLang="el-GR" sz="2400" dirty="0">
                <a:latin typeface="Calibri Light" panose="020F0302020204030204" pitchFamily="34" charset="0"/>
                <a:cs typeface="Calibri Light" panose="020F0302020204030204" pitchFamily="34" charset="0"/>
              </a:rPr>
              <a:t>Κόπωση, πυρέτιο &lt; 38</a:t>
            </a:r>
            <a:r>
              <a:rPr lang="el-GR" altLang="el-GR" sz="2400" baseline="30000" dirty="0">
                <a:latin typeface="Calibri Light" panose="020F0302020204030204" pitchFamily="34" charset="0"/>
                <a:cs typeface="Calibri Light" panose="020F0302020204030204" pitchFamily="34" charset="0"/>
              </a:rPr>
              <a:t>ο</a:t>
            </a:r>
            <a:r>
              <a:rPr lang="en-US" altLang="el-GR" sz="2400" dirty="0">
                <a:latin typeface="Calibri Light" panose="020F0302020204030204" pitchFamily="34" charset="0"/>
                <a:cs typeface="Calibri Light" panose="020F0302020204030204" pitchFamily="34" charset="0"/>
              </a:rPr>
              <a:t>C</a:t>
            </a:r>
            <a:r>
              <a:rPr lang="el-GR" altLang="el-GR" sz="2400" dirty="0">
                <a:latin typeface="Calibri Light" panose="020F0302020204030204" pitchFamily="34" charset="0"/>
                <a:cs typeface="Calibri Light" panose="020F0302020204030204" pitchFamily="34" charset="0"/>
              </a:rPr>
              <a:t>, απώλεια βάρους</a:t>
            </a:r>
            <a:endParaRPr lang="en-US" altLang="el-GR" sz="2400" dirty="0">
              <a:latin typeface="Calibri Light" panose="020F0302020204030204" pitchFamily="34" charset="0"/>
              <a:cs typeface="Calibri Light" panose="020F0302020204030204" pitchFamily="34" charset="0"/>
            </a:endParaRPr>
          </a:p>
          <a:p>
            <a:pPr eaLnBrk="1" hangingPunct="1">
              <a:lnSpc>
                <a:spcPct val="90000"/>
              </a:lnSpc>
            </a:pPr>
            <a:endParaRPr lang="en-US" altLang="el-GR" sz="2400" dirty="0">
              <a:latin typeface="Calibri Light" panose="020F0302020204030204" pitchFamily="34" charset="0"/>
              <a:cs typeface="Calibri Light" panose="020F0302020204030204" pitchFamily="34" charset="0"/>
            </a:endParaRPr>
          </a:p>
          <a:p>
            <a:pPr eaLnBrk="1" hangingPunct="1">
              <a:lnSpc>
                <a:spcPct val="90000"/>
              </a:lnSpc>
            </a:pPr>
            <a:endParaRPr lang="en-US" altLang="el-GR" sz="2400" dirty="0">
              <a:latin typeface="Calibri Light" panose="020F0302020204030204" pitchFamily="34" charset="0"/>
              <a:cs typeface="Calibri Light" panose="020F0302020204030204" pitchFamily="34" charset="0"/>
            </a:endParaRPr>
          </a:p>
        </p:txBody>
      </p:sp>
      <p:sp>
        <p:nvSpPr>
          <p:cNvPr id="7" name="5 - TextBox">
            <a:extLst>
              <a:ext uri="{FF2B5EF4-FFF2-40B4-BE49-F238E27FC236}">
                <a16:creationId xmlns:a16="http://schemas.microsoft.com/office/drawing/2014/main" id="{7BD49A7D-015A-48E5-A1A0-DFD3F103DC63}"/>
              </a:ext>
            </a:extLst>
          </p:cNvPr>
          <p:cNvSpPr txBox="1">
            <a:spLocks noChangeArrowheads="1"/>
          </p:cNvSpPr>
          <p:nvPr/>
        </p:nvSpPr>
        <p:spPr bwMode="auto">
          <a:xfrm rot="19342828">
            <a:off x="3458326" y="4280975"/>
            <a:ext cx="3044825" cy="3698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eaLnBrk="0" fontAlgn="base" hangingPunct="0">
              <a:spcBef>
                <a:spcPct val="0"/>
              </a:spcBef>
              <a:spcAft>
                <a:spcPct val="0"/>
              </a:spcAft>
            </a:pPr>
            <a:r>
              <a:rPr lang="en-US" altLang="el-GR" sz="1800">
                <a:solidFill>
                  <a:srgbClr val="003399"/>
                </a:solidFill>
                <a:latin typeface="Calibri Light" panose="020F0302020204030204" pitchFamily="34" charset="0"/>
                <a:cs typeface="Calibri Light" panose="020F0302020204030204" pitchFamily="34" charset="0"/>
              </a:rPr>
              <a:t>early</a:t>
            </a:r>
            <a:r>
              <a:rPr lang="el-GR" altLang="el-GR" sz="1800">
                <a:solidFill>
                  <a:srgbClr val="003399"/>
                </a:solidFill>
                <a:latin typeface="Calibri Light" panose="020F0302020204030204" pitchFamily="34" charset="0"/>
                <a:cs typeface="Calibri Light" panose="020F0302020204030204" pitchFamily="34" charset="0"/>
              </a:rPr>
              <a:t> </a:t>
            </a:r>
            <a:r>
              <a:rPr lang="en-US" altLang="el-GR" sz="1800">
                <a:solidFill>
                  <a:srgbClr val="003399"/>
                </a:solidFill>
                <a:latin typeface="Calibri Light" panose="020F0302020204030204" pitchFamily="34" charset="0"/>
                <a:cs typeface="Calibri Light" panose="020F0302020204030204" pitchFamily="34" charset="0"/>
              </a:rPr>
              <a:t>RA</a:t>
            </a:r>
            <a:endParaRPr lang="el-GR" altLang="el-GR" sz="1800">
              <a:solidFill>
                <a:srgbClr val="003399"/>
              </a:solidFill>
              <a:latin typeface="Calibri Light" panose="020F0302020204030204" pitchFamily="34" charset="0"/>
              <a:cs typeface="Calibri Light" panose="020F0302020204030204" pitchFamily="34" charset="0"/>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png"/>
          <p:cNvPicPr>
            <a:picLocks noGrp="1" noChangeAspect="1"/>
          </p:cNvPicPr>
          <p:nvPr>
            <p:ph idx="1"/>
          </p:nvPr>
        </p:nvPicPr>
        <p:blipFill>
          <a:blip r:embed="rId2"/>
          <a:stretch>
            <a:fillRect/>
          </a:stretch>
        </p:blipFill>
        <p:spPr>
          <a:xfrm>
            <a:off x="1585204" y="45898"/>
            <a:ext cx="9144000" cy="6763759"/>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png"/>
          <p:cNvPicPr>
            <a:picLocks noGrp="1" noChangeAspect="1"/>
          </p:cNvPicPr>
          <p:nvPr>
            <p:ph idx="1"/>
          </p:nvPr>
        </p:nvPicPr>
        <p:blipFill>
          <a:blip r:embed="rId2"/>
          <a:stretch>
            <a:fillRect/>
          </a:stretch>
        </p:blipFill>
        <p:spPr>
          <a:xfrm>
            <a:off x="1707612" y="183589"/>
            <a:ext cx="8802442" cy="6521099"/>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ChangeArrowheads="1"/>
          </p:cNvSpPr>
          <p:nvPr/>
        </p:nvSpPr>
        <p:spPr bwMode="auto">
          <a:xfrm>
            <a:off x="75960" y="2662368"/>
            <a:ext cx="3144562" cy="1087048"/>
          </a:xfrm>
          <a:prstGeom prst="rect">
            <a:avLst/>
          </a:prstGeom>
          <a:solidFill>
            <a:srgbClr val="FFFF00"/>
          </a:solidFill>
          <a:ln w="9525">
            <a:noFill/>
            <a:miter lim="800000"/>
            <a:headEnd/>
            <a:tailEnd/>
          </a:ln>
          <a:effectLst/>
        </p:spPr>
        <p:txBody>
          <a:bodyPr anchor="ctr"/>
          <a:lstStyle/>
          <a:p>
            <a:pPr algn="ctr"/>
            <a:r>
              <a:rPr lang="el-GR" sz="2400" b="1" dirty="0">
                <a:solidFill>
                  <a:srgbClr val="002060"/>
                </a:solidFill>
                <a:latin typeface="Arial Narrow" pitchFamily="34" charset="0"/>
              </a:rPr>
              <a:t>Πρώιμη Διάγνωση Νέα κριτήρια κατάταξης</a:t>
            </a:r>
            <a:r>
              <a:rPr lang="en-US" sz="2400" b="1" dirty="0">
                <a:solidFill>
                  <a:srgbClr val="002060"/>
                </a:solidFill>
                <a:latin typeface="Arial Narrow" pitchFamily="34" charset="0"/>
              </a:rPr>
              <a:t> EULAR-ACR</a:t>
            </a:r>
            <a:endParaRPr lang="el-GR" sz="2400" b="1" dirty="0">
              <a:solidFill>
                <a:srgbClr val="002060"/>
              </a:solidFill>
              <a:latin typeface="Arial Narrow" pitchFamily="34" charset="0"/>
            </a:endParaRPr>
          </a:p>
        </p:txBody>
      </p:sp>
      <p:grpSp>
        <p:nvGrpSpPr>
          <p:cNvPr id="2" name="Group 4"/>
          <p:cNvGrpSpPr>
            <a:grpSpLocks/>
          </p:cNvGrpSpPr>
          <p:nvPr/>
        </p:nvGrpSpPr>
        <p:grpSpPr bwMode="auto">
          <a:xfrm>
            <a:off x="2767708" y="1916932"/>
            <a:ext cx="2680220" cy="4536405"/>
            <a:chOff x="83" y="596"/>
            <a:chExt cx="2172" cy="2834"/>
          </a:xfrm>
        </p:grpSpPr>
        <p:grpSp>
          <p:nvGrpSpPr>
            <p:cNvPr id="3" name="Group 5"/>
            <p:cNvGrpSpPr>
              <a:grpSpLocks noChangeAspect="1"/>
            </p:cNvGrpSpPr>
            <p:nvPr/>
          </p:nvGrpSpPr>
          <p:grpSpPr bwMode="auto">
            <a:xfrm>
              <a:off x="882" y="1124"/>
              <a:ext cx="561" cy="5"/>
              <a:chOff x="1705" y="1310"/>
              <a:chExt cx="322" cy="3"/>
            </a:xfrm>
          </p:grpSpPr>
          <p:sp>
            <p:nvSpPr>
              <p:cNvPr id="97286" name="Rectangle 6"/>
              <p:cNvSpPr>
                <a:spLocks noChangeAspect="1" noChangeArrowheads="1"/>
              </p:cNvSpPr>
              <p:nvPr/>
            </p:nvSpPr>
            <p:spPr bwMode="auto">
              <a:xfrm>
                <a:off x="1705" y="1310"/>
                <a:ext cx="14" cy="3"/>
              </a:xfrm>
              <a:prstGeom prst="rect">
                <a:avLst/>
              </a:prstGeom>
              <a:solidFill>
                <a:schemeClr val="bg1"/>
              </a:solidFill>
              <a:ln w="28575">
                <a:solidFill>
                  <a:schemeClr val="tx1"/>
                </a:solidFill>
                <a:miter lim="800000"/>
                <a:headEnd/>
                <a:tailEnd/>
              </a:ln>
            </p:spPr>
            <p:txBody>
              <a:bodyPr/>
              <a:lstStyle/>
              <a:p>
                <a:endParaRPr lang="el-GR" dirty="0"/>
              </a:p>
            </p:txBody>
          </p:sp>
          <p:sp>
            <p:nvSpPr>
              <p:cNvPr id="97287" name="Rectangle 7"/>
              <p:cNvSpPr>
                <a:spLocks noChangeAspect="1" noChangeArrowheads="1"/>
              </p:cNvSpPr>
              <p:nvPr/>
            </p:nvSpPr>
            <p:spPr bwMode="auto">
              <a:xfrm>
                <a:off x="1729" y="1310"/>
                <a:ext cx="13" cy="3"/>
              </a:xfrm>
              <a:prstGeom prst="rect">
                <a:avLst/>
              </a:prstGeom>
              <a:solidFill>
                <a:schemeClr val="bg1"/>
              </a:solidFill>
              <a:ln w="28575">
                <a:solidFill>
                  <a:schemeClr val="tx1"/>
                </a:solidFill>
                <a:miter lim="800000"/>
                <a:headEnd/>
                <a:tailEnd/>
              </a:ln>
            </p:spPr>
            <p:txBody>
              <a:bodyPr/>
              <a:lstStyle/>
              <a:p>
                <a:endParaRPr lang="el-GR" dirty="0"/>
              </a:p>
            </p:txBody>
          </p:sp>
          <p:sp>
            <p:nvSpPr>
              <p:cNvPr id="97288" name="Rectangle 8"/>
              <p:cNvSpPr>
                <a:spLocks noChangeAspect="1" noChangeArrowheads="1"/>
              </p:cNvSpPr>
              <p:nvPr/>
            </p:nvSpPr>
            <p:spPr bwMode="auto">
              <a:xfrm>
                <a:off x="1752" y="1310"/>
                <a:ext cx="14" cy="3"/>
              </a:xfrm>
              <a:prstGeom prst="rect">
                <a:avLst/>
              </a:prstGeom>
              <a:solidFill>
                <a:schemeClr val="bg1"/>
              </a:solidFill>
              <a:ln w="28575">
                <a:solidFill>
                  <a:schemeClr val="tx1"/>
                </a:solidFill>
                <a:miter lim="800000"/>
                <a:headEnd/>
                <a:tailEnd/>
              </a:ln>
            </p:spPr>
            <p:txBody>
              <a:bodyPr/>
              <a:lstStyle/>
              <a:p>
                <a:endParaRPr lang="el-GR" dirty="0"/>
              </a:p>
            </p:txBody>
          </p:sp>
          <p:sp>
            <p:nvSpPr>
              <p:cNvPr id="97289" name="Rectangle 9"/>
              <p:cNvSpPr>
                <a:spLocks noChangeAspect="1" noChangeArrowheads="1"/>
              </p:cNvSpPr>
              <p:nvPr/>
            </p:nvSpPr>
            <p:spPr bwMode="auto">
              <a:xfrm>
                <a:off x="1776" y="1310"/>
                <a:ext cx="14"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0" name="Rectangle 10"/>
              <p:cNvSpPr>
                <a:spLocks noChangeAspect="1" noChangeArrowheads="1"/>
              </p:cNvSpPr>
              <p:nvPr/>
            </p:nvSpPr>
            <p:spPr bwMode="auto">
              <a:xfrm>
                <a:off x="1800" y="1310"/>
                <a:ext cx="13"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1" name="Rectangle 11"/>
              <p:cNvSpPr>
                <a:spLocks noChangeAspect="1" noChangeArrowheads="1"/>
              </p:cNvSpPr>
              <p:nvPr/>
            </p:nvSpPr>
            <p:spPr bwMode="auto">
              <a:xfrm>
                <a:off x="1823" y="1310"/>
                <a:ext cx="14"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2" name="Rectangle 12"/>
              <p:cNvSpPr>
                <a:spLocks noChangeAspect="1" noChangeArrowheads="1"/>
              </p:cNvSpPr>
              <p:nvPr/>
            </p:nvSpPr>
            <p:spPr bwMode="auto">
              <a:xfrm>
                <a:off x="1847" y="1310"/>
                <a:ext cx="14"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3" name="Rectangle 13"/>
              <p:cNvSpPr>
                <a:spLocks noChangeAspect="1" noChangeArrowheads="1"/>
              </p:cNvSpPr>
              <p:nvPr/>
            </p:nvSpPr>
            <p:spPr bwMode="auto">
              <a:xfrm>
                <a:off x="1871" y="1310"/>
                <a:ext cx="13"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4" name="Rectangle 14"/>
              <p:cNvSpPr>
                <a:spLocks noChangeAspect="1" noChangeArrowheads="1"/>
              </p:cNvSpPr>
              <p:nvPr/>
            </p:nvSpPr>
            <p:spPr bwMode="auto">
              <a:xfrm>
                <a:off x="1895" y="1310"/>
                <a:ext cx="13"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5" name="Rectangle 15"/>
              <p:cNvSpPr>
                <a:spLocks noChangeAspect="1" noChangeArrowheads="1"/>
              </p:cNvSpPr>
              <p:nvPr/>
            </p:nvSpPr>
            <p:spPr bwMode="auto">
              <a:xfrm>
                <a:off x="1918" y="1310"/>
                <a:ext cx="14"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6" name="Rectangle 16"/>
              <p:cNvSpPr>
                <a:spLocks noChangeAspect="1" noChangeArrowheads="1"/>
              </p:cNvSpPr>
              <p:nvPr/>
            </p:nvSpPr>
            <p:spPr bwMode="auto">
              <a:xfrm>
                <a:off x="1942" y="1310"/>
                <a:ext cx="13"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7" name="Rectangle 17"/>
              <p:cNvSpPr>
                <a:spLocks noChangeAspect="1" noChangeArrowheads="1"/>
              </p:cNvSpPr>
              <p:nvPr/>
            </p:nvSpPr>
            <p:spPr bwMode="auto">
              <a:xfrm>
                <a:off x="1966" y="1310"/>
                <a:ext cx="13"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8" name="Rectangle 18"/>
              <p:cNvSpPr>
                <a:spLocks noChangeAspect="1" noChangeArrowheads="1"/>
              </p:cNvSpPr>
              <p:nvPr/>
            </p:nvSpPr>
            <p:spPr bwMode="auto">
              <a:xfrm>
                <a:off x="1989" y="1310"/>
                <a:ext cx="14" cy="3"/>
              </a:xfrm>
              <a:prstGeom prst="rect">
                <a:avLst/>
              </a:prstGeom>
              <a:solidFill>
                <a:schemeClr val="bg1"/>
              </a:solidFill>
              <a:ln w="28575">
                <a:solidFill>
                  <a:schemeClr val="tx1"/>
                </a:solidFill>
                <a:miter lim="800000"/>
                <a:headEnd/>
                <a:tailEnd/>
              </a:ln>
            </p:spPr>
            <p:txBody>
              <a:bodyPr/>
              <a:lstStyle/>
              <a:p>
                <a:endParaRPr lang="el-GR" dirty="0"/>
              </a:p>
            </p:txBody>
          </p:sp>
          <p:sp>
            <p:nvSpPr>
              <p:cNvPr id="97299" name="Rectangle 19"/>
              <p:cNvSpPr>
                <a:spLocks noChangeAspect="1" noChangeArrowheads="1"/>
              </p:cNvSpPr>
              <p:nvPr/>
            </p:nvSpPr>
            <p:spPr bwMode="auto">
              <a:xfrm>
                <a:off x="2013" y="1310"/>
                <a:ext cx="14" cy="3"/>
              </a:xfrm>
              <a:prstGeom prst="rect">
                <a:avLst/>
              </a:prstGeom>
              <a:solidFill>
                <a:schemeClr val="bg1"/>
              </a:solidFill>
              <a:ln w="28575">
                <a:solidFill>
                  <a:schemeClr val="tx1"/>
                </a:solidFill>
                <a:miter lim="800000"/>
                <a:headEnd/>
                <a:tailEnd/>
              </a:ln>
            </p:spPr>
            <p:txBody>
              <a:bodyPr/>
              <a:lstStyle/>
              <a:p>
                <a:endParaRPr lang="el-GR" dirty="0"/>
              </a:p>
            </p:txBody>
          </p:sp>
        </p:grpSp>
        <p:sp>
          <p:nvSpPr>
            <p:cNvPr id="97300" name="Oval 20"/>
            <p:cNvSpPr>
              <a:spLocks noChangeAspect="1" noChangeArrowheads="1"/>
            </p:cNvSpPr>
            <p:nvPr/>
          </p:nvSpPr>
          <p:spPr bwMode="auto">
            <a:xfrm>
              <a:off x="749" y="3163"/>
              <a:ext cx="310" cy="222"/>
            </a:xfrm>
            <a:prstGeom prst="ellipse">
              <a:avLst/>
            </a:prstGeom>
            <a:solidFill>
              <a:schemeClr val="bg1"/>
            </a:solidFill>
            <a:ln w="28575">
              <a:solidFill>
                <a:schemeClr val="tx1"/>
              </a:solidFill>
              <a:round/>
              <a:headEnd/>
              <a:tailEnd/>
            </a:ln>
          </p:spPr>
          <p:txBody>
            <a:bodyPr/>
            <a:lstStyle/>
            <a:p>
              <a:endParaRPr lang="el-GR" dirty="0"/>
            </a:p>
          </p:txBody>
        </p:sp>
        <p:sp>
          <p:nvSpPr>
            <p:cNvPr id="97301" name="Oval 21"/>
            <p:cNvSpPr>
              <a:spLocks noChangeAspect="1" noChangeArrowheads="1"/>
            </p:cNvSpPr>
            <p:nvPr/>
          </p:nvSpPr>
          <p:spPr bwMode="auto">
            <a:xfrm>
              <a:off x="263" y="2013"/>
              <a:ext cx="89" cy="89"/>
            </a:xfrm>
            <a:prstGeom prst="ellipse">
              <a:avLst/>
            </a:prstGeom>
            <a:solidFill>
              <a:srgbClr val="FF3300"/>
            </a:solidFill>
            <a:ln w="28575">
              <a:solidFill>
                <a:schemeClr val="tx1"/>
              </a:solidFill>
              <a:round/>
              <a:headEnd/>
              <a:tailEnd/>
            </a:ln>
          </p:spPr>
          <p:txBody>
            <a:bodyPr/>
            <a:lstStyle/>
            <a:p>
              <a:endParaRPr lang="el-GR" dirty="0"/>
            </a:p>
          </p:txBody>
        </p:sp>
        <p:sp>
          <p:nvSpPr>
            <p:cNvPr id="97302" name="Oval 22"/>
            <p:cNvSpPr>
              <a:spLocks noChangeAspect="1" noChangeArrowheads="1"/>
            </p:cNvSpPr>
            <p:nvPr/>
          </p:nvSpPr>
          <p:spPr bwMode="auto">
            <a:xfrm>
              <a:off x="571" y="2057"/>
              <a:ext cx="91" cy="90"/>
            </a:xfrm>
            <a:prstGeom prst="ellipse">
              <a:avLst/>
            </a:prstGeom>
            <a:solidFill>
              <a:schemeClr val="tx1"/>
            </a:solidFill>
            <a:ln w="28575">
              <a:solidFill>
                <a:schemeClr val="tx1"/>
              </a:solidFill>
              <a:round/>
              <a:headEnd/>
              <a:tailEnd/>
            </a:ln>
          </p:spPr>
          <p:txBody>
            <a:bodyPr/>
            <a:lstStyle/>
            <a:p>
              <a:endParaRPr lang="el-GR" dirty="0"/>
            </a:p>
          </p:txBody>
        </p:sp>
        <p:sp>
          <p:nvSpPr>
            <p:cNvPr id="97303" name="Oval 23"/>
            <p:cNvSpPr>
              <a:spLocks noChangeAspect="1" noChangeArrowheads="1"/>
            </p:cNvSpPr>
            <p:nvPr/>
          </p:nvSpPr>
          <p:spPr bwMode="auto">
            <a:xfrm>
              <a:off x="482" y="2145"/>
              <a:ext cx="91" cy="89"/>
            </a:xfrm>
            <a:prstGeom prst="ellipse">
              <a:avLst/>
            </a:prstGeom>
            <a:solidFill>
              <a:srgbClr val="FF3300"/>
            </a:solidFill>
            <a:ln w="28575">
              <a:solidFill>
                <a:schemeClr val="tx1"/>
              </a:solidFill>
              <a:round/>
              <a:headEnd/>
              <a:tailEnd/>
            </a:ln>
          </p:spPr>
          <p:txBody>
            <a:bodyPr/>
            <a:lstStyle/>
            <a:p>
              <a:endParaRPr lang="el-GR" dirty="0"/>
            </a:p>
          </p:txBody>
        </p:sp>
        <p:sp>
          <p:nvSpPr>
            <p:cNvPr id="97304" name="Oval 24"/>
            <p:cNvSpPr>
              <a:spLocks noChangeAspect="1" noChangeArrowheads="1"/>
            </p:cNvSpPr>
            <p:nvPr/>
          </p:nvSpPr>
          <p:spPr bwMode="auto">
            <a:xfrm>
              <a:off x="306" y="2100"/>
              <a:ext cx="91" cy="91"/>
            </a:xfrm>
            <a:prstGeom prst="ellipse">
              <a:avLst/>
            </a:prstGeom>
            <a:solidFill>
              <a:srgbClr val="FF3300"/>
            </a:solidFill>
            <a:ln w="28575">
              <a:solidFill>
                <a:schemeClr val="tx1"/>
              </a:solidFill>
              <a:round/>
              <a:headEnd/>
              <a:tailEnd/>
            </a:ln>
          </p:spPr>
          <p:txBody>
            <a:bodyPr/>
            <a:lstStyle/>
            <a:p>
              <a:endParaRPr lang="el-GR" dirty="0"/>
            </a:p>
          </p:txBody>
        </p:sp>
        <p:sp>
          <p:nvSpPr>
            <p:cNvPr id="97305" name="Oval 25"/>
            <p:cNvSpPr>
              <a:spLocks noChangeAspect="1" noChangeArrowheads="1"/>
            </p:cNvSpPr>
            <p:nvPr/>
          </p:nvSpPr>
          <p:spPr bwMode="auto">
            <a:xfrm>
              <a:off x="395" y="2145"/>
              <a:ext cx="89" cy="89"/>
            </a:xfrm>
            <a:prstGeom prst="ellipse">
              <a:avLst/>
            </a:prstGeom>
            <a:solidFill>
              <a:srgbClr val="FF3300"/>
            </a:solidFill>
            <a:ln w="28575">
              <a:solidFill>
                <a:schemeClr val="tx1"/>
              </a:solidFill>
              <a:round/>
              <a:headEnd/>
              <a:tailEnd/>
            </a:ln>
          </p:spPr>
          <p:txBody>
            <a:bodyPr/>
            <a:lstStyle/>
            <a:p>
              <a:endParaRPr lang="el-GR" dirty="0"/>
            </a:p>
          </p:txBody>
        </p:sp>
        <p:sp>
          <p:nvSpPr>
            <p:cNvPr id="97306" name="Oval 26"/>
            <p:cNvSpPr>
              <a:spLocks noChangeAspect="1" noChangeArrowheads="1"/>
            </p:cNvSpPr>
            <p:nvPr/>
          </p:nvSpPr>
          <p:spPr bwMode="auto">
            <a:xfrm>
              <a:off x="395" y="2233"/>
              <a:ext cx="89" cy="90"/>
            </a:xfrm>
            <a:prstGeom prst="ellipse">
              <a:avLst/>
            </a:prstGeom>
            <a:solidFill>
              <a:srgbClr val="FF3300"/>
            </a:solidFill>
            <a:ln w="28575">
              <a:solidFill>
                <a:schemeClr val="tx1"/>
              </a:solidFill>
              <a:round/>
              <a:headEnd/>
              <a:tailEnd/>
            </a:ln>
          </p:spPr>
          <p:txBody>
            <a:bodyPr/>
            <a:lstStyle/>
            <a:p>
              <a:endParaRPr lang="el-GR" dirty="0"/>
            </a:p>
          </p:txBody>
        </p:sp>
        <p:sp>
          <p:nvSpPr>
            <p:cNvPr id="97307" name="Oval 27"/>
            <p:cNvSpPr>
              <a:spLocks noChangeAspect="1" noChangeArrowheads="1"/>
            </p:cNvSpPr>
            <p:nvPr/>
          </p:nvSpPr>
          <p:spPr bwMode="auto">
            <a:xfrm>
              <a:off x="395" y="2321"/>
              <a:ext cx="89" cy="91"/>
            </a:xfrm>
            <a:prstGeom prst="ellipse">
              <a:avLst/>
            </a:prstGeom>
            <a:solidFill>
              <a:schemeClr val="tx1"/>
            </a:solidFill>
            <a:ln w="28575">
              <a:solidFill>
                <a:schemeClr val="tx1"/>
              </a:solidFill>
              <a:round/>
              <a:headEnd/>
              <a:tailEnd/>
            </a:ln>
          </p:spPr>
          <p:txBody>
            <a:bodyPr/>
            <a:lstStyle/>
            <a:p>
              <a:endParaRPr lang="el-GR" dirty="0"/>
            </a:p>
          </p:txBody>
        </p:sp>
        <p:sp>
          <p:nvSpPr>
            <p:cNvPr id="97308" name="Oval 28"/>
            <p:cNvSpPr>
              <a:spLocks noChangeAspect="1" noChangeArrowheads="1"/>
            </p:cNvSpPr>
            <p:nvPr/>
          </p:nvSpPr>
          <p:spPr bwMode="auto">
            <a:xfrm>
              <a:off x="528" y="2233"/>
              <a:ext cx="90" cy="90"/>
            </a:xfrm>
            <a:prstGeom prst="ellipse">
              <a:avLst/>
            </a:prstGeom>
            <a:solidFill>
              <a:srgbClr val="FF3300"/>
            </a:solidFill>
            <a:ln w="28575">
              <a:solidFill>
                <a:schemeClr val="tx1"/>
              </a:solidFill>
              <a:round/>
              <a:headEnd/>
              <a:tailEnd/>
            </a:ln>
          </p:spPr>
          <p:txBody>
            <a:bodyPr/>
            <a:lstStyle/>
            <a:p>
              <a:endParaRPr lang="el-GR" dirty="0"/>
            </a:p>
          </p:txBody>
        </p:sp>
        <p:sp>
          <p:nvSpPr>
            <p:cNvPr id="97309" name="Oval 29"/>
            <p:cNvSpPr>
              <a:spLocks noChangeAspect="1" noChangeArrowheads="1"/>
            </p:cNvSpPr>
            <p:nvPr/>
          </p:nvSpPr>
          <p:spPr bwMode="auto">
            <a:xfrm>
              <a:off x="263" y="2189"/>
              <a:ext cx="89" cy="91"/>
            </a:xfrm>
            <a:prstGeom prst="ellipse">
              <a:avLst/>
            </a:prstGeom>
            <a:solidFill>
              <a:srgbClr val="FF3300"/>
            </a:solidFill>
            <a:ln w="28575">
              <a:solidFill>
                <a:schemeClr val="tx1"/>
              </a:solidFill>
              <a:round/>
              <a:headEnd/>
              <a:tailEnd/>
            </a:ln>
          </p:spPr>
          <p:txBody>
            <a:bodyPr/>
            <a:lstStyle/>
            <a:p>
              <a:endParaRPr lang="el-GR" dirty="0"/>
            </a:p>
          </p:txBody>
        </p:sp>
        <p:sp>
          <p:nvSpPr>
            <p:cNvPr id="97310" name="Oval 30"/>
            <p:cNvSpPr>
              <a:spLocks noChangeAspect="1" noChangeArrowheads="1"/>
            </p:cNvSpPr>
            <p:nvPr/>
          </p:nvSpPr>
          <p:spPr bwMode="auto">
            <a:xfrm>
              <a:off x="217" y="2278"/>
              <a:ext cx="91" cy="89"/>
            </a:xfrm>
            <a:prstGeom prst="ellipse">
              <a:avLst/>
            </a:prstGeom>
            <a:solidFill>
              <a:schemeClr val="tx1"/>
            </a:solidFill>
            <a:ln w="28575">
              <a:solidFill>
                <a:schemeClr val="tx1"/>
              </a:solidFill>
              <a:round/>
              <a:headEnd/>
              <a:tailEnd/>
            </a:ln>
          </p:spPr>
          <p:txBody>
            <a:bodyPr/>
            <a:lstStyle/>
            <a:p>
              <a:endParaRPr lang="el-GR" dirty="0"/>
            </a:p>
          </p:txBody>
        </p:sp>
        <p:sp>
          <p:nvSpPr>
            <p:cNvPr id="97311" name="Oval 31"/>
            <p:cNvSpPr>
              <a:spLocks noChangeAspect="1" noChangeArrowheads="1"/>
            </p:cNvSpPr>
            <p:nvPr/>
          </p:nvSpPr>
          <p:spPr bwMode="auto">
            <a:xfrm>
              <a:off x="174" y="2057"/>
              <a:ext cx="89" cy="90"/>
            </a:xfrm>
            <a:prstGeom prst="ellipse">
              <a:avLst/>
            </a:prstGeom>
            <a:solidFill>
              <a:srgbClr val="FF3300"/>
            </a:solidFill>
            <a:ln w="28575">
              <a:solidFill>
                <a:schemeClr val="tx1"/>
              </a:solidFill>
              <a:round/>
              <a:headEnd/>
              <a:tailEnd/>
            </a:ln>
          </p:spPr>
          <p:txBody>
            <a:bodyPr/>
            <a:lstStyle/>
            <a:p>
              <a:endParaRPr lang="el-GR" dirty="0"/>
            </a:p>
          </p:txBody>
        </p:sp>
        <p:sp>
          <p:nvSpPr>
            <p:cNvPr id="97312" name="Oval 32"/>
            <p:cNvSpPr>
              <a:spLocks noChangeAspect="1" noChangeArrowheads="1"/>
            </p:cNvSpPr>
            <p:nvPr/>
          </p:nvSpPr>
          <p:spPr bwMode="auto">
            <a:xfrm>
              <a:off x="660" y="2100"/>
              <a:ext cx="91" cy="91"/>
            </a:xfrm>
            <a:prstGeom prst="ellipse">
              <a:avLst/>
            </a:prstGeom>
            <a:solidFill>
              <a:srgbClr val="FF3300"/>
            </a:solidFill>
            <a:ln w="28575">
              <a:solidFill>
                <a:schemeClr val="tx1"/>
              </a:solidFill>
              <a:round/>
              <a:headEnd/>
              <a:tailEnd/>
            </a:ln>
          </p:spPr>
          <p:txBody>
            <a:bodyPr/>
            <a:lstStyle/>
            <a:p>
              <a:endParaRPr lang="el-GR" dirty="0"/>
            </a:p>
          </p:txBody>
        </p:sp>
        <p:sp>
          <p:nvSpPr>
            <p:cNvPr id="97313" name="Oval 33"/>
            <p:cNvSpPr>
              <a:spLocks noChangeAspect="1" noChangeArrowheads="1"/>
            </p:cNvSpPr>
            <p:nvPr/>
          </p:nvSpPr>
          <p:spPr bwMode="auto">
            <a:xfrm>
              <a:off x="350" y="1968"/>
              <a:ext cx="223" cy="179"/>
            </a:xfrm>
            <a:prstGeom prst="ellipse">
              <a:avLst/>
            </a:prstGeom>
            <a:solidFill>
              <a:srgbClr val="FF3300"/>
            </a:solidFill>
            <a:ln w="28575">
              <a:solidFill>
                <a:schemeClr val="tx1"/>
              </a:solidFill>
              <a:round/>
              <a:headEnd/>
              <a:tailEnd/>
            </a:ln>
          </p:spPr>
          <p:txBody>
            <a:bodyPr/>
            <a:lstStyle/>
            <a:p>
              <a:endParaRPr lang="el-GR" dirty="0"/>
            </a:p>
          </p:txBody>
        </p:sp>
        <p:sp>
          <p:nvSpPr>
            <p:cNvPr id="97314" name="Oval 34"/>
            <p:cNvSpPr>
              <a:spLocks noChangeAspect="1" noChangeArrowheads="1"/>
            </p:cNvSpPr>
            <p:nvPr/>
          </p:nvSpPr>
          <p:spPr bwMode="auto">
            <a:xfrm>
              <a:off x="1767" y="1968"/>
              <a:ext cx="223" cy="179"/>
            </a:xfrm>
            <a:prstGeom prst="ellipse">
              <a:avLst/>
            </a:prstGeom>
            <a:solidFill>
              <a:srgbClr val="FF3300"/>
            </a:solidFill>
            <a:ln w="28575">
              <a:solidFill>
                <a:schemeClr val="tx1"/>
              </a:solidFill>
              <a:round/>
              <a:headEnd/>
              <a:tailEnd/>
            </a:ln>
          </p:spPr>
          <p:txBody>
            <a:bodyPr/>
            <a:lstStyle/>
            <a:p>
              <a:endParaRPr lang="el-GR" dirty="0"/>
            </a:p>
          </p:txBody>
        </p:sp>
        <p:sp>
          <p:nvSpPr>
            <p:cNvPr id="97315" name="Oval 35"/>
            <p:cNvSpPr>
              <a:spLocks noChangeAspect="1" noChangeArrowheads="1"/>
            </p:cNvSpPr>
            <p:nvPr/>
          </p:nvSpPr>
          <p:spPr bwMode="auto">
            <a:xfrm>
              <a:off x="1678" y="2057"/>
              <a:ext cx="91" cy="90"/>
            </a:xfrm>
            <a:prstGeom prst="ellipse">
              <a:avLst/>
            </a:prstGeom>
            <a:solidFill>
              <a:schemeClr val="tx1"/>
            </a:solidFill>
            <a:ln w="28575">
              <a:solidFill>
                <a:schemeClr val="tx1"/>
              </a:solidFill>
              <a:round/>
              <a:headEnd/>
              <a:tailEnd/>
            </a:ln>
          </p:spPr>
          <p:txBody>
            <a:bodyPr/>
            <a:lstStyle/>
            <a:p>
              <a:endParaRPr lang="el-GR" dirty="0"/>
            </a:p>
          </p:txBody>
        </p:sp>
        <p:sp>
          <p:nvSpPr>
            <p:cNvPr id="97316" name="Oval 36"/>
            <p:cNvSpPr>
              <a:spLocks noChangeAspect="1" noChangeArrowheads="1"/>
            </p:cNvSpPr>
            <p:nvPr/>
          </p:nvSpPr>
          <p:spPr bwMode="auto">
            <a:xfrm>
              <a:off x="1589" y="2100"/>
              <a:ext cx="91" cy="91"/>
            </a:xfrm>
            <a:prstGeom prst="ellipse">
              <a:avLst/>
            </a:prstGeom>
            <a:solidFill>
              <a:srgbClr val="FF3300"/>
            </a:solidFill>
            <a:ln w="28575">
              <a:solidFill>
                <a:schemeClr val="tx1"/>
              </a:solidFill>
              <a:round/>
              <a:headEnd/>
              <a:tailEnd/>
            </a:ln>
          </p:spPr>
          <p:txBody>
            <a:bodyPr/>
            <a:lstStyle/>
            <a:p>
              <a:endParaRPr lang="el-GR" dirty="0"/>
            </a:p>
          </p:txBody>
        </p:sp>
        <p:sp>
          <p:nvSpPr>
            <p:cNvPr id="97317" name="Oval 37"/>
            <p:cNvSpPr>
              <a:spLocks noChangeAspect="1" noChangeArrowheads="1"/>
            </p:cNvSpPr>
            <p:nvPr/>
          </p:nvSpPr>
          <p:spPr bwMode="auto">
            <a:xfrm>
              <a:off x="1856" y="2145"/>
              <a:ext cx="89" cy="89"/>
            </a:xfrm>
            <a:prstGeom prst="ellipse">
              <a:avLst/>
            </a:prstGeom>
            <a:solidFill>
              <a:srgbClr val="FF3300"/>
            </a:solidFill>
            <a:ln w="28575">
              <a:solidFill>
                <a:schemeClr val="tx1"/>
              </a:solidFill>
              <a:round/>
              <a:headEnd/>
              <a:tailEnd/>
            </a:ln>
          </p:spPr>
          <p:txBody>
            <a:bodyPr/>
            <a:lstStyle/>
            <a:p>
              <a:endParaRPr lang="el-GR" dirty="0"/>
            </a:p>
          </p:txBody>
        </p:sp>
        <p:sp>
          <p:nvSpPr>
            <p:cNvPr id="97318" name="Oval 38"/>
            <p:cNvSpPr>
              <a:spLocks noChangeAspect="1" noChangeArrowheads="1"/>
            </p:cNvSpPr>
            <p:nvPr/>
          </p:nvSpPr>
          <p:spPr bwMode="auto">
            <a:xfrm>
              <a:off x="1767" y="2145"/>
              <a:ext cx="89" cy="89"/>
            </a:xfrm>
            <a:prstGeom prst="ellipse">
              <a:avLst/>
            </a:prstGeom>
            <a:solidFill>
              <a:srgbClr val="FF3300"/>
            </a:solidFill>
            <a:ln w="28575">
              <a:solidFill>
                <a:schemeClr val="tx1"/>
              </a:solidFill>
              <a:round/>
              <a:headEnd/>
              <a:tailEnd/>
            </a:ln>
          </p:spPr>
          <p:txBody>
            <a:bodyPr/>
            <a:lstStyle/>
            <a:p>
              <a:endParaRPr lang="el-GR" dirty="0"/>
            </a:p>
          </p:txBody>
        </p:sp>
        <p:sp>
          <p:nvSpPr>
            <p:cNvPr id="97319" name="Oval 39"/>
            <p:cNvSpPr>
              <a:spLocks noChangeAspect="1" noChangeArrowheads="1"/>
            </p:cNvSpPr>
            <p:nvPr/>
          </p:nvSpPr>
          <p:spPr bwMode="auto">
            <a:xfrm>
              <a:off x="1722" y="2233"/>
              <a:ext cx="90" cy="90"/>
            </a:xfrm>
            <a:prstGeom prst="ellipse">
              <a:avLst/>
            </a:prstGeom>
            <a:solidFill>
              <a:srgbClr val="FF3300"/>
            </a:solidFill>
            <a:ln w="28575">
              <a:solidFill>
                <a:schemeClr val="tx1"/>
              </a:solidFill>
              <a:round/>
              <a:headEnd/>
              <a:tailEnd/>
            </a:ln>
          </p:spPr>
          <p:txBody>
            <a:bodyPr/>
            <a:lstStyle/>
            <a:p>
              <a:endParaRPr lang="el-GR" dirty="0"/>
            </a:p>
          </p:txBody>
        </p:sp>
        <p:sp>
          <p:nvSpPr>
            <p:cNvPr id="97320" name="Oval 40"/>
            <p:cNvSpPr>
              <a:spLocks noChangeAspect="1" noChangeArrowheads="1"/>
            </p:cNvSpPr>
            <p:nvPr/>
          </p:nvSpPr>
          <p:spPr bwMode="auto">
            <a:xfrm>
              <a:off x="1678" y="2321"/>
              <a:ext cx="91" cy="91"/>
            </a:xfrm>
            <a:prstGeom prst="ellipse">
              <a:avLst/>
            </a:prstGeom>
            <a:solidFill>
              <a:schemeClr val="tx1"/>
            </a:solidFill>
            <a:ln w="28575">
              <a:solidFill>
                <a:schemeClr val="tx1"/>
              </a:solidFill>
              <a:round/>
              <a:headEnd/>
              <a:tailEnd/>
            </a:ln>
          </p:spPr>
          <p:txBody>
            <a:bodyPr/>
            <a:lstStyle/>
            <a:p>
              <a:endParaRPr lang="el-GR" dirty="0"/>
            </a:p>
          </p:txBody>
        </p:sp>
        <p:sp>
          <p:nvSpPr>
            <p:cNvPr id="97321" name="Oval 41"/>
            <p:cNvSpPr>
              <a:spLocks noChangeAspect="1" noChangeArrowheads="1"/>
            </p:cNvSpPr>
            <p:nvPr/>
          </p:nvSpPr>
          <p:spPr bwMode="auto">
            <a:xfrm>
              <a:off x="1856" y="2233"/>
              <a:ext cx="89" cy="90"/>
            </a:xfrm>
            <a:prstGeom prst="ellipse">
              <a:avLst/>
            </a:prstGeom>
            <a:solidFill>
              <a:srgbClr val="FF3300"/>
            </a:solidFill>
            <a:ln w="28575">
              <a:solidFill>
                <a:schemeClr val="tx1"/>
              </a:solidFill>
              <a:round/>
              <a:headEnd/>
              <a:tailEnd/>
            </a:ln>
          </p:spPr>
          <p:txBody>
            <a:bodyPr/>
            <a:lstStyle/>
            <a:p>
              <a:endParaRPr lang="el-GR" dirty="0"/>
            </a:p>
          </p:txBody>
        </p:sp>
        <p:sp>
          <p:nvSpPr>
            <p:cNvPr id="97322" name="Oval 42"/>
            <p:cNvSpPr>
              <a:spLocks noChangeAspect="1" noChangeArrowheads="1"/>
            </p:cNvSpPr>
            <p:nvPr/>
          </p:nvSpPr>
          <p:spPr bwMode="auto">
            <a:xfrm>
              <a:off x="1856" y="2321"/>
              <a:ext cx="89" cy="91"/>
            </a:xfrm>
            <a:prstGeom prst="ellipse">
              <a:avLst/>
            </a:prstGeom>
            <a:solidFill>
              <a:schemeClr val="tx1"/>
            </a:solidFill>
            <a:ln w="28575">
              <a:solidFill>
                <a:schemeClr val="tx1"/>
              </a:solidFill>
              <a:round/>
              <a:headEnd/>
              <a:tailEnd/>
            </a:ln>
          </p:spPr>
          <p:txBody>
            <a:bodyPr/>
            <a:lstStyle/>
            <a:p>
              <a:endParaRPr lang="el-GR" dirty="0"/>
            </a:p>
          </p:txBody>
        </p:sp>
        <p:sp>
          <p:nvSpPr>
            <p:cNvPr id="97323" name="Oval 43"/>
            <p:cNvSpPr>
              <a:spLocks noChangeAspect="1" noChangeArrowheads="1"/>
            </p:cNvSpPr>
            <p:nvPr/>
          </p:nvSpPr>
          <p:spPr bwMode="auto">
            <a:xfrm>
              <a:off x="1989" y="2057"/>
              <a:ext cx="88" cy="90"/>
            </a:xfrm>
            <a:prstGeom prst="ellipse">
              <a:avLst/>
            </a:prstGeom>
            <a:solidFill>
              <a:srgbClr val="FF3300"/>
            </a:solidFill>
            <a:ln w="28575">
              <a:solidFill>
                <a:schemeClr val="tx1"/>
              </a:solidFill>
              <a:round/>
              <a:headEnd/>
              <a:tailEnd/>
            </a:ln>
          </p:spPr>
          <p:txBody>
            <a:bodyPr/>
            <a:lstStyle/>
            <a:p>
              <a:endParaRPr lang="el-GR" dirty="0"/>
            </a:p>
          </p:txBody>
        </p:sp>
        <p:sp>
          <p:nvSpPr>
            <p:cNvPr id="97324" name="Oval 44"/>
            <p:cNvSpPr>
              <a:spLocks noChangeAspect="1" noChangeArrowheads="1"/>
            </p:cNvSpPr>
            <p:nvPr/>
          </p:nvSpPr>
          <p:spPr bwMode="auto">
            <a:xfrm>
              <a:off x="1943" y="2130"/>
              <a:ext cx="91" cy="90"/>
            </a:xfrm>
            <a:prstGeom prst="ellipse">
              <a:avLst/>
            </a:prstGeom>
            <a:solidFill>
              <a:srgbClr val="FF3300"/>
            </a:solidFill>
            <a:ln w="28575">
              <a:solidFill>
                <a:schemeClr val="tx1"/>
              </a:solidFill>
              <a:round/>
              <a:headEnd/>
              <a:tailEnd/>
            </a:ln>
          </p:spPr>
          <p:txBody>
            <a:bodyPr/>
            <a:lstStyle/>
            <a:p>
              <a:endParaRPr lang="el-GR" dirty="0"/>
            </a:p>
          </p:txBody>
        </p:sp>
        <p:sp>
          <p:nvSpPr>
            <p:cNvPr id="97325" name="Oval 45"/>
            <p:cNvSpPr>
              <a:spLocks noChangeAspect="1" noChangeArrowheads="1"/>
            </p:cNvSpPr>
            <p:nvPr/>
          </p:nvSpPr>
          <p:spPr bwMode="auto">
            <a:xfrm>
              <a:off x="1989" y="2219"/>
              <a:ext cx="88" cy="90"/>
            </a:xfrm>
            <a:prstGeom prst="ellipse">
              <a:avLst/>
            </a:prstGeom>
            <a:solidFill>
              <a:srgbClr val="FF3300"/>
            </a:solidFill>
            <a:ln w="28575">
              <a:solidFill>
                <a:schemeClr val="tx1"/>
              </a:solidFill>
              <a:round/>
              <a:headEnd/>
              <a:tailEnd/>
            </a:ln>
          </p:spPr>
          <p:txBody>
            <a:bodyPr/>
            <a:lstStyle/>
            <a:p>
              <a:endParaRPr lang="el-GR" dirty="0"/>
            </a:p>
          </p:txBody>
        </p:sp>
        <p:sp>
          <p:nvSpPr>
            <p:cNvPr id="97326" name="Oval 46"/>
            <p:cNvSpPr>
              <a:spLocks noChangeAspect="1" noChangeArrowheads="1"/>
            </p:cNvSpPr>
            <p:nvPr/>
          </p:nvSpPr>
          <p:spPr bwMode="auto">
            <a:xfrm>
              <a:off x="2032" y="2308"/>
              <a:ext cx="91" cy="88"/>
            </a:xfrm>
            <a:prstGeom prst="ellipse">
              <a:avLst/>
            </a:prstGeom>
            <a:solidFill>
              <a:schemeClr val="tx1"/>
            </a:solidFill>
            <a:ln w="28575">
              <a:solidFill>
                <a:schemeClr val="tx1"/>
              </a:solidFill>
              <a:round/>
              <a:headEnd/>
              <a:tailEnd/>
            </a:ln>
          </p:spPr>
          <p:txBody>
            <a:bodyPr/>
            <a:lstStyle/>
            <a:p>
              <a:endParaRPr lang="el-GR" dirty="0"/>
            </a:p>
          </p:txBody>
        </p:sp>
        <p:sp>
          <p:nvSpPr>
            <p:cNvPr id="97327" name="Oval 47"/>
            <p:cNvSpPr>
              <a:spLocks noChangeAspect="1" noChangeArrowheads="1"/>
            </p:cNvSpPr>
            <p:nvPr/>
          </p:nvSpPr>
          <p:spPr bwMode="auto">
            <a:xfrm>
              <a:off x="2076" y="2100"/>
              <a:ext cx="90" cy="91"/>
            </a:xfrm>
            <a:prstGeom prst="ellipse">
              <a:avLst/>
            </a:prstGeom>
            <a:solidFill>
              <a:srgbClr val="FF3300"/>
            </a:solidFill>
            <a:ln w="28575">
              <a:solidFill>
                <a:schemeClr val="tx1"/>
              </a:solidFill>
              <a:round/>
              <a:headEnd/>
              <a:tailEnd/>
            </a:ln>
          </p:spPr>
          <p:txBody>
            <a:bodyPr/>
            <a:lstStyle/>
            <a:p>
              <a:endParaRPr lang="el-GR" dirty="0"/>
            </a:p>
          </p:txBody>
        </p:sp>
        <p:sp>
          <p:nvSpPr>
            <p:cNvPr id="97328" name="Oval 48"/>
            <p:cNvSpPr>
              <a:spLocks noChangeAspect="1" noChangeArrowheads="1"/>
            </p:cNvSpPr>
            <p:nvPr/>
          </p:nvSpPr>
          <p:spPr bwMode="auto">
            <a:xfrm>
              <a:off x="2165" y="2145"/>
              <a:ext cx="90" cy="89"/>
            </a:xfrm>
            <a:prstGeom prst="ellipse">
              <a:avLst/>
            </a:prstGeom>
            <a:solidFill>
              <a:schemeClr val="tx1"/>
            </a:solidFill>
            <a:ln w="28575">
              <a:solidFill>
                <a:schemeClr val="tx1"/>
              </a:solidFill>
              <a:round/>
              <a:headEnd/>
              <a:tailEnd/>
            </a:ln>
          </p:spPr>
          <p:txBody>
            <a:bodyPr/>
            <a:lstStyle/>
            <a:p>
              <a:endParaRPr lang="el-GR" dirty="0"/>
            </a:p>
          </p:txBody>
        </p:sp>
        <p:sp>
          <p:nvSpPr>
            <p:cNvPr id="97329" name="Oval 49"/>
            <p:cNvSpPr>
              <a:spLocks noChangeAspect="1" noChangeArrowheads="1"/>
            </p:cNvSpPr>
            <p:nvPr/>
          </p:nvSpPr>
          <p:spPr bwMode="auto">
            <a:xfrm>
              <a:off x="971" y="596"/>
              <a:ext cx="399" cy="356"/>
            </a:xfrm>
            <a:prstGeom prst="ellipse">
              <a:avLst/>
            </a:prstGeom>
            <a:solidFill>
              <a:schemeClr val="bg1"/>
            </a:solidFill>
            <a:ln w="28575">
              <a:solidFill>
                <a:schemeClr val="tx1"/>
              </a:solidFill>
              <a:round/>
              <a:headEnd/>
              <a:tailEnd/>
            </a:ln>
          </p:spPr>
          <p:txBody>
            <a:bodyPr/>
            <a:lstStyle/>
            <a:p>
              <a:endParaRPr lang="el-GR" dirty="0"/>
            </a:p>
          </p:txBody>
        </p:sp>
        <p:sp>
          <p:nvSpPr>
            <p:cNvPr id="97330" name="Oval 50"/>
            <p:cNvSpPr>
              <a:spLocks noChangeAspect="1" noChangeArrowheads="1"/>
            </p:cNvSpPr>
            <p:nvPr/>
          </p:nvSpPr>
          <p:spPr bwMode="auto">
            <a:xfrm>
              <a:off x="660" y="1039"/>
              <a:ext cx="223" cy="223"/>
            </a:xfrm>
            <a:prstGeom prst="ellipse">
              <a:avLst/>
            </a:prstGeom>
            <a:solidFill>
              <a:srgbClr val="FFFF00"/>
            </a:solidFill>
            <a:ln w="28575">
              <a:solidFill>
                <a:schemeClr val="tx1"/>
              </a:solidFill>
              <a:round/>
              <a:headEnd/>
              <a:tailEnd/>
            </a:ln>
          </p:spPr>
          <p:txBody>
            <a:bodyPr/>
            <a:lstStyle/>
            <a:p>
              <a:endParaRPr lang="el-GR" dirty="0"/>
            </a:p>
          </p:txBody>
        </p:sp>
        <p:sp>
          <p:nvSpPr>
            <p:cNvPr id="97331" name="Oval 51"/>
            <p:cNvSpPr>
              <a:spLocks noChangeAspect="1" noChangeArrowheads="1"/>
            </p:cNvSpPr>
            <p:nvPr/>
          </p:nvSpPr>
          <p:spPr bwMode="auto">
            <a:xfrm>
              <a:off x="1457" y="1039"/>
              <a:ext cx="223" cy="223"/>
            </a:xfrm>
            <a:prstGeom prst="ellipse">
              <a:avLst/>
            </a:prstGeom>
            <a:solidFill>
              <a:srgbClr val="FFFF00"/>
            </a:solidFill>
            <a:ln w="28575">
              <a:solidFill>
                <a:schemeClr val="tx1"/>
              </a:solidFill>
              <a:round/>
              <a:headEnd/>
              <a:tailEnd/>
            </a:ln>
          </p:spPr>
          <p:txBody>
            <a:bodyPr/>
            <a:lstStyle/>
            <a:p>
              <a:endParaRPr lang="el-GR" dirty="0"/>
            </a:p>
          </p:txBody>
        </p:sp>
        <p:sp>
          <p:nvSpPr>
            <p:cNvPr id="97332" name="Oval 52"/>
            <p:cNvSpPr>
              <a:spLocks noChangeAspect="1" noChangeArrowheads="1"/>
            </p:cNvSpPr>
            <p:nvPr/>
          </p:nvSpPr>
          <p:spPr bwMode="auto">
            <a:xfrm>
              <a:off x="1014" y="3296"/>
              <a:ext cx="91" cy="89"/>
            </a:xfrm>
            <a:prstGeom prst="ellipse">
              <a:avLst/>
            </a:prstGeom>
            <a:solidFill>
              <a:schemeClr val="tx1"/>
            </a:solidFill>
            <a:ln w="28575">
              <a:solidFill>
                <a:schemeClr val="tx1"/>
              </a:solidFill>
              <a:round/>
              <a:headEnd/>
              <a:tailEnd/>
            </a:ln>
          </p:spPr>
          <p:txBody>
            <a:bodyPr/>
            <a:lstStyle/>
            <a:p>
              <a:endParaRPr lang="el-GR" dirty="0"/>
            </a:p>
          </p:txBody>
        </p:sp>
        <p:sp>
          <p:nvSpPr>
            <p:cNvPr id="97333" name="Oval 53"/>
            <p:cNvSpPr>
              <a:spLocks noChangeAspect="1" noChangeArrowheads="1"/>
            </p:cNvSpPr>
            <p:nvPr/>
          </p:nvSpPr>
          <p:spPr bwMode="auto">
            <a:xfrm>
              <a:off x="749" y="3296"/>
              <a:ext cx="89" cy="89"/>
            </a:xfrm>
            <a:prstGeom prst="ellipse">
              <a:avLst/>
            </a:prstGeom>
            <a:solidFill>
              <a:srgbClr val="FF3300"/>
            </a:solidFill>
            <a:ln w="28575">
              <a:solidFill>
                <a:schemeClr val="tx1"/>
              </a:solidFill>
              <a:round/>
              <a:headEnd/>
              <a:tailEnd/>
            </a:ln>
          </p:spPr>
          <p:txBody>
            <a:bodyPr/>
            <a:lstStyle/>
            <a:p>
              <a:endParaRPr lang="el-GR" dirty="0"/>
            </a:p>
          </p:txBody>
        </p:sp>
        <p:sp>
          <p:nvSpPr>
            <p:cNvPr id="97334" name="Oval 54"/>
            <p:cNvSpPr>
              <a:spLocks noChangeAspect="1" noChangeArrowheads="1"/>
            </p:cNvSpPr>
            <p:nvPr/>
          </p:nvSpPr>
          <p:spPr bwMode="auto">
            <a:xfrm>
              <a:off x="925" y="3339"/>
              <a:ext cx="91" cy="91"/>
            </a:xfrm>
            <a:prstGeom prst="ellipse">
              <a:avLst/>
            </a:prstGeom>
            <a:solidFill>
              <a:srgbClr val="FF3300"/>
            </a:solidFill>
            <a:ln w="28575">
              <a:solidFill>
                <a:schemeClr val="tx1"/>
              </a:solidFill>
              <a:round/>
              <a:headEnd/>
              <a:tailEnd/>
            </a:ln>
          </p:spPr>
          <p:txBody>
            <a:bodyPr/>
            <a:lstStyle/>
            <a:p>
              <a:endParaRPr lang="el-GR" dirty="0"/>
            </a:p>
          </p:txBody>
        </p:sp>
        <p:sp>
          <p:nvSpPr>
            <p:cNvPr id="97335" name="Oval 55"/>
            <p:cNvSpPr>
              <a:spLocks noChangeAspect="1" noChangeArrowheads="1"/>
            </p:cNvSpPr>
            <p:nvPr/>
          </p:nvSpPr>
          <p:spPr bwMode="auto">
            <a:xfrm>
              <a:off x="838" y="3339"/>
              <a:ext cx="89" cy="91"/>
            </a:xfrm>
            <a:prstGeom prst="ellipse">
              <a:avLst/>
            </a:prstGeom>
            <a:solidFill>
              <a:srgbClr val="FF3300"/>
            </a:solidFill>
            <a:ln w="28575">
              <a:solidFill>
                <a:schemeClr val="tx1"/>
              </a:solidFill>
              <a:round/>
              <a:headEnd/>
              <a:tailEnd/>
            </a:ln>
          </p:spPr>
          <p:txBody>
            <a:bodyPr/>
            <a:lstStyle/>
            <a:p>
              <a:endParaRPr lang="el-GR" dirty="0"/>
            </a:p>
          </p:txBody>
        </p:sp>
        <p:sp>
          <p:nvSpPr>
            <p:cNvPr id="97336" name="Oval 56"/>
            <p:cNvSpPr>
              <a:spLocks noChangeAspect="1" noChangeArrowheads="1"/>
            </p:cNvSpPr>
            <p:nvPr/>
          </p:nvSpPr>
          <p:spPr bwMode="auto">
            <a:xfrm>
              <a:off x="704" y="3207"/>
              <a:ext cx="90" cy="91"/>
            </a:xfrm>
            <a:prstGeom prst="ellipse">
              <a:avLst/>
            </a:prstGeom>
            <a:solidFill>
              <a:srgbClr val="FF3300"/>
            </a:solidFill>
            <a:ln w="28575">
              <a:solidFill>
                <a:schemeClr val="tx1"/>
              </a:solidFill>
              <a:round/>
              <a:headEnd/>
              <a:tailEnd/>
            </a:ln>
          </p:spPr>
          <p:txBody>
            <a:bodyPr/>
            <a:lstStyle/>
            <a:p>
              <a:endParaRPr lang="el-GR" dirty="0"/>
            </a:p>
          </p:txBody>
        </p:sp>
        <p:sp>
          <p:nvSpPr>
            <p:cNvPr id="97337" name="Oval 57"/>
            <p:cNvSpPr>
              <a:spLocks noChangeAspect="1" noChangeArrowheads="1"/>
            </p:cNvSpPr>
            <p:nvPr/>
          </p:nvSpPr>
          <p:spPr bwMode="auto">
            <a:xfrm>
              <a:off x="1279" y="3163"/>
              <a:ext cx="312" cy="222"/>
            </a:xfrm>
            <a:prstGeom prst="ellipse">
              <a:avLst/>
            </a:prstGeom>
            <a:solidFill>
              <a:schemeClr val="bg1"/>
            </a:solidFill>
            <a:ln w="28575">
              <a:solidFill>
                <a:schemeClr val="tx1"/>
              </a:solidFill>
              <a:round/>
              <a:headEnd/>
              <a:tailEnd/>
            </a:ln>
          </p:spPr>
          <p:txBody>
            <a:bodyPr/>
            <a:lstStyle/>
            <a:p>
              <a:endParaRPr lang="el-GR" dirty="0"/>
            </a:p>
          </p:txBody>
        </p:sp>
        <p:sp>
          <p:nvSpPr>
            <p:cNvPr id="97338" name="Oval 58"/>
            <p:cNvSpPr>
              <a:spLocks noChangeAspect="1" noChangeArrowheads="1"/>
            </p:cNvSpPr>
            <p:nvPr/>
          </p:nvSpPr>
          <p:spPr bwMode="auto">
            <a:xfrm>
              <a:off x="1235" y="3296"/>
              <a:ext cx="91" cy="89"/>
            </a:xfrm>
            <a:prstGeom prst="ellipse">
              <a:avLst/>
            </a:prstGeom>
            <a:solidFill>
              <a:schemeClr val="tx1"/>
            </a:solidFill>
            <a:ln w="28575">
              <a:solidFill>
                <a:schemeClr val="tx1"/>
              </a:solidFill>
              <a:round/>
              <a:headEnd/>
              <a:tailEnd/>
            </a:ln>
          </p:spPr>
          <p:txBody>
            <a:bodyPr/>
            <a:lstStyle/>
            <a:p>
              <a:endParaRPr lang="el-GR" dirty="0"/>
            </a:p>
          </p:txBody>
        </p:sp>
        <p:sp>
          <p:nvSpPr>
            <p:cNvPr id="97339" name="Oval 59"/>
            <p:cNvSpPr>
              <a:spLocks noChangeAspect="1" noChangeArrowheads="1"/>
            </p:cNvSpPr>
            <p:nvPr/>
          </p:nvSpPr>
          <p:spPr bwMode="auto">
            <a:xfrm>
              <a:off x="1324" y="3339"/>
              <a:ext cx="91" cy="91"/>
            </a:xfrm>
            <a:prstGeom prst="ellipse">
              <a:avLst/>
            </a:prstGeom>
            <a:solidFill>
              <a:srgbClr val="FF3300"/>
            </a:solidFill>
            <a:ln w="28575">
              <a:solidFill>
                <a:schemeClr val="tx1"/>
              </a:solidFill>
              <a:round/>
              <a:headEnd/>
              <a:tailEnd/>
            </a:ln>
          </p:spPr>
          <p:txBody>
            <a:bodyPr/>
            <a:lstStyle/>
            <a:p>
              <a:endParaRPr lang="el-GR" dirty="0"/>
            </a:p>
          </p:txBody>
        </p:sp>
        <p:sp>
          <p:nvSpPr>
            <p:cNvPr id="97340" name="Oval 60"/>
            <p:cNvSpPr>
              <a:spLocks noChangeAspect="1" noChangeArrowheads="1"/>
            </p:cNvSpPr>
            <p:nvPr/>
          </p:nvSpPr>
          <p:spPr bwMode="auto">
            <a:xfrm>
              <a:off x="1413" y="3339"/>
              <a:ext cx="89" cy="91"/>
            </a:xfrm>
            <a:prstGeom prst="ellipse">
              <a:avLst/>
            </a:prstGeom>
            <a:solidFill>
              <a:srgbClr val="FF3300"/>
            </a:solidFill>
            <a:ln w="28575">
              <a:solidFill>
                <a:schemeClr val="tx1"/>
              </a:solidFill>
              <a:round/>
              <a:headEnd/>
              <a:tailEnd/>
            </a:ln>
          </p:spPr>
          <p:txBody>
            <a:bodyPr/>
            <a:lstStyle/>
            <a:p>
              <a:endParaRPr lang="el-GR" dirty="0"/>
            </a:p>
          </p:txBody>
        </p:sp>
        <p:sp>
          <p:nvSpPr>
            <p:cNvPr id="97341" name="Oval 61"/>
            <p:cNvSpPr>
              <a:spLocks noChangeAspect="1" noChangeArrowheads="1"/>
            </p:cNvSpPr>
            <p:nvPr/>
          </p:nvSpPr>
          <p:spPr bwMode="auto">
            <a:xfrm>
              <a:off x="1500" y="3296"/>
              <a:ext cx="91" cy="89"/>
            </a:xfrm>
            <a:prstGeom prst="ellipse">
              <a:avLst/>
            </a:prstGeom>
            <a:solidFill>
              <a:srgbClr val="FF3300"/>
            </a:solidFill>
            <a:ln w="28575">
              <a:solidFill>
                <a:schemeClr val="tx1"/>
              </a:solidFill>
              <a:round/>
              <a:headEnd/>
              <a:tailEnd/>
            </a:ln>
          </p:spPr>
          <p:txBody>
            <a:bodyPr/>
            <a:lstStyle/>
            <a:p>
              <a:endParaRPr lang="el-GR" dirty="0"/>
            </a:p>
          </p:txBody>
        </p:sp>
        <p:sp>
          <p:nvSpPr>
            <p:cNvPr id="97342" name="Oval 62"/>
            <p:cNvSpPr>
              <a:spLocks noChangeAspect="1" noChangeArrowheads="1"/>
            </p:cNvSpPr>
            <p:nvPr/>
          </p:nvSpPr>
          <p:spPr bwMode="auto">
            <a:xfrm>
              <a:off x="1546" y="3207"/>
              <a:ext cx="89" cy="91"/>
            </a:xfrm>
            <a:prstGeom prst="ellipse">
              <a:avLst/>
            </a:prstGeom>
            <a:solidFill>
              <a:srgbClr val="FF3300"/>
            </a:solidFill>
            <a:ln w="28575">
              <a:solidFill>
                <a:schemeClr val="tx1"/>
              </a:solidFill>
              <a:round/>
              <a:headEnd/>
              <a:tailEnd/>
            </a:ln>
          </p:spPr>
          <p:txBody>
            <a:bodyPr/>
            <a:lstStyle/>
            <a:p>
              <a:endParaRPr lang="el-GR" dirty="0"/>
            </a:p>
          </p:txBody>
        </p:sp>
        <p:sp>
          <p:nvSpPr>
            <p:cNvPr id="97343" name="Line 63"/>
            <p:cNvSpPr>
              <a:spLocks noChangeAspect="1" noChangeShapeType="1"/>
            </p:cNvSpPr>
            <p:nvPr/>
          </p:nvSpPr>
          <p:spPr bwMode="auto">
            <a:xfrm>
              <a:off x="1103" y="1082"/>
              <a:ext cx="132" cy="2"/>
            </a:xfrm>
            <a:prstGeom prst="line">
              <a:avLst/>
            </a:prstGeom>
            <a:noFill/>
            <a:ln w="28575">
              <a:solidFill>
                <a:schemeClr val="tx1"/>
              </a:solidFill>
              <a:round/>
              <a:headEnd/>
              <a:tailEnd/>
            </a:ln>
          </p:spPr>
          <p:txBody>
            <a:bodyPr/>
            <a:lstStyle/>
            <a:p>
              <a:endParaRPr lang="el-GR" dirty="0"/>
            </a:p>
          </p:txBody>
        </p:sp>
        <p:sp>
          <p:nvSpPr>
            <p:cNvPr id="97344" name="Line 64"/>
            <p:cNvSpPr>
              <a:spLocks noChangeAspect="1" noChangeShapeType="1"/>
            </p:cNvSpPr>
            <p:nvPr/>
          </p:nvSpPr>
          <p:spPr bwMode="auto">
            <a:xfrm>
              <a:off x="1103" y="1570"/>
              <a:ext cx="132" cy="2"/>
            </a:xfrm>
            <a:prstGeom prst="line">
              <a:avLst/>
            </a:prstGeom>
            <a:noFill/>
            <a:ln w="28575">
              <a:solidFill>
                <a:schemeClr val="tx1"/>
              </a:solidFill>
              <a:round/>
              <a:headEnd/>
              <a:tailEnd/>
            </a:ln>
          </p:spPr>
          <p:txBody>
            <a:bodyPr/>
            <a:lstStyle/>
            <a:p>
              <a:endParaRPr lang="el-GR" dirty="0"/>
            </a:p>
          </p:txBody>
        </p:sp>
        <p:sp>
          <p:nvSpPr>
            <p:cNvPr id="97345" name="Line 65"/>
            <p:cNvSpPr>
              <a:spLocks noChangeAspect="1" noChangeShapeType="1"/>
            </p:cNvSpPr>
            <p:nvPr/>
          </p:nvSpPr>
          <p:spPr bwMode="auto">
            <a:xfrm flipV="1">
              <a:off x="482" y="1260"/>
              <a:ext cx="267" cy="708"/>
            </a:xfrm>
            <a:prstGeom prst="line">
              <a:avLst/>
            </a:prstGeom>
            <a:noFill/>
            <a:ln w="28575">
              <a:solidFill>
                <a:schemeClr val="tx1"/>
              </a:solidFill>
              <a:round/>
              <a:headEnd/>
              <a:tailEnd/>
            </a:ln>
          </p:spPr>
          <p:txBody>
            <a:bodyPr/>
            <a:lstStyle/>
            <a:p>
              <a:endParaRPr lang="el-GR" dirty="0"/>
            </a:p>
          </p:txBody>
        </p:sp>
        <p:sp>
          <p:nvSpPr>
            <p:cNvPr id="97346" name="Oval 66"/>
            <p:cNvSpPr>
              <a:spLocks noChangeAspect="1" noChangeArrowheads="1"/>
            </p:cNvSpPr>
            <p:nvPr/>
          </p:nvSpPr>
          <p:spPr bwMode="auto">
            <a:xfrm>
              <a:off x="482" y="1525"/>
              <a:ext cx="224" cy="223"/>
            </a:xfrm>
            <a:prstGeom prst="ellipse">
              <a:avLst/>
            </a:prstGeom>
            <a:solidFill>
              <a:srgbClr val="FFFF00"/>
            </a:solidFill>
            <a:ln w="28575">
              <a:solidFill>
                <a:schemeClr val="tx1"/>
              </a:solidFill>
              <a:round/>
              <a:headEnd/>
              <a:tailEnd/>
            </a:ln>
          </p:spPr>
          <p:txBody>
            <a:bodyPr/>
            <a:lstStyle/>
            <a:p>
              <a:endParaRPr lang="el-GR" dirty="0"/>
            </a:p>
          </p:txBody>
        </p:sp>
        <p:sp>
          <p:nvSpPr>
            <p:cNvPr id="97347" name="Line 67"/>
            <p:cNvSpPr>
              <a:spLocks noChangeAspect="1" noChangeShapeType="1"/>
            </p:cNvSpPr>
            <p:nvPr/>
          </p:nvSpPr>
          <p:spPr bwMode="auto">
            <a:xfrm>
              <a:off x="1589" y="1260"/>
              <a:ext cx="267" cy="708"/>
            </a:xfrm>
            <a:prstGeom prst="line">
              <a:avLst/>
            </a:prstGeom>
            <a:noFill/>
            <a:ln w="28575">
              <a:solidFill>
                <a:schemeClr val="tx1"/>
              </a:solidFill>
              <a:round/>
              <a:headEnd/>
              <a:tailEnd/>
            </a:ln>
          </p:spPr>
          <p:txBody>
            <a:bodyPr/>
            <a:lstStyle/>
            <a:p>
              <a:endParaRPr lang="el-GR" dirty="0"/>
            </a:p>
          </p:txBody>
        </p:sp>
        <p:sp>
          <p:nvSpPr>
            <p:cNvPr id="97348" name="Oval 68"/>
            <p:cNvSpPr>
              <a:spLocks noChangeAspect="1" noChangeArrowheads="1"/>
            </p:cNvSpPr>
            <p:nvPr/>
          </p:nvSpPr>
          <p:spPr bwMode="auto">
            <a:xfrm>
              <a:off x="1635" y="1525"/>
              <a:ext cx="221" cy="223"/>
            </a:xfrm>
            <a:prstGeom prst="ellipse">
              <a:avLst/>
            </a:prstGeom>
            <a:solidFill>
              <a:srgbClr val="FFFF00"/>
            </a:solidFill>
            <a:ln w="28575">
              <a:solidFill>
                <a:schemeClr val="tx1"/>
              </a:solidFill>
              <a:round/>
              <a:headEnd/>
              <a:tailEnd/>
            </a:ln>
          </p:spPr>
          <p:txBody>
            <a:bodyPr/>
            <a:lstStyle/>
            <a:p>
              <a:endParaRPr lang="el-GR" dirty="0"/>
            </a:p>
          </p:txBody>
        </p:sp>
        <p:sp>
          <p:nvSpPr>
            <p:cNvPr id="97349" name="Rectangle 69"/>
            <p:cNvSpPr>
              <a:spLocks noChangeAspect="1" noChangeArrowheads="1"/>
            </p:cNvSpPr>
            <p:nvPr/>
          </p:nvSpPr>
          <p:spPr bwMode="auto">
            <a:xfrm>
              <a:off x="1059" y="1792"/>
              <a:ext cx="46" cy="177"/>
            </a:xfrm>
            <a:prstGeom prst="rect">
              <a:avLst/>
            </a:prstGeom>
            <a:solidFill>
              <a:schemeClr val="bg1"/>
            </a:solidFill>
            <a:ln w="28575">
              <a:solidFill>
                <a:schemeClr val="tx1"/>
              </a:solidFill>
              <a:miter lim="800000"/>
              <a:headEnd/>
              <a:tailEnd/>
            </a:ln>
          </p:spPr>
          <p:txBody>
            <a:bodyPr/>
            <a:lstStyle/>
            <a:p>
              <a:endParaRPr lang="el-GR" dirty="0"/>
            </a:p>
          </p:txBody>
        </p:sp>
        <p:sp>
          <p:nvSpPr>
            <p:cNvPr id="97350" name="Rectangle 70"/>
            <p:cNvSpPr>
              <a:spLocks noChangeAspect="1" noChangeArrowheads="1"/>
            </p:cNvSpPr>
            <p:nvPr/>
          </p:nvSpPr>
          <p:spPr bwMode="auto">
            <a:xfrm>
              <a:off x="1235" y="1792"/>
              <a:ext cx="46" cy="177"/>
            </a:xfrm>
            <a:prstGeom prst="rect">
              <a:avLst/>
            </a:prstGeom>
            <a:solidFill>
              <a:schemeClr val="bg1"/>
            </a:solidFill>
            <a:ln w="28575">
              <a:solidFill>
                <a:schemeClr val="tx1"/>
              </a:solidFill>
              <a:miter lim="800000"/>
              <a:headEnd/>
              <a:tailEnd/>
            </a:ln>
          </p:spPr>
          <p:txBody>
            <a:bodyPr/>
            <a:lstStyle/>
            <a:p>
              <a:endParaRPr lang="el-GR" dirty="0"/>
            </a:p>
          </p:txBody>
        </p:sp>
        <p:sp>
          <p:nvSpPr>
            <p:cNvPr id="97351" name="Line 71"/>
            <p:cNvSpPr>
              <a:spLocks noChangeAspect="1" noChangeShapeType="1"/>
            </p:cNvSpPr>
            <p:nvPr/>
          </p:nvSpPr>
          <p:spPr bwMode="auto">
            <a:xfrm flipH="1">
              <a:off x="882" y="2057"/>
              <a:ext cx="43" cy="1106"/>
            </a:xfrm>
            <a:prstGeom prst="line">
              <a:avLst/>
            </a:prstGeom>
            <a:noFill/>
            <a:ln w="28575">
              <a:solidFill>
                <a:schemeClr val="tx1"/>
              </a:solidFill>
              <a:round/>
              <a:headEnd/>
              <a:tailEnd/>
            </a:ln>
          </p:spPr>
          <p:txBody>
            <a:bodyPr/>
            <a:lstStyle/>
            <a:p>
              <a:endParaRPr lang="el-GR" dirty="0"/>
            </a:p>
          </p:txBody>
        </p:sp>
        <p:sp>
          <p:nvSpPr>
            <p:cNvPr id="97352" name="Oval 72"/>
            <p:cNvSpPr>
              <a:spLocks noChangeAspect="1" noChangeArrowheads="1"/>
            </p:cNvSpPr>
            <p:nvPr/>
          </p:nvSpPr>
          <p:spPr bwMode="auto">
            <a:xfrm>
              <a:off x="793" y="2396"/>
              <a:ext cx="223" cy="222"/>
            </a:xfrm>
            <a:prstGeom prst="ellipse">
              <a:avLst/>
            </a:prstGeom>
            <a:solidFill>
              <a:srgbClr val="FFFF00"/>
            </a:solidFill>
            <a:ln w="28575">
              <a:solidFill>
                <a:schemeClr val="tx1"/>
              </a:solidFill>
              <a:round/>
              <a:headEnd/>
              <a:tailEnd/>
            </a:ln>
          </p:spPr>
          <p:txBody>
            <a:bodyPr/>
            <a:lstStyle/>
            <a:p>
              <a:endParaRPr lang="el-GR" dirty="0"/>
            </a:p>
          </p:txBody>
        </p:sp>
        <p:sp>
          <p:nvSpPr>
            <p:cNvPr id="97353" name="Oval 73"/>
            <p:cNvSpPr>
              <a:spLocks noChangeAspect="1" noChangeArrowheads="1"/>
            </p:cNvSpPr>
            <p:nvPr/>
          </p:nvSpPr>
          <p:spPr bwMode="auto">
            <a:xfrm>
              <a:off x="793" y="2942"/>
              <a:ext cx="223" cy="223"/>
            </a:xfrm>
            <a:prstGeom prst="ellipse">
              <a:avLst/>
            </a:prstGeom>
            <a:solidFill>
              <a:srgbClr val="FFFF00"/>
            </a:solidFill>
            <a:ln w="28575">
              <a:solidFill>
                <a:schemeClr val="tx1"/>
              </a:solidFill>
              <a:round/>
              <a:headEnd/>
              <a:tailEnd/>
            </a:ln>
          </p:spPr>
          <p:txBody>
            <a:bodyPr/>
            <a:lstStyle/>
            <a:p>
              <a:endParaRPr lang="el-GR" dirty="0"/>
            </a:p>
          </p:txBody>
        </p:sp>
        <p:sp>
          <p:nvSpPr>
            <p:cNvPr id="97354" name="Oval 74"/>
            <p:cNvSpPr>
              <a:spLocks noChangeAspect="1" noChangeArrowheads="1"/>
            </p:cNvSpPr>
            <p:nvPr/>
          </p:nvSpPr>
          <p:spPr bwMode="auto">
            <a:xfrm>
              <a:off x="793" y="1924"/>
              <a:ext cx="223" cy="223"/>
            </a:xfrm>
            <a:prstGeom prst="ellipse">
              <a:avLst/>
            </a:prstGeom>
            <a:solidFill>
              <a:srgbClr val="FFFF00"/>
            </a:solidFill>
            <a:ln w="28575">
              <a:solidFill>
                <a:schemeClr val="tx1"/>
              </a:solidFill>
              <a:round/>
              <a:headEnd/>
              <a:tailEnd/>
            </a:ln>
          </p:spPr>
          <p:txBody>
            <a:bodyPr/>
            <a:lstStyle/>
            <a:p>
              <a:endParaRPr lang="el-GR" dirty="0"/>
            </a:p>
          </p:txBody>
        </p:sp>
        <p:sp>
          <p:nvSpPr>
            <p:cNvPr id="97355" name="Line 75"/>
            <p:cNvSpPr>
              <a:spLocks noChangeAspect="1" noChangeShapeType="1"/>
            </p:cNvSpPr>
            <p:nvPr/>
          </p:nvSpPr>
          <p:spPr bwMode="auto">
            <a:xfrm>
              <a:off x="1413" y="2013"/>
              <a:ext cx="44" cy="1150"/>
            </a:xfrm>
            <a:prstGeom prst="line">
              <a:avLst/>
            </a:prstGeom>
            <a:noFill/>
            <a:ln w="28575">
              <a:solidFill>
                <a:schemeClr val="tx1"/>
              </a:solidFill>
              <a:round/>
              <a:headEnd/>
              <a:tailEnd/>
            </a:ln>
          </p:spPr>
          <p:txBody>
            <a:bodyPr/>
            <a:lstStyle/>
            <a:p>
              <a:endParaRPr lang="el-GR" dirty="0"/>
            </a:p>
          </p:txBody>
        </p:sp>
        <p:sp>
          <p:nvSpPr>
            <p:cNvPr id="97356" name="Oval 76"/>
            <p:cNvSpPr>
              <a:spLocks noChangeAspect="1" noChangeArrowheads="1"/>
            </p:cNvSpPr>
            <p:nvPr/>
          </p:nvSpPr>
          <p:spPr bwMode="auto">
            <a:xfrm>
              <a:off x="1324" y="2396"/>
              <a:ext cx="224" cy="222"/>
            </a:xfrm>
            <a:prstGeom prst="ellipse">
              <a:avLst/>
            </a:prstGeom>
            <a:solidFill>
              <a:srgbClr val="FFFF00"/>
            </a:solidFill>
            <a:ln w="28575">
              <a:solidFill>
                <a:schemeClr val="tx1"/>
              </a:solidFill>
              <a:round/>
              <a:headEnd/>
              <a:tailEnd/>
            </a:ln>
          </p:spPr>
          <p:txBody>
            <a:bodyPr/>
            <a:lstStyle/>
            <a:p>
              <a:endParaRPr lang="el-GR" dirty="0"/>
            </a:p>
          </p:txBody>
        </p:sp>
        <p:sp>
          <p:nvSpPr>
            <p:cNvPr id="97357" name="Oval 77"/>
            <p:cNvSpPr>
              <a:spLocks noChangeAspect="1" noChangeArrowheads="1"/>
            </p:cNvSpPr>
            <p:nvPr/>
          </p:nvSpPr>
          <p:spPr bwMode="auto">
            <a:xfrm>
              <a:off x="1324" y="2942"/>
              <a:ext cx="224" cy="223"/>
            </a:xfrm>
            <a:prstGeom prst="ellipse">
              <a:avLst/>
            </a:prstGeom>
            <a:solidFill>
              <a:srgbClr val="FFFF00"/>
            </a:solidFill>
            <a:ln w="28575">
              <a:solidFill>
                <a:schemeClr val="tx1"/>
              </a:solidFill>
              <a:round/>
              <a:headEnd/>
              <a:tailEnd/>
            </a:ln>
          </p:spPr>
          <p:txBody>
            <a:bodyPr/>
            <a:lstStyle/>
            <a:p>
              <a:endParaRPr lang="el-GR" dirty="0"/>
            </a:p>
          </p:txBody>
        </p:sp>
        <p:sp>
          <p:nvSpPr>
            <p:cNvPr id="97358" name="Oval 78"/>
            <p:cNvSpPr>
              <a:spLocks noChangeAspect="1" noChangeArrowheads="1"/>
            </p:cNvSpPr>
            <p:nvPr/>
          </p:nvSpPr>
          <p:spPr bwMode="auto">
            <a:xfrm>
              <a:off x="1324" y="1924"/>
              <a:ext cx="224" cy="223"/>
            </a:xfrm>
            <a:prstGeom prst="ellipse">
              <a:avLst/>
            </a:prstGeom>
            <a:solidFill>
              <a:srgbClr val="FFFF00"/>
            </a:solidFill>
            <a:ln w="28575">
              <a:solidFill>
                <a:schemeClr val="tx1"/>
              </a:solidFill>
              <a:round/>
              <a:headEnd/>
              <a:tailEnd/>
            </a:ln>
          </p:spPr>
          <p:txBody>
            <a:bodyPr/>
            <a:lstStyle/>
            <a:p>
              <a:endParaRPr lang="el-GR" dirty="0"/>
            </a:p>
          </p:txBody>
        </p:sp>
        <p:grpSp>
          <p:nvGrpSpPr>
            <p:cNvPr id="4" name="Group 79"/>
            <p:cNvGrpSpPr>
              <a:grpSpLocks noChangeAspect="1"/>
            </p:cNvGrpSpPr>
            <p:nvPr/>
          </p:nvGrpSpPr>
          <p:grpSpPr bwMode="auto">
            <a:xfrm>
              <a:off x="1014" y="2053"/>
              <a:ext cx="310" cy="7"/>
              <a:chOff x="1781" y="1843"/>
              <a:chExt cx="178" cy="4"/>
            </a:xfrm>
          </p:grpSpPr>
          <p:sp>
            <p:nvSpPr>
              <p:cNvPr id="97360" name="Rectangle 80"/>
              <p:cNvSpPr>
                <a:spLocks noChangeAspect="1" noChangeArrowheads="1"/>
              </p:cNvSpPr>
              <p:nvPr/>
            </p:nvSpPr>
            <p:spPr bwMode="auto">
              <a:xfrm>
                <a:off x="1781" y="1843"/>
                <a:ext cx="14" cy="4"/>
              </a:xfrm>
              <a:prstGeom prst="rect">
                <a:avLst/>
              </a:prstGeom>
              <a:solidFill>
                <a:schemeClr val="bg1"/>
              </a:solidFill>
              <a:ln w="28575">
                <a:solidFill>
                  <a:schemeClr val="tx1"/>
                </a:solidFill>
                <a:miter lim="800000"/>
                <a:headEnd/>
                <a:tailEnd/>
              </a:ln>
            </p:spPr>
            <p:txBody>
              <a:bodyPr/>
              <a:lstStyle/>
              <a:p>
                <a:endParaRPr lang="el-GR" dirty="0"/>
              </a:p>
            </p:txBody>
          </p:sp>
          <p:sp>
            <p:nvSpPr>
              <p:cNvPr id="97361" name="Rectangle 81"/>
              <p:cNvSpPr>
                <a:spLocks noChangeAspect="1" noChangeArrowheads="1"/>
              </p:cNvSpPr>
              <p:nvPr/>
            </p:nvSpPr>
            <p:spPr bwMode="auto">
              <a:xfrm>
                <a:off x="1805" y="1843"/>
                <a:ext cx="13" cy="4"/>
              </a:xfrm>
              <a:prstGeom prst="rect">
                <a:avLst/>
              </a:prstGeom>
              <a:solidFill>
                <a:schemeClr val="bg1"/>
              </a:solidFill>
              <a:ln w="28575">
                <a:solidFill>
                  <a:schemeClr val="tx1"/>
                </a:solidFill>
                <a:miter lim="800000"/>
                <a:headEnd/>
                <a:tailEnd/>
              </a:ln>
            </p:spPr>
            <p:txBody>
              <a:bodyPr/>
              <a:lstStyle/>
              <a:p>
                <a:endParaRPr lang="el-GR" dirty="0"/>
              </a:p>
            </p:txBody>
          </p:sp>
          <p:sp>
            <p:nvSpPr>
              <p:cNvPr id="97362" name="Rectangle 82"/>
              <p:cNvSpPr>
                <a:spLocks noChangeAspect="1" noChangeArrowheads="1"/>
              </p:cNvSpPr>
              <p:nvPr/>
            </p:nvSpPr>
            <p:spPr bwMode="auto">
              <a:xfrm>
                <a:off x="1829" y="1843"/>
                <a:ext cx="13" cy="4"/>
              </a:xfrm>
              <a:prstGeom prst="rect">
                <a:avLst/>
              </a:prstGeom>
              <a:solidFill>
                <a:schemeClr val="bg1"/>
              </a:solidFill>
              <a:ln w="28575">
                <a:solidFill>
                  <a:schemeClr val="tx1"/>
                </a:solidFill>
                <a:miter lim="800000"/>
                <a:headEnd/>
                <a:tailEnd/>
              </a:ln>
            </p:spPr>
            <p:txBody>
              <a:bodyPr/>
              <a:lstStyle/>
              <a:p>
                <a:endParaRPr lang="el-GR" dirty="0"/>
              </a:p>
            </p:txBody>
          </p:sp>
          <p:sp>
            <p:nvSpPr>
              <p:cNvPr id="97363" name="Rectangle 83"/>
              <p:cNvSpPr>
                <a:spLocks noChangeAspect="1" noChangeArrowheads="1"/>
              </p:cNvSpPr>
              <p:nvPr/>
            </p:nvSpPr>
            <p:spPr bwMode="auto">
              <a:xfrm>
                <a:off x="1852" y="1843"/>
                <a:ext cx="14" cy="4"/>
              </a:xfrm>
              <a:prstGeom prst="rect">
                <a:avLst/>
              </a:prstGeom>
              <a:solidFill>
                <a:schemeClr val="bg1"/>
              </a:solidFill>
              <a:ln w="28575">
                <a:solidFill>
                  <a:schemeClr val="tx1"/>
                </a:solidFill>
                <a:miter lim="800000"/>
                <a:headEnd/>
                <a:tailEnd/>
              </a:ln>
            </p:spPr>
            <p:txBody>
              <a:bodyPr/>
              <a:lstStyle/>
              <a:p>
                <a:endParaRPr lang="el-GR" dirty="0"/>
              </a:p>
            </p:txBody>
          </p:sp>
          <p:sp>
            <p:nvSpPr>
              <p:cNvPr id="97364" name="Rectangle 84"/>
              <p:cNvSpPr>
                <a:spLocks noChangeAspect="1" noChangeArrowheads="1"/>
              </p:cNvSpPr>
              <p:nvPr/>
            </p:nvSpPr>
            <p:spPr bwMode="auto">
              <a:xfrm>
                <a:off x="1876" y="1843"/>
                <a:ext cx="13" cy="4"/>
              </a:xfrm>
              <a:prstGeom prst="rect">
                <a:avLst/>
              </a:prstGeom>
              <a:solidFill>
                <a:schemeClr val="bg1"/>
              </a:solidFill>
              <a:ln w="28575">
                <a:solidFill>
                  <a:schemeClr val="tx1"/>
                </a:solidFill>
                <a:miter lim="800000"/>
                <a:headEnd/>
                <a:tailEnd/>
              </a:ln>
            </p:spPr>
            <p:txBody>
              <a:bodyPr/>
              <a:lstStyle/>
              <a:p>
                <a:endParaRPr lang="el-GR" dirty="0"/>
              </a:p>
            </p:txBody>
          </p:sp>
          <p:sp>
            <p:nvSpPr>
              <p:cNvPr id="97365" name="Rectangle 85"/>
              <p:cNvSpPr>
                <a:spLocks noChangeAspect="1" noChangeArrowheads="1"/>
              </p:cNvSpPr>
              <p:nvPr/>
            </p:nvSpPr>
            <p:spPr bwMode="auto">
              <a:xfrm>
                <a:off x="1900" y="1843"/>
                <a:ext cx="13" cy="4"/>
              </a:xfrm>
              <a:prstGeom prst="rect">
                <a:avLst/>
              </a:prstGeom>
              <a:solidFill>
                <a:schemeClr val="bg1"/>
              </a:solidFill>
              <a:ln w="28575">
                <a:solidFill>
                  <a:schemeClr val="tx1"/>
                </a:solidFill>
                <a:miter lim="800000"/>
                <a:headEnd/>
                <a:tailEnd/>
              </a:ln>
            </p:spPr>
            <p:txBody>
              <a:bodyPr/>
              <a:lstStyle/>
              <a:p>
                <a:endParaRPr lang="el-GR" dirty="0"/>
              </a:p>
            </p:txBody>
          </p:sp>
          <p:sp>
            <p:nvSpPr>
              <p:cNvPr id="97366" name="Rectangle 86"/>
              <p:cNvSpPr>
                <a:spLocks noChangeAspect="1" noChangeArrowheads="1"/>
              </p:cNvSpPr>
              <p:nvPr/>
            </p:nvSpPr>
            <p:spPr bwMode="auto">
              <a:xfrm>
                <a:off x="1923" y="1843"/>
                <a:ext cx="14" cy="4"/>
              </a:xfrm>
              <a:prstGeom prst="rect">
                <a:avLst/>
              </a:prstGeom>
              <a:solidFill>
                <a:schemeClr val="bg1"/>
              </a:solidFill>
              <a:ln w="28575">
                <a:solidFill>
                  <a:schemeClr val="tx1"/>
                </a:solidFill>
                <a:miter lim="800000"/>
                <a:headEnd/>
                <a:tailEnd/>
              </a:ln>
            </p:spPr>
            <p:txBody>
              <a:bodyPr/>
              <a:lstStyle/>
              <a:p>
                <a:endParaRPr lang="el-GR" dirty="0"/>
              </a:p>
            </p:txBody>
          </p:sp>
          <p:sp>
            <p:nvSpPr>
              <p:cNvPr id="97367" name="Rectangle 87"/>
              <p:cNvSpPr>
                <a:spLocks noChangeAspect="1" noChangeArrowheads="1"/>
              </p:cNvSpPr>
              <p:nvPr/>
            </p:nvSpPr>
            <p:spPr bwMode="auto">
              <a:xfrm>
                <a:off x="1947" y="1843"/>
                <a:ext cx="12" cy="4"/>
              </a:xfrm>
              <a:prstGeom prst="rect">
                <a:avLst/>
              </a:prstGeom>
              <a:solidFill>
                <a:schemeClr val="bg1"/>
              </a:solidFill>
              <a:ln w="28575">
                <a:solidFill>
                  <a:schemeClr val="tx1"/>
                </a:solidFill>
                <a:miter lim="800000"/>
                <a:headEnd/>
                <a:tailEnd/>
              </a:ln>
            </p:spPr>
            <p:txBody>
              <a:bodyPr/>
              <a:lstStyle/>
              <a:p>
                <a:endParaRPr lang="el-GR" dirty="0"/>
              </a:p>
            </p:txBody>
          </p:sp>
        </p:grpSp>
        <p:sp>
          <p:nvSpPr>
            <p:cNvPr id="97368" name="Oval 88"/>
            <p:cNvSpPr>
              <a:spLocks noChangeAspect="1" noChangeArrowheads="1"/>
            </p:cNvSpPr>
            <p:nvPr/>
          </p:nvSpPr>
          <p:spPr bwMode="auto">
            <a:xfrm>
              <a:off x="580" y="2302"/>
              <a:ext cx="91" cy="91"/>
            </a:xfrm>
            <a:prstGeom prst="ellipse">
              <a:avLst/>
            </a:prstGeom>
            <a:solidFill>
              <a:schemeClr val="tx1"/>
            </a:solidFill>
            <a:ln w="28575">
              <a:solidFill>
                <a:schemeClr val="tx1"/>
              </a:solidFill>
              <a:round/>
              <a:headEnd/>
              <a:tailEnd/>
            </a:ln>
          </p:spPr>
          <p:txBody>
            <a:bodyPr/>
            <a:lstStyle/>
            <a:p>
              <a:endParaRPr lang="el-GR" dirty="0"/>
            </a:p>
          </p:txBody>
        </p:sp>
        <p:sp>
          <p:nvSpPr>
            <p:cNvPr id="97369" name="Rectangle 89"/>
            <p:cNvSpPr>
              <a:spLocks noChangeArrowheads="1"/>
            </p:cNvSpPr>
            <p:nvPr/>
          </p:nvSpPr>
          <p:spPr bwMode="auto">
            <a:xfrm>
              <a:off x="1102" y="950"/>
              <a:ext cx="137" cy="317"/>
            </a:xfrm>
            <a:prstGeom prst="rect">
              <a:avLst/>
            </a:prstGeom>
            <a:solidFill>
              <a:schemeClr val="bg1"/>
            </a:solidFill>
            <a:ln w="28575">
              <a:solidFill>
                <a:schemeClr val="tx1"/>
              </a:solidFill>
              <a:miter lim="800000"/>
              <a:headEnd/>
              <a:tailEnd/>
            </a:ln>
          </p:spPr>
          <p:txBody>
            <a:bodyPr/>
            <a:lstStyle/>
            <a:p>
              <a:endParaRPr lang="el-GR" dirty="0"/>
            </a:p>
          </p:txBody>
        </p:sp>
        <p:sp>
          <p:nvSpPr>
            <p:cNvPr id="97370" name="Rectangle 90"/>
            <p:cNvSpPr>
              <a:spLocks noChangeArrowheads="1"/>
            </p:cNvSpPr>
            <p:nvPr/>
          </p:nvSpPr>
          <p:spPr bwMode="auto">
            <a:xfrm>
              <a:off x="1102" y="1267"/>
              <a:ext cx="137" cy="317"/>
            </a:xfrm>
            <a:prstGeom prst="rect">
              <a:avLst/>
            </a:prstGeom>
            <a:solidFill>
              <a:schemeClr val="bg1"/>
            </a:solidFill>
            <a:ln w="28575">
              <a:solidFill>
                <a:schemeClr val="tx1"/>
              </a:solidFill>
              <a:miter lim="800000"/>
              <a:headEnd/>
              <a:tailEnd/>
            </a:ln>
          </p:spPr>
          <p:txBody>
            <a:bodyPr/>
            <a:lstStyle/>
            <a:p>
              <a:endParaRPr lang="el-GR" dirty="0"/>
            </a:p>
          </p:txBody>
        </p:sp>
        <p:sp>
          <p:nvSpPr>
            <p:cNvPr id="97371" name="Rectangle 91"/>
            <p:cNvSpPr>
              <a:spLocks noChangeArrowheads="1"/>
            </p:cNvSpPr>
            <p:nvPr/>
          </p:nvSpPr>
          <p:spPr bwMode="auto">
            <a:xfrm>
              <a:off x="1102" y="1585"/>
              <a:ext cx="137" cy="317"/>
            </a:xfrm>
            <a:prstGeom prst="rect">
              <a:avLst/>
            </a:prstGeom>
            <a:solidFill>
              <a:schemeClr val="bg1"/>
            </a:solidFill>
            <a:ln w="28575">
              <a:solidFill>
                <a:schemeClr val="tx1"/>
              </a:solidFill>
              <a:miter lim="800000"/>
              <a:headEnd/>
              <a:tailEnd/>
            </a:ln>
          </p:spPr>
          <p:txBody>
            <a:bodyPr/>
            <a:lstStyle/>
            <a:p>
              <a:endParaRPr lang="el-GR" dirty="0"/>
            </a:p>
          </p:txBody>
        </p:sp>
        <p:sp>
          <p:nvSpPr>
            <p:cNvPr id="97372" name="Oval 92"/>
            <p:cNvSpPr>
              <a:spLocks noChangeAspect="1" noChangeArrowheads="1"/>
            </p:cNvSpPr>
            <p:nvPr/>
          </p:nvSpPr>
          <p:spPr bwMode="auto">
            <a:xfrm>
              <a:off x="83" y="2095"/>
              <a:ext cx="91" cy="89"/>
            </a:xfrm>
            <a:prstGeom prst="ellipse">
              <a:avLst/>
            </a:prstGeom>
            <a:solidFill>
              <a:schemeClr val="tx1"/>
            </a:solidFill>
            <a:ln w="28575">
              <a:solidFill>
                <a:schemeClr val="tx1"/>
              </a:solidFill>
              <a:round/>
              <a:headEnd/>
              <a:tailEnd/>
            </a:ln>
          </p:spPr>
          <p:txBody>
            <a:bodyPr/>
            <a:lstStyle/>
            <a:p>
              <a:endParaRPr lang="el-GR" dirty="0"/>
            </a:p>
          </p:txBody>
        </p:sp>
      </p:grpSp>
      <p:graphicFrame>
        <p:nvGraphicFramePr>
          <p:cNvPr id="97373" name="Group 93"/>
          <p:cNvGraphicFramePr>
            <a:graphicFrameLocks noGrp="1"/>
          </p:cNvGraphicFramePr>
          <p:nvPr>
            <p:extLst>
              <p:ext uri="{D42A27DB-BD31-4B8C-83A1-F6EECF244321}">
                <p14:modId xmlns:p14="http://schemas.microsoft.com/office/powerpoint/2010/main" val="3110900705"/>
              </p:ext>
            </p:extLst>
          </p:nvPr>
        </p:nvGraphicFramePr>
        <p:xfrm>
          <a:off x="6024563" y="949325"/>
          <a:ext cx="4464050" cy="5826634"/>
        </p:xfrm>
        <a:graphic>
          <a:graphicData uri="http://schemas.openxmlformats.org/drawingml/2006/table">
            <a:tbl>
              <a:tblPr/>
              <a:tblGrid>
                <a:gridCol w="3411537">
                  <a:extLst>
                    <a:ext uri="{9D8B030D-6E8A-4147-A177-3AD203B41FA5}">
                      <a16:colId xmlns:a16="http://schemas.microsoft.com/office/drawing/2014/main" val="20000"/>
                    </a:ext>
                  </a:extLst>
                </a:gridCol>
                <a:gridCol w="1052513">
                  <a:extLst>
                    <a:ext uri="{9D8B030D-6E8A-4147-A177-3AD203B41FA5}">
                      <a16:colId xmlns:a16="http://schemas.microsoft.com/office/drawing/2014/main" val="20001"/>
                    </a:ext>
                  </a:extLst>
                </a:gridCol>
              </a:tblGrid>
              <a:tr h="247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1600" b="1" i="0" u="none" strike="noStrike" cap="none" normalizeH="0" baseline="0" dirty="0">
                        <a:ln>
                          <a:noFill/>
                        </a:ln>
                        <a:solidFill>
                          <a:schemeClr val="tx1"/>
                        </a:solidFill>
                        <a:effectLst/>
                        <a:latin typeface="+mj-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Σκορ</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781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600" b="1" i="0" u="none" strike="noStrike" cap="none" normalizeH="0" baseline="0" dirty="0">
                          <a:ln>
                            <a:noFill/>
                          </a:ln>
                          <a:solidFill>
                            <a:schemeClr val="tx1"/>
                          </a:solidFill>
                          <a:effectLst/>
                          <a:latin typeface="+mj-lt"/>
                        </a:rPr>
                        <a:t>Α. Προσβολή αρθρώσεων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600" b="1" i="0" u="none" strike="noStrike" cap="none" normalizeH="0" baseline="0" dirty="0">
                          <a:ln>
                            <a:noFill/>
                          </a:ln>
                          <a:solidFill>
                            <a:schemeClr val="tx1"/>
                          </a:solidFill>
                          <a:effectLst/>
                          <a:latin typeface="+mj-lt"/>
                        </a:rPr>
                        <a:t>(ευαισθησία ή διόγκωση)</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l-GR"/>
                    </a:p>
                  </a:txBody>
                  <a:tcPr/>
                </a:tc>
                <a:extLst>
                  <a:ext uri="{0D108BD9-81ED-4DB2-BD59-A6C34878D82A}">
                    <a16:rowId xmlns:a16="http://schemas.microsoft.com/office/drawing/2014/main" val="10001"/>
                  </a:ext>
                </a:extLst>
              </a:tr>
              <a:tr h="269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1 μεγάλη άρθρωση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255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2-10 μεγάλες αρθρώσεις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311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bg1"/>
                          </a:solidFill>
                          <a:effectLst/>
                          <a:latin typeface="+mj-lt"/>
                        </a:rPr>
                        <a:t>1-3 μικρές αρθρώσεις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bg1"/>
                          </a:solidFill>
                          <a:effectLst/>
                          <a:latin typeface="+mj-lt"/>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4"/>
                  </a:ext>
                </a:extLst>
              </a:tr>
              <a:tr h="288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bg1"/>
                          </a:solidFill>
                          <a:effectLst/>
                          <a:latin typeface="+mj-lt"/>
                        </a:rPr>
                        <a:t>4-10 μικρές αρθρώσεις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bg1"/>
                          </a:solidFill>
                          <a:effectLst/>
                          <a:latin typeface="+mj-lt"/>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extLst>
                  <a:ext uri="{0D108BD9-81ED-4DB2-BD59-A6C34878D82A}">
                    <a16:rowId xmlns:a16="http://schemas.microsoft.com/office/drawing/2014/main" val="10005"/>
                  </a:ext>
                </a:extLst>
              </a:tr>
              <a:tr h="269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&gt; 10 αρθρώσεις</a:t>
                      </a:r>
                      <a:r>
                        <a:rPr kumimoji="0" lang="en-US" sz="1400" b="1" i="0" u="none" strike="noStrike" cap="none" normalizeH="0" baseline="0" dirty="0">
                          <a:ln>
                            <a:noFill/>
                          </a:ln>
                          <a:solidFill>
                            <a:schemeClr val="tx1"/>
                          </a:solidFill>
                          <a:effectLst/>
                          <a:latin typeface="+mj-lt"/>
                        </a:rPr>
                        <a:t> (</a:t>
                      </a:r>
                      <a:r>
                        <a:rPr kumimoji="0" lang="en-US" sz="1400" b="1" i="0" u="none" strike="noStrike" cap="none" normalizeH="0" baseline="0" dirty="0">
                          <a:ln>
                            <a:noFill/>
                          </a:ln>
                          <a:solidFill>
                            <a:schemeClr val="tx1"/>
                          </a:solidFill>
                          <a:effectLst/>
                          <a:latin typeface="+mj-lt"/>
                          <a:cs typeface="Arial" pitchFamily="34" charset="0"/>
                        </a:rPr>
                        <a:t>≥ 1 </a:t>
                      </a:r>
                      <a:r>
                        <a:rPr kumimoji="0" lang="el-GR" sz="1400" b="1" i="0" u="none" strike="noStrike" cap="none" normalizeH="0" baseline="0" dirty="0">
                          <a:ln>
                            <a:noFill/>
                          </a:ln>
                          <a:solidFill>
                            <a:schemeClr val="tx1"/>
                          </a:solidFill>
                          <a:effectLst/>
                          <a:latin typeface="+mj-lt"/>
                          <a:cs typeface="Arial" pitchFamily="34" charset="0"/>
                        </a:rPr>
                        <a:t>μικρή άρθρωση)</a:t>
                      </a:r>
                      <a:endParaRPr kumimoji="0" lang="en-US" sz="1400" b="1" i="0" u="none" strike="noStrike" cap="none" normalizeH="0" baseline="0" dirty="0">
                        <a:ln>
                          <a:noFill/>
                        </a:ln>
                        <a:solidFill>
                          <a:schemeClr val="tx1"/>
                        </a:solidFill>
                        <a:effectLst/>
                        <a:latin typeface="+mj-lt"/>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8575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600" b="1" i="0" u="none" strike="noStrike" cap="none" normalizeH="0" baseline="0" dirty="0">
                          <a:ln>
                            <a:noFill/>
                          </a:ln>
                          <a:solidFill>
                            <a:schemeClr val="tx1"/>
                          </a:solidFill>
                          <a:effectLst/>
                          <a:latin typeface="+mj-lt"/>
                        </a:rPr>
                        <a:t>Β. Ορολογικός έλεγχος</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l-GR"/>
                    </a:p>
                  </a:txBody>
                  <a:tcPr/>
                </a:tc>
                <a:extLst>
                  <a:ext uri="{0D108BD9-81ED-4DB2-BD59-A6C34878D82A}">
                    <a16:rowId xmlns:a16="http://schemas.microsoft.com/office/drawing/2014/main" val="10007"/>
                  </a:ext>
                </a:extLst>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mj-lt"/>
                        </a:rPr>
                        <a:t>RF</a:t>
                      </a:r>
                      <a:r>
                        <a:rPr kumimoji="0" lang="el-GR" sz="1400" b="1" i="0" u="none" strike="noStrike" cap="none" normalizeH="0" baseline="0" dirty="0">
                          <a:ln>
                            <a:noFill/>
                          </a:ln>
                          <a:solidFill>
                            <a:schemeClr val="tx1"/>
                          </a:solidFill>
                          <a:effectLst/>
                          <a:latin typeface="+mj-lt"/>
                        </a:rPr>
                        <a:t> και </a:t>
                      </a:r>
                      <a:r>
                        <a:rPr kumimoji="0" lang="en-US" sz="1400" b="1" i="0" u="none" strike="noStrike" cap="none" normalizeH="0" baseline="0" dirty="0">
                          <a:ln>
                            <a:noFill/>
                          </a:ln>
                          <a:solidFill>
                            <a:schemeClr val="tx1"/>
                          </a:solidFill>
                          <a:effectLst/>
                          <a:latin typeface="+mj-lt"/>
                        </a:rPr>
                        <a:t>anti-CCP = (-)</a:t>
                      </a:r>
                      <a:endParaRPr kumimoji="0" lang="el-GR" sz="1400" b="1" i="0" u="none" strike="noStrike" cap="none" normalizeH="0" baseline="0" dirty="0">
                        <a:ln>
                          <a:noFill/>
                        </a:ln>
                        <a:solidFill>
                          <a:schemeClr val="tx1"/>
                        </a:solidFill>
                        <a:effectLst/>
                        <a:latin typeface="+mj-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mj-lt"/>
                        </a:rPr>
                        <a:t>0</a:t>
                      </a:r>
                      <a:endParaRPr kumimoji="0" lang="el-GR" sz="1400" b="1" i="0" u="none" strike="noStrike" cap="none" normalizeH="0" baseline="0" dirty="0">
                        <a:ln>
                          <a:noFill/>
                        </a:ln>
                        <a:solidFill>
                          <a:schemeClr val="tx1"/>
                        </a:solidFill>
                        <a:effectLst/>
                        <a:latin typeface="+mj-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mj-lt"/>
                        </a:rPr>
                        <a:t>RF </a:t>
                      </a:r>
                      <a:r>
                        <a:rPr kumimoji="0" lang="el-GR" sz="1400" b="1" i="0" u="none" strike="noStrike" cap="none" normalizeH="0" baseline="0" dirty="0">
                          <a:ln>
                            <a:noFill/>
                          </a:ln>
                          <a:solidFill>
                            <a:schemeClr val="tx1"/>
                          </a:solidFill>
                          <a:effectLst/>
                          <a:latin typeface="+mj-lt"/>
                        </a:rPr>
                        <a:t>ή </a:t>
                      </a:r>
                      <a:r>
                        <a:rPr kumimoji="0" lang="en-US" sz="1400" b="1" i="0" u="none" strike="noStrike" cap="none" normalizeH="0" baseline="0" dirty="0">
                          <a:ln>
                            <a:noFill/>
                          </a:ln>
                          <a:solidFill>
                            <a:schemeClr val="tx1"/>
                          </a:solidFill>
                          <a:effectLst/>
                          <a:latin typeface="+mj-lt"/>
                        </a:rPr>
                        <a:t>anti-CCP = (+)</a:t>
                      </a:r>
                      <a:r>
                        <a:rPr kumimoji="0" lang="en-US" sz="1600" b="1" i="0" u="none" strike="noStrike" cap="none" normalizeH="0" baseline="0" dirty="0">
                          <a:ln>
                            <a:noFill/>
                          </a:ln>
                          <a:solidFill>
                            <a:schemeClr val="tx1"/>
                          </a:solidFill>
                          <a:effectLst/>
                          <a:latin typeface="+mj-lt"/>
                        </a:rPr>
                        <a:t> </a:t>
                      </a:r>
                      <a:r>
                        <a:rPr kumimoji="0" lang="en-US" sz="1200" b="1" i="0" u="none" strike="noStrike" cap="none" normalizeH="0" baseline="0" dirty="0">
                          <a:ln>
                            <a:noFill/>
                          </a:ln>
                          <a:solidFill>
                            <a:schemeClr val="tx1"/>
                          </a:solidFill>
                          <a:effectLst/>
                          <a:latin typeface="+mj-lt"/>
                        </a:rPr>
                        <a:t>(&lt; 3x ULN)</a:t>
                      </a:r>
                      <a:endParaRPr kumimoji="0" lang="el-GR" sz="1200" b="1" i="0" u="none" strike="noStrike" cap="none" normalizeH="0" baseline="0" dirty="0">
                        <a:ln>
                          <a:noFill/>
                        </a:ln>
                        <a:solidFill>
                          <a:schemeClr val="tx1"/>
                        </a:solidFill>
                        <a:effectLst/>
                        <a:latin typeface="+mj-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mj-lt"/>
                        </a:rPr>
                        <a:t>2</a:t>
                      </a:r>
                      <a:endParaRPr kumimoji="0" lang="el-GR" sz="1400" b="1" i="0" u="none" strike="noStrike" cap="none" normalizeH="0" baseline="0" dirty="0">
                        <a:ln>
                          <a:noFill/>
                        </a:ln>
                        <a:solidFill>
                          <a:schemeClr val="tx1"/>
                        </a:solidFill>
                        <a:effectLst/>
                        <a:latin typeface="+mj-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mj-lt"/>
                        </a:rPr>
                        <a:t>RF </a:t>
                      </a:r>
                      <a:r>
                        <a:rPr kumimoji="0" lang="el-GR" sz="1400" b="1" i="0" u="none" strike="noStrike" cap="none" normalizeH="0" baseline="0" dirty="0">
                          <a:ln>
                            <a:noFill/>
                          </a:ln>
                          <a:solidFill>
                            <a:schemeClr val="tx1"/>
                          </a:solidFill>
                          <a:effectLst/>
                          <a:latin typeface="+mj-lt"/>
                        </a:rPr>
                        <a:t>ή </a:t>
                      </a:r>
                      <a:r>
                        <a:rPr kumimoji="0" lang="en-US" sz="1400" b="1" i="0" u="none" strike="noStrike" cap="none" normalizeH="0" baseline="0" dirty="0">
                          <a:ln>
                            <a:noFill/>
                          </a:ln>
                          <a:solidFill>
                            <a:schemeClr val="tx1"/>
                          </a:solidFill>
                          <a:effectLst/>
                          <a:latin typeface="+mj-lt"/>
                        </a:rPr>
                        <a:t>anti-CCP = (++)</a:t>
                      </a:r>
                      <a:r>
                        <a:rPr kumimoji="0" lang="en-US" sz="1600" b="1" i="0" u="none" strike="noStrike" cap="none" normalizeH="0" baseline="0" dirty="0">
                          <a:ln>
                            <a:noFill/>
                          </a:ln>
                          <a:solidFill>
                            <a:schemeClr val="tx1"/>
                          </a:solidFill>
                          <a:effectLst/>
                          <a:latin typeface="+mj-lt"/>
                        </a:rPr>
                        <a:t> </a:t>
                      </a:r>
                      <a:r>
                        <a:rPr kumimoji="0" lang="en-US" sz="1200" b="1" i="0" u="none" strike="noStrike" cap="none" normalizeH="0" baseline="0" dirty="0">
                          <a:ln>
                            <a:noFill/>
                          </a:ln>
                          <a:solidFill>
                            <a:schemeClr val="tx1"/>
                          </a:solidFill>
                          <a:effectLst/>
                          <a:latin typeface="+mj-lt"/>
                        </a:rPr>
                        <a:t>(&gt; 3x ULN)</a:t>
                      </a:r>
                      <a:endParaRPr kumimoji="0" lang="el-GR" sz="1600" b="1" i="0" u="none" strike="noStrike" cap="none" normalizeH="0" baseline="0" dirty="0">
                        <a:ln>
                          <a:noFill/>
                        </a:ln>
                        <a:solidFill>
                          <a:schemeClr val="tx1"/>
                        </a:solidFill>
                        <a:effectLst/>
                        <a:latin typeface="+mj-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mj-lt"/>
                        </a:rPr>
                        <a:t>3</a:t>
                      </a:r>
                      <a:endParaRPr kumimoji="0" lang="el-GR" sz="1400" b="1" i="0" u="none" strike="noStrike" cap="none" normalizeH="0" baseline="0" dirty="0">
                        <a:ln>
                          <a:noFill/>
                        </a:ln>
                        <a:solidFill>
                          <a:schemeClr val="tx1"/>
                        </a:solidFill>
                        <a:effectLst/>
                        <a:latin typeface="+mj-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7781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600" b="1" i="0" u="none" strike="noStrike" cap="none" normalizeH="0" baseline="0" dirty="0">
                          <a:ln>
                            <a:noFill/>
                          </a:ln>
                          <a:solidFill>
                            <a:schemeClr val="tx1"/>
                          </a:solidFill>
                          <a:effectLst/>
                          <a:latin typeface="+mj-lt"/>
                        </a:rPr>
                        <a:t>Γ. Δείκτες οξείας φλεγμονής</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l-GR"/>
                    </a:p>
                  </a:txBody>
                  <a:tcPr/>
                </a:tc>
                <a:extLst>
                  <a:ext uri="{0D108BD9-81ED-4DB2-BD59-A6C34878D82A}">
                    <a16:rowId xmlns:a16="http://schemas.microsoft.com/office/drawing/2014/main" val="10011"/>
                  </a:ext>
                </a:extLst>
              </a:tr>
              <a:tr h="258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mj-lt"/>
                        </a:rPr>
                        <a:t>TKE </a:t>
                      </a:r>
                      <a:r>
                        <a:rPr kumimoji="0" lang="el-GR" sz="1400" b="1" i="0" u="none" strike="noStrike" cap="none" normalizeH="0" baseline="0" dirty="0">
                          <a:ln>
                            <a:noFill/>
                          </a:ln>
                          <a:solidFill>
                            <a:schemeClr val="tx1"/>
                          </a:solidFill>
                          <a:effectLst/>
                          <a:latin typeface="+mj-lt"/>
                        </a:rPr>
                        <a:t>και </a:t>
                      </a:r>
                      <a:r>
                        <a:rPr kumimoji="0" lang="en-US" sz="1400" b="1" i="0" u="none" strike="noStrike" cap="none" normalizeH="0" baseline="0" dirty="0">
                          <a:ln>
                            <a:noFill/>
                          </a:ln>
                          <a:solidFill>
                            <a:schemeClr val="tx1"/>
                          </a:solidFill>
                          <a:effectLst/>
                          <a:latin typeface="+mj-lt"/>
                        </a:rPr>
                        <a:t>CRP = </a:t>
                      </a:r>
                      <a:r>
                        <a:rPr kumimoji="0" lang="el-GR" sz="1400" b="1" i="0" u="none" strike="noStrike" cap="none" normalizeH="0" baseline="0" dirty="0" err="1">
                          <a:ln>
                            <a:noFill/>
                          </a:ln>
                          <a:solidFill>
                            <a:schemeClr val="tx1"/>
                          </a:solidFill>
                          <a:effectLst/>
                          <a:latin typeface="+mj-lt"/>
                        </a:rPr>
                        <a:t>κ.φ</a:t>
                      </a:r>
                      <a:r>
                        <a:rPr kumimoji="0" lang="el-GR" sz="1400" b="1" i="0" u="none" strike="noStrike" cap="none" normalizeH="0" baseline="0" dirty="0">
                          <a:ln>
                            <a:noFill/>
                          </a:ln>
                          <a:solidFill>
                            <a:schemeClr val="tx1"/>
                          </a:solidFill>
                          <a:effectLst/>
                          <a:latin typeface="+mj-lt"/>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a:ln>
                            <a:noFill/>
                          </a:ln>
                          <a:solidFill>
                            <a:schemeClr val="tx1"/>
                          </a:solidFill>
                          <a:effectLst/>
                          <a:latin typeface="+mj-lt"/>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492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a:ln>
                            <a:noFill/>
                          </a:ln>
                          <a:solidFill>
                            <a:schemeClr val="tx1"/>
                          </a:solidFill>
                          <a:effectLst/>
                          <a:latin typeface="+mj-lt"/>
                        </a:rPr>
                        <a:t>ΤΚΕ   ή  </a:t>
                      </a:r>
                      <a:r>
                        <a:rPr kumimoji="0" lang="en-US" sz="1400" b="1" i="0" u="none" strike="noStrike" cap="none" normalizeH="0" baseline="0">
                          <a:ln>
                            <a:noFill/>
                          </a:ln>
                          <a:solidFill>
                            <a:schemeClr val="tx1"/>
                          </a:solidFill>
                          <a:effectLst/>
                          <a:latin typeface="+mj-lt"/>
                        </a:rPr>
                        <a:t>CRP = </a:t>
                      </a:r>
                      <a:r>
                        <a:rPr kumimoji="0" lang="en-US" sz="1400" b="1" i="0" u="none" strike="noStrike" cap="none" normalizeH="0" baseline="0">
                          <a:ln>
                            <a:noFill/>
                          </a:ln>
                          <a:solidFill>
                            <a:schemeClr val="tx1"/>
                          </a:solidFill>
                          <a:effectLst/>
                          <a:latin typeface="+mj-lt"/>
                          <a:cs typeface="Arial" pitchFamily="34"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mj-lt"/>
                        </a:rPr>
                        <a:t>1</a:t>
                      </a:r>
                      <a:endParaRPr kumimoji="0" lang="el-GR" sz="1400" b="1" i="0" u="none" strike="noStrike" cap="none" normalizeH="0" baseline="0">
                        <a:ln>
                          <a:noFill/>
                        </a:ln>
                        <a:solidFill>
                          <a:schemeClr val="tx1"/>
                        </a:solidFill>
                        <a:effectLst/>
                        <a:latin typeface="+mj-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4765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600" b="1" i="0" u="none" strike="noStrike" cap="none" normalizeH="0" baseline="0">
                          <a:ln>
                            <a:noFill/>
                          </a:ln>
                          <a:solidFill>
                            <a:schemeClr val="tx1"/>
                          </a:solidFill>
                          <a:effectLst/>
                          <a:latin typeface="+mj-lt"/>
                        </a:rPr>
                        <a:t>Δ. Διάρκεια συμπτωμάτων</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l-GR"/>
                    </a:p>
                  </a:txBody>
                  <a:tcPr/>
                </a:tc>
                <a:extLst>
                  <a:ext uri="{0D108BD9-81ED-4DB2-BD59-A6C34878D82A}">
                    <a16:rowId xmlns:a16="http://schemas.microsoft.com/office/drawing/2014/main" val="10014"/>
                  </a:ext>
                </a:extLst>
              </a:tr>
              <a:tr h="296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&lt; 6 εβδομάδες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80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a:ln>
                            <a:noFill/>
                          </a:ln>
                          <a:solidFill>
                            <a:schemeClr val="tx1"/>
                          </a:solidFill>
                          <a:effectLst/>
                          <a:latin typeface="+mj-lt"/>
                        </a:rPr>
                        <a:t>&gt; 6 εβδομάδες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1" i="0" u="none" strike="noStrike" cap="none" normalizeH="0" baseline="0" dirty="0">
                          <a:ln>
                            <a:noFill/>
                          </a:ln>
                          <a:solidFill>
                            <a:schemeClr val="tx1"/>
                          </a:solidFill>
                          <a:effectLst/>
                          <a:latin typeface="+mj-lt"/>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
        <p:nvSpPr>
          <p:cNvPr id="97429" name="Text Box 149"/>
          <p:cNvSpPr txBox="1">
            <a:spLocks noChangeArrowheads="1"/>
          </p:cNvSpPr>
          <p:nvPr/>
        </p:nvSpPr>
        <p:spPr bwMode="auto">
          <a:xfrm>
            <a:off x="922753" y="6112114"/>
            <a:ext cx="1450975" cy="461665"/>
          </a:xfrm>
          <a:prstGeom prst="rect">
            <a:avLst/>
          </a:prstGeom>
          <a:solidFill>
            <a:schemeClr val="accent2"/>
          </a:solidFill>
          <a:ln w="9525">
            <a:noFill/>
            <a:miter lim="800000"/>
            <a:headEnd/>
            <a:tailEnd/>
          </a:ln>
          <a:effectLst/>
        </p:spPr>
        <p:txBody>
          <a:bodyPr wrap="square">
            <a:spAutoFit/>
          </a:bodyPr>
          <a:lstStyle/>
          <a:p>
            <a:r>
              <a:rPr lang="el-GR" sz="2400" b="1" dirty="0">
                <a:solidFill>
                  <a:schemeClr val="bg1"/>
                </a:solidFill>
                <a:cs typeface="Arial" pitchFamily="34" charset="0"/>
              </a:rPr>
              <a:t>≥ 6/10</a:t>
            </a:r>
          </a:p>
        </p:txBody>
      </p:sp>
      <p:pic>
        <p:nvPicPr>
          <p:cNvPr id="97430" name="Picture 150"/>
          <p:cNvPicPr>
            <a:picLocks noChangeAspect="1" noChangeArrowheads="1"/>
          </p:cNvPicPr>
          <p:nvPr/>
        </p:nvPicPr>
        <p:blipFill>
          <a:blip r:embed="rId2" cstate="print"/>
          <a:srcRect/>
          <a:stretch>
            <a:fillRect/>
          </a:stretch>
        </p:blipFill>
        <p:spPr bwMode="auto">
          <a:xfrm>
            <a:off x="3359150" y="6600826"/>
            <a:ext cx="2019300" cy="257175"/>
          </a:xfrm>
          <a:prstGeom prst="rect">
            <a:avLst/>
          </a:prstGeom>
          <a:noFill/>
          <a:ln w="9525">
            <a:noFill/>
            <a:miter lim="800000"/>
            <a:headEnd/>
            <a:tailEnd/>
          </a:ln>
          <a:effectLst/>
        </p:spPr>
      </p:pic>
      <p:pic>
        <p:nvPicPr>
          <p:cNvPr id="96" name="Picture 2"/>
          <p:cNvPicPr>
            <a:picLocks noChangeAspect="1" noChangeArrowheads="1"/>
          </p:cNvPicPr>
          <p:nvPr/>
        </p:nvPicPr>
        <p:blipFill>
          <a:blip r:embed="rId3" cstate="print"/>
          <a:srcRect l="7407" t="25974" r="7407" b="24675"/>
          <a:stretch>
            <a:fillRect/>
          </a:stretch>
        </p:blipFill>
        <p:spPr bwMode="auto">
          <a:xfrm>
            <a:off x="124212" y="965777"/>
            <a:ext cx="3202928" cy="1601464"/>
          </a:xfrm>
          <a:prstGeom prst="rect">
            <a:avLst/>
          </a:prstGeom>
          <a:noFill/>
          <a:ln w="9525">
            <a:noFill/>
            <a:miter lim="800000"/>
            <a:headEnd/>
            <a:tailEnd/>
          </a:ln>
        </p:spPr>
      </p:pic>
      <p:sp>
        <p:nvSpPr>
          <p:cNvPr id="5" name="TextBox 4">
            <a:extLst>
              <a:ext uri="{FF2B5EF4-FFF2-40B4-BE49-F238E27FC236}">
                <a16:creationId xmlns:a16="http://schemas.microsoft.com/office/drawing/2014/main" id="{03E5335D-57C3-7A11-FD1A-810F626F361E}"/>
              </a:ext>
            </a:extLst>
          </p:cNvPr>
          <p:cNvSpPr txBox="1"/>
          <p:nvPr/>
        </p:nvSpPr>
        <p:spPr>
          <a:xfrm>
            <a:off x="3906307" y="240296"/>
            <a:ext cx="3936783" cy="523220"/>
          </a:xfrm>
          <a:prstGeom prst="rect">
            <a:avLst/>
          </a:prstGeom>
          <a:noFill/>
        </p:spPr>
        <p:txBody>
          <a:bodyPr wrap="none" rtlCol="0">
            <a:spAutoFit/>
          </a:bodyPr>
          <a:lstStyle/>
          <a:p>
            <a:r>
              <a:rPr lang="el-GR" sz="2800" b="1" dirty="0"/>
              <a:t>Κριτήρια ταξινόμησης ΡΑ</a:t>
            </a:r>
          </a:p>
        </p:txBody>
      </p:sp>
    </p:spTree>
    <p:extLst>
      <p:ext uri="{BB962C8B-B14F-4D97-AF65-F5344CB8AC3E}">
        <p14:creationId xmlns:p14="http://schemas.microsoft.com/office/powerpoint/2010/main" val="1285146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185503"/>
            <a:ext cx="8229600" cy="1143000"/>
          </a:xfrm>
          <a:solidFill>
            <a:srgbClr val="800000"/>
          </a:solidFill>
        </p:spPr>
        <p:txBody>
          <a:bodyPr>
            <a:normAutofit/>
          </a:bodyPr>
          <a:lstStyle/>
          <a:p>
            <a:r>
              <a:rPr lang="el-GR"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ΡΑ – </a:t>
            </a:r>
            <a:r>
              <a:rPr lang="en-US"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Anti-CCP </a:t>
            </a:r>
            <a:r>
              <a:rPr lang="el-GR"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αντισώματα</a:t>
            </a:r>
            <a:endParaRPr lang="en-US"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3" name="Content Placeholder 2"/>
          <p:cNvSpPr>
            <a:spLocks noGrp="1"/>
          </p:cNvSpPr>
          <p:nvPr>
            <p:ph idx="1"/>
          </p:nvPr>
        </p:nvSpPr>
        <p:spPr>
          <a:xfrm>
            <a:off x="766915" y="2794698"/>
            <a:ext cx="11916697" cy="4525963"/>
          </a:xfrm>
        </p:spPr>
        <p:txBody>
          <a:bodyPr>
            <a:normAutofit/>
          </a:bodyPr>
          <a:lstStyle/>
          <a:p>
            <a:r>
              <a:rPr lang="el-GR" sz="2400" dirty="0">
                <a:latin typeface="+mj-lt"/>
              </a:rPr>
              <a:t>Αντισώματα έναντι κιτρουλλινοποιημένων πεπτιδίων (</a:t>
            </a:r>
            <a:r>
              <a:rPr lang="en-US" sz="2400" dirty="0">
                <a:latin typeface="+mj-lt"/>
              </a:rPr>
              <a:t>cyclic citrullinated peptides)</a:t>
            </a:r>
          </a:p>
          <a:p>
            <a:endParaRPr lang="en-US" sz="2400" dirty="0">
              <a:latin typeface="+mj-lt"/>
            </a:endParaRPr>
          </a:p>
          <a:p>
            <a:r>
              <a:rPr lang="el-GR" sz="2400" dirty="0">
                <a:latin typeface="+mj-lt"/>
              </a:rPr>
              <a:t>Σε σχέση με τον </a:t>
            </a:r>
            <a:r>
              <a:rPr lang="en-US" sz="2400" dirty="0">
                <a:latin typeface="+mj-lt"/>
              </a:rPr>
              <a:t>RF:</a:t>
            </a:r>
          </a:p>
          <a:p>
            <a:pPr lvl="1"/>
            <a:r>
              <a:rPr lang="el-GR" sz="2000" dirty="0">
                <a:latin typeface="+mj-lt"/>
              </a:rPr>
              <a:t>Παρόμοια ευαισθησία (65%)</a:t>
            </a:r>
          </a:p>
          <a:p>
            <a:pPr lvl="1"/>
            <a:r>
              <a:rPr lang="el-GR" sz="2000" dirty="0">
                <a:solidFill>
                  <a:srgbClr val="800000"/>
                </a:solidFill>
                <a:latin typeface="+mj-lt"/>
              </a:rPr>
              <a:t>Υψηλότερη ειδικότητα (95%)</a:t>
            </a:r>
            <a:endParaRPr lang="en-US" sz="2000" dirty="0">
              <a:solidFill>
                <a:srgbClr val="800000"/>
              </a:solidFill>
              <a:latin typeface="+mj-lt"/>
            </a:endParaRPr>
          </a:p>
          <a:p>
            <a:r>
              <a:rPr lang="el-GR" sz="2400" dirty="0">
                <a:latin typeface="+mj-lt"/>
              </a:rPr>
              <a:t>Προγνωστικός παράγοντας - Επιθετικότερη νόσος η σοβαρή ΡΑ</a:t>
            </a:r>
          </a:p>
          <a:p>
            <a:endParaRPr lang="el-GR" sz="2400" dirty="0">
              <a:latin typeface="+mj-lt"/>
            </a:endParaRPr>
          </a:p>
          <a:p>
            <a:r>
              <a:rPr lang="el-GR" sz="2400" dirty="0">
                <a:latin typeface="+mj-lt"/>
              </a:rPr>
              <a:t>1/3 των ασθενών με πρώιμη ΡΑ είναι </a:t>
            </a:r>
            <a:r>
              <a:rPr lang="en-US" sz="2400" dirty="0">
                <a:latin typeface="+mj-lt"/>
              </a:rPr>
              <a:t>RF/anti-CCP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7924" y="313391"/>
            <a:ext cx="10515600" cy="1325563"/>
          </a:xfrm>
        </p:spPr>
        <p:txBody>
          <a:bodyPr anchor="t">
            <a:noAutofit/>
          </a:bodyPr>
          <a:lstStyle/>
          <a:p>
            <a:r>
              <a:rPr lang="el-GR" sz="3600" b="1" dirty="0">
                <a:solidFill>
                  <a:srgbClr val="0070C0"/>
                </a:solidFill>
              </a:rPr>
              <a:t>Ρευματοειδής αρθρίτιδα </a:t>
            </a:r>
            <a:r>
              <a:rPr lang="en-GB" sz="3600" b="1" dirty="0">
                <a:solidFill>
                  <a:srgbClr val="0070C0"/>
                </a:solidFill>
              </a:rPr>
              <a:t>vs. </a:t>
            </a:r>
            <a:r>
              <a:rPr lang="el-GR" sz="3600" b="1" dirty="0">
                <a:solidFill>
                  <a:srgbClr val="0070C0"/>
                </a:solidFill>
              </a:rPr>
              <a:t>οστεοαρθρίτιδα</a:t>
            </a:r>
            <a:endParaRPr lang="el-GR" sz="3600" dirty="0"/>
          </a:p>
        </p:txBody>
      </p:sp>
      <p:pic>
        <p:nvPicPr>
          <p:cNvPr id="1026" name="Picture 2" descr="C:\Users\ULA\Pictures\f278003.jpg"/>
          <p:cNvPicPr>
            <a:picLocks noGrp="1" noChangeAspect="1" noChangeArrowheads="1"/>
          </p:cNvPicPr>
          <p:nvPr>
            <p:ph sz="half" idx="1"/>
          </p:nvPr>
        </p:nvPicPr>
        <p:blipFill>
          <a:blip r:embed="rId3" cstate="print"/>
          <a:stretch>
            <a:fillRect/>
          </a:stretch>
        </p:blipFill>
        <p:spPr bwMode="auto">
          <a:xfrm>
            <a:off x="1257924" y="1161416"/>
            <a:ext cx="5333606" cy="5516702"/>
          </a:xfrm>
          <a:prstGeom prst="rect">
            <a:avLst/>
          </a:prstGeom>
          <a:noFill/>
        </p:spPr>
      </p:pic>
      <p:sp>
        <p:nvSpPr>
          <p:cNvPr id="2" name="TextBox 1">
            <a:extLst>
              <a:ext uri="{FF2B5EF4-FFF2-40B4-BE49-F238E27FC236}">
                <a16:creationId xmlns:a16="http://schemas.microsoft.com/office/drawing/2014/main" id="{F1BB290B-F13B-6381-17A9-98470303B260}"/>
              </a:ext>
            </a:extLst>
          </p:cNvPr>
          <p:cNvSpPr txBox="1"/>
          <p:nvPr/>
        </p:nvSpPr>
        <p:spPr>
          <a:xfrm>
            <a:off x="6895475" y="2863120"/>
            <a:ext cx="5096656" cy="1938992"/>
          </a:xfrm>
          <a:prstGeom prst="rect">
            <a:avLst/>
          </a:prstGeom>
          <a:noFill/>
        </p:spPr>
        <p:txBody>
          <a:bodyPr wrap="square" rtlCol="0">
            <a:spAutoFit/>
          </a:bodyPr>
          <a:lstStyle/>
          <a:p>
            <a:r>
              <a:rPr lang="el-GR" sz="2400" dirty="0"/>
              <a:t>Το πιο σημαντικό ερώτημα για ένα ρευματολόγο σε ένα ασθενή με αρθραλγίες είναι ο διαχωρισμός μεταξύ φλεγμονώδους και εκφυλιστικής αρθρίτιδας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C67512-E717-CB48-A8DE-21712124F920}"/>
              </a:ext>
            </a:extLst>
          </p:cNvPr>
          <p:cNvSpPr txBox="1"/>
          <p:nvPr/>
        </p:nvSpPr>
        <p:spPr>
          <a:xfrm>
            <a:off x="6843876" y="6550224"/>
            <a:ext cx="2519408" cy="276999"/>
          </a:xfrm>
          <a:prstGeom prst="rect">
            <a:avLst/>
          </a:prstGeom>
          <a:noFill/>
        </p:spPr>
        <p:txBody>
          <a:bodyPr wrap="none" rtlCol="0">
            <a:spAutoFit/>
          </a:bodyPr>
          <a:lstStyle/>
          <a:p>
            <a:r>
              <a:rPr lang="en-US" sz="1200" dirty="0"/>
              <a:t>Smolen JS, et al. </a:t>
            </a:r>
            <a:r>
              <a:rPr lang="en-US" sz="1200" i="1" dirty="0"/>
              <a:t>Ann Rheum Dis </a:t>
            </a:r>
            <a:r>
              <a:rPr lang="en-US" sz="1200" dirty="0"/>
              <a:t>2019</a:t>
            </a:r>
          </a:p>
        </p:txBody>
      </p:sp>
      <p:pic>
        <p:nvPicPr>
          <p:cNvPr id="7" name="Picture 6">
            <a:extLst>
              <a:ext uri="{FF2B5EF4-FFF2-40B4-BE49-F238E27FC236}">
                <a16:creationId xmlns:a16="http://schemas.microsoft.com/office/drawing/2014/main" id="{A21DC287-D026-4445-A2EA-893E0335CE69}"/>
              </a:ext>
            </a:extLst>
          </p:cNvPr>
          <p:cNvPicPr>
            <a:picLocks noChangeAspect="1"/>
          </p:cNvPicPr>
          <p:nvPr/>
        </p:nvPicPr>
        <p:blipFill>
          <a:blip r:embed="rId2"/>
          <a:stretch>
            <a:fillRect/>
          </a:stretch>
        </p:blipFill>
        <p:spPr>
          <a:xfrm>
            <a:off x="867484" y="1769072"/>
            <a:ext cx="10320757" cy="944858"/>
          </a:xfrm>
          <a:prstGeom prst="rect">
            <a:avLst/>
          </a:prstGeom>
        </p:spPr>
      </p:pic>
      <p:sp>
        <p:nvSpPr>
          <p:cNvPr id="8" name="TextBox 7">
            <a:extLst>
              <a:ext uri="{FF2B5EF4-FFF2-40B4-BE49-F238E27FC236}">
                <a16:creationId xmlns:a16="http://schemas.microsoft.com/office/drawing/2014/main" id="{1AFD4DC9-A374-4741-9C5A-88935357D59F}"/>
              </a:ext>
            </a:extLst>
          </p:cNvPr>
          <p:cNvSpPr txBox="1"/>
          <p:nvPr/>
        </p:nvSpPr>
        <p:spPr>
          <a:xfrm>
            <a:off x="2053130" y="593896"/>
            <a:ext cx="8085740" cy="584775"/>
          </a:xfrm>
          <a:prstGeom prst="rect">
            <a:avLst/>
          </a:prstGeom>
          <a:noFill/>
        </p:spPr>
        <p:txBody>
          <a:bodyPr wrap="none" rtlCol="0">
            <a:spAutoFit/>
          </a:bodyPr>
          <a:lstStyle/>
          <a:p>
            <a:r>
              <a:rPr lang="en-US" sz="3200" b="1" dirty="0">
                <a:latin typeface="+mj-lt"/>
              </a:rPr>
              <a:t>2019 update of EULAR recommendations for RA</a:t>
            </a:r>
          </a:p>
        </p:txBody>
      </p:sp>
      <p:sp>
        <p:nvSpPr>
          <p:cNvPr id="9" name="Rectangle 8">
            <a:extLst>
              <a:ext uri="{FF2B5EF4-FFF2-40B4-BE49-F238E27FC236}">
                <a16:creationId xmlns:a16="http://schemas.microsoft.com/office/drawing/2014/main" id="{FC14BF7E-77C8-CB46-8F56-489DB18E9A86}"/>
              </a:ext>
            </a:extLst>
          </p:cNvPr>
          <p:cNvSpPr/>
          <p:nvPr/>
        </p:nvSpPr>
        <p:spPr>
          <a:xfrm>
            <a:off x="1003758" y="3617225"/>
            <a:ext cx="10184483" cy="2126864"/>
          </a:xfrm>
          <a:prstGeom prst="rect">
            <a:avLst/>
          </a:prstGeom>
        </p:spPr>
        <p:txBody>
          <a:bodyPr wrap="square">
            <a:spAutoFit/>
          </a:bodyPr>
          <a:lstStyle/>
          <a:p>
            <a:pPr algn="just">
              <a:lnSpc>
                <a:spcPct val="150000"/>
              </a:lnSpc>
            </a:pPr>
            <a:r>
              <a:rPr lang="en-US" dirty="0">
                <a:latin typeface="+mj-lt"/>
              </a:rPr>
              <a:t>“It implies:</a:t>
            </a:r>
          </a:p>
          <a:p>
            <a:pPr marL="400050" indent="-400050" algn="just">
              <a:lnSpc>
                <a:spcPct val="150000"/>
              </a:lnSpc>
              <a:buAutoNum type="romanLcParenBoth"/>
            </a:pPr>
            <a:r>
              <a:rPr lang="en-US" dirty="0">
                <a:latin typeface="+mj-lt"/>
              </a:rPr>
              <a:t>the necessity to </a:t>
            </a:r>
            <a:r>
              <a:rPr lang="en-US" b="1" dirty="0">
                <a:latin typeface="+mj-lt"/>
              </a:rPr>
              <a:t>establish a diagnosis as early as possible</a:t>
            </a:r>
            <a:r>
              <a:rPr lang="en-US" dirty="0">
                <a:latin typeface="+mj-lt"/>
              </a:rPr>
              <a:t>, </a:t>
            </a:r>
            <a:endParaRPr lang="el-GR" dirty="0">
              <a:latin typeface="+mj-lt"/>
            </a:endParaRPr>
          </a:p>
          <a:p>
            <a:pPr algn="just">
              <a:lnSpc>
                <a:spcPct val="150000"/>
              </a:lnSpc>
            </a:pPr>
            <a:r>
              <a:rPr lang="en-US" dirty="0">
                <a:latin typeface="+mj-lt"/>
              </a:rPr>
              <a:t>and </a:t>
            </a:r>
          </a:p>
          <a:p>
            <a:pPr algn="just">
              <a:lnSpc>
                <a:spcPct val="150000"/>
              </a:lnSpc>
            </a:pPr>
            <a:r>
              <a:rPr lang="en-US" dirty="0">
                <a:latin typeface="+mj-lt"/>
              </a:rPr>
              <a:t>(ii) The advantage </a:t>
            </a:r>
            <a:r>
              <a:rPr lang="en-US" b="1" dirty="0">
                <a:latin typeface="+mj-lt"/>
              </a:rPr>
              <a:t>of early initiation of DMARD treatment (‘as soon as possible’)</a:t>
            </a:r>
            <a:r>
              <a:rPr lang="en-US" dirty="0">
                <a:latin typeface="+mj-lt"/>
              </a:rPr>
              <a:t>, which enables prevention of damage in a large proportion of patients.”</a:t>
            </a:r>
          </a:p>
        </p:txBody>
      </p:sp>
    </p:spTree>
    <p:extLst>
      <p:ext uri="{BB962C8B-B14F-4D97-AF65-F5344CB8AC3E}">
        <p14:creationId xmlns:p14="http://schemas.microsoft.com/office/powerpoint/2010/main" val="207817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E26A4EB-5BFE-EF4C-B12B-674DE54FA18F}"/>
              </a:ext>
            </a:extLst>
          </p:cNvPr>
          <p:cNvSpPr txBox="1">
            <a:spLocks/>
          </p:cNvSpPr>
          <p:nvPr/>
        </p:nvSpPr>
        <p:spPr>
          <a:xfrm>
            <a:off x="1981200" y="1600200"/>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a:p>
        </p:txBody>
      </p:sp>
      <p:pic>
        <p:nvPicPr>
          <p:cNvPr id="7" name="Picture 6">
            <a:extLst>
              <a:ext uri="{FF2B5EF4-FFF2-40B4-BE49-F238E27FC236}">
                <a16:creationId xmlns:a16="http://schemas.microsoft.com/office/drawing/2014/main" id="{00922EDE-4274-6E4A-B945-DF0A9F11F329}"/>
              </a:ext>
            </a:extLst>
          </p:cNvPr>
          <p:cNvPicPr>
            <a:picLocks noChangeAspect="1"/>
          </p:cNvPicPr>
          <p:nvPr/>
        </p:nvPicPr>
        <p:blipFill>
          <a:blip r:embed="rId2"/>
          <a:stretch>
            <a:fillRect/>
          </a:stretch>
        </p:blipFill>
        <p:spPr>
          <a:xfrm>
            <a:off x="3834582" y="967047"/>
            <a:ext cx="4134720" cy="5802466"/>
          </a:xfrm>
          <a:prstGeom prst="rect">
            <a:avLst/>
          </a:prstGeom>
        </p:spPr>
      </p:pic>
    </p:spTree>
    <p:extLst>
      <p:ext uri="{BB962C8B-B14F-4D97-AF65-F5344CB8AC3E}">
        <p14:creationId xmlns:p14="http://schemas.microsoft.com/office/powerpoint/2010/main" val="3568448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CE021-96BB-42A2-200A-21AC4A1AFD49}"/>
              </a:ext>
            </a:extLst>
          </p:cNvPr>
          <p:cNvSpPr>
            <a:spLocks noGrp="1"/>
          </p:cNvSpPr>
          <p:nvPr>
            <p:ph type="title"/>
          </p:nvPr>
        </p:nvSpPr>
        <p:spPr>
          <a:xfrm>
            <a:off x="838200" y="18255"/>
            <a:ext cx="10515600" cy="1325563"/>
          </a:xfrm>
        </p:spPr>
        <p:txBody>
          <a:bodyPr>
            <a:normAutofit/>
          </a:bodyPr>
          <a:lstStyle/>
          <a:p>
            <a:r>
              <a:rPr lang="el-GR" sz="3600" dirty="0"/>
              <a:t>Η ΡΑ δεν είναι το μόνο αίτιο πολυαρθρίτιδας</a:t>
            </a:r>
          </a:p>
        </p:txBody>
      </p:sp>
      <p:pic>
        <p:nvPicPr>
          <p:cNvPr id="4" name="Picture 3">
            <a:extLst>
              <a:ext uri="{FF2B5EF4-FFF2-40B4-BE49-F238E27FC236}">
                <a16:creationId xmlns:a16="http://schemas.microsoft.com/office/drawing/2014/main" id="{E8B5523A-EDEC-BB12-C62D-16873373128D}"/>
              </a:ext>
            </a:extLst>
          </p:cNvPr>
          <p:cNvPicPr>
            <a:picLocks noChangeAspect="1"/>
          </p:cNvPicPr>
          <p:nvPr/>
        </p:nvPicPr>
        <p:blipFill>
          <a:blip r:embed="rId2"/>
          <a:stretch>
            <a:fillRect/>
          </a:stretch>
        </p:blipFill>
        <p:spPr>
          <a:xfrm>
            <a:off x="312165" y="1470513"/>
            <a:ext cx="11567669" cy="3916973"/>
          </a:xfrm>
          <a:prstGeom prst="rect">
            <a:avLst/>
          </a:prstGeom>
        </p:spPr>
      </p:pic>
      <p:sp>
        <p:nvSpPr>
          <p:cNvPr id="6" name="TextBox 5">
            <a:extLst>
              <a:ext uri="{FF2B5EF4-FFF2-40B4-BE49-F238E27FC236}">
                <a16:creationId xmlns:a16="http://schemas.microsoft.com/office/drawing/2014/main" id="{7726FBF7-8BB0-9FDE-A901-D251EA3424EE}"/>
              </a:ext>
            </a:extLst>
          </p:cNvPr>
          <p:cNvSpPr txBox="1"/>
          <p:nvPr/>
        </p:nvSpPr>
        <p:spPr>
          <a:xfrm>
            <a:off x="8828904" y="6469056"/>
            <a:ext cx="6101860" cy="276999"/>
          </a:xfrm>
          <a:prstGeom prst="rect">
            <a:avLst/>
          </a:prstGeom>
          <a:noFill/>
        </p:spPr>
        <p:txBody>
          <a:bodyPr wrap="square">
            <a:spAutoFit/>
          </a:bodyPr>
          <a:lstStyle/>
          <a:p>
            <a:r>
              <a:rPr lang="en-GB" sz="1200" dirty="0" err="1">
                <a:effectLst/>
                <a:latin typeface="Helvetica" pitchFamily="2" charset="0"/>
              </a:rPr>
              <a:t>Alpay-Kanitez</a:t>
            </a:r>
            <a:r>
              <a:rPr lang="en-GB" sz="1200" dirty="0">
                <a:effectLst/>
                <a:latin typeface="Helvetica" pitchFamily="2" charset="0"/>
              </a:rPr>
              <a:t> et al., </a:t>
            </a:r>
            <a:r>
              <a:rPr lang="en-GB" sz="1200" dirty="0" err="1">
                <a:effectLst/>
                <a:latin typeface="Helvetica" pitchFamily="2" charset="0"/>
              </a:rPr>
              <a:t>Eur</a:t>
            </a:r>
            <a:r>
              <a:rPr lang="en-GB" sz="1200" dirty="0">
                <a:effectLst/>
                <a:latin typeface="Helvetica" pitchFamily="2" charset="0"/>
              </a:rPr>
              <a:t> J </a:t>
            </a:r>
            <a:r>
              <a:rPr lang="en-GB" sz="1200" dirty="0" err="1">
                <a:effectLst/>
                <a:latin typeface="Helvetica" pitchFamily="2" charset="0"/>
              </a:rPr>
              <a:t>Rheumatol</a:t>
            </a:r>
            <a:r>
              <a:rPr lang="en-GB" sz="1200" dirty="0">
                <a:effectLst/>
                <a:latin typeface="Helvetica" pitchFamily="2" charset="0"/>
              </a:rPr>
              <a:t> 2019</a:t>
            </a:r>
          </a:p>
        </p:txBody>
      </p:sp>
      <p:sp>
        <p:nvSpPr>
          <p:cNvPr id="3" name="TextBox 2">
            <a:extLst>
              <a:ext uri="{FF2B5EF4-FFF2-40B4-BE49-F238E27FC236}">
                <a16:creationId xmlns:a16="http://schemas.microsoft.com/office/drawing/2014/main" id="{56D3C3D0-C4DD-A646-FD6F-FA2BE1808039}"/>
              </a:ext>
            </a:extLst>
          </p:cNvPr>
          <p:cNvSpPr txBox="1"/>
          <p:nvPr/>
        </p:nvSpPr>
        <p:spPr>
          <a:xfrm>
            <a:off x="312165" y="5743605"/>
            <a:ext cx="10510733" cy="646331"/>
          </a:xfrm>
          <a:prstGeom prst="rect">
            <a:avLst/>
          </a:prstGeom>
          <a:noFill/>
        </p:spPr>
        <p:txBody>
          <a:bodyPr wrap="square" rtlCol="0">
            <a:spAutoFit/>
          </a:bodyPr>
          <a:lstStyle/>
          <a:p>
            <a:r>
              <a:rPr lang="el-GR" dirty="0"/>
              <a:t>Τα συστηματικά αυτοάνοσα νοσήματα (ΣΕΛ, </a:t>
            </a:r>
            <a:r>
              <a:rPr lang="en-GB" dirty="0"/>
              <a:t>Sjögren’s, </a:t>
            </a:r>
            <a:r>
              <a:rPr lang="el-GR" dirty="0"/>
              <a:t>σκληρόδερμα </a:t>
            </a:r>
            <a:r>
              <a:rPr lang="el-GR" dirty="0" err="1"/>
              <a:t>κτλ</a:t>
            </a:r>
            <a:r>
              <a:rPr lang="el-GR" dirty="0"/>
              <a:t>) τυπικά προκαλούν ηπιότερη, μη διαβρωτική αρθρίτιδα</a:t>
            </a:r>
          </a:p>
        </p:txBody>
      </p:sp>
    </p:spTree>
    <p:extLst>
      <p:ext uri="{BB962C8B-B14F-4D97-AF65-F5344CB8AC3E}">
        <p14:creationId xmlns:p14="http://schemas.microsoft.com/office/powerpoint/2010/main" val="3964899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3D61FD7-A928-B3A1-F8AF-91DE21BB11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3500" y="1102262"/>
            <a:ext cx="5364501" cy="5058666"/>
          </a:xfrm>
          <a:prstGeom prst="rect">
            <a:avLst/>
          </a:prstGeom>
        </p:spPr>
      </p:pic>
      <p:sp>
        <p:nvSpPr>
          <p:cNvPr id="3" name="Title 1">
            <a:extLst>
              <a:ext uri="{FF2B5EF4-FFF2-40B4-BE49-F238E27FC236}">
                <a16:creationId xmlns:a16="http://schemas.microsoft.com/office/drawing/2014/main" id="{00711A76-88CA-4B5D-83E2-84C6A2E8C6AC}"/>
              </a:ext>
            </a:extLst>
          </p:cNvPr>
          <p:cNvSpPr txBox="1">
            <a:spLocks/>
          </p:cNvSpPr>
          <p:nvPr/>
        </p:nvSpPr>
        <p:spPr bwMode="auto">
          <a:xfrm>
            <a:off x="2004475" y="86538"/>
            <a:ext cx="7886700" cy="6060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2400" b="1" kern="1200">
                <a:solidFill>
                  <a:schemeClr val="tx2"/>
                </a:solidFill>
                <a:latin typeface="+mn-lt"/>
                <a:ea typeface="MS PGothic" panose="020B0600070205080204" pitchFamily="34" charset="-128"/>
                <a:cs typeface="+mj-cs"/>
              </a:defRPr>
            </a:lvl1pPr>
            <a:lvl2pPr algn="l" rtl="0" eaLnBrk="0" fontAlgn="base" hangingPunct="0">
              <a:lnSpc>
                <a:spcPct val="90000"/>
              </a:lnSpc>
              <a:spcBef>
                <a:spcPct val="0"/>
              </a:spcBef>
              <a:spcAft>
                <a:spcPct val="0"/>
              </a:spcAft>
              <a:defRPr sz="2400" b="1">
                <a:solidFill>
                  <a:schemeClr val="tx2"/>
                </a:solidFill>
                <a:latin typeface="Calibri" pitchFamily="34" charset="0"/>
                <a:ea typeface="MS PGothic" panose="020B0600070205080204" pitchFamily="34" charset="-128"/>
              </a:defRPr>
            </a:lvl2pPr>
            <a:lvl3pPr algn="l" rtl="0" eaLnBrk="0" fontAlgn="base" hangingPunct="0">
              <a:lnSpc>
                <a:spcPct val="90000"/>
              </a:lnSpc>
              <a:spcBef>
                <a:spcPct val="0"/>
              </a:spcBef>
              <a:spcAft>
                <a:spcPct val="0"/>
              </a:spcAft>
              <a:defRPr sz="2400" b="1">
                <a:solidFill>
                  <a:schemeClr val="tx2"/>
                </a:solidFill>
                <a:latin typeface="Calibri" pitchFamily="34" charset="0"/>
                <a:ea typeface="MS PGothic" panose="020B0600070205080204" pitchFamily="34" charset="-128"/>
              </a:defRPr>
            </a:lvl3pPr>
            <a:lvl4pPr algn="l" rtl="0" eaLnBrk="0" fontAlgn="base" hangingPunct="0">
              <a:lnSpc>
                <a:spcPct val="90000"/>
              </a:lnSpc>
              <a:spcBef>
                <a:spcPct val="0"/>
              </a:spcBef>
              <a:spcAft>
                <a:spcPct val="0"/>
              </a:spcAft>
              <a:defRPr sz="2400" b="1">
                <a:solidFill>
                  <a:schemeClr val="tx2"/>
                </a:solidFill>
                <a:latin typeface="Calibri" pitchFamily="34" charset="0"/>
                <a:ea typeface="MS PGothic" panose="020B0600070205080204" pitchFamily="34" charset="-128"/>
              </a:defRPr>
            </a:lvl4pPr>
            <a:lvl5pPr algn="l" rtl="0" eaLnBrk="0" fontAlgn="base" hangingPunct="0">
              <a:lnSpc>
                <a:spcPct val="90000"/>
              </a:lnSpc>
              <a:spcBef>
                <a:spcPct val="0"/>
              </a:spcBef>
              <a:spcAft>
                <a:spcPct val="0"/>
              </a:spcAft>
              <a:defRPr sz="2400" b="1">
                <a:solidFill>
                  <a:schemeClr val="tx2"/>
                </a:solidFill>
                <a:latin typeface="Calibri" pitchFamily="34" charset="0"/>
                <a:ea typeface="MS PGothic" panose="020B0600070205080204" pitchFamily="34" charset="-128"/>
              </a:defRPr>
            </a:lvl5pPr>
            <a:lvl6pPr marL="342900" algn="l" rtl="0" fontAlgn="base">
              <a:lnSpc>
                <a:spcPct val="90000"/>
              </a:lnSpc>
              <a:spcBef>
                <a:spcPct val="0"/>
              </a:spcBef>
              <a:spcAft>
                <a:spcPct val="0"/>
              </a:spcAft>
              <a:defRPr sz="2400" b="1">
                <a:solidFill>
                  <a:schemeClr val="tx2"/>
                </a:solidFill>
                <a:latin typeface="Calibri" pitchFamily="34" charset="0"/>
              </a:defRPr>
            </a:lvl6pPr>
            <a:lvl7pPr marL="685800" algn="l" rtl="0" fontAlgn="base">
              <a:lnSpc>
                <a:spcPct val="90000"/>
              </a:lnSpc>
              <a:spcBef>
                <a:spcPct val="0"/>
              </a:spcBef>
              <a:spcAft>
                <a:spcPct val="0"/>
              </a:spcAft>
              <a:defRPr sz="2400" b="1">
                <a:solidFill>
                  <a:schemeClr val="tx2"/>
                </a:solidFill>
                <a:latin typeface="Calibri" pitchFamily="34" charset="0"/>
              </a:defRPr>
            </a:lvl7pPr>
            <a:lvl8pPr marL="1028700" algn="l" rtl="0" fontAlgn="base">
              <a:lnSpc>
                <a:spcPct val="90000"/>
              </a:lnSpc>
              <a:spcBef>
                <a:spcPct val="0"/>
              </a:spcBef>
              <a:spcAft>
                <a:spcPct val="0"/>
              </a:spcAft>
              <a:defRPr sz="2400" b="1">
                <a:solidFill>
                  <a:schemeClr val="tx2"/>
                </a:solidFill>
                <a:latin typeface="Calibri" pitchFamily="34" charset="0"/>
              </a:defRPr>
            </a:lvl8pPr>
            <a:lvl9pPr marL="1371600" algn="l" rtl="0" fontAlgn="base">
              <a:lnSpc>
                <a:spcPct val="90000"/>
              </a:lnSpc>
              <a:spcBef>
                <a:spcPct val="0"/>
              </a:spcBef>
              <a:spcAft>
                <a:spcPct val="0"/>
              </a:spcAft>
              <a:defRPr sz="2400" b="1">
                <a:solidFill>
                  <a:schemeClr val="tx2"/>
                </a:solidFill>
                <a:latin typeface="Calibri" pitchFamily="34" charset="0"/>
              </a:defRPr>
            </a:lvl9pPr>
          </a:lstStyle>
          <a:p>
            <a:pPr algn="ctr" eaLnBrk="1" hangingPunct="1">
              <a:defRPr/>
            </a:pPr>
            <a:r>
              <a:rPr lang="el-GR" altLang="en-US" sz="2000" dirty="0">
                <a:solidFill>
                  <a:srgbClr val="20358A">
                    <a:lumMod val="50000"/>
                  </a:srgbClr>
                </a:solidFill>
                <a:latin typeface="Calibri Light"/>
              </a:rPr>
              <a:t>Ευρωπαϊκές κατευθυντήριες οδηγίες για τη θεραπεία της ΡΑ (20</a:t>
            </a:r>
            <a:r>
              <a:rPr lang="en-GB" altLang="en-US" sz="2000" dirty="0">
                <a:solidFill>
                  <a:srgbClr val="20358A">
                    <a:lumMod val="50000"/>
                  </a:srgbClr>
                </a:solidFill>
                <a:latin typeface="Calibri Light"/>
              </a:rPr>
              <a:t>22</a:t>
            </a:r>
            <a:r>
              <a:rPr lang="el-GR" altLang="en-US" sz="2000" dirty="0">
                <a:solidFill>
                  <a:srgbClr val="20358A">
                    <a:lumMod val="50000"/>
                  </a:srgbClr>
                </a:solidFill>
                <a:latin typeface="Calibri Light"/>
              </a:rPr>
              <a:t>)</a:t>
            </a:r>
            <a:endParaRPr lang="en-GB" altLang="en-US" sz="2000" dirty="0">
              <a:solidFill>
                <a:srgbClr val="20358A">
                  <a:lumMod val="50000"/>
                </a:srgbClr>
              </a:solidFill>
              <a:latin typeface="Calibri Light"/>
            </a:endParaRPr>
          </a:p>
        </p:txBody>
      </p:sp>
      <p:sp>
        <p:nvSpPr>
          <p:cNvPr id="6" name="Οβάλ 5">
            <a:extLst>
              <a:ext uri="{FF2B5EF4-FFF2-40B4-BE49-F238E27FC236}">
                <a16:creationId xmlns:a16="http://schemas.microsoft.com/office/drawing/2014/main" id="{C2E2589F-048B-4285-B9CC-C96E7BE913B8}"/>
              </a:ext>
            </a:extLst>
          </p:cNvPr>
          <p:cNvSpPr/>
          <p:nvPr/>
        </p:nvSpPr>
        <p:spPr>
          <a:xfrm>
            <a:off x="5735961" y="4497772"/>
            <a:ext cx="1226214" cy="803437"/>
          </a:xfrm>
          <a:prstGeom prst="ellipse">
            <a:avLst/>
          </a:prstGeom>
          <a:noFill/>
          <a:ln w="12700" cap="flat" cmpd="sng" algn="ctr">
            <a:solidFill>
              <a:srgbClr val="FF0000"/>
            </a:solidFill>
            <a:prstDash val="solid"/>
            <a:miter lim="800000"/>
          </a:ln>
          <a:effectLst/>
        </p:spPr>
        <p:txBody>
          <a:bodyPr rtlCol="0" anchor="ctr"/>
          <a:lstStyle/>
          <a:p>
            <a:pPr algn="ctr">
              <a:defRPr/>
            </a:pPr>
            <a:endParaRPr lang="el-GR" kern="0">
              <a:solidFill>
                <a:prstClr val="white"/>
              </a:solidFill>
              <a:latin typeface="Arial"/>
            </a:endParaRPr>
          </a:p>
        </p:txBody>
      </p:sp>
      <p:sp>
        <p:nvSpPr>
          <p:cNvPr id="7" name="TextBox 6">
            <a:extLst>
              <a:ext uri="{FF2B5EF4-FFF2-40B4-BE49-F238E27FC236}">
                <a16:creationId xmlns:a16="http://schemas.microsoft.com/office/drawing/2014/main" id="{E8C30DB9-85AD-4BB2-AE6D-5A29E4E82695}"/>
              </a:ext>
            </a:extLst>
          </p:cNvPr>
          <p:cNvSpPr txBox="1"/>
          <p:nvPr/>
        </p:nvSpPr>
        <p:spPr>
          <a:xfrm>
            <a:off x="1874131" y="2736503"/>
            <a:ext cx="3301053" cy="1384995"/>
          </a:xfrm>
          <a:prstGeom prst="rect">
            <a:avLst/>
          </a:prstGeom>
          <a:noFill/>
        </p:spPr>
        <p:txBody>
          <a:bodyPr wrap="square">
            <a:spAutoFit/>
          </a:bodyPr>
          <a:lstStyle/>
          <a:p>
            <a:pPr algn="just"/>
            <a:r>
              <a:rPr lang="en-US" sz="1400" i="1" dirty="0">
                <a:solidFill>
                  <a:prstClr val="black"/>
                </a:solidFill>
                <a:latin typeface="Calibri Light" panose="020F0302020204030204" pitchFamily="34" charset="0"/>
                <a:cs typeface="Calibri Light" panose="020F0302020204030204" pitchFamily="34" charset="0"/>
              </a:rPr>
              <a:t>If the treatment target is not achieved with the first </a:t>
            </a:r>
            <a:r>
              <a:rPr lang="en-US" sz="1400" i="1" dirty="0" err="1">
                <a:solidFill>
                  <a:prstClr val="black"/>
                </a:solidFill>
                <a:latin typeface="Calibri Light" panose="020F0302020204030204" pitchFamily="34" charset="0"/>
                <a:cs typeface="Calibri Light" panose="020F0302020204030204" pitchFamily="34" charset="0"/>
              </a:rPr>
              <a:t>csDMARD</a:t>
            </a:r>
            <a:r>
              <a:rPr lang="en-US" sz="1400" i="1" dirty="0">
                <a:solidFill>
                  <a:prstClr val="black"/>
                </a:solidFill>
                <a:latin typeface="Calibri Light" panose="020F0302020204030204" pitchFamily="34" charset="0"/>
                <a:cs typeface="Calibri Light" panose="020F0302020204030204" pitchFamily="34" charset="0"/>
              </a:rPr>
              <a:t> strategy, when poor prognostic factors are present, a </a:t>
            </a:r>
            <a:r>
              <a:rPr lang="en-US" sz="1400" i="1" dirty="0" err="1">
                <a:solidFill>
                  <a:prstClr val="black"/>
                </a:solidFill>
                <a:latin typeface="Calibri Light" panose="020F0302020204030204" pitchFamily="34" charset="0"/>
                <a:cs typeface="Calibri Light" panose="020F0302020204030204" pitchFamily="34" charset="0"/>
              </a:rPr>
              <a:t>bDMARD</a:t>
            </a:r>
            <a:r>
              <a:rPr lang="en-US" sz="1400" i="1" dirty="0">
                <a:solidFill>
                  <a:prstClr val="black"/>
                </a:solidFill>
                <a:latin typeface="Calibri Light" panose="020F0302020204030204" pitchFamily="34" charset="0"/>
                <a:cs typeface="Calibri Light" panose="020F0302020204030204" pitchFamily="34" charset="0"/>
              </a:rPr>
              <a:t> should be added; JAK-inhibitors may be considered, but pertinent risk factors* must be taken into account.</a:t>
            </a:r>
          </a:p>
        </p:txBody>
      </p:sp>
      <p:graphicFrame>
        <p:nvGraphicFramePr>
          <p:cNvPr id="8" name="Πίνακας 21">
            <a:extLst>
              <a:ext uri="{FF2B5EF4-FFF2-40B4-BE49-F238E27FC236}">
                <a16:creationId xmlns:a16="http://schemas.microsoft.com/office/drawing/2014/main" id="{6072CEA8-F8F7-44E4-A17A-188910BB40CD}"/>
              </a:ext>
            </a:extLst>
          </p:cNvPr>
          <p:cNvGraphicFramePr>
            <a:graphicFrameLocks noGrp="1"/>
          </p:cNvGraphicFramePr>
          <p:nvPr/>
        </p:nvGraphicFramePr>
        <p:xfrm>
          <a:off x="1703513" y="5002428"/>
          <a:ext cx="3138805" cy="1576474"/>
        </p:xfrm>
        <a:graphic>
          <a:graphicData uri="http://schemas.openxmlformats.org/drawingml/2006/table">
            <a:tbl>
              <a:tblPr firstRow="1" bandRow="1"/>
              <a:tblGrid>
                <a:gridCol w="3138805">
                  <a:extLst>
                    <a:ext uri="{9D8B030D-6E8A-4147-A177-3AD203B41FA5}">
                      <a16:colId xmlns:a16="http://schemas.microsoft.com/office/drawing/2014/main" val="156948468"/>
                    </a:ext>
                  </a:extLst>
                </a:gridCol>
              </a:tblGrid>
              <a:tr h="243464">
                <a:tc>
                  <a:txBody>
                    <a:bodyPr/>
                    <a:lstStyle>
                      <a:lvl1pPr marL="0" algn="l" defTabSz="677639" rtl="0" eaLnBrk="1" latinLnBrk="0" hangingPunct="1">
                        <a:defRPr sz="1399" b="1" kern="1200">
                          <a:solidFill>
                            <a:schemeClr val="lt1"/>
                          </a:solidFill>
                          <a:latin typeface="Arial"/>
                        </a:defRPr>
                      </a:lvl1pPr>
                      <a:lvl2pPr marL="338834" algn="l" defTabSz="677639" rtl="0" eaLnBrk="1" latinLnBrk="0" hangingPunct="1">
                        <a:defRPr sz="1399" b="1" kern="1200">
                          <a:solidFill>
                            <a:schemeClr val="lt1"/>
                          </a:solidFill>
                          <a:latin typeface="Arial"/>
                        </a:defRPr>
                      </a:lvl2pPr>
                      <a:lvl3pPr marL="677639" algn="l" defTabSz="677639" rtl="0" eaLnBrk="1" latinLnBrk="0" hangingPunct="1">
                        <a:defRPr sz="1399" b="1" kern="1200">
                          <a:solidFill>
                            <a:schemeClr val="lt1"/>
                          </a:solidFill>
                          <a:latin typeface="Arial"/>
                        </a:defRPr>
                      </a:lvl3pPr>
                      <a:lvl4pPr marL="1016428" algn="l" defTabSz="677639" rtl="0" eaLnBrk="1" latinLnBrk="0" hangingPunct="1">
                        <a:defRPr sz="1399" b="1" kern="1200">
                          <a:solidFill>
                            <a:schemeClr val="lt1"/>
                          </a:solidFill>
                          <a:latin typeface="Arial"/>
                        </a:defRPr>
                      </a:lvl4pPr>
                      <a:lvl5pPr marL="1355252" algn="l" defTabSz="677639" rtl="0" eaLnBrk="1" latinLnBrk="0" hangingPunct="1">
                        <a:defRPr sz="1399" b="1" kern="1200">
                          <a:solidFill>
                            <a:schemeClr val="lt1"/>
                          </a:solidFill>
                          <a:latin typeface="Arial"/>
                        </a:defRPr>
                      </a:lvl5pPr>
                      <a:lvl6pPr marL="1694074" algn="l" defTabSz="677639" rtl="0" eaLnBrk="1" latinLnBrk="0" hangingPunct="1">
                        <a:defRPr sz="1399" b="1" kern="1200">
                          <a:solidFill>
                            <a:schemeClr val="lt1"/>
                          </a:solidFill>
                          <a:latin typeface="Arial"/>
                        </a:defRPr>
                      </a:lvl6pPr>
                      <a:lvl7pPr marL="2032879" algn="l" defTabSz="677639" rtl="0" eaLnBrk="1" latinLnBrk="0" hangingPunct="1">
                        <a:defRPr sz="1399" b="1" kern="1200">
                          <a:solidFill>
                            <a:schemeClr val="lt1"/>
                          </a:solidFill>
                          <a:latin typeface="Arial"/>
                        </a:defRPr>
                      </a:lvl7pPr>
                      <a:lvl8pPr marL="2371703" algn="l" defTabSz="677639" rtl="0" eaLnBrk="1" latinLnBrk="0" hangingPunct="1">
                        <a:defRPr sz="1399" b="1" kern="1200">
                          <a:solidFill>
                            <a:schemeClr val="lt1"/>
                          </a:solidFill>
                          <a:latin typeface="Arial"/>
                        </a:defRPr>
                      </a:lvl8pPr>
                      <a:lvl9pPr marL="2710507" algn="l" defTabSz="677639" rtl="0" eaLnBrk="1" latinLnBrk="0" hangingPunct="1">
                        <a:defRPr sz="1399" b="1" kern="1200">
                          <a:solidFill>
                            <a:schemeClr val="lt1"/>
                          </a:solidFill>
                          <a:latin typeface="Arial"/>
                        </a:defRPr>
                      </a:lvl9pPr>
                    </a:lstStyle>
                    <a:p>
                      <a:r>
                        <a:rPr lang="en-US" sz="1000" dirty="0">
                          <a:solidFill>
                            <a:schemeClr val="tx1"/>
                          </a:solidFill>
                          <a:latin typeface="Calibri Light" panose="020F0302020204030204" pitchFamily="34" charset="0"/>
                          <a:cs typeface="Calibri Light" panose="020F0302020204030204" pitchFamily="34" charset="0"/>
                        </a:rPr>
                        <a:t>Poor prognostic factors </a:t>
                      </a:r>
                      <a:endParaRPr lang="el-GR" sz="1000" dirty="0">
                        <a:solidFill>
                          <a:schemeClr val="tx1"/>
                        </a:solidFill>
                        <a:latin typeface="Calibri Light" panose="020F0302020204030204" pitchFamily="34" charset="0"/>
                        <a:cs typeface="Calibri Light" panose="020F03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223851853"/>
                  </a:ext>
                </a:extLst>
              </a:tr>
              <a:tr h="257645">
                <a:tc>
                  <a:txBody>
                    <a:bodyPr/>
                    <a:lstStyle>
                      <a:lvl1pPr marL="0" algn="l" defTabSz="677639" rtl="0" eaLnBrk="1" latinLnBrk="0" hangingPunct="1">
                        <a:defRPr sz="1399" kern="1200">
                          <a:solidFill>
                            <a:schemeClr val="dk1"/>
                          </a:solidFill>
                          <a:latin typeface="Arial"/>
                        </a:defRPr>
                      </a:lvl1pPr>
                      <a:lvl2pPr marL="338834" algn="l" defTabSz="677639" rtl="0" eaLnBrk="1" latinLnBrk="0" hangingPunct="1">
                        <a:defRPr sz="1399" kern="1200">
                          <a:solidFill>
                            <a:schemeClr val="dk1"/>
                          </a:solidFill>
                          <a:latin typeface="Arial"/>
                        </a:defRPr>
                      </a:lvl2pPr>
                      <a:lvl3pPr marL="677639" algn="l" defTabSz="677639" rtl="0" eaLnBrk="1" latinLnBrk="0" hangingPunct="1">
                        <a:defRPr sz="1399" kern="1200">
                          <a:solidFill>
                            <a:schemeClr val="dk1"/>
                          </a:solidFill>
                          <a:latin typeface="Arial"/>
                        </a:defRPr>
                      </a:lvl3pPr>
                      <a:lvl4pPr marL="1016428" algn="l" defTabSz="677639" rtl="0" eaLnBrk="1" latinLnBrk="0" hangingPunct="1">
                        <a:defRPr sz="1399" kern="1200">
                          <a:solidFill>
                            <a:schemeClr val="dk1"/>
                          </a:solidFill>
                          <a:latin typeface="Arial"/>
                        </a:defRPr>
                      </a:lvl4pPr>
                      <a:lvl5pPr marL="1355252" algn="l" defTabSz="677639" rtl="0" eaLnBrk="1" latinLnBrk="0" hangingPunct="1">
                        <a:defRPr sz="1399" kern="1200">
                          <a:solidFill>
                            <a:schemeClr val="dk1"/>
                          </a:solidFill>
                          <a:latin typeface="Arial"/>
                        </a:defRPr>
                      </a:lvl5pPr>
                      <a:lvl6pPr marL="1694074" algn="l" defTabSz="677639" rtl="0" eaLnBrk="1" latinLnBrk="0" hangingPunct="1">
                        <a:defRPr sz="1399" kern="1200">
                          <a:solidFill>
                            <a:schemeClr val="dk1"/>
                          </a:solidFill>
                          <a:latin typeface="Arial"/>
                        </a:defRPr>
                      </a:lvl6pPr>
                      <a:lvl7pPr marL="2032879" algn="l" defTabSz="677639" rtl="0" eaLnBrk="1" latinLnBrk="0" hangingPunct="1">
                        <a:defRPr sz="1399" kern="1200">
                          <a:solidFill>
                            <a:schemeClr val="dk1"/>
                          </a:solidFill>
                          <a:latin typeface="Arial"/>
                        </a:defRPr>
                      </a:lvl7pPr>
                      <a:lvl8pPr marL="2371703" algn="l" defTabSz="677639" rtl="0" eaLnBrk="1" latinLnBrk="0" hangingPunct="1">
                        <a:defRPr sz="1399" kern="1200">
                          <a:solidFill>
                            <a:schemeClr val="dk1"/>
                          </a:solidFill>
                          <a:latin typeface="Arial"/>
                        </a:defRPr>
                      </a:lvl8pPr>
                      <a:lvl9pPr marL="2710507" algn="l" defTabSz="677639" rtl="0" eaLnBrk="1" latinLnBrk="0" hangingPunct="1">
                        <a:defRPr sz="1399" kern="1200">
                          <a:solidFill>
                            <a:schemeClr val="dk1"/>
                          </a:solidFill>
                          <a:latin typeface="Arial"/>
                        </a:defRPr>
                      </a:lvl9pPr>
                    </a:lstStyle>
                    <a:p>
                      <a:r>
                        <a:rPr lang="en-US" sz="800" dirty="0">
                          <a:latin typeface="Calibri Light" panose="020F0302020204030204" pitchFamily="34" charset="0"/>
                          <a:cs typeface="Calibri Light" panose="020F0302020204030204" pitchFamily="34" charset="0"/>
                        </a:rPr>
                        <a:t>Persistently moderate or high disease activity despite </a:t>
                      </a:r>
                      <a:r>
                        <a:rPr lang="en-US" sz="800" dirty="0" err="1">
                          <a:latin typeface="Calibri Light" panose="020F0302020204030204" pitchFamily="34" charset="0"/>
                          <a:cs typeface="Calibri Light" panose="020F0302020204030204" pitchFamily="34" charset="0"/>
                        </a:rPr>
                        <a:t>csDMARD</a:t>
                      </a:r>
                      <a:r>
                        <a:rPr lang="en-US" sz="800" dirty="0">
                          <a:latin typeface="Calibri Light" panose="020F0302020204030204" pitchFamily="34" charset="0"/>
                          <a:cs typeface="Calibri Light" panose="020F0302020204030204" pitchFamily="34" charset="0"/>
                        </a:rPr>
                        <a:t> therapy</a:t>
                      </a:r>
                      <a:endParaRPr lang="el-GR" sz="800" dirty="0">
                        <a:latin typeface="Calibri Light" panose="020F0302020204030204" pitchFamily="34" charset="0"/>
                        <a:cs typeface="Calibri Light" panose="020F03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tint val="40000"/>
                      </a:srgbClr>
                    </a:solidFill>
                  </a:tcPr>
                </a:tc>
                <a:extLst>
                  <a:ext uri="{0D108BD9-81ED-4DB2-BD59-A6C34878D82A}">
                    <a16:rowId xmlns:a16="http://schemas.microsoft.com/office/drawing/2014/main" val="848058485"/>
                  </a:ext>
                </a:extLst>
              </a:tr>
              <a:tr h="162487">
                <a:tc>
                  <a:txBody>
                    <a:bodyPr/>
                    <a:lstStyle>
                      <a:lvl1pPr marL="0" algn="l" defTabSz="677639" rtl="0" eaLnBrk="1" latinLnBrk="0" hangingPunct="1">
                        <a:defRPr sz="1399" kern="1200">
                          <a:solidFill>
                            <a:schemeClr val="dk1"/>
                          </a:solidFill>
                          <a:latin typeface="Arial"/>
                        </a:defRPr>
                      </a:lvl1pPr>
                      <a:lvl2pPr marL="338834" algn="l" defTabSz="677639" rtl="0" eaLnBrk="1" latinLnBrk="0" hangingPunct="1">
                        <a:defRPr sz="1399" kern="1200">
                          <a:solidFill>
                            <a:schemeClr val="dk1"/>
                          </a:solidFill>
                          <a:latin typeface="Arial"/>
                        </a:defRPr>
                      </a:lvl2pPr>
                      <a:lvl3pPr marL="677639" algn="l" defTabSz="677639" rtl="0" eaLnBrk="1" latinLnBrk="0" hangingPunct="1">
                        <a:defRPr sz="1399" kern="1200">
                          <a:solidFill>
                            <a:schemeClr val="dk1"/>
                          </a:solidFill>
                          <a:latin typeface="Arial"/>
                        </a:defRPr>
                      </a:lvl3pPr>
                      <a:lvl4pPr marL="1016428" algn="l" defTabSz="677639" rtl="0" eaLnBrk="1" latinLnBrk="0" hangingPunct="1">
                        <a:defRPr sz="1399" kern="1200">
                          <a:solidFill>
                            <a:schemeClr val="dk1"/>
                          </a:solidFill>
                          <a:latin typeface="Arial"/>
                        </a:defRPr>
                      </a:lvl4pPr>
                      <a:lvl5pPr marL="1355252" algn="l" defTabSz="677639" rtl="0" eaLnBrk="1" latinLnBrk="0" hangingPunct="1">
                        <a:defRPr sz="1399" kern="1200">
                          <a:solidFill>
                            <a:schemeClr val="dk1"/>
                          </a:solidFill>
                          <a:latin typeface="Arial"/>
                        </a:defRPr>
                      </a:lvl5pPr>
                      <a:lvl6pPr marL="1694074" algn="l" defTabSz="677639" rtl="0" eaLnBrk="1" latinLnBrk="0" hangingPunct="1">
                        <a:defRPr sz="1399" kern="1200">
                          <a:solidFill>
                            <a:schemeClr val="dk1"/>
                          </a:solidFill>
                          <a:latin typeface="Arial"/>
                        </a:defRPr>
                      </a:lvl6pPr>
                      <a:lvl7pPr marL="2032879" algn="l" defTabSz="677639" rtl="0" eaLnBrk="1" latinLnBrk="0" hangingPunct="1">
                        <a:defRPr sz="1399" kern="1200">
                          <a:solidFill>
                            <a:schemeClr val="dk1"/>
                          </a:solidFill>
                          <a:latin typeface="Arial"/>
                        </a:defRPr>
                      </a:lvl7pPr>
                      <a:lvl8pPr marL="2371703" algn="l" defTabSz="677639" rtl="0" eaLnBrk="1" latinLnBrk="0" hangingPunct="1">
                        <a:defRPr sz="1399" kern="1200">
                          <a:solidFill>
                            <a:schemeClr val="dk1"/>
                          </a:solidFill>
                          <a:latin typeface="Arial"/>
                        </a:defRPr>
                      </a:lvl8pPr>
                      <a:lvl9pPr marL="2710507" algn="l" defTabSz="677639" rtl="0" eaLnBrk="1" latinLnBrk="0" hangingPunct="1">
                        <a:defRPr sz="1399" kern="1200">
                          <a:solidFill>
                            <a:schemeClr val="dk1"/>
                          </a:solidFill>
                          <a:latin typeface="Arial"/>
                        </a:defRPr>
                      </a:lvl9pPr>
                    </a:lstStyle>
                    <a:p>
                      <a:r>
                        <a:rPr lang="en-US" sz="800" dirty="0">
                          <a:latin typeface="Calibri Light" panose="020F0302020204030204" pitchFamily="34" charset="0"/>
                          <a:cs typeface="Calibri Light" panose="020F0302020204030204" pitchFamily="34" charset="0"/>
                        </a:rPr>
                        <a:t>High acute phase reactant levels </a:t>
                      </a:r>
                      <a:endParaRPr lang="el-GR" sz="800" dirty="0">
                        <a:latin typeface="Calibri Light" panose="020F0302020204030204" pitchFamily="34" charset="0"/>
                        <a:cs typeface="Calibri Light" panose="020F03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tint val="20000"/>
                      </a:srgbClr>
                    </a:solidFill>
                  </a:tcPr>
                </a:tc>
                <a:extLst>
                  <a:ext uri="{0D108BD9-81ED-4DB2-BD59-A6C34878D82A}">
                    <a16:rowId xmlns:a16="http://schemas.microsoft.com/office/drawing/2014/main" val="474378181"/>
                  </a:ext>
                </a:extLst>
              </a:tr>
              <a:tr h="218364">
                <a:tc>
                  <a:txBody>
                    <a:bodyPr/>
                    <a:lstStyle>
                      <a:lvl1pPr marL="0" algn="l" defTabSz="677639" rtl="0" eaLnBrk="1" latinLnBrk="0" hangingPunct="1">
                        <a:defRPr sz="1399" kern="1200">
                          <a:solidFill>
                            <a:schemeClr val="dk1"/>
                          </a:solidFill>
                          <a:latin typeface="Arial"/>
                        </a:defRPr>
                      </a:lvl1pPr>
                      <a:lvl2pPr marL="338834" algn="l" defTabSz="677639" rtl="0" eaLnBrk="1" latinLnBrk="0" hangingPunct="1">
                        <a:defRPr sz="1399" kern="1200">
                          <a:solidFill>
                            <a:schemeClr val="dk1"/>
                          </a:solidFill>
                          <a:latin typeface="Arial"/>
                        </a:defRPr>
                      </a:lvl2pPr>
                      <a:lvl3pPr marL="677639" algn="l" defTabSz="677639" rtl="0" eaLnBrk="1" latinLnBrk="0" hangingPunct="1">
                        <a:defRPr sz="1399" kern="1200">
                          <a:solidFill>
                            <a:schemeClr val="dk1"/>
                          </a:solidFill>
                          <a:latin typeface="Arial"/>
                        </a:defRPr>
                      </a:lvl3pPr>
                      <a:lvl4pPr marL="1016428" algn="l" defTabSz="677639" rtl="0" eaLnBrk="1" latinLnBrk="0" hangingPunct="1">
                        <a:defRPr sz="1399" kern="1200">
                          <a:solidFill>
                            <a:schemeClr val="dk1"/>
                          </a:solidFill>
                          <a:latin typeface="Arial"/>
                        </a:defRPr>
                      </a:lvl4pPr>
                      <a:lvl5pPr marL="1355252" algn="l" defTabSz="677639" rtl="0" eaLnBrk="1" latinLnBrk="0" hangingPunct="1">
                        <a:defRPr sz="1399" kern="1200">
                          <a:solidFill>
                            <a:schemeClr val="dk1"/>
                          </a:solidFill>
                          <a:latin typeface="Arial"/>
                        </a:defRPr>
                      </a:lvl5pPr>
                      <a:lvl6pPr marL="1694074" algn="l" defTabSz="677639" rtl="0" eaLnBrk="1" latinLnBrk="0" hangingPunct="1">
                        <a:defRPr sz="1399" kern="1200">
                          <a:solidFill>
                            <a:schemeClr val="dk1"/>
                          </a:solidFill>
                          <a:latin typeface="Arial"/>
                        </a:defRPr>
                      </a:lvl6pPr>
                      <a:lvl7pPr marL="2032879" algn="l" defTabSz="677639" rtl="0" eaLnBrk="1" latinLnBrk="0" hangingPunct="1">
                        <a:defRPr sz="1399" kern="1200">
                          <a:solidFill>
                            <a:schemeClr val="dk1"/>
                          </a:solidFill>
                          <a:latin typeface="Arial"/>
                        </a:defRPr>
                      </a:lvl7pPr>
                      <a:lvl8pPr marL="2371703" algn="l" defTabSz="677639" rtl="0" eaLnBrk="1" latinLnBrk="0" hangingPunct="1">
                        <a:defRPr sz="1399" kern="1200">
                          <a:solidFill>
                            <a:schemeClr val="dk1"/>
                          </a:solidFill>
                          <a:latin typeface="Arial"/>
                        </a:defRPr>
                      </a:lvl8pPr>
                      <a:lvl9pPr marL="2710507" algn="l" defTabSz="677639" rtl="0" eaLnBrk="1" latinLnBrk="0" hangingPunct="1">
                        <a:defRPr sz="1399" kern="1200">
                          <a:solidFill>
                            <a:schemeClr val="dk1"/>
                          </a:solidFill>
                          <a:latin typeface="Arial"/>
                        </a:defRPr>
                      </a:lvl9pPr>
                    </a:lstStyle>
                    <a:p>
                      <a:r>
                        <a:rPr lang="en-US" sz="800" dirty="0">
                          <a:latin typeface="Calibri Light" panose="020F0302020204030204" pitchFamily="34" charset="0"/>
                          <a:cs typeface="Calibri Light" panose="020F0302020204030204" pitchFamily="34" charset="0"/>
                        </a:rPr>
                        <a:t>High swollen joint count </a:t>
                      </a:r>
                      <a:endParaRPr lang="el-GR" sz="800" dirty="0">
                        <a:latin typeface="Calibri Light" panose="020F0302020204030204" pitchFamily="34" charset="0"/>
                        <a:cs typeface="Calibri Light" panose="020F03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tint val="40000"/>
                      </a:srgbClr>
                    </a:solidFill>
                  </a:tcPr>
                </a:tc>
                <a:extLst>
                  <a:ext uri="{0D108BD9-81ED-4DB2-BD59-A6C34878D82A}">
                    <a16:rowId xmlns:a16="http://schemas.microsoft.com/office/drawing/2014/main" val="3927545042"/>
                  </a:ext>
                </a:extLst>
              </a:tr>
              <a:tr h="145201">
                <a:tc>
                  <a:txBody>
                    <a:bodyPr/>
                    <a:lstStyle>
                      <a:lvl1pPr marL="0" algn="l" defTabSz="677639" rtl="0" eaLnBrk="1" latinLnBrk="0" hangingPunct="1">
                        <a:defRPr sz="1399" kern="1200">
                          <a:solidFill>
                            <a:schemeClr val="dk1"/>
                          </a:solidFill>
                          <a:latin typeface="Arial"/>
                        </a:defRPr>
                      </a:lvl1pPr>
                      <a:lvl2pPr marL="338834" algn="l" defTabSz="677639" rtl="0" eaLnBrk="1" latinLnBrk="0" hangingPunct="1">
                        <a:defRPr sz="1399" kern="1200">
                          <a:solidFill>
                            <a:schemeClr val="dk1"/>
                          </a:solidFill>
                          <a:latin typeface="Arial"/>
                        </a:defRPr>
                      </a:lvl2pPr>
                      <a:lvl3pPr marL="677639" algn="l" defTabSz="677639" rtl="0" eaLnBrk="1" latinLnBrk="0" hangingPunct="1">
                        <a:defRPr sz="1399" kern="1200">
                          <a:solidFill>
                            <a:schemeClr val="dk1"/>
                          </a:solidFill>
                          <a:latin typeface="Arial"/>
                        </a:defRPr>
                      </a:lvl3pPr>
                      <a:lvl4pPr marL="1016428" algn="l" defTabSz="677639" rtl="0" eaLnBrk="1" latinLnBrk="0" hangingPunct="1">
                        <a:defRPr sz="1399" kern="1200">
                          <a:solidFill>
                            <a:schemeClr val="dk1"/>
                          </a:solidFill>
                          <a:latin typeface="Arial"/>
                        </a:defRPr>
                      </a:lvl4pPr>
                      <a:lvl5pPr marL="1355252" algn="l" defTabSz="677639" rtl="0" eaLnBrk="1" latinLnBrk="0" hangingPunct="1">
                        <a:defRPr sz="1399" kern="1200">
                          <a:solidFill>
                            <a:schemeClr val="dk1"/>
                          </a:solidFill>
                          <a:latin typeface="Arial"/>
                        </a:defRPr>
                      </a:lvl5pPr>
                      <a:lvl6pPr marL="1694074" algn="l" defTabSz="677639" rtl="0" eaLnBrk="1" latinLnBrk="0" hangingPunct="1">
                        <a:defRPr sz="1399" kern="1200">
                          <a:solidFill>
                            <a:schemeClr val="dk1"/>
                          </a:solidFill>
                          <a:latin typeface="Arial"/>
                        </a:defRPr>
                      </a:lvl6pPr>
                      <a:lvl7pPr marL="2032879" algn="l" defTabSz="677639" rtl="0" eaLnBrk="1" latinLnBrk="0" hangingPunct="1">
                        <a:defRPr sz="1399" kern="1200">
                          <a:solidFill>
                            <a:schemeClr val="dk1"/>
                          </a:solidFill>
                          <a:latin typeface="Arial"/>
                        </a:defRPr>
                      </a:lvl7pPr>
                      <a:lvl8pPr marL="2371703" algn="l" defTabSz="677639" rtl="0" eaLnBrk="1" latinLnBrk="0" hangingPunct="1">
                        <a:defRPr sz="1399" kern="1200">
                          <a:solidFill>
                            <a:schemeClr val="dk1"/>
                          </a:solidFill>
                          <a:latin typeface="Arial"/>
                        </a:defRPr>
                      </a:lvl8pPr>
                      <a:lvl9pPr marL="2710507" algn="l" defTabSz="677639" rtl="0" eaLnBrk="1" latinLnBrk="0" hangingPunct="1">
                        <a:defRPr sz="1399" kern="1200">
                          <a:solidFill>
                            <a:schemeClr val="dk1"/>
                          </a:solidFill>
                          <a:latin typeface="Arial"/>
                        </a:defRPr>
                      </a:lvl9pPr>
                    </a:lstStyle>
                    <a:p>
                      <a:r>
                        <a:rPr lang="en-US" sz="800" dirty="0">
                          <a:latin typeface="Calibri Light" panose="020F0302020204030204" pitchFamily="34" charset="0"/>
                          <a:cs typeface="Calibri Light" panose="020F0302020204030204" pitchFamily="34" charset="0"/>
                        </a:rPr>
                        <a:t>Presence of RF and/or ACPA, especially at high levels </a:t>
                      </a:r>
                      <a:endParaRPr lang="el-GR" sz="800" dirty="0">
                        <a:latin typeface="Calibri Light" panose="020F0302020204030204" pitchFamily="34" charset="0"/>
                        <a:cs typeface="Calibri Light" panose="020F03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tint val="20000"/>
                      </a:srgbClr>
                    </a:solidFill>
                  </a:tcPr>
                </a:tc>
                <a:extLst>
                  <a:ext uri="{0D108BD9-81ED-4DB2-BD59-A6C34878D82A}">
                    <a16:rowId xmlns:a16="http://schemas.microsoft.com/office/drawing/2014/main" val="2922507103"/>
                  </a:ext>
                </a:extLst>
              </a:tr>
              <a:tr h="216545">
                <a:tc>
                  <a:txBody>
                    <a:bodyPr/>
                    <a:lstStyle>
                      <a:lvl1pPr marL="0" algn="l" defTabSz="677639" rtl="0" eaLnBrk="1" latinLnBrk="0" hangingPunct="1">
                        <a:defRPr sz="1399" kern="1200">
                          <a:solidFill>
                            <a:schemeClr val="dk1"/>
                          </a:solidFill>
                          <a:latin typeface="Arial"/>
                        </a:defRPr>
                      </a:lvl1pPr>
                      <a:lvl2pPr marL="338834" algn="l" defTabSz="677639" rtl="0" eaLnBrk="1" latinLnBrk="0" hangingPunct="1">
                        <a:defRPr sz="1399" kern="1200">
                          <a:solidFill>
                            <a:schemeClr val="dk1"/>
                          </a:solidFill>
                          <a:latin typeface="Arial"/>
                        </a:defRPr>
                      </a:lvl2pPr>
                      <a:lvl3pPr marL="677639" algn="l" defTabSz="677639" rtl="0" eaLnBrk="1" latinLnBrk="0" hangingPunct="1">
                        <a:defRPr sz="1399" kern="1200">
                          <a:solidFill>
                            <a:schemeClr val="dk1"/>
                          </a:solidFill>
                          <a:latin typeface="Arial"/>
                        </a:defRPr>
                      </a:lvl3pPr>
                      <a:lvl4pPr marL="1016428" algn="l" defTabSz="677639" rtl="0" eaLnBrk="1" latinLnBrk="0" hangingPunct="1">
                        <a:defRPr sz="1399" kern="1200">
                          <a:solidFill>
                            <a:schemeClr val="dk1"/>
                          </a:solidFill>
                          <a:latin typeface="Arial"/>
                        </a:defRPr>
                      </a:lvl4pPr>
                      <a:lvl5pPr marL="1355252" algn="l" defTabSz="677639" rtl="0" eaLnBrk="1" latinLnBrk="0" hangingPunct="1">
                        <a:defRPr sz="1399" kern="1200">
                          <a:solidFill>
                            <a:schemeClr val="dk1"/>
                          </a:solidFill>
                          <a:latin typeface="Arial"/>
                        </a:defRPr>
                      </a:lvl5pPr>
                      <a:lvl6pPr marL="1694074" algn="l" defTabSz="677639" rtl="0" eaLnBrk="1" latinLnBrk="0" hangingPunct="1">
                        <a:defRPr sz="1399" kern="1200">
                          <a:solidFill>
                            <a:schemeClr val="dk1"/>
                          </a:solidFill>
                          <a:latin typeface="Arial"/>
                        </a:defRPr>
                      </a:lvl6pPr>
                      <a:lvl7pPr marL="2032879" algn="l" defTabSz="677639" rtl="0" eaLnBrk="1" latinLnBrk="0" hangingPunct="1">
                        <a:defRPr sz="1399" kern="1200">
                          <a:solidFill>
                            <a:schemeClr val="dk1"/>
                          </a:solidFill>
                          <a:latin typeface="Arial"/>
                        </a:defRPr>
                      </a:lvl7pPr>
                      <a:lvl8pPr marL="2371703" algn="l" defTabSz="677639" rtl="0" eaLnBrk="1" latinLnBrk="0" hangingPunct="1">
                        <a:defRPr sz="1399" kern="1200">
                          <a:solidFill>
                            <a:schemeClr val="dk1"/>
                          </a:solidFill>
                          <a:latin typeface="Arial"/>
                        </a:defRPr>
                      </a:lvl8pPr>
                      <a:lvl9pPr marL="2710507" algn="l" defTabSz="677639" rtl="0" eaLnBrk="1" latinLnBrk="0" hangingPunct="1">
                        <a:defRPr sz="1399" kern="1200">
                          <a:solidFill>
                            <a:schemeClr val="dk1"/>
                          </a:solidFill>
                          <a:latin typeface="Arial"/>
                        </a:defRPr>
                      </a:lvl9pPr>
                    </a:lstStyle>
                    <a:p>
                      <a:r>
                        <a:rPr lang="en-US" sz="800" dirty="0">
                          <a:latin typeface="Calibri Light" panose="020F0302020204030204" pitchFamily="34" charset="0"/>
                          <a:cs typeface="Calibri Light" panose="020F0302020204030204" pitchFamily="34" charset="0"/>
                        </a:rPr>
                        <a:t>Presence of early erosions </a:t>
                      </a:r>
                      <a:endParaRPr lang="el-GR" sz="800" dirty="0">
                        <a:latin typeface="Calibri Light" panose="020F0302020204030204" pitchFamily="34" charset="0"/>
                        <a:cs typeface="Calibri Light" panose="020F03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tint val="40000"/>
                      </a:srgbClr>
                    </a:solidFill>
                  </a:tcPr>
                </a:tc>
                <a:extLst>
                  <a:ext uri="{0D108BD9-81ED-4DB2-BD59-A6C34878D82A}">
                    <a16:rowId xmlns:a16="http://schemas.microsoft.com/office/drawing/2014/main" val="441657170"/>
                  </a:ext>
                </a:extLst>
              </a:tr>
              <a:tr h="119754">
                <a:tc>
                  <a:txBody>
                    <a:bodyPr/>
                    <a:lstStyle>
                      <a:lvl1pPr marL="0" algn="l" defTabSz="677639" rtl="0" eaLnBrk="1" latinLnBrk="0" hangingPunct="1">
                        <a:defRPr sz="1399" kern="1200">
                          <a:solidFill>
                            <a:schemeClr val="dk1"/>
                          </a:solidFill>
                          <a:latin typeface="Arial"/>
                        </a:defRPr>
                      </a:lvl1pPr>
                      <a:lvl2pPr marL="338834" algn="l" defTabSz="677639" rtl="0" eaLnBrk="1" latinLnBrk="0" hangingPunct="1">
                        <a:defRPr sz="1399" kern="1200">
                          <a:solidFill>
                            <a:schemeClr val="dk1"/>
                          </a:solidFill>
                          <a:latin typeface="Arial"/>
                        </a:defRPr>
                      </a:lvl2pPr>
                      <a:lvl3pPr marL="677639" algn="l" defTabSz="677639" rtl="0" eaLnBrk="1" latinLnBrk="0" hangingPunct="1">
                        <a:defRPr sz="1399" kern="1200">
                          <a:solidFill>
                            <a:schemeClr val="dk1"/>
                          </a:solidFill>
                          <a:latin typeface="Arial"/>
                        </a:defRPr>
                      </a:lvl3pPr>
                      <a:lvl4pPr marL="1016428" algn="l" defTabSz="677639" rtl="0" eaLnBrk="1" latinLnBrk="0" hangingPunct="1">
                        <a:defRPr sz="1399" kern="1200">
                          <a:solidFill>
                            <a:schemeClr val="dk1"/>
                          </a:solidFill>
                          <a:latin typeface="Arial"/>
                        </a:defRPr>
                      </a:lvl4pPr>
                      <a:lvl5pPr marL="1355252" algn="l" defTabSz="677639" rtl="0" eaLnBrk="1" latinLnBrk="0" hangingPunct="1">
                        <a:defRPr sz="1399" kern="1200">
                          <a:solidFill>
                            <a:schemeClr val="dk1"/>
                          </a:solidFill>
                          <a:latin typeface="Arial"/>
                        </a:defRPr>
                      </a:lvl5pPr>
                      <a:lvl6pPr marL="1694074" algn="l" defTabSz="677639" rtl="0" eaLnBrk="1" latinLnBrk="0" hangingPunct="1">
                        <a:defRPr sz="1399" kern="1200">
                          <a:solidFill>
                            <a:schemeClr val="dk1"/>
                          </a:solidFill>
                          <a:latin typeface="Arial"/>
                        </a:defRPr>
                      </a:lvl6pPr>
                      <a:lvl7pPr marL="2032879" algn="l" defTabSz="677639" rtl="0" eaLnBrk="1" latinLnBrk="0" hangingPunct="1">
                        <a:defRPr sz="1399" kern="1200">
                          <a:solidFill>
                            <a:schemeClr val="dk1"/>
                          </a:solidFill>
                          <a:latin typeface="Arial"/>
                        </a:defRPr>
                      </a:lvl7pPr>
                      <a:lvl8pPr marL="2371703" algn="l" defTabSz="677639" rtl="0" eaLnBrk="1" latinLnBrk="0" hangingPunct="1">
                        <a:defRPr sz="1399" kern="1200">
                          <a:solidFill>
                            <a:schemeClr val="dk1"/>
                          </a:solidFill>
                          <a:latin typeface="Arial"/>
                        </a:defRPr>
                      </a:lvl8pPr>
                      <a:lvl9pPr marL="2710507" algn="l" defTabSz="677639" rtl="0" eaLnBrk="1" latinLnBrk="0" hangingPunct="1">
                        <a:defRPr sz="1399" kern="1200">
                          <a:solidFill>
                            <a:schemeClr val="dk1"/>
                          </a:solidFill>
                          <a:latin typeface="Arial"/>
                        </a:defRPr>
                      </a:lvl9pPr>
                    </a:lstStyle>
                    <a:p>
                      <a:r>
                        <a:rPr lang="en-US" sz="800" dirty="0">
                          <a:latin typeface="Calibri Light" panose="020F0302020204030204" pitchFamily="34" charset="0"/>
                          <a:cs typeface="Calibri Light" panose="020F0302020204030204" pitchFamily="34" charset="0"/>
                        </a:rPr>
                        <a:t>Failure of two or more </a:t>
                      </a:r>
                      <a:r>
                        <a:rPr lang="en-US" sz="800" dirty="0" err="1">
                          <a:latin typeface="Calibri Light" panose="020F0302020204030204" pitchFamily="34" charset="0"/>
                          <a:cs typeface="Calibri Light" panose="020F0302020204030204" pitchFamily="34" charset="0"/>
                        </a:rPr>
                        <a:t>csDMARDs</a:t>
                      </a:r>
                      <a:endParaRPr lang="el-GR" sz="800" dirty="0">
                        <a:latin typeface="Calibri Light" panose="020F0302020204030204" pitchFamily="34" charset="0"/>
                        <a:cs typeface="Calibri Light" panose="020F03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tint val="20000"/>
                      </a:srgbClr>
                    </a:solidFill>
                  </a:tcPr>
                </a:tc>
                <a:extLst>
                  <a:ext uri="{0D108BD9-81ED-4DB2-BD59-A6C34878D82A}">
                    <a16:rowId xmlns:a16="http://schemas.microsoft.com/office/drawing/2014/main" val="3598138063"/>
                  </a:ext>
                </a:extLst>
              </a:tr>
            </a:tbl>
          </a:graphicData>
        </a:graphic>
      </p:graphicFrame>
      <p:sp>
        <p:nvSpPr>
          <p:cNvPr id="10" name="TextBox 9">
            <a:extLst>
              <a:ext uri="{FF2B5EF4-FFF2-40B4-BE49-F238E27FC236}">
                <a16:creationId xmlns:a16="http://schemas.microsoft.com/office/drawing/2014/main" id="{887A9B79-65B0-419E-AA19-0B4477F959C2}"/>
              </a:ext>
            </a:extLst>
          </p:cNvPr>
          <p:cNvSpPr txBox="1"/>
          <p:nvPr/>
        </p:nvSpPr>
        <p:spPr>
          <a:xfrm>
            <a:off x="7579593" y="6570624"/>
            <a:ext cx="4572000" cy="230832"/>
          </a:xfrm>
          <a:prstGeom prst="rect">
            <a:avLst/>
          </a:prstGeom>
          <a:noFill/>
        </p:spPr>
        <p:txBody>
          <a:bodyPr wrap="square">
            <a:spAutoFit/>
          </a:bodyPr>
          <a:lstStyle/>
          <a:p>
            <a:r>
              <a:rPr lang="en-US" sz="900" dirty="0"/>
              <a:t>Smolen JS, et al. Ann Rheum Dis 2022</a:t>
            </a:r>
            <a:endParaRPr lang="el-GR" sz="900" dirty="0"/>
          </a:p>
        </p:txBody>
      </p:sp>
      <p:pic>
        <p:nvPicPr>
          <p:cNvPr id="9" name="Picture 8">
            <a:extLst>
              <a:ext uri="{FF2B5EF4-FFF2-40B4-BE49-F238E27FC236}">
                <a16:creationId xmlns:a16="http://schemas.microsoft.com/office/drawing/2014/main" id="{FCEECBB0-BD96-D5B0-3AE7-43D0A327A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3512" y="1361176"/>
            <a:ext cx="3644776" cy="934861"/>
          </a:xfrm>
          <a:prstGeom prst="rect">
            <a:avLst/>
          </a:prstGeom>
        </p:spPr>
      </p:pic>
    </p:spTree>
    <p:extLst>
      <p:ext uri="{BB962C8B-B14F-4D97-AF65-F5344CB8AC3E}">
        <p14:creationId xmlns:p14="http://schemas.microsoft.com/office/powerpoint/2010/main" val="12437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102F-9EDD-6A78-C876-D9AFF9DF03F8}"/>
              </a:ext>
            </a:extLst>
          </p:cNvPr>
          <p:cNvSpPr>
            <a:spLocks noGrp="1"/>
          </p:cNvSpPr>
          <p:nvPr>
            <p:ph type="title"/>
          </p:nvPr>
        </p:nvSpPr>
        <p:spPr>
          <a:xfrm>
            <a:off x="2008255" y="35773"/>
            <a:ext cx="8229600" cy="1143000"/>
          </a:xfrm>
        </p:spPr>
        <p:txBody>
          <a:bodyPr>
            <a:normAutofit/>
          </a:bodyPr>
          <a:lstStyle/>
          <a:p>
            <a:r>
              <a:rPr lang="el-GR" sz="4000" dirty="0"/>
              <a:t>Νεότερα φάρμακα στη ΡΑ</a:t>
            </a:r>
            <a:endParaRPr lang="en-GR" sz="4000" dirty="0"/>
          </a:p>
        </p:txBody>
      </p:sp>
      <p:pic>
        <p:nvPicPr>
          <p:cNvPr id="4" name="Picture 3">
            <a:extLst>
              <a:ext uri="{FF2B5EF4-FFF2-40B4-BE49-F238E27FC236}">
                <a16:creationId xmlns:a16="http://schemas.microsoft.com/office/drawing/2014/main" id="{342DDB8E-4B6C-F683-D942-0E114C63D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436595"/>
            <a:ext cx="9198110" cy="4438388"/>
          </a:xfrm>
          <a:prstGeom prst="rect">
            <a:avLst/>
          </a:prstGeom>
        </p:spPr>
      </p:pic>
    </p:spTree>
    <p:extLst>
      <p:ext uri="{BB962C8B-B14F-4D97-AF65-F5344CB8AC3E}">
        <p14:creationId xmlns:p14="http://schemas.microsoft.com/office/powerpoint/2010/main" val="67078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822" y="153546"/>
            <a:ext cx="8229600" cy="1143000"/>
          </a:xfrm>
        </p:spPr>
        <p:txBody>
          <a:bodyPr>
            <a:normAutofit/>
          </a:bodyPr>
          <a:lstStyle/>
          <a:p>
            <a:r>
              <a:rPr lang="el-GR" sz="2800" b="1" dirty="0"/>
              <a:t>Περίπτωση ασθενούς</a:t>
            </a:r>
            <a:endParaRPr lang="en-US" sz="2800" b="1" dirty="0"/>
          </a:p>
        </p:txBody>
      </p:sp>
      <p:sp>
        <p:nvSpPr>
          <p:cNvPr id="3" name="Content Placeholder 2"/>
          <p:cNvSpPr>
            <a:spLocks noGrp="1"/>
          </p:cNvSpPr>
          <p:nvPr>
            <p:ph idx="1"/>
          </p:nvPr>
        </p:nvSpPr>
        <p:spPr>
          <a:xfrm>
            <a:off x="299884" y="1932165"/>
            <a:ext cx="8229600" cy="3038041"/>
          </a:xfrm>
        </p:spPr>
        <p:txBody>
          <a:bodyPr>
            <a:normAutofit/>
          </a:bodyPr>
          <a:lstStyle/>
          <a:p>
            <a:r>
              <a:rPr lang="el-GR" sz="2400" dirty="0">
                <a:latin typeface="+mj-lt"/>
              </a:rPr>
              <a:t>Άνδρας 28 ετών</a:t>
            </a:r>
          </a:p>
          <a:p>
            <a:r>
              <a:rPr lang="el-GR" sz="2400" dirty="0">
                <a:latin typeface="+mj-lt"/>
              </a:rPr>
              <a:t>Αγρότης</a:t>
            </a:r>
          </a:p>
          <a:p>
            <a:endParaRPr lang="el-GR" sz="2400" dirty="0">
              <a:latin typeface="+mj-lt"/>
            </a:endParaRPr>
          </a:p>
          <a:p>
            <a:r>
              <a:rPr lang="el-GR" sz="2400" dirty="0">
                <a:latin typeface="+mj-lt"/>
              </a:rPr>
              <a:t>Κάπνισμα ~ 20 </a:t>
            </a:r>
            <a:r>
              <a:rPr lang="en-US" sz="2400" dirty="0" err="1">
                <a:latin typeface="+mj-lt"/>
              </a:rPr>
              <a:t>py</a:t>
            </a:r>
            <a:endParaRPr lang="en-US" sz="2400" dirty="0">
              <a:latin typeface="+mj-lt"/>
            </a:endParaRPr>
          </a:p>
          <a:p>
            <a:r>
              <a:rPr lang="el-GR" sz="2400" dirty="0">
                <a:latin typeface="+mj-lt"/>
              </a:rPr>
              <a:t>Αλκοόλ (-)</a:t>
            </a:r>
          </a:p>
          <a:p>
            <a:r>
              <a:rPr lang="en-US" sz="2400" dirty="0">
                <a:latin typeface="+mj-lt"/>
              </a:rPr>
              <a:t>FH: </a:t>
            </a:r>
            <a:r>
              <a:rPr lang="el-GR" sz="2400" dirty="0">
                <a:latin typeface="+mj-lt"/>
              </a:rPr>
              <a:t>Μη αξιόλογο</a:t>
            </a:r>
          </a:p>
          <a:p>
            <a:endParaRPr lang="en-US" sz="2400" dirty="0">
              <a:latin typeface="+mj-lt"/>
            </a:endParaRPr>
          </a:p>
        </p:txBody>
      </p:sp>
      <p:sp>
        <p:nvSpPr>
          <p:cNvPr id="4" name="Content Placeholder 2">
            <a:extLst>
              <a:ext uri="{FF2B5EF4-FFF2-40B4-BE49-F238E27FC236}">
                <a16:creationId xmlns:a16="http://schemas.microsoft.com/office/drawing/2014/main" id="{36DA6F67-49F9-5B44-9673-A26C4ECC663E}"/>
              </a:ext>
            </a:extLst>
          </p:cNvPr>
          <p:cNvSpPr txBox="1">
            <a:spLocks/>
          </p:cNvSpPr>
          <p:nvPr/>
        </p:nvSpPr>
        <p:spPr>
          <a:xfrm>
            <a:off x="4237892" y="1932165"/>
            <a:ext cx="7954109" cy="46328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sz="2400" dirty="0">
                <a:latin typeface="+mj-lt"/>
              </a:rPr>
              <a:t>Φλεγμονώδης χαμηλή οσφυαλγία από 6ετίας</a:t>
            </a:r>
          </a:p>
          <a:p>
            <a:pPr marL="0" indent="0">
              <a:buFont typeface="Arial" panose="020B0604020202020204" pitchFamily="34" charset="0"/>
              <a:buNone/>
            </a:pPr>
            <a:endParaRPr lang="el-GR" sz="2400" b="1" dirty="0">
              <a:latin typeface="+mj-lt"/>
            </a:endParaRPr>
          </a:p>
          <a:p>
            <a:r>
              <a:rPr lang="el-GR" sz="2400" b="1" dirty="0">
                <a:latin typeface="+mj-lt"/>
              </a:rPr>
              <a:t>11/2020</a:t>
            </a:r>
            <a:r>
              <a:rPr lang="el-GR" sz="2400" dirty="0">
                <a:latin typeface="+mj-lt"/>
              </a:rPr>
              <a:t> </a:t>
            </a:r>
          </a:p>
          <a:p>
            <a:pPr lvl="1"/>
            <a:r>
              <a:rPr lang="el-GR" dirty="0">
                <a:latin typeface="+mj-lt"/>
              </a:rPr>
              <a:t>Συμπτωματολογία ιογενούς γαστρεντερίτιδας</a:t>
            </a:r>
          </a:p>
          <a:p>
            <a:pPr lvl="1"/>
            <a:endParaRPr lang="el-GR" dirty="0">
              <a:latin typeface="+mj-lt"/>
            </a:endParaRPr>
          </a:p>
          <a:p>
            <a:pPr lvl="1"/>
            <a:endParaRPr lang="el-GR" dirty="0">
              <a:latin typeface="+mj-lt"/>
            </a:endParaRPr>
          </a:p>
          <a:p>
            <a:pPr lvl="1"/>
            <a:r>
              <a:rPr lang="el-GR" dirty="0">
                <a:latin typeface="+mj-lt"/>
              </a:rPr>
              <a:t>Ραχιαλγία - Οσφυαλγία με επέκταση στο ΑΡ κάτω άκρο</a:t>
            </a:r>
          </a:p>
          <a:p>
            <a:pPr lvl="1"/>
            <a:r>
              <a:rPr lang="el-GR" b="1" dirty="0">
                <a:latin typeface="+mj-lt"/>
              </a:rPr>
              <a:t>Εμπύρετο ως 38</a:t>
            </a:r>
            <a:r>
              <a:rPr lang="el-GR" b="1" baseline="30000" dirty="0">
                <a:latin typeface="+mj-lt"/>
              </a:rPr>
              <a:t>ο</a:t>
            </a:r>
            <a:r>
              <a:rPr lang="el-GR" b="1" dirty="0">
                <a:latin typeface="+mj-lt"/>
              </a:rPr>
              <a:t> </a:t>
            </a:r>
            <a:r>
              <a:rPr lang="en-US" b="1" dirty="0">
                <a:latin typeface="+mj-lt"/>
              </a:rPr>
              <a:t>C</a:t>
            </a:r>
            <a:endParaRPr lang="el-GR" b="1" dirty="0">
              <a:latin typeface="+mj-lt"/>
            </a:endParaRPr>
          </a:p>
          <a:p>
            <a:pPr lvl="1"/>
            <a:endParaRPr lang="en-US" sz="2000" dirty="0">
              <a:latin typeface="+mj-lt"/>
            </a:endParaRPr>
          </a:p>
          <a:p>
            <a:pPr lvl="1"/>
            <a:endParaRPr lang="en-US" sz="2000" b="1" dirty="0">
              <a:latin typeface="+mj-lt"/>
            </a:endParaRPr>
          </a:p>
          <a:p>
            <a:endParaRPr lang="en-US" sz="2400" b="1" dirty="0">
              <a:latin typeface="+mj-lt"/>
            </a:endParaRPr>
          </a:p>
          <a:p>
            <a:endParaRPr lang="en-US" sz="2400" dirty="0">
              <a:latin typeface="+mj-lt"/>
            </a:endParaRPr>
          </a:p>
          <a:p>
            <a:pPr>
              <a:buFont typeface="Arial" panose="020B0604020202020204" pitchFamily="34" charset="0"/>
              <a:buNone/>
            </a:pPr>
            <a:endParaRPr lang="en-US" sz="24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png"/>
          <p:cNvPicPr>
            <a:picLocks noGrp="1" noChangeAspect="1"/>
          </p:cNvPicPr>
          <p:nvPr>
            <p:ph idx="1"/>
          </p:nvPr>
        </p:nvPicPr>
        <p:blipFill>
          <a:blip r:embed="rId2"/>
          <a:stretch>
            <a:fillRect/>
          </a:stretch>
        </p:blipFill>
        <p:spPr>
          <a:xfrm>
            <a:off x="1800121" y="182613"/>
            <a:ext cx="8763971" cy="6583362"/>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png"/>
          <p:cNvPicPr>
            <a:picLocks noGrp="1" noChangeAspect="1"/>
          </p:cNvPicPr>
          <p:nvPr>
            <p:ph idx="1"/>
          </p:nvPr>
        </p:nvPicPr>
        <p:blipFill>
          <a:blip r:embed="rId2"/>
          <a:stretch>
            <a:fillRect/>
          </a:stretch>
        </p:blipFill>
        <p:spPr>
          <a:xfrm>
            <a:off x="1620200" y="105386"/>
            <a:ext cx="8960802" cy="6675639"/>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639" y="1143000"/>
            <a:ext cx="8229600" cy="5508625"/>
          </a:xfrm>
        </p:spPr>
        <p:txBody>
          <a:bodyPr>
            <a:normAutofit fontScale="92500" lnSpcReduction="10000"/>
          </a:bodyPr>
          <a:lstStyle/>
          <a:p>
            <a:pPr lvl="1"/>
            <a:r>
              <a:rPr lang="el-GR" dirty="0">
                <a:latin typeface="+mj-lt"/>
              </a:rPr>
              <a:t>Επάνοδος 3 μέρες μετα:</a:t>
            </a:r>
          </a:p>
          <a:p>
            <a:pPr lvl="1"/>
            <a:endParaRPr lang="el-GR" dirty="0">
              <a:latin typeface="+mj-lt"/>
            </a:endParaRPr>
          </a:p>
          <a:p>
            <a:pPr lvl="1"/>
            <a:r>
              <a:rPr lang="el-GR" b="1" dirty="0">
                <a:latin typeface="+mj-lt"/>
              </a:rPr>
              <a:t>Εμπύρετο ως 38.7</a:t>
            </a:r>
            <a:r>
              <a:rPr lang="el-GR" b="1" baseline="30000" dirty="0">
                <a:latin typeface="+mj-lt"/>
              </a:rPr>
              <a:t>ο</a:t>
            </a:r>
            <a:r>
              <a:rPr lang="el-GR" b="1" dirty="0">
                <a:latin typeface="+mj-lt"/>
              </a:rPr>
              <a:t> </a:t>
            </a:r>
            <a:r>
              <a:rPr lang="en-US" b="1" dirty="0">
                <a:latin typeface="+mj-lt"/>
              </a:rPr>
              <a:t>C</a:t>
            </a:r>
          </a:p>
          <a:p>
            <a:pPr lvl="1"/>
            <a:r>
              <a:rPr lang="el-GR" dirty="0">
                <a:latin typeface="+mj-lt"/>
              </a:rPr>
              <a:t>Εντονότατη ραχιαλγία-οσφυαλγία</a:t>
            </a:r>
          </a:p>
          <a:p>
            <a:pPr lvl="1"/>
            <a:r>
              <a:rPr lang="el-GR" dirty="0">
                <a:latin typeface="+mj-lt"/>
              </a:rPr>
              <a:t>Κακουχία</a:t>
            </a:r>
          </a:p>
          <a:p>
            <a:pPr lvl="1"/>
            <a:endParaRPr lang="el-GR" dirty="0">
              <a:latin typeface="+mj-lt"/>
            </a:endParaRPr>
          </a:p>
          <a:p>
            <a:pPr lvl="1"/>
            <a:r>
              <a:rPr lang="el-GR" b="1" dirty="0">
                <a:latin typeface="+mj-lt"/>
              </a:rPr>
              <a:t>Κλινική εξέταση:</a:t>
            </a:r>
          </a:p>
          <a:p>
            <a:pPr lvl="2"/>
            <a:endParaRPr lang="en-US" dirty="0">
              <a:latin typeface="+mj-lt"/>
            </a:endParaRPr>
          </a:p>
          <a:p>
            <a:pPr lvl="2"/>
            <a:r>
              <a:rPr lang="el-GR" dirty="0">
                <a:latin typeface="+mj-lt"/>
              </a:rPr>
              <a:t>Όψη πάσχοντος</a:t>
            </a:r>
          </a:p>
          <a:p>
            <a:pPr lvl="2"/>
            <a:r>
              <a:rPr lang="el-GR" dirty="0">
                <a:latin typeface="+mj-lt"/>
              </a:rPr>
              <a:t>Χωρίς στοιχεία για λοίμωξη αναπν/κού – ουρ/κού</a:t>
            </a:r>
            <a:r>
              <a:rPr lang="en-US" dirty="0">
                <a:latin typeface="+mj-lt"/>
              </a:rPr>
              <a:t> – </a:t>
            </a:r>
            <a:r>
              <a:rPr lang="el-GR" dirty="0">
                <a:latin typeface="+mj-lt"/>
              </a:rPr>
              <a:t>γαστρ/κού</a:t>
            </a:r>
          </a:p>
          <a:p>
            <a:pPr lvl="2"/>
            <a:r>
              <a:rPr lang="el-GR" b="1" dirty="0">
                <a:latin typeface="+mj-lt"/>
              </a:rPr>
              <a:t>Έντονη ευαισθησία στο ύψος των σπονδύλων Θ6-7 – Ο1-Ο2</a:t>
            </a:r>
            <a:endParaRPr lang="en-US" b="1" dirty="0">
              <a:latin typeface="+mj-lt"/>
            </a:endParaRPr>
          </a:p>
          <a:p>
            <a:pPr lvl="1"/>
            <a:endParaRPr lang="en-US" b="1" dirty="0">
              <a:latin typeface="+mj-lt"/>
            </a:endParaRPr>
          </a:p>
          <a:p>
            <a:pPr lvl="1"/>
            <a:r>
              <a:rPr lang="en-US" b="1" dirty="0">
                <a:latin typeface="+mj-lt"/>
              </a:rPr>
              <a:t>Labs: </a:t>
            </a:r>
            <a:r>
              <a:rPr lang="el-GR" b="1" dirty="0">
                <a:latin typeface="+mj-lt"/>
              </a:rPr>
              <a:t>				</a:t>
            </a:r>
            <a:r>
              <a:rPr lang="en-US" b="1" u="sng" dirty="0">
                <a:latin typeface="+mj-lt"/>
              </a:rPr>
              <a:t>Ro OM</a:t>
            </a:r>
            <a:r>
              <a:rPr lang="el-GR" b="1" u="sng" dirty="0">
                <a:latin typeface="+mj-lt"/>
              </a:rPr>
              <a:t>ΣΣ</a:t>
            </a:r>
            <a:endParaRPr lang="en-US" b="1" u="sng" dirty="0">
              <a:latin typeface="+mj-lt"/>
            </a:endParaRPr>
          </a:p>
          <a:p>
            <a:pPr lvl="2"/>
            <a:r>
              <a:rPr lang="en-US" dirty="0">
                <a:latin typeface="+mj-lt"/>
              </a:rPr>
              <a:t>WBC: 8900</a:t>
            </a:r>
          </a:p>
          <a:p>
            <a:pPr lvl="2"/>
            <a:r>
              <a:rPr lang="el-GR" dirty="0">
                <a:latin typeface="+mj-lt"/>
              </a:rPr>
              <a:t>ΤΚΕ: </a:t>
            </a:r>
            <a:r>
              <a:rPr lang="el-GR" b="1" dirty="0">
                <a:latin typeface="+mj-lt"/>
              </a:rPr>
              <a:t>66			Χωρίς αξιόλογα ευρήματα</a:t>
            </a:r>
          </a:p>
          <a:p>
            <a:pPr lvl="2"/>
            <a:r>
              <a:rPr lang="en-US" dirty="0">
                <a:latin typeface="+mj-lt"/>
              </a:rPr>
              <a:t>CRP: </a:t>
            </a:r>
            <a:r>
              <a:rPr lang="en-US" b="1" dirty="0">
                <a:latin typeface="+mj-lt"/>
              </a:rPr>
              <a:t>7.9 </a:t>
            </a:r>
          </a:p>
          <a:p>
            <a:pPr lvl="1"/>
            <a:endParaRPr lang="el-GR" dirty="0">
              <a:latin typeface="+mj-lt"/>
            </a:endParaRPr>
          </a:p>
          <a:p>
            <a:pPr lvl="1"/>
            <a:endParaRPr lang="en-US" dirty="0">
              <a:latin typeface="+mj-lt"/>
            </a:endParaRPr>
          </a:p>
          <a:p>
            <a:pPr lvl="1"/>
            <a:endParaRPr lang="en-US" b="1" dirty="0">
              <a:latin typeface="+mj-lt"/>
            </a:endParaRPr>
          </a:p>
          <a:p>
            <a:endParaRPr lang="en-US" b="1" dirty="0">
              <a:latin typeface="+mj-lt"/>
            </a:endParaRPr>
          </a:p>
          <a:p>
            <a:endParaRPr lang="en-US" dirty="0">
              <a:latin typeface="+mj-lt"/>
            </a:endParaRPr>
          </a:p>
          <a:p>
            <a:pPr>
              <a:buNone/>
            </a:pPr>
            <a:endParaRPr lang="en-US" dirty="0">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4">
            <a:extLst>
              <a:ext uri="{FF2B5EF4-FFF2-40B4-BE49-F238E27FC236}">
                <a16:creationId xmlns:a16="http://schemas.microsoft.com/office/drawing/2014/main" id="{B6C9A18A-9E0D-6543-BCA9-DA2E3D3715C0}"/>
              </a:ext>
            </a:extLst>
          </p:cNvPr>
          <p:cNvSpPr>
            <a:spLocks noChangeArrowheads="1"/>
          </p:cNvSpPr>
          <p:nvPr/>
        </p:nvSpPr>
        <p:spPr bwMode="auto">
          <a:xfrm>
            <a:off x="1549449" y="214959"/>
            <a:ext cx="8519652" cy="800048"/>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GR" altLang="en-GR" sz="1400"/>
          </a:p>
        </p:txBody>
      </p:sp>
      <p:sp>
        <p:nvSpPr>
          <p:cNvPr id="28674" name="Text Box 5">
            <a:extLst>
              <a:ext uri="{FF2B5EF4-FFF2-40B4-BE49-F238E27FC236}">
                <a16:creationId xmlns:a16="http://schemas.microsoft.com/office/drawing/2014/main" id="{24A54267-FD5E-1A4D-A1D7-F84016512307}"/>
              </a:ext>
            </a:extLst>
          </p:cNvPr>
          <p:cNvSpPr txBox="1">
            <a:spLocks noChangeArrowheads="1"/>
          </p:cNvSpPr>
          <p:nvPr/>
        </p:nvSpPr>
        <p:spPr bwMode="auto">
          <a:xfrm>
            <a:off x="2270062" y="383415"/>
            <a:ext cx="731270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en-GR" sz="2800" b="1" dirty="0"/>
              <a:t>ΣΗΜΕΙΑ ΚΙΝΔΥΝΟΥ (¨</a:t>
            </a:r>
            <a:r>
              <a:rPr lang="en-US" altLang="en-GR" sz="2800" b="1" dirty="0"/>
              <a:t>RED FLAGS</a:t>
            </a:r>
            <a:r>
              <a:rPr lang="el-GR" altLang="en-GR" sz="2800" b="1" dirty="0"/>
              <a:t>¨)</a:t>
            </a:r>
          </a:p>
        </p:txBody>
      </p:sp>
      <p:sp>
        <p:nvSpPr>
          <p:cNvPr id="28675" name="Rectangle 8">
            <a:extLst>
              <a:ext uri="{FF2B5EF4-FFF2-40B4-BE49-F238E27FC236}">
                <a16:creationId xmlns:a16="http://schemas.microsoft.com/office/drawing/2014/main" id="{71AFADF7-EFAF-454A-8CF0-B58D1AB09978}"/>
              </a:ext>
            </a:extLst>
          </p:cNvPr>
          <p:cNvSpPr>
            <a:spLocks noGrp="1" noChangeArrowheads="1"/>
          </p:cNvSpPr>
          <p:nvPr>
            <p:ph type="body" sz="half" idx="1"/>
          </p:nvPr>
        </p:nvSpPr>
        <p:spPr>
          <a:xfrm>
            <a:off x="1587908" y="1871869"/>
            <a:ext cx="3178175" cy="5040313"/>
          </a:xfrm>
        </p:spPr>
        <p:txBody>
          <a:bodyPr>
            <a:normAutofit lnSpcReduction="10000"/>
          </a:bodyPr>
          <a:lstStyle/>
          <a:p>
            <a:pPr algn="ctr" eaLnBrk="1" hangingPunct="1">
              <a:lnSpc>
                <a:spcPct val="80000"/>
              </a:lnSpc>
              <a:buFontTx/>
              <a:buNone/>
            </a:pPr>
            <a:r>
              <a:rPr lang="el-GR" altLang="en-GR" sz="2000" b="1" i="1" u="sng" dirty="0">
                <a:solidFill>
                  <a:schemeClr val="bg1">
                    <a:lumMod val="50000"/>
                  </a:schemeClr>
                </a:solidFill>
              </a:rPr>
              <a:t>ΠΙΘΑΝΗ ΝΟΣΟΣ</a:t>
            </a:r>
          </a:p>
          <a:p>
            <a:pPr algn="ctr" eaLnBrk="1" hangingPunct="1">
              <a:lnSpc>
                <a:spcPct val="80000"/>
              </a:lnSpc>
              <a:buFontTx/>
              <a:buNone/>
            </a:pPr>
            <a:endParaRPr lang="el-GR" altLang="en-GR" sz="2000" b="1" i="1" u="sng" dirty="0">
              <a:solidFill>
                <a:schemeClr val="bg1">
                  <a:lumMod val="50000"/>
                </a:schemeClr>
              </a:solidFill>
            </a:endParaRPr>
          </a:p>
          <a:p>
            <a:pPr eaLnBrk="1" hangingPunct="1">
              <a:lnSpc>
                <a:spcPct val="80000"/>
              </a:lnSpc>
              <a:buSzPct val="80000"/>
              <a:buFont typeface="Wingdings" pitchFamily="2" charset="2"/>
              <a:buChar char="l"/>
            </a:pPr>
            <a:r>
              <a:rPr lang="el-GR" altLang="en-GR" sz="2000" b="1" dirty="0">
                <a:solidFill>
                  <a:schemeClr val="bg1">
                    <a:lumMod val="50000"/>
                  </a:schemeClr>
                </a:solidFill>
              </a:rPr>
              <a:t>Κάταγμα</a:t>
            </a:r>
          </a:p>
          <a:p>
            <a:pPr eaLnBrk="1" hangingPunct="1">
              <a:lnSpc>
                <a:spcPct val="60000"/>
              </a:lnSpc>
              <a:buSzPct val="80000"/>
              <a:buFont typeface="Wingdings" pitchFamily="2" charset="2"/>
              <a:buNone/>
            </a:pPr>
            <a:endParaRPr lang="el-GR" altLang="en-GR" sz="2000" b="1" dirty="0">
              <a:solidFill>
                <a:schemeClr val="bg1">
                  <a:lumMod val="50000"/>
                </a:schemeClr>
              </a:solidFill>
            </a:endParaRPr>
          </a:p>
          <a:p>
            <a:pPr eaLnBrk="1" hangingPunct="1">
              <a:lnSpc>
                <a:spcPct val="80000"/>
              </a:lnSpc>
              <a:buSzPct val="80000"/>
              <a:buFont typeface="Wingdings" pitchFamily="2" charset="2"/>
              <a:buChar char="l"/>
            </a:pPr>
            <a:r>
              <a:rPr lang="el-GR" altLang="en-GR" sz="2000" b="1" dirty="0">
                <a:solidFill>
                  <a:srgbClr val="FF0000"/>
                </a:solidFill>
              </a:rPr>
              <a:t>Λοίμωξη</a:t>
            </a:r>
            <a:r>
              <a:rPr lang="el-GR" altLang="en-GR" sz="2000" b="1" dirty="0">
                <a:solidFill>
                  <a:schemeClr val="bg1">
                    <a:lumMod val="50000"/>
                  </a:schemeClr>
                </a:solidFill>
              </a:rPr>
              <a:t> /</a:t>
            </a:r>
          </a:p>
          <a:p>
            <a:pPr eaLnBrk="1" hangingPunct="1">
              <a:lnSpc>
                <a:spcPct val="80000"/>
              </a:lnSpc>
              <a:buSzPct val="80000"/>
              <a:buFont typeface="Wingdings" pitchFamily="2" charset="2"/>
              <a:buNone/>
            </a:pPr>
            <a:r>
              <a:rPr lang="el-GR" altLang="en-GR" sz="2000" b="1" dirty="0">
                <a:solidFill>
                  <a:schemeClr val="bg1">
                    <a:lumMod val="50000"/>
                  </a:schemeClr>
                </a:solidFill>
              </a:rPr>
              <a:t>	Νεοπλασία/</a:t>
            </a:r>
          </a:p>
          <a:p>
            <a:pPr eaLnBrk="1" hangingPunct="1">
              <a:lnSpc>
                <a:spcPct val="80000"/>
              </a:lnSpc>
              <a:buSzPct val="80000"/>
              <a:buFont typeface="Wingdings" pitchFamily="2" charset="2"/>
              <a:buNone/>
            </a:pPr>
            <a:r>
              <a:rPr lang="el-GR" altLang="en-GR" sz="2000" b="1" dirty="0">
                <a:solidFill>
                  <a:schemeClr val="bg1">
                    <a:lumMod val="50000"/>
                  </a:schemeClr>
                </a:solidFill>
              </a:rPr>
              <a:t>	Φλεγμονώδης νόσος</a:t>
            </a:r>
          </a:p>
          <a:p>
            <a:pPr eaLnBrk="1" hangingPunct="1">
              <a:lnSpc>
                <a:spcPct val="80000"/>
              </a:lnSpc>
              <a:buSzPct val="80000"/>
              <a:buFont typeface="Wingdings" pitchFamily="2" charset="2"/>
              <a:buNone/>
            </a:pPr>
            <a:endParaRPr lang="el-GR" altLang="en-GR" sz="2000" b="1" dirty="0">
              <a:solidFill>
                <a:schemeClr val="bg1">
                  <a:lumMod val="50000"/>
                </a:schemeClr>
              </a:solidFill>
            </a:endParaRPr>
          </a:p>
          <a:p>
            <a:pPr eaLnBrk="1" hangingPunct="1">
              <a:lnSpc>
                <a:spcPct val="80000"/>
              </a:lnSpc>
              <a:buSzPct val="80000"/>
              <a:buFont typeface="Wingdings" pitchFamily="2" charset="2"/>
              <a:buNone/>
            </a:pPr>
            <a:endParaRPr lang="el-GR" altLang="en-GR" sz="2000" b="1" dirty="0">
              <a:solidFill>
                <a:schemeClr val="bg1">
                  <a:lumMod val="50000"/>
                </a:schemeClr>
              </a:solidFill>
            </a:endParaRPr>
          </a:p>
          <a:p>
            <a:pPr eaLnBrk="1" hangingPunct="1">
              <a:lnSpc>
                <a:spcPct val="80000"/>
              </a:lnSpc>
              <a:buSzPct val="80000"/>
              <a:buFont typeface="Wingdings" pitchFamily="2" charset="2"/>
              <a:buNone/>
            </a:pPr>
            <a:endParaRPr lang="el-GR" altLang="en-GR" sz="2000" b="1" dirty="0">
              <a:solidFill>
                <a:schemeClr val="bg1">
                  <a:lumMod val="50000"/>
                </a:schemeClr>
              </a:solidFill>
            </a:endParaRPr>
          </a:p>
          <a:p>
            <a:pPr eaLnBrk="1" hangingPunct="1">
              <a:lnSpc>
                <a:spcPct val="80000"/>
              </a:lnSpc>
              <a:buSzPct val="80000"/>
              <a:buFont typeface="Wingdings" pitchFamily="2" charset="2"/>
              <a:buNone/>
            </a:pPr>
            <a:endParaRPr lang="el-GR" altLang="en-GR" sz="2000" b="1" dirty="0">
              <a:solidFill>
                <a:schemeClr val="bg1">
                  <a:lumMod val="50000"/>
                </a:schemeClr>
              </a:solidFill>
            </a:endParaRPr>
          </a:p>
          <a:p>
            <a:pPr eaLnBrk="1" hangingPunct="1">
              <a:lnSpc>
                <a:spcPct val="80000"/>
              </a:lnSpc>
              <a:buSzPct val="80000"/>
              <a:buFont typeface="Wingdings" pitchFamily="2" charset="2"/>
              <a:buNone/>
            </a:pPr>
            <a:endParaRPr lang="el-GR" altLang="en-GR" sz="2000" b="1" dirty="0">
              <a:solidFill>
                <a:schemeClr val="bg1">
                  <a:lumMod val="50000"/>
                </a:schemeClr>
              </a:solidFill>
            </a:endParaRPr>
          </a:p>
          <a:p>
            <a:pPr eaLnBrk="1" hangingPunct="1">
              <a:lnSpc>
                <a:spcPct val="80000"/>
              </a:lnSpc>
              <a:buSzPct val="80000"/>
              <a:buFont typeface="Wingdings" pitchFamily="2" charset="2"/>
              <a:buChar char="l"/>
            </a:pPr>
            <a:r>
              <a:rPr lang="el-GR" altLang="en-GR" sz="2000" b="1" dirty="0">
                <a:solidFill>
                  <a:schemeClr val="bg1">
                    <a:lumMod val="50000"/>
                  </a:schemeClr>
                </a:solidFill>
              </a:rPr>
              <a:t>Σύνδρομο </a:t>
            </a:r>
          </a:p>
          <a:p>
            <a:pPr eaLnBrk="1" hangingPunct="1">
              <a:lnSpc>
                <a:spcPct val="80000"/>
              </a:lnSpc>
              <a:buSzPct val="80000"/>
              <a:buFont typeface="Wingdings" pitchFamily="2" charset="2"/>
              <a:buNone/>
            </a:pPr>
            <a:r>
              <a:rPr lang="el-GR" altLang="en-GR" sz="2000" b="1" dirty="0">
                <a:solidFill>
                  <a:schemeClr val="bg1">
                    <a:lumMod val="50000"/>
                  </a:schemeClr>
                </a:solidFill>
              </a:rPr>
              <a:t>    </a:t>
            </a:r>
            <a:r>
              <a:rPr lang="el-GR" altLang="en-GR" sz="2000" b="1" dirty="0" err="1">
                <a:solidFill>
                  <a:schemeClr val="bg1">
                    <a:lumMod val="50000"/>
                  </a:schemeClr>
                </a:solidFill>
              </a:rPr>
              <a:t>ιππουρίδας</a:t>
            </a:r>
            <a:endParaRPr lang="el-GR" altLang="en-GR" sz="2000" b="1" dirty="0">
              <a:solidFill>
                <a:schemeClr val="bg1">
                  <a:lumMod val="50000"/>
                </a:schemeClr>
              </a:solidFill>
            </a:endParaRPr>
          </a:p>
        </p:txBody>
      </p:sp>
      <p:sp>
        <p:nvSpPr>
          <p:cNvPr id="28676" name="Rectangle 9">
            <a:extLst>
              <a:ext uri="{FF2B5EF4-FFF2-40B4-BE49-F238E27FC236}">
                <a16:creationId xmlns:a16="http://schemas.microsoft.com/office/drawing/2014/main" id="{E5417F7D-F378-B74D-A46E-B44AFB2AB75B}"/>
              </a:ext>
            </a:extLst>
          </p:cNvPr>
          <p:cNvSpPr>
            <a:spLocks noGrp="1" noChangeArrowheads="1"/>
          </p:cNvSpPr>
          <p:nvPr>
            <p:ph type="body" sz="half" idx="2"/>
          </p:nvPr>
        </p:nvSpPr>
        <p:spPr>
          <a:xfrm>
            <a:off x="4578146" y="1916113"/>
            <a:ext cx="4762500" cy="4525963"/>
          </a:xfrm>
        </p:spPr>
        <p:txBody>
          <a:bodyPr>
            <a:normAutofit fontScale="92500" lnSpcReduction="10000"/>
          </a:bodyPr>
          <a:lstStyle/>
          <a:p>
            <a:pPr algn="ctr" eaLnBrk="1" hangingPunct="1">
              <a:lnSpc>
                <a:spcPct val="80000"/>
              </a:lnSpc>
              <a:buFontTx/>
              <a:buNone/>
            </a:pPr>
            <a:r>
              <a:rPr lang="el-GR" altLang="en-GR" sz="2200" i="1" u="sng" dirty="0"/>
              <a:t>ΣΤΟΙΧΕΙΑ ΑΠΟ ΤΟ ΙΣΤΟΡΙΚΟ</a:t>
            </a:r>
          </a:p>
          <a:p>
            <a:pPr algn="ctr" eaLnBrk="1" hangingPunct="1">
              <a:lnSpc>
                <a:spcPct val="80000"/>
              </a:lnSpc>
              <a:buFontTx/>
              <a:buNone/>
            </a:pPr>
            <a:endParaRPr lang="el-GR" altLang="en-GR" sz="2200" i="1" u="sng" dirty="0"/>
          </a:p>
          <a:p>
            <a:pPr eaLnBrk="1" hangingPunct="1">
              <a:lnSpc>
                <a:spcPct val="80000"/>
              </a:lnSpc>
              <a:buFontTx/>
              <a:buChar char="-"/>
            </a:pPr>
            <a:r>
              <a:rPr lang="el-GR" altLang="en-GR" sz="1800" dirty="0"/>
              <a:t>Ιστορικό τραύματος/οστεοπόρωσης</a:t>
            </a:r>
          </a:p>
          <a:p>
            <a:pPr eaLnBrk="1" hangingPunct="1">
              <a:lnSpc>
                <a:spcPct val="80000"/>
              </a:lnSpc>
              <a:buFontTx/>
              <a:buNone/>
            </a:pPr>
            <a:endParaRPr lang="el-GR" altLang="en-GR" sz="1800" dirty="0"/>
          </a:p>
          <a:p>
            <a:pPr eaLnBrk="1" hangingPunct="1">
              <a:lnSpc>
                <a:spcPct val="80000"/>
              </a:lnSpc>
              <a:buFontTx/>
              <a:buNone/>
            </a:pPr>
            <a:r>
              <a:rPr lang="el-GR" altLang="en-GR" sz="1800" dirty="0"/>
              <a:t>-	Ηλικία &lt; 20 ή &gt; 50 χρ.</a:t>
            </a:r>
          </a:p>
          <a:p>
            <a:pPr eaLnBrk="1" hangingPunct="1">
              <a:lnSpc>
                <a:spcPct val="80000"/>
              </a:lnSpc>
              <a:buFontTx/>
              <a:buChar char="-"/>
            </a:pPr>
            <a:r>
              <a:rPr lang="el-GR" altLang="en-GR" sz="1800" dirty="0"/>
              <a:t>Ιστορικό νεοπλασίας</a:t>
            </a:r>
          </a:p>
          <a:p>
            <a:pPr eaLnBrk="1" hangingPunct="1">
              <a:lnSpc>
                <a:spcPct val="80000"/>
              </a:lnSpc>
              <a:buFontTx/>
              <a:buChar char="-"/>
            </a:pPr>
            <a:r>
              <a:rPr lang="el-GR" altLang="en-GR" sz="1800" b="1" dirty="0">
                <a:solidFill>
                  <a:srgbClr val="FF0000"/>
                </a:solidFill>
              </a:rPr>
              <a:t>Συστηματικές εκδηλώσεις</a:t>
            </a:r>
          </a:p>
          <a:p>
            <a:pPr eaLnBrk="1" hangingPunct="1">
              <a:lnSpc>
                <a:spcPct val="80000"/>
              </a:lnSpc>
              <a:buFontTx/>
              <a:buNone/>
            </a:pPr>
            <a:r>
              <a:rPr lang="el-GR" altLang="en-GR" sz="1800" b="1" dirty="0">
                <a:solidFill>
                  <a:srgbClr val="FF0000"/>
                </a:solidFill>
              </a:rPr>
              <a:t>	</a:t>
            </a:r>
            <a:r>
              <a:rPr lang="el-GR" altLang="en-GR" sz="1600" b="1" dirty="0">
                <a:solidFill>
                  <a:srgbClr val="FF0000"/>
                </a:solidFill>
              </a:rPr>
              <a:t>(απώλεια βάρους / πυρετός)</a:t>
            </a:r>
          </a:p>
          <a:p>
            <a:pPr eaLnBrk="1" hangingPunct="1">
              <a:lnSpc>
                <a:spcPct val="80000"/>
              </a:lnSpc>
              <a:buFontTx/>
              <a:buChar char="-"/>
            </a:pPr>
            <a:r>
              <a:rPr lang="el-GR" altLang="en-GR" sz="1800" dirty="0"/>
              <a:t>Ιστορικό λοίμωξης</a:t>
            </a:r>
          </a:p>
          <a:p>
            <a:pPr eaLnBrk="1" hangingPunct="1">
              <a:lnSpc>
                <a:spcPct val="80000"/>
              </a:lnSpc>
              <a:buFontTx/>
              <a:buChar char="-"/>
            </a:pPr>
            <a:r>
              <a:rPr lang="el-GR" altLang="en-GR" sz="1800" dirty="0" err="1"/>
              <a:t>Ανοσοκαταστολή</a:t>
            </a:r>
            <a:r>
              <a:rPr lang="el-GR" altLang="en-GR" sz="1800" dirty="0"/>
              <a:t> </a:t>
            </a:r>
            <a:r>
              <a:rPr lang="el-GR" altLang="en-GR" sz="1600" dirty="0"/>
              <a:t>(</a:t>
            </a:r>
            <a:r>
              <a:rPr lang="en-US" altLang="en-GR" sz="1600" dirty="0"/>
              <a:t>HIV/</a:t>
            </a:r>
            <a:r>
              <a:rPr lang="el-GR" altLang="en-GR" sz="1600" dirty="0"/>
              <a:t>κορτικοειδή)</a:t>
            </a:r>
          </a:p>
          <a:p>
            <a:pPr eaLnBrk="1" hangingPunct="1">
              <a:lnSpc>
                <a:spcPct val="80000"/>
              </a:lnSpc>
              <a:buFontTx/>
              <a:buChar char="-"/>
            </a:pPr>
            <a:r>
              <a:rPr lang="en-US" altLang="en-GR" sz="1800" dirty="0"/>
              <a:t>IVDU</a:t>
            </a:r>
          </a:p>
          <a:p>
            <a:pPr eaLnBrk="1" hangingPunct="1">
              <a:lnSpc>
                <a:spcPct val="80000"/>
              </a:lnSpc>
              <a:buFontTx/>
              <a:buChar char="-"/>
            </a:pPr>
            <a:r>
              <a:rPr lang="el-GR" altLang="en-GR" sz="1800" b="1" dirty="0">
                <a:solidFill>
                  <a:srgbClr val="FF0000"/>
                </a:solidFill>
              </a:rPr>
              <a:t>Συνεχής / επιδεινούμενος πόνος</a:t>
            </a:r>
          </a:p>
          <a:p>
            <a:pPr eaLnBrk="1" hangingPunct="1">
              <a:lnSpc>
                <a:spcPct val="80000"/>
              </a:lnSpc>
              <a:buFontTx/>
              <a:buChar char="-"/>
            </a:pPr>
            <a:endParaRPr lang="el-GR" altLang="en-GR" sz="1800" dirty="0"/>
          </a:p>
          <a:p>
            <a:pPr eaLnBrk="1" hangingPunct="1">
              <a:lnSpc>
                <a:spcPct val="80000"/>
              </a:lnSpc>
              <a:buFontTx/>
              <a:buChar char="-"/>
            </a:pPr>
            <a:r>
              <a:rPr lang="el-GR" altLang="en-GR" sz="1800" dirty="0"/>
              <a:t>Διαταραχές ούρησης / αφόδευσης</a:t>
            </a:r>
          </a:p>
        </p:txBody>
      </p:sp>
      <p:sp>
        <p:nvSpPr>
          <p:cNvPr id="2" name="TextBox 1">
            <a:extLst>
              <a:ext uri="{FF2B5EF4-FFF2-40B4-BE49-F238E27FC236}">
                <a16:creationId xmlns:a16="http://schemas.microsoft.com/office/drawing/2014/main" id="{35A7E1F7-C4AF-464D-B7D4-403202160126}"/>
              </a:ext>
            </a:extLst>
          </p:cNvPr>
          <p:cNvSpPr txBox="1"/>
          <p:nvPr/>
        </p:nvSpPr>
        <p:spPr>
          <a:xfrm>
            <a:off x="8421328" y="3468695"/>
            <a:ext cx="3909555" cy="923330"/>
          </a:xfrm>
          <a:prstGeom prst="rect">
            <a:avLst/>
          </a:prstGeom>
          <a:noFill/>
        </p:spPr>
        <p:txBody>
          <a:bodyPr wrap="square" rtlCol="0">
            <a:spAutoFit/>
          </a:bodyPr>
          <a:lstStyle/>
          <a:p>
            <a:r>
              <a:rPr lang="el-GR" dirty="0"/>
              <a:t>ΤΕΠ: </a:t>
            </a:r>
            <a:r>
              <a:rPr lang="el-GR" b="1" dirty="0"/>
              <a:t>Υποψία λοιμώδους </a:t>
            </a:r>
            <a:r>
              <a:rPr lang="el-GR" b="1" dirty="0" err="1"/>
              <a:t>σπονδυλοδισκίτιδας</a:t>
            </a:r>
            <a:r>
              <a:rPr lang="el-GR" b="1" dirty="0"/>
              <a:t> (σπονδυλικής οστεομυελίτιδας)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0" y="1014517"/>
            <a:ext cx="8229600" cy="1143000"/>
          </a:xfrm>
        </p:spPr>
        <p:txBody>
          <a:bodyPr>
            <a:normAutofit/>
          </a:bodyPr>
          <a:lstStyle/>
          <a:p>
            <a:r>
              <a:rPr lang="en-US" sz="3600" b="1" dirty="0"/>
              <a:t>MRI </a:t>
            </a:r>
            <a:r>
              <a:rPr lang="el-GR" sz="3600" b="1" dirty="0"/>
              <a:t>ΘΜΣΣ-ΟΜΣΣ</a:t>
            </a:r>
            <a:endParaRPr lang="en-US" sz="3600" b="1" dirty="0"/>
          </a:p>
        </p:txBody>
      </p:sp>
      <p:pic>
        <p:nvPicPr>
          <p:cNvPr id="4" name="Content Placeholder 3" descr="MR4+C001.jpg"/>
          <p:cNvPicPr>
            <a:picLocks noGrp="1" noChangeAspect="1"/>
          </p:cNvPicPr>
          <p:nvPr>
            <p:ph idx="1"/>
          </p:nvPr>
        </p:nvPicPr>
        <p:blipFill>
          <a:blip r:embed="rId2"/>
          <a:stretch>
            <a:fillRect/>
          </a:stretch>
        </p:blipFill>
        <p:spPr>
          <a:xfrm>
            <a:off x="1754099" y="2263877"/>
            <a:ext cx="4194176" cy="4194176"/>
          </a:xfrm>
        </p:spPr>
      </p:pic>
      <p:pic>
        <p:nvPicPr>
          <p:cNvPr id="6" name="Picture 5" descr="MR2001.jpg"/>
          <p:cNvPicPr>
            <a:picLocks noChangeAspect="1"/>
          </p:cNvPicPr>
          <p:nvPr/>
        </p:nvPicPr>
        <p:blipFill>
          <a:blip r:embed="rId3"/>
          <a:stretch>
            <a:fillRect/>
          </a:stretch>
        </p:blipFill>
        <p:spPr>
          <a:xfrm>
            <a:off x="6187592" y="2263877"/>
            <a:ext cx="4213709" cy="4213709"/>
          </a:xfrm>
          <a:prstGeom prst="rect">
            <a:avLst/>
          </a:prstGeom>
        </p:spPr>
      </p:pic>
      <p:cxnSp>
        <p:nvCxnSpPr>
          <p:cNvPr id="8" name="Straight Arrow Connector 7"/>
          <p:cNvCxnSpPr/>
          <p:nvPr/>
        </p:nvCxnSpPr>
        <p:spPr>
          <a:xfrm rot="16200000" flipV="1">
            <a:off x="3040065" y="4291116"/>
            <a:ext cx="396875" cy="317501"/>
          </a:xfrm>
          <a:prstGeom prst="straightConnector1">
            <a:avLst/>
          </a:prstGeom>
          <a:ln w="50800">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10800000">
            <a:off x="4613271" y="4172055"/>
            <a:ext cx="469905" cy="257177"/>
          </a:xfrm>
          <a:prstGeom prst="straightConnector1">
            <a:avLst/>
          </a:prstGeom>
          <a:ln w="50800">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6200000" flipV="1">
            <a:off x="8923338" y="5189641"/>
            <a:ext cx="396875" cy="317501"/>
          </a:xfrm>
          <a:prstGeom prst="straightConnector1">
            <a:avLst/>
          </a:prstGeom>
          <a:ln w="50800">
            <a:solidFill>
              <a:schemeClr val="bg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R3+C001.jpg"/>
          <p:cNvPicPr>
            <a:picLocks noChangeAspect="1"/>
          </p:cNvPicPr>
          <p:nvPr/>
        </p:nvPicPr>
        <p:blipFill>
          <a:blip r:embed="rId2"/>
          <a:stretch>
            <a:fillRect/>
          </a:stretch>
        </p:blipFill>
        <p:spPr>
          <a:xfrm>
            <a:off x="6238875" y="2142205"/>
            <a:ext cx="4229101" cy="4229101"/>
          </a:xfrm>
          <a:prstGeom prst="rect">
            <a:avLst/>
          </a:prstGeom>
        </p:spPr>
      </p:pic>
      <p:pic>
        <p:nvPicPr>
          <p:cNvPr id="7" name="Picture 6" descr="MR2005.jpg"/>
          <p:cNvPicPr>
            <a:picLocks noChangeAspect="1"/>
          </p:cNvPicPr>
          <p:nvPr/>
        </p:nvPicPr>
        <p:blipFill>
          <a:blip r:embed="rId3"/>
          <a:stretch>
            <a:fillRect/>
          </a:stretch>
        </p:blipFill>
        <p:spPr>
          <a:xfrm>
            <a:off x="1789113" y="2142195"/>
            <a:ext cx="4229210" cy="4229210"/>
          </a:xfrm>
          <a:prstGeom prst="rect">
            <a:avLst/>
          </a:prstGeom>
        </p:spPr>
      </p:pic>
      <p:sp>
        <p:nvSpPr>
          <p:cNvPr id="8" name="Title 1"/>
          <p:cNvSpPr>
            <a:spLocks noGrp="1"/>
          </p:cNvSpPr>
          <p:nvPr>
            <p:ph type="title"/>
          </p:nvPr>
        </p:nvSpPr>
        <p:spPr>
          <a:xfrm>
            <a:off x="838200" y="816632"/>
            <a:ext cx="10515600" cy="1325563"/>
          </a:xfrm>
        </p:spPr>
        <p:txBody>
          <a:bodyPr>
            <a:normAutofit/>
          </a:bodyPr>
          <a:lstStyle/>
          <a:p>
            <a:pPr algn="ctr"/>
            <a:r>
              <a:rPr lang="en-US" sz="3600" b="1" dirty="0"/>
              <a:t>MRI </a:t>
            </a:r>
            <a:r>
              <a:rPr lang="el-GR" sz="3600" b="1" dirty="0"/>
              <a:t>ΘΜΣΣ-ΟΜΣΣ</a:t>
            </a:r>
            <a:endParaRPr lang="en-US" sz="3600" b="1" dirty="0"/>
          </a:p>
        </p:txBody>
      </p:sp>
      <p:cxnSp>
        <p:nvCxnSpPr>
          <p:cNvPr id="9" name="Straight Arrow Connector 8"/>
          <p:cNvCxnSpPr/>
          <p:nvPr/>
        </p:nvCxnSpPr>
        <p:spPr>
          <a:xfrm rot="16200000" flipV="1">
            <a:off x="8691563" y="3706813"/>
            <a:ext cx="396875" cy="317501"/>
          </a:xfrm>
          <a:prstGeom prst="straightConnector1">
            <a:avLst/>
          </a:prstGeom>
          <a:ln w="50800">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16200000" flipV="1">
            <a:off x="4611688" y="4579938"/>
            <a:ext cx="396875" cy="317501"/>
          </a:xfrm>
          <a:prstGeom prst="straightConnector1">
            <a:avLst/>
          </a:prstGeom>
          <a:ln w="50800">
            <a:solidFill>
              <a:schemeClr val="bg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6194" y="731836"/>
            <a:ext cx="8229600" cy="1143000"/>
          </a:xfrm>
        </p:spPr>
        <p:txBody>
          <a:bodyPr>
            <a:normAutofit/>
          </a:bodyPr>
          <a:lstStyle/>
          <a:p>
            <a:r>
              <a:rPr lang="en-US" sz="3600" b="1" dirty="0"/>
              <a:t>MRI </a:t>
            </a:r>
            <a:r>
              <a:rPr lang="el-GR" sz="3600" b="1" dirty="0"/>
              <a:t>ΘΜΣΣ-ΟΜΣΣ</a:t>
            </a:r>
            <a:endParaRPr lang="en-US" sz="3600" b="1" dirty="0"/>
          </a:p>
        </p:txBody>
      </p:sp>
      <p:sp>
        <p:nvSpPr>
          <p:cNvPr id="3" name="Content Placeholder 2"/>
          <p:cNvSpPr>
            <a:spLocks noGrp="1"/>
          </p:cNvSpPr>
          <p:nvPr>
            <p:ph idx="1"/>
          </p:nvPr>
        </p:nvSpPr>
        <p:spPr>
          <a:xfrm>
            <a:off x="757082" y="1727422"/>
            <a:ext cx="10854812" cy="4525963"/>
          </a:xfrm>
        </p:spPr>
        <p:txBody>
          <a:bodyPr>
            <a:noAutofit/>
          </a:bodyPr>
          <a:lstStyle/>
          <a:p>
            <a:pPr marL="457200" indent="-457200">
              <a:spcAft>
                <a:spcPts val="1200"/>
              </a:spcAft>
              <a:buFont typeface="+mj-lt"/>
              <a:buAutoNum type="arabicPeriod"/>
            </a:pPr>
            <a:r>
              <a:rPr lang="el-GR" sz="2000" dirty="0">
                <a:latin typeface="+mj-lt"/>
              </a:rPr>
              <a:t>Αμφοτερόπλευρο υπαρθρικό οίδημα και παρουσία υγρού στις Ι/Λ – κατά τόπους διαβρώσεις και σκλήρυνση στις Ι/Λ</a:t>
            </a:r>
          </a:p>
          <a:p>
            <a:pPr marL="457200" indent="-457200">
              <a:spcAft>
                <a:spcPts val="1200"/>
              </a:spcAft>
              <a:buFont typeface="+mj-lt"/>
              <a:buAutoNum type="arabicPeriod"/>
            </a:pPr>
            <a:r>
              <a:rPr lang="el-GR" sz="2000" dirty="0">
                <a:latin typeface="+mj-lt"/>
              </a:rPr>
              <a:t>Υπαρθρικό οίδημα στις πλευροσπονδυλικές αρθρώσεις </a:t>
            </a:r>
          </a:p>
          <a:p>
            <a:pPr lvl="1">
              <a:spcAft>
                <a:spcPts val="1200"/>
              </a:spcAft>
            </a:pPr>
            <a:r>
              <a:rPr lang="el-GR" sz="1800" b="1" dirty="0">
                <a:solidFill>
                  <a:srgbClr val="800000"/>
                </a:solidFill>
                <a:latin typeface="+mj-lt"/>
              </a:rPr>
              <a:t>Θ11</a:t>
            </a:r>
          </a:p>
          <a:p>
            <a:pPr lvl="1">
              <a:spcAft>
                <a:spcPts val="1200"/>
              </a:spcAft>
            </a:pPr>
            <a:r>
              <a:rPr lang="el-GR" sz="1800" b="1" dirty="0">
                <a:solidFill>
                  <a:srgbClr val="800000"/>
                </a:solidFill>
                <a:latin typeface="+mj-lt"/>
              </a:rPr>
              <a:t>Θ9 ΑΡ + ΔΕ			</a:t>
            </a:r>
          </a:p>
          <a:p>
            <a:pPr lvl="1">
              <a:spcAft>
                <a:spcPts val="1200"/>
              </a:spcAft>
            </a:pPr>
            <a:r>
              <a:rPr lang="el-GR" sz="1800" b="1" dirty="0">
                <a:solidFill>
                  <a:srgbClr val="800000"/>
                </a:solidFill>
                <a:latin typeface="+mj-lt"/>
              </a:rPr>
              <a:t>Θ4</a:t>
            </a:r>
            <a:endParaRPr lang="en-US" sz="2000" b="1" dirty="0">
              <a:latin typeface="+mj-lt"/>
            </a:endParaRPr>
          </a:p>
          <a:p>
            <a:pPr>
              <a:spcAft>
                <a:spcPts val="1200"/>
              </a:spcAft>
            </a:pPr>
            <a:r>
              <a:rPr lang="el-GR" sz="2000" b="1" dirty="0">
                <a:latin typeface="+mj-lt"/>
              </a:rPr>
              <a:t>Ευρήματα συμβατά με φλεγμονώδη </a:t>
            </a:r>
            <a:r>
              <a:rPr lang="en-US" sz="2000" b="1" dirty="0" err="1">
                <a:latin typeface="+mj-lt"/>
              </a:rPr>
              <a:t>SpA</a:t>
            </a:r>
            <a:r>
              <a:rPr lang="el-GR" sz="2000" b="1" dirty="0">
                <a:latin typeface="+mj-lt"/>
              </a:rPr>
              <a:t> με καθ’υπεροχή προσβολή των πλευροσπονδυλικών αρθρώσεων και των Ι/Λ αρθρώσεων</a:t>
            </a:r>
            <a:endParaRPr lang="en-US" sz="2000" b="1" dirty="0">
              <a:latin typeface="+mj-lt"/>
            </a:endParaRPr>
          </a:p>
        </p:txBody>
      </p:sp>
      <p:sp>
        <p:nvSpPr>
          <p:cNvPr id="5" name="TextBox 4">
            <a:extLst>
              <a:ext uri="{FF2B5EF4-FFF2-40B4-BE49-F238E27FC236}">
                <a16:creationId xmlns:a16="http://schemas.microsoft.com/office/drawing/2014/main" id="{AEB85AE3-70FF-B242-9F81-6126BBE3BD18}"/>
              </a:ext>
            </a:extLst>
          </p:cNvPr>
          <p:cNvSpPr txBox="1"/>
          <p:nvPr/>
        </p:nvSpPr>
        <p:spPr>
          <a:xfrm>
            <a:off x="995513" y="5554629"/>
            <a:ext cx="10377949" cy="1143070"/>
          </a:xfrm>
          <a:prstGeom prst="rect">
            <a:avLst/>
          </a:prstGeom>
          <a:noFill/>
        </p:spPr>
        <p:txBody>
          <a:bodyPr wrap="square">
            <a:spAutoFit/>
          </a:bodyPr>
          <a:lstStyle/>
          <a:p>
            <a:pPr>
              <a:lnSpc>
                <a:spcPct val="150000"/>
              </a:lnSpc>
              <a:buNone/>
            </a:pPr>
            <a:r>
              <a:rPr lang="el-GR" sz="2400" b="1" dirty="0">
                <a:latin typeface="+mj-lt"/>
              </a:rPr>
              <a:t>Τελική </a:t>
            </a:r>
            <a:r>
              <a:rPr lang="en-GB" sz="2400" b="1" dirty="0">
                <a:latin typeface="+mj-lt"/>
              </a:rPr>
              <a:t>Dx: </a:t>
            </a:r>
            <a:r>
              <a:rPr lang="el-GR" sz="2400" b="1" dirty="0" err="1">
                <a:solidFill>
                  <a:srgbClr val="800000"/>
                </a:solidFill>
                <a:latin typeface="+mj-lt"/>
              </a:rPr>
              <a:t>Αγκυλοποιητική</a:t>
            </a:r>
            <a:r>
              <a:rPr lang="el-GR" sz="2400" b="1" dirty="0">
                <a:solidFill>
                  <a:srgbClr val="800000"/>
                </a:solidFill>
                <a:latin typeface="+mj-lt"/>
              </a:rPr>
              <a:t> σπονδυλίτιδα με εμπύρετο</a:t>
            </a:r>
            <a:r>
              <a:rPr lang="en-US" sz="2400" b="1" dirty="0">
                <a:solidFill>
                  <a:srgbClr val="800000"/>
                </a:solidFill>
                <a:latin typeface="+mj-lt"/>
              </a:rPr>
              <a:t> – </a:t>
            </a:r>
            <a:r>
              <a:rPr lang="el-GR" sz="2400" b="1" dirty="0">
                <a:solidFill>
                  <a:srgbClr val="800000"/>
                </a:solidFill>
                <a:latin typeface="+mj-lt"/>
              </a:rPr>
              <a:t>διάχυτη </a:t>
            </a:r>
            <a:r>
              <a:rPr lang="el-GR" sz="2400" b="1" dirty="0" err="1">
                <a:solidFill>
                  <a:srgbClr val="800000"/>
                </a:solidFill>
                <a:latin typeface="+mj-lt"/>
              </a:rPr>
              <a:t>πλευροσπονδυλική</a:t>
            </a:r>
            <a:r>
              <a:rPr lang="el-GR" sz="2400" b="1" dirty="0">
                <a:solidFill>
                  <a:srgbClr val="800000"/>
                </a:solidFill>
                <a:latin typeface="+mj-lt"/>
              </a:rPr>
              <a:t> </a:t>
            </a:r>
            <a:r>
              <a:rPr lang="el-GR" sz="2400" b="1" dirty="0" err="1">
                <a:solidFill>
                  <a:srgbClr val="800000"/>
                </a:solidFill>
                <a:latin typeface="+mj-lt"/>
              </a:rPr>
              <a:t>ενθεσοπάθεια</a:t>
            </a:r>
            <a:endParaRPr lang="el-GR" sz="2400" b="1" dirty="0">
              <a:solidFill>
                <a:srgbClr val="8000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3" descr="A screenshot of a cell phone&#10;&#10;Description automatically generated">
            <a:extLst>
              <a:ext uri="{FF2B5EF4-FFF2-40B4-BE49-F238E27FC236}">
                <a16:creationId xmlns:a16="http://schemas.microsoft.com/office/drawing/2014/main" id="{D464F41E-623D-114E-8EB5-F4D9C2D61D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012"/>
          <a:stretch/>
        </p:blipFill>
        <p:spPr bwMode="auto">
          <a:xfrm>
            <a:off x="1524000" y="1441938"/>
            <a:ext cx="9144000" cy="541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4">
            <a:extLst>
              <a:ext uri="{FF2B5EF4-FFF2-40B4-BE49-F238E27FC236}">
                <a16:creationId xmlns:a16="http://schemas.microsoft.com/office/drawing/2014/main" id="{FBE9FB51-1BCE-1745-A1A1-6CCA00DDDE44}"/>
              </a:ext>
            </a:extLst>
          </p:cNvPr>
          <p:cNvSpPr txBox="1">
            <a:spLocks noChangeArrowheads="1"/>
          </p:cNvSpPr>
          <p:nvPr/>
        </p:nvSpPr>
        <p:spPr bwMode="auto">
          <a:xfrm>
            <a:off x="2203946" y="1005988"/>
            <a:ext cx="7499350" cy="523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l-GR" altLang="en-GR" sz="2800" dirty="0">
                <a:solidFill>
                  <a:schemeClr val="bg1"/>
                </a:solidFill>
              </a:rPr>
              <a:t>Κοινά γνωρίσματα των </a:t>
            </a:r>
            <a:r>
              <a:rPr lang="el-GR" altLang="en-GR" sz="2800" dirty="0" err="1">
                <a:solidFill>
                  <a:schemeClr val="bg1"/>
                </a:solidFill>
              </a:rPr>
              <a:t>σπονδυλαρθριτίδων</a:t>
            </a:r>
            <a:endParaRPr lang="en-GR" altLang="en-GR" sz="280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a:extLst>
              <a:ext uri="{FF2B5EF4-FFF2-40B4-BE49-F238E27FC236}">
                <a16:creationId xmlns:a16="http://schemas.microsoft.com/office/drawing/2014/main" id="{E1E46F8A-1767-0045-A964-2DAF70FA12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461"/>
          <a:stretch/>
        </p:blipFill>
        <p:spPr bwMode="auto">
          <a:xfrm>
            <a:off x="954454" y="1235034"/>
            <a:ext cx="10081681" cy="540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D54FFCA-352D-F346-AA0A-BB9B4F973985}"/>
              </a:ext>
            </a:extLst>
          </p:cNvPr>
          <p:cNvSpPr txBox="1"/>
          <p:nvPr/>
        </p:nvSpPr>
        <p:spPr>
          <a:xfrm>
            <a:off x="3039205" y="459483"/>
            <a:ext cx="5947334" cy="523220"/>
          </a:xfrm>
          <a:prstGeom prst="rect">
            <a:avLst/>
          </a:prstGeom>
          <a:noFill/>
        </p:spPr>
        <p:txBody>
          <a:bodyPr wrap="none" rtlCol="0">
            <a:spAutoFit/>
          </a:bodyPr>
          <a:lstStyle/>
          <a:p>
            <a:r>
              <a:rPr lang="el-GR" sz="2800" b="1" dirty="0"/>
              <a:t>Τί σημαίνει φλεγμονώδης οσφυαλγία;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b="1" dirty="0"/>
              <a:t>Εξέταση για ιερολαγονίτιδα</a:t>
            </a:r>
            <a:endParaRPr lang="en-US" sz="3600" b="1" dirty="0"/>
          </a:p>
        </p:txBody>
      </p:sp>
      <p:pic>
        <p:nvPicPr>
          <p:cNvPr id="4" name="Content Placeholder 3" descr="Untitled.png"/>
          <p:cNvPicPr>
            <a:picLocks noGrp="1" noChangeAspect="1"/>
          </p:cNvPicPr>
          <p:nvPr>
            <p:ph idx="1"/>
          </p:nvPr>
        </p:nvPicPr>
        <p:blipFill>
          <a:blip r:embed="rId2"/>
          <a:srcRect l="-8648" r="-8648"/>
          <a:stretch>
            <a:fillRect/>
          </a:stretch>
        </p:blip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64208"/>
            <a:ext cx="8229600" cy="1143000"/>
          </a:xfrm>
        </p:spPr>
        <p:txBody>
          <a:bodyPr>
            <a:normAutofit/>
          </a:bodyPr>
          <a:lstStyle/>
          <a:p>
            <a:r>
              <a:rPr lang="el-GR" sz="4000" b="1" dirty="0"/>
              <a:t>Ιερολαγονίτιδα</a:t>
            </a:r>
            <a:endParaRPr lang="en-US" sz="4000" b="1" dirty="0"/>
          </a:p>
        </p:txBody>
      </p:sp>
      <p:pic>
        <p:nvPicPr>
          <p:cNvPr id="4" name="Content Placeholder 3" descr="Untitled.png"/>
          <p:cNvPicPr>
            <a:picLocks noGrp="1" noChangeAspect="1"/>
          </p:cNvPicPr>
          <p:nvPr>
            <p:ph idx="1"/>
          </p:nvPr>
        </p:nvPicPr>
        <p:blipFill>
          <a:blip r:embed="rId2"/>
          <a:srcRect l="-15597" r="-15597"/>
          <a:stretch>
            <a:fillRect/>
          </a:stretch>
        </p:blip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5751"/>
            <a:ext cx="8229600" cy="1143000"/>
          </a:xfrm>
        </p:spPr>
        <p:txBody>
          <a:bodyPr>
            <a:noAutofit/>
          </a:bodyPr>
          <a:lstStyle/>
          <a:p>
            <a:r>
              <a:rPr lang="en-US" sz="3200" b="1" dirty="0" err="1"/>
              <a:t>ΔΙΑΓΝΩΣΤΙΚΗ</a:t>
            </a:r>
            <a:r>
              <a:rPr lang="en-US" sz="3200" b="1" dirty="0"/>
              <a:t> </a:t>
            </a:r>
            <a:r>
              <a:rPr lang="en-US" sz="3200" b="1" dirty="0" err="1"/>
              <a:t>ΠΡΟΣΕΓΓΙΣΗ</a:t>
            </a:r>
            <a:r>
              <a:rPr lang="en-US" sz="3200" b="1" dirty="0"/>
              <a:t> </a:t>
            </a:r>
            <a:r>
              <a:rPr lang="en-US" sz="3200" b="1" dirty="0" err="1"/>
              <a:t>ΣΠΟΝΔΥΛΑΡΘΡΙΤΙΔΑΣ</a:t>
            </a:r>
            <a:r>
              <a:rPr lang="en-US" sz="3200" b="1" dirty="0"/>
              <a:t> </a:t>
            </a:r>
          </a:p>
        </p:txBody>
      </p:sp>
      <p:sp>
        <p:nvSpPr>
          <p:cNvPr id="3" name="Content Placeholder 2"/>
          <p:cNvSpPr>
            <a:spLocks noGrp="1"/>
          </p:cNvSpPr>
          <p:nvPr>
            <p:ph idx="1"/>
          </p:nvPr>
        </p:nvSpPr>
        <p:spPr>
          <a:xfrm>
            <a:off x="2438400" y="2879294"/>
            <a:ext cx="8229600" cy="4525963"/>
          </a:xfrm>
        </p:spPr>
        <p:txBody>
          <a:bodyPr>
            <a:normAutofit/>
          </a:bodyPr>
          <a:lstStyle/>
          <a:p>
            <a:pPr>
              <a:buNone/>
            </a:pPr>
            <a:r>
              <a:rPr lang="el-GR" sz="2400" dirty="0"/>
              <a:t>	</a:t>
            </a:r>
            <a:r>
              <a:rPr lang="en-US" sz="2400" dirty="0" err="1"/>
              <a:t>Αναζητήστε</a:t>
            </a:r>
            <a:r>
              <a:rPr lang="en-US" sz="2400" dirty="0"/>
              <a:t> </a:t>
            </a:r>
          </a:p>
          <a:p>
            <a:r>
              <a:rPr lang="en-US" sz="2000" dirty="0" err="1"/>
              <a:t>Εναλλασσόμενο</a:t>
            </a:r>
            <a:r>
              <a:rPr lang="en-US" sz="2000" dirty="0"/>
              <a:t> </a:t>
            </a:r>
            <a:r>
              <a:rPr lang="en-US" sz="2000" dirty="0" err="1"/>
              <a:t>άλγος</a:t>
            </a:r>
            <a:r>
              <a:rPr lang="en-US" sz="2000" dirty="0"/>
              <a:t> </a:t>
            </a:r>
            <a:r>
              <a:rPr lang="en-US" sz="2000" dirty="0" err="1"/>
              <a:t>γλουτών</a:t>
            </a:r>
            <a:r>
              <a:rPr lang="en-US" sz="2000" dirty="0"/>
              <a:t> </a:t>
            </a:r>
            <a:endParaRPr lang="el-GR" sz="2000" dirty="0"/>
          </a:p>
          <a:p>
            <a:r>
              <a:rPr lang="en-US" sz="2000" dirty="0" err="1"/>
              <a:t>Ιερολαγονίτιδ</a:t>
            </a:r>
            <a:r>
              <a:rPr lang="el-GR" sz="2000" dirty="0"/>
              <a:t>α</a:t>
            </a:r>
          </a:p>
          <a:p>
            <a:r>
              <a:rPr lang="en-US" sz="2000" dirty="0" err="1"/>
              <a:t>Ενθεσοπάθεια</a:t>
            </a:r>
            <a:endParaRPr lang="el-GR" sz="2000" dirty="0"/>
          </a:p>
          <a:p>
            <a:r>
              <a:rPr lang="en-US" sz="2000" dirty="0" err="1"/>
              <a:t>Ψωρίαση</a:t>
            </a:r>
            <a:r>
              <a:rPr lang="en-US" sz="2000" dirty="0"/>
              <a:t> </a:t>
            </a:r>
            <a:endParaRPr lang="el-GR" sz="2000" dirty="0"/>
          </a:p>
          <a:p>
            <a:r>
              <a:rPr lang="en-US" sz="2000" dirty="0" err="1"/>
              <a:t>Οικογενειακό</a:t>
            </a:r>
            <a:r>
              <a:rPr lang="en-US" sz="2000" dirty="0"/>
              <a:t> </a:t>
            </a:r>
            <a:r>
              <a:rPr lang="en-US" sz="2000" dirty="0" err="1"/>
              <a:t>ιστορικό</a:t>
            </a:r>
            <a:r>
              <a:rPr lang="en-US" sz="2000" dirty="0"/>
              <a:t> </a:t>
            </a:r>
            <a:r>
              <a:rPr lang="en-US" sz="2000" dirty="0" err="1"/>
              <a:t>ψωρίαση</a:t>
            </a:r>
            <a:r>
              <a:rPr lang="el-GR" sz="2000" dirty="0"/>
              <a:t>ς</a:t>
            </a:r>
          </a:p>
          <a:p>
            <a:r>
              <a:rPr lang="en-US" sz="2000" dirty="0" err="1"/>
              <a:t>Φλεγμονώδη</a:t>
            </a:r>
            <a:r>
              <a:rPr lang="en-US" sz="2000" dirty="0"/>
              <a:t> </a:t>
            </a:r>
            <a:r>
              <a:rPr lang="en-US" sz="2000" dirty="0" err="1"/>
              <a:t>νόσο</a:t>
            </a:r>
            <a:r>
              <a:rPr lang="en-US" sz="2000" dirty="0"/>
              <a:t> </a:t>
            </a:r>
            <a:r>
              <a:rPr lang="en-US" sz="2000" dirty="0" err="1"/>
              <a:t>του</a:t>
            </a:r>
            <a:r>
              <a:rPr lang="en-US" sz="2000" dirty="0"/>
              <a:t> </a:t>
            </a:r>
            <a:r>
              <a:rPr lang="en-US" sz="2000" dirty="0" err="1"/>
              <a:t>εντέρου</a:t>
            </a:r>
            <a:endParaRPr lang="el-GR" sz="2000" dirty="0"/>
          </a:p>
          <a:p>
            <a:r>
              <a:rPr lang="en-US" sz="2000" dirty="0" err="1"/>
              <a:t>Ουρηθρίτιδα</a:t>
            </a:r>
            <a:r>
              <a:rPr lang="en-US" sz="2000" dirty="0"/>
              <a:t> </a:t>
            </a:r>
            <a:r>
              <a:rPr lang="en-US" sz="2000" dirty="0" err="1"/>
              <a:t>ή</a:t>
            </a:r>
            <a:r>
              <a:rPr lang="en-US" sz="2000" dirty="0"/>
              <a:t> </a:t>
            </a:r>
            <a:r>
              <a:rPr lang="en-US" sz="2000" dirty="0" err="1"/>
              <a:t>κολπίτιδα</a:t>
            </a:r>
            <a:r>
              <a:rPr lang="en-US" sz="2000" dirty="0"/>
              <a:t> </a:t>
            </a:r>
            <a:r>
              <a:rPr lang="en-US" sz="2000" dirty="0" err="1"/>
              <a:t>ή</a:t>
            </a:r>
            <a:r>
              <a:rPr lang="en-US" sz="2000" dirty="0"/>
              <a:t> </a:t>
            </a:r>
            <a:r>
              <a:rPr lang="en-US" sz="2000" dirty="0" err="1"/>
              <a:t>οξεία</a:t>
            </a:r>
            <a:r>
              <a:rPr lang="en-US" sz="2000" dirty="0"/>
              <a:t> </a:t>
            </a:r>
            <a:r>
              <a:rPr lang="en-US" sz="2000" dirty="0" err="1"/>
              <a:t>διάρροια</a:t>
            </a:r>
            <a:r>
              <a:rPr lang="en-US" sz="2000" dirty="0"/>
              <a:t> </a:t>
            </a:r>
            <a:endParaRPr lang="el-GR" sz="2000" dirty="0"/>
          </a:p>
          <a:p>
            <a:r>
              <a:rPr lang="en-US" sz="2000" dirty="0" err="1"/>
              <a:t>εντός</a:t>
            </a:r>
            <a:r>
              <a:rPr lang="en-US" sz="2000" dirty="0"/>
              <a:t> </a:t>
            </a:r>
            <a:r>
              <a:rPr lang="en-US" sz="2000" dirty="0" err="1"/>
              <a:t>μηνός</a:t>
            </a:r>
            <a:r>
              <a:rPr lang="en-US" sz="2000" dirty="0"/>
              <a:t> </a:t>
            </a:r>
            <a:r>
              <a:rPr lang="en-US" sz="2000" dirty="0" err="1"/>
              <a:t>προ</a:t>
            </a:r>
            <a:r>
              <a:rPr lang="en-US" sz="2000" dirty="0"/>
              <a:t> </a:t>
            </a:r>
            <a:r>
              <a:rPr lang="en-US" sz="2000" dirty="0" err="1"/>
              <a:t>των</a:t>
            </a:r>
            <a:r>
              <a:rPr lang="en-US" sz="2000" dirty="0"/>
              <a:t> </a:t>
            </a:r>
            <a:r>
              <a:rPr lang="en-US" sz="2000" dirty="0" err="1"/>
              <a:t>συμπτωμάτων</a:t>
            </a:r>
            <a:r>
              <a:rPr lang="en-US" sz="2000" dirty="0"/>
              <a:t> </a:t>
            </a:r>
          </a:p>
          <a:p>
            <a:endParaRPr lang="en-US" sz="2400" dirty="0"/>
          </a:p>
        </p:txBody>
      </p:sp>
      <p:sp>
        <p:nvSpPr>
          <p:cNvPr id="7" name="Rectangle 6"/>
          <p:cNvSpPr/>
          <p:nvPr/>
        </p:nvSpPr>
        <p:spPr>
          <a:xfrm>
            <a:off x="2438401" y="1589183"/>
            <a:ext cx="2286001" cy="830997"/>
          </a:xfrm>
          <a:prstGeom prst="rect">
            <a:avLst/>
          </a:prstGeom>
          <a:solidFill>
            <a:schemeClr val="tx1"/>
          </a:solidFill>
        </p:spPr>
        <p:txBody>
          <a:bodyPr>
            <a:spAutoFit/>
          </a:bodyPr>
          <a:lstStyle/>
          <a:p>
            <a:r>
              <a:rPr lang="en-US" sz="2400" dirty="0" err="1">
                <a:ln w="18415" cmpd="sng">
                  <a:solidFill>
                    <a:srgbClr val="FFFFFF"/>
                  </a:solidFill>
                  <a:prstDash val="solid"/>
                </a:ln>
                <a:solidFill>
                  <a:srgbClr val="FFFFFF"/>
                </a:solidFill>
                <a:effectLst>
                  <a:outerShdw blurRad="63500" dir="3600000" algn="tl" rotWithShape="0">
                    <a:srgbClr val="000000">
                      <a:alpha val="70000"/>
                    </a:srgbClr>
                  </a:outerShdw>
                </a:effectLst>
              </a:rPr>
              <a:t>Φλεγμονώδης</a:t>
            </a: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400" dirty="0" err="1">
                <a:ln w="18415" cmpd="sng">
                  <a:solidFill>
                    <a:srgbClr val="FFFFFF"/>
                  </a:solidFill>
                  <a:prstDash val="solid"/>
                </a:ln>
                <a:solidFill>
                  <a:srgbClr val="FFFFFF"/>
                </a:solidFill>
                <a:effectLst>
                  <a:outerShdw blurRad="63500" dir="3600000" algn="tl" rotWithShape="0">
                    <a:srgbClr val="000000">
                      <a:alpha val="70000"/>
                    </a:srgbClr>
                  </a:outerShdw>
                </a:effectLst>
              </a:rPr>
              <a:t>οσφυαλγία</a:t>
            </a: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US" sz="1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Rectangle 7"/>
          <p:cNvSpPr/>
          <p:nvPr/>
        </p:nvSpPr>
        <p:spPr>
          <a:xfrm>
            <a:off x="6938381" y="1655194"/>
            <a:ext cx="3272419" cy="1015663"/>
          </a:xfrm>
          <a:prstGeom prst="rect">
            <a:avLst/>
          </a:prstGeom>
          <a:solidFill>
            <a:schemeClr val="tx1"/>
          </a:solidFill>
        </p:spPr>
        <p:txBody>
          <a:bodyPr wrap="square">
            <a:spAutoFit/>
          </a:bodyPr>
          <a:lstStyle/>
          <a:p>
            <a:r>
              <a:rPr lang="en-US" sz="2000" dirty="0" err="1">
                <a:ln w="18415" cmpd="sng">
                  <a:solidFill>
                    <a:srgbClr val="FFFFFF"/>
                  </a:solidFill>
                  <a:prstDash val="solid"/>
                </a:ln>
                <a:solidFill>
                  <a:srgbClr val="FFFFFF"/>
                </a:solidFill>
                <a:effectLst>
                  <a:outerShdw blurRad="63500" dir="3600000" algn="tl" rotWithShape="0">
                    <a:srgbClr val="000000">
                      <a:alpha val="70000"/>
                    </a:srgbClr>
                  </a:outerShdw>
                </a:effectLst>
              </a:rPr>
              <a:t>Υμενίτιδα</a:t>
            </a:r>
            <a:r>
              <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l-GR" sz="2000" dirty="0">
                <a:ln w="18415" cmpd="sng">
                  <a:solidFill>
                    <a:srgbClr val="FFFFFF"/>
                  </a:solidFill>
                  <a:prstDash val="solid"/>
                </a:ln>
                <a:solidFill>
                  <a:srgbClr val="FFFFFF"/>
                </a:solidFill>
                <a:effectLst>
                  <a:outerShdw blurRad="63500" dir="3600000" algn="tl" rotWithShape="0">
                    <a:srgbClr val="000000">
                      <a:alpha val="70000"/>
                    </a:srgbClr>
                  </a:outerShdw>
                </a:effectLst>
              </a:rPr>
              <a:t>(Α</a:t>
            </a:r>
            <a:r>
              <a:rPr lang="en-US" sz="2000" dirty="0" err="1">
                <a:ln w="18415" cmpd="sng">
                  <a:solidFill>
                    <a:srgbClr val="FFFFFF"/>
                  </a:solidFill>
                  <a:prstDash val="solid"/>
                </a:ln>
                <a:solidFill>
                  <a:srgbClr val="FFFFFF"/>
                </a:solidFill>
                <a:effectLst>
                  <a:outerShdw blurRad="63500" dir="3600000" algn="tl" rotWithShape="0">
                    <a:srgbClr val="000000">
                      <a:alpha val="70000"/>
                    </a:srgbClr>
                  </a:outerShdw>
                </a:effectLst>
              </a:rPr>
              <a:t>σύμμετρη</a:t>
            </a:r>
            <a:r>
              <a:rPr lang="el-GR" sz="2000" dirty="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sz="2000" dirty="0" err="1">
                <a:ln w="18415" cmpd="sng">
                  <a:solidFill>
                    <a:srgbClr val="FFFFFF"/>
                  </a:solidFill>
                  <a:prstDash val="solid"/>
                </a:ln>
                <a:solidFill>
                  <a:srgbClr val="FFFFFF"/>
                </a:solidFill>
                <a:effectLst>
                  <a:outerShdw blurRad="63500" dir="3600000" algn="tl" rotWithShape="0">
                    <a:srgbClr val="000000">
                      <a:alpha val="70000"/>
                    </a:srgbClr>
                  </a:outerShdw>
                </a:effectLst>
              </a:rPr>
              <a:t>Κυρίως</a:t>
            </a:r>
            <a:r>
              <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000" dirty="0" err="1">
                <a:ln w="18415" cmpd="sng">
                  <a:solidFill>
                    <a:srgbClr val="FFFFFF"/>
                  </a:solidFill>
                  <a:prstDash val="solid"/>
                </a:ln>
                <a:solidFill>
                  <a:srgbClr val="FFFFFF"/>
                </a:solidFill>
                <a:effectLst>
                  <a:outerShdw blurRad="63500" dir="3600000" algn="tl" rotWithShape="0">
                    <a:srgbClr val="000000">
                      <a:alpha val="70000"/>
                    </a:srgbClr>
                  </a:outerShdw>
                </a:effectLst>
              </a:rPr>
              <a:t>στα</a:t>
            </a:r>
            <a:r>
              <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000" dirty="0" err="1">
                <a:ln w="18415" cmpd="sng">
                  <a:solidFill>
                    <a:srgbClr val="FFFFFF"/>
                  </a:solidFill>
                  <a:prstDash val="solid"/>
                </a:ln>
                <a:solidFill>
                  <a:srgbClr val="FFFFFF"/>
                </a:solidFill>
                <a:effectLst>
                  <a:outerShdw blurRad="63500" dir="3600000" algn="tl" rotWithShape="0">
                    <a:srgbClr val="000000">
                      <a:alpha val="70000"/>
                    </a:srgbClr>
                  </a:outerShdw>
                </a:effectLst>
              </a:rPr>
              <a:t>κάτω</a:t>
            </a:r>
            <a:r>
              <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000" dirty="0" err="1">
                <a:ln w="18415" cmpd="sng">
                  <a:solidFill>
                    <a:srgbClr val="FFFFFF"/>
                  </a:solidFill>
                  <a:prstDash val="solid"/>
                </a:ln>
                <a:solidFill>
                  <a:srgbClr val="FFFFFF"/>
                </a:solidFill>
                <a:effectLst>
                  <a:outerShdw blurRad="63500" dir="3600000" algn="tl" rotWithShape="0">
                    <a:srgbClr val="000000">
                      <a:alpha val="70000"/>
                    </a:srgbClr>
                  </a:outerShdw>
                </a:effectLst>
              </a:rPr>
              <a:t>άκρα</a:t>
            </a:r>
            <a:r>
              <a:rPr lang="el-GR" sz="2000" dirty="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1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TextBox 8"/>
          <p:cNvSpPr txBox="1"/>
          <p:nvPr/>
        </p:nvSpPr>
        <p:spPr>
          <a:xfrm>
            <a:off x="5754835" y="1835941"/>
            <a:ext cx="349976" cy="461665"/>
          </a:xfrm>
          <a:prstGeom prst="rect">
            <a:avLst/>
          </a:prstGeom>
          <a:solidFill>
            <a:schemeClr val="tx1"/>
          </a:solidFill>
        </p:spPr>
        <p:txBody>
          <a:bodyPr wrap="none" rtlCol="0">
            <a:spAutoFit/>
          </a:bodyPr>
          <a:lstStyle/>
          <a:p>
            <a:r>
              <a:rPr lang="el-GR" sz="2400" dirty="0">
                <a:ln w="18415" cmpd="sng">
                  <a:solidFill>
                    <a:srgbClr val="FFFFFF"/>
                  </a:solidFill>
                  <a:prstDash val="solid"/>
                </a:ln>
                <a:solidFill>
                  <a:srgbClr val="FFFFFF"/>
                </a:solidFill>
                <a:effectLst>
                  <a:outerShdw blurRad="63500" dir="3600000" algn="tl" rotWithShape="0">
                    <a:srgbClr val="000000">
                      <a:alpha val="70000"/>
                    </a:srgbClr>
                  </a:outerShdw>
                </a:effectLst>
              </a:rPr>
              <a:t>ή</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png"/>
          <p:cNvPicPr>
            <a:picLocks noGrp="1" noChangeAspect="1"/>
          </p:cNvPicPr>
          <p:nvPr>
            <p:ph idx="1"/>
          </p:nvPr>
        </p:nvPicPr>
        <p:blipFill>
          <a:blip r:embed="rId2"/>
          <a:stretch>
            <a:fillRect/>
          </a:stretch>
        </p:blipFill>
        <p:spPr>
          <a:xfrm>
            <a:off x="1677941" y="153952"/>
            <a:ext cx="8835709" cy="6629384"/>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BF0A7FC5-1DE7-488F-A163-E5671BB0D805}"/>
              </a:ext>
            </a:extLst>
          </p:cNvPr>
          <p:cNvPicPr>
            <a:picLocks noChangeAspect="1"/>
          </p:cNvPicPr>
          <p:nvPr/>
        </p:nvPicPr>
        <p:blipFill>
          <a:blip r:embed="rId2"/>
          <a:stretch>
            <a:fillRect/>
          </a:stretch>
        </p:blipFill>
        <p:spPr>
          <a:xfrm>
            <a:off x="5267292" y="1339105"/>
            <a:ext cx="6344115" cy="4610380"/>
          </a:xfrm>
          <a:prstGeom prst="rect">
            <a:avLst/>
          </a:prstGeom>
        </p:spPr>
      </p:pic>
      <p:sp>
        <p:nvSpPr>
          <p:cNvPr id="2" name="TextBox 1">
            <a:extLst>
              <a:ext uri="{FF2B5EF4-FFF2-40B4-BE49-F238E27FC236}">
                <a16:creationId xmlns:a16="http://schemas.microsoft.com/office/drawing/2014/main" id="{A4FF8BC7-D381-6E49-A41D-C4623DDD268C}"/>
              </a:ext>
            </a:extLst>
          </p:cNvPr>
          <p:cNvSpPr txBox="1"/>
          <p:nvPr/>
        </p:nvSpPr>
        <p:spPr>
          <a:xfrm>
            <a:off x="5710557" y="6163733"/>
            <a:ext cx="5743495" cy="338554"/>
          </a:xfrm>
          <a:prstGeom prst="rect">
            <a:avLst/>
          </a:prstGeom>
          <a:noFill/>
        </p:spPr>
        <p:txBody>
          <a:bodyPr wrap="none" rtlCol="0">
            <a:spAutoFit/>
          </a:bodyPr>
          <a:lstStyle/>
          <a:p>
            <a:r>
              <a:rPr lang="en-GR" sz="1600" dirty="0"/>
              <a:t>Average years of diagnostic delay across EMAS countries (N=2,652)</a:t>
            </a:r>
          </a:p>
        </p:txBody>
      </p:sp>
      <p:sp>
        <p:nvSpPr>
          <p:cNvPr id="7" name="TextBox 6">
            <a:extLst>
              <a:ext uri="{FF2B5EF4-FFF2-40B4-BE49-F238E27FC236}">
                <a16:creationId xmlns:a16="http://schemas.microsoft.com/office/drawing/2014/main" id="{588CF0E2-0B19-E64A-B872-3ACDE639704B}"/>
              </a:ext>
            </a:extLst>
          </p:cNvPr>
          <p:cNvSpPr txBox="1"/>
          <p:nvPr/>
        </p:nvSpPr>
        <p:spPr>
          <a:xfrm>
            <a:off x="437469" y="2365568"/>
            <a:ext cx="4487190" cy="2126864"/>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GR" dirty="0"/>
              <a:t>European Map of axSpA (EMAS)</a:t>
            </a:r>
          </a:p>
          <a:p>
            <a:pPr marL="285750" indent="-285750">
              <a:lnSpc>
                <a:spcPct val="150000"/>
              </a:lnSpc>
              <a:buFont typeface="Arial" panose="020B0604020202020204" pitchFamily="34" charset="0"/>
              <a:buChar char="•"/>
            </a:pPr>
            <a:r>
              <a:rPr lang="en-GR" dirty="0"/>
              <a:t>N: 2,652 pts</a:t>
            </a:r>
          </a:p>
          <a:p>
            <a:pPr marL="285750" indent="-285750">
              <a:lnSpc>
                <a:spcPct val="150000"/>
              </a:lnSpc>
              <a:buFont typeface="Arial" panose="020B0604020202020204" pitchFamily="34" charset="0"/>
              <a:buChar char="•"/>
            </a:pPr>
            <a:r>
              <a:rPr lang="en-GR" dirty="0"/>
              <a:t>Mean age at symptom onset 26.6 (11.1)</a:t>
            </a:r>
          </a:p>
          <a:p>
            <a:pPr marL="285750" indent="-285750">
              <a:lnSpc>
                <a:spcPct val="150000"/>
              </a:lnSpc>
              <a:buFont typeface="Arial" panose="020B0604020202020204" pitchFamily="34" charset="0"/>
              <a:buChar char="•"/>
            </a:pPr>
            <a:r>
              <a:rPr lang="en-GR" dirty="0"/>
              <a:t>Mean age at Dx: 33.7 (11.5)</a:t>
            </a:r>
          </a:p>
          <a:p>
            <a:pPr marL="285750" indent="-285750">
              <a:lnSpc>
                <a:spcPct val="150000"/>
              </a:lnSpc>
              <a:buFont typeface="Arial" panose="020B0604020202020204" pitchFamily="34" charset="0"/>
              <a:buChar char="•"/>
            </a:pPr>
            <a:r>
              <a:rPr lang="en-GR" b="1" dirty="0"/>
              <a:t>Mean Dx delay: 7.4 (8.4) – Median 4 years</a:t>
            </a:r>
          </a:p>
        </p:txBody>
      </p:sp>
      <p:sp>
        <p:nvSpPr>
          <p:cNvPr id="4" name="TextBox 3">
            <a:extLst>
              <a:ext uri="{FF2B5EF4-FFF2-40B4-BE49-F238E27FC236}">
                <a16:creationId xmlns:a16="http://schemas.microsoft.com/office/drawing/2014/main" id="{247E5005-0F27-054D-AE01-E150605C52DF}"/>
              </a:ext>
            </a:extLst>
          </p:cNvPr>
          <p:cNvSpPr txBox="1"/>
          <p:nvPr/>
        </p:nvSpPr>
        <p:spPr>
          <a:xfrm>
            <a:off x="9563716" y="6585730"/>
            <a:ext cx="2598788" cy="261610"/>
          </a:xfrm>
          <a:prstGeom prst="rect">
            <a:avLst/>
          </a:prstGeom>
          <a:noFill/>
        </p:spPr>
        <p:txBody>
          <a:bodyPr wrap="none" rtlCol="0">
            <a:spAutoFit/>
          </a:bodyPr>
          <a:lstStyle/>
          <a:p>
            <a:r>
              <a:rPr lang="en-GB" sz="1100" dirty="0" err="1"/>
              <a:t>Poddubny</a:t>
            </a:r>
            <a:r>
              <a:rPr lang="en-GB" sz="1100" dirty="0"/>
              <a:t> D, et al. ACR Convergence 2020</a:t>
            </a:r>
            <a:endParaRPr lang="el-GR" sz="1100" dirty="0"/>
          </a:p>
        </p:txBody>
      </p:sp>
    </p:spTree>
    <p:extLst>
      <p:ext uri="{BB962C8B-B14F-4D97-AF65-F5344CB8AC3E}">
        <p14:creationId xmlns:p14="http://schemas.microsoft.com/office/powerpoint/2010/main" val="2701953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704" y="0"/>
            <a:ext cx="10515600" cy="1325563"/>
          </a:xfrm>
        </p:spPr>
        <p:txBody>
          <a:bodyPr>
            <a:normAutofit/>
          </a:bodyPr>
          <a:lstStyle/>
          <a:p>
            <a:pPr algn="ctr"/>
            <a:r>
              <a:rPr lang="el-GR" sz="3200" b="1" dirty="0"/>
              <a:t>Κοινά χαρακτηριστικά </a:t>
            </a:r>
            <a:r>
              <a:rPr lang="el-GR" sz="3200" b="1" dirty="0" err="1"/>
              <a:t>σπονδυλαρθριτίδων</a:t>
            </a:r>
            <a:endParaRPr lang="en-US" sz="3200" b="1" dirty="0"/>
          </a:p>
        </p:txBody>
      </p:sp>
      <p:sp>
        <p:nvSpPr>
          <p:cNvPr id="3" name="Content Placeholder 2"/>
          <p:cNvSpPr>
            <a:spLocks noGrp="1"/>
          </p:cNvSpPr>
          <p:nvPr>
            <p:ph idx="1"/>
          </p:nvPr>
        </p:nvSpPr>
        <p:spPr>
          <a:xfrm>
            <a:off x="731781" y="1504543"/>
            <a:ext cx="8229600" cy="4841397"/>
          </a:xfrm>
        </p:spPr>
        <p:txBody>
          <a:bodyPr>
            <a:noAutofit/>
          </a:bodyPr>
          <a:lstStyle/>
          <a:p>
            <a:pPr marL="514350" indent="-514350">
              <a:spcAft>
                <a:spcPts val="600"/>
              </a:spcAft>
              <a:buFont typeface="+mj-lt"/>
              <a:buAutoNum type="arabicPeriod"/>
            </a:pPr>
            <a:r>
              <a:rPr lang="el-GR" b="1" dirty="0"/>
              <a:t>Προσβολή αξονικού σκελετού</a:t>
            </a:r>
          </a:p>
          <a:p>
            <a:pPr marL="514350" indent="-514350">
              <a:spcAft>
                <a:spcPts val="600"/>
              </a:spcAft>
              <a:buFont typeface="+mj-lt"/>
              <a:buAutoNum type="arabicPeriod"/>
            </a:pPr>
            <a:r>
              <a:rPr lang="el-GR" b="1" dirty="0"/>
              <a:t>Περιφερική αρθρίτιδα </a:t>
            </a:r>
          </a:p>
          <a:p>
            <a:pPr marL="971550" lvl="1" indent="-514350">
              <a:spcAft>
                <a:spcPts val="600"/>
              </a:spcAft>
            </a:pPr>
            <a:r>
              <a:rPr lang="el-GR" dirty="0"/>
              <a:t>Συνήθως μεγάλων αρθρώσεων</a:t>
            </a:r>
          </a:p>
          <a:p>
            <a:pPr marL="514350" indent="-514350">
              <a:spcAft>
                <a:spcPts val="600"/>
              </a:spcAft>
              <a:buFont typeface="+mj-lt"/>
              <a:buAutoNum type="arabicPeriod"/>
            </a:pPr>
            <a:r>
              <a:rPr lang="el-GR" b="1" dirty="0"/>
              <a:t>Ενθεσίτιδα</a:t>
            </a:r>
          </a:p>
          <a:p>
            <a:pPr marL="514350" indent="-514350">
              <a:spcAft>
                <a:spcPts val="600"/>
              </a:spcAft>
              <a:buFont typeface="+mj-lt"/>
              <a:buAutoNum type="arabicPeriod"/>
            </a:pPr>
            <a:r>
              <a:rPr lang="el-GR" b="1" dirty="0"/>
              <a:t>Εξωαρθρικές εκδηλώσεις</a:t>
            </a:r>
          </a:p>
          <a:p>
            <a:pPr marL="971550" lvl="1" indent="-514350">
              <a:spcAft>
                <a:spcPts val="600"/>
              </a:spcAft>
            </a:pPr>
            <a:r>
              <a:rPr lang="el-GR" dirty="0"/>
              <a:t>Ραγοειδίτιδα</a:t>
            </a:r>
          </a:p>
          <a:p>
            <a:pPr marL="971550" lvl="1" indent="-514350">
              <a:spcAft>
                <a:spcPts val="600"/>
              </a:spcAft>
            </a:pPr>
            <a:r>
              <a:rPr lang="el-GR" dirty="0"/>
              <a:t>Ψωρίαση</a:t>
            </a:r>
          </a:p>
          <a:p>
            <a:pPr marL="971550" lvl="1" indent="-514350">
              <a:spcAft>
                <a:spcPts val="600"/>
              </a:spcAft>
            </a:pPr>
            <a:r>
              <a:rPr lang="el-GR" dirty="0"/>
              <a:t>Εντερική φλεγμονή</a:t>
            </a:r>
          </a:p>
          <a:p>
            <a:pPr marL="571500" indent="-514350">
              <a:spcAft>
                <a:spcPts val="600"/>
              </a:spcAft>
              <a:buFont typeface="+mj-lt"/>
              <a:buAutoNum type="arabicPeriod"/>
            </a:pPr>
            <a:r>
              <a:rPr lang="el-GR" b="1" dirty="0"/>
              <a:t>Συσχέτιση με το γονίδιο </a:t>
            </a:r>
            <a:r>
              <a:rPr lang="en-US" b="1" dirty="0"/>
              <a:t>HLA-B27</a:t>
            </a:r>
          </a:p>
        </p:txBody>
      </p:sp>
      <p:pic>
        <p:nvPicPr>
          <p:cNvPr id="4" name="Picture 3"/>
          <p:cNvPicPr>
            <a:picLocks noChangeAspect="1"/>
          </p:cNvPicPr>
          <p:nvPr/>
        </p:nvPicPr>
        <p:blipFill>
          <a:blip r:embed="rId2"/>
          <a:stretch>
            <a:fillRect/>
          </a:stretch>
        </p:blipFill>
        <p:spPr>
          <a:xfrm>
            <a:off x="7711962" y="2001109"/>
            <a:ext cx="2498838" cy="1905729"/>
          </a:xfrm>
          <a:prstGeom prst="rect">
            <a:avLst/>
          </a:prstGeom>
        </p:spPr>
      </p:pic>
      <p:sp>
        <p:nvSpPr>
          <p:cNvPr id="5" name="Oval 4"/>
          <p:cNvSpPr/>
          <p:nvPr/>
        </p:nvSpPr>
        <p:spPr>
          <a:xfrm>
            <a:off x="9310436" y="1692226"/>
            <a:ext cx="918772" cy="90182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rcRect l="20616" r="30923"/>
          <a:stretch>
            <a:fillRect/>
          </a:stretch>
        </p:blipFill>
        <p:spPr>
          <a:xfrm>
            <a:off x="8278940" y="3925242"/>
            <a:ext cx="1692557" cy="23241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png"/>
          <p:cNvPicPr>
            <a:picLocks noGrp="1" noChangeAspect="1"/>
          </p:cNvPicPr>
          <p:nvPr>
            <p:ph idx="1"/>
          </p:nvPr>
        </p:nvPicPr>
        <p:blipFill>
          <a:blip r:embed="rId2"/>
          <a:stretch>
            <a:fillRect/>
          </a:stretch>
        </p:blipFill>
        <p:spPr>
          <a:xfrm>
            <a:off x="1646401" y="94051"/>
            <a:ext cx="8914492" cy="6656857"/>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B672E8-1168-3A27-99F9-0FF4EC32E038}"/>
              </a:ext>
            </a:extLst>
          </p:cNvPr>
          <p:cNvSpPr>
            <a:spLocks noChangeArrowheads="1"/>
          </p:cNvSpPr>
          <p:nvPr/>
        </p:nvSpPr>
        <p:spPr bwMode="auto">
          <a:xfrm>
            <a:off x="1657350" y="188913"/>
            <a:ext cx="8686800" cy="490537"/>
          </a:xfrm>
          <a:prstGeom prst="rect">
            <a:avLst/>
          </a:prstGeom>
          <a:noFill/>
          <a:ln w="9525">
            <a:noFill/>
            <a:miter lim="800000"/>
            <a:headEnd/>
            <a:tailEnd/>
          </a:ln>
        </p:spPr>
        <p:txBody>
          <a:bodyPr anchor="ctr"/>
          <a:lstStyle/>
          <a:p>
            <a:pPr algn="ctr" eaLnBrk="1" fontAlgn="auto" hangingPunct="1">
              <a:spcBef>
                <a:spcPts val="0"/>
              </a:spcBef>
              <a:spcAft>
                <a:spcPts val="0"/>
              </a:spcAft>
              <a:defRPr/>
            </a:pPr>
            <a:r>
              <a:rPr lang="el-GR" sz="2800" b="1" kern="0" dirty="0">
                <a:solidFill>
                  <a:srgbClr val="FFFFFF"/>
                </a:solidFill>
                <a:latin typeface="Arial" pitchFamily="34" charset="0"/>
                <a:cs typeface="Arial" pitchFamily="34" charset="0"/>
              </a:rPr>
              <a:t>Φάσμα </a:t>
            </a:r>
            <a:r>
              <a:rPr lang="el-GR" sz="2800" b="1" kern="0" dirty="0" err="1">
                <a:solidFill>
                  <a:srgbClr val="FFFFFF"/>
                </a:solidFill>
                <a:latin typeface="Arial" pitchFamily="34" charset="0"/>
                <a:cs typeface="Arial" pitchFamily="34" charset="0"/>
              </a:rPr>
              <a:t>ψωριασικής</a:t>
            </a:r>
            <a:r>
              <a:rPr lang="el-GR" sz="2800" b="1" kern="0" dirty="0">
                <a:solidFill>
                  <a:srgbClr val="FFFFFF"/>
                </a:solidFill>
                <a:latin typeface="Arial" pitchFamily="34" charset="0"/>
                <a:cs typeface="Arial" pitchFamily="34" charset="0"/>
              </a:rPr>
              <a:t> νόσου</a:t>
            </a:r>
          </a:p>
        </p:txBody>
      </p:sp>
      <p:sp>
        <p:nvSpPr>
          <p:cNvPr id="6" name="TextBox 5">
            <a:extLst>
              <a:ext uri="{FF2B5EF4-FFF2-40B4-BE49-F238E27FC236}">
                <a16:creationId xmlns:a16="http://schemas.microsoft.com/office/drawing/2014/main" id="{B14E720B-8323-C0A9-CA16-38C99A6DE51E}"/>
              </a:ext>
            </a:extLst>
          </p:cNvPr>
          <p:cNvSpPr txBox="1"/>
          <p:nvPr/>
        </p:nvSpPr>
        <p:spPr>
          <a:xfrm flipH="1">
            <a:off x="4943475" y="1116013"/>
            <a:ext cx="2232025" cy="368300"/>
          </a:xfrm>
          <a:prstGeom prst="rect">
            <a:avLst/>
          </a:prstGeom>
          <a:solidFill>
            <a:schemeClr val="accent5">
              <a:lumMod val="40000"/>
              <a:lumOff val="60000"/>
            </a:schemeClr>
          </a:solidFill>
        </p:spPr>
        <p:txBody>
          <a:bodyPr>
            <a:spAutoFit/>
          </a:bodyPr>
          <a:lstStyle/>
          <a:p>
            <a:pPr algn="ctr" eaLnBrk="1" fontAlgn="auto" hangingPunct="1">
              <a:spcBef>
                <a:spcPts val="0"/>
              </a:spcBef>
              <a:spcAft>
                <a:spcPts val="0"/>
              </a:spcAft>
              <a:defRPr/>
            </a:pPr>
            <a:r>
              <a:rPr lang="el-GR" b="1" dirty="0">
                <a:solidFill>
                  <a:prstClr val="black"/>
                </a:solidFill>
                <a:latin typeface="Arial" pitchFamily="34" charset="0"/>
                <a:cs typeface="Arial" pitchFamily="34" charset="0"/>
              </a:rPr>
              <a:t>Τύπος προσβολής </a:t>
            </a:r>
          </a:p>
        </p:txBody>
      </p:sp>
      <p:grpSp>
        <p:nvGrpSpPr>
          <p:cNvPr id="9220" name="Group 59">
            <a:extLst>
              <a:ext uri="{FF2B5EF4-FFF2-40B4-BE49-F238E27FC236}">
                <a16:creationId xmlns:a16="http://schemas.microsoft.com/office/drawing/2014/main" id="{60333C89-C8D9-EFF5-820C-E20A7B98B023}"/>
              </a:ext>
            </a:extLst>
          </p:cNvPr>
          <p:cNvGrpSpPr>
            <a:grpSpLocks/>
          </p:cNvGrpSpPr>
          <p:nvPr/>
        </p:nvGrpSpPr>
        <p:grpSpPr bwMode="auto">
          <a:xfrm>
            <a:off x="1584325" y="2636838"/>
            <a:ext cx="8472488" cy="3935412"/>
            <a:chOff x="180" y="1661"/>
            <a:chExt cx="5337" cy="2479"/>
          </a:xfrm>
        </p:grpSpPr>
        <p:grpSp>
          <p:nvGrpSpPr>
            <p:cNvPr id="9241" name="Group 58">
              <a:extLst>
                <a:ext uri="{FF2B5EF4-FFF2-40B4-BE49-F238E27FC236}">
                  <a16:creationId xmlns:a16="http://schemas.microsoft.com/office/drawing/2014/main" id="{9CB2D7A4-158C-300E-4922-0D3588449075}"/>
                </a:ext>
              </a:extLst>
            </p:cNvPr>
            <p:cNvGrpSpPr>
              <a:grpSpLocks/>
            </p:cNvGrpSpPr>
            <p:nvPr/>
          </p:nvGrpSpPr>
          <p:grpSpPr bwMode="auto">
            <a:xfrm>
              <a:off x="180" y="2704"/>
              <a:ext cx="5337" cy="1436"/>
              <a:chOff x="180" y="2704"/>
              <a:chExt cx="5337" cy="1436"/>
            </a:xfrm>
          </p:grpSpPr>
          <p:grpSp>
            <p:nvGrpSpPr>
              <p:cNvPr id="9243" name="Group 39">
                <a:extLst>
                  <a:ext uri="{FF2B5EF4-FFF2-40B4-BE49-F238E27FC236}">
                    <a16:creationId xmlns:a16="http://schemas.microsoft.com/office/drawing/2014/main" id="{F3FE5753-ACE5-4E47-6CBC-BEB8EA66FF3B}"/>
                  </a:ext>
                </a:extLst>
              </p:cNvPr>
              <p:cNvGrpSpPr>
                <a:grpSpLocks/>
              </p:cNvGrpSpPr>
              <p:nvPr/>
            </p:nvGrpSpPr>
            <p:grpSpPr bwMode="auto">
              <a:xfrm>
                <a:off x="180" y="2939"/>
                <a:ext cx="5337" cy="1201"/>
                <a:chOff x="180" y="2939"/>
                <a:chExt cx="5337" cy="1201"/>
              </a:xfrm>
            </p:grpSpPr>
            <p:sp>
              <p:nvSpPr>
                <p:cNvPr id="59" name="Text Box 12">
                  <a:extLst>
                    <a:ext uri="{FF2B5EF4-FFF2-40B4-BE49-F238E27FC236}">
                      <a16:creationId xmlns:a16="http://schemas.microsoft.com/office/drawing/2014/main" id="{6112DBBE-5ADD-FDC1-9D0C-1C12CAA9C696}"/>
                    </a:ext>
                  </a:extLst>
                </p:cNvPr>
                <p:cNvSpPr txBox="1">
                  <a:spLocks noChangeArrowheads="1"/>
                </p:cNvSpPr>
                <p:nvPr/>
              </p:nvSpPr>
              <p:spPr bwMode="auto">
                <a:xfrm>
                  <a:off x="180" y="2948"/>
                  <a:ext cx="1034" cy="523"/>
                </a:xfrm>
                <a:prstGeom prst="rect">
                  <a:avLst/>
                </a:prstGeom>
                <a:no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sz="1600" b="1" kern="0" dirty="0">
                      <a:solidFill>
                        <a:sysClr val="windowText" lastClr="000000"/>
                      </a:solidFill>
                      <a:latin typeface="Arial" pitchFamily="34" charset="0"/>
                      <a:cs typeface="Arial" pitchFamily="34" charset="0"/>
                    </a:rPr>
                    <a:t>Συμμετρική</a:t>
                  </a:r>
                </a:p>
                <a:p>
                  <a:pPr algn="ctr" eaLnBrk="1" fontAlgn="auto" hangingPunct="1">
                    <a:spcBef>
                      <a:spcPts val="0"/>
                    </a:spcBef>
                    <a:spcAft>
                      <a:spcPts val="0"/>
                    </a:spcAft>
                    <a:defRPr/>
                  </a:pPr>
                  <a:r>
                    <a:rPr lang="el-GR" sz="1600" b="1" kern="0" dirty="0">
                      <a:solidFill>
                        <a:sysClr val="windowText" lastClr="000000"/>
                      </a:solidFill>
                      <a:latin typeface="Arial" pitchFamily="34" charset="0"/>
                      <a:cs typeface="Arial" pitchFamily="34" charset="0"/>
                    </a:rPr>
                    <a:t>πολυαρθρίτιδα</a:t>
                  </a:r>
                  <a:endParaRPr lang="en-US" sz="1600" b="1" kern="0" dirty="0">
                    <a:solidFill>
                      <a:sysClr val="windowText" lastClr="000000"/>
                    </a:solidFill>
                    <a:latin typeface="Arial" pitchFamily="34" charset="0"/>
                    <a:cs typeface="Arial" pitchFamily="34" charset="0"/>
                  </a:endParaRPr>
                </a:p>
                <a:p>
                  <a:pPr algn="ctr" eaLnBrk="1" fontAlgn="auto" hangingPunct="1">
                    <a:spcBef>
                      <a:spcPts val="0"/>
                    </a:spcBef>
                    <a:spcAft>
                      <a:spcPts val="0"/>
                    </a:spcAft>
                    <a:defRPr/>
                  </a:pPr>
                  <a:r>
                    <a:rPr lang="en-US" sz="1600" b="1" kern="0" dirty="0">
                      <a:solidFill>
                        <a:sysClr val="windowText" lastClr="000000"/>
                      </a:solidFill>
                      <a:latin typeface="Arial" pitchFamily="34" charset="0"/>
                      <a:cs typeface="Arial" pitchFamily="34" charset="0"/>
                    </a:rPr>
                    <a:t>(</a:t>
                  </a:r>
                  <a:r>
                    <a:rPr lang="el-GR" sz="1600" b="1" kern="0" dirty="0">
                      <a:solidFill>
                        <a:sysClr val="windowText" lastClr="000000"/>
                      </a:solidFill>
                      <a:latin typeface="Arial" pitchFamily="34" charset="0"/>
                      <a:cs typeface="Arial" pitchFamily="34" charset="0"/>
                    </a:rPr>
                    <a:t>Τύπου ΡΑ</a:t>
                  </a:r>
                  <a:r>
                    <a:rPr lang="en-US" sz="1600" b="1" kern="0" dirty="0">
                      <a:solidFill>
                        <a:sysClr val="windowText" lastClr="000000"/>
                      </a:solidFill>
                      <a:latin typeface="Arial" pitchFamily="34" charset="0"/>
                      <a:cs typeface="Arial" pitchFamily="34" charset="0"/>
                    </a:rPr>
                    <a:t>)</a:t>
                  </a:r>
                  <a:endParaRPr lang="el-GR" sz="1600" b="1" kern="0" dirty="0">
                    <a:solidFill>
                      <a:sysClr val="windowText" lastClr="000000"/>
                    </a:solidFill>
                    <a:latin typeface="Arial" pitchFamily="34" charset="0"/>
                    <a:cs typeface="Arial" pitchFamily="34" charset="0"/>
                  </a:endParaRPr>
                </a:p>
              </p:txBody>
            </p:sp>
            <p:sp>
              <p:nvSpPr>
                <p:cNvPr id="60" name="Text Box 13">
                  <a:extLst>
                    <a:ext uri="{FF2B5EF4-FFF2-40B4-BE49-F238E27FC236}">
                      <a16:creationId xmlns:a16="http://schemas.microsoft.com/office/drawing/2014/main" id="{7794F5A0-0307-94E9-D878-A2F66029D4C0}"/>
                    </a:ext>
                  </a:extLst>
                </p:cNvPr>
                <p:cNvSpPr txBox="1">
                  <a:spLocks noChangeArrowheads="1"/>
                </p:cNvSpPr>
                <p:nvPr/>
              </p:nvSpPr>
              <p:spPr bwMode="auto">
                <a:xfrm>
                  <a:off x="1701" y="2939"/>
                  <a:ext cx="1074" cy="213"/>
                </a:xfrm>
                <a:prstGeom prst="rect">
                  <a:avLst/>
                </a:prstGeom>
                <a:no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sz="1600" b="1" kern="0" dirty="0" err="1">
                      <a:solidFill>
                        <a:sysClr val="windowText" lastClr="000000"/>
                      </a:solidFill>
                      <a:latin typeface="Arial" pitchFamily="34" charset="0"/>
                      <a:cs typeface="Arial" pitchFamily="34" charset="0"/>
                    </a:rPr>
                    <a:t>Ολιγοαρθρίτιδα</a:t>
                  </a:r>
                  <a:endParaRPr lang="el-GR" sz="1600" b="1" kern="0" dirty="0">
                    <a:solidFill>
                      <a:sysClr val="windowText" lastClr="000000"/>
                    </a:solidFill>
                    <a:latin typeface="Arial" pitchFamily="34" charset="0"/>
                    <a:cs typeface="Arial" pitchFamily="34" charset="0"/>
                  </a:endParaRPr>
                </a:p>
              </p:txBody>
            </p:sp>
            <p:sp>
              <p:nvSpPr>
                <p:cNvPr id="61" name="Text Box 14">
                  <a:extLst>
                    <a:ext uri="{FF2B5EF4-FFF2-40B4-BE49-F238E27FC236}">
                      <a16:creationId xmlns:a16="http://schemas.microsoft.com/office/drawing/2014/main" id="{0C624A5C-A93A-9531-7D4C-DB9C026CB942}"/>
                    </a:ext>
                  </a:extLst>
                </p:cNvPr>
                <p:cNvSpPr txBox="1">
                  <a:spLocks noChangeArrowheads="1"/>
                </p:cNvSpPr>
                <p:nvPr/>
              </p:nvSpPr>
              <p:spPr bwMode="auto">
                <a:xfrm>
                  <a:off x="2970" y="2939"/>
                  <a:ext cx="1187" cy="523"/>
                </a:xfrm>
                <a:prstGeom prst="rect">
                  <a:avLst/>
                </a:prstGeom>
                <a:no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sz="1600" b="1" kern="0" dirty="0">
                      <a:solidFill>
                        <a:sysClr val="windowText" lastClr="000000"/>
                      </a:solidFill>
                      <a:latin typeface="Arial" pitchFamily="34" charset="0"/>
                      <a:cs typeface="Arial" pitchFamily="34" charset="0"/>
                    </a:rPr>
                    <a:t>Αρθρίτιδα</a:t>
                  </a:r>
                </a:p>
                <a:p>
                  <a:pPr algn="ctr" eaLnBrk="1" fontAlgn="auto" hangingPunct="1">
                    <a:spcBef>
                      <a:spcPts val="0"/>
                    </a:spcBef>
                    <a:spcAft>
                      <a:spcPts val="0"/>
                    </a:spcAft>
                    <a:defRPr/>
                  </a:pPr>
                  <a:r>
                    <a:rPr lang="el-GR" sz="1600" b="1" kern="0" dirty="0">
                      <a:solidFill>
                        <a:sysClr val="windowText" lastClr="000000"/>
                      </a:solidFill>
                      <a:latin typeface="Arial" pitchFamily="34" charset="0"/>
                      <a:cs typeface="Arial" pitchFamily="34" charset="0"/>
                    </a:rPr>
                    <a:t>άπω </a:t>
                  </a:r>
                  <a:r>
                    <a:rPr lang="el-GR" sz="1600" b="1" kern="0" dirty="0" err="1">
                      <a:solidFill>
                        <a:sysClr val="windowText" lastClr="000000"/>
                      </a:solidFill>
                      <a:latin typeface="Arial" pitchFamily="34" charset="0"/>
                      <a:cs typeface="Arial" pitchFamily="34" charset="0"/>
                    </a:rPr>
                    <a:t>φαλαγγικών</a:t>
                  </a:r>
                  <a:endParaRPr lang="el-GR" sz="1600" b="1" kern="0" dirty="0">
                    <a:solidFill>
                      <a:sysClr val="windowText" lastClr="000000"/>
                    </a:solidFill>
                    <a:latin typeface="Arial" pitchFamily="34" charset="0"/>
                    <a:cs typeface="Arial" pitchFamily="34" charset="0"/>
                  </a:endParaRPr>
                </a:p>
                <a:p>
                  <a:pPr algn="ctr" eaLnBrk="1" fontAlgn="auto" hangingPunct="1">
                    <a:spcBef>
                      <a:spcPts val="0"/>
                    </a:spcBef>
                    <a:spcAft>
                      <a:spcPts val="0"/>
                    </a:spcAft>
                    <a:defRPr/>
                  </a:pPr>
                  <a:r>
                    <a:rPr lang="el-GR" sz="1600" b="1" kern="0" dirty="0">
                      <a:solidFill>
                        <a:sysClr val="windowText" lastClr="000000"/>
                      </a:solidFill>
                      <a:latin typeface="Arial" pitchFamily="34" charset="0"/>
                      <a:cs typeface="Arial" pitchFamily="34" charset="0"/>
                    </a:rPr>
                    <a:t>αρθρώσεων</a:t>
                  </a:r>
                </a:p>
              </p:txBody>
            </p:sp>
            <p:sp>
              <p:nvSpPr>
                <p:cNvPr id="62" name="Text Box 15">
                  <a:extLst>
                    <a:ext uri="{FF2B5EF4-FFF2-40B4-BE49-F238E27FC236}">
                      <a16:creationId xmlns:a16="http://schemas.microsoft.com/office/drawing/2014/main" id="{4A96DDFC-B180-A576-7EA5-8F9458DFDED0}"/>
                    </a:ext>
                  </a:extLst>
                </p:cNvPr>
                <p:cNvSpPr txBox="1">
                  <a:spLocks noChangeArrowheads="1"/>
                </p:cNvSpPr>
                <p:nvPr/>
              </p:nvSpPr>
              <p:spPr bwMode="auto">
                <a:xfrm>
                  <a:off x="4513" y="2942"/>
                  <a:ext cx="1004" cy="523"/>
                </a:xfrm>
                <a:prstGeom prst="rect">
                  <a:avLst/>
                </a:prstGeom>
                <a:no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sz="1600" b="1" kern="0" dirty="0">
                      <a:solidFill>
                        <a:sysClr val="windowText" lastClr="000000"/>
                      </a:solidFill>
                      <a:latin typeface="Arial" pitchFamily="34" charset="0"/>
                      <a:cs typeface="Arial" pitchFamily="34" charset="0"/>
                    </a:rPr>
                    <a:t>Καταστροφική</a:t>
                  </a:r>
                </a:p>
                <a:p>
                  <a:pPr algn="ctr" eaLnBrk="1" fontAlgn="auto" hangingPunct="1">
                    <a:spcBef>
                      <a:spcPts val="0"/>
                    </a:spcBef>
                    <a:spcAft>
                      <a:spcPts val="0"/>
                    </a:spcAft>
                    <a:defRPr/>
                  </a:pPr>
                  <a:r>
                    <a:rPr lang="el-GR" sz="1600" b="1" kern="0" dirty="0">
                      <a:solidFill>
                        <a:sysClr val="windowText" lastClr="000000"/>
                      </a:solidFill>
                      <a:latin typeface="Arial" pitchFamily="34" charset="0"/>
                      <a:cs typeface="Arial" pitchFamily="34" charset="0"/>
                    </a:rPr>
                    <a:t>αρθρίτιδα</a:t>
                  </a:r>
                </a:p>
                <a:p>
                  <a:pPr algn="ctr" eaLnBrk="1" fontAlgn="auto" hangingPunct="1">
                    <a:spcBef>
                      <a:spcPts val="0"/>
                    </a:spcBef>
                    <a:spcAft>
                      <a:spcPts val="0"/>
                    </a:spcAft>
                    <a:defRPr/>
                  </a:pPr>
                  <a:r>
                    <a:rPr lang="el-GR" sz="1600" b="1" kern="0" dirty="0">
                      <a:solidFill>
                        <a:sysClr val="windowText" lastClr="000000"/>
                      </a:solidFill>
                      <a:latin typeface="Arial" pitchFamily="34" charset="0"/>
                      <a:cs typeface="Arial" pitchFamily="34" charset="0"/>
                    </a:rPr>
                    <a:t>(</a:t>
                  </a:r>
                  <a:r>
                    <a:rPr lang="en-US" sz="1600" b="1" kern="0" dirty="0" err="1">
                      <a:solidFill>
                        <a:sysClr val="windowText" lastClr="000000"/>
                      </a:solidFill>
                      <a:latin typeface="Arial" pitchFamily="34" charset="0"/>
                      <a:cs typeface="Arial" pitchFamily="34" charset="0"/>
                    </a:rPr>
                    <a:t>mutilans</a:t>
                  </a:r>
                  <a:r>
                    <a:rPr lang="en-US" sz="1600" b="1" kern="0" dirty="0">
                      <a:solidFill>
                        <a:sysClr val="windowText" lastClr="000000"/>
                      </a:solidFill>
                      <a:latin typeface="Arial" pitchFamily="34" charset="0"/>
                      <a:cs typeface="Arial" pitchFamily="34" charset="0"/>
                    </a:rPr>
                    <a:t>)</a:t>
                  </a:r>
                  <a:endParaRPr lang="el-GR" sz="1600" b="1" kern="0" dirty="0">
                    <a:solidFill>
                      <a:sysClr val="windowText" lastClr="000000"/>
                    </a:solidFill>
                    <a:latin typeface="Arial" pitchFamily="34" charset="0"/>
                    <a:cs typeface="Arial" pitchFamily="34" charset="0"/>
                  </a:endParaRPr>
                </a:p>
              </p:txBody>
            </p:sp>
            <p:pic>
              <p:nvPicPr>
                <p:cNvPr id="9253" name="Picture 30" descr="99CSC-07C07">
                  <a:extLst>
                    <a:ext uri="{FF2B5EF4-FFF2-40B4-BE49-F238E27FC236}">
                      <a16:creationId xmlns:a16="http://schemas.microsoft.com/office/drawing/2014/main" id="{9DEADB10-091F-5288-4318-E0B4F7D99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 y="3529"/>
                  <a:ext cx="907" cy="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pic>
            <p:pic>
              <p:nvPicPr>
                <p:cNvPr id="9254" name="Picture 31" descr="99CSC-07C11">
                  <a:extLst>
                    <a:ext uri="{FF2B5EF4-FFF2-40B4-BE49-F238E27FC236}">
                      <a16:creationId xmlns:a16="http://schemas.microsoft.com/office/drawing/2014/main" id="{A476C957-FB12-8A51-51AA-D3268F5FFA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 y="3529"/>
                  <a:ext cx="907" cy="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9255" name="Picture 33" descr="110FF2">
                  <a:extLst>
                    <a:ext uri="{FF2B5EF4-FFF2-40B4-BE49-F238E27FC236}">
                      <a16:creationId xmlns:a16="http://schemas.microsoft.com/office/drawing/2014/main" id="{FA024B87-29EB-2BEE-CC07-7D298FD00B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9613"/>
                <a:stretch>
                  <a:fillRect/>
                </a:stretch>
              </p:blipFill>
              <p:spPr bwMode="auto">
                <a:xfrm>
                  <a:off x="3107" y="3529"/>
                  <a:ext cx="907" cy="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56" name="Picture 36" descr="110FF4">
                  <a:extLst>
                    <a:ext uri="{FF2B5EF4-FFF2-40B4-BE49-F238E27FC236}">
                      <a16:creationId xmlns:a16="http://schemas.microsoft.com/office/drawing/2014/main" id="{3EDE713A-07CD-2176-9021-6519AFC939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4902"/>
                <a:stretch>
                  <a:fillRect/>
                </a:stretch>
              </p:blipFill>
              <p:spPr bwMode="auto">
                <a:xfrm>
                  <a:off x="4583" y="3529"/>
                  <a:ext cx="907" cy="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Line 51">
                <a:extLst>
                  <a:ext uri="{FF2B5EF4-FFF2-40B4-BE49-F238E27FC236}">
                    <a16:creationId xmlns:a16="http://schemas.microsoft.com/office/drawing/2014/main" id="{4CBFB1EE-5588-EF8B-4BFD-621ABA6CC4C7}"/>
                  </a:ext>
                </a:extLst>
              </p:cNvPr>
              <p:cNvSpPr>
                <a:spLocks noChangeShapeType="1"/>
              </p:cNvSpPr>
              <p:nvPr/>
            </p:nvSpPr>
            <p:spPr bwMode="auto">
              <a:xfrm>
                <a:off x="657" y="2704"/>
                <a:ext cx="0" cy="182"/>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55" name="Line 52">
                <a:extLst>
                  <a:ext uri="{FF2B5EF4-FFF2-40B4-BE49-F238E27FC236}">
                    <a16:creationId xmlns:a16="http://schemas.microsoft.com/office/drawing/2014/main" id="{507EF049-3073-782C-494D-482DE95A99AA}"/>
                  </a:ext>
                </a:extLst>
              </p:cNvPr>
              <p:cNvSpPr>
                <a:spLocks noChangeShapeType="1"/>
              </p:cNvSpPr>
              <p:nvPr/>
            </p:nvSpPr>
            <p:spPr bwMode="auto">
              <a:xfrm>
                <a:off x="2200" y="2704"/>
                <a:ext cx="0" cy="182"/>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56" name="Line 53">
                <a:extLst>
                  <a:ext uri="{FF2B5EF4-FFF2-40B4-BE49-F238E27FC236}">
                    <a16:creationId xmlns:a16="http://schemas.microsoft.com/office/drawing/2014/main" id="{119D8F2A-0FC3-F289-36CF-169FDE3DF79C}"/>
                  </a:ext>
                </a:extLst>
              </p:cNvPr>
              <p:cNvSpPr>
                <a:spLocks noChangeShapeType="1"/>
              </p:cNvSpPr>
              <p:nvPr/>
            </p:nvSpPr>
            <p:spPr bwMode="auto">
              <a:xfrm>
                <a:off x="3515" y="2704"/>
                <a:ext cx="0" cy="182"/>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57" name="Line 54">
                <a:extLst>
                  <a:ext uri="{FF2B5EF4-FFF2-40B4-BE49-F238E27FC236}">
                    <a16:creationId xmlns:a16="http://schemas.microsoft.com/office/drawing/2014/main" id="{57DDD311-0F87-8DCA-10C1-206D05892531}"/>
                  </a:ext>
                </a:extLst>
              </p:cNvPr>
              <p:cNvSpPr>
                <a:spLocks noChangeShapeType="1"/>
              </p:cNvSpPr>
              <p:nvPr/>
            </p:nvSpPr>
            <p:spPr bwMode="auto">
              <a:xfrm>
                <a:off x="5040" y="2704"/>
                <a:ext cx="0" cy="182"/>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58" name="Line 56">
                <a:extLst>
                  <a:ext uri="{FF2B5EF4-FFF2-40B4-BE49-F238E27FC236}">
                    <a16:creationId xmlns:a16="http://schemas.microsoft.com/office/drawing/2014/main" id="{88A442A5-1CEF-B5BC-3DB3-96A41A86A9E9}"/>
                  </a:ext>
                </a:extLst>
              </p:cNvPr>
              <p:cNvSpPr>
                <a:spLocks noChangeShapeType="1"/>
              </p:cNvSpPr>
              <p:nvPr/>
            </p:nvSpPr>
            <p:spPr bwMode="auto">
              <a:xfrm>
                <a:off x="657" y="2704"/>
                <a:ext cx="4399" cy="0"/>
              </a:xfrm>
              <a:prstGeom prst="line">
                <a:avLst/>
              </a:prstGeom>
              <a:noFill/>
              <a:ln w="28575">
                <a:solidFill>
                  <a:srgbClr val="000000"/>
                </a:solidFill>
                <a:round/>
                <a:headEnd/>
                <a:tailEn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grpSp>
        <p:sp>
          <p:nvSpPr>
            <p:cNvPr id="52" name="Line 57">
              <a:extLst>
                <a:ext uri="{FF2B5EF4-FFF2-40B4-BE49-F238E27FC236}">
                  <a16:creationId xmlns:a16="http://schemas.microsoft.com/office/drawing/2014/main" id="{6A893EA7-66B6-6180-53BE-B9FE53E6111B}"/>
                </a:ext>
              </a:extLst>
            </p:cNvPr>
            <p:cNvSpPr>
              <a:spLocks noChangeShapeType="1"/>
            </p:cNvSpPr>
            <p:nvPr/>
          </p:nvSpPr>
          <p:spPr bwMode="auto">
            <a:xfrm flipV="1">
              <a:off x="1888" y="1661"/>
              <a:ext cx="0" cy="1043"/>
            </a:xfrm>
            <a:prstGeom prst="line">
              <a:avLst/>
            </a:prstGeom>
            <a:noFill/>
            <a:ln w="28575">
              <a:solidFill>
                <a:srgbClr val="000000"/>
              </a:solidFill>
              <a:round/>
              <a:headEnd/>
              <a:tailEn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grpSp>
      <p:grpSp>
        <p:nvGrpSpPr>
          <p:cNvPr id="9221" name="Group 38">
            <a:extLst>
              <a:ext uri="{FF2B5EF4-FFF2-40B4-BE49-F238E27FC236}">
                <a16:creationId xmlns:a16="http://schemas.microsoft.com/office/drawing/2014/main" id="{F9B385CE-6B17-88CB-E8BD-95DFBA034215}"/>
              </a:ext>
            </a:extLst>
          </p:cNvPr>
          <p:cNvGrpSpPr>
            <a:grpSpLocks/>
          </p:cNvGrpSpPr>
          <p:nvPr/>
        </p:nvGrpSpPr>
        <p:grpSpPr bwMode="auto">
          <a:xfrm>
            <a:off x="1631950" y="2205038"/>
            <a:ext cx="7056438" cy="1938337"/>
            <a:chOff x="1163" y="1071"/>
            <a:chExt cx="4445" cy="1221"/>
          </a:xfrm>
        </p:grpSpPr>
        <p:sp>
          <p:nvSpPr>
            <p:cNvPr id="68" name="Text Box 8">
              <a:extLst>
                <a:ext uri="{FF2B5EF4-FFF2-40B4-BE49-F238E27FC236}">
                  <a16:creationId xmlns:a16="http://schemas.microsoft.com/office/drawing/2014/main" id="{FDE1CE25-726D-4E64-BB8D-71493867DDC4}"/>
                </a:ext>
              </a:extLst>
            </p:cNvPr>
            <p:cNvSpPr txBox="1">
              <a:spLocks noChangeArrowheads="1"/>
            </p:cNvSpPr>
            <p:nvPr/>
          </p:nvSpPr>
          <p:spPr bwMode="auto">
            <a:xfrm>
              <a:off x="1170" y="1071"/>
              <a:ext cx="853" cy="407"/>
            </a:xfrm>
            <a:prstGeom prst="rect">
              <a:avLst/>
            </a:prstGeom>
            <a:solidFill>
              <a:schemeClr val="accent1">
                <a:lumMod val="20000"/>
                <a:lumOff val="80000"/>
              </a:schemeClr>
            </a:solid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b="1" kern="0" dirty="0">
                  <a:solidFill>
                    <a:sysClr val="windowText" lastClr="000000"/>
                  </a:solidFill>
                  <a:latin typeface="Arial" pitchFamily="34" charset="0"/>
                  <a:cs typeface="Arial" pitchFamily="34" charset="0"/>
                </a:rPr>
                <a:t>Αξονική </a:t>
              </a:r>
            </a:p>
            <a:p>
              <a:pPr algn="ctr" eaLnBrk="1" fontAlgn="auto" hangingPunct="1">
                <a:spcBef>
                  <a:spcPts val="0"/>
                </a:spcBef>
                <a:spcAft>
                  <a:spcPts val="0"/>
                </a:spcAft>
                <a:defRPr/>
              </a:pPr>
              <a:r>
                <a:rPr lang="el-GR" b="1" kern="0" dirty="0">
                  <a:solidFill>
                    <a:sysClr val="windowText" lastClr="000000"/>
                  </a:solidFill>
                  <a:latin typeface="Arial" pitchFamily="34" charset="0"/>
                  <a:cs typeface="Arial" pitchFamily="34" charset="0"/>
                </a:rPr>
                <a:t>προσβολή</a:t>
              </a:r>
            </a:p>
          </p:txBody>
        </p:sp>
        <p:sp>
          <p:nvSpPr>
            <p:cNvPr id="70" name="Text Box 10">
              <a:extLst>
                <a:ext uri="{FF2B5EF4-FFF2-40B4-BE49-F238E27FC236}">
                  <a16:creationId xmlns:a16="http://schemas.microsoft.com/office/drawing/2014/main" id="{DC96FC81-8CB9-857A-9862-01D68D173905}"/>
                </a:ext>
              </a:extLst>
            </p:cNvPr>
            <p:cNvSpPr txBox="1">
              <a:spLocks noChangeArrowheads="1"/>
            </p:cNvSpPr>
            <p:nvPr/>
          </p:nvSpPr>
          <p:spPr bwMode="auto">
            <a:xfrm>
              <a:off x="3596" y="1071"/>
              <a:ext cx="945" cy="233"/>
            </a:xfrm>
            <a:prstGeom prst="rect">
              <a:avLst/>
            </a:prstGeom>
            <a:solidFill>
              <a:schemeClr val="accent6">
                <a:lumMod val="40000"/>
                <a:lumOff val="60000"/>
              </a:schemeClr>
            </a:solid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b="1" kern="0" dirty="0">
                  <a:solidFill>
                    <a:sysClr val="windowText" lastClr="000000"/>
                  </a:solidFill>
                  <a:latin typeface="Arial" pitchFamily="34" charset="0"/>
                  <a:cs typeface="Arial" pitchFamily="34" charset="0"/>
                </a:rPr>
                <a:t>Δακτυλίτιδα</a:t>
              </a:r>
            </a:p>
          </p:txBody>
        </p:sp>
        <p:sp>
          <p:nvSpPr>
            <p:cNvPr id="71" name="Text Box 11">
              <a:extLst>
                <a:ext uri="{FF2B5EF4-FFF2-40B4-BE49-F238E27FC236}">
                  <a16:creationId xmlns:a16="http://schemas.microsoft.com/office/drawing/2014/main" id="{675B94AF-AB25-11E2-2741-112C418BA226}"/>
                </a:ext>
              </a:extLst>
            </p:cNvPr>
            <p:cNvSpPr txBox="1">
              <a:spLocks noChangeArrowheads="1"/>
            </p:cNvSpPr>
            <p:nvPr/>
          </p:nvSpPr>
          <p:spPr bwMode="auto">
            <a:xfrm>
              <a:off x="4722" y="1071"/>
              <a:ext cx="865" cy="233"/>
            </a:xfrm>
            <a:prstGeom prst="rect">
              <a:avLst/>
            </a:prstGeom>
            <a:solidFill>
              <a:schemeClr val="accent6">
                <a:lumMod val="40000"/>
                <a:lumOff val="60000"/>
              </a:schemeClr>
            </a:solid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b="1" kern="0" dirty="0" err="1">
                  <a:solidFill>
                    <a:sysClr val="windowText" lastClr="000000"/>
                  </a:solidFill>
                  <a:latin typeface="Arial" pitchFamily="34" charset="0"/>
                  <a:cs typeface="Arial" pitchFamily="34" charset="0"/>
                </a:rPr>
                <a:t>Ενθεσίτιδα</a:t>
              </a:r>
              <a:endParaRPr lang="el-GR" b="1" kern="0" dirty="0">
                <a:solidFill>
                  <a:sysClr val="windowText" lastClr="000000"/>
                </a:solidFill>
                <a:latin typeface="Arial" pitchFamily="34" charset="0"/>
                <a:cs typeface="Arial" pitchFamily="34" charset="0"/>
              </a:endParaRPr>
            </a:p>
          </p:txBody>
        </p:sp>
        <p:pic>
          <p:nvPicPr>
            <p:cNvPr id="9237" name="Picture 23" descr="110FF15">
              <a:extLst>
                <a:ext uri="{FF2B5EF4-FFF2-40B4-BE49-F238E27FC236}">
                  <a16:creationId xmlns:a16="http://schemas.microsoft.com/office/drawing/2014/main" id="{BE544E74-801E-AE20-4488-D2715DE410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45988"/>
            <a:stretch>
              <a:fillRect/>
            </a:stretch>
          </p:blipFill>
          <p:spPr bwMode="auto">
            <a:xfrm>
              <a:off x="1163" y="1518"/>
              <a:ext cx="907" cy="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28" descr="99CSC-07C12">
              <a:extLst>
                <a:ext uri="{FF2B5EF4-FFF2-40B4-BE49-F238E27FC236}">
                  <a16:creationId xmlns:a16="http://schemas.microsoft.com/office/drawing/2014/main" id="{3D983922-A84C-8400-0F09-D986CAF94E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7" y="1336"/>
              <a:ext cx="1020" cy="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9239" name="Picture 29" descr="99CSC-07C13">
              <a:extLst>
                <a:ext uri="{FF2B5EF4-FFF2-40B4-BE49-F238E27FC236}">
                  <a16:creationId xmlns:a16="http://schemas.microsoft.com/office/drawing/2014/main" id="{D9F85AA5-9B40-F058-4D1F-C83FEEB4ED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1" y="1343"/>
              <a:ext cx="907"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76" name="Text Box 7">
              <a:extLst>
                <a:ext uri="{FF2B5EF4-FFF2-40B4-BE49-F238E27FC236}">
                  <a16:creationId xmlns:a16="http://schemas.microsoft.com/office/drawing/2014/main" id="{BAA7CBDA-19EC-AB5A-38AD-1D95ECD2193A}"/>
                </a:ext>
              </a:extLst>
            </p:cNvPr>
            <p:cNvSpPr txBox="1">
              <a:spLocks noChangeArrowheads="1"/>
            </p:cNvSpPr>
            <p:nvPr/>
          </p:nvSpPr>
          <p:spPr bwMode="auto">
            <a:xfrm>
              <a:off x="2437" y="1071"/>
              <a:ext cx="893" cy="407"/>
            </a:xfrm>
            <a:prstGeom prst="rect">
              <a:avLst/>
            </a:prstGeom>
            <a:solidFill>
              <a:schemeClr val="accent1">
                <a:lumMod val="20000"/>
                <a:lumOff val="80000"/>
              </a:schemeClr>
            </a:solidFill>
            <a:ln w="9525">
              <a:solidFill>
                <a:srgbClr val="000000"/>
              </a:solidFill>
              <a:miter lim="800000"/>
              <a:headEnd/>
              <a:tailEnd/>
            </a:ln>
          </p:spPr>
          <p:txBody>
            <a:bodyPr wrap="none">
              <a:spAutoFit/>
            </a:bodyPr>
            <a:lstStyle/>
            <a:p>
              <a:pPr eaLnBrk="1" fontAlgn="auto" hangingPunct="1">
                <a:spcBef>
                  <a:spcPts val="0"/>
                </a:spcBef>
                <a:spcAft>
                  <a:spcPts val="0"/>
                </a:spcAft>
                <a:defRPr/>
              </a:pPr>
              <a:r>
                <a:rPr lang="el-GR" b="1" kern="0" dirty="0">
                  <a:solidFill>
                    <a:sysClr val="windowText" lastClr="000000"/>
                  </a:solidFill>
                  <a:latin typeface="Arial" pitchFamily="34" charset="0"/>
                  <a:cs typeface="Arial" pitchFamily="34" charset="0"/>
                </a:rPr>
                <a:t>Περιφερική</a:t>
              </a:r>
            </a:p>
            <a:p>
              <a:pPr eaLnBrk="1" fontAlgn="auto" hangingPunct="1">
                <a:spcBef>
                  <a:spcPts val="0"/>
                </a:spcBef>
                <a:spcAft>
                  <a:spcPts val="0"/>
                </a:spcAft>
                <a:defRPr/>
              </a:pPr>
              <a:r>
                <a:rPr lang="el-GR" b="1" kern="0" dirty="0">
                  <a:solidFill>
                    <a:sysClr val="windowText" lastClr="000000"/>
                  </a:solidFill>
                  <a:latin typeface="Arial" pitchFamily="34" charset="0"/>
                  <a:cs typeface="Arial" pitchFamily="34" charset="0"/>
                </a:rPr>
                <a:t> αρθρίτιδα</a:t>
              </a:r>
            </a:p>
          </p:txBody>
        </p:sp>
      </p:grpSp>
      <p:grpSp>
        <p:nvGrpSpPr>
          <p:cNvPr id="9222" name="Group 49">
            <a:extLst>
              <a:ext uri="{FF2B5EF4-FFF2-40B4-BE49-F238E27FC236}">
                <a16:creationId xmlns:a16="http://schemas.microsoft.com/office/drawing/2014/main" id="{30132DD0-13EC-C117-DD42-51B495474507}"/>
              </a:ext>
            </a:extLst>
          </p:cNvPr>
          <p:cNvGrpSpPr>
            <a:grpSpLocks/>
          </p:cNvGrpSpPr>
          <p:nvPr/>
        </p:nvGrpSpPr>
        <p:grpSpPr bwMode="auto">
          <a:xfrm>
            <a:off x="2351088" y="1484313"/>
            <a:ext cx="7343775" cy="720725"/>
            <a:chOff x="521" y="935"/>
            <a:chExt cx="4626" cy="454"/>
          </a:xfrm>
        </p:grpSpPr>
        <p:sp>
          <p:nvSpPr>
            <p:cNvPr id="78" name="Line 42">
              <a:extLst>
                <a:ext uri="{FF2B5EF4-FFF2-40B4-BE49-F238E27FC236}">
                  <a16:creationId xmlns:a16="http://schemas.microsoft.com/office/drawing/2014/main" id="{DF5E0970-38AD-6AC9-05AC-320AEAFC8BF3}"/>
                </a:ext>
              </a:extLst>
            </p:cNvPr>
            <p:cNvSpPr>
              <a:spLocks noChangeShapeType="1"/>
            </p:cNvSpPr>
            <p:nvPr/>
          </p:nvSpPr>
          <p:spPr bwMode="auto">
            <a:xfrm>
              <a:off x="521" y="1207"/>
              <a:ext cx="0" cy="182"/>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79" name="Line 43">
              <a:extLst>
                <a:ext uri="{FF2B5EF4-FFF2-40B4-BE49-F238E27FC236}">
                  <a16:creationId xmlns:a16="http://schemas.microsoft.com/office/drawing/2014/main" id="{01D8F325-738F-86F1-F406-00B6D1EF0BE4}"/>
                </a:ext>
              </a:extLst>
            </p:cNvPr>
            <p:cNvSpPr>
              <a:spLocks noChangeShapeType="1"/>
            </p:cNvSpPr>
            <p:nvPr/>
          </p:nvSpPr>
          <p:spPr bwMode="auto">
            <a:xfrm>
              <a:off x="1746" y="1207"/>
              <a:ext cx="0" cy="182"/>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83" name="Line 47">
              <a:extLst>
                <a:ext uri="{FF2B5EF4-FFF2-40B4-BE49-F238E27FC236}">
                  <a16:creationId xmlns:a16="http://schemas.microsoft.com/office/drawing/2014/main" id="{6D9B056C-F6CF-FE3B-B0F4-E7C914EF8FF4}"/>
                </a:ext>
              </a:extLst>
            </p:cNvPr>
            <p:cNvSpPr>
              <a:spLocks noChangeShapeType="1"/>
            </p:cNvSpPr>
            <p:nvPr/>
          </p:nvSpPr>
          <p:spPr bwMode="auto">
            <a:xfrm>
              <a:off x="521" y="1207"/>
              <a:ext cx="4626" cy="0"/>
            </a:xfrm>
            <a:prstGeom prst="line">
              <a:avLst/>
            </a:prstGeom>
            <a:noFill/>
            <a:ln w="28575">
              <a:solidFill>
                <a:srgbClr val="000000"/>
              </a:solidFill>
              <a:round/>
              <a:headEnd/>
              <a:tailEn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84" name="Line 48">
              <a:extLst>
                <a:ext uri="{FF2B5EF4-FFF2-40B4-BE49-F238E27FC236}">
                  <a16:creationId xmlns:a16="http://schemas.microsoft.com/office/drawing/2014/main" id="{8464515B-768B-2BE4-CDEF-75FE9427518B}"/>
                </a:ext>
              </a:extLst>
            </p:cNvPr>
            <p:cNvSpPr>
              <a:spLocks noChangeShapeType="1"/>
            </p:cNvSpPr>
            <p:nvPr/>
          </p:nvSpPr>
          <p:spPr bwMode="auto">
            <a:xfrm flipV="1">
              <a:off x="2880" y="935"/>
              <a:ext cx="0" cy="272"/>
            </a:xfrm>
            <a:prstGeom prst="line">
              <a:avLst/>
            </a:prstGeom>
            <a:noFill/>
            <a:ln w="28575">
              <a:solidFill>
                <a:srgbClr val="000000"/>
              </a:solidFill>
              <a:round/>
              <a:headEnd/>
              <a:tailEn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grpSp>
      <p:sp>
        <p:nvSpPr>
          <p:cNvPr id="93" name="Line 43">
            <a:extLst>
              <a:ext uri="{FF2B5EF4-FFF2-40B4-BE49-F238E27FC236}">
                <a16:creationId xmlns:a16="http://schemas.microsoft.com/office/drawing/2014/main" id="{BFFA2FE0-8E8A-C97A-7038-92ED5E5FFB8B}"/>
              </a:ext>
            </a:extLst>
          </p:cNvPr>
          <p:cNvSpPr>
            <a:spLocks noChangeShapeType="1"/>
          </p:cNvSpPr>
          <p:nvPr/>
        </p:nvSpPr>
        <p:spPr bwMode="auto">
          <a:xfrm>
            <a:off x="6096000" y="1916113"/>
            <a:ext cx="0" cy="288925"/>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94" name="Line 43">
            <a:extLst>
              <a:ext uri="{FF2B5EF4-FFF2-40B4-BE49-F238E27FC236}">
                <a16:creationId xmlns:a16="http://schemas.microsoft.com/office/drawing/2014/main" id="{92EA8A63-BBCA-B6C5-DC17-5286A61098F8}"/>
              </a:ext>
            </a:extLst>
          </p:cNvPr>
          <p:cNvSpPr>
            <a:spLocks noChangeShapeType="1"/>
          </p:cNvSpPr>
          <p:nvPr/>
        </p:nvSpPr>
        <p:spPr bwMode="auto">
          <a:xfrm>
            <a:off x="7967663" y="1916113"/>
            <a:ext cx="0" cy="288925"/>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95" name="Text Box 10">
            <a:extLst>
              <a:ext uri="{FF2B5EF4-FFF2-40B4-BE49-F238E27FC236}">
                <a16:creationId xmlns:a16="http://schemas.microsoft.com/office/drawing/2014/main" id="{EB75E62C-BFBB-6536-33DC-B88EAA334752}"/>
              </a:ext>
            </a:extLst>
          </p:cNvPr>
          <p:cNvSpPr txBox="1">
            <a:spLocks noChangeArrowheads="1"/>
          </p:cNvSpPr>
          <p:nvPr/>
        </p:nvSpPr>
        <p:spPr bwMode="auto">
          <a:xfrm>
            <a:off x="2752725" y="1700213"/>
            <a:ext cx="1274763" cy="369887"/>
          </a:xfrm>
          <a:prstGeom prst="rect">
            <a:avLst/>
          </a:prstGeom>
          <a:solidFill>
            <a:schemeClr val="accent6">
              <a:lumMod val="40000"/>
              <a:lumOff val="60000"/>
            </a:schemeClr>
          </a:solid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b="1" kern="0" dirty="0">
                <a:solidFill>
                  <a:sysClr val="windowText" lastClr="000000"/>
                </a:solidFill>
                <a:latin typeface="Arial" pitchFamily="34" charset="0"/>
                <a:cs typeface="Arial" pitchFamily="34" charset="0"/>
              </a:rPr>
              <a:t>Αρθρίτιδα</a:t>
            </a:r>
          </a:p>
        </p:txBody>
      </p:sp>
      <p:sp>
        <p:nvSpPr>
          <p:cNvPr id="38" name="Line 43">
            <a:extLst>
              <a:ext uri="{FF2B5EF4-FFF2-40B4-BE49-F238E27FC236}">
                <a16:creationId xmlns:a16="http://schemas.microsoft.com/office/drawing/2014/main" id="{E800EB90-1CB9-177C-3B07-87DE9D1E73E0}"/>
              </a:ext>
            </a:extLst>
          </p:cNvPr>
          <p:cNvSpPr>
            <a:spLocks noChangeShapeType="1"/>
          </p:cNvSpPr>
          <p:nvPr/>
        </p:nvSpPr>
        <p:spPr bwMode="auto">
          <a:xfrm>
            <a:off x="9696450" y="1916113"/>
            <a:ext cx="0" cy="288925"/>
          </a:xfrm>
          <a:prstGeom prst="line">
            <a:avLst/>
          </a:prstGeom>
          <a:noFill/>
          <a:ln w="28575">
            <a:solidFill>
              <a:srgbClr val="000000"/>
            </a:solidFill>
            <a:round/>
            <a:headEnd/>
            <a:tailEnd type="triangle" w="med" len="med"/>
          </a:ln>
        </p:spPr>
        <p:txBody>
          <a:bodyPr/>
          <a:lstStyle/>
          <a:p>
            <a:pPr eaLnBrk="1" fontAlgn="auto" hangingPunct="1">
              <a:spcBef>
                <a:spcPts val="0"/>
              </a:spcBef>
              <a:spcAft>
                <a:spcPts val="0"/>
              </a:spcAft>
              <a:defRPr/>
            </a:pPr>
            <a:endParaRPr lang="el-GR" kern="0">
              <a:solidFill>
                <a:sysClr val="windowText" lastClr="000000"/>
              </a:solidFill>
              <a:latin typeface="Arial" pitchFamily="34" charset="0"/>
              <a:cs typeface="Arial" pitchFamily="34" charset="0"/>
            </a:endParaRPr>
          </a:p>
        </p:txBody>
      </p:sp>
      <p:sp>
        <p:nvSpPr>
          <p:cNvPr id="39" name="Text Box 11">
            <a:extLst>
              <a:ext uri="{FF2B5EF4-FFF2-40B4-BE49-F238E27FC236}">
                <a16:creationId xmlns:a16="http://schemas.microsoft.com/office/drawing/2014/main" id="{2F8E688C-35D3-C99E-9305-1A7059C6C68C}"/>
              </a:ext>
            </a:extLst>
          </p:cNvPr>
          <p:cNvSpPr txBox="1">
            <a:spLocks noChangeArrowheads="1"/>
          </p:cNvSpPr>
          <p:nvPr/>
        </p:nvSpPr>
        <p:spPr bwMode="auto">
          <a:xfrm>
            <a:off x="8832850" y="2205038"/>
            <a:ext cx="1727200" cy="369887"/>
          </a:xfrm>
          <a:prstGeom prst="rect">
            <a:avLst/>
          </a:prstGeom>
          <a:solidFill>
            <a:schemeClr val="accent6">
              <a:lumMod val="40000"/>
              <a:lumOff val="60000"/>
            </a:schemeClr>
          </a:solidFill>
          <a:ln w="9525">
            <a:solidFill>
              <a:srgbClr val="000000"/>
            </a:solidFill>
            <a:miter lim="800000"/>
            <a:headEnd/>
            <a:tailEnd/>
          </a:ln>
        </p:spPr>
        <p:txBody>
          <a:bodyPr wrap="none">
            <a:spAutoFit/>
          </a:bodyPr>
          <a:lstStyle/>
          <a:p>
            <a:pPr algn="ctr" eaLnBrk="1" fontAlgn="auto" hangingPunct="1">
              <a:spcBef>
                <a:spcPts val="0"/>
              </a:spcBef>
              <a:spcAft>
                <a:spcPts val="0"/>
              </a:spcAft>
              <a:defRPr/>
            </a:pPr>
            <a:r>
              <a:rPr lang="el-GR" b="1" kern="0" dirty="0">
                <a:solidFill>
                  <a:sysClr val="windowText" lastClr="000000"/>
                </a:solidFill>
                <a:latin typeface="Arial" pitchFamily="34" charset="0"/>
                <a:cs typeface="Arial" pitchFamily="34" charset="0"/>
              </a:rPr>
              <a:t>Δέρμα - Νύχια</a:t>
            </a:r>
          </a:p>
        </p:txBody>
      </p:sp>
      <p:pic>
        <p:nvPicPr>
          <p:cNvPr id="9228" name="Picture 2" descr="C:\Users\Dimitris\Documents\Dimitris Files\Psoriasis\Vasilopulos cases\IMG_0755.jpg">
            <a:extLst>
              <a:ext uri="{FF2B5EF4-FFF2-40B4-BE49-F238E27FC236}">
                <a16:creationId xmlns:a16="http://schemas.microsoft.com/office/drawing/2014/main" id="{58AD0BE9-E9F8-CF4B-140E-42194CA7D8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6688" t="14301" r="7475" b="14301"/>
          <a:stretch>
            <a:fillRect/>
          </a:stretch>
        </p:blipFill>
        <p:spPr bwMode="auto">
          <a:xfrm>
            <a:off x="8832850" y="2636838"/>
            <a:ext cx="1690688"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40 - Ορθογώνιο">
            <a:extLst>
              <a:ext uri="{FF2B5EF4-FFF2-40B4-BE49-F238E27FC236}">
                <a16:creationId xmlns:a16="http://schemas.microsoft.com/office/drawing/2014/main" id="{F1520C17-AF3E-0C87-3CC7-64B4DDF5A048}"/>
              </a:ext>
            </a:extLst>
          </p:cNvPr>
          <p:cNvSpPr/>
          <p:nvPr/>
        </p:nvSpPr>
        <p:spPr>
          <a:xfrm>
            <a:off x="2782888" y="260350"/>
            <a:ext cx="6913562" cy="431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000" b="1" dirty="0">
                <a:solidFill>
                  <a:schemeClr val="tx1"/>
                </a:solidFill>
                <a:latin typeface="Arial Narrow" pitchFamily="34" charset="0"/>
              </a:rPr>
              <a:t>Ψωριασική Νόσος</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b="1" dirty="0"/>
              <a:t>Ψωριασική αρθρίτιδα</a:t>
            </a:r>
            <a:endParaRPr lang="en-US" sz="3600" b="1" dirty="0"/>
          </a:p>
        </p:txBody>
      </p:sp>
      <p:sp>
        <p:nvSpPr>
          <p:cNvPr id="3" name="Content Placeholder 2"/>
          <p:cNvSpPr>
            <a:spLocks noGrp="1"/>
          </p:cNvSpPr>
          <p:nvPr>
            <p:ph idx="1"/>
          </p:nvPr>
        </p:nvSpPr>
        <p:spPr/>
        <p:txBody>
          <a:bodyPr/>
          <a:lstStyle/>
          <a:p>
            <a:r>
              <a:rPr lang="el-GR" dirty="0"/>
              <a:t>10-30% των ασθενών με ψωρίαση θα αναπτύξουν ΨΑ</a:t>
            </a:r>
          </a:p>
          <a:p>
            <a:pPr>
              <a:buNone/>
            </a:pPr>
            <a:endParaRPr lang="el-GR" dirty="0"/>
          </a:p>
        </p:txBody>
      </p:sp>
      <p:graphicFrame>
        <p:nvGraphicFramePr>
          <p:cNvPr id="4" name="Chart 3"/>
          <p:cNvGraphicFramePr/>
          <p:nvPr/>
        </p:nvGraphicFramePr>
        <p:xfrm>
          <a:off x="1981200" y="2794000"/>
          <a:ext cx="82296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b="1" dirty="0"/>
              <a:t>Ασύμμετρη ολιγοαρθρίτιδα</a:t>
            </a:r>
            <a:endParaRPr lang="en-US" sz="3200" b="1" dirty="0"/>
          </a:p>
        </p:txBody>
      </p:sp>
      <p:pic>
        <p:nvPicPr>
          <p:cNvPr id="4" name="Content Placeholder 3" descr="Untitled.png"/>
          <p:cNvPicPr>
            <a:picLocks noGrp="1" noChangeAspect="1"/>
          </p:cNvPicPr>
          <p:nvPr>
            <p:ph idx="1"/>
          </p:nvPr>
        </p:nvPicPr>
        <p:blipFill>
          <a:blip r:embed="rId2"/>
          <a:srcRect l="-8593" r="-8593"/>
          <a:stretch>
            <a:fillRect/>
          </a:stretch>
        </p:blip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png"/>
          <p:cNvPicPr>
            <a:picLocks noGrp="1" noChangeAspect="1"/>
          </p:cNvPicPr>
          <p:nvPr>
            <p:ph idx="1"/>
          </p:nvPr>
        </p:nvPicPr>
        <p:blipFill>
          <a:blip r:embed="rId2"/>
          <a:stretch>
            <a:fillRect/>
          </a:stretch>
        </p:blipFill>
        <p:spPr>
          <a:xfrm>
            <a:off x="959625" y="1"/>
            <a:ext cx="9798763" cy="6857999"/>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φωτογραφία 3.JPG"/>
          <p:cNvPicPr>
            <a:picLocks noGrp="1" noChangeAspect="1"/>
          </p:cNvPicPr>
          <p:nvPr>
            <p:ph idx="1"/>
          </p:nvPr>
        </p:nvPicPr>
        <p:blipFill>
          <a:blip r:embed="rId2"/>
          <a:srcRect l="-18187" r="-18187"/>
          <a:stretch>
            <a:fillRect/>
          </a:stretch>
        </p:blipFill>
        <p:spPr>
          <a:xfrm>
            <a:off x="1050928" y="2187828"/>
            <a:ext cx="6328662" cy="3480520"/>
          </a:xfrm>
        </p:spPr>
      </p:pic>
      <p:pic>
        <p:nvPicPr>
          <p:cNvPr id="5" name="Picture 4" descr="φωτογραφία 4.JPG"/>
          <p:cNvPicPr>
            <a:picLocks noChangeAspect="1"/>
          </p:cNvPicPr>
          <p:nvPr/>
        </p:nvPicPr>
        <p:blipFill>
          <a:blip r:embed="rId3"/>
          <a:stretch>
            <a:fillRect/>
          </a:stretch>
        </p:blipFill>
        <p:spPr>
          <a:xfrm rot="5400000">
            <a:off x="6435001" y="2180275"/>
            <a:ext cx="4315198" cy="323639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1366"/>
            <a:ext cx="10515600" cy="1325563"/>
          </a:xfrm>
        </p:spPr>
        <p:txBody>
          <a:bodyPr>
            <a:normAutofit/>
          </a:bodyPr>
          <a:lstStyle/>
          <a:p>
            <a:r>
              <a:rPr lang="el-GR" sz="3200" b="1" dirty="0"/>
              <a:t>Δακτυλίτιδα</a:t>
            </a:r>
            <a:endParaRPr lang="en-US" sz="3200" b="1" dirty="0"/>
          </a:p>
        </p:txBody>
      </p:sp>
      <p:pic>
        <p:nvPicPr>
          <p:cNvPr id="4" name="Content Placeholder 3" descr="φωτογραφία 1.JPG"/>
          <p:cNvPicPr>
            <a:picLocks noGrp="1" noChangeAspect="1"/>
          </p:cNvPicPr>
          <p:nvPr>
            <p:ph idx="1"/>
          </p:nvPr>
        </p:nvPicPr>
        <p:blipFill>
          <a:blip r:embed="rId2"/>
          <a:srcRect l="-18187" r="-18187"/>
          <a:stretch>
            <a:fillRect/>
          </a:stretch>
        </p:blipFill>
        <p:spPr>
          <a:xfrm>
            <a:off x="1109076" y="2693093"/>
            <a:ext cx="4760293" cy="2617978"/>
          </a:xfrm>
        </p:spPr>
      </p:pic>
      <p:pic>
        <p:nvPicPr>
          <p:cNvPr id="5" name="Picture 4" descr="φωτογραφία 2.JPG"/>
          <p:cNvPicPr>
            <a:picLocks noChangeAspect="1"/>
          </p:cNvPicPr>
          <p:nvPr/>
        </p:nvPicPr>
        <p:blipFill>
          <a:blip r:embed="rId3"/>
          <a:stretch>
            <a:fillRect/>
          </a:stretch>
        </p:blipFill>
        <p:spPr>
          <a:xfrm>
            <a:off x="6404876" y="2616598"/>
            <a:ext cx="3906950" cy="2930212"/>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2B625A-2622-FAF1-6E98-8D216996A3D7}"/>
              </a:ext>
            </a:extLst>
          </p:cNvPr>
          <p:cNvSpPr>
            <a:spLocks noGrp="1"/>
          </p:cNvSpPr>
          <p:nvPr>
            <p:ph type="title"/>
          </p:nvPr>
        </p:nvSpPr>
        <p:spPr>
          <a:xfrm>
            <a:off x="838200" y="0"/>
            <a:ext cx="10515600" cy="1325563"/>
          </a:xfrm>
        </p:spPr>
        <p:txBody>
          <a:bodyPr>
            <a:normAutofit/>
          </a:bodyPr>
          <a:lstStyle/>
          <a:p>
            <a:r>
              <a:rPr lang="el-GR" sz="2800" b="1" dirty="0"/>
              <a:t>Περίπτωση ασθενούς</a:t>
            </a:r>
            <a:r>
              <a:rPr lang="en-GB" sz="2800" b="1" dirty="0"/>
              <a:t> </a:t>
            </a:r>
            <a:r>
              <a:rPr lang="el-GR" sz="2800" b="1" dirty="0"/>
              <a:t>#3</a:t>
            </a:r>
            <a:endParaRPr lang="en-US" sz="2800" b="1" dirty="0"/>
          </a:p>
        </p:txBody>
      </p:sp>
      <p:sp>
        <p:nvSpPr>
          <p:cNvPr id="12" name="Content Placeholder 11">
            <a:extLst>
              <a:ext uri="{FF2B5EF4-FFF2-40B4-BE49-F238E27FC236}">
                <a16:creationId xmlns:a16="http://schemas.microsoft.com/office/drawing/2014/main" id="{C94C684F-B87C-9056-5286-31D36229CAF1}"/>
              </a:ext>
            </a:extLst>
          </p:cNvPr>
          <p:cNvSpPr>
            <a:spLocks noGrp="1"/>
          </p:cNvSpPr>
          <p:nvPr>
            <p:ph idx="1"/>
          </p:nvPr>
        </p:nvSpPr>
        <p:spPr>
          <a:xfrm>
            <a:off x="838200" y="1325563"/>
            <a:ext cx="10515600" cy="4770047"/>
          </a:xfrm>
        </p:spPr>
        <p:txBody>
          <a:bodyPr>
            <a:normAutofit fontScale="92500"/>
          </a:bodyPr>
          <a:lstStyle/>
          <a:p>
            <a:pPr>
              <a:lnSpc>
                <a:spcPct val="150000"/>
              </a:lnSpc>
            </a:pPr>
            <a:r>
              <a:rPr lang="el-GR" dirty="0"/>
              <a:t>Άνδρας 57 ετών</a:t>
            </a:r>
          </a:p>
          <a:p>
            <a:pPr lvl="1">
              <a:lnSpc>
                <a:spcPct val="150000"/>
              </a:lnSpc>
            </a:pPr>
            <a:r>
              <a:rPr lang="el-GR" dirty="0" err="1"/>
              <a:t>Τοφώδης</a:t>
            </a:r>
            <a:r>
              <a:rPr lang="el-GR" dirty="0"/>
              <a:t> ουρική αρθρίτιδα</a:t>
            </a:r>
          </a:p>
          <a:p>
            <a:pPr lvl="1">
              <a:lnSpc>
                <a:spcPct val="150000"/>
              </a:lnSpc>
            </a:pPr>
            <a:r>
              <a:rPr lang="el-GR" dirty="0"/>
              <a:t>Κατάχρηση αλκοόλ</a:t>
            </a:r>
          </a:p>
          <a:p>
            <a:pPr lvl="1">
              <a:lnSpc>
                <a:spcPct val="150000"/>
              </a:lnSpc>
            </a:pPr>
            <a:r>
              <a:rPr lang="el-GR" dirty="0"/>
              <a:t>Αγωγή: </a:t>
            </a:r>
            <a:r>
              <a:rPr lang="el-GR" dirty="0" err="1"/>
              <a:t>Νεμπιβολόλη</a:t>
            </a:r>
            <a:r>
              <a:rPr lang="el-GR" dirty="0"/>
              <a:t> και περιστασιακή χρήση κολχικίνης, </a:t>
            </a:r>
            <a:r>
              <a:rPr lang="el-GR" dirty="0" err="1"/>
              <a:t>αλλοπουρινόλης</a:t>
            </a:r>
            <a:r>
              <a:rPr lang="el-GR" dirty="0"/>
              <a:t> και ΜΣΑΦ</a:t>
            </a:r>
          </a:p>
          <a:p>
            <a:pPr>
              <a:lnSpc>
                <a:spcPct val="150000"/>
              </a:lnSpc>
            </a:pPr>
            <a:r>
              <a:rPr lang="el-GR" dirty="0"/>
              <a:t>Παραπομπή από ιδιώτη ρευματολόγο λόγω εμμένουσας αρθρίτιδας ΔΕ γόνατος και ΔΕ </a:t>
            </a:r>
            <a:r>
              <a:rPr lang="el-GR" dirty="0" err="1"/>
              <a:t>ποδοκνημικής</a:t>
            </a:r>
            <a:r>
              <a:rPr lang="el-GR" dirty="0"/>
              <a:t> από 2 εβδομάδων</a:t>
            </a:r>
          </a:p>
          <a:p>
            <a:pPr lvl="1">
              <a:lnSpc>
                <a:spcPct val="150000"/>
              </a:lnSpc>
            </a:pPr>
            <a:r>
              <a:rPr lang="el-GR" dirty="0"/>
              <a:t>Μη απάντηση σε κορτιζόνη και </a:t>
            </a:r>
            <a:r>
              <a:rPr lang="el-GR" dirty="0" err="1"/>
              <a:t>ινδομεθακίνη</a:t>
            </a:r>
            <a:endParaRPr lang="el-GR" dirty="0"/>
          </a:p>
        </p:txBody>
      </p:sp>
    </p:spTree>
    <p:extLst>
      <p:ext uri="{BB962C8B-B14F-4D97-AF65-F5344CB8AC3E}">
        <p14:creationId xmlns:p14="http://schemas.microsoft.com/office/powerpoint/2010/main" val="1104588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2B625A-2622-FAF1-6E98-8D216996A3D7}"/>
              </a:ext>
            </a:extLst>
          </p:cNvPr>
          <p:cNvSpPr>
            <a:spLocks noGrp="1"/>
          </p:cNvSpPr>
          <p:nvPr>
            <p:ph type="title"/>
          </p:nvPr>
        </p:nvSpPr>
        <p:spPr>
          <a:xfrm>
            <a:off x="838200" y="0"/>
            <a:ext cx="10515600" cy="1325563"/>
          </a:xfrm>
        </p:spPr>
        <p:txBody>
          <a:bodyPr>
            <a:normAutofit/>
          </a:bodyPr>
          <a:lstStyle/>
          <a:p>
            <a:r>
              <a:rPr lang="el-GR" sz="2800" b="1" dirty="0"/>
              <a:t>Περίπτωση ασθενούς</a:t>
            </a:r>
            <a:r>
              <a:rPr lang="en-GB" sz="2800" b="1" dirty="0"/>
              <a:t> </a:t>
            </a:r>
            <a:r>
              <a:rPr lang="el-GR" sz="2800" b="1" dirty="0"/>
              <a:t>#3</a:t>
            </a:r>
            <a:endParaRPr lang="en-US" sz="2800" b="1" dirty="0"/>
          </a:p>
        </p:txBody>
      </p:sp>
      <p:sp>
        <p:nvSpPr>
          <p:cNvPr id="12" name="Content Placeholder 11">
            <a:extLst>
              <a:ext uri="{FF2B5EF4-FFF2-40B4-BE49-F238E27FC236}">
                <a16:creationId xmlns:a16="http://schemas.microsoft.com/office/drawing/2014/main" id="{C94C684F-B87C-9056-5286-31D36229CAF1}"/>
              </a:ext>
            </a:extLst>
          </p:cNvPr>
          <p:cNvSpPr>
            <a:spLocks noGrp="1"/>
          </p:cNvSpPr>
          <p:nvPr>
            <p:ph idx="1"/>
          </p:nvPr>
        </p:nvSpPr>
        <p:spPr>
          <a:xfrm>
            <a:off x="838200" y="1325563"/>
            <a:ext cx="10515600" cy="4770047"/>
          </a:xfrm>
        </p:spPr>
        <p:txBody>
          <a:bodyPr>
            <a:normAutofit fontScale="92500" lnSpcReduction="10000"/>
          </a:bodyPr>
          <a:lstStyle/>
          <a:p>
            <a:pPr>
              <a:lnSpc>
                <a:spcPct val="150000"/>
              </a:lnSpc>
            </a:pPr>
            <a:r>
              <a:rPr lang="el-GR" dirty="0"/>
              <a:t>Κλινική εξέταση</a:t>
            </a:r>
          </a:p>
          <a:p>
            <a:pPr lvl="1">
              <a:lnSpc>
                <a:spcPct val="150000"/>
              </a:lnSpc>
            </a:pPr>
            <a:r>
              <a:rPr lang="el-GR" dirty="0"/>
              <a:t>Πολλαπλοί </a:t>
            </a:r>
            <a:r>
              <a:rPr lang="el-GR" dirty="0" err="1"/>
              <a:t>τόφοι</a:t>
            </a:r>
            <a:endParaRPr lang="el-GR" dirty="0"/>
          </a:p>
          <a:p>
            <a:pPr lvl="1">
              <a:lnSpc>
                <a:spcPct val="150000"/>
              </a:lnSpc>
            </a:pPr>
            <a:r>
              <a:rPr lang="el-GR" dirty="0"/>
              <a:t>Αρθρίτιδα ΔΕ γόνατος-ΔΕ ΠΔΚ - αδυναμία βάδισης</a:t>
            </a:r>
          </a:p>
          <a:p>
            <a:pPr lvl="1">
              <a:lnSpc>
                <a:spcPct val="150000"/>
              </a:lnSpc>
            </a:pPr>
            <a:r>
              <a:rPr lang="el-GR" dirty="0"/>
              <a:t>Θ: 37.6</a:t>
            </a:r>
            <a:r>
              <a:rPr lang="en-GB" baseline="30000" dirty="0"/>
              <a:t>o</a:t>
            </a:r>
            <a:r>
              <a:rPr lang="el-GR" dirty="0"/>
              <a:t> </a:t>
            </a:r>
            <a:r>
              <a:rPr lang="en-GB" dirty="0"/>
              <a:t>C</a:t>
            </a:r>
            <a:endParaRPr lang="el-GR" dirty="0"/>
          </a:p>
          <a:p>
            <a:pPr>
              <a:lnSpc>
                <a:spcPct val="150000"/>
              </a:lnSpc>
            </a:pPr>
            <a:r>
              <a:rPr lang="el-GR" dirty="0"/>
              <a:t>Εργαστηριακά: </a:t>
            </a:r>
          </a:p>
          <a:p>
            <a:pPr lvl="1">
              <a:lnSpc>
                <a:spcPct val="150000"/>
              </a:lnSpc>
            </a:pPr>
            <a:r>
              <a:rPr lang="en-GB" dirty="0"/>
              <a:t>Urate 12.3 mg/dl</a:t>
            </a:r>
            <a:endParaRPr lang="el-GR" dirty="0"/>
          </a:p>
          <a:p>
            <a:pPr lvl="1">
              <a:lnSpc>
                <a:spcPct val="150000"/>
              </a:lnSpc>
            </a:pPr>
            <a:r>
              <a:rPr lang="en-GB" dirty="0"/>
              <a:t>WBC 16,000/</a:t>
            </a:r>
            <a:r>
              <a:rPr lang="el-GR" dirty="0"/>
              <a:t>μ</a:t>
            </a:r>
            <a:r>
              <a:rPr lang="en-GB" dirty="0"/>
              <a:t>l</a:t>
            </a:r>
          </a:p>
          <a:p>
            <a:pPr lvl="1">
              <a:lnSpc>
                <a:spcPct val="150000"/>
              </a:lnSpc>
            </a:pPr>
            <a:r>
              <a:rPr lang="en-GB" dirty="0"/>
              <a:t>CRP 100 mg/l</a:t>
            </a:r>
          </a:p>
          <a:p>
            <a:pPr lvl="1">
              <a:lnSpc>
                <a:spcPct val="150000"/>
              </a:lnSpc>
            </a:pPr>
            <a:endParaRPr lang="en-GB" dirty="0"/>
          </a:p>
          <a:p>
            <a:pPr>
              <a:lnSpc>
                <a:spcPct val="150000"/>
              </a:lnSpc>
            </a:pPr>
            <a:endParaRPr lang="el-GR" dirty="0"/>
          </a:p>
          <a:p>
            <a:pPr lvl="1">
              <a:lnSpc>
                <a:spcPct val="150000"/>
              </a:lnSpc>
            </a:pPr>
            <a:endParaRPr lang="el-GR" dirty="0"/>
          </a:p>
          <a:p>
            <a:pPr lvl="1">
              <a:lnSpc>
                <a:spcPct val="150000"/>
              </a:lnSpc>
            </a:pPr>
            <a:endParaRPr lang="el-GR" dirty="0"/>
          </a:p>
        </p:txBody>
      </p:sp>
      <p:pic>
        <p:nvPicPr>
          <p:cNvPr id="2" name="Picture 1" descr="A picture containing person, person, indoor&#10;&#10;Description automatically generated">
            <a:extLst>
              <a:ext uri="{FF2B5EF4-FFF2-40B4-BE49-F238E27FC236}">
                <a16:creationId xmlns:a16="http://schemas.microsoft.com/office/drawing/2014/main" id="{BC267913-7E55-D216-3B1A-8CB28C241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8410" y="501104"/>
            <a:ext cx="3804691" cy="5164601"/>
          </a:xfrm>
          <a:prstGeom prst="rect">
            <a:avLst/>
          </a:prstGeom>
        </p:spPr>
      </p:pic>
    </p:spTree>
    <p:extLst>
      <p:ext uri="{BB962C8B-B14F-4D97-AF65-F5344CB8AC3E}">
        <p14:creationId xmlns:p14="http://schemas.microsoft.com/office/powerpoint/2010/main" val="19846831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2B625A-2622-FAF1-6E98-8D216996A3D7}"/>
              </a:ext>
            </a:extLst>
          </p:cNvPr>
          <p:cNvSpPr>
            <a:spLocks noGrp="1"/>
          </p:cNvSpPr>
          <p:nvPr>
            <p:ph type="title"/>
          </p:nvPr>
        </p:nvSpPr>
        <p:spPr>
          <a:xfrm>
            <a:off x="838200" y="0"/>
            <a:ext cx="10515600" cy="1325563"/>
          </a:xfrm>
        </p:spPr>
        <p:txBody>
          <a:bodyPr>
            <a:normAutofit/>
          </a:bodyPr>
          <a:lstStyle/>
          <a:p>
            <a:r>
              <a:rPr lang="el-GR" sz="2800" b="1" dirty="0"/>
              <a:t>Περίπτωση ασθενούς</a:t>
            </a:r>
            <a:r>
              <a:rPr lang="en-GB" sz="2800" b="1" dirty="0"/>
              <a:t> </a:t>
            </a:r>
            <a:r>
              <a:rPr lang="el-GR" sz="2800" b="1" dirty="0"/>
              <a:t>#3</a:t>
            </a:r>
            <a:endParaRPr lang="en-US" sz="2800" b="1" dirty="0"/>
          </a:p>
        </p:txBody>
      </p:sp>
      <p:sp>
        <p:nvSpPr>
          <p:cNvPr id="12" name="Content Placeholder 11">
            <a:extLst>
              <a:ext uri="{FF2B5EF4-FFF2-40B4-BE49-F238E27FC236}">
                <a16:creationId xmlns:a16="http://schemas.microsoft.com/office/drawing/2014/main" id="{C94C684F-B87C-9056-5286-31D36229CAF1}"/>
              </a:ext>
            </a:extLst>
          </p:cNvPr>
          <p:cNvSpPr>
            <a:spLocks noGrp="1"/>
          </p:cNvSpPr>
          <p:nvPr>
            <p:ph idx="1"/>
          </p:nvPr>
        </p:nvSpPr>
        <p:spPr>
          <a:xfrm>
            <a:off x="838200" y="1325563"/>
            <a:ext cx="10515600" cy="4770047"/>
          </a:xfrm>
        </p:spPr>
        <p:txBody>
          <a:bodyPr>
            <a:normAutofit fontScale="92500"/>
          </a:bodyPr>
          <a:lstStyle/>
          <a:p>
            <a:pPr>
              <a:lnSpc>
                <a:spcPct val="150000"/>
              </a:lnSpc>
            </a:pPr>
            <a:r>
              <a:rPr lang="el-GR" dirty="0"/>
              <a:t>Άνδρας 57 ετών</a:t>
            </a:r>
          </a:p>
          <a:p>
            <a:pPr lvl="1">
              <a:lnSpc>
                <a:spcPct val="150000"/>
              </a:lnSpc>
            </a:pPr>
            <a:r>
              <a:rPr lang="el-GR" dirty="0" err="1"/>
              <a:t>Τοφώδης</a:t>
            </a:r>
            <a:r>
              <a:rPr lang="el-GR" dirty="0"/>
              <a:t> ουρική αρθρίτιδα</a:t>
            </a:r>
          </a:p>
          <a:p>
            <a:pPr lvl="1">
              <a:lnSpc>
                <a:spcPct val="150000"/>
              </a:lnSpc>
            </a:pPr>
            <a:r>
              <a:rPr lang="el-GR" dirty="0"/>
              <a:t>Κατάχρηση αλκοόλ</a:t>
            </a:r>
          </a:p>
          <a:p>
            <a:pPr lvl="1">
              <a:lnSpc>
                <a:spcPct val="150000"/>
              </a:lnSpc>
            </a:pPr>
            <a:r>
              <a:rPr lang="el-GR" dirty="0"/>
              <a:t>Αγωγή: </a:t>
            </a:r>
            <a:r>
              <a:rPr lang="el-GR" dirty="0" err="1"/>
              <a:t>Νεμπιβολόλη</a:t>
            </a:r>
            <a:r>
              <a:rPr lang="el-GR" dirty="0"/>
              <a:t> και περιστασιακή χρήση κολχικίνης, </a:t>
            </a:r>
            <a:r>
              <a:rPr lang="el-GR" dirty="0" err="1"/>
              <a:t>αλλοπουρινόλης</a:t>
            </a:r>
            <a:r>
              <a:rPr lang="el-GR" dirty="0"/>
              <a:t> και ΜΣΑΦ</a:t>
            </a:r>
          </a:p>
          <a:p>
            <a:pPr>
              <a:lnSpc>
                <a:spcPct val="150000"/>
              </a:lnSpc>
            </a:pPr>
            <a:r>
              <a:rPr lang="el-GR" dirty="0"/>
              <a:t>Παραπομπή από ιδιώτη ρευματολόγο λόγω εμμένουσας αρθρίτιδας ΔΕ γόνατος και ΔΕ </a:t>
            </a:r>
            <a:r>
              <a:rPr lang="el-GR" dirty="0" err="1"/>
              <a:t>ποδοκνημικής</a:t>
            </a:r>
            <a:r>
              <a:rPr lang="el-GR" dirty="0"/>
              <a:t> από 2 εβδομάδων</a:t>
            </a:r>
          </a:p>
          <a:p>
            <a:pPr lvl="1">
              <a:lnSpc>
                <a:spcPct val="150000"/>
              </a:lnSpc>
            </a:pPr>
            <a:r>
              <a:rPr lang="el-GR" dirty="0"/>
              <a:t>Μη απάντηση σε κορτιζόνη και </a:t>
            </a:r>
            <a:r>
              <a:rPr lang="el-GR" dirty="0" err="1"/>
              <a:t>ινδομεθακίνη</a:t>
            </a:r>
            <a:endParaRPr lang="el-GR" dirty="0"/>
          </a:p>
        </p:txBody>
      </p:sp>
    </p:spTree>
    <p:extLst>
      <p:ext uri="{BB962C8B-B14F-4D97-AF65-F5344CB8AC3E}">
        <p14:creationId xmlns:p14="http://schemas.microsoft.com/office/powerpoint/2010/main" val="10019764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2B625A-2622-FAF1-6E98-8D216996A3D7}"/>
              </a:ext>
            </a:extLst>
          </p:cNvPr>
          <p:cNvSpPr>
            <a:spLocks noGrp="1"/>
          </p:cNvSpPr>
          <p:nvPr>
            <p:ph type="title"/>
          </p:nvPr>
        </p:nvSpPr>
        <p:spPr>
          <a:xfrm>
            <a:off x="838200" y="0"/>
            <a:ext cx="10515600" cy="1325563"/>
          </a:xfrm>
        </p:spPr>
        <p:txBody>
          <a:bodyPr>
            <a:normAutofit/>
          </a:bodyPr>
          <a:lstStyle/>
          <a:p>
            <a:r>
              <a:rPr lang="el-GR" sz="2800" b="1" dirty="0"/>
              <a:t>Περίπτωση ασθενούς</a:t>
            </a:r>
            <a:r>
              <a:rPr lang="en-GB" sz="2800" b="1" dirty="0"/>
              <a:t> </a:t>
            </a:r>
            <a:r>
              <a:rPr lang="el-GR" sz="2800" b="1" dirty="0"/>
              <a:t>#3</a:t>
            </a:r>
            <a:endParaRPr lang="en-US" sz="2800" b="1" dirty="0"/>
          </a:p>
        </p:txBody>
      </p:sp>
      <p:sp>
        <p:nvSpPr>
          <p:cNvPr id="12" name="Content Placeholder 11">
            <a:extLst>
              <a:ext uri="{FF2B5EF4-FFF2-40B4-BE49-F238E27FC236}">
                <a16:creationId xmlns:a16="http://schemas.microsoft.com/office/drawing/2014/main" id="{C94C684F-B87C-9056-5286-31D36229CAF1}"/>
              </a:ext>
            </a:extLst>
          </p:cNvPr>
          <p:cNvSpPr>
            <a:spLocks noGrp="1"/>
          </p:cNvSpPr>
          <p:nvPr>
            <p:ph idx="1"/>
          </p:nvPr>
        </p:nvSpPr>
        <p:spPr>
          <a:xfrm>
            <a:off x="838200" y="1325563"/>
            <a:ext cx="10515600" cy="4770047"/>
          </a:xfrm>
        </p:spPr>
        <p:txBody>
          <a:bodyPr>
            <a:normAutofit fontScale="92500" lnSpcReduction="10000"/>
          </a:bodyPr>
          <a:lstStyle/>
          <a:p>
            <a:pPr>
              <a:lnSpc>
                <a:spcPct val="150000"/>
              </a:lnSpc>
            </a:pPr>
            <a:r>
              <a:rPr lang="el-GR" dirty="0"/>
              <a:t>Κλινική εξέταση</a:t>
            </a:r>
          </a:p>
          <a:p>
            <a:pPr lvl="1">
              <a:lnSpc>
                <a:spcPct val="150000"/>
              </a:lnSpc>
            </a:pPr>
            <a:r>
              <a:rPr lang="el-GR" dirty="0"/>
              <a:t>Πολλαπλοί </a:t>
            </a:r>
            <a:r>
              <a:rPr lang="el-GR" dirty="0" err="1"/>
              <a:t>τόφοι</a:t>
            </a:r>
            <a:endParaRPr lang="el-GR" dirty="0"/>
          </a:p>
          <a:p>
            <a:pPr lvl="1">
              <a:lnSpc>
                <a:spcPct val="150000"/>
              </a:lnSpc>
            </a:pPr>
            <a:r>
              <a:rPr lang="el-GR" dirty="0"/>
              <a:t>Αρθρίτιδα ΔΕ γόνατος-ΔΕ ΠΔΚ - αδυναμία βάδισης</a:t>
            </a:r>
          </a:p>
          <a:p>
            <a:pPr lvl="1">
              <a:lnSpc>
                <a:spcPct val="150000"/>
              </a:lnSpc>
            </a:pPr>
            <a:r>
              <a:rPr lang="el-GR" dirty="0"/>
              <a:t>Θ: 37.6</a:t>
            </a:r>
            <a:r>
              <a:rPr lang="en-GB" baseline="30000" dirty="0"/>
              <a:t>o</a:t>
            </a:r>
            <a:r>
              <a:rPr lang="el-GR" dirty="0"/>
              <a:t> </a:t>
            </a:r>
            <a:r>
              <a:rPr lang="en-GB" dirty="0"/>
              <a:t>C</a:t>
            </a:r>
            <a:endParaRPr lang="el-GR" dirty="0"/>
          </a:p>
          <a:p>
            <a:pPr>
              <a:lnSpc>
                <a:spcPct val="150000"/>
              </a:lnSpc>
            </a:pPr>
            <a:r>
              <a:rPr lang="el-GR" dirty="0"/>
              <a:t>Εργαστηριακά: </a:t>
            </a:r>
          </a:p>
          <a:p>
            <a:pPr lvl="1">
              <a:lnSpc>
                <a:spcPct val="150000"/>
              </a:lnSpc>
            </a:pPr>
            <a:r>
              <a:rPr lang="en-GB" dirty="0"/>
              <a:t>Urate 12.3 mg/dl</a:t>
            </a:r>
            <a:endParaRPr lang="el-GR" dirty="0"/>
          </a:p>
          <a:p>
            <a:pPr lvl="1">
              <a:lnSpc>
                <a:spcPct val="150000"/>
              </a:lnSpc>
            </a:pPr>
            <a:r>
              <a:rPr lang="en-GB" dirty="0"/>
              <a:t>WBC 16,000/</a:t>
            </a:r>
            <a:r>
              <a:rPr lang="el-GR" dirty="0"/>
              <a:t>μ</a:t>
            </a:r>
            <a:r>
              <a:rPr lang="en-GB" dirty="0"/>
              <a:t>l</a:t>
            </a:r>
          </a:p>
          <a:p>
            <a:pPr lvl="1">
              <a:lnSpc>
                <a:spcPct val="150000"/>
              </a:lnSpc>
            </a:pPr>
            <a:r>
              <a:rPr lang="en-GB" dirty="0"/>
              <a:t>CRP 100 mg/l</a:t>
            </a:r>
          </a:p>
          <a:p>
            <a:pPr lvl="1">
              <a:lnSpc>
                <a:spcPct val="150000"/>
              </a:lnSpc>
            </a:pPr>
            <a:endParaRPr lang="en-GB" dirty="0"/>
          </a:p>
          <a:p>
            <a:pPr>
              <a:lnSpc>
                <a:spcPct val="150000"/>
              </a:lnSpc>
            </a:pPr>
            <a:endParaRPr lang="el-GR" dirty="0"/>
          </a:p>
          <a:p>
            <a:pPr lvl="1">
              <a:lnSpc>
                <a:spcPct val="150000"/>
              </a:lnSpc>
            </a:pPr>
            <a:endParaRPr lang="el-GR" dirty="0"/>
          </a:p>
          <a:p>
            <a:pPr lvl="1">
              <a:lnSpc>
                <a:spcPct val="150000"/>
              </a:lnSpc>
            </a:pPr>
            <a:endParaRPr lang="el-GR" dirty="0"/>
          </a:p>
        </p:txBody>
      </p:sp>
      <p:pic>
        <p:nvPicPr>
          <p:cNvPr id="2" name="Picture 1" descr="A picture containing person, person, indoor&#10;&#10;Description automatically generated">
            <a:extLst>
              <a:ext uri="{FF2B5EF4-FFF2-40B4-BE49-F238E27FC236}">
                <a16:creationId xmlns:a16="http://schemas.microsoft.com/office/drawing/2014/main" id="{BC267913-7E55-D216-3B1A-8CB28C241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8410" y="501104"/>
            <a:ext cx="3804691" cy="5164601"/>
          </a:xfrm>
          <a:prstGeom prst="rect">
            <a:avLst/>
          </a:prstGeom>
        </p:spPr>
      </p:pic>
    </p:spTree>
    <p:extLst>
      <p:ext uri="{BB962C8B-B14F-4D97-AF65-F5344CB8AC3E}">
        <p14:creationId xmlns:p14="http://schemas.microsoft.com/office/powerpoint/2010/main" val="37975717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close-up of a syringe&#10;&#10;Description automatically generated with low confidence">
            <a:extLst>
              <a:ext uri="{FF2B5EF4-FFF2-40B4-BE49-F238E27FC236}">
                <a16:creationId xmlns:a16="http://schemas.microsoft.com/office/drawing/2014/main" id="{CA6E16AB-83E9-A1DE-F287-E227885033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90297" y="1510831"/>
            <a:ext cx="3263503" cy="4351338"/>
          </a:xfrm>
        </p:spPr>
      </p:pic>
      <p:sp>
        <p:nvSpPr>
          <p:cNvPr id="4" name="Title 1">
            <a:extLst>
              <a:ext uri="{FF2B5EF4-FFF2-40B4-BE49-F238E27FC236}">
                <a16:creationId xmlns:a16="http://schemas.microsoft.com/office/drawing/2014/main" id="{CE2B625A-2622-FAF1-6E98-8D216996A3D7}"/>
              </a:ext>
            </a:extLst>
          </p:cNvPr>
          <p:cNvSpPr>
            <a:spLocks noGrp="1"/>
          </p:cNvSpPr>
          <p:nvPr>
            <p:ph type="title"/>
          </p:nvPr>
        </p:nvSpPr>
        <p:spPr>
          <a:xfrm>
            <a:off x="838200" y="0"/>
            <a:ext cx="10515600" cy="1325563"/>
          </a:xfrm>
        </p:spPr>
        <p:txBody>
          <a:bodyPr>
            <a:normAutofit/>
          </a:bodyPr>
          <a:lstStyle/>
          <a:p>
            <a:r>
              <a:rPr lang="el-GR" sz="2800" b="1" dirty="0"/>
              <a:t>Περίπτωση ασθενούς</a:t>
            </a:r>
            <a:r>
              <a:rPr lang="en-GB" sz="2800" b="1" dirty="0"/>
              <a:t> </a:t>
            </a:r>
            <a:r>
              <a:rPr lang="el-GR" sz="2800" b="1" dirty="0"/>
              <a:t>#2</a:t>
            </a:r>
            <a:endParaRPr lang="en-US" sz="2800" b="1" dirty="0"/>
          </a:p>
        </p:txBody>
      </p:sp>
      <p:sp>
        <p:nvSpPr>
          <p:cNvPr id="2" name="Content Placeholder 11">
            <a:extLst>
              <a:ext uri="{FF2B5EF4-FFF2-40B4-BE49-F238E27FC236}">
                <a16:creationId xmlns:a16="http://schemas.microsoft.com/office/drawing/2014/main" id="{6B6CF7F3-3D50-DB59-FEC1-CB1F583698D9}"/>
              </a:ext>
            </a:extLst>
          </p:cNvPr>
          <p:cNvSpPr txBox="1">
            <a:spLocks/>
          </p:cNvSpPr>
          <p:nvPr/>
        </p:nvSpPr>
        <p:spPr>
          <a:xfrm>
            <a:off x="838199" y="1325563"/>
            <a:ext cx="6971675" cy="4770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l-GR" dirty="0"/>
              <a:t>Άνδρας με γνωστή βαριά ουρική νόσο, πλημμελή αγωγή και </a:t>
            </a:r>
            <a:r>
              <a:rPr lang="el-GR" dirty="0" err="1"/>
              <a:t>εκσεσημασμένη</a:t>
            </a:r>
            <a:r>
              <a:rPr lang="el-GR" dirty="0"/>
              <a:t> </a:t>
            </a:r>
            <a:r>
              <a:rPr lang="el-GR" dirty="0" err="1"/>
              <a:t>υπερουριχαιμία</a:t>
            </a:r>
            <a:r>
              <a:rPr lang="el-GR" dirty="0"/>
              <a:t> παρουσιάζει οξεία, εμμένουσα </a:t>
            </a:r>
            <a:r>
              <a:rPr lang="el-GR" dirty="0" err="1"/>
              <a:t>ολιγοαρθρίτιδα</a:t>
            </a:r>
            <a:endParaRPr lang="el-GR" dirty="0"/>
          </a:p>
          <a:p>
            <a:pPr>
              <a:lnSpc>
                <a:spcPct val="150000"/>
              </a:lnSpc>
            </a:pPr>
            <a:endParaRPr lang="el-GR" dirty="0"/>
          </a:p>
          <a:p>
            <a:pPr>
              <a:lnSpc>
                <a:spcPct val="150000"/>
              </a:lnSpc>
            </a:pPr>
            <a:r>
              <a:rPr lang="el-GR" dirty="0"/>
              <a:t>Ανθεκτική </a:t>
            </a:r>
            <a:r>
              <a:rPr lang="el-GR" dirty="0" err="1"/>
              <a:t>κρ</a:t>
            </a:r>
            <a:r>
              <a:rPr lang="en-GB" dirty="0" err="1"/>
              <a:t>ί</a:t>
            </a:r>
            <a:r>
              <a:rPr lang="el-GR" dirty="0" err="1"/>
              <a:t>ση</a:t>
            </a:r>
            <a:r>
              <a:rPr lang="el-GR" dirty="0"/>
              <a:t> ουρικής αρθρίτιδας, σωστά;</a:t>
            </a:r>
            <a:endParaRPr lang="en-GB" dirty="0"/>
          </a:p>
          <a:p>
            <a:pPr lvl="1">
              <a:lnSpc>
                <a:spcPct val="150000"/>
              </a:lnSpc>
            </a:pPr>
            <a:endParaRPr lang="en-GB" dirty="0"/>
          </a:p>
          <a:p>
            <a:pPr>
              <a:lnSpc>
                <a:spcPct val="150000"/>
              </a:lnSpc>
            </a:pPr>
            <a:endParaRPr lang="el-GR" dirty="0"/>
          </a:p>
          <a:p>
            <a:pPr lvl="1">
              <a:lnSpc>
                <a:spcPct val="150000"/>
              </a:lnSpc>
            </a:pPr>
            <a:endParaRPr lang="el-GR" dirty="0"/>
          </a:p>
          <a:p>
            <a:pPr lvl="1">
              <a:lnSpc>
                <a:spcPct val="150000"/>
              </a:lnSpc>
            </a:pPr>
            <a:endParaRPr lang="el-GR" dirty="0"/>
          </a:p>
        </p:txBody>
      </p:sp>
      <p:sp>
        <p:nvSpPr>
          <p:cNvPr id="5" name="TextBox 4">
            <a:extLst>
              <a:ext uri="{FF2B5EF4-FFF2-40B4-BE49-F238E27FC236}">
                <a16:creationId xmlns:a16="http://schemas.microsoft.com/office/drawing/2014/main" id="{0E1EC9F2-6279-C4D7-9233-A73F4387CDB9}"/>
              </a:ext>
            </a:extLst>
          </p:cNvPr>
          <p:cNvSpPr txBox="1"/>
          <p:nvPr/>
        </p:nvSpPr>
        <p:spPr>
          <a:xfrm>
            <a:off x="9117812" y="863898"/>
            <a:ext cx="1208472" cy="461665"/>
          </a:xfrm>
          <a:prstGeom prst="rect">
            <a:avLst/>
          </a:prstGeom>
          <a:noFill/>
        </p:spPr>
        <p:txBody>
          <a:bodyPr wrap="none" rtlCol="0">
            <a:spAutoFit/>
          </a:bodyPr>
          <a:lstStyle/>
          <a:p>
            <a:r>
              <a:rPr lang="el-GR" sz="2400" b="1" dirty="0"/>
              <a:t>ΛΑΘΟΣ!</a:t>
            </a:r>
          </a:p>
        </p:txBody>
      </p:sp>
      <p:sp>
        <p:nvSpPr>
          <p:cNvPr id="7" name="TextBox 6">
            <a:extLst>
              <a:ext uri="{FF2B5EF4-FFF2-40B4-BE49-F238E27FC236}">
                <a16:creationId xmlns:a16="http://schemas.microsoft.com/office/drawing/2014/main" id="{765EE014-735C-B147-416B-8981E8C1F8F9}"/>
              </a:ext>
            </a:extLst>
          </p:cNvPr>
          <p:cNvSpPr txBox="1"/>
          <p:nvPr/>
        </p:nvSpPr>
        <p:spPr>
          <a:xfrm>
            <a:off x="8229600" y="5901753"/>
            <a:ext cx="2908092" cy="1015663"/>
          </a:xfrm>
          <a:prstGeom prst="rect">
            <a:avLst/>
          </a:prstGeom>
          <a:noFill/>
        </p:spPr>
        <p:txBody>
          <a:bodyPr wrap="square" rtlCol="0">
            <a:spAutoFit/>
          </a:bodyPr>
          <a:lstStyle/>
          <a:p>
            <a:r>
              <a:rPr lang="en-GB" sz="2000" dirty="0"/>
              <a:t>SF: 112,000 WBCs/</a:t>
            </a:r>
            <a:r>
              <a:rPr lang="el-GR" sz="2000" dirty="0"/>
              <a:t>μ</a:t>
            </a:r>
            <a:r>
              <a:rPr lang="en-GB" sz="2000" dirty="0"/>
              <a:t>l</a:t>
            </a:r>
          </a:p>
          <a:p>
            <a:r>
              <a:rPr lang="en-GB" sz="2000" b="1" dirty="0" err="1">
                <a:solidFill>
                  <a:srgbClr val="C00000"/>
                </a:solidFill>
              </a:rPr>
              <a:t>Cx</a:t>
            </a:r>
            <a:r>
              <a:rPr lang="en-GB" sz="2000" b="1" dirty="0">
                <a:solidFill>
                  <a:srgbClr val="C00000"/>
                </a:solidFill>
              </a:rPr>
              <a:t>: Strep. agalactiae</a:t>
            </a:r>
          </a:p>
          <a:p>
            <a:endParaRPr lang="el-GR" sz="2000" dirty="0"/>
          </a:p>
        </p:txBody>
      </p:sp>
    </p:spTree>
    <p:extLst>
      <p:ext uri="{BB962C8B-B14F-4D97-AF65-F5344CB8AC3E}">
        <p14:creationId xmlns:p14="http://schemas.microsoft.com/office/powerpoint/2010/main" val="252061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5"/>
            <a:ext cx="10515600" cy="1325563"/>
          </a:xfrm>
        </p:spPr>
        <p:txBody>
          <a:bodyPr vert="horz" lIns="91440" tIns="45720" rIns="91440" bIns="45720" rtlCol="0" anchor="ctr">
            <a:normAutofit/>
          </a:bodyPr>
          <a:lstStyle/>
          <a:p>
            <a:r>
              <a:rPr lang="el-GR" sz="3600" b="1" dirty="0"/>
              <a:t>Κύρια αίτια μονοαρθρίτιδας</a:t>
            </a:r>
          </a:p>
        </p:txBody>
      </p:sp>
      <p:sp>
        <p:nvSpPr>
          <p:cNvPr id="3" name="Content Placeholder 2"/>
          <p:cNvSpPr>
            <a:spLocks noGrp="1"/>
          </p:cNvSpPr>
          <p:nvPr>
            <p:ph sz="quarter" idx="1"/>
          </p:nvPr>
        </p:nvSpPr>
        <p:spPr>
          <a:xfrm>
            <a:off x="134910" y="1199995"/>
            <a:ext cx="5377721" cy="5024880"/>
          </a:xfrm>
        </p:spPr>
        <p:txBody>
          <a:bodyPr anchor="ctr">
            <a:normAutofit/>
          </a:bodyPr>
          <a:lstStyle/>
          <a:p>
            <a:pPr marL="514350" indent="-514350">
              <a:buFont typeface="+mj-lt"/>
              <a:buAutoNum type="arabicPeriod"/>
            </a:pPr>
            <a:r>
              <a:rPr lang="el-GR" sz="3200" dirty="0">
                <a:latin typeface="+mj-lt"/>
              </a:rPr>
              <a:t>Τραύμα</a:t>
            </a:r>
          </a:p>
          <a:p>
            <a:pPr marL="514350" indent="-514350">
              <a:buFont typeface="+mj-lt"/>
              <a:buAutoNum type="arabicPeriod"/>
            </a:pPr>
            <a:r>
              <a:rPr lang="el-GR" sz="3200" b="1" dirty="0">
                <a:solidFill>
                  <a:srgbClr val="FF0000"/>
                </a:solidFill>
                <a:latin typeface="+mj-lt"/>
              </a:rPr>
              <a:t>Λοίμωξη</a:t>
            </a:r>
          </a:p>
          <a:p>
            <a:pPr marL="514350" indent="-514350">
              <a:buFont typeface="+mj-lt"/>
              <a:buAutoNum type="arabicPeriod"/>
            </a:pPr>
            <a:r>
              <a:rPr lang="el-GR" sz="3200" dirty="0" err="1">
                <a:latin typeface="+mj-lt"/>
              </a:rPr>
              <a:t>Κρυσταλλογενής</a:t>
            </a:r>
            <a:r>
              <a:rPr lang="el-GR" sz="3200" dirty="0">
                <a:latin typeface="+mj-lt"/>
              </a:rPr>
              <a:t>  αρθρίτιδα</a:t>
            </a:r>
          </a:p>
          <a:p>
            <a:pPr lvl="1"/>
            <a:r>
              <a:rPr lang="el-GR" sz="2800" dirty="0">
                <a:latin typeface="+mj-lt"/>
              </a:rPr>
              <a:t>Ουρική αρθρίτιδα</a:t>
            </a:r>
          </a:p>
          <a:p>
            <a:pPr lvl="1"/>
            <a:r>
              <a:rPr lang="el-GR" sz="2800" dirty="0">
                <a:latin typeface="+mj-lt"/>
              </a:rPr>
              <a:t>Αρθρίτιδα από κρυστάλλους </a:t>
            </a:r>
            <a:r>
              <a:rPr lang="el-GR" sz="2800" dirty="0" err="1">
                <a:latin typeface="+mj-lt"/>
              </a:rPr>
              <a:t>πυροφωσφορικού</a:t>
            </a:r>
            <a:r>
              <a:rPr lang="el-GR" sz="2800" dirty="0">
                <a:latin typeface="+mj-lt"/>
              </a:rPr>
              <a:t> ασβεστίου </a:t>
            </a:r>
            <a:r>
              <a:rPr lang="en-GB" sz="2800" dirty="0">
                <a:latin typeface="+mj-lt"/>
              </a:rPr>
              <a:t>(</a:t>
            </a:r>
            <a:r>
              <a:rPr lang="el-GR" sz="2800" dirty="0" err="1">
                <a:latin typeface="+mj-lt"/>
              </a:rPr>
              <a:t>ψευδοουρική</a:t>
            </a:r>
            <a:r>
              <a:rPr lang="el-GR" sz="2800" dirty="0">
                <a:latin typeface="+mj-lt"/>
              </a:rPr>
              <a:t>)</a:t>
            </a:r>
          </a:p>
          <a:p>
            <a:pPr marL="514350" indent="-514350">
              <a:buFont typeface="+mj-lt"/>
              <a:buAutoNum type="arabicPeriod"/>
            </a:pPr>
            <a:r>
              <a:rPr lang="el-GR" sz="3200" dirty="0">
                <a:latin typeface="+mj-lt"/>
              </a:rPr>
              <a:t>Συστηματική  νόσος</a:t>
            </a:r>
          </a:p>
        </p:txBody>
      </p:sp>
      <p:sp>
        <p:nvSpPr>
          <p:cNvPr id="4" name="TextBox 3">
            <a:extLst>
              <a:ext uri="{FF2B5EF4-FFF2-40B4-BE49-F238E27FC236}">
                <a16:creationId xmlns:a16="http://schemas.microsoft.com/office/drawing/2014/main" id="{DFD5570E-6FED-3FD4-2F47-231F6F99F13F}"/>
              </a:ext>
            </a:extLst>
          </p:cNvPr>
          <p:cNvSpPr txBox="1"/>
          <p:nvPr/>
        </p:nvSpPr>
        <p:spPr>
          <a:xfrm>
            <a:off x="5851161" y="1634943"/>
            <a:ext cx="6205929" cy="4154984"/>
          </a:xfrm>
          <a:prstGeom prst="rect">
            <a:avLst/>
          </a:prstGeom>
          <a:noFill/>
        </p:spPr>
        <p:txBody>
          <a:bodyPr wrap="square" rtlCol="0">
            <a:spAutoFit/>
          </a:bodyPr>
          <a:lstStyle/>
          <a:p>
            <a:r>
              <a:rPr lang="el-GR" sz="2400" b="1" dirty="0">
                <a:solidFill>
                  <a:srgbClr val="C00000"/>
                </a:solidFill>
              </a:rPr>
              <a:t>Τα μηνύματα:</a:t>
            </a:r>
          </a:p>
          <a:p>
            <a:endParaRPr lang="el-GR" sz="2400" dirty="0"/>
          </a:p>
          <a:p>
            <a:pPr marL="342900" indent="-342900">
              <a:buAutoNum type="arabicPeriod"/>
            </a:pPr>
            <a:r>
              <a:rPr lang="el-GR" sz="2400" dirty="0"/>
              <a:t>Πάντα παρακέντηση </a:t>
            </a:r>
            <a:r>
              <a:rPr lang="el-GR" sz="2400" dirty="0" err="1"/>
              <a:t>μονοαρθρίτιδας</a:t>
            </a:r>
            <a:r>
              <a:rPr lang="el-GR" sz="2400" dirty="0"/>
              <a:t>! Αποκλεισμός σηπτικής αρθρίτιδας (ταχέως καταστροφική) </a:t>
            </a:r>
          </a:p>
          <a:p>
            <a:pPr marL="342900" indent="-342900">
              <a:buAutoNum type="arabicPeriod"/>
            </a:pPr>
            <a:r>
              <a:rPr lang="el-GR" sz="2400" dirty="0"/>
              <a:t>Υποψία σηπτικής αρθρίτιδας = Θεραπεία σηπτικής αρθρίτιδας μέχρι αποδείξεως του εναντίου</a:t>
            </a:r>
          </a:p>
          <a:p>
            <a:pPr marL="342900" indent="-342900">
              <a:buAutoNum type="arabicPeriod"/>
            </a:pPr>
            <a:r>
              <a:rPr lang="el-GR" sz="2400" dirty="0"/>
              <a:t>Χρόνιες αρθροπάθειες, όπως η </a:t>
            </a:r>
            <a:r>
              <a:rPr lang="el-GR" sz="2400" dirty="0" err="1"/>
              <a:t>τοφώδης</a:t>
            </a:r>
            <a:r>
              <a:rPr lang="el-GR" sz="2400" dirty="0"/>
              <a:t> ουρική νόσος, είναι παράγοντες κινδύνου για σηπτική αρθρίτιδα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C4F0C-9F5D-F6EC-EC71-23BB3AB22B3A}"/>
              </a:ext>
            </a:extLst>
          </p:cNvPr>
          <p:cNvSpPr>
            <a:spLocks noGrp="1"/>
          </p:cNvSpPr>
          <p:nvPr>
            <p:ph type="title"/>
          </p:nvPr>
        </p:nvSpPr>
        <p:spPr/>
        <p:txBody>
          <a:bodyPr/>
          <a:lstStyle/>
          <a:p>
            <a:endParaRPr lang="el-GR"/>
          </a:p>
        </p:txBody>
      </p:sp>
      <p:pic>
        <p:nvPicPr>
          <p:cNvPr id="5" name="Content Placeholder 4" descr="Table&#10;&#10;Description automatically generated">
            <a:extLst>
              <a:ext uri="{FF2B5EF4-FFF2-40B4-BE49-F238E27FC236}">
                <a16:creationId xmlns:a16="http://schemas.microsoft.com/office/drawing/2014/main" id="{CFD6D04D-6898-837A-877D-EC737F071F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170" y="-17585"/>
            <a:ext cx="12139447" cy="6858000"/>
          </a:xfrm>
        </p:spPr>
      </p:pic>
    </p:spTree>
    <p:extLst>
      <p:ext uri="{BB962C8B-B14F-4D97-AF65-F5344CB8AC3E}">
        <p14:creationId xmlns:p14="http://schemas.microsoft.com/office/powerpoint/2010/main" val="599902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1676400" y="78031"/>
            <a:ext cx="10515600" cy="1325563"/>
          </a:xfrm>
        </p:spPr>
        <p:txBody>
          <a:bodyPr>
            <a:normAutofit/>
          </a:bodyPr>
          <a:lstStyle/>
          <a:p>
            <a:pPr eaLnBrk="1" hangingPunct="1"/>
            <a:r>
              <a:rPr lang="el-GR" sz="4000" b="1" dirty="0">
                <a:solidFill>
                  <a:schemeClr val="tx2">
                    <a:lumMod val="75000"/>
                  </a:schemeClr>
                </a:solidFill>
              </a:rPr>
              <a:t>Αρθρίτιδες από κρυστάλλους</a:t>
            </a:r>
            <a:endParaRPr lang="en-US" sz="4000" b="1" dirty="0">
              <a:solidFill>
                <a:schemeClr val="tx2">
                  <a:lumMod val="75000"/>
                </a:schemeClr>
              </a:solidFill>
            </a:endParaRPr>
          </a:p>
        </p:txBody>
      </p:sp>
      <p:sp>
        <p:nvSpPr>
          <p:cNvPr id="54274" name="Rectangle 3"/>
          <p:cNvSpPr>
            <a:spLocks noGrp="1" noChangeArrowheads="1"/>
          </p:cNvSpPr>
          <p:nvPr>
            <p:ph type="body" idx="1"/>
          </p:nvPr>
        </p:nvSpPr>
        <p:spPr>
          <a:xfrm>
            <a:off x="240323" y="1403594"/>
            <a:ext cx="10515600" cy="4351338"/>
          </a:xfrm>
        </p:spPr>
        <p:txBody>
          <a:bodyPr/>
          <a:lstStyle/>
          <a:p>
            <a:pPr eaLnBrk="1" hangingPunct="1"/>
            <a:endParaRPr lang="el-GR" dirty="0"/>
          </a:p>
          <a:p>
            <a:pPr eaLnBrk="1" hangingPunct="1"/>
            <a:r>
              <a:rPr lang="el-GR" dirty="0"/>
              <a:t>Ουρική </a:t>
            </a:r>
          </a:p>
          <a:p>
            <a:pPr lvl="1" eaLnBrk="1" hangingPunct="1"/>
            <a:r>
              <a:rPr lang="el-GR" dirty="0"/>
              <a:t>Κρύσταλλοι ουρικού </a:t>
            </a:r>
            <a:r>
              <a:rPr lang="el-GR" dirty="0" err="1"/>
              <a:t>μονονατρίου</a:t>
            </a:r>
            <a:endParaRPr lang="el-GR" dirty="0"/>
          </a:p>
          <a:p>
            <a:pPr eaLnBrk="1" hangingPunct="1"/>
            <a:endParaRPr lang="el-GR" dirty="0"/>
          </a:p>
          <a:p>
            <a:pPr eaLnBrk="1" hangingPunct="1"/>
            <a:r>
              <a:rPr lang="el-GR" dirty="0"/>
              <a:t>Ψευδοουρική </a:t>
            </a:r>
          </a:p>
          <a:p>
            <a:pPr lvl="1" eaLnBrk="1" hangingPunct="1"/>
            <a:r>
              <a:rPr lang="el-GR" dirty="0" err="1"/>
              <a:t>Διυδρικό</a:t>
            </a:r>
            <a:r>
              <a:rPr lang="el-GR" dirty="0"/>
              <a:t> </a:t>
            </a:r>
            <a:r>
              <a:rPr lang="el-GR" dirty="0" err="1"/>
              <a:t>πυροφωσφορικό</a:t>
            </a:r>
            <a:r>
              <a:rPr lang="el-GR" dirty="0"/>
              <a:t> ασβέστιο</a:t>
            </a:r>
          </a:p>
          <a:p>
            <a:pPr lvl="1" eaLnBrk="1" hangingPunct="1"/>
            <a:r>
              <a:rPr lang="el-GR" dirty="0" err="1"/>
              <a:t>Υδροξυαπατίτης</a:t>
            </a:r>
            <a:endParaRPr lang="en-US" dirty="0"/>
          </a:p>
        </p:txBody>
      </p:sp>
      <p:pic>
        <p:nvPicPr>
          <p:cNvPr id="1026" name="Picture 2" descr="WBR0900 - wikidoc">
            <a:extLst>
              <a:ext uri="{FF2B5EF4-FFF2-40B4-BE49-F238E27FC236}">
                <a16:creationId xmlns:a16="http://schemas.microsoft.com/office/drawing/2014/main" id="{C1F4A2CB-5056-153F-D4EF-431E124F55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3465" y="2801150"/>
            <a:ext cx="6096000" cy="25844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845ADD2-49CC-37F0-104D-DF6BAE3ADDF8}"/>
              </a:ext>
            </a:extLst>
          </p:cNvPr>
          <p:cNvSpPr txBox="1"/>
          <p:nvPr/>
        </p:nvSpPr>
        <p:spPr>
          <a:xfrm>
            <a:off x="1947999" y="5969655"/>
            <a:ext cx="8658268" cy="523220"/>
          </a:xfrm>
          <a:prstGeom prst="rect">
            <a:avLst/>
          </a:prstGeom>
          <a:noFill/>
        </p:spPr>
        <p:txBody>
          <a:bodyPr wrap="none" rtlCol="0">
            <a:spAutoFit/>
          </a:bodyPr>
          <a:lstStyle/>
          <a:p>
            <a:r>
              <a:rPr lang="el-GR" sz="2800" b="1" dirty="0">
                <a:solidFill>
                  <a:srgbClr val="C00000"/>
                </a:solidFill>
              </a:rPr>
              <a:t>Διάγνωση με παρακέντηση και εξέταση αρθρικού υγρού</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xt, letter&#10;&#10;Description automatically generated">
            <a:extLst>
              <a:ext uri="{FF2B5EF4-FFF2-40B4-BE49-F238E27FC236}">
                <a16:creationId xmlns:a16="http://schemas.microsoft.com/office/drawing/2014/main" id="{3BC9F1AA-7FF9-5648-0AB1-8ECEBCD1434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5105" r="7186" b="10005"/>
          <a:stretch>
            <a:fillRect/>
          </a:stretch>
        </p:blipFill>
        <p:spPr>
          <a:xfrm>
            <a:off x="119982" y="1097281"/>
            <a:ext cx="11793343" cy="5320144"/>
          </a:xfrm>
        </p:spPr>
      </p:pic>
      <p:sp>
        <p:nvSpPr>
          <p:cNvPr id="3" name="TextBox 2">
            <a:extLst>
              <a:ext uri="{FF2B5EF4-FFF2-40B4-BE49-F238E27FC236}">
                <a16:creationId xmlns:a16="http://schemas.microsoft.com/office/drawing/2014/main" id="{CD60CFAD-3F90-6923-543A-7EE0C1B7990E}"/>
              </a:ext>
            </a:extLst>
          </p:cNvPr>
          <p:cNvSpPr txBox="1"/>
          <p:nvPr/>
        </p:nvSpPr>
        <p:spPr>
          <a:xfrm>
            <a:off x="1712421" y="299258"/>
            <a:ext cx="9500678" cy="461665"/>
          </a:xfrm>
          <a:prstGeom prst="rect">
            <a:avLst/>
          </a:prstGeom>
          <a:noFill/>
        </p:spPr>
        <p:txBody>
          <a:bodyPr wrap="none" rtlCol="0">
            <a:spAutoFit/>
          </a:bodyPr>
          <a:lstStyle/>
          <a:p>
            <a:r>
              <a:rPr lang="el-GR" sz="2400" b="1" dirty="0"/>
              <a:t>Οξεία αρθρίτιδα από κρυστάλλους </a:t>
            </a:r>
            <a:r>
              <a:rPr lang="el-GR" sz="2400" b="1" dirty="0" err="1"/>
              <a:t>πυροφωσφορικού</a:t>
            </a:r>
            <a:r>
              <a:rPr lang="el-GR" sz="2400" b="1" dirty="0"/>
              <a:t> ασβεστίου (</a:t>
            </a:r>
            <a:r>
              <a:rPr lang="en-GB" sz="2400" b="1" dirty="0"/>
              <a:t>CPPD)</a:t>
            </a:r>
            <a:endParaRPr lang="en-US" sz="2400" b="1" dirty="0"/>
          </a:p>
        </p:txBody>
      </p:sp>
    </p:spTree>
    <p:extLst>
      <p:ext uri="{BB962C8B-B14F-4D97-AF65-F5344CB8AC3E}">
        <p14:creationId xmlns:p14="http://schemas.microsoft.com/office/powerpoint/2010/main" val="7656261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a:extLst>
              <a:ext uri="{FF2B5EF4-FFF2-40B4-BE49-F238E27FC236}">
                <a16:creationId xmlns:a16="http://schemas.microsoft.com/office/drawing/2014/main" id="{206A63F9-D217-772D-CDA7-6A947DF1B24D}"/>
              </a:ext>
            </a:extLst>
          </p:cNvPr>
          <p:cNvSpPr txBox="1">
            <a:spLocks/>
          </p:cNvSpPr>
          <p:nvPr/>
        </p:nvSpPr>
        <p:spPr>
          <a:xfrm>
            <a:off x="838200" y="1256336"/>
            <a:ext cx="10515600" cy="507321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50000"/>
              </a:lnSpc>
              <a:buFont typeface="Arial" panose="020B0604020202020204" pitchFamily="34" charset="0"/>
              <a:buChar char="•"/>
            </a:pPr>
            <a:r>
              <a:rPr lang="el-GR" dirty="0"/>
              <a:t>Απαραίτητη η συμπερίληψη των αρθρώσεων στην κλινική </a:t>
            </a:r>
            <a:r>
              <a:rPr lang="el-GR" dirty="0" err="1"/>
              <a:t>εξεταση</a:t>
            </a:r>
            <a:r>
              <a:rPr lang="el-GR" dirty="0"/>
              <a:t>, ακόμη και αν ο ασθενής δεν προβάλλει ως κύριο σύμπτωμα τις αρθραλγίες</a:t>
            </a:r>
          </a:p>
          <a:p>
            <a:pPr marL="342900" indent="-342900" algn="l">
              <a:lnSpc>
                <a:spcPct val="150000"/>
              </a:lnSpc>
              <a:buFont typeface="Arial" panose="020B0604020202020204" pitchFamily="34" charset="0"/>
              <a:buChar char="•"/>
            </a:pPr>
            <a:r>
              <a:rPr lang="el-GR" dirty="0"/>
              <a:t>Η έγκαιρη διάγνωση της φλεγμονώδους αρθρίτιδας οδηγεί σε καλύτερες μακροχρόνιες εκβάσεις (το πρότυπο της ΡΑ)</a:t>
            </a:r>
          </a:p>
          <a:p>
            <a:pPr marL="342900" indent="-342900" algn="l">
              <a:lnSpc>
                <a:spcPct val="150000"/>
              </a:lnSpc>
              <a:buFont typeface="Arial" panose="020B0604020202020204" pitchFamily="34" charset="0"/>
              <a:buChar char="•"/>
            </a:pPr>
            <a:r>
              <a:rPr lang="el-GR" dirty="0"/>
              <a:t>Σπονδυλαρθρίτιδες: Ομάδα αρθριτίδων με κοινά χαρακτηριστικά (αξονικός σκελετός, </a:t>
            </a:r>
            <a:r>
              <a:rPr lang="el-GR" dirty="0" err="1"/>
              <a:t>εξωαρθρικές</a:t>
            </a:r>
            <a:r>
              <a:rPr lang="el-GR" dirty="0"/>
              <a:t> εκδηλώσεις</a:t>
            </a:r>
          </a:p>
          <a:p>
            <a:pPr marL="342900" indent="-342900" algn="l">
              <a:lnSpc>
                <a:spcPct val="150000"/>
              </a:lnSpc>
              <a:buFont typeface="Arial" panose="020B0604020202020204" pitchFamily="34" charset="0"/>
              <a:buChar char="•"/>
            </a:pPr>
            <a:r>
              <a:rPr lang="el-GR" dirty="0"/>
              <a:t>Σε κάθε </a:t>
            </a:r>
            <a:r>
              <a:rPr lang="el-GR" dirty="0" err="1"/>
              <a:t>μονοαρθρίτιδα</a:t>
            </a:r>
            <a:r>
              <a:rPr lang="el-GR" dirty="0"/>
              <a:t>, και γενικότερα σε κάθε αδιάγνωστη αρθρίτιδα με </a:t>
            </a:r>
            <a:r>
              <a:rPr lang="el-GR" dirty="0" err="1"/>
              <a:t>παρακεντήσιμη</a:t>
            </a:r>
            <a:r>
              <a:rPr lang="el-GR" dirty="0"/>
              <a:t> άρθρωση: ΠΑΡΑΚΕΝΤΗΣΗ</a:t>
            </a:r>
          </a:p>
          <a:p>
            <a:pPr marL="800100" lvl="1" indent="-342900" algn="l">
              <a:lnSpc>
                <a:spcPct val="150000"/>
              </a:lnSpc>
              <a:buFont typeface="Arial" panose="020B0604020202020204" pitchFamily="34" charset="0"/>
              <a:buChar char="•"/>
            </a:pPr>
            <a:r>
              <a:rPr lang="el-GR" dirty="0"/>
              <a:t>Αποκλεισμός σηπτικής αρθρίτιδας</a:t>
            </a:r>
          </a:p>
          <a:p>
            <a:pPr marL="800100" lvl="1" indent="-342900" algn="l">
              <a:lnSpc>
                <a:spcPct val="150000"/>
              </a:lnSpc>
              <a:buFont typeface="Arial" panose="020B0604020202020204" pitchFamily="34" charset="0"/>
              <a:buChar char="•"/>
            </a:pPr>
            <a:r>
              <a:rPr lang="el-GR" dirty="0"/>
              <a:t>Επιβεβαίωση </a:t>
            </a:r>
            <a:r>
              <a:rPr lang="el-GR" dirty="0" err="1"/>
              <a:t>κρυσταλλογενούς</a:t>
            </a:r>
            <a:r>
              <a:rPr lang="el-GR" dirty="0"/>
              <a:t> αρθρίτιδας (ή αντίστροφα)</a:t>
            </a:r>
          </a:p>
        </p:txBody>
      </p:sp>
      <p:sp>
        <p:nvSpPr>
          <p:cNvPr id="12" name="TextBox 11">
            <a:extLst>
              <a:ext uri="{FF2B5EF4-FFF2-40B4-BE49-F238E27FC236}">
                <a16:creationId xmlns:a16="http://schemas.microsoft.com/office/drawing/2014/main" id="{8BF9B240-2985-D1D1-5DD3-62BC8293F398}"/>
              </a:ext>
            </a:extLst>
          </p:cNvPr>
          <p:cNvSpPr txBox="1"/>
          <p:nvPr/>
        </p:nvSpPr>
        <p:spPr>
          <a:xfrm>
            <a:off x="4005773" y="193431"/>
            <a:ext cx="4063741" cy="584775"/>
          </a:xfrm>
          <a:prstGeom prst="rect">
            <a:avLst/>
          </a:prstGeom>
          <a:noFill/>
        </p:spPr>
        <p:txBody>
          <a:bodyPr wrap="none" rtlCol="0">
            <a:spAutoFit/>
          </a:bodyPr>
          <a:lstStyle/>
          <a:p>
            <a:r>
              <a:rPr lang="el-GR" sz="3200" b="1" dirty="0"/>
              <a:t>Τελικά συμπεράσματα</a:t>
            </a:r>
          </a:p>
        </p:txBody>
      </p:sp>
    </p:spTree>
    <p:extLst>
      <p:ext uri="{BB962C8B-B14F-4D97-AF65-F5344CB8AC3E}">
        <p14:creationId xmlns:p14="http://schemas.microsoft.com/office/powerpoint/2010/main" val="193754341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648</TotalTime>
  <Words>2110</Words>
  <Application>Microsoft Macintosh PowerPoint</Application>
  <PresentationFormat>Widescreen</PresentationFormat>
  <Paragraphs>472</Paragraphs>
  <Slides>61</Slides>
  <Notes>9</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71" baseType="lpstr">
      <vt:lpstr>Arial</vt:lpstr>
      <vt:lpstr>Arial Narrow</vt:lpstr>
      <vt:lpstr>Calibri</vt:lpstr>
      <vt:lpstr>Calibri Light</vt:lpstr>
      <vt:lpstr>Helvetica</vt:lpstr>
      <vt:lpstr>Times</vt:lpstr>
      <vt:lpstr>Times New Roman</vt:lpstr>
      <vt:lpstr>Wingdings</vt:lpstr>
      <vt:lpstr>1_Office Theme</vt:lpstr>
      <vt:lpstr>Bitmap Image</vt:lpstr>
      <vt:lpstr>Ρευματοειδής αρθρίτιδα - Σπονδυλαρθρίτιδες</vt:lpstr>
      <vt:lpstr>Περίπτωση ασθενούς #1</vt:lpstr>
      <vt:lpstr>Περίπτωση ασθενούς #2</vt:lpstr>
      <vt:lpstr>Περίπτωση ασθενούς #2</vt:lpstr>
      <vt:lpstr>PowerPoint Presentation</vt:lpstr>
      <vt:lpstr>Ένας ασθενής πονάει στις αρθρώσεις: Τα βασικά ερωτήματα</vt:lpstr>
      <vt:lpstr>PowerPoint Presentation</vt:lpstr>
      <vt:lpstr>PowerPoint Presentation</vt:lpstr>
      <vt:lpstr>PowerPoint Presentation</vt:lpstr>
      <vt:lpstr>Τι είναι αρθρίτιδα;</vt:lpstr>
      <vt:lpstr>PowerPoint Presentation</vt:lpstr>
      <vt:lpstr>PowerPoint Presentation</vt:lpstr>
      <vt:lpstr>Αρθρίτιδα και διάγνωση αυτοανοσων ρευματικών νοσημάτων</vt:lpstr>
      <vt:lpstr>Ταξινόμηση φλεγμονωδών αρθριτίδων</vt:lpstr>
      <vt:lpstr>PowerPoint Presentation</vt:lpstr>
      <vt:lpstr>Ρευματοειδής αρθρίτιδα Χρόνια φλεγμονώδης νόσος</vt:lpstr>
      <vt:lpstr>Κλινική εικόνα: σημεία και συμπτώματα</vt:lpstr>
      <vt:lpstr>Τυπική εικόνα: Οίδημα εγγύς μεσοφαλαγγικών αρθρώσεων</vt:lpstr>
      <vt:lpstr>PowerPoint Presentation</vt:lpstr>
      <vt:lpstr>PowerPoint Presentation</vt:lpstr>
      <vt:lpstr>PowerPoint Presentation</vt:lpstr>
      <vt:lpstr>ΡΑ – Anti-CCP αντισώματα</vt:lpstr>
      <vt:lpstr>Ρευματοειδής αρθρίτιδα vs. οστεοαρθρίτιδα</vt:lpstr>
      <vt:lpstr>PowerPoint Presentation</vt:lpstr>
      <vt:lpstr>PowerPoint Presentation</vt:lpstr>
      <vt:lpstr>Η ΡΑ δεν είναι το μόνο αίτιο πολυαρθρίτιδας</vt:lpstr>
      <vt:lpstr>PowerPoint Presentation</vt:lpstr>
      <vt:lpstr>Νεότερα φάρμακα στη ΡΑ</vt:lpstr>
      <vt:lpstr>Περίπτωση ασθενούς</vt:lpstr>
      <vt:lpstr>PowerPoint Presentation</vt:lpstr>
      <vt:lpstr>PowerPoint Presentation</vt:lpstr>
      <vt:lpstr>PowerPoint Presentation</vt:lpstr>
      <vt:lpstr>PowerPoint Presentation</vt:lpstr>
      <vt:lpstr>MRI ΘΜΣΣ-ΟΜΣΣ</vt:lpstr>
      <vt:lpstr>MRI ΘΜΣΣ-ΟΜΣΣ</vt:lpstr>
      <vt:lpstr>MRI ΘΜΣΣ-ΟΜΣΣ</vt:lpstr>
      <vt:lpstr>PowerPoint Presentation</vt:lpstr>
      <vt:lpstr>PowerPoint Presentation</vt:lpstr>
      <vt:lpstr>Εξέταση για ιερολαγονίτιδα</vt:lpstr>
      <vt:lpstr>Ιερολαγονίτιδα</vt:lpstr>
      <vt:lpstr>ΔΙΑΓΝΩΣΤΙΚΗ ΠΡΟΣΕΓΓΙΣΗ ΣΠΟΝΔΥΛΑΡΘΡΙΤΙΔΑΣ </vt:lpstr>
      <vt:lpstr>PowerPoint Presentation</vt:lpstr>
      <vt:lpstr>PowerPoint Presentation</vt:lpstr>
      <vt:lpstr>Κοινά χαρακτηριστικά σπονδυλαρθριτίδων</vt:lpstr>
      <vt:lpstr>PowerPoint Presentation</vt:lpstr>
      <vt:lpstr>PowerPoint Presentation</vt:lpstr>
      <vt:lpstr>Ψωριασική αρθρίτιδα</vt:lpstr>
      <vt:lpstr>Ασύμμετρη ολιγοαρθρίτιδα</vt:lpstr>
      <vt:lpstr>PowerPoint Presentation</vt:lpstr>
      <vt:lpstr>PowerPoint Presentation</vt:lpstr>
      <vt:lpstr>Δακτυλίτιδα</vt:lpstr>
      <vt:lpstr>Περίπτωση ασθενούς #3</vt:lpstr>
      <vt:lpstr>Περίπτωση ασθενούς #3</vt:lpstr>
      <vt:lpstr>Περίπτωση ασθενούς #3</vt:lpstr>
      <vt:lpstr>Περίπτωση ασθενούς #3</vt:lpstr>
      <vt:lpstr>Περίπτωση ασθενούς #2</vt:lpstr>
      <vt:lpstr>Κύρια αίτια μονοαρθρίτιδας</vt:lpstr>
      <vt:lpstr>PowerPoint Presentation</vt:lpstr>
      <vt:lpstr>Αρθρίτιδες από κρυστάλλους</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Yiota Mitroyianni</dc:creator>
  <cp:lastModifiedBy>Antonis Fanouriakis</cp:lastModifiedBy>
  <cp:revision>34</cp:revision>
  <dcterms:created xsi:type="dcterms:W3CDTF">2021-08-30T09:51:42Z</dcterms:created>
  <dcterms:modified xsi:type="dcterms:W3CDTF">2026-02-03T04:17:12Z</dcterms:modified>
</cp:coreProperties>
</file>