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9" r:id="rId2"/>
    <p:sldId id="375" r:id="rId3"/>
    <p:sldId id="376" r:id="rId4"/>
    <p:sldId id="290" r:id="rId5"/>
    <p:sldId id="291" r:id="rId6"/>
    <p:sldId id="377" r:id="rId7"/>
    <p:sldId id="381" r:id="rId8"/>
    <p:sldId id="382" r:id="rId9"/>
    <p:sldId id="384" r:id="rId10"/>
    <p:sldId id="383" r:id="rId11"/>
    <p:sldId id="412" r:id="rId12"/>
    <p:sldId id="388" r:id="rId13"/>
    <p:sldId id="387" r:id="rId14"/>
    <p:sldId id="417" r:id="rId15"/>
    <p:sldId id="385" r:id="rId16"/>
    <p:sldId id="386" r:id="rId17"/>
    <p:sldId id="396" r:id="rId18"/>
    <p:sldId id="415" r:id="rId19"/>
    <p:sldId id="389" r:id="rId20"/>
    <p:sldId id="393" r:id="rId21"/>
    <p:sldId id="397" r:id="rId22"/>
    <p:sldId id="398" r:id="rId23"/>
    <p:sldId id="406" r:id="rId24"/>
    <p:sldId id="455" r:id="rId25"/>
    <p:sldId id="409" r:id="rId26"/>
    <p:sldId id="410" r:id="rId27"/>
    <p:sldId id="408" r:id="rId28"/>
    <p:sldId id="413" r:id="rId29"/>
    <p:sldId id="414" r:id="rId30"/>
    <p:sldId id="411" r:id="rId31"/>
    <p:sldId id="378" r:id="rId32"/>
    <p:sldId id="405" r:id="rId33"/>
    <p:sldId id="404" r:id="rId34"/>
    <p:sldId id="391" r:id="rId35"/>
    <p:sldId id="416" r:id="rId36"/>
    <p:sldId id="420" r:id="rId37"/>
    <p:sldId id="456" r:id="rId38"/>
    <p:sldId id="373" r:id="rId3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e Pavlidis" initials="GP" lastIdx="1" clrIdx="0">
    <p:extLst>
      <p:ext uri="{19B8F6BF-5375-455C-9EA6-DF929625EA0E}">
        <p15:presenceInfo xmlns:p15="http://schemas.microsoft.com/office/powerpoint/2012/main" userId="George Pavlid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AB9DF-46D9-4926-8B5C-DB4223DECD15}" type="datetimeFigureOut">
              <a:rPr lang="el-GR" smtClean="0"/>
              <a:t>11/11/2025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06BC5-B71A-479B-92DD-EB00560D32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2693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115FA5-F978-4CAC-840E-92C1D95B8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AFE6B30-4AD8-0BA7-CF7F-CFD31B19A1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659E621-F84D-D3B2-F6FF-303307D68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BF3D-5772-45A9-B402-DBBC5FE9BD69}" type="datetimeFigureOut">
              <a:rPr lang="el-GR" smtClean="0"/>
              <a:t>11/11/2025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9FBCF24-E5A4-5699-63AF-EACB82BC8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C638083-2E18-E05E-E397-04584B919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B73E-6CCC-48AA-A98A-33C95B5343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8476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40825C-3478-64D0-AAF3-A3E38EE1E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DCD4E07-44E3-7E8C-EA24-AC51F5C04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11571AA-6E9C-74D2-A52F-A835D2D52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BF3D-5772-45A9-B402-DBBC5FE9BD69}" type="datetimeFigureOut">
              <a:rPr lang="el-GR" smtClean="0"/>
              <a:t>11/11/2025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4CCC303-2B9A-42A4-75A5-F2D7B9B98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E388BEE-3A42-D322-6E18-8A6D9A631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B73E-6CCC-48AA-A98A-33C95B5343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5063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CCF5BCE-A285-B013-1E70-9B3ED12D4A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60EB7BB-4C86-E92B-36D9-04D710369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4560868-3673-2877-2BA6-2CD880F19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BF3D-5772-45A9-B402-DBBC5FE9BD69}" type="datetimeFigureOut">
              <a:rPr lang="el-GR" smtClean="0"/>
              <a:t>11/11/2025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3A793F3-3B66-8BC6-0E4B-FA7DA995E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CE9FDA1-C59E-5AC4-1723-817C36E9A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B73E-6CCC-48AA-A98A-33C95B5343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507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135BE7-E470-A204-8F90-B3AB23292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26BF8A7-AFB4-F57F-6E58-3C9C21356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355C6A6-6D62-3E3E-696B-C04678FCD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BF3D-5772-45A9-B402-DBBC5FE9BD69}" type="datetimeFigureOut">
              <a:rPr lang="el-GR" smtClean="0"/>
              <a:t>11/11/2025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ACEA59B-E1FC-6D10-0CA0-38525F5D7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8E38FCE-31BA-3B41-56B7-485239C6C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B73E-6CCC-48AA-A98A-33C95B5343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428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15DF74-78EF-4CBB-2F0C-50EA6FA9D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562D13A-8F56-24ED-07B4-7A910D77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AE86F84-495A-2BC2-7276-777A0C154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BF3D-5772-45A9-B402-DBBC5FE9BD69}" type="datetimeFigureOut">
              <a:rPr lang="el-GR" smtClean="0"/>
              <a:t>11/11/2025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DADA010-B157-E223-9B2D-F91E4D5AD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288FCA5-83C8-DC63-67C2-AD42E45E8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B73E-6CCC-48AA-A98A-33C95B5343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379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C96397-7751-32C4-78F2-9AFF0EE8D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068924A-8831-01B0-363D-BF5EE46DCC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614A859-2283-9438-E274-046511D17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93BEF84-0A6C-A3B9-8E83-E2B3F43A7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BF3D-5772-45A9-B402-DBBC5FE9BD69}" type="datetimeFigureOut">
              <a:rPr lang="el-GR" smtClean="0"/>
              <a:t>11/11/2025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A8039E8-8817-A07E-D813-66C0C9540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00EB859-EDB6-24D2-C824-6A0E0376D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B73E-6CCC-48AA-A98A-33C95B5343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219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D6C737-ABB8-999F-A0B4-C57C31BE8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5CBF86F-6079-7C0B-AA60-2E5C65F1A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0CD62BC-1DED-B90B-A1FE-F06769E74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E95D26A-869E-DADC-C1E9-D964F5D48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E8C36E7-BA50-03CE-9CA2-EE78C06339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FD96E48-D487-575D-AA88-17175651D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BF3D-5772-45A9-B402-DBBC5FE9BD69}" type="datetimeFigureOut">
              <a:rPr lang="el-GR" smtClean="0"/>
              <a:t>11/11/2025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22F4AE8A-7DDC-5285-11E9-571BDE601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95F060D-C2BA-441E-CDB9-1048A5B2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B73E-6CCC-48AA-A98A-33C95B5343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359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E61568-2220-E8D6-0D29-5DC7D3841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1EFD6D57-B633-F77D-3D90-161D345BA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BF3D-5772-45A9-B402-DBBC5FE9BD69}" type="datetimeFigureOut">
              <a:rPr lang="el-GR" smtClean="0"/>
              <a:t>11/11/2025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B01FF46-A898-D98D-C56E-AA500F017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4245CD6-D22E-E8C7-3F60-B92AD760E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B73E-6CCC-48AA-A98A-33C95B5343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853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2E17260-7B6C-B4CC-EC9C-CC6BF097D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BF3D-5772-45A9-B402-DBBC5FE9BD69}" type="datetimeFigureOut">
              <a:rPr lang="el-GR" smtClean="0"/>
              <a:t>11/11/2025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D60E9904-ACE2-65D6-CF78-CBA68BF79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6203E7F-22B2-08D0-E012-E08A5CCCB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B73E-6CCC-48AA-A98A-33C95B5343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536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B56AF5-ABDB-BC95-1F16-5D33507AA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54E33F5-842E-69B2-AD51-14E7AAACC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06EE5D2-B571-1300-19B7-ED3D22153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3984FB5-74C9-6F31-08B4-B8C9F182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BF3D-5772-45A9-B402-DBBC5FE9BD69}" type="datetimeFigureOut">
              <a:rPr lang="el-GR" smtClean="0"/>
              <a:t>11/11/2025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8C1EDA5-5ED6-AC25-3DEF-57CBE806B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1F67A07-E390-2F0F-B64C-63741589F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B73E-6CCC-48AA-A98A-33C95B5343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341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851B34-675F-4B7D-B240-3B8BD832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86DBCE2-5423-B4F4-EB19-7DE52F9AB6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1F3F992-01E0-AF11-E980-DEDFAACAD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243C9A0-1ABE-E9B7-DAC0-6768C9E70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BF3D-5772-45A9-B402-DBBC5FE9BD69}" type="datetimeFigureOut">
              <a:rPr lang="el-GR" smtClean="0"/>
              <a:t>11/11/2025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DCDDE89-CCFD-DE03-BFBD-CA1B33032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D122842-97B1-BFD7-FCC1-87A99A38C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B73E-6CCC-48AA-A98A-33C95B5343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5985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90810632-9EF5-80DC-0A4A-80FE79E92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3B84B72-D100-0F62-407D-39B7EA24D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80C3AFD-FFB7-EBDA-A455-2D26E1071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7BF3D-5772-45A9-B402-DBBC5FE9BD69}" type="datetimeFigureOut">
              <a:rPr lang="el-GR" smtClean="0"/>
              <a:t>11/11/2025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93880F8-A297-8227-C9F8-A472905917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6DD7883-FAD9-943E-2671-14B35AA8E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CB73E-6CCC-48AA-A98A-33C95B5343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503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A81DEC-2851-34CF-25D1-4374AFC8B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39013"/>
            <a:ext cx="9144000" cy="1145219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sz="3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Κλινική Άσκηση 2Α</a:t>
            </a:r>
            <a:br>
              <a:rPr lang="el-G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Υπερλιπιδαιμίες</a:t>
            </a:r>
            <a:endParaRPr lang="el-GR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1BAC172-07A0-DF7A-34CB-B6F969507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95784"/>
            <a:ext cx="9144000" cy="1331650"/>
          </a:xfrm>
        </p:spPr>
        <p:txBody>
          <a:bodyPr>
            <a:noAutofit/>
          </a:bodyPr>
          <a:lstStyle/>
          <a:p>
            <a:r>
              <a:rPr lang="el-GR" sz="1500" b="1" dirty="0">
                <a:latin typeface="Arial" panose="020B0604020202020204" pitchFamily="34" charset="0"/>
                <a:cs typeface="Arial" panose="020B0604020202020204" pitchFamily="34" charset="0"/>
              </a:rPr>
              <a:t>Γεώργιος Παυλίδης</a:t>
            </a:r>
          </a:p>
          <a:p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Επίκουρος Καθηγητής Παθολογίας</a:t>
            </a:r>
          </a:p>
          <a:p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Δ’ Παθολογική Κλινική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Ε.Κ.Π.Α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Π.Γ.Ν. «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Αττικόν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8AF39CE-7AD8-8920-445B-591BD8862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31" y="303606"/>
            <a:ext cx="1025657" cy="143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2F3A720D-42DE-A3C5-C2BB-814B88B12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3406" y="303606"/>
            <a:ext cx="1180263" cy="14376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AC138C-BF3F-A34E-B19D-CAF9FE7C185C}"/>
              </a:ext>
            </a:extLst>
          </p:cNvPr>
          <p:cNvSpPr txBox="1"/>
          <p:nvPr/>
        </p:nvSpPr>
        <p:spPr>
          <a:xfrm>
            <a:off x="3497802" y="410732"/>
            <a:ext cx="4846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ΕΚΠΑΙΔΕΥΤΙΚΟ ΠΡΟΓΡΑΜΜΑ ΜΑΘΗΜΑΤΟΣ</a:t>
            </a:r>
          </a:p>
          <a:p>
            <a:pPr algn="ctr"/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ΠΑΘΟΛΟΓΙΑ</a:t>
            </a:r>
          </a:p>
          <a:p>
            <a:pPr algn="ctr"/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l-GR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ου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ΕΞΑΜΗΝΟΥ</a:t>
            </a:r>
          </a:p>
          <a:p>
            <a:pPr algn="ctr"/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ΑΚΑΔΗΜΑΪΚΟΥ ΕΤΟΥΣ 2025-2026</a:t>
            </a:r>
          </a:p>
        </p:txBody>
      </p:sp>
    </p:spTree>
    <p:extLst>
      <p:ext uri="{BB962C8B-B14F-4D97-AF65-F5344CB8AC3E}">
        <p14:creationId xmlns:p14="http://schemas.microsoft.com/office/powerpoint/2010/main" val="273441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1"/>
    </mc:Choice>
    <mc:Fallback xmlns="">
      <p:transition spd="slow" advTm="703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3CEB9-2F0D-F901-3A53-70BDD9739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07A201-97C4-81F3-194A-ECFAB8F67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4786"/>
          </a:xfrm>
        </p:spPr>
        <p:txBody>
          <a:bodyPr>
            <a:normAutofit/>
          </a:bodyPr>
          <a:lstStyle/>
          <a:p>
            <a:r>
              <a:rPr lang="el-GR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Είδη </a:t>
            </a:r>
            <a:r>
              <a:rPr lang="el-GR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λιποπρωτεϊνών</a:t>
            </a:r>
            <a:endParaRPr lang="el-GR" sz="3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0179F44-7AD4-406F-4F89-2E2E5DA1E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629"/>
            <a:ext cx="6050872" cy="4916334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Χυλομικρά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Πολύ χαμηλής πυκνότητας λιποπρωτεΐνη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VLDL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Ενδιάμεσης πυκνότητας λιποπρωτεΐνη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IDL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Χαμηλής πυκνότητας λιποπρωτεΐνη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LDL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Υψηλής πυκνότητας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λιποπρωτεΐνη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HDL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Λιποπρωτεΐνη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Lp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a)]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19D0DFF-215A-D306-7CFD-D002414E6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072" y="1509204"/>
            <a:ext cx="4935983" cy="33291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817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2D38F0-0CCC-7ECE-23A0-569B404AB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5908"/>
          </a:xfrm>
        </p:spPr>
        <p:txBody>
          <a:bodyPr>
            <a:normAutofit/>
          </a:bodyPr>
          <a:lstStyle/>
          <a:p>
            <a:r>
              <a:rPr lang="el-GR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Χαρακτηριστικά κυριότερων </a:t>
            </a:r>
            <a:r>
              <a:rPr lang="el-GR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λιποπρωτεϊνών</a:t>
            </a:r>
            <a:endParaRPr lang="el-GR" sz="3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D54C1EBD-1904-CD5F-D2EB-A28D5D32EC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211020"/>
              </p:ext>
            </p:extLst>
          </p:nvPr>
        </p:nvGraphicFramePr>
        <p:xfrm>
          <a:off x="838200" y="1825625"/>
          <a:ext cx="10515600" cy="250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85721203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38119020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35401364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7594754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7328846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l-G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Χυλομικρά</a:t>
                      </a:r>
                      <a:endParaRPr lang="el-G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VLDL</a:t>
                      </a:r>
                      <a:endParaRPr lang="el-G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LDL</a:t>
                      </a:r>
                      <a:endParaRPr lang="el-G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HDL</a:t>
                      </a:r>
                      <a:endParaRPr lang="el-G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124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Προέλευση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Έντερο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Ήπαρ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VLDL</a:t>
                      </a:r>
                      <a:endParaRPr lang="el-G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Έντερο, ήπαρ, άλλες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λιποπρωτεΐνες</a:t>
                      </a:r>
                      <a:endParaRPr lang="el-G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04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Πρωτεΐνες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055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Κύριο λιπίδιο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TRG (90%)</a:t>
                      </a:r>
                      <a:endParaRPr lang="el-G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TRG (90%)</a:t>
                      </a:r>
                      <a:endParaRPr lang="el-G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Χοληστερόλη (50%)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Φωσφολιπίδια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(25%)</a:t>
                      </a:r>
                    </a:p>
                    <a:p>
                      <a:pPr algn="ctr"/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Χοληστερόλη (20%)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912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Είδος μεταφοράς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TRG 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από το γαστρεντερικό σωλήνα στο ήπαρ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TRG 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από το ήπαρ προς τους ιστούς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Μεταφορά χοληστερόλης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Μεταφορά χοληστερόλης στο ήπαρ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60129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7DF929E-050D-B254-BF9D-EC26CA9DD68E}"/>
              </a:ext>
            </a:extLst>
          </p:cNvPr>
          <p:cNvSpPr txBox="1"/>
          <p:nvPr/>
        </p:nvSpPr>
        <p:spPr>
          <a:xfrm>
            <a:off x="7403977" y="6205491"/>
            <a:ext cx="3949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Damjanov I. Pathophysiology, 1st edition. Elsevier 2009</a:t>
            </a:r>
            <a:endParaRPr lang="el-G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940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BB68F-5928-0116-A065-9EC645542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8D87B6-CC62-D985-3EC2-E70E38833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4786"/>
          </a:xfrm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r>
              <a:rPr lang="el-GR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058FA06-09CD-6563-C982-D63FF83BA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629"/>
            <a:ext cx="6769963" cy="51224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Σωματίδιο τύπου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LDL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που χαρακτηρίζεται από την παρουσία της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apo(a)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, η οποία συνδέεται με την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ApoB100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, την κύρια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απολιποπρωτεΐνη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των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LDL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l-GR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Η σύνθεσή της στα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ηπατοκύτταρα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αποτελεί τον πιο σημαντικό παράγοντα που καθορίζει τα επίπεδά της στο πλάσμα, είναι γενετικά καθορισμένη και συσχετίζεται με τις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ισομορφές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της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apo(a).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Οι δυσμενείς δράσεις της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συσχετίζονται τόσο με τη δυνατότητά της ως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LDL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σωματίδιο να </a:t>
            </a:r>
            <a:r>
              <a:rPr lang="el-G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προάγει την εξέλιξη της αθηρωμάτωσης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στο αγγειακό τοίχωμα, όσο και με την </a:t>
            </a:r>
            <a:r>
              <a:rPr lang="el-G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εκλεκτική αναστολή της </a:t>
            </a:r>
            <a:r>
              <a:rPr lang="el-GR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ινωδόλυσης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[η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apo(a)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έχει δομική ομοιότητα με το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πλασμινογόνο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endParaRPr lang="el-GR" sz="18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F1B3BAE-59CC-DF21-C100-29B2B184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083" y="1571348"/>
            <a:ext cx="4136995" cy="369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31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0C671-3867-9BC2-FDEF-65776A1E0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72A18C-5EA2-0FCF-AF6B-87D7937AC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4786"/>
          </a:xfrm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r>
              <a:rPr lang="el-GR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αθηροθρομβωτική</a:t>
            </a:r>
            <a:r>
              <a:rPr lang="el-GR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νόσος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C085024-A48E-C41B-BCE6-979FBBAE8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6397101" cy="34534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900" dirty="0">
                <a:latin typeface="Arial" panose="020B0604020202020204" pitchFamily="34" charset="0"/>
                <a:cs typeface="Arial" panose="020B0604020202020204" pitchFamily="34" charset="0"/>
              </a:rPr>
              <a:t>Αυξάνει την έκφραση των μορίων προσκόλλησης στα ενδοθηλιακά κύτταρα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l-GR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900" dirty="0">
                <a:latin typeface="Arial" panose="020B0604020202020204" pitchFamily="34" charset="0"/>
                <a:cs typeface="Arial" panose="020B0604020202020204" pitchFamily="34" charset="0"/>
              </a:rPr>
              <a:t>Αυξάνει τη μετανάστευση των μονοκυττάρων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l-GR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900" dirty="0">
                <a:latin typeface="Arial" panose="020B0604020202020204" pitchFamily="34" charset="0"/>
                <a:cs typeface="Arial" panose="020B0604020202020204" pitchFamily="34" charset="0"/>
              </a:rPr>
              <a:t>Προάγει τη στρατολόγηση και ενεργοποίηση των φλεγμονωδών κυττάρων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l-GR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900" dirty="0">
                <a:latin typeface="Arial" panose="020B0604020202020204" pitchFamily="34" charset="0"/>
                <a:cs typeface="Arial" panose="020B0604020202020204" pitchFamily="34" charset="0"/>
              </a:rPr>
              <a:t>Αναστέλλει την ενεργοποίηση του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TGF-</a:t>
            </a:r>
            <a:r>
              <a:rPr lang="el-GR" sz="19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l-GR" sz="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900" dirty="0">
                <a:latin typeface="Arial" panose="020B0604020202020204" pitchFamily="34" charset="0"/>
                <a:cs typeface="Arial" panose="020B0604020202020204" pitchFamily="34" charset="0"/>
              </a:rPr>
              <a:t>Αυξάνει τον πολλαπλασιασμό των λείων </a:t>
            </a:r>
            <a:r>
              <a:rPr lang="el-GR" sz="1900" dirty="0" err="1">
                <a:latin typeface="Arial" panose="020B0604020202020204" pitchFamily="34" charset="0"/>
                <a:cs typeface="Arial" panose="020B0604020202020204" pitchFamily="34" charset="0"/>
              </a:rPr>
              <a:t>μυικών</a:t>
            </a:r>
            <a:r>
              <a:rPr lang="el-GR" sz="1900" dirty="0">
                <a:latin typeface="Arial" panose="020B0604020202020204" pitchFamily="34" charset="0"/>
                <a:cs typeface="Arial" panose="020B0604020202020204" pitchFamily="34" charset="0"/>
              </a:rPr>
              <a:t> ινών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0053B30F-A71E-A1CD-7A3B-C5F0A4146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083" y="1571348"/>
            <a:ext cx="4136995" cy="369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27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AFC59-D415-2CD4-F30E-E3505F4BA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4CD843-B959-FDAE-EBB3-B010C1EB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4786"/>
          </a:xfrm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r>
              <a:rPr lang="el-GR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αθηροθρομβωτική</a:t>
            </a:r>
            <a:r>
              <a:rPr lang="el-GR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νόσος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70BF606-8D07-847D-26A6-432E385A2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629"/>
            <a:ext cx="6698942" cy="4083728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900" dirty="0">
                <a:latin typeface="Arial" panose="020B0604020202020204" pitchFamily="34" charset="0"/>
                <a:cs typeface="Arial" panose="020B0604020202020204" pitchFamily="34" charset="0"/>
              </a:rPr>
              <a:t>Τα οξειδωμένα </a:t>
            </a:r>
            <a:r>
              <a:rPr lang="el-GR" sz="1900" dirty="0" err="1">
                <a:latin typeface="Arial" panose="020B0604020202020204" pitchFamily="34" charset="0"/>
                <a:cs typeface="Arial" panose="020B0604020202020204" pitchFamily="34" charset="0"/>
              </a:rPr>
              <a:t>φωσφολιπίδια</a:t>
            </a:r>
            <a:r>
              <a:rPr lang="el-GR" sz="1900" dirty="0">
                <a:latin typeface="Arial" panose="020B0604020202020204" pitchFamily="34" charset="0"/>
                <a:cs typeface="Arial" panose="020B0604020202020204" pitchFamily="34" charset="0"/>
              </a:rPr>
              <a:t> που συσχετίζονται με την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Lp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el-GR" sz="1900" dirty="0">
                <a:latin typeface="Arial" panose="020B0604020202020204" pitchFamily="34" charset="0"/>
                <a:cs typeface="Arial" panose="020B0604020202020204" pitchFamily="34" charset="0"/>
              </a:rPr>
              <a:t>διαδραματίζουν σημαντικό ρόλο στην παθογένεια της αθηρωμάτωσης.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l-GR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900" dirty="0">
                <a:latin typeface="Arial" panose="020B0604020202020204" pitchFamily="34" charset="0"/>
                <a:cs typeface="Arial" panose="020B0604020202020204" pitchFamily="34" charset="0"/>
              </a:rPr>
              <a:t>Τα επίπεδα της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Lp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el-GR" sz="1900" dirty="0">
                <a:latin typeface="Arial" panose="020B0604020202020204" pitchFamily="34" charset="0"/>
                <a:cs typeface="Arial" panose="020B0604020202020204" pitchFamily="34" charset="0"/>
              </a:rPr>
              <a:t>συσχετίζονται με την </a:t>
            </a:r>
            <a:r>
              <a:rPr lang="el-GR" sz="1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ασβέστωση</a:t>
            </a:r>
            <a:r>
              <a:rPr lang="el-GR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στένωση της αορτικής βαλβίδας</a:t>
            </a:r>
            <a:r>
              <a:rPr lang="el-GR" sz="1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l-GR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900" dirty="0">
                <a:latin typeface="Arial" panose="020B0604020202020204" pitchFamily="34" charset="0"/>
                <a:cs typeface="Arial" panose="020B0604020202020204" pitchFamily="34" charset="0"/>
              </a:rPr>
              <a:t>Επειδή </a:t>
            </a:r>
            <a:r>
              <a:rPr lang="el-GR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45% της </a:t>
            </a:r>
            <a:r>
              <a:rPr lang="en-US" sz="1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</a:t>
            </a:r>
            <a:r>
              <a:rPr lang="en-US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el-GR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είναι χοληστερόλη</a:t>
            </a:r>
            <a:r>
              <a:rPr lang="el-GR" sz="1900" dirty="0">
                <a:latin typeface="Arial" panose="020B0604020202020204" pitchFamily="34" charset="0"/>
                <a:cs typeface="Arial" panose="020B0604020202020204" pitchFamily="34" charset="0"/>
              </a:rPr>
              <a:t>, σε άτομα με υψηλές τιμές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Lp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el-GR" sz="1900" dirty="0">
                <a:latin typeface="Arial" panose="020B0604020202020204" pitchFamily="34" charset="0"/>
                <a:cs typeface="Arial" panose="020B0604020202020204" pitchFamily="34" charset="0"/>
              </a:rPr>
              <a:t>τα επίπεδα της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LDL </a:t>
            </a:r>
            <a:r>
              <a:rPr lang="el-GR" sz="1900" dirty="0">
                <a:latin typeface="Arial" panose="020B0604020202020204" pitchFamily="34" charset="0"/>
                <a:cs typeface="Arial" panose="020B0604020202020204" pitchFamily="34" charset="0"/>
              </a:rPr>
              <a:t>χοληστερόλης μπορεί να υπολογίζονται ψευδώς αυξημένα, ενώ μπορεί να δίνεται η εντύπωση μειωμένης ανταπόκρισης στη θεραπεία με </a:t>
            </a:r>
            <a:r>
              <a:rPr lang="el-GR" sz="1900" dirty="0" err="1">
                <a:latin typeface="Arial" panose="020B0604020202020204" pitchFamily="34" charset="0"/>
                <a:cs typeface="Arial" panose="020B0604020202020204" pitchFamily="34" charset="0"/>
              </a:rPr>
              <a:t>στατίνη</a:t>
            </a:r>
            <a:r>
              <a:rPr lang="el-GR" sz="1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l-GR" sz="1900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53614F8F-F998-89D8-D3A6-F45DBAC5D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083" y="1571348"/>
            <a:ext cx="4136995" cy="369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14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925A3-B658-AD62-90CA-7EAB1ADA5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37BA52-9770-6951-D84D-C4CA38AA7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4786"/>
          </a:xfrm>
        </p:spPr>
        <p:txBody>
          <a:bodyPr>
            <a:normAutofit/>
          </a:bodyPr>
          <a:lstStyle/>
          <a:p>
            <a:r>
              <a:rPr lang="el-GR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Ολική χοληστερόλη 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BF66E0A-8AD3-4AE0-E1F7-C592253E9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629"/>
            <a:ext cx="10515600" cy="4916334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Το σύνολο της χοληστερόλης που κυκλοφορεί στο αίμα ονομάζεται ολική χοληστερόλη και αποτελείται από τη χοληστερόλη που περιέχουν οι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LDL,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οι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VLDL,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οι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HDL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και η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l-GR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VLDL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χοληστερόλη ισούται περίπου με το 1/5 των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τριγλυκεριδίων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νηστείας.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0B96D11-2122-A9D6-0597-DC2ED88AE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553" y="3231471"/>
            <a:ext cx="4216893" cy="325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61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773DC-2841-BE44-7ABB-409A93954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83465F-4D35-C544-D60D-2782CF99B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452"/>
            <a:ext cx="10515600" cy="381740"/>
          </a:xfrm>
        </p:spPr>
        <p:txBody>
          <a:bodyPr>
            <a:normAutofit fontScale="90000"/>
          </a:bodyPr>
          <a:lstStyle/>
          <a:p>
            <a:r>
              <a:rPr lang="el-GR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Απορρόφηση, μεταφορά και αποθήκευση λιπιδίων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5F91BE-8941-8D5D-CFAF-633C5FCB3553}"/>
              </a:ext>
            </a:extLst>
          </p:cNvPr>
          <p:cNvSpPr txBox="1"/>
          <p:nvPr/>
        </p:nvSpPr>
        <p:spPr>
          <a:xfrm>
            <a:off x="6001305" y="6427433"/>
            <a:ext cx="53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Davidson’s Principles and Practice of Medicine, 24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Edition. Elsevier 2023.</a:t>
            </a:r>
            <a:endParaRPr lang="el-G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3730A11B-D1B8-96FF-0B02-C096B7445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7689" y="763480"/>
            <a:ext cx="6294268" cy="5663953"/>
          </a:xfrm>
        </p:spPr>
      </p:pic>
    </p:spTree>
    <p:extLst>
      <p:ext uri="{BB962C8B-B14F-4D97-AF65-F5344CB8AC3E}">
        <p14:creationId xmlns:p14="http://schemas.microsoft.com/office/powerpoint/2010/main" val="270793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49129-806D-D6DF-0322-BC66263D0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B2DE5E-CBF8-6D17-C75F-B07549854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014"/>
            <a:ext cx="10515600" cy="599242"/>
          </a:xfrm>
        </p:spPr>
        <p:txBody>
          <a:bodyPr>
            <a:normAutofit/>
          </a:bodyPr>
          <a:lstStyle/>
          <a:p>
            <a:r>
              <a:rPr lang="el-GR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Πρωτοπαθείς δυσλιπιδαιμίες 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8F66C7F-5362-75A0-31C8-E56D3378D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1033"/>
            <a:ext cx="10515600" cy="5663953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l-GR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Οικογενές</a:t>
            </a:r>
            <a:r>
              <a:rPr lang="el-GR" sz="2300" b="1" dirty="0">
                <a:latin typeface="Arial" panose="020B0604020202020204" pitchFamily="34" charset="0"/>
                <a:cs typeface="Arial" panose="020B0604020202020204" pitchFamily="34" charset="0"/>
              </a:rPr>
              <a:t> σύνδρομο </a:t>
            </a:r>
            <a:r>
              <a:rPr lang="el-GR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χυλομικροναιμίας</a:t>
            </a:r>
            <a:r>
              <a:rPr lang="el-GR" sz="23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sz="2300" dirty="0">
                <a:latin typeface="Arial" panose="020B0604020202020204" pitchFamily="34" charset="0"/>
                <a:cs typeface="Arial" panose="020B0604020202020204" pitchFamily="34" charset="0"/>
              </a:rPr>
              <a:t> κληρονομείται με </a:t>
            </a:r>
            <a:r>
              <a:rPr lang="el-GR" sz="2300" dirty="0" err="1">
                <a:latin typeface="Arial" panose="020B0604020202020204" pitchFamily="34" charset="0"/>
                <a:cs typeface="Arial" panose="020B0604020202020204" pitchFamily="34" charset="0"/>
              </a:rPr>
              <a:t>αυτοσωματικό</a:t>
            </a:r>
            <a:r>
              <a:rPr lang="el-GR" sz="2300" dirty="0">
                <a:latin typeface="Arial" panose="020B0604020202020204" pitchFamily="34" charset="0"/>
                <a:cs typeface="Arial" panose="020B0604020202020204" pitchFamily="34" charset="0"/>
              </a:rPr>
              <a:t> υπολειπόμενο χαρακτήρα. Μεγάλη αύξηση των </a:t>
            </a:r>
            <a:r>
              <a:rPr lang="el-GR" sz="2300" dirty="0" err="1">
                <a:latin typeface="Arial" panose="020B0604020202020204" pitchFamily="34" charset="0"/>
                <a:cs typeface="Arial" panose="020B0604020202020204" pitchFamily="34" charset="0"/>
              </a:rPr>
              <a:t>τριγλυκεριδίων</a:t>
            </a:r>
            <a:r>
              <a:rPr lang="el-GR" sz="23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TRG)</a:t>
            </a:r>
            <a:r>
              <a:rPr lang="el-GR" sz="2300" dirty="0">
                <a:latin typeface="Arial" panose="020B0604020202020204" pitchFamily="34" charset="0"/>
                <a:cs typeface="Arial" panose="020B0604020202020204" pitchFamily="34" charset="0"/>
              </a:rPr>
              <a:t> (&gt;885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mg/dL) </a:t>
            </a:r>
            <a:r>
              <a:rPr lang="el-GR" sz="2300" dirty="0">
                <a:latin typeface="Arial" panose="020B0604020202020204" pitchFamily="34" charset="0"/>
                <a:cs typeface="Arial" panose="020B0604020202020204" pitchFamily="34" charset="0"/>
              </a:rPr>
              <a:t>και συσχετίζεται με αυξημένο κίνδυνο οξείας παγκρεατίτιδας.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el-GR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l-GR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Οικογενής</a:t>
            </a:r>
            <a:r>
              <a:rPr lang="el-GR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υπερχοληστερολαιμία</a:t>
            </a:r>
            <a:r>
              <a:rPr lang="el-GR" sz="23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FH): </a:t>
            </a:r>
            <a:r>
              <a:rPr lang="el-GR" sz="2300" dirty="0">
                <a:latin typeface="Arial" panose="020B0604020202020204" pitchFamily="34" charset="0"/>
                <a:cs typeface="Arial" panose="020B0604020202020204" pitchFamily="34" charset="0"/>
              </a:rPr>
              <a:t>οφείλεται σε δυσλειτουργία των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LDL </a:t>
            </a:r>
            <a:r>
              <a:rPr lang="el-GR" sz="2300" dirty="0">
                <a:latin typeface="Arial" panose="020B0604020202020204" pitchFamily="34" charset="0"/>
                <a:cs typeface="Arial" panose="020B0604020202020204" pitchFamily="34" charset="0"/>
              </a:rPr>
              <a:t>υποδοχέων και κληρονομείται με </a:t>
            </a:r>
            <a:r>
              <a:rPr lang="el-GR" sz="2300" dirty="0" err="1">
                <a:latin typeface="Arial" panose="020B0604020202020204" pitchFamily="34" charset="0"/>
                <a:cs typeface="Arial" panose="020B0604020202020204" pitchFamily="34" charset="0"/>
              </a:rPr>
              <a:t>αυτοσωματικό</a:t>
            </a:r>
            <a:r>
              <a:rPr lang="el-GR" sz="2300" dirty="0">
                <a:latin typeface="Arial" panose="020B0604020202020204" pitchFamily="34" charset="0"/>
                <a:cs typeface="Arial" panose="020B0604020202020204" pitchFamily="34" charset="0"/>
              </a:rPr>
              <a:t> επικρατούντα χαρακτήρα. Πολύ υψηλά επίπεδα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LDL-C</a:t>
            </a:r>
            <a:r>
              <a:rPr lang="el-GR" sz="2300" dirty="0">
                <a:latin typeface="Arial" panose="020B0604020202020204" pitchFamily="34" charset="0"/>
                <a:cs typeface="Arial" panose="020B0604020202020204" pitchFamily="34" charset="0"/>
              </a:rPr>
              <a:t>. Παρουσία </a:t>
            </a:r>
            <a:r>
              <a:rPr lang="el-GR" sz="2300" dirty="0" err="1">
                <a:latin typeface="Arial" panose="020B0604020202020204" pitchFamily="34" charset="0"/>
                <a:cs typeface="Arial" panose="020B0604020202020204" pitchFamily="34" charset="0"/>
              </a:rPr>
              <a:t>ξανθελασμάτων</a:t>
            </a:r>
            <a:r>
              <a:rPr lang="el-GR" sz="2300" dirty="0">
                <a:latin typeface="Arial" panose="020B0604020202020204" pitchFamily="34" charset="0"/>
                <a:cs typeface="Arial" panose="020B0604020202020204" pitchFamily="34" charset="0"/>
              </a:rPr>
              <a:t>, ξανθωμάτων, </a:t>
            </a:r>
            <a:r>
              <a:rPr lang="el-GR" sz="2300" dirty="0" err="1">
                <a:latin typeface="Arial" panose="020B0604020202020204" pitchFamily="34" charset="0"/>
                <a:cs typeface="Arial" panose="020B0604020202020204" pitchFamily="34" charset="0"/>
              </a:rPr>
              <a:t>γεροντότοξου</a:t>
            </a:r>
            <a:r>
              <a:rPr lang="el-GR" sz="2300" dirty="0">
                <a:latin typeface="Arial" panose="020B0604020202020204" pitchFamily="34" charset="0"/>
                <a:cs typeface="Arial" panose="020B0604020202020204" pitchFamily="34" charset="0"/>
              </a:rPr>
              <a:t> και πρώιμης αθηρωμάτωσης και στεφανιαίας νόσου. Διακρίνεται σε </a:t>
            </a:r>
            <a:r>
              <a:rPr lang="el-GR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ομόζυγη (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HoFH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l-GR" sz="2300" dirty="0">
                <a:latin typeface="Arial" panose="020B0604020202020204" pitchFamily="34" charset="0"/>
                <a:cs typeface="Arial" panose="020B0604020202020204" pitchFamily="34" charset="0"/>
              </a:rPr>
              <a:t>με </a:t>
            </a:r>
            <a:r>
              <a:rPr lang="el-GR" sz="2300" dirty="0" err="1">
                <a:latin typeface="Arial" panose="020B0604020202020204" pitchFamily="34" charset="0"/>
                <a:cs typeface="Arial" panose="020B0604020202020204" pitchFamily="34" charset="0"/>
              </a:rPr>
              <a:t>επιπολασμό</a:t>
            </a:r>
            <a:r>
              <a:rPr lang="el-GR" sz="2300" dirty="0">
                <a:latin typeface="Arial" panose="020B0604020202020204" pitchFamily="34" charset="0"/>
                <a:cs typeface="Arial" panose="020B0604020202020204" pitchFamily="34" charset="0"/>
              </a:rPr>
              <a:t> 1/160.000-1/320.000 άτομα και </a:t>
            </a:r>
            <a:r>
              <a:rPr lang="el-GR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ετερόζυγη</a:t>
            </a:r>
            <a:r>
              <a:rPr lang="el-GR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HeFH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l-GR" sz="2300" dirty="0">
                <a:latin typeface="Arial" panose="020B0604020202020204" pitchFamily="34" charset="0"/>
                <a:cs typeface="Arial" panose="020B0604020202020204" pitchFamily="34" charset="0"/>
              </a:rPr>
              <a:t>με </a:t>
            </a:r>
            <a:r>
              <a:rPr lang="el-GR" sz="2300" dirty="0" err="1">
                <a:latin typeface="Arial" panose="020B0604020202020204" pitchFamily="34" charset="0"/>
                <a:cs typeface="Arial" panose="020B0604020202020204" pitchFamily="34" charset="0"/>
              </a:rPr>
              <a:t>επιπολασμό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1/200-1/</a:t>
            </a:r>
            <a:r>
              <a:rPr lang="el-GR" sz="2300" dirty="0"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300" dirty="0">
                <a:latin typeface="Arial" panose="020B0604020202020204" pitchFamily="34" charset="0"/>
                <a:cs typeface="Arial" panose="020B0604020202020204" pitchFamily="34" charset="0"/>
              </a:rPr>
              <a:t>άτομα.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el-GR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l-GR" sz="2300" b="1" dirty="0">
                <a:latin typeface="Arial" panose="020B0604020202020204" pitchFamily="34" charset="0"/>
                <a:cs typeface="Arial" panose="020B0604020202020204" pitchFamily="34" charset="0"/>
              </a:rPr>
              <a:t>Μεικτή </a:t>
            </a:r>
            <a:r>
              <a:rPr lang="el-GR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υπερλιπιδαιμία</a:t>
            </a:r>
            <a:r>
              <a:rPr lang="el-GR" sz="23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α) </a:t>
            </a:r>
            <a:r>
              <a:rPr lang="el-GR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οικογενής</a:t>
            </a:r>
            <a:r>
              <a:rPr lang="el-GR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μεικτή (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FCH)</a:t>
            </a:r>
            <a:r>
              <a:rPr lang="el-GR" sz="2300" dirty="0">
                <a:latin typeface="Arial" panose="020B0604020202020204" pitchFamily="34" charset="0"/>
                <a:cs typeface="Arial" panose="020B0604020202020204" pitchFamily="34" charset="0"/>
              </a:rPr>
              <a:t>, με </a:t>
            </a:r>
            <a:r>
              <a:rPr lang="el-GR" sz="2300" dirty="0" err="1">
                <a:latin typeface="Arial" panose="020B0604020202020204" pitchFamily="34" charset="0"/>
                <a:cs typeface="Arial" panose="020B0604020202020204" pitchFamily="34" charset="0"/>
              </a:rPr>
              <a:t>επιπολασμό</a:t>
            </a:r>
            <a:r>
              <a:rPr lang="el-GR" sz="2300" dirty="0">
                <a:latin typeface="Arial" panose="020B0604020202020204" pitchFamily="34" charset="0"/>
                <a:cs typeface="Arial" panose="020B0604020202020204" pitchFamily="34" charset="0"/>
              </a:rPr>
              <a:t> 1/300 άτομα, χαρακτηρίζεται από αύξηση της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LDL-C, </a:t>
            </a:r>
            <a:r>
              <a:rPr lang="el-GR" sz="2300" dirty="0">
                <a:latin typeface="Arial" panose="020B0604020202020204" pitchFamily="34" charset="0"/>
                <a:cs typeface="Arial" panose="020B0604020202020204" pitchFamily="34" charset="0"/>
              </a:rPr>
              <a:t>σημαντική αύξηση των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TRG</a:t>
            </a:r>
            <a:r>
              <a:rPr lang="el-GR" sz="2300" dirty="0">
                <a:latin typeface="Arial" panose="020B0604020202020204" pitchFamily="34" charset="0"/>
                <a:cs typeface="Arial" panose="020B0604020202020204" pitchFamily="34" charset="0"/>
              </a:rPr>
              <a:t> και μείωση της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HDL-C</a:t>
            </a:r>
            <a:r>
              <a:rPr lang="el-GR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β) </a:t>
            </a:r>
            <a:r>
              <a:rPr lang="el-GR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οικογενής</a:t>
            </a:r>
            <a:r>
              <a:rPr lang="el-GR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δυσβηταλιποπρωτεϊναιμία</a:t>
            </a:r>
            <a:r>
              <a:rPr lang="el-GR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300" dirty="0">
                <a:latin typeface="Arial" panose="020B0604020202020204" pitchFamily="34" charset="0"/>
                <a:cs typeface="Arial" panose="020B0604020202020204" pitchFamily="34" charset="0"/>
              </a:rPr>
              <a:t>(νόσος των </a:t>
            </a:r>
            <a:r>
              <a:rPr lang="el-GR" sz="2300" dirty="0" err="1">
                <a:latin typeface="Arial" panose="020B0604020202020204" pitchFamily="34" charset="0"/>
                <a:cs typeface="Arial" panose="020B0604020202020204" pitchFamily="34" charset="0"/>
              </a:rPr>
              <a:t>λιποπρωτεϊνικών</a:t>
            </a:r>
            <a:r>
              <a:rPr lang="el-GR" sz="2300" dirty="0">
                <a:latin typeface="Arial" panose="020B0604020202020204" pitchFamily="34" charset="0"/>
                <a:cs typeface="Arial" panose="020B0604020202020204" pitchFamily="34" charset="0"/>
              </a:rPr>
              <a:t> υπολειμμάτων) με </a:t>
            </a:r>
            <a:r>
              <a:rPr lang="el-GR" sz="2300" dirty="0" err="1">
                <a:latin typeface="Arial" panose="020B0604020202020204" pitchFamily="34" charset="0"/>
                <a:cs typeface="Arial" panose="020B0604020202020204" pitchFamily="34" charset="0"/>
              </a:rPr>
              <a:t>επιπολασμό</a:t>
            </a:r>
            <a:r>
              <a:rPr lang="el-GR" sz="2300" dirty="0">
                <a:latin typeface="Arial" panose="020B0604020202020204" pitchFamily="34" charset="0"/>
                <a:cs typeface="Arial" panose="020B0604020202020204" pitchFamily="34" charset="0"/>
              </a:rPr>
              <a:t> 1/10.000 άτομα, η οποία χαρακτηρίζεται από αύξηση της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LDL-C, </a:t>
            </a:r>
            <a:r>
              <a:rPr lang="el-GR" sz="2300" dirty="0">
                <a:latin typeface="Arial" panose="020B0604020202020204" pitchFamily="34" charset="0"/>
                <a:cs typeface="Arial" panose="020B0604020202020204" pitchFamily="34" charset="0"/>
              </a:rPr>
              <a:t>σημαντική αύξηση των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TRG</a:t>
            </a:r>
            <a:r>
              <a:rPr lang="el-GR" sz="2300" dirty="0">
                <a:latin typeface="Arial" panose="020B0604020202020204" pitchFamily="34" charset="0"/>
                <a:cs typeface="Arial" panose="020B0604020202020204" pitchFamily="34" charset="0"/>
              </a:rPr>
              <a:t> (400-800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mg/dL) </a:t>
            </a:r>
            <a:r>
              <a:rPr lang="el-GR" sz="2300" dirty="0">
                <a:latin typeface="Arial" panose="020B0604020202020204" pitchFamily="34" charset="0"/>
                <a:cs typeface="Arial" panose="020B0604020202020204" pitchFamily="34" charset="0"/>
              </a:rPr>
              <a:t>και μείωση της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HDL-C.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en-US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l-GR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Οικογενής</a:t>
            </a:r>
            <a:r>
              <a:rPr lang="el-GR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υπερτριγλυκεριδαιμία</a:t>
            </a:r>
            <a:r>
              <a:rPr lang="el-GR" sz="23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2300" dirty="0">
                <a:latin typeface="Arial" panose="020B0604020202020204" pitchFamily="34" charset="0"/>
                <a:cs typeface="Arial" panose="020B0604020202020204" pitchFamily="34" charset="0"/>
              </a:rPr>
              <a:t>παρουσιάζει </a:t>
            </a:r>
            <a:r>
              <a:rPr lang="el-GR" sz="2300" dirty="0" err="1">
                <a:latin typeface="Arial" panose="020B0604020202020204" pitchFamily="34" charset="0"/>
                <a:cs typeface="Arial" panose="020B0604020202020204" pitchFamily="34" charset="0"/>
              </a:rPr>
              <a:t>επιπολασμό</a:t>
            </a:r>
            <a:r>
              <a:rPr lang="el-GR" sz="2300" dirty="0">
                <a:latin typeface="Arial" panose="020B0604020202020204" pitchFamily="34" charset="0"/>
                <a:cs typeface="Arial" panose="020B0604020202020204" pitchFamily="34" charset="0"/>
              </a:rPr>
              <a:t> 1/2.000 άτομα και χαρακτηρίζεται από σημαντική αύξηση των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TRG.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el-GR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l-GR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Οικογενής</a:t>
            </a:r>
            <a:r>
              <a:rPr lang="el-GR" sz="2300" b="1" dirty="0">
                <a:latin typeface="Arial" panose="020B0604020202020204" pitchFamily="34" charset="0"/>
                <a:cs typeface="Arial" panose="020B0604020202020204" pitchFamily="34" charset="0"/>
              </a:rPr>
              <a:t> μείωση της 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HDL-C: </a:t>
            </a:r>
            <a:r>
              <a:rPr lang="el-GR" sz="2300" dirty="0">
                <a:latin typeface="Arial" panose="020B0604020202020204" pitchFamily="34" charset="0"/>
                <a:cs typeface="Arial" panose="020B0604020202020204" pitchFamily="34" charset="0"/>
              </a:rPr>
              <a:t>χαρακτηρίζεται από σημαντική μείωση της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HDL-C.  </a:t>
            </a:r>
            <a:r>
              <a:rPr lang="el-GR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3025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D979B0-0529-C390-BC28-FD6AD0C8E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676"/>
            <a:ext cx="10515600" cy="390617"/>
          </a:xfrm>
        </p:spPr>
        <p:txBody>
          <a:bodyPr>
            <a:noAutofit/>
          </a:bodyPr>
          <a:lstStyle/>
          <a:p>
            <a:pPr algn="ctr"/>
            <a:r>
              <a:rPr lang="el-G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7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Dutch</a:t>
            </a:r>
            <a:r>
              <a:rPr lang="el-GR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7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</a:t>
            </a:r>
            <a:r>
              <a:rPr lang="el-GR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7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</a:t>
            </a:r>
            <a:r>
              <a:rPr lang="el-GR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7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el-GR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κριτήρια για τη διάγνωση της </a:t>
            </a:r>
            <a:r>
              <a:rPr lang="el-GR" sz="17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ετερόζυγου</a:t>
            </a:r>
            <a:r>
              <a:rPr lang="el-GR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7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οικογενούς</a:t>
            </a:r>
            <a:r>
              <a:rPr lang="el-GR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7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υπερχοληστερολαιμίας</a:t>
            </a:r>
            <a:endParaRPr lang="el-GR" sz="17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2C374E1-1D21-8223-A92E-CF1581D7E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555" y="559293"/>
            <a:ext cx="5450889" cy="6130032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833EDE7-47C6-69CF-9F2C-E048391228D4}"/>
              </a:ext>
            </a:extLst>
          </p:cNvPr>
          <p:cNvSpPr/>
          <p:nvPr/>
        </p:nvSpPr>
        <p:spPr>
          <a:xfrm>
            <a:off x="3448878" y="6010184"/>
            <a:ext cx="5304504" cy="119270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61CA62A-6D05-7BE3-D636-B9166D869965}"/>
              </a:ext>
            </a:extLst>
          </p:cNvPr>
          <p:cNvSpPr/>
          <p:nvPr/>
        </p:nvSpPr>
        <p:spPr>
          <a:xfrm>
            <a:off x="3448878" y="636104"/>
            <a:ext cx="5304504" cy="119270"/>
          </a:xfrm>
          <a:prstGeom prst="rect">
            <a:avLst/>
          </a:pr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62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0976FC3-2FD0-F058-52D2-FB062DA30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57" y="275208"/>
            <a:ext cx="3755255" cy="2976239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9FB49DC0-80FA-C22B-82E7-2920F56AC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372" y="1852104"/>
            <a:ext cx="3755255" cy="315379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D0034E3-390A-92E9-7401-864E4A92E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3627" y="3701988"/>
            <a:ext cx="3755255" cy="24946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05AF00-DEC8-D437-AF57-D0A86E5C0354}"/>
              </a:ext>
            </a:extLst>
          </p:cNvPr>
          <p:cNvSpPr txBox="1"/>
          <p:nvPr/>
        </p:nvSpPr>
        <p:spPr>
          <a:xfrm>
            <a:off x="852255" y="3251447"/>
            <a:ext cx="266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Ξανθελάσματα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75D739-ED13-25F7-66A7-1ECF324D3A5B}"/>
              </a:ext>
            </a:extLst>
          </p:cNvPr>
          <p:cNvSpPr txBox="1"/>
          <p:nvPr/>
        </p:nvSpPr>
        <p:spPr>
          <a:xfrm>
            <a:off x="5140172" y="5005896"/>
            <a:ext cx="179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Ξανθώματα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91D74A-681D-6825-0372-86808E8F0495}"/>
              </a:ext>
            </a:extLst>
          </p:cNvPr>
          <p:cNvSpPr txBox="1"/>
          <p:nvPr/>
        </p:nvSpPr>
        <p:spPr>
          <a:xfrm>
            <a:off x="9179511" y="6196614"/>
            <a:ext cx="153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Γεροντότοξο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033E1D-E148-AEDE-ADF8-C4C247DD653A}"/>
              </a:ext>
            </a:extLst>
          </p:cNvPr>
          <p:cNvSpPr txBox="1"/>
          <p:nvPr/>
        </p:nvSpPr>
        <p:spPr>
          <a:xfrm>
            <a:off x="460158" y="6405239"/>
            <a:ext cx="4236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Macleod’s Clinical Examination, 15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Edition. Elsevier 2024.</a:t>
            </a:r>
            <a:endParaRPr lang="el-G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11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514D8-91FD-76DF-E500-EBF812E56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EB6401FE-1002-F305-6E9D-08C85DF13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0051"/>
            <a:ext cx="10515600" cy="293795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Άνδρας ηλικίας 35 ετών, έγγαμος, έμπορος.</a:t>
            </a:r>
          </a:p>
          <a:p>
            <a:pPr marL="0" indent="0">
              <a:lnSpc>
                <a:spcPct val="100000"/>
              </a:lnSpc>
              <a:buNone/>
            </a:pPr>
            <a:endParaRPr lang="el-GR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Αιτία εισόδου: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Διερεύνηση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οπισθοστερνικού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πόνου και διαλείποντος πόνου στην αριστερή γαστροκνημία κατά τη βάδιση.</a:t>
            </a:r>
          </a:p>
          <a:p>
            <a:pPr marL="0" indent="0">
              <a:lnSpc>
                <a:spcPct val="100000"/>
              </a:lnSpc>
              <a:buNone/>
            </a:pPr>
            <a:endParaRPr lang="el-GR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Παρούσα νόσος: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Αρχίζει από διετίας, όταν αναφέρονται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οπισθοστερνικοί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πόνοι, συνήθως ισχυρής εντάσεως, που επεκτείνονται κατά την κάτω γνάθο και επέρχονται μετά από έντονη κόπωση. Κατά τον τελευταίο μήνα οι «κρίσεις» αυτές έγιναν συχνότερες. Εκτός αυτών ο ασθενής εμφανίζει από έτους διαλείποντα πόνο κατά την αριστερή κνήμη,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συσφιγκτικού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χαρακτήρα, ο οποίος εμφανίζεται μετά βάδιση 100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περίπου. Ο ασθενής σταματά τη βάδιση για 2 έως 3 λεπτά, οπότε το άλγος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υφίεται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Τίτλος 1">
            <a:extLst>
              <a:ext uri="{FF2B5EF4-FFF2-40B4-BE49-F238E27FC236}">
                <a16:creationId xmlns:a16="http://schemas.microsoft.com/office/drawing/2014/main" id="{A1275765-9819-BA05-9B71-190D21CE4D0A}"/>
              </a:ext>
            </a:extLst>
          </p:cNvPr>
          <p:cNvSpPr txBox="1">
            <a:spLocks/>
          </p:cNvSpPr>
          <p:nvPr/>
        </p:nvSpPr>
        <p:spPr>
          <a:xfrm>
            <a:off x="838200" y="3519996"/>
            <a:ext cx="10668000" cy="2937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Ατομικό αναμνηστικό: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Υπέρταση από 5ετίας. Σε ηλικία 20 ετών αναφέρεται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σκωληκοειδεκτομή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l-GR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Συνήθειες και τρόπος ζωής: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Καπνίζει 30 τσιγάρα την ημέρα από ηλικίας 18 ετών. Ελαφρά χρήση οινοπνευματωδών ποτών. Καλή θρέψη. Είναι πατέρας 2 υγιών παιδιών.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l-GR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Κληρονομικό αναμνηστικό: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Ο πατέρας του πέθανε από καρδιακό νόσημα σε ηλικία 40 ετών. Η μητέρα του έπασχε από υπέρταση και απεβίωσε από εγκεφαλικό επεισόδιο. Ένας εκ των αδελφών του ασθενούς εμφάνισε έμφραγμα μυοκαρδίου.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4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43894-7EDC-832E-596C-66C942F4B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430ACC-AB6A-8D3B-4C21-B96A2E8BB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014"/>
            <a:ext cx="10515600" cy="599242"/>
          </a:xfrm>
        </p:spPr>
        <p:txBody>
          <a:bodyPr>
            <a:normAutofit/>
          </a:bodyPr>
          <a:lstStyle/>
          <a:p>
            <a:r>
              <a:rPr lang="el-GR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Δευτεροπαθείς δυσλιπιδαιμίες 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A1B5677-EC3B-F354-F36E-24CB388C0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1033"/>
            <a:ext cx="10515600" cy="56639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Σακχαρώδης διαβήτης: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προκαλεί σημαντική αύξηση των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τριγλυκεριδίων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(TRG)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και μείωση της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HDL-C.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Υποθυρεοειδισμός: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προκαλεί σημαντική αύξηση της ολικής χοληστερόλης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(TC)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και της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LDL-C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και αύξηση των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TRG.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l-GR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Χολόσταση</a:t>
            </a:r>
            <a:r>
              <a:rPr 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σε πρωτοπαθή χολική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χολαγγειίτιδα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PBC)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παρατηρείται αύξηση της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l-GR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Χρόνια νεφρική νόσος: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σημαντική αύξηση των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TRG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και μείωση της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HDL-C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l-GR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Νεφρωσικό</a:t>
            </a:r>
            <a:r>
              <a:rPr 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 σύνδρομο: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σημαντική αύξηση της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TC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LDL-C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καθώς και αύξηση των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TRG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l-GR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Κατάχρηση αλκοόλ: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σημαντική αύξηση των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TRG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l-GR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Σύνδρομο επίκτητης </a:t>
            </a:r>
            <a:r>
              <a:rPr lang="el-G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ανοσοανεπάρκειας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 (AIDS)</a:t>
            </a:r>
            <a:r>
              <a:rPr lang="el-GR" sz="1800" b="1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αύξηση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TRG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και μείωση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HDL-C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l-GR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Σύνδρομο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Cushing: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αύξηση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LDL-C, HDL-C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TRG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l-GR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Ψυχογενής ανορεξία: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αύξηση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TC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LDL-C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el-GR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118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BFC57-12C0-58C5-C970-3302D8DB1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B068D5-EEE5-5921-C4AF-35C9A6097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014"/>
            <a:ext cx="10515600" cy="599242"/>
          </a:xfrm>
        </p:spPr>
        <p:txBody>
          <a:bodyPr>
            <a:normAutofit/>
          </a:bodyPr>
          <a:lstStyle/>
          <a:p>
            <a:r>
              <a:rPr lang="el-GR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Δευτεροπαθείς δυσλιπιδαιμίες </a:t>
            </a:r>
          </a:p>
        </p:txBody>
      </p:sp>
      <p:graphicFrame>
        <p:nvGraphicFramePr>
          <p:cNvPr id="3" name="Θέση περιεχομένου 2">
            <a:extLst>
              <a:ext uri="{FF2B5EF4-FFF2-40B4-BE49-F238E27FC236}">
                <a16:creationId xmlns:a16="http://schemas.microsoft.com/office/drawing/2014/main" id="{E897FC3A-3060-58C7-C102-F6919C0567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654440"/>
              </p:ext>
            </p:extLst>
          </p:nvPr>
        </p:nvGraphicFramePr>
        <p:xfrm>
          <a:off x="838200" y="2352583"/>
          <a:ext cx="10515596" cy="2769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915">
                  <a:extLst>
                    <a:ext uri="{9D8B030D-6E8A-4147-A177-3AD203B41FA5}">
                      <a16:colId xmlns:a16="http://schemas.microsoft.com/office/drawing/2014/main" val="1207654645"/>
                    </a:ext>
                  </a:extLst>
                </a:gridCol>
                <a:gridCol w="1383541">
                  <a:extLst>
                    <a:ext uri="{9D8B030D-6E8A-4147-A177-3AD203B41FA5}">
                      <a16:colId xmlns:a16="http://schemas.microsoft.com/office/drawing/2014/main" val="3775413566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3675640536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356759548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4085523069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575928994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591331869"/>
                    </a:ext>
                  </a:extLst>
                </a:gridCol>
              </a:tblGrid>
              <a:tr h="470516">
                <a:tc>
                  <a:txBody>
                    <a:bodyPr/>
                    <a:lstStyle/>
                    <a:p>
                      <a:endParaRPr lang="el-G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TCHOL</a:t>
                      </a:r>
                      <a:endParaRPr lang="el-G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HDL-C</a:t>
                      </a:r>
                      <a:endParaRPr lang="el-G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LDL-C</a:t>
                      </a:r>
                      <a:endParaRPr lang="el-G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TRG</a:t>
                      </a:r>
                      <a:endParaRPr lang="el-G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</a:t>
                      </a: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  <a:endParaRPr lang="el-G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TCHOL/HDL-C</a:t>
                      </a:r>
                      <a:endParaRPr lang="el-GR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17321"/>
                  </a:ext>
                </a:extLst>
              </a:tr>
              <a:tr h="470516">
                <a:tc>
                  <a:txBody>
                    <a:bodyPr/>
                    <a:lstStyle/>
                    <a:p>
                      <a:r>
                        <a:rPr lang="el-G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Ρευματοειδής αρθρίτιδα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↓↓</a:t>
                      </a:r>
                    </a:p>
                    <a:p>
                      <a:pPr algn="ctr"/>
                      <a:endParaRPr lang="el-GR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289373"/>
                  </a:ext>
                </a:extLst>
              </a:tr>
              <a:tr h="470516">
                <a:tc>
                  <a:txBody>
                    <a:bodyPr/>
                    <a:lstStyle/>
                    <a:p>
                      <a:r>
                        <a:rPr lang="el-G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ΣΕΛ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368075"/>
                  </a:ext>
                </a:extLst>
              </a:tr>
              <a:tr h="470516">
                <a:tc>
                  <a:txBody>
                    <a:bodyPr/>
                    <a:lstStyle/>
                    <a:p>
                      <a:r>
                        <a:rPr lang="el-G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Σύνδρομο </a:t>
                      </a: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Sjogren</a:t>
                      </a:r>
                      <a:endParaRPr lang="el-GR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918006"/>
                  </a:ext>
                </a:extLst>
              </a:tr>
              <a:tr h="470516">
                <a:tc>
                  <a:txBody>
                    <a:bodyPr/>
                    <a:lstStyle/>
                    <a:p>
                      <a:r>
                        <a:rPr lang="el-G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Συστηματικό σκληρόδερμα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67275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CE02039-D922-5492-FD83-EB4D809F3F45}"/>
              </a:ext>
            </a:extLst>
          </p:cNvPr>
          <p:cNvSpPr txBox="1"/>
          <p:nvPr/>
        </p:nvSpPr>
        <p:spPr>
          <a:xfrm>
            <a:off x="754602" y="1207363"/>
            <a:ext cx="1066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Μεταβολές των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λιπιδαιμικών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παραμέτρων σε ασθενείς με </a:t>
            </a:r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αυτοάνοσα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ρευματικά νοσήματα</a:t>
            </a:r>
          </a:p>
        </p:txBody>
      </p:sp>
    </p:spTree>
    <p:extLst>
      <p:ext uri="{BB962C8B-B14F-4D97-AF65-F5344CB8AC3E}">
        <p14:creationId xmlns:p14="http://schemas.microsoft.com/office/powerpoint/2010/main" val="900304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250FB-5B58-7CB5-5C89-9EE5BC795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Θέση περιεχομένου 2">
            <a:extLst>
              <a:ext uri="{FF2B5EF4-FFF2-40B4-BE49-F238E27FC236}">
                <a16:creationId xmlns:a16="http://schemas.microsoft.com/office/drawing/2014/main" id="{D702A85A-4DD2-62B6-A81F-5B88845FA2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20549"/>
              </p:ext>
            </p:extLst>
          </p:nvPr>
        </p:nvGraphicFramePr>
        <p:xfrm>
          <a:off x="1731146" y="923278"/>
          <a:ext cx="8762259" cy="5646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2617">
                  <a:extLst>
                    <a:ext uri="{9D8B030D-6E8A-4147-A177-3AD203B41FA5}">
                      <a16:colId xmlns:a16="http://schemas.microsoft.com/office/drawing/2014/main" val="1207654645"/>
                    </a:ext>
                  </a:extLst>
                </a:gridCol>
                <a:gridCol w="3799642">
                  <a:extLst>
                    <a:ext uri="{9D8B030D-6E8A-4147-A177-3AD203B41FA5}">
                      <a16:colId xmlns:a16="http://schemas.microsoft.com/office/drawing/2014/main" val="3775413566"/>
                    </a:ext>
                  </a:extLst>
                </a:gridCol>
              </a:tblGrid>
              <a:tr h="269383"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Φάρμακο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Μεταβολές των τιμών των λιπιδίων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17321"/>
                  </a:ext>
                </a:extLst>
              </a:tr>
              <a:tr h="269383"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β-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αποκλειστές</a:t>
                      </a:r>
                      <a:endParaRPr lang="el-G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VLDL, ↑TRG, ↓HDL-C</a:t>
                      </a:r>
                      <a:endParaRPr lang="el-G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289373"/>
                  </a:ext>
                </a:extLst>
              </a:tr>
              <a:tr h="409045">
                <a:tc>
                  <a:txBody>
                    <a:bodyPr/>
                    <a:lstStyle/>
                    <a:p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Θειαζιδικά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διουρητικά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VLDL, ↑TRG, ↑LDL-C</a:t>
                      </a:r>
                      <a:endParaRPr lang="el-G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368075"/>
                  </a:ext>
                </a:extLst>
              </a:tr>
              <a:tr h="269383"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Οιστρογόνα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↑TRG, ↑HDL-C, ↓LDL-C, ↓</a:t>
                      </a:r>
                      <a:r>
                        <a:rPr lang="en-GB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</a:p>
                    <a:p>
                      <a:pPr algn="ctr"/>
                      <a:endParaRPr lang="el-G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918006"/>
                  </a:ext>
                </a:extLst>
              </a:tr>
              <a:tr h="269383">
                <a:tc>
                  <a:txBody>
                    <a:bodyPr/>
                    <a:lstStyle/>
                    <a:p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Προγεστερινοειδή</a:t>
                      </a:r>
                      <a:endParaRPr lang="el-G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↓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VLDL, ↑LDL-C, ↓HDL-C</a:t>
                      </a:r>
                      <a:endParaRPr lang="el-G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672757"/>
                  </a:ext>
                </a:extLst>
              </a:tr>
              <a:tr h="269383"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Κορτικοειδή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LDL-C, 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HDL-C, 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TRG</a:t>
                      </a:r>
                      <a:endParaRPr lang="el-G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81579"/>
                  </a:ext>
                </a:extLst>
              </a:tr>
              <a:tr h="409045"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Αναστολείς της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πρωτεάσης</a:t>
                      </a:r>
                      <a:endParaRPr lang="el-G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↑↑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TRG, 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↓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HDL-C</a:t>
                      </a:r>
                      <a:endParaRPr lang="el-G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817488"/>
                  </a:ext>
                </a:extLst>
              </a:tr>
              <a:tr h="269383">
                <a:tc>
                  <a:txBody>
                    <a:bodyPr/>
                    <a:lstStyle/>
                    <a:p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Αμιοδαρόνη</a:t>
                      </a:r>
                      <a:endParaRPr lang="el-G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LDL-C</a:t>
                      </a:r>
                      <a:endParaRPr lang="el-G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030404"/>
                  </a:ext>
                </a:extLst>
              </a:tr>
              <a:tr h="269383">
                <a:tc>
                  <a:txBody>
                    <a:bodyPr/>
                    <a:lstStyle/>
                    <a:p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Κυκλοσπορίνη</a:t>
                      </a:r>
                      <a:endParaRPr lang="el-G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↑VLDL, ↑TRG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034533"/>
                  </a:ext>
                </a:extLst>
              </a:tr>
              <a:tr h="269383"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Ανδρογόνα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LDL-C, 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↓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HDL-C</a:t>
                      </a:r>
                      <a:endParaRPr lang="el-G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298445"/>
                  </a:ext>
                </a:extLst>
              </a:tr>
              <a:tr h="401757"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Φάρμακα που επηρεάζουν τα ηπατικά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μικροσωμιακά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ένζυμα (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φαινυτοΐνη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φαινοβαρβιτάλη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ριφαμπικίνη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↑↑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HDL-C, 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LDL-C</a:t>
                      </a:r>
                      <a:endParaRPr lang="el-G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313217"/>
                  </a:ext>
                </a:extLst>
              </a:tr>
              <a:tr h="409045"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Παράγωγα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ρετινοϊκού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οξέος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↑↑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TRG</a:t>
                      </a:r>
                      <a:endParaRPr lang="el-G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100621"/>
                  </a:ext>
                </a:extLst>
              </a:tr>
              <a:tr h="269383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Everolimus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/Sirolimus</a:t>
                      </a:r>
                      <a:endParaRPr lang="el-G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↑↑TRG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935688"/>
                  </a:ext>
                </a:extLst>
              </a:tr>
              <a:tr h="26938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Interferon-a</a:t>
                      </a:r>
                      <a:endParaRPr lang="el-G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↑↑TRG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423418"/>
                  </a:ext>
                </a:extLst>
              </a:tr>
              <a:tr h="269383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Montelucast</a:t>
                      </a:r>
                      <a:endParaRPr lang="el-G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↑↑TRG, ↓TCHOL, ↓LDL-C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071438"/>
                  </a:ext>
                </a:extLst>
              </a:tr>
              <a:tr h="269383">
                <a:tc>
                  <a:txBody>
                    <a:bodyPr/>
                    <a:lstStyle/>
                    <a:p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Ταμοξιφαίνη</a:t>
                      </a:r>
                      <a:endParaRPr lang="el-G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↓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LDL-C, ↑VLDL, ↑TRG</a:t>
                      </a:r>
                      <a:endParaRPr lang="el-G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993780"/>
                  </a:ext>
                </a:extLst>
              </a:tr>
            </a:tbl>
          </a:graphicData>
        </a:graphic>
      </p:graphicFrame>
      <p:sp>
        <p:nvSpPr>
          <p:cNvPr id="7" name="Τίτλος 1">
            <a:extLst>
              <a:ext uri="{FF2B5EF4-FFF2-40B4-BE49-F238E27FC236}">
                <a16:creationId xmlns:a16="http://schemas.microsoft.com/office/drawing/2014/main" id="{C93C8729-3B6C-3F58-137D-6E12A6E2B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014"/>
            <a:ext cx="10515600" cy="599242"/>
          </a:xfrm>
        </p:spPr>
        <p:txBody>
          <a:bodyPr>
            <a:normAutofit/>
          </a:bodyPr>
          <a:lstStyle/>
          <a:p>
            <a:r>
              <a:rPr lang="el-GR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Δευτεροπαθείς δυσλιπιδαιμίες </a:t>
            </a:r>
          </a:p>
        </p:txBody>
      </p:sp>
    </p:spTree>
    <p:extLst>
      <p:ext uri="{BB962C8B-B14F-4D97-AF65-F5344CB8AC3E}">
        <p14:creationId xmlns:p14="http://schemas.microsoft.com/office/powerpoint/2010/main" val="324625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13186-3BF6-6BFA-F5C9-DBD2163DF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25C75D-8D1C-EC59-F2BB-3E0EDC7E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014"/>
            <a:ext cx="10515600" cy="599242"/>
          </a:xfrm>
        </p:spPr>
        <p:txBody>
          <a:bodyPr>
            <a:normAutofit/>
          </a:bodyPr>
          <a:lstStyle/>
          <a:p>
            <a:r>
              <a:rPr lang="el-GR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Ομάδες πληθυσμού στις οποίες απαιτείται έλεγχος </a:t>
            </a:r>
            <a:r>
              <a:rPr lang="el-GR" sz="2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λιπιδαιμικού</a:t>
            </a:r>
            <a:r>
              <a:rPr lang="el-GR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r>
              <a:rPr lang="el-GR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328BCC5-B771-6196-B1F6-DFA1D1215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1033"/>
            <a:ext cx="10515600" cy="566395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Άνδρες και γυναίκες ηλικίας &gt;40 ετών και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μετα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-εμμηνοπαυσιακές γυναίκες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Άτομα με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αθηροσκληρυντική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νόσο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Ανεύρυσμα κοιλιακής αορτής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Ασθενείς με σακχαρώδη διαβήτη ανεξάρτητα από την ηλικία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Άτομα με αρτηριακή υπέρταση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Καπνιστές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Άτομα με ιστορικό πρώιμης στεφανιαίας νόσου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Άτομα με σημεία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δυσλιπιδαιμίας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ξανθελάσματα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, ξανθώματα,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γεροντότοξο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Οικογενειακό ιστορικό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δυσλιπιδαιμίας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Άτομα με χρόνια νεφρική νόσο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Παχύσαρκα άτομα με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BMI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&gt;30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kg/m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Άτομα με χρόνια φλεγμονώδη νοσήματα, όπως συστηματικό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ερυθηματώδη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λύκο, ρευματοειδή αρθρίτιδα,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ψωριασική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αρθρίτιδα,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αγκυλοποιητική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σπονδυλίτιδα και φλεγμονώδη νόσο του εντέρου.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Άτομα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με σύνδρομο επίκτητης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ανοσοανεπάρκειας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(AIDS)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Ενήλικα άτομα με δυσλειτουργία των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γονάδων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Πάσχοντες από χρόνια αποφρακτική πνευμονοπάθεια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Γυναίκες με ιστορικό υπέρτασης στην κύηση </a:t>
            </a:r>
          </a:p>
          <a:p>
            <a:pPr marL="0" indent="0">
              <a:lnSpc>
                <a:spcPct val="100000"/>
              </a:lnSpc>
              <a:buNone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28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C9B9B-DA54-62BD-92FB-602BFE287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B17371-C966-35B8-FB62-5CE8DD3F5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014"/>
            <a:ext cx="10515600" cy="599242"/>
          </a:xfrm>
        </p:spPr>
        <p:txBody>
          <a:bodyPr>
            <a:normAutofit/>
          </a:bodyPr>
          <a:lstStyle/>
          <a:p>
            <a:r>
              <a:rPr lang="el-GR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Έλεγχος για </a:t>
            </a:r>
            <a:r>
              <a:rPr lang="el-GR" sz="2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δυσλιπιδαιμία</a:t>
            </a:r>
            <a:r>
              <a:rPr lang="el-GR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σε ασθενείς με παράγοντες κινδύνου 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0D62EBD-5DD1-A285-EBA3-9C05E285B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1033"/>
            <a:ext cx="10515600" cy="566395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l-GR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Προσδιορισμός </a:t>
            </a:r>
            <a:r>
              <a:rPr lang="el-GR" sz="1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λιπιδαιμικών</a:t>
            </a:r>
            <a:r>
              <a:rPr lang="el-GR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παραμέτρων ορού</a:t>
            </a:r>
            <a:endParaRPr lang="en-US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l-GR" sz="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Ολική χοληστερόλη: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παθολογικές τιμές &gt;190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mg/dL.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Τριγλυκερίδια</a:t>
            </a:r>
            <a:r>
              <a:rPr lang="el-G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παθολογικές τιμές σε δείγμα νηστείας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&gt;1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0 mg/dL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. Ήπια προς μέτρια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υπερτριγλυκεριδαιμία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ορίζεται ως τιμή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TRG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180-880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mg/dL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και σοβαρή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τριγλυκεριδαιμία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ως τιμή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TRG &gt;880 mg/dL.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HDL-C: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παθολογικές τιμές &lt;40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mg/dL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στους άνδρες και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&lt;50 mg/dL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στις γυναίκες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l-GR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Υπολογισμός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LDL-C </a:t>
            </a:r>
            <a:r>
              <a:rPr lang="el-GR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(τύπος του </a:t>
            </a:r>
            <a:r>
              <a:rPr lang="en-GB" sz="1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Friedewald</a:t>
            </a:r>
            <a:r>
              <a:rPr lang="el-GR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= TC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(HDL-C + TRG/5) mg/dL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εφόσον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TRG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&lt;400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mg/dL.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Παθολογικές τιμές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&gt;115 mg/dL.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Υπολογισμός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non-HDL-C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= TC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HDL-C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. Ο προσδιορισμός της συνιστάται για τον έλεγχο του καρδιαγγειακού κινδύνου, ιδιαίτερα σε άτομα με υψηλά επίπεδα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TRG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(&gt;200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mg/dL),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με σακχαρώδη διαβήτη, παχυσαρκία ή πολύ χαμηλά επίπεδα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LDL-C.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Παθολογικές τιμές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&gt;150 mg/dL.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8534C03-8BC0-8965-3A8A-0573CE652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8715" y="426128"/>
            <a:ext cx="665084" cy="171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9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2D1C9-DA37-B7C8-4E26-3371C9E5F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995712-385E-13E1-12B8-F364B07C2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014"/>
            <a:ext cx="10515600" cy="599242"/>
          </a:xfrm>
        </p:spPr>
        <p:txBody>
          <a:bodyPr>
            <a:normAutofit/>
          </a:bodyPr>
          <a:lstStyle/>
          <a:p>
            <a:r>
              <a:rPr lang="el-GR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Έλεγχος για </a:t>
            </a:r>
            <a:r>
              <a:rPr lang="el-GR" sz="2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δυσλιπιδαιμία</a:t>
            </a:r>
            <a:r>
              <a:rPr lang="el-GR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σε ασθενείς με παράγοντες κινδύνου 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354EA9D-299F-43AF-7A06-68D48F2C7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1033"/>
            <a:ext cx="10515600" cy="566395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l-GR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Προσδιορισμός </a:t>
            </a:r>
            <a:r>
              <a:rPr lang="el-GR" sz="1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λιπιδαιμικών</a:t>
            </a:r>
            <a:r>
              <a:rPr lang="el-GR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παραμέτρων ορού</a:t>
            </a:r>
            <a:endParaRPr lang="en-US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l-GR" sz="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Συνήθως απαιτούνται 2 μετρήσεις με απόσταση 1-12 εβδομάδων, εκτός από τις περιπτώσεις κατά τις οποίες απαιτείται άμεση φαρμακευτική αγωγή, όπως σε οξύ στεφανιαίο σύνδρομο και σε ασθενείς πολύ υψηλού κινδύνου.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l-GR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Συνιστάται </a:t>
            </a:r>
            <a:r>
              <a:rPr lang="el-G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αναβολή του προσδιορισμού των λιπιδίων σε καταστάσεις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, όπως λοιμώξεις, τραύματα και χειρουργικές επεμβάσεις, δεδομένου ότι αυτές οι καταστάσεις προκαλούν μείωση της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TC,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της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LDL-C,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μεγάλη μείωση της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HDL-C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και αύξηση των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TRG.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1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D1FFE-9977-6C32-CA46-F0F5559BE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27E86A-377C-2416-8038-2EC84EA7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014"/>
            <a:ext cx="10515600" cy="599242"/>
          </a:xfrm>
        </p:spPr>
        <p:txBody>
          <a:bodyPr>
            <a:normAutofit/>
          </a:bodyPr>
          <a:lstStyle/>
          <a:p>
            <a:r>
              <a:rPr lang="el-GR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Έλεγχος για </a:t>
            </a:r>
            <a:r>
              <a:rPr lang="el-GR" sz="2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δυσλιπιδαιμία</a:t>
            </a:r>
            <a:r>
              <a:rPr lang="el-GR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σε ασθενείς με παράγοντες κινδύνου 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ABA433C-ADD9-318C-2D08-0327C5FAF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1033"/>
            <a:ext cx="10515600" cy="566395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l-GR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Προσδιορισμός </a:t>
            </a:r>
            <a:r>
              <a:rPr lang="el-GR" sz="1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λιπιδαιμικών</a:t>
            </a:r>
            <a:r>
              <a:rPr lang="el-GR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παραμέτρων ορού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l-GR" sz="1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Μέτρηση </a:t>
            </a:r>
            <a:r>
              <a:rPr lang="en-US" sz="1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ApoB</a:t>
            </a:r>
          </a:p>
          <a:p>
            <a:pPr marL="0" indent="0">
              <a:lnSpc>
                <a:spcPct val="100000"/>
              </a:lnSpc>
              <a:buNone/>
            </a:pPr>
            <a:endParaRPr lang="el-GR" sz="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Περιέχεται στις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λιποπρωτεΐνες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VLDL,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υπολειμματικά σωματίδια πλούσια σε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TRG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LDL.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Συνιστάται για εκτίμηση του καρδιαγγειακού κινδύνου, ιδιαίτερα σε άτομα με υψηλά επίπεδα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TRG,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με σακχαρώδη διαβήτη, παχυσαρκία, μεταβολικό σύνδρομο ή πολύ χαμηλά επίπεδα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LDL-C.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Δυνατόν να χρησιμοποιηθεί ως εναλλακτική της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LDL-C,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ως βασική μέτρηση για έλεγχο, διάγνωση και θεραπεία.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l-GR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Δεν συνιστάται νηστεία προ της μέτρησής της.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l-GR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Παθολογικές τιμές </a:t>
            </a:r>
            <a:r>
              <a:rPr lang="el-G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mg/dL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ενώ τιμές ≥130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mg/dL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αντιστοιχούν σε τιμές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LDL-C &gt;160 mg/dL.  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02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AD531-EEC6-EFF6-9BAA-03EFADA65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DAFEB8-FA6D-7F78-A4D1-D4AA1A393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014"/>
            <a:ext cx="10515600" cy="599242"/>
          </a:xfrm>
        </p:spPr>
        <p:txBody>
          <a:bodyPr>
            <a:normAutofit/>
          </a:bodyPr>
          <a:lstStyle/>
          <a:p>
            <a:r>
              <a:rPr lang="el-GR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Έλεγχος για </a:t>
            </a:r>
            <a:r>
              <a:rPr lang="el-GR" sz="2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δυσλιπιδαιμία</a:t>
            </a:r>
            <a:r>
              <a:rPr lang="el-GR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σε ασθενείς με παράγοντες κινδύνου 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D11CE9A-1011-7478-FB33-E02E3EB7D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1033"/>
            <a:ext cx="10515600" cy="566395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l-GR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Προσδιορισμός </a:t>
            </a:r>
            <a:r>
              <a:rPr lang="el-GR" sz="1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λιπιδαιμικών</a:t>
            </a:r>
            <a:r>
              <a:rPr lang="el-GR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παραμέτρων ορού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l-GR" sz="1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Μέτρηση </a:t>
            </a:r>
            <a:r>
              <a:rPr lang="en-US" sz="1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</a:t>
            </a:r>
            <a:r>
              <a:rPr lang="en-US" sz="1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endParaRPr lang="el-GR" sz="1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l-GR" sz="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Ενδείκνυται σε άτομα με πρώιμη καρδιαγγειακή νόσο,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οικογενή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υπερχοληστερολαιμία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, οικογενειακό ιστορικό πρώιμης καρδιαγγειακής νόσου ή/και αυξημένης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Lp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(a) και σε ασθενείς υψηλού καρδιαγγειακού κινδύνου.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l-GR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Η τιμή της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Lp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(a) είναι σταθερή σε διαδοχικές μετρήσεις και ως εκ τούτου δεν πρέπει να επαναλαμβάνεται.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l-GR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Παθολογικές θεωρούνται τιμές </a:t>
            </a:r>
            <a:r>
              <a:rPr lang="el-G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≥50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dL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l-GR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Υψηλές τιμές δυνατόν να επηρεάσουν την απόφαση για έναρξη αγωγής με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στατίνη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58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4049A-B485-9947-DCB1-013A9AFE4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8251B1-76DF-1D22-DA27-12DBE8758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014"/>
            <a:ext cx="10515600" cy="599242"/>
          </a:xfrm>
        </p:spPr>
        <p:txBody>
          <a:bodyPr>
            <a:normAutofit/>
          </a:bodyPr>
          <a:lstStyle/>
          <a:p>
            <a:r>
              <a:rPr lang="el-GR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Έλεγχος για </a:t>
            </a:r>
            <a:r>
              <a:rPr lang="el-GR" sz="2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δυσλιπιδαιμία</a:t>
            </a:r>
            <a:r>
              <a:rPr lang="el-GR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σε ασθενείς με παράγοντες κινδύνου 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D119634-B8D2-3E4F-D64C-D584C140C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1033"/>
            <a:ext cx="10515600" cy="248796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l-GR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Προσδιορισμός </a:t>
            </a:r>
            <a:r>
              <a:rPr lang="el-GR" sz="1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λιπιδαιμικών</a:t>
            </a:r>
            <a:r>
              <a:rPr lang="el-GR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παραμέτρων ορού</a:t>
            </a:r>
          </a:p>
          <a:p>
            <a:pPr marL="0" indent="0">
              <a:lnSpc>
                <a:spcPct val="100000"/>
              </a:lnSpc>
              <a:buNone/>
            </a:pPr>
            <a:endParaRPr lang="el-GR" sz="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Συνήθως δεν απαιτείται νηστεία για εκτίμηση των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λιπιδαιμικών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παραμέτρων του πλάσματος.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l-GR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Μεταβολή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τριγλυκεριδίων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σε κατάσταση μη νηστείας (έναντι νηστείας): </a:t>
            </a:r>
            <a:r>
              <a:rPr lang="el-G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+27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mg/dL</a:t>
            </a:r>
            <a:endParaRPr lang="el-GR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Όταν η συγκέντρωση των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τριγλυκεριδίων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σε κατάσταση μη νηστείας είναι </a:t>
            </a:r>
            <a:r>
              <a:rPr lang="el-G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&gt;440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mg/dL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συνιστάται επανάληψη του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λιπιδαιμικού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profile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σε κατάσταση νηστείας.</a:t>
            </a:r>
          </a:p>
          <a:p>
            <a:pPr marL="0" indent="0">
              <a:lnSpc>
                <a:spcPct val="100000"/>
              </a:lnSpc>
              <a:buNone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5F0540-FA12-7525-B9B2-004B9FD58F39}"/>
              </a:ext>
            </a:extLst>
          </p:cNvPr>
          <p:cNvSpPr txBox="1"/>
          <p:nvPr/>
        </p:nvSpPr>
        <p:spPr>
          <a:xfrm>
            <a:off x="727969" y="3781887"/>
            <a:ext cx="1051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flags:</a:t>
            </a:r>
            <a:endParaRPr lang="el-G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TRG &gt;880 mg/dL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χυλομικροναιμία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– κίνδυνος οξείας παγκρεατίτιδας</a:t>
            </a:r>
          </a:p>
          <a:p>
            <a:pPr marL="285750" indent="-285750">
              <a:buFontTx/>
              <a:buChar char="-"/>
            </a:pPr>
            <a:endParaRPr lang="el-GR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LDL-C &gt;190 mg/dL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πιθανότητα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ετερόζυγης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οικογενούς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υπερχοληστερολαιμίας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l-GR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LDL-C &gt;500 mg/dL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ομόζυγη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οικογενής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υπερχοληστερολαιμία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l-GR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(a) &gt;150 mg/dL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πολύ υψηλός καρδιαγγειακός κίνδυνος (οξύ έμφραγμα μυοκαρδίου ή στένωση αορτικής βαλβίδας) </a:t>
            </a:r>
          </a:p>
        </p:txBody>
      </p:sp>
    </p:spTree>
    <p:extLst>
      <p:ext uri="{BB962C8B-B14F-4D97-AF65-F5344CB8AC3E}">
        <p14:creationId xmlns:p14="http://schemas.microsoft.com/office/powerpoint/2010/main" val="250337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B732D-05D9-0BD9-9698-336B31FA5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42AE05-0D1A-071D-A4E5-FBDCB490F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014"/>
            <a:ext cx="10515600" cy="599242"/>
          </a:xfrm>
        </p:spPr>
        <p:txBody>
          <a:bodyPr>
            <a:normAutofit/>
          </a:bodyPr>
          <a:lstStyle/>
          <a:p>
            <a:r>
              <a:rPr lang="el-GR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Έλεγχος για </a:t>
            </a:r>
            <a:r>
              <a:rPr lang="el-GR" sz="2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δυσλιπιδαιμία</a:t>
            </a:r>
            <a:r>
              <a:rPr lang="el-GR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σε ασθενείς με παράγοντες κινδύνου 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EC80F8A-2E8D-2689-26A4-8B71B4675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1033"/>
            <a:ext cx="10515600" cy="566395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l-GR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Προσδιορισμός λοιπών βιοχημικών παραμέτρων</a:t>
            </a:r>
            <a:endParaRPr lang="el-GR" sz="1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l-GR" sz="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Γλυκόζη ορού νηστείας και </a:t>
            </a:r>
            <a:r>
              <a:rPr lang="el-GR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γλυκοζυλιωμένη</a:t>
            </a:r>
            <a:r>
              <a:rPr lang="el-G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αιμοσφαιρίνη (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HbA1c):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αυξημένες σε σακχαρώδη διαβήτη (ΣΔ).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l-GR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Κρεατινίνη</a:t>
            </a:r>
            <a:r>
              <a:rPr lang="el-G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ορού,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eGFR: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αυξημένες σε χρόνια νεφρική νόσο.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l-GR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Αλκαλική </a:t>
            </a:r>
            <a:r>
              <a:rPr lang="el-GR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φωσφατάση</a:t>
            </a:r>
            <a:r>
              <a:rPr lang="el-G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ALP):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αυξημένη σε πρωτοπαθή χολική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χολαγγειίτιδα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l-GR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Ασπαρτική</a:t>
            </a:r>
            <a:r>
              <a:rPr lang="el-G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τρανσαμινάση</a:t>
            </a:r>
            <a:r>
              <a:rPr lang="el-G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AST)</a:t>
            </a:r>
            <a:r>
              <a:rPr lang="el-G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πυροσταφιλική</a:t>
            </a:r>
            <a:r>
              <a:rPr lang="el-G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τρανσαμινάση</a:t>
            </a:r>
            <a:r>
              <a:rPr lang="el-G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ALT)</a:t>
            </a:r>
            <a:r>
              <a:rPr lang="el-G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ορού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l-GR" sz="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Κρεατινική</a:t>
            </a:r>
            <a:r>
              <a:rPr lang="el-G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κινάση</a:t>
            </a:r>
            <a:r>
              <a:rPr lang="el-G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CK)</a:t>
            </a:r>
            <a:r>
              <a:rPr lang="el-G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ορού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Θυρεοειδοτρόπος</a:t>
            </a:r>
            <a:r>
              <a:rPr lang="el-G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ορμόνη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(TSH</a:t>
            </a:r>
            <a:r>
              <a:rPr lang="el-G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αυξημένη σε υποθυρεοειδισμό.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l-GR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</a:t>
            </a:r>
            <a:r>
              <a:rPr lang="el-G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αντιδρώσα πρωτεΐνη (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CRP):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βιοδείκτης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ο οποίος σε επιλεγμένους ασθενείς μπορεί να σχετίζεται με αυξημένο καρδιαγγειακό κίνδυνο.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l-GR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Λόγος </a:t>
            </a:r>
            <a:r>
              <a:rPr lang="el-GR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λευκωματίνης</a:t>
            </a:r>
            <a:r>
              <a:rPr lang="el-G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κρεατινίνης</a:t>
            </a:r>
            <a:r>
              <a:rPr lang="el-G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ούρων (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ACR):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συνιστάται να γίνεται σε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eGFR &lt;60 mL/min/1.73 m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αρτηριακή υπέρταση ή ΣΔ.</a:t>
            </a:r>
          </a:p>
          <a:p>
            <a:pPr marL="0" indent="0">
              <a:lnSpc>
                <a:spcPct val="100000"/>
              </a:lnSpc>
              <a:buNone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41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C47DB-F0F7-1373-9D17-0FC87D93C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91D4A711-EB31-98C0-1A72-5150ACFFA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3278"/>
            <a:ext cx="10515600" cy="316045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Ανασκόπηση συστημάτων: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800" u="sng" dirty="0">
                <a:latin typeface="Arial" panose="020B0604020202020204" pitchFamily="34" charset="0"/>
                <a:cs typeface="Arial" panose="020B0604020202020204" pitchFamily="34" charset="0"/>
              </a:rPr>
              <a:t>Οφθαλμοί: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μετρίου βαθμού ελάττωση της όρασης.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800" u="sng" dirty="0">
                <a:latin typeface="Arial" panose="020B0604020202020204" pitchFamily="34" charset="0"/>
                <a:cs typeface="Arial" panose="020B0604020202020204" pitchFamily="34" charset="0"/>
              </a:rPr>
              <a:t>Αυτιά: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εμβοές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με διαλείποντα χαρακτήρα.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800" u="sng" dirty="0">
                <a:latin typeface="Arial" panose="020B0604020202020204" pitchFamily="34" charset="0"/>
                <a:cs typeface="Arial" panose="020B0604020202020204" pitchFamily="34" charset="0"/>
              </a:rPr>
              <a:t>Στόμα και φάρυγγας, αναπνευστικό, πεπτικό, ουρογεννητικό και νευρικό: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τίποτε το ιδιαίτερο.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800" u="sng" dirty="0">
                <a:latin typeface="Arial" panose="020B0604020202020204" pitchFamily="34" charset="0"/>
                <a:cs typeface="Arial" panose="020B0604020202020204" pitchFamily="34" charset="0"/>
              </a:rPr>
              <a:t>Κυκλοφορικό: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αναφέρονται τα ανωτέρω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περιγραφέντα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προκάρδια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άλγη καθώς και διαλείπουσα χωλότητα αριστερά.</a:t>
            </a:r>
          </a:p>
        </p:txBody>
      </p:sp>
    </p:spTree>
    <p:extLst>
      <p:ext uri="{BB962C8B-B14F-4D97-AF65-F5344CB8AC3E}">
        <p14:creationId xmlns:p14="http://schemas.microsoft.com/office/powerpoint/2010/main" val="11349250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1BBEA-7EF7-AF16-262E-CC243BCF5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A4830B-C816-8399-F2D8-6FEECBE90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90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Λιπίδια και καρδιαγγειακή νόσος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4EFD2E3-C162-7FFE-EB18-199EB69D3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0529"/>
            <a:ext cx="10515600" cy="463414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Τα επίπεδα της χοληστερόλης του ορού και ιδιαίτερα της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LDL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συσχετίζονται θετικά με τον κίνδυνο καρδιαγγειακής θνησιμότητας.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l-GR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Τα επίπεδα της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HDL-C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έχουν αντίστροφη σχέση με το στεφανιαίο κίνδυνο.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l-GR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Τιμές ολικής χοληστερόλης &gt;200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mg/dL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έχει το </a:t>
            </a:r>
            <a:r>
              <a:rPr lang="el-G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των Ελλήνων ηλικίας άνω των 18 ετών.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l-GR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Η μείωση των επιπέδων της ολικής χοληστερόλης και της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LDL-C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με την κατάλληλη δίαιτα και τα φάρμακα περιορίζουν την εξέλιξη της στεφανιαίας νόσου και μειώνουν τα καρδιαγγειακά επεισόδια και τους θανάτους.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l-GR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Μείωση της χοληστερόλης κατά </a:t>
            </a:r>
            <a:r>
              <a:rPr lang="el-G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συνοδεύεται από μείωση της στεφανιαίας θνησιμότητας κατά </a:t>
            </a:r>
            <a:r>
              <a:rPr lang="el-G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8BB1A8-5A19-305E-2915-B143CE945DBF}"/>
              </a:ext>
            </a:extLst>
          </p:cNvPr>
          <p:cNvSpPr txBox="1"/>
          <p:nvPr/>
        </p:nvSpPr>
        <p:spPr>
          <a:xfrm>
            <a:off x="7708392" y="6249880"/>
            <a:ext cx="3645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Stergiou GS et al. Hellenic J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Cardiol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 2023;69:1-8.</a:t>
            </a:r>
          </a:p>
          <a:p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Jousilahti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P et al. Circulation. 1998;97(11):1087-94.</a:t>
            </a:r>
            <a:endParaRPr lang="el-G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869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46CE63-DAF5-EE90-CE21-50D7D3610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907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l-GR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Παράγοντες κινδύνου καρδιαγγειακής νόσου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εκτός από την </a:t>
            </a:r>
            <a:r>
              <a:rPr lang="el-GR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δυσλιπιδαιμία</a:t>
            </a:r>
            <a:endParaRPr lang="el-GR" sz="3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C1755B0-4CF7-196A-67F8-3AD917A00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0528"/>
            <a:ext cx="10515600" cy="48364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Κάπνισμα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Αρτηριακή υπέρταση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Σακχαρώδης διαβήτης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Παχυσαρκία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Οικογενειακό ιστορικό πρώιμης στεφανιαίας νόσου (♂ ≥55 έτη, ♀ ≥60 έτη)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Δίαιτα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Αλκοόλ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Καθιστική ζωή</a:t>
            </a:r>
          </a:p>
        </p:txBody>
      </p:sp>
    </p:spTree>
    <p:extLst>
      <p:ext uri="{BB962C8B-B14F-4D97-AF65-F5344CB8AC3E}">
        <p14:creationId xmlns:p14="http://schemas.microsoft.com/office/powerpoint/2010/main" val="4069449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10D572D-D4C9-4DE0-82DE-D69D7CDEA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151" y="399495"/>
            <a:ext cx="7812350" cy="59657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E056D6-A464-16C2-1B98-F3AF16D0F143}"/>
              </a:ext>
            </a:extLst>
          </p:cNvPr>
          <p:cNvSpPr txBox="1"/>
          <p:nvPr/>
        </p:nvSpPr>
        <p:spPr>
          <a:xfrm>
            <a:off x="5843016" y="6458506"/>
            <a:ext cx="4135485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Sherratt SCR et al. Curr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Atheroscler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Rep. 2023;25(1):1-17.</a:t>
            </a:r>
            <a:endParaRPr lang="el-G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4044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93B52-459F-B2A4-3AFE-236299866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A814AD-8826-0376-5409-145EE390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/>
          </a:bodyPr>
          <a:lstStyle/>
          <a:p>
            <a:r>
              <a:rPr lang="el-G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Κλινικές εκδηλώσεις </a:t>
            </a:r>
            <a:r>
              <a:rPr lang="el-GR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αθηροσκλήρυνσης</a:t>
            </a:r>
            <a:endParaRPr lang="el-GR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7782A69-ED75-426B-7C99-4A478C6EA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6411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Στεφανιαίες αρτηρίες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l-G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Στεφανιαία νόσος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Καρωτίδες, εγκεφαλικές αρτηρίες </a:t>
            </a:r>
            <a:r>
              <a:rPr lang="el-G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Αγγειακό εγκεφαλικό επεισόδιο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Νεφρικές αρτηρίες </a:t>
            </a:r>
            <a:r>
              <a:rPr lang="el-G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αρτηριακή υπέρταση, νεφρική ανεπάρκεια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Μηριαίες &amp; λαγόνιες αρτηρίες </a:t>
            </a:r>
            <a:r>
              <a:rPr lang="el-G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διαλείπουσα χωλότητα</a:t>
            </a:r>
          </a:p>
        </p:txBody>
      </p:sp>
    </p:spTree>
    <p:extLst>
      <p:ext uri="{BB962C8B-B14F-4D97-AF65-F5344CB8AC3E}">
        <p14:creationId xmlns:p14="http://schemas.microsoft.com/office/powerpoint/2010/main" val="23601984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8A1D04A3-F5B8-1611-EDF5-A07AF43CA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47637"/>
            <a:ext cx="8077200" cy="6562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126F1F-8CF2-21A1-FFB3-EEDC6269566E}"/>
              </a:ext>
            </a:extLst>
          </p:cNvPr>
          <p:cNvSpPr txBox="1"/>
          <p:nvPr/>
        </p:nvSpPr>
        <p:spPr>
          <a:xfrm>
            <a:off x="7095744" y="6409944"/>
            <a:ext cx="4491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Panagiotakos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DB et al. Hellenic J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Cardiol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2021;62(4):285-290.</a:t>
            </a:r>
            <a:endParaRPr lang="el-G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7582E0-1A8E-FFEF-D338-1A7653537E04}"/>
              </a:ext>
            </a:extLst>
          </p:cNvPr>
          <p:cNvSpPr txBox="1"/>
          <p:nvPr/>
        </p:nvSpPr>
        <p:spPr>
          <a:xfrm>
            <a:off x="6711519" y="292963"/>
            <a:ext cx="4875867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Οι πίνακες αυτοί χρησιμοποιούνται σε άτομα ηλικίας </a:t>
            </a:r>
            <a:r>
              <a:rPr lang="el-G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&gt;40 ετών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και με την προϋπόθεση ότι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δεν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έχουν: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Καρδιαγγειακή νόσο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Σακχαρώδη διαβήτη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Οικογενή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υπερχοληστερολαιμία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Νεφρική νόσο (μέτρια ή σοβαρή)</a:t>
            </a:r>
          </a:p>
        </p:txBody>
      </p:sp>
    </p:spTree>
    <p:extLst>
      <p:ext uri="{BB962C8B-B14F-4D97-AF65-F5344CB8AC3E}">
        <p14:creationId xmlns:p14="http://schemas.microsoft.com/office/powerpoint/2010/main" val="239168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CE4762-0FD9-2C3B-E7E8-EA241C6AE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5504"/>
          </a:xfrm>
        </p:spPr>
        <p:txBody>
          <a:bodyPr>
            <a:normAutofit/>
          </a:bodyPr>
          <a:lstStyle/>
          <a:p>
            <a:r>
              <a:rPr lang="el-GR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Κατηγορίες καρδιαγγειακού κινδύνου και στόχοι 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LDL</a:t>
            </a:r>
            <a:r>
              <a:rPr lang="el-GR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χοληστερόλης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9BEE898-DFD2-0148-9FCF-A7E9DA4BA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1363878"/>
            <a:ext cx="920115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680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0DBC9DA-FEF0-9A75-F1B1-ABA0E2452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14412"/>
            <a:ext cx="108204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787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06DF10-B1CD-07FA-A647-533F73E64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91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goals for low-density lipoprotein cholesterol across categories of total cardiovascular risk</a:t>
            </a:r>
            <a:endParaRPr lang="el-GR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5F64903D-2A94-4D4D-ECF6-7EA73FDE2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303" y="1171852"/>
            <a:ext cx="8099394" cy="5321022"/>
          </a:xfrm>
          <a:prstGeom prst="rect">
            <a:avLst/>
          </a:prstGeom>
        </p:spPr>
      </p:pic>
      <p:sp>
        <p:nvSpPr>
          <p:cNvPr id="3" name="Οβάλ 2">
            <a:extLst>
              <a:ext uri="{FF2B5EF4-FFF2-40B4-BE49-F238E27FC236}">
                <a16:creationId xmlns:a16="http://schemas.microsoft.com/office/drawing/2014/main" id="{D8CF6286-E0C6-A50A-CA3C-54F0F781C3E7}"/>
              </a:ext>
            </a:extLst>
          </p:cNvPr>
          <p:cNvSpPr/>
          <p:nvPr/>
        </p:nvSpPr>
        <p:spPr>
          <a:xfrm>
            <a:off x="7847860" y="4012707"/>
            <a:ext cx="2157274" cy="183767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754A146A-84AA-94AF-6D38-79F14291C96C}"/>
              </a:ext>
            </a:extLst>
          </p:cNvPr>
          <p:cNvSpPr/>
          <p:nvPr/>
        </p:nvSpPr>
        <p:spPr>
          <a:xfrm>
            <a:off x="2286000" y="5059017"/>
            <a:ext cx="1659835" cy="76531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647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1DCE05-527A-AC6F-F63E-BE5C97074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769"/>
            <a:ext cx="10515600" cy="48383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home messages</a:t>
            </a:r>
            <a:endParaRPr lang="el-GR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B73B978-E4EF-AE83-9CDF-C36E4C937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1033"/>
            <a:ext cx="10515600" cy="564619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Οι δυσλιπιδαιμίες είναι οι διαταραχές (ποσοτικές ή ποιοτικές) του μεταβολισμού των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λιποπρωτεϊνικών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σωματιδίων (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χυλομικρά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LDL,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HDL, VLDL) που μεταφέρουν τα λιπίδια στον οργανισμό.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l-GR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Οι πρωτοπαθείς δυσλιπιδαιμίες οφείλονται σε γενετικούς παράγοντες που επηρεάζουν τη σύνθεση και τον μεταβολισμό των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λιποπρωτεϊνών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Σε ασθενείς με παθολογικές τιμές των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λιπιδαιμικών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παραμέτρων πρέπει να αποκλεισθούν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οι δευτεροπαθείς δυσλιπιδαιμίες, δηλαδή οι διαταραχές του μεταβολισμού των λιπιδίων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που οφείλονται σε άλλα νοσήματα ή φάρμακα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l-GR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Οι δυσλιπιδαιμίες αποτελούν μείζονα παράγοντα κινδύνου για την εμφάνιση της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καρδιαγγειακής νόσου.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Η έγκαιρη διάγνωση και η κατάλληλη θεραπευτική αντιμετώπιση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των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δυσλιπιδαιμιών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μειώνουν σημαντικά την καρδιαγγειακή νοσηρότητα και θνητότητα.</a:t>
            </a:r>
          </a:p>
        </p:txBody>
      </p:sp>
    </p:spTree>
    <p:extLst>
      <p:ext uri="{BB962C8B-B14F-4D97-AF65-F5344CB8AC3E}">
        <p14:creationId xmlns:p14="http://schemas.microsoft.com/office/powerpoint/2010/main" val="3900374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2">
            <a:extLst>
              <a:ext uri="{FF2B5EF4-FFF2-40B4-BE49-F238E27FC236}">
                <a16:creationId xmlns:a16="http://schemas.microsoft.com/office/drawing/2014/main" id="{4ED2AADA-6114-4161-BEBE-8161F355A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299" y="479395"/>
            <a:ext cx="10070575" cy="599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l-GR" sz="1800" b="1" dirty="0"/>
              <a:t>Αντικειμενική εξέταση: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l-GR" altLang="el-GR" sz="8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l-GR" sz="1700" dirty="0"/>
              <a:t>Βάρος 65 </a:t>
            </a:r>
            <a:r>
              <a:rPr lang="en-US" altLang="el-GR" sz="1700" dirty="0"/>
              <a:t>kg</a:t>
            </a:r>
            <a:r>
              <a:rPr lang="el-GR" altLang="el-GR" sz="1700" dirty="0"/>
              <a:t>, ύψος 1,66 </a:t>
            </a:r>
            <a:r>
              <a:rPr lang="en-US" altLang="el-GR" sz="1700" dirty="0"/>
              <a:t>m, BMI: 23,6 kg/m</a:t>
            </a:r>
            <a:r>
              <a:rPr lang="en-US" altLang="el-GR" sz="1700" baseline="30000" dirty="0"/>
              <a:t>2</a:t>
            </a:r>
            <a:r>
              <a:rPr lang="el-GR" altLang="el-GR" sz="1700" baseline="30000" dirty="0"/>
              <a:t> </a:t>
            </a:r>
            <a:endParaRPr lang="en-US" altLang="el-GR" sz="1700" baseline="300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l-GR" altLang="el-GR" sz="400" u="sng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l-GR" sz="1700" u="sng" dirty="0"/>
              <a:t>Γενική επισκόπηση:</a:t>
            </a:r>
            <a:r>
              <a:rPr lang="el-GR" altLang="el-GR" sz="1700" dirty="0"/>
              <a:t> Παρουσία </a:t>
            </a:r>
            <a:r>
              <a:rPr lang="el-GR" altLang="el-GR" sz="1700" dirty="0" err="1"/>
              <a:t>ξανθελασμάτων</a:t>
            </a:r>
            <a:r>
              <a:rPr lang="el-GR" altLang="el-GR" sz="1700" dirty="0"/>
              <a:t> και </a:t>
            </a:r>
            <a:r>
              <a:rPr lang="el-GR" altLang="el-GR" sz="1700" dirty="0" err="1"/>
              <a:t>γεροντότοξου</a:t>
            </a:r>
            <a:r>
              <a:rPr lang="el-GR" altLang="el-GR" sz="1700" dirty="0"/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l-GR" sz="1700" dirty="0"/>
              <a:t>Λεμφαδένες αψηλάφητοι, κεφαλή, αυτιά, μύτη, στόμα, φάρυγγας: </a:t>
            </a:r>
            <a:r>
              <a:rPr lang="el-GR" altLang="el-GR" sz="1700" dirty="0" err="1"/>
              <a:t>κ.φ</a:t>
            </a:r>
            <a:r>
              <a:rPr lang="el-GR" altLang="el-GR" sz="1700" dirty="0"/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l-GR" sz="1700" dirty="0"/>
              <a:t>Από τον τράχηλο ουδέν. Ράχη, θώρακας, μαστοί, πνεύμονες: </a:t>
            </a:r>
            <a:r>
              <a:rPr lang="el-GR" altLang="el-GR" sz="1700" dirty="0" err="1"/>
              <a:t>κ.φ</a:t>
            </a:r>
            <a:r>
              <a:rPr lang="el-GR" altLang="el-GR" sz="1700" dirty="0"/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l-GR" altLang="el-GR" sz="4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l-GR" sz="1700" u="sng" dirty="0"/>
              <a:t>Καρδιά:</a:t>
            </a:r>
            <a:r>
              <a:rPr lang="el-GR" altLang="el-GR" sz="1700" dirty="0"/>
              <a:t> από την ακρόαση ρυθμός </a:t>
            </a:r>
            <a:r>
              <a:rPr lang="el-GR" altLang="el-GR" sz="1700" dirty="0" err="1"/>
              <a:t>κ.φ</a:t>
            </a:r>
            <a:r>
              <a:rPr lang="el-GR" altLang="el-GR" sz="1700" dirty="0"/>
              <a:t>., συχνότητα 72 </a:t>
            </a:r>
            <a:r>
              <a:rPr lang="en-US" altLang="el-GR" sz="1700" dirty="0"/>
              <a:t>bpm</a:t>
            </a:r>
            <a:r>
              <a:rPr lang="el-GR" altLang="el-GR" sz="1700" dirty="0"/>
              <a:t>, ένταση 2</a:t>
            </a:r>
            <a:r>
              <a:rPr lang="el-GR" altLang="el-GR" sz="1700" baseline="30000" dirty="0"/>
              <a:t>ου</a:t>
            </a:r>
            <a:r>
              <a:rPr lang="el-GR" altLang="el-GR" sz="1700" dirty="0"/>
              <a:t> αορτικού τόνου αυξημένη, ήπιο συστολικό φύσημα εξωθήσεως κατά την εστία ακροάσεως της αορτής. ΑΠ = 170/100 </a:t>
            </a:r>
            <a:r>
              <a:rPr lang="en-US" altLang="el-GR" sz="1700" dirty="0"/>
              <a:t>mm Hg.</a:t>
            </a:r>
            <a:endParaRPr lang="el-GR" altLang="el-GR" sz="17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l-GR" sz="4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l-GR" sz="1700" u="sng" dirty="0"/>
              <a:t>Κοιλία:</a:t>
            </a:r>
            <a:r>
              <a:rPr lang="el-GR" altLang="el-GR" sz="1700" dirty="0"/>
              <a:t> ουδέν παθολογικό.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l-GR" altLang="el-GR" sz="4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l-GR" sz="1700" dirty="0"/>
              <a:t>Από την εξέταση των </a:t>
            </a:r>
            <a:r>
              <a:rPr lang="el-GR" altLang="el-GR" sz="1700" u="sng" dirty="0"/>
              <a:t>κάτω άκρων</a:t>
            </a:r>
            <a:r>
              <a:rPr lang="el-GR" altLang="el-GR" sz="1700" dirty="0"/>
              <a:t> διαπιστώνεται: η έλλειψη σφυγμού κατά την αριστερή ραχιαία, την αριστερή οπίσθια </a:t>
            </a:r>
            <a:r>
              <a:rPr lang="el-GR" altLang="el-GR" sz="1700" dirty="0" err="1"/>
              <a:t>κνημιαία</a:t>
            </a:r>
            <a:r>
              <a:rPr lang="el-GR" altLang="el-GR" sz="1700" dirty="0"/>
              <a:t> και την αριστερή ιγνυακή αρτηρία, ενώ η αριστερή μηριαία </a:t>
            </a:r>
            <a:r>
              <a:rPr lang="el-GR" altLang="el-GR" sz="1700" dirty="0" err="1"/>
              <a:t>ψηλαφάται</a:t>
            </a:r>
            <a:r>
              <a:rPr lang="el-GR" altLang="el-GR" sz="1700" dirty="0"/>
              <a:t> ασθενέστερα από ότι η δεξιά. Το αριστερό κάτω άκρο είναι ελαφρά ψυχρότερο από το δεξιό.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l-GR" altLang="el-GR" sz="4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l-GR" sz="1700" dirty="0"/>
              <a:t>Εκ της </a:t>
            </a:r>
            <a:r>
              <a:rPr lang="el-GR" altLang="el-GR" sz="1700" u="sng" dirty="0"/>
              <a:t>νευρολογικής εξετάσεως:</a:t>
            </a:r>
            <a:r>
              <a:rPr lang="el-GR" altLang="el-GR" sz="1700" dirty="0"/>
              <a:t> ουδέν παθολογικό.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l-GR" altLang="el-GR" sz="4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l-GR" sz="1700" u="sng" dirty="0"/>
              <a:t>Βυθοσκόπηση:</a:t>
            </a:r>
            <a:r>
              <a:rPr lang="el-GR" altLang="el-GR" sz="1700" dirty="0"/>
              <a:t> </a:t>
            </a:r>
            <a:r>
              <a:rPr lang="el-GR" altLang="el-GR" sz="1700" dirty="0" err="1"/>
              <a:t>αρχόμενη</a:t>
            </a:r>
            <a:r>
              <a:rPr lang="el-GR" altLang="el-GR" sz="1700" dirty="0"/>
              <a:t> στένωση αρτηριών.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366D12-5B84-D9F8-7B93-ACEF757119C0}"/>
              </a:ext>
            </a:extLst>
          </p:cNvPr>
          <p:cNvSpPr/>
          <p:nvPr/>
        </p:nvSpPr>
        <p:spPr>
          <a:xfrm>
            <a:off x="911225" y="836613"/>
            <a:ext cx="10656888" cy="36420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Εργαστηριακές εξετάσεις:</a:t>
            </a:r>
          </a:p>
          <a:p>
            <a:pPr>
              <a:lnSpc>
                <a:spcPct val="150000"/>
              </a:lnSpc>
              <a:defRPr/>
            </a:pPr>
            <a:endParaRPr lang="el-GR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Γενική αίματος: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κ.φ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., γενική ούρων: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κ.φ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., ΤΚΕ = 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mm,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ουρία, σάκχαρο,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κρεατινίνη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αίματος: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κ.φ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., χοληστερόλη = 420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mg/dL,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τριγλυκερίδια = 200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mg/dL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LDL = 360 mg/dL, HDL = 20 mg/dL,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ηλεκτροφόρηση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λιποπρωτεϊνών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παρατηρήθηκε σημαντική αύξηση των β-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λιποπρωτεϊνών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κ.φ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</a:p>
          <a:p>
            <a:pPr>
              <a:lnSpc>
                <a:spcPct val="150000"/>
              </a:lnSpc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κ.φ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l-GR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l-GR" u="sng" dirty="0">
                <a:latin typeface="Arial" panose="020B0604020202020204" pitchFamily="34" charset="0"/>
                <a:cs typeface="Arial" panose="020B0604020202020204" pitchFamily="34" charset="0"/>
              </a:rPr>
              <a:t>ΗΚΓ: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οξύαιχμα ανεστραμμένα κύματα Τ στις αριστερές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προκάρδιες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απαγωγές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 καθώς και στην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aVL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l-GR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l-GR" u="sng" dirty="0">
                <a:latin typeface="Arial" panose="020B0604020202020204" pitchFamily="34" charset="0"/>
                <a:cs typeface="Arial" panose="020B0604020202020204" pitchFamily="34" charset="0"/>
              </a:rPr>
              <a:t>Ακτινογραφία θώρακος: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μικρού βαθμού προβολή του αριστερού κάτω καρδιακού τόξου.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25D99-8852-BBC4-596E-892A73093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8EA47E-6ECA-DA3D-4EBF-32078C639BC6}"/>
              </a:ext>
            </a:extLst>
          </p:cNvPr>
          <p:cNvSpPr/>
          <p:nvPr/>
        </p:nvSpPr>
        <p:spPr>
          <a:xfrm>
            <a:off x="911225" y="836613"/>
            <a:ext cx="10656888" cy="26263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Κύρια σημεία:</a:t>
            </a:r>
          </a:p>
          <a:p>
            <a:pPr>
              <a:lnSpc>
                <a:spcPct val="150000"/>
              </a:lnSpc>
              <a:defRPr/>
            </a:pPr>
            <a:endParaRPr lang="el-GR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  <a:defRPr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35 ετών με ιστορικό υπέρτασης από 5ετίας.</a:t>
            </a:r>
          </a:p>
          <a:p>
            <a:pPr marL="342900" indent="-342900">
              <a:lnSpc>
                <a:spcPct val="150000"/>
              </a:lnSpc>
              <a:buAutoNum type="arabicPeriod"/>
              <a:defRPr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Συγγενείς (γονείς + αδελφός) με καρδιαγγειακά προβλήματα.</a:t>
            </a:r>
          </a:p>
          <a:p>
            <a:pPr marL="342900" indent="-342900">
              <a:lnSpc>
                <a:spcPct val="150000"/>
              </a:lnSpc>
              <a:buAutoNum type="arabicPeriod"/>
              <a:defRPr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Παρουσία σταθερής στηθάγχης και διαλείπουσας χωλότητας αριστερής κνήμης.</a:t>
            </a:r>
          </a:p>
          <a:p>
            <a:pPr marL="342900" indent="-342900">
              <a:lnSpc>
                <a:spcPct val="150000"/>
              </a:lnSpc>
              <a:buAutoNum type="arabicPeriod"/>
              <a:defRPr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Έλλειψη σφυγμού αρτηριών αριστερού κάτω άκρου και στένωση αρτηριών βυθού οφθαλμού.</a:t>
            </a:r>
          </a:p>
          <a:p>
            <a:pPr marL="342900" indent="-342900">
              <a:lnSpc>
                <a:spcPct val="150000"/>
              </a:lnSpc>
              <a:buAutoNum type="arabicPeriod"/>
              <a:defRPr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Αυξημένες τιμές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LDL,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τριγλυκεριδίων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και β-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λιποπρωτεϊνών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6848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6EFDA-DAC5-B8FF-5D97-E226F8860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80FBF27-6291-B004-2690-FFBD1FD83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4199"/>
            <a:ext cx="10515600" cy="191757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Τα </a:t>
            </a:r>
            <a:r>
              <a:rPr 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λιπίδια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του ανθρώπινου οργανισμού είναι: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η χοληστερόλη (χρησιμεύει για τη σύνθεση των κυτταρικών μεμβρανών, των ορμονών των επινεφριδίων και των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γονάδων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και αποτελεί συστατικό της χολής) και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τα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τριγλυκερίδια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(χρησιμεύουν ως καύσιμη ύλη και ως αποθήκη ενέργειας στο λιπώδη ιστό).</a:t>
            </a:r>
          </a:p>
        </p:txBody>
      </p:sp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67590D9A-3200-395C-C04C-27D7E3C50108}"/>
              </a:ext>
            </a:extLst>
          </p:cNvPr>
          <p:cNvSpPr txBox="1">
            <a:spLocks/>
          </p:cNvSpPr>
          <p:nvPr/>
        </p:nvSpPr>
        <p:spPr>
          <a:xfrm>
            <a:off x="838200" y="3222593"/>
            <a:ext cx="10668000" cy="1429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Οι </a:t>
            </a:r>
            <a:r>
              <a:rPr 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δυσλιπιδαιμίες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είναι διαταραχές (ποσοτικές ή ποιοτικές) του μεταβολισμού των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λιποπρωτεϊνικών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σωματιδίων [χαμηλής πυκνότητας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λιποπρωτεΐνες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(LDL),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χυλομικρά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, υψηλής πυκνότητας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λιποπρωτεΐνες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(HDL), πολύ χαμηλής πυκνότητας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λιποπρωτεΐνες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(VLDL)] που μεταφέρουν τα λιπίδια στον οργανισμό.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AFBEE5-E93E-E5FB-B3CD-985B500CC11D}"/>
              </a:ext>
            </a:extLst>
          </p:cNvPr>
          <p:cNvSpPr txBox="1"/>
          <p:nvPr/>
        </p:nvSpPr>
        <p:spPr>
          <a:xfrm>
            <a:off x="5699464" y="6223247"/>
            <a:ext cx="5806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Ελισάφ Μ και συν. Ελληνική Επιθεώρηση Αθηροσκλήρωσης 5(3):151–163.</a:t>
            </a:r>
          </a:p>
        </p:txBody>
      </p:sp>
    </p:spTree>
    <p:extLst>
      <p:ext uri="{BB962C8B-B14F-4D97-AF65-F5344CB8AC3E}">
        <p14:creationId xmlns:p14="http://schemas.microsoft.com/office/powerpoint/2010/main" val="338129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6BB278-0F38-AEB8-A483-D8A5425B3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4786"/>
          </a:xfrm>
        </p:spPr>
        <p:txBody>
          <a:bodyPr>
            <a:normAutofit/>
          </a:bodyPr>
          <a:lstStyle/>
          <a:p>
            <a:r>
              <a:rPr lang="el-GR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Δομή </a:t>
            </a:r>
            <a:r>
              <a:rPr lang="el-GR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λιποπρωτεϊνών</a:t>
            </a:r>
            <a:endParaRPr lang="el-GR" sz="3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F9CFB25-7515-DE56-132A-4B5F727C5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7484" y="1376039"/>
            <a:ext cx="6357032" cy="411036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E21307-DB12-AB5B-E1BB-2A22C9C635A2}"/>
              </a:ext>
            </a:extLst>
          </p:cNvPr>
          <p:cNvSpPr txBox="1"/>
          <p:nvPr/>
        </p:nvSpPr>
        <p:spPr>
          <a:xfrm>
            <a:off x="6019801" y="6223247"/>
            <a:ext cx="533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Davidson’s Principles and Practice of Medicine, 24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Edition. Elsevier 2023.</a:t>
            </a:r>
            <a:endParaRPr lang="el-G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932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8A7F7-1C02-2FA2-7310-8C1C31D43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9FC853-0440-1E97-BF65-93DAF8493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4786"/>
          </a:xfrm>
        </p:spPr>
        <p:txBody>
          <a:bodyPr>
            <a:normAutofit/>
          </a:bodyPr>
          <a:lstStyle/>
          <a:p>
            <a:r>
              <a:rPr lang="el-GR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Απολιποπρωτεΐνες</a:t>
            </a:r>
            <a:endParaRPr lang="el-GR" sz="3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5C47D03-2268-1D89-342F-2BBD6C6A0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629"/>
            <a:ext cx="10515600" cy="4916334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Έχουν υδρόφοβες και υδρόφιλες περιοχές και έτσι μπορούν να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αλληλεπιδρούν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τόσο με τα λιπίδια των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λιποπρωτεϊνών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όσο και με το υδάτινο περιβάλλον.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l-GR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Διαδραματίζουν σημαντικό ρόλο στον </a:t>
            </a:r>
            <a:r>
              <a:rPr lang="el-G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καθορισμό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και στη </a:t>
            </a:r>
            <a:r>
              <a:rPr lang="el-G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σταθεροποίηση του μεγέθους και της δομής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των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λιποπρωτεϊνικών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σωματιδίων.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l-GR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Επηρεάζουν τον </a:t>
            </a:r>
            <a:r>
              <a:rPr lang="el-G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μεταβολισμό των </a:t>
            </a:r>
            <a:r>
              <a:rPr lang="el-GR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λιποπρωτεϊνών</a:t>
            </a:r>
            <a:r>
              <a:rPr lang="el-G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είτε ως μόρια που αναγνωρίζονται από τους κυτταρικούς υποδοχείς είτε ως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συμπαράγοντες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για τα ένζυμα που συμμετέχουν στον μεταβολισμό των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λιποπρωτεϊνών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877109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2980</TotalTime>
  <Words>2931</Words>
  <Application>Microsoft Office PowerPoint</Application>
  <PresentationFormat>Ευρεία οθόνη</PresentationFormat>
  <Paragraphs>382</Paragraphs>
  <Slides>38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Wingdings</vt:lpstr>
      <vt:lpstr>Θέμα του Office</vt:lpstr>
      <vt:lpstr>Κλινική Άσκηση 2Α Υπερλιπιδαιμίες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Δομή λιποπρωτεϊνών</vt:lpstr>
      <vt:lpstr>Απολιποπρωτεΐνες</vt:lpstr>
      <vt:lpstr>Είδη λιποπρωτεϊνών</vt:lpstr>
      <vt:lpstr>Χαρακτηριστικά κυριότερων λιποπρωτεϊνών</vt:lpstr>
      <vt:lpstr>Lp(a) </vt:lpstr>
      <vt:lpstr>Lp(a) και αθηροθρομβωτική νόσος  </vt:lpstr>
      <vt:lpstr>Lp(a) και αθηροθρομβωτική νόσος  </vt:lpstr>
      <vt:lpstr>Ολική χοληστερόλη </vt:lpstr>
      <vt:lpstr>Απορρόφηση, μεταφορά και αποθήκευση λιπιδίων</vt:lpstr>
      <vt:lpstr>Πρωτοπαθείς δυσλιπιδαιμίες </vt:lpstr>
      <vt:lpstr> Dutch Lipid Clinic Network κριτήρια για τη διάγνωση της ετερόζυγου οικογενούς υπερχοληστερολαιμίας</vt:lpstr>
      <vt:lpstr>Παρουσίαση του PowerPoint</vt:lpstr>
      <vt:lpstr>Δευτεροπαθείς δυσλιπιδαιμίες </vt:lpstr>
      <vt:lpstr>Δευτεροπαθείς δυσλιπιδαιμίες </vt:lpstr>
      <vt:lpstr>Δευτεροπαθείς δυσλιπιδαιμίες </vt:lpstr>
      <vt:lpstr>Ομάδες πληθυσμού στις οποίες απαιτείται έλεγχος λιπιδαιμικού profile </vt:lpstr>
      <vt:lpstr>Έλεγχος για δυσλιπιδαιμία σε ασθενείς με παράγοντες κινδύνου </vt:lpstr>
      <vt:lpstr>Έλεγχος για δυσλιπιδαιμία σε ασθενείς με παράγοντες κινδύνου </vt:lpstr>
      <vt:lpstr>Έλεγχος για δυσλιπιδαιμία σε ασθενείς με παράγοντες κινδύνου </vt:lpstr>
      <vt:lpstr>Έλεγχος για δυσλιπιδαιμία σε ασθενείς με παράγοντες κινδύνου </vt:lpstr>
      <vt:lpstr>Έλεγχος για δυσλιπιδαιμία σε ασθενείς με παράγοντες κινδύνου </vt:lpstr>
      <vt:lpstr>Έλεγχος για δυσλιπιδαιμία σε ασθενείς με παράγοντες κινδύνου </vt:lpstr>
      <vt:lpstr>Λιπίδια και καρδιαγγειακή νόσος</vt:lpstr>
      <vt:lpstr>Παράγοντες κινδύνου καρδιαγγειακής νόσου εκτός από την δυσλιπιδαιμία</vt:lpstr>
      <vt:lpstr>Παρουσίαση του PowerPoint</vt:lpstr>
      <vt:lpstr>Κλινικές εκδηλώσεις αθηροσκλήρυνσης</vt:lpstr>
      <vt:lpstr>Παρουσίαση του PowerPoint</vt:lpstr>
      <vt:lpstr>Κατηγορίες καρδιαγγειακού κινδύνου και στόχοι LDL χοληστερόλης</vt:lpstr>
      <vt:lpstr>Παρουσίαση του PowerPoint</vt:lpstr>
      <vt:lpstr>Treatment goals for low-density lipoprotein cholesterol across categories of total cardiovascular risk</vt:lpstr>
      <vt:lpstr>Take home messages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George Pavlidis</dc:creator>
  <cp:lastModifiedBy>George Pavlidis</cp:lastModifiedBy>
  <cp:revision>336</cp:revision>
  <dcterms:created xsi:type="dcterms:W3CDTF">2025-09-01T19:20:31Z</dcterms:created>
  <dcterms:modified xsi:type="dcterms:W3CDTF">2025-11-11T20:14:11Z</dcterms:modified>
</cp:coreProperties>
</file>