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7"/>
  </p:notesMasterIdLst>
  <p:sldIdLst>
    <p:sldId id="256" r:id="rId2"/>
    <p:sldId id="355" r:id="rId3"/>
    <p:sldId id="376" r:id="rId4"/>
    <p:sldId id="377" r:id="rId5"/>
    <p:sldId id="378" r:id="rId6"/>
    <p:sldId id="379" r:id="rId7"/>
    <p:sldId id="380" r:id="rId8"/>
    <p:sldId id="381" r:id="rId9"/>
    <p:sldId id="326" r:id="rId10"/>
    <p:sldId id="334" r:id="rId11"/>
    <p:sldId id="294" r:id="rId12"/>
    <p:sldId id="295" r:id="rId13"/>
    <p:sldId id="336" r:id="rId14"/>
    <p:sldId id="383" r:id="rId15"/>
    <p:sldId id="382" r:id="rId16"/>
    <p:sldId id="327" r:id="rId17"/>
    <p:sldId id="335" r:id="rId18"/>
    <p:sldId id="296" r:id="rId19"/>
    <p:sldId id="384" r:id="rId20"/>
    <p:sldId id="385" r:id="rId21"/>
    <p:sldId id="386" r:id="rId22"/>
    <p:sldId id="387" r:id="rId23"/>
    <p:sldId id="388" r:id="rId24"/>
    <p:sldId id="389" r:id="rId25"/>
    <p:sldId id="390" r:id="rId26"/>
    <p:sldId id="391" r:id="rId27"/>
    <p:sldId id="392" r:id="rId28"/>
    <p:sldId id="272" r:id="rId29"/>
    <p:sldId id="332" r:id="rId30"/>
    <p:sldId id="333" r:id="rId31"/>
    <p:sldId id="393" r:id="rId32"/>
    <p:sldId id="263" r:id="rId33"/>
    <p:sldId id="346" r:id="rId34"/>
    <p:sldId id="348" r:id="rId35"/>
    <p:sldId id="395" r:id="rId36"/>
    <p:sldId id="394" r:id="rId37"/>
    <p:sldId id="396" r:id="rId38"/>
    <p:sldId id="306" r:id="rId39"/>
    <p:sldId id="397" r:id="rId40"/>
    <p:sldId id="398" r:id="rId41"/>
    <p:sldId id="399" r:id="rId42"/>
    <p:sldId id="300" r:id="rId43"/>
    <p:sldId id="298" r:id="rId44"/>
    <p:sldId id="400" r:id="rId45"/>
    <p:sldId id="297" r:id="rId46"/>
    <p:sldId id="401" r:id="rId47"/>
    <p:sldId id="402" r:id="rId48"/>
    <p:sldId id="403" r:id="rId49"/>
    <p:sldId id="404" r:id="rId50"/>
    <p:sldId id="405" r:id="rId51"/>
    <p:sldId id="353" r:id="rId52"/>
    <p:sldId id="258" r:id="rId53"/>
    <p:sldId id="364" r:id="rId54"/>
    <p:sldId id="365" r:id="rId55"/>
    <p:sldId id="259" r:id="rId56"/>
    <p:sldId id="291" r:id="rId57"/>
    <p:sldId id="366" r:id="rId58"/>
    <p:sldId id="367" r:id="rId59"/>
    <p:sldId id="369" r:id="rId60"/>
    <p:sldId id="368" r:id="rId61"/>
    <p:sldId id="370" r:id="rId62"/>
    <p:sldId id="292" r:id="rId63"/>
    <p:sldId id="261" r:id="rId64"/>
    <p:sldId id="371" r:id="rId65"/>
    <p:sldId id="372" r:id="rId66"/>
    <p:sldId id="373" r:id="rId67"/>
    <p:sldId id="340" r:id="rId68"/>
    <p:sldId id="280" r:id="rId69"/>
    <p:sldId id="339" r:id="rId70"/>
    <p:sldId id="285" r:id="rId71"/>
    <p:sldId id="341" r:id="rId72"/>
    <p:sldId id="286" r:id="rId73"/>
    <p:sldId id="323" r:id="rId74"/>
    <p:sldId id="317" r:id="rId75"/>
    <p:sldId id="318" r:id="rId76"/>
    <p:sldId id="321" r:id="rId77"/>
    <p:sldId id="301" r:id="rId78"/>
    <p:sldId id="302" r:id="rId79"/>
    <p:sldId id="293" r:id="rId80"/>
    <p:sldId id="304" r:id="rId81"/>
    <p:sldId id="350" r:id="rId82"/>
    <p:sldId id="351" r:id="rId83"/>
    <p:sldId id="352" r:id="rId84"/>
    <p:sldId id="307" r:id="rId85"/>
    <p:sldId id="308" r:id="rId86"/>
    <p:sldId id="406" r:id="rId87"/>
    <p:sldId id="309" r:id="rId88"/>
    <p:sldId id="310" r:id="rId89"/>
    <p:sldId id="311" r:id="rId90"/>
    <p:sldId id="312" r:id="rId91"/>
    <p:sldId id="313" r:id="rId92"/>
    <p:sldId id="407" r:id="rId93"/>
    <p:sldId id="314" r:id="rId94"/>
    <p:sldId id="315" r:id="rId95"/>
    <p:sldId id="324" r:id="rId9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1546"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48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B4D1916-B5DA-4766-B610-900BAFB9EB14}" type="datetimeFigureOut">
              <a:rPr lang="el-GR" smtClean="0"/>
              <a:pPr/>
              <a:t>6/10/2025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69C4C6-E348-4B86-A456-2319987ED02F}"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Συχνα</a:t>
            </a:r>
            <a:r>
              <a:rPr lang="el-GR" dirty="0"/>
              <a:t> σε …., 66% θωρακική μοίρα ΣΣ, </a:t>
            </a:r>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11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Σκόρ</a:t>
            </a:r>
            <a:r>
              <a:rPr lang="el-GR" dirty="0"/>
              <a:t> κινδύνου να παρουσιάσουν οι ασθενείς επιπλοκές</a:t>
            </a:r>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28</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hape 776"/>
          <p:cNvSpPr>
            <a:spLocks noGrp="1" noRot="1" noChangeAspect="1" noTextEdit="1"/>
          </p:cNvSpPr>
          <p:nvPr>
            <p:ph type="sldImg"/>
          </p:nvPr>
        </p:nvSpPr>
        <p:spPr bwMode="auto">
          <a:noFill/>
          <a:ln>
            <a:solidFill>
              <a:srgbClr val="000000"/>
            </a:solidFill>
            <a:miter lim="800000"/>
            <a:headEnd/>
            <a:tailEnd/>
          </a:ln>
        </p:spPr>
      </p:sp>
      <p:sp>
        <p:nvSpPr>
          <p:cNvPr id="27651" name="Shape 777"/>
          <p:cNvSpPr>
            <a:spLocks noGrp="1"/>
          </p:cNvSpPr>
          <p:nvPr>
            <p:ph type="body" sz="quarter" idx="1"/>
          </p:nvPr>
        </p:nvSpPr>
        <p:spPr bwMode="auto">
          <a:noFill/>
        </p:spPr>
        <p:txBody>
          <a:bodyPr/>
          <a:lstStyle/>
          <a:p>
            <a:pPr eaLnBrk="1" hangingPunct="1">
              <a:spcBef>
                <a:spcPct val="0"/>
              </a:spcBef>
            </a:pPr>
            <a:r>
              <a:rPr lang="en-US" altLang="el-GR">
                <a:sym typeface="Calibri" pitchFamily="34" charset="0"/>
              </a:rPr>
              <a:t>Using data from the Awareness of Neutropenia in Chemotherapy (ANC) Study Group Registry, Khorana and colleagues developed a simple model for predicting chemotherapy-associated VTE using baseline clinical and laboratory variables</a:t>
            </a:r>
          </a:p>
          <a:p>
            <a:pPr eaLnBrk="1" hangingPunct="1">
              <a:spcBef>
                <a:spcPct val="0"/>
              </a:spcBef>
            </a:pPr>
            <a:endParaRPr lang="en-US" altLang="el-GR">
              <a:sym typeface="Calibri" pitchFamily="34" charset="0"/>
            </a:endParaRPr>
          </a:p>
          <a:p>
            <a:pPr eaLnBrk="1" hangingPunct="1">
              <a:spcBef>
                <a:spcPct val="0"/>
              </a:spcBef>
            </a:pPr>
            <a:r>
              <a:rPr lang="en-US" altLang="el-GR">
                <a:sym typeface="Calibri" pitchFamily="34" charset="0"/>
              </a:rPr>
              <a:t>Five independent risk factors were identified that predicted for symptomatic VTE during the first four cycles of chemotherapy</a:t>
            </a:r>
          </a:p>
          <a:p>
            <a:pPr eaLnBrk="1" hangingPunct="1">
              <a:spcBef>
                <a:spcPct val="0"/>
              </a:spcBef>
            </a:pPr>
            <a:endParaRPr lang="en-US" altLang="el-GR">
              <a:sym typeface="Calibri" pitchFamily="34" charset="0"/>
            </a:endParaRPr>
          </a:p>
          <a:p>
            <a:pPr eaLnBrk="1" hangingPunct="1">
              <a:spcBef>
                <a:spcPct val="0"/>
              </a:spcBef>
            </a:pPr>
            <a:r>
              <a:rPr lang="en-US" altLang="el-GR">
                <a:sym typeface="Calibri" pitchFamily="34" charset="0"/>
              </a:rPr>
              <a:t>VTE risk-assessment model has been proposed that can be applied to an individual patient who is receiving chemotherapy in an outpatient setting.</a:t>
            </a:r>
          </a:p>
          <a:p>
            <a:pPr eaLnBrk="1" hangingPunct="1">
              <a:spcBef>
                <a:spcPct val="0"/>
              </a:spcBef>
            </a:pPr>
            <a:r>
              <a:rPr lang="en-US" altLang="el-GR">
                <a:sym typeface="Calibri" pitchFamily="34" charset="0"/>
              </a:rPr>
              <a:t>The major advantage of this model is the easy availability of these common clinical markers, while the major limitation is the generalizability of the results</a:t>
            </a:r>
          </a:p>
          <a:p>
            <a:pPr eaLnBrk="1" hangingPunct="1">
              <a:spcBef>
                <a:spcPct val="0"/>
              </a:spcBef>
            </a:pPr>
            <a:r>
              <a:rPr lang="en-US" altLang="el-GR">
                <a:sym typeface="Calibri" pitchFamily="34" charset="0"/>
              </a:rPr>
              <a:t>Because the registry contained only a small number of patients with some tumor types (e.g., brain or renal cancers) and the performance status of the patients was excellent, the model may not be predictive of VTE development in some tumor types or in those who have advanced disease and a poor performance status.</a:t>
            </a:r>
          </a:p>
          <a:p>
            <a:pPr eaLnBrk="1" hangingPunct="1">
              <a:spcBef>
                <a:spcPct val="0"/>
              </a:spcBef>
            </a:pPr>
            <a:r>
              <a:rPr lang="en-US" altLang="el-GR">
                <a:sym typeface="Calibri" pitchFamily="34" charset="0"/>
              </a:rPr>
              <a:t>the model is also unable to integrate additional risk factors that are subsequently identified, such as new therapies (e.g., bevacizumab or thalidomide).</a:t>
            </a:r>
          </a:p>
          <a:p>
            <a:pPr eaLnBrk="1" hangingPunct="1">
              <a:spcBef>
                <a:spcPct val="0"/>
              </a:spcBef>
            </a:pPr>
            <a:endParaRPr lang="en-US" altLang="el-GR">
              <a:sym typeface="Calibri" pitchFamily="34" charset="0"/>
            </a:endParaRPr>
          </a:p>
          <a:p>
            <a:pPr eaLnBrk="1" hangingPunct="1">
              <a:spcBef>
                <a:spcPct val="0"/>
              </a:spcBef>
            </a:pPr>
            <a:endParaRPr lang="en-US" altLang="el-GR">
              <a:sym typeface="Calibri" pitchFamily="34" charset="0"/>
            </a:endParaRPr>
          </a:p>
          <a:p>
            <a:pPr eaLnBrk="1" hangingPunct="1">
              <a:spcBef>
                <a:spcPct val="0"/>
              </a:spcBef>
            </a:pPr>
            <a:endParaRPr lang="en-US" altLang="el-GR">
              <a:sym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err="1"/>
              <a:t>Προδιαθεσικοι</a:t>
            </a:r>
            <a:r>
              <a:rPr lang="el-GR" baseline="0" dirty="0"/>
              <a:t> </a:t>
            </a:r>
            <a:r>
              <a:rPr lang="el-GR" baseline="0" dirty="0" err="1"/>
              <a:t>παραγοντες</a:t>
            </a:r>
            <a:endParaRPr lang="el-GR" dirty="0"/>
          </a:p>
        </p:txBody>
      </p:sp>
      <p:sp>
        <p:nvSpPr>
          <p:cNvPr id="4" name="3 - Θέση αριθμού διαφάνειας"/>
          <p:cNvSpPr>
            <a:spLocks noGrp="1"/>
          </p:cNvSpPr>
          <p:nvPr>
            <p:ph type="sldNum" sz="quarter" idx="10"/>
          </p:nvPr>
        </p:nvSpPr>
        <p:spPr/>
        <p:txBody>
          <a:bodyPr/>
          <a:lstStyle/>
          <a:p>
            <a:fld id="{0F69C4C6-E348-4B86-A456-2319987ED02F}" type="slidenum">
              <a:rPr lang="el-GR" smtClean="0"/>
              <a:pPr/>
              <a:t>74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F4A6D1C-978A-487B-99EC-5C8B8C1FB338}"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 name="Shape 6"/>
          <p:cNvSpPr>
            <a:spLocks noGrp="1"/>
          </p:cNvSpPr>
          <p:nvPr>
            <p:ph type="sldNum" sz="quarter" idx="10"/>
          </p:nvPr>
        </p:nvSpPr>
        <p:spPr>
          <a:xfrm>
            <a:off x="6553200" y="6403975"/>
            <a:ext cx="2133600" cy="269875"/>
          </a:xfrm>
        </p:spPr>
        <p:txBody>
          <a:bodyPr lIns="45718" tIns="45718" rIns="45718" bIns="45718"/>
          <a:lstStyle>
            <a:lvl1pPr>
              <a:defRPr smtClean="0"/>
            </a:lvl1pPr>
          </a:lstStyle>
          <a:p>
            <a:pPr>
              <a:defRPr/>
            </a:pPr>
            <a:fld id="{83BDAB69-6841-4010-B957-E33C809A470B}" type="slidenum">
              <a:rPr lang="en-US" altLang="el-GR"/>
              <a:pPr>
                <a:defRPr/>
              </a:pPr>
              <a:t>‹#›</a:t>
            </a:fld>
            <a:endParaRPr lang="en-US" altLang="el-G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extBox 1"/>
          <p:cNvSpPr txBox="1"/>
          <p:nvPr userDrawn="1"/>
        </p:nvSpPr>
        <p:spPr>
          <a:xfrm>
            <a:off x="152400" y="6477000"/>
            <a:ext cx="1135247" cy="246221"/>
          </a:xfrm>
          <a:prstGeom prst="rect">
            <a:avLst/>
          </a:prstGeom>
          <a:noFill/>
        </p:spPr>
        <p:txBody>
          <a:bodyPr wrap="none" rtlCol="0">
            <a:spAutoFit/>
          </a:bodyPr>
          <a:lstStyle/>
          <a:p>
            <a:r>
              <a:rPr lang="en-US" sz="1000" dirty="0"/>
              <a:t>Copyrights apply</a:t>
            </a:r>
          </a:p>
        </p:txBody>
      </p:sp>
    </p:spTree>
    <p:extLst>
      <p:ext uri="{BB962C8B-B14F-4D97-AF65-F5344CB8AC3E}">
        <p14:creationId xmlns:p14="http://schemas.microsoft.com/office/powerpoint/2010/main" val="3371244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81299A-52B9-44DE-A59F-B97E0D5C0CCA}" type="datetimeFigureOut">
              <a:rPr lang="el-GR" smtClean="0"/>
              <a:pPr/>
              <a:t>6/10/2025</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4A6D1C-978A-487B-99EC-5C8B8C1FB338}"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340768"/>
            <a:ext cx="7772400" cy="1399157"/>
          </a:xfrm>
        </p:spPr>
        <p:txBody>
          <a:bodyPr>
            <a:normAutofit fontScale="90000"/>
          </a:bodyPr>
          <a:lstStyle/>
          <a:p>
            <a:r>
              <a:rPr lang="el-GR" b="1" dirty="0">
                <a:solidFill>
                  <a:schemeClr val="tx2"/>
                </a:solidFill>
              </a:rPr>
              <a:t>Επείγουσες καταστάσεις στην Ογκολογία</a:t>
            </a:r>
          </a:p>
        </p:txBody>
      </p:sp>
      <p:sp>
        <p:nvSpPr>
          <p:cNvPr id="3" name="2 - Υπότιτλος"/>
          <p:cNvSpPr>
            <a:spLocks noGrp="1"/>
          </p:cNvSpPr>
          <p:nvPr>
            <p:ph type="subTitle" idx="1"/>
          </p:nvPr>
        </p:nvSpPr>
        <p:spPr>
          <a:xfrm>
            <a:off x="0" y="3573016"/>
            <a:ext cx="8458200" cy="1752600"/>
          </a:xfrm>
        </p:spPr>
        <p:txBody>
          <a:bodyPr>
            <a:normAutofit fontScale="85000" lnSpcReduction="20000"/>
          </a:bodyPr>
          <a:lstStyle/>
          <a:p>
            <a:r>
              <a:rPr lang="el-GR" dirty="0">
                <a:solidFill>
                  <a:schemeClr val="tx2"/>
                </a:solidFill>
              </a:rPr>
              <a:t>Οικονομοπούλου Παναγιώτα</a:t>
            </a:r>
          </a:p>
          <a:p>
            <a:r>
              <a:rPr lang="el-GR" dirty="0">
                <a:solidFill>
                  <a:schemeClr val="tx2"/>
                </a:solidFill>
              </a:rPr>
              <a:t>Παθολόγος-Ογκολόγος</a:t>
            </a:r>
          </a:p>
          <a:p>
            <a:r>
              <a:rPr lang="el-GR" dirty="0">
                <a:solidFill>
                  <a:schemeClr val="tx2"/>
                </a:solidFill>
              </a:rPr>
              <a:t>Επιμελήτρια Α’,</a:t>
            </a:r>
            <a:r>
              <a:rPr lang="en-US" dirty="0">
                <a:solidFill>
                  <a:schemeClr val="tx2"/>
                </a:solidFill>
              </a:rPr>
              <a:t> </a:t>
            </a:r>
            <a:r>
              <a:rPr lang="el-GR" dirty="0">
                <a:solidFill>
                  <a:schemeClr val="tx2"/>
                </a:solidFill>
              </a:rPr>
              <a:t> Β΄Π.Π.Κ </a:t>
            </a:r>
            <a:r>
              <a:rPr lang="en-US" dirty="0">
                <a:solidFill>
                  <a:schemeClr val="tx2"/>
                </a:solidFill>
              </a:rPr>
              <a:t>  </a:t>
            </a:r>
            <a:endParaRPr lang="el-GR" dirty="0">
              <a:solidFill>
                <a:schemeClr val="tx2"/>
              </a:solidFill>
            </a:endParaRPr>
          </a:p>
          <a:p>
            <a:r>
              <a:rPr lang="en-US" dirty="0">
                <a:solidFill>
                  <a:schemeClr val="tx2"/>
                </a:solidFill>
              </a:rPr>
              <a:t> </a:t>
            </a:r>
            <a:r>
              <a:rPr lang="el-GR" dirty="0">
                <a:solidFill>
                  <a:schemeClr val="tx2"/>
                </a:solidFill>
              </a:rPr>
              <a:t>Π.Γ.Ν. «</a:t>
            </a:r>
            <a:r>
              <a:rPr lang="el-GR" dirty="0" err="1">
                <a:solidFill>
                  <a:schemeClr val="tx2"/>
                </a:solidFill>
              </a:rPr>
              <a:t>Αττικόν</a:t>
            </a:r>
            <a:r>
              <a:rPr lang="el-GR" dirty="0">
                <a:solidFill>
                  <a:schemeClr val="tx2"/>
                </a:solidFill>
              </a:rPr>
              <a:t>»</a:t>
            </a:r>
          </a:p>
          <a:p>
            <a:endParaRPr lang="el-GR" dirty="0"/>
          </a:p>
        </p:txBody>
      </p:sp>
    </p:spTree>
  </p:cSld>
  <p:clrMapOvr>
    <a:masterClrMapping/>
  </p:clrMapOvr>
  <mc:AlternateContent xmlns:mc="http://schemas.openxmlformats.org/markup-compatibility/2006" xmlns:p14="http://schemas.microsoft.com/office/powerpoint/2010/main">
    <mc:Choice Requires="p14">
      <p:transition spd="slow" p14:dur="2000" advTm="236"/>
    </mc:Choice>
    <mc:Fallback xmlns="">
      <p:transition spd="slow" advTm="23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85E9F2F-BF1B-4B1D-A320-90EC54E2C31B}"/>
              </a:ext>
            </a:extLst>
          </p:cNvPr>
          <p:cNvSpPr>
            <a:spLocks noGrp="1"/>
          </p:cNvSpPr>
          <p:nvPr>
            <p:ph type="title"/>
          </p:nvPr>
        </p:nvSpPr>
        <p:spPr/>
        <p:txBody>
          <a:bodyPr>
            <a:normAutofit fontScale="90000"/>
          </a:bodyPr>
          <a:lstStyle/>
          <a:p>
            <a:r>
              <a:rPr lang="el-GR" dirty="0"/>
              <a:t>Τι είναι επείγουσα κατάσταση στην ογκολογία</a:t>
            </a:r>
            <a:r>
              <a:rPr lang="en-US" dirty="0"/>
              <a:t>;</a:t>
            </a:r>
            <a:endParaRPr lang="el-GR" dirty="0"/>
          </a:p>
        </p:txBody>
      </p:sp>
      <p:sp>
        <p:nvSpPr>
          <p:cNvPr id="3" name="Θέση περιεχομένου 2">
            <a:extLst>
              <a:ext uri="{FF2B5EF4-FFF2-40B4-BE49-F238E27FC236}">
                <a16:creationId xmlns:a16="http://schemas.microsoft.com/office/drawing/2014/main" id="{FD55A287-56D7-454C-A659-62E4BD0E5233}"/>
              </a:ext>
            </a:extLst>
          </p:cNvPr>
          <p:cNvSpPr>
            <a:spLocks noGrp="1"/>
          </p:cNvSpPr>
          <p:nvPr>
            <p:ph idx="1"/>
          </p:nvPr>
        </p:nvSpPr>
        <p:spPr/>
        <p:txBody>
          <a:bodyPr/>
          <a:lstStyle/>
          <a:p>
            <a:r>
              <a:rPr lang="el-GR" dirty="0"/>
              <a:t>Μια κλινική κατάσταση στην ογκολογία που είναι αποτέλεσμα μιας μεταβολικής, νευρολογικής, </a:t>
            </a:r>
            <a:r>
              <a:rPr lang="el-GR" dirty="0" err="1"/>
              <a:t>καρδαγγειακής</a:t>
            </a:r>
            <a:r>
              <a:rPr lang="el-GR" dirty="0"/>
              <a:t>, αιματολογικής ή/και λοιμώδους αλλαγής που προκαλείται από τον καρκίνο και η θεραπεία της απαιτεί άμεση παρέμβαση με σκοπό να αποτραπεί ο θάνατος ή η μείωση της ποιότητας ζωής</a:t>
            </a:r>
          </a:p>
        </p:txBody>
      </p:sp>
    </p:spTree>
    <p:extLst>
      <p:ext uri="{BB962C8B-B14F-4D97-AF65-F5344CB8AC3E}">
        <p14:creationId xmlns:p14="http://schemas.microsoft.com/office/powerpoint/2010/main" val="2751826222"/>
      </p:ext>
    </p:extLst>
  </p:cSld>
  <p:clrMapOvr>
    <a:masterClrMapping/>
  </p:clrMapOvr>
  <mc:AlternateContent xmlns:mc="http://schemas.openxmlformats.org/markup-compatibility/2006" xmlns:p14="http://schemas.microsoft.com/office/powerpoint/2010/main">
    <mc:Choice Requires="p14">
      <p:transition spd="slow" p14:dur="2000" advTm="2108"/>
    </mc:Choice>
    <mc:Fallback xmlns="">
      <p:transition spd="slow" advTm="210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Πίνακας 2">
            <a:extLst>
              <a:ext uri="{FF2B5EF4-FFF2-40B4-BE49-F238E27FC236}">
                <a16:creationId xmlns:a16="http://schemas.microsoft.com/office/drawing/2014/main" id="{483CA414-452B-4505-BC75-9E4E8A0E3EFE}"/>
              </a:ext>
            </a:extLst>
          </p:cNvPr>
          <p:cNvGraphicFramePr>
            <a:graphicFrameLocks noGrp="1"/>
          </p:cNvGraphicFramePr>
          <p:nvPr>
            <p:extLst>
              <p:ext uri="{D42A27DB-BD31-4B8C-83A1-F6EECF244321}">
                <p14:modId xmlns:p14="http://schemas.microsoft.com/office/powerpoint/2010/main" val="1096219626"/>
              </p:ext>
            </p:extLst>
          </p:nvPr>
        </p:nvGraphicFramePr>
        <p:xfrm>
          <a:off x="395536" y="260648"/>
          <a:ext cx="8352928" cy="6336703"/>
        </p:xfrm>
        <a:graphic>
          <a:graphicData uri="http://schemas.openxmlformats.org/drawingml/2006/table">
            <a:tbl>
              <a:tblPr firstRow="1" firstCol="1" bandRow="1">
                <a:tableStyleId>{5C22544A-7EE6-4342-B048-85BDC9FD1C3A}</a:tableStyleId>
              </a:tblPr>
              <a:tblGrid>
                <a:gridCol w="4176464">
                  <a:extLst>
                    <a:ext uri="{9D8B030D-6E8A-4147-A177-3AD203B41FA5}">
                      <a16:colId xmlns:a16="http://schemas.microsoft.com/office/drawing/2014/main" val="1460405464"/>
                    </a:ext>
                  </a:extLst>
                </a:gridCol>
                <a:gridCol w="4176464">
                  <a:extLst>
                    <a:ext uri="{9D8B030D-6E8A-4147-A177-3AD203B41FA5}">
                      <a16:colId xmlns:a16="http://schemas.microsoft.com/office/drawing/2014/main" val="1933434401"/>
                    </a:ext>
                  </a:extLst>
                </a:gridCol>
              </a:tblGrid>
              <a:tr h="411739">
                <a:tc>
                  <a:txBody>
                    <a:bodyPr/>
                    <a:lstStyle/>
                    <a:p>
                      <a:pPr algn="just">
                        <a:lnSpc>
                          <a:spcPct val="107000"/>
                        </a:lnSpc>
                        <a:spcAft>
                          <a:spcPts val="800"/>
                        </a:spcAft>
                      </a:pPr>
                      <a:r>
                        <a:rPr lang="el-GR" sz="1000">
                          <a:effectLst/>
                        </a:rPr>
                        <a:t>Σύστημα ή αίτιο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Επείγουσα κατάσταση στην ογκολογία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0337392"/>
                  </a:ext>
                </a:extLst>
              </a:tr>
              <a:tr h="751113">
                <a:tc>
                  <a:txBody>
                    <a:bodyPr/>
                    <a:lstStyle/>
                    <a:p>
                      <a:pPr algn="just">
                        <a:lnSpc>
                          <a:spcPct val="107000"/>
                        </a:lnSpc>
                        <a:spcAft>
                          <a:spcPts val="800"/>
                        </a:spcAft>
                      </a:pPr>
                      <a:r>
                        <a:rPr lang="el-GR" sz="1000">
                          <a:effectLst/>
                        </a:rPr>
                        <a:t>Καρδαγγειακό σύστημα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Καρδιακός επιπωματισμός</a:t>
                      </a:r>
                      <a:endParaRPr lang="el-GR" sz="1100">
                        <a:effectLst/>
                      </a:endParaRPr>
                    </a:p>
                    <a:p>
                      <a:pPr algn="just">
                        <a:lnSpc>
                          <a:spcPct val="107000"/>
                        </a:lnSpc>
                        <a:spcAft>
                          <a:spcPts val="800"/>
                        </a:spcAft>
                      </a:pPr>
                      <a:r>
                        <a:rPr lang="el-GR" sz="1000">
                          <a:effectLst/>
                        </a:rPr>
                        <a:t>Σύνδρομο άνω κοίλης φλέβας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75091376"/>
                  </a:ext>
                </a:extLst>
              </a:tr>
              <a:tr h="751113">
                <a:tc>
                  <a:txBody>
                    <a:bodyPr/>
                    <a:lstStyle/>
                    <a:p>
                      <a:pPr algn="just">
                        <a:lnSpc>
                          <a:spcPct val="107000"/>
                        </a:lnSpc>
                        <a:spcAft>
                          <a:spcPts val="800"/>
                        </a:spcAft>
                      </a:pPr>
                      <a:r>
                        <a:rPr lang="el-GR" sz="1000">
                          <a:effectLst/>
                        </a:rPr>
                        <a:t>Κεντρικό Νευρικό Σύστημα (ΚΝΣ)</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Συμπίεση νωτιαίου μυελού </a:t>
                      </a:r>
                      <a:endParaRPr lang="el-GR" sz="1100">
                        <a:effectLst/>
                      </a:endParaRPr>
                    </a:p>
                    <a:p>
                      <a:pPr algn="just">
                        <a:lnSpc>
                          <a:spcPct val="107000"/>
                        </a:lnSpc>
                        <a:spcAft>
                          <a:spcPts val="800"/>
                        </a:spcAft>
                      </a:pPr>
                      <a:r>
                        <a:rPr lang="el-GR" sz="1000">
                          <a:effectLst/>
                        </a:rPr>
                        <a:t>Αυξημένη ενδοκράνια πίεση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63798671"/>
                  </a:ext>
                </a:extLst>
              </a:tr>
              <a:tr h="1696638">
                <a:tc>
                  <a:txBody>
                    <a:bodyPr/>
                    <a:lstStyle/>
                    <a:p>
                      <a:pPr algn="just">
                        <a:lnSpc>
                          <a:spcPct val="107000"/>
                        </a:lnSpc>
                        <a:spcAft>
                          <a:spcPts val="800"/>
                        </a:spcAft>
                      </a:pPr>
                      <a:r>
                        <a:rPr lang="el-GR" sz="1000">
                          <a:effectLst/>
                        </a:rPr>
                        <a:t>Γαστρεντερικό σύστημα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Εντερική απόφραξη</a:t>
                      </a:r>
                      <a:endParaRPr lang="el-GR" sz="1100">
                        <a:effectLst/>
                      </a:endParaRPr>
                    </a:p>
                    <a:p>
                      <a:pPr algn="just">
                        <a:lnSpc>
                          <a:spcPct val="107000"/>
                        </a:lnSpc>
                        <a:spcAft>
                          <a:spcPts val="800"/>
                        </a:spcAft>
                      </a:pPr>
                      <a:r>
                        <a:rPr lang="el-GR" sz="1000">
                          <a:effectLst/>
                        </a:rPr>
                        <a:t>Διάτρηση εντέρου </a:t>
                      </a:r>
                      <a:endParaRPr lang="el-GR" sz="1100">
                        <a:effectLst/>
                      </a:endParaRPr>
                    </a:p>
                    <a:p>
                      <a:pPr algn="just">
                        <a:lnSpc>
                          <a:spcPct val="107000"/>
                        </a:lnSpc>
                        <a:spcAft>
                          <a:spcPts val="800"/>
                        </a:spcAft>
                      </a:pPr>
                      <a:r>
                        <a:rPr lang="el-GR" sz="1000">
                          <a:effectLst/>
                        </a:rPr>
                        <a:t>Ασκίτης υπό τάση</a:t>
                      </a:r>
                      <a:endParaRPr lang="el-GR" sz="1100">
                        <a:effectLst/>
                      </a:endParaRPr>
                    </a:p>
                    <a:p>
                      <a:pPr algn="just">
                        <a:lnSpc>
                          <a:spcPct val="107000"/>
                        </a:lnSpc>
                        <a:spcAft>
                          <a:spcPts val="800"/>
                        </a:spcAft>
                      </a:pPr>
                      <a:r>
                        <a:rPr lang="el-GR" sz="1000">
                          <a:effectLst/>
                        </a:rPr>
                        <a:t>Διάτρηση οισοφάγου</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5814801"/>
                  </a:ext>
                </a:extLst>
              </a:tr>
              <a:tr h="751113">
                <a:tc>
                  <a:txBody>
                    <a:bodyPr/>
                    <a:lstStyle/>
                    <a:p>
                      <a:pPr algn="just">
                        <a:lnSpc>
                          <a:spcPct val="107000"/>
                        </a:lnSpc>
                        <a:spcAft>
                          <a:spcPts val="800"/>
                        </a:spcAft>
                      </a:pPr>
                      <a:r>
                        <a:rPr lang="el-GR" sz="1000">
                          <a:effectLst/>
                        </a:rPr>
                        <a:t>Αιματολογικό σύστημα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Διάχυτη Ενδαγγειακή Πήξη</a:t>
                      </a:r>
                      <a:endParaRPr lang="el-GR" sz="1100">
                        <a:effectLst/>
                      </a:endParaRPr>
                    </a:p>
                    <a:p>
                      <a:pPr algn="just">
                        <a:lnSpc>
                          <a:spcPct val="107000"/>
                        </a:lnSpc>
                        <a:spcAft>
                          <a:spcPts val="800"/>
                        </a:spcAft>
                      </a:pPr>
                      <a:r>
                        <a:rPr lang="el-GR" sz="1000">
                          <a:effectLst/>
                        </a:rPr>
                        <a:t>Λευκόσταση</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2270373"/>
                  </a:ext>
                </a:extLst>
              </a:tr>
              <a:tr h="1696638">
                <a:tc>
                  <a:txBody>
                    <a:bodyPr/>
                    <a:lstStyle/>
                    <a:p>
                      <a:pPr algn="just">
                        <a:lnSpc>
                          <a:spcPct val="107000"/>
                        </a:lnSpc>
                        <a:spcAft>
                          <a:spcPts val="800"/>
                        </a:spcAft>
                      </a:pPr>
                      <a:r>
                        <a:rPr lang="el-GR" sz="1000">
                          <a:effectLst/>
                        </a:rPr>
                        <a:t>Αναπνευστικό σύστημα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Απόφραξη αεραγωγού</a:t>
                      </a:r>
                      <a:endParaRPr lang="el-GR" sz="1100">
                        <a:effectLst/>
                      </a:endParaRPr>
                    </a:p>
                    <a:p>
                      <a:pPr algn="just">
                        <a:lnSpc>
                          <a:spcPct val="107000"/>
                        </a:lnSpc>
                        <a:spcAft>
                          <a:spcPts val="800"/>
                        </a:spcAft>
                      </a:pPr>
                      <a:r>
                        <a:rPr lang="el-GR" sz="1000">
                          <a:effectLst/>
                        </a:rPr>
                        <a:t>Πνευμοθώρακας</a:t>
                      </a:r>
                      <a:endParaRPr lang="el-GR" sz="1100">
                        <a:effectLst/>
                      </a:endParaRPr>
                    </a:p>
                    <a:p>
                      <a:pPr algn="just">
                        <a:lnSpc>
                          <a:spcPct val="107000"/>
                        </a:lnSpc>
                        <a:spcAft>
                          <a:spcPts val="800"/>
                        </a:spcAft>
                      </a:pPr>
                      <a:r>
                        <a:rPr lang="el-GR" sz="1000">
                          <a:effectLst/>
                        </a:rPr>
                        <a:t>Μεγάλη πλευριτική συλλογή </a:t>
                      </a:r>
                      <a:endParaRPr lang="el-GR" sz="1100">
                        <a:effectLst/>
                      </a:endParaRPr>
                    </a:p>
                    <a:p>
                      <a:pPr algn="just">
                        <a:lnSpc>
                          <a:spcPct val="107000"/>
                        </a:lnSpc>
                        <a:spcAft>
                          <a:spcPts val="800"/>
                        </a:spcAft>
                      </a:pPr>
                      <a:r>
                        <a:rPr lang="el-GR" sz="1000">
                          <a:effectLst/>
                        </a:rPr>
                        <a:t>Πνευμονική εμβολή</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3440427"/>
                  </a:ext>
                </a:extLst>
              </a:tr>
              <a:tr h="278349">
                <a:tc>
                  <a:txBody>
                    <a:bodyPr/>
                    <a:lstStyle/>
                    <a:p>
                      <a:pPr algn="just">
                        <a:lnSpc>
                          <a:spcPct val="107000"/>
                        </a:lnSpc>
                        <a:spcAft>
                          <a:spcPts val="800"/>
                        </a:spcAft>
                      </a:pPr>
                      <a:r>
                        <a:rPr lang="el-GR" sz="1000">
                          <a:effectLst/>
                        </a:rPr>
                        <a:t>Μυοσκελετικό σύστημα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dirty="0">
                          <a:effectLst/>
                        </a:rPr>
                        <a:t>Παθολογικό κάταγμα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61830219"/>
                  </a:ext>
                </a:extLst>
              </a:tr>
            </a:tbl>
          </a:graphicData>
        </a:graphic>
      </p:graphicFrame>
    </p:spTree>
    <p:extLst>
      <p:ext uri="{BB962C8B-B14F-4D97-AF65-F5344CB8AC3E}">
        <p14:creationId xmlns:p14="http://schemas.microsoft.com/office/powerpoint/2010/main" val="1997782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Πίνακας 1">
            <a:extLst>
              <a:ext uri="{FF2B5EF4-FFF2-40B4-BE49-F238E27FC236}">
                <a16:creationId xmlns:a16="http://schemas.microsoft.com/office/drawing/2014/main" id="{C3195E20-F685-4D9B-9BE5-2FCBE3C0DDAE}"/>
              </a:ext>
            </a:extLst>
          </p:cNvPr>
          <p:cNvGraphicFramePr>
            <a:graphicFrameLocks noGrp="1"/>
          </p:cNvGraphicFramePr>
          <p:nvPr>
            <p:extLst>
              <p:ext uri="{D42A27DB-BD31-4B8C-83A1-F6EECF244321}">
                <p14:modId xmlns:p14="http://schemas.microsoft.com/office/powerpoint/2010/main" val="764396953"/>
              </p:ext>
            </p:extLst>
          </p:nvPr>
        </p:nvGraphicFramePr>
        <p:xfrm>
          <a:off x="683568" y="980728"/>
          <a:ext cx="8064896" cy="4254815"/>
        </p:xfrm>
        <a:graphic>
          <a:graphicData uri="http://schemas.openxmlformats.org/drawingml/2006/table">
            <a:tbl>
              <a:tblPr firstRow="1" firstCol="1" bandRow="1">
                <a:tableStyleId>{5C22544A-7EE6-4342-B048-85BDC9FD1C3A}</a:tableStyleId>
              </a:tblPr>
              <a:tblGrid>
                <a:gridCol w="4032448">
                  <a:extLst>
                    <a:ext uri="{9D8B030D-6E8A-4147-A177-3AD203B41FA5}">
                      <a16:colId xmlns:a16="http://schemas.microsoft.com/office/drawing/2014/main" val="2336616394"/>
                    </a:ext>
                  </a:extLst>
                </a:gridCol>
                <a:gridCol w="4032448">
                  <a:extLst>
                    <a:ext uri="{9D8B030D-6E8A-4147-A177-3AD203B41FA5}">
                      <a16:colId xmlns:a16="http://schemas.microsoft.com/office/drawing/2014/main" val="2506508200"/>
                    </a:ext>
                  </a:extLst>
                </a:gridCol>
              </a:tblGrid>
              <a:tr h="241921">
                <a:tc>
                  <a:txBody>
                    <a:bodyPr/>
                    <a:lstStyle/>
                    <a:p>
                      <a:pPr algn="just">
                        <a:lnSpc>
                          <a:spcPct val="107000"/>
                        </a:lnSpc>
                        <a:spcAft>
                          <a:spcPts val="800"/>
                        </a:spcAft>
                      </a:pPr>
                      <a:r>
                        <a:rPr lang="el-GR" sz="1000">
                          <a:effectLst/>
                        </a:rPr>
                        <a:t>Λοιμώδη αίτια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Εμπύρετος ουδετεροπενία</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0297839"/>
                  </a:ext>
                </a:extLst>
              </a:tr>
              <a:tr h="1063704">
                <a:tc>
                  <a:txBody>
                    <a:bodyPr/>
                    <a:lstStyle/>
                    <a:p>
                      <a:pPr algn="just">
                        <a:lnSpc>
                          <a:spcPct val="107000"/>
                        </a:lnSpc>
                        <a:spcAft>
                          <a:spcPts val="800"/>
                        </a:spcAft>
                      </a:pPr>
                      <a:r>
                        <a:rPr lang="el-GR" sz="1000">
                          <a:effectLst/>
                        </a:rPr>
                        <a:t>Μεταβολικά αίτια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Υπερασβεστιαιμία</a:t>
                      </a:r>
                      <a:endParaRPr lang="el-GR" sz="1100">
                        <a:effectLst/>
                      </a:endParaRPr>
                    </a:p>
                    <a:p>
                      <a:pPr algn="just">
                        <a:lnSpc>
                          <a:spcPct val="107000"/>
                        </a:lnSpc>
                        <a:spcAft>
                          <a:spcPts val="800"/>
                        </a:spcAft>
                      </a:pPr>
                      <a:r>
                        <a:rPr lang="el-GR" sz="1000">
                          <a:effectLst/>
                        </a:rPr>
                        <a:t>Υπογλυκαιμία</a:t>
                      </a:r>
                      <a:endParaRPr lang="el-GR" sz="1100">
                        <a:effectLst/>
                      </a:endParaRPr>
                    </a:p>
                    <a:p>
                      <a:pPr algn="just">
                        <a:lnSpc>
                          <a:spcPct val="107000"/>
                        </a:lnSpc>
                        <a:spcAft>
                          <a:spcPts val="800"/>
                        </a:spcAft>
                      </a:pPr>
                      <a:r>
                        <a:rPr lang="el-GR" sz="1000">
                          <a:effectLst/>
                        </a:rPr>
                        <a:t>Σύνδρομο λύσης όγκου</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6104100"/>
                  </a:ext>
                </a:extLst>
              </a:tr>
              <a:tr h="1474595">
                <a:tc>
                  <a:txBody>
                    <a:bodyPr/>
                    <a:lstStyle/>
                    <a:p>
                      <a:pPr algn="just">
                        <a:lnSpc>
                          <a:spcPct val="107000"/>
                        </a:lnSpc>
                        <a:spcAft>
                          <a:spcPts val="800"/>
                        </a:spcAft>
                      </a:pPr>
                      <a:r>
                        <a:rPr lang="el-GR" sz="1000">
                          <a:effectLst/>
                        </a:rPr>
                        <a:t>Σχετιζόμενα με ανοσοθεραπεία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a:effectLst/>
                        </a:rPr>
                        <a:t>Πνευμονίτιδα</a:t>
                      </a:r>
                      <a:endParaRPr lang="el-GR" sz="1100">
                        <a:effectLst/>
                      </a:endParaRPr>
                    </a:p>
                    <a:p>
                      <a:pPr algn="just">
                        <a:lnSpc>
                          <a:spcPct val="107000"/>
                        </a:lnSpc>
                        <a:spcAft>
                          <a:spcPts val="800"/>
                        </a:spcAft>
                      </a:pPr>
                      <a:r>
                        <a:rPr lang="el-GR" sz="1000">
                          <a:effectLst/>
                        </a:rPr>
                        <a:t>Κολίτιδα</a:t>
                      </a:r>
                      <a:endParaRPr lang="el-GR" sz="1100">
                        <a:effectLst/>
                      </a:endParaRPr>
                    </a:p>
                    <a:p>
                      <a:pPr algn="just">
                        <a:lnSpc>
                          <a:spcPct val="107000"/>
                        </a:lnSpc>
                        <a:spcAft>
                          <a:spcPts val="800"/>
                        </a:spcAft>
                      </a:pPr>
                      <a:r>
                        <a:rPr lang="el-GR" sz="1000">
                          <a:effectLst/>
                        </a:rPr>
                        <a:t>Μυοσίτιδα</a:t>
                      </a:r>
                      <a:endParaRPr lang="el-GR" sz="1100">
                        <a:effectLst/>
                      </a:endParaRPr>
                    </a:p>
                    <a:p>
                      <a:pPr algn="just">
                        <a:lnSpc>
                          <a:spcPct val="107000"/>
                        </a:lnSpc>
                        <a:spcAft>
                          <a:spcPts val="800"/>
                        </a:spcAft>
                      </a:pPr>
                      <a:r>
                        <a:rPr lang="el-GR" sz="1000">
                          <a:effectLst/>
                        </a:rPr>
                        <a:t>Ηπατίτιδα </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5809774"/>
                  </a:ext>
                </a:extLst>
              </a:tr>
              <a:tr h="1474595">
                <a:tc>
                  <a:txBody>
                    <a:bodyPr/>
                    <a:lstStyle/>
                    <a:p>
                      <a:pPr algn="just">
                        <a:lnSpc>
                          <a:spcPct val="107000"/>
                        </a:lnSpc>
                        <a:spcAft>
                          <a:spcPts val="800"/>
                        </a:spcAft>
                      </a:pPr>
                      <a:r>
                        <a:rPr lang="el-GR" sz="1000">
                          <a:effectLst/>
                        </a:rPr>
                        <a:t>Διάφορα</a:t>
                      </a:r>
                      <a:endParaRPr lang="el-G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800"/>
                        </a:spcAft>
                      </a:pPr>
                      <a:r>
                        <a:rPr lang="el-GR" sz="1000" dirty="0">
                          <a:effectLst/>
                        </a:rPr>
                        <a:t>Αποφρακτική </a:t>
                      </a:r>
                      <a:r>
                        <a:rPr lang="el-GR" sz="1000" dirty="0" err="1">
                          <a:effectLst/>
                        </a:rPr>
                        <a:t>ουροπάθεια</a:t>
                      </a:r>
                      <a:endParaRPr lang="el-GR" sz="1100" dirty="0">
                        <a:effectLst/>
                      </a:endParaRPr>
                    </a:p>
                    <a:p>
                      <a:pPr algn="just">
                        <a:lnSpc>
                          <a:spcPct val="107000"/>
                        </a:lnSpc>
                        <a:spcAft>
                          <a:spcPts val="800"/>
                        </a:spcAft>
                      </a:pPr>
                      <a:r>
                        <a:rPr lang="el-GR" sz="1000" dirty="0">
                          <a:effectLst/>
                        </a:rPr>
                        <a:t>Οξύ άλγος </a:t>
                      </a:r>
                      <a:endParaRPr lang="el-GR" sz="1100" dirty="0">
                        <a:effectLst/>
                      </a:endParaRPr>
                    </a:p>
                    <a:p>
                      <a:pPr algn="just">
                        <a:lnSpc>
                          <a:spcPct val="107000"/>
                        </a:lnSpc>
                        <a:spcAft>
                          <a:spcPts val="800"/>
                        </a:spcAft>
                      </a:pPr>
                      <a:r>
                        <a:rPr lang="el-GR" sz="1000" dirty="0">
                          <a:effectLst/>
                        </a:rPr>
                        <a:t>‘Έμετοι</a:t>
                      </a:r>
                      <a:endParaRPr lang="el-GR" sz="1100" dirty="0">
                        <a:effectLst/>
                      </a:endParaRPr>
                    </a:p>
                    <a:p>
                      <a:pPr algn="just">
                        <a:lnSpc>
                          <a:spcPct val="107000"/>
                        </a:lnSpc>
                        <a:spcAft>
                          <a:spcPts val="800"/>
                        </a:spcAft>
                      </a:pPr>
                      <a:r>
                        <a:rPr lang="el-GR" sz="1000" dirty="0" err="1">
                          <a:effectLst/>
                        </a:rPr>
                        <a:t>Βλεννογονίτιδα</a:t>
                      </a:r>
                      <a:r>
                        <a:rPr lang="el-GR" sz="1000" dirty="0">
                          <a:effectLst/>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05063062"/>
                  </a:ext>
                </a:extLst>
              </a:tr>
            </a:tbl>
          </a:graphicData>
        </a:graphic>
      </p:graphicFrame>
    </p:spTree>
    <p:extLst>
      <p:ext uri="{BB962C8B-B14F-4D97-AF65-F5344CB8AC3E}">
        <p14:creationId xmlns:p14="http://schemas.microsoft.com/office/powerpoint/2010/main" val="1474893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C67DD17-092B-4AC1-BD91-B5A77FA09F7A}"/>
              </a:ext>
            </a:extLst>
          </p:cNvPr>
          <p:cNvSpPr>
            <a:spLocks noGrp="1"/>
          </p:cNvSpPr>
          <p:nvPr>
            <p:ph type="title"/>
          </p:nvPr>
        </p:nvSpPr>
        <p:spPr/>
        <p:txBody>
          <a:bodyPr/>
          <a:lstStyle/>
          <a:p>
            <a:r>
              <a:rPr lang="el-GR" dirty="0"/>
              <a:t>Περιστατικό 1</a:t>
            </a:r>
          </a:p>
        </p:txBody>
      </p:sp>
      <p:sp>
        <p:nvSpPr>
          <p:cNvPr id="3" name="Θέση περιεχομένου 2">
            <a:extLst>
              <a:ext uri="{FF2B5EF4-FFF2-40B4-BE49-F238E27FC236}">
                <a16:creationId xmlns:a16="http://schemas.microsoft.com/office/drawing/2014/main" id="{8D55D551-C57B-4BC2-817C-F6AD63D210B2}"/>
              </a:ext>
            </a:extLst>
          </p:cNvPr>
          <p:cNvSpPr>
            <a:spLocks noGrp="1"/>
          </p:cNvSpPr>
          <p:nvPr>
            <p:ph idx="1"/>
          </p:nvPr>
        </p:nvSpPr>
        <p:spPr/>
        <p:txBody>
          <a:bodyPr>
            <a:normAutofit fontScale="92500" lnSpcReduction="10000"/>
          </a:bodyPr>
          <a:lstStyle/>
          <a:p>
            <a:r>
              <a:rPr lang="el-GR" dirty="0"/>
              <a:t>68</a:t>
            </a:r>
            <a:r>
              <a:rPr lang="en-US" dirty="0"/>
              <a:t>  </a:t>
            </a:r>
            <a:r>
              <a:rPr lang="el-GR" dirty="0"/>
              <a:t>ετών, άνδρας με ιστορικό αρτηριακής υπέρτασης, παρουσιάζεται στον παθολόγο με ιστορικό άλγους οσφύος από μηνός που δεν </a:t>
            </a:r>
            <a:r>
              <a:rPr lang="el-GR" dirty="0" err="1"/>
              <a:t>υφίεται</a:t>
            </a:r>
            <a:r>
              <a:rPr lang="el-GR" dirty="0"/>
              <a:t> με </a:t>
            </a:r>
            <a:r>
              <a:rPr lang="el-GR" dirty="0" err="1"/>
              <a:t>παρακεταμόλη</a:t>
            </a:r>
            <a:r>
              <a:rPr lang="el-GR" dirty="0"/>
              <a:t>.</a:t>
            </a:r>
          </a:p>
          <a:p>
            <a:r>
              <a:rPr lang="el-GR" dirty="0"/>
              <a:t>Χαρακτηριστικά άλγους</a:t>
            </a:r>
            <a:r>
              <a:rPr lang="en-US" dirty="0"/>
              <a:t>: </a:t>
            </a:r>
            <a:r>
              <a:rPr lang="el-GR" dirty="0"/>
              <a:t>νυχτερινές αφυπνίσεις, αιμωδίες και ριπές διαξιφιστικού άλγους σε δεξιό κάτω άκρο</a:t>
            </a:r>
          </a:p>
          <a:p>
            <a:r>
              <a:rPr lang="el-GR" dirty="0"/>
              <a:t>Κλινική εξέταση</a:t>
            </a:r>
            <a:r>
              <a:rPr lang="en-US" dirty="0"/>
              <a:t>: </a:t>
            </a:r>
            <a:r>
              <a:rPr lang="el-GR" dirty="0"/>
              <a:t>τοπικό άλγος στον Ο1, άλγος κατά την έγερση του ΔΕ κάτω άκρου</a:t>
            </a:r>
          </a:p>
          <a:p>
            <a:r>
              <a:rPr lang="el-GR" dirty="0" err="1"/>
              <a:t>Εργαστ</a:t>
            </a:r>
            <a:r>
              <a:rPr lang="el-GR" dirty="0"/>
              <a:t> εξετάσεις</a:t>
            </a:r>
            <a:r>
              <a:rPr lang="en-US" dirty="0"/>
              <a:t>: </a:t>
            </a:r>
            <a:r>
              <a:rPr lang="el-GR" dirty="0"/>
              <a:t>εντός φυσιολογικών ορίων </a:t>
            </a:r>
          </a:p>
        </p:txBody>
      </p:sp>
    </p:spTree>
    <p:extLst>
      <p:ext uri="{BB962C8B-B14F-4D97-AF65-F5344CB8AC3E}">
        <p14:creationId xmlns:p14="http://schemas.microsoft.com/office/powerpoint/2010/main" val="4220321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3949F9C-3E01-4C92-8878-D5BACC34B3B4}"/>
              </a:ext>
            </a:extLst>
          </p:cNvPr>
          <p:cNvSpPr>
            <a:spLocks noGrp="1"/>
          </p:cNvSpPr>
          <p:nvPr>
            <p:ph type="title"/>
          </p:nvPr>
        </p:nvSpPr>
        <p:spPr/>
        <p:txBody>
          <a:bodyPr/>
          <a:lstStyle/>
          <a:p>
            <a:r>
              <a:rPr lang="el-GR" dirty="0"/>
              <a:t>Περιστατικό 1</a:t>
            </a:r>
          </a:p>
        </p:txBody>
      </p:sp>
      <p:sp>
        <p:nvSpPr>
          <p:cNvPr id="3" name="Θέση περιεχομένου 2">
            <a:extLst>
              <a:ext uri="{FF2B5EF4-FFF2-40B4-BE49-F238E27FC236}">
                <a16:creationId xmlns:a16="http://schemas.microsoft.com/office/drawing/2014/main" id="{2DFB0A63-B1BA-4745-B4F2-E994FDE17753}"/>
              </a:ext>
            </a:extLst>
          </p:cNvPr>
          <p:cNvSpPr>
            <a:spLocks noGrp="1"/>
          </p:cNvSpPr>
          <p:nvPr>
            <p:ph idx="1"/>
          </p:nvPr>
        </p:nvSpPr>
        <p:spPr>
          <a:xfrm>
            <a:off x="4644008" y="1600200"/>
            <a:ext cx="4042792" cy="4525963"/>
          </a:xfrm>
        </p:spPr>
        <p:txBody>
          <a:bodyPr/>
          <a:lstStyle/>
          <a:p>
            <a:r>
              <a:rPr lang="el-GR" dirty="0"/>
              <a:t>Διάγνωση</a:t>
            </a:r>
            <a:r>
              <a:rPr lang="en-US" dirty="0"/>
              <a:t>:</a:t>
            </a:r>
          </a:p>
          <a:p>
            <a:pPr marL="0" indent="0">
              <a:buNone/>
            </a:pPr>
            <a:r>
              <a:rPr lang="el-GR" dirty="0" err="1"/>
              <a:t>Οσφυοϊσχιαλγία</a:t>
            </a:r>
            <a:endParaRPr lang="el-GR" dirty="0"/>
          </a:p>
          <a:p>
            <a:r>
              <a:rPr lang="el-GR" dirty="0"/>
              <a:t>Θεραπεία</a:t>
            </a:r>
            <a:r>
              <a:rPr lang="en-US" dirty="0"/>
              <a:t>: </a:t>
            </a:r>
            <a:r>
              <a:rPr lang="el-GR" dirty="0"/>
              <a:t>ΜΣΑΦ, ξεκούραση </a:t>
            </a:r>
          </a:p>
        </p:txBody>
      </p:sp>
      <p:pic>
        <p:nvPicPr>
          <p:cNvPr id="4" name="Picture 6">
            <a:extLst>
              <a:ext uri="{FF2B5EF4-FFF2-40B4-BE49-F238E27FC236}">
                <a16:creationId xmlns:a16="http://schemas.microsoft.com/office/drawing/2014/main" id="{42B81DDC-198B-4388-ABD4-D73D840F72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556469"/>
            <a:ext cx="4203700" cy="4968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2477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8FEB9D-4EA4-4DEB-8254-8FB4D5230F01}"/>
              </a:ext>
            </a:extLst>
          </p:cNvPr>
          <p:cNvSpPr>
            <a:spLocks noGrp="1"/>
          </p:cNvSpPr>
          <p:nvPr>
            <p:ph type="title"/>
          </p:nvPr>
        </p:nvSpPr>
        <p:spPr/>
        <p:txBody>
          <a:bodyPr/>
          <a:lstStyle/>
          <a:p>
            <a:r>
              <a:rPr lang="el-GR" dirty="0"/>
              <a:t>Περιστατικό 1</a:t>
            </a:r>
          </a:p>
        </p:txBody>
      </p:sp>
      <p:sp>
        <p:nvSpPr>
          <p:cNvPr id="3" name="Θέση περιεχομένου 2">
            <a:extLst>
              <a:ext uri="{FF2B5EF4-FFF2-40B4-BE49-F238E27FC236}">
                <a16:creationId xmlns:a16="http://schemas.microsoft.com/office/drawing/2014/main" id="{7F0FF94E-2324-4A7D-8684-F55687BF9F3C}"/>
              </a:ext>
            </a:extLst>
          </p:cNvPr>
          <p:cNvSpPr>
            <a:spLocks noGrp="1"/>
          </p:cNvSpPr>
          <p:nvPr>
            <p:ph idx="1"/>
          </p:nvPr>
        </p:nvSpPr>
        <p:spPr/>
        <p:txBody>
          <a:bodyPr/>
          <a:lstStyle/>
          <a:p>
            <a:r>
              <a:rPr lang="el-GR" dirty="0"/>
              <a:t>Επιμονή άλγους</a:t>
            </a:r>
          </a:p>
          <a:p>
            <a:r>
              <a:rPr lang="el-GR" dirty="0"/>
              <a:t>Ο ασθενής παρουσιάζει αστάθεια βάδισης και μυϊκή αδυναμία κάτω άκρων </a:t>
            </a:r>
          </a:p>
          <a:p>
            <a:r>
              <a:rPr lang="el-GR" dirty="0"/>
              <a:t>Επισκέπτεται το ΤΕΠ</a:t>
            </a:r>
          </a:p>
          <a:p>
            <a:r>
              <a:rPr lang="el-GR" dirty="0" err="1"/>
              <a:t>Κλιν</a:t>
            </a:r>
            <a:r>
              <a:rPr lang="el-GR" dirty="0"/>
              <a:t> εξέταση</a:t>
            </a:r>
            <a:r>
              <a:rPr lang="en-US" dirty="0"/>
              <a:t>: </a:t>
            </a:r>
            <a:r>
              <a:rPr lang="el-GR" dirty="0"/>
              <a:t>μυϊκή αδυναμία κάτω άκρων </a:t>
            </a:r>
            <a:r>
              <a:rPr lang="el-GR" dirty="0" err="1"/>
              <a:t>άμφω</a:t>
            </a:r>
            <a:endParaRPr lang="el-GR" dirty="0"/>
          </a:p>
        </p:txBody>
      </p:sp>
    </p:spTree>
    <p:extLst>
      <p:ext uri="{BB962C8B-B14F-4D97-AF65-F5344CB8AC3E}">
        <p14:creationId xmlns:p14="http://schemas.microsoft.com/office/powerpoint/2010/main" val="188928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C464D6-300F-4EDF-A89B-26523B70A241}"/>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1F2E62C5-AA64-4DF7-9B43-A5CCDF9A2B5D}"/>
              </a:ext>
            </a:extLst>
          </p:cNvPr>
          <p:cNvSpPr>
            <a:spLocks noGrp="1"/>
          </p:cNvSpPr>
          <p:nvPr>
            <p:ph idx="1"/>
          </p:nvPr>
        </p:nvSpPr>
        <p:spPr/>
        <p:txBody>
          <a:bodyPr/>
          <a:lstStyle/>
          <a:p>
            <a:endParaRPr lang="el-GR"/>
          </a:p>
        </p:txBody>
      </p:sp>
      <p:pic>
        <p:nvPicPr>
          <p:cNvPr id="4" name="Picture 3">
            <a:extLst>
              <a:ext uri="{FF2B5EF4-FFF2-40B4-BE49-F238E27FC236}">
                <a16:creationId xmlns:a16="http://schemas.microsoft.com/office/drawing/2014/main" id="{0971AED1-AEC9-46A8-989F-5FCA25312ACB}"/>
              </a:ext>
            </a:extLst>
          </p:cNvPr>
          <p:cNvPicPr>
            <a:picLocks noGrp="1"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503238"/>
            <a:ext cx="5029200" cy="58515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52076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357158" y="500042"/>
            <a:ext cx="8215370" cy="585791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42918"/>
            <a:ext cx="8229600" cy="5483245"/>
          </a:xfrm>
        </p:spPr>
        <p:txBody>
          <a:bodyPr>
            <a:normAutofit/>
          </a:bodyPr>
          <a:lstStyle/>
          <a:p>
            <a:pPr algn="just"/>
            <a:r>
              <a:rPr lang="en-US" dirty="0"/>
              <a:t>Spinal cord compression is the 2</a:t>
            </a:r>
            <a:r>
              <a:rPr lang="en-US" baseline="30000" dirty="0"/>
              <a:t>nd</a:t>
            </a:r>
            <a:r>
              <a:rPr lang="en-US" dirty="0"/>
              <a:t> most common neurological complication in cancer pts after brain metastases. </a:t>
            </a:r>
          </a:p>
          <a:p>
            <a:pPr algn="just"/>
            <a:r>
              <a:rPr lang="en-US" dirty="0"/>
              <a:t>Affects approximately 5% of cancer pts.</a:t>
            </a:r>
          </a:p>
          <a:p>
            <a:pPr algn="just"/>
            <a:r>
              <a:rPr lang="en-US" dirty="0" err="1"/>
              <a:t>Haematogenous</a:t>
            </a:r>
            <a:r>
              <a:rPr lang="en-US" dirty="0"/>
              <a:t> vertebral corpus metastasis is the most common mechanism in adults.</a:t>
            </a:r>
          </a:p>
          <a:p>
            <a:pPr algn="just"/>
            <a:r>
              <a:rPr lang="en-US" dirty="0"/>
              <a:t>Differential diagnosis: musculoskeletal diseases, infectious diseases.</a:t>
            </a:r>
          </a:p>
          <a:p>
            <a:pPr algn="just"/>
            <a:r>
              <a:rPr lang="en-US" dirty="0"/>
              <a:t>MRI is the gold standard method for SCC diagnosis.</a:t>
            </a:r>
          </a:p>
          <a:p>
            <a:endParaRPr lang="en-US" dirty="0"/>
          </a:p>
          <a:p>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Grp="1" noChangeAspect="1" noChangeArrowheads="1"/>
          </p:cNvPicPr>
          <p:nvPr>
            <p:ph idx="1"/>
          </p:nvPr>
        </p:nvPicPr>
        <p:blipFill>
          <a:blip r:embed="rId3"/>
          <a:srcRect/>
          <a:stretch>
            <a:fillRect/>
          </a:stretch>
        </p:blipFill>
        <p:spPr bwMode="auto">
          <a:xfrm>
            <a:off x="428596" y="285728"/>
            <a:ext cx="8143931" cy="607223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Grp="1" noChangeAspect="1" noChangeArrowheads="1"/>
          </p:cNvPicPr>
          <p:nvPr>
            <p:ph idx="1"/>
          </p:nvPr>
        </p:nvPicPr>
        <p:blipFill>
          <a:blip r:embed="rId2"/>
          <a:srcRect/>
          <a:stretch>
            <a:fillRect/>
          </a:stretch>
        </p:blipFill>
        <p:spPr bwMode="auto">
          <a:xfrm>
            <a:off x="428596" y="285728"/>
            <a:ext cx="8143931" cy="6286544"/>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err="1"/>
              <a:t>Glucocorticoids</a:t>
            </a:r>
            <a:endParaRPr lang="el-GR" b="1" dirty="0"/>
          </a:p>
        </p:txBody>
      </p:sp>
      <p:sp>
        <p:nvSpPr>
          <p:cNvPr id="3" name="2 - Θέση περιεχομένου"/>
          <p:cNvSpPr>
            <a:spLocks noGrp="1"/>
          </p:cNvSpPr>
          <p:nvPr>
            <p:ph idx="1"/>
          </p:nvPr>
        </p:nvSpPr>
        <p:spPr/>
        <p:txBody>
          <a:bodyPr>
            <a:normAutofit fontScale="85000" lnSpcReduction="20000"/>
          </a:bodyPr>
          <a:lstStyle/>
          <a:p>
            <a:pPr algn="just"/>
            <a:r>
              <a:rPr lang="en-US" dirty="0" err="1"/>
              <a:t>Glucocorticoids</a:t>
            </a:r>
            <a:r>
              <a:rPr lang="en-US" dirty="0"/>
              <a:t> are the first-line treatment for most patients with SCC.  </a:t>
            </a:r>
          </a:p>
          <a:p>
            <a:pPr algn="just"/>
            <a:r>
              <a:rPr lang="en-US" dirty="0"/>
              <a:t>GCs reduce inflammation and </a:t>
            </a:r>
            <a:r>
              <a:rPr lang="en-US" dirty="0" err="1"/>
              <a:t>vasogenic</a:t>
            </a:r>
            <a:r>
              <a:rPr lang="en-US" dirty="0"/>
              <a:t> </a:t>
            </a:r>
            <a:r>
              <a:rPr lang="en-US" dirty="0" err="1"/>
              <a:t>oedema</a:t>
            </a:r>
            <a:r>
              <a:rPr lang="en-US" dirty="0"/>
              <a:t>, and also may show </a:t>
            </a:r>
            <a:r>
              <a:rPr lang="en-US" dirty="0" err="1"/>
              <a:t>antitumoural</a:t>
            </a:r>
            <a:r>
              <a:rPr lang="en-US" dirty="0"/>
              <a:t> effects in several types of </a:t>
            </a:r>
            <a:r>
              <a:rPr lang="en-US" dirty="0" err="1"/>
              <a:t>tumour</a:t>
            </a:r>
            <a:r>
              <a:rPr lang="en-US" dirty="0"/>
              <a:t>.</a:t>
            </a:r>
          </a:p>
          <a:p>
            <a:pPr algn="just"/>
            <a:r>
              <a:rPr lang="en-US" dirty="0"/>
              <a:t>High-dose corticosteroid treatment with 96 mg </a:t>
            </a:r>
            <a:r>
              <a:rPr lang="en-US" dirty="0" err="1"/>
              <a:t>i.v</a:t>
            </a:r>
            <a:r>
              <a:rPr lang="en-US" dirty="0"/>
              <a:t>. </a:t>
            </a:r>
            <a:r>
              <a:rPr lang="en-US" dirty="0" err="1"/>
              <a:t>dexamethasone</a:t>
            </a:r>
            <a:r>
              <a:rPr lang="en-US" dirty="0"/>
              <a:t>, followed by 24 mg </a:t>
            </a:r>
            <a:r>
              <a:rPr lang="en-US" dirty="0" err="1"/>
              <a:t>qid</a:t>
            </a:r>
            <a:r>
              <a:rPr lang="en-US" dirty="0"/>
              <a:t> for 3 days, and then tapered over 10 days is recommended for pts with </a:t>
            </a:r>
            <a:r>
              <a:rPr lang="en-US" dirty="0" err="1"/>
              <a:t>paraparesis</a:t>
            </a:r>
            <a:r>
              <a:rPr lang="en-US" dirty="0"/>
              <a:t> or paraplegia.</a:t>
            </a:r>
          </a:p>
          <a:p>
            <a:pPr algn="just"/>
            <a:r>
              <a:rPr lang="en-US" dirty="0"/>
              <a:t>For pts with pain but minimal neurological dysfunction, low-dose treatment, with 10mg </a:t>
            </a:r>
            <a:r>
              <a:rPr lang="en-US" dirty="0" err="1"/>
              <a:t>dexamethasone</a:t>
            </a:r>
            <a:r>
              <a:rPr lang="en-US" dirty="0"/>
              <a:t> </a:t>
            </a:r>
            <a:r>
              <a:rPr lang="en-US" dirty="0" err="1"/>
              <a:t>i.v</a:t>
            </a:r>
            <a:r>
              <a:rPr lang="en-US" dirty="0"/>
              <a:t>. bolus, followed by 16mg daily is recommended.</a:t>
            </a:r>
            <a:endParaRPr lang="el-G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691680" y="0"/>
            <a:ext cx="4378920" cy="6477000"/>
          </a:xfrm>
          <a:prstGeom prst="rect">
            <a:avLst/>
          </a:prstGeom>
        </p:spPr>
      </p:pic>
    </p:spTree>
    <p:extLst>
      <p:ext uri="{BB962C8B-B14F-4D97-AF65-F5344CB8AC3E}">
        <p14:creationId xmlns:p14="http://schemas.microsoft.com/office/powerpoint/2010/main" val="3596173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971600" y="0"/>
            <a:ext cx="7056784" cy="6858000"/>
          </a:xfrm>
          <a:prstGeom prst="rect">
            <a:avLst/>
          </a:prstGeom>
        </p:spPr>
      </p:pic>
    </p:spTree>
    <p:extLst>
      <p:ext uri="{BB962C8B-B14F-4D97-AF65-F5344CB8AC3E}">
        <p14:creationId xmlns:p14="http://schemas.microsoft.com/office/powerpoint/2010/main" val="1517268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285720" y="285728"/>
            <a:ext cx="8858280" cy="6215106"/>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Management</a:t>
            </a:r>
            <a:endParaRPr lang="el-GR" b="1" dirty="0"/>
          </a:p>
        </p:txBody>
      </p:sp>
      <p:pic>
        <p:nvPicPr>
          <p:cNvPr id="5123" name="Picture 3"/>
          <p:cNvPicPr>
            <a:picLocks noGrp="1" noChangeAspect="1" noChangeArrowheads="1"/>
          </p:cNvPicPr>
          <p:nvPr>
            <p:ph idx="1"/>
          </p:nvPr>
        </p:nvPicPr>
        <p:blipFill>
          <a:blip r:embed="rId2"/>
          <a:srcRect/>
          <a:stretch>
            <a:fillRect/>
          </a:stretch>
        </p:blipFill>
        <p:spPr bwMode="auto">
          <a:xfrm>
            <a:off x="142844" y="1714488"/>
            <a:ext cx="8572560" cy="4714908"/>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srcRect/>
          <a:stretch>
            <a:fillRect/>
          </a:stretch>
        </p:blipFill>
        <p:spPr bwMode="auto">
          <a:xfrm>
            <a:off x="285720" y="285728"/>
            <a:ext cx="8358246" cy="6215106"/>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0DFF6C-E7D4-4088-9DC1-2FD3241CFF55}"/>
              </a:ext>
            </a:extLst>
          </p:cNvPr>
          <p:cNvSpPr>
            <a:spLocks noGrp="1"/>
          </p:cNvSpPr>
          <p:nvPr>
            <p:ph type="title"/>
          </p:nvPr>
        </p:nvSpPr>
        <p:spPr/>
        <p:txBody>
          <a:bodyPr/>
          <a:lstStyle/>
          <a:p>
            <a:r>
              <a:rPr lang="el-GR" dirty="0"/>
              <a:t>Περιστατικό 2 </a:t>
            </a:r>
          </a:p>
        </p:txBody>
      </p:sp>
      <p:sp>
        <p:nvSpPr>
          <p:cNvPr id="3" name="Θέση περιεχομένου 2">
            <a:extLst>
              <a:ext uri="{FF2B5EF4-FFF2-40B4-BE49-F238E27FC236}">
                <a16:creationId xmlns:a16="http://schemas.microsoft.com/office/drawing/2014/main" id="{CD43F67C-A73B-4E35-B077-A99F536BC4C8}"/>
              </a:ext>
            </a:extLst>
          </p:cNvPr>
          <p:cNvSpPr>
            <a:spLocks noGrp="1"/>
          </p:cNvSpPr>
          <p:nvPr>
            <p:ph idx="1"/>
          </p:nvPr>
        </p:nvSpPr>
        <p:spPr/>
        <p:txBody>
          <a:bodyPr/>
          <a:lstStyle/>
          <a:p>
            <a:endParaRPr lang="el-GR" dirty="0"/>
          </a:p>
        </p:txBody>
      </p:sp>
      <p:pic>
        <p:nvPicPr>
          <p:cNvPr id="5" name="Εικόνα 4">
            <a:extLst>
              <a:ext uri="{FF2B5EF4-FFF2-40B4-BE49-F238E27FC236}">
                <a16:creationId xmlns:a16="http://schemas.microsoft.com/office/drawing/2014/main" id="{D49DC27D-A09C-4399-88C7-913306D489B9}"/>
              </a:ext>
            </a:extLst>
          </p:cNvPr>
          <p:cNvPicPr>
            <a:picLocks noChangeAspect="1"/>
          </p:cNvPicPr>
          <p:nvPr/>
        </p:nvPicPr>
        <p:blipFill>
          <a:blip r:embed="rId2"/>
          <a:stretch>
            <a:fillRect/>
          </a:stretch>
        </p:blipFill>
        <p:spPr>
          <a:xfrm>
            <a:off x="12879" y="1600200"/>
            <a:ext cx="9118242" cy="4638895"/>
          </a:xfrm>
          <a:prstGeom prst="rect">
            <a:avLst/>
          </a:prstGeom>
        </p:spPr>
      </p:pic>
      <p:sp>
        <p:nvSpPr>
          <p:cNvPr id="4" name="Ορθογώνιο 3">
            <a:extLst>
              <a:ext uri="{FF2B5EF4-FFF2-40B4-BE49-F238E27FC236}">
                <a16:creationId xmlns:a16="http://schemas.microsoft.com/office/drawing/2014/main" id="{4F067E2A-588E-474B-B715-96D671EB91BC}"/>
              </a:ext>
            </a:extLst>
          </p:cNvPr>
          <p:cNvSpPr/>
          <p:nvPr/>
        </p:nvSpPr>
        <p:spPr>
          <a:xfrm>
            <a:off x="179512" y="4293096"/>
            <a:ext cx="5400600"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6" name="TextBox 5">
            <a:extLst>
              <a:ext uri="{FF2B5EF4-FFF2-40B4-BE49-F238E27FC236}">
                <a16:creationId xmlns:a16="http://schemas.microsoft.com/office/drawing/2014/main" id="{937BC9B2-3C5E-4916-B858-17313D98501C}"/>
              </a:ext>
            </a:extLst>
          </p:cNvPr>
          <p:cNvSpPr txBox="1"/>
          <p:nvPr/>
        </p:nvSpPr>
        <p:spPr>
          <a:xfrm>
            <a:off x="395536" y="4437112"/>
            <a:ext cx="6192688" cy="369332"/>
          </a:xfrm>
          <a:prstGeom prst="rect">
            <a:avLst/>
          </a:prstGeom>
          <a:noFill/>
        </p:spPr>
        <p:txBody>
          <a:bodyPr wrap="square" rtlCol="0">
            <a:spAutoFit/>
          </a:bodyPr>
          <a:lstStyle/>
          <a:p>
            <a:r>
              <a:rPr lang="en-US" dirty="0"/>
              <a:t>Hb=7.2 mg/dl, </a:t>
            </a:r>
            <a:r>
              <a:rPr lang="en-US" dirty="0" err="1"/>
              <a:t>PLts</a:t>
            </a:r>
            <a:r>
              <a:rPr lang="en-US" dirty="0"/>
              <a:t>=30000, WBC=500 (</a:t>
            </a:r>
            <a:r>
              <a:rPr lang="en-US" dirty="0" err="1"/>
              <a:t>neuts</a:t>
            </a:r>
            <a:r>
              <a:rPr lang="en-US" dirty="0"/>
              <a:t>=150) </a:t>
            </a:r>
            <a:endParaRPr lang="el-GR" dirty="0"/>
          </a:p>
        </p:txBody>
      </p:sp>
    </p:spTree>
    <p:extLst>
      <p:ext uri="{BB962C8B-B14F-4D97-AF65-F5344CB8AC3E}">
        <p14:creationId xmlns:p14="http://schemas.microsoft.com/office/powerpoint/2010/main" val="3622180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28DA2ED-1422-4C1B-9539-675B180A6DFC}"/>
              </a:ext>
            </a:extLst>
          </p:cNvPr>
          <p:cNvPicPr>
            <a:picLocks noChangeAspect="1"/>
          </p:cNvPicPr>
          <p:nvPr/>
        </p:nvPicPr>
        <p:blipFill>
          <a:blip r:embed="rId2"/>
          <a:stretch>
            <a:fillRect/>
          </a:stretch>
        </p:blipFill>
        <p:spPr>
          <a:xfrm>
            <a:off x="0" y="1182636"/>
            <a:ext cx="9144000" cy="4492728"/>
          </a:xfrm>
          <a:prstGeom prst="rect">
            <a:avLst/>
          </a:prstGeom>
        </p:spPr>
      </p:pic>
    </p:spTree>
    <p:extLst>
      <p:ext uri="{BB962C8B-B14F-4D97-AF65-F5344CB8AC3E}">
        <p14:creationId xmlns:p14="http://schemas.microsoft.com/office/powerpoint/2010/main" val="16544620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7DC7F8E9-61A1-4F45-96F6-128EE0224AD2}"/>
              </a:ext>
            </a:extLst>
          </p:cNvPr>
          <p:cNvPicPr>
            <a:picLocks noChangeAspect="1"/>
          </p:cNvPicPr>
          <p:nvPr/>
        </p:nvPicPr>
        <p:blipFill>
          <a:blip r:embed="rId2"/>
          <a:stretch>
            <a:fillRect/>
          </a:stretch>
        </p:blipFill>
        <p:spPr>
          <a:xfrm>
            <a:off x="309093" y="1104234"/>
            <a:ext cx="8525814" cy="4773038"/>
          </a:xfrm>
          <a:prstGeom prst="rect">
            <a:avLst/>
          </a:prstGeom>
        </p:spPr>
      </p:pic>
    </p:spTree>
    <p:extLst>
      <p:ext uri="{BB962C8B-B14F-4D97-AF65-F5344CB8AC3E}">
        <p14:creationId xmlns:p14="http://schemas.microsoft.com/office/powerpoint/2010/main" val="34127789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B6E6BD9-4415-4A91-9BEB-E85547ED523A}"/>
              </a:ext>
            </a:extLst>
          </p:cNvPr>
          <p:cNvPicPr>
            <a:picLocks noChangeAspect="1"/>
          </p:cNvPicPr>
          <p:nvPr/>
        </p:nvPicPr>
        <p:blipFill>
          <a:blip r:embed="rId2"/>
          <a:stretch>
            <a:fillRect/>
          </a:stretch>
        </p:blipFill>
        <p:spPr>
          <a:xfrm>
            <a:off x="0" y="1117141"/>
            <a:ext cx="9144000" cy="4623717"/>
          </a:xfrm>
          <a:prstGeom prst="rect">
            <a:avLst/>
          </a:prstGeom>
        </p:spPr>
      </p:pic>
    </p:spTree>
    <p:extLst>
      <p:ext uri="{BB962C8B-B14F-4D97-AF65-F5344CB8AC3E}">
        <p14:creationId xmlns:p14="http://schemas.microsoft.com/office/powerpoint/2010/main" val="21335346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4B636EA-B4C0-42E9-87C7-7D60A3633686}"/>
              </a:ext>
            </a:extLst>
          </p:cNvPr>
          <p:cNvPicPr>
            <a:picLocks noChangeAspect="1"/>
          </p:cNvPicPr>
          <p:nvPr/>
        </p:nvPicPr>
        <p:blipFill>
          <a:blip r:embed="rId2"/>
          <a:stretch>
            <a:fillRect/>
          </a:stretch>
        </p:blipFill>
        <p:spPr>
          <a:xfrm>
            <a:off x="0" y="841977"/>
            <a:ext cx="9144000" cy="5174045"/>
          </a:xfrm>
          <a:prstGeom prst="rect">
            <a:avLst/>
          </a:prstGeom>
        </p:spPr>
      </p:pic>
    </p:spTree>
    <p:extLst>
      <p:ext uri="{BB962C8B-B14F-4D97-AF65-F5344CB8AC3E}">
        <p14:creationId xmlns:p14="http://schemas.microsoft.com/office/powerpoint/2010/main" val="4271771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970D840-8170-40BA-BA4F-C46624A550CB}"/>
              </a:ext>
            </a:extLst>
          </p:cNvPr>
          <p:cNvPicPr>
            <a:picLocks noChangeAspect="1"/>
          </p:cNvPicPr>
          <p:nvPr/>
        </p:nvPicPr>
        <p:blipFill>
          <a:blip r:embed="rId2"/>
          <a:stretch>
            <a:fillRect/>
          </a:stretch>
        </p:blipFill>
        <p:spPr>
          <a:xfrm>
            <a:off x="515155" y="951689"/>
            <a:ext cx="8113690" cy="4954621"/>
          </a:xfrm>
          <a:prstGeom prst="rect">
            <a:avLst/>
          </a:prstGeom>
        </p:spPr>
      </p:pic>
    </p:spTree>
    <p:extLst>
      <p:ext uri="{BB962C8B-B14F-4D97-AF65-F5344CB8AC3E}">
        <p14:creationId xmlns:p14="http://schemas.microsoft.com/office/powerpoint/2010/main" val="29428599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6CD4213B-635A-4A57-80E3-0FD89076412A}"/>
              </a:ext>
            </a:extLst>
          </p:cNvPr>
          <p:cNvPicPr>
            <a:picLocks noChangeAspect="1"/>
          </p:cNvPicPr>
          <p:nvPr/>
        </p:nvPicPr>
        <p:blipFill>
          <a:blip r:embed="rId2"/>
          <a:stretch>
            <a:fillRect/>
          </a:stretch>
        </p:blipFill>
        <p:spPr>
          <a:xfrm>
            <a:off x="244698" y="1120302"/>
            <a:ext cx="8654603" cy="4617396"/>
          </a:xfrm>
          <a:prstGeom prst="rect">
            <a:avLst/>
          </a:prstGeom>
        </p:spPr>
      </p:pic>
    </p:spTree>
    <p:extLst>
      <p:ext uri="{BB962C8B-B14F-4D97-AF65-F5344CB8AC3E}">
        <p14:creationId xmlns:p14="http://schemas.microsoft.com/office/powerpoint/2010/main" val="27384659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73C41EE-B186-4D0A-BB39-075589D21E21}"/>
              </a:ext>
            </a:extLst>
          </p:cNvPr>
          <p:cNvPicPr>
            <a:picLocks noChangeAspect="1"/>
          </p:cNvPicPr>
          <p:nvPr/>
        </p:nvPicPr>
        <p:blipFill>
          <a:blip r:embed="rId2"/>
          <a:stretch>
            <a:fillRect/>
          </a:stretch>
        </p:blipFill>
        <p:spPr>
          <a:xfrm>
            <a:off x="167425" y="1256489"/>
            <a:ext cx="8809149" cy="4345021"/>
          </a:xfrm>
          <a:prstGeom prst="rect">
            <a:avLst/>
          </a:prstGeom>
        </p:spPr>
      </p:pic>
    </p:spTree>
    <p:extLst>
      <p:ext uri="{BB962C8B-B14F-4D97-AF65-F5344CB8AC3E}">
        <p14:creationId xmlns:p14="http://schemas.microsoft.com/office/powerpoint/2010/main" val="35651150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231EDDE-F3B8-46EE-885C-898C18AF7F6E}"/>
              </a:ext>
            </a:extLst>
          </p:cNvPr>
          <p:cNvPicPr>
            <a:picLocks noChangeAspect="1"/>
          </p:cNvPicPr>
          <p:nvPr/>
        </p:nvPicPr>
        <p:blipFill>
          <a:blip r:embed="rId2"/>
          <a:stretch>
            <a:fillRect/>
          </a:stretch>
        </p:blipFill>
        <p:spPr>
          <a:xfrm>
            <a:off x="218941" y="548680"/>
            <a:ext cx="8706118" cy="5257111"/>
          </a:xfrm>
          <a:prstGeom prst="rect">
            <a:avLst/>
          </a:prstGeom>
        </p:spPr>
      </p:pic>
    </p:spTree>
    <p:extLst>
      <p:ext uri="{BB962C8B-B14F-4D97-AF65-F5344CB8AC3E}">
        <p14:creationId xmlns:p14="http://schemas.microsoft.com/office/powerpoint/2010/main" val="3679077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3"/>
          <a:srcRect/>
          <a:stretch>
            <a:fillRect/>
          </a:stretch>
        </p:blipFill>
        <p:spPr bwMode="auto">
          <a:xfrm>
            <a:off x="285720" y="285728"/>
            <a:ext cx="8858279" cy="6215106"/>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Bacterial infection</a:t>
            </a:r>
            <a:endParaRPr lang="el-GR" b="1" dirty="0"/>
          </a:p>
        </p:txBody>
      </p:sp>
      <p:pic>
        <p:nvPicPr>
          <p:cNvPr id="3074" name="Picture 2"/>
          <p:cNvPicPr>
            <a:picLocks noGrp="1" noChangeAspect="1" noChangeArrowheads="1"/>
          </p:cNvPicPr>
          <p:nvPr>
            <p:ph idx="1"/>
          </p:nvPr>
        </p:nvPicPr>
        <p:blipFill>
          <a:blip r:embed="rId2"/>
          <a:srcRect/>
          <a:stretch>
            <a:fillRect/>
          </a:stretch>
        </p:blipFill>
        <p:spPr bwMode="auto">
          <a:xfrm>
            <a:off x="785786" y="1500174"/>
            <a:ext cx="4929222" cy="4929222"/>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Fungal infection</a:t>
            </a:r>
            <a:endParaRPr lang="el-GR" b="1" dirty="0"/>
          </a:p>
        </p:txBody>
      </p:sp>
      <p:pic>
        <p:nvPicPr>
          <p:cNvPr id="4098" name="Picture 2"/>
          <p:cNvPicPr>
            <a:picLocks noGrp="1" noChangeAspect="1" noChangeArrowheads="1"/>
          </p:cNvPicPr>
          <p:nvPr>
            <p:ph idx="1"/>
          </p:nvPr>
        </p:nvPicPr>
        <p:blipFill>
          <a:blip r:embed="rId2"/>
          <a:srcRect/>
          <a:stretch>
            <a:fillRect/>
          </a:stretch>
        </p:blipFill>
        <p:spPr bwMode="auto">
          <a:xfrm>
            <a:off x="571472" y="1714488"/>
            <a:ext cx="8001055" cy="4786346"/>
          </a:xfrm>
          <a:prstGeom prst="rect">
            <a:avLst/>
          </a:prstGeom>
          <a:noFill/>
          <a:ln w="9525">
            <a:noFill/>
            <a:miter lim="800000"/>
            <a:headEnd/>
            <a:tailEnd/>
          </a:ln>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558A3852-8780-4F64-9652-6AA63E408FBB}"/>
              </a:ext>
            </a:extLst>
          </p:cNvPr>
          <p:cNvPicPr>
            <a:picLocks noChangeAspect="1"/>
          </p:cNvPicPr>
          <p:nvPr/>
        </p:nvPicPr>
        <p:blipFill rotWithShape="1">
          <a:blip r:embed="rId2"/>
          <a:srcRect l="-1" t="569" r="-584" b="49982"/>
          <a:stretch/>
        </p:blipFill>
        <p:spPr>
          <a:xfrm>
            <a:off x="1475656" y="144000"/>
            <a:ext cx="6984776" cy="6093312"/>
          </a:xfrm>
          <a:prstGeom prst="rect">
            <a:avLst/>
          </a:prstGeom>
        </p:spPr>
      </p:pic>
    </p:spTree>
    <p:extLst>
      <p:ext uri="{BB962C8B-B14F-4D97-AF65-F5344CB8AC3E}">
        <p14:creationId xmlns:p14="http://schemas.microsoft.com/office/powerpoint/2010/main" val="21380451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285720" y="428604"/>
            <a:ext cx="8286807" cy="607223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600" b="1" dirty="0" err="1"/>
              <a:t>Neutropenic</a:t>
            </a:r>
            <a:r>
              <a:rPr lang="en-US" sz="3600" b="1" dirty="0"/>
              <a:t> Fever and Abdominal Pain</a:t>
            </a:r>
            <a:endParaRPr lang="el-GR" sz="3600" b="1" dirty="0"/>
          </a:p>
        </p:txBody>
      </p:sp>
      <p:pic>
        <p:nvPicPr>
          <p:cNvPr id="14338" name="Picture 2"/>
          <p:cNvPicPr>
            <a:picLocks noGrp="1" noChangeAspect="1" noChangeArrowheads="1"/>
          </p:cNvPicPr>
          <p:nvPr>
            <p:ph idx="1"/>
          </p:nvPr>
        </p:nvPicPr>
        <p:blipFill>
          <a:blip r:embed="rId2"/>
          <a:srcRect/>
          <a:stretch>
            <a:fillRect/>
          </a:stretch>
        </p:blipFill>
        <p:spPr bwMode="auto">
          <a:xfrm>
            <a:off x="500034" y="1643050"/>
            <a:ext cx="8215370" cy="4429155"/>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600" b="1" dirty="0" err="1"/>
              <a:t>Clostiridium</a:t>
            </a:r>
            <a:r>
              <a:rPr lang="en-US" sz="3600" b="1" dirty="0"/>
              <a:t> difficile-associated diarrhea</a:t>
            </a:r>
            <a:endParaRPr lang="el-GR" sz="3600" b="1" dirty="0"/>
          </a:p>
        </p:txBody>
      </p:sp>
      <p:pic>
        <p:nvPicPr>
          <p:cNvPr id="16386" name="Picture 2"/>
          <p:cNvPicPr>
            <a:picLocks noGrp="1" noChangeAspect="1" noChangeArrowheads="1"/>
          </p:cNvPicPr>
          <p:nvPr>
            <p:ph idx="1"/>
          </p:nvPr>
        </p:nvPicPr>
        <p:blipFill>
          <a:blip r:embed="rId2"/>
          <a:srcRect/>
          <a:stretch>
            <a:fillRect/>
          </a:stretch>
        </p:blipFill>
        <p:spPr bwMode="auto">
          <a:xfrm>
            <a:off x="285720" y="1500174"/>
            <a:ext cx="8072494" cy="4714908"/>
          </a:xfrm>
          <a:prstGeom prst="rect">
            <a:avLst/>
          </a:prstGeom>
          <a:noFill/>
          <a:ln w="9525">
            <a:noFill/>
            <a:miter lim="800000"/>
            <a:headEnd/>
            <a:tailEnd/>
          </a:ln>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7578546B-0974-4946-BAFF-0EDC48BA6581}"/>
              </a:ext>
            </a:extLst>
          </p:cNvPr>
          <p:cNvPicPr>
            <a:picLocks noChangeAspect="1"/>
          </p:cNvPicPr>
          <p:nvPr/>
        </p:nvPicPr>
        <p:blipFill>
          <a:blip r:embed="rId2"/>
          <a:stretch>
            <a:fillRect/>
          </a:stretch>
        </p:blipFill>
        <p:spPr>
          <a:xfrm>
            <a:off x="0" y="260649"/>
            <a:ext cx="9144000" cy="5755374"/>
          </a:xfrm>
          <a:prstGeom prst="rect">
            <a:avLst/>
          </a:prstGeom>
        </p:spPr>
      </p:pic>
    </p:spTree>
    <p:extLst>
      <p:ext uri="{BB962C8B-B14F-4D97-AF65-F5344CB8AC3E}">
        <p14:creationId xmlns:p14="http://schemas.microsoft.com/office/powerpoint/2010/main" val="2612228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9B6204-093D-4B76-96AC-D291A01AD05D}"/>
              </a:ext>
            </a:extLst>
          </p:cNvPr>
          <p:cNvSpPr>
            <a:spLocks noGrp="1"/>
          </p:cNvSpPr>
          <p:nvPr>
            <p:ph type="title"/>
          </p:nvPr>
        </p:nvSpPr>
        <p:spPr/>
        <p:txBody>
          <a:bodyPr/>
          <a:lstStyle/>
          <a:p>
            <a:r>
              <a:rPr lang="el-GR" dirty="0"/>
              <a:t>Περιστατικό 3</a:t>
            </a:r>
          </a:p>
        </p:txBody>
      </p:sp>
      <p:sp>
        <p:nvSpPr>
          <p:cNvPr id="3" name="Θέση περιεχομένου 2">
            <a:extLst>
              <a:ext uri="{FF2B5EF4-FFF2-40B4-BE49-F238E27FC236}">
                <a16:creationId xmlns:a16="http://schemas.microsoft.com/office/drawing/2014/main" id="{2E67A718-4DD7-492C-A7A2-1E89AA854B8D}"/>
              </a:ext>
            </a:extLst>
          </p:cNvPr>
          <p:cNvSpPr>
            <a:spLocks noGrp="1"/>
          </p:cNvSpPr>
          <p:nvPr>
            <p:ph idx="1"/>
          </p:nvPr>
        </p:nvSpPr>
        <p:spPr/>
        <p:txBody>
          <a:bodyPr>
            <a:normAutofit fontScale="85000" lnSpcReduction="10000"/>
          </a:bodyPr>
          <a:lstStyle/>
          <a:p>
            <a:r>
              <a:rPr lang="el-GR" dirty="0"/>
              <a:t>80 ετών, ζει μόνη της</a:t>
            </a:r>
          </a:p>
          <a:p>
            <a:r>
              <a:rPr lang="el-GR" dirty="0"/>
              <a:t>Παρουσιάζεται με εμέτους, κόπωση, δυσκοιλιότητα, απώλεια ΣΒ, διάχυτο κοιλιακό άλγος</a:t>
            </a:r>
          </a:p>
          <a:p>
            <a:r>
              <a:rPr lang="el-GR" dirty="0"/>
              <a:t>Ιστορικό</a:t>
            </a:r>
            <a:r>
              <a:rPr lang="en-US" dirty="0"/>
              <a:t>: </a:t>
            </a:r>
            <a:r>
              <a:rPr lang="el-GR" dirty="0"/>
              <a:t>καρκίνος μαστού με οστικές β εντοπίσεις υπό </a:t>
            </a:r>
            <a:r>
              <a:rPr lang="el-GR" dirty="0" err="1"/>
              <a:t>αναστραζόλη</a:t>
            </a:r>
            <a:r>
              <a:rPr lang="el-GR" dirty="0"/>
              <a:t> και </a:t>
            </a:r>
            <a:r>
              <a:rPr lang="el-GR" dirty="0" err="1"/>
              <a:t>διφωσφονικά</a:t>
            </a:r>
            <a:r>
              <a:rPr lang="el-GR" dirty="0"/>
              <a:t>, Ιστορικό ΠΕ υπό </a:t>
            </a:r>
            <a:r>
              <a:rPr lang="en-US" dirty="0" err="1"/>
              <a:t>abixaban</a:t>
            </a:r>
            <a:r>
              <a:rPr lang="el-GR" dirty="0"/>
              <a:t>, ΑΥ υπό </a:t>
            </a:r>
            <a:r>
              <a:rPr lang="el-GR" dirty="0" err="1"/>
              <a:t>Πενιδοπρίλη</a:t>
            </a:r>
            <a:r>
              <a:rPr lang="el-GR" dirty="0"/>
              <a:t> </a:t>
            </a:r>
          </a:p>
          <a:p>
            <a:r>
              <a:rPr lang="el-GR" dirty="0"/>
              <a:t>Κλινική εξέταση</a:t>
            </a:r>
            <a:r>
              <a:rPr lang="en-US" dirty="0"/>
              <a:t>: </a:t>
            </a:r>
            <a:r>
              <a:rPr lang="el-GR" dirty="0"/>
              <a:t>δακτυλική αρνητική </a:t>
            </a:r>
          </a:p>
          <a:p>
            <a:r>
              <a:rPr lang="el-GR" dirty="0"/>
              <a:t>Λοιπά</a:t>
            </a:r>
            <a:r>
              <a:rPr lang="en-US" dirty="0"/>
              <a:t>: </a:t>
            </a:r>
            <a:r>
              <a:rPr lang="el-GR" dirty="0"/>
              <a:t>δέρμα με ελαττωμένη </a:t>
            </a:r>
            <a:r>
              <a:rPr lang="el-GR" dirty="0" err="1"/>
              <a:t>σπαργή</a:t>
            </a:r>
            <a:r>
              <a:rPr lang="el-GR" dirty="0"/>
              <a:t>, ΑΠ=110/80, απύρετη</a:t>
            </a:r>
          </a:p>
          <a:p>
            <a:pPr marL="0" indent="0">
              <a:buNone/>
            </a:pPr>
            <a:r>
              <a:rPr lang="el-GR" dirty="0"/>
              <a:t>Κοιλιά</a:t>
            </a:r>
            <a:r>
              <a:rPr lang="en-US" dirty="0"/>
              <a:t>: </a:t>
            </a:r>
            <a:r>
              <a:rPr lang="el-GR" dirty="0"/>
              <a:t>διάχυτη ευαισθησία, παρόντες εντερικοί ήχοι </a:t>
            </a:r>
          </a:p>
        </p:txBody>
      </p:sp>
    </p:spTree>
    <p:extLst>
      <p:ext uri="{BB962C8B-B14F-4D97-AF65-F5344CB8AC3E}">
        <p14:creationId xmlns:p14="http://schemas.microsoft.com/office/powerpoint/2010/main" val="4008365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BD5E27-835E-46E6-8912-6ADBE9FEFE17}"/>
              </a:ext>
            </a:extLst>
          </p:cNvPr>
          <p:cNvSpPr>
            <a:spLocks noGrp="1"/>
          </p:cNvSpPr>
          <p:nvPr>
            <p:ph type="title"/>
          </p:nvPr>
        </p:nvSpPr>
        <p:spPr/>
        <p:txBody>
          <a:bodyPr/>
          <a:lstStyle/>
          <a:p>
            <a:r>
              <a:rPr lang="el-GR" dirty="0"/>
              <a:t>Περιστατικό 3</a:t>
            </a:r>
          </a:p>
        </p:txBody>
      </p:sp>
      <p:sp>
        <p:nvSpPr>
          <p:cNvPr id="3" name="Θέση περιεχομένου 2">
            <a:extLst>
              <a:ext uri="{FF2B5EF4-FFF2-40B4-BE49-F238E27FC236}">
                <a16:creationId xmlns:a16="http://schemas.microsoft.com/office/drawing/2014/main" id="{041B2F22-11B9-4A50-A2E5-09E9D22BD247}"/>
              </a:ext>
            </a:extLst>
          </p:cNvPr>
          <p:cNvSpPr>
            <a:spLocks noGrp="1"/>
          </p:cNvSpPr>
          <p:nvPr>
            <p:ph idx="1"/>
          </p:nvPr>
        </p:nvSpPr>
        <p:spPr/>
        <p:txBody>
          <a:bodyPr/>
          <a:lstStyle/>
          <a:p>
            <a:r>
              <a:rPr lang="el-GR" dirty="0"/>
              <a:t>Γεν </a:t>
            </a:r>
            <a:r>
              <a:rPr lang="el-GR" dirty="0" err="1"/>
              <a:t>αιμ</a:t>
            </a:r>
            <a:r>
              <a:rPr lang="en-US" dirty="0"/>
              <a:t>: Hb=13, WBC=10000, </a:t>
            </a:r>
            <a:r>
              <a:rPr lang="en-US" dirty="0" err="1"/>
              <a:t>Plts</a:t>
            </a:r>
            <a:r>
              <a:rPr lang="en-US" dirty="0"/>
              <a:t>=140000</a:t>
            </a:r>
          </a:p>
          <a:p>
            <a:r>
              <a:rPr lang="el-GR" dirty="0" err="1"/>
              <a:t>Βιοχ</a:t>
            </a:r>
            <a:r>
              <a:rPr lang="en-US" dirty="0"/>
              <a:t>: Ca++=14 mg/dl , Cr=1.8, Mg=1.8, Na=130, K=3.3, CRP=10</a:t>
            </a:r>
          </a:p>
          <a:p>
            <a:r>
              <a:rPr lang="el-GR" dirty="0"/>
              <a:t>Ακτινογραφία κοιλίας</a:t>
            </a:r>
            <a:r>
              <a:rPr lang="en-US" dirty="0"/>
              <a:t>: </a:t>
            </a:r>
            <a:r>
              <a:rPr lang="el-GR" dirty="0" err="1"/>
              <a:t>υδραερικά</a:t>
            </a:r>
            <a:r>
              <a:rPr lang="el-GR" dirty="0"/>
              <a:t> επίπεδα ως επί ειλεού παχέος εντέρου</a:t>
            </a:r>
          </a:p>
          <a:p>
            <a:endParaRPr lang="en-US" dirty="0"/>
          </a:p>
        </p:txBody>
      </p:sp>
    </p:spTree>
    <p:extLst>
      <p:ext uri="{BB962C8B-B14F-4D97-AF65-F5344CB8AC3E}">
        <p14:creationId xmlns:p14="http://schemas.microsoft.com/office/powerpoint/2010/main" val="9870723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96908"/>
          </a:xfrm>
        </p:spPr>
        <p:txBody>
          <a:bodyPr/>
          <a:lstStyle/>
          <a:p>
            <a:r>
              <a:rPr lang="en-US" b="1" dirty="0"/>
              <a:t>Symptoms</a:t>
            </a:r>
            <a:r>
              <a:rPr lang="el-GR" b="1" dirty="0"/>
              <a:t>-</a:t>
            </a:r>
            <a:r>
              <a:rPr lang="en-US" b="1" dirty="0"/>
              <a:t>Hypercalcemia</a:t>
            </a:r>
            <a:endParaRPr lang="el-GR" b="1" dirty="0"/>
          </a:p>
        </p:txBody>
      </p:sp>
      <p:pic>
        <p:nvPicPr>
          <p:cNvPr id="31746" name="Picture 2"/>
          <p:cNvPicPr>
            <a:picLocks noGrp="1" noChangeAspect="1" noChangeArrowheads="1"/>
          </p:cNvPicPr>
          <p:nvPr>
            <p:ph idx="1"/>
          </p:nvPr>
        </p:nvPicPr>
        <p:blipFill>
          <a:blip r:embed="rId2"/>
          <a:srcRect/>
          <a:stretch>
            <a:fillRect/>
          </a:stretch>
        </p:blipFill>
        <p:spPr bwMode="auto">
          <a:xfrm>
            <a:off x="428596" y="1142984"/>
            <a:ext cx="8143932" cy="5286412"/>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115616" y="0"/>
            <a:ext cx="5628084" cy="6477000"/>
          </a:xfrm>
          <a:prstGeom prst="rect">
            <a:avLst/>
          </a:prstGeom>
        </p:spPr>
      </p:pic>
    </p:spTree>
    <p:extLst>
      <p:ext uri="{BB962C8B-B14F-4D97-AF65-F5344CB8AC3E}">
        <p14:creationId xmlns:p14="http://schemas.microsoft.com/office/powerpoint/2010/main" val="3392342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D1FB2F03-368B-4235-98DC-4717779C0DF9}"/>
              </a:ext>
            </a:extLst>
          </p:cNvPr>
          <p:cNvPicPr>
            <a:picLocks noChangeAspect="1"/>
          </p:cNvPicPr>
          <p:nvPr/>
        </p:nvPicPr>
        <p:blipFill rotWithShape="1">
          <a:blip r:embed="rId2"/>
          <a:srcRect b="28853"/>
          <a:stretch/>
        </p:blipFill>
        <p:spPr>
          <a:xfrm>
            <a:off x="683568" y="0"/>
            <a:ext cx="7632848" cy="6309320"/>
          </a:xfrm>
          <a:prstGeom prst="rect">
            <a:avLst/>
          </a:prstGeom>
        </p:spPr>
      </p:pic>
    </p:spTree>
    <p:extLst>
      <p:ext uri="{BB962C8B-B14F-4D97-AF65-F5344CB8AC3E}">
        <p14:creationId xmlns:p14="http://schemas.microsoft.com/office/powerpoint/2010/main" val="1250579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362200" y="0"/>
            <a:ext cx="4406900" cy="6477000"/>
          </a:xfrm>
          <a:prstGeom prst="rect">
            <a:avLst/>
          </a:prstGeom>
        </p:spPr>
      </p:pic>
    </p:spTree>
    <p:extLst>
      <p:ext uri="{BB962C8B-B14F-4D97-AF65-F5344CB8AC3E}">
        <p14:creationId xmlns:p14="http://schemas.microsoft.com/office/powerpoint/2010/main" val="723799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a:stretch>
            <a:fillRect/>
          </a:stretch>
        </p:blipFill>
        <p:spPr bwMode="auto">
          <a:xfrm>
            <a:off x="3033712" y="2285993"/>
            <a:ext cx="3076575" cy="1785950"/>
          </a:xfrm>
          <a:prstGeom prst="rect">
            <a:avLst/>
          </a:prstGeom>
          <a:noFill/>
          <a:ln w="9525">
            <a:noFill/>
            <a:miter lim="800000"/>
            <a:headEnd/>
            <a:tailEnd/>
          </a:ln>
          <a:effectLst/>
        </p:spPr>
      </p:pic>
      <p:sp>
        <p:nvSpPr>
          <p:cNvPr id="4" name="3 - Ορθογώνιο"/>
          <p:cNvSpPr/>
          <p:nvPr/>
        </p:nvSpPr>
        <p:spPr>
          <a:xfrm>
            <a:off x="1571604" y="1714488"/>
            <a:ext cx="5715040" cy="257176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8313" y="404813"/>
            <a:ext cx="8229600" cy="1325562"/>
          </a:xfrm>
        </p:spPr>
        <p:txBody>
          <a:bodyPr/>
          <a:lstStyle/>
          <a:p>
            <a:pPr eaLnBrk="1" hangingPunct="1"/>
            <a:r>
              <a:rPr lang="en-US" altLang="el-GR" sz="3600" b="1"/>
              <a:t>Risk of VTE by Primary Site</a:t>
            </a:r>
          </a:p>
        </p:txBody>
      </p:sp>
      <p:sp>
        <p:nvSpPr>
          <p:cNvPr id="9219" name="TextBox 8"/>
          <p:cNvSpPr txBox="1">
            <a:spLocks noChangeArrowheads="1"/>
          </p:cNvSpPr>
          <p:nvPr/>
        </p:nvSpPr>
        <p:spPr bwMode="auto">
          <a:xfrm>
            <a:off x="6443663" y="6308725"/>
            <a:ext cx="2078037" cy="277813"/>
          </a:xfrm>
          <a:prstGeom prst="rect">
            <a:avLst/>
          </a:prstGeom>
          <a:noFill/>
          <a:ln w="9525">
            <a:noFill/>
            <a:miter lim="800000"/>
            <a:headEnd/>
            <a:tailEnd/>
          </a:ln>
        </p:spPr>
        <p:txBody>
          <a:bodyPr wrap="none">
            <a:spAutoFit/>
          </a:bodyPr>
          <a:lstStyle/>
          <a:p>
            <a:pPr marL="223838" indent="-223838" defTabSz="912813" eaLnBrk="1" hangingPunct="1"/>
            <a:r>
              <a:rPr lang="en-US" altLang="el-GR" sz="1200">
                <a:sym typeface="Calibri" pitchFamily="34" charset="0"/>
              </a:rPr>
              <a:t>Khorana AA et al, </a:t>
            </a:r>
            <a:r>
              <a:rPr lang="en-US" altLang="el-GR" sz="1200" i="1">
                <a:sym typeface="Calibri" pitchFamily="34" charset="0"/>
              </a:rPr>
              <a:t>Cancer</a:t>
            </a:r>
            <a:r>
              <a:rPr lang="en-US" altLang="el-GR" sz="1200">
                <a:sym typeface="Calibri" pitchFamily="34" charset="0"/>
              </a:rPr>
              <a:t> 2012</a:t>
            </a:r>
          </a:p>
        </p:txBody>
      </p:sp>
      <p:pic>
        <p:nvPicPr>
          <p:cNvPr id="9220" name="Picture 8" descr="ngf.tiff"/>
          <p:cNvPicPr>
            <a:picLocks noChangeAspect="1"/>
          </p:cNvPicPr>
          <p:nvPr/>
        </p:nvPicPr>
        <p:blipFill>
          <a:blip r:embed="rId2"/>
          <a:srcRect/>
          <a:stretch>
            <a:fillRect/>
          </a:stretch>
        </p:blipFill>
        <p:spPr bwMode="auto">
          <a:xfrm>
            <a:off x="539750" y="1484313"/>
            <a:ext cx="8010525" cy="4303712"/>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400300" y="0"/>
            <a:ext cx="4330700" cy="6477000"/>
          </a:xfrm>
          <a:prstGeom prst="rect">
            <a:avLst/>
          </a:prstGeom>
        </p:spPr>
      </p:pic>
    </p:spTree>
    <p:extLst>
      <p:ext uri="{BB962C8B-B14F-4D97-AF65-F5344CB8AC3E}">
        <p14:creationId xmlns:p14="http://schemas.microsoft.com/office/powerpoint/2010/main" val="1943995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hape 772"/>
          <p:cNvSpPr>
            <a:spLocks noGrp="1"/>
          </p:cNvSpPr>
          <p:nvPr>
            <p:ph type="title" idx="4294967295"/>
          </p:nvPr>
        </p:nvSpPr>
        <p:spPr/>
        <p:txBody>
          <a:bodyPr/>
          <a:lstStyle/>
          <a:p>
            <a:pPr eaLnBrk="1" hangingPunct="1"/>
            <a:r>
              <a:rPr lang="en-US" altLang="el-GR" sz="3200" b="1" dirty="0">
                <a:solidFill>
                  <a:srgbClr val="215968"/>
                </a:solidFill>
              </a:rPr>
              <a:t>Khorana predictive model for </a:t>
            </a:r>
            <a:br>
              <a:rPr lang="en-US" altLang="el-GR" sz="3200" b="1" dirty="0">
                <a:solidFill>
                  <a:srgbClr val="215968"/>
                </a:solidFill>
              </a:rPr>
            </a:br>
            <a:r>
              <a:rPr lang="en-US" altLang="el-GR" sz="3200" b="1" dirty="0">
                <a:solidFill>
                  <a:srgbClr val="215968"/>
                </a:solidFill>
              </a:rPr>
              <a:t>chemotherapy-associated VTE</a:t>
            </a:r>
          </a:p>
        </p:txBody>
      </p:sp>
      <p:pic>
        <p:nvPicPr>
          <p:cNvPr id="10243" name="image71.png" descr="a.tiff"/>
          <p:cNvPicPr>
            <a:picLocks noChangeAspect="1" noChangeArrowheads="1"/>
          </p:cNvPicPr>
          <p:nvPr/>
        </p:nvPicPr>
        <p:blipFill>
          <a:blip r:embed="rId3"/>
          <a:srcRect/>
          <a:stretch>
            <a:fillRect/>
          </a:stretch>
        </p:blipFill>
        <p:spPr bwMode="auto">
          <a:xfrm>
            <a:off x="539750" y="2565400"/>
            <a:ext cx="4513263" cy="2468563"/>
          </a:xfrm>
          <a:prstGeom prst="rect">
            <a:avLst/>
          </a:prstGeom>
          <a:noFill/>
          <a:ln w="12700">
            <a:solidFill>
              <a:srgbClr val="000000"/>
            </a:solidFill>
            <a:miter lim="400000"/>
            <a:headEnd/>
            <a:tailEnd/>
          </a:ln>
        </p:spPr>
      </p:pic>
      <p:sp>
        <p:nvSpPr>
          <p:cNvPr id="10244" name="Shape 774"/>
          <p:cNvSpPr>
            <a:spLocks noChangeArrowheads="1"/>
          </p:cNvSpPr>
          <p:nvPr/>
        </p:nvSpPr>
        <p:spPr bwMode="auto">
          <a:xfrm>
            <a:off x="5943600" y="6356350"/>
            <a:ext cx="4572000" cy="295275"/>
          </a:xfrm>
          <a:prstGeom prst="rect">
            <a:avLst/>
          </a:prstGeom>
          <a:noFill/>
          <a:ln w="12700">
            <a:noFill/>
            <a:miter lim="400000"/>
            <a:headEnd/>
            <a:tailEnd/>
          </a:ln>
        </p:spPr>
        <p:txBody>
          <a:bodyPr lIns="45718" tIns="45718" rIns="45718" bIns="45718">
            <a:spAutoFit/>
          </a:bodyPr>
          <a:lstStyle/>
          <a:p>
            <a:pPr eaLnBrk="1" hangingPunct="1"/>
            <a:r>
              <a:rPr lang="en-US" altLang="el-GR" sz="1400"/>
              <a:t>Blood. 2008;111:4902-4907</a:t>
            </a:r>
          </a:p>
        </p:txBody>
      </p:sp>
      <p:pic>
        <p:nvPicPr>
          <p:cNvPr id="10245" name="Picture 2"/>
          <p:cNvPicPr>
            <a:picLocks noChangeAspect="1" noChangeArrowheads="1"/>
          </p:cNvPicPr>
          <p:nvPr/>
        </p:nvPicPr>
        <p:blipFill>
          <a:blip r:embed="rId4"/>
          <a:srcRect/>
          <a:stretch>
            <a:fillRect/>
          </a:stretch>
        </p:blipFill>
        <p:spPr bwMode="auto">
          <a:xfrm>
            <a:off x="5219700" y="2636838"/>
            <a:ext cx="3419475" cy="2398712"/>
          </a:xfrm>
          <a:prstGeom prst="rect">
            <a:avLst/>
          </a:prstGeom>
          <a:noFill/>
          <a:ln w="9525">
            <a:noFill/>
            <a:miter lim="800000"/>
            <a:headEnd/>
            <a:tailEnd/>
          </a:ln>
        </p:spPr>
      </p:pic>
      <p:sp>
        <p:nvSpPr>
          <p:cNvPr id="10246" name="Rectangle 1"/>
          <p:cNvSpPr>
            <a:spLocks noChangeArrowheads="1"/>
          </p:cNvSpPr>
          <p:nvPr/>
        </p:nvSpPr>
        <p:spPr bwMode="auto">
          <a:xfrm>
            <a:off x="2843213" y="1773238"/>
            <a:ext cx="3862387" cy="368300"/>
          </a:xfrm>
          <a:prstGeom prst="rect">
            <a:avLst/>
          </a:prstGeom>
          <a:noFill/>
          <a:ln w="9525">
            <a:noFill/>
            <a:miter lim="800000"/>
            <a:headEnd/>
            <a:tailEnd/>
          </a:ln>
        </p:spPr>
        <p:txBody>
          <a:bodyPr wrap="none">
            <a:spAutoFit/>
          </a:bodyPr>
          <a:lstStyle/>
          <a:p>
            <a:pPr eaLnBrk="1" hangingPunct="1"/>
            <a:r>
              <a:rPr lang="en-US" altLang="el-GR"/>
              <a:t>Risk Score Development and Validation</a:t>
            </a:r>
          </a:p>
        </p:txBody>
      </p:sp>
      <p:sp>
        <p:nvSpPr>
          <p:cNvPr id="10247" name="Rectangle 1"/>
          <p:cNvSpPr>
            <a:spLocks noChangeArrowheads="1"/>
          </p:cNvSpPr>
          <p:nvPr/>
        </p:nvSpPr>
        <p:spPr bwMode="auto">
          <a:xfrm>
            <a:off x="395288" y="5516563"/>
            <a:ext cx="8208962" cy="585787"/>
          </a:xfrm>
          <a:prstGeom prst="rect">
            <a:avLst/>
          </a:prstGeom>
          <a:noFill/>
          <a:ln w="9525">
            <a:noFill/>
            <a:miter lim="800000"/>
            <a:headEnd/>
            <a:tailEnd/>
          </a:ln>
        </p:spPr>
        <p:txBody>
          <a:bodyPr>
            <a:spAutoFit/>
          </a:bodyPr>
          <a:lstStyle/>
          <a:p>
            <a:pPr eaLnBrk="1" hangingPunct="1"/>
            <a:r>
              <a:rPr lang="en-US" altLang="el-GR" sz="1600"/>
              <a:t>Developed from a cohort of 2,701 patients initiating chemotherapy in the outpatient setting with a validation cohort of 1,365 patients</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56E8AB37-9A92-4DE0-91FE-A80A267914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344" y="764704"/>
            <a:ext cx="8893311" cy="4480948"/>
          </a:xfrm>
          <a:prstGeom prst="rect">
            <a:avLst/>
          </a:prstGeom>
        </p:spPr>
      </p:pic>
      <p:sp>
        <p:nvSpPr>
          <p:cNvPr id="5" name="TextBox 4">
            <a:extLst>
              <a:ext uri="{FF2B5EF4-FFF2-40B4-BE49-F238E27FC236}">
                <a16:creationId xmlns:a16="http://schemas.microsoft.com/office/drawing/2014/main" id="{3985E6F3-7A9B-474D-A2C1-5EC12DD51B53}"/>
              </a:ext>
            </a:extLst>
          </p:cNvPr>
          <p:cNvSpPr txBox="1"/>
          <p:nvPr/>
        </p:nvSpPr>
        <p:spPr>
          <a:xfrm>
            <a:off x="611560" y="5723964"/>
            <a:ext cx="7344816" cy="369332"/>
          </a:xfrm>
          <a:prstGeom prst="rect">
            <a:avLst/>
          </a:prstGeom>
          <a:noFill/>
        </p:spPr>
        <p:txBody>
          <a:bodyPr wrap="square" rtlCol="0">
            <a:spAutoFit/>
          </a:bodyPr>
          <a:lstStyle/>
          <a:p>
            <a:r>
              <a:rPr lang="el-GR" dirty="0"/>
              <a:t>Α/α</a:t>
            </a:r>
            <a:r>
              <a:rPr lang="en-US" dirty="0"/>
              <a:t>: AY, </a:t>
            </a:r>
            <a:r>
              <a:rPr lang="el-GR" dirty="0"/>
              <a:t>πρώην καπνίστρια, </a:t>
            </a:r>
            <a:r>
              <a:rPr lang="en-US" dirty="0"/>
              <a:t>Ca </a:t>
            </a:r>
            <a:r>
              <a:rPr lang="el-GR" dirty="0"/>
              <a:t>παχέος εντέρου υπό ΧΜΘ </a:t>
            </a:r>
          </a:p>
        </p:txBody>
      </p:sp>
    </p:spTree>
    <p:extLst>
      <p:ext uri="{BB962C8B-B14F-4D97-AF65-F5344CB8AC3E}">
        <p14:creationId xmlns:p14="http://schemas.microsoft.com/office/powerpoint/2010/main" val="33373256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FCF1BD9-0F05-4B27-8032-3D61254796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841" y="1196146"/>
            <a:ext cx="6904318" cy="4465707"/>
          </a:xfrm>
          <a:prstGeom prst="rect">
            <a:avLst/>
          </a:prstGeom>
        </p:spPr>
      </p:pic>
    </p:spTree>
    <p:extLst>
      <p:ext uri="{BB962C8B-B14F-4D97-AF65-F5344CB8AC3E}">
        <p14:creationId xmlns:p14="http://schemas.microsoft.com/office/powerpoint/2010/main" val="87083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426C273A-E37A-4B86-A00F-E5D39923D1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842" y="872268"/>
            <a:ext cx="7788315" cy="5113463"/>
          </a:xfrm>
          <a:prstGeom prst="rect">
            <a:avLst/>
          </a:prstGeom>
        </p:spPr>
      </p:pic>
    </p:spTree>
    <p:extLst>
      <p:ext uri="{BB962C8B-B14F-4D97-AF65-F5344CB8AC3E}">
        <p14:creationId xmlns:p14="http://schemas.microsoft.com/office/powerpoint/2010/main" val="14173612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0B1180F-F72E-4280-B2EF-660DAB1C2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964" y="872268"/>
            <a:ext cx="8436071" cy="5113463"/>
          </a:xfrm>
          <a:prstGeom prst="rect">
            <a:avLst/>
          </a:prstGeom>
        </p:spPr>
      </p:pic>
    </p:spTree>
    <p:extLst>
      <p:ext uri="{BB962C8B-B14F-4D97-AF65-F5344CB8AC3E}">
        <p14:creationId xmlns:p14="http://schemas.microsoft.com/office/powerpoint/2010/main" val="4224639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AC1AE6F4-F569-45D8-8369-1A504EB397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23" y="601735"/>
            <a:ext cx="8687553" cy="5654530"/>
          </a:xfrm>
          <a:prstGeom prst="rect">
            <a:avLst/>
          </a:prstGeom>
        </p:spPr>
      </p:pic>
    </p:spTree>
    <p:extLst>
      <p:ext uri="{BB962C8B-B14F-4D97-AF65-F5344CB8AC3E}">
        <p14:creationId xmlns:p14="http://schemas.microsoft.com/office/powerpoint/2010/main" val="3367169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68346"/>
          </a:xfrm>
        </p:spPr>
        <p:txBody>
          <a:bodyPr>
            <a:normAutofit/>
          </a:bodyPr>
          <a:lstStyle/>
          <a:p>
            <a:r>
              <a:rPr lang="en-US" sz="4000" b="1" dirty="0"/>
              <a:t>Causes of </a:t>
            </a:r>
            <a:r>
              <a:rPr lang="en-US" sz="4000" b="1" dirty="0" err="1"/>
              <a:t>Dyspnoea</a:t>
            </a:r>
            <a:endParaRPr lang="el-GR" sz="4000" b="1" dirty="0"/>
          </a:p>
        </p:txBody>
      </p:sp>
      <p:sp>
        <p:nvSpPr>
          <p:cNvPr id="3" name="2 - Θέση περιεχομένου"/>
          <p:cNvSpPr>
            <a:spLocks noGrp="1"/>
          </p:cNvSpPr>
          <p:nvPr>
            <p:ph idx="1"/>
          </p:nvPr>
        </p:nvSpPr>
        <p:spPr>
          <a:xfrm>
            <a:off x="457200" y="1214422"/>
            <a:ext cx="8229600" cy="5286412"/>
          </a:xfrm>
        </p:spPr>
        <p:txBody>
          <a:bodyPr>
            <a:normAutofit fontScale="70000" lnSpcReduction="20000"/>
          </a:bodyPr>
          <a:lstStyle/>
          <a:p>
            <a:pPr>
              <a:buFont typeface="Wingdings" pitchFamily="2" charset="2"/>
              <a:buChar char="Ø"/>
            </a:pPr>
            <a:r>
              <a:rPr lang="en-US" b="1" dirty="0"/>
              <a:t>Directly related to cancer</a:t>
            </a:r>
          </a:p>
          <a:p>
            <a:r>
              <a:rPr lang="en-US" dirty="0"/>
              <a:t>Lung involvement</a:t>
            </a:r>
          </a:p>
          <a:p>
            <a:r>
              <a:rPr lang="en-US" dirty="0" err="1"/>
              <a:t>Carcinomatous</a:t>
            </a:r>
            <a:r>
              <a:rPr lang="en-US" dirty="0"/>
              <a:t> </a:t>
            </a:r>
            <a:r>
              <a:rPr lang="en-US" dirty="0" err="1"/>
              <a:t>lymphangitis</a:t>
            </a:r>
            <a:endParaRPr lang="en-US" dirty="0"/>
          </a:p>
          <a:p>
            <a:r>
              <a:rPr lang="en-US" dirty="0"/>
              <a:t>Pleural involvement </a:t>
            </a:r>
            <a:r>
              <a:rPr lang="en-US" dirty="0" err="1"/>
              <a:t>e.g</a:t>
            </a:r>
            <a:r>
              <a:rPr lang="en-US" dirty="0"/>
              <a:t> effusion</a:t>
            </a:r>
          </a:p>
          <a:p>
            <a:r>
              <a:rPr lang="en-US" dirty="0"/>
              <a:t>Pericardial effusion</a:t>
            </a:r>
          </a:p>
          <a:p>
            <a:r>
              <a:rPr lang="en-US" dirty="0"/>
              <a:t>Superior vena cava syndrome</a:t>
            </a:r>
          </a:p>
          <a:p>
            <a:r>
              <a:rPr lang="en-US" dirty="0" err="1"/>
              <a:t>Atelectasis</a:t>
            </a:r>
            <a:endParaRPr lang="en-US" dirty="0"/>
          </a:p>
          <a:p>
            <a:pPr>
              <a:buFont typeface="Wingdings" pitchFamily="2" charset="2"/>
              <a:buChar char="Ø"/>
            </a:pPr>
            <a:r>
              <a:rPr lang="en-US" b="1" dirty="0"/>
              <a:t>Indirectly related to cancer</a:t>
            </a:r>
          </a:p>
          <a:p>
            <a:r>
              <a:rPr lang="en-US" dirty="0"/>
              <a:t>Pulmonary embolus</a:t>
            </a:r>
          </a:p>
          <a:p>
            <a:r>
              <a:rPr lang="en-US" dirty="0"/>
              <a:t>Infection</a:t>
            </a:r>
          </a:p>
          <a:p>
            <a:r>
              <a:rPr lang="en-US" dirty="0"/>
              <a:t>Electrolyte abnormalities</a:t>
            </a:r>
          </a:p>
          <a:p>
            <a:pPr>
              <a:buFont typeface="Wingdings" pitchFamily="2" charset="2"/>
              <a:buChar char="Ø"/>
            </a:pPr>
            <a:r>
              <a:rPr lang="en-US" b="1" dirty="0"/>
              <a:t>Related to cancer therapy</a:t>
            </a:r>
          </a:p>
          <a:p>
            <a:r>
              <a:rPr lang="en-US" dirty="0"/>
              <a:t>RT </a:t>
            </a:r>
            <a:r>
              <a:rPr lang="en-US" dirty="0" err="1"/>
              <a:t>pneumonitis</a:t>
            </a:r>
            <a:endParaRPr lang="en-US" dirty="0"/>
          </a:p>
          <a:p>
            <a:r>
              <a:rPr lang="en-US" dirty="0"/>
              <a:t>chemotherapy or TKIs or IO-induced </a:t>
            </a:r>
            <a:r>
              <a:rPr lang="en-US" dirty="0" err="1"/>
              <a:t>pneumonitis</a:t>
            </a:r>
            <a:endParaRPr lang="en-US" dirty="0"/>
          </a:p>
          <a:p>
            <a:r>
              <a:rPr lang="en-US" dirty="0"/>
              <a:t>Chemotherapy induced </a:t>
            </a:r>
            <a:r>
              <a:rPr lang="en-US" dirty="0" err="1"/>
              <a:t>cardiomyopathy</a:t>
            </a:r>
            <a:endParaRPr lang="el-G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500034" y="357166"/>
            <a:ext cx="8072494" cy="6072230"/>
          </a:xfrm>
          <a:prstGeom prst="rect">
            <a:avLst/>
          </a:prstGeom>
          <a:noFill/>
          <a:ln w="9525">
            <a:noFill/>
            <a:miter lim="800000"/>
            <a:headEnd/>
            <a:tailEnd/>
          </a:ln>
          <a:effec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387600" y="0"/>
            <a:ext cx="4368800" cy="6477000"/>
          </a:xfrm>
          <a:prstGeom prst="rect">
            <a:avLst/>
          </a:prstGeom>
        </p:spPr>
      </p:pic>
    </p:spTree>
    <p:extLst>
      <p:ext uri="{BB962C8B-B14F-4D97-AF65-F5344CB8AC3E}">
        <p14:creationId xmlns:p14="http://schemas.microsoft.com/office/powerpoint/2010/main" val="4046445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349500" y="0"/>
            <a:ext cx="4432300" cy="6477000"/>
          </a:xfrm>
          <a:prstGeom prst="rect">
            <a:avLst/>
          </a:prstGeom>
        </p:spPr>
      </p:pic>
    </p:spTree>
    <p:extLst>
      <p:ext uri="{BB962C8B-B14F-4D97-AF65-F5344CB8AC3E}">
        <p14:creationId xmlns:p14="http://schemas.microsoft.com/office/powerpoint/2010/main" val="1128200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357158" y="214290"/>
            <a:ext cx="8143932" cy="6357982"/>
          </a:xfrm>
          <a:prstGeom prst="rect">
            <a:avLst/>
          </a:prstGeom>
          <a:noFill/>
          <a:ln w="9525">
            <a:noFill/>
            <a:miter lim="800000"/>
            <a:headEnd/>
            <a:tailEnd/>
          </a:ln>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Grp="1" noChangeAspect="1" noChangeArrowheads="1"/>
          </p:cNvPicPr>
          <p:nvPr>
            <p:ph idx="1"/>
          </p:nvPr>
        </p:nvPicPr>
        <p:blipFill>
          <a:blip r:embed="rId2"/>
          <a:srcRect/>
          <a:stretch>
            <a:fillRect/>
          </a:stretch>
        </p:blipFill>
        <p:spPr bwMode="auto">
          <a:xfrm>
            <a:off x="357158" y="428604"/>
            <a:ext cx="8143931" cy="6000792"/>
          </a:xfrm>
          <a:prstGeom prst="rect">
            <a:avLst/>
          </a:prstGeom>
          <a:noFill/>
          <a:ln w="9525">
            <a:noFill/>
            <a:miter lim="800000"/>
            <a:headEnd/>
            <a:tailEnd/>
          </a:ln>
          <a:effec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879600" y="0"/>
            <a:ext cx="5372100" cy="6477000"/>
          </a:xfrm>
          <a:prstGeom prst="rect">
            <a:avLst/>
          </a:prstGeom>
        </p:spPr>
      </p:pic>
    </p:spTree>
    <p:extLst>
      <p:ext uri="{BB962C8B-B14F-4D97-AF65-F5344CB8AC3E}">
        <p14:creationId xmlns:p14="http://schemas.microsoft.com/office/powerpoint/2010/main" val="27061237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003300" y="0"/>
            <a:ext cx="7124700" cy="6477000"/>
          </a:xfrm>
          <a:prstGeom prst="rect">
            <a:avLst/>
          </a:prstGeom>
        </p:spPr>
      </p:pic>
    </p:spTree>
    <p:extLst>
      <p:ext uri="{BB962C8B-B14F-4D97-AF65-F5344CB8AC3E}">
        <p14:creationId xmlns:p14="http://schemas.microsoft.com/office/powerpoint/2010/main" val="25041368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965200" y="0"/>
            <a:ext cx="7213600" cy="6477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739900" y="0"/>
            <a:ext cx="5664200" cy="6477000"/>
          </a:xfrm>
          <a:prstGeom prst="rect">
            <a:avLst/>
          </a:prstGeom>
        </p:spPr>
      </p:pic>
    </p:spTree>
    <p:extLst>
      <p:ext uri="{BB962C8B-B14F-4D97-AF65-F5344CB8AC3E}">
        <p14:creationId xmlns:p14="http://schemas.microsoft.com/office/powerpoint/2010/main" val="8446504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514600" y="0"/>
            <a:ext cx="4102100" cy="6477000"/>
          </a:xfrm>
          <a:prstGeom prst="rect">
            <a:avLst/>
          </a:prstGeom>
        </p:spPr>
      </p:pic>
    </p:spTree>
    <p:extLst>
      <p:ext uri="{BB962C8B-B14F-4D97-AF65-F5344CB8AC3E}">
        <p14:creationId xmlns:p14="http://schemas.microsoft.com/office/powerpoint/2010/main" val="2441678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srcRect/>
          <a:stretch>
            <a:fillRect/>
          </a:stretch>
        </p:blipFill>
        <p:spPr bwMode="auto">
          <a:xfrm>
            <a:off x="285720" y="285728"/>
            <a:ext cx="8358246" cy="6072230"/>
          </a:xfrm>
          <a:prstGeom prst="rect">
            <a:avLst/>
          </a:prstGeom>
          <a:noFill/>
          <a:ln w="9525">
            <a:noFill/>
            <a:miter lim="800000"/>
            <a:headEnd/>
            <a:tailEnd/>
          </a:ln>
          <a:effec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357158" y="285728"/>
            <a:ext cx="8358246" cy="6143668"/>
          </a:xfrm>
          <a:prstGeom prst="rect">
            <a:avLst/>
          </a:prstGeom>
          <a:noFill/>
          <a:ln w="9525">
            <a:noFill/>
            <a:miter lim="800000"/>
            <a:headEnd/>
            <a:tailEnd/>
          </a:ln>
          <a:effectLst/>
        </p:spPr>
      </p:pic>
      <p:sp>
        <p:nvSpPr>
          <p:cNvPr id="3" name="2 - Ορθογώνιο"/>
          <p:cNvSpPr/>
          <p:nvPr/>
        </p:nvSpPr>
        <p:spPr>
          <a:xfrm>
            <a:off x="1285852" y="2000240"/>
            <a:ext cx="642942" cy="785818"/>
          </a:xfrm>
          <a:prstGeom prst="rect">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1739900" y="0"/>
            <a:ext cx="5664200" cy="6477000"/>
          </a:xfrm>
          <a:prstGeom prst="rect">
            <a:avLst/>
          </a:prstGeom>
        </p:spPr>
      </p:pic>
    </p:spTree>
    <p:extLst>
      <p:ext uri="{BB962C8B-B14F-4D97-AF65-F5344CB8AC3E}">
        <p14:creationId xmlns:p14="http://schemas.microsoft.com/office/powerpoint/2010/main" val="2119077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431256" y="-23664"/>
            <a:ext cx="4445000" cy="6477000"/>
          </a:xfrm>
          <a:prstGeom prst="rect">
            <a:avLst/>
          </a:prstGeom>
        </p:spPr>
      </p:pic>
    </p:spTree>
    <p:extLst>
      <p:ext uri="{BB962C8B-B14F-4D97-AF65-F5344CB8AC3E}">
        <p14:creationId xmlns:p14="http://schemas.microsoft.com/office/powerpoint/2010/main" val="26281696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082800" y="0"/>
            <a:ext cx="4978400" cy="6477000"/>
          </a:xfrm>
          <a:prstGeom prst="rect">
            <a:avLst/>
          </a:prstGeom>
        </p:spPr>
      </p:pic>
    </p:spTree>
    <p:extLst>
      <p:ext uri="{BB962C8B-B14F-4D97-AF65-F5344CB8AC3E}">
        <p14:creationId xmlns:p14="http://schemas.microsoft.com/office/powerpoint/2010/main" val="22707828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214282" y="714356"/>
            <a:ext cx="8715436" cy="5643602"/>
          </a:xfrm>
          <a:prstGeom prst="rect">
            <a:avLst/>
          </a:prstGeom>
          <a:noFill/>
          <a:ln w="9525">
            <a:noFill/>
            <a:miter lim="800000"/>
            <a:headEnd/>
            <a:tailEnd/>
          </a:ln>
          <a:effec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428596" y="285728"/>
            <a:ext cx="8215370" cy="6072230"/>
          </a:xfrm>
          <a:prstGeom prst="rect">
            <a:avLst/>
          </a:prstGeom>
          <a:noFill/>
          <a:ln w="9525">
            <a:noFill/>
            <a:miter lim="800000"/>
            <a:headEnd/>
            <a:tailEnd/>
          </a:ln>
          <a:effec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Management Algorithm</a:t>
            </a:r>
            <a:endParaRPr lang="el-GR" b="1" dirty="0"/>
          </a:p>
        </p:txBody>
      </p:sp>
      <p:pic>
        <p:nvPicPr>
          <p:cNvPr id="7170" name="Picture 2"/>
          <p:cNvPicPr>
            <a:picLocks noGrp="1" noChangeAspect="1" noChangeArrowheads="1"/>
          </p:cNvPicPr>
          <p:nvPr>
            <p:ph idx="1"/>
          </p:nvPr>
        </p:nvPicPr>
        <p:blipFill>
          <a:blip r:embed="rId2"/>
          <a:srcRect/>
          <a:stretch>
            <a:fillRect/>
          </a:stretch>
        </p:blipFill>
        <p:spPr bwMode="auto">
          <a:xfrm>
            <a:off x="500034" y="1571612"/>
            <a:ext cx="8215370" cy="4857784"/>
          </a:xfrm>
          <a:prstGeom prst="rect">
            <a:avLst/>
          </a:prstGeom>
          <a:noFill/>
          <a:ln w="9525">
            <a:noFill/>
            <a:miter lim="800000"/>
            <a:headEnd/>
            <a:tailEnd/>
          </a:ln>
          <a:effec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Grp="1" noChangeAspect="1" noChangeArrowheads="1"/>
          </p:cNvPicPr>
          <p:nvPr>
            <p:ph idx="1"/>
          </p:nvPr>
        </p:nvPicPr>
        <p:blipFill>
          <a:blip r:embed="rId2"/>
          <a:srcRect/>
          <a:stretch>
            <a:fillRect/>
          </a:stretch>
        </p:blipFill>
        <p:spPr bwMode="auto">
          <a:xfrm>
            <a:off x="357158" y="285728"/>
            <a:ext cx="8215370" cy="6072230"/>
          </a:xfrm>
          <a:prstGeom prst="rect">
            <a:avLst/>
          </a:prstGeom>
          <a:noFill/>
          <a:ln w="9525">
            <a:noFill/>
            <a:miter lim="800000"/>
            <a:headEnd/>
            <a:tailEnd/>
          </a:ln>
          <a:effec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a:off x="1000100" y="428604"/>
            <a:ext cx="7000924" cy="6215106"/>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Grp="1" noChangeAspect="1" noChangeArrowheads="1"/>
          </p:cNvPicPr>
          <p:nvPr>
            <p:ph idx="1"/>
          </p:nvPr>
        </p:nvPicPr>
        <p:blipFill>
          <a:blip r:embed="rId2"/>
          <a:srcRect/>
          <a:stretch>
            <a:fillRect/>
          </a:stretch>
        </p:blipFill>
        <p:spPr bwMode="auto">
          <a:xfrm>
            <a:off x="428596" y="357166"/>
            <a:ext cx="8143931" cy="6072230"/>
          </a:xfrm>
          <a:prstGeom prst="rect">
            <a:avLst/>
          </a:prstGeom>
          <a:noFill/>
          <a:ln w="9525">
            <a:noFill/>
            <a:miter lim="800000"/>
            <a:headEnd/>
            <a:tailEnd/>
          </a:ln>
          <a:effec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Cairo-Bishop criteria</a:t>
            </a:r>
            <a:endParaRPr lang="el-GR" b="1" dirty="0"/>
          </a:p>
        </p:txBody>
      </p:sp>
      <p:pic>
        <p:nvPicPr>
          <p:cNvPr id="40962" name="Picture 2"/>
          <p:cNvPicPr>
            <a:picLocks noGrp="1" noChangeAspect="1" noChangeArrowheads="1"/>
          </p:cNvPicPr>
          <p:nvPr>
            <p:ph idx="1"/>
          </p:nvPr>
        </p:nvPicPr>
        <p:blipFill>
          <a:blip r:embed="rId2"/>
          <a:srcRect/>
          <a:stretch>
            <a:fillRect/>
          </a:stretch>
        </p:blipFill>
        <p:spPr bwMode="auto">
          <a:xfrm>
            <a:off x="642910" y="1643050"/>
            <a:ext cx="8001056" cy="4714908"/>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Grp="1" noChangeAspect="1" noChangeArrowheads="1"/>
          </p:cNvPicPr>
          <p:nvPr>
            <p:ph idx="1"/>
          </p:nvPr>
        </p:nvPicPr>
        <p:blipFill>
          <a:blip r:embed="rId3"/>
          <a:srcRect/>
          <a:stretch>
            <a:fillRect/>
          </a:stretch>
        </p:blipFill>
        <p:spPr bwMode="auto">
          <a:xfrm>
            <a:off x="500034" y="500042"/>
            <a:ext cx="8143931" cy="5572164"/>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dirty="0"/>
              <a:t>Risk Classification of </a:t>
            </a:r>
            <a:r>
              <a:rPr lang="en-US" b="1" dirty="0" err="1"/>
              <a:t>Tumour</a:t>
            </a:r>
            <a:r>
              <a:rPr lang="en-US" b="1" dirty="0"/>
              <a:t> Types</a:t>
            </a:r>
            <a:endParaRPr lang="el-GR" b="1" dirty="0"/>
          </a:p>
        </p:txBody>
      </p:sp>
      <p:pic>
        <p:nvPicPr>
          <p:cNvPr id="35842" name="Picture 2"/>
          <p:cNvPicPr>
            <a:picLocks noGrp="1" noChangeAspect="1" noChangeArrowheads="1"/>
          </p:cNvPicPr>
          <p:nvPr>
            <p:ph idx="1"/>
          </p:nvPr>
        </p:nvPicPr>
        <p:blipFill>
          <a:blip r:embed="rId2"/>
          <a:srcRect/>
          <a:stretch>
            <a:fillRect/>
          </a:stretch>
        </p:blipFill>
        <p:spPr bwMode="auto">
          <a:xfrm>
            <a:off x="428596" y="1357298"/>
            <a:ext cx="8143932" cy="5072098"/>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Prevention </a:t>
            </a:r>
            <a:endParaRPr lang="el-GR" b="1" dirty="0"/>
          </a:p>
        </p:txBody>
      </p:sp>
      <p:pic>
        <p:nvPicPr>
          <p:cNvPr id="38914" name="Picture 2"/>
          <p:cNvPicPr>
            <a:picLocks noGrp="1" noChangeAspect="1" noChangeArrowheads="1"/>
          </p:cNvPicPr>
          <p:nvPr>
            <p:ph idx="1"/>
          </p:nvPr>
        </p:nvPicPr>
        <p:blipFill>
          <a:blip r:embed="rId2"/>
          <a:srcRect/>
          <a:stretch>
            <a:fillRect/>
          </a:stretch>
        </p:blipFill>
        <p:spPr bwMode="auto">
          <a:xfrm>
            <a:off x="357158" y="1357298"/>
            <a:ext cx="8001055" cy="5072098"/>
          </a:xfrm>
          <a:prstGeom prst="rect">
            <a:avLst/>
          </a:prstGeom>
          <a:noFill/>
          <a:ln w="9525">
            <a:noFill/>
            <a:miter lim="800000"/>
            <a:headEnd/>
            <a:tailEnd/>
          </a:ln>
          <a:effec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dirty="0"/>
              <a:t>Chemotherapy-related Heart Failure</a:t>
            </a:r>
            <a:endParaRPr lang="el-GR" dirty="0"/>
          </a:p>
        </p:txBody>
      </p:sp>
      <p:sp>
        <p:nvSpPr>
          <p:cNvPr id="3" name="2 - Θέση περιεχομένου"/>
          <p:cNvSpPr>
            <a:spLocks noGrp="1"/>
          </p:cNvSpPr>
          <p:nvPr>
            <p:ph idx="1"/>
          </p:nvPr>
        </p:nvSpPr>
        <p:spPr/>
        <p:txBody>
          <a:bodyPr>
            <a:normAutofit fontScale="77500" lnSpcReduction="20000"/>
          </a:bodyPr>
          <a:lstStyle/>
          <a:p>
            <a:pPr algn="just"/>
            <a:r>
              <a:rPr lang="en-US" dirty="0"/>
              <a:t>A decrease in cardiac Left Ventricular ejection, that is either global or more severe in the septum</a:t>
            </a:r>
          </a:p>
          <a:p>
            <a:pPr algn="just"/>
            <a:r>
              <a:rPr lang="en-US" dirty="0"/>
              <a:t>Symptoms of congestive heart failure</a:t>
            </a:r>
          </a:p>
          <a:p>
            <a:pPr algn="just"/>
            <a:r>
              <a:rPr lang="en-US" dirty="0"/>
              <a:t>Decline in LVEF of at least 5% bellow 55% with accompanying signs or symptoms of CHF, or a decline in LVEF of at least 10% to below 55% without accompanying signs or symptoms.</a:t>
            </a:r>
          </a:p>
          <a:p>
            <a:pPr algn="just"/>
            <a:r>
              <a:rPr lang="en-US" dirty="0"/>
              <a:t>Type I cardiac dysfunction, induced by </a:t>
            </a:r>
            <a:r>
              <a:rPr lang="en-US" dirty="0" err="1"/>
              <a:t>cytotoxic</a:t>
            </a:r>
            <a:r>
              <a:rPr lang="en-US" dirty="0"/>
              <a:t> agents due to oxidative stress on the cardiac muscle. It is irreversible and dose-related. e.g. </a:t>
            </a:r>
            <a:r>
              <a:rPr lang="en-US" dirty="0" err="1"/>
              <a:t>Anthracyclines</a:t>
            </a:r>
            <a:endParaRPr lang="en-US" dirty="0"/>
          </a:p>
          <a:p>
            <a:pPr algn="just"/>
            <a:r>
              <a:rPr lang="en-US" dirty="0"/>
              <a:t>Type II, typically induced by biological agents, is associated with reversible myocardial </a:t>
            </a:r>
            <a:r>
              <a:rPr lang="en-US" dirty="0" err="1"/>
              <a:t>dysfanction</a:t>
            </a:r>
            <a:r>
              <a:rPr lang="en-US" dirty="0"/>
              <a:t> and not dose-related.</a:t>
            </a:r>
            <a:endParaRPr lang="el-G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a:bodyPr>
          <a:lstStyle/>
          <a:p>
            <a:r>
              <a:rPr lang="en-US" sz="3600" b="1" dirty="0" err="1"/>
              <a:t>Antineoplastic</a:t>
            </a:r>
            <a:r>
              <a:rPr lang="en-US" sz="3600" b="1" dirty="0"/>
              <a:t> Drugs Associated with LVD</a:t>
            </a:r>
            <a:endParaRPr lang="el-GR" sz="3600" b="1" dirty="0"/>
          </a:p>
        </p:txBody>
      </p:sp>
      <p:graphicFrame>
        <p:nvGraphicFramePr>
          <p:cNvPr id="4" name="3 - Θέση περιεχομένου"/>
          <p:cNvGraphicFramePr>
            <a:graphicFrameLocks noGrp="1"/>
          </p:cNvGraphicFramePr>
          <p:nvPr>
            <p:ph idx="1"/>
          </p:nvPr>
        </p:nvGraphicFramePr>
        <p:xfrm>
          <a:off x="457200" y="1428736"/>
          <a:ext cx="8229600" cy="4839984"/>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84460">
                <a:tc>
                  <a:txBody>
                    <a:bodyPr/>
                    <a:lstStyle/>
                    <a:p>
                      <a:r>
                        <a:rPr lang="en-US" dirty="0"/>
                        <a:t>Compound</a:t>
                      </a:r>
                      <a:endParaRPr lang="el-GR" dirty="0"/>
                    </a:p>
                  </a:txBody>
                  <a:tcPr/>
                </a:tc>
                <a:tc>
                  <a:txBody>
                    <a:bodyPr/>
                    <a:lstStyle/>
                    <a:p>
                      <a:r>
                        <a:rPr lang="en-US" dirty="0"/>
                        <a:t>incidence</a:t>
                      </a:r>
                      <a:endParaRPr lang="el-GR" dirty="0"/>
                    </a:p>
                  </a:txBody>
                  <a:tcPr/>
                </a:tc>
                <a:extLst>
                  <a:ext uri="{0D108BD9-81ED-4DB2-BD59-A6C34878D82A}">
                    <a16:rowId xmlns:a16="http://schemas.microsoft.com/office/drawing/2014/main" val="10000"/>
                  </a:ext>
                </a:extLst>
              </a:tr>
              <a:tr h="2369960">
                <a:tc>
                  <a:txBody>
                    <a:bodyPr/>
                    <a:lstStyle/>
                    <a:p>
                      <a:r>
                        <a:rPr lang="en-US" b="1" dirty="0"/>
                        <a:t>Type</a:t>
                      </a:r>
                      <a:r>
                        <a:rPr lang="en-US" b="1" baseline="0" dirty="0"/>
                        <a:t> I agents</a:t>
                      </a:r>
                    </a:p>
                    <a:p>
                      <a:r>
                        <a:rPr lang="en-US" baseline="0" dirty="0"/>
                        <a:t>Doxorubicin 400mg/m2</a:t>
                      </a:r>
                    </a:p>
                    <a:p>
                      <a:r>
                        <a:rPr lang="en-US" baseline="0" dirty="0"/>
                        <a:t>Doxorubicin 550mg/m2</a:t>
                      </a:r>
                    </a:p>
                    <a:p>
                      <a:r>
                        <a:rPr lang="en-US" baseline="0" dirty="0" err="1"/>
                        <a:t>Epirubicin</a:t>
                      </a:r>
                      <a:endParaRPr lang="en-US" baseline="0" dirty="0"/>
                    </a:p>
                    <a:p>
                      <a:r>
                        <a:rPr lang="en-US" baseline="0" dirty="0"/>
                        <a:t>Liposomal </a:t>
                      </a:r>
                      <a:r>
                        <a:rPr lang="en-US" baseline="0" dirty="0" err="1"/>
                        <a:t>anthracyclines</a:t>
                      </a:r>
                      <a:endParaRPr lang="en-US" baseline="0" dirty="0"/>
                    </a:p>
                    <a:p>
                      <a:r>
                        <a:rPr lang="en-US" baseline="0" dirty="0" err="1"/>
                        <a:t>Mitoxantrone</a:t>
                      </a:r>
                      <a:r>
                        <a:rPr lang="en-US" baseline="0" dirty="0"/>
                        <a:t> &gt;150mg/m2</a:t>
                      </a:r>
                    </a:p>
                    <a:p>
                      <a:r>
                        <a:rPr lang="en-US" baseline="0" dirty="0" err="1"/>
                        <a:t>Cyclophosphamide</a:t>
                      </a:r>
                      <a:r>
                        <a:rPr lang="en-US" baseline="0" dirty="0"/>
                        <a:t> (high dose)</a:t>
                      </a:r>
                    </a:p>
                    <a:p>
                      <a:r>
                        <a:rPr lang="en-US" baseline="0" dirty="0" err="1"/>
                        <a:t>Ifosfamide</a:t>
                      </a:r>
                      <a:endParaRPr lang="el-GR" dirty="0"/>
                    </a:p>
                  </a:txBody>
                  <a:tcPr/>
                </a:tc>
                <a:tc>
                  <a:txBody>
                    <a:bodyPr/>
                    <a:lstStyle/>
                    <a:p>
                      <a:endParaRPr lang="en-US" dirty="0"/>
                    </a:p>
                    <a:p>
                      <a:r>
                        <a:rPr lang="en-US" dirty="0"/>
                        <a:t>7-26%</a:t>
                      </a:r>
                    </a:p>
                    <a:p>
                      <a:r>
                        <a:rPr lang="en-US" dirty="0"/>
                        <a:t>18-48%</a:t>
                      </a:r>
                    </a:p>
                    <a:p>
                      <a:r>
                        <a:rPr lang="en-US" dirty="0"/>
                        <a:t>0.9-3.3%</a:t>
                      </a:r>
                    </a:p>
                    <a:p>
                      <a:r>
                        <a:rPr lang="en-US" dirty="0"/>
                        <a:t>2%</a:t>
                      </a:r>
                    </a:p>
                    <a:p>
                      <a:r>
                        <a:rPr lang="en-US" dirty="0"/>
                        <a:t>2.6%</a:t>
                      </a:r>
                    </a:p>
                    <a:p>
                      <a:r>
                        <a:rPr lang="en-US" dirty="0"/>
                        <a:t>7-28%</a:t>
                      </a:r>
                    </a:p>
                    <a:p>
                      <a:r>
                        <a:rPr lang="en-US" dirty="0"/>
                        <a:t>17%</a:t>
                      </a:r>
                      <a:endParaRPr lang="el-GR" dirty="0"/>
                    </a:p>
                  </a:txBody>
                  <a:tcPr/>
                </a:tc>
                <a:extLst>
                  <a:ext uri="{0D108BD9-81ED-4DB2-BD59-A6C34878D82A}">
                    <a16:rowId xmlns:a16="http://schemas.microsoft.com/office/drawing/2014/main" val="10001"/>
                  </a:ext>
                </a:extLst>
              </a:tr>
              <a:tr h="2085564">
                <a:tc>
                  <a:txBody>
                    <a:bodyPr/>
                    <a:lstStyle/>
                    <a:p>
                      <a:r>
                        <a:rPr lang="en-US" b="1" dirty="0"/>
                        <a:t>Type II agents</a:t>
                      </a:r>
                    </a:p>
                    <a:p>
                      <a:r>
                        <a:rPr lang="en-US" dirty="0" err="1"/>
                        <a:t>Trastuzumab</a:t>
                      </a:r>
                      <a:endParaRPr lang="en-US" dirty="0"/>
                    </a:p>
                    <a:p>
                      <a:r>
                        <a:rPr lang="en-US" dirty="0" err="1"/>
                        <a:t>Lapatinib</a:t>
                      </a:r>
                      <a:endParaRPr lang="en-US" dirty="0"/>
                    </a:p>
                    <a:p>
                      <a:r>
                        <a:rPr lang="en-US" dirty="0" err="1"/>
                        <a:t>Sunitinib</a:t>
                      </a:r>
                      <a:endParaRPr lang="en-US" dirty="0"/>
                    </a:p>
                    <a:p>
                      <a:r>
                        <a:rPr lang="en-US" dirty="0" err="1"/>
                        <a:t>Bevacizumab</a:t>
                      </a:r>
                      <a:endParaRPr lang="en-US" dirty="0"/>
                    </a:p>
                    <a:p>
                      <a:r>
                        <a:rPr lang="en-US" dirty="0" err="1"/>
                        <a:t>Imatinib</a:t>
                      </a:r>
                      <a:endParaRPr lang="en-US" dirty="0"/>
                    </a:p>
                    <a:p>
                      <a:r>
                        <a:rPr lang="en-US" dirty="0" err="1"/>
                        <a:t>Trametinib</a:t>
                      </a:r>
                      <a:endParaRPr lang="el-GR" dirty="0"/>
                    </a:p>
                  </a:txBody>
                  <a:tcPr/>
                </a:tc>
                <a:tc>
                  <a:txBody>
                    <a:bodyPr/>
                    <a:lstStyle/>
                    <a:p>
                      <a:endParaRPr lang="en-US" dirty="0"/>
                    </a:p>
                    <a:p>
                      <a:r>
                        <a:rPr lang="en-US" dirty="0"/>
                        <a:t>2-27%</a:t>
                      </a:r>
                    </a:p>
                    <a:p>
                      <a:r>
                        <a:rPr lang="en-US" dirty="0"/>
                        <a:t>1.5-2.2%</a:t>
                      </a:r>
                    </a:p>
                    <a:p>
                      <a:r>
                        <a:rPr lang="en-US" dirty="0"/>
                        <a:t>2-11%</a:t>
                      </a:r>
                    </a:p>
                    <a:p>
                      <a:r>
                        <a:rPr lang="en-US" dirty="0"/>
                        <a:t>1.7-3%</a:t>
                      </a:r>
                    </a:p>
                    <a:p>
                      <a:r>
                        <a:rPr lang="en-US" dirty="0"/>
                        <a:t>0.5-1.7%</a:t>
                      </a:r>
                    </a:p>
                    <a:p>
                      <a:r>
                        <a:rPr lang="en-US" dirty="0"/>
                        <a:t>5-7%</a:t>
                      </a:r>
                      <a:endParaRPr lang="el-GR" dirty="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srcRect/>
          <a:stretch>
            <a:fillRect/>
          </a:stretch>
        </p:blipFill>
        <p:spPr bwMode="auto">
          <a:xfrm>
            <a:off x="357158" y="357166"/>
            <a:ext cx="8215370" cy="6072230"/>
          </a:xfrm>
          <a:prstGeom prst="rect">
            <a:avLst/>
          </a:prstGeom>
          <a:noFill/>
          <a:ln w="9525">
            <a:noFill/>
            <a:miter lim="800000"/>
            <a:headEnd/>
            <a:tailEnd/>
          </a:ln>
          <a:effec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Antidotes</a:t>
            </a:r>
            <a:endParaRPr lang="el-GR" b="1" dirty="0"/>
          </a:p>
        </p:txBody>
      </p:sp>
      <p:sp>
        <p:nvSpPr>
          <p:cNvPr id="3" name="2 - Θέση περιεχομένου"/>
          <p:cNvSpPr>
            <a:spLocks noGrp="1"/>
          </p:cNvSpPr>
          <p:nvPr>
            <p:ph idx="1"/>
          </p:nvPr>
        </p:nvSpPr>
        <p:spPr>
          <a:xfrm>
            <a:off x="457200" y="1214422"/>
            <a:ext cx="8229600" cy="4811715"/>
          </a:xfrm>
        </p:spPr>
        <p:txBody>
          <a:bodyPr>
            <a:normAutofit fontScale="85000" lnSpcReduction="20000"/>
          </a:bodyPr>
          <a:lstStyle/>
          <a:p>
            <a:pPr algn="just"/>
            <a:r>
              <a:rPr lang="en-US" dirty="0" err="1"/>
              <a:t>Dexrazoxane</a:t>
            </a:r>
            <a:r>
              <a:rPr lang="en-US" dirty="0"/>
              <a:t> has been approved for the treatment of </a:t>
            </a:r>
            <a:r>
              <a:rPr lang="en-US" dirty="0" err="1"/>
              <a:t>anthracycline</a:t>
            </a:r>
            <a:r>
              <a:rPr lang="en-US" dirty="0"/>
              <a:t> </a:t>
            </a:r>
            <a:r>
              <a:rPr lang="en-US" dirty="0" err="1"/>
              <a:t>extravasation</a:t>
            </a:r>
            <a:r>
              <a:rPr lang="en-US" dirty="0"/>
              <a:t>. The first infusion (1000mg/m2) should be started before 6 h following </a:t>
            </a:r>
            <a:r>
              <a:rPr lang="en-US" dirty="0" err="1"/>
              <a:t>extravasation</a:t>
            </a:r>
            <a:r>
              <a:rPr lang="en-US" dirty="0"/>
              <a:t>.</a:t>
            </a:r>
          </a:p>
          <a:p>
            <a:pPr algn="just"/>
            <a:r>
              <a:rPr lang="en-US" dirty="0"/>
              <a:t>DMSO is an appropriate treatment for the </a:t>
            </a:r>
            <a:r>
              <a:rPr lang="en-US" dirty="0" err="1"/>
              <a:t>extravasation</a:t>
            </a:r>
            <a:r>
              <a:rPr lang="en-US" dirty="0"/>
              <a:t> of </a:t>
            </a:r>
            <a:r>
              <a:rPr lang="en-US" dirty="0" err="1"/>
              <a:t>cisplatin</a:t>
            </a:r>
            <a:r>
              <a:rPr lang="en-US" dirty="0"/>
              <a:t>, </a:t>
            </a:r>
            <a:r>
              <a:rPr lang="en-US" dirty="0" err="1"/>
              <a:t>dactinomycin</a:t>
            </a:r>
            <a:r>
              <a:rPr lang="en-US" dirty="0"/>
              <a:t>, doxorubicin, </a:t>
            </a:r>
            <a:r>
              <a:rPr lang="en-US" dirty="0" err="1"/>
              <a:t>epirubicin</a:t>
            </a:r>
            <a:r>
              <a:rPr lang="en-US" dirty="0"/>
              <a:t>, </a:t>
            </a:r>
            <a:r>
              <a:rPr lang="en-US" dirty="0" err="1"/>
              <a:t>mitomycin</a:t>
            </a:r>
            <a:r>
              <a:rPr lang="en-US" dirty="0"/>
              <a:t> C and </a:t>
            </a:r>
            <a:r>
              <a:rPr lang="en-US" dirty="0" err="1"/>
              <a:t>mitoxantrone</a:t>
            </a:r>
            <a:r>
              <a:rPr lang="en-US" dirty="0"/>
              <a:t>. DMSO is an organic </a:t>
            </a:r>
            <a:r>
              <a:rPr lang="en-US" dirty="0" err="1"/>
              <a:t>solvent,which</a:t>
            </a:r>
            <a:r>
              <a:rPr lang="en-US" dirty="0"/>
              <a:t> acts as a potent radical scavenger by speeding up penetration of the </a:t>
            </a:r>
            <a:r>
              <a:rPr lang="en-US" dirty="0" err="1"/>
              <a:t>extravasated</a:t>
            </a:r>
            <a:r>
              <a:rPr lang="en-US" dirty="0"/>
              <a:t> drug into the adjacent tissue, thus leading to local dilution of the substance.</a:t>
            </a:r>
          </a:p>
          <a:p>
            <a:pPr algn="just"/>
            <a:r>
              <a:rPr lang="en-US" dirty="0" err="1"/>
              <a:t>Hyaluronidase</a:t>
            </a:r>
            <a:r>
              <a:rPr lang="en-US" dirty="0"/>
              <a:t> for </a:t>
            </a:r>
            <a:r>
              <a:rPr lang="en-US" dirty="0" err="1"/>
              <a:t>vinca</a:t>
            </a:r>
            <a:r>
              <a:rPr lang="en-US" dirty="0"/>
              <a:t> alkaloid </a:t>
            </a:r>
            <a:r>
              <a:rPr lang="en-US" dirty="0" err="1"/>
              <a:t>extravasation</a:t>
            </a:r>
            <a:r>
              <a:rPr lang="en-US" dirty="0"/>
              <a:t>.</a:t>
            </a:r>
          </a:p>
          <a:p>
            <a:pPr algn="just"/>
            <a:r>
              <a:rPr lang="en-US" dirty="0"/>
              <a:t>Surgical </a:t>
            </a:r>
            <a:r>
              <a:rPr lang="en-US" dirty="0" err="1"/>
              <a:t>intervation</a:t>
            </a:r>
            <a:endParaRPr lang="el-GR"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Immunotherapy</a:t>
            </a:r>
            <a:endParaRPr lang="el-GR" b="1" dirty="0"/>
          </a:p>
        </p:txBody>
      </p:sp>
      <p:pic>
        <p:nvPicPr>
          <p:cNvPr id="17410" name="Picture 2"/>
          <p:cNvPicPr>
            <a:picLocks noGrp="1" noChangeAspect="1" noChangeArrowheads="1"/>
          </p:cNvPicPr>
          <p:nvPr>
            <p:ph idx="1"/>
          </p:nvPr>
        </p:nvPicPr>
        <p:blipFill>
          <a:blip r:embed="rId2"/>
          <a:srcRect/>
          <a:stretch>
            <a:fillRect/>
          </a:stretch>
        </p:blipFill>
        <p:spPr bwMode="auto">
          <a:xfrm>
            <a:off x="564724" y="1600200"/>
            <a:ext cx="8014552" cy="4525963"/>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p:txBody>
          <a:bodyPr/>
          <a:lstStyle/>
          <a:p>
            <a:pPr algn="just">
              <a:buNone/>
            </a:pPr>
            <a:r>
              <a:rPr lang="en-US" dirty="0"/>
              <a:t>   The blockade of </a:t>
            </a:r>
            <a:r>
              <a:rPr lang="en-US" dirty="0" err="1"/>
              <a:t>cytotoxic</a:t>
            </a:r>
            <a:r>
              <a:rPr lang="en-US" dirty="0"/>
              <a:t> T-lymphocyte antigen 4 (CTLA-4) and programmed cell death protein 1 (PD-1)/programmed death-</a:t>
            </a:r>
            <a:r>
              <a:rPr lang="en-US" dirty="0" err="1"/>
              <a:t>ligand</a:t>
            </a:r>
            <a:r>
              <a:rPr lang="en-US" dirty="0"/>
              <a:t> 1 (PD-L1) is associated with a unique spectrum of immune-related adverse events (</a:t>
            </a:r>
            <a:r>
              <a:rPr lang="en-US" dirty="0" err="1"/>
              <a:t>irAEs</a:t>
            </a:r>
            <a:r>
              <a:rPr lang="en-US" dirty="0"/>
              <a:t>) related to T cell activation. (</a:t>
            </a:r>
            <a:r>
              <a:rPr lang="en-US" dirty="0" err="1"/>
              <a:t>Haanen</a:t>
            </a:r>
            <a:r>
              <a:rPr lang="en-US" dirty="0"/>
              <a:t> et al 2017)</a:t>
            </a:r>
          </a:p>
          <a:p>
            <a:pPr algn="just">
              <a:buNone/>
            </a:pPr>
            <a:r>
              <a:rPr lang="en-US" dirty="0"/>
              <a:t>    </a:t>
            </a:r>
            <a:endParaRPr lang="el-G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428595" y="428604"/>
            <a:ext cx="8501123" cy="6143667"/>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6624665" y="6272234"/>
            <a:ext cx="1876425" cy="228600"/>
          </a:xfrm>
          <a:prstGeom prst="rect">
            <a:avLst/>
          </a:prstGeom>
          <a:noFill/>
          <a:ln w="9525">
            <a:noFill/>
            <a:miter lim="800000"/>
            <a:headEnd/>
            <a:tailEnd/>
          </a:ln>
          <a:effec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142852"/>
            <a:ext cx="8229600" cy="1143000"/>
          </a:xfrm>
        </p:spPr>
        <p:txBody>
          <a:bodyPr/>
          <a:lstStyle/>
          <a:p>
            <a:r>
              <a:rPr lang="en-US" b="1" dirty="0"/>
              <a:t>ICP AND </a:t>
            </a:r>
            <a:r>
              <a:rPr lang="en-US" b="1" dirty="0" err="1"/>
              <a:t>irAE</a:t>
            </a:r>
            <a:endParaRPr lang="el-GR" b="1" dirty="0"/>
          </a:p>
        </p:txBody>
      </p:sp>
      <p:pic>
        <p:nvPicPr>
          <p:cNvPr id="2050" name="Picture 2"/>
          <p:cNvPicPr>
            <a:picLocks noGrp="1" noChangeAspect="1" noChangeArrowheads="1"/>
          </p:cNvPicPr>
          <p:nvPr>
            <p:ph idx="1"/>
          </p:nvPr>
        </p:nvPicPr>
        <p:blipFill>
          <a:blip r:embed="rId2"/>
          <a:srcRect/>
          <a:stretch>
            <a:fillRect/>
          </a:stretch>
        </p:blipFill>
        <p:spPr bwMode="auto">
          <a:xfrm>
            <a:off x="285720" y="1285860"/>
            <a:ext cx="8643998" cy="4714908"/>
          </a:xfrm>
          <a:prstGeom prst="rect">
            <a:avLst/>
          </a:prstGeom>
          <a:noFill/>
          <a:ln w="9525">
            <a:noFill/>
            <a:miter lim="800000"/>
            <a:headEnd/>
            <a:tailEnd/>
          </a:ln>
          <a:effectLst/>
        </p:spPr>
      </p:pic>
      <p:pic>
        <p:nvPicPr>
          <p:cNvPr id="2052" name="Picture 4"/>
          <p:cNvPicPr>
            <a:picLocks noChangeAspect="1" noChangeArrowheads="1"/>
          </p:cNvPicPr>
          <p:nvPr/>
        </p:nvPicPr>
        <p:blipFill>
          <a:blip r:embed="rId3"/>
          <a:srcRect/>
          <a:stretch>
            <a:fillRect/>
          </a:stretch>
        </p:blipFill>
        <p:spPr bwMode="auto">
          <a:xfrm>
            <a:off x="5767417" y="6410347"/>
            <a:ext cx="3019425" cy="161925"/>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a:t>Incidence of </a:t>
            </a:r>
            <a:r>
              <a:rPr lang="en-US" b="1" dirty="0" err="1"/>
              <a:t>irAEs</a:t>
            </a:r>
            <a:endParaRPr lang="el-GR" b="1" dirty="0"/>
          </a:p>
        </p:txBody>
      </p:sp>
      <p:pic>
        <p:nvPicPr>
          <p:cNvPr id="4098" name="Picture 2"/>
          <p:cNvPicPr>
            <a:picLocks noGrp="1" noChangeAspect="1" noChangeArrowheads="1"/>
          </p:cNvPicPr>
          <p:nvPr>
            <p:ph idx="1"/>
          </p:nvPr>
        </p:nvPicPr>
        <p:blipFill>
          <a:blip r:embed="rId2"/>
          <a:srcRect/>
          <a:stretch>
            <a:fillRect/>
          </a:stretch>
        </p:blipFill>
        <p:spPr bwMode="auto">
          <a:xfrm>
            <a:off x="214282" y="1571612"/>
            <a:ext cx="8501122" cy="5286388"/>
          </a:xfrm>
          <a:prstGeom prst="rect">
            <a:avLst/>
          </a:prstGeom>
          <a:noFill/>
          <a:ln w="9525">
            <a:noFill/>
            <a:miter lim="800000"/>
            <a:headEnd/>
            <a:tailEnd/>
          </a:ln>
          <a:effec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400300" y="0"/>
            <a:ext cx="4343400" cy="6477000"/>
          </a:xfrm>
          <a:prstGeom prst="rect">
            <a:avLst/>
          </a:prstGeom>
        </p:spPr>
      </p:pic>
    </p:spTree>
    <p:extLst>
      <p:ext uri="{BB962C8B-B14F-4D97-AF65-F5344CB8AC3E}">
        <p14:creationId xmlns:p14="http://schemas.microsoft.com/office/powerpoint/2010/main" val="60498684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b="1" dirty="0" err="1"/>
              <a:t>irAE</a:t>
            </a:r>
            <a:r>
              <a:rPr lang="en-US" b="1" dirty="0"/>
              <a:t> can be fatal!!</a:t>
            </a:r>
            <a:endParaRPr lang="el-GR" b="1" dirty="0"/>
          </a:p>
        </p:txBody>
      </p:sp>
      <p:pic>
        <p:nvPicPr>
          <p:cNvPr id="10242" name="Picture 2"/>
          <p:cNvPicPr>
            <a:picLocks noGrp="1" noChangeAspect="1" noChangeArrowheads="1"/>
          </p:cNvPicPr>
          <p:nvPr>
            <p:ph idx="1"/>
          </p:nvPr>
        </p:nvPicPr>
        <p:blipFill>
          <a:blip r:embed="rId2"/>
          <a:srcRect/>
          <a:stretch>
            <a:fillRect/>
          </a:stretch>
        </p:blipFill>
        <p:spPr bwMode="auto">
          <a:xfrm>
            <a:off x="0" y="1571612"/>
            <a:ext cx="9144000" cy="4786345"/>
          </a:xfrm>
          <a:prstGeom prst="rect">
            <a:avLst/>
          </a:prstGeom>
          <a:noFill/>
          <a:ln w="9525">
            <a:noFill/>
            <a:miter lim="800000"/>
            <a:headEnd/>
            <a:tailEnd/>
          </a:ln>
          <a:effectLst/>
        </p:spPr>
      </p:pic>
      <p:pic>
        <p:nvPicPr>
          <p:cNvPr id="10243" name="Picture 3"/>
          <p:cNvPicPr>
            <a:picLocks noChangeAspect="1" noChangeArrowheads="1"/>
          </p:cNvPicPr>
          <p:nvPr/>
        </p:nvPicPr>
        <p:blipFill>
          <a:blip r:embed="rId3"/>
          <a:srcRect/>
          <a:stretch>
            <a:fillRect/>
          </a:stretch>
        </p:blipFill>
        <p:spPr bwMode="auto">
          <a:xfrm>
            <a:off x="6910418" y="6315097"/>
            <a:ext cx="2019300" cy="257175"/>
          </a:xfrm>
          <a:prstGeom prst="rect">
            <a:avLst/>
          </a:prstGeom>
          <a:noFill/>
          <a:ln w="9525">
            <a:noFill/>
            <a:miter lim="800000"/>
            <a:headEnd/>
            <a:tailEnd/>
          </a:ln>
          <a:effec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95288" y="71414"/>
            <a:ext cx="8228012" cy="857256"/>
          </a:xfrm>
        </p:spPr>
        <p:txBody>
          <a:bodyPr>
            <a:normAutofit/>
          </a:bodyPr>
          <a:lstStyle/>
          <a:p>
            <a:r>
              <a:rPr lang="en-US" sz="4000" b="1" i="1" dirty="0"/>
              <a:t>Gastrointestinal </a:t>
            </a:r>
            <a:r>
              <a:rPr lang="en-US" sz="4000" b="1" i="1" dirty="0" err="1"/>
              <a:t>irAEs</a:t>
            </a:r>
            <a:endParaRPr lang="el-GR" sz="4000" b="1" i="1" dirty="0"/>
          </a:p>
        </p:txBody>
      </p:sp>
      <p:sp>
        <p:nvSpPr>
          <p:cNvPr id="25603" name="Rectangle 3"/>
          <p:cNvSpPr>
            <a:spLocks noGrp="1" noChangeArrowheads="1"/>
          </p:cNvSpPr>
          <p:nvPr>
            <p:ph type="body" idx="1"/>
          </p:nvPr>
        </p:nvSpPr>
        <p:spPr>
          <a:xfrm>
            <a:off x="0" y="1000108"/>
            <a:ext cx="8929717" cy="5857892"/>
          </a:xfrm>
        </p:spPr>
        <p:txBody>
          <a:bodyPr>
            <a:normAutofit fontScale="85000" lnSpcReduction="20000"/>
          </a:bodyPr>
          <a:lstStyle/>
          <a:p>
            <a:pPr algn="just">
              <a:lnSpc>
                <a:spcPct val="80000"/>
              </a:lnSpc>
              <a:buNone/>
            </a:pPr>
            <a:r>
              <a:rPr lang="en-US" sz="3100" b="1" dirty="0" err="1"/>
              <a:t>Diarrhoea</a:t>
            </a:r>
            <a:endParaRPr lang="en-US" sz="3100" b="1" dirty="0"/>
          </a:p>
          <a:p>
            <a:pPr algn="just">
              <a:lnSpc>
                <a:spcPct val="80000"/>
              </a:lnSpc>
            </a:pPr>
            <a:r>
              <a:rPr lang="en-US" sz="3100" dirty="0"/>
              <a:t>Occurs in 33% of pts treated with </a:t>
            </a:r>
            <a:r>
              <a:rPr lang="en-US" sz="3100" dirty="0" err="1"/>
              <a:t>ipilimumab</a:t>
            </a:r>
            <a:r>
              <a:rPr lang="en-US" sz="3100" dirty="0"/>
              <a:t>.</a:t>
            </a:r>
          </a:p>
          <a:p>
            <a:pPr algn="just">
              <a:lnSpc>
                <a:spcPct val="80000"/>
              </a:lnSpc>
              <a:buNone/>
            </a:pPr>
            <a:r>
              <a:rPr lang="en-US" sz="3100" b="1" dirty="0"/>
              <a:t>Colitis</a:t>
            </a:r>
          </a:p>
          <a:p>
            <a:pPr algn="just">
              <a:lnSpc>
                <a:spcPct val="80000"/>
              </a:lnSpc>
            </a:pPr>
            <a:r>
              <a:rPr lang="en-US" sz="3100" dirty="0"/>
              <a:t>Occurs in 8-22% of pts treated with </a:t>
            </a:r>
            <a:r>
              <a:rPr lang="en-US" sz="3100" dirty="0" err="1"/>
              <a:t>ipilimumab</a:t>
            </a:r>
            <a:r>
              <a:rPr lang="en-US" sz="3100" dirty="0"/>
              <a:t>.</a:t>
            </a:r>
          </a:p>
          <a:p>
            <a:pPr algn="just">
              <a:lnSpc>
                <a:spcPct val="80000"/>
              </a:lnSpc>
              <a:buFont typeface="Times New Roman" pitchFamily="18" charset="0"/>
              <a:buChar char="•"/>
            </a:pPr>
            <a:r>
              <a:rPr lang="en-US" sz="3100" dirty="0"/>
              <a:t>After 6 weeks of treatment (5-10 weeks into treatment)</a:t>
            </a:r>
          </a:p>
          <a:p>
            <a:pPr algn="just">
              <a:lnSpc>
                <a:spcPct val="80000"/>
              </a:lnSpc>
              <a:buFont typeface="Times New Roman" pitchFamily="18" charset="0"/>
              <a:buChar char="•"/>
            </a:pPr>
            <a:r>
              <a:rPr lang="en-US" sz="3100" dirty="0"/>
              <a:t>Affects the descending colon more often than other parts of the bowel. </a:t>
            </a:r>
            <a:r>
              <a:rPr lang="en-US" sz="3100" dirty="0" err="1"/>
              <a:t>Sigmoidoscopy</a:t>
            </a:r>
            <a:r>
              <a:rPr lang="en-US" sz="3100" dirty="0"/>
              <a:t> is generally sufficient to make the diagnosis.</a:t>
            </a:r>
          </a:p>
          <a:p>
            <a:pPr algn="just">
              <a:lnSpc>
                <a:spcPct val="80000"/>
              </a:lnSpc>
              <a:buFont typeface="Times New Roman" pitchFamily="18" charset="0"/>
              <a:buChar char="•"/>
            </a:pPr>
            <a:r>
              <a:rPr lang="en-US" sz="3100" dirty="0"/>
              <a:t>Abdominal pain, cramping, change in bowel habits, mucus or blood in stool, </a:t>
            </a:r>
            <a:r>
              <a:rPr lang="en-US" sz="3100" dirty="0" err="1"/>
              <a:t>diarrhoea</a:t>
            </a:r>
            <a:r>
              <a:rPr lang="en-US" sz="3100" dirty="0"/>
              <a:t>, vomiting, weight loss and fever. Extra-intestinal manifestation are commonly associated.</a:t>
            </a:r>
          </a:p>
          <a:p>
            <a:pPr algn="just">
              <a:lnSpc>
                <a:spcPct val="80000"/>
              </a:lnSpc>
              <a:buFont typeface="Times New Roman" pitchFamily="18" charset="0"/>
              <a:buChar char="•"/>
            </a:pPr>
            <a:r>
              <a:rPr lang="en-US" sz="3100" dirty="0">
                <a:solidFill>
                  <a:srgbClr val="FF0000"/>
                </a:solidFill>
              </a:rPr>
              <a:t>D/D: infection with Cl. </a:t>
            </a:r>
            <a:r>
              <a:rPr lang="en-US" sz="3100" dirty="0" err="1">
                <a:solidFill>
                  <a:srgbClr val="FF0000"/>
                </a:solidFill>
              </a:rPr>
              <a:t>Difficile</a:t>
            </a:r>
            <a:r>
              <a:rPr lang="en-US" sz="3100" dirty="0">
                <a:solidFill>
                  <a:srgbClr val="FF0000"/>
                </a:solidFill>
              </a:rPr>
              <a:t> and other infections</a:t>
            </a:r>
          </a:p>
          <a:p>
            <a:pPr algn="just">
              <a:lnSpc>
                <a:spcPct val="80000"/>
              </a:lnSpc>
              <a:buFont typeface="Times New Roman" pitchFamily="18" charset="0"/>
              <a:buChar char="•"/>
            </a:pPr>
            <a:r>
              <a:rPr lang="en-US" sz="3100" dirty="0"/>
              <a:t>Ulcerative epithelial defect (35.3%), lymphocytic (64.7%), </a:t>
            </a:r>
            <a:r>
              <a:rPr lang="en-US" sz="3100" dirty="0" err="1"/>
              <a:t>neutrophilic</a:t>
            </a:r>
            <a:r>
              <a:rPr lang="en-US" sz="3100" dirty="0"/>
              <a:t> (52.9%) infiltrates, or both(35.3%).  </a:t>
            </a:r>
            <a:r>
              <a:rPr lang="en-US" sz="3100" dirty="0" err="1"/>
              <a:t>Neutrophilic</a:t>
            </a:r>
            <a:r>
              <a:rPr lang="en-US" sz="3100" dirty="0"/>
              <a:t> inflammation is predominantly associated with </a:t>
            </a:r>
            <a:r>
              <a:rPr lang="en-US" sz="3100" dirty="0" err="1"/>
              <a:t>cryptitis</a:t>
            </a:r>
            <a:r>
              <a:rPr lang="en-US" sz="3100" dirty="0"/>
              <a:t> and crypt abscesses.</a:t>
            </a:r>
          </a:p>
          <a:p>
            <a:pPr algn="just">
              <a:lnSpc>
                <a:spcPct val="80000"/>
              </a:lnSpc>
              <a:buFont typeface="Times New Roman" pitchFamily="18" charset="0"/>
              <a:buChar char="•"/>
            </a:pPr>
            <a:r>
              <a:rPr lang="en-US" sz="3100" dirty="0"/>
              <a:t>anti-CTLA-4 &gt; anti-PD-1</a:t>
            </a:r>
          </a:p>
          <a:p>
            <a:pPr>
              <a:lnSpc>
                <a:spcPct val="80000"/>
              </a:lnSpc>
              <a:buNone/>
            </a:pPr>
            <a:r>
              <a:rPr lang="en-US" sz="3600" dirty="0"/>
              <a:t>				</a:t>
            </a:r>
            <a:endParaRPr lang="el-GR" sz="36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395288" y="71414"/>
            <a:ext cx="8228012" cy="500066"/>
          </a:xfrm>
        </p:spPr>
        <p:txBody>
          <a:bodyPr>
            <a:normAutofit fontScale="90000"/>
          </a:bodyPr>
          <a:lstStyle/>
          <a:p>
            <a:r>
              <a:rPr lang="en-US" sz="4200" b="1" i="1" dirty="0"/>
              <a:t>Gastrointestinal </a:t>
            </a:r>
            <a:r>
              <a:rPr lang="en-US" sz="4200" b="1" i="1" dirty="0" err="1"/>
              <a:t>irAEs</a:t>
            </a:r>
            <a:endParaRPr lang="el-GR" sz="4200" b="1" i="1" dirty="0"/>
          </a:p>
        </p:txBody>
      </p:sp>
      <p:sp>
        <p:nvSpPr>
          <p:cNvPr id="26627" name="Rectangle 3"/>
          <p:cNvSpPr>
            <a:spLocks noGrp="1" noChangeArrowheads="1"/>
          </p:cNvSpPr>
          <p:nvPr>
            <p:ph type="body" idx="1"/>
          </p:nvPr>
        </p:nvSpPr>
        <p:spPr>
          <a:xfrm>
            <a:off x="468313" y="642918"/>
            <a:ext cx="8228012" cy="5881707"/>
          </a:xfrm>
        </p:spPr>
        <p:txBody>
          <a:bodyPr>
            <a:noAutofit/>
          </a:bodyPr>
          <a:lstStyle/>
          <a:p>
            <a:pPr>
              <a:lnSpc>
                <a:spcPct val="80000"/>
              </a:lnSpc>
            </a:pPr>
            <a:r>
              <a:rPr lang="en-US" sz="2000" b="1" dirty="0"/>
              <a:t>Hepatitis</a:t>
            </a:r>
          </a:p>
          <a:p>
            <a:pPr>
              <a:lnSpc>
                <a:spcPct val="80000"/>
              </a:lnSpc>
              <a:buFont typeface="Times New Roman" pitchFamily="18" charset="0"/>
              <a:buChar char="•"/>
            </a:pPr>
            <a:r>
              <a:rPr lang="en-US" sz="2000" dirty="0"/>
              <a:t>After 8-12 weeks of treatment. Occurs in 5-10% (gr3-4 in 1-2%) of pts treated with </a:t>
            </a:r>
            <a:r>
              <a:rPr lang="en-US" sz="2000" dirty="0" err="1"/>
              <a:t>monotherapy</a:t>
            </a:r>
            <a:r>
              <a:rPr lang="en-US" sz="2000" dirty="0"/>
              <a:t> and in 25-30%  (</a:t>
            </a:r>
            <a:r>
              <a:rPr lang="en-US" sz="2000" dirty="0" err="1"/>
              <a:t>gr</a:t>
            </a:r>
            <a:r>
              <a:rPr lang="en-US" sz="2000" dirty="0"/>
              <a:t> 3 in 15%) of pts treated with combination. </a:t>
            </a:r>
          </a:p>
          <a:p>
            <a:pPr>
              <a:lnSpc>
                <a:spcPct val="80000"/>
              </a:lnSpc>
              <a:buFont typeface="Times New Roman" pitchFamily="18" charset="0"/>
              <a:buChar char="•"/>
            </a:pPr>
            <a:r>
              <a:rPr lang="en-US" sz="2000" dirty="0"/>
              <a:t>Grade 3 hepatitis is more frequently associated with </a:t>
            </a:r>
            <a:r>
              <a:rPr lang="en-US" sz="2000" dirty="0" err="1"/>
              <a:t>nivolumab</a:t>
            </a:r>
            <a:r>
              <a:rPr lang="en-US" sz="2000" dirty="0"/>
              <a:t> or </a:t>
            </a:r>
            <a:r>
              <a:rPr lang="en-US" sz="2000" dirty="0" err="1"/>
              <a:t>pembrolizumab</a:t>
            </a:r>
            <a:r>
              <a:rPr lang="en-US" sz="2000" dirty="0"/>
              <a:t>.</a:t>
            </a:r>
          </a:p>
          <a:p>
            <a:pPr>
              <a:lnSpc>
                <a:spcPct val="80000"/>
              </a:lnSpc>
              <a:buFont typeface="Times New Roman" pitchFamily="18" charset="0"/>
              <a:buChar char="•"/>
            </a:pPr>
            <a:r>
              <a:rPr lang="en-US" sz="2000" dirty="0"/>
              <a:t>Usually asymptomatic (occasionally fever), elevation in serum levels of ALT, AST. Total BIL is rarely elevated.</a:t>
            </a:r>
          </a:p>
          <a:p>
            <a:pPr>
              <a:lnSpc>
                <a:spcPct val="80000"/>
              </a:lnSpc>
              <a:buFont typeface="Times New Roman" pitchFamily="18" charset="0"/>
              <a:buChar char="•"/>
            </a:pPr>
            <a:r>
              <a:rPr lang="en-US" sz="2000" dirty="0"/>
              <a:t>Important to evaluate liver function tests for </a:t>
            </a:r>
            <a:r>
              <a:rPr lang="en-US" sz="2000" dirty="0" err="1"/>
              <a:t>Hy’s</a:t>
            </a:r>
            <a:r>
              <a:rPr lang="en-US" sz="2000" dirty="0"/>
              <a:t> Law to rule out potential of drug-induced liver injury.</a:t>
            </a:r>
          </a:p>
          <a:p>
            <a:pPr>
              <a:lnSpc>
                <a:spcPct val="80000"/>
              </a:lnSpc>
              <a:buFont typeface="Times New Roman" pitchFamily="18" charset="0"/>
              <a:buChar char="•"/>
            </a:pPr>
            <a:r>
              <a:rPr lang="en-US" sz="2000" dirty="0">
                <a:solidFill>
                  <a:srgbClr val="FF0000"/>
                </a:solidFill>
              </a:rPr>
              <a:t>Viral hepatitis, liver metastasis, alcohol and other drug-specific toxic reactions should be eliminated.</a:t>
            </a:r>
          </a:p>
          <a:p>
            <a:pPr>
              <a:lnSpc>
                <a:spcPct val="80000"/>
              </a:lnSpc>
              <a:buFont typeface="Times New Roman" pitchFamily="18" charset="0"/>
              <a:buChar char="•"/>
            </a:pPr>
            <a:r>
              <a:rPr lang="en-US" sz="2000" dirty="0"/>
              <a:t>Biopsy: </a:t>
            </a:r>
            <a:r>
              <a:rPr lang="en-US" sz="2000" dirty="0" err="1"/>
              <a:t>panlobular</a:t>
            </a:r>
            <a:r>
              <a:rPr lang="en-US" sz="2000" dirty="0"/>
              <a:t> hepatitis with prominent </a:t>
            </a:r>
            <a:r>
              <a:rPr lang="en-US" sz="2000" dirty="0" err="1"/>
              <a:t>perivenular</a:t>
            </a:r>
            <a:r>
              <a:rPr lang="en-US" sz="2000" dirty="0"/>
              <a:t> infiltrate with </a:t>
            </a:r>
            <a:r>
              <a:rPr lang="en-US" sz="2000" dirty="0" err="1"/>
              <a:t>endothelialitis</a:t>
            </a:r>
            <a:endParaRPr lang="en-US" sz="2000" dirty="0"/>
          </a:p>
          <a:p>
            <a:pPr>
              <a:lnSpc>
                <a:spcPct val="80000"/>
              </a:lnSpc>
              <a:buNone/>
            </a:pPr>
            <a:endParaRPr lang="en-US" sz="2000" dirty="0"/>
          </a:p>
          <a:p>
            <a:pPr>
              <a:lnSpc>
                <a:spcPct val="80000"/>
              </a:lnSpc>
            </a:pPr>
            <a:r>
              <a:rPr lang="en-US" sz="2000" b="1" dirty="0"/>
              <a:t>Pancreatitis </a:t>
            </a:r>
          </a:p>
          <a:p>
            <a:pPr>
              <a:lnSpc>
                <a:spcPct val="80000"/>
              </a:lnSpc>
            </a:pPr>
            <a:r>
              <a:rPr lang="en-US" sz="2000" dirty="0"/>
              <a:t>1-2%</a:t>
            </a:r>
          </a:p>
          <a:p>
            <a:pPr algn="just">
              <a:lnSpc>
                <a:spcPct val="80000"/>
              </a:lnSpc>
            </a:pPr>
            <a:r>
              <a:rPr lang="en-US" sz="2000" dirty="0"/>
              <a:t>Anti-pancreas antibodies- IgG4</a:t>
            </a:r>
          </a:p>
          <a:p>
            <a:pPr algn="just">
              <a:lnSpc>
                <a:spcPct val="80000"/>
              </a:lnSpc>
            </a:pPr>
            <a:r>
              <a:rPr lang="en-US" sz="2000" dirty="0"/>
              <a:t>Asymptomatic increase in the levels of amylase and lipase, negative CT</a:t>
            </a:r>
            <a:r>
              <a:rPr lang="el-GR" sz="2000" dirty="0"/>
              <a:t>.</a:t>
            </a:r>
            <a:endParaRPr lang="en-US" sz="2000" dirty="0"/>
          </a:p>
          <a:p>
            <a:pPr>
              <a:lnSpc>
                <a:spcPct val="80000"/>
              </a:lnSpc>
              <a:buNone/>
            </a:pPr>
            <a:endParaRPr 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n-US" b="1" i="1" dirty="0">
                <a:latin typeface="Calibri" pitchFamily="34" charset="0"/>
              </a:rPr>
              <a:t>Pulmonary </a:t>
            </a:r>
            <a:r>
              <a:rPr lang="en-US" b="1" i="1" dirty="0" err="1">
                <a:latin typeface="Calibri" pitchFamily="34" charset="0"/>
              </a:rPr>
              <a:t>irAEs</a:t>
            </a:r>
            <a:br>
              <a:rPr lang="el-GR" b="0" i="1" dirty="0">
                <a:solidFill>
                  <a:srgbClr val="FF0000"/>
                </a:solidFill>
                <a:latin typeface="Calibri" pitchFamily="34" charset="0"/>
              </a:rPr>
            </a:br>
            <a:endParaRPr lang="el-GR" dirty="0"/>
          </a:p>
        </p:txBody>
      </p:sp>
      <p:sp>
        <p:nvSpPr>
          <p:cNvPr id="3" name="2 - Θέση περιεχομένου"/>
          <p:cNvSpPr>
            <a:spLocks noGrp="1"/>
          </p:cNvSpPr>
          <p:nvPr>
            <p:ph idx="1"/>
          </p:nvPr>
        </p:nvSpPr>
        <p:spPr>
          <a:xfrm>
            <a:off x="457200" y="1000108"/>
            <a:ext cx="8229600" cy="5126055"/>
          </a:xfrm>
        </p:spPr>
        <p:txBody>
          <a:bodyPr>
            <a:normAutofit fontScale="77500" lnSpcReduction="20000"/>
          </a:bodyPr>
          <a:lstStyle/>
          <a:p>
            <a:pPr eaLnBrk="0" hangingPunct="0">
              <a:spcBef>
                <a:spcPts val="650"/>
              </a:spcBef>
              <a:buFont typeface="Times New Roman" pitchFamily="18" charset="0"/>
              <a:buChar char="•"/>
            </a:pPr>
            <a:r>
              <a:rPr lang="en-US" b="1" dirty="0" err="1">
                <a:solidFill>
                  <a:srgbClr val="000000"/>
                </a:solidFill>
              </a:rPr>
              <a:t>Pneumonitis</a:t>
            </a:r>
            <a:endParaRPr lang="en-US" b="1" dirty="0">
              <a:solidFill>
                <a:srgbClr val="000000"/>
              </a:solidFill>
            </a:endParaRPr>
          </a:p>
          <a:p>
            <a:pPr eaLnBrk="0" hangingPunct="0">
              <a:spcBef>
                <a:spcPts val="650"/>
              </a:spcBef>
              <a:buFont typeface="Wingdings" pitchFamily="2" charset="2"/>
              <a:buChar char="Ø"/>
            </a:pPr>
            <a:r>
              <a:rPr lang="en-US" dirty="0">
                <a:solidFill>
                  <a:srgbClr val="000000"/>
                </a:solidFill>
              </a:rPr>
              <a:t>Is the most common pulmonary </a:t>
            </a:r>
            <a:r>
              <a:rPr lang="en-US" dirty="0" err="1">
                <a:solidFill>
                  <a:srgbClr val="000000"/>
                </a:solidFill>
              </a:rPr>
              <a:t>irAE</a:t>
            </a:r>
            <a:endParaRPr lang="en-US" b="0" dirty="0">
              <a:solidFill>
                <a:srgbClr val="000000"/>
              </a:solidFill>
            </a:endParaRPr>
          </a:p>
          <a:p>
            <a:pPr eaLnBrk="0" hangingPunct="0">
              <a:spcBef>
                <a:spcPts val="650"/>
              </a:spcBef>
              <a:buFont typeface="Wingdings" pitchFamily="2" charset="2"/>
              <a:buChar char="Ø"/>
            </a:pPr>
            <a:r>
              <a:rPr lang="en-US" dirty="0">
                <a:solidFill>
                  <a:srgbClr val="000000"/>
                </a:solidFill>
              </a:rPr>
              <a:t>Sings and symptoms: Dry cough, progressive shortness of breath, fine </a:t>
            </a:r>
            <a:r>
              <a:rPr lang="en-US" dirty="0" err="1">
                <a:solidFill>
                  <a:srgbClr val="000000"/>
                </a:solidFill>
              </a:rPr>
              <a:t>inspiratory</a:t>
            </a:r>
            <a:r>
              <a:rPr lang="en-US" dirty="0">
                <a:solidFill>
                  <a:srgbClr val="000000"/>
                </a:solidFill>
              </a:rPr>
              <a:t> </a:t>
            </a:r>
            <a:r>
              <a:rPr lang="en-US" dirty="0" err="1">
                <a:solidFill>
                  <a:srgbClr val="000000"/>
                </a:solidFill>
              </a:rPr>
              <a:t>crakles</a:t>
            </a:r>
            <a:r>
              <a:rPr lang="en-US" dirty="0">
                <a:solidFill>
                  <a:srgbClr val="000000"/>
                </a:solidFill>
              </a:rPr>
              <a:t>, </a:t>
            </a:r>
            <a:r>
              <a:rPr lang="en-US" dirty="0" err="1">
                <a:solidFill>
                  <a:srgbClr val="000000"/>
                </a:solidFill>
              </a:rPr>
              <a:t>tachypnoea</a:t>
            </a:r>
            <a:r>
              <a:rPr lang="en-US" dirty="0">
                <a:solidFill>
                  <a:srgbClr val="000000"/>
                </a:solidFill>
              </a:rPr>
              <a:t>, hypoxia, chest pain, fever, radiographic changes on X-ray or CT scan. At an early stage, </a:t>
            </a:r>
            <a:r>
              <a:rPr lang="en-US" dirty="0" err="1">
                <a:solidFill>
                  <a:srgbClr val="000000"/>
                </a:solidFill>
              </a:rPr>
              <a:t>pneumonitis</a:t>
            </a:r>
            <a:r>
              <a:rPr lang="en-US" dirty="0">
                <a:solidFill>
                  <a:srgbClr val="000000"/>
                </a:solidFill>
              </a:rPr>
              <a:t> may be asymptomatic!</a:t>
            </a:r>
          </a:p>
          <a:p>
            <a:pPr eaLnBrk="0" hangingPunct="0">
              <a:spcBef>
                <a:spcPts val="650"/>
              </a:spcBef>
              <a:buFont typeface="Wingdings" pitchFamily="2" charset="2"/>
              <a:buChar char="Ø"/>
            </a:pPr>
            <a:r>
              <a:rPr lang="en-US" b="0" dirty="0">
                <a:solidFill>
                  <a:srgbClr val="000000"/>
                </a:solidFill>
              </a:rPr>
              <a:t>Cases have been reported as early as 1 week after drug initiation, but also long after cessation of immunotherapy.</a:t>
            </a:r>
          </a:p>
          <a:p>
            <a:pPr eaLnBrk="0" hangingPunct="0">
              <a:spcBef>
                <a:spcPts val="650"/>
              </a:spcBef>
              <a:buFont typeface="Wingdings" pitchFamily="2" charset="2"/>
              <a:buChar char="Ø"/>
            </a:pPr>
            <a:r>
              <a:rPr lang="en-US" dirty="0">
                <a:solidFill>
                  <a:srgbClr val="000000"/>
                </a:solidFill>
              </a:rPr>
              <a:t>Immune-mediated </a:t>
            </a:r>
            <a:r>
              <a:rPr lang="en-US" dirty="0" err="1">
                <a:solidFill>
                  <a:srgbClr val="000000"/>
                </a:solidFill>
              </a:rPr>
              <a:t>pneumonitis</a:t>
            </a:r>
            <a:r>
              <a:rPr lang="en-US" dirty="0">
                <a:solidFill>
                  <a:srgbClr val="000000"/>
                </a:solidFill>
              </a:rPr>
              <a:t> has been described in&lt;10% of pts receiving anti-PD-1/anti-PD-L1 therapy. With </a:t>
            </a:r>
            <a:r>
              <a:rPr lang="en-US" dirty="0" err="1">
                <a:solidFill>
                  <a:srgbClr val="000000"/>
                </a:solidFill>
              </a:rPr>
              <a:t>Durvalumab</a:t>
            </a:r>
            <a:r>
              <a:rPr lang="en-US" dirty="0">
                <a:solidFill>
                  <a:srgbClr val="000000"/>
                </a:solidFill>
              </a:rPr>
              <a:t>, the incidence rate was 1%.</a:t>
            </a:r>
            <a:endParaRPr lang="en-US" b="0" dirty="0">
              <a:solidFill>
                <a:srgbClr val="000000"/>
              </a:solidFill>
            </a:endParaRPr>
          </a:p>
          <a:p>
            <a:pPr eaLnBrk="0" hangingPunct="0">
              <a:spcBef>
                <a:spcPts val="650"/>
              </a:spcBef>
              <a:buNone/>
            </a:pPr>
            <a:r>
              <a:rPr lang="en-US" dirty="0">
                <a:solidFill>
                  <a:srgbClr val="000000"/>
                </a:solidFill>
              </a:rPr>
              <a:t>     </a:t>
            </a:r>
            <a:r>
              <a:rPr lang="en-US" b="0" dirty="0">
                <a:solidFill>
                  <a:srgbClr val="000000"/>
                </a:solidFill>
              </a:rPr>
              <a:t>~</a:t>
            </a:r>
            <a:r>
              <a:rPr lang="en-US" b="0" dirty="0" err="1">
                <a:solidFill>
                  <a:srgbClr val="000000"/>
                </a:solidFill>
              </a:rPr>
              <a:t>ipilimumab</a:t>
            </a:r>
            <a:r>
              <a:rPr lang="en-US" b="0" dirty="0">
                <a:solidFill>
                  <a:srgbClr val="000000"/>
                </a:solidFill>
              </a:rPr>
              <a:t> &lt; </a:t>
            </a:r>
            <a:r>
              <a:rPr lang="en-US" b="0" dirty="0" err="1">
                <a:solidFill>
                  <a:srgbClr val="000000"/>
                </a:solidFill>
              </a:rPr>
              <a:t>nivolumab</a:t>
            </a:r>
            <a:r>
              <a:rPr lang="en-US" b="0" dirty="0">
                <a:solidFill>
                  <a:srgbClr val="000000"/>
                </a:solidFill>
              </a:rPr>
              <a:t>, </a:t>
            </a:r>
            <a:r>
              <a:rPr lang="en-US" b="0" dirty="0" err="1">
                <a:solidFill>
                  <a:srgbClr val="000000"/>
                </a:solidFill>
              </a:rPr>
              <a:t>pembrolizumab</a:t>
            </a:r>
            <a:endParaRPr lang="en-US" b="0" dirty="0">
              <a:solidFill>
                <a:srgbClr val="000000"/>
              </a:solidFill>
            </a:endParaRPr>
          </a:p>
          <a:p>
            <a:pPr eaLnBrk="0" hangingPunct="0">
              <a:spcBef>
                <a:spcPts val="650"/>
              </a:spcBef>
            </a:pPr>
            <a:r>
              <a:rPr lang="en-US" b="1" dirty="0" err="1">
                <a:solidFill>
                  <a:srgbClr val="000000"/>
                </a:solidFill>
              </a:rPr>
              <a:t>Sarcoidosis</a:t>
            </a:r>
            <a:endParaRPr lang="en-US" b="1" dirty="0">
              <a:solidFill>
                <a:srgbClr val="000000"/>
              </a:solidFill>
            </a:endParaRPr>
          </a:p>
          <a:p>
            <a:pPr eaLnBrk="0" hangingPunct="0">
              <a:spcBef>
                <a:spcPts val="650"/>
              </a:spcBef>
              <a:buNone/>
            </a:pPr>
            <a:endParaRPr lang="en-US" b="0" dirty="0">
              <a:solidFill>
                <a:srgbClr val="000000"/>
              </a:solidFill>
            </a:endParaRPr>
          </a:p>
          <a:p>
            <a:pPr eaLnBrk="0" hangingPunct="0">
              <a:spcBef>
                <a:spcPts val="650"/>
              </a:spcBef>
              <a:buNone/>
            </a:pPr>
            <a:endParaRPr lang="en-US" b="0" dirty="0">
              <a:solidFill>
                <a:srgbClr val="000000"/>
              </a:solidFill>
            </a:endParaRPr>
          </a:p>
          <a:p>
            <a:endParaRPr lang="el-GR"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solidFill>
                  <a:schemeClr val="bg1"/>
                </a:solidFill>
              </a:rPr>
              <a:t>                     </a:t>
            </a:r>
          </a:p>
        </p:txBody>
      </p:sp>
      <p:pic>
        <p:nvPicPr>
          <p:cNvPr id="4" name="Θέση περιεχομένου 3"/>
          <p:cNvPicPr>
            <a:picLocks noGrp="1" noChangeAspect="1"/>
          </p:cNvPicPr>
          <p:nvPr>
            <p:ph idx="1"/>
          </p:nvPr>
        </p:nvPicPr>
        <p:blipFill rotWithShape="1">
          <a:blip r:embed="rId2"/>
          <a:srcRect l="26018" t="12253" r="26573" b="10169"/>
          <a:stretch/>
        </p:blipFill>
        <p:spPr>
          <a:xfrm>
            <a:off x="4608611" y="638629"/>
            <a:ext cx="4508428" cy="5641181"/>
          </a:xfrm>
          <a:prstGeom prst="rect">
            <a:avLst/>
          </a:prstGeom>
        </p:spPr>
      </p:pic>
      <p:pic>
        <p:nvPicPr>
          <p:cNvPr id="6" name="Εικόνα 5"/>
          <p:cNvPicPr>
            <a:picLocks noChangeAspect="1"/>
          </p:cNvPicPr>
          <p:nvPr/>
        </p:nvPicPr>
        <p:blipFill rotWithShape="1">
          <a:blip r:embed="rId3"/>
          <a:srcRect l="25794" t="11459" r="25458" b="9177"/>
          <a:stretch/>
        </p:blipFill>
        <p:spPr>
          <a:xfrm>
            <a:off x="1" y="638629"/>
            <a:ext cx="4622243" cy="5641181"/>
          </a:xfrm>
          <a:prstGeom prst="rect">
            <a:avLst/>
          </a:prstGeom>
        </p:spPr>
      </p:pic>
    </p:spTree>
    <p:extLst>
      <p:ext uri="{BB962C8B-B14F-4D97-AF65-F5344CB8AC3E}">
        <p14:creationId xmlns:p14="http://schemas.microsoft.com/office/powerpoint/2010/main" val="41400156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2768600" y="0"/>
            <a:ext cx="3606800" cy="6477000"/>
          </a:xfrm>
          <a:prstGeom prst="rect">
            <a:avLst/>
          </a:prstGeom>
        </p:spPr>
      </p:pic>
    </p:spTree>
    <p:extLst>
      <p:ext uri="{BB962C8B-B14F-4D97-AF65-F5344CB8AC3E}">
        <p14:creationId xmlns:p14="http://schemas.microsoft.com/office/powerpoint/2010/main" val="10856470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71414"/>
            <a:ext cx="8229600" cy="939784"/>
          </a:xfrm>
        </p:spPr>
        <p:txBody>
          <a:bodyPr/>
          <a:lstStyle/>
          <a:p>
            <a:r>
              <a:rPr lang="en-US" b="1" dirty="0"/>
              <a:t>Cardiac toxicities</a:t>
            </a:r>
            <a:endParaRPr lang="el-GR" b="1" dirty="0"/>
          </a:p>
        </p:txBody>
      </p:sp>
      <p:sp>
        <p:nvSpPr>
          <p:cNvPr id="3" name="2 - Θέση περιεχομένου"/>
          <p:cNvSpPr>
            <a:spLocks noGrp="1"/>
          </p:cNvSpPr>
          <p:nvPr>
            <p:ph idx="1"/>
          </p:nvPr>
        </p:nvSpPr>
        <p:spPr>
          <a:xfrm>
            <a:off x="457200" y="928670"/>
            <a:ext cx="8229600" cy="5197493"/>
          </a:xfrm>
        </p:spPr>
        <p:txBody>
          <a:bodyPr>
            <a:normAutofit/>
          </a:bodyPr>
          <a:lstStyle/>
          <a:p>
            <a:pPr algn="just"/>
            <a:r>
              <a:rPr lang="en-US" dirty="0"/>
              <a:t>Rare cases of cardiac toxicities have been    reported with ICIs. Recent cases of </a:t>
            </a:r>
            <a:r>
              <a:rPr lang="en-US" dirty="0" err="1"/>
              <a:t>myocarditis</a:t>
            </a:r>
            <a:r>
              <a:rPr lang="en-US" dirty="0"/>
              <a:t> and </a:t>
            </a:r>
            <a:r>
              <a:rPr lang="en-US" dirty="0" err="1"/>
              <a:t>myositis</a:t>
            </a:r>
            <a:r>
              <a:rPr lang="en-US" dirty="0"/>
              <a:t> have been reported with combined ICIs.</a:t>
            </a:r>
          </a:p>
          <a:p>
            <a:pPr algn="just"/>
            <a:r>
              <a:rPr lang="en-US" dirty="0"/>
              <a:t>Rare but potentially fatal complication</a:t>
            </a:r>
          </a:p>
          <a:p>
            <a:pPr algn="just"/>
            <a:r>
              <a:rPr lang="en-US" dirty="0"/>
              <a:t>Clinical presentations ranging from asymptomatic cardiac biomarker elevation to heart failure, arrhythmia and </a:t>
            </a:r>
            <a:r>
              <a:rPr lang="en-US" dirty="0" err="1"/>
              <a:t>cardiogenic</a:t>
            </a:r>
            <a:r>
              <a:rPr lang="en-US" dirty="0"/>
              <a:t> shock.</a:t>
            </a:r>
            <a:endParaRPr lang="el-GR"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Grp="1" noChangeAspect="1" noChangeArrowheads="1"/>
          </p:cNvPicPr>
          <p:nvPr>
            <p:ph idx="1"/>
          </p:nvPr>
        </p:nvPicPr>
        <p:blipFill>
          <a:blip r:embed="rId2"/>
          <a:srcRect/>
          <a:stretch>
            <a:fillRect/>
          </a:stretch>
        </p:blipFill>
        <p:spPr bwMode="auto">
          <a:xfrm>
            <a:off x="571472" y="357166"/>
            <a:ext cx="7929618" cy="6072230"/>
          </a:xfrm>
          <a:prstGeom prst="rect">
            <a:avLst/>
          </a:prstGeom>
          <a:noFill/>
          <a:ln w="9525">
            <a:noFill/>
            <a:miter lim="800000"/>
            <a:headEnd/>
            <a:tailEnd/>
          </a:ln>
          <a:effec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Grp="1" noChangeAspect="1" noChangeArrowheads="1"/>
          </p:cNvPicPr>
          <p:nvPr>
            <p:ph idx="1"/>
          </p:nvPr>
        </p:nvPicPr>
        <p:blipFill>
          <a:blip r:embed="rId2"/>
          <a:srcRect/>
          <a:stretch>
            <a:fillRect/>
          </a:stretch>
        </p:blipFill>
        <p:spPr bwMode="auto">
          <a:xfrm>
            <a:off x="500034" y="428604"/>
            <a:ext cx="8072494" cy="5929354"/>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5188</TotalTime>
  <Words>1669</Words>
  <Application>Microsoft Office PowerPoint</Application>
  <PresentationFormat>Προβολή στην οθόνη (4:3)</PresentationFormat>
  <Paragraphs>220</Paragraphs>
  <Slides>95</Slides>
  <Notes>4</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95</vt:i4>
      </vt:variant>
    </vt:vector>
  </HeadingPairs>
  <TitlesOfParts>
    <vt:vector size="100" baseType="lpstr">
      <vt:lpstr>Arial</vt:lpstr>
      <vt:lpstr>Calibri</vt:lpstr>
      <vt:lpstr>Times New Roman</vt:lpstr>
      <vt:lpstr>Wingdings</vt:lpstr>
      <vt:lpstr>Θέμα του Office</vt:lpstr>
      <vt:lpstr>Επείγουσες καταστάσεις στην Ογκολογία</vt:lpstr>
      <vt:lpstr>Τι είναι επείγουσα κατάσταση στην ογκολογία;</vt:lpstr>
      <vt:lpstr>Παρουσίαση του PowerPoint</vt:lpstr>
      <vt:lpstr>Παρουσίαση του PowerPoint</vt:lpstr>
      <vt:lpstr>Περιστατικό 1</vt:lpstr>
      <vt:lpstr>Περιστατικό 1</vt:lpstr>
      <vt:lpstr>Περιστατικό 1</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Glucocorticoids</vt:lpstr>
      <vt:lpstr>Παρουσίαση του PowerPoint</vt:lpstr>
      <vt:lpstr>Παρουσίαση του PowerPoint</vt:lpstr>
      <vt:lpstr>Παρουσίαση του PowerPoint</vt:lpstr>
      <vt:lpstr>Management</vt:lpstr>
      <vt:lpstr>Παρουσίαση του PowerPoint</vt:lpstr>
      <vt:lpstr>Περιστατικό 2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Bacterial infection</vt:lpstr>
      <vt:lpstr>Fungal infection</vt:lpstr>
      <vt:lpstr>Παρουσίαση του PowerPoint</vt:lpstr>
      <vt:lpstr>Παρουσίαση του PowerPoint</vt:lpstr>
      <vt:lpstr>Neutropenic Fever and Abdominal Pain</vt:lpstr>
      <vt:lpstr>Clostiridium difficile-associated diarrhea</vt:lpstr>
      <vt:lpstr>Παρουσίαση του PowerPoint</vt:lpstr>
      <vt:lpstr>Περιστατικό 3</vt:lpstr>
      <vt:lpstr>Περιστατικό 3</vt:lpstr>
      <vt:lpstr>Symptoms-Hypercalcemia</vt:lpstr>
      <vt:lpstr>Παρουσίαση του PowerPoint</vt:lpstr>
      <vt:lpstr>Παρουσίαση του PowerPoint</vt:lpstr>
      <vt:lpstr>Παρουσίαση του PowerPoint</vt:lpstr>
      <vt:lpstr>Παρουσίαση του PowerPoint</vt:lpstr>
      <vt:lpstr>Risk of VTE by Primary Site</vt:lpstr>
      <vt:lpstr>Παρουσίαση του PowerPoint</vt:lpstr>
      <vt:lpstr>Khorana predictive model for  chemotherapy-associated VTE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Causes of Dyspnoea</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Management Algorithm</vt:lpstr>
      <vt:lpstr>Παρουσίαση του PowerPoint</vt:lpstr>
      <vt:lpstr>Παρουσίαση του PowerPoint</vt:lpstr>
      <vt:lpstr>Παρουσίαση του PowerPoint</vt:lpstr>
      <vt:lpstr>Cairo-Bishop criteria</vt:lpstr>
      <vt:lpstr>Παρουσίαση του PowerPoint</vt:lpstr>
      <vt:lpstr>Risk Classification of Tumour Types</vt:lpstr>
      <vt:lpstr>Prevention </vt:lpstr>
      <vt:lpstr>Chemotherapy-related Heart Failure</vt:lpstr>
      <vt:lpstr>Antineoplastic Drugs Associated with LVD</vt:lpstr>
      <vt:lpstr>Παρουσίαση του PowerPoint</vt:lpstr>
      <vt:lpstr>Antidotes</vt:lpstr>
      <vt:lpstr>Immunotherapy</vt:lpstr>
      <vt:lpstr>Παρουσίαση του PowerPoint</vt:lpstr>
      <vt:lpstr>Παρουσίαση του PowerPoint</vt:lpstr>
      <vt:lpstr>ICP AND irAE</vt:lpstr>
      <vt:lpstr>Incidence of irAEs</vt:lpstr>
      <vt:lpstr>Παρουσίαση του PowerPoint</vt:lpstr>
      <vt:lpstr>irAE can be fatal!!</vt:lpstr>
      <vt:lpstr>Gastrointestinal irAEs</vt:lpstr>
      <vt:lpstr>Gastrointestinal irAEs</vt:lpstr>
      <vt:lpstr>Pulmonary irAEs </vt:lpstr>
      <vt:lpstr>                     </vt:lpstr>
      <vt:lpstr>Παρουσίαση του PowerPoint</vt:lpstr>
      <vt:lpstr>Cardiac toxicities</vt:lpstr>
      <vt:lpstr>Παρουσίαση του PowerPoint</vt:lpstr>
      <vt:lpstr>Παρουσίαση του PowerPoint</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Γιάννης</dc:creator>
  <cp:lastModifiedBy>Giota</cp:lastModifiedBy>
  <cp:revision>101</cp:revision>
  <dcterms:created xsi:type="dcterms:W3CDTF">2019-10-25T22:02:03Z</dcterms:created>
  <dcterms:modified xsi:type="dcterms:W3CDTF">2025-10-06T21:08:12Z</dcterms:modified>
</cp:coreProperties>
</file>