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tmp" ContentType="image/p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1"/>
  </p:notesMasterIdLst>
  <p:sldIdLst>
    <p:sldId id="256" r:id="rId2"/>
    <p:sldId id="257" r:id="rId3"/>
    <p:sldId id="366" r:id="rId4"/>
    <p:sldId id="282" r:id="rId5"/>
    <p:sldId id="283" r:id="rId6"/>
    <p:sldId id="367" r:id="rId7"/>
    <p:sldId id="292" r:id="rId8"/>
    <p:sldId id="284" r:id="rId9"/>
    <p:sldId id="263" r:id="rId10"/>
    <p:sldId id="286" r:id="rId11"/>
    <p:sldId id="285" r:id="rId12"/>
    <p:sldId id="287" r:id="rId13"/>
    <p:sldId id="290" r:id="rId14"/>
    <p:sldId id="294" r:id="rId15"/>
    <p:sldId id="289" r:id="rId16"/>
    <p:sldId id="293" r:id="rId17"/>
    <p:sldId id="297" r:id="rId18"/>
    <p:sldId id="330" r:id="rId19"/>
    <p:sldId id="329" r:id="rId20"/>
    <p:sldId id="368" r:id="rId21"/>
    <p:sldId id="369" r:id="rId22"/>
    <p:sldId id="370" r:id="rId23"/>
    <p:sldId id="259" r:id="rId24"/>
    <p:sldId id="260" r:id="rId25"/>
    <p:sldId id="261" r:id="rId26"/>
    <p:sldId id="371" r:id="rId27"/>
    <p:sldId id="372" r:id="rId28"/>
    <p:sldId id="373" r:id="rId29"/>
    <p:sldId id="265" r:id="rId30"/>
    <p:sldId id="266" r:id="rId31"/>
    <p:sldId id="267" r:id="rId32"/>
    <p:sldId id="268" r:id="rId33"/>
    <p:sldId id="269" r:id="rId34"/>
    <p:sldId id="374" r:id="rId35"/>
    <p:sldId id="375" r:id="rId36"/>
    <p:sldId id="376" r:id="rId37"/>
    <p:sldId id="377" r:id="rId38"/>
    <p:sldId id="378" r:id="rId39"/>
    <p:sldId id="379" r:id="rId40"/>
    <p:sldId id="380" r:id="rId41"/>
    <p:sldId id="381" r:id="rId42"/>
    <p:sldId id="382" r:id="rId43"/>
    <p:sldId id="383" r:id="rId44"/>
    <p:sldId id="384" r:id="rId45"/>
    <p:sldId id="385" r:id="rId46"/>
    <p:sldId id="386" r:id="rId47"/>
    <p:sldId id="387" r:id="rId48"/>
    <p:sldId id="388" r:id="rId49"/>
    <p:sldId id="389" r:id="rId50"/>
    <p:sldId id="288" r:id="rId51"/>
    <p:sldId id="390" r:id="rId52"/>
    <p:sldId id="391" r:id="rId53"/>
    <p:sldId id="291" r:id="rId54"/>
    <p:sldId id="392" r:id="rId55"/>
    <p:sldId id="393" r:id="rId56"/>
    <p:sldId id="394" r:id="rId57"/>
    <p:sldId id="395" r:id="rId58"/>
    <p:sldId id="396" r:id="rId59"/>
    <p:sldId id="306" r:id="rId60"/>
    <p:sldId id="397" r:id="rId61"/>
    <p:sldId id="398" r:id="rId62"/>
    <p:sldId id="399" r:id="rId63"/>
    <p:sldId id="400" r:id="rId64"/>
    <p:sldId id="401" r:id="rId65"/>
    <p:sldId id="402" r:id="rId66"/>
    <p:sldId id="313" r:id="rId67"/>
    <p:sldId id="403" r:id="rId68"/>
    <p:sldId id="404" r:id="rId69"/>
    <p:sldId id="405" r:id="rId70"/>
    <p:sldId id="406" r:id="rId71"/>
    <p:sldId id="2033" r:id="rId72"/>
    <p:sldId id="2014" r:id="rId73"/>
    <p:sldId id="4273" r:id="rId74"/>
    <p:sldId id="2032" r:id="rId75"/>
    <p:sldId id="324" r:id="rId76"/>
    <p:sldId id="325" r:id="rId77"/>
    <p:sldId id="326" r:id="rId78"/>
    <p:sldId id="327" r:id="rId79"/>
    <p:sldId id="328" r:id="rId80"/>
    <p:sldId id="407" r:id="rId81"/>
    <p:sldId id="408" r:id="rId82"/>
    <p:sldId id="320" r:id="rId83"/>
    <p:sldId id="321" r:id="rId84"/>
    <p:sldId id="4275" r:id="rId85"/>
    <p:sldId id="262" r:id="rId86"/>
    <p:sldId id="4276" r:id="rId87"/>
    <p:sldId id="362" r:id="rId88"/>
    <p:sldId id="361" r:id="rId89"/>
    <p:sldId id="363" r:id="rId90"/>
    <p:sldId id="364" r:id="rId91"/>
    <p:sldId id="270" r:id="rId92"/>
    <p:sldId id="264" r:id="rId93"/>
    <p:sldId id="319" r:id="rId94"/>
    <p:sldId id="317" r:id="rId95"/>
    <p:sldId id="332" r:id="rId96"/>
    <p:sldId id="333" r:id="rId97"/>
    <p:sldId id="334" r:id="rId98"/>
    <p:sldId id="335" r:id="rId99"/>
    <p:sldId id="318" r:id="rId10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902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07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8FEB54-9FBE-4477-BB30-D52983684656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AAD4607-EA09-4EDD-AB8C-4895004D29F1}">
      <dgm:prSet/>
      <dgm:spPr/>
      <dgm:t>
        <a:bodyPr/>
        <a:lstStyle/>
        <a:p>
          <a:r>
            <a:rPr lang="en-US" b="1" i="0" baseline="0" dirty="0"/>
            <a:t>Tenecteplase</a:t>
          </a:r>
          <a:endParaRPr lang="en-US" dirty="0"/>
        </a:p>
      </dgm:t>
    </dgm:pt>
    <dgm:pt modelId="{2B78BEDF-C4E7-4214-AF2A-795A153AC29C}" type="parTrans" cxnId="{D1CFED3B-7209-4FB5-B4E7-1A18997ECE97}">
      <dgm:prSet/>
      <dgm:spPr/>
      <dgm:t>
        <a:bodyPr/>
        <a:lstStyle/>
        <a:p>
          <a:endParaRPr lang="en-US"/>
        </a:p>
      </dgm:t>
    </dgm:pt>
    <dgm:pt modelId="{2C378D21-6E36-44AB-AC85-2899A61D3152}" type="sibTrans" cxnId="{D1CFED3B-7209-4FB5-B4E7-1A18997ECE97}">
      <dgm:prSet/>
      <dgm:spPr/>
      <dgm:t>
        <a:bodyPr/>
        <a:lstStyle/>
        <a:p>
          <a:endParaRPr lang="en-US"/>
        </a:p>
      </dgm:t>
    </dgm:pt>
    <dgm:pt modelId="{AB8F664C-BB36-4A1D-8D28-DC3DB5946F97}">
      <dgm:prSet/>
      <dgm:spPr/>
      <dgm:t>
        <a:bodyPr/>
        <a:lstStyle/>
        <a:p>
          <a:r>
            <a:rPr lang="en-US" b="1" i="0" baseline="0"/>
            <a:t>genetically modified variant of alteplase</a:t>
          </a:r>
          <a:endParaRPr lang="en-US"/>
        </a:p>
      </dgm:t>
    </dgm:pt>
    <dgm:pt modelId="{8A6B2CEA-7D3A-4700-9D9C-9D08C52F282F}" type="parTrans" cxnId="{C1280ED6-0F5E-485F-819E-BA7B329C3F0B}">
      <dgm:prSet/>
      <dgm:spPr/>
      <dgm:t>
        <a:bodyPr/>
        <a:lstStyle/>
        <a:p>
          <a:endParaRPr lang="en-US"/>
        </a:p>
      </dgm:t>
    </dgm:pt>
    <dgm:pt modelId="{2B687B2A-6D61-4DCF-BFE3-DD882E5A73F3}" type="sibTrans" cxnId="{C1280ED6-0F5E-485F-819E-BA7B329C3F0B}">
      <dgm:prSet/>
      <dgm:spPr/>
      <dgm:t>
        <a:bodyPr/>
        <a:lstStyle/>
        <a:p>
          <a:endParaRPr lang="en-US"/>
        </a:p>
      </dgm:t>
    </dgm:pt>
    <dgm:pt modelId="{A60E1459-C0DC-4D83-8BCF-52A9150D3011}">
      <dgm:prSet/>
      <dgm:spPr/>
      <dgm:t>
        <a:bodyPr/>
        <a:lstStyle/>
        <a:p>
          <a:r>
            <a:rPr lang="en-US" b="1" i="0" baseline="0"/>
            <a:t>regulatory approval for AMI</a:t>
          </a:r>
          <a:endParaRPr lang="en-US"/>
        </a:p>
      </dgm:t>
    </dgm:pt>
    <dgm:pt modelId="{D64E2DA6-79B3-46FE-9260-D1DB58E73970}" type="parTrans" cxnId="{1E4B4282-9509-40EC-A82D-C8B515D36441}">
      <dgm:prSet/>
      <dgm:spPr/>
      <dgm:t>
        <a:bodyPr/>
        <a:lstStyle/>
        <a:p>
          <a:endParaRPr lang="en-US"/>
        </a:p>
      </dgm:t>
    </dgm:pt>
    <dgm:pt modelId="{A206FEBC-3FCA-4A2D-A67B-00E5F2306EB9}" type="sibTrans" cxnId="{1E4B4282-9509-40EC-A82D-C8B515D36441}">
      <dgm:prSet/>
      <dgm:spPr/>
      <dgm:t>
        <a:bodyPr/>
        <a:lstStyle/>
        <a:p>
          <a:endParaRPr lang="en-US"/>
        </a:p>
      </dgm:t>
    </dgm:pt>
    <dgm:pt modelId="{8BEFED84-D24F-4533-9CC1-01C4DD6979D1}">
      <dgm:prSet/>
      <dgm:spPr/>
      <dgm:t>
        <a:bodyPr/>
        <a:lstStyle/>
        <a:p>
          <a:r>
            <a:rPr lang="en-US" b="1" i="0" baseline="0"/>
            <a:t>Third generation fibrinolytic</a:t>
          </a:r>
          <a:endParaRPr lang="en-US"/>
        </a:p>
      </dgm:t>
    </dgm:pt>
    <dgm:pt modelId="{A951FB7A-4948-4C73-9F3A-236D095CE829}" type="parTrans" cxnId="{E082F6EF-AB8F-43A3-90BE-5C66D81D7BE3}">
      <dgm:prSet/>
      <dgm:spPr/>
      <dgm:t>
        <a:bodyPr/>
        <a:lstStyle/>
        <a:p>
          <a:endParaRPr lang="en-US"/>
        </a:p>
      </dgm:t>
    </dgm:pt>
    <dgm:pt modelId="{D50F2632-335E-4230-81AA-EEE5E9C6FC99}" type="sibTrans" cxnId="{E082F6EF-AB8F-43A3-90BE-5C66D81D7BE3}">
      <dgm:prSet/>
      <dgm:spPr/>
      <dgm:t>
        <a:bodyPr/>
        <a:lstStyle/>
        <a:p>
          <a:endParaRPr lang="en-US"/>
        </a:p>
      </dgm:t>
    </dgm:pt>
    <dgm:pt modelId="{114F7FCF-1E51-44A1-ABA2-AD8CBE881563}" type="pres">
      <dgm:prSet presAssocID="{E28FEB54-9FBE-4477-BB30-D52983684656}" presName="Name0" presStyleCnt="0">
        <dgm:presLayoutVars>
          <dgm:dir/>
          <dgm:animLvl val="lvl"/>
          <dgm:resizeHandles val="exact"/>
        </dgm:presLayoutVars>
      </dgm:prSet>
      <dgm:spPr/>
    </dgm:pt>
    <dgm:pt modelId="{7E5C1050-8C05-49AD-95A7-D161041E2371}" type="pres">
      <dgm:prSet presAssocID="{CAAD4607-EA09-4EDD-AB8C-4895004D29F1}" presName="linNode" presStyleCnt="0"/>
      <dgm:spPr/>
    </dgm:pt>
    <dgm:pt modelId="{0DB3B19D-6E06-4E09-9D90-D3D130D07847}" type="pres">
      <dgm:prSet presAssocID="{CAAD4607-EA09-4EDD-AB8C-4895004D29F1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3DF1D99C-6BB0-4117-BEFE-CCCEA815D477}" type="pres">
      <dgm:prSet presAssocID="{CAAD4607-EA09-4EDD-AB8C-4895004D29F1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6DCA302E-1F18-4D63-B666-A4258A8846F2}" type="presOf" srcId="{8BEFED84-D24F-4533-9CC1-01C4DD6979D1}" destId="{3DF1D99C-6BB0-4117-BEFE-CCCEA815D477}" srcOrd="0" destOrd="2" presId="urn:microsoft.com/office/officeart/2005/8/layout/vList5"/>
    <dgm:cxn modelId="{D1CFED3B-7209-4FB5-B4E7-1A18997ECE97}" srcId="{E28FEB54-9FBE-4477-BB30-D52983684656}" destId="{CAAD4607-EA09-4EDD-AB8C-4895004D29F1}" srcOrd="0" destOrd="0" parTransId="{2B78BEDF-C4E7-4214-AF2A-795A153AC29C}" sibTransId="{2C378D21-6E36-44AB-AC85-2899A61D3152}"/>
    <dgm:cxn modelId="{4C790A48-0E3A-4E44-8F87-1C5D4D091F66}" type="presOf" srcId="{AB8F664C-BB36-4A1D-8D28-DC3DB5946F97}" destId="{3DF1D99C-6BB0-4117-BEFE-CCCEA815D477}" srcOrd="0" destOrd="0" presId="urn:microsoft.com/office/officeart/2005/8/layout/vList5"/>
    <dgm:cxn modelId="{1E4B4282-9509-40EC-A82D-C8B515D36441}" srcId="{CAAD4607-EA09-4EDD-AB8C-4895004D29F1}" destId="{A60E1459-C0DC-4D83-8BCF-52A9150D3011}" srcOrd="1" destOrd="0" parTransId="{D64E2DA6-79B3-46FE-9260-D1DB58E73970}" sibTransId="{A206FEBC-3FCA-4A2D-A67B-00E5F2306EB9}"/>
    <dgm:cxn modelId="{A3C4B5CE-0DDA-4B0B-8EFF-E49DF3205895}" type="presOf" srcId="{CAAD4607-EA09-4EDD-AB8C-4895004D29F1}" destId="{0DB3B19D-6E06-4E09-9D90-D3D130D07847}" srcOrd="0" destOrd="0" presId="urn:microsoft.com/office/officeart/2005/8/layout/vList5"/>
    <dgm:cxn modelId="{5B8F55D4-8989-41CD-BD75-37D00A279EE8}" type="presOf" srcId="{A60E1459-C0DC-4D83-8BCF-52A9150D3011}" destId="{3DF1D99C-6BB0-4117-BEFE-CCCEA815D477}" srcOrd="0" destOrd="1" presId="urn:microsoft.com/office/officeart/2005/8/layout/vList5"/>
    <dgm:cxn modelId="{C1280ED6-0F5E-485F-819E-BA7B329C3F0B}" srcId="{CAAD4607-EA09-4EDD-AB8C-4895004D29F1}" destId="{AB8F664C-BB36-4A1D-8D28-DC3DB5946F97}" srcOrd="0" destOrd="0" parTransId="{8A6B2CEA-7D3A-4700-9D9C-9D08C52F282F}" sibTransId="{2B687B2A-6D61-4DCF-BFE3-DD882E5A73F3}"/>
    <dgm:cxn modelId="{6B780BE0-B239-4429-9DF6-6C0870DC84C8}" type="presOf" srcId="{E28FEB54-9FBE-4477-BB30-D52983684656}" destId="{114F7FCF-1E51-44A1-ABA2-AD8CBE881563}" srcOrd="0" destOrd="0" presId="urn:microsoft.com/office/officeart/2005/8/layout/vList5"/>
    <dgm:cxn modelId="{E082F6EF-AB8F-43A3-90BE-5C66D81D7BE3}" srcId="{CAAD4607-EA09-4EDD-AB8C-4895004D29F1}" destId="{8BEFED84-D24F-4533-9CC1-01C4DD6979D1}" srcOrd="2" destOrd="0" parTransId="{A951FB7A-4948-4C73-9F3A-236D095CE829}" sibTransId="{D50F2632-335E-4230-81AA-EEE5E9C6FC99}"/>
    <dgm:cxn modelId="{98F667D1-80F8-49E9-91C7-98A13AD08DA3}" type="presParOf" srcId="{114F7FCF-1E51-44A1-ABA2-AD8CBE881563}" destId="{7E5C1050-8C05-49AD-95A7-D161041E2371}" srcOrd="0" destOrd="0" presId="urn:microsoft.com/office/officeart/2005/8/layout/vList5"/>
    <dgm:cxn modelId="{DE371632-067A-4E77-85AA-235EF044BB2D}" type="presParOf" srcId="{7E5C1050-8C05-49AD-95A7-D161041E2371}" destId="{0DB3B19D-6E06-4E09-9D90-D3D130D07847}" srcOrd="0" destOrd="0" presId="urn:microsoft.com/office/officeart/2005/8/layout/vList5"/>
    <dgm:cxn modelId="{1382FAE1-6C27-4741-A947-AC91E2B6A333}" type="presParOf" srcId="{7E5C1050-8C05-49AD-95A7-D161041E2371}" destId="{3DF1D99C-6BB0-4117-BEFE-CCCEA815D47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F60B5F-6CEC-4551-92F7-64F85A725F4E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1323425B-88CB-4430-8CAD-2CEE5032FA33}">
      <dgm:prSet/>
      <dgm:spPr/>
      <dgm:t>
        <a:bodyPr/>
        <a:lstStyle/>
        <a:p>
          <a:r>
            <a:rPr lang="en-US" b="1" i="0" baseline="0"/>
            <a:t>Alteplase</a:t>
          </a:r>
          <a:endParaRPr lang="en-US"/>
        </a:p>
      </dgm:t>
    </dgm:pt>
    <dgm:pt modelId="{6A808710-BE4A-4A33-B8E6-F6407037F04B}" type="parTrans" cxnId="{C2CAEC90-0973-46AE-B361-8F98308318A2}">
      <dgm:prSet/>
      <dgm:spPr/>
      <dgm:t>
        <a:bodyPr/>
        <a:lstStyle/>
        <a:p>
          <a:endParaRPr lang="en-US"/>
        </a:p>
      </dgm:t>
    </dgm:pt>
    <dgm:pt modelId="{38FB6425-71F1-4630-8CED-2099F423AB7B}" type="sibTrans" cxnId="{C2CAEC90-0973-46AE-B361-8F98308318A2}">
      <dgm:prSet/>
      <dgm:spPr/>
      <dgm:t>
        <a:bodyPr/>
        <a:lstStyle/>
        <a:p>
          <a:endParaRPr lang="en-US"/>
        </a:p>
      </dgm:t>
    </dgm:pt>
    <dgm:pt modelId="{D49A3C5D-FB39-4DFD-99F2-98C3774A0956}">
      <dgm:prSet/>
      <dgm:spPr/>
      <dgm:t>
        <a:bodyPr/>
        <a:lstStyle/>
        <a:p>
          <a:r>
            <a:rPr lang="en-US" b="1" i="0" baseline="0" dirty="0"/>
            <a:t>recombinant form of human tPA</a:t>
          </a:r>
          <a:endParaRPr lang="en-US" dirty="0"/>
        </a:p>
      </dgm:t>
    </dgm:pt>
    <dgm:pt modelId="{89240CAC-375D-4620-A19A-C9037CE2D080}" type="parTrans" cxnId="{3E070761-899C-4254-A68A-FF544BF9B6EC}">
      <dgm:prSet/>
      <dgm:spPr/>
      <dgm:t>
        <a:bodyPr/>
        <a:lstStyle/>
        <a:p>
          <a:endParaRPr lang="en-US"/>
        </a:p>
      </dgm:t>
    </dgm:pt>
    <dgm:pt modelId="{4A6B27ED-783E-4091-A2E1-5B7ECC482ABC}" type="sibTrans" cxnId="{3E070761-899C-4254-A68A-FF544BF9B6EC}">
      <dgm:prSet/>
      <dgm:spPr/>
      <dgm:t>
        <a:bodyPr/>
        <a:lstStyle/>
        <a:p>
          <a:endParaRPr lang="en-US"/>
        </a:p>
      </dgm:t>
    </dgm:pt>
    <dgm:pt modelId="{1E2B87EE-B6C9-422E-9774-408BF9DEB3AF}">
      <dgm:prSet/>
      <dgm:spPr/>
      <dgm:t>
        <a:bodyPr/>
        <a:lstStyle/>
        <a:p>
          <a:r>
            <a:rPr lang="en-US" b="1" i="0" baseline="0" dirty="0"/>
            <a:t>regulatory approval for AMI/AIS</a:t>
          </a:r>
          <a:endParaRPr lang="en-US" dirty="0"/>
        </a:p>
      </dgm:t>
    </dgm:pt>
    <dgm:pt modelId="{060CCCDD-34F9-4444-BDD4-22A7DC3D459D}" type="parTrans" cxnId="{66AA2A0E-5809-4A7D-83FF-7440311147A8}">
      <dgm:prSet/>
      <dgm:spPr/>
      <dgm:t>
        <a:bodyPr/>
        <a:lstStyle/>
        <a:p>
          <a:endParaRPr lang="en-US"/>
        </a:p>
      </dgm:t>
    </dgm:pt>
    <dgm:pt modelId="{812904FD-2901-42B4-8063-BD76B7317A16}" type="sibTrans" cxnId="{66AA2A0E-5809-4A7D-83FF-7440311147A8}">
      <dgm:prSet/>
      <dgm:spPr/>
      <dgm:t>
        <a:bodyPr/>
        <a:lstStyle/>
        <a:p>
          <a:endParaRPr lang="en-US"/>
        </a:p>
      </dgm:t>
    </dgm:pt>
    <dgm:pt modelId="{703D7105-1A64-4CB3-ABB7-89F326A85F46}">
      <dgm:prSet/>
      <dgm:spPr/>
      <dgm:t>
        <a:bodyPr/>
        <a:lstStyle/>
        <a:p>
          <a:r>
            <a:rPr lang="en-US" b="1" i="0" baseline="0"/>
            <a:t>Second generation fibrinolytic</a:t>
          </a:r>
          <a:endParaRPr lang="en-US"/>
        </a:p>
      </dgm:t>
    </dgm:pt>
    <dgm:pt modelId="{4343043D-4A15-49CC-B782-77FBE81A7E22}" type="parTrans" cxnId="{71CC16D9-4A92-4612-8D29-18D9C81BCA25}">
      <dgm:prSet/>
      <dgm:spPr/>
      <dgm:t>
        <a:bodyPr/>
        <a:lstStyle/>
        <a:p>
          <a:endParaRPr lang="en-US"/>
        </a:p>
      </dgm:t>
    </dgm:pt>
    <dgm:pt modelId="{C41A6164-2C7E-465F-A3CA-17B869D3517F}" type="sibTrans" cxnId="{71CC16D9-4A92-4612-8D29-18D9C81BCA25}">
      <dgm:prSet/>
      <dgm:spPr/>
      <dgm:t>
        <a:bodyPr/>
        <a:lstStyle/>
        <a:p>
          <a:endParaRPr lang="en-US"/>
        </a:p>
      </dgm:t>
    </dgm:pt>
    <dgm:pt modelId="{FC3F2F05-47E8-485E-AA92-359362C26525}" type="pres">
      <dgm:prSet presAssocID="{EEF60B5F-6CEC-4551-92F7-64F85A725F4E}" presName="Name0" presStyleCnt="0">
        <dgm:presLayoutVars>
          <dgm:dir/>
          <dgm:animLvl val="lvl"/>
          <dgm:resizeHandles val="exact"/>
        </dgm:presLayoutVars>
      </dgm:prSet>
      <dgm:spPr/>
    </dgm:pt>
    <dgm:pt modelId="{38A44B5D-E97A-4314-9D07-62D446A78272}" type="pres">
      <dgm:prSet presAssocID="{1323425B-88CB-4430-8CAD-2CEE5032FA33}" presName="linNode" presStyleCnt="0"/>
      <dgm:spPr/>
    </dgm:pt>
    <dgm:pt modelId="{42644929-1C68-432C-88B3-5F0C48BC82E5}" type="pres">
      <dgm:prSet presAssocID="{1323425B-88CB-4430-8CAD-2CEE5032FA33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4642EA0-5A17-413B-8D72-20906C21060B}" type="pres">
      <dgm:prSet presAssocID="{1323425B-88CB-4430-8CAD-2CEE5032FA33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D2228407-ACF0-439D-8016-84DBDC49E707}" type="presOf" srcId="{703D7105-1A64-4CB3-ABB7-89F326A85F46}" destId="{F4642EA0-5A17-413B-8D72-20906C21060B}" srcOrd="0" destOrd="2" presId="urn:microsoft.com/office/officeart/2005/8/layout/vList5"/>
    <dgm:cxn modelId="{66AA2A0E-5809-4A7D-83FF-7440311147A8}" srcId="{1323425B-88CB-4430-8CAD-2CEE5032FA33}" destId="{1E2B87EE-B6C9-422E-9774-408BF9DEB3AF}" srcOrd="1" destOrd="0" parTransId="{060CCCDD-34F9-4444-BDD4-22A7DC3D459D}" sibTransId="{812904FD-2901-42B4-8063-BD76B7317A16}"/>
    <dgm:cxn modelId="{38409734-CBA6-4956-8BCE-9FE563D24AFB}" type="presOf" srcId="{D49A3C5D-FB39-4DFD-99F2-98C3774A0956}" destId="{F4642EA0-5A17-413B-8D72-20906C21060B}" srcOrd="0" destOrd="0" presId="urn:microsoft.com/office/officeart/2005/8/layout/vList5"/>
    <dgm:cxn modelId="{3E070761-899C-4254-A68A-FF544BF9B6EC}" srcId="{1323425B-88CB-4430-8CAD-2CEE5032FA33}" destId="{D49A3C5D-FB39-4DFD-99F2-98C3774A0956}" srcOrd="0" destOrd="0" parTransId="{89240CAC-375D-4620-A19A-C9037CE2D080}" sibTransId="{4A6B27ED-783E-4091-A2E1-5B7ECC482ABC}"/>
    <dgm:cxn modelId="{C2CAEC90-0973-46AE-B361-8F98308318A2}" srcId="{EEF60B5F-6CEC-4551-92F7-64F85A725F4E}" destId="{1323425B-88CB-4430-8CAD-2CEE5032FA33}" srcOrd="0" destOrd="0" parTransId="{6A808710-BE4A-4A33-B8E6-F6407037F04B}" sibTransId="{38FB6425-71F1-4630-8CED-2099F423AB7B}"/>
    <dgm:cxn modelId="{E7027B9C-4009-4A1D-9998-A0E212E3950D}" type="presOf" srcId="{1E2B87EE-B6C9-422E-9774-408BF9DEB3AF}" destId="{F4642EA0-5A17-413B-8D72-20906C21060B}" srcOrd="0" destOrd="1" presId="urn:microsoft.com/office/officeart/2005/8/layout/vList5"/>
    <dgm:cxn modelId="{1D5D5CB3-064D-4F31-B844-5DFAF117EC3F}" type="presOf" srcId="{EEF60B5F-6CEC-4551-92F7-64F85A725F4E}" destId="{FC3F2F05-47E8-485E-AA92-359362C26525}" srcOrd="0" destOrd="0" presId="urn:microsoft.com/office/officeart/2005/8/layout/vList5"/>
    <dgm:cxn modelId="{B5B51AB7-0418-4237-ABF1-F1E5CDBDC2C8}" type="presOf" srcId="{1323425B-88CB-4430-8CAD-2CEE5032FA33}" destId="{42644929-1C68-432C-88B3-5F0C48BC82E5}" srcOrd="0" destOrd="0" presId="urn:microsoft.com/office/officeart/2005/8/layout/vList5"/>
    <dgm:cxn modelId="{71CC16D9-4A92-4612-8D29-18D9C81BCA25}" srcId="{1323425B-88CB-4430-8CAD-2CEE5032FA33}" destId="{703D7105-1A64-4CB3-ABB7-89F326A85F46}" srcOrd="2" destOrd="0" parTransId="{4343043D-4A15-49CC-B782-77FBE81A7E22}" sibTransId="{C41A6164-2C7E-465F-A3CA-17B869D3517F}"/>
    <dgm:cxn modelId="{1D24F749-98C3-4B99-96D1-EAB744415845}" type="presParOf" srcId="{FC3F2F05-47E8-485E-AA92-359362C26525}" destId="{38A44B5D-E97A-4314-9D07-62D446A78272}" srcOrd="0" destOrd="0" presId="urn:microsoft.com/office/officeart/2005/8/layout/vList5"/>
    <dgm:cxn modelId="{B2615998-52F2-4FCF-8AB9-C9E15C5CC04E}" type="presParOf" srcId="{38A44B5D-E97A-4314-9D07-62D446A78272}" destId="{42644929-1C68-432C-88B3-5F0C48BC82E5}" srcOrd="0" destOrd="0" presId="urn:microsoft.com/office/officeart/2005/8/layout/vList5"/>
    <dgm:cxn modelId="{818105BA-503A-48BA-A33A-9E74CADB6886}" type="presParOf" srcId="{38A44B5D-E97A-4314-9D07-62D446A78272}" destId="{F4642EA0-5A17-413B-8D72-20906C21060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6E0F95-7238-47B9-B2D0-B16A117C2E65}" type="doc">
      <dgm:prSet loTypeId="urn:microsoft.com/office/officeart/2005/8/layout/matrix3" loCatId="matrix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2746018A-B982-4998-ADD8-774CB85D8E54}">
      <dgm:prSet/>
      <dgm:spPr/>
      <dgm:t>
        <a:bodyPr/>
        <a:lstStyle/>
        <a:p>
          <a:r>
            <a:rPr lang="fr-FR" b="0" i="0" dirty="0"/>
            <a:t>SINGLE BOLUS</a:t>
          </a:r>
          <a:endParaRPr lang="en-US" dirty="0"/>
        </a:p>
      </dgm:t>
    </dgm:pt>
    <dgm:pt modelId="{5CC0BD26-3FD2-450E-9747-C97231C9C04C}" type="parTrans" cxnId="{01EAECBA-EB18-4862-A632-0BB9A0E6FB1E}">
      <dgm:prSet/>
      <dgm:spPr/>
      <dgm:t>
        <a:bodyPr/>
        <a:lstStyle/>
        <a:p>
          <a:endParaRPr lang="en-US"/>
        </a:p>
      </dgm:t>
    </dgm:pt>
    <dgm:pt modelId="{C050FC78-ED49-45EC-997A-B17D63475173}" type="sibTrans" cxnId="{01EAECBA-EB18-4862-A632-0BB9A0E6FB1E}">
      <dgm:prSet/>
      <dgm:spPr/>
      <dgm:t>
        <a:bodyPr/>
        <a:lstStyle/>
        <a:p>
          <a:endParaRPr lang="en-US"/>
        </a:p>
      </dgm:t>
    </dgm:pt>
    <dgm:pt modelId="{13C11C19-BE8E-4A26-8059-6D0D29D9ABA1}">
      <dgm:prSet/>
      <dgm:spPr/>
      <dgm:t>
        <a:bodyPr/>
        <a:lstStyle/>
        <a:p>
          <a:r>
            <a:rPr lang="en-US" dirty="0"/>
            <a:t>SHORTER PREPARATION TIME</a:t>
          </a:r>
        </a:p>
      </dgm:t>
    </dgm:pt>
    <dgm:pt modelId="{B6B28532-5FB3-4440-B2D2-A6049FD247B5}" type="parTrans" cxnId="{1B1813AA-5D2C-4AC6-97B1-004E8513925E}">
      <dgm:prSet/>
      <dgm:spPr/>
      <dgm:t>
        <a:bodyPr/>
        <a:lstStyle/>
        <a:p>
          <a:endParaRPr lang="en-US"/>
        </a:p>
      </dgm:t>
    </dgm:pt>
    <dgm:pt modelId="{88212DD6-DD76-474D-8EE7-4A8A32C65247}" type="sibTrans" cxnId="{1B1813AA-5D2C-4AC6-97B1-004E8513925E}">
      <dgm:prSet/>
      <dgm:spPr/>
      <dgm:t>
        <a:bodyPr/>
        <a:lstStyle/>
        <a:p>
          <a:endParaRPr lang="en-US"/>
        </a:p>
      </dgm:t>
    </dgm:pt>
    <dgm:pt modelId="{57AE4C90-1496-41C0-8650-CF213A0279D5}">
      <dgm:prSet/>
      <dgm:spPr/>
      <dgm:t>
        <a:bodyPr/>
        <a:lstStyle/>
        <a:p>
          <a:r>
            <a:rPr lang="en-US" dirty="0"/>
            <a:t>NO PUMP</a:t>
          </a:r>
        </a:p>
      </dgm:t>
    </dgm:pt>
    <dgm:pt modelId="{862CBD1A-78B9-4BE3-8B33-65DD45BE5860}" type="parTrans" cxnId="{3ABED855-C80F-4454-8128-BFB8AD398770}">
      <dgm:prSet/>
      <dgm:spPr/>
      <dgm:t>
        <a:bodyPr/>
        <a:lstStyle/>
        <a:p>
          <a:endParaRPr lang="en-US"/>
        </a:p>
      </dgm:t>
    </dgm:pt>
    <dgm:pt modelId="{2AB5DFBD-5DC7-4BE8-8EAA-880A93428F02}" type="sibTrans" cxnId="{3ABED855-C80F-4454-8128-BFB8AD398770}">
      <dgm:prSet/>
      <dgm:spPr/>
      <dgm:t>
        <a:bodyPr/>
        <a:lstStyle/>
        <a:p>
          <a:endParaRPr lang="en-US"/>
        </a:p>
      </dgm:t>
    </dgm:pt>
    <dgm:pt modelId="{93BA6B8B-DEC1-4947-90B6-4EE1F44948CC}">
      <dgm:prSet/>
      <dgm:spPr/>
      <dgm:t>
        <a:bodyPr/>
        <a:lstStyle/>
        <a:p>
          <a:r>
            <a:rPr lang="en-US" dirty="0"/>
            <a:t>NO</a:t>
          </a:r>
          <a:r>
            <a:rPr lang="en-US" baseline="0" dirty="0"/>
            <a:t> SECOND IV</a:t>
          </a:r>
          <a:endParaRPr lang="en-US" dirty="0"/>
        </a:p>
      </dgm:t>
    </dgm:pt>
    <dgm:pt modelId="{FB1500E0-FDE4-4CB4-B233-374F6778E471}" type="parTrans" cxnId="{3DCF1BA8-488E-4D72-B121-39FB05EE4DAA}">
      <dgm:prSet/>
      <dgm:spPr/>
      <dgm:t>
        <a:bodyPr/>
        <a:lstStyle/>
        <a:p>
          <a:endParaRPr lang="en-US"/>
        </a:p>
      </dgm:t>
    </dgm:pt>
    <dgm:pt modelId="{8F6959D3-4DED-4874-83DE-52801605254D}" type="sibTrans" cxnId="{3DCF1BA8-488E-4D72-B121-39FB05EE4DAA}">
      <dgm:prSet/>
      <dgm:spPr/>
      <dgm:t>
        <a:bodyPr/>
        <a:lstStyle/>
        <a:p>
          <a:endParaRPr lang="en-US"/>
        </a:p>
      </dgm:t>
    </dgm:pt>
    <dgm:pt modelId="{77B3743C-FF42-433E-ADCD-B2CC7260A586}" type="pres">
      <dgm:prSet presAssocID="{3E6E0F95-7238-47B9-B2D0-B16A117C2E65}" presName="matrix" presStyleCnt="0">
        <dgm:presLayoutVars>
          <dgm:chMax val="1"/>
          <dgm:dir/>
          <dgm:resizeHandles val="exact"/>
        </dgm:presLayoutVars>
      </dgm:prSet>
      <dgm:spPr/>
    </dgm:pt>
    <dgm:pt modelId="{45E83A4D-F173-490F-A9F7-F908B6BC0E58}" type="pres">
      <dgm:prSet presAssocID="{3E6E0F95-7238-47B9-B2D0-B16A117C2E65}" presName="diamond" presStyleLbl="bgShp" presStyleIdx="0" presStyleCnt="1"/>
      <dgm:spPr/>
    </dgm:pt>
    <dgm:pt modelId="{3D336360-B1A8-4C70-A767-5A531B93B689}" type="pres">
      <dgm:prSet presAssocID="{3E6E0F95-7238-47B9-B2D0-B16A117C2E65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BF6F007-8758-439A-838D-A4AA07F44C8B}" type="pres">
      <dgm:prSet presAssocID="{3E6E0F95-7238-47B9-B2D0-B16A117C2E65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53E2CD5-6C97-41C5-8F6F-B9E97502A39C}" type="pres">
      <dgm:prSet presAssocID="{3E6E0F95-7238-47B9-B2D0-B16A117C2E65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976DE16-A71C-493C-A9AF-B32C8C7DF68F}" type="pres">
      <dgm:prSet presAssocID="{3E6E0F95-7238-47B9-B2D0-B16A117C2E65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3608929-C20A-4794-BB80-58098E4FFB81}" type="presOf" srcId="{13C11C19-BE8E-4A26-8059-6D0D29D9ABA1}" destId="{8BF6F007-8758-439A-838D-A4AA07F44C8B}" srcOrd="0" destOrd="0" presId="urn:microsoft.com/office/officeart/2005/8/layout/matrix3"/>
    <dgm:cxn modelId="{3ABED855-C80F-4454-8128-BFB8AD398770}" srcId="{3E6E0F95-7238-47B9-B2D0-B16A117C2E65}" destId="{57AE4C90-1496-41C0-8650-CF213A0279D5}" srcOrd="2" destOrd="0" parTransId="{862CBD1A-78B9-4BE3-8B33-65DD45BE5860}" sibTransId="{2AB5DFBD-5DC7-4BE8-8EAA-880A93428F02}"/>
    <dgm:cxn modelId="{26E5EC77-3158-4C51-AD59-399AE65117DB}" type="presOf" srcId="{3E6E0F95-7238-47B9-B2D0-B16A117C2E65}" destId="{77B3743C-FF42-433E-ADCD-B2CC7260A586}" srcOrd="0" destOrd="0" presId="urn:microsoft.com/office/officeart/2005/8/layout/matrix3"/>
    <dgm:cxn modelId="{FBCBDDA7-C65D-4EAB-BE1C-95DD0D529F83}" type="presOf" srcId="{57AE4C90-1496-41C0-8650-CF213A0279D5}" destId="{753E2CD5-6C97-41C5-8F6F-B9E97502A39C}" srcOrd="0" destOrd="0" presId="urn:microsoft.com/office/officeart/2005/8/layout/matrix3"/>
    <dgm:cxn modelId="{3DCF1BA8-488E-4D72-B121-39FB05EE4DAA}" srcId="{3E6E0F95-7238-47B9-B2D0-B16A117C2E65}" destId="{93BA6B8B-DEC1-4947-90B6-4EE1F44948CC}" srcOrd="3" destOrd="0" parTransId="{FB1500E0-FDE4-4CB4-B233-374F6778E471}" sibTransId="{8F6959D3-4DED-4874-83DE-52801605254D}"/>
    <dgm:cxn modelId="{1B1813AA-5D2C-4AC6-97B1-004E8513925E}" srcId="{3E6E0F95-7238-47B9-B2D0-B16A117C2E65}" destId="{13C11C19-BE8E-4A26-8059-6D0D29D9ABA1}" srcOrd="1" destOrd="0" parTransId="{B6B28532-5FB3-4440-B2D2-A6049FD247B5}" sibTransId="{88212DD6-DD76-474D-8EE7-4A8A32C65247}"/>
    <dgm:cxn modelId="{28E0DEAE-FB06-4CD7-BA6E-F7AE62691438}" type="presOf" srcId="{93BA6B8B-DEC1-4947-90B6-4EE1F44948CC}" destId="{2976DE16-A71C-493C-A9AF-B32C8C7DF68F}" srcOrd="0" destOrd="0" presId="urn:microsoft.com/office/officeart/2005/8/layout/matrix3"/>
    <dgm:cxn modelId="{01EAECBA-EB18-4862-A632-0BB9A0E6FB1E}" srcId="{3E6E0F95-7238-47B9-B2D0-B16A117C2E65}" destId="{2746018A-B982-4998-ADD8-774CB85D8E54}" srcOrd="0" destOrd="0" parTransId="{5CC0BD26-3FD2-450E-9747-C97231C9C04C}" sibTransId="{C050FC78-ED49-45EC-997A-B17D63475173}"/>
    <dgm:cxn modelId="{2BE47CEE-0527-4BA3-BBFE-E53ED983E398}" type="presOf" srcId="{2746018A-B982-4998-ADD8-774CB85D8E54}" destId="{3D336360-B1A8-4C70-A767-5A531B93B689}" srcOrd="0" destOrd="0" presId="urn:microsoft.com/office/officeart/2005/8/layout/matrix3"/>
    <dgm:cxn modelId="{E8C9638C-F05D-4135-8AA3-17D795CAE418}" type="presParOf" srcId="{77B3743C-FF42-433E-ADCD-B2CC7260A586}" destId="{45E83A4D-F173-490F-A9F7-F908B6BC0E58}" srcOrd="0" destOrd="0" presId="urn:microsoft.com/office/officeart/2005/8/layout/matrix3"/>
    <dgm:cxn modelId="{5D871776-E0D0-4792-9764-3DFF5FF3F1AC}" type="presParOf" srcId="{77B3743C-FF42-433E-ADCD-B2CC7260A586}" destId="{3D336360-B1A8-4C70-A767-5A531B93B689}" srcOrd="1" destOrd="0" presId="urn:microsoft.com/office/officeart/2005/8/layout/matrix3"/>
    <dgm:cxn modelId="{0F25BBB1-7519-4AEE-986A-47B72188EB7E}" type="presParOf" srcId="{77B3743C-FF42-433E-ADCD-B2CC7260A586}" destId="{8BF6F007-8758-439A-838D-A4AA07F44C8B}" srcOrd="2" destOrd="0" presId="urn:microsoft.com/office/officeart/2005/8/layout/matrix3"/>
    <dgm:cxn modelId="{E5963634-32BA-47B7-923E-06C09DF698D2}" type="presParOf" srcId="{77B3743C-FF42-433E-ADCD-B2CC7260A586}" destId="{753E2CD5-6C97-41C5-8F6F-B9E97502A39C}" srcOrd="3" destOrd="0" presId="urn:microsoft.com/office/officeart/2005/8/layout/matrix3"/>
    <dgm:cxn modelId="{A456C777-0087-435D-B062-DFC61797D140}" type="presParOf" srcId="{77B3743C-FF42-433E-ADCD-B2CC7260A586}" destId="{2976DE16-A71C-493C-A9AF-B32C8C7DF68F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F1D99C-6BB0-4117-BEFE-CCCEA815D477}">
      <dsp:nvSpPr>
        <dsp:cNvPr id="0" name=""/>
        <dsp:cNvSpPr/>
      </dsp:nvSpPr>
      <dsp:spPr>
        <a:xfrm rot="5400000">
          <a:off x="2321976" y="-819226"/>
          <a:ext cx="701730" cy="2515616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i="0" kern="1200" baseline="0"/>
            <a:t>genetically modified variant of alteplase</a:t>
          </a:r>
          <a:endParaRPr lang="en-US" sz="1000" kern="120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i="0" kern="1200" baseline="0"/>
            <a:t>regulatory approval for AMI</a:t>
          </a:r>
          <a:endParaRPr lang="en-US" sz="1000" kern="120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i="0" kern="1200" baseline="0"/>
            <a:t>Third generation fibrinolytic</a:t>
          </a:r>
          <a:endParaRPr lang="en-US" sz="1000" kern="1200"/>
        </a:p>
      </dsp:txBody>
      <dsp:txXfrm rot="-5400000">
        <a:off x="1415033" y="121973"/>
        <a:ext cx="2481360" cy="633218"/>
      </dsp:txXfrm>
    </dsp:sp>
    <dsp:sp modelId="{0DB3B19D-6E06-4E09-9D90-D3D130D07847}">
      <dsp:nvSpPr>
        <dsp:cNvPr id="0" name=""/>
        <dsp:cNvSpPr/>
      </dsp:nvSpPr>
      <dsp:spPr>
        <a:xfrm>
          <a:off x="0" y="0"/>
          <a:ext cx="1415034" cy="87716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 baseline="0" dirty="0"/>
            <a:t>Tenecteplase</a:t>
          </a:r>
          <a:endParaRPr lang="en-US" sz="1700" kern="1200" dirty="0"/>
        </a:p>
      </dsp:txBody>
      <dsp:txXfrm>
        <a:off x="42820" y="42820"/>
        <a:ext cx="1329394" cy="7915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642EA0-5A17-413B-8D72-20906C21060B}">
      <dsp:nvSpPr>
        <dsp:cNvPr id="0" name=""/>
        <dsp:cNvSpPr/>
      </dsp:nvSpPr>
      <dsp:spPr>
        <a:xfrm rot="5400000">
          <a:off x="2200957" y="-747883"/>
          <a:ext cx="738664" cy="241909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i="0" kern="1200" baseline="0" dirty="0"/>
            <a:t>recombinant form of human tPA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i="0" kern="1200" baseline="0" dirty="0"/>
            <a:t>regulatory approval for AMI/AIS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i="0" kern="1200" baseline="0"/>
            <a:t>Second generation fibrinolytic</a:t>
          </a:r>
          <a:endParaRPr lang="en-US" sz="1200" kern="1200"/>
        </a:p>
      </dsp:txBody>
      <dsp:txXfrm rot="-5400000">
        <a:off x="1360742" y="128391"/>
        <a:ext cx="2383037" cy="666546"/>
      </dsp:txXfrm>
    </dsp:sp>
    <dsp:sp modelId="{42644929-1C68-432C-88B3-5F0C48BC82E5}">
      <dsp:nvSpPr>
        <dsp:cNvPr id="0" name=""/>
        <dsp:cNvSpPr/>
      </dsp:nvSpPr>
      <dsp:spPr>
        <a:xfrm>
          <a:off x="0" y="0"/>
          <a:ext cx="1360741" cy="92333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i="0" kern="1200" baseline="0"/>
            <a:t>Alteplase</a:t>
          </a:r>
          <a:endParaRPr lang="en-US" sz="2200" kern="1200"/>
        </a:p>
      </dsp:txBody>
      <dsp:txXfrm>
        <a:off x="45073" y="45073"/>
        <a:ext cx="1270595" cy="8331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E83A4D-F173-490F-A9F7-F908B6BC0E58}">
      <dsp:nvSpPr>
        <dsp:cNvPr id="0" name=""/>
        <dsp:cNvSpPr/>
      </dsp:nvSpPr>
      <dsp:spPr>
        <a:xfrm>
          <a:off x="138039" y="0"/>
          <a:ext cx="2948384" cy="2948384"/>
        </a:xfrm>
        <a:prstGeom prst="diamond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336360-B1A8-4C70-A767-5A531B93B689}">
      <dsp:nvSpPr>
        <dsp:cNvPr id="0" name=""/>
        <dsp:cNvSpPr/>
      </dsp:nvSpPr>
      <dsp:spPr>
        <a:xfrm>
          <a:off x="418136" y="280096"/>
          <a:ext cx="1149869" cy="1149869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b="0" i="0" kern="1200" dirty="0"/>
            <a:t>SINGLE BOLUS</a:t>
          </a:r>
          <a:endParaRPr lang="en-US" sz="1300" kern="1200" dirty="0"/>
        </a:p>
      </dsp:txBody>
      <dsp:txXfrm>
        <a:off x="474268" y="336228"/>
        <a:ext cx="1037605" cy="1037605"/>
      </dsp:txXfrm>
    </dsp:sp>
    <dsp:sp modelId="{8BF6F007-8758-439A-838D-A4AA07F44C8B}">
      <dsp:nvSpPr>
        <dsp:cNvPr id="0" name=""/>
        <dsp:cNvSpPr/>
      </dsp:nvSpPr>
      <dsp:spPr>
        <a:xfrm>
          <a:off x="1656457" y="280096"/>
          <a:ext cx="1149869" cy="1149869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SHORTER PREPARATION TIME</a:t>
          </a:r>
        </a:p>
      </dsp:txBody>
      <dsp:txXfrm>
        <a:off x="1712589" y="336228"/>
        <a:ext cx="1037605" cy="1037605"/>
      </dsp:txXfrm>
    </dsp:sp>
    <dsp:sp modelId="{753E2CD5-6C97-41C5-8F6F-B9E97502A39C}">
      <dsp:nvSpPr>
        <dsp:cNvPr id="0" name=""/>
        <dsp:cNvSpPr/>
      </dsp:nvSpPr>
      <dsp:spPr>
        <a:xfrm>
          <a:off x="418136" y="1518417"/>
          <a:ext cx="1149869" cy="1149869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NO PUMP</a:t>
          </a:r>
        </a:p>
      </dsp:txBody>
      <dsp:txXfrm>
        <a:off x="474268" y="1574549"/>
        <a:ext cx="1037605" cy="1037605"/>
      </dsp:txXfrm>
    </dsp:sp>
    <dsp:sp modelId="{2976DE16-A71C-493C-A9AF-B32C8C7DF68F}">
      <dsp:nvSpPr>
        <dsp:cNvPr id="0" name=""/>
        <dsp:cNvSpPr/>
      </dsp:nvSpPr>
      <dsp:spPr>
        <a:xfrm>
          <a:off x="1656457" y="1518417"/>
          <a:ext cx="1149869" cy="1149869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NO</a:t>
          </a:r>
          <a:r>
            <a:rPr lang="en-US" sz="1300" kern="1200" baseline="0" dirty="0"/>
            <a:t> SECOND IV</a:t>
          </a:r>
          <a:endParaRPr lang="en-US" sz="1300" kern="1200" dirty="0"/>
        </a:p>
      </dsp:txBody>
      <dsp:txXfrm>
        <a:off x="1712589" y="1574549"/>
        <a:ext cx="1037605" cy="10376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0670D-3BA4-4D35-85E8-94AA7BBA54F2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82C6A3-F335-4C4B-ABA3-233C7584D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173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76263" y="793750"/>
            <a:ext cx="5705475" cy="3209925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l-GR" altLang="el-G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35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l-GR" altLang="el-G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20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l-GR">
              <a:latin typeface="Arial" panose="020B0604020202020204" pitchFamily="34" charset="0"/>
            </a:endParaRPr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D87D63B-14CA-4306-8BC7-A236931C526C}" type="slidenum">
              <a:rPr lang="en-US" sz="1200" b="0">
                <a:latin typeface="Arial" panose="020B0604020202020204" pitchFamily="34" charset="0"/>
              </a:rPr>
              <a:pPr/>
              <a:t>8</a:t>
            </a:fld>
            <a:endParaRPr lang="en-US" sz="1200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95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l-GR" altLang="el-GR">
              <a:latin typeface="Arial" panose="020B0604020202020204" pitchFamily="34" charset="0"/>
            </a:endParaRPr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E02E3C6-C882-4B22-A56D-DDA1AD191775}" type="slidenum">
              <a:rPr lang="en-US" altLang="el-GR" sz="1200" b="0" smtClean="0"/>
              <a:pPr/>
              <a:t>9</a:t>
            </a:fld>
            <a:endParaRPr lang="en-US" altLang="el-GR" sz="1200" b="0"/>
          </a:p>
        </p:txBody>
      </p:sp>
    </p:spTree>
    <p:extLst>
      <p:ext uri="{BB962C8B-B14F-4D97-AF65-F5344CB8AC3E}">
        <p14:creationId xmlns:p14="http://schemas.microsoft.com/office/powerpoint/2010/main" val="902008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Up to 60% of patients with suspected TIA may have a mimic syndrome.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6010C-DA2C-4C94-BA96-DA6D0C093A1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8589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l-GR" altLang="el-GR">
              <a:latin typeface="Arial" panose="020B0604020202020204" pitchFamily="34" charset="0"/>
            </a:endParaRPr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8C5522-7E1B-4A7B-9C65-CBC9FCD2C6AD}" type="slidenum">
              <a:rPr lang="en-US" altLang="el-GR" sz="1200" b="0" smtClean="0"/>
              <a:pPr/>
              <a:t>11</a:t>
            </a:fld>
            <a:endParaRPr lang="en-US" altLang="el-GR" sz="1200" b="0"/>
          </a:p>
        </p:txBody>
      </p:sp>
    </p:spTree>
    <p:extLst>
      <p:ext uri="{BB962C8B-B14F-4D97-AF65-F5344CB8AC3E}">
        <p14:creationId xmlns:p14="http://schemas.microsoft.com/office/powerpoint/2010/main" val="511106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AF720B8-D19A-4AA1-BAC4-1B710ADEA3D3}" type="slidenum">
              <a:rPr lang="en-US" altLang="el-GR" sz="1200" b="0">
                <a:latin typeface="Arial" panose="020B0604020202020204" pitchFamily="34" charset="0"/>
              </a:rPr>
              <a:pPr/>
              <a:t>15</a:t>
            </a:fld>
            <a:endParaRPr lang="en-US" altLang="el-GR" sz="1200" b="0">
              <a:latin typeface="Arial" panose="020B0604020202020204" pitchFamily="34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268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l-GR" altLang="el-GR">
              <a:latin typeface="Arial" panose="020B0604020202020204" pitchFamily="34" charset="0"/>
            </a:endParaRPr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50B3016-C23F-40AC-B915-DFBC724EBF8D}" type="slidenum">
              <a:rPr lang="en-US" altLang="el-GR" sz="1200" b="0" smtClean="0"/>
              <a:pPr/>
              <a:t>17</a:t>
            </a:fld>
            <a:endParaRPr lang="en-US" altLang="el-GR" sz="1200" b="0"/>
          </a:p>
        </p:txBody>
      </p:sp>
    </p:spTree>
    <p:extLst>
      <p:ext uri="{BB962C8B-B14F-4D97-AF65-F5344CB8AC3E}">
        <p14:creationId xmlns:p14="http://schemas.microsoft.com/office/powerpoint/2010/main" val="469494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l-GR" altLang="el-G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889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l-GR" altLang="el-GR">
              <a:latin typeface="Arial" panose="020B0604020202020204" pitchFamily="34" charset="0"/>
            </a:endParaRPr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EC00101-94C8-4297-AF73-F992B9A689B5}" type="slidenum">
              <a:rPr lang="en-US" altLang="el-GR" sz="1200" b="0" smtClean="0"/>
              <a:pPr/>
              <a:t>24</a:t>
            </a:fld>
            <a:endParaRPr lang="en-US" altLang="el-GR" sz="1200" b="0"/>
          </a:p>
        </p:txBody>
      </p:sp>
    </p:spTree>
    <p:extLst>
      <p:ext uri="{BB962C8B-B14F-4D97-AF65-F5344CB8AC3E}">
        <p14:creationId xmlns:p14="http://schemas.microsoft.com/office/powerpoint/2010/main" val="13685326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l-GR" altLang="el-G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671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l-GR" altLang="el-G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0336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l-GR" altLang="el-G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917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l-GR" altLang="el-G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939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l-GR" altLang="el-G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8325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l-GR" altLang="el-G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6168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kern="100" dirty="0"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Discuss the benefits of thrombolysis and thrombectomy.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kern="100" dirty="0"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Highlight the need for equitable access.</a:t>
            </a:r>
            <a:endParaRPr lang="el-GR" kern="100" dirty="0">
              <a:latin typeface="Arial Nova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0C6A29-4676-420C-BBE3-ACC2B80F64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17209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E8CDA0B-8367-4555-8529-2EB1EB784C92}" type="slidenum">
              <a:rPr lang="en-US" altLang="el-GR" sz="1200" b="0" smtClean="0"/>
              <a:pPr/>
              <a:t>43</a:t>
            </a:fld>
            <a:endParaRPr lang="en-US" altLang="el-GR" sz="1200" b="0"/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353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B2E94D-FF57-407D-A569-D9532A77A45F}" type="slidenum">
              <a:rPr lang="en-US" altLang="el-GR" sz="1200" b="0" smtClean="0"/>
              <a:pPr/>
              <a:t>44</a:t>
            </a:fld>
            <a:endParaRPr lang="en-US" altLang="el-GR" sz="1200" b="0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0887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D206F03-7966-4FC4-B644-4DB19C13FE3D}" type="slidenum">
              <a:rPr lang="el-GR" altLang="el-GR" sz="1200" b="0" smtClean="0">
                <a:solidFill>
                  <a:srgbClr val="FFFFFF"/>
                </a:solidFill>
              </a:rPr>
              <a:pPr/>
              <a:t>45</a:t>
            </a:fld>
            <a:endParaRPr lang="el-GR" altLang="el-GR" sz="1200" b="0">
              <a:solidFill>
                <a:srgbClr val="FFFFFF"/>
              </a:solidFill>
            </a:endParaRPr>
          </a:p>
        </p:txBody>
      </p:sp>
      <p:sp>
        <p:nvSpPr>
          <p:cNvPr id="2078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95325"/>
            <a:ext cx="6080125" cy="3421063"/>
          </a:xfrm>
          <a:solidFill>
            <a:srgbClr val="FFFFFF"/>
          </a:solidFill>
          <a:ln/>
        </p:spPr>
      </p:sp>
      <p:sp>
        <p:nvSpPr>
          <p:cNvPr id="2078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0050" cy="4108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el-G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9224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32BE0F-8C88-44A4-BBC6-EFA4A0D186CC}" type="slidenum">
              <a:rPr lang="el-GR" altLang="el-GR" sz="1200" b="0" smtClean="0">
                <a:solidFill>
                  <a:srgbClr val="FFFFFF"/>
                </a:solidFill>
              </a:rPr>
              <a:pPr/>
              <a:t>49</a:t>
            </a:fld>
            <a:endParaRPr lang="el-GR" altLang="el-GR" sz="1200" b="0">
              <a:solidFill>
                <a:srgbClr val="FFFFFF"/>
              </a:solidFill>
            </a:endParaRPr>
          </a:p>
        </p:txBody>
      </p:sp>
      <p:sp>
        <p:nvSpPr>
          <p:cNvPr id="1966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95325"/>
            <a:ext cx="6086475" cy="3424238"/>
          </a:xfrm>
          <a:solidFill>
            <a:srgbClr val="FFFFFF"/>
          </a:solidFill>
          <a:ln/>
        </p:spPr>
      </p:sp>
      <p:sp>
        <p:nvSpPr>
          <p:cNvPr id="1966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1638" cy="411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el-G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2989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86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l-GR" altLang="el-GR">
              <a:latin typeface="Arial" panose="020B0604020202020204" pitchFamily="34" charset="0"/>
            </a:endParaRPr>
          </a:p>
        </p:txBody>
      </p:sp>
      <p:sp>
        <p:nvSpPr>
          <p:cNvPr id="198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FE28DA-D205-43CC-ABCE-A20566420CE6}" type="slidenum">
              <a:rPr lang="en-US" altLang="el-GR" sz="1200" b="0" smtClean="0"/>
              <a:pPr/>
              <a:t>50</a:t>
            </a:fld>
            <a:endParaRPr lang="en-US" altLang="el-GR" sz="1200" b="0"/>
          </a:p>
        </p:txBody>
      </p:sp>
    </p:spTree>
    <p:extLst>
      <p:ext uri="{BB962C8B-B14F-4D97-AF65-F5344CB8AC3E}">
        <p14:creationId xmlns:p14="http://schemas.microsoft.com/office/powerpoint/2010/main" val="19022201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l-GR" altLang="el-GR">
              <a:latin typeface="Arial" panose="020B0604020202020204" pitchFamily="34" charset="0"/>
            </a:endParaRPr>
          </a:p>
        </p:txBody>
      </p:sp>
      <p:sp>
        <p:nvSpPr>
          <p:cNvPr id="200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6AF492-16BA-4555-9969-EDFA93021DCB}" type="slidenum">
              <a:rPr lang="en-US" altLang="el-GR" sz="1200" b="0" smtClean="0"/>
              <a:pPr/>
              <a:t>51</a:t>
            </a:fld>
            <a:endParaRPr lang="en-US" altLang="el-GR" sz="1200" b="0"/>
          </a:p>
        </p:txBody>
      </p:sp>
    </p:spTree>
    <p:extLst>
      <p:ext uri="{BB962C8B-B14F-4D97-AF65-F5344CB8AC3E}">
        <p14:creationId xmlns:p14="http://schemas.microsoft.com/office/powerpoint/2010/main" val="24101926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8825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6640BE-EBC7-4EDC-A645-D9B669E121B9}" type="slidenum">
              <a:rPr lang="el-GR" altLang="el-GR" sz="1200" b="0" smtClean="0">
                <a:solidFill>
                  <a:srgbClr val="FFFFFF"/>
                </a:solidFill>
              </a:rPr>
              <a:pPr/>
              <a:t>53</a:t>
            </a:fld>
            <a:endParaRPr lang="el-GR" altLang="el-GR" sz="1200" b="0">
              <a:solidFill>
                <a:srgbClr val="FFFFFF"/>
              </a:solidFill>
            </a:endParaRPr>
          </a:p>
        </p:txBody>
      </p:sp>
      <p:sp>
        <p:nvSpPr>
          <p:cNvPr id="2099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95325"/>
            <a:ext cx="6086475" cy="3424238"/>
          </a:xfrm>
          <a:solidFill>
            <a:srgbClr val="FFFFFF"/>
          </a:solidFill>
          <a:ln/>
        </p:spPr>
      </p:sp>
      <p:sp>
        <p:nvSpPr>
          <p:cNvPr id="2099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1638" cy="411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el-G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2650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0026ED8-8B16-4BB8-A748-A70CE7EA59EA}" type="slidenum">
              <a:rPr lang="el-GR" altLang="el-GR" sz="1200" b="0" smtClean="0">
                <a:solidFill>
                  <a:srgbClr val="FFFFFF"/>
                </a:solidFill>
              </a:rPr>
              <a:pPr/>
              <a:t>54</a:t>
            </a:fld>
            <a:endParaRPr lang="el-GR" altLang="el-GR" sz="1200" b="0">
              <a:solidFill>
                <a:srgbClr val="FFFFFF"/>
              </a:solidFill>
            </a:endParaRPr>
          </a:p>
        </p:txBody>
      </p:sp>
      <p:sp>
        <p:nvSpPr>
          <p:cNvPr id="2119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95325"/>
            <a:ext cx="6091237" cy="3427413"/>
          </a:xfrm>
          <a:solidFill>
            <a:srgbClr val="FFFFFF"/>
          </a:solidFill>
          <a:ln/>
        </p:spPr>
      </p:sp>
      <p:sp>
        <p:nvSpPr>
          <p:cNvPr id="211972" name="Rectangle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el-G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4133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Committee for Medicinal Products for Human Use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3EDE12-97DA-4836-BA9D-B5DABB38350F}" type="slidenum">
              <a:rPr lang="en-US" altLang="en-US" smtClean="0"/>
              <a:pPr>
                <a:defRPr/>
              </a:pPr>
              <a:t>72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84977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966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8D42-9331-4A02-842E-0893CF532937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75778-C510-4299-97A9-9383D0103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330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8D42-9331-4A02-842E-0893CF532937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75778-C510-4299-97A9-9383D0103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23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8D42-9331-4A02-842E-0893CF532937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75778-C510-4299-97A9-9383D0103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04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8D42-9331-4A02-842E-0893CF532937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75778-C510-4299-97A9-9383D0103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1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8D42-9331-4A02-842E-0893CF532937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75778-C510-4299-97A9-9383D0103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500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8D42-9331-4A02-842E-0893CF532937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75778-C510-4299-97A9-9383D0103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96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8D42-9331-4A02-842E-0893CF532937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75778-C510-4299-97A9-9383D0103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57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8D42-9331-4A02-842E-0893CF532937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75778-C510-4299-97A9-9383D0103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03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8D42-9331-4A02-842E-0893CF532937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75778-C510-4299-97A9-9383D0103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430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8D42-9331-4A02-842E-0893CF532937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75778-C510-4299-97A9-9383D0103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0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8D42-9331-4A02-842E-0893CF532937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75778-C510-4299-97A9-9383D0103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47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413FB-C35E-3B46-B571-F12E1062EC73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86070-2D9B-644A-8CB6-44C29EDE65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36C988C4-F0F5-C343-BB37-ECBDFD2ED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077" y="211354"/>
            <a:ext cx="10024761" cy="766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467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January 20, 2026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67753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>
          <p15:clr>
            <a:srgbClr val="FBAE40"/>
          </p15:clr>
        </p15:guide>
        <p15:guide id="7" orient="horz" pos="1440">
          <p15:clr>
            <a:srgbClr val="FBAE40"/>
          </p15:clr>
        </p15:guide>
        <p15:guide id="9" orient="horz" pos="1224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January 20, 2026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59475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>
          <p15:clr>
            <a:srgbClr val="FBAE40"/>
          </p15:clr>
        </p15:guide>
        <p15:guide id="4" pos="516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>
          <p15:clr>
            <a:srgbClr val="FBAE40"/>
          </p15:clr>
        </p15:guide>
        <p15:guide id="11" pos="2880">
          <p15:clr>
            <a:srgbClr val="FBAE40"/>
          </p15:clr>
        </p15:guide>
        <p15:guide id="12" orient="horz" pos="175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8367" y="466725"/>
            <a:ext cx="11275484" cy="90011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78367" y="1798639"/>
            <a:ext cx="5535084" cy="395922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16651" y="1798639"/>
            <a:ext cx="5537200" cy="395922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71360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/>
          </p:nvPr>
        </p:nvSpPr>
        <p:spPr>
          <a:xfrm>
            <a:off x="914400" y="533400"/>
            <a:ext cx="10363200" cy="5715000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3965814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A8D42-9331-4A02-842E-0893CF532937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75778-C510-4299-97A9-9383D0103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466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4" r:id="rId13"/>
    <p:sldLayoutId id="2147483665" r:id="rId14"/>
    <p:sldLayoutId id="2147483666" r:id="rId15"/>
    <p:sldLayoutId id="214748366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wmf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8.png"/><Relationship Id="rId4" Type="http://schemas.openxmlformats.org/officeDocument/2006/relationships/image" Target="../media/image4.jpeg"/><Relationship Id="rId9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2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mp"/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tmp"/><Relationship Id="rId5" Type="http://schemas.openxmlformats.org/officeDocument/2006/relationships/image" Target="../media/image33.tmp"/><Relationship Id="rId4" Type="http://schemas.openxmlformats.org/officeDocument/2006/relationships/image" Target="../media/image32.tm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mp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mp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mp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mp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mp"/><Relationship Id="rId2" Type="http://schemas.openxmlformats.org/officeDocument/2006/relationships/image" Target="../media/image51.tmp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mp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tmp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mp"/><Relationship Id="rId2" Type="http://schemas.openxmlformats.org/officeDocument/2006/relationships/image" Target="../media/image75.tmp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tmp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tmp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tmp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tmp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tmp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tmp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tmp"/><Relationship Id="rId2" Type="http://schemas.openxmlformats.org/officeDocument/2006/relationships/image" Target="../media/image83.tmp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tmp"/><Relationship Id="rId2" Type="http://schemas.openxmlformats.org/officeDocument/2006/relationships/image" Target="../media/image85.tmp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diagramLayout" Target="../diagrams/layout2.xml"/><Relationship Id="rId3" Type="http://schemas.openxmlformats.org/officeDocument/2006/relationships/image" Target="../media/image88.png"/><Relationship Id="rId7" Type="http://schemas.openxmlformats.org/officeDocument/2006/relationships/diagramData" Target="../diagrams/data1.xml"/><Relationship Id="rId12" Type="http://schemas.openxmlformats.org/officeDocument/2006/relationships/diagramData" Target="../diagrams/data2.xml"/><Relationship Id="rId2" Type="http://schemas.openxmlformats.org/officeDocument/2006/relationships/image" Target="../media/image87.png"/><Relationship Id="rId16" Type="http://schemas.microsoft.com/office/2007/relationships/diagramDrawing" Target="../diagrams/drawing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1.png"/><Relationship Id="rId11" Type="http://schemas.microsoft.com/office/2007/relationships/diagramDrawing" Target="../diagrams/drawing1.xml"/><Relationship Id="rId5" Type="http://schemas.openxmlformats.org/officeDocument/2006/relationships/image" Target="../media/image90.emf"/><Relationship Id="rId15" Type="http://schemas.openxmlformats.org/officeDocument/2006/relationships/diagramColors" Target="../diagrams/colors2.xml"/><Relationship Id="rId10" Type="http://schemas.openxmlformats.org/officeDocument/2006/relationships/diagramColors" Target="../diagrams/colors1.xml"/><Relationship Id="rId4" Type="http://schemas.openxmlformats.org/officeDocument/2006/relationships/image" Target="../media/image89.emf"/><Relationship Id="rId9" Type="http://schemas.openxmlformats.org/officeDocument/2006/relationships/diagramQuickStyle" Target="../diagrams/quickStyle1.xml"/><Relationship Id="rId14" Type="http://schemas.openxmlformats.org/officeDocument/2006/relationships/diagramQuickStyle" Target="../diagrams/quickStyle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92.em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66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100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6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tmp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6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2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jpeg"/><Relationship Id="rId4" Type="http://schemas.openxmlformats.org/officeDocument/2006/relationships/image" Target="../media/image118.tif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1.emf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tmp"/><Relationship Id="rId2" Type="http://schemas.openxmlformats.org/officeDocument/2006/relationships/image" Target="../media/image122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tmp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tmp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tmp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tmp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tmp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tmp"/><Relationship Id="rId2" Type="http://schemas.openxmlformats.org/officeDocument/2006/relationships/image" Target="../media/image130.tmp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hyperlink" Target="https://radiopaedia.org/articles/basal-ganglia-haemorrhage-2?lang=us" TargetMode="Externa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tmp"/><Relationship Id="rId2" Type="http://schemas.openxmlformats.org/officeDocument/2006/relationships/image" Target="../media/image132.tmp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tmp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Ελένη Μπακόλα</a:t>
            </a:r>
          </a:p>
          <a:p>
            <a:r>
              <a:rPr lang="el-GR" dirty="0"/>
              <a:t>Νευρολόγος</a:t>
            </a:r>
          </a:p>
          <a:p>
            <a:r>
              <a:rPr lang="el-GR" dirty="0"/>
              <a:t>Επιμελήτρια Α’</a:t>
            </a:r>
          </a:p>
          <a:p>
            <a:r>
              <a:rPr lang="el-GR" dirty="0"/>
              <a:t>ΠΓΝ «</a:t>
            </a:r>
            <a:r>
              <a:rPr lang="el-GR" dirty="0" err="1"/>
              <a:t>Αττικόν</a:t>
            </a:r>
            <a:r>
              <a:rPr lang="el-GR" dirty="0"/>
              <a:t>»</a:t>
            </a:r>
            <a:endParaRPr lang="en-US" dirty="0"/>
          </a:p>
        </p:txBody>
      </p:sp>
      <p:sp>
        <p:nvSpPr>
          <p:cNvPr id="4" name="Τίτλος 1">
            <a:extLst>
              <a:ext uri="{FF2B5EF4-FFF2-40B4-BE49-F238E27FC236}">
                <a16:creationId xmlns:a16="http://schemas.microsoft.com/office/drawing/2014/main" id="{7019E350-3429-E346-9614-F7B010CE3C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b="1" dirty="0"/>
              <a:t>Διαχείριση ΑΕΕ </a:t>
            </a:r>
          </a:p>
        </p:txBody>
      </p:sp>
    </p:spTree>
    <p:extLst>
      <p:ext uri="{BB962C8B-B14F-4D97-AF65-F5344CB8AC3E}">
        <p14:creationId xmlns:p14="http://schemas.microsoft.com/office/powerpoint/2010/main" val="1133519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>
            <a:extLst>
              <a:ext uri="{FF2B5EF4-FFF2-40B4-BE49-F238E27FC236}">
                <a16:creationId xmlns:a16="http://schemas.microsoft.com/office/drawing/2014/main" id="{1B7F46AF-9BAE-E54D-A827-9BF76968E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507" y="1683504"/>
            <a:ext cx="7863445" cy="305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976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00F2C4A-03AA-B248-846E-128D9324F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184" y="213643"/>
            <a:ext cx="9612923" cy="897638"/>
          </a:xfrm>
        </p:spPr>
        <p:txBody>
          <a:bodyPr/>
          <a:lstStyle/>
          <a:p>
            <a:pPr algn="ctr"/>
            <a:r>
              <a:rPr lang="en-US" b="1" dirty="0"/>
              <a:t>AEE</a:t>
            </a:r>
            <a:r>
              <a:rPr lang="el-GR" b="1" dirty="0"/>
              <a:t>: Ορισμός- </a:t>
            </a:r>
            <a:r>
              <a:rPr lang="en-US" b="1" dirty="0"/>
              <a:t> </a:t>
            </a:r>
            <a:r>
              <a:rPr lang="el-GR" b="1" dirty="0"/>
              <a:t>Επιδημιολογικά δεδομένα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0491ABC-5ECA-3149-A831-863DF2A5A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260" y="1225485"/>
            <a:ext cx="11504645" cy="4351338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Μη αναστρέψιμη βλάβη του εγκεφαλικού παρεγχύματος αγγειακής αιτιολογίας</a:t>
            </a:r>
            <a:endParaRPr lang="en-US" dirty="0"/>
          </a:p>
          <a:p>
            <a:pPr lvl="1">
              <a:buFont typeface="Wingdings" pitchFamily="2" charset="2"/>
              <a:buChar char="Ø"/>
            </a:pPr>
            <a:r>
              <a:rPr lang="el-GR" dirty="0"/>
              <a:t>Είτε λόγω διακοπής παροχής αίματος στην πάσχουσα περιοχή (ισχαιμικό ΑΕΕ)</a:t>
            </a:r>
          </a:p>
          <a:p>
            <a:pPr lvl="1">
              <a:buFont typeface="Wingdings" pitchFamily="2" charset="2"/>
              <a:buChar char="Ø"/>
            </a:pPr>
            <a:r>
              <a:rPr lang="el-GR" dirty="0"/>
              <a:t>Είτε λόγω αιμορραγίας απότοκος ρήξης αγγείου (αιμορραγικό ΑΕΕ)</a:t>
            </a:r>
          </a:p>
          <a:p>
            <a:endParaRPr lang="el-GR" dirty="0"/>
          </a:p>
          <a:p>
            <a:r>
              <a:rPr lang="el-GR" dirty="0"/>
              <a:t>Αποτελούν </a:t>
            </a:r>
          </a:p>
          <a:p>
            <a:pPr lvl="1">
              <a:buFont typeface="Wingdings" pitchFamily="2" charset="2"/>
              <a:buChar char="Ø"/>
            </a:pPr>
            <a:r>
              <a:rPr lang="el-GR" dirty="0"/>
              <a:t>2</a:t>
            </a:r>
            <a:r>
              <a:rPr lang="el-GR" baseline="30000" dirty="0"/>
              <a:t>η</a:t>
            </a:r>
            <a:r>
              <a:rPr lang="el-GR" dirty="0"/>
              <a:t> πιο συχνή αιτία θανάτου σε ηλικίες &gt;60ετών και την πιο συχνή αιτία αναπηρίας</a:t>
            </a:r>
          </a:p>
          <a:p>
            <a:pPr lvl="1">
              <a:buFont typeface="Wingdings" pitchFamily="2" charset="2"/>
              <a:buChar char="Ø"/>
            </a:pPr>
            <a:r>
              <a:rPr lang="el-GR" dirty="0"/>
              <a:t>5</a:t>
            </a:r>
            <a:r>
              <a:rPr lang="el-GR" baseline="30000" dirty="0"/>
              <a:t>η</a:t>
            </a:r>
            <a:r>
              <a:rPr lang="el-GR" dirty="0"/>
              <a:t> πιο συχνή αιτία θανάτου σε ηλικίες &lt;60 ετών</a:t>
            </a:r>
          </a:p>
          <a:p>
            <a:pPr lvl="1">
              <a:buFont typeface="Wingdings" pitchFamily="2" charset="2"/>
              <a:buChar char="Ø"/>
            </a:pPr>
            <a:r>
              <a:rPr lang="el-GR" dirty="0"/>
              <a:t>2</a:t>
            </a:r>
            <a:r>
              <a:rPr lang="el-GR" baseline="30000" dirty="0"/>
              <a:t>η</a:t>
            </a:r>
            <a:r>
              <a:rPr lang="el-GR" dirty="0"/>
              <a:t> συχνότερη αιτία </a:t>
            </a:r>
            <a:r>
              <a:rPr lang="el-GR" dirty="0" err="1"/>
              <a:t>ανοϊκής</a:t>
            </a:r>
            <a:r>
              <a:rPr lang="el-GR" dirty="0"/>
              <a:t> διαταραχής</a:t>
            </a:r>
          </a:p>
          <a:p>
            <a:endParaRPr lang="el-GR" dirty="0"/>
          </a:p>
          <a:p>
            <a:r>
              <a:rPr lang="el-GR" dirty="0"/>
              <a:t>Κάθε έτος 15.000.000 άνθρωποι θα υποστούν ΑΕΕ </a:t>
            </a:r>
            <a:r>
              <a:rPr lang="el-GR" dirty="0">
                <a:sym typeface="Wingdings" pitchFamily="2" charset="2"/>
              </a:rPr>
              <a:t> 6.000.000 θα πεθάνουν </a:t>
            </a:r>
          </a:p>
          <a:p>
            <a:r>
              <a:rPr lang="el-GR" dirty="0"/>
              <a:t>Κάθε 6 δευτερόλεπτα </a:t>
            </a:r>
            <a:r>
              <a:rPr lang="el-GR" dirty="0">
                <a:sym typeface="Wingdings" pitchFamily="2" charset="2"/>
              </a:rPr>
              <a:t> 1 θανατηφόρο ΑΕΕ συμβαίνει κάπου στον κόσμο</a:t>
            </a:r>
          </a:p>
          <a:p>
            <a:r>
              <a:rPr lang="el-GR" dirty="0"/>
              <a:t>1 στους 6 συνανθρώπους μας κινδυνεύει </a:t>
            </a:r>
            <a:r>
              <a:rPr lang="el-GR" altLang="el-GR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</a:rPr>
              <a:t>να υποστεί ΑΕΕ κάποια στιγμή στη ζωή του</a:t>
            </a:r>
            <a:r>
              <a:rPr lang="en-US" altLang="el-GR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</a:rPr>
              <a:t> </a:t>
            </a:r>
            <a:endParaRPr lang="el-GR" dirty="0"/>
          </a:p>
          <a:p>
            <a:endParaRPr lang="el-GR" dirty="0"/>
          </a:p>
          <a:p>
            <a:endParaRPr lang="en-US" dirty="0">
              <a:sym typeface="Wingdings" pitchFamily="2" charset="2"/>
            </a:endParaRPr>
          </a:p>
          <a:p>
            <a:endParaRPr lang="el-GR" dirty="0">
              <a:sym typeface="Wingdings" pitchFamily="2" charset="2"/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81A28A-0577-6F4E-B7D3-C28C013A438B}"/>
              </a:ext>
            </a:extLst>
          </p:cNvPr>
          <p:cNvSpPr txBox="1"/>
          <p:nvPr/>
        </p:nvSpPr>
        <p:spPr>
          <a:xfrm>
            <a:off x="97971" y="6148955"/>
            <a:ext cx="4245429" cy="743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l-GR" sz="900" i="1" dirty="0">
                <a:latin typeface="Tahoma" panose="020B0604030504040204" pitchFamily="34" charset="0"/>
              </a:rPr>
              <a:t>Seshadri  et al. Lancet Neurology 2007;6:1104-1114</a:t>
            </a:r>
            <a:endParaRPr lang="el-GR" altLang="el-GR" sz="900" i="1" dirty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FF3399"/>
              </a:buClr>
              <a:buSzPct val="150000"/>
            </a:pPr>
            <a:r>
              <a:rPr lang="en-US" altLang="el-GR" sz="900" i="1" dirty="0">
                <a:latin typeface="Tahoma" panose="020B0604030504040204" pitchFamily="34" charset="0"/>
              </a:rPr>
              <a:t>Bushnell et al. Nat Clin </a:t>
            </a:r>
            <a:r>
              <a:rPr lang="en-US" altLang="el-GR" sz="900" i="1" dirty="0" err="1">
                <a:latin typeface="Tahoma" panose="020B0604030504040204" pitchFamily="34" charset="0"/>
              </a:rPr>
              <a:t>Prac</a:t>
            </a:r>
            <a:r>
              <a:rPr lang="en-US" altLang="el-GR" sz="900" i="1" dirty="0">
                <a:latin typeface="Tahoma" panose="020B0604030504040204" pitchFamily="34" charset="0"/>
              </a:rPr>
              <a:t> </a:t>
            </a:r>
            <a:r>
              <a:rPr lang="en-US" altLang="el-GR" sz="900" i="1" dirty="0" err="1">
                <a:latin typeface="Tahoma" panose="020B0604030504040204" pitchFamily="34" charset="0"/>
              </a:rPr>
              <a:t>Neur</a:t>
            </a:r>
            <a:r>
              <a:rPr lang="en-US" altLang="el-GR" sz="900" i="1" dirty="0">
                <a:latin typeface="Tahoma" panose="020B0604030504040204" pitchFamily="34" charset="0"/>
              </a:rPr>
              <a:t> 2008; 4:22-33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FF3399"/>
              </a:buClr>
              <a:buSzPct val="150000"/>
            </a:pPr>
            <a:r>
              <a:rPr lang="en-US" altLang="el-GR" sz="900" i="1" dirty="0">
                <a:latin typeface="Tahoma" panose="020B0604030504040204" pitchFamily="34" charset="0"/>
              </a:rPr>
              <a:t>WHO Report 2004: Atlas of Heart Disease</a:t>
            </a:r>
            <a:r>
              <a:rPr lang="el-GR" altLang="el-GR" sz="900" i="1" dirty="0">
                <a:latin typeface="Tahoma" panose="020B0604030504040204" pitchFamily="34" charset="0"/>
              </a:rPr>
              <a:t>s</a:t>
            </a:r>
            <a:r>
              <a:rPr lang="en-US" altLang="el-GR" sz="900" dirty="0">
                <a:latin typeface="Tahoma" panose="020B0604030504040204" pitchFamily="34" charset="0"/>
              </a:rPr>
              <a:t> and Stroke</a:t>
            </a:r>
            <a:endParaRPr lang="el-GR" altLang="el-GR" sz="900" dirty="0">
              <a:latin typeface="Tahoma" panose="020B0604030504040204" pitchFamily="34" charset="0"/>
            </a:endParaRPr>
          </a:p>
          <a:p>
            <a:endParaRPr lang="el-GR" sz="900" dirty="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C6A47B44-FE11-BD46-9066-F7A3E8313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376" y="5281898"/>
            <a:ext cx="4164623" cy="1576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0029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366" y="261145"/>
            <a:ext cx="6662737" cy="8382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l-GR" altLang="el-GR" sz="3600" dirty="0">
                <a:solidFill>
                  <a:srgbClr val="FF9900"/>
                </a:solidFill>
                <a:latin typeface="Tahoma" pitchFamily="34" charset="0"/>
              </a:rPr>
              <a:t>ΚΑΤΑΤΑΞ</a:t>
            </a:r>
            <a:r>
              <a:rPr lang="en-US" altLang="el-GR" sz="3600" dirty="0">
                <a:solidFill>
                  <a:srgbClr val="FF9900"/>
                </a:solidFill>
                <a:latin typeface="Tahoma" pitchFamily="34" charset="0"/>
              </a:rPr>
              <a:t>H</a:t>
            </a:r>
            <a:r>
              <a:rPr lang="el-GR" altLang="el-GR" sz="3600" dirty="0">
                <a:solidFill>
                  <a:srgbClr val="FF9900"/>
                </a:solidFill>
                <a:latin typeface="Tahoma" pitchFamily="34" charset="0"/>
              </a:rPr>
              <a:t> ΑΕΕ</a:t>
            </a:r>
            <a:br>
              <a:rPr lang="el-GR" altLang="el-GR" sz="3200" dirty="0">
                <a:solidFill>
                  <a:srgbClr val="FFFF00"/>
                </a:solidFill>
                <a:latin typeface="Tahoma" pitchFamily="34" charset="0"/>
              </a:rPr>
            </a:br>
            <a:r>
              <a:rPr lang="el-GR" altLang="el-GR" sz="2400" i="1" dirty="0" err="1">
                <a:latin typeface="Tahoma" pitchFamily="34" charset="0"/>
              </a:rPr>
              <a:t>Αιτιοπαθογενετικός</a:t>
            </a:r>
            <a:r>
              <a:rPr lang="el-GR" altLang="el-GR" sz="2400" i="1" dirty="0">
                <a:latin typeface="Tahoma" pitchFamily="34" charset="0"/>
              </a:rPr>
              <a:t> μηχανισμός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524001"/>
            <a:ext cx="8458200" cy="5033963"/>
          </a:xfrm>
        </p:spPr>
        <p:txBody>
          <a:bodyPr/>
          <a:lstStyle/>
          <a:p>
            <a:pPr>
              <a:lnSpc>
                <a:spcPct val="110000"/>
              </a:lnSpc>
              <a:buClr>
                <a:srgbClr val="FF00FF"/>
              </a:buClr>
              <a:buSzPct val="120000"/>
            </a:pPr>
            <a:r>
              <a:rPr lang="el-GR" altLang="el-GR" sz="1800" b="1" dirty="0">
                <a:latin typeface="Tahoma" panose="020B0604030504040204" pitchFamily="34" charset="0"/>
              </a:rPr>
              <a:t>ΙΣΧΑΙΜΙΚΑ				 	    	             80%</a:t>
            </a:r>
          </a:p>
          <a:p>
            <a:pPr lvl="1">
              <a:lnSpc>
                <a:spcPct val="90000"/>
              </a:lnSpc>
              <a:buClr>
                <a:srgbClr val="FF00FF"/>
              </a:buClr>
              <a:buSzPct val="120000"/>
              <a:buFontTx/>
              <a:buChar char="−"/>
            </a:pPr>
            <a:r>
              <a:rPr lang="el-GR" altLang="el-GR" sz="1800" b="1" dirty="0" err="1">
                <a:latin typeface="Tahoma" panose="020B0604030504040204" pitchFamily="34" charset="0"/>
              </a:rPr>
              <a:t>Αθηροθρομβωτική</a:t>
            </a:r>
            <a:r>
              <a:rPr lang="el-GR" altLang="el-GR" sz="1800" b="1" dirty="0">
                <a:latin typeface="Tahoma" panose="020B0604030504040204" pitchFamily="34" charset="0"/>
              </a:rPr>
              <a:t> νόσος μεγάλων αγγείων	             15-35%</a:t>
            </a:r>
            <a:r>
              <a:rPr lang="el-GR" altLang="el-GR" sz="1800" dirty="0">
                <a:latin typeface="Tahoma" panose="020B0604030504040204" pitchFamily="34" charset="0"/>
              </a:rPr>
              <a:t>	</a:t>
            </a:r>
            <a:r>
              <a:rPr lang="el-GR" altLang="el-GR" sz="1800" dirty="0" err="1">
                <a:latin typeface="Tahoma" panose="020B0604030504040204" pitchFamily="34" charset="0"/>
              </a:rPr>
              <a:t>Αιμοδυναμικό</a:t>
            </a:r>
            <a:r>
              <a:rPr lang="el-GR" altLang="el-GR" sz="1800" dirty="0">
                <a:latin typeface="Tahoma" panose="020B0604030504040204" pitchFamily="34" charset="0"/>
              </a:rPr>
              <a:t> </a:t>
            </a:r>
            <a:r>
              <a:rPr lang="el-GR" altLang="el-GR" sz="1800" dirty="0" err="1">
                <a:latin typeface="Tahoma" panose="020B0604030504040204" pitchFamily="34" charset="0"/>
              </a:rPr>
              <a:t>έμφρακτο</a:t>
            </a:r>
            <a:r>
              <a:rPr lang="el-GR" altLang="el-GR" sz="1800" dirty="0">
                <a:latin typeface="Tahoma" panose="020B0604030504040204" pitchFamily="34" charset="0"/>
              </a:rPr>
              <a:t> (</a:t>
            </a:r>
            <a:r>
              <a:rPr lang="el-GR" altLang="el-GR" sz="1800" dirty="0" err="1">
                <a:latin typeface="Tahoma" panose="020B0604030504040204" pitchFamily="34" charset="0"/>
              </a:rPr>
              <a:t>low-flow</a:t>
            </a:r>
            <a:r>
              <a:rPr lang="el-GR" altLang="el-GR" sz="1800" dirty="0">
                <a:latin typeface="Tahoma" panose="020B0604030504040204" pitchFamily="34" charset="0"/>
              </a:rPr>
              <a:t>)				</a:t>
            </a:r>
          </a:p>
          <a:p>
            <a:pPr lvl="1">
              <a:lnSpc>
                <a:spcPct val="90000"/>
              </a:lnSpc>
              <a:buClr>
                <a:srgbClr val="FF00FF"/>
              </a:buClr>
              <a:buSzPct val="120000"/>
              <a:buFontTx/>
              <a:buNone/>
            </a:pPr>
            <a:r>
              <a:rPr lang="el-GR" altLang="el-GR" sz="1800" dirty="0">
                <a:latin typeface="Tahoma" panose="020B0604030504040204" pitchFamily="34" charset="0"/>
              </a:rPr>
              <a:t>	  </a:t>
            </a:r>
            <a:r>
              <a:rPr lang="el-GR" altLang="el-GR" sz="1800" dirty="0" err="1">
                <a:latin typeface="Tahoma" panose="020B0604030504040204" pitchFamily="34" charset="0"/>
              </a:rPr>
              <a:t>Εμβολικό</a:t>
            </a:r>
            <a:r>
              <a:rPr lang="el-GR" altLang="el-GR" sz="1800" dirty="0">
                <a:latin typeface="Tahoma" panose="020B0604030504040204" pitchFamily="34" charset="0"/>
              </a:rPr>
              <a:t> </a:t>
            </a:r>
            <a:r>
              <a:rPr lang="el-GR" altLang="el-GR" sz="1800" dirty="0" err="1">
                <a:latin typeface="Tahoma" panose="020B0604030504040204" pitchFamily="34" charset="0"/>
              </a:rPr>
              <a:t>έμφρακτο</a:t>
            </a:r>
            <a:r>
              <a:rPr lang="el-GR" altLang="el-GR" sz="1800" dirty="0">
                <a:latin typeface="Tahoma" panose="020B0604030504040204" pitchFamily="34" charset="0"/>
              </a:rPr>
              <a:t> (</a:t>
            </a:r>
            <a:r>
              <a:rPr lang="en-US" altLang="el-GR" sz="1800" dirty="0">
                <a:latin typeface="Tahoma" panose="020B0604030504040204" pitchFamily="34" charset="0"/>
              </a:rPr>
              <a:t>artery to artery)</a:t>
            </a:r>
          </a:p>
          <a:p>
            <a:pPr lvl="1">
              <a:lnSpc>
                <a:spcPct val="110000"/>
              </a:lnSpc>
              <a:buClr>
                <a:srgbClr val="FF00FF"/>
              </a:buClr>
              <a:buSzPct val="120000"/>
              <a:buFontTx/>
              <a:buChar char="−"/>
            </a:pPr>
            <a:r>
              <a:rPr lang="el-GR" altLang="el-GR" sz="1800" b="1" dirty="0" err="1">
                <a:latin typeface="Tahoma" panose="020B0604030504040204" pitchFamily="34" charset="0"/>
              </a:rPr>
              <a:t>Κενοχωριώδη</a:t>
            </a:r>
            <a:r>
              <a:rPr lang="el-GR" altLang="el-GR" sz="1800" b="1" dirty="0">
                <a:latin typeface="Tahoma" panose="020B0604030504040204" pitchFamily="34" charset="0"/>
              </a:rPr>
              <a:t> </a:t>
            </a:r>
            <a:r>
              <a:rPr lang="el-GR" altLang="el-GR" sz="1800" b="1" dirty="0" err="1">
                <a:latin typeface="Tahoma" panose="020B0604030504040204" pitchFamily="34" charset="0"/>
              </a:rPr>
              <a:t>έμφρακτα</a:t>
            </a:r>
            <a:r>
              <a:rPr lang="el-GR" altLang="el-GR" sz="1800" b="1" dirty="0">
                <a:latin typeface="Tahoma" panose="020B0604030504040204" pitchFamily="34" charset="0"/>
              </a:rPr>
              <a:t> (</a:t>
            </a:r>
            <a:r>
              <a:rPr lang="en-US" altLang="el-GR" sz="1800" b="1" dirty="0" err="1">
                <a:latin typeface="Tahoma" panose="020B0604030504040204" pitchFamily="34" charset="0"/>
              </a:rPr>
              <a:t>Lacunes</a:t>
            </a:r>
            <a:r>
              <a:rPr lang="en-US" altLang="el-GR" sz="1800" b="1" dirty="0">
                <a:latin typeface="Tahoma" panose="020B0604030504040204" pitchFamily="34" charset="0"/>
              </a:rPr>
              <a:t>)		 </a:t>
            </a:r>
            <a:r>
              <a:rPr lang="el-GR" altLang="el-GR" sz="1800" b="1" dirty="0">
                <a:latin typeface="Tahoma" panose="020B0604030504040204" pitchFamily="34" charset="0"/>
              </a:rPr>
              <a:t>           17</a:t>
            </a:r>
            <a:r>
              <a:rPr lang="en-US" altLang="el-GR" sz="1800" b="1" dirty="0">
                <a:latin typeface="Tahoma" panose="020B0604030504040204" pitchFamily="34" charset="0"/>
              </a:rPr>
              <a:t>-25%</a:t>
            </a:r>
          </a:p>
          <a:p>
            <a:pPr lvl="1">
              <a:lnSpc>
                <a:spcPct val="110000"/>
              </a:lnSpc>
              <a:buClr>
                <a:srgbClr val="FF00FF"/>
              </a:buClr>
              <a:buSzPct val="120000"/>
              <a:buFontTx/>
              <a:buChar char="−"/>
            </a:pPr>
            <a:r>
              <a:rPr lang="el-GR" altLang="el-GR" sz="1800" b="1" dirty="0" err="1">
                <a:latin typeface="Tahoma" panose="020B0604030504040204" pitchFamily="34" charset="0"/>
              </a:rPr>
              <a:t>Καρδιοεμβολικά</a:t>
            </a:r>
            <a:r>
              <a:rPr lang="el-GR" altLang="el-GR" sz="1800" b="1" dirty="0">
                <a:latin typeface="Tahoma" panose="020B0604030504040204" pitchFamily="34" charset="0"/>
              </a:rPr>
              <a:t>				  	            18-33%	</a:t>
            </a:r>
          </a:p>
          <a:p>
            <a:pPr lvl="1">
              <a:lnSpc>
                <a:spcPct val="110000"/>
              </a:lnSpc>
              <a:buClr>
                <a:srgbClr val="FF00FF"/>
              </a:buClr>
              <a:buSzPct val="120000"/>
              <a:buFontTx/>
              <a:buChar char="−"/>
            </a:pPr>
            <a:r>
              <a:rPr lang="el-GR" altLang="el-GR" sz="1800" b="1" dirty="0" err="1">
                <a:latin typeface="Tahoma" panose="020B0604030504040204" pitchFamily="34" charset="0"/>
              </a:rPr>
              <a:t>Κρυπτογενή</a:t>
            </a:r>
            <a:r>
              <a:rPr lang="el-GR" altLang="el-GR" sz="1800" b="1" dirty="0">
                <a:latin typeface="Tahoma" panose="020B0604030504040204" pitchFamily="34" charset="0"/>
              </a:rPr>
              <a:t> (</a:t>
            </a:r>
            <a:r>
              <a:rPr lang="el-GR" altLang="el-GR" sz="1800" b="1" dirty="0" err="1">
                <a:latin typeface="Tahoma" panose="020B0604030504040204" pitchFamily="34" charset="0"/>
              </a:rPr>
              <a:t>έμφρακτα</a:t>
            </a:r>
            <a:r>
              <a:rPr lang="el-GR" altLang="el-GR" sz="1800" b="1" dirty="0">
                <a:latin typeface="Tahoma" panose="020B0604030504040204" pitchFamily="34" charset="0"/>
              </a:rPr>
              <a:t> αδιευκρίνιστης αιτιολογίας)        12-37%</a:t>
            </a:r>
          </a:p>
          <a:p>
            <a:pPr lvl="1">
              <a:lnSpc>
                <a:spcPct val="110000"/>
              </a:lnSpc>
              <a:buClr>
                <a:srgbClr val="FF00FF"/>
              </a:buClr>
              <a:buSzPct val="120000"/>
              <a:buFontTx/>
              <a:buChar char="−"/>
            </a:pPr>
            <a:r>
              <a:rPr lang="el-GR" altLang="el-GR" sz="1800" b="1" dirty="0">
                <a:latin typeface="Tahoma" panose="020B0604030504040204" pitchFamily="34" charset="0"/>
              </a:rPr>
              <a:t>Σπάνια αίτια 				  	             5%</a:t>
            </a:r>
          </a:p>
          <a:p>
            <a:pPr>
              <a:lnSpc>
                <a:spcPct val="110000"/>
              </a:lnSpc>
              <a:buClr>
                <a:srgbClr val="FF00FF"/>
              </a:buClr>
              <a:buSzPct val="120000"/>
            </a:pPr>
            <a:endParaRPr lang="el-GR" altLang="el-GR" sz="1800" b="1" dirty="0">
              <a:latin typeface="Tahoma" panose="020B0604030504040204" pitchFamily="34" charset="0"/>
            </a:endParaRPr>
          </a:p>
          <a:p>
            <a:pPr>
              <a:lnSpc>
                <a:spcPct val="110000"/>
              </a:lnSpc>
              <a:buClr>
                <a:srgbClr val="FF00FF"/>
              </a:buClr>
              <a:buSzPct val="120000"/>
            </a:pPr>
            <a:r>
              <a:rPr lang="el-GR" altLang="el-GR" sz="1800" b="1" dirty="0">
                <a:latin typeface="Tahoma" panose="020B0604030504040204" pitchFamily="34" charset="0"/>
              </a:rPr>
              <a:t>ΑΙΜΟΡΡΑΓΙΚΑ            					20%</a:t>
            </a:r>
          </a:p>
          <a:p>
            <a:pPr lvl="1">
              <a:lnSpc>
                <a:spcPct val="90000"/>
              </a:lnSpc>
              <a:buClr>
                <a:srgbClr val="FF00FF"/>
              </a:buClr>
              <a:buSzPct val="120000"/>
              <a:buFontTx/>
              <a:buChar char="−"/>
            </a:pPr>
            <a:r>
              <a:rPr lang="el-GR" altLang="el-GR" sz="1800" b="1" dirty="0" err="1">
                <a:latin typeface="Tahoma" panose="020B0604030504040204" pitchFamily="34" charset="0"/>
              </a:rPr>
              <a:t>Ενδοεγκεφαλική</a:t>
            </a:r>
            <a:r>
              <a:rPr lang="el-GR" altLang="el-GR" sz="1800" b="1" dirty="0">
                <a:latin typeface="Tahoma" panose="020B0604030504040204" pitchFamily="34" charset="0"/>
              </a:rPr>
              <a:t> 			                                         12%</a:t>
            </a:r>
          </a:p>
          <a:p>
            <a:pPr lvl="1">
              <a:lnSpc>
                <a:spcPct val="90000"/>
              </a:lnSpc>
              <a:buClr>
                <a:srgbClr val="FF00FF"/>
              </a:buClr>
              <a:buSzPct val="120000"/>
              <a:buFontTx/>
              <a:buChar char="−"/>
            </a:pPr>
            <a:r>
              <a:rPr lang="el-GR" altLang="el-GR" sz="1800" b="1" dirty="0" err="1">
                <a:latin typeface="Tahoma" panose="020B0604030504040204" pitchFamily="34" charset="0"/>
              </a:rPr>
              <a:t>Υπαραχνοειδής</a:t>
            </a:r>
            <a:r>
              <a:rPr lang="el-GR" altLang="el-GR" sz="1800" b="1" dirty="0">
                <a:latin typeface="Tahoma" panose="020B0604030504040204" pitchFamily="34" charset="0"/>
              </a:rPr>
              <a:t>	             				              8%</a:t>
            </a:r>
            <a:endParaRPr lang="el-GR" altLang="el-GR" sz="1800" dirty="0">
              <a:latin typeface="Tahoma" panose="020B0604030504040204" pitchFamily="34" charset="0"/>
            </a:endParaRPr>
          </a:p>
        </p:txBody>
      </p:sp>
      <p:sp>
        <p:nvSpPr>
          <p:cNvPr id="94212" name="Line 4"/>
          <p:cNvSpPr>
            <a:spLocks noChangeShapeType="1"/>
          </p:cNvSpPr>
          <p:nvPr/>
        </p:nvSpPr>
        <p:spPr bwMode="auto">
          <a:xfrm>
            <a:off x="2057400" y="1447800"/>
            <a:ext cx="8153400" cy="0"/>
          </a:xfrm>
          <a:prstGeom prst="line">
            <a:avLst/>
          </a:prstGeom>
          <a:noFill/>
          <a:ln w="28575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01" name="Text Box 5"/>
          <p:cNvSpPr txBox="1">
            <a:spLocks noChangeArrowheads="1"/>
          </p:cNvSpPr>
          <p:nvPr/>
        </p:nvSpPr>
        <p:spPr bwMode="auto">
          <a:xfrm>
            <a:off x="8297864" y="629285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l-GR" altLang="el-GR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6537570" y="6231792"/>
            <a:ext cx="4681415" cy="410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Times" panose="02020603050405020304" pitchFamily="18" charset="0"/>
              <a:buNone/>
            </a:pPr>
            <a:r>
              <a:rPr lang="en-US" altLang="el-GR" sz="900" i="1" dirty="0">
                <a:solidFill>
                  <a:schemeClr val="tx1"/>
                </a:solidFill>
                <a:latin typeface="Tahoma" panose="020B0604030504040204" pitchFamily="34" charset="0"/>
              </a:rPr>
              <a:t>		Adams et al. Stroke 1993;24:35-41</a:t>
            </a:r>
            <a:endParaRPr lang="el-GR" altLang="el-GR" sz="900" dirty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FF3399"/>
              </a:buClr>
              <a:buSzPct val="150000"/>
              <a:buFont typeface="Times" panose="02020603050405020304" pitchFamily="18" charset="0"/>
              <a:buNone/>
            </a:pPr>
            <a:r>
              <a:rPr lang="el-GR" altLang="el-GR" sz="900" dirty="0">
                <a:solidFill>
                  <a:schemeClr val="tx1"/>
                </a:solidFill>
                <a:latin typeface="Tahoma" panose="020B0604030504040204" pitchFamily="34" charset="0"/>
              </a:rPr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1593769925"/>
      </p:ext>
    </p:extLst>
  </p:cSld>
  <p:clrMapOvr>
    <a:masterClrMapping/>
  </p:clrMapOvr>
  <p:transition advTm="15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ChangeArrowheads="1"/>
          </p:cNvSpPr>
          <p:nvPr/>
        </p:nvSpPr>
        <p:spPr bwMode="auto">
          <a:xfrm>
            <a:off x="1524000" y="76200"/>
            <a:ext cx="9144000" cy="10668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400" b="1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400" b="1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400" b="1">
                <a:solidFill>
                  <a:schemeClr val="tx1"/>
                </a:solidFill>
                <a:latin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l-GR" altLang="el-GR" sz="4400" dirty="0" err="1">
                <a:latin typeface="Times New Roman" pitchFamily="18" charset="0"/>
              </a:rPr>
              <a:t>Υπο</a:t>
            </a:r>
            <a:r>
              <a:rPr lang="el-GR" altLang="el-GR" sz="4400" dirty="0">
                <a:latin typeface="Times New Roman" pitchFamily="18" charset="0"/>
              </a:rPr>
              <a:t>-ομάδες ΙΑΕΕ &amp; υποκείμενοι </a:t>
            </a:r>
            <a:r>
              <a:rPr lang="el-GR" altLang="el-GR" sz="4400" dirty="0" err="1">
                <a:latin typeface="Times New Roman" pitchFamily="18" charset="0"/>
              </a:rPr>
              <a:t>αιτιοπαθογενετικοί</a:t>
            </a:r>
            <a:r>
              <a:rPr lang="el-GR" altLang="el-GR" sz="4400" dirty="0">
                <a:latin typeface="Times New Roman" pitchFamily="18" charset="0"/>
              </a:rPr>
              <a:t> μηχανισμοί</a:t>
            </a:r>
            <a:endParaRPr lang="en-US" altLang="el-GR" sz="4400" dirty="0">
              <a:latin typeface="Times New Roman" pitchFamily="18" charset="0"/>
            </a:endParaRPr>
          </a:p>
        </p:txBody>
      </p:sp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425576"/>
            <a:ext cx="3400425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6548" name="Picture 4" descr="Image1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25" y="3959226"/>
            <a:ext cx="1874838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6261" name="Object 5"/>
          <p:cNvGraphicFramePr>
            <a:graphicFrameLocks noChangeAspect="1"/>
          </p:cNvGraphicFramePr>
          <p:nvPr/>
        </p:nvGraphicFramePr>
        <p:xfrm>
          <a:off x="8640763" y="2152651"/>
          <a:ext cx="1752600" cy="126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1752381" imgH="1267002" progId="Paint.Picture">
                  <p:embed/>
                </p:oleObj>
              </mc:Choice>
              <mc:Fallback>
                <p:oleObj name="Bitmap Image" r:id="rId5" imgW="1752381" imgH="1267002" progId="Paint.Picture">
                  <p:embed/>
                  <p:pic>
                    <p:nvPicPr>
                      <p:cNvPr id="9626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40763" y="2152651"/>
                        <a:ext cx="1752600" cy="1266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62" name="Object 6"/>
          <p:cNvGraphicFramePr>
            <a:graphicFrameLocks noChangeAspect="1"/>
          </p:cNvGraphicFramePr>
          <p:nvPr/>
        </p:nvGraphicFramePr>
        <p:xfrm>
          <a:off x="6942139" y="1914526"/>
          <a:ext cx="1438275" cy="164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1438095" imgH="1647619" progId="Paint.Picture">
                  <p:embed/>
                </p:oleObj>
              </mc:Choice>
              <mc:Fallback>
                <p:oleObj name="Bitmap Image" r:id="rId7" imgW="1438095" imgH="1647619" progId="Paint.Picture">
                  <p:embed/>
                  <p:pic>
                    <p:nvPicPr>
                      <p:cNvPr id="9626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2139" y="1914526"/>
                        <a:ext cx="1438275" cy="164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6263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389" y="1731964"/>
            <a:ext cx="1654175" cy="191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6552" name="Text Box 8"/>
          <p:cNvSpPr txBox="1">
            <a:spLocks noChangeArrowheads="1"/>
          </p:cNvSpPr>
          <p:nvPr/>
        </p:nvSpPr>
        <p:spPr bwMode="auto">
          <a:xfrm>
            <a:off x="1524000" y="6429375"/>
            <a:ext cx="233269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altLang="el-GR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Αθηροθρομβωτικά </a:t>
            </a:r>
            <a:endParaRPr lang="en-US" altLang="el-GR" sz="20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236553" name="Text Box 9"/>
          <p:cNvSpPr txBox="1">
            <a:spLocks noChangeArrowheads="1"/>
          </p:cNvSpPr>
          <p:nvPr/>
        </p:nvSpPr>
        <p:spPr bwMode="auto">
          <a:xfrm>
            <a:off x="5591176" y="6429375"/>
            <a:ext cx="196079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altLang="el-GR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Καρδιοεμβολικά</a:t>
            </a:r>
            <a:endParaRPr lang="en-US" altLang="el-GR" sz="20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236554" name="Picture 10" descr="dwi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025" y="3998913"/>
            <a:ext cx="1938338" cy="217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6555" name="Text Box 11"/>
          <p:cNvSpPr txBox="1">
            <a:spLocks noChangeArrowheads="1"/>
          </p:cNvSpPr>
          <p:nvPr/>
        </p:nvSpPr>
        <p:spPr bwMode="auto">
          <a:xfrm>
            <a:off x="8437564" y="6388101"/>
            <a:ext cx="2054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l-GR" altLang="el-GR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Κενοχωριώδη</a:t>
            </a:r>
            <a:endParaRPr lang="en-US" altLang="el-GR" sz="20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236556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339" y="4149726"/>
            <a:ext cx="185737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6557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175" y="3995739"/>
            <a:ext cx="1187450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863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6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6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6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6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 descr="Απόσπασμα οθόνης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92" y="712177"/>
            <a:ext cx="7750212" cy="4527939"/>
          </a:xfrm>
        </p:spPr>
      </p:pic>
      <p:pic>
        <p:nvPicPr>
          <p:cNvPr id="5" name="Εικόνα 4" descr="Απόσπασμα οθόνης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232" y="381574"/>
            <a:ext cx="2773920" cy="3238781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7282961" y="6334834"/>
            <a:ext cx="47185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212121"/>
                </a:solidFill>
              </a:rPr>
              <a:t>Mosconi</a:t>
            </a:r>
            <a:r>
              <a:rPr lang="en-US" sz="1400" dirty="0">
                <a:solidFill>
                  <a:srgbClr val="212121"/>
                </a:solidFill>
              </a:rPr>
              <a:t> MG, </a:t>
            </a:r>
            <a:r>
              <a:rPr lang="en-US" sz="1400" dirty="0" err="1">
                <a:solidFill>
                  <a:srgbClr val="212121"/>
                </a:solidFill>
              </a:rPr>
              <a:t>Paciaroni</a:t>
            </a:r>
            <a:r>
              <a:rPr lang="en-US" sz="1400" dirty="0">
                <a:solidFill>
                  <a:srgbClr val="212121"/>
                </a:solidFill>
              </a:rPr>
              <a:t> M. </a:t>
            </a:r>
            <a:r>
              <a:rPr lang="en-US" sz="1400" dirty="0" err="1">
                <a:solidFill>
                  <a:srgbClr val="212121"/>
                </a:solidFill>
              </a:rPr>
              <a:t>Eur</a:t>
            </a:r>
            <a:r>
              <a:rPr lang="en-US" sz="1400" dirty="0">
                <a:solidFill>
                  <a:srgbClr val="212121"/>
                </a:solidFill>
              </a:rPr>
              <a:t> Neurol. 2022;85(5):349-366.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88684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Εκτίμηση βαρύτητας ΑΕΕ</a:t>
            </a:r>
            <a:endParaRPr lang="en-US" dirty="0"/>
          </a:p>
        </p:txBody>
      </p:sp>
      <p:pic>
        <p:nvPicPr>
          <p:cNvPr id="4" name="Θέση περιεχομένου 10" descr="Εικόνα που περιέχει πίνακας&#10;&#10;Περιγραφή που δημιουργήθηκε αυτόματα">
            <a:extLst>
              <a:ext uri="{FF2B5EF4-FFF2-40B4-BE49-F238E27FC236}">
                <a16:creationId xmlns:a16="http://schemas.microsoft.com/office/drawing/2014/main" id="{83C71901-FA59-E045-A710-AE860B5601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85741"/>
            <a:ext cx="5835977" cy="5344998"/>
          </a:xfrm>
        </p:spPr>
      </p:pic>
      <p:sp>
        <p:nvSpPr>
          <p:cNvPr id="5" name="Ορθογώνιο 4"/>
          <p:cNvSpPr/>
          <p:nvPr/>
        </p:nvSpPr>
        <p:spPr>
          <a:xfrm>
            <a:off x="6985261" y="5996961"/>
            <a:ext cx="50999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https://www.mdcalc.com/calc/715/nih-stroke-scale-score-nihss</a:t>
            </a:r>
          </a:p>
        </p:txBody>
      </p:sp>
    </p:spTree>
    <p:extLst>
      <p:ext uri="{BB962C8B-B14F-4D97-AF65-F5344CB8AC3E}">
        <p14:creationId xmlns:p14="http://schemas.microsoft.com/office/powerpoint/2010/main" val="2789973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538" y="710267"/>
            <a:ext cx="9144000" cy="368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192306" y="-358773"/>
            <a:ext cx="9144000" cy="136842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l-GR" altLang="el-GR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</a:rPr>
              <a:t>ΔΙΑΦΟΡΙΚΗ ΔΙΑΓΝΩΣΗ</a:t>
            </a:r>
            <a:endParaRPr lang="en-US" altLang="el-GR" b="1" dirty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273862" name="Text Box 6"/>
          <p:cNvSpPr txBox="1">
            <a:spLocks noChangeArrowheads="1"/>
          </p:cNvSpPr>
          <p:nvPr/>
        </p:nvSpPr>
        <p:spPr bwMode="auto">
          <a:xfrm>
            <a:off x="7315200" y="1093788"/>
            <a:ext cx="141417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sz="1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ΔΙΑΓΝΩΣΗ </a:t>
            </a:r>
            <a:r>
              <a:rPr lang="de-DE" sz="1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AEE</a:t>
            </a:r>
            <a:endParaRPr lang="el-GR" sz="16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273863" name="Text Box 7"/>
          <p:cNvSpPr txBox="1">
            <a:spLocks noChangeArrowheads="1"/>
          </p:cNvSpPr>
          <p:nvPr/>
        </p:nvSpPr>
        <p:spPr bwMode="auto">
          <a:xfrm>
            <a:off x="3581400" y="1054101"/>
            <a:ext cx="24971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l-GR" sz="160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ΔΙΑΓΝΩΣΗ</a:t>
            </a:r>
          </a:p>
          <a:p>
            <a:pPr algn="ctr">
              <a:defRPr/>
            </a:pPr>
            <a:r>
              <a:rPr lang="el-GR" sz="160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ΑΛΛΗΣ ΠΑΘΟΛΟΓΙΑΣ </a:t>
            </a:r>
          </a:p>
        </p:txBody>
      </p:sp>
      <p:sp>
        <p:nvSpPr>
          <p:cNvPr id="1273864" name="Text Box 8"/>
          <p:cNvSpPr txBox="1">
            <a:spLocks noChangeArrowheads="1"/>
          </p:cNvSpPr>
          <p:nvPr/>
        </p:nvSpPr>
        <p:spPr bwMode="auto">
          <a:xfrm>
            <a:off x="8159394" y="2000410"/>
            <a:ext cx="7104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l-GR" sz="800" b="1" dirty="0">
                <a:solidFill>
                  <a:srgbClr val="FF0000"/>
                </a:solidFill>
              </a:rPr>
              <a:t>ΑΛΛΗ</a:t>
            </a:r>
          </a:p>
          <a:p>
            <a:pPr algn="ctr">
              <a:defRPr/>
            </a:pPr>
            <a:r>
              <a:rPr lang="el-GR" sz="800" b="1" dirty="0">
                <a:solidFill>
                  <a:srgbClr val="FF0000"/>
                </a:solidFill>
              </a:rPr>
              <a:t>ΠΑΘΟΛΟΓΙΑ</a:t>
            </a:r>
          </a:p>
        </p:txBody>
      </p:sp>
      <p:sp>
        <p:nvSpPr>
          <p:cNvPr id="1273865" name="Text Box 9"/>
          <p:cNvSpPr txBox="1">
            <a:spLocks noChangeArrowheads="1"/>
          </p:cNvSpPr>
          <p:nvPr/>
        </p:nvSpPr>
        <p:spPr bwMode="auto">
          <a:xfrm>
            <a:off x="4137577" y="2141707"/>
            <a:ext cx="38343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1000" b="1" dirty="0">
                <a:solidFill>
                  <a:srgbClr val="FF0000"/>
                </a:solidFill>
              </a:rPr>
              <a:t>AEE</a:t>
            </a:r>
            <a:endParaRPr lang="el-GR" sz="1000" b="1" dirty="0">
              <a:solidFill>
                <a:srgbClr val="FF0000"/>
              </a:solidFill>
            </a:endParaRPr>
          </a:p>
        </p:txBody>
      </p:sp>
      <p:sp>
        <p:nvSpPr>
          <p:cNvPr id="15368" name="Text Box 3"/>
          <p:cNvSpPr txBox="1">
            <a:spLocks noChangeArrowheads="1"/>
          </p:cNvSpPr>
          <p:nvPr/>
        </p:nvSpPr>
        <p:spPr bwMode="auto">
          <a:xfrm>
            <a:off x="9577182" y="6334780"/>
            <a:ext cx="26148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r>
              <a:rPr lang="en-US" altLang="el-GR" sz="900" i="1" dirty="0">
                <a:solidFill>
                  <a:schemeClr val="tx1"/>
                </a:solidFill>
                <a:latin typeface="Tahoma" panose="020B0604030504040204" pitchFamily="34" charset="0"/>
              </a:rPr>
              <a:t>Hand et al. Stroke 2006;37:769-775</a:t>
            </a:r>
            <a:endParaRPr lang="el-GR" altLang="el-GR" sz="900" i="1" dirty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algn="r">
              <a:spcBef>
                <a:spcPct val="0"/>
              </a:spcBef>
              <a:buClrTx/>
              <a:buFontTx/>
              <a:buNone/>
            </a:pPr>
            <a:r>
              <a:rPr lang="en-US" altLang="el-GR" sz="900" i="1" dirty="0" err="1">
                <a:solidFill>
                  <a:schemeClr val="tx1"/>
                </a:solidFill>
                <a:latin typeface="Tahoma" panose="020B0604030504040204" pitchFamily="34" charset="0"/>
              </a:rPr>
              <a:t>Edlow</a:t>
            </a:r>
            <a:r>
              <a:rPr lang="en-US" altLang="el-GR" sz="900" i="1" dirty="0">
                <a:solidFill>
                  <a:schemeClr val="tx1"/>
                </a:solidFill>
                <a:latin typeface="Tahoma" panose="020B0604030504040204" pitchFamily="34" charset="0"/>
              </a:rPr>
              <a:t> &amp; </a:t>
            </a:r>
            <a:r>
              <a:rPr lang="en-US" altLang="el-GR" sz="900" i="1" dirty="0" err="1">
                <a:solidFill>
                  <a:schemeClr val="tx1"/>
                </a:solidFill>
                <a:latin typeface="Tahoma" panose="020B0604030504040204" pitchFamily="34" charset="0"/>
              </a:rPr>
              <a:t>Selim</a:t>
            </a:r>
            <a:r>
              <a:rPr lang="en-US" altLang="el-GR" sz="900" i="1" dirty="0">
                <a:solidFill>
                  <a:schemeClr val="tx1"/>
                </a:solidFill>
                <a:latin typeface="Tahoma" panose="020B0604030504040204" pitchFamily="34" charset="0"/>
              </a:rPr>
              <a:t>. Lancet Neurology 2011;550-560</a:t>
            </a:r>
          </a:p>
        </p:txBody>
      </p:sp>
      <p:pic>
        <p:nvPicPr>
          <p:cNvPr id="127386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391680"/>
            <a:ext cx="626903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548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0668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l-GR" altLang="el-GR" sz="3600" dirty="0"/>
              <a:t>ΔΔ ΑΕΕ ΜΕ ΠΑΘΗΣΕΙΣ ΠΟΥ ΜΙΜΟΥΝΤΑΙ ΑΕΕ</a:t>
            </a:r>
            <a:br>
              <a:rPr lang="el-GR" altLang="el-GR" sz="3600" dirty="0"/>
            </a:br>
            <a:r>
              <a:rPr lang="el-GR" altLang="el-GR" sz="3600" dirty="0"/>
              <a:t>(</a:t>
            </a:r>
            <a:r>
              <a:rPr lang="en-US" altLang="el-GR" sz="3600" dirty="0"/>
              <a:t>DDx Stroke vs Stroke Mimics</a:t>
            </a:r>
            <a:r>
              <a:rPr lang="el-GR" altLang="el-GR" sz="3600" dirty="0"/>
              <a:t>)</a:t>
            </a:r>
            <a:endParaRPr lang="en-US" altLang="el-GR" sz="3600" dirty="0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1249" y="1236120"/>
            <a:ext cx="9786751" cy="5478462"/>
          </a:xfrm>
          <a:noFill/>
        </p:spPr>
        <p:txBody>
          <a:bodyPr>
            <a:noAutofit/>
          </a:bodyPr>
          <a:lstStyle/>
          <a:p>
            <a:r>
              <a:rPr lang="el-GR" altLang="el-GR" sz="1600" dirty="0">
                <a:latin typeface="Tahoma" panose="020B0604030504040204" pitchFamily="34" charset="0"/>
              </a:rPr>
              <a:t>Παράλυση </a:t>
            </a:r>
            <a:r>
              <a:rPr lang="en-US" altLang="el-GR" sz="1600" dirty="0">
                <a:latin typeface="Tahoma" panose="020B0604030504040204" pitchFamily="34" charset="0"/>
              </a:rPr>
              <a:t>Todd </a:t>
            </a:r>
            <a:r>
              <a:rPr lang="el-GR" altLang="el-GR" sz="1600" dirty="0">
                <a:latin typeface="Tahoma" panose="020B0604030504040204" pitchFamily="34" charset="0"/>
              </a:rPr>
              <a:t>μετά από κρίση «Ε»</a:t>
            </a:r>
            <a:r>
              <a:rPr lang="en-US" altLang="el-GR" sz="1600" dirty="0">
                <a:latin typeface="Tahoma" panose="020B0604030504040204" pitchFamily="34" charset="0"/>
              </a:rPr>
              <a:t> </a:t>
            </a:r>
            <a:r>
              <a:rPr lang="en-US" altLang="el-GR" sz="1600" baseline="-25000" dirty="0">
                <a:latin typeface="Tahoma" panose="020B0604030504040204" pitchFamily="34" charset="0"/>
              </a:rPr>
              <a:t>(</a:t>
            </a:r>
            <a:r>
              <a:rPr lang="el-GR" altLang="el-GR" sz="1600" baseline="-25000" dirty="0">
                <a:latin typeface="Tahoma" panose="020B0604030504040204" pitchFamily="34" charset="0"/>
              </a:rPr>
              <a:t>μπορεί να συνυπάρχει περιορισμός διάχυσης στη </a:t>
            </a:r>
            <a:r>
              <a:rPr lang="en-US" altLang="el-GR" sz="1600" baseline="-25000" dirty="0">
                <a:latin typeface="Tahoma" panose="020B0604030504040204" pitchFamily="34" charset="0"/>
              </a:rPr>
              <a:t>DWI)</a:t>
            </a:r>
            <a:endParaRPr lang="el-GR" altLang="el-GR" sz="1600" baseline="-25000" dirty="0">
              <a:latin typeface="Tahoma" panose="020B0604030504040204" pitchFamily="34" charset="0"/>
            </a:endParaRPr>
          </a:p>
          <a:p>
            <a:endParaRPr lang="el-GR" altLang="el-GR" sz="1600" baseline="-25000" dirty="0">
              <a:latin typeface="Tahoma" panose="020B0604030504040204" pitchFamily="34" charset="0"/>
            </a:endParaRPr>
          </a:p>
          <a:p>
            <a:r>
              <a:rPr lang="el-GR" altLang="el-GR" sz="1600" dirty="0">
                <a:latin typeface="Tahoma" panose="020B0604030504040204" pitchFamily="34" charset="0"/>
              </a:rPr>
              <a:t>Υπογλυκαιμία</a:t>
            </a:r>
          </a:p>
          <a:p>
            <a:endParaRPr lang="el-GR" altLang="el-GR" sz="1600" dirty="0">
              <a:latin typeface="Tahoma" panose="020B0604030504040204" pitchFamily="34" charset="0"/>
            </a:endParaRPr>
          </a:p>
          <a:p>
            <a:r>
              <a:rPr lang="el-GR" altLang="el-GR" sz="1600" dirty="0">
                <a:latin typeface="Tahoma" panose="020B0604030504040204" pitchFamily="34" charset="0"/>
              </a:rPr>
              <a:t>Ημικρανία (ημιπληγική, με αύρα)</a:t>
            </a:r>
          </a:p>
          <a:p>
            <a:endParaRPr lang="en-US" altLang="el-GR" sz="1600" dirty="0">
              <a:latin typeface="Tahoma" panose="020B0604030504040204" pitchFamily="34" charset="0"/>
            </a:endParaRPr>
          </a:p>
          <a:p>
            <a:r>
              <a:rPr lang="el-GR" altLang="el-GR" sz="1600" dirty="0">
                <a:latin typeface="Tahoma" panose="020B0604030504040204" pitchFamily="34" charset="0"/>
              </a:rPr>
              <a:t>Υπερτασική/μεταβολική εγκεφαλοπάθεια</a:t>
            </a:r>
            <a:r>
              <a:rPr lang="en-US" altLang="el-GR" sz="1600" dirty="0">
                <a:latin typeface="Tahoma" panose="020B0604030504040204" pitchFamily="34" charset="0"/>
              </a:rPr>
              <a:t> </a:t>
            </a:r>
            <a:r>
              <a:rPr lang="en-US" altLang="el-GR" sz="1600" baseline="-25000" dirty="0">
                <a:latin typeface="Tahoma" panose="020B0604030504040204" pitchFamily="34" charset="0"/>
              </a:rPr>
              <a:t>(</a:t>
            </a:r>
            <a:r>
              <a:rPr lang="el-GR" altLang="el-GR" sz="1600" baseline="-25000" dirty="0">
                <a:latin typeface="Tahoma" panose="020B0604030504040204" pitchFamily="34" charset="0"/>
              </a:rPr>
              <a:t>μπορεί να συνυπάρχει περ/</a:t>
            </a:r>
            <a:r>
              <a:rPr lang="el-GR" altLang="el-GR" sz="1600" baseline="-25000" dirty="0" err="1">
                <a:latin typeface="Tahoma" panose="020B0604030504040204" pitchFamily="34" charset="0"/>
              </a:rPr>
              <a:t>σμός</a:t>
            </a:r>
            <a:r>
              <a:rPr lang="el-GR" altLang="el-GR" sz="1600" baseline="-25000" dirty="0">
                <a:latin typeface="Tahoma" panose="020B0604030504040204" pitchFamily="34" charset="0"/>
              </a:rPr>
              <a:t> διάχυσης στη </a:t>
            </a:r>
            <a:r>
              <a:rPr lang="en-US" altLang="el-GR" sz="1600" baseline="-25000" dirty="0">
                <a:latin typeface="Tahoma" panose="020B0604030504040204" pitchFamily="34" charset="0"/>
              </a:rPr>
              <a:t>DW</a:t>
            </a:r>
            <a:r>
              <a:rPr lang="el-GR" altLang="el-GR" sz="1600" baseline="-25000" dirty="0">
                <a:latin typeface="Tahoma" panose="020B0604030504040204" pitchFamily="34" charset="0"/>
              </a:rPr>
              <a:t>Ι</a:t>
            </a:r>
            <a:r>
              <a:rPr lang="en-US" altLang="el-GR" sz="1600" baseline="-25000" dirty="0">
                <a:latin typeface="Tahoma" panose="020B0604030504040204" pitchFamily="34" charset="0"/>
              </a:rPr>
              <a:t>)</a:t>
            </a:r>
            <a:endParaRPr lang="el-GR" altLang="el-GR" sz="1600" dirty="0">
              <a:latin typeface="Tahoma" panose="020B0604030504040204" pitchFamily="34" charset="0"/>
            </a:endParaRPr>
          </a:p>
          <a:p>
            <a:endParaRPr lang="el-GR" altLang="el-GR" sz="1600" dirty="0">
              <a:latin typeface="Tahoma" panose="020B0604030504040204" pitchFamily="34" charset="0"/>
            </a:endParaRPr>
          </a:p>
          <a:p>
            <a:r>
              <a:rPr lang="el-GR" altLang="el-GR" sz="1600" dirty="0">
                <a:latin typeface="Tahoma" panose="020B0604030504040204" pitchFamily="34" charset="0"/>
              </a:rPr>
              <a:t>Όγκοι ΚΝΣ</a:t>
            </a:r>
            <a:r>
              <a:rPr lang="en-US" altLang="el-GR" sz="1600" dirty="0">
                <a:latin typeface="Tahoma" panose="020B0604030504040204" pitchFamily="34" charset="0"/>
              </a:rPr>
              <a:t> </a:t>
            </a:r>
            <a:r>
              <a:rPr lang="en-US" altLang="el-GR" sz="1600" baseline="-25000" dirty="0">
                <a:latin typeface="Tahoma" panose="020B0604030504040204" pitchFamily="34" charset="0"/>
              </a:rPr>
              <a:t>(</a:t>
            </a:r>
            <a:r>
              <a:rPr lang="el-GR" altLang="el-GR" sz="1600" baseline="-25000" dirty="0">
                <a:latin typeface="Tahoma" panose="020B0604030504040204" pitchFamily="34" charset="0"/>
              </a:rPr>
              <a:t>τα χαμηλής διαφοροποίησης </a:t>
            </a:r>
            <a:r>
              <a:rPr lang="el-GR" altLang="el-GR" sz="1600" baseline="-25000" dirty="0" err="1">
                <a:latin typeface="Tahoma" panose="020B0604030504040204" pitchFamily="34" charset="0"/>
              </a:rPr>
              <a:t>αστροκυττώματα</a:t>
            </a:r>
            <a:r>
              <a:rPr lang="el-GR" altLang="el-GR" sz="1600" baseline="-25000" dirty="0">
                <a:latin typeface="Tahoma" panose="020B0604030504040204" pitchFamily="34" charset="0"/>
              </a:rPr>
              <a:t> μπορεί να είναι </a:t>
            </a:r>
            <a:r>
              <a:rPr lang="el-GR" altLang="el-GR" sz="1600" baseline="-25000" dirty="0" err="1">
                <a:latin typeface="Tahoma" panose="020B0604030504040204" pitchFamily="34" charset="0"/>
              </a:rPr>
              <a:t>ισόπυκνα</a:t>
            </a:r>
            <a:r>
              <a:rPr lang="el-GR" altLang="el-GR" sz="1600" baseline="-25000" dirty="0">
                <a:latin typeface="Tahoma" panose="020B0604030504040204" pitchFamily="34" charset="0"/>
              </a:rPr>
              <a:t> στη </a:t>
            </a:r>
            <a:r>
              <a:rPr lang="en-US" altLang="el-GR" sz="1600" baseline="-25000" dirty="0">
                <a:latin typeface="Tahoma" panose="020B0604030504040204" pitchFamily="34" charset="0"/>
              </a:rPr>
              <a:t>CT </a:t>
            </a:r>
            <a:r>
              <a:rPr lang="el-GR" altLang="el-GR" sz="1600" baseline="-25000" dirty="0">
                <a:latin typeface="Tahoma" panose="020B0604030504040204" pitchFamily="34" charset="0"/>
              </a:rPr>
              <a:t>εγκεφάλου</a:t>
            </a:r>
            <a:r>
              <a:rPr lang="en-US" altLang="el-GR" sz="1600" baseline="-25000" dirty="0">
                <a:latin typeface="Tahoma" panose="020B0604030504040204" pitchFamily="34" charset="0"/>
              </a:rPr>
              <a:t>)</a:t>
            </a:r>
            <a:endParaRPr lang="el-GR" altLang="el-GR" sz="1600" baseline="-25000" dirty="0">
              <a:latin typeface="Tahoma" panose="020B0604030504040204" pitchFamily="34" charset="0"/>
            </a:endParaRPr>
          </a:p>
          <a:p>
            <a:pPr>
              <a:buFont typeface="Times" panose="02020603050405020304" pitchFamily="18" charset="0"/>
              <a:buNone/>
            </a:pPr>
            <a:endParaRPr lang="el-GR" altLang="el-GR" sz="1600" dirty="0">
              <a:latin typeface="Tahoma" panose="020B0604030504040204" pitchFamily="34" charset="0"/>
            </a:endParaRPr>
          </a:p>
          <a:p>
            <a:r>
              <a:rPr lang="el-GR" altLang="el-GR" sz="1600" dirty="0" err="1">
                <a:latin typeface="Tahoma" panose="020B0604030504040204" pitchFamily="34" charset="0"/>
              </a:rPr>
              <a:t>Υποσκληρίδιο</a:t>
            </a:r>
            <a:r>
              <a:rPr lang="el-GR" altLang="el-GR" sz="1600" dirty="0">
                <a:latin typeface="Tahoma" panose="020B0604030504040204" pitchFamily="34" charset="0"/>
              </a:rPr>
              <a:t> αιμάτωμα σε </a:t>
            </a:r>
            <a:r>
              <a:rPr lang="el-GR" altLang="el-GR" sz="1600" dirty="0" err="1">
                <a:latin typeface="Tahoma" panose="020B0604030504040204" pitchFamily="34" charset="0"/>
              </a:rPr>
              <a:t>υποξεία</a:t>
            </a:r>
            <a:r>
              <a:rPr lang="el-GR" altLang="el-GR" sz="1600" dirty="0">
                <a:latin typeface="Tahoma" panose="020B0604030504040204" pitchFamily="34" charset="0"/>
              </a:rPr>
              <a:t> φάση</a:t>
            </a:r>
            <a:r>
              <a:rPr lang="el-GR" altLang="el-GR" sz="1600" baseline="-25000" dirty="0">
                <a:latin typeface="Tahoma" panose="020B0604030504040204" pitchFamily="34" charset="0"/>
              </a:rPr>
              <a:t> (μπορεί να είναι </a:t>
            </a:r>
            <a:r>
              <a:rPr lang="el-GR" altLang="el-GR" sz="1600" baseline="-25000" dirty="0" err="1">
                <a:latin typeface="Tahoma" panose="020B0604030504040204" pitchFamily="34" charset="0"/>
              </a:rPr>
              <a:t>ισόπυκνο</a:t>
            </a:r>
            <a:r>
              <a:rPr lang="el-GR" altLang="el-GR" sz="1600" baseline="-25000" dirty="0">
                <a:latin typeface="Tahoma" panose="020B0604030504040204" pitchFamily="34" charset="0"/>
              </a:rPr>
              <a:t> στη </a:t>
            </a:r>
            <a:r>
              <a:rPr lang="en-US" altLang="el-GR" sz="1600" baseline="-25000" dirty="0">
                <a:latin typeface="Tahoma" panose="020B0604030504040204" pitchFamily="34" charset="0"/>
              </a:rPr>
              <a:t>CT </a:t>
            </a:r>
            <a:r>
              <a:rPr lang="el-GR" altLang="el-GR" sz="1600" baseline="-25000" dirty="0">
                <a:latin typeface="Tahoma" panose="020B0604030504040204" pitchFamily="34" charset="0"/>
              </a:rPr>
              <a:t>εγκεφάλου</a:t>
            </a:r>
            <a:r>
              <a:rPr lang="en-US" altLang="el-GR" sz="1600" baseline="-25000" dirty="0">
                <a:latin typeface="Tahoma" panose="020B0604030504040204" pitchFamily="34" charset="0"/>
              </a:rPr>
              <a:t>)</a:t>
            </a:r>
            <a:endParaRPr lang="el-GR" altLang="el-GR" sz="1600" baseline="-25000" dirty="0">
              <a:latin typeface="Tahoma" panose="020B0604030504040204" pitchFamily="34" charset="0"/>
            </a:endParaRPr>
          </a:p>
          <a:p>
            <a:pPr>
              <a:buFont typeface="Times" panose="02020603050405020304" pitchFamily="18" charset="0"/>
              <a:buNone/>
            </a:pPr>
            <a:endParaRPr lang="el-GR" altLang="el-GR" sz="1600" dirty="0">
              <a:latin typeface="Tahoma" panose="020B0604030504040204" pitchFamily="34" charset="0"/>
            </a:endParaRPr>
          </a:p>
          <a:p>
            <a:r>
              <a:rPr lang="el-GR" altLang="el-GR" sz="1600" dirty="0" err="1">
                <a:latin typeface="Tahoma" panose="020B0604030504040204" pitchFamily="34" charset="0"/>
              </a:rPr>
              <a:t>Αιθουσαία</a:t>
            </a:r>
            <a:r>
              <a:rPr lang="el-GR" altLang="el-GR" sz="1600" dirty="0">
                <a:latin typeface="Tahoma" panose="020B0604030504040204" pitchFamily="34" charset="0"/>
              </a:rPr>
              <a:t> </a:t>
            </a:r>
            <a:r>
              <a:rPr lang="el-GR" altLang="el-GR" sz="1600" dirty="0" err="1">
                <a:latin typeface="Tahoma" panose="020B0604030504040204" pitchFamily="34" charset="0"/>
              </a:rPr>
              <a:t>νευρωνίτις</a:t>
            </a:r>
            <a:endParaRPr lang="el-GR" altLang="el-GR" sz="1600" dirty="0">
              <a:latin typeface="Tahoma" panose="020B0604030504040204" pitchFamily="34" charset="0"/>
            </a:endParaRPr>
          </a:p>
          <a:p>
            <a:endParaRPr lang="el-GR" altLang="el-GR" sz="1600" dirty="0">
              <a:latin typeface="Tahoma" panose="020B0604030504040204" pitchFamily="34" charset="0"/>
            </a:endParaRPr>
          </a:p>
          <a:p>
            <a:r>
              <a:rPr lang="el-GR" altLang="el-GR" sz="1600" dirty="0">
                <a:latin typeface="Tahoma" panose="020B0604030504040204" pitchFamily="34" charset="0"/>
              </a:rPr>
              <a:t>Αντίδραση μετατροπής</a:t>
            </a:r>
          </a:p>
          <a:p>
            <a:endParaRPr lang="el-GR" altLang="el-GR" sz="1600" dirty="0">
              <a:solidFill>
                <a:srgbClr val="FFFF00"/>
              </a:solidFill>
              <a:latin typeface="Tahoma" panose="020B0604030504040204" pitchFamily="34" charset="0"/>
            </a:endParaRPr>
          </a:p>
        </p:txBody>
      </p:sp>
      <p:sp>
        <p:nvSpPr>
          <p:cNvPr id="112644" name="Text Box 4"/>
          <p:cNvSpPr txBox="1">
            <a:spLocks noChangeArrowheads="1"/>
          </p:cNvSpPr>
          <p:nvPr/>
        </p:nvSpPr>
        <p:spPr bwMode="auto">
          <a:xfrm>
            <a:off x="7542449" y="6437583"/>
            <a:ext cx="4356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r>
              <a:rPr lang="en-US" altLang="el-GR" sz="1200" i="1" dirty="0">
                <a:solidFill>
                  <a:schemeClr val="tx1"/>
                </a:solidFill>
                <a:latin typeface="Tahoma" panose="020B0604030504040204" pitchFamily="34" charset="0"/>
              </a:rPr>
              <a:t>Lu-Emerson et al.  Journal of Hospital Medicine 2010;</a:t>
            </a:r>
            <a:r>
              <a:rPr lang="el-GR" altLang="el-GR" sz="1200" i="1" dirty="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  <a:r>
              <a:rPr lang="en-US" altLang="el-GR" sz="1200" i="1" dirty="0">
                <a:solidFill>
                  <a:schemeClr val="tx1"/>
                </a:solidFill>
                <a:latin typeface="Tahoma" panose="020B0604030504040204" pitchFamily="34" charset="0"/>
              </a:rPr>
              <a:t>:</a:t>
            </a:r>
            <a:r>
              <a:rPr lang="el-GR" altLang="el-GR" sz="1200" i="1" dirty="0">
                <a:solidFill>
                  <a:schemeClr val="tx1"/>
                </a:solidFill>
                <a:latin typeface="Tahoma" panose="020B0604030504040204" pitchFamily="34" charset="0"/>
              </a:rPr>
              <a:t>33-40</a:t>
            </a:r>
          </a:p>
        </p:txBody>
      </p:sp>
    </p:spTree>
    <p:extLst>
      <p:ext uri="{BB962C8B-B14F-4D97-AF65-F5344CB8AC3E}">
        <p14:creationId xmlns:p14="http://schemas.microsoft.com/office/powerpoint/2010/main" val="622580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399" y="56265"/>
            <a:ext cx="7118555" cy="6605491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66611" y="1736262"/>
            <a:ext cx="3810759" cy="845573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246184" y="6151684"/>
            <a:ext cx="292664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900" i="1" dirty="0">
                <a:solidFill>
                  <a:schemeClr val="tx1"/>
                </a:solidFill>
              </a:rPr>
              <a:t>Yew et al. Am </a:t>
            </a:r>
            <a:r>
              <a:rPr lang="en-US" sz="900" i="1" dirty="0" err="1">
                <a:solidFill>
                  <a:schemeClr val="tx1"/>
                </a:solidFill>
              </a:rPr>
              <a:t>Fam</a:t>
            </a:r>
            <a:r>
              <a:rPr lang="en-US" sz="900" i="1" dirty="0">
                <a:solidFill>
                  <a:schemeClr val="tx1"/>
                </a:solidFill>
              </a:rPr>
              <a:t> Physician. 2015 Apr 15;91(8):528-536</a:t>
            </a:r>
          </a:p>
        </p:txBody>
      </p:sp>
    </p:spTree>
    <p:extLst>
      <p:ext uri="{BB962C8B-B14F-4D97-AF65-F5344CB8AC3E}">
        <p14:creationId xmlns:p14="http://schemas.microsoft.com/office/powerpoint/2010/main" val="1701159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>
          <a:xfrm>
            <a:off x="1898468" y="391886"/>
            <a:ext cx="8769531" cy="94478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l-GR" altLang="el-GR" sz="2400" b="1" dirty="0">
                <a:latin typeface="Tahoma" pitchFamily="34" charset="0"/>
              </a:rPr>
              <a:t>ΑΕΕ ΜΕ ΚΛΙΝΙΚΗ ΕΙΚΟΝΑ ΠΟΥ ΔΥΝΑΤΑΙ ΝΑ ΜΗΝ ΑΞΙΟΛΟΓΗΘΕΙ ΣΤΟ ΤΕΠ Ή ΝΑ  ΜΗΝ ΑΠΟΔΟΘΕΙ ΣΕ ΟΞΕΙΑ ΕΓΚΕΦΑΛΙΚΗ ΙΣΧΑΙΜΙΑ (</a:t>
            </a:r>
            <a:r>
              <a:rPr lang="en-US" altLang="el-GR" sz="2400" b="1" dirty="0">
                <a:latin typeface="Tahoma" pitchFamily="34" charset="0"/>
              </a:rPr>
              <a:t>STROKE CHAMELEONS</a:t>
            </a:r>
            <a:r>
              <a:rPr lang="el-GR" altLang="el-GR" sz="2400" b="1" dirty="0">
                <a:latin typeface="Tahoma" pitchFamily="34" charset="0"/>
              </a:rPr>
              <a:t>)</a:t>
            </a:r>
            <a:endParaRPr lang="en-US" altLang="el-GR" sz="2400" b="1" dirty="0">
              <a:latin typeface="Tahoma" pitchFamily="34" charset="0"/>
            </a:endParaRP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98468" y="1685811"/>
            <a:ext cx="9144000" cy="5042081"/>
          </a:xfrm>
          <a:noFill/>
        </p:spPr>
        <p:txBody>
          <a:bodyPr>
            <a:normAutofit/>
          </a:bodyPr>
          <a:lstStyle/>
          <a:p>
            <a:r>
              <a:rPr lang="el-GR" altLang="el-GR" sz="2000" dirty="0">
                <a:latin typeface="Tahoma" panose="020B0604030504040204" pitchFamily="34" charset="0"/>
              </a:rPr>
              <a:t>ΕΜΦΡΑΚΤΑ ΠΑΡΕΓΚΕΦΑΛΙΔΟΣ (ΣΥΓΧΥΣΗ ΜΕ ΛΑΒΥΡΙΝΘΙΚΗ ΒΛΑΒΗ)</a:t>
            </a:r>
          </a:p>
          <a:p>
            <a:endParaRPr lang="el-GR" altLang="el-GR" sz="2000" dirty="0">
              <a:latin typeface="Tahoma" panose="020B0604030504040204" pitchFamily="34" charset="0"/>
            </a:endParaRPr>
          </a:p>
          <a:p>
            <a:r>
              <a:rPr lang="el-GR" altLang="el-GR" sz="2000" dirty="0">
                <a:latin typeface="Tahoma" panose="020B0604030504040204" pitchFamily="34" charset="0"/>
              </a:rPr>
              <a:t>ΕΜΦΡΑΚΤΑ ΣΤΗ</a:t>
            </a:r>
            <a:r>
              <a:rPr lang="en-US" altLang="el-GR" sz="2000" dirty="0">
                <a:latin typeface="Tahoma" panose="020B0604030504040204" pitchFamily="34" charset="0"/>
              </a:rPr>
              <a:t>N </a:t>
            </a:r>
            <a:r>
              <a:rPr lang="el-GR" altLang="el-GR" sz="2000" dirty="0">
                <a:latin typeface="Tahoma" panose="020B0604030504040204" pitchFamily="34" charset="0"/>
              </a:rPr>
              <a:t>ΕΣΩ ΕΠΙΦΑΝΕΙΑ ΚΡΟΤΑΦΙΚΟΥ ΛΟΒΟΥ (ΕΙΚΟΝΑ ΕΓΚΕΦΑΛΟΠΑΘΕΙΑΣ)</a:t>
            </a:r>
          </a:p>
          <a:p>
            <a:pPr>
              <a:buFont typeface="Times" panose="02020603050405020304" pitchFamily="18" charset="0"/>
              <a:buNone/>
            </a:pPr>
            <a:r>
              <a:rPr lang="en-US" altLang="el-GR" sz="2000" dirty="0">
                <a:latin typeface="Tahoma" panose="020B0604030504040204" pitchFamily="34" charset="0"/>
              </a:rPr>
              <a:t> </a:t>
            </a:r>
            <a:endParaRPr lang="el-GR" altLang="el-GR" sz="2000" dirty="0">
              <a:latin typeface="Tahoma" panose="020B0604030504040204" pitchFamily="34" charset="0"/>
            </a:endParaRPr>
          </a:p>
          <a:p>
            <a:r>
              <a:rPr lang="el-GR" altLang="el-GR" sz="2000" dirty="0">
                <a:latin typeface="Tahoma" panose="020B0604030504040204" pitchFamily="34" charset="0"/>
              </a:rPr>
              <a:t>ΜΙΚΡΑ ΕΜΦΡΑΚΤΑ ΣΤΟ ΚΙΝΗΤΙΚΟ ΦΛΟΙΟ (ΕΙΚΟΝΑ ΠΕΡΙΦΕΡΙΚΗΣ ΠΑΡΕΣΗΣ ΚΕΡΚΙΔΙΚΟΥ/ΩΛΕΝΙΟΥ)</a:t>
            </a:r>
          </a:p>
          <a:p>
            <a:endParaRPr lang="el-GR" altLang="el-GR" sz="2000" dirty="0">
              <a:latin typeface="Tahoma" panose="020B0604030504040204" pitchFamily="34" charset="0"/>
            </a:endParaRPr>
          </a:p>
          <a:p>
            <a:r>
              <a:rPr lang="el-GR" altLang="el-GR" sz="2000" dirty="0">
                <a:latin typeface="Tahoma" panose="020B0604030504040204" pitchFamily="34" charset="0"/>
              </a:rPr>
              <a:t>ΚΕΝΟΧΩΡΙΩΔΗ ΕΜΦΡΑΚΤΑ ΣΤΗ ΡΑΧΙΑΙΑ ΕΠΙΦΑΝΕΙΑ ΣΤΕΛΕΧΟΥΣ (ΔΙΑΤΑΡΑΧΗ ΣΥΖΥΓΩΝ ΟΦΘΑΛΜΙΚΩΝ ΚΙΝΗΣΕΩΝ ΤΟ ΜΟΝΟ ΕΣΤΙΑΚΟ ΕΛΛΕΙΜΜΑ)</a:t>
            </a:r>
          </a:p>
          <a:p>
            <a:endParaRPr lang="el-GR" altLang="el-GR" sz="2000" dirty="0">
              <a:latin typeface="Tahoma" panose="020B0604030504040204" pitchFamily="34" charset="0"/>
            </a:endParaRPr>
          </a:p>
        </p:txBody>
      </p:sp>
      <p:sp>
        <p:nvSpPr>
          <p:cNvPr id="246788" name="Text Box 4"/>
          <p:cNvSpPr txBox="1">
            <a:spLocks noChangeArrowheads="1"/>
          </p:cNvSpPr>
          <p:nvPr/>
        </p:nvSpPr>
        <p:spPr bwMode="auto">
          <a:xfrm>
            <a:off x="8086499" y="6448698"/>
            <a:ext cx="283443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l-GR" sz="900" i="1" dirty="0">
                <a:latin typeface="Tahoma" pitchFamily="34" charset="0"/>
              </a:rPr>
              <a:t>Huff JS. </a:t>
            </a:r>
            <a:r>
              <a:rPr lang="en-US" altLang="el-GR" sz="900" i="1" dirty="0" err="1">
                <a:latin typeface="Tahoma" pitchFamily="34" charset="0"/>
              </a:rPr>
              <a:t>Emerg</a:t>
            </a:r>
            <a:r>
              <a:rPr lang="en-US" altLang="el-GR" sz="900" i="1" dirty="0">
                <a:latin typeface="Tahoma" pitchFamily="34" charset="0"/>
              </a:rPr>
              <a:t> Med </a:t>
            </a:r>
            <a:r>
              <a:rPr lang="en-US" altLang="el-GR" sz="900" i="1" dirty="0" err="1">
                <a:latin typeface="Tahoma" pitchFamily="34" charset="0"/>
              </a:rPr>
              <a:t>Clin</a:t>
            </a:r>
            <a:r>
              <a:rPr lang="en-US" altLang="el-GR" sz="900" i="1" dirty="0">
                <a:latin typeface="Tahoma" pitchFamily="34" charset="0"/>
              </a:rPr>
              <a:t> N Am 2002;20(3):583-595 </a:t>
            </a:r>
          </a:p>
        </p:txBody>
      </p:sp>
    </p:spTree>
    <p:extLst>
      <p:ext uri="{BB962C8B-B14F-4D97-AF65-F5344CB8AC3E}">
        <p14:creationId xmlns:p14="http://schemas.microsoft.com/office/powerpoint/2010/main" val="1170441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C427F8-CB87-5D42-BED6-91954AC40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601" y="77591"/>
            <a:ext cx="10515600" cy="1325563"/>
          </a:xfrm>
        </p:spPr>
        <p:txBody>
          <a:bodyPr/>
          <a:lstStyle/>
          <a:p>
            <a:pPr algn="ctr"/>
            <a:r>
              <a:rPr lang="el-GR" b="1" dirty="0"/>
              <a:t>ΠΙΕ (</a:t>
            </a:r>
            <a:r>
              <a:rPr lang="el-GR" b="1" dirty="0" err="1"/>
              <a:t>Παροδικ</a:t>
            </a:r>
            <a:r>
              <a:rPr lang="en-US" b="1" dirty="0" err="1"/>
              <a:t>ό</a:t>
            </a:r>
            <a:r>
              <a:rPr lang="el-GR" b="1" dirty="0"/>
              <a:t> Ισχαιμικό Επεισόδιο)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8441244-844C-E846-AC9C-ABECE0115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601" y="1403153"/>
            <a:ext cx="6179696" cy="52393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b="1" dirty="0"/>
              <a:t>Ορισμός βασιζόμενος στο χρόνο (1960):</a:t>
            </a:r>
          </a:p>
          <a:p>
            <a:pPr marL="0" indent="0">
              <a:buNone/>
            </a:pPr>
            <a:r>
              <a:rPr lang="el-GR" sz="2400" dirty="0"/>
              <a:t>εστιακή ή γενικευμένη διαταραχή της εγκεφαλικής ή οφθαλμολογικής λειτουργίας που διαρκεί λιγότερο από 24 ώρες και οφείλεται αποκλειστικά σε αγγειακά αίτια.</a:t>
            </a:r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endParaRPr lang="el-GR" sz="2400" b="1" dirty="0"/>
          </a:p>
          <a:p>
            <a:pPr marL="0" indent="0">
              <a:buNone/>
            </a:pPr>
            <a:r>
              <a:rPr lang="el-GR" sz="2400" b="1" dirty="0"/>
              <a:t>Ορισμός βασιζόμενος στον ιστό (2001): </a:t>
            </a:r>
          </a:p>
          <a:p>
            <a:pPr marL="0" indent="0">
              <a:buNone/>
            </a:pPr>
            <a:r>
              <a:rPr lang="el-GR" sz="2400" dirty="0"/>
              <a:t>οξείας έναρξης νευρολογική διαταραχή οφειλόμενη σε εγκεφαλική ή </a:t>
            </a:r>
            <a:r>
              <a:rPr lang="el-GR" sz="2400" dirty="0" err="1"/>
              <a:t>αμφιβληστροειδική</a:t>
            </a:r>
            <a:r>
              <a:rPr lang="el-GR" sz="2400" dirty="0"/>
              <a:t> ισχαιμία με κλινική συμπτωματολογία διάρκειας λιγότερο από 1 ώρα και χωρίς ένδειξη οξέος </a:t>
            </a:r>
            <a:r>
              <a:rPr lang="el-GR" sz="2400" dirty="0" err="1"/>
              <a:t>εμφράκτου</a:t>
            </a:r>
            <a:r>
              <a:rPr lang="el-GR" sz="2400" dirty="0"/>
              <a:t> </a:t>
            </a:r>
          </a:p>
          <a:p>
            <a:pPr marL="0" indent="0">
              <a:buNone/>
            </a:pPr>
            <a:endParaRPr lang="el-G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ABB770-78C7-FE47-A856-1411FBD94724}"/>
              </a:ext>
            </a:extLst>
          </p:cNvPr>
          <p:cNvSpPr txBox="1"/>
          <p:nvPr/>
        </p:nvSpPr>
        <p:spPr>
          <a:xfrm>
            <a:off x="6773428" y="6273187"/>
            <a:ext cx="646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00" i="1" dirty="0" err="1"/>
              <a:t>Coutts</a:t>
            </a:r>
            <a:r>
              <a:rPr lang="el-GR" sz="900" i="1" dirty="0"/>
              <a:t> SB. </a:t>
            </a:r>
            <a:r>
              <a:rPr lang="el-GR" sz="900" i="1" dirty="0" err="1"/>
              <a:t>Diagnosis</a:t>
            </a:r>
            <a:r>
              <a:rPr lang="el-GR" sz="900" i="1" dirty="0"/>
              <a:t> and </a:t>
            </a:r>
            <a:r>
              <a:rPr lang="el-GR" sz="900" i="1" dirty="0" err="1"/>
              <a:t>Management</a:t>
            </a:r>
            <a:r>
              <a:rPr lang="el-GR" sz="900" i="1" dirty="0"/>
              <a:t> of </a:t>
            </a:r>
            <a:r>
              <a:rPr lang="el-GR" sz="900" i="1" dirty="0" err="1"/>
              <a:t>Transient</a:t>
            </a:r>
            <a:r>
              <a:rPr lang="el-GR" sz="900" i="1" dirty="0"/>
              <a:t> </a:t>
            </a:r>
            <a:r>
              <a:rPr lang="el-GR" sz="900" i="1" dirty="0" err="1"/>
              <a:t>Ischemic</a:t>
            </a:r>
            <a:r>
              <a:rPr lang="el-GR" sz="900" i="1" dirty="0"/>
              <a:t> </a:t>
            </a:r>
            <a:r>
              <a:rPr lang="el-GR" sz="900" i="1" dirty="0" err="1"/>
              <a:t>Attack</a:t>
            </a:r>
            <a:r>
              <a:rPr lang="el-GR" sz="900" i="1" dirty="0"/>
              <a:t>. </a:t>
            </a:r>
            <a:r>
              <a:rPr lang="el-GR" sz="900" i="1" dirty="0" err="1"/>
              <a:t>Continuum</a:t>
            </a:r>
            <a:r>
              <a:rPr lang="el-GR" sz="900" i="1" dirty="0"/>
              <a:t> (</a:t>
            </a:r>
            <a:r>
              <a:rPr lang="el-GR" sz="900" i="1" dirty="0" err="1"/>
              <a:t>Minneap</a:t>
            </a:r>
            <a:r>
              <a:rPr lang="el-GR" sz="900" i="1" dirty="0"/>
              <a:t> </a:t>
            </a:r>
            <a:r>
              <a:rPr lang="el-GR" sz="900" i="1" dirty="0" err="1"/>
              <a:t>Minn</a:t>
            </a:r>
            <a:r>
              <a:rPr lang="el-GR" sz="900" i="1" dirty="0"/>
              <a:t>) 2017;23:82-92</a:t>
            </a:r>
          </a:p>
          <a:p>
            <a:r>
              <a:rPr lang="el-GR" sz="900" i="1" dirty="0"/>
              <a:t>. </a:t>
            </a:r>
            <a:endParaRPr lang="en-US" sz="900" i="1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57EDB9F2-EDDF-A843-A7D4-FADD03C70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1" y="1094690"/>
            <a:ext cx="4648200" cy="2468156"/>
          </a:xfrm>
          <a:prstGeom prst="rect">
            <a:avLst/>
          </a:prstGeom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77C9334A-B7D6-3C46-B688-71DFA0F06797}"/>
              </a:ext>
            </a:extLst>
          </p:cNvPr>
          <p:cNvSpPr/>
          <p:nvPr/>
        </p:nvSpPr>
        <p:spPr>
          <a:xfrm>
            <a:off x="7051924" y="3142365"/>
            <a:ext cx="1471962" cy="4204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322114" y="6157771"/>
            <a:ext cx="972491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US" sz="900" i="1" dirty="0"/>
              <a:t>Albers GW et al, N </a:t>
            </a:r>
            <a:r>
              <a:rPr lang="en-US" sz="900" i="1" dirty="0" err="1"/>
              <a:t>Engl</a:t>
            </a:r>
            <a:r>
              <a:rPr lang="en-US" sz="900" i="1" dirty="0"/>
              <a:t> J Med. 2002;347:1713–1716  </a:t>
            </a:r>
            <a:endParaRPr lang="el-GR" sz="9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Εικόνα 7" descr="Απόσπασμα οθόνης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843" y="3998079"/>
            <a:ext cx="1432684" cy="1280271"/>
          </a:xfrm>
          <a:prstGeom prst="rect">
            <a:avLst/>
          </a:prstGeom>
        </p:spPr>
      </p:pic>
      <p:sp>
        <p:nvSpPr>
          <p:cNvPr id="9" name="Ορθογώνιο 8"/>
          <p:cNvSpPr/>
          <p:nvPr/>
        </p:nvSpPr>
        <p:spPr>
          <a:xfrm>
            <a:off x="8646150" y="5344251"/>
            <a:ext cx="2384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«καμπανάκι» για ΙΑΕΕ </a:t>
            </a:r>
          </a:p>
        </p:txBody>
      </p:sp>
    </p:spTree>
    <p:extLst>
      <p:ext uri="{BB962C8B-B14F-4D97-AF65-F5344CB8AC3E}">
        <p14:creationId xmlns:p14="http://schemas.microsoft.com/office/powerpoint/2010/main" val="2471203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45" y="1073073"/>
            <a:ext cx="5673012" cy="2918363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06011" y="1073073"/>
            <a:ext cx="5906278" cy="4525347"/>
          </a:xfrm>
        </p:spPr>
        <p:txBody>
          <a:bodyPr>
            <a:noAutofit/>
          </a:bodyPr>
          <a:lstStyle/>
          <a:p>
            <a:r>
              <a:rPr lang="el-GR" sz="2400" b="1" dirty="0"/>
              <a:t>Είχε ο ασθενής Παροδικό Ισχαιμικό Επεισόδιο?</a:t>
            </a:r>
          </a:p>
          <a:p>
            <a:endParaRPr lang="el-GR" sz="2400" dirty="0"/>
          </a:p>
          <a:p>
            <a:r>
              <a:rPr lang="el-GR" sz="2400" b="1" dirty="0"/>
              <a:t>Ποιος είναι ο κίνδυνος να υποστεί ισχαιμικό αγγειακό εγκεφαλικό επεισόδιο?</a:t>
            </a:r>
          </a:p>
          <a:p>
            <a:endParaRPr lang="el-GR" sz="2400" dirty="0"/>
          </a:p>
          <a:p>
            <a:r>
              <a:rPr lang="el-GR" sz="2400" b="1" dirty="0"/>
              <a:t>Θα πρέπει να τον νοσηλεύσω ή να τον διαχειριστώ σαν εξωτερικό ασθενή?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780D716-9DE6-EF46-A3F5-F4E6B02D9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42" y="4722302"/>
            <a:ext cx="11364685" cy="20159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ABB770-78C7-FE47-A856-1411FBD94724}"/>
              </a:ext>
            </a:extLst>
          </p:cNvPr>
          <p:cNvSpPr txBox="1"/>
          <p:nvPr/>
        </p:nvSpPr>
        <p:spPr>
          <a:xfrm>
            <a:off x="6206011" y="6549605"/>
            <a:ext cx="57660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00" i="1" dirty="0" err="1"/>
              <a:t>Coutts</a:t>
            </a:r>
            <a:r>
              <a:rPr lang="el-GR" sz="900" i="1" dirty="0"/>
              <a:t> SB. </a:t>
            </a:r>
            <a:r>
              <a:rPr lang="el-GR" sz="900" i="1" dirty="0" err="1"/>
              <a:t>Diagnosis</a:t>
            </a:r>
            <a:r>
              <a:rPr lang="el-GR" sz="900" i="1" dirty="0"/>
              <a:t> and </a:t>
            </a:r>
            <a:r>
              <a:rPr lang="el-GR" sz="900" i="1" dirty="0" err="1"/>
              <a:t>Management</a:t>
            </a:r>
            <a:r>
              <a:rPr lang="el-GR" sz="900" i="1" dirty="0"/>
              <a:t> of </a:t>
            </a:r>
            <a:r>
              <a:rPr lang="el-GR" sz="900" i="1" dirty="0" err="1"/>
              <a:t>Transient</a:t>
            </a:r>
            <a:r>
              <a:rPr lang="el-GR" sz="900" i="1" dirty="0"/>
              <a:t> </a:t>
            </a:r>
            <a:r>
              <a:rPr lang="el-GR" sz="900" i="1" dirty="0" err="1"/>
              <a:t>Ischemic</a:t>
            </a:r>
            <a:r>
              <a:rPr lang="el-GR" sz="900" i="1" dirty="0"/>
              <a:t> </a:t>
            </a:r>
            <a:r>
              <a:rPr lang="el-GR" sz="900" i="1" dirty="0" err="1"/>
              <a:t>Attack</a:t>
            </a:r>
            <a:r>
              <a:rPr lang="el-GR" sz="900" i="1" dirty="0"/>
              <a:t>. </a:t>
            </a:r>
            <a:r>
              <a:rPr lang="el-GR" sz="900" i="1" dirty="0" err="1"/>
              <a:t>Continuum</a:t>
            </a:r>
            <a:r>
              <a:rPr lang="el-GR" sz="900" i="1" dirty="0"/>
              <a:t> (</a:t>
            </a:r>
            <a:r>
              <a:rPr lang="el-GR" sz="900" i="1" dirty="0" err="1"/>
              <a:t>Minneap</a:t>
            </a:r>
            <a:r>
              <a:rPr lang="el-GR" sz="900" i="1" dirty="0"/>
              <a:t> </a:t>
            </a:r>
            <a:r>
              <a:rPr lang="el-GR" sz="900" i="1" dirty="0" err="1"/>
              <a:t>Minn</a:t>
            </a:r>
            <a:r>
              <a:rPr lang="el-GR" sz="900" i="1" dirty="0"/>
              <a:t>) 2017;23:82-92. </a:t>
            </a:r>
            <a:endParaRPr lang="en-US" sz="900" i="1" dirty="0"/>
          </a:p>
        </p:txBody>
      </p:sp>
      <p:sp>
        <p:nvSpPr>
          <p:cNvPr id="7" name="Δεξιό βέλος 7">
            <a:extLst>
              <a:ext uri="{FF2B5EF4-FFF2-40B4-BE49-F238E27FC236}">
                <a16:creationId xmlns:a16="http://schemas.microsoft.com/office/drawing/2014/main" id="{53C3A2F7-0262-8A4A-8AAF-0BE6AFBDBE0C}"/>
              </a:ext>
            </a:extLst>
          </p:cNvPr>
          <p:cNvSpPr/>
          <p:nvPr/>
        </p:nvSpPr>
        <p:spPr>
          <a:xfrm>
            <a:off x="6341994" y="5720234"/>
            <a:ext cx="762000" cy="3092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9FA84EAE-74B6-0842-A05E-6B00F1B6E4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3589" y="4212805"/>
            <a:ext cx="4838700" cy="23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93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753" y="3274141"/>
            <a:ext cx="4311183" cy="28122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794" y="3274141"/>
            <a:ext cx="4311183" cy="28122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9883" y="276445"/>
            <a:ext cx="9672918" cy="25922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6378794" y="3909527"/>
            <a:ext cx="4311183" cy="2176856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8869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588" name="Rectangle 4"/>
          <p:cNvSpPr>
            <a:spLocks noGrp="1" noChangeArrowheads="1"/>
          </p:cNvSpPr>
          <p:nvPr>
            <p:ph/>
          </p:nvPr>
        </p:nvSpPr>
        <p:spPr>
          <a:xfrm>
            <a:off x="950911" y="738188"/>
            <a:ext cx="9717089" cy="5486400"/>
          </a:xfrm>
          <a:noFill/>
        </p:spPr>
        <p:txBody>
          <a:bodyPr>
            <a:normAutofit/>
          </a:bodyPr>
          <a:lstStyle/>
          <a:p>
            <a:pPr marL="1344613" lvl="1" indent="-268288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Πολλαπλά ΠΙΕ με </a:t>
            </a:r>
            <a:r>
              <a:rPr lang="el-GR" altLang="el-GR" sz="1800" b="1" dirty="0">
                <a:solidFill>
                  <a:srgbClr val="C00000"/>
                </a:solidFill>
                <a:latin typeface="Tahoma" panose="020B0604030504040204" pitchFamily="34" charset="0"/>
              </a:rPr>
              <a:t>πανομοιότυπη σημειολογία </a:t>
            </a: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ή με σημειολογία που αντιστοιχεί στην </a:t>
            </a:r>
            <a:r>
              <a:rPr lang="el-GR" altLang="el-GR" sz="1800" b="1" dirty="0">
                <a:solidFill>
                  <a:srgbClr val="C00000"/>
                </a:solidFill>
                <a:latin typeface="Tahoma" panose="020B0604030504040204" pitchFamily="34" charset="0"/>
              </a:rPr>
              <a:t>περιοχή κατανομής ενός αγγείου</a:t>
            </a: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: </a:t>
            </a:r>
            <a:r>
              <a:rPr lang="el-GR" altLang="el-GR" sz="1800" b="1" dirty="0">
                <a:solidFill>
                  <a:srgbClr val="00B050"/>
                </a:solidFill>
                <a:latin typeface="Tahoma" panose="020B0604030504040204" pitchFamily="34" charset="0"/>
              </a:rPr>
              <a:t>αθηροθρομβωτικός μηχανισμός ή αρτηριοπάθεια/διαχωρισμός εξωκρ. αρτηρίας</a:t>
            </a:r>
            <a:endParaRPr lang="en-US" altLang="el-GR" sz="1800" b="1" dirty="0">
              <a:solidFill>
                <a:srgbClr val="00B050"/>
              </a:solidFill>
              <a:latin typeface="Tahoma" panose="020B0604030504040204" pitchFamily="34" charset="0"/>
            </a:endParaRPr>
          </a:p>
          <a:p>
            <a:pPr lvl="1" algn="just" eaLnBrk="1" hangingPunct="1">
              <a:lnSpc>
                <a:spcPct val="90000"/>
              </a:lnSpc>
            </a:pPr>
            <a:endParaRPr lang="en-US" altLang="el-GR" sz="18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219589" name="Rectangle 5"/>
          <p:cNvSpPr>
            <a:spLocks noChangeArrowheads="1"/>
          </p:cNvSpPr>
          <p:nvPr/>
        </p:nvSpPr>
        <p:spPr bwMode="auto">
          <a:xfrm>
            <a:off x="1524000" y="1641148"/>
            <a:ext cx="91440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algn="just" eaLnBrk="1" hangingPunct="1">
              <a:lnSpc>
                <a:spcPct val="80000"/>
              </a:lnSpc>
            </a:pP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ΠΙΕ που εκδηλώνονται με </a:t>
            </a:r>
            <a:r>
              <a:rPr lang="el-GR" altLang="el-GR" sz="1800" b="1" dirty="0">
                <a:solidFill>
                  <a:srgbClr val="C00000"/>
                </a:solidFill>
                <a:latin typeface="Tahoma" panose="020B0604030504040204" pitchFamily="34" charset="0"/>
              </a:rPr>
              <a:t>αμαύρωση </a:t>
            </a:r>
            <a:r>
              <a:rPr lang="en-US" altLang="el-GR" sz="1800" b="1" dirty="0" err="1">
                <a:solidFill>
                  <a:srgbClr val="C00000"/>
                </a:solidFill>
                <a:latin typeface="Tahoma" panose="020B0604030504040204" pitchFamily="34" charset="0"/>
              </a:rPr>
              <a:t>fugax</a:t>
            </a:r>
            <a:r>
              <a:rPr lang="en-US" altLang="el-GR" sz="1800" b="1" dirty="0">
                <a:solidFill>
                  <a:srgbClr val="C00000"/>
                </a:solidFill>
                <a:latin typeface="Tahoma" panose="020B0604030504040204" pitchFamily="34" charset="0"/>
              </a:rPr>
              <a:t> </a:t>
            </a: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ή με πανομοιότυπες τρομώδεις/κλονικές κινήσεις ενός άκρου (</a:t>
            </a:r>
            <a:r>
              <a:rPr lang="en-US" altLang="el-GR" sz="1800" b="1" dirty="0">
                <a:solidFill>
                  <a:srgbClr val="C00000"/>
                </a:solidFill>
                <a:latin typeface="Tahoma" panose="020B0604030504040204" pitchFamily="34" charset="0"/>
              </a:rPr>
              <a:t>limb-shaking TIA</a:t>
            </a: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)</a:t>
            </a:r>
            <a:r>
              <a:rPr lang="en-US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: </a:t>
            </a:r>
            <a:r>
              <a:rPr lang="el-GR" altLang="el-GR" sz="1800" b="1" dirty="0">
                <a:solidFill>
                  <a:srgbClr val="00B050"/>
                </a:solidFill>
                <a:latin typeface="Tahoma" panose="020B0604030504040204" pitchFamily="34" charset="0"/>
              </a:rPr>
              <a:t>αθηροθρομβωτικός μηχανισμός</a:t>
            </a:r>
            <a:r>
              <a:rPr lang="en-US" altLang="el-GR" sz="1800" b="1" dirty="0">
                <a:solidFill>
                  <a:srgbClr val="00B050"/>
                </a:solidFill>
                <a:latin typeface="Tahoma" panose="020B0604030504040204" pitchFamily="34" charset="0"/>
              </a:rPr>
              <a:t> </a:t>
            </a:r>
            <a:r>
              <a:rPr lang="el-GR" altLang="el-GR" sz="1800" b="1" dirty="0">
                <a:solidFill>
                  <a:srgbClr val="00B050"/>
                </a:solidFill>
                <a:latin typeface="Tahoma" panose="020B0604030504040204" pitchFamily="34" charset="0"/>
              </a:rPr>
              <a:t>ή αρτηριοπάθεια/διαχωρισμός εξωκρ. αρτηρίας</a:t>
            </a:r>
            <a:endParaRPr lang="en-US" altLang="el-GR" sz="1800" b="1" dirty="0">
              <a:solidFill>
                <a:srgbClr val="00B050"/>
              </a:solidFill>
              <a:latin typeface="Tahoma" panose="020B0604030504040204" pitchFamily="34" charset="0"/>
            </a:endParaRPr>
          </a:p>
        </p:txBody>
      </p:sp>
      <p:sp>
        <p:nvSpPr>
          <p:cNvPr id="1219590" name="Rectangle 6"/>
          <p:cNvSpPr>
            <a:spLocks noChangeArrowheads="1"/>
          </p:cNvSpPr>
          <p:nvPr/>
        </p:nvSpPr>
        <p:spPr bwMode="auto">
          <a:xfrm>
            <a:off x="1524000" y="2581275"/>
            <a:ext cx="91440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algn="just" eaLnBrk="1" hangingPunct="1">
              <a:lnSpc>
                <a:spcPct val="80000"/>
              </a:lnSpc>
            </a:pP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Υποτροπιάζοντα ΠΙΕ με κλινική συμπτωματολογία που αντιστοιχεί στην </a:t>
            </a:r>
            <a:r>
              <a:rPr lang="el-GR" altLang="el-GR" sz="1800" b="1" dirty="0">
                <a:solidFill>
                  <a:srgbClr val="C00000"/>
                </a:solidFill>
                <a:latin typeface="Tahoma" panose="020B0604030504040204" pitchFamily="34" charset="0"/>
              </a:rPr>
              <a:t>περιοχή</a:t>
            </a: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 κατανομής </a:t>
            </a:r>
            <a:r>
              <a:rPr lang="el-GR" altLang="el-GR" sz="1800" b="1" dirty="0">
                <a:solidFill>
                  <a:srgbClr val="C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≥2 αγγείων</a:t>
            </a: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: </a:t>
            </a:r>
            <a:r>
              <a:rPr lang="el-GR" altLang="el-GR" sz="1800" b="1" dirty="0">
                <a:solidFill>
                  <a:srgbClr val="00B05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καρδιοεμβολικός μηχανισμός</a:t>
            </a:r>
            <a:endParaRPr lang="en-US" altLang="el-GR" sz="1800" b="1" dirty="0">
              <a:solidFill>
                <a:srgbClr val="00B050"/>
              </a:solidFill>
              <a:latin typeface="Tahoma" panose="020B0604030504040204" pitchFamily="34" charset="0"/>
            </a:endParaRPr>
          </a:p>
        </p:txBody>
      </p:sp>
      <p:sp>
        <p:nvSpPr>
          <p:cNvPr id="1219591" name="Rectangle 7"/>
          <p:cNvSpPr>
            <a:spLocks noChangeArrowheads="1"/>
          </p:cNvSpPr>
          <p:nvPr/>
        </p:nvSpPr>
        <p:spPr bwMode="auto">
          <a:xfrm>
            <a:off x="1524000" y="3103563"/>
            <a:ext cx="91440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algn="just" eaLnBrk="1" hangingPunct="1">
              <a:lnSpc>
                <a:spcPct val="80000"/>
              </a:lnSpc>
            </a:pP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Εγκατάσταση συμπτωματολογίας ΠΙΕ: </a:t>
            </a:r>
            <a:r>
              <a:rPr lang="el-GR" altLang="el-GR" sz="1800" b="1" dirty="0">
                <a:solidFill>
                  <a:srgbClr val="C00000"/>
                </a:solidFill>
                <a:latin typeface="Tahoma" panose="020B0604030504040204" pitchFamily="34" charset="0"/>
              </a:rPr>
              <a:t>αιφνίδια εγκατάσταση μέγιστου νευρολογικού ελλείμματος </a:t>
            </a: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(</a:t>
            </a:r>
            <a:r>
              <a:rPr lang="el-GR" altLang="el-GR" sz="1800" b="1" dirty="0">
                <a:solidFill>
                  <a:srgbClr val="00B050"/>
                </a:solidFill>
                <a:latin typeface="Tahoma" panose="020B0604030504040204" pitchFamily="34" charset="0"/>
              </a:rPr>
              <a:t>καρδιοεμβολικός μηχανισμός</a:t>
            </a: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) </a:t>
            </a:r>
            <a:r>
              <a:rPr lang="el-GR" altLang="el-GR" sz="1800" b="1" dirty="0">
                <a:solidFill>
                  <a:srgbClr val="C00000"/>
                </a:solidFill>
                <a:latin typeface="Tahoma" panose="020B0604030504040204" pitchFamily="34" charset="0"/>
              </a:rPr>
              <a:t>προοδευτική</a:t>
            </a: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 εγκατάσταση μέγιστου νευρολογικού ελλείμματος (</a:t>
            </a:r>
            <a:r>
              <a:rPr lang="el-GR" altLang="el-GR" sz="1800" b="1" dirty="0">
                <a:solidFill>
                  <a:srgbClr val="00B050"/>
                </a:solidFill>
                <a:latin typeface="Tahoma" panose="020B0604030504040204" pitchFamily="34" charset="0"/>
              </a:rPr>
              <a:t>αθηροθρομβωτικός</a:t>
            </a: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 μηχανισμός)</a:t>
            </a:r>
            <a:endParaRPr lang="en-US" altLang="el-GR" sz="18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219592" name="Rectangle 8"/>
          <p:cNvSpPr>
            <a:spLocks noChangeArrowheads="1"/>
          </p:cNvSpPr>
          <p:nvPr/>
        </p:nvSpPr>
        <p:spPr bwMode="auto">
          <a:xfrm>
            <a:off x="1524000" y="4181475"/>
            <a:ext cx="91440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algn="just" eaLnBrk="1" hangingPunct="1">
              <a:lnSpc>
                <a:spcPct val="80000"/>
              </a:lnSpc>
            </a:pP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Αν η εγκατάσταση σημειολογίας του ΠΙΕ συσχετίζεται με την </a:t>
            </a:r>
            <a:r>
              <a:rPr lang="el-GR" altLang="el-GR" sz="1800" b="1" dirty="0">
                <a:solidFill>
                  <a:srgbClr val="C00000"/>
                </a:solidFill>
                <a:latin typeface="Tahoma" panose="020B0604030504040204" pitchFamily="34" charset="0"/>
              </a:rPr>
              <a:t>απότομη ελάττωση της ΑΠ ή με την όρθια στάση</a:t>
            </a: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 (υποτροπιάζον μηχανισμός): αθηροθρομβωτικός μηχανισμός (</a:t>
            </a:r>
            <a:r>
              <a:rPr lang="en-US" altLang="el-GR" sz="1800" b="1" dirty="0">
                <a:solidFill>
                  <a:srgbClr val="00B050"/>
                </a:solidFill>
                <a:latin typeface="Tahoma" panose="020B0604030504040204" pitchFamily="34" charset="0"/>
              </a:rPr>
              <a:t>orthostatic TIA</a:t>
            </a:r>
            <a:r>
              <a:rPr lang="en-US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7175" name="Rectangle 10"/>
          <p:cNvSpPr>
            <a:spLocks noChangeArrowheads="1"/>
          </p:cNvSpPr>
          <p:nvPr/>
        </p:nvSpPr>
        <p:spPr bwMode="auto">
          <a:xfrm>
            <a:off x="1661746" y="102292"/>
            <a:ext cx="7907215" cy="702652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l-GR" altLang="el-GR" sz="2800" b="1" dirty="0">
                <a:solidFill>
                  <a:schemeClr val="tx1"/>
                </a:solidFill>
                <a:latin typeface="Tahoma" panose="020B0604030504040204" pitchFamily="34" charset="0"/>
              </a:rPr>
              <a:t>ΑΙΤΙΟΛΟΓΙΑ ΠΙΕ </a:t>
            </a:r>
            <a:endParaRPr lang="en-US" altLang="el-GR" sz="2800" b="1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219595" name="Text Box 11"/>
          <p:cNvSpPr txBox="1">
            <a:spLocks noChangeArrowheads="1"/>
          </p:cNvSpPr>
          <p:nvPr/>
        </p:nvSpPr>
        <p:spPr bwMode="auto">
          <a:xfrm>
            <a:off x="6036916" y="6288743"/>
            <a:ext cx="60035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l-GR" sz="90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n-US" sz="900" b="1" i="1" dirty="0"/>
              <a:t>Mohr et al. Stroke Pathophysiology, Diagnosis and Management 4</a:t>
            </a:r>
            <a:r>
              <a:rPr lang="en-US" sz="900" b="1" i="1" baseline="30000" dirty="0"/>
              <a:t>th</a:t>
            </a:r>
            <a:r>
              <a:rPr lang="en-US" sz="900" b="1" i="1" dirty="0"/>
              <a:t> Edition. Elsevier </a:t>
            </a:r>
            <a:r>
              <a:rPr lang="en-US" sz="900" b="1" i="1" dirty="0" err="1"/>
              <a:t>Inc</a:t>
            </a:r>
            <a:r>
              <a:rPr lang="en-US" sz="900" b="1" i="1" dirty="0"/>
              <a:t> 2004;pp 80-97</a:t>
            </a:r>
          </a:p>
          <a:p>
            <a:pPr algn="r">
              <a:defRPr/>
            </a:pPr>
            <a:r>
              <a:rPr lang="en-US" sz="900" b="1" i="1" dirty="0" err="1"/>
              <a:t>Caplan’s</a:t>
            </a:r>
            <a:r>
              <a:rPr lang="en-US" sz="900" b="1" i="1" dirty="0"/>
              <a:t> Stroke. A Clinical Approach, 4</a:t>
            </a:r>
            <a:r>
              <a:rPr lang="en-US" sz="900" b="1" i="1" baseline="30000" dirty="0"/>
              <a:t>th</a:t>
            </a:r>
            <a:r>
              <a:rPr lang="en-US" sz="900" b="1" i="1" dirty="0"/>
              <a:t> Edition. Saunders Elsevier 2009; pp 64-72</a:t>
            </a:r>
          </a:p>
        </p:txBody>
      </p:sp>
      <p:sp>
        <p:nvSpPr>
          <p:cNvPr id="1219596" name="Rectangle 12"/>
          <p:cNvSpPr>
            <a:spLocks noChangeArrowheads="1"/>
          </p:cNvSpPr>
          <p:nvPr/>
        </p:nvSpPr>
        <p:spPr bwMode="auto">
          <a:xfrm>
            <a:off x="1524000" y="5014913"/>
            <a:ext cx="91440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algn="just" eaLnBrk="1" hangingPunct="1">
              <a:lnSpc>
                <a:spcPct val="80000"/>
              </a:lnSpc>
            </a:pP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Τα ΠΙΕ με φλοιώδη συμπτωματολογία αποκλείεται να οφείλονται στη νόσο των μικρών αγγείων</a:t>
            </a:r>
            <a:endParaRPr lang="en-US" altLang="el-GR" sz="18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219597" name="Rectangle 13"/>
          <p:cNvSpPr>
            <a:spLocks noChangeArrowheads="1"/>
          </p:cNvSpPr>
          <p:nvPr/>
        </p:nvSpPr>
        <p:spPr bwMode="auto">
          <a:xfrm>
            <a:off x="1487488" y="5602288"/>
            <a:ext cx="9144001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algn="just" eaLnBrk="1" hangingPunct="1">
              <a:lnSpc>
                <a:spcPct val="80000"/>
              </a:lnSpc>
            </a:pP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Τα ΠΙΕ που ακολουθούν χρονικά ένα </a:t>
            </a:r>
            <a:r>
              <a:rPr lang="el-GR" altLang="el-GR" sz="1800" b="1" dirty="0">
                <a:solidFill>
                  <a:srgbClr val="C00000"/>
                </a:solidFill>
                <a:latin typeface="Tahoma" panose="020B0604030504040204" pitchFamily="34" charset="0"/>
              </a:rPr>
              <a:t>επεισόδιο κεφαλαλγίας ή προσωπαλγίας </a:t>
            </a:r>
            <a:r>
              <a:rPr lang="el-GR" altLang="el-GR" sz="1800" dirty="0">
                <a:solidFill>
                  <a:schemeClr val="tx1"/>
                </a:solidFill>
                <a:latin typeface="Tahoma" panose="020B0604030504040204" pitchFamily="34" charset="0"/>
              </a:rPr>
              <a:t>ή τα οποία συνοδεύονται από κεφαλαλγία: </a:t>
            </a:r>
            <a:r>
              <a:rPr lang="el-GR" altLang="el-GR" sz="1800" b="1" dirty="0">
                <a:solidFill>
                  <a:srgbClr val="00B050"/>
                </a:solidFill>
                <a:latin typeface="Tahoma" panose="020B0604030504040204" pitchFamily="34" charset="0"/>
              </a:rPr>
              <a:t>διαχωρισμός</a:t>
            </a:r>
            <a:r>
              <a:rPr lang="en-US" altLang="el-GR" sz="1800" b="1" dirty="0">
                <a:solidFill>
                  <a:srgbClr val="00B050"/>
                </a:solidFill>
                <a:latin typeface="Tahoma" panose="020B0604030504040204" pitchFamily="34" charset="0"/>
              </a:rPr>
              <a:t> </a:t>
            </a:r>
            <a:r>
              <a:rPr lang="el-GR" altLang="el-GR" sz="1800" b="1" dirty="0">
                <a:solidFill>
                  <a:srgbClr val="00B050"/>
                </a:solidFill>
                <a:latin typeface="Tahoma" panose="020B0604030504040204" pitchFamily="34" charset="0"/>
              </a:rPr>
              <a:t>τραχηλικών αγγείων</a:t>
            </a:r>
            <a:endParaRPr lang="en-US" altLang="el-GR" sz="1800" b="1" dirty="0">
              <a:solidFill>
                <a:srgbClr val="00B050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330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379505" y="6291264"/>
            <a:ext cx="8698195" cy="487605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900" i="1" dirty="0" err="1"/>
              <a:t>Rothwell</a:t>
            </a:r>
            <a:r>
              <a:rPr lang="en-US" sz="900" i="1" dirty="0"/>
              <a:t> PM et al,</a:t>
            </a:r>
            <a:r>
              <a:rPr lang="el-GR" sz="900" i="1" dirty="0"/>
              <a:t> </a:t>
            </a:r>
            <a:r>
              <a:rPr lang="en-US" sz="900" i="1" dirty="0"/>
              <a:t>Neurology. 2005;64:817– 820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sz="900" i="1" dirty="0"/>
              <a:t>Farrell B</a:t>
            </a:r>
            <a:r>
              <a:rPr lang="el-GR" sz="900" i="1" dirty="0"/>
              <a:t> </a:t>
            </a:r>
            <a:r>
              <a:rPr lang="en-US" sz="900" i="1" dirty="0"/>
              <a:t>et, </a:t>
            </a:r>
            <a:r>
              <a:rPr lang="pl-PL" sz="900" i="1" dirty="0"/>
              <a:t>J Neurol Neurosurg Psychiatry. 1991;54:1044 –1054</a:t>
            </a:r>
            <a:endParaRPr lang="en-US" sz="900" i="1" dirty="0"/>
          </a:p>
          <a:p>
            <a:pPr marL="0" indent="0" algn="r">
              <a:spcBef>
                <a:spcPts val="0"/>
              </a:spcBef>
              <a:buNone/>
            </a:pPr>
            <a:r>
              <a:rPr lang="en-US" sz="900" i="1" dirty="0" err="1"/>
              <a:t>Randomised</a:t>
            </a:r>
            <a:r>
              <a:rPr lang="en-US" sz="900" i="1" dirty="0"/>
              <a:t> trial of </a:t>
            </a:r>
            <a:r>
              <a:rPr lang="en-US" sz="900" i="1" dirty="0" err="1"/>
              <a:t>endarterectomy</a:t>
            </a:r>
            <a:r>
              <a:rPr lang="en-US" sz="900" i="1" dirty="0"/>
              <a:t> for recently symptomatic carotid stenosis: final results of the MRC European Carotid Surgery Trial (ECST). Lancet. 1998;351:1379 –1387</a:t>
            </a:r>
            <a:endParaRPr lang="el-GR" sz="900" i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195957" y="1723293"/>
            <a:ext cx="8020705" cy="2417884"/>
          </a:xfrm>
          <a:prstGeom prst="rect">
            <a:avLst/>
          </a:prstGeom>
          <a:solidFill>
            <a:srgbClr val="FFEFFF"/>
          </a:solidFill>
          <a:ln w="57150">
            <a:solidFill>
              <a:srgbClr val="FFFF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C00000"/>
                </a:solidFill>
              </a:rPr>
              <a:t>17</a:t>
            </a:r>
            <a:r>
              <a:rPr lang="el-GR" sz="2400" b="1" dirty="0">
                <a:solidFill>
                  <a:srgbClr val="C00000"/>
                </a:solidFill>
              </a:rPr>
              <a:t>%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l-GR" sz="2400" b="1" dirty="0">
                <a:solidFill>
                  <a:srgbClr val="C00000"/>
                </a:solidFill>
              </a:rPr>
              <a:t>συμβαίνει τη μέρα του </a:t>
            </a:r>
            <a:r>
              <a:rPr lang="en-US" sz="2400" b="1" dirty="0">
                <a:solidFill>
                  <a:srgbClr val="C00000"/>
                </a:solidFill>
              </a:rPr>
              <a:t>IAEE</a:t>
            </a:r>
            <a:endParaRPr lang="el-GR" sz="2400" b="1" dirty="0">
              <a:solidFill>
                <a:srgbClr val="C00000"/>
              </a:solidFill>
            </a:endParaRPr>
          </a:p>
          <a:p>
            <a:r>
              <a:rPr lang="el-GR" sz="2400" b="1" dirty="0">
                <a:solidFill>
                  <a:srgbClr val="C00000"/>
                </a:solidFill>
              </a:rPr>
              <a:t>9% την προηγούμενη</a:t>
            </a:r>
          </a:p>
          <a:p>
            <a:r>
              <a:rPr lang="el-GR" sz="2400" b="1" dirty="0">
                <a:solidFill>
                  <a:srgbClr val="C00000"/>
                </a:solidFill>
              </a:rPr>
              <a:t>49% εντός 7 ημερών</a:t>
            </a:r>
            <a:endParaRPr lang="el-GR" sz="2400" b="1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r>
              <a:rPr lang="el-GR" altLang="el-GR" sz="2400" b="1" dirty="0">
                <a:solidFill>
                  <a:srgbClr val="C00000"/>
                </a:solidFill>
              </a:rPr>
              <a:t>7 – 50% των ΙΑΕΕ προηγούνται από ΠΙΕ</a:t>
            </a:r>
          </a:p>
          <a:p>
            <a:endParaRPr lang="el-GR" sz="2400" dirty="0"/>
          </a:p>
          <a:p>
            <a:endParaRPr lang="el-GR" sz="28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38100" dist="25399" dir="2700000" algn="ctr" rotWithShape="0">
              <a:schemeClr val="tx2"/>
            </a:outerShdw>
          </a:effectLst>
        </p:spPr>
        <p:txBody>
          <a:bodyPr/>
          <a:lstStyle/>
          <a:p>
            <a:pPr algn="ctr" eaLnBrk="1" hangingPunct="1">
              <a:defRPr/>
            </a:pPr>
            <a:r>
              <a:rPr lang="el-GR" sz="2400" b="1" dirty="0">
                <a:solidFill>
                  <a:srgbClr val="C00000"/>
                </a:solidFill>
                <a:latin typeface="Tahoma" pitchFamily="34" charset="0"/>
              </a:rPr>
              <a:t>ΤΟ ΠΙΕ ΕΙΝΑΙ ΜΙΑ ΕΠΕΙΓΟΥΣΑ ΙΑΤΡΙΚΗ ΚΑΤΑΣΤΑΣΗ  </a:t>
            </a:r>
            <a:endParaRPr lang="en-US" sz="2400" b="1" dirty="0">
              <a:solidFill>
                <a:srgbClr val="C0000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793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1776549" y="374468"/>
            <a:ext cx="8255726" cy="105156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l-GR" altLang="el-GR" sz="2800" b="1" dirty="0">
                <a:solidFill>
                  <a:srgbClr val="FF0000"/>
                </a:solidFill>
                <a:latin typeface="Tahoma" pitchFamily="34" charset="0"/>
              </a:rPr>
              <a:t>ΑΔΥΝΑΤΗ Η ΔΔ ΙΑΕΕ/ΑΙΜΟΡΡΑΓΙΑΣ ΜΕ ΚΛΙΝΙΚΑ ΚΡΙΤΗΡΙΑ</a:t>
            </a:r>
            <a:endParaRPr lang="en-US" altLang="el-GR" sz="2800" b="1" dirty="0">
              <a:solidFill>
                <a:srgbClr val="FF0000"/>
              </a:solidFill>
              <a:latin typeface="Tahoma" pitchFamily="34" charset="0"/>
            </a:endParaRPr>
          </a:p>
        </p:txBody>
      </p:sp>
      <p:pic>
        <p:nvPicPr>
          <p:cNvPr id="2426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480" y="2899680"/>
            <a:ext cx="4306570" cy="360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4000" y="1855789"/>
            <a:ext cx="9144000" cy="827087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18" charset="0"/>
              <a:buChar char="•"/>
              <a:defRPr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18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18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18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18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algn="ctr">
              <a:buFont typeface="Times" pitchFamily="18" charset="0"/>
              <a:buNone/>
              <a:defRPr/>
            </a:pPr>
            <a:r>
              <a:rPr lang="en-US" altLang="el-GR" kern="0">
                <a:solidFill>
                  <a:srgbClr val="FFFF00"/>
                </a:solidFill>
              </a:rPr>
              <a:t>	</a:t>
            </a:r>
            <a:r>
              <a:rPr lang="el-GR" altLang="el-GR" kern="0">
                <a:solidFill>
                  <a:srgbClr val="FFFF00"/>
                </a:solidFill>
              </a:rPr>
              <a:t>Ασθενής 72 ετών προσέρχεται με οξείας εγκατάστασης αισθητικές δ/χες στο δεξιό άνω άκρο (</a:t>
            </a:r>
            <a:r>
              <a:rPr lang="en-US" altLang="el-GR" kern="0">
                <a:solidFill>
                  <a:srgbClr val="FFFF00"/>
                </a:solidFill>
              </a:rPr>
              <a:t>NIHSS:1)</a:t>
            </a:r>
          </a:p>
        </p:txBody>
      </p:sp>
    </p:spTree>
    <p:extLst>
      <p:ext uri="{BB962C8B-B14F-4D97-AF65-F5344CB8AC3E}">
        <p14:creationId xmlns:p14="http://schemas.microsoft.com/office/powerpoint/2010/main" val="276047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8 D’s of Stroke Care </a:t>
            </a:r>
          </a:p>
        </p:txBody>
      </p:sp>
      <p:pic>
        <p:nvPicPr>
          <p:cNvPr id="6" name="Θέση περιεχομένου 5" descr="Απόσπασμα οθόνης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60" y="1556239"/>
            <a:ext cx="4500632" cy="4587022"/>
          </a:xfrm>
        </p:spPr>
      </p:pic>
      <p:sp>
        <p:nvSpPr>
          <p:cNvPr id="7" name="Ορθογώνιο 6"/>
          <p:cNvSpPr/>
          <p:nvPr/>
        </p:nvSpPr>
        <p:spPr>
          <a:xfrm>
            <a:off x="6365629" y="6455703"/>
            <a:ext cx="45573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0" dirty="0" err="1">
                <a:solidFill>
                  <a:srgbClr val="212121"/>
                </a:solidFill>
                <a:effectLst/>
              </a:rPr>
              <a:t>Herpich</a:t>
            </a:r>
            <a:r>
              <a:rPr lang="en-US" sz="1400" b="0" dirty="0">
                <a:solidFill>
                  <a:srgbClr val="212121"/>
                </a:solidFill>
                <a:effectLst/>
              </a:rPr>
              <a:t> F, Rincon F.  </a:t>
            </a:r>
            <a:r>
              <a:rPr lang="en-US" sz="1400" b="0" dirty="0" err="1">
                <a:solidFill>
                  <a:srgbClr val="212121"/>
                </a:solidFill>
                <a:effectLst/>
              </a:rPr>
              <a:t>Crit</a:t>
            </a:r>
            <a:r>
              <a:rPr lang="en-US" sz="1400" b="0" dirty="0">
                <a:solidFill>
                  <a:srgbClr val="212121"/>
                </a:solidFill>
                <a:effectLst/>
              </a:rPr>
              <a:t> Care Med. 2020;48(11):1654-1663.</a:t>
            </a:r>
            <a:endParaRPr lang="en-US" sz="1400" dirty="0"/>
          </a:p>
        </p:txBody>
      </p:sp>
      <p:pic>
        <p:nvPicPr>
          <p:cNvPr id="8" name="Εικόνα 7" descr="Απόσπασμα οθόνης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84" y="2004646"/>
            <a:ext cx="5038119" cy="279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67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 descr="Απόσπασμα οθόνης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912692"/>
            <a:ext cx="6450623" cy="3749554"/>
          </a:xfrm>
        </p:spPr>
      </p:pic>
      <p:sp>
        <p:nvSpPr>
          <p:cNvPr id="5" name="Ορθογώνιο 4"/>
          <p:cNvSpPr/>
          <p:nvPr/>
        </p:nvSpPr>
        <p:spPr>
          <a:xfrm>
            <a:off x="7288822" y="6195985"/>
            <a:ext cx="4557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0" dirty="0" err="1">
                <a:solidFill>
                  <a:srgbClr val="212121"/>
                </a:solidFill>
                <a:effectLst/>
              </a:rPr>
              <a:t>Herpich</a:t>
            </a:r>
            <a:r>
              <a:rPr lang="en-US" sz="1400" b="0" dirty="0">
                <a:solidFill>
                  <a:srgbClr val="212121"/>
                </a:solidFill>
                <a:effectLst/>
              </a:rPr>
              <a:t> F, Rincon F.  </a:t>
            </a:r>
            <a:r>
              <a:rPr lang="en-US" sz="1400" b="0" dirty="0" err="1">
                <a:solidFill>
                  <a:srgbClr val="212121"/>
                </a:solidFill>
                <a:effectLst/>
              </a:rPr>
              <a:t>Crit</a:t>
            </a:r>
            <a:r>
              <a:rPr lang="en-US" sz="1400" b="0" dirty="0">
                <a:solidFill>
                  <a:srgbClr val="212121"/>
                </a:solidFill>
                <a:effectLst/>
              </a:rPr>
              <a:t> Care Med. 2020;48(11):1654-1663.</a:t>
            </a:r>
          </a:p>
          <a:p>
            <a:r>
              <a:rPr lang="en-US" sz="1400" dirty="0"/>
              <a:t>Berge E… </a:t>
            </a:r>
            <a:r>
              <a:rPr lang="en-US" sz="1400" dirty="0" err="1"/>
              <a:t>Tsivgoulis</a:t>
            </a:r>
            <a:r>
              <a:rPr lang="en-US" sz="1400" dirty="0"/>
              <a:t> G et al. </a:t>
            </a:r>
            <a:r>
              <a:rPr lang="en-US" sz="1400" dirty="0" err="1"/>
              <a:t>Eur</a:t>
            </a:r>
            <a:r>
              <a:rPr lang="en-US" sz="1400" dirty="0"/>
              <a:t> Stroke J. 2021;6(1):I-LXII. 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7508629" y="3787469"/>
            <a:ext cx="4337539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212121"/>
                </a:solidFill>
              </a:rPr>
              <a:t>R</a:t>
            </a:r>
            <a:r>
              <a:rPr lang="en-US" b="1" i="0" dirty="0">
                <a:solidFill>
                  <a:srgbClr val="212121"/>
                </a:solidFill>
                <a:effectLst/>
              </a:rPr>
              <a:t>apid IVT </a:t>
            </a:r>
            <a:r>
              <a:rPr lang="en-US" b="0" i="0" dirty="0">
                <a:solidFill>
                  <a:srgbClr val="212121"/>
                </a:solidFill>
                <a:effectLst/>
              </a:rPr>
              <a:t>to patients with acute stroke: emergency dispatch </a:t>
            </a:r>
            <a:r>
              <a:rPr lang="en-US" b="0" i="0" dirty="0" err="1">
                <a:solidFill>
                  <a:srgbClr val="212121"/>
                </a:solidFill>
                <a:effectLst/>
              </a:rPr>
              <a:t>centres</a:t>
            </a:r>
            <a:r>
              <a:rPr lang="en-US" b="0" i="0" dirty="0">
                <a:solidFill>
                  <a:srgbClr val="212121"/>
                </a:solidFill>
                <a:effectLst/>
              </a:rPr>
              <a:t>, primary care, ambulance services, emergency departments,  </a:t>
            </a:r>
            <a:r>
              <a:rPr lang="en-US" dirty="0"/>
              <a:t>radiologists, and stroke teams coordinated by a vascular neurologist or a stroke physician.</a:t>
            </a:r>
          </a:p>
        </p:txBody>
      </p:sp>
      <p:sp>
        <p:nvSpPr>
          <p:cNvPr id="8" name="Επάνω βέλος 7"/>
          <p:cNvSpPr/>
          <p:nvPr/>
        </p:nvSpPr>
        <p:spPr>
          <a:xfrm>
            <a:off x="9082454" y="3165231"/>
            <a:ext cx="254977" cy="40444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382855" y="3232451"/>
            <a:ext cx="589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LVO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965830" y="2502337"/>
            <a:ext cx="2488223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de-DE" dirty="0" err="1"/>
              <a:t>Endovascular</a:t>
            </a:r>
            <a:r>
              <a:rPr lang="de-DE" dirty="0"/>
              <a:t> </a:t>
            </a:r>
            <a:r>
              <a:rPr lang="de-DE" dirty="0" err="1"/>
              <a:t>treatment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704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 descr="Απόσπασμα οθόνης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54" y="2261508"/>
            <a:ext cx="3159182" cy="3559000"/>
          </a:xfrm>
        </p:spPr>
      </p:pic>
      <p:pic>
        <p:nvPicPr>
          <p:cNvPr id="5" name="Εικόνα 4" descr="Απόσπασμα οθόνης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38" y="476875"/>
            <a:ext cx="6660457" cy="1066892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5709138" y="2546949"/>
            <a:ext cx="47243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-Roman"/>
              </a:rPr>
              <a:t>In each minute, 1.9 million neurons, 14 billion synapses, and 12 km (7.5 miles) of myelinated fibers are destroyed.</a:t>
            </a:r>
            <a:endParaRPr lang="en-US" b="1" dirty="0"/>
          </a:p>
        </p:txBody>
      </p:sp>
      <p:pic>
        <p:nvPicPr>
          <p:cNvPr id="7" name="Εικόνα 6" descr="Απόσπασμα οθόνης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726" y="4538205"/>
            <a:ext cx="2613887" cy="1463167"/>
          </a:xfrm>
          <a:prstGeom prst="rect">
            <a:avLst/>
          </a:prstGeom>
        </p:spPr>
      </p:pic>
      <p:pic>
        <p:nvPicPr>
          <p:cNvPr id="8" name="Εικόνα 7" descr="Απόσπασμα οθόνης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669" y="316559"/>
            <a:ext cx="2034716" cy="1516511"/>
          </a:xfrm>
          <a:prstGeom prst="rect">
            <a:avLst/>
          </a:prstGeom>
        </p:spPr>
      </p:pic>
      <p:pic>
        <p:nvPicPr>
          <p:cNvPr id="9" name="Εικόνα 8" descr="Απόσπασμα οθόνη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821" y="3394883"/>
            <a:ext cx="2248095" cy="2758679"/>
          </a:xfrm>
          <a:prstGeom prst="rect">
            <a:avLst/>
          </a:prstGeom>
        </p:spPr>
      </p:pic>
      <p:sp>
        <p:nvSpPr>
          <p:cNvPr id="10" name="Ορθογώνιο 9"/>
          <p:cNvSpPr/>
          <p:nvPr/>
        </p:nvSpPr>
        <p:spPr>
          <a:xfrm>
            <a:off x="7473554" y="6333912"/>
            <a:ext cx="451915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212121"/>
                </a:solidFill>
                <a:latin typeface="BlinkMacSystemFont"/>
              </a:rPr>
              <a:t>Saver JL. Time is brain--quantified. Stroke. 2006;37(1):263-266.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1160896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>
          <a:xfrm>
            <a:off x="634128" y="1580410"/>
            <a:ext cx="3498979" cy="2456442"/>
          </a:xfrm>
        </p:spPr>
        <p:txBody>
          <a:bodyPr/>
          <a:lstStyle/>
          <a:p>
            <a:r>
              <a:rPr lang="en-US" dirty="0"/>
              <a:t>TIME IS BRAIN</a:t>
            </a:r>
          </a:p>
        </p:txBody>
      </p:sp>
      <p:pic>
        <p:nvPicPr>
          <p:cNvPr id="16390" name="Picture 6" descr="Αποτέλεσμα εικόνας για time is br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1236" y="4513605"/>
            <a:ext cx="2147466" cy="234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flipH="1">
            <a:off x="5521654" y="6437663"/>
            <a:ext cx="3806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nl-NL" sz="12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Tsivgoulis et al. J Stroke. 2020;22:130-140</a:t>
            </a:r>
          </a:p>
          <a:p>
            <a:pPr lvl="0" defTabSz="457200">
              <a:defRPr/>
            </a:pPr>
            <a:r>
              <a:rPr lang="en-US" sz="12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Saver et al. JAMA 2016;316:1279-1288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58" y="5242662"/>
            <a:ext cx="3665523" cy="1333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A2F7D7A-68E0-43FC-AFDF-47837371239C}"/>
              </a:ext>
            </a:extLst>
          </p:cNvPr>
          <p:cNvSpPr txBox="1"/>
          <p:nvPr/>
        </p:nvSpPr>
        <p:spPr>
          <a:xfrm>
            <a:off x="124960" y="28644"/>
            <a:ext cx="120037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l-GR" sz="3200" b="1" noProof="0" dirty="0">
                <a:solidFill>
                  <a:srgbClr val="FF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ACUTE REPERFUSION THERAPIES ARE TIME-DEPENDENT</a:t>
            </a:r>
            <a:endParaRPr kumimoji="0" lang="en-US" altLang="el-G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5555" y="3330379"/>
            <a:ext cx="3922174" cy="26508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flipH="1">
            <a:off x="5521654" y="6287554"/>
            <a:ext cx="38062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fr-FR" sz="12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Lees et al. Lancet 2010;375:1695-1703</a:t>
            </a:r>
          </a:p>
        </p:txBody>
      </p:sp>
      <p:pic>
        <p:nvPicPr>
          <p:cNvPr id="16" name="Picture 5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201" y="793417"/>
            <a:ext cx="4102528" cy="2356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7562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 descr="Απόσπασμα οθόνης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966" y="1047162"/>
            <a:ext cx="8634273" cy="4865958"/>
          </a:xfrm>
        </p:spPr>
      </p:pic>
    </p:spTree>
    <p:extLst>
      <p:ext uri="{BB962C8B-B14F-4D97-AF65-F5344CB8AC3E}">
        <p14:creationId xmlns:p14="http://schemas.microsoft.com/office/powerpoint/2010/main" val="1866112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9" name="Rectangle 3"/>
          <p:cNvSpPr>
            <a:spLocks noGrp="1" noChangeArrowheads="1"/>
          </p:cNvSpPr>
          <p:nvPr>
            <p:ph type="title"/>
          </p:nvPr>
        </p:nvSpPr>
        <p:spPr>
          <a:xfrm>
            <a:off x="2236788" y="-174625"/>
            <a:ext cx="7543800" cy="1066800"/>
          </a:xfrm>
        </p:spPr>
        <p:txBody>
          <a:bodyPr/>
          <a:lstStyle/>
          <a:p>
            <a:pPr algn="ctr">
              <a:defRPr/>
            </a:pPr>
            <a:r>
              <a:rPr lang="el-GR" altLang="el-GR" sz="3200" b="1" dirty="0"/>
              <a:t>ΠΡΩΤΕΣ ΕΝΕΡΓΕΙΕΣ ΣΤΟ ΤΕΠ Ι</a:t>
            </a:r>
            <a:endParaRPr lang="en-US" altLang="el-GR" sz="3200" b="1" dirty="0"/>
          </a:p>
        </p:txBody>
      </p:sp>
      <p:sp>
        <p:nvSpPr>
          <p:cNvPr id="239618" name="Text Box 2"/>
          <p:cNvSpPr txBox="1">
            <a:spLocks noGrp="1" noChangeArrowheads="1"/>
          </p:cNvSpPr>
          <p:nvPr>
            <p:ph idx="1"/>
          </p:nvPr>
        </p:nvSpPr>
        <p:spPr>
          <a:xfrm>
            <a:off x="487681" y="1220527"/>
            <a:ext cx="9375775" cy="529599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r>
              <a:rPr lang="el-GR" altLang="el-GR" dirty="0">
                <a:cs typeface="Times New Roman" pitchFamily="18" charset="0"/>
              </a:rPr>
              <a:t>Άμεση εκτίμηση και σταθεροποίηση των ζωτικών λειτουργιών του ασθενούς (</a:t>
            </a:r>
            <a:r>
              <a:rPr lang="en-US" altLang="el-GR" dirty="0">
                <a:cs typeface="Times New Roman" pitchFamily="18" charset="0"/>
              </a:rPr>
              <a:t>ABCs</a:t>
            </a:r>
            <a:r>
              <a:rPr lang="el-GR" altLang="el-GR" dirty="0">
                <a:cs typeface="Times New Roman" pitchFamily="18" charset="0"/>
              </a:rPr>
              <a:t>): τουλάχιστον 1 φλεβική γραμμή (επιθυμητές 2 φλεβικές γραμμές  μία σε κάθε άνω άκρο), αν εικόνα </a:t>
            </a:r>
            <a:r>
              <a:rPr lang="el-GR" altLang="el-GR" dirty="0" err="1">
                <a:cs typeface="Times New Roman" pitchFamily="18" charset="0"/>
              </a:rPr>
              <a:t>εισρόφησης</a:t>
            </a:r>
            <a:r>
              <a:rPr lang="el-GR" altLang="el-GR" dirty="0">
                <a:cs typeface="Times New Roman" pitchFamily="18" charset="0"/>
              </a:rPr>
              <a:t> άμεση τοποθέτηση </a:t>
            </a:r>
            <a:r>
              <a:rPr lang="el-GR" altLang="el-GR" dirty="0" err="1">
                <a:cs typeface="Times New Roman" pitchFamily="18" charset="0"/>
              </a:rPr>
              <a:t>ρινογαστρικού</a:t>
            </a:r>
            <a:r>
              <a:rPr lang="el-GR" altLang="el-GR" dirty="0">
                <a:cs typeface="Times New Roman" pitchFamily="18" charset="0"/>
              </a:rPr>
              <a:t> σωλήνα</a:t>
            </a:r>
            <a:endParaRPr lang="en-US" altLang="el-GR" dirty="0"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endParaRPr lang="el-GR" altLang="el-GR" dirty="0"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r>
              <a:rPr lang="el-GR" altLang="el-GR" dirty="0">
                <a:cs typeface="Times New Roman" pitchFamily="18" charset="0"/>
              </a:rPr>
              <a:t>Ταχεία νευρολογική εκτίμηση: 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Tx/>
              <a:buNone/>
              <a:defRPr/>
            </a:pPr>
            <a:r>
              <a:rPr lang="el-GR" altLang="el-GR" dirty="0">
                <a:cs typeface="Times New Roman" pitchFamily="18" charset="0"/>
              </a:rPr>
              <a:t>	</a:t>
            </a:r>
            <a:r>
              <a:rPr lang="en-US" altLang="el-GR" dirty="0">
                <a:cs typeface="Times New Roman" pitchFamily="18" charset="0"/>
              </a:rPr>
              <a:t>1. </a:t>
            </a:r>
            <a:r>
              <a:rPr lang="el-GR" altLang="el-GR" dirty="0">
                <a:cs typeface="Times New Roman" pitchFamily="18" charset="0"/>
              </a:rPr>
              <a:t>Κλινική ΔΔ από παθήσεις που μιμούνται ΑΕΕ (</a:t>
            </a:r>
            <a:r>
              <a:rPr lang="en-US" altLang="el-GR" dirty="0">
                <a:cs typeface="Times New Roman" pitchFamily="18" charset="0"/>
              </a:rPr>
              <a:t>stroke mimics</a:t>
            </a:r>
            <a:r>
              <a:rPr lang="el-GR" altLang="el-GR" dirty="0">
                <a:cs typeface="Times New Roman" pitchFamily="18" charset="0"/>
              </a:rPr>
              <a:t>)</a:t>
            </a:r>
            <a:r>
              <a:rPr lang="en-US" altLang="el-GR" dirty="0">
                <a:cs typeface="Times New Roman" pitchFamily="18" charset="0"/>
              </a:rPr>
              <a:t>, </a:t>
            </a:r>
            <a:endParaRPr lang="el-GR" altLang="el-GR" dirty="0"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ClrTx/>
              <a:buNone/>
              <a:defRPr/>
            </a:pPr>
            <a:r>
              <a:rPr lang="el-GR" altLang="el-GR" dirty="0">
                <a:cs typeface="Times New Roman" pitchFamily="18" charset="0"/>
              </a:rPr>
              <a:t>	</a:t>
            </a:r>
            <a:r>
              <a:rPr lang="en-US" altLang="el-GR" dirty="0">
                <a:cs typeface="Times New Roman" pitchFamily="18" charset="0"/>
              </a:rPr>
              <a:t>2. </a:t>
            </a:r>
            <a:r>
              <a:rPr lang="el-GR" altLang="el-GR" dirty="0">
                <a:cs typeface="Times New Roman" pitchFamily="18" charset="0"/>
              </a:rPr>
              <a:t>Εκτίμηση βαρύτητας ΑΕΕ (</a:t>
            </a:r>
            <a:r>
              <a:rPr lang="en-US" altLang="el-GR" dirty="0">
                <a:cs typeface="Times New Roman" pitchFamily="18" charset="0"/>
              </a:rPr>
              <a:t>NIHSS-score</a:t>
            </a:r>
            <a:r>
              <a:rPr lang="el-GR" altLang="el-GR" dirty="0">
                <a:cs typeface="Times New Roman" pitchFamily="18" charset="0"/>
              </a:rPr>
              <a:t>)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Tx/>
              <a:buNone/>
              <a:defRPr/>
            </a:pPr>
            <a:endParaRPr lang="en-US" altLang="el-GR" dirty="0"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r>
              <a:rPr lang="el-GR" altLang="el-GR" dirty="0"/>
              <a:t>Διενέργεια ΗΚΓ και </a:t>
            </a:r>
            <a:r>
              <a:rPr lang="en-US" altLang="el-GR" dirty="0"/>
              <a:t>stick </a:t>
            </a:r>
            <a:r>
              <a:rPr lang="el-GR" altLang="el-GR" dirty="0"/>
              <a:t>γλυκόζης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endParaRPr lang="el-GR" altLang="el-GR" dirty="0"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r>
              <a:rPr lang="el-GR" altLang="el-GR" dirty="0">
                <a:cs typeface="Times New Roman" pitchFamily="18" charset="0"/>
              </a:rPr>
              <a:t>Διενέργεια συγκεκριμένων και περιορισμένων βιοχημικών εξετάσεων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endParaRPr lang="el-GR" altLang="el-GR" dirty="0"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r>
              <a:rPr lang="el-GR" altLang="el-GR" dirty="0">
                <a:cs typeface="Times New Roman" pitchFamily="18" charset="0"/>
              </a:rPr>
              <a:t>Συνεννόηση με ακτινολογικό τμήμα για άμεση διενέργεια </a:t>
            </a:r>
            <a:r>
              <a:rPr lang="en-US" altLang="el-GR" dirty="0">
                <a:cs typeface="Times New Roman" pitchFamily="18" charset="0"/>
              </a:rPr>
              <a:t>CT </a:t>
            </a:r>
            <a:r>
              <a:rPr lang="el-GR" altLang="el-GR" dirty="0">
                <a:cs typeface="Times New Roman" pitchFamily="18" charset="0"/>
              </a:rPr>
              <a:t>εγκεφάλου χωρίς σκιαγραφικό</a:t>
            </a:r>
            <a:r>
              <a:rPr lang="el-GR" altLang="el-GR" dirty="0"/>
              <a:t> 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Tx/>
              <a:buNone/>
              <a:defRPr/>
            </a:pPr>
            <a:endParaRPr lang="el-GR" altLang="el-GR" dirty="0">
              <a:solidFill>
                <a:srgbClr val="FF3300"/>
              </a:solidFill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ClrTx/>
              <a:buNone/>
              <a:defRPr/>
            </a:pPr>
            <a:r>
              <a:rPr lang="el-GR" altLang="el-GR" dirty="0">
                <a:solidFill>
                  <a:srgbClr val="FF0000"/>
                </a:solidFill>
              </a:rPr>
              <a:t>Δεν είναι αναγκαία η Α/Α θώρακος και η διενέργεια ΟΝΠ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endParaRPr lang="en-US" altLang="el-GR" dirty="0">
              <a:solidFill>
                <a:srgbClr val="FF3300"/>
              </a:solidFill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l-GR" altLang="el-GR" dirty="0">
                <a:solidFill>
                  <a:srgbClr val="FF3300"/>
                </a:solidFill>
              </a:rPr>
              <a:t>Σύσταση για αποφυγή τοποθέτησης </a:t>
            </a:r>
            <a:r>
              <a:rPr lang="el-GR" altLang="el-GR" dirty="0" err="1">
                <a:solidFill>
                  <a:srgbClr val="FF3300"/>
                </a:solidFill>
              </a:rPr>
              <a:t>ουροκαθετήρα</a:t>
            </a:r>
            <a:r>
              <a:rPr lang="el-GR" altLang="el-GR" dirty="0">
                <a:solidFill>
                  <a:srgbClr val="FF3300"/>
                </a:solidFill>
              </a:rPr>
              <a:t> (↑↑ΑΠ</a:t>
            </a:r>
            <a:r>
              <a:rPr lang="en-US" altLang="el-GR" dirty="0">
                <a:solidFill>
                  <a:srgbClr val="FF3300"/>
                </a:solidFill>
              </a:rPr>
              <a:t>)</a:t>
            </a:r>
            <a:r>
              <a:rPr lang="el-GR" altLang="el-GR" dirty="0">
                <a:solidFill>
                  <a:srgbClr val="FF3300"/>
                </a:solidFill>
              </a:rPr>
              <a:t> </a:t>
            </a:r>
          </a:p>
          <a:p>
            <a:pPr>
              <a:spcBef>
                <a:spcPct val="0"/>
              </a:spcBef>
              <a:buFontTx/>
              <a:buChar char="•"/>
              <a:defRPr/>
            </a:pPr>
            <a:endParaRPr lang="el-GR" altLang="el-GR" dirty="0">
              <a:solidFill>
                <a:srgbClr val="FF3300"/>
              </a:solidFill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l-GR" altLang="el-GR" dirty="0">
                <a:solidFill>
                  <a:srgbClr val="FF3300"/>
                </a:solidFill>
              </a:rPr>
              <a:t>Εξαίρεση:	ΕΦ </a:t>
            </a:r>
            <a:r>
              <a:rPr lang="el-GR" altLang="el-GR" dirty="0" err="1">
                <a:solidFill>
                  <a:srgbClr val="FF3300"/>
                </a:solidFill>
              </a:rPr>
              <a:t>θρομβόλυση</a:t>
            </a:r>
            <a:endParaRPr lang="el-GR" altLang="el-GR" dirty="0">
              <a:solidFill>
                <a:srgbClr val="FF3300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endParaRPr lang="en-US" altLang="el-GR" dirty="0"/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l-GR" altLang="el-GR" dirty="0">
                <a:cs typeface="Tahoma" pitchFamily="34" charset="0"/>
              </a:rPr>
              <a:t> </a:t>
            </a:r>
          </a:p>
        </p:txBody>
      </p:sp>
      <p:sp>
        <p:nvSpPr>
          <p:cNvPr id="239620" name="Text Box 4"/>
          <p:cNvSpPr txBox="1">
            <a:spLocks noChangeArrowheads="1"/>
          </p:cNvSpPr>
          <p:nvPr/>
        </p:nvSpPr>
        <p:spPr bwMode="auto">
          <a:xfrm>
            <a:off x="4647248" y="6254907"/>
            <a:ext cx="74228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el-G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Times New Roman" pitchFamily="18" charset="0"/>
              </a:rPr>
              <a:t>European Stroke </a:t>
            </a:r>
            <a:r>
              <a:rPr lang="en-US" altLang="el-GR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Times New Roman" pitchFamily="18" charset="0"/>
              </a:rPr>
              <a:t>Organisation</a:t>
            </a:r>
            <a:r>
              <a:rPr lang="en-US" altLang="el-G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Times New Roman" pitchFamily="18" charset="0"/>
              </a:rPr>
              <a:t> (ESO) Executive Committee; </a:t>
            </a:r>
            <a:r>
              <a:rPr lang="en-US" altLang="el-GR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Times New Roman" pitchFamily="18" charset="0"/>
              </a:rPr>
              <a:t>Cerebrovasc</a:t>
            </a:r>
            <a:r>
              <a:rPr lang="en-US" altLang="el-G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Times New Roman" pitchFamily="18" charset="0"/>
              </a:rPr>
              <a:t> Dis. 2008;25::457-507</a:t>
            </a:r>
            <a:endParaRPr lang="el-GR" altLang="el-GR" sz="14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>
              <a:defRPr/>
            </a:pPr>
            <a:r>
              <a:rPr lang="en-US" altLang="el-G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Times New Roman" pitchFamily="18" charset="0"/>
              </a:rPr>
              <a:t>American Heart Association; American Stroke Association Stroke Council. Stroke 2007;38:1655-1711  </a:t>
            </a:r>
          </a:p>
        </p:txBody>
      </p:sp>
    </p:spTree>
    <p:extLst>
      <p:ext uri="{BB962C8B-B14F-4D97-AF65-F5344CB8AC3E}">
        <p14:creationId xmlns:p14="http://schemas.microsoft.com/office/powerpoint/2010/main" val="28213880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70" y="1337570"/>
            <a:ext cx="4165419" cy="4900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1667" name="Text Box 3"/>
          <p:cNvSpPr txBox="1">
            <a:spLocks noChangeArrowheads="1"/>
          </p:cNvSpPr>
          <p:nvPr/>
        </p:nvSpPr>
        <p:spPr bwMode="auto">
          <a:xfrm>
            <a:off x="6400800" y="6385580"/>
            <a:ext cx="547592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l-GR" sz="1400" dirty="0">
                <a:cs typeface="Times New Roman" pitchFamily="18" charset="0"/>
              </a:rPr>
              <a:t> American Stroke Association Stroke Council. Stroke 2007;38:1655-1711  </a:t>
            </a:r>
          </a:p>
        </p:txBody>
      </p:sp>
      <p:pic>
        <p:nvPicPr>
          <p:cNvPr id="2416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6" y="644525"/>
            <a:ext cx="43529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16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890713"/>
            <a:ext cx="42672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1670" name="Rectangle 6"/>
          <p:cNvSpPr>
            <a:spLocks noGrp="1" noChangeArrowheads="1"/>
          </p:cNvSpPr>
          <p:nvPr>
            <p:ph type="title"/>
          </p:nvPr>
        </p:nvSpPr>
        <p:spPr>
          <a:xfrm>
            <a:off x="731519" y="286010"/>
            <a:ext cx="6070737" cy="40449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l-GR" altLang="el-GR" sz="2800" b="1" dirty="0">
                <a:solidFill>
                  <a:srgbClr val="FF9900"/>
                </a:solidFill>
                <a:latin typeface="Tahoma" pitchFamily="34" charset="0"/>
              </a:rPr>
              <a:t>ΕΞΕΤΑΣΕΙΣ ΠΟΥ ΖΗΤΑΜΕ ΣΤΟ ΤΕΠ</a:t>
            </a:r>
            <a:endParaRPr lang="en-US" altLang="el-GR" sz="2800" b="1" dirty="0">
              <a:solidFill>
                <a:srgbClr val="FF9900"/>
              </a:solidFill>
              <a:latin typeface="Tahoma" pitchFamily="34" charset="0"/>
            </a:endParaRPr>
          </a:p>
        </p:txBody>
      </p:sp>
      <p:pic>
        <p:nvPicPr>
          <p:cNvPr id="24167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6" y="3787776"/>
            <a:ext cx="435292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167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676" y="4951413"/>
            <a:ext cx="42005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32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1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1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1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1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1375953" y="1451880"/>
            <a:ext cx="9901647" cy="5043442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r>
              <a:rPr lang="el-GR" altLang="el-GR" dirty="0">
                <a:solidFill>
                  <a:srgbClr val="FF0000"/>
                </a:solidFill>
                <a:latin typeface="Times New Roman" pitchFamily="18" charset="0"/>
              </a:rPr>
              <a:t>Ν/</a:t>
            </a:r>
            <a:r>
              <a:rPr lang="en-US" altLang="el-GR" dirty="0">
                <a:solidFill>
                  <a:srgbClr val="FF0000"/>
                </a:solidFill>
                <a:latin typeface="Times New Roman" pitchFamily="18" charset="0"/>
              </a:rPr>
              <a:t>S </a:t>
            </a:r>
            <a:r>
              <a:rPr lang="el-GR" altLang="el-GR" dirty="0">
                <a:latin typeface="Times New Roman" pitchFamily="18" charset="0"/>
                <a:cs typeface="Times New Roman" pitchFamily="18" charset="0"/>
              </a:rPr>
              <a:t>για ενυδάτωση, </a:t>
            </a:r>
            <a:r>
              <a:rPr lang="el-GR" altLang="el-GR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όχι </a:t>
            </a:r>
            <a:r>
              <a:rPr lang="en-US" altLang="el-GR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D/W 5%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endParaRPr lang="el-GR" altLang="el-GR" u="sng" dirty="0">
              <a:solidFill>
                <a:srgbClr val="FF3300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r>
              <a:rPr lang="el-GR" altLang="el-GR" dirty="0">
                <a:latin typeface="Times New Roman" pitchFamily="18" charset="0"/>
                <a:cs typeface="Times New Roman" pitchFamily="18" charset="0"/>
              </a:rPr>
              <a:t>Χορήγηση οξυγόνου εφόσον </a:t>
            </a:r>
            <a:r>
              <a:rPr lang="en-US" altLang="el-G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Sat O</a:t>
            </a:r>
            <a:r>
              <a:rPr lang="en-US" altLang="el-GR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el-G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l-GR" altLang="el-G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95% </a:t>
            </a:r>
            <a:endParaRPr lang="en-US" altLang="el-GR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endParaRPr lang="el-GR" altLang="el-GR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r>
              <a:rPr lang="el-GR" altLang="el-G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altLang="el-GR" dirty="0">
                <a:solidFill>
                  <a:srgbClr val="FF0000"/>
                </a:solidFill>
                <a:latin typeface="Times New Roman" pitchFamily="18" charset="0"/>
              </a:rPr>
              <a:t>Θ</a:t>
            </a:r>
            <a:r>
              <a:rPr lang="el-GR" altLang="el-G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&gt;37.5°</a:t>
            </a:r>
            <a:r>
              <a:rPr lang="en-US" altLang="el-G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el-GR" dirty="0">
                <a:solidFill>
                  <a:srgbClr val="FF0000"/>
                </a:solidFill>
                <a:latin typeface="Times New Roman" pitchFamily="18" charset="0"/>
                <a:cs typeface="Tahoma" pitchFamily="34" charset="0"/>
              </a:rPr>
              <a:t>=&gt;</a:t>
            </a:r>
            <a:r>
              <a:rPr lang="el-GR" altLang="el-G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altLang="el-GR" dirty="0">
                <a:latin typeface="Times New Roman" pitchFamily="18" charset="0"/>
                <a:cs typeface="Times New Roman" pitchFamily="18" charset="0"/>
              </a:rPr>
              <a:t>άμεση διερεύνηση για πιθανή εστία λοίμωξης και χορήγηση </a:t>
            </a:r>
            <a:r>
              <a:rPr lang="el-GR" altLang="el-GR" dirty="0" err="1">
                <a:latin typeface="Times New Roman" pitchFamily="18" charset="0"/>
                <a:cs typeface="Times New Roman" pitchFamily="18" charset="0"/>
              </a:rPr>
              <a:t>παρακεταμόλη</a:t>
            </a:r>
            <a:r>
              <a:rPr lang="el-GR" altLang="el-GR" dirty="0" err="1">
                <a:latin typeface="Times New Roman" pitchFamily="18" charset="0"/>
              </a:rPr>
              <a:t>ς</a:t>
            </a:r>
            <a:endParaRPr lang="en-US" altLang="el-GR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endParaRPr lang="el-GR" altLang="el-GR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r>
              <a:rPr lang="el-GR" alt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Έναρξη σίτισης μέσω </a:t>
            </a:r>
            <a:r>
              <a:rPr lang="el-GR" altLang="el-GR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ρινογαστρικού</a:t>
            </a:r>
            <a:r>
              <a:rPr lang="el-GR" alt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σωλήνα εντός 48 ωρών 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σε ασθενείς με ΑΕΕ και διαταραχές της κατάποσης. </a:t>
            </a:r>
            <a:r>
              <a:rPr lang="el-GR" altLang="el-GR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Δε συνιστάται η </a:t>
            </a:r>
            <a:r>
              <a:rPr lang="el-GR" altLang="el-GR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γαστροστομία</a:t>
            </a:r>
            <a:r>
              <a:rPr lang="el-GR" altLang="el-GR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σε ασθενείς με ΑΕΕ πριν την πάροδο 2 εβδομάδων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r>
              <a:rPr lang="en-US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dirty="0">
                <a:latin typeface="Times New Roman" pitchFamily="18" charset="0"/>
                <a:cs typeface="Times New Roman" pitchFamily="18" charset="0"/>
              </a:rPr>
              <a:t>Αντιμετώπιση της </a:t>
            </a:r>
            <a:r>
              <a:rPr lang="el-GR" altLang="el-G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σοβαρής υπογλυκαιμίας (&lt;50 </a:t>
            </a:r>
            <a:r>
              <a:rPr lang="en-US" altLang="el-G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mg</a:t>
            </a:r>
            <a:r>
              <a:rPr lang="el-GR" altLang="el-G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altLang="el-G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el-GR" altLang="el-G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l-GR" altLang="el-GR" dirty="0">
                <a:latin typeface="Times New Roman" pitchFamily="18" charset="0"/>
                <a:cs typeface="Times New Roman" pitchFamily="18" charset="0"/>
              </a:rPr>
              <a:t>με την ενδοφλέβια χορήγηση </a:t>
            </a:r>
            <a:r>
              <a:rPr lang="el-GR" altLang="el-GR" dirty="0" err="1">
                <a:latin typeface="Times New Roman" pitchFamily="18" charset="0"/>
                <a:cs typeface="Times New Roman" pitchFamily="18" charset="0"/>
              </a:rPr>
              <a:t>δεξτρόζης</a:t>
            </a:r>
            <a:r>
              <a:rPr lang="el-GR" altLang="el-GR" dirty="0">
                <a:latin typeface="Times New Roman" pitchFamily="18" charset="0"/>
                <a:cs typeface="Times New Roman" pitchFamily="18" charset="0"/>
              </a:rPr>
              <a:t> ή </a:t>
            </a:r>
            <a:r>
              <a:rPr lang="el-GR" altLang="el-G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διαλύματος γλυκόζης συγκέντρωσης 10%–20%.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endParaRPr lang="el-GR" altLang="el-GR" dirty="0">
              <a:solidFill>
                <a:srgbClr val="FFFF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endParaRPr lang="en-US" altLang="el-GR" dirty="0">
              <a:latin typeface="Tahoma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l-GR" altLang="el-GR" dirty="0">
                <a:latin typeface="Tahoma" pitchFamily="34" charset="0"/>
                <a:cs typeface="Tahoma" pitchFamily="34" charset="0"/>
              </a:rPr>
              <a:t> 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title"/>
          </p:nvPr>
        </p:nvSpPr>
        <p:spPr>
          <a:xfrm>
            <a:off x="2196148" y="272415"/>
            <a:ext cx="7543800" cy="1066800"/>
          </a:xfrm>
        </p:spPr>
        <p:txBody>
          <a:bodyPr/>
          <a:lstStyle/>
          <a:p>
            <a:pPr algn="ctr">
              <a:defRPr/>
            </a:pPr>
            <a:r>
              <a:rPr lang="de-DE" altLang="el-GR" sz="3200" dirty="0">
                <a:solidFill>
                  <a:srgbClr val="FF9900"/>
                </a:solidFill>
                <a:latin typeface="Tahoma" pitchFamily="34" charset="0"/>
              </a:rPr>
              <a:t>IAEE</a:t>
            </a:r>
            <a:r>
              <a:rPr lang="en-US" altLang="el-GR" sz="3200" dirty="0">
                <a:solidFill>
                  <a:srgbClr val="FF9900"/>
                </a:solidFill>
                <a:latin typeface="Tahoma" pitchFamily="34" charset="0"/>
              </a:rPr>
              <a:t>- </a:t>
            </a:r>
            <a:r>
              <a:rPr lang="el-GR" altLang="el-GR" sz="3200" dirty="0">
                <a:solidFill>
                  <a:srgbClr val="FF9900"/>
                </a:solidFill>
                <a:latin typeface="Tahoma" pitchFamily="34" charset="0"/>
              </a:rPr>
              <a:t>ΠΡΩΤΕΣ ΕΝΕΡΓΕΙΕΣ ΣΤΟ ΤΕΠ </a:t>
            </a:r>
            <a:endParaRPr lang="en-US" altLang="el-GR" sz="3200" dirty="0">
              <a:solidFill>
                <a:srgbClr val="FF9900"/>
              </a:solidFill>
              <a:latin typeface="Tahoma" pitchFamily="34" charset="0"/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1375952" y="1386476"/>
            <a:ext cx="5313680" cy="54864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50884" name="Text Box 4"/>
          <p:cNvSpPr txBox="1">
            <a:spLocks noChangeArrowheads="1"/>
          </p:cNvSpPr>
          <p:nvPr/>
        </p:nvSpPr>
        <p:spPr bwMode="auto">
          <a:xfrm>
            <a:off x="6151564" y="6259559"/>
            <a:ext cx="604043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l-GR" sz="1100" i="1" dirty="0">
                <a:latin typeface="Times New Roman" pitchFamily="18" charset="0"/>
                <a:cs typeface="Times New Roman" pitchFamily="18" charset="0"/>
              </a:rPr>
              <a:t>European Stroke </a:t>
            </a:r>
            <a:r>
              <a:rPr lang="en-US" altLang="el-GR" sz="1100" i="1" dirty="0" err="1">
                <a:latin typeface="Times New Roman" pitchFamily="18" charset="0"/>
                <a:cs typeface="Times New Roman" pitchFamily="18" charset="0"/>
              </a:rPr>
              <a:t>Organisation</a:t>
            </a:r>
            <a:r>
              <a:rPr lang="en-US" altLang="el-GR" sz="1100" i="1" dirty="0">
                <a:latin typeface="Times New Roman" pitchFamily="18" charset="0"/>
                <a:cs typeface="Times New Roman" pitchFamily="18" charset="0"/>
              </a:rPr>
              <a:t> (ESO) Executive Committee; </a:t>
            </a:r>
            <a:r>
              <a:rPr lang="en-US" altLang="el-GR" sz="1100" i="1" dirty="0" err="1">
                <a:latin typeface="Times New Roman" pitchFamily="18" charset="0"/>
                <a:cs typeface="Times New Roman" pitchFamily="18" charset="0"/>
              </a:rPr>
              <a:t>Cerebrovasc</a:t>
            </a:r>
            <a:r>
              <a:rPr lang="en-US" altLang="el-GR" sz="1100" i="1" dirty="0">
                <a:latin typeface="Times New Roman" pitchFamily="18" charset="0"/>
                <a:cs typeface="Times New Roman" pitchFamily="18" charset="0"/>
              </a:rPr>
              <a:t> Dis. 2008;25::457-507</a:t>
            </a:r>
            <a:endParaRPr lang="el-GR" altLang="el-GR" sz="1100" i="1" dirty="0">
              <a:latin typeface="Times New Roman" pitchFamily="18" charset="0"/>
            </a:endParaRPr>
          </a:p>
          <a:p>
            <a:pPr>
              <a:defRPr/>
            </a:pPr>
            <a:r>
              <a:rPr lang="en-US" altLang="el-GR" sz="1100" i="1" dirty="0">
                <a:latin typeface="Times New Roman" pitchFamily="18" charset="0"/>
                <a:cs typeface="Times New Roman" pitchFamily="18" charset="0"/>
              </a:rPr>
              <a:t>American Heart Association; American Stroke Association Stroke Council. Stroke 2007;38:1655-1711  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1304833" y="4104640"/>
            <a:ext cx="9972767" cy="121920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4042639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ChangeArrowheads="1"/>
          </p:cNvSpPr>
          <p:nvPr/>
        </p:nvSpPr>
        <p:spPr bwMode="auto">
          <a:xfrm>
            <a:off x="1524000" y="941388"/>
            <a:ext cx="9144000" cy="825500"/>
          </a:xfrm>
          <a:prstGeom prst="rect">
            <a:avLst/>
          </a:prstGeom>
          <a:solidFill>
            <a:srgbClr val="FF3300"/>
          </a:solidFill>
          <a:ln>
            <a:noFill/>
          </a:ln>
          <a:effectLst>
            <a:outerShdw dist="25399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l-GR" sz="2000" dirty="0">
                <a:solidFill>
                  <a:srgbClr val="FFFF00"/>
                </a:solidFill>
                <a:latin typeface="Tahoma" panose="020B0604030504040204" pitchFamily="34" charset="0"/>
              </a:rPr>
              <a:t>KATEY</a:t>
            </a:r>
            <a:r>
              <a:rPr lang="el-GR" altLang="el-GR" sz="2000" dirty="0">
                <a:solidFill>
                  <a:srgbClr val="FFFF00"/>
                </a:solidFill>
                <a:latin typeface="Tahoma" panose="020B0604030504040204" pitchFamily="34" charset="0"/>
              </a:rPr>
              <a:t>ΘΥΝΤΗΡΙΕΣ ΟΔΗΓΙΕΣ ΓΙΑ ΑΝΤΙΜΕΤΩΠΙΣΗ ΤΗΣ ΥΠΕΡΓΛΥΚΑΙΜΙΑΣ ΣΕ ΟΞΥ ΙΑΕΕ ΑΠΟ ΤΗΝ ΑΗΑ ΚΑΙ ΤΟΝ Ε</a:t>
            </a:r>
            <a:r>
              <a:rPr lang="en-US" altLang="el-GR" sz="2000" dirty="0">
                <a:solidFill>
                  <a:srgbClr val="FFFF00"/>
                </a:solidFill>
                <a:latin typeface="Tahoma" panose="020B0604030504040204" pitchFamily="34" charset="0"/>
              </a:rPr>
              <a:t>SO</a:t>
            </a:r>
          </a:p>
        </p:txBody>
      </p:sp>
      <p:sp>
        <p:nvSpPr>
          <p:cNvPr id="258051" name="Text Box 3"/>
          <p:cNvSpPr txBox="1">
            <a:spLocks noChangeArrowheads="1"/>
          </p:cNvSpPr>
          <p:nvPr/>
        </p:nvSpPr>
        <p:spPr bwMode="auto">
          <a:xfrm>
            <a:off x="5351463" y="2257208"/>
            <a:ext cx="104708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l-G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IAEE</a:t>
            </a:r>
          </a:p>
        </p:txBody>
      </p:sp>
      <p:sp>
        <p:nvSpPr>
          <p:cNvPr id="258052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1524000" y="2628373"/>
            <a:ext cx="9144000" cy="3065643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l-GR" altLang="el-G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alt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Τακτική παρακολούθηση των επιπέδων γλυκόζης αίματος</a:t>
            </a:r>
            <a:r>
              <a:rPr lang="en-US" alt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</a:t>
            </a:r>
            <a:r>
              <a:rPr lang="el-GR" alt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 </a:t>
            </a:r>
            <a:r>
              <a:rPr lang="en-US" altLang="el-G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GLU</a:t>
            </a:r>
            <a:r>
              <a:rPr lang="el-GR" altLang="el-G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&gt;180 </a:t>
            </a:r>
            <a:r>
              <a:rPr lang="en-US" altLang="el-G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l-GR" altLang="el-G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el-G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el-GR" altLang="el-G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ESO</a:t>
            </a:r>
            <a:r>
              <a:rPr lang="el-GR" alt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ή </a:t>
            </a:r>
            <a:r>
              <a:rPr lang="el-GR" altLang="el-G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&gt;140</a:t>
            </a:r>
            <a:r>
              <a:rPr lang="en-US" altLang="el-G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mg/dl </a:t>
            </a:r>
            <a:r>
              <a:rPr lang="en-US" alt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(AHA) </a:t>
            </a:r>
            <a:r>
              <a:rPr lang="el-GR" alt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διόρθωση υπεργλυκαιμίας με κλίμακα ινσουλίνης.</a:t>
            </a:r>
            <a:r>
              <a:rPr lang="en-US" alt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Αντιμετώπιση της σοβαρής </a:t>
            </a:r>
            <a:r>
              <a:rPr lang="el-GR" altLang="el-G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υπογλυκαιμίας (&lt;50 </a:t>
            </a:r>
            <a:r>
              <a:rPr lang="en-US" altLang="el-G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l-GR" altLang="el-G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el-G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el-GR" altLang="el-G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l-GR" alt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 την ενδοφλέβια χορήγηση </a:t>
            </a:r>
            <a:r>
              <a:rPr lang="el-GR" alt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δεξτρόζης</a:t>
            </a:r>
            <a:r>
              <a:rPr lang="el-GR" alt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ή διαλύματος γλυκόζης συγκέντρωσης 10%–20%.</a:t>
            </a:r>
          </a:p>
          <a:p>
            <a:pPr>
              <a:defRPr/>
            </a:pPr>
            <a:endParaRPr lang="en-US" altLang="el-G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8055" name="Text Box 7"/>
          <p:cNvSpPr txBox="1">
            <a:spLocks noChangeArrowheads="1"/>
          </p:cNvSpPr>
          <p:nvPr/>
        </p:nvSpPr>
        <p:spPr bwMode="auto">
          <a:xfrm>
            <a:off x="5473701" y="6121629"/>
            <a:ext cx="6478055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altLang="el-GR" sz="1100" i="1" dirty="0">
                <a:latin typeface="Tahoma" pitchFamily="34" charset="0"/>
                <a:cs typeface="Times New Roman" pitchFamily="18" charset="0"/>
              </a:rPr>
              <a:t>European Stroke </a:t>
            </a:r>
            <a:r>
              <a:rPr lang="en-US" altLang="el-GR" sz="1100" i="1" dirty="0" err="1">
                <a:latin typeface="Tahoma" pitchFamily="34" charset="0"/>
                <a:cs typeface="Times New Roman" pitchFamily="18" charset="0"/>
              </a:rPr>
              <a:t>Organisation</a:t>
            </a:r>
            <a:r>
              <a:rPr lang="en-US" altLang="el-GR" sz="1100" i="1" dirty="0">
                <a:latin typeface="Tahoma" pitchFamily="34" charset="0"/>
                <a:cs typeface="Times New Roman" pitchFamily="18" charset="0"/>
              </a:rPr>
              <a:t> (ESO) Executive Committee; </a:t>
            </a:r>
            <a:r>
              <a:rPr lang="en-US" altLang="el-GR" sz="1100" i="1" dirty="0" err="1">
                <a:latin typeface="Tahoma" pitchFamily="34" charset="0"/>
                <a:cs typeface="Times New Roman" pitchFamily="18" charset="0"/>
              </a:rPr>
              <a:t>Cerebrovasc</a:t>
            </a:r>
            <a:r>
              <a:rPr lang="en-US" altLang="el-GR" sz="1100" i="1" dirty="0">
                <a:latin typeface="Tahoma" pitchFamily="34" charset="0"/>
                <a:cs typeface="Times New Roman" pitchFamily="18" charset="0"/>
              </a:rPr>
              <a:t> Dis. 2008;25::457-507</a:t>
            </a:r>
            <a:endParaRPr lang="el-GR" altLang="el-GR" sz="1100" i="1" dirty="0">
              <a:latin typeface="Tahoma" pitchFamily="34" charset="0"/>
            </a:endParaRPr>
          </a:p>
          <a:p>
            <a:pPr algn="r">
              <a:defRPr/>
            </a:pPr>
            <a:r>
              <a:rPr lang="en-US" altLang="el-GR" sz="1100" i="1" dirty="0">
                <a:latin typeface="Tahoma" pitchFamily="34" charset="0"/>
                <a:cs typeface="Times New Roman" pitchFamily="18" charset="0"/>
              </a:rPr>
              <a:t>American Heart Association; American Stroke Association Stroke Council. Stroke 2007;38:1655-1711 </a:t>
            </a:r>
          </a:p>
          <a:p>
            <a:pPr algn="r">
              <a:defRPr/>
            </a:pPr>
            <a:r>
              <a:rPr lang="en-US" altLang="el-GR" sz="1100" i="1" dirty="0">
                <a:latin typeface="Tahoma" pitchFamily="34" charset="0"/>
                <a:cs typeface="Times New Roman" pitchFamily="18" charset="0"/>
              </a:rPr>
              <a:t> </a:t>
            </a:r>
            <a:r>
              <a:rPr lang="en-US" altLang="el-GR" sz="1100" i="1" dirty="0">
                <a:latin typeface="Tahoma" pitchFamily="34" charset="0"/>
              </a:rPr>
              <a:t>American Heart Association; American Stroke Association Stroke Council. Stroke 2010;41:2108-2129</a:t>
            </a:r>
          </a:p>
        </p:txBody>
      </p:sp>
      <p:sp>
        <p:nvSpPr>
          <p:cNvPr id="258056" name="Rectangle 8"/>
          <p:cNvSpPr>
            <a:spLocks noGrp="1" noChangeArrowheads="1"/>
          </p:cNvSpPr>
          <p:nvPr>
            <p:ph type="title"/>
          </p:nvPr>
        </p:nvSpPr>
        <p:spPr>
          <a:xfrm>
            <a:off x="2236788" y="365759"/>
            <a:ext cx="7543800" cy="52641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l-GR" altLang="el-GR" sz="3200" dirty="0">
                <a:solidFill>
                  <a:srgbClr val="FF9900"/>
                </a:solidFill>
                <a:latin typeface="Tahoma" pitchFamily="34" charset="0"/>
              </a:rPr>
              <a:t>ΠΡΩΤΕΣ ΕΝΕΡΓΕΙΕΣ ΣΤΟ ΤΕΠ </a:t>
            </a:r>
            <a:endParaRPr lang="en-US" altLang="el-GR" sz="3200" dirty="0">
              <a:solidFill>
                <a:srgbClr val="FF990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5179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ChangeArrowheads="1"/>
          </p:cNvSpPr>
          <p:nvPr/>
        </p:nvSpPr>
        <p:spPr bwMode="auto">
          <a:xfrm>
            <a:off x="2470150" y="-266700"/>
            <a:ext cx="7543800" cy="136842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l-GR" altLang="el-GR" sz="3000">
                <a:solidFill>
                  <a:srgbClr val="FF9900"/>
                </a:solidFill>
                <a:latin typeface="Tahoma" panose="020B0604030504040204" pitchFamily="34" charset="0"/>
              </a:rPr>
              <a:t>ΥΠΕΡΓΛΥΚΑΙΜΙΑ ΚΑΙ ΟΞΥ ΑΕΕ</a:t>
            </a:r>
            <a:endParaRPr lang="en-US" altLang="el-GR" sz="3000">
              <a:solidFill>
                <a:srgbClr val="FF9900"/>
              </a:solidFill>
              <a:latin typeface="Tahoma" panose="020B0604030504040204" pitchFamily="34" charset="0"/>
            </a:endParaRPr>
          </a:p>
        </p:txBody>
      </p:sp>
      <p:sp>
        <p:nvSpPr>
          <p:cNvPr id="260100" name="Rectangle 4"/>
          <p:cNvSpPr>
            <a:spLocks noChangeArrowheads="1"/>
          </p:cNvSpPr>
          <p:nvPr/>
        </p:nvSpPr>
        <p:spPr bwMode="auto">
          <a:xfrm>
            <a:off x="1524000" y="4006851"/>
            <a:ext cx="9144000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l-GR" altLang="el-GR" sz="1800" b="1" dirty="0">
                <a:solidFill>
                  <a:schemeClr val="tx1"/>
                </a:solidFill>
                <a:latin typeface="Tahoma" panose="020B0604030504040204" pitchFamily="34" charset="0"/>
              </a:rPr>
              <a:t>30%-40% των ασθενών με οξύ ΑΕΕ παρουσιάζουν υπεργλυκαιμία κατά τις πρώτες 24 ώρες του ΑΕΕ</a:t>
            </a:r>
            <a:endParaRPr lang="en-US" altLang="el-GR" sz="1800" b="1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37221" name="Rectangle 5"/>
          <p:cNvSpPr>
            <a:spLocks noChangeArrowheads="1"/>
          </p:cNvSpPr>
          <p:nvPr/>
        </p:nvSpPr>
        <p:spPr bwMode="auto">
          <a:xfrm>
            <a:off x="8442960" y="6273011"/>
            <a:ext cx="3326674" cy="410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50000"/>
              </a:spcBef>
              <a:buFont typeface="Times" panose="02020603050405020304" pitchFamily="18" charset="0"/>
              <a:buNone/>
            </a:pPr>
            <a:r>
              <a:rPr lang="en-US" altLang="el-GR" sz="900" i="1" dirty="0">
                <a:solidFill>
                  <a:schemeClr val="tx1"/>
                </a:solidFill>
                <a:latin typeface="BlinkMacSystemFont"/>
              </a:rPr>
              <a:t>Dungan et al. Lancet 2009; 393:1798-1807</a:t>
            </a:r>
          </a:p>
          <a:p>
            <a:pPr algn="r" eaLnBrk="1" hangingPunct="1">
              <a:lnSpc>
                <a:spcPct val="90000"/>
              </a:lnSpc>
              <a:spcBef>
                <a:spcPct val="50000"/>
              </a:spcBef>
              <a:buFont typeface="Times" panose="02020603050405020304" pitchFamily="18" charset="0"/>
              <a:buNone/>
            </a:pPr>
            <a:r>
              <a:rPr lang="en-US" altLang="el-GR" sz="900" i="1" dirty="0">
                <a:solidFill>
                  <a:schemeClr val="tx1"/>
                </a:solidFill>
                <a:latin typeface="BlinkMacSystemFont"/>
              </a:rPr>
              <a:t>Quinn et al. </a:t>
            </a:r>
            <a:r>
              <a:rPr lang="en-US" altLang="el-GR" sz="900" i="1" dirty="0" err="1">
                <a:solidFill>
                  <a:schemeClr val="tx1"/>
                </a:solidFill>
                <a:latin typeface="BlinkMacSystemFont"/>
              </a:rPr>
              <a:t>Cerebrovasc</a:t>
            </a:r>
            <a:r>
              <a:rPr lang="en-US" altLang="el-GR" sz="900" i="1" dirty="0">
                <a:solidFill>
                  <a:schemeClr val="tx1"/>
                </a:solidFill>
                <a:latin typeface="BlinkMacSystemFont"/>
              </a:rPr>
              <a:t> Dis 2009;S1:148-155 </a:t>
            </a:r>
            <a:endParaRPr lang="el-GR" altLang="el-GR" sz="900" i="1" dirty="0">
              <a:solidFill>
                <a:schemeClr val="tx1"/>
              </a:solidFill>
              <a:latin typeface="BlinkMacSystemFont"/>
            </a:endParaRPr>
          </a:p>
        </p:txBody>
      </p:sp>
      <p:pic>
        <p:nvPicPr>
          <p:cNvPr id="260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360" y="1158085"/>
            <a:ext cx="51816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5172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ChangeArrowheads="1"/>
          </p:cNvSpPr>
          <p:nvPr/>
        </p:nvSpPr>
        <p:spPr bwMode="auto">
          <a:xfrm>
            <a:off x="1524000" y="1"/>
            <a:ext cx="9264650" cy="136842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l-GR" altLang="el-GR" dirty="0">
                <a:solidFill>
                  <a:srgbClr val="FF9900"/>
                </a:solidFill>
                <a:latin typeface="+mn-lt"/>
              </a:rPr>
              <a:t>ΥΠΕΡΓΛΥΚΑΙΜΙΑ ΚΑΚΟΣ ΠΡΟΓΝΩΣΤΙΚΟΣ ΠΑΡΑΓΟΝΤΑΣ ΣΤΗΝ ΟΞΕΙΑ ΦΑΣΗ ΤΟΥ ΑΕΕ (</a:t>
            </a:r>
            <a:r>
              <a:rPr lang="el-GR" altLang="el-GR" dirty="0">
                <a:solidFill>
                  <a:srgbClr val="FF9900"/>
                </a:solidFill>
                <a:latin typeface="+mn-lt"/>
                <a:cs typeface="Arial" panose="020B0604020202020204" pitchFamily="34" charset="0"/>
              </a:rPr>
              <a:t>↑ ΘΝΗΣΙΜΟΤΗΤΑΣ ΚΑΙ ΑΝΑΠΗΡΙΑΣ</a:t>
            </a:r>
            <a:r>
              <a:rPr lang="el-GR" altLang="el-GR" dirty="0">
                <a:solidFill>
                  <a:srgbClr val="FF9900"/>
                </a:solidFill>
                <a:latin typeface="+mn-lt"/>
              </a:rPr>
              <a:t>)</a:t>
            </a:r>
            <a:endParaRPr lang="en-US" altLang="el-GR" dirty="0">
              <a:solidFill>
                <a:srgbClr val="FF9900"/>
              </a:solidFill>
              <a:latin typeface="+mn-lt"/>
            </a:endParaRPr>
          </a:p>
        </p:txBody>
      </p:sp>
      <p:pic>
        <p:nvPicPr>
          <p:cNvPr id="262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708" y="2341881"/>
            <a:ext cx="4519612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2148" name="Text Box 4"/>
          <p:cNvSpPr txBox="1">
            <a:spLocks noChangeArrowheads="1"/>
          </p:cNvSpPr>
          <p:nvPr/>
        </p:nvSpPr>
        <p:spPr bwMode="auto">
          <a:xfrm>
            <a:off x="1679575" y="1214537"/>
            <a:ext cx="8223726" cy="307777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altLang="el-GR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rPr>
              <a:t>↑↑</a:t>
            </a:r>
            <a:r>
              <a:rPr lang="el-GR" altLang="el-GR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ΓΛΥΚΟΖΗΣ ΣΤΗΝ ΟΞ. ΦΑΣΗ ΑΕΕ</a:t>
            </a:r>
            <a:r>
              <a:rPr lang="en-US" altLang="el-GR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=&gt;↓↓</a:t>
            </a:r>
            <a:r>
              <a:rPr lang="el-GR" altLang="el-GR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altLang="el-GR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PENUMBRA</a:t>
            </a:r>
            <a:r>
              <a:rPr lang="en-US" altLang="el-GR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rPr>
              <a:t>=&gt;</a:t>
            </a:r>
            <a:r>
              <a:rPr lang="en-US" altLang="el-GR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↑↑ </a:t>
            </a:r>
            <a:r>
              <a:rPr lang="el-GR" altLang="el-GR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ΕΚΤΑΣΗΣ ΤΟΥ ΠΥΡΗΝΑ ΤΟΥ ΕΜΦΡΑΚΤΟΥ</a:t>
            </a:r>
            <a:endParaRPr lang="en-US" altLang="el-GR" sz="1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Arial" pitchFamily="34" charset="0"/>
            </a:endParaRPr>
          </a:p>
        </p:txBody>
      </p:sp>
      <p:pic>
        <p:nvPicPr>
          <p:cNvPr id="262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188" y="1734185"/>
            <a:ext cx="454025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612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Απόσπασμα οθόνης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" y="365125"/>
            <a:ext cx="6070600" cy="6096635"/>
          </a:xfr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543040" y="1110774"/>
            <a:ext cx="5029200" cy="4605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  <a:defRPr/>
            </a:pPr>
            <a:r>
              <a:rPr lang="el-GR" altLang="el-GR" sz="1800" b="1" dirty="0">
                <a:latin typeface="Tahoma" pitchFamily="34" charset="0"/>
              </a:rPr>
              <a:t>Η υπεργλυκαιμία έχει τις ακόλουθες παθολογικές δράσεις στην οξεία φάση του ΑΕΕ:</a:t>
            </a:r>
          </a:p>
          <a:p>
            <a:pPr>
              <a:lnSpc>
                <a:spcPct val="80000"/>
              </a:lnSpc>
              <a:buFont typeface="Times" panose="02020603050405020304" pitchFamily="18" charset="0"/>
              <a:buAutoNum type="arabicPeriod"/>
              <a:defRPr/>
            </a:pPr>
            <a:r>
              <a:rPr lang="el-GR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↑↑</a:t>
            </a:r>
            <a:r>
              <a:rPr lang="el-GR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γαλακτική οξέωση</a:t>
            </a:r>
            <a:r>
              <a:rPr lang="en-US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ahoma" pitchFamily="34" charset="0"/>
              </a:rPr>
              <a:t>=&gt;↑↑ </a:t>
            </a:r>
            <a:r>
              <a:rPr lang="el-GR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ahoma" pitchFamily="34" charset="0"/>
              </a:rPr>
              <a:t>ελευθέρων ριζών</a:t>
            </a:r>
            <a:r>
              <a:rPr lang="en-US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=&gt;↓↓</a:t>
            </a:r>
            <a:r>
              <a:rPr lang="el-GR" altLang="el-GR" sz="16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λυκοφωτικής</a:t>
            </a:r>
            <a:r>
              <a:rPr lang="el-GR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 ζώνης (</a:t>
            </a:r>
            <a:r>
              <a:rPr lang="en-US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penumbra</a:t>
            </a:r>
            <a:r>
              <a:rPr lang="el-GR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)</a:t>
            </a:r>
            <a:endParaRPr lang="en-US" altLang="el-GR" sz="160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pitchFamily="34" charset="0"/>
            </a:endParaRPr>
          </a:p>
          <a:p>
            <a:pPr>
              <a:lnSpc>
                <a:spcPct val="80000"/>
              </a:lnSpc>
              <a:buFont typeface="Times" panose="02020603050405020304" pitchFamily="18" charset="0"/>
              <a:buAutoNum type="arabicPeriod"/>
              <a:defRPr/>
            </a:pPr>
            <a:r>
              <a:rPr lang="el-GR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↑↑ διαπερατότητα του </a:t>
            </a:r>
            <a:r>
              <a:rPr lang="el-GR" altLang="el-GR" sz="16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αιματοεγκεφαλικού</a:t>
            </a:r>
            <a:r>
              <a:rPr lang="el-GR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 φραγμού</a:t>
            </a:r>
          </a:p>
          <a:p>
            <a:pPr>
              <a:lnSpc>
                <a:spcPct val="80000"/>
              </a:lnSpc>
              <a:buFont typeface="Times" panose="02020603050405020304" pitchFamily="18" charset="0"/>
              <a:buAutoNum type="arabicPeriod"/>
              <a:defRPr/>
            </a:pPr>
            <a:r>
              <a:rPr lang="el-GR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↑↑ κίνδυνο αιμορραγικής μετατροπής του ισχαιμικού </a:t>
            </a:r>
            <a:r>
              <a:rPr lang="el-GR" altLang="el-GR" sz="16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εμφράκτου</a:t>
            </a:r>
            <a:endParaRPr lang="el-GR" altLang="el-GR" sz="160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pitchFamily="34" charset="0"/>
            </a:endParaRPr>
          </a:p>
          <a:p>
            <a:pPr>
              <a:lnSpc>
                <a:spcPct val="80000"/>
              </a:lnSpc>
              <a:buFont typeface="Times" panose="02020603050405020304" pitchFamily="18" charset="0"/>
              <a:buAutoNum type="arabicPeriod"/>
              <a:defRPr/>
            </a:pPr>
            <a:r>
              <a:rPr lang="el-GR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↑↑ κίνδυνο </a:t>
            </a:r>
            <a:r>
              <a:rPr lang="el-GR" altLang="el-GR" sz="16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συμπτωματικής</a:t>
            </a:r>
            <a:r>
              <a:rPr lang="el-GR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 </a:t>
            </a:r>
            <a:r>
              <a:rPr lang="el-GR" altLang="el-GR" sz="16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ενδοκράνιας</a:t>
            </a:r>
            <a:r>
              <a:rPr lang="el-GR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 αιμορραγίας μετά από χορήγηση ε/φ ή ε/α θρομβολυτικής αγωγής</a:t>
            </a:r>
          </a:p>
          <a:p>
            <a:pPr>
              <a:lnSpc>
                <a:spcPct val="80000"/>
              </a:lnSpc>
              <a:buFont typeface="Times" panose="02020603050405020304" pitchFamily="18" charset="0"/>
              <a:buAutoNum type="arabicPeriod"/>
              <a:defRPr/>
            </a:pPr>
            <a:r>
              <a:rPr lang="el-GR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↓↓ αγγειοκινητικής αντιδραστικότητας</a:t>
            </a:r>
            <a:r>
              <a:rPr lang="en-US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=&gt;</a:t>
            </a:r>
            <a:r>
              <a:rPr lang="el-GR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μη αποτελεσματική αύξηση της εγκεφαλικής αιματικής ροής στην περιοχή της ισχαιμίας μέσω παράπλευρης κυκλοφορίας</a:t>
            </a:r>
            <a:endParaRPr lang="en-US" altLang="el-GR" sz="160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8118733" y="6441438"/>
            <a:ext cx="36172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l-GR" sz="1400" dirty="0" err="1"/>
              <a:t>Kruyt</a:t>
            </a:r>
            <a:r>
              <a:rPr lang="en-US" altLang="el-GR" sz="1400" dirty="0"/>
              <a:t> et al.  Nat Revue </a:t>
            </a:r>
            <a:r>
              <a:rPr lang="en-US" altLang="el-GR" sz="1400" dirty="0" err="1"/>
              <a:t>Neurol</a:t>
            </a:r>
            <a:r>
              <a:rPr lang="en-US" altLang="el-GR" sz="1400" dirty="0"/>
              <a:t> 2010;6:145-155</a:t>
            </a:r>
            <a:r>
              <a:rPr lang="el-GR" altLang="el-GR" sz="1400" dirty="0"/>
              <a:t>ρ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823266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 descr="Απόσπασμα οθόνης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81" y="1625600"/>
            <a:ext cx="8257820" cy="3184763"/>
          </a:xfrm>
        </p:spPr>
      </p:pic>
      <p:sp>
        <p:nvSpPr>
          <p:cNvPr id="3" name="Text Box 34"/>
          <p:cNvSpPr txBox="1">
            <a:spLocks noChangeArrowheads="1"/>
          </p:cNvSpPr>
          <p:nvPr/>
        </p:nvSpPr>
        <p:spPr bwMode="auto">
          <a:xfrm>
            <a:off x="8742334" y="6446171"/>
            <a:ext cx="2975181" cy="307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380" tIns="45692" rIns="91380" bIns="4569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400" dirty="0">
                <a:latin typeface="+mn-lt"/>
                <a:ea typeface="ヒラギノ角ゴ Pro W3"/>
                <a:cs typeface="Arial" panose="020B0604020202020204" pitchFamily="34" charset="0"/>
              </a:rPr>
              <a:t>Powers et al. Stroke 2018;49:e46-e110</a:t>
            </a:r>
          </a:p>
        </p:txBody>
      </p:sp>
    </p:spTree>
    <p:extLst>
      <p:ext uri="{BB962C8B-B14F-4D97-AF65-F5344CB8AC3E}">
        <p14:creationId xmlns:p14="http://schemas.microsoft.com/office/powerpoint/2010/main" val="35686266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02640" y="365125"/>
            <a:ext cx="10551160" cy="1325563"/>
          </a:xfrm>
        </p:spPr>
        <p:txBody>
          <a:bodyPr/>
          <a:lstStyle/>
          <a:p>
            <a:r>
              <a:rPr lang="el-GR" b="1" dirty="0"/>
              <a:t>Υπεργλυκαιμία και ΑΕΕ</a:t>
            </a:r>
            <a:endParaRPr lang="en-US" b="1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>
          <a:xfrm>
            <a:off x="838200" y="1825625"/>
            <a:ext cx="9738360" cy="4455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400" dirty="0">
                <a:latin typeface="PlantinStd"/>
              </a:rPr>
              <a:t>Η υπεργλυκαιμία μετά το οξύ ΑΕΕ είναι συχνό φαινόμενο και ανεξάρτητος προγνωστικός παράγοντας κακής έκβασης οξέος ισχαιμικού και αιμορραγικού ΑΕΕ</a:t>
            </a:r>
            <a:r>
              <a:rPr lang="en-US" sz="2400" i="1" dirty="0">
                <a:latin typeface="PlantinStd"/>
              </a:rPr>
              <a:t> </a:t>
            </a:r>
            <a:r>
              <a:rPr lang="en-US" sz="1400" i="1" dirty="0">
                <a:latin typeface="PlantinStd"/>
              </a:rPr>
              <a:t>(</a:t>
            </a:r>
            <a:r>
              <a:rPr lang="en-US" sz="1400" i="1" dirty="0"/>
              <a:t>Stroke 2003; 34: 2208–2214, </a:t>
            </a:r>
            <a:r>
              <a:rPr lang="nl-NL" sz="1400" i="1" dirty="0"/>
              <a:t>J Neurol Sci 2007; 255: 90–4)</a:t>
            </a:r>
            <a:endParaRPr lang="el-GR" sz="1400" i="1" dirty="0">
              <a:latin typeface="PlantinStd"/>
            </a:endParaRPr>
          </a:p>
          <a:p>
            <a:pPr algn="just"/>
            <a:endParaRPr lang="el-GR" sz="2400" i="1" dirty="0">
              <a:latin typeface="PlantinStd"/>
            </a:endParaRPr>
          </a:p>
          <a:p>
            <a:pPr algn="just"/>
            <a:r>
              <a:rPr lang="de-DE" sz="2400" dirty="0">
                <a:latin typeface="PlantinStd"/>
              </a:rPr>
              <a:t>RCT</a:t>
            </a:r>
            <a:r>
              <a:rPr lang="en-US" sz="2400" dirty="0">
                <a:latin typeface="PlantinStd"/>
              </a:rPr>
              <a:t>’s </a:t>
            </a:r>
            <a:r>
              <a:rPr lang="el-GR" sz="2400" dirty="0">
                <a:latin typeface="PlantinStd"/>
              </a:rPr>
              <a:t>απέτυχαν να επιβεβαιώσουν την ασφάλεια και αποτελεσματικότητα εντατικής αντιμετώπισης της υπεργλυκαιμίας (</a:t>
            </a:r>
            <a:r>
              <a:rPr lang="de-DE" sz="2400" dirty="0">
                <a:latin typeface="PlantinStd"/>
              </a:rPr>
              <a:t>SHINE)</a:t>
            </a:r>
            <a:r>
              <a:rPr lang="en-US" sz="2400" dirty="0">
                <a:latin typeface="PlantinStd"/>
              </a:rPr>
              <a:t> </a:t>
            </a:r>
            <a:r>
              <a:rPr lang="fr-FR" sz="1200" i="1" dirty="0"/>
              <a:t> (</a:t>
            </a:r>
            <a:r>
              <a:rPr lang="en-US" sz="1400" i="1" dirty="0"/>
              <a:t>JAMA </a:t>
            </a:r>
            <a:r>
              <a:rPr lang="en-US" sz="1400" dirty="0"/>
              <a:t>2019; 322: 326–335)</a:t>
            </a:r>
          </a:p>
          <a:p>
            <a:pPr algn="just"/>
            <a:endParaRPr lang="el-GR" sz="2400" dirty="0">
              <a:latin typeface="PlantinStd"/>
            </a:endParaRPr>
          </a:p>
          <a:p>
            <a:pPr algn="just"/>
            <a:r>
              <a:rPr lang="el-GR" sz="2400" dirty="0">
                <a:latin typeface="PlantinStd"/>
              </a:rPr>
              <a:t>Αντίθετα τα «επιθετικά» θεραπευτικά πρωτόκολλα με ΕΦ ινσουλίνη αύξησαν τον κίνδυνο της υπογλυκαιμίας με αποτέλεσμα χειρότερη λειτουργική έκβαση σε ασθενείς με οξέα ισχαιμικά ΑΕΕ</a:t>
            </a:r>
            <a:r>
              <a:rPr lang="en-US" sz="2400" dirty="0">
                <a:latin typeface="PlantinStd"/>
              </a:rPr>
              <a:t> </a:t>
            </a:r>
            <a:r>
              <a:rPr lang="en-US" sz="1400" dirty="0">
                <a:latin typeface="PlantinStd"/>
              </a:rPr>
              <a:t>(</a:t>
            </a:r>
            <a:r>
              <a:rPr lang="en-US" sz="1400" i="1" dirty="0"/>
              <a:t>Stroke </a:t>
            </a:r>
            <a:r>
              <a:rPr lang="en-US" sz="1400" dirty="0"/>
              <a:t>2010; 41: 2366–2370)</a:t>
            </a:r>
          </a:p>
        </p:txBody>
      </p:sp>
    </p:spTree>
    <p:extLst>
      <p:ext uri="{BB962C8B-B14F-4D97-AF65-F5344CB8AC3E}">
        <p14:creationId xmlns:p14="http://schemas.microsoft.com/office/powerpoint/2010/main" val="8137508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Νέος στόχος : αποφυγή μεγάλων διακυμάνσεων γλυκόζης (</a:t>
            </a:r>
            <a:r>
              <a:rPr lang="de-DE" dirty="0" err="1"/>
              <a:t>Glycemic</a:t>
            </a:r>
            <a:r>
              <a:rPr lang="de-DE" dirty="0"/>
              <a:t> </a:t>
            </a:r>
            <a:r>
              <a:rPr lang="de-DE" dirty="0" err="1"/>
              <a:t>variability</a:t>
            </a:r>
            <a:r>
              <a:rPr lang="en-US" dirty="0"/>
              <a:t>- GA</a:t>
            </a:r>
            <a:r>
              <a:rPr lang="de-DE" dirty="0"/>
              <a:t>)</a:t>
            </a:r>
            <a:endParaRPr lang="en-US" dirty="0"/>
          </a:p>
          <a:p>
            <a:endParaRPr lang="de-DE" dirty="0"/>
          </a:p>
          <a:p>
            <a:r>
              <a:rPr lang="el-GR" dirty="0"/>
              <a:t>Μεγάλες διακυμάνσεις γλυκόζης</a:t>
            </a:r>
            <a:r>
              <a:rPr lang="en-US" dirty="0"/>
              <a:t> </a:t>
            </a:r>
            <a:r>
              <a:rPr lang="el-GR" dirty="0"/>
              <a:t>συνδέονται με υψηλότερο κίνδυνο θνητότητας σε ασθενείς σε ΜΕΘ</a:t>
            </a:r>
            <a:r>
              <a:rPr lang="el-GR" sz="2000" dirty="0"/>
              <a:t> (</a:t>
            </a:r>
            <a:r>
              <a:rPr lang="en-US" sz="2000" i="1" dirty="0" err="1"/>
              <a:t>Crit</a:t>
            </a:r>
            <a:r>
              <a:rPr lang="en-US" sz="2000" i="1" dirty="0"/>
              <a:t> Care Med </a:t>
            </a:r>
            <a:r>
              <a:rPr lang="en-US" sz="2000" dirty="0"/>
              <a:t>2008; 36: 3008–3013</a:t>
            </a:r>
            <a:r>
              <a:rPr lang="el-GR" sz="2000" dirty="0"/>
              <a:t>,</a:t>
            </a:r>
            <a:r>
              <a:rPr lang="en-US" i="1" dirty="0"/>
              <a:t> </a:t>
            </a:r>
            <a:r>
              <a:rPr lang="en-US" sz="2000" i="1" dirty="0" err="1"/>
              <a:t>Crit</a:t>
            </a:r>
            <a:r>
              <a:rPr lang="en-US" sz="2000" i="1" dirty="0"/>
              <a:t> Care Med 2010;</a:t>
            </a:r>
            <a:r>
              <a:rPr lang="el-GR" sz="2000" i="1" dirty="0"/>
              <a:t> </a:t>
            </a:r>
            <a:r>
              <a:rPr lang="en-US" sz="2000" i="1" dirty="0"/>
              <a:t>38: 838–842</a:t>
            </a:r>
            <a:r>
              <a:rPr lang="el-GR" sz="2000" i="1" dirty="0"/>
              <a:t>)</a:t>
            </a:r>
          </a:p>
          <a:p>
            <a:endParaRPr lang="el-GR" dirty="0"/>
          </a:p>
          <a:p>
            <a:r>
              <a:rPr lang="el-GR" dirty="0"/>
              <a:t>Σε οξύ ισχαιμικό ΑΕΕ  υψηλή </a:t>
            </a:r>
            <a:r>
              <a:rPr lang="en-US" dirty="0"/>
              <a:t> GV </a:t>
            </a:r>
            <a:r>
              <a:rPr lang="el-GR" dirty="0"/>
              <a:t> συσχετίστηκε με χαμηλότερη πιθανότητα νευρολογικής βελτίωσης κατά τη διάρκεια της νοσηλείας των ασθενών</a:t>
            </a:r>
            <a:endParaRPr lang="en-US" b="1" dirty="0"/>
          </a:p>
        </p:txBody>
      </p:sp>
      <p:sp>
        <p:nvSpPr>
          <p:cNvPr id="4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Υπεργλυκαιμία και ΑΕΕ</a:t>
            </a:r>
            <a:endParaRPr lang="en-US" b="1" dirty="0"/>
          </a:p>
        </p:txBody>
      </p:sp>
      <p:sp>
        <p:nvSpPr>
          <p:cNvPr id="5" name="Ορθογώνιο 4"/>
          <p:cNvSpPr/>
          <p:nvPr/>
        </p:nvSpPr>
        <p:spPr>
          <a:xfrm>
            <a:off x="5699760" y="6311900"/>
            <a:ext cx="7203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212121"/>
                </a:solidFill>
              </a:rPr>
              <a:t>Palaiodimou</a:t>
            </a:r>
            <a:r>
              <a:rPr lang="en-US" sz="1400" dirty="0">
                <a:solidFill>
                  <a:srgbClr val="212121"/>
                </a:solidFill>
              </a:rPr>
              <a:t> L, </a:t>
            </a:r>
            <a:r>
              <a:rPr lang="el-GR" sz="1400" dirty="0">
                <a:solidFill>
                  <a:srgbClr val="212121"/>
                </a:solidFill>
              </a:rPr>
              <a:t>.. </a:t>
            </a:r>
            <a:r>
              <a:rPr lang="de-DE" sz="1400" dirty="0" err="1">
                <a:solidFill>
                  <a:srgbClr val="212121"/>
                </a:solidFill>
              </a:rPr>
              <a:t>Tsivgoulis</a:t>
            </a:r>
            <a:r>
              <a:rPr lang="de-DE" sz="1400" dirty="0">
                <a:solidFill>
                  <a:srgbClr val="212121"/>
                </a:solidFill>
              </a:rPr>
              <a:t> G</a:t>
            </a:r>
            <a:r>
              <a:rPr lang="en-US" sz="1400" dirty="0">
                <a:solidFill>
                  <a:srgbClr val="212121"/>
                </a:solidFill>
              </a:rPr>
              <a:t>.  </a:t>
            </a:r>
            <a:r>
              <a:rPr lang="en-US" sz="1400" dirty="0" err="1">
                <a:solidFill>
                  <a:srgbClr val="212121"/>
                </a:solidFill>
              </a:rPr>
              <a:t>Ther</a:t>
            </a:r>
            <a:r>
              <a:rPr lang="en-US" sz="1400" dirty="0">
                <a:solidFill>
                  <a:srgbClr val="212121"/>
                </a:solidFill>
              </a:rPr>
              <a:t> </a:t>
            </a:r>
            <a:r>
              <a:rPr lang="en-US" sz="1400" dirty="0" err="1">
                <a:solidFill>
                  <a:srgbClr val="212121"/>
                </a:solidFill>
              </a:rPr>
              <a:t>Adv</a:t>
            </a:r>
            <a:r>
              <a:rPr lang="en-US" sz="1400" dirty="0">
                <a:solidFill>
                  <a:srgbClr val="212121"/>
                </a:solidFill>
              </a:rPr>
              <a:t> </a:t>
            </a:r>
            <a:r>
              <a:rPr lang="en-US" sz="1400" dirty="0" err="1">
                <a:solidFill>
                  <a:srgbClr val="212121"/>
                </a:solidFill>
              </a:rPr>
              <a:t>Neurol</a:t>
            </a:r>
            <a:r>
              <a:rPr lang="en-US" sz="1400" dirty="0">
                <a:solidFill>
                  <a:srgbClr val="212121"/>
                </a:solidFill>
              </a:rPr>
              <a:t> </a:t>
            </a:r>
            <a:r>
              <a:rPr lang="en-US" sz="1400" dirty="0" err="1">
                <a:solidFill>
                  <a:srgbClr val="212121"/>
                </a:solidFill>
              </a:rPr>
              <a:t>Disord</a:t>
            </a:r>
            <a:r>
              <a:rPr lang="en-US" sz="1400" dirty="0">
                <a:solidFill>
                  <a:srgbClr val="212121"/>
                </a:solidFill>
              </a:rPr>
              <a:t>. 2021;14:17562864211045876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010471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Οξύ ισχαιμικό ΑΕΕ και Υγρά</a:t>
            </a:r>
            <a:endParaRPr lang="en-US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5"/>
            <a:ext cx="4414520" cy="4351338"/>
          </a:xfrm>
        </p:spPr>
        <p:txBody>
          <a:bodyPr/>
          <a:lstStyle/>
          <a:p>
            <a:r>
              <a:rPr lang="el-GR" dirty="0" err="1"/>
              <a:t>Υποογκαιμία</a:t>
            </a:r>
            <a:r>
              <a:rPr lang="el-GR" dirty="0"/>
              <a:t>: </a:t>
            </a:r>
            <a:r>
              <a:rPr lang="el-GR" dirty="0" err="1"/>
              <a:t>υποαιμάτωση</a:t>
            </a:r>
            <a:r>
              <a:rPr lang="el-GR" dirty="0"/>
              <a:t> εγκεφάλου, μειωμένη παράπλευρη κυκλοφορία, επιδείνωση εγκεφαλικής βλάβης</a:t>
            </a:r>
            <a:endParaRPr lang="en-US" dirty="0"/>
          </a:p>
          <a:p>
            <a:endParaRPr lang="en-US" dirty="0"/>
          </a:p>
          <a:p>
            <a:endParaRPr lang="el-GR" dirty="0"/>
          </a:p>
          <a:p>
            <a:r>
              <a:rPr lang="el-GR" dirty="0" err="1"/>
              <a:t>Υπερογκαιμία</a:t>
            </a:r>
            <a:r>
              <a:rPr lang="el-GR" dirty="0"/>
              <a:t>: εγκεφαλικό οίδημα, καρδιακή κάμψη</a:t>
            </a:r>
            <a:endParaRPr lang="en-US" dirty="0"/>
          </a:p>
        </p:txBody>
      </p:sp>
      <p:pic>
        <p:nvPicPr>
          <p:cNvPr id="8" name="Εικόνα 7" descr="Απόσπασμα οθόνης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899" y="1825625"/>
            <a:ext cx="1874682" cy="364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475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 descr="Απόσπασμα οθόνης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99" y="479988"/>
            <a:ext cx="5028299" cy="1935693"/>
          </a:xfrm>
          <a:prstGeom prst="rect">
            <a:avLst/>
          </a:prstGeom>
        </p:spPr>
      </p:pic>
      <p:pic>
        <p:nvPicPr>
          <p:cNvPr id="5" name="Εικόνα 4" descr="Απόσπασμα οθόνης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33" y="2595459"/>
            <a:ext cx="5700254" cy="38761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flipH="1">
            <a:off x="7482837" y="1447834"/>
            <a:ext cx="4180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N=120</a:t>
            </a:r>
          </a:p>
          <a:p>
            <a:r>
              <a:rPr lang="en-US" dirty="0"/>
              <a:t>18-85</a:t>
            </a:r>
            <a:r>
              <a:rPr lang="el-GR" dirty="0"/>
              <a:t> ετών</a:t>
            </a:r>
          </a:p>
          <a:p>
            <a:r>
              <a:rPr lang="en-US" dirty="0"/>
              <a:t> NIHSS</a:t>
            </a:r>
            <a:r>
              <a:rPr lang="el-GR" dirty="0"/>
              <a:t>:</a:t>
            </a:r>
            <a:r>
              <a:rPr lang="en-US" dirty="0"/>
              <a:t> 1-18</a:t>
            </a:r>
            <a:endParaRPr lang="el-GR" dirty="0"/>
          </a:p>
          <a:p>
            <a:r>
              <a:rPr lang="el-GR" dirty="0"/>
              <a:t>Διάρκεια χορήγησης 0,9% </a:t>
            </a:r>
            <a:r>
              <a:rPr lang="de-DE" dirty="0"/>
              <a:t>NaCl: 3</a:t>
            </a:r>
            <a:r>
              <a:rPr lang="el-GR" dirty="0"/>
              <a:t> μέρες </a:t>
            </a:r>
            <a:r>
              <a:rPr lang="de-DE" dirty="0"/>
              <a:t> </a:t>
            </a:r>
            <a:endParaRPr lang="en-US" dirty="0"/>
          </a:p>
        </p:txBody>
      </p:sp>
      <p:cxnSp>
        <p:nvCxnSpPr>
          <p:cNvPr id="9" name="Ευθεία γραμμή σύνδεσης 8"/>
          <p:cNvCxnSpPr/>
          <p:nvPr/>
        </p:nvCxnSpPr>
        <p:spPr>
          <a:xfrm>
            <a:off x="4409440" y="4988560"/>
            <a:ext cx="1737586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Ευθεία γραμμή σύνδεσης 10"/>
          <p:cNvCxnSpPr/>
          <p:nvPr/>
        </p:nvCxnSpPr>
        <p:spPr>
          <a:xfrm flipV="1">
            <a:off x="659947" y="5201920"/>
            <a:ext cx="5487079" cy="2737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Ευθεία γραμμή σύνδεσης 14"/>
          <p:cNvCxnSpPr/>
          <p:nvPr/>
        </p:nvCxnSpPr>
        <p:spPr>
          <a:xfrm flipV="1">
            <a:off x="649787" y="5409076"/>
            <a:ext cx="2469333" cy="43741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Ορθογώνιο 9"/>
          <p:cNvSpPr/>
          <p:nvPr/>
        </p:nvSpPr>
        <p:spPr>
          <a:xfrm>
            <a:off x="6890567" y="6317714"/>
            <a:ext cx="53653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212121"/>
                </a:solidFill>
              </a:rPr>
              <a:t>Suwanwela</a:t>
            </a:r>
            <a:r>
              <a:rPr lang="en-US" sz="1400" dirty="0">
                <a:solidFill>
                  <a:srgbClr val="212121"/>
                </a:solidFill>
              </a:rPr>
              <a:t> NC, et al.  </a:t>
            </a:r>
            <a:r>
              <a:rPr lang="en-US" sz="1400" dirty="0" err="1">
                <a:solidFill>
                  <a:srgbClr val="212121"/>
                </a:solidFill>
              </a:rPr>
              <a:t>Clin</a:t>
            </a:r>
            <a:r>
              <a:rPr lang="en-US" sz="1400" dirty="0">
                <a:solidFill>
                  <a:srgbClr val="212121"/>
                </a:solidFill>
              </a:rPr>
              <a:t> </a:t>
            </a:r>
            <a:r>
              <a:rPr lang="en-US" sz="1400" dirty="0" err="1">
                <a:solidFill>
                  <a:srgbClr val="212121"/>
                </a:solidFill>
              </a:rPr>
              <a:t>Neurol</a:t>
            </a:r>
            <a:r>
              <a:rPr lang="en-US" sz="1400" dirty="0">
                <a:solidFill>
                  <a:srgbClr val="212121"/>
                </a:solidFill>
              </a:rPr>
              <a:t> </a:t>
            </a:r>
            <a:r>
              <a:rPr lang="en-US" sz="1400" dirty="0" err="1">
                <a:solidFill>
                  <a:srgbClr val="212121"/>
                </a:solidFill>
              </a:rPr>
              <a:t>Neurosurg</a:t>
            </a:r>
            <a:r>
              <a:rPr lang="en-US" sz="1400" dirty="0">
                <a:solidFill>
                  <a:srgbClr val="212121"/>
                </a:solidFill>
              </a:rPr>
              <a:t>. 2017;161:98-103.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2453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Blood </a:t>
            </a:r>
            <a:r>
              <a:rPr lang="de-DE" dirty="0" err="1"/>
              <a:t>pressure</a:t>
            </a:r>
            <a:r>
              <a:rPr lang="de-DE" dirty="0"/>
              <a:t> in AIS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Patients admitted with stroke have consistently higher BP levels than patients hospitalized for other causes. Up </a:t>
            </a:r>
            <a:r>
              <a:rPr lang="en-US" sz="2000" b="1" dirty="0"/>
              <a:t>to 75% of patients </a:t>
            </a:r>
            <a:r>
              <a:rPr lang="en-US" sz="2000" dirty="0"/>
              <a:t>with acute stroke have BP &gt;140/90 mm Hg at the time of hospital admission.</a:t>
            </a:r>
          </a:p>
        </p:txBody>
      </p:sp>
      <p:pic>
        <p:nvPicPr>
          <p:cNvPr id="4" name="Εικόνα 3" descr="Απόσπασμα οθόνης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24480"/>
            <a:ext cx="3307080" cy="3850640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6817360" y="6380043"/>
            <a:ext cx="5283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212121"/>
                </a:solidFill>
              </a:rPr>
              <a:t>Vemmos</a:t>
            </a:r>
            <a:r>
              <a:rPr lang="en-US" sz="1400" dirty="0">
                <a:solidFill>
                  <a:srgbClr val="212121"/>
                </a:solidFill>
              </a:rPr>
              <a:t> KN, </a:t>
            </a:r>
            <a:r>
              <a:rPr lang="en-US" sz="1400" dirty="0" err="1">
                <a:solidFill>
                  <a:srgbClr val="212121"/>
                </a:solidFill>
              </a:rPr>
              <a:t>Tsivgoulis</a:t>
            </a:r>
            <a:r>
              <a:rPr lang="en-US" sz="1400" dirty="0">
                <a:solidFill>
                  <a:srgbClr val="212121"/>
                </a:solidFill>
              </a:rPr>
              <a:t> G et al J Intern Med. 2004;255(2):257-265.</a:t>
            </a:r>
            <a:endParaRPr lang="en-US" sz="1400" dirty="0"/>
          </a:p>
        </p:txBody>
      </p:sp>
      <p:sp>
        <p:nvSpPr>
          <p:cNvPr id="6" name="Ορθογώνιο 5"/>
          <p:cNvSpPr/>
          <p:nvPr/>
        </p:nvSpPr>
        <p:spPr>
          <a:xfrm>
            <a:off x="5374640" y="3712200"/>
            <a:ext cx="4856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HelveticaNeue"/>
              </a:rPr>
              <a:t>U-shaped associations between high and low BP and poor short- and long-term outcomes </a:t>
            </a:r>
            <a:endParaRPr lang="en-US" dirty="0"/>
          </a:p>
        </p:txBody>
      </p:sp>
      <p:sp>
        <p:nvSpPr>
          <p:cNvPr id="7" name="Ορθογώνιο 6"/>
          <p:cNvSpPr/>
          <p:nvPr/>
        </p:nvSpPr>
        <p:spPr>
          <a:xfrm>
            <a:off x="6817360" y="6124615"/>
            <a:ext cx="44602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212121"/>
                </a:solidFill>
              </a:rPr>
              <a:t>Bath PM.. </a:t>
            </a:r>
            <a:r>
              <a:rPr lang="en-US" sz="1400" dirty="0" err="1">
                <a:solidFill>
                  <a:srgbClr val="212121"/>
                </a:solidFill>
              </a:rPr>
              <a:t>Tsivgoulis</a:t>
            </a:r>
            <a:r>
              <a:rPr lang="en-US" sz="1400" dirty="0">
                <a:solidFill>
                  <a:srgbClr val="212121"/>
                </a:solidFill>
              </a:rPr>
              <a:t> G et al Stroke. 2022;53(4):1074-1084.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801397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Text Box 2"/>
          <p:cNvSpPr txBox="1">
            <a:spLocks noGrp="1" noChangeArrowheads="1"/>
          </p:cNvSpPr>
          <p:nvPr>
            <p:ph idx="1"/>
          </p:nvPr>
        </p:nvSpPr>
        <p:spPr>
          <a:xfrm>
            <a:off x="1524001" y="1443538"/>
            <a:ext cx="9375775" cy="4748257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fontScale="92500" lnSpcReduction="10000"/>
          </a:bodyPr>
          <a:lstStyle/>
          <a:p>
            <a:pPr>
              <a:spcBef>
                <a:spcPct val="0"/>
              </a:spcBef>
              <a:buClrTx/>
              <a:buFontTx/>
              <a:buChar char="•"/>
              <a:defRPr/>
            </a:pPr>
            <a:r>
              <a:rPr lang="el-GR" altLang="el-GR" dirty="0">
                <a:latin typeface="+mj-lt"/>
                <a:cs typeface="Times New Roman" pitchFamily="18" charset="0"/>
              </a:rPr>
              <a:t>Αποφυγή ελάττωσης της </a:t>
            </a:r>
            <a:r>
              <a:rPr lang="el-GR" altLang="el-GR" dirty="0">
                <a:latin typeface="+mj-lt"/>
              </a:rPr>
              <a:t>ΣΑΠ</a:t>
            </a:r>
            <a:r>
              <a:rPr lang="el-GR" altLang="el-GR" dirty="0">
                <a:latin typeface="+mj-lt"/>
                <a:cs typeface="Times New Roman" pitchFamily="18" charset="0"/>
              </a:rPr>
              <a:t> (140-220</a:t>
            </a:r>
            <a:r>
              <a:rPr lang="en-US" altLang="el-GR" dirty="0">
                <a:latin typeface="+mj-lt"/>
                <a:cs typeface="Times New Roman" pitchFamily="18" charset="0"/>
              </a:rPr>
              <a:t>mmHg</a:t>
            </a:r>
            <a:r>
              <a:rPr lang="el-GR" altLang="el-GR" dirty="0">
                <a:latin typeface="+mj-lt"/>
                <a:cs typeface="Times New Roman" pitchFamily="18" charset="0"/>
              </a:rPr>
              <a:t>) κα</a:t>
            </a:r>
            <a:r>
              <a:rPr lang="el-GR" altLang="el-GR" dirty="0">
                <a:latin typeface="+mj-lt"/>
              </a:rPr>
              <a:t>ι ΔΑΠ </a:t>
            </a:r>
            <a:r>
              <a:rPr lang="el-GR" altLang="el-GR" dirty="0">
                <a:latin typeface="+mj-lt"/>
                <a:cs typeface="Times New Roman" pitchFamily="18" charset="0"/>
              </a:rPr>
              <a:t>(90-120</a:t>
            </a:r>
            <a:r>
              <a:rPr lang="en-US" altLang="el-GR" dirty="0">
                <a:latin typeface="+mj-lt"/>
                <a:cs typeface="Times New Roman" pitchFamily="18" charset="0"/>
              </a:rPr>
              <a:t>mmHg</a:t>
            </a:r>
            <a:r>
              <a:rPr lang="el-GR" altLang="el-GR" dirty="0">
                <a:latin typeface="+mj-lt"/>
                <a:cs typeface="Times New Roman" pitchFamily="18" charset="0"/>
              </a:rPr>
              <a:t>)</a:t>
            </a:r>
            <a:r>
              <a:rPr lang="el-GR" altLang="el-GR" dirty="0">
                <a:latin typeface="+mj-lt"/>
              </a:rPr>
              <a:t> στην οξεία φάση</a:t>
            </a:r>
            <a:r>
              <a:rPr lang="el-GR" altLang="el-GR" dirty="0">
                <a:latin typeface="+mj-lt"/>
                <a:cs typeface="Times New Roman" pitchFamily="18" charset="0"/>
              </a:rPr>
              <a:t>. </a:t>
            </a:r>
            <a:endParaRPr lang="el-GR" altLang="el-GR" dirty="0">
              <a:latin typeface="+mj-lt"/>
            </a:endParaRPr>
          </a:p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el-GR" altLang="el-GR" dirty="0">
              <a:latin typeface="+mj-lt"/>
            </a:endParaRPr>
          </a:p>
          <a:p>
            <a:pPr>
              <a:spcBef>
                <a:spcPct val="0"/>
              </a:spcBef>
              <a:buClrTx/>
              <a:buFontTx/>
              <a:buChar char="•"/>
              <a:defRPr/>
            </a:pPr>
            <a:r>
              <a:rPr lang="el-GR" altLang="el-GR" dirty="0">
                <a:latin typeface="+mj-lt"/>
              </a:rPr>
              <a:t>Αν </a:t>
            </a:r>
            <a:r>
              <a:rPr lang="el-GR" altLang="el-GR" dirty="0">
                <a:solidFill>
                  <a:srgbClr val="FF3300"/>
                </a:solidFill>
                <a:latin typeface="+mj-lt"/>
              </a:rPr>
              <a:t>ΣΑΠ/ΔΑΠ</a:t>
            </a:r>
            <a:r>
              <a:rPr lang="el-GR" altLang="el-GR" dirty="0">
                <a:solidFill>
                  <a:srgbClr val="FF3300"/>
                </a:solidFill>
                <a:latin typeface="+mj-lt"/>
                <a:cs typeface="Times New Roman" pitchFamily="18" charset="0"/>
              </a:rPr>
              <a:t>&gt;220/120</a:t>
            </a:r>
            <a:r>
              <a:rPr lang="el-GR" altLang="el-GR" dirty="0">
                <a:latin typeface="+mj-lt"/>
                <a:cs typeface="Times New Roman" pitchFamily="18" charset="0"/>
              </a:rPr>
              <a:t> </a:t>
            </a:r>
            <a:r>
              <a:rPr lang="en-US" altLang="el-GR" dirty="0">
                <a:latin typeface="+mj-lt"/>
                <a:cs typeface="Times New Roman" pitchFamily="18" charset="0"/>
              </a:rPr>
              <a:t>mmHg</a:t>
            </a:r>
            <a:r>
              <a:rPr lang="el-GR" altLang="el-GR" dirty="0">
                <a:latin typeface="+mj-lt"/>
              </a:rPr>
              <a:t> </a:t>
            </a:r>
            <a:r>
              <a:rPr lang="el-GR" altLang="el-GR" dirty="0">
                <a:latin typeface="+mj-lt"/>
                <a:cs typeface="Times New Roman" pitchFamily="18" charset="0"/>
              </a:rPr>
              <a:t>=&gt; προοδευτική και βραδεία ελάττωση (↓ 10%-20%</a:t>
            </a:r>
            <a:r>
              <a:rPr lang="el-GR" altLang="el-GR" dirty="0">
                <a:solidFill>
                  <a:srgbClr val="FF3300"/>
                </a:solidFill>
                <a:latin typeface="+mj-lt"/>
                <a:cs typeface="Times New Roman" pitchFamily="18" charset="0"/>
              </a:rPr>
              <a:t>≈↓ 15%</a:t>
            </a:r>
            <a:r>
              <a:rPr lang="el-GR" altLang="el-GR" dirty="0">
                <a:latin typeface="+mj-lt"/>
                <a:cs typeface="Times New Roman" pitchFamily="18" charset="0"/>
              </a:rPr>
              <a:t> από την αρχική τιμή) της</a:t>
            </a:r>
            <a:r>
              <a:rPr lang="el-GR" altLang="el-GR" dirty="0">
                <a:latin typeface="+mj-lt"/>
              </a:rPr>
              <a:t> ΑΠ.</a:t>
            </a:r>
          </a:p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el-GR" altLang="el-GR" dirty="0">
              <a:latin typeface="+mj-lt"/>
            </a:endParaRPr>
          </a:p>
          <a:p>
            <a:pPr>
              <a:spcBef>
                <a:spcPct val="0"/>
              </a:spcBef>
              <a:buClrTx/>
              <a:buFontTx/>
              <a:buChar char="•"/>
              <a:defRPr/>
            </a:pPr>
            <a:r>
              <a:rPr lang="el-GR" altLang="el-GR" dirty="0">
                <a:latin typeface="+mj-lt"/>
              </a:rPr>
              <a:t>Ε</a:t>
            </a:r>
            <a:r>
              <a:rPr lang="el-GR" altLang="el-GR" dirty="0">
                <a:latin typeface="+mj-lt"/>
                <a:cs typeface="Times New Roman" pitchFamily="18" charset="0"/>
              </a:rPr>
              <a:t>νδοφλέβια χορήγηση β-</a:t>
            </a:r>
            <a:r>
              <a:rPr lang="el-GR" altLang="el-GR" dirty="0" err="1">
                <a:latin typeface="+mj-lt"/>
              </a:rPr>
              <a:t>αποκλειστών</a:t>
            </a:r>
            <a:r>
              <a:rPr lang="el-GR" altLang="el-GR" dirty="0">
                <a:latin typeface="+mj-lt"/>
                <a:cs typeface="Times New Roman" pitchFamily="18" charset="0"/>
              </a:rPr>
              <a:t> (</a:t>
            </a:r>
            <a:r>
              <a:rPr lang="el-GR" altLang="el-GR" dirty="0" err="1">
                <a:latin typeface="+mj-lt"/>
                <a:cs typeface="Times New Roman" pitchFamily="18" charset="0"/>
              </a:rPr>
              <a:t>λαβεταλόλη</a:t>
            </a:r>
            <a:r>
              <a:rPr lang="el-GR" altLang="el-GR" dirty="0">
                <a:latin typeface="+mj-lt"/>
                <a:cs typeface="Times New Roman" pitchFamily="18" charset="0"/>
              </a:rPr>
              <a:t> ή </a:t>
            </a:r>
            <a:r>
              <a:rPr lang="el-GR" altLang="el-GR" dirty="0" err="1">
                <a:latin typeface="+mj-lt"/>
                <a:cs typeface="Times New Roman" pitchFamily="18" charset="0"/>
              </a:rPr>
              <a:t>εσμολόλη</a:t>
            </a:r>
            <a:r>
              <a:rPr lang="el-GR" altLang="el-GR" dirty="0">
                <a:latin typeface="+mj-lt"/>
                <a:cs typeface="Times New Roman" pitchFamily="18" charset="0"/>
              </a:rPr>
              <a:t>), </a:t>
            </a:r>
            <a:r>
              <a:rPr lang="el-GR" altLang="el-GR" dirty="0" err="1">
                <a:latin typeface="+mj-lt"/>
                <a:cs typeface="Times New Roman" pitchFamily="18" charset="0"/>
              </a:rPr>
              <a:t>αποκλειστών</a:t>
            </a:r>
            <a:r>
              <a:rPr lang="el-GR" altLang="el-GR" dirty="0">
                <a:latin typeface="+mj-lt"/>
                <a:cs typeface="Times New Roman" pitchFamily="18" charset="0"/>
              </a:rPr>
              <a:t> διαύλων ασβεστίου (</a:t>
            </a:r>
            <a:r>
              <a:rPr lang="el-GR" altLang="el-GR" dirty="0" err="1">
                <a:latin typeface="+mj-lt"/>
                <a:cs typeface="Times New Roman" pitchFamily="18" charset="0"/>
              </a:rPr>
              <a:t>νικαρδιπίνη</a:t>
            </a:r>
            <a:r>
              <a:rPr lang="el-GR" altLang="el-GR" dirty="0">
                <a:latin typeface="+mj-lt"/>
                <a:cs typeface="Times New Roman" pitchFamily="18" charset="0"/>
              </a:rPr>
              <a:t>)</a:t>
            </a:r>
            <a:r>
              <a:rPr lang="el-GR" altLang="el-GR" dirty="0">
                <a:latin typeface="+mj-lt"/>
              </a:rPr>
              <a:t> ή κεντρικώς δρώντα </a:t>
            </a:r>
            <a:r>
              <a:rPr lang="el-GR" altLang="el-GR" dirty="0" err="1">
                <a:latin typeface="+mj-lt"/>
              </a:rPr>
              <a:t>αντιϋπερτασικά</a:t>
            </a:r>
            <a:r>
              <a:rPr lang="el-GR" altLang="el-GR" dirty="0">
                <a:latin typeface="+mj-lt"/>
              </a:rPr>
              <a:t> φάρμακα (π.χ. </a:t>
            </a:r>
            <a:r>
              <a:rPr lang="el-GR" altLang="el-GR" dirty="0" err="1">
                <a:latin typeface="+mj-lt"/>
              </a:rPr>
              <a:t>κλονιδίνη</a:t>
            </a:r>
            <a:r>
              <a:rPr lang="el-GR" altLang="el-GR" dirty="0">
                <a:latin typeface="+mj-lt"/>
              </a:rPr>
              <a:t>)</a:t>
            </a:r>
            <a:r>
              <a:rPr lang="el-GR" altLang="el-GR" dirty="0">
                <a:latin typeface="+mj-lt"/>
                <a:cs typeface="Times New Roman" pitchFamily="18" charset="0"/>
              </a:rPr>
              <a:t>. </a:t>
            </a:r>
          </a:p>
          <a:p>
            <a:pPr>
              <a:spcBef>
                <a:spcPct val="0"/>
              </a:spcBef>
              <a:buClrTx/>
              <a:buFontTx/>
              <a:buChar char="•"/>
              <a:defRPr/>
            </a:pPr>
            <a:endParaRPr lang="el-GR" altLang="el-GR" dirty="0">
              <a:latin typeface="+mj-lt"/>
              <a:cs typeface="Times New Roman" pitchFamily="18" charset="0"/>
            </a:endParaRPr>
          </a:p>
          <a:p>
            <a:pPr>
              <a:spcBef>
                <a:spcPct val="0"/>
              </a:spcBef>
              <a:buClrTx/>
              <a:buFontTx/>
              <a:buChar char="•"/>
              <a:defRPr/>
            </a:pPr>
            <a:r>
              <a:rPr lang="el-GR" altLang="el-GR" dirty="0">
                <a:latin typeface="+mj-lt"/>
                <a:cs typeface="Times New Roman" pitchFamily="18" charset="0"/>
              </a:rPr>
              <a:t>Αν </a:t>
            </a:r>
            <a:r>
              <a:rPr lang="el-GR" altLang="el-GR" dirty="0" err="1">
                <a:latin typeface="+mj-lt"/>
                <a:cs typeface="Times New Roman" pitchFamily="18" charset="0"/>
              </a:rPr>
              <a:t>υποογκαιμία</a:t>
            </a:r>
            <a:r>
              <a:rPr lang="el-GR" altLang="el-GR" dirty="0">
                <a:latin typeface="+mj-lt"/>
                <a:cs typeface="Times New Roman" pitchFamily="18" charset="0"/>
              </a:rPr>
              <a:t> διόρθωση με </a:t>
            </a:r>
            <a:r>
              <a:rPr lang="en-US" altLang="el-GR" dirty="0">
                <a:latin typeface="+mj-lt"/>
                <a:cs typeface="Times New Roman" pitchFamily="18" charset="0"/>
              </a:rPr>
              <a:t>N/S </a:t>
            </a:r>
            <a:r>
              <a:rPr lang="el-GR" altLang="el-GR" dirty="0">
                <a:latin typeface="+mj-lt"/>
                <a:cs typeface="Times New Roman" pitchFamily="18" charset="0"/>
              </a:rPr>
              <a:t>και προσπάθεια ανεύρεσης υποκείμενου αιτίου</a:t>
            </a:r>
            <a:r>
              <a:rPr lang="el-GR" altLang="el-GR" dirty="0">
                <a:latin typeface="+mj-lt"/>
                <a:cs typeface="Tahoma" pitchFamily="34" charset="0"/>
              </a:rPr>
              <a:t>  </a:t>
            </a:r>
          </a:p>
          <a:p>
            <a:pPr>
              <a:spcBef>
                <a:spcPct val="0"/>
              </a:spcBef>
              <a:buClrTx/>
              <a:buFontTx/>
              <a:buChar char="•"/>
              <a:defRPr/>
            </a:pPr>
            <a:endParaRPr lang="el-GR" altLang="el-GR" dirty="0">
              <a:latin typeface="+mj-lt"/>
              <a:cs typeface="Tahoma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l-GR" altLang="el-GR" dirty="0">
                <a:latin typeface="+mj-lt"/>
                <a:cs typeface="Tahoma" pitchFamily="34" charset="0"/>
              </a:rPr>
              <a:t>   </a:t>
            </a:r>
            <a:endParaRPr lang="el-GR" altLang="el-GR" dirty="0">
              <a:latin typeface="+mj-lt"/>
            </a:endParaRPr>
          </a:p>
          <a:p>
            <a:pPr>
              <a:spcBef>
                <a:spcPct val="0"/>
              </a:spcBef>
              <a:buClrTx/>
              <a:buFontTx/>
              <a:buChar char="•"/>
              <a:defRPr/>
            </a:pPr>
            <a:endParaRPr lang="el-GR" altLang="el-GR" dirty="0">
              <a:latin typeface="+mj-lt"/>
            </a:endParaRPr>
          </a:p>
        </p:txBody>
      </p:sp>
      <p:sp>
        <p:nvSpPr>
          <p:cNvPr id="279555" name="Text Box 3"/>
          <p:cNvSpPr txBox="1">
            <a:spLocks noChangeArrowheads="1"/>
          </p:cNvSpPr>
          <p:nvPr/>
        </p:nvSpPr>
        <p:spPr bwMode="auto">
          <a:xfrm>
            <a:off x="4226560" y="6176875"/>
            <a:ext cx="78086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el-GR" sz="1400" dirty="0">
                <a:latin typeface="+mj-lt"/>
                <a:cs typeface="Times New Roman" pitchFamily="18" charset="0"/>
              </a:rPr>
              <a:t>European Stroke </a:t>
            </a:r>
            <a:r>
              <a:rPr lang="en-US" altLang="el-GR" sz="1400" dirty="0" err="1">
                <a:latin typeface="+mj-lt"/>
                <a:cs typeface="Times New Roman" pitchFamily="18" charset="0"/>
              </a:rPr>
              <a:t>Organisation</a:t>
            </a:r>
            <a:r>
              <a:rPr lang="en-US" altLang="el-GR" sz="1400" dirty="0">
                <a:latin typeface="+mj-lt"/>
                <a:cs typeface="Times New Roman" pitchFamily="18" charset="0"/>
              </a:rPr>
              <a:t> (ESO) Executive Committee; </a:t>
            </a:r>
            <a:r>
              <a:rPr lang="en-US" altLang="el-GR" sz="1400" dirty="0" err="1">
                <a:latin typeface="+mj-lt"/>
                <a:cs typeface="Times New Roman" pitchFamily="18" charset="0"/>
              </a:rPr>
              <a:t>Cerebrovasc</a:t>
            </a:r>
            <a:r>
              <a:rPr lang="en-US" altLang="el-GR" sz="1400" dirty="0">
                <a:latin typeface="+mj-lt"/>
                <a:cs typeface="Times New Roman" pitchFamily="18" charset="0"/>
              </a:rPr>
              <a:t> Dis. 2008;25::457-507</a:t>
            </a:r>
            <a:endParaRPr lang="el-GR" altLang="el-GR" sz="1400" dirty="0">
              <a:latin typeface="+mj-lt"/>
            </a:endParaRPr>
          </a:p>
          <a:p>
            <a:pPr algn="r">
              <a:defRPr/>
            </a:pPr>
            <a:r>
              <a:rPr lang="en-US" altLang="el-GR" sz="1400" dirty="0">
                <a:latin typeface="+mj-lt"/>
                <a:cs typeface="Times New Roman" pitchFamily="18" charset="0"/>
              </a:rPr>
              <a:t>American Heart Association; American Stroke Association Stroke Council. Stroke 2007;38:1655-1711  </a:t>
            </a:r>
          </a:p>
        </p:txBody>
      </p:sp>
      <p:sp>
        <p:nvSpPr>
          <p:cNvPr id="155652" name="Rectangle 4"/>
          <p:cNvSpPr>
            <a:spLocks noChangeArrowheads="1"/>
          </p:cNvSpPr>
          <p:nvPr/>
        </p:nvSpPr>
        <p:spPr bwMode="auto">
          <a:xfrm>
            <a:off x="1524001" y="84139"/>
            <a:ext cx="9326563" cy="11588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l-GR" altLang="el-GR" sz="3200">
                <a:solidFill>
                  <a:srgbClr val="FF9900"/>
                </a:solidFill>
                <a:latin typeface="Tahoma" panose="020B0604030504040204" pitchFamily="34" charset="0"/>
              </a:rPr>
              <a:t>ΘΕΡΑΠΕΙΑ</a:t>
            </a:r>
            <a:r>
              <a:rPr lang="en-US" altLang="el-GR" sz="3200">
                <a:solidFill>
                  <a:srgbClr val="FF9900"/>
                </a:solidFill>
                <a:latin typeface="Tahoma" panose="020B0604030504040204" pitchFamily="34" charset="0"/>
              </a:rPr>
              <a:t> </a:t>
            </a:r>
            <a:r>
              <a:rPr lang="el-GR" altLang="el-GR" sz="3200">
                <a:solidFill>
                  <a:srgbClr val="FF9900"/>
                </a:solidFill>
                <a:latin typeface="Tahoma" panose="020B0604030504040204" pitchFamily="34" charset="0"/>
              </a:rPr>
              <a:t>ΥΠΕΡΤΑΣΗΣ ΣΤΗΝ ΟΞΕΙΑ ΦΑΣΗ ΤΟΥ ΙΑΕΕ (ΚΑΤΕΥΘΥΝΤΗΡΙΕΣ ΟΔΗΓΙΕΣ)</a:t>
            </a:r>
            <a:endParaRPr lang="en-US" altLang="el-GR" sz="3200">
              <a:solidFill>
                <a:srgbClr val="FF9900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823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307592" y="2344420"/>
            <a:ext cx="91440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18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18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18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18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l-GR" sz="2000" kern="0" dirty="0" err="1">
                <a:solidFill>
                  <a:schemeClr val="tx1"/>
                </a:solidFill>
              </a:rPr>
              <a:t>Προϋπάρχουσα</a:t>
            </a:r>
            <a:r>
              <a:rPr lang="el-GR" sz="2000" kern="0" dirty="0">
                <a:solidFill>
                  <a:schemeClr val="tx1"/>
                </a:solidFill>
              </a:rPr>
              <a:t> ΑΥ</a:t>
            </a:r>
            <a:endParaRPr lang="en-US" sz="2000" kern="0" dirty="0">
              <a:solidFill>
                <a:schemeClr val="tx1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l-GR" sz="2000" kern="0" dirty="0">
                <a:solidFill>
                  <a:schemeClr val="tx1"/>
                </a:solidFill>
              </a:rPr>
              <a:t>Βαρύτητα ΑΕΕ/Εντόπιση ΑΕΕ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sz="2000" kern="0" dirty="0">
                <a:solidFill>
                  <a:schemeClr val="tx1"/>
                </a:solidFill>
              </a:rPr>
              <a:t>Cushing reflex (</a:t>
            </a:r>
            <a:r>
              <a:rPr lang="el-GR" sz="2000" kern="0" dirty="0">
                <a:solidFill>
                  <a:schemeClr val="tx1"/>
                </a:solidFill>
              </a:rPr>
              <a:t>εγκεφαλικό οίδημα</a:t>
            </a:r>
            <a:r>
              <a:rPr lang="en-US" sz="2000" kern="0" dirty="0">
                <a:solidFill>
                  <a:schemeClr val="tx1"/>
                </a:solidFill>
              </a:rPr>
              <a:t>/ICP)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l-GR" sz="2000" kern="0" dirty="0">
                <a:solidFill>
                  <a:schemeClr val="tx1"/>
                </a:solidFill>
              </a:rPr>
              <a:t>Απελευθέρωση </a:t>
            </a:r>
            <a:r>
              <a:rPr lang="el-GR" sz="2000" kern="0" dirty="0" err="1">
                <a:solidFill>
                  <a:schemeClr val="tx1"/>
                </a:solidFill>
              </a:rPr>
              <a:t>κατεχολαμινών</a:t>
            </a:r>
            <a:r>
              <a:rPr lang="en-US" sz="2000" kern="0" dirty="0">
                <a:solidFill>
                  <a:schemeClr val="tx1"/>
                </a:solidFill>
              </a:rPr>
              <a:t> </a:t>
            </a:r>
            <a:endParaRPr lang="el-GR" sz="2000" kern="0" dirty="0">
              <a:solidFill>
                <a:schemeClr val="tx1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l-GR" sz="2000" kern="0" dirty="0">
                <a:solidFill>
                  <a:schemeClr val="tx1"/>
                </a:solidFill>
              </a:rPr>
              <a:t>«Άσπρη ποδιά»</a:t>
            </a:r>
            <a:r>
              <a:rPr lang="en-US" sz="2000" kern="0" dirty="0">
                <a:solidFill>
                  <a:schemeClr val="tx1"/>
                </a:solidFill>
              </a:rPr>
              <a:t> </a:t>
            </a:r>
            <a:endParaRPr lang="el-GR" sz="2000" kern="0" dirty="0">
              <a:solidFill>
                <a:schemeClr val="tx1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l-GR" sz="2000" kern="0" dirty="0">
                <a:solidFill>
                  <a:schemeClr val="tx1"/>
                </a:solidFill>
              </a:rPr>
              <a:t>Τοποθέτηση </a:t>
            </a:r>
            <a:r>
              <a:rPr lang="el-GR" sz="2000" kern="0" dirty="0" err="1">
                <a:solidFill>
                  <a:schemeClr val="tx1"/>
                </a:solidFill>
              </a:rPr>
              <a:t>ουροκαθετήρων</a:t>
            </a:r>
            <a:endParaRPr lang="en-GB" sz="2000" kern="0" dirty="0">
              <a:solidFill>
                <a:schemeClr val="tx1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 typeface="Times" panose="02020603050405020304" pitchFamily="18" charset="0"/>
              <a:buNone/>
              <a:defRPr/>
            </a:pPr>
            <a:endParaRPr lang="en-GB" sz="2000" kern="0" dirty="0">
              <a:solidFill>
                <a:schemeClr val="tx1"/>
              </a:solidFill>
            </a:endParaRPr>
          </a:p>
          <a:p>
            <a:pPr marL="990600" lvl="1" indent="-533400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Char char="•"/>
              <a:defRPr/>
            </a:pPr>
            <a:endParaRPr lang="el-GR" kern="0" dirty="0">
              <a:solidFill>
                <a:schemeClr val="tx1"/>
              </a:solidFill>
            </a:endParaRPr>
          </a:p>
          <a:p>
            <a:pPr marL="990600" lvl="1" indent="-533400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en-US" kern="0" dirty="0">
              <a:solidFill>
                <a:schemeClr val="tx1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 typeface="Times" panose="02020603050405020304" pitchFamily="18" charset="0"/>
              <a:buNone/>
              <a:defRPr/>
            </a:pPr>
            <a:endParaRPr lang="en-US" sz="2000" kern="0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58696" y="717105"/>
            <a:ext cx="9653016" cy="1143000"/>
          </a:xfrm>
        </p:spPr>
        <p:txBody>
          <a:bodyPr>
            <a:normAutofit/>
          </a:bodyPr>
          <a:lstStyle/>
          <a:p>
            <a:r>
              <a:rPr lang="el-GR" sz="4000" b="1" dirty="0"/>
              <a:t>Αίτια αύξησης ΑΠ στο οξύ ισχαιμικό ΑΕΕ</a:t>
            </a:r>
            <a:endParaRPr lang="en-GB" sz="4000" b="1" dirty="0"/>
          </a:p>
        </p:txBody>
      </p:sp>
      <p:sp>
        <p:nvSpPr>
          <p:cNvPr id="9" name="Rectangle 8"/>
          <p:cNvSpPr/>
          <p:nvPr/>
        </p:nvSpPr>
        <p:spPr>
          <a:xfrm>
            <a:off x="4818888" y="6027003"/>
            <a:ext cx="71018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>
              <a:defRPr/>
            </a:pPr>
            <a:r>
              <a:rPr lang="en-GB" sz="1400" dirty="0"/>
              <a:t>Spengos, Tsivgoulis &amp;</a:t>
            </a:r>
            <a:r>
              <a:rPr lang="en-GB" sz="1400" dirty="0" err="1"/>
              <a:t>Zakopoulos</a:t>
            </a:r>
            <a:r>
              <a:rPr lang="en-GB" sz="1400" dirty="0"/>
              <a:t>. </a:t>
            </a:r>
            <a:r>
              <a:rPr lang="en-GB" sz="1400" dirty="0" err="1"/>
              <a:t>Eur</a:t>
            </a:r>
            <a:r>
              <a:rPr lang="en-GB" sz="1400" dirty="0"/>
              <a:t> Neurology 2006;55:123-135</a:t>
            </a:r>
          </a:p>
          <a:p>
            <a:pPr lvl="1" algn="r">
              <a:defRPr/>
            </a:pPr>
            <a:r>
              <a:rPr lang="en-GB" sz="1400" dirty="0"/>
              <a:t>Robinson &amp; Potter</a:t>
            </a:r>
            <a:r>
              <a:rPr lang="en-US" sz="1400" dirty="0"/>
              <a:t>. </a:t>
            </a:r>
            <a:r>
              <a:rPr lang="en-GB" sz="1400" dirty="0"/>
              <a:t>Age Ageing</a:t>
            </a:r>
            <a:r>
              <a:rPr lang="en-US" sz="1400" dirty="0"/>
              <a:t> </a:t>
            </a:r>
            <a:r>
              <a:rPr lang="en-GB" sz="1400" dirty="0"/>
              <a:t>2004</a:t>
            </a:r>
            <a:r>
              <a:rPr lang="en-US" sz="1400" dirty="0"/>
              <a:t>;</a:t>
            </a:r>
            <a:r>
              <a:rPr lang="en-GB" sz="1400" dirty="0"/>
              <a:t>33</a:t>
            </a:r>
            <a:r>
              <a:rPr lang="en-US" sz="1400" dirty="0"/>
              <a:t>:</a:t>
            </a:r>
            <a:r>
              <a:rPr lang="en-GB" sz="1400" dirty="0"/>
              <a:t>6-12</a:t>
            </a:r>
          </a:p>
          <a:p>
            <a:pPr lvl="1" algn="r">
              <a:defRPr/>
            </a:pPr>
            <a:r>
              <a:rPr lang="en-GB" sz="1400" dirty="0" err="1"/>
              <a:t>Urutia</a:t>
            </a:r>
            <a:r>
              <a:rPr lang="en-GB" sz="1400" dirty="0"/>
              <a:t> &amp; </a:t>
            </a:r>
            <a:r>
              <a:rPr lang="en-GB" sz="1400" dirty="0" err="1"/>
              <a:t>Wityk</a:t>
            </a:r>
            <a:r>
              <a:rPr lang="en-GB" sz="1400" dirty="0"/>
              <a:t>. </a:t>
            </a:r>
            <a:r>
              <a:rPr lang="en-GB" sz="1400" dirty="0" err="1"/>
              <a:t>Neurol</a:t>
            </a:r>
            <a:r>
              <a:rPr lang="en-GB" sz="1400" dirty="0"/>
              <a:t> </a:t>
            </a:r>
            <a:r>
              <a:rPr lang="en-GB" sz="1400" dirty="0" err="1"/>
              <a:t>Clin</a:t>
            </a:r>
            <a:r>
              <a:rPr lang="en-GB" sz="1400" dirty="0"/>
              <a:t> 2008;26:565-583</a:t>
            </a:r>
            <a:endParaRPr lang="el-GR" sz="1400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1744" y="3032760"/>
            <a:ext cx="2725738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0385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ChangeArrowheads="1"/>
          </p:cNvSpPr>
          <p:nvPr/>
        </p:nvSpPr>
        <p:spPr bwMode="auto">
          <a:xfrm>
            <a:off x="1352550" y="-233363"/>
            <a:ext cx="9329738" cy="1504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400" b="1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400" b="1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400" b="1">
                <a:solidFill>
                  <a:schemeClr val="tx1"/>
                </a:solidFill>
                <a:latin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l-GR" altLang="el-GR" sz="44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ΣΥΣΤΑΣΕΙΣ ΑΗΑ</a:t>
            </a:r>
            <a:r>
              <a:rPr lang="en-GB" altLang="el-GR" sz="4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endParaRPr lang="en-US" altLang="el-GR" sz="4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282627" name="Text Box 3"/>
          <p:cNvSpPr txBox="1">
            <a:spLocks noChangeArrowheads="1"/>
          </p:cNvSpPr>
          <p:nvPr/>
        </p:nvSpPr>
        <p:spPr bwMode="auto">
          <a:xfrm>
            <a:off x="1819276" y="827089"/>
            <a:ext cx="8848725" cy="228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l-GR" altLang="el-GR" sz="3200" b="1" dirty="0" err="1">
                <a:latin typeface="Times New Roman" pitchFamily="18" charset="0"/>
              </a:rPr>
              <a:t>Λαβεταλόλη</a:t>
            </a:r>
            <a:endParaRPr lang="en-US" altLang="el-GR" sz="3200" b="1" dirty="0">
              <a:latin typeface="Times New Roman" pitchFamily="18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en-US" altLang="el-GR" sz="2800" dirty="0">
                <a:latin typeface="Times New Roman" pitchFamily="18" charset="0"/>
              </a:rPr>
              <a:t> 	bolus (10-20mg </a:t>
            </a:r>
            <a:r>
              <a:rPr lang="el-GR" altLang="el-GR" sz="2800" dirty="0">
                <a:latin typeface="Times New Roman" pitchFamily="18" charset="0"/>
              </a:rPr>
              <a:t>σε</a:t>
            </a:r>
            <a:r>
              <a:rPr lang="en-US" altLang="el-GR" sz="2800" dirty="0">
                <a:latin typeface="Times New Roman" pitchFamily="18" charset="0"/>
              </a:rPr>
              <a:t> 1-2 min)</a:t>
            </a:r>
          </a:p>
          <a:p>
            <a:pPr eaLnBrk="1" hangingPunct="1">
              <a:buFontTx/>
              <a:buChar char="•"/>
              <a:defRPr/>
            </a:pPr>
            <a:r>
              <a:rPr lang="en-US" altLang="el-GR" sz="2800" dirty="0">
                <a:latin typeface="Times New Roman" pitchFamily="18" charset="0"/>
              </a:rPr>
              <a:t>         </a:t>
            </a:r>
            <a:r>
              <a:rPr lang="el-GR" altLang="el-GR" sz="2800" dirty="0">
                <a:latin typeface="Times New Roman" pitchFamily="18" charset="0"/>
              </a:rPr>
              <a:t>δυνατότητα επανάληψης</a:t>
            </a:r>
            <a:r>
              <a:rPr lang="en-US" altLang="el-GR" sz="2800" dirty="0">
                <a:latin typeface="Times New Roman" pitchFamily="18" charset="0"/>
              </a:rPr>
              <a:t> </a:t>
            </a:r>
            <a:r>
              <a:rPr lang="el-GR" altLang="el-GR" sz="2800" dirty="0">
                <a:latin typeface="Times New Roman" pitchFamily="18" charset="0"/>
              </a:rPr>
              <a:t>κάθε </a:t>
            </a:r>
            <a:r>
              <a:rPr lang="en-US" altLang="el-GR" sz="2800" dirty="0">
                <a:latin typeface="Times New Roman" pitchFamily="18" charset="0"/>
              </a:rPr>
              <a:t>10-20 min</a:t>
            </a:r>
          </a:p>
          <a:p>
            <a:pPr eaLnBrk="1" hangingPunct="1">
              <a:buFontTx/>
              <a:buChar char="•"/>
              <a:defRPr/>
            </a:pPr>
            <a:r>
              <a:rPr lang="en-US" altLang="el-GR" sz="2800" dirty="0">
                <a:latin typeface="Times New Roman" pitchFamily="18" charset="0"/>
              </a:rPr>
              <a:t>         </a:t>
            </a:r>
            <a:r>
              <a:rPr lang="el-GR" altLang="el-GR" sz="2800" dirty="0">
                <a:latin typeface="Times New Roman" pitchFamily="18" charset="0"/>
              </a:rPr>
              <a:t>μέγιστη δόση</a:t>
            </a:r>
            <a:r>
              <a:rPr lang="en-US" altLang="el-GR" sz="2800" dirty="0">
                <a:latin typeface="Times New Roman" pitchFamily="18" charset="0"/>
              </a:rPr>
              <a:t> 300mg</a:t>
            </a:r>
          </a:p>
          <a:p>
            <a:pPr eaLnBrk="1" hangingPunct="1">
              <a:buFontTx/>
              <a:buChar char="•"/>
              <a:defRPr/>
            </a:pPr>
            <a:r>
              <a:rPr lang="en-US" altLang="el-GR" sz="2800" dirty="0">
                <a:latin typeface="Times New Roman" pitchFamily="18" charset="0"/>
              </a:rPr>
              <a:t>         </a:t>
            </a:r>
            <a:r>
              <a:rPr lang="el-GR" altLang="el-GR" sz="2800" dirty="0">
                <a:latin typeface="Times New Roman" pitchFamily="18" charset="0"/>
              </a:rPr>
              <a:t>συνεχής έγχυση</a:t>
            </a:r>
            <a:r>
              <a:rPr lang="en-US" altLang="el-GR" sz="2800" dirty="0">
                <a:latin typeface="Times New Roman" pitchFamily="18" charset="0"/>
              </a:rPr>
              <a:t> (2-8mg/min)</a:t>
            </a:r>
            <a:r>
              <a:rPr lang="en-US" altLang="el-GR" sz="2800" dirty="0">
                <a:solidFill>
                  <a:schemeClr val="bg1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282628" name="Text Box 4"/>
          <p:cNvSpPr txBox="1">
            <a:spLocks noChangeArrowheads="1"/>
          </p:cNvSpPr>
          <p:nvPr/>
        </p:nvSpPr>
        <p:spPr bwMode="auto">
          <a:xfrm>
            <a:off x="1715589" y="3470548"/>
            <a:ext cx="8731250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l-GR" altLang="el-GR" sz="3200" b="1" dirty="0" err="1">
                <a:latin typeface="Times New Roman" pitchFamily="18" charset="0"/>
              </a:rPr>
              <a:t>Νικαρδιπίνη</a:t>
            </a:r>
            <a:endParaRPr lang="en-US" altLang="el-GR" sz="3200" b="1" dirty="0">
              <a:latin typeface="Times New Roman" pitchFamily="18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en-US" altLang="el-GR" sz="2800" dirty="0">
                <a:latin typeface="Times New Roman" pitchFamily="18" charset="0"/>
              </a:rPr>
              <a:t> 	</a:t>
            </a:r>
            <a:r>
              <a:rPr lang="el-GR" altLang="el-GR" sz="2800" dirty="0">
                <a:latin typeface="Times New Roman" pitchFamily="18" charset="0"/>
              </a:rPr>
              <a:t>όχι</a:t>
            </a:r>
            <a:r>
              <a:rPr lang="en-US" altLang="el-GR" sz="2800" dirty="0">
                <a:latin typeface="Times New Roman" pitchFamily="18" charset="0"/>
              </a:rPr>
              <a:t> bolus</a:t>
            </a:r>
          </a:p>
          <a:p>
            <a:pPr eaLnBrk="1" hangingPunct="1">
              <a:buFontTx/>
              <a:buChar char="•"/>
              <a:defRPr/>
            </a:pPr>
            <a:r>
              <a:rPr lang="en-US" altLang="el-GR" sz="2800" dirty="0">
                <a:latin typeface="Times New Roman" pitchFamily="18" charset="0"/>
              </a:rPr>
              <a:t>         </a:t>
            </a:r>
            <a:r>
              <a:rPr lang="el-GR" altLang="el-GR" sz="2800" dirty="0">
                <a:latin typeface="Times New Roman" pitchFamily="18" charset="0"/>
              </a:rPr>
              <a:t>συνεχής έγχυση</a:t>
            </a:r>
            <a:r>
              <a:rPr lang="en-US" altLang="el-GR" sz="2800" dirty="0">
                <a:latin typeface="Times New Roman" pitchFamily="18" charset="0"/>
              </a:rPr>
              <a:t> (5mg/h) </a:t>
            </a:r>
          </a:p>
          <a:p>
            <a:pPr eaLnBrk="1" hangingPunct="1">
              <a:buFontTx/>
              <a:buChar char="•"/>
              <a:defRPr/>
            </a:pPr>
            <a:r>
              <a:rPr lang="en-US" altLang="el-GR" sz="2800" dirty="0">
                <a:latin typeface="Times New Roman" pitchFamily="18" charset="0"/>
              </a:rPr>
              <a:t>         </a:t>
            </a:r>
            <a:r>
              <a:rPr lang="el-GR" altLang="el-GR" sz="2800" dirty="0" err="1">
                <a:latin typeface="Times New Roman" pitchFamily="18" charset="0"/>
              </a:rPr>
              <a:t>τιτλοποίηση</a:t>
            </a:r>
            <a:r>
              <a:rPr lang="el-GR" altLang="el-GR" sz="2800" dirty="0">
                <a:latin typeface="Times New Roman" pitchFamily="18" charset="0"/>
              </a:rPr>
              <a:t> δόσης μέχρι το επιθυμητό αποτέλεσμα 	με αυξήσεις κατά </a:t>
            </a:r>
            <a:r>
              <a:rPr lang="en-US" altLang="el-GR" sz="2800" dirty="0">
                <a:latin typeface="Times New Roman" pitchFamily="18" charset="0"/>
              </a:rPr>
              <a:t>2.5mg/h </a:t>
            </a:r>
            <a:r>
              <a:rPr lang="el-GR" altLang="el-GR" sz="2800" dirty="0">
                <a:latin typeface="Times New Roman" pitchFamily="18" charset="0"/>
              </a:rPr>
              <a:t>κάθε </a:t>
            </a:r>
            <a:r>
              <a:rPr lang="en-US" altLang="el-GR" sz="2800" dirty="0">
                <a:latin typeface="Times New Roman" pitchFamily="18" charset="0"/>
              </a:rPr>
              <a:t>5 </a:t>
            </a:r>
            <a:r>
              <a:rPr lang="el-GR" altLang="el-GR" sz="2800" dirty="0">
                <a:latin typeface="Times New Roman" pitchFamily="18" charset="0"/>
              </a:rPr>
              <a:t>λεπτά</a:t>
            </a:r>
            <a:endParaRPr lang="en-US" altLang="el-GR" sz="2800" dirty="0">
              <a:latin typeface="Times New Roman" pitchFamily="18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en-US" altLang="el-GR" sz="2800" dirty="0">
                <a:latin typeface="Times New Roman" pitchFamily="18" charset="0"/>
              </a:rPr>
              <a:t>         </a:t>
            </a:r>
            <a:r>
              <a:rPr lang="el-GR" altLang="el-GR" sz="2800" dirty="0">
                <a:latin typeface="Times New Roman" pitchFamily="18" charset="0"/>
              </a:rPr>
              <a:t>μέγιστη δόση</a:t>
            </a:r>
            <a:r>
              <a:rPr lang="en-US" altLang="el-GR" sz="2800" dirty="0">
                <a:latin typeface="Times New Roman" pitchFamily="18" charset="0"/>
              </a:rPr>
              <a:t> 15mg/h</a:t>
            </a:r>
          </a:p>
        </p:txBody>
      </p:sp>
      <p:sp>
        <p:nvSpPr>
          <p:cNvPr id="282629" name="Text Box 5"/>
          <p:cNvSpPr txBox="1">
            <a:spLocks noChangeArrowheads="1"/>
          </p:cNvSpPr>
          <p:nvPr/>
        </p:nvSpPr>
        <p:spPr bwMode="auto">
          <a:xfrm>
            <a:off x="7871461" y="3041971"/>
            <a:ext cx="3744913" cy="1077913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l-GR" altLang="el-GR" sz="1600" u="sng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ΚΑΤΑΛΛΗΛΟ ΑΝΤΙΥΠΕΡΤΑΣΙΚΟ</a:t>
            </a:r>
          </a:p>
          <a:p>
            <a:pPr>
              <a:buFontTx/>
              <a:buChar char="•"/>
              <a:defRPr/>
            </a:pPr>
            <a:r>
              <a:rPr lang="el-GR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ΤΑΧΕΙΑ ΔΡΑΣΗ</a:t>
            </a:r>
          </a:p>
          <a:p>
            <a:pPr>
              <a:buFontTx/>
              <a:buChar char="•"/>
              <a:defRPr/>
            </a:pPr>
            <a:r>
              <a:rPr lang="el-GR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ΕΥΚΟΛΗ ΤΙΤΛΟΠΟΙΗΣΗ</a:t>
            </a:r>
          </a:p>
          <a:p>
            <a:pPr>
              <a:buFontTx/>
              <a:buChar char="•"/>
              <a:defRPr/>
            </a:pPr>
            <a:r>
              <a:rPr lang="el-GR" altLang="el-GR" sz="1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ΠΟΛΥ ΒΡΑΧΥΣ Τ</a:t>
            </a:r>
            <a:r>
              <a:rPr lang="el-GR" altLang="el-GR" sz="1600" baseline="-25000" dirty="0">
                <a:solidFill>
                  <a:srgbClr val="FF3300"/>
                </a:solidFill>
                <a:latin typeface="Tahoma" pitchFamily="34" charset="0"/>
              </a:rPr>
              <a:t>1/2</a:t>
            </a:r>
          </a:p>
        </p:txBody>
      </p:sp>
    </p:spTree>
    <p:extLst>
      <p:ext uri="{BB962C8B-B14F-4D97-AF65-F5344CB8AC3E}">
        <p14:creationId xmlns:p14="http://schemas.microsoft.com/office/powerpoint/2010/main" val="21509554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26940" y="157248"/>
            <a:ext cx="10515600" cy="1325563"/>
          </a:xfrm>
        </p:spPr>
        <p:txBody>
          <a:bodyPr/>
          <a:lstStyle/>
          <a:p>
            <a:r>
              <a:rPr lang="el-GR" dirty="0"/>
              <a:t>Ρύθμιση ΑΠ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90905" y="1134208"/>
            <a:ext cx="7321062" cy="466463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l-GR" sz="1600" b="1" dirty="0" err="1"/>
              <a:t>Κλεβιδιπίνη</a:t>
            </a:r>
            <a:endParaRPr lang="de-DE" sz="1600" b="1" dirty="0"/>
          </a:p>
          <a:p>
            <a:pPr marL="0" indent="0" algn="just">
              <a:buNone/>
            </a:pPr>
            <a:r>
              <a:rPr lang="el-GR" sz="1600" b="1" dirty="0"/>
              <a:t>Ένδειξη</a:t>
            </a:r>
            <a:endParaRPr lang="en-US" sz="1600" dirty="0"/>
          </a:p>
          <a:p>
            <a:pPr lvl="0" algn="just"/>
            <a:r>
              <a:rPr lang="el-GR" sz="1600" dirty="0"/>
              <a:t>Μείωση ΑΠ σε 2-4 λεπτά λόγω </a:t>
            </a:r>
            <a:r>
              <a:rPr lang="el-GR" sz="1600" b="1" i="1" dirty="0"/>
              <a:t>ταχείας έναρξης δράσης </a:t>
            </a:r>
            <a:r>
              <a:rPr lang="el-GR" sz="1600" dirty="0"/>
              <a:t>και </a:t>
            </a:r>
            <a:r>
              <a:rPr lang="el-GR" sz="1600" b="1" i="1" dirty="0"/>
              <a:t>μικρού Τ/2 </a:t>
            </a:r>
            <a:r>
              <a:rPr lang="el-GR" sz="1600" dirty="0"/>
              <a:t>(1λεπτό)</a:t>
            </a:r>
            <a:endParaRPr lang="en-US" sz="1600" dirty="0"/>
          </a:p>
          <a:p>
            <a:pPr lvl="0" algn="just"/>
            <a:r>
              <a:rPr lang="el-GR" sz="1600" dirty="0"/>
              <a:t>Χορήγηση ανεξάρτητα από ηπατική ή νεφρική λειτουργία</a:t>
            </a:r>
            <a:endParaRPr lang="de-DE" sz="1600" dirty="0"/>
          </a:p>
          <a:p>
            <a:pPr lvl="0" algn="just"/>
            <a:endParaRPr lang="de-DE" sz="1600" dirty="0"/>
          </a:p>
          <a:p>
            <a:pPr marL="0" indent="0" algn="just">
              <a:buNone/>
            </a:pPr>
            <a:r>
              <a:rPr lang="el-GR" sz="1600" b="1" dirty="0"/>
              <a:t>Δοσολογία και </a:t>
            </a:r>
            <a:r>
              <a:rPr lang="el-GR" sz="1600" b="1" dirty="0" err="1"/>
              <a:t>τιτλοποίηση</a:t>
            </a:r>
            <a:endParaRPr lang="en-US" sz="1600" dirty="0"/>
          </a:p>
          <a:p>
            <a:pPr algn="just"/>
            <a:r>
              <a:rPr lang="el-GR" sz="1600" dirty="0"/>
              <a:t>Αρχική δόση στα 4</a:t>
            </a:r>
            <a:r>
              <a:rPr lang="en-US" sz="1600" dirty="0"/>
              <a:t>ml</a:t>
            </a:r>
            <a:r>
              <a:rPr lang="el-GR" sz="1600" dirty="0"/>
              <a:t>/</a:t>
            </a:r>
            <a:r>
              <a:rPr lang="en-US" sz="1600" dirty="0"/>
              <a:t>h</a:t>
            </a:r>
          </a:p>
          <a:p>
            <a:pPr algn="just"/>
            <a:r>
              <a:rPr lang="el-GR" sz="1600" dirty="0"/>
              <a:t>Δόση </a:t>
            </a:r>
            <a:r>
              <a:rPr lang="el-GR" sz="1600" dirty="0" err="1"/>
              <a:t>τιτλοποίησης</a:t>
            </a:r>
            <a:r>
              <a:rPr lang="el-GR" sz="1600" dirty="0"/>
              <a:t> (η δόση μπορεί να αρχίζει να διπλασιάζεται ήδη στα 90 δευτερόλεπτα):</a:t>
            </a:r>
            <a:endParaRPr lang="en-US" sz="1600" dirty="0"/>
          </a:p>
          <a:p>
            <a:pPr lvl="0" algn="just"/>
            <a:r>
              <a:rPr lang="el-GR" sz="1600" dirty="0" err="1"/>
              <a:t>Τιτλοποίηση</a:t>
            </a:r>
            <a:r>
              <a:rPr lang="el-GR" sz="1600" dirty="0"/>
              <a:t> στην αρχή κάθε 3 λεπτά: 8ml/h– 12ml/h – 16ml/h (μέγιστη δόση 32ml/h)</a:t>
            </a:r>
            <a:endParaRPr lang="en-US" sz="1600" dirty="0"/>
          </a:p>
          <a:p>
            <a:pPr lvl="0" algn="just"/>
            <a:r>
              <a:rPr lang="el-GR" sz="1600" dirty="0" err="1"/>
              <a:t>Τιτλοποίηση</a:t>
            </a:r>
            <a:r>
              <a:rPr lang="el-GR" sz="1600" dirty="0"/>
              <a:t> για την επίτευξη της επιθυμητής μείωσης της αρτηριακής πίεσης - εξατομίκευση της δόσης ανάλογα με τον στόχο της αρτηριακής πίεσης και την ανταπόκριση του ασθενούς</a:t>
            </a:r>
            <a:endParaRPr lang="en-US" sz="1600" dirty="0"/>
          </a:p>
          <a:p>
            <a:pPr lvl="0" algn="just"/>
            <a:r>
              <a:rPr lang="el-GR" sz="1600" dirty="0"/>
              <a:t>Καθώς η αρτηριακή πίεση πλησιάζει τον στόχο, οι αυξήσεις στη δόση θα πρέπει να είναι μικρότερες από διπλασιασμένες και τα διαστήματα μεταξύ της </a:t>
            </a:r>
            <a:r>
              <a:rPr lang="el-GR" sz="1600" dirty="0" err="1"/>
              <a:t>τιτλοποίησης</a:t>
            </a:r>
            <a:r>
              <a:rPr lang="el-GR" sz="1600" dirty="0"/>
              <a:t> θα πρέπει να επιμηκύνονται σε κάθε 5-10 λεπτά</a:t>
            </a:r>
            <a:endParaRPr lang="en-US" sz="1600" dirty="0"/>
          </a:p>
          <a:p>
            <a:pPr algn="just"/>
            <a:r>
              <a:rPr lang="el-GR" sz="1600" dirty="0"/>
              <a:t>Μια αύξηση περίπου 2-4</a:t>
            </a:r>
            <a:r>
              <a:rPr lang="en-US" sz="1600" dirty="0"/>
              <a:t>ml</a:t>
            </a:r>
            <a:r>
              <a:rPr lang="el-GR" sz="1600" dirty="0"/>
              <a:t>/</a:t>
            </a:r>
            <a:r>
              <a:rPr lang="en-US" sz="1600" dirty="0"/>
              <a:t>h</a:t>
            </a:r>
            <a:r>
              <a:rPr lang="el-GR" sz="1600" dirty="0"/>
              <a:t> θα προκαλέσει γενικά μια επιπλέον μείωση 2-4</a:t>
            </a:r>
            <a:r>
              <a:rPr lang="en-US" sz="1600" dirty="0"/>
              <a:t>mmHg</a:t>
            </a:r>
            <a:r>
              <a:rPr lang="el-GR" sz="1600" dirty="0"/>
              <a:t> στη συστολική πίεση</a:t>
            </a:r>
            <a:endParaRPr lang="en-US" sz="1600" dirty="0"/>
          </a:p>
          <a:p>
            <a:pPr lvl="0" algn="just"/>
            <a:endParaRPr lang="en-US" sz="1600" dirty="0"/>
          </a:p>
        </p:txBody>
      </p:sp>
      <p:pic>
        <p:nvPicPr>
          <p:cNvPr id="4" name="Εικόνα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385" y="741033"/>
            <a:ext cx="1948009" cy="14835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flipH="1">
            <a:off x="8525804" y="2808373"/>
            <a:ext cx="335690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/>
              <a:t>Παρακολούθηση</a:t>
            </a:r>
            <a:endParaRPr lang="en-US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400" dirty="0"/>
              <a:t>Ασθενής σε </a:t>
            </a:r>
            <a:r>
              <a:rPr lang="de-DE" sz="1400" dirty="0" err="1"/>
              <a:t>monitor</a:t>
            </a:r>
            <a:r>
              <a:rPr lang="el-GR" sz="1400" dirty="0"/>
              <a:t> ΑΠ, ρυθμού </a:t>
            </a:r>
            <a:endParaRPr lang="de-DE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de-DE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400" dirty="0"/>
              <a:t>Όταν φτάσεις σε ΑΠ-στόχο, η δόση διατήρησης κυμαίνεται</a:t>
            </a:r>
            <a:endParaRPr lang="de-DE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400" dirty="0"/>
              <a:t>Η επιθυμητή θεραπευτική ανταπόκριση για τους περισσότερους ασθενείς  είναι σε δόσεις στα 8-12 </a:t>
            </a:r>
            <a:r>
              <a:rPr lang="el-GR" sz="1400" dirty="0" err="1"/>
              <a:t>ml</a:t>
            </a:r>
            <a:r>
              <a:rPr lang="el-GR" sz="1400" dirty="0"/>
              <a:t>/h</a:t>
            </a:r>
            <a:endParaRPr lang="de-DE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400" dirty="0"/>
              <a:t>Όχι πάνω από 42 </a:t>
            </a:r>
            <a:r>
              <a:rPr lang="de-DE" sz="1400" dirty="0"/>
              <a:t>ml</a:t>
            </a:r>
            <a:r>
              <a:rPr lang="el-GR" sz="1400" dirty="0"/>
              <a:t>/ώρα</a:t>
            </a:r>
            <a:endParaRPr lang="de-DE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400" dirty="0"/>
              <a:t>Όχι πέρα από 72h η χορήγηση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905540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4294967295"/>
          </p:nvPr>
        </p:nvSpPr>
        <p:spPr>
          <a:xfrm>
            <a:off x="0" y="830263"/>
            <a:ext cx="10515600" cy="43513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4000" b="1" dirty="0"/>
              <a:t>ΘΕΡΑΠΕΙΕΣ ΕΠΑΝΑΙΜΑΤΩΣΗΣ</a:t>
            </a:r>
            <a:endParaRPr lang="en-US" sz="4000" b="1" dirty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149" y="1829118"/>
            <a:ext cx="7640637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05164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8484E56-F9A2-3CBD-F5B0-85AED793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7278"/>
          </a:xfr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ACUTE REPERFUSION THERAPIES FOR AIS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8CE1CC-1A77-F6A7-3892-D4B84F518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3988" y="1972642"/>
            <a:ext cx="4764024" cy="38597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Arial Nova Light" panose="020B0304020202020204" pitchFamily="34" charset="0"/>
              </a:rPr>
              <a:t>IVT reduces disability by </a:t>
            </a:r>
            <a:r>
              <a:rPr lang="el-GR" sz="2400" dirty="0">
                <a:latin typeface="Arial Nova Light" panose="020B0304020202020204" pitchFamily="34" charset="0"/>
              </a:rPr>
              <a:t>1</a:t>
            </a:r>
            <a:r>
              <a:rPr lang="en-US" sz="2400" dirty="0">
                <a:latin typeface="Arial Nova Light" panose="020B0304020202020204" pitchFamily="34" charset="0"/>
              </a:rPr>
              <a:t>2</a:t>
            </a:r>
            <a:r>
              <a:rPr lang="el-GR" sz="2400" dirty="0">
                <a:latin typeface="Arial Nova Light" panose="020B0304020202020204" pitchFamily="34" charset="0"/>
              </a:rPr>
              <a:t>-19%</a:t>
            </a:r>
            <a:endParaRPr lang="en-US" sz="2400" dirty="0">
              <a:latin typeface="Arial Nova Light" panose="020B03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rial Nova Light" panose="020B0304020202020204" pitchFamily="34" charset="0"/>
              </a:rPr>
              <a:t>IVT does not reduce mortality</a:t>
            </a:r>
            <a:r>
              <a:rPr lang="el-GR" sz="2400" dirty="0">
                <a:latin typeface="Arial Nova Light" panose="020B03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2400" dirty="0">
                <a:latin typeface="Arial Nova Light" panose="020B0304020202020204" pitchFamily="34" charset="0"/>
              </a:rPr>
              <a:t>EVT reduces disability by </a:t>
            </a:r>
            <a:r>
              <a:rPr lang="el-GR" sz="2400" dirty="0">
                <a:latin typeface="Arial Nova Light" panose="020B0304020202020204" pitchFamily="34" charset="0"/>
              </a:rPr>
              <a:t>34-44% </a:t>
            </a:r>
            <a:endParaRPr lang="en-US" sz="2400" dirty="0">
              <a:latin typeface="Arial Nova Light" panose="020B03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rial Nova Light" panose="020B0304020202020204" pitchFamily="34" charset="0"/>
              </a:rPr>
              <a:t>EVT reduces mortality by 3-5%</a:t>
            </a:r>
            <a:endParaRPr lang="en-US" dirty="0">
              <a:latin typeface="Arial Nova" panose="020B05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4F4850-E03B-D460-4869-D7E884BA0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5721" y="6168980"/>
            <a:ext cx="4843530" cy="613893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Gadhia J, et al. Stroke. 2010;41:300-306.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Tokunboh I, et al. Stroke. 2018;49:90-97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Katsanos AH, et al. </a:t>
            </a:r>
            <a:r>
              <a:rPr lang="en-US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 Am Heart Assoc. 2019;8:e014425</a:t>
            </a:r>
            <a:endParaRPr kumimoji="0" lang="da-DK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490DB2-48F8-FFDF-C893-822556580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69" y="1844144"/>
            <a:ext cx="2712431" cy="38356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F59E4A-4E01-D3A8-CA95-F452B69E91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67"/>
          <a:stretch/>
        </p:blipFill>
        <p:spPr>
          <a:xfrm>
            <a:off x="9166200" y="1392268"/>
            <a:ext cx="2575850" cy="444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2720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>
          <a:xfrm>
            <a:off x="484658" y="1966276"/>
            <a:ext cx="3498979" cy="2456442"/>
          </a:xfrm>
          <a:solidFill>
            <a:schemeClr val="accent2"/>
          </a:solidFill>
        </p:spPr>
        <p:txBody>
          <a:bodyPr/>
          <a:lstStyle/>
          <a:p>
            <a:r>
              <a:rPr lang="en-US" dirty="0"/>
              <a:t>TIME IS BRAIN</a:t>
            </a:r>
          </a:p>
        </p:txBody>
      </p:sp>
      <p:pic>
        <p:nvPicPr>
          <p:cNvPr id="16390" name="Picture 6" descr="Αποτέλεσμα εικόνας για time is br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1236" y="4513605"/>
            <a:ext cx="2147466" cy="234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flipH="1">
            <a:off x="5521654" y="6437663"/>
            <a:ext cx="3806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nl-NL" sz="12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Tsivgoulis et al. J Stroke. 2020;22:130-140</a:t>
            </a:r>
          </a:p>
          <a:p>
            <a:pPr lvl="0" defTabSz="457200">
              <a:defRPr/>
            </a:pPr>
            <a:r>
              <a:rPr lang="en-US" sz="12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Saver et al. JAMA 2016;316:1279-1288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58" y="5242662"/>
            <a:ext cx="3665523" cy="1333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A2F7D7A-68E0-43FC-AFDF-47837371239C}"/>
              </a:ext>
            </a:extLst>
          </p:cNvPr>
          <p:cNvSpPr txBox="1"/>
          <p:nvPr/>
        </p:nvSpPr>
        <p:spPr>
          <a:xfrm>
            <a:off x="124960" y="28644"/>
            <a:ext cx="120037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l-GR" sz="3200" b="1" noProof="0" dirty="0">
                <a:solidFill>
                  <a:srgbClr val="FF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ACUTE REPERFUSION THERAPIES ARE TIME-DEPENDENT</a:t>
            </a:r>
            <a:endParaRPr kumimoji="0" lang="en-US" altLang="el-G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0149" y="874653"/>
            <a:ext cx="3922174" cy="26508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flipH="1">
            <a:off x="5521654" y="6287554"/>
            <a:ext cx="38062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fr-FR" sz="12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Lees et al. Lancet 2010;375:1695-1703</a:t>
            </a:r>
          </a:p>
        </p:txBody>
      </p:sp>
      <p:pic>
        <p:nvPicPr>
          <p:cNvPr id="16" name="Picture 5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811" y="2347059"/>
            <a:ext cx="4102528" cy="2356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54652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Text Box 2"/>
          <p:cNvSpPr txBox="1">
            <a:spLocks noChangeArrowheads="1"/>
          </p:cNvSpPr>
          <p:nvPr/>
        </p:nvSpPr>
        <p:spPr bwMode="auto">
          <a:xfrm>
            <a:off x="1377950" y="42864"/>
            <a:ext cx="941228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l-GR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ΣΤΟΧΟΣ ΘΡΟΜΒΟΛΥΤΙΚΗΣ ΘΕΡΑΠΕΙΑΣ: ΕΠΑΝΑΔΙΑΝΟΙΞΗ</a:t>
            </a:r>
          </a:p>
          <a:p>
            <a:pPr algn="ctr">
              <a:defRPr/>
            </a:pPr>
            <a:r>
              <a:rPr lang="el-GR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ΑΠΟΦΡΑΓΜΕΝΟΥ ΑΓΓΕΙΟΥ</a:t>
            </a:r>
            <a:endParaRPr lang="en-US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495619" name="Text Box 3"/>
          <p:cNvSpPr txBox="1">
            <a:spLocks noChangeArrowheads="1"/>
          </p:cNvSpPr>
          <p:nvPr/>
        </p:nvSpPr>
        <p:spPr bwMode="auto">
          <a:xfrm>
            <a:off x="1916114" y="5164139"/>
            <a:ext cx="188224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l-GR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ΠΛΗΡΗΣ</a:t>
            </a:r>
          </a:p>
          <a:p>
            <a:pPr>
              <a:defRPr/>
            </a:pPr>
            <a:r>
              <a:rPr lang="el-GR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ΕΠΑΝΑΙΜΑΤΩΣΗ</a:t>
            </a:r>
            <a:endParaRPr lang="en-US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495620" name="Rectangle 4"/>
          <p:cNvSpPr>
            <a:spLocks noChangeArrowheads="1"/>
          </p:cNvSpPr>
          <p:nvPr/>
        </p:nvSpPr>
        <p:spPr bwMode="auto">
          <a:xfrm>
            <a:off x="6869113" y="5203826"/>
            <a:ext cx="457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l-GR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ΜΕΡΙΚΗ</a:t>
            </a:r>
          </a:p>
          <a:p>
            <a:pPr>
              <a:defRPr/>
            </a:pPr>
            <a:r>
              <a:rPr lang="el-GR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ΕΠΑΝΑΙΜΑΤΩΣΗ</a:t>
            </a:r>
            <a:endParaRPr lang="en-US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167941" name="Rectangle 5"/>
          <p:cNvSpPr>
            <a:spLocks noChangeArrowheads="1"/>
          </p:cNvSpPr>
          <p:nvPr/>
        </p:nvSpPr>
        <p:spPr bwMode="auto">
          <a:xfrm>
            <a:off x="6600735" y="5949815"/>
            <a:ext cx="53213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el-GR" sz="1100" i="1" dirty="0" err="1">
                <a:solidFill>
                  <a:schemeClr val="tx1"/>
                </a:solidFill>
                <a:latin typeface="+mj-lt"/>
              </a:rPr>
              <a:t>Demchuk</a:t>
            </a:r>
            <a:r>
              <a:rPr lang="de-DE" altLang="el-GR" sz="1100" i="1" dirty="0">
                <a:solidFill>
                  <a:schemeClr val="tx1"/>
                </a:solidFill>
                <a:latin typeface="+mj-lt"/>
              </a:rPr>
              <a:t> et al. </a:t>
            </a:r>
            <a:r>
              <a:rPr lang="en-GB" altLang="el-GR" sz="1100" i="1" dirty="0">
                <a:solidFill>
                  <a:schemeClr val="tx1"/>
                </a:solidFill>
                <a:latin typeface="+mj-lt"/>
              </a:rPr>
              <a:t>Stroke 2001;32:89-93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l-GR" sz="1100" i="1" dirty="0" err="1">
                <a:solidFill>
                  <a:schemeClr val="tx1"/>
                </a:solidFill>
                <a:latin typeface="+mj-lt"/>
              </a:rPr>
              <a:t>Alexandrov</a:t>
            </a:r>
            <a:r>
              <a:rPr lang="en-GB" altLang="el-GR" sz="1100" i="1" dirty="0">
                <a:solidFill>
                  <a:schemeClr val="tx1"/>
                </a:solidFill>
                <a:latin typeface="+mj-lt"/>
              </a:rPr>
              <a:t> et al. Circulation 2001;2897-2902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l-GR" sz="1100" i="1" dirty="0" err="1">
                <a:solidFill>
                  <a:schemeClr val="tx1"/>
                </a:solidFill>
                <a:latin typeface="+mj-lt"/>
              </a:rPr>
              <a:t>Tsivgoulis</a:t>
            </a:r>
            <a:r>
              <a:rPr lang="en-GB" altLang="el-GR" sz="1100" i="1" dirty="0">
                <a:solidFill>
                  <a:schemeClr val="tx1"/>
                </a:solidFill>
                <a:latin typeface="+mj-lt"/>
              </a:rPr>
              <a:t> et al. Stroke 2008;39:591-592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de-DE" altLang="el-GR" sz="1100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6794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54100"/>
            <a:ext cx="4541838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94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6" y="1058863"/>
            <a:ext cx="4524375" cy="394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89387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58" name="Text Box 2"/>
          <p:cNvSpPr txBox="1">
            <a:spLocks noChangeArrowheads="1"/>
          </p:cNvSpPr>
          <p:nvPr/>
        </p:nvSpPr>
        <p:spPr bwMode="auto">
          <a:xfrm>
            <a:off x="1428750" y="-7938"/>
            <a:ext cx="94122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l-GR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ΜΗΧΑΝΙΣΜΟΣ ΔΡΑΣΗΣ ΘΡΟΜΒΟΛΥΤΙΚΗΣ ΑΓΩΓΗΣ</a:t>
            </a:r>
            <a:endParaRPr lang="en-US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165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446" y="740565"/>
            <a:ext cx="3829050" cy="307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58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054" y="845635"/>
            <a:ext cx="2857500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3861" name="Line 5"/>
          <p:cNvSpPr>
            <a:spLocks noChangeShapeType="1"/>
          </p:cNvSpPr>
          <p:nvPr/>
        </p:nvSpPr>
        <p:spPr bwMode="auto">
          <a:xfrm flipH="1">
            <a:off x="4982733" y="1648116"/>
            <a:ext cx="1768475" cy="461962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33862" name="Text Box 6"/>
          <p:cNvSpPr txBox="1">
            <a:spLocks noChangeArrowheads="1"/>
          </p:cNvSpPr>
          <p:nvPr/>
        </p:nvSpPr>
        <p:spPr bwMode="auto">
          <a:xfrm>
            <a:off x="325777" y="4058314"/>
            <a:ext cx="5809117" cy="255454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 </a:t>
            </a:r>
            <a:r>
              <a:rPr lang="el-G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ΑΝΑΣΥΝΔΥΑΣΜΕΝΟΣ ΙΣΤΙΚΟΣ ΕΝΕΡΓΟΠΟΙΗΤΗΣ ΤΟΥ ΠΛΑΣΜΙΝΟΓΟΝΟΥ ΜΕΤΑΤΡΕΠΕΙ ΤΟ ΑΝΕΝΕΡΓΟ ΠΛΑΣΜΙΝΟΓΟΝΟ ΣΕ ΕΝΕΡΓΗ ΠΛΑΣΜΙΝΗ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=&gt;</a:t>
            </a:r>
            <a:r>
              <a:rPr lang="el-G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ΛΥΣΗ ΤΩΝ ΘΡΟΜΒΩΝ ΙΝΙΚΗΣ</a:t>
            </a:r>
            <a:r>
              <a:rPr lang="el-G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</a:p>
          <a:p>
            <a:pPr>
              <a:buFontTx/>
              <a:buChar char="•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</a:t>
            </a:r>
            <a:r>
              <a:rPr lang="en-US" sz="2000" baseline="-25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1/2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=4 </a:t>
            </a:r>
            <a:r>
              <a:rPr lang="el-G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λεπτά</a:t>
            </a:r>
          </a:p>
          <a:p>
            <a:pPr>
              <a:buFontTx/>
              <a:buChar char="•"/>
              <a:defRPr/>
            </a:pPr>
            <a:r>
              <a:rPr lang="el-G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Εκλεκτική δράση στην </a:t>
            </a:r>
            <a:r>
              <a:rPr lang="el-GR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ινική</a:t>
            </a:r>
            <a:r>
              <a:rPr lang="el-G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και ειδικότερα στο </a:t>
            </a:r>
            <a:r>
              <a:rPr lang="el-GR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πλασμινογόνο</a:t>
            </a:r>
            <a:r>
              <a:rPr lang="el-G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που συνδέεται με την </a:t>
            </a:r>
            <a:r>
              <a:rPr lang="el-GR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ινικη</a:t>
            </a: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165895" name="Rectangle 7"/>
          <p:cNvSpPr>
            <a:spLocks noChangeArrowheads="1"/>
          </p:cNvSpPr>
          <p:nvPr/>
        </p:nvSpPr>
        <p:spPr bwMode="auto">
          <a:xfrm>
            <a:off x="7772400" y="6164036"/>
            <a:ext cx="42976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l-GR" sz="1400" dirty="0">
                <a:solidFill>
                  <a:schemeClr val="tx1"/>
                </a:solidFill>
                <a:latin typeface="+mj-lt"/>
              </a:rPr>
              <a:t>Wechsler LR</a:t>
            </a:r>
            <a:r>
              <a:rPr lang="de-DE" altLang="el-GR" sz="1400" dirty="0">
                <a:solidFill>
                  <a:schemeClr val="tx1"/>
                </a:solidFill>
                <a:latin typeface="+mj-lt"/>
              </a:rPr>
              <a:t>. </a:t>
            </a:r>
            <a:r>
              <a:rPr lang="en-GB" altLang="el-GR" sz="1400" dirty="0">
                <a:solidFill>
                  <a:schemeClr val="tx1"/>
                </a:solidFill>
                <a:latin typeface="+mj-lt"/>
              </a:rPr>
              <a:t>NEJM 2011;364:2138-2146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l-GR" sz="1400" dirty="0" err="1">
                <a:solidFill>
                  <a:schemeClr val="tx1"/>
                </a:solidFill>
                <a:latin typeface="+mj-lt"/>
              </a:rPr>
              <a:t>Barreto</a:t>
            </a:r>
            <a:r>
              <a:rPr lang="en-GB" altLang="el-GR" sz="1400" dirty="0">
                <a:solidFill>
                  <a:schemeClr val="tx1"/>
                </a:solidFill>
                <a:latin typeface="+mj-lt"/>
              </a:rPr>
              <a:t> AD. </a:t>
            </a:r>
            <a:r>
              <a:rPr lang="en-GB" altLang="el-GR" sz="1400" dirty="0" err="1">
                <a:solidFill>
                  <a:schemeClr val="tx1"/>
                </a:solidFill>
                <a:latin typeface="+mj-lt"/>
              </a:rPr>
              <a:t>Neurotherapeutics</a:t>
            </a:r>
            <a:r>
              <a:rPr lang="en-GB" altLang="el-GR" sz="1400" dirty="0">
                <a:solidFill>
                  <a:schemeClr val="tx1"/>
                </a:solidFill>
                <a:latin typeface="+mj-lt"/>
              </a:rPr>
              <a:t> 2011;8:388-399</a:t>
            </a:r>
            <a:endParaRPr lang="de-DE" altLang="el-GR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94AE08B8-6FE1-1C49-92F7-28EC724F2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1208" y="3222087"/>
            <a:ext cx="4440237" cy="439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5460" rIns="0" bIns="0"/>
          <a:lstStyle>
            <a:lvl1pPr marL="342900" indent="-341313" defTabSz="406400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06400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06400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06400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06400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06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06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06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06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3000"/>
              </a:lnSpc>
              <a:spcAft>
                <a:spcPts val="1288"/>
              </a:spcAft>
              <a:buSzPct val="100000"/>
            </a:pPr>
            <a:endParaRPr lang="fr-FR" altLang="el-GR" sz="1600" b="0" dirty="0">
              <a:solidFill>
                <a:srgbClr val="000000"/>
              </a:solidFill>
              <a:ea typeface="Microsoft YaHei" panose="020B0503020204020204" pitchFamily="34" charset="-122"/>
            </a:endParaRPr>
          </a:p>
          <a:p>
            <a:pPr>
              <a:lnSpc>
                <a:spcPct val="93000"/>
              </a:lnSpc>
              <a:spcAft>
                <a:spcPts val="1288"/>
              </a:spcAft>
              <a:buSzPct val="100000"/>
            </a:pPr>
            <a:endParaRPr lang="el-GR" altLang="el-GR" sz="1600" b="0" dirty="0">
              <a:solidFill>
                <a:srgbClr val="000000"/>
              </a:solidFill>
              <a:latin typeface="Century Gothic" panose="020B0502020202020204" pitchFamily="34" charset="0"/>
              <a:ea typeface="Microsoft YaHei" panose="020B0503020204020204" pitchFamily="34" charset="-122"/>
            </a:endParaRPr>
          </a:p>
          <a:p>
            <a:pPr>
              <a:lnSpc>
                <a:spcPct val="93000"/>
              </a:lnSpc>
              <a:spcAft>
                <a:spcPts val="1288"/>
              </a:spcAft>
              <a:buSzPct val="100000"/>
            </a:pPr>
            <a:endParaRPr lang="el-GR" altLang="el-GR" sz="1600" b="0" dirty="0">
              <a:solidFill>
                <a:srgbClr val="000000"/>
              </a:solidFill>
              <a:latin typeface="Century Gothic" panose="020B0502020202020204" pitchFamily="34" charset="0"/>
              <a:ea typeface="Microsoft YaHei" panose="020B0503020204020204" pitchFamily="34" charset="-122"/>
            </a:endParaRPr>
          </a:p>
          <a:p>
            <a:pPr>
              <a:lnSpc>
                <a:spcPct val="93000"/>
              </a:lnSpc>
              <a:spcAft>
                <a:spcPts val="1288"/>
              </a:spcAft>
              <a:buSzPct val="100000"/>
            </a:pPr>
            <a:r>
              <a:rPr lang="el-GR" altLang="el-GR" sz="1600" b="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Βάρος x0,9= ολική δόση, </a:t>
            </a:r>
            <a:r>
              <a:rPr lang="el-GR" altLang="el-GR" sz="1600" b="0" u="sng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μέγιστη δόση 90</a:t>
            </a:r>
            <a:r>
              <a:rPr lang="fr-FR" altLang="el-GR" sz="1600" b="0" u="sng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mg</a:t>
            </a:r>
            <a:endParaRPr lang="el-GR" altLang="el-GR" sz="1600" b="0" u="sng" dirty="0">
              <a:solidFill>
                <a:srgbClr val="000000"/>
              </a:solidFill>
              <a:latin typeface="Century Gothic" panose="020B0502020202020204" pitchFamily="34" charset="0"/>
              <a:ea typeface="Microsoft YaHei" panose="020B0503020204020204" pitchFamily="34" charset="-122"/>
            </a:endParaRPr>
          </a:p>
          <a:p>
            <a:pPr>
              <a:lnSpc>
                <a:spcPct val="93000"/>
              </a:lnSpc>
              <a:spcAft>
                <a:spcPts val="1288"/>
              </a:spcAft>
              <a:buSzPct val="100000"/>
            </a:pPr>
            <a:r>
              <a:rPr lang="el-GR" altLang="el-GR" sz="1600" b="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10% </a:t>
            </a:r>
            <a:r>
              <a:rPr lang="el-GR" altLang="el-GR" sz="1600" b="0" dirty="0" err="1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bolus</a:t>
            </a:r>
            <a:r>
              <a:rPr lang="el-GR" altLang="el-GR" sz="1600" b="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, 90% στάγδην εντός 60</a:t>
            </a:r>
            <a:r>
              <a:rPr lang="en-US" altLang="el-GR" sz="1600" b="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min</a:t>
            </a:r>
            <a:endParaRPr lang="fr-FR" altLang="el-GR" sz="1600" dirty="0">
              <a:solidFill>
                <a:srgbClr val="000000"/>
              </a:solidFill>
              <a:latin typeface="Century Gothic" panose="020B0502020202020204" pitchFamily="34" charset="0"/>
              <a:ea typeface="Microsoft YaHei" panose="020B0503020204020204" pitchFamily="34" charset="-122"/>
            </a:endParaRPr>
          </a:p>
          <a:p>
            <a:pPr algn="ctr">
              <a:lnSpc>
                <a:spcPct val="93000"/>
              </a:lnSpc>
              <a:spcAft>
                <a:spcPts val="1288"/>
              </a:spcAft>
              <a:buSzPct val="100000"/>
            </a:pPr>
            <a:r>
              <a:rPr lang="el-GR" altLang="el-GR" sz="160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&gt;&gt; </a:t>
            </a:r>
            <a:r>
              <a:rPr lang="el-GR" altLang="el-GR" sz="1600" dirty="0" err="1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Aντλία</a:t>
            </a:r>
            <a:r>
              <a:rPr lang="el-GR" altLang="el-GR" sz="160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 ως 90</a:t>
            </a:r>
            <a:r>
              <a:rPr lang="fr-FR" altLang="el-GR" sz="160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ml</a:t>
            </a:r>
            <a:r>
              <a:rPr lang="el-GR" altLang="el-GR" sz="160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/h</a:t>
            </a:r>
          </a:p>
          <a:p>
            <a:pPr algn="ctr">
              <a:lnSpc>
                <a:spcPct val="93000"/>
              </a:lnSpc>
              <a:spcAft>
                <a:spcPts val="1288"/>
              </a:spcAft>
              <a:buSzPct val="100000"/>
            </a:pPr>
            <a:endParaRPr lang="el-GR" altLang="el-GR" dirty="0">
              <a:solidFill>
                <a:srgbClr val="000000"/>
              </a:solidFill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370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3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3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386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1"/>
          <p:cNvSpPr>
            <a:spLocks noGrp="1" noChangeArrowheads="1"/>
          </p:cNvSpPr>
          <p:nvPr>
            <p:ph type="title"/>
          </p:nvPr>
        </p:nvSpPr>
        <p:spPr>
          <a:xfrm>
            <a:off x="2960688" y="620713"/>
            <a:ext cx="8221662" cy="1136650"/>
          </a:xfrm>
        </p:spPr>
        <p:txBody>
          <a:bodyPr/>
          <a:lstStyle/>
          <a:p>
            <a:pPr>
              <a:tabLst>
                <a:tab pos="0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r>
              <a:rPr lang="el-GR" altLang="el-GR"/>
              <a:t>Προετοιμασία του Actilyse</a:t>
            </a:r>
          </a:p>
        </p:txBody>
      </p:sp>
      <p:sp>
        <p:nvSpPr>
          <p:cNvPr id="206851" name="Rectangle 2"/>
          <p:cNvSpPr>
            <a:spLocks noGrp="1" noChangeArrowheads="1"/>
          </p:cNvSpPr>
          <p:nvPr>
            <p:ph idx="1"/>
          </p:nvPr>
        </p:nvSpPr>
        <p:spPr>
          <a:xfrm>
            <a:off x="1784351" y="2273301"/>
            <a:ext cx="4119563" cy="4279900"/>
          </a:xfrm>
        </p:spPr>
        <p:txBody>
          <a:bodyPr/>
          <a:lstStyle/>
          <a:p>
            <a:pPr indent="-307975" algn="ctr">
              <a:buNone/>
              <a:tabLst>
                <a:tab pos="309563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endParaRPr lang="fr-FR" altLang="el-GR" dirty="0">
              <a:solidFill>
                <a:schemeClr val="tx1"/>
              </a:solidFill>
            </a:endParaRPr>
          </a:p>
          <a:p>
            <a:pPr indent="-307975" algn="ctr">
              <a:buNone/>
              <a:tabLst>
                <a:tab pos="309563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r>
              <a:rPr lang="el-GR" altLang="el-GR" sz="1600" dirty="0">
                <a:cs typeface="Arial" panose="020B0604020202020204" pitchFamily="34" charset="0"/>
              </a:rPr>
              <a:t>Ως 56kg</a:t>
            </a:r>
          </a:p>
          <a:p>
            <a:pPr indent="-307975" algn="ctr">
              <a:buNone/>
              <a:tabLst>
                <a:tab pos="309563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r>
              <a:rPr lang="el-GR" altLang="el-GR" sz="1600" dirty="0">
                <a:cs typeface="Arial" panose="020B0604020202020204" pitchFamily="34" charset="0"/>
              </a:rPr>
              <a:t>1 </a:t>
            </a:r>
            <a:r>
              <a:rPr lang="el-GR" altLang="el-GR" sz="1600" dirty="0" err="1">
                <a:cs typeface="Arial" panose="020B0604020202020204" pitchFamily="34" charset="0"/>
              </a:rPr>
              <a:t>Fl</a:t>
            </a:r>
            <a:r>
              <a:rPr lang="el-GR" altLang="el-GR" sz="1600" dirty="0">
                <a:cs typeface="Arial" panose="020B0604020202020204" pitchFamily="34" charset="0"/>
              </a:rPr>
              <a:t> 50mg</a:t>
            </a:r>
          </a:p>
          <a:p>
            <a:pPr indent="-307975">
              <a:buNone/>
              <a:tabLst>
                <a:tab pos="309563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endParaRPr lang="el-GR" altLang="el-GR" sz="1600" dirty="0">
              <a:cs typeface="Arial" panose="020B0604020202020204" pitchFamily="34" charset="0"/>
            </a:endParaRPr>
          </a:p>
          <a:p>
            <a:pPr indent="-307975">
              <a:buNone/>
              <a:tabLst>
                <a:tab pos="309563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endParaRPr lang="el-GR" altLang="el-GR" sz="1600" dirty="0">
              <a:cs typeface="Arial" panose="020B0604020202020204" pitchFamily="34" charset="0"/>
            </a:endParaRPr>
          </a:p>
          <a:p>
            <a:pPr indent="-307975">
              <a:buNone/>
              <a:tabLst>
                <a:tab pos="309563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r>
              <a:rPr lang="el-GR" altLang="el-GR" sz="1600" dirty="0">
                <a:cs typeface="Arial" panose="020B0604020202020204" pitchFamily="34" charset="0"/>
              </a:rPr>
              <a:t>Βάρος x0,9= ολική δόση</a:t>
            </a:r>
          </a:p>
          <a:p>
            <a:pPr indent="-307975">
              <a:buNone/>
              <a:tabLst>
                <a:tab pos="309563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r>
              <a:rPr lang="el-GR" altLang="el-GR" sz="1600" dirty="0">
                <a:cs typeface="Arial" panose="020B0604020202020204" pitchFamily="34" charset="0"/>
              </a:rPr>
              <a:t>10% </a:t>
            </a:r>
            <a:r>
              <a:rPr lang="el-GR" altLang="el-GR" sz="1600" dirty="0" err="1">
                <a:cs typeface="Arial" panose="020B0604020202020204" pitchFamily="34" charset="0"/>
              </a:rPr>
              <a:t>bolus</a:t>
            </a:r>
            <a:r>
              <a:rPr lang="el-GR" altLang="el-GR" sz="1600" dirty="0">
                <a:cs typeface="Arial" panose="020B0604020202020204" pitchFamily="34" charset="0"/>
              </a:rPr>
              <a:t> σε δεκάρα σύριγγα</a:t>
            </a:r>
          </a:p>
          <a:p>
            <a:pPr indent="-307975" algn="ctr">
              <a:buNone/>
              <a:tabLst>
                <a:tab pos="309563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endParaRPr lang="fr-FR" altLang="el-GR" sz="1600" b="1" dirty="0">
              <a:cs typeface="Arial" panose="020B0604020202020204" pitchFamily="34" charset="0"/>
            </a:endParaRPr>
          </a:p>
          <a:p>
            <a:pPr indent="-307975" algn="ctr">
              <a:buNone/>
              <a:tabLst>
                <a:tab pos="309563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r>
              <a:rPr lang="el-GR" altLang="el-GR" sz="1600" b="1" dirty="0" err="1">
                <a:cs typeface="Arial" panose="020B0604020202020204" pitchFamily="34" charset="0"/>
              </a:rPr>
              <a:t>Aντλία</a:t>
            </a:r>
            <a:r>
              <a:rPr lang="el-GR" altLang="el-GR" sz="1600" b="1" dirty="0">
                <a:cs typeface="Arial" panose="020B0604020202020204" pitchFamily="34" charset="0"/>
              </a:rPr>
              <a:t>  ως 50</a:t>
            </a:r>
            <a:r>
              <a:rPr lang="fr-FR" altLang="el-GR" sz="1600" b="1" dirty="0">
                <a:cs typeface="Arial" panose="020B0604020202020204" pitchFamily="34" charset="0"/>
              </a:rPr>
              <a:t>ml</a:t>
            </a:r>
            <a:r>
              <a:rPr lang="el-GR" altLang="el-GR" sz="1600" b="1" dirty="0">
                <a:cs typeface="Arial" panose="020B0604020202020204" pitchFamily="34" charset="0"/>
              </a:rPr>
              <a:t>/h</a:t>
            </a:r>
          </a:p>
          <a:p>
            <a:pPr indent="-307975" algn="ctr">
              <a:buNone/>
              <a:tabLst>
                <a:tab pos="309563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endParaRPr lang="el-GR" altLang="el-GR" sz="2200" b="1" dirty="0"/>
          </a:p>
        </p:txBody>
      </p:sp>
      <p:pic>
        <p:nvPicPr>
          <p:cNvPr id="20685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132"/>
          <a:stretch>
            <a:fillRect/>
          </a:stretch>
        </p:blipFill>
        <p:spPr bwMode="auto">
          <a:xfrm>
            <a:off x="2046288" y="2273301"/>
            <a:ext cx="773112" cy="169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6513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6853" name="Text Box 4"/>
          <p:cNvSpPr txBox="1">
            <a:spLocks noChangeArrowheads="1"/>
          </p:cNvSpPr>
          <p:nvPr/>
        </p:nvSpPr>
        <p:spPr bwMode="auto">
          <a:xfrm>
            <a:off x="6015039" y="2273300"/>
            <a:ext cx="4440237" cy="439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5460" rIns="0" bIns="0"/>
          <a:lstStyle>
            <a:lvl1pPr marL="342900" indent="-341313" defTabSz="406400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06400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06400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06400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06400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06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06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06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06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3000"/>
              </a:lnSpc>
              <a:spcAft>
                <a:spcPts val="1288"/>
              </a:spcAft>
              <a:buSzPct val="100000"/>
            </a:pPr>
            <a:endParaRPr lang="fr-FR" altLang="el-GR" sz="1600" b="0" dirty="0">
              <a:solidFill>
                <a:srgbClr val="000000"/>
              </a:solidFill>
              <a:ea typeface="Microsoft YaHei" panose="020B0503020204020204" pitchFamily="34" charset="-122"/>
            </a:endParaRPr>
          </a:p>
          <a:p>
            <a:pPr algn="ctr">
              <a:lnSpc>
                <a:spcPct val="93000"/>
              </a:lnSpc>
              <a:spcAft>
                <a:spcPts val="1288"/>
              </a:spcAft>
              <a:buSzPct val="100000"/>
            </a:pPr>
            <a:r>
              <a:rPr lang="el-GR" altLang="el-GR" sz="1600" b="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Από 57kg </a:t>
            </a:r>
          </a:p>
          <a:p>
            <a:pPr algn="ctr">
              <a:lnSpc>
                <a:spcPct val="93000"/>
              </a:lnSpc>
              <a:spcAft>
                <a:spcPts val="1288"/>
              </a:spcAft>
              <a:buSzPct val="100000"/>
            </a:pPr>
            <a:r>
              <a:rPr lang="el-GR" altLang="el-GR" sz="1600" b="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2 </a:t>
            </a:r>
            <a:r>
              <a:rPr lang="el-GR" altLang="el-GR" sz="1600" b="0" dirty="0" err="1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Fl</a:t>
            </a:r>
            <a:r>
              <a:rPr lang="el-GR" altLang="el-GR" sz="1600" b="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 50mg</a:t>
            </a:r>
          </a:p>
          <a:p>
            <a:pPr>
              <a:lnSpc>
                <a:spcPct val="93000"/>
              </a:lnSpc>
              <a:spcAft>
                <a:spcPts val="1288"/>
              </a:spcAft>
              <a:buSzPct val="100000"/>
            </a:pPr>
            <a:endParaRPr lang="el-GR" altLang="el-GR" sz="1600" b="0" dirty="0">
              <a:solidFill>
                <a:srgbClr val="000000"/>
              </a:solidFill>
              <a:latin typeface="Century Gothic" panose="020B0502020202020204" pitchFamily="34" charset="0"/>
              <a:ea typeface="Microsoft YaHei" panose="020B0503020204020204" pitchFamily="34" charset="-122"/>
            </a:endParaRPr>
          </a:p>
          <a:p>
            <a:pPr>
              <a:lnSpc>
                <a:spcPct val="93000"/>
              </a:lnSpc>
              <a:spcAft>
                <a:spcPts val="1288"/>
              </a:spcAft>
              <a:buSzPct val="100000"/>
            </a:pPr>
            <a:endParaRPr lang="el-GR" altLang="el-GR" sz="1600" b="0" dirty="0">
              <a:solidFill>
                <a:srgbClr val="000000"/>
              </a:solidFill>
              <a:latin typeface="Century Gothic" panose="020B0502020202020204" pitchFamily="34" charset="0"/>
              <a:ea typeface="Microsoft YaHei" panose="020B0503020204020204" pitchFamily="34" charset="-122"/>
            </a:endParaRPr>
          </a:p>
          <a:p>
            <a:pPr>
              <a:lnSpc>
                <a:spcPct val="93000"/>
              </a:lnSpc>
              <a:spcAft>
                <a:spcPts val="1288"/>
              </a:spcAft>
              <a:buSzPct val="100000"/>
            </a:pPr>
            <a:r>
              <a:rPr lang="el-GR" altLang="el-GR" sz="1600" b="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Βάρος x0,9= ολική δόση, μέγιστη δόση 90</a:t>
            </a:r>
            <a:r>
              <a:rPr lang="fr-FR" altLang="el-GR" sz="1600" b="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mg</a:t>
            </a:r>
            <a:endParaRPr lang="el-GR" altLang="el-GR" sz="1600" b="0" dirty="0">
              <a:solidFill>
                <a:srgbClr val="000000"/>
              </a:solidFill>
              <a:latin typeface="Century Gothic" panose="020B0502020202020204" pitchFamily="34" charset="0"/>
              <a:ea typeface="Microsoft YaHei" panose="020B0503020204020204" pitchFamily="34" charset="-122"/>
            </a:endParaRPr>
          </a:p>
          <a:p>
            <a:pPr>
              <a:lnSpc>
                <a:spcPct val="93000"/>
              </a:lnSpc>
              <a:spcAft>
                <a:spcPts val="1288"/>
              </a:spcAft>
              <a:buSzPct val="100000"/>
            </a:pPr>
            <a:r>
              <a:rPr lang="el-GR" altLang="el-GR" sz="1600" b="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10% </a:t>
            </a:r>
            <a:r>
              <a:rPr lang="el-GR" altLang="el-GR" sz="1600" b="0" dirty="0" err="1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bolus</a:t>
            </a:r>
            <a:r>
              <a:rPr lang="el-GR" altLang="el-GR" sz="1600" b="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 σε δεκάρα σύριγγα</a:t>
            </a:r>
          </a:p>
          <a:p>
            <a:pPr algn="ctr">
              <a:lnSpc>
                <a:spcPct val="93000"/>
              </a:lnSpc>
              <a:spcAft>
                <a:spcPts val="1288"/>
              </a:spcAft>
              <a:buSzPct val="100000"/>
            </a:pPr>
            <a:endParaRPr lang="fr-FR" altLang="el-GR" sz="1600" dirty="0">
              <a:solidFill>
                <a:srgbClr val="000000"/>
              </a:solidFill>
              <a:latin typeface="Century Gothic" panose="020B0502020202020204" pitchFamily="34" charset="0"/>
              <a:ea typeface="Microsoft YaHei" panose="020B0503020204020204" pitchFamily="34" charset="-122"/>
            </a:endParaRPr>
          </a:p>
          <a:p>
            <a:pPr algn="ctr">
              <a:lnSpc>
                <a:spcPct val="93000"/>
              </a:lnSpc>
              <a:spcAft>
                <a:spcPts val="1288"/>
              </a:spcAft>
              <a:buSzPct val="100000"/>
            </a:pPr>
            <a:r>
              <a:rPr lang="el-GR" altLang="el-GR" sz="160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&gt;&gt; </a:t>
            </a:r>
            <a:r>
              <a:rPr lang="el-GR" altLang="el-GR" sz="1600" dirty="0" err="1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Aντλία</a:t>
            </a:r>
            <a:r>
              <a:rPr lang="el-GR" altLang="el-GR" sz="160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 ως  90</a:t>
            </a:r>
            <a:r>
              <a:rPr lang="fr-FR" altLang="el-GR" sz="160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ml</a:t>
            </a:r>
            <a:r>
              <a:rPr lang="el-GR" altLang="el-GR" sz="1600" dirty="0">
                <a:solidFill>
                  <a:srgbClr val="000000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/h</a:t>
            </a:r>
          </a:p>
          <a:p>
            <a:pPr algn="ctr">
              <a:lnSpc>
                <a:spcPct val="93000"/>
              </a:lnSpc>
              <a:spcAft>
                <a:spcPts val="1288"/>
              </a:spcAft>
              <a:buSzPct val="100000"/>
            </a:pPr>
            <a:endParaRPr lang="el-GR" altLang="el-GR" dirty="0">
              <a:solidFill>
                <a:srgbClr val="000000"/>
              </a:solidFill>
              <a:ea typeface="Microsoft YaHei" panose="020B0503020204020204" pitchFamily="34" charset="-122"/>
            </a:endParaRPr>
          </a:p>
        </p:txBody>
      </p:sp>
      <p:pic>
        <p:nvPicPr>
          <p:cNvPr id="20685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132"/>
          <a:stretch>
            <a:fillRect/>
          </a:stretch>
        </p:blipFill>
        <p:spPr bwMode="auto">
          <a:xfrm>
            <a:off x="9331326" y="2273301"/>
            <a:ext cx="773113" cy="169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6513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685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132"/>
          <a:stretch>
            <a:fillRect/>
          </a:stretch>
        </p:blipFill>
        <p:spPr bwMode="auto">
          <a:xfrm>
            <a:off x="6434138" y="2273301"/>
            <a:ext cx="773112" cy="169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6513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6858" name="Rectangle 1"/>
          <p:cNvSpPr>
            <a:spLocks noChangeArrowheads="1"/>
          </p:cNvSpPr>
          <p:nvPr/>
        </p:nvSpPr>
        <p:spPr bwMode="auto">
          <a:xfrm>
            <a:off x="9223375" y="4803776"/>
            <a:ext cx="6286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10" tIns="41455" rIns="82910" bIns="41455">
            <a:spAutoFit/>
          </a:bodyPr>
          <a:lstStyle>
            <a:lvl1pPr defTabSz="4064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064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064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064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064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3000"/>
              </a:lnSpc>
              <a:spcAft>
                <a:spcPts val="1288"/>
              </a:spcAft>
              <a:buSzPct val="100000"/>
            </a:pPr>
            <a:r>
              <a:rPr lang="fr-FR" altLang="el-GR" sz="2900">
                <a:solidFill>
                  <a:srgbClr val="B01513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X2</a:t>
            </a:r>
            <a:endParaRPr lang="fr-FR" altLang="el-GR">
              <a:solidFill>
                <a:srgbClr val="B01513"/>
              </a:solidFill>
              <a:latin typeface="Century Gothic" panose="020B0502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79260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67" dirty="0"/>
              <a:t>Minor stroke</a:t>
            </a:r>
            <a:endParaRPr lang="fr-FR" sz="4267" dirty="0"/>
          </a:p>
        </p:txBody>
      </p:sp>
      <p:sp>
        <p:nvSpPr>
          <p:cNvPr id="5" name="TextBox 4"/>
          <p:cNvSpPr txBox="1"/>
          <p:nvPr/>
        </p:nvSpPr>
        <p:spPr>
          <a:xfrm>
            <a:off x="10348687" y="6262256"/>
            <a:ext cx="176572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1287" y="6353934"/>
            <a:ext cx="5039797" cy="658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353087" y="135630"/>
            <a:ext cx="77348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1469" y="39943"/>
            <a:ext cx="1140055" cy="9376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5849869"/>
            <a:ext cx="2737659" cy="10081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0808EF-A5EC-2C49-A21D-240D42D4E8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311" y="2030653"/>
            <a:ext cx="7394752" cy="3558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Έλλειψη 12">
            <a:extLst>
              <a:ext uri="{FF2B5EF4-FFF2-40B4-BE49-F238E27FC236}">
                <a16:creationId xmlns:a16="http://schemas.microsoft.com/office/drawing/2014/main" id="{EA31F379-B4BB-D54E-A7F0-AF3D781BB424}"/>
              </a:ext>
            </a:extLst>
          </p:cNvPr>
          <p:cNvSpPr/>
          <p:nvPr/>
        </p:nvSpPr>
        <p:spPr>
          <a:xfrm>
            <a:off x="2989525" y="884329"/>
            <a:ext cx="2183642" cy="718671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NIHSS&lt;5</a:t>
            </a:r>
            <a:endParaRPr lang="el-GR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99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45076" y="1592224"/>
            <a:ext cx="11738232" cy="89518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fr-FR" dirty="0"/>
              <a:t>PICO 1.1: </a:t>
            </a:r>
            <a:r>
              <a:rPr lang="en-US" dirty="0"/>
              <a:t>In patients with AIS of less than 4.5 hours’ duration, does IVT with alteplase lead to better functional outcome than no IVT?</a:t>
            </a:r>
            <a:r>
              <a:rPr lang="fr-FR" dirty="0"/>
              <a:t> 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0-4.5 hour time window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441937" y="2641847"/>
            <a:ext cx="9026769" cy="2620397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dirty="0">
                <a:ea typeface="Times New Roman" panose="02020603050405020304" pitchFamily="18" charset="0"/>
              </a:rPr>
              <a:t>Evidence-based Recommendation</a:t>
            </a:r>
            <a:endParaRPr lang="fr-FR" sz="2400" dirty="0"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400" dirty="0">
                <a:ea typeface="Times New Roman" panose="02020603050405020304" pitchFamily="18" charset="0"/>
              </a:rPr>
              <a:t>For patients with acute ischaemic stroke of </a:t>
            </a:r>
            <a:r>
              <a:rPr lang="en-GB" sz="2400" b="1" u="sng" dirty="0">
                <a:ea typeface="Times New Roman" panose="02020603050405020304" pitchFamily="18" charset="0"/>
              </a:rPr>
              <a:t>less than 4.5 hours</a:t>
            </a:r>
            <a:r>
              <a:rPr lang="en-GB" sz="2400" dirty="0">
                <a:ea typeface="Times New Roman" panose="02020603050405020304" pitchFamily="18" charset="0"/>
              </a:rPr>
              <a:t>’ duration, we recommend intravenous thrombolysis with alteplase.</a:t>
            </a:r>
            <a:endParaRPr lang="fr-FR" sz="2400" dirty="0">
              <a:ea typeface="Times New Roman" panose="02020603050405020304" pitchFamily="18" charset="0"/>
            </a:endParaRPr>
          </a:p>
          <a:p>
            <a:r>
              <a:rPr lang="en-GB" sz="2400" u="sng" dirty="0">
                <a:solidFill>
                  <a:srgbClr val="3E6FB6"/>
                </a:solidFill>
                <a:ea typeface="Times New Roman" panose="02020603050405020304" pitchFamily="18" charset="0"/>
              </a:rPr>
              <a:t>Quality of evidence:</a:t>
            </a:r>
            <a:r>
              <a:rPr lang="en-GB" sz="2400" dirty="0">
                <a:solidFill>
                  <a:srgbClr val="3E6FB6"/>
                </a:solidFill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3E6FB6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High </a:t>
            </a:r>
            <a:r>
              <a:rPr lang="en-US" sz="2400" dirty="0">
                <a:solidFill>
                  <a:srgbClr val="3E6FB6"/>
                </a:solidFill>
                <a:ea typeface="MathematicalPiLTStd"/>
                <a:cs typeface="Cambria Math" panose="02040503050406030204" pitchFamily="18" charset="0"/>
              </a:rPr>
              <a:t>⊕⊕⊕⊕</a:t>
            </a:r>
            <a:endParaRPr lang="fr-FR" sz="2400" dirty="0"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400" u="sng" dirty="0">
                <a:solidFill>
                  <a:srgbClr val="00B050"/>
                </a:solidFill>
                <a:ea typeface="Times New Roman" panose="02020603050405020304" pitchFamily="18" charset="0"/>
              </a:rPr>
              <a:t>Strength of recommendation:</a:t>
            </a:r>
            <a:r>
              <a:rPr lang="en-GB" sz="2400" dirty="0">
                <a:solidFill>
                  <a:srgbClr val="00B050"/>
                </a:solidFill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Strong </a:t>
            </a:r>
            <a:r>
              <a:rPr lang="en-US" sz="2400" dirty="0">
                <a:solidFill>
                  <a:srgbClr val="00B05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↑↑</a:t>
            </a:r>
            <a:endParaRPr lang="fr-FR" sz="2400" dirty="0">
              <a:ea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9839" y="-33467"/>
            <a:ext cx="1931685" cy="15886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4719"/>
            <a:ext cx="3860800" cy="1257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19856" y="5439034"/>
            <a:ext cx="227214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23580" y="6392196"/>
            <a:ext cx="4807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Berge et al. </a:t>
            </a:r>
            <a:r>
              <a:rPr lang="nl-NL" sz="2400" dirty="0">
                <a:solidFill>
                  <a:prstClr val="black"/>
                </a:solidFill>
                <a:latin typeface="Calibri" panose="020F0502020204030204"/>
              </a:rPr>
              <a:t>Eur Stroke J. 2021;6:I-LXII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77495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45075" y="1144631"/>
            <a:ext cx="11817972" cy="130549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PICO 9.1: </a:t>
            </a:r>
            <a:r>
              <a:rPr lang="en-US" dirty="0"/>
              <a:t>In patients with acute minor, disabling AIS of less than 4.5 hours’ duration, does IVT with alteplase lead to better functional outcome than no IVT?</a:t>
            </a:r>
            <a:r>
              <a:rPr lang="fr-FR" dirty="0"/>
              <a:t> 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67" dirty="0"/>
              <a:t>Minor stroke (disabling)</a:t>
            </a:r>
            <a:endParaRPr lang="fr-FR" sz="4267" dirty="0"/>
          </a:p>
        </p:txBody>
      </p:sp>
      <p:sp>
        <p:nvSpPr>
          <p:cNvPr id="4" name="Rectangle 3"/>
          <p:cNvSpPr/>
          <p:nvPr/>
        </p:nvSpPr>
        <p:spPr>
          <a:xfrm>
            <a:off x="448276" y="2544670"/>
            <a:ext cx="11450213" cy="3174395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dirty="0">
                <a:ea typeface="Cambria" panose="02040503050406030204" pitchFamily="18" charset="0"/>
              </a:rPr>
              <a:t>Recommendation </a:t>
            </a:r>
            <a:endParaRPr lang="fr-FR" sz="2400" dirty="0"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400" dirty="0">
                <a:ea typeface="Times New Roman" panose="02020603050405020304" pitchFamily="18" charset="0"/>
              </a:rPr>
              <a:t>For patients with acute </a:t>
            </a:r>
            <a:r>
              <a:rPr lang="en-GB" sz="2400" b="1" u="sng" dirty="0">
                <a:ea typeface="Times New Roman" panose="02020603050405020304" pitchFamily="18" charset="0"/>
              </a:rPr>
              <a:t>minor, disabling ischaemic stroke </a:t>
            </a:r>
            <a:r>
              <a:rPr lang="en-GB" sz="2400" dirty="0">
                <a:ea typeface="Times New Roman" panose="02020603050405020304" pitchFamily="18" charset="0"/>
              </a:rPr>
              <a:t>of less than 4.5 hours’ duration, we recommend </a:t>
            </a:r>
            <a:r>
              <a:rPr lang="en-GB" sz="2400" b="1" u="sng" dirty="0">
                <a:ea typeface="Times New Roman" panose="02020603050405020304" pitchFamily="18" charset="0"/>
              </a:rPr>
              <a:t>intravenous thrombolysis with alteplase</a:t>
            </a:r>
            <a:r>
              <a:rPr lang="en-GB" sz="2400" dirty="0">
                <a:ea typeface="Times New Roman" panose="02020603050405020304" pitchFamily="18" charset="0"/>
              </a:rPr>
              <a:t>.</a:t>
            </a:r>
            <a:br>
              <a:rPr lang="en-GB" sz="2400" dirty="0">
                <a:ea typeface="Times New Roman" panose="02020603050405020304" pitchFamily="18" charset="0"/>
              </a:rPr>
            </a:br>
            <a:endParaRPr lang="fr-FR" sz="2400" dirty="0">
              <a:ea typeface="Times New Roman" panose="02020603050405020304" pitchFamily="18" charset="0"/>
            </a:endParaRPr>
          </a:p>
          <a:p>
            <a:r>
              <a:rPr lang="en-GB" sz="2400" u="sng" dirty="0">
                <a:solidFill>
                  <a:srgbClr val="5481C4"/>
                </a:solidFill>
                <a:ea typeface="Times New Roman" panose="02020603050405020304" pitchFamily="18" charset="0"/>
              </a:rPr>
              <a:t>Quality of evidence:</a:t>
            </a:r>
            <a:r>
              <a:rPr lang="en-GB" sz="2400" dirty="0">
                <a:solidFill>
                  <a:srgbClr val="5481C4"/>
                </a:solidFill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5481C4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Moderate </a:t>
            </a:r>
            <a:r>
              <a:rPr lang="en-US" sz="2400" dirty="0">
                <a:solidFill>
                  <a:srgbClr val="5481C4"/>
                </a:solidFill>
                <a:ea typeface="MathematicalPiLTStd"/>
                <a:cs typeface="Cambria Math" panose="02040503050406030204" pitchFamily="18" charset="0"/>
              </a:rPr>
              <a:t>⊕⊕⊕</a:t>
            </a:r>
            <a:endParaRPr lang="fr-FR" sz="2400" dirty="0"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400" u="sng" dirty="0">
                <a:solidFill>
                  <a:srgbClr val="00B050"/>
                </a:solidFill>
                <a:ea typeface="Times New Roman" panose="02020603050405020304" pitchFamily="18" charset="0"/>
              </a:rPr>
              <a:t>Strength of recommendation:</a:t>
            </a:r>
            <a:r>
              <a:rPr lang="en-GB" sz="2400" dirty="0">
                <a:solidFill>
                  <a:srgbClr val="00B050"/>
                </a:solidFill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Strong </a:t>
            </a:r>
            <a:r>
              <a:rPr lang="en-US" sz="2400" dirty="0">
                <a:solidFill>
                  <a:srgbClr val="00B05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↑↑</a:t>
            </a:r>
            <a:endParaRPr lang="fr-FR" sz="2400" dirty="0">
              <a:ea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48687" y="6262256"/>
            <a:ext cx="176572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1287" y="6353934"/>
            <a:ext cx="5039797" cy="658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353087" y="135630"/>
            <a:ext cx="77348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1469" y="39943"/>
            <a:ext cx="1140055" cy="9376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5849869"/>
            <a:ext cx="2737659" cy="100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1886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1"/>
          <p:cNvSpPr>
            <a:spLocks noGrp="1" noChangeArrowheads="1"/>
          </p:cNvSpPr>
          <p:nvPr>
            <p:ph type="title"/>
          </p:nvPr>
        </p:nvSpPr>
        <p:spPr>
          <a:xfrm>
            <a:off x="2070101" y="328024"/>
            <a:ext cx="8223250" cy="1141413"/>
          </a:xfrm>
        </p:spPr>
        <p:txBody>
          <a:bodyPr/>
          <a:lstStyle/>
          <a:p>
            <a:pPr>
              <a:tabLst>
                <a:tab pos="0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r>
              <a:rPr lang="el-GR" altLang="el-GR" sz="2900"/>
              <a:t>Οι ελάχιστες προϋποθέσεις για </a:t>
            </a:r>
            <a:r>
              <a:rPr lang="el-GR" altLang="el-GR" sz="2900" dirty="0" err="1"/>
              <a:t>θρομβόλυση</a:t>
            </a:r>
            <a:endParaRPr lang="el-GR" altLang="el-GR" sz="2900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idx="1"/>
          </p:nvPr>
        </p:nvSpPr>
        <p:spPr>
          <a:xfrm>
            <a:off x="1939472" y="1587365"/>
            <a:ext cx="8270875" cy="391953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tlCol="0">
            <a:normAutofit/>
          </a:bodyPr>
          <a:lstStyle/>
          <a:p>
            <a:pPr marL="342758" indent="-306597" defTabSz="457011">
              <a:buNone/>
              <a:tabLst>
                <a:tab pos="310916" algn="l"/>
                <a:tab pos="405918" algn="l"/>
                <a:tab pos="813275" algn="l"/>
                <a:tab pos="1220630" algn="l"/>
                <a:tab pos="1627988" algn="l"/>
                <a:tab pos="2035346" algn="l"/>
                <a:tab pos="2442701" algn="l"/>
                <a:tab pos="2850060" algn="l"/>
                <a:tab pos="3257417" algn="l"/>
                <a:tab pos="3664774" algn="l"/>
                <a:tab pos="4072132" algn="l"/>
                <a:tab pos="4479488" algn="l"/>
                <a:tab pos="4886845" algn="l"/>
                <a:tab pos="5294202" algn="l"/>
                <a:tab pos="5701561" algn="l"/>
                <a:tab pos="6108916" algn="l"/>
                <a:tab pos="6516273" algn="l"/>
                <a:tab pos="6923630" algn="l"/>
                <a:tab pos="7330988" algn="l"/>
                <a:tab pos="7738345" algn="l"/>
                <a:tab pos="8145703" algn="l"/>
              </a:tabLst>
              <a:defRPr/>
            </a:pPr>
            <a:r>
              <a:rPr lang="el-GR" sz="2000" dirty="0"/>
              <a:t>Εξακριβωμένη </a:t>
            </a:r>
            <a:r>
              <a:rPr lang="el-GR" sz="2000" b="1" dirty="0">
                <a:solidFill>
                  <a:schemeClr val="accent1"/>
                </a:solidFill>
              </a:rPr>
              <a:t>ώρα</a:t>
            </a:r>
            <a:r>
              <a:rPr lang="el-GR" sz="2000" dirty="0"/>
              <a:t> έναρξης συμπτωμάτων &lt;4,5 </a:t>
            </a:r>
            <a:endParaRPr lang="en-US" sz="2000" dirty="0"/>
          </a:p>
          <a:p>
            <a:pPr marL="342758" indent="-306597" defTabSz="457011">
              <a:buNone/>
              <a:tabLst>
                <a:tab pos="310916" algn="l"/>
                <a:tab pos="405918" algn="l"/>
                <a:tab pos="813275" algn="l"/>
                <a:tab pos="1220630" algn="l"/>
                <a:tab pos="1627988" algn="l"/>
                <a:tab pos="2035346" algn="l"/>
                <a:tab pos="2442701" algn="l"/>
                <a:tab pos="2850060" algn="l"/>
                <a:tab pos="3257417" algn="l"/>
                <a:tab pos="3664774" algn="l"/>
                <a:tab pos="4072132" algn="l"/>
                <a:tab pos="4479488" algn="l"/>
                <a:tab pos="4886845" algn="l"/>
                <a:tab pos="5294202" algn="l"/>
                <a:tab pos="5701561" algn="l"/>
                <a:tab pos="6108916" algn="l"/>
                <a:tab pos="6516273" algn="l"/>
                <a:tab pos="6923630" algn="l"/>
                <a:tab pos="7330988" algn="l"/>
                <a:tab pos="7738345" algn="l"/>
                <a:tab pos="8145703" algn="l"/>
              </a:tabLst>
              <a:defRPr/>
            </a:pPr>
            <a:r>
              <a:rPr lang="el-GR" sz="2000" dirty="0"/>
              <a:t>Ιατρικό </a:t>
            </a:r>
            <a:r>
              <a:rPr lang="el-GR" sz="2000" b="1" dirty="0">
                <a:solidFill>
                  <a:schemeClr val="accent1"/>
                </a:solidFill>
              </a:rPr>
              <a:t>ιστορικό</a:t>
            </a:r>
            <a:r>
              <a:rPr lang="el-GR" sz="2000" dirty="0"/>
              <a:t>, αποκλεισμός αντιπηκτικής αγωγής ή άλλης αντένδειξης </a:t>
            </a:r>
          </a:p>
          <a:p>
            <a:pPr marL="342758" indent="-306597" defTabSz="457011">
              <a:buNone/>
              <a:tabLst>
                <a:tab pos="310916" algn="l"/>
                <a:tab pos="405918" algn="l"/>
                <a:tab pos="813275" algn="l"/>
                <a:tab pos="1220630" algn="l"/>
                <a:tab pos="1627988" algn="l"/>
                <a:tab pos="2035346" algn="l"/>
                <a:tab pos="2442701" algn="l"/>
                <a:tab pos="2850060" algn="l"/>
                <a:tab pos="3257417" algn="l"/>
                <a:tab pos="3664774" algn="l"/>
                <a:tab pos="4072132" algn="l"/>
                <a:tab pos="4479488" algn="l"/>
                <a:tab pos="4886845" algn="l"/>
                <a:tab pos="5294202" algn="l"/>
                <a:tab pos="5701561" algn="l"/>
                <a:tab pos="6108916" algn="l"/>
                <a:tab pos="6516273" algn="l"/>
                <a:tab pos="6923630" algn="l"/>
                <a:tab pos="7330988" algn="l"/>
                <a:tab pos="7738345" algn="l"/>
                <a:tab pos="8145703" algn="l"/>
              </a:tabLst>
              <a:defRPr/>
            </a:pPr>
            <a:r>
              <a:rPr lang="el-GR" sz="2000" dirty="0"/>
              <a:t>Νευρολογική εξέταση</a:t>
            </a:r>
            <a:r>
              <a:rPr lang="en-US" sz="2000" dirty="0"/>
              <a:t> (</a:t>
            </a:r>
            <a:r>
              <a:rPr lang="el-GR" sz="2000" b="1" dirty="0">
                <a:solidFill>
                  <a:schemeClr val="accent1"/>
                </a:solidFill>
              </a:rPr>
              <a:t>NIHSS</a:t>
            </a:r>
            <a:r>
              <a:rPr lang="en-US" sz="2000" b="1" dirty="0">
                <a:solidFill>
                  <a:schemeClr val="accent1"/>
                </a:solidFill>
              </a:rPr>
              <a:t>)</a:t>
            </a:r>
            <a:endParaRPr lang="el-GR" sz="2000" b="1" dirty="0">
              <a:solidFill>
                <a:schemeClr val="accent1"/>
              </a:solidFill>
            </a:endParaRPr>
          </a:p>
          <a:p>
            <a:pPr marL="342758" indent="-306597" defTabSz="457011">
              <a:buNone/>
              <a:tabLst>
                <a:tab pos="310916" algn="l"/>
                <a:tab pos="405918" algn="l"/>
                <a:tab pos="813275" algn="l"/>
                <a:tab pos="1220630" algn="l"/>
                <a:tab pos="1627988" algn="l"/>
                <a:tab pos="2035346" algn="l"/>
                <a:tab pos="2442701" algn="l"/>
                <a:tab pos="2850060" algn="l"/>
                <a:tab pos="3257417" algn="l"/>
                <a:tab pos="3664774" algn="l"/>
                <a:tab pos="4072132" algn="l"/>
                <a:tab pos="4479488" algn="l"/>
                <a:tab pos="4886845" algn="l"/>
                <a:tab pos="5294202" algn="l"/>
                <a:tab pos="5701561" algn="l"/>
                <a:tab pos="6108916" algn="l"/>
                <a:tab pos="6516273" algn="l"/>
                <a:tab pos="6923630" algn="l"/>
                <a:tab pos="7330988" algn="l"/>
                <a:tab pos="7738345" algn="l"/>
                <a:tab pos="8145703" algn="l"/>
              </a:tabLst>
              <a:defRPr/>
            </a:pPr>
            <a:r>
              <a:rPr lang="el-GR" sz="2000" b="1" dirty="0">
                <a:solidFill>
                  <a:schemeClr val="accent1"/>
                </a:solidFill>
              </a:rPr>
              <a:t>Γλυκόζη</a:t>
            </a:r>
            <a:r>
              <a:rPr lang="el-GR" sz="2000" dirty="0"/>
              <a:t> αίματος </a:t>
            </a:r>
            <a:r>
              <a:rPr lang="el-GR" sz="1700" i="1" dirty="0"/>
              <a:t>(η γλυκόζη αίματος είναι το μόνο απαραίτητο εργαστηριακό αποτέλεσμα που απαιτείται προ της έναρξης της θρομβόλυσης</a:t>
            </a:r>
            <a:r>
              <a:rPr lang="fr-BE" sz="1700" i="1" dirty="0"/>
              <a:t>*</a:t>
            </a:r>
            <a:r>
              <a:rPr lang="en-US" sz="1700" i="1" dirty="0"/>
              <a:t>)</a:t>
            </a:r>
            <a:endParaRPr lang="el-GR" sz="1700" i="1" dirty="0"/>
          </a:p>
          <a:p>
            <a:pPr marL="342758" indent="-306597" defTabSz="457011">
              <a:buNone/>
              <a:tabLst>
                <a:tab pos="310916" algn="l"/>
                <a:tab pos="405918" algn="l"/>
                <a:tab pos="813275" algn="l"/>
                <a:tab pos="1220630" algn="l"/>
                <a:tab pos="1627988" algn="l"/>
                <a:tab pos="2035346" algn="l"/>
                <a:tab pos="2442701" algn="l"/>
                <a:tab pos="2850060" algn="l"/>
                <a:tab pos="3257417" algn="l"/>
                <a:tab pos="3664774" algn="l"/>
                <a:tab pos="4072132" algn="l"/>
                <a:tab pos="4479488" algn="l"/>
                <a:tab pos="4886845" algn="l"/>
                <a:tab pos="5294202" algn="l"/>
                <a:tab pos="5701561" algn="l"/>
                <a:tab pos="6108916" algn="l"/>
                <a:tab pos="6516273" algn="l"/>
                <a:tab pos="6923630" algn="l"/>
                <a:tab pos="7330988" algn="l"/>
                <a:tab pos="7738345" algn="l"/>
                <a:tab pos="8145703" algn="l"/>
              </a:tabLst>
              <a:defRPr/>
            </a:pPr>
            <a:r>
              <a:rPr lang="el-GR" sz="2000" dirty="0"/>
              <a:t>Ζωτικά σημεία, </a:t>
            </a:r>
            <a:r>
              <a:rPr lang="el-GR" sz="2000" b="1" dirty="0">
                <a:solidFill>
                  <a:schemeClr val="accent1"/>
                </a:solidFill>
              </a:rPr>
              <a:t>ΑΠ</a:t>
            </a:r>
            <a:r>
              <a:rPr lang="el-GR" sz="2000" dirty="0"/>
              <a:t>&lt;185/110mmHg</a:t>
            </a:r>
          </a:p>
          <a:p>
            <a:pPr marL="342758" indent="-306597" defTabSz="457011">
              <a:buNone/>
              <a:tabLst>
                <a:tab pos="310916" algn="l"/>
                <a:tab pos="405918" algn="l"/>
                <a:tab pos="813275" algn="l"/>
                <a:tab pos="1220630" algn="l"/>
                <a:tab pos="1627988" algn="l"/>
                <a:tab pos="2035346" algn="l"/>
                <a:tab pos="2442701" algn="l"/>
                <a:tab pos="2850060" algn="l"/>
                <a:tab pos="3257417" algn="l"/>
                <a:tab pos="3664774" algn="l"/>
                <a:tab pos="4072132" algn="l"/>
                <a:tab pos="4479488" algn="l"/>
                <a:tab pos="4886845" algn="l"/>
                <a:tab pos="5294202" algn="l"/>
                <a:tab pos="5701561" algn="l"/>
                <a:tab pos="6108916" algn="l"/>
                <a:tab pos="6516273" algn="l"/>
                <a:tab pos="6923630" algn="l"/>
                <a:tab pos="7330988" algn="l"/>
                <a:tab pos="7738345" algn="l"/>
                <a:tab pos="8145703" algn="l"/>
              </a:tabLst>
              <a:defRPr/>
            </a:pPr>
            <a:r>
              <a:rPr lang="el-GR" sz="2000" b="1" dirty="0">
                <a:solidFill>
                  <a:schemeClr val="accent1"/>
                </a:solidFill>
              </a:rPr>
              <a:t>CT</a:t>
            </a:r>
            <a:r>
              <a:rPr lang="el-GR" sz="2000" dirty="0"/>
              <a:t> εγκεφάλου χωρίς σκιαγραφικό</a:t>
            </a:r>
          </a:p>
          <a:p>
            <a:pPr marL="342758" indent="-306597" defTabSz="457011">
              <a:buNone/>
              <a:tabLst>
                <a:tab pos="310916" algn="l"/>
                <a:tab pos="405918" algn="l"/>
                <a:tab pos="813275" algn="l"/>
                <a:tab pos="1220630" algn="l"/>
                <a:tab pos="1627988" algn="l"/>
                <a:tab pos="2035346" algn="l"/>
                <a:tab pos="2442701" algn="l"/>
                <a:tab pos="2850060" algn="l"/>
                <a:tab pos="3257417" algn="l"/>
                <a:tab pos="3664774" algn="l"/>
                <a:tab pos="4072132" algn="l"/>
                <a:tab pos="4479488" algn="l"/>
                <a:tab pos="4886845" algn="l"/>
                <a:tab pos="5294202" algn="l"/>
                <a:tab pos="5701561" algn="l"/>
                <a:tab pos="6108916" algn="l"/>
                <a:tab pos="6516273" algn="l"/>
                <a:tab pos="6923630" algn="l"/>
                <a:tab pos="7330988" algn="l"/>
                <a:tab pos="7738345" algn="l"/>
                <a:tab pos="8145703" algn="l"/>
              </a:tabLst>
              <a:defRPr/>
            </a:pPr>
            <a:r>
              <a:rPr lang="el-GR" sz="2000" b="1" dirty="0">
                <a:solidFill>
                  <a:schemeClr val="accent1"/>
                </a:solidFill>
              </a:rPr>
              <a:t>Δύο</a:t>
            </a:r>
            <a:r>
              <a:rPr lang="el-GR" sz="2000" dirty="0"/>
              <a:t> φλεβικές γραμμές</a:t>
            </a:r>
          </a:p>
          <a:p>
            <a:pPr marL="342758" indent="-306597" defTabSz="457011">
              <a:buNone/>
              <a:tabLst>
                <a:tab pos="310916" algn="l"/>
                <a:tab pos="405918" algn="l"/>
                <a:tab pos="813275" algn="l"/>
                <a:tab pos="1220630" algn="l"/>
                <a:tab pos="1627988" algn="l"/>
                <a:tab pos="2035346" algn="l"/>
                <a:tab pos="2442701" algn="l"/>
                <a:tab pos="2850060" algn="l"/>
                <a:tab pos="3257417" algn="l"/>
                <a:tab pos="3664774" algn="l"/>
                <a:tab pos="4072132" algn="l"/>
                <a:tab pos="4479488" algn="l"/>
                <a:tab pos="4886845" algn="l"/>
                <a:tab pos="5294202" algn="l"/>
                <a:tab pos="5701561" algn="l"/>
                <a:tab pos="6108916" algn="l"/>
                <a:tab pos="6516273" algn="l"/>
                <a:tab pos="6923630" algn="l"/>
                <a:tab pos="7330988" algn="l"/>
                <a:tab pos="7738345" algn="l"/>
                <a:tab pos="8145703" algn="l"/>
              </a:tabLst>
              <a:defRPr/>
            </a:pPr>
            <a:r>
              <a:rPr lang="el-GR" sz="2000" b="1" u="sng" dirty="0">
                <a:solidFill>
                  <a:schemeClr val="accent1"/>
                </a:solidFill>
              </a:rPr>
              <a:t>Ξεκινούμε</a:t>
            </a:r>
            <a:r>
              <a:rPr lang="el-GR" sz="2000" dirty="0"/>
              <a:t> και συνεχίζουμε να ενοχλούμε τα εργαστήρια για τα αποτελέσματα των εργαστηριακών εξετάσεων (ΙΝR, PLT) </a:t>
            </a:r>
          </a:p>
        </p:txBody>
      </p:sp>
      <p:sp>
        <p:nvSpPr>
          <p:cNvPr id="195588" name="Rectangle 1"/>
          <p:cNvSpPr>
            <a:spLocks noChangeArrowheads="1"/>
          </p:cNvSpPr>
          <p:nvPr/>
        </p:nvSpPr>
        <p:spPr bwMode="auto">
          <a:xfrm>
            <a:off x="2176463" y="6384926"/>
            <a:ext cx="4570412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10" tIns="41455" rIns="82910" bIns="41455">
            <a:spAutoFit/>
          </a:bodyPr>
          <a:lstStyle>
            <a:lvl1pPr defTabSz="4064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064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064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064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064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06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altLang="el-GR" sz="1300" b="0">
                <a:solidFill>
                  <a:srgbClr val="000000"/>
                </a:solidFill>
                <a:ea typeface="Microsoft YaHei" panose="020B0503020204020204" pitchFamily="34" charset="-122"/>
              </a:rPr>
              <a:t>*ASA/AHA Guidelines 2013, Class I; Level of Evidence B</a:t>
            </a:r>
            <a:endParaRPr lang="fr-BE" altLang="el-GR" sz="1300" b="0">
              <a:solidFill>
                <a:srgbClr val="000000"/>
              </a:solidFill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1987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38262" y="-403225"/>
            <a:ext cx="9329738" cy="1346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l-GR" altLang="el-GR" sz="2400" b="1" dirty="0">
                <a:latin typeface="Tahoma" pitchFamily="34" charset="0"/>
              </a:rPr>
              <a:t>ΠΡΩΤΕΣ ΕΝΕΡΓΕΙΕΣ ΓΙΑ ΠΙΘΑΝΗ ΘΡΟΜΒΟΛΥΣΗ Ι</a:t>
            </a:r>
            <a:endParaRPr lang="en-US" altLang="el-GR" sz="2400" b="1" dirty="0">
              <a:latin typeface="Tahoma" pitchFamily="34" charset="0"/>
            </a:endParaRPr>
          </a:p>
        </p:txBody>
      </p:sp>
      <p:sp>
        <p:nvSpPr>
          <p:cNvPr id="197635" name="Rectangle 3"/>
          <p:cNvSpPr>
            <a:spLocks noGrp="1" noChangeArrowheads="1"/>
          </p:cNvSpPr>
          <p:nvPr>
            <p:ph idx="1"/>
          </p:nvPr>
        </p:nvSpPr>
        <p:spPr>
          <a:xfrm>
            <a:off x="690880" y="662942"/>
            <a:ext cx="9144000" cy="504552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l-GR" altLang="el-GR" sz="2000" dirty="0">
                <a:latin typeface="+mj-lt"/>
              </a:rPr>
              <a:t>Εκτίμηση νευρολογικής συμπτωματολογίας (</a:t>
            </a:r>
            <a:r>
              <a:rPr lang="en-US" altLang="el-GR" sz="2000" dirty="0">
                <a:latin typeface="+mj-lt"/>
              </a:rPr>
              <a:t>NIHSS</a:t>
            </a:r>
            <a:r>
              <a:rPr lang="el-GR" altLang="el-GR" sz="2000" dirty="0">
                <a:latin typeface="+mj-lt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l-GR" altLang="el-GR" sz="2000" dirty="0">
                <a:latin typeface="+mj-lt"/>
              </a:rPr>
              <a:t>Λήψη σύντομου ιστορικού (προσπάθεια για χρονικό προσδιορισμό της εγκατάστασης του ΑΕΕ)</a:t>
            </a:r>
            <a:endParaRPr lang="en-US" altLang="el-GR" sz="2000" dirty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altLang="el-GR" sz="2000" dirty="0">
                <a:latin typeface="+mj-lt"/>
              </a:rPr>
              <a:t>Stick </a:t>
            </a:r>
            <a:r>
              <a:rPr lang="el-GR" altLang="el-GR" sz="2000" dirty="0">
                <a:latin typeface="+mj-lt"/>
              </a:rPr>
              <a:t>γλυκόζης, ΗΚΓ</a:t>
            </a:r>
          </a:p>
          <a:p>
            <a:pPr>
              <a:lnSpc>
                <a:spcPct val="80000"/>
              </a:lnSpc>
            </a:pPr>
            <a:r>
              <a:rPr lang="el-GR" altLang="el-GR" sz="2000" dirty="0">
                <a:latin typeface="+mj-lt"/>
              </a:rPr>
              <a:t>Τοποθέτηση 2 φλεβικών γραμμών (&amp;αιμοληψία: </a:t>
            </a:r>
            <a:r>
              <a:rPr lang="en-US" altLang="el-GR" sz="2000" dirty="0">
                <a:latin typeface="+mj-lt"/>
              </a:rPr>
              <a:t>PT/</a:t>
            </a:r>
            <a:r>
              <a:rPr lang="en-US" altLang="el-GR" sz="2000" dirty="0" err="1">
                <a:latin typeface="+mj-lt"/>
              </a:rPr>
              <a:t>aPTT</a:t>
            </a:r>
            <a:r>
              <a:rPr lang="en-US" altLang="el-GR" sz="2000" dirty="0">
                <a:latin typeface="+mj-lt"/>
              </a:rPr>
              <a:t>/INR</a:t>
            </a:r>
            <a:r>
              <a:rPr lang="el-GR" altLang="el-GR" sz="2000" dirty="0">
                <a:latin typeface="+mj-lt"/>
              </a:rPr>
              <a:t>/Γενική αίματος)</a:t>
            </a:r>
          </a:p>
          <a:p>
            <a:pPr>
              <a:lnSpc>
                <a:spcPct val="80000"/>
              </a:lnSpc>
            </a:pPr>
            <a:r>
              <a:rPr lang="el-GR" altLang="el-GR" sz="2000" dirty="0">
                <a:latin typeface="+mj-lt"/>
              </a:rPr>
              <a:t>Άμεση επικοινωνία με ακτινολογικό τμήμα για επείγουσα διενέργεια </a:t>
            </a:r>
            <a:r>
              <a:rPr lang="en-US" altLang="el-GR" sz="2000" dirty="0">
                <a:latin typeface="+mj-lt"/>
              </a:rPr>
              <a:t>CT </a:t>
            </a:r>
            <a:r>
              <a:rPr lang="el-GR" altLang="el-GR" sz="2000" dirty="0">
                <a:latin typeface="+mj-lt"/>
              </a:rPr>
              <a:t>εγκεφάλου/ </a:t>
            </a:r>
            <a:r>
              <a:rPr lang="de-DE" altLang="el-GR" sz="2000" dirty="0">
                <a:latin typeface="+mj-lt"/>
              </a:rPr>
              <a:t>CTA </a:t>
            </a:r>
            <a:r>
              <a:rPr lang="el-GR" altLang="el-GR" sz="2000" dirty="0">
                <a:latin typeface="+mj-lt"/>
              </a:rPr>
              <a:t>αγγείων τραχήλου, εγκεφάλου</a:t>
            </a:r>
          </a:p>
          <a:p>
            <a:pPr>
              <a:lnSpc>
                <a:spcPct val="80000"/>
              </a:lnSpc>
            </a:pPr>
            <a:r>
              <a:rPr lang="el-GR" altLang="el-GR" sz="2000" dirty="0">
                <a:latin typeface="+mj-lt"/>
              </a:rPr>
              <a:t>Ταχεία εκτίμηση κριτηρίων εισόδου και αποκλεισμού </a:t>
            </a:r>
            <a:r>
              <a:rPr lang="el-GR" altLang="el-GR" sz="2000" dirty="0" err="1">
                <a:latin typeface="+mj-lt"/>
              </a:rPr>
              <a:t>εφ</a:t>
            </a:r>
            <a:r>
              <a:rPr lang="el-GR" altLang="el-GR" sz="2000" dirty="0">
                <a:latin typeface="+mj-lt"/>
              </a:rPr>
              <a:t> </a:t>
            </a:r>
            <a:r>
              <a:rPr lang="el-GR" altLang="el-GR" sz="2000" dirty="0" err="1">
                <a:latin typeface="+mj-lt"/>
              </a:rPr>
              <a:t>θρομβόλυσης</a:t>
            </a:r>
            <a:r>
              <a:rPr lang="el-GR" altLang="el-GR" sz="2000" dirty="0">
                <a:latin typeface="+mj-lt"/>
              </a:rPr>
              <a:t>. Αν ο ασθενής είναι υποψήφιος για </a:t>
            </a:r>
            <a:r>
              <a:rPr lang="el-GR" altLang="el-GR" sz="2000" dirty="0" err="1">
                <a:latin typeface="+mj-lt"/>
              </a:rPr>
              <a:t>εφ</a:t>
            </a:r>
            <a:r>
              <a:rPr lang="el-GR" altLang="el-GR" sz="2000" dirty="0">
                <a:latin typeface="+mj-lt"/>
              </a:rPr>
              <a:t> </a:t>
            </a:r>
            <a:r>
              <a:rPr lang="el-GR" altLang="el-GR" sz="2000" dirty="0" err="1">
                <a:latin typeface="+mj-lt"/>
              </a:rPr>
              <a:t>θρομβόλυση</a:t>
            </a:r>
            <a:r>
              <a:rPr lang="el-GR" altLang="el-GR" sz="2000" dirty="0">
                <a:latin typeface="+mj-lt"/>
              </a:rPr>
              <a:t> ενημέρωση των άλλων μελών της ομάδας και ενημέρωση του εφημερεύοντος ειδικού </a:t>
            </a:r>
            <a:endParaRPr lang="en-US" altLang="el-GR" sz="2000" dirty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l-GR" altLang="el-GR" sz="2000" dirty="0">
                <a:latin typeface="+mj-lt"/>
              </a:rPr>
              <a:t>Τοποθέτηση </a:t>
            </a:r>
            <a:r>
              <a:rPr lang="el-GR" altLang="el-GR" sz="2000" dirty="0" err="1">
                <a:latin typeface="+mj-lt"/>
              </a:rPr>
              <a:t>ουροκαθετήρα</a:t>
            </a:r>
            <a:endParaRPr lang="el-GR" altLang="el-GR" sz="2000" dirty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l-GR" altLang="el-GR" sz="2000" dirty="0">
                <a:latin typeface="+mj-lt"/>
              </a:rPr>
              <a:t>Τοποθέτηση </a:t>
            </a:r>
            <a:r>
              <a:rPr lang="el-GR" altLang="el-GR" sz="2000" dirty="0" err="1">
                <a:latin typeface="+mj-lt"/>
              </a:rPr>
              <a:t>ρινογαστρικού</a:t>
            </a:r>
            <a:r>
              <a:rPr lang="el-GR" altLang="el-GR" sz="2000" dirty="0">
                <a:latin typeface="+mj-lt"/>
              </a:rPr>
              <a:t> καθετήρα σε ασθενείς με έντονη </a:t>
            </a:r>
            <a:r>
              <a:rPr lang="el-GR" altLang="el-GR" sz="2000" dirty="0" err="1">
                <a:latin typeface="+mj-lt"/>
              </a:rPr>
              <a:t>δυσκαταποσία</a:t>
            </a:r>
            <a:r>
              <a:rPr lang="el-GR" altLang="el-GR" sz="2000" dirty="0">
                <a:latin typeface="+mj-lt"/>
              </a:rPr>
              <a:t> ή δ/</a:t>
            </a:r>
            <a:r>
              <a:rPr lang="el-GR" altLang="el-GR" sz="2000" dirty="0" err="1">
                <a:latin typeface="+mj-lt"/>
              </a:rPr>
              <a:t>χή</a:t>
            </a:r>
            <a:r>
              <a:rPr lang="el-GR" altLang="el-GR" sz="2000" dirty="0">
                <a:latin typeface="+mj-lt"/>
              </a:rPr>
              <a:t> επιπέδου συνείδησης</a:t>
            </a:r>
          </a:p>
          <a:p>
            <a:pPr>
              <a:lnSpc>
                <a:spcPct val="80000"/>
              </a:lnSpc>
            </a:pPr>
            <a:r>
              <a:rPr lang="el-GR" altLang="el-GR" sz="2000" dirty="0">
                <a:latin typeface="+mj-lt"/>
              </a:rPr>
              <a:t>Συνοδεύουμε τον ασθενή στον αξονικό τομογράφο</a:t>
            </a:r>
            <a:endParaRPr lang="en-US" altLang="el-GR" sz="2000" dirty="0">
              <a:latin typeface="+mj-lt"/>
            </a:endParaRPr>
          </a:p>
        </p:txBody>
      </p:sp>
      <p:sp>
        <p:nvSpPr>
          <p:cNvPr id="288772" name="Text Box 4"/>
          <p:cNvSpPr txBox="1">
            <a:spLocks noChangeArrowheads="1"/>
          </p:cNvSpPr>
          <p:nvPr/>
        </p:nvSpPr>
        <p:spPr bwMode="auto">
          <a:xfrm>
            <a:off x="4602480" y="6130745"/>
            <a:ext cx="745889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el-GR" sz="1400" dirty="0">
                <a:cs typeface="Times New Roman" pitchFamily="18" charset="0"/>
              </a:rPr>
              <a:t>European Stroke </a:t>
            </a:r>
            <a:r>
              <a:rPr lang="en-US" altLang="el-GR" sz="1400" dirty="0" err="1">
                <a:cs typeface="Times New Roman" pitchFamily="18" charset="0"/>
              </a:rPr>
              <a:t>Organisation</a:t>
            </a:r>
            <a:r>
              <a:rPr lang="en-US" altLang="el-GR" sz="1400" dirty="0">
                <a:cs typeface="Times New Roman" pitchFamily="18" charset="0"/>
              </a:rPr>
              <a:t> (ESO) Executive Committee; </a:t>
            </a:r>
            <a:r>
              <a:rPr lang="en-US" altLang="el-GR" sz="1400" dirty="0" err="1">
                <a:cs typeface="Times New Roman" pitchFamily="18" charset="0"/>
              </a:rPr>
              <a:t>Cerebrovasc</a:t>
            </a:r>
            <a:r>
              <a:rPr lang="en-US" altLang="el-GR" sz="1400" dirty="0">
                <a:cs typeface="Times New Roman" pitchFamily="18" charset="0"/>
              </a:rPr>
              <a:t> Dis. 2008;25::457-507</a:t>
            </a:r>
            <a:endParaRPr lang="el-GR" altLang="el-GR" sz="1400" dirty="0"/>
          </a:p>
          <a:p>
            <a:pPr algn="r">
              <a:defRPr/>
            </a:pPr>
            <a:r>
              <a:rPr lang="en-US" altLang="el-GR" sz="1400" dirty="0">
                <a:cs typeface="Times New Roman" pitchFamily="18" charset="0"/>
              </a:rPr>
              <a:t>American Heart Association; American Stroke Association Stroke Council. Stroke 2007;38:1655-1711  </a:t>
            </a:r>
          </a:p>
        </p:txBody>
      </p:sp>
    </p:spTree>
    <p:extLst>
      <p:ext uri="{BB962C8B-B14F-4D97-AF65-F5344CB8AC3E}">
        <p14:creationId xmlns:p14="http://schemas.microsoft.com/office/powerpoint/2010/main" val="34088098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38262" y="0"/>
            <a:ext cx="9329738" cy="1346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l-GR" altLang="el-GR" sz="2800" b="1"/>
              <a:t>ΠΡΩΤΕΣ ΕΝΕΡΓΕΙΕΣ ΓΙΑ ΠΙΘΑΝΗ ΘΡΟΜΒΟΛΥΣΗ ΙΙ</a:t>
            </a:r>
            <a:endParaRPr lang="en-US" altLang="el-GR" sz="2800" b="1" dirty="0"/>
          </a:p>
        </p:txBody>
      </p:sp>
      <p:sp>
        <p:nvSpPr>
          <p:cNvPr id="199683" name="Rectangle 3"/>
          <p:cNvSpPr>
            <a:spLocks noGrp="1" noChangeArrowheads="1"/>
          </p:cNvSpPr>
          <p:nvPr>
            <p:ph idx="1"/>
          </p:nvPr>
        </p:nvSpPr>
        <p:spPr>
          <a:xfrm>
            <a:off x="1111838" y="1124858"/>
            <a:ext cx="10209304" cy="4924249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l-GR" altLang="el-GR" sz="1400" dirty="0"/>
              <a:t>Επικοινωνία με Μονάδα Αντιμετώπισης ΑΕΕ/ Τμήμα Αναζωογόνησης για μεταφορά του ασθενούς με τη διενέργεια </a:t>
            </a:r>
            <a:r>
              <a:rPr lang="en-US" altLang="el-GR" sz="1400" dirty="0"/>
              <a:t>CT </a:t>
            </a:r>
            <a:r>
              <a:rPr lang="el-GR" altLang="el-GR" sz="1400" dirty="0"/>
              <a:t>εγκεφάλου</a:t>
            </a:r>
          </a:p>
          <a:p>
            <a:pPr>
              <a:lnSpc>
                <a:spcPct val="200000"/>
              </a:lnSpc>
            </a:pPr>
            <a:r>
              <a:rPr lang="el-GR" altLang="el-GR" sz="1400" dirty="0"/>
              <a:t>Αν ο ασθενής έχει ιστορικό ΚΜ (ή διαπιστώνεται ΚΜ στο ΗΚΓ) βεβαιωνόμαστε ότι ο ασθενής δε λαμβάνει </a:t>
            </a:r>
            <a:r>
              <a:rPr lang="en-US" altLang="el-GR" sz="1400" dirty="0"/>
              <a:t>DOAC</a:t>
            </a:r>
          </a:p>
          <a:p>
            <a:pPr>
              <a:lnSpc>
                <a:spcPct val="200000"/>
              </a:lnSpc>
            </a:pPr>
            <a:r>
              <a:rPr lang="el-GR" altLang="el-GR" sz="1400" dirty="0"/>
              <a:t>Αν ιστορικό πρόσφατου χειρουργείου λήψη ιστορικού για την εκτίμηση της βαρύτητας του χειρουργείου</a:t>
            </a:r>
            <a:endParaRPr lang="en-US" altLang="el-GR" sz="1400" dirty="0"/>
          </a:p>
          <a:p>
            <a:pPr>
              <a:lnSpc>
                <a:spcPct val="200000"/>
              </a:lnSpc>
            </a:pPr>
            <a:r>
              <a:rPr lang="el-GR" altLang="el-GR" sz="1400" dirty="0"/>
              <a:t>Διενέργεια </a:t>
            </a:r>
            <a:r>
              <a:rPr lang="en-US" altLang="el-GR" sz="1400" dirty="0"/>
              <a:t>TCD/CDU </a:t>
            </a:r>
            <a:r>
              <a:rPr lang="el-GR" altLang="el-GR" sz="1400" dirty="0"/>
              <a:t>δίπλα στο κρεβάτι του ασθενούς στα ΤΕΠ/Μονάδα (μη υποχρεωτική εξέταση ιδιαίτερα χρηστική στη ΔΔ των </a:t>
            </a:r>
            <a:r>
              <a:rPr lang="en-US" altLang="el-GR" sz="1400" dirty="0"/>
              <a:t>stroke mimics/chameleons</a:t>
            </a:r>
            <a:r>
              <a:rPr lang="el-GR" altLang="el-GR" sz="1400" dirty="0"/>
              <a:t>)</a:t>
            </a:r>
          </a:p>
          <a:p>
            <a:pPr>
              <a:lnSpc>
                <a:spcPct val="200000"/>
              </a:lnSpc>
            </a:pPr>
            <a:r>
              <a:rPr lang="en-US" altLang="el-GR" sz="1400" dirty="0"/>
              <a:t>E</a:t>
            </a:r>
            <a:r>
              <a:rPr lang="el-GR" altLang="el-GR" sz="1400" dirty="0" err="1"/>
              <a:t>νημέρωση</a:t>
            </a:r>
            <a:r>
              <a:rPr lang="el-GR" altLang="el-GR" sz="1400" dirty="0"/>
              <a:t> συγγενών &amp; ασθενούς για την επικείμενη θεραπευτική αγωγή στο δρόμο από τον αξονικό στη Μονάδα</a:t>
            </a:r>
          </a:p>
          <a:p>
            <a:pPr>
              <a:lnSpc>
                <a:spcPct val="200000"/>
              </a:lnSpc>
            </a:pPr>
            <a:r>
              <a:rPr lang="el-GR" altLang="el-GR" sz="1400" dirty="0"/>
              <a:t>Αν καταγραφή υψηλών τιμών ΑΠ στο ΤΕΠ ζητάμε να ετοιμασθεί στη Μονάδα μια αμπούλα </a:t>
            </a:r>
            <a:r>
              <a:rPr lang="el-GR" altLang="el-GR" sz="1400" dirty="0" err="1"/>
              <a:t>λαβεταλόλης</a:t>
            </a:r>
            <a:r>
              <a:rPr lang="el-GR" altLang="el-GR" sz="1400" dirty="0"/>
              <a:t> (20</a:t>
            </a:r>
            <a:r>
              <a:rPr lang="en-US" altLang="el-GR" sz="1400" dirty="0"/>
              <a:t>ml/1</a:t>
            </a:r>
            <a:r>
              <a:rPr lang="el-GR" altLang="el-GR" sz="1400" dirty="0"/>
              <a:t>00</a:t>
            </a:r>
            <a:r>
              <a:rPr lang="en-US" altLang="el-GR" sz="1400" dirty="0"/>
              <a:t>mg</a:t>
            </a:r>
            <a:r>
              <a:rPr lang="el-GR" altLang="el-GR" sz="1400" dirty="0"/>
              <a:t>)-</a:t>
            </a:r>
            <a:r>
              <a:rPr lang="el-GR" altLang="el-GR" sz="1400" dirty="0" err="1"/>
              <a:t>κλεβιδιπίνη</a:t>
            </a:r>
            <a:endParaRPr lang="en-US" altLang="el-GR" sz="1400" dirty="0"/>
          </a:p>
          <a:p>
            <a:pPr>
              <a:lnSpc>
                <a:spcPct val="200000"/>
              </a:lnSpc>
            </a:pPr>
            <a:r>
              <a:rPr lang="el-GR" altLang="el-GR" sz="1400" dirty="0"/>
              <a:t>Σε ασθενείς που λαμβάνουν αντιπηκτική αγωγή με </a:t>
            </a:r>
            <a:r>
              <a:rPr lang="el-GR" altLang="el-GR" sz="1400" dirty="0" err="1"/>
              <a:t>βαρφαρίνη</a:t>
            </a:r>
            <a:r>
              <a:rPr lang="el-GR" altLang="el-GR" sz="1400" dirty="0"/>
              <a:t> μέτρηση τιμής </a:t>
            </a:r>
            <a:r>
              <a:rPr lang="en-US" altLang="el-GR" sz="1400" dirty="0"/>
              <a:t>INR (</a:t>
            </a:r>
            <a:r>
              <a:rPr lang="el-GR" altLang="el-GR" sz="1400" dirty="0"/>
              <a:t>παίρνουμε τηλέφωνο το Μικροβιολογικό για ενημέρωση σχετικά με αποτέλεσμα</a:t>
            </a:r>
            <a:r>
              <a:rPr lang="en-US" altLang="el-GR" sz="1400" dirty="0"/>
              <a:t>)</a:t>
            </a:r>
            <a:endParaRPr lang="el-GR" altLang="el-GR" sz="1400" dirty="0"/>
          </a:p>
          <a:p>
            <a:pPr>
              <a:lnSpc>
                <a:spcPct val="200000"/>
              </a:lnSpc>
            </a:pPr>
            <a:endParaRPr lang="en-US" altLang="el-GR" sz="1400" dirty="0"/>
          </a:p>
        </p:txBody>
      </p:sp>
      <p:sp>
        <p:nvSpPr>
          <p:cNvPr id="290820" name="Text Box 4"/>
          <p:cNvSpPr txBox="1">
            <a:spLocks noChangeArrowheads="1"/>
          </p:cNvSpPr>
          <p:nvPr/>
        </p:nvSpPr>
        <p:spPr bwMode="auto">
          <a:xfrm>
            <a:off x="3901441" y="6139543"/>
            <a:ext cx="80960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el-GR" sz="1400">
                <a:cs typeface="Times New Roman" pitchFamily="18" charset="0"/>
              </a:rPr>
              <a:t>European Stroke Organisation (ESO) Executive Committee; Cerebrovasc Dis. 2008;25::457-507</a:t>
            </a:r>
            <a:endParaRPr lang="el-GR" altLang="el-GR" sz="1400"/>
          </a:p>
          <a:p>
            <a:pPr algn="r">
              <a:defRPr/>
            </a:pPr>
            <a:r>
              <a:rPr lang="en-US" altLang="el-GR" sz="1400">
                <a:cs typeface="Times New Roman" pitchFamily="18" charset="0"/>
              </a:rPr>
              <a:t>American Heart Association; American Stroke Association Stroke Council. Stroke 2007;38:1655-1711  </a:t>
            </a:r>
          </a:p>
        </p:txBody>
      </p:sp>
    </p:spTree>
    <p:extLst>
      <p:ext uri="{BB962C8B-B14F-4D97-AF65-F5344CB8AC3E}">
        <p14:creationId xmlns:p14="http://schemas.microsoft.com/office/powerpoint/2010/main" val="23873094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463040" y="589281"/>
            <a:ext cx="9194800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el-GR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anose="020B0604020202020204" pitchFamily="34" charset="0"/>
              </a:rPr>
              <a:t> Η ΕΦ ΘΡΟΜΒΟΛΥΣΗ ΣΕ ΑΣΘΕΝΕΙΣ ΜΕ</a:t>
            </a:r>
            <a:r>
              <a:rPr lang="en-US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anose="020B0604020202020204" pitchFamily="34" charset="0"/>
              </a:rPr>
              <a:t>ΟΞΥ ΙΑΕΕ ΥΠΟ ΑΓΩΓΗ ΜΕ ΔΑΜΠΙΓΚΑΤΡΑΝΗ</a:t>
            </a:r>
          </a:p>
        </p:txBody>
      </p:sp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1625600" y="2110106"/>
            <a:ext cx="9144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anose="02020603050405020304" pitchFamily="18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</a:pPr>
            <a:r>
              <a:rPr lang="el-GR" altLang="el-GR" dirty="0">
                <a:solidFill>
                  <a:schemeClr val="tx1"/>
                </a:solidFill>
                <a:cs typeface="Arial" panose="020B0604020202020204" pitchFamily="34" charset="0"/>
              </a:rPr>
              <a:t>Χορηγούμε </a:t>
            </a:r>
            <a:r>
              <a:rPr lang="el-GR" altLang="el-GR" dirty="0" err="1">
                <a:solidFill>
                  <a:schemeClr val="tx1"/>
                </a:solidFill>
                <a:cs typeface="Arial" panose="020B0604020202020204" pitchFamily="34" charset="0"/>
              </a:rPr>
              <a:t>ιδαρουσιζουμάμπη</a:t>
            </a:r>
            <a:r>
              <a:rPr lang="el-GR" altLang="el-GR" dirty="0">
                <a:solidFill>
                  <a:schemeClr val="tx1"/>
                </a:solidFill>
                <a:cs typeface="Arial" panose="020B0604020202020204" pitchFamily="34" charset="0"/>
              </a:rPr>
              <a:t> ενδοφλέβια 2 φιαλίδια των 2,5 g/50 </a:t>
            </a:r>
            <a:r>
              <a:rPr lang="el-GR" altLang="el-GR" dirty="0" err="1">
                <a:solidFill>
                  <a:schemeClr val="tx1"/>
                </a:solidFill>
                <a:cs typeface="Arial" panose="020B0604020202020204" pitchFamily="34" charset="0"/>
              </a:rPr>
              <a:t>mL</a:t>
            </a:r>
            <a:r>
              <a:rPr lang="el-GR" altLang="el-GR" dirty="0">
                <a:solidFill>
                  <a:schemeClr val="tx1"/>
                </a:solidFill>
                <a:cs typeface="Arial" panose="020B0604020202020204" pitchFamily="34" charset="0"/>
              </a:rPr>
              <a:t> σε μία δόση εντός 5 λεπτών</a:t>
            </a:r>
          </a:p>
          <a:p>
            <a:pPr>
              <a:buClrTx/>
            </a:pPr>
            <a:r>
              <a:rPr lang="el-GR" altLang="el-GR" dirty="0">
                <a:solidFill>
                  <a:schemeClr val="tx1"/>
                </a:solidFill>
                <a:cs typeface="Arial" panose="020B0604020202020204" pitchFamily="34" charset="0"/>
              </a:rPr>
              <a:t>Περιμένουμε 5 λεπτά</a:t>
            </a:r>
          </a:p>
          <a:p>
            <a:pPr>
              <a:buClrTx/>
            </a:pPr>
            <a:r>
              <a:rPr lang="el-GR" altLang="el-GR" dirty="0">
                <a:solidFill>
                  <a:schemeClr val="tx1"/>
                </a:solidFill>
                <a:cs typeface="Arial" panose="020B0604020202020204" pitchFamily="34" charset="0"/>
              </a:rPr>
              <a:t>Έναρξη </a:t>
            </a:r>
            <a:r>
              <a:rPr lang="el-GR" altLang="el-GR" dirty="0" err="1">
                <a:solidFill>
                  <a:schemeClr val="tx1"/>
                </a:solidFill>
                <a:cs typeface="Arial" panose="020B0604020202020204" pitchFamily="34" charset="0"/>
              </a:rPr>
              <a:t>θρομβόλυσης</a:t>
            </a:r>
            <a:r>
              <a:rPr lang="el-GR" altLang="el-GR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  <a:p>
            <a:pPr>
              <a:buClrTx/>
            </a:pPr>
            <a:r>
              <a:rPr lang="el-GR" altLang="el-GR" dirty="0">
                <a:solidFill>
                  <a:schemeClr val="tx1"/>
                </a:solidFill>
                <a:cs typeface="Arial" panose="020B0604020202020204" pitchFamily="34" charset="0"/>
              </a:rPr>
              <a:t>Λήψη αιματολογικών παραμέτρων πριν &amp; μετά τη χορήγηση της </a:t>
            </a:r>
            <a:r>
              <a:rPr lang="el-GR" altLang="el-GR" dirty="0" err="1">
                <a:solidFill>
                  <a:schemeClr val="tx1"/>
                </a:solidFill>
                <a:cs typeface="Arial" panose="020B0604020202020204" pitchFamily="34" charset="0"/>
              </a:rPr>
              <a:t>ιδαρουσιζουμάμπης</a:t>
            </a:r>
            <a:r>
              <a:rPr lang="el-GR" altLang="el-GR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052" name="Picture 4" descr="Praxbind® | boehringer-ingelheim.co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760" y="4431211"/>
            <a:ext cx="2877820" cy="2111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190815"/>
      </p:ext>
    </p:extLst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1"/>
          <p:cNvSpPr>
            <a:spLocks noGrp="1" noChangeArrowheads="1"/>
          </p:cNvSpPr>
          <p:nvPr>
            <p:ph type="title"/>
          </p:nvPr>
        </p:nvSpPr>
        <p:spPr>
          <a:xfrm>
            <a:off x="138113" y="244613"/>
            <a:ext cx="5549900" cy="1139825"/>
          </a:xfrm>
        </p:spPr>
        <p:txBody>
          <a:bodyPr/>
          <a:lstStyle/>
          <a:p>
            <a:pPr>
              <a:tabLst>
                <a:tab pos="0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r>
              <a:rPr lang="el-GR" altLang="el-GR" sz="3300" b="1" dirty="0"/>
              <a:t>Κατά τη </a:t>
            </a:r>
            <a:r>
              <a:rPr lang="el-GR" altLang="el-GR" sz="3300" b="1" dirty="0" err="1"/>
              <a:t>θρομβόλυση</a:t>
            </a:r>
            <a:endParaRPr lang="el-GR" altLang="el-GR" sz="3300" b="1" dirty="0"/>
          </a:p>
        </p:txBody>
      </p:sp>
      <p:sp>
        <p:nvSpPr>
          <p:cNvPr id="208899" name="Rectangle 2"/>
          <p:cNvSpPr>
            <a:spLocks noGrp="1" noChangeArrowheads="1"/>
          </p:cNvSpPr>
          <p:nvPr>
            <p:ph idx="1"/>
          </p:nvPr>
        </p:nvSpPr>
        <p:spPr>
          <a:xfrm>
            <a:off x="1711965" y="3573863"/>
            <a:ext cx="8294687" cy="2463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indent="-306388" algn="ctr">
              <a:buNone/>
              <a:tabLst>
                <a:tab pos="309563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r>
              <a:rPr lang="el-GR" altLang="el-GR" sz="2200" dirty="0">
                <a:solidFill>
                  <a:schemeClr val="accent1"/>
                </a:solidFill>
              </a:rPr>
              <a:t>Σταματήστε την ενδοφλέβια έγχυση αν υπάρξει:</a:t>
            </a:r>
          </a:p>
          <a:p>
            <a:pPr indent="-306388" algn="ctr">
              <a:buNone/>
              <a:tabLst>
                <a:tab pos="309563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r>
              <a:rPr lang="el-GR" altLang="el-GR" sz="1300" b="1" dirty="0">
                <a:solidFill>
                  <a:schemeClr val="accent1"/>
                </a:solidFill>
              </a:rPr>
              <a:t>Αρτηριακή υπόταση </a:t>
            </a:r>
            <a:r>
              <a:rPr lang="el-GR" altLang="el-GR" sz="1300" dirty="0"/>
              <a:t>ΣΑΠ&lt;100</a:t>
            </a:r>
          </a:p>
          <a:p>
            <a:pPr indent="-306388" algn="ctr">
              <a:buNone/>
              <a:tabLst>
                <a:tab pos="309563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r>
              <a:rPr lang="el-GR" altLang="el-GR" sz="1300" b="1" dirty="0">
                <a:solidFill>
                  <a:schemeClr val="accent1"/>
                </a:solidFill>
              </a:rPr>
              <a:t>Ανθιστάμενη στη θεραπεία ΑΥ </a:t>
            </a:r>
            <a:r>
              <a:rPr lang="el-GR" altLang="el-GR" sz="1300" dirty="0"/>
              <a:t>&gt;5', ΣΑΠ&gt;185 ή ΔΑΠ&gt;110</a:t>
            </a:r>
          </a:p>
          <a:p>
            <a:pPr indent="-306388" algn="ctr">
              <a:buNone/>
              <a:tabLst>
                <a:tab pos="309563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r>
              <a:rPr lang="el-GR" altLang="el-GR" sz="1300" b="1" dirty="0">
                <a:solidFill>
                  <a:schemeClr val="accent1"/>
                </a:solidFill>
              </a:rPr>
              <a:t>Νευρολογική επιδείνωση</a:t>
            </a:r>
            <a:r>
              <a:rPr lang="el-GR" altLang="el-GR" sz="1300" b="1" dirty="0"/>
              <a:t>: NIHSS αύξηση&gt;4, GCS μείωση &gt;2, </a:t>
            </a:r>
            <a:r>
              <a:rPr lang="el-GR" altLang="el-GR" sz="1300" b="1" dirty="0" err="1"/>
              <a:t>αντίπλευρα</a:t>
            </a:r>
            <a:r>
              <a:rPr lang="el-GR" altLang="el-GR" sz="1300" b="1" dirty="0"/>
              <a:t> εστιακά σημεία</a:t>
            </a:r>
          </a:p>
          <a:p>
            <a:pPr indent="-306388" algn="ctr">
              <a:buNone/>
              <a:tabLst>
                <a:tab pos="309563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r>
              <a:rPr lang="el-GR" altLang="el-GR" sz="1300" b="1" dirty="0">
                <a:solidFill>
                  <a:schemeClr val="accent1"/>
                </a:solidFill>
              </a:rPr>
              <a:t>Μείζονα αιμορραγία</a:t>
            </a:r>
          </a:p>
          <a:p>
            <a:pPr indent="-306388" algn="ctr">
              <a:buNone/>
              <a:tabLst>
                <a:tab pos="309563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r>
              <a:rPr lang="el-GR" altLang="el-GR" sz="1300" b="1" dirty="0" err="1">
                <a:solidFill>
                  <a:schemeClr val="accent1"/>
                </a:solidFill>
              </a:rPr>
              <a:t>Αναφυλακτική</a:t>
            </a:r>
            <a:r>
              <a:rPr lang="el-GR" altLang="el-GR" sz="1300" b="1" dirty="0">
                <a:solidFill>
                  <a:schemeClr val="accent1"/>
                </a:solidFill>
              </a:rPr>
              <a:t> αντίδραση</a:t>
            </a:r>
            <a:endParaRPr lang="el-GR" altLang="el-GR" sz="1300" dirty="0"/>
          </a:p>
          <a:p>
            <a:pPr indent="-306388" algn="ctr">
              <a:buNone/>
              <a:tabLst>
                <a:tab pos="309563" algn="l"/>
                <a:tab pos="404813" algn="l"/>
                <a:tab pos="812800" algn="l"/>
                <a:tab pos="1219200" algn="l"/>
                <a:tab pos="1627188" algn="l"/>
                <a:tab pos="2035175" algn="l"/>
                <a:tab pos="2441575" algn="l"/>
                <a:tab pos="2849563" algn="l"/>
                <a:tab pos="3255963" algn="l"/>
                <a:tab pos="3663950" algn="l"/>
                <a:tab pos="4071938" algn="l"/>
                <a:tab pos="4478338" algn="l"/>
                <a:tab pos="4886325" algn="l"/>
                <a:tab pos="5292725" algn="l"/>
                <a:tab pos="5700713" algn="l"/>
                <a:tab pos="6108700" algn="l"/>
                <a:tab pos="6515100" algn="l"/>
                <a:tab pos="6923088" algn="l"/>
                <a:tab pos="7329488" algn="l"/>
                <a:tab pos="7737475" algn="l"/>
                <a:tab pos="8145463" algn="l"/>
              </a:tabLst>
            </a:pPr>
            <a:r>
              <a:rPr lang="el-GR" altLang="el-GR" sz="1300" b="1" dirty="0">
                <a:solidFill>
                  <a:schemeClr val="accent1"/>
                </a:solidFill>
              </a:rPr>
              <a:t>Επιληπτική κρίση </a:t>
            </a:r>
            <a:r>
              <a:rPr lang="el-GR" altLang="el-GR" sz="1300" dirty="0"/>
              <a:t>(προσοχή! Σε πολλές περιπτώσεις είναι αποτέλεσμα </a:t>
            </a:r>
            <a:r>
              <a:rPr lang="el-GR" altLang="el-GR" sz="1300" dirty="0" err="1"/>
              <a:t>επαναιμάτωσης</a:t>
            </a:r>
            <a:r>
              <a:rPr lang="el-GR" altLang="el-GR" sz="1300" dirty="0"/>
              <a:t>!)</a:t>
            </a:r>
          </a:p>
        </p:txBody>
      </p:sp>
      <p:pic>
        <p:nvPicPr>
          <p:cNvPr id="20890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42" y="1193694"/>
            <a:ext cx="5854700" cy="209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1497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idx="1"/>
          </p:nvPr>
        </p:nvSpPr>
        <p:spPr>
          <a:xfrm>
            <a:off x="576416" y="1279209"/>
            <a:ext cx="5588000" cy="435768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tlCol="0">
            <a:normAutofit lnSpcReduction="10000"/>
          </a:bodyPr>
          <a:lstStyle/>
          <a:p>
            <a:pPr marL="342865" indent="-306693" defTabSz="457153">
              <a:buNone/>
              <a:tabLst>
                <a:tab pos="311013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r>
              <a:rPr lang="el-GR" sz="1500" dirty="0"/>
              <a:t>Εισαγωγή σε </a:t>
            </a:r>
            <a:r>
              <a:rPr lang="el-GR" sz="1500" b="1" dirty="0"/>
              <a:t>μονάδα εγκεφαλικών </a:t>
            </a:r>
            <a:r>
              <a:rPr lang="el-GR" sz="1500" dirty="0"/>
              <a:t>όπου διενεργείται τακτική νευρολογική εξέταση καθώς και μόνιτορ ζωτικών σημείων και ΗΚΓ</a:t>
            </a:r>
          </a:p>
          <a:p>
            <a:pPr marL="342865" indent="-306693" defTabSz="457153">
              <a:buNone/>
              <a:tabLst>
                <a:tab pos="311013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r>
              <a:rPr lang="el-GR" sz="1500" b="1" dirty="0"/>
              <a:t>ΑΠ&lt;180/105</a:t>
            </a:r>
            <a:r>
              <a:rPr lang="en-US" sz="1500" b="1" dirty="0"/>
              <a:t>mmHg</a:t>
            </a:r>
            <a:endParaRPr lang="el-GR" sz="1500" b="1" dirty="0"/>
          </a:p>
          <a:p>
            <a:pPr marL="342865" indent="-306693" defTabSz="457153">
              <a:buNone/>
              <a:tabLst>
                <a:tab pos="311013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r>
              <a:rPr lang="el-GR" sz="1500" dirty="0"/>
              <a:t>Γλυκόζη/12ωρο για μη διαβητικούς, </a:t>
            </a:r>
            <a:r>
              <a:rPr lang="el-GR" sz="1500" b="1" dirty="0"/>
              <a:t>&lt;1</a:t>
            </a:r>
            <a:r>
              <a:rPr lang="en-US" sz="1500" b="1" dirty="0"/>
              <a:t>4</a:t>
            </a:r>
            <a:r>
              <a:rPr lang="el-GR" sz="1500" b="1" dirty="0"/>
              <a:t>0</a:t>
            </a:r>
            <a:r>
              <a:rPr lang="en-US" sz="1500" b="1" dirty="0"/>
              <a:t>mg/</a:t>
            </a:r>
            <a:r>
              <a:rPr lang="en-US" sz="1500" b="1" dirty="0" err="1"/>
              <a:t>dL</a:t>
            </a:r>
            <a:r>
              <a:rPr lang="el-GR" sz="1500" dirty="0"/>
              <a:t>, αν χρειαστεί με IV ινσουλίνη, συνεχής μέτρηση</a:t>
            </a:r>
          </a:p>
          <a:p>
            <a:pPr marL="342865" indent="-306693" defTabSz="457153">
              <a:buNone/>
              <a:tabLst>
                <a:tab pos="311013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r>
              <a:rPr lang="el-GR" sz="1500" b="1" u="sng" dirty="0"/>
              <a:t>Απαγορεύονται</a:t>
            </a:r>
            <a:r>
              <a:rPr lang="el-GR" sz="1500" u="sng" dirty="0"/>
              <a:t> αντιαιμοπεταλιακά, αντιπηκτικά, ΗΧΜΒ</a:t>
            </a:r>
          </a:p>
          <a:p>
            <a:pPr marL="342865" indent="-306693" defTabSz="457153">
              <a:buNone/>
              <a:tabLst>
                <a:tab pos="311013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r>
              <a:rPr lang="el-GR" sz="1500" dirty="0"/>
              <a:t>Αν χρειαστεί ουροκαθετήρας, καλύτερα 1 ώρα μετά τη λήξη της έγχυσης, ιδανικά μετά από 24 ώρες</a:t>
            </a:r>
          </a:p>
          <a:p>
            <a:pPr marL="342865" indent="-306693" defTabSz="457153">
              <a:buNone/>
              <a:tabLst>
                <a:tab pos="311013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r>
              <a:rPr lang="el-GR" sz="1500" dirty="0"/>
              <a:t>Αποφυγή τοποθέτησης κεντρικών γραμμών και μέτρηση αερίων αίματος για 24 ώρες, φλεβοκέντηση για 12 ώρες</a:t>
            </a:r>
          </a:p>
          <a:p>
            <a:pPr marL="342865" indent="-306693" defTabSz="457153">
              <a:buNone/>
              <a:tabLst>
                <a:tab pos="311013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r>
              <a:rPr lang="el-GR" sz="1500" dirty="0"/>
              <a:t>Θεραπεία </a:t>
            </a:r>
            <a:r>
              <a:rPr lang="el-GR" sz="1500" b="1" dirty="0"/>
              <a:t>υπερθερμίας</a:t>
            </a:r>
            <a:r>
              <a:rPr lang="el-GR" sz="1500" dirty="0"/>
              <a:t> με παρακεταμόλη, έλεγχος για λοίμωξη</a:t>
            </a:r>
          </a:p>
          <a:p>
            <a:pPr marL="342865" indent="-306693" defTabSz="457153">
              <a:buNone/>
              <a:tabLst>
                <a:tab pos="311013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r>
              <a:rPr lang="el-GR" sz="1500" dirty="0"/>
              <a:t>Χορήγηση </a:t>
            </a:r>
            <a:r>
              <a:rPr lang="el-GR" sz="1500" b="1" dirty="0"/>
              <a:t>Ο2</a:t>
            </a:r>
            <a:r>
              <a:rPr lang="el-GR" sz="1500" dirty="0"/>
              <a:t> αν SaO2&lt;95%</a:t>
            </a:r>
          </a:p>
          <a:p>
            <a:pPr marL="342865" indent="-306693" defTabSz="457153">
              <a:buNone/>
              <a:tabLst>
                <a:tab pos="311013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r>
              <a:rPr lang="el-GR" sz="1500" dirty="0"/>
              <a:t>Έναρξη </a:t>
            </a:r>
            <a:r>
              <a:rPr lang="el-GR" sz="1500" b="1" dirty="0"/>
              <a:t>διερεύνησης των αιτιών </a:t>
            </a:r>
            <a:r>
              <a:rPr lang="el-GR" sz="1500" dirty="0"/>
              <a:t>του ΑΕΕ με εξετάσεις παρά την κλίνη του ασθενή (τρίπλεξ καρωτίδων, διακρανιακό ντόπλερ, μόνιτορ ΗΚΓ, τρίπλεξ καρδιάς)</a:t>
            </a: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739" y="2713430"/>
            <a:ext cx="3960433" cy="3954950"/>
          </a:xfrm>
          <a:prstGeom prst="rect">
            <a:avLst/>
          </a:prstGeom>
        </p:spPr>
      </p:pic>
      <p:pic>
        <p:nvPicPr>
          <p:cNvPr id="8" name="Θέση περιεχομένου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739" y="91440"/>
            <a:ext cx="3874022" cy="239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9164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pressure and thrombolysis</a:t>
            </a:r>
          </a:p>
        </p:txBody>
      </p:sp>
      <p:pic>
        <p:nvPicPr>
          <p:cNvPr id="4" name="Θέση περιεχομένου 3" descr="Απόσπασμα οθόνης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33" y="1446848"/>
            <a:ext cx="7852973" cy="4832031"/>
          </a:xfrm>
        </p:spPr>
      </p:pic>
      <p:cxnSp>
        <p:nvCxnSpPr>
          <p:cNvPr id="7" name="Ευθεία γραμμή σύνδεσης 6"/>
          <p:cNvCxnSpPr/>
          <p:nvPr/>
        </p:nvCxnSpPr>
        <p:spPr>
          <a:xfrm>
            <a:off x="5151120" y="2113280"/>
            <a:ext cx="2997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Ευθεία γραμμή σύνδεσης 7"/>
          <p:cNvCxnSpPr/>
          <p:nvPr/>
        </p:nvCxnSpPr>
        <p:spPr>
          <a:xfrm flipV="1">
            <a:off x="881733" y="3942080"/>
            <a:ext cx="4797707" cy="101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Ευθεία γραμμή σύνδεσης 9"/>
          <p:cNvCxnSpPr/>
          <p:nvPr/>
        </p:nvCxnSpPr>
        <p:spPr>
          <a:xfrm flipV="1">
            <a:off x="1636113" y="5110480"/>
            <a:ext cx="2559967" cy="101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Ευθεία γραμμή σύνδεσης 11"/>
          <p:cNvCxnSpPr/>
          <p:nvPr/>
        </p:nvCxnSpPr>
        <p:spPr>
          <a:xfrm>
            <a:off x="4091939" y="4748292"/>
            <a:ext cx="1252221" cy="32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Ευθεία γραμμή σύνδεσης 15"/>
          <p:cNvCxnSpPr/>
          <p:nvPr/>
        </p:nvCxnSpPr>
        <p:spPr>
          <a:xfrm>
            <a:off x="1005840" y="5943600"/>
            <a:ext cx="7264400" cy="304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Ορθογώνιο 18"/>
          <p:cNvSpPr/>
          <p:nvPr/>
        </p:nvSpPr>
        <p:spPr>
          <a:xfrm>
            <a:off x="6893560" y="6277390"/>
            <a:ext cx="44602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212121"/>
                </a:solidFill>
              </a:rPr>
              <a:t>Bath PM.. </a:t>
            </a:r>
            <a:r>
              <a:rPr lang="en-US" sz="1400" dirty="0" err="1">
                <a:solidFill>
                  <a:srgbClr val="212121"/>
                </a:solidFill>
              </a:rPr>
              <a:t>Tsivgoulis</a:t>
            </a:r>
            <a:r>
              <a:rPr lang="en-US" sz="1400" dirty="0">
                <a:solidFill>
                  <a:srgbClr val="212121"/>
                </a:solidFill>
              </a:rPr>
              <a:t> G et al Stroke. 2022;53(4):1074-1084.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778982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9F4F97-253A-EF47-9989-A2CA3D824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9908"/>
            <a:ext cx="10515600" cy="1325563"/>
          </a:xfrm>
        </p:spPr>
        <p:txBody>
          <a:bodyPr/>
          <a:lstStyle/>
          <a:p>
            <a:pPr algn="ctr"/>
            <a:r>
              <a:rPr lang="el-GR" dirty="0" err="1"/>
              <a:t>Επιπλοκ</a:t>
            </a:r>
            <a:r>
              <a:rPr lang="en-US" dirty="0" err="1"/>
              <a:t>έ</a:t>
            </a:r>
            <a:r>
              <a:rPr lang="el-GR" dirty="0"/>
              <a:t>ς της ΕΦ </a:t>
            </a:r>
            <a:r>
              <a:rPr lang="el-GR" dirty="0" err="1"/>
              <a:t>Θρομβόλυσης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66F7B9A-ACD2-4941-AB15-D847ED581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43" y="918841"/>
            <a:ext cx="8588829" cy="5514330"/>
          </a:xfrm>
          <a:noFill/>
        </p:spPr>
        <p:txBody>
          <a:bodyPr wrap="square" rtlCol="0">
            <a:spAutoFit/>
          </a:bodyPr>
          <a:lstStyle/>
          <a:p>
            <a:pPr marL="0"/>
            <a:r>
              <a:rPr lang="el-GR" sz="1800" dirty="0" err="1"/>
              <a:t>Συμπτωματική</a:t>
            </a:r>
            <a:r>
              <a:rPr lang="el-GR" sz="1800" dirty="0"/>
              <a:t> </a:t>
            </a:r>
            <a:r>
              <a:rPr lang="el-GR" sz="1800" dirty="0" err="1"/>
              <a:t>ενδοκράνια</a:t>
            </a:r>
            <a:r>
              <a:rPr lang="el-GR" sz="1800" dirty="0"/>
              <a:t> αιμορραγία </a:t>
            </a:r>
          </a:p>
          <a:p>
            <a:pPr marL="628650" lvl="1" indent="-171450"/>
            <a:r>
              <a:rPr lang="el-GR" sz="1300" dirty="0"/>
              <a:t>η πιο απειλητική επιπλοκή </a:t>
            </a:r>
          </a:p>
          <a:p>
            <a:pPr marL="628650" lvl="1" indent="-171450"/>
            <a:r>
              <a:rPr lang="el-GR" sz="1300" dirty="0"/>
              <a:t>2% έως 7%</a:t>
            </a:r>
          </a:p>
          <a:p>
            <a:pPr marL="628650" lvl="1" indent="-171450"/>
            <a:r>
              <a:rPr lang="el-GR" sz="1300" dirty="0"/>
              <a:t>Παράγοντες κινδύνου: </a:t>
            </a:r>
            <a:endParaRPr lang="en-US" sz="1300" dirty="0"/>
          </a:p>
          <a:p>
            <a:pPr marL="628650" lvl="1" indent="-171450"/>
            <a:endParaRPr lang="el-GR" sz="1300" dirty="0"/>
          </a:p>
          <a:p>
            <a:pPr marL="628650" lvl="1" indent="-171450"/>
            <a:endParaRPr lang="el-GR" sz="1300" dirty="0"/>
          </a:p>
          <a:p>
            <a:pPr marL="628650" lvl="1" indent="-171450"/>
            <a:endParaRPr lang="el-GR" sz="1300" dirty="0"/>
          </a:p>
          <a:p>
            <a:pPr marL="628650" lvl="1" indent="-171450"/>
            <a:endParaRPr lang="el-GR" sz="1300" dirty="0"/>
          </a:p>
          <a:p>
            <a:pPr marL="628650" lvl="1" indent="-171450"/>
            <a:endParaRPr lang="el-GR" sz="1300" dirty="0"/>
          </a:p>
          <a:p>
            <a:pPr marL="628650" lvl="1" indent="-171450"/>
            <a:endParaRPr lang="el-GR" sz="1300" dirty="0"/>
          </a:p>
          <a:p>
            <a:pPr marL="0"/>
            <a:endParaRPr lang="el-GR" sz="1800" dirty="0"/>
          </a:p>
          <a:p>
            <a:pPr marL="0"/>
            <a:r>
              <a:rPr lang="el-GR" sz="1800" dirty="0"/>
              <a:t>Αιμορραγίες</a:t>
            </a:r>
            <a:endParaRPr lang="en-US" sz="1800" dirty="0"/>
          </a:p>
          <a:p>
            <a:pPr marL="0"/>
            <a:endParaRPr lang="el-GR" sz="1800" dirty="0"/>
          </a:p>
          <a:p>
            <a:pPr marL="0"/>
            <a:r>
              <a:rPr lang="el-GR" sz="1800" dirty="0" err="1"/>
              <a:t>Στοματογλωσσικό</a:t>
            </a:r>
            <a:r>
              <a:rPr lang="el-GR" sz="1800" dirty="0"/>
              <a:t> οίδημα</a:t>
            </a:r>
          </a:p>
          <a:p>
            <a:pPr marL="628650" lvl="1" indent="-171450"/>
            <a:r>
              <a:rPr lang="el-GR" sz="1300" dirty="0"/>
              <a:t>1-2% , κατά την έγχυση της </a:t>
            </a:r>
            <a:r>
              <a:rPr lang="el-GR" sz="1300" dirty="0" err="1"/>
              <a:t>αλτεπλάσης</a:t>
            </a:r>
            <a:endParaRPr lang="el-GR" sz="1300" dirty="0"/>
          </a:p>
          <a:p>
            <a:pPr marL="628650" lvl="1" indent="-171450"/>
            <a:r>
              <a:rPr lang="el-GR" sz="1300" dirty="0"/>
              <a:t>Παράγοντες κινδύνου</a:t>
            </a:r>
            <a:r>
              <a:rPr lang="en-US" sz="1300" dirty="0"/>
              <a:t>: </a:t>
            </a:r>
            <a:r>
              <a:rPr lang="el-GR" sz="1300" dirty="0" err="1"/>
              <a:t>αντιυπερτασική</a:t>
            </a:r>
            <a:r>
              <a:rPr lang="el-GR" sz="1300" dirty="0"/>
              <a:t> αγωγή με α</a:t>
            </a:r>
            <a:r>
              <a:rPr lang="en-US" sz="1300" dirty="0"/>
              <a:t>MEA</a:t>
            </a:r>
          </a:p>
          <a:p>
            <a:pPr marL="457200" lvl="1" indent="0">
              <a:buNone/>
            </a:pPr>
            <a:r>
              <a:rPr lang="en-US" sz="1300" dirty="0"/>
              <a:t>     </a:t>
            </a:r>
            <a:r>
              <a:rPr lang="el-GR" sz="1300" dirty="0"/>
              <a:t> και το ισχαιμικό </a:t>
            </a:r>
            <a:r>
              <a:rPr lang="el-GR" sz="1300" dirty="0" err="1"/>
              <a:t>έμφρακτο</a:t>
            </a:r>
            <a:r>
              <a:rPr lang="el-GR" sz="1300" dirty="0"/>
              <a:t> στην περιοχή της νήσου </a:t>
            </a:r>
          </a:p>
          <a:p>
            <a:pPr marL="628650" lvl="1" indent="-171450"/>
            <a:r>
              <a:rPr lang="el-GR" sz="1300" dirty="0"/>
              <a:t>Διακοπή χορήγησης της </a:t>
            </a:r>
            <a:r>
              <a:rPr lang="el-GR" sz="1300" dirty="0" err="1"/>
              <a:t>αλτεπλάσης</a:t>
            </a:r>
            <a:endParaRPr lang="el-GR" sz="1300" dirty="0"/>
          </a:p>
          <a:p>
            <a:pPr marL="628650" lvl="1" indent="-171450"/>
            <a:r>
              <a:rPr lang="el-GR" sz="1300" dirty="0" err="1"/>
              <a:t>αντιισταμινικά</a:t>
            </a:r>
            <a:r>
              <a:rPr lang="el-GR" sz="1300" dirty="0"/>
              <a:t>, </a:t>
            </a:r>
            <a:r>
              <a:rPr lang="el-GR" sz="1300" dirty="0" err="1"/>
              <a:t>κορτικοστεροειδή</a:t>
            </a:r>
            <a:r>
              <a:rPr lang="el-GR" sz="1300" dirty="0"/>
              <a:t> και αδρεναλίνη εάν είναι απαραίτητη</a:t>
            </a:r>
          </a:p>
          <a:p>
            <a:pPr marL="628650" lvl="1" indent="-171450"/>
            <a:r>
              <a:rPr lang="el-GR" sz="1300" dirty="0"/>
              <a:t> Διασωλήνωση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D3AE53-F47E-6F4A-A6D0-3F6966EEFADD}"/>
              </a:ext>
            </a:extLst>
          </p:cNvPr>
          <p:cNvSpPr txBox="1"/>
          <p:nvPr/>
        </p:nvSpPr>
        <p:spPr>
          <a:xfrm>
            <a:off x="8420463" y="6550224"/>
            <a:ext cx="3629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 err="1"/>
              <a:t>Tsivgoulis</a:t>
            </a:r>
            <a:r>
              <a:rPr lang="el-GR" sz="1400" dirty="0"/>
              <a:t> G </a:t>
            </a:r>
            <a:r>
              <a:rPr lang="de-DE" sz="1400" dirty="0"/>
              <a:t>et al., </a:t>
            </a:r>
            <a:r>
              <a:rPr lang="el-GR" sz="1400" dirty="0" err="1"/>
              <a:t>Ann</a:t>
            </a:r>
            <a:r>
              <a:rPr lang="el-GR" sz="1400" dirty="0"/>
              <a:t> </a:t>
            </a:r>
            <a:r>
              <a:rPr lang="el-GR" sz="1400" dirty="0" err="1"/>
              <a:t>Neurol</a:t>
            </a:r>
            <a:r>
              <a:rPr lang="el-GR" sz="1400" dirty="0"/>
              <a:t> 2018;84:89-97. </a:t>
            </a:r>
          </a:p>
        </p:txBody>
      </p:sp>
      <p:pic>
        <p:nvPicPr>
          <p:cNvPr id="6" name="Εικόνα 5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152A0AB4-EFB1-5948-B6C0-3D905209D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8006" y="1048717"/>
            <a:ext cx="4153994" cy="26604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99DF47-447E-7940-B4C4-A7BED0807E55}"/>
              </a:ext>
            </a:extLst>
          </p:cNvPr>
          <p:cNvSpPr txBox="1"/>
          <p:nvPr/>
        </p:nvSpPr>
        <p:spPr>
          <a:xfrm>
            <a:off x="591124" y="2016369"/>
            <a:ext cx="320457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l-GR" sz="1300" dirty="0"/>
              <a:t>ηλικία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l-GR" sz="1300" dirty="0"/>
              <a:t>βαρύτερη συμπτωματολογία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l-GR" sz="1300" dirty="0"/>
              <a:t>υψηλότερη αρχική τιμή γλυκόζης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l-GR" sz="1300" dirty="0"/>
              <a:t>υπέρταση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l-GR" sz="1300" dirty="0"/>
              <a:t>συμφορητική καρδιακή ανεπάρκεια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l-GR" sz="1300" dirty="0"/>
              <a:t>νεφρική ανεπάρκεια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l-GR" sz="13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541153-4299-EE40-9F7F-597A23DEB115}"/>
              </a:ext>
            </a:extLst>
          </p:cNvPr>
          <p:cNvSpPr txBox="1"/>
          <p:nvPr/>
        </p:nvSpPr>
        <p:spPr>
          <a:xfrm>
            <a:off x="3620545" y="1967625"/>
            <a:ext cx="4153993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2pPr marL="628650" lvl="1" indent="-171450">
              <a:buFont typeface="Arial" panose="020B0604020202020204" pitchFamily="34" charset="0"/>
              <a:buChar char="•"/>
              <a:defRPr sz="1100"/>
            </a:lvl2pPr>
          </a:lstStyle>
          <a:p>
            <a:pPr lvl="1"/>
            <a:r>
              <a:rPr lang="el-GR" sz="1300" dirty="0"/>
              <a:t>σακχαρώδης διαβήτης</a:t>
            </a:r>
          </a:p>
          <a:p>
            <a:pPr lvl="1"/>
            <a:r>
              <a:rPr lang="el-GR" sz="1300" dirty="0"/>
              <a:t>στεφανιαία νόσος</a:t>
            </a:r>
          </a:p>
          <a:p>
            <a:pPr lvl="1"/>
            <a:r>
              <a:rPr lang="el-GR" sz="1300" dirty="0"/>
              <a:t>κολπική μαρμαρυγή</a:t>
            </a:r>
          </a:p>
          <a:p>
            <a:pPr lvl="1"/>
            <a:r>
              <a:rPr lang="el-GR" sz="1300" dirty="0" err="1"/>
              <a:t>λευκοεγκεφαλοπάθεια</a:t>
            </a:r>
            <a:endParaRPr lang="el-GR" sz="1300" dirty="0"/>
          </a:p>
          <a:p>
            <a:pPr lvl="1"/>
            <a:r>
              <a:rPr lang="el-GR" sz="1300" dirty="0"/>
              <a:t>απεικόνιση ισχαιμικού </a:t>
            </a:r>
            <a:r>
              <a:rPr lang="el-GR" sz="1300" dirty="0" err="1"/>
              <a:t>εμφράκτου</a:t>
            </a:r>
            <a:r>
              <a:rPr lang="el-GR" sz="1300" dirty="0"/>
              <a:t> σε σύντομο χρονικό διάστημα από την έναρξή του στην αξονική εγκεφάλου</a:t>
            </a:r>
            <a:endParaRPr lang="en-US" sz="1300" dirty="0"/>
          </a:p>
        </p:txBody>
      </p:sp>
      <p:pic>
        <p:nvPicPr>
          <p:cNvPr id="9" name="Εικόνα 8" descr="Εικόνα που περιέχει άνδρας, κλείσιμο, μάτια&#10;&#10;Περιγραφή που δημιουργήθηκε αυτόματα">
            <a:extLst>
              <a:ext uri="{FF2B5EF4-FFF2-40B4-BE49-F238E27FC236}">
                <a16:creationId xmlns:a16="http://schemas.microsoft.com/office/drawing/2014/main" id="{5A5C4EB6-8CA0-F842-8ACD-5DB369F61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9444" y="4289406"/>
            <a:ext cx="6304667" cy="212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8861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Απόσπασμα οθόνης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40" y="2646809"/>
            <a:ext cx="7709652" cy="3655147"/>
          </a:xfrm>
        </p:spPr>
      </p:pic>
      <p:sp>
        <p:nvSpPr>
          <p:cNvPr id="4" name="Ορθογώνιο 3"/>
          <p:cNvSpPr/>
          <p:nvPr/>
        </p:nvSpPr>
        <p:spPr>
          <a:xfrm>
            <a:off x="5435600" y="6383021"/>
            <a:ext cx="6421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212121"/>
                </a:solidFill>
              </a:rPr>
              <a:t>Theodorou</a:t>
            </a:r>
            <a:r>
              <a:rPr lang="en-US" sz="1400" dirty="0">
                <a:solidFill>
                  <a:srgbClr val="212121"/>
                </a:solidFill>
              </a:rPr>
              <a:t> A et al </a:t>
            </a:r>
            <a:r>
              <a:rPr lang="en-US" sz="1400" dirty="0" err="1">
                <a:solidFill>
                  <a:srgbClr val="212121"/>
                </a:solidFill>
              </a:rPr>
              <a:t>Tsivgoulis</a:t>
            </a:r>
            <a:r>
              <a:rPr lang="en-US" sz="1400" dirty="0">
                <a:solidFill>
                  <a:srgbClr val="212121"/>
                </a:solidFill>
              </a:rPr>
              <a:t> G  </a:t>
            </a:r>
            <a:r>
              <a:rPr lang="en-US" sz="1400" dirty="0" err="1">
                <a:solidFill>
                  <a:srgbClr val="212121"/>
                </a:solidFill>
              </a:rPr>
              <a:t>Eur</a:t>
            </a:r>
            <a:r>
              <a:rPr lang="en-US" sz="1400" dirty="0">
                <a:solidFill>
                  <a:srgbClr val="212121"/>
                </a:solidFill>
              </a:rPr>
              <a:t> J Neurol. Published online December 28, 2023. </a:t>
            </a:r>
            <a:endParaRPr lang="en-US" sz="1400" dirty="0"/>
          </a:p>
        </p:txBody>
      </p:sp>
      <p:pic>
        <p:nvPicPr>
          <p:cNvPr id="6" name="Εικόνα 5" descr="Απόσπασμα οθόνης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11" y="505385"/>
            <a:ext cx="5052498" cy="1722269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6145012" y="473328"/>
            <a:ext cx="44010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1C1D1E"/>
                </a:solidFill>
                <a:latin typeface="Open Sans"/>
              </a:rPr>
              <a:t>Forty-five minutes after </a:t>
            </a:r>
            <a:r>
              <a:rPr lang="en-US" sz="1200" dirty="0" err="1">
                <a:solidFill>
                  <a:srgbClr val="1C1D1E"/>
                </a:solidFill>
                <a:latin typeface="Open Sans"/>
              </a:rPr>
              <a:t>alteplase</a:t>
            </a:r>
            <a:r>
              <a:rPr lang="en-US" sz="1200" dirty="0">
                <a:solidFill>
                  <a:srgbClr val="1C1D1E"/>
                </a:solidFill>
                <a:latin typeface="Open Sans"/>
              </a:rPr>
              <a:t> bolus, prominent edema of the left side of tongue, </a:t>
            </a:r>
            <a:r>
              <a:rPr lang="en-US" sz="1200" dirty="0" err="1">
                <a:solidFill>
                  <a:srgbClr val="1C1D1E"/>
                </a:solidFill>
                <a:latin typeface="Open Sans"/>
              </a:rPr>
              <a:t>ipsilaterally</a:t>
            </a:r>
            <a:r>
              <a:rPr lang="en-US" sz="1200" dirty="0">
                <a:solidFill>
                  <a:srgbClr val="1C1D1E"/>
                </a:solidFill>
                <a:latin typeface="Open Sans"/>
              </a:rPr>
              <a:t> to the hemiparesis was documented (a). Despite </a:t>
            </a:r>
            <a:r>
              <a:rPr lang="en-US" sz="1200" dirty="0" err="1">
                <a:solidFill>
                  <a:srgbClr val="1C1D1E"/>
                </a:solidFill>
                <a:latin typeface="Open Sans"/>
              </a:rPr>
              <a:t>alteplase</a:t>
            </a:r>
            <a:r>
              <a:rPr lang="en-US" sz="1200" dirty="0">
                <a:solidFill>
                  <a:srgbClr val="1C1D1E"/>
                </a:solidFill>
                <a:latin typeface="Open Sans"/>
              </a:rPr>
              <a:t> discontinuation, edema gradually expanded to the opposite side of tongue and lips (b). Administration of hydrocortisone/dimetindene intravenously and adrenaline intramuscularly did not lead to clinical improvement. However, substantial resolution of OA was observed 15 min following the subcutaneous </a:t>
            </a:r>
            <a:r>
              <a:rPr lang="en-US" sz="1200" dirty="0" err="1">
                <a:solidFill>
                  <a:srgbClr val="1C1D1E"/>
                </a:solidFill>
                <a:latin typeface="Open Sans"/>
              </a:rPr>
              <a:t>icatibant</a:t>
            </a:r>
            <a:r>
              <a:rPr lang="en-US" sz="1200" dirty="0">
                <a:solidFill>
                  <a:srgbClr val="1C1D1E"/>
                </a:solidFill>
                <a:latin typeface="Open Sans"/>
              </a:rPr>
              <a:t> administration at a dose of 30 mg (c).</a:t>
            </a:r>
            <a:endParaRPr lang="en-US" sz="1200" dirty="0"/>
          </a:p>
        </p:txBody>
      </p:sp>
      <p:sp>
        <p:nvSpPr>
          <p:cNvPr id="8" name="Ορθογώνιο 7"/>
          <p:cNvSpPr/>
          <p:nvPr/>
        </p:nvSpPr>
        <p:spPr>
          <a:xfrm>
            <a:off x="5435600" y="6188601"/>
            <a:ext cx="54762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 err="1"/>
              <a:t>Κρασνίκοβα</a:t>
            </a:r>
            <a:r>
              <a:rPr lang="el-GR" sz="1400" dirty="0"/>
              <a:t> Ε και συν. Αρχεία Κλινικής Νευρολογίας </a:t>
            </a:r>
            <a:r>
              <a:rPr lang="en-US" sz="1400" dirty="0"/>
              <a:t>31:3-2022, 70-73</a:t>
            </a:r>
          </a:p>
        </p:txBody>
      </p:sp>
    </p:spTree>
    <p:extLst>
      <p:ext uri="{BB962C8B-B14F-4D97-AF65-F5344CB8AC3E}">
        <p14:creationId xmlns:p14="http://schemas.microsoft.com/office/powerpoint/2010/main" val="12760683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27185" y="876056"/>
            <a:ext cx="6767146" cy="564783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only approved pharmacological systemic therapy for AIS is IVT with </a:t>
            </a:r>
            <a:r>
              <a:rPr lang="en-US" b="1" dirty="0" err="1">
                <a:solidFill>
                  <a:srgbClr val="FF0000"/>
                </a:solidFill>
              </a:rPr>
              <a:t>alteplase</a:t>
            </a:r>
            <a:r>
              <a:rPr lang="en-US" dirty="0"/>
              <a:t>, an recombinant tissue plasminogen activator (</a:t>
            </a:r>
            <a:r>
              <a:rPr lang="en-US" dirty="0" err="1"/>
              <a:t>rtPA</a:t>
            </a:r>
            <a:r>
              <a:rPr lang="en-US" dirty="0"/>
              <a:t>) that is usually recommended to be administered </a:t>
            </a:r>
            <a:r>
              <a:rPr lang="en-US" b="1" dirty="0"/>
              <a:t>within 4.5 h </a:t>
            </a:r>
            <a:r>
              <a:rPr lang="en-US" dirty="0"/>
              <a:t>of symptom onset.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IVT can be administered alone or in combination with EVT with </a:t>
            </a:r>
            <a:r>
              <a:rPr lang="en-US" b="1" dirty="0">
                <a:solidFill>
                  <a:srgbClr val="00B050"/>
                </a:solidFill>
              </a:rPr>
              <a:t>mechanical </a:t>
            </a:r>
            <a:r>
              <a:rPr lang="en-US" b="1" dirty="0" err="1">
                <a:solidFill>
                  <a:srgbClr val="00B050"/>
                </a:solidFill>
              </a:rPr>
              <a:t>thrombectomy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/>
              <a:t>(MT), in case of </a:t>
            </a:r>
            <a:r>
              <a:rPr lang="en-US" b="1" dirty="0">
                <a:solidFill>
                  <a:srgbClr val="00B050"/>
                </a:solidFill>
              </a:rPr>
              <a:t>large vessel occlusion </a:t>
            </a:r>
            <a:r>
              <a:rPr lang="en-US" dirty="0"/>
              <a:t>(LVO). </a:t>
            </a:r>
          </a:p>
          <a:p>
            <a:endParaRPr lang="en-US" dirty="0"/>
          </a:p>
          <a:p>
            <a:r>
              <a:rPr lang="en-US" dirty="0"/>
              <a:t>MT is recommended </a:t>
            </a:r>
            <a:r>
              <a:rPr lang="en-US" b="1" dirty="0"/>
              <a:t>within 6 h </a:t>
            </a:r>
            <a:r>
              <a:rPr lang="en-US" dirty="0"/>
              <a:t>from symptoms onset in patients with LVO in combination with IVT within 4.5 h of symptom onset and alone between 4.5 h and 6 h of symptom onset.</a:t>
            </a:r>
          </a:p>
        </p:txBody>
      </p:sp>
      <p:pic>
        <p:nvPicPr>
          <p:cNvPr id="4" name="Εικόνα 3" descr="Απόσπασμα οθόνης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139" y="1603034"/>
            <a:ext cx="2388659" cy="3021719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6096000" y="6370003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b="1" dirty="0" err="1">
                <a:solidFill>
                  <a:srgbClr val="212121"/>
                </a:solidFill>
                <a:latin typeface="BlinkMacSystemFont"/>
              </a:rPr>
              <a:t>Mosconi</a:t>
            </a:r>
            <a:r>
              <a:rPr lang="en-US" sz="1400" b="1" dirty="0">
                <a:solidFill>
                  <a:srgbClr val="212121"/>
                </a:solidFill>
                <a:latin typeface="BlinkMacSystemFont"/>
              </a:rPr>
              <a:t> MG, </a:t>
            </a:r>
            <a:r>
              <a:rPr lang="en-US" sz="1400" b="1" dirty="0" err="1">
                <a:solidFill>
                  <a:srgbClr val="212121"/>
                </a:solidFill>
                <a:latin typeface="BlinkMacSystemFont"/>
              </a:rPr>
              <a:t>Paciaroni</a:t>
            </a:r>
            <a:r>
              <a:rPr lang="en-US" sz="1400" b="1" dirty="0">
                <a:solidFill>
                  <a:srgbClr val="212121"/>
                </a:solidFill>
                <a:latin typeface="BlinkMacSystemFont"/>
              </a:rPr>
              <a:t> M. </a:t>
            </a:r>
            <a:r>
              <a:rPr lang="en-US" sz="1400" b="1" dirty="0" err="1">
                <a:solidFill>
                  <a:srgbClr val="212121"/>
                </a:solidFill>
                <a:latin typeface="BlinkMacSystemFont"/>
              </a:rPr>
              <a:t>Eur</a:t>
            </a:r>
            <a:r>
              <a:rPr lang="en-US" sz="1400" b="1" dirty="0">
                <a:solidFill>
                  <a:srgbClr val="212121"/>
                </a:solidFill>
                <a:latin typeface="BlinkMacSystemFont"/>
              </a:rPr>
              <a:t> Neurol. 2022;85(5):349-366. 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4846331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 descr="Απόσπασμα οθόνης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245" y="2173153"/>
            <a:ext cx="4380530" cy="2168792"/>
          </a:xfrm>
        </p:spPr>
      </p:pic>
      <p:sp>
        <p:nvSpPr>
          <p:cNvPr id="8" name="Θέση περιεχομένου 7"/>
          <p:cNvSpPr>
            <a:spLocks noGrp="1"/>
          </p:cNvSpPr>
          <p:nvPr>
            <p:ph sz="half" idx="2"/>
          </p:nvPr>
        </p:nvSpPr>
        <p:spPr>
          <a:xfrm>
            <a:off x="984739" y="1951892"/>
            <a:ext cx="5243146" cy="2593731"/>
          </a:xfrm>
        </p:spPr>
        <p:txBody>
          <a:bodyPr/>
          <a:lstStyle/>
          <a:p>
            <a:r>
              <a:rPr lang="en-US" dirty="0"/>
              <a:t>Advanced neuroimaging</a:t>
            </a:r>
          </a:p>
          <a:p>
            <a:r>
              <a:rPr lang="en-US" dirty="0"/>
              <a:t>Extended time window</a:t>
            </a:r>
          </a:p>
          <a:p>
            <a:r>
              <a:rPr lang="en-US" dirty="0"/>
              <a:t>Novel thrombolytic agents</a:t>
            </a:r>
          </a:p>
          <a:p>
            <a:r>
              <a:rPr lang="en-US" dirty="0"/>
              <a:t>IVT before EVT in LVO</a:t>
            </a:r>
          </a:p>
          <a:p>
            <a:r>
              <a:rPr lang="en-US" dirty="0"/>
              <a:t>Mobile Stroke Units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9886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Advances in neuroimaging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230924" y="4134971"/>
            <a:ext cx="9243646" cy="21046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MRI in patients with AIS with a known time of symptom onset has identified the presence of a visible ischemic lesion on DWI, combined with the absence of a clearly visible </a:t>
            </a:r>
            <a:r>
              <a:rPr lang="en-US" dirty="0" err="1"/>
              <a:t>hyperintense</a:t>
            </a:r>
            <a:r>
              <a:rPr lang="en-US" dirty="0"/>
              <a:t> signal in the same region on FLAIR, as predictive of symptom onset within 4.5 h before imaging.</a:t>
            </a:r>
          </a:p>
        </p:txBody>
      </p:sp>
      <p:pic>
        <p:nvPicPr>
          <p:cNvPr id="4" name="Εικόνα 3" descr="Απόσπασμα οθόνης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385" y="1327638"/>
            <a:ext cx="6939157" cy="2306017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7329853" y="6456851"/>
            <a:ext cx="55245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>
                <a:latin typeface="MinionPro-Regular"/>
              </a:rPr>
              <a:t>Thomalla</a:t>
            </a:r>
            <a:r>
              <a:rPr lang="en-US" sz="1400" b="1" dirty="0">
                <a:latin typeface="MinionPro-Regular"/>
              </a:rPr>
              <a:t> G</a:t>
            </a:r>
            <a:r>
              <a:rPr lang="fr-FR" sz="1400" b="1" dirty="0">
                <a:latin typeface="MinionPro-Regular"/>
              </a:rPr>
              <a:t> et al. </a:t>
            </a:r>
            <a:r>
              <a:rPr lang="en-US" sz="1400" b="1" dirty="0">
                <a:latin typeface="MinionPro-Regular"/>
              </a:rPr>
              <a:t>Lancet Neurol. 2011; 10(11):978–86.</a:t>
            </a:r>
            <a:endParaRPr lang="en-US" sz="1400" b="1" dirty="0"/>
          </a:p>
        </p:txBody>
      </p:sp>
      <p:sp>
        <p:nvSpPr>
          <p:cNvPr id="6" name="Ορθογώνιο 5"/>
          <p:cNvSpPr/>
          <p:nvPr/>
        </p:nvSpPr>
        <p:spPr>
          <a:xfrm>
            <a:off x="2493259" y="3704438"/>
            <a:ext cx="30517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111111"/>
                </a:solidFill>
                <a:latin typeface="Roboto"/>
              </a:rPr>
              <a:t>presence of DWI-FLAIR mismatch (TSS = 1hr)</a:t>
            </a:r>
            <a:endParaRPr lang="en-US" sz="1000" b="0" i="0" dirty="0">
              <a:solidFill>
                <a:srgbClr val="111111"/>
              </a:solidFill>
              <a:effectLst/>
              <a:latin typeface="Roboto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5545017" y="3681354"/>
            <a:ext cx="33105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111111"/>
                </a:solidFill>
                <a:latin typeface="Roboto"/>
              </a:rPr>
              <a:t>absence of DWI-FLAIR mismatch (TSS = 5.25hrs)</a:t>
            </a:r>
            <a:endParaRPr lang="en-US" sz="1100" b="0" i="0" dirty="0">
              <a:solidFill>
                <a:srgbClr val="111111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1933060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Advances in neuroimaging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09600" y="1690688"/>
            <a:ext cx="613410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CT perfusion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CT perfusion in the setting of acute ischemic stroke is understanding and identifying the infarct core and the ischemic penumbra, as a patient with a small core and a large penumbra is most likely to benefit from reperfusion therapies.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core</a:t>
            </a:r>
          </a:p>
          <a:p>
            <a:pPr lvl="1"/>
            <a:r>
              <a:rPr lang="en-US" dirty="0"/>
              <a:t>increased MTT/</a:t>
            </a:r>
            <a:r>
              <a:rPr lang="en-US" dirty="0" err="1"/>
              <a:t>Tmax</a:t>
            </a:r>
            <a:endParaRPr lang="en-US" dirty="0"/>
          </a:p>
          <a:p>
            <a:pPr lvl="1"/>
            <a:r>
              <a:rPr lang="en-US" dirty="0"/>
              <a:t>markedly decreased CBF</a:t>
            </a:r>
          </a:p>
          <a:p>
            <a:pPr lvl="1"/>
            <a:r>
              <a:rPr lang="en-US" dirty="0"/>
              <a:t>markedly decreased CBV</a:t>
            </a:r>
          </a:p>
          <a:p>
            <a:r>
              <a:rPr lang="en-US" dirty="0"/>
              <a:t>penumbra</a:t>
            </a:r>
          </a:p>
          <a:p>
            <a:pPr lvl="1"/>
            <a:r>
              <a:rPr lang="en-US" dirty="0"/>
              <a:t>increased MTT/</a:t>
            </a:r>
            <a:r>
              <a:rPr lang="en-US" dirty="0" err="1"/>
              <a:t>Tmax</a:t>
            </a:r>
            <a:endParaRPr lang="en-US" dirty="0"/>
          </a:p>
          <a:p>
            <a:pPr lvl="1"/>
            <a:r>
              <a:rPr lang="en-US" dirty="0"/>
              <a:t>moderately reduced CBF</a:t>
            </a:r>
          </a:p>
          <a:p>
            <a:pPr lvl="1"/>
            <a:r>
              <a:rPr lang="en-US" dirty="0"/>
              <a:t>near-normal or increased CBV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Εικόνα 4" descr="Απόσπασμα οθόνης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739" y="2498393"/>
            <a:ext cx="3920630" cy="290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77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Advances in neuroimaging</a:t>
            </a:r>
          </a:p>
        </p:txBody>
      </p:sp>
      <p:pic>
        <p:nvPicPr>
          <p:cNvPr id="4" name="Θέση περιεχομένου 3" descr="Απόσπασμα οθόνης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458" y="1699480"/>
            <a:ext cx="4582542" cy="4689475"/>
          </a:xfrm>
        </p:spPr>
      </p:pic>
      <p:sp>
        <p:nvSpPr>
          <p:cNvPr id="5" name="Ορθογώνιο 4"/>
          <p:cNvSpPr/>
          <p:nvPr/>
        </p:nvSpPr>
        <p:spPr>
          <a:xfrm>
            <a:off x="7901354" y="2538607"/>
            <a:ext cx="388033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111111"/>
                </a:solidFill>
                <a:latin typeface="Roboto"/>
              </a:rPr>
              <a:t>MRI perfusion–diffusion mismatch</a:t>
            </a:r>
            <a:endParaRPr lang="en-US" sz="1400" dirty="0">
              <a:solidFill>
                <a:srgbClr val="111111"/>
              </a:solidFill>
              <a:latin typeface="Roboto"/>
            </a:endParaRPr>
          </a:p>
          <a:p>
            <a:pPr algn="just"/>
            <a:endParaRPr lang="en-US" sz="1400" dirty="0">
              <a:solidFill>
                <a:srgbClr val="111111"/>
              </a:solidFill>
              <a:latin typeface="Roboto"/>
            </a:endParaRPr>
          </a:p>
          <a:p>
            <a:pPr algn="just"/>
            <a:r>
              <a:rPr lang="en-US" sz="1400" dirty="0">
                <a:solidFill>
                  <a:srgbClr val="111111"/>
                </a:solidFill>
                <a:latin typeface="Roboto"/>
              </a:rPr>
              <a:t>The small lesion on diffusion weighted imaging (</a:t>
            </a:r>
            <a:r>
              <a:rPr lang="en-US" sz="1400" b="1" dirty="0">
                <a:solidFill>
                  <a:srgbClr val="FF0000"/>
                </a:solidFill>
                <a:latin typeface="Roboto"/>
              </a:rPr>
              <a:t>DWI</a:t>
            </a:r>
            <a:r>
              <a:rPr lang="en-US" sz="1400" dirty="0">
                <a:solidFill>
                  <a:srgbClr val="111111"/>
                </a:solidFill>
                <a:latin typeface="Roboto"/>
              </a:rPr>
              <a:t>) represents the </a:t>
            </a:r>
            <a:r>
              <a:rPr lang="en-US" sz="1400" b="1" dirty="0">
                <a:solidFill>
                  <a:srgbClr val="FF0000"/>
                </a:solidFill>
                <a:latin typeface="Roboto"/>
              </a:rPr>
              <a:t>infarct core</a:t>
            </a:r>
            <a:r>
              <a:rPr lang="en-US" sz="1400" dirty="0">
                <a:solidFill>
                  <a:srgbClr val="111111"/>
                </a:solidFill>
                <a:latin typeface="Roboto"/>
              </a:rPr>
              <a:t>, while the much larger area in the time to peak map calculated from perfusion imaging (</a:t>
            </a:r>
            <a:r>
              <a:rPr lang="en-US" sz="1400" b="1" dirty="0">
                <a:solidFill>
                  <a:srgbClr val="00B0F0"/>
                </a:solidFill>
                <a:latin typeface="Roboto"/>
              </a:rPr>
              <a:t>PWI</a:t>
            </a:r>
            <a:r>
              <a:rPr lang="en-US" sz="1400" dirty="0">
                <a:solidFill>
                  <a:srgbClr val="111111"/>
                </a:solidFill>
                <a:latin typeface="Roboto"/>
              </a:rPr>
              <a:t>) identifies the area of </a:t>
            </a:r>
            <a:r>
              <a:rPr lang="en-US" sz="1400" b="1" dirty="0">
                <a:solidFill>
                  <a:srgbClr val="00B0F0"/>
                </a:solidFill>
                <a:latin typeface="Roboto"/>
              </a:rPr>
              <a:t>critically </a:t>
            </a:r>
            <a:r>
              <a:rPr lang="en-US" sz="1400" b="1" dirty="0" err="1">
                <a:solidFill>
                  <a:srgbClr val="00B0F0"/>
                </a:solidFill>
                <a:latin typeface="Roboto"/>
              </a:rPr>
              <a:t>hypoperfused</a:t>
            </a:r>
            <a:r>
              <a:rPr lang="en-US" sz="1400" b="1" dirty="0">
                <a:solidFill>
                  <a:srgbClr val="00B0F0"/>
                </a:solidFill>
                <a:latin typeface="Roboto"/>
              </a:rPr>
              <a:t> </a:t>
            </a:r>
            <a:r>
              <a:rPr lang="en-US" sz="1400" b="1" dirty="0" err="1">
                <a:solidFill>
                  <a:srgbClr val="00B0F0"/>
                </a:solidFill>
                <a:latin typeface="Roboto"/>
              </a:rPr>
              <a:t>tissued</a:t>
            </a:r>
            <a:r>
              <a:rPr lang="en-US" sz="1400" dirty="0">
                <a:solidFill>
                  <a:srgbClr val="111111"/>
                </a:solidFill>
                <a:latin typeface="Roboto"/>
              </a:rPr>
              <a:t>. The mismatch between both volumes represents the tissue at risk of infraction and thus, the </a:t>
            </a:r>
            <a:r>
              <a:rPr lang="en-US" sz="1400" b="1" dirty="0">
                <a:solidFill>
                  <a:srgbClr val="92D050"/>
                </a:solidFill>
                <a:latin typeface="Roboto"/>
              </a:rPr>
              <a:t>target tissue for reperfusion treatment</a:t>
            </a:r>
            <a:r>
              <a:rPr lang="en-US" sz="1400" dirty="0">
                <a:solidFill>
                  <a:srgbClr val="111111"/>
                </a:solidFill>
                <a:latin typeface="Roboto"/>
              </a:rPr>
              <a:t>.</a:t>
            </a:r>
            <a:endParaRPr lang="en-US" sz="1400" b="0" i="0" dirty="0">
              <a:solidFill>
                <a:srgbClr val="111111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0261853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Extended window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Extension of the IVT time window for patients with unknown onset time and for those with a known onset time up to 9 h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new “tissue-window” approach guided by advanced neuroimaging</a:t>
            </a:r>
          </a:p>
          <a:p>
            <a:pPr marL="0" indent="0">
              <a:buNone/>
            </a:pPr>
            <a:r>
              <a:rPr lang="en-US" dirty="0"/>
              <a:t>techniques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“wake-up strokes” ~ 25% of all AISs</a:t>
            </a:r>
          </a:p>
        </p:txBody>
      </p:sp>
      <p:sp>
        <p:nvSpPr>
          <p:cNvPr id="4" name="Κάτω βέλος 3"/>
          <p:cNvSpPr/>
          <p:nvPr/>
        </p:nvSpPr>
        <p:spPr>
          <a:xfrm>
            <a:off x="4800600" y="2790367"/>
            <a:ext cx="545123" cy="72096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Κάτω βέλος 4"/>
          <p:cNvSpPr/>
          <p:nvPr/>
        </p:nvSpPr>
        <p:spPr>
          <a:xfrm>
            <a:off x="4891454" y="4476078"/>
            <a:ext cx="545123" cy="72096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5367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 descr="Απόσπασμα οθόνης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0" y="448409"/>
            <a:ext cx="9312000" cy="5106318"/>
          </a:xfrm>
        </p:spPr>
      </p:pic>
      <p:sp>
        <p:nvSpPr>
          <p:cNvPr id="5" name="Ορθογώνιο 4"/>
          <p:cNvSpPr/>
          <p:nvPr/>
        </p:nvSpPr>
        <p:spPr>
          <a:xfrm>
            <a:off x="6096000" y="6370003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b="1" dirty="0" err="1">
                <a:solidFill>
                  <a:srgbClr val="212121"/>
                </a:solidFill>
                <a:latin typeface="BlinkMacSystemFont"/>
              </a:rPr>
              <a:t>Mosconi</a:t>
            </a:r>
            <a:r>
              <a:rPr lang="en-US" sz="1400" b="1" dirty="0">
                <a:solidFill>
                  <a:srgbClr val="212121"/>
                </a:solidFill>
                <a:latin typeface="BlinkMacSystemFont"/>
              </a:rPr>
              <a:t> MG, </a:t>
            </a:r>
            <a:r>
              <a:rPr lang="en-US" sz="1400" b="1" dirty="0" err="1">
                <a:solidFill>
                  <a:srgbClr val="212121"/>
                </a:solidFill>
                <a:latin typeface="BlinkMacSystemFont"/>
              </a:rPr>
              <a:t>Paciaroni</a:t>
            </a:r>
            <a:r>
              <a:rPr lang="en-US" sz="1400" b="1" dirty="0">
                <a:solidFill>
                  <a:srgbClr val="212121"/>
                </a:solidFill>
                <a:latin typeface="BlinkMacSystemFont"/>
              </a:rPr>
              <a:t> M. </a:t>
            </a:r>
            <a:r>
              <a:rPr lang="en-US" sz="1400" b="1" dirty="0" err="1">
                <a:solidFill>
                  <a:srgbClr val="212121"/>
                </a:solidFill>
                <a:latin typeface="BlinkMacSystemFont"/>
              </a:rPr>
              <a:t>Eur</a:t>
            </a:r>
            <a:r>
              <a:rPr lang="en-US" sz="1400" b="1" dirty="0">
                <a:solidFill>
                  <a:srgbClr val="212121"/>
                </a:solidFill>
                <a:latin typeface="BlinkMacSystemFont"/>
              </a:rPr>
              <a:t> Neurol. 2022;85(5):349-366. 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2550548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 trial</a:t>
            </a:r>
          </a:p>
        </p:txBody>
      </p:sp>
      <p:pic>
        <p:nvPicPr>
          <p:cNvPr id="6" name="Θέση περιεχομένου 5" descr="Απόσπασμα οθόνης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48" y="2982898"/>
            <a:ext cx="5016191" cy="2768678"/>
          </a:xfrm>
        </p:spPr>
      </p:pic>
      <p:sp>
        <p:nvSpPr>
          <p:cNvPr id="4" name="Ορθογώνιο 3"/>
          <p:cNvSpPr/>
          <p:nvPr/>
        </p:nvSpPr>
        <p:spPr>
          <a:xfrm>
            <a:off x="7356231" y="6454348"/>
            <a:ext cx="45837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212121"/>
                </a:solidFill>
                <a:latin typeface="BlinkMacSystemFont"/>
              </a:rPr>
              <a:t>Ma H et al.  N </a:t>
            </a:r>
            <a:r>
              <a:rPr lang="en-US" sz="1400" b="1" dirty="0" err="1">
                <a:solidFill>
                  <a:srgbClr val="212121"/>
                </a:solidFill>
                <a:latin typeface="BlinkMacSystemFont"/>
              </a:rPr>
              <a:t>Engl</a:t>
            </a:r>
            <a:r>
              <a:rPr lang="en-US" sz="1400" b="1" dirty="0">
                <a:solidFill>
                  <a:srgbClr val="212121"/>
                </a:solidFill>
                <a:latin typeface="BlinkMacSystemFont"/>
              </a:rPr>
              <a:t> J Med. 2019;380(19):1795-1803.</a:t>
            </a:r>
            <a:endParaRPr lang="en-US" sz="1400" b="1" dirty="0"/>
          </a:p>
        </p:txBody>
      </p:sp>
      <p:sp>
        <p:nvSpPr>
          <p:cNvPr id="5" name="Ορθογώνιο 4"/>
          <p:cNvSpPr/>
          <p:nvPr/>
        </p:nvSpPr>
        <p:spPr>
          <a:xfrm>
            <a:off x="6883322" y="3696979"/>
            <a:ext cx="4656406" cy="1793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1800" indent="-323850">
              <a:lnSpc>
                <a:spcPct val="92000"/>
              </a:lnSpc>
              <a:spcAft>
                <a:spcPts val="888"/>
              </a:spcAft>
              <a:buSzPct val="100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1400" dirty="0">
                <a:latin typeface="Arial" charset="0"/>
              </a:rPr>
              <a:t>Among the patients who had ischemic stroke and salvageable brain tissue, the use of </a:t>
            </a:r>
            <a:r>
              <a:rPr lang="en-GB" sz="1400" dirty="0" err="1">
                <a:latin typeface="Arial" charset="0"/>
              </a:rPr>
              <a:t>alteplase</a:t>
            </a:r>
            <a:r>
              <a:rPr lang="en-GB" sz="1400" dirty="0">
                <a:latin typeface="Arial" charset="0"/>
              </a:rPr>
              <a:t> </a:t>
            </a:r>
            <a:r>
              <a:rPr lang="en-GB" sz="1400" b="1" dirty="0">
                <a:latin typeface="Arial" charset="0"/>
              </a:rPr>
              <a:t>between 4.5 and 9.0</a:t>
            </a:r>
            <a:r>
              <a:rPr lang="en-GB" sz="1400" dirty="0">
                <a:latin typeface="Arial" charset="0"/>
              </a:rPr>
              <a:t> hours after stroke onset or </a:t>
            </a:r>
            <a:r>
              <a:rPr lang="en-GB" sz="1400" b="1" dirty="0">
                <a:latin typeface="Arial" charset="0"/>
              </a:rPr>
              <a:t>at the time the patient awoke with stroke symptoms</a:t>
            </a:r>
            <a:r>
              <a:rPr lang="en-GB" sz="1400" dirty="0">
                <a:latin typeface="Arial" charset="0"/>
              </a:rPr>
              <a:t> resulted in a higher percentage of patients with no or minor neurologic deficits than the use of placebo.</a:t>
            </a:r>
          </a:p>
          <a:p>
            <a:pPr marL="107950">
              <a:lnSpc>
                <a:spcPct val="92000"/>
              </a:lnSpc>
              <a:spcAft>
                <a:spcPts val="888"/>
              </a:spcAft>
              <a:buSzPct val="10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sz="1400" dirty="0">
              <a:latin typeface="Arial" charset="0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7159166" y="2268522"/>
            <a:ext cx="41047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4D4D4D"/>
                </a:solidFill>
                <a:latin typeface="OTNEJMQuadraat"/>
              </a:rPr>
              <a:t>Imaging techniques included CT perfusion imaging or perfusion-diffusion MRI, and images were processed with the use of a research version of RAPID automated software </a:t>
            </a:r>
            <a:endParaRPr lang="en-US" sz="1400" dirty="0"/>
          </a:p>
        </p:txBody>
      </p:sp>
      <p:pic>
        <p:nvPicPr>
          <p:cNvPr id="8" name="Εικόνα 7" descr="Απόσπασμα οθόνης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868" y="239665"/>
            <a:ext cx="4628595" cy="199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2385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98585" y="338748"/>
            <a:ext cx="10515600" cy="1325563"/>
          </a:xfrm>
        </p:spPr>
        <p:txBody>
          <a:bodyPr/>
          <a:lstStyle/>
          <a:p>
            <a:r>
              <a:rPr lang="en-US" dirty="0"/>
              <a:t>Wake-up trial</a:t>
            </a:r>
          </a:p>
        </p:txBody>
      </p:sp>
      <p:pic>
        <p:nvPicPr>
          <p:cNvPr id="5" name="Θέση περιεχομένου 4" descr="Απόσπασμα οθόνης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355" y="338748"/>
            <a:ext cx="5010797" cy="2170769"/>
          </a:xfrm>
        </p:spPr>
      </p:pic>
      <p:sp>
        <p:nvSpPr>
          <p:cNvPr id="4" name="Ορθογώνιο 3"/>
          <p:cNvSpPr/>
          <p:nvPr/>
        </p:nvSpPr>
        <p:spPr>
          <a:xfrm>
            <a:off x="7022123" y="6378750"/>
            <a:ext cx="46364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rgbClr val="212121"/>
                </a:solidFill>
                <a:latin typeface="BlinkMacSystemFont"/>
              </a:rPr>
              <a:t>Thomalla</a:t>
            </a:r>
            <a:r>
              <a:rPr lang="en-US" sz="1400" b="1" dirty="0">
                <a:solidFill>
                  <a:srgbClr val="212121"/>
                </a:solidFill>
                <a:latin typeface="BlinkMacSystemFont"/>
              </a:rPr>
              <a:t> G et al. N </a:t>
            </a:r>
            <a:r>
              <a:rPr lang="en-US" sz="1400" b="1" dirty="0" err="1">
                <a:solidFill>
                  <a:srgbClr val="212121"/>
                </a:solidFill>
                <a:latin typeface="BlinkMacSystemFont"/>
              </a:rPr>
              <a:t>Engl</a:t>
            </a:r>
            <a:r>
              <a:rPr lang="en-US" sz="1400" b="1" dirty="0">
                <a:solidFill>
                  <a:srgbClr val="212121"/>
                </a:solidFill>
                <a:latin typeface="BlinkMacSystemFont"/>
              </a:rPr>
              <a:t> J Med. 2018;379(7):611-622.</a:t>
            </a:r>
            <a:endParaRPr lang="en-US" sz="1400" b="1" dirty="0"/>
          </a:p>
        </p:txBody>
      </p:sp>
      <p:pic>
        <p:nvPicPr>
          <p:cNvPr id="6" name="Εικόνα 5" descr="Απόσπασμα οθόνης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21" y="2976604"/>
            <a:ext cx="5064464" cy="2465834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7022123" y="3347301"/>
            <a:ext cx="434633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4D4D4D"/>
                </a:solidFill>
                <a:latin typeface="OTNEJMQuadraat"/>
              </a:rPr>
              <a:t>Among patients with acute stroke and an </a:t>
            </a:r>
            <a:r>
              <a:rPr lang="en-US" sz="1400" b="1" dirty="0">
                <a:solidFill>
                  <a:srgbClr val="4D4D4D"/>
                </a:solidFill>
                <a:latin typeface="OTNEJMQuadraat"/>
              </a:rPr>
              <a:t>unknown time of symptom onset </a:t>
            </a:r>
            <a:r>
              <a:rPr lang="en-US" sz="1400" dirty="0">
                <a:solidFill>
                  <a:srgbClr val="4D4D4D"/>
                </a:solidFill>
                <a:latin typeface="OTNEJMQuadraat"/>
              </a:rPr>
              <a:t>who had MRI findings of an ischemic lesion on diffusion-weighted imaging but no parenchymal </a:t>
            </a:r>
            <a:r>
              <a:rPr lang="en-US" sz="1400" dirty="0" err="1">
                <a:solidFill>
                  <a:srgbClr val="4D4D4D"/>
                </a:solidFill>
                <a:latin typeface="OTNEJMQuadraat"/>
              </a:rPr>
              <a:t>hyperintensity</a:t>
            </a:r>
            <a:r>
              <a:rPr lang="en-US" sz="1400" dirty="0">
                <a:solidFill>
                  <a:srgbClr val="4D4D4D"/>
                </a:solidFill>
                <a:latin typeface="OTNEJMQuadraat"/>
              </a:rPr>
              <a:t> in the corresponding region on FLAIR, </a:t>
            </a:r>
            <a:r>
              <a:rPr lang="en-US" sz="1400" b="1" dirty="0">
                <a:solidFill>
                  <a:srgbClr val="4D4D4D"/>
                </a:solidFill>
                <a:latin typeface="OTNEJMQuadraat"/>
              </a:rPr>
              <a:t>intravenous thrombolysis </a:t>
            </a:r>
            <a:r>
              <a:rPr lang="en-US" sz="1400" dirty="0">
                <a:solidFill>
                  <a:srgbClr val="4D4D4D"/>
                </a:solidFill>
                <a:latin typeface="OTNEJMQuadraat"/>
              </a:rPr>
              <a:t>with </a:t>
            </a:r>
            <a:r>
              <a:rPr lang="en-US" sz="1400" dirty="0" err="1">
                <a:solidFill>
                  <a:srgbClr val="4D4D4D"/>
                </a:solidFill>
                <a:latin typeface="OTNEJMQuadraat"/>
              </a:rPr>
              <a:t>alteplase</a:t>
            </a:r>
            <a:r>
              <a:rPr lang="en-US" sz="1400" dirty="0">
                <a:solidFill>
                  <a:srgbClr val="4D4D4D"/>
                </a:solidFill>
                <a:latin typeface="OTNEJMQuadraat"/>
              </a:rPr>
              <a:t> resulted in a </a:t>
            </a:r>
            <a:r>
              <a:rPr lang="en-US" sz="1400" b="1" dirty="0">
                <a:solidFill>
                  <a:srgbClr val="4D4D4D"/>
                </a:solidFill>
                <a:latin typeface="OTNEJMQuadraat"/>
              </a:rPr>
              <a:t>better functional outcome t</a:t>
            </a:r>
            <a:r>
              <a:rPr lang="en-US" sz="1400" dirty="0">
                <a:solidFill>
                  <a:srgbClr val="4D4D4D"/>
                </a:solidFill>
                <a:latin typeface="OTNEJMQuadraat"/>
              </a:rPr>
              <a:t>han treatment with placebo.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25848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6DEB8F8-2AA8-969A-82D7-77E1C14FF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1832" y="227068"/>
            <a:ext cx="8272341" cy="610863"/>
          </a:xfrm>
        </p:spPr>
        <p:txBody>
          <a:bodyPr>
            <a:normAutofit/>
          </a:bodyPr>
          <a:lstStyle/>
          <a:p>
            <a:r>
              <a:rPr lang="en-US" dirty="0"/>
              <a:t>Novel Thrombolytic Agents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6BADB58-92C8-471D-05A8-950D88DC0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8003" y="2289363"/>
            <a:ext cx="6233997" cy="34570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5F87CB-02AF-D726-1798-0C31665CF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003" y="1311389"/>
            <a:ext cx="6233997" cy="977974"/>
          </a:xfrm>
          <a:prstGeom prst="rect">
            <a:avLst/>
          </a:prstGeom>
        </p:spPr>
      </p:pic>
      <p:pic>
        <p:nvPicPr>
          <p:cNvPr id="12" name="Εικόνα 3">
            <a:extLst>
              <a:ext uri="{FF2B5EF4-FFF2-40B4-BE49-F238E27FC236}">
                <a16:creationId xmlns:a16="http://schemas.microsoft.com/office/drawing/2014/main" id="{2E306D36-AB1D-9786-05F2-D0825F3CEC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34" y="3760516"/>
            <a:ext cx="1490166" cy="1372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Εικόνα 4">
            <a:extLst>
              <a:ext uri="{FF2B5EF4-FFF2-40B4-BE49-F238E27FC236}">
                <a16:creationId xmlns:a16="http://schemas.microsoft.com/office/drawing/2014/main" id="{6AACF28E-E9F7-58E8-7D59-602A70B972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34" y="2109237"/>
            <a:ext cx="1498060" cy="1445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https://upload.wikimedia.org/wikipedia/commons/7/70/Street_Fighter_VS_logo.png">
            <a:extLst>
              <a:ext uri="{FF2B5EF4-FFF2-40B4-BE49-F238E27FC236}">
                <a16:creationId xmlns:a16="http://schemas.microsoft.com/office/drawing/2014/main" id="{7E9B6C38-9B4D-BC2A-2DF5-137C129CC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949" y="3283618"/>
            <a:ext cx="913680" cy="78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1B869C0A-41AF-64B4-B3CE-BF6D0DDBC95D}"/>
              </a:ext>
            </a:extLst>
          </p:cNvPr>
          <p:cNvGraphicFramePr/>
          <p:nvPr/>
        </p:nvGraphicFramePr>
        <p:xfrm>
          <a:off x="1789694" y="4288245"/>
          <a:ext cx="3930650" cy="877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1CBC7970-BB11-76C1-A866-9BF74F0B3BEC}"/>
              </a:ext>
            </a:extLst>
          </p:cNvPr>
          <p:cNvGraphicFramePr/>
          <p:nvPr/>
        </p:nvGraphicFramePr>
        <p:xfrm>
          <a:off x="1746331" y="2108512"/>
          <a:ext cx="3779838" cy="92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EE912C39-CDF3-D296-9A16-AC7FDB5FF38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6540201" y="6427181"/>
            <a:ext cx="5651799" cy="594459"/>
          </a:xfrm>
          <a:prstGeom prst="rect">
            <a:avLst/>
          </a:prstGeom>
        </p:spPr>
        <p:txBody>
          <a:bodyPr/>
          <a:lstStyle/>
          <a:p>
            <a:r>
              <a:rPr lang="en-US" sz="1600" b="1" dirty="0" err="1">
                <a:solidFill>
                  <a:schemeClr val="tx1"/>
                </a:solidFill>
              </a:rPr>
              <a:t>Tsivgoulis</a:t>
            </a:r>
            <a:r>
              <a:rPr lang="en-US" sz="1600" b="1" dirty="0">
                <a:solidFill>
                  <a:schemeClr val="tx1"/>
                </a:solidFill>
              </a:rPr>
              <a:t> G, et al. Lancet </a:t>
            </a:r>
            <a:r>
              <a:rPr lang="en-US" sz="1600" b="1" dirty="0" err="1">
                <a:solidFill>
                  <a:schemeClr val="tx1"/>
                </a:solidFill>
              </a:rPr>
              <a:t>Neurol</a:t>
            </a:r>
            <a:r>
              <a:rPr lang="en-US" sz="1600" b="1" dirty="0">
                <a:solidFill>
                  <a:schemeClr val="tx1"/>
                </a:solidFill>
              </a:rPr>
              <a:t> 2023;22:418-429</a:t>
            </a:r>
          </a:p>
          <a:p>
            <a:endParaRPr lang="en-U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79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A55B22-55AF-DDF4-FEC6-54826B773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6611" y="332216"/>
            <a:ext cx="6808377" cy="610863"/>
          </a:xfrm>
        </p:spPr>
        <p:txBody>
          <a:bodyPr>
            <a:normAutofit/>
          </a:bodyPr>
          <a:lstStyle/>
          <a:p>
            <a:r>
              <a:rPr lang="en-US" dirty="0"/>
              <a:t>Tenecteplase vs. </a:t>
            </a:r>
            <a:r>
              <a:rPr lang="en-US" dirty="0" err="1"/>
              <a:t>Alteplase</a:t>
            </a:r>
            <a:endParaRPr lang="en-US" dirty="0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B9889B61-4F2C-5F67-5EB5-68EED46612DA}"/>
              </a:ext>
            </a:extLst>
          </p:cNvPr>
          <p:cNvGraphicFramePr/>
          <p:nvPr/>
        </p:nvGraphicFramePr>
        <p:xfrm>
          <a:off x="964023" y="2425721"/>
          <a:ext cx="3224464" cy="2948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99BE1E-58F5-FD4C-5296-32D47D3D1676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075688" y="6487257"/>
            <a:ext cx="7702917" cy="45719"/>
          </a:xfrm>
        </p:spPr>
        <p:txBody>
          <a:bodyPr/>
          <a:lstStyle/>
          <a:p>
            <a:r>
              <a:rPr lang="da-DK" sz="1600" b="1" dirty="0">
                <a:solidFill>
                  <a:schemeClr val="tx1"/>
                </a:solidFill>
              </a:rPr>
              <a:t>Tsivgoulis G, et al. Ther Adv Neurol Disord. 2021;14:1756286421997368</a:t>
            </a:r>
          </a:p>
        </p:txBody>
      </p:sp>
      <p:pic>
        <p:nvPicPr>
          <p:cNvPr id="8" name="Εικόνα 3">
            <a:extLst>
              <a:ext uri="{FF2B5EF4-FFF2-40B4-BE49-F238E27FC236}">
                <a16:creationId xmlns:a16="http://schemas.microsoft.com/office/drawing/2014/main" id="{4E6ECAB8-CD76-5961-90D6-3FC7B9495B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001" y="1581818"/>
            <a:ext cx="6840688" cy="392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Στρογγυλεμένο ορθογώνιο 5">
            <a:extLst>
              <a:ext uri="{FF2B5EF4-FFF2-40B4-BE49-F238E27FC236}">
                <a16:creationId xmlns:a16="http://schemas.microsoft.com/office/drawing/2014/main" id="{6E7FA8C7-841C-747E-A039-097079479DB4}"/>
              </a:ext>
            </a:extLst>
          </p:cNvPr>
          <p:cNvSpPr/>
          <p:nvPr/>
        </p:nvSpPr>
        <p:spPr>
          <a:xfrm>
            <a:off x="9440779" y="3649579"/>
            <a:ext cx="2346910" cy="1952776"/>
          </a:xfrm>
          <a:prstGeom prst="roundRect">
            <a:avLst/>
          </a:prstGeom>
          <a:noFill/>
          <a:ln w="508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26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2A13BF-5584-1C97-9B47-96B9D934C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39" y="191858"/>
            <a:ext cx="6753110" cy="863219"/>
          </a:xfrm>
        </p:spPr>
        <p:txBody>
          <a:bodyPr>
            <a:noAutofit/>
          </a:bodyPr>
          <a:lstStyle/>
          <a:p>
            <a:r>
              <a:rPr lang="en-US" sz="2800" dirty="0"/>
              <a:t>ESO Expedited Recommendations for TNK IN AIS, 2023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4187554-6ED9-F289-C0EF-2BF4387270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Safe alternative</a:t>
            </a:r>
            <a:r>
              <a:rPr lang="el-GR" dirty="0"/>
              <a:t> 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87459DE-AABE-FEE5-E386-CEAA681C9E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566" y="2799146"/>
            <a:ext cx="3370412" cy="1942138"/>
          </a:xfrm>
        </p:spPr>
        <p:txBody>
          <a:bodyPr/>
          <a:lstStyle/>
          <a:p>
            <a:r>
              <a:rPr lang="en-US" dirty="0"/>
              <a:t>Proven Non-Inferiority (0.25mg/kg)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B4FDD7-CCF3-5B03-3427-27FD08BBBA31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More practical case-use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BD05F16E-E500-AF76-C397-52A5BA2CE871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r>
              <a:rPr lang="en-US" dirty="0"/>
              <a:t>TNK&gt;TPA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01805D3-6EF5-A4FB-9159-286006320EB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200394" y="2203490"/>
            <a:ext cx="3855138" cy="744233"/>
          </a:xfrm>
        </p:spPr>
        <p:txBody>
          <a:bodyPr>
            <a:normAutofit/>
          </a:bodyPr>
          <a:lstStyle/>
          <a:p>
            <a:r>
              <a:rPr lang="en-US" dirty="0"/>
              <a:t>Avoid higher dose due to </a:t>
            </a:r>
          </a:p>
          <a:p>
            <a:r>
              <a:rPr lang="en-US" dirty="0"/>
              <a:t>safety concerns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6F5BE87-AD0E-A93B-9FEE-01E5AAD5C21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873726"/>
            <a:ext cx="3762936" cy="1903417"/>
          </a:xfrm>
        </p:spPr>
        <p:txBody>
          <a:bodyPr/>
          <a:lstStyle/>
          <a:p>
            <a:r>
              <a:rPr lang="en-US" dirty="0"/>
              <a:t>Bleeding complications </a:t>
            </a:r>
          </a:p>
          <a:p>
            <a:r>
              <a:rPr lang="en-US" dirty="0"/>
              <a:t>(TNK </a:t>
            </a:r>
            <a:r>
              <a:rPr lang="el-GR" dirty="0"/>
              <a:t>0.40</a:t>
            </a:r>
            <a:r>
              <a:rPr lang="en-US" dirty="0"/>
              <a:t>m</a:t>
            </a:r>
            <a:r>
              <a:rPr lang="fr-FR" dirty="0"/>
              <a:t>g</a:t>
            </a:r>
            <a:r>
              <a:rPr lang="en-US" dirty="0"/>
              <a:t>/kg&gt; TPA 0.9mg/kg)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06BE84-C3A9-D733-F9AA-D1A1293B4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849" y="-11274"/>
            <a:ext cx="4572000" cy="1850331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141D3693-3A64-70A0-57D5-162CB1EFD2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933" y="5950286"/>
            <a:ext cx="1103536" cy="90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7FDAF-B29D-76BD-D70C-934270217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6033" y="3379695"/>
            <a:ext cx="3346397" cy="13353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A53EF6-1F18-2EB8-9022-7A219BA213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944" y="3254189"/>
            <a:ext cx="3554087" cy="14532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288AB22-D5B1-9416-7131-F9BB08C65A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5134" y="3533040"/>
            <a:ext cx="3467562" cy="1249621"/>
          </a:xfrm>
          <a:prstGeom prst="rect">
            <a:avLst/>
          </a:prstGeom>
        </p:spPr>
      </p:pic>
      <p:sp>
        <p:nvSpPr>
          <p:cNvPr id="19" name="Date Placeholder 4">
            <a:extLst>
              <a:ext uri="{FF2B5EF4-FFF2-40B4-BE49-F238E27FC236}">
                <a16:creationId xmlns:a16="http://schemas.microsoft.com/office/drawing/2014/main" id="{FFF8D439-1A5D-6EA0-9F09-C94A95422886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094686" y="6570882"/>
            <a:ext cx="6119796" cy="247651"/>
          </a:xfrm>
        </p:spPr>
        <p:txBody>
          <a:bodyPr/>
          <a:lstStyle/>
          <a:p>
            <a:r>
              <a:rPr lang="da-DK" sz="1800" b="1" dirty="0"/>
              <a:t>Alamowitch,....,Tsivgoulis. </a:t>
            </a:r>
            <a:r>
              <a:rPr lang="nl-NL" sz="1800" b="1" dirty="0"/>
              <a:t>Eur Stroke J. 2023;8:8-54</a:t>
            </a:r>
          </a:p>
        </p:txBody>
      </p:sp>
      <p:pic>
        <p:nvPicPr>
          <p:cNvPr id="20" name="Picture 6">
            <a:extLst>
              <a:ext uri="{FF2B5EF4-FFF2-40B4-BE49-F238E27FC236}">
                <a16:creationId xmlns:a16="http://schemas.microsoft.com/office/drawing/2014/main" id="{8E0EF49C-E1FD-B971-D529-B11F601B42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3889"/>
            <a:ext cx="1548701" cy="570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8214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2A13BF-5584-1C97-9B47-96B9D934C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682" y="405372"/>
            <a:ext cx="5696753" cy="591149"/>
          </a:xfrm>
        </p:spPr>
        <p:txBody>
          <a:bodyPr>
            <a:noAutofit/>
          </a:bodyPr>
          <a:lstStyle/>
          <a:p>
            <a:r>
              <a:rPr lang="en-US" sz="2800" dirty="0"/>
              <a:t>ESO Expedited Recommendation for TNK IN AIS, 2023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4187554-6ED9-F289-C0EF-2BF4387270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WAKE UP STROKE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87459DE-AABE-FEE5-E386-CEAA681C9EC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TNK contraindication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B4FDD7-CCF3-5B03-3427-27FD08BBBA31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fr-FR" dirty="0" err="1"/>
              <a:t>LVOs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BD05F16E-E500-AF76-C397-52A5BA2CE871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r>
              <a:rPr lang="en-US" dirty="0"/>
              <a:t>TNK&gt;TPA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01805D3-6EF5-A4FB-9159-286006320EB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6244" y="2228763"/>
            <a:ext cx="3507143" cy="404216"/>
          </a:xfrm>
        </p:spPr>
        <p:txBody>
          <a:bodyPr>
            <a:noAutofit/>
          </a:bodyPr>
          <a:lstStyle/>
          <a:p>
            <a:r>
              <a:rPr lang="en-US" dirty="0"/>
              <a:t>Mobile Stroke Unit</a:t>
            </a:r>
          </a:p>
          <a:p>
            <a:r>
              <a:rPr lang="en-US" dirty="0"/>
              <a:t>(MSU)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6F5BE87-AD0E-A93B-9FEE-01E5AAD5C21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200395" y="2897757"/>
            <a:ext cx="3036477" cy="1942138"/>
          </a:xfrm>
        </p:spPr>
        <p:txBody>
          <a:bodyPr/>
          <a:lstStyle/>
          <a:p>
            <a:r>
              <a:rPr lang="en-US" dirty="0"/>
              <a:t>TNK&gt;TPA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06BE84-C3A9-D733-F9AA-D1A1293B4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849" y="-11274"/>
            <a:ext cx="4572000" cy="1850331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141D3693-3A64-70A0-57D5-162CB1EFD2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592" y="5477834"/>
            <a:ext cx="1103536" cy="90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FDB9414-83C6-4886-046E-CB334FCA0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7118" y="3324864"/>
            <a:ext cx="3251356" cy="15111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00F745-099C-E10F-9655-C348932C6B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7016" y="3324864"/>
            <a:ext cx="3135407" cy="1432768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CD5B51D8-6F52-1E8E-BCCB-ACD322692C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82" y="5864861"/>
            <a:ext cx="1548701" cy="570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EC8AFB-8027-2FAC-DB7D-CAB23E3673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682" y="3324864"/>
            <a:ext cx="3397508" cy="1511194"/>
          </a:xfrm>
          <a:prstGeom prst="rect">
            <a:avLst/>
          </a:prstGeom>
        </p:spPr>
      </p:pic>
      <p:sp>
        <p:nvSpPr>
          <p:cNvPr id="20" name="Date Placeholder 4">
            <a:extLst>
              <a:ext uri="{FF2B5EF4-FFF2-40B4-BE49-F238E27FC236}">
                <a16:creationId xmlns:a16="http://schemas.microsoft.com/office/drawing/2014/main" id="{FFF8D439-1A5D-6EA0-9F09-C94A95422886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422900" y="6435267"/>
            <a:ext cx="6119796" cy="247651"/>
          </a:xfrm>
        </p:spPr>
        <p:txBody>
          <a:bodyPr/>
          <a:lstStyle/>
          <a:p>
            <a:r>
              <a:rPr lang="da-DK" sz="1800" b="1" dirty="0"/>
              <a:t>Alamowitch,....,Tsivgoulis. </a:t>
            </a:r>
            <a:r>
              <a:rPr lang="nl-NL" sz="1800" b="1" dirty="0"/>
              <a:t>Eur Stroke J. 2023;8:8-54</a:t>
            </a:r>
          </a:p>
        </p:txBody>
      </p:sp>
    </p:spTree>
    <p:extLst>
      <p:ext uri="{BB962C8B-B14F-4D97-AF65-F5344CB8AC3E}">
        <p14:creationId xmlns:p14="http://schemas.microsoft.com/office/powerpoint/2010/main" val="422554214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ocument with numbers and text&#10;&#10;Description automatically generated">
            <a:extLst>
              <a:ext uri="{FF2B5EF4-FFF2-40B4-BE49-F238E27FC236}">
                <a16:creationId xmlns:a16="http://schemas.microsoft.com/office/drawing/2014/main" id="{3234E9EC-7D4D-60BC-3E56-618F54802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3223" y="806874"/>
            <a:ext cx="4275793" cy="5571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9090A2-BA7E-4E19-5C78-02C8B81CC17B}"/>
              </a:ext>
            </a:extLst>
          </p:cNvPr>
          <p:cNvSpPr txBox="1"/>
          <p:nvPr/>
        </p:nvSpPr>
        <p:spPr>
          <a:xfrm>
            <a:off x="1513840" y="2326640"/>
            <a:ext cx="411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IAEE</a:t>
            </a:r>
          </a:p>
          <a:p>
            <a:pPr algn="ctr"/>
            <a:r>
              <a:rPr lang="en-US" sz="3200" b="1" dirty="0"/>
              <a:t>O,25mg/kg </a:t>
            </a:r>
            <a:r>
              <a:rPr lang="el-GR" sz="3200" b="1" dirty="0"/>
              <a:t>ΣΒ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46781204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FA55B22-55AF-DDF4-FEC6-54826B773DC9}"/>
              </a:ext>
            </a:extLst>
          </p:cNvPr>
          <p:cNvSpPr txBox="1">
            <a:spLocks/>
          </p:cNvSpPr>
          <p:nvPr/>
        </p:nvSpPr>
        <p:spPr>
          <a:xfrm>
            <a:off x="622300" y="450123"/>
            <a:ext cx="10439400" cy="778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10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EMA CHMP: TNK 0.25MG/KG APPROVED FOR AIS (NOVEL LABEL)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2202"/>
            <a:ext cx="5842000" cy="47656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002" y="1768396"/>
            <a:ext cx="5394116" cy="476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9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label">
            <a:extLst>
              <a:ext uri="{FF2B5EF4-FFF2-40B4-BE49-F238E27FC236}">
                <a16:creationId xmlns:a16="http://schemas.microsoft.com/office/drawing/2014/main" id="{C223E4FC-6EE2-4517-3CF0-34CBE46120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50" y="151765"/>
            <a:ext cx="4756401" cy="200215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D6E533-4611-54AB-F15F-5192443D7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4080" y="2367280"/>
            <a:ext cx="6480371" cy="15249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E0E56D-3D79-5271-85D6-C9B4F5BA54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1396" y="3980329"/>
            <a:ext cx="6325497" cy="251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88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337B4-DAED-4796-5455-3B3D5FA3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l-GR" sz="4800"/>
              <a:t>Μ</a:t>
            </a:r>
            <a:r>
              <a:rPr lang="en-US" sz="4800"/>
              <a:t>etalyse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575B7-5F84-D4F2-0DF4-CF0C1573E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en-US" sz="2000" b="0" i="0" dirty="0">
                <a:effectLst/>
                <a:latin typeface="+mj-lt"/>
              </a:rPr>
              <a:t>Tenecteplase is administered as a single 5-10 seconds intravenous bolus at weight-based tiered doses of 0.25 mg/kg </a:t>
            </a:r>
            <a:endParaRPr lang="el-GR" sz="2000" b="0" i="0" dirty="0">
              <a:effectLst/>
              <a:latin typeface="+mj-lt"/>
            </a:endParaRPr>
          </a:p>
          <a:p>
            <a:r>
              <a:rPr lang="de-DE" sz="2000" b="0" i="0" dirty="0">
                <a:effectLst/>
                <a:latin typeface="+mj-lt"/>
              </a:rPr>
              <a:t>Flush with 10ml of N</a:t>
            </a:r>
            <a:r>
              <a:rPr lang="el-GR" sz="2000" dirty="0">
                <a:latin typeface="+mj-lt"/>
              </a:rPr>
              <a:t>/</a:t>
            </a:r>
            <a:r>
              <a:rPr lang="de-DE" sz="2000" dirty="0">
                <a:latin typeface="+mj-lt"/>
              </a:rPr>
              <a:t>S following administration over 1</a:t>
            </a:r>
            <a:r>
              <a:rPr lang="en-US" sz="2000" dirty="0">
                <a:latin typeface="+mj-lt"/>
              </a:rPr>
              <a:t>-2</a:t>
            </a:r>
            <a:r>
              <a:rPr lang="el-GR" sz="2000" dirty="0">
                <a:latin typeface="+mj-lt"/>
              </a:rPr>
              <a:t> </a:t>
            </a:r>
            <a:r>
              <a:rPr lang="de-DE" sz="2000" dirty="0">
                <a:latin typeface="+mj-lt"/>
              </a:rPr>
              <a:t>minutes</a:t>
            </a:r>
            <a:endParaRPr lang="en-US" sz="2000" b="0" i="0" dirty="0">
              <a:effectLst/>
              <a:latin typeface="+mj-lt"/>
            </a:endParaRPr>
          </a:p>
          <a:p>
            <a:r>
              <a:rPr lang="en-US" sz="2000" b="0" i="0" dirty="0">
                <a:effectLst/>
                <a:latin typeface="+mj-lt"/>
              </a:rPr>
              <a:t>The reconstituted solution can be refrigerated at 2 °C to 8 °C (36 °F to 46 °F) and must be used within 8 hours.</a:t>
            </a:r>
            <a:endParaRPr lang="en-US" sz="2000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CBEEBC-1B20-1C3F-F99B-4D8C0D096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532" y="3253381"/>
            <a:ext cx="5150277" cy="217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4000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662" y="1837592"/>
            <a:ext cx="9674528" cy="3897752"/>
          </a:xfrm>
          <a:prstGeom prst="rect">
            <a:avLst/>
          </a:prstGeom>
        </p:spPr>
      </p:pic>
      <p:sp>
        <p:nvSpPr>
          <p:cNvPr id="4" name="Ορθογώνιο 7">
            <a:extLst>
              <a:ext uri="{FF2B5EF4-FFF2-40B4-BE49-F238E27FC236}">
                <a16:creationId xmlns:a16="http://schemas.microsoft.com/office/drawing/2014/main" id="{0B8AD01E-9AF6-459C-A6C0-445C5B82A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4245" y="6557547"/>
            <a:ext cx="3441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en-US" sz="14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ahoma" panose="020B0604030504040204" pitchFamily="34" charset="0"/>
              </a:rPr>
              <a:t>Warach SJ, et al. Stroke. 2022;53:3583-3593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altLang="en-US" sz="14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Tahoma" panose="020B060403050404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F5EB298-8C25-4070-A590-96C8510CF2E6}"/>
              </a:ext>
            </a:extLst>
          </p:cNvPr>
          <p:cNvSpPr txBox="1">
            <a:spLocks noChangeArrowheads="1"/>
          </p:cNvSpPr>
          <p:nvPr/>
        </p:nvSpPr>
        <p:spPr>
          <a:xfrm>
            <a:off x="894946" y="-71438"/>
            <a:ext cx="9954030" cy="1495426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5pPr>
            <a:lvl6pPr marL="456915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6pPr>
            <a:lvl7pPr marL="913832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7pPr>
            <a:lvl8pPr marL="1370748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8pPr>
            <a:lvl9pPr marL="1827662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IVT FOR AIS: TENECTEPLASE VS. ALTEPLASE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(REAL WORLD DATA, </a:t>
            </a:r>
            <a:r>
              <a:rPr lang="en-US" sz="3200" kern="0" dirty="0">
                <a:solidFill>
                  <a:srgbClr val="FF9900"/>
                </a:solidFill>
                <a:latin typeface="Tahoma" pitchFamily="34" charset="0"/>
              </a:rPr>
              <a:t>DRIP AND SHIP LVO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5070009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F5EB298-8C25-4070-A590-96C8510CF2E6}"/>
              </a:ext>
            </a:extLst>
          </p:cNvPr>
          <p:cNvSpPr txBox="1">
            <a:spLocks noChangeArrowheads="1"/>
          </p:cNvSpPr>
          <p:nvPr/>
        </p:nvSpPr>
        <p:spPr>
          <a:xfrm>
            <a:off x="894946" y="-71438"/>
            <a:ext cx="9954030" cy="1495426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5pPr>
            <a:lvl6pPr marL="456915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6pPr>
            <a:lvl7pPr marL="913832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7pPr>
            <a:lvl8pPr marL="1370748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8pPr>
            <a:lvl9pPr marL="1827662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IVT FOR AIS: TENECTEPLASE VS. ALTEPLASE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(REAL WORLD DATA, </a:t>
            </a:r>
            <a:r>
              <a:rPr lang="en-US" sz="3200" kern="0" dirty="0">
                <a:solidFill>
                  <a:srgbClr val="FF9900"/>
                </a:solidFill>
                <a:latin typeface="Tahoma" pitchFamily="34" charset="0"/>
              </a:rPr>
              <a:t>DRIP AND SHIP LVO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50" y="2247900"/>
            <a:ext cx="9791700" cy="2362200"/>
          </a:xfrm>
          <a:prstGeom prst="rect">
            <a:avLst/>
          </a:prstGeom>
        </p:spPr>
      </p:pic>
      <p:sp>
        <p:nvSpPr>
          <p:cNvPr id="5" name="Ορθογώνιο 7">
            <a:extLst>
              <a:ext uri="{FF2B5EF4-FFF2-40B4-BE49-F238E27FC236}">
                <a16:creationId xmlns:a16="http://schemas.microsoft.com/office/drawing/2014/main" id="{0B8AD01E-9AF6-459C-A6C0-445C5B82A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4251" y="6408078"/>
            <a:ext cx="33824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en-US" sz="14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ahoma" panose="020B0604030504040204" pitchFamily="34" charset="0"/>
              </a:rPr>
              <a:t>Warach SJ, et al. Stroke. 2022;53:3583-3593</a:t>
            </a:r>
          </a:p>
        </p:txBody>
      </p:sp>
    </p:spTree>
    <p:extLst>
      <p:ext uri="{BB962C8B-B14F-4D97-AF65-F5344CB8AC3E}">
        <p14:creationId xmlns:p14="http://schemas.microsoft.com/office/powerpoint/2010/main" val="16794230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F5EB298-8C25-4070-A590-96C8510CF2E6}"/>
              </a:ext>
            </a:extLst>
          </p:cNvPr>
          <p:cNvSpPr txBox="1">
            <a:spLocks noChangeArrowheads="1"/>
          </p:cNvSpPr>
          <p:nvPr/>
        </p:nvSpPr>
        <p:spPr>
          <a:xfrm>
            <a:off x="894946" y="-71438"/>
            <a:ext cx="9954030" cy="1495426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5pPr>
            <a:lvl6pPr marL="456915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6pPr>
            <a:lvl7pPr marL="913832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7pPr>
            <a:lvl8pPr marL="1370748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8pPr>
            <a:lvl9pPr marL="1827662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IVT FOR AIS: TENECTEPLASE VS. ALTEPLASE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(REAL WORLD DATA, </a:t>
            </a:r>
            <a:r>
              <a:rPr lang="en-US" sz="3200" kern="0" dirty="0">
                <a:solidFill>
                  <a:srgbClr val="FF9900"/>
                </a:solidFill>
                <a:latin typeface="Tahoma" pitchFamily="34" charset="0"/>
              </a:rPr>
              <a:t>DRIP AND SHIP LVO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777" y="928272"/>
            <a:ext cx="8924925" cy="2381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539" y="3309522"/>
            <a:ext cx="8915400" cy="32480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621" y="3082976"/>
            <a:ext cx="10550479" cy="976313"/>
          </a:xfrm>
          <a:prstGeom prst="rect">
            <a:avLst/>
          </a:prstGeom>
        </p:spPr>
      </p:pic>
      <p:sp>
        <p:nvSpPr>
          <p:cNvPr id="9" name="Ορθογώνιο 7">
            <a:extLst>
              <a:ext uri="{FF2B5EF4-FFF2-40B4-BE49-F238E27FC236}">
                <a16:creationId xmlns:a16="http://schemas.microsoft.com/office/drawing/2014/main" id="{0B8AD01E-9AF6-459C-A6C0-445C5B82A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9128" y="6550223"/>
            <a:ext cx="33824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en-US" sz="14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ahoma" panose="020B0604030504040204" pitchFamily="34" charset="0"/>
              </a:rPr>
              <a:t>Warach SJ, et al. Stroke. 2022;53:3583-3593</a:t>
            </a:r>
          </a:p>
        </p:txBody>
      </p:sp>
    </p:spTree>
    <p:extLst>
      <p:ext uri="{BB962C8B-B14F-4D97-AF65-F5344CB8AC3E}">
        <p14:creationId xmlns:p14="http://schemas.microsoft.com/office/powerpoint/2010/main" val="361967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163955"/>
            <a:ext cx="12192000" cy="379468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5EB298-8C25-4070-A590-96C8510CF2E6}"/>
              </a:ext>
            </a:extLst>
          </p:cNvPr>
          <p:cNvSpPr txBox="1">
            <a:spLocks noChangeArrowheads="1"/>
          </p:cNvSpPr>
          <p:nvPr/>
        </p:nvSpPr>
        <p:spPr>
          <a:xfrm>
            <a:off x="894946" y="-71438"/>
            <a:ext cx="9954030" cy="1495426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5pPr>
            <a:lvl6pPr marL="456915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6pPr>
            <a:lvl7pPr marL="913832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7pPr>
            <a:lvl8pPr marL="1370748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8pPr>
            <a:lvl9pPr marL="1827662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IVT FOR AIS: TENECTEPLASE VS. ALTEPLASE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(REAL WORLD DATA, </a:t>
            </a:r>
            <a:r>
              <a:rPr lang="en-US" sz="3200" kern="0" dirty="0">
                <a:solidFill>
                  <a:srgbClr val="FF9900"/>
                </a:solidFill>
                <a:latin typeface="Tahoma" pitchFamily="34" charset="0"/>
              </a:rPr>
              <a:t>DRIP AND SHIP LVO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)</a:t>
            </a:r>
          </a:p>
        </p:txBody>
      </p:sp>
      <p:sp>
        <p:nvSpPr>
          <p:cNvPr id="4" name="Ορθογώνιο 7">
            <a:extLst>
              <a:ext uri="{FF2B5EF4-FFF2-40B4-BE49-F238E27FC236}">
                <a16:creationId xmlns:a16="http://schemas.microsoft.com/office/drawing/2014/main" id="{0B8AD01E-9AF6-459C-A6C0-445C5B82A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6445" y="6361082"/>
            <a:ext cx="38742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algn="r"/>
            <a:r>
              <a:rPr lang="it-IT" altLang="en-US" sz="1400" dirty="0">
                <a:cs typeface="Tahoma" panose="020B0604030504040204" pitchFamily="34" charset="0"/>
              </a:rPr>
              <a:t>Gerschenfeld G, </a:t>
            </a:r>
            <a:r>
              <a:rPr kumimoji="0" lang="it-IT" altLang="en-US" sz="14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Tahoma" panose="020B0604030504040204" pitchFamily="34" charset="0"/>
              </a:rPr>
              <a:t>et al. </a:t>
            </a:r>
            <a:r>
              <a:rPr lang="nl-NL" altLang="en-US" sz="1400" dirty="0">
                <a:cs typeface="Tahoma" panose="020B0604030504040204" pitchFamily="34" charset="0"/>
              </a:rPr>
              <a:t>Eur Stroke J. 2022;7:358-364</a:t>
            </a:r>
            <a:endParaRPr kumimoji="0" lang="el-GR" altLang="en-US" sz="14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5273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0" y="1110822"/>
            <a:ext cx="4084320" cy="548556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5EB298-8C25-4070-A590-96C8510CF2E6}"/>
              </a:ext>
            </a:extLst>
          </p:cNvPr>
          <p:cNvSpPr txBox="1">
            <a:spLocks noChangeArrowheads="1"/>
          </p:cNvSpPr>
          <p:nvPr/>
        </p:nvSpPr>
        <p:spPr>
          <a:xfrm>
            <a:off x="894946" y="-71438"/>
            <a:ext cx="9954030" cy="1495426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5pPr>
            <a:lvl6pPr marL="456915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6pPr>
            <a:lvl7pPr marL="913832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7pPr>
            <a:lvl8pPr marL="1370748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8pPr>
            <a:lvl9pPr marL="1827662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IVT FOR AIS: TENECTEPLASE VS. ALTEPLASE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(REAL WORLD DATA, </a:t>
            </a:r>
            <a:r>
              <a:rPr lang="en-US" sz="3200" kern="0" dirty="0">
                <a:solidFill>
                  <a:srgbClr val="FF9900"/>
                </a:solidFill>
                <a:latin typeface="Tahoma" pitchFamily="34" charset="0"/>
              </a:rPr>
              <a:t>DRIP AND SHIP LVO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2570" y="2839276"/>
            <a:ext cx="8098473" cy="20286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3519" y="5161199"/>
            <a:ext cx="8096209" cy="1320891"/>
          </a:xfrm>
          <a:prstGeom prst="rect">
            <a:avLst/>
          </a:prstGeom>
        </p:spPr>
      </p:pic>
      <p:sp>
        <p:nvSpPr>
          <p:cNvPr id="7" name="Ορθογώνιο 7">
            <a:extLst>
              <a:ext uri="{FF2B5EF4-FFF2-40B4-BE49-F238E27FC236}">
                <a16:creationId xmlns:a16="http://schemas.microsoft.com/office/drawing/2014/main" id="{0B8AD01E-9AF6-459C-A6C0-445C5B82A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1807" y="6550223"/>
            <a:ext cx="38742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algn="r"/>
            <a:r>
              <a:rPr lang="it-IT" altLang="en-US" sz="1400" dirty="0">
                <a:cs typeface="Tahoma" panose="020B0604030504040204" pitchFamily="34" charset="0"/>
              </a:rPr>
              <a:t>Gerschenfeld G, </a:t>
            </a:r>
            <a:r>
              <a:rPr kumimoji="0" lang="it-IT" altLang="en-US" sz="14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Tahoma" panose="020B0604030504040204" pitchFamily="34" charset="0"/>
              </a:rPr>
              <a:t>et al. </a:t>
            </a:r>
            <a:r>
              <a:rPr lang="nl-NL" altLang="en-US" sz="1400" dirty="0">
                <a:cs typeface="Tahoma" panose="020B0604030504040204" pitchFamily="34" charset="0"/>
              </a:rPr>
              <a:t>Eur Stroke J. 2022;7:358-364</a:t>
            </a:r>
            <a:endParaRPr kumimoji="0" lang="el-GR" altLang="en-US" sz="14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07614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Mobile </a:t>
            </a:r>
            <a:r>
              <a:rPr lang="de-DE" b="1" dirty="0" err="1"/>
              <a:t>Stroke</a:t>
            </a:r>
            <a:r>
              <a:rPr lang="de-DE" b="1" dirty="0"/>
              <a:t> Units</a:t>
            </a:r>
            <a:endParaRPr lang="en-US" b="1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MSUs are ambulances equipped with a CT scanner, point-of-care lab, telemedicine and are staffed with a stroke </a:t>
            </a:r>
            <a:r>
              <a:rPr lang="en-US" dirty="0" err="1"/>
              <a:t>specialised</a:t>
            </a:r>
            <a:r>
              <a:rPr lang="en-US" dirty="0"/>
              <a:t> medical team. </a:t>
            </a:r>
          </a:p>
        </p:txBody>
      </p:sp>
      <p:pic>
        <p:nvPicPr>
          <p:cNvPr id="14" name="Picture 22">
            <a:extLst>
              <a:ext uri="{FF2B5EF4-FFF2-40B4-BE49-F238E27FC236}">
                <a16:creationId xmlns:a16="http://schemas.microsoft.com/office/drawing/2014/main" id="{16234109-85D8-9C2C-449B-76A2AFA1F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987" y="3156438"/>
            <a:ext cx="5347098" cy="3020525"/>
          </a:xfrm>
          <a:prstGeom prst="rect">
            <a:avLst/>
          </a:prstGeom>
        </p:spPr>
      </p:pic>
      <p:pic>
        <p:nvPicPr>
          <p:cNvPr id="15" name="Picture 26">
            <a:extLst>
              <a:ext uri="{FF2B5EF4-FFF2-40B4-BE49-F238E27FC236}">
                <a16:creationId xmlns:a16="http://schemas.microsoft.com/office/drawing/2014/main" id="{C52D2786-802D-E689-1F81-9FD36FA2C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848" y="3075252"/>
            <a:ext cx="2783594" cy="1655424"/>
          </a:xfrm>
          <a:prstGeom prst="rect">
            <a:avLst/>
          </a:prstGeom>
        </p:spPr>
      </p:pic>
      <p:pic>
        <p:nvPicPr>
          <p:cNvPr id="17" name="Picture 27">
            <a:extLst>
              <a:ext uri="{FF2B5EF4-FFF2-40B4-BE49-F238E27FC236}">
                <a16:creationId xmlns:a16="http://schemas.microsoft.com/office/drawing/2014/main" id="{DB6D1D6C-673E-D700-CC91-BDCC44ACCB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686" y="2985990"/>
            <a:ext cx="2851996" cy="203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12991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826E3-46B3-9D3F-6E44-640E3FB67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88" y="16040"/>
            <a:ext cx="6622472" cy="1065487"/>
          </a:xfrm>
        </p:spPr>
        <p:txBody>
          <a:bodyPr>
            <a:noAutofit/>
          </a:bodyPr>
          <a:lstStyle/>
          <a:p>
            <a:r>
              <a:rPr lang="en-US" sz="2800" b="0" dirty="0"/>
              <a:t>IVT FOR AIS IN MSU/</a:t>
            </a:r>
            <a:br>
              <a:rPr lang="en-US" sz="2800" b="0" dirty="0"/>
            </a:br>
            <a:r>
              <a:rPr lang="en-US" sz="2800" b="0" dirty="0"/>
              <a:t>ESO expedited recommendation(2022)</a:t>
            </a: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E7105B16-14E8-6936-897E-0E0519878F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73" y="5707619"/>
            <a:ext cx="1103536" cy="90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A6F89E44-BBB1-76CB-764A-407A1FFB2253}"/>
              </a:ext>
            </a:extLst>
          </p:cNvPr>
          <p:cNvSpPr txBox="1">
            <a:spLocks/>
          </p:cNvSpPr>
          <p:nvPr/>
        </p:nvSpPr>
        <p:spPr>
          <a:xfrm>
            <a:off x="7272473" y="6314981"/>
            <a:ext cx="4578655" cy="27784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1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800" b="1" dirty="0">
                <a:solidFill>
                  <a:schemeClr val="tx1"/>
                </a:solidFill>
              </a:rPr>
              <a:t>Walter,…, Tsivgoulis. Eur Stroke J 2022;7:XXVII-LIX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D3690A1-91C7-4388-3630-14E18CC57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8" y="2525731"/>
            <a:ext cx="3398246" cy="28341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7BBDE28-0DB2-FFDD-28F0-E36507B223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775"/>
          <a:stretch/>
        </p:blipFill>
        <p:spPr>
          <a:xfrm>
            <a:off x="7706833" y="2200721"/>
            <a:ext cx="3532939" cy="3611846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F462A5-BC89-BEE6-0046-C02B8F78F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347" y="1998613"/>
            <a:ext cx="3036477" cy="40421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ESO Expedited Recommendation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40A3EA-420B-2C1E-7BB0-BD872C4126E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868468" y="2788721"/>
            <a:ext cx="3775252" cy="3460678"/>
          </a:xfrm>
        </p:spPr>
        <p:txBody>
          <a:bodyPr>
            <a:noAutofit/>
          </a:bodyPr>
          <a:lstStyle/>
          <a:p>
            <a:r>
              <a:rPr lang="en-US" sz="2800" b="1" dirty="0"/>
              <a:t>Increases the rates of IVT</a:t>
            </a:r>
          </a:p>
          <a:p>
            <a:r>
              <a:rPr lang="en-US" sz="2800" b="1" dirty="0"/>
              <a:t>Increases the rates of IVT within the golden hour </a:t>
            </a:r>
          </a:p>
          <a:p>
            <a:r>
              <a:rPr lang="en-US" sz="2800" b="1" dirty="0"/>
              <a:t>Shortens OTT</a:t>
            </a:r>
          </a:p>
          <a:p>
            <a:r>
              <a:rPr lang="en-US" sz="2800" b="1" dirty="0"/>
              <a:t>Improves functional outcome</a:t>
            </a:r>
          </a:p>
          <a:p>
            <a:r>
              <a:rPr lang="en-US" sz="2800" b="1" dirty="0"/>
              <a:t>No safety concerns</a:t>
            </a:r>
          </a:p>
        </p:txBody>
      </p:sp>
    </p:spTree>
    <p:extLst>
      <p:ext uri="{BB962C8B-B14F-4D97-AF65-F5344CB8AC3E}">
        <p14:creationId xmlns:p14="http://schemas.microsoft.com/office/powerpoint/2010/main" val="340369282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Μηχανική </a:t>
            </a:r>
            <a:r>
              <a:rPr lang="el-GR" dirty="0" err="1"/>
              <a:t>θρομβεκτομή</a:t>
            </a:r>
            <a:endParaRPr lang="en-US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5826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Μηχανική </a:t>
            </a:r>
            <a:r>
              <a:rPr lang="el-GR" b="1" dirty="0" err="1"/>
              <a:t>θρομβεκτομή</a:t>
            </a:r>
            <a:endParaRPr lang="en-US" b="1" dirty="0"/>
          </a:p>
        </p:txBody>
      </p:sp>
      <p:pic>
        <p:nvPicPr>
          <p:cNvPr id="2" name="Εικόνα 1" descr="Απόσπασμα οθόνης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14" y="1891583"/>
            <a:ext cx="4343776" cy="2659610"/>
          </a:xfrm>
          <a:prstGeom prst="rect">
            <a:avLst/>
          </a:prstGeom>
        </p:spPr>
      </p:pic>
      <p:pic>
        <p:nvPicPr>
          <p:cNvPr id="5" name="Εικόνα 4" descr="Απόσπασμα οθόνης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208" y="2118246"/>
            <a:ext cx="1798476" cy="2621507"/>
          </a:xfrm>
          <a:prstGeom prst="rect">
            <a:avLst/>
          </a:prstGeom>
        </p:spPr>
      </p:pic>
      <p:pic>
        <p:nvPicPr>
          <p:cNvPr id="6" name="Εικόνα 5" descr="Απόσπασμα οθόνης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112" y="2039664"/>
            <a:ext cx="1890346" cy="270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45045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C7804-A023-08A1-F73F-F155D8F09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Indications for EVT in AIS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BAFF8-600C-53DD-51C5-2EDA89CD3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Large Vessel Occlusion (LVO)</a:t>
            </a:r>
            <a:endParaRPr lang="en-US" dirty="0"/>
          </a:p>
          <a:p>
            <a:pPr lvl="1"/>
            <a:r>
              <a:rPr lang="en-US" dirty="0"/>
              <a:t>Occlusion of the </a:t>
            </a:r>
            <a:r>
              <a:rPr lang="en-US" b="1" dirty="0"/>
              <a:t>intracranial ICA</a:t>
            </a:r>
            <a:r>
              <a:rPr lang="en-US" dirty="0"/>
              <a:t>, </a:t>
            </a:r>
            <a:r>
              <a:rPr lang="en-US" b="1" dirty="0"/>
              <a:t>M1 segment of MCA</a:t>
            </a:r>
            <a:r>
              <a:rPr lang="en-US" dirty="0"/>
              <a:t>, or selected </a:t>
            </a:r>
            <a:r>
              <a:rPr lang="en-US" b="1" dirty="0"/>
              <a:t>proximal M2</a:t>
            </a:r>
            <a:r>
              <a:rPr lang="en-US" dirty="0"/>
              <a:t>, </a:t>
            </a:r>
            <a:r>
              <a:rPr lang="en-US" b="1" dirty="0"/>
              <a:t>basilar artery</a:t>
            </a:r>
            <a:r>
              <a:rPr lang="en-US" dirty="0"/>
              <a:t>.</a:t>
            </a:r>
          </a:p>
          <a:p>
            <a:r>
              <a:rPr lang="en-US" b="1" dirty="0"/>
              <a:t>Time Window</a:t>
            </a:r>
            <a:endParaRPr lang="en-US" dirty="0"/>
          </a:p>
          <a:p>
            <a:pPr lvl="1"/>
            <a:r>
              <a:rPr lang="en-US" b="1" dirty="0"/>
              <a:t>0–6 hours</a:t>
            </a:r>
            <a:r>
              <a:rPr lang="en-US" dirty="0"/>
              <a:t> from symptom onset: EVT strongly recommended if criteria are met.</a:t>
            </a:r>
          </a:p>
          <a:p>
            <a:pPr lvl="1"/>
            <a:r>
              <a:rPr lang="en-US" b="1" dirty="0"/>
              <a:t>6–24 hours</a:t>
            </a:r>
            <a:r>
              <a:rPr lang="en-US" dirty="0"/>
              <a:t>: EVT possible if patient meets </a:t>
            </a:r>
            <a:r>
              <a:rPr lang="en-US" b="1" dirty="0"/>
              <a:t>DAWN or DEFUSE-3 trial criteria</a:t>
            </a:r>
            <a:r>
              <a:rPr lang="en-US" dirty="0"/>
              <a:t> (clinical–imaging mismatch).</a:t>
            </a:r>
          </a:p>
          <a:p>
            <a:r>
              <a:rPr lang="en-US" b="1" dirty="0"/>
              <a:t>Clinical Severity</a:t>
            </a:r>
            <a:endParaRPr lang="en-US" dirty="0"/>
          </a:p>
          <a:p>
            <a:pPr lvl="1"/>
            <a:r>
              <a:rPr lang="en-US" b="1" dirty="0"/>
              <a:t>NIHSS ≥ 6</a:t>
            </a:r>
            <a:r>
              <a:rPr lang="en-US" dirty="0"/>
              <a:t> (moderate to severe neurological deficit).</a:t>
            </a:r>
          </a:p>
          <a:p>
            <a:r>
              <a:rPr lang="en-US" b="1" dirty="0"/>
              <a:t>Pre-stroke Functional Status</a:t>
            </a:r>
            <a:endParaRPr lang="en-US" dirty="0"/>
          </a:p>
          <a:p>
            <a:pPr lvl="1"/>
            <a:r>
              <a:rPr lang="en-US" b="1" dirty="0" err="1"/>
              <a:t>mRS</a:t>
            </a:r>
            <a:r>
              <a:rPr lang="en-US" b="1" dirty="0"/>
              <a:t> 0–1</a:t>
            </a:r>
            <a:r>
              <a:rPr lang="en-US" dirty="0"/>
              <a:t> (independent pre-stroke), selected patients with higher baseline disability may still be considered individually.</a:t>
            </a:r>
          </a:p>
          <a:p>
            <a:r>
              <a:rPr lang="en-US" b="1" dirty="0"/>
              <a:t>Imaging Criteria</a:t>
            </a:r>
            <a:endParaRPr lang="en-US" dirty="0"/>
          </a:p>
          <a:p>
            <a:pPr lvl="1"/>
            <a:r>
              <a:rPr lang="en-US" b="1" dirty="0"/>
              <a:t>ASPECTS ≥ 6</a:t>
            </a:r>
            <a:r>
              <a:rPr lang="en-US" dirty="0"/>
              <a:t> (on non-contrast CT) within first 6 hours.</a:t>
            </a:r>
          </a:p>
          <a:p>
            <a:pPr lvl="1"/>
            <a:r>
              <a:rPr lang="en-US" dirty="0"/>
              <a:t>Advanced imaging (CT perfusion/MRI) used for extended window to confirm small infarct core and salvageable penumbra.</a:t>
            </a:r>
          </a:p>
          <a:p>
            <a:r>
              <a:rPr lang="en-US" b="1" dirty="0"/>
              <a:t>Age</a:t>
            </a:r>
            <a:endParaRPr lang="en-US" dirty="0"/>
          </a:p>
          <a:p>
            <a:pPr lvl="1"/>
            <a:r>
              <a:rPr lang="en-US" dirty="0"/>
              <a:t>No strict upper age limit; benefit seen even in elderly if criteria met.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8313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4C258-4878-34FE-E417-79A6D0265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5400"/>
              <a:t>ASPECTS</a:t>
            </a:r>
            <a:endParaRPr lang="en-US" sz="5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2C25D-981D-A3DD-D74F-313F6F7F7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 fontScale="77500" lnSpcReduction="20000"/>
          </a:bodyPr>
          <a:lstStyle/>
          <a:p>
            <a:pPr algn="l"/>
            <a:r>
              <a:rPr lang="en-US" sz="1800" b="0" i="0" u="none" strike="noStrike" baseline="0" dirty="0">
                <a:latin typeface="AdvOT2027b36d"/>
              </a:rPr>
              <a:t>caudate nucleus (C)</a:t>
            </a:r>
            <a:endParaRPr lang="el-GR" sz="1800" b="0" i="0" u="none" strike="noStrike" baseline="0" dirty="0">
              <a:latin typeface="AdvOT2027b36d"/>
            </a:endParaRPr>
          </a:p>
          <a:p>
            <a:pPr algn="l"/>
            <a:r>
              <a:rPr lang="en-US" sz="1800" b="0" i="0" u="none" strike="noStrike" baseline="0" dirty="0">
                <a:latin typeface="AdvOT2027b36d"/>
              </a:rPr>
              <a:t>internal capsule (IC)</a:t>
            </a:r>
            <a:endParaRPr lang="el-GR" sz="1800" b="0" i="0" u="none" strike="noStrike" baseline="0" dirty="0">
              <a:latin typeface="AdvOT2027b36d"/>
            </a:endParaRPr>
          </a:p>
          <a:p>
            <a:pPr algn="l"/>
            <a:r>
              <a:rPr lang="en-US" sz="1800" b="0" i="0" u="none" strike="noStrike" baseline="0" dirty="0">
                <a:latin typeface="AdvOT2027b36d"/>
              </a:rPr>
              <a:t>lentiform nucleus (L)</a:t>
            </a:r>
            <a:endParaRPr lang="el-GR" sz="1800" b="0" i="0" u="none" strike="noStrike" baseline="0" dirty="0">
              <a:latin typeface="AdvOT2027b36d"/>
            </a:endParaRPr>
          </a:p>
          <a:p>
            <a:pPr algn="l"/>
            <a:r>
              <a:rPr lang="en-US" sz="1800" b="0" i="0" u="none" strike="noStrike" baseline="0" dirty="0">
                <a:latin typeface="AdvOT2027b36d"/>
              </a:rPr>
              <a:t>insular ribbon (In), anterior</a:t>
            </a:r>
          </a:p>
          <a:p>
            <a:pPr algn="l"/>
            <a:r>
              <a:rPr lang="en-US" sz="1800" b="0" i="0" u="none" strike="noStrike" baseline="0" dirty="0">
                <a:latin typeface="AdvOT2027b36d"/>
              </a:rPr>
              <a:t>middle cerebral artery (MCA) cortex (M1)</a:t>
            </a:r>
            <a:endParaRPr lang="el-GR" sz="1800" b="0" i="0" u="none" strike="noStrike" baseline="0" dirty="0">
              <a:latin typeface="AdvOT2027b36d"/>
            </a:endParaRPr>
          </a:p>
          <a:p>
            <a:pPr algn="l"/>
            <a:r>
              <a:rPr lang="en-US" sz="1800" b="0" i="0" u="none" strike="noStrike" baseline="0" dirty="0">
                <a:latin typeface="AdvOT2027b36d"/>
              </a:rPr>
              <a:t>lateral MCA cortex (M2)</a:t>
            </a:r>
            <a:endParaRPr lang="el-GR" sz="1800" b="0" i="0" u="none" strike="noStrike" baseline="0" dirty="0">
              <a:latin typeface="AdvOT2027b36d"/>
            </a:endParaRPr>
          </a:p>
          <a:p>
            <a:pPr algn="l"/>
            <a:r>
              <a:rPr lang="en-US" sz="1800" b="0" i="0" u="none" strike="noStrike" baseline="0" dirty="0">
                <a:latin typeface="AdvOT2027b36d"/>
              </a:rPr>
              <a:t> posterior MCA</a:t>
            </a:r>
            <a:r>
              <a:rPr lang="el-GR" sz="1800" b="0" i="0" u="none" strike="noStrike" baseline="0" dirty="0">
                <a:latin typeface="AdvOT2027b36d"/>
              </a:rPr>
              <a:t> </a:t>
            </a:r>
            <a:r>
              <a:rPr lang="en-US" sz="1800" b="0" i="0" u="none" strike="noStrike" baseline="0" dirty="0">
                <a:latin typeface="AdvOT2027b36d"/>
              </a:rPr>
              <a:t>cortex (M3)</a:t>
            </a:r>
            <a:endParaRPr lang="el-GR" sz="1800" b="0" i="0" u="none" strike="noStrike" baseline="0" dirty="0">
              <a:latin typeface="AdvOT2027b36d"/>
            </a:endParaRPr>
          </a:p>
          <a:p>
            <a:pPr algn="l"/>
            <a:r>
              <a:rPr lang="en-US" sz="1800" b="0" i="0" u="none" strike="noStrike" baseline="0" dirty="0">
                <a:latin typeface="AdvOT3968b151.I"/>
              </a:rPr>
              <a:t> </a:t>
            </a:r>
            <a:r>
              <a:rPr lang="en-US" sz="1800" b="0" i="0" u="none" strike="noStrike" baseline="0" dirty="0" err="1">
                <a:latin typeface="AdvOT2027b36d"/>
              </a:rPr>
              <a:t>Supraganglionic-leve</a:t>
            </a:r>
            <a:r>
              <a:rPr lang="de-DE" sz="1800" b="0" i="0" u="none" strike="noStrike" baseline="0" dirty="0">
                <a:latin typeface="AdvOT2027b36d"/>
              </a:rPr>
              <a:t>l</a:t>
            </a:r>
            <a:r>
              <a:rPr lang="en-US" sz="1800" dirty="0">
                <a:latin typeface="AdvOT2027b36d"/>
              </a:rPr>
              <a:t>: </a:t>
            </a:r>
          </a:p>
          <a:p>
            <a:pPr algn="l"/>
            <a:r>
              <a:rPr lang="en-US" sz="1800" b="0" i="0" u="none" strike="noStrike" baseline="0" dirty="0" err="1">
                <a:latin typeface="AdvOT2027b36d"/>
              </a:rPr>
              <a:t>anteriorMCA</a:t>
            </a:r>
            <a:r>
              <a:rPr lang="en-US" sz="1800" b="0" i="0" u="none" strike="noStrike" baseline="0" dirty="0">
                <a:latin typeface="AdvOT2027b36d"/>
              </a:rPr>
              <a:t> cortex (M4)</a:t>
            </a:r>
          </a:p>
          <a:p>
            <a:pPr algn="l"/>
            <a:r>
              <a:rPr lang="en-US" sz="1800" b="0" i="0" u="none" strike="noStrike" baseline="0" dirty="0">
                <a:latin typeface="AdvOT2027b36d"/>
              </a:rPr>
              <a:t>lateral MCA</a:t>
            </a:r>
          </a:p>
          <a:p>
            <a:pPr algn="l"/>
            <a:r>
              <a:rPr lang="en-US" sz="1800" b="0" i="0" u="none" strike="noStrike" baseline="0" dirty="0">
                <a:latin typeface="AdvOT2027b36d"/>
              </a:rPr>
              <a:t>cortex (M5)</a:t>
            </a:r>
          </a:p>
          <a:p>
            <a:pPr algn="l"/>
            <a:r>
              <a:rPr lang="en-US" sz="1800" b="0" i="0" u="none" strike="noStrike" baseline="0" dirty="0">
                <a:latin typeface="AdvOT2027b36d"/>
              </a:rPr>
              <a:t>posterior MCA cortex (M6)</a:t>
            </a:r>
            <a:endParaRPr lang="en-US" sz="2200" dirty="0"/>
          </a:p>
        </p:txBody>
      </p:sp>
      <p:pic>
        <p:nvPicPr>
          <p:cNvPr id="5" name="Picture 4" descr="A close-up of a brain scan&#10;&#10;AI-generated content may be incorrect.">
            <a:extLst>
              <a:ext uri="{FF2B5EF4-FFF2-40B4-BE49-F238E27FC236}">
                <a16:creationId xmlns:a16="http://schemas.microsoft.com/office/drawing/2014/main" id="{578C0C5D-C179-1F35-6927-A45256103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564995"/>
            <a:ext cx="6903720" cy="37280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D23E49-54F1-5AA9-509B-277FFBF16043}"/>
              </a:ext>
            </a:extLst>
          </p:cNvPr>
          <p:cNvSpPr txBox="1"/>
          <p:nvPr/>
        </p:nvSpPr>
        <p:spPr>
          <a:xfrm>
            <a:off x="6227066" y="5594041"/>
            <a:ext cx="3810000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1800" b="0" i="0" u="none" strike="noStrike" baseline="0" dirty="0">
                <a:latin typeface="AdvOT7664a372"/>
              </a:rPr>
              <a:t>The maximum score of 10 indicates no</a:t>
            </a:r>
          </a:p>
          <a:p>
            <a:pPr algn="just"/>
            <a:r>
              <a:rPr lang="en-US" sz="1800" b="0" i="0" u="none" strike="noStrike" baseline="0" dirty="0">
                <a:latin typeface="AdvOT7664a372"/>
              </a:rPr>
              <a:t>evidence of early ischemic changes.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33330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6B9C8-BA9A-EFDB-7353-CD1AACCFD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Indications for Bridging Therapy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64136-BFDC-FD19-359D-0492217BE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IVT eligibility</a:t>
            </a:r>
            <a:endParaRPr lang="en-US" dirty="0"/>
          </a:p>
          <a:p>
            <a:r>
              <a:rPr lang="en-US" b="1" dirty="0"/>
              <a:t>LVO AIS</a:t>
            </a:r>
            <a:r>
              <a:rPr lang="en-US" dirty="0"/>
              <a:t> in EVT candidates (ICA, M1, proximal M2, basilar).</a:t>
            </a:r>
          </a:p>
          <a:p>
            <a:r>
              <a:rPr lang="en-US" b="1" dirty="0"/>
              <a:t>Patient within EVT time window</a:t>
            </a:r>
            <a:r>
              <a:rPr lang="en-US" dirty="0"/>
              <a:t> (0–6h standard, up to 24h in select imaging-based cases).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72301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Β’γενής</a:t>
            </a:r>
            <a:r>
              <a:rPr lang="el-GR" dirty="0"/>
              <a:t> πρόληψη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4351338"/>
          </a:xfrm>
        </p:spPr>
        <p:txBody>
          <a:bodyPr/>
          <a:lstStyle/>
          <a:p>
            <a:r>
              <a:rPr lang="el-GR" dirty="0"/>
              <a:t>Μείωση υποτροπής ΙΑΕΕ κατά 80% (</a:t>
            </a:r>
            <a:r>
              <a:rPr lang="de-DE" dirty="0"/>
              <a:t>ESO)</a:t>
            </a:r>
          </a:p>
          <a:p>
            <a:r>
              <a:rPr lang="el-GR" dirty="0"/>
              <a:t>Διαγνωστικό </a:t>
            </a:r>
            <a:r>
              <a:rPr lang="de-DE" dirty="0" err="1"/>
              <a:t>work</a:t>
            </a:r>
            <a:r>
              <a:rPr lang="en-US" dirty="0"/>
              <a:t>-up </a:t>
            </a:r>
            <a:r>
              <a:rPr lang="el-GR" dirty="0"/>
              <a:t>για αποσαφήνιση </a:t>
            </a:r>
            <a:r>
              <a:rPr lang="el-GR" dirty="0" err="1"/>
              <a:t>αιτιοπαθογενετικού</a:t>
            </a:r>
            <a:r>
              <a:rPr lang="el-GR" dirty="0"/>
              <a:t> μηχανισμού</a:t>
            </a:r>
            <a:endParaRPr lang="en-US" dirty="0"/>
          </a:p>
        </p:txBody>
      </p:sp>
      <p:pic>
        <p:nvPicPr>
          <p:cNvPr id="4" name="Εικόνα 3" descr="Απόσπασμα οθόνης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142" y="576384"/>
            <a:ext cx="4249578" cy="5478976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8890000" y="6448990"/>
            <a:ext cx="322072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err="1">
                <a:solidFill>
                  <a:srgbClr val="212121"/>
                </a:solidFill>
                <a:latin typeface="BlinkMacSystemFont"/>
              </a:rPr>
              <a:t>Kleindorfer</a:t>
            </a:r>
            <a:r>
              <a:rPr lang="en-US" sz="900" i="1" dirty="0">
                <a:solidFill>
                  <a:srgbClr val="212121"/>
                </a:solidFill>
                <a:latin typeface="BlinkMacSystemFont"/>
              </a:rPr>
              <a:t> DO,, et al. Stroke. 2021;52(7):e364-e467.</a:t>
            </a:r>
            <a:endParaRPr lang="en-US" sz="900" i="1" dirty="0"/>
          </a:p>
        </p:txBody>
      </p:sp>
      <p:sp>
        <p:nvSpPr>
          <p:cNvPr id="6" name="Ορθογώνιο 5"/>
          <p:cNvSpPr/>
          <p:nvPr/>
        </p:nvSpPr>
        <p:spPr>
          <a:xfrm>
            <a:off x="571500" y="4507915"/>
            <a:ext cx="678164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 err="1"/>
              <a:t>Κενοχοριώδες</a:t>
            </a:r>
            <a:r>
              <a:rPr lang="el-GR" sz="1600" dirty="0"/>
              <a:t>: </a:t>
            </a:r>
            <a:r>
              <a:rPr lang="el-GR" sz="1600" dirty="0" err="1"/>
              <a:t>υποφλοιώδης</a:t>
            </a:r>
            <a:r>
              <a:rPr lang="el-GR" sz="1600" dirty="0"/>
              <a:t> εντόπιση - </a:t>
            </a:r>
            <a:r>
              <a:rPr lang="en-US" sz="1600" dirty="0"/>
              <a:t> &lt;1.5 cm </a:t>
            </a:r>
            <a:r>
              <a:rPr lang="el-GR" sz="1600" dirty="0"/>
              <a:t>διάμετρος σε </a:t>
            </a:r>
            <a:r>
              <a:rPr lang="en-US" sz="1600" dirty="0"/>
              <a:t>CT</a:t>
            </a:r>
            <a:r>
              <a:rPr lang="el-GR" sz="1600" dirty="0"/>
              <a:t> ή</a:t>
            </a:r>
            <a:r>
              <a:rPr lang="en-US" sz="1600" dirty="0"/>
              <a:t>  MRI</a:t>
            </a:r>
            <a:endParaRPr lang="el-GR" sz="1600" dirty="0"/>
          </a:p>
          <a:p>
            <a:endParaRPr lang="el-GR" sz="1600" dirty="0"/>
          </a:p>
          <a:p>
            <a:r>
              <a:rPr lang="el-GR" sz="1600" dirty="0" err="1"/>
              <a:t>Κρυπτογενές</a:t>
            </a:r>
            <a:r>
              <a:rPr lang="el-GR" sz="1600" dirty="0"/>
              <a:t>: ΙΑΕΕ χωρίς εμφανή αιτία παρά τον ενδελεχή έλεγχο (</a:t>
            </a:r>
            <a:r>
              <a:rPr lang="en-US" sz="1600" dirty="0"/>
              <a:t>at a minimum</a:t>
            </a:r>
            <a:r>
              <a:rPr lang="el-GR" sz="1600" dirty="0"/>
              <a:t>: απεικόνιση αγγείων, υπέρηχος καρδιάς, έλεγχος καρδιακού ρυθμού, εργαστηριακός έλεγχος </a:t>
            </a:r>
            <a:r>
              <a:rPr lang="el-GR" sz="1600" dirty="0" err="1"/>
              <a:t>λιπιδαιμικού</a:t>
            </a:r>
            <a:r>
              <a:rPr lang="el-GR" sz="1600" dirty="0"/>
              <a:t> προφίλ, </a:t>
            </a:r>
            <a:r>
              <a:rPr lang="en-US" sz="1600" dirty="0"/>
              <a:t>HbA1c</a:t>
            </a:r>
            <a:endParaRPr lang="el-GR" sz="1600" dirty="0"/>
          </a:p>
          <a:p>
            <a:endParaRPr lang="el-GR" sz="1600" dirty="0"/>
          </a:p>
          <a:p>
            <a:r>
              <a:rPr lang="de-DE" sz="1600" dirty="0"/>
              <a:t>ESUS</a:t>
            </a:r>
            <a:r>
              <a:rPr lang="el-GR" sz="1600" dirty="0"/>
              <a:t>: </a:t>
            </a:r>
            <a:r>
              <a:rPr lang="en-US" sz="1600" dirty="0"/>
              <a:t>non</a:t>
            </a:r>
            <a:r>
              <a:rPr lang="el-GR" sz="1600" dirty="0"/>
              <a:t>-</a:t>
            </a:r>
            <a:r>
              <a:rPr lang="en-US" sz="1600" dirty="0"/>
              <a:t>lacunar </a:t>
            </a:r>
            <a:r>
              <a:rPr lang="el-GR" sz="1600" dirty="0"/>
              <a:t>σε </a:t>
            </a:r>
            <a:r>
              <a:rPr lang="el-GR" sz="1600" dirty="0" err="1"/>
              <a:t>νευροαπεικόνιση</a:t>
            </a:r>
            <a:r>
              <a:rPr lang="el-GR" sz="1600" dirty="0"/>
              <a:t> χωρίς εμφανή  </a:t>
            </a:r>
            <a:r>
              <a:rPr lang="el-GR" sz="1600" dirty="0" err="1"/>
              <a:t>εμβολογόνο</a:t>
            </a:r>
            <a:r>
              <a:rPr lang="el-GR" sz="1600" dirty="0"/>
              <a:t> πηγή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5042525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Secondary prevention </a:t>
            </a:r>
            <a:br>
              <a:rPr lang="en-US" dirty="0"/>
            </a:br>
            <a:endParaRPr lang="en-US" dirty="0"/>
          </a:p>
        </p:txBody>
      </p:sp>
      <p:pic>
        <p:nvPicPr>
          <p:cNvPr id="4" name="Θέση περιεχομένου 3" descr="Απόσπασμα οθόνης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28" y="2136530"/>
            <a:ext cx="4920772" cy="2627532"/>
          </a:xfrm>
        </p:spPr>
      </p:pic>
      <p:sp>
        <p:nvSpPr>
          <p:cNvPr id="5" name="TextBox 4"/>
          <p:cNvSpPr txBox="1"/>
          <p:nvPr/>
        </p:nvSpPr>
        <p:spPr>
          <a:xfrm>
            <a:off x="6924040" y="1412240"/>
            <a:ext cx="442976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/>
              <a:t>ΓΕΝΙΚΑ: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dirty="0"/>
              <a:t>Αντιθρομβωτική θεραπεία (συμπεριλαμβανομένης της </a:t>
            </a:r>
            <a:r>
              <a:rPr lang="el-GR" dirty="0" err="1"/>
              <a:t>αντιαιμοπεταλιακής</a:t>
            </a:r>
            <a:r>
              <a:rPr lang="el-GR" dirty="0"/>
              <a:t> ή αντιπηκτικής αγωγής) συνιστάται για (σχεδόν) όλους τους ασθενείς.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dirty="0"/>
              <a:t>Εκτός λίγων εξαιρέσεων ο συνδυασμός αντιπηκτικής και </a:t>
            </a:r>
            <a:r>
              <a:rPr lang="el-GR" dirty="0" err="1"/>
              <a:t>αντιαιμοπεταλιακής</a:t>
            </a:r>
            <a:r>
              <a:rPr lang="el-GR" dirty="0"/>
              <a:t> δεν είναι δόκιμος.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dirty="0"/>
              <a:t>Δε συνιστάται διπλή </a:t>
            </a:r>
            <a:r>
              <a:rPr lang="el-GR" dirty="0" err="1"/>
              <a:t>αντιαιμοπεταλιακή</a:t>
            </a:r>
            <a:r>
              <a:rPr lang="el-GR" dirty="0"/>
              <a:t> αγωγή επί μακρόν.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de-DE" dirty="0"/>
              <a:t>DAPT </a:t>
            </a:r>
            <a:r>
              <a:rPr lang="el-GR" dirty="0"/>
              <a:t>για βραχύ χρονικό διάστημα σε έλασσον ΑΕΕ, ΠΙΕ, </a:t>
            </a:r>
            <a:r>
              <a:rPr lang="el-GR" dirty="0" err="1"/>
              <a:t>ενδοκράνια</a:t>
            </a:r>
            <a:r>
              <a:rPr lang="el-GR" dirty="0"/>
              <a:t> στένωση.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73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/>
              <a:t>Secondary</a:t>
            </a:r>
            <a:r>
              <a:rPr lang="de-DE" b="1" dirty="0"/>
              <a:t> </a:t>
            </a:r>
            <a:r>
              <a:rPr lang="de-DE" b="1" dirty="0" err="1"/>
              <a:t>prevention</a:t>
            </a:r>
            <a:endParaRPr lang="en-US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dirty="0"/>
              <a:t>Specific recommendations for prevention strategies depend on the ischemic stroke/transient ischemic attack subtype.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/>
              <a:t>Management of vascular risk factors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/>
              <a:t>Lifestyle factors, including healthy diet and physical activity (low-salt and Mediterranean diets)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/>
              <a:t>Antithrombotic therapy, including antiplatelet or anticoagulant agents, is recommended for nearly all patients </a:t>
            </a:r>
            <a:r>
              <a:rPr lang="en-US" i="1" dirty="0"/>
              <a:t>without contraindications</a:t>
            </a:r>
            <a:r>
              <a:rPr lang="en-US" dirty="0"/>
              <a:t>. With very few exceptions, the combination of </a:t>
            </a:r>
            <a:r>
              <a:rPr lang="en-US" dirty="0" err="1"/>
              <a:t>antiplatelets</a:t>
            </a:r>
            <a:r>
              <a:rPr lang="en-US" dirty="0"/>
              <a:t> and anticoagulation </a:t>
            </a:r>
            <a:r>
              <a:rPr lang="en-US" u="sng" dirty="0"/>
              <a:t>is typically not indicated </a:t>
            </a:r>
            <a:r>
              <a:rPr lang="en-US" dirty="0"/>
              <a:t>for secondary stroke prevention. DAPT is not recommended long term; short term:  DAPT in early arriving minor stroke and high-risk TIA or severe symptomatic intracranial stenosis.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8005824" y="6420564"/>
            <a:ext cx="41861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dirty="0" err="1">
                <a:solidFill>
                  <a:srgbClr val="212121"/>
                </a:solidFill>
                <a:effectLst/>
                <a:latin typeface="BlinkMacSystemFont"/>
              </a:rPr>
              <a:t>Kleindorfer</a:t>
            </a:r>
            <a:r>
              <a:rPr lang="en-US" sz="1200" b="0" dirty="0">
                <a:solidFill>
                  <a:srgbClr val="212121"/>
                </a:solidFill>
                <a:effectLst/>
                <a:latin typeface="BlinkMacSystemFont"/>
              </a:rPr>
              <a:t> DO et al, Stroke. 2021;52(7):e364-e467.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451615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Secondary prevention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/>
              <a:t>Atrial fibrillation: Anticoagulation is usually recommended if the patient has no contraindications. 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err="1"/>
              <a:t>Extracranial</a:t>
            </a:r>
            <a:r>
              <a:rPr lang="en-US" dirty="0"/>
              <a:t> carotid artery disease</a:t>
            </a:r>
            <a:r>
              <a:rPr lang="el-GR" dirty="0"/>
              <a:t> </a:t>
            </a:r>
            <a:r>
              <a:rPr lang="en-US" dirty="0"/>
              <a:t>:severe stenosis ipsilateral to a </a:t>
            </a:r>
            <a:r>
              <a:rPr lang="en-US" dirty="0" err="1"/>
              <a:t>nondisabling</a:t>
            </a:r>
            <a:r>
              <a:rPr lang="en-US" dirty="0"/>
              <a:t> stroke or transient ischemic attack who are candidates for intervention 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/>
              <a:t>Severe intracranial stenosis</a:t>
            </a:r>
            <a:r>
              <a:rPr lang="el-GR" dirty="0"/>
              <a:t>: </a:t>
            </a:r>
            <a:r>
              <a:rPr lang="en-US" dirty="0"/>
              <a:t>Aggressive medical management of risk</a:t>
            </a:r>
            <a:r>
              <a:rPr lang="el-GR" dirty="0"/>
              <a:t> </a:t>
            </a:r>
            <a:r>
              <a:rPr lang="en-US" dirty="0"/>
              <a:t>factors and short-term </a:t>
            </a:r>
            <a:r>
              <a:rPr lang="de-DE" dirty="0"/>
              <a:t>DAPT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de-DE" dirty="0"/>
              <a:t>PFO </a:t>
            </a:r>
            <a:r>
              <a:rPr lang="de-DE" dirty="0" err="1"/>
              <a:t>closure</a:t>
            </a:r>
            <a:r>
              <a:rPr lang="en-US" dirty="0"/>
              <a:t>: age 18–60 years, </a:t>
            </a:r>
            <a:r>
              <a:rPr lang="en-US" dirty="0" err="1"/>
              <a:t>nonlacunar</a:t>
            </a:r>
            <a:r>
              <a:rPr lang="en-US" dirty="0"/>
              <a:t> stroke, no other identified cause, and high risk patent foramen </a:t>
            </a:r>
            <a:r>
              <a:rPr lang="en-US" dirty="0" err="1"/>
              <a:t>ovale</a:t>
            </a:r>
            <a:r>
              <a:rPr lang="en-US" dirty="0"/>
              <a:t> features</a:t>
            </a:r>
          </a:p>
          <a:p>
            <a:pPr marL="0" indent="0">
              <a:buNone/>
            </a:pPr>
            <a:endParaRPr lang="en-US" strike="sngStrike" dirty="0"/>
          </a:p>
        </p:txBody>
      </p:sp>
      <p:sp>
        <p:nvSpPr>
          <p:cNvPr id="4" name="Ορθογώνιο 3"/>
          <p:cNvSpPr/>
          <p:nvPr/>
        </p:nvSpPr>
        <p:spPr>
          <a:xfrm>
            <a:off x="8005824" y="6420564"/>
            <a:ext cx="41861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dirty="0" err="1">
                <a:solidFill>
                  <a:srgbClr val="212121"/>
                </a:solidFill>
                <a:effectLst/>
                <a:latin typeface="BlinkMacSystemFont"/>
              </a:rPr>
              <a:t>Kleindorfer</a:t>
            </a:r>
            <a:r>
              <a:rPr lang="en-US" sz="1200" b="0" dirty="0">
                <a:solidFill>
                  <a:srgbClr val="212121"/>
                </a:solidFill>
                <a:effectLst/>
                <a:latin typeface="BlinkMacSystemFont"/>
              </a:rPr>
              <a:t> DO et al, Stroke. 2021;52(7):e364-e467.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6417262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Anticoagulation</a:t>
            </a:r>
            <a:r>
              <a:rPr lang="el-GR" dirty="0"/>
              <a:t> </a:t>
            </a:r>
            <a:r>
              <a:rPr lang="de-DE" dirty="0"/>
              <a:t>in </a:t>
            </a:r>
            <a:r>
              <a:rPr lang="de-DE" dirty="0" err="1"/>
              <a:t>Afib</a:t>
            </a:r>
            <a:endParaRPr lang="en-US" dirty="0"/>
          </a:p>
        </p:txBody>
      </p:sp>
      <p:pic>
        <p:nvPicPr>
          <p:cNvPr id="5" name="Θέση περιεχομένου 4" descr="Απόσπασμα οθόνης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187" y="1599062"/>
            <a:ext cx="7552074" cy="3977985"/>
          </a:xfrm>
        </p:spPr>
      </p:pic>
      <p:sp>
        <p:nvSpPr>
          <p:cNvPr id="6" name="Ορθογώνιο 5"/>
          <p:cNvSpPr/>
          <p:nvPr/>
        </p:nvSpPr>
        <p:spPr>
          <a:xfrm>
            <a:off x="7863840" y="6340185"/>
            <a:ext cx="39852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/>
              <a:t>Steffel</a:t>
            </a:r>
            <a:r>
              <a:rPr lang="en-US" sz="1400" dirty="0"/>
              <a:t> et al </a:t>
            </a:r>
            <a:r>
              <a:rPr lang="en-US" sz="1400" dirty="0" err="1"/>
              <a:t>Europace</a:t>
            </a:r>
            <a:r>
              <a:rPr lang="en-US" sz="1400" dirty="0"/>
              <a:t>. 2021;23(10):1612-1676.</a:t>
            </a:r>
          </a:p>
        </p:txBody>
      </p:sp>
    </p:spTree>
    <p:extLst>
      <p:ext uri="{BB962C8B-B14F-4D97-AF65-F5344CB8AC3E}">
        <p14:creationId xmlns:p14="http://schemas.microsoft.com/office/powerpoint/2010/main" val="196389466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Anticoagulation</a:t>
            </a:r>
            <a:r>
              <a:rPr lang="el-GR" dirty="0"/>
              <a:t> </a:t>
            </a:r>
            <a:r>
              <a:rPr lang="de-DE" dirty="0"/>
              <a:t>in </a:t>
            </a:r>
            <a:r>
              <a:rPr lang="de-DE" dirty="0" err="1"/>
              <a:t>Afib</a:t>
            </a:r>
            <a:endParaRPr lang="en-US" dirty="0"/>
          </a:p>
        </p:txBody>
      </p:sp>
      <p:pic>
        <p:nvPicPr>
          <p:cNvPr id="5" name="Θέση περιεχομένου 4" descr="Απόσπασμα οθόνης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261" y="1522266"/>
            <a:ext cx="7744001" cy="4781819"/>
          </a:xfrm>
        </p:spPr>
      </p:pic>
      <p:sp>
        <p:nvSpPr>
          <p:cNvPr id="6" name="Δεξί βέλος 5"/>
          <p:cNvSpPr/>
          <p:nvPr/>
        </p:nvSpPr>
        <p:spPr>
          <a:xfrm>
            <a:off x="838200" y="2453054"/>
            <a:ext cx="489438" cy="33410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Δεξί βέλος 6"/>
          <p:cNvSpPr/>
          <p:nvPr/>
        </p:nvSpPr>
        <p:spPr>
          <a:xfrm>
            <a:off x="838200" y="2869224"/>
            <a:ext cx="489438" cy="33410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Ορθογώνιο 7"/>
          <p:cNvSpPr/>
          <p:nvPr/>
        </p:nvSpPr>
        <p:spPr>
          <a:xfrm>
            <a:off x="8745415" y="159735"/>
            <a:ext cx="3176954" cy="12003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>
                <a:latin typeface="AdvOTb7819099"/>
              </a:rPr>
              <a:t>After the indication for OAC is established, </a:t>
            </a:r>
            <a:r>
              <a:rPr lang="en-US" b="1" dirty="0">
                <a:latin typeface="AdvOTb7819099"/>
              </a:rPr>
              <a:t>NOACs are preferred</a:t>
            </a:r>
            <a:r>
              <a:rPr lang="el-GR" dirty="0">
                <a:latin typeface="AdvOTb7819099"/>
              </a:rPr>
              <a:t> </a:t>
            </a:r>
            <a:r>
              <a:rPr lang="en-US" dirty="0">
                <a:latin typeface="AdvOTb7819099"/>
              </a:rPr>
              <a:t>over VKAs in all NOAC-eligible AF patients</a:t>
            </a:r>
            <a:endParaRPr lang="en-US" dirty="0"/>
          </a:p>
        </p:txBody>
      </p:sp>
      <p:sp>
        <p:nvSpPr>
          <p:cNvPr id="9" name="Ορθογώνιο 8"/>
          <p:cNvSpPr/>
          <p:nvPr/>
        </p:nvSpPr>
        <p:spPr>
          <a:xfrm>
            <a:off x="7863840" y="6340185"/>
            <a:ext cx="39852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/>
              <a:t>Steffel</a:t>
            </a:r>
            <a:r>
              <a:rPr lang="en-US" sz="1400" dirty="0"/>
              <a:t> et al </a:t>
            </a:r>
            <a:r>
              <a:rPr lang="en-US" sz="1400" dirty="0" err="1"/>
              <a:t>Europace</a:t>
            </a:r>
            <a:r>
              <a:rPr lang="en-US" sz="1400" dirty="0"/>
              <a:t>. 2021;23(10):1612-1676.</a:t>
            </a:r>
          </a:p>
        </p:txBody>
      </p:sp>
    </p:spTree>
    <p:extLst>
      <p:ext uri="{BB962C8B-B14F-4D97-AF65-F5344CB8AC3E}">
        <p14:creationId xmlns:p14="http://schemas.microsoft.com/office/powerpoint/2010/main" val="629629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b="1" dirty="0"/>
              <a:t>Αιμορραγικό ΑΕΕ</a:t>
            </a:r>
            <a:endParaRPr lang="en-US" b="1" dirty="0"/>
          </a:p>
        </p:txBody>
      </p:sp>
      <p:sp>
        <p:nvSpPr>
          <p:cNvPr id="5" name="Υπότιτλο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0889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424961"/>
            <a:ext cx="10515600" cy="1325563"/>
          </a:xfrm>
        </p:spPr>
        <p:txBody>
          <a:bodyPr/>
          <a:lstStyle/>
          <a:p>
            <a:r>
              <a:rPr lang="el-GR" b="1" dirty="0"/>
              <a:t>Αιμορραγικό ΑΕΕ</a:t>
            </a:r>
            <a:endParaRPr lang="en-US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/>
              <a:t>Ενδοεγκεφαλική</a:t>
            </a:r>
            <a:r>
              <a:rPr lang="el-GR" dirty="0"/>
              <a:t> αιμορραγία</a:t>
            </a:r>
            <a:r>
              <a:rPr lang="de-DE" dirty="0"/>
              <a:t>                   </a:t>
            </a:r>
            <a:r>
              <a:rPr lang="el-GR" dirty="0" err="1"/>
              <a:t>Υπαραχνοειδής</a:t>
            </a:r>
            <a:r>
              <a:rPr lang="el-GR" dirty="0"/>
              <a:t> αιμορραγία</a:t>
            </a:r>
            <a:endParaRPr lang="en-US" dirty="0"/>
          </a:p>
          <a:p>
            <a:endParaRPr lang="el-GR" dirty="0"/>
          </a:p>
        </p:txBody>
      </p:sp>
      <p:pic>
        <p:nvPicPr>
          <p:cNvPr id="4" name="Εικόνα 3" descr="Απόσπασμα οθόνης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682" y="2389495"/>
            <a:ext cx="3245064" cy="3787468"/>
          </a:xfrm>
          <a:prstGeom prst="rect">
            <a:avLst/>
          </a:prstGeom>
        </p:spPr>
      </p:pic>
      <p:pic>
        <p:nvPicPr>
          <p:cNvPr id="5" name="Εικόνα 4" descr="Απόσπασμα οθόνης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983" y="2389495"/>
            <a:ext cx="3848433" cy="3787468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10196146" y="5987562"/>
            <a:ext cx="589085" cy="1143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6063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ACB80-B2CB-8A83-51C6-B4B181E9C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Αίτια αιμορραγικών ΑΕΕ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26610-25CD-C2F4-2B02-155719A47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1800" b="0" i="0" u="none" strike="noStrike" baseline="0" dirty="0"/>
              <a:t>Υπερτασική αγγειοπάθεια ( 60%) </a:t>
            </a:r>
          </a:p>
          <a:p>
            <a:pPr marL="0" indent="0">
              <a:buNone/>
            </a:pPr>
            <a:r>
              <a:rPr lang="el-GR" sz="1800" b="0" i="0" u="none" strike="noStrike" baseline="0" dirty="0"/>
              <a:t>Εγκεφαλική αμυλοειδική αγγειοπάθεια </a:t>
            </a:r>
          </a:p>
          <a:p>
            <a:pPr marL="0" indent="0">
              <a:buNone/>
            </a:pPr>
            <a:r>
              <a:rPr lang="el-GR" sz="1800" b="0" i="0" u="none" strike="noStrike" baseline="0" dirty="0"/>
              <a:t>Αιμορραγική διάθεση/ αντιπηκτική, θρομβολυτική αγωγή </a:t>
            </a:r>
          </a:p>
          <a:p>
            <a:pPr marL="0" indent="0">
              <a:buNone/>
            </a:pPr>
            <a:r>
              <a:rPr lang="el-GR" sz="1800" b="0" i="0" u="none" strike="noStrike" baseline="0" dirty="0"/>
              <a:t>Σηπτικά/ μυκωτικά ανευρύσματα </a:t>
            </a:r>
          </a:p>
          <a:p>
            <a:pPr marL="0" indent="0">
              <a:buNone/>
            </a:pPr>
            <a:r>
              <a:rPr lang="el-GR" sz="1800" b="0" i="0" u="none" strike="noStrike" baseline="0" dirty="0"/>
              <a:t>Όγκοι </a:t>
            </a:r>
          </a:p>
          <a:p>
            <a:pPr marL="0" indent="0">
              <a:buNone/>
            </a:pPr>
            <a:r>
              <a:rPr lang="el-GR" sz="1800" b="0" i="0" u="none" strike="noStrike" baseline="0" dirty="0"/>
              <a:t>Λοιμώξεις </a:t>
            </a:r>
          </a:p>
          <a:p>
            <a:pPr marL="0" indent="0">
              <a:buNone/>
            </a:pPr>
            <a:r>
              <a:rPr lang="el-GR" sz="1800" b="0" i="0" u="none" strike="noStrike" baseline="0" dirty="0"/>
              <a:t>Αγγειίτιδες </a:t>
            </a:r>
          </a:p>
          <a:p>
            <a:pPr marL="0" indent="0">
              <a:buNone/>
            </a:pPr>
            <a:r>
              <a:rPr lang="el-GR" sz="1800" b="0" i="0" u="none" strike="noStrike" baseline="0" dirty="0"/>
              <a:t>Φάρμακα (κοκαϊνη, αμφεταμίνες, φαινυλοπροπανολαμίνη)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27743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50E67-D4DF-6021-B5CF-6C9ED8C0B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Υπερτασικής αρχής </a:t>
            </a:r>
            <a:r>
              <a:rPr lang="de-DE" dirty="0"/>
              <a:t>ICH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0B7F6-258F-DACB-CF50-46E27E055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b="0" i="0" u="sng" strike="noStrike" dirty="0">
                <a:solidFill>
                  <a:srgbClr val="41699B"/>
                </a:solidFill>
                <a:effectLst/>
                <a:hlinkClick r:id="rId2"/>
              </a:rPr>
              <a:t>Βασικά γάγγλια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b="0" i="0" u="sng" strike="noStrike" dirty="0">
                <a:solidFill>
                  <a:srgbClr val="41699B"/>
                </a:solidFill>
                <a:effectLst/>
                <a:hlinkClick r:id="rId2"/>
              </a:rPr>
              <a:t>Θάλαμος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u="sng" dirty="0">
                <a:solidFill>
                  <a:srgbClr val="41699B"/>
                </a:solidFill>
                <a:hlinkClick r:id="rId2"/>
              </a:rPr>
              <a:t>Γέφυρα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b="0" i="0" u="sng" strike="noStrike" dirty="0">
                <a:solidFill>
                  <a:srgbClr val="41699B"/>
                </a:solidFill>
                <a:effectLst/>
                <a:hlinkClick r:id="rId2"/>
              </a:rPr>
              <a:t>Παρεγκεφαλίδα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4044163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brain scan&#10;&#10;Description automatically generated">
            <a:extLst>
              <a:ext uri="{FF2B5EF4-FFF2-40B4-BE49-F238E27FC236}">
                <a16:creationId xmlns:a16="http://schemas.microsoft.com/office/drawing/2014/main" id="{F6F4986E-5A24-36DE-FA11-01E4CDCFB7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132" y="1093349"/>
            <a:ext cx="3519464" cy="4351338"/>
          </a:xfrm>
        </p:spPr>
      </p:pic>
      <p:pic>
        <p:nvPicPr>
          <p:cNvPr id="7" name="Picture 6" descr="A close-up of a scan of a brain&#10;&#10;Description automatically generated">
            <a:extLst>
              <a:ext uri="{FF2B5EF4-FFF2-40B4-BE49-F238E27FC236}">
                <a16:creationId xmlns:a16="http://schemas.microsoft.com/office/drawing/2014/main" id="{AC35F4AD-D294-0ECE-61B1-FB4BB906B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924" y="1093349"/>
            <a:ext cx="370261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72474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9A4CD-E395-4642-EDA3-431EB7BBF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Λοβώδης αιμορραγία</a:t>
            </a:r>
            <a:endParaRPr lang="en-US" dirty="0"/>
          </a:p>
        </p:txBody>
      </p:sp>
      <p:pic>
        <p:nvPicPr>
          <p:cNvPr id="5" name="Content Placeholder 4" descr="A close-up of a brain scan&#10;&#10;Description automatically generated">
            <a:extLst>
              <a:ext uri="{FF2B5EF4-FFF2-40B4-BE49-F238E27FC236}">
                <a16:creationId xmlns:a16="http://schemas.microsoft.com/office/drawing/2014/main" id="{82212598-B347-696D-3CD2-81DD78FB69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457" y="1501160"/>
            <a:ext cx="3522867" cy="4351338"/>
          </a:xfrm>
        </p:spPr>
      </p:pic>
    </p:spTree>
    <p:extLst>
      <p:ext uri="{BB962C8B-B14F-4D97-AF65-F5344CB8AC3E}">
        <p14:creationId xmlns:p14="http://schemas.microsoft.com/office/powerpoint/2010/main" val="237770477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CT/CTA </a:t>
            </a:r>
            <a:r>
              <a:rPr lang="el-GR" dirty="0"/>
              <a:t>για ανάδειξη πιθανής υποκείμενης παθολογίας εκ των αγγείων</a:t>
            </a:r>
          </a:p>
          <a:p>
            <a:r>
              <a:rPr lang="el-GR" dirty="0"/>
              <a:t>Νευροχειρουργική εκτίμηση </a:t>
            </a:r>
            <a:endParaRPr lang="de-DE" dirty="0"/>
          </a:p>
          <a:p>
            <a:r>
              <a:rPr lang="el-GR" dirty="0"/>
              <a:t>Αν ανευρυσματικής αρχής </a:t>
            </a:r>
            <a:r>
              <a:rPr lang="de-DE" dirty="0"/>
              <a:t>SAH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el-GR" dirty="0">
                <a:sym typeface="Wingdings" panose="05000000000000000000" pitchFamily="2" charset="2"/>
              </a:rPr>
              <a:t>άμεση περαιτέρω αντιμετώπιση</a:t>
            </a:r>
            <a:endParaRPr lang="el-GR" dirty="0"/>
          </a:p>
          <a:p>
            <a:r>
              <a:rPr lang="el-GR" dirty="0"/>
              <a:t>Ρύθμιση ΑΠ (&lt;140</a:t>
            </a:r>
            <a:r>
              <a:rPr lang="de-DE" dirty="0" err="1"/>
              <a:t>mmHg</a:t>
            </a:r>
            <a:r>
              <a:rPr lang="de-DE" dirty="0"/>
              <a:t> </a:t>
            </a:r>
            <a:r>
              <a:rPr lang="de-DE" dirty="0" err="1"/>
              <a:t>syst</a:t>
            </a:r>
            <a:r>
              <a:rPr lang="de-DE" dirty="0"/>
              <a:t>)</a:t>
            </a:r>
            <a:endParaRPr lang="el-GR" dirty="0"/>
          </a:p>
          <a:p>
            <a:r>
              <a:rPr lang="de-DE" dirty="0"/>
              <a:t>SAH</a:t>
            </a:r>
            <a:r>
              <a:rPr lang="en-US" dirty="0"/>
              <a:t>: </a:t>
            </a:r>
            <a:r>
              <a:rPr lang="el-GR" dirty="0"/>
              <a:t>έναρξη νιμοδιπίνης (αποφυγή αγγειόσπασμου, 60</a:t>
            </a:r>
            <a:r>
              <a:rPr lang="de-DE" dirty="0"/>
              <a:t>mgx6, 21 </a:t>
            </a:r>
            <a:r>
              <a:rPr lang="el-GR" dirty="0"/>
              <a:t>μέρες)</a:t>
            </a:r>
          </a:p>
          <a:p>
            <a:endParaRPr lang="el-GR" dirty="0"/>
          </a:p>
          <a:p>
            <a:pPr marL="0" indent="0">
              <a:buNone/>
            </a:pPr>
            <a:endParaRPr lang="el-GR" dirty="0"/>
          </a:p>
          <a:p>
            <a:endParaRPr lang="de-DE" dirty="0"/>
          </a:p>
          <a:p>
            <a:endParaRPr lang="en-US" dirty="0"/>
          </a:p>
        </p:txBody>
      </p:sp>
      <p:sp>
        <p:nvSpPr>
          <p:cNvPr id="4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Αιμορραγικό ΑΕΕ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54897440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2946</TotalTime>
  <Words>5562</Words>
  <Application>Microsoft Office PowerPoint</Application>
  <PresentationFormat>Widescreen</PresentationFormat>
  <Paragraphs>678</Paragraphs>
  <Slides>99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25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26" baseType="lpstr">
      <vt:lpstr>Microsoft YaHei</vt:lpstr>
      <vt:lpstr>AdvOT2027b36d</vt:lpstr>
      <vt:lpstr>AdvOT3968b151.I</vt:lpstr>
      <vt:lpstr>AdvOT7664a372</vt:lpstr>
      <vt:lpstr>AdvOTb7819099</vt:lpstr>
      <vt:lpstr>Arial</vt:lpstr>
      <vt:lpstr>Arial Nova</vt:lpstr>
      <vt:lpstr>Arial Nova Light</vt:lpstr>
      <vt:lpstr>BlinkMacSystemFont</vt:lpstr>
      <vt:lpstr>Calibri</vt:lpstr>
      <vt:lpstr>Calibri Light</vt:lpstr>
      <vt:lpstr>Cambria</vt:lpstr>
      <vt:lpstr>Century Gothic</vt:lpstr>
      <vt:lpstr>HelveticaNeue</vt:lpstr>
      <vt:lpstr>MathematicalPiLTStd</vt:lpstr>
      <vt:lpstr>MinionPro-Regular</vt:lpstr>
      <vt:lpstr>Open Sans</vt:lpstr>
      <vt:lpstr>OTNEJMQuadraat</vt:lpstr>
      <vt:lpstr>PlantinStd</vt:lpstr>
      <vt:lpstr>Roboto</vt:lpstr>
      <vt:lpstr>Tahoma</vt:lpstr>
      <vt:lpstr>Times</vt:lpstr>
      <vt:lpstr>Times New Roman</vt:lpstr>
      <vt:lpstr>Times-Roman</vt:lpstr>
      <vt:lpstr>Wingdings</vt:lpstr>
      <vt:lpstr>Θέμα του Office</vt:lpstr>
      <vt:lpstr>Bitmap Image</vt:lpstr>
      <vt:lpstr>Διαχείριση ΑΕΕ </vt:lpstr>
      <vt:lpstr>PowerPoint Presentation</vt:lpstr>
      <vt:lpstr>AEE: Ορισμός-  Επιδημιολογικά δεδομένα</vt:lpstr>
      <vt:lpstr>ΚΑΤΑΤΑΞH ΑΕΕ Αιτιοπαθογενετικός μηχανισμός</vt:lpstr>
      <vt:lpstr>PowerPoint Presentation</vt:lpstr>
      <vt:lpstr>PowerPoint Presentation</vt:lpstr>
      <vt:lpstr>Εκτίμηση βαρύτητας ΑΕΕ</vt:lpstr>
      <vt:lpstr>PowerPoint Presentation</vt:lpstr>
      <vt:lpstr>ΔΔ ΑΕΕ ΜΕ ΠΑΘΗΣΕΙΣ ΠΟΥ ΜΙΜΟΥΝΤΑΙ ΑΕΕ (DDx Stroke vs Stroke Mimics)</vt:lpstr>
      <vt:lpstr>PowerPoint Presentation</vt:lpstr>
      <vt:lpstr>ΑΕΕ ΜΕ ΚΛΙΝΙΚΗ ΕΙΚΟΝΑ ΠΟΥ ΔΥΝΑΤΑΙ ΝΑ ΜΗΝ ΑΞΙΟΛΟΓΗΘΕΙ ΣΤΟ ΤΕΠ Ή ΝΑ  ΜΗΝ ΑΠΟΔΟΘΕΙ ΣΕ ΟΞΕΙΑ ΕΓΚΕΦΑΛΙΚΗ ΙΣΧΑΙΜΙΑ (STROKE CHAMELEONS)</vt:lpstr>
      <vt:lpstr>ΠΙΕ (Παροδικό Ισχαιμικό Επεισόδιο)</vt:lpstr>
      <vt:lpstr>PowerPoint Presentation</vt:lpstr>
      <vt:lpstr>PowerPoint Presentation</vt:lpstr>
      <vt:lpstr>PowerPoint Presentation</vt:lpstr>
      <vt:lpstr>ΤΟ ΠΙΕ ΕΙΝΑΙ ΜΙΑ ΕΠΕΙΓΟΥΣΑ ΙΑΤΡΙΚΗ ΚΑΤΑΣΤΑΣΗ  </vt:lpstr>
      <vt:lpstr>ΑΔΥΝΑΤΗ Η ΔΔ ΙΑΕΕ/ΑΙΜΟΡΡΑΓΙΑΣ ΜΕ ΚΛΙΝΙΚΑ ΚΡΙΤΗΡΙΑ</vt:lpstr>
      <vt:lpstr>The 8 D’s of Stroke Care </vt:lpstr>
      <vt:lpstr>PowerPoint Presentation</vt:lpstr>
      <vt:lpstr>PowerPoint Presentation</vt:lpstr>
      <vt:lpstr>TIME IS BRAIN</vt:lpstr>
      <vt:lpstr>PowerPoint Presentation</vt:lpstr>
      <vt:lpstr>ΠΡΩΤΕΣ ΕΝΕΡΓΕΙΕΣ ΣΤΟ ΤΕΠ Ι</vt:lpstr>
      <vt:lpstr>ΕΞΕΤΑΣΕΙΣ ΠΟΥ ΖΗΤΑΜΕ ΣΤΟ ΤΕΠ</vt:lpstr>
      <vt:lpstr>IAEE- ΠΡΩΤΕΣ ΕΝΕΡΓΕΙΕΣ ΣΤΟ ΤΕΠ </vt:lpstr>
      <vt:lpstr>ΠΡΩΤΕΣ ΕΝΕΡΓΕΙΕΣ ΣΤΟ ΤΕΠ </vt:lpstr>
      <vt:lpstr>PowerPoint Presentation</vt:lpstr>
      <vt:lpstr>PowerPoint Presentation</vt:lpstr>
      <vt:lpstr>PowerPoint Presentation</vt:lpstr>
      <vt:lpstr>PowerPoint Presentation</vt:lpstr>
      <vt:lpstr>Υπεργλυκαιμία και ΑΕΕ</vt:lpstr>
      <vt:lpstr>Υπεργλυκαιμία και ΑΕΕ</vt:lpstr>
      <vt:lpstr>Οξύ ισχαιμικό ΑΕΕ και Υγρά</vt:lpstr>
      <vt:lpstr>PowerPoint Presentation</vt:lpstr>
      <vt:lpstr>Blood pressure in AIS</vt:lpstr>
      <vt:lpstr>PowerPoint Presentation</vt:lpstr>
      <vt:lpstr>Αίτια αύξησης ΑΠ στο οξύ ισχαιμικό ΑΕΕ</vt:lpstr>
      <vt:lpstr>PowerPoint Presentation</vt:lpstr>
      <vt:lpstr>Ρύθμιση ΑΠ</vt:lpstr>
      <vt:lpstr>PowerPoint Presentation</vt:lpstr>
      <vt:lpstr>ACUTE REPERFUSION THERAPIES FOR AIS</vt:lpstr>
      <vt:lpstr>TIME IS BRAIN</vt:lpstr>
      <vt:lpstr>PowerPoint Presentation</vt:lpstr>
      <vt:lpstr>PowerPoint Presentation</vt:lpstr>
      <vt:lpstr>Προετοιμασία του Actilyse</vt:lpstr>
      <vt:lpstr>Minor stroke</vt:lpstr>
      <vt:lpstr>0-4.5 hour time window</vt:lpstr>
      <vt:lpstr>Minor stroke (disabling)</vt:lpstr>
      <vt:lpstr>Οι ελάχιστες προϋποθέσεις για θρομβόλυση</vt:lpstr>
      <vt:lpstr>ΠΡΩΤΕΣ ΕΝΕΡΓΕΙΕΣ ΓΙΑ ΠΙΘΑΝΗ ΘΡΟΜΒΟΛΥΣΗ Ι</vt:lpstr>
      <vt:lpstr>ΠΡΩΤΕΣ ΕΝΕΡΓΕΙΕΣ ΓΙΑ ΠΙΘΑΝΗ ΘΡΟΜΒΟΛΥΣΗ ΙΙ</vt:lpstr>
      <vt:lpstr>PowerPoint Presentation</vt:lpstr>
      <vt:lpstr>Κατά τη θρομβόλυση</vt:lpstr>
      <vt:lpstr>PowerPoint Presentation</vt:lpstr>
      <vt:lpstr>Blood pressure and thrombolysis</vt:lpstr>
      <vt:lpstr>Επιπλοκές της ΕΦ Θρομβόλυσης</vt:lpstr>
      <vt:lpstr>PowerPoint Presentation</vt:lpstr>
      <vt:lpstr>PowerPoint Presentation</vt:lpstr>
      <vt:lpstr>PowerPoint Presentation</vt:lpstr>
      <vt:lpstr>Advances in neuroimaging</vt:lpstr>
      <vt:lpstr>Advances in neuroimaging</vt:lpstr>
      <vt:lpstr>Advances in neuroimaging</vt:lpstr>
      <vt:lpstr>Extended window</vt:lpstr>
      <vt:lpstr>PowerPoint Presentation</vt:lpstr>
      <vt:lpstr>Extend trial</vt:lpstr>
      <vt:lpstr>Wake-up trial</vt:lpstr>
      <vt:lpstr>Novel Thrombolytic Agents</vt:lpstr>
      <vt:lpstr>Tenecteplase vs. Alteplase</vt:lpstr>
      <vt:lpstr>ESO Expedited Recommendations for TNK IN AIS, 2023</vt:lpstr>
      <vt:lpstr>ESO Expedited Recommendation for TNK IN AIS, 2023</vt:lpstr>
      <vt:lpstr>PowerPoint Presentation</vt:lpstr>
      <vt:lpstr>PowerPoint Presentation</vt:lpstr>
      <vt:lpstr>PowerPoint Presentation</vt:lpstr>
      <vt:lpstr>Μetalyse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Mobile Stroke Units</vt:lpstr>
      <vt:lpstr>IVT FOR AIS IN MSU/ ESO expedited recommendation(2022)</vt:lpstr>
      <vt:lpstr>Μηχανική θρομβεκτομή</vt:lpstr>
      <vt:lpstr>Μηχανική θρομβεκτομή</vt:lpstr>
      <vt:lpstr>Indications for EVT in AIS </vt:lpstr>
      <vt:lpstr>ASPECTS</vt:lpstr>
      <vt:lpstr>Indications for Bridging Therapy </vt:lpstr>
      <vt:lpstr>Β’γενής πρόληψη</vt:lpstr>
      <vt:lpstr>Secondary prevention  </vt:lpstr>
      <vt:lpstr>Secondary prevention</vt:lpstr>
      <vt:lpstr>Secondary prevention</vt:lpstr>
      <vt:lpstr>Anticoagulation in Afib</vt:lpstr>
      <vt:lpstr>Anticoagulation in Afib</vt:lpstr>
      <vt:lpstr>Αιμορραγικό ΑΕΕ</vt:lpstr>
      <vt:lpstr>Αιμορραγικό ΑΕΕ</vt:lpstr>
      <vt:lpstr>Αίτια αιμορραγικών ΑΕΕ</vt:lpstr>
      <vt:lpstr>Υπερτασικής αρχής ICH</vt:lpstr>
      <vt:lpstr>PowerPoint Presentation</vt:lpstr>
      <vt:lpstr>Λοβώδης αιμορραγία</vt:lpstr>
      <vt:lpstr>Αιμορραγικό ΑΕΕ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Διαχείριση ΑΕΕ στο ΤΕΠ</dc:title>
  <dc:creator>Eleni Bakola</dc:creator>
  <cp:lastModifiedBy>user</cp:lastModifiedBy>
  <cp:revision>35</cp:revision>
  <dcterms:created xsi:type="dcterms:W3CDTF">2022-11-18T17:40:02Z</dcterms:created>
  <dcterms:modified xsi:type="dcterms:W3CDTF">2026-01-20T11:33:41Z</dcterms:modified>
</cp:coreProperties>
</file>