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Lst>
  <p:notesMasterIdLst>
    <p:notesMasterId r:id="rId72"/>
  </p:notesMasterIdLst>
  <p:sldIdLst>
    <p:sldId id="256" r:id="rId2"/>
    <p:sldId id="6156" r:id="rId3"/>
    <p:sldId id="8395" r:id="rId4"/>
    <p:sldId id="8396" r:id="rId5"/>
    <p:sldId id="8397" r:id="rId6"/>
    <p:sldId id="8398" r:id="rId7"/>
    <p:sldId id="8399" r:id="rId8"/>
    <p:sldId id="8400" r:id="rId9"/>
    <p:sldId id="275" r:id="rId10"/>
    <p:sldId id="283" r:id="rId11"/>
    <p:sldId id="284" r:id="rId12"/>
    <p:sldId id="285" r:id="rId13"/>
    <p:sldId id="286" r:id="rId14"/>
    <p:sldId id="287" r:id="rId15"/>
    <p:sldId id="314" r:id="rId16"/>
    <p:sldId id="309" r:id="rId17"/>
    <p:sldId id="288" r:id="rId18"/>
    <p:sldId id="289" r:id="rId19"/>
    <p:sldId id="290" r:id="rId20"/>
    <p:sldId id="291" r:id="rId21"/>
    <p:sldId id="8402" r:id="rId22"/>
    <p:sldId id="8401" r:id="rId23"/>
    <p:sldId id="6157" r:id="rId24"/>
    <p:sldId id="819" r:id="rId25"/>
    <p:sldId id="822" r:id="rId26"/>
    <p:sldId id="6158" r:id="rId27"/>
    <p:sldId id="6159" r:id="rId28"/>
    <p:sldId id="498" r:id="rId29"/>
    <p:sldId id="499" r:id="rId30"/>
    <p:sldId id="619" r:id="rId31"/>
    <p:sldId id="646" r:id="rId32"/>
    <p:sldId id="647" r:id="rId33"/>
    <p:sldId id="650" r:id="rId34"/>
    <p:sldId id="652" r:id="rId35"/>
    <p:sldId id="653" r:id="rId36"/>
    <p:sldId id="655" r:id="rId37"/>
    <p:sldId id="654" r:id="rId38"/>
    <p:sldId id="656" r:id="rId39"/>
    <p:sldId id="658" r:id="rId40"/>
    <p:sldId id="659" r:id="rId41"/>
    <p:sldId id="8403" r:id="rId42"/>
    <p:sldId id="1819" r:id="rId43"/>
    <p:sldId id="1820" r:id="rId44"/>
    <p:sldId id="1821" r:id="rId45"/>
    <p:sldId id="561" r:id="rId46"/>
    <p:sldId id="258" r:id="rId47"/>
    <p:sldId id="563" r:id="rId48"/>
    <p:sldId id="564" r:id="rId49"/>
    <p:sldId id="565" r:id="rId50"/>
    <p:sldId id="567" r:id="rId51"/>
    <p:sldId id="568" r:id="rId52"/>
    <p:sldId id="569" r:id="rId53"/>
    <p:sldId id="570" r:id="rId54"/>
    <p:sldId id="459" r:id="rId55"/>
    <p:sldId id="490" r:id="rId56"/>
    <p:sldId id="667" r:id="rId57"/>
    <p:sldId id="668" r:id="rId58"/>
    <p:sldId id="669" r:id="rId59"/>
    <p:sldId id="8404" r:id="rId60"/>
    <p:sldId id="634" r:id="rId61"/>
    <p:sldId id="8405" r:id="rId62"/>
    <p:sldId id="635" r:id="rId63"/>
    <p:sldId id="636" r:id="rId64"/>
    <p:sldId id="361" r:id="rId65"/>
    <p:sldId id="657" r:id="rId66"/>
    <p:sldId id="642" r:id="rId67"/>
    <p:sldId id="643" r:id="rId68"/>
    <p:sldId id="766" r:id="rId69"/>
    <p:sldId id="8390" r:id="rId70"/>
    <p:sldId id="610"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408"/>
    <a:srgbClr val="EED9CF"/>
    <a:srgbClr val="FF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266" autoAdjust="0"/>
    <p:restoredTop sz="74070"/>
  </p:normalViewPr>
  <p:slideViewPr>
    <p:cSldViewPr snapToGrid="0">
      <p:cViewPr varScale="1">
        <p:scale>
          <a:sx n="53" d="100"/>
          <a:sy n="53" d="100"/>
        </p:scale>
        <p:origin x="-1776"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xmlns="" id="{F281857C-69DE-6849-AC6B-2C4EA8CEDE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l-GR"/>
          </a:p>
        </p:txBody>
      </p:sp>
      <p:sp>
        <p:nvSpPr>
          <p:cNvPr id="3" name="Θέση ημερομηνίας 2">
            <a:extLst>
              <a:ext uri="{FF2B5EF4-FFF2-40B4-BE49-F238E27FC236}">
                <a16:creationId xmlns:a16="http://schemas.microsoft.com/office/drawing/2014/main" xmlns="" id="{91D139E9-17B8-0F40-B902-B992D41C05D8}"/>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54A0D7D0-053F-5045-B28B-D9D8E4E80704}" type="datetimeFigureOut">
              <a:rPr lang="el-GR"/>
              <a:pPr>
                <a:defRPr/>
              </a:pPr>
              <a:t>18/2/2026</a:t>
            </a:fld>
            <a:endParaRPr lang="el-GR"/>
          </a:p>
        </p:txBody>
      </p:sp>
      <p:sp>
        <p:nvSpPr>
          <p:cNvPr id="4" name="Θέση εικόνας διαφάνειας 3">
            <a:extLst>
              <a:ext uri="{FF2B5EF4-FFF2-40B4-BE49-F238E27FC236}">
                <a16:creationId xmlns:a16="http://schemas.microsoft.com/office/drawing/2014/main" xmlns="" id="{15C14516-3D58-1340-A90C-B35F641E2237}"/>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a:extLst>
              <a:ext uri="{FF2B5EF4-FFF2-40B4-BE49-F238E27FC236}">
                <a16:creationId xmlns:a16="http://schemas.microsoft.com/office/drawing/2014/main" xmlns="" id="{61ADD7DE-425B-D44B-8524-BD423669872A}"/>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noProof="0"/>
              <a:t>Επεξεργασία 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a:extLst>
              <a:ext uri="{FF2B5EF4-FFF2-40B4-BE49-F238E27FC236}">
                <a16:creationId xmlns:a16="http://schemas.microsoft.com/office/drawing/2014/main" xmlns="" id="{6A981483-C47F-194F-B084-8345A8C8674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l-GR"/>
          </a:p>
        </p:txBody>
      </p:sp>
      <p:sp>
        <p:nvSpPr>
          <p:cNvPr id="7" name="Θέση αριθμού διαφάνειας 6">
            <a:extLst>
              <a:ext uri="{FF2B5EF4-FFF2-40B4-BE49-F238E27FC236}">
                <a16:creationId xmlns:a16="http://schemas.microsoft.com/office/drawing/2014/main" xmlns="" id="{9B1CB5FB-43B4-4049-9FA0-89EE83F3DF46}"/>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E0B0A2C-5ED1-5E4D-A660-DB58AC6ADD5E}"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Θέση εικόνας διαφάνειας 1">
            <a:extLst>
              <a:ext uri="{FF2B5EF4-FFF2-40B4-BE49-F238E27FC236}">
                <a16:creationId xmlns:a16="http://schemas.microsoft.com/office/drawing/2014/main" xmlns="" id="{527B6881-5F6C-6848-98C2-05B23F9175A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0" name="Θέση σημειώσεων 2">
            <a:extLst>
              <a:ext uri="{FF2B5EF4-FFF2-40B4-BE49-F238E27FC236}">
                <a16:creationId xmlns:a16="http://schemas.microsoft.com/office/drawing/2014/main" xmlns="" id="{060F6288-4595-CC49-8213-B0C06CABD210}"/>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dirty="0"/>
              <a:t>Πρόεδροι: </a:t>
            </a:r>
            <a:r>
              <a:rPr lang="el-GR" altLang="el-GR" dirty="0" err="1"/>
              <a:t>Σταυρογιάννη</a:t>
            </a:r>
            <a:r>
              <a:rPr lang="el-GR" altLang="el-GR" dirty="0"/>
              <a:t> </a:t>
            </a:r>
            <a:r>
              <a:rPr lang="el-GR" altLang="el-GR" dirty="0" err="1"/>
              <a:t>Νικη</a:t>
            </a:r>
            <a:endParaRPr lang="el-GR" altLang="el-GR" dirty="0"/>
          </a:p>
        </p:txBody>
      </p:sp>
      <p:sp>
        <p:nvSpPr>
          <p:cNvPr id="7171" name="Θέση αριθμού διαφάνειας 3">
            <a:extLst>
              <a:ext uri="{FF2B5EF4-FFF2-40B4-BE49-F238E27FC236}">
                <a16:creationId xmlns:a16="http://schemas.microsoft.com/office/drawing/2014/main" xmlns="" id="{2E52E944-26A7-964F-B5AF-B0FB8FAACD8D}"/>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6B36D8-7CE2-BB42-8080-7B20796927B0}" type="slidenum">
              <a:rPr lang="el-GR" altLang="el-GR" smtClean="0">
                <a:latin typeface="Calibri" panose="020F0502020204030204" pitchFamily="34" charset="0"/>
              </a:rPr>
              <a:pPr/>
              <a:t>1</a:t>
            </a:fld>
            <a:endParaRPr lang="el-GR" altLang="el-GR">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xmlns="" id="{DE3E07CA-1671-614A-F5A6-8CF8F990E1A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4C554E-0128-294D-8E4B-F4AFCC93253C}" type="slidenum">
              <a:rPr lang="en-US" altLang="el-GR"/>
              <a:pPr>
                <a:spcBef>
                  <a:spcPct val="0"/>
                </a:spcBef>
              </a:pPr>
              <a:t>10</a:t>
            </a:fld>
            <a:endParaRPr lang="en-US" altLang="el-GR"/>
          </a:p>
        </p:txBody>
      </p:sp>
      <p:sp>
        <p:nvSpPr>
          <p:cNvPr id="61442" name="Rectangle 2">
            <a:extLst>
              <a:ext uri="{FF2B5EF4-FFF2-40B4-BE49-F238E27FC236}">
                <a16:creationId xmlns:a16="http://schemas.microsoft.com/office/drawing/2014/main" xmlns="" id="{05458203-BB40-D9E8-FF60-E9BEB962E4A7}"/>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xmlns="" id="{9D02E69E-FDDA-D60A-5A1A-9E30B5F6FB40}"/>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Serum sickness TYPE III immune complex mediated antibody antigen and complement cascade (horse serum to treat diptheria) humoral response to foreign protein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xmlns="" id="{B86243A7-3733-79B2-56A4-E8319C95F46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492535-BD58-2B48-A998-9F16BB095244}" type="slidenum">
              <a:rPr lang="en-US" altLang="el-GR"/>
              <a:pPr>
                <a:spcBef>
                  <a:spcPct val="0"/>
                </a:spcBef>
              </a:pPr>
              <a:t>11</a:t>
            </a:fld>
            <a:endParaRPr lang="en-US" altLang="el-GR"/>
          </a:p>
        </p:txBody>
      </p:sp>
      <p:sp>
        <p:nvSpPr>
          <p:cNvPr id="63490" name="Rectangle 2">
            <a:extLst>
              <a:ext uri="{FF2B5EF4-FFF2-40B4-BE49-F238E27FC236}">
                <a16:creationId xmlns:a16="http://schemas.microsoft.com/office/drawing/2014/main" xmlns="" id="{8216FA07-F47D-8480-E44F-4FEAC4B91EA5}"/>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xmlns="" id="{502E8750-9DE8-B0B3-5D84-DE925E0284E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Believed to be caused by a different mechanism which is NOT classical serum sickness…delayed reaction to above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xmlns="" id="{1E0ABBAE-506C-6AFD-EF84-88818277506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1BC784-3EE5-E94C-A322-206F4B6C4D13}" type="slidenum">
              <a:rPr lang="en-US" altLang="el-GR"/>
              <a:pPr>
                <a:spcBef>
                  <a:spcPct val="0"/>
                </a:spcBef>
              </a:pPr>
              <a:t>14</a:t>
            </a:fld>
            <a:endParaRPr lang="en-US" altLang="el-GR"/>
          </a:p>
        </p:txBody>
      </p:sp>
      <p:sp>
        <p:nvSpPr>
          <p:cNvPr id="67586" name="Rectangle 2">
            <a:extLst>
              <a:ext uri="{FF2B5EF4-FFF2-40B4-BE49-F238E27FC236}">
                <a16:creationId xmlns:a16="http://schemas.microsoft.com/office/drawing/2014/main" xmlns="" id="{DCEC5466-8051-C43E-E635-2804F0A88315}"/>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xmlns="" id="{A3EC7E68-CB74-D2CA-DBD0-202E8264D898}"/>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Cat scratch (bite, scratch or flea bite): two weeks after inoculation</a:t>
            </a:r>
          </a:p>
          <a:p>
            <a:pPr eaLnBrk="1" hangingPunct="1"/>
            <a:r>
              <a:rPr lang="en-US" altLang="el-GR">
                <a:latin typeface="Arial" panose="020B0604020202020204" pitchFamily="34" charset="0"/>
              </a:rPr>
              <a:t>Half of tb (Mexico, Philippines, Vietnam, India, china)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xmlns="" id="{F4C85D54-D31A-82F9-6FA9-3CAD218AC477}"/>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46DB99-2455-8E4D-BE14-468AB6315072}" type="slidenum">
              <a:rPr lang="en-US" altLang="el-GR"/>
              <a:pPr>
                <a:spcBef>
                  <a:spcPct val="0"/>
                </a:spcBef>
              </a:pPr>
              <a:t>16</a:t>
            </a:fld>
            <a:endParaRPr lang="en-US" altLang="el-GR"/>
          </a:p>
        </p:txBody>
      </p:sp>
      <p:sp>
        <p:nvSpPr>
          <p:cNvPr id="73730" name="Rectangle 2">
            <a:extLst>
              <a:ext uri="{FF2B5EF4-FFF2-40B4-BE49-F238E27FC236}">
                <a16:creationId xmlns:a16="http://schemas.microsoft.com/office/drawing/2014/main" xmlns="" id="{D8AA79B5-FDC3-0127-A031-8A8C95FCA790}"/>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xmlns="" id="{A634583F-914A-8057-43F0-F195CA3E8961}"/>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xmlns="" id="{4264B9AB-45CB-8098-0BC1-26C117E2962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648A36-291A-E546-88D8-6C67C3AAE25F}" type="slidenum">
              <a:rPr lang="en-US" altLang="el-GR"/>
              <a:pPr>
                <a:spcBef>
                  <a:spcPct val="0"/>
                </a:spcBef>
              </a:pPr>
              <a:t>17</a:t>
            </a:fld>
            <a:endParaRPr lang="en-US" altLang="el-GR"/>
          </a:p>
        </p:txBody>
      </p:sp>
      <p:sp>
        <p:nvSpPr>
          <p:cNvPr id="75778" name="Rectangle 2">
            <a:extLst>
              <a:ext uri="{FF2B5EF4-FFF2-40B4-BE49-F238E27FC236}">
                <a16:creationId xmlns:a16="http://schemas.microsoft.com/office/drawing/2014/main" xmlns="" id="{66C39951-8218-8BD5-A6CF-B7DF5F3EAF7F}"/>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xmlns="" id="{261156BA-806A-A1AC-1058-B298DA1647CD}"/>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Arthralgias, skin manifestations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xmlns="" id="{D7526CBC-2309-4470-5236-3B372347E5D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37607B-2843-724B-BF05-73FFB70174CC}" type="slidenum">
              <a:rPr lang="en-US" altLang="el-GR"/>
              <a:pPr>
                <a:spcBef>
                  <a:spcPct val="0"/>
                </a:spcBef>
              </a:pPr>
              <a:t>18</a:t>
            </a:fld>
            <a:endParaRPr lang="en-US" altLang="el-GR"/>
          </a:p>
        </p:txBody>
      </p:sp>
      <p:sp>
        <p:nvSpPr>
          <p:cNvPr id="77826" name="Rectangle 2">
            <a:extLst>
              <a:ext uri="{FF2B5EF4-FFF2-40B4-BE49-F238E27FC236}">
                <a16:creationId xmlns:a16="http://schemas.microsoft.com/office/drawing/2014/main" xmlns="" id="{6AC77B0C-FF6C-86ED-A345-E1D7DB33DEF5}"/>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xmlns="" id="{06AF0C62-25F1-E72F-E032-E03E903E31FA}"/>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xmlns="" id="{BAC88AB4-3010-4F12-6CF0-076B1FB7C87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0E9496-481D-3547-A840-083711404A90}" type="slidenum">
              <a:rPr lang="en-US" altLang="el-GR"/>
              <a:pPr>
                <a:spcBef>
                  <a:spcPct val="0"/>
                </a:spcBef>
              </a:pPr>
              <a:t>20</a:t>
            </a:fld>
            <a:endParaRPr lang="en-US" altLang="el-GR"/>
          </a:p>
        </p:txBody>
      </p:sp>
      <p:sp>
        <p:nvSpPr>
          <p:cNvPr id="80898" name="Rectangle 2">
            <a:extLst>
              <a:ext uri="{FF2B5EF4-FFF2-40B4-BE49-F238E27FC236}">
                <a16:creationId xmlns:a16="http://schemas.microsoft.com/office/drawing/2014/main" xmlns="" id="{72C0529B-12DD-086B-0565-2B6DCF54EE48}"/>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xmlns="" id="{CE50816D-BDB4-0840-F9B6-8AE9936169B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Young woman painless lymphadenopathy unilateral in cervical region resolves in 3 months unknown etiology: histiocytic necrotiziing lympadenitis</a:t>
            </a:r>
          </a:p>
          <a:p>
            <a:pPr eaLnBrk="1" hangingPunct="1"/>
            <a:r>
              <a:rPr lang="en-US" altLang="el-GR">
                <a:latin typeface="Arial" panose="020B0604020202020204" pitchFamily="34" charset="0"/>
              </a:rPr>
              <a:t>RD: greatly exaggerated lymph node reaction children bl cervical lymph node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xmlns="" id="{1A5B11B4-B88E-8A10-AB8C-4E6F2EEBFE9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4D9C38E-5B88-164D-87A2-6B8E38390963}" type="slidenum">
              <a:rPr lang="el-GR" altLang="el-GR"/>
              <a:pPr>
                <a:spcBef>
                  <a:spcPct val="0"/>
                </a:spcBef>
              </a:pPr>
              <a:t>29</a:t>
            </a:fld>
            <a:endParaRPr lang="el-GR" altLang="el-GR"/>
          </a:p>
        </p:txBody>
      </p:sp>
      <p:sp>
        <p:nvSpPr>
          <p:cNvPr id="22530" name="Rectangle 2">
            <a:extLst>
              <a:ext uri="{FF2B5EF4-FFF2-40B4-BE49-F238E27FC236}">
                <a16:creationId xmlns:a16="http://schemas.microsoft.com/office/drawing/2014/main" xmlns="" id="{BE0CE2DE-C1F7-6E3D-F18F-837F9A12068A}"/>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xmlns="" id="{87AF14CC-63EF-4114-0A19-50239E611A8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 Θέση εικόνας διαφάνειας">
            <a:extLst>
              <a:ext uri="{FF2B5EF4-FFF2-40B4-BE49-F238E27FC236}">
                <a16:creationId xmlns:a16="http://schemas.microsoft.com/office/drawing/2014/main" xmlns="" id="{0FC2F264-374E-52AE-1658-22B1AD64D6C4}"/>
              </a:ext>
            </a:extLst>
          </p:cNvPr>
          <p:cNvSpPr>
            <a:spLocks noGrp="1" noRot="1" noChangeAspect="1" noChangeArrowheads="1" noTextEdit="1"/>
          </p:cNvSpPr>
          <p:nvPr>
            <p:ph type="sldImg"/>
          </p:nvPr>
        </p:nvSpPr>
        <p:spPr>
          <a:ln/>
        </p:spPr>
      </p:sp>
      <p:sp>
        <p:nvSpPr>
          <p:cNvPr id="26626" name="2 - Θέση σημειώσεων">
            <a:extLst>
              <a:ext uri="{FF2B5EF4-FFF2-40B4-BE49-F238E27FC236}">
                <a16:creationId xmlns:a16="http://schemas.microsoft.com/office/drawing/2014/main" xmlns="" id="{94D84298-D2D0-97F8-7341-AAA44AABA802}"/>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
        <p:nvSpPr>
          <p:cNvPr id="26627" name="3 - Θέση αριθμού διαφάνειας">
            <a:extLst>
              <a:ext uri="{FF2B5EF4-FFF2-40B4-BE49-F238E27FC236}">
                <a16:creationId xmlns:a16="http://schemas.microsoft.com/office/drawing/2014/main" xmlns="" id="{E04B4B58-760B-D7F0-F4CD-8634C9823CB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D98BBA3-F9E8-814C-B040-1DD4C0417313}" type="slidenum">
              <a:rPr lang="el-GR" altLang="el-GR"/>
              <a:pPr>
                <a:spcBef>
                  <a:spcPct val="0"/>
                </a:spcBef>
              </a:pPr>
              <a:t>30</a:t>
            </a:fld>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xmlns="" id="{F77C6FAC-DCEB-8E39-251B-98B066B1A1A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C40B020-BCE9-1E4D-97CC-B7FDC4161096}" type="slidenum">
              <a:rPr lang="el-GR" altLang="el-GR"/>
              <a:pPr>
                <a:spcBef>
                  <a:spcPct val="0"/>
                </a:spcBef>
              </a:pPr>
              <a:t>31</a:t>
            </a:fld>
            <a:endParaRPr lang="el-GR" altLang="el-GR"/>
          </a:p>
        </p:txBody>
      </p:sp>
      <p:sp>
        <p:nvSpPr>
          <p:cNvPr id="28674" name="Rectangle 2">
            <a:extLst>
              <a:ext uri="{FF2B5EF4-FFF2-40B4-BE49-F238E27FC236}">
                <a16:creationId xmlns:a16="http://schemas.microsoft.com/office/drawing/2014/main" xmlns="" id="{5A98BE94-A574-A2E5-2421-CA1A55B1E861}"/>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xmlns="" id="{E977C95A-BEC1-31AE-6554-B12ECB57434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xmlns="" id="{F484E4D8-3AE6-5CDB-81EE-366FF99A9F4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D99D1A4-C30C-9646-A2E2-D8BD338FA5E0}" type="slidenum">
              <a:rPr lang="el-GR" altLang="el-GR"/>
              <a:pPr>
                <a:spcBef>
                  <a:spcPct val="0"/>
                </a:spcBef>
              </a:pPr>
              <a:t>32</a:t>
            </a:fld>
            <a:endParaRPr lang="el-GR" altLang="el-GR"/>
          </a:p>
        </p:txBody>
      </p:sp>
      <p:sp>
        <p:nvSpPr>
          <p:cNvPr id="32770" name="Rectangle 2">
            <a:extLst>
              <a:ext uri="{FF2B5EF4-FFF2-40B4-BE49-F238E27FC236}">
                <a16:creationId xmlns:a16="http://schemas.microsoft.com/office/drawing/2014/main" xmlns="" id="{38239FA6-1505-8EBA-F485-488BDD07F4BF}"/>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xmlns="" id="{263026F3-AA40-7B10-3E0E-2B9098C7CB6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xmlns="" id="{C8958610-2D9A-E54B-E62E-26397D0A1D7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20D0DD6-B894-0A41-BD39-7931603E458A}" type="slidenum">
              <a:rPr lang="el-GR" altLang="el-GR"/>
              <a:pPr>
                <a:spcBef>
                  <a:spcPct val="0"/>
                </a:spcBef>
              </a:pPr>
              <a:t>34</a:t>
            </a:fld>
            <a:endParaRPr lang="el-GR" altLang="el-GR"/>
          </a:p>
        </p:txBody>
      </p:sp>
      <p:sp>
        <p:nvSpPr>
          <p:cNvPr id="40962" name="Rectangle 2">
            <a:extLst>
              <a:ext uri="{FF2B5EF4-FFF2-40B4-BE49-F238E27FC236}">
                <a16:creationId xmlns:a16="http://schemas.microsoft.com/office/drawing/2014/main" xmlns="" id="{26A95722-B1FF-1730-5AE8-C8EDD82AEA50}"/>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xmlns="" id="{7F0FDB45-E219-8294-C4CB-5A1BD97942A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xmlns="" id="{B0BDD21B-455C-DDD7-9304-904B0A76B5B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C074960-B8CB-794E-9BD2-6809D0AF4FA4}" type="slidenum">
              <a:rPr lang="el-GR" altLang="el-GR"/>
              <a:pPr>
                <a:spcBef>
                  <a:spcPct val="0"/>
                </a:spcBef>
              </a:pPr>
              <a:t>35</a:t>
            </a:fld>
            <a:endParaRPr lang="el-GR" altLang="el-GR"/>
          </a:p>
        </p:txBody>
      </p:sp>
      <p:sp>
        <p:nvSpPr>
          <p:cNvPr id="43010" name="Rectangle 2">
            <a:extLst>
              <a:ext uri="{FF2B5EF4-FFF2-40B4-BE49-F238E27FC236}">
                <a16:creationId xmlns:a16="http://schemas.microsoft.com/office/drawing/2014/main" xmlns="" id="{5320D9DB-B86C-7787-3D52-F7A9A742E9D6}"/>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xmlns="" id="{067AF8B8-FF1B-ACBD-E539-3E836754731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 Θέση εικόνας διαφάνειας">
            <a:extLst>
              <a:ext uri="{FF2B5EF4-FFF2-40B4-BE49-F238E27FC236}">
                <a16:creationId xmlns:a16="http://schemas.microsoft.com/office/drawing/2014/main" xmlns="" id="{0A5FC37B-4045-CD83-F83D-F9D445EAE1B4}"/>
              </a:ext>
            </a:extLst>
          </p:cNvPr>
          <p:cNvSpPr>
            <a:spLocks noGrp="1" noRot="1" noChangeAspect="1" noChangeArrowheads="1" noTextEdit="1"/>
          </p:cNvSpPr>
          <p:nvPr>
            <p:ph type="sldImg"/>
          </p:nvPr>
        </p:nvSpPr>
        <p:spPr>
          <a:ln/>
        </p:spPr>
      </p:sp>
      <p:sp>
        <p:nvSpPr>
          <p:cNvPr id="45058" name="2 - Θέση σημειώσεων">
            <a:extLst>
              <a:ext uri="{FF2B5EF4-FFF2-40B4-BE49-F238E27FC236}">
                <a16:creationId xmlns:a16="http://schemas.microsoft.com/office/drawing/2014/main" xmlns="" id="{18E7754B-937F-F083-D52A-3546E61456A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
        <p:nvSpPr>
          <p:cNvPr id="45059" name="3 - Θέση αριθμού διαφάνειας">
            <a:extLst>
              <a:ext uri="{FF2B5EF4-FFF2-40B4-BE49-F238E27FC236}">
                <a16:creationId xmlns:a16="http://schemas.microsoft.com/office/drawing/2014/main" xmlns="" id="{05017D34-4C32-9025-5E46-C558D532DAFE}"/>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D00E1C2-D6E3-1945-819C-BEC03D694C67}" type="slidenum">
              <a:rPr lang="el-GR" altLang="el-GR"/>
              <a:pPr>
                <a:spcBef>
                  <a:spcPct val="0"/>
                </a:spcBef>
              </a:pPr>
              <a:t>36</a:t>
            </a:fld>
            <a:endParaRPr lang="el-GR" alt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xmlns="" id="{2130DAB8-68FB-44F9-2E15-2B8545B12CF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2274BCB-2F3E-F54A-B0D3-F4761071603E}" type="slidenum">
              <a:rPr lang="el-GR" altLang="el-GR"/>
              <a:pPr>
                <a:spcBef>
                  <a:spcPct val="0"/>
                </a:spcBef>
              </a:pPr>
              <a:t>37</a:t>
            </a:fld>
            <a:endParaRPr lang="el-GR" altLang="el-GR"/>
          </a:p>
        </p:txBody>
      </p:sp>
      <p:sp>
        <p:nvSpPr>
          <p:cNvPr id="47106" name="Rectangle 2">
            <a:extLst>
              <a:ext uri="{FF2B5EF4-FFF2-40B4-BE49-F238E27FC236}">
                <a16:creationId xmlns:a16="http://schemas.microsoft.com/office/drawing/2014/main" xmlns="" id="{0EF21CED-5945-E599-9FE3-488F348A7E2A}"/>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xmlns="" id="{99173D25-56B5-BB2F-D79D-EEF5604353B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xmlns="" id="{8E641262-F325-3F92-22A2-766E93B8FF4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C913FEB-3DF3-3F4A-9717-5FFAA0AF569C}" type="slidenum">
              <a:rPr lang="el-GR" altLang="el-GR"/>
              <a:pPr>
                <a:spcBef>
                  <a:spcPct val="0"/>
                </a:spcBef>
              </a:pPr>
              <a:t>38</a:t>
            </a:fld>
            <a:endParaRPr lang="el-GR" altLang="el-GR"/>
          </a:p>
        </p:txBody>
      </p:sp>
      <p:sp>
        <p:nvSpPr>
          <p:cNvPr id="49154" name="Rectangle 2">
            <a:extLst>
              <a:ext uri="{FF2B5EF4-FFF2-40B4-BE49-F238E27FC236}">
                <a16:creationId xmlns:a16="http://schemas.microsoft.com/office/drawing/2014/main" xmlns="" id="{E2705A31-8472-3A37-8512-3D80D0F328DC}"/>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xmlns="" id="{13665692-7BAC-FD85-D230-B1789285CE15}"/>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xmlns="" id="{4C19C192-B938-02BD-0AAD-2D89A6F857A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5FD6DFD-FB7E-404E-9F6C-BE82CFA1BDC8}" type="slidenum">
              <a:rPr lang="el-GR" altLang="el-GR"/>
              <a:pPr>
                <a:spcBef>
                  <a:spcPct val="0"/>
                </a:spcBef>
              </a:pPr>
              <a:t>39</a:t>
            </a:fld>
            <a:endParaRPr lang="el-GR" altLang="el-GR"/>
          </a:p>
        </p:txBody>
      </p:sp>
      <p:sp>
        <p:nvSpPr>
          <p:cNvPr id="51202" name="Rectangle 2">
            <a:extLst>
              <a:ext uri="{FF2B5EF4-FFF2-40B4-BE49-F238E27FC236}">
                <a16:creationId xmlns:a16="http://schemas.microsoft.com/office/drawing/2014/main" xmlns="" id="{78C726B9-D9A7-0F17-1DB7-29063D7381CB}"/>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xmlns="" id="{E88CDBBE-320E-4E89-257A-39C347F655F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xmlns="" id="{B1B51389-7EA4-5C9B-1A86-37B46D4797C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C7E440E-A6DE-2644-8E44-5C3E6DEF5112}" type="slidenum">
              <a:rPr lang="el-GR" altLang="el-GR"/>
              <a:pPr>
                <a:spcBef>
                  <a:spcPct val="0"/>
                </a:spcBef>
              </a:pPr>
              <a:t>40</a:t>
            </a:fld>
            <a:endParaRPr lang="el-GR" altLang="el-GR"/>
          </a:p>
        </p:txBody>
      </p:sp>
      <p:sp>
        <p:nvSpPr>
          <p:cNvPr id="53250" name="Rectangle 2">
            <a:extLst>
              <a:ext uri="{FF2B5EF4-FFF2-40B4-BE49-F238E27FC236}">
                <a16:creationId xmlns:a16="http://schemas.microsoft.com/office/drawing/2014/main" xmlns="" id="{A45391F1-651F-5EA1-D593-A9997266388E}"/>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xmlns="" id="{CD6E3B62-DB9C-081F-DCB1-1CF729F36E0E}"/>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a:extLst>
              <a:ext uri="{FF2B5EF4-FFF2-40B4-BE49-F238E27FC236}">
                <a16:creationId xmlns:a16="http://schemas.microsoft.com/office/drawing/2014/main" xmlns="" id="{AB4E11CA-3F94-E348-8EBE-0FDD74E57FA4}"/>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C89D24C-3339-FB47-9882-81A2DB31E968}" type="slidenum">
              <a:rPr lang="el-GR" altLang="el-GR">
                <a:cs typeface="Arial" panose="020B0604020202020204" pitchFamily="34" charset="0"/>
              </a:rPr>
              <a:pPr eaLnBrk="1" hangingPunct="1"/>
              <a:t>42</a:t>
            </a:fld>
            <a:endParaRPr lang="el-GR" altLang="el-GR">
              <a:cs typeface="Arial" panose="020B0604020202020204" pitchFamily="34" charset="0"/>
            </a:endParaRPr>
          </a:p>
        </p:txBody>
      </p:sp>
      <p:sp>
        <p:nvSpPr>
          <p:cNvPr id="226307" name="Rectangle 2">
            <a:extLst>
              <a:ext uri="{FF2B5EF4-FFF2-40B4-BE49-F238E27FC236}">
                <a16:creationId xmlns:a16="http://schemas.microsoft.com/office/drawing/2014/main" xmlns="" id="{798387DF-3CFD-7E4D-8781-CADDFFD78FB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6308" name="Rectangle 3">
            <a:extLst>
              <a:ext uri="{FF2B5EF4-FFF2-40B4-BE49-F238E27FC236}">
                <a16:creationId xmlns:a16="http://schemas.microsoft.com/office/drawing/2014/main" xmlns="" id="{E8EB997E-1A3E-C840-AA90-56819375F8F8}"/>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a:extLst>
              <a:ext uri="{FF2B5EF4-FFF2-40B4-BE49-F238E27FC236}">
                <a16:creationId xmlns:a16="http://schemas.microsoft.com/office/drawing/2014/main" xmlns="" id="{3CF4D527-3CE1-2A47-B042-7A7E924E0363}"/>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BE65ED-A414-824A-936A-54E5E5ACFB21}" type="slidenum">
              <a:rPr lang="el-GR" altLang="el-GR">
                <a:cs typeface="Arial" panose="020B0604020202020204" pitchFamily="34" charset="0"/>
              </a:rPr>
              <a:pPr eaLnBrk="1" hangingPunct="1"/>
              <a:t>43</a:t>
            </a:fld>
            <a:endParaRPr lang="el-GR" altLang="el-GR">
              <a:cs typeface="Arial" panose="020B0604020202020204" pitchFamily="34" charset="0"/>
            </a:endParaRPr>
          </a:p>
        </p:txBody>
      </p:sp>
      <p:sp>
        <p:nvSpPr>
          <p:cNvPr id="228355" name="Rectangle 2">
            <a:extLst>
              <a:ext uri="{FF2B5EF4-FFF2-40B4-BE49-F238E27FC236}">
                <a16:creationId xmlns:a16="http://schemas.microsoft.com/office/drawing/2014/main" xmlns="" id="{2032BD32-1420-6748-8B90-FD9AADEFA04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8356" name="Rectangle 3">
            <a:extLst>
              <a:ext uri="{FF2B5EF4-FFF2-40B4-BE49-F238E27FC236}">
                <a16:creationId xmlns:a16="http://schemas.microsoft.com/office/drawing/2014/main" xmlns="" id="{B733CFCF-5065-024E-B064-58AE491F8146}"/>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a:extLst>
              <a:ext uri="{FF2B5EF4-FFF2-40B4-BE49-F238E27FC236}">
                <a16:creationId xmlns:a16="http://schemas.microsoft.com/office/drawing/2014/main" xmlns="" id="{6F5882D5-C765-2B40-816C-19F7320F3258}"/>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F84B38-E7B3-6749-9991-ADEFF4FDD98B}" type="slidenum">
              <a:rPr lang="el-GR" altLang="el-GR">
                <a:cs typeface="Arial" panose="020B0604020202020204" pitchFamily="34" charset="0"/>
              </a:rPr>
              <a:pPr eaLnBrk="1" hangingPunct="1"/>
              <a:t>44</a:t>
            </a:fld>
            <a:endParaRPr lang="el-GR" altLang="el-GR">
              <a:cs typeface="Arial" panose="020B0604020202020204" pitchFamily="34" charset="0"/>
            </a:endParaRPr>
          </a:p>
        </p:txBody>
      </p:sp>
      <p:sp>
        <p:nvSpPr>
          <p:cNvPr id="229379" name="Rectangle 2">
            <a:extLst>
              <a:ext uri="{FF2B5EF4-FFF2-40B4-BE49-F238E27FC236}">
                <a16:creationId xmlns:a16="http://schemas.microsoft.com/office/drawing/2014/main" xmlns="" id="{CA12A265-1136-1D4B-9168-BEC001E1F3F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9380" name="Rectangle 3">
            <a:extLst>
              <a:ext uri="{FF2B5EF4-FFF2-40B4-BE49-F238E27FC236}">
                <a16:creationId xmlns:a16="http://schemas.microsoft.com/office/drawing/2014/main" xmlns="" id="{701CE45C-E6AA-D344-936F-AC3A9D188753}"/>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88019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a:extLst>
              <a:ext uri="{FF2B5EF4-FFF2-40B4-BE49-F238E27FC236}">
                <a16:creationId xmlns:a16="http://schemas.microsoft.com/office/drawing/2014/main" xmlns="" id="{E84CE5BC-D6E3-494E-B7CD-FAD71FD373F7}"/>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778A7DE-C109-A447-BEAD-C9E1D378DE12}" type="slidenum">
              <a:rPr lang="el-GR" altLang="el-GR">
                <a:cs typeface="Arial" panose="020B0604020202020204" pitchFamily="34" charset="0"/>
              </a:rPr>
              <a:pPr eaLnBrk="1" hangingPunct="1"/>
              <a:t>45</a:t>
            </a:fld>
            <a:endParaRPr lang="el-GR" altLang="el-GR">
              <a:cs typeface="Arial" panose="020B0604020202020204" pitchFamily="34" charset="0"/>
            </a:endParaRPr>
          </a:p>
        </p:txBody>
      </p:sp>
      <p:sp>
        <p:nvSpPr>
          <p:cNvPr id="230403" name="Rectangle 2">
            <a:extLst>
              <a:ext uri="{FF2B5EF4-FFF2-40B4-BE49-F238E27FC236}">
                <a16:creationId xmlns:a16="http://schemas.microsoft.com/office/drawing/2014/main" xmlns="" id="{9BC08C74-2970-B34D-ACDD-26A0F6802A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0404" name="Rectangle 3">
            <a:extLst>
              <a:ext uri="{FF2B5EF4-FFF2-40B4-BE49-F238E27FC236}">
                <a16:creationId xmlns:a16="http://schemas.microsoft.com/office/drawing/2014/main" xmlns="" id="{48E67E35-D302-6E4B-A92E-2BD0511B6C18}"/>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a:extLst>
              <a:ext uri="{FF2B5EF4-FFF2-40B4-BE49-F238E27FC236}">
                <a16:creationId xmlns:a16="http://schemas.microsoft.com/office/drawing/2014/main" xmlns="" id="{78BFB18F-84E4-8A43-A300-22C5AC6F7FA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327EC42-49FF-4A48-A78E-AD76067E3E8B}" type="slidenum">
              <a:rPr lang="el-GR" altLang="el-GR">
                <a:cs typeface="Arial" panose="020B0604020202020204" pitchFamily="34" charset="0"/>
              </a:rPr>
              <a:pPr eaLnBrk="1" hangingPunct="1"/>
              <a:t>47</a:t>
            </a:fld>
            <a:endParaRPr lang="el-GR" altLang="el-GR">
              <a:cs typeface="Arial" panose="020B0604020202020204" pitchFamily="34" charset="0"/>
            </a:endParaRPr>
          </a:p>
        </p:txBody>
      </p:sp>
      <p:sp>
        <p:nvSpPr>
          <p:cNvPr id="232451" name="Rectangle 2">
            <a:extLst>
              <a:ext uri="{FF2B5EF4-FFF2-40B4-BE49-F238E27FC236}">
                <a16:creationId xmlns:a16="http://schemas.microsoft.com/office/drawing/2014/main" xmlns="" id="{C3B97D41-9D59-AB46-8728-1AAC629B36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2452" name="Rectangle 3">
            <a:extLst>
              <a:ext uri="{FF2B5EF4-FFF2-40B4-BE49-F238E27FC236}">
                <a16:creationId xmlns:a16="http://schemas.microsoft.com/office/drawing/2014/main" xmlns="" id="{B719591F-3EF0-C44A-9EDC-E01163B43C19}"/>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a:extLst>
              <a:ext uri="{FF2B5EF4-FFF2-40B4-BE49-F238E27FC236}">
                <a16:creationId xmlns:a16="http://schemas.microsoft.com/office/drawing/2014/main" xmlns="" id="{3F2A1635-D419-0544-A14E-BDAC24F218F4}"/>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06DD5B-8E8C-4446-A5B1-5E02CFBA13A3}" type="slidenum">
              <a:rPr lang="el-GR" altLang="el-GR">
                <a:cs typeface="Arial" panose="020B0604020202020204" pitchFamily="34" charset="0"/>
              </a:rPr>
              <a:pPr eaLnBrk="1" hangingPunct="1"/>
              <a:t>48</a:t>
            </a:fld>
            <a:endParaRPr lang="el-GR" altLang="el-GR">
              <a:cs typeface="Arial" panose="020B0604020202020204" pitchFamily="34" charset="0"/>
            </a:endParaRPr>
          </a:p>
        </p:txBody>
      </p:sp>
      <p:sp>
        <p:nvSpPr>
          <p:cNvPr id="233475" name="Rectangle 2">
            <a:extLst>
              <a:ext uri="{FF2B5EF4-FFF2-40B4-BE49-F238E27FC236}">
                <a16:creationId xmlns:a16="http://schemas.microsoft.com/office/drawing/2014/main" xmlns="" id="{E18C143C-BA22-BB41-9C17-9999B62C14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3476" name="Rectangle 3">
            <a:extLst>
              <a:ext uri="{FF2B5EF4-FFF2-40B4-BE49-F238E27FC236}">
                <a16:creationId xmlns:a16="http://schemas.microsoft.com/office/drawing/2014/main" xmlns="" id="{C918F0F4-2BB5-0E4F-88CD-38BAEBFF35F6}"/>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a:extLst>
              <a:ext uri="{FF2B5EF4-FFF2-40B4-BE49-F238E27FC236}">
                <a16:creationId xmlns:a16="http://schemas.microsoft.com/office/drawing/2014/main" xmlns="" id="{B3C9132A-365F-944B-9BF6-1B6ACBEF16F0}"/>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F3A7A8-6771-9D46-BABF-66665CF5396C}" type="slidenum">
              <a:rPr lang="el-GR" altLang="el-GR">
                <a:cs typeface="Arial" panose="020B0604020202020204" pitchFamily="34" charset="0"/>
              </a:rPr>
              <a:pPr eaLnBrk="1" hangingPunct="1"/>
              <a:t>49</a:t>
            </a:fld>
            <a:endParaRPr lang="el-GR" altLang="el-GR">
              <a:cs typeface="Arial" panose="020B0604020202020204" pitchFamily="34" charset="0"/>
            </a:endParaRPr>
          </a:p>
        </p:txBody>
      </p:sp>
      <p:sp>
        <p:nvSpPr>
          <p:cNvPr id="234499" name="Rectangle 2">
            <a:extLst>
              <a:ext uri="{FF2B5EF4-FFF2-40B4-BE49-F238E27FC236}">
                <a16:creationId xmlns:a16="http://schemas.microsoft.com/office/drawing/2014/main" xmlns="" id="{D77C947D-18A3-F643-AB16-D57662DFE7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4500" name="Rectangle 3">
            <a:extLst>
              <a:ext uri="{FF2B5EF4-FFF2-40B4-BE49-F238E27FC236}">
                <a16:creationId xmlns:a16="http://schemas.microsoft.com/office/drawing/2014/main" xmlns="" id="{D6BD3D4F-6536-3C4E-BEB5-EF9BF8BA03E5}"/>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a:extLst>
              <a:ext uri="{FF2B5EF4-FFF2-40B4-BE49-F238E27FC236}">
                <a16:creationId xmlns:a16="http://schemas.microsoft.com/office/drawing/2014/main" xmlns="" id="{6029F035-9A6A-1B4D-BCA8-84D52E989FB0}"/>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C47FAFB-1986-564D-B7BC-CA1F53D65CA0}" type="slidenum">
              <a:rPr lang="el-GR" altLang="el-GR">
                <a:cs typeface="Arial" panose="020B0604020202020204" pitchFamily="34" charset="0"/>
              </a:rPr>
              <a:pPr eaLnBrk="1" hangingPunct="1"/>
              <a:t>50</a:t>
            </a:fld>
            <a:endParaRPr lang="el-GR" altLang="el-GR">
              <a:cs typeface="Arial" panose="020B0604020202020204" pitchFamily="34" charset="0"/>
            </a:endParaRPr>
          </a:p>
        </p:txBody>
      </p:sp>
      <p:sp>
        <p:nvSpPr>
          <p:cNvPr id="235523" name="Rectangle 2">
            <a:extLst>
              <a:ext uri="{FF2B5EF4-FFF2-40B4-BE49-F238E27FC236}">
                <a16:creationId xmlns:a16="http://schemas.microsoft.com/office/drawing/2014/main" xmlns="" id="{2CE47C50-6196-0A48-BB45-B3CA2E60AC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24" name="Rectangle 3">
            <a:extLst>
              <a:ext uri="{FF2B5EF4-FFF2-40B4-BE49-F238E27FC236}">
                <a16:creationId xmlns:a16="http://schemas.microsoft.com/office/drawing/2014/main" xmlns="" id="{2811AD8F-4B44-9446-921A-A59B5B910958}"/>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a:extLst>
              <a:ext uri="{FF2B5EF4-FFF2-40B4-BE49-F238E27FC236}">
                <a16:creationId xmlns:a16="http://schemas.microsoft.com/office/drawing/2014/main" xmlns="" id="{80043014-7372-8A49-9C73-16AE80244756}"/>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DEE42B-3C29-104E-8D2E-6EA6C0D9D368}" type="slidenum">
              <a:rPr lang="el-GR" altLang="el-GR">
                <a:cs typeface="Arial" panose="020B0604020202020204" pitchFamily="34" charset="0"/>
              </a:rPr>
              <a:pPr eaLnBrk="1" hangingPunct="1"/>
              <a:t>51</a:t>
            </a:fld>
            <a:endParaRPr lang="el-GR" altLang="el-GR">
              <a:cs typeface="Arial" panose="020B0604020202020204" pitchFamily="34" charset="0"/>
            </a:endParaRPr>
          </a:p>
        </p:txBody>
      </p:sp>
      <p:sp>
        <p:nvSpPr>
          <p:cNvPr id="236547" name="Rectangle 2">
            <a:extLst>
              <a:ext uri="{FF2B5EF4-FFF2-40B4-BE49-F238E27FC236}">
                <a16:creationId xmlns:a16="http://schemas.microsoft.com/office/drawing/2014/main" xmlns="" id="{A96A15D1-D2C3-7F4C-A4E1-F38BFBA95A9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6548" name="Rectangle 3">
            <a:extLst>
              <a:ext uri="{FF2B5EF4-FFF2-40B4-BE49-F238E27FC236}">
                <a16:creationId xmlns:a16="http://schemas.microsoft.com/office/drawing/2014/main" xmlns="" id="{D8A795D8-98E0-0A48-B40F-437473BAFDD1}"/>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a:extLst>
              <a:ext uri="{FF2B5EF4-FFF2-40B4-BE49-F238E27FC236}">
                <a16:creationId xmlns:a16="http://schemas.microsoft.com/office/drawing/2014/main" xmlns="" id="{DEAE0D2F-57D6-8041-9F6B-414CC8044A1D}"/>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8DB6FD-4EB8-014C-BB84-DA8FDE4B6DC5}" type="slidenum">
              <a:rPr lang="el-GR" altLang="el-GR">
                <a:cs typeface="Arial" panose="020B0604020202020204" pitchFamily="34" charset="0"/>
              </a:rPr>
              <a:pPr eaLnBrk="1" hangingPunct="1"/>
              <a:t>52</a:t>
            </a:fld>
            <a:endParaRPr lang="el-GR" altLang="el-GR">
              <a:cs typeface="Arial" panose="020B0604020202020204" pitchFamily="34" charset="0"/>
            </a:endParaRPr>
          </a:p>
        </p:txBody>
      </p:sp>
      <p:sp>
        <p:nvSpPr>
          <p:cNvPr id="237571" name="Rectangle 2">
            <a:extLst>
              <a:ext uri="{FF2B5EF4-FFF2-40B4-BE49-F238E27FC236}">
                <a16:creationId xmlns:a16="http://schemas.microsoft.com/office/drawing/2014/main" xmlns="" id="{940987D8-30EB-1240-93F4-A18D11F04A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7572" name="Rectangle 3">
            <a:extLst>
              <a:ext uri="{FF2B5EF4-FFF2-40B4-BE49-F238E27FC236}">
                <a16:creationId xmlns:a16="http://schemas.microsoft.com/office/drawing/2014/main" xmlns="" id="{C5675C40-FCD8-0F40-9363-23DEE999FCB3}"/>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a:extLst>
              <a:ext uri="{FF2B5EF4-FFF2-40B4-BE49-F238E27FC236}">
                <a16:creationId xmlns:a16="http://schemas.microsoft.com/office/drawing/2014/main" xmlns="" id="{163A7579-2416-5242-B8B8-27FC8261BA21}"/>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A4E50B6-A17E-4841-9035-3E4E7708C102}" type="slidenum">
              <a:rPr lang="el-GR" altLang="el-GR">
                <a:cs typeface="Arial" panose="020B0604020202020204" pitchFamily="34" charset="0"/>
              </a:rPr>
              <a:pPr eaLnBrk="1" hangingPunct="1"/>
              <a:t>53</a:t>
            </a:fld>
            <a:endParaRPr lang="el-GR" altLang="el-GR">
              <a:cs typeface="Arial" panose="020B0604020202020204" pitchFamily="34" charset="0"/>
            </a:endParaRPr>
          </a:p>
        </p:txBody>
      </p:sp>
      <p:sp>
        <p:nvSpPr>
          <p:cNvPr id="238595" name="Rectangle 2">
            <a:extLst>
              <a:ext uri="{FF2B5EF4-FFF2-40B4-BE49-F238E27FC236}">
                <a16:creationId xmlns:a16="http://schemas.microsoft.com/office/drawing/2014/main" xmlns="" id="{E6019D09-D2DD-AC48-B065-F1D5F502C9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8596" name="Rectangle 3">
            <a:extLst>
              <a:ext uri="{FF2B5EF4-FFF2-40B4-BE49-F238E27FC236}">
                <a16:creationId xmlns:a16="http://schemas.microsoft.com/office/drawing/2014/main" xmlns="" id="{E9996194-530B-344C-A401-F9F21A4E570C}"/>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1 - Θέση εικόνας διαφάνειας">
            <a:extLst>
              <a:ext uri="{FF2B5EF4-FFF2-40B4-BE49-F238E27FC236}">
                <a16:creationId xmlns:a16="http://schemas.microsoft.com/office/drawing/2014/main" xmlns="" id="{DADE2BCD-8B71-BB4F-90EC-70AF16BB729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9619" name="2 - Θέση σημειώσεων">
            <a:extLst>
              <a:ext uri="{FF2B5EF4-FFF2-40B4-BE49-F238E27FC236}">
                <a16:creationId xmlns:a16="http://schemas.microsoft.com/office/drawing/2014/main" xmlns="" id="{F6D5AAEB-A63E-B54E-972A-FAB3771C5D70}"/>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latin typeface="Arial" panose="020B0604020202020204" pitchFamily="34" charset="0"/>
              <a:cs typeface="Arial" panose="020B0604020202020204" pitchFamily="34" charset="0"/>
            </a:endParaRPr>
          </a:p>
        </p:txBody>
      </p:sp>
      <p:sp>
        <p:nvSpPr>
          <p:cNvPr id="239620" name="3 - Θέση αριθμού διαφάνειας">
            <a:extLst>
              <a:ext uri="{FF2B5EF4-FFF2-40B4-BE49-F238E27FC236}">
                <a16:creationId xmlns:a16="http://schemas.microsoft.com/office/drawing/2014/main" xmlns="" id="{48E8D313-26B4-8D4F-9706-3FB7B5173FB6}"/>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28F221-E70D-4544-AA25-F82536493AAE}" type="slidenum">
              <a:rPr lang="ar-SA" altLang="el-GR"/>
              <a:pPr eaLnBrk="1" hangingPunct="1"/>
              <a:t>54</a:t>
            </a:fld>
            <a:endParaRPr lang="en-CA" altLang="el-GR">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a:extLst>
              <a:ext uri="{FF2B5EF4-FFF2-40B4-BE49-F238E27FC236}">
                <a16:creationId xmlns:a16="http://schemas.microsoft.com/office/drawing/2014/main" xmlns="" id="{30A7619D-2C79-E94A-A1DB-A5A663CB1B4F}"/>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205EC0-B5BD-E243-9F64-CC29CB1CCE8C}" type="slidenum">
              <a:rPr lang="en-US" altLang="el-GR">
                <a:cs typeface="Arial" panose="020B0604020202020204" pitchFamily="34" charset="0"/>
              </a:rPr>
              <a:pPr eaLnBrk="1" hangingPunct="1"/>
              <a:t>55</a:t>
            </a:fld>
            <a:endParaRPr lang="en-US" altLang="el-GR">
              <a:cs typeface="Arial" panose="020B0604020202020204" pitchFamily="34" charset="0"/>
            </a:endParaRPr>
          </a:p>
        </p:txBody>
      </p:sp>
      <p:sp>
        <p:nvSpPr>
          <p:cNvPr id="240643" name="Rectangle 2">
            <a:extLst>
              <a:ext uri="{FF2B5EF4-FFF2-40B4-BE49-F238E27FC236}">
                <a16:creationId xmlns:a16="http://schemas.microsoft.com/office/drawing/2014/main" xmlns="" id="{5F9F9E85-D928-AE41-861B-D2D7920923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0644" name="Rectangle 3">
            <a:extLst>
              <a:ext uri="{FF2B5EF4-FFF2-40B4-BE49-F238E27FC236}">
                <a16:creationId xmlns:a16="http://schemas.microsoft.com/office/drawing/2014/main" xmlns="" id="{D3318798-F9CD-9C42-B8FC-9F18DE84EA26}"/>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l-GR" i="1">
                <a:latin typeface="Arial" panose="020B0604020202020204" pitchFamily="34" charset="0"/>
                <a:cs typeface="Arial" panose="020B0604020202020204" pitchFamily="34" charset="0"/>
              </a:rPr>
              <a:t>CBC, complete blood cell count; CNS, central nervous system; CT, computed tomography; H, history; LDH, lactate dehydrogenase; P, physical; PET, positron emission tomography.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xmlns="" id="{F2B38BBD-3DB4-C380-D676-0776C84133F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1416DA7-7801-1542-B287-AC39B8EB5CEA}" type="slidenum">
              <a:rPr lang="el-GR" altLang="el-GR"/>
              <a:pPr>
                <a:spcBef>
                  <a:spcPct val="0"/>
                </a:spcBef>
              </a:pPr>
              <a:t>65</a:t>
            </a:fld>
            <a:endParaRPr lang="el-GR" altLang="el-GR"/>
          </a:p>
        </p:txBody>
      </p:sp>
      <p:sp>
        <p:nvSpPr>
          <p:cNvPr id="79874" name="Rectangle 2">
            <a:extLst>
              <a:ext uri="{FF2B5EF4-FFF2-40B4-BE49-F238E27FC236}">
                <a16:creationId xmlns:a16="http://schemas.microsoft.com/office/drawing/2014/main" xmlns="" id="{37CA1CE7-BFE4-FF10-9E07-E29BB7EEF47F}"/>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xmlns="" id="{083FF271-AC3A-EC62-7739-0665D713E2F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l-GR" altLang="el-GR">
              <a:latin typeface="Arial" panose="020B0604020202020204" pitchFamily="34" charset="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a:defRPr/>
            </a:pPr>
            <a:fld id="{0E0B0A2C-5ED1-5E4D-A660-DB58AC6ADD5E}" type="slidenum">
              <a:rPr lang="el-GR" altLang="el-GR" smtClean="0"/>
              <a:pPr>
                <a:defRPr/>
              </a:pPr>
              <a:t>69</a:t>
            </a:fld>
            <a:endParaRPr lang="el-GR" altLang="el-GR"/>
          </a:p>
        </p:txBody>
      </p:sp>
    </p:spTree>
    <p:extLst>
      <p:ext uri="{BB962C8B-B14F-4D97-AF65-F5344CB8AC3E}">
        <p14:creationId xmlns:p14="http://schemas.microsoft.com/office/powerpoint/2010/main" xmlns="" val="1559432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1 - Θέση εικόνας διαφάνειας">
            <a:extLst>
              <a:ext uri="{FF2B5EF4-FFF2-40B4-BE49-F238E27FC236}">
                <a16:creationId xmlns:a16="http://schemas.microsoft.com/office/drawing/2014/main" xmlns="" id="{392CDDD4-FDFD-DD47-ABC4-293DE10C0CFD}"/>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0" name="2 - Θέση σημειώσεων">
            <a:extLst>
              <a:ext uri="{FF2B5EF4-FFF2-40B4-BE49-F238E27FC236}">
                <a16:creationId xmlns:a16="http://schemas.microsoft.com/office/drawing/2014/main" xmlns="" id="{34939B06-0F83-7949-B5D0-DBCC0794CB03}"/>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l-GR" altLang="el-GR">
              <a:latin typeface="Arial" panose="020B0604020202020204" pitchFamily="34" charset="0"/>
            </a:endParaRPr>
          </a:p>
        </p:txBody>
      </p:sp>
      <p:sp>
        <p:nvSpPr>
          <p:cNvPr id="53251" name="3 - Θέση αριθμού διαφάνειας">
            <a:extLst>
              <a:ext uri="{FF2B5EF4-FFF2-40B4-BE49-F238E27FC236}">
                <a16:creationId xmlns:a16="http://schemas.microsoft.com/office/drawing/2014/main" xmlns="" id="{41773E18-1D58-A548-93CB-1CF6E2AE737A}"/>
              </a:ext>
            </a:extLst>
          </p:cNvPr>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9A28A68-62E6-114B-B981-BAC92C2B551C}" type="slidenum">
              <a:rPr lang="el-GR" altLang="el-GR" smtClean="0">
                <a:solidFill>
                  <a:srgbClr val="000000"/>
                </a:solidFill>
                <a:latin typeface="Arial" panose="020B0604020202020204" pitchFamily="34" charset="0"/>
              </a:rPr>
              <a:pPr>
                <a:spcBef>
                  <a:spcPct val="0"/>
                </a:spcBef>
              </a:pPr>
              <a:t>70</a:t>
            </a:fld>
            <a:endParaRPr lang="el-GR" altLang="el-GR">
              <a:solidFill>
                <a:srgbClr val="000000"/>
              </a:solidFill>
              <a:latin typeface="Arial" panose="020B0604020202020204" pitchFamily="34" charset="0"/>
            </a:endParaRPr>
          </a:p>
        </p:txBody>
      </p:sp>
    </p:spTree>
    <p:extLst>
      <p:ext uri="{BB962C8B-B14F-4D97-AF65-F5344CB8AC3E}">
        <p14:creationId xmlns:p14="http://schemas.microsoft.com/office/powerpoint/2010/main" xmlns="" val="109182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pPr>
              <a:defRPr/>
            </a:pPr>
            <a:fld id="{0747B56B-E9B2-F34D-AEE2-952697AAFC62}" type="datetimeFigureOut">
              <a:rPr lang="el-GR" smtClean="0"/>
              <a:pPr>
                <a:defRPr/>
              </a:pPr>
              <a:t>18/2/2026</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63CB84B6-8A59-F844-98CF-8422EF529DDB}" type="slidenum">
              <a:rPr lang="el-GR" altLang="el-GR" smtClean="0"/>
              <a:pPr>
                <a:defRPr/>
              </a:pPr>
              <a:t>‹#›</a:t>
            </a:fld>
            <a:endParaRPr lang="el-GR" altLang="el-GR"/>
          </a:p>
        </p:txBody>
      </p:sp>
      <p:pic>
        <p:nvPicPr>
          <p:cNvPr id="7" name="Εικόνα 6">
            <a:extLst>
              <a:ext uri="{FF2B5EF4-FFF2-40B4-BE49-F238E27FC236}">
                <a16:creationId xmlns:a16="http://schemas.microsoft.com/office/drawing/2014/main" xmlns="" id="{CA5AB3B0-42C8-F348-9937-1369269FFB60}"/>
              </a:ext>
            </a:extLst>
          </p:cNvPr>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90487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a:defRPr/>
            </a:pPr>
            <a:fld id="{99600A45-16BC-1347-A2C2-A02B9E37B09F}" type="datetimeFigureOut">
              <a:rPr lang="el-GR" smtClean="0"/>
              <a:pPr>
                <a:defRPr/>
              </a:pPr>
              <a:t>18/2/2026</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F8B049A7-CC05-7143-B363-F25A83ED5318}" type="slidenum">
              <a:rPr lang="el-GR" altLang="el-GR" smtClean="0"/>
              <a:pPr>
                <a:defRPr/>
              </a:pPr>
              <a:t>‹#›</a:t>
            </a:fld>
            <a:endParaRPr lang="el-GR" altLang="el-GR"/>
          </a:p>
        </p:txBody>
      </p:sp>
    </p:spTree>
    <p:extLst>
      <p:ext uri="{BB962C8B-B14F-4D97-AF65-F5344CB8AC3E}">
        <p14:creationId xmlns:p14="http://schemas.microsoft.com/office/powerpoint/2010/main" xmlns="" val="1460084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a:defRPr/>
            </a:pPr>
            <a:fld id="{56555741-5D82-274A-A163-C26A4BC4ED84}" type="datetimeFigureOut">
              <a:rPr lang="el-GR" smtClean="0"/>
              <a:pPr>
                <a:defRPr/>
              </a:pPr>
              <a:t>18/2/2026</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75176D93-90BD-494D-A0B2-4693F713C398}" type="slidenum">
              <a:rPr lang="el-GR" altLang="el-GR" smtClean="0"/>
              <a:pPr>
                <a:defRPr/>
              </a:pPr>
              <a:t>‹#›</a:t>
            </a:fld>
            <a:endParaRPr lang="el-GR" altLang="el-GR"/>
          </a:p>
        </p:txBody>
      </p:sp>
    </p:spTree>
    <p:extLst>
      <p:ext uri="{BB962C8B-B14F-4D97-AF65-F5344CB8AC3E}">
        <p14:creationId xmlns:p14="http://schemas.microsoft.com/office/powerpoint/2010/main" xmlns="" val="350238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pPr>
              <a:defRPr/>
            </a:pPr>
            <a:fld id="{209F5923-50CD-214C-8146-F7BB4F811DFB}" type="datetimeFigureOut">
              <a:rPr lang="el-GR" smtClean="0"/>
              <a:pPr>
                <a:defRPr/>
              </a:pPr>
              <a:t>18/2/2026</a:t>
            </a:fld>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94DCF48C-B06A-714C-A50B-5EA296563CAD}" type="slidenum">
              <a:rPr lang="el-GR" altLang="el-GR" smtClean="0"/>
              <a:pPr>
                <a:defRPr/>
              </a:pPr>
              <a:t>‹#›</a:t>
            </a:fld>
            <a:endParaRPr lang="el-GR" altLang="el-GR"/>
          </a:p>
        </p:txBody>
      </p:sp>
    </p:spTree>
    <p:extLst>
      <p:ext uri="{BB962C8B-B14F-4D97-AF65-F5344CB8AC3E}">
        <p14:creationId xmlns:p14="http://schemas.microsoft.com/office/powerpoint/2010/main" xmlns="" val="3415706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pPr>
              <a:defRPr/>
            </a:pPr>
            <a:fld id="{19BF9877-B891-3540-B09B-FEBF6E875DFC}" type="datetimeFigureOut">
              <a:rPr lang="el-GR" smtClean="0"/>
              <a:pPr>
                <a:defRPr/>
              </a:pPr>
              <a:t>18/2/2026</a:t>
            </a:fld>
            <a:endParaRPr lang="el-GR"/>
          </a:p>
        </p:txBody>
      </p:sp>
      <p:sp>
        <p:nvSpPr>
          <p:cNvPr id="8" name="Footer Placeholder 7"/>
          <p:cNvSpPr>
            <a:spLocks noGrp="1"/>
          </p:cNvSpPr>
          <p:nvPr>
            <p:ph type="ftr" sz="quarter" idx="11"/>
          </p:nvPr>
        </p:nvSpPr>
        <p:spPr/>
        <p:txBody>
          <a:bodyPr/>
          <a:lstStyle/>
          <a:p>
            <a:pPr>
              <a:defRPr/>
            </a:pPr>
            <a:endParaRPr lang="el-GR"/>
          </a:p>
        </p:txBody>
      </p:sp>
      <p:sp>
        <p:nvSpPr>
          <p:cNvPr id="9" name="Slide Number Placeholder 8"/>
          <p:cNvSpPr>
            <a:spLocks noGrp="1"/>
          </p:cNvSpPr>
          <p:nvPr>
            <p:ph type="sldNum" sz="quarter" idx="12"/>
          </p:nvPr>
        </p:nvSpPr>
        <p:spPr/>
        <p:txBody>
          <a:bodyPr/>
          <a:lstStyle/>
          <a:p>
            <a:pPr>
              <a:defRPr/>
            </a:pPr>
            <a:fld id="{C568E34B-5F53-354B-B962-7C57511C07FB}" type="slidenum">
              <a:rPr lang="el-GR" altLang="el-GR" smtClean="0"/>
              <a:pPr>
                <a:defRPr/>
              </a:pPr>
              <a:t>‹#›</a:t>
            </a:fld>
            <a:endParaRPr lang="el-GR" altLang="el-GR"/>
          </a:p>
        </p:txBody>
      </p:sp>
    </p:spTree>
    <p:extLst>
      <p:ext uri="{BB962C8B-B14F-4D97-AF65-F5344CB8AC3E}">
        <p14:creationId xmlns:p14="http://schemas.microsoft.com/office/powerpoint/2010/main" xmlns="" val="2564969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pPr>
              <a:defRPr/>
            </a:pPr>
            <a:fld id="{CE461A45-C129-A649-A47F-467DEFD8466D}" type="datetimeFigureOut">
              <a:rPr lang="el-GR" smtClean="0"/>
              <a:pPr>
                <a:defRPr/>
              </a:pPr>
              <a:t>18/2/2026</a:t>
            </a:fld>
            <a:endParaRPr lang="el-GR"/>
          </a:p>
        </p:txBody>
      </p:sp>
      <p:sp>
        <p:nvSpPr>
          <p:cNvPr id="4" name="Footer Placeholder 3"/>
          <p:cNvSpPr>
            <a:spLocks noGrp="1"/>
          </p:cNvSpPr>
          <p:nvPr>
            <p:ph type="ftr" sz="quarter" idx="11"/>
          </p:nvPr>
        </p:nvSpPr>
        <p:spPr/>
        <p:txBody>
          <a:bodyPr/>
          <a:lstStyle/>
          <a:p>
            <a:pPr>
              <a:defRPr/>
            </a:pPr>
            <a:endParaRPr lang="el-GR"/>
          </a:p>
        </p:txBody>
      </p:sp>
      <p:sp>
        <p:nvSpPr>
          <p:cNvPr id="5" name="Slide Number Placeholder 4"/>
          <p:cNvSpPr>
            <a:spLocks noGrp="1"/>
          </p:cNvSpPr>
          <p:nvPr>
            <p:ph type="sldNum" sz="quarter" idx="12"/>
          </p:nvPr>
        </p:nvSpPr>
        <p:spPr/>
        <p:txBody>
          <a:bodyPr/>
          <a:lstStyle/>
          <a:p>
            <a:pPr>
              <a:defRPr/>
            </a:pPr>
            <a:fld id="{634B9F34-A9E7-6F46-BED0-B7A83D708065}" type="slidenum">
              <a:rPr lang="el-GR" altLang="el-GR" smtClean="0"/>
              <a:pPr>
                <a:defRPr/>
              </a:pPr>
              <a:t>‹#›</a:t>
            </a:fld>
            <a:endParaRPr lang="el-GR" altLang="el-GR"/>
          </a:p>
        </p:txBody>
      </p:sp>
    </p:spTree>
    <p:extLst>
      <p:ext uri="{BB962C8B-B14F-4D97-AF65-F5344CB8AC3E}">
        <p14:creationId xmlns:p14="http://schemas.microsoft.com/office/powerpoint/2010/main" xmlns="" val="1446397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6555741-5D82-274A-A163-C26A4BC4ED84}" type="datetimeFigureOut">
              <a:rPr lang="el-GR" smtClean="0"/>
              <a:pPr>
                <a:defRPr/>
              </a:pPr>
              <a:t>18/2/2026</a:t>
            </a:fld>
            <a:endParaRPr lang="el-GR"/>
          </a:p>
        </p:txBody>
      </p:sp>
      <p:sp>
        <p:nvSpPr>
          <p:cNvPr id="3" name="Footer Placeholder 2"/>
          <p:cNvSpPr>
            <a:spLocks noGrp="1"/>
          </p:cNvSpPr>
          <p:nvPr>
            <p:ph type="ftr" sz="quarter" idx="11"/>
          </p:nvPr>
        </p:nvSpPr>
        <p:spPr/>
        <p:txBody>
          <a:bodyPr/>
          <a:lstStyle/>
          <a:p>
            <a:pPr>
              <a:defRPr/>
            </a:pPr>
            <a:endParaRPr lang="el-GR"/>
          </a:p>
        </p:txBody>
      </p:sp>
      <p:sp>
        <p:nvSpPr>
          <p:cNvPr id="4" name="Slide Number Placeholder 3"/>
          <p:cNvSpPr>
            <a:spLocks noGrp="1"/>
          </p:cNvSpPr>
          <p:nvPr>
            <p:ph type="sldNum" sz="quarter" idx="12"/>
          </p:nvPr>
        </p:nvSpPr>
        <p:spPr/>
        <p:txBody>
          <a:bodyPr/>
          <a:lstStyle/>
          <a:p>
            <a:pPr>
              <a:defRPr/>
            </a:pPr>
            <a:fld id="{75176D93-90BD-494D-A0B2-4693F713C398}" type="slidenum">
              <a:rPr lang="el-GR" altLang="el-GR" smtClean="0"/>
              <a:pPr>
                <a:defRPr/>
              </a:pPr>
              <a:t>‹#›</a:t>
            </a:fld>
            <a:endParaRPr lang="el-GR" altLang="el-GR"/>
          </a:p>
        </p:txBody>
      </p:sp>
    </p:spTree>
    <p:extLst>
      <p:ext uri="{BB962C8B-B14F-4D97-AF65-F5344CB8AC3E}">
        <p14:creationId xmlns:p14="http://schemas.microsoft.com/office/powerpoint/2010/main" xmlns="" val="3270419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a:defRPr/>
            </a:pPr>
            <a:fld id="{80B14361-1E8E-1243-8105-4FE412C1C8B6}" type="datetimeFigureOut">
              <a:rPr lang="el-GR" smtClean="0"/>
              <a:pPr>
                <a:defRPr/>
              </a:pPr>
              <a:t>18/2/2026</a:t>
            </a:fld>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DD627B83-8E3E-CE4B-A37D-739000E4926D}" type="slidenum">
              <a:rPr lang="el-GR" altLang="el-GR" smtClean="0"/>
              <a:pPr>
                <a:defRPr/>
              </a:pPr>
              <a:t>‹#›</a:t>
            </a:fld>
            <a:endParaRPr lang="el-GR" altLang="el-GR"/>
          </a:p>
        </p:txBody>
      </p:sp>
    </p:spTree>
    <p:extLst>
      <p:ext uri="{BB962C8B-B14F-4D97-AF65-F5344CB8AC3E}">
        <p14:creationId xmlns:p14="http://schemas.microsoft.com/office/powerpoint/2010/main" xmlns="" val="3377813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a:defRPr/>
            </a:pPr>
            <a:fld id="{64C6CE17-0403-2C40-82E3-74D31F8D6894}" type="datetimeFigureOut">
              <a:rPr lang="el-GR" smtClean="0"/>
              <a:pPr>
                <a:defRPr/>
              </a:pPr>
              <a:t>18/2/2026</a:t>
            </a:fld>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E2AB3973-CC19-E545-ADB0-A3637B9D073B}" type="slidenum">
              <a:rPr lang="el-GR" altLang="el-GR" smtClean="0"/>
              <a:pPr>
                <a:defRPr/>
              </a:pPr>
              <a:t>‹#›</a:t>
            </a:fld>
            <a:endParaRPr lang="el-GR" altLang="el-GR"/>
          </a:p>
        </p:txBody>
      </p:sp>
    </p:spTree>
    <p:extLst>
      <p:ext uri="{BB962C8B-B14F-4D97-AF65-F5344CB8AC3E}">
        <p14:creationId xmlns:p14="http://schemas.microsoft.com/office/powerpoint/2010/main" xmlns="" val="2685544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a:defRPr/>
            </a:pPr>
            <a:fld id="{DCED00A0-8FC3-304A-BFC5-C731A5AE3D34}" type="datetimeFigureOut">
              <a:rPr lang="el-GR" smtClean="0"/>
              <a:pPr>
                <a:defRPr/>
              </a:pPr>
              <a:t>18/2/2026</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DB239FBF-D98B-F744-8A59-5C97CB5722A8}" type="slidenum">
              <a:rPr lang="el-GR" altLang="el-GR" smtClean="0"/>
              <a:pPr>
                <a:defRPr/>
              </a:pPr>
              <a:t>‹#›</a:t>
            </a:fld>
            <a:endParaRPr lang="el-GR" altLang="el-GR"/>
          </a:p>
        </p:txBody>
      </p:sp>
    </p:spTree>
    <p:extLst>
      <p:ext uri="{BB962C8B-B14F-4D97-AF65-F5344CB8AC3E}">
        <p14:creationId xmlns:p14="http://schemas.microsoft.com/office/powerpoint/2010/main" xmlns="" val="4016302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a:defRPr/>
            </a:pPr>
            <a:fld id="{40787EC0-BB91-C24E-8454-91C9D38D0EA4}" type="datetimeFigureOut">
              <a:rPr lang="el-GR" smtClean="0"/>
              <a:pPr>
                <a:defRPr/>
              </a:pPr>
              <a:t>18/2/2026</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C59338C4-D5BE-1A46-9302-EB81FA08A783}" type="slidenum">
              <a:rPr lang="el-GR" altLang="el-GR" smtClean="0"/>
              <a:pPr>
                <a:defRPr/>
              </a:pPr>
              <a:t>‹#›</a:t>
            </a:fld>
            <a:endParaRPr lang="el-GR" altLang="el-GR"/>
          </a:p>
        </p:txBody>
      </p:sp>
    </p:spTree>
    <p:extLst>
      <p:ext uri="{BB962C8B-B14F-4D97-AF65-F5344CB8AC3E}">
        <p14:creationId xmlns:p14="http://schemas.microsoft.com/office/powerpoint/2010/main" xmlns="" val="3270709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Διαφάνεια τίτλου">
    <p:spTree>
      <p:nvGrpSpPr>
        <p:cNvPr id="1" name=""/>
        <p:cNvGrpSpPr/>
        <p:nvPr/>
      </p:nvGrpSpPr>
      <p:grpSpPr>
        <a:xfrm>
          <a:off x="0" y="0"/>
          <a:ext cx="0" cy="0"/>
          <a:chOff x="0" y="0"/>
          <a:chExt cx="0" cy="0"/>
        </a:xfrm>
      </p:grpSpPr>
      <p:pic>
        <p:nvPicPr>
          <p:cNvPr id="4" name="Εικόνα 6">
            <a:extLst>
              <a:ext uri="{FF2B5EF4-FFF2-40B4-BE49-F238E27FC236}">
                <a16:creationId xmlns:a16="http://schemas.microsoft.com/office/drawing/2014/main" xmlns="" id="{43A3448E-FB19-9D4F-813E-B5890E4E6E7C}"/>
              </a:ext>
            </a:extLst>
          </p:cNvPr>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l-GR"/>
              <a:t>Στυλ τίτλου υποδείγματος</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Στυλ υπότιτλου υποδείγματος</a:t>
            </a:r>
            <a:endParaRPr lang="en-US" dirty="0"/>
          </a:p>
        </p:txBody>
      </p:sp>
      <p:sp>
        <p:nvSpPr>
          <p:cNvPr id="5" name="Date Placeholder 3">
            <a:extLst>
              <a:ext uri="{FF2B5EF4-FFF2-40B4-BE49-F238E27FC236}">
                <a16:creationId xmlns:a16="http://schemas.microsoft.com/office/drawing/2014/main" xmlns="" id="{7A9490D7-1657-A748-B97C-26839CB2ECC1}"/>
              </a:ext>
            </a:extLst>
          </p:cNvPr>
          <p:cNvSpPr>
            <a:spLocks noGrp="1"/>
          </p:cNvSpPr>
          <p:nvPr>
            <p:ph type="dt" sz="half" idx="10"/>
          </p:nvPr>
        </p:nvSpPr>
        <p:spPr/>
        <p:txBody>
          <a:bodyPr/>
          <a:lstStyle>
            <a:lvl1pPr>
              <a:defRPr/>
            </a:lvl1pPr>
          </a:lstStyle>
          <a:p>
            <a:pPr>
              <a:defRPr/>
            </a:pPr>
            <a:fld id="{0747B56B-E9B2-F34D-AEE2-952697AAFC62}" type="datetimeFigureOut">
              <a:rPr lang="el-GR"/>
              <a:pPr>
                <a:defRPr/>
              </a:pPr>
              <a:t>18/2/2026</a:t>
            </a:fld>
            <a:endParaRPr lang="el-GR"/>
          </a:p>
        </p:txBody>
      </p:sp>
      <p:sp>
        <p:nvSpPr>
          <p:cNvPr id="6" name="Footer Placeholder 4">
            <a:extLst>
              <a:ext uri="{FF2B5EF4-FFF2-40B4-BE49-F238E27FC236}">
                <a16:creationId xmlns:a16="http://schemas.microsoft.com/office/drawing/2014/main" xmlns="" id="{F614804D-ABAE-9D4F-A217-A89415ED7A45}"/>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5">
            <a:extLst>
              <a:ext uri="{FF2B5EF4-FFF2-40B4-BE49-F238E27FC236}">
                <a16:creationId xmlns:a16="http://schemas.microsoft.com/office/drawing/2014/main" xmlns="" id="{E3EC5D5D-5675-0E47-8503-7F9162B30F2B}"/>
              </a:ext>
            </a:extLst>
          </p:cNvPr>
          <p:cNvSpPr>
            <a:spLocks noGrp="1"/>
          </p:cNvSpPr>
          <p:nvPr>
            <p:ph type="sldNum" sz="quarter" idx="12"/>
          </p:nvPr>
        </p:nvSpPr>
        <p:spPr/>
        <p:txBody>
          <a:bodyPr/>
          <a:lstStyle>
            <a:lvl1pPr>
              <a:defRPr/>
            </a:lvl1pPr>
          </a:lstStyle>
          <a:p>
            <a:pPr>
              <a:defRPr/>
            </a:pPr>
            <a:fld id="{63CB84B6-8A59-F844-98CF-8422EF529DDB}" type="slidenum">
              <a:rPr lang="el-GR" altLang="el-GR"/>
              <a:pPr>
                <a:defRPr/>
              </a:pPr>
              <a:t>‹#›</a:t>
            </a:fld>
            <a:endParaRPr lang="el-GR" altLang="el-GR"/>
          </a:p>
        </p:txBody>
      </p:sp>
    </p:spTree>
    <p:extLst>
      <p:ext uri="{BB962C8B-B14F-4D97-AF65-F5344CB8AC3E}">
        <p14:creationId xmlns:p14="http://schemas.microsoft.com/office/powerpoint/2010/main" xmlns="" val="884744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609600"/>
            <a:ext cx="10363200" cy="1143000"/>
          </a:xfrm>
        </p:spPr>
        <p:txBody>
          <a:bodyPr/>
          <a:lstStyle/>
          <a:p>
            <a:r>
              <a:rPr lang="el-GR"/>
              <a:t>Κάντε κλικ για να επεξεργαστείτε τον τίτλο υποδείγματος</a:t>
            </a:r>
          </a:p>
        </p:txBody>
      </p:sp>
      <p:sp>
        <p:nvSpPr>
          <p:cNvPr id="3" name="2 - Θέση κειμένου"/>
          <p:cNvSpPr>
            <a:spLocks noGrp="1"/>
          </p:cNvSpPr>
          <p:nvPr>
            <p:ph type="body" sz="half" idx="1"/>
          </p:nvPr>
        </p:nvSpPr>
        <p:spPr>
          <a:xfrm>
            <a:off x="914400" y="1981200"/>
            <a:ext cx="5080000" cy="4114800"/>
          </a:xfrm>
        </p:spPr>
        <p:txBody>
          <a:bodyPr/>
          <a:lstStyle/>
          <a:p>
            <a:pPr lvl="0"/>
            <a:r>
              <a:rPr lang="el-GR"/>
              <a:t>Στυλ κειμένου υποδείγματος
Δεύτερο επίπεδο
Τρίτο επίπεδο
Τέταρτο επίπεδο
Πέμπτο επίπεδο</a:t>
            </a:r>
          </a:p>
        </p:txBody>
      </p:sp>
      <p:sp>
        <p:nvSpPr>
          <p:cNvPr id="4" name="3 - Θέση περιεχομένου"/>
          <p:cNvSpPr>
            <a:spLocks noGrp="1"/>
          </p:cNvSpPr>
          <p:nvPr>
            <p:ph sz="quarter" idx="2"/>
          </p:nvPr>
        </p:nvSpPr>
        <p:spPr>
          <a:xfrm>
            <a:off x="6197600" y="1981200"/>
            <a:ext cx="5080000" cy="1981200"/>
          </a:xfrm>
        </p:spPr>
        <p:txBody>
          <a:bodyPr/>
          <a:lstStyle/>
          <a:p>
            <a:pPr lvl="0"/>
            <a:r>
              <a:rPr lang="el-GR"/>
              <a:t>Στυλ κειμένου υποδείγματος
Δεύτερο επίπεδο
Τρίτο επίπεδο
Τέταρτο επίπεδο
Πέμπτο επίπεδο</a:t>
            </a:r>
          </a:p>
        </p:txBody>
      </p:sp>
      <p:sp>
        <p:nvSpPr>
          <p:cNvPr id="5" name="4 - Θέση περιεχομένου"/>
          <p:cNvSpPr>
            <a:spLocks noGrp="1"/>
          </p:cNvSpPr>
          <p:nvPr>
            <p:ph sz="quarter" idx="3"/>
          </p:nvPr>
        </p:nvSpPr>
        <p:spPr>
          <a:xfrm>
            <a:off x="6197600" y="4114800"/>
            <a:ext cx="5080000" cy="1981200"/>
          </a:xfrm>
        </p:spPr>
        <p:txBody>
          <a:bodyPr/>
          <a:lstStyle/>
          <a:p>
            <a:pPr lvl="0"/>
            <a:r>
              <a:rPr lang="el-GR"/>
              <a:t>Στυλ κειμένου υποδείγματος
Δεύτερο επίπεδο
Τρίτο επίπεδο
Τέταρτο επίπεδο
Πέμπτο επίπεδο</a:t>
            </a:r>
          </a:p>
        </p:txBody>
      </p:sp>
      <p:sp>
        <p:nvSpPr>
          <p:cNvPr id="6" name="Rectangle 4">
            <a:extLst>
              <a:ext uri="{FF2B5EF4-FFF2-40B4-BE49-F238E27FC236}">
                <a16:creationId xmlns:a16="http://schemas.microsoft.com/office/drawing/2014/main" xmlns="" id="{8D811B0F-1483-2F4E-81D3-D95DF1EF61DF}"/>
              </a:ext>
            </a:extLst>
          </p:cNvPr>
          <p:cNvSpPr>
            <a:spLocks noGrp="1" noChangeArrowheads="1"/>
          </p:cNvSpPr>
          <p:nvPr>
            <p:ph type="dt" sz="half" idx="10"/>
          </p:nvPr>
        </p:nvSpPr>
        <p:spPr/>
        <p:txBody>
          <a:bodyPr/>
          <a:lstStyle>
            <a:lvl1pPr>
              <a:defRPr/>
            </a:lvl1pPr>
          </a:lstStyle>
          <a:p>
            <a:pPr>
              <a:defRPr/>
            </a:pPr>
            <a:endParaRPr lang="el-GR"/>
          </a:p>
        </p:txBody>
      </p:sp>
      <p:sp>
        <p:nvSpPr>
          <p:cNvPr id="7" name="Rectangle 5">
            <a:extLst>
              <a:ext uri="{FF2B5EF4-FFF2-40B4-BE49-F238E27FC236}">
                <a16:creationId xmlns:a16="http://schemas.microsoft.com/office/drawing/2014/main" xmlns="" id="{F791B926-97CB-264C-831B-B7C554895876}"/>
              </a:ext>
            </a:extLst>
          </p:cNvPr>
          <p:cNvSpPr>
            <a:spLocks noGrp="1" noChangeArrowheads="1"/>
          </p:cNvSpPr>
          <p:nvPr>
            <p:ph type="ftr" sz="quarter" idx="11"/>
          </p:nvPr>
        </p:nvSpPr>
        <p:spPr/>
        <p:txBody>
          <a:bodyPr/>
          <a:lstStyle>
            <a:lvl1pPr>
              <a:defRPr/>
            </a:lvl1pPr>
          </a:lstStyle>
          <a:p>
            <a:pPr>
              <a:defRPr/>
            </a:pPr>
            <a:endParaRPr lang="el-GR"/>
          </a:p>
        </p:txBody>
      </p:sp>
      <p:sp>
        <p:nvSpPr>
          <p:cNvPr id="8" name="Rectangle 6">
            <a:extLst>
              <a:ext uri="{FF2B5EF4-FFF2-40B4-BE49-F238E27FC236}">
                <a16:creationId xmlns:a16="http://schemas.microsoft.com/office/drawing/2014/main" xmlns="" id="{27A4278C-404D-404F-8AC0-C795B54D9F7E}"/>
              </a:ext>
            </a:extLst>
          </p:cNvPr>
          <p:cNvSpPr>
            <a:spLocks noGrp="1" noChangeArrowheads="1"/>
          </p:cNvSpPr>
          <p:nvPr>
            <p:ph type="sldNum" sz="quarter" idx="12"/>
          </p:nvPr>
        </p:nvSpPr>
        <p:spPr/>
        <p:txBody>
          <a:bodyPr/>
          <a:lstStyle>
            <a:lvl1pPr>
              <a:defRPr/>
            </a:lvl1pPr>
          </a:lstStyle>
          <a:p>
            <a:fld id="{A8A14C7D-19DE-5544-A402-9E8EB899F24A}" type="slidenum">
              <a:rPr lang="el-GR" altLang="el-GR"/>
              <a:pPr/>
              <a:t>‹#›</a:t>
            </a:fld>
            <a:endParaRPr lang="el-GR" altLang="el-GR"/>
          </a:p>
        </p:txBody>
      </p:sp>
    </p:spTree>
    <p:extLst>
      <p:ext uri="{BB962C8B-B14F-4D97-AF65-F5344CB8AC3E}">
        <p14:creationId xmlns:p14="http://schemas.microsoft.com/office/powerpoint/2010/main" xmlns="" val="400557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609600"/>
            <a:ext cx="10363200" cy="1143000"/>
          </a:xfrm>
        </p:spPr>
        <p:txBody>
          <a:bodyPr/>
          <a:lstStyle/>
          <a:p>
            <a:r>
              <a:rPr lang="el-GR"/>
              <a:t>Kλικ για επεξεργασία του τίτλου</a:t>
            </a:r>
          </a:p>
        </p:txBody>
      </p:sp>
      <p:sp>
        <p:nvSpPr>
          <p:cNvPr id="3" name="2 - Θέση πίνακα"/>
          <p:cNvSpPr>
            <a:spLocks noGrp="1"/>
          </p:cNvSpPr>
          <p:nvPr>
            <p:ph type="tbl" idx="1"/>
          </p:nvPr>
        </p:nvSpPr>
        <p:spPr>
          <a:xfrm>
            <a:off x="914400" y="1981200"/>
            <a:ext cx="10363200" cy="4114800"/>
          </a:xfrm>
        </p:spPr>
        <p:txBody>
          <a:bodyPr/>
          <a:lstStyle/>
          <a:p>
            <a:pPr lvl="0"/>
            <a:endParaRPr lang="el-GR" noProof="0"/>
          </a:p>
        </p:txBody>
      </p:sp>
      <p:sp>
        <p:nvSpPr>
          <p:cNvPr id="4" name="Rectangle 4">
            <a:extLst>
              <a:ext uri="{FF2B5EF4-FFF2-40B4-BE49-F238E27FC236}">
                <a16:creationId xmlns:a16="http://schemas.microsoft.com/office/drawing/2014/main" xmlns="" id="{EA85EAFB-4B3A-0746-5D0C-F67E60DFF768}"/>
              </a:ext>
            </a:extLst>
          </p:cNvPr>
          <p:cNvSpPr>
            <a:spLocks noGrp="1" noChangeArrowheads="1"/>
          </p:cNvSpPr>
          <p:nvPr>
            <p:ph type="dt" sz="half" idx="10"/>
          </p:nvPr>
        </p:nvSpPr>
        <p:spPr/>
        <p:txBody>
          <a:bodyPr/>
          <a:lstStyle>
            <a:lvl1pPr>
              <a:defRPr/>
            </a:lvl1pPr>
          </a:lstStyle>
          <a:p>
            <a:pPr>
              <a:defRPr/>
            </a:pPr>
            <a:endParaRPr lang="el-GR"/>
          </a:p>
        </p:txBody>
      </p:sp>
      <p:sp>
        <p:nvSpPr>
          <p:cNvPr id="5" name="Rectangle 5">
            <a:extLst>
              <a:ext uri="{FF2B5EF4-FFF2-40B4-BE49-F238E27FC236}">
                <a16:creationId xmlns:a16="http://schemas.microsoft.com/office/drawing/2014/main" xmlns="" id="{B95011E2-79DF-9CB1-947B-4EC6A36E9FC0}"/>
              </a:ext>
            </a:extLst>
          </p:cNvPr>
          <p:cNvSpPr>
            <a:spLocks noGrp="1" noChangeArrowheads="1"/>
          </p:cNvSpPr>
          <p:nvPr>
            <p:ph type="ftr" sz="quarter" idx="11"/>
          </p:nvPr>
        </p:nvSpPr>
        <p:spPr/>
        <p:txBody>
          <a:bodyPr/>
          <a:lstStyle>
            <a:lvl1pPr>
              <a:defRPr/>
            </a:lvl1pPr>
          </a:lstStyle>
          <a:p>
            <a:pPr>
              <a:defRPr/>
            </a:pPr>
            <a:endParaRPr lang="el-GR"/>
          </a:p>
        </p:txBody>
      </p:sp>
      <p:sp>
        <p:nvSpPr>
          <p:cNvPr id="6" name="Rectangle 6">
            <a:extLst>
              <a:ext uri="{FF2B5EF4-FFF2-40B4-BE49-F238E27FC236}">
                <a16:creationId xmlns:a16="http://schemas.microsoft.com/office/drawing/2014/main" xmlns="" id="{7C89DBFD-54DD-37DC-77C2-9B154C4F513B}"/>
              </a:ext>
            </a:extLst>
          </p:cNvPr>
          <p:cNvSpPr>
            <a:spLocks noGrp="1" noChangeArrowheads="1"/>
          </p:cNvSpPr>
          <p:nvPr>
            <p:ph type="sldNum" sz="quarter" idx="12"/>
          </p:nvPr>
        </p:nvSpPr>
        <p:spPr/>
        <p:txBody>
          <a:bodyPr/>
          <a:lstStyle>
            <a:lvl1pPr>
              <a:defRPr/>
            </a:lvl1pPr>
          </a:lstStyle>
          <a:p>
            <a:fld id="{BDDB57D9-E056-5748-AF31-4E780D41186F}" type="slidenum">
              <a:rPr lang="el-GR" altLang="el-GR"/>
              <a:pPr/>
              <a:t>‹#›</a:t>
            </a:fld>
            <a:endParaRPr lang="el-GR" altLang="el-GR"/>
          </a:p>
        </p:txBody>
      </p:sp>
    </p:spTree>
    <p:extLst>
      <p:ext uri="{BB962C8B-B14F-4D97-AF65-F5344CB8AC3E}">
        <p14:creationId xmlns:p14="http://schemas.microsoft.com/office/powerpoint/2010/main" xmlns="" val="246260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6555741-5D82-274A-A163-C26A4BC4ED84}" type="datetimeFigureOut">
              <a:rPr lang="el-GR" smtClean="0"/>
              <a:pPr>
                <a:defRPr/>
              </a:pPr>
              <a:t>18/2/2026</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5176D93-90BD-494D-A0B2-4693F713C398}" type="slidenum">
              <a:rPr lang="el-GR" altLang="el-GR" smtClean="0"/>
              <a:pPr>
                <a:defRPr/>
              </a:pPr>
              <a:t>‹#›</a:t>
            </a:fld>
            <a:endParaRPr lang="el-GR" altLang="el-GR"/>
          </a:p>
        </p:txBody>
      </p:sp>
      <p:pic>
        <p:nvPicPr>
          <p:cNvPr id="7" name="Εικόνα 8">
            <a:extLst>
              <a:ext uri="{FF2B5EF4-FFF2-40B4-BE49-F238E27FC236}">
                <a16:creationId xmlns:a16="http://schemas.microsoft.com/office/drawing/2014/main" xmlns="" id="{9E0BEB3B-AC83-AD4A-A325-1F56C9E5608F}"/>
              </a:ext>
            </a:extLst>
          </p:cNvPr>
          <p:cNvPicPr>
            <a:picLocks noChangeAspect="1"/>
          </p:cNvPicPr>
          <p:nvPr userDrawn="1"/>
        </p:nvPicPr>
        <p:blipFill>
          <a:blip r:embed="rId16">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48272414"/>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52" r:id="rId12"/>
    <p:sldLayoutId id="2147483802" r:id="rId13"/>
    <p:sldLayoutId id="214748380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Τίτλος 1">
            <a:extLst>
              <a:ext uri="{FF2B5EF4-FFF2-40B4-BE49-F238E27FC236}">
                <a16:creationId xmlns:a16="http://schemas.microsoft.com/office/drawing/2014/main" xmlns="" id="{3E1B2893-0353-234B-A1BD-36A1BCABC173}"/>
              </a:ext>
            </a:extLst>
          </p:cNvPr>
          <p:cNvSpPr>
            <a:spLocks noGrp="1"/>
          </p:cNvSpPr>
          <p:nvPr>
            <p:ph type="ctrTitle"/>
          </p:nvPr>
        </p:nvSpPr>
        <p:spPr>
          <a:xfrm>
            <a:off x="219654" y="2034999"/>
            <a:ext cx="11601042" cy="830997"/>
          </a:xfrm>
        </p:spPr>
        <p:txBody>
          <a:bodyPr>
            <a:normAutofit/>
          </a:bodyPr>
          <a:lstStyle/>
          <a:p>
            <a:pPr eaLnBrk="1" hangingPunct="1">
              <a:lnSpc>
                <a:spcPct val="100000"/>
              </a:lnSpc>
              <a:spcBef>
                <a:spcPts val="600"/>
              </a:spcBef>
              <a:spcAft>
                <a:spcPts val="600"/>
              </a:spcAft>
            </a:pPr>
            <a:r>
              <a:rPr lang="el-GR" altLang="el-GR" sz="4200" b="1" dirty="0">
                <a:solidFill>
                  <a:schemeClr val="tx1">
                    <a:lumMod val="65000"/>
                    <a:lumOff val="35000"/>
                  </a:schemeClr>
                </a:solidFill>
                <a:latin typeface="Arial" panose="020B0604020202020204" pitchFamily="34" charset="0"/>
                <a:cs typeface="Arial" panose="020B0604020202020204" pitchFamily="34" charset="0"/>
              </a:rPr>
              <a:t>Διερεύνηση </a:t>
            </a:r>
            <a:r>
              <a:rPr lang="el-GR" altLang="el-GR" sz="4200" b="1" dirty="0" err="1">
                <a:solidFill>
                  <a:schemeClr val="tx1">
                    <a:lumMod val="65000"/>
                    <a:lumOff val="35000"/>
                  </a:schemeClr>
                </a:solidFill>
                <a:latin typeface="Arial" panose="020B0604020202020204" pitchFamily="34" charset="0"/>
                <a:cs typeface="Arial" panose="020B0604020202020204" pitchFamily="34" charset="0"/>
              </a:rPr>
              <a:t>λεμφαδενοπάθειας</a:t>
            </a:r>
            <a:r>
              <a:rPr lang="en-US" altLang="el-GR" sz="4200" b="1" dirty="0">
                <a:solidFill>
                  <a:schemeClr val="tx1">
                    <a:lumMod val="65000"/>
                    <a:lumOff val="35000"/>
                  </a:schemeClr>
                </a:solidFill>
                <a:latin typeface="Arial" panose="020B0604020202020204" pitchFamily="34" charset="0"/>
                <a:cs typeface="Arial" panose="020B0604020202020204" pitchFamily="34" charset="0"/>
              </a:rPr>
              <a:t>- </a:t>
            </a:r>
            <a:r>
              <a:rPr lang="el-GR" altLang="el-GR" sz="4200" b="1" dirty="0">
                <a:solidFill>
                  <a:schemeClr val="tx1">
                    <a:lumMod val="65000"/>
                    <a:lumOff val="35000"/>
                  </a:schemeClr>
                </a:solidFill>
                <a:latin typeface="Arial" panose="020B0604020202020204" pitchFamily="34" charset="0"/>
                <a:cs typeface="Arial" panose="020B0604020202020204" pitchFamily="34" charset="0"/>
              </a:rPr>
              <a:t>Λεμφώματα</a:t>
            </a:r>
          </a:p>
        </p:txBody>
      </p:sp>
      <p:sp>
        <p:nvSpPr>
          <p:cNvPr id="4" name="Rectangle 3">
            <a:extLst>
              <a:ext uri="{FF2B5EF4-FFF2-40B4-BE49-F238E27FC236}">
                <a16:creationId xmlns:a16="http://schemas.microsoft.com/office/drawing/2014/main" xmlns="" id="{EEE9B96D-996E-9245-AE68-641534AF4F35}"/>
              </a:ext>
            </a:extLst>
          </p:cNvPr>
          <p:cNvSpPr>
            <a:spLocks noGrp="1" noChangeArrowheads="1"/>
          </p:cNvSpPr>
          <p:nvPr>
            <p:ph type="subTitle" idx="1"/>
          </p:nvPr>
        </p:nvSpPr>
        <p:spPr>
          <a:xfrm>
            <a:off x="2666999" y="3667031"/>
            <a:ext cx="6858000" cy="1782763"/>
          </a:xfrm>
        </p:spPr>
        <p:txBody>
          <a:bodyPr rtlCol="0">
            <a:noAutofit/>
          </a:bodyPr>
          <a:lstStyle/>
          <a:p>
            <a:pPr>
              <a:lnSpc>
                <a:spcPct val="80000"/>
              </a:lnSpc>
              <a:defRPr/>
            </a:pPr>
            <a:r>
              <a:rPr lang="el-GR" altLang="el-GR" sz="2800" b="1" dirty="0">
                <a:solidFill>
                  <a:schemeClr val="tx1">
                    <a:lumMod val="65000"/>
                    <a:lumOff val="35000"/>
                  </a:schemeClr>
                </a:solidFill>
                <a:latin typeface="Arial" panose="020B0604020202020204" pitchFamily="34" charset="0"/>
                <a:cs typeface="Arial" panose="020B0604020202020204" pitchFamily="34" charset="0"/>
              </a:rPr>
              <a:t>Παπαγεωργίου Σωτήριος</a:t>
            </a:r>
            <a:endParaRPr lang="fr-BE" altLang="el-GR" sz="2800" b="1" dirty="0">
              <a:solidFill>
                <a:schemeClr val="tx1">
                  <a:lumMod val="65000"/>
                  <a:lumOff val="35000"/>
                </a:schemeClr>
              </a:solidFill>
              <a:latin typeface="Arial" panose="020B0604020202020204" pitchFamily="34" charset="0"/>
              <a:cs typeface="Arial" panose="020B0604020202020204" pitchFamily="34" charset="0"/>
            </a:endParaRPr>
          </a:p>
          <a:p>
            <a:pPr>
              <a:lnSpc>
                <a:spcPct val="80000"/>
              </a:lnSpc>
              <a:defRPr/>
            </a:pPr>
            <a:r>
              <a:rPr lang="el-GR" altLang="el-GR" sz="2800" b="1" dirty="0">
                <a:solidFill>
                  <a:schemeClr val="tx1">
                    <a:lumMod val="65000"/>
                    <a:lumOff val="35000"/>
                  </a:schemeClr>
                </a:solidFill>
                <a:latin typeface="Arial" panose="020B0604020202020204" pitchFamily="34" charset="0"/>
                <a:cs typeface="Arial" panose="020B0604020202020204" pitchFamily="34" charset="0"/>
              </a:rPr>
              <a:t>Αιματολόγος</a:t>
            </a:r>
            <a:endParaRPr lang="fr-BE" altLang="el-GR" sz="2800" b="1" dirty="0">
              <a:solidFill>
                <a:schemeClr val="tx1">
                  <a:lumMod val="65000"/>
                  <a:lumOff val="35000"/>
                </a:schemeClr>
              </a:solidFill>
              <a:latin typeface="Arial" panose="020B0604020202020204" pitchFamily="34" charset="0"/>
              <a:cs typeface="Arial" panose="020B0604020202020204" pitchFamily="34" charset="0"/>
            </a:endParaRPr>
          </a:p>
          <a:p>
            <a:pPr>
              <a:lnSpc>
                <a:spcPct val="80000"/>
              </a:lnSpc>
              <a:defRPr/>
            </a:pPr>
            <a:r>
              <a:rPr lang="el-GR" altLang="el-GR" sz="2800" b="1" dirty="0">
                <a:solidFill>
                  <a:schemeClr val="tx1">
                    <a:lumMod val="65000"/>
                    <a:lumOff val="35000"/>
                  </a:schemeClr>
                </a:solidFill>
                <a:latin typeface="Arial" panose="020B0604020202020204" pitchFamily="34" charset="0"/>
                <a:cs typeface="Arial" panose="020B0604020202020204" pitchFamily="34" charset="0"/>
              </a:rPr>
              <a:t>Β΄ΠΠΚ</a:t>
            </a:r>
          </a:p>
          <a:p>
            <a:pPr>
              <a:lnSpc>
                <a:spcPct val="80000"/>
              </a:lnSpc>
              <a:defRPr/>
            </a:pPr>
            <a:r>
              <a:rPr lang="el-GR" altLang="el-GR" sz="2800" b="1" dirty="0">
                <a:solidFill>
                  <a:schemeClr val="tx1">
                    <a:lumMod val="65000"/>
                    <a:lumOff val="35000"/>
                  </a:schemeClr>
                </a:solidFill>
                <a:latin typeface="Arial" panose="020B0604020202020204" pitchFamily="34" charset="0"/>
                <a:cs typeface="Arial" panose="020B0604020202020204" pitchFamily="34" charset="0"/>
              </a:rPr>
              <a:t>Π.Γ.Ν. «</a:t>
            </a:r>
            <a:r>
              <a:rPr lang="el-GR" altLang="el-GR" sz="2800" b="1" dirty="0" err="1">
                <a:solidFill>
                  <a:schemeClr val="tx1">
                    <a:lumMod val="65000"/>
                    <a:lumOff val="35000"/>
                  </a:schemeClr>
                </a:solidFill>
                <a:latin typeface="Arial" panose="020B0604020202020204" pitchFamily="34" charset="0"/>
                <a:cs typeface="Arial" panose="020B0604020202020204" pitchFamily="34" charset="0"/>
              </a:rPr>
              <a:t>Αττικόν</a:t>
            </a:r>
            <a:r>
              <a:rPr lang="el-GR" altLang="el-GR" sz="2800" b="1" dirty="0">
                <a:solidFill>
                  <a:schemeClr val="tx1">
                    <a:lumMod val="65000"/>
                    <a:lumOff val="35000"/>
                  </a:schemeClr>
                </a:solidFill>
                <a:latin typeface="Arial" panose="020B0604020202020204" pitchFamily="34" charset="0"/>
                <a:cs typeface="Arial" panose="020B0604020202020204" pitchFamily="34" charset="0"/>
              </a:rPr>
              <a:t>»</a:t>
            </a:r>
            <a:endParaRPr lang="fr-BE" altLang="el-GR" sz="28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xmlns="" id="{7270823F-848E-B246-986C-FC3DCF6A0494}"/>
              </a:ext>
            </a:extLst>
          </p:cNvPr>
          <p:cNvSpPr txBox="1"/>
          <p:nvPr/>
        </p:nvSpPr>
        <p:spPr>
          <a:xfrm>
            <a:off x="3294880" y="6016655"/>
            <a:ext cx="4918094" cy="369332"/>
          </a:xfrm>
          <a:prstGeom prst="rect">
            <a:avLst/>
          </a:prstGeom>
          <a:noFill/>
        </p:spPr>
        <p:txBody>
          <a:bodyPr wrap="square">
            <a:spAutoFit/>
          </a:bodyPr>
          <a:lstStyle/>
          <a:p>
            <a:pPr algn="ctr">
              <a:defRPr/>
            </a:pPr>
            <a:r>
              <a:rPr lang="el-GR" b="1" i="1" dirty="0">
                <a:solidFill>
                  <a:schemeClr val="tx1">
                    <a:lumMod val="65000"/>
                    <a:lumOff val="35000"/>
                  </a:schemeClr>
                </a:solidFill>
              </a:rPr>
              <a:t>Αθήνα, 24 Φεβρουαρίου 2025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xmlns="" id="{DB294D59-CF10-8746-B25B-9975C0E56499}"/>
              </a:ext>
            </a:extLst>
          </p:cNvPr>
          <p:cNvSpPr>
            <a:spLocks noGrp="1"/>
          </p:cNvSpPr>
          <p:nvPr>
            <p:ph type="title"/>
          </p:nvPr>
        </p:nvSpPr>
        <p:spPr>
          <a:xfrm>
            <a:off x="838200" y="242461"/>
            <a:ext cx="10515600" cy="593880"/>
          </a:xfrm>
        </p:spPr>
        <p:txBody>
          <a:bodyPr>
            <a:normAutofit/>
          </a:bodyPr>
          <a:lstStyle/>
          <a:p>
            <a:pPr algn="ctr"/>
            <a:r>
              <a:rPr lang="el-GR" sz="3600" b="1" dirty="0">
                <a:solidFill>
                  <a:schemeClr val="tx1">
                    <a:lumMod val="65000"/>
                    <a:lumOff val="35000"/>
                  </a:schemeClr>
                </a:solidFill>
                <a:latin typeface="Arial" panose="020B0604020202020204" pitchFamily="34" charset="0"/>
                <a:cs typeface="Arial" panose="020B0604020202020204" pitchFamily="34" charset="0"/>
              </a:rPr>
              <a:t>Παρουσίαση περιστατικού</a:t>
            </a:r>
          </a:p>
        </p:txBody>
      </p:sp>
      <p:sp>
        <p:nvSpPr>
          <p:cNvPr id="3" name="Θέση περιεχομένου 2">
            <a:extLst>
              <a:ext uri="{FF2B5EF4-FFF2-40B4-BE49-F238E27FC236}">
                <a16:creationId xmlns:a16="http://schemas.microsoft.com/office/drawing/2014/main" xmlns="" id="{9EF9788B-C619-A19D-13D8-FE6570B9B072}"/>
              </a:ext>
            </a:extLst>
          </p:cNvPr>
          <p:cNvSpPr>
            <a:spLocks noGrp="1"/>
          </p:cNvSpPr>
          <p:nvPr>
            <p:ph idx="1"/>
          </p:nvPr>
        </p:nvSpPr>
        <p:spPr>
          <a:xfrm>
            <a:off x="838199" y="1290365"/>
            <a:ext cx="10669859" cy="3984161"/>
          </a:xfrm>
        </p:spPr>
        <p:txBody>
          <a:bodyPr>
            <a:noAutofit/>
          </a:bodyPr>
          <a:lstStyle/>
          <a:p>
            <a:pPr indent="457200">
              <a:lnSpc>
                <a:spcPct val="100000"/>
              </a:lnSpc>
              <a:spcBef>
                <a:spcPts val="600"/>
              </a:spcBef>
              <a:spcAft>
                <a:spcPts val="600"/>
              </a:spcAft>
            </a:pPr>
            <a:r>
              <a:rPr lang="el-GR" sz="2200" dirty="0">
                <a:effectLst/>
                <a:latin typeface="Arial" panose="020B0604020202020204" pitchFamily="34" charset="0"/>
                <a:ea typeface="Calibri" panose="020F0502020204030204" pitchFamily="34" charset="0"/>
                <a:cs typeface="Arial" panose="020B0604020202020204" pitchFamily="34" charset="0"/>
              </a:rPr>
              <a:t>Ασθενής ετών 62 άνδρας, προσέρχεται στο ιατρείο λόγω ανεύρεσης διόγκωσης στον ΑΡ </a:t>
            </a:r>
            <a:r>
              <a:rPr lang="el-GR" sz="2200" dirty="0" err="1">
                <a:effectLst/>
                <a:latin typeface="Arial" panose="020B0604020202020204" pitchFamily="34" charset="0"/>
                <a:ea typeface="Calibri" panose="020F0502020204030204" pitchFamily="34" charset="0"/>
                <a:cs typeface="Arial" panose="020B0604020202020204" pitchFamily="34" charset="0"/>
              </a:rPr>
              <a:t>υπερκλείδιο</a:t>
            </a:r>
            <a:r>
              <a:rPr lang="el-GR" sz="2200" dirty="0">
                <a:effectLst/>
                <a:latin typeface="Arial" panose="020B0604020202020204" pitchFamily="34" charset="0"/>
                <a:ea typeface="Calibri" panose="020F0502020204030204" pitchFamily="34" charset="0"/>
                <a:cs typeface="Arial" panose="020B0604020202020204" pitchFamily="34" charset="0"/>
              </a:rPr>
              <a:t> βόθρο κατά την τυχαία ψηλάφηση προ 3ημέρου. Δεν θυμάται πότε προέκυψε η διόγκωση. </a:t>
            </a:r>
          </a:p>
          <a:p>
            <a:pPr indent="457200">
              <a:lnSpc>
                <a:spcPct val="100000"/>
              </a:lnSpc>
              <a:spcBef>
                <a:spcPts val="600"/>
              </a:spcBef>
              <a:spcAft>
                <a:spcPts val="1200"/>
              </a:spcAft>
            </a:pPr>
            <a:r>
              <a:rPr lang="el-GR" sz="2200" dirty="0">
                <a:effectLst/>
                <a:latin typeface="Arial" panose="020B0604020202020204" pitchFamily="34" charset="0"/>
                <a:ea typeface="Calibri" panose="020F0502020204030204" pitchFamily="34" charset="0"/>
                <a:cs typeface="Arial" panose="020B0604020202020204" pitchFamily="34" charset="0"/>
              </a:rPr>
              <a:t>Ιστορικό ελεύθερο. Καπνιστής από ετών. </a:t>
            </a: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algn="just">
              <a:spcBef>
                <a:spcPts val="600"/>
              </a:spcBef>
              <a:spcAft>
                <a:spcPts val="1200"/>
              </a:spcAft>
            </a:pPr>
            <a:r>
              <a:rPr lang="el-GR" altLang="el-GR" sz="2200" dirty="0">
                <a:latin typeface="Arial" panose="020B0604020202020204" pitchFamily="34" charset="0"/>
                <a:cs typeface="Arial" panose="020B0604020202020204" pitchFamily="34" charset="0"/>
              </a:rPr>
              <a:t>Αντικειμενική εξέταση: </a:t>
            </a:r>
          </a:p>
          <a:p>
            <a:pPr lvl="1" algn="just">
              <a:spcBef>
                <a:spcPts val="600"/>
              </a:spcBef>
              <a:spcAft>
                <a:spcPts val="600"/>
              </a:spcAft>
            </a:pPr>
            <a:r>
              <a:rPr lang="el-GR" altLang="el-GR" sz="2000" dirty="0">
                <a:latin typeface="Arial" panose="020B0604020202020204" pitchFamily="34" charset="0"/>
                <a:cs typeface="Arial" panose="020B0604020202020204" pitchFamily="34" charset="0"/>
              </a:rPr>
              <a:t>Σημαντική </a:t>
            </a:r>
            <a:r>
              <a:rPr lang="el-GR" altLang="el-GR" sz="2000" dirty="0" err="1">
                <a:latin typeface="Arial" panose="020B0604020202020204" pitchFamily="34" charset="0"/>
                <a:cs typeface="Arial" panose="020B0604020202020204" pitchFamily="34" charset="0"/>
              </a:rPr>
              <a:t>ετερόπλευρη</a:t>
            </a:r>
            <a:r>
              <a:rPr lang="el-GR" altLang="el-GR" sz="2000" dirty="0">
                <a:latin typeface="Arial" panose="020B0604020202020204" pitchFamily="34" charset="0"/>
                <a:cs typeface="Arial" panose="020B0604020202020204" pitchFamily="34" charset="0"/>
              </a:rPr>
              <a:t> διόγκωση τραχηλικών λεμφαδένων, ΑΡ </a:t>
            </a:r>
            <a:r>
              <a:rPr lang="el-GR" altLang="el-GR" sz="2000" dirty="0" err="1">
                <a:latin typeface="Arial" panose="020B0604020202020204" pitchFamily="34" charset="0"/>
                <a:cs typeface="Arial" panose="020B0604020202020204" pitchFamily="34" charset="0"/>
              </a:rPr>
              <a:t>υπερκλείδιου</a:t>
            </a:r>
            <a:r>
              <a:rPr lang="el-GR" altLang="el-GR" sz="2000" dirty="0">
                <a:latin typeface="Arial" panose="020B0604020202020204" pitchFamily="34" charset="0"/>
                <a:cs typeface="Arial" panose="020B0604020202020204" pitchFamily="34" charset="0"/>
              </a:rPr>
              <a:t> και ΑΡ υποκλείδιου βόθρου </a:t>
            </a:r>
            <a:r>
              <a:rPr lang="en-US" altLang="el-GR" sz="2000" dirty="0">
                <a:latin typeface="Arial" panose="020B0604020202020204" pitchFamily="34" charset="0"/>
                <a:cs typeface="Arial" panose="020B0604020202020204" pitchFamily="34" charset="0"/>
              </a:rPr>
              <a:t>(3 cm)</a:t>
            </a:r>
            <a:r>
              <a:rPr lang="el-GR" altLang="el-GR" sz="2000" dirty="0">
                <a:latin typeface="Arial" panose="020B0604020202020204" pitchFamily="34" charset="0"/>
                <a:cs typeface="Arial" panose="020B0604020202020204" pitchFamily="34" charset="0"/>
              </a:rPr>
              <a:t>.</a:t>
            </a:r>
          </a:p>
          <a:p>
            <a:pPr lvl="1" algn="just">
              <a:spcBef>
                <a:spcPts val="600"/>
              </a:spcBef>
              <a:spcAft>
                <a:spcPts val="600"/>
              </a:spcAft>
            </a:pPr>
            <a:r>
              <a:rPr lang="el-GR" altLang="el-GR" sz="2000" dirty="0">
                <a:latin typeface="Arial" panose="020B0604020202020204" pitchFamily="34" charset="0"/>
                <a:cs typeface="Arial" panose="020B0604020202020204" pitchFamily="34" charset="0"/>
              </a:rPr>
              <a:t>Απουσία </a:t>
            </a:r>
            <a:r>
              <a:rPr lang="el-GR" altLang="el-GR" sz="2000" dirty="0" err="1">
                <a:latin typeface="Arial" panose="020B0604020202020204" pitchFamily="34" charset="0"/>
                <a:cs typeface="Arial" panose="020B0604020202020204" pitchFamily="34" charset="0"/>
              </a:rPr>
              <a:t>λεμφαδενοπάθειας</a:t>
            </a:r>
            <a:r>
              <a:rPr lang="el-GR" altLang="el-GR" sz="2000" dirty="0">
                <a:latin typeface="Arial" panose="020B0604020202020204" pitchFamily="34" charset="0"/>
                <a:cs typeface="Arial" panose="020B0604020202020204" pitchFamily="34" charset="0"/>
              </a:rPr>
              <a:t> στις υπόλοιπες περιφερικές θέσεις ψηλάφησης.</a:t>
            </a:r>
          </a:p>
          <a:p>
            <a:pPr lvl="1" algn="just">
              <a:spcBef>
                <a:spcPts val="600"/>
              </a:spcBef>
              <a:spcAft>
                <a:spcPts val="600"/>
              </a:spcAft>
            </a:pPr>
            <a:r>
              <a:rPr lang="el-GR" altLang="el-GR" sz="2000" dirty="0">
                <a:latin typeface="Arial" panose="020B0604020202020204" pitchFamily="34" charset="0"/>
                <a:cs typeface="Arial" panose="020B0604020202020204" pitchFamily="34" charset="0"/>
              </a:rPr>
              <a:t>Απουσία </a:t>
            </a:r>
            <a:r>
              <a:rPr lang="el-GR" altLang="el-GR" sz="2000" dirty="0" err="1">
                <a:latin typeface="Arial" panose="020B0604020202020204" pitchFamily="34" charset="0"/>
                <a:cs typeface="Arial" panose="020B0604020202020204" pitchFamily="34" charset="0"/>
              </a:rPr>
              <a:t>ηπατο</a:t>
            </a:r>
            <a:r>
              <a:rPr lang="el-GR" altLang="el-GR" sz="2000" dirty="0">
                <a:latin typeface="Arial" panose="020B0604020202020204" pitchFamily="34" charset="0"/>
                <a:cs typeface="Arial" panose="020B0604020202020204" pitchFamily="34" charset="0"/>
              </a:rPr>
              <a:t>/σπληνομεγαλίας</a:t>
            </a:r>
            <a:endParaRPr lang="el-GR" sz="2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pPr>
            <a:endParaRPr 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534132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xmlns="" id="{B42EA183-A271-21A3-8CB6-F180699B7C13}"/>
              </a:ext>
            </a:extLst>
          </p:cNvPr>
          <p:cNvSpPr>
            <a:spLocks noGrp="1" noChangeArrowheads="1"/>
          </p:cNvSpPr>
          <p:nvPr>
            <p:ph type="title"/>
          </p:nvPr>
        </p:nvSpPr>
        <p:spPr>
          <a:xfrm>
            <a:off x="838200" y="487788"/>
            <a:ext cx="10515600" cy="1325563"/>
          </a:xfrm>
        </p:spPr>
        <p:txBody>
          <a:bodyPr>
            <a:normAutofit/>
          </a:bodyPr>
          <a:lstStyle/>
          <a:p>
            <a:pP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Παράμετροι που βοηθούν να διακρίνουμε την αντιδραστική από σοβαρή νόσο</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Rectangle 9">
            <a:extLst>
              <a:ext uri="{FF2B5EF4-FFF2-40B4-BE49-F238E27FC236}">
                <a16:creationId xmlns:a16="http://schemas.microsoft.com/office/drawing/2014/main" xmlns="" id="{A9D9A44B-0BB0-9515-008F-80DECA45DC6F}"/>
              </a:ext>
            </a:extLst>
          </p:cNvPr>
          <p:cNvSpPr>
            <a:spLocks noGrp="1" noChangeArrowheads="1"/>
          </p:cNvSpPr>
          <p:nvPr>
            <p:ph idx="1"/>
          </p:nvPr>
        </p:nvSpPr>
        <p:spPr>
          <a:xfrm>
            <a:off x="838200" y="2327429"/>
            <a:ext cx="8919117" cy="2469284"/>
          </a:xfrm>
        </p:spPr>
        <p:txBody>
          <a:bodyPr>
            <a:normAutofit/>
          </a:bodyPr>
          <a:lstStyle/>
          <a:p>
            <a:pPr eaLnBrk="1" hangingPunct="1">
              <a:spcBef>
                <a:spcPts val="600"/>
              </a:spcBef>
              <a:spcAft>
                <a:spcPts val="1200"/>
              </a:spcAft>
            </a:pPr>
            <a:r>
              <a:rPr lang="el-GR" altLang="el-GR" dirty="0">
                <a:latin typeface="Arial" panose="020B0604020202020204" pitchFamily="34" charset="0"/>
                <a:cs typeface="Arial" panose="020B0604020202020204" pitchFamily="34" charset="0"/>
              </a:rPr>
              <a:t>Ηλικία</a:t>
            </a:r>
            <a:endParaRPr lang="en-US" altLang="el-GR"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dirty="0">
                <a:latin typeface="Arial" panose="020B0604020202020204" pitchFamily="34" charset="0"/>
                <a:cs typeface="Arial" panose="020B0604020202020204" pitchFamily="34" charset="0"/>
              </a:rPr>
              <a:t>Χαρακτηριστικά </a:t>
            </a:r>
            <a:endParaRPr lang="en-US" altLang="el-GR"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dirty="0">
                <a:latin typeface="Arial" panose="020B0604020202020204" pitchFamily="34" charset="0"/>
                <a:cs typeface="Arial" panose="020B0604020202020204" pitchFamily="34" charset="0"/>
              </a:rPr>
              <a:t>Εντόπιση</a:t>
            </a:r>
            <a:endParaRPr lang="en-US" altLang="el-GR" dirty="0">
              <a:latin typeface="Arial" panose="020B0604020202020204" pitchFamily="34" charset="0"/>
              <a:cs typeface="Arial" panose="020B0604020202020204" pitchFamily="34" charset="0"/>
            </a:endParaRPr>
          </a:p>
          <a:p>
            <a:pPr eaLnBrk="1" hangingPunct="1">
              <a:spcBef>
                <a:spcPts val="600"/>
              </a:spcBef>
              <a:spcAft>
                <a:spcPts val="1200"/>
              </a:spcAft>
            </a:pPr>
            <a:endParaRPr lang="en-US" altLang="el-G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43558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xmlns="" id="{D1F30DE1-41A2-8F2C-86F6-E8435C782797}"/>
              </a:ext>
            </a:extLst>
          </p:cNvPr>
          <p:cNvSpPr>
            <a:spLocks noGrp="1" noChangeArrowheads="1"/>
          </p:cNvSpPr>
          <p:nvPr>
            <p:ph type="title"/>
          </p:nvPr>
        </p:nvSpPr>
        <p:spPr>
          <a:xfrm>
            <a:off x="838200" y="365126"/>
            <a:ext cx="10515600" cy="1186584"/>
          </a:xfrm>
        </p:spPr>
        <p:txBody>
          <a:bodyPr>
            <a:normAutofit/>
          </a:bodyPr>
          <a:lstStyle/>
          <a:p>
            <a:pPr algn="l"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«Η κακοήθεια είναι πιο συχνή σε ασθενείς &gt; 50 ετών»</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xmlns="" id="{6363E856-DB9A-29F0-AC15-BD8302BEA30D}"/>
              </a:ext>
            </a:extLst>
          </p:cNvPr>
          <p:cNvSpPr>
            <a:spLocks noGrp="1" noChangeArrowheads="1"/>
          </p:cNvSpPr>
          <p:nvPr>
            <p:ph idx="1"/>
          </p:nvPr>
        </p:nvSpPr>
        <p:spPr>
          <a:xfrm>
            <a:off x="838200" y="1551710"/>
            <a:ext cx="10515600" cy="589324"/>
          </a:xfrm>
        </p:spPr>
        <p:txBody>
          <a:bodyPr>
            <a:normAutofit/>
          </a:bodyPr>
          <a:lstStyle/>
          <a:p>
            <a:pPr eaLnBrk="1" hangingPunct="1"/>
            <a:r>
              <a:rPr lang="el-GR" altLang="el-GR" b="1" dirty="0">
                <a:latin typeface="Arial" panose="020B0604020202020204" pitchFamily="34" charset="0"/>
                <a:cs typeface="Arial" panose="020B0604020202020204" pitchFamily="34" charset="0"/>
              </a:rPr>
              <a:t>Όχι απαραίτητα</a:t>
            </a:r>
          </a:p>
          <a:p>
            <a:pPr eaLnBrk="1" hangingPunct="1"/>
            <a:endParaRPr lang="en-US" altLang="el-GR" dirty="0">
              <a:latin typeface="Arial" panose="020B0604020202020204" pitchFamily="34" charset="0"/>
              <a:cs typeface="Arial" panose="020B0604020202020204" pitchFamily="34" charset="0"/>
            </a:endParaRPr>
          </a:p>
        </p:txBody>
      </p:sp>
      <p:sp>
        <p:nvSpPr>
          <p:cNvPr id="6" name="Rectangle 3">
            <a:extLst>
              <a:ext uri="{FF2B5EF4-FFF2-40B4-BE49-F238E27FC236}">
                <a16:creationId xmlns:a16="http://schemas.microsoft.com/office/drawing/2014/main" xmlns="" id="{26BE821E-4FC9-31C4-7CDE-58685FCC68A9}"/>
              </a:ext>
            </a:extLst>
          </p:cNvPr>
          <p:cNvSpPr txBox="1">
            <a:spLocks noChangeArrowheads="1"/>
          </p:cNvSpPr>
          <p:nvPr/>
        </p:nvSpPr>
        <p:spPr>
          <a:xfrm>
            <a:off x="838200" y="2526421"/>
            <a:ext cx="9739661" cy="26700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1200"/>
              </a:spcAft>
            </a:pPr>
            <a:r>
              <a:rPr lang="en-US" altLang="el-GR" sz="2000" dirty="0">
                <a:latin typeface="Arial" panose="020B0604020202020204" pitchFamily="34" charset="0"/>
                <a:cs typeface="Arial" panose="020B0604020202020204" pitchFamily="34" charset="0"/>
              </a:rPr>
              <a:t>Lee et al 1980</a:t>
            </a:r>
            <a:r>
              <a:rPr lang="el-GR" altLang="el-GR" sz="2000" dirty="0">
                <a:latin typeface="Arial" panose="020B0604020202020204" pitchFamily="34" charset="0"/>
                <a:cs typeface="Arial" panose="020B0604020202020204" pitchFamily="34" charset="0"/>
              </a:rPr>
              <a:t>:</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925 ασθενείς υποβλήθηκαν σε βιοψία λεμφαδένα</a:t>
            </a:r>
            <a:endParaRPr lang="en-US" altLang="el-GR" sz="2000" dirty="0">
              <a:latin typeface="Arial" panose="020B0604020202020204" pitchFamily="34" charset="0"/>
              <a:cs typeface="Arial" panose="020B0604020202020204" pitchFamily="34" charset="0"/>
            </a:endParaRPr>
          </a:p>
          <a:p>
            <a:pPr marL="0" indent="0">
              <a:spcBef>
                <a:spcPts val="600"/>
              </a:spcBef>
              <a:spcAft>
                <a:spcPts val="1200"/>
              </a:spcAft>
              <a:buNone/>
            </a:pPr>
            <a:r>
              <a:rPr lang="en-US" altLang="el-GR" sz="2000" dirty="0">
                <a:latin typeface="Arial" panose="020B0604020202020204" pitchFamily="34" charset="0"/>
                <a:cs typeface="Arial" panose="020B0604020202020204" pitchFamily="34" charset="0"/>
              </a:rPr>
              <a:t> </a:t>
            </a:r>
          </a:p>
          <a:p>
            <a:pPr>
              <a:spcBef>
                <a:spcPts val="600"/>
              </a:spcBef>
              <a:spcAft>
                <a:spcPts val="1200"/>
              </a:spcAft>
            </a:pPr>
            <a:r>
              <a:rPr lang="el-GR" altLang="el-GR" sz="2000" b="1" dirty="0">
                <a:latin typeface="Arial" panose="020B0604020202020204" pitchFamily="34" charset="0"/>
                <a:cs typeface="Arial" panose="020B0604020202020204" pitchFamily="34" charset="0"/>
              </a:rPr>
              <a:t>Ηλικία</a:t>
            </a:r>
            <a:r>
              <a:rPr lang="en-US" altLang="el-GR" sz="2000" b="1" dirty="0">
                <a:latin typeface="Arial" panose="020B0604020202020204" pitchFamily="34" charset="0"/>
                <a:cs typeface="Arial" panose="020B0604020202020204" pitchFamily="34" charset="0"/>
              </a:rPr>
              <a:t> &lt;30</a:t>
            </a:r>
            <a:r>
              <a:rPr lang="el-GR" altLang="el-GR" sz="2000" b="1" dirty="0">
                <a:latin typeface="Arial" panose="020B0604020202020204" pitchFamily="34" charset="0"/>
                <a:cs typeface="Arial" panose="020B0604020202020204" pitchFamily="34" charset="0"/>
              </a:rPr>
              <a:t>:</a:t>
            </a:r>
            <a:r>
              <a:rPr lang="en-US" altLang="el-GR" sz="2000" b="1" dirty="0">
                <a:latin typeface="Arial" panose="020B0604020202020204" pitchFamily="34" charset="0"/>
                <a:cs typeface="Arial" panose="020B0604020202020204" pitchFamily="34" charset="0"/>
              </a:rPr>
              <a:t> </a:t>
            </a:r>
            <a:r>
              <a:rPr lang="en-US" altLang="el-GR" sz="2000" dirty="0">
                <a:latin typeface="Arial" panose="020B0604020202020204" pitchFamily="34" charset="0"/>
                <a:cs typeface="Arial" panose="020B0604020202020204" pitchFamily="34" charset="0"/>
              </a:rPr>
              <a:t>79% </a:t>
            </a:r>
            <a:r>
              <a:rPr lang="el-GR" altLang="el-GR" sz="2000" dirty="0">
                <a:latin typeface="Arial" panose="020B0604020202020204" pitchFamily="34" charset="0"/>
                <a:cs typeface="Arial" panose="020B0604020202020204" pitchFamily="34" charset="0"/>
              </a:rPr>
              <a:t>αντιδραστική</a:t>
            </a:r>
            <a:r>
              <a:rPr lang="en-US" altLang="el-GR" sz="2000" dirty="0">
                <a:latin typeface="Arial" panose="020B0604020202020204" pitchFamily="34" charset="0"/>
                <a:cs typeface="Arial" panose="020B0604020202020204" pitchFamily="34" charset="0"/>
              </a:rPr>
              <a:t>, 15% </a:t>
            </a:r>
            <a:r>
              <a:rPr lang="el-GR" altLang="el-GR" sz="2000" dirty="0">
                <a:latin typeface="Arial" panose="020B0604020202020204" pitchFamily="34" charset="0"/>
                <a:cs typeface="Arial" panose="020B0604020202020204" pitchFamily="34" charset="0"/>
              </a:rPr>
              <a:t>λεμφώματα</a:t>
            </a:r>
            <a:r>
              <a:rPr lang="en-US" altLang="el-GR" sz="2000" dirty="0">
                <a:latin typeface="Arial" panose="020B0604020202020204" pitchFamily="34" charset="0"/>
                <a:cs typeface="Arial" panose="020B0604020202020204" pitchFamily="34" charset="0"/>
              </a:rPr>
              <a:t>, 6% </a:t>
            </a:r>
            <a:r>
              <a:rPr lang="el-GR" altLang="el-GR" sz="2000" dirty="0">
                <a:latin typeface="Arial" panose="020B0604020202020204" pitchFamily="34" charset="0"/>
                <a:cs typeface="Arial" panose="020B0604020202020204" pitchFamily="34" charset="0"/>
              </a:rPr>
              <a:t>συμπαγή νεοπλάσματα</a:t>
            </a:r>
            <a:endParaRPr lang="en-US" altLang="el-GR" sz="2000" dirty="0">
              <a:latin typeface="Arial" panose="020B0604020202020204" pitchFamily="34" charset="0"/>
              <a:cs typeface="Arial" panose="020B0604020202020204" pitchFamily="34" charset="0"/>
            </a:endParaRPr>
          </a:p>
          <a:p>
            <a:pPr>
              <a:spcBef>
                <a:spcPts val="600"/>
              </a:spcBef>
              <a:spcAft>
                <a:spcPts val="1200"/>
              </a:spcAft>
            </a:pPr>
            <a:r>
              <a:rPr lang="el-GR" altLang="el-GR" sz="2000" b="1" dirty="0">
                <a:latin typeface="Arial" panose="020B0604020202020204" pitchFamily="34" charset="0"/>
                <a:cs typeface="Arial" panose="020B0604020202020204" pitchFamily="34" charset="0"/>
              </a:rPr>
              <a:t>Ηλικία</a:t>
            </a:r>
            <a:r>
              <a:rPr lang="en-US" altLang="el-GR" sz="2000" b="1" dirty="0">
                <a:latin typeface="Arial" panose="020B0604020202020204" pitchFamily="34" charset="0"/>
                <a:cs typeface="Arial" panose="020B0604020202020204" pitchFamily="34" charset="0"/>
              </a:rPr>
              <a:t> &gt;50</a:t>
            </a:r>
            <a:r>
              <a:rPr lang="el-GR" altLang="el-GR" sz="2000" b="1" dirty="0">
                <a:latin typeface="Arial" panose="020B0604020202020204" pitchFamily="34" charset="0"/>
                <a:cs typeface="Arial" panose="020B0604020202020204" pitchFamily="34" charset="0"/>
              </a:rPr>
              <a:t>:</a:t>
            </a:r>
            <a:r>
              <a:rPr lang="en-US" altLang="el-GR" sz="2000" b="1" dirty="0">
                <a:latin typeface="Arial" panose="020B0604020202020204" pitchFamily="34" charset="0"/>
                <a:cs typeface="Arial" panose="020B0604020202020204" pitchFamily="34" charset="0"/>
              </a:rPr>
              <a:t> </a:t>
            </a:r>
            <a:r>
              <a:rPr lang="en-US" altLang="el-GR" sz="2000" dirty="0">
                <a:latin typeface="Arial" panose="020B0604020202020204" pitchFamily="34" charset="0"/>
                <a:cs typeface="Arial" panose="020B0604020202020204" pitchFamily="34" charset="0"/>
              </a:rPr>
              <a:t>40% </a:t>
            </a:r>
            <a:r>
              <a:rPr lang="el-GR" altLang="el-GR" sz="2000" dirty="0">
                <a:latin typeface="Arial" panose="020B0604020202020204" pitchFamily="34" charset="0"/>
                <a:cs typeface="Arial" panose="020B0604020202020204" pitchFamily="34" charset="0"/>
              </a:rPr>
              <a:t>αντιδραστική</a:t>
            </a:r>
            <a:r>
              <a:rPr lang="en-US" altLang="el-GR" sz="2000" dirty="0">
                <a:latin typeface="Arial" panose="020B0604020202020204" pitchFamily="34" charset="0"/>
                <a:cs typeface="Arial" panose="020B0604020202020204" pitchFamily="34" charset="0"/>
              </a:rPr>
              <a:t>, 16% </a:t>
            </a:r>
            <a:r>
              <a:rPr lang="el-GR" altLang="el-GR" sz="2000" dirty="0">
                <a:latin typeface="Arial" panose="020B0604020202020204" pitchFamily="34" charset="0"/>
                <a:cs typeface="Arial" panose="020B0604020202020204" pitchFamily="34" charset="0"/>
              </a:rPr>
              <a:t>λεμφώματα</a:t>
            </a:r>
            <a:r>
              <a:rPr lang="en-US" altLang="el-GR" sz="2000" dirty="0">
                <a:latin typeface="Arial" panose="020B0604020202020204" pitchFamily="34" charset="0"/>
                <a:cs typeface="Arial" panose="020B0604020202020204" pitchFamily="34" charset="0"/>
              </a:rPr>
              <a:t>, 44% </a:t>
            </a:r>
            <a:r>
              <a:rPr lang="el-GR" altLang="el-GR" sz="2000" dirty="0">
                <a:latin typeface="Arial" panose="020B0604020202020204" pitchFamily="34" charset="0"/>
                <a:cs typeface="Arial" panose="020B0604020202020204" pitchFamily="34" charset="0"/>
              </a:rPr>
              <a:t>συμπαγή νεοπλάσματα</a:t>
            </a:r>
            <a:endParaRPr lang="en-US" altLang="el-GR" sz="2000" dirty="0">
              <a:latin typeface="Arial" panose="020B0604020202020204" pitchFamily="34" charset="0"/>
              <a:cs typeface="Arial" panose="020B0604020202020204" pitchFamily="34" charset="0"/>
            </a:endParaRPr>
          </a:p>
          <a:p>
            <a:pPr>
              <a:spcBef>
                <a:spcPts val="600"/>
              </a:spcBef>
              <a:spcAft>
                <a:spcPts val="1200"/>
              </a:spcAft>
            </a:pPr>
            <a:r>
              <a:rPr lang="el-GR" altLang="el-GR" sz="2000" b="1" dirty="0">
                <a:latin typeface="Arial" panose="020B0604020202020204" pitchFamily="34" charset="0"/>
                <a:cs typeface="Arial" panose="020B0604020202020204" pitchFamily="34" charset="0"/>
              </a:rPr>
              <a:t>Ηλικία:</a:t>
            </a:r>
            <a:r>
              <a:rPr lang="en-US" altLang="el-GR" sz="2000" b="1" dirty="0">
                <a:latin typeface="Arial" panose="020B0604020202020204" pitchFamily="34" charset="0"/>
                <a:cs typeface="Arial" panose="020B0604020202020204" pitchFamily="34" charset="0"/>
              </a:rPr>
              <a:t> 30-50</a:t>
            </a:r>
            <a:r>
              <a:rPr lang="el-GR" altLang="el-GR" sz="2000" b="1" dirty="0">
                <a:latin typeface="Arial" panose="020B0604020202020204" pitchFamily="34" charset="0"/>
                <a:cs typeface="Arial" panose="020B0604020202020204" pitchFamily="34" charset="0"/>
              </a:rPr>
              <a:t>: </a:t>
            </a:r>
            <a:r>
              <a:rPr lang="en-US" altLang="el-GR" sz="2000" b="1"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ενδιάμεσα ποσοστά</a:t>
            </a:r>
            <a:endParaRPr lang="en-US" altLang="el-GR" sz="2000" dirty="0">
              <a:latin typeface="Arial" panose="020B0604020202020204" pitchFamily="34" charset="0"/>
              <a:cs typeface="Arial" panose="020B0604020202020204" pitchFamily="34" charset="0"/>
            </a:endParaRPr>
          </a:p>
          <a:p>
            <a:pPr>
              <a:spcBef>
                <a:spcPts val="600"/>
              </a:spcBef>
              <a:spcAft>
                <a:spcPts val="1200"/>
              </a:spcAft>
            </a:pPr>
            <a:endParaRPr lang="en-US" altLang="el-G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23144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BB8430A5-AB2E-32D9-647D-7C610BC81FC5}"/>
              </a:ext>
            </a:extLst>
          </p:cNvPr>
          <p:cNvSpPr>
            <a:spLocks noGrp="1" noChangeArrowheads="1"/>
          </p:cNvSpPr>
          <p:nvPr>
            <p:ph type="title"/>
          </p:nvPr>
        </p:nvSpPr>
        <p:spPr>
          <a:xfrm>
            <a:off x="838200" y="365126"/>
            <a:ext cx="10515600" cy="761148"/>
          </a:xfrm>
        </p:spPr>
        <p:txBody>
          <a:bodyPr>
            <a:normAutofit/>
          </a:bodyPr>
          <a:lstStyle/>
          <a:p>
            <a:pP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Χαρακτηριστικά λεμφαδένων</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xmlns="" id="{EEB5CA48-C923-626A-0845-ACB1F8653114}"/>
              </a:ext>
            </a:extLst>
          </p:cNvPr>
          <p:cNvSpPr>
            <a:spLocks noGrp="1" noChangeArrowheads="1"/>
          </p:cNvSpPr>
          <p:nvPr>
            <p:ph idx="1"/>
          </p:nvPr>
        </p:nvSpPr>
        <p:spPr>
          <a:xfrm>
            <a:off x="838200" y="1825625"/>
            <a:ext cx="10515600" cy="2489897"/>
          </a:xfrm>
        </p:spPr>
        <p:txBody>
          <a:bodyPr>
            <a:normAutofit/>
          </a:bodyPr>
          <a:lstStyle/>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Μέγεθος</a:t>
            </a: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sz="2400" b="1" dirty="0">
                <a:latin typeface="Arial" panose="020B0604020202020204" pitchFamily="34" charset="0"/>
                <a:cs typeface="Arial" panose="020B0604020202020204" pitchFamily="34" charset="0"/>
              </a:rPr>
              <a:t>Θέση</a:t>
            </a:r>
            <a:endParaRPr lang="en-US" altLang="el-GR" sz="2400" b="1"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Υφή</a:t>
            </a: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Άλγος κατά τη ψηλάφηση</a:t>
            </a:r>
            <a:endParaRPr lang="en-US" alt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190940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7A554F47-F5B4-6CEC-084F-FF9E5DA303FE}"/>
              </a:ext>
            </a:extLst>
          </p:cNvPr>
          <p:cNvSpPr>
            <a:spLocks noGrp="1" noChangeArrowheads="1"/>
          </p:cNvSpPr>
          <p:nvPr>
            <p:ph type="title"/>
          </p:nvPr>
        </p:nvSpPr>
        <p:spPr>
          <a:xfrm>
            <a:off x="838200" y="521242"/>
            <a:ext cx="10515600" cy="660787"/>
          </a:xfrm>
        </p:spPr>
        <p:txBody>
          <a:bodyPr>
            <a:normAutofit/>
          </a:bodyPr>
          <a:lstStyle/>
          <a:p>
            <a:pPr eaLnBrk="1" hangingPunct="1"/>
            <a:r>
              <a:rPr lang="el-GR" altLang="el-GR" sz="3200" b="1" dirty="0" err="1">
                <a:solidFill>
                  <a:schemeClr val="tx1">
                    <a:lumMod val="65000"/>
                    <a:lumOff val="35000"/>
                  </a:schemeClr>
                </a:solidFill>
                <a:latin typeface="Arial" panose="020B0604020202020204" pitchFamily="34" charset="0"/>
                <a:cs typeface="Arial" panose="020B0604020202020204" pitchFamily="34" charset="0"/>
              </a:rPr>
              <a:t>Υπερκλείδιοι</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λεμφαδένες</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xmlns="" id="{628A340A-0C7E-C174-F238-D89549257636}"/>
              </a:ext>
            </a:extLst>
          </p:cNvPr>
          <p:cNvSpPr>
            <a:spLocks noGrp="1" noChangeArrowheads="1"/>
          </p:cNvSpPr>
          <p:nvPr>
            <p:ph idx="1"/>
          </p:nvPr>
        </p:nvSpPr>
        <p:spPr>
          <a:xfrm>
            <a:off x="838200" y="1546845"/>
            <a:ext cx="10515600" cy="3560414"/>
          </a:xfrm>
        </p:spPr>
        <p:txBody>
          <a:bodyPr>
            <a:normAutofit/>
          </a:bodyPr>
          <a:lstStyle/>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Αποχετεύουν το μεσοθωράκιο και τη κοιλιά</a:t>
            </a: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buFont typeface="Wingdings" pitchFamily="2" charset="2"/>
              <a:buNone/>
            </a:pP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Νεοπλάσματα Μαστού</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ΓΣ</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Πνεύμονα</a:t>
            </a: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pPr>
            <a:r>
              <a:rPr lang="en-US" altLang="el-GR" sz="2400" dirty="0" err="1">
                <a:latin typeface="Arial" panose="020B0604020202020204" pitchFamily="34" charset="0"/>
                <a:cs typeface="Arial" panose="020B0604020202020204" pitchFamily="34" charset="0"/>
              </a:rPr>
              <a:t>Hodgkins</a:t>
            </a:r>
            <a:r>
              <a:rPr lang="en-US" altLang="el-GR" sz="2400" dirty="0">
                <a:latin typeface="Arial" panose="020B0604020202020204" pitchFamily="34" charset="0"/>
                <a:cs typeface="Arial" panose="020B0604020202020204" pitchFamily="34" charset="0"/>
              </a:rPr>
              <a:t>/NHL</a:t>
            </a:r>
          </a:p>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Χρόνιες </a:t>
            </a:r>
            <a:r>
              <a:rPr lang="el-GR" altLang="el-GR" sz="2400" dirty="0" err="1">
                <a:latin typeface="Arial" panose="020B0604020202020204" pitchFamily="34" charset="0"/>
                <a:cs typeface="Arial" panose="020B0604020202020204" pitchFamily="34" charset="0"/>
              </a:rPr>
              <a:t>μυκητιασικές</a:t>
            </a:r>
            <a:r>
              <a:rPr lang="el-GR" altLang="el-GR" sz="2400" dirty="0">
                <a:latin typeface="Arial" panose="020B0604020202020204" pitchFamily="34" charset="0"/>
                <a:cs typeface="Arial" panose="020B0604020202020204" pitchFamily="34" charset="0"/>
              </a:rPr>
              <a:t> λοιμώξεις</a:t>
            </a:r>
          </a:p>
          <a:p>
            <a:pPr eaLnBrk="1" hangingPunct="1">
              <a:spcBef>
                <a:spcPts val="600"/>
              </a:spcBef>
              <a:spcAft>
                <a:spcPts val="1200"/>
              </a:spcAft>
            </a:pPr>
            <a:r>
              <a:rPr lang="el-GR" altLang="el-GR" sz="2400" dirty="0" err="1">
                <a:latin typeface="Arial" panose="020B0604020202020204" pitchFamily="34" charset="0"/>
                <a:cs typeface="Arial" panose="020B0604020202020204" pitchFamily="34" charset="0"/>
              </a:rPr>
              <a:t>Μυκοβακτηρίδια</a:t>
            </a: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buFont typeface="Wingdings" pitchFamily="2" charset="2"/>
              <a:buNone/>
            </a:pPr>
            <a:endParaRPr lang="en-US" alt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96158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xmlns="" id="{C02A9465-15A8-928E-46F6-380826A21139}"/>
              </a:ext>
            </a:extLst>
          </p:cNvPr>
          <p:cNvSpPr>
            <a:spLocks noGrp="1" noChangeArrowheads="1"/>
          </p:cNvSpPr>
          <p:nvPr>
            <p:ph type="title"/>
          </p:nvPr>
        </p:nvSpPr>
        <p:spPr>
          <a:xfrm>
            <a:off x="838200" y="365125"/>
            <a:ext cx="10515600" cy="716543"/>
          </a:xfrm>
        </p:spPr>
        <p:txBody>
          <a:bodyPr>
            <a:normAutofit/>
          </a:bodyPr>
          <a:lstStyle/>
          <a:p>
            <a:pP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Υψηλότερη συχνότητα κακοήθειας</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xmlns="" id="{F9C93AE1-CB20-B26B-28C6-A661EC79E8E7}"/>
              </a:ext>
            </a:extLst>
          </p:cNvPr>
          <p:cNvSpPr txBox="1">
            <a:spLocks noChangeArrowheads="1"/>
          </p:cNvSpPr>
          <p:nvPr/>
        </p:nvSpPr>
        <p:spPr>
          <a:xfrm>
            <a:off x="1016620" y="1479648"/>
            <a:ext cx="3962400" cy="31985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1200"/>
              </a:spcAft>
            </a:pPr>
            <a:r>
              <a:rPr lang="el-GR" altLang="el-GR" sz="2400" b="1" dirty="0">
                <a:latin typeface="Arial" panose="020B0604020202020204" pitchFamily="34" charset="0"/>
                <a:cs typeface="Arial" panose="020B0604020202020204" pitchFamily="34" charset="0"/>
              </a:rPr>
              <a:t>ΔΕ </a:t>
            </a:r>
            <a:r>
              <a:rPr lang="el-GR" altLang="el-GR" sz="2400" b="1" dirty="0" err="1">
                <a:latin typeface="Arial" panose="020B0604020202020204" pitchFamily="34" charset="0"/>
                <a:cs typeface="Arial" panose="020B0604020202020204" pitchFamily="34" charset="0"/>
              </a:rPr>
              <a:t>υπερκλείδιοι</a:t>
            </a:r>
            <a:endParaRPr lang="en-US" altLang="el-GR" sz="2600" dirty="0"/>
          </a:p>
          <a:p>
            <a:pPr>
              <a:spcBef>
                <a:spcPts val="600"/>
              </a:spcBef>
              <a:spcAft>
                <a:spcPts val="1200"/>
              </a:spcAft>
              <a:buFont typeface="Wingdings" pitchFamily="2" charset="2"/>
              <a:buNone/>
            </a:pPr>
            <a:r>
              <a:rPr lang="el-GR" altLang="el-GR" sz="2400" dirty="0">
                <a:latin typeface="Arial" panose="020B0604020202020204" pitchFamily="34" charset="0"/>
                <a:cs typeface="Arial" panose="020B0604020202020204" pitchFamily="34" charset="0"/>
              </a:rPr>
              <a:t>Μεσοθωράκιο</a:t>
            </a:r>
            <a:endParaRPr lang="en-US" altLang="el-GR" sz="2400" dirty="0">
              <a:latin typeface="Arial" panose="020B0604020202020204" pitchFamily="34" charset="0"/>
              <a:cs typeface="Arial" panose="020B0604020202020204" pitchFamily="34" charset="0"/>
            </a:endParaRPr>
          </a:p>
          <a:p>
            <a:pPr>
              <a:spcBef>
                <a:spcPts val="600"/>
              </a:spcBef>
              <a:spcAft>
                <a:spcPts val="1200"/>
              </a:spcAft>
              <a:buFont typeface="Wingdings" pitchFamily="2" charset="2"/>
              <a:buNone/>
            </a:pPr>
            <a:r>
              <a:rPr lang="el-GR" altLang="el-GR" sz="2400" dirty="0">
                <a:latin typeface="Arial" panose="020B0604020202020204" pitchFamily="34" charset="0"/>
                <a:cs typeface="Arial" panose="020B0604020202020204" pitchFamily="34" charset="0"/>
              </a:rPr>
              <a:t>Πνεύμονες</a:t>
            </a:r>
            <a:endParaRPr lang="en-US" altLang="el-GR" sz="2400" dirty="0">
              <a:latin typeface="Arial" panose="020B0604020202020204" pitchFamily="34" charset="0"/>
              <a:cs typeface="Arial" panose="020B0604020202020204" pitchFamily="34" charset="0"/>
            </a:endParaRPr>
          </a:p>
          <a:p>
            <a:pPr>
              <a:spcBef>
                <a:spcPts val="600"/>
              </a:spcBef>
              <a:spcAft>
                <a:spcPts val="1200"/>
              </a:spcAft>
              <a:buFont typeface="Wingdings" pitchFamily="2" charset="2"/>
              <a:buNone/>
            </a:pPr>
            <a:r>
              <a:rPr lang="el-GR" altLang="el-GR" sz="2400" dirty="0">
                <a:latin typeface="Arial" panose="020B0604020202020204" pitchFamily="34" charset="0"/>
                <a:cs typeface="Arial" panose="020B0604020202020204" pitchFamily="34" charset="0"/>
              </a:rPr>
              <a:t>Ανώτερος</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οισοφάγος</a:t>
            </a:r>
            <a:endParaRPr lang="en-US" altLang="el-GR" sz="2400" dirty="0">
              <a:latin typeface="Arial" panose="020B0604020202020204" pitchFamily="34" charset="0"/>
              <a:cs typeface="Arial" panose="020B0604020202020204" pitchFamily="34" charset="0"/>
            </a:endParaRPr>
          </a:p>
        </p:txBody>
      </p:sp>
      <p:sp>
        <p:nvSpPr>
          <p:cNvPr id="6" name="Rectangle 6">
            <a:extLst>
              <a:ext uri="{FF2B5EF4-FFF2-40B4-BE49-F238E27FC236}">
                <a16:creationId xmlns:a16="http://schemas.microsoft.com/office/drawing/2014/main" xmlns="" id="{EB626F59-05C4-6EC0-ECB2-ABBEB437EE68}"/>
              </a:ext>
            </a:extLst>
          </p:cNvPr>
          <p:cNvSpPr txBox="1">
            <a:spLocks noChangeArrowheads="1"/>
          </p:cNvSpPr>
          <p:nvPr/>
        </p:nvSpPr>
        <p:spPr>
          <a:xfrm>
            <a:off x="6356195" y="1479648"/>
            <a:ext cx="5531004" cy="40290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1200"/>
              </a:spcAft>
            </a:pPr>
            <a:r>
              <a:rPr lang="el-GR" altLang="el-GR" sz="2400" b="1" dirty="0">
                <a:latin typeface="Arial" panose="020B0604020202020204" pitchFamily="34" charset="0"/>
                <a:cs typeface="Arial" panose="020B0604020202020204" pitchFamily="34" charset="0"/>
              </a:rPr>
              <a:t>ΑΡ </a:t>
            </a:r>
            <a:r>
              <a:rPr lang="el-GR" altLang="el-GR" sz="2400" b="1" dirty="0" err="1">
                <a:latin typeface="Arial" panose="020B0604020202020204" pitchFamily="34" charset="0"/>
                <a:cs typeface="Arial" panose="020B0604020202020204" pitchFamily="34" charset="0"/>
              </a:rPr>
              <a:t>υπερκλείδιοι</a:t>
            </a:r>
            <a:r>
              <a:rPr lang="en-US" altLang="el-GR" sz="2400" b="1" dirty="0">
                <a:latin typeface="Arial" panose="020B0604020202020204" pitchFamily="34" charset="0"/>
                <a:cs typeface="Arial" panose="020B0604020202020204" pitchFamily="34" charset="0"/>
              </a:rPr>
              <a:t> </a:t>
            </a:r>
            <a:r>
              <a:rPr lang="en-US" altLang="el-GR" sz="2400" dirty="0">
                <a:latin typeface="Arial" panose="020B0604020202020204" pitchFamily="34" charset="0"/>
                <a:cs typeface="Arial" panose="020B0604020202020204" pitchFamily="34" charset="0"/>
              </a:rPr>
              <a:t>(</a:t>
            </a:r>
            <a:r>
              <a:rPr lang="el-GR" altLang="el-GR" sz="2400" i="1" dirty="0">
                <a:latin typeface="Arial" panose="020B0604020202020204" pitchFamily="34" charset="0"/>
                <a:cs typeface="Arial" panose="020B0604020202020204" pitchFamily="34" charset="0"/>
              </a:rPr>
              <a:t>Αδένας </a:t>
            </a:r>
            <a:r>
              <a:rPr lang="en-US" altLang="el-GR" sz="2400" i="1" dirty="0">
                <a:latin typeface="Arial" panose="020B0604020202020204" pitchFamily="34" charset="0"/>
                <a:cs typeface="Arial" panose="020B0604020202020204" pitchFamily="34" charset="0"/>
              </a:rPr>
              <a:t>Virchow)</a:t>
            </a:r>
          </a:p>
          <a:p>
            <a:pPr>
              <a:spcBef>
                <a:spcPts val="600"/>
              </a:spcBef>
              <a:spcAft>
                <a:spcPts val="1200"/>
              </a:spcAft>
              <a:buFont typeface="Wingdings" pitchFamily="2" charset="2"/>
              <a:buNone/>
            </a:pPr>
            <a:r>
              <a:rPr lang="el-GR" altLang="el-GR" sz="2400" dirty="0" err="1">
                <a:latin typeface="Arial" panose="020B0604020202020204" pitchFamily="34" charset="0"/>
                <a:cs typeface="Arial" panose="020B0604020202020204" pitchFamily="34" charset="0"/>
              </a:rPr>
              <a:t>Όρχεις</a:t>
            </a:r>
            <a:r>
              <a:rPr lang="en-US" altLang="el-GR" sz="2400" dirty="0">
                <a:latin typeface="Arial" panose="020B0604020202020204" pitchFamily="34" charset="0"/>
                <a:cs typeface="Arial" panose="020B0604020202020204" pitchFamily="34" charset="0"/>
              </a:rPr>
              <a:t>/</a:t>
            </a:r>
            <a:r>
              <a:rPr lang="el-GR" altLang="el-GR" sz="2400" dirty="0">
                <a:latin typeface="Arial" panose="020B0604020202020204" pitchFamily="34" charset="0"/>
                <a:cs typeface="Arial" panose="020B0604020202020204" pitchFamily="34" charset="0"/>
              </a:rPr>
              <a:t>ωοθήκες</a:t>
            </a:r>
            <a:endParaRPr lang="en-US" altLang="el-GR" sz="2400" dirty="0">
              <a:latin typeface="Arial" panose="020B0604020202020204" pitchFamily="34" charset="0"/>
              <a:cs typeface="Arial" panose="020B0604020202020204" pitchFamily="34" charset="0"/>
            </a:endParaRPr>
          </a:p>
          <a:p>
            <a:pPr>
              <a:spcBef>
                <a:spcPts val="600"/>
              </a:spcBef>
              <a:spcAft>
                <a:spcPts val="1200"/>
              </a:spcAft>
              <a:buFont typeface="Wingdings" pitchFamily="2" charset="2"/>
              <a:buNone/>
            </a:pPr>
            <a:r>
              <a:rPr lang="el-GR" altLang="el-GR" sz="2400" dirty="0" err="1">
                <a:latin typeface="Arial" panose="020B0604020202020204" pitchFamily="34" charset="0"/>
                <a:cs typeface="Arial" panose="020B0604020202020204" pitchFamily="34" charset="0"/>
              </a:rPr>
              <a:t>Νεφροί</a:t>
            </a:r>
            <a:r>
              <a:rPr lang="en-US" altLang="el-GR" sz="2400" dirty="0">
                <a:latin typeface="Arial" panose="020B0604020202020204" pitchFamily="34" charset="0"/>
                <a:cs typeface="Arial" panose="020B0604020202020204" pitchFamily="34" charset="0"/>
              </a:rPr>
              <a:t> </a:t>
            </a:r>
          </a:p>
          <a:p>
            <a:pPr>
              <a:spcBef>
                <a:spcPts val="600"/>
              </a:spcBef>
              <a:spcAft>
                <a:spcPts val="1200"/>
              </a:spcAft>
              <a:buFont typeface="Wingdings" pitchFamily="2" charset="2"/>
              <a:buNone/>
            </a:pPr>
            <a:r>
              <a:rPr lang="el-GR" altLang="el-GR" sz="2400" dirty="0">
                <a:latin typeface="Arial" panose="020B0604020202020204" pitchFamily="34" charset="0"/>
                <a:cs typeface="Arial" panose="020B0604020202020204" pitchFamily="34" charset="0"/>
              </a:rPr>
              <a:t>Πάγκρεας</a:t>
            </a:r>
            <a:endParaRPr lang="en-US" altLang="el-GR" sz="2400" dirty="0">
              <a:latin typeface="Arial" panose="020B0604020202020204" pitchFamily="34" charset="0"/>
              <a:cs typeface="Arial" panose="020B0604020202020204" pitchFamily="34" charset="0"/>
            </a:endParaRPr>
          </a:p>
          <a:p>
            <a:pPr>
              <a:spcBef>
                <a:spcPts val="600"/>
              </a:spcBef>
              <a:spcAft>
                <a:spcPts val="1200"/>
              </a:spcAft>
              <a:buFont typeface="Wingdings" pitchFamily="2" charset="2"/>
              <a:buNone/>
            </a:pPr>
            <a:r>
              <a:rPr lang="el-GR" altLang="el-GR" sz="2400" dirty="0">
                <a:latin typeface="Arial" panose="020B0604020202020204" pitchFamily="34" charset="0"/>
                <a:cs typeface="Arial" panose="020B0604020202020204" pitchFamily="34" charset="0"/>
              </a:rPr>
              <a:t>Προστάτης</a:t>
            </a:r>
            <a:endParaRPr lang="en-US" altLang="el-GR" sz="2400" dirty="0">
              <a:latin typeface="Arial" panose="020B0604020202020204" pitchFamily="34" charset="0"/>
              <a:cs typeface="Arial" panose="020B0604020202020204" pitchFamily="34" charset="0"/>
            </a:endParaRPr>
          </a:p>
          <a:p>
            <a:pPr>
              <a:spcBef>
                <a:spcPts val="600"/>
              </a:spcBef>
              <a:spcAft>
                <a:spcPts val="1200"/>
              </a:spcAft>
              <a:buFont typeface="Wingdings" pitchFamily="2" charset="2"/>
              <a:buNone/>
            </a:pPr>
            <a:r>
              <a:rPr lang="el-GR" altLang="el-GR" sz="2400" dirty="0" err="1">
                <a:latin typeface="Arial" panose="020B0604020202020204" pitchFamily="34" charset="0"/>
                <a:cs typeface="Arial" panose="020B0604020202020204" pitchFamily="34" charset="0"/>
              </a:rPr>
              <a:t>Στομάχος</a:t>
            </a:r>
            <a:r>
              <a:rPr lang="en-US" altLang="el-GR" sz="2400" dirty="0">
                <a:latin typeface="Arial" panose="020B0604020202020204" pitchFamily="34" charset="0"/>
                <a:cs typeface="Arial" panose="020B0604020202020204" pitchFamily="34" charset="0"/>
              </a:rPr>
              <a:t> </a:t>
            </a:r>
          </a:p>
          <a:p>
            <a:pPr>
              <a:spcBef>
                <a:spcPts val="600"/>
              </a:spcBef>
              <a:spcAft>
                <a:spcPts val="1200"/>
              </a:spcAft>
              <a:buFont typeface="Wingdings" pitchFamily="2" charset="2"/>
              <a:buNone/>
            </a:pPr>
            <a:r>
              <a:rPr lang="el-GR" altLang="el-GR" sz="2400" dirty="0">
                <a:latin typeface="Arial" panose="020B0604020202020204" pitchFamily="34" charset="0"/>
                <a:cs typeface="Arial" panose="020B0604020202020204" pitchFamily="34" charset="0"/>
              </a:rPr>
              <a:t>Κατώτερος οισοφάγος</a:t>
            </a:r>
            <a:endParaRPr lang="en-US" alt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12958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xmlns="" id="{C7DACCB0-958E-5937-3D7D-E2F18327D234}"/>
              </a:ext>
            </a:extLst>
          </p:cNvPr>
          <p:cNvSpPr>
            <a:spLocks noGrp="1" noChangeArrowheads="1"/>
          </p:cNvSpPr>
          <p:nvPr>
            <p:ph type="title"/>
          </p:nvPr>
        </p:nvSpPr>
        <p:spPr/>
        <p:txBody>
          <a:bodyPr>
            <a:normAutofit/>
          </a:bodyPr>
          <a:lstStyle/>
          <a:p>
            <a:pP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Διαφορική Διάγνωση</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Rectangle 5">
            <a:extLst>
              <a:ext uri="{FF2B5EF4-FFF2-40B4-BE49-F238E27FC236}">
                <a16:creationId xmlns:a16="http://schemas.microsoft.com/office/drawing/2014/main" xmlns="" id="{F522F1FC-3B52-19C3-6933-F1080C7D35E3}"/>
              </a:ext>
            </a:extLst>
          </p:cNvPr>
          <p:cNvSpPr>
            <a:spLocks noGrp="1" noChangeArrowheads="1"/>
          </p:cNvSpPr>
          <p:nvPr>
            <p:ph idx="1"/>
          </p:nvPr>
        </p:nvSpPr>
        <p:spPr>
          <a:xfrm>
            <a:off x="838200" y="2501900"/>
            <a:ext cx="10515600" cy="631593"/>
          </a:xfrm>
        </p:spPr>
        <p:txBody>
          <a:bodyPr>
            <a:normAutofit/>
          </a:bodyPr>
          <a:lstStyle/>
          <a:p>
            <a:pPr algn="ctr" eaLnBrk="1" hangingPunct="1"/>
            <a:r>
              <a:rPr lang="en-US" altLang="el-GR" sz="3600" b="1" dirty="0">
                <a:latin typeface="Arial" panose="020B0604020202020204" pitchFamily="34" charset="0"/>
                <a:cs typeface="Arial" panose="020B0604020202020204" pitchFamily="34" charset="0"/>
              </a:rPr>
              <a:t>CHICAGO</a:t>
            </a:r>
          </a:p>
        </p:txBody>
      </p:sp>
      <p:pic>
        <p:nvPicPr>
          <p:cNvPr id="6" name="Picture 11" descr="Chicago Bears">
            <a:extLst>
              <a:ext uri="{FF2B5EF4-FFF2-40B4-BE49-F238E27FC236}">
                <a16:creationId xmlns:a16="http://schemas.microsoft.com/office/drawing/2014/main" xmlns="" id="{2DFD94FA-BCC6-6AFF-34EF-8F3591997BEC}"/>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95900" y="3260107"/>
            <a:ext cx="1600200" cy="1135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02576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xmlns="" id="{2C3A07DD-6691-108F-1829-50D30D303130}"/>
              </a:ext>
            </a:extLst>
          </p:cNvPr>
          <p:cNvSpPr>
            <a:spLocks noGrp="1" noChangeArrowheads="1"/>
          </p:cNvSpPr>
          <p:nvPr>
            <p:ph type="title"/>
          </p:nvPr>
        </p:nvSpPr>
        <p:spPr>
          <a:xfrm>
            <a:off x="1981200" y="380999"/>
            <a:ext cx="7543800" cy="1079811"/>
          </a:xfrm>
        </p:spPr>
        <p:txBody>
          <a:bodyPr>
            <a:normAutofit/>
          </a:bodyPr>
          <a:lstStyle/>
          <a:p>
            <a:pPr algn="ctr" eaLnBrk="1" hangingPunct="1"/>
            <a:r>
              <a:rPr lang="en-US" altLang="el-GR" sz="3200" b="1" dirty="0">
                <a:solidFill>
                  <a:schemeClr val="tx1">
                    <a:lumMod val="65000"/>
                    <a:lumOff val="35000"/>
                  </a:schemeClr>
                </a:solidFill>
                <a:latin typeface="Arial" panose="020B0604020202020204" pitchFamily="34" charset="0"/>
                <a:cs typeface="Arial" panose="020B0604020202020204" pitchFamily="34" charset="0"/>
              </a:rPr>
              <a:t>C</a:t>
            </a:r>
            <a:r>
              <a:rPr lang="en-US" altLang="el-GR" sz="2000" b="1" dirty="0">
                <a:solidFill>
                  <a:schemeClr val="tx1">
                    <a:lumMod val="65000"/>
                    <a:lumOff val="35000"/>
                  </a:schemeClr>
                </a:solidFill>
                <a:latin typeface="Arial" panose="020B0604020202020204" pitchFamily="34" charset="0"/>
                <a:cs typeface="Arial" panose="020B0604020202020204" pitchFamily="34" charset="0"/>
              </a:rPr>
              <a:t>hicago</a:t>
            </a:r>
            <a:br>
              <a:rPr lang="en-US" altLang="el-GR" sz="2000" b="1" dirty="0">
                <a:solidFill>
                  <a:schemeClr val="tx1">
                    <a:lumMod val="65000"/>
                    <a:lumOff val="35000"/>
                  </a:schemeClr>
                </a:solidFill>
                <a:latin typeface="Arial" panose="020B0604020202020204" pitchFamily="34" charset="0"/>
                <a:cs typeface="Arial" panose="020B0604020202020204" pitchFamily="34" charset="0"/>
              </a:rPr>
            </a:br>
            <a:r>
              <a:rPr lang="en-US" altLang="el-GR" sz="3200" b="1" dirty="0">
                <a:solidFill>
                  <a:schemeClr val="tx1">
                    <a:lumMod val="65000"/>
                    <a:lumOff val="35000"/>
                  </a:schemeClr>
                </a:solidFill>
                <a:latin typeface="Arial" panose="020B0604020202020204" pitchFamily="34" charset="0"/>
                <a:cs typeface="Arial" panose="020B0604020202020204" pitchFamily="34" charset="0"/>
              </a:rPr>
              <a:t>Cancer</a:t>
            </a:r>
          </a:p>
        </p:txBody>
      </p:sp>
      <p:sp>
        <p:nvSpPr>
          <p:cNvPr id="37891" name="Rectangle 3">
            <a:extLst>
              <a:ext uri="{FF2B5EF4-FFF2-40B4-BE49-F238E27FC236}">
                <a16:creationId xmlns:a16="http://schemas.microsoft.com/office/drawing/2014/main" xmlns="" id="{1D9E4FA4-F1A9-600D-836D-7EF40B239385}"/>
              </a:ext>
            </a:extLst>
          </p:cNvPr>
          <p:cNvSpPr>
            <a:spLocks noGrp="1" noChangeArrowheads="1"/>
          </p:cNvSpPr>
          <p:nvPr>
            <p:ph type="body" idx="1"/>
          </p:nvPr>
        </p:nvSpPr>
        <p:spPr>
          <a:xfrm>
            <a:off x="1123485" y="1918513"/>
            <a:ext cx="9259229" cy="3177594"/>
          </a:xfrm>
        </p:spPr>
        <p:txBody>
          <a:bodyPr>
            <a:normAutofit/>
          </a:bodyPr>
          <a:lstStyle/>
          <a:p>
            <a:pPr eaLnBrk="1" hangingPunct="1">
              <a:lnSpc>
                <a:spcPct val="90000"/>
              </a:lnSpc>
              <a:spcBef>
                <a:spcPts val="600"/>
              </a:spcBef>
              <a:spcAft>
                <a:spcPts val="1200"/>
              </a:spcAft>
            </a:pPr>
            <a:r>
              <a:rPr lang="el-GR" altLang="el-GR" sz="2400" b="1" dirty="0">
                <a:latin typeface="Arial" panose="020B0604020202020204" pitchFamily="34" charset="0"/>
                <a:cs typeface="Arial" panose="020B0604020202020204" pitchFamily="34" charset="0"/>
              </a:rPr>
              <a:t>Αιματολογικές κακοήθειες:</a:t>
            </a:r>
            <a:r>
              <a:rPr lang="el-GR" altLang="el-GR" sz="2400" dirty="0">
                <a:latin typeface="Arial" panose="020B0604020202020204" pitchFamily="34" charset="0"/>
                <a:cs typeface="Arial" panose="020B0604020202020204" pitchFamily="34" charset="0"/>
              </a:rPr>
              <a:t> νόσος </a:t>
            </a:r>
            <a:r>
              <a:rPr lang="en-US" altLang="el-GR" sz="2400" dirty="0" err="1">
                <a:latin typeface="Arial" panose="020B0604020202020204" pitchFamily="34" charset="0"/>
                <a:cs typeface="Arial" panose="020B0604020202020204" pitchFamily="34" charset="0"/>
              </a:rPr>
              <a:t>Hodgkins</a:t>
            </a:r>
            <a:r>
              <a:rPr lang="en-US" altLang="el-GR" sz="2400" dirty="0">
                <a:latin typeface="Arial" panose="020B0604020202020204" pitchFamily="34" charset="0"/>
                <a:cs typeface="Arial" panose="020B0604020202020204" pitchFamily="34" charset="0"/>
              </a:rPr>
              <a:t>, NHL, </a:t>
            </a:r>
            <a:r>
              <a:rPr lang="el-GR" altLang="el-GR" sz="2400" dirty="0">
                <a:latin typeface="Arial" panose="020B0604020202020204" pitchFamily="34" charset="0"/>
                <a:cs typeface="Arial" panose="020B0604020202020204" pitchFamily="34" charset="0"/>
              </a:rPr>
              <a:t>οξείες και χρόνιες λευχαιμίες</a:t>
            </a:r>
            <a:r>
              <a:rPr lang="en-US" altLang="el-GR" sz="2400" dirty="0">
                <a:latin typeface="Arial" panose="020B0604020202020204" pitchFamily="34" charset="0"/>
                <a:cs typeface="Arial" panose="020B0604020202020204" pitchFamily="34" charset="0"/>
              </a:rPr>
              <a:t>,</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μακροσφαιριναιμία</a:t>
            </a:r>
            <a:r>
              <a:rPr lang="en-US" altLang="el-GR" sz="2400" dirty="0">
                <a:latin typeface="Arial" panose="020B0604020202020204" pitchFamily="34" charset="0"/>
                <a:cs typeface="Arial" panose="020B0604020202020204" pitchFamily="34" charset="0"/>
              </a:rPr>
              <a:t> </a:t>
            </a:r>
            <a:r>
              <a:rPr lang="en-US" altLang="el-GR" sz="2400" dirty="0" err="1">
                <a:latin typeface="Arial" panose="020B0604020202020204" pitchFamily="34" charset="0"/>
                <a:cs typeface="Arial" panose="020B0604020202020204" pitchFamily="34" charset="0"/>
              </a:rPr>
              <a:t>waldenstrom</a:t>
            </a:r>
            <a:r>
              <a:rPr lang="en-US"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πολλαπλούν</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μυέλωμα</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πλασματοκύττωμα</a:t>
            </a:r>
            <a:r>
              <a:rPr lang="el-GR" altLang="el-GR" sz="2400" dirty="0">
                <a:latin typeface="Arial" panose="020B0604020202020204" pitchFamily="34" charset="0"/>
                <a:cs typeface="Arial" panose="020B0604020202020204" pitchFamily="34" charset="0"/>
              </a:rPr>
              <a:t>)</a:t>
            </a:r>
            <a:endParaRPr lang="en-US" altLang="el-GR" sz="2400" dirty="0">
              <a:latin typeface="Arial" panose="020B0604020202020204" pitchFamily="34" charset="0"/>
              <a:cs typeface="Arial" panose="020B0604020202020204" pitchFamily="34" charset="0"/>
            </a:endParaRPr>
          </a:p>
          <a:p>
            <a:pPr eaLnBrk="1" hangingPunct="1">
              <a:lnSpc>
                <a:spcPct val="90000"/>
              </a:lnSpc>
              <a:spcBef>
                <a:spcPts val="600"/>
              </a:spcBef>
              <a:spcAft>
                <a:spcPts val="1200"/>
              </a:spcAft>
            </a:pPr>
            <a:r>
              <a:rPr lang="el-GR" altLang="el-GR" sz="2400" b="1" dirty="0" err="1">
                <a:latin typeface="Arial" panose="020B0604020202020204" pitchFamily="34" charset="0"/>
                <a:cs typeface="Arial" panose="020B0604020202020204" pitchFamily="34" charset="0"/>
              </a:rPr>
              <a:t>Πρωτοπαθ</a:t>
            </a:r>
            <a:r>
              <a:rPr lang="en-US" altLang="el-GR" sz="2400" b="1" dirty="0" err="1">
                <a:latin typeface="Arial" panose="020B0604020202020204" pitchFamily="34" charset="0"/>
                <a:cs typeface="Arial" panose="020B0604020202020204" pitchFamily="34" charset="0"/>
              </a:rPr>
              <a:t>ή</a:t>
            </a:r>
            <a:r>
              <a:rPr lang="el-GR" altLang="el-GR" sz="2400" b="1" dirty="0">
                <a:latin typeface="Arial" panose="020B0604020202020204" pitchFamily="34" charset="0"/>
                <a:cs typeface="Arial" panose="020B0604020202020204" pitchFamily="34" charset="0"/>
              </a:rPr>
              <a:t> συμπαγή νεοπλάσματα</a:t>
            </a:r>
            <a:r>
              <a:rPr lang="el-GR" altLang="el-GR" sz="2400" dirty="0">
                <a:latin typeface="Arial" panose="020B0604020202020204" pitchFamily="34" charset="0"/>
                <a:cs typeface="Arial" panose="020B0604020202020204" pitchFamily="34" charset="0"/>
              </a:rPr>
              <a:t> κεφαλής τραχήλου</a:t>
            </a:r>
            <a:endParaRPr lang="en-US" altLang="el-GR" sz="2400" dirty="0">
              <a:latin typeface="Arial" panose="020B0604020202020204" pitchFamily="34" charset="0"/>
              <a:cs typeface="Arial" panose="020B0604020202020204" pitchFamily="34" charset="0"/>
            </a:endParaRPr>
          </a:p>
          <a:p>
            <a:pPr eaLnBrk="1" hangingPunct="1">
              <a:lnSpc>
                <a:spcPct val="90000"/>
              </a:lnSpc>
              <a:spcBef>
                <a:spcPts val="600"/>
              </a:spcBef>
              <a:spcAft>
                <a:spcPts val="1200"/>
              </a:spcAft>
            </a:pPr>
            <a:r>
              <a:rPr lang="el-GR" altLang="el-GR" sz="2400" b="1" dirty="0">
                <a:latin typeface="Arial" panose="020B0604020202020204" pitchFamily="34" charset="0"/>
                <a:cs typeface="Arial" panose="020B0604020202020204" pitchFamily="34" charset="0"/>
              </a:rPr>
              <a:t>Μεταστατικά συμπαγή νεοπλάσματα:</a:t>
            </a:r>
            <a:r>
              <a:rPr lang="el-GR" altLang="el-GR" sz="2400" dirty="0">
                <a:latin typeface="Arial" panose="020B0604020202020204" pitchFamily="34" charset="0"/>
                <a:cs typeface="Arial" panose="020B0604020202020204" pitchFamily="34" charset="0"/>
              </a:rPr>
              <a:t> μαστός, πνεύμονας, ΓΕΣ, </a:t>
            </a:r>
            <a:r>
              <a:rPr lang="el-GR" altLang="el-GR" sz="2400" dirty="0" err="1">
                <a:latin typeface="Arial" panose="020B0604020202020204" pitchFamily="34" charset="0"/>
                <a:cs typeface="Arial" panose="020B0604020202020204" pitchFamily="34" charset="0"/>
              </a:rPr>
              <a:t>νεφρός</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ωοθήκες, </a:t>
            </a:r>
            <a:r>
              <a:rPr lang="el-GR" altLang="el-GR" sz="2400" dirty="0" err="1">
                <a:latin typeface="Arial" panose="020B0604020202020204" pitchFamily="34" charset="0"/>
                <a:cs typeface="Arial" panose="020B0604020202020204" pitchFamily="34" charset="0"/>
              </a:rPr>
              <a:t>όρχεις</a:t>
            </a:r>
            <a:endParaRPr lang="en-US"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xmlns="" id="{E78ECECC-3647-8F36-5736-7A45D31E7C24}"/>
              </a:ext>
            </a:extLst>
          </p:cNvPr>
          <p:cNvSpPr>
            <a:spLocks noGrp="1" noChangeArrowheads="1"/>
          </p:cNvSpPr>
          <p:nvPr>
            <p:ph type="title"/>
          </p:nvPr>
        </p:nvSpPr>
        <p:spPr>
          <a:xfrm>
            <a:off x="1981200" y="304800"/>
            <a:ext cx="7543800" cy="999894"/>
          </a:xfrm>
        </p:spPr>
        <p:txBody>
          <a:bodyPr>
            <a:noAutofit/>
          </a:bodyPr>
          <a:lstStyle/>
          <a:p>
            <a:pPr algn="ctr" eaLnBrk="1" hangingPunct="1"/>
            <a:r>
              <a:rPr lang="en-US" altLang="el-GR" sz="3600" b="1" dirty="0" err="1">
                <a:solidFill>
                  <a:schemeClr val="tx1">
                    <a:lumMod val="65000"/>
                    <a:lumOff val="35000"/>
                  </a:schemeClr>
                </a:solidFill>
                <a:latin typeface="Arial" panose="020B0604020202020204" pitchFamily="34" charset="0"/>
                <a:cs typeface="Arial" panose="020B0604020202020204" pitchFamily="34" charset="0"/>
              </a:rPr>
              <a:t>cHicago</a:t>
            </a:r>
            <a:r>
              <a:rPr lang="en-US" altLang="el-GR" sz="36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600" b="1" dirty="0">
                <a:solidFill>
                  <a:schemeClr val="tx1">
                    <a:lumMod val="65000"/>
                    <a:lumOff val="35000"/>
                  </a:schemeClr>
                </a:solidFill>
                <a:latin typeface="Arial" panose="020B0604020202020204" pitchFamily="34" charset="0"/>
                <a:cs typeface="Arial" panose="020B0604020202020204" pitchFamily="34" charset="0"/>
              </a:rPr>
            </a:br>
            <a:r>
              <a:rPr lang="en-US" altLang="el-GR" sz="3600" b="1" dirty="0">
                <a:solidFill>
                  <a:schemeClr val="tx1">
                    <a:lumMod val="65000"/>
                    <a:lumOff val="35000"/>
                  </a:schemeClr>
                </a:solidFill>
                <a:latin typeface="Arial" panose="020B0604020202020204" pitchFamily="34" charset="0"/>
                <a:cs typeface="Arial" panose="020B0604020202020204" pitchFamily="34" charset="0"/>
              </a:rPr>
              <a:t>Hypersensitivity syndromes</a:t>
            </a:r>
          </a:p>
        </p:txBody>
      </p:sp>
      <p:sp>
        <p:nvSpPr>
          <p:cNvPr id="60418" name="Rectangle 4">
            <a:extLst>
              <a:ext uri="{FF2B5EF4-FFF2-40B4-BE49-F238E27FC236}">
                <a16:creationId xmlns:a16="http://schemas.microsoft.com/office/drawing/2014/main" xmlns="" id="{81D3D5DB-8F6E-0404-A1F8-CE2EB52B7A26}"/>
              </a:ext>
            </a:extLst>
          </p:cNvPr>
          <p:cNvSpPr>
            <a:spLocks noGrp="1" noChangeArrowheads="1"/>
          </p:cNvSpPr>
          <p:nvPr>
            <p:ph type="body" sz="half" idx="1"/>
          </p:nvPr>
        </p:nvSpPr>
        <p:spPr>
          <a:xfrm>
            <a:off x="1981200" y="1989138"/>
            <a:ext cx="4038600" cy="4411662"/>
          </a:xfrm>
        </p:spPr>
        <p:txBody>
          <a:bodyPr/>
          <a:lstStyle/>
          <a:p>
            <a:pPr eaLnBrk="1" hangingPunct="1"/>
            <a:r>
              <a:rPr lang="el-GR" altLang="el-GR" sz="2600"/>
              <a:t>Ορονοσία</a:t>
            </a:r>
            <a:endParaRPr lang="en-US" altLang="el-GR" sz="2600"/>
          </a:p>
          <a:p>
            <a:pPr eaLnBrk="1" hangingPunct="1"/>
            <a:r>
              <a:rPr lang="el-GR" altLang="el-GR" sz="2600"/>
              <a:t>Σύνδρομα που μοιάζουν με ορονοσία</a:t>
            </a:r>
            <a:endParaRPr lang="en-US" altLang="el-GR" sz="2600"/>
          </a:p>
          <a:p>
            <a:pPr eaLnBrk="1" hangingPunct="1">
              <a:buFont typeface="Wingdings" pitchFamily="2" charset="2"/>
              <a:buNone/>
            </a:pPr>
            <a:endParaRPr lang="en-US" altLang="el-GR" sz="2600"/>
          </a:p>
        </p:txBody>
      </p:sp>
      <p:sp>
        <p:nvSpPr>
          <p:cNvPr id="60419" name="Rectangle 5">
            <a:extLst>
              <a:ext uri="{FF2B5EF4-FFF2-40B4-BE49-F238E27FC236}">
                <a16:creationId xmlns:a16="http://schemas.microsoft.com/office/drawing/2014/main" xmlns="" id="{0FAA9841-1220-F136-E168-EB4503CFA070}"/>
              </a:ext>
            </a:extLst>
          </p:cNvPr>
          <p:cNvSpPr>
            <a:spLocks noGrp="1" noChangeArrowheads="1"/>
          </p:cNvSpPr>
          <p:nvPr>
            <p:ph type="body" sz="half" idx="2"/>
          </p:nvPr>
        </p:nvSpPr>
        <p:spPr>
          <a:xfrm>
            <a:off x="6172200" y="1989138"/>
            <a:ext cx="4038600" cy="4411662"/>
          </a:xfrm>
        </p:spPr>
        <p:txBody>
          <a:bodyPr/>
          <a:lstStyle/>
          <a:p>
            <a:pPr eaLnBrk="1" hangingPunct="1"/>
            <a:r>
              <a:rPr lang="el-GR" altLang="el-GR" sz="2600"/>
              <a:t>Φάρμακα</a:t>
            </a:r>
            <a:endParaRPr lang="en-US" altLang="el-GR" sz="2600"/>
          </a:p>
          <a:p>
            <a:pPr eaLnBrk="1" hangingPunct="1"/>
            <a:r>
              <a:rPr lang="el-GR" altLang="el-GR" sz="2600"/>
              <a:t>Σιλικόνη</a:t>
            </a:r>
            <a:endParaRPr lang="en-US" altLang="el-GR" sz="2600"/>
          </a:p>
          <a:p>
            <a:pPr eaLnBrk="1" hangingPunct="1"/>
            <a:r>
              <a:rPr lang="el-GR" altLang="el-GR" sz="2600"/>
              <a:t>Εμβόλια</a:t>
            </a:r>
            <a:endParaRPr lang="en-US" altLang="el-GR" sz="2600"/>
          </a:p>
          <a:p>
            <a:pPr eaLnBrk="1" hangingPunct="1"/>
            <a:r>
              <a:rPr lang="el-GR" altLang="el-GR" sz="2600"/>
              <a:t>Νόσος μοσχεύματος έναντι ξενιστή</a:t>
            </a:r>
            <a:endParaRPr lang="en-US" altLang="el-GR" sz="2600"/>
          </a:p>
          <a:p>
            <a:pPr eaLnBrk="1" hangingPunct="1">
              <a:buFont typeface="Wingdings" pitchFamily="2" charset="2"/>
              <a:buNone/>
            </a:pPr>
            <a:endParaRPr lang="en-US" altLang="el-GR" sz="2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4">
            <a:extLst>
              <a:ext uri="{FF2B5EF4-FFF2-40B4-BE49-F238E27FC236}">
                <a16:creationId xmlns:a16="http://schemas.microsoft.com/office/drawing/2014/main" xmlns="" id="{A2A21525-8F05-EA5C-89B4-6A821E844C48}"/>
              </a:ext>
            </a:extLst>
          </p:cNvPr>
          <p:cNvSpPr>
            <a:spLocks noGrp="1" noChangeArrowheads="1"/>
          </p:cNvSpPr>
          <p:nvPr>
            <p:ph type="title"/>
          </p:nvPr>
        </p:nvSpPr>
        <p:spPr>
          <a:xfrm>
            <a:off x="1981200" y="457200"/>
            <a:ext cx="7543800" cy="884238"/>
          </a:xfrm>
        </p:spPr>
        <p:txBody>
          <a:bodyPr>
            <a:normAutofit/>
          </a:bodyPr>
          <a:lstStyle/>
          <a:p>
            <a:pPr eaLnBrk="1" hangingPunct="1"/>
            <a:r>
              <a:rPr lang="el-GR" altLang="el-GR" sz="3600" b="1" dirty="0">
                <a:solidFill>
                  <a:schemeClr val="tx1">
                    <a:lumMod val="65000"/>
                    <a:lumOff val="35000"/>
                  </a:schemeClr>
                </a:solidFill>
                <a:latin typeface="Arial" panose="020B0604020202020204" pitchFamily="34" charset="0"/>
                <a:cs typeface="Arial" panose="020B0604020202020204" pitchFamily="34" charset="0"/>
              </a:rPr>
              <a:t>Φάρμακα</a:t>
            </a:r>
            <a:endParaRPr lang="en-US" alt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2466" name="Rectangle 5">
            <a:extLst>
              <a:ext uri="{FF2B5EF4-FFF2-40B4-BE49-F238E27FC236}">
                <a16:creationId xmlns:a16="http://schemas.microsoft.com/office/drawing/2014/main" xmlns="" id="{7D8534F1-8FB7-558F-4DCE-DD5133CF0C6B}"/>
              </a:ext>
            </a:extLst>
          </p:cNvPr>
          <p:cNvSpPr>
            <a:spLocks noGrp="1" noChangeArrowheads="1"/>
          </p:cNvSpPr>
          <p:nvPr>
            <p:ph type="body" sz="half" idx="1"/>
          </p:nvPr>
        </p:nvSpPr>
        <p:spPr>
          <a:xfrm>
            <a:off x="1981200" y="2024064"/>
            <a:ext cx="4038600" cy="3081337"/>
          </a:xfrm>
        </p:spPr>
        <p:txBody>
          <a:bodyPr/>
          <a:lstStyle/>
          <a:p>
            <a:pPr eaLnBrk="1" hangingPunct="1"/>
            <a:r>
              <a:rPr lang="el-GR" altLang="el-GR" sz="2600"/>
              <a:t>Κεφαλοσπορίνες</a:t>
            </a:r>
            <a:endParaRPr lang="en-US" altLang="el-GR" sz="2600"/>
          </a:p>
          <a:p>
            <a:pPr eaLnBrk="1" hangingPunct="1"/>
            <a:r>
              <a:rPr lang="el-GR" altLang="el-GR" sz="2600"/>
              <a:t>Ατενολόνη</a:t>
            </a:r>
            <a:endParaRPr lang="en-US" altLang="el-GR" sz="2600"/>
          </a:p>
          <a:p>
            <a:pPr eaLnBrk="1" hangingPunct="1"/>
            <a:r>
              <a:rPr lang="el-GR" altLang="el-GR" sz="2600"/>
              <a:t>Καπτοπρίλη</a:t>
            </a:r>
            <a:endParaRPr lang="en-US" altLang="el-GR" sz="2600"/>
          </a:p>
        </p:txBody>
      </p:sp>
      <p:sp>
        <p:nvSpPr>
          <p:cNvPr id="62467" name="Rectangle 6">
            <a:extLst>
              <a:ext uri="{FF2B5EF4-FFF2-40B4-BE49-F238E27FC236}">
                <a16:creationId xmlns:a16="http://schemas.microsoft.com/office/drawing/2014/main" xmlns="" id="{5852EA0D-1A46-0EE4-24CB-C5D9E515BE3E}"/>
              </a:ext>
            </a:extLst>
          </p:cNvPr>
          <p:cNvSpPr>
            <a:spLocks noGrp="1" noChangeArrowheads="1"/>
          </p:cNvSpPr>
          <p:nvPr>
            <p:ph type="body" sz="half" idx="2"/>
          </p:nvPr>
        </p:nvSpPr>
        <p:spPr>
          <a:xfrm>
            <a:off x="6172200" y="2024064"/>
            <a:ext cx="4038600" cy="3767137"/>
          </a:xfrm>
        </p:spPr>
        <p:txBody>
          <a:bodyPr/>
          <a:lstStyle/>
          <a:p>
            <a:pPr eaLnBrk="1" hangingPunct="1"/>
            <a:r>
              <a:rPr lang="en-US" altLang="el-GR" sz="2600"/>
              <a:t>Dilantin</a:t>
            </a:r>
          </a:p>
          <a:p>
            <a:pPr eaLnBrk="1" hangingPunct="1"/>
            <a:r>
              <a:rPr lang="el-GR" altLang="el-GR" sz="2600"/>
              <a:t>Σουλφοναμίδες</a:t>
            </a:r>
            <a:endParaRPr lang="en-US" altLang="el-GR" sz="2600"/>
          </a:p>
          <a:p>
            <a:pPr eaLnBrk="1" hangingPunct="1"/>
            <a:r>
              <a:rPr lang="el-GR" altLang="el-GR" sz="2600"/>
              <a:t>Καρβαμαζεπίνη</a:t>
            </a:r>
            <a:endParaRPr lang="en-US" altLang="el-GR" sz="2600"/>
          </a:p>
          <a:p>
            <a:pPr eaLnBrk="1" hangingPunct="1"/>
            <a:r>
              <a:rPr lang="en-US" altLang="el-GR" sz="2600"/>
              <a:t>Primodine</a:t>
            </a:r>
          </a:p>
          <a:p>
            <a:pPr eaLnBrk="1" hangingPunct="1"/>
            <a:r>
              <a:rPr lang="el-GR" altLang="el-GR" sz="2600"/>
              <a:t>Άλατα χρυσού</a:t>
            </a:r>
            <a:endParaRPr lang="en-US" altLang="el-GR" sz="2600"/>
          </a:p>
          <a:p>
            <a:pPr eaLnBrk="1" hangingPunct="1"/>
            <a:r>
              <a:rPr lang="el-GR" altLang="el-GR" sz="2600"/>
              <a:t>Αλλοπουρινόλη</a:t>
            </a:r>
            <a:endParaRPr lang="en-US" altLang="el-GR" sz="2600"/>
          </a:p>
          <a:p>
            <a:pPr eaLnBrk="1" hangingPunct="1"/>
            <a:endParaRPr lang="en-US" altLang="el-GR" sz="2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xmlns="" id="{A868AB28-0273-5B1B-7016-D47CDBC5A93F}"/>
              </a:ext>
            </a:extLst>
          </p:cNvPr>
          <p:cNvSpPr>
            <a:spLocks noGrp="1" noChangeArrowheads="1"/>
          </p:cNvSpPr>
          <p:nvPr>
            <p:ph type="title"/>
          </p:nvPr>
        </p:nvSpPr>
        <p:spPr>
          <a:xfrm>
            <a:off x="1981200" y="304800"/>
            <a:ext cx="7543800" cy="1066800"/>
          </a:xfrm>
        </p:spPr>
        <p:txBody>
          <a:bodyPr>
            <a:noAutofit/>
          </a:bodyPr>
          <a:lstStyle/>
          <a:p>
            <a:pPr algn="ctr" eaLnBrk="1" hangingPunct="1"/>
            <a:r>
              <a:rPr lang="en-US" altLang="el-GR" sz="3600" b="1" dirty="0" err="1">
                <a:solidFill>
                  <a:schemeClr val="tx1">
                    <a:lumMod val="65000"/>
                    <a:lumOff val="35000"/>
                  </a:schemeClr>
                </a:solidFill>
                <a:latin typeface="Arial" panose="020B0604020202020204" pitchFamily="34" charset="0"/>
                <a:cs typeface="Arial" panose="020B0604020202020204" pitchFamily="34" charset="0"/>
              </a:rPr>
              <a:t>chIcago</a:t>
            </a:r>
            <a:r>
              <a:rPr lang="en-US" altLang="el-GR" sz="36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600" b="1" dirty="0">
                <a:solidFill>
                  <a:schemeClr val="tx1">
                    <a:lumMod val="65000"/>
                    <a:lumOff val="35000"/>
                  </a:schemeClr>
                </a:solidFill>
                <a:latin typeface="Arial" panose="020B0604020202020204" pitchFamily="34" charset="0"/>
                <a:cs typeface="Arial" panose="020B0604020202020204" pitchFamily="34" charset="0"/>
              </a:rPr>
            </a:br>
            <a:r>
              <a:rPr lang="en-US" altLang="el-GR" sz="3600" b="1" dirty="0">
                <a:solidFill>
                  <a:schemeClr val="tx1">
                    <a:lumMod val="65000"/>
                    <a:lumOff val="35000"/>
                  </a:schemeClr>
                </a:solidFill>
                <a:latin typeface="Arial" panose="020B0604020202020204" pitchFamily="34" charset="0"/>
                <a:cs typeface="Arial" panose="020B0604020202020204" pitchFamily="34" charset="0"/>
              </a:rPr>
              <a:t>Infections</a:t>
            </a:r>
          </a:p>
        </p:txBody>
      </p:sp>
      <p:sp>
        <p:nvSpPr>
          <p:cNvPr id="64514" name="Rectangle 3">
            <a:extLst>
              <a:ext uri="{FF2B5EF4-FFF2-40B4-BE49-F238E27FC236}">
                <a16:creationId xmlns:a16="http://schemas.microsoft.com/office/drawing/2014/main" xmlns="" id="{0D7ADB80-5509-0B69-2EE3-E18FF4F24C34}"/>
              </a:ext>
            </a:extLst>
          </p:cNvPr>
          <p:cNvSpPr>
            <a:spLocks noGrp="1" noChangeArrowheads="1"/>
          </p:cNvSpPr>
          <p:nvPr>
            <p:ph type="body" idx="1"/>
          </p:nvPr>
        </p:nvSpPr>
        <p:spPr>
          <a:xfrm>
            <a:off x="838200" y="1658356"/>
            <a:ext cx="10515600" cy="3181273"/>
          </a:xfrm>
        </p:spPr>
        <p:txBody>
          <a:bodyPr>
            <a:normAutofit/>
          </a:bodyPr>
          <a:lstStyle/>
          <a:p>
            <a:pPr eaLnBrk="1" hangingPunct="1"/>
            <a:r>
              <a:rPr lang="el-GR" altLang="el-GR" sz="2400" dirty="0">
                <a:latin typeface="Arial" panose="020B0604020202020204" pitchFamily="34" charset="0"/>
                <a:cs typeface="Arial" panose="020B0604020202020204" pitchFamily="34" charset="0"/>
              </a:rPr>
              <a:t>Ιοί</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Βακτηρίδια</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Πρωτόζωα</a:t>
            </a:r>
            <a:endParaRPr lang="en-US" altLang="el-GR" sz="2400" dirty="0">
              <a:latin typeface="Arial" panose="020B0604020202020204" pitchFamily="34" charset="0"/>
              <a:cs typeface="Arial" panose="020B0604020202020204" pitchFamily="34" charset="0"/>
            </a:endParaRPr>
          </a:p>
          <a:p>
            <a:pPr eaLnBrk="1" hangingPunct="1"/>
            <a:r>
              <a:rPr lang="en-US" altLang="el-GR" sz="2400" dirty="0">
                <a:latin typeface="Arial" panose="020B0604020202020204" pitchFamily="34" charset="0"/>
                <a:cs typeface="Arial" panose="020B0604020202020204" pitchFamily="34" charset="0"/>
              </a:rPr>
              <a:t>Mycotic</a:t>
            </a:r>
          </a:p>
          <a:p>
            <a:pPr eaLnBrk="1" hangingPunct="1"/>
            <a:r>
              <a:rPr lang="el-GR" altLang="el-GR" sz="2400" dirty="0" err="1">
                <a:latin typeface="Arial" panose="020B0604020202020204" pitchFamily="34" charset="0"/>
                <a:cs typeface="Arial" panose="020B0604020202020204" pitchFamily="34" charset="0"/>
              </a:rPr>
              <a:t>Ρικέτσιες</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τύφος</a:t>
            </a:r>
            <a:r>
              <a:rPr lang="en-US" altLang="el-GR" sz="2400" dirty="0">
                <a:latin typeface="Arial" panose="020B0604020202020204" pitchFamily="34" charset="0"/>
                <a:cs typeface="Arial" panose="020B0604020202020204" pitchFamily="34" charset="0"/>
              </a:rPr>
              <a:t>)</a:t>
            </a:r>
          </a:p>
          <a:p>
            <a:pPr eaLnBrk="1" hangingPunct="1"/>
            <a:r>
              <a:rPr lang="el-GR" altLang="el-GR" sz="2400" dirty="0" err="1">
                <a:latin typeface="Arial" panose="020B0604020202020204" pitchFamily="34" charset="0"/>
                <a:cs typeface="Arial" panose="020B0604020202020204" pitchFamily="34" charset="0"/>
              </a:rPr>
              <a:t>Ελμινθικές</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φιλαρίαση</a:t>
            </a:r>
            <a:r>
              <a:rPr lang="en-US" altLang="el-GR" sz="2400" dirty="0">
                <a:latin typeface="Arial" panose="020B0604020202020204" pitchFamily="34" charset="0"/>
                <a:cs typeface="Arial" panose="020B0604020202020204" pitchFamily="34" charset="0"/>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xmlns="" id="{F987E5D9-54EC-0B4D-E0B1-7455C4EE9462}"/>
              </a:ext>
            </a:extLst>
          </p:cNvPr>
          <p:cNvSpPr>
            <a:spLocks noGrp="1" noChangeArrowheads="1"/>
          </p:cNvSpPr>
          <p:nvPr>
            <p:ph type="title"/>
          </p:nvPr>
        </p:nvSpPr>
        <p:spPr>
          <a:xfrm>
            <a:off x="977590" y="247185"/>
            <a:ext cx="7543800" cy="1036638"/>
          </a:xfrm>
        </p:spPr>
        <p:txBody>
          <a:bodyPr>
            <a:normAutofit/>
          </a:bodyPr>
          <a:lstStyle/>
          <a:p>
            <a:pPr eaLnBrk="1" hangingPunct="1"/>
            <a:r>
              <a:rPr lang="el-GR" altLang="el-GR" sz="3600" b="1" dirty="0">
                <a:solidFill>
                  <a:schemeClr val="tx1">
                    <a:lumMod val="65000"/>
                    <a:lumOff val="35000"/>
                  </a:schemeClr>
                </a:solidFill>
                <a:latin typeface="Arial" panose="020B0604020202020204" pitchFamily="34" charset="0"/>
                <a:cs typeface="Arial" panose="020B0604020202020204" pitchFamily="34" charset="0"/>
              </a:rPr>
              <a:t>ΙΟΙ</a:t>
            </a:r>
            <a:endParaRPr lang="en-US" alt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5538" name="Rectangle 3">
            <a:extLst>
              <a:ext uri="{FF2B5EF4-FFF2-40B4-BE49-F238E27FC236}">
                <a16:creationId xmlns:a16="http://schemas.microsoft.com/office/drawing/2014/main" xmlns="" id="{3E74D501-9862-3034-4E04-C84B0200F5ED}"/>
              </a:ext>
            </a:extLst>
          </p:cNvPr>
          <p:cNvSpPr>
            <a:spLocks noGrp="1" noChangeArrowheads="1"/>
          </p:cNvSpPr>
          <p:nvPr>
            <p:ph type="body" idx="1"/>
          </p:nvPr>
        </p:nvSpPr>
        <p:spPr>
          <a:xfrm>
            <a:off x="838200" y="1825625"/>
            <a:ext cx="10515600" cy="3225877"/>
          </a:xfrm>
        </p:spPr>
        <p:txBody>
          <a:bodyPr>
            <a:normAutofit/>
          </a:bodyPr>
          <a:lstStyle/>
          <a:p>
            <a:pPr eaLnBrk="1" hangingPunct="1">
              <a:lnSpc>
                <a:spcPct val="90000"/>
              </a:lnSpc>
            </a:pPr>
            <a:r>
              <a:rPr lang="en-US" altLang="el-GR" sz="2400" dirty="0">
                <a:latin typeface="Arial" panose="020B0604020202020204" pitchFamily="34" charset="0"/>
                <a:cs typeface="Arial" panose="020B0604020202020204" pitchFamily="34" charset="0"/>
              </a:rPr>
              <a:t>EBV…mono spot test</a:t>
            </a:r>
          </a:p>
          <a:p>
            <a:pPr eaLnBrk="1" hangingPunct="1">
              <a:lnSpc>
                <a:spcPct val="90000"/>
              </a:lnSpc>
            </a:pPr>
            <a:r>
              <a:rPr lang="en-US" altLang="el-GR" sz="2400" dirty="0">
                <a:latin typeface="Arial" panose="020B0604020202020204" pitchFamily="34" charset="0"/>
                <a:cs typeface="Arial" panose="020B0604020202020204" pitchFamily="34" charset="0"/>
              </a:rPr>
              <a:t>CMV….cmv titers, </a:t>
            </a:r>
            <a:r>
              <a:rPr lang="el-GR" altLang="el-GR" sz="2400" dirty="0" err="1">
                <a:latin typeface="Arial" panose="020B0604020202020204" pitchFamily="34" charset="0"/>
                <a:cs typeface="Arial" panose="020B0604020202020204" pitchFamily="34" charset="0"/>
              </a:rPr>
              <a:t>ανοσοκαταστολή</a:t>
            </a:r>
            <a:r>
              <a:rPr lang="el-GR" altLang="el-GR" sz="2400" dirty="0">
                <a:latin typeface="Arial" panose="020B0604020202020204" pitchFamily="34" charset="0"/>
                <a:cs typeface="Arial" panose="020B0604020202020204" pitchFamily="34" charset="0"/>
              </a:rPr>
              <a:t>, μεταμόσχευση, πρόσφατη μετάγγιση παραγώγων αίματος</a:t>
            </a:r>
            <a:endParaRPr lang="en-US" altLang="el-GR" sz="2400" dirty="0">
              <a:latin typeface="Arial" panose="020B0604020202020204" pitchFamily="34" charset="0"/>
              <a:cs typeface="Arial" panose="020B0604020202020204" pitchFamily="34" charset="0"/>
            </a:endParaRPr>
          </a:p>
          <a:p>
            <a:pPr eaLnBrk="1" hangingPunct="1">
              <a:lnSpc>
                <a:spcPct val="90000"/>
              </a:lnSpc>
            </a:pPr>
            <a:r>
              <a:rPr lang="en-US" altLang="el-GR" sz="2400" dirty="0">
                <a:latin typeface="Arial" panose="020B0604020202020204" pitchFamily="34" charset="0"/>
                <a:cs typeface="Arial" panose="020B0604020202020204" pitchFamily="34" charset="0"/>
              </a:rPr>
              <a:t>HIV…</a:t>
            </a:r>
            <a:r>
              <a:rPr lang="el-GR" altLang="el-GR" sz="2400" dirty="0">
                <a:latin typeface="Arial" panose="020B0604020202020204" pitchFamily="34" charset="0"/>
                <a:cs typeface="Arial" panose="020B0604020202020204" pitchFamily="34" charset="0"/>
              </a:rPr>
              <a:t>χρήστες </a:t>
            </a:r>
            <a:r>
              <a:rPr lang="en-US" altLang="el-GR" sz="2400" dirty="0">
                <a:latin typeface="Arial" panose="020B0604020202020204" pitchFamily="34" charset="0"/>
                <a:cs typeface="Arial" panose="020B0604020202020204" pitchFamily="34" charset="0"/>
              </a:rPr>
              <a:t>IV </a:t>
            </a:r>
            <a:r>
              <a:rPr lang="el-GR" altLang="el-GR" sz="2400" dirty="0">
                <a:latin typeface="Arial" panose="020B0604020202020204" pitchFamily="34" charset="0"/>
                <a:cs typeface="Arial" panose="020B0604020202020204" pitchFamily="34" charset="0"/>
              </a:rPr>
              <a:t>ουσιών</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υψηλού κινδύνου σεξουαλική συμπεριφορά</a:t>
            </a:r>
            <a:endParaRPr lang="en-US" altLang="el-GR" sz="2400" dirty="0">
              <a:latin typeface="Arial" panose="020B0604020202020204" pitchFamily="34" charset="0"/>
              <a:cs typeface="Arial" panose="020B0604020202020204" pitchFamily="34" charset="0"/>
            </a:endParaRPr>
          </a:p>
          <a:p>
            <a:pPr eaLnBrk="1" hangingPunct="1">
              <a:lnSpc>
                <a:spcPct val="90000"/>
              </a:lnSpc>
            </a:pPr>
            <a:r>
              <a:rPr lang="el-GR" altLang="el-GR" sz="2400" dirty="0">
                <a:latin typeface="Arial" panose="020B0604020202020204" pitchFamily="34" charset="0"/>
                <a:cs typeface="Arial" panose="020B0604020202020204" pitchFamily="34" charset="0"/>
              </a:rPr>
              <a:t>Ηπατίτιδες</a:t>
            </a:r>
            <a:r>
              <a:rPr lang="en-US" altLang="el-GR" sz="2400" dirty="0">
                <a:latin typeface="Arial" panose="020B0604020202020204" pitchFamily="34" charset="0"/>
                <a:cs typeface="Arial" panose="020B0604020202020204" pitchFamily="34" charset="0"/>
              </a:rPr>
              <a:t>….</a:t>
            </a:r>
            <a:r>
              <a:rPr lang="el-GR" altLang="el-GR" sz="2400" dirty="0">
                <a:latin typeface="Arial" panose="020B0604020202020204" pitchFamily="34" charset="0"/>
                <a:cs typeface="Arial" panose="020B0604020202020204" pitchFamily="34" charset="0"/>
              </a:rPr>
              <a:t>χρήστες </a:t>
            </a:r>
            <a:r>
              <a:rPr lang="en-US" altLang="el-GR" sz="2400" dirty="0">
                <a:latin typeface="Arial" panose="020B0604020202020204" pitchFamily="34" charset="0"/>
                <a:cs typeface="Arial" panose="020B0604020202020204" pitchFamily="34" charset="0"/>
              </a:rPr>
              <a:t>IV </a:t>
            </a:r>
            <a:r>
              <a:rPr lang="el-GR" altLang="el-GR" sz="2400" dirty="0">
                <a:latin typeface="Arial" panose="020B0604020202020204" pitchFamily="34" charset="0"/>
                <a:cs typeface="Arial" panose="020B0604020202020204" pitchFamily="34" charset="0"/>
              </a:rPr>
              <a:t>ουσιών</a:t>
            </a:r>
            <a:endParaRPr lang="en-US" altLang="el-GR" sz="2400" dirty="0">
              <a:latin typeface="Arial" panose="020B0604020202020204" pitchFamily="34" charset="0"/>
              <a:cs typeface="Arial" panose="020B0604020202020204" pitchFamily="34" charset="0"/>
            </a:endParaRPr>
          </a:p>
          <a:p>
            <a:pPr eaLnBrk="1" hangingPunct="1">
              <a:lnSpc>
                <a:spcPct val="90000"/>
              </a:lnSpc>
            </a:pPr>
            <a:r>
              <a:rPr lang="en-US" altLang="el-GR" sz="2400" dirty="0">
                <a:latin typeface="Arial" panose="020B0604020202020204" pitchFamily="34" charset="0"/>
                <a:cs typeface="Arial" panose="020B0604020202020204" pitchFamily="34" charset="0"/>
              </a:rPr>
              <a:t>Herpes Zoster….superficial cutaneous nodules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xmlns="" id="{97295765-A71F-8D59-23C4-74D22B8C0B57}"/>
              </a:ext>
            </a:extLst>
          </p:cNvPr>
          <p:cNvSpPr>
            <a:spLocks noGrp="1" noChangeArrowheads="1"/>
          </p:cNvSpPr>
          <p:nvPr>
            <p:ph type="title"/>
          </p:nvPr>
        </p:nvSpPr>
        <p:spPr>
          <a:xfrm>
            <a:off x="838200" y="379141"/>
            <a:ext cx="7543800" cy="960438"/>
          </a:xfrm>
        </p:spPr>
        <p:txBody>
          <a:bodyPr>
            <a:normAutofit/>
          </a:bodyPr>
          <a:lstStyle/>
          <a:p>
            <a:pPr eaLnBrk="1" hangingPunct="1"/>
            <a:r>
              <a:rPr lang="el-GR" altLang="el-GR" sz="3600" b="1" dirty="0">
                <a:solidFill>
                  <a:schemeClr val="tx1">
                    <a:lumMod val="65000"/>
                    <a:lumOff val="35000"/>
                  </a:schemeClr>
                </a:solidFill>
                <a:latin typeface="Arial" panose="020B0604020202020204" pitchFamily="34" charset="0"/>
                <a:cs typeface="Arial" panose="020B0604020202020204" pitchFamily="34" charset="0"/>
              </a:rPr>
              <a:t>Βακτηρίδια</a:t>
            </a:r>
            <a:endParaRPr lang="en-US" alt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6562" name="Rectangle 3">
            <a:extLst>
              <a:ext uri="{FF2B5EF4-FFF2-40B4-BE49-F238E27FC236}">
                <a16:creationId xmlns:a16="http://schemas.microsoft.com/office/drawing/2014/main" xmlns="" id="{CE509397-A25F-15A7-51AA-86908E38EAAC}"/>
              </a:ext>
            </a:extLst>
          </p:cNvPr>
          <p:cNvSpPr>
            <a:spLocks noGrp="1" noChangeArrowheads="1"/>
          </p:cNvSpPr>
          <p:nvPr>
            <p:ph type="body" idx="1"/>
          </p:nvPr>
        </p:nvSpPr>
        <p:spPr>
          <a:xfrm>
            <a:off x="838200" y="1825625"/>
            <a:ext cx="10515600" cy="2422990"/>
          </a:xfrm>
        </p:spPr>
        <p:txBody>
          <a:bodyPr>
            <a:normAutofit/>
          </a:bodyPr>
          <a:lstStyle/>
          <a:p>
            <a:pPr eaLnBrk="1" hangingPunct="1"/>
            <a:r>
              <a:rPr lang="en-US" altLang="el-GR" sz="2400" dirty="0">
                <a:latin typeface="Arial" panose="020B0604020202020204" pitchFamily="34" charset="0"/>
                <a:cs typeface="Arial" panose="020B0604020202020204" pitchFamily="34" charset="0"/>
              </a:rPr>
              <a:t>Staph/strep: </a:t>
            </a:r>
            <a:r>
              <a:rPr lang="el-GR" altLang="el-GR" sz="2400" dirty="0">
                <a:latin typeface="Arial" panose="020B0604020202020204" pitchFamily="34" charset="0"/>
                <a:cs typeface="Arial" panose="020B0604020202020204" pitchFamily="34" charset="0"/>
              </a:rPr>
              <a:t>δερματική πύλη εισόδου, επιχώρια λεμφαδενίτιδα</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Νόσος των εκδορών από νύχια γάτας: </a:t>
            </a:r>
            <a:r>
              <a:rPr lang="en-US" altLang="el-GR" sz="2400" dirty="0">
                <a:latin typeface="Arial" panose="020B0604020202020204" pitchFamily="34" charset="0"/>
                <a:cs typeface="Arial" panose="020B0604020202020204" pitchFamily="34" charset="0"/>
              </a:rPr>
              <a:t>Gram- </a:t>
            </a:r>
            <a:r>
              <a:rPr lang="el-GR" altLang="el-GR" sz="2400" dirty="0" err="1">
                <a:latin typeface="Arial" panose="020B0604020202020204" pitchFamily="34" charset="0"/>
                <a:cs typeface="Arial" panose="020B0604020202020204" pitchFamily="34" charset="0"/>
              </a:rPr>
              <a:t>πλειομορφικοί</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βάκιλλοι</a:t>
            </a:r>
            <a:r>
              <a:rPr lang="el-GR" altLang="el-GR" sz="2400" dirty="0">
                <a:latin typeface="Arial" panose="020B0604020202020204" pitchFamily="34" charset="0"/>
                <a:cs typeface="Arial" panose="020B0604020202020204" pitchFamily="34" charset="0"/>
              </a:rPr>
              <a:t>,</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2 εβδομάδες μετά την εμφάνιση της δερματικής βλάβης</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err="1">
                <a:latin typeface="Arial" panose="020B0604020202020204" pitchFamily="34" charset="0"/>
                <a:cs typeface="Arial" panose="020B0604020202020204" pitchFamily="34" charset="0"/>
              </a:rPr>
              <a:t>Μυκοβακτηρίδια</a:t>
            </a:r>
            <a:r>
              <a:rPr lang="en-US" altLang="el-GR" sz="2400" dirty="0">
                <a:latin typeface="Arial" panose="020B0604020202020204" pitchFamily="34" charset="0"/>
                <a:cs typeface="Arial" panose="020B0604020202020204" pitchFamily="34" charset="0"/>
              </a:rPr>
              <a:t>: TB </a:t>
            </a:r>
            <a:r>
              <a:rPr lang="el-GR" altLang="el-GR" sz="2400" dirty="0">
                <a:latin typeface="Arial" panose="020B0604020202020204" pitchFamily="34" charset="0"/>
                <a:cs typeface="Arial" panose="020B0604020202020204" pitchFamily="34" charset="0"/>
              </a:rPr>
              <a:t>και άτυπα</a:t>
            </a:r>
            <a:r>
              <a:rPr lang="en-US" altLang="el-GR" sz="2400" dirty="0">
                <a:latin typeface="Arial" panose="020B0604020202020204" pitchFamily="34" charset="0"/>
                <a:cs typeface="Arial" panose="020B0604020202020204" pitchFamily="34" charset="0"/>
              </a:rPr>
              <a:t>-tb, </a:t>
            </a:r>
            <a:r>
              <a:rPr lang="el-GR" altLang="el-GR" sz="2400" dirty="0">
                <a:latin typeface="Arial" panose="020B0604020202020204" pitchFamily="34" charset="0"/>
                <a:cs typeface="Arial" panose="020B0604020202020204" pitchFamily="34" charset="0"/>
              </a:rPr>
              <a:t>χαρακτηριστικά του ξενιστή</a:t>
            </a:r>
            <a:r>
              <a:rPr lang="en-US" altLang="el-GR" sz="2400" dirty="0">
                <a:latin typeface="Arial" panose="020B0604020202020204" pitchFamily="34" charset="0"/>
                <a:cs typeface="Arial" panose="020B0604020202020204" pitchFamily="34" charset="0"/>
              </a:rPr>
              <a:t> (HIV, </a:t>
            </a:r>
            <a:r>
              <a:rPr lang="el-GR" altLang="el-GR" sz="2400" dirty="0">
                <a:latin typeface="Arial" panose="020B0604020202020204" pitchFamily="34" charset="0"/>
                <a:cs typeface="Arial" panose="020B0604020202020204" pitchFamily="34" charset="0"/>
              </a:rPr>
              <a:t>μετανάστες</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χαμηλό κοινωνικοοικονομικό </a:t>
            </a:r>
            <a:r>
              <a:rPr lang="el-GR" altLang="el-GR" sz="2400" dirty="0" err="1">
                <a:latin typeface="Arial" panose="020B0604020202020204" pitchFamily="34" charset="0"/>
                <a:cs typeface="Arial" panose="020B0604020202020204" pitchFamily="34" charset="0"/>
              </a:rPr>
              <a:t>επιπέδο</a:t>
            </a:r>
            <a:r>
              <a:rPr lang="el-GR" altLang="el-GR" sz="2400" dirty="0">
                <a:latin typeface="Arial" panose="020B0604020202020204" pitchFamily="34" charset="0"/>
                <a:cs typeface="Arial" panose="020B0604020202020204" pitchFamily="34" charset="0"/>
              </a:rPr>
              <a:t>, άστεγοι)</a:t>
            </a:r>
            <a:endParaRPr lang="en-US"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xmlns="" id="{49ADAF0E-37E2-4788-78C0-6FFFFB5206EE}"/>
              </a:ext>
            </a:extLst>
          </p:cNvPr>
          <p:cNvSpPr>
            <a:spLocks noGrp="1" noChangeArrowheads="1"/>
          </p:cNvSpPr>
          <p:nvPr>
            <p:ph type="title"/>
          </p:nvPr>
        </p:nvSpPr>
        <p:spPr>
          <a:xfrm>
            <a:off x="886522" y="224883"/>
            <a:ext cx="6781800" cy="731837"/>
          </a:xfrm>
        </p:spPr>
        <p:txBody>
          <a:bodyPr>
            <a:normAutofit/>
          </a:bodyPr>
          <a:lstStyle/>
          <a:p>
            <a:pPr eaLnBrk="1" hangingPunct="1"/>
            <a:r>
              <a:rPr lang="el-GR" altLang="el-GR" sz="3600" b="1" dirty="0" err="1">
                <a:solidFill>
                  <a:schemeClr val="tx1">
                    <a:lumMod val="65000"/>
                    <a:lumOff val="35000"/>
                  </a:schemeClr>
                </a:solidFill>
                <a:latin typeface="Arial" panose="020B0604020202020204" pitchFamily="34" charset="0"/>
                <a:cs typeface="Arial" panose="020B0604020202020204" pitchFamily="34" charset="0"/>
              </a:rPr>
              <a:t>Σπειροχαίτες</a:t>
            </a:r>
            <a:endParaRPr lang="en-US" alt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1682" name="Rectangle 3">
            <a:extLst>
              <a:ext uri="{FF2B5EF4-FFF2-40B4-BE49-F238E27FC236}">
                <a16:creationId xmlns:a16="http://schemas.microsoft.com/office/drawing/2014/main" xmlns="" id="{5A3F10D7-0665-B101-8976-DA7D66DB22BF}"/>
              </a:ext>
            </a:extLst>
          </p:cNvPr>
          <p:cNvSpPr>
            <a:spLocks noGrp="1" noChangeArrowheads="1"/>
          </p:cNvSpPr>
          <p:nvPr>
            <p:ph type="body" idx="1"/>
          </p:nvPr>
        </p:nvSpPr>
        <p:spPr>
          <a:xfrm>
            <a:off x="886522" y="1263806"/>
            <a:ext cx="10866865" cy="3977268"/>
          </a:xfrm>
        </p:spPr>
        <p:txBody>
          <a:bodyPr>
            <a:normAutofit/>
          </a:bodyPr>
          <a:lstStyle/>
          <a:p>
            <a:pPr eaLnBrk="1" hangingPunct="1"/>
            <a:r>
              <a:rPr lang="el-GR" altLang="el-GR" sz="2200" dirty="0">
                <a:latin typeface="Arial" panose="020B0604020202020204" pitchFamily="34" charset="0"/>
                <a:cs typeface="Arial" panose="020B0604020202020204" pitchFamily="34" charset="0"/>
              </a:rPr>
              <a:t>Σύφιλη</a:t>
            </a:r>
            <a:r>
              <a:rPr lang="en-US" altLang="el-GR" sz="2200" dirty="0">
                <a:latin typeface="Arial" panose="020B0604020202020204" pitchFamily="34" charset="0"/>
                <a:cs typeface="Arial" panose="020B0604020202020204" pitchFamily="34" charset="0"/>
              </a:rPr>
              <a:t>: </a:t>
            </a:r>
            <a:r>
              <a:rPr lang="en-US" altLang="el-GR" sz="2200" dirty="0" err="1">
                <a:latin typeface="Arial" panose="020B0604020202020204" pitchFamily="34" charset="0"/>
                <a:cs typeface="Arial" panose="020B0604020202020204" pitchFamily="34" charset="0"/>
              </a:rPr>
              <a:t>Treponemia</a:t>
            </a:r>
            <a:r>
              <a:rPr lang="en-US" altLang="el-GR" sz="2200" dirty="0">
                <a:latin typeface="Arial" panose="020B0604020202020204" pitchFamily="34" charset="0"/>
                <a:cs typeface="Arial" panose="020B0604020202020204" pitchFamily="34" charset="0"/>
              </a:rPr>
              <a:t> pallidum </a:t>
            </a:r>
            <a:endParaRPr lang="el-GR" altLang="el-GR" sz="2200" dirty="0">
              <a:latin typeface="Arial" panose="020B0604020202020204" pitchFamily="34" charset="0"/>
              <a:cs typeface="Arial" panose="020B0604020202020204" pitchFamily="34" charset="0"/>
            </a:endParaRPr>
          </a:p>
          <a:p>
            <a:pPr marL="742950" lvl="1" indent="-285750"/>
            <a:r>
              <a:rPr lang="el-GR" altLang="el-GR" sz="2200" dirty="0">
                <a:latin typeface="Arial" panose="020B0604020202020204" pitchFamily="34" charset="0"/>
                <a:cs typeface="Arial" panose="020B0604020202020204" pitchFamily="34" charset="0"/>
              </a:rPr>
              <a:t>Πρωτογενές στάδιο: σκληρό έλκος και επιχώρια  βουβωνική λεμφαδενίτιδα</a:t>
            </a:r>
          </a:p>
          <a:p>
            <a:pPr marL="742950" lvl="1" indent="-285750"/>
            <a:r>
              <a:rPr lang="el-GR" altLang="el-GR" sz="2200" dirty="0">
                <a:latin typeface="Arial" panose="020B0604020202020204" pitchFamily="34" charset="0"/>
                <a:cs typeface="Arial" panose="020B0604020202020204" pitchFamily="34" charset="0"/>
              </a:rPr>
              <a:t>Δευτερογενές στάδιο: δερματικά εξανθήματα και γενικευμένη </a:t>
            </a:r>
            <a:r>
              <a:rPr lang="el-GR" altLang="el-GR" sz="2200" dirty="0" err="1">
                <a:latin typeface="Arial" panose="020B0604020202020204" pitchFamily="34" charset="0"/>
                <a:cs typeface="Arial" panose="020B0604020202020204" pitchFamily="34" charset="0"/>
              </a:rPr>
              <a:t>λεμφαδενοπάθεια</a:t>
            </a:r>
            <a:endParaRPr lang="en-US" altLang="el-GR" sz="2200" dirty="0">
              <a:latin typeface="Arial" panose="020B0604020202020204" pitchFamily="34" charset="0"/>
              <a:cs typeface="Arial" panose="020B0604020202020204" pitchFamily="34" charset="0"/>
            </a:endParaRPr>
          </a:p>
          <a:p>
            <a:pPr eaLnBrk="1" hangingPunct="1"/>
            <a:r>
              <a:rPr lang="el-GR" altLang="el-GR" sz="2200" dirty="0">
                <a:latin typeface="Arial" panose="020B0604020202020204" pitchFamily="34" charset="0"/>
                <a:cs typeface="Arial" panose="020B0604020202020204" pitchFamily="34" charset="0"/>
              </a:rPr>
              <a:t>Νόσος </a:t>
            </a:r>
            <a:r>
              <a:rPr lang="en-US" altLang="el-GR" sz="2200" dirty="0">
                <a:latin typeface="Arial" panose="020B0604020202020204" pitchFamily="34" charset="0"/>
                <a:cs typeface="Arial" panose="020B0604020202020204" pitchFamily="34" charset="0"/>
              </a:rPr>
              <a:t>Lyme</a:t>
            </a:r>
            <a:endParaRPr lang="el-GR" altLang="el-GR" sz="2200" dirty="0">
              <a:latin typeface="Arial" panose="020B0604020202020204" pitchFamily="34" charset="0"/>
              <a:cs typeface="Arial" panose="020B0604020202020204" pitchFamily="34" charset="0"/>
            </a:endParaRPr>
          </a:p>
          <a:p>
            <a:pPr marL="742950" lvl="1" indent="-285750"/>
            <a:r>
              <a:rPr lang="en-US" altLang="el-GR" sz="2200" dirty="0">
                <a:latin typeface="Arial" panose="020B0604020202020204" pitchFamily="34" charset="0"/>
                <a:cs typeface="Arial" panose="020B0604020202020204" pitchFamily="34" charset="0"/>
              </a:rPr>
              <a:t>Borrelia burgdorferi (</a:t>
            </a:r>
            <a:r>
              <a:rPr lang="el-GR" altLang="el-GR" sz="2200" dirty="0">
                <a:latin typeface="Arial" panose="020B0604020202020204" pitchFamily="34" charset="0"/>
                <a:cs typeface="Arial" panose="020B0604020202020204" pitchFamily="34" charset="0"/>
              </a:rPr>
              <a:t>δήγμα κρότωνα)</a:t>
            </a:r>
          </a:p>
          <a:p>
            <a:pPr marL="742950" lvl="1" indent="-285750"/>
            <a:r>
              <a:rPr lang="el-GR" altLang="el-GR" sz="2200" dirty="0">
                <a:latin typeface="Arial" panose="020B0604020202020204" pitchFamily="34" charset="0"/>
                <a:cs typeface="Arial" panose="020B0604020202020204" pitchFamily="34" charset="0"/>
              </a:rPr>
              <a:t>Χρόνιο γεωγραφικό ερύθημα (</a:t>
            </a:r>
            <a:r>
              <a:rPr lang="el-GR" altLang="el-GR" sz="2200" dirty="0" err="1">
                <a:latin typeface="Arial" panose="020B0604020202020204" pitchFamily="34" charset="0"/>
                <a:cs typeface="Arial" panose="020B0604020202020204" pitchFamily="34" charset="0"/>
              </a:rPr>
              <a:t>πρώϊμη</a:t>
            </a:r>
            <a:r>
              <a:rPr lang="el-GR" altLang="el-GR" sz="2200" dirty="0">
                <a:latin typeface="Arial" panose="020B0604020202020204" pitchFamily="34" charset="0"/>
                <a:cs typeface="Arial" panose="020B0604020202020204" pitchFamily="34" charset="0"/>
              </a:rPr>
              <a:t> δερματική βλάβη)</a:t>
            </a:r>
          </a:p>
          <a:p>
            <a:pPr marL="742950" lvl="1" indent="-285750"/>
            <a:r>
              <a:rPr lang="el-GR" altLang="el-GR" sz="2200" dirty="0">
                <a:latin typeface="Arial" panose="020B0604020202020204" pitchFamily="34" charset="0"/>
                <a:cs typeface="Arial" panose="020B0604020202020204" pitchFamily="34" charset="0"/>
              </a:rPr>
              <a:t>Πυρετός, κακουχία, ραχιαλγία, ναυτία, έμετος, φαρυγγίτιδα, </a:t>
            </a:r>
            <a:r>
              <a:rPr lang="el-GR" altLang="el-GR" sz="2200" dirty="0" err="1">
                <a:latin typeface="Arial" panose="020B0604020202020204" pitchFamily="34" charset="0"/>
                <a:cs typeface="Arial" panose="020B0604020202020204" pitchFamily="34" charset="0"/>
              </a:rPr>
              <a:t>λεμφαδενοπάθεια</a:t>
            </a:r>
            <a:r>
              <a:rPr lang="el-GR" altLang="el-GR" sz="2200" dirty="0">
                <a:latin typeface="Arial" panose="020B0604020202020204" pitchFamily="34" charset="0"/>
                <a:cs typeface="Arial" panose="020B0604020202020204" pitchFamily="34" charset="0"/>
              </a:rPr>
              <a:t> και σπληνομεγαλία</a:t>
            </a:r>
          </a:p>
          <a:p>
            <a:pPr marL="742950" lvl="1" indent="-285750"/>
            <a:r>
              <a:rPr lang="el-GR" altLang="el-GR" sz="2200" dirty="0">
                <a:latin typeface="Arial" panose="020B0604020202020204" pitchFamily="34" charset="0"/>
                <a:cs typeface="Arial" panose="020B0604020202020204" pitchFamily="34" charset="0"/>
              </a:rPr>
              <a:t>Νευρολογικές εκδηλώσεις, αρθρίτιδα </a:t>
            </a:r>
            <a:endParaRPr lang="en-US" altLang="el-GR" sz="220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xmlns="" id="{5C4233D1-81CD-C5DC-05A3-28F2D882BCE2}"/>
              </a:ext>
            </a:extLst>
          </p:cNvPr>
          <p:cNvSpPr>
            <a:spLocks noGrp="1" noChangeArrowheads="1"/>
          </p:cNvSpPr>
          <p:nvPr>
            <p:ph type="title"/>
          </p:nvPr>
        </p:nvSpPr>
        <p:spPr>
          <a:xfrm>
            <a:off x="743415" y="304800"/>
            <a:ext cx="6477000" cy="731838"/>
          </a:xfrm>
        </p:spPr>
        <p:txBody>
          <a:bodyPr>
            <a:normAutofit/>
          </a:bodyPr>
          <a:lstStyle/>
          <a:p>
            <a:pPr eaLnBrk="1" hangingPunct="1"/>
            <a:r>
              <a:rPr lang="el-GR" altLang="el-GR" sz="3600" b="1" dirty="0">
                <a:solidFill>
                  <a:schemeClr val="tx1">
                    <a:lumMod val="65000"/>
                    <a:lumOff val="35000"/>
                  </a:schemeClr>
                </a:solidFill>
                <a:latin typeface="Arial" panose="020B0604020202020204" pitchFamily="34" charset="0"/>
                <a:cs typeface="Arial" panose="020B0604020202020204" pitchFamily="34" charset="0"/>
              </a:rPr>
              <a:t>Πρωτόζωα</a:t>
            </a:r>
            <a:endParaRPr lang="en-US" alt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2706" name="Rectangle 3">
            <a:extLst>
              <a:ext uri="{FF2B5EF4-FFF2-40B4-BE49-F238E27FC236}">
                <a16:creationId xmlns:a16="http://schemas.microsoft.com/office/drawing/2014/main" xmlns="" id="{A20ABF8F-E46D-CE0D-FB0C-C7744F078BC3}"/>
              </a:ext>
            </a:extLst>
          </p:cNvPr>
          <p:cNvSpPr>
            <a:spLocks noGrp="1" noChangeArrowheads="1"/>
          </p:cNvSpPr>
          <p:nvPr>
            <p:ph type="body" idx="1"/>
          </p:nvPr>
        </p:nvSpPr>
        <p:spPr>
          <a:xfrm>
            <a:off x="743415" y="1282894"/>
            <a:ext cx="10987668" cy="4036237"/>
          </a:xfrm>
        </p:spPr>
        <p:txBody>
          <a:bodyPr/>
          <a:lstStyle/>
          <a:p>
            <a:pPr eaLnBrk="1" hangingPunct="1"/>
            <a:r>
              <a:rPr lang="el-GR" altLang="el-GR" sz="2600" dirty="0">
                <a:latin typeface="Arial" panose="020B0604020202020204" pitchFamily="34" charset="0"/>
                <a:cs typeface="Arial" panose="020B0604020202020204" pitchFamily="34" charset="0"/>
              </a:rPr>
              <a:t>Τοξοπλάσμωση: </a:t>
            </a:r>
          </a:p>
          <a:p>
            <a:pPr marL="742950" lvl="1" indent="-285750"/>
            <a:r>
              <a:rPr lang="en-US" altLang="el-GR" sz="2200" dirty="0">
                <a:latin typeface="Arial" panose="020B0604020202020204" pitchFamily="34" charset="0"/>
                <a:cs typeface="Arial" panose="020B0604020202020204" pitchFamily="34" charset="0"/>
              </a:rPr>
              <a:t>Toxoplasma gondii (</a:t>
            </a:r>
            <a:r>
              <a:rPr lang="el-GR" altLang="el-GR" sz="2200" dirty="0">
                <a:latin typeface="Arial" panose="020B0604020202020204" pitchFamily="34" charset="0"/>
                <a:cs typeface="Arial" panose="020B0604020202020204" pitchFamily="34" charset="0"/>
              </a:rPr>
              <a:t>μικρό ενδοκυττάριο πρωτόζωο)</a:t>
            </a:r>
          </a:p>
          <a:p>
            <a:pPr marL="742950" lvl="1" indent="-285750"/>
            <a:r>
              <a:rPr lang="el-GR" altLang="el-GR" sz="2200" dirty="0">
                <a:latin typeface="Arial" panose="020B0604020202020204" pitchFamily="34" charset="0"/>
                <a:cs typeface="Arial" panose="020B0604020202020204" pitchFamily="34" charset="0"/>
              </a:rPr>
              <a:t>Κατανάλωση ωμού ή ανεπαρκώς μαγειρεμένου κρέατος </a:t>
            </a:r>
          </a:p>
          <a:p>
            <a:pPr marL="742950" lvl="1" indent="-285750"/>
            <a:r>
              <a:rPr lang="el-GR" altLang="el-GR" sz="2200" dirty="0">
                <a:latin typeface="Arial" panose="020B0604020202020204" pitchFamily="34" charset="0"/>
                <a:cs typeface="Arial" panose="020B0604020202020204" pitchFamily="34" charset="0"/>
              </a:rPr>
              <a:t>Συνήθως </a:t>
            </a:r>
            <a:r>
              <a:rPr lang="el-GR" altLang="el-GR" sz="2200" dirty="0" err="1">
                <a:latin typeface="Arial" panose="020B0604020202020204" pitchFamily="34" charset="0"/>
                <a:cs typeface="Arial" panose="020B0604020202020204" pitchFamily="34" charset="0"/>
              </a:rPr>
              <a:t>ασυμπτωματική</a:t>
            </a:r>
            <a:r>
              <a:rPr lang="el-GR" altLang="el-GR" sz="2200" dirty="0">
                <a:latin typeface="Arial" panose="020B0604020202020204" pitchFamily="34" charset="0"/>
                <a:cs typeface="Arial" panose="020B0604020202020204" pitchFamily="34" charset="0"/>
              </a:rPr>
              <a:t> και η διάγνωση τίθεται με ορολογική εξέταση (έμμεσος </a:t>
            </a:r>
            <a:r>
              <a:rPr lang="el-GR" altLang="el-GR" sz="2200" dirty="0" err="1">
                <a:latin typeface="Arial" panose="020B0604020202020204" pitchFamily="34" charset="0"/>
                <a:cs typeface="Arial" panose="020B0604020202020204" pitchFamily="34" charset="0"/>
              </a:rPr>
              <a:t>ανοσοφθορισμός</a:t>
            </a:r>
            <a:r>
              <a:rPr lang="el-GR" altLang="el-GR" sz="2200" dirty="0">
                <a:latin typeface="Arial" panose="020B0604020202020204" pitchFamily="34" charset="0"/>
                <a:cs typeface="Arial" panose="020B0604020202020204" pitchFamily="34" charset="0"/>
              </a:rPr>
              <a:t>, </a:t>
            </a:r>
            <a:r>
              <a:rPr lang="en-US" altLang="el-GR" sz="2200" dirty="0">
                <a:latin typeface="Arial" panose="020B0604020202020204" pitchFamily="34" charset="0"/>
                <a:cs typeface="Arial" panose="020B0604020202020204" pitchFamily="34" charset="0"/>
              </a:rPr>
              <a:t>IgM</a:t>
            </a:r>
            <a:r>
              <a:rPr lang="el-GR" altLang="el-GR" sz="2200" dirty="0">
                <a:latin typeface="Arial" panose="020B0604020202020204" pitchFamily="34" charset="0"/>
                <a:cs typeface="Arial" panose="020B0604020202020204" pitchFamily="34" charset="0"/>
              </a:rPr>
              <a:t> και</a:t>
            </a:r>
            <a:r>
              <a:rPr lang="en-US" altLang="el-GR" sz="2200" dirty="0">
                <a:latin typeface="Arial" panose="020B0604020202020204" pitchFamily="34" charset="0"/>
                <a:cs typeface="Arial" panose="020B0604020202020204" pitchFamily="34" charset="0"/>
              </a:rPr>
              <a:t> IgG</a:t>
            </a:r>
            <a:r>
              <a:rPr lang="el-GR" altLang="el-GR" sz="2200" dirty="0">
                <a:latin typeface="Arial" panose="020B0604020202020204" pitchFamily="34" charset="0"/>
                <a:cs typeface="Arial" panose="020B0604020202020204" pitchFamily="34" charset="0"/>
              </a:rPr>
              <a:t> αντισώματα)</a:t>
            </a:r>
          </a:p>
          <a:p>
            <a:pPr marL="742950" lvl="1" indent="-285750"/>
            <a:r>
              <a:rPr lang="el-GR" altLang="el-GR" sz="2200" dirty="0" err="1">
                <a:latin typeface="Arial" panose="020B0604020202020204" pitchFamily="34" charset="0"/>
                <a:cs typeface="Arial" panose="020B0604020202020204" pitchFamily="34" charset="0"/>
              </a:rPr>
              <a:t>Αμφοτερόπλευρη</a:t>
            </a:r>
            <a:r>
              <a:rPr lang="el-GR" altLang="el-GR" sz="2200" dirty="0">
                <a:latin typeface="Arial" panose="020B0604020202020204" pitchFamily="34" charset="0"/>
                <a:cs typeface="Arial" panose="020B0604020202020204" pitchFamily="34" charset="0"/>
              </a:rPr>
              <a:t> ανώδυνη τραχηλική </a:t>
            </a:r>
            <a:r>
              <a:rPr lang="el-GR" altLang="el-GR" sz="2200" dirty="0" err="1">
                <a:latin typeface="Arial" panose="020B0604020202020204" pitchFamily="34" charset="0"/>
                <a:cs typeface="Arial" panose="020B0604020202020204" pitchFamily="34" charset="0"/>
              </a:rPr>
              <a:t>λεμφαδενοπάθεια</a:t>
            </a:r>
            <a:endParaRPr lang="el-GR" altLang="el-GR" sz="2200" dirty="0">
              <a:latin typeface="Arial" panose="020B0604020202020204" pitchFamily="34" charset="0"/>
              <a:cs typeface="Arial" panose="020B0604020202020204" pitchFamily="34" charset="0"/>
            </a:endParaRPr>
          </a:p>
          <a:p>
            <a:pPr marL="742950" lvl="1" indent="-285750"/>
            <a:r>
              <a:rPr lang="el-GR" altLang="el-GR" sz="2200" dirty="0">
                <a:latin typeface="Arial" panose="020B0604020202020204" pitchFamily="34" charset="0"/>
                <a:cs typeface="Arial" panose="020B0604020202020204" pitchFamily="34" charset="0"/>
              </a:rPr>
              <a:t>Κακουχία, μυαλγίες, </a:t>
            </a:r>
            <a:r>
              <a:rPr lang="el-GR" altLang="el-GR" sz="2200" dirty="0" err="1">
                <a:latin typeface="Arial" panose="020B0604020202020204" pitchFamily="34" charset="0"/>
                <a:cs typeface="Arial" panose="020B0604020202020204" pitchFamily="34" charset="0"/>
              </a:rPr>
              <a:t>δεκατική</a:t>
            </a:r>
            <a:r>
              <a:rPr lang="el-GR" altLang="el-GR" sz="2200" dirty="0">
                <a:latin typeface="Arial" panose="020B0604020202020204" pitchFamily="34" charset="0"/>
                <a:cs typeface="Arial" panose="020B0604020202020204" pitchFamily="34" charset="0"/>
              </a:rPr>
              <a:t> πυρετική κίνηση, αναιμία, </a:t>
            </a:r>
            <a:r>
              <a:rPr lang="el-GR" altLang="el-GR" sz="2200" dirty="0" err="1">
                <a:latin typeface="Arial" panose="020B0604020202020204" pitchFamily="34" charset="0"/>
                <a:cs typeface="Arial" panose="020B0604020202020204" pitchFamily="34" charset="0"/>
              </a:rPr>
              <a:t>λευκοπενία</a:t>
            </a:r>
            <a:r>
              <a:rPr lang="el-GR" altLang="el-GR" sz="2200" dirty="0">
                <a:latin typeface="Arial" panose="020B0604020202020204" pitchFamily="34" charset="0"/>
                <a:cs typeface="Arial" panose="020B0604020202020204" pitchFamily="34" charset="0"/>
              </a:rPr>
              <a:t> και λεμφοκυττάρωση</a:t>
            </a:r>
          </a:p>
          <a:p>
            <a:pPr marL="742950" lvl="1" indent="-285750"/>
            <a:r>
              <a:rPr lang="el-GR" altLang="el-GR" sz="2200" dirty="0">
                <a:latin typeface="Arial" panose="020B0604020202020204" pitchFamily="34" charset="0"/>
                <a:cs typeface="Arial" panose="020B0604020202020204" pitchFamily="34" charset="0"/>
              </a:rPr>
              <a:t>Αναζωπύρωση λανθάνουσας λοίμωξης σε </a:t>
            </a:r>
            <a:r>
              <a:rPr lang="el-GR" altLang="el-GR" sz="2200" dirty="0" err="1">
                <a:latin typeface="Arial" panose="020B0604020202020204" pitchFamily="34" charset="0"/>
                <a:cs typeface="Arial" panose="020B0604020202020204" pitchFamily="34" charset="0"/>
              </a:rPr>
              <a:t>ανοσοκατασταλμένους</a:t>
            </a:r>
            <a:r>
              <a:rPr lang="el-GR" altLang="el-GR" sz="2200" dirty="0">
                <a:latin typeface="Arial" panose="020B0604020202020204" pitchFamily="34" charset="0"/>
                <a:cs typeface="Arial" panose="020B0604020202020204" pitchFamily="34" charset="0"/>
              </a:rPr>
              <a:t> ασθενείς (οξεία κεραυνοβόλο διάσπαρτη λοίμωξη, εγκεφαλίτιδα, ηπατίτιδα, </a:t>
            </a:r>
            <a:r>
              <a:rPr lang="el-GR" altLang="el-GR" sz="2200" dirty="0" err="1">
                <a:latin typeface="Arial" panose="020B0604020202020204" pitchFamily="34" charset="0"/>
                <a:cs typeface="Arial" panose="020B0604020202020204" pitchFamily="34" charset="0"/>
              </a:rPr>
              <a:t>πνευμονίτιδα</a:t>
            </a:r>
            <a:r>
              <a:rPr lang="el-GR" altLang="el-GR" sz="2200" dirty="0">
                <a:latin typeface="Arial" panose="020B0604020202020204" pitchFamily="34" charset="0"/>
                <a:cs typeface="Arial" panose="020B0604020202020204" pitchFamily="34" charset="0"/>
              </a:rPr>
              <a:t>, μυοκαρδίτιδα)</a:t>
            </a:r>
            <a:endParaRPr lang="en-US" altLang="el-GR" sz="2200" dirty="0">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xmlns="" id="{F29724B1-7D8A-AED8-1FEF-48906B352ACC}"/>
              </a:ext>
            </a:extLst>
          </p:cNvPr>
          <p:cNvSpPr>
            <a:spLocks noGrp="1" noChangeArrowheads="1"/>
          </p:cNvSpPr>
          <p:nvPr>
            <p:ph type="title"/>
          </p:nvPr>
        </p:nvSpPr>
        <p:spPr/>
        <p:txBody>
          <a:bodyPr>
            <a:normAutofit/>
          </a:bodyPr>
          <a:lstStyle/>
          <a:p>
            <a:pPr algn="ctr" eaLnBrk="1" hangingPunct="1"/>
            <a:r>
              <a:rPr lang="en-US" altLang="el-GR" sz="3600" b="1" dirty="0" err="1">
                <a:solidFill>
                  <a:schemeClr val="tx1">
                    <a:lumMod val="65000"/>
                    <a:lumOff val="35000"/>
                  </a:schemeClr>
                </a:solidFill>
                <a:latin typeface="Arial" panose="020B0604020202020204" pitchFamily="34" charset="0"/>
                <a:cs typeface="Arial" panose="020B0604020202020204" pitchFamily="34" charset="0"/>
              </a:rPr>
              <a:t>chiCago</a:t>
            </a:r>
            <a:r>
              <a:rPr lang="en-US" altLang="el-GR" sz="36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600" b="1" dirty="0">
                <a:solidFill>
                  <a:schemeClr val="tx1">
                    <a:lumMod val="65000"/>
                    <a:lumOff val="35000"/>
                  </a:schemeClr>
                </a:solidFill>
                <a:latin typeface="Arial" panose="020B0604020202020204" pitchFamily="34" charset="0"/>
                <a:cs typeface="Arial" panose="020B0604020202020204" pitchFamily="34" charset="0"/>
              </a:rPr>
            </a:br>
            <a:r>
              <a:rPr lang="en-US" altLang="el-GR" sz="3600" b="1" dirty="0">
                <a:solidFill>
                  <a:schemeClr val="tx1">
                    <a:lumMod val="65000"/>
                    <a:lumOff val="35000"/>
                  </a:schemeClr>
                </a:solidFill>
                <a:latin typeface="Arial" panose="020B0604020202020204" pitchFamily="34" charset="0"/>
                <a:cs typeface="Arial" panose="020B0604020202020204" pitchFamily="34" charset="0"/>
              </a:rPr>
              <a:t>Connective Tissue Disease</a:t>
            </a:r>
          </a:p>
        </p:txBody>
      </p:sp>
      <p:sp>
        <p:nvSpPr>
          <p:cNvPr id="74754" name="Rectangle 3">
            <a:extLst>
              <a:ext uri="{FF2B5EF4-FFF2-40B4-BE49-F238E27FC236}">
                <a16:creationId xmlns:a16="http://schemas.microsoft.com/office/drawing/2014/main" xmlns="" id="{94904C9F-DEB6-8040-1350-51BD8E282CF1}"/>
              </a:ext>
            </a:extLst>
          </p:cNvPr>
          <p:cNvSpPr>
            <a:spLocks noGrp="1" noChangeArrowheads="1"/>
          </p:cNvSpPr>
          <p:nvPr>
            <p:ph type="body" idx="1"/>
          </p:nvPr>
        </p:nvSpPr>
        <p:spPr>
          <a:xfrm>
            <a:off x="1356731" y="2062104"/>
            <a:ext cx="8054897" cy="2465291"/>
          </a:xfrm>
        </p:spPr>
        <p:txBody>
          <a:bodyPr>
            <a:normAutofit/>
          </a:bodyPr>
          <a:lstStyle/>
          <a:p>
            <a:pPr eaLnBrk="1" hangingPunct="1"/>
            <a:r>
              <a:rPr lang="el-GR" altLang="el-GR" sz="2400" dirty="0">
                <a:latin typeface="Arial" panose="020B0604020202020204" pitchFamily="34" charset="0"/>
                <a:cs typeface="Arial" panose="020B0604020202020204" pitchFamily="34" charset="0"/>
              </a:rPr>
              <a:t>Ρευματοειδής αρθρίτιδα</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ΣΕΛ</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err="1">
                <a:latin typeface="Arial" panose="020B0604020202020204" pitchFamily="34" charset="0"/>
                <a:cs typeface="Arial" panose="020B0604020202020204" pitchFamily="34" charset="0"/>
              </a:rPr>
              <a:t>Δερματομυοσίτιδα</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Μικτή νόσος συνδετικού ιστού</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Σύνδρομο </a:t>
            </a:r>
            <a:r>
              <a:rPr lang="en-US" altLang="el-GR" sz="2400" dirty="0">
                <a:latin typeface="Arial" panose="020B0604020202020204" pitchFamily="34" charset="0"/>
                <a:cs typeface="Arial" panose="020B0604020202020204" pitchFamily="34" charset="0"/>
              </a:rPr>
              <a:t>Sjogren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xmlns="" id="{935DAB5D-BE52-4349-A338-F96C0F006C4E}"/>
              </a:ext>
            </a:extLst>
          </p:cNvPr>
          <p:cNvSpPr>
            <a:spLocks noGrp="1" noChangeArrowheads="1"/>
          </p:cNvSpPr>
          <p:nvPr>
            <p:ph type="title"/>
          </p:nvPr>
        </p:nvSpPr>
        <p:spPr>
          <a:xfrm>
            <a:off x="1323278" y="217448"/>
            <a:ext cx="9850244" cy="1676400"/>
          </a:xfrm>
        </p:spPr>
        <p:txBody>
          <a:bodyPr>
            <a:normAutofit/>
          </a:bodyPr>
          <a:lstStyle/>
          <a:p>
            <a:pPr algn="ctr" eaLnBrk="1" hangingPunct="1"/>
            <a:r>
              <a:rPr lang="en-US" altLang="el-GR" sz="3600" b="1" dirty="0" err="1">
                <a:solidFill>
                  <a:schemeClr val="tx1">
                    <a:lumMod val="65000"/>
                    <a:lumOff val="35000"/>
                  </a:schemeClr>
                </a:solidFill>
                <a:latin typeface="Arial" panose="020B0604020202020204" pitchFamily="34" charset="0"/>
                <a:cs typeface="Arial" panose="020B0604020202020204" pitchFamily="34" charset="0"/>
              </a:rPr>
              <a:t>chicAgo</a:t>
            </a:r>
            <a:r>
              <a:rPr lang="en-US" altLang="el-GR" sz="36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600" b="1" dirty="0">
                <a:solidFill>
                  <a:schemeClr val="tx1">
                    <a:lumMod val="65000"/>
                    <a:lumOff val="35000"/>
                  </a:schemeClr>
                </a:solidFill>
                <a:latin typeface="Arial" panose="020B0604020202020204" pitchFamily="34" charset="0"/>
                <a:cs typeface="Arial" panose="020B0604020202020204" pitchFamily="34" charset="0"/>
              </a:rPr>
            </a:br>
            <a:r>
              <a:rPr lang="en-US" altLang="el-GR" sz="3600" b="1" dirty="0">
                <a:solidFill>
                  <a:schemeClr val="tx1">
                    <a:lumMod val="65000"/>
                    <a:lumOff val="35000"/>
                  </a:schemeClr>
                </a:solidFill>
                <a:latin typeface="Arial" panose="020B0604020202020204" pitchFamily="34" charset="0"/>
                <a:cs typeface="Arial" panose="020B0604020202020204" pitchFamily="34" charset="0"/>
              </a:rPr>
              <a:t>Atypical lymphoproliferative disorders</a:t>
            </a:r>
          </a:p>
        </p:txBody>
      </p:sp>
      <p:sp>
        <p:nvSpPr>
          <p:cNvPr id="76802" name="Rectangle 3">
            <a:extLst>
              <a:ext uri="{FF2B5EF4-FFF2-40B4-BE49-F238E27FC236}">
                <a16:creationId xmlns:a16="http://schemas.microsoft.com/office/drawing/2014/main" xmlns="" id="{21EA8AE0-5FEA-F85C-D0F7-DDF9DBE022E5}"/>
              </a:ext>
            </a:extLst>
          </p:cNvPr>
          <p:cNvSpPr>
            <a:spLocks noGrp="1" noChangeArrowheads="1"/>
          </p:cNvSpPr>
          <p:nvPr>
            <p:ph type="body" idx="1"/>
          </p:nvPr>
        </p:nvSpPr>
        <p:spPr>
          <a:xfrm>
            <a:off x="1323278" y="2202485"/>
            <a:ext cx="7543800" cy="1767350"/>
          </a:xfrm>
        </p:spPr>
        <p:txBody>
          <a:bodyPr>
            <a:normAutofit/>
          </a:bodyPr>
          <a:lstStyle/>
          <a:p>
            <a:pPr eaLnBrk="1" hangingPunct="1"/>
            <a:r>
              <a:rPr lang="el-GR" altLang="el-GR" sz="2400" dirty="0">
                <a:latin typeface="Arial" panose="020B0604020202020204" pitchFamily="34" charset="0"/>
                <a:cs typeface="Arial" panose="020B0604020202020204" pitchFamily="34" charset="0"/>
              </a:rPr>
              <a:t>Νόσος </a:t>
            </a:r>
            <a:r>
              <a:rPr lang="en-US" altLang="el-GR" sz="2400" dirty="0">
                <a:latin typeface="Arial" panose="020B0604020202020204" pitchFamily="34" charset="0"/>
                <a:cs typeface="Arial" panose="020B0604020202020204" pitchFamily="34" charset="0"/>
              </a:rPr>
              <a:t>Castleman</a:t>
            </a:r>
          </a:p>
          <a:p>
            <a:pPr eaLnBrk="1" hangingPunct="1"/>
            <a:r>
              <a:rPr lang="en-US" altLang="el-GR" sz="2400" dirty="0" err="1">
                <a:latin typeface="Arial" panose="020B0604020202020204" pitchFamily="34" charset="0"/>
                <a:cs typeface="Arial" panose="020B0604020202020204" pitchFamily="34" charset="0"/>
              </a:rPr>
              <a:t>Wegeners</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err="1">
                <a:latin typeface="Arial" panose="020B0604020202020204" pitchFamily="34" charset="0"/>
                <a:cs typeface="Arial" panose="020B0604020202020204" pitchFamily="34" charset="0"/>
              </a:rPr>
              <a:t>Αγγειοανοσοβλαστική</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λεμφαδενοπάθεια</a:t>
            </a:r>
            <a:endParaRPr lang="en-US"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xmlns="" id="{B1773147-2443-D3C9-B597-5C431CAB05BF}"/>
              </a:ext>
            </a:extLst>
          </p:cNvPr>
          <p:cNvSpPr>
            <a:spLocks noGrp="1" noChangeArrowheads="1"/>
          </p:cNvSpPr>
          <p:nvPr>
            <p:ph type="title"/>
          </p:nvPr>
        </p:nvSpPr>
        <p:spPr>
          <a:xfrm>
            <a:off x="838200" y="365125"/>
            <a:ext cx="10515600" cy="1173743"/>
          </a:xfrm>
        </p:spPr>
        <p:txBody>
          <a:bodyPr>
            <a:normAutofit/>
          </a:bodyPr>
          <a:lstStyle/>
          <a:p>
            <a:pPr algn="ctr" eaLnBrk="1" hangingPunct="1"/>
            <a:r>
              <a:rPr lang="en-US" altLang="el-GR" sz="3200" b="1" dirty="0" err="1">
                <a:solidFill>
                  <a:schemeClr val="tx1">
                    <a:lumMod val="65000"/>
                    <a:lumOff val="35000"/>
                  </a:schemeClr>
                </a:solidFill>
                <a:latin typeface="Arial" panose="020B0604020202020204" pitchFamily="34" charset="0"/>
                <a:cs typeface="Arial" panose="020B0604020202020204" pitchFamily="34" charset="0"/>
              </a:rPr>
              <a:t>chicaGo</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200" b="1" dirty="0">
                <a:solidFill>
                  <a:schemeClr val="tx1">
                    <a:lumMod val="65000"/>
                    <a:lumOff val="35000"/>
                  </a:schemeClr>
                </a:solidFill>
                <a:latin typeface="Arial" panose="020B0604020202020204" pitchFamily="34" charset="0"/>
                <a:cs typeface="Arial" panose="020B0604020202020204" pitchFamily="34" charset="0"/>
              </a:rPr>
            </a:br>
            <a:r>
              <a:rPr lang="en-US" altLang="el-GR" sz="3200" b="1" dirty="0">
                <a:solidFill>
                  <a:schemeClr val="tx1">
                    <a:lumMod val="65000"/>
                    <a:lumOff val="35000"/>
                  </a:schemeClr>
                </a:solidFill>
                <a:latin typeface="Arial" panose="020B0604020202020204" pitchFamily="34" charset="0"/>
                <a:cs typeface="Arial" panose="020B0604020202020204" pitchFamily="34" charset="0"/>
              </a:rPr>
              <a:t>Granulomatous</a:t>
            </a:r>
          </a:p>
        </p:txBody>
      </p:sp>
      <p:sp>
        <p:nvSpPr>
          <p:cNvPr id="78850" name="Rectangle 3">
            <a:extLst>
              <a:ext uri="{FF2B5EF4-FFF2-40B4-BE49-F238E27FC236}">
                <a16:creationId xmlns:a16="http://schemas.microsoft.com/office/drawing/2014/main" xmlns="" id="{2E50E3EC-1A41-2EA1-3EC0-D30FE34F8B10}"/>
              </a:ext>
            </a:extLst>
          </p:cNvPr>
          <p:cNvSpPr>
            <a:spLocks noGrp="1" noChangeArrowheads="1"/>
          </p:cNvSpPr>
          <p:nvPr>
            <p:ph type="body" idx="1"/>
          </p:nvPr>
        </p:nvSpPr>
        <p:spPr>
          <a:xfrm>
            <a:off x="838200" y="1690688"/>
            <a:ext cx="10515600" cy="2959371"/>
          </a:xfrm>
        </p:spPr>
        <p:txBody>
          <a:bodyPr>
            <a:normAutofit/>
          </a:bodyPr>
          <a:lstStyle/>
          <a:p>
            <a:pPr eaLnBrk="1" hangingPunct="1">
              <a:buFont typeface="Wingdings" pitchFamily="2" charset="2"/>
              <a:buNone/>
            </a:pPr>
            <a:endParaRPr lang="en-US" altLang="el-GR" sz="2400" dirty="0">
              <a:latin typeface="Arial" panose="020B0604020202020204" pitchFamily="34" charset="0"/>
              <a:cs typeface="Arial" panose="020B0604020202020204" pitchFamily="34" charset="0"/>
            </a:endParaRPr>
          </a:p>
          <a:p>
            <a:pPr eaLnBrk="1" hangingPunct="1"/>
            <a:r>
              <a:rPr lang="el-GR" altLang="el-GR" sz="2400" dirty="0" err="1">
                <a:latin typeface="Arial" panose="020B0604020202020204" pitchFamily="34" charset="0"/>
                <a:cs typeface="Arial" panose="020B0604020202020204" pitchFamily="34" charset="0"/>
              </a:rPr>
              <a:t>Ιστοπλάσμωση</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Λοιμώξεις από </a:t>
            </a:r>
            <a:r>
              <a:rPr lang="el-GR" altLang="el-GR" sz="2400" dirty="0" err="1">
                <a:latin typeface="Arial" panose="020B0604020202020204" pitchFamily="34" charset="0"/>
                <a:cs typeface="Arial" panose="020B0604020202020204" pitchFamily="34" charset="0"/>
              </a:rPr>
              <a:t>μυκοβακτηρίδια</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err="1">
                <a:latin typeface="Arial" panose="020B0604020202020204" pitchFamily="34" charset="0"/>
                <a:cs typeface="Arial" panose="020B0604020202020204" pitchFamily="34" charset="0"/>
              </a:rPr>
              <a:t>Κρυπτόκοκκος</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err="1">
                <a:latin typeface="Arial" panose="020B0604020202020204" pitchFamily="34" charset="0"/>
                <a:cs typeface="Arial" panose="020B0604020202020204" pitchFamily="34" charset="0"/>
              </a:rPr>
              <a:t>Σαρκοείδωση</a:t>
            </a:r>
            <a:r>
              <a:rPr lang="el-GR" altLang="el-GR" sz="2400" dirty="0">
                <a:latin typeface="Arial" panose="020B0604020202020204" pitchFamily="34" charset="0"/>
                <a:cs typeface="Arial" panose="020B0604020202020204" pitchFamily="34" charset="0"/>
              </a:rPr>
              <a:t>: </a:t>
            </a:r>
          </a:p>
          <a:p>
            <a:pPr marL="742950" lvl="1" indent="-285750"/>
            <a:r>
              <a:rPr lang="el-GR" altLang="el-GR" dirty="0" err="1">
                <a:latin typeface="Arial" panose="020B0604020202020204" pitchFamily="34" charset="0"/>
                <a:cs typeface="Arial" panose="020B0604020202020204" pitchFamily="34" charset="0"/>
              </a:rPr>
              <a:t>αμφοτερόπλευρη</a:t>
            </a:r>
            <a:r>
              <a:rPr lang="el-GR" altLang="el-GR" dirty="0">
                <a:latin typeface="Arial" panose="020B0604020202020204" pitchFamily="34" charset="0"/>
                <a:cs typeface="Arial" panose="020B0604020202020204" pitchFamily="34" charset="0"/>
              </a:rPr>
              <a:t> πυλαία και δεξιά </a:t>
            </a:r>
            <a:r>
              <a:rPr lang="el-GR" altLang="el-GR" dirty="0" err="1">
                <a:latin typeface="Arial" panose="020B0604020202020204" pitchFamily="34" charset="0"/>
                <a:cs typeface="Arial" panose="020B0604020202020204" pitchFamily="34" charset="0"/>
              </a:rPr>
              <a:t>παρατραχειακή</a:t>
            </a:r>
            <a:r>
              <a:rPr lang="el-GR" altLang="el-GR" dirty="0">
                <a:latin typeface="Arial" panose="020B0604020202020204" pitchFamily="34" charset="0"/>
                <a:cs typeface="Arial" panose="020B0604020202020204" pitchFamily="34" charset="0"/>
              </a:rPr>
              <a:t> </a:t>
            </a:r>
            <a:r>
              <a:rPr lang="el-GR" altLang="el-GR" dirty="0" err="1">
                <a:latin typeface="Arial" panose="020B0604020202020204" pitchFamily="34" charset="0"/>
                <a:cs typeface="Arial" panose="020B0604020202020204" pitchFamily="34" charset="0"/>
              </a:rPr>
              <a:t>λεμφαδενοπάθεια</a:t>
            </a:r>
            <a:r>
              <a:rPr lang="en-US" altLang="el-GR" dirty="0">
                <a:latin typeface="Arial" panose="020B0604020202020204" pitchFamily="34" charset="0"/>
                <a:cs typeface="Arial" panose="020B0604020202020204" pitchFamily="34" charset="0"/>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4">
            <a:extLst>
              <a:ext uri="{FF2B5EF4-FFF2-40B4-BE49-F238E27FC236}">
                <a16:creationId xmlns:a16="http://schemas.microsoft.com/office/drawing/2014/main" xmlns="" id="{340D9DAC-0B55-FDC2-4FAD-D1DEA36504D0}"/>
              </a:ext>
            </a:extLst>
          </p:cNvPr>
          <p:cNvSpPr>
            <a:spLocks noGrp="1" noChangeArrowheads="1"/>
          </p:cNvSpPr>
          <p:nvPr>
            <p:ph type="title"/>
          </p:nvPr>
        </p:nvSpPr>
        <p:spPr/>
        <p:txBody>
          <a:bodyPr>
            <a:normAutofit/>
          </a:bodyPr>
          <a:lstStyle/>
          <a:p>
            <a:pPr eaLnBrk="1" hangingPunct="1"/>
            <a:r>
              <a:rPr lang="en-US" altLang="el-GR" sz="3600" b="1" dirty="0">
                <a:solidFill>
                  <a:schemeClr val="tx1">
                    <a:lumMod val="65000"/>
                    <a:lumOff val="35000"/>
                  </a:schemeClr>
                </a:solidFill>
                <a:latin typeface="Arial" panose="020B0604020202020204" pitchFamily="34" charset="0"/>
                <a:cs typeface="Arial" panose="020B0604020202020204" pitchFamily="34" charset="0"/>
              </a:rPr>
              <a:t>OTHER…….</a:t>
            </a:r>
            <a:r>
              <a:rPr lang="en-US" altLang="el-GR" sz="3600" b="1" dirty="0" err="1">
                <a:solidFill>
                  <a:schemeClr val="tx1">
                    <a:lumMod val="65000"/>
                    <a:lumOff val="35000"/>
                  </a:schemeClr>
                </a:solidFill>
                <a:latin typeface="Arial" panose="020B0604020202020204" pitchFamily="34" charset="0"/>
                <a:cs typeface="Arial" panose="020B0604020202020204" pitchFamily="34" charset="0"/>
              </a:rPr>
              <a:t>chicago</a:t>
            </a:r>
            <a:endParaRPr lang="en-US" alt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9874" name="Rectangle 5">
            <a:extLst>
              <a:ext uri="{FF2B5EF4-FFF2-40B4-BE49-F238E27FC236}">
                <a16:creationId xmlns:a16="http://schemas.microsoft.com/office/drawing/2014/main" xmlns="" id="{BDA62759-4239-A2AC-9BFE-D755C20D0FB4}"/>
              </a:ext>
            </a:extLst>
          </p:cNvPr>
          <p:cNvSpPr>
            <a:spLocks noGrp="1" noChangeArrowheads="1"/>
          </p:cNvSpPr>
          <p:nvPr>
            <p:ph type="body" idx="1"/>
          </p:nvPr>
        </p:nvSpPr>
        <p:spPr>
          <a:xfrm>
            <a:off x="838200" y="1825625"/>
            <a:ext cx="10515600" cy="2857887"/>
          </a:xfrm>
        </p:spPr>
        <p:txBody>
          <a:bodyPr/>
          <a:lstStyle/>
          <a:p>
            <a:pPr eaLnBrk="1" hangingPunct="1"/>
            <a:r>
              <a:rPr lang="en-US" altLang="el-GR" dirty="0">
                <a:latin typeface="Arial" panose="020B0604020202020204" pitchFamily="34" charset="0"/>
                <a:cs typeface="Arial" panose="020B0604020202020204" pitchFamily="34" charset="0"/>
              </a:rPr>
              <a:t>RARE </a:t>
            </a:r>
          </a:p>
          <a:p>
            <a:pPr eaLnBrk="1" hangingPunct="1"/>
            <a:r>
              <a:rPr lang="en-US" altLang="el-GR" dirty="0">
                <a:latin typeface="Arial" panose="020B0604020202020204" pitchFamily="34" charset="0"/>
                <a:cs typeface="Arial" panose="020B0604020202020204" pitchFamily="34" charset="0"/>
              </a:rPr>
              <a:t>Kikuchi</a:t>
            </a:r>
          </a:p>
          <a:p>
            <a:pPr eaLnBrk="1" hangingPunct="1"/>
            <a:r>
              <a:rPr lang="en-US" altLang="el-GR" dirty="0">
                <a:latin typeface="Arial" panose="020B0604020202020204" pitchFamily="34" charset="0"/>
                <a:cs typeface="Arial" panose="020B0604020202020204" pitchFamily="34" charset="0"/>
              </a:rPr>
              <a:t>Rosia Dorfman</a:t>
            </a:r>
          </a:p>
          <a:p>
            <a:pPr eaLnBrk="1" hangingPunct="1"/>
            <a:r>
              <a:rPr lang="en-US" altLang="el-GR" dirty="0">
                <a:latin typeface="Arial" panose="020B0604020202020204" pitchFamily="34" charset="0"/>
                <a:cs typeface="Arial" panose="020B0604020202020204" pitchFamily="34" charset="0"/>
              </a:rPr>
              <a:t>Kawasaki</a:t>
            </a:r>
          </a:p>
          <a:p>
            <a:pPr eaLnBrk="1" hangingPunct="1"/>
            <a:r>
              <a:rPr lang="en-US" altLang="el-GR" dirty="0">
                <a:latin typeface="Arial" panose="020B0604020202020204" pitchFamily="34" charset="0"/>
                <a:cs typeface="Arial" panose="020B0604020202020204" pitchFamily="34" charset="0"/>
              </a:rPr>
              <a:t>Transformation of germinal centers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27DE462-C78D-3606-36DD-FBDE9D7E2DA2}"/>
              </a:ext>
            </a:extLst>
          </p:cNvPr>
          <p:cNvSpPr>
            <a:spLocks noGrp="1"/>
          </p:cNvSpPr>
          <p:nvPr>
            <p:ph type="title"/>
          </p:nvPr>
        </p:nvSpPr>
        <p:spPr>
          <a:xfrm>
            <a:off x="838200" y="365126"/>
            <a:ext cx="10515600" cy="649636"/>
          </a:xfrm>
        </p:spPr>
        <p:txBody>
          <a:bodyPr>
            <a:normAutofit/>
          </a:bodyPr>
          <a:lstStyle/>
          <a:p>
            <a:r>
              <a:rPr lang="el-GR" sz="3200" b="1" dirty="0">
                <a:solidFill>
                  <a:schemeClr val="tx1">
                    <a:lumMod val="65000"/>
                    <a:lumOff val="35000"/>
                  </a:schemeClr>
                </a:solidFill>
                <a:latin typeface="Arial" panose="020B0604020202020204" pitchFamily="34" charset="0"/>
                <a:cs typeface="Arial" panose="020B0604020202020204" pitchFamily="34" charset="0"/>
              </a:rPr>
              <a:t>Πως θα προχωρήσουμε τη διαγνωστική διερεύνηση;</a:t>
            </a:r>
          </a:p>
        </p:txBody>
      </p:sp>
      <p:sp>
        <p:nvSpPr>
          <p:cNvPr id="3" name="Θέση περιεχομένου 2">
            <a:extLst>
              <a:ext uri="{FF2B5EF4-FFF2-40B4-BE49-F238E27FC236}">
                <a16:creationId xmlns:a16="http://schemas.microsoft.com/office/drawing/2014/main" xmlns="" id="{5F101E23-6115-5E18-08CB-ABD914CE0E9A}"/>
              </a:ext>
            </a:extLst>
          </p:cNvPr>
          <p:cNvSpPr>
            <a:spLocks noGrp="1"/>
          </p:cNvSpPr>
          <p:nvPr>
            <p:ph idx="1"/>
          </p:nvPr>
        </p:nvSpPr>
        <p:spPr>
          <a:xfrm>
            <a:off x="927410" y="1610170"/>
            <a:ext cx="9699702" cy="2995283"/>
          </a:xfrm>
        </p:spPr>
        <p:txBody>
          <a:bodyPr>
            <a:normAutofit/>
          </a:bodyPr>
          <a:lstStyle/>
          <a:p>
            <a:pPr>
              <a:spcBef>
                <a:spcPts val="600"/>
              </a:spcBef>
              <a:spcAft>
                <a:spcPts val="1200"/>
              </a:spcAft>
            </a:pPr>
            <a:r>
              <a:rPr lang="el-GR" sz="2400" dirty="0">
                <a:solidFill>
                  <a:schemeClr val="bg1"/>
                </a:solidFill>
                <a:latin typeface="Arial" panose="020B0604020202020204" pitchFamily="34" charset="0"/>
                <a:cs typeface="Arial" panose="020B0604020202020204" pitchFamily="34" charset="0"/>
              </a:rPr>
              <a:t>Βασικός </a:t>
            </a:r>
            <a:r>
              <a:rPr lang="el-GR" sz="2400" dirty="0" err="1">
                <a:solidFill>
                  <a:schemeClr val="bg1"/>
                </a:solidFill>
                <a:latin typeface="Arial" panose="020B0604020202020204" pitchFamily="34" charset="0"/>
                <a:cs typeface="Arial" panose="020B0604020202020204" pitchFamily="34" charset="0"/>
              </a:rPr>
              <a:t>εργαστηριάκος</a:t>
            </a:r>
            <a:r>
              <a:rPr lang="el-GR" sz="2400" dirty="0">
                <a:solidFill>
                  <a:schemeClr val="bg1"/>
                </a:solidFill>
                <a:latin typeface="Arial" panose="020B0604020202020204" pitchFamily="34" charset="0"/>
                <a:cs typeface="Arial" panose="020B0604020202020204" pitchFamily="34" charset="0"/>
              </a:rPr>
              <a:t> έλεγχος</a:t>
            </a:r>
          </a:p>
          <a:p>
            <a:pPr>
              <a:spcBef>
                <a:spcPts val="600"/>
              </a:spcBef>
              <a:spcAft>
                <a:spcPts val="1200"/>
              </a:spcAft>
            </a:pPr>
            <a:r>
              <a:rPr lang="el-GR" sz="2400" dirty="0">
                <a:solidFill>
                  <a:schemeClr val="bg1"/>
                </a:solidFill>
                <a:latin typeface="Arial" panose="020B0604020202020204" pitchFamily="34" charset="0"/>
                <a:cs typeface="Arial" panose="020B0604020202020204" pitchFamily="34" charset="0"/>
              </a:rPr>
              <a:t>Απεικονιστικός έλεγχος</a:t>
            </a:r>
          </a:p>
          <a:p>
            <a:pPr>
              <a:spcBef>
                <a:spcPts val="600"/>
              </a:spcBef>
              <a:spcAft>
                <a:spcPts val="1200"/>
              </a:spcAft>
            </a:pPr>
            <a:r>
              <a:rPr lang="el-GR" sz="2400" dirty="0">
                <a:solidFill>
                  <a:schemeClr val="bg1"/>
                </a:solidFill>
                <a:latin typeface="Arial" panose="020B0604020202020204" pitchFamily="34" charset="0"/>
                <a:cs typeface="Arial" panose="020B0604020202020204" pitchFamily="34" charset="0"/>
              </a:rPr>
              <a:t>ΩΡΛ εκτίμηση</a:t>
            </a:r>
          </a:p>
          <a:p>
            <a:pPr>
              <a:spcBef>
                <a:spcPts val="600"/>
              </a:spcBef>
              <a:spcAft>
                <a:spcPts val="1200"/>
              </a:spcAft>
            </a:pPr>
            <a:r>
              <a:rPr lang="el-GR" sz="2400" dirty="0" err="1">
                <a:solidFill>
                  <a:schemeClr val="bg1"/>
                </a:solidFill>
                <a:latin typeface="Arial" panose="020B0604020202020204" pitchFamily="34" charset="0"/>
                <a:cs typeface="Arial" panose="020B0604020202020204" pitchFamily="34" charset="0"/>
              </a:rPr>
              <a:t>Γαστροσκόπηση</a:t>
            </a:r>
            <a:endParaRPr lang="el-GR" sz="2400" dirty="0">
              <a:solidFill>
                <a:schemeClr val="bg1"/>
              </a:solidFill>
              <a:latin typeface="Arial" panose="020B0604020202020204" pitchFamily="34" charset="0"/>
              <a:cs typeface="Arial" panose="020B0604020202020204" pitchFamily="34" charset="0"/>
            </a:endParaRPr>
          </a:p>
          <a:p>
            <a:pPr>
              <a:spcBef>
                <a:spcPts val="600"/>
              </a:spcBef>
              <a:spcAft>
                <a:spcPts val="1200"/>
              </a:spcAft>
            </a:pPr>
            <a:r>
              <a:rPr lang="el-GR" sz="2400" dirty="0">
                <a:solidFill>
                  <a:schemeClr val="bg1"/>
                </a:solidFill>
                <a:latin typeface="Arial" panose="020B0604020202020204" pitchFamily="34" charset="0"/>
                <a:cs typeface="Arial" panose="020B0604020202020204" pitchFamily="34" charset="0"/>
              </a:rPr>
              <a:t>Βιοψία λεμφαδένα</a:t>
            </a:r>
          </a:p>
          <a:p>
            <a:pPr>
              <a:spcBef>
                <a:spcPts val="600"/>
              </a:spcBef>
              <a:spcAft>
                <a:spcPts val="1200"/>
              </a:spcAft>
            </a:pPr>
            <a:endParaRPr lang="el-GR"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57750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27DE462-C78D-3606-36DD-FBDE9D7E2DA2}"/>
              </a:ext>
            </a:extLst>
          </p:cNvPr>
          <p:cNvSpPr>
            <a:spLocks noGrp="1"/>
          </p:cNvSpPr>
          <p:nvPr>
            <p:ph type="title"/>
          </p:nvPr>
        </p:nvSpPr>
        <p:spPr>
          <a:xfrm>
            <a:off x="838200" y="365126"/>
            <a:ext cx="10515600" cy="649636"/>
          </a:xfrm>
        </p:spPr>
        <p:txBody>
          <a:bodyPr>
            <a:normAutofit/>
          </a:bodyPr>
          <a:lstStyle/>
          <a:p>
            <a:r>
              <a:rPr lang="el-GR" sz="3200" b="1" dirty="0">
                <a:solidFill>
                  <a:schemeClr val="tx1">
                    <a:lumMod val="65000"/>
                    <a:lumOff val="35000"/>
                  </a:schemeClr>
                </a:solidFill>
                <a:latin typeface="Arial" panose="020B0604020202020204" pitchFamily="34" charset="0"/>
                <a:cs typeface="Arial" panose="020B0604020202020204" pitchFamily="34" charset="0"/>
              </a:rPr>
              <a:t>Πως θα προχωρήσουμε τη διαγνωστική διερεύνηση;</a:t>
            </a:r>
          </a:p>
        </p:txBody>
      </p:sp>
      <p:sp>
        <p:nvSpPr>
          <p:cNvPr id="3" name="Θέση περιεχομένου 2">
            <a:extLst>
              <a:ext uri="{FF2B5EF4-FFF2-40B4-BE49-F238E27FC236}">
                <a16:creationId xmlns:a16="http://schemas.microsoft.com/office/drawing/2014/main" xmlns="" id="{5F101E23-6115-5E18-08CB-ABD914CE0E9A}"/>
              </a:ext>
            </a:extLst>
          </p:cNvPr>
          <p:cNvSpPr>
            <a:spLocks noGrp="1"/>
          </p:cNvSpPr>
          <p:nvPr>
            <p:ph idx="1"/>
          </p:nvPr>
        </p:nvSpPr>
        <p:spPr>
          <a:xfrm>
            <a:off x="927410" y="1610170"/>
            <a:ext cx="9699702" cy="2995283"/>
          </a:xfrm>
        </p:spPr>
        <p:txBody>
          <a:bodyPr>
            <a:normAutofit/>
          </a:bodyPr>
          <a:lstStyle/>
          <a:p>
            <a:pPr>
              <a:spcBef>
                <a:spcPts val="600"/>
              </a:spcBef>
              <a:spcAft>
                <a:spcPts val="1200"/>
              </a:spcAft>
            </a:pPr>
            <a:r>
              <a:rPr lang="el-GR" sz="2400" dirty="0">
                <a:latin typeface="Arial" panose="020B0604020202020204" pitchFamily="34" charset="0"/>
                <a:cs typeface="Arial" panose="020B0604020202020204" pitchFamily="34" charset="0"/>
              </a:rPr>
              <a:t>Βασικός </a:t>
            </a:r>
            <a:r>
              <a:rPr lang="el-GR" sz="2400" dirty="0" err="1">
                <a:latin typeface="Arial" panose="020B0604020202020204" pitchFamily="34" charset="0"/>
                <a:cs typeface="Arial" panose="020B0604020202020204" pitchFamily="34" charset="0"/>
              </a:rPr>
              <a:t>εργαστηριάκος</a:t>
            </a:r>
            <a:r>
              <a:rPr lang="el-GR" sz="2400" dirty="0">
                <a:latin typeface="Arial" panose="020B0604020202020204" pitchFamily="34" charset="0"/>
                <a:cs typeface="Arial" panose="020B0604020202020204" pitchFamily="34" charset="0"/>
              </a:rPr>
              <a:t> έλεγχος</a:t>
            </a:r>
          </a:p>
          <a:p>
            <a:pPr>
              <a:spcBef>
                <a:spcPts val="600"/>
              </a:spcBef>
              <a:spcAft>
                <a:spcPts val="1200"/>
              </a:spcAft>
            </a:pPr>
            <a:r>
              <a:rPr lang="el-GR" sz="2400" dirty="0">
                <a:latin typeface="Arial" panose="020B0604020202020204" pitchFamily="34" charset="0"/>
                <a:cs typeface="Arial" panose="020B0604020202020204" pitchFamily="34" charset="0"/>
              </a:rPr>
              <a:t>Απεικονιστικός έλεγχος</a:t>
            </a:r>
          </a:p>
          <a:p>
            <a:pPr>
              <a:spcBef>
                <a:spcPts val="600"/>
              </a:spcBef>
              <a:spcAft>
                <a:spcPts val="1200"/>
              </a:spcAft>
            </a:pPr>
            <a:r>
              <a:rPr lang="el-GR" sz="2400" dirty="0">
                <a:latin typeface="Arial" panose="020B0604020202020204" pitchFamily="34" charset="0"/>
                <a:cs typeface="Arial" panose="020B0604020202020204" pitchFamily="34" charset="0"/>
              </a:rPr>
              <a:t>ΩΡΛ εκτίμηση</a:t>
            </a:r>
          </a:p>
          <a:p>
            <a:pPr>
              <a:spcBef>
                <a:spcPts val="600"/>
              </a:spcBef>
              <a:spcAft>
                <a:spcPts val="1200"/>
              </a:spcAft>
            </a:pPr>
            <a:r>
              <a:rPr lang="el-GR" sz="2400" dirty="0" err="1">
                <a:latin typeface="Arial" panose="020B0604020202020204" pitchFamily="34" charset="0"/>
                <a:cs typeface="Arial" panose="020B0604020202020204" pitchFamily="34" charset="0"/>
              </a:rPr>
              <a:t>Γαστροσκόπηση</a:t>
            </a:r>
            <a:endParaRPr lang="el-GR" sz="2400" dirty="0">
              <a:latin typeface="Arial" panose="020B0604020202020204" pitchFamily="34" charset="0"/>
              <a:cs typeface="Arial" panose="020B0604020202020204" pitchFamily="34" charset="0"/>
            </a:endParaRPr>
          </a:p>
          <a:p>
            <a:pPr>
              <a:spcBef>
                <a:spcPts val="600"/>
              </a:spcBef>
              <a:spcAft>
                <a:spcPts val="1200"/>
              </a:spcAft>
            </a:pPr>
            <a:r>
              <a:rPr lang="el-GR" sz="2400" dirty="0">
                <a:latin typeface="Arial" panose="020B0604020202020204" pitchFamily="34" charset="0"/>
                <a:cs typeface="Arial" panose="020B0604020202020204" pitchFamily="34" charset="0"/>
              </a:rPr>
              <a:t>Βιοψία λεμφαδένα</a:t>
            </a:r>
          </a:p>
          <a:p>
            <a:pPr>
              <a:spcBef>
                <a:spcPts val="600"/>
              </a:spcBef>
              <a:spcAft>
                <a:spcPts val="1200"/>
              </a:spcAft>
            </a:pPr>
            <a:endParaRPr lang="el-G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65967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4FDB25-6FA7-944B-A70B-87F344C8A7CC}"/>
              </a:ext>
            </a:extLst>
          </p:cNvPr>
          <p:cNvSpPr>
            <a:spLocks noGrp="1"/>
          </p:cNvSpPr>
          <p:nvPr>
            <p:ph type="title"/>
          </p:nvPr>
        </p:nvSpPr>
        <p:spPr>
          <a:xfrm>
            <a:off x="838200" y="253614"/>
            <a:ext cx="10515600" cy="616182"/>
          </a:xfrm>
        </p:spPr>
        <p:txBody>
          <a:bodyPr>
            <a:normAutofit/>
          </a:bodyPr>
          <a:lstStyle/>
          <a:p>
            <a:pPr algn="ctr"/>
            <a:r>
              <a:rPr lang="el-GR" sz="36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Εργαστηριακός έλεγχος</a:t>
            </a:r>
          </a:p>
        </p:txBody>
      </p:sp>
      <p:sp>
        <p:nvSpPr>
          <p:cNvPr id="3" name="Θέση περιεχομένου 2">
            <a:extLst>
              <a:ext uri="{FF2B5EF4-FFF2-40B4-BE49-F238E27FC236}">
                <a16:creationId xmlns:a16="http://schemas.microsoft.com/office/drawing/2014/main" xmlns="" id="{123024C8-98A0-6A43-9612-980C2BCB593D}"/>
              </a:ext>
            </a:extLst>
          </p:cNvPr>
          <p:cNvSpPr>
            <a:spLocks noGrp="1"/>
          </p:cNvSpPr>
          <p:nvPr>
            <p:ph idx="1"/>
          </p:nvPr>
        </p:nvSpPr>
        <p:spPr>
          <a:xfrm>
            <a:off x="381928" y="1175272"/>
            <a:ext cx="11428143" cy="3976592"/>
          </a:xfrm>
        </p:spPr>
        <p:txBody>
          <a:bodyPr>
            <a:normAutofit/>
          </a:bodyPr>
          <a:lstStyle/>
          <a:p>
            <a:pPr>
              <a:spcBef>
                <a:spcPts val="600"/>
              </a:spcBef>
              <a:spcAft>
                <a:spcPts val="1200"/>
              </a:spcAft>
            </a:pPr>
            <a:r>
              <a:rPr lang="el-GR" sz="2400" b="1" dirty="0">
                <a:latin typeface="Tahoma" panose="020B0604030504040204" pitchFamily="34" charset="0"/>
                <a:ea typeface="Tahoma" panose="020B0604030504040204" pitchFamily="34" charset="0"/>
                <a:cs typeface="Tahoma" panose="020B0604030504040204" pitchFamily="34" charset="0"/>
              </a:rPr>
              <a:t>Γεν. αίματος</a:t>
            </a:r>
          </a:p>
          <a:p>
            <a:pPr lvl="1">
              <a:lnSpc>
                <a:spcPct val="130000"/>
              </a:lnSpc>
              <a:spcBef>
                <a:spcPts val="600"/>
              </a:spcBef>
              <a:spcAft>
                <a:spcPts val="1200"/>
              </a:spcAft>
            </a:pPr>
            <a:r>
              <a:rPr lang="en-US" dirty="0" err="1">
                <a:latin typeface="Tahoma" panose="020B0604030504040204" pitchFamily="34" charset="0"/>
                <a:ea typeface="Tahoma" panose="020B0604030504040204" pitchFamily="34" charset="0"/>
                <a:cs typeface="Tahoma" panose="020B0604030504040204" pitchFamily="34" charset="0"/>
              </a:rPr>
              <a:t>Ht</a:t>
            </a:r>
            <a:r>
              <a:rPr lang="en-US" dirty="0">
                <a:latin typeface="Tahoma" panose="020B0604030504040204" pitchFamily="34" charset="0"/>
                <a:ea typeface="Tahoma" panose="020B0604030504040204" pitchFamily="34" charset="0"/>
                <a:cs typeface="Tahoma" panose="020B0604030504040204" pitchFamily="34" charset="0"/>
              </a:rPr>
              <a:t>: 35.6%, Hb: 11.2g/dl, MCV: 74.9fL, MCH: 22.8pg, WBC: 5780x 10</a:t>
            </a:r>
            <a:r>
              <a:rPr lang="en-US" baseline="30000" dirty="0">
                <a:latin typeface="Tahoma" panose="020B0604030504040204" pitchFamily="34" charset="0"/>
                <a:ea typeface="Tahoma" panose="020B0604030504040204" pitchFamily="34" charset="0"/>
                <a:cs typeface="Tahoma" panose="020B0604030504040204" pitchFamily="34" charset="0"/>
              </a:rPr>
              <a:t>6</a:t>
            </a:r>
            <a:r>
              <a:rPr lang="en-US" dirty="0">
                <a:latin typeface="Tahoma" panose="020B0604030504040204" pitchFamily="34" charset="0"/>
                <a:ea typeface="Tahoma" panose="020B0604030504040204" pitchFamily="34" charset="0"/>
                <a:cs typeface="Tahoma" panose="020B0604030504040204" pitchFamily="34" charset="0"/>
              </a:rPr>
              <a:t>/L, NEUT: 3280x 10</a:t>
            </a:r>
            <a:r>
              <a:rPr lang="en-US" baseline="30000" dirty="0">
                <a:latin typeface="Tahoma" panose="020B0604030504040204" pitchFamily="34" charset="0"/>
                <a:ea typeface="Tahoma" panose="020B0604030504040204" pitchFamily="34" charset="0"/>
                <a:cs typeface="Tahoma" panose="020B0604030504040204" pitchFamily="34" charset="0"/>
              </a:rPr>
              <a:t>6</a:t>
            </a:r>
            <a:r>
              <a:rPr lang="en-US" dirty="0">
                <a:latin typeface="Tahoma" panose="020B0604030504040204" pitchFamily="34" charset="0"/>
                <a:ea typeface="Tahoma" panose="020B0604030504040204" pitchFamily="34" charset="0"/>
                <a:cs typeface="Tahoma" panose="020B0604030504040204" pitchFamily="34" charset="0"/>
              </a:rPr>
              <a:t>/L, LYMPH: 1530x 10</a:t>
            </a:r>
            <a:r>
              <a:rPr lang="en-US" baseline="30000" dirty="0">
                <a:latin typeface="Tahoma" panose="020B0604030504040204" pitchFamily="34" charset="0"/>
                <a:ea typeface="Tahoma" panose="020B0604030504040204" pitchFamily="34" charset="0"/>
                <a:cs typeface="Tahoma" panose="020B0604030504040204" pitchFamily="34" charset="0"/>
              </a:rPr>
              <a:t>6</a:t>
            </a:r>
            <a:r>
              <a:rPr lang="en-US" dirty="0">
                <a:latin typeface="Tahoma" panose="020B0604030504040204" pitchFamily="34" charset="0"/>
                <a:ea typeface="Tahoma" panose="020B0604030504040204" pitchFamily="34" charset="0"/>
                <a:cs typeface="Tahoma" panose="020B0604030504040204" pitchFamily="34" charset="0"/>
              </a:rPr>
              <a:t>/L, MONO: 690x 10</a:t>
            </a:r>
            <a:r>
              <a:rPr lang="en-US" baseline="30000" dirty="0">
                <a:latin typeface="Tahoma" panose="020B0604030504040204" pitchFamily="34" charset="0"/>
                <a:ea typeface="Tahoma" panose="020B0604030504040204" pitchFamily="34" charset="0"/>
                <a:cs typeface="Tahoma" panose="020B0604030504040204" pitchFamily="34" charset="0"/>
              </a:rPr>
              <a:t>6</a:t>
            </a:r>
            <a:r>
              <a:rPr lang="en-US" dirty="0">
                <a:latin typeface="Tahoma" panose="020B0604030504040204" pitchFamily="34" charset="0"/>
                <a:ea typeface="Tahoma" panose="020B0604030504040204" pitchFamily="34" charset="0"/>
                <a:cs typeface="Tahoma" panose="020B0604030504040204" pitchFamily="34" charset="0"/>
              </a:rPr>
              <a:t>/L</a:t>
            </a:r>
          </a:p>
          <a:p>
            <a:pPr>
              <a:spcBef>
                <a:spcPts val="600"/>
              </a:spcBef>
              <a:spcAft>
                <a:spcPts val="1200"/>
              </a:spcAft>
            </a:pPr>
            <a:r>
              <a:rPr lang="el-GR" sz="2400" b="1" dirty="0">
                <a:latin typeface="Tahoma" panose="020B0604030504040204" pitchFamily="34" charset="0"/>
                <a:ea typeface="Tahoma" panose="020B0604030504040204" pitchFamily="34" charset="0"/>
                <a:cs typeface="Tahoma" panose="020B0604030504040204" pitchFamily="34" charset="0"/>
              </a:rPr>
              <a:t>Δείκτες φλεγμονής</a:t>
            </a:r>
          </a:p>
          <a:p>
            <a:pPr lvl="1">
              <a:spcBef>
                <a:spcPts val="600"/>
              </a:spcBef>
              <a:spcAft>
                <a:spcPts val="1200"/>
              </a:spcAft>
            </a:pPr>
            <a:r>
              <a:rPr lang="el-GR" dirty="0">
                <a:latin typeface="Tahoma" panose="020B0604030504040204" pitchFamily="34" charset="0"/>
                <a:ea typeface="Tahoma" panose="020B0604030504040204" pitchFamily="34" charset="0"/>
                <a:cs typeface="Tahoma" panose="020B0604030504040204" pitchFamily="34" charset="0"/>
              </a:rPr>
              <a:t>ΤΚΕ: 38</a:t>
            </a:r>
            <a:r>
              <a:rPr lang="en-US" dirty="0">
                <a:latin typeface="Tahoma" panose="020B0604030504040204" pitchFamily="34" charset="0"/>
                <a:ea typeface="Tahoma" panose="020B0604030504040204" pitchFamily="34" charset="0"/>
                <a:cs typeface="Tahoma" panose="020B0604030504040204" pitchFamily="34" charset="0"/>
              </a:rPr>
              <a:t>mm, CRP: 4.6</a:t>
            </a:r>
            <a:r>
              <a:rPr lang="el-GR" dirty="0">
                <a:latin typeface="Tahoma" panose="020B0604030504040204" pitchFamily="34" charset="0"/>
                <a:ea typeface="Tahoma" panose="020B0604030504040204" pitchFamily="34" charset="0"/>
                <a:cs typeface="Tahoma" panose="020B0604030504040204" pitchFamily="34" charset="0"/>
              </a:rPr>
              <a:t>μ</a:t>
            </a:r>
            <a:r>
              <a:rPr lang="en-US" dirty="0">
                <a:latin typeface="Tahoma" panose="020B0604030504040204" pitchFamily="34" charset="0"/>
                <a:ea typeface="Tahoma" panose="020B0604030504040204" pitchFamily="34" charset="0"/>
                <a:cs typeface="Tahoma" panose="020B0604030504040204" pitchFamily="34" charset="0"/>
              </a:rPr>
              <a:t>g/ml (&lt;6.0</a:t>
            </a:r>
            <a:r>
              <a:rPr lang="el-GR" dirty="0">
                <a:latin typeface="Tahoma" panose="020B0604030504040204" pitchFamily="34" charset="0"/>
                <a:ea typeface="Tahoma" panose="020B0604030504040204" pitchFamily="34" charset="0"/>
                <a:cs typeface="Tahoma" panose="020B0604030504040204" pitchFamily="34" charset="0"/>
              </a:rPr>
              <a:t> μ</a:t>
            </a:r>
            <a:r>
              <a:rPr lang="en-US" dirty="0">
                <a:latin typeface="Tahoma" panose="020B0604030504040204" pitchFamily="34" charset="0"/>
                <a:ea typeface="Tahoma" panose="020B0604030504040204" pitchFamily="34" charset="0"/>
                <a:cs typeface="Tahoma" panose="020B0604030504040204" pitchFamily="34" charset="0"/>
              </a:rPr>
              <a:t>g/ml)</a:t>
            </a:r>
            <a:endParaRPr lang="el-GR" dirty="0">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1200"/>
              </a:spcAft>
            </a:pPr>
            <a:r>
              <a:rPr lang="el-GR" sz="2400" b="1" dirty="0" err="1">
                <a:latin typeface="Tahoma" panose="020B0604030504040204" pitchFamily="34" charset="0"/>
                <a:ea typeface="Tahoma" panose="020B0604030504040204" pitchFamily="34" charset="0"/>
                <a:cs typeface="Tahoma" panose="020B0604030504040204" pitchFamily="34" charset="0"/>
              </a:rPr>
              <a:t>Βιοχημικ</a:t>
            </a:r>
            <a:r>
              <a:rPr lang="en-US" sz="2400" b="1" dirty="0">
                <a:latin typeface="Tahoma" panose="020B0604030504040204" pitchFamily="34" charset="0"/>
                <a:ea typeface="Tahoma" panose="020B0604030504040204" pitchFamily="34" charset="0"/>
                <a:cs typeface="Tahoma" panose="020B0604030504040204" pitchFamily="34" charset="0"/>
              </a:rPr>
              <a:t>ό</a:t>
            </a:r>
            <a:r>
              <a:rPr lang="el-GR" sz="2400" b="1" dirty="0">
                <a:latin typeface="Tahoma" panose="020B0604030504040204" pitchFamily="34" charset="0"/>
                <a:ea typeface="Tahoma" panose="020B0604030504040204" pitchFamily="34" charset="0"/>
                <a:cs typeface="Tahoma" panose="020B0604030504040204" pitchFamily="34" charset="0"/>
              </a:rPr>
              <a:t>ς έλεγχος/ </a:t>
            </a:r>
            <a:r>
              <a:rPr lang="el-GR" sz="2400" b="1" dirty="0" err="1">
                <a:latin typeface="Tahoma" panose="020B0604030504040204" pitchFamily="34" charset="0"/>
                <a:ea typeface="Tahoma" panose="020B0604030504040204" pitchFamily="34" charset="0"/>
                <a:cs typeface="Tahoma" panose="020B0604030504040204" pitchFamily="34" charset="0"/>
              </a:rPr>
              <a:t>Νέοπλασματικοί</a:t>
            </a:r>
            <a:r>
              <a:rPr lang="el-GR" sz="2400" b="1" dirty="0">
                <a:latin typeface="Tahoma" panose="020B0604030504040204" pitchFamily="34" charset="0"/>
                <a:ea typeface="Tahoma" panose="020B0604030504040204" pitchFamily="34" charset="0"/>
                <a:cs typeface="Tahoma" panose="020B0604030504040204" pitchFamily="34" charset="0"/>
              </a:rPr>
              <a:t> δείκτες</a:t>
            </a:r>
            <a:endParaRPr lang="en-US" sz="2400" b="1" dirty="0">
              <a:latin typeface="Tahoma" panose="020B0604030504040204" pitchFamily="34" charset="0"/>
              <a:ea typeface="Tahoma" panose="020B0604030504040204" pitchFamily="34" charset="0"/>
              <a:cs typeface="Tahoma" panose="020B0604030504040204" pitchFamily="34" charset="0"/>
            </a:endParaRPr>
          </a:p>
          <a:p>
            <a:pPr lvl="1">
              <a:spcBef>
                <a:spcPts val="600"/>
              </a:spcBef>
              <a:spcAft>
                <a:spcPts val="1200"/>
              </a:spcAft>
            </a:pPr>
            <a:r>
              <a:rPr lang="el-GR" sz="2200" dirty="0" err="1">
                <a:latin typeface="Tahoma" panose="020B0604030504040204" pitchFamily="34" charset="0"/>
                <a:ea typeface="Tahoma" panose="020B0604030504040204" pitchFamily="34" charset="0"/>
                <a:cs typeface="Tahoma" panose="020B0604030504040204" pitchFamily="34" charset="0"/>
              </a:rPr>
              <a:t>κ.φ</a:t>
            </a:r>
            <a:r>
              <a:rPr lang="el-GR" sz="2200" dirty="0">
                <a:latin typeface="Tahoma" panose="020B0604030504040204" pitchFamily="34" charset="0"/>
                <a:ea typeface="Tahoma" panose="020B0604030504040204" pitchFamily="34" charset="0"/>
                <a:cs typeface="Tahoma" panose="020B0604030504040204" pitchFamily="34" charset="0"/>
              </a:rPr>
              <a:t> εκτός </a:t>
            </a:r>
            <a:r>
              <a:rPr lang="en-US" sz="2200" dirty="0">
                <a:latin typeface="Tahoma" panose="020B0604030504040204" pitchFamily="34" charset="0"/>
                <a:ea typeface="Tahoma" panose="020B0604030504040204" pitchFamily="34" charset="0"/>
                <a:cs typeface="Tahoma" panose="020B0604030504040204" pitchFamily="34" charset="0"/>
              </a:rPr>
              <a:t>LDH: 696.4U/L (0.0- 460.0U/L), </a:t>
            </a:r>
            <a:r>
              <a:rPr lang="el-GR" sz="2200" dirty="0">
                <a:latin typeface="Tahoma" panose="020B0604030504040204" pitchFamily="34" charset="0"/>
                <a:ea typeface="Tahoma" panose="020B0604030504040204" pitchFamily="34" charset="0"/>
                <a:cs typeface="Tahoma" panose="020B0604030504040204" pitchFamily="34" charset="0"/>
              </a:rPr>
              <a:t>β2-μικροσφαιρίνη: 5.6</a:t>
            </a:r>
            <a:r>
              <a:rPr lang="en-US" sz="2200" dirty="0">
                <a:latin typeface="Tahoma" panose="020B0604030504040204" pitchFamily="34" charset="0"/>
                <a:ea typeface="Tahoma" panose="020B0604030504040204" pitchFamily="34" charset="0"/>
                <a:cs typeface="Tahoma" panose="020B0604030504040204" pitchFamily="34" charset="0"/>
              </a:rPr>
              <a:t>mg/L (1.0- 2.6mg/L)</a:t>
            </a:r>
            <a:endParaRPr lang="el-GR" sz="2200" dirty="0">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1200"/>
              </a:spcAft>
            </a:pPr>
            <a:endParaRPr lang="el-GR" dirty="0"/>
          </a:p>
        </p:txBody>
      </p:sp>
    </p:spTree>
    <p:extLst>
      <p:ext uri="{BB962C8B-B14F-4D97-AF65-F5344CB8AC3E}">
        <p14:creationId xmlns:p14="http://schemas.microsoft.com/office/powerpoint/2010/main" xmlns="" val="749666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xmlns="" id="{0E701663-B3C2-731C-05A9-D0C2EA7FFDF0}"/>
              </a:ext>
            </a:extLst>
          </p:cNvPr>
          <p:cNvSpPr>
            <a:spLocks noGrp="1"/>
          </p:cNvSpPr>
          <p:nvPr>
            <p:ph type="title"/>
          </p:nvPr>
        </p:nvSpPr>
        <p:spPr>
          <a:xfrm>
            <a:off x="609600" y="327760"/>
            <a:ext cx="8229600" cy="690563"/>
          </a:xfrm>
        </p:spPr>
        <p:txBody>
          <a:bodyPr>
            <a:normAutofit/>
          </a:bodyPr>
          <a:lstStyle/>
          <a:p>
            <a:r>
              <a:rPr lang="el-GR" altLang="el-GR" sz="3200" b="1" dirty="0">
                <a:solidFill>
                  <a:schemeClr val="tx1">
                    <a:lumMod val="65000"/>
                    <a:lumOff val="35000"/>
                  </a:schemeClr>
                </a:solidFill>
                <a:latin typeface="Arial" panose="020B0604020202020204" pitchFamily="34" charset="0"/>
                <a:cs typeface="Arial" panose="020B0604020202020204" pitchFamily="34" charset="0"/>
              </a:rPr>
              <a:t>Απεικονιστικός έλεγχος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-CTs</a:t>
            </a:r>
            <a:endParaRPr lang="el-GR"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195" name="Content Placeholder 2">
            <a:extLst>
              <a:ext uri="{FF2B5EF4-FFF2-40B4-BE49-F238E27FC236}">
                <a16:creationId xmlns:a16="http://schemas.microsoft.com/office/drawing/2014/main" xmlns="" id="{6644E10A-143E-D2F3-CCE4-3E5BA94F3827}"/>
              </a:ext>
            </a:extLst>
          </p:cNvPr>
          <p:cNvSpPr>
            <a:spLocks noGrp="1"/>
          </p:cNvSpPr>
          <p:nvPr>
            <p:ph idx="1"/>
          </p:nvPr>
        </p:nvSpPr>
        <p:spPr>
          <a:xfrm>
            <a:off x="609600" y="1118684"/>
            <a:ext cx="11082531" cy="4378867"/>
          </a:xfrm>
        </p:spPr>
        <p:txBody>
          <a:bodyPr/>
          <a:lstStyle/>
          <a:p>
            <a:r>
              <a:rPr lang="en-US" altLang="el-GR" sz="2400" b="1" dirty="0">
                <a:solidFill>
                  <a:srgbClr val="C00000"/>
                </a:solidFill>
                <a:latin typeface="Arial" panose="020B0604020202020204" pitchFamily="34" charset="0"/>
                <a:cs typeface="Arial" panose="020B0604020202020204" pitchFamily="34" charset="0"/>
              </a:rPr>
              <a:t>CT </a:t>
            </a:r>
            <a:r>
              <a:rPr lang="el-GR" altLang="el-GR" sz="2400" b="1" dirty="0">
                <a:solidFill>
                  <a:srgbClr val="C00000"/>
                </a:solidFill>
                <a:latin typeface="Arial" panose="020B0604020202020204" pitchFamily="34" charset="0"/>
                <a:cs typeface="Arial" panose="020B0604020202020204" pitchFamily="34" charset="0"/>
              </a:rPr>
              <a:t>τραχήλου:</a:t>
            </a:r>
            <a:r>
              <a:rPr lang="el-GR" altLang="el-GR" sz="2400" dirty="0">
                <a:latin typeface="Arial" panose="020B0604020202020204" pitchFamily="34" charset="0"/>
                <a:cs typeface="Arial" panose="020B0604020202020204" pitchFamily="34" charset="0"/>
              </a:rPr>
              <a:t> </a:t>
            </a:r>
            <a:endParaRPr lang="en-US" altLang="el-GR" sz="2400" dirty="0">
              <a:latin typeface="Arial" panose="020B0604020202020204" pitchFamily="34" charset="0"/>
              <a:cs typeface="Arial" panose="020B0604020202020204" pitchFamily="34" charset="0"/>
            </a:endParaRPr>
          </a:p>
          <a:p>
            <a:pPr lvl="1"/>
            <a:r>
              <a:rPr lang="el-GR" altLang="el-GR" sz="2000" dirty="0">
                <a:latin typeface="Arial" panose="020B0604020202020204" pitchFamily="34" charset="0"/>
                <a:cs typeface="Arial" panose="020B0604020202020204" pitchFamily="34" charset="0"/>
              </a:rPr>
              <a:t>Συμπαγής μάζα στην αριστερή τραχηλική περιοχή, η οποία εκτείνεται έως το ανώτερο μεσοθωράκιο </a:t>
            </a:r>
            <a:r>
              <a:rPr lang="el-GR" altLang="el-GR" sz="2000" dirty="0" err="1">
                <a:latin typeface="Arial" panose="020B0604020202020204" pitchFamily="34" charset="0"/>
                <a:cs typeface="Arial" panose="020B0604020202020204" pitchFamily="34" charset="0"/>
              </a:rPr>
              <a:t>ασαφοποιώντας</a:t>
            </a:r>
            <a:r>
              <a:rPr lang="el-GR" altLang="el-GR" sz="2000" dirty="0">
                <a:latin typeface="Arial" panose="020B0604020202020204" pitchFamily="34" charset="0"/>
                <a:cs typeface="Arial" panose="020B0604020202020204" pitchFamily="34" charset="0"/>
              </a:rPr>
              <a:t> και συγκαλύπτοντας τα όρια του αριστερού λοβού του θυρεοειδούς, προκαλώντας μετατόπιση προς τα δεξιά των ανατομικών δομών του τραχήλου καθώς και συμπιεστικά φαινόμενα. Το ανωτέρω εύρημα προφανώς οφείλεται σε διογκωμένους λεμφαδένες (</a:t>
            </a:r>
            <a:r>
              <a:rPr lang="en-US" altLang="el-GR" sz="2000" dirty="0">
                <a:latin typeface="Arial" panose="020B0604020202020204" pitchFamily="34" charset="0"/>
                <a:cs typeface="Arial" panose="020B0604020202020204" pitchFamily="34" charset="0"/>
              </a:rPr>
              <a:t>block </a:t>
            </a:r>
            <a:r>
              <a:rPr lang="el-GR" altLang="el-GR" sz="2000" dirty="0">
                <a:latin typeface="Arial" panose="020B0604020202020204" pitchFamily="34" charset="0"/>
                <a:cs typeface="Arial" panose="020B0604020202020204" pitchFamily="34" charset="0"/>
              </a:rPr>
              <a:t>λεμφαδένων), </a:t>
            </a:r>
            <a:r>
              <a:rPr lang="el-GR" altLang="el-GR" sz="2000" dirty="0" err="1">
                <a:latin typeface="Arial" panose="020B0604020202020204" pitchFamily="34" charset="0"/>
                <a:cs typeface="Arial" panose="020B0604020202020204" pitchFamily="34" charset="0"/>
              </a:rPr>
              <a:t>προλαρυγγικούς</a:t>
            </a:r>
            <a:r>
              <a:rPr lang="el-GR" altLang="el-GR" sz="2000" dirty="0">
                <a:latin typeface="Arial" panose="020B0604020202020204" pitchFamily="34" charset="0"/>
                <a:cs typeface="Arial" panose="020B0604020202020204" pitchFamily="34" charset="0"/>
              </a:rPr>
              <a:t>, </a:t>
            </a:r>
            <a:r>
              <a:rPr lang="el-GR" altLang="el-GR" sz="2000" dirty="0" err="1">
                <a:latin typeface="Arial" panose="020B0604020202020204" pitchFamily="34" charset="0"/>
                <a:cs typeface="Arial" panose="020B0604020202020204" pitchFamily="34" charset="0"/>
              </a:rPr>
              <a:t>παρατραχειακούς</a:t>
            </a:r>
            <a:r>
              <a:rPr lang="el-GR" altLang="el-GR" sz="2000" dirty="0">
                <a:latin typeface="Arial" panose="020B0604020202020204" pitchFamily="34" charset="0"/>
                <a:cs typeface="Arial" panose="020B0604020202020204" pitchFamily="34" charset="0"/>
              </a:rPr>
              <a:t>, και </a:t>
            </a:r>
            <a:r>
              <a:rPr lang="el-GR" altLang="el-GR" sz="2000" dirty="0" err="1">
                <a:latin typeface="Arial" panose="020B0604020202020204" pitchFamily="34" charset="0"/>
                <a:cs typeface="Arial" panose="020B0604020202020204" pitchFamily="34" charset="0"/>
              </a:rPr>
              <a:t>παραοισοφαγικούς</a:t>
            </a:r>
            <a:r>
              <a:rPr lang="el-GR" altLang="el-GR" sz="2000" dirty="0">
                <a:latin typeface="Arial" panose="020B0604020202020204" pitchFamily="34" charset="0"/>
                <a:cs typeface="Arial" panose="020B0604020202020204" pitchFamily="34" charset="0"/>
              </a:rPr>
              <a:t>. Αναδεικνύονται επίσης </a:t>
            </a:r>
            <a:r>
              <a:rPr lang="el-GR" altLang="el-GR" sz="2000" dirty="0" err="1">
                <a:latin typeface="Arial" panose="020B0604020202020204" pitchFamily="34" charset="0"/>
                <a:cs typeface="Arial" panose="020B0604020202020204" pitchFamily="34" charset="0"/>
              </a:rPr>
              <a:t>υπογενείδιοι</a:t>
            </a:r>
            <a:r>
              <a:rPr lang="el-GR" altLang="el-GR" sz="2000" dirty="0">
                <a:latin typeface="Arial" panose="020B0604020202020204" pitchFamily="34" charset="0"/>
                <a:cs typeface="Arial" panose="020B0604020202020204" pitchFamily="34" charset="0"/>
              </a:rPr>
              <a:t>, υπογνάθιοι, και εν τω </a:t>
            </a:r>
            <a:r>
              <a:rPr lang="el-GR" altLang="el-GR" sz="2000" dirty="0" err="1">
                <a:latin typeface="Arial" panose="020B0604020202020204" pitchFamily="34" charset="0"/>
                <a:cs typeface="Arial" panose="020B0604020202020204" pitchFamily="34" charset="0"/>
              </a:rPr>
              <a:t>βάθει</a:t>
            </a:r>
            <a:r>
              <a:rPr lang="el-GR" altLang="el-GR" sz="2000" dirty="0">
                <a:latin typeface="Arial" panose="020B0604020202020204" pitchFamily="34" charset="0"/>
                <a:cs typeface="Arial" panose="020B0604020202020204" pitchFamily="34" charset="0"/>
              </a:rPr>
              <a:t> τραχηλικοί λεμφαδένες.</a:t>
            </a:r>
            <a:r>
              <a:rPr lang="el-GR" altLang="el-GR" sz="1800" dirty="0">
                <a:latin typeface="Arial" panose="020B0604020202020204" pitchFamily="34" charset="0"/>
                <a:cs typeface="Arial" panose="020B0604020202020204" pitchFamily="34" charset="0"/>
              </a:rPr>
              <a:t> </a:t>
            </a:r>
          </a:p>
          <a:p>
            <a:r>
              <a:rPr lang="en-US" altLang="el-GR" sz="2400" b="1" dirty="0">
                <a:solidFill>
                  <a:srgbClr val="C00000"/>
                </a:solidFill>
                <a:latin typeface="Arial" panose="020B0604020202020204" pitchFamily="34" charset="0"/>
                <a:cs typeface="Arial" panose="020B0604020202020204" pitchFamily="34" charset="0"/>
              </a:rPr>
              <a:t>CT </a:t>
            </a:r>
            <a:r>
              <a:rPr lang="el-GR" altLang="el-GR" sz="2400" b="1" dirty="0">
                <a:solidFill>
                  <a:srgbClr val="C00000"/>
                </a:solidFill>
                <a:latin typeface="Arial" panose="020B0604020202020204" pitchFamily="34" charset="0"/>
                <a:cs typeface="Arial" panose="020B0604020202020204" pitchFamily="34" charset="0"/>
              </a:rPr>
              <a:t>θώρακος:</a:t>
            </a:r>
            <a:r>
              <a:rPr lang="el-GR" altLang="el-GR" sz="2400" dirty="0">
                <a:latin typeface="Arial" panose="020B0604020202020204" pitchFamily="34" charset="0"/>
                <a:cs typeface="Arial" panose="020B0604020202020204" pitchFamily="34" charset="0"/>
              </a:rPr>
              <a:t> </a:t>
            </a:r>
            <a:endParaRPr lang="en-US" altLang="el-GR" sz="2400" dirty="0">
              <a:latin typeface="Arial" panose="020B0604020202020204" pitchFamily="34" charset="0"/>
              <a:cs typeface="Arial" panose="020B0604020202020204" pitchFamily="34" charset="0"/>
            </a:endParaRPr>
          </a:p>
          <a:p>
            <a:pPr lvl="1"/>
            <a:r>
              <a:rPr lang="el-GR" altLang="el-GR" sz="2000" dirty="0">
                <a:latin typeface="Arial" panose="020B0604020202020204" pitchFamily="34" charset="0"/>
                <a:cs typeface="Arial" panose="020B0604020202020204" pitchFamily="34" charset="0"/>
              </a:rPr>
              <a:t>Μάζα μαλακών μορίων διαστάσεων 3.9 </a:t>
            </a:r>
            <a:r>
              <a:rPr lang="en-US" altLang="el-GR" sz="2000" dirty="0">
                <a:latin typeface="Arial" panose="020B0604020202020204" pitchFamily="34" charset="0"/>
                <a:cs typeface="Arial" panose="020B0604020202020204" pitchFamily="34" charset="0"/>
              </a:rPr>
              <a:t>x 3cm </a:t>
            </a:r>
            <a:r>
              <a:rPr lang="el-GR" altLang="el-GR" sz="2000" dirty="0">
                <a:latin typeface="Arial" panose="020B0604020202020204" pitchFamily="34" charset="0"/>
                <a:cs typeface="Arial" panose="020B0604020202020204" pitchFamily="34" charset="0"/>
              </a:rPr>
              <a:t>στο πρόσθιο μεσοθωράκιο στην περιοχή του θύμου αδένα που αντιστοιχεί σε </a:t>
            </a:r>
            <a:r>
              <a:rPr lang="en-US" altLang="el-GR" sz="2000" dirty="0">
                <a:latin typeface="Arial" panose="020B0604020202020204" pitchFamily="34" charset="0"/>
                <a:cs typeface="Arial" panose="020B0604020202020204" pitchFamily="34" charset="0"/>
              </a:rPr>
              <a:t>block </a:t>
            </a:r>
            <a:r>
              <a:rPr lang="el-GR" altLang="el-GR" sz="2000" dirty="0">
                <a:latin typeface="Arial" panose="020B0604020202020204" pitchFamily="34" charset="0"/>
                <a:cs typeface="Arial" panose="020B0604020202020204" pitchFamily="34" charset="0"/>
              </a:rPr>
              <a:t>λεμφαδένων</a:t>
            </a:r>
            <a:r>
              <a:rPr lang="el-GR" altLang="el-GR" sz="1800" dirty="0">
                <a:latin typeface="Arial" panose="020B0604020202020204" pitchFamily="34" charset="0"/>
                <a:cs typeface="Arial" panose="020B0604020202020204" pitchFamily="34" charset="0"/>
              </a:rPr>
              <a:t>. </a:t>
            </a:r>
            <a:r>
              <a:rPr lang="el-GR" altLang="el-GR" sz="2000" dirty="0" err="1">
                <a:latin typeface="Arial" panose="020B0604020202020204" pitchFamily="34" charset="0"/>
                <a:cs typeface="Arial" panose="020B0604020202020204" pitchFamily="34" charset="0"/>
              </a:rPr>
              <a:t>Αρ</a:t>
            </a:r>
            <a:r>
              <a:rPr lang="el-GR" altLang="el-GR" sz="2000" dirty="0">
                <a:latin typeface="Arial" panose="020B0604020202020204" pitchFamily="34" charset="0"/>
                <a:cs typeface="Arial" panose="020B0604020202020204" pitchFamily="34" charset="0"/>
              </a:rPr>
              <a:t>. μασχαλιαία </a:t>
            </a:r>
            <a:r>
              <a:rPr lang="el-GR" altLang="el-GR" sz="2000" dirty="0" err="1">
                <a:latin typeface="Arial" panose="020B0604020202020204" pitchFamily="34" charset="0"/>
                <a:cs typeface="Arial" panose="020B0604020202020204" pitchFamily="34" charset="0"/>
              </a:rPr>
              <a:t>λεμφαδενοπάθεια</a:t>
            </a:r>
            <a:r>
              <a:rPr lang="el-GR" altLang="el-GR" sz="2000" dirty="0">
                <a:latin typeface="Arial" panose="020B0604020202020204" pitchFamily="34" charset="0"/>
                <a:cs typeface="Arial" panose="020B0604020202020204" pitchFamily="34" charset="0"/>
              </a:rPr>
              <a:t>.</a:t>
            </a:r>
          </a:p>
          <a:p>
            <a:r>
              <a:rPr lang="en-US" altLang="el-GR" sz="2400" b="1" dirty="0">
                <a:solidFill>
                  <a:srgbClr val="C00000"/>
                </a:solidFill>
                <a:latin typeface="Arial" panose="020B0604020202020204" pitchFamily="34" charset="0"/>
                <a:cs typeface="Arial" panose="020B0604020202020204" pitchFamily="34" charset="0"/>
              </a:rPr>
              <a:t>CT </a:t>
            </a:r>
            <a:r>
              <a:rPr lang="el-GR" altLang="el-GR" sz="2400" b="1" dirty="0">
                <a:solidFill>
                  <a:srgbClr val="C00000"/>
                </a:solidFill>
                <a:latin typeface="Arial" panose="020B0604020202020204" pitchFamily="34" charset="0"/>
                <a:cs typeface="Arial" panose="020B0604020202020204" pitchFamily="34" charset="0"/>
              </a:rPr>
              <a:t>άνω- κάτω κοιλίας:</a:t>
            </a:r>
            <a:r>
              <a:rPr lang="el-GR" altLang="el-GR" sz="2400" dirty="0">
                <a:latin typeface="Arial" panose="020B0604020202020204" pitchFamily="34" charset="0"/>
                <a:cs typeface="Arial" panose="020B0604020202020204" pitchFamily="34" charset="0"/>
              </a:rPr>
              <a:t> </a:t>
            </a:r>
            <a:endParaRPr lang="en-US" altLang="el-GR" sz="2400" dirty="0">
              <a:latin typeface="Arial" panose="020B0604020202020204" pitchFamily="34" charset="0"/>
              <a:cs typeface="Arial" panose="020B0604020202020204" pitchFamily="34" charset="0"/>
            </a:endParaRPr>
          </a:p>
          <a:p>
            <a:pPr lvl="1"/>
            <a:r>
              <a:rPr lang="el-GR" altLang="el-GR" sz="2000" dirty="0">
                <a:latin typeface="Arial" panose="020B0604020202020204" pitchFamily="34" charset="0"/>
                <a:cs typeface="Arial" panose="020B0604020202020204" pitchFamily="34" charset="0"/>
              </a:rPr>
              <a:t>Χωρίς παθολογικά ευρήματα.    </a:t>
            </a:r>
            <a:endParaRPr lang="en-US" altLang="el-GR" sz="2000" dirty="0">
              <a:latin typeface="Arial" panose="020B0604020202020204" pitchFamily="34" charset="0"/>
              <a:cs typeface="Arial" panose="020B0604020202020204" pitchFamily="34" charset="0"/>
            </a:endParaRPr>
          </a:p>
          <a:p>
            <a:pPr lvl="1"/>
            <a:endParaRPr lang="el-GR" altLang="el-GR" sz="2000" dirty="0">
              <a:latin typeface="Tahoma" panose="020B0604030504040204" pitchFamily="34" charset="0"/>
              <a:cs typeface="Tahoma" panose="020B060403050404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29CDD9D-B1A2-103D-014B-67E5F1E40305}"/>
              </a:ext>
            </a:extLst>
          </p:cNvPr>
          <p:cNvSpPr>
            <a:spLocks noGrp="1"/>
          </p:cNvSpPr>
          <p:nvPr>
            <p:ph type="title"/>
          </p:nvPr>
        </p:nvSpPr>
        <p:spPr>
          <a:xfrm>
            <a:off x="977397" y="311576"/>
            <a:ext cx="7772400" cy="792162"/>
          </a:xfrm>
        </p:spPr>
        <p:txBody>
          <a:bodyPr>
            <a:normAutofit/>
          </a:bodyPr>
          <a:lstStyle/>
          <a:p>
            <a:pPr>
              <a:defRPr/>
            </a:pPr>
            <a:r>
              <a:rPr lang="en-US" altLang="el-GR" sz="3200" b="1" dirty="0">
                <a:solidFill>
                  <a:schemeClr val="tx1">
                    <a:lumMod val="65000"/>
                    <a:lumOff val="35000"/>
                  </a:schemeClr>
                </a:solidFill>
                <a:latin typeface="Arial" panose="020B0604020202020204" pitchFamily="34" charset="0"/>
                <a:cs typeface="Arial" panose="020B0604020202020204" pitchFamily="34" charset="0"/>
              </a:rPr>
              <a:t>FNA-</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κυτταρολογικά ευρήματα </a:t>
            </a:r>
          </a:p>
        </p:txBody>
      </p:sp>
      <p:sp>
        <p:nvSpPr>
          <p:cNvPr id="10243" name="Θέση περιεχομένου 2">
            <a:extLst>
              <a:ext uri="{FF2B5EF4-FFF2-40B4-BE49-F238E27FC236}">
                <a16:creationId xmlns:a16="http://schemas.microsoft.com/office/drawing/2014/main" xmlns="" id="{E0394F41-384E-1694-CF0E-460DCCB699F8}"/>
              </a:ext>
            </a:extLst>
          </p:cNvPr>
          <p:cNvSpPr>
            <a:spLocks noGrp="1"/>
          </p:cNvSpPr>
          <p:nvPr>
            <p:ph idx="1"/>
          </p:nvPr>
        </p:nvSpPr>
        <p:spPr>
          <a:xfrm>
            <a:off x="977398" y="1489172"/>
            <a:ext cx="10318788" cy="3406213"/>
          </a:xfrm>
        </p:spPr>
        <p:txBody>
          <a:bodyPr>
            <a:normAutofit/>
          </a:bodyPr>
          <a:lstStyle/>
          <a:p>
            <a:r>
              <a:rPr lang="el-GR" altLang="el-GR" sz="2400" dirty="0">
                <a:latin typeface="Arial" panose="020B0604020202020204" pitchFamily="34" charset="0"/>
                <a:cs typeface="Arial" panose="020B0604020202020204" pitchFamily="34" charset="0"/>
              </a:rPr>
              <a:t>Διήθηση του λεμφαδένα από ανώμαλο λεμφικό πληθυσμό αποτελούμενο κυρίως από μεγάλου μεγέθους λεμφοκύτταρα. Τα κύτταρα εμφανίζουν έκκεντρο πυρήνα με περιφερικά </a:t>
            </a:r>
            <a:r>
              <a:rPr lang="el-GR" altLang="el-GR" sz="2400" dirty="0" err="1">
                <a:latin typeface="Arial" panose="020B0604020202020204" pitchFamily="34" charset="0"/>
                <a:cs typeface="Arial" panose="020B0604020202020204" pitchFamily="34" charset="0"/>
              </a:rPr>
              <a:t>χρωμόκεντρα</a:t>
            </a:r>
            <a:r>
              <a:rPr lang="el-GR" altLang="el-GR" sz="2400" dirty="0">
                <a:latin typeface="Arial" panose="020B0604020202020204" pitchFamily="34" charset="0"/>
                <a:cs typeface="Arial" panose="020B0604020202020204" pitchFamily="34" charset="0"/>
              </a:rPr>
              <a:t>, ενίοτε μονήρη </a:t>
            </a:r>
            <a:r>
              <a:rPr lang="el-GR" altLang="el-GR" sz="2400" dirty="0" err="1">
                <a:latin typeface="Arial" panose="020B0604020202020204" pitchFamily="34" charset="0"/>
                <a:cs typeface="Arial" panose="020B0604020202020204" pitchFamily="34" charset="0"/>
              </a:rPr>
              <a:t>βαθειά</a:t>
            </a:r>
            <a:r>
              <a:rPr lang="el-GR" altLang="el-GR" sz="2400" dirty="0">
                <a:latin typeface="Arial" panose="020B0604020202020204" pitchFamily="34" charset="0"/>
                <a:cs typeface="Arial" panose="020B0604020202020204" pitchFamily="34" charset="0"/>
              </a:rPr>
              <a:t> εντομή, ανώμαλη χρωματίνη και περιορισμένο διαυγές κυτταρόπλασμα. </a:t>
            </a:r>
            <a:endParaRPr lang="en-US" altLang="el-GR" sz="2400" dirty="0">
              <a:latin typeface="Arial" panose="020B0604020202020204" pitchFamily="34" charset="0"/>
              <a:cs typeface="Arial" panose="020B0604020202020204" pitchFamily="34" charset="0"/>
            </a:endParaRPr>
          </a:p>
          <a:p>
            <a:pPr>
              <a:buFontTx/>
              <a:buNone/>
            </a:pPr>
            <a:endParaRPr lang="el-GR" altLang="el-GR" sz="2400" dirty="0">
              <a:latin typeface="Arial" panose="020B0604020202020204" pitchFamily="34" charset="0"/>
              <a:cs typeface="Arial" panose="020B0604020202020204" pitchFamily="34" charset="0"/>
            </a:endParaRPr>
          </a:p>
          <a:p>
            <a:r>
              <a:rPr lang="el-GR" altLang="el-GR" sz="2400" b="1" dirty="0">
                <a:latin typeface="Arial" panose="020B0604020202020204" pitchFamily="34" charset="0"/>
                <a:cs typeface="Arial" panose="020B0604020202020204" pitchFamily="34" charset="0"/>
              </a:rPr>
              <a:t>Συμπέρασμα:</a:t>
            </a:r>
          </a:p>
          <a:p>
            <a:pPr lvl="1"/>
            <a:r>
              <a:rPr lang="el-GR" altLang="el-GR" b="1" dirty="0">
                <a:latin typeface="Arial" panose="020B0604020202020204" pitchFamily="34" charset="0"/>
                <a:cs typeface="Arial" panose="020B0604020202020204" pitchFamily="34" charset="0"/>
              </a:rPr>
              <a:t>Κυτταρολογικά ευρήματα συμβατά με διήθηση λεμφαδένων από μη </a:t>
            </a:r>
            <a:r>
              <a:rPr lang="en-US" altLang="el-GR" b="1" dirty="0">
                <a:latin typeface="Arial" panose="020B0604020202020204" pitchFamily="34" charset="0"/>
                <a:cs typeface="Arial" panose="020B0604020202020204" pitchFamily="34" charset="0"/>
              </a:rPr>
              <a:t>Hodgkin </a:t>
            </a:r>
            <a:r>
              <a:rPr lang="el-GR" altLang="el-GR" b="1" dirty="0">
                <a:latin typeface="Arial" panose="020B0604020202020204" pitchFamily="34" charset="0"/>
                <a:cs typeface="Arial" panose="020B0604020202020204" pitchFamily="34" charset="0"/>
              </a:rPr>
              <a:t>λέμφωμα κυτταρολογικώς υψηλού </a:t>
            </a:r>
            <a:r>
              <a:rPr lang="en-US" altLang="el-GR" b="1" dirty="0">
                <a:latin typeface="Arial" panose="020B0604020202020204" pitchFamily="34" charset="0"/>
                <a:cs typeface="Arial" panose="020B0604020202020204" pitchFamily="34" charset="0"/>
              </a:rPr>
              <a:t>grade.</a:t>
            </a:r>
            <a:r>
              <a:rPr lang="el-GR" altLang="el-GR" dirty="0">
                <a:latin typeface="Arial" panose="020B0604020202020204" pitchFamily="34" charset="0"/>
                <a:cs typeface="Arial" panose="020B0604020202020204" pitchFamily="34"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604640A-B4E7-634E-86BC-63F1CB27A15B}"/>
              </a:ext>
            </a:extLst>
          </p:cNvPr>
          <p:cNvSpPr>
            <a:spLocks noGrp="1"/>
          </p:cNvSpPr>
          <p:nvPr>
            <p:ph type="title"/>
          </p:nvPr>
        </p:nvSpPr>
        <p:spPr>
          <a:xfrm>
            <a:off x="838200" y="197861"/>
            <a:ext cx="10515600" cy="649636"/>
          </a:xfrm>
        </p:spPr>
        <p:txBody>
          <a:bodyPr>
            <a:normAutofit/>
          </a:bodyPr>
          <a:lstStyle/>
          <a:p>
            <a:r>
              <a:rPr lang="el-GR"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Ιστολογική βιοψία </a:t>
            </a:r>
          </a:p>
        </p:txBody>
      </p:sp>
      <mc:AlternateContent xmlns:mc="http://schemas.openxmlformats.org/markup-compatibility/2006">
        <mc:Choice xmlns:a14="http://schemas.microsoft.com/office/drawing/2010/main" xmlns="" Requires="a14">
          <p:sp>
            <p:nvSpPr>
              <p:cNvPr id="3" name="Θέση περιεχομένου 2">
                <a:extLst>
                  <a:ext uri="{FF2B5EF4-FFF2-40B4-BE49-F238E27FC236}">
                    <a16:creationId xmlns:a16="http://schemas.microsoft.com/office/drawing/2014/main" id="{AFCE5AFE-81FF-A24D-A1EA-6D3D7D7BC0D4}"/>
                  </a:ext>
                </a:extLst>
              </p:cNvPr>
              <p:cNvSpPr>
                <a:spLocks noGrp="1"/>
              </p:cNvSpPr>
              <p:nvPr>
                <p:ph idx="1"/>
              </p:nvPr>
            </p:nvSpPr>
            <p:spPr>
              <a:xfrm>
                <a:off x="732263" y="1033889"/>
                <a:ext cx="10621537" cy="4419056"/>
              </a:xfrm>
            </p:spPr>
            <p:txBody>
              <a:bodyPr>
                <a:normAutofit fontScale="92500" lnSpcReduction="20000"/>
              </a:bodyPr>
              <a:lstStyle/>
              <a:p>
                <a:pPr algn="just">
                  <a:lnSpc>
                    <a:spcPct val="110000"/>
                  </a:lnSpc>
                  <a:spcBef>
                    <a:spcPts val="600"/>
                  </a:spcBef>
                  <a:spcAft>
                    <a:spcPts val="1200"/>
                  </a:spcAft>
                </a:pPr>
                <a:r>
                  <a:rPr lang="el-GR" sz="2400" dirty="0">
                    <a:latin typeface="Tahoma" panose="020B0604030504040204" pitchFamily="34" charset="0"/>
                    <a:ea typeface="Tahoma" panose="020B0604030504040204" pitchFamily="34" charset="0"/>
                    <a:cs typeface="Tahoma" panose="020B0604030504040204" pitchFamily="34" charset="0"/>
                  </a:rPr>
                  <a:t>Διήθηση του λεμφαδένα από μη-</a:t>
                </a:r>
                <a:r>
                  <a:rPr lang="en-US" sz="2400" dirty="0">
                    <a:latin typeface="Tahoma" panose="020B0604030504040204" pitchFamily="34" charset="0"/>
                    <a:ea typeface="Tahoma" panose="020B0604030504040204" pitchFamily="34" charset="0"/>
                    <a:cs typeface="Tahoma" panose="020B0604030504040204" pitchFamily="34" charset="0"/>
                  </a:rPr>
                  <a:t>Hodgkin </a:t>
                </a:r>
                <a:r>
                  <a:rPr lang="el-GR" sz="2400" dirty="0">
                    <a:latin typeface="Tahoma" panose="020B0604030504040204" pitchFamily="34" charset="0"/>
                    <a:ea typeface="Tahoma" panose="020B0604030504040204" pitchFamily="34" charset="0"/>
                    <a:cs typeface="Tahoma" panose="020B0604030504040204" pitchFamily="34" charset="0"/>
                  </a:rPr>
                  <a:t>λέμφωμα Β κυτταρικής προέλευσης διάχυτου τύπου από μεγάλα κύτταρα μη περαιτέρω προσδιοριζόμενο </a:t>
                </a:r>
                <a:r>
                  <a:rPr lang="en-US" sz="2400" dirty="0">
                    <a:latin typeface="Tahoma" panose="020B0604030504040204" pitchFamily="34" charset="0"/>
                    <a:ea typeface="Tahoma" panose="020B0604030504040204" pitchFamily="34" charset="0"/>
                    <a:cs typeface="Tahoma" panose="020B0604030504040204" pitchFamily="34" charset="0"/>
                  </a:rPr>
                  <a:t>(DLBCL-NOS WHO2017)</a:t>
                </a:r>
              </a:p>
              <a:p>
                <a:pPr algn="just">
                  <a:lnSpc>
                    <a:spcPct val="110000"/>
                  </a:lnSpc>
                  <a:spcBef>
                    <a:spcPts val="600"/>
                  </a:spcBef>
                  <a:spcAft>
                    <a:spcPts val="1200"/>
                  </a:spcAft>
                </a:pPr>
                <a:r>
                  <a:rPr lang="el-GR" sz="2400" dirty="0">
                    <a:latin typeface="Tahoma" panose="020B0604030504040204" pitchFamily="34" charset="0"/>
                    <a:ea typeface="Tahoma" panose="020B0604030504040204" pitchFamily="34" charset="0"/>
                    <a:cs typeface="Tahoma" panose="020B0604030504040204" pitchFamily="34" charset="0"/>
                  </a:rPr>
                  <a:t>Ανοσοφαιν</a:t>
                </a:r>
                <a:r>
                  <a:rPr lang="en-US" sz="2400" dirty="0">
                    <a:latin typeface="Tahoma" panose="020B0604030504040204" pitchFamily="34" charset="0"/>
                    <a:ea typeface="Tahoma" panose="020B0604030504040204" pitchFamily="34" charset="0"/>
                    <a:cs typeface="Tahoma" panose="020B0604030504040204" pitchFamily="34" charset="0"/>
                  </a:rPr>
                  <a:t>ό</a:t>
                </a:r>
                <a:r>
                  <a:rPr lang="el-GR" sz="2400" dirty="0">
                    <a:latin typeface="Tahoma" panose="020B0604030504040204" pitchFamily="34" charset="0"/>
                    <a:ea typeface="Tahoma" panose="020B0604030504040204" pitchFamily="34" charset="0"/>
                    <a:cs typeface="Tahoma" panose="020B0604030504040204" pitchFamily="34" charset="0"/>
                  </a:rPr>
                  <a:t>τυπος λεμφωματικών κυττάρων </a:t>
                </a:r>
                <a:endParaRPr lang="en-US" sz="2400" dirty="0">
                  <a:latin typeface="Tahoma" panose="020B0604030504040204" pitchFamily="34" charset="0"/>
                  <a:ea typeface="Tahoma" panose="020B0604030504040204" pitchFamily="34" charset="0"/>
                  <a:cs typeface="Tahoma" panose="020B0604030504040204" pitchFamily="34" charset="0"/>
                </a:endParaRPr>
              </a:p>
              <a:p>
                <a:pPr lvl="1" algn="just">
                  <a:lnSpc>
                    <a:spcPct val="110000"/>
                  </a:lnSpc>
                  <a:spcBef>
                    <a:spcPts val="600"/>
                  </a:spcBef>
                  <a:spcAft>
                    <a:spcPts val="1200"/>
                  </a:spcAft>
                </a:pPr>
                <a:r>
                  <a:rPr lang="en-US" sz="2000" dirty="0">
                    <a:latin typeface="Tahoma" panose="020B0604030504040204" pitchFamily="34" charset="0"/>
                    <a:ea typeface="Tahoma" panose="020B0604030504040204" pitchFamily="34" charset="0"/>
                    <a:cs typeface="Tahoma" panose="020B0604030504040204" pitchFamily="34" charset="0"/>
                  </a:rPr>
                  <a:t>CD20+, CD5-, CD23-, </a:t>
                </a:r>
                <a:r>
                  <a:rPr lang="el-GR" sz="2000" dirty="0">
                    <a:latin typeface="Tahoma" panose="020B0604030504040204" pitchFamily="34" charset="0"/>
                    <a:ea typeface="Tahoma" panose="020B0604030504040204" pitchFamily="34" charset="0"/>
                    <a:cs typeface="Tahoma" panose="020B0604030504040204" pitchFamily="34" charset="0"/>
                  </a:rPr>
                  <a:t>κυκλ</a:t>
                </a:r>
                <a:r>
                  <a:rPr lang="en-US" sz="2000" dirty="0">
                    <a:latin typeface="Tahoma" panose="020B0604030504040204" pitchFamily="34" charset="0"/>
                    <a:ea typeface="Tahoma" panose="020B0604030504040204" pitchFamily="34" charset="0"/>
                    <a:cs typeface="Tahoma" panose="020B0604030504040204" pitchFamily="34" charset="0"/>
                  </a:rPr>
                  <a:t>ί</a:t>
                </a:r>
                <a:r>
                  <a:rPr lang="el-GR" sz="2000" dirty="0">
                    <a:latin typeface="Tahoma" panose="020B0604030504040204" pitchFamily="34" charset="0"/>
                    <a:ea typeface="Tahoma" panose="020B0604030504040204" pitchFamily="34" charset="0"/>
                    <a:cs typeface="Tahoma" panose="020B0604030504040204" pitchFamily="34" charset="0"/>
                  </a:rPr>
                  <a:t>νη</a:t>
                </a:r>
                <a:r>
                  <a:rPr lang="en-US" sz="2000" dirty="0">
                    <a:latin typeface="Tahoma" panose="020B0604030504040204" pitchFamily="34" charset="0"/>
                    <a:ea typeface="Tahoma" panose="020B0604030504040204" pitchFamily="34" charset="0"/>
                    <a:cs typeface="Tahoma" panose="020B0604030504040204" pitchFamily="34" charset="0"/>
                  </a:rPr>
                  <a:t> D1-, CD30-</a:t>
                </a:r>
                <a:r>
                  <a:rPr lang="el-GR" sz="2000"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CD10-, bcl-6-, MUM-1/IRF4+ (</a:t>
                </a:r>
                <a:r>
                  <a:rPr lang="el-GR" sz="2000" dirty="0">
                    <a:latin typeface="Tahoma" panose="020B0604030504040204" pitchFamily="34" charset="0"/>
                    <a:ea typeface="Tahoma" panose="020B0604030504040204" pitchFamily="34" charset="0"/>
                    <a:cs typeface="Tahoma" panose="020B0604030504040204" pitchFamily="34" charset="0"/>
                  </a:rPr>
                  <a:t>αλγόριθμος κατά </a:t>
                </a:r>
                <a:r>
                  <a:rPr lang="en-US" sz="2000" dirty="0">
                    <a:latin typeface="Tahoma" panose="020B0604030504040204" pitchFamily="34" charset="0"/>
                    <a:ea typeface="Tahoma" panose="020B0604030504040204" pitchFamily="34" charset="0"/>
                    <a:cs typeface="Tahoma" panose="020B0604030504040204" pitchFamily="34" charset="0"/>
                  </a:rPr>
                  <a:t>Hans</a:t>
                </a:r>
                <a:r>
                  <a:rPr lang="el-GR" sz="2000"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non-GCC, ABC activated B cell)</a:t>
                </a:r>
              </a:p>
              <a:p>
                <a:pPr algn="just">
                  <a:lnSpc>
                    <a:spcPct val="110000"/>
                  </a:lnSpc>
                  <a:spcBef>
                    <a:spcPts val="600"/>
                  </a:spcBef>
                  <a:spcAft>
                    <a:spcPts val="1200"/>
                  </a:spcAft>
                </a:pPr>
                <a:r>
                  <a:rPr lang="el-GR" sz="2400" dirty="0">
                    <a:latin typeface="Tahoma" panose="020B0604030504040204" pitchFamily="34" charset="0"/>
                    <a:ea typeface="Tahoma" panose="020B0604030504040204" pitchFamily="34" charset="0"/>
                    <a:cs typeface="Tahoma" panose="020B0604030504040204" pitchFamily="34" charset="0"/>
                  </a:rPr>
                  <a:t>Πρωτε</a:t>
                </a:r>
                <a:r>
                  <a:rPr lang="en-US" sz="2400" dirty="0">
                    <a:latin typeface="Tahoma" panose="020B0604030504040204" pitchFamily="34" charset="0"/>
                    <a:ea typeface="Tahoma" panose="020B0604030504040204" pitchFamily="34" charset="0"/>
                    <a:cs typeface="Tahoma" panose="020B0604030504040204" pitchFamily="34" charset="0"/>
                  </a:rPr>
                  <a:t>ΐ</a:t>
                </a:r>
                <a:r>
                  <a:rPr lang="el-GR" sz="2400" dirty="0">
                    <a:latin typeface="Tahoma" panose="020B0604030504040204" pitchFamily="34" charset="0"/>
                    <a:ea typeface="Tahoma" panose="020B0604030504040204" pitchFamily="34" charset="0"/>
                    <a:cs typeface="Tahoma" panose="020B0604030504040204" pitchFamily="34" charset="0"/>
                  </a:rPr>
                  <a:t>νες ρυθμιστές κυτταρικού κύκλου</a:t>
                </a:r>
              </a:p>
              <a:p>
                <a:pPr lvl="1" algn="just">
                  <a:lnSpc>
                    <a:spcPct val="110000"/>
                  </a:lnSpc>
                  <a:spcBef>
                    <a:spcPts val="600"/>
                  </a:spcBef>
                  <a:spcAft>
                    <a:spcPts val="1200"/>
                  </a:spcAft>
                </a:pPr>
                <a:r>
                  <a:rPr lang="en-US" sz="2000" dirty="0">
                    <a:latin typeface="Tahoma" panose="020B0604030504040204" pitchFamily="34" charset="0"/>
                    <a:ea typeface="Tahoma" panose="020B0604030504040204" pitchFamily="34" charset="0"/>
                    <a:cs typeface="Tahoma" panose="020B0604030504040204" pitchFamily="34" charset="0"/>
                  </a:rPr>
                  <a:t>Bcl-2 </a:t>
                </a:r>
                <a:r>
                  <a:rPr lang="el-GR" sz="2000" dirty="0">
                    <a:latin typeface="Tahoma" panose="020B0604030504040204" pitchFamily="34" charset="0"/>
                    <a:ea typeface="Tahoma" panose="020B0604030504040204" pitchFamily="34" charset="0"/>
                    <a:cs typeface="Tahoma" panose="020B0604030504040204" pitchFamily="34" charset="0"/>
                  </a:rPr>
                  <a:t>πρωτε</a:t>
                </a:r>
                <a:r>
                  <a:rPr lang="en-US" sz="2000" dirty="0">
                    <a:latin typeface="Tahoma" panose="020B0604030504040204" pitchFamily="34" charset="0"/>
                    <a:ea typeface="Tahoma" panose="020B0604030504040204" pitchFamily="34" charset="0"/>
                    <a:cs typeface="Tahoma" panose="020B0604030504040204" pitchFamily="34" charset="0"/>
                  </a:rPr>
                  <a:t>ΐ</a:t>
                </a:r>
                <a:r>
                  <a:rPr lang="el-GR" sz="2000" dirty="0">
                    <a:latin typeface="Tahoma" panose="020B0604030504040204" pitchFamily="34" charset="0"/>
                    <a:ea typeface="Tahoma" panose="020B0604030504040204" pitchFamily="34" charset="0"/>
                    <a:cs typeface="Tahoma" panose="020B0604030504040204" pitchFamily="34" charset="0"/>
                  </a:rPr>
                  <a:t>νη + (&gt;90%) του κυτταρικού πληθυσμού</a:t>
                </a:r>
              </a:p>
              <a:p>
                <a:pPr lvl="1" algn="just">
                  <a:lnSpc>
                    <a:spcPct val="110000"/>
                  </a:lnSpc>
                  <a:spcBef>
                    <a:spcPts val="600"/>
                  </a:spcBef>
                  <a:spcAft>
                    <a:spcPts val="1200"/>
                  </a:spcAft>
                </a:pPr>
                <a:r>
                  <a:rPr lang="en-US" sz="2000" dirty="0">
                    <a:latin typeface="Tahoma" panose="020B0604030504040204" pitchFamily="34" charset="0"/>
                    <a:ea typeface="Tahoma" panose="020B0604030504040204" pitchFamily="34" charset="0"/>
                    <a:cs typeface="Tahoma" panose="020B0604030504040204" pitchFamily="34" charset="0"/>
                  </a:rPr>
                  <a:t>C-</a:t>
                </a:r>
                <a:r>
                  <a:rPr lang="en-US" sz="2000" dirty="0" err="1">
                    <a:latin typeface="Tahoma" panose="020B0604030504040204" pitchFamily="34" charset="0"/>
                    <a:ea typeface="Tahoma" panose="020B0604030504040204" pitchFamily="34" charset="0"/>
                    <a:cs typeface="Tahoma" panose="020B0604030504040204" pitchFamily="34" charset="0"/>
                  </a:rPr>
                  <a:t>myc</a:t>
                </a:r>
                <a:r>
                  <a:rPr lang="en-US" sz="2000" dirty="0">
                    <a:latin typeface="Tahoma" panose="020B0604030504040204" pitchFamily="34" charset="0"/>
                    <a:ea typeface="Tahoma" panose="020B0604030504040204" pitchFamily="34" charset="0"/>
                    <a:cs typeface="Tahoma" panose="020B0604030504040204" pitchFamily="34" charset="0"/>
                  </a:rPr>
                  <a:t/>
                </a:r>
                <a:r>
                  <a:rPr lang="el-GR" sz="2000" dirty="0">
                    <a:latin typeface="Tahoma" panose="020B0604030504040204" pitchFamily="34" charset="0"/>
                    <a:ea typeface="Tahoma" panose="020B0604030504040204" pitchFamily="34" charset="0"/>
                    <a:cs typeface="Tahoma" panose="020B0604030504040204" pitchFamily="34" charset="0"/>
                  </a:rPr>
                  <a:t>πρωτεΐνη –</a:t>
                </a:r>
              </a:p>
              <a:p>
                <a:pPr algn="just">
                  <a:lnSpc>
                    <a:spcPct val="110000"/>
                  </a:lnSpc>
                  <a:spcBef>
                    <a:spcPts val="600"/>
                  </a:spcBef>
                  <a:spcAft>
                    <a:spcPts val="1200"/>
                  </a:spcAft>
                </a:pPr>
                <a:r>
                  <a:rPr lang="el-GR" sz="2400" dirty="0">
                    <a:latin typeface="Tahoma" panose="020B0604030504040204" pitchFamily="34" charset="0"/>
                    <a:ea typeface="Tahoma" panose="020B0604030504040204" pitchFamily="34" charset="0"/>
                    <a:cs typeface="Tahoma" panose="020B0604030504040204" pitchFamily="34" charset="0"/>
                  </a:rPr>
                  <a:t>Δείκτης κυτταρικού πληθυσμού </a:t>
                </a:r>
                <a:r>
                  <a:rPr lang="en-US" sz="2400" dirty="0">
                    <a:latin typeface="Tahoma" panose="020B0604030504040204" pitchFamily="34" charset="0"/>
                    <a:ea typeface="Tahoma" panose="020B0604030504040204" pitchFamily="34" charset="0"/>
                    <a:cs typeface="Tahoma" panose="020B0604030504040204" pitchFamily="34" charset="0"/>
                  </a:rPr>
                  <a:t>Ki67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 </m:t>
                    </m:r>
                  </m:oMath>
                </a14:m>
                <a:r>
                  <a:rPr lang="en-US" sz="2400" dirty="0">
                    <a:latin typeface="Tahoma" panose="020B0604030504040204" pitchFamily="34" charset="0"/>
                    <a:ea typeface="Tahoma" panose="020B0604030504040204" pitchFamily="34" charset="0"/>
                    <a:cs typeface="Tahoma" panose="020B0604030504040204" pitchFamily="34" charset="0"/>
                  </a:rPr>
                  <a:t>60%</a:t>
                </a:r>
                <a:endParaRPr lang="el-GR" sz="2400"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 name="Θέση περιεχομένου 2">
                <a:extLst>
                  <a:ext uri="{FF2B5EF4-FFF2-40B4-BE49-F238E27FC236}">
                    <a16:creationId xmlns:a16="http://schemas.microsoft.com/office/drawing/2014/main" xmlns="" xmlns:a14="http://schemas.microsoft.com/office/drawing/2010/main" id="{AFCE5AFE-81FF-A24D-A1EA-6D3D7D7BC0D4}"/>
                  </a:ext>
                </a:extLst>
              </p:cNvPr>
              <p:cNvSpPr>
                <a:spLocks noGrp="1" noRot="1" noChangeAspect="1" noMove="1" noResize="1" noEditPoints="1" noAdjustHandles="1" noChangeArrowheads="1" noChangeShapeType="1" noTextEdit="1"/>
              </p:cNvSpPr>
              <p:nvPr>
                <p:ph idx="1"/>
              </p:nvPr>
            </p:nvSpPr>
            <p:spPr>
              <a:xfrm>
                <a:off x="732263" y="1033889"/>
                <a:ext cx="10621537" cy="4419056"/>
              </a:xfrm>
              <a:blipFill>
                <a:blip r:embed="rId2"/>
                <a:stretch>
                  <a:fillRect l="-597" t="-1719" r="-716" b="-573"/>
                </a:stretch>
              </a:blipFill>
            </p:spPr>
            <p:txBody>
              <a:bodyPr/>
              <a:lstStyle/>
              <a:p>
                <a:r>
                  <a:rPr lang="el-GR">
                    <a:noFill/>
                  </a:rPr>
                  <a:t> </a:t>
                </a:r>
              </a:p>
            </p:txBody>
          </p:sp>
        </mc:Fallback>
      </mc:AlternateContent>
    </p:spTree>
    <p:extLst>
      <p:ext uri="{BB962C8B-B14F-4D97-AF65-F5344CB8AC3E}">
        <p14:creationId xmlns:p14="http://schemas.microsoft.com/office/powerpoint/2010/main" xmlns="" val="246825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C07010B-04FD-CF48-A1F5-60C906A37355}"/>
              </a:ext>
            </a:extLst>
          </p:cNvPr>
          <p:cNvSpPr>
            <a:spLocks noGrp="1"/>
          </p:cNvSpPr>
          <p:nvPr>
            <p:ph type="title"/>
          </p:nvPr>
        </p:nvSpPr>
        <p:spPr>
          <a:xfrm>
            <a:off x="838200" y="164404"/>
            <a:ext cx="10515600" cy="571577"/>
          </a:xfrm>
        </p:spPr>
        <p:txBody>
          <a:bodyPr>
            <a:normAutofit fontScale="90000"/>
          </a:bodyPr>
          <a:lstStyle/>
          <a:p>
            <a:pPr algn="ctr"/>
            <a:r>
              <a:rPr lang="el-GR" sz="3600" b="1" dirty="0">
                <a:solidFill>
                  <a:schemeClr val="tx1">
                    <a:lumMod val="65000"/>
                    <a:lumOff val="35000"/>
                  </a:schemeClr>
                </a:solidFill>
                <a:latin typeface="Arial" panose="020B0604020202020204" pitchFamily="34" charset="0"/>
                <a:cs typeface="Arial" panose="020B0604020202020204" pitchFamily="34" charset="0"/>
              </a:rPr>
              <a:t>Σταδιοποίηση κατά </a:t>
            </a:r>
            <a:r>
              <a:rPr lang="en-US" sz="3600" b="1" dirty="0">
                <a:solidFill>
                  <a:schemeClr val="tx1">
                    <a:lumMod val="65000"/>
                    <a:lumOff val="35000"/>
                  </a:schemeClr>
                </a:solidFill>
                <a:latin typeface="Arial" panose="020B0604020202020204" pitchFamily="34" charset="0"/>
                <a:cs typeface="Arial" panose="020B0604020202020204" pitchFamily="34" charset="0"/>
              </a:rPr>
              <a:t>Ann Arbor</a:t>
            </a:r>
            <a:endParaRPr 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Θέση περιεχομένου 2">
            <a:extLst>
              <a:ext uri="{FF2B5EF4-FFF2-40B4-BE49-F238E27FC236}">
                <a16:creationId xmlns:a16="http://schemas.microsoft.com/office/drawing/2014/main" xmlns="" id="{E9D09E34-5778-3446-9D67-E58A04214D82}"/>
              </a:ext>
            </a:extLst>
          </p:cNvPr>
          <p:cNvSpPr>
            <a:spLocks noGrp="1"/>
          </p:cNvSpPr>
          <p:nvPr>
            <p:ph idx="1"/>
          </p:nvPr>
        </p:nvSpPr>
        <p:spPr>
          <a:xfrm>
            <a:off x="129168" y="1081667"/>
            <a:ext cx="11933664" cy="4471641"/>
          </a:xfrm>
        </p:spPr>
        <p:txBody>
          <a:bodyPr>
            <a:normAutofit fontScale="70000" lnSpcReduction="20000"/>
          </a:bodyPr>
          <a:lstStyle/>
          <a:p>
            <a:pPr>
              <a:lnSpc>
                <a:spcPct val="130000"/>
              </a:lnSpc>
              <a:spcBef>
                <a:spcPts val="300"/>
              </a:spcBef>
              <a:spcAft>
                <a:spcPts val="300"/>
              </a:spcAft>
            </a:pPr>
            <a:r>
              <a:rPr lang="el-GR" sz="3200" b="1" dirty="0" err="1">
                <a:latin typeface="Tahoma" panose="020B0604030504040204" pitchFamily="34" charset="0"/>
                <a:ea typeface="Tahoma" panose="020B0604030504040204" pitchFamily="34" charset="0"/>
                <a:cs typeface="Tahoma" panose="020B0604030504040204" pitchFamily="34" charset="0"/>
              </a:rPr>
              <a:t>Οστεμυελική</a:t>
            </a:r>
            <a:r>
              <a:rPr lang="el-GR" sz="3200" b="1" dirty="0">
                <a:latin typeface="Tahoma" panose="020B0604030504040204" pitchFamily="34" charset="0"/>
                <a:ea typeface="Tahoma" panose="020B0604030504040204" pitchFamily="34" charset="0"/>
                <a:cs typeface="Tahoma" panose="020B0604030504040204" pitchFamily="34" charset="0"/>
              </a:rPr>
              <a:t> βιοψία</a:t>
            </a:r>
          </a:p>
          <a:p>
            <a:pPr lvl="1">
              <a:lnSpc>
                <a:spcPct val="130000"/>
              </a:lnSpc>
              <a:spcBef>
                <a:spcPts val="300"/>
              </a:spcBef>
              <a:spcAft>
                <a:spcPts val="300"/>
              </a:spcAft>
            </a:pPr>
            <a:r>
              <a:rPr lang="el-GR" sz="2900" dirty="0">
                <a:latin typeface="Tahoma" panose="020B0604030504040204" pitchFamily="34" charset="0"/>
                <a:ea typeface="Tahoma" panose="020B0604030504040204" pitchFamily="34" charset="0"/>
                <a:cs typeface="Tahoma" panose="020B0604030504040204" pitchFamily="34" charset="0"/>
              </a:rPr>
              <a:t>Εικόνα αντιδραστικού μυελού, χωρίς διήθηση από το υποκείμενο  Β-</a:t>
            </a:r>
            <a:r>
              <a:rPr lang="en-US" sz="2900" dirty="0">
                <a:latin typeface="Tahoma" panose="020B0604030504040204" pitchFamily="34" charset="0"/>
                <a:ea typeface="Tahoma" panose="020B0604030504040204" pitchFamily="34" charset="0"/>
                <a:cs typeface="Tahoma" panose="020B0604030504040204" pitchFamily="34" charset="0"/>
              </a:rPr>
              <a:t>NHL</a:t>
            </a:r>
          </a:p>
          <a:p>
            <a:pPr>
              <a:lnSpc>
                <a:spcPct val="130000"/>
              </a:lnSpc>
              <a:spcBef>
                <a:spcPts val="300"/>
              </a:spcBef>
              <a:spcAft>
                <a:spcPts val="300"/>
              </a:spcAft>
            </a:pPr>
            <a:r>
              <a:rPr lang="en-US" sz="3200" b="1" dirty="0">
                <a:latin typeface="Tahoma" panose="020B0604030504040204" pitchFamily="34" charset="0"/>
                <a:ea typeface="Tahoma" panose="020B0604030504040204" pitchFamily="34" charset="0"/>
                <a:cs typeface="Tahoma" panose="020B0604030504040204" pitchFamily="34" charset="0"/>
              </a:rPr>
              <a:t>PET/CT scan</a:t>
            </a:r>
          </a:p>
          <a:p>
            <a:pPr lvl="1">
              <a:lnSpc>
                <a:spcPct val="130000"/>
              </a:lnSpc>
              <a:spcBef>
                <a:spcPts val="300"/>
              </a:spcBef>
              <a:spcAft>
                <a:spcPts val="300"/>
              </a:spcAft>
            </a:pPr>
            <a:r>
              <a:rPr lang="el-GR" sz="2900" dirty="0">
                <a:latin typeface="Tahoma" panose="020B0604030504040204" pitchFamily="34" charset="0"/>
                <a:ea typeface="Tahoma" panose="020B0604030504040204" pitchFamily="34" charset="0"/>
                <a:cs typeface="Tahoma" panose="020B0604030504040204" pitchFamily="34" charset="0"/>
              </a:rPr>
              <a:t>Υπερμεταβολικο</a:t>
            </a:r>
            <a:r>
              <a:rPr lang="en-US" sz="2900" dirty="0">
                <a:latin typeface="Tahoma" panose="020B0604030504040204" pitchFamily="34" charset="0"/>
                <a:ea typeface="Tahoma" panose="020B0604030504040204" pitchFamily="34" charset="0"/>
                <a:cs typeface="Tahoma" panose="020B0604030504040204" pitchFamily="34" charset="0"/>
              </a:rPr>
              <a:t>ί</a:t>
            </a:r>
            <a:r>
              <a:rPr lang="el-GR" sz="2900" dirty="0">
                <a:latin typeface="Tahoma" panose="020B0604030504040204" pitchFamily="34" charset="0"/>
                <a:ea typeface="Tahoma" panose="020B0604030504040204" pitchFamily="34" charset="0"/>
                <a:cs typeface="Tahoma" panose="020B0604030504040204" pitchFamily="34" charset="0"/>
              </a:rPr>
              <a:t> διογκωμένοι λεμφαδένες κατά μήκος των αριστερών υποκλειδίων αγγείων με επέκταση προς τη μασχαλιαία χώρα  (</a:t>
            </a:r>
            <a:r>
              <a:rPr lang="en-US" sz="2900" dirty="0">
                <a:latin typeface="Tahoma" panose="020B0604030504040204" pitchFamily="34" charset="0"/>
                <a:ea typeface="Tahoma" panose="020B0604030504040204" pitchFamily="34" charset="0"/>
                <a:cs typeface="Tahoma" panose="020B0604030504040204" pitchFamily="34" charset="0"/>
              </a:rPr>
              <a:t>SUVmax 18.8</a:t>
            </a:r>
            <a:r>
              <a:rPr lang="el-GR" sz="2900" dirty="0">
                <a:latin typeface="Tahoma" panose="020B0604030504040204" pitchFamily="34" charset="0"/>
                <a:ea typeface="Tahoma" panose="020B0604030504040204" pitchFamily="34" charset="0"/>
                <a:cs typeface="Tahoma" panose="020B0604030504040204" pitchFamily="34" charset="0"/>
              </a:rPr>
              <a:t>)</a:t>
            </a:r>
            <a:endParaRPr lang="en-US" sz="2900" dirty="0">
              <a:latin typeface="Tahoma" panose="020B0604030504040204" pitchFamily="34" charset="0"/>
              <a:ea typeface="Tahoma" panose="020B0604030504040204" pitchFamily="34" charset="0"/>
              <a:cs typeface="Tahoma" panose="020B0604030504040204" pitchFamily="34" charset="0"/>
            </a:endParaRPr>
          </a:p>
          <a:p>
            <a:pPr lvl="1">
              <a:lnSpc>
                <a:spcPct val="130000"/>
              </a:lnSpc>
              <a:spcBef>
                <a:spcPts val="300"/>
              </a:spcBef>
              <a:spcAft>
                <a:spcPts val="300"/>
              </a:spcAft>
            </a:pPr>
            <a:r>
              <a:rPr lang="el-GR" sz="2900" dirty="0">
                <a:latin typeface="Tahoma" panose="020B0604030504040204" pitchFamily="34" charset="0"/>
                <a:ea typeface="Tahoma" panose="020B0604030504040204" pitchFamily="34" charset="0"/>
                <a:cs typeface="Tahoma" panose="020B0604030504040204" pitchFamily="34" charset="0"/>
              </a:rPr>
              <a:t>Υπερμεταβολικο</a:t>
            </a:r>
            <a:r>
              <a:rPr lang="en-US" sz="2900" dirty="0">
                <a:latin typeface="Tahoma" panose="020B0604030504040204" pitchFamily="34" charset="0"/>
                <a:ea typeface="Tahoma" panose="020B0604030504040204" pitchFamily="34" charset="0"/>
                <a:cs typeface="Tahoma" panose="020B0604030504040204" pitchFamily="34" charset="0"/>
              </a:rPr>
              <a:t>ί</a:t>
            </a:r>
            <a:r>
              <a:rPr lang="el-GR" sz="2900" dirty="0">
                <a:latin typeface="Tahoma" panose="020B0604030504040204" pitchFamily="34" charset="0"/>
                <a:ea typeface="Tahoma" panose="020B0604030504040204" pitchFamily="34" charset="0"/>
                <a:cs typeface="Tahoma" panose="020B0604030504040204" pitchFamily="34" charset="0"/>
              </a:rPr>
              <a:t> ελαφρώς διογκωμένοι λεμφαδένες στην αριστερή υποκλείδια χώρα </a:t>
            </a:r>
            <a:r>
              <a:rPr lang="en-US" sz="2900" dirty="0">
                <a:latin typeface="Tahoma" panose="020B0604030504040204" pitchFamily="34" charset="0"/>
                <a:ea typeface="Tahoma" panose="020B0604030504040204" pitchFamily="34" charset="0"/>
                <a:cs typeface="Tahoma" panose="020B0604030504040204" pitchFamily="34" charset="0"/>
              </a:rPr>
              <a:t>(SUVmax 7.6)</a:t>
            </a:r>
            <a:endParaRPr lang="el-GR" sz="2900" dirty="0">
              <a:latin typeface="Tahoma" panose="020B0604030504040204" pitchFamily="34" charset="0"/>
              <a:ea typeface="Tahoma" panose="020B0604030504040204" pitchFamily="34" charset="0"/>
              <a:cs typeface="Tahoma" panose="020B0604030504040204" pitchFamily="34" charset="0"/>
            </a:endParaRPr>
          </a:p>
          <a:p>
            <a:pPr lvl="1">
              <a:lnSpc>
                <a:spcPct val="130000"/>
              </a:lnSpc>
              <a:spcBef>
                <a:spcPts val="300"/>
              </a:spcBef>
              <a:spcAft>
                <a:spcPts val="300"/>
              </a:spcAft>
            </a:pPr>
            <a:r>
              <a:rPr lang="el-GR" sz="2900" dirty="0" err="1">
                <a:latin typeface="Tahoma" panose="020B0604030504040204" pitchFamily="34" charset="0"/>
                <a:ea typeface="Tahoma" panose="020B0604030504040204" pitchFamily="34" charset="0"/>
                <a:cs typeface="Tahoma" panose="020B0604030504040204" pitchFamily="34" charset="0"/>
              </a:rPr>
              <a:t>Υπερμεταβολικο</a:t>
            </a:r>
            <a:r>
              <a:rPr lang="en-US" sz="2900" dirty="0" err="1">
                <a:latin typeface="Tahoma" panose="020B0604030504040204" pitchFamily="34" charset="0"/>
                <a:ea typeface="Tahoma" panose="020B0604030504040204" pitchFamily="34" charset="0"/>
                <a:cs typeface="Tahoma" panose="020B0604030504040204" pitchFamily="34" charset="0"/>
              </a:rPr>
              <a:t>ί</a:t>
            </a:r>
            <a:r>
              <a:rPr lang="el-GR" sz="2900" dirty="0">
                <a:latin typeface="Tahoma" panose="020B0604030504040204" pitchFamily="34" charset="0"/>
                <a:ea typeface="Tahoma" panose="020B0604030504040204" pitchFamily="34" charset="0"/>
                <a:cs typeface="Tahoma" panose="020B0604030504040204" pitchFamily="34" charset="0"/>
              </a:rPr>
              <a:t> διογκωμένοι λεμφαδένες στο πρόσθιο άνω μεσοθωράκιο (</a:t>
            </a:r>
            <a:r>
              <a:rPr lang="en-US" sz="2900" dirty="0" err="1">
                <a:latin typeface="Tahoma" panose="020B0604030504040204" pitchFamily="34" charset="0"/>
                <a:ea typeface="Tahoma" panose="020B0604030504040204" pitchFamily="34" charset="0"/>
                <a:cs typeface="Tahoma" panose="020B0604030504040204" pitchFamily="34" charset="0"/>
              </a:rPr>
              <a:t>SUVmax</a:t>
            </a:r>
            <a:r>
              <a:rPr lang="en-US" sz="2900" dirty="0">
                <a:latin typeface="Tahoma" panose="020B0604030504040204" pitchFamily="34" charset="0"/>
                <a:ea typeface="Tahoma" panose="020B0604030504040204" pitchFamily="34" charset="0"/>
                <a:cs typeface="Tahoma" panose="020B0604030504040204" pitchFamily="34" charset="0"/>
              </a:rPr>
              <a:t> 18</a:t>
            </a:r>
            <a:r>
              <a:rPr lang="el-GR" sz="2900" dirty="0">
                <a:latin typeface="Tahoma" panose="020B0604030504040204" pitchFamily="34" charset="0"/>
                <a:ea typeface="Tahoma" panose="020B0604030504040204" pitchFamily="34" charset="0"/>
                <a:cs typeface="Tahoma" panose="020B0604030504040204" pitchFamily="34" charset="0"/>
              </a:rPr>
              <a:t>)</a:t>
            </a:r>
            <a:endParaRPr lang="en-US" sz="2900" dirty="0">
              <a:latin typeface="Tahoma" panose="020B0604030504040204" pitchFamily="34" charset="0"/>
              <a:ea typeface="Tahoma" panose="020B0604030504040204" pitchFamily="34" charset="0"/>
              <a:cs typeface="Tahoma" panose="020B0604030504040204" pitchFamily="34" charset="0"/>
            </a:endParaRPr>
          </a:p>
          <a:p>
            <a:pPr lvl="1">
              <a:lnSpc>
                <a:spcPct val="130000"/>
              </a:lnSpc>
              <a:spcBef>
                <a:spcPts val="300"/>
              </a:spcBef>
              <a:spcAft>
                <a:spcPts val="300"/>
              </a:spcAft>
            </a:pPr>
            <a:r>
              <a:rPr lang="el-GR" sz="2900" dirty="0">
                <a:latin typeface="Tahoma" panose="020B0604030504040204" pitchFamily="34" charset="0"/>
                <a:ea typeface="Tahoma" panose="020B0604030504040204" pitchFamily="34" charset="0"/>
                <a:cs typeface="Tahoma" panose="020B0604030504040204" pitchFamily="34" charset="0"/>
              </a:rPr>
              <a:t>Πολυάριθμες εντοπίσεις στα μαλακά μόρια του σκελετού και ειδικότερα στα μαλακά μόρια του αρ. βραχίονα, στα ανώτερα οπίσθια παρασπονδυλικά, στα μαλακά μόρια παρά την άρθρωση του δεξιού αγκώνος, στις γλουτιαίες χώρες κυρίως δεξιά, σε αμφ</a:t>
            </a:r>
            <a:r>
              <a:rPr lang="en-US" sz="2900" dirty="0">
                <a:latin typeface="Tahoma" panose="020B0604030504040204" pitchFamily="34" charset="0"/>
                <a:ea typeface="Tahoma" panose="020B0604030504040204" pitchFamily="34" charset="0"/>
                <a:cs typeface="Tahoma" panose="020B0604030504040204" pitchFamily="34" charset="0"/>
              </a:rPr>
              <a:t>ό</a:t>
            </a:r>
            <a:r>
              <a:rPr lang="el-GR" sz="2900" dirty="0">
                <a:latin typeface="Tahoma" panose="020B0604030504040204" pitchFamily="34" charset="0"/>
                <a:ea typeface="Tahoma" panose="020B0604030504040204" pitchFamily="34" charset="0"/>
                <a:cs typeface="Tahoma" panose="020B0604030504040204" pitchFamily="34" charset="0"/>
              </a:rPr>
              <a:t>τερες τις μηροβουβωνικές και μηριαίες χώρες και στα μαλακά μόρια της δεξιάς γαστροκνημίας (</a:t>
            </a:r>
            <a:r>
              <a:rPr lang="en-US" sz="2900" dirty="0">
                <a:latin typeface="Tahoma" panose="020B0604030504040204" pitchFamily="34" charset="0"/>
                <a:ea typeface="Tahoma" panose="020B0604030504040204" pitchFamily="34" charset="0"/>
                <a:cs typeface="Tahoma" panose="020B0604030504040204" pitchFamily="34" charset="0"/>
              </a:rPr>
              <a:t>SUVmax 18.2)</a:t>
            </a:r>
            <a:endParaRPr lang="el-GR" sz="2900" dirty="0">
              <a:latin typeface="Tahoma" panose="020B0604030504040204" pitchFamily="34" charset="0"/>
              <a:ea typeface="Tahoma" panose="020B0604030504040204" pitchFamily="34" charset="0"/>
              <a:cs typeface="Tahoma" panose="020B0604030504040204" pitchFamily="34" charset="0"/>
            </a:endParaRPr>
          </a:p>
          <a:p>
            <a:pPr>
              <a:lnSpc>
                <a:spcPct val="130000"/>
              </a:lnSpc>
              <a:spcBef>
                <a:spcPts val="300"/>
              </a:spcBef>
              <a:spcAft>
                <a:spcPts val="300"/>
              </a:spcAft>
            </a:pPr>
            <a:endParaRPr lang="el-G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3362294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xmlns="" id="{A3D949C6-DF05-76B1-E39F-0D905F944996}"/>
              </a:ext>
            </a:extLst>
          </p:cNvPr>
          <p:cNvSpPr>
            <a:spLocks noGrp="1"/>
          </p:cNvSpPr>
          <p:nvPr>
            <p:ph type="title"/>
          </p:nvPr>
        </p:nvSpPr>
        <p:spPr>
          <a:xfrm>
            <a:off x="2384136" y="219363"/>
            <a:ext cx="8194964" cy="902855"/>
          </a:xfrm>
        </p:spPr>
        <p:txBody>
          <a:bodyPr>
            <a:noAutofit/>
          </a:bodyPr>
          <a:lstStyle/>
          <a:p>
            <a:pP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Εισαγωγή στα κακοήθη λεμφώματα</a:t>
            </a:r>
            <a:endParaRPr lang="en-US"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482" name="Content Placeholder 2">
            <a:extLst>
              <a:ext uri="{FF2B5EF4-FFF2-40B4-BE49-F238E27FC236}">
                <a16:creationId xmlns:a16="http://schemas.microsoft.com/office/drawing/2014/main" xmlns="" id="{F4A0D41B-F137-F195-3A3B-7554484E5247}"/>
              </a:ext>
            </a:extLst>
          </p:cNvPr>
          <p:cNvSpPr>
            <a:spLocks noGrp="1"/>
          </p:cNvSpPr>
          <p:nvPr>
            <p:ph idx="1"/>
          </p:nvPr>
        </p:nvSpPr>
        <p:spPr>
          <a:xfrm>
            <a:off x="588818" y="1357312"/>
            <a:ext cx="6477000" cy="1593706"/>
          </a:xfrm>
        </p:spPr>
        <p:txBody>
          <a:bodyPr/>
          <a:lstStyle/>
          <a:p>
            <a:pPr lvl="1" algn="just" eaLnBrk="1" hangingPunct="1"/>
            <a:r>
              <a:rPr lang="el-GR" altLang="el-GR" dirty="0">
                <a:latin typeface="Tahoma" panose="020B0604030504040204" pitchFamily="34" charset="0"/>
                <a:cs typeface="Tahoma" panose="020B0604030504040204" pitchFamily="34" charset="0"/>
              </a:rPr>
              <a:t>   Τα λεμφώματα είναι νεοπλάσματα του λεμφικού ιστού που χαρακτηρίζονται από παθολογικό πολλαπλασιασμό </a:t>
            </a:r>
            <a:r>
              <a:rPr lang="en-US" altLang="el-GR" dirty="0">
                <a:latin typeface="Tahoma" panose="020B0604030504040204" pitchFamily="34" charset="0"/>
                <a:cs typeface="Tahoma" panose="020B0604030504040204" pitchFamily="34" charset="0"/>
              </a:rPr>
              <a:t>B </a:t>
            </a:r>
            <a:r>
              <a:rPr lang="el-GR" altLang="el-GR" dirty="0">
                <a:latin typeface="Tahoma" panose="020B0604030504040204" pitchFamily="34" charset="0"/>
                <a:cs typeface="Tahoma" panose="020B0604030504040204" pitchFamily="34" charset="0"/>
              </a:rPr>
              <a:t>ή</a:t>
            </a:r>
            <a:r>
              <a:rPr lang="en-US" altLang="el-GR" dirty="0">
                <a:latin typeface="Tahoma" panose="020B0604030504040204" pitchFamily="34" charset="0"/>
                <a:cs typeface="Tahoma" panose="020B0604030504040204" pitchFamily="34" charset="0"/>
              </a:rPr>
              <a:t> T </a:t>
            </a:r>
            <a:r>
              <a:rPr lang="el-GR" altLang="el-GR" dirty="0">
                <a:latin typeface="Tahoma" panose="020B0604030504040204" pitchFamily="34" charset="0"/>
                <a:cs typeface="Tahoma" panose="020B0604030504040204" pitchFamily="34" charset="0"/>
              </a:rPr>
              <a:t>λεμφοκυττάρων στα λεμφικά όργανα</a:t>
            </a:r>
            <a:r>
              <a:rPr lang="en-US" altLang="el-GR" dirty="0">
                <a:latin typeface="Tahoma" panose="020B0604030504040204" pitchFamily="34" charset="0"/>
                <a:cs typeface="Tahoma" panose="020B0604030504040204" pitchFamily="34" charset="0"/>
              </a:rPr>
              <a:t>.</a:t>
            </a:r>
          </a:p>
        </p:txBody>
      </p:sp>
      <p:pic>
        <p:nvPicPr>
          <p:cNvPr id="20483" name="Picture 3" descr="non-Hodgkin's_lymphoma.gif">
            <a:extLst>
              <a:ext uri="{FF2B5EF4-FFF2-40B4-BE49-F238E27FC236}">
                <a16:creationId xmlns:a16="http://schemas.microsoft.com/office/drawing/2014/main" xmlns="" id="{F391B7CA-1751-BDF5-BF2D-5A01775A38B8}"/>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680037" y="1357312"/>
            <a:ext cx="3543300" cy="414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xmlns="" id="{528D8B98-8573-13C6-B6F7-7DE7EA509939}"/>
              </a:ext>
            </a:extLst>
          </p:cNvPr>
          <p:cNvSpPr>
            <a:spLocks noGrp="1" noChangeArrowheads="1"/>
          </p:cNvSpPr>
          <p:nvPr>
            <p:ph type="title"/>
          </p:nvPr>
        </p:nvSpPr>
        <p:spPr>
          <a:xfrm>
            <a:off x="495300" y="119784"/>
            <a:ext cx="11201400" cy="1143000"/>
          </a:xfrm>
        </p:spPr>
        <p:txBody>
          <a:bodyPr>
            <a:noAutofit/>
          </a:bodyPr>
          <a:lstStyle/>
          <a:p>
            <a:pPr algn="ct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ΑΔΡΗ ΤΑΞΙΝΟΜΗΣΗ ΚΑΚΟΗΘΩΝ ΛΕΜΦΩΜΑΤΩΝ ΚΑΤ</a:t>
            </a:r>
            <a:r>
              <a:rPr lang="en-US" sz="3600" b="1" dirty="0">
                <a:solidFill>
                  <a:schemeClr val="tx1">
                    <a:lumMod val="65000"/>
                    <a:lumOff val="35000"/>
                  </a:schemeClr>
                </a:solidFill>
                <a:latin typeface="Arial" panose="020B0604020202020204" pitchFamily="34" charset="0"/>
                <a:cs typeface="Arial" panose="020B0604020202020204" pitchFamily="34" charset="0"/>
              </a:rPr>
              <a:t>A</a:t>
            </a:r>
            <a:r>
              <a:rPr lang="el-GR" sz="3600" b="1" dirty="0">
                <a:solidFill>
                  <a:schemeClr val="tx1">
                    <a:lumMod val="65000"/>
                    <a:lumOff val="35000"/>
                  </a:schemeClr>
                </a:solidFill>
                <a:latin typeface="Arial" panose="020B0604020202020204" pitchFamily="34" charset="0"/>
                <a:cs typeface="Arial" panose="020B0604020202020204" pitchFamily="34" charset="0"/>
              </a:rPr>
              <a:t> </a:t>
            </a:r>
            <a:r>
              <a:rPr lang="en-US" sz="3600" b="1" dirty="0">
                <a:solidFill>
                  <a:schemeClr val="tx1">
                    <a:lumMod val="65000"/>
                    <a:lumOff val="35000"/>
                  </a:schemeClr>
                </a:solidFill>
                <a:latin typeface="Arial" panose="020B0604020202020204" pitchFamily="34" charset="0"/>
                <a:cs typeface="Arial" panose="020B0604020202020204" pitchFamily="34" charset="0"/>
              </a:rPr>
              <a:t>WHO</a:t>
            </a:r>
            <a:endParaRPr 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1506" name="Rectangle 3">
            <a:extLst>
              <a:ext uri="{FF2B5EF4-FFF2-40B4-BE49-F238E27FC236}">
                <a16:creationId xmlns:a16="http://schemas.microsoft.com/office/drawing/2014/main" xmlns="" id="{DB0E2386-0DC2-A481-0AC2-545D51A81159}"/>
              </a:ext>
            </a:extLst>
          </p:cNvPr>
          <p:cNvSpPr>
            <a:spLocks noGrp="1"/>
          </p:cNvSpPr>
          <p:nvPr>
            <p:ph type="body" idx="1"/>
          </p:nvPr>
        </p:nvSpPr>
        <p:spPr>
          <a:xfrm>
            <a:off x="1752600" y="1748703"/>
            <a:ext cx="5410200" cy="4114800"/>
          </a:xfrm>
        </p:spPr>
        <p:txBody>
          <a:bodyPr>
            <a:normAutofit lnSpcReduction="10000"/>
          </a:bodyPr>
          <a:lstStyle/>
          <a:p>
            <a:pPr eaLnBrk="1" hangingPunct="1">
              <a:lnSpc>
                <a:spcPct val="90000"/>
              </a:lnSpc>
            </a:pPr>
            <a:r>
              <a:rPr lang="el-GR" altLang="el-GR" sz="2000" dirty="0">
                <a:latin typeface="Arial" panose="020B0604020202020204" pitchFamily="34" charset="0"/>
              </a:rPr>
              <a:t>Λέμφωμα </a:t>
            </a:r>
            <a:r>
              <a:rPr lang="en-US" altLang="el-GR" sz="2000" dirty="0">
                <a:latin typeface="Arial" panose="020B0604020202020204" pitchFamily="34" charset="0"/>
              </a:rPr>
              <a:t>Hodgkin</a:t>
            </a:r>
          </a:p>
          <a:p>
            <a:pPr eaLnBrk="1" hangingPunct="1">
              <a:lnSpc>
                <a:spcPct val="90000"/>
              </a:lnSpc>
            </a:pPr>
            <a:endParaRPr lang="en-US" altLang="el-GR" sz="2000" dirty="0">
              <a:latin typeface="Arial" panose="020B0604020202020204" pitchFamily="34" charset="0"/>
            </a:endParaRPr>
          </a:p>
          <a:p>
            <a:pPr eaLnBrk="1" hangingPunct="1">
              <a:lnSpc>
                <a:spcPct val="90000"/>
              </a:lnSpc>
            </a:pPr>
            <a:endParaRPr lang="el-GR" altLang="el-GR" sz="2000" dirty="0">
              <a:latin typeface="Arial" panose="020B0604020202020204" pitchFamily="34" charset="0"/>
            </a:endParaRPr>
          </a:p>
          <a:p>
            <a:pPr eaLnBrk="1" hangingPunct="1">
              <a:lnSpc>
                <a:spcPct val="90000"/>
              </a:lnSpc>
            </a:pPr>
            <a:r>
              <a:rPr lang="el-GR" altLang="el-GR" sz="2000" dirty="0">
                <a:latin typeface="Arial" panose="020B0604020202020204" pitchFamily="34" charset="0"/>
              </a:rPr>
              <a:t>Νεοπλάσματα από Β-λεμφοκύτταρα</a:t>
            </a:r>
          </a:p>
          <a:p>
            <a:pPr lvl="2" eaLnBrk="1" hangingPunct="1">
              <a:lnSpc>
                <a:spcPct val="90000"/>
              </a:lnSpc>
              <a:buFont typeface="Wingdings" pitchFamily="2" charset="2"/>
              <a:buChar char="§"/>
            </a:pPr>
            <a:r>
              <a:rPr lang="el-GR" altLang="el-GR" sz="1600" dirty="0">
                <a:latin typeface="Arial" panose="020B0604020202020204" pitchFamily="34" charset="0"/>
              </a:rPr>
              <a:t>Από Πρόδρομα Β-κύτταρα</a:t>
            </a:r>
          </a:p>
          <a:p>
            <a:pPr lvl="2" eaLnBrk="1" hangingPunct="1">
              <a:lnSpc>
                <a:spcPct val="90000"/>
              </a:lnSpc>
              <a:buFont typeface="Wingdings" pitchFamily="2" charset="2"/>
              <a:buChar char="§"/>
            </a:pPr>
            <a:r>
              <a:rPr lang="el-GR" altLang="el-GR" sz="1600" dirty="0">
                <a:latin typeface="Arial" panose="020B0604020202020204" pitchFamily="34" charset="0"/>
              </a:rPr>
              <a:t>Από Ώριμα Β-κύτταρα</a:t>
            </a:r>
          </a:p>
          <a:p>
            <a:pPr lvl="2" eaLnBrk="1" hangingPunct="1">
              <a:lnSpc>
                <a:spcPct val="90000"/>
              </a:lnSpc>
              <a:buFont typeface="Wingdings" pitchFamily="2" charset="2"/>
              <a:buChar char="§"/>
            </a:pPr>
            <a:r>
              <a:rPr lang="el-GR" altLang="el-GR" sz="1600" dirty="0">
                <a:latin typeface="Arial" panose="020B0604020202020204" pitchFamily="34" charset="0"/>
              </a:rPr>
              <a:t>Β-</a:t>
            </a:r>
            <a:r>
              <a:rPr lang="el-GR" altLang="el-GR" sz="1600" dirty="0" err="1">
                <a:latin typeface="Arial" panose="020B0604020202020204" pitchFamily="34" charset="0"/>
              </a:rPr>
              <a:t>λεμφοϋπερπλασίες</a:t>
            </a:r>
            <a:r>
              <a:rPr lang="el-GR" altLang="el-GR" sz="1600" dirty="0">
                <a:latin typeface="Arial" panose="020B0604020202020204" pitchFamily="34" charset="0"/>
              </a:rPr>
              <a:t> δυνητικώς κακοήθεις         </a:t>
            </a:r>
          </a:p>
          <a:p>
            <a:pPr eaLnBrk="1" hangingPunct="1">
              <a:lnSpc>
                <a:spcPct val="90000"/>
              </a:lnSpc>
            </a:pPr>
            <a:endParaRPr lang="el-GR" altLang="el-GR" sz="2000" dirty="0">
              <a:latin typeface="Arial" panose="020B0604020202020204" pitchFamily="34" charset="0"/>
            </a:endParaRPr>
          </a:p>
          <a:p>
            <a:pPr eaLnBrk="1" hangingPunct="1">
              <a:lnSpc>
                <a:spcPct val="90000"/>
              </a:lnSpc>
            </a:pPr>
            <a:r>
              <a:rPr lang="el-GR" altLang="el-GR" sz="2000" dirty="0">
                <a:latin typeface="Arial" panose="020B0604020202020204" pitchFamily="34" charset="0"/>
              </a:rPr>
              <a:t>Νεοπλάσματα από Τ-λεμφοκύτταρα</a:t>
            </a:r>
          </a:p>
          <a:p>
            <a:pPr lvl="2" eaLnBrk="1" hangingPunct="1">
              <a:lnSpc>
                <a:spcPct val="90000"/>
              </a:lnSpc>
              <a:buFont typeface="Wingdings" pitchFamily="2" charset="2"/>
              <a:buChar char="§"/>
            </a:pPr>
            <a:r>
              <a:rPr lang="el-GR" altLang="el-GR" sz="1600" dirty="0">
                <a:latin typeface="Arial" panose="020B0604020202020204" pitchFamily="34" charset="0"/>
              </a:rPr>
              <a:t>Από Πρόδρομα Τ-κύτταρα</a:t>
            </a:r>
          </a:p>
          <a:p>
            <a:pPr lvl="2" eaLnBrk="1" hangingPunct="1">
              <a:lnSpc>
                <a:spcPct val="90000"/>
              </a:lnSpc>
              <a:buFont typeface="Wingdings" pitchFamily="2" charset="2"/>
              <a:buChar char="§"/>
            </a:pPr>
            <a:r>
              <a:rPr lang="el-GR" altLang="el-GR" sz="1600" dirty="0">
                <a:latin typeface="Arial" panose="020B0604020202020204" pitchFamily="34" charset="0"/>
              </a:rPr>
              <a:t>Από Ώριμα Τ-κύτταρα</a:t>
            </a:r>
          </a:p>
          <a:p>
            <a:pPr lvl="2" eaLnBrk="1" hangingPunct="1">
              <a:lnSpc>
                <a:spcPct val="90000"/>
              </a:lnSpc>
              <a:buFont typeface="Wingdings" pitchFamily="2" charset="2"/>
              <a:buChar char="§"/>
            </a:pPr>
            <a:r>
              <a:rPr lang="el-GR" altLang="el-GR" sz="1600" dirty="0">
                <a:latin typeface="Arial" panose="020B0604020202020204" pitchFamily="34" charset="0"/>
              </a:rPr>
              <a:t>Τ-</a:t>
            </a:r>
            <a:r>
              <a:rPr lang="el-GR" altLang="el-GR" sz="1600" dirty="0" err="1">
                <a:latin typeface="Arial" panose="020B0604020202020204" pitchFamily="34" charset="0"/>
              </a:rPr>
              <a:t>λεμφοϋπερπλασίες</a:t>
            </a:r>
            <a:r>
              <a:rPr lang="el-GR" altLang="el-GR" sz="1600" dirty="0">
                <a:latin typeface="Arial" panose="020B0604020202020204" pitchFamily="34" charset="0"/>
              </a:rPr>
              <a:t> δυνητικώς κακοήθεις</a:t>
            </a:r>
          </a:p>
          <a:p>
            <a:pPr eaLnBrk="1" hangingPunct="1">
              <a:lnSpc>
                <a:spcPct val="90000"/>
              </a:lnSpc>
              <a:buFontTx/>
              <a:buNone/>
            </a:pPr>
            <a:r>
              <a:rPr lang="el-GR" altLang="el-GR" sz="2000" dirty="0">
                <a:latin typeface="Arial" panose="020B0604020202020204" pitchFamily="34" charset="0"/>
              </a:rPr>
              <a:t>           </a:t>
            </a:r>
          </a:p>
        </p:txBody>
      </p:sp>
      <p:sp>
        <p:nvSpPr>
          <p:cNvPr id="21507" name="AutoShape 4">
            <a:extLst>
              <a:ext uri="{FF2B5EF4-FFF2-40B4-BE49-F238E27FC236}">
                <a16:creationId xmlns:a16="http://schemas.microsoft.com/office/drawing/2014/main" xmlns="" id="{1E8CB62B-2E61-D196-349A-DFC3724CAEE2}"/>
              </a:ext>
            </a:extLst>
          </p:cNvPr>
          <p:cNvSpPr>
            <a:spLocks/>
          </p:cNvSpPr>
          <p:nvPr/>
        </p:nvSpPr>
        <p:spPr bwMode="auto">
          <a:xfrm>
            <a:off x="7086600" y="2662094"/>
            <a:ext cx="152400" cy="2743200"/>
          </a:xfrm>
          <a:prstGeom prst="rightBrace">
            <a:avLst>
              <a:gd name="adj1" fmla="val 150000"/>
              <a:gd name="adj2" fmla="val 50000"/>
            </a:avLst>
          </a:prstGeom>
          <a:noFill/>
          <a:ln w="57150">
            <a:solidFill>
              <a:schemeClr val="tx1">
                <a:lumMod val="65000"/>
                <a:lumOff val="35000"/>
              </a:schemeClr>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0"/>
              </a:spcBef>
              <a:buClrTx/>
              <a:buSzTx/>
              <a:buFontTx/>
              <a:buNone/>
            </a:pPr>
            <a:endParaRPr lang="el-GR" altLang="el-GR" sz="2000">
              <a:latin typeface="Arial" panose="020B0604020202020204" pitchFamily="34" charset="0"/>
            </a:endParaRPr>
          </a:p>
        </p:txBody>
      </p:sp>
      <p:sp>
        <p:nvSpPr>
          <p:cNvPr id="21508" name="Text Box 5">
            <a:extLst>
              <a:ext uri="{FF2B5EF4-FFF2-40B4-BE49-F238E27FC236}">
                <a16:creationId xmlns:a16="http://schemas.microsoft.com/office/drawing/2014/main" xmlns="" id="{E5EA3973-E131-BB60-FD7C-31A29AA262B4}"/>
              </a:ext>
            </a:extLst>
          </p:cNvPr>
          <p:cNvSpPr txBox="1">
            <a:spLocks noChangeArrowheads="1"/>
          </p:cNvSpPr>
          <p:nvPr/>
        </p:nvSpPr>
        <p:spPr bwMode="auto">
          <a:xfrm>
            <a:off x="7696200" y="3698814"/>
            <a:ext cx="29718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50000"/>
              </a:spcBef>
              <a:buClrTx/>
              <a:buSzTx/>
              <a:buFontTx/>
              <a:buNone/>
            </a:pPr>
            <a:r>
              <a:rPr lang="el-GR" altLang="el-GR" sz="2000" dirty="0">
                <a:latin typeface="Arial" panose="020B0604020202020204" pitchFamily="34" charset="0"/>
              </a:rPr>
              <a:t>Μη </a:t>
            </a:r>
            <a:r>
              <a:rPr lang="en-US" altLang="el-GR" sz="2000" dirty="0">
                <a:latin typeface="Arial" panose="020B0604020202020204" pitchFamily="34" charset="0"/>
              </a:rPr>
              <a:t>Hodgkin</a:t>
            </a:r>
            <a:r>
              <a:rPr lang="el-GR" altLang="el-GR" sz="2000" dirty="0">
                <a:latin typeface="Arial" panose="020B0604020202020204" pitchFamily="34" charset="0"/>
              </a:rPr>
              <a:t> Λεμφώματα</a:t>
            </a:r>
          </a:p>
        </p:txBody>
      </p:sp>
      <p:sp>
        <p:nvSpPr>
          <p:cNvPr id="21509" name="Text Box 6">
            <a:extLst>
              <a:ext uri="{FF2B5EF4-FFF2-40B4-BE49-F238E27FC236}">
                <a16:creationId xmlns:a16="http://schemas.microsoft.com/office/drawing/2014/main" xmlns="" id="{9C7B5060-B82F-D78A-F1DC-370B376B25A3}"/>
              </a:ext>
            </a:extLst>
          </p:cNvPr>
          <p:cNvSpPr txBox="1">
            <a:spLocks noChangeArrowheads="1"/>
          </p:cNvSpPr>
          <p:nvPr/>
        </p:nvSpPr>
        <p:spPr bwMode="auto">
          <a:xfrm>
            <a:off x="3266209" y="5800149"/>
            <a:ext cx="5611091"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50000"/>
              </a:spcBef>
              <a:buClrTx/>
              <a:buSzTx/>
              <a:buFontTx/>
              <a:buNone/>
            </a:pPr>
            <a:r>
              <a:rPr lang="en-US" altLang="el-GR" sz="1400" b="1" i="1">
                <a:solidFill>
                  <a:schemeClr val="tx1">
                    <a:lumMod val="65000"/>
                    <a:lumOff val="35000"/>
                  </a:schemeClr>
                </a:solidFill>
                <a:latin typeface="Calibri" panose="020F0502020204030204" pitchFamily="34" charset="0"/>
                <a:cs typeface="Calibri" panose="020F0502020204030204" pitchFamily="34" charset="0"/>
              </a:rPr>
              <a:t>Jaffe ES, Harris NL, Stein H, Vardiman JW (Eds.). World Health Organization Classification of Tumors. Pathology and Genetics of Tumors of Haematopoietic and Lymphoid Tissues. Jaffe ES, Harris NL, Stein H, Vardiman JW (eds.). IARC Press: Lyon 2001</a:t>
            </a:r>
            <a:endParaRPr lang="el-GR" altLang="el-GR" sz="1400" b="1" i="1">
              <a:solidFill>
                <a:schemeClr val="tx1">
                  <a:lumMod val="65000"/>
                  <a:lumOff val="35000"/>
                </a:schemeClr>
              </a:solidFill>
              <a:latin typeface="Calibri" panose="020F0502020204030204" pitchFamily="34" charset="0"/>
              <a:cs typeface="Calibri" panose="020F0502020204030204" pitchFamily="34" charset="0"/>
            </a:endParaRPr>
          </a:p>
        </p:txBody>
      </p:sp>
      <p:sp>
        <p:nvSpPr>
          <p:cNvPr id="21510" name="Line 7">
            <a:extLst>
              <a:ext uri="{FF2B5EF4-FFF2-40B4-BE49-F238E27FC236}">
                <a16:creationId xmlns:a16="http://schemas.microsoft.com/office/drawing/2014/main" xmlns="" id="{800284E7-CB3C-BB96-C418-B0C38DBA0EEE}"/>
              </a:ext>
            </a:extLst>
          </p:cNvPr>
          <p:cNvSpPr>
            <a:spLocks noChangeShapeType="1"/>
          </p:cNvSpPr>
          <p:nvPr/>
        </p:nvSpPr>
        <p:spPr bwMode="auto">
          <a:xfrm flipV="1">
            <a:off x="6477000" y="2267239"/>
            <a:ext cx="1676400" cy="762000"/>
          </a:xfrm>
          <a:prstGeom prst="line">
            <a:avLst/>
          </a:prstGeom>
          <a:noFill/>
          <a:ln w="38100">
            <a:solidFill>
              <a:schemeClr val="tx1">
                <a:lumMod val="65000"/>
                <a:lumOff val="35000"/>
              </a:schemeClr>
            </a:solidFill>
            <a:round/>
            <a:headEnd/>
            <a:tailEnd type="triangle" w="med" len="med"/>
          </a:ln>
          <a:extLst>
            <a:ext uri="{909E8E84-426E-40DD-AFC4-6F175D3DCCD1}">
              <a14:hiddenFill xmlns:a14="http://schemas.microsoft.com/office/drawing/2010/main" xmlns="">
                <a:noFill/>
              </a14:hiddenFill>
            </a:ext>
          </a:extLst>
        </p:spPr>
        <p:txBody>
          <a:bodyPr/>
          <a:lstStyle/>
          <a:p>
            <a:endParaRPr lang="el-GR"/>
          </a:p>
        </p:txBody>
      </p:sp>
      <p:sp>
        <p:nvSpPr>
          <p:cNvPr id="21511" name="Text Box 8">
            <a:extLst>
              <a:ext uri="{FF2B5EF4-FFF2-40B4-BE49-F238E27FC236}">
                <a16:creationId xmlns:a16="http://schemas.microsoft.com/office/drawing/2014/main" xmlns="" id="{28B8362D-98E8-EF66-8317-2993CAFC5FDD}"/>
              </a:ext>
            </a:extLst>
          </p:cNvPr>
          <p:cNvSpPr txBox="1">
            <a:spLocks noChangeArrowheads="1"/>
          </p:cNvSpPr>
          <p:nvPr/>
        </p:nvSpPr>
        <p:spPr bwMode="auto">
          <a:xfrm>
            <a:off x="8305800" y="1948585"/>
            <a:ext cx="1143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50000"/>
              </a:spcBef>
              <a:buClrTx/>
              <a:buSzTx/>
              <a:buFontTx/>
              <a:buNone/>
            </a:pPr>
            <a:r>
              <a:rPr lang="en-US" altLang="el-GR" sz="2400" b="1" dirty="0">
                <a:latin typeface="Arial" panose="020B0604020202020204" pitchFamily="34" charset="0"/>
              </a:rPr>
              <a:t>85%</a:t>
            </a:r>
            <a:endParaRPr lang="el-GR" altLang="el-GR" sz="2400" b="1" dirty="0">
              <a:latin typeface="Arial" panose="020B0604020202020204" pitchFamily="34" charset="0"/>
            </a:endParaRPr>
          </a:p>
        </p:txBody>
      </p:sp>
      <p:sp>
        <p:nvSpPr>
          <p:cNvPr id="21512" name="Line 9">
            <a:extLst>
              <a:ext uri="{FF2B5EF4-FFF2-40B4-BE49-F238E27FC236}">
                <a16:creationId xmlns:a16="http://schemas.microsoft.com/office/drawing/2014/main" xmlns="" id="{3439896E-74B3-E8CB-B6E7-1255417CCBD2}"/>
              </a:ext>
            </a:extLst>
          </p:cNvPr>
          <p:cNvSpPr>
            <a:spLocks noChangeShapeType="1"/>
          </p:cNvSpPr>
          <p:nvPr/>
        </p:nvSpPr>
        <p:spPr bwMode="auto">
          <a:xfrm>
            <a:off x="6477000" y="4465638"/>
            <a:ext cx="1676400" cy="762000"/>
          </a:xfrm>
          <a:prstGeom prst="line">
            <a:avLst/>
          </a:prstGeom>
          <a:noFill/>
          <a:ln w="38100">
            <a:solidFill>
              <a:schemeClr val="tx1">
                <a:lumMod val="65000"/>
                <a:lumOff val="35000"/>
              </a:schemeClr>
            </a:solidFill>
            <a:round/>
            <a:headEnd/>
            <a:tailEnd type="triangle" w="med" len="med"/>
          </a:ln>
          <a:extLst>
            <a:ext uri="{909E8E84-426E-40DD-AFC4-6F175D3DCCD1}">
              <a14:hiddenFill xmlns:a14="http://schemas.microsoft.com/office/drawing/2010/main" xmlns="">
                <a:noFill/>
              </a14:hiddenFill>
            </a:ext>
          </a:extLst>
        </p:spPr>
        <p:txBody>
          <a:bodyPr/>
          <a:lstStyle/>
          <a:p>
            <a:endParaRPr lang="el-GR"/>
          </a:p>
        </p:txBody>
      </p:sp>
      <p:sp>
        <p:nvSpPr>
          <p:cNvPr id="21513" name="Text Box 10">
            <a:extLst>
              <a:ext uri="{FF2B5EF4-FFF2-40B4-BE49-F238E27FC236}">
                <a16:creationId xmlns:a16="http://schemas.microsoft.com/office/drawing/2014/main" xmlns="" id="{05C9CCE7-DC7C-09AB-9C04-CDF8C31209FA}"/>
              </a:ext>
            </a:extLst>
          </p:cNvPr>
          <p:cNvSpPr txBox="1">
            <a:spLocks noChangeArrowheads="1"/>
          </p:cNvSpPr>
          <p:nvPr/>
        </p:nvSpPr>
        <p:spPr bwMode="auto">
          <a:xfrm>
            <a:off x="8305800" y="5027583"/>
            <a:ext cx="1143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50000"/>
              </a:spcBef>
              <a:buClrTx/>
              <a:buSzTx/>
              <a:buFontTx/>
              <a:buNone/>
            </a:pPr>
            <a:r>
              <a:rPr lang="en-US" altLang="el-GR" sz="2400" b="1">
                <a:latin typeface="Arial" panose="020B0604020202020204" pitchFamily="34" charset="0"/>
              </a:rPr>
              <a:t>15%</a:t>
            </a:r>
            <a:endParaRPr lang="el-GR" altLang="el-GR" sz="2400" b="1">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a:extLst>
              <a:ext uri="{FF2B5EF4-FFF2-40B4-BE49-F238E27FC236}">
                <a16:creationId xmlns:a16="http://schemas.microsoft.com/office/drawing/2014/main" xmlns="" id="{124DB18B-7DC5-C82A-D864-55B1ACE5AEC4}"/>
              </a:ext>
            </a:extLst>
          </p:cNvPr>
          <p:cNvSpPr>
            <a:spLocks noGrp="1" noChangeArrowheads="1"/>
          </p:cNvSpPr>
          <p:nvPr>
            <p:ph type="title"/>
          </p:nvPr>
        </p:nvSpPr>
        <p:spPr>
          <a:xfrm>
            <a:off x="1919289" y="304800"/>
            <a:ext cx="7608887" cy="820738"/>
          </a:xfrm>
        </p:spPr>
        <p:txBody>
          <a:bodyPr>
            <a:normAutofit/>
          </a:bodyPr>
          <a:lstStyle/>
          <a:p>
            <a:pPr algn="ct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Λέμφωμα </a:t>
            </a:r>
            <a:r>
              <a:rPr lang="en-US" sz="3600" b="1" dirty="0">
                <a:solidFill>
                  <a:schemeClr val="tx1">
                    <a:lumMod val="65000"/>
                    <a:lumOff val="35000"/>
                  </a:schemeClr>
                </a:solidFill>
                <a:latin typeface="Arial" panose="020B0604020202020204" pitchFamily="34" charset="0"/>
                <a:cs typeface="Arial" panose="020B0604020202020204" pitchFamily="34" charset="0"/>
              </a:rPr>
              <a:t>Hodgkin</a:t>
            </a:r>
          </a:p>
        </p:txBody>
      </p:sp>
      <p:sp>
        <p:nvSpPr>
          <p:cNvPr id="25602" name="Rectangle 3">
            <a:extLst>
              <a:ext uri="{FF2B5EF4-FFF2-40B4-BE49-F238E27FC236}">
                <a16:creationId xmlns:a16="http://schemas.microsoft.com/office/drawing/2014/main" xmlns="" id="{B93F569D-8416-8F93-6086-A1C6D522DE76}"/>
              </a:ext>
            </a:extLst>
          </p:cNvPr>
          <p:cNvSpPr>
            <a:spLocks noGrp="1"/>
          </p:cNvSpPr>
          <p:nvPr>
            <p:ph type="body" idx="1"/>
          </p:nvPr>
        </p:nvSpPr>
        <p:spPr>
          <a:xfrm>
            <a:off x="1042988" y="1366838"/>
            <a:ext cx="6417685" cy="3344862"/>
          </a:xfrm>
        </p:spPr>
        <p:txBody>
          <a:bodyPr>
            <a:normAutofit/>
          </a:bodyPr>
          <a:lstStyle/>
          <a:p>
            <a:pPr eaLnBrk="1" hangingPunct="1"/>
            <a:r>
              <a:rPr lang="el-GR" altLang="el-GR" sz="2400" dirty="0">
                <a:latin typeface="Arial" panose="020B0604020202020204" pitchFamily="34" charset="0"/>
                <a:cs typeface="Arial" panose="020B0604020202020204" pitchFamily="34" charset="0"/>
              </a:rPr>
              <a:t>Πρώτη περιγραφή το </a:t>
            </a:r>
            <a:r>
              <a:rPr lang="en-US" altLang="el-GR" sz="2400" dirty="0">
                <a:latin typeface="Arial" panose="020B0604020202020204" pitchFamily="34" charset="0"/>
                <a:cs typeface="Arial" panose="020B0604020202020204" pitchFamily="34" charset="0"/>
              </a:rPr>
              <a:t>1832</a:t>
            </a:r>
            <a:r>
              <a:rPr lang="el-GR" altLang="el-GR" sz="2400" dirty="0">
                <a:latin typeface="Arial" panose="020B0604020202020204" pitchFamily="34" charset="0"/>
                <a:cs typeface="Arial" panose="020B0604020202020204" pitchFamily="34" charset="0"/>
              </a:rPr>
              <a:t> από τον </a:t>
            </a:r>
            <a:r>
              <a:rPr lang="en-US" altLang="el-GR" sz="2400" dirty="0">
                <a:latin typeface="Arial" panose="020B0604020202020204" pitchFamily="34" charset="0"/>
                <a:cs typeface="Arial" panose="020B0604020202020204" pitchFamily="34" charset="0"/>
              </a:rPr>
              <a:t>Thomas Hodgkin</a:t>
            </a:r>
          </a:p>
          <a:p>
            <a:pPr eaLnBrk="1" hangingPunct="1"/>
            <a:r>
              <a:rPr lang="el-GR" altLang="el-GR" sz="2400" dirty="0">
                <a:latin typeface="Arial" panose="020B0604020202020204" pitchFamily="34" charset="0"/>
                <a:cs typeface="Arial" panose="020B0604020202020204" pitchFamily="34" charset="0"/>
              </a:rPr>
              <a:t>Αποτελούν το </a:t>
            </a:r>
            <a:r>
              <a:rPr lang="en-US" altLang="el-GR" sz="2400" dirty="0">
                <a:latin typeface="Arial" panose="020B0604020202020204" pitchFamily="34" charset="0"/>
                <a:cs typeface="Arial" panose="020B0604020202020204" pitchFamily="34" charset="0"/>
              </a:rPr>
              <a:t>11</a:t>
            </a:r>
            <a:r>
              <a:rPr lang="el-GR" altLang="el-GR" sz="2400" dirty="0">
                <a:latin typeface="Arial" panose="020B0604020202020204" pitchFamily="34" charset="0"/>
                <a:cs typeface="Arial" panose="020B0604020202020204" pitchFamily="34" charset="0"/>
              </a:rPr>
              <a:t>% των λεμφωμάτων</a:t>
            </a:r>
            <a:endParaRPr lang="en-US" altLang="el-GR" sz="2400" dirty="0">
              <a:latin typeface="Arial" panose="020B0604020202020204" pitchFamily="34" charset="0"/>
              <a:cs typeface="Arial" panose="020B0604020202020204" pitchFamily="34" charset="0"/>
            </a:endParaRPr>
          </a:p>
          <a:p>
            <a:pPr eaLnBrk="1" hangingPunct="1"/>
            <a:r>
              <a:rPr lang="el-GR" altLang="el-GR" sz="2400" dirty="0">
                <a:latin typeface="Arial" panose="020B0604020202020204" pitchFamily="34" charset="0"/>
                <a:cs typeface="Arial" panose="020B0604020202020204" pitchFamily="34" charset="0"/>
              </a:rPr>
              <a:t>Διφασική ηλικιακή κατανομή με μία κορυφή μεταξύ της 2</a:t>
            </a:r>
            <a:r>
              <a:rPr lang="el-GR" altLang="el-GR" sz="2400" baseline="30000" dirty="0">
                <a:latin typeface="Arial" panose="020B0604020202020204" pitchFamily="34" charset="0"/>
                <a:cs typeface="Arial" panose="020B0604020202020204" pitchFamily="34" charset="0"/>
              </a:rPr>
              <a:t>ης</a:t>
            </a:r>
            <a:r>
              <a:rPr lang="el-GR" altLang="el-GR" sz="2400" dirty="0">
                <a:latin typeface="Arial" panose="020B0604020202020204" pitchFamily="34" charset="0"/>
                <a:cs typeface="Arial" panose="020B0604020202020204" pitchFamily="34" charset="0"/>
              </a:rPr>
              <a:t> και 3</a:t>
            </a:r>
            <a:r>
              <a:rPr lang="el-GR" altLang="el-GR" sz="2400" baseline="30000" dirty="0">
                <a:latin typeface="Arial" panose="020B0604020202020204" pitchFamily="34" charset="0"/>
                <a:cs typeface="Arial" panose="020B0604020202020204" pitchFamily="34" charset="0"/>
              </a:rPr>
              <a:t>ης</a:t>
            </a:r>
            <a:r>
              <a:rPr lang="el-GR" altLang="el-GR" sz="2400" dirty="0">
                <a:latin typeface="Arial" panose="020B0604020202020204" pitchFamily="34" charset="0"/>
                <a:cs typeface="Arial" panose="020B0604020202020204" pitchFamily="34" charset="0"/>
              </a:rPr>
              <a:t> δεκαετίας και μια δεύτερη μεταξύ της 5</a:t>
            </a:r>
            <a:r>
              <a:rPr lang="el-GR" altLang="el-GR" sz="2400" baseline="30000" dirty="0">
                <a:latin typeface="Arial" panose="020B0604020202020204" pitchFamily="34" charset="0"/>
                <a:cs typeface="Arial" panose="020B0604020202020204" pitchFamily="34" charset="0"/>
              </a:rPr>
              <a:t>ης</a:t>
            </a:r>
            <a:r>
              <a:rPr lang="el-GR" altLang="el-GR" sz="2400" dirty="0">
                <a:latin typeface="Arial" panose="020B0604020202020204" pitchFamily="34" charset="0"/>
                <a:cs typeface="Arial" panose="020B0604020202020204" pitchFamily="34" charset="0"/>
              </a:rPr>
              <a:t> και 6</a:t>
            </a:r>
            <a:r>
              <a:rPr lang="el-GR" altLang="el-GR" sz="2400" baseline="30000" dirty="0">
                <a:latin typeface="Arial" panose="020B0604020202020204" pitchFamily="34" charset="0"/>
                <a:cs typeface="Arial" panose="020B0604020202020204" pitchFamily="34" charset="0"/>
              </a:rPr>
              <a:t>ης</a:t>
            </a:r>
            <a:r>
              <a:rPr lang="el-GR" altLang="el-GR" sz="2400" dirty="0">
                <a:latin typeface="Arial" panose="020B0604020202020204" pitchFamily="34" charset="0"/>
                <a:cs typeface="Arial" panose="020B0604020202020204" pitchFamily="34" charset="0"/>
              </a:rPr>
              <a:t> δεκαετίας</a:t>
            </a:r>
            <a:endParaRPr lang="en-US" altLang="el-GR" sz="2400" dirty="0">
              <a:latin typeface="Arial" panose="020B0604020202020204" pitchFamily="34" charset="0"/>
              <a:cs typeface="Arial" panose="020B0604020202020204" pitchFamily="34" charset="0"/>
            </a:endParaRPr>
          </a:p>
        </p:txBody>
      </p:sp>
      <p:pic>
        <p:nvPicPr>
          <p:cNvPr id="25603" name="Picture 4">
            <a:extLst>
              <a:ext uri="{FF2B5EF4-FFF2-40B4-BE49-F238E27FC236}">
                <a16:creationId xmlns:a16="http://schemas.microsoft.com/office/drawing/2014/main" xmlns="" id="{D233FF0A-BB23-9B24-DEC1-1194EEEAC7D0}"/>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97153" y="1125538"/>
            <a:ext cx="2751859" cy="42158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837F54ED-205D-5A2D-3038-B11E3E770989}"/>
              </a:ext>
            </a:extLst>
          </p:cNvPr>
          <p:cNvSpPr>
            <a:spLocks noGrp="1" noChangeArrowheads="1"/>
          </p:cNvSpPr>
          <p:nvPr>
            <p:ph type="title"/>
          </p:nvPr>
        </p:nvSpPr>
        <p:spPr>
          <a:xfrm>
            <a:off x="1981200" y="274638"/>
            <a:ext cx="8229600" cy="1200871"/>
          </a:xfrm>
        </p:spPr>
        <p:txBody>
          <a:bodyPr>
            <a:noAutofit/>
          </a:bodyPr>
          <a:lstStyle/>
          <a:p>
            <a:pPr algn="ct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ΛΕΜΦΩΜΑ </a:t>
            </a:r>
            <a:r>
              <a:rPr lang="en-US" sz="3600" b="1" dirty="0">
                <a:solidFill>
                  <a:schemeClr val="tx1">
                    <a:lumMod val="65000"/>
                    <a:lumOff val="35000"/>
                  </a:schemeClr>
                </a:solidFill>
                <a:latin typeface="Arial" panose="020B0604020202020204" pitchFamily="34" charset="0"/>
                <a:cs typeface="Arial" panose="020B0604020202020204" pitchFamily="34" charset="0"/>
              </a:rPr>
              <a:t>HODGKIN</a:t>
            </a:r>
            <a:r>
              <a:rPr lang="el-GR" sz="3600" b="1" dirty="0">
                <a:solidFill>
                  <a:schemeClr val="tx1">
                    <a:lumMod val="65000"/>
                    <a:lumOff val="35000"/>
                  </a:schemeClr>
                </a:solidFill>
                <a:latin typeface="Arial" panose="020B0604020202020204" pitchFamily="34" charset="0"/>
                <a:cs typeface="Arial" panose="020B0604020202020204" pitchFamily="34" charset="0"/>
              </a:rPr>
              <a:t/>
            </a:r>
            <a:br>
              <a:rPr lang="el-GR" sz="3600" b="1" dirty="0">
                <a:solidFill>
                  <a:schemeClr val="tx1">
                    <a:lumMod val="65000"/>
                    <a:lumOff val="35000"/>
                  </a:schemeClr>
                </a:solidFill>
                <a:latin typeface="Arial" panose="020B0604020202020204" pitchFamily="34" charset="0"/>
                <a:cs typeface="Arial" panose="020B0604020202020204" pitchFamily="34" charset="0"/>
              </a:rPr>
            </a:br>
            <a:r>
              <a:rPr lang="el-GR" sz="3600" b="1" dirty="0">
                <a:solidFill>
                  <a:schemeClr val="tx1">
                    <a:lumMod val="65000"/>
                    <a:lumOff val="35000"/>
                  </a:schemeClr>
                </a:solidFill>
                <a:latin typeface="Arial" panose="020B0604020202020204" pitchFamily="34" charset="0"/>
                <a:cs typeface="Arial" panose="020B0604020202020204" pitchFamily="34" charset="0"/>
              </a:rPr>
              <a:t>Δημογραφικά Δεδομένα</a:t>
            </a:r>
          </a:p>
        </p:txBody>
      </p:sp>
      <p:sp>
        <p:nvSpPr>
          <p:cNvPr id="27650" name="Rectangle 3">
            <a:extLst>
              <a:ext uri="{FF2B5EF4-FFF2-40B4-BE49-F238E27FC236}">
                <a16:creationId xmlns:a16="http://schemas.microsoft.com/office/drawing/2014/main" xmlns="" id="{E91DC875-3D6A-E9B6-7123-414FAC4AE790}"/>
              </a:ext>
            </a:extLst>
          </p:cNvPr>
          <p:cNvSpPr>
            <a:spLocks noGrp="1"/>
          </p:cNvSpPr>
          <p:nvPr>
            <p:ph type="body" idx="1"/>
          </p:nvPr>
        </p:nvSpPr>
        <p:spPr>
          <a:xfrm>
            <a:off x="1981200" y="1856510"/>
            <a:ext cx="8001000" cy="2717800"/>
          </a:xfrm>
        </p:spPr>
        <p:txBody>
          <a:bodyPr>
            <a:normAutofit lnSpcReduction="10000"/>
          </a:bodyPr>
          <a:lstStyle/>
          <a:p>
            <a:pPr eaLnBrk="1" hangingPunct="1">
              <a:lnSpc>
                <a:spcPct val="160000"/>
              </a:lnSpc>
              <a:buClr>
                <a:srgbClr val="FF0000"/>
              </a:buClr>
            </a:pPr>
            <a:r>
              <a:rPr lang="el-GR" altLang="el-GR" sz="2400" dirty="0">
                <a:latin typeface="Arial" panose="020B0604020202020204" pitchFamily="34" charset="0"/>
                <a:cs typeface="Arial" panose="020B0604020202020204" pitchFamily="34" charset="0"/>
              </a:rPr>
              <a:t>Επίπτωση  3/100.000 κατ’ έτος</a:t>
            </a:r>
          </a:p>
          <a:p>
            <a:pPr eaLnBrk="1" hangingPunct="1">
              <a:lnSpc>
                <a:spcPct val="160000"/>
              </a:lnSpc>
              <a:buClr>
                <a:srgbClr val="FF0000"/>
              </a:buClr>
            </a:pPr>
            <a:r>
              <a:rPr lang="el-GR" altLang="el-GR" sz="2400" dirty="0">
                <a:latin typeface="Arial" panose="020B0604020202020204" pitchFamily="34" charset="0"/>
                <a:cs typeface="Arial" panose="020B0604020202020204" pitchFamily="34" charset="0"/>
              </a:rPr>
              <a:t>Διάμεση ηλικία  30 έτη</a:t>
            </a:r>
            <a:endParaRPr lang="en-US" altLang="el-GR" sz="2400" dirty="0">
              <a:latin typeface="Arial" panose="020B0604020202020204" pitchFamily="34" charset="0"/>
              <a:cs typeface="Arial" panose="020B0604020202020204" pitchFamily="34" charset="0"/>
            </a:endParaRPr>
          </a:p>
          <a:p>
            <a:pPr eaLnBrk="1" hangingPunct="1">
              <a:lnSpc>
                <a:spcPct val="160000"/>
              </a:lnSpc>
              <a:buClr>
                <a:srgbClr val="FF0000"/>
              </a:buClr>
            </a:pPr>
            <a:r>
              <a:rPr lang="el-GR" altLang="el-GR" sz="2400" dirty="0">
                <a:latin typeface="Arial" panose="020B0604020202020204" pitchFamily="34" charset="0"/>
                <a:cs typeface="Arial" panose="020B0604020202020204" pitchFamily="34" charset="0"/>
              </a:rPr>
              <a:t>Κατανομή ηλικίας </a:t>
            </a:r>
            <a:r>
              <a:rPr lang="el-GR" altLang="el-GR" sz="2400" dirty="0" err="1">
                <a:latin typeface="Arial" panose="020B0604020202020204" pitchFamily="34" charset="0"/>
                <a:cs typeface="Arial" panose="020B0604020202020204" pitchFamily="34" charset="0"/>
              </a:rPr>
              <a:t>δικόρυφη</a:t>
            </a:r>
            <a:r>
              <a:rPr lang="el-GR" altLang="el-GR" sz="2400" dirty="0">
                <a:latin typeface="Arial" panose="020B0604020202020204" pitchFamily="34" charset="0"/>
                <a:cs typeface="Arial" panose="020B0604020202020204" pitchFamily="34" charset="0"/>
              </a:rPr>
              <a:t> (20-30 και &gt;</a:t>
            </a:r>
            <a:r>
              <a:rPr lang="en-US" altLang="el-GR" sz="2400" dirty="0">
                <a:latin typeface="Arial" panose="020B0604020202020204" pitchFamily="34" charset="0"/>
                <a:cs typeface="Arial" panose="020B0604020202020204" pitchFamily="34" charset="0"/>
              </a:rPr>
              <a:t>5</a:t>
            </a:r>
            <a:r>
              <a:rPr lang="el-GR" altLang="el-GR" sz="2400" dirty="0">
                <a:latin typeface="Arial" panose="020B0604020202020204" pitchFamily="34" charset="0"/>
                <a:cs typeface="Arial" panose="020B0604020202020204" pitchFamily="34" charset="0"/>
              </a:rPr>
              <a:t>0 ετών)</a:t>
            </a:r>
          </a:p>
          <a:p>
            <a:pPr eaLnBrk="1" hangingPunct="1">
              <a:lnSpc>
                <a:spcPct val="160000"/>
              </a:lnSpc>
              <a:buClr>
                <a:srgbClr val="FF0000"/>
              </a:buClr>
            </a:pPr>
            <a:r>
              <a:rPr lang="el-GR" altLang="el-GR" sz="2400" dirty="0">
                <a:latin typeface="Arial" panose="020B0604020202020204" pitchFamily="34" charset="0"/>
                <a:cs typeface="Arial" panose="020B0604020202020204" pitchFamily="34" charset="0"/>
              </a:rPr>
              <a:t>Υπεροχή αρρένων 1.</a:t>
            </a:r>
            <a:r>
              <a:rPr lang="en-US" altLang="el-GR" sz="2400" dirty="0">
                <a:latin typeface="Arial" panose="020B0604020202020204" pitchFamily="34" charset="0"/>
                <a:cs typeface="Arial" panose="020B0604020202020204" pitchFamily="34" charset="0"/>
              </a:rPr>
              <a:t>3:1</a:t>
            </a:r>
            <a:endParaRPr lang="el-GR"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xmlns="" id="{5A77B759-099C-A8D6-6687-F43DA96AFCD3}"/>
              </a:ext>
            </a:extLst>
          </p:cNvPr>
          <p:cNvSpPr>
            <a:spLocks noGrp="1" noChangeArrowheads="1"/>
          </p:cNvSpPr>
          <p:nvPr>
            <p:ph type="title"/>
          </p:nvPr>
        </p:nvSpPr>
        <p:spPr>
          <a:xfrm>
            <a:off x="706581" y="228600"/>
            <a:ext cx="5271655" cy="1143000"/>
          </a:xfrm>
        </p:spPr>
        <p:txBody>
          <a:bodyPr>
            <a:noAutofit/>
          </a:bodyPr>
          <a:lstStyle/>
          <a:p>
            <a:pP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ΛΕΜΦΩΜΑ </a:t>
            </a:r>
            <a:r>
              <a:rPr lang="en-US" sz="3200" b="1" dirty="0">
                <a:solidFill>
                  <a:schemeClr val="tx1">
                    <a:lumMod val="65000"/>
                    <a:lumOff val="35000"/>
                  </a:schemeClr>
                </a:solidFill>
                <a:latin typeface="Arial" panose="020B0604020202020204" pitchFamily="34" charset="0"/>
                <a:cs typeface="Arial" panose="020B0604020202020204" pitchFamily="34" charset="0"/>
              </a:rPr>
              <a:t>HODGKIN</a:t>
            </a:r>
            <a:br>
              <a:rPr lang="en-US" sz="3200" b="1" dirty="0">
                <a:solidFill>
                  <a:schemeClr val="tx1">
                    <a:lumMod val="65000"/>
                    <a:lumOff val="35000"/>
                  </a:schemeClr>
                </a:solidFill>
                <a:latin typeface="Arial" panose="020B060402020202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cs typeface="Arial" panose="020B0604020202020204" pitchFamily="34" charset="0"/>
              </a:rPr>
              <a:t>Κυτταρική Προέλευση</a:t>
            </a:r>
          </a:p>
        </p:txBody>
      </p:sp>
      <p:sp>
        <p:nvSpPr>
          <p:cNvPr id="31746" name="Rectangle 3">
            <a:extLst>
              <a:ext uri="{FF2B5EF4-FFF2-40B4-BE49-F238E27FC236}">
                <a16:creationId xmlns:a16="http://schemas.microsoft.com/office/drawing/2014/main" xmlns="" id="{C7394CBF-2AF8-B574-055B-F5506EA34E03}"/>
              </a:ext>
            </a:extLst>
          </p:cNvPr>
          <p:cNvSpPr>
            <a:spLocks noGrp="1"/>
          </p:cNvSpPr>
          <p:nvPr>
            <p:ph type="body" sz="half" idx="1"/>
          </p:nvPr>
        </p:nvSpPr>
        <p:spPr>
          <a:xfrm>
            <a:off x="802043" y="1371600"/>
            <a:ext cx="6111714" cy="4137102"/>
          </a:xfrm>
        </p:spPr>
        <p:txBody>
          <a:bodyPr/>
          <a:lstStyle/>
          <a:p>
            <a:pPr eaLnBrk="1" hangingPunct="1">
              <a:lnSpc>
                <a:spcPct val="160000"/>
              </a:lnSpc>
              <a:buClr>
                <a:srgbClr val="FF0000"/>
              </a:buClr>
            </a:pPr>
            <a:r>
              <a:rPr lang="el-GR" altLang="el-GR" sz="1800" dirty="0" err="1">
                <a:latin typeface="Arial" panose="020B0604020202020204" pitchFamily="34" charset="0"/>
                <a:cs typeface="Arial" panose="020B0604020202020204" pitchFamily="34" charset="0"/>
              </a:rPr>
              <a:t>Νεοπλασματικό</a:t>
            </a:r>
            <a:r>
              <a:rPr lang="el-GR" altLang="el-GR" sz="1800" dirty="0">
                <a:latin typeface="Arial" panose="020B0604020202020204" pitchFamily="34" charset="0"/>
                <a:cs typeface="Arial" panose="020B0604020202020204" pitchFamily="34" charset="0"/>
              </a:rPr>
              <a:t> κύτταρο</a:t>
            </a:r>
            <a:r>
              <a:rPr lang="en-US" altLang="el-GR" sz="1800" dirty="0">
                <a:latin typeface="Arial" panose="020B0604020202020204" pitchFamily="34" charset="0"/>
                <a:cs typeface="Arial" panose="020B0604020202020204" pitchFamily="34" charset="0"/>
              </a:rPr>
              <a:t>: </a:t>
            </a:r>
            <a:r>
              <a:rPr lang="el-GR" altLang="el-GR" sz="1800" dirty="0">
                <a:latin typeface="Arial" panose="020B0604020202020204" pitchFamily="34" charset="0"/>
                <a:cs typeface="Arial" panose="020B0604020202020204" pitchFamily="34" charset="0"/>
              </a:rPr>
              <a:t>Διπύρηνο </a:t>
            </a:r>
            <a:r>
              <a:rPr lang="en-US" altLang="el-GR" sz="1800" dirty="0">
                <a:latin typeface="Arial" panose="020B0604020202020204" pitchFamily="34" charset="0"/>
                <a:cs typeface="Arial" panose="020B0604020202020204" pitchFamily="34" charset="0"/>
              </a:rPr>
              <a:t>Reed-Sternberg </a:t>
            </a:r>
            <a:r>
              <a:rPr lang="el-GR" altLang="el-GR" sz="1800" dirty="0">
                <a:latin typeface="Arial" panose="020B0604020202020204" pitchFamily="34" charset="0"/>
                <a:cs typeface="Arial" panose="020B0604020202020204" pitchFamily="34" charset="0"/>
              </a:rPr>
              <a:t>ή μονοπύρηνο </a:t>
            </a:r>
            <a:r>
              <a:rPr lang="en-US" altLang="el-GR" sz="1800" dirty="0">
                <a:latin typeface="Arial" panose="020B0604020202020204" pitchFamily="34" charset="0"/>
                <a:cs typeface="Arial" panose="020B0604020202020204" pitchFamily="34" charset="0"/>
              </a:rPr>
              <a:t>Hodgkin</a:t>
            </a:r>
          </a:p>
          <a:p>
            <a:pPr eaLnBrk="1" hangingPunct="1">
              <a:lnSpc>
                <a:spcPct val="160000"/>
              </a:lnSpc>
              <a:buClr>
                <a:srgbClr val="FF0000"/>
              </a:buClr>
            </a:pPr>
            <a:r>
              <a:rPr lang="el-GR" altLang="el-GR" sz="1800" dirty="0">
                <a:latin typeface="Arial" panose="020B0604020202020204" pitchFamily="34" charset="0"/>
                <a:cs typeface="Arial" panose="020B0604020202020204" pitchFamily="34" charset="0"/>
              </a:rPr>
              <a:t>Β-κυτταρική προέλευση</a:t>
            </a:r>
            <a:endParaRPr lang="en-US" altLang="el-GR" sz="1800" dirty="0">
              <a:latin typeface="Arial" panose="020B0604020202020204" pitchFamily="34" charset="0"/>
              <a:cs typeface="Arial" panose="020B0604020202020204" pitchFamily="34" charset="0"/>
            </a:endParaRPr>
          </a:p>
          <a:p>
            <a:pPr eaLnBrk="1" hangingPunct="1">
              <a:lnSpc>
                <a:spcPct val="160000"/>
              </a:lnSpc>
              <a:buClr>
                <a:srgbClr val="FF0000"/>
              </a:buClr>
            </a:pPr>
            <a:r>
              <a:rPr lang="el-GR" altLang="el-GR" sz="1800" dirty="0">
                <a:latin typeface="Arial" panose="020B0604020202020204" pitchFamily="34" charset="0"/>
                <a:cs typeface="Arial" panose="020B0604020202020204" pitchFamily="34" charset="0"/>
              </a:rPr>
              <a:t>Πολύμορφος αντιδραστικός κυτταρικός πληθυσμός, πιθανή </a:t>
            </a:r>
            <a:r>
              <a:rPr lang="el-GR" altLang="el-GR" sz="1800" dirty="0" err="1">
                <a:latin typeface="Arial" panose="020B0604020202020204" pitchFamily="34" charset="0"/>
                <a:cs typeface="Arial" panose="020B0604020202020204" pitchFamily="34" charset="0"/>
              </a:rPr>
              <a:t>ίνωση</a:t>
            </a:r>
            <a:endParaRPr lang="el-GR" altLang="el-GR" sz="1800" dirty="0">
              <a:latin typeface="Arial" panose="020B0604020202020204" pitchFamily="34" charset="0"/>
              <a:cs typeface="Arial" panose="020B0604020202020204" pitchFamily="34" charset="0"/>
            </a:endParaRPr>
          </a:p>
          <a:p>
            <a:pPr eaLnBrk="1" hangingPunct="1">
              <a:lnSpc>
                <a:spcPct val="160000"/>
              </a:lnSpc>
              <a:buClr>
                <a:srgbClr val="FF0000"/>
              </a:buClr>
            </a:pPr>
            <a:r>
              <a:rPr lang="el-GR" altLang="el-GR" sz="1800" dirty="0">
                <a:latin typeface="Arial" panose="020B0604020202020204" pitchFamily="34" charset="0"/>
                <a:cs typeface="Arial" panose="020B0604020202020204" pitchFamily="34" charset="0"/>
              </a:rPr>
              <a:t>Πολύπλοκες αλληλεπιδράσεις μεταξύ </a:t>
            </a:r>
            <a:r>
              <a:rPr lang="el-GR" altLang="el-GR" sz="1800" dirty="0" err="1">
                <a:latin typeface="Arial" panose="020B0604020202020204" pitchFamily="34" charset="0"/>
                <a:cs typeface="Arial" panose="020B0604020202020204" pitchFamily="34" charset="0"/>
              </a:rPr>
              <a:t>νεοπλασματικών</a:t>
            </a:r>
            <a:r>
              <a:rPr lang="el-GR" altLang="el-GR" sz="1800" dirty="0">
                <a:latin typeface="Arial" panose="020B0604020202020204" pitchFamily="34" charset="0"/>
                <a:cs typeface="Arial" panose="020B0604020202020204" pitchFamily="34" charset="0"/>
              </a:rPr>
              <a:t> και αντιδραστικών κυττάρων μέσω </a:t>
            </a:r>
            <a:r>
              <a:rPr lang="el-GR" altLang="el-GR" sz="1800" dirty="0" err="1">
                <a:latin typeface="Arial" panose="020B0604020202020204" pitchFamily="34" charset="0"/>
                <a:cs typeface="Arial" panose="020B0604020202020204" pitchFamily="34" charset="0"/>
              </a:rPr>
              <a:t>κυτταροκινών</a:t>
            </a:r>
            <a:endParaRPr lang="el-GR" altLang="el-GR" sz="1800" dirty="0">
              <a:latin typeface="Arial" panose="020B0604020202020204" pitchFamily="34" charset="0"/>
              <a:cs typeface="Arial" panose="020B0604020202020204" pitchFamily="34" charset="0"/>
            </a:endParaRPr>
          </a:p>
          <a:p>
            <a:pPr eaLnBrk="1" hangingPunct="1">
              <a:lnSpc>
                <a:spcPct val="160000"/>
              </a:lnSpc>
              <a:buClr>
                <a:srgbClr val="FF0000"/>
              </a:buClr>
            </a:pPr>
            <a:r>
              <a:rPr lang="el-GR" altLang="el-GR" sz="1800" dirty="0">
                <a:latin typeface="Arial" panose="020B0604020202020204" pitchFamily="34" charset="0"/>
                <a:cs typeface="Arial" panose="020B0604020202020204" pitchFamily="34" charset="0"/>
              </a:rPr>
              <a:t>Ανίχνευση </a:t>
            </a:r>
            <a:r>
              <a:rPr lang="en-US" altLang="el-GR" sz="1800" dirty="0">
                <a:latin typeface="Arial" panose="020B0604020202020204" pitchFamily="34" charset="0"/>
                <a:cs typeface="Arial" panose="020B0604020202020204" pitchFamily="34" charset="0"/>
              </a:rPr>
              <a:t>EBV </a:t>
            </a:r>
            <a:r>
              <a:rPr lang="el-GR" altLang="el-GR" sz="1800" dirty="0">
                <a:latin typeface="Arial" panose="020B0604020202020204" pitchFamily="34" charset="0"/>
                <a:cs typeface="Arial" panose="020B0604020202020204" pitchFamily="34" charset="0"/>
              </a:rPr>
              <a:t>στο 20-30% των ασθενών</a:t>
            </a:r>
          </a:p>
        </p:txBody>
      </p:sp>
      <p:pic>
        <p:nvPicPr>
          <p:cNvPr id="31747" name="Picture 4">
            <a:extLst>
              <a:ext uri="{FF2B5EF4-FFF2-40B4-BE49-F238E27FC236}">
                <a16:creationId xmlns:a16="http://schemas.microsoft.com/office/drawing/2014/main" xmlns="" id="{0E6FCAB3-A942-72C9-0665-749C23771EA3}"/>
              </a:ext>
            </a:extLst>
          </p:cNvPr>
          <p:cNvPicPr>
            <a:picLocks noGrp="1" noChangeAspect="1" noChangeArrowheads="1"/>
          </p:cNvPicPr>
          <p:nvPr>
            <p:ph sz="quarter" idx="2"/>
          </p:nvPr>
        </p:nvPicPr>
        <p:blipFill>
          <a:blip r:embed="rId3">
            <a:extLst>
              <a:ext uri="{28A0092B-C50C-407E-A947-70E740481C1C}">
                <a14:useLocalDpi xmlns:a14="http://schemas.microsoft.com/office/drawing/2010/main" xmlns="" val="0"/>
              </a:ext>
            </a:extLst>
          </a:blip>
          <a:srcRect/>
          <a:stretch>
            <a:fillRect/>
          </a:stretch>
        </p:blipFill>
        <p:spPr>
          <a:xfrm>
            <a:off x="7498857" y="328959"/>
            <a:ext cx="3429000" cy="2598738"/>
          </a:xfrm>
          <a:noFill/>
        </p:spPr>
      </p:pic>
      <p:pic>
        <p:nvPicPr>
          <p:cNvPr id="31748" name="Picture 6">
            <a:extLst>
              <a:ext uri="{FF2B5EF4-FFF2-40B4-BE49-F238E27FC236}">
                <a16:creationId xmlns:a16="http://schemas.microsoft.com/office/drawing/2014/main" xmlns="" id="{17D926DF-C537-0155-621E-50B7DAAEDA9A}"/>
              </a:ext>
            </a:extLst>
          </p:cNvPr>
          <p:cNvPicPr>
            <a:picLocks noGrp="1" noChangeAspect="1" noChangeArrowheads="1"/>
          </p:cNvPicPr>
          <p:nvPr>
            <p:ph sz="quarter" idx="3"/>
          </p:nvPr>
        </p:nvPicPr>
        <p:blipFill>
          <a:blip r:embed="rId4">
            <a:extLst>
              <a:ext uri="{28A0092B-C50C-407E-A947-70E740481C1C}">
                <a14:useLocalDpi xmlns:a14="http://schemas.microsoft.com/office/drawing/2010/main" xmlns="" val="0"/>
              </a:ext>
            </a:extLst>
          </a:blip>
          <a:srcRect/>
          <a:stretch>
            <a:fillRect/>
          </a:stretch>
        </p:blipFill>
        <p:spPr>
          <a:xfrm>
            <a:off x="7498857" y="2984808"/>
            <a:ext cx="3429000" cy="2590800"/>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descr="Slide4">
            <a:extLst>
              <a:ext uri="{FF2B5EF4-FFF2-40B4-BE49-F238E27FC236}">
                <a16:creationId xmlns:a16="http://schemas.microsoft.com/office/drawing/2014/main" xmlns="" id="{371EC0D5-1F6C-DE11-FBAD-12ABA333EAF4}"/>
              </a:ext>
            </a:extLst>
          </p:cNvPr>
          <p:cNvPicPr>
            <a:picLocks noGrp="1" noChangeAspect="1"/>
          </p:cNvPicPr>
          <p:nvPr isPhoto="1"/>
        </p:nvPicPr>
        <p:blipFill>
          <a:blip r:embed="rId2">
            <a:extLst>
              <a:ext uri="{28A0092B-C50C-407E-A947-70E740481C1C}">
                <a14:useLocalDpi xmlns:a14="http://schemas.microsoft.com/office/drawing/2010/main" xmlns="" val="0"/>
              </a:ext>
            </a:extLst>
          </a:blip>
          <a:srcRect/>
          <a:stretch>
            <a:fillRect/>
          </a:stretch>
        </p:blipFill>
        <p:spPr bwMode="auto">
          <a:xfrm>
            <a:off x="1579418" y="64237"/>
            <a:ext cx="8790709" cy="5481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xmlns="" id="{92B43F06-E285-BC3E-BB10-C13B6A8AB0AD}"/>
              </a:ext>
            </a:extLst>
          </p:cNvPr>
          <p:cNvSpPr>
            <a:spLocks noGrp="1" noChangeArrowheads="1"/>
          </p:cNvSpPr>
          <p:nvPr>
            <p:ph type="title"/>
          </p:nvPr>
        </p:nvSpPr>
        <p:spPr>
          <a:xfrm>
            <a:off x="2209800" y="280639"/>
            <a:ext cx="7772400" cy="1011382"/>
          </a:xfrm>
        </p:spPr>
        <p:txBody>
          <a:bodyPr>
            <a:noAutofit/>
          </a:bodyPr>
          <a:lstStyle/>
          <a:p>
            <a:pPr algn="ct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ΛΕΜΦΩΜΑ </a:t>
            </a:r>
            <a:r>
              <a:rPr lang="en-US" sz="3200" b="1" dirty="0">
                <a:solidFill>
                  <a:schemeClr val="tx1">
                    <a:lumMod val="65000"/>
                    <a:lumOff val="35000"/>
                  </a:schemeClr>
                </a:solidFill>
                <a:latin typeface="Arial" panose="020B0604020202020204" pitchFamily="34" charset="0"/>
                <a:cs typeface="Arial" panose="020B0604020202020204" pitchFamily="34" charset="0"/>
              </a:rPr>
              <a:t>HODGKIN</a:t>
            </a:r>
            <a:r>
              <a:rPr lang="el-GR" sz="3200" b="1" dirty="0">
                <a:solidFill>
                  <a:schemeClr val="tx1">
                    <a:lumMod val="65000"/>
                    <a:lumOff val="35000"/>
                  </a:schemeClr>
                </a:solidFill>
                <a:latin typeface="Arial" panose="020B0604020202020204" pitchFamily="34" charset="0"/>
                <a:cs typeface="Arial" panose="020B0604020202020204" pitchFamily="34" charset="0"/>
              </a:rPr>
              <a:t/>
            </a:r>
            <a:br>
              <a:rPr lang="el-GR" sz="3200" b="1" dirty="0">
                <a:solidFill>
                  <a:schemeClr val="tx1">
                    <a:lumMod val="65000"/>
                    <a:lumOff val="35000"/>
                  </a:schemeClr>
                </a:solidFill>
                <a:latin typeface="Arial" panose="020B060402020202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cs typeface="Arial" panose="020B0604020202020204" pitchFamily="34" charset="0"/>
              </a:rPr>
              <a:t>Τρόποι Εκδήλωσης</a:t>
            </a:r>
          </a:p>
        </p:txBody>
      </p:sp>
      <p:sp>
        <p:nvSpPr>
          <p:cNvPr id="39938" name="Rectangle 3">
            <a:extLst>
              <a:ext uri="{FF2B5EF4-FFF2-40B4-BE49-F238E27FC236}">
                <a16:creationId xmlns:a16="http://schemas.microsoft.com/office/drawing/2014/main" xmlns="" id="{5CCDB45D-572D-BFD7-C0E0-5C27EFB1B7C8}"/>
              </a:ext>
            </a:extLst>
          </p:cNvPr>
          <p:cNvSpPr>
            <a:spLocks noGrp="1"/>
          </p:cNvSpPr>
          <p:nvPr>
            <p:ph type="body" idx="1"/>
          </p:nvPr>
        </p:nvSpPr>
        <p:spPr>
          <a:xfrm>
            <a:off x="1293091" y="1676400"/>
            <a:ext cx="8445500" cy="3789218"/>
          </a:xfrm>
        </p:spPr>
        <p:txBody>
          <a:bodyPr>
            <a:noAutofit/>
          </a:bodyPr>
          <a:lstStyle/>
          <a:p>
            <a:pPr eaLnBrk="1" hangingPunct="1">
              <a:buClr>
                <a:srgbClr val="FF0000"/>
              </a:buClr>
            </a:pPr>
            <a:r>
              <a:rPr lang="el-GR" altLang="el-GR" sz="2000" dirty="0" err="1">
                <a:latin typeface="Arial" panose="020B0604020202020204" pitchFamily="34" charset="0"/>
                <a:cs typeface="Arial" panose="020B0604020202020204" pitchFamily="34" charset="0"/>
              </a:rPr>
              <a:t>Ασυμπτωματική</a:t>
            </a:r>
            <a:r>
              <a:rPr lang="el-GR" altLang="el-GR" sz="2000" dirty="0">
                <a:latin typeface="Arial" panose="020B0604020202020204" pitchFamily="34" charset="0"/>
                <a:cs typeface="Arial" panose="020B0604020202020204" pitchFamily="34" charset="0"/>
              </a:rPr>
              <a:t> διόγκωση </a:t>
            </a:r>
            <a:r>
              <a:rPr lang="el-GR" altLang="el-GR" sz="2000" dirty="0" err="1">
                <a:latin typeface="Arial" panose="020B0604020202020204" pitchFamily="34" charset="0"/>
                <a:cs typeface="Arial" panose="020B0604020202020204" pitchFamily="34" charset="0"/>
              </a:rPr>
              <a:t>επιπολής</a:t>
            </a:r>
            <a:r>
              <a:rPr lang="el-GR" altLang="el-GR" sz="2000" dirty="0">
                <a:latin typeface="Arial" panose="020B0604020202020204" pitchFamily="34" charset="0"/>
                <a:cs typeface="Arial" panose="020B0604020202020204" pitchFamily="34" charset="0"/>
              </a:rPr>
              <a:t> λεμφαδένων                </a:t>
            </a:r>
            <a:r>
              <a:rPr lang="el-GR" altLang="el-GR" sz="2000" b="1" dirty="0">
                <a:latin typeface="Arial" panose="020B0604020202020204" pitchFamily="34" charset="0"/>
                <a:cs typeface="Arial" panose="020B0604020202020204" pitchFamily="34" charset="0"/>
              </a:rPr>
              <a:t>60%</a:t>
            </a:r>
          </a:p>
          <a:p>
            <a:pPr eaLnBrk="1" hangingPunct="1">
              <a:buClr>
                <a:srgbClr val="FF0000"/>
              </a:buClr>
              <a:buFontTx/>
              <a:buNone/>
            </a:pPr>
            <a:r>
              <a:rPr lang="el-GR" altLang="el-GR" sz="2000" dirty="0">
                <a:latin typeface="Arial" panose="020B0604020202020204" pitchFamily="34" charset="0"/>
                <a:cs typeface="Arial" panose="020B0604020202020204" pitchFamily="34" charset="0"/>
              </a:rPr>
              <a:t>        </a:t>
            </a:r>
          </a:p>
          <a:p>
            <a:pPr eaLnBrk="1" hangingPunct="1">
              <a:buClr>
                <a:srgbClr val="FF0000"/>
              </a:buClr>
            </a:pPr>
            <a:r>
              <a:rPr lang="el-GR" altLang="el-GR" sz="2000" dirty="0">
                <a:latin typeface="Arial" panose="020B0604020202020204" pitchFamily="34" charset="0"/>
                <a:cs typeface="Arial" panose="020B0604020202020204" pitchFamily="34" charset="0"/>
              </a:rPr>
              <a:t>Διόγκωση </a:t>
            </a:r>
            <a:r>
              <a:rPr lang="el-GR" altLang="el-GR" sz="2000" dirty="0" err="1">
                <a:latin typeface="Arial" panose="020B0604020202020204" pitchFamily="34" charset="0"/>
                <a:cs typeface="Arial" panose="020B0604020202020204" pitchFamily="34" charset="0"/>
              </a:rPr>
              <a:t>επιπολής</a:t>
            </a:r>
            <a:r>
              <a:rPr lang="el-GR" altLang="el-GR" sz="2000" dirty="0">
                <a:latin typeface="Arial" panose="020B0604020202020204" pitchFamily="34" charset="0"/>
                <a:cs typeface="Arial" panose="020B0604020202020204" pitchFamily="34" charset="0"/>
              </a:rPr>
              <a:t> λεμφαδένων με Β-συμπτώματα             </a:t>
            </a:r>
            <a:r>
              <a:rPr lang="el-GR" altLang="el-GR" sz="2000" b="1" dirty="0">
                <a:latin typeface="Arial" panose="020B0604020202020204" pitchFamily="34" charset="0"/>
                <a:cs typeface="Arial" panose="020B0604020202020204" pitchFamily="34" charset="0"/>
              </a:rPr>
              <a:t>35%</a:t>
            </a:r>
          </a:p>
          <a:p>
            <a:pPr eaLnBrk="1" hangingPunct="1">
              <a:buClr>
                <a:srgbClr val="FF0000"/>
              </a:buClr>
              <a:buFontTx/>
              <a:buNone/>
            </a:pPr>
            <a:r>
              <a:rPr lang="el-GR" altLang="el-GR" sz="2000" dirty="0">
                <a:latin typeface="Arial" panose="020B0604020202020204" pitchFamily="34" charset="0"/>
                <a:cs typeface="Arial" panose="020B0604020202020204" pitchFamily="34" charset="0"/>
              </a:rPr>
              <a:t>        </a:t>
            </a:r>
          </a:p>
          <a:p>
            <a:pPr eaLnBrk="1" hangingPunct="1">
              <a:buClr>
                <a:srgbClr val="FF0000"/>
              </a:buClr>
            </a:pPr>
            <a:r>
              <a:rPr lang="el-GR" altLang="el-GR" sz="2000" dirty="0" err="1">
                <a:latin typeface="Arial" panose="020B0604020202020204" pitchFamily="34" charset="0"/>
                <a:cs typeface="Arial" panose="020B0604020202020204" pitchFamily="34" charset="0"/>
              </a:rPr>
              <a:t>Παρατεινόμενο</a:t>
            </a:r>
            <a:r>
              <a:rPr lang="el-GR" altLang="el-GR" sz="2000" dirty="0">
                <a:latin typeface="Arial" panose="020B0604020202020204" pitchFamily="34" charset="0"/>
                <a:cs typeface="Arial" panose="020B0604020202020204" pitchFamily="34" charset="0"/>
              </a:rPr>
              <a:t> εμπύρετο ή άλλα Β-συμπτώματα                   </a:t>
            </a:r>
            <a:r>
              <a:rPr lang="el-GR" altLang="el-GR" sz="2000" b="1" dirty="0">
                <a:latin typeface="Arial" panose="020B0604020202020204" pitchFamily="34" charset="0"/>
                <a:cs typeface="Arial" panose="020B0604020202020204" pitchFamily="34" charset="0"/>
              </a:rPr>
              <a:t>3%</a:t>
            </a:r>
            <a:r>
              <a:rPr lang="el-GR" altLang="el-GR" sz="2000" dirty="0">
                <a:latin typeface="Arial" panose="020B0604020202020204" pitchFamily="34" charset="0"/>
                <a:cs typeface="Arial" panose="020B0604020202020204" pitchFamily="34" charset="0"/>
              </a:rPr>
              <a:t>  </a:t>
            </a:r>
          </a:p>
          <a:p>
            <a:pPr eaLnBrk="1" hangingPunct="1">
              <a:buClr>
                <a:srgbClr val="FF0000"/>
              </a:buClr>
              <a:buFontTx/>
              <a:buNone/>
            </a:pPr>
            <a:r>
              <a:rPr lang="el-GR" altLang="el-GR" sz="2000" dirty="0">
                <a:latin typeface="Arial" panose="020B0604020202020204" pitchFamily="34" charset="0"/>
                <a:cs typeface="Arial" panose="020B0604020202020204" pitchFamily="34" charset="0"/>
              </a:rPr>
              <a:t>        </a:t>
            </a:r>
          </a:p>
          <a:p>
            <a:pPr eaLnBrk="1" hangingPunct="1">
              <a:buClr>
                <a:srgbClr val="FF0000"/>
              </a:buClr>
            </a:pPr>
            <a:r>
              <a:rPr lang="el-GR" altLang="el-GR" sz="2000" dirty="0">
                <a:latin typeface="Arial" panose="020B0604020202020204" pitchFamily="34" charset="0"/>
                <a:cs typeface="Arial" panose="020B0604020202020204" pitchFamily="34" charset="0"/>
              </a:rPr>
              <a:t>Βήχας, δύσπνοια στην κόπωση ή σύνδρομο άνω κοίλης       </a:t>
            </a:r>
            <a:r>
              <a:rPr lang="el-GR" altLang="el-GR" sz="2000" b="1" dirty="0">
                <a:latin typeface="Arial" panose="020B0604020202020204" pitchFamily="34" charset="0"/>
                <a:cs typeface="Arial" panose="020B0604020202020204" pitchFamily="34" charset="0"/>
              </a:rPr>
              <a:t>&lt;2%</a:t>
            </a:r>
          </a:p>
          <a:p>
            <a:pPr eaLnBrk="1" hangingPunct="1">
              <a:buClr>
                <a:srgbClr val="FF0000"/>
              </a:buClr>
            </a:pPr>
            <a:endParaRPr lang="el-GR" altLang="el-GR" sz="2000" b="1" dirty="0">
              <a:latin typeface="Arial" panose="020B0604020202020204" pitchFamily="34" charset="0"/>
              <a:cs typeface="Arial" panose="020B0604020202020204" pitchFamily="34" charset="0"/>
            </a:endParaRPr>
          </a:p>
          <a:p>
            <a:pPr eaLnBrk="1" hangingPunct="1">
              <a:buClr>
                <a:srgbClr val="FF0000"/>
              </a:buClr>
            </a:pPr>
            <a:r>
              <a:rPr lang="el-GR" altLang="el-GR" sz="2000" dirty="0">
                <a:latin typeface="Arial" panose="020B0604020202020204" pitchFamily="34" charset="0"/>
                <a:cs typeface="Arial" panose="020B0604020202020204" pitchFamily="34" charset="0"/>
              </a:rPr>
              <a:t>Διεύρυνση </a:t>
            </a:r>
            <a:r>
              <a:rPr lang="el-GR" altLang="el-GR" sz="2000" dirty="0" err="1">
                <a:latin typeface="Arial" panose="020B0604020202020204" pitchFamily="34" charset="0"/>
                <a:cs typeface="Arial" panose="020B0604020202020204" pitchFamily="34" charset="0"/>
              </a:rPr>
              <a:t>μεσοθωρακίου</a:t>
            </a:r>
            <a:r>
              <a:rPr lang="el-GR" altLang="el-GR" sz="2000" dirty="0">
                <a:latin typeface="Arial" panose="020B0604020202020204" pitchFamily="34" charset="0"/>
                <a:cs typeface="Arial" panose="020B0604020202020204" pitchFamily="34" charset="0"/>
              </a:rPr>
              <a:t> σε τυχαία ακτινογραφία θώρακος  </a:t>
            </a:r>
            <a:r>
              <a:rPr lang="el-GR" altLang="el-GR" sz="2000" b="1" dirty="0">
                <a:latin typeface="Arial" panose="020B0604020202020204" pitchFamily="34" charset="0"/>
                <a:cs typeface="Arial" panose="020B0604020202020204" pitchFamily="34" charset="0"/>
              </a:rPr>
              <a:t>&lt;2%</a:t>
            </a:r>
          </a:p>
          <a:p>
            <a:pPr eaLnBrk="1" hangingPunct="1">
              <a:buClr>
                <a:srgbClr val="FF0000"/>
              </a:buClr>
              <a:buFontTx/>
              <a:buNone/>
            </a:pPr>
            <a:r>
              <a:rPr lang="el-GR" altLang="el-GR" sz="2000" dirty="0">
                <a:latin typeface="Arial" panose="020B0604020202020204" pitchFamily="34" charset="0"/>
                <a:cs typeface="Arial" panose="020B0604020202020204" pitchFamily="34" charset="0"/>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xmlns="" id="{A6774291-F184-EDDC-5AD7-00ED58107238}"/>
              </a:ext>
            </a:extLst>
          </p:cNvPr>
          <p:cNvSpPr>
            <a:spLocks noGrp="1" noChangeArrowheads="1"/>
          </p:cNvSpPr>
          <p:nvPr>
            <p:ph type="title"/>
          </p:nvPr>
        </p:nvSpPr>
        <p:spPr>
          <a:xfrm>
            <a:off x="2209800" y="332509"/>
            <a:ext cx="7772400" cy="1143000"/>
          </a:xfrm>
        </p:spPr>
        <p:txBody>
          <a:bodyPr>
            <a:noAutofit/>
          </a:bodyPr>
          <a:lstStyle/>
          <a:p>
            <a:pPr algn="ct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ΛΕΜΦΩΜΑ </a:t>
            </a:r>
            <a:r>
              <a:rPr lang="en-US" sz="3200" b="1" dirty="0">
                <a:solidFill>
                  <a:schemeClr val="tx1">
                    <a:lumMod val="65000"/>
                    <a:lumOff val="35000"/>
                  </a:schemeClr>
                </a:solidFill>
                <a:latin typeface="Arial" panose="020B0604020202020204" pitchFamily="34" charset="0"/>
                <a:cs typeface="Arial" panose="020B0604020202020204" pitchFamily="34" charset="0"/>
              </a:rPr>
              <a:t>HODGKIN</a:t>
            </a:r>
            <a:br>
              <a:rPr lang="en-US" sz="3200" b="1" dirty="0">
                <a:solidFill>
                  <a:schemeClr val="tx1">
                    <a:lumMod val="65000"/>
                    <a:lumOff val="35000"/>
                  </a:schemeClr>
                </a:solidFill>
                <a:latin typeface="Arial" panose="020B060402020202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cs typeface="Arial" panose="020B0604020202020204" pitchFamily="34" charset="0"/>
              </a:rPr>
              <a:t>Άλλα Συμπτώματα</a:t>
            </a:r>
          </a:p>
        </p:txBody>
      </p:sp>
      <p:sp>
        <p:nvSpPr>
          <p:cNvPr id="41986" name="Rectangle 3">
            <a:extLst>
              <a:ext uri="{FF2B5EF4-FFF2-40B4-BE49-F238E27FC236}">
                <a16:creationId xmlns:a16="http://schemas.microsoft.com/office/drawing/2014/main" xmlns="" id="{BEBAA59C-930E-77D3-9F37-D8E73F7B4263}"/>
              </a:ext>
            </a:extLst>
          </p:cNvPr>
          <p:cNvSpPr>
            <a:spLocks noGrp="1"/>
          </p:cNvSpPr>
          <p:nvPr>
            <p:ph type="body" idx="1"/>
          </p:nvPr>
        </p:nvSpPr>
        <p:spPr>
          <a:xfrm>
            <a:off x="1190914" y="1580573"/>
            <a:ext cx="9810172" cy="3696854"/>
          </a:xfrm>
        </p:spPr>
        <p:txBody>
          <a:bodyPr>
            <a:normAutofit/>
          </a:bodyPr>
          <a:lstStyle/>
          <a:p>
            <a:pPr eaLnBrk="1" hangingPunct="1">
              <a:buClr>
                <a:srgbClr val="FF0000"/>
              </a:buClr>
            </a:pPr>
            <a:r>
              <a:rPr lang="el-GR" altLang="el-GR" sz="2400" dirty="0">
                <a:latin typeface="Arial" panose="020B0604020202020204" pitchFamily="34" charset="0"/>
                <a:cs typeface="Arial" panose="020B0604020202020204" pitchFamily="34" charset="0"/>
              </a:rPr>
              <a:t>Κνησμός στο 15-25% των ασθενών κατά τη διάγνωση</a:t>
            </a:r>
          </a:p>
          <a:p>
            <a:pPr eaLnBrk="1" hangingPunct="1">
              <a:buClr>
                <a:srgbClr val="FF0000"/>
              </a:buClr>
            </a:pPr>
            <a:endParaRPr lang="el-GR" altLang="el-GR" sz="2400" dirty="0">
              <a:latin typeface="Arial" panose="020B0604020202020204" pitchFamily="34" charset="0"/>
              <a:cs typeface="Arial" panose="020B0604020202020204" pitchFamily="34" charset="0"/>
            </a:endParaRPr>
          </a:p>
          <a:p>
            <a:pPr eaLnBrk="1" hangingPunct="1">
              <a:buClr>
                <a:srgbClr val="FF0000"/>
              </a:buClr>
            </a:pPr>
            <a:r>
              <a:rPr lang="el-GR" altLang="el-GR" sz="2400" dirty="0">
                <a:latin typeface="Arial" panose="020B0604020202020204" pitchFamily="34" charset="0"/>
                <a:cs typeface="Arial" panose="020B0604020202020204" pitchFamily="34" charset="0"/>
              </a:rPr>
              <a:t>Σπανιότερα συμπτώματα</a:t>
            </a:r>
          </a:p>
          <a:p>
            <a:pPr eaLnBrk="1" hangingPunct="1">
              <a:buClr>
                <a:srgbClr val="FF0000"/>
              </a:buClr>
              <a:buFont typeface="Wingdings" pitchFamily="2" charset="2"/>
              <a:buNone/>
            </a:pPr>
            <a:r>
              <a:rPr lang="el-GR" altLang="el-GR" sz="2400" dirty="0">
                <a:latin typeface="Arial" panose="020B0604020202020204" pitchFamily="34" charset="0"/>
                <a:cs typeface="Arial" panose="020B0604020202020204" pitchFamily="34" charset="0"/>
              </a:rPr>
              <a:t>      </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sym typeface="Symbol" pitchFamily="2" charset="2"/>
              </a:rPr>
              <a:t>   </a:t>
            </a:r>
            <a:r>
              <a:rPr lang="el-GR" altLang="el-GR" sz="2400" dirty="0" err="1">
                <a:latin typeface="Arial" panose="020B0604020202020204" pitchFamily="34" charset="0"/>
                <a:cs typeface="Arial" panose="020B0604020202020204" pitchFamily="34" charset="0"/>
                <a:sym typeface="Symbol" pitchFamily="2" charset="2"/>
              </a:rPr>
              <a:t>προκλητό</a:t>
            </a:r>
            <a:r>
              <a:rPr lang="el-GR" altLang="el-GR" sz="2400" dirty="0">
                <a:latin typeface="Arial" panose="020B0604020202020204" pitchFamily="34" charset="0"/>
                <a:cs typeface="Arial" panose="020B0604020202020204" pitchFamily="34" charset="0"/>
                <a:sym typeface="Symbol" pitchFamily="2" charset="2"/>
              </a:rPr>
              <a:t> άλγος με  τη λήψη αλκοόλ (θώρακας, οσφύς)</a:t>
            </a:r>
          </a:p>
          <a:p>
            <a:pPr eaLnBrk="1" hangingPunct="1">
              <a:buClr>
                <a:srgbClr val="FF0000"/>
              </a:buClr>
              <a:buFont typeface="Wingdings" pitchFamily="2" charset="2"/>
              <a:buNone/>
            </a:pPr>
            <a:r>
              <a:rPr lang="el-GR" altLang="el-GR" sz="2400" dirty="0">
                <a:latin typeface="Arial" panose="020B0604020202020204" pitchFamily="34" charset="0"/>
                <a:cs typeface="Arial" panose="020B0604020202020204" pitchFamily="34" charset="0"/>
                <a:sym typeface="Symbol" pitchFamily="2" charset="2"/>
              </a:rPr>
              <a:t>            οσφυαλγία ή άλγος νεφρικών χωρών</a:t>
            </a:r>
          </a:p>
          <a:p>
            <a:pPr eaLnBrk="1" hangingPunct="1">
              <a:buClr>
                <a:srgbClr val="FF0000"/>
              </a:buClr>
              <a:buFont typeface="Wingdings" pitchFamily="2" charset="2"/>
              <a:buNone/>
            </a:pPr>
            <a:r>
              <a:rPr lang="el-GR" altLang="el-GR" sz="2400" dirty="0">
                <a:latin typeface="Arial" panose="020B0604020202020204" pitchFamily="34" charset="0"/>
                <a:cs typeface="Arial" panose="020B0604020202020204" pitchFamily="34" charset="0"/>
                <a:sym typeface="Symbol" pitchFamily="2" charset="2"/>
              </a:rPr>
              <a:t>            εντοπισμένο οστικό άλγος</a:t>
            </a:r>
          </a:p>
          <a:p>
            <a:pPr eaLnBrk="1" hangingPunct="1">
              <a:buClr>
                <a:srgbClr val="FF0000"/>
              </a:buClr>
              <a:buFont typeface="Wingdings" pitchFamily="2" charset="2"/>
              <a:buNone/>
            </a:pPr>
            <a:r>
              <a:rPr lang="el-GR" altLang="el-GR" sz="2400" dirty="0">
                <a:latin typeface="Arial" panose="020B0604020202020204" pitchFamily="34" charset="0"/>
                <a:cs typeface="Arial" panose="020B0604020202020204" pitchFamily="34" charset="0"/>
                <a:sym typeface="Symbol" pitchFamily="2" charset="2"/>
              </a:rPr>
              <a:t>            συμπτωματολογία πίεσης νευρικών ριζών</a:t>
            </a:r>
          </a:p>
          <a:p>
            <a:pPr eaLnBrk="1" hangingPunct="1">
              <a:buClr>
                <a:srgbClr val="FF0000"/>
              </a:buClr>
              <a:buFont typeface="Wingdings" pitchFamily="2" charset="2"/>
              <a:buNone/>
            </a:pPr>
            <a:r>
              <a:rPr lang="el-GR" altLang="el-GR" sz="2400" dirty="0">
                <a:latin typeface="Arial" panose="020B0604020202020204" pitchFamily="34" charset="0"/>
                <a:cs typeface="Arial" panose="020B0604020202020204" pitchFamily="34" charset="0"/>
                <a:sym typeface="Symbol" pitchFamily="2" charset="2"/>
              </a:rPr>
              <a:t>            </a:t>
            </a:r>
            <a:r>
              <a:rPr lang="el-GR" altLang="el-GR" sz="2400" dirty="0" err="1">
                <a:latin typeface="Arial" panose="020B0604020202020204" pitchFamily="34" charset="0"/>
                <a:cs typeface="Arial" panose="020B0604020202020204" pitchFamily="34" charset="0"/>
                <a:sym typeface="Symbol" pitchFamily="2" charset="2"/>
              </a:rPr>
              <a:t>παρανεοπλασματικές</a:t>
            </a:r>
            <a:r>
              <a:rPr lang="el-GR" altLang="el-GR" sz="2400" dirty="0">
                <a:latin typeface="Arial" panose="020B0604020202020204" pitchFamily="34" charset="0"/>
                <a:cs typeface="Arial" panose="020B0604020202020204" pitchFamily="34" charset="0"/>
                <a:sym typeface="Symbol" pitchFamily="2" charset="2"/>
              </a:rPr>
              <a:t> εκδηλώσεις</a:t>
            </a:r>
            <a:endParaRPr lang="el-GR"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a:extLst>
              <a:ext uri="{FF2B5EF4-FFF2-40B4-BE49-F238E27FC236}">
                <a16:creationId xmlns:a16="http://schemas.microsoft.com/office/drawing/2014/main" xmlns="" id="{6E9BC62C-D9FD-1B0D-0B5E-1745F3D26014}"/>
              </a:ext>
            </a:extLst>
          </p:cNvPr>
          <p:cNvSpPr>
            <a:spLocks noGrp="1" noChangeArrowheads="1"/>
          </p:cNvSpPr>
          <p:nvPr>
            <p:ph type="title"/>
          </p:nvPr>
        </p:nvSpPr>
        <p:spPr>
          <a:xfrm>
            <a:off x="2135188" y="115888"/>
            <a:ext cx="7543800" cy="792162"/>
          </a:xfrm>
        </p:spPr>
        <p:txBody>
          <a:bodyPr>
            <a:normAutofit/>
          </a:bodyPr>
          <a:lstStyle/>
          <a:p>
            <a:pPr algn="ctr" eaLnBrk="1" hangingPunct="1">
              <a:defRPr/>
            </a:pPr>
            <a:r>
              <a:rPr lang="en-US" sz="3200" b="1" dirty="0">
                <a:solidFill>
                  <a:schemeClr val="tx1">
                    <a:lumMod val="65000"/>
                    <a:lumOff val="35000"/>
                  </a:schemeClr>
                </a:solidFill>
                <a:latin typeface="Arial" panose="020B0604020202020204" pitchFamily="34" charset="0"/>
                <a:cs typeface="Arial" panose="020B0604020202020204" pitchFamily="34" charset="0"/>
              </a:rPr>
              <a:t>HD/ </a:t>
            </a:r>
            <a:r>
              <a:rPr lang="el-GR" sz="3200" b="1" dirty="0">
                <a:solidFill>
                  <a:schemeClr val="tx1">
                    <a:lumMod val="65000"/>
                    <a:lumOff val="35000"/>
                  </a:schemeClr>
                </a:solidFill>
                <a:latin typeface="Arial" panose="020B0604020202020204" pitchFamily="34" charset="0"/>
                <a:cs typeface="Arial" panose="020B0604020202020204" pitchFamily="34" charset="0"/>
              </a:rPr>
              <a:t>Κλινικές Εκδηλώσεις</a:t>
            </a:r>
            <a:endParaRPr lang="en-US"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4034" name="Rectangle 3">
            <a:extLst>
              <a:ext uri="{FF2B5EF4-FFF2-40B4-BE49-F238E27FC236}">
                <a16:creationId xmlns:a16="http://schemas.microsoft.com/office/drawing/2014/main" xmlns="" id="{4115447A-6B02-B2E6-7D84-C6EB796C8696}"/>
              </a:ext>
            </a:extLst>
          </p:cNvPr>
          <p:cNvSpPr>
            <a:spLocks noGrp="1"/>
          </p:cNvSpPr>
          <p:nvPr>
            <p:ph type="body" idx="1"/>
          </p:nvPr>
        </p:nvSpPr>
        <p:spPr>
          <a:xfrm>
            <a:off x="2590800" y="1158991"/>
            <a:ext cx="7608886" cy="2730783"/>
          </a:xfrm>
        </p:spPr>
        <p:txBody>
          <a:bodyPr>
            <a:normAutofit/>
          </a:bodyPr>
          <a:lstStyle/>
          <a:p>
            <a:pPr eaLnBrk="1" hangingPunct="1">
              <a:lnSpc>
                <a:spcPct val="80000"/>
              </a:lnSpc>
              <a:spcBef>
                <a:spcPts val="400"/>
              </a:spcBef>
              <a:buFont typeface="Wingdings" pitchFamily="2" charset="2"/>
              <a:buNone/>
            </a:pPr>
            <a:r>
              <a:rPr lang="el-GR" altLang="el-GR" sz="1800" b="1" dirty="0">
                <a:solidFill>
                  <a:srgbClr val="C00000"/>
                </a:solidFill>
                <a:latin typeface="Tahoma" panose="020B0604030504040204" pitchFamily="34" charset="0"/>
                <a:cs typeface="Tahoma" panose="020B0604030504040204" pitchFamily="34" charset="0"/>
              </a:rPr>
              <a:t>Συμπτώματα &amp; Σημεία</a:t>
            </a:r>
            <a:r>
              <a:rPr lang="en-US" altLang="el-GR" sz="1800" b="1" dirty="0">
                <a:solidFill>
                  <a:srgbClr val="C00000"/>
                </a:solidFill>
                <a:latin typeface="Tahoma" panose="020B0604030504040204" pitchFamily="34" charset="0"/>
                <a:cs typeface="Tahoma" panose="020B0604030504040204" pitchFamily="34" charset="0"/>
              </a:rPr>
              <a:t>                          </a:t>
            </a:r>
            <a:r>
              <a:rPr lang="el-GR" altLang="el-GR" sz="1800" b="1" dirty="0">
                <a:solidFill>
                  <a:srgbClr val="C00000"/>
                </a:solidFill>
                <a:latin typeface="Tahoma" panose="020B0604030504040204" pitchFamily="34" charset="0"/>
                <a:cs typeface="Tahoma" panose="020B0604030504040204" pitchFamily="34" charset="0"/>
              </a:rPr>
              <a:t>Ποσοστό εμφάνισης</a:t>
            </a:r>
            <a:endParaRPr lang="en-US" altLang="el-GR" sz="1800" b="1" dirty="0">
              <a:solidFill>
                <a:srgbClr val="C00000"/>
              </a:solidFill>
              <a:latin typeface="Tahoma" panose="020B0604030504040204" pitchFamily="34" charset="0"/>
              <a:cs typeface="Tahoma" panose="020B0604030504040204" pitchFamily="34" charset="0"/>
            </a:endParaRPr>
          </a:p>
          <a:p>
            <a:pPr eaLnBrk="1" hangingPunct="1">
              <a:lnSpc>
                <a:spcPct val="80000"/>
              </a:lnSpc>
              <a:spcBef>
                <a:spcPts val="400"/>
              </a:spcBef>
              <a:buFont typeface="Wingdings" pitchFamily="2" charset="2"/>
              <a:buNone/>
            </a:pPr>
            <a:endParaRPr lang="en-US" altLang="el-GR" sz="1600" b="1" dirty="0">
              <a:solidFill>
                <a:srgbClr val="0099CC"/>
              </a:solidFill>
            </a:endParaRPr>
          </a:p>
          <a:p>
            <a:pPr eaLnBrk="1" hangingPunct="1">
              <a:lnSpc>
                <a:spcPct val="80000"/>
              </a:lnSpc>
              <a:spcBef>
                <a:spcPts val="400"/>
              </a:spcBef>
              <a:buFont typeface="Wingdings" pitchFamily="2" charset="2"/>
              <a:buNone/>
            </a:pPr>
            <a:r>
              <a:rPr lang="el-GR" altLang="el-GR" sz="1600" dirty="0" err="1">
                <a:latin typeface="Tahoma" panose="020B0604030504040204" pitchFamily="34" charset="0"/>
                <a:cs typeface="Tahoma" panose="020B0604030504040204" pitchFamily="34" charset="0"/>
              </a:rPr>
              <a:t>Λεμφαδενοπάθεια</a:t>
            </a:r>
            <a:r>
              <a:rPr lang="en-US" altLang="el-GR" sz="1600" dirty="0">
                <a:latin typeface="Tahoma" panose="020B0604030504040204" pitchFamily="34" charset="0"/>
                <a:cs typeface="Tahoma" panose="020B0604030504040204" pitchFamily="34" charset="0"/>
              </a:rPr>
              <a:t>                                                       90</a:t>
            </a:r>
            <a:endParaRPr lang="el-GR" altLang="el-GR" sz="1600" dirty="0">
              <a:latin typeface="Tahoma" panose="020B0604030504040204" pitchFamily="34" charset="0"/>
              <a:cs typeface="Tahoma" panose="020B0604030504040204" pitchFamily="34" charset="0"/>
            </a:endParaRPr>
          </a:p>
          <a:p>
            <a:pPr eaLnBrk="1" hangingPunct="1">
              <a:lnSpc>
                <a:spcPct val="80000"/>
              </a:lnSpc>
              <a:spcBef>
                <a:spcPts val="400"/>
              </a:spcBef>
              <a:buFont typeface="Wingdings" pitchFamily="2" charset="2"/>
              <a:buNone/>
            </a:pPr>
            <a:endParaRPr lang="en-US" altLang="el-GR" sz="1600" dirty="0">
              <a:latin typeface="Tahoma" panose="020B0604030504040204" pitchFamily="34" charset="0"/>
              <a:cs typeface="Tahoma" panose="020B0604030504040204" pitchFamily="34" charset="0"/>
            </a:endParaRPr>
          </a:p>
          <a:p>
            <a:pPr eaLnBrk="1" hangingPunct="1">
              <a:lnSpc>
                <a:spcPct val="80000"/>
              </a:lnSpc>
              <a:spcBef>
                <a:spcPts val="400"/>
              </a:spcBef>
              <a:buFont typeface="Wingdings" pitchFamily="2" charset="2"/>
              <a:buNone/>
            </a:pPr>
            <a:r>
              <a:rPr lang="el-GR" altLang="el-GR" sz="1600" dirty="0">
                <a:latin typeface="Tahoma" panose="020B0604030504040204" pitchFamily="34" charset="0"/>
                <a:cs typeface="Tahoma" panose="020B0604030504040204" pitchFamily="34" charset="0"/>
              </a:rPr>
              <a:t>Μάζα </a:t>
            </a:r>
            <a:r>
              <a:rPr lang="el-GR" altLang="el-GR" sz="1600" dirty="0" err="1">
                <a:latin typeface="Tahoma" panose="020B0604030504040204" pitchFamily="34" charset="0"/>
                <a:cs typeface="Tahoma" panose="020B0604030504040204" pitchFamily="34" charset="0"/>
              </a:rPr>
              <a:t>μεσοθωρακίου</a:t>
            </a:r>
            <a:r>
              <a:rPr lang="en-US" altLang="el-GR" sz="1600" dirty="0">
                <a:latin typeface="Tahoma" panose="020B0604030504040204" pitchFamily="34" charset="0"/>
                <a:cs typeface="Tahoma" panose="020B0604030504040204" pitchFamily="34" charset="0"/>
              </a:rPr>
              <a:t>                                               </a:t>
            </a:r>
            <a:r>
              <a:rPr lang="el-GR" altLang="el-GR" sz="1600" dirty="0">
                <a:latin typeface="Tahoma" panose="020B0604030504040204" pitchFamily="34" charset="0"/>
                <a:cs typeface="Tahoma" panose="020B0604030504040204" pitchFamily="34" charset="0"/>
              </a:rPr>
              <a:t> </a:t>
            </a:r>
            <a:r>
              <a:rPr lang="en-US" altLang="el-GR" sz="1600" dirty="0">
                <a:latin typeface="Tahoma" panose="020B0604030504040204" pitchFamily="34" charset="0"/>
                <a:cs typeface="Tahoma" panose="020B0604030504040204" pitchFamily="34" charset="0"/>
              </a:rPr>
              <a:t>    60</a:t>
            </a:r>
            <a:endParaRPr lang="el-GR" altLang="el-GR" sz="1600" dirty="0">
              <a:latin typeface="Tahoma" panose="020B0604030504040204" pitchFamily="34" charset="0"/>
              <a:cs typeface="Tahoma" panose="020B0604030504040204" pitchFamily="34" charset="0"/>
            </a:endParaRPr>
          </a:p>
          <a:p>
            <a:pPr eaLnBrk="1" hangingPunct="1">
              <a:lnSpc>
                <a:spcPct val="80000"/>
              </a:lnSpc>
              <a:spcBef>
                <a:spcPts val="400"/>
              </a:spcBef>
              <a:buFont typeface="Wingdings" pitchFamily="2" charset="2"/>
              <a:buNone/>
            </a:pPr>
            <a:endParaRPr lang="en-US" altLang="el-GR" sz="1600" dirty="0">
              <a:latin typeface="Tahoma" panose="020B0604030504040204" pitchFamily="34" charset="0"/>
              <a:cs typeface="Tahoma" panose="020B0604030504040204" pitchFamily="34" charset="0"/>
            </a:endParaRPr>
          </a:p>
          <a:p>
            <a:pPr eaLnBrk="1" hangingPunct="1">
              <a:lnSpc>
                <a:spcPct val="80000"/>
              </a:lnSpc>
              <a:spcBef>
                <a:spcPts val="400"/>
              </a:spcBef>
              <a:buFont typeface="Wingdings" pitchFamily="2" charset="2"/>
              <a:buNone/>
            </a:pPr>
            <a:r>
              <a:rPr lang="en-US" altLang="el-GR" sz="1600" dirty="0">
                <a:latin typeface="Tahoma" panose="020B0604030504040204" pitchFamily="34" charset="0"/>
                <a:cs typeface="Tahoma" panose="020B0604030504040204" pitchFamily="34" charset="0"/>
              </a:rPr>
              <a:t>“B”</a:t>
            </a:r>
            <a:r>
              <a:rPr lang="el-GR" altLang="el-GR" sz="1600" dirty="0">
                <a:latin typeface="Tahoma" panose="020B0604030504040204" pitchFamily="34" charset="0"/>
                <a:cs typeface="Tahoma" panose="020B0604030504040204" pitchFamily="34" charset="0"/>
              </a:rPr>
              <a:t> συμπτώματα</a:t>
            </a:r>
            <a:r>
              <a:rPr lang="en-US" altLang="el-GR" sz="1600" dirty="0">
                <a:latin typeface="Tahoma" panose="020B0604030504040204" pitchFamily="34" charset="0"/>
                <a:cs typeface="Tahoma" panose="020B0604030504040204" pitchFamily="34" charset="0"/>
              </a:rPr>
              <a:t>                                                     </a:t>
            </a:r>
            <a:r>
              <a:rPr lang="el-GR" altLang="el-GR" sz="1600" dirty="0">
                <a:latin typeface="Tahoma" panose="020B0604030504040204" pitchFamily="34" charset="0"/>
                <a:cs typeface="Tahoma" panose="020B0604030504040204" pitchFamily="34" charset="0"/>
              </a:rPr>
              <a:t> </a:t>
            </a:r>
            <a:r>
              <a:rPr lang="en-US" altLang="el-GR" sz="1600" dirty="0">
                <a:latin typeface="Tahoma" panose="020B0604030504040204" pitchFamily="34" charset="0"/>
                <a:cs typeface="Tahoma" panose="020B0604030504040204" pitchFamily="34" charset="0"/>
              </a:rPr>
              <a:t>   30</a:t>
            </a:r>
          </a:p>
          <a:p>
            <a:pPr eaLnBrk="1" hangingPunct="1">
              <a:lnSpc>
                <a:spcPct val="80000"/>
              </a:lnSpc>
              <a:spcBef>
                <a:spcPts val="400"/>
              </a:spcBef>
              <a:buFont typeface="Wingdings" pitchFamily="2" charset="2"/>
              <a:buNone/>
            </a:pPr>
            <a:r>
              <a:rPr lang="en-US" altLang="el-GR" sz="1600" dirty="0">
                <a:latin typeface="Tahoma" panose="020B0604030504040204" pitchFamily="34" charset="0"/>
                <a:cs typeface="Tahoma" panose="020B0604030504040204" pitchFamily="34" charset="0"/>
              </a:rPr>
              <a:t>    </a:t>
            </a:r>
            <a:r>
              <a:rPr lang="el-GR" altLang="el-GR" sz="1600" dirty="0">
                <a:latin typeface="Tahoma" panose="020B0604030504040204" pitchFamily="34" charset="0"/>
                <a:cs typeface="Tahoma" panose="020B0604030504040204" pitchFamily="34" charset="0"/>
              </a:rPr>
              <a:t>Πυρετός, απώλεια ΣΒ, νυκτερινοί ιδρώτες</a:t>
            </a:r>
          </a:p>
          <a:p>
            <a:pPr eaLnBrk="1" hangingPunct="1">
              <a:lnSpc>
                <a:spcPct val="80000"/>
              </a:lnSpc>
              <a:spcBef>
                <a:spcPts val="400"/>
              </a:spcBef>
              <a:buFont typeface="Wingdings" pitchFamily="2" charset="2"/>
              <a:buNone/>
            </a:pPr>
            <a:endParaRPr lang="en-US" altLang="el-GR" sz="1600" dirty="0">
              <a:latin typeface="Tahoma" panose="020B0604030504040204" pitchFamily="34" charset="0"/>
              <a:cs typeface="Tahoma" panose="020B0604030504040204" pitchFamily="34" charset="0"/>
            </a:endParaRPr>
          </a:p>
          <a:p>
            <a:pPr eaLnBrk="1" hangingPunct="1">
              <a:lnSpc>
                <a:spcPct val="80000"/>
              </a:lnSpc>
              <a:spcBef>
                <a:spcPts val="400"/>
              </a:spcBef>
              <a:buFont typeface="Wingdings" pitchFamily="2" charset="2"/>
              <a:buNone/>
            </a:pPr>
            <a:r>
              <a:rPr lang="el-GR" altLang="el-GR" sz="1600" dirty="0" err="1">
                <a:latin typeface="Tahoma" panose="020B0604030504040204" pitchFamily="34" charset="0"/>
                <a:cs typeface="Tahoma" panose="020B0604030504040204" pitchFamily="34" charset="0"/>
              </a:rPr>
              <a:t>Ηπατοσπληνομεγαλία</a:t>
            </a:r>
            <a:r>
              <a:rPr lang="en-US" altLang="el-GR" sz="1600" dirty="0">
                <a:latin typeface="Tahoma" panose="020B0604030504040204" pitchFamily="34" charset="0"/>
                <a:cs typeface="Tahoma" panose="020B0604030504040204" pitchFamily="34" charset="0"/>
              </a:rPr>
              <a:t>                                                  25</a:t>
            </a:r>
          </a:p>
        </p:txBody>
      </p:sp>
      <p:sp>
        <p:nvSpPr>
          <p:cNvPr id="44035" name="Line 4">
            <a:extLst>
              <a:ext uri="{FF2B5EF4-FFF2-40B4-BE49-F238E27FC236}">
                <a16:creationId xmlns:a16="http://schemas.microsoft.com/office/drawing/2014/main" xmlns="" id="{99676F12-7F5F-2E2A-44A5-875ACFF529A9}"/>
              </a:ext>
            </a:extLst>
          </p:cNvPr>
          <p:cNvSpPr>
            <a:spLocks noChangeShapeType="1"/>
          </p:cNvSpPr>
          <p:nvPr/>
        </p:nvSpPr>
        <p:spPr bwMode="auto">
          <a:xfrm>
            <a:off x="1992314" y="1125538"/>
            <a:ext cx="8135937"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l-GR"/>
          </a:p>
        </p:txBody>
      </p:sp>
      <p:sp>
        <p:nvSpPr>
          <p:cNvPr id="44036" name="Line 5">
            <a:extLst>
              <a:ext uri="{FF2B5EF4-FFF2-40B4-BE49-F238E27FC236}">
                <a16:creationId xmlns:a16="http://schemas.microsoft.com/office/drawing/2014/main" xmlns="" id="{0AA60BA6-DE50-4762-47E2-AC19EA8162C3}"/>
              </a:ext>
            </a:extLst>
          </p:cNvPr>
          <p:cNvSpPr>
            <a:spLocks noChangeShapeType="1"/>
          </p:cNvSpPr>
          <p:nvPr/>
        </p:nvSpPr>
        <p:spPr bwMode="auto">
          <a:xfrm>
            <a:off x="1992314" y="1479281"/>
            <a:ext cx="8135937"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l-GR"/>
          </a:p>
        </p:txBody>
      </p:sp>
      <p:sp>
        <p:nvSpPr>
          <p:cNvPr id="3" name="TextBox 2">
            <a:extLst>
              <a:ext uri="{FF2B5EF4-FFF2-40B4-BE49-F238E27FC236}">
                <a16:creationId xmlns:a16="http://schemas.microsoft.com/office/drawing/2014/main" xmlns="" id="{E7706FCD-9A68-2905-A302-34387193EC43}"/>
              </a:ext>
            </a:extLst>
          </p:cNvPr>
          <p:cNvSpPr txBox="1"/>
          <p:nvPr/>
        </p:nvSpPr>
        <p:spPr>
          <a:xfrm>
            <a:off x="1387185" y="4070773"/>
            <a:ext cx="9710305" cy="1421928"/>
          </a:xfrm>
          <a:prstGeom prst="rect">
            <a:avLst/>
          </a:prstGeom>
          <a:noFill/>
        </p:spPr>
        <p:txBody>
          <a:bodyPr wrap="square">
            <a:spAutoFit/>
          </a:bodyPr>
          <a:lstStyle/>
          <a:p>
            <a:pPr marL="285750" indent="-285750" eaLnBrk="1" hangingPunct="1">
              <a:lnSpc>
                <a:spcPct val="80000"/>
              </a:lnSpc>
              <a:buClr>
                <a:schemeClr val="tx1"/>
              </a:buClr>
              <a:buFont typeface="Wingdings" pitchFamily="2" charset="2"/>
              <a:buChar char="Ø"/>
            </a:pPr>
            <a:r>
              <a:rPr lang="el-GR" altLang="el-GR" sz="1800" dirty="0">
                <a:latin typeface="Tahoma" panose="020B0604030504040204" pitchFamily="34" charset="0"/>
                <a:cs typeface="Tahoma" panose="020B0604030504040204" pitchFamily="34" charset="0"/>
              </a:rPr>
              <a:t>Η νόσος εντοπίζεται κυρίως στους τραχηλικούς και </a:t>
            </a:r>
            <a:r>
              <a:rPr lang="el-GR" altLang="el-GR" sz="1800" dirty="0" err="1">
                <a:latin typeface="Tahoma" panose="020B0604030504040204" pitchFamily="34" charset="0"/>
                <a:cs typeface="Tahoma" panose="020B0604030504040204" pitchFamily="34" charset="0"/>
              </a:rPr>
              <a:t>υπερδιαφραγματικούς</a:t>
            </a:r>
            <a:r>
              <a:rPr lang="el-GR" altLang="el-GR" sz="1800" dirty="0">
                <a:latin typeface="Tahoma" panose="020B0604030504040204" pitchFamily="34" charset="0"/>
                <a:cs typeface="Tahoma" panose="020B0604030504040204" pitchFamily="34" charset="0"/>
              </a:rPr>
              <a:t> </a:t>
            </a:r>
            <a:r>
              <a:rPr lang="el-GR" altLang="el-GR" sz="1800" dirty="0" err="1">
                <a:latin typeface="Tahoma" panose="020B0604030504040204" pitchFamily="34" charset="0"/>
                <a:cs typeface="Tahoma" panose="020B0604030504040204" pitchFamily="34" charset="0"/>
              </a:rPr>
              <a:t>παραορτικούς</a:t>
            </a:r>
            <a:r>
              <a:rPr lang="el-GR" altLang="el-GR" sz="1800" dirty="0">
                <a:latin typeface="Tahoma" panose="020B0604030504040204" pitchFamily="34" charset="0"/>
                <a:cs typeface="Tahoma" panose="020B0604030504040204" pitchFamily="34" charset="0"/>
              </a:rPr>
              <a:t> λεμφαδένες σε ποσοστό </a:t>
            </a:r>
            <a:r>
              <a:rPr lang="en-US" altLang="el-GR" sz="1800" dirty="0">
                <a:latin typeface="Tahoma" panose="020B0604030504040204" pitchFamily="34" charset="0"/>
                <a:cs typeface="Tahoma" panose="020B0604030504040204" pitchFamily="34" charset="0"/>
              </a:rPr>
              <a:t> 75%</a:t>
            </a:r>
            <a:endParaRPr lang="el-GR" altLang="el-GR" sz="1800" dirty="0">
              <a:latin typeface="Tahoma" panose="020B0604030504040204" pitchFamily="34" charset="0"/>
              <a:cs typeface="Tahoma" panose="020B0604030504040204" pitchFamily="34" charset="0"/>
            </a:endParaRPr>
          </a:p>
          <a:p>
            <a:pPr eaLnBrk="1" hangingPunct="1">
              <a:lnSpc>
                <a:spcPct val="80000"/>
              </a:lnSpc>
              <a:buClr>
                <a:schemeClr val="tx1"/>
              </a:buClr>
              <a:buFont typeface="Wingdings" pitchFamily="2" charset="2"/>
              <a:buNone/>
            </a:pPr>
            <a:endParaRPr lang="en-US" altLang="el-GR" sz="1800" dirty="0">
              <a:latin typeface="Tahoma" panose="020B0604030504040204" pitchFamily="34" charset="0"/>
              <a:cs typeface="Tahoma" panose="020B0604030504040204" pitchFamily="34" charset="0"/>
            </a:endParaRPr>
          </a:p>
          <a:p>
            <a:pPr marL="285750" indent="-285750" eaLnBrk="1" hangingPunct="1">
              <a:lnSpc>
                <a:spcPct val="80000"/>
              </a:lnSpc>
              <a:buClr>
                <a:schemeClr val="tx1"/>
              </a:buClr>
              <a:buFont typeface="Wingdings" pitchFamily="2" charset="2"/>
              <a:buChar char="Ø"/>
            </a:pPr>
            <a:r>
              <a:rPr lang="el-GR" altLang="el-GR" sz="1800" dirty="0">
                <a:latin typeface="Tahoma" panose="020B0604030504040204" pitchFamily="34" charset="0"/>
                <a:cs typeface="Tahoma" panose="020B0604030504040204" pitchFamily="34" charset="0"/>
              </a:rPr>
              <a:t>Ο γενικευμένος κνησμός αποτελεί χαρακτηριστικό σύμπτωμα αλλά δεν ανευρίσκεται πάντα</a:t>
            </a:r>
          </a:p>
          <a:p>
            <a:pPr eaLnBrk="1" hangingPunct="1">
              <a:lnSpc>
                <a:spcPct val="80000"/>
              </a:lnSpc>
              <a:buClr>
                <a:schemeClr val="tx1"/>
              </a:buClr>
              <a:buFont typeface="Wingdings" pitchFamily="2" charset="2"/>
              <a:buNone/>
            </a:pPr>
            <a:endParaRPr lang="el-GR" altLang="el-GR" sz="1800" dirty="0">
              <a:latin typeface="Tahoma" panose="020B0604030504040204" pitchFamily="34" charset="0"/>
              <a:cs typeface="Tahoma" panose="020B0604030504040204" pitchFamily="34" charset="0"/>
            </a:endParaRPr>
          </a:p>
          <a:p>
            <a:pPr marL="285750" indent="-285750" eaLnBrk="1" hangingPunct="1">
              <a:lnSpc>
                <a:spcPct val="80000"/>
              </a:lnSpc>
              <a:buClr>
                <a:schemeClr val="tx1"/>
              </a:buClr>
              <a:buFont typeface="Wingdings" pitchFamily="2" charset="2"/>
              <a:buChar char="Ø"/>
            </a:pPr>
            <a:r>
              <a:rPr lang="el-GR" altLang="el-GR" sz="1800" dirty="0">
                <a:latin typeface="Tahoma" panose="020B0604030504040204" pitchFamily="34" charset="0"/>
                <a:cs typeface="Tahoma" panose="020B0604030504040204" pitchFamily="34" charset="0"/>
              </a:rPr>
              <a:t>Διήθηση του μυελού των οστών σε ποσοστό 10%</a:t>
            </a:r>
            <a:r>
              <a:rPr lang="en-US" altLang="el-GR" sz="1800" dirty="0">
                <a:latin typeface="Tahoma" panose="020B0604030504040204" pitchFamily="34" charset="0"/>
                <a:cs typeface="Tahoma" panose="020B0604030504040204" pitchFamily="34" charset="0"/>
              </a:rPr>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xmlns="" id="{26216387-6298-D23B-BD23-0D8F95A6B866}"/>
              </a:ext>
            </a:extLst>
          </p:cNvPr>
          <p:cNvSpPr>
            <a:spLocks noGrp="1" noChangeArrowheads="1"/>
          </p:cNvSpPr>
          <p:nvPr>
            <p:ph type="title"/>
          </p:nvPr>
        </p:nvSpPr>
        <p:spPr>
          <a:xfrm>
            <a:off x="2209800" y="457200"/>
            <a:ext cx="7772400" cy="1143000"/>
          </a:xfrm>
        </p:spPr>
        <p:txBody>
          <a:bodyPr>
            <a:noAutofit/>
          </a:bodyPr>
          <a:lstStyle/>
          <a:p>
            <a:pPr algn="ct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ΛΕΜΦΩΜΑ </a:t>
            </a:r>
            <a:r>
              <a:rPr lang="en-US" sz="3200" b="1" dirty="0">
                <a:solidFill>
                  <a:schemeClr val="tx1">
                    <a:lumMod val="65000"/>
                    <a:lumOff val="35000"/>
                  </a:schemeClr>
                </a:solidFill>
                <a:latin typeface="Arial" panose="020B0604020202020204" pitchFamily="34" charset="0"/>
                <a:cs typeface="Arial" panose="020B0604020202020204" pitchFamily="34" charset="0"/>
              </a:rPr>
              <a:t>HODGKIN</a:t>
            </a:r>
            <a:r>
              <a:rPr lang="el-GR" sz="3200" b="1" dirty="0">
                <a:solidFill>
                  <a:schemeClr val="tx1">
                    <a:lumMod val="65000"/>
                    <a:lumOff val="35000"/>
                  </a:schemeClr>
                </a:solidFill>
                <a:latin typeface="Arial" panose="020B0604020202020204" pitchFamily="34" charset="0"/>
                <a:cs typeface="Arial" panose="020B0604020202020204" pitchFamily="34" charset="0"/>
              </a:rPr>
              <a:t/>
            </a:r>
            <a:br>
              <a:rPr lang="el-GR" sz="3200" b="1" dirty="0">
                <a:solidFill>
                  <a:schemeClr val="tx1">
                    <a:lumMod val="65000"/>
                    <a:lumOff val="35000"/>
                  </a:schemeClr>
                </a:solidFill>
                <a:latin typeface="Arial" panose="020B060402020202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cs typeface="Arial" panose="020B0604020202020204" pitchFamily="34" charset="0"/>
              </a:rPr>
              <a:t>Ανατομική Εντόπιση Ι</a:t>
            </a:r>
          </a:p>
        </p:txBody>
      </p:sp>
      <p:sp>
        <p:nvSpPr>
          <p:cNvPr id="46082" name="Rectangle 3">
            <a:extLst>
              <a:ext uri="{FF2B5EF4-FFF2-40B4-BE49-F238E27FC236}">
                <a16:creationId xmlns:a16="http://schemas.microsoft.com/office/drawing/2014/main" xmlns="" id="{ADE0C0DD-F402-7521-7102-C0163C38A128}"/>
              </a:ext>
            </a:extLst>
          </p:cNvPr>
          <p:cNvSpPr>
            <a:spLocks noGrp="1"/>
          </p:cNvSpPr>
          <p:nvPr>
            <p:ph type="body" idx="1"/>
          </p:nvPr>
        </p:nvSpPr>
        <p:spPr>
          <a:xfrm>
            <a:off x="1810327" y="1612900"/>
            <a:ext cx="6858000" cy="3632200"/>
          </a:xfrm>
        </p:spPr>
        <p:txBody>
          <a:bodyPr>
            <a:noAutofit/>
          </a:bodyPr>
          <a:lstStyle/>
          <a:p>
            <a:pPr eaLnBrk="1" hangingPunct="1"/>
            <a:endParaRPr lang="el-GR" altLang="el-GR" sz="2200" dirty="0">
              <a:latin typeface="Arial" panose="020B0604020202020204" pitchFamily="34" charset="0"/>
              <a:cs typeface="Arial" panose="020B0604020202020204" pitchFamily="34" charset="0"/>
            </a:endParaRP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Τραχηλικοί-</a:t>
            </a:r>
            <a:r>
              <a:rPr lang="el-GR" altLang="el-GR" sz="2200" dirty="0" err="1">
                <a:latin typeface="Arial" panose="020B0604020202020204" pitchFamily="34" charset="0"/>
                <a:cs typeface="Arial" panose="020B0604020202020204" pitchFamily="34" charset="0"/>
              </a:rPr>
              <a:t>υπερκλείδιοι</a:t>
            </a:r>
            <a:r>
              <a:rPr lang="el-GR" altLang="el-GR" sz="2200" dirty="0">
                <a:latin typeface="Arial" panose="020B0604020202020204" pitchFamily="34" charset="0"/>
                <a:cs typeface="Arial" panose="020B0604020202020204" pitchFamily="34" charset="0"/>
              </a:rPr>
              <a:t>                          </a:t>
            </a:r>
            <a:r>
              <a:rPr lang="el-GR" altLang="el-GR" sz="2200" b="1" dirty="0">
                <a:latin typeface="Arial" panose="020B0604020202020204" pitchFamily="34" charset="0"/>
                <a:cs typeface="Arial" panose="020B0604020202020204" pitchFamily="34" charset="0"/>
              </a:rPr>
              <a:t>80-85%</a:t>
            </a:r>
          </a:p>
          <a:p>
            <a:pPr eaLnBrk="1" hangingPunct="1">
              <a:lnSpc>
                <a:spcPct val="160000"/>
              </a:lnSpc>
              <a:buClr>
                <a:srgbClr val="FF0000"/>
              </a:buClr>
            </a:pPr>
            <a:r>
              <a:rPr lang="el-GR" altLang="el-GR" sz="2200" dirty="0" err="1">
                <a:latin typeface="Arial" panose="020B0604020202020204" pitchFamily="34" charset="0"/>
                <a:cs typeface="Arial" panose="020B0604020202020204" pitchFamily="34" charset="0"/>
              </a:rPr>
              <a:t>Μεσοθωράκιο</a:t>
            </a:r>
            <a:r>
              <a:rPr lang="el-GR" altLang="el-GR" sz="2200" dirty="0">
                <a:latin typeface="Arial" panose="020B0604020202020204" pitchFamily="34" charset="0"/>
                <a:cs typeface="Arial" panose="020B0604020202020204" pitchFamily="34" charset="0"/>
              </a:rPr>
              <a:t>                                         </a:t>
            </a:r>
            <a:r>
              <a:rPr lang="el-GR" altLang="el-GR" sz="2200" b="1" dirty="0">
                <a:latin typeface="Arial" panose="020B0604020202020204" pitchFamily="34" charset="0"/>
                <a:cs typeface="Arial" panose="020B0604020202020204" pitchFamily="34" charset="0"/>
              </a:rPr>
              <a:t>50-60%</a:t>
            </a: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Μασχαλιαίοι                                              </a:t>
            </a:r>
            <a:r>
              <a:rPr lang="el-GR" altLang="el-GR" sz="2200" b="1" dirty="0">
                <a:latin typeface="Arial" panose="020B0604020202020204" pitchFamily="34" charset="0"/>
                <a:cs typeface="Arial" panose="020B0604020202020204" pitchFamily="34" charset="0"/>
              </a:rPr>
              <a:t>25%</a:t>
            </a: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Βουβωνικοί                                               </a:t>
            </a:r>
            <a:r>
              <a:rPr lang="el-GR" altLang="el-GR" sz="2200" b="1" dirty="0">
                <a:latin typeface="Arial" panose="020B0604020202020204" pitchFamily="34" charset="0"/>
                <a:cs typeface="Arial" panose="020B0604020202020204" pitchFamily="34" charset="0"/>
              </a:rPr>
              <a:t>12%</a:t>
            </a:r>
          </a:p>
          <a:p>
            <a:pPr eaLnBrk="1" hangingPunct="1">
              <a:lnSpc>
                <a:spcPct val="160000"/>
              </a:lnSpc>
              <a:buClr>
                <a:srgbClr val="FF0000"/>
              </a:buClr>
            </a:pPr>
            <a:r>
              <a:rPr lang="el-GR" altLang="el-GR" sz="2200" dirty="0" err="1">
                <a:latin typeface="Arial" panose="020B0604020202020204" pitchFamily="34" charset="0"/>
                <a:cs typeface="Arial" panose="020B0604020202020204" pitchFamily="34" charset="0"/>
              </a:rPr>
              <a:t>Επιτροχίλιοι</a:t>
            </a:r>
            <a:r>
              <a:rPr lang="el-GR" altLang="el-GR" sz="2200" dirty="0">
                <a:latin typeface="Arial" panose="020B0604020202020204" pitchFamily="34" charset="0"/>
                <a:cs typeface="Arial" panose="020B0604020202020204" pitchFamily="34" charset="0"/>
              </a:rPr>
              <a:t>, υποκλείδιοι                            </a:t>
            </a:r>
            <a:r>
              <a:rPr lang="el-GR" altLang="el-GR" sz="2200" b="1" dirty="0">
                <a:latin typeface="Arial" panose="020B0604020202020204" pitchFamily="34" charset="0"/>
                <a:cs typeface="Arial" panose="020B0604020202020204" pitchFamily="34" charset="0"/>
              </a:rPr>
              <a:t>&lt;1%</a:t>
            </a:r>
          </a:p>
          <a:p>
            <a:pPr eaLnBrk="1" hangingPunct="1">
              <a:buClr>
                <a:srgbClr val="FF0000"/>
              </a:buClr>
              <a:buFontTx/>
              <a:buNone/>
            </a:pPr>
            <a:endParaRPr lang="el-GR" altLang="el-GR" sz="2200" dirty="0">
              <a:latin typeface="Arial" panose="020B0604020202020204" pitchFamily="34" charset="0"/>
              <a:cs typeface="Arial" panose="020B0604020202020204" pitchFamily="34" charset="0"/>
            </a:endParaRPr>
          </a:p>
          <a:p>
            <a:pPr eaLnBrk="1" hangingPunct="1"/>
            <a:endParaRPr lang="el-GR" altLang="el-GR" sz="2200" dirty="0">
              <a:latin typeface="Arial" panose="020B0604020202020204" pitchFamily="34" charset="0"/>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xmlns="" id="{DB96A3ED-067C-D27D-2431-1A5FD55E6181}"/>
              </a:ext>
            </a:extLst>
          </p:cNvPr>
          <p:cNvSpPr>
            <a:spLocks noGrp="1" noChangeArrowheads="1"/>
          </p:cNvSpPr>
          <p:nvPr>
            <p:ph type="title"/>
          </p:nvPr>
        </p:nvSpPr>
        <p:spPr>
          <a:xfrm>
            <a:off x="2209800" y="304800"/>
            <a:ext cx="7772400" cy="1143000"/>
          </a:xfrm>
        </p:spPr>
        <p:txBody>
          <a:bodyPr>
            <a:noAutofit/>
          </a:bodyPr>
          <a:lstStyle/>
          <a:p>
            <a:pPr algn="ct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ΛΕΜΦΩΜΑ </a:t>
            </a:r>
            <a:r>
              <a:rPr lang="en-US" sz="3200" b="1" dirty="0">
                <a:solidFill>
                  <a:schemeClr val="tx1">
                    <a:lumMod val="65000"/>
                    <a:lumOff val="35000"/>
                  </a:schemeClr>
                </a:solidFill>
                <a:latin typeface="Arial" panose="020B0604020202020204" pitchFamily="34" charset="0"/>
                <a:cs typeface="Arial" panose="020B0604020202020204" pitchFamily="34" charset="0"/>
              </a:rPr>
              <a:t>HODGKIN</a:t>
            </a:r>
            <a:br>
              <a:rPr lang="en-US" sz="3200" b="1" dirty="0">
                <a:solidFill>
                  <a:schemeClr val="tx1">
                    <a:lumMod val="65000"/>
                    <a:lumOff val="35000"/>
                  </a:schemeClr>
                </a:solidFill>
                <a:latin typeface="Arial" panose="020B060402020202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cs typeface="Arial" panose="020B0604020202020204" pitchFamily="34" charset="0"/>
              </a:rPr>
              <a:t>Ανατομική Εντόπιση ΙΙ</a:t>
            </a:r>
          </a:p>
        </p:txBody>
      </p:sp>
      <p:sp>
        <p:nvSpPr>
          <p:cNvPr id="48130" name="Rectangle 3">
            <a:extLst>
              <a:ext uri="{FF2B5EF4-FFF2-40B4-BE49-F238E27FC236}">
                <a16:creationId xmlns:a16="http://schemas.microsoft.com/office/drawing/2014/main" xmlns="" id="{AA608679-E0BC-B2EB-19CB-1FC524CCCC3C}"/>
              </a:ext>
            </a:extLst>
          </p:cNvPr>
          <p:cNvSpPr>
            <a:spLocks noGrp="1"/>
          </p:cNvSpPr>
          <p:nvPr>
            <p:ph type="body" idx="1"/>
          </p:nvPr>
        </p:nvSpPr>
        <p:spPr>
          <a:xfrm>
            <a:off x="1589809" y="1612900"/>
            <a:ext cx="7416800" cy="3632200"/>
          </a:xfrm>
        </p:spPr>
        <p:txBody>
          <a:bodyPr>
            <a:normAutofit lnSpcReduction="10000"/>
          </a:bodyPr>
          <a:lstStyle/>
          <a:p>
            <a:pPr eaLnBrk="1" hangingPunct="1">
              <a:lnSpc>
                <a:spcPct val="140000"/>
              </a:lnSpc>
              <a:buClr>
                <a:srgbClr val="FF0000"/>
              </a:buClr>
            </a:pPr>
            <a:r>
              <a:rPr lang="el-GR" altLang="el-GR" sz="2000" dirty="0" err="1">
                <a:latin typeface="Tahoma" panose="020B0604030504040204" pitchFamily="34" charset="0"/>
                <a:cs typeface="Tahoma" panose="020B0604030504040204" pitchFamily="34" charset="0"/>
              </a:rPr>
              <a:t>Σπλην</a:t>
            </a:r>
            <a:r>
              <a:rPr lang="el-GR" altLang="el-GR" sz="2000" dirty="0">
                <a:latin typeface="Tahoma" panose="020B0604030504040204" pitchFamily="34" charset="0"/>
                <a:cs typeface="Tahoma" panose="020B0604030504040204" pitchFamily="34" charset="0"/>
              </a:rPr>
              <a:t>                                                    </a:t>
            </a:r>
            <a:r>
              <a:rPr lang="el-GR" altLang="el-GR" sz="2000" b="1" dirty="0">
                <a:latin typeface="Tahoma" panose="020B0604030504040204" pitchFamily="34" charset="0"/>
                <a:cs typeface="Tahoma" panose="020B0604030504040204" pitchFamily="34" charset="0"/>
              </a:rPr>
              <a:t>9% (30-35*)</a:t>
            </a:r>
          </a:p>
          <a:p>
            <a:pPr eaLnBrk="1" hangingPunct="1">
              <a:lnSpc>
                <a:spcPct val="140000"/>
              </a:lnSpc>
              <a:buClr>
                <a:srgbClr val="FF0000"/>
              </a:buClr>
            </a:pPr>
            <a:r>
              <a:rPr lang="el-GR" altLang="el-GR" sz="2000" dirty="0" err="1">
                <a:latin typeface="Tahoma" panose="020B0604030504040204" pitchFamily="34" charset="0"/>
                <a:cs typeface="Tahoma" panose="020B0604030504040204" pitchFamily="34" charset="0"/>
              </a:rPr>
              <a:t>Πνεύμων</a:t>
            </a:r>
            <a:r>
              <a:rPr lang="el-GR" altLang="el-GR" sz="2000" dirty="0">
                <a:latin typeface="Tahoma" panose="020B0604030504040204" pitchFamily="34" charset="0"/>
                <a:cs typeface="Tahoma" panose="020B0604030504040204" pitchFamily="34" charset="0"/>
              </a:rPr>
              <a:t>                                                      </a:t>
            </a:r>
            <a:r>
              <a:rPr lang="el-GR" altLang="el-GR" sz="2000" b="1" dirty="0">
                <a:latin typeface="Tahoma" panose="020B0604030504040204" pitchFamily="34" charset="0"/>
                <a:cs typeface="Tahoma" panose="020B0604030504040204" pitchFamily="34" charset="0"/>
              </a:rPr>
              <a:t>7%</a:t>
            </a:r>
          </a:p>
          <a:p>
            <a:pPr eaLnBrk="1" hangingPunct="1">
              <a:lnSpc>
                <a:spcPct val="140000"/>
              </a:lnSpc>
              <a:buClr>
                <a:srgbClr val="FF0000"/>
              </a:buClr>
            </a:pPr>
            <a:r>
              <a:rPr lang="el-GR" altLang="el-GR" sz="2000" dirty="0">
                <a:latin typeface="Tahoma" panose="020B0604030504040204" pitchFamily="34" charset="0"/>
                <a:cs typeface="Tahoma" panose="020B0604030504040204" pitchFamily="34" charset="0"/>
              </a:rPr>
              <a:t>Μυελός των οστών                                        </a:t>
            </a:r>
            <a:r>
              <a:rPr lang="el-GR" altLang="el-GR" sz="2000" b="1" dirty="0">
                <a:latin typeface="Tahoma" panose="020B0604030504040204" pitchFamily="34" charset="0"/>
                <a:cs typeface="Tahoma" panose="020B0604030504040204" pitchFamily="34" charset="0"/>
              </a:rPr>
              <a:t>6%</a:t>
            </a:r>
          </a:p>
          <a:p>
            <a:pPr eaLnBrk="1" hangingPunct="1">
              <a:lnSpc>
                <a:spcPct val="140000"/>
              </a:lnSpc>
              <a:buClr>
                <a:srgbClr val="FF0000"/>
              </a:buClr>
            </a:pPr>
            <a:r>
              <a:rPr lang="el-GR" altLang="el-GR" sz="2000" dirty="0" err="1">
                <a:latin typeface="Tahoma" panose="020B0604030504040204" pitchFamily="34" charset="0"/>
                <a:cs typeface="Tahoma" panose="020B0604030504040204" pitchFamily="34" charset="0"/>
              </a:rPr>
              <a:t>Ηπαρ</a:t>
            </a:r>
            <a:r>
              <a:rPr lang="el-GR" altLang="el-GR" sz="2000" dirty="0">
                <a:latin typeface="Tahoma" panose="020B0604030504040204" pitchFamily="34" charset="0"/>
                <a:cs typeface="Tahoma" panose="020B0604030504040204" pitchFamily="34" charset="0"/>
              </a:rPr>
              <a:t>                                                            </a:t>
            </a:r>
            <a:r>
              <a:rPr lang="el-GR" altLang="el-GR" sz="2000" b="1" dirty="0">
                <a:latin typeface="Tahoma" panose="020B0604030504040204" pitchFamily="34" charset="0"/>
                <a:cs typeface="Tahoma" panose="020B0604030504040204" pitchFamily="34" charset="0"/>
              </a:rPr>
              <a:t>5%</a:t>
            </a:r>
          </a:p>
          <a:p>
            <a:pPr eaLnBrk="1" hangingPunct="1">
              <a:lnSpc>
                <a:spcPct val="140000"/>
              </a:lnSpc>
              <a:buClr>
                <a:srgbClr val="FF0000"/>
              </a:buClr>
            </a:pPr>
            <a:r>
              <a:rPr lang="el-GR" altLang="el-GR" sz="2000" dirty="0">
                <a:latin typeface="Tahoma" panose="020B0604030504040204" pitchFamily="34" charset="0"/>
                <a:cs typeface="Tahoma" panose="020B0604030504040204" pitchFamily="34" charset="0"/>
              </a:rPr>
              <a:t>Οστά                                                            </a:t>
            </a:r>
            <a:r>
              <a:rPr lang="el-GR" altLang="el-GR" sz="2000" b="1" dirty="0">
                <a:latin typeface="Tahoma" panose="020B0604030504040204" pitchFamily="34" charset="0"/>
                <a:cs typeface="Tahoma" panose="020B0604030504040204" pitchFamily="34" charset="0"/>
              </a:rPr>
              <a:t>2%</a:t>
            </a:r>
          </a:p>
          <a:p>
            <a:pPr eaLnBrk="1" hangingPunct="1">
              <a:lnSpc>
                <a:spcPct val="140000"/>
              </a:lnSpc>
              <a:buClr>
                <a:srgbClr val="FF0000"/>
              </a:buClr>
            </a:pPr>
            <a:r>
              <a:rPr lang="el-GR" altLang="el-GR" sz="2000" dirty="0">
                <a:latin typeface="Tahoma" panose="020B0604030504040204" pitchFamily="34" charset="0"/>
                <a:cs typeface="Tahoma" panose="020B0604030504040204" pitchFamily="34" charset="0"/>
              </a:rPr>
              <a:t>Δακτύλιος </a:t>
            </a:r>
            <a:r>
              <a:rPr lang="en-US" altLang="el-GR" sz="2000" dirty="0" err="1">
                <a:latin typeface="Tahoma" panose="020B0604030504040204" pitchFamily="34" charset="0"/>
                <a:cs typeface="Tahoma" panose="020B0604030504040204" pitchFamily="34" charset="0"/>
              </a:rPr>
              <a:t>Waldeyer</a:t>
            </a:r>
            <a:r>
              <a:rPr lang="en-US" altLang="el-GR" sz="2000" dirty="0">
                <a:latin typeface="Tahoma" panose="020B0604030504040204" pitchFamily="34" charset="0"/>
                <a:cs typeface="Tahoma" panose="020B0604030504040204" pitchFamily="34" charset="0"/>
              </a:rPr>
              <a:t>      </a:t>
            </a:r>
            <a:r>
              <a:rPr lang="el-GR" altLang="el-GR" sz="2000" dirty="0">
                <a:latin typeface="Tahoma" panose="020B0604030504040204" pitchFamily="34" charset="0"/>
                <a:cs typeface="Tahoma" panose="020B0604030504040204" pitchFamily="34" charset="0"/>
              </a:rPr>
              <a:t>                                </a:t>
            </a:r>
            <a:r>
              <a:rPr lang="en-US" altLang="el-GR" sz="2000" b="1" dirty="0">
                <a:latin typeface="Tahoma" panose="020B0604030504040204" pitchFamily="34" charset="0"/>
                <a:cs typeface="Tahoma" panose="020B0604030504040204" pitchFamily="34" charset="0"/>
              </a:rPr>
              <a:t>1-2%</a:t>
            </a:r>
            <a:r>
              <a:rPr lang="el-GR" altLang="el-GR" sz="2000" dirty="0">
                <a:latin typeface="Tahoma" panose="020B0604030504040204" pitchFamily="34" charset="0"/>
                <a:cs typeface="Tahoma" panose="020B0604030504040204" pitchFamily="34" charset="0"/>
              </a:rPr>
              <a:t> </a:t>
            </a:r>
          </a:p>
          <a:p>
            <a:pPr eaLnBrk="1" hangingPunct="1">
              <a:lnSpc>
                <a:spcPct val="140000"/>
              </a:lnSpc>
              <a:buClr>
                <a:srgbClr val="FF0000"/>
              </a:buClr>
            </a:pPr>
            <a:r>
              <a:rPr lang="el-GR" altLang="el-GR" sz="2000" dirty="0">
                <a:latin typeface="Tahoma" panose="020B0604030504040204" pitchFamily="34" charset="0"/>
                <a:cs typeface="Tahoma" panose="020B0604030504040204" pitchFamily="34" charset="0"/>
              </a:rPr>
              <a:t>Θωρακικό τοίχωμα                                        </a:t>
            </a:r>
            <a:r>
              <a:rPr lang="el-GR" altLang="el-GR" sz="2000" b="1" dirty="0">
                <a:latin typeface="Tahoma" panose="020B0604030504040204" pitchFamily="34" charset="0"/>
                <a:cs typeface="Tahoma" panose="020B0604030504040204" pitchFamily="34" charset="0"/>
              </a:rPr>
              <a:t>&lt;1%</a:t>
            </a:r>
          </a:p>
        </p:txBody>
      </p:sp>
      <p:sp>
        <p:nvSpPr>
          <p:cNvPr id="48131" name="Text Box 4">
            <a:extLst>
              <a:ext uri="{FF2B5EF4-FFF2-40B4-BE49-F238E27FC236}">
                <a16:creationId xmlns:a16="http://schemas.microsoft.com/office/drawing/2014/main" xmlns="" id="{0E366C52-BF16-6C59-FA19-30B73475CBCC}"/>
              </a:ext>
            </a:extLst>
          </p:cNvPr>
          <p:cNvSpPr txBox="1">
            <a:spLocks noChangeArrowheads="1"/>
          </p:cNvSpPr>
          <p:nvPr/>
        </p:nvSpPr>
        <p:spPr bwMode="auto">
          <a:xfrm>
            <a:off x="414482" y="5245100"/>
            <a:ext cx="6705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50000"/>
              </a:spcBef>
              <a:buClrTx/>
              <a:buSzTx/>
              <a:buFontTx/>
              <a:buNone/>
            </a:pPr>
            <a:r>
              <a:rPr lang="el-GR" altLang="el-GR" sz="1600" i="1" dirty="0">
                <a:latin typeface="Arial" panose="020B0604020202020204" pitchFamily="34" charset="0"/>
              </a:rPr>
              <a:t>* Μετά από χειρουργική </a:t>
            </a:r>
            <a:r>
              <a:rPr lang="el-GR" altLang="el-GR" sz="1600" i="1" dirty="0" err="1">
                <a:latin typeface="Arial" panose="020B0604020202020204" pitchFamily="34" charset="0"/>
              </a:rPr>
              <a:t>σταδιοποίηση</a:t>
            </a:r>
            <a:endParaRPr lang="el-GR" altLang="el-GR" sz="1600" i="1" dirty="0">
              <a:latin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B23CE30D-EC56-243D-3C3C-D50A66C63E5F}"/>
              </a:ext>
            </a:extLst>
          </p:cNvPr>
          <p:cNvSpPr>
            <a:spLocks noGrp="1" noChangeArrowheads="1"/>
          </p:cNvSpPr>
          <p:nvPr>
            <p:ph type="title"/>
          </p:nvPr>
        </p:nvSpPr>
        <p:spPr>
          <a:xfrm>
            <a:off x="2209800" y="194554"/>
            <a:ext cx="7772400" cy="1143000"/>
          </a:xfrm>
        </p:spPr>
        <p:txBody>
          <a:bodyPr>
            <a:noAutofit/>
          </a:bodyPr>
          <a:lstStyle/>
          <a:p>
            <a:pPr algn="ctr" eaLnBrk="1" hangingPunct="1">
              <a:defRPr/>
            </a:pPr>
            <a:r>
              <a:rPr lang="el-GR"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ΛΕΜΦΩΜΑ </a:t>
            </a:r>
            <a:r>
              <a:rPr lang="en-US"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HODGKIN</a:t>
            </a:r>
            <a:r>
              <a:rPr lang="el-GR"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
            </a:r>
            <a:br>
              <a:rPr lang="el-GR"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Αιματολογικά Ευρήματα</a:t>
            </a:r>
          </a:p>
        </p:txBody>
      </p:sp>
      <p:sp>
        <p:nvSpPr>
          <p:cNvPr id="50178" name="Rectangle 3">
            <a:extLst>
              <a:ext uri="{FF2B5EF4-FFF2-40B4-BE49-F238E27FC236}">
                <a16:creationId xmlns:a16="http://schemas.microsoft.com/office/drawing/2014/main" xmlns="" id="{AEE9AD56-ECED-3400-ABC1-D7C8BA3DADFF}"/>
              </a:ext>
            </a:extLst>
          </p:cNvPr>
          <p:cNvSpPr>
            <a:spLocks noGrp="1"/>
          </p:cNvSpPr>
          <p:nvPr>
            <p:ph type="body" idx="1"/>
          </p:nvPr>
        </p:nvSpPr>
        <p:spPr>
          <a:xfrm>
            <a:off x="1579418" y="1371600"/>
            <a:ext cx="7620000" cy="4114800"/>
          </a:xfrm>
        </p:spPr>
        <p:txBody>
          <a:bodyPr/>
          <a:lstStyle/>
          <a:p>
            <a:pPr eaLnBrk="1" hangingPunct="1"/>
            <a:endParaRPr lang="el-GR" altLang="el-GR" sz="2000" dirty="0">
              <a:latin typeface="Arial" panose="020B0604020202020204" pitchFamily="34" charset="0"/>
            </a:endParaRPr>
          </a:p>
          <a:p>
            <a:pPr eaLnBrk="1" hangingPunct="1">
              <a:lnSpc>
                <a:spcPct val="160000"/>
              </a:lnSpc>
              <a:buClr>
                <a:srgbClr val="FF0000"/>
              </a:buClr>
            </a:pPr>
            <a:r>
              <a:rPr lang="el-GR" altLang="el-GR" sz="2000" dirty="0">
                <a:latin typeface="Arial" panose="020B0604020202020204" pitchFamily="34" charset="0"/>
              </a:rPr>
              <a:t>Αναιμία                         </a:t>
            </a:r>
            <a:r>
              <a:rPr lang="el-GR" altLang="el-GR" sz="2000" b="1" dirty="0">
                <a:latin typeface="Arial" panose="020B0604020202020204" pitchFamily="34" charset="0"/>
              </a:rPr>
              <a:t>35%</a:t>
            </a:r>
          </a:p>
          <a:p>
            <a:pPr eaLnBrk="1" hangingPunct="1">
              <a:lnSpc>
                <a:spcPct val="160000"/>
              </a:lnSpc>
              <a:buClr>
                <a:srgbClr val="FF0000"/>
              </a:buClr>
            </a:pPr>
            <a:r>
              <a:rPr lang="el-GR" altLang="el-GR" sz="2000" dirty="0" err="1">
                <a:latin typeface="Arial" panose="020B0604020202020204" pitchFamily="34" charset="0"/>
              </a:rPr>
              <a:t>Λευκοκυττάρωση</a:t>
            </a:r>
            <a:r>
              <a:rPr lang="el-GR" altLang="el-GR" sz="2000" dirty="0">
                <a:latin typeface="Arial" panose="020B0604020202020204" pitchFamily="34" charset="0"/>
              </a:rPr>
              <a:t>         </a:t>
            </a:r>
            <a:r>
              <a:rPr lang="el-GR" altLang="el-GR" sz="2000" b="1" dirty="0">
                <a:latin typeface="Arial" panose="020B0604020202020204" pitchFamily="34" charset="0"/>
              </a:rPr>
              <a:t>45%</a:t>
            </a:r>
            <a:r>
              <a:rPr lang="el-GR" altLang="el-GR" sz="2000" dirty="0">
                <a:latin typeface="Arial" panose="020B0604020202020204" pitchFamily="34" charset="0"/>
              </a:rPr>
              <a:t>  (</a:t>
            </a:r>
            <a:r>
              <a:rPr lang="el-GR" altLang="el-GR" sz="2000" dirty="0">
                <a:latin typeface="Arial" panose="020B0604020202020204" pitchFamily="34" charset="0"/>
                <a:sym typeface="Symbol" pitchFamily="2" charset="2"/>
              </a:rPr>
              <a:t></a:t>
            </a:r>
            <a:r>
              <a:rPr lang="el-GR" altLang="el-GR" sz="2000" dirty="0">
                <a:latin typeface="Arial" panose="020B0604020202020204" pitchFamily="34" charset="0"/>
              </a:rPr>
              <a:t>15</a:t>
            </a:r>
            <a:r>
              <a:rPr lang="en-US" altLang="el-GR" sz="2000" dirty="0">
                <a:latin typeface="Arial" panose="020B0604020202020204" pitchFamily="34" charset="0"/>
              </a:rPr>
              <a:t>x10</a:t>
            </a:r>
            <a:r>
              <a:rPr lang="en-US" altLang="el-GR" sz="2000" baseline="30000" dirty="0">
                <a:latin typeface="Arial" panose="020B0604020202020204" pitchFamily="34" charset="0"/>
              </a:rPr>
              <a:t>9</a:t>
            </a:r>
            <a:r>
              <a:rPr lang="en-US" altLang="el-GR" sz="2000" dirty="0">
                <a:latin typeface="Arial" panose="020B0604020202020204" pitchFamily="34" charset="0"/>
              </a:rPr>
              <a:t>/l</a:t>
            </a:r>
            <a:r>
              <a:rPr lang="el-GR" altLang="el-GR" sz="2000" dirty="0">
                <a:latin typeface="Arial" panose="020B0604020202020204" pitchFamily="34" charset="0"/>
              </a:rPr>
              <a:t> σε 15%) (ουδετερόφιλη)</a:t>
            </a:r>
          </a:p>
          <a:p>
            <a:pPr eaLnBrk="1" hangingPunct="1">
              <a:lnSpc>
                <a:spcPct val="160000"/>
              </a:lnSpc>
              <a:buClr>
                <a:srgbClr val="FF0000"/>
              </a:buClr>
            </a:pPr>
            <a:r>
              <a:rPr lang="el-GR" altLang="el-GR" sz="2000" dirty="0">
                <a:latin typeface="Arial" panose="020B0604020202020204" pitchFamily="34" charset="0"/>
              </a:rPr>
              <a:t>Λεμφοπενία                  </a:t>
            </a:r>
            <a:r>
              <a:rPr lang="el-GR" altLang="el-GR" sz="2000" b="1" dirty="0">
                <a:latin typeface="Arial" panose="020B0604020202020204" pitchFamily="34" charset="0"/>
              </a:rPr>
              <a:t>35%</a:t>
            </a:r>
            <a:r>
              <a:rPr lang="el-GR" altLang="el-GR" sz="2000" dirty="0">
                <a:latin typeface="Arial" panose="020B0604020202020204" pitchFamily="34" charset="0"/>
              </a:rPr>
              <a:t>                   </a:t>
            </a:r>
          </a:p>
          <a:p>
            <a:pPr eaLnBrk="1" hangingPunct="1">
              <a:lnSpc>
                <a:spcPct val="160000"/>
              </a:lnSpc>
              <a:buClr>
                <a:srgbClr val="FF0000"/>
              </a:buClr>
            </a:pPr>
            <a:r>
              <a:rPr lang="el-GR" altLang="el-GR" sz="2000" dirty="0" err="1">
                <a:latin typeface="Arial" panose="020B0604020202020204" pitchFamily="34" charset="0"/>
              </a:rPr>
              <a:t>Ηωσινοφιλία</a:t>
            </a:r>
            <a:r>
              <a:rPr lang="el-GR" altLang="el-GR" sz="2000" dirty="0">
                <a:latin typeface="Arial" panose="020B0604020202020204" pitchFamily="34" charset="0"/>
              </a:rPr>
              <a:t>                    </a:t>
            </a:r>
            <a:r>
              <a:rPr lang="el-GR" altLang="el-GR" sz="2000" b="1" dirty="0">
                <a:latin typeface="Arial" panose="020B0604020202020204" pitchFamily="34" charset="0"/>
              </a:rPr>
              <a:t>8%</a:t>
            </a:r>
            <a:r>
              <a:rPr lang="el-GR" altLang="el-GR" sz="2000" dirty="0">
                <a:latin typeface="Arial" panose="020B0604020202020204" pitchFamily="34" charset="0"/>
              </a:rPr>
              <a:t>                     </a:t>
            </a:r>
          </a:p>
          <a:p>
            <a:pPr eaLnBrk="1" hangingPunct="1">
              <a:lnSpc>
                <a:spcPct val="160000"/>
              </a:lnSpc>
              <a:buClr>
                <a:srgbClr val="FF0000"/>
              </a:buClr>
            </a:pPr>
            <a:r>
              <a:rPr lang="el-GR" altLang="el-GR" sz="2000" dirty="0" err="1">
                <a:latin typeface="Arial" panose="020B0604020202020204" pitchFamily="34" charset="0"/>
              </a:rPr>
              <a:t>Θρομβοκυττάρωση</a:t>
            </a:r>
            <a:r>
              <a:rPr lang="el-GR" altLang="el-GR" sz="2000" dirty="0">
                <a:latin typeface="Arial" panose="020B0604020202020204" pitchFamily="34" charset="0"/>
              </a:rPr>
              <a:t>       </a:t>
            </a:r>
            <a:r>
              <a:rPr lang="el-GR" altLang="el-GR" sz="2000" b="1" dirty="0">
                <a:latin typeface="Arial" panose="020B0604020202020204" pitchFamily="34" charset="0"/>
              </a:rPr>
              <a:t>25%</a:t>
            </a:r>
            <a:r>
              <a:rPr lang="el-GR" altLang="el-GR" sz="2000" dirty="0">
                <a:latin typeface="Arial" panose="020B0604020202020204" pitchFamily="34" charset="0"/>
              </a:rPr>
              <a:t>                                   </a:t>
            </a:r>
          </a:p>
          <a:p>
            <a:pPr eaLnBrk="1" hangingPunct="1">
              <a:lnSpc>
                <a:spcPct val="160000"/>
              </a:lnSpc>
              <a:buClr>
                <a:srgbClr val="FF0000"/>
              </a:buClr>
            </a:pPr>
            <a:r>
              <a:rPr lang="el-GR" altLang="el-GR" sz="2000" dirty="0">
                <a:latin typeface="Arial" panose="020B0604020202020204" pitchFamily="34" charset="0"/>
              </a:rPr>
              <a:t>ΤΚΕ </a:t>
            </a:r>
            <a:r>
              <a:rPr lang="el-GR" altLang="el-GR" sz="2000" dirty="0">
                <a:latin typeface="Arial" panose="020B0604020202020204" pitchFamily="34" charset="0"/>
                <a:sym typeface="Symbol" pitchFamily="2" charset="2"/>
              </a:rPr>
              <a:t>50                       </a:t>
            </a:r>
            <a:r>
              <a:rPr lang="el-GR" altLang="el-GR" sz="2000" b="1" dirty="0">
                <a:latin typeface="Arial" panose="020B0604020202020204" pitchFamily="34" charset="0"/>
                <a:sym typeface="Symbol" pitchFamily="2" charset="2"/>
              </a:rPr>
              <a:t>45%</a:t>
            </a:r>
            <a:r>
              <a:rPr lang="el-GR" altLang="el-GR" sz="2000" dirty="0">
                <a:latin typeface="Arial" panose="020B0604020202020204" pitchFamily="34" charset="0"/>
                <a:sym typeface="Symbol" pitchFamily="2" charset="2"/>
              </a:rPr>
              <a:t> </a:t>
            </a:r>
            <a:r>
              <a:rPr lang="el-GR" altLang="el-GR" sz="2000" dirty="0">
                <a:latin typeface="Arial" panose="020B0604020202020204" pitchFamily="34" charset="0"/>
              </a:rPr>
              <a:t>(</a:t>
            </a:r>
            <a:r>
              <a:rPr lang="el-GR" altLang="el-GR" sz="2000" dirty="0">
                <a:latin typeface="Arial" panose="020B0604020202020204" pitchFamily="34" charset="0"/>
                <a:sym typeface="Symbol" pitchFamily="2" charset="2"/>
              </a:rPr>
              <a:t></a:t>
            </a:r>
            <a:r>
              <a:rPr lang="el-GR" altLang="el-GR" sz="2000" dirty="0">
                <a:latin typeface="Arial" panose="020B0604020202020204" pitchFamily="34" charset="0"/>
              </a:rPr>
              <a:t>100 σε 15%)</a:t>
            </a:r>
            <a:endParaRPr lang="el-GR" altLang="el-GR"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xmlns="" id="{5DD3988F-C952-1E7A-2D7B-D6C66812E24A}"/>
              </a:ext>
            </a:extLst>
          </p:cNvPr>
          <p:cNvSpPr>
            <a:spLocks noGrp="1" noChangeArrowheads="1"/>
          </p:cNvSpPr>
          <p:nvPr>
            <p:ph type="title"/>
          </p:nvPr>
        </p:nvSpPr>
        <p:spPr>
          <a:xfrm>
            <a:off x="2209800" y="290944"/>
            <a:ext cx="7772400" cy="1143000"/>
          </a:xfrm>
        </p:spPr>
        <p:txBody>
          <a:bodyPr>
            <a:noAutofit/>
          </a:bodyPr>
          <a:lstStyle/>
          <a:p>
            <a:pPr algn="ctr" eaLnBrk="1" hangingPunct="1">
              <a:defRPr/>
            </a:pPr>
            <a:r>
              <a:rPr lang="el-GR" sz="36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ΛΕΜΦΩΜΑ </a:t>
            </a:r>
            <a:r>
              <a:rPr lang="en-US" sz="36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HODGKIN</a:t>
            </a:r>
            <a:br>
              <a:rPr lang="en-US" sz="36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ea typeface="Tahoma" panose="020B0604030504040204" pitchFamily="34" charset="0"/>
                <a:cs typeface="Arial" panose="020B0604020202020204" pitchFamily="34" charset="0"/>
              </a:rPr>
              <a:t>Βιοχημικά Ευρήματα</a:t>
            </a:r>
          </a:p>
        </p:txBody>
      </p:sp>
      <p:sp>
        <p:nvSpPr>
          <p:cNvPr id="52226" name="Rectangle 3">
            <a:extLst>
              <a:ext uri="{FF2B5EF4-FFF2-40B4-BE49-F238E27FC236}">
                <a16:creationId xmlns:a16="http://schemas.microsoft.com/office/drawing/2014/main" xmlns="" id="{EB485DBE-30C5-73F3-3D8F-81E04D1B2A77}"/>
              </a:ext>
            </a:extLst>
          </p:cNvPr>
          <p:cNvSpPr>
            <a:spLocks noGrp="1"/>
          </p:cNvSpPr>
          <p:nvPr>
            <p:ph type="body" idx="1"/>
          </p:nvPr>
        </p:nvSpPr>
        <p:spPr>
          <a:xfrm>
            <a:off x="1722582" y="1600200"/>
            <a:ext cx="6680200" cy="4114800"/>
          </a:xfrm>
        </p:spPr>
        <p:txBody>
          <a:bodyPr>
            <a:normAutofit fontScale="92500" lnSpcReduction="20000"/>
          </a:bodyPr>
          <a:lstStyle/>
          <a:p>
            <a:pPr eaLnBrk="1" hangingPunct="1">
              <a:lnSpc>
                <a:spcPct val="90000"/>
              </a:lnSpc>
            </a:pPr>
            <a:endParaRPr lang="el-GR" altLang="el-GR" sz="2000" dirty="0">
              <a:latin typeface="Arial" panose="020B0604020202020204" pitchFamily="34" charset="0"/>
            </a:endParaRPr>
          </a:p>
          <a:p>
            <a:pPr eaLnBrk="1" hangingPunct="1">
              <a:lnSpc>
                <a:spcPct val="120000"/>
              </a:lnSpc>
              <a:buClr>
                <a:srgbClr val="FF0000"/>
              </a:buClr>
            </a:pPr>
            <a:r>
              <a:rPr lang="el-GR" altLang="el-GR" sz="2000" dirty="0">
                <a:latin typeface="Arial" panose="020B0604020202020204" pitchFamily="34" charset="0"/>
                <a:sym typeface="Symbol" pitchFamily="2" charset="2"/>
              </a:rPr>
              <a:t> </a:t>
            </a:r>
            <a:r>
              <a:rPr lang="en-US" altLang="el-GR" sz="2000" dirty="0">
                <a:latin typeface="Arial" panose="020B0604020202020204" pitchFamily="34" charset="0"/>
                <a:sym typeface="Symbol" pitchFamily="2" charset="2"/>
              </a:rPr>
              <a:t>CRP                                             </a:t>
            </a:r>
            <a:r>
              <a:rPr lang="en-US" altLang="el-GR" sz="2000" b="1" dirty="0">
                <a:latin typeface="Arial" panose="020B0604020202020204" pitchFamily="34" charset="0"/>
                <a:sym typeface="Symbol" pitchFamily="2" charset="2"/>
              </a:rPr>
              <a:t>75%</a:t>
            </a:r>
            <a:endParaRPr lang="el-GR" altLang="el-GR" sz="2000" b="1" dirty="0">
              <a:latin typeface="Arial" panose="020B0604020202020204" pitchFamily="34" charset="0"/>
              <a:sym typeface="Symbol" pitchFamily="2" charset="2"/>
            </a:endParaRPr>
          </a:p>
          <a:p>
            <a:pPr eaLnBrk="1" hangingPunct="1">
              <a:lnSpc>
                <a:spcPct val="120000"/>
              </a:lnSpc>
              <a:buClr>
                <a:srgbClr val="FF0000"/>
              </a:buClr>
            </a:pPr>
            <a:r>
              <a:rPr lang="el-GR" altLang="el-GR" sz="2000" dirty="0">
                <a:latin typeface="Arial" panose="020B0604020202020204" pitchFamily="34" charset="0"/>
                <a:sym typeface="Symbol" pitchFamily="2" charset="2"/>
              </a:rPr>
              <a:t></a:t>
            </a:r>
            <a:r>
              <a:rPr lang="el-GR" altLang="el-GR" sz="2000" dirty="0">
                <a:latin typeface="Arial" panose="020B0604020202020204" pitchFamily="34" charset="0"/>
              </a:rPr>
              <a:t> </a:t>
            </a:r>
            <a:r>
              <a:rPr lang="en-US" altLang="el-GR" sz="2000" dirty="0">
                <a:latin typeface="Arial" panose="020B0604020202020204" pitchFamily="34" charset="0"/>
              </a:rPr>
              <a:t>LDH</a:t>
            </a:r>
            <a:r>
              <a:rPr lang="el-GR" altLang="el-GR" sz="2000" dirty="0">
                <a:latin typeface="Arial" panose="020B0604020202020204" pitchFamily="34" charset="0"/>
              </a:rPr>
              <a:t>                                             </a:t>
            </a:r>
            <a:r>
              <a:rPr lang="el-GR" altLang="el-GR" sz="2000" b="1" dirty="0">
                <a:latin typeface="Arial" panose="020B0604020202020204" pitchFamily="34" charset="0"/>
              </a:rPr>
              <a:t>30%</a:t>
            </a:r>
          </a:p>
          <a:p>
            <a:pPr eaLnBrk="1" hangingPunct="1">
              <a:lnSpc>
                <a:spcPct val="120000"/>
              </a:lnSpc>
              <a:buClr>
                <a:srgbClr val="FF0000"/>
              </a:buClr>
            </a:pPr>
            <a:r>
              <a:rPr lang="el-GR" altLang="el-GR" sz="2000" dirty="0">
                <a:latin typeface="Arial" panose="020B0604020202020204" pitchFamily="34" charset="0"/>
                <a:sym typeface="Symbol" pitchFamily="2" charset="2"/>
              </a:rPr>
              <a:t></a:t>
            </a:r>
            <a:r>
              <a:rPr lang="en-US" altLang="el-GR" sz="2000" dirty="0">
                <a:latin typeface="Arial" panose="020B0604020202020204" pitchFamily="34" charset="0"/>
              </a:rPr>
              <a:t> </a:t>
            </a:r>
            <a:r>
              <a:rPr lang="el-GR" altLang="el-GR" sz="2000" dirty="0">
                <a:latin typeface="Arial" panose="020B0604020202020204" pitchFamily="34" charset="0"/>
              </a:rPr>
              <a:t>Αλκαλική </a:t>
            </a:r>
            <a:r>
              <a:rPr lang="el-GR" altLang="el-GR" sz="2000" dirty="0" err="1">
                <a:latin typeface="Arial" panose="020B0604020202020204" pitchFamily="34" charset="0"/>
              </a:rPr>
              <a:t>Φωσφατάση</a:t>
            </a:r>
            <a:r>
              <a:rPr lang="el-GR" altLang="el-GR" sz="2000" dirty="0">
                <a:latin typeface="Arial" panose="020B0604020202020204" pitchFamily="34" charset="0"/>
              </a:rPr>
              <a:t>/γ</a:t>
            </a:r>
            <a:r>
              <a:rPr lang="en-US" altLang="el-GR" sz="2000" dirty="0">
                <a:latin typeface="Arial" panose="020B0604020202020204" pitchFamily="34" charset="0"/>
              </a:rPr>
              <a:t>GT</a:t>
            </a:r>
            <a:r>
              <a:rPr lang="el-GR" altLang="el-GR" sz="2000" dirty="0">
                <a:latin typeface="Arial" panose="020B0604020202020204" pitchFamily="34" charset="0"/>
              </a:rPr>
              <a:t>         </a:t>
            </a:r>
            <a:r>
              <a:rPr lang="el-GR" altLang="el-GR" sz="2000" b="1" dirty="0">
                <a:latin typeface="Arial" panose="020B0604020202020204" pitchFamily="34" charset="0"/>
              </a:rPr>
              <a:t>20%</a:t>
            </a:r>
          </a:p>
          <a:p>
            <a:pPr eaLnBrk="1" hangingPunct="1">
              <a:lnSpc>
                <a:spcPct val="120000"/>
              </a:lnSpc>
              <a:buClr>
                <a:srgbClr val="FF0000"/>
              </a:buClr>
            </a:pPr>
            <a:r>
              <a:rPr lang="el-GR" altLang="el-GR" sz="2000" dirty="0">
                <a:latin typeface="Arial" panose="020B0604020202020204" pitchFamily="34" charset="0"/>
                <a:sym typeface="Symbol" pitchFamily="2" charset="2"/>
              </a:rPr>
              <a:t></a:t>
            </a:r>
            <a:r>
              <a:rPr lang="el-GR" altLang="el-GR" sz="2000" dirty="0">
                <a:latin typeface="Arial" panose="020B0604020202020204" pitchFamily="34" charset="0"/>
              </a:rPr>
              <a:t> β</a:t>
            </a:r>
            <a:r>
              <a:rPr lang="el-GR" altLang="el-GR" sz="2000" baseline="-25000" dirty="0">
                <a:latin typeface="Arial" panose="020B0604020202020204" pitchFamily="34" charset="0"/>
              </a:rPr>
              <a:t>2</a:t>
            </a:r>
            <a:r>
              <a:rPr lang="el-GR" altLang="el-GR" sz="2000" dirty="0">
                <a:latin typeface="Arial" panose="020B0604020202020204" pitchFamily="34" charset="0"/>
              </a:rPr>
              <a:t>-μικροσφαιρίνη                         </a:t>
            </a:r>
            <a:r>
              <a:rPr lang="el-GR" altLang="el-GR" sz="2000" b="1" dirty="0">
                <a:latin typeface="Arial" panose="020B0604020202020204" pitchFamily="34" charset="0"/>
              </a:rPr>
              <a:t>30%</a:t>
            </a:r>
          </a:p>
          <a:p>
            <a:pPr eaLnBrk="1" hangingPunct="1">
              <a:lnSpc>
                <a:spcPct val="90000"/>
              </a:lnSpc>
              <a:buClr>
                <a:srgbClr val="FF0000"/>
              </a:buClr>
              <a:buFontTx/>
              <a:buNone/>
            </a:pPr>
            <a:endParaRPr lang="el-GR" altLang="el-GR" sz="2000" dirty="0">
              <a:latin typeface="Arial" panose="020B0604020202020204" pitchFamily="34" charset="0"/>
            </a:endParaRPr>
          </a:p>
          <a:p>
            <a:pPr eaLnBrk="1" hangingPunct="1">
              <a:lnSpc>
                <a:spcPct val="90000"/>
              </a:lnSpc>
              <a:buClr>
                <a:srgbClr val="FF0000"/>
              </a:buClr>
              <a:buFontTx/>
              <a:buNone/>
            </a:pPr>
            <a:r>
              <a:rPr lang="el-GR" altLang="el-GR" sz="2000" dirty="0">
                <a:latin typeface="Arial" panose="020B0604020202020204" pitchFamily="34" charset="0"/>
              </a:rPr>
              <a:t>  </a:t>
            </a:r>
          </a:p>
          <a:p>
            <a:pPr eaLnBrk="1" hangingPunct="1">
              <a:lnSpc>
                <a:spcPct val="90000"/>
              </a:lnSpc>
              <a:buClr>
                <a:srgbClr val="FF0000"/>
              </a:buClr>
            </a:pPr>
            <a:r>
              <a:rPr lang="el-GR" altLang="el-GR" sz="2000" dirty="0">
                <a:latin typeface="Arial" panose="020B0604020202020204" pitchFamily="34" charset="0"/>
                <a:sym typeface="Symbol" pitchFamily="2" charset="2"/>
              </a:rPr>
              <a:t> α</a:t>
            </a:r>
            <a:r>
              <a:rPr lang="el-GR" altLang="el-GR" sz="2000" baseline="-25000" dirty="0">
                <a:latin typeface="Arial" panose="020B0604020202020204" pitchFamily="34" charset="0"/>
                <a:sym typeface="Symbol" pitchFamily="2" charset="2"/>
              </a:rPr>
              <a:t>2</a:t>
            </a:r>
            <a:r>
              <a:rPr lang="el-GR" altLang="el-GR" sz="2000" dirty="0">
                <a:latin typeface="Arial" panose="020B0604020202020204" pitchFamily="34" charset="0"/>
                <a:sym typeface="Symbol" pitchFamily="2" charset="2"/>
              </a:rPr>
              <a:t>-σφαιρίνες</a:t>
            </a:r>
          </a:p>
          <a:p>
            <a:pPr eaLnBrk="1" hangingPunct="1">
              <a:lnSpc>
                <a:spcPct val="90000"/>
              </a:lnSpc>
              <a:buClr>
                <a:srgbClr val="FF0000"/>
              </a:buClr>
            </a:pPr>
            <a:r>
              <a:rPr lang="el-GR" altLang="el-GR" sz="2000" dirty="0">
                <a:latin typeface="Arial" panose="020B0604020202020204" pitchFamily="34" charset="0"/>
                <a:sym typeface="Symbol" pitchFamily="2" charset="2"/>
              </a:rPr>
              <a:t> </a:t>
            </a:r>
            <a:r>
              <a:rPr lang="el-GR" altLang="el-GR" sz="2000" dirty="0" err="1">
                <a:latin typeface="Arial" panose="020B0604020202020204" pitchFamily="34" charset="0"/>
                <a:sym typeface="Symbol" pitchFamily="2" charset="2"/>
              </a:rPr>
              <a:t>Ινωδογόνο</a:t>
            </a:r>
            <a:endParaRPr lang="el-GR" altLang="el-GR" sz="2000" dirty="0">
              <a:latin typeface="Arial" panose="020B0604020202020204" pitchFamily="34" charset="0"/>
              <a:sym typeface="Symbol" pitchFamily="2" charset="2"/>
            </a:endParaRPr>
          </a:p>
          <a:p>
            <a:pPr eaLnBrk="1" hangingPunct="1">
              <a:lnSpc>
                <a:spcPct val="90000"/>
              </a:lnSpc>
              <a:buClr>
                <a:srgbClr val="FF0000"/>
              </a:buClr>
            </a:pPr>
            <a:r>
              <a:rPr lang="el-GR" altLang="el-GR" sz="2000" dirty="0">
                <a:latin typeface="Arial" panose="020B0604020202020204" pitchFamily="34" charset="0"/>
                <a:sym typeface="Symbol" pitchFamily="2" charset="2"/>
              </a:rPr>
              <a:t> </a:t>
            </a:r>
            <a:r>
              <a:rPr lang="el-GR" altLang="el-GR" sz="2000" dirty="0" err="1">
                <a:latin typeface="Arial" panose="020B0604020202020204" pitchFamily="34" charset="0"/>
                <a:sym typeface="Symbol" pitchFamily="2" charset="2"/>
              </a:rPr>
              <a:t>Φερριτίνη</a:t>
            </a:r>
            <a:endParaRPr lang="el-GR" altLang="el-GR" sz="2000" dirty="0">
              <a:latin typeface="Arial" panose="020B0604020202020204" pitchFamily="34" charset="0"/>
              <a:sym typeface="Symbol" pitchFamily="2" charset="2"/>
            </a:endParaRPr>
          </a:p>
          <a:p>
            <a:pPr eaLnBrk="1" hangingPunct="1">
              <a:lnSpc>
                <a:spcPct val="90000"/>
              </a:lnSpc>
              <a:buClr>
                <a:srgbClr val="FF0000"/>
              </a:buClr>
            </a:pPr>
            <a:r>
              <a:rPr lang="el-GR" altLang="el-GR" sz="2000" dirty="0">
                <a:latin typeface="Arial" panose="020B0604020202020204" pitchFamily="34" charset="0"/>
                <a:sym typeface="Symbol" pitchFamily="2" charset="2"/>
              </a:rPr>
              <a:t> </a:t>
            </a:r>
            <a:r>
              <a:rPr lang="el-GR" altLang="el-GR" sz="2000" dirty="0" err="1">
                <a:latin typeface="Arial" panose="020B0604020202020204" pitchFamily="34" charset="0"/>
                <a:sym typeface="Symbol" pitchFamily="2" charset="2"/>
              </a:rPr>
              <a:t>Απτοσφαιρίνες</a:t>
            </a:r>
            <a:endParaRPr lang="el-GR" altLang="el-GR" sz="2000" dirty="0">
              <a:latin typeface="Arial" panose="020B0604020202020204" pitchFamily="34" charset="0"/>
            </a:endParaRPr>
          </a:p>
          <a:p>
            <a:pPr eaLnBrk="1" hangingPunct="1">
              <a:lnSpc>
                <a:spcPct val="90000"/>
              </a:lnSpc>
              <a:buFontTx/>
              <a:buNone/>
            </a:pPr>
            <a:endParaRPr lang="el-GR" altLang="el-GR" sz="2000" dirty="0">
              <a:latin typeface="Arial" panose="020B0604020202020204" pitchFamily="34" charset="0"/>
            </a:endParaRPr>
          </a:p>
          <a:p>
            <a:pPr eaLnBrk="1" hangingPunct="1">
              <a:lnSpc>
                <a:spcPct val="90000"/>
              </a:lnSpc>
              <a:buFontTx/>
              <a:buNone/>
            </a:pPr>
            <a:endParaRPr lang="el-GR" altLang="el-GR" sz="2000" dirty="0">
              <a:latin typeface="Arial" panose="020B0604020202020204" pitchFamily="34" charset="0"/>
            </a:endParaRPr>
          </a:p>
          <a:p>
            <a:pPr eaLnBrk="1" hangingPunct="1">
              <a:lnSpc>
                <a:spcPct val="90000"/>
              </a:lnSpc>
              <a:buFontTx/>
              <a:buNone/>
            </a:pPr>
            <a:endParaRPr lang="el-GR" altLang="el-GR" sz="2000" dirty="0">
              <a:latin typeface="Arial" panose="020B0604020202020204" pitchFamily="34" charset="0"/>
            </a:endParaRPr>
          </a:p>
          <a:p>
            <a:pPr eaLnBrk="1" hangingPunct="1">
              <a:lnSpc>
                <a:spcPct val="90000"/>
              </a:lnSpc>
            </a:pPr>
            <a:endParaRPr lang="el-GR" altLang="el-GR"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0F4B6D0B-874E-BF47-9FA5-4E3AD9FB88E0}"/>
              </a:ext>
            </a:extLst>
          </p:cNvPr>
          <p:cNvSpPr>
            <a:spLocks noGrp="1" noChangeArrowheads="1"/>
          </p:cNvSpPr>
          <p:nvPr>
            <p:ph idx="1"/>
          </p:nvPr>
        </p:nvSpPr>
        <p:spPr>
          <a:xfrm>
            <a:off x="2521527" y="3001385"/>
            <a:ext cx="7703127" cy="855230"/>
          </a:xfrm>
        </p:spPr>
        <p:txBody>
          <a:bodyPr>
            <a:noAutofit/>
          </a:bodyPr>
          <a:lstStyle/>
          <a:p>
            <a:pPr eaLnBrk="1" hangingPunct="1">
              <a:defRPr/>
            </a:pPr>
            <a:r>
              <a:rPr lang="en-US" sz="3600" b="1" dirty="0">
                <a:solidFill>
                  <a:schemeClr val="tx1">
                    <a:lumMod val="65000"/>
                    <a:lumOff val="35000"/>
                  </a:schemeClr>
                </a:solidFill>
                <a:latin typeface="Arial" panose="020B0604020202020204" pitchFamily="34" charset="0"/>
                <a:cs typeface="Arial" panose="020B0604020202020204" pitchFamily="34" charset="0"/>
              </a:rPr>
              <a:t>MH</a:t>
            </a:r>
            <a:r>
              <a:rPr lang="el-GR" sz="3600" b="1" dirty="0">
                <a:solidFill>
                  <a:schemeClr val="tx1">
                    <a:lumMod val="65000"/>
                    <a:lumOff val="35000"/>
                  </a:schemeClr>
                </a:solidFill>
                <a:latin typeface="Arial" panose="020B0604020202020204" pitchFamily="34" charset="0"/>
                <a:cs typeface="Arial" panose="020B0604020202020204" pitchFamily="34" charset="0"/>
              </a:rPr>
              <a:t> </a:t>
            </a:r>
            <a:r>
              <a:rPr lang="en-US" sz="3600" b="1" dirty="0">
                <a:solidFill>
                  <a:schemeClr val="tx1">
                    <a:lumMod val="65000"/>
                    <a:lumOff val="35000"/>
                  </a:schemeClr>
                </a:solidFill>
                <a:latin typeface="Arial" panose="020B0604020202020204" pitchFamily="34" charset="0"/>
                <a:cs typeface="Arial" panose="020B0604020202020204" pitchFamily="34" charset="0"/>
              </a:rPr>
              <a:t>HODGKIN </a:t>
            </a:r>
            <a:r>
              <a:rPr lang="el-GR" sz="3600" b="1" dirty="0">
                <a:solidFill>
                  <a:schemeClr val="tx1">
                    <a:lumMod val="65000"/>
                    <a:lumOff val="35000"/>
                  </a:schemeClr>
                </a:solidFill>
                <a:latin typeface="Arial" panose="020B0604020202020204" pitchFamily="34" charset="0"/>
                <a:cs typeface="Arial" panose="020B0604020202020204" pitchFamily="34" charset="0"/>
              </a:rPr>
              <a:t>ΛΕΜΦΩΜΑΤΑ</a:t>
            </a:r>
          </a:p>
        </p:txBody>
      </p:sp>
    </p:spTree>
    <p:extLst>
      <p:ext uri="{BB962C8B-B14F-4D97-AF65-F5344CB8AC3E}">
        <p14:creationId xmlns:p14="http://schemas.microsoft.com/office/powerpoint/2010/main" xmlns="" val="3774703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xmlns="" id="{5895AE9F-87B7-BA42-8844-C335D05C515D}"/>
              </a:ext>
            </a:extLst>
          </p:cNvPr>
          <p:cNvSpPr>
            <a:spLocks noGrp="1" noChangeArrowheads="1"/>
          </p:cNvSpPr>
          <p:nvPr>
            <p:ph type="title"/>
          </p:nvPr>
        </p:nvSpPr>
        <p:spPr>
          <a:xfrm>
            <a:off x="768927" y="347740"/>
            <a:ext cx="10806545" cy="1003078"/>
          </a:xfrm>
        </p:spPr>
        <p:txBody>
          <a:bodyPr>
            <a:noAutofit/>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200" b="1" dirty="0">
                <a:solidFill>
                  <a:schemeClr val="tx1">
                    <a:lumMod val="65000"/>
                    <a:lumOff val="35000"/>
                  </a:schemeClr>
                </a:solidFill>
                <a:latin typeface="Arial" panose="020B0604020202020204" pitchFamily="34" charset="0"/>
                <a:cs typeface="Arial" panose="020B0604020202020204" pitchFamily="34" charset="0"/>
              </a:rPr>
            </a:br>
            <a:r>
              <a:rPr lang="el-GR" altLang="el-GR" sz="3200" b="1" dirty="0">
                <a:solidFill>
                  <a:schemeClr val="tx1">
                    <a:lumMod val="65000"/>
                    <a:lumOff val="35000"/>
                  </a:schemeClr>
                </a:solidFill>
                <a:latin typeface="Arial" panose="020B0604020202020204" pitchFamily="34" charset="0"/>
                <a:cs typeface="Arial" panose="020B0604020202020204" pitchFamily="34" charset="0"/>
              </a:rPr>
              <a:t>Δημογραφικά Δεδομένα και Κυτταρική Προέλευση</a:t>
            </a:r>
          </a:p>
        </p:txBody>
      </p:sp>
      <p:sp>
        <p:nvSpPr>
          <p:cNvPr id="18435" name="Rectangle 3">
            <a:extLst>
              <a:ext uri="{FF2B5EF4-FFF2-40B4-BE49-F238E27FC236}">
                <a16:creationId xmlns:a16="http://schemas.microsoft.com/office/drawing/2014/main" xmlns="" id="{504F9117-1B27-F94E-AE1B-684C4A2E7D06}"/>
              </a:ext>
            </a:extLst>
          </p:cNvPr>
          <p:cNvSpPr>
            <a:spLocks noGrp="1" noChangeArrowheads="1"/>
          </p:cNvSpPr>
          <p:nvPr>
            <p:ph type="body" idx="1"/>
          </p:nvPr>
        </p:nvSpPr>
        <p:spPr>
          <a:xfrm>
            <a:off x="1159051" y="1790700"/>
            <a:ext cx="8001000" cy="3276600"/>
          </a:xfrm>
        </p:spPr>
        <p:txBody>
          <a:bodyPr>
            <a:normAutofit lnSpcReduction="10000"/>
          </a:bodyPr>
          <a:lstStyle/>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Επίπτωση  15/100.000 κατ’ έτος με αυξητικές τάσεις</a:t>
            </a: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Διάμεση ηλικία  περίπου </a:t>
            </a:r>
            <a:r>
              <a:rPr lang="en-US" altLang="el-GR" sz="2200" dirty="0">
                <a:latin typeface="Arial" panose="020B0604020202020204" pitchFamily="34" charset="0"/>
                <a:cs typeface="Arial" panose="020B0604020202020204" pitchFamily="34" charset="0"/>
              </a:rPr>
              <a:t>6</a:t>
            </a:r>
            <a:r>
              <a:rPr lang="el-GR" altLang="el-GR" sz="2200" dirty="0">
                <a:latin typeface="Arial" panose="020B0604020202020204" pitchFamily="34" charset="0"/>
                <a:cs typeface="Arial" panose="020B0604020202020204" pitchFamily="34" charset="0"/>
              </a:rPr>
              <a:t>0 έτη</a:t>
            </a:r>
            <a:endParaRPr lang="en-US" altLang="el-GR" sz="2200" dirty="0">
              <a:latin typeface="Arial" panose="020B0604020202020204" pitchFamily="34" charset="0"/>
              <a:cs typeface="Arial" panose="020B0604020202020204" pitchFamily="34" charset="0"/>
            </a:endParaRP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Εκθετική αύξηση με την αύξηση της ηλικίας</a:t>
            </a: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Μικρή υπεροχή αρρένων </a:t>
            </a:r>
          </a:p>
          <a:p>
            <a:pPr eaLnBrk="1" hangingPunct="1">
              <a:lnSpc>
                <a:spcPct val="160000"/>
              </a:lnSpc>
              <a:buClr>
                <a:srgbClr val="FF0000"/>
              </a:buClr>
            </a:pPr>
            <a:r>
              <a:rPr lang="el-GR" altLang="el-GR" sz="2200" dirty="0">
                <a:latin typeface="Arial" panose="020B0604020202020204" pitchFamily="34" charset="0"/>
                <a:cs typeface="Arial" panose="020B0604020202020204" pitchFamily="34" charset="0"/>
              </a:rPr>
              <a:t>Β-προέλευσης στο 85% έναντι Τ-προέλευσης στο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xmlns="" id="{A0C267AB-06E5-C44F-9C02-3D0D7DA9C93F}"/>
              </a:ext>
            </a:extLst>
          </p:cNvPr>
          <p:cNvSpPr>
            <a:spLocks noGrp="1" noChangeArrowheads="1"/>
          </p:cNvSpPr>
          <p:nvPr>
            <p:ph type="title"/>
          </p:nvPr>
        </p:nvSpPr>
        <p:spPr>
          <a:xfrm>
            <a:off x="2224088" y="384175"/>
            <a:ext cx="7772400" cy="885825"/>
          </a:xfrm>
        </p:spPr>
        <p:txBody>
          <a:bodyPr>
            <a:noAutofit/>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200" b="1" dirty="0">
                <a:solidFill>
                  <a:schemeClr val="tx1">
                    <a:lumMod val="65000"/>
                    <a:lumOff val="35000"/>
                  </a:schemeClr>
                </a:solidFill>
                <a:latin typeface="Arial" panose="020B0604020202020204" pitchFamily="34" charset="0"/>
                <a:cs typeface="Arial" panose="020B0604020202020204" pitchFamily="34" charset="0"/>
              </a:rPr>
            </a:br>
            <a:r>
              <a:rPr lang="el-GR" altLang="el-GR" sz="3200" b="1" dirty="0">
                <a:solidFill>
                  <a:schemeClr val="tx1">
                    <a:lumMod val="65000"/>
                    <a:lumOff val="35000"/>
                  </a:schemeClr>
                </a:solidFill>
                <a:latin typeface="Arial" panose="020B0604020202020204" pitchFamily="34" charset="0"/>
                <a:cs typeface="Arial" panose="020B0604020202020204" pitchFamily="34" charset="0"/>
              </a:rPr>
              <a:t>Κύρια Ιστολογικά Χαρακτηριστικά</a:t>
            </a:r>
          </a:p>
        </p:txBody>
      </p:sp>
      <p:sp>
        <p:nvSpPr>
          <p:cNvPr id="20483" name="Rectangle 3">
            <a:extLst>
              <a:ext uri="{FF2B5EF4-FFF2-40B4-BE49-F238E27FC236}">
                <a16:creationId xmlns:a16="http://schemas.microsoft.com/office/drawing/2014/main" xmlns="" id="{854F3449-0867-8248-942C-EDC3148A6B4D}"/>
              </a:ext>
            </a:extLst>
          </p:cNvPr>
          <p:cNvSpPr>
            <a:spLocks noGrp="1" noChangeArrowheads="1"/>
          </p:cNvSpPr>
          <p:nvPr>
            <p:ph type="body" sz="half" idx="1"/>
          </p:nvPr>
        </p:nvSpPr>
        <p:spPr>
          <a:xfrm>
            <a:off x="1766888" y="1587500"/>
            <a:ext cx="8686800" cy="971550"/>
          </a:xfrm>
        </p:spPr>
        <p:txBody>
          <a:bodyPr>
            <a:normAutofit lnSpcReduction="10000"/>
          </a:bodyPr>
          <a:lstStyle/>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Μέγεθος </a:t>
            </a:r>
            <a:r>
              <a:rPr lang="el-GR" altLang="el-GR" sz="2000" dirty="0" err="1">
                <a:latin typeface="Arial" panose="020B0604020202020204" pitchFamily="34" charset="0"/>
                <a:cs typeface="Arial" panose="020B0604020202020204" pitchFamily="34" charset="0"/>
              </a:rPr>
              <a:t>νεοπλασματικού</a:t>
            </a:r>
            <a:r>
              <a:rPr lang="el-GR" altLang="el-GR" sz="2000" dirty="0">
                <a:latin typeface="Arial" panose="020B0604020202020204" pitchFamily="34" charset="0"/>
                <a:cs typeface="Arial" panose="020B0604020202020204" pitchFamily="34" charset="0"/>
              </a:rPr>
              <a:t> κυττάρου (μικρό – μεγάλο – μεικτοί πληθυσμοί)</a:t>
            </a: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Πρότυπο ανάπτυξης (οζώδες ή διάχυτο)</a:t>
            </a:r>
          </a:p>
          <a:p>
            <a:pPr eaLnBrk="1" hangingPunct="1">
              <a:buClr>
                <a:srgbClr val="FF0000"/>
              </a:buClr>
              <a:buFontTx/>
              <a:buNone/>
            </a:pPr>
            <a:endParaRPr lang="en-US" altLang="el-GR" sz="2000" dirty="0">
              <a:latin typeface="Arial" panose="020B0604020202020204" pitchFamily="34" charset="0"/>
              <a:cs typeface="Arial" panose="020B0604020202020204" pitchFamily="34" charset="0"/>
            </a:endParaRPr>
          </a:p>
        </p:txBody>
      </p:sp>
      <p:pic>
        <p:nvPicPr>
          <p:cNvPr id="20484" name="Picture 4" descr="EH20X">
            <a:extLst>
              <a:ext uri="{FF2B5EF4-FFF2-40B4-BE49-F238E27FC236}">
                <a16:creationId xmlns:a16="http://schemas.microsoft.com/office/drawing/2014/main" xmlns="" id="{836DEBC4-31F5-C248-804F-8C14BD64CFE6}"/>
              </a:ext>
            </a:extLst>
          </p:cNvPr>
          <p:cNvPicPr>
            <a:picLocks noGrp="1" noChangeAspect="1" noChangeArrowheads="1"/>
          </p:cNvPicPr>
          <p:nvPr>
            <p:ph sz="quarter" idx="2"/>
          </p:nvPr>
        </p:nvPicPr>
        <p:blipFill>
          <a:blip r:embed="rId3">
            <a:extLst>
              <a:ext uri="{28A0092B-C50C-407E-A947-70E740481C1C}">
                <a14:useLocalDpi xmlns:a14="http://schemas.microsoft.com/office/drawing/2010/main" xmlns="" val="0"/>
              </a:ext>
            </a:extLst>
          </a:blip>
          <a:srcRect/>
          <a:stretch>
            <a:fillRect/>
          </a:stretch>
        </p:blipFill>
        <p:spPr>
          <a:xfrm>
            <a:off x="1766888" y="2559050"/>
            <a:ext cx="4114800" cy="3028950"/>
          </a:xfrm>
        </p:spPr>
      </p:pic>
      <p:pic>
        <p:nvPicPr>
          <p:cNvPr id="20485" name="Picture 6" descr="DSLC0007">
            <a:extLst>
              <a:ext uri="{FF2B5EF4-FFF2-40B4-BE49-F238E27FC236}">
                <a16:creationId xmlns:a16="http://schemas.microsoft.com/office/drawing/2014/main" xmlns="" id="{6E8E07AB-6783-8B44-98C7-F352AF6C57C1}"/>
              </a:ext>
            </a:extLst>
          </p:cNvPr>
          <p:cNvPicPr>
            <a:picLocks noGrp="1" noChangeAspect="1" noChangeArrowheads="1"/>
          </p:cNvPicPr>
          <p:nvPr>
            <p:ph sz="quarter" idx="3"/>
          </p:nvPr>
        </p:nvPicPr>
        <p:blipFill>
          <a:blip r:embed="rId4">
            <a:extLst>
              <a:ext uri="{28A0092B-C50C-407E-A947-70E740481C1C}">
                <a14:useLocalDpi xmlns:a14="http://schemas.microsoft.com/office/drawing/2010/main" xmlns="" val="0"/>
              </a:ext>
            </a:extLst>
          </a:blip>
          <a:srcRect/>
          <a:stretch>
            <a:fillRect/>
          </a:stretch>
        </p:blipFill>
        <p:spPr>
          <a:xfrm>
            <a:off x="6415088" y="2559050"/>
            <a:ext cx="4038600" cy="3028950"/>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xmlns="" id="{0BE4BD5F-B339-E048-9E94-84D71189883F}"/>
              </a:ext>
            </a:extLst>
          </p:cNvPr>
          <p:cNvSpPr>
            <a:spLocks noGrp="1" noChangeArrowheads="1"/>
          </p:cNvSpPr>
          <p:nvPr>
            <p:ph type="title"/>
          </p:nvPr>
        </p:nvSpPr>
        <p:spPr>
          <a:xfrm>
            <a:off x="312234" y="209859"/>
            <a:ext cx="11396546" cy="765175"/>
          </a:xfrm>
        </p:spPr>
        <p:txBody>
          <a:bodyPr>
            <a:noAutofit/>
          </a:bodyPr>
          <a:lstStyle/>
          <a:p>
            <a:pPr algn="ct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sz="3200" b="1" dirty="0">
                <a:solidFill>
                  <a:schemeClr val="tx1">
                    <a:lumMod val="65000"/>
                    <a:lumOff val="35000"/>
                  </a:schemeClr>
                </a:solidFill>
                <a:latin typeface="Arial" panose="020B0604020202020204" pitchFamily="34" charset="0"/>
                <a:cs typeface="Arial" panose="020B0604020202020204" pitchFamily="34" charset="0"/>
              </a:rPr>
              <a:t>HODGKIN</a:t>
            </a:r>
            <a:r>
              <a:rPr 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br>
              <a:rPr lang="el-GR" sz="3200" b="1" dirty="0">
                <a:solidFill>
                  <a:schemeClr val="tx1">
                    <a:lumMod val="65000"/>
                    <a:lumOff val="35000"/>
                  </a:schemeClr>
                </a:solidFill>
                <a:latin typeface="Arial" panose="020B0604020202020204" pitchFamily="34" charset="0"/>
                <a:cs typeface="Arial" panose="020B0604020202020204" pitchFamily="34" charset="0"/>
              </a:rPr>
            </a:br>
            <a:r>
              <a:rPr lang="el-GR" sz="2600" b="1" dirty="0">
                <a:solidFill>
                  <a:schemeClr val="tx1">
                    <a:lumMod val="65000"/>
                    <a:lumOff val="35000"/>
                  </a:schemeClr>
                </a:solidFill>
                <a:latin typeface="Arial" panose="020B0604020202020204" pitchFamily="34" charset="0"/>
                <a:cs typeface="Arial" panose="020B0604020202020204" pitchFamily="34" charset="0"/>
              </a:rPr>
              <a:t>Ιστολογική Ταξινόμηση ΙΙ- Λεμφώματα από Ωριμα Β-λεμφοκύτταρα</a:t>
            </a:r>
          </a:p>
        </p:txBody>
      </p:sp>
      <p:sp>
        <p:nvSpPr>
          <p:cNvPr id="21507" name="Rectangle 3">
            <a:extLst>
              <a:ext uri="{FF2B5EF4-FFF2-40B4-BE49-F238E27FC236}">
                <a16:creationId xmlns:a16="http://schemas.microsoft.com/office/drawing/2014/main" xmlns="" id="{FE7A2A10-5845-A24E-8AA8-546D1991452C}"/>
              </a:ext>
            </a:extLst>
          </p:cNvPr>
          <p:cNvSpPr>
            <a:spLocks noGrp="1" noChangeArrowheads="1"/>
          </p:cNvSpPr>
          <p:nvPr>
            <p:ph type="body" idx="1"/>
          </p:nvPr>
        </p:nvSpPr>
        <p:spPr>
          <a:xfrm>
            <a:off x="2109788" y="1162475"/>
            <a:ext cx="7734300" cy="4446587"/>
          </a:xfrm>
        </p:spPr>
        <p:txBody>
          <a:bodyPr/>
          <a:lstStyle/>
          <a:p>
            <a:pPr eaLnBrk="1" hangingPunct="1">
              <a:buClr>
                <a:srgbClr val="FF0000"/>
              </a:buClr>
            </a:pPr>
            <a:r>
              <a:rPr lang="el-GR" altLang="el-GR" sz="1200" dirty="0" err="1">
                <a:latin typeface="Tahoma" panose="020B0604030504040204" pitchFamily="34" charset="0"/>
                <a:cs typeface="Tahoma" panose="020B0604030504040204" pitchFamily="34" charset="0"/>
              </a:rPr>
              <a:t>Χρονία</a:t>
            </a:r>
            <a:r>
              <a:rPr lang="el-GR" altLang="el-GR" sz="1200" dirty="0">
                <a:latin typeface="Tahoma" panose="020B0604030504040204" pitchFamily="34" charset="0"/>
                <a:cs typeface="Tahoma" panose="020B0604030504040204" pitchFamily="34" charset="0"/>
              </a:rPr>
              <a:t> </a:t>
            </a:r>
            <a:r>
              <a:rPr lang="el-GR" altLang="el-GR" sz="1200" dirty="0" err="1">
                <a:latin typeface="Tahoma" panose="020B0604030504040204" pitchFamily="34" charset="0"/>
                <a:cs typeface="Tahoma" panose="020B0604030504040204" pitchFamily="34" charset="0"/>
              </a:rPr>
              <a:t>Λεμφογενής</a:t>
            </a:r>
            <a:r>
              <a:rPr lang="el-GR" altLang="el-GR" sz="1200" dirty="0">
                <a:latin typeface="Tahoma" panose="020B0604030504040204" pitchFamily="34" charset="0"/>
                <a:cs typeface="Tahoma" panose="020B0604030504040204" pitchFamily="34" charset="0"/>
              </a:rPr>
              <a:t> Λευχαιμία / Λέμφωμα από μικρά λεμφοκύτταρα</a:t>
            </a:r>
          </a:p>
          <a:p>
            <a:pPr eaLnBrk="1" hangingPunct="1">
              <a:buClr>
                <a:srgbClr val="FF0000"/>
              </a:buClr>
            </a:pPr>
            <a:r>
              <a:rPr lang="el-GR" altLang="el-GR" sz="1200" dirty="0">
                <a:latin typeface="Tahoma" panose="020B0604030504040204" pitchFamily="34" charset="0"/>
                <a:cs typeface="Tahoma" panose="020B0604030504040204" pitchFamily="34" charset="0"/>
              </a:rPr>
              <a:t>Β- </a:t>
            </a:r>
            <a:r>
              <a:rPr lang="el-GR" altLang="el-GR" sz="1200" dirty="0" err="1">
                <a:latin typeface="Tahoma" panose="020B0604030504040204" pitchFamily="34" charset="0"/>
                <a:cs typeface="Tahoma" panose="020B0604030504040204" pitchFamily="34" charset="0"/>
              </a:rPr>
              <a:t>Προλεμφοκυτταρική</a:t>
            </a:r>
            <a:r>
              <a:rPr lang="el-GR" altLang="el-GR" sz="1200" dirty="0">
                <a:latin typeface="Tahoma" panose="020B0604030504040204" pitchFamily="34" charset="0"/>
                <a:cs typeface="Tahoma" panose="020B0604030504040204" pitchFamily="34" charset="0"/>
              </a:rPr>
              <a:t> Λευχαιμία</a:t>
            </a:r>
          </a:p>
          <a:p>
            <a:pPr eaLnBrk="1" hangingPunct="1">
              <a:buClr>
                <a:srgbClr val="FF0000"/>
              </a:buClr>
            </a:pPr>
            <a:r>
              <a:rPr lang="el-GR" altLang="el-GR" sz="1200" dirty="0" err="1">
                <a:latin typeface="Tahoma" panose="020B0604030504040204" pitchFamily="34" charset="0"/>
                <a:cs typeface="Tahoma" panose="020B0604030504040204" pitchFamily="34" charset="0"/>
              </a:rPr>
              <a:t>Λεμφοπλασματοκυτταρικό</a:t>
            </a:r>
            <a:r>
              <a:rPr lang="el-GR" altLang="el-GR" sz="1200" dirty="0">
                <a:latin typeface="Tahoma" panose="020B0604030504040204" pitchFamily="34" charset="0"/>
                <a:cs typeface="Tahoma" panose="020B0604030504040204" pitchFamily="34" charset="0"/>
              </a:rPr>
              <a:t> Λέμφωμα / </a:t>
            </a:r>
            <a:r>
              <a:rPr lang="el-GR" altLang="el-GR" sz="1200" dirty="0" err="1">
                <a:latin typeface="Tahoma" panose="020B0604030504040204" pitchFamily="34" charset="0"/>
                <a:cs typeface="Tahoma" panose="020B0604030504040204" pitchFamily="34" charset="0"/>
              </a:rPr>
              <a:t>Μακροσφαιριναιμία</a:t>
            </a:r>
            <a:r>
              <a:rPr lang="el-GR" altLang="el-GR" sz="1200" dirty="0">
                <a:latin typeface="Tahoma" panose="020B0604030504040204" pitchFamily="34" charset="0"/>
                <a:cs typeface="Tahoma" panose="020B0604030504040204" pitchFamily="34" charset="0"/>
              </a:rPr>
              <a:t> </a:t>
            </a:r>
            <a:r>
              <a:rPr lang="en-US" altLang="el-GR" sz="1200" dirty="0" err="1">
                <a:latin typeface="Tahoma" panose="020B0604030504040204" pitchFamily="34" charset="0"/>
                <a:cs typeface="Tahoma" panose="020B0604030504040204" pitchFamily="34" charset="0"/>
              </a:rPr>
              <a:t>Waldenstrom</a:t>
            </a:r>
            <a:r>
              <a:rPr lang="el-GR" altLang="el-GR" sz="1200" dirty="0">
                <a:latin typeface="Tahoma" panose="020B0604030504040204" pitchFamily="34" charset="0"/>
                <a:cs typeface="Tahoma" panose="020B0604030504040204" pitchFamily="34" charset="0"/>
              </a:rPr>
              <a:t>)</a:t>
            </a:r>
          </a:p>
          <a:p>
            <a:pPr eaLnBrk="1" hangingPunct="1">
              <a:buClr>
                <a:srgbClr val="FF0000"/>
              </a:buClr>
            </a:pPr>
            <a:r>
              <a:rPr lang="el-GR" altLang="el-GR" sz="1200" dirty="0">
                <a:latin typeface="Tahoma" panose="020B0604030504040204" pitchFamily="34" charset="0"/>
                <a:cs typeface="Tahoma" panose="020B0604030504040204" pitchFamily="34" charset="0"/>
              </a:rPr>
              <a:t>Οζώδη Λεμφώματα</a:t>
            </a:r>
          </a:p>
          <a:p>
            <a:pPr eaLnBrk="1" hangingPunct="1">
              <a:buClr>
                <a:srgbClr val="FF0000"/>
              </a:buClr>
            </a:pPr>
            <a:r>
              <a:rPr lang="el-GR" altLang="el-GR" sz="1200" dirty="0">
                <a:latin typeface="Tahoma" panose="020B0604030504040204" pitchFamily="34" charset="0"/>
                <a:cs typeface="Tahoma" panose="020B0604030504040204" pitchFamily="34" charset="0"/>
              </a:rPr>
              <a:t>Λέμφωμα από κύτταρα του Μανδύα</a:t>
            </a:r>
          </a:p>
          <a:p>
            <a:pPr eaLnBrk="1" hangingPunct="1">
              <a:buClr>
                <a:srgbClr val="FF0000"/>
              </a:buClr>
            </a:pPr>
            <a:r>
              <a:rPr lang="el-GR" altLang="el-GR" sz="1200" dirty="0">
                <a:latin typeface="Tahoma" panose="020B0604030504040204" pitchFamily="34" charset="0"/>
                <a:cs typeface="Tahoma" panose="020B0604030504040204" pitchFamily="34" charset="0"/>
              </a:rPr>
              <a:t>Λευχαιμία από Τριχωτά Κύτταρα</a:t>
            </a:r>
          </a:p>
          <a:p>
            <a:pPr eaLnBrk="1" hangingPunct="1">
              <a:buClr>
                <a:srgbClr val="FF0000"/>
              </a:buClr>
            </a:pPr>
            <a:r>
              <a:rPr lang="el-GR" altLang="el-GR" sz="1200" dirty="0">
                <a:latin typeface="Tahoma" panose="020B0604030504040204" pitchFamily="34" charset="0"/>
                <a:cs typeface="Tahoma" panose="020B0604030504040204" pitchFamily="34" charset="0"/>
              </a:rPr>
              <a:t>Σπληνικό Λέμφωμα Οριακής Ζώνης</a:t>
            </a:r>
          </a:p>
          <a:p>
            <a:pPr eaLnBrk="1" hangingPunct="1">
              <a:buClr>
                <a:srgbClr val="FF0000"/>
              </a:buClr>
            </a:pPr>
            <a:r>
              <a:rPr lang="el-GR" altLang="el-GR" sz="1200" dirty="0" err="1">
                <a:latin typeface="Tahoma" panose="020B0604030504040204" pitchFamily="34" charset="0"/>
                <a:cs typeface="Tahoma" panose="020B0604030504040204" pitchFamily="34" charset="0"/>
              </a:rPr>
              <a:t>Εξωλεμφαδενικό</a:t>
            </a:r>
            <a:r>
              <a:rPr lang="el-GR" altLang="el-GR" sz="1200" dirty="0">
                <a:latin typeface="Tahoma" panose="020B0604030504040204" pitchFamily="34" charset="0"/>
                <a:cs typeface="Tahoma" panose="020B0604030504040204" pitchFamily="34" charset="0"/>
              </a:rPr>
              <a:t> Λέμφωμα Οριακής Ζώνης (</a:t>
            </a:r>
            <a:r>
              <a:rPr lang="en-US" altLang="el-GR" sz="1200" dirty="0">
                <a:latin typeface="Tahoma" panose="020B0604030504040204" pitchFamily="34" charset="0"/>
                <a:cs typeface="Tahoma" panose="020B0604030504040204" pitchFamily="34" charset="0"/>
              </a:rPr>
              <a:t>MALT)</a:t>
            </a:r>
          </a:p>
          <a:p>
            <a:pPr eaLnBrk="1" hangingPunct="1">
              <a:buClr>
                <a:srgbClr val="FF0000"/>
              </a:buClr>
            </a:pPr>
            <a:r>
              <a:rPr lang="el-GR" altLang="el-GR" sz="1200" dirty="0" err="1">
                <a:latin typeface="Tahoma" panose="020B0604030504040204" pitchFamily="34" charset="0"/>
                <a:cs typeface="Tahoma" panose="020B0604030504040204" pitchFamily="34" charset="0"/>
              </a:rPr>
              <a:t>Λεμφαδενικό</a:t>
            </a:r>
            <a:r>
              <a:rPr lang="el-GR" altLang="el-GR" sz="1200" dirty="0">
                <a:latin typeface="Tahoma" panose="020B0604030504040204" pitchFamily="34" charset="0"/>
                <a:cs typeface="Tahoma" panose="020B0604030504040204" pitchFamily="34" charset="0"/>
              </a:rPr>
              <a:t> Λέμφωμα Οριακής Ζώνης</a:t>
            </a:r>
          </a:p>
          <a:p>
            <a:pPr eaLnBrk="1" hangingPunct="1">
              <a:buClr>
                <a:srgbClr val="FF0000"/>
              </a:buClr>
            </a:pPr>
            <a:r>
              <a:rPr lang="el-GR" altLang="el-GR" sz="1200" dirty="0">
                <a:latin typeface="Tahoma" panose="020B0604030504040204" pitchFamily="34" charset="0"/>
                <a:cs typeface="Tahoma" panose="020B0604030504040204" pitchFamily="34" charset="0"/>
              </a:rPr>
              <a:t>Διάχυτο Λέμφωμα από Μεγάλα Κύτταρα</a:t>
            </a:r>
            <a:endParaRPr lang="en-US" altLang="el-GR" sz="1200" dirty="0">
              <a:latin typeface="Tahoma" panose="020B0604030504040204" pitchFamily="34" charset="0"/>
              <a:cs typeface="Tahoma" panose="020B0604030504040204" pitchFamily="34" charset="0"/>
            </a:endParaRPr>
          </a:p>
          <a:p>
            <a:pPr eaLnBrk="1" hangingPunct="1">
              <a:buClr>
                <a:srgbClr val="FF0000"/>
              </a:buClr>
            </a:pPr>
            <a:r>
              <a:rPr lang="el-GR" altLang="el-GR" sz="1200" dirty="0">
                <a:latin typeface="Tahoma" panose="020B0604030504040204" pitchFamily="34" charset="0"/>
                <a:cs typeface="Tahoma" panose="020B0604030504040204" pitchFamily="34" charset="0"/>
              </a:rPr>
              <a:t>Πρωτοπαθές Λέμφωμα </a:t>
            </a:r>
            <a:r>
              <a:rPr lang="el-GR" altLang="el-GR" sz="1200" dirty="0" err="1">
                <a:latin typeface="Tahoma" panose="020B0604030504040204" pitchFamily="34" charset="0"/>
                <a:cs typeface="Tahoma" panose="020B0604030504040204" pitchFamily="34" charset="0"/>
              </a:rPr>
              <a:t>Μεσοθωρακίου</a:t>
            </a:r>
            <a:r>
              <a:rPr lang="el-GR" altLang="el-GR" sz="1200" dirty="0">
                <a:latin typeface="Tahoma" panose="020B0604030504040204" pitchFamily="34" charset="0"/>
                <a:cs typeface="Tahoma" panose="020B0604030504040204" pitchFamily="34" charset="0"/>
              </a:rPr>
              <a:t> από Μεγάλα Κύτταρα</a:t>
            </a:r>
          </a:p>
          <a:p>
            <a:pPr eaLnBrk="1" hangingPunct="1">
              <a:buClr>
                <a:srgbClr val="FF0000"/>
              </a:buClr>
            </a:pPr>
            <a:r>
              <a:rPr lang="el-GR" altLang="el-GR" sz="1200" dirty="0" err="1">
                <a:latin typeface="Tahoma" panose="020B0604030504040204" pitchFamily="34" charset="0"/>
                <a:cs typeface="Tahoma" panose="020B0604030504040204" pitchFamily="34" charset="0"/>
              </a:rPr>
              <a:t>Ενδαγγειακό</a:t>
            </a:r>
            <a:r>
              <a:rPr lang="el-GR" altLang="el-GR" sz="1200" dirty="0">
                <a:latin typeface="Tahoma" panose="020B0604030504040204" pitchFamily="34" charset="0"/>
                <a:cs typeface="Tahoma" panose="020B0604030504040204" pitchFamily="34" charset="0"/>
              </a:rPr>
              <a:t> Λέμφωμα από Μεγάλα Κύτταρα</a:t>
            </a:r>
          </a:p>
          <a:p>
            <a:pPr eaLnBrk="1" hangingPunct="1">
              <a:buClr>
                <a:srgbClr val="FF0000"/>
              </a:buClr>
            </a:pPr>
            <a:r>
              <a:rPr lang="el-GR" altLang="el-GR" sz="1200" dirty="0">
                <a:latin typeface="Tahoma" panose="020B0604030504040204" pitchFamily="34" charset="0"/>
                <a:cs typeface="Tahoma" panose="020B0604030504040204" pitchFamily="34" charset="0"/>
              </a:rPr>
              <a:t>Πρωτοπαθές Λέμφωμα Κοιλοτήτων</a:t>
            </a:r>
          </a:p>
          <a:p>
            <a:pPr eaLnBrk="1" hangingPunct="1">
              <a:buClr>
                <a:srgbClr val="FF0000"/>
              </a:buClr>
            </a:pPr>
            <a:r>
              <a:rPr lang="el-GR" altLang="el-GR" sz="1200" dirty="0">
                <a:latin typeface="Tahoma" panose="020B0604030504040204" pitchFamily="34" charset="0"/>
                <a:cs typeface="Tahoma" panose="020B0604030504040204" pitchFamily="34" charset="0"/>
              </a:rPr>
              <a:t>Λέμφωμα </a:t>
            </a:r>
            <a:r>
              <a:rPr lang="en-US" altLang="el-GR" sz="1200" dirty="0">
                <a:latin typeface="Tahoma" panose="020B0604030504040204" pitchFamily="34" charset="0"/>
                <a:cs typeface="Tahoma" panose="020B0604030504040204" pitchFamily="34" charset="0"/>
              </a:rPr>
              <a:t>Burkitt</a:t>
            </a:r>
            <a:endParaRPr lang="el-GR" altLang="el-GR" sz="1200" dirty="0">
              <a:latin typeface="Tahoma" panose="020B0604030504040204" pitchFamily="34" charset="0"/>
              <a:cs typeface="Tahoma" panose="020B0604030504040204" pitchFamily="34" charset="0"/>
            </a:endParaRPr>
          </a:p>
          <a:p>
            <a:pPr eaLnBrk="1" hangingPunct="1">
              <a:buClr>
                <a:srgbClr val="FF0000"/>
              </a:buClr>
            </a:pPr>
            <a:r>
              <a:rPr lang="el-GR" altLang="el-GR" sz="1200" dirty="0" err="1">
                <a:latin typeface="Tahoma" panose="020B0604030504040204" pitchFamily="34" charset="0"/>
                <a:cs typeface="Tahoma" panose="020B0604030504040204" pitchFamily="34" charset="0"/>
              </a:rPr>
              <a:t>Πολλαπλούν</a:t>
            </a:r>
            <a:r>
              <a:rPr lang="el-GR" altLang="el-GR" sz="1200" dirty="0">
                <a:latin typeface="Tahoma" panose="020B0604030504040204" pitchFamily="34" charset="0"/>
                <a:cs typeface="Tahoma" panose="020B0604030504040204" pitchFamily="34" charset="0"/>
              </a:rPr>
              <a:t> </a:t>
            </a:r>
            <a:r>
              <a:rPr lang="el-GR" altLang="el-GR" sz="1200" dirty="0" err="1">
                <a:latin typeface="Tahoma" panose="020B0604030504040204" pitchFamily="34" charset="0"/>
                <a:cs typeface="Tahoma" panose="020B0604030504040204" pitchFamily="34" charset="0"/>
              </a:rPr>
              <a:t>Μυέλωμα</a:t>
            </a:r>
            <a:r>
              <a:rPr lang="el-GR" altLang="el-GR" sz="1200" dirty="0">
                <a:latin typeface="Tahoma" panose="020B0604030504040204" pitchFamily="34" charset="0"/>
                <a:cs typeface="Tahoma" panose="020B0604030504040204" pitchFamily="34" charset="0"/>
              </a:rPr>
              <a:t>, </a:t>
            </a:r>
            <a:r>
              <a:rPr lang="en-US" altLang="el-GR" sz="1200" dirty="0">
                <a:latin typeface="Tahoma" panose="020B0604030504040204" pitchFamily="34" charset="0"/>
                <a:cs typeface="Tahoma" panose="020B0604030504040204" pitchFamily="34" charset="0"/>
              </a:rPr>
              <a:t>MGUS </a:t>
            </a:r>
            <a:r>
              <a:rPr lang="el-GR" altLang="el-GR" sz="1200" dirty="0">
                <a:latin typeface="Tahoma" panose="020B0604030504040204" pitchFamily="34" charset="0"/>
                <a:cs typeface="Tahoma" panose="020B0604030504040204" pitchFamily="34" charset="0"/>
              </a:rPr>
              <a:t>και συγγενείς διαταραχές</a:t>
            </a:r>
          </a:p>
          <a:p>
            <a:pPr eaLnBrk="1" hangingPunct="1">
              <a:buClr>
                <a:srgbClr val="FF0000"/>
              </a:buClr>
            </a:pPr>
            <a:endParaRPr lang="el-GR" altLang="el-GR" sz="1200" dirty="0">
              <a:latin typeface="Tahoma" panose="020B0604030504040204" pitchFamily="34" charset="0"/>
              <a:cs typeface="Tahoma" panose="020B0604030504040204" pitchFamily="34" charset="0"/>
            </a:endParaRPr>
          </a:p>
          <a:p>
            <a:pPr eaLnBrk="1" hangingPunct="1">
              <a:buClr>
                <a:srgbClr val="FF0000"/>
              </a:buClr>
            </a:pPr>
            <a:endParaRPr lang="en-US" altLang="el-GR" sz="1200"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178951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xmlns="" id="{EFD57ED6-558A-3347-B2CC-C6A3CC6E8226}"/>
              </a:ext>
            </a:extLst>
          </p:cNvPr>
          <p:cNvSpPr>
            <a:spLocks noGrp="1" noChangeArrowheads="1"/>
          </p:cNvSpPr>
          <p:nvPr>
            <p:ph type="title"/>
          </p:nvPr>
        </p:nvSpPr>
        <p:spPr>
          <a:xfrm>
            <a:off x="546411" y="180976"/>
            <a:ext cx="11385394" cy="1033463"/>
          </a:xfrm>
        </p:spPr>
        <p:txBody>
          <a:bodyPr>
            <a:normAutofit/>
          </a:bodyPr>
          <a:lstStyle/>
          <a:p>
            <a:pPr algn="ctr" eaLnBrk="1" hangingPunct="1">
              <a:defRPr/>
            </a:pPr>
            <a:r>
              <a:rPr lang="el-GR" sz="3000" b="1" dirty="0">
                <a:solidFill>
                  <a:schemeClr val="tx1">
                    <a:lumMod val="65000"/>
                    <a:lumOff val="35000"/>
                  </a:schemeClr>
                </a:solidFill>
                <a:latin typeface="Arial" panose="020B0604020202020204" pitchFamily="34" charset="0"/>
                <a:cs typeface="Arial" panose="020B0604020202020204" pitchFamily="34" charset="0"/>
              </a:rPr>
              <a:t>ΜΗ </a:t>
            </a:r>
            <a:r>
              <a:rPr lang="en-US" sz="3000" b="1" dirty="0">
                <a:solidFill>
                  <a:schemeClr val="tx1">
                    <a:lumMod val="65000"/>
                    <a:lumOff val="35000"/>
                  </a:schemeClr>
                </a:solidFill>
                <a:latin typeface="Arial" panose="020B0604020202020204" pitchFamily="34" charset="0"/>
                <a:cs typeface="Arial" panose="020B0604020202020204" pitchFamily="34" charset="0"/>
              </a:rPr>
              <a:t>HODGKIN</a:t>
            </a:r>
            <a:r>
              <a:rPr lang="el-GR" sz="30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l-GR" sz="2400" b="1" dirty="0">
                <a:solidFill>
                  <a:schemeClr val="tx1">
                    <a:lumMod val="65000"/>
                    <a:lumOff val="35000"/>
                  </a:schemeClr>
                </a:solidFill>
                <a:latin typeface="Arial" panose="020B0604020202020204" pitchFamily="34" charset="0"/>
                <a:cs typeface="Arial" panose="020B0604020202020204" pitchFamily="34" charset="0"/>
              </a:rPr>
              <a:t/>
            </a:r>
            <a:br>
              <a:rPr lang="el-GR" sz="2400" b="1" dirty="0">
                <a:solidFill>
                  <a:schemeClr val="tx1">
                    <a:lumMod val="65000"/>
                    <a:lumOff val="35000"/>
                  </a:schemeClr>
                </a:solidFill>
                <a:latin typeface="Arial" panose="020B0604020202020204" pitchFamily="34" charset="0"/>
                <a:cs typeface="Arial" panose="020B0604020202020204" pitchFamily="34" charset="0"/>
              </a:rPr>
            </a:br>
            <a:r>
              <a:rPr lang="el-GR" sz="2200" b="1" dirty="0">
                <a:solidFill>
                  <a:schemeClr val="tx1">
                    <a:lumMod val="65000"/>
                    <a:lumOff val="35000"/>
                  </a:schemeClr>
                </a:solidFill>
                <a:latin typeface="Arial" panose="020B0604020202020204" pitchFamily="34" charset="0"/>
                <a:cs typeface="Arial" panose="020B0604020202020204" pitchFamily="34" charset="0"/>
              </a:rPr>
              <a:t>Ιστολογική Ταξινόμηση ΙΙΙ- Λεμφώματα από Ωριμα Τ- και ΝΚ-λεμφοκύτταρα</a:t>
            </a:r>
          </a:p>
        </p:txBody>
      </p:sp>
      <p:sp>
        <p:nvSpPr>
          <p:cNvPr id="22531" name="Rectangle 3">
            <a:extLst>
              <a:ext uri="{FF2B5EF4-FFF2-40B4-BE49-F238E27FC236}">
                <a16:creationId xmlns:a16="http://schemas.microsoft.com/office/drawing/2014/main" xmlns="" id="{ADDD7DD1-5740-EC42-B204-13B0DDABD5A3}"/>
              </a:ext>
            </a:extLst>
          </p:cNvPr>
          <p:cNvSpPr>
            <a:spLocks noGrp="1" noChangeArrowheads="1"/>
          </p:cNvSpPr>
          <p:nvPr>
            <p:ph type="body" sz="half" idx="1"/>
          </p:nvPr>
        </p:nvSpPr>
        <p:spPr>
          <a:xfrm>
            <a:off x="4071938" y="1214438"/>
            <a:ext cx="6324600" cy="4672012"/>
          </a:xfrm>
        </p:spPr>
        <p:txBody>
          <a:bodyPr/>
          <a:lstStyle/>
          <a:p>
            <a:pPr eaLnBrk="1" hangingPunct="1">
              <a:buClr>
                <a:srgbClr val="FF0000"/>
              </a:buClr>
            </a:pPr>
            <a:r>
              <a:rPr lang="el-GR" altLang="el-GR" sz="1200" dirty="0"/>
              <a:t>Τ- </a:t>
            </a:r>
            <a:r>
              <a:rPr lang="el-GR" altLang="el-GR" sz="1200" dirty="0" err="1"/>
              <a:t>Προλεμφοκυτταρική</a:t>
            </a:r>
            <a:r>
              <a:rPr lang="el-GR" altLang="el-GR" sz="1200" dirty="0"/>
              <a:t> Λευχαιμία</a:t>
            </a:r>
          </a:p>
          <a:p>
            <a:pPr eaLnBrk="1" hangingPunct="1">
              <a:buClr>
                <a:srgbClr val="FF0000"/>
              </a:buClr>
            </a:pPr>
            <a:r>
              <a:rPr lang="el-GR" altLang="el-GR" sz="1200" dirty="0"/>
              <a:t>Λευχαιμία από μεγάλα Τ-κοκκιώδη λεμφοκύτταρα</a:t>
            </a:r>
          </a:p>
          <a:p>
            <a:pPr eaLnBrk="1" hangingPunct="1">
              <a:buClr>
                <a:srgbClr val="FF0000"/>
              </a:buClr>
            </a:pPr>
            <a:r>
              <a:rPr lang="el-GR" altLang="el-GR" sz="1200" dirty="0"/>
              <a:t>Λευχαιμία από ΝΚ-κύτταρα</a:t>
            </a:r>
          </a:p>
          <a:p>
            <a:pPr eaLnBrk="1" hangingPunct="1">
              <a:spcAft>
                <a:spcPct val="60000"/>
              </a:spcAft>
              <a:buClr>
                <a:srgbClr val="FF0000"/>
              </a:buClr>
            </a:pPr>
            <a:r>
              <a:rPr lang="el-GR" altLang="el-GR" sz="1200" dirty="0"/>
              <a:t>Τ-λευχαιμία/λέμφωμα ενηλίκων</a:t>
            </a:r>
          </a:p>
          <a:p>
            <a:pPr eaLnBrk="1" hangingPunct="1">
              <a:buClr>
                <a:srgbClr val="FF0000"/>
              </a:buClr>
            </a:pPr>
            <a:r>
              <a:rPr lang="el-GR" altLang="el-GR" sz="1200" dirty="0"/>
              <a:t>Σπογγοειδής Μυκητίαση</a:t>
            </a:r>
          </a:p>
          <a:p>
            <a:pPr eaLnBrk="1" hangingPunct="1">
              <a:buClr>
                <a:srgbClr val="FF0000"/>
              </a:buClr>
            </a:pPr>
            <a:r>
              <a:rPr lang="el-GR" altLang="el-GR" sz="1200" dirty="0"/>
              <a:t>Σύνδρομο </a:t>
            </a:r>
            <a:r>
              <a:rPr lang="en-US" altLang="el-GR" sz="1200" dirty="0"/>
              <a:t>Sezary</a:t>
            </a:r>
            <a:endParaRPr lang="el-GR" altLang="el-GR" sz="1200" dirty="0"/>
          </a:p>
          <a:p>
            <a:pPr eaLnBrk="1" hangingPunct="1">
              <a:buClr>
                <a:srgbClr val="FF0000"/>
              </a:buClr>
            </a:pPr>
            <a:r>
              <a:rPr lang="el-GR" altLang="el-GR" sz="1200" dirty="0"/>
              <a:t>Πρωτοπαθές Δερματικό Αναπλαστικό Λέμφωμα  </a:t>
            </a:r>
          </a:p>
          <a:p>
            <a:pPr eaLnBrk="1" hangingPunct="1">
              <a:spcAft>
                <a:spcPct val="60000"/>
              </a:spcAft>
              <a:buClr>
                <a:srgbClr val="FF0000"/>
              </a:buClr>
            </a:pPr>
            <a:r>
              <a:rPr lang="el-GR" altLang="el-GR" sz="1200" dirty="0" err="1"/>
              <a:t>Λεμφωματοειδής</a:t>
            </a:r>
            <a:r>
              <a:rPr lang="el-GR" altLang="el-GR" sz="1200" dirty="0"/>
              <a:t> </a:t>
            </a:r>
            <a:r>
              <a:rPr lang="el-GR" altLang="el-GR" sz="1200" dirty="0" err="1"/>
              <a:t>Βλατίδωση</a:t>
            </a:r>
            <a:endParaRPr lang="el-GR" altLang="el-GR" sz="1200" dirty="0"/>
          </a:p>
          <a:p>
            <a:pPr eaLnBrk="1" hangingPunct="1">
              <a:buClr>
                <a:srgbClr val="FF0000"/>
              </a:buClr>
            </a:pPr>
            <a:r>
              <a:rPr lang="el-GR" altLang="el-GR" sz="1200" dirty="0" err="1"/>
              <a:t>Εξωλεμφαδενικό</a:t>
            </a:r>
            <a:r>
              <a:rPr lang="el-GR" altLang="el-GR" sz="1200" dirty="0"/>
              <a:t> ΝΚ/Τ λέμφωμα ρινικού τύπου</a:t>
            </a:r>
            <a:endParaRPr lang="en-US" altLang="el-GR" sz="1200" dirty="0"/>
          </a:p>
          <a:p>
            <a:pPr eaLnBrk="1" hangingPunct="1">
              <a:buClr>
                <a:srgbClr val="FF0000"/>
              </a:buClr>
            </a:pPr>
            <a:r>
              <a:rPr lang="el-GR" altLang="el-GR" sz="1200" dirty="0"/>
              <a:t>Τ- Λέμφωμα τύπου </a:t>
            </a:r>
            <a:r>
              <a:rPr lang="el-GR" altLang="el-GR" sz="1200" dirty="0" err="1"/>
              <a:t>Εντεροπάθειας</a:t>
            </a:r>
            <a:endParaRPr lang="el-GR" altLang="el-GR" sz="1200" dirty="0"/>
          </a:p>
          <a:p>
            <a:pPr eaLnBrk="1" hangingPunct="1">
              <a:buClr>
                <a:srgbClr val="FF0000"/>
              </a:buClr>
            </a:pPr>
            <a:r>
              <a:rPr lang="el-GR" altLang="el-GR" sz="1200" dirty="0" err="1"/>
              <a:t>Ηπατοσπληνικό</a:t>
            </a:r>
            <a:r>
              <a:rPr lang="el-GR" altLang="el-GR" sz="1200" dirty="0"/>
              <a:t> Τ-λέμφωμα</a:t>
            </a:r>
          </a:p>
          <a:p>
            <a:pPr eaLnBrk="1" hangingPunct="1">
              <a:spcAft>
                <a:spcPct val="60000"/>
              </a:spcAft>
              <a:buClr>
                <a:srgbClr val="FF0000"/>
              </a:buClr>
            </a:pPr>
            <a:r>
              <a:rPr lang="el-GR" altLang="el-GR" sz="1200" dirty="0"/>
              <a:t>Τ- Λέμφωμα τύπου </a:t>
            </a:r>
            <a:r>
              <a:rPr lang="el-GR" altLang="el-GR" sz="1200" dirty="0" err="1"/>
              <a:t>Υποδερματίτιδος</a:t>
            </a:r>
            <a:endParaRPr lang="el-GR" altLang="el-GR" sz="1200" dirty="0"/>
          </a:p>
          <a:p>
            <a:pPr eaLnBrk="1" hangingPunct="1">
              <a:buClr>
                <a:srgbClr val="FF0000"/>
              </a:buClr>
            </a:pPr>
            <a:r>
              <a:rPr lang="el-GR" altLang="el-GR" sz="1200" dirty="0" err="1"/>
              <a:t>Αγγειοανοσοβλαστικό</a:t>
            </a:r>
            <a:r>
              <a:rPr lang="el-GR" altLang="el-GR" sz="1200" dirty="0"/>
              <a:t> Τ-Λέμφωμα</a:t>
            </a:r>
          </a:p>
          <a:p>
            <a:pPr eaLnBrk="1" hangingPunct="1">
              <a:buClr>
                <a:srgbClr val="FF0000"/>
              </a:buClr>
            </a:pPr>
            <a:r>
              <a:rPr lang="el-GR" altLang="el-GR" sz="1200" dirty="0"/>
              <a:t>Περιφερικό Τ-Λέμφωμα, χωρίς περαιτέρω διευκρίνιση</a:t>
            </a:r>
          </a:p>
          <a:p>
            <a:pPr eaLnBrk="1" hangingPunct="1">
              <a:buClr>
                <a:srgbClr val="FF0000"/>
              </a:buClr>
            </a:pPr>
            <a:r>
              <a:rPr lang="el-GR" altLang="el-GR" sz="1200" dirty="0"/>
              <a:t>Αναπλαστικό Λέμφωμα από Μεγάλα Κύτταρα</a:t>
            </a:r>
          </a:p>
          <a:p>
            <a:pPr eaLnBrk="1" hangingPunct="1">
              <a:buClr>
                <a:srgbClr val="FF0000"/>
              </a:buClr>
            </a:pPr>
            <a:endParaRPr lang="el-GR" altLang="el-GR" sz="1200" dirty="0"/>
          </a:p>
          <a:p>
            <a:pPr eaLnBrk="1" hangingPunct="1">
              <a:buClr>
                <a:srgbClr val="FF0000"/>
              </a:buClr>
            </a:pPr>
            <a:endParaRPr lang="en-US" altLang="el-GR" sz="1200" dirty="0"/>
          </a:p>
        </p:txBody>
      </p:sp>
      <p:sp>
        <p:nvSpPr>
          <p:cNvPr id="22532" name="Rectangle 4">
            <a:extLst>
              <a:ext uri="{FF2B5EF4-FFF2-40B4-BE49-F238E27FC236}">
                <a16:creationId xmlns:a16="http://schemas.microsoft.com/office/drawing/2014/main" xmlns="" id="{63C888F1-04F5-E648-A352-7BA9D36B586B}"/>
              </a:ext>
            </a:extLst>
          </p:cNvPr>
          <p:cNvSpPr>
            <a:spLocks noGrp="1" noChangeArrowheads="1"/>
          </p:cNvSpPr>
          <p:nvPr>
            <p:ph type="body" sz="half" idx="2"/>
          </p:nvPr>
        </p:nvSpPr>
        <p:spPr>
          <a:xfrm>
            <a:off x="1676400" y="1076325"/>
            <a:ext cx="2552700" cy="4438650"/>
          </a:xfrm>
        </p:spPr>
        <p:txBody>
          <a:bodyPr>
            <a:normAutofit lnSpcReduction="10000"/>
          </a:bodyPr>
          <a:lstStyle/>
          <a:p>
            <a:pPr eaLnBrk="1" hangingPunct="1">
              <a:buFontTx/>
              <a:buNone/>
            </a:pPr>
            <a:endParaRPr lang="el-GR" altLang="el-GR" sz="1600" b="1"/>
          </a:p>
          <a:p>
            <a:pPr eaLnBrk="1" hangingPunct="1">
              <a:buFontTx/>
              <a:buNone/>
            </a:pPr>
            <a:r>
              <a:rPr lang="el-GR" altLang="el-GR" sz="1600" b="1"/>
              <a:t>Λευχαιμικά/Διάχυτα</a:t>
            </a:r>
          </a:p>
          <a:p>
            <a:pPr eaLnBrk="1" hangingPunct="1">
              <a:buFontTx/>
              <a:buNone/>
            </a:pPr>
            <a:endParaRPr lang="el-GR" altLang="el-GR" sz="1600" b="1"/>
          </a:p>
          <a:p>
            <a:pPr eaLnBrk="1" hangingPunct="1">
              <a:buFontTx/>
              <a:buNone/>
            </a:pPr>
            <a:endParaRPr lang="el-GR" altLang="el-GR" sz="1600" b="1"/>
          </a:p>
          <a:p>
            <a:pPr eaLnBrk="1" hangingPunct="1">
              <a:buFontTx/>
              <a:buNone/>
            </a:pPr>
            <a:endParaRPr lang="el-GR" altLang="el-GR" sz="1600" b="1"/>
          </a:p>
          <a:p>
            <a:pPr eaLnBrk="1" hangingPunct="1">
              <a:buFontTx/>
              <a:buNone/>
            </a:pPr>
            <a:r>
              <a:rPr lang="el-GR" altLang="el-GR" sz="1600" b="1"/>
              <a:t>Δερματικά</a:t>
            </a:r>
          </a:p>
          <a:p>
            <a:pPr eaLnBrk="1" hangingPunct="1">
              <a:buFontTx/>
              <a:buNone/>
            </a:pPr>
            <a:endParaRPr lang="el-GR" altLang="el-GR" sz="1600" b="1"/>
          </a:p>
          <a:p>
            <a:pPr eaLnBrk="1" hangingPunct="1">
              <a:buFontTx/>
              <a:buNone/>
            </a:pPr>
            <a:endParaRPr lang="el-GR" altLang="el-GR" sz="1600" b="1"/>
          </a:p>
          <a:p>
            <a:pPr eaLnBrk="1" hangingPunct="1">
              <a:buFontTx/>
              <a:buNone/>
            </a:pPr>
            <a:r>
              <a:rPr lang="el-GR" altLang="el-GR" sz="1600" b="1"/>
              <a:t>Αλλα</a:t>
            </a:r>
          </a:p>
          <a:p>
            <a:pPr eaLnBrk="1" hangingPunct="1">
              <a:buFontTx/>
              <a:buNone/>
            </a:pPr>
            <a:r>
              <a:rPr lang="el-GR" altLang="el-GR" sz="1600" b="1"/>
              <a:t>Εξωλεμφαδενικά</a:t>
            </a:r>
          </a:p>
          <a:p>
            <a:pPr eaLnBrk="1" hangingPunct="1">
              <a:buFontTx/>
              <a:buNone/>
            </a:pPr>
            <a:endParaRPr lang="el-GR" altLang="el-GR" sz="1600" b="1"/>
          </a:p>
          <a:p>
            <a:pPr eaLnBrk="1" hangingPunct="1">
              <a:buFontTx/>
              <a:buNone/>
            </a:pPr>
            <a:endParaRPr lang="el-GR" altLang="el-GR" sz="1600" b="1"/>
          </a:p>
          <a:p>
            <a:pPr eaLnBrk="1" hangingPunct="1">
              <a:buFontTx/>
              <a:buNone/>
            </a:pPr>
            <a:r>
              <a:rPr lang="el-GR" altLang="el-GR" sz="1600" b="1"/>
              <a:t>Λεμφαδενικά</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endParaRPr lang="el-GR"/>
          </a:p>
        </p:txBody>
      </p:sp>
      <p:sp>
        <p:nvSpPr>
          <p:cNvPr id="3" name="2 - Υπότιτλος"/>
          <p:cNvSpPr>
            <a:spLocks noGrp="1"/>
          </p:cNvSpPr>
          <p:nvPr>
            <p:ph type="subTitle" idx="1"/>
          </p:nvPr>
        </p:nvSpPr>
        <p:spPr/>
        <p:txBody>
          <a:bodyPr/>
          <a:lstStyle/>
          <a:p>
            <a:endParaRPr lang="el-G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xmlns="" id="{E1F8D190-8627-F94D-A791-1B78EFF5F64A}"/>
              </a:ext>
            </a:extLst>
          </p:cNvPr>
          <p:cNvSpPr>
            <a:spLocks noGrp="1" noChangeArrowheads="1"/>
          </p:cNvSpPr>
          <p:nvPr>
            <p:ph type="title"/>
          </p:nvPr>
        </p:nvSpPr>
        <p:spPr>
          <a:xfrm>
            <a:off x="2133600" y="165100"/>
            <a:ext cx="7772400" cy="806450"/>
          </a:xfrm>
        </p:spPr>
        <p:txBody>
          <a:bodyPr>
            <a:noAutofit/>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br>
              <a:rPr lang="el-GR" altLang="el-GR" sz="3200" b="1" dirty="0">
                <a:solidFill>
                  <a:schemeClr val="tx1">
                    <a:lumMod val="65000"/>
                    <a:lumOff val="35000"/>
                  </a:schemeClr>
                </a:solidFill>
                <a:latin typeface="Arial" panose="020B0604020202020204" pitchFamily="34" charset="0"/>
                <a:cs typeface="Arial" panose="020B0604020202020204" pitchFamily="34" charset="0"/>
              </a:rPr>
            </a:br>
            <a:r>
              <a:rPr lang="el-GR" altLang="el-GR" sz="2400" b="1" dirty="0">
                <a:solidFill>
                  <a:schemeClr val="tx1">
                    <a:lumMod val="65000"/>
                    <a:lumOff val="35000"/>
                  </a:schemeClr>
                </a:solidFill>
                <a:latin typeface="Arial" panose="020B0604020202020204" pitchFamily="34" charset="0"/>
                <a:cs typeface="Arial" panose="020B0604020202020204" pitchFamily="34" charset="0"/>
              </a:rPr>
              <a:t>Αιτιολογικοί Παράγοντες</a:t>
            </a:r>
          </a:p>
        </p:txBody>
      </p:sp>
      <p:sp>
        <p:nvSpPr>
          <p:cNvPr id="24579" name="Rectangle 3">
            <a:extLst>
              <a:ext uri="{FF2B5EF4-FFF2-40B4-BE49-F238E27FC236}">
                <a16:creationId xmlns:a16="http://schemas.microsoft.com/office/drawing/2014/main" xmlns="" id="{A4DBEE71-2046-8049-A0D3-C49E2118A92A}"/>
              </a:ext>
            </a:extLst>
          </p:cNvPr>
          <p:cNvSpPr>
            <a:spLocks noGrp="1" noChangeArrowheads="1"/>
          </p:cNvSpPr>
          <p:nvPr>
            <p:ph type="body" sz="half" idx="1"/>
          </p:nvPr>
        </p:nvSpPr>
        <p:spPr>
          <a:xfrm>
            <a:off x="1866900" y="1180908"/>
            <a:ext cx="4279900" cy="4192587"/>
          </a:xfrm>
        </p:spPr>
        <p:txBody>
          <a:bodyPr>
            <a:normAutofit lnSpcReduction="10000"/>
          </a:bodyPr>
          <a:lstStyle/>
          <a:p>
            <a:pPr eaLnBrk="1" hangingPunct="1">
              <a:lnSpc>
                <a:spcPct val="80000"/>
              </a:lnSpc>
              <a:spcAft>
                <a:spcPct val="20000"/>
              </a:spcAft>
              <a:buClr>
                <a:srgbClr val="FF0000"/>
              </a:buClr>
            </a:pPr>
            <a:r>
              <a:rPr lang="en-US" altLang="el-GR" sz="1800" dirty="0">
                <a:latin typeface="Arial" panose="020B0604020202020204" pitchFamily="34" charset="0"/>
                <a:cs typeface="Arial" panose="020B0604020202020204" pitchFamily="34" charset="0"/>
              </a:rPr>
              <a:t>Epstein-Barr</a:t>
            </a:r>
            <a:endParaRPr lang="el-GR" altLang="el-GR" sz="1800" dirty="0">
              <a:latin typeface="Arial" panose="020B0604020202020204" pitchFamily="34" charset="0"/>
              <a:cs typeface="Arial" panose="020B0604020202020204" pitchFamily="34" charset="0"/>
            </a:endParaRPr>
          </a:p>
          <a:p>
            <a:pPr eaLnBrk="1" hangingPunct="1">
              <a:lnSpc>
                <a:spcPct val="80000"/>
              </a:lnSpc>
              <a:buClr>
                <a:srgbClr val="FF0000"/>
              </a:buClr>
              <a:buFontTx/>
              <a:buNone/>
            </a:pPr>
            <a:r>
              <a:rPr lang="el-GR" altLang="el-GR" sz="1800" dirty="0">
                <a:latin typeface="Arial" panose="020B0604020202020204" pitchFamily="34" charset="0"/>
                <a:cs typeface="Arial" panose="020B0604020202020204" pitchFamily="34" charset="0"/>
              </a:rPr>
              <a:t>          </a:t>
            </a:r>
          </a:p>
          <a:p>
            <a:pPr eaLnBrk="1" hangingPunct="1">
              <a:lnSpc>
                <a:spcPct val="80000"/>
              </a:lnSpc>
              <a:buClr>
                <a:srgbClr val="FF0000"/>
              </a:buClr>
            </a:pPr>
            <a:r>
              <a:rPr lang="en-US" altLang="el-GR" sz="1800" dirty="0">
                <a:latin typeface="Arial" panose="020B0604020202020204" pitchFamily="34" charset="0"/>
                <a:cs typeface="Arial" panose="020B0604020202020204" pitchFamily="34" charset="0"/>
              </a:rPr>
              <a:t>Helicobacter pylori</a:t>
            </a:r>
            <a:endParaRPr lang="el-GR" altLang="el-GR" sz="1800" dirty="0">
              <a:latin typeface="Arial" panose="020B0604020202020204" pitchFamily="34" charset="0"/>
              <a:cs typeface="Arial" panose="020B0604020202020204" pitchFamily="34" charset="0"/>
            </a:endParaRPr>
          </a:p>
          <a:p>
            <a:pPr eaLnBrk="1" hangingPunct="1">
              <a:lnSpc>
                <a:spcPct val="80000"/>
              </a:lnSpc>
              <a:buClr>
                <a:srgbClr val="FF0000"/>
              </a:buClr>
            </a:pPr>
            <a:endParaRPr lang="el-GR" altLang="el-GR" sz="1800" dirty="0">
              <a:latin typeface="Arial" panose="020B0604020202020204" pitchFamily="34" charset="0"/>
              <a:cs typeface="Arial" panose="020B0604020202020204" pitchFamily="34" charset="0"/>
            </a:endParaRPr>
          </a:p>
          <a:p>
            <a:pPr eaLnBrk="1" hangingPunct="1">
              <a:lnSpc>
                <a:spcPct val="80000"/>
              </a:lnSpc>
              <a:buClr>
                <a:srgbClr val="FF0000"/>
              </a:buClr>
            </a:pPr>
            <a:r>
              <a:rPr lang="en-US" altLang="el-GR" sz="1800" dirty="0">
                <a:latin typeface="Arial" panose="020B0604020202020204" pitchFamily="34" charset="0"/>
                <a:cs typeface="Arial" panose="020B0604020202020204" pitchFamily="34" charset="0"/>
              </a:rPr>
              <a:t>HTLV-I</a:t>
            </a:r>
            <a:endParaRPr lang="el-GR" altLang="el-GR" sz="1800" dirty="0">
              <a:latin typeface="Arial" panose="020B0604020202020204" pitchFamily="34" charset="0"/>
              <a:cs typeface="Arial" panose="020B0604020202020204" pitchFamily="34" charset="0"/>
            </a:endParaRPr>
          </a:p>
          <a:p>
            <a:pPr eaLnBrk="1" hangingPunct="1">
              <a:lnSpc>
                <a:spcPct val="80000"/>
              </a:lnSpc>
              <a:buClr>
                <a:srgbClr val="FF0000"/>
              </a:buClr>
              <a:buFontTx/>
              <a:buNone/>
            </a:pPr>
            <a:endParaRPr lang="en-US" altLang="el-GR" sz="1800" dirty="0">
              <a:latin typeface="Arial" panose="020B0604020202020204" pitchFamily="34" charset="0"/>
              <a:cs typeface="Arial" panose="020B0604020202020204" pitchFamily="34" charset="0"/>
            </a:endParaRPr>
          </a:p>
          <a:p>
            <a:pPr eaLnBrk="1" hangingPunct="1">
              <a:lnSpc>
                <a:spcPct val="80000"/>
              </a:lnSpc>
              <a:buClr>
                <a:srgbClr val="FF0000"/>
              </a:buClr>
            </a:pPr>
            <a:r>
              <a:rPr lang="en-US" altLang="el-GR" sz="1800" dirty="0">
                <a:latin typeface="Arial" panose="020B0604020202020204" pitchFamily="34" charset="0"/>
                <a:cs typeface="Arial" panose="020B0604020202020204" pitchFamily="34" charset="0"/>
              </a:rPr>
              <a:t>HCV</a:t>
            </a:r>
          </a:p>
          <a:p>
            <a:pPr eaLnBrk="1" hangingPunct="1">
              <a:lnSpc>
                <a:spcPct val="80000"/>
              </a:lnSpc>
              <a:buClr>
                <a:srgbClr val="FF0000"/>
              </a:buClr>
              <a:buFontTx/>
              <a:buNone/>
            </a:pPr>
            <a:endParaRPr lang="en-US" altLang="el-GR" sz="1800" dirty="0">
              <a:latin typeface="Arial" panose="020B0604020202020204" pitchFamily="34" charset="0"/>
              <a:cs typeface="Arial" panose="020B0604020202020204" pitchFamily="34" charset="0"/>
            </a:endParaRPr>
          </a:p>
          <a:p>
            <a:pPr eaLnBrk="1" hangingPunct="1">
              <a:lnSpc>
                <a:spcPct val="150000"/>
              </a:lnSpc>
              <a:buClr>
                <a:srgbClr val="FF0000"/>
              </a:buClr>
            </a:pPr>
            <a:r>
              <a:rPr lang="en-US" altLang="el-GR" sz="1800" dirty="0">
                <a:latin typeface="Arial" panose="020B0604020202020204" pitchFamily="34" charset="0"/>
                <a:cs typeface="Arial" panose="020B0604020202020204" pitchFamily="34" charset="0"/>
              </a:rPr>
              <a:t>HIV, </a:t>
            </a:r>
            <a:r>
              <a:rPr lang="el-GR" altLang="el-GR" sz="1800" dirty="0" err="1">
                <a:latin typeface="Arial" panose="020B0604020202020204" pitchFamily="34" charset="0"/>
                <a:cs typeface="Arial" panose="020B0604020202020204" pitchFamily="34" charset="0"/>
              </a:rPr>
              <a:t>Ανοσοανεπάρκειες</a:t>
            </a:r>
            <a:r>
              <a:rPr lang="el-GR" altLang="el-GR" sz="1800" dirty="0">
                <a:latin typeface="Arial" panose="020B0604020202020204" pitchFamily="34" charset="0"/>
                <a:cs typeface="Arial" panose="020B0604020202020204" pitchFamily="34" charset="0"/>
              </a:rPr>
              <a:t> και </a:t>
            </a:r>
            <a:r>
              <a:rPr lang="el-GR" altLang="el-GR" sz="1800" dirty="0" err="1">
                <a:latin typeface="Arial" panose="020B0604020202020204" pitchFamily="34" charset="0"/>
                <a:cs typeface="Arial" panose="020B0604020202020204" pitchFamily="34" charset="0"/>
              </a:rPr>
              <a:t>Ιατρογενής</a:t>
            </a:r>
            <a:r>
              <a:rPr lang="el-GR" altLang="el-GR" sz="1800" dirty="0">
                <a:latin typeface="Arial" panose="020B0604020202020204" pitchFamily="34" charset="0"/>
                <a:cs typeface="Arial" panose="020B0604020202020204" pitchFamily="34" charset="0"/>
              </a:rPr>
              <a:t> </a:t>
            </a:r>
            <a:r>
              <a:rPr lang="el-GR" altLang="el-GR" sz="1800" dirty="0" err="1">
                <a:latin typeface="Arial" panose="020B0604020202020204" pitchFamily="34" charset="0"/>
                <a:cs typeface="Arial" panose="020B0604020202020204" pitchFamily="34" charset="0"/>
              </a:rPr>
              <a:t>Ανοσοκαταστολή</a:t>
            </a:r>
            <a:endParaRPr lang="el-GR" altLang="el-GR" sz="1800" dirty="0">
              <a:latin typeface="Arial" panose="020B0604020202020204" pitchFamily="34" charset="0"/>
              <a:cs typeface="Arial" panose="020B0604020202020204" pitchFamily="34" charset="0"/>
            </a:endParaRPr>
          </a:p>
          <a:p>
            <a:pPr eaLnBrk="1" hangingPunct="1">
              <a:lnSpc>
                <a:spcPct val="150000"/>
              </a:lnSpc>
              <a:buClr>
                <a:srgbClr val="FF0000"/>
              </a:buClr>
            </a:pPr>
            <a:r>
              <a:rPr lang="el-GR" altLang="el-GR" sz="1800" dirty="0">
                <a:latin typeface="Arial" panose="020B0604020202020204" pitchFamily="34" charset="0"/>
                <a:cs typeface="Arial" panose="020B0604020202020204" pitchFamily="34" charset="0"/>
              </a:rPr>
              <a:t>Ανθρώπειος </a:t>
            </a:r>
            <a:r>
              <a:rPr lang="el-GR" altLang="el-GR" sz="1800" dirty="0" err="1">
                <a:latin typeface="Arial" panose="020B0604020202020204" pitchFamily="34" charset="0"/>
                <a:cs typeface="Arial" panose="020B0604020202020204" pitchFamily="34" charset="0"/>
              </a:rPr>
              <a:t>Ερπητοϊός</a:t>
            </a:r>
            <a:r>
              <a:rPr lang="el-GR" altLang="el-GR" sz="1800" dirty="0">
                <a:latin typeface="Arial" panose="020B0604020202020204" pitchFamily="34" charset="0"/>
                <a:cs typeface="Arial" panose="020B0604020202020204" pitchFamily="34" charset="0"/>
              </a:rPr>
              <a:t> 8 (</a:t>
            </a:r>
            <a:r>
              <a:rPr lang="en-US" altLang="el-GR" sz="1800" dirty="0">
                <a:latin typeface="Arial" panose="020B0604020202020204" pitchFamily="34" charset="0"/>
                <a:cs typeface="Arial" panose="020B0604020202020204" pitchFamily="34" charset="0"/>
              </a:rPr>
              <a:t>HHV-8)</a:t>
            </a:r>
          </a:p>
        </p:txBody>
      </p:sp>
      <p:sp>
        <p:nvSpPr>
          <p:cNvPr id="24580" name="Rectangle 4">
            <a:extLst>
              <a:ext uri="{FF2B5EF4-FFF2-40B4-BE49-F238E27FC236}">
                <a16:creationId xmlns:a16="http://schemas.microsoft.com/office/drawing/2014/main" xmlns="" id="{E9B22AB7-A4F6-2342-8AFE-2F5BE01955F1}"/>
              </a:ext>
            </a:extLst>
          </p:cNvPr>
          <p:cNvSpPr>
            <a:spLocks noGrp="1" noChangeArrowheads="1"/>
          </p:cNvSpPr>
          <p:nvPr>
            <p:ph type="body" sz="half" idx="2"/>
          </p:nvPr>
        </p:nvSpPr>
        <p:spPr>
          <a:xfrm>
            <a:off x="6348761" y="1085076"/>
            <a:ext cx="4191000" cy="4192588"/>
          </a:xfrm>
        </p:spPr>
        <p:txBody>
          <a:bodyPr/>
          <a:lstStyle/>
          <a:p>
            <a:pPr eaLnBrk="1" hangingPunct="1">
              <a:lnSpc>
                <a:spcPct val="80000"/>
              </a:lnSpc>
              <a:buFontTx/>
              <a:buNone/>
            </a:pPr>
            <a:r>
              <a:rPr lang="el-GR" altLang="el-GR" sz="1800" dirty="0">
                <a:latin typeface="Arial" panose="020B0604020202020204" pitchFamily="34" charset="0"/>
                <a:cs typeface="Arial" panose="020B0604020202020204" pitchFamily="34" charset="0"/>
              </a:rPr>
              <a:t>Λέμφωμα </a:t>
            </a:r>
            <a:r>
              <a:rPr lang="en-US" altLang="el-GR" sz="1800" dirty="0">
                <a:latin typeface="Arial" panose="020B0604020202020204" pitchFamily="34" charset="0"/>
                <a:cs typeface="Arial" panose="020B0604020202020204" pitchFamily="34" charset="0"/>
              </a:rPr>
              <a:t>Burkitt, </a:t>
            </a:r>
            <a:r>
              <a:rPr lang="el-GR" altLang="el-GR" sz="1800" dirty="0" err="1">
                <a:latin typeface="Arial" panose="020B0604020202020204" pitchFamily="34" charset="0"/>
                <a:cs typeface="Arial" panose="020B0604020202020204" pitchFamily="34" charset="0"/>
              </a:rPr>
              <a:t>Λεμφ</a:t>
            </a:r>
            <a:r>
              <a:rPr lang="el-GR" altLang="el-GR" sz="1800" dirty="0">
                <a:latin typeface="Arial" panose="020B0604020202020204" pitchFamily="34" charset="0"/>
                <a:cs typeface="Arial" panose="020B0604020202020204" pitchFamily="34" charset="0"/>
              </a:rPr>
              <a:t>. κοκκιωμάτωση</a:t>
            </a:r>
            <a:endParaRPr lang="en-US" altLang="el-GR" sz="1800" dirty="0">
              <a:latin typeface="Arial" panose="020B0604020202020204" pitchFamily="34" charset="0"/>
              <a:cs typeface="Arial" panose="020B0604020202020204" pitchFamily="34" charset="0"/>
            </a:endParaRPr>
          </a:p>
          <a:p>
            <a:pPr eaLnBrk="1" hangingPunct="1">
              <a:lnSpc>
                <a:spcPct val="80000"/>
              </a:lnSpc>
              <a:buFontTx/>
              <a:buNone/>
            </a:pPr>
            <a:r>
              <a:rPr lang="en-US" altLang="el-GR" sz="1800" dirty="0">
                <a:latin typeface="Arial" panose="020B0604020202020204" pitchFamily="34" charset="0"/>
                <a:cs typeface="Arial" panose="020B0604020202020204" pitchFamily="34" charset="0"/>
              </a:rPr>
              <a:t>T-</a:t>
            </a:r>
            <a:r>
              <a:rPr lang="el-GR" altLang="el-GR" sz="1800" dirty="0">
                <a:latin typeface="Arial" panose="020B0604020202020204" pitchFamily="34" charset="0"/>
                <a:cs typeface="Arial" panose="020B0604020202020204" pitchFamily="34" charset="0"/>
              </a:rPr>
              <a:t>λεμφώματα, </a:t>
            </a:r>
            <a:r>
              <a:rPr lang="el-GR" altLang="el-GR" sz="1800" dirty="0" err="1">
                <a:latin typeface="Arial" panose="020B0604020202020204" pitchFamily="34" charset="0"/>
                <a:cs typeface="Arial" panose="020B0604020202020204" pitchFamily="34" charset="0"/>
              </a:rPr>
              <a:t>Ανοσοκατεσταλμένοι</a:t>
            </a:r>
            <a:endParaRPr lang="el-GR" altLang="el-GR" sz="1800" dirty="0">
              <a:latin typeface="Arial" panose="020B0604020202020204" pitchFamily="34" charset="0"/>
              <a:cs typeface="Arial" panose="020B0604020202020204" pitchFamily="34" charset="0"/>
            </a:endParaRPr>
          </a:p>
          <a:p>
            <a:pPr eaLnBrk="1" hangingPunct="1">
              <a:lnSpc>
                <a:spcPct val="80000"/>
              </a:lnSpc>
              <a:buFontTx/>
              <a:buNone/>
            </a:pPr>
            <a:r>
              <a:rPr lang="en-US" altLang="el-GR" sz="1800" dirty="0">
                <a:latin typeface="Arial" panose="020B0604020202020204" pitchFamily="34" charset="0"/>
                <a:cs typeface="Arial" panose="020B0604020202020204" pitchFamily="34" charset="0"/>
              </a:rPr>
              <a:t>MALT </a:t>
            </a:r>
            <a:r>
              <a:rPr lang="el-GR" altLang="el-GR" sz="1800" dirty="0">
                <a:latin typeface="Arial" panose="020B0604020202020204" pitchFamily="34" charset="0"/>
                <a:cs typeface="Arial" panose="020B0604020202020204" pitchFamily="34" charset="0"/>
              </a:rPr>
              <a:t>Λεμφώματα</a:t>
            </a:r>
          </a:p>
          <a:p>
            <a:pPr eaLnBrk="1" hangingPunct="1">
              <a:lnSpc>
                <a:spcPct val="80000"/>
              </a:lnSpc>
              <a:buFontTx/>
              <a:buNone/>
            </a:pPr>
            <a:endParaRPr lang="en-US" altLang="el-GR" sz="1800" dirty="0">
              <a:latin typeface="Arial" panose="020B0604020202020204" pitchFamily="34" charset="0"/>
              <a:cs typeface="Arial" panose="020B0604020202020204" pitchFamily="34" charset="0"/>
            </a:endParaRPr>
          </a:p>
          <a:p>
            <a:pPr eaLnBrk="1" hangingPunct="1">
              <a:lnSpc>
                <a:spcPct val="80000"/>
              </a:lnSpc>
              <a:buFontTx/>
              <a:buNone/>
            </a:pPr>
            <a:r>
              <a:rPr lang="el-GR" altLang="el-GR" sz="1800" dirty="0">
                <a:latin typeface="Arial" panose="020B0604020202020204" pitchFamily="34" charset="0"/>
                <a:cs typeface="Arial" panose="020B0604020202020204" pitchFamily="34" charset="0"/>
              </a:rPr>
              <a:t>Τ</a:t>
            </a:r>
            <a:r>
              <a:rPr lang="en-US" altLang="el-GR" sz="1800" dirty="0">
                <a:latin typeface="Arial" panose="020B0604020202020204" pitchFamily="34" charset="0"/>
                <a:cs typeface="Arial" panose="020B0604020202020204" pitchFamily="34" charset="0"/>
              </a:rPr>
              <a:t>-</a:t>
            </a:r>
            <a:r>
              <a:rPr lang="el-GR" altLang="el-GR" sz="1800" dirty="0">
                <a:latin typeface="Arial" panose="020B0604020202020204" pitchFamily="34" charset="0"/>
                <a:cs typeface="Arial" panose="020B0604020202020204" pitchFamily="34" charset="0"/>
              </a:rPr>
              <a:t>Λευχαιμία/Λέμφωμα Ενηλίκων</a:t>
            </a:r>
          </a:p>
          <a:p>
            <a:pPr eaLnBrk="1" hangingPunct="1">
              <a:lnSpc>
                <a:spcPct val="80000"/>
              </a:lnSpc>
              <a:buFontTx/>
              <a:buNone/>
            </a:pPr>
            <a:endParaRPr lang="el-GR" altLang="el-GR" sz="1800" dirty="0">
              <a:latin typeface="Arial" panose="020B0604020202020204" pitchFamily="34" charset="0"/>
              <a:cs typeface="Arial" panose="020B0604020202020204" pitchFamily="34" charset="0"/>
            </a:endParaRPr>
          </a:p>
          <a:p>
            <a:pPr eaLnBrk="1" hangingPunct="1">
              <a:lnSpc>
                <a:spcPct val="80000"/>
              </a:lnSpc>
              <a:buFontTx/>
              <a:buNone/>
            </a:pPr>
            <a:r>
              <a:rPr lang="en-US" altLang="el-GR" sz="1800" dirty="0">
                <a:latin typeface="Arial" panose="020B0604020202020204" pitchFamily="34" charset="0"/>
                <a:cs typeface="Arial" panose="020B0604020202020204" pitchFamily="34" charset="0"/>
              </a:rPr>
              <a:t>SLMZ, DLBCL</a:t>
            </a:r>
            <a:endParaRPr lang="el-GR" altLang="el-GR" sz="1800" dirty="0">
              <a:latin typeface="Arial" panose="020B0604020202020204" pitchFamily="34" charset="0"/>
              <a:cs typeface="Arial" panose="020B0604020202020204" pitchFamily="34" charset="0"/>
            </a:endParaRPr>
          </a:p>
          <a:p>
            <a:pPr eaLnBrk="1" hangingPunct="1">
              <a:lnSpc>
                <a:spcPct val="80000"/>
              </a:lnSpc>
              <a:buFontTx/>
              <a:buNone/>
            </a:pPr>
            <a:endParaRPr lang="el-GR" altLang="el-GR" sz="1800" dirty="0">
              <a:latin typeface="Arial" panose="020B0604020202020204" pitchFamily="34" charset="0"/>
              <a:cs typeface="Arial" panose="020B0604020202020204" pitchFamily="34" charset="0"/>
            </a:endParaRPr>
          </a:p>
          <a:p>
            <a:pPr eaLnBrk="1" hangingPunct="1">
              <a:lnSpc>
                <a:spcPct val="80000"/>
              </a:lnSpc>
              <a:buFontTx/>
              <a:buNone/>
            </a:pPr>
            <a:endParaRPr lang="el-GR" altLang="el-GR" sz="1800" dirty="0">
              <a:latin typeface="Arial" panose="020B0604020202020204" pitchFamily="34" charset="0"/>
              <a:cs typeface="Arial" panose="020B0604020202020204" pitchFamily="34" charset="0"/>
            </a:endParaRPr>
          </a:p>
          <a:p>
            <a:pPr eaLnBrk="1" hangingPunct="1">
              <a:lnSpc>
                <a:spcPct val="80000"/>
              </a:lnSpc>
              <a:buFontTx/>
              <a:buNone/>
            </a:pPr>
            <a:endParaRPr lang="en-US" altLang="el-GR" sz="1800" dirty="0">
              <a:latin typeface="Arial" panose="020B0604020202020204" pitchFamily="34" charset="0"/>
              <a:cs typeface="Arial" panose="020B0604020202020204" pitchFamily="34" charset="0"/>
            </a:endParaRPr>
          </a:p>
          <a:p>
            <a:pPr eaLnBrk="1" hangingPunct="1">
              <a:lnSpc>
                <a:spcPct val="80000"/>
              </a:lnSpc>
              <a:buFontTx/>
              <a:buNone/>
            </a:pPr>
            <a:endParaRPr lang="en-US" altLang="el-GR" sz="1800" dirty="0">
              <a:latin typeface="Arial" panose="020B0604020202020204" pitchFamily="34" charset="0"/>
              <a:cs typeface="Arial" panose="020B0604020202020204" pitchFamily="34" charset="0"/>
            </a:endParaRPr>
          </a:p>
          <a:p>
            <a:pPr eaLnBrk="1" hangingPunct="1">
              <a:lnSpc>
                <a:spcPct val="80000"/>
              </a:lnSpc>
              <a:buFontTx/>
              <a:buNone/>
            </a:pPr>
            <a:r>
              <a:rPr lang="el-GR" altLang="el-GR" sz="1800" dirty="0">
                <a:latin typeface="Arial" panose="020B0604020202020204" pitchFamily="34" charset="0"/>
                <a:cs typeface="Arial" panose="020B0604020202020204" pitchFamily="34" charset="0"/>
              </a:rPr>
              <a:t>Πρωτοπαθή Λεμφώματα Κοιλοτήτων</a:t>
            </a:r>
          </a:p>
          <a:p>
            <a:pPr eaLnBrk="1" hangingPunct="1">
              <a:lnSpc>
                <a:spcPct val="80000"/>
              </a:lnSpc>
              <a:buFontTx/>
              <a:buNone/>
            </a:pPr>
            <a:endParaRPr lang="el-GR" altLang="el-GR" sz="1800" dirty="0">
              <a:latin typeface="Arial" panose="020B0604020202020204" pitchFamily="34" charset="0"/>
              <a:cs typeface="Arial" panose="020B0604020202020204" pitchFamily="34" charset="0"/>
            </a:endParaRPr>
          </a:p>
          <a:p>
            <a:pPr eaLnBrk="1" hangingPunct="1">
              <a:lnSpc>
                <a:spcPct val="80000"/>
              </a:lnSpc>
              <a:buFontTx/>
              <a:buNone/>
            </a:pPr>
            <a:endParaRPr lang="el-GR" altLang="el-GR" sz="1800" dirty="0">
              <a:latin typeface="Arial" panose="020B0604020202020204" pitchFamily="34" charset="0"/>
              <a:cs typeface="Arial" panose="020B0604020202020204" pitchFamily="34" charset="0"/>
            </a:endParaRPr>
          </a:p>
        </p:txBody>
      </p:sp>
      <p:sp>
        <p:nvSpPr>
          <p:cNvPr id="24581" name="Rectangle 5">
            <a:extLst>
              <a:ext uri="{FF2B5EF4-FFF2-40B4-BE49-F238E27FC236}">
                <a16:creationId xmlns:a16="http://schemas.microsoft.com/office/drawing/2014/main" xmlns="" id="{F42730E1-32C0-C542-A8F3-D4211DF0E546}"/>
              </a:ext>
            </a:extLst>
          </p:cNvPr>
          <p:cNvSpPr>
            <a:spLocks noChangeArrowheads="1"/>
          </p:cNvSpPr>
          <p:nvPr/>
        </p:nvSpPr>
        <p:spPr bwMode="auto">
          <a:xfrm>
            <a:off x="6553200" y="1905001"/>
            <a:ext cx="16446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rgbClr val="FF0000"/>
              </a:buClr>
              <a:buFontTx/>
              <a:buChar char="•"/>
            </a:pPr>
            <a:endParaRPr lang="en-US" altLang="el-GR" sz="20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113ED5F5-45C4-9D45-8A35-1FFA96576055}"/>
              </a:ext>
            </a:extLst>
          </p:cNvPr>
          <p:cNvSpPr>
            <a:spLocks noGrp="1" noChangeArrowheads="1"/>
          </p:cNvSpPr>
          <p:nvPr>
            <p:ph type="title"/>
          </p:nvPr>
        </p:nvSpPr>
        <p:spPr>
          <a:xfrm>
            <a:off x="2209800" y="228601"/>
            <a:ext cx="7772400" cy="828675"/>
          </a:xfrm>
        </p:spPr>
        <p:txBody>
          <a:bodyPr>
            <a:normAutofit fontScale="90000"/>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l-GR" altLang="el-GR" sz="2400" b="1" dirty="0">
                <a:solidFill>
                  <a:schemeClr val="tx1">
                    <a:lumMod val="65000"/>
                    <a:lumOff val="35000"/>
                  </a:schemeClr>
                </a:solidFill>
                <a:latin typeface="Arial" panose="020B0604020202020204" pitchFamily="34" charset="0"/>
                <a:cs typeface="Arial" panose="020B0604020202020204" pitchFamily="34" charset="0"/>
              </a:rPr>
              <a:t/>
            </a:r>
            <a:br>
              <a:rPr lang="el-GR" altLang="el-GR" sz="2400" b="1" dirty="0">
                <a:solidFill>
                  <a:schemeClr val="tx1">
                    <a:lumMod val="65000"/>
                    <a:lumOff val="35000"/>
                  </a:schemeClr>
                </a:solidFill>
                <a:latin typeface="Arial" panose="020B0604020202020204" pitchFamily="34" charset="0"/>
                <a:cs typeface="Arial" panose="020B0604020202020204" pitchFamily="34" charset="0"/>
              </a:rPr>
            </a:br>
            <a:r>
              <a:rPr lang="el-GR" altLang="el-GR" sz="2800" b="1" dirty="0">
                <a:solidFill>
                  <a:schemeClr val="tx1">
                    <a:lumMod val="65000"/>
                    <a:lumOff val="35000"/>
                  </a:schemeClr>
                </a:solidFill>
                <a:latin typeface="Arial" panose="020B0604020202020204" pitchFamily="34" charset="0"/>
                <a:cs typeface="Arial" panose="020B0604020202020204" pitchFamily="34" charset="0"/>
              </a:rPr>
              <a:t>Μοριακά Χαρακτηριστικά</a:t>
            </a:r>
          </a:p>
        </p:txBody>
      </p:sp>
      <p:graphicFrame>
        <p:nvGraphicFramePr>
          <p:cNvPr id="68611" name="Group 3">
            <a:extLst>
              <a:ext uri="{FF2B5EF4-FFF2-40B4-BE49-F238E27FC236}">
                <a16:creationId xmlns:a16="http://schemas.microsoft.com/office/drawing/2014/main" xmlns="" id="{CACBC73A-8521-524B-937D-90821E0691EB}"/>
              </a:ext>
            </a:extLst>
          </p:cNvPr>
          <p:cNvGraphicFramePr>
            <a:graphicFrameLocks noGrp="1"/>
          </p:cNvGraphicFramePr>
          <p:nvPr>
            <p:extLst>
              <p:ext uri="{D42A27DB-BD31-4B8C-83A1-F6EECF244321}">
                <p14:modId xmlns:p14="http://schemas.microsoft.com/office/powerpoint/2010/main" xmlns="" val="3396573069"/>
              </p:ext>
            </p:extLst>
          </p:nvPr>
        </p:nvGraphicFramePr>
        <p:xfrm>
          <a:off x="2182814" y="1208088"/>
          <a:ext cx="7826375" cy="4356098"/>
        </p:xfrm>
        <a:graphic>
          <a:graphicData uri="http://schemas.openxmlformats.org/drawingml/2006/table">
            <a:tbl>
              <a:tblPr/>
              <a:tblGrid>
                <a:gridCol w="1816838">
                  <a:extLst>
                    <a:ext uri="{9D8B030D-6E8A-4147-A177-3AD203B41FA5}">
                      <a16:colId xmlns:a16="http://schemas.microsoft.com/office/drawing/2014/main" xmlns="" val="20000"/>
                    </a:ext>
                  </a:extLst>
                </a:gridCol>
                <a:gridCol w="2305985">
                  <a:extLst>
                    <a:ext uri="{9D8B030D-6E8A-4147-A177-3AD203B41FA5}">
                      <a16:colId xmlns:a16="http://schemas.microsoft.com/office/drawing/2014/main" xmlns="" val="20001"/>
                    </a:ext>
                  </a:extLst>
                </a:gridCol>
                <a:gridCol w="3703552">
                  <a:extLst>
                    <a:ext uri="{9D8B030D-6E8A-4147-A177-3AD203B41FA5}">
                      <a16:colId xmlns:a16="http://schemas.microsoft.com/office/drawing/2014/main" xmlns="" val="20002"/>
                    </a:ext>
                  </a:extLst>
                </a:gridCol>
              </a:tblGrid>
              <a:tr h="6401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Μοριακή Βλάβη</a:t>
                      </a: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Υπεύθυνο Γονίδιο</a:t>
                      </a: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Τύπος Λεμφώματος</a:t>
                      </a: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019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(14;18)</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bcl-2</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Οζώδες</a:t>
                      </a: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504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(1</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bcl-</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Από Κύτταρα Μανδύα</a:t>
                      </a: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6950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8</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 ή</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8</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 ή </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8</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22</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a:t>
                      </a:r>
                      <a:r>
                        <a:rPr kumimoji="0" 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myc</a:t>
                      </a:r>
                      <a:endParaRPr kumimoji="0" lang="el-G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Λέμφωμα </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Burkitt</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504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5</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ALK</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Αναπλαστικό</a:t>
                      </a: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504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9</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PAX-5</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Λεμφοπλασματοκυτταρικό</a:t>
                      </a: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5019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t (1</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;18)</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API2/MLT</a:t>
                      </a:r>
                      <a:endPar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MALT </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χαμηλής κακοηθείας</a:t>
                      </a: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5042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 (1;14)</a:t>
                      </a:r>
                      <a:endParaRPr kumimoji="0" lang="el-G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rPr>
                        <a:t>bcl-</a:t>
                      </a:r>
                      <a:r>
                        <a:rPr kumimoji="0" lang="el-GR" sz="1800" b="0" i="0" u="none" strike="noStrike" cap="none" normalizeH="0" baseline="0">
                          <a:ln>
                            <a:noFill/>
                          </a:ln>
                          <a:solidFill>
                            <a:schemeClr val="tx1"/>
                          </a:solidFill>
                          <a:effectLst/>
                          <a:latin typeface="Arial" panose="020B0604020202020204" pitchFamily="34" charset="0"/>
                          <a:cs typeface="Arial" panose="020B0604020202020204" pitchFamily="34" charset="0"/>
                        </a:rPr>
                        <a:t>10</a:t>
                      </a:r>
                    </a:p>
                  </a:txBody>
                  <a:tcPr marL="91431" marR="9143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MALT</a:t>
                      </a:r>
                      <a:endParaRPr kumimoji="0" lang="el-G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1" marR="9143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2A1F2FF6-CD3D-D243-9962-6E60B82EA189}"/>
              </a:ext>
            </a:extLst>
          </p:cNvPr>
          <p:cNvSpPr>
            <a:spLocks noGrp="1" noChangeArrowheads="1"/>
          </p:cNvSpPr>
          <p:nvPr>
            <p:ph type="title"/>
          </p:nvPr>
        </p:nvSpPr>
        <p:spPr>
          <a:xfrm>
            <a:off x="2260600" y="271464"/>
            <a:ext cx="7772400" cy="757237"/>
          </a:xfrm>
        </p:spPr>
        <p:txBody>
          <a:bodyPr>
            <a:normAutofit fontScale="90000"/>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n-US" altLang="el-GR" sz="24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2400" b="1" dirty="0">
                <a:solidFill>
                  <a:schemeClr val="tx1">
                    <a:lumMod val="65000"/>
                    <a:lumOff val="35000"/>
                  </a:schemeClr>
                </a:solidFill>
                <a:latin typeface="Arial" panose="020B0604020202020204" pitchFamily="34" charset="0"/>
                <a:cs typeface="Arial" panose="020B0604020202020204" pitchFamily="34" charset="0"/>
              </a:rPr>
            </a:br>
            <a:r>
              <a:rPr lang="el-GR" altLang="el-GR" sz="2800" b="1" dirty="0">
                <a:solidFill>
                  <a:schemeClr val="tx1">
                    <a:lumMod val="65000"/>
                    <a:lumOff val="35000"/>
                  </a:schemeClr>
                </a:solidFill>
                <a:latin typeface="Arial" panose="020B0604020202020204" pitchFamily="34" charset="0"/>
                <a:cs typeface="Arial" panose="020B0604020202020204" pitchFamily="34" charset="0"/>
              </a:rPr>
              <a:t>Εντόπιση</a:t>
            </a:r>
          </a:p>
        </p:txBody>
      </p:sp>
      <p:sp>
        <p:nvSpPr>
          <p:cNvPr id="26627" name="Rectangle 3">
            <a:extLst>
              <a:ext uri="{FF2B5EF4-FFF2-40B4-BE49-F238E27FC236}">
                <a16:creationId xmlns:a16="http://schemas.microsoft.com/office/drawing/2014/main" xmlns="" id="{F248FFF4-B9AF-9147-A7BE-2A7A5EFD0808}"/>
              </a:ext>
            </a:extLst>
          </p:cNvPr>
          <p:cNvSpPr>
            <a:spLocks noGrp="1" noChangeArrowheads="1"/>
          </p:cNvSpPr>
          <p:nvPr>
            <p:ph type="body" idx="1"/>
          </p:nvPr>
        </p:nvSpPr>
        <p:spPr>
          <a:xfrm>
            <a:off x="2057400" y="1514475"/>
            <a:ext cx="7975600" cy="3009900"/>
          </a:xfrm>
        </p:spPr>
        <p:txBody>
          <a:bodyPr/>
          <a:lstStyle/>
          <a:p>
            <a:pPr eaLnBrk="1" hangingPunct="1">
              <a:lnSpc>
                <a:spcPct val="130000"/>
              </a:lnSpc>
              <a:buClr>
                <a:srgbClr val="FF0000"/>
              </a:buClr>
            </a:pPr>
            <a:r>
              <a:rPr lang="el-GR" altLang="el-GR" sz="2400" dirty="0" err="1">
                <a:latin typeface="Arial" panose="020B0604020202020204" pitchFamily="34" charset="0"/>
                <a:cs typeface="Arial" panose="020B0604020202020204" pitchFamily="34" charset="0"/>
              </a:rPr>
              <a:t>Λεμφαδενικά</a:t>
            </a:r>
            <a:r>
              <a:rPr lang="el-GR" altLang="el-GR" sz="2400" dirty="0">
                <a:latin typeface="Arial" panose="020B0604020202020204" pitchFamily="34" charset="0"/>
                <a:cs typeface="Arial" panose="020B0604020202020204" pitchFamily="34" charset="0"/>
              </a:rPr>
              <a:t> με ή χωρίς </a:t>
            </a:r>
            <a:r>
              <a:rPr lang="el-GR" altLang="el-GR" sz="2400" dirty="0" err="1">
                <a:latin typeface="Arial" panose="020B0604020202020204" pitchFamily="34" charset="0"/>
                <a:cs typeface="Arial" panose="020B0604020202020204" pitchFamily="34" charset="0"/>
              </a:rPr>
              <a:t>εξωλεμφαδενικές</a:t>
            </a:r>
            <a:r>
              <a:rPr lang="el-GR" altLang="el-GR" sz="2400" dirty="0">
                <a:latin typeface="Arial" panose="020B0604020202020204" pitchFamily="34" charset="0"/>
                <a:cs typeface="Arial" panose="020B0604020202020204" pitchFamily="34" charset="0"/>
              </a:rPr>
              <a:t> εντοπίσεις</a:t>
            </a:r>
          </a:p>
          <a:p>
            <a:pPr eaLnBrk="1" hangingPunct="1">
              <a:lnSpc>
                <a:spcPct val="130000"/>
              </a:lnSpc>
              <a:buClr>
                <a:srgbClr val="FF0000"/>
              </a:buClr>
              <a:buFontTx/>
              <a:buNone/>
            </a:pPr>
            <a:r>
              <a:rPr lang="el-GR" altLang="el-GR" sz="2400" dirty="0">
                <a:latin typeface="Arial" panose="020B0604020202020204" pitchFamily="34" charset="0"/>
                <a:cs typeface="Arial" panose="020B0604020202020204" pitchFamily="34" charset="0"/>
              </a:rPr>
              <a:t>    Προσβολή </a:t>
            </a:r>
            <a:r>
              <a:rPr lang="el-GR" altLang="el-GR" sz="2400" dirty="0" err="1">
                <a:latin typeface="Arial" panose="020B0604020202020204" pitchFamily="34" charset="0"/>
                <a:cs typeface="Arial" panose="020B0604020202020204" pitchFamily="34" charset="0"/>
              </a:rPr>
              <a:t>ασυνήθων</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λεμφαδενικών</a:t>
            </a:r>
            <a:r>
              <a:rPr lang="el-GR" altLang="el-GR" sz="2400" dirty="0">
                <a:latin typeface="Arial" panose="020B0604020202020204" pitchFamily="34" charset="0"/>
                <a:cs typeface="Arial" panose="020B0604020202020204" pitchFamily="34" charset="0"/>
              </a:rPr>
              <a:t> ομάδων συχνότερα από το λέμφωμα </a:t>
            </a:r>
            <a:r>
              <a:rPr lang="en-US" altLang="el-GR" sz="2400" dirty="0">
                <a:latin typeface="Arial" panose="020B0604020202020204" pitchFamily="34" charset="0"/>
                <a:cs typeface="Arial" panose="020B0604020202020204" pitchFamily="34" charset="0"/>
              </a:rPr>
              <a:t>Hodgkin</a:t>
            </a:r>
            <a:endParaRPr lang="el-GR" altLang="el-GR" sz="2400" dirty="0">
              <a:latin typeface="Arial" panose="020B0604020202020204" pitchFamily="34" charset="0"/>
              <a:cs typeface="Arial" panose="020B0604020202020204" pitchFamily="34" charset="0"/>
            </a:endParaRPr>
          </a:p>
          <a:p>
            <a:pPr eaLnBrk="1" hangingPunct="1">
              <a:lnSpc>
                <a:spcPct val="130000"/>
              </a:lnSpc>
              <a:buClr>
                <a:srgbClr val="FF0000"/>
              </a:buClr>
            </a:pPr>
            <a:endParaRPr lang="el-GR" altLang="el-GR" sz="2400" dirty="0">
              <a:latin typeface="Arial" panose="020B0604020202020204" pitchFamily="34" charset="0"/>
              <a:cs typeface="Arial" panose="020B0604020202020204" pitchFamily="34" charset="0"/>
            </a:endParaRPr>
          </a:p>
          <a:p>
            <a:pPr eaLnBrk="1" hangingPunct="1">
              <a:lnSpc>
                <a:spcPct val="130000"/>
              </a:lnSpc>
              <a:buClr>
                <a:srgbClr val="FF0000"/>
              </a:buClr>
            </a:pPr>
            <a:r>
              <a:rPr lang="el-GR" altLang="el-GR" sz="2400" dirty="0">
                <a:latin typeface="Arial" panose="020B0604020202020204" pitchFamily="34" charset="0"/>
                <a:cs typeface="Arial" panose="020B0604020202020204" pitchFamily="34" charset="0"/>
              </a:rPr>
              <a:t>Πρωτοπαθή </a:t>
            </a:r>
            <a:r>
              <a:rPr lang="el-GR" altLang="el-GR" sz="2400" dirty="0" err="1">
                <a:latin typeface="Arial" panose="020B0604020202020204" pitchFamily="34" charset="0"/>
                <a:cs typeface="Arial" panose="020B0604020202020204" pitchFamily="34" charset="0"/>
              </a:rPr>
              <a:t>Εξωλεμφαδενικά</a:t>
            </a:r>
            <a:endParaRPr lang="el-GR"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xmlns="" id="{2EFBEFB0-B62B-CE4C-A1D5-6D6331280ADE}"/>
              </a:ext>
            </a:extLst>
          </p:cNvPr>
          <p:cNvSpPr>
            <a:spLocks noGrp="1" noChangeArrowheads="1"/>
          </p:cNvSpPr>
          <p:nvPr>
            <p:ph type="title"/>
          </p:nvPr>
        </p:nvSpPr>
        <p:spPr>
          <a:xfrm>
            <a:off x="2273300" y="203200"/>
            <a:ext cx="7772400" cy="825500"/>
          </a:xfrm>
        </p:spPr>
        <p:txBody>
          <a:bodyPr>
            <a:normAutofit fontScale="90000"/>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3200" b="1" dirty="0">
                <a:solidFill>
                  <a:schemeClr val="tx1">
                    <a:lumMod val="65000"/>
                    <a:lumOff val="35000"/>
                  </a:schemeClr>
                </a:solidFill>
                <a:latin typeface="Arial" panose="020B0604020202020204" pitchFamily="34" charset="0"/>
                <a:cs typeface="Arial" panose="020B0604020202020204" pitchFamily="34" charset="0"/>
              </a:rPr>
            </a:br>
            <a:r>
              <a:rPr lang="el-GR" altLang="el-GR" sz="2800" b="1" dirty="0">
                <a:solidFill>
                  <a:schemeClr val="tx1">
                    <a:lumMod val="65000"/>
                    <a:lumOff val="35000"/>
                  </a:schemeClr>
                </a:solidFill>
                <a:latin typeface="Arial" panose="020B0604020202020204" pitchFamily="34" charset="0"/>
                <a:cs typeface="Arial" panose="020B0604020202020204" pitchFamily="34" charset="0"/>
              </a:rPr>
              <a:t>Τρόποι Εκδήλωσης</a:t>
            </a:r>
          </a:p>
        </p:txBody>
      </p:sp>
      <p:sp>
        <p:nvSpPr>
          <p:cNvPr id="27651" name="Rectangle 3">
            <a:extLst>
              <a:ext uri="{FF2B5EF4-FFF2-40B4-BE49-F238E27FC236}">
                <a16:creationId xmlns:a16="http://schemas.microsoft.com/office/drawing/2014/main" xmlns="" id="{1D64BFBB-25B8-CE4D-961B-2642C6C9D981}"/>
              </a:ext>
            </a:extLst>
          </p:cNvPr>
          <p:cNvSpPr>
            <a:spLocks noGrp="1" noChangeArrowheads="1"/>
          </p:cNvSpPr>
          <p:nvPr>
            <p:ph type="body" idx="1"/>
          </p:nvPr>
        </p:nvSpPr>
        <p:spPr>
          <a:xfrm>
            <a:off x="1074815" y="1301595"/>
            <a:ext cx="7200900" cy="4019550"/>
          </a:xfrm>
        </p:spPr>
        <p:txBody>
          <a:bodyPr>
            <a:normAutofit lnSpcReduction="10000"/>
          </a:bodyPr>
          <a:lstStyle/>
          <a:p>
            <a:pPr eaLnBrk="1" hangingPunct="1">
              <a:lnSpc>
                <a:spcPct val="130000"/>
              </a:lnSpc>
              <a:buClr>
                <a:srgbClr val="FF0000"/>
              </a:buClr>
            </a:pPr>
            <a:r>
              <a:rPr lang="el-GR" altLang="el-GR" sz="2000" dirty="0" err="1">
                <a:latin typeface="Arial" panose="020B0604020202020204" pitchFamily="34" charset="0"/>
                <a:cs typeface="Arial" panose="020B0604020202020204" pitchFamily="34" charset="0"/>
              </a:rPr>
              <a:t>Ασυμπτωματική</a:t>
            </a:r>
            <a:r>
              <a:rPr lang="el-GR" altLang="el-GR" sz="2000" dirty="0">
                <a:latin typeface="Arial" panose="020B0604020202020204" pitchFamily="34" charset="0"/>
                <a:cs typeface="Arial" panose="020B0604020202020204" pitchFamily="34" charset="0"/>
              </a:rPr>
              <a:t> διόγκωση </a:t>
            </a:r>
            <a:r>
              <a:rPr lang="el-GR" altLang="el-GR" sz="2000" dirty="0" err="1">
                <a:latin typeface="Arial" panose="020B0604020202020204" pitchFamily="34" charset="0"/>
                <a:cs typeface="Arial" panose="020B0604020202020204" pitchFamily="34" charset="0"/>
              </a:rPr>
              <a:t>επιπολής</a:t>
            </a:r>
            <a:r>
              <a:rPr lang="el-GR" altLang="el-GR" sz="2000" dirty="0">
                <a:latin typeface="Arial" panose="020B0604020202020204" pitchFamily="34" charset="0"/>
                <a:cs typeface="Arial" panose="020B0604020202020204" pitchFamily="34" charset="0"/>
              </a:rPr>
              <a:t> λεμφαδένων</a:t>
            </a: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Διόγκωση </a:t>
            </a:r>
            <a:r>
              <a:rPr lang="el-GR" altLang="el-GR" sz="2000" dirty="0" err="1">
                <a:latin typeface="Arial" panose="020B0604020202020204" pitchFamily="34" charset="0"/>
                <a:cs typeface="Arial" panose="020B0604020202020204" pitchFamily="34" charset="0"/>
              </a:rPr>
              <a:t>επιπολής</a:t>
            </a:r>
            <a:r>
              <a:rPr lang="el-GR" altLang="el-GR" sz="2000" dirty="0">
                <a:latin typeface="Arial" panose="020B0604020202020204" pitchFamily="34" charset="0"/>
                <a:cs typeface="Arial" panose="020B0604020202020204" pitchFamily="34" charset="0"/>
              </a:rPr>
              <a:t> λεμφαδένων με Β-συμπτώματα</a:t>
            </a:r>
          </a:p>
          <a:p>
            <a:pPr eaLnBrk="1" hangingPunct="1">
              <a:lnSpc>
                <a:spcPct val="130000"/>
              </a:lnSpc>
              <a:buClr>
                <a:srgbClr val="FF0000"/>
              </a:buClr>
            </a:pPr>
            <a:r>
              <a:rPr lang="el-GR" altLang="el-GR" sz="2000" dirty="0" err="1">
                <a:latin typeface="Arial" panose="020B0604020202020204" pitchFamily="34" charset="0"/>
                <a:cs typeface="Arial" panose="020B0604020202020204" pitchFamily="34" charset="0"/>
              </a:rPr>
              <a:t>Παρατεινόμενο</a:t>
            </a:r>
            <a:r>
              <a:rPr lang="el-GR" altLang="el-GR" sz="2000" dirty="0">
                <a:latin typeface="Arial" panose="020B0604020202020204" pitchFamily="34" charset="0"/>
                <a:cs typeface="Arial" panose="020B0604020202020204" pitchFamily="34" charset="0"/>
              </a:rPr>
              <a:t> εμπύρετο </a:t>
            </a: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Συμπτώματα ως επί νεοπλασμάτων συμπαγών οργάνων (</a:t>
            </a:r>
            <a:r>
              <a:rPr lang="el-GR" altLang="el-GR" sz="2000" dirty="0" err="1">
                <a:latin typeface="Arial" panose="020B0604020202020204" pitchFamily="34" charset="0"/>
                <a:cs typeface="Arial" panose="020B0604020202020204" pitchFamily="34" charset="0"/>
              </a:rPr>
              <a:t>εξωλεμφαδενικά</a:t>
            </a:r>
            <a:r>
              <a:rPr lang="el-GR" altLang="el-GR" sz="2000" dirty="0">
                <a:latin typeface="Arial" panose="020B0604020202020204" pitchFamily="34" charset="0"/>
                <a:cs typeface="Arial" panose="020B0604020202020204" pitchFamily="34" charset="0"/>
              </a:rPr>
              <a:t>)</a:t>
            </a: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Πιεστικά φαινόμενα</a:t>
            </a: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Αμιγής σπληνομεγαλία</a:t>
            </a: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Νευρολογική συνδρομή</a:t>
            </a:r>
            <a:r>
              <a:rPr lang="el-GR" altLang="el-GR" sz="2400" dirty="0">
                <a:latin typeface="Arial" panose="020B0604020202020204" pitchFamily="34" charset="0"/>
                <a:cs typeface="Arial" panose="020B0604020202020204" pitchFamily="34" charset="0"/>
              </a:rPr>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xmlns="" id="{85132AFC-0FA4-F447-BCF2-1271AB8FD94A}"/>
              </a:ext>
            </a:extLst>
          </p:cNvPr>
          <p:cNvSpPr>
            <a:spLocks noGrp="1" noChangeArrowheads="1"/>
          </p:cNvSpPr>
          <p:nvPr>
            <p:ph type="title"/>
          </p:nvPr>
        </p:nvSpPr>
        <p:spPr>
          <a:xfrm>
            <a:off x="2252663" y="171451"/>
            <a:ext cx="7772400" cy="900113"/>
          </a:xfrm>
        </p:spPr>
        <p:txBody>
          <a:bodyPr>
            <a:normAutofit fontScale="90000"/>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 </a:t>
            </a:r>
            <a:r>
              <a:rPr lang="en-US" altLang="el-GR" sz="2400" b="1" dirty="0">
                <a:solidFill>
                  <a:schemeClr val="tx1">
                    <a:lumMod val="65000"/>
                    <a:lumOff val="35000"/>
                  </a:schemeClr>
                </a:solidFill>
                <a:latin typeface="Arial" panose="020B0604020202020204" pitchFamily="34" charset="0"/>
                <a:cs typeface="Arial" panose="020B0604020202020204" pitchFamily="34" charset="0"/>
              </a:rPr>
              <a:t/>
            </a:r>
            <a:br>
              <a:rPr lang="en-US" altLang="el-GR" sz="2400" b="1" dirty="0">
                <a:solidFill>
                  <a:schemeClr val="tx1">
                    <a:lumMod val="65000"/>
                    <a:lumOff val="35000"/>
                  </a:schemeClr>
                </a:solidFill>
                <a:latin typeface="Arial" panose="020B0604020202020204" pitchFamily="34" charset="0"/>
                <a:cs typeface="Arial" panose="020B0604020202020204" pitchFamily="34" charset="0"/>
              </a:rPr>
            </a:br>
            <a:r>
              <a:rPr lang="el-GR" altLang="el-GR" sz="2800" b="1" dirty="0">
                <a:solidFill>
                  <a:schemeClr val="tx1">
                    <a:lumMod val="65000"/>
                    <a:lumOff val="35000"/>
                  </a:schemeClr>
                </a:solidFill>
                <a:latin typeface="Arial" panose="020B0604020202020204" pitchFamily="34" charset="0"/>
                <a:cs typeface="Arial" panose="020B0604020202020204" pitchFamily="34" charset="0"/>
              </a:rPr>
              <a:t>Αιματολογικά Ευρήματα</a:t>
            </a:r>
          </a:p>
        </p:txBody>
      </p:sp>
      <p:sp>
        <p:nvSpPr>
          <p:cNvPr id="28675" name="Rectangle 3">
            <a:extLst>
              <a:ext uri="{FF2B5EF4-FFF2-40B4-BE49-F238E27FC236}">
                <a16:creationId xmlns:a16="http://schemas.microsoft.com/office/drawing/2014/main" xmlns="" id="{841FF058-2E20-8547-BAB7-10D31C1E7634}"/>
              </a:ext>
            </a:extLst>
          </p:cNvPr>
          <p:cNvSpPr>
            <a:spLocks noGrp="1" noChangeArrowheads="1"/>
          </p:cNvSpPr>
          <p:nvPr>
            <p:ph type="body" idx="1"/>
          </p:nvPr>
        </p:nvSpPr>
        <p:spPr>
          <a:xfrm>
            <a:off x="1132004" y="1372994"/>
            <a:ext cx="5702300" cy="3543300"/>
          </a:xfrm>
        </p:spPr>
        <p:txBody>
          <a:bodyPr/>
          <a:lstStyle/>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Αναιμία</a:t>
            </a:r>
          </a:p>
          <a:p>
            <a:pPr eaLnBrk="1" hangingPunct="1">
              <a:lnSpc>
                <a:spcPct val="130000"/>
              </a:lnSpc>
              <a:buClr>
                <a:srgbClr val="FF0000"/>
              </a:buClr>
            </a:pPr>
            <a:r>
              <a:rPr lang="el-GR" altLang="el-GR" sz="2000" dirty="0" err="1">
                <a:latin typeface="Arial" panose="020B0604020202020204" pitchFamily="34" charset="0"/>
                <a:cs typeface="Arial" panose="020B0604020202020204" pitchFamily="34" charset="0"/>
              </a:rPr>
              <a:t>Λευκοκυττάρωση</a:t>
            </a:r>
            <a:endParaRPr lang="el-GR" altLang="el-GR" sz="2000" dirty="0">
              <a:latin typeface="Arial" panose="020B0604020202020204" pitchFamily="34" charset="0"/>
              <a:cs typeface="Arial" panose="020B0604020202020204" pitchFamily="34" charset="0"/>
            </a:endParaRPr>
          </a:p>
          <a:p>
            <a:pPr lvl="2" eaLnBrk="1" hangingPunct="1">
              <a:lnSpc>
                <a:spcPct val="130000"/>
              </a:lnSpc>
              <a:buClr>
                <a:srgbClr val="FF0000"/>
              </a:buClr>
              <a:buFont typeface="Wingdings" pitchFamily="2" charset="2"/>
              <a:buChar char="ü"/>
            </a:pPr>
            <a:r>
              <a:rPr lang="el-GR" altLang="el-GR" dirty="0">
                <a:latin typeface="Arial" panose="020B0604020202020204" pitchFamily="34" charset="0"/>
                <a:cs typeface="Arial" panose="020B0604020202020204" pitchFamily="34" charset="0"/>
              </a:rPr>
              <a:t>      ουδετερόφιλη</a:t>
            </a:r>
          </a:p>
          <a:p>
            <a:pPr lvl="2" eaLnBrk="1" hangingPunct="1">
              <a:lnSpc>
                <a:spcPct val="130000"/>
              </a:lnSpc>
              <a:buClr>
                <a:srgbClr val="FF0000"/>
              </a:buClr>
              <a:buFont typeface="Wingdings" pitchFamily="2" charset="2"/>
              <a:buChar char="ü"/>
            </a:pPr>
            <a:r>
              <a:rPr lang="el-GR" altLang="el-GR" dirty="0">
                <a:latin typeface="Arial" panose="020B0604020202020204" pitchFamily="34" charset="0"/>
                <a:cs typeface="Arial" panose="020B0604020202020204" pitchFamily="34" charset="0"/>
              </a:rPr>
              <a:t>      λευχαιμική εικόνα</a:t>
            </a:r>
          </a:p>
          <a:p>
            <a:pPr eaLnBrk="1" hangingPunct="1">
              <a:lnSpc>
                <a:spcPct val="130000"/>
              </a:lnSpc>
              <a:buClr>
                <a:srgbClr val="FF0000"/>
              </a:buClr>
            </a:pPr>
            <a:r>
              <a:rPr lang="el-GR" altLang="el-GR" sz="2000" dirty="0" err="1">
                <a:latin typeface="Arial" panose="020B0604020202020204" pitchFamily="34" charset="0"/>
                <a:cs typeface="Arial" panose="020B0604020202020204" pitchFamily="34" charset="0"/>
              </a:rPr>
              <a:t>Ηωσινοφιλία</a:t>
            </a:r>
            <a:r>
              <a:rPr lang="el-GR" altLang="el-GR" sz="2000" dirty="0">
                <a:latin typeface="Arial" panose="020B0604020202020204" pitchFamily="34" charset="0"/>
                <a:cs typeface="Arial" panose="020B0604020202020204" pitchFamily="34" charset="0"/>
              </a:rPr>
              <a:t> (</a:t>
            </a:r>
            <a:r>
              <a:rPr lang="en-US" altLang="el-GR" sz="2000" dirty="0">
                <a:latin typeface="Arial" panose="020B0604020202020204" pitchFamily="34" charset="0"/>
                <a:cs typeface="Arial" panose="020B0604020202020204" pitchFamily="34" charset="0"/>
              </a:rPr>
              <a:t>T-</a:t>
            </a:r>
            <a:r>
              <a:rPr lang="el-GR" altLang="el-GR" sz="2000" dirty="0">
                <a:latin typeface="Arial" panose="020B0604020202020204" pitchFamily="34" charset="0"/>
                <a:cs typeface="Arial" panose="020B0604020202020204" pitchFamily="34" charset="0"/>
              </a:rPr>
              <a:t>λεμφώματα)</a:t>
            </a:r>
          </a:p>
          <a:p>
            <a:pPr eaLnBrk="1" hangingPunct="1">
              <a:lnSpc>
                <a:spcPct val="130000"/>
              </a:lnSpc>
              <a:buClr>
                <a:srgbClr val="FF0000"/>
              </a:buClr>
            </a:pPr>
            <a:r>
              <a:rPr lang="el-GR" altLang="el-GR" sz="2000" dirty="0" err="1">
                <a:latin typeface="Arial" panose="020B0604020202020204" pitchFamily="34" charset="0"/>
                <a:cs typeface="Arial" panose="020B0604020202020204" pitchFamily="34" charset="0"/>
              </a:rPr>
              <a:t>Θρομβοκυττάρωση</a:t>
            </a:r>
            <a:r>
              <a:rPr lang="el-GR" altLang="el-GR" sz="2000" dirty="0">
                <a:latin typeface="Arial" panose="020B0604020202020204" pitchFamily="34" charset="0"/>
                <a:cs typeface="Arial" panose="020B0604020202020204" pitchFamily="34" charset="0"/>
              </a:rPr>
              <a:t> ή </a:t>
            </a:r>
            <a:r>
              <a:rPr lang="el-GR" altLang="el-GR" sz="2000" dirty="0" err="1">
                <a:latin typeface="Arial" panose="020B0604020202020204" pitchFamily="34" charset="0"/>
                <a:cs typeface="Arial" panose="020B0604020202020204" pitchFamily="34" charset="0"/>
              </a:rPr>
              <a:t>θρομβοπενία</a:t>
            </a:r>
            <a:endParaRPr lang="el-GR" altLang="el-GR" sz="2000" dirty="0">
              <a:latin typeface="Arial" panose="020B0604020202020204" pitchFamily="34" charset="0"/>
              <a:cs typeface="Arial" panose="020B0604020202020204" pitchFamily="34" charset="0"/>
            </a:endParaRPr>
          </a:p>
          <a:p>
            <a:pPr eaLnBrk="1" hangingPunct="1">
              <a:lnSpc>
                <a:spcPct val="130000"/>
              </a:lnSpc>
              <a:buClr>
                <a:srgbClr val="FF0000"/>
              </a:buClr>
            </a:pPr>
            <a:r>
              <a:rPr lang="el-GR" altLang="el-GR" sz="2000" dirty="0">
                <a:latin typeface="Arial" panose="020B0604020202020204" pitchFamily="34" charset="0"/>
                <a:cs typeface="Arial" panose="020B0604020202020204" pitchFamily="34" charset="0"/>
              </a:rPr>
              <a:t>Αυξημένη ΤΚΕ</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xmlns="" id="{5C9D1C67-03BA-C54C-BC6A-B30F56F35165}"/>
              </a:ext>
            </a:extLst>
          </p:cNvPr>
          <p:cNvSpPr>
            <a:spLocks noGrp="1" noChangeArrowheads="1"/>
          </p:cNvSpPr>
          <p:nvPr>
            <p:ph type="title"/>
          </p:nvPr>
        </p:nvSpPr>
        <p:spPr>
          <a:xfrm>
            <a:off x="2224088" y="242888"/>
            <a:ext cx="7772400" cy="785812"/>
          </a:xfrm>
        </p:spPr>
        <p:txBody>
          <a:bodyPr>
            <a:normAutofit fontScale="90000"/>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ΜΗ </a:t>
            </a:r>
            <a:r>
              <a:rPr lang="en-US" altLang="el-GR" sz="3200" b="1" dirty="0">
                <a:solidFill>
                  <a:schemeClr val="tx1">
                    <a:lumMod val="65000"/>
                    <a:lumOff val="35000"/>
                  </a:schemeClr>
                </a:solidFill>
                <a:latin typeface="Arial" panose="020B0604020202020204" pitchFamily="34" charset="0"/>
                <a:cs typeface="Arial" panose="020B0604020202020204" pitchFamily="34" charset="0"/>
              </a:rPr>
              <a:t>HODGKIN</a:t>
            </a:r>
            <a:r>
              <a:rPr lang="el-GR" altLang="el-GR" sz="3200" b="1" dirty="0">
                <a:solidFill>
                  <a:schemeClr val="tx1">
                    <a:lumMod val="65000"/>
                    <a:lumOff val="35000"/>
                  </a:schemeClr>
                </a:solidFill>
                <a:latin typeface="Arial" panose="020B0604020202020204" pitchFamily="34" charset="0"/>
                <a:cs typeface="Arial" panose="020B0604020202020204" pitchFamily="34" charset="0"/>
              </a:rPr>
              <a:t> ΛΕΜΦΩΜΑΤΑ</a:t>
            </a:r>
            <a:r>
              <a:rPr lang="el-GR" altLang="el-GR" sz="2400" b="1" dirty="0">
                <a:solidFill>
                  <a:schemeClr val="tx1">
                    <a:lumMod val="65000"/>
                    <a:lumOff val="35000"/>
                  </a:schemeClr>
                </a:solidFill>
                <a:latin typeface="Arial" panose="020B0604020202020204" pitchFamily="34" charset="0"/>
                <a:cs typeface="Arial" panose="020B0604020202020204" pitchFamily="34" charset="0"/>
              </a:rPr>
              <a:t/>
            </a:r>
            <a:br>
              <a:rPr lang="el-GR" altLang="el-GR" sz="2400" b="1" dirty="0">
                <a:solidFill>
                  <a:schemeClr val="tx1">
                    <a:lumMod val="65000"/>
                    <a:lumOff val="35000"/>
                  </a:schemeClr>
                </a:solidFill>
                <a:latin typeface="Arial" panose="020B0604020202020204" pitchFamily="34" charset="0"/>
                <a:cs typeface="Arial" panose="020B0604020202020204" pitchFamily="34" charset="0"/>
              </a:rPr>
            </a:br>
            <a:r>
              <a:rPr lang="el-GR" altLang="el-GR" sz="2400" b="1" dirty="0">
                <a:solidFill>
                  <a:schemeClr val="tx1">
                    <a:lumMod val="65000"/>
                    <a:lumOff val="35000"/>
                  </a:schemeClr>
                </a:solidFill>
                <a:latin typeface="Arial" panose="020B0604020202020204" pitchFamily="34" charset="0"/>
                <a:cs typeface="Arial" panose="020B0604020202020204" pitchFamily="34" charset="0"/>
              </a:rPr>
              <a:t> </a:t>
            </a:r>
            <a:r>
              <a:rPr lang="el-GR" altLang="el-GR" sz="2800" b="1" dirty="0">
                <a:solidFill>
                  <a:schemeClr val="tx1">
                    <a:lumMod val="65000"/>
                    <a:lumOff val="35000"/>
                  </a:schemeClr>
                </a:solidFill>
                <a:latin typeface="Arial" panose="020B0604020202020204" pitchFamily="34" charset="0"/>
                <a:cs typeface="Arial" panose="020B0604020202020204" pitchFamily="34" charset="0"/>
              </a:rPr>
              <a:t>Βιοχημικά Ευρήματα</a:t>
            </a:r>
          </a:p>
        </p:txBody>
      </p:sp>
      <p:sp>
        <p:nvSpPr>
          <p:cNvPr id="99331" name="Rectangle 3">
            <a:extLst>
              <a:ext uri="{FF2B5EF4-FFF2-40B4-BE49-F238E27FC236}">
                <a16:creationId xmlns:a16="http://schemas.microsoft.com/office/drawing/2014/main" xmlns="" id="{B8676B23-0567-594B-A2AB-2C866B6B1228}"/>
              </a:ext>
            </a:extLst>
          </p:cNvPr>
          <p:cNvSpPr>
            <a:spLocks noGrp="1" noChangeArrowheads="1"/>
          </p:cNvSpPr>
          <p:nvPr>
            <p:ph type="body" idx="1"/>
          </p:nvPr>
        </p:nvSpPr>
        <p:spPr>
          <a:xfrm>
            <a:off x="1121318" y="1200151"/>
            <a:ext cx="6261100" cy="4271963"/>
          </a:xfrm>
        </p:spPr>
        <p:txBody>
          <a:bodyPr>
            <a:normAutofit lnSpcReduction="10000"/>
          </a:bodyPr>
          <a:lstStyle/>
          <a:p>
            <a:pPr marL="0" indent="0">
              <a:buNone/>
              <a:defRPr/>
            </a:pPr>
            <a:endParaRPr lang="el-GR" altLang="el-GR" sz="2400" dirty="0">
              <a:cs typeface="Tahoma" panose="020B0604030504040204" pitchFamily="34" charset="0"/>
            </a:endParaRPr>
          </a:p>
          <a:p>
            <a:pPr eaLnBrk="1" hangingPunct="1">
              <a:buClr>
                <a:srgbClr val="FF0000"/>
              </a:buClr>
              <a:defRPr/>
            </a:pPr>
            <a:r>
              <a:rPr lang="el-GR" altLang="el-GR" sz="2000" dirty="0">
                <a:cs typeface="Tahoma" panose="020B0604030504040204" pitchFamily="34" charset="0"/>
                <a:sym typeface="Symbol" pitchFamily="2" charset="2"/>
              </a:rPr>
              <a:t></a:t>
            </a:r>
            <a:r>
              <a:rPr lang="el-GR" altLang="el-GR" sz="2000" dirty="0">
                <a:cs typeface="Tahoma" panose="020B0604030504040204" pitchFamily="34" charset="0"/>
              </a:rPr>
              <a:t> </a:t>
            </a:r>
            <a:r>
              <a:rPr lang="en-US" altLang="el-GR" sz="2000" dirty="0">
                <a:cs typeface="Tahoma" panose="020B0604030504040204" pitchFamily="34" charset="0"/>
              </a:rPr>
              <a:t>LDH</a:t>
            </a:r>
            <a:r>
              <a:rPr lang="el-GR" altLang="el-GR" sz="2000" dirty="0">
                <a:cs typeface="Tahoma" panose="020B0604030504040204" pitchFamily="34" charset="0"/>
              </a:rPr>
              <a:t> (αρκετά συνήθεις οι μεγάλες αυξήσεις, &gt;2</a:t>
            </a:r>
            <a:r>
              <a:rPr lang="en-US" altLang="el-GR" sz="2000" dirty="0">
                <a:cs typeface="Tahoma" panose="020B0604030504040204" pitchFamily="34" charset="0"/>
              </a:rPr>
              <a:t>x</a:t>
            </a:r>
            <a:r>
              <a:rPr lang="el-GR" altLang="el-GR" sz="2000" dirty="0">
                <a:cs typeface="Tahoma" panose="020B0604030504040204" pitchFamily="34" charset="0"/>
              </a:rPr>
              <a:t>,</a:t>
            </a:r>
            <a:r>
              <a:rPr lang="en-US" altLang="el-GR" sz="2000" dirty="0">
                <a:cs typeface="Tahoma" panose="020B0604030504040204" pitchFamily="34" charset="0"/>
              </a:rPr>
              <a:t> </a:t>
            </a:r>
            <a:r>
              <a:rPr lang="el-GR" altLang="el-GR" sz="2000" dirty="0">
                <a:cs typeface="Tahoma" panose="020B0604030504040204" pitchFamily="34" charset="0"/>
              </a:rPr>
              <a:t>ενίοτε έως και </a:t>
            </a:r>
            <a:r>
              <a:rPr lang="en-US" altLang="el-GR" sz="2000" dirty="0">
                <a:cs typeface="Tahoma" panose="020B0604030504040204" pitchFamily="34" charset="0"/>
              </a:rPr>
              <a:t>40-50x)</a:t>
            </a:r>
            <a:endParaRPr lang="el-GR" altLang="el-GR" sz="2000" dirty="0">
              <a:cs typeface="Tahoma" panose="020B0604030504040204" pitchFamily="34" charset="0"/>
            </a:endParaRPr>
          </a:p>
          <a:p>
            <a:pPr eaLnBrk="1" hangingPunct="1">
              <a:buClr>
                <a:srgbClr val="FF0000"/>
              </a:buClr>
              <a:defRPr/>
            </a:pPr>
            <a:r>
              <a:rPr lang="el-GR" altLang="el-GR" sz="2000" dirty="0">
                <a:cs typeface="Tahoma" panose="020B0604030504040204" pitchFamily="34" charset="0"/>
                <a:sym typeface="Symbol" pitchFamily="2" charset="2"/>
              </a:rPr>
              <a:t></a:t>
            </a:r>
            <a:r>
              <a:rPr lang="en-US" altLang="el-GR" sz="2000" dirty="0">
                <a:cs typeface="Tahoma" panose="020B0604030504040204" pitchFamily="34" charset="0"/>
              </a:rPr>
              <a:t> </a:t>
            </a:r>
            <a:r>
              <a:rPr lang="el-GR" altLang="el-GR" sz="2000" dirty="0">
                <a:cs typeface="Tahoma" panose="020B0604030504040204" pitchFamily="34" charset="0"/>
              </a:rPr>
              <a:t>Αλκαλική </a:t>
            </a:r>
            <a:r>
              <a:rPr lang="el-GR" altLang="el-GR" sz="2000" dirty="0" err="1">
                <a:cs typeface="Tahoma" panose="020B0604030504040204" pitchFamily="34" charset="0"/>
              </a:rPr>
              <a:t>Φωσφατάση</a:t>
            </a:r>
            <a:r>
              <a:rPr lang="el-GR" altLang="el-GR" sz="2000" dirty="0">
                <a:cs typeface="Tahoma" panose="020B0604030504040204" pitchFamily="34" charset="0"/>
              </a:rPr>
              <a:t>/γ</a:t>
            </a:r>
            <a:r>
              <a:rPr lang="en-US" altLang="el-GR" sz="2000" dirty="0">
                <a:cs typeface="Tahoma" panose="020B0604030504040204" pitchFamily="34" charset="0"/>
              </a:rPr>
              <a:t>GT</a:t>
            </a:r>
            <a:r>
              <a:rPr lang="el-GR" altLang="el-GR" sz="2000" dirty="0">
                <a:cs typeface="Tahoma" panose="020B0604030504040204" pitchFamily="34" charset="0"/>
              </a:rPr>
              <a:t>         </a:t>
            </a:r>
          </a:p>
          <a:p>
            <a:pPr eaLnBrk="1" hangingPunct="1">
              <a:buClr>
                <a:srgbClr val="FF0000"/>
              </a:buClr>
              <a:defRPr/>
            </a:pPr>
            <a:r>
              <a:rPr lang="el-GR" altLang="el-GR" sz="2000" dirty="0">
                <a:cs typeface="Tahoma" panose="020B0604030504040204" pitchFamily="34" charset="0"/>
                <a:sym typeface="Symbol" pitchFamily="2" charset="2"/>
              </a:rPr>
              <a:t></a:t>
            </a:r>
            <a:r>
              <a:rPr lang="el-GR" altLang="el-GR" sz="2000" dirty="0">
                <a:cs typeface="Tahoma" panose="020B0604030504040204" pitchFamily="34" charset="0"/>
              </a:rPr>
              <a:t> β</a:t>
            </a:r>
            <a:r>
              <a:rPr lang="el-GR" altLang="el-GR" sz="2000" baseline="-25000" dirty="0">
                <a:cs typeface="Tahoma" panose="020B0604030504040204" pitchFamily="34" charset="0"/>
              </a:rPr>
              <a:t>2</a:t>
            </a:r>
            <a:r>
              <a:rPr lang="el-GR" altLang="el-GR" sz="2000" dirty="0">
                <a:cs typeface="Tahoma" panose="020B0604030504040204" pitchFamily="34" charset="0"/>
              </a:rPr>
              <a:t>-μικροσφαιρίνη</a:t>
            </a:r>
          </a:p>
          <a:p>
            <a:pPr eaLnBrk="1" hangingPunct="1">
              <a:buClr>
                <a:srgbClr val="FF0000"/>
              </a:buClr>
              <a:defRPr/>
            </a:pPr>
            <a:r>
              <a:rPr lang="el-GR" altLang="el-GR" sz="2000" dirty="0" err="1">
                <a:cs typeface="Tahoma" panose="020B0604030504040204" pitchFamily="34" charset="0"/>
              </a:rPr>
              <a:t>Υπερουριχαιμία</a:t>
            </a:r>
            <a:endParaRPr lang="el-GR" altLang="el-GR" sz="2000" dirty="0">
              <a:cs typeface="Tahoma" panose="020B0604030504040204" pitchFamily="34" charset="0"/>
            </a:endParaRPr>
          </a:p>
          <a:p>
            <a:pPr eaLnBrk="1" hangingPunct="1">
              <a:buClr>
                <a:srgbClr val="FF0000"/>
              </a:buClr>
              <a:defRPr/>
            </a:pPr>
            <a:endParaRPr lang="el-GR" altLang="el-GR" sz="2000" dirty="0">
              <a:cs typeface="Tahoma" panose="020B0604030504040204" pitchFamily="34" charset="0"/>
            </a:endParaRPr>
          </a:p>
          <a:p>
            <a:pPr eaLnBrk="1" hangingPunct="1">
              <a:buClr>
                <a:srgbClr val="FF0000"/>
              </a:buClr>
              <a:buFontTx/>
              <a:buNone/>
              <a:defRPr/>
            </a:pPr>
            <a:endParaRPr lang="el-GR" altLang="el-GR" sz="2000" dirty="0">
              <a:cs typeface="Tahoma" panose="020B0604030504040204" pitchFamily="34" charset="0"/>
            </a:endParaRPr>
          </a:p>
          <a:p>
            <a:pPr eaLnBrk="1" hangingPunct="1">
              <a:buClr>
                <a:srgbClr val="FF0000"/>
              </a:buClr>
              <a:defRPr/>
            </a:pPr>
            <a:r>
              <a:rPr lang="el-GR" altLang="el-GR" sz="2000" dirty="0">
                <a:cs typeface="Tahoma" panose="020B0604030504040204" pitchFamily="34" charset="0"/>
                <a:sym typeface="Symbol" pitchFamily="2" charset="2"/>
              </a:rPr>
              <a:t> α</a:t>
            </a:r>
            <a:r>
              <a:rPr lang="el-GR" altLang="el-GR" sz="2000" baseline="-25000" dirty="0">
                <a:cs typeface="Tahoma" panose="020B0604030504040204" pitchFamily="34" charset="0"/>
                <a:sym typeface="Symbol" pitchFamily="2" charset="2"/>
              </a:rPr>
              <a:t>2</a:t>
            </a:r>
            <a:r>
              <a:rPr lang="el-GR" altLang="el-GR" sz="2000" dirty="0">
                <a:cs typeface="Tahoma" panose="020B0604030504040204" pitchFamily="34" charset="0"/>
                <a:sym typeface="Symbol" pitchFamily="2" charset="2"/>
              </a:rPr>
              <a:t>-σφαιρίνες</a:t>
            </a:r>
          </a:p>
          <a:p>
            <a:pPr eaLnBrk="1" hangingPunct="1">
              <a:buClr>
                <a:srgbClr val="FF0000"/>
              </a:buClr>
              <a:defRPr/>
            </a:pPr>
            <a:r>
              <a:rPr lang="el-GR" altLang="el-GR" sz="2000" dirty="0">
                <a:cs typeface="Tahoma" panose="020B0604030504040204" pitchFamily="34" charset="0"/>
                <a:sym typeface="Symbol" pitchFamily="2" charset="2"/>
              </a:rPr>
              <a:t> </a:t>
            </a:r>
            <a:r>
              <a:rPr lang="el-GR" altLang="el-GR" sz="2000" dirty="0" err="1">
                <a:cs typeface="Tahoma" panose="020B0604030504040204" pitchFamily="34" charset="0"/>
                <a:sym typeface="Symbol" pitchFamily="2" charset="2"/>
              </a:rPr>
              <a:t>Ινωδογόνο</a:t>
            </a:r>
            <a:r>
              <a:rPr lang="el-GR" altLang="el-GR" sz="2000" dirty="0">
                <a:cs typeface="Tahoma" panose="020B0604030504040204" pitchFamily="34" charset="0"/>
              </a:rPr>
              <a:t> </a:t>
            </a:r>
          </a:p>
          <a:p>
            <a:pPr eaLnBrk="1" hangingPunct="1">
              <a:buClr>
                <a:srgbClr val="FF0000"/>
              </a:buClr>
              <a:defRPr/>
            </a:pPr>
            <a:r>
              <a:rPr lang="el-GR" altLang="el-GR" sz="2000" dirty="0">
                <a:cs typeface="Tahoma" panose="020B0604030504040204" pitchFamily="34" charset="0"/>
                <a:sym typeface="Symbol" pitchFamily="2" charset="2"/>
              </a:rPr>
              <a:t> </a:t>
            </a:r>
            <a:r>
              <a:rPr lang="en-US" altLang="el-GR" sz="2000" dirty="0">
                <a:cs typeface="Tahoma" panose="020B0604030504040204" pitchFamily="34" charset="0"/>
                <a:sym typeface="Symbol" pitchFamily="2" charset="2"/>
              </a:rPr>
              <a:t>CRP</a:t>
            </a:r>
            <a:endParaRPr lang="el-GR" altLang="el-GR" sz="2000" dirty="0">
              <a:cs typeface="Tahoma" panose="020B0604030504040204" pitchFamily="34" charset="0"/>
            </a:endParaRPr>
          </a:p>
          <a:p>
            <a:pPr eaLnBrk="1" hangingPunct="1">
              <a:buFontTx/>
              <a:buNone/>
              <a:defRPr/>
            </a:pPr>
            <a:endParaRPr lang="el-GR" altLang="el-GR" sz="2000" dirty="0">
              <a:cs typeface="Tahoma" panose="020B0604030504040204" pitchFamily="34" charset="0"/>
            </a:endParaRPr>
          </a:p>
          <a:p>
            <a:pPr eaLnBrk="1" hangingPunct="1">
              <a:buFontTx/>
              <a:buNone/>
              <a:defRPr/>
            </a:pPr>
            <a:endParaRPr lang="el-GR" altLang="el-GR" dirty="0">
              <a:cs typeface="Tahoma" panose="020B0604030504040204" pitchFamily="34" charset="0"/>
            </a:endParaRPr>
          </a:p>
          <a:p>
            <a:pPr eaLnBrk="1" hangingPunct="1">
              <a:buFontTx/>
              <a:buNone/>
              <a:defRPr/>
            </a:pPr>
            <a:endParaRPr lang="el-GR" altLang="el-GR" sz="2400" dirty="0">
              <a:cs typeface="Tahoma" panose="020B0604030504040204" pitchFamily="34" charset="0"/>
            </a:endParaRPr>
          </a:p>
          <a:p>
            <a:pPr eaLnBrk="1" hangingPunct="1">
              <a:defRPr/>
            </a:pPr>
            <a:endParaRPr lang="el-GR" altLang="el-GR" sz="2400" dirty="0">
              <a:cs typeface="Tahoma" panose="020B060403050404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xmlns="" id="{05B5168E-1E0A-A147-BFC3-EEEEDB977800}"/>
              </a:ext>
            </a:extLst>
          </p:cNvPr>
          <p:cNvSpPr>
            <a:spLocks noGrp="1" noChangeArrowheads="1"/>
          </p:cNvSpPr>
          <p:nvPr>
            <p:ph type="title"/>
          </p:nvPr>
        </p:nvSpPr>
        <p:spPr>
          <a:xfrm>
            <a:off x="2209800" y="223838"/>
            <a:ext cx="7772400" cy="819150"/>
          </a:xfrm>
        </p:spPr>
        <p:txBody>
          <a:bodyPr>
            <a:normAutofit fontScale="90000"/>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ΛΕΜΦΩΜΑΤΑ </a:t>
            </a:r>
            <a:br>
              <a:rPr lang="el-GR" altLang="el-GR" sz="3200" b="1" dirty="0">
                <a:solidFill>
                  <a:schemeClr val="tx1">
                    <a:lumMod val="65000"/>
                    <a:lumOff val="35000"/>
                  </a:schemeClr>
                </a:solidFill>
                <a:latin typeface="Arial" panose="020B0604020202020204" pitchFamily="34" charset="0"/>
                <a:cs typeface="Arial" panose="020B0604020202020204" pitchFamily="34" charset="0"/>
              </a:rPr>
            </a:br>
            <a:r>
              <a:rPr lang="el-GR" altLang="el-GR" sz="2800" b="1" dirty="0" err="1">
                <a:solidFill>
                  <a:schemeClr val="tx1">
                    <a:lumMod val="65000"/>
                    <a:lumOff val="35000"/>
                  </a:schemeClr>
                </a:solidFill>
                <a:latin typeface="Arial" panose="020B0604020202020204" pitchFamily="34" charset="0"/>
                <a:cs typeface="Arial" panose="020B0604020202020204" pitchFamily="34" charset="0"/>
              </a:rPr>
              <a:t>Σταδιοποίηση</a:t>
            </a:r>
            <a:r>
              <a:rPr lang="el-GR" altLang="el-GR" sz="2800" b="1" dirty="0">
                <a:solidFill>
                  <a:schemeClr val="tx1">
                    <a:lumMod val="65000"/>
                    <a:lumOff val="35000"/>
                  </a:schemeClr>
                </a:solidFill>
                <a:latin typeface="Arial" panose="020B0604020202020204" pitchFamily="34" charset="0"/>
                <a:cs typeface="Arial" panose="020B0604020202020204" pitchFamily="34" charset="0"/>
              </a:rPr>
              <a:t> </a:t>
            </a:r>
          </a:p>
        </p:txBody>
      </p:sp>
      <p:sp>
        <p:nvSpPr>
          <p:cNvPr id="30723" name="Rectangle 3">
            <a:extLst>
              <a:ext uri="{FF2B5EF4-FFF2-40B4-BE49-F238E27FC236}">
                <a16:creationId xmlns:a16="http://schemas.microsoft.com/office/drawing/2014/main" xmlns="" id="{F8F19CC3-797A-DB4D-820C-C8783C211EE6}"/>
              </a:ext>
            </a:extLst>
          </p:cNvPr>
          <p:cNvSpPr>
            <a:spLocks noGrp="1" noChangeArrowheads="1"/>
          </p:cNvSpPr>
          <p:nvPr>
            <p:ph type="body" idx="1"/>
          </p:nvPr>
        </p:nvSpPr>
        <p:spPr>
          <a:xfrm>
            <a:off x="1015536" y="1236509"/>
            <a:ext cx="7994649" cy="3962400"/>
          </a:xfrm>
        </p:spPr>
        <p:txBody>
          <a:bodyPr/>
          <a:lstStyle/>
          <a:p>
            <a:pPr eaLnBrk="1" hangingPunct="1">
              <a:buFontTx/>
              <a:buNone/>
            </a:pPr>
            <a:endParaRPr lang="el-GR" altLang="el-GR" sz="2000" dirty="0">
              <a:latin typeface="Arial" panose="020B0604020202020204" pitchFamily="34" charset="0"/>
              <a:cs typeface="Arial" panose="020B0604020202020204" pitchFamily="34" charset="0"/>
            </a:endParaRPr>
          </a:p>
          <a:p>
            <a:pPr eaLnBrk="1" hangingPunct="1">
              <a:buClr>
                <a:srgbClr val="FF0000"/>
              </a:buClr>
            </a:pPr>
            <a:r>
              <a:rPr lang="el-GR" altLang="el-GR" sz="2000" dirty="0">
                <a:latin typeface="Arial" panose="020B0604020202020204" pitchFamily="34" charset="0"/>
                <a:cs typeface="Arial" panose="020B0604020202020204" pitchFamily="34" charset="0"/>
              </a:rPr>
              <a:t>Σύστημα </a:t>
            </a:r>
            <a:r>
              <a:rPr lang="en-US" altLang="el-GR" sz="2000" dirty="0">
                <a:latin typeface="Arial" panose="020B0604020202020204" pitchFamily="34" charset="0"/>
                <a:cs typeface="Arial" panose="020B0604020202020204" pitchFamily="34" charset="0"/>
              </a:rPr>
              <a:t>Ann-Arbor:</a:t>
            </a:r>
            <a:r>
              <a:rPr lang="el-GR" altLang="el-GR" sz="2000" dirty="0">
                <a:latin typeface="Arial" panose="020B0604020202020204" pitchFamily="34" charset="0"/>
                <a:cs typeface="Arial" panose="020B0604020202020204" pitchFamily="34" charset="0"/>
              </a:rPr>
              <a:t> </a:t>
            </a:r>
          </a:p>
          <a:p>
            <a:pPr eaLnBrk="1" hangingPunct="1">
              <a:buClr>
                <a:srgbClr val="FF0000"/>
              </a:buClr>
              <a:buFontTx/>
              <a:buNone/>
            </a:pPr>
            <a:r>
              <a:rPr lang="el-GR" altLang="el-GR" sz="2000" dirty="0">
                <a:latin typeface="Arial" panose="020B0604020202020204" pitchFamily="34" charset="0"/>
                <a:cs typeface="Arial" panose="020B0604020202020204" pitchFamily="34" charset="0"/>
              </a:rPr>
              <a:t>          - Ευρεία κλινική εφαρμογή, αλλά είναι σχεδιασμένο για το 	   λέμφωμα </a:t>
            </a:r>
            <a:r>
              <a:rPr lang="en-US" altLang="el-GR" sz="2000" dirty="0">
                <a:latin typeface="Arial" panose="020B0604020202020204" pitchFamily="34" charset="0"/>
                <a:cs typeface="Arial" panose="020B0604020202020204" pitchFamily="34" charset="0"/>
              </a:rPr>
              <a:t>Hodgkin</a:t>
            </a:r>
            <a:endParaRPr lang="el-GR" altLang="el-GR" sz="2000" dirty="0">
              <a:latin typeface="Arial" panose="020B0604020202020204" pitchFamily="34" charset="0"/>
              <a:cs typeface="Arial" panose="020B0604020202020204" pitchFamily="34" charset="0"/>
            </a:endParaRPr>
          </a:p>
          <a:p>
            <a:pPr eaLnBrk="1" hangingPunct="1">
              <a:buClr>
                <a:srgbClr val="FF0000"/>
              </a:buClr>
              <a:buFontTx/>
              <a:buNone/>
            </a:pPr>
            <a:r>
              <a:rPr lang="el-GR" altLang="el-GR" sz="2000" dirty="0">
                <a:latin typeface="Arial" panose="020B0604020202020204" pitchFamily="34" charset="0"/>
                <a:cs typeface="Arial" panose="020B0604020202020204" pitchFamily="34" charset="0"/>
              </a:rPr>
              <a:t>          - Μικρότερη διακριτική ικανότητα όσον αφορά την πρόγνωση στα</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μη-</a:t>
            </a:r>
            <a:r>
              <a:rPr lang="en-US" altLang="el-GR" sz="2000" dirty="0">
                <a:latin typeface="Arial" panose="020B0604020202020204" pitchFamily="34" charset="0"/>
                <a:cs typeface="Arial" panose="020B0604020202020204" pitchFamily="34" charset="0"/>
              </a:rPr>
              <a:t>Hodgkin</a:t>
            </a:r>
            <a:r>
              <a:rPr lang="el-GR" altLang="el-GR" sz="2000" dirty="0">
                <a:latin typeface="Arial" panose="020B0604020202020204" pitchFamily="34" charset="0"/>
                <a:cs typeface="Arial" panose="020B0604020202020204" pitchFamily="34" charset="0"/>
              </a:rPr>
              <a:t> λεμφώματα</a:t>
            </a:r>
          </a:p>
          <a:p>
            <a:pPr eaLnBrk="1" hangingPunct="1">
              <a:buClr>
                <a:srgbClr val="FF0000"/>
              </a:buClr>
            </a:pPr>
            <a:endParaRPr lang="el-GR" altLang="el-GR" sz="2000" dirty="0">
              <a:latin typeface="Arial" panose="020B0604020202020204" pitchFamily="34" charset="0"/>
              <a:cs typeface="Arial" panose="020B0604020202020204" pitchFamily="34" charset="0"/>
            </a:endParaRPr>
          </a:p>
          <a:p>
            <a:pPr eaLnBrk="1" hangingPunct="1">
              <a:buClr>
                <a:srgbClr val="FF0000"/>
              </a:buClr>
            </a:pPr>
            <a:r>
              <a:rPr lang="el-GR" altLang="el-GR" sz="2000" dirty="0">
                <a:latin typeface="Arial" panose="020B0604020202020204" pitchFamily="34" charset="0"/>
                <a:cs typeface="Arial" panose="020B0604020202020204" pitchFamily="34" charset="0"/>
              </a:rPr>
              <a:t>Ειδικά Συστήματα </a:t>
            </a:r>
            <a:r>
              <a:rPr lang="el-GR" altLang="el-GR" sz="2000" dirty="0" err="1">
                <a:latin typeface="Arial" panose="020B0604020202020204" pitchFamily="34" charset="0"/>
                <a:cs typeface="Arial" panose="020B0604020202020204" pitchFamily="34" charset="0"/>
              </a:rPr>
              <a:t>Σταδιοποίησης</a:t>
            </a:r>
            <a:endParaRPr lang="el-GR" altLang="el-GR" sz="2000" dirty="0">
              <a:latin typeface="Arial" panose="020B0604020202020204" pitchFamily="34" charset="0"/>
              <a:cs typeface="Arial" panose="020B0604020202020204" pitchFamily="34" charset="0"/>
            </a:endParaRPr>
          </a:p>
          <a:p>
            <a:pPr lvl="3" eaLnBrk="1" hangingPunct="1">
              <a:buClr>
                <a:srgbClr val="FF0000"/>
              </a:buClr>
              <a:buFont typeface="Wingdings" pitchFamily="2" charset="2"/>
              <a:buChar char="ü"/>
            </a:pPr>
            <a:r>
              <a:rPr lang="el-GR" altLang="el-GR" dirty="0">
                <a:latin typeface="Arial" panose="020B0604020202020204" pitchFamily="34" charset="0"/>
                <a:cs typeface="Arial" panose="020B0604020202020204" pitchFamily="34" charset="0"/>
              </a:rPr>
              <a:t>  Λεμφώματα Στομάχου</a:t>
            </a:r>
          </a:p>
          <a:p>
            <a:pPr lvl="3" eaLnBrk="1" hangingPunct="1">
              <a:buClr>
                <a:srgbClr val="FF0000"/>
              </a:buClr>
              <a:buFont typeface="Wingdings" pitchFamily="2" charset="2"/>
              <a:buChar char="ü"/>
            </a:pPr>
            <a:r>
              <a:rPr lang="el-GR" altLang="el-GR" dirty="0">
                <a:latin typeface="Arial" panose="020B0604020202020204" pitchFamily="34" charset="0"/>
                <a:cs typeface="Arial" panose="020B0604020202020204" pitchFamily="34" charset="0"/>
              </a:rPr>
              <a:t>  Τ- Δερματικά Λεμφώματα</a:t>
            </a:r>
          </a:p>
          <a:p>
            <a:pPr lvl="3" eaLnBrk="1" hangingPunct="1">
              <a:buClr>
                <a:srgbClr val="FF0000"/>
              </a:buClr>
              <a:buFont typeface="Wingdings" pitchFamily="2" charset="2"/>
              <a:buChar char="ü"/>
            </a:pPr>
            <a:r>
              <a:rPr lang="el-GR" altLang="el-GR" dirty="0">
                <a:latin typeface="Arial" panose="020B0604020202020204" pitchFamily="34" charset="0"/>
                <a:cs typeface="Arial" panose="020B0604020202020204" pitchFamily="34" charset="0"/>
              </a:rPr>
              <a:t>  Πρωτοπαθή Λεμφώματα ΚΝΣ</a:t>
            </a:r>
            <a:endParaRPr lang="en-US" altLang="el-GR" dirty="0">
              <a:latin typeface="Arial" panose="020B0604020202020204" pitchFamily="34" charset="0"/>
              <a:cs typeface="Arial" panose="020B0604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xmlns="" id="{0487BA38-8182-BC49-A38F-2C581E32AC0B}"/>
              </a:ext>
            </a:extLst>
          </p:cNvPr>
          <p:cNvSpPr>
            <a:spLocks noGrp="1" noChangeArrowheads="1"/>
          </p:cNvSpPr>
          <p:nvPr>
            <p:ph type="title"/>
          </p:nvPr>
        </p:nvSpPr>
        <p:spPr>
          <a:xfrm>
            <a:off x="2114550" y="307975"/>
            <a:ext cx="8229600" cy="649288"/>
          </a:xfrm>
        </p:spPr>
        <p:txBody>
          <a:bodyPr>
            <a:normAutofit/>
          </a:bodyPr>
          <a:lstStyle/>
          <a:p>
            <a:pPr algn="ctr" eaLnBrk="1" hangingPunct="1"/>
            <a:r>
              <a:rPr lang="el-GR" altLang="el-GR" sz="3200" b="1" dirty="0">
                <a:solidFill>
                  <a:schemeClr val="tx1">
                    <a:lumMod val="65000"/>
                    <a:lumOff val="35000"/>
                  </a:schemeClr>
                </a:solidFill>
                <a:latin typeface="Arial" panose="020B0604020202020204" pitchFamily="34" charset="0"/>
                <a:cs typeface="Arial" panose="020B0604020202020204" pitchFamily="34" charset="0"/>
              </a:rPr>
              <a:t>Λεμφώματα: </a:t>
            </a:r>
            <a:r>
              <a:rPr lang="el-GR" altLang="el-GR" sz="3200" b="1" dirty="0" err="1">
                <a:solidFill>
                  <a:schemeClr val="tx1">
                    <a:lumMod val="65000"/>
                    <a:lumOff val="35000"/>
                  </a:schemeClr>
                </a:solidFill>
                <a:latin typeface="Arial" panose="020B0604020202020204" pitchFamily="34" charset="0"/>
                <a:cs typeface="Arial" panose="020B0604020202020204" pitchFamily="34" charset="0"/>
              </a:rPr>
              <a:t>Σταδιοποίηση</a:t>
            </a:r>
            <a:endParaRPr lang="en-US" alt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1747" name="Rectangle 3">
            <a:extLst>
              <a:ext uri="{FF2B5EF4-FFF2-40B4-BE49-F238E27FC236}">
                <a16:creationId xmlns:a16="http://schemas.microsoft.com/office/drawing/2014/main" xmlns="" id="{80724ECC-AD5E-A34E-917E-89C6708484DF}"/>
              </a:ext>
            </a:extLst>
          </p:cNvPr>
          <p:cNvSpPr>
            <a:spLocks noGrp="1"/>
          </p:cNvSpPr>
          <p:nvPr>
            <p:ph idx="1"/>
          </p:nvPr>
        </p:nvSpPr>
        <p:spPr>
          <a:xfrm>
            <a:off x="1011507" y="1302835"/>
            <a:ext cx="9660209" cy="3971692"/>
          </a:xfrm>
        </p:spPr>
        <p:txBody>
          <a:bodyPr>
            <a:normAutofit lnSpcReduction="10000"/>
          </a:bodyPr>
          <a:lstStyle/>
          <a:p>
            <a:pPr eaLnBrk="1" hangingPunct="1">
              <a:spcBef>
                <a:spcPts val="600"/>
              </a:spcBef>
              <a:spcAft>
                <a:spcPts val="1200"/>
              </a:spcAft>
            </a:pPr>
            <a:r>
              <a:rPr lang="el-GR" altLang="el-GR" sz="2400" b="1" dirty="0">
                <a:latin typeface="Arial" panose="020B0604020202020204" pitchFamily="34" charset="0"/>
                <a:cs typeface="Arial" panose="020B0604020202020204" pitchFamily="34" charset="0"/>
              </a:rPr>
              <a:t>Στάδιο νόσου</a:t>
            </a:r>
            <a:r>
              <a:rPr lang="el-GR" altLang="el-GR" sz="2400" dirty="0">
                <a:latin typeface="Arial" panose="020B0604020202020204" pitchFamily="34" charset="0"/>
                <a:cs typeface="Arial" panose="020B0604020202020204" pitchFamily="34" charset="0"/>
              </a:rPr>
              <a:t>: όρος που χρησιμοποιείται για να περιγράψει την έκταση του λεμφώματος</a:t>
            </a:r>
            <a:r>
              <a:rPr lang="en-US" altLang="el-GR" sz="2400" dirty="0">
                <a:latin typeface="Arial" panose="020B0604020202020204" pitchFamily="34" charset="0"/>
                <a:cs typeface="Arial" panose="020B0604020202020204" pitchFamily="34" charset="0"/>
              </a:rPr>
              <a:t> </a:t>
            </a:r>
            <a:r>
              <a:rPr lang="en-US" altLang="el-GR" sz="2400" b="1" dirty="0">
                <a:solidFill>
                  <a:srgbClr val="A50021"/>
                </a:solidFill>
                <a:latin typeface="Arial" panose="020B0604020202020204" pitchFamily="34" charset="0"/>
                <a:cs typeface="Arial" panose="020B0604020202020204" pitchFamily="34" charset="0"/>
              </a:rPr>
              <a:t>I</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και</a:t>
            </a:r>
            <a:r>
              <a:rPr lang="en-US" altLang="el-GR" sz="2400" dirty="0">
                <a:latin typeface="Arial" panose="020B0604020202020204" pitchFamily="34" charset="0"/>
                <a:cs typeface="Arial" panose="020B0604020202020204" pitchFamily="34" charset="0"/>
              </a:rPr>
              <a:t> </a:t>
            </a:r>
            <a:r>
              <a:rPr lang="en-US" altLang="el-GR" sz="2400" b="1" dirty="0">
                <a:solidFill>
                  <a:srgbClr val="A50021"/>
                </a:solidFill>
                <a:latin typeface="Arial" panose="020B0604020202020204" pitchFamily="34" charset="0"/>
                <a:cs typeface="Arial" panose="020B0604020202020204" pitchFamily="34" charset="0"/>
              </a:rPr>
              <a:t>II</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εντοπισμένη νόσος, ενώ </a:t>
            </a:r>
            <a:r>
              <a:rPr lang="en-US" altLang="el-GR" sz="2400" b="1" dirty="0">
                <a:solidFill>
                  <a:srgbClr val="A50021"/>
                </a:solidFill>
                <a:latin typeface="Arial" panose="020B0604020202020204" pitchFamily="34" charset="0"/>
                <a:cs typeface="Arial" panose="020B0604020202020204" pitchFamily="34" charset="0"/>
              </a:rPr>
              <a:t>III</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και</a:t>
            </a:r>
            <a:r>
              <a:rPr lang="en-US" altLang="el-GR" sz="2400" dirty="0">
                <a:latin typeface="Arial" panose="020B0604020202020204" pitchFamily="34" charset="0"/>
                <a:cs typeface="Arial" panose="020B0604020202020204" pitchFamily="34" charset="0"/>
              </a:rPr>
              <a:t> </a:t>
            </a:r>
            <a:r>
              <a:rPr lang="en-US" altLang="el-GR" sz="2400" b="1" dirty="0">
                <a:solidFill>
                  <a:srgbClr val="A50021"/>
                </a:solidFill>
                <a:latin typeface="Arial" panose="020B0604020202020204" pitchFamily="34" charset="0"/>
                <a:cs typeface="Arial" panose="020B0604020202020204" pitchFamily="34" charset="0"/>
              </a:rPr>
              <a:t>IV</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γενικευμένη.</a:t>
            </a:r>
            <a:endParaRPr lang="en-US" altLang="el-GR" sz="2400" dirty="0">
              <a:latin typeface="Arial" panose="020B0604020202020204" pitchFamily="34" charset="0"/>
              <a:cs typeface="Arial" panose="020B0604020202020204" pitchFamily="34" charset="0"/>
            </a:endParaRPr>
          </a:p>
          <a:p>
            <a:pPr eaLnBrk="1" hangingPunct="1">
              <a:spcBef>
                <a:spcPts val="600"/>
              </a:spcBef>
              <a:spcAft>
                <a:spcPts val="1200"/>
              </a:spcAft>
            </a:pPr>
            <a:r>
              <a:rPr lang="el-GR" altLang="el-GR" sz="2400" dirty="0">
                <a:latin typeface="Arial" panose="020B0604020202020204" pitchFamily="34" charset="0"/>
                <a:cs typeface="Arial" panose="020B0604020202020204" pitchFamily="34" charset="0"/>
              </a:rPr>
              <a:t>Κάθε στάδιο διακρίνεται περαιτέρω  κατηγορίες </a:t>
            </a:r>
            <a:r>
              <a:rPr lang="en-US" altLang="el-GR" sz="2400" b="1" dirty="0">
                <a:latin typeface="Arial" panose="020B0604020202020204" pitchFamily="34" charset="0"/>
                <a:cs typeface="Arial" panose="020B0604020202020204" pitchFamily="34" charset="0"/>
              </a:rPr>
              <a:t>A</a:t>
            </a:r>
            <a:r>
              <a:rPr lang="en-US" altLang="el-GR" sz="2400" dirty="0">
                <a:latin typeface="Arial" panose="020B0604020202020204" pitchFamily="34" charset="0"/>
                <a:cs typeface="Arial" panose="020B0604020202020204" pitchFamily="34" charset="0"/>
              </a:rPr>
              <a:t>, </a:t>
            </a:r>
            <a:r>
              <a:rPr lang="en-US" altLang="el-GR" sz="2400" b="1" dirty="0">
                <a:latin typeface="Arial" panose="020B0604020202020204" pitchFamily="34" charset="0"/>
                <a:cs typeface="Arial" panose="020B0604020202020204" pitchFamily="34" charset="0"/>
              </a:rPr>
              <a:t>B</a:t>
            </a:r>
            <a:r>
              <a:rPr lang="el-GR" altLang="el-GR" sz="2400" b="1"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και</a:t>
            </a:r>
            <a:r>
              <a:rPr lang="en-US" altLang="el-GR" sz="2400" dirty="0">
                <a:latin typeface="Arial" panose="020B0604020202020204" pitchFamily="34" charset="0"/>
                <a:cs typeface="Arial" panose="020B0604020202020204" pitchFamily="34" charset="0"/>
              </a:rPr>
              <a:t> </a:t>
            </a:r>
            <a:r>
              <a:rPr lang="en-US" altLang="el-GR" sz="2400" b="1" dirty="0">
                <a:latin typeface="Arial" panose="020B0604020202020204" pitchFamily="34" charset="0"/>
                <a:cs typeface="Arial" panose="020B0604020202020204" pitchFamily="34" charset="0"/>
              </a:rPr>
              <a:t>E</a:t>
            </a:r>
          </a:p>
          <a:p>
            <a:pPr lvl="1" eaLnBrk="1" hangingPunct="1">
              <a:spcBef>
                <a:spcPts val="600"/>
              </a:spcBef>
              <a:spcAft>
                <a:spcPts val="1200"/>
              </a:spcAft>
            </a:pPr>
            <a:r>
              <a:rPr lang="en-US" altLang="el-GR" b="1" dirty="0">
                <a:latin typeface="Arial" panose="020B0604020202020204" pitchFamily="34" charset="0"/>
                <a:cs typeface="Arial" panose="020B0604020202020204" pitchFamily="34" charset="0"/>
              </a:rPr>
              <a:t>A</a:t>
            </a:r>
            <a:r>
              <a:rPr lang="en-US" altLang="el-GR" dirty="0">
                <a:latin typeface="Arial" panose="020B0604020202020204" pitchFamily="34" charset="0"/>
                <a:cs typeface="Arial" panose="020B0604020202020204" pitchFamily="34" charset="0"/>
              </a:rPr>
              <a:t>: </a:t>
            </a:r>
            <a:r>
              <a:rPr lang="el-GR" altLang="el-GR" dirty="0">
                <a:latin typeface="Arial" panose="020B0604020202020204" pitchFamily="34" charset="0"/>
                <a:cs typeface="Arial" panose="020B0604020202020204" pitchFamily="34" charset="0"/>
              </a:rPr>
              <a:t>Απουσία συστηματικών συμπτωμάτων</a:t>
            </a:r>
            <a:endParaRPr lang="en-US" altLang="el-GR" dirty="0">
              <a:latin typeface="Arial" panose="020B0604020202020204" pitchFamily="34" charset="0"/>
              <a:cs typeface="Arial" panose="020B0604020202020204" pitchFamily="34" charset="0"/>
            </a:endParaRPr>
          </a:p>
          <a:p>
            <a:pPr lvl="1" eaLnBrk="1" hangingPunct="1">
              <a:spcBef>
                <a:spcPts val="600"/>
              </a:spcBef>
              <a:spcAft>
                <a:spcPts val="1200"/>
              </a:spcAft>
            </a:pPr>
            <a:r>
              <a:rPr lang="en-US" altLang="el-GR" b="1" dirty="0">
                <a:latin typeface="Arial" panose="020B0604020202020204" pitchFamily="34" charset="0"/>
                <a:cs typeface="Arial" panose="020B0604020202020204" pitchFamily="34" charset="0"/>
              </a:rPr>
              <a:t>B</a:t>
            </a:r>
            <a:r>
              <a:rPr lang="en-US" altLang="el-GR" dirty="0">
                <a:latin typeface="Arial" panose="020B0604020202020204" pitchFamily="34" charset="0"/>
                <a:cs typeface="Arial" panose="020B0604020202020204" pitchFamily="34" charset="0"/>
              </a:rPr>
              <a:t>: </a:t>
            </a:r>
            <a:r>
              <a:rPr lang="el-GR" altLang="el-GR" dirty="0">
                <a:latin typeface="Arial" panose="020B0604020202020204" pitchFamily="34" charset="0"/>
                <a:cs typeface="Arial" panose="020B0604020202020204" pitchFamily="34" charset="0"/>
              </a:rPr>
              <a:t>Παρουσία συστηματικών συμπτωμάτων ( πυρετός, νυκτερινοί ιδρώτες και </a:t>
            </a:r>
            <a:r>
              <a:rPr lang="el-GR" altLang="el-GR" dirty="0" err="1">
                <a:latin typeface="Arial" panose="020B0604020202020204" pitchFamily="34" charset="0"/>
                <a:cs typeface="Arial" panose="020B0604020202020204" pitchFamily="34" charset="0"/>
              </a:rPr>
              <a:t>απώλια</a:t>
            </a:r>
            <a:r>
              <a:rPr lang="el-GR" altLang="el-GR" dirty="0">
                <a:latin typeface="Arial" panose="020B0604020202020204" pitchFamily="34" charset="0"/>
                <a:cs typeface="Arial" panose="020B0604020202020204" pitchFamily="34" charset="0"/>
              </a:rPr>
              <a:t> ΣΒ)</a:t>
            </a:r>
            <a:endParaRPr lang="en-US" altLang="el-GR" dirty="0">
              <a:latin typeface="Arial" panose="020B0604020202020204" pitchFamily="34" charset="0"/>
              <a:cs typeface="Arial" panose="020B0604020202020204" pitchFamily="34" charset="0"/>
            </a:endParaRPr>
          </a:p>
          <a:p>
            <a:pPr lvl="1" eaLnBrk="1" hangingPunct="1">
              <a:spcBef>
                <a:spcPts val="600"/>
              </a:spcBef>
              <a:spcAft>
                <a:spcPts val="1200"/>
              </a:spcAft>
            </a:pPr>
            <a:r>
              <a:rPr lang="en-US" altLang="el-GR" b="1" dirty="0">
                <a:latin typeface="Arial" panose="020B0604020202020204" pitchFamily="34" charset="0"/>
                <a:cs typeface="Arial" panose="020B0604020202020204" pitchFamily="34" charset="0"/>
              </a:rPr>
              <a:t>E</a:t>
            </a:r>
            <a:r>
              <a:rPr lang="en-US" altLang="el-GR" dirty="0">
                <a:latin typeface="Arial" panose="020B0604020202020204" pitchFamily="34" charset="0"/>
                <a:cs typeface="Arial" panose="020B0604020202020204" pitchFamily="34" charset="0"/>
              </a:rPr>
              <a:t>: </a:t>
            </a:r>
            <a:r>
              <a:rPr lang="el-GR" altLang="el-GR" dirty="0">
                <a:latin typeface="Arial" panose="020B0604020202020204" pitchFamily="34" charset="0"/>
                <a:cs typeface="Arial" panose="020B0604020202020204" pitchFamily="34" charset="0"/>
              </a:rPr>
              <a:t>Επέκταση της νόσου από τους λεμφαδένες σε συμπαγή όργανα</a:t>
            </a:r>
            <a:endParaRPr lang="en-US" altLang="el-GR" dirty="0">
              <a:latin typeface="Arial" panose="020B0604020202020204" pitchFamily="34" charset="0"/>
              <a:cs typeface="Arial" panose="020B0604020202020204" pitchFamily="34" charset="0"/>
            </a:endParaRPr>
          </a:p>
          <a:p>
            <a:pPr eaLnBrk="1" hangingPunct="1">
              <a:spcBef>
                <a:spcPts val="600"/>
              </a:spcBef>
              <a:spcAft>
                <a:spcPts val="1200"/>
              </a:spcAft>
            </a:pPr>
            <a:endParaRPr lang="en-US" altLang="el-GR" sz="2400" dirty="0">
              <a:latin typeface="Arial" panose="020B0604020202020204" pitchFamily="34" charset="0"/>
              <a:cs typeface="Arial" panose="020B0604020202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xmlns="" id="{D0BDDDAB-A270-C14B-B90B-CCE62ABF9A18}"/>
              </a:ext>
            </a:extLst>
          </p:cNvPr>
          <p:cNvSpPr>
            <a:spLocks noGrp="1" noChangeArrowheads="1"/>
          </p:cNvSpPr>
          <p:nvPr>
            <p:ph type="title"/>
          </p:nvPr>
        </p:nvSpPr>
        <p:spPr>
          <a:xfrm>
            <a:off x="1099014" y="368445"/>
            <a:ext cx="8216900" cy="666750"/>
          </a:xfrm>
        </p:spPr>
        <p:txBody>
          <a:bodyPr/>
          <a:lstStyle/>
          <a:p>
            <a:pPr eaLnBrk="1" hangingPunct="1"/>
            <a:r>
              <a:rPr lang="el-GR" altLang="en-US" sz="3200" b="1" dirty="0">
                <a:solidFill>
                  <a:schemeClr val="tx1">
                    <a:lumMod val="65000"/>
                    <a:lumOff val="35000"/>
                  </a:schemeClr>
                </a:solidFill>
                <a:latin typeface="Arial" panose="020B0604020202020204" pitchFamily="34" charset="0"/>
                <a:cs typeface="Arial" panose="020B0604020202020204" pitchFamily="34" charset="0"/>
              </a:rPr>
              <a:t>Η </a:t>
            </a:r>
            <a:r>
              <a:rPr lang="el-GR" altLang="en-US" sz="3200" b="1" dirty="0" err="1">
                <a:solidFill>
                  <a:schemeClr val="tx1">
                    <a:lumMod val="65000"/>
                    <a:lumOff val="35000"/>
                  </a:schemeClr>
                </a:solidFill>
                <a:latin typeface="Arial" panose="020B0604020202020204" pitchFamily="34" charset="0"/>
                <a:cs typeface="Arial" panose="020B0604020202020204" pitchFamily="34" charset="0"/>
              </a:rPr>
              <a:t>σταδιοποίηση</a:t>
            </a:r>
            <a:r>
              <a:rPr lang="el-GR" altLang="en-US" sz="3200" b="1" dirty="0">
                <a:solidFill>
                  <a:schemeClr val="tx1">
                    <a:lumMod val="65000"/>
                    <a:lumOff val="35000"/>
                  </a:schemeClr>
                </a:solidFill>
                <a:latin typeface="Arial" panose="020B0604020202020204" pitchFamily="34" charset="0"/>
                <a:cs typeface="Arial" panose="020B0604020202020204" pitchFamily="34" charset="0"/>
              </a:rPr>
              <a:t> των ασθενών γίνεται με:</a:t>
            </a:r>
            <a:endParaRPr lang="en-US" altLang="en-US" sz="32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2771" name="Rectangle 3">
            <a:extLst>
              <a:ext uri="{FF2B5EF4-FFF2-40B4-BE49-F238E27FC236}">
                <a16:creationId xmlns:a16="http://schemas.microsoft.com/office/drawing/2014/main" xmlns="" id="{ED43055F-A6E1-D541-9F3A-9552D6F20431}"/>
              </a:ext>
            </a:extLst>
          </p:cNvPr>
          <p:cNvSpPr>
            <a:spLocks noGrp="1"/>
          </p:cNvSpPr>
          <p:nvPr>
            <p:ph idx="1"/>
          </p:nvPr>
        </p:nvSpPr>
        <p:spPr>
          <a:xfrm>
            <a:off x="1099014" y="1455585"/>
            <a:ext cx="8434388" cy="3986210"/>
          </a:xfrm>
        </p:spPr>
        <p:txBody>
          <a:bodyPr>
            <a:normAutofit/>
          </a:bodyPr>
          <a:lstStyle/>
          <a:p>
            <a:pPr eaLnBrk="1" hangingPunct="1">
              <a:spcBef>
                <a:spcPts val="600"/>
              </a:spcBef>
              <a:spcAft>
                <a:spcPts val="1200"/>
              </a:spcAft>
            </a:pPr>
            <a:r>
              <a:rPr lang="el-GR" altLang="en-US" sz="2400" dirty="0">
                <a:latin typeface="Arial" panose="020B0604020202020204" pitchFamily="34" charset="0"/>
                <a:cs typeface="Arial" panose="020B0604020202020204" pitchFamily="34" charset="0"/>
              </a:rPr>
              <a:t>Ιστορικό</a:t>
            </a:r>
          </a:p>
          <a:p>
            <a:pPr eaLnBrk="1" hangingPunct="1">
              <a:spcBef>
                <a:spcPts val="600"/>
              </a:spcBef>
              <a:spcAft>
                <a:spcPts val="1200"/>
              </a:spcAft>
            </a:pPr>
            <a:r>
              <a:rPr lang="el-GR" altLang="en-US" sz="2400" dirty="0">
                <a:latin typeface="Arial" panose="020B0604020202020204" pitchFamily="34" charset="0"/>
                <a:cs typeface="Arial" panose="020B0604020202020204" pitchFamily="34" charset="0"/>
              </a:rPr>
              <a:t>Αντικειμενική εξέταση</a:t>
            </a:r>
          </a:p>
          <a:p>
            <a:pPr eaLnBrk="1" hangingPunct="1">
              <a:spcBef>
                <a:spcPts val="600"/>
              </a:spcBef>
              <a:spcAft>
                <a:spcPts val="1200"/>
              </a:spcAft>
            </a:pPr>
            <a:r>
              <a:rPr lang="el-GR" altLang="en-US" sz="2400" dirty="0">
                <a:latin typeface="Arial" panose="020B0604020202020204" pitchFamily="34" charset="0"/>
                <a:cs typeface="Arial" panose="020B0604020202020204" pitchFamily="34" charset="0"/>
              </a:rPr>
              <a:t>Γεν. Αίματος, βιοχημικός έλεγχος, </a:t>
            </a:r>
            <a:r>
              <a:rPr lang="en-US" altLang="en-US" sz="2400" dirty="0">
                <a:latin typeface="Arial" panose="020B0604020202020204" pitchFamily="34" charset="0"/>
                <a:cs typeface="Arial" panose="020B0604020202020204" pitchFamily="34" charset="0"/>
              </a:rPr>
              <a:t>LDH</a:t>
            </a:r>
          </a:p>
          <a:p>
            <a:pPr eaLnBrk="1" hangingPunct="1">
              <a:spcBef>
                <a:spcPts val="600"/>
              </a:spcBef>
              <a:spcAft>
                <a:spcPts val="1200"/>
              </a:spcAft>
            </a:pPr>
            <a:r>
              <a:rPr lang="en-US" altLang="en-US" sz="2400" dirty="0">
                <a:latin typeface="Arial" panose="020B0604020202020204" pitchFamily="34" charset="0"/>
                <a:cs typeface="Arial" panose="020B0604020202020204" pitchFamily="34" charset="0"/>
              </a:rPr>
              <a:t>CT </a:t>
            </a:r>
            <a:r>
              <a:rPr lang="el-GR" altLang="en-US" sz="2400" dirty="0">
                <a:latin typeface="Arial" panose="020B0604020202020204" pitchFamily="34" charset="0"/>
                <a:cs typeface="Arial" panose="020B0604020202020204" pitchFamily="34" charset="0"/>
              </a:rPr>
              <a:t>τραχήλου, θώρακος, άνω-κάτω κοιλίας</a:t>
            </a:r>
          </a:p>
          <a:p>
            <a:pPr eaLnBrk="1" hangingPunct="1">
              <a:spcBef>
                <a:spcPts val="600"/>
              </a:spcBef>
              <a:spcAft>
                <a:spcPts val="1200"/>
              </a:spcAft>
            </a:pPr>
            <a:r>
              <a:rPr lang="el-GR" altLang="en-US" sz="2400" dirty="0" err="1">
                <a:latin typeface="Arial" panose="020B0604020202020204" pitchFamily="34" charset="0"/>
                <a:cs typeface="Arial" panose="020B0604020202020204" pitchFamily="34" charset="0"/>
              </a:rPr>
              <a:t>Οστεομυελική</a:t>
            </a:r>
            <a:r>
              <a:rPr lang="el-GR" altLang="en-US" sz="2400" dirty="0">
                <a:latin typeface="Arial" panose="020B0604020202020204" pitchFamily="34" charset="0"/>
                <a:cs typeface="Arial" panose="020B0604020202020204" pitchFamily="34" charset="0"/>
              </a:rPr>
              <a:t> βιοψία</a:t>
            </a:r>
          </a:p>
          <a:p>
            <a:pPr eaLnBrk="1" hangingPunct="1">
              <a:spcBef>
                <a:spcPts val="600"/>
              </a:spcBef>
              <a:spcAft>
                <a:spcPts val="1200"/>
              </a:spcAft>
            </a:pPr>
            <a:r>
              <a:rPr lang="en-US" altLang="en-US" sz="2400" dirty="0">
                <a:latin typeface="Arial" panose="020B0604020202020204" pitchFamily="34" charset="0"/>
                <a:cs typeface="Arial" panose="020B0604020202020204" pitchFamily="34" charset="0"/>
              </a:rPr>
              <a:t>PET/CT scan</a:t>
            </a:r>
            <a:r>
              <a:rPr lang="el-GR" altLang="en-US" sz="2400" dirty="0">
                <a:latin typeface="Arial" panose="020B0604020202020204" pitchFamily="34" charset="0"/>
                <a:cs typeface="Arial" panose="020B0604020202020204" pitchFamily="34" charset="0"/>
              </a:rPr>
              <a:t> </a:t>
            </a:r>
            <a:endParaRPr lang="en-US" altLang="en-US" sz="2400" b="1" dirty="0">
              <a:solidFill>
                <a:srgbClr val="FFC000"/>
              </a:solidFill>
              <a:latin typeface="Arial" panose="020B0604020202020204" pitchFamily="34" charset="0"/>
              <a:cs typeface="Arial" panose="020B0604020202020204" pitchFamily="34" charset="0"/>
            </a:endParaRPr>
          </a:p>
          <a:p>
            <a:pPr eaLnBrk="1" hangingPunct="1">
              <a:spcBef>
                <a:spcPts val="600"/>
              </a:spcBef>
              <a:spcAft>
                <a:spcPts val="1200"/>
              </a:spcAft>
            </a:pPr>
            <a:r>
              <a:rPr lang="el-GR" altLang="en-US" sz="2400" dirty="0">
                <a:latin typeface="Arial" panose="020B0604020202020204" pitchFamily="34" charset="0"/>
                <a:cs typeface="Arial" panose="020B0604020202020204" pitchFamily="34" charset="0"/>
              </a:rPr>
              <a:t>Άλλες εξετάσεις επί κλινικών ενδείξεων</a:t>
            </a:r>
            <a:r>
              <a:rPr lang="en-US" altLang="en-US" sz="2400" dirty="0">
                <a:latin typeface="Arial" panose="020B0604020202020204" pitchFamily="34" charset="0"/>
                <a:cs typeface="Arial" panose="020B0604020202020204" pitchFamily="34" charset="0"/>
              </a:rPr>
              <a:t> (</a:t>
            </a:r>
            <a:r>
              <a:rPr lang="el-GR" altLang="en-US" sz="2400" dirty="0">
                <a:latin typeface="Arial" panose="020B0604020202020204" pitchFamily="34" charset="0"/>
                <a:cs typeface="Arial" panose="020B0604020202020204" pitchFamily="34" charset="0"/>
              </a:rPr>
              <a:t>ΚΝΣ, καρδιά, κλπ.)</a:t>
            </a:r>
            <a:endParaRPr lang="en-US"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3ED3AC-B507-949E-3A08-C5A190014FA3}"/>
              </a:ext>
            </a:extLst>
          </p:cNvPr>
          <p:cNvSpPr>
            <a:spLocks noGrp="1"/>
          </p:cNvSpPr>
          <p:nvPr>
            <p:ph type="title"/>
          </p:nvPr>
        </p:nvSpPr>
        <p:spPr>
          <a:xfrm>
            <a:off x="282497" y="247960"/>
            <a:ext cx="3276600" cy="1152236"/>
          </a:xfrm>
        </p:spPr>
        <p:txBody>
          <a:bodyPr>
            <a:normAutofit/>
          </a:bodyPr>
          <a:lstStyle/>
          <a:p>
            <a:pP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Σταδιοποίηση κατά </a:t>
            </a:r>
            <a:r>
              <a:rPr lang="en-US" sz="3200" b="1" dirty="0">
                <a:solidFill>
                  <a:schemeClr val="tx1">
                    <a:lumMod val="65000"/>
                    <a:lumOff val="35000"/>
                  </a:schemeClr>
                </a:solidFill>
                <a:latin typeface="Arial" panose="020B0604020202020204" pitchFamily="34" charset="0"/>
                <a:cs typeface="Arial" panose="020B0604020202020204" pitchFamily="34" charset="0"/>
              </a:rPr>
              <a:t>Ann Arbor</a:t>
            </a:r>
            <a:endParaRPr lang="el-GR" sz="3200" b="1"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5" name="Εικόνα 4">
            <a:extLst>
              <a:ext uri="{FF2B5EF4-FFF2-40B4-BE49-F238E27FC236}">
                <a16:creationId xmlns:a16="http://schemas.microsoft.com/office/drawing/2014/main" xmlns="" id="{FDE6B1DC-2CCC-9748-9B8B-39BB9A6D76A3}"/>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679902" y="247960"/>
            <a:ext cx="8229601" cy="528364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64623E-5393-CE93-3BD2-A51808752DF5}"/>
              </a:ext>
            </a:extLst>
          </p:cNvPr>
          <p:cNvSpPr>
            <a:spLocks noGrp="1"/>
          </p:cNvSpPr>
          <p:nvPr>
            <p:ph type="title"/>
          </p:nvPr>
        </p:nvSpPr>
        <p:spPr>
          <a:xfrm>
            <a:off x="277091" y="603354"/>
            <a:ext cx="3505200" cy="744538"/>
          </a:xfrm>
        </p:spPr>
        <p:txBody>
          <a:bodyPr>
            <a:noAutofit/>
          </a:bodyPr>
          <a:lstStyle/>
          <a:p>
            <a:pP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Σταδιοποίηση κατά </a:t>
            </a:r>
            <a:r>
              <a:rPr lang="en-US" sz="3200" b="1" dirty="0">
                <a:solidFill>
                  <a:schemeClr val="tx1">
                    <a:lumMod val="65000"/>
                    <a:lumOff val="35000"/>
                  </a:schemeClr>
                </a:solidFill>
                <a:latin typeface="Arial" panose="020B0604020202020204" pitchFamily="34" charset="0"/>
                <a:cs typeface="Arial" panose="020B0604020202020204" pitchFamily="34" charset="0"/>
              </a:rPr>
              <a:t>Ann Arbor </a:t>
            </a:r>
            <a:endParaRPr lang="el-GR" sz="3200" b="1" dirty="0">
              <a:solidFill>
                <a:schemeClr val="tx1">
                  <a:lumMod val="65000"/>
                  <a:lumOff val="35000"/>
                </a:schemeClr>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xmlns="" id="{01B598FF-68DD-41FE-6C64-A6D6EFA43EF9}"/>
              </a:ext>
            </a:extLst>
          </p:cNvPr>
          <p:cNvGraphicFramePr>
            <a:graphicFrameLocks noGrp="1"/>
          </p:cNvGraphicFramePr>
          <p:nvPr>
            <p:extLst>
              <p:ext uri="{D42A27DB-BD31-4B8C-83A1-F6EECF244321}">
                <p14:modId xmlns:p14="http://schemas.microsoft.com/office/powerpoint/2010/main" xmlns="" val="2363522038"/>
              </p:ext>
            </p:extLst>
          </p:nvPr>
        </p:nvGraphicFramePr>
        <p:xfrm>
          <a:off x="3558309" y="603354"/>
          <a:ext cx="8356600" cy="4632824"/>
        </p:xfrm>
        <a:graphic>
          <a:graphicData uri="http://schemas.openxmlformats.org/drawingml/2006/table">
            <a:tbl>
              <a:tblPr/>
              <a:tblGrid>
                <a:gridCol w="3302000">
                  <a:extLst>
                    <a:ext uri="{9D8B030D-6E8A-4147-A177-3AD203B41FA5}">
                      <a16:colId xmlns:a16="http://schemas.microsoft.com/office/drawing/2014/main" xmlns="" val="20000"/>
                    </a:ext>
                  </a:extLst>
                </a:gridCol>
                <a:gridCol w="5054600">
                  <a:extLst>
                    <a:ext uri="{9D8B030D-6E8A-4147-A177-3AD203B41FA5}">
                      <a16:colId xmlns:a16="http://schemas.microsoft.com/office/drawing/2014/main" xmlns="" val="20001"/>
                    </a:ext>
                  </a:extLst>
                </a:gridCol>
              </a:tblGrid>
              <a:tr h="45712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a:ln>
                            <a:noFill/>
                          </a:ln>
                          <a:solidFill>
                            <a:srgbClr val="FFFFFF"/>
                          </a:solidFill>
                          <a:effectLst>
                            <a:outerShdw blurRad="38100" dist="38100" dir="2700000" algn="tl">
                              <a:srgbClr val="000000"/>
                            </a:outerShdw>
                          </a:effectLst>
                          <a:latin typeface="Arial" charset="0"/>
                          <a:cs typeface="Arial" charset="0"/>
                        </a:rPr>
                        <a:t>Για όλα τα στάδια</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1" i="0" u="none" strike="noStrike" cap="none" normalizeH="0" baseline="0">
                        <a:ln>
                          <a:noFill/>
                        </a:ln>
                        <a:solidFill>
                          <a:srgbClr val="FFFFFF"/>
                        </a:solidFill>
                        <a:effectLst/>
                        <a:latin typeface="Times New Roman" pitchFamily="18" charset="0"/>
                        <a:cs typeface="Arial"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5790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rgbClr val="000000"/>
                          </a:solidFill>
                          <a:effectLst/>
                          <a:latin typeface="Arial" charset="0"/>
                          <a:cs typeface="Arial" charset="0"/>
                        </a:rPr>
                        <a:t>Α</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6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a:ln>
                            <a:noFill/>
                          </a:ln>
                          <a:solidFill>
                            <a:srgbClr val="000000"/>
                          </a:solidFill>
                          <a:effectLst/>
                          <a:latin typeface="Arial" charset="0"/>
                          <a:cs typeface="Times New Roman" pitchFamily="18" charset="0"/>
                        </a:rPr>
                        <a:t>Χωρίς Β συμπτωματολογία.</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a:ln>
                          <a:noFill/>
                        </a:ln>
                        <a:solidFill>
                          <a:srgbClr val="000000"/>
                        </a:solidFill>
                        <a:effectLst/>
                        <a:latin typeface="Arial" charset="0"/>
                        <a:cs typeface="Arial"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6D3"/>
                    </a:solidFill>
                  </a:tcPr>
                </a:tc>
                <a:extLst>
                  <a:ext uri="{0D108BD9-81ED-4DB2-BD59-A6C34878D82A}">
                    <a16:rowId xmlns:a16="http://schemas.microsoft.com/office/drawing/2014/main" xmlns="" val="10001"/>
                  </a:ext>
                </a:extLst>
              </a:tr>
              <a:tr h="8228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a:ln>
                            <a:noFill/>
                          </a:ln>
                          <a:solidFill>
                            <a:srgbClr val="000000"/>
                          </a:solidFill>
                          <a:effectLst/>
                          <a:latin typeface="Arial" charset="0"/>
                          <a:cs typeface="Arial" charset="0"/>
                        </a:rPr>
                        <a:t>Β</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F3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rgbClr val="000000"/>
                          </a:solidFill>
                          <a:effectLst/>
                          <a:latin typeface="Arial" charset="0"/>
                          <a:cs typeface="Times New Roman" pitchFamily="18" charset="0"/>
                        </a:rPr>
                        <a:t>Πυρετός (&gt;38</a:t>
                      </a:r>
                      <a:r>
                        <a:rPr kumimoji="0" lang="en-US" sz="1600" b="0" i="0" u="none" strike="noStrike" cap="none" normalizeH="0" baseline="30000" dirty="0" err="1">
                          <a:ln>
                            <a:noFill/>
                          </a:ln>
                          <a:solidFill>
                            <a:srgbClr val="000000"/>
                          </a:solidFill>
                          <a:effectLst/>
                          <a:latin typeface="Arial" charset="0"/>
                          <a:cs typeface="Times New Roman" pitchFamily="18" charset="0"/>
                        </a:rPr>
                        <a:t>o</a:t>
                      </a:r>
                      <a:r>
                        <a:rPr kumimoji="0" lang="en-US" sz="1600" b="0" i="0" u="none" strike="noStrike" cap="none" normalizeH="0" baseline="0" dirty="0" err="1">
                          <a:ln>
                            <a:noFill/>
                          </a:ln>
                          <a:solidFill>
                            <a:srgbClr val="000000"/>
                          </a:solidFill>
                          <a:effectLst/>
                          <a:latin typeface="Arial" charset="0"/>
                          <a:cs typeface="Times New Roman" pitchFamily="18" charset="0"/>
                        </a:rPr>
                        <a:t>C</a:t>
                      </a:r>
                      <a:r>
                        <a:rPr kumimoji="0" lang="el-GR" sz="1600" b="0" i="0" u="none" strike="noStrike" cap="none" normalizeH="0" baseline="0" dirty="0">
                          <a:ln>
                            <a:noFill/>
                          </a:ln>
                          <a:solidFill>
                            <a:srgbClr val="000000"/>
                          </a:solidFill>
                          <a:effectLst/>
                          <a:latin typeface="Arial" charset="0"/>
                          <a:cs typeface="Times New Roman" pitchFamily="18" charset="0"/>
                        </a:rPr>
                        <a:t>), νυκτερινοί ιδρώτες, απώλεια βάρους (10% ΣΒ σε 6 μήνες).</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000000"/>
                        </a:solidFill>
                        <a:effectLst/>
                        <a:latin typeface="Arial" charset="0"/>
                        <a:cs typeface="Arial"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F3EA"/>
                    </a:solidFill>
                  </a:tcPr>
                </a:tc>
                <a:extLst>
                  <a:ext uri="{0D108BD9-81ED-4DB2-BD59-A6C34878D82A}">
                    <a16:rowId xmlns:a16="http://schemas.microsoft.com/office/drawing/2014/main" xmlns="" val="10002"/>
                  </a:ext>
                </a:extLst>
              </a:tr>
              <a:tr h="27733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err="1">
                          <a:ln>
                            <a:noFill/>
                          </a:ln>
                          <a:solidFill>
                            <a:srgbClr val="000000"/>
                          </a:solidFill>
                          <a:effectLst/>
                          <a:latin typeface="Arial" charset="0"/>
                          <a:cs typeface="Arial" charset="0"/>
                        </a:rPr>
                        <a:t>Τροποιήσεις</a:t>
                      </a:r>
                      <a:r>
                        <a:rPr kumimoji="0" lang="el-GR" sz="1800" b="1" i="0" u="none" strike="noStrike" cap="none" normalizeH="0" baseline="0" dirty="0">
                          <a:ln>
                            <a:noFill/>
                          </a:ln>
                          <a:solidFill>
                            <a:srgbClr val="000000"/>
                          </a:solidFill>
                          <a:effectLst/>
                          <a:latin typeface="Arial" charset="0"/>
                          <a:cs typeface="Arial" charset="0"/>
                        </a:rPr>
                        <a:t> κατά </a:t>
                      </a:r>
                      <a:r>
                        <a:rPr kumimoji="0" lang="en-US" sz="1800" b="1" i="0" u="none" strike="noStrike" cap="none" normalizeH="0" baseline="0" dirty="0">
                          <a:ln>
                            <a:noFill/>
                          </a:ln>
                          <a:solidFill>
                            <a:srgbClr val="000000"/>
                          </a:solidFill>
                          <a:effectLst/>
                          <a:latin typeface="Arial" charset="0"/>
                          <a:cs typeface="Arial" charset="0"/>
                        </a:rPr>
                        <a:t>Cotswold</a:t>
                      </a:r>
                      <a:endParaRPr kumimoji="0" lang="el-GR" sz="1800" b="1" i="0" u="none" strike="noStrike" cap="none" normalizeH="0" baseline="0" dirty="0">
                        <a:ln>
                          <a:noFill/>
                        </a:ln>
                        <a:solidFill>
                          <a:srgbClr val="000000"/>
                        </a:solidFill>
                        <a:effectLst/>
                        <a:latin typeface="Arial" charset="0"/>
                        <a:cs typeface="Arial"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6D3"/>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dirty="0">
                          <a:ln>
                            <a:noFill/>
                          </a:ln>
                          <a:solidFill>
                            <a:srgbClr val="000000"/>
                          </a:solidFill>
                          <a:effectLst/>
                          <a:latin typeface="Arial" charset="0"/>
                          <a:cs typeface="Times New Roman" pitchFamily="18" charset="0"/>
                        </a:rPr>
                        <a:t>Ογκώδης νόσος </a:t>
                      </a:r>
                      <a:r>
                        <a:rPr kumimoji="0" lang="el-GR" sz="1600" b="1" i="0" u="none" strike="noStrike" cap="none" normalizeH="0" baseline="0" dirty="0" err="1">
                          <a:ln>
                            <a:noFill/>
                          </a:ln>
                          <a:solidFill>
                            <a:srgbClr val="000000"/>
                          </a:solidFill>
                          <a:effectLst/>
                          <a:latin typeface="Arial" charset="0"/>
                          <a:cs typeface="Times New Roman" pitchFamily="18" charset="0"/>
                        </a:rPr>
                        <a:t>μεσοθωρακίου</a:t>
                      </a:r>
                      <a:r>
                        <a:rPr kumimoji="0" lang="el-GR" sz="1600" b="1" i="0" u="none" strike="noStrike" cap="none" normalizeH="0" baseline="0" dirty="0">
                          <a:ln>
                            <a:noFill/>
                          </a:ln>
                          <a:solidFill>
                            <a:srgbClr val="000000"/>
                          </a:solidFill>
                          <a:effectLst/>
                          <a:latin typeface="Arial" charset="0"/>
                          <a:cs typeface="Times New Roman" pitchFamily="18" charset="0"/>
                        </a:rPr>
                        <a:t>:</a:t>
                      </a:r>
                      <a:r>
                        <a:rPr kumimoji="0" lang="el-GR" sz="1600" b="0" i="0" u="none" strike="noStrike" cap="none" normalizeH="0" baseline="0" dirty="0">
                          <a:ln>
                            <a:noFill/>
                          </a:ln>
                          <a:solidFill>
                            <a:srgbClr val="000000"/>
                          </a:solidFill>
                          <a:effectLst/>
                          <a:latin typeface="Arial" charset="0"/>
                          <a:cs typeface="Times New Roman" pitchFamily="18" charset="0"/>
                        </a:rPr>
                        <a:t> εάν η μέγιστη διάμετρος της μάζας </a:t>
                      </a:r>
                      <a:r>
                        <a:rPr kumimoji="0" lang="el-GR" sz="1600" b="0" i="0" u="none" strike="noStrike" cap="none" normalizeH="0" baseline="0" dirty="0" err="1">
                          <a:ln>
                            <a:noFill/>
                          </a:ln>
                          <a:solidFill>
                            <a:srgbClr val="000000"/>
                          </a:solidFill>
                          <a:effectLst/>
                          <a:latin typeface="Arial" charset="0"/>
                          <a:cs typeface="Times New Roman" pitchFamily="18" charset="0"/>
                        </a:rPr>
                        <a:t>μεσοθωρακίου</a:t>
                      </a:r>
                      <a:r>
                        <a:rPr kumimoji="0" lang="el-GR" sz="1600" b="0" i="0" u="none" strike="noStrike" cap="none" normalizeH="0" baseline="0" dirty="0">
                          <a:ln>
                            <a:noFill/>
                          </a:ln>
                          <a:solidFill>
                            <a:srgbClr val="000000"/>
                          </a:solidFill>
                          <a:effectLst/>
                          <a:latin typeface="Arial" charset="0"/>
                          <a:cs typeface="Times New Roman" pitchFamily="18" charset="0"/>
                        </a:rPr>
                        <a:t> είναι ίση ή μεγαλύτερη από το 1/3 της </a:t>
                      </a:r>
                      <a:r>
                        <a:rPr kumimoji="0" lang="el-GR" sz="1600" b="0" i="0" u="none" strike="noStrike" cap="none" normalizeH="0" baseline="0" dirty="0" err="1">
                          <a:ln>
                            <a:noFill/>
                          </a:ln>
                          <a:solidFill>
                            <a:srgbClr val="000000"/>
                          </a:solidFill>
                          <a:effectLst/>
                          <a:latin typeface="Arial" charset="0"/>
                          <a:cs typeface="Times New Roman" pitchFamily="18" charset="0"/>
                        </a:rPr>
                        <a:t>διαθωρακικής</a:t>
                      </a:r>
                      <a:r>
                        <a:rPr kumimoji="0" lang="el-GR" sz="1600" b="0" i="0" u="none" strike="noStrike" cap="none" normalizeH="0" baseline="0" dirty="0">
                          <a:ln>
                            <a:noFill/>
                          </a:ln>
                          <a:solidFill>
                            <a:srgbClr val="000000"/>
                          </a:solidFill>
                          <a:effectLst/>
                          <a:latin typeface="Arial" charset="0"/>
                          <a:cs typeface="Times New Roman" pitchFamily="18" charset="0"/>
                        </a:rPr>
                        <a:t> διαμέτρου στο ύψος των </a:t>
                      </a:r>
                      <a:r>
                        <a:rPr kumimoji="0" lang="el-GR" sz="1600" b="0" i="0" u="none" strike="noStrike" cap="none" normalizeH="0" baseline="0" dirty="0" err="1">
                          <a:ln>
                            <a:noFill/>
                          </a:ln>
                          <a:solidFill>
                            <a:srgbClr val="000000"/>
                          </a:solidFill>
                          <a:effectLst/>
                          <a:latin typeface="Arial" charset="0"/>
                          <a:cs typeface="Times New Roman" pitchFamily="18" charset="0"/>
                        </a:rPr>
                        <a:t>πλευροδιαφραγματικών</a:t>
                      </a:r>
                      <a:r>
                        <a:rPr kumimoji="0" lang="el-GR" sz="1600" b="0" i="0" u="none" strike="noStrike" cap="none" normalizeH="0" baseline="0" dirty="0">
                          <a:ln>
                            <a:noFill/>
                          </a:ln>
                          <a:solidFill>
                            <a:srgbClr val="000000"/>
                          </a:solidFill>
                          <a:effectLst/>
                          <a:latin typeface="Arial" charset="0"/>
                          <a:cs typeface="Times New Roman" pitchFamily="18" charset="0"/>
                        </a:rPr>
                        <a:t> γωνιών στην απλή ακτινογραφία θώρακος, ή  εάν η μέγιστη διάμετρος της μάζας είναι ≥ 10</a:t>
                      </a:r>
                      <a:r>
                        <a:rPr kumimoji="0" lang="en-US" sz="1600" b="0" i="0" u="none" strike="noStrike" cap="none" normalizeH="0" baseline="0" dirty="0">
                          <a:ln>
                            <a:noFill/>
                          </a:ln>
                          <a:solidFill>
                            <a:srgbClr val="000000"/>
                          </a:solidFill>
                          <a:effectLst/>
                          <a:latin typeface="Arial" charset="0"/>
                          <a:cs typeface="Times New Roman" pitchFamily="18" charset="0"/>
                        </a:rPr>
                        <a:t>cm</a:t>
                      </a:r>
                      <a:r>
                        <a:rPr kumimoji="0" lang="el-GR" sz="1600" b="0" i="0" u="none" strike="noStrike" cap="none" normalizeH="0" baseline="0" dirty="0">
                          <a:ln>
                            <a:noFill/>
                          </a:ln>
                          <a:solidFill>
                            <a:srgbClr val="000000"/>
                          </a:solidFill>
                          <a:effectLst/>
                          <a:latin typeface="Arial" charset="0"/>
                          <a:cs typeface="Times New Roman" pitchFamily="18" charset="0"/>
                        </a:rPr>
                        <a:t>.</a:t>
                      </a:r>
                      <a:endParaRPr kumimoji="0" lang="en-US" sz="1600" b="0" i="0" u="none" strike="noStrike" cap="none" normalizeH="0" baseline="0" dirty="0">
                        <a:ln>
                          <a:noFill/>
                        </a:ln>
                        <a:solidFill>
                          <a:srgbClr val="000000"/>
                        </a:solidFill>
                        <a:effectLst/>
                        <a:latin typeface="Arial"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000000"/>
                        </a:solidFill>
                        <a:effectLst/>
                        <a:latin typeface="Arial"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a:ln>
                            <a:noFill/>
                          </a:ln>
                          <a:solidFill>
                            <a:srgbClr val="000000"/>
                          </a:solidFill>
                          <a:effectLst/>
                          <a:latin typeface="Arial" charset="0"/>
                          <a:cs typeface="Times New Roman" pitchFamily="18" charset="0"/>
                        </a:rPr>
                        <a:t>Ο αριθμός των ανατομικών </a:t>
                      </a:r>
                      <a:r>
                        <a:rPr kumimoji="0" lang="el-GR" sz="1600" b="0" i="0" u="none" strike="noStrike" cap="none" normalizeH="0" baseline="0" dirty="0" err="1">
                          <a:ln>
                            <a:noFill/>
                          </a:ln>
                          <a:solidFill>
                            <a:srgbClr val="000000"/>
                          </a:solidFill>
                          <a:effectLst/>
                          <a:latin typeface="Arial" charset="0"/>
                          <a:cs typeface="Times New Roman" pitchFamily="18" charset="0"/>
                        </a:rPr>
                        <a:t>λεμφαδενικών</a:t>
                      </a:r>
                      <a:r>
                        <a:rPr kumimoji="0" lang="el-GR" sz="1600" b="0" i="0" u="none" strike="noStrike" cap="none" normalizeH="0" baseline="0" dirty="0">
                          <a:ln>
                            <a:noFill/>
                          </a:ln>
                          <a:solidFill>
                            <a:srgbClr val="000000"/>
                          </a:solidFill>
                          <a:effectLst/>
                          <a:latin typeface="Arial" charset="0"/>
                          <a:cs typeface="Times New Roman" pitchFamily="18" charset="0"/>
                        </a:rPr>
                        <a:t> περιοχών που έχουν προσβληθεί θα πρέπει να σημειώνεται ως δείκτης (π.χ. </a:t>
                      </a:r>
                      <a:r>
                        <a:rPr kumimoji="0" lang="en-US" sz="1600" b="0" i="0" u="none" strike="noStrike" cap="none" normalizeH="0" baseline="0" dirty="0">
                          <a:ln>
                            <a:noFill/>
                          </a:ln>
                          <a:solidFill>
                            <a:srgbClr val="000000"/>
                          </a:solidFill>
                          <a:effectLst/>
                          <a:latin typeface="Arial" charset="0"/>
                          <a:cs typeface="Times New Roman" pitchFamily="18" charset="0"/>
                        </a:rPr>
                        <a:t>II</a:t>
                      </a:r>
                      <a:r>
                        <a:rPr kumimoji="0" lang="el-GR" sz="1600" b="0" i="0" u="none" strike="noStrike" cap="none" normalizeH="0" baseline="-25000" dirty="0">
                          <a:ln>
                            <a:noFill/>
                          </a:ln>
                          <a:solidFill>
                            <a:srgbClr val="000000"/>
                          </a:solidFill>
                          <a:effectLst/>
                          <a:latin typeface="Arial" charset="0"/>
                          <a:cs typeface="Times New Roman" pitchFamily="18" charset="0"/>
                        </a:rPr>
                        <a:t>3</a:t>
                      </a:r>
                      <a:r>
                        <a:rPr kumimoji="0" lang="el-GR" sz="1600" b="0" i="0" u="none" strike="noStrike" cap="none" normalizeH="0" baseline="0" dirty="0">
                          <a:ln>
                            <a:noFill/>
                          </a:ln>
                          <a:solidFill>
                            <a:srgbClr val="000000"/>
                          </a:solidFill>
                          <a:effectLst/>
                          <a:latin typeface="Arial"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000000"/>
                        </a:solidFill>
                        <a:effectLst/>
                        <a:latin typeface="Arial" charset="0"/>
                        <a:cs typeface="Arial" charset="0"/>
                      </a:endParaRP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6D3"/>
                    </a:solidFill>
                  </a:tcPr>
                </a:tc>
                <a:extLst>
                  <a:ext uri="{0D108BD9-81ED-4DB2-BD59-A6C34878D82A}">
                    <a16:rowId xmlns:a16="http://schemas.microsoft.com/office/drawing/2014/main" xmlns="" val="10003"/>
                  </a:ext>
                </a:extLst>
              </a:tr>
            </a:tbl>
          </a:graphicData>
        </a:graphic>
      </p:graphicFrame>
      <p:sp>
        <p:nvSpPr>
          <p:cNvPr id="61459" name="Text Box 11">
            <a:extLst>
              <a:ext uri="{FF2B5EF4-FFF2-40B4-BE49-F238E27FC236}">
                <a16:creationId xmlns:a16="http://schemas.microsoft.com/office/drawing/2014/main" xmlns="" id="{6A07374D-3D8D-AD52-2ABD-B733CF787FC2}"/>
              </a:ext>
            </a:extLst>
          </p:cNvPr>
          <p:cNvSpPr txBox="1">
            <a:spLocks noChangeArrowheads="1"/>
          </p:cNvSpPr>
          <p:nvPr/>
        </p:nvSpPr>
        <p:spPr bwMode="auto">
          <a:xfrm>
            <a:off x="3947319" y="5939244"/>
            <a:ext cx="429736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0"/>
              </a:spcBef>
              <a:buClrTx/>
              <a:buSzTx/>
              <a:buFontTx/>
              <a:buNone/>
            </a:pPr>
            <a:r>
              <a:rPr lang="it-IT" altLang="el-GR" sz="1400" b="1" i="1" dirty="0">
                <a:solidFill>
                  <a:schemeClr val="tx1">
                    <a:lumMod val="65000"/>
                    <a:lumOff val="35000"/>
                  </a:schemeClr>
                </a:solidFill>
                <a:latin typeface="Calibri" panose="020F0502020204030204" pitchFamily="34" charset="0"/>
                <a:cs typeface="Calibri" panose="020F0502020204030204" pitchFamily="34" charset="0"/>
              </a:rPr>
              <a:t>Carbone PP, et al. </a:t>
            </a:r>
            <a:r>
              <a:rPr lang="pt-BR" altLang="el-GR" sz="1400" b="1" i="1" dirty="0" err="1">
                <a:solidFill>
                  <a:schemeClr val="tx1">
                    <a:lumMod val="65000"/>
                    <a:lumOff val="35000"/>
                  </a:schemeClr>
                </a:solidFill>
                <a:latin typeface="Calibri" panose="020F0502020204030204" pitchFamily="34" charset="0"/>
                <a:cs typeface="Calibri" panose="020F0502020204030204" pitchFamily="34" charset="0"/>
              </a:rPr>
              <a:t>Cancer</a:t>
            </a:r>
            <a:r>
              <a:rPr lang="pt-BR" altLang="el-GR" sz="1400" b="1" i="1" dirty="0">
                <a:solidFill>
                  <a:schemeClr val="tx1">
                    <a:lumMod val="65000"/>
                    <a:lumOff val="35000"/>
                  </a:schemeClr>
                </a:solidFill>
                <a:latin typeface="Calibri" panose="020F0502020204030204" pitchFamily="34" charset="0"/>
                <a:cs typeface="Calibri" panose="020F0502020204030204" pitchFamily="34" charset="0"/>
              </a:rPr>
              <a:t> Res. 1971;31:1860-1861. </a:t>
            </a:r>
            <a:r>
              <a:rPr lang="en-US" altLang="el-GR" sz="1400" b="1" i="1" dirty="0">
                <a:solidFill>
                  <a:schemeClr val="tx1">
                    <a:lumMod val="65000"/>
                    <a:lumOff val="35000"/>
                  </a:schemeClr>
                </a:solidFill>
                <a:latin typeface="Calibri" panose="020F0502020204030204" pitchFamily="34" charset="0"/>
                <a:cs typeface="Calibri" panose="020F0502020204030204" pitchFamily="34" charset="0"/>
              </a:rPr>
              <a:t>Lister TA, et al. </a:t>
            </a:r>
            <a:r>
              <a:rPr lang="it-IT" altLang="el-GR" sz="1400" b="1" i="1" dirty="0" err="1">
                <a:solidFill>
                  <a:schemeClr val="tx1">
                    <a:lumMod val="65000"/>
                    <a:lumOff val="35000"/>
                  </a:schemeClr>
                </a:solidFill>
                <a:latin typeface="Calibri" panose="020F0502020204030204" pitchFamily="34" charset="0"/>
                <a:cs typeface="Calibri" panose="020F0502020204030204" pitchFamily="34" charset="0"/>
              </a:rPr>
              <a:t>J</a:t>
            </a:r>
            <a:r>
              <a:rPr lang="it-IT" altLang="el-GR" sz="1400" b="1" i="1" dirty="0">
                <a:solidFill>
                  <a:schemeClr val="tx1">
                    <a:lumMod val="65000"/>
                    <a:lumOff val="35000"/>
                  </a:schemeClr>
                </a:solidFill>
                <a:latin typeface="Calibri" panose="020F0502020204030204" pitchFamily="34" charset="0"/>
                <a:cs typeface="Calibri" panose="020F0502020204030204" pitchFamily="34" charset="0"/>
              </a:rPr>
              <a:t> </a:t>
            </a:r>
            <a:r>
              <a:rPr lang="it-IT" altLang="el-GR" sz="1400" b="1" i="1" dirty="0" err="1">
                <a:solidFill>
                  <a:schemeClr val="tx1">
                    <a:lumMod val="65000"/>
                    <a:lumOff val="35000"/>
                  </a:schemeClr>
                </a:solidFill>
                <a:latin typeface="Calibri" panose="020F0502020204030204" pitchFamily="34" charset="0"/>
                <a:cs typeface="Calibri" panose="020F0502020204030204" pitchFamily="34" charset="0"/>
              </a:rPr>
              <a:t>Clin</a:t>
            </a:r>
            <a:r>
              <a:rPr lang="it-IT" altLang="el-GR" sz="1400" b="1" i="1" dirty="0">
                <a:solidFill>
                  <a:schemeClr val="tx1">
                    <a:lumMod val="65000"/>
                    <a:lumOff val="35000"/>
                  </a:schemeClr>
                </a:solidFill>
                <a:latin typeface="Calibri" panose="020F0502020204030204" pitchFamily="34" charset="0"/>
                <a:cs typeface="Calibri" panose="020F0502020204030204" pitchFamily="34" charset="0"/>
              </a:rPr>
              <a:t> </a:t>
            </a:r>
            <a:r>
              <a:rPr lang="it-IT" altLang="el-GR" sz="1400" b="1" i="1" dirty="0" err="1">
                <a:solidFill>
                  <a:schemeClr val="tx1">
                    <a:lumMod val="65000"/>
                    <a:lumOff val="35000"/>
                  </a:schemeClr>
                </a:solidFill>
                <a:latin typeface="Calibri" panose="020F0502020204030204" pitchFamily="34" charset="0"/>
                <a:cs typeface="Calibri" panose="020F0502020204030204" pitchFamily="34" charset="0"/>
              </a:rPr>
              <a:t>Oncol</a:t>
            </a:r>
            <a:r>
              <a:rPr lang="it-IT" altLang="el-GR" sz="1400" b="1" i="1" dirty="0">
                <a:solidFill>
                  <a:schemeClr val="tx1">
                    <a:lumMod val="65000"/>
                    <a:lumOff val="35000"/>
                  </a:schemeClr>
                </a:solidFill>
                <a:latin typeface="Calibri" panose="020F0502020204030204" pitchFamily="34" charset="0"/>
                <a:cs typeface="Calibri" panose="020F0502020204030204" pitchFamily="34" charset="0"/>
              </a:rPr>
              <a:t>. 1989;7:1630-1636. </a:t>
            </a:r>
            <a:endParaRPr lang="pt-BR" altLang="el-GR" sz="1400" b="1" i="1" dirty="0">
              <a:solidFill>
                <a:schemeClr val="tx1">
                  <a:lumMod val="65000"/>
                  <a:lumOff val="35000"/>
                </a:schemeClr>
              </a:solidFill>
              <a:latin typeface="Calibri" panose="020F0502020204030204" pitchFamily="34" charset="0"/>
              <a:cs typeface="Calibri" panose="020F050202020403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7" name="Picture 3">
            <a:extLst>
              <a:ext uri="{FF2B5EF4-FFF2-40B4-BE49-F238E27FC236}">
                <a16:creationId xmlns:a16="http://schemas.microsoft.com/office/drawing/2014/main" xmlns="" id="{462F7D0D-084F-4CF7-7148-A8FCC208589C}"/>
              </a:ext>
            </a:extLst>
          </p:cNvPr>
          <p:cNvPicPr>
            <a:picLocks noChangeAspect="1" noChangeArrowheads="1"/>
          </p:cNvPicPr>
          <p:nvPr/>
        </p:nvPicPr>
        <p:blipFill>
          <a:blip r:embed="rId2"/>
          <a:srcRect/>
          <a:stretch>
            <a:fillRect/>
          </a:stretch>
        </p:blipFill>
        <p:spPr bwMode="auto">
          <a:xfrm>
            <a:off x="5719618" y="284018"/>
            <a:ext cx="4297218" cy="5106763"/>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62466" name="TextBox 4">
            <a:extLst>
              <a:ext uri="{FF2B5EF4-FFF2-40B4-BE49-F238E27FC236}">
                <a16:creationId xmlns:a16="http://schemas.microsoft.com/office/drawing/2014/main" xmlns="" id="{24DB6A92-C3D4-DC40-6EF1-4C13C084D4BE}"/>
              </a:ext>
            </a:extLst>
          </p:cNvPr>
          <p:cNvSpPr txBox="1">
            <a:spLocks noChangeArrowheads="1"/>
          </p:cNvSpPr>
          <p:nvPr/>
        </p:nvSpPr>
        <p:spPr bwMode="auto">
          <a:xfrm>
            <a:off x="400626" y="284018"/>
            <a:ext cx="502804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0"/>
              </a:spcBef>
              <a:buClrTx/>
              <a:buSzTx/>
              <a:buFontTx/>
              <a:buNone/>
            </a:pPr>
            <a:r>
              <a:rPr lang="el-GR" altLang="el-GR" sz="3200" b="1" dirty="0">
                <a:solidFill>
                  <a:schemeClr val="tx1">
                    <a:lumMod val="65000"/>
                    <a:lumOff val="35000"/>
                  </a:schemeClr>
                </a:solidFill>
                <a:latin typeface="Arial" panose="020B0604020202020204" pitchFamily="34" charset="0"/>
              </a:rPr>
              <a:t>Οι </a:t>
            </a:r>
            <a:r>
              <a:rPr lang="el-GR" altLang="el-GR" sz="3200" b="1" dirty="0" err="1">
                <a:solidFill>
                  <a:schemeClr val="tx1">
                    <a:lumMod val="65000"/>
                    <a:lumOff val="35000"/>
                  </a:schemeClr>
                </a:solidFill>
                <a:latin typeface="Arial" panose="020B0604020202020204" pitchFamily="34" charset="0"/>
              </a:rPr>
              <a:t>λεμφαδενικές</a:t>
            </a:r>
            <a:r>
              <a:rPr lang="el-GR" altLang="el-GR" sz="3200" b="1" dirty="0">
                <a:solidFill>
                  <a:schemeClr val="tx1">
                    <a:lumMod val="65000"/>
                    <a:lumOff val="35000"/>
                  </a:schemeClr>
                </a:solidFill>
                <a:latin typeface="Arial" panose="020B0604020202020204" pitchFamily="34" charset="0"/>
              </a:rPr>
              <a:t> περιοχές στη </a:t>
            </a:r>
            <a:r>
              <a:rPr lang="el-GR" altLang="el-GR" sz="3200" b="1" dirty="0" err="1">
                <a:solidFill>
                  <a:schemeClr val="tx1">
                    <a:lumMod val="65000"/>
                    <a:lumOff val="35000"/>
                  </a:schemeClr>
                </a:solidFill>
                <a:latin typeface="Arial" panose="020B0604020202020204" pitchFamily="34" charset="0"/>
              </a:rPr>
              <a:t>σταδιοποίηση</a:t>
            </a:r>
            <a:r>
              <a:rPr lang="el-GR" altLang="el-GR" sz="3200" b="1" dirty="0">
                <a:solidFill>
                  <a:schemeClr val="tx1">
                    <a:lumMod val="65000"/>
                    <a:lumOff val="35000"/>
                  </a:schemeClr>
                </a:solidFill>
                <a:latin typeface="Arial" panose="020B0604020202020204" pitchFamily="34" charset="0"/>
              </a:rPr>
              <a:t> </a:t>
            </a:r>
            <a:r>
              <a:rPr lang="en-US" altLang="el-GR" sz="3200" b="1" dirty="0">
                <a:solidFill>
                  <a:schemeClr val="tx1">
                    <a:lumMod val="65000"/>
                    <a:lumOff val="35000"/>
                  </a:schemeClr>
                </a:solidFill>
                <a:latin typeface="Arial" panose="020B0604020202020204" pitchFamily="34" charset="0"/>
              </a:rPr>
              <a:t>Ann Arbor</a:t>
            </a:r>
            <a:endParaRPr lang="el-GR" altLang="el-GR" sz="3200" b="1" dirty="0">
              <a:solidFill>
                <a:schemeClr val="tx1">
                  <a:lumMod val="65000"/>
                  <a:lumOff val="35000"/>
                </a:schemeClr>
              </a:solidFill>
              <a:latin typeface="Arial" panose="020B0604020202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2DFB297-9637-E0CB-3DAB-6E0D1BB8B6DB}"/>
              </a:ext>
            </a:extLst>
          </p:cNvPr>
          <p:cNvSpPr>
            <a:spLocks noGrp="1"/>
          </p:cNvSpPr>
          <p:nvPr>
            <p:ph type="title"/>
          </p:nvPr>
        </p:nvSpPr>
        <p:spPr>
          <a:xfrm>
            <a:off x="838200" y="2567998"/>
            <a:ext cx="10515600" cy="861002"/>
          </a:xfrm>
        </p:spPr>
        <p:txBody>
          <a:bodyPr>
            <a:normAutofit/>
          </a:bodyPr>
          <a:lstStyle/>
          <a:p>
            <a:pPr algn="ctr"/>
            <a:r>
              <a:rPr lang="el-GR" sz="3600" b="1" dirty="0">
                <a:solidFill>
                  <a:schemeClr val="tx1">
                    <a:lumMod val="65000"/>
                    <a:lumOff val="35000"/>
                  </a:schemeClr>
                </a:solidFill>
                <a:latin typeface="Arial" panose="020B0604020202020204" pitchFamily="34" charset="0"/>
                <a:cs typeface="Arial" panose="020B0604020202020204" pitchFamily="34" charset="0"/>
              </a:rPr>
              <a:t>Λεμφώματα: Πρόγνωση</a:t>
            </a:r>
          </a:p>
        </p:txBody>
      </p:sp>
    </p:spTree>
    <p:extLst>
      <p:ext uri="{BB962C8B-B14F-4D97-AF65-F5344CB8AC3E}">
        <p14:creationId xmlns:p14="http://schemas.microsoft.com/office/powerpoint/2010/main" xmlns="" val="4275809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a:extLst>
              <a:ext uri="{FF2B5EF4-FFF2-40B4-BE49-F238E27FC236}">
                <a16:creationId xmlns:a16="http://schemas.microsoft.com/office/drawing/2014/main" xmlns="" id="{6B346C41-3D2A-D255-B5BD-555AFBCCD2D4}"/>
              </a:ext>
            </a:extLst>
          </p:cNvPr>
          <p:cNvSpPr>
            <a:spLocks noGrp="1" noChangeArrowheads="1"/>
          </p:cNvSpPr>
          <p:nvPr>
            <p:ph type="title"/>
          </p:nvPr>
        </p:nvSpPr>
        <p:spPr>
          <a:xfrm>
            <a:off x="1248640" y="366136"/>
            <a:ext cx="9329305" cy="747712"/>
          </a:xfrm>
        </p:spPr>
        <p:txBody>
          <a:bodyPr>
            <a:normAutofit fontScale="90000"/>
          </a:bodyPr>
          <a:lstStyle/>
          <a:p>
            <a:pP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Λέμφωμα </a:t>
            </a:r>
            <a:r>
              <a:rPr lang="en-US" sz="3600" b="1" dirty="0">
                <a:solidFill>
                  <a:schemeClr val="tx1">
                    <a:lumMod val="65000"/>
                    <a:lumOff val="35000"/>
                  </a:schemeClr>
                </a:solidFill>
                <a:latin typeface="Arial" panose="020B0604020202020204" pitchFamily="34" charset="0"/>
                <a:cs typeface="Arial" panose="020B0604020202020204" pitchFamily="34" charset="0"/>
              </a:rPr>
              <a:t>Hodgkin</a:t>
            </a:r>
            <a:r>
              <a:rPr lang="el-GR" sz="3600" b="1" dirty="0">
                <a:solidFill>
                  <a:schemeClr val="tx1">
                    <a:lumMod val="65000"/>
                    <a:lumOff val="35000"/>
                  </a:schemeClr>
                </a:solidFill>
                <a:latin typeface="Arial" panose="020B0604020202020204" pitchFamily="34" charset="0"/>
                <a:cs typeface="Arial" panose="020B0604020202020204" pitchFamily="34" charset="0"/>
              </a:rPr>
              <a:t>: Προγνωστικοί παράγοντες</a:t>
            </a:r>
          </a:p>
        </p:txBody>
      </p:sp>
      <p:sp>
        <p:nvSpPr>
          <p:cNvPr id="65538" name="Rectangle 3">
            <a:extLst>
              <a:ext uri="{FF2B5EF4-FFF2-40B4-BE49-F238E27FC236}">
                <a16:creationId xmlns:a16="http://schemas.microsoft.com/office/drawing/2014/main" xmlns="" id="{70CE20C2-A670-11FB-C36D-868F216D1E08}"/>
              </a:ext>
            </a:extLst>
          </p:cNvPr>
          <p:cNvSpPr>
            <a:spLocks noGrp="1"/>
          </p:cNvSpPr>
          <p:nvPr>
            <p:ph type="body" idx="1"/>
          </p:nvPr>
        </p:nvSpPr>
        <p:spPr>
          <a:xfrm>
            <a:off x="1248640" y="1565564"/>
            <a:ext cx="7543800" cy="3176588"/>
          </a:xfrm>
        </p:spPr>
        <p:txBody>
          <a:bodyPr>
            <a:normAutofit/>
          </a:bodyPr>
          <a:lstStyle/>
          <a:p>
            <a:pPr eaLnBrk="1" hangingPunct="1">
              <a:lnSpc>
                <a:spcPct val="80000"/>
              </a:lnSpc>
            </a:pPr>
            <a:r>
              <a:rPr lang="el-GR" altLang="el-GR" sz="2400" dirty="0">
                <a:latin typeface="Arial" panose="020B0604020202020204" pitchFamily="34" charset="0"/>
                <a:cs typeface="Arial" panose="020B0604020202020204" pitchFamily="34" charset="0"/>
              </a:rPr>
              <a:t>Κλινικό στάδιο της νόσου</a:t>
            </a:r>
          </a:p>
          <a:p>
            <a:pPr eaLnBrk="1" hangingPunct="1">
              <a:lnSpc>
                <a:spcPct val="80000"/>
              </a:lnSpc>
              <a:buFont typeface="Wingdings" pitchFamily="2" charset="2"/>
              <a:buNone/>
            </a:pPr>
            <a:r>
              <a:rPr lang="el-GR" altLang="el-GR" sz="2400" dirty="0">
                <a:latin typeface="Arial" panose="020B0604020202020204" pitchFamily="34" charset="0"/>
                <a:cs typeface="Arial" panose="020B0604020202020204" pitchFamily="34" charset="0"/>
              </a:rPr>
              <a:t>		Στάδιο Ι- ΙΙ </a:t>
            </a:r>
            <a:r>
              <a:rPr lang="el-GR" altLang="el-GR" sz="2400" dirty="0">
                <a:latin typeface="Arial" panose="020B0604020202020204" pitchFamily="34" charset="0"/>
                <a:cs typeface="Arial" panose="020B0604020202020204" pitchFamily="34" charset="0"/>
                <a:sym typeface="Wingdings" pitchFamily="2" charset="2"/>
              </a:rPr>
              <a:t> Περιορισμένη νόσος</a:t>
            </a:r>
          </a:p>
          <a:p>
            <a:pPr eaLnBrk="1" hangingPunct="1">
              <a:lnSpc>
                <a:spcPct val="80000"/>
              </a:lnSpc>
              <a:buFont typeface="Wingdings" pitchFamily="2" charset="2"/>
              <a:buNone/>
            </a:pPr>
            <a:r>
              <a:rPr lang="el-GR" altLang="el-GR" sz="2400" dirty="0">
                <a:latin typeface="Arial" panose="020B0604020202020204" pitchFamily="34" charset="0"/>
                <a:cs typeface="Arial" panose="020B0604020202020204" pitchFamily="34" charset="0"/>
              </a:rPr>
              <a:t>		Στάδιο ΙΙΙ- </a:t>
            </a:r>
            <a:r>
              <a:rPr lang="en-US" altLang="el-GR" sz="2400" dirty="0">
                <a:latin typeface="Arial" panose="020B0604020202020204" pitchFamily="34" charset="0"/>
                <a:cs typeface="Arial" panose="020B0604020202020204" pitchFamily="34" charset="0"/>
              </a:rPr>
              <a:t>IV </a:t>
            </a:r>
            <a:r>
              <a:rPr lang="en-US" altLang="el-GR" sz="2400" dirty="0">
                <a:latin typeface="Arial" panose="020B0604020202020204" pitchFamily="34" charset="0"/>
                <a:cs typeface="Arial" panose="020B0604020202020204" pitchFamily="34" charset="0"/>
                <a:sym typeface="Wingdings" pitchFamily="2" charset="2"/>
              </a:rPr>
              <a:t> </a:t>
            </a:r>
            <a:r>
              <a:rPr lang="el-GR" altLang="el-GR" sz="2400" dirty="0">
                <a:latin typeface="Arial" panose="020B0604020202020204" pitchFamily="34" charset="0"/>
                <a:cs typeface="Arial" panose="020B0604020202020204" pitchFamily="34" charset="0"/>
                <a:sym typeface="Wingdings" pitchFamily="2" charset="2"/>
              </a:rPr>
              <a:t>Προχωρημένη νόσος</a:t>
            </a:r>
            <a:endParaRPr lang="el-GR" altLang="el-GR" sz="2400" dirty="0">
              <a:latin typeface="Arial" panose="020B0604020202020204" pitchFamily="34" charset="0"/>
              <a:cs typeface="Arial" panose="020B0604020202020204" pitchFamily="34" charset="0"/>
            </a:endParaRPr>
          </a:p>
          <a:p>
            <a:pPr eaLnBrk="1" hangingPunct="1">
              <a:lnSpc>
                <a:spcPct val="80000"/>
              </a:lnSpc>
              <a:buFont typeface="Wingdings" pitchFamily="2" charset="2"/>
              <a:buNone/>
            </a:pPr>
            <a:r>
              <a:rPr lang="el-GR" altLang="el-GR" sz="2400" dirty="0">
                <a:latin typeface="Arial" panose="020B0604020202020204" pitchFamily="34" charset="0"/>
                <a:cs typeface="Arial" panose="020B0604020202020204" pitchFamily="34" charset="0"/>
              </a:rPr>
              <a:t> </a:t>
            </a:r>
          </a:p>
          <a:p>
            <a:pPr eaLnBrk="1" hangingPunct="1">
              <a:lnSpc>
                <a:spcPct val="80000"/>
              </a:lnSpc>
            </a:pPr>
            <a:r>
              <a:rPr lang="el-GR" altLang="el-GR" sz="2400" dirty="0">
                <a:latin typeface="Arial" panose="020B0604020202020204" pitchFamily="34" charset="0"/>
                <a:cs typeface="Arial" panose="020B0604020202020204" pitchFamily="34" charset="0"/>
              </a:rPr>
              <a:t>Παρουσία Β συμπτωματολογίας</a:t>
            </a:r>
          </a:p>
          <a:p>
            <a:pPr eaLnBrk="1" hangingPunct="1">
              <a:lnSpc>
                <a:spcPct val="80000"/>
              </a:lnSpc>
              <a:buFont typeface="Wingdings" pitchFamily="2" charset="2"/>
              <a:buNone/>
            </a:pPr>
            <a:endParaRPr lang="el-GR" altLang="el-GR" sz="2400" dirty="0">
              <a:latin typeface="Arial" panose="020B0604020202020204" pitchFamily="34" charset="0"/>
              <a:cs typeface="Arial" panose="020B0604020202020204" pitchFamily="34" charset="0"/>
            </a:endParaRPr>
          </a:p>
          <a:p>
            <a:pPr eaLnBrk="1" hangingPunct="1">
              <a:lnSpc>
                <a:spcPct val="80000"/>
              </a:lnSpc>
            </a:pPr>
            <a:r>
              <a:rPr lang="el-GR" altLang="el-GR" sz="2400" dirty="0">
                <a:latin typeface="Arial" panose="020B0604020202020204" pitchFamily="34" charset="0"/>
                <a:cs typeface="Arial" panose="020B0604020202020204" pitchFamily="34" charset="0"/>
              </a:rPr>
              <a:t>Ογκώδης νόσος </a:t>
            </a:r>
            <a:r>
              <a:rPr lang="el-GR" altLang="el-GR" sz="2400" dirty="0" err="1">
                <a:latin typeface="Arial" panose="020B0604020202020204" pitchFamily="34" charset="0"/>
                <a:cs typeface="Arial" panose="020B0604020202020204" pitchFamily="34" charset="0"/>
              </a:rPr>
              <a:t>μεσοθωρακίου</a:t>
            </a:r>
            <a:r>
              <a:rPr lang="el-GR" altLang="el-GR" sz="2400" dirty="0">
                <a:latin typeface="Arial" panose="020B0604020202020204" pitchFamily="34" charset="0"/>
                <a:cs typeface="Arial" panose="020B0604020202020204" pitchFamily="34" charset="0"/>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C60AAB7-1968-93E5-E2B6-74A1C6B25967}"/>
              </a:ext>
            </a:extLst>
          </p:cNvPr>
          <p:cNvSpPr>
            <a:spLocks noGrp="1"/>
          </p:cNvSpPr>
          <p:nvPr>
            <p:ph type="title"/>
          </p:nvPr>
        </p:nvSpPr>
        <p:spPr>
          <a:xfrm>
            <a:off x="471055" y="219652"/>
            <a:ext cx="10515600" cy="662781"/>
          </a:xfrm>
        </p:spPr>
        <p:txBody>
          <a:bodyPr>
            <a:normAutofit/>
          </a:bodyPr>
          <a:lstStyle/>
          <a:p>
            <a:r>
              <a:rPr lang="en-US" sz="3200" b="1" dirty="0">
                <a:solidFill>
                  <a:schemeClr val="tx1">
                    <a:lumMod val="65000"/>
                    <a:lumOff val="35000"/>
                  </a:schemeClr>
                </a:solidFill>
                <a:latin typeface="Arial" panose="020B0604020202020204" pitchFamily="34" charset="0"/>
                <a:cs typeface="Arial" panose="020B0604020202020204" pitchFamily="34" charset="0"/>
              </a:rPr>
              <a:t>HL: </a:t>
            </a:r>
            <a:r>
              <a:rPr lang="el-GR" sz="3200" b="1" dirty="0">
                <a:solidFill>
                  <a:schemeClr val="tx1">
                    <a:lumMod val="65000"/>
                    <a:lumOff val="35000"/>
                  </a:schemeClr>
                </a:solidFill>
                <a:latin typeface="Arial" panose="020B0604020202020204" pitchFamily="34" charset="0"/>
                <a:cs typeface="Arial" panose="020B0604020202020204" pitchFamily="34" charset="0"/>
              </a:rPr>
              <a:t>Προσβολή </a:t>
            </a:r>
            <a:r>
              <a:rPr lang="el-GR" sz="3200" b="1" dirty="0" err="1">
                <a:solidFill>
                  <a:schemeClr val="tx1">
                    <a:lumMod val="65000"/>
                    <a:lumOff val="35000"/>
                  </a:schemeClr>
                </a:solidFill>
                <a:latin typeface="Arial" panose="020B0604020202020204" pitchFamily="34" charset="0"/>
                <a:cs typeface="Arial" panose="020B0604020202020204" pitchFamily="34" charset="0"/>
              </a:rPr>
              <a:t>μεσοθωρακίου</a:t>
            </a:r>
            <a:endParaRPr lang="el-GR" sz="3200" b="1"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4" name="Picture 11" descr="11943">
            <a:extLst>
              <a:ext uri="{FF2B5EF4-FFF2-40B4-BE49-F238E27FC236}">
                <a16:creationId xmlns:a16="http://schemas.microsoft.com/office/drawing/2014/main" xmlns="" id="{BE61100D-9159-CB20-0D1B-F29120BBF7BC}"/>
              </a:ext>
            </a:extLst>
          </p:cNvPr>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471055" y="882432"/>
            <a:ext cx="4267200" cy="3200400"/>
          </a:xfrm>
        </p:spPr>
      </p:pic>
      <p:pic>
        <p:nvPicPr>
          <p:cNvPr id="6" name="Εικόνα 5">
            <a:extLst>
              <a:ext uri="{FF2B5EF4-FFF2-40B4-BE49-F238E27FC236}">
                <a16:creationId xmlns:a16="http://schemas.microsoft.com/office/drawing/2014/main" xmlns="" id="{40C13840-6093-613C-800F-55A2BA1379E4}"/>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96000" y="882432"/>
            <a:ext cx="4267200" cy="3429000"/>
          </a:xfrm>
          <a:prstGeom prst="rect">
            <a:avLst/>
          </a:prstGeom>
        </p:spPr>
      </p:pic>
      <p:sp>
        <p:nvSpPr>
          <p:cNvPr id="7" name="Rectangle 11">
            <a:extLst>
              <a:ext uri="{FF2B5EF4-FFF2-40B4-BE49-F238E27FC236}">
                <a16:creationId xmlns:a16="http://schemas.microsoft.com/office/drawing/2014/main" xmlns="" id="{153D8267-334B-7260-8F62-6CC7B39A0B7C}"/>
              </a:ext>
            </a:extLst>
          </p:cNvPr>
          <p:cNvSpPr txBox="1">
            <a:spLocks/>
          </p:cNvSpPr>
          <p:nvPr/>
        </p:nvSpPr>
        <p:spPr>
          <a:xfrm>
            <a:off x="471055" y="4155998"/>
            <a:ext cx="9892145" cy="13973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400"/>
              </a:spcBef>
            </a:pPr>
            <a:r>
              <a:rPr lang="el-GR" altLang="el-GR" sz="1600" dirty="0">
                <a:latin typeface="Arial" panose="020B0604020202020204" pitchFamily="34" charset="0"/>
                <a:cs typeface="Arial" panose="020B0604020202020204" pitchFamily="34" charset="0"/>
              </a:rPr>
              <a:t>Ορισμός ΟΝΜ</a:t>
            </a:r>
            <a:r>
              <a:rPr lang="en-US" altLang="el-GR" sz="1600" dirty="0">
                <a:latin typeface="Arial" panose="020B0604020202020204" pitchFamily="34" charset="0"/>
                <a:cs typeface="Arial" panose="020B0604020202020204" pitchFamily="34" charset="0"/>
              </a:rPr>
              <a:t>: (</a:t>
            </a:r>
            <a:r>
              <a:rPr lang="el-GR" altLang="el-GR" sz="1600" dirty="0">
                <a:latin typeface="Arial" panose="020B0604020202020204" pitchFamily="34" charset="0"/>
                <a:cs typeface="Arial" panose="020B0604020202020204" pitchFamily="34" charset="0"/>
              </a:rPr>
              <a:t>Μέγιστη εγκάρσια διάμετρος μάζας </a:t>
            </a:r>
            <a:r>
              <a:rPr lang="el-GR" altLang="el-GR" sz="1600" dirty="0" err="1">
                <a:latin typeface="Arial" panose="020B0604020202020204" pitchFamily="34" charset="0"/>
                <a:cs typeface="Arial" panose="020B0604020202020204" pitchFamily="34" charset="0"/>
              </a:rPr>
              <a:t>μεσοθωρακίου</a:t>
            </a:r>
            <a:r>
              <a:rPr lang="el-GR" altLang="el-GR" sz="1600" dirty="0">
                <a:latin typeface="Arial" panose="020B0604020202020204" pitchFamily="34" charset="0"/>
                <a:cs typeface="Arial" panose="020B0604020202020204" pitchFamily="34" charset="0"/>
              </a:rPr>
              <a:t>) / (εσωτερική εγκάρσια διάμετρος θωρακικού κλωβού) </a:t>
            </a:r>
            <a:r>
              <a:rPr lang="el-GR" altLang="el-GR" sz="1600" dirty="0">
                <a:latin typeface="Arial" panose="020B0604020202020204" pitchFamily="34" charset="0"/>
                <a:cs typeface="Arial" panose="020B0604020202020204" pitchFamily="34" charset="0"/>
                <a:sym typeface="Symbol" pitchFamily="2" charset="2"/>
              </a:rPr>
              <a:t> 1/3</a:t>
            </a:r>
          </a:p>
          <a:p>
            <a:pPr>
              <a:lnSpc>
                <a:spcPct val="110000"/>
              </a:lnSpc>
              <a:spcBef>
                <a:spcPts val="400"/>
              </a:spcBef>
            </a:pPr>
            <a:r>
              <a:rPr lang="el-GR" altLang="el-GR" sz="1600" dirty="0">
                <a:latin typeface="Arial" panose="020B0604020202020204" pitchFamily="34" charset="0"/>
                <a:cs typeface="Arial" panose="020B0604020202020204" pitchFamily="34" charset="0"/>
              </a:rPr>
              <a:t>Πτωχή η συσχέτιση με το μέγεθος της μάζας στην αξονική τομογραφία (συμφωνία περί ογκώδους ή μη της νόσου 60-80%, όταν αυτή ορίζεται ως μάζα </a:t>
            </a:r>
            <a:r>
              <a:rPr lang="el-GR" altLang="el-GR" sz="1600" dirty="0">
                <a:latin typeface="Arial" panose="020B0604020202020204" pitchFamily="34" charset="0"/>
                <a:cs typeface="Arial" panose="020B0604020202020204" pitchFamily="34" charset="0"/>
                <a:sym typeface="Symbol" pitchFamily="2" charset="2"/>
              </a:rPr>
              <a:t>7 ή 10 εκ.</a:t>
            </a:r>
            <a:r>
              <a:rPr lang="el-GR" altLang="el-GR" sz="1600" dirty="0">
                <a:latin typeface="Arial" panose="020B0604020202020204" pitchFamily="34" charset="0"/>
                <a:cs typeface="Arial" panose="020B0604020202020204" pitchFamily="34" charset="0"/>
              </a:rPr>
              <a:t>)</a:t>
            </a:r>
            <a:endParaRPr lang="en-US" altLang="el-GR" sz="1600" dirty="0">
              <a:latin typeface="Arial" panose="020B0604020202020204" pitchFamily="34" charset="0"/>
              <a:cs typeface="Arial" panose="020B0604020202020204" pitchFamily="34" charset="0"/>
            </a:endParaRPr>
          </a:p>
          <a:p>
            <a:pPr>
              <a:spcBef>
                <a:spcPts val="400"/>
              </a:spcBef>
            </a:pPr>
            <a:endParaRPr lang="el-GR" altLang="el-GR"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2861673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C26AFCB3-9567-0209-1132-DBB2B3338551}"/>
              </a:ext>
            </a:extLst>
          </p:cNvPr>
          <p:cNvSpPr>
            <a:spLocks noGrp="1" noChangeArrowheads="1"/>
          </p:cNvSpPr>
          <p:nvPr>
            <p:ph type="title"/>
          </p:nvPr>
        </p:nvSpPr>
        <p:spPr>
          <a:xfrm>
            <a:off x="1666875" y="285750"/>
            <a:ext cx="8929688" cy="1143000"/>
          </a:xfrm>
        </p:spPr>
        <p:txBody>
          <a:bodyPr>
            <a:normAutofit/>
          </a:bodyPr>
          <a:lstStyle/>
          <a:p>
            <a:pPr algn="ctr">
              <a:defRPr/>
            </a:pPr>
            <a:r>
              <a:rPr lang="el-GR" sz="3200" b="1" dirty="0">
                <a:solidFill>
                  <a:schemeClr val="tx1">
                    <a:lumMod val="65000"/>
                    <a:lumOff val="35000"/>
                  </a:schemeClr>
                </a:solidFill>
                <a:latin typeface="Arial" panose="020B0604020202020204" pitchFamily="34" charset="0"/>
                <a:cs typeface="Arial" panose="020B0604020202020204" pitchFamily="34" charset="0"/>
              </a:rPr>
              <a:t>ΘΕΡΑΠΕΙΑ ΛΕΜΦΩΜΑΤΟΣ </a:t>
            </a:r>
            <a:r>
              <a:rPr lang="en-US" sz="3200" b="1" dirty="0">
                <a:solidFill>
                  <a:schemeClr val="tx1">
                    <a:lumMod val="65000"/>
                    <a:lumOff val="35000"/>
                  </a:schemeClr>
                </a:solidFill>
                <a:latin typeface="Arial" panose="020B0604020202020204" pitchFamily="34" charset="0"/>
                <a:cs typeface="Arial" panose="020B0604020202020204" pitchFamily="34" charset="0"/>
              </a:rPr>
              <a:t>HODGKIN </a:t>
            </a:r>
            <a:r>
              <a:rPr lang="el-GR" sz="3200" b="1" dirty="0">
                <a:solidFill>
                  <a:schemeClr val="tx1">
                    <a:lumMod val="65000"/>
                    <a:lumOff val="35000"/>
                  </a:schemeClr>
                </a:solidFill>
                <a:latin typeface="Arial" panose="020B0604020202020204" pitchFamily="34" charset="0"/>
                <a:cs typeface="Arial" panose="020B0604020202020204" pitchFamily="34" charset="0"/>
              </a:rPr>
              <a:t/>
            </a:r>
            <a:br>
              <a:rPr lang="el-GR" sz="3200" b="1" dirty="0">
                <a:solidFill>
                  <a:schemeClr val="tx1">
                    <a:lumMod val="65000"/>
                    <a:lumOff val="35000"/>
                  </a:schemeClr>
                </a:solidFill>
                <a:latin typeface="Arial" panose="020B0604020202020204" pitchFamily="34" charset="0"/>
                <a:cs typeface="Arial" panose="020B0604020202020204" pitchFamily="34" charset="0"/>
              </a:rPr>
            </a:br>
            <a:r>
              <a:rPr lang="el-GR" sz="3200" b="1" dirty="0">
                <a:solidFill>
                  <a:schemeClr val="tx1">
                    <a:lumMod val="65000"/>
                    <a:lumOff val="35000"/>
                  </a:schemeClr>
                </a:solidFill>
                <a:latin typeface="Arial" panose="020B0604020202020204" pitchFamily="34" charset="0"/>
                <a:cs typeface="Arial" panose="020B0604020202020204" pitchFamily="34" charset="0"/>
              </a:rPr>
              <a:t>Προγνωστική ταξινόμηση</a:t>
            </a:r>
          </a:p>
        </p:txBody>
      </p:sp>
      <p:sp>
        <p:nvSpPr>
          <p:cNvPr id="76802" name="Rectangle 4">
            <a:extLst>
              <a:ext uri="{FF2B5EF4-FFF2-40B4-BE49-F238E27FC236}">
                <a16:creationId xmlns:a16="http://schemas.microsoft.com/office/drawing/2014/main" xmlns="" id="{BC387C2E-2468-25EC-1468-025A4023955B}"/>
              </a:ext>
            </a:extLst>
          </p:cNvPr>
          <p:cNvSpPr>
            <a:spLocks noGrp="1"/>
          </p:cNvSpPr>
          <p:nvPr>
            <p:ph type="body" sz="half" idx="1"/>
          </p:nvPr>
        </p:nvSpPr>
        <p:spPr>
          <a:xfrm>
            <a:off x="1423988" y="1428750"/>
            <a:ext cx="3929062" cy="4371975"/>
          </a:xfrm>
        </p:spPr>
        <p:txBody>
          <a:bodyPr>
            <a:normAutofit lnSpcReduction="10000"/>
          </a:bodyPr>
          <a:lstStyle/>
          <a:p>
            <a:pPr>
              <a:lnSpc>
                <a:spcPct val="80000"/>
              </a:lnSpc>
              <a:buFontTx/>
              <a:buNone/>
            </a:pPr>
            <a:r>
              <a:rPr lang="el-GR" altLang="el-GR" b="1" dirty="0">
                <a:solidFill>
                  <a:srgbClr val="C00000"/>
                </a:solidFill>
                <a:latin typeface="Arial" panose="020B0604020202020204" pitchFamily="34" charset="0"/>
              </a:rPr>
              <a:t>Περιορισμένα στάδια</a:t>
            </a:r>
            <a:endParaRPr lang="en-US" altLang="el-GR" b="1" dirty="0">
              <a:solidFill>
                <a:srgbClr val="C00000"/>
              </a:solidFill>
              <a:latin typeface="Arial" panose="020B0604020202020204" pitchFamily="34" charset="0"/>
            </a:endParaRPr>
          </a:p>
          <a:p>
            <a:pPr>
              <a:lnSpc>
                <a:spcPct val="80000"/>
              </a:lnSpc>
              <a:buFontTx/>
              <a:buNone/>
            </a:pPr>
            <a:r>
              <a:rPr lang="en-US" altLang="el-GR" b="1" dirty="0">
                <a:solidFill>
                  <a:schemeClr val="tx1">
                    <a:lumMod val="65000"/>
                    <a:lumOff val="35000"/>
                  </a:schemeClr>
                </a:solidFill>
                <a:latin typeface="Arial" panose="020B0604020202020204" pitchFamily="34" charset="0"/>
              </a:rPr>
              <a:t>     I </a:t>
            </a:r>
            <a:r>
              <a:rPr lang="el-GR" altLang="el-GR" b="1" dirty="0">
                <a:solidFill>
                  <a:schemeClr val="tx1">
                    <a:lumMod val="65000"/>
                    <a:lumOff val="35000"/>
                  </a:schemeClr>
                </a:solidFill>
                <a:latin typeface="Arial" panose="020B0604020202020204" pitchFamily="34" charset="0"/>
              </a:rPr>
              <a:t>και</a:t>
            </a:r>
            <a:r>
              <a:rPr lang="en-US" altLang="el-GR" b="1" dirty="0">
                <a:solidFill>
                  <a:schemeClr val="tx1">
                    <a:lumMod val="65000"/>
                    <a:lumOff val="35000"/>
                  </a:schemeClr>
                </a:solidFill>
                <a:latin typeface="Arial" panose="020B0604020202020204" pitchFamily="34" charset="0"/>
              </a:rPr>
              <a:t> II </a:t>
            </a:r>
            <a:r>
              <a:rPr lang="el-GR" altLang="el-GR" b="1" dirty="0">
                <a:solidFill>
                  <a:schemeClr val="tx1">
                    <a:lumMod val="65000"/>
                    <a:lumOff val="35000"/>
                  </a:schemeClr>
                </a:solidFill>
                <a:latin typeface="Arial" panose="020B0604020202020204" pitchFamily="34" charset="0"/>
              </a:rPr>
              <a:t>χωρίς </a:t>
            </a:r>
            <a:r>
              <a:rPr lang="el-GR" altLang="el-GR" b="1" dirty="0" err="1">
                <a:solidFill>
                  <a:schemeClr val="tx1">
                    <a:lumMod val="65000"/>
                    <a:lumOff val="35000"/>
                  </a:schemeClr>
                </a:solidFill>
                <a:latin typeface="Arial" panose="020B0604020202020204" pitchFamily="34" charset="0"/>
              </a:rPr>
              <a:t>π.κ</a:t>
            </a:r>
            <a:r>
              <a:rPr lang="el-GR" altLang="el-GR" b="1" dirty="0">
                <a:solidFill>
                  <a:schemeClr val="tx1">
                    <a:lumMod val="65000"/>
                    <a:lumOff val="35000"/>
                  </a:schemeClr>
                </a:solidFill>
                <a:latin typeface="Arial" panose="020B0604020202020204" pitchFamily="34" charset="0"/>
              </a:rPr>
              <a:t> </a:t>
            </a:r>
            <a:r>
              <a:rPr lang="el-GR" altLang="el-GR" sz="2400" b="1" dirty="0">
                <a:solidFill>
                  <a:schemeClr val="tx1">
                    <a:lumMod val="65000"/>
                    <a:lumOff val="35000"/>
                  </a:schemeClr>
                </a:solidFill>
                <a:latin typeface="Arial" panose="020B0604020202020204" pitchFamily="34" charset="0"/>
              </a:rPr>
              <a:t> </a:t>
            </a:r>
            <a:r>
              <a:rPr lang="el-GR" altLang="el-GR" sz="2400" dirty="0">
                <a:solidFill>
                  <a:schemeClr val="tx1">
                    <a:lumMod val="65000"/>
                    <a:lumOff val="35000"/>
                  </a:schemeClr>
                </a:solidFill>
                <a:latin typeface="Arial" panose="020B0604020202020204" pitchFamily="34" charset="0"/>
              </a:rPr>
              <a:t>           </a:t>
            </a:r>
            <a:endParaRPr lang="en-US" altLang="el-GR" sz="2400" dirty="0">
              <a:solidFill>
                <a:schemeClr val="tx1">
                  <a:lumMod val="65000"/>
                  <a:lumOff val="35000"/>
                </a:schemeClr>
              </a:solidFill>
              <a:latin typeface="Arial" panose="020B0604020202020204" pitchFamily="34" charset="0"/>
            </a:endParaRPr>
          </a:p>
          <a:p>
            <a:pPr>
              <a:lnSpc>
                <a:spcPct val="80000"/>
              </a:lnSpc>
              <a:buFontTx/>
              <a:buNone/>
            </a:pPr>
            <a:endParaRPr lang="el-GR" altLang="el-GR" dirty="0">
              <a:solidFill>
                <a:schemeClr val="tx1">
                  <a:lumMod val="65000"/>
                  <a:lumOff val="35000"/>
                </a:schemeClr>
              </a:solidFill>
              <a:latin typeface="Arial" panose="020B0604020202020204" pitchFamily="34" charset="0"/>
            </a:endParaRPr>
          </a:p>
          <a:p>
            <a:pPr>
              <a:lnSpc>
                <a:spcPct val="80000"/>
              </a:lnSpc>
              <a:buFontTx/>
              <a:buNone/>
            </a:pPr>
            <a:r>
              <a:rPr lang="el-GR" altLang="el-GR" b="1" dirty="0">
                <a:solidFill>
                  <a:srgbClr val="C00000"/>
                </a:solidFill>
                <a:latin typeface="Arial" panose="020B0604020202020204" pitchFamily="34" charset="0"/>
              </a:rPr>
              <a:t>Ενδιάμεσα στάδια</a:t>
            </a:r>
            <a:endParaRPr lang="en-US" altLang="el-GR" b="1" dirty="0">
              <a:solidFill>
                <a:srgbClr val="C00000"/>
              </a:solidFill>
              <a:latin typeface="Arial" panose="020B0604020202020204" pitchFamily="34" charset="0"/>
            </a:endParaRPr>
          </a:p>
          <a:p>
            <a:pPr>
              <a:lnSpc>
                <a:spcPct val="80000"/>
              </a:lnSpc>
              <a:buFontTx/>
              <a:buNone/>
            </a:pPr>
            <a:r>
              <a:rPr lang="en-US" altLang="el-GR" b="1" dirty="0">
                <a:solidFill>
                  <a:schemeClr val="tx1">
                    <a:lumMod val="65000"/>
                    <a:lumOff val="35000"/>
                  </a:schemeClr>
                </a:solidFill>
                <a:latin typeface="Arial" panose="020B0604020202020204" pitchFamily="34" charset="0"/>
              </a:rPr>
              <a:t>     I and IIA </a:t>
            </a:r>
            <a:r>
              <a:rPr lang="el-GR" altLang="el-GR" b="1" dirty="0">
                <a:solidFill>
                  <a:schemeClr val="tx1">
                    <a:lumMod val="65000"/>
                    <a:lumOff val="35000"/>
                  </a:schemeClr>
                </a:solidFill>
                <a:latin typeface="Arial" panose="020B0604020202020204" pitchFamily="34" charset="0"/>
              </a:rPr>
              <a:t>με </a:t>
            </a:r>
            <a:r>
              <a:rPr lang="el-GR" altLang="el-GR" b="1" dirty="0" err="1">
                <a:solidFill>
                  <a:schemeClr val="tx1">
                    <a:lumMod val="65000"/>
                    <a:lumOff val="35000"/>
                  </a:schemeClr>
                </a:solidFill>
                <a:latin typeface="Arial" panose="020B0604020202020204" pitchFamily="34" charset="0"/>
              </a:rPr>
              <a:t>π.κ</a:t>
            </a:r>
            <a:endParaRPr lang="en-US" altLang="el-GR" b="1" dirty="0">
              <a:solidFill>
                <a:schemeClr val="tx1">
                  <a:lumMod val="65000"/>
                  <a:lumOff val="35000"/>
                </a:schemeClr>
              </a:solidFill>
              <a:latin typeface="Arial" panose="020B0604020202020204" pitchFamily="34" charset="0"/>
            </a:endParaRPr>
          </a:p>
          <a:p>
            <a:pPr>
              <a:lnSpc>
                <a:spcPct val="80000"/>
              </a:lnSpc>
              <a:buFontTx/>
              <a:buNone/>
            </a:pPr>
            <a:r>
              <a:rPr lang="en-US" altLang="el-GR" b="1" dirty="0">
                <a:solidFill>
                  <a:schemeClr val="tx1">
                    <a:lumMod val="65000"/>
                    <a:lumOff val="35000"/>
                  </a:schemeClr>
                </a:solidFill>
                <a:latin typeface="Arial" panose="020B0604020202020204" pitchFamily="34" charset="0"/>
              </a:rPr>
              <a:t>     </a:t>
            </a:r>
            <a:r>
              <a:rPr lang="en-US" altLang="el-GR" b="1" i="1" dirty="0">
                <a:solidFill>
                  <a:schemeClr val="tx1">
                    <a:lumMod val="65000"/>
                    <a:lumOff val="35000"/>
                  </a:schemeClr>
                </a:solidFill>
                <a:latin typeface="Arial" panose="020B0604020202020204" pitchFamily="34" charset="0"/>
              </a:rPr>
              <a:t>IIB </a:t>
            </a:r>
            <a:r>
              <a:rPr lang="el-GR" altLang="el-GR" b="1" i="1" dirty="0">
                <a:solidFill>
                  <a:schemeClr val="tx1">
                    <a:lumMod val="65000"/>
                    <a:lumOff val="35000"/>
                  </a:schemeClr>
                </a:solidFill>
                <a:latin typeface="Arial" panose="020B0604020202020204" pitchFamily="34" charset="0"/>
              </a:rPr>
              <a:t>με </a:t>
            </a:r>
            <a:r>
              <a:rPr lang="el-GR" altLang="el-GR" b="1" i="1" dirty="0" err="1">
                <a:solidFill>
                  <a:schemeClr val="tx1">
                    <a:lumMod val="65000"/>
                    <a:lumOff val="35000"/>
                  </a:schemeClr>
                </a:solidFill>
                <a:latin typeface="Arial" panose="020B0604020202020204" pitchFamily="34" charset="0"/>
              </a:rPr>
              <a:t>π.κ</a:t>
            </a:r>
            <a:r>
              <a:rPr lang="el-GR" altLang="el-GR" b="1" i="1" dirty="0">
                <a:solidFill>
                  <a:schemeClr val="tx1">
                    <a:lumMod val="65000"/>
                    <a:lumOff val="35000"/>
                  </a:schemeClr>
                </a:solidFill>
                <a:latin typeface="Arial" panose="020B0604020202020204" pitchFamily="34" charset="0"/>
              </a:rPr>
              <a:t>.: </a:t>
            </a:r>
            <a:r>
              <a:rPr lang="en-US" altLang="el-GR" b="1" i="1" dirty="0">
                <a:solidFill>
                  <a:schemeClr val="tx1">
                    <a:lumMod val="65000"/>
                    <a:lumOff val="35000"/>
                  </a:schemeClr>
                </a:solidFill>
                <a:latin typeface="Arial" panose="020B0604020202020204" pitchFamily="34" charset="0"/>
              </a:rPr>
              <a:t> a, b</a:t>
            </a:r>
            <a:r>
              <a:rPr lang="el-GR" altLang="el-GR" b="1" i="1" dirty="0">
                <a:solidFill>
                  <a:schemeClr val="tx1">
                    <a:lumMod val="65000"/>
                    <a:lumOff val="35000"/>
                  </a:schemeClr>
                </a:solidFill>
                <a:latin typeface="Arial" panose="020B0604020202020204" pitchFamily="34" charset="0"/>
              </a:rPr>
              <a:t> </a:t>
            </a:r>
          </a:p>
          <a:p>
            <a:pPr>
              <a:lnSpc>
                <a:spcPct val="80000"/>
              </a:lnSpc>
              <a:buFontTx/>
              <a:buNone/>
            </a:pPr>
            <a:r>
              <a:rPr lang="el-GR" altLang="el-GR" sz="2400" i="1" dirty="0">
                <a:solidFill>
                  <a:schemeClr val="tx1">
                    <a:lumMod val="65000"/>
                    <a:lumOff val="35000"/>
                  </a:schemeClr>
                </a:solidFill>
                <a:latin typeface="Arial" panose="020B0604020202020204" pitchFamily="34" charset="0"/>
              </a:rPr>
              <a:t>     </a:t>
            </a:r>
            <a:endParaRPr lang="en-US" altLang="el-GR" sz="2400" i="1" dirty="0">
              <a:solidFill>
                <a:schemeClr val="tx1">
                  <a:lumMod val="65000"/>
                  <a:lumOff val="35000"/>
                </a:schemeClr>
              </a:solidFill>
              <a:latin typeface="Arial" panose="020B0604020202020204" pitchFamily="34" charset="0"/>
            </a:endParaRPr>
          </a:p>
          <a:p>
            <a:pPr>
              <a:lnSpc>
                <a:spcPct val="80000"/>
              </a:lnSpc>
              <a:buFontTx/>
              <a:buNone/>
            </a:pPr>
            <a:r>
              <a:rPr lang="el-GR" altLang="el-GR" b="1" dirty="0">
                <a:solidFill>
                  <a:srgbClr val="C00000"/>
                </a:solidFill>
                <a:latin typeface="Arial" panose="020B0604020202020204" pitchFamily="34" charset="0"/>
              </a:rPr>
              <a:t>Προχωρημένα στάδια</a:t>
            </a:r>
            <a:endParaRPr lang="en-US" altLang="el-GR" b="1" dirty="0">
              <a:solidFill>
                <a:srgbClr val="C00000"/>
              </a:solidFill>
              <a:latin typeface="Arial" panose="020B0604020202020204" pitchFamily="34" charset="0"/>
            </a:endParaRPr>
          </a:p>
          <a:p>
            <a:pPr>
              <a:lnSpc>
                <a:spcPct val="80000"/>
              </a:lnSpc>
              <a:buFontTx/>
              <a:buNone/>
            </a:pPr>
            <a:r>
              <a:rPr lang="en-US" altLang="el-GR" b="1" dirty="0">
                <a:solidFill>
                  <a:schemeClr val="tx1">
                    <a:lumMod val="65000"/>
                    <a:lumOff val="35000"/>
                  </a:schemeClr>
                </a:solidFill>
                <a:latin typeface="Arial" panose="020B0604020202020204" pitchFamily="34" charset="0"/>
              </a:rPr>
              <a:t> </a:t>
            </a:r>
            <a:r>
              <a:rPr lang="el-GR" altLang="el-GR" b="1" dirty="0">
                <a:solidFill>
                  <a:schemeClr val="tx1">
                    <a:lumMod val="65000"/>
                    <a:lumOff val="35000"/>
                  </a:schemeClr>
                </a:solidFill>
                <a:latin typeface="Arial" panose="020B0604020202020204" pitchFamily="34" charset="0"/>
              </a:rPr>
              <a:t>   </a:t>
            </a:r>
            <a:r>
              <a:rPr lang="en-US" altLang="el-GR" sz="2400" b="1" i="1" dirty="0">
                <a:solidFill>
                  <a:schemeClr val="tx1">
                    <a:lumMod val="65000"/>
                    <a:lumOff val="35000"/>
                  </a:schemeClr>
                </a:solidFill>
                <a:latin typeface="Arial" panose="020B0604020202020204" pitchFamily="34" charset="0"/>
              </a:rPr>
              <a:t>IIB </a:t>
            </a:r>
            <a:r>
              <a:rPr lang="el-GR" altLang="el-GR" sz="2400" b="1" i="1" dirty="0">
                <a:solidFill>
                  <a:schemeClr val="tx1">
                    <a:lumMod val="65000"/>
                    <a:lumOff val="35000"/>
                  </a:schemeClr>
                </a:solidFill>
                <a:latin typeface="Arial" panose="020B0604020202020204" pitchFamily="34" charset="0"/>
              </a:rPr>
              <a:t>με </a:t>
            </a:r>
            <a:r>
              <a:rPr lang="el-GR" altLang="el-GR" sz="2400" b="1" i="1" dirty="0" err="1">
                <a:solidFill>
                  <a:schemeClr val="tx1">
                    <a:lumMod val="65000"/>
                    <a:lumOff val="35000"/>
                  </a:schemeClr>
                </a:solidFill>
                <a:latin typeface="Arial" panose="020B0604020202020204" pitchFamily="34" charset="0"/>
              </a:rPr>
              <a:t>π.κ</a:t>
            </a:r>
            <a:r>
              <a:rPr lang="el-GR" altLang="el-GR" sz="2400" b="1" i="1" dirty="0">
                <a:solidFill>
                  <a:schemeClr val="tx1">
                    <a:lumMod val="65000"/>
                    <a:lumOff val="35000"/>
                  </a:schemeClr>
                </a:solidFill>
                <a:latin typeface="Arial" panose="020B0604020202020204" pitchFamily="34" charset="0"/>
              </a:rPr>
              <a:t>: </a:t>
            </a:r>
            <a:r>
              <a:rPr lang="en-US" altLang="el-GR" sz="2400" b="1" i="1" dirty="0">
                <a:solidFill>
                  <a:schemeClr val="tx1">
                    <a:lumMod val="65000"/>
                    <a:lumOff val="35000"/>
                  </a:schemeClr>
                </a:solidFill>
                <a:latin typeface="Arial" panose="020B0604020202020204" pitchFamily="34" charset="0"/>
              </a:rPr>
              <a:t>c, d</a:t>
            </a:r>
            <a:r>
              <a:rPr lang="el-GR" altLang="el-GR" sz="2400" b="1" i="1" dirty="0">
                <a:solidFill>
                  <a:schemeClr val="tx1">
                    <a:lumMod val="65000"/>
                    <a:lumOff val="35000"/>
                  </a:schemeClr>
                </a:solidFill>
                <a:latin typeface="Arial" panose="020B0604020202020204" pitchFamily="34" charset="0"/>
              </a:rPr>
              <a:t> </a:t>
            </a:r>
            <a:r>
              <a:rPr lang="en-US" altLang="el-GR" sz="2400" b="1" i="1" dirty="0">
                <a:solidFill>
                  <a:schemeClr val="tx1">
                    <a:lumMod val="65000"/>
                    <a:lumOff val="35000"/>
                  </a:schemeClr>
                </a:solidFill>
                <a:latin typeface="Arial" panose="020B0604020202020204" pitchFamily="34" charset="0"/>
              </a:rPr>
              <a:t>??</a:t>
            </a:r>
            <a:r>
              <a:rPr lang="en-US" altLang="el-GR" b="1" dirty="0">
                <a:solidFill>
                  <a:schemeClr val="tx1">
                    <a:lumMod val="65000"/>
                    <a:lumOff val="35000"/>
                  </a:schemeClr>
                </a:solidFill>
                <a:latin typeface="Arial" panose="020B0604020202020204" pitchFamily="34" charset="0"/>
              </a:rPr>
              <a:t> </a:t>
            </a:r>
          </a:p>
          <a:p>
            <a:pPr>
              <a:lnSpc>
                <a:spcPct val="80000"/>
              </a:lnSpc>
              <a:buFontTx/>
              <a:buNone/>
            </a:pPr>
            <a:r>
              <a:rPr lang="en-US" altLang="el-GR" sz="2400" b="1" dirty="0">
                <a:solidFill>
                  <a:schemeClr val="tx1">
                    <a:lumMod val="65000"/>
                    <a:lumOff val="35000"/>
                  </a:schemeClr>
                </a:solidFill>
                <a:latin typeface="Arial" panose="020B0604020202020204" pitchFamily="34" charset="0"/>
              </a:rPr>
              <a:t>     </a:t>
            </a:r>
            <a:r>
              <a:rPr lang="el-GR" altLang="el-GR" sz="2400" b="1" dirty="0">
                <a:solidFill>
                  <a:schemeClr val="tx1">
                    <a:lumMod val="65000"/>
                    <a:lumOff val="35000"/>
                  </a:schemeClr>
                </a:solidFill>
                <a:latin typeface="Arial" panose="020B0604020202020204" pitchFamily="34" charset="0"/>
              </a:rPr>
              <a:t>ΙΙΙ και </a:t>
            </a:r>
            <a:r>
              <a:rPr lang="en-US" altLang="el-GR" sz="2400" b="1" dirty="0">
                <a:solidFill>
                  <a:schemeClr val="tx1">
                    <a:lumMod val="65000"/>
                    <a:lumOff val="35000"/>
                  </a:schemeClr>
                </a:solidFill>
                <a:latin typeface="Arial" panose="020B0604020202020204" pitchFamily="34" charset="0"/>
              </a:rPr>
              <a:t>IV</a:t>
            </a:r>
            <a:endParaRPr lang="el-GR" altLang="el-GR" sz="2400" b="1" dirty="0">
              <a:solidFill>
                <a:schemeClr val="tx1">
                  <a:lumMod val="65000"/>
                  <a:lumOff val="35000"/>
                </a:schemeClr>
              </a:solidFill>
              <a:latin typeface="Arial" panose="020B0604020202020204" pitchFamily="34" charset="0"/>
            </a:endParaRPr>
          </a:p>
        </p:txBody>
      </p:sp>
      <p:sp>
        <p:nvSpPr>
          <p:cNvPr id="76803" name="Rectangle 5">
            <a:extLst>
              <a:ext uri="{FF2B5EF4-FFF2-40B4-BE49-F238E27FC236}">
                <a16:creationId xmlns:a16="http://schemas.microsoft.com/office/drawing/2014/main" xmlns="" id="{2FC18954-D82C-B19F-46FD-E3B8D5A25B78}"/>
              </a:ext>
            </a:extLst>
          </p:cNvPr>
          <p:cNvSpPr>
            <a:spLocks noGrp="1"/>
          </p:cNvSpPr>
          <p:nvPr>
            <p:ph type="body" sz="half" idx="2"/>
          </p:nvPr>
        </p:nvSpPr>
        <p:spPr>
          <a:xfrm>
            <a:off x="6410325" y="1885156"/>
            <a:ext cx="4357687" cy="3087688"/>
          </a:xfrm>
        </p:spPr>
        <p:txBody>
          <a:bodyPr/>
          <a:lstStyle/>
          <a:p>
            <a:pPr algn="ctr">
              <a:lnSpc>
                <a:spcPct val="80000"/>
              </a:lnSpc>
              <a:buFontTx/>
              <a:buNone/>
            </a:pPr>
            <a:r>
              <a:rPr lang="el-GR" altLang="el-GR" sz="2400" b="1" dirty="0">
                <a:solidFill>
                  <a:srgbClr val="C00000"/>
                </a:solidFill>
                <a:latin typeface="Arial" panose="020B0604020202020204" pitchFamily="34" charset="0"/>
              </a:rPr>
              <a:t>Παράγοντες Κινδύνου (</a:t>
            </a:r>
            <a:r>
              <a:rPr lang="el-GR" altLang="el-GR" sz="2400" b="1" dirty="0" err="1">
                <a:solidFill>
                  <a:srgbClr val="C00000"/>
                </a:solidFill>
                <a:latin typeface="Arial" panose="020B0604020202020204" pitchFamily="34" charset="0"/>
              </a:rPr>
              <a:t>π.κ</a:t>
            </a:r>
            <a:r>
              <a:rPr lang="el-GR" altLang="el-GR" sz="2400" b="1" dirty="0">
                <a:solidFill>
                  <a:srgbClr val="C00000"/>
                </a:solidFill>
                <a:latin typeface="Arial" panose="020B0604020202020204" pitchFamily="34" charset="0"/>
              </a:rPr>
              <a:t>.)</a:t>
            </a:r>
            <a:endParaRPr lang="en-US" altLang="el-GR" sz="2400" b="1" dirty="0">
              <a:solidFill>
                <a:srgbClr val="C00000"/>
              </a:solidFill>
              <a:latin typeface="Arial" panose="020B0604020202020204" pitchFamily="34" charset="0"/>
            </a:endParaRPr>
          </a:p>
          <a:p>
            <a:pPr algn="ctr">
              <a:lnSpc>
                <a:spcPct val="80000"/>
              </a:lnSpc>
              <a:buFontTx/>
              <a:buNone/>
            </a:pPr>
            <a:endParaRPr lang="en-US" altLang="el-GR" sz="2400" dirty="0">
              <a:solidFill>
                <a:srgbClr val="99FF33"/>
              </a:solidFill>
              <a:latin typeface="Arial" panose="020B0604020202020204" pitchFamily="34" charset="0"/>
            </a:endParaRPr>
          </a:p>
          <a:p>
            <a:pPr>
              <a:lnSpc>
                <a:spcPct val="80000"/>
              </a:lnSpc>
              <a:buFontTx/>
              <a:buNone/>
            </a:pPr>
            <a:r>
              <a:rPr lang="en-US" altLang="el-GR" sz="2400" dirty="0">
                <a:latin typeface="Tahoma" panose="020B0604030504040204" pitchFamily="34" charset="0"/>
                <a:cs typeface="Tahoma" panose="020B0604030504040204" pitchFamily="34" charset="0"/>
              </a:rPr>
              <a:t>a. A+</a:t>
            </a:r>
            <a:r>
              <a:rPr lang="el-GR" altLang="el-GR" sz="2400" dirty="0">
                <a:latin typeface="Tahoma" panose="020B0604030504040204" pitchFamily="34" charset="0"/>
                <a:cs typeface="Tahoma" panose="020B0604030504040204" pitchFamily="34" charset="0"/>
              </a:rPr>
              <a:t>ΤΚΕ</a:t>
            </a:r>
            <a:r>
              <a:rPr lang="en-US" altLang="el-GR" sz="2400" dirty="0">
                <a:latin typeface="Tahoma" panose="020B0604030504040204" pitchFamily="34" charset="0"/>
                <a:cs typeface="Tahoma" panose="020B0604030504040204" pitchFamily="34" charset="0"/>
              </a:rPr>
              <a:t>&gt;50 </a:t>
            </a:r>
            <a:r>
              <a:rPr lang="el-GR" altLang="el-GR" sz="2400" dirty="0">
                <a:latin typeface="Tahoma" panose="020B0604030504040204" pitchFamily="34" charset="0"/>
                <a:cs typeface="Tahoma" panose="020B0604030504040204" pitchFamily="34" charset="0"/>
              </a:rPr>
              <a:t>ή</a:t>
            </a:r>
            <a:r>
              <a:rPr lang="en-US" altLang="el-GR" sz="2400" dirty="0">
                <a:latin typeface="Tahoma" panose="020B0604030504040204" pitchFamily="34" charset="0"/>
                <a:cs typeface="Tahoma" panose="020B0604030504040204" pitchFamily="34" charset="0"/>
              </a:rPr>
              <a:t> B+</a:t>
            </a:r>
            <a:r>
              <a:rPr lang="el-GR" altLang="el-GR" sz="2400" dirty="0">
                <a:latin typeface="Tahoma" panose="020B0604030504040204" pitchFamily="34" charset="0"/>
                <a:cs typeface="Tahoma" panose="020B0604030504040204" pitchFamily="34" charset="0"/>
              </a:rPr>
              <a:t>ΤΚΕ</a:t>
            </a:r>
            <a:r>
              <a:rPr lang="en-US" altLang="el-GR" sz="2400" dirty="0">
                <a:latin typeface="Tahoma" panose="020B0604030504040204" pitchFamily="34" charset="0"/>
                <a:cs typeface="Tahoma" panose="020B0604030504040204" pitchFamily="34" charset="0"/>
              </a:rPr>
              <a:t>&gt;30</a:t>
            </a:r>
          </a:p>
          <a:p>
            <a:pPr>
              <a:lnSpc>
                <a:spcPct val="80000"/>
              </a:lnSpc>
              <a:buFontTx/>
              <a:buNone/>
            </a:pPr>
            <a:r>
              <a:rPr lang="en-US" altLang="el-GR" sz="2400" dirty="0">
                <a:latin typeface="Tahoma" panose="020B0604030504040204" pitchFamily="34" charset="0"/>
                <a:cs typeface="Tahoma" panose="020B0604030504040204" pitchFamily="34" charset="0"/>
              </a:rPr>
              <a:t>b. ≥3 (or 4) </a:t>
            </a:r>
            <a:r>
              <a:rPr lang="el-GR" altLang="el-GR" sz="2400" dirty="0">
                <a:latin typeface="Tahoma" panose="020B0604030504040204" pitchFamily="34" charset="0"/>
                <a:cs typeface="Tahoma" panose="020B0604030504040204" pitchFamily="34" charset="0"/>
              </a:rPr>
              <a:t>προσβεβλημένες </a:t>
            </a:r>
            <a:r>
              <a:rPr lang="el-GR" altLang="el-GR" sz="2400" dirty="0" err="1">
                <a:latin typeface="Tahoma" panose="020B0604030504040204" pitchFamily="34" charset="0"/>
                <a:cs typeface="Tahoma" panose="020B0604030504040204" pitchFamily="34" charset="0"/>
              </a:rPr>
              <a:t>λεμφαδενικές</a:t>
            </a:r>
            <a:r>
              <a:rPr lang="el-GR" altLang="el-GR" sz="2400" dirty="0">
                <a:latin typeface="Tahoma" panose="020B0604030504040204" pitchFamily="34" charset="0"/>
                <a:cs typeface="Tahoma" panose="020B0604030504040204" pitchFamily="34" charset="0"/>
              </a:rPr>
              <a:t> περιοχές</a:t>
            </a:r>
            <a:endParaRPr lang="en-US" altLang="el-GR" sz="2400" dirty="0">
              <a:latin typeface="Tahoma" panose="020B0604030504040204" pitchFamily="34" charset="0"/>
              <a:cs typeface="Tahoma" panose="020B0604030504040204" pitchFamily="34" charset="0"/>
            </a:endParaRPr>
          </a:p>
          <a:p>
            <a:pPr>
              <a:lnSpc>
                <a:spcPct val="80000"/>
              </a:lnSpc>
              <a:buFontTx/>
              <a:buNone/>
            </a:pPr>
            <a:r>
              <a:rPr lang="en-US" altLang="el-GR" sz="2400" dirty="0">
                <a:latin typeface="Tahoma" panose="020B0604030504040204" pitchFamily="34" charset="0"/>
                <a:cs typeface="Tahoma" panose="020B0604030504040204" pitchFamily="34" charset="0"/>
              </a:rPr>
              <a:t>c. </a:t>
            </a:r>
            <a:r>
              <a:rPr lang="el-GR" altLang="el-GR" sz="2400" dirty="0">
                <a:latin typeface="Tahoma" panose="020B0604030504040204" pitchFamily="34" charset="0"/>
                <a:cs typeface="Tahoma" panose="020B0604030504040204" pitchFamily="34" charset="0"/>
              </a:rPr>
              <a:t>Ογκώδης νόσος </a:t>
            </a:r>
            <a:r>
              <a:rPr lang="el-GR" altLang="el-GR" sz="2400" dirty="0" err="1">
                <a:latin typeface="Tahoma" panose="020B0604030504040204" pitchFamily="34" charset="0"/>
                <a:cs typeface="Tahoma" panose="020B0604030504040204" pitchFamily="34" charset="0"/>
              </a:rPr>
              <a:t>μεσοθωρακίου</a:t>
            </a:r>
            <a:endParaRPr lang="en-US" altLang="el-GR" sz="2400" dirty="0">
              <a:latin typeface="Tahoma" panose="020B0604030504040204" pitchFamily="34" charset="0"/>
              <a:cs typeface="Tahoma" panose="020B0604030504040204" pitchFamily="34" charset="0"/>
            </a:endParaRPr>
          </a:p>
          <a:p>
            <a:pPr>
              <a:lnSpc>
                <a:spcPct val="80000"/>
              </a:lnSpc>
              <a:buFontTx/>
              <a:buNone/>
            </a:pPr>
            <a:r>
              <a:rPr lang="en-US" altLang="el-GR" sz="2400" dirty="0">
                <a:latin typeface="Tahoma" panose="020B0604030504040204" pitchFamily="34" charset="0"/>
                <a:cs typeface="Tahoma" panose="020B0604030504040204" pitchFamily="34" charset="0"/>
              </a:rPr>
              <a:t>d. </a:t>
            </a:r>
            <a:r>
              <a:rPr lang="el-GR" altLang="el-GR" sz="2400" dirty="0" err="1">
                <a:latin typeface="Tahoma" panose="020B0604030504040204" pitchFamily="34" charset="0"/>
                <a:cs typeface="Tahoma" panose="020B0604030504040204" pitchFamily="34" charset="0"/>
              </a:rPr>
              <a:t>Εξωλεμφαδενική</a:t>
            </a:r>
            <a:r>
              <a:rPr lang="el-GR" altLang="el-GR" sz="2400" dirty="0">
                <a:latin typeface="Tahoma" panose="020B0604030504040204" pitchFamily="34" charset="0"/>
                <a:cs typeface="Tahoma" panose="020B0604030504040204" pitchFamily="34" charset="0"/>
              </a:rPr>
              <a:t> νόσος</a:t>
            </a:r>
          </a:p>
          <a:p>
            <a:pPr>
              <a:lnSpc>
                <a:spcPct val="80000"/>
              </a:lnSpc>
              <a:buFontTx/>
              <a:buNone/>
            </a:pPr>
            <a:endParaRPr lang="en-US" altLang="el-GR" sz="2400" dirty="0">
              <a:solidFill>
                <a:srgbClr val="FF0000"/>
              </a:solidFill>
              <a:latin typeface="Arial" panose="020B0604020202020204" pitchFamily="34" charset="0"/>
            </a:endParaRPr>
          </a:p>
          <a:p>
            <a:pPr>
              <a:lnSpc>
                <a:spcPct val="80000"/>
              </a:lnSpc>
              <a:buFontTx/>
              <a:buNone/>
            </a:pPr>
            <a:endParaRPr lang="el-GR" altLang="el-GR" sz="2400" dirty="0">
              <a:solidFill>
                <a:srgbClr val="FF0000"/>
              </a:solidFill>
              <a:latin typeface="Arial" panose="020B0604020202020204" pitchFamily="34" charset="0"/>
            </a:endParaRPr>
          </a:p>
          <a:p>
            <a:pPr>
              <a:lnSpc>
                <a:spcPct val="80000"/>
              </a:lnSpc>
              <a:buFontTx/>
              <a:buNone/>
            </a:pPr>
            <a:endParaRPr lang="en-US" altLang="el-GR" sz="2400" dirty="0">
              <a:solidFill>
                <a:srgbClr val="FF0000"/>
              </a:solidFill>
              <a:latin typeface="Arial" panose="020B0604020202020204" pitchFamily="34" charset="0"/>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2" descr="04f1a">
            <a:extLst>
              <a:ext uri="{FF2B5EF4-FFF2-40B4-BE49-F238E27FC236}">
                <a16:creationId xmlns:a16="http://schemas.microsoft.com/office/drawing/2014/main" xmlns="" id="{FD3BE423-34A4-0C14-B143-C05D10CB4529}"/>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1281546"/>
            <a:ext cx="5022273" cy="40503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7826" name="Text Box 3">
            <a:extLst>
              <a:ext uri="{FF2B5EF4-FFF2-40B4-BE49-F238E27FC236}">
                <a16:creationId xmlns:a16="http://schemas.microsoft.com/office/drawing/2014/main" xmlns="" id="{1F1D9C45-9D6D-4655-FDBF-6670BDB0F04C}"/>
              </a:ext>
            </a:extLst>
          </p:cNvPr>
          <p:cNvSpPr txBox="1">
            <a:spLocks noChangeArrowheads="1"/>
          </p:cNvSpPr>
          <p:nvPr/>
        </p:nvSpPr>
        <p:spPr bwMode="auto">
          <a:xfrm>
            <a:off x="7788491" y="1689893"/>
            <a:ext cx="3277970" cy="3478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eaLnBrk="1" hangingPunct="1">
              <a:spcBef>
                <a:spcPct val="50000"/>
              </a:spcBef>
              <a:buClr>
                <a:srgbClr val="FF0000"/>
              </a:buClr>
              <a:buSzTx/>
              <a:buFont typeface="Wingdings" pitchFamily="2" charset="2"/>
              <a:buNone/>
            </a:pPr>
            <a:r>
              <a:rPr lang="el-GR" altLang="el-GR" sz="1800" b="1" i="1" dirty="0">
                <a:solidFill>
                  <a:srgbClr val="C00000"/>
                </a:solidFill>
                <a:latin typeface="Arial" panose="020B0604020202020204" pitchFamily="34" charset="0"/>
              </a:rPr>
              <a:t>Αρνητικοί προγνωστικοί παράγοντες</a:t>
            </a:r>
            <a:endParaRPr lang="en-US" altLang="el-GR" sz="1800" b="1" i="1" dirty="0">
              <a:solidFill>
                <a:srgbClr val="C00000"/>
              </a:solidFill>
              <a:latin typeface="Arial" panose="020B0604020202020204" pitchFamily="34" charset="0"/>
            </a:endParaRPr>
          </a:p>
          <a:p>
            <a:pPr eaLnBrk="1" hangingPunct="1">
              <a:spcBef>
                <a:spcPct val="50000"/>
              </a:spcBef>
              <a:buClr>
                <a:srgbClr val="FF0000"/>
              </a:buClr>
              <a:buSzTx/>
              <a:buFont typeface="Wingdings" pitchFamily="2" charset="2"/>
              <a:buNone/>
            </a:pPr>
            <a:r>
              <a:rPr lang="en-US" altLang="el-GR" sz="1600" b="1" dirty="0">
                <a:latin typeface="Arial" panose="020B0604020202020204" pitchFamily="34" charset="0"/>
              </a:rPr>
              <a:t>    </a:t>
            </a:r>
            <a:r>
              <a:rPr lang="el-GR" altLang="el-GR" sz="1600" b="1" dirty="0">
                <a:latin typeface="Arial" panose="020B0604020202020204" pitchFamily="34" charset="0"/>
              </a:rPr>
              <a:t> -  </a:t>
            </a:r>
            <a:r>
              <a:rPr lang="en-US" altLang="el-GR" sz="1600" b="1" dirty="0">
                <a:latin typeface="Arial" panose="020B0604020202020204" pitchFamily="34" charset="0"/>
              </a:rPr>
              <a:t> Age</a:t>
            </a:r>
            <a:r>
              <a:rPr lang="el-GR" altLang="el-GR" sz="1600" b="1" dirty="0">
                <a:latin typeface="Arial" panose="020B0604020202020204" pitchFamily="34" charset="0"/>
              </a:rPr>
              <a:t> </a:t>
            </a:r>
            <a:r>
              <a:rPr lang="el-GR" altLang="el-GR" sz="1600" b="1" dirty="0">
                <a:latin typeface="Arial" panose="020B0604020202020204" pitchFamily="34" charset="0"/>
                <a:sym typeface="Symbol" pitchFamily="2" charset="2"/>
              </a:rPr>
              <a:t>45 </a:t>
            </a:r>
            <a:r>
              <a:rPr lang="en-US" altLang="el-GR" sz="1600" b="1" dirty="0" err="1">
                <a:latin typeface="Arial" panose="020B0604020202020204" pitchFamily="34" charset="0"/>
                <a:sym typeface="Symbol" pitchFamily="2" charset="2"/>
              </a:rPr>
              <a:t>yrs</a:t>
            </a:r>
            <a:endParaRPr lang="el-GR" altLang="el-GR" sz="1600" b="1" dirty="0">
              <a:latin typeface="Arial" panose="020B0604020202020204" pitchFamily="34" charset="0"/>
            </a:endParaRPr>
          </a:p>
          <a:p>
            <a:pPr eaLnBrk="1" hangingPunct="1">
              <a:spcBef>
                <a:spcPct val="50000"/>
              </a:spcBef>
              <a:buClr>
                <a:srgbClr val="FF0000"/>
              </a:buClr>
              <a:buSzTx/>
              <a:buFont typeface="Wingdings" pitchFamily="2" charset="2"/>
              <a:buNone/>
            </a:pPr>
            <a:r>
              <a:rPr lang="el-GR" altLang="el-GR" sz="1600" b="1" dirty="0">
                <a:latin typeface="Arial" panose="020B0604020202020204" pitchFamily="34" charset="0"/>
              </a:rPr>
              <a:t> </a:t>
            </a:r>
            <a:r>
              <a:rPr lang="en-US" altLang="el-GR" sz="1600" b="1" dirty="0">
                <a:latin typeface="Arial" panose="020B0604020202020204" pitchFamily="34" charset="0"/>
              </a:rPr>
              <a:t>    </a:t>
            </a:r>
            <a:r>
              <a:rPr lang="el-GR" altLang="el-GR" sz="1600" b="1" dirty="0">
                <a:latin typeface="Arial" panose="020B0604020202020204" pitchFamily="34" charset="0"/>
              </a:rPr>
              <a:t>- </a:t>
            </a:r>
            <a:r>
              <a:rPr lang="en-US" altLang="el-GR" sz="1600" b="1" dirty="0">
                <a:latin typeface="Arial" panose="020B0604020202020204" pitchFamily="34" charset="0"/>
              </a:rPr>
              <a:t> </a:t>
            </a:r>
            <a:r>
              <a:rPr lang="el-GR" altLang="el-GR" sz="1600" b="1" dirty="0">
                <a:latin typeface="Arial" panose="020B0604020202020204" pitchFamily="34" charset="0"/>
              </a:rPr>
              <a:t> </a:t>
            </a:r>
            <a:r>
              <a:rPr lang="en-US" altLang="el-GR" sz="1600" b="1" dirty="0">
                <a:latin typeface="Arial" panose="020B0604020202020204" pitchFamily="34" charset="0"/>
              </a:rPr>
              <a:t>Male gender</a:t>
            </a:r>
            <a:endParaRPr lang="el-GR" altLang="el-GR" sz="1600" b="1" dirty="0">
              <a:latin typeface="Arial" panose="020B0604020202020204" pitchFamily="34" charset="0"/>
            </a:endParaRPr>
          </a:p>
          <a:p>
            <a:pPr eaLnBrk="1" hangingPunct="1">
              <a:spcBef>
                <a:spcPct val="50000"/>
              </a:spcBef>
              <a:buClr>
                <a:srgbClr val="FF0000"/>
              </a:buClr>
              <a:buSzTx/>
              <a:buFont typeface="Wingdings" pitchFamily="2" charset="2"/>
              <a:buNone/>
            </a:pPr>
            <a:r>
              <a:rPr lang="el-GR" altLang="el-GR" sz="1600" b="1" dirty="0">
                <a:latin typeface="Arial" panose="020B0604020202020204" pitchFamily="34" charset="0"/>
              </a:rPr>
              <a:t> </a:t>
            </a:r>
            <a:r>
              <a:rPr lang="en-US" altLang="el-GR" sz="1600" b="1" dirty="0">
                <a:latin typeface="Arial" panose="020B0604020202020204" pitchFamily="34" charset="0"/>
              </a:rPr>
              <a:t>    </a:t>
            </a:r>
            <a:r>
              <a:rPr lang="el-GR" altLang="el-GR" sz="1600" b="1" dirty="0">
                <a:latin typeface="Arial" panose="020B0604020202020204" pitchFamily="34" charset="0"/>
              </a:rPr>
              <a:t>- </a:t>
            </a:r>
            <a:r>
              <a:rPr lang="en-US" altLang="el-GR" sz="1600" b="1" dirty="0">
                <a:latin typeface="Arial" panose="020B0604020202020204" pitchFamily="34" charset="0"/>
              </a:rPr>
              <a:t> </a:t>
            </a:r>
            <a:r>
              <a:rPr lang="el-GR" altLang="el-GR" sz="1600" b="1" dirty="0">
                <a:latin typeface="Arial" panose="020B0604020202020204" pitchFamily="34" charset="0"/>
              </a:rPr>
              <a:t> </a:t>
            </a:r>
            <a:r>
              <a:rPr lang="en-US" altLang="el-GR" sz="1600" b="1" dirty="0">
                <a:latin typeface="Arial" panose="020B0604020202020204" pitchFamily="34" charset="0"/>
              </a:rPr>
              <a:t>Stage</a:t>
            </a:r>
            <a:r>
              <a:rPr lang="el-GR" altLang="el-GR" sz="1600" b="1" dirty="0">
                <a:latin typeface="Arial" panose="020B0604020202020204" pitchFamily="34" charset="0"/>
              </a:rPr>
              <a:t> </a:t>
            </a:r>
            <a:r>
              <a:rPr lang="en-US" altLang="el-GR" sz="1600" b="1" dirty="0">
                <a:latin typeface="Arial" panose="020B0604020202020204" pitchFamily="34" charset="0"/>
              </a:rPr>
              <a:t>IV</a:t>
            </a:r>
          </a:p>
          <a:p>
            <a:pPr eaLnBrk="1" hangingPunct="1">
              <a:spcBef>
                <a:spcPct val="50000"/>
              </a:spcBef>
              <a:buClr>
                <a:srgbClr val="FF0000"/>
              </a:buClr>
              <a:buSzTx/>
              <a:buFont typeface="Wingdings" pitchFamily="2" charset="2"/>
              <a:buNone/>
            </a:pPr>
            <a:r>
              <a:rPr lang="el-GR" altLang="el-GR" sz="1600" b="1" dirty="0">
                <a:latin typeface="Arial" panose="020B0604020202020204" pitchFamily="34" charset="0"/>
              </a:rPr>
              <a:t> </a:t>
            </a:r>
            <a:r>
              <a:rPr lang="en-US" altLang="el-GR" sz="1600" b="1" dirty="0">
                <a:latin typeface="Arial" panose="020B0604020202020204" pitchFamily="34" charset="0"/>
              </a:rPr>
              <a:t>    </a:t>
            </a:r>
            <a:r>
              <a:rPr lang="el-GR" altLang="el-GR" sz="1600" b="1" dirty="0">
                <a:latin typeface="Arial" panose="020B0604020202020204" pitchFamily="34" charset="0"/>
              </a:rPr>
              <a:t>-  </a:t>
            </a:r>
            <a:r>
              <a:rPr lang="en-US" altLang="el-GR" sz="1600" b="1" dirty="0">
                <a:latin typeface="Arial" panose="020B0604020202020204" pitchFamily="34" charset="0"/>
              </a:rPr>
              <a:t>Hemoglobin</a:t>
            </a:r>
            <a:r>
              <a:rPr lang="el-GR" altLang="el-GR" sz="1600" b="1" dirty="0">
                <a:latin typeface="Arial" panose="020B0604020202020204" pitchFamily="34" charset="0"/>
              </a:rPr>
              <a:t> &lt;10.5 </a:t>
            </a:r>
            <a:r>
              <a:rPr lang="en-US" altLang="el-GR" sz="1600" b="1" dirty="0">
                <a:latin typeface="Arial" panose="020B0604020202020204" pitchFamily="34" charset="0"/>
              </a:rPr>
              <a:t>g/dl</a:t>
            </a:r>
          </a:p>
          <a:p>
            <a:pPr eaLnBrk="1" hangingPunct="1">
              <a:spcBef>
                <a:spcPct val="50000"/>
              </a:spcBef>
              <a:buClr>
                <a:srgbClr val="FF0000"/>
              </a:buClr>
              <a:buSzTx/>
              <a:buFont typeface="Wingdings" pitchFamily="2" charset="2"/>
              <a:buNone/>
            </a:pPr>
            <a:r>
              <a:rPr lang="en-US" altLang="el-GR" sz="1600" b="1" dirty="0">
                <a:latin typeface="Arial" panose="020B0604020202020204" pitchFamily="34" charset="0"/>
              </a:rPr>
              <a:t>     </a:t>
            </a:r>
            <a:r>
              <a:rPr lang="el-GR" altLang="el-GR" sz="1600" b="1" dirty="0">
                <a:latin typeface="Arial" panose="020B0604020202020204" pitchFamily="34" charset="0"/>
              </a:rPr>
              <a:t>-  </a:t>
            </a:r>
            <a:r>
              <a:rPr lang="en-US" altLang="el-GR" sz="1600" b="1" dirty="0">
                <a:latin typeface="Arial" panose="020B0604020202020204" pitchFamily="34" charset="0"/>
              </a:rPr>
              <a:t>WBC</a:t>
            </a:r>
            <a:r>
              <a:rPr lang="el-GR" altLang="el-GR" sz="1600" b="1" dirty="0">
                <a:latin typeface="Arial" panose="020B0604020202020204" pitchFamily="34" charset="0"/>
              </a:rPr>
              <a:t> </a:t>
            </a:r>
            <a:r>
              <a:rPr lang="en-US" altLang="el-GR" sz="1600" b="1" dirty="0">
                <a:latin typeface="Arial" panose="020B0604020202020204" pitchFamily="34" charset="0"/>
                <a:sym typeface="Symbol" pitchFamily="2" charset="2"/>
              </a:rPr>
              <a:t>15x10</a:t>
            </a:r>
            <a:r>
              <a:rPr lang="en-US" altLang="el-GR" sz="1600" b="1" baseline="30000" dirty="0">
                <a:latin typeface="Arial" panose="020B0604020202020204" pitchFamily="34" charset="0"/>
                <a:sym typeface="Symbol" pitchFamily="2" charset="2"/>
              </a:rPr>
              <a:t>9</a:t>
            </a:r>
            <a:r>
              <a:rPr lang="en-US" altLang="el-GR" sz="1600" b="1" dirty="0">
                <a:latin typeface="Arial" panose="020B0604020202020204" pitchFamily="34" charset="0"/>
                <a:sym typeface="Symbol" pitchFamily="2" charset="2"/>
              </a:rPr>
              <a:t>/l</a:t>
            </a:r>
          </a:p>
          <a:p>
            <a:pPr eaLnBrk="1" hangingPunct="1">
              <a:spcBef>
                <a:spcPct val="50000"/>
              </a:spcBef>
              <a:buClr>
                <a:srgbClr val="FF0000"/>
              </a:buClr>
              <a:buSzTx/>
              <a:buFont typeface="Wingdings" pitchFamily="2" charset="2"/>
              <a:buNone/>
            </a:pPr>
            <a:r>
              <a:rPr lang="en-US" altLang="el-GR" sz="1600" b="1" dirty="0">
                <a:latin typeface="Arial" panose="020B0604020202020204" pitchFamily="34" charset="0"/>
                <a:sym typeface="Symbol" pitchFamily="2" charset="2"/>
              </a:rPr>
              <a:t>     </a:t>
            </a:r>
            <a:r>
              <a:rPr lang="el-GR" altLang="el-GR" sz="1600" b="1" dirty="0">
                <a:latin typeface="Arial" panose="020B0604020202020204" pitchFamily="34" charset="0"/>
                <a:sym typeface="Symbol" pitchFamily="2" charset="2"/>
              </a:rPr>
              <a:t>- </a:t>
            </a:r>
            <a:r>
              <a:rPr lang="en-US" altLang="el-GR" sz="1600" b="1" dirty="0">
                <a:latin typeface="Arial" panose="020B0604020202020204" pitchFamily="34" charset="0"/>
                <a:sym typeface="Symbol" pitchFamily="2" charset="2"/>
              </a:rPr>
              <a:t> Lymphocytes</a:t>
            </a:r>
            <a:r>
              <a:rPr lang="el-GR" altLang="el-GR" sz="1600" b="1" dirty="0">
                <a:latin typeface="Arial" panose="020B0604020202020204" pitchFamily="34" charset="0"/>
                <a:sym typeface="Symbol" pitchFamily="2" charset="2"/>
              </a:rPr>
              <a:t> </a:t>
            </a:r>
            <a:r>
              <a:rPr lang="en-US" altLang="el-GR" sz="1600" b="1" dirty="0">
                <a:latin typeface="Arial" panose="020B0604020202020204" pitchFamily="34" charset="0"/>
                <a:sym typeface="Symbol" pitchFamily="2" charset="2"/>
              </a:rPr>
              <a:t>    </a:t>
            </a:r>
            <a:r>
              <a:rPr lang="el-GR" altLang="el-GR" sz="1600" b="1" dirty="0">
                <a:latin typeface="Arial" panose="020B0604020202020204" pitchFamily="34" charset="0"/>
                <a:sym typeface="Symbol" pitchFamily="2" charset="2"/>
              </a:rPr>
              <a:t>	&lt;0.6</a:t>
            </a:r>
            <a:r>
              <a:rPr lang="en-US" altLang="el-GR" sz="1600" b="1" dirty="0">
                <a:latin typeface="Arial" panose="020B0604020202020204" pitchFamily="34" charset="0"/>
                <a:sym typeface="Symbol" pitchFamily="2" charset="2"/>
              </a:rPr>
              <a:t>x10</a:t>
            </a:r>
            <a:r>
              <a:rPr lang="en-US" altLang="el-GR" sz="1600" b="1" baseline="30000" dirty="0">
                <a:latin typeface="Arial" panose="020B0604020202020204" pitchFamily="34" charset="0"/>
                <a:sym typeface="Symbol" pitchFamily="2" charset="2"/>
              </a:rPr>
              <a:t>9</a:t>
            </a:r>
            <a:r>
              <a:rPr lang="en-US" altLang="el-GR" sz="1600" b="1" dirty="0">
                <a:latin typeface="Arial" panose="020B0604020202020204" pitchFamily="34" charset="0"/>
                <a:sym typeface="Symbol" pitchFamily="2" charset="2"/>
              </a:rPr>
              <a:t>/l or</a:t>
            </a:r>
            <a:r>
              <a:rPr lang="el-GR" altLang="el-GR" sz="1600" b="1" dirty="0">
                <a:latin typeface="Arial" panose="020B0604020202020204" pitchFamily="34" charset="0"/>
                <a:sym typeface="Symbol" pitchFamily="2" charset="2"/>
              </a:rPr>
              <a:t> &lt;8%</a:t>
            </a:r>
          </a:p>
          <a:p>
            <a:pPr eaLnBrk="1" hangingPunct="1">
              <a:spcBef>
                <a:spcPct val="50000"/>
              </a:spcBef>
              <a:buClr>
                <a:srgbClr val="FF0000"/>
              </a:buClr>
              <a:buSzTx/>
              <a:buFont typeface="Wingdings" pitchFamily="2" charset="2"/>
              <a:buNone/>
            </a:pPr>
            <a:r>
              <a:rPr lang="el-GR" altLang="el-GR" sz="1600" b="1" dirty="0">
                <a:latin typeface="Arial" panose="020B0604020202020204" pitchFamily="34" charset="0"/>
                <a:sym typeface="Symbol" pitchFamily="2" charset="2"/>
              </a:rPr>
              <a:t> </a:t>
            </a:r>
            <a:r>
              <a:rPr lang="en-US" altLang="el-GR" sz="1600" b="1" dirty="0">
                <a:latin typeface="Arial" panose="020B0604020202020204" pitchFamily="34" charset="0"/>
                <a:sym typeface="Symbol" pitchFamily="2" charset="2"/>
              </a:rPr>
              <a:t>    </a:t>
            </a:r>
            <a:r>
              <a:rPr lang="el-GR" altLang="el-GR" sz="1600" b="1" dirty="0">
                <a:latin typeface="Arial" panose="020B0604020202020204" pitchFamily="34" charset="0"/>
                <a:sym typeface="Symbol" pitchFamily="2" charset="2"/>
              </a:rPr>
              <a:t>-  </a:t>
            </a:r>
            <a:r>
              <a:rPr lang="en-US" altLang="el-GR" sz="1600" b="1" dirty="0">
                <a:latin typeface="Arial" panose="020B0604020202020204" pitchFamily="34" charset="0"/>
                <a:sym typeface="Symbol" pitchFamily="2" charset="2"/>
              </a:rPr>
              <a:t>Albumin</a:t>
            </a:r>
            <a:r>
              <a:rPr lang="el-GR" altLang="el-GR" sz="1600" b="1" dirty="0">
                <a:latin typeface="Arial" panose="020B0604020202020204" pitchFamily="34" charset="0"/>
                <a:sym typeface="Symbol" pitchFamily="2" charset="2"/>
              </a:rPr>
              <a:t> &lt;</a:t>
            </a:r>
            <a:r>
              <a:rPr lang="en-US" altLang="el-GR" sz="1600" b="1" dirty="0">
                <a:latin typeface="Arial" panose="020B0604020202020204" pitchFamily="34" charset="0"/>
                <a:sym typeface="Symbol" pitchFamily="2" charset="2"/>
              </a:rPr>
              <a:t>4g/dl</a:t>
            </a:r>
            <a:endParaRPr lang="el-GR" altLang="el-GR" sz="1600" b="1" dirty="0">
              <a:latin typeface="Arial" panose="020B0604020202020204" pitchFamily="34" charset="0"/>
              <a:sym typeface="Symbol" pitchFamily="2" charset="2"/>
            </a:endParaRPr>
          </a:p>
        </p:txBody>
      </p:sp>
      <p:sp>
        <p:nvSpPr>
          <p:cNvPr id="77827" name="Text Box 4">
            <a:extLst>
              <a:ext uri="{FF2B5EF4-FFF2-40B4-BE49-F238E27FC236}">
                <a16:creationId xmlns:a16="http://schemas.microsoft.com/office/drawing/2014/main" xmlns="" id="{74E04E6A-62BE-10A2-D2B0-04B9B3DD90B2}"/>
              </a:ext>
            </a:extLst>
          </p:cNvPr>
          <p:cNvSpPr txBox="1">
            <a:spLocks noChangeArrowheads="1"/>
          </p:cNvSpPr>
          <p:nvPr/>
        </p:nvSpPr>
        <p:spPr bwMode="auto">
          <a:xfrm>
            <a:off x="3883096" y="6179711"/>
            <a:ext cx="4425805"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itchFamily="2"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itchFamily="2"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itchFamily="2"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itchFamily="2"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itchFamily="2" charset="2"/>
              <a:buChar char=""/>
              <a:defRPr sz="2000">
                <a:solidFill>
                  <a:schemeClr val="tx1"/>
                </a:solidFill>
                <a:latin typeface="Book Antiqua" panose="02040602050305030304" pitchFamily="18" charset="0"/>
              </a:defRPr>
            </a:lvl9pPr>
          </a:lstStyle>
          <a:p>
            <a:pPr>
              <a:lnSpc>
                <a:spcPct val="90000"/>
              </a:lnSpc>
              <a:spcBef>
                <a:spcPct val="50000"/>
              </a:spcBef>
              <a:buClrTx/>
              <a:buSzTx/>
              <a:buFontTx/>
              <a:buNone/>
            </a:pPr>
            <a:r>
              <a:rPr lang="en-US" altLang="el-GR" sz="1400" b="1" i="1" dirty="0" err="1">
                <a:solidFill>
                  <a:schemeClr val="tx1">
                    <a:lumMod val="65000"/>
                    <a:lumOff val="35000"/>
                  </a:schemeClr>
                </a:solidFill>
                <a:latin typeface="Calibri" panose="020F0502020204030204" pitchFamily="34" charset="0"/>
                <a:cs typeface="Calibri" panose="020F0502020204030204" pitchFamily="34" charset="0"/>
              </a:rPr>
              <a:t>Hasenclever</a:t>
            </a:r>
            <a:r>
              <a:rPr lang="en-US" altLang="el-GR" sz="1400" b="1" i="1" dirty="0">
                <a:solidFill>
                  <a:schemeClr val="tx1">
                    <a:lumMod val="65000"/>
                    <a:lumOff val="35000"/>
                  </a:schemeClr>
                </a:solidFill>
                <a:latin typeface="Calibri" panose="020F0502020204030204" pitchFamily="34" charset="0"/>
                <a:cs typeface="Calibri" panose="020F0502020204030204" pitchFamily="34" charset="0"/>
              </a:rPr>
              <a:t> &amp; Diehl, N </a:t>
            </a:r>
            <a:r>
              <a:rPr lang="en-US" altLang="el-GR" sz="1400" b="1" i="1" dirty="0" err="1">
                <a:solidFill>
                  <a:schemeClr val="tx1">
                    <a:lumMod val="65000"/>
                    <a:lumOff val="35000"/>
                  </a:schemeClr>
                </a:solidFill>
                <a:latin typeface="Calibri" panose="020F0502020204030204" pitchFamily="34" charset="0"/>
                <a:cs typeface="Calibri" panose="020F0502020204030204" pitchFamily="34" charset="0"/>
              </a:rPr>
              <a:t>Engl</a:t>
            </a:r>
            <a:r>
              <a:rPr lang="en-US" altLang="el-GR" sz="1400" b="1" i="1" dirty="0">
                <a:solidFill>
                  <a:schemeClr val="tx1">
                    <a:lumMod val="65000"/>
                    <a:lumOff val="35000"/>
                  </a:schemeClr>
                </a:solidFill>
                <a:latin typeface="Calibri" panose="020F0502020204030204" pitchFamily="34" charset="0"/>
                <a:cs typeface="Calibri" panose="020F0502020204030204" pitchFamily="34" charset="0"/>
              </a:rPr>
              <a:t> J Med 1998; 338: 506-514</a:t>
            </a:r>
            <a:endParaRPr lang="el-GR" altLang="el-GR" sz="1400" b="1" i="1"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609285" name="Rectangle 5">
            <a:extLst>
              <a:ext uri="{FF2B5EF4-FFF2-40B4-BE49-F238E27FC236}">
                <a16:creationId xmlns:a16="http://schemas.microsoft.com/office/drawing/2014/main" xmlns="" id="{BF8127AF-3F46-AF40-2302-365769852FBD}"/>
              </a:ext>
            </a:extLst>
          </p:cNvPr>
          <p:cNvSpPr>
            <a:spLocks noGrp="1" noChangeArrowheads="1"/>
          </p:cNvSpPr>
          <p:nvPr>
            <p:ph type="title"/>
          </p:nvPr>
        </p:nvSpPr>
        <p:spPr>
          <a:xfrm>
            <a:off x="1089241" y="138546"/>
            <a:ext cx="10013517" cy="1143000"/>
          </a:xfrm>
        </p:spPr>
        <p:txBody>
          <a:bodyPr>
            <a:noAutofit/>
          </a:bodyPr>
          <a:lstStyle/>
          <a:p>
            <a:pPr eaLnBrk="1" hangingPunct="1">
              <a:defRPr/>
            </a:pPr>
            <a:r>
              <a:rPr lang="el-GR" sz="3200" b="1" dirty="0">
                <a:solidFill>
                  <a:schemeClr val="tx1">
                    <a:lumMod val="65000"/>
                    <a:lumOff val="35000"/>
                  </a:schemeClr>
                </a:solidFill>
                <a:latin typeface="Arial" panose="020B0604020202020204" pitchFamily="34" charset="0"/>
                <a:cs typeface="Arial" panose="020B0604020202020204" pitchFamily="34" charset="0"/>
              </a:rPr>
              <a:t>Προγνωστικοί Παράγοντες για την Προχωρημένη Νόσο  </a:t>
            </a:r>
            <a:r>
              <a:rPr lang="en-US" sz="3200" b="1" dirty="0">
                <a:solidFill>
                  <a:schemeClr val="tx1">
                    <a:lumMod val="65000"/>
                    <a:lumOff val="35000"/>
                  </a:schemeClr>
                </a:solidFill>
                <a:latin typeface="Arial" panose="020B0604020202020204" pitchFamily="34" charset="0"/>
                <a:cs typeface="Arial" panose="020B0604020202020204" pitchFamily="34" charset="0"/>
              </a:rPr>
              <a:t>The International Prognostic Score</a:t>
            </a:r>
            <a:r>
              <a:rPr lang="el-GR" sz="3200" b="1" dirty="0">
                <a:solidFill>
                  <a:schemeClr val="tx1">
                    <a:lumMod val="65000"/>
                    <a:lumOff val="35000"/>
                  </a:schemeClr>
                </a:solidFill>
                <a:latin typeface="Arial" panose="020B0604020202020204" pitchFamily="34" charset="0"/>
                <a:cs typeface="Arial" panose="020B0604020202020204" pitchFamily="34" charset="0"/>
              </a:rPr>
              <a:t> (</a:t>
            </a:r>
            <a:r>
              <a:rPr lang="en-US" sz="3200" b="1" dirty="0">
                <a:solidFill>
                  <a:schemeClr val="tx1">
                    <a:lumMod val="65000"/>
                    <a:lumOff val="35000"/>
                  </a:schemeClr>
                </a:solidFill>
                <a:latin typeface="Arial" panose="020B0604020202020204" pitchFamily="34" charset="0"/>
                <a:cs typeface="Arial" panose="020B0604020202020204" pitchFamily="34" charset="0"/>
              </a:rPr>
              <a:t>IPS)</a:t>
            </a:r>
            <a:endParaRPr lang="el-GR" sz="3200" b="1"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endParaRPr lang="el-GR"/>
          </a:p>
        </p:txBody>
      </p:sp>
      <p:sp>
        <p:nvSpPr>
          <p:cNvPr id="3" name="2 - Υπότιτλος"/>
          <p:cNvSpPr>
            <a:spLocks noGrp="1"/>
          </p:cNvSpPr>
          <p:nvPr>
            <p:ph type="subTitle" idx="1"/>
          </p:nvPr>
        </p:nvSpPr>
        <p:spPr/>
        <p:txBody>
          <a:bodyPr/>
          <a:lstStyle/>
          <a:p>
            <a:endParaRPr lang="el-G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a:extLst>
              <a:ext uri="{FF2B5EF4-FFF2-40B4-BE49-F238E27FC236}">
                <a16:creationId xmlns:a16="http://schemas.microsoft.com/office/drawing/2014/main" xmlns="" id="{DA7A952A-8AE5-B30B-56AA-62A667C1248F}"/>
              </a:ext>
            </a:extLst>
          </p:cNvPr>
          <p:cNvSpPr>
            <a:spLocks noGrp="1" noChangeArrowheads="1"/>
          </p:cNvSpPr>
          <p:nvPr>
            <p:ph type="title"/>
          </p:nvPr>
        </p:nvSpPr>
        <p:spPr>
          <a:xfrm>
            <a:off x="333375" y="197572"/>
            <a:ext cx="9101570" cy="779174"/>
          </a:xfrm>
        </p:spPr>
        <p:txBody>
          <a:bodyPr>
            <a:normAutofit/>
          </a:bodyPr>
          <a:lstStyle/>
          <a:p>
            <a:pPr eaLnBrk="1" hangingPunct="1">
              <a:defRPr/>
            </a:pPr>
            <a:r>
              <a:rPr lang="en-US" sz="3600" b="1" dirty="0">
                <a:solidFill>
                  <a:schemeClr val="tx1">
                    <a:lumMod val="65000"/>
                    <a:lumOff val="35000"/>
                  </a:schemeClr>
                </a:solidFill>
                <a:latin typeface="Arial" panose="020B0604020202020204" pitchFamily="34" charset="0"/>
                <a:cs typeface="Arial" panose="020B0604020202020204" pitchFamily="34" charset="0"/>
              </a:rPr>
              <a:t>HL: </a:t>
            </a:r>
            <a:r>
              <a:rPr lang="el-GR" sz="3600" b="1" dirty="0">
                <a:solidFill>
                  <a:schemeClr val="tx1">
                    <a:lumMod val="65000"/>
                    <a:lumOff val="35000"/>
                  </a:schemeClr>
                </a:solidFill>
                <a:latin typeface="Arial" panose="020B0604020202020204" pitchFamily="34" charset="0"/>
                <a:cs typeface="Arial" panose="020B0604020202020204" pitchFamily="34" charset="0"/>
              </a:rPr>
              <a:t>ΙΣΤΟΡΙΚΟΙ ΘΕΡΑΠΕΥΤΙΚΟΙ ΣΤΑΘΜΟΙ</a:t>
            </a:r>
          </a:p>
        </p:txBody>
      </p:sp>
      <p:sp>
        <p:nvSpPr>
          <p:cNvPr id="78850" name="Rectangle 3">
            <a:extLst>
              <a:ext uri="{FF2B5EF4-FFF2-40B4-BE49-F238E27FC236}">
                <a16:creationId xmlns:a16="http://schemas.microsoft.com/office/drawing/2014/main" xmlns="" id="{D7B7F7B7-1544-3C15-1DDA-AABD55059322}"/>
              </a:ext>
            </a:extLst>
          </p:cNvPr>
          <p:cNvSpPr>
            <a:spLocks noGrp="1"/>
          </p:cNvSpPr>
          <p:nvPr>
            <p:ph type="body" idx="1"/>
          </p:nvPr>
        </p:nvSpPr>
        <p:spPr>
          <a:xfrm>
            <a:off x="781051" y="1089819"/>
            <a:ext cx="6845876" cy="4678362"/>
          </a:xfrm>
        </p:spPr>
        <p:txBody>
          <a:bodyPr>
            <a:normAutofit/>
          </a:bodyPr>
          <a:lstStyle/>
          <a:p>
            <a:pPr eaLnBrk="1" hangingPunct="1">
              <a:lnSpc>
                <a:spcPct val="80000"/>
              </a:lnSpc>
              <a:buClr>
                <a:srgbClr val="FF0000"/>
              </a:buClr>
              <a:buFont typeface="Wingdings" pitchFamily="2" charset="2"/>
              <a:buChar char="Ø"/>
            </a:pPr>
            <a:r>
              <a:rPr lang="en-GB" altLang="el-GR" sz="2000" dirty="0">
                <a:latin typeface="Arial" panose="020B0604020202020204" pitchFamily="34" charset="0"/>
                <a:cs typeface="Arial" panose="020B0604020202020204" pitchFamily="34" charset="0"/>
              </a:rPr>
              <a:t>Thomas Hodgkin 1832</a:t>
            </a:r>
          </a:p>
          <a:p>
            <a:pPr eaLnBrk="1" hangingPunct="1">
              <a:lnSpc>
                <a:spcPct val="80000"/>
              </a:lnSpc>
              <a:buFont typeface="Wingdings" pitchFamily="2" charset="2"/>
              <a:buNone/>
            </a:pPr>
            <a:r>
              <a:rPr lang="el-GR" altLang="el-GR" sz="2000" dirty="0">
                <a:latin typeface="Arial" panose="020B0604020202020204" pitchFamily="34" charset="0"/>
                <a:cs typeface="Arial" panose="020B0604020202020204" pitchFamily="34" charset="0"/>
              </a:rPr>
              <a:t>      Θεραπευτικό οπλοστάσιο</a:t>
            </a:r>
            <a:r>
              <a:rPr lang="en-GB" altLang="el-GR" sz="2000" dirty="0">
                <a:latin typeface="Arial" panose="020B0604020202020204" pitchFamily="34" charset="0"/>
                <a:cs typeface="Arial" panose="020B0604020202020204" pitchFamily="34" charset="0"/>
              </a:rPr>
              <a:t>:</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χειρουργική αφαίρεση, αρσενικό, φυτικές ουσίες, φροντίδα</a:t>
            </a:r>
          </a:p>
          <a:p>
            <a:pPr eaLnBrk="1" hangingPunct="1">
              <a:lnSpc>
                <a:spcPct val="80000"/>
              </a:lnSpc>
              <a:buClr>
                <a:srgbClr val="FF0000"/>
              </a:buClr>
              <a:buFont typeface="Wingdings" pitchFamily="2" charset="2"/>
              <a:buChar char="Ø"/>
            </a:pPr>
            <a:r>
              <a:rPr lang="en-GB" altLang="el-GR" sz="2000" dirty="0">
                <a:latin typeface="Arial" panose="020B0604020202020204" pitchFamily="34" charset="0"/>
                <a:cs typeface="Arial" panose="020B0604020202020204" pitchFamily="34" charset="0"/>
              </a:rPr>
              <a:t>Dorothy Reed </a:t>
            </a:r>
          </a:p>
          <a:p>
            <a:pPr eaLnBrk="1" hangingPunct="1">
              <a:lnSpc>
                <a:spcPct val="80000"/>
              </a:lnSpc>
              <a:buFont typeface="Wingdings" pitchFamily="2" charset="2"/>
              <a:buNone/>
            </a:pPr>
            <a:r>
              <a:rPr lang="el-GR" altLang="el-GR" sz="2000" dirty="0">
                <a:latin typeface="Arial" panose="020B0604020202020204" pitchFamily="34" charset="0"/>
                <a:cs typeface="Arial" panose="020B0604020202020204" pitchFamily="34" charset="0"/>
              </a:rPr>
              <a:t>      </a:t>
            </a:r>
            <a:r>
              <a:rPr lang="en-GB" altLang="el-GR" sz="2000" dirty="0">
                <a:latin typeface="Arial" panose="020B0604020202020204" pitchFamily="34" charset="0"/>
                <a:cs typeface="Arial" panose="020B0604020202020204" pitchFamily="34" charset="0"/>
              </a:rPr>
              <a:t>H </a:t>
            </a:r>
            <a:r>
              <a:rPr lang="el-GR" altLang="el-GR" sz="2000" dirty="0">
                <a:latin typeface="Arial" panose="020B0604020202020204" pitchFamily="34" charset="0"/>
                <a:cs typeface="Arial" panose="020B0604020202020204" pitchFamily="34" charset="0"/>
              </a:rPr>
              <a:t>πρόγνωση της νόσου είναι πτωχή. </a:t>
            </a:r>
            <a:r>
              <a:rPr lang="el-GR" altLang="el-GR" sz="2000" dirty="0" err="1">
                <a:latin typeface="Arial" panose="020B0604020202020204" pitchFamily="34" charset="0"/>
                <a:cs typeface="Arial" panose="020B0604020202020204" pitchFamily="34" charset="0"/>
              </a:rPr>
              <a:t>Ολοι</a:t>
            </a:r>
            <a:r>
              <a:rPr lang="el-GR" altLang="el-GR" sz="2000" dirty="0">
                <a:latin typeface="Arial" panose="020B0604020202020204" pitchFamily="34" charset="0"/>
                <a:cs typeface="Arial" panose="020B0604020202020204" pitchFamily="34" charset="0"/>
              </a:rPr>
              <a:t> οι ασθενείς καταλήγουν σε 3-4 χρόνια. Η αφαίρεση του όγκου δεν ωφελεί και η νόσος υποτροπιάζει. Οι ασθενείς καταλήγουν εν μέσω φαινομένων καχεξίας, φυματίωσης και άλλων λοιμώξεων.</a:t>
            </a:r>
          </a:p>
          <a:p>
            <a:pPr eaLnBrk="1" hangingPunct="1">
              <a:lnSpc>
                <a:spcPct val="80000"/>
              </a:lnSpc>
              <a:buClr>
                <a:srgbClr val="FF0000"/>
              </a:buClr>
              <a:buFont typeface="Wingdings" pitchFamily="2" charset="2"/>
              <a:buChar char="Ø"/>
            </a:pPr>
            <a:r>
              <a:rPr lang="el-GR" altLang="el-GR" sz="2000" dirty="0">
                <a:latin typeface="Arial" panose="020B0604020202020204" pitchFamily="34" charset="0"/>
                <a:cs typeface="Arial" panose="020B0604020202020204" pitchFamily="34" charset="0"/>
              </a:rPr>
              <a:t>1950</a:t>
            </a:r>
            <a:r>
              <a:rPr lang="en-GB" altLang="el-GR" sz="2000" dirty="0">
                <a:latin typeface="Arial" panose="020B0604020202020204" pitchFamily="34" charset="0"/>
                <a:cs typeface="Arial" panose="020B0604020202020204" pitchFamily="34" charset="0"/>
              </a:rPr>
              <a:t>:</a:t>
            </a:r>
            <a:r>
              <a:rPr lang="el-GR" altLang="el-GR" sz="2000" dirty="0">
                <a:latin typeface="Arial" panose="020B0604020202020204" pitchFamily="34" charset="0"/>
                <a:cs typeface="Arial" panose="020B0604020202020204" pitchFamily="34" charset="0"/>
              </a:rPr>
              <a:t> Ακτινοθεραπεία </a:t>
            </a:r>
            <a:r>
              <a:rPr lang="el-GR" altLang="el-GR" sz="2000" dirty="0">
                <a:latin typeface="Arial" panose="020B0604020202020204" pitchFamily="34" charset="0"/>
                <a:cs typeface="Arial" panose="020B0604020202020204" pitchFamily="34" charset="0"/>
                <a:sym typeface="Wingdings" pitchFamily="2" charset="2"/>
              </a:rPr>
              <a:t></a:t>
            </a:r>
            <a:r>
              <a:rPr lang="en-GB" altLang="el-GR" sz="2000" dirty="0">
                <a:latin typeface="Arial" panose="020B0604020202020204" pitchFamily="34" charset="0"/>
                <a:cs typeface="Arial" panose="020B0604020202020204" pitchFamily="34" charset="0"/>
              </a:rPr>
              <a:t>V Peters</a:t>
            </a:r>
          </a:p>
          <a:p>
            <a:pPr eaLnBrk="1" hangingPunct="1">
              <a:lnSpc>
                <a:spcPct val="80000"/>
              </a:lnSpc>
              <a:buClr>
                <a:srgbClr val="FF0000"/>
              </a:buClr>
              <a:buFont typeface="Wingdings" pitchFamily="2" charset="2"/>
              <a:buChar char="Ø"/>
            </a:pPr>
            <a:r>
              <a:rPr lang="en-GB" altLang="el-GR" sz="2000" dirty="0">
                <a:latin typeface="Arial" panose="020B0604020202020204" pitchFamily="34" charset="0"/>
                <a:cs typeface="Arial" panose="020B0604020202020204" pitchFamily="34" charset="0"/>
              </a:rPr>
              <a:t>196</a:t>
            </a:r>
            <a:r>
              <a:rPr lang="el-GR" altLang="el-GR" sz="2000" dirty="0">
                <a:latin typeface="Arial" panose="020B0604020202020204" pitchFamily="34" charset="0"/>
                <a:cs typeface="Arial" panose="020B0604020202020204" pitchFamily="34" charset="0"/>
              </a:rPr>
              <a:t>4</a:t>
            </a:r>
            <a:r>
              <a:rPr lang="en-GB" altLang="el-GR" sz="2000" dirty="0">
                <a:latin typeface="Arial" panose="020B0604020202020204" pitchFamily="34" charset="0"/>
                <a:cs typeface="Arial" panose="020B0604020202020204" pitchFamily="34" charset="0"/>
              </a:rPr>
              <a:t>:</a:t>
            </a:r>
            <a:r>
              <a:rPr lang="en-US" altLang="el-GR" sz="2000" dirty="0">
                <a:latin typeface="Arial" panose="020B0604020202020204" pitchFamily="34" charset="0"/>
                <a:cs typeface="Arial" panose="020B0604020202020204" pitchFamily="34" charset="0"/>
              </a:rPr>
              <a:t> MOPP</a:t>
            </a:r>
            <a:r>
              <a:rPr lang="el-GR" altLang="el-GR" sz="2000" dirty="0">
                <a:latin typeface="Arial" panose="020B0604020202020204" pitchFamily="34" charset="0"/>
                <a:cs typeface="Arial" panose="020B0604020202020204" pitchFamily="34" charset="0"/>
                <a:sym typeface="Wingdings" pitchFamily="2" charset="2"/>
              </a:rPr>
              <a:t></a:t>
            </a:r>
            <a:r>
              <a:rPr lang="el-GR" altLang="el-GR" sz="2000" dirty="0">
                <a:latin typeface="Arial" panose="020B0604020202020204" pitchFamily="34" charset="0"/>
                <a:cs typeface="Arial" panose="020B0604020202020204" pitchFamily="34" charset="0"/>
              </a:rPr>
              <a:t> </a:t>
            </a:r>
            <a:r>
              <a:rPr lang="en-GB" altLang="el-GR" sz="2000" dirty="0">
                <a:latin typeface="Arial" panose="020B0604020202020204" pitchFamily="34" charset="0"/>
                <a:cs typeface="Arial" panose="020B0604020202020204" pitchFamily="34" charset="0"/>
              </a:rPr>
              <a:t>De Vita, T Frei, P Carbone, G </a:t>
            </a:r>
            <a:r>
              <a:rPr lang="en-GB" altLang="el-GR" sz="2000" dirty="0" err="1">
                <a:latin typeface="Arial" panose="020B0604020202020204" pitchFamily="34" charset="0"/>
                <a:cs typeface="Arial" panose="020B0604020202020204" pitchFamily="34" charset="0"/>
              </a:rPr>
              <a:t>Canellos</a:t>
            </a:r>
            <a:endParaRPr lang="en-GB" altLang="el-GR" sz="2000" dirty="0">
              <a:latin typeface="Arial" panose="020B0604020202020204" pitchFamily="34" charset="0"/>
              <a:cs typeface="Arial" panose="020B0604020202020204" pitchFamily="34" charset="0"/>
            </a:endParaRPr>
          </a:p>
          <a:p>
            <a:pPr eaLnBrk="1" hangingPunct="1">
              <a:lnSpc>
                <a:spcPct val="80000"/>
              </a:lnSpc>
              <a:buClr>
                <a:srgbClr val="FF0000"/>
              </a:buClr>
              <a:buFont typeface="Wingdings" pitchFamily="2" charset="2"/>
              <a:buChar char="Ø"/>
            </a:pPr>
            <a:r>
              <a:rPr lang="en-GB" altLang="el-GR" sz="2000" dirty="0">
                <a:latin typeface="Arial" panose="020B0604020202020204" pitchFamily="34" charset="0"/>
                <a:cs typeface="Arial" panose="020B0604020202020204" pitchFamily="34" charset="0"/>
              </a:rPr>
              <a:t>1975: ABVD</a:t>
            </a:r>
            <a:r>
              <a:rPr lang="el-GR" altLang="el-GR" sz="2000" dirty="0">
                <a:latin typeface="Arial" panose="020B0604020202020204" pitchFamily="34" charset="0"/>
                <a:cs typeface="Arial" panose="020B0604020202020204" pitchFamily="34" charset="0"/>
                <a:sym typeface="Wingdings" pitchFamily="2" charset="2"/>
              </a:rPr>
              <a:t></a:t>
            </a:r>
            <a:r>
              <a:rPr lang="en-GB" altLang="el-GR" sz="2000" dirty="0">
                <a:latin typeface="Arial" panose="020B0604020202020204" pitchFamily="34" charset="0"/>
                <a:cs typeface="Arial" panose="020B0604020202020204" pitchFamily="34" charset="0"/>
              </a:rPr>
              <a:t> G </a:t>
            </a:r>
            <a:r>
              <a:rPr lang="en-GB" altLang="el-GR" sz="2000" dirty="0" err="1">
                <a:latin typeface="Arial" panose="020B0604020202020204" pitchFamily="34" charset="0"/>
                <a:cs typeface="Arial" panose="020B0604020202020204" pitchFamily="34" charset="0"/>
              </a:rPr>
              <a:t>Bonadonna</a:t>
            </a:r>
            <a:endParaRPr lang="el-GR" altLang="el-GR" sz="2000" dirty="0">
              <a:latin typeface="Arial" panose="020B0604020202020204" pitchFamily="34" charset="0"/>
              <a:cs typeface="Arial" panose="020B0604020202020204" pitchFamily="34" charset="0"/>
            </a:endParaRPr>
          </a:p>
          <a:p>
            <a:pPr eaLnBrk="1" hangingPunct="1">
              <a:lnSpc>
                <a:spcPct val="80000"/>
              </a:lnSpc>
              <a:buClr>
                <a:srgbClr val="FF0000"/>
              </a:buClr>
              <a:buFont typeface="Wingdings" pitchFamily="2" charset="2"/>
              <a:buChar char="Ø"/>
            </a:pPr>
            <a:r>
              <a:rPr lang="el-GR" altLang="el-GR" sz="2000" dirty="0">
                <a:latin typeface="Arial" panose="020B0604020202020204" pitchFamily="34" charset="0"/>
                <a:cs typeface="Arial" panose="020B0604020202020204" pitchFamily="34" charset="0"/>
              </a:rPr>
              <a:t>2002</a:t>
            </a:r>
            <a:r>
              <a:rPr lang="en-US" altLang="el-GR" sz="2000" dirty="0">
                <a:latin typeface="Arial" panose="020B0604020202020204" pitchFamily="34" charset="0"/>
                <a:cs typeface="Arial" panose="020B0604020202020204" pitchFamily="34" charset="0"/>
              </a:rPr>
              <a:t>:</a:t>
            </a:r>
            <a:r>
              <a:rPr lang="el-GR" altLang="el-GR" sz="2000" dirty="0">
                <a:latin typeface="Arial" panose="020B0604020202020204" pitchFamily="34" charset="0"/>
                <a:cs typeface="Arial" panose="020B0604020202020204" pitchFamily="34" charset="0"/>
              </a:rPr>
              <a:t> </a:t>
            </a:r>
            <a:r>
              <a:rPr lang="en-GB" altLang="el-GR" sz="2000" dirty="0">
                <a:latin typeface="Arial" panose="020B0604020202020204" pitchFamily="34" charset="0"/>
                <a:cs typeface="Arial" panose="020B0604020202020204" pitchFamily="34" charset="0"/>
              </a:rPr>
              <a:t>Stanford V</a:t>
            </a:r>
            <a:r>
              <a:rPr lang="en-GB" altLang="el-GR" sz="2000" dirty="0">
                <a:latin typeface="Arial" panose="020B0604020202020204" pitchFamily="34" charset="0"/>
                <a:cs typeface="Arial" panose="020B0604020202020204" pitchFamily="34" charset="0"/>
                <a:sym typeface="Wingdings" pitchFamily="2" charset="2"/>
              </a:rPr>
              <a:t> S Rosenberg, S Horning, R Hoppe</a:t>
            </a:r>
          </a:p>
          <a:p>
            <a:pPr eaLnBrk="1" hangingPunct="1">
              <a:lnSpc>
                <a:spcPct val="80000"/>
              </a:lnSpc>
              <a:buClr>
                <a:srgbClr val="FF0000"/>
              </a:buClr>
              <a:buFont typeface="Wingdings" pitchFamily="2" charset="2"/>
              <a:buChar char="Ø"/>
            </a:pPr>
            <a:r>
              <a:rPr lang="en-GB" altLang="el-GR" sz="2000" dirty="0">
                <a:latin typeface="Arial" panose="020B0604020202020204" pitchFamily="34" charset="0"/>
                <a:cs typeface="Arial" panose="020B0604020202020204" pitchFamily="34" charset="0"/>
              </a:rPr>
              <a:t>2003: BEACOPP</a:t>
            </a:r>
            <a:r>
              <a:rPr lang="en-GB" altLang="el-GR" sz="2000" dirty="0">
                <a:latin typeface="Arial" panose="020B0604020202020204" pitchFamily="34" charset="0"/>
                <a:cs typeface="Arial" panose="020B0604020202020204" pitchFamily="34" charset="0"/>
                <a:sym typeface="Wingdings" pitchFamily="2" charset="2"/>
              </a:rPr>
              <a:t> V Diehl</a:t>
            </a:r>
            <a:endParaRPr lang="el-GR" altLang="el-GR" sz="2000" dirty="0">
              <a:latin typeface="Arial" panose="020B0604020202020204" pitchFamily="34" charset="0"/>
              <a:cs typeface="Arial" panose="020B0604020202020204" pitchFamily="34" charset="0"/>
            </a:endParaRPr>
          </a:p>
        </p:txBody>
      </p:sp>
      <p:pic>
        <p:nvPicPr>
          <p:cNvPr id="78851" name="Picture 4" descr="hodgold2">
            <a:extLst>
              <a:ext uri="{FF2B5EF4-FFF2-40B4-BE49-F238E27FC236}">
                <a16:creationId xmlns:a16="http://schemas.microsoft.com/office/drawing/2014/main" xmlns="" id="{F2A7225F-8A03-7FE5-7332-95F4BC31EC6D}"/>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21782" y="976746"/>
            <a:ext cx="3138054" cy="452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a:extLst>
              <a:ext uri="{FF2B5EF4-FFF2-40B4-BE49-F238E27FC236}">
                <a16:creationId xmlns:a16="http://schemas.microsoft.com/office/drawing/2014/main" xmlns="" id="{D9CEA17F-1223-1D4A-1530-CA40F2DD5CE6}"/>
              </a:ext>
            </a:extLst>
          </p:cNvPr>
          <p:cNvSpPr>
            <a:spLocks noGrp="1" noChangeArrowheads="1"/>
          </p:cNvSpPr>
          <p:nvPr>
            <p:ph type="title"/>
          </p:nvPr>
        </p:nvSpPr>
        <p:spPr>
          <a:xfrm>
            <a:off x="1847851" y="260351"/>
            <a:ext cx="8462963" cy="792163"/>
          </a:xfrm>
        </p:spPr>
        <p:txBody>
          <a:bodyPr>
            <a:normAutofit/>
          </a:bodyPr>
          <a:lstStyle/>
          <a:p>
            <a:pPr algn="ct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Θεραπεία</a:t>
            </a:r>
            <a:r>
              <a:rPr lang="en-US" sz="3600" b="1" dirty="0">
                <a:solidFill>
                  <a:schemeClr val="tx1">
                    <a:lumMod val="65000"/>
                    <a:lumOff val="35000"/>
                  </a:schemeClr>
                </a:solidFill>
                <a:latin typeface="Arial" panose="020B0604020202020204" pitchFamily="34" charset="0"/>
                <a:cs typeface="Arial" panose="020B0604020202020204" pitchFamily="34" charset="0"/>
              </a:rPr>
              <a:t> </a:t>
            </a:r>
            <a:r>
              <a:rPr lang="el-GR" sz="3600" b="1" dirty="0">
                <a:solidFill>
                  <a:schemeClr val="tx1">
                    <a:lumMod val="65000"/>
                    <a:lumOff val="35000"/>
                  </a:schemeClr>
                </a:solidFill>
                <a:latin typeface="Arial" panose="020B0604020202020204" pitchFamily="34" charset="0"/>
                <a:cs typeface="Arial" panose="020B0604020202020204" pitchFamily="34" charset="0"/>
              </a:rPr>
              <a:t>1</a:t>
            </a:r>
            <a:r>
              <a:rPr lang="el-GR" sz="3600" b="1" baseline="30000" dirty="0">
                <a:solidFill>
                  <a:schemeClr val="tx1">
                    <a:lumMod val="65000"/>
                    <a:lumOff val="35000"/>
                  </a:schemeClr>
                </a:solidFill>
                <a:latin typeface="Arial" panose="020B0604020202020204" pitchFamily="34" charset="0"/>
                <a:cs typeface="Arial" panose="020B0604020202020204" pitchFamily="34" charset="0"/>
              </a:rPr>
              <a:t>ης</a:t>
            </a:r>
            <a:r>
              <a:rPr lang="el-GR" sz="3600" b="1" dirty="0">
                <a:solidFill>
                  <a:schemeClr val="tx1">
                    <a:lumMod val="65000"/>
                    <a:lumOff val="35000"/>
                  </a:schemeClr>
                </a:solidFill>
                <a:latin typeface="Arial" panose="020B0604020202020204" pitchFamily="34" charset="0"/>
                <a:cs typeface="Arial" panose="020B0604020202020204" pitchFamily="34" charset="0"/>
              </a:rPr>
              <a:t> γραμμής για το </a:t>
            </a:r>
            <a:r>
              <a:rPr lang="en-US" sz="3600" b="1" dirty="0">
                <a:solidFill>
                  <a:schemeClr val="tx1">
                    <a:lumMod val="65000"/>
                    <a:lumOff val="35000"/>
                  </a:schemeClr>
                </a:solidFill>
                <a:latin typeface="Arial" panose="020B0604020202020204" pitchFamily="34" charset="0"/>
                <a:cs typeface="Arial" panose="020B0604020202020204" pitchFamily="34" charset="0"/>
              </a:rPr>
              <a:t>HL</a:t>
            </a:r>
            <a:endParaRPr lang="el-GR" sz="3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1922" name="Rectangle 3">
            <a:extLst>
              <a:ext uri="{FF2B5EF4-FFF2-40B4-BE49-F238E27FC236}">
                <a16:creationId xmlns:a16="http://schemas.microsoft.com/office/drawing/2014/main" xmlns="" id="{05444A22-E523-3A0D-454F-92DE59B75C01}"/>
              </a:ext>
            </a:extLst>
          </p:cNvPr>
          <p:cNvSpPr>
            <a:spLocks noGrp="1"/>
          </p:cNvSpPr>
          <p:nvPr>
            <p:ph type="body" idx="1"/>
          </p:nvPr>
        </p:nvSpPr>
        <p:spPr>
          <a:xfrm>
            <a:off x="1123519" y="1523785"/>
            <a:ext cx="9187295" cy="3401506"/>
          </a:xfrm>
        </p:spPr>
        <p:txBody>
          <a:bodyPr>
            <a:normAutofit/>
          </a:bodyPr>
          <a:lstStyle/>
          <a:p>
            <a:pPr eaLnBrk="1" hangingPunct="1">
              <a:lnSpc>
                <a:spcPct val="100000"/>
              </a:lnSpc>
              <a:spcBef>
                <a:spcPts val="600"/>
              </a:spcBef>
              <a:spcAft>
                <a:spcPts val="1200"/>
              </a:spcAft>
            </a:pPr>
            <a:r>
              <a:rPr lang="el-GR" altLang="el-GR" sz="2400" dirty="0">
                <a:latin typeface="Arial" panose="020B0604020202020204" pitchFamily="34" charset="0"/>
                <a:cs typeface="Arial" panose="020B0604020202020204" pitchFamily="34" charset="0"/>
              </a:rPr>
              <a:t>Ο συνδυασμός </a:t>
            </a:r>
            <a:r>
              <a:rPr lang="en-US" altLang="el-GR" sz="2400" dirty="0">
                <a:latin typeface="Arial" panose="020B0604020202020204" pitchFamily="34" charset="0"/>
                <a:cs typeface="Arial" panose="020B0604020202020204" pitchFamily="34" charset="0"/>
              </a:rPr>
              <a:t>ABVD</a:t>
            </a:r>
            <a:r>
              <a:rPr lang="el-GR" altLang="el-GR" sz="2400" dirty="0">
                <a:latin typeface="Arial" panose="020B0604020202020204" pitchFamily="34" charset="0"/>
                <a:cs typeface="Arial" panose="020B0604020202020204" pitchFamily="34" charset="0"/>
              </a:rPr>
              <a:t> με ή χωρίς ΑΚΘ αποτελεί αποτελεσματική θεραπεία για τη </a:t>
            </a:r>
            <a:r>
              <a:rPr lang="en-US" altLang="el-GR" sz="2400" dirty="0">
                <a:latin typeface="Arial" panose="020B0604020202020204" pitchFamily="34" charset="0"/>
                <a:cs typeface="Arial" panose="020B0604020202020204" pitchFamily="34" charset="0"/>
              </a:rPr>
              <a:t>HD</a:t>
            </a:r>
            <a:r>
              <a:rPr lang="el-GR" altLang="el-GR" sz="2400" dirty="0">
                <a:latin typeface="Arial" panose="020B0604020202020204" pitchFamily="34" charset="0"/>
                <a:cs typeface="Arial" panose="020B0604020202020204" pitchFamily="34" charset="0"/>
              </a:rPr>
              <a:t> και θεωρείται από τους περισσότερους ερευνητές το </a:t>
            </a:r>
            <a:r>
              <a:rPr lang="en-US" altLang="el-GR" sz="2400" b="1" dirty="0">
                <a:solidFill>
                  <a:schemeClr val="accent1"/>
                </a:solidFill>
                <a:latin typeface="Arial" panose="020B0604020202020204" pitchFamily="34" charset="0"/>
                <a:cs typeface="Arial" panose="020B0604020202020204" pitchFamily="34" charset="0"/>
              </a:rPr>
              <a:t>gold standard </a:t>
            </a:r>
            <a:r>
              <a:rPr lang="el-GR" altLang="el-GR" sz="2400" dirty="0">
                <a:latin typeface="Arial" panose="020B0604020202020204" pitchFamily="34" charset="0"/>
                <a:cs typeface="Arial" panose="020B0604020202020204" pitchFamily="34" charset="0"/>
              </a:rPr>
              <a:t>της θεραπείας</a:t>
            </a:r>
          </a:p>
          <a:p>
            <a:pPr eaLnBrk="1" hangingPunct="1">
              <a:lnSpc>
                <a:spcPct val="100000"/>
              </a:lnSpc>
              <a:spcBef>
                <a:spcPts val="600"/>
              </a:spcBef>
              <a:spcAft>
                <a:spcPts val="1200"/>
              </a:spcAft>
            </a:pPr>
            <a:r>
              <a:rPr lang="el-GR" altLang="el-GR" sz="2400" dirty="0">
                <a:latin typeface="Arial" panose="020B0604020202020204" pitchFamily="34" charset="0"/>
                <a:cs typeface="Arial" panose="020B0604020202020204" pitchFamily="34" charset="0"/>
              </a:rPr>
              <a:t>ΕΕΕΝ στα 10 έτη: 80-85% στα αρχικά στάδια                  		</a:t>
            </a:r>
            <a:r>
              <a:rPr lang="en-US" altLang="el-GR" sz="2400" dirty="0">
                <a:latin typeface="Arial" panose="020B0604020202020204" pitchFamily="34" charset="0"/>
                <a:cs typeface="Arial" panose="020B0604020202020204" pitchFamily="34" charset="0"/>
              </a:rPr>
              <a:t>            </a:t>
            </a:r>
            <a:r>
              <a:rPr lang="el-GR" altLang="el-GR" sz="2400" dirty="0">
                <a:latin typeface="Arial" panose="020B0604020202020204" pitchFamily="34" charset="0"/>
                <a:cs typeface="Arial" panose="020B0604020202020204" pitchFamily="34" charset="0"/>
              </a:rPr>
              <a:t>50-65% στα προχωρημένα στάδια</a:t>
            </a:r>
          </a:p>
          <a:p>
            <a:pPr eaLnBrk="1" hangingPunct="1">
              <a:lnSpc>
                <a:spcPct val="100000"/>
              </a:lnSpc>
              <a:spcBef>
                <a:spcPts val="600"/>
              </a:spcBef>
              <a:spcAft>
                <a:spcPts val="1200"/>
              </a:spcAft>
            </a:pPr>
            <a:r>
              <a:rPr lang="el-GR" altLang="el-GR" sz="2400" dirty="0">
                <a:latin typeface="Arial" panose="020B0604020202020204" pitchFamily="34" charset="0"/>
                <a:cs typeface="Arial" panose="020B0604020202020204" pitchFamily="34" charset="0"/>
              </a:rPr>
              <a:t>Η</a:t>
            </a:r>
            <a:r>
              <a:rPr lang="en-US" altLang="el-GR" sz="2400" dirty="0">
                <a:latin typeface="Arial" panose="020B0604020202020204" pitchFamily="34" charset="0"/>
                <a:cs typeface="Arial" panose="020B0604020202020204" pitchFamily="34" charset="0"/>
              </a:rPr>
              <a:t> GHSG </a:t>
            </a:r>
            <a:r>
              <a:rPr lang="el-GR" altLang="el-GR" sz="2400" dirty="0">
                <a:latin typeface="Arial" panose="020B0604020202020204" pitchFamily="34" charset="0"/>
                <a:cs typeface="Arial" panose="020B0604020202020204" pitchFamily="34" charset="0"/>
              </a:rPr>
              <a:t>προτείνει το συνδυασμό </a:t>
            </a:r>
            <a:r>
              <a:rPr lang="en-US" altLang="el-GR" sz="2400" dirty="0">
                <a:latin typeface="Arial" panose="020B0604020202020204" pitchFamily="34" charset="0"/>
                <a:cs typeface="Arial" panose="020B0604020202020204" pitchFamily="34" charset="0"/>
              </a:rPr>
              <a:t>BEACOPP </a:t>
            </a:r>
            <a:r>
              <a:rPr lang="el-GR" altLang="el-GR" sz="2400" dirty="0">
                <a:latin typeface="Arial" panose="020B0604020202020204" pitchFamily="34" charset="0"/>
                <a:cs typeface="Arial" panose="020B0604020202020204" pitchFamily="34" charset="0"/>
              </a:rPr>
              <a:t>ως θεραπείας 1</a:t>
            </a:r>
            <a:r>
              <a:rPr lang="el-GR" altLang="el-GR" sz="2400" baseline="30000" dirty="0">
                <a:latin typeface="Arial" panose="020B0604020202020204" pitchFamily="34" charset="0"/>
                <a:cs typeface="Arial" panose="020B0604020202020204" pitchFamily="34" charset="0"/>
              </a:rPr>
              <a:t>ης</a:t>
            </a:r>
            <a:r>
              <a:rPr lang="el-GR" altLang="el-GR" sz="2400" dirty="0">
                <a:latin typeface="Arial" panose="020B0604020202020204" pitchFamily="34" charset="0"/>
                <a:cs typeface="Arial" panose="020B0604020202020204" pitchFamily="34" charset="0"/>
              </a:rPr>
              <a:t> γραμμής στα προχωρημένα στάδια της νόσου</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a:extLst>
              <a:ext uri="{FF2B5EF4-FFF2-40B4-BE49-F238E27FC236}">
                <a16:creationId xmlns:a16="http://schemas.microsoft.com/office/drawing/2014/main" xmlns="" id="{7D62A2D6-AFFB-8707-3675-1BAAF79C8872}"/>
              </a:ext>
            </a:extLst>
          </p:cNvPr>
          <p:cNvSpPr>
            <a:spLocks noGrp="1" noChangeArrowheads="1"/>
          </p:cNvSpPr>
          <p:nvPr>
            <p:ph type="title"/>
          </p:nvPr>
        </p:nvSpPr>
        <p:spPr>
          <a:xfrm>
            <a:off x="187751" y="253770"/>
            <a:ext cx="2678112" cy="820737"/>
          </a:xfrm>
        </p:spPr>
        <p:txBody>
          <a:bodyPr>
            <a:normAutofit fontScale="90000"/>
          </a:bodyPr>
          <a:lstStyle/>
          <a:p>
            <a:pPr eaLnBrk="1" hangingPunct="1">
              <a:defRPr/>
            </a:pPr>
            <a:r>
              <a:rPr lang="el-GR" sz="3600" b="1" dirty="0">
                <a:solidFill>
                  <a:schemeClr val="tx1">
                    <a:lumMod val="65000"/>
                    <a:lumOff val="35000"/>
                  </a:schemeClr>
                </a:solidFill>
                <a:latin typeface="Arial" panose="020B0604020202020204" pitchFamily="34" charset="0"/>
                <a:cs typeface="Arial" panose="020B0604020202020204" pitchFamily="34" charset="0"/>
              </a:rPr>
              <a:t>ΧΜΘ</a:t>
            </a:r>
            <a:r>
              <a:rPr lang="en-US" sz="3600" b="1" dirty="0">
                <a:solidFill>
                  <a:schemeClr val="tx1">
                    <a:lumMod val="65000"/>
                    <a:lumOff val="35000"/>
                  </a:schemeClr>
                </a:solidFill>
                <a:latin typeface="Arial" panose="020B0604020202020204" pitchFamily="34" charset="0"/>
                <a:cs typeface="Arial" panose="020B0604020202020204" pitchFamily="34" charset="0"/>
              </a:rPr>
              <a:t> </a:t>
            </a:r>
            <a:r>
              <a:rPr lang="el-GR" sz="3600" b="1" dirty="0">
                <a:solidFill>
                  <a:schemeClr val="tx1">
                    <a:lumMod val="65000"/>
                    <a:lumOff val="35000"/>
                  </a:schemeClr>
                </a:solidFill>
                <a:latin typeface="Arial" panose="020B0604020202020204" pitchFamily="34" charset="0"/>
                <a:cs typeface="Arial" panose="020B0604020202020204" pitchFamily="34" charset="0"/>
              </a:rPr>
              <a:t>για το </a:t>
            </a:r>
            <a:r>
              <a:rPr lang="en-US" sz="3600" b="1" dirty="0">
                <a:solidFill>
                  <a:schemeClr val="tx1">
                    <a:lumMod val="65000"/>
                    <a:lumOff val="35000"/>
                  </a:schemeClr>
                </a:solidFill>
                <a:latin typeface="Arial" panose="020B0604020202020204" pitchFamily="34" charset="0"/>
                <a:cs typeface="Arial" panose="020B0604020202020204" pitchFamily="34" charset="0"/>
              </a:rPr>
              <a:t>HL</a:t>
            </a:r>
            <a:endParaRPr lang="el-GR" sz="3600" b="1" dirty="0">
              <a:solidFill>
                <a:schemeClr val="tx1">
                  <a:lumMod val="65000"/>
                  <a:lumOff val="35000"/>
                </a:schemeClr>
              </a:solidFill>
              <a:latin typeface="Arial" panose="020B0604020202020204" pitchFamily="34" charset="0"/>
              <a:cs typeface="Arial" panose="020B0604020202020204" pitchFamily="34" charset="0"/>
            </a:endParaRPr>
          </a:p>
        </p:txBody>
      </p:sp>
      <p:graphicFrame>
        <p:nvGraphicFramePr>
          <p:cNvPr id="646221" name="Group 77">
            <a:extLst>
              <a:ext uri="{FF2B5EF4-FFF2-40B4-BE49-F238E27FC236}">
                <a16:creationId xmlns:a16="http://schemas.microsoft.com/office/drawing/2014/main" xmlns="" id="{C2C8BE2E-84D5-ABC3-4891-11F543D1D085}"/>
              </a:ext>
            </a:extLst>
          </p:cNvPr>
          <p:cNvGraphicFramePr>
            <a:graphicFrameLocks noGrp="1"/>
          </p:cNvGraphicFramePr>
          <p:nvPr>
            <p:ph idx="1"/>
            <p:extLst>
              <p:ext uri="{D42A27DB-BD31-4B8C-83A1-F6EECF244321}">
                <p14:modId xmlns:p14="http://schemas.microsoft.com/office/powerpoint/2010/main" xmlns="" val="3904627411"/>
              </p:ext>
            </p:extLst>
          </p:nvPr>
        </p:nvGraphicFramePr>
        <p:xfrm>
          <a:off x="3020585" y="227246"/>
          <a:ext cx="8983664" cy="5346700"/>
        </p:xfrm>
        <a:graphic>
          <a:graphicData uri="http://schemas.openxmlformats.org/drawingml/2006/table">
            <a:tbl>
              <a:tblPr/>
              <a:tblGrid>
                <a:gridCol w="2216151">
                  <a:extLst>
                    <a:ext uri="{9D8B030D-6E8A-4147-A177-3AD203B41FA5}">
                      <a16:colId xmlns:a16="http://schemas.microsoft.com/office/drawing/2014/main" xmlns="" val="20000"/>
                    </a:ext>
                  </a:extLst>
                </a:gridCol>
                <a:gridCol w="2447925">
                  <a:extLst>
                    <a:ext uri="{9D8B030D-6E8A-4147-A177-3AD203B41FA5}">
                      <a16:colId xmlns:a16="http://schemas.microsoft.com/office/drawing/2014/main" xmlns="" val="20001"/>
                    </a:ext>
                  </a:extLst>
                </a:gridCol>
                <a:gridCol w="1439863">
                  <a:extLst>
                    <a:ext uri="{9D8B030D-6E8A-4147-A177-3AD203B41FA5}">
                      <a16:colId xmlns:a16="http://schemas.microsoft.com/office/drawing/2014/main" xmlns="" val="20002"/>
                    </a:ext>
                  </a:extLst>
                </a:gridCol>
                <a:gridCol w="1439862">
                  <a:extLst>
                    <a:ext uri="{9D8B030D-6E8A-4147-A177-3AD203B41FA5}">
                      <a16:colId xmlns:a16="http://schemas.microsoft.com/office/drawing/2014/main" xmlns="" val="20003"/>
                    </a:ext>
                  </a:extLst>
                </a:gridCol>
                <a:gridCol w="1439863">
                  <a:extLst>
                    <a:ext uri="{9D8B030D-6E8A-4147-A177-3AD203B41FA5}">
                      <a16:colId xmlns:a16="http://schemas.microsoft.com/office/drawing/2014/main" xmlns="" val="20004"/>
                    </a:ext>
                  </a:extLst>
                </a:gridCol>
              </a:tblGrid>
              <a:tr h="87165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b="1"/>
                        <a:t>ΧΜΘ</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b="1"/>
                        <a:t>Φάρμακα</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b="1"/>
                        <a:t>Δόση (</a:t>
                      </a:r>
                      <a:r>
                        <a:rPr lang="en-US" b="1"/>
                        <a:t>mg/m2)</a:t>
                      </a:r>
                      <a:endParaRPr lang="el-GR" b="1"/>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b="1"/>
                        <a:t>Χορήγηση</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b="1" dirty="0"/>
                        <a:t>Ημέρες θεραπείας</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63394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b="1" dirty="0"/>
                        <a:t>ABVD</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b="1" dirty="0"/>
                        <a:t>Κάθε 28 ημέρες</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Ανδριαμυκίνη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Μπλεομυκίνη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Βινμπλαστίνη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Δακαρβαζίνη</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dirty="0"/>
                        <a:t>25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dirty="0"/>
                        <a:t>10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dirty="0"/>
                        <a:t>6</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dirty="0"/>
                        <a:t>375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endParaRPr lang="el-G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1+15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1+15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1+15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1+15</a:t>
                      </a:r>
                      <a:endParaRPr lang="el-GR" dirty="0"/>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8411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b="1" dirty="0"/>
                        <a:t>BEACOPP</a:t>
                      </a:r>
                      <a:endParaRPr lang="el-GR" b="1" dirty="0"/>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b="1" dirty="0"/>
                        <a:t>Baseline/ escalated </a:t>
                      </a:r>
                      <a:r>
                        <a:rPr lang="el-GR" b="1" dirty="0"/>
                        <a:t>Κάθε 21 ημέρες</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Μπλεομυκίνη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Ετοποσίδη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Ανδριαμυκίνη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Κυκλοφωσφαμίδη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Βινκριστίνη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Προκαρβαζίνη</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Πρεδνιζόνη</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10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100/200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25/35</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650/1250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1.4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100</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l-GR"/>
                        <a:t>40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i.v</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p.o</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a:t>p.o</a:t>
                      </a:r>
                      <a:endParaRPr lang="el-G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8</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1-3</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8</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1-7</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US" dirty="0"/>
                        <a:t>1-14</a:t>
                      </a:r>
                      <a:endParaRPr lang="el-GR" dirty="0"/>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889E353-CBBA-2349-9640-7944D049450F}"/>
              </a:ext>
            </a:extLst>
          </p:cNvPr>
          <p:cNvSpPr>
            <a:spLocks noGrp="1"/>
          </p:cNvSpPr>
          <p:nvPr>
            <p:ph type="title"/>
          </p:nvPr>
        </p:nvSpPr>
        <p:spPr>
          <a:xfrm>
            <a:off x="2295525" y="1779589"/>
            <a:ext cx="7886700" cy="635000"/>
          </a:xfrm>
        </p:spPr>
        <p:txBody>
          <a:bodyPr>
            <a:sp3d prstMaterial="softEdge">
              <a:bevelT w="38100" h="38100"/>
            </a:sp3d>
          </a:bodyPr>
          <a:lstStyle/>
          <a:p>
            <a:pPr algn="ctr">
              <a:defRPr/>
            </a:pPr>
            <a:r>
              <a:rPr lang="el-GR" sz="3600" b="1" dirty="0">
                <a:solidFill>
                  <a:srgbClr val="C00000"/>
                </a:solidFill>
                <a:latin typeface="Arial" panose="020B0604020202020204" pitchFamily="34" charset="0"/>
                <a:cs typeface="Arial" panose="020B0604020202020204" pitchFamily="34" charset="0"/>
              </a:rPr>
              <a:t>ΧΜΘ</a:t>
            </a:r>
            <a:r>
              <a:rPr lang="en-US" sz="3600" b="1" dirty="0">
                <a:solidFill>
                  <a:srgbClr val="C00000"/>
                </a:solidFill>
                <a:latin typeface="Arial" panose="020B0604020202020204" pitchFamily="34" charset="0"/>
                <a:cs typeface="Arial" panose="020B0604020202020204" pitchFamily="34" charset="0"/>
              </a:rPr>
              <a:t>-Rituximab</a:t>
            </a:r>
          </a:p>
        </p:txBody>
      </p:sp>
      <p:sp>
        <p:nvSpPr>
          <p:cNvPr id="48131" name="Subtitle 2">
            <a:extLst>
              <a:ext uri="{FF2B5EF4-FFF2-40B4-BE49-F238E27FC236}">
                <a16:creationId xmlns:a16="http://schemas.microsoft.com/office/drawing/2014/main" xmlns="" id="{9D5E14D9-F8FA-9346-8CB0-7EF77EA8A735}"/>
              </a:ext>
            </a:extLst>
          </p:cNvPr>
          <p:cNvSpPr>
            <a:spLocks noGrp="1"/>
          </p:cNvSpPr>
          <p:nvPr>
            <p:ph idx="1"/>
          </p:nvPr>
        </p:nvSpPr>
        <p:spPr>
          <a:xfrm>
            <a:off x="2295525" y="2982914"/>
            <a:ext cx="7886700" cy="1131887"/>
          </a:xfrm>
        </p:spPr>
        <p:txBody>
          <a:bodyPr>
            <a:normAutofit/>
          </a:bodyPr>
          <a:lstStyle/>
          <a:p>
            <a:pPr algn="ctr"/>
            <a:r>
              <a:rPr lang="el-GR" altLang="en-US" b="1" dirty="0">
                <a:latin typeface="Arial" panose="020B0604020202020204" pitchFamily="34" charset="0"/>
                <a:cs typeface="Arial" panose="020B0604020202020204" pitchFamily="34" charset="0"/>
              </a:rPr>
              <a:t>Καθιερωμένη θεραπεία 1ης γραμμής σε </a:t>
            </a:r>
            <a:r>
              <a:rPr lang="el-GR" altLang="en-US" b="1" i="1" dirty="0">
                <a:solidFill>
                  <a:srgbClr val="C00000"/>
                </a:solidFill>
                <a:latin typeface="Arial" panose="020B0604020202020204" pitchFamily="34" charset="0"/>
                <a:cs typeface="Arial" panose="020B0604020202020204" pitchFamily="34" charset="0"/>
              </a:rPr>
              <a:t>όλους</a:t>
            </a:r>
            <a:r>
              <a:rPr lang="el-GR" altLang="en-US" b="1" dirty="0">
                <a:latin typeface="Arial" panose="020B0604020202020204" pitchFamily="34" charset="0"/>
                <a:cs typeface="Arial" panose="020B0604020202020204" pitchFamily="34" charset="0"/>
              </a:rPr>
              <a:t> τους ασθενείς με </a:t>
            </a:r>
            <a:r>
              <a:rPr lang="en-US" altLang="en-US" b="1" dirty="0">
                <a:latin typeface="Arial" panose="020B0604020202020204" pitchFamily="34" charset="0"/>
                <a:cs typeface="Arial" panose="020B0604020202020204" pitchFamily="34" charset="0"/>
              </a:rPr>
              <a:t>DLBCL</a:t>
            </a:r>
            <a:r>
              <a:rPr lang="el-GR" altLang="en-US" b="1" dirty="0">
                <a:latin typeface="Arial" panose="020B0604020202020204" pitchFamily="34" charset="0"/>
                <a:cs typeface="Arial" panose="020B0604020202020204" pitchFamily="34" charset="0"/>
              </a:rPr>
              <a:t>: </a:t>
            </a:r>
            <a:r>
              <a:rPr lang="en-US" altLang="en-US" b="1" dirty="0">
                <a:solidFill>
                  <a:srgbClr val="C00000"/>
                </a:solidFill>
                <a:latin typeface="Arial" panose="020B0604020202020204" pitchFamily="34" charset="0"/>
                <a:cs typeface="Arial" panose="020B0604020202020204" pitchFamily="34" charset="0"/>
              </a:rPr>
              <a:t>R-CHOP</a:t>
            </a:r>
            <a:r>
              <a:rPr lang="el-GR" altLang="en-US" b="1" dirty="0">
                <a:solidFill>
                  <a:srgbClr val="C00000"/>
                </a:solidFill>
                <a:latin typeface="Arial" panose="020B0604020202020204" pitchFamily="34" charset="0"/>
                <a:cs typeface="Arial" panose="020B0604020202020204" pitchFamily="34" charset="0"/>
              </a:rPr>
              <a:t> </a:t>
            </a:r>
            <a:endParaRPr lang="en-US" altLang="en-US" dirty="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A580E16-CA7A-2DD5-44F6-8AE5F5009322}"/>
              </a:ext>
            </a:extLst>
          </p:cNvPr>
          <p:cNvSpPr>
            <a:spLocks noGrp="1"/>
          </p:cNvSpPr>
          <p:nvPr>
            <p:ph type="title"/>
          </p:nvPr>
        </p:nvSpPr>
        <p:spPr>
          <a:xfrm>
            <a:off x="704385" y="264765"/>
            <a:ext cx="10515600" cy="638484"/>
          </a:xfrm>
        </p:spPr>
        <p:txBody>
          <a:bodyPr>
            <a:normAutofit/>
          </a:bodyPr>
          <a:lstStyle/>
          <a:p>
            <a:r>
              <a:rPr lang="el-GR" sz="3600" b="1" dirty="0" err="1">
                <a:solidFill>
                  <a:schemeClr val="tx1">
                    <a:lumMod val="65000"/>
                    <a:lumOff val="35000"/>
                  </a:schemeClr>
                </a:solidFill>
                <a:latin typeface="Arial" panose="020B0604020202020204" pitchFamily="34" charset="0"/>
                <a:cs typeface="Arial" panose="020B0604020202020204" pitchFamily="34" charset="0"/>
              </a:rPr>
              <a:t>Πορε</a:t>
            </a:r>
            <a:r>
              <a:rPr lang="en-US" sz="3600" b="1" dirty="0" err="1">
                <a:solidFill>
                  <a:schemeClr val="tx1">
                    <a:lumMod val="65000"/>
                    <a:lumOff val="35000"/>
                  </a:schemeClr>
                </a:solidFill>
                <a:latin typeface="Arial" panose="020B0604020202020204" pitchFamily="34" charset="0"/>
                <a:cs typeface="Arial" panose="020B0604020202020204" pitchFamily="34" charset="0"/>
              </a:rPr>
              <a:t>ί</a:t>
            </a:r>
            <a:r>
              <a:rPr lang="el-GR" sz="3600" b="1" dirty="0">
                <a:solidFill>
                  <a:schemeClr val="tx1">
                    <a:lumMod val="65000"/>
                    <a:lumOff val="35000"/>
                  </a:schemeClr>
                </a:solidFill>
                <a:latin typeface="Arial" panose="020B0604020202020204" pitchFamily="34" charset="0"/>
                <a:cs typeface="Arial" panose="020B0604020202020204" pitchFamily="34" charset="0"/>
              </a:rPr>
              <a:t>α νόσου</a:t>
            </a:r>
          </a:p>
        </p:txBody>
      </p:sp>
      <p:sp>
        <p:nvSpPr>
          <p:cNvPr id="3" name="Θέση περιεχομένου 2">
            <a:extLst>
              <a:ext uri="{FF2B5EF4-FFF2-40B4-BE49-F238E27FC236}">
                <a16:creationId xmlns:a16="http://schemas.microsoft.com/office/drawing/2014/main" xmlns="" id="{BB9344D7-BACE-7372-6803-F6BF40CE9730}"/>
              </a:ext>
            </a:extLst>
          </p:cNvPr>
          <p:cNvSpPr>
            <a:spLocks noGrp="1"/>
          </p:cNvSpPr>
          <p:nvPr>
            <p:ph idx="1"/>
          </p:nvPr>
        </p:nvSpPr>
        <p:spPr>
          <a:xfrm>
            <a:off x="704384" y="1119515"/>
            <a:ext cx="11093605" cy="4378036"/>
          </a:xfrm>
        </p:spPr>
        <p:txBody>
          <a:bodyPr>
            <a:normAutofit/>
          </a:bodyPr>
          <a:lstStyle/>
          <a:p>
            <a:pPr>
              <a:spcBef>
                <a:spcPts val="600"/>
              </a:spcBef>
              <a:spcAft>
                <a:spcPts val="1200"/>
              </a:spcAft>
            </a:pPr>
            <a:r>
              <a:rPr lang="el-GR" sz="2400" b="1" dirty="0">
                <a:latin typeface="Arial" panose="020B0604020202020204" pitchFamily="34" charset="0"/>
                <a:cs typeface="Arial" panose="020B0604020202020204" pitchFamily="34" charset="0"/>
              </a:rPr>
              <a:t>31/8/2021: </a:t>
            </a:r>
            <a:r>
              <a:rPr lang="el-GR" sz="2400" dirty="0">
                <a:latin typeface="Arial" panose="020B0604020202020204" pitchFamily="34" charset="0"/>
                <a:cs typeface="Arial" panose="020B0604020202020204" pitchFamily="34" charset="0"/>
              </a:rPr>
              <a:t>υποτροπή της νόσου με </a:t>
            </a:r>
            <a:r>
              <a:rPr lang="el-GR" sz="2400" dirty="0" err="1">
                <a:latin typeface="Arial" panose="020B0604020202020204" pitchFamily="34" charset="0"/>
                <a:cs typeface="Arial" panose="020B0604020202020204" pitchFamily="34" charset="0"/>
              </a:rPr>
              <a:t>λεμφαδενοπάθεια</a:t>
            </a:r>
            <a:r>
              <a:rPr lang="el-GR" sz="2400" dirty="0">
                <a:latin typeface="Arial" panose="020B0604020202020204" pitchFamily="34" charset="0"/>
                <a:cs typeface="Arial" panose="020B0604020202020204" pitchFamily="34" charset="0"/>
              </a:rPr>
              <a:t> σε </a:t>
            </a:r>
            <a:r>
              <a:rPr lang="el-GR" sz="2400" dirty="0" err="1">
                <a:latin typeface="Arial" panose="020B0604020202020204" pitchFamily="34" charset="0"/>
                <a:cs typeface="Arial" panose="020B0604020202020204" pitchFamily="34" charset="0"/>
              </a:rPr>
              <a:t>παραορτικούς</a:t>
            </a:r>
            <a:r>
              <a:rPr lang="el-GR" sz="2400" dirty="0">
                <a:latin typeface="Arial" panose="020B0604020202020204" pitchFamily="34" charset="0"/>
                <a:cs typeface="Arial" panose="020B0604020202020204" pitchFamily="34" charset="0"/>
              </a:rPr>
              <a:t>, λαγόνιους λεμφαδένες και νέες συμπαγείς αλλοιώσεις αλλοιώσεις στον υποδόριο ιστό στη δεξιά γλουτιαία χώρα, στην οπίσθια επιφάνεια των μηρών </a:t>
            </a:r>
            <a:r>
              <a:rPr lang="el-GR" sz="2400" dirty="0" err="1">
                <a:latin typeface="Arial" panose="020B0604020202020204" pitchFamily="34" charset="0"/>
                <a:cs typeface="Arial" panose="020B0604020202020204" pitchFamily="34" charset="0"/>
              </a:rPr>
              <a:t>άμφω</a:t>
            </a:r>
            <a:r>
              <a:rPr lang="el-GR" sz="2400" dirty="0">
                <a:latin typeface="Arial" panose="020B0604020202020204" pitchFamily="34" charset="0"/>
                <a:cs typeface="Arial" panose="020B0604020202020204" pitchFamily="34" charset="0"/>
              </a:rPr>
              <a:t> και στη μεσότητα της αριστερής κνήμης.</a:t>
            </a:r>
          </a:p>
          <a:p>
            <a:pPr>
              <a:spcBef>
                <a:spcPts val="600"/>
              </a:spcBef>
              <a:spcAft>
                <a:spcPts val="1200"/>
              </a:spcAft>
            </a:pPr>
            <a:r>
              <a:rPr lang="el-GR" sz="2400" b="1" dirty="0">
                <a:latin typeface="Arial" panose="020B0604020202020204" pitchFamily="34" charset="0"/>
                <a:cs typeface="Arial" panose="020B0604020202020204" pitchFamily="34" charset="0"/>
              </a:rPr>
              <a:t>2/9/2021- 8/1/2022:</a:t>
            </a:r>
            <a:r>
              <a:rPr lang="el-GR" sz="2400" dirty="0">
                <a:latin typeface="Arial" panose="020B0604020202020204" pitchFamily="34" charset="0"/>
                <a:cs typeface="Arial" panose="020B0604020202020204" pitchFamily="34" charset="0"/>
              </a:rPr>
              <a:t> 6 κύκλοι </a:t>
            </a:r>
            <a:r>
              <a:rPr lang="en-US" sz="2400" dirty="0" err="1">
                <a:latin typeface="Arial" panose="020B0604020202020204" pitchFamily="34" charset="0"/>
                <a:cs typeface="Arial" panose="020B0604020202020204" pitchFamily="34" charset="0"/>
              </a:rPr>
              <a:t>Glofitamab</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(σε πρόγραμμα πρώιμης πρόσβασης) με αποτέλεσμα η ασθενής να πετύχει εκ νέου </a:t>
            </a:r>
            <a:r>
              <a:rPr lang="en-US" sz="2400" dirty="0">
                <a:latin typeface="Arial" panose="020B0604020202020204" pitchFamily="34" charset="0"/>
                <a:cs typeface="Arial" panose="020B0604020202020204" pitchFamily="34" charset="0"/>
              </a:rPr>
              <a:t>CMR</a:t>
            </a:r>
          </a:p>
          <a:p>
            <a:pPr>
              <a:spcBef>
                <a:spcPts val="600"/>
              </a:spcBef>
              <a:spcAft>
                <a:spcPts val="1200"/>
              </a:spcAft>
            </a:pPr>
            <a:r>
              <a:rPr lang="en-US" sz="2400" b="1" dirty="0">
                <a:latin typeface="Arial" panose="020B0604020202020204" pitchFamily="34" charset="0"/>
                <a:cs typeface="Arial" panose="020B0604020202020204" pitchFamily="34" charset="0"/>
              </a:rPr>
              <a:t>22/1/2022:</a:t>
            </a:r>
            <a:r>
              <a:rPr lang="en-US" sz="2400"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Ο ασθενής έλαβε θεραπεία </a:t>
            </a:r>
            <a:r>
              <a:rPr lang="en-US" sz="2400" dirty="0">
                <a:latin typeface="Arial" panose="020B0604020202020204" pitchFamily="34" charset="0"/>
                <a:cs typeface="Arial" panose="020B0604020202020204" pitchFamily="34" charset="0"/>
              </a:rPr>
              <a:t>CAR T-cell</a:t>
            </a:r>
            <a:r>
              <a:rPr lang="el-GR" sz="2400" dirty="0">
                <a:latin typeface="Arial" panose="020B0604020202020204" pitchFamily="34" charset="0"/>
                <a:cs typeface="Arial" panose="020B0604020202020204" pitchFamily="34" charset="0"/>
              </a:rPr>
              <a:t> με το κυτταρικό προϊόν</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Axi</a:t>
            </a:r>
            <a:r>
              <a:rPr lang="en-US" sz="2400" dirty="0">
                <a:latin typeface="Arial" panose="020B0604020202020204" pitchFamily="34" charset="0"/>
                <a:cs typeface="Arial" panose="020B0604020202020204" pitchFamily="34" charset="0"/>
              </a:rPr>
              <a:t>-cell </a:t>
            </a:r>
            <a:r>
              <a:rPr lang="el-GR" sz="2400" dirty="0">
                <a:latin typeface="Arial" panose="020B0604020202020204" pitchFamily="34" charset="0"/>
                <a:cs typeface="Arial" panose="020B0604020202020204" pitchFamily="34" charset="0"/>
              </a:rPr>
              <a:t>χωρίς ιδιαίτερες ανεπιθύμητες ενέργειες.</a:t>
            </a:r>
          </a:p>
          <a:p>
            <a:pPr>
              <a:spcBef>
                <a:spcPts val="600"/>
              </a:spcBef>
              <a:spcAft>
                <a:spcPts val="1200"/>
              </a:spcAft>
            </a:pPr>
            <a:r>
              <a:rPr lang="el-GR" sz="2400" b="1" dirty="0">
                <a:latin typeface="Arial" panose="020B0604020202020204" pitchFamily="34" charset="0"/>
                <a:cs typeface="Arial" panose="020B0604020202020204" pitchFamily="34" charset="0"/>
              </a:rPr>
              <a:t>17/10/2022:</a:t>
            </a:r>
            <a:r>
              <a:rPr lang="el-GR" sz="2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Last f-up: CMR</a:t>
            </a:r>
            <a:r>
              <a:rPr lang="el-GR" sz="2400" dirty="0">
                <a:latin typeface="Arial" panose="020B0604020202020204" pitchFamily="34" charset="0"/>
                <a:cs typeface="Arial" panose="020B0604020202020204" pitchFamily="34" charset="0"/>
              </a:rPr>
              <a:t> </a:t>
            </a:r>
          </a:p>
          <a:p>
            <a:pPr marL="0" indent="0">
              <a:spcBef>
                <a:spcPts val="600"/>
              </a:spcBef>
              <a:spcAft>
                <a:spcPts val="1200"/>
              </a:spcAft>
              <a:buNone/>
            </a:pPr>
            <a:r>
              <a:rPr lang="el-GR" sz="2400" dirty="0">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xmlns="" id="{5378205D-3B7A-169D-A1C4-103777CD08B8}"/>
              </a:ext>
            </a:extLst>
          </p:cNvPr>
          <p:cNvSpPr txBox="1"/>
          <p:nvPr/>
        </p:nvSpPr>
        <p:spPr>
          <a:xfrm>
            <a:off x="3642732" y="4974331"/>
            <a:ext cx="4397298" cy="523220"/>
          </a:xfrm>
          <a:prstGeom prst="rect">
            <a:avLst/>
          </a:prstGeom>
          <a:solidFill>
            <a:schemeClr val="bg1">
              <a:lumMod val="65000"/>
            </a:schemeClr>
          </a:solidFill>
        </p:spPr>
        <p:txBody>
          <a:bodyPr wrap="square" rtlCol="0">
            <a:spAutoFit/>
          </a:bodyPr>
          <a:lstStyle/>
          <a:p>
            <a:pPr algn="ctr"/>
            <a:r>
              <a:rPr lang="en-US" sz="2800" b="1" dirty="0">
                <a:latin typeface="Arial" panose="020B0604020202020204" pitchFamily="34" charset="0"/>
                <a:cs typeface="Arial" panose="020B0604020202020204" pitchFamily="34" charset="0"/>
              </a:rPr>
              <a:t>Overall OS: </a:t>
            </a:r>
            <a:r>
              <a:rPr lang="el-GR" sz="2800" b="1" dirty="0">
                <a:latin typeface="Arial" panose="020B0604020202020204" pitchFamily="34" charset="0"/>
                <a:cs typeface="Arial" panose="020B0604020202020204" pitchFamily="34" charset="0"/>
              </a:rPr>
              <a:t>53</a:t>
            </a:r>
            <a:r>
              <a:rPr lang="en-US" sz="2800" b="1" dirty="0">
                <a:latin typeface="Arial" panose="020B0604020202020204" pitchFamily="34" charset="0"/>
                <a:cs typeface="Arial" panose="020B0604020202020204" pitchFamily="34" charset="0"/>
              </a:rPr>
              <a:t>+ months</a:t>
            </a:r>
            <a:endParaRPr lang="el-GR"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130459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xmlns="" id="{9DCA9C42-581F-294E-8088-FCD2A1C0FCE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7975" y="78059"/>
            <a:ext cx="11876049" cy="5430644"/>
          </a:xfrm>
          <a:prstGeom prst="rect">
            <a:avLst/>
          </a:prstGeom>
        </p:spPr>
      </p:pic>
      <p:sp>
        <p:nvSpPr>
          <p:cNvPr id="712709" name="Text Box 5">
            <a:extLst>
              <a:ext uri="{FF2B5EF4-FFF2-40B4-BE49-F238E27FC236}">
                <a16:creationId xmlns:a16="http://schemas.microsoft.com/office/drawing/2014/main" xmlns="" id="{EBEADAA6-954A-494B-A800-EDD7521F6F2F}"/>
              </a:ext>
            </a:extLst>
          </p:cNvPr>
          <p:cNvSpPr txBox="1">
            <a:spLocks noChangeArrowheads="1"/>
          </p:cNvSpPr>
          <p:nvPr/>
        </p:nvSpPr>
        <p:spPr bwMode="auto">
          <a:xfrm>
            <a:off x="4270917" y="3048582"/>
            <a:ext cx="7071887" cy="646331"/>
          </a:xfrm>
          <a:prstGeom prst="rect">
            <a:avLst/>
          </a:prstGeom>
          <a:noFill/>
          <a:ln w="9525">
            <a:noFill/>
            <a:miter lim="800000"/>
            <a:headEnd/>
            <a:tailEnd/>
          </a:ln>
          <a:effectLst/>
        </p:spPr>
        <p:txBody>
          <a:bodyPr wrap="square">
            <a:spAutoFit/>
          </a:bodyPr>
          <a:lstStyle/>
          <a:p>
            <a:pPr algn="ctr" defTabSz="685800">
              <a:spcBef>
                <a:spcPct val="50000"/>
              </a:spcBef>
              <a:defRPr/>
            </a:pPr>
            <a:r>
              <a:rPr lang="en-US" sz="3600" b="1" i="1" dirty="0">
                <a:solidFill>
                  <a:schemeClr val="accent2">
                    <a:lumMod val="75000"/>
                  </a:schemeClr>
                </a:solidFill>
                <a:effectLst>
                  <a:outerShdw blurRad="38100" dist="38100" dir="2700000" algn="tl">
                    <a:srgbClr val="000000"/>
                  </a:outerShdw>
                </a:effectLst>
              </a:rPr>
              <a:t>  </a:t>
            </a:r>
            <a:r>
              <a:rPr lang="el-GR" sz="3600" b="1" i="1" dirty="0">
                <a:solidFill>
                  <a:schemeClr val="accent2">
                    <a:lumMod val="75000"/>
                  </a:schemeClr>
                </a:solidFill>
                <a:effectLst>
                  <a:outerShdw blurRad="38100" dist="38100" dir="2700000" algn="tl">
                    <a:srgbClr val="000000"/>
                  </a:outerShdw>
                </a:effectLst>
              </a:rPr>
              <a:t>ΕΥΧΑΡΙΣΤΩ ΓΙΑ ΤΗΝ ΠΡΟΣΟΧΗ ΣΑΣ</a:t>
            </a:r>
          </a:p>
        </p:txBody>
      </p:sp>
    </p:spTree>
    <p:extLst>
      <p:ext uri="{BB962C8B-B14F-4D97-AF65-F5344CB8AC3E}">
        <p14:creationId xmlns:p14="http://schemas.microsoft.com/office/powerpoint/2010/main" xmlns="" val="36906785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Θέμα του Office">
  <a:themeElements>
    <a:clrScheme name="Θέμα του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του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16431</TotalTime>
  <Words>2770</Words>
  <Application>Microsoft Macintosh PowerPoint</Application>
  <PresentationFormat>Προσαρμογή</PresentationFormat>
  <Paragraphs>615</Paragraphs>
  <Slides>70</Slides>
  <Notes>35</Notes>
  <HiddenSlides>0</HiddenSlides>
  <MMClips>0</MMClips>
  <ScaleCrop>false</ScaleCrop>
  <HeadingPairs>
    <vt:vector size="4" baseType="variant">
      <vt:variant>
        <vt:lpstr>Θέμα</vt:lpstr>
      </vt:variant>
      <vt:variant>
        <vt:i4>1</vt:i4>
      </vt:variant>
      <vt:variant>
        <vt:lpstr>Τίτλοι διαφανειών</vt:lpstr>
      </vt:variant>
      <vt:variant>
        <vt:i4>70</vt:i4>
      </vt:variant>
    </vt:vector>
  </HeadingPairs>
  <TitlesOfParts>
    <vt:vector size="71" baseType="lpstr">
      <vt:lpstr>Θέμα του Office</vt:lpstr>
      <vt:lpstr>Διερεύνηση λεμφαδενοπάθειας- Λεμφώματα</vt:lpstr>
      <vt:lpstr>Παρουσίαση περιστατικού</vt:lpstr>
      <vt:lpstr>Παράμετροι που βοηθούν να διακρίνουμε την αντιδραστική από σοβαρή νόσο</vt:lpstr>
      <vt:lpstr>«Η κακοήθεια είναι πιο συχνή σε ασθενείς &gt; 50 ετών»</vt:lpstr>
      <vt:lpstr>Χαρακτηριστικά λεμφαδένων</vt:lpstr>
      <vt:lpstr>Υπερκλείδιοι λεμφαδένες</vt:lpstr>
      <vt:lpstr>Υψηλότερη συχνότητα κακοήθειας</vt:lpstr>
      <vt:lpstr>Διαφορική Διάγνωση</vt:lpstr>
      <vt:lpstr>Chicago Cancer</vt:lpstr>
      <vt:lpstr>cHicago Hypersensitivity syndromes</vt:lpstr>
      <vt:lpstr>Φάρμακα</vt:lpstr>
      <vt:lpstr>chIcago Infections</vt:lpstr>
      <vt:lpstr>ΙΟΙ</vt:lpstr>
      <vt:lpstr>Βακτηρίδια</vt:lpstr>
      <vt:lpstr>Σπειροχαίτες</vt:lpstr>
      <vt:lpstr>Πρωτόζωα</vt:lpstr>
      <vt:lpstr>chiCago Connective Tissue Disease</vt:lpstr>
      <vt:lpstr>chicAgo Atypical lymphoproliferative disorders</vt:lpstr>
      <vt:lpstr>chicaGo Granulomatous</vt:lpstr>
      <vt:lpstr>OTHER…….chicago</vt:lpstr>
      <vt:lpstr>Πως θα προχωρήσουμε τη διαγνωστική διερεύνηση;</vt:lpstr>
      <vt:lpstr>Πως θα προχωρήσουμε τη διαγνωστική διερεύνηση;</vt:lpstr>
      <vt:lpstr>Εργαστηριακός έλεγχος</vt:lpstr>
      <vt:lpstr>Απεικονιστικός έλεγχος -CTs</vt:lpstr>
      <vt:lpstr>FNA- κυτταρολογικά ευρήματα </vt:lpstr>
      <vt:lpstr>Ιστολογική βιοψία </vt:lpstr>
      <vt:lpstr>Σταδιοποίηση κατά Ann Arbor</vt:lpstr>
      <vt:lpstr>Εισαγωγή στα κακοήθη λεμφώματα</vt:lpstr>
      <vt:lpstr>ΑΔΡΗ ΤΑΞΙΝΟΜΗΣΗ ΚΑΚΟΗΘΩΝ ΛΕΜΦΩΜΑΤΩΝ ΚΑΤA WHO</vt:lpstr>
      <vt:lpstr>Λέμφωμα Hodgkin</vt:lpstr>
      <vt:lpstr>ΛΕΜΦΩΜΑ HODGKIN Δημογραφικά Δεδομένα</vt:lpstr>
      <vt:lpstr>ΛΕΜΦΩΜΑ HODGKIN Κυτταρική Προέλευση</vt:lpstr>
      <vt:lpstr>Διαφάνεια 33</vt:lpstr>
      <vt:lpstr>ΛΕΜΦΩΜΑ HODGKIN Τρόποι Εκδήλωσης</vt:lpstr>
      <vt:lpstr>ΛΕΜΦΩΜΑ HODGKIN Άλλα Συμπτώματα</vt:lpstr>
      <vt:lpstr>HD/ Κλινικές Εκδηλώσεις</vt:lpstr>
      <vt:lpstr>ΛΕΜΦΩΜΑ HODGKIN Ανατομική Εντόπιση Ι</vt:lpstr>
      <vt:lpstr>ΛΕΜΦΩΜΑ HODGKIN Ανατομική Εντόπιση ΙΙ</vt:lpstr>
      <vt:lpstr>ΛΕΜΦΩΜΑ HODGKIN Αιματολογικά Ευρήματα</vt:lpstr>
      <vt:lpstr>ΛΕΜΦΩΜΑ HODGKIN Βιοχημικά Ευρήματα</vt:lpstr>
      <vt:lpstr>Διαφάνεια 41</vt:lpstr>
      <vt:lpstr>ΜΗ HODGKIN ΛΕΜΦΩΜΑΤΑ  Δημογραφικά Δεδομένα και Κυτταρική Προέλευση</vt:lpstr>
      <vt:lpstr>ΜΗ HODGKIN ΛΕΜΦΩΜΑΤΑ  Κύρια Ιστολογικά Χαρακτηριστικά</vt:lpstr>
      <vt:lpstr>ΜΗ HODGKIN ΛΕΜΦΩΜΑΤΑ  Ιστολογική Ταξινόμηση ΙΙ- Λεμφώματα από Ωριμα Β-λεμφοκύτταρα</vt:lpstr>
      <vt:lpstr>ΜΗ HODGKIN ΛΕΜΦΩΜΑΤΑ  Ιστολογική Ταξινόμηση ΙΙΙ- Λεμφώματα από Ωριμα Τ- και ΝΚ-λεμφοκύτταρα</vt:lpstr>
      <vt:lpstr>Διαφάνεια 46</vt:lpstr>
      <vt:lpstr>ΜΗ HODGKIN ΛΕΜΦΩΜΑΤΑ  Αιτιολογικοί Παράγοντες</vt:lpstr>
      <vt:lpstr>ΜΗ HODGKIN ΛΕΜΦΩΜΑΤΑ  Μοριακά Χαρακτηριστικά</vt:lpstr>
      <vt:lpstr>ΜΗ HODGKIN ΛΕΜΦΩΜΑΤΑ  Εντόπιση</vt:lpstr>
      <vt:lpstr>ΜΗ HODGKIN ΛΕΜΦΩΜΑΤΑ  Τρόποι Εκδήλωσης</vt:lpstr>
      <vt:lpstr>ΜΗ HODGKIN ΛΕΜΦΩΜΑΤΑ  Αιματολογικά Ευρήματα</vt:lpstr>
      <vt:lpstr>ΜΗ HODGKIN ΛΕΜΦΩΜΑΤΑ  Βιοχημικά Ευρήματα</vt:lpstr>
      <vt:lpstr>ΛΕΜΦΩΜΑΤΑ  Σταδιοποίηση </vt:lpstr>
      <vt:lpstr>Λεμφώματα: Σταδιοποίηση</vt:lpstr>
      <vt:lpstr>Η σταδιοποίηση των ασθενών γίνεται με:</vt:lpstr>
      <vt:lpstr>Σταδιοποίηση κατά Ann Arbor</vt:lpstr>
      <vt:lpstr>Σταδιοποίηση κατά Ann Arbor </vt:lpstr>
      <vt:lpstr>Διαφάνεια 58</vt:lpstr>
      <vt:lpstr>Λεμφώματα: Πρόγνωση</vt:lpstr>
      <vt:lpstr>Λέμφωμα Hodgkin: Προγνωστικοί παράγοντες</vt:lpstr>
      <vt:lpstr>HL: Προσβολή μεσοθωρακίου</vt:lpstr>
      <vt:lpstr>ΘΕΡΑΠΕΙΑ ΛΕΜΦΩΜΑΤΟΣ HODGKIN  Προγνωστική ταξινόμηση</vt:lpstr>
      <vt:lpstr>Προγνωστικοί Παράγοντες για την Προχωρημένη Νόσο  The International Prognostic Score (IPS)</vt:lpstr>
      <vt:lpstr>Διαφάνεια 64</vt:lpstr>
      <vt:lpstr>HL: ΙΣΤΟΡΙΚΟΙ ΘΕΡΑΠΕΥΤΙΚΟΙ ΣΤΑΘΜΟΙ</vt:lpstr>
      <vt:lpstr>Θεραπεία 1ης γραμμής για το HL</vt:lpstr>
      <vt:lpstr>ΧΜΘ για το HL</vt:lpstr>
      <vt:lpstr>ΧΜΘ-Rituximab</vt:lpstr>
      <vt:lpstr>Πορεία νόσου</vt:lpstr>
      <vt:lpstr>Διαφάνεια 70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SOTIRIS PAPAGEORGIOU</dc:creator>
  <cp:lastModifiedBy>Χρήστης των Windows</cp:lastModifiedBy>
  <cp:revision>404</cp:revision>
  <dcterms:created xsi:type="dcterms:W3CDTF">2017-11-15T19:46:54Z</dcterms:created>
  <dcterms:modified xsi:type="dcterms:W3CDTF">2026-02-18T11:21:14Z</dcterms:modified>
</cp:coreProperties>
</file>